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6" r:id="rId2"/>
    <p:sldId id="257" r:id="rId3"/>
    <p:sldId id="296" r:id="rId4"/>
    <p:sldId id="352" r:id="rId5"/>
    <p:sldId id="298" r:id="rId6"/>
    <p:sldId id="289" r:id="rId7"/>
    <p:sldId id="295" r:id="rId8"/>
    <p:sldId id="297" r:id="rId9"/>
    <p:sldId id="305" r:id="rId10"/>
    <p:sldId id="306" r:id="rId11"/>
    <p:sldId id="308" r:id="rId12"/>
    <p:sldId id="327" r:id="rId13"/>
    <p:sldId id="350" r:id="rId14"/>
    <p:sldId id="291" r:id="rId15"/>
    <p:sldId id="314" r:id="rId16"/>
    <p:sldId id="319" r:id="rId17"/>
    <p:sldId id="292" r:id="rId18"/>
    <p:sldId id="343" r:id="rId19"/>
    <p:sldId id="328" r:id="rId20"/>
    <p:sldId id="344" r:id="rId21"/>
    <p:sldId id="345" r:id="rId22"/>
    <p:sldId id="346" r:id="rId23"/>
    <p:sldId id="329" r:id="rId24"/>
    <p:sldId id="334" r:id="rId25"/>
    <p:sldId id="341" r:id="rId26"/>
    <p:sldId id="342" r:id="rId27"/>
    <p:sldId id="311" r:id="rId28"/>
    <p:sldId id="317" r:id="rId29"/>
    <p:sldId id="316" r:id="rId30"/>
    <p:sldId id="330" r:id="rId31"/>
    <p:sldId id="331" r:id="rId32"/>
    <p:sldId id="324" r:id="rId33"/>
    <p:sldId id="325" r:id="rId34"/>
    <p:sldId id="326" r:id="rId35"/>
    <p:sldId id="349" r:id="rId36"/>
    <p:sldId id="293" r:id="rId37"/>
    <p:sldId id="315" r:id="rId38"/>
    <p:sldId id="294" r:id="rId39"/>
    <p:sldId id="351" r:id="rId40"/>
    <p:sldId id="333" r:id="rId41"/>
    <p:sldId id="288" r:id="rId42"/>
    <p:sldId id="281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02" y="7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AB79C62-7A9A-4730-A979-E428D1AF9900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8/24/2016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9B4D993-D9AA-4F18-8A8E-8ABA3E325A5D}" type="slidenum">
              <a:rPr/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3556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BFD5ACA-5602-4179-89EA-A133A18D61CC}" type="datetime1">
              <a:rPr lang="en-US"/>
              <a:pPr lvl="0"/>
              <a:t>8/24/2016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58E1ADD-B022-4930-BEE8-B38245085F44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825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4572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4572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4572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4572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4572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ews.bbc.co.uk/2/hi/science/nature/2910849.stm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A58A510-6B77-4484-BA83-9E16C44056DB}" type="slidenum">
              <a:rPr/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D3B8957-E877-46DB-A955-5BBD44F82DBE}" type="slidenum">
              <a:rPr/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14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DEBD316-D19F-4005-9CEC-B5A1AF21DAA7}" type="slidenum">
              <a:rPr/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17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E40A320-4435-4571-85E5-E1C7CD431832}" type="slidenum">
              <a:rPr/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6062656-481D-4C07-B280-2188D1B043E7}" type="slidenum">
              <a:rPr/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38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062AC8B-91B4-4745-8449-7424AAEAAC65}" type="slidenum">
              <a:rPr/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4003C1B-F0E5-4E2B-9169-0D68DC351170}" type="slidenum">
              <a:rPr/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42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E93D992-94A5-4BD3-8D21-219AA7277ED0}" type="slidenum">
              <a:rPr/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3A85C2C-F1C8-44FE-9402-A6582DD30A78}" type="slidenum">
              <a:rPr/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>
              <a:spcBef>
                <a:spcPct val="0"/>
              </a:spcBef>
            </a:pPr>
            <a:r>
              <a:rPr lang="en-US" dirty="0" smtClean="0"/>
              <a:t>Who is responsible for the site,  Identify the author and / or institution, are they well known, what is their reputation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r>
              <a:rPr lang="en-US" dirty="0" smtClean="0"/>
              <a:t>A .</a:t>
            </a:r>
            <a:r>
              <a:rPr lang="en-US" dirty="0" err="1" smtClean="0"/>
              <a:t>gov</a:t>
            </a:r>
            <a:r>
              <a:rPr lang="en-US" dirty="0" smtClean="0"/>
              <a:t>, .</a:t>
            </a:r>
            <a:r>
              <a:rPr lang="en-US" dirty="0" err="1" smtClean="0"/>
              <a:t>edu</a:t>
            </a:r>
            <a:r>
              <a:rPr lang="en-US" dirty="0" smtClean="0"/>
              <a:t>, .mil or .org is USUALLY safe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sz="2100" dirty="0" smtClean="0"/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100" dirty="0" smtClean="0"/>
              <a:t>Pay Attention to the Ending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 sz="1100" dirty="0" smtClean="0"/>
              <a:t>Com is commercial – but have to know that almost everything on web can be bought / sold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 sz="1100" dirty="0" smtClean="0"/>
              <a:t>Org is organization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 sz="1100" dirty="0" smtClean="0"/>
              <a:t>Mil is military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 sz="1100" dirty="0" err="1" smtClean="0"/>
              <a:t>Edu</a:t>
            </a:r>
            <a:r>
              <a:rPr lang="en-US" sz="1100" dirty="0" smtClean="0"/>
              <a:t> is educational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 sz="1100" dirty="0" smtClean="0"/>
              <a:t>GOV is government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r>
              <a:rPr lang="en-US" dirty="0" smtClean="0"/>
              <a:t>PAGE ranking – Google, bases results on how often this page is back-linked to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CA5B88-4FB2-4B3D-9F50-00DC5D0D52CF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sz="12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  <a:hlinkClick r:id="rId3"/>
              </a:rPr>
              <a:t>The original BBC article.</a:t>
            </a:r>
            <a:r>
              <a:rPr lang="en-US" sz="12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 Enjoy the inaccurate and completely meaningless size comparison graphic, particularly the way in which the "colossal squid" image looks absolutely nothing like the specimen in the photo, and a great deal like the "giant squid" image inverted and enlarged slightly</a:t>
            </a:r>
          </a:p>
          <a:p>
            <a:r>
              <a:rPr lang="en-US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13 m</a:t>
            </a:r>
            <a:r>
              <a:rPr lang="en-US" sz="12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 (43 ft) for females and </a:t>
            </a:r>
            <a:r>
              <a:rPr lang="en-US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10 m</a:t>
            </a:r>
            <a:r>
              <a:rPr lang="en-US" sz="12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 (33 ft) for males from the posterior fins to the tip of the two long tentacles (second only to the colossal squid at an estimated </a:t>
            </a:r>
            <a:r>
              <a:rPr lang="en-US" sz="12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14 m</a:t>
            </a:r>
            <a:r>
              <a:rPr lang="en-US" sz="12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(46 ft),  </a:t>
            </a:r>
          </a:p>
          <a:p>
            <a:r>
              <a:rPr lang="en-US" sz="12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Real 9 meter long found in Spain 2013 October</a:t>
            </a:r>
            <a:endParaRPr lang="en-US" dirty="0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B66189E-97E9-4965-A4DA-97DAC092B776}" type="slidenum">
              <a:rPr/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5619C71-5FF8-4004-8884-5616C5F43697}" type="slidenum">
              <a:rPr/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B052889-02B5-4FC8-A08F-CE0C1DF2EAE4}" type="slidenum">
              <a:rPr/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7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B7DB378-19A5-4B8C-BCAB-DF1D69EF6E8D}" type="slidenum">
              <a:rPr/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8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98913C3-A869-4B17-9D7A-4DDB4FBDDDDA}" type="slidenum">
              <a:rPr/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9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4A4BA91-5F26-4B3A-8A4A-78433A2798F1}" type="datetime1">
              <a:rPr lang="en-US"/>
              <a:pPr lvl="0"/>
              <a:t>8/24/2016</a:t>
            </a:fld>
            <a:endParaRPr lang="en-US"/>
          </a:p>
        </p:txBody>
      </p:sp>
      <p:sp>
        <p:nvSpPr>
          <p:cNvPr id="3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E46F5B7-4D2D-43AE-9B8D-7E082DB1FC05}" type="slidenum">
              <a:rPr/>
              <a:pPr lvl="0"/>
              <a:t>‹#›</a:t>
            </a:fld>
            <a:endParaRPr lang="en-US"/>
          </a:p>
        </p:txBody>
      </p:sp>
      <p:cxnSp>
        <p:nvCxnSpPr>
          <p:cNvPr id="5" name="Straight Connector 7"/>
          <p:cNvCxnSpPr/>
          <p:nvPr/>
        </p:nvCxnSpPr>
        <p:spPr>
          <a:xfrm>
            <a:off x="685800" y="3398523"/>
            <a:ext cx="7848596" cy="1581"/>
          </a:xfrm>
          <a:prstGeom prst="straightConnector1">
            <a:avLst/>
          </a:prstGeom>
          <a:noFill/>
          <a:ln w="19046">
            <a:solidFill>
              <a:srgbClr val="1B3861"/>
            </a:solidFill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236882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5AC8D33-D43A-499D-BAD4-DE34673CD22B}" type="datetime1">
              <a:rPr lang="en-US"/>
              <a:pPr lvl="0"/>
              <a:t>8/24/2016</a:t>
            </a:fld>
            <a:endParaRPr lang="en-US"/>
          </a:p>
        </p:txBody>
      </p:sp>
      <p:sp>
        <p:nvSpPr>
          <p:cNvPr id="3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F1D1F0F-9C15-404D-BED2-6766B5445A53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77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373AB71-E737-42A0-BA12-F4B33579600C}" type="datetime1">
              <a:rPr lang="en-US"/>
              <a:pPr lvl="0"/>
              <a:t>8/24/2016</a:t>
            </a:fld>
            <a:endParaRPr lang="en-US"/>
          </a:p>
        </p:txBody>
      </p:sp>
      <p:sp>
        <p:nvSpPr>
          <p:cNvPr id="3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EDFB478-6F5F-4B26-AFD1-0A7D2E6CAC3D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09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80456-B8E7-7F43-8737-7C736E588400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00603-DCC0-2547-8B6E-EC9F6A3537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72AB1D6-7EC3-4B83-9183-24E246CD9398}" type="datetime1">
              <a:rPr lang="en-US"/>
              <a:pPr lvl="0"/>
              <a:t>8/24/2016</a:t>
            </a:fld>
            <a:endParaRPr lang="en-US"/>
          </a:p>
        </p:txBody>
      </p:sp>
      <p:sp>
        <p:nvSpPr>
          <p:cNvPr id="3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771ACD1-04A2-47D6-B6ED-1D733EF87460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37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1B38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32BE980-04E7-48BB-8B56-570F9952ABDB}" type="datetime1">
              <a:rPr lang="en-US"/>
              <a:pPr lvl="0"/>
              <a:t>8/24/2016</a:t>
            </a:fld>
            <a:endParaRPr lang="en-US"/>
          </a:p>
        </p:txBody>
      </p:sp>
      <p:sp>
        <p:nvSpPr>
          <p:cNvPr id="3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4C558BD-BFF9-44DB-8CCE-14CF9944F72F}" type="slidenum">
              <a:rPr/>
              <a:pPr lvl="0"/>
              <a:t>‹#›</a:t>
            </a:fld>
            <a:endParaRPr lang="en-US"/>
          </a:p>
        </p:txBody>
      </p:sp>
      <p:cxnSp>
        <p:nvCxnSpPr>
          <p:cNvPr id="5" name="Straight Connector 6"/>
          <p:cNvCxnSpPr/>
          <p:nvPr/>
        </p:nvCxnSpPr>
        <p:spPr>
          <a:xfrm>
            <a:off x="731520" y="4599432"/>
            <a:ext cx="7848596" cy="1591"/>
          </a:xfrm>
          <a:prstGeom prst="straightConnector1">
            <a:avLst/>
          </a:prstGeom>
          <a:noFill/>
          <a:ln w="19046">
            <a:solidFill>
              <a:srgbClr val="38ABED"/>
            </a:solidFill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99248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3"/>
          <p:cNvSpPr txBox="1">
            <a:spLocks noGrp="1"/>
          </p:cNvSpPr>
          <p:nvPr>
            <p:ph idx="1"/>
          </p:nvPr>
        </p:nvSpPr>
        <p:spPr>
          <a:xfrm>
            <a:off x="4648196" y="1673352"/>
            <a:ext cx="4038603" cy="4718303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5665B0F-756D-4E25-9C35-80B6E7A88579}" type="datetime1">
              <a:rPr lang="en-US"/>
              <a:pPr lvl="0"/>
              <a:t>8/24/2016</a:t>
            </a:fld>
            <a:endParaRPr lang="en-US"/>
          </a:p>
        </p:txBody>
      </p:sp>
      <p:sp>
        <p:nvSpPr>
          <p:cNvPr id="4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D13B2FA-A39E-4607-AA69-CF8BE380C1FF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09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3"/>
          <p:cNvSpPr txBox="1">
            <a:spLocks noGrp="1"/>
          </p:cNvSpPr>
          <p:nvPr>
            <p:ph idx="2"/>
          </p:nvPr>
        </p:nvSpPr>
        <p:spPr>
          <a:xfrm>
            <a:off x="457200" y="2438403"/>
            <a:ext cx="3931920" cy="395128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4"/>
          <p:cNvSpPr txBox="1">
            <a:spLocks noGrp="1"/>
          </p:cNvSpPr>
          <p:nvPr>
            <p:ph type="body" idx="1"/>
          </p:nvPr>
        </p:nvSpPr>
        <p:spPr>
          <a:xfrm>
            <a:off x="4754880" y="1676396"/>
            <a:ext cx="3931920" cy="639759"/>
          </a:xfrm>
        </p:spPr>
        <p:txBody>
          <a:bodyPr anchor="ctr" anchorCtr="1"/>
          <a:lstStyle>
            <a:lvl1pPr marL="0" indent="0" algn="ctr">
              <a:spcBef>
                <a:spcPts val="500"/>
              </a:spcBef>
              <a:buNone/>
              <a:defRPr sz="2000">
                <a:solidFill>
                  <a:srgbClr val="1B386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5"/>
          <p:cNvSpPr txBox="1">
            <a:spLocks noGrp="1"/>
          </p:cNvSpPr>
          <p:nvPr>
            <p:ph idx="4"/>
          </p:nvPr>
        </p:nvSpPr>
        <p:spPr>
          <a:xfrm>
            <a:off x="4754880" y="2438403"/>
            <a:ext cx="3931920" cy="395128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29CA70-B15C-4C7B-B243-6A6CD3D26277}" type="datetime1">
              <a:rPr lang="en-US"/>
              <a:pPr lvl="0"/>
              <a:t>8/24/2016</a:t>
            </a:fld>
            <a:endParaRPr lang="en-US"/>
          </a:p>
        </p:txBody>
      </p:sp>
      <p:sp>
        <p:nvSpPr>
          <p:cNvPr id="6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F2417E6-71C8-4404-9B00-4F9C85F497A7}" type="slidenum">
              <a:rPr/>
              <a:pPr lvl="0"/>
              <a:t>‹#›</a:t>
            </a:fld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 rot="5400013">
            <a:off x="2217813" y="4045826"/>
            <a:ext cx="4709160" cy="787"/>
          </a:xfrm>
          <a:prstGeom prst="straightConnector1">
            <a:avLst/>
          </a:prstGeom>
          <a:noFill/>
          <a:ln w="19046">
            <a:solidFill>
              <a:srgbClr val="1B3861"/>
            </a:solidFill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20753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2BED18D-4EB3-449A-9DDA-EA7C141CCC2C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16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82BDBAD-23B5-4B7C-9F23-952C36A875C4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8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2130551"/>
            <a:ext cx="2139696" cy="4243611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AD9116B-F9E0-4091-9D2E-DCE35CA036EA}" type="datetime1">
              <a:rPr lang="en-US"/>
              <a:pPr lvl="0"/>
              <a:t>8/24/2016</a:t>
            </a:fld>
            <a:endParaRPr lang="en-US"/>
          </a:p>
        </p:txBody>
      </p:sp>
      <p:sp>
        <p:nvSpPr>
          <p:cNvPr id="4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D202410-8AEB-4A6A-BA95-4585F9C55182}" type="slidenum">
              <a:rPr/>
              <a:pPr lvl="0"/>
              <a:t>‹#›</a:t>
            </a:fld>
            <a:endParaRPr lang="en-US"/>
          </a:p>
        </p:txBody>
      </p:sp>
      <p:cxnSp>
        <p:nvCxnSpPr>
          <p:cNvPr id="6" name="Straight Connector 8"/>
          <p:cNvCxnSpPr/>
          <p:nvPr/>
        </p:nvCxnSpPr>
        <p:spPr>
          <a:xfrm rot="5400013">
            <a:off x="-13113" y="3580205"/>
            <a:ext cx="5577839" cy="1591"/>
          </a:xfrm>
          <a:prstGeom prst="straightConnector1">
            <a:avLst/>
          </a:prstGeom>
          <a:noFill/>
          <a:ln w="19046">
            <a:solidFill>
              <a:srgbClr val="1B3861"/>
            </a:solidFill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2169496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2133596"/>
            <a:ext cx="2139696" cy="4242816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C6C6D42-7383-4EFC-8924-3E109146817F}" type="datetime1">
              <a:rPr lang="en-US"/>
              <a:pPr lvl="0"/>
              <a:t>8/24/2016</a:t>
            </a:fld>
            <a:endParaRPr lang="en-US"/>
          </a:p>
        </p:txBody>
      </p:sp>
      <p:sp>
        <p:nvSpPr>
          <p:cNvPr id="4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118590A-2A8D-41D2-B07B-1F90A4AD9D8E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06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/>
          <p:nvPr/>
        </p:nvSpPr>
        <p:spPr>
          <a:xfrm>
            <a:off x="0" y="220781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3" name="Title Placeholder 1"/>
          <p:cNvSpPr txBox="1">
            <a:spLocks noGrp="1"/>
          </p:cNvSpPr>
          <p:nvPr>
            <p:ph type="title"/>
          </p:nvPr>
        </p:nvSpPr>
        <p:spPr>
          <a:xfrm>
            <a:off x="457200" y="533396"/>
            <a:ext cx="8229600" cy="9905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7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rgbClr val="0C5986"/>
          </a:solidFill>
          <a:ln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57200" y="18288"/>
            <a:ext cx="2895603" cy="3291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fld id="{DE41D5FD-F350-495A-9467-F37DD56BDBF3}" type="datetime1">
              <a:rPr lang="en-US"/>
              <a:pPr lvl="0"/>
              <a:t>8/24/2016</a:t>
            </a:fld>
            <a:endParaRPr lang="en-US"/>
          </a:p>
        </p:txBody>
      </p:sp>
      <p:sp>
        <p:nvSpPr>
          <p:cNvPr id="7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endParaRPr lang="en-US"/>
          </a:p>
        </p:txBody>
      </p:sp>
      <p:sp>
        <p:nvSpPr>
          <p:cNvPr id="8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619996" y="18288"/>
            <a:ext cx="1066803" cy="3291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400" b="1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fld id="{3CA22DD5-B5D2-4577-9913-DEB4A2F3983D}" type="slidenum">
              <a:rPr/>
              <a:pPr lvl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000" b="0" i="0" u="none" strike="noStrike" kern="1200" cap="none" spc="-100" baseline="0">
          <a:solidFill>
            <a:srgbClr val="1B3861"/>
          </a:solidFill>
          <a:uFillTx/>
          <a:latin typeface="Arial"/>
        </a:defRPr>
      </a:lvl1pPr>
    </p:titleStyle>
    <p:bodyStyle>
      <a:lvl1pPr marL="182880" marR="0" lvl="0" indent="-18288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Clr>
          <a:srgbClr val="0C5986"/>
        </a:buClr>
        <a:buSzPct val="85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Arial"/>
        </a:defRPr>
      </a:lvl1pPr>
      <a:lvl2pPr marL="457200" marR="0" lvl="1" indent="-18288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Clr>
          <a:srgbClr val="0C5986"/>
        </a:buClr>
        <a:buSzPct val="85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Arial"/>
        </a:defRPr>
      </a:lvl2pPr>
      <a:lvl3pPr marL="731520" marR="0" lvl="2" indent="-182880" algn="l" defTabSz="914400" rtl="0" fontAlgn="auto" hangingPunct="1">
        <a:lnSpc>
          <a:spcPct val="100000"/>
        </a:lnSpc>
        <a:spcBef>
          <a:spcPts val="400"/>
        </a:spcBef>
        <a:spcAft>
          <a:spcPts val="0"/>
        </a:spcAft>
        <a:buClr>
          <a:srgbClr val="0C5986"/>
        </a:buClr>
        <a:buSzPct val="9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Arial"/>
        </a:defRPr>
      </a:lvl3pPr>
      <a:lvl4pPr marL="1005840" marR="0" lvl="3" indent="-182880" algn="l" defTabSz="914400" rtl="0" fontAlgn="auto" hangingPunct="1">
        <a:lnSpc>
          <a:spcPct val="100000"/>
        </a:lnSpc>
        <a:spcBef>
          <a:spcPts val="400"/>
        </a:spcBef>
        <a:spcAft>
          <a:spcPts val="0"/>
        </a:spcAft>
        <a:buClr>
          <a:srgbClr val="0C5986"/>
        </a:buClr>
        <a:buSzPct val="100000"/>
        <a:buFont typeface="Arial" pitchFamily="34"/>
        <a:buChar char="•"/>
        <a:tabLst/>
        <a:defRPr lang="en-US" sz="1600" b="0" i="0" u="none" strike="noStrike" kern="1200" cap="none" spc="0" baseline="0">
          <a:solidFill>
            <a:srgbClr val="000000"/>
          </a:solidFill>
          <a:uFillTx/>
          <a:latin typeface="Arial"/>
        </a:defRPr>
      </a:lvl4pPr>
      <a:lvl5pPr marL="1188720" marR="0" lvl="4" indent="-137160" algn="l" defTabSz="914400" rtl="0" fontAlgn="auto" hangingPunct="1">
        <a:lnSpc>
          <a:spcPct val="100000"/>
        </a:lnSpc>
        <a:spcBef>
          <a:spcPts val="300"/>
        </a:spcBef>
        <a:spcAft>
          <a:spcPts val="0"/>
        </a:spcAft>
        <a:buClr>
          <a:srgbClr val="0C5986"/>
        </a:buClr>
        <a:buSzPct val="100000"/>
        <a:buFont typeface="Arial" pitchFamily="34"/>
        <a:buChar char="•"/>
        <a:tabLst/>
        <a:defRPr lang="en-US" sz="1400" b="0" i="0" u="none" strike="noStrike" kern="1200" cap="none" spc="0" baseline="0">
          <a:solidFill>
            <a:srgbClr val="000000"/>
          </a:solidFill>
          <a:uFillTx/>
          <a:latin typeface="Arial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://www.bing.com/" TargetMode="External"/><Relationship Id="rId7" Type="http://schemas.openxmlformats.org/officeDocument/2006/relationships/hyperlink" Target="http://www.alltheweb.com/" TargetMode="External"/><Relationship Id="rId2" Type="http://schemas.openxmlformats.org/officeDocument/2006/relationships/hyperlink" Target="http://www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sk.com/" TargetMode="External"/><Relationship Id="rId5" Type="http://schemas.openxmlformats.org/officeDocument/2006/relationships/hyperlink" Target="https://duckduckgo.com/" TargetMode="External"/><Relationship Id="rId4" Type="http://schemas.openxmlformats.org/officeDocument/2006/relationships/hyperlink" Target="http://www.yahoo.com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groups.google.com/" TargetMode="External"/><Relationship Id="rId3" Type="http://schemas.openxmlformats.org/officeDocument/2006/relationships/hyperlink" Target="http://news.google.com/" TargetMode="External"/><Relationship Id="rId7" Type="http://schemas.openxmlformats.org/officeDocument/2006/relationships/hyperlink" Target="http://www.google.com/products" TargetMode="External"/><Relationship Id="rId2" Type="http://schemas.openxmlformats.org/officeDocument/2006/relationships/hyperlink" Target="http://scholar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aps.google.com/" TargetMode="External"/><Relationship Id="rId5" Type="http://schemas.openxmlformats.org/officeDocument/2006/relationships/hyperlink" Target="http://images.google.com/" TargetMode="External"/><Relationship Id="rId10" Type="http://schemas.openxmlformats.org/officeDocument/2006/relationships/hyperlink" Target="https://www.google.com/finance/converter" TargetMode="External"/><Relationship Id="rId4" Type="http://schemas.openxmlformats.org/officeDocument/2006/relationships/hyperlink" Target="http://books.google.com/" TargetMode="External"/><Relationship Id="rId9" Type="http://schemas.openxmlformats.org/officeDocument/2006/relationships/hyperlink" Target="http://www.google.com/finance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scholar.google.com/scholar?cites=4795909118967955975&amp;as_sdt=2005&amp;sciodt=0,5&amp;hl=en" TargetMode="External"/><Relationship Id="rId2" Type="http://schemas.openxmlformats.org/officeDocument/2006/relationships/hyperlink" Target="http://journals.cambridge.org/abstract_S000305540000003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cholar.google.com/scholar?hl=en&amp;q=social++lipset&amp;btnG=&amp;as_sdt=1,5&amp;as_sdtp=" TargetMode="External"/><Relationship Id="rId5" Type="http://schemas.openxmlformats.org/officeDocument/2006/relationships/hyperlink" Target="http://scholar.google.com/scholar?cluster=4795909118967955975&amp;hl=en&amp;as_sdt=0,5" TargetMode="External"/><Relationship Id="rId4" Type="http://schemas.openxmlformats.org/officeDocument/2006/relationships/hyperlink" Target="http://scholar.google.com/scholar?q=related:B0IkE-99jkIJ:scholar.google.com/&amp;hl=en&amp;as_sdt=0,5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www.doaj.org/" TargetMode="Externa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" TargetMode="External"/><Relationship Id="rId13" Type="http://schemas.openxmlformats.org/officeDocument/2006/relationships/hyperlink" Target="http://www.oed.com/" TargetMode="External"/><Relationship Id="rId3" Type="http://schemas.openxmlformats.org/officeDocument/2006/relationships/hyperlink" Target="http://www.dmoz.org/" TargetMode="External"/><Relationship Id="rId7" Type="http://schemas.openxmlformats.org/officeDocument/2006/relationships/hyperlink" Target="http://www.linkedin.com/" TargetMode="External"/><Relationship Id="rId12" Type="http://schemas.openxmlformats.org/officeDocument/2006/relationships/hyperlink" Target="http://www.merriam-webster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acebook.com/" TargetMode="External"/><Relationship Id="rId11" Type="http://schemas.openxmlformats.org/officeDocument/2006/relationships/hyperlink" Target="http://www.cnn.com/" TargetMode="External"/><Relationship Id="rId5" Type="http://schemas.openxmlformats.org/officeDocument/2006/relationships/hyperlink" Target="http://www.burmalibrary.org/" TargetMode="External"/><Relationship Id="rId10" Type="http://schemas.openxmlformats.org/officeDocument/2006/relationships/hyperlink" Target="http://www.mmtimes.com/" TargetMode="External"/><Relationship Id="rId4" Type="http://schemas.openxmlformats.org/officeDocument/2006/relationships/hyperlink" Target="http://ipl.org/" TargetMode="External"/><Relationship Id="rId9" Type="http://schemas.openxmlformats.org/officeDocument/2006/relationships/hyperlink" Target="http://www.moi.gov.mm/npe/km/" TargetMode="External"/><Relationship Id="rId14" Type="http://schemas.openxmlformats.org/officeDocument/2006/relationships/hyperlink" Target="http://www.wikipedia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800" y="1371600"/>
            <a:ext cx="7848596" cy="19272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lvl="0"/>
            <a:r>
              <a:rPr lang="en-US" cap="all" dirty="0"/>
              <a:t/>
            </a:r>
            <a:br>
              <a:rPr lang="en-US" cap="all" dirty="0"/>
            </a:br>
            <a:r>
              <a:rPr lang="en-US" b="1" cap="all" dirty="0"/>
              <a:t>Myanmar </a:t>
            </a:r>
            <a:r>
              <a:rPr lang="en-US" b="1" cap="all" dirty="0" smtClean="0"/>
              <a:t>MIL </a:t>
            </a:r>
            <a:r>
              <a:rPr lang="en-US" b="1" cap="all" dirty="0"/>
              <a:t>WORKSHOP SERIES</a:t>
            </a:r>
            <a:r>
              <a:rPr lang="en-US" sz="3600" b="1" cap="all" dirty="0"/>
              <a:t/>
            </a:r>
            <a:br>
              <a:rPr lang="en-US" sz="3600" b="1" cap="all" dirty="0"/>
            </a:br>
            <a:r>
              <a:rPr lang="en-US" sz="2200" b="1" cap="all" dirty="0"/>
              <a:t>Unit 3: web search basics</a:t>
            </a:r>
            <a:endParaRPr lang="en-US" sz="2200" cap="all" dirty="0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685800" y="3505196"/>
            <a:ext cx="6400800" cy="17526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lvl="0" indent="0">
              <a:buNone/>
            </a:pPr>
            <a:r>
              <a:rPr smtClean="0">
                <a:solidFill>
                  <a:srgbClr val="404040"/>
                </a:solidFill>
              </a:rPr>
              <a:t>Daw Myat Sann Nyein</a:t>
            </a:r>
            <a:endParaRPr lang="en-US" dirty="0" smtClean="0">
              <a:solidFill>
                <a:srgbClr val="404040"/>
              </a:solidFill>
            </a:endParaRPr>
          </a:p>
          <a:p>
            <a:pPr marL="0" lvl="0" indent="0">
              <a:buNone/>
            </a:pPr>
            <a:r>
              <a:rPr lang="en-US" dirty="0" smtClean="0">
                <a:solidFill>
                  <a:srgbClr val="404040"/>
                </a:solidFill>
              </a:rPr>
              <a:t>MBAPF</a:t>
            </a:r>
            <a:endParaRPr lang="en-US" dirty="0">
              <a:solidFill>
                <a:srgbClr val="404040"/>
              </a:solidFill>
            </a:endParaRPr>
          </a:p>
          <a:p>
            <a:pPr marL="0" lvl="0" indent="0">
              <a:spcBef>
                <a:spcPts val="400"/>
              </a:spcBef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May 2016</a:t>
            </a:r>
            <a:endParaRPr lang="en-US" sz="1800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3" y="914400"/>
            <a:ext cx="7522869" cy="954103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800" b="1" i="0" u="none" strike="noStrike" kern="1200" cap="none" spc="0" baseline="0">
              <a:solidFill>
                <a:srgbClr val="1F497D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800" b="1" i="0" u="none" strike="noStrike" kern="1200" cap="none" spc="0" baseline="0">
                <a:solidFill>
                  <a:srgbClr val="1F497D"/>
                </a:solidFill>
                <a:uFillTx/>
                <a:latin typeface="Calibri"/>
              </a:rPr>
              <a:t>What other types of websites can you think of?​</a:t>
            </a:r>
            <a:endParaRPr lang="en-US" sz="2800" b="1" i="0" u="none" strike="noStrike" kern="1200" cap="none" spc="0" baseline="0">
              <a:solidFill>
                <a:srgbClr val="1F497D"/>
              </a:solidFill>
              <a:uFillTx/>
              <a:latin typeface="Calibri"/>
            </a:endParaRPr>
          </a:p>
        </p:txBody>
      </p:sp>
      <p:pic>
        <p:nvPicPr>
          <p:cNvPr id="3" name="Picture 2" descr="C:\Users\Ah Win\AppData\Local\Microsoft\Windows\Temporary Internet Files\Content.IE5\0I0NQTKN\question-mark-face[1]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19396" y="2438403"/>
            <a:ext cx="3097530" cy="34960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/>
        </p:nvSpPr>
        <p:spPr>
          <a:xfrm>
            <a:off x="2470617" y="774030"/>
            <a:ext cx="3974165" cy="70788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1" i="0" u="none" strike="noStrike" kern="1200" cap="none" spc="0" baseline="0" dirty="0">
                <a:solidFill>
                  <a:srgbClr val="1B3861"/>
                </a:solidFill>
                <a:uFillTx/>
                <a:latin typeface="Arial"/>
              </a:rPr>
              <a:t>Search engines</a:t>
            </a:r>
            <a:endParaRPr lang="en-US" sz="40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Rectangle 4"/>
          <p:cNvSpPr/>
          <p:nvPr/>
        </p:nvSpPr>
        <p:spPr>
          <a:xfrm>
            <a:off x="1066803" y="1610002"/>
            <a:ext cx="7010403" cy="46166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i="0" u="none" strike="noStrike" kern="1200" cap="none" spc="0" baseline="0" dirty="0">
                <a:solidFill>
                  <a:srgbClr val="1F497D"/>
                </a:solidFill>
                <a:uFillTx/>
                <a:latin typeface="Calibri"/>
              </a:rPr>
              <a:t>Can you name any search engines you might used?</a:t>
            </a:r>
            <a:r>
              <a:rPr lang="en-GB" sz="1800" b="0" i="0" u="none" strike="noStrike" kern="1200" cap="none" spc="0" baseline="0" dirty="0">
                <a:solidFill>
                  <a:srgbClr val="1F497D"/>
                </a:solidFill>
                <a:uFillTx/>
                <a:latin typeface="Calibri"/>
              </a:rPr>
              <a:t>​</a:t>
            </a:r>
          </a:p>
        </p:txBody>
      </p:sp>
      <p:sp>
        <p:nvSpPr>
          <p:cNvPr id="4" name="Rectangle 5"/>
          <p:cNvSpPr/>
          <p:nvPr/>
        </p:nvSpPr>
        <p:spPr>
          <a:xfrm>
            <a:off x="1524003" y="2209803"/>
            <a:ext cx="5867403" cy="5632311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 dirty="0" smtClean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b="1" dirty="0">
              <a:solidFill>
                <a:srgbClr val="000000"/>
              </a:solidFill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Google </a:t>
            </a: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– </a:t>
            </a:r>
            <a:r>
              <a:rPr lang="en-US" sz="18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  <a:hlinkClick r:id="rId2"/>
              </a:rPr>
              <a:t>www.google.com</a:t>
            </a: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 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​</a:t>
            </a:r>
            <a:b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</a:b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Bing – </a:t>
            </a: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  <a:hlinkClick r:id="rId3"/>
              </a:rPr>
              <a:t>www.bing.com</a:t>
            </a: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       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Yahoo – </a:t>
            </a: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  <a:hlinkClick r:id="rId4"/>
              </a:rPr>
              <a:t>www.yahoo.com</a:t>
            </a: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18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​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dirty="0" smtClean="0">
                <a:solidFill>
                  <a:srgbClr val="000000"/>
                </a:solidFill>
                <a:hlinkClick r:id="rId5"/>
              </a:rPr>
              <a:t>https://duckduckgo.com</a:t>
            </a:r>
            <a:endParaRPr lang="en-US" sz="1800" b="0" i="0" u="none" strike="noStrike" kern="1200" cap="none" spc="0" baseline="0" dirty="0" smtClean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Ask.com  - </a:t>
            </a:r>
            <a:r>
              <a:rPr lang="en-US" sz="18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  <a:hlinkClick r:id="rId6"/>
              </a:rPr>
              <a:t>www.ask.com</a:t>
            </a:r>
            <a:r>
              <a:rPr lang="en-US" sz="18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 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b="1" dirty="0" smtClean="0">
              <a:solidFill>
                <a:srgbClr val="000000"/>
              </a:solidFill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dirty="0" err="1" smtClean="0">
                <a:solidFill>
                  <a:srgbClr val="000000"/>
                </a:solidFill>
                <a:latin typeface="Calibri"/>
              </a:rPr>
              <a:t>Alltheweb</a:t>
            </a:r>
            <a:r>
              <a:rPr lang="en-US" b="1" dirty="0" smtClean="0">
                <a:solidFill>
                  <a:srgbClr val="000000"/>
                </a:solidFill>
                <a:latin typeface="Calibri"/>
              </a:rPr>
              <a:t> – </a:t>
            </a:r>
            <a:r>
              <a:rPr lang="en-US" b="1" dirty="0" smtClean="0">
                <a:solidFill>
                  <a:srgbClr val="000000"/>
                </a:solidFill>
                <a:latin typeface="Calibri"/>
                <a:hlinkClick r:id="rId7"/>
              </a:rPr>
              <a:t>www.alltheweb.com</a:t>
            </a:r>
            <a:endParaRPr lang="en-US" b="1" dirty="0" smtClean="0">
              <a:solidFill>
                <a:srgbClr val="000000"/>
              </a:solidFill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 dirty="0" smtClean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/>
            </a:r>
            <a:b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</a:b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 smtClean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/>
            </a:r>
            <a:b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</a:b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3075" name="Picture 3" descr="C:\Users\Ah Win\AppData\Local\Microsoft\Windows\Temporary Internet Files\Content.IE5\NQK0SPBW\question-mark[1]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465" y="3200400"/>
            <a:ext cx="3208867" cy="320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load.wikimedia.org/wikipedia/en/7/75/Allthewe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990600"/>
            <a:ext cx="8686800" cy="4953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81000"/>
            <a:ext cx="7619999" cy="4040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533396"/>
            <a:ext cx="8229600" cy="9905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US"/>
              <a:t>Activity 3.1: Web Browser Apps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54715"/>
            <a:ext cx="4819829" cy="4588477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  <p:pic>
        <p:nvPicPr>
          <p:cNvPr id="4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5991" y="2609295"/>
            <a:ext cx="4344341" cy="2769516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1996" y="1216654"/>
            <a:ext cx="7315200" cy="132343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000" b="1" i="0" u="none" strike="noStrike" kern="1200" cap="none" spc="0" baseline="0" dirty="0">
                <a:solidFill>
                  <a:srgbClr val="1F497D"/>
                </a:solidFill>
                <a:uFillTx/>
                <a:latin typeface="Calibri"/>
              </a:rPr>
              <a:t>Can you name any web browsers you might used?​</a:t>
            </a:r>
          </a:p>
        </p:txBody>
      </p:sp>
      <p:sp>
        <p:nvSpPr>
          <p:cNvPr id="4" name="TextBox 2"/>
          <p:cNvSpPr txBox="1"/>
          <p:nvPr/>
        </p:nvSpPr>
        <p:spPr>
          <a:xfrm>
            <a:off x="838202" y="3124200"/>
            <a:ext cx="8074563" cy="25545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i="0" u="none" strike="noStrike" kern="1200" cap="none" spc="0" baseline="0" dirty="0" smtClean="0">
                <a:solidFill>
                  <a:srgbClr val="17375E"/>
                </a:solidFill>
                <a:uFillTx/>
                <a:latin typeface="Calibri"/>
              </a:rPr>
              <a:t>Internet Explorer</a:t>
            </a: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 smtClean="0">
                <a:solidFill>
                  <a:srgbClr val="17375E"/>
                </a:solidFill>
                <a:latin typeface="Calibri"/>
              </a:rPr>
              <a:t>Google Chrome</a:t>
            </a: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 smtClean="0">
                <a:solidFill>
                  <a:srgbClr val="17375E"/>
                </a:solidFill>
                <a:latin typeface="Calibri"/>
              </a:rPr>
              <a:t>Mozilla Firefox</a:t>
            </a: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i="0" u="none" strike="noStrike" kern="1200" cap="none" spc="0" baseline="0" dirty="0" smtClean="0">
                <a:solidFill>
                  <a:srgbClr val="17375E"/>
                </a:solidFill>
                <a:uFillTx/>
                <a:latin typeface="Calibri"/>
              </a:rPr>
              <a:t>Opera</a:t>
            </a: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 smtClean="0">
                <a:solidFill>
                  <a:srgbClr val="17375E"/>
                </a:solidFill>
                <a:latin typeface="Calibri"/>
              </a:rPr>
              <a:t>Dolphin</a:t>
            </a:r>
            <a:endParaRPr lang="en-US" sz="3200" b="1" i="0" u="none" strike="noStrike" kern="1200" cap="none" spc="0" baseline="0" dirty="0" smtClean="0">
              <a:solidFill>
                <a:srgbClr val="17375E"/>
              </a:solidFill>
              <a:uFillTx/>
              <a:latin typeface="Calibri"/>
            </a:endParaRPr>
          </a:p>
        </p:txBody>
      </p:sp>
      <p:pic>
        <p:nvPicPr>
          <p:cNvPr id="4098" name="Picture 2" descr="C:\Users\Ah Win\AppData\Local\Microsoft\Windows\Temporary Internet Files\Content.IE5\0I0NQTKN\647478939_f30b6eaa0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3175000" cy="31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2514600"/>
            <a:ext cx="6705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800" b="1" dirty="0" smtClean="0">
              <a:solidFill>
                <a:srgbClr val="17375E"/>
              </a:solidFill>
            </a:endParaRPr>
          </a:p>
          <a:p>
            <a:pPr marL="457200" lvl="0" indent="-457200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dirty="0" smtClean="0">
                <a:solidFill>
                  <a:srgbClr val="17375E"/>
                </a:solidFill>
              </a:rPr>
              <a:t>Let’s </a:t>
            </a:r>
            <a:r>
              <a:rPr lang="en-US" sz="2800" b="1" dirty="0">
                <a:solidFill>
                  <a:srgbClr val="17375E"/>
                </a:solidFill>
              </a:rPr>
              <a:t>download one or two different browsers that you don’t have on your devises.</a:t>
            </a:r>
          </a:p>
          <a:p>
            <a:pPr marL="457200" lvl="0" indent="-457200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dirty="0">
                <a:solidFill>
                  <a:srgbClr val="17375E"/>
                </a:solidFill>
              </a:rPr>
              <a:t>Can you change the search engine to Google? </a:t>
            </a:r>
            <a:endParaRPr lang="en-US" b="1" dirty="0">
              <a:solidFill>
                <a:srgbClr val="17375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76400" y="1295400"/>
            <a:ext cx="27680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tx2">
                    <a:lumMod val="75000"/>
                  </a:schemeClr>
                </a:solidFill>
              </a:rPr>
              <a:t>Exercises</a:t>
            </a:r>
            <a:endParaRPr lang="en-US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55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533396"/>
            <a:ext cx="8229600" cy="9905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US"/>
              <a:t>Activity 3.2: Web Search Operators</a:t>
            </a:r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5332" y="1815413"/>
            <a:ext cx="4919435" cy="4240895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  <p:sp>
        <p:nvSpPr>
          <p:cNvPr id="4" name="Rectangle 6"/>
          <p:cNvSpPr/>
          <p:nvPr/>
        </p:nvSpPr>
        <p:spPr>
          <a:xfrm>
            <a:off x="611404" y="2044004"/>
            <a:ext cx="1069527" cy="707882"/>
          </a:xfrm>
          <a:prstGeom prst="rect">
            <a:avLst/>
          </a:prstGeom>
          <a:noFill/>
          <a:ln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1" i="0" u="none" strike="noStrike" kern="1200" cap="none" spc="0" baseline="0">
                <a:solidFill>
                  <a:srgbClr val="000000"/>
                </a:solidFill>
                <a:effectLst>
                  <a:outerShdw dist="20323" dir="1799338">
                    <a:srgbClr val="000000"/>
                  </a:outerShdw>
                </a:effectLst>
                <a:uFillTx/>
                <a:latin typeface="Arial"/>
              </a:rPr>
              <a:t>site</a:t>
            </a:r>
          </a:p>
        </p:txBody>
      </p:sp>
      <p:sp>
        <p:nvSpPr>
          <p:cNvPr id="5" name="Rectangle 7"/>
          <p:cNvSpPr/>
          <p:nvPr/>
        </p:nvSpPr>
        <p:spPr>
          <a:xfrm>
            <a:off x="1093521" y="3466481"/>
            <a:ext cx="954103" cy="707882"/>
          </a:xfrm>
          <a:prstGeom prst="rect">
            <a:avLst/>
          </a:prstGeom>
          <a:noFill/>
          <a:ln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1" i="0" u="none" strike="noStrike" kern="1200" cap="none" spc="0" baseline="0">
                <a:solidFill>
                  <a:srgbClr val="000000"/>
                </a:solidFill>
                <a:effectLst>
                  <a:outerShdw dist="20323" dir="1799338">
                    <a:srgbClr val="000000"/>
                  </a:outerShdw>
                </a:effectLst>
                <a:uFillTx/>
                <a:latin typeface="Arial"/>
              </a:rPr>
              <a:t>OR</a:t>
            </a:r>
          </a:p>
        </p:txBody>
      </p:sp>
      <p:sp>
        <p:nvSpPr>
          <p:cNvPr id="7" name="Rectangle 9"/>
          <p:cNvSpPr/>
          <p:nvPr/>
        </p:nvSpPr>
        <p:spPr>
          <a:xfrm>
            <a:off x="7188656" y="4402333"/>
            <a:ext cx="484229" cy="707882"/>
          </a:xfrm>
          <a:prstGeom prst="rect">
            <a:avLst/>
          </a:prstGeom>
          <a:noFill/>
          <a:ln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1" i="0" u="none" strike="noStrike" kern="1200" cap="none" spc="0" baseline="0">
                <a:solidFill>
                  <a:srgbClr val="000000"/>
                </a:solidFill>
                <a:effectLst>
                  <a:outerShdw dist="20323" dir="1799338">
                    <a:srgbClr val="000000"/>
                  </a:outerShdw>
                </a:effectLst>
                <a:uFillTx/>
                <a:latin typeface="Arial"/>
              </a:rPr>
              <a:t>−</a:t>
            </a:r>
          </a:p>
        </p:txBody>
      </p:sp>
      <p:sp>
        <p:nvSpPr>
          <p:cNvPr id="8" name="Rectangle 10"/>
          <p:cNvSpPr/>
          <p:nvPr/>
        </p:nvSpPr>
        <p:spPr>
          <a:xfrm>
            <a:off x="7959888" y="2550343"/>
            <a:ext cx="384285" cy="707882"/>
          </a:xfrm>
          <a:prstGeom prst="rect">
            <a:avLst/>
          </a:prstGeom>
          <a:noFill/>
          <a:ln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1" i="0" u="none" strike="noStrike" kern="1200" cap="none" spc="0" baseline="0">
                <a:solidFill>
                  <a:srgbClr val="000000"/>
                </a:solidFill>
                <a:effectLst>
                  <a:outerShdw dist="20323" dir="1799338">
                    <a:srgbClr val="000000"/>
                  </a:outerShdw>
                </a:effectLst>
                <a:uFillTx/>
                <a:latin typeface="Arial"/>
              </a:rPr>
              <a:t>*</a:t>
            </a:r>
          </a:p>
        </p:txBody>
      </p:sp>
      <p:sp>
        <p:nvSpPr>
          <p:cNvPr id="9" name="Rectangle 11"/>
          <p:cNvSpPr/>
          <p:nvPr/>
        </p:nvSpPr>
        <p:spPr>
          <a:xfrm>
            <a:off x="600943" y="5110215"/>
            <a:ext cx="697623" cy="707882"/>
          </a:xfrm>
          <a:prstGeom prst="rect">
            <a:avLst/>
          </a:prstGeom>
          <a:noFill/>
          <a:ln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1" i="0" u="none" strike="noStrike" kern="1200" cap="none" spc="0" baseline="0">
                <a:solidFill>
                  <a:srgbClr val="000000"/>
                </a:solidFill>
                <a:effectLst>
                  <a:outerShdw dist="20323" dir="1799338">
                    <a:srgbClr val="000000"/>
                  </a:outerShdw>
                </a:effectLst>
                <a:uFillTx/>
                <a:latin typeface="Arial"/>
              </a:rPr>
              <a:t>“”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Boolean 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Operators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Boolean </a:t>
            </a:r>
            <a:r>
              <a:rPr lang="en-US" sz="3600" dirty="0"/>
              <a:t>Operators are used to connect and define the relationship between your search terms. When searching electronic databases, you can use Boolean operators to either </a:t>
            </a:r>
            <a:r>
              <a:rPr lang="en-US" sz="3600" b="1" dirty="0"/>
              <a:t>narrow</a:t>
            </a:r>
            <a:r>
              <a:rPr lang="en-US" sz="3600" dirty="0"/>
              <a:t> or broaden your record sets. The three Boolean operators are AND, OR and NOT.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55599"/>
            <a:ext cx="8534400" cy="64262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5800" y="5562600"/>
            <a:ext cx="716215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George Boole, </a:t>
            </a:r>
            <a:r>
              <a:rPr lang="en-US" sz="2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who </a:t>
            </a:r>
            <a:r>
              <a:rPr lang="en-US" sz="28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first defined </a:t>
            </a:r>
            <a:r>
              <a:rPr lang="en-US" sz="2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 </a:t>
            </a:r>
            <a:r>
              <a:rPr lang="en-US" sz="28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algebraic </a:t>
            </a:r>
            <a:endParaRPr lang="en-US" sz="2800" b="1" spc="50" dirty="0" smtClean="0">
              <a:ln w="11430"/>
              <a:solidFill>
                <a:schemeClr val="accent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en-US" sz="2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system of </a:t>
            </a:r>
            <a:r>
              <a:rPr lang="en-US" sz="28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logic in the mid </a:t>
            </a:r>
            <a:r>
              <a:rPr lang="en-US" sz="2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19th </a:t>
            </a:r>
            <a:r>
              <a:rPr lang="en-US" sz="28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century.</a:t>
            </a:r>
          </a:p>
        </p:txBody>
      </p:sp>
    </p:spTree>
    <p:extLst>
      <p:ext uri="{BB962C8B-B14F-4D97-AF65-F5344CB8AC3E}">
        <p14:creationId xmlns:p14="http://schemas.microsoft.com/office/powerpoint/2010/main" val="111605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762000"/>
          </a:xfrm>
        </p:spPr>
        <p:txBody>
          <a:bodyPr/>
          <a:lstStyle/>
          <a:p>
            <a:r>
              <a:rPr lang="en-US" dirty="0" smtClean="0"/>
              <a:t>Boolean Operators</a:t>
            </a:r>
            <a:endParaRPr lang="en-AU" dirty="0" smtClean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AND is used between terms to narrow your search</a:t>
            </a:r>
          </a:p>
          <a:p>
            <a:pPr lvl="1"/>
            <a:r>
              <a:rPr lang="en-US" i="1" dirty="0" smtClean="0">
                <a:latin typeface="Arial" charset="0"/>
                <a:cs typeface="Arial" charset="0"/>
              </a:rPr>
              <a:t>diabetes </a:t>
            </a:r>
            <a:r>
              <a:rPr lang="en-US" i="1" u="sng" dirty="0" smtClean="0">
                <a:latin typeface="Arial" charset="0"/>
                <a:cs typeface="Arial" charset="0"/>
              </a:rPr>
              <a:t>and</a:t>
            </a:r>
            <a:r>
              <a:rPr lang="en-US" i="1" dirty="0" smtClean="0">
                <a:latin typeface="Arial" charset="0"/>
                <a:cs typeface="Arial" charset="0"/>
              </a:rPr>
              <a:t> obesity </a:t>
            </a:r>
            <a:r>
              <a:rPr lang="en-US" dirty="0" smtClean="0">
                <a:latin typeface="Arial" charset="0"/>
                <a:cs typeface="Arial" charset="0"/>
              </a:rPr>
              <a:t>will retrieve references containing both search terms</a:t>
            </a:r>
          </a:p>
          <a:p>
            <a:pPr lvl="1"/>
            <a:endParaRPr lang="en-US" dirty="0" smtClean="0">
              <a:latin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cs typeface="Arial" charset="0"/>
              </a:rPr>
              <a:t>OR is used between terms to broaden your search</a:t>
            </a:r>
          </a:p>
          <a:p>
            <a:pPr lvl="1"/>
            <a:r>
              <a:rPr lang="en-US" i="1" dirty="0" smtClean="0">
                <a:latin typeface="Arial" charset="0"/>
                <a:cs typeface="Arial" charset="0"/>
              </a:rPr>
              <a:t>diet </a:t>
            </a:r>
            <a:r>
              <a:rPr lang="en-US" i="1" u="sng" dirty="0" smtClean="0">
                <a:latin typeface="Arial" charset="0"/>
                <a:cs typeface="Arial" charset="0"/>
              </a:rPr>
              <a:t>or</a:t>
            </a:r>
            <a:r>
              <a:rPr lang="en-US" i="1" dirty="0" smtClean="0">
                <a:latin typeface="Arial" charset="0"/>
                <a:cs typeface="Arial" charset="0"/>
              </a:rPr>
              <a:t> nutrition </a:t>
            </a:r>
            <a:r>
              <a:rPr lang="en-US" dirty="0" smtClean="0">
                <a:latin typeface="Arial" charset="0"/>
                <a:cs typeface="Arial" charset="0"/>
              </a:rPr>
              <a:t>will retrieve references containing either search term</a:t>
            </a:r>
          </a:p>
          <a:p>
            <a:pPr lvl="1"/>
            <a:endParaRPr lang="en-US" dirty="0" smtClean="0">
              <a:latin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cs typeface="Arial" charset="0"/>
              </a:rPr>
              <a:t>NOT is used to omit a term from your search</a:t>
            </a:r>
          </a:p>
          <a:p>
            <a:pPr lvl="1"/>
            <a:r>
              <a:rPr lang="en-US" i="1" dirty="0" smtClean="0">
                <a:latin typeface="Arial" charset="0"/>
                <a:cs typeface="Arial" charset="0"/>
              </a:rPr>
              <a:t>cancer </a:t>
            </a:r>
            <a:r>
              <a:rPr lang="en-US" i="1" u="sng" dirty="0" smtClean="0">
                <a:latin typeface="Arial" charset="0"/>
                <a:cs typeface="Arial" charset="0"/>
              </a:rPr>
              <a:t>not</a:t>
            </a:r>
            <a:r>
              <a:rPr lang="en-US" i="1" dirty="0" smtClean="0">
                <a:latin typeface="Arial" charset="0"/>
                <a:cs typeface="Arial" charset="0"/>
              </a:rPr>
              <a:t> smoking </a:t>
            </a:r>
            <a:r>
              <a:rPr lang="en-US" dirty="0" smtClean="0">
                <a:latin typeface="Arial" charset="0"/>
                <a:cs typeface="Arial" charset="0"/>
              </a:rPr>
              <a:t>will retrieve references containing the term cancer, but that do not contain the term smoking</a:t>
            </a:r>
            <a:endParaRPr lang="en-AU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46645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533396"/>
            <a:ext cx="8229600" cy="9905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US"/>
              <a:t>Module 3 Overview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48767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lvl="0" indent="0">
              <a:buNone/>
            </a:pPr>
            <a:r>
              <a:rPr lang="en-US" b="1"/>
              <a:t>Topics Covered:</a:t>
            </a:r>
          </a:p>
          <a:p>
            <a:pPr lvl="0"/>
            <a:r>
              <a:rPr lang="en-US"/>
              <a:t>Web browsers and basic web search.</a:t>
            </a:r>
          </a:p>
          <a:p>
            <a:pPr lvl="0"/>
            <a:endParaRPr lang="en-US"/>
          </a:p>
          <a:p>
            <a:pPr marL="0" lvl="0" indent="0">
              <a:buNone/>
            </a:pPr>
            <a:r>
              <a:rPr lang="en-US" b="1"/>
              <a:t>Questions You Will Be Able to Answer:</a:t>
            </a:r>
          </a:p>
          <a:p>
            <a:pPr lvl="0"/>
            <a:r>
              <a:rPr lang="en-US"/>
              <a:t>What are some different types of websites?</a:t>
            </a:r>
          </a:p>
          <a:p>
            <a:pPr lvl="0"/>
            <a:r>
              <a:rPr lang="en-US"/>
              <a:t>How do I use search engines to search the Web?</a:t>
            </a:r>
          </a:p>
          <a:p>
            <a:pPr lvl="0"/>
            <a:r>
              <a:rPr lang="en-US"/>
              <a:t>How do search engines compare to Facebook?</a:t>
            </a:r>
          </a:p>
          <a:p>
            <a:pPr lvl="0"/>
            <a:endParaRPr lang="en-US"/>
          </a:p>
          <a:p>
            <a:pPr lvl="0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AND</a:t>
            </a:r>
            <a:br>
              <a:rPr lang="en-US" b="1" dirty="0"/>
            </a:br>
            <a:r>
              <a:rPr lang="en-US" b="1" dirty="0"/>
              <a:t>moths AND butterflies</a:t>
            </a:r>
            <a:br>
              <a:rPr lang="en-US" b="1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You want to find books that are about both moths AND butterflies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743200"/>
            <a:ext cx="3046916" cy="170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2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OR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b="1" dirty="0"/>
              <a:t>OR</a:t>
            </a:r>
            <a:br>
              <a:rPr lang="en-US" b="1" dirty="0"/>
            </a:br>
            <a:r>
              <a:rPr lang="en-US" b="1" dirty="0"/>
              <a:t>moths OR butterflies</a:t>
            </a:r>
            <a:br>
              <a:rPr lang="en-US" b="1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endParaRPr lang="en-US" dirty="0" smtClean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/>
              <a:t>want to find books that are about moths, books that are about butterflies, and books that discuss </a:t>
            </a:r>
            <a:r>
              <a:rPr lang="en-US" dirty="0" smtClean="0"/>
              <a:t>both:        </a:t>
            </a:r>
          </a:p>
          <a:p>
            <a:r>
              <a:rPr lang="en-US" b="1" dirty="0" smtClean="0"/>
              <a:t>OR </a:t>
            </a:r>
            <a:r>
              <a:rPr lang="en-US" b="1" dirty="0"/>
              <a:t>means MORE.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490788"/>
            <a:ext cx="3181585" cy="170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399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NOT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NOT</a:t>
            </a:r>
            <a:br>
              <a:rPr lang="en-US" b="1" dirty="0"/>
            </a:br>
            <a:r>
              <a:rPr lang="en-US" b="1" dirty="0"/>
              <a:t>moths NOT butterflies</a:t>
            </a:r>
            <a:br>
              <a:rPr lang="en-US" b="1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endParaRPr smtClean="0"/>
          </a:p>
          <a:p>
            <a:r>
              <a:rPr lang="en-US" dirty="0" smtClean="0"/>
              <a:t>You </a:t>
            </a:r>
            <a:r>
              <a:rPr lang="en-US" dirty="0"/>
              <a:t>want to find books that are about moths, but EXCLUDE those that discuss butterflies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743200"/>
            <a:ext cx="3080584" cy="170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762000"/>
          </a:xfrm>
        </p:spPr>
        <p:txBody>
          <a:bodyPr/>
          <a:lstStyle/>
          <a:p>
            <a:r>
              <a:rPr lang="en-US" smtClean="0"/>
              <a:t>Search Tips</a:t>
            </a:r>
            <a:endParaRPr lang="en-AU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876800"/>
          </a:xfrm>
        </p:spPr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The truncation/word stemming device is the asterisk (*)</a:t>
            </a:r>
          </a:p>
          <a:p>
            <a:pPr lvl="1"/>
            <a:r>
              <a:rPr lang="en-US" dirty="0" err="1" smtClean="0">
                <a:latin typeface="Arial" charset="0"/>
                <a:cs typeface="Arial" charset="0"/>
              </a:rPr>
              <a:t>dyslexi</a:t>
            </a:r>
            <a:r>
              <a:rPr lang="en-US" dirty="0" smtClean="0">
                <a:latin typeface="Arial" charset="0"/>
                <a:cs typeface="Arial" charset="0"/>
              </a:rPr>
              <a:t>* will retrieve dyslexia, dyslexic, etc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The single character wildcard is question mark (?)</a:t>
            </a:r>
          </a:p>
          <a:p>
            <a:pPr lvl="1"/>
            <a:r>
              <a:rPr lang="en-US" dirty="0" err="1" smtClean="0">
                <a:latin typeface="Arial" charset="0"/>
                <a:cs typeface="Arial" charset="0"/>
              </a:rPr>
              <a:t>organi?ation</a:t>
            </a:r>
            <a:r>
              <a:rPr lang="en-US" dirty="0" smtClean="0">
                <a:latin typeface="Arial" charset="0"/>
                <a:cs typeface="Arial" charset="0"/>
              </a:rPr>
              <a:t> will retrieve </a:t>
            </a:r>
            <a:r>
              <a:rPr lang="en-US" dirty="0" err="1" smtClean="0">
                <a:latin typeface="Arial" charset="0"/>
                <a:cs typeface="Arial" charset="0"/>
              </a:rPr>
              <a:t>organi</a:t>
            </a:r>
            <a:r>
              <a:rPr lang="en-US" u="sng" dirty="0" err="1" smtClean="0">
                <a:latin typeface="Arial" charset="0"/>
                <a:cs typeface="Arial" charset="0"/>
              </a:rPr>
              <a:t>s</a:t>
            </a:r>
            <a:r>
              <a:rPr lang="en-US" dirty="0" err="1" smtClean="0">
                <a:latin typeface="Arial" charset="0"/>
                <a:cs typeface="Arial" charset="0"/>
              </a:rPr>
              <a:t>ation</a:t>
            </a:r>
            <a:r>
              <a:rPr lang="en-US" dirty="0" smtClean="0">
                <a:latin typeface="Arial" charset="0"/>
                <a:cs typeface="Arial" charset="0"/>
              </a:rPr>
              <a:t> or organi</a:t>
            </a:r>
            <a:r>
              <a:rPr lang="en-US" u="sng" dirty="0" smtClean="0">
                <a:latin typeface="Arial" charset="0"/>
                <a:cs typeface="Arial" charset="0"/>
              </a:rPr>
              <a:t>z</a:t>
            </a:r>
            <a:r>
              <a:rPr lang="en-US" dirty="0" smtClean="0">
                <a:latin typeface="Arial" charset="0"/>
                <a:cs typeface="Arial" charset="0"/>
              </a:rPr>
              <a:t>ation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The multiple character wildcard is the hash (#)</a:t>
            </a:r>
          </a:p>
          <a:p>
            <a:pPr lvl="1"/>
            <a:r>
              <a:rPr lang="en-US" dirty="0" err="1" smtClean="0">
                <a:latin typeface="Arial" charset="0"/>
                <a:cs typeface="Arial" charset="0"/>
              </a:rPr>
              <a:t>colo#r</a:t>
            </a:r>
            <a:r>
              <a:rPr lang="en-US" dirty="0" smtClean="0">
                <a:latin typeface="Arial" charset="0"/>
                <a:cs typeface="Arial" charset="0"/>
              </a:rPr>
              <a:t> will retrieve col</a:t>
            </a:r>
            <a:r>
              <a:rPr lang="en-US" u="sng" dirty="0" smtClean="0">
                <a:latin typeface="Arial" charset="0"/>
                <a:cs typeface="Arial" charset="0"/>
              </a:rPr>
              <a:t>o</a:t>
            </a:r>
            <a:r>
              <a:rPr lang="en-US" dirty="0" smtClean="0">
                <a:latin typeface="Arial" charset="0"/>
                <a:cs typeface="Arial" charset="0"/>
              </a:rPr>
              <a:t>r or col</a:t>
            </a:r>
            <a:r>
              <a:rPr lang="en-US" u="sng" dirty="0" smtClean="0">
                <a:latin typeface="Arial" charset="0"/>
                <a:cs typeface="Arial" charset="0"/>
              </a:rPr>
              <a:t>ou</a:t>
            </a:r>
            <a:r>
              <a:rPr lang="en-US" dirty="0" smtClean="0">
                <a:latin typeface="Arial" charset="0"/>
                <a:cs typeface="Arial" charset="0"/>
              </a:rPr>
              <a:t>r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Use quotation marks for “phrase searching”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“global warming” will retrieve references that contain both terms next to each other, in this exact order</a:t>
            </a:r>
          </a:p>
          <a:p>
            <a:pPr lvl="1"/>
            <a:endParaRPr lang="en-US" dirty="0" smtClean="0"/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417537083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Search Tips using 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5486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highest mountain in the world</a:t>
            </a:r>
            <a:endParaRPr lang="en-US" sz="3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tallest building in the world</a:t>
            </a:r>
            <a:endParaRPr lang="en-US" sz="3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longest  river in the world</a:t>
            </a:r>
            <a:endParaRPr lang="en-US" sz="3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largest forest in the </a:t>
            </a:r>
            <a:r>
              <a:rPr 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world</a:t>
            </a:r>
          </a:p>
          <a:p>
            <a:r>
              <a:rPr 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weather in Mandalay</a:t>
            </a:r>
          </a:p>
        </p:txBody>
      </p:sp>
    </p:spTree>
    <p:extLst>
      <p:ext uri="{BB962C8B-B14F-4D97-AF65-F5344CB8AC3E}">
        <p14:creationId xmlns:p14="http://schemas.microsoft.com/office/powerpoint/2010/main" val="897754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Search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5257800"/>
          </a:xfrm>
        </p:spPr>
        <p:txBody>
          <a:bodyPr>
            <a:normAutofit/>
          </a:bodyPr>
          <a:lstStyle/>
          <a:p>
            <a:r>
              <a:rPr lang="en-US" dirty="0">
                <a:latin typeface="Arial" charset="0"/>
                <a:cs typeface="Arial" charset="0"/>
              </a:rPr>
              <a:t>The truncation/word stemming device is the asterisk (*)</a:t>
            </a:r>
          </a:p>
          <a:p>
            <a:pPr lvl="1"/>
            <a:r>
              <a:rPr lang="en-US" dirty="0" err="1">
                <a:latin typeface="Arial" charset="0"/>
                <a:cs typeface="Arial" charset="0"/>
              </a:rPr>
              <a:t>dyslexi</a:t>
            </a:r>
            <a:r>
              <a:rPr lang="en-US" dirty="0">
                <a:latin typeface="Arial" charset="0"/>
                <a:cs typeface="Arial" charset="0"/>
              </a:rPr>
              <a:t>* will retrieve dyslexia, dyslexic, </a:t>
            </a:r>
            <a:r>
              <a:rPr lang="en-US" dirty="0" err="1">
                <a:latin typeface="Arial" charset="0"/>
                <a:cs typeface="Arial" charset="0"/>
              </a:rPr>
              <a:t>etc</a:t>
            </a:r>
            <a:endParaRPr lang="en-US" dirty="0">
              <a:latin typeface="Arial" charset="0"/>
              <a:cs typeface="Arial" charset="0"/>
            </a:endParaRPr>
          </a:p>
          <a:p>
            <a:r>
              <a:rPr lang="en-US" dirty="0">
                <a:latin typeface="Arial" charset="0"/>
                <a:cs typeface="Arial" charset="0"/>
              </a:rPr>
              <a:t>The single character wildcard is question mark (?)</a:t>
            </a:r>
          </a:p>
          <a:p>
            <a:pPr lvl="1"/>
            <a:r>
              <a:rPr lang="en-US" dirty="0" err="1">
                <a:latin typeface="Arial" charset="0"/>
                <a:cs typeface="Arial" charset="0"/>
              </a:rPr>
              <a:t>organi?ation</a:t>
            </a:r>
            <a:r>
              <a:rPr lang="en-US" dirty="0">
                <a:latin typeface="Arial" charset="0"/>
                <a:cs typeface="Arial" charset="0"/>
              </a:rPr>
              <a:t> will retrieve </a:t>
            </a:r>
            <a:r>
              <a:rPr lang="en-US" dirty="0" err="1">
                <a:latin typeface="Arial" charset="0"/>
                <a:cs typeface="Arial" charset="0"/>
              </a:rPr>
              <a:t>organi</a:t>
            </a:r>
            <a:r>
              <a:rPr lang="en-US" u="sng" dirty="0" err="1">
                <a:latin typeface="Arial" charset="0"/>
                <a:cs typeface="Arial" charset="0"/>
              </a:rPr>
              <a:t>s</a:t>
            </a:r>
            <a:r>
              <a:rPr lang="en-US" dirty="0" err="1">
                <a:latin typeface="Arial" charset="0"/>
                <a:cs typeface="Arial" charset="0"/>
              </a:rPr>
              <a:t>ation</a:t>
            </a:r>
            <a:r>
              <a:rPr lang="en-US" dirty="0">
                <a:latin typeface="Arial" charset="0"/>
                <a:cs typeface="Arial" charset="0"/>
              </a:rPr>
              <a:t> or organi</a:t>
            </a:r>
            <a:r>
              <a:rPr lang="en-US" u="sng" dirty="0">
                <a:latin typeface="Arial" charset="0"/>
                <a:cs typeface="Arial" charset="0"/>
              </a:rPr>
              <a:t>z</a:t>
            </a:r>
            <a:r>
              <a:rPr lang="en-US" dirty="0">
                <a:latin typeface="Arial" charset="0"/>
                <a:cs typeface="Arial" charset="0"/>
              </a:rPr>
              <a:t>ation</a:t>
            </a:r>
          </a:p>
          <a:p>
            <a:r>
              <a:rPr lang="en-US" dirty="0">
                <a:latin typeface="Arial" charset="0"/>
                <a:cs typeface="Arial" charset="0"/>
              </a:rPr>
              <a:t>The multiple character wildcard is the hash (#)</a:t>
            </a:r>
          </a:p>
          <a:p>
            <a:pPr lvl="1"/>
            <a:r>
              <a:rPr lang="en-US" dirty="0" err="1">
                <a:latin typeface="Arial" charset="0"/>
                <a:cs typeface="Arial" charset="0"/>
              </a:rPr>
              <a:t>colo#r</a:t>
            </a:r>
            <a:r>
              <a:rPr lang="en-US" dirty="0">
                <a:latin typeface="Arial" charset="0"/>
                <a:cs typeface="Arial" charset="0"/>
              </a:rPr>
              <a:t> will retrieve col</a:t>
            </a:r>
            <a:r>
              <a:rPr lang="en-US" u="sng" dirty="0">
                <a:latin typeface="Arial" charset="0"/>
                <a:cs typeface="Arial" charset="0"/>
              </a:rPr>
              <a:t>o</a:t>
            </a:r>
            <a:r>
              <a:rPr lang="en-US" dirty="0">
                <a:latin typeface="Arial" charset="0"/>
                <a:cs typeface="Arial" charset="0"/>
              </a:rPr>
              <a:t>r or </a:t>
            </a:r>
            <a:r>
              <a:rPr lang="en-US" dirty="0" err="1">
                <a:latin typeface="Arial" charset="0"/>
                <a:cs typeface="Arial" charset="0"/>
              </a:rPr>
              <a:t>col</a:t>
            </a:r>
            <a:r>
              <a:rPr lang="en-US" u="sng" dirty="0" err="1">
                <a:latin typeface="Arial" charset="0"/>
                <a:cs typeface="Arial" charset="0"/>
              </a:rPr>
              <a:t>ou</a:t>
            </a:r>
            <a:r>
              <a:rPr lang="en-US" dirty="0" err="1">
                <a:latin typeface="Arial" charset="0"/>
                <a:cs typeface="Arial" charset="0"/>
              </a:rPr>
              <a:t>r</a:t>
            </a:r>
            <a:endParaRPr lang="en-US" dirty="0">
              <a:latin typeface="Arial" charset="0"/>
              <a:cs typeface="Arial" charset="0"/>
            </a:endParaRPr>
          </a:p>
          <a:p>
            <a:r>
              <a:rPr lang="en-US" dirty="0">
                <a:latin typeface="Arial" charset="0"/>
                <a:cs typeface="Arial" charset="0"/>
              </a:rPr>
              <a:t>Use quotation marks for “phrase searching”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“global warming” will retrieve references that contain both terms next to each other, in this exact order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47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57200"/>
            <a:ext cx="7315200" cy="6059488"/>
          </a:xfrm>
        </p:spPr>
      </p:pic>
    </p:spTree>
    <p:extLst>
      <p:ext uri="{BB962C8B-B14F-4D97-AF65-F5344CB8AC3E}">
        <p14:creationId xmlns:p14="http://schemas.microsoft.com/office/powerpoint/2010/main" val="10831699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1752603" y="533400"/>
            <a:ext cx="5508181" cy="707886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1" i="0" u="none" strike="noStrike" kern="1200" cap="none" spc="0" baseline="0" dirty="0">
                <a:solidFill>
                  <a:srgbClr val="1F497D"/>
                </a:solidFill>
                <a:uFillTx/>
                <a:latin typeface="Arial"/>
              </a:rPr>
              <a:t>Google search (2)</a:t>
            </a:r>
            <a:endParaRPr lang="en-US" sz="40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Rectangle 4"/>
          <p:cNvSpPr/>
          <p:nvPr/>
        </p:nvSpPr>
        <p:spPr>
          <a:xfrm>
            <a:off x="1371600" y="1295401"/>
            <a:ext cx="5867403" cy="5632311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17375E"/>
                </a:solidFill>
                <a:uFillTx/>
                <a:latin typeface="Arial"/>
              </a:rPr>
              <a:t>       </a:t>
            </a:r>
            <a:r>
              <a:rPr lang="en-GB" sz="1800" b="0" i="0" u="none" strike="noStrike" kern="1200" cap="none" spc="0" baseline="0" dirty="0" smtClean="0">
                <a:solidFill>
                  <a:srgbClr val="17375E"/>
                </a:solidFill>
                <a:uFillTx/>
                <a:latin typeface="Arial"/>
              </a:rPr>
              <a:t> </a:t>
            </a:r>
            <a:r>
              <a:rPr lang="en-GB" sz="1800" b="1" i="0" u="none" strike="noStrike" kern="1200" cap="none" spc="0" baseline="0" dirty="0" smtClean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Site</a:t>
            </a:r>
            <a:r>
              <a:rPr lang="en-GB" sz="1800" b="1" i="0" u="none" strike="noStrike" kern="1200" cap="none" spc="0" baseline="0" dirty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    (Get results from certain sites or         domains)</a:t>
            </a:r>
            <a:r>
              <a:rPr lang="en-GB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      </a:t>
            </a:r>
            <a:r>
              <a:rPr lang="en-GB" b="1" dirty="0">
                <a:solidFill>
                  <a:srgbClr val="17375E"/>
                </a:solidFill>
                <a:latin typeface="Arial" pitchFamily="34"/>
                <a:cs typeface="Arial" pitchFamily="34"/>
              </a:rPr>
              <a:t>	</a:t>
            </a:r>
            <a:r>
              <a:rPr lang="en-GB" b="1" dirty="0" smtClean="0">
                <a:solidFill>
                  <a:srgbClr val="17375E"/>
                </a:solidFill>
                <a:latin typeface="Arial" pitchFamily="34"/>
                <a:cs typeface="Arial" pitchFamily="34"/>
              </a:rPr>
              <a:t>		</a:t>
            </a:r>
            <a:r>
              <a:rPr lang="en-GB" b="1" dirty="0" err="1" smtClean="0">
                <a:solidFill>
                  <a:srgbClr val="17375E"/>
                </a:solidFill>
                <a:latin typeface="Arial" pitchFamily="34"/>
                <a:cs typeface="Arial" pitchFamily="34"/>
              </a:rPr>
              <a:t>bagan</a:t>
            </a:r>
            <a:r>
              <a:rPr lang="en-GB" sz="1800" b="1" i="0" u="none" strike="noStrike" kern="1200" cap="none" spc="0" baseline="0" dirty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 </a:t>
            </a:r>
            <a:r>
              <a:rPr lang="en-GB" sz="1800" b="1" i="0" u="none" strike="noStrike" kern="1200" cap="none" spc="0" baseline="0" dirty="0" err="1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site:org</a:t>
            </a:r>
            <a:r>
              <a:rPr lang="en-GB" sz="1800" b="1" i="0" u="none" strike="noStrike" kern="1200" cap="none" spc="0" baseline="0" dirty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          ​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           </a:t>
            </a:r>
            <a:r>
              <a:rPr lang="en-GB" sz="1800" b="1" i="0" u="none" strike="noStrike" kern="1200" cap="none" spc="0" baseline="0" dirty="0" smtClean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	</a:t>
            </a:r>
            <a:r>
              <a:rPr lang="en-GB" sz="1800" b="1" i="0" u="none" strike="noStrike" kern="1200" cap="none" spc="0" baseline="0" dirty="0" err="1" smtClean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bagan</a:t>
            </a:r>
            <a:r>
              <a:rPr lang="en-GB" sz="1800" b="1" i="0" u="none" strike="noStrike" kern="1200" cap="none" spc="0" baseline="0" dirty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 </a:t>
            </a:r>
            <a:r>
              <a:rPr lang="en-GB" sz="1800" b="1" i="0" u="none" strike="noStrike" kern="1200" cap="none" spc="0" baseline="0" dirty="0" err="1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site:org</a:t>
            </a:r>
            <a:r>
              <a:rPr lang="en-GB" sz="1800" b="1" i="0" u="none" strike="noStrike" kern="1200" cap="none" spc="0" baseline="0" dirty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 OR </a:t>
            </a:r>
            <a:r>
              <a:rPr lang="en-GB" sz="1800" b="1" i="0" u="none" strike="noStrike" kern="1200" cap="none" spc="0" baseline="0" dirty="0" err="1" smtClean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site:youtube.com</a:t>
            </a:r>
            <a:endParaRPr lang="en-GB" sz="1800" b="1" i="0" u="none" strike="noStrike" kern="1200" cap="none" spc="0" baseline="0" dirty="0">
              <a:solidFill>
                <a:srgbClr val="17375E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            </a:t>
            </a:r>
            <a:r>
              <a:rPr lang="en-GB" sz="1800" b="1" i="0" u="none" strike="noStrike" kern="1200" cap="none" spc="0" baseline="0" dirty="0" smtClean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			</a:t>
            </a:r>
            <a:r>
              <a:rPr lang="en-GB" sz="1800" b="1" i="0" u="none" strike="noStrike" kern="1200" cap="none" spc="0" baseline="0" dirty="0" err="1" smtClean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bagan</a:t>
            </a:r>
            <a:r>
              <a:rPr lang="en-GB" sz="1800" b="1" i="0" u="none" strike="noStrike" kern="1200" cap="none" spc="0" baseline="0" dirty="0" smtClean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en-GB" sz="1800" b="1" i="0" u="none" strike="noStrike" kern="1200" cap="none" spc="0" baseline="0" dirty="0" err="1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site:gov</a:t>
            </a:r>
            <a:endParaRPr lang="en-GB" sz="1800" b="1" i="0" u="none" strike="noStrike" kern="1200" cap="none" spc="0" baseline="0" dirty="0">
              <a:solidFill>
                <a:srgbClr val="17375E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           </a:t>
            </a:r>
            <a:r>
              <a:rPr lang="en-GB" sz="1800" b="1" i="0" u="none" strike="noStrike" kern="1200" cap="none" spc="0" baseline="0" dirty="0" smtClean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 			</a:t>
            </a:r>
            <a:r>
              <a:rPr lang="en-GB" sz="1800" b="1" i="0" u="none" strike="noStrike" kern="1200" cap="none" spc="0" baseline="0" dirty="0" err="1" smtClean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bagan</a:t>
            </a:r>
            <a:r>
              <a:rPr lang="en-GB" sz="1800" b="1" i="0" u="none" strike="noStrike" kern="1200" cap="none" spc="0" baseline="0" dirty="0" smtClean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en-GB" sz="1800" b="1" i="0" u="none" strike="noStrike" kern="1200" cap="none" spc="0" baseline="0" dirty="0" err="1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site:com</a:t>
            </a:r>
            <a:endParaRPr lang="en-GB" sz="1800" b="1" i="0" u="none" strike="noStrike" kern="1200" cap="none" spc="0" baseline="0" dirty="0">
              <a:solidFill>
                <a:srgbClr val="17375E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            </a:t>
            </a:r>
            <a:r>
              <a:rPr lang="en-GB" sz="1800" b="1" i="0" u="none" strike="noStrike" kern="1200" cap="none" spc="0" baseline="0" dirty="0" smtClean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			</a:t>
            </a:r>
            <a:r>
              <a:rPr lang="en-GB" sz="1800" b="1" i="0" u="none" strike="noStrike" kern="1200" cap="none" spc="0" baseline="0" dirty="0" err="1" smtClean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bagan</a:t>
            </a:r>
            <a:r>
              <a:rPr lang="en-GB" sz="1800" b="1" i="0" u="none" strike="noStrike" kern="1200" cap="none" spc="0" baseline="0" dirty="0" smtClean="0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en-GB" sz="1800" b="1" i="0" u="none" strike="noStrike" kern="1200" cap="none" spc="0" baseline="0" dirty="0" err="1">
                <a:solidFill>
                  <a:srgbClr val="17375E"/>
                </a:solidFill>
                <a:uFillTx/>
                <a:latin typeface="Arial" pitchFamily="34"/>
                <a:cs typeface="Arial" pitchFamily="34"/>
              </a:rPr>
              <a:t>site:edu</a:t>
            </a:r>
            <a:endParaRPr lang="en-GB" sz="1800" b="1" i="0" u="none" strike="noStrike" kern="1200" cap="none" spc="0" baseline="0" dirty="0">
              <a:solidFill>
                <a:srgbClr val="17375E"/>
              </a:solidFill>
              <a:uFillTx/>
              <a:latin typeface="Arial" pitchFamily="34"/>
              <a:cs typeface="Arial" pitchFamily="34"/>
            </a:endParaRPr>
          </a:p>
          <a:p>
            <a:pPr marL="457200" marR="0" lvl="1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>
                <a:solidFill>
                  <a:srgbClr val="17375E"/>
                </a:solidFill>
                <a:uFillTx/>
                <a:latin typeface="Arial"/>
              </a:rPr>
              <a:t>        </a:t>
            </a:r>
          </a:p>
          <a:p>
            <a:pPr marL="457200" marR="0" lvl="1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 err="1" smtClean="0">
                <a:solidFill>
                  <a:srgbClr val="17375E"/>
                </a:solidFill>
                <a:uFillTx/>
                <a:latin typeface="Arial"/>
              </a:rPr>
              <a:t>Filetype</a:t>
            </a:r>
            <a:r>
              <a:rPr lang="en-GB" sz="1800" b="1" i="0" u="none" strike="noStrike" kern="1200" cap="none" spc="0" baseline="0" dirty="0">
                <a:solidFill>
                  <a:srgbClr val="17375E"/>
                </a:solidFill>
                <a:uFillTx/>
                <a:latin typeface="Arial"/>
              </a:rPr>
              <a:t>   -  to search  specific file types such as 	pdf, </a:t>
            </a:r>
            <a:r>
              <a:rPr lang="en-GB" sz="1800" b="1" i="0" u="none" strike="noStrike" kern="1200" cap="none" spc="0" baseline="0" dirty="0" err="1">
                <a:solidFill>
                  <a:srgbClr val="17375E"/>
                </a:solidFill>
                <a:uFillTx/>
                <a:latin typeface="Arial"/>
              </a:rPr>
              <a:t>ppt</a:t>
            </a:r>
            <a:r>
              <a:rPr lang="en-GB" sz="1800" b="1" i="0" u="none" strike="noStrike" kern="1200" cap="none" spc="0" baseline="0" dirty="0">
                <a:solidFill>
                  <a:srgbClr val="17375E"/>
                </a:solidFill>
                <a:uFillTx/>
                <a:latin typeface="Arial"/>
              </a:rPr>
              <a:t>​</a:t>
            </a:r>
          </a:p>
          <a:p>
            <a:pPr marL="457200" marR="0" lvl="1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 dirty="0">
                <a:solidFill>
                  <a:srgbClr val="17375E"/>
                </a:solidFill>
                <a:uFillTx/>
                <a:latin typeface="Arial"/>
              </a:rPr>
              <a:t>       </a:t>
            </a:r>
            <a:r>
              <a:rPr lang="en-GB" sz="1800" b="1" i="0" u="none" strike="noStrike" kern="1200" cap="none" spc="0" baseline="0" dirty="0" smtClean="0">
                <a:solidFill>
                  <a:srgbClr val="17375E"/>
                </a:solidFill>
                <a:uFillTx/>
                <a:latin typeface="Arial"/>
              </a:rPr>
              <a:t>			</a:t>
            </a:r>
            <a:r>
              <a:rPr lang="en-GB" sz="1800" b="1" i="0" u="none" strike="noStrike" kern="1200" cap="none" spc="0" baseline="0" dirty="0" err="1" smtClean="0">
                <a:solidFill>
                  <a:srgbClr val="17375E"/>
                </a:solidFill>
                <a:uFillTx/>
                <a:latin typeface="Arial"/>
              </a:rPr>
              <a:t>bagan</a:t>
            </a:r>
            <a:r>
              <a:rPr lang="en-GB" sz="1800" b="1" i="0" u="none" strike="noStrike" kern="1200" cap="none" spc="0" baseline="0" dirty="0" smtClean="0">
                <a:solidFill>
                  <a:srgbClr val="17375E"/>
                </a:solidFill>
                <a:uFillTx/>
                <a:latin typeface="Arial"/>
              </a:rPr>
              <a:t> </a:t>
            </a:r>
            <a:r>
              <a:rPr lang="en-GB" sz="1800" b="1" i="0" u="none" strike="noStrike" kern="1200" cap="none" spc="0" baseline="0" dirty="0" err="1" smtClean="0">
                <a:solidFill>
                  <a:srgbClr val="17375E"/>
                </a:solidFill>
                <a:uFillTx/>
                <a:latin typeface="Arial"/>
              </a:rPr>
              <a:t>filetype:pdf</a:t>
            </a:r>
            <a:r>
              <a:rPr lang="en-GB" sz="1800" b="1" i="0" u="none" strike="noStrike" kern="1200" cap="none" spc="0" baseline="0" dirty="0" smtClean="0">
                <a:solidFill>
                  <a:srgbClr val="17375E"/>
                </a:solidFill>
                <a:uFillTx/>
                <a:latin typeface="Arial"/>
              </a:rPr>
              <a:t>​</a:t>
            </a:r>
          </a:p>
          <a:p>
            <a:r>
              <a:rPr lang="en-US" b="1" dirty="0" smtClean="0"/>
              <a:t>        Searching in title</a:t>
            </a:r>
          </a:p>
          <a:p>
            <a:r>
              <a:rPr lang="en-US" b="1" dirty="0" smtClean="0"/>
              <a:t>			</a:t>
            </a:r>
            <a:r>
              <a:rPr lang="en-US" b="1" dirty="0" err="1" smtClean="0"/>
              <a:t>intitle</a:t>
            </a:r>
            <a:r>
              <a:rPr lang="en-US" b="1" dirty="0" smtClean="0"/>
              <a:t>: </a:t>
            </a:r>
            <a:r>
              <a:rPr lang="en-US" b="1" dirty="0" err="1" smtClean="0"/>
              <a:t>myanmar</a:t>
            </a:r>
            <a:r>
              <a:rPr lang="en-US" b="1" dirty="0" smtClean="0"/>
              <a:t> population </a:t>
            </a:r>
          </a:p>
          <a:p>
            <a:r>
              <a:rPr lang="en-US" b="1" dirty="0" smtClean="0"/>
              <a:t>        			</a:t>
            </a:r>
            <a:r>
              <a:rPr lang="en-US" b="1" dirty="0" err="1" smtClean="0"/>
              <a:t>Define:literacy</a:t>
            </a:r>
            <a:endParaRPr lang="en-US" b="1" dirty="0" smtClean="0"/>
          </a:p>
          <a:p>
            <a:r>
              <a:rPr lang="en-US" b="1" dirty="0" smtClean="0"/>
              <a:t>        Sunset/Sunrise:	sunset </a:t>
            </a:r>
            <a:r>
              <a:rPr lang="en-US" b="1" dirty="0" err="1" smtClean="0"/>
              <a:t>Bagan</a:t>
            </a:r>
            <a:r>
              <a:rPr lang="en-US" b="1" dirty="0" smtClean="0"/>
              <a:t>, Myanmar/</a:t>
            </a:r>
          </a:p>
          <a:p>
            <a:r>
              <a:rPr lang="en-US" b="1" dirty="0" smtClean="0"/>
              <a:t>			sunrise </a:t>
            </a:r>
            <a:r>
              <a:rPr lang="en-US" b="1" dirty="0" err="1" smtClean="0"/>
              <a:t>Bagan</a:t>
            </a:r>
            <a:r>
              <a:rPr lang="en-US" b="1" dirty="0" smtClean="0"/>
              <a:t>, Myanmar</a:t>
            </a:r>
          </a:p>
          <a:p>
            <a:pPr marL="457200" marR="0" lvl="1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1" i="0" u="none" strike="noStrike" kern="1200" cap="none" spc="0" baseline="0" dirty="0" smtClean="0">
              <a:solidFill>
                <a:srgbClr val="17375E"/>
              </a:solidFill>
              <a:uFillTx/>
              <a:latin typeface="Arial"/>
            </a:endParaRPr>
          </a:p>
          <a:p>
            <a:pPr marL="457200" marR="0" lvl="1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1" i="0" u="none" strike="noStrike" kern="1200" cap="none" spc="0" baseline="0" dirty="0">
              <a:solidFill>
                <a:srgbClr val="17375E"/>
              </a:solidFill>
              <a:uFillTx/>
              <a:latin typeface="Arial"/>
            </a:endParaRPr>
          </a:p>
          <a:p>
            <a:pPr marL="457200" marR="0" lvl="1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17375E"/>
                </a:solidFill>
                <a:uFillTx/>
                <a:latin typeface="Arial"/>
              </a:rPr>
              <a:t/>
            </a:r>
            <a:br>
              <a:rPr lang="en-GB" sz="1800" b="0" i="0" u="none" strike="noStrike" kern="1200" cap="none" spc="0" baseline="0" dirty="0">
                <a:solidFill>
                  <a:srgbClr val="17375E"/>
                </a:solidFill>
                <a:uFillTx/>
                <a:latin typeface="Arial"/>
              </a:rPr>
            </a:b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1828801"/>
            <a:ext cx="939908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Google Scholar Search - 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hlinkClick r:id="rId2"/>
              </a:rPr>
              <a:t>http://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scholar.google.com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Google news search –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http://news.google.com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Google book search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hlinkClick r:id="rId4"/>
              </a:rPr>
              <a:t>http://books.google.com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hlinkClick r:id="rId4"/>
              </a:rPr>
              <a:t>/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Google Image Search - 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hlinkClick r:id="rId5"/>
              </a:rPr>
              <a:t>http://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hlinkClick r:id="rId5"/>
              </a:rPr>
              <a:t>images.google.com</a:t>
            </a:r>
            <a:endParaRPr lang="en-GB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Google Maps Search - 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hlinkClick r:id="rId6"/>
              </a:rPr>
              <a:t>http://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hlinkClick r:id="rId6"/>
              </a:rPr>
              <a:t>maps.google.com</a:t>
            </a:r>
            <a:endParaRPr lang="en-GB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Google Product Search - 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hlinkClick r:id="rId7"/>
              </a:rPr>
              <a:t>http://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hlinkClick r:id="rId7"/>
              </a:rPr>
              <a:t>www.google.com/products</a:t>
            </a:r>
            <a:endParaRPr lang="en-GB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Google Group Search - 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hlinkClick r:id="rId8"/>
              </a:rPr>
              <a:t>http://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hlinkClick r:id="rId8"/>
              </a:rPr>
              <a:t>groups.google.com</a:t>
            </a:r>
            <a:endParaRPr lang="en-GB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Google Finance - 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hlinkClick r:id="rId9"/>
              </a:rPr>
              <a:t>http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hlinkClick r:id="rId9"/>
              </a:rPr>
              <a:t>://www.google.com/finance</a:t>
            </a:r>
            <a:endParaRPr lang="en-GB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hlinkClick r:id="rId10"/>
              </a:rPr>
              <a:t>https://www.google.com/finance/converter</a:t>
            </a:r>
            <a:endParaRPr lang="en-GB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28800" y="951581"/>
            <a:ext cx="44214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Google Search (3)</a:t>
            </a:r>
            <a:r>
              <a:rPr lang="en-US" sz="4400" b="1" dirty="0" smtClean="0"/>
              <a:t> 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600054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369126"/>
            <a:ext cx="8496300" cy="410787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TextBox 1"/>
          <p:cNvSpPr txBox="1"/>
          <p:nvPr/>
        </p:nvSpPr>
        <p:spPr>
          <a:xfrm>
            <a:off x="609600" y="304800"/>
            <a:ext cx="6172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Google Scholar</a:t>
            </a:r>
          </a:p>
          <a:p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http://scholar.google.com</a:t>
            </a: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062470" y="2763522"/>
            <a:ext cx="376671" cy="817879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298738" y="3352800"/>
            <a:ext cx="121054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Saved</a:t>
            </a:r>
            <a:br>
              <a:rPr lang="en-US" dirty="0" smtClean="0"/>
            </a:br>
            <a:r>
              <a:rPr lang="en-US" dirty="0" smtClean="0"/>
              <a:t>articles</a:t>
            </a:r>
            <a:endParaRPr lang="en-US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120" y="2070795"/>
            <a:ext cx="1728788" cy="692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2743200" y="2763523"/>
            <a:ext cx="3048000" cy="1046477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27" idx="3"/>
          </p:cNvCxnSpPr>
          <p:nvPr/>
        </p:nvCxnSpPr>
        <p:spPr>
          <a:xfrm flipH="1">
            <a:off x="3556506" y="1852913"/>
            <a:ext cx="1561490" cy="720012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529795" y="3564468"/>
            <a:ext cx="2411936" cy="8178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Track  citation to your publication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4767794" y="1368550"/>
            <a:ext cx="2391326" cy="5674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Email updates of latest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49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533396"/>
            <a:ext cx="8229600" cy="9905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US" dirty="0"/>
              <a:t>Digital Information </a:t>
            </a:r>
            <a:r>
              <a:rPr lang="en-US" dirty="0" smtClean="0"/>
              <a:t>Literacy: Locate, evaluate, use effectively</a:t>
            </a:r>
            <a:endParaRPr lang="en-US" dirty="0"/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145" y="1971967"/>
            <a:ext cx="7221775" cy="4044190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304801"/>
            <a:ext cx="9144000" cy="66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Citation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AMA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(American Medical Assoc.)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Reference List: WALLACE E, BUIL I, de CHERNATONY L, HOGAN M. Who "Likes" You … and Why? A Typology of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Facebook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Fans.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Journal Of Advertising Research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[serial online]. March 2014;54(1):92-109. Available from: Business Source Premier, Ipswich, MA. Accessed June 30, 2014.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APA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(American Psychological Assoc.)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References:WALLACE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E., BUIL, I., de CHERNATONY, L., &amp; HOGAN, M. (2014). Who "Likes" You … and Why? A Typology of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Facebook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Fans.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Journal Of Advertising Research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54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(1), 92-109. doi:10.2501/JAR-54-1-092-109</a:t>
            </a: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Chicago/</a:t>
            </a:r>
            <a:r>
              <a:rPr lang="en-US" b="1" dirty="0" err="1" smtClean="0">
                <a:solidFill>
                  <a:srgbClr val="0070C0"/>
                </a:solidFill>
              </a:rPr>
              <a:t>Turabian</a:t>
            </a:r>
            <a:r>
              <a:rPr lang="en-US" b="1" dirty="0" smtClean="0">
                <a:solidFill>
                  <a:srgbClr val="0070C0"/>
                </a:solidFill>
              </a:rPr>
              <a:t>: Author-Date</a:t>
            </a:r>
          </a:p>
          <a:p>
            <a:r>
              <a:rPr lang="en-US" b="1" dirty="0" smtClean="0"/>
              <a:t>Reference </a:t>
            </a:r>
            <a:r>
              <a:rPr lang="en-US" b="1" dirty="0" err="1" smtClean="0"/>
              <a:t>List:WALLACE</a:t>
            </a:r>
            <a:r>
              <a:rPr lang="en-US" b="1" dirty="0" smtClean="0"/>
              <a:t>, ELAINE, ISABEL BUIL, LESLIE de CHERNATONY, and MICHAEL HOGAN. 2014. "Who "Likes" You … and Why? A Typology of </a:t>
            </a:r>
            <a:r>
              <a:rPr lang="en-US" b="1" dirty="0" err="1" smtClean="0"/>
              <a:t>Facebook</a:t>
            </a:r>
            <a:r>
              <a:rPr lang="en-US" b="1" dirty="0" smtClean="0"/>
              <a:t> Fans." </a:t>
            </a:r>
            <a:r>
              <a:rPr lang="en-US" b="1" i="1" dirty="0" smtClean="0"/>
              <a:t>Journal Of Advertising Research</a:t>
            </a:r>
            <a:r>
              <a:rPr lang="en-US" b="1" dirty="0" smtClean="0"/>
              <a:t> 54, no. 1: 92-109. </a:t>
            </a:r>
            <a:r>
              <a:rPr lang="en-US" b="1" i="1" dirty="0" smtClean="0"/>
              <a:t>Business Source Premier</a:t>
            </a:r>
            <a:r>
              <a:rPr lang="en-US" b="1" dirty="0" smtClean="0"/>
              <a:t>, </a:t>
            </a:r>
            <a:r>
              <a:rPr lang="en-US" b="1" dirty="0" err="1" smtClean="0"/>
              <a:t>EBSCO</a:t>
            </a:r>
            <a:r>
              <a:rPr lang="en-US" b="1" i="1" dirty="0" err="1" smtClean="0"/>
              <a:t>host</a:t>
            </a:r>
            <a:r>
              <a:rPr lang="en-US" b="1" dirty="0" smtClean="0"/>
              <a:t> (accessed June 30, 2014).</a:t>
            </a: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Chicago/</a:t>
            </a:r>
            <a:r>
              <a:rPr lang="en-US" b="1" dirty="0" err="1" smtClean="0">
                <a:solidFill>
                  <a:srgbClr val="0070C0"/>
                </a:solidFill>
              </a:rPr>
              <a:t>Turabian</a:t>
            </a:r>
            <a:r>
              <a:rPr lang="en-US" b="1" dirty="0" smtClean="0">
                <a:solidFill>
                  <a:srgbClr val="0070C0"/>
                </a:solidFill>
              </a:rPr>
              <a:t>: Humanities</a:t>
            </a:r>
          </a:p>
          <a:p>
            <a:r>
              <a:rPr lang="en-US" b="1" dirty="0" err="1" smtClean="0"/>
              <a:t>Bibliography:WALLACE</a:t>
            </a:r>
            <a:r>
              <a:rPr lang="en-US" b="1" dirty="0" smtClean="0"/>
              <a:t>, ELAINE, et al. "Who "Likes" You … and Why? A Typology of </a:t>
            </a:r>
            <a:r>
              <a:rPr lang="en-US" b="1" dirty="0" err="1" smtClean="0"/>
              <a:t>Facebook</a:t>
            </a:r>
            <a:r>
              <a:rPr lang="en-US" b="1" dirty="0" smtClean="0"/>
              <a:t> Fans." </a:t>
            </a:r>
            <a:r>
              <a:rPr lang="en-US" b="1" i="1" dirty="0" smtClean="0"/>
              <a:t>Journal Of Advertising Research</a:t>
            </a:r>
            <a:r>
              <a:rPr lang="en-US" b="1" dirty="0" smtClean="0"/>
              <a:t> 54, no. 1 (March 2014): 92-109. </a:t>
            </a:r>
            <a:r>
              <a:rPr lang="en-US" b="1" i="1" dirty="0" smtClean="0"/>
              <a:t>Business Source Premier</a:t>
            </a:r>
            <a:r>
              <a:rPr lang="en-US" b="1" dirty="0" smtClean="0"/>
              <a:t>, </a:t>
            </a:r>
            <a:r>
              <a:rPr lang="en-US" b="1" dirty="0" err="1" smtClean="0"/>
              <a:t>EBSCO</a:t>
            </a:r>
            <a:r>
              <a:rPr lang="en-US" b="1" i="1" dirty="0" err="1" smtClean="0"/>
              <a:t>host</a:t>
            </a:r>
            <a:r>
              <a:rPr lang="en-US" b="1" dirty="0" smtClean="0"/>
              <a:t> (accessed June 30, 2014)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1" name="Rectangle 1"/>
          <p:cNvSpPr>
            <a:spLocks noChangeArrowheads="1"/>
          </p:cNvSpPr>
          <p:nvPr/>
        </p:nvSpPr>
        <p:spPr bwMode="auto">
          <a:xfrm>
            <a:off x="0" y="457200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Harvard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References:WALLACE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E, BUIL, I, de CHERNATONY, L, &amp; HOGAN, M 2014, 'Who "Likes" You … and Why? A Typology of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Facebook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Fans',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Journal Of Advertising Research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54, 1, pp. 92-109, Business Source Premier,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EBSCO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host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viewed 30 June 2014.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MLA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(Modern Language Assoc.)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Works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Cited:WALLACE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ELAINE, et al. "Who "Likes" You … And Why? A Typology Of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Facebook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Fans."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Journal Of Advertising Research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54.1 (2014): 92-109.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Business Source Premier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Web. 30 June 2014.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Vancouver/ICMJE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References:WALLACE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E, BUIL I, de CHERNATONY L, HOGAN M. Who "Likes" You … and Why? A Typology of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Facebook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Fans. Journal Of Advertising Research [serial on the Internet]. (2014, Mar), [cited June 30, 2014]; 54(1): 92-109. Available from: Business Source Premier.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762000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Some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  <a:hlinkClick r:id="rId2"/>
              </a:rPr>
              <a:t> 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social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  <a:hlinkClick r:id="rId2"/>
              </a:rPr>
              <a:t> 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requisites of democracy: Economic development and political legitimacy</a:t>
            </a:r>
            <a:endParaRPr kumimoji="0" lang="en-US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66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SM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662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rgbClr val="0066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Lipset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662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66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American political science review, 1959 - Cambridge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rgbClr val="0066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Univ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66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Press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Cited by 4950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777777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6600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Related articles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777777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6600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All 31 versions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777777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6600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Cite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777777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6600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 tooltip="Save this article to my library so that I can read or cite it later."/>
              </a:rPr>
              <a:t>Save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-1600200" y="3352800"/>
            <a:ext cx="1600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Directory of Open Access Journals</a:t>
            </a:r>
            <a:br>
              <a:rPr lang="en-US" dirty="0" smtClean="0">
                <a:hlinkClick r:id="rId2"/>
              </a:rPr>
            </a:br>
            <a:r>
              <a:rPr lang="en-US" dirty="0" smtClean="0">
                <a:hlinkClick r:id="rId2"/>
              </a:rPr>
              <a:t>www.doaj.org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" y="1935163"/>
            <a:ext cx="8991600" cy="492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Directory of Open Access Books</a:t>
            </a:r>
            <a:br>
              <a:rPr lang="en-US" dirty="0" smtClean="0"/>
            </a:br>
            <a:r>
              <a:rPr lang="en-US" sz="3600" dirty="0" smtClean="0"/>
              <a:t>www.doabooks.org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9144000" cy="548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4400" smtClean="0"/>
              <a:t>Searching Exercise: </a:t>
            </a:r>
            <a:br>
              <a:rPr sz="4400" smtClean="0"/>
            </a:br>
            <a:r>
              <a:rPr smtClean="0"/>
              <a:t>Return Documents?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71996"/>
          </a:xfrm>
        </p:spPr>
        <p:txBody>
          <a:bodyPr/>
          <a:lstStyle/>
          <a:p>
            <a:r>
              <a:rPr smtClean="0"/>
              <a:t>Civic Education Thailand</a:t>
            </a:r>
          </a:p>
          <a:p>
            <a:r>
              <a:rPr smtClean="0"/>
              <a:t>Civil Society U.S.</a:t>
            </a:r>
          </a:p>
          <a:p>
            <a:r>
              <a:rPr smtClean="0"/>
              <a:t>Civic Education Myanmar</a:t>
            </a:r>
          </a:p>
          <a:p>
            <a:r>
              <a:rPr smtClean="0"/>
              <a:t>Civil Society in Myanmar</a:t>
            </a:r>
          </a:p>
          <a:p>
            <a:r>
              <a:rPr smtClean="0"/>
              <a:t>Internet marketing Advertising</a:t>
            </a:r>
          </a:p>
          <a:p>
            <a:r>
              <a:rPr smtClean="0"/>
              <a:t>Libraries, Librarian, Librarianship</a:t>
            </a:r>
          </a:p>
          <a:p>
            <a:r>
              <a:rPr smtClean="0"/>
              <a:t>Mahidol University</a:t>
            </a:r>
          </a:p>
          <a:p>
            <a:endParaRPr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533396"/>
            <a:ext cx="8229600" cy="9905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US"/>
              <a:t>Activity 3.3: Search Engines vs. FB</a:t>
            </a:r>
          </a:p>
        </p:txBody>
      </p:sp>
      <p:pic>
        <p:nvPicPr>
          <p:cNvPr id="3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5656" y="2113845"/>
            <a:ext cx="6056939" cy="3959480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1447796" y="789054"/>
            <a:ext cx="5374102" cy="132343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0" i="0" u="none" strike="noStrike" kern="1200" cap="none" spc="-100" baseline="0">
                <a:solidFill>
                  <a:srgbClr val="17375E"/>
                </a:solidFill>
                <a:uFillTx/>
                <a:latin typeface="Arial"/>
              </a:rPr>
              <a:t>Search Engines vs. FB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0" i="0" u="none" strike="noStrike" kern="1200" cap="none" spc="-100" baseline="0">
                <a:solidFill>
                  <a:srgbClr val="17375E"/>
                </a:solidFill>
                <a:uFillTx/>
                <a:latin typeface="Arial"/>
              </a:rPr>
              <a:t>exercises</a:t>
            </a:r>
            <a:endParaRPr lang="en-US" sz="1800" b="0" i="0" u="none" strike="noStrike" kern="1200" cap="none" spc="0" baseline="0">
              <a:solidFill>
                <a:srgbClr val="17375E"/>
              </a:solidFill>
              <a:uFillTx/>
              <a:latin typeface="Calibri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61996" y="2286000"/>
            <a:ext cx="7086600" cy="41549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 dirty="0">
                <a:solidFill>
                  <a:srgbClr val="17375E"/>
                </a:solidFill>
                <a:uFillTx/>
                <a:latin typeface="Calibri"/>
              </a:rPr>
              <a:t>1. Sports websites in Myanmar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 dirty="0">
                <a:solidFill>
                  <a:srgbClr val="17375E"/>
                </a:solidFill>
                <a:uFillTx/>
                <a:latin typeface="Calibri"/>
              </a:rPr>
              <a:t>2. </a:t>
            </a:r>
            <a:r>
              <a:rPr lang="en-US" sz="2400" b="0" i="0" u="none" strike="noStrike" kern="1200" cap="none" spc="0" baseline="0" dirty="0" smtClean="0">
                <a:solidFill>
                  <a:srgbClr val="17375E"/>
                </a:solidFill>
                <a:uFillTx/>
                <a:latin typeface="Calibri"/>
              </a:rPr>
              <a:t>Sports government websites in </a:t>
            </a:r>
            <a:r>
              <a:rPr lang="en-US" sz="2400" b="0" i="0" u="none" strike="noStrike" kern="1200" cap="none" spc="0" baseline="0" dirty="0">
                <a:solidFill>
                  <a:srgbClr val="17375E"/>
                </a:solidFill>
                <a:uFillTx/>
                <a:latin typeface="Calibri"/>
              </a:rPr>
              <a:t>Myanmar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-150" baseline="0" dirty="0">
                <a:solidFill>
                  <a:srgbClr val="17375E"/>
                </a:solidFill>
                <a:uFillTx/>
                <a:latin typeface="Calibri"/>
              </a:rPr>
              <a:t>3.  </a:t>
            </a:r>
            <a:r>
              <a:rPr lang="en-US" sz="2400" b="0" i="0" u="none" strike="noStrike" kern="1200" cap="none" spc="-150" baseline="0" dirty="0" smtClean="0">
                <a:solidFill>
                  <a:srgbClr val="17375E"/>
                </a:solidFill>
                <a:uFillTx/>
                <a:latin typeface="Calibri"/>
              </a:rPr>
              <a:t>Sports</a:t>
            </a:r>
            <a:r>
              <a:rPr lang="en-US" sz="2400" b="0" i="0" u="none" strike="noStrike" kern="1200" cap="none" spc="-150" dirty="0" smtClean="0">
                <a:solidFill>
                  <a:srgbClr val="17375E"/>
                </a:solidFill>
                <a:uFillTx/>
                <a:latin typeface="Calibri"/>
              </a:rPr>
              <a:t> </a:t>
            </a:r>
            <a:r>
              <a:rPr lang="en-US" sz="2400" b="0" i="0" u="none" strike="noStrike" kern="1200" cap="none" spc="-150" baseline="0" dirty="0" smtClean="0">
                <a:solidFill>
                  <a:srgbClr val="17375E"/>
                </a:solidFill>
                <a:uFillTx/>
                <a:latin typeface="Calibri"/>
              </a:rPr>
              <a:t>websites </a:t>
            </a:r>
            <a:r>
              <a:rPr lang="en-US" sz="2400" b="0" i="0" u="none" strike="noStrike" kern="1200" cap="none" spc="-150" baseline="0" dirty="0">
                <a:solidFill>
                  <a:srgbClr val="17375E"/>
                </a:solidFill>
                <a:uFillTx/>
                <a:latin typeface="Calibri"/>
              </a:rPr>
              <a:t>in Myanmar but not government websites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-150" baseline="0" dirty="0">
                <a:solidFill>
                  <a:srgbClr val="17375E"/>
                </a:solidFill>
                <a:uFillTx/>
                <a:latin typeface="Calibri"/>
              </a:rPr>
              <a:t>4.  </a:t>
            </a:r>
            <a:r>
              <a:rPr lang="en-US" sz="2400" b="0" i="0" u="none" strike="noStrike" kern="1200" cap="none" spc="-150" baseline="0" dirty="0" smtClean="0">
                <a:solidFill>
                  <a:srgbClr val="17375E"/>
                </a:solidFill>
                <a:uFillTx/>
                <a:latin typeface="Calibri"/>
              </a:rPr>
              <a:t>Sports </a:t>
            </a:r>
            <a:r>
              <a:rPr lang="en-US" sz="2400" b="0" i="0" u="none" strike="noStrike" kern="1200" cap="none" spc="-150" baseline="0" dirty="0">
                <a:solidFill>
                  <a:srgbClr val="17375E"/>
                </a:solidFill>
                <a:uFillTx/>
                <a:latin typeface="Calibri"/>
              </a:rPr>
              <a:t>websites to get </a:t>
            </a:r>
            <a:r>
              <a:rPr lang="en-US" sz="2400" b="0" i="0" u="none" strike="noStrike" kern="1200" cap="none" spc="-150" baseline="0" dirty="0" smtClean="0">
                <a:solidFill>
                  <a:srgbClr val="17375E"/>
                </a:solidFill>
                <a:uFillTx/>
                <a:latin typeface="Calibri"/>
              </a:rPr>
              <a:t> Myanmar government </a:t>
            </a:r>
            <a:r>
              <a:rPr lang="en-US" sz="2400" b="0" i="0" u="none" strike="noStrike" kern="1200" cap="none" spc="-150" baseline="0" dirty="0">
                <a:solidFill>
                  <a:srgbClr val="17375E"/>
                </a:solidFill>
                <a:uFillTx/>
                <a:latin typeface="Calibri"/>
              </a:rPr>
              <a:t>websites, YouTube, and all higher education websites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0" i="0" u="none" strike="noStrike" kern="1200" cap="none" spc="-150" baseline="0" dirty="0">
              <a:solidFill>
                <a:srgbClr val="17375E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-150" baseline="0" dirty="0">
                <a:solidFill>
                  <a:srgbClr val="17375E"/>
                </a:solidFill>
                <a:uFillTx/>
                <a:latin typeface="Calibri"/>
              </a:rPr>
              <a:t>Google search				</a:t>
            </a:r>
            <a:r>
              <a:rPr lang="en-US" sz="2400" b="0" i="0" u="none" strike="noStrike" kern="1200" cap="none" spc="-150" baseline="0" dirty="0" err="1">
                <a:solidFill>
                  <a:srgbClr val="17375E"/>
                </a:solidFill>
                <a:uFillTx/>
                <a:latin typeface="Calibri"/>
              </a:rPr>
              <a:t>facebook</a:t>
            </a:r>
            <a:r>
              <a:rPr lang="en-US" sz="2400" b="0" i="0" u="none" strike="noStrike" kern="1200" cap="none" spc="-150" baseline="0" dirty="0">
                <a:solidFill>
                  <a:srgbClr val="17375E"/>
                </a:solidFill>
                <a:uFillTx/>
                <a:latin typeface="Calibri"/>
              </a:rPr>
              <a:t> search</a:t>
            </a: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-150" baseline="0" dirty="0">
                <a:solidFill>
                  <a:srgbClr val="17375E"/>
                </a:solidFill>
                <a:uFillTx/>
                <a:latin typeface="Calibri"/>
              </a:rPr>
              <a:t>sports </a:t>
            </a:r>
            <a:r>
              <a:rPr lang="en-US" sz="2400" b="0" i="0" u="none" strike="noStrike" kern="1200" cap="none" spc="-150" baseline="0" dirty="0" err="1">
                <a:solidFill>
                  <a:srgbClr val="17375E"/>
                </a:solidFill>
                <a:uFillTx/>
                <a:latin typeface="Calibri"/>
              </a:rPr>
              <a:t>site:.mm</a:t>
            </a:r>
            <a:endParaRPr lang="en-US" sz="2400" b="0" i="0" u="none" strike="noStrike" kern="1200" cap="none" spc="-150" baseline="0" dirty="0">
              <a:solidFill>
                <a:srgbClr val="17375E"/>
              </a:solidFill>
              <a:uFillTx/>
              <a:latin typeface="Calibri"/>
            </a:endParaRP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 startAt="2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-150" baseline="0" dirty="0" smtClean="0">
                <a:solidFill>
                  <a:srgbClr val="17375E"/>
                </a:solidFill>
                <a:uFillTx/>
                <a:latin typeface="Calibri"/>
              </a:rPr>
              <a:t>Sports </a:t>
            </a:r>
            <a:r>
              <a:rPr lang="en-US" sz="2400" b="0" i="0" u="none" strike="noStrike" kern="1200" cap="none" spc="-150" baseline="0" dirty="0" err="1" smtClean="0">
                <a:solidFill>
                  <a:srgbClr val="17375E"/>
                </a:solidFill>
                <a:uFillTx/>
                <a:latin typeface="Calibri"/>
              </a:rPr>
              <a:t>site</a:t>
            </a:r>
            <a:r>
              <a:rPr lang="en-US" sz="2400" b="0" i="0" u="none" strike="noStrike" kern="1200" cap="none" spc="-150" baseline="0" dirty="0" err="1">
                <a:solidFill>
                  <a:srgbClr val="17375E"/>
                </a:solidFill>
                <a:uFillTx/>
                <a:latin typeface="Calibri"/>
              </a:rPr>
              <a:t>:.gov.mm</a:t>
            </a:r>
            <a:endParaRPr lang="en-US" sz="2400" b="0" i="0" u="none" strike="noStrike" kern="1200" cap="none" spc="-150" baseline="0" dirty="0">
              <a:solidFill>
                <a:srgbClr val="17375E"/>
              </a:solidFill>
              <a:uFillTx/>
              <a:latin typeface="Calibri"/>
            </a:endParaRP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 startAt="3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-150" baseline="0" dirty="0" smtClean="0">
                <a:solidFill>
                  <a:srgbClr val="17375E"/>
                </a:solidFill>
                <a:uFillTx/>
                <a:latin typeface="Calibri"/>
              </a:rPr>
              <a:t>Sports</a:t>
            </a:r>
            <a:r>
              <a:rPr lang="en-US" sz="2400" b="0" i="0" u="none" strike="noStrike" kern="1200" cap="none" spc="-150" dirty="0" smtClean="0">
                <a:solidFill>
                  <a:srgbClr val="17375E"/>
                </a:solidFill>
                <a:uFillTx/>
                <a:latin typeface="Calibri"/>
              </a:rPr>
              <a:t> </a:t>
            </a:r>
            <a:r>
              <a:rPr lang="en-US" sz="2400" b="0" i="0" u="none" strike="noStrike" kern="1200" cap="none" spc="-150" baseline="0" dirty="0" err="1" smtClean="0">
                <a:solidFill>
                  <a:srgbClr val="17375E"/>
                </a:solidFill>
                <a:uFillTx/>
                <a:latin typeface="Calibri"/>
              </a:rPr>
              <a:t>site</a:t>
            </a:r>
            <a:r>
              <a:rPr lang="en-US" sz="2400" b="0" i="0" u="none" strike="noStrike" kern="1200" cap="none" spc="-150" baseline="0" dirty="0" err="1">
                <a:solidFill>
                  <a:srgbClr val="17375E"/>
                </a:solidFill>
                <a:uFillTx/>
                <a:latin typeface="Calibri"/>
              </a:rPr>
              <a:t>:.mm</a:t>
            </a:r>
            <a:r>
              <a:rPr lang="en-US" sz="2400" b="0" i="0" u="none" strike="noStrike" kern="1200" cap="none" spc="-150" baseline="0" dirty="0">
                <a:solidFill>
                  <a:srgbClr val="17375E"/>
                </a:solidFill>
                <a:uFillTx/>
                <a:latin typeface="Calibri"/>
              </a:rPr>
              <a:t> </a:t>
            </a:r>
            <a:r>
              <a:rPr lang="en-US" sz="2400" b="0" i="0" u="none" strike="noStrike" kern="1200" cap="none" spc="-150" baseline="0" dirty="0" smtClean="0">
                <a:solidFill>
                  <a:srgbClr val="17375E"/>
                </a:solidFill>
                <a:uFillTx/>
                <a:latin typeface="Calibri"/>
              </a:rPr>
              <a:t> -.</a:t>
            </a:r>
            <a:r>
              <a:rPr lang="en-US" sz="2400" b="0" i="0" u="none" strike="noStrike" kern="1200" cap="none" spc="-150" baseline="0" dirty="0">
                <a:solidFill>
                  <a:srgbClr val="17375E"/>
                </a:solidFill>
                <a:uFillTx/>
                <a:latin typeface="Calibri"/>
              </a:rPr>
              <a:t>gov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-150" baseline="0" dirty="0">
                <a:solidFill>
                  <a:srgbClr val="17375E"/>
                </a:solidFill>
                <a:uFillTx/>
                <a:latin typeface="Calibri"/>
              </a:rPr>
              <a:t>4.     </a:t>
            </a:r>
            <a:r>
              <a:rPr lang="en-US" sz="2400" b="0" i="0" u="none" strike="noStrike" kern="1200" cap="none" spc="-150" baseline="0" dirty="0" smtClean="0">
                <a:solidFill>
                  <a:srgbClr val="17375E"/>
                </a:solidFill>
                <a:uFillTx/>
                <a:latin typeface="Calibri"/>
              </a:rPr>
              <a:t>Sports </a:t>
            </a:r>
            <a:r>
              <a:rPr lang="en-US" sz="2400" b="0" i="0" u="none" strike="noStrike" kern="1200" cap="none" spc="-150" baseline="0" dirty="0" err="1">
                <a:solidFill>
                  <a:srgbClr val="17375E"/>
                </a:solidFill>
                <a:uFillTx/>
                <a:latin typeface="Calibri"/>
              </a:rPr>
              <a:t>site:.mm</a:t>
            </a:r>
            <a:r>
              <a:rPr lang="en-US" sz="2400" b="0" i="0" u="none" strike="noStrike" kern="1200" cap="none" spc="-150" baseline="0" dirty="0">
                <a:solidFill>
                  <a:srgbClr val="17375E"/>
                </a:solidFill>
                <a:uFillTx/>
                <a:latin typeface="Calibri"/>
              </a:rPr>
              <a:t> OR </a:t>
            </a:r>
            <a:r>
              <a:rPr lang="en-US" sz="2400" b="0" i="0" u="none" strike="noStrike" kern="1200" cap="none" spc="-150" baseline="0" dirty="0" err="1">
                <a:solidFill>
                  <a:srgbClr val="17375E"/>
                </a:solidFill>
                <a:uFillTx/>
                <a:latin typeface="Calibri"/>
              </a:rPr>
              <a:t>site:youtube.com</a:t>
            </a:r>
            <a:r>
              <a:rPr lang="en-US" sz="2400" b="0" i="0" u="none" strike="noStrike" kern="1200" cap="none" spc="-150" baseline="0" dirty="0">
                <a:solidFill>
                  <a:srgbClr val="17375E"/>
                </a:solidFill>
                <a:uFillTx/>
                <a:latin typeface="Calibri"/>
              </a:rPr>
              <a:t> OR site:.</a:t>
            </a:r>
            <a:r>
              <a:rPr lang="en-US" sz="2400" b="0" i="0" u="none" strike="noStrike" kern="1200" cap="none" spc="-150" baseline="0" dirty="0" err="1">
                <a:solidFill>
                  <a:srgbClr val="17375E"/>
                </a:solidFill>
                <a:uFillTx/>
                <a:latin typeface="Calibri"/>
              </a:rPr>
              <a:t>edu</a:t>
            </a:r>
            <a:endParaRPr lang="en-US" sz="2400" b="0" i="0" u="none" strike="noStrike" kern="1200" cap="none" spc="-150" baseline="0" dirty="0">
              <a:solidFill>
                <a:srgbClr val="17375E"/>
              </a:solidFill>
              <a:uFillTx/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533396"/>
            <a:ext cx="8229600" cy="9905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US"/>
              <a:t>Activity 3.4: Advanced Search</a:t>
            </a:r>
          </a:p>
        </p:txBody>
      </p:sp>
      <p:pic>
        <p:nvPicPr>
          <p:cNvPr id="3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745" y="1524003"/>
            <a:ext cx="7564584" cy="5143920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396"/>
            <a:ext cx="8229600" cy="1295404"/>
          </a:xfrm>
        </p:spPr>
        <p:txBody>
          <a:bodyPr/>
          <a:lstStyle/>
          <a:p>
            <a:pPr lvl="1" algn="l" rtl="0"/>
            <a:r>
              <a:rPr lang="en-GB" sz="4800" b="1" dirty="0" smtClean="0">
                <a:solidFill>
                  <a:srgbClr val="17375E"/>
                </a:solidFill>
              </a:rPr>
              <a:t>Exercises </a:t>
            </a:r>
            <a:br>
              <a:rPr lang="en-GB" sz="4800" b="1" dirty="0" smtClean="0">
                <a:solidFill>
                  <a:srgbClr val="17375E"/>
                </a:solidFill>
              </a:rPr>
            </a:b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396"/>
          </a:xfrm>
        </p:spPr>
        <p:txBody>
          <a:bodyPr/>
          <a:lstStyle/>
          <a:p>
            <a:pPr lvl="1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1" dirty="0" smtClean="0">
              <a:solidFill>
                <a:srgbClr val="17375E"/>
              </a:solidFill>
            </a:endParaRPr>
          </a:p>
          <a:p>
            <a:pPr marL="800100" lvl="1" indent="-342900">
              <a:spcBef>
                <a:spcPts val="0"/>
              </a:spcBef>
              <a:buAutoNum type="arabicPeriod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dirty="0" smtClean="0">
                <a:solidFill>
                  <a:srgbClr val="17375E"/>
                </a:solidFill>
              </a:rPr>
              <a:t>Partnership with Organizational site</a:t>
            </a:r>
          </a:p>
          <a:p>
            <a:pPr lvl="1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dirty="0" smtClean="0">
                <a:solidFill>
                  <a:srgbClr val="17375E"/>
                </a:solidFill>
              </a:rPr>
              <a:t>2.  </a:t>
            </a:r>
            <a:r>
              <a:rPr lang="en-GB" sz="2400" b="1" dirty="0" err="1" smtClean="0">
                <a:solidFill>
                  <a:srgbClr val="17375E"/>
                </a:solidFill>
              </a:rPr>
              <a:t>Taungyi</a:t>
            </a:r>
            <a:r>
              <a:rPr lang="en-GB" sz="2400" b="1" dirty="0" smtClean="0">
                <a:solidFill>
                  <a:srgbClr val="17375E"/>
                </a:solidFill>
              </a:rPr>
              <a:t> with Government site</a:t>
            </a:r>
          </a:p>
          <a:p>
            <a:pPr lvl="1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dirty="0" smtClean="0">
                <a:solidFill>
                  <a:srgbClr val="17375E"/>
                </a:solidFill>
              </a:rPr>
              <a:t>3.   Internet Marketing with Commercial site</a:t>
            </a:r>
          </a:p>
          <a:p>
            <a:pPr lvl="1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dirty="0" smtClean="0">
                <a:solidFill>
                  <a:srgbClr val="17375E"/>
                </a:solidFill>
              </a:rPr>
              <a:t>4.   Sunrise and Sunset time in Chicago USA</a:t>
            </a:r>
          </a:p>
          <a:p>
            <a:pPr lvl="1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dirty="0" smtClean="0">
                <a:solidFill>
                  <a:srgbClr val="17375E"/>
                </a:solidFill>
              </a:rPr>
              <a:t>5.   Who is the President of Myanmar</a:t>
            </a:r>
          </a:p>
          <a:p>
            <a:pPr marL="800100" lvl="1" indent="-342900">
              <a:spcBef>
                <a:spcPts val="0"/>
              </a:spcBef>
              <a:buAutoNum type="arabicPeriod" startAt="6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sz="2400" b="1" smtClean="0">
                <a:solidFill>
                  <a:srgbClr val="17375E"/>
                </a:solidFill>
              </a:rPr>
              <a:t>Tell Google to even search for synonyms of a specified word in the search query.</a:t>
            </a:r>
          </a:p>
          <a:p>
            <a:pPr marL="800100" lvl="1" indent="-342900">
              <a:spcBef>
                <a:spcPts val="0"/>
              </a:spcBef>
              <a:buAutoNum type="arabicPeriod" startAt="6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sz="2400" b="1" smtClean="0">
                <a:solidFill>
                  <a:srgbClr val="17375E"/>
                </a:solidFill>
              </a:rPr>
              <a:t>Tell Google to search Andriod phone cost between $300 and $500</a:t>
            </a:r>
          </a:p>
          <a:p>
            <a:pPr marL="800100" lvl="1" indent="-342900">
              <a:spcBef>
                <a:spcPts val="0"/>
              </a:spcBef>
              <a:buAutoNum type="arabicPeriod" startAt="6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sz="2400" b="1" smtClean="0">
                <a:solidFill>
                  <a:srgbClr val="17375E"/>
                </a:solidFill>
              </a:rPr>
              <a:t>pdf file free photoshop books</a:t>
            </a:r>
          </a:p>
          <a:p>
            <a:pPr marL="800100" lvl="1" indent="-342900">
              <a:spcBef>
                <a:spcPts val="0"/>
              </a:spcBef>
              <a:buAutoNum type="arabicPeriod" startAt="6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sz="2400" b="1" smtClean="0">
                <a:solidFill>
                  <a:srgbClr val="17375E"/>
                </a:solidFill>
              </a:rPr>
              <a:t>Tell Google to search Myanmar Times site only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610600" cy="1143000"/>
          </a:xfrm>
        </p:spPr>
        <p:txBody>
          <a:bodyPr/>
          <a:lstStyle/>
          <a:p>
            <a:pPr algn="l"/>
            <a:r>
              <a:rPr lang="en-US" sz="4000" smtClean="0"/>
              <a:t>Evaluate Each Site You Look At For: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8077200" cy="4087813"/>
          </a:xfrm>
        </p:spPr>
        <p:txBody>
          <a:bodyPr/>
          <a:lstStyle/>
          <a:p>
            <a:pPr eaLnBrk="1" hangingPunct="1"/>
            <a:r>
              <a:rPr lang="en-US" sz="3600" smtClean="0"/>
              <a:t>Quality</a:t>
            </a:r>
          </a:p>
          <a:p>
            <a:pPr eaLnBrk="1" hangingPunct="1"/>
            <a:r>
              <a:rPr lang="en-US" sz="3600" smtClean="0"/>
              <a:t>Organization</a:t>
            </a:r>
          </a:p>
          <a:p>
            <a:pPr eaLnBrk="1" hangingPunct="1"/>
            <a:r>
              <a:rPr lang="en-US" sz="3600" smtClean="0"/>
              <a:t>Bias</a:t>
            </a:r>
          </a:p>
          <a:p>
            <a:pPr eaLnBrk="1" hangingPunct="1"/>
            <a:r>
              <a:rPr lang="en-US" sz="3600" smtClean="0"/>
              <a:t>Credibility of the author or organization</a:t>
            </a:r>
          </a:p>
          <a:p>
            <a:pPr eaLnBrk="1" hangingPunct="1"/>
            <a:r>
              <a:rPr lang="en-US" sz="3600" smtClean="0"/>
              <a:t>Security</a:t>
            </a:r>
          </a:p>
          <a:p>
            <a:pPr eaLnBrk="1" hangingPunct="1"/>
            <a:r>
              <a:rPr lang="en-US" sz="3600" smtClean="0"/>
              <a:t>Timeliness</a:t>
            </a:r>
          </a:p>
          <a:p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Just For Fun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smtClean="0"/>
              <a:t>Google Sphere</a:t>
            </a:r>
          </a:p>
          <a:p>
            <a:r>
              <a:rPr smtClean="0"/>
              <a:t>Epic Google</a:t>
            </a:r>
          </a:p>
          <a:p>
            <a:r>
              <a:rPr smtClean="0"/>
              <a:t>Google Guitar</a:t>
            </a:r>
          </a:p>
          <a:p>
            <a:r>
              <a:rPr smtClean="0"/>
              <a:t>Google underwater</a:t>
            </a:r>
          </a:p>
          <a:p>
            <a:r>
              <a:rPr smtClean="0"/>
              <a:t>Google Rainbow</a:t>
            </a:r>
          </a:p>
          <a:p>
            <a:r>
              <a:rPr smtClean="0"/>
              <a:t>elgoog</a:t>
            </a:r>
            <a:endParaRPr lang="en-US" dirty="0"/>
          </a:p>
        </p:txBody>
      </p:sp>
    </p:spTree>
  </p:cSld>
  <p:clrMapOvr>
    <a:masterClrMapping/>
  </p:clrMapOvr>
  <p:transition spd="slow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533396"/>
            <a:ext cx="8229600" cy="9905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US"/>
              <a:t>Review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48767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lvl="0" indent="0">
              <a:buNone/>
            </a:pPr>
            <a:r>
              <a:rPr lang="en-US" b="1"/>
              <a:t>Topics Covered:</a:t>
            </a:r>
          </a:p>
          <a:p>
            <a:pPr lvl="0"/>
            <a:r>
              <a:rPr lang="en-US"/>
              <a:t>Web browsers and basic web search.</a:t>
            </a:r>
          </a:p>
          <a:p>
            <a:pPr lvl="0"/>
            <a:endParaRPr lang="en-US"/>
          </a:p>
          <a:p>
            <a:pPr marL="0" lvl="0" indent="0">
              <a:buNone/>
            </a:pPr>
            <a:r>
              <a:rPr lang="en-US" b="1"/>
              <a:t>Concepts Learned:</a:t>
            </a:r>
          </a:p>
          <a:p>
            <a:pPr lvl="0"/>
            <a:r>
              <a:rPr lang="en-US"/>
              <a:t>What are some different types of websites?</a:t>
            </a:r>
          </a:p>
          <a:p>
            <a:pPr lvl="0"/>
            <a:r>
              <a:rPr lang="en-US"/>
              <a:t>How do I use search engines to search the Web?</a:t>
            </a:r>
          </a:p>
          <a:p>
            <a:pPr lvl="0"/>
            <a:r>
              <a:rPr lang="en-US"/>
              <a:t>How do search engines compare to Facebook?</a:t>
            </a:r>
          </a:p>
          <a:p>
            <a:pPr lvl="0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533396"/>
            <a:ext cx="8229600" cy="9905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US"/>
              <a:t>End Unit 3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48767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lvl="0" indent="0">
              <a:buNone/>
            </a:pPr>
            <a:r>
              <a:rPr lang="en-US"/>
              <a:t>Congratulations!!! You have completed the Myanmar Digital Information Literacy (DIL) Workshop Module Unit 3: Basic Web Search.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496" y="2463795"/>
            <a:ext cx="4190996" cy="4013201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533396"/>
            <a:ext cx="8229600" cy="9905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US" dirty="0"/>
              <a:t>The Giant </a:t>
            </a:r>
            <a:r>
              <a:rPr smtClean="0"/>
              <a:t>Squid </a:t>
            </a:r>
            <a:r>
              <a:rPr sz="2000" smtClean="0"/>
              <a:t>https://www.youtube.com/watch?v=WmL5jFo11f4</a:t>
            </a:r>
            <a:endParaRPr lang="en-US" sz="2000" dirty="0"/>
          </a:p>
        </p:txBody>
      </p:sp>
      <p:pic>
        <p:nvPicPr>
          <p:cNvPr id="3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5556" b="5556"/>
          <a:stretch>
            <a:fillRect/>
          </a:stretch>
        </p:blipFill>
        <p:spPr>
          <a:xfrm>
            <a:off x="457200" y="1600200"/>
            <a:ext cx="8229600" cy="48767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533396"/>
            <a:ext cx="8229600" cy="9905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US"/>
              <a:t>Misinformation vs. Disinformation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8400" y="2443148"/>
            <a:ext cx="2738399" cy="2738399"/>
          </a:xfrm>
          <a:prstGeom prst="rect">
            <a:avLst/>
          </a:prstGeom>
          <a:noFill/>
          <a:ln w="9528">
            <a:solidFill>
              <a:srgbClr val="094364"/>
            </a:solidFill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3650" y="2646026"/>
            <a:ext cx="2302459" cy="2317318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  <p:pic>
        <p:nvPicPr>
          <p:cNvPr id="5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2443148"/>
            <a:ext cx="2738399" cy="2738399"/>
          </a:xfrm>
          <a:prstGeom prst="rect">
            <a:avLst/>
          </a:prstGeom>
          <a:noFill/>
          <a:ln w="9528">
            <a:solidFill>
              <a:srgbClr val="3C6507"/>
            </a:solidFill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533396"/>
            <a:ext cx="8229600" cy="9905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US"/>
              <a:t>News Satire (video)</a:t>
            </a:r>
            <a:br>
              <a:rPr lang="en-US"/>
            </a:br>
            <a:r>
              <a:rPr lang="en-US"/>
              <a:t>The Onion: Deadly Super Rainbow</a:t>
            </a:r>
          </a:p>
        </p:txBody>
      </p:sp>
      <p:pic>
        <p:nvPicPr>
          <p:cNvPr id="3" name="rainbow_disinfo.mp4"/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65204" y="1881652"/>
            <a:ext cx="7213601" cy="4063995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5204" y="1881652"/>
            <a:ext cx="7219846" cy="4063995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  <p:sp>
        <p:nvSpPr>
          <p:cNvPr id="5" name="TextBox 5"/>
          <p:cNvSpPr txBox="1"/>
          <p:nvPr/>
        </p:nvSpPr>
        <p:spPr>
          <a:xfrm>
            <a:off x="2193801" y="3425863"/>
            <a:ext cx="4764993" cy="707882"/>
          </a:xfrm>
          <a:prstGeom prst="rect">
            <a:avLst/>
          </a:prstGeom>
          <a:solidFill>
            <a:srgbClr val="000000">
              <a:alpha val="36000"/>
            </a:srgbClr>
          </a:solidFill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1" i="0" u="none" strike="noStrike" kern="1200" cap="none" spc="0" baseline="0" dirty="0">
                <a:solidFill>
                  <a:srgbClr val="000000"/>
                </a:solidFill>
                <a:effectLst>
                  <a:outerShdw dist="38996" dir="5459597">
                    <a:srgbClr val="000000"/>
                  </a:outerShdw>
                </a:effectLst>
                <a:uFillTx/>
                <a:latin typeface="Arial"/>
              </a:rPr>
              <a:t>Click to Play Video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4"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15" dur="indefinit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childTnLst>
                  <p:par>
                    <p:cTn id="16" fill="hold">
                      <p:stCondLst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533396"/>
            <a:ext cx="8229600" cy="9905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US"/>
              <a:t>Websites and Search Engines</a:t>
            </a:r>
          </a:p>
        </p:txBody>
      </p:sp>
      <p:pic>
        <p:nvPicPr>
          <p:cNvPr id="3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95011" y="5334170"/>
            <a:ext cx="969218" cy="969218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  <p:pic>
        <p:nvPicPr>
          <p:cNvPr id="4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48534" y="5152415"/>
            <a:ext cx="1246190" cy="1431118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  <p:pic>
        <p:nvPicPr>
          <p:cNvPr id="5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9774" y="5543870"/>
            <a:ext cx="1810027" cy="547533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  <p:pic>
        <p:nvPicPr>
          <p:cNvPr id="6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3312" y="3904012"/>
            <a:ext cx="2105332" cy="1952006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  <p:pic>
        <p:nvPicPr>
          <p:cNvPr id="7" name="Picture 1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" y="5194157"/>
            <a:ext cx="1104476" cy="1109231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  <p:pic>
        <p:nvPicPr>
          <p:cNvPr id="8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958498"/>
            <a:ext cx="5892795" cy="2463795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  <p:pic>
        <p:nvPicPr>
          <p:cNvPr id="9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19133" y="2282580"/>
            <a:ext cx="2289520" cy="1905765"/>
          </a:xfrm>
          <a:prstGeom prst="rect">
            <a:avLst/>
          </a:prstGeom>
          <a:noFill/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-228600"/>
            <a:ext cx="8229600" cy="1447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US" dirty="0">
                <a:cs typeface="Arial"/>
              </a:rPr>
              <a:t>Websites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685800"/>
            <a:ext cx="8229600" cy="5791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GB" sz="1800" b="1" dirty="0"/>
              <a:t>Directories​</a:t>
            </a:r>
          </a:p>
          <a:p>
            <a:pPr lvl="0"/>
            <a:r>
              <a:rPr lang="en-GB" sz="1800" dirty="0"/>
              <a:t>       Open Directory – </a:t>
            </a:r>
            <a:r>
              <a:rPr lang="en-GB" sz="1800" dirty="0">
                <a:hlinkClick r:id="rId3"/>
              </a:rPr>
              <a:t>http://www.dmoz.org</a:t>
            </a:r>
            <a:r>
              <a:rPr lang="en-GB" sz="1800" dirty="0" smtClean="0"/>
              <a:t>​/ (Directory of Web)</a:t>
            </a:r>
          </a:p>
          <a:p>
            <a:pPr lvl="0"/>
            <a:r>
              <a:rPr lang="en-GB" sz="1600" dirty="0" smtClean="0"/>
              <a:t>Foundation directory -- https://fdo.foundationcenter.org/</a:t>
            </a:r>
            <a:endParaRPr lang="en-GB" sz="1600" dirty="0"/>
          </a:p>
          <a:p>
            <a:pPr lvl="0"/>
            <a:r>
              <a:rPr lang="en-GB" sz="1800" dirty="0"/>
              <a:t>        ipl2 – </a:t>
            </a:r>
            <a:r>
              <a:rPr lang="en-GB" sz="1800" dirty="0">
                <a:hlinkClick r:id="rId4"/>
              </a:rPr>
              <a:t>http://ipl.org</a:t>
            </a:r>
            <a:r>
              <a:rPr lang="en-GB" sz="1800" dirty="0" smtClean="0"/>
              <a:t>​ / </a:t>
            </a:r>
          </a:p>
          <a:p>
            <a:pPr lvl="0"/>
            <a:r>
              <a:rPr sz="1800" smtClean="0"/>
              <a:t>Online Burma Library: 								</a:t>
            </a:r>
            <a:r>
              <a:rPr sz="1800" b="1" smtClean="0">
                <a:hlinkClick r:id="rId5"/>
              </a:rPr>
              <a:t>http://www.burmalibrary.org</a:t>
            </a:r>
            <a:endParaRPr lang="en-GB" sz="1800" dirty="0"/>
          </a:p>
          <a:p>
            <a:pPr lvl="0"/>
            <a:r>
              <a:rPr lang="en-GB" sz="1800" b="1" dirty="0"/>
              <a:t>Social Media</a:t>
            </a:r>
          </a:p>
          <a:p>
            <a:pPr lvl="1"/>
            <a:r>
              <a:rPr lang="en-GB" sz="1800" dirty="0"/>
              <a:t>    </a:t>
            </a:r>
            <a:r>
              <a:rPr lang="en-GB" sz="1800" dirty="0" err="1"/>
              <a:t>Facebook</a:t>
            </a:r>
            <a:r>
              <a:rPr lang="en-GB" sz="1800" dirty="0"/>
              <a:t> – </a:t>
            </a:r>
            <a:r>
              <a:rPr lang="en-GB" sz="1800" dirty="0">
                <a:hlinkClick r:id="rId6"/>
              </a:rPr>
              <a:t>www.facebook.com</a:t>
            </a:r>
            <a:r>
              <a:rPr lang="en-GB" sz="1800" dirty="0"/>
              <a:t> </a:t>
            </a:r>
            <a:endParaRPr lang="en-GB" sz="1800" dirty="0" smtClean="0"/>
          </a:p>
          <a:p>
            <a:pPr lvl="2"/>
            <a:r>
              <a:rPr lang="en-GB" dirty="0" err="1" smtClean="0"/>
              <a:t>Linkedin</a:t>
            </a:r>
            <a:r>
              <a:rPr lang="en-GB" dirty="0" smtClean="0"/>
              <a:t>– </a:t>
            </a:r>
            <a:r>
              <a:rPr lang="en-GB" dirty="0" smtClean="0">
                <a:hlinkClick r:id="rId7"/>
              </a:rPr>
              <a:t>www.linkedin.com</a:t>
            </a:r>
            <a:endParaRPr lang="en-GB" dirty="0" smtClean="0"/>
          </a:p>
          <a:p>
            <a:pPr lvl="2"/>
            <a:r>
              <a:rPr lang="en-GB" dirty="0" smtClean="0"/>
              <a:t>Twitter– </a:t>
            </a:r>
            <a:r>
              <a:rPr lang="en-GB" dirty="0" smtClean="0">
                <a:hlinkClick r:id="rId8"/>
              </a:rPr>
              <a:t>https://twitter.com</a:t>
            </a:r>
            <a:endParaRPr lang="en-GB" dirty="0" smtClean="0"/>
          </a:p>
          <a:p>
            <a:pPr lvl="0"/>
            <a:r>
              <a:rPr lang="en-GB" sz="1800" b="1" dirty="0" smtClean="0"/>
              <a:t>News</a:t>
            </a:r>
            <a:r>
              <a:rPr lang="en-GB" sz="1800" dirty="0"/>
              <a:t>​</a:t>
            </a:r>
          </a:p>
          <a:p>
            <a:pPr lvl="0"/>
            <a:r>
              <a:rPr lang="en-GB" sz="1800" dirty="0"/>
              <a:t>        </a:t>
            </a:r>
            <a:r>
              <a:rPr lang="en-GB" sz="1800" dirty="0" err="1"/>
              <a:t>kyaymon</a:t>
            </a:r>
            <a:r>
              <a:rPr lang="en-GB" sz="1800" dirty="0"/>
              <a:t> – </a:t>
            </a:r>
            <a:r>
              <a:rPr lang="en-GB" sz="1800" dirty="0">
                <a:hlinkClick r:id="rId9"/>
              </a:rPr>
              <a:t>www.moi.gov.mm/npe/km/</a:t>
            </a:r>
            <a:r>
              <a:rPr lang="en-GB" sz="1800" dirty="0"/>
              <a:t>​</a:t>
            </a:r>
          </a:p>
          <a:p>
            <a:pPr lvl="0"/>
            <a:r>
              <a:rPr lang="en-GB" sz="1800" dirty="0"/>
              <a:t>        The Myanmar Times – </a:t>
            </a:r>
            <a:r>
              <a:rPr lang="en-GB" sz="1800" dirty="0">
                <a:hlinkClick r:id="rId10"/>
              </a:rPr>
              <a:t>www.mmtimes.com/</a:t>
            </a:r>
            <a:r>
              <a:rPr lang="en-GB" sz="1800" dirty="0"/>
              <a:t>​</a:t>
            </a:r>
          </a:p>
          <a:p>
            <a:pPr lvl="0"/>
            <a:r>
              <a:rPr lang="en-GB" sz="1800" dirty="0"/>
              <a:t>        CNN – </a:t>
            </a:r>
            <a:r>
              <a:rPr lang="en-GB" sz="1800" dirty="0">
                <a:hlinkClick r:id="rId11"/>
              </a:rPr>
              <a:t>www.cnn.com</a:t>
            </a:r>
            <a:r>
              <a:rPr lang="en-GB" sz="1800" dirty="0"/>
              <a:t>​</a:t>
            </a:r>
          </a:p>
          <a:p>
            <a:pPr lvl="0"/>
            <a:r>
              <a:rPr lang="en-GB" sz="1800" b="1" dirty="0"/>
              <a:t>Reference Sources​</a:t>
            </a:r>
          </a:p>
          <a:p>
            <a:pPr lvl="0"/>
            <a:r>
              <a:rPr lang="en-GB" sz="1800" dirty="0"/>
              <a:t>         Merriam-Webster – </a:t>
            </a:r>
            <a:r>
              <a:rPr lang="en-GB" sz="1800" dirty="0">
                <a:hlinkClick r:id="rId12"/>
              </a:rPr>
              <a:t>www.merriam-Webster.com</a:t>
            </a:r>
            <a:r>
              <a:rPr lang="en-GB" sz="1800" dirty="0" smtClean="0"/>
              <a:t>​</a:t>
            </a:r>
          </a:p>
          <a:p>
            <a:pPr lvl="3"/>
            <a:r>
              <a:rPr lang="en-GB" sz="1800" dirty="0" smtClean="0"/>
              <a:t>Oxford English Dictionary – </a:t>
            </a:r>
            <a:r>
              <a:rPr lang="en-GB" sz="1800" dirty="0" smtClean="0">
                <a:hlinkClick r:id="rId13"/>
              </a:rPr>
              <a:t>www.oed.com</a:t>
            </a:r>
            <a:endParaRPr lang="en-GB" sz="1800" dirty="0" smtClean="0"/>
          </a:p>
          <a:p>
            <a:pPr lvl="0"/>
            <a:r>
              <a:rPr lang="en-GB" sz="1800" b="1" dirty="0" smtClean="0"/>
              <a:t>Collaborative </a:t>
            </a:r>
            <a:r>
              <a:rPr lang="en-GB" sz="1800" b="1" dirty="0"/>
              <a:t>knowledge-based websites​ </a:t>
            </a:r>
            <a:r>
              <a:rPr lang="en-GB" sz="1800" dirty="0" err="1" smtClean="0"/>
              <a:t>ikipedia</a:t>
            </a:r>
            <a:r>
              <a:rPr lang="en-GB" sz="1800" dirty="0" smtClean="0"/>
              <a:t> </a:t>
            </a:r>
            <a:r>
              <a:rPr lang="en-GB" sz="1800" dirty="0"/>
              <a:t>– </a:t>
            </a:r>
            <a:r>
              <a:rPr lang="en-GB" sz="1800" dirty="0" smtClean="0">
                <a:hlinkClick r:id="rId14"/>
              </a:rPr>
              <a:t>www.wikipedia.org</a:t>
            </a:r>
            <a:r>
              <a:rPr lang="en-GB" sz="1800" dirty="0" smtClean="0"/>
              <a:t>    </a:t>
            </a:r>
            <a:r>
              <a:rPr lang="en-GB" sz="1800" dirty="0"/>
              <a:t>*  </a:t>
            </a:r>
          </a:p>
          <a:p>
            <a:pPr marL="274320" lvl="1" indent="0">
              <a:spcBef>
                <a:spcPts val="700"/>
              </a:spcBef>
              <a:buNone/>
            </a:pPr>
            <a:endParaRPr lang="en-US" sz="1400" dirty="0">
              <a:cs typeface="Arial"/>
            </a:endParaRPr>
          </a:p>
          <a:p>
            <a:pPr lvl="1"/>
            <a:endParaRPr lang="en-US" dirty="0"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16437</TotalTime>
  <Words>1368</Words>
  <Application>Microsoft Office PowerPoint</Application>
  <PresentationFormat>On-screen Show (4:3)</PresentationFormat>
  <Paragraphs>272</Paragraphs>
  <Slides>42</Slides>
  <Notes>15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Arial</vt:lpstr>
      <vt:lpstr>Calibri</vt:lpstr>
      <vt:lpstr>Times New Roman</vt:lpstr>
      <vt:lpstr>Wingdings</vt:lpstr>
      <vt:lpstr>Clarity</vt:lpstr>
      <vt:lpstr> Myanmar MIL WORKSHOP SERIES Unit 3: web search basics</vt:lpstr>
      <vt:lpstr>Module 3 Overview</vt:lpstr>
      <vt:lpstr>Digital Information Literacy: Locate, evaluate, use effectively</vt:lpstr>
      <vt:lpstr>Evaluate Each Site You Look At For:</vt:lpstr>
      <vt:lpstr>The Giant Squid https://www.youtube.com/watch?v=WmL5jFo11f4</vt:lpstr>
      <vt:lpstr>Misinformation vs. Disinformation</vt:lpstr>
      <vt:lpstr>News Satire (video) The Onion: Deadly Super Rainbow</vt:lpstr>
      <vt:lpstr>Websites and Search Engines</vt:lpstr>
      <vt:lpstr>Websites</vt:lpstr>
      <vt:lpstr>PowerPoint Presentation</vt:lpstr>
      <vt:lpstr>PowerPoint Presentation</vt:lpstr>
      <vt:lpstr>PowerPoint Presentation</vt:lpstr>
      <vt:lpstr>PowerPoint Presentation</vt:lpstr>
      <vt:lpstr>Activity 3.1: Web Browser Apps</vt:lpstr>
      <vt:lpstr>PowerPoint Presentation</vt:lpstr>
      <vt:lpstr>PowerPoint Presentation</vt:lpstr>
      <vt:lpstr>Activity 3.2: Web Search Operators</vt:lpstr>
      <vt:lpstr>Boolean Operators</vt:lpstr>
      <vt:lpstr>Boolean Operators</vt:lpstr>
      <vt:lpstr>AND</vt:lpstr>
      <vt:lpstr>OR</vt:lpstr>
      <vt:lpstr>NOT</vt:lpstr>
      <vt:lpstr>Search Tips</vt:lpstr>
      <vt:lpstr>Search Tips using Operators</vt:lpstr>
      <vt:lpstr>Search Tips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Directory of Open Access Journals www.doaj.org </vt:lpstr>
      <vt:lpstr>Directory of Open Access Books www.doabooks.org</vt:lpstr>
      <vt:lpstr>Searching Exercise:  Return Documents?</vt:lpstr>
      <vt:lpstr>Activity 3.3: Search Engines vs. FB</vt:lpstr>
      <vt:lpstr>PowerPoint Presentation</vt:lpstr>
      <vt:lpstr>Activity 3.4: Advanced Search</vt:lpstr>
      <vt:lpstr>Exercises  </vt:lpstr>
      <vt:lpstr>Just For Fun </vt:lpstr>
      <vt:lpstr>Review</vt:lpstr>
      <vt:lpstr>End Unit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Myanmar Digital Information Literacy Workshop Curriculum</dc:title>
  <dc:creator>Sheryl A. Day</dc:creator>
  <cp:lastModifiedBy>Karen H</cp:lastModifiedBy>
  <cp:revision>629</cp:revision>
  <cp:lastPrinted>2015-05-04T00:42:41Z</cp:lastPrinted>
  <dcterms:created xsi:type="dcterms:W3CDTF">2014-11-16T17:15:19Z</dcterms:created>
  <dcterms:modified xsi:type="dcterms:W3CDTF">2016-08-24T20:43:29Z</dcterms:modified>
</cp:coreProperties>
</file>