
<file path=[Content_Types].xml><?xml version="1.0" encoding="utf-8"?>
<Types xmlns="http://schemas.openxmlformats.org/package/2006/content-types">
  <Default Extension="emf" ContentType="image/x-emf"/>
  <Default Extension="gif" ContentType="image/gif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67" r:id="rId2"/>
    <p:sldMasterId id="2147483652" r:id="rId3"/>
  </p:sldMasterIdLst>
  <p:notesMasterIdLst>
    <p:notesMasterId r:id="rId40"/>
  </p:notesMasterIdLst>
  <p:handoutMasterIdLst>
    <p:handoutMasterId r:id="rId41"/>
  </p:handoutMasterIdLst>
  <p:sldIdLst>
    <p:sldId id="256" r:id="rId4"/>
    <p:sldId id="257" r:id="rId5"/>
    <p:sldId id="294" r:id="rId6"/>
    <p:sldId id="291" r:id="rId7"/>
    <p:sldId id="260" r:id="rId8"/>
    <p:sldId id="262" r:id="rId9"/>
    <p:sldId id="266" r:id="rId10"/>
    <p:sldId id="261" r:id="rId11"/>
    <p:sldId id="263" r:id="rId12"/>
    <p:sldId id="292" r:id="rId13"/>
    <p:sldId id="267" r:id="rId14"/>
    <p:sldId id="295" r:id="rId15"/>
    <p:sldId id="265" r:id="rId16"/>
    <p:sldId id="273" r:id="rId17"/>
    <p:sldId id="272" r:id="rId18"/>
    <p:sldId id="269" r:id="rId19"/>
    <p:sldId id="268" r:id="rId20"/>
    <p:sldId id="270" r:id="rId21"/>
    <p:sldId id="271" r:id="rId22"/>
    <p:sldId id="274" r:id="rId23"/>
    <p:sldId id="290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59" r:id="rId36"/>
    <p:sldId id="286" r:id="rId37"/>
    <p:sldId id="287" r:id="rId38"/>
    <p:sldId id="288" r:id="rId3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005C"/>
    <a:srgbClr val="E2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3" autoAdjust="0"/>
    <p:restoredTop sz="94718"/>
  </p:normalViewPr>
  <p:slideViewPr>
    <p:cSldViewPr snapToGrid="0" snapToObjects="1" showGuides="1">
      <p:cViewPr>
        <p:scale>
          <a:sx n="125" d="100"/>
          <a:sy n="125" d="100"/>
        </p:scale>
        <p:origin x="516" y="288"/>
      </p:cViewPr>
      <p:guideLst>
        <p:guide orient="horz" pos="1620"/>
        <p:guide pos="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CEBD6AD-78A9-F025-3409-8C22169E20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73A4E2-5CCB-85B3-92ED-780A207F4D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06AFB-5F6F-41AA-A432-10D91724E3EE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487406-A12D-A2EC-865B-C504C690613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86CD7C-D137-8A63-394C-5051F582959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C73C8-E063-4067-8CDF-9B6052B6D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909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A516A-05ED-4C0A-90A8-421D22A4AF0A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28210-8092-4543-BC06-EA550D1E3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283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0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3F208-E5E5-00DD-AFC4-08DA499B12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C5162E1A-DA24-17F0-690A-8CE9396088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85AE1704-71C9-4D8D-E9D4-02FB8AB570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077DCB9-FB82-650E-3ED4-E953E1C093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06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93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5C381-2C5B-258B-7717-1F7ADF355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915932C5-7C76-5B71-06C0-85F0ADED76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8E66B42D-4C43-30B9-7A6D-E9ADCFEA88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97B9B6E-8CA9-90E1-DE37-3F2D30E0D3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11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D24B0-FB10-C773-9E67-7F1324202C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698E74EA-7854-6205-3BDE-F30C6DD306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DD3122E5-1DC3-BC4E-A202-492AE093E8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FF78FE6-9888-FF13-B6F2-2B2F3BB764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7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1611C-F15C-388C-3D93-6622CAF62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3E6EF880-AD42-9673-8B9A-67C87889DA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BDF39480-AFA6-9EFF-E777-D435B70897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C6AF1DC-5AFF-931B-7300-B7437EBBCD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8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B5BC6-2636-6D1B-E76B-329D52E84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51FE4D72-93BC-BCE2-1A5B-983B217AFB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C2C8E256-58A7-C406-1B20-DF3587D216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400DC3E-56BD-89D1-BC72-AE3D3BB384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28210-8092-4543-BC06-EA550D1E357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5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460375" y="644993"/>
            <a:ext cx="6972300" cy="2641756"/>
          </a:xfrm>
          <a:prstGeom prst="rect">
            <a:avLst/>
          </a:prstGeom>
        </p:spPr>
        <p:txBody>
          <a:bodyPr anchor="b"/>
          <a:lstStyle>
            <a:lvl1pPr algn="l">
              <a:defRPr sz="5000" b="1" i="0" baseline="0">
                <a:solidFill>
                  <a:schemeClr val="tx2"/>
                </a:solidFill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ENCODE NORMAL</a:t>
            </a:r>
            <a:br>
              <a:rPr lang="en-US" dirty="0"/>
            </a:br>
            <a:r>
              <a:rPr lang="en-US" dirty="0"/>
              <a:t>BLACK, 50 PT.</a:t>
            </a:r>
          </a:p>
        </p:txBody>
      </p:sp>
      <p:pic>
        <p:nvPicPr>
          <p:cNvPr id="8" name="Pictur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8081" y="3426449"/>
            <a:ext cx="1600200" cy="139700"/>
          </a:xfrm>
          <a:prstGeom prst="rect">
            <a:avLst/>
          </a:prstGeom>
        </p:spPr>
      </p:pic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8081" y="4598607"/>
            <a:ext cx="2416273" cy="213486"/>
          </a:xfrm>
          <a:prstGeom prst="rect">
            <a:avLst/>
          </a:prstGeom>
        </p:spPr>
      </p:pic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09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381608"/>
            <a:ext cx="8172210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4" y="1363508"/>
            <a:ext cx="1090095" cy="96362"/>
          </a:xfrm>
          <a:prstGeom prst="rect">
            <a:avLst/>
          </a:prstGeom>
        </p:spPr>
      </p:pic>
      <p:sp>
        <p:nvSpPr>
          <p:cNvPr id="8" name="Chart Placeholder 11"/>
          <p:cNvSpPr>
            <a:spLocks noGrp="1"/>
          </p:cNvSpPr>
          <p:nvPr>
            <p:ph type="chart" sz="quarter" idx="12" hasCustomPrompt="1"/>
          </p:nvPr>
        </p:nvSpPr>
        <p:spPr>
          <a:xfrm>
            <a:off x="447923" y="1724977"/>
            <a:ext cx="8184662" cy="2961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1" baseline="0">
                <a:solidFill>
                  <a:schemeClr val="tx1"/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dirty="0"/>
              <a:t>Graphics can go here – </a:t>
            </a:r>
            <a:br>
              <a:rPr lang="en-US" dirty="0"/>
            </a:br>
            <a:r>
              <a:rPr lang="en-US" dirty="0"/>
              <a:t>replace this box with your image or chart</a:t>
            </a:r>
          </a:p>
        </p:txBody>
      </p:sp>
      <p:pic>
        <p:nvPicPr>
          <p:cNvPr id="12" name="Pictur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41" y="4675530"/>
            <a:ext cx="2539991" cy="1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44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460375" y="644993"/>
            <a:ext cx="7023540" cy="2641756"/>
          </a:xfrm>
          <a:prstGeom prst="rect">
            <a:avLst/>
          </a:prstGeom>
        </p:spPr>
        <p:txBody>
          <a:bodyPr anchor="b"/>
          <a:lstStyle>
            <a:lvl1pPr algn="l">
              <a:defRPr sz="5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ENCODE NORMAL</a:t>
            </a:r>
            <a:br>
              <a:rPr lang="en-US" dirty="0"/>
            </a:br>
            <a:r>
              <a:rPr lang="en-US" dirty="0"/>
              <a:t>BLACK, 50 PT. </a:t>
            </a:r>
          </a:p>
        </p:txBody>
      </p:sp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8081" y="3426449"/>
            <a:ext cx="1600200" cy="139700"/>
          </a:xfrm>
          <a:prstGeom prst="rect">
            <a:avLst/>
          </a:prstGeom>
        </p:spPr>
      </p:pic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1" y="4599009"/>
            <a:ext cx="2425226" cy="213273"/>
          </a:xfrm>
          <a:prstGeom prst="rect">
            <a:avLst/>
          </a:prstGeom>
        </p:spPr>
      </p:pic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28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6" y="644993"/>
            <a:ext cx="7023540" cy="2641756"/>
          </a:xfrm>
          <a:prstGeom prst="rect">
            <a:avLst/>
          </a:prstGeom>
        </p:spPr>
        <p:txBody>
          <a:bodyPr anchor="b"/>
          <a:lstStyle>
            <a:lvl1pPr algn="l">
              <a:defRPr sz="5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ENCODE NORMAL</a:t>
            </a:r>
            <a:br>
              <a:rPr lang="en-US" dirty="0"/>
            </a:br>
            <a:r>
              <a:rPr lang="en-US" dirty="0"/>
              <a:t>BLACK, 50 PT. </a:t>
            </a:r>
          </a:p>
        </p:txBody>
      </p:sp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8081" y="3426449"/>
            <a:ext cx="1600200" cy="139700"/>
          </a:xfrm>
          <a:prstGeom prst="rect">
            <a:avLst/>
          </a:prstGeom>
        </p:spPr>
      </p:pic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5" y="4675530"/>
            <a:ext cx="2539991" cy="172311"/>
          </a:xfrm>
          <a:prstGeom prst="rect">
            <a:avLst/>
          </a:prstGeom>
        </p:spPr>
      </p:pic>
      <p:pic>
        <p:nvPicPr>
          <p:cNvPr id="6" name="Pictur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91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Sub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7922" y="369285"/>
            <a:ext cx="8197109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12" name="Pictur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031" y="1363508"/>
            <a:ext cx="1103781" cy="96362"/>
          </a:xfrm>
          <a:prstGeom prst="rect">
            <a:avLst/>
          </a:prstGeom>
        </p:spPr>
      </p:pic>
      <p:sp>
        <p:nvSpPr>
          <p:cNvPr id="2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60375" y="1730667"/>
            <a:ext cx="8184662" cy="411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2400" b="0" i="0" baseline="0">
                <a:solidFill>
                  <a:schemeClr val="tx2"/>
                </a:solidFill>
                <a:latin typeface="Uni Sans Regular" charset="0"/>
                <a:ea typeface="Uni Sans Regular" charset="0"/>
                <a:cs typeface="Uni Sans Regular" charset="0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/>
              <a:t>SUB-HEADER HERE (UNI SANS REGULAR, 24 PT.)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47923" y="2320239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20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6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  <p:pic>
        <p:nvPicPr>
          <p:cNvPr id="26" name="Picture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41" y="4675530"/>
            <a:ext cx="2539991" cy="1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72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370622"/>
            <a:ext cx="8184662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22" name="Picture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031" y="1363508"/>
            <a:ext cx="1103781" cy="96362"/>
          </a:xfrm>
          <a:prstGeom prst="rect">
            <a:avLst/>
          </a:prstGeom>
        </p:spPr>
      </p:pic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47923" y="1730667"/>
            <a:ext cx="8197114" cy="2365901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20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6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  <p:pic>
        <p:nvPicPr>
          <p:cNvPr id="6" name="Pictur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20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369733"/>
            <a:ext cx="8172210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031" y="1363508"/>
            <a:ext cx="1103781" cy="96362"/>
          </a:xfrm>
          <a:prstGeom prst="rect">
            <a:avLst/>
          </a:prstGeom>
        </p:spPr>
      </p:pic>
      <p:sp>
        <p:nvSpPr>
          <p:cNvPr id="10" name="Chart Placeholder 11"/>
          <p:cNvSpPr>
            <a:spLocks noGrp="1"/>
          </p:cNvSpPr>
          <p:nvPr>
            <p:ph type="chart" sz="quarter" idx="12" hasCustomPrompt="1"/>
          </p:nvPr>
        </p:nvSpPr>
        <p:spPr>
          <a:xfrm>
            <a:off x="447923" y="1724977"/>
            <a:ext cx="8184662" cy="2961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1" baseline="0">
                <a:solidFill>
                  <a:schemeClr val="tx1"/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dirty="0"/>
              <a:t>Graphics can go here – </a:t>
            </a:r>
            <a:br>
              <a:rPr lang="en-US" dirty="0"/>
            </a:br>
            <a:r>
              <a:rPr lang="en-US" dirty="0"/>
              <a:t>replace this box with your image or chart</a:t>
            </a:r>
          </a:p>
        </p:txBody>
      </p:sp>
      <p:pic>
        <p:nvPicPr>
          <p:cNvPr id="12" name="Pictur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41" y="4675530"/>
            <a:ext cx="2539991" cy="1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5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644993"/>
            <a:ext cx="7023540" cy="2641756"/>
          </a:xfrm>
          <a:prstGeom prst="rect">
            <a:avLst/>
          </a:prstGeom>
        </p:spPr>
        <p:txBody>
          <a:bodyPr anchor="b"/>
          <a:lstStyle>
            <a:lvl1pPr algn="l">
              <a:defRPr sz="5000" b="1" i="0" baseline="0">
                <a:solidFill>
                  <a:schemeClr val="tx2"/>
                </a:solidFill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r>
              <a:rPr lang="en-US" dirty="0"/>
              <a:t>TITLE HERE </a:t>
            </a:r>
            <a:br>
              <a:rPr lang="en-US" dirty="0"/>
            </a:br>
            <a:r>
              <a:rPr lang="en-US" dirty="0"/>
              <a:t>ENCODE NORMAL BLACK, 50 PT.</a:t>
            </a:r>
          </a:p>
        </p:txBody>
      </p:sp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8081" y="3426449"/>
            <a:ext cx="1600200" cy="139700"/>
          </a:xfrm>
          <a:prstGeom prst="rect">
            <a:avLst/>
          </a:prstGeom>
        </p:spPr>
      </p:pic>
      <p:pic>
        <p:nvPicPr>
          <p:cNvPr id="8" name="Pictur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1" y="4675530"/>
            <a:ext cx="2540000" cy="172311"/>
          </a:xfrm>
          <a:prstGeom prst="rect">
            <a:avLst/>
          </a:prstGeom>
        </p:spPr>
      </p:pic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49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Subheader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7923" y="371510"/>
            <a:ext cx="8197114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solidFill>
                  <a:schemeClr val="tx2"/>
                </a:solidFill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11" name="Pictur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031" y="1363508"/>
            <a:ext cx="1103781" cy="96362"/>
          </a:xfrm>
          <a:prstGeom prst="rect">
            <a:avLst/>
          </a:prstGeom>
        </p:spPr>
      </p:pic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60375" y="1730667"/>
            <a:ext cx="8184662" cy="411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2400" b="0" i="0" baseline="0">
                <a:solidFill>
                  <a:schemeClr val="tx2"/>
                </a:solidFill>
                <a:latin typeface="Uni Sans Regular" charset="0"/>
                <a:ea typeface="Uni Sans Regular" charset="0"/>
                <a:cs typeface="Uni Sans Regular" charset="0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/>
              <a:t>SUB-HEADER HERE (UNI SANS REGULAR, 24 PT.)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47923" y="2320239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20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6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  <p:pic>
        <p:nvPicPr>
          <p:cNvPr id="19" name="Picture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37" y="4675530"/>
            <a:ext cx="2540000" cy="1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4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7923" y="369733"/>
            <a:ext cx="8197114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solidFill>
                  <a:schemeClr val="tx2"/>
                </a:solidFill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12" name="Pictur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031" y="1363508"/>
            <a:ext cx="1103781" cy="96362"/>
          </a:xfrm>
          <a:prstGeom prst="rect">
            <a:avLst/>
          </a:prstGeom>
        </p:spPr>
      </p:pic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47923" y="1730667"/>
            <a:ext cx="8197114" cy="2365901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20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6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3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+ Graphi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370622"/>
            <a:ext cx="8184662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solidFill>
                  <a:schemeClr val="tx2"/>
                </a:solidFill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9031" y="1363508"/>
            <a:ext cx="1103781" cy="96362"/>
          </a:xfrm>
          <a:prstGeom prst="rect">
            <a:avLst/>
          </a:prstGeom>
        </p:spPr>
      </p:pic>
      <p:sp>
        <p:nvSpPr>
          <p:cNvPr id="6" name="Chart Placeholder 11"/>
          <p:cNvSpPr>
            <a:spLocks noGrp="1"/>
          </p:cNvSpPr>
          <p:nvPr>
            <p:ph type="chart" sz="quarter" idx="12" hasCustomPrompt="1"/>
          </p:nvPr>
        </p:nvSpPr>
        <p:spPr>
          <a:xfrm>
            <a:off x="447923" y="1724977"/>
            <a:ext cx="8184662" cy="28281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1" baseline="0">
                <a:solidFill>
                  <a:srgbClr val="FFFFFF"/>
                </a:solidFill>
                <a:latin typeface="Open Sans Light"/>
                <a:cs typeface="Open Sans Light"/>
              </a:defRPr>
            </a:lvl1pPr>
          </a:lstStyle>
          <a:p>
            <a:r>
              <a:rPr lang="en-US" dirty="0"/>
              <a:t>Graphics can go here – </a:t>
            </a:r>
            <a:br>
              <a:rPr lang="en-US" dirty="0"/>
            </a:br>
            <a:r>
              <a:rPr lang="en-US" dirty="0"/>
              <a:t>replace this box with your image or chart</a:t>
            </a:r>
          </a:p>
        </p:txBody>
      </p:sp>
      <p:pic>
        <p:nvPicPr>
          <p:cNvPr id="16" name="Pictur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37" y="4675530"/>
            <a:ext cx="2540000" cy="1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56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644993"/>
            <a:ext cx="7023540" cy="2641756"/>
          </a:xfrm>
          <a:prstGeom prst="rect">
            <a:avLst/>
          </a:prstGeom>
        </p:spPr>
        <p:txBody>
          <a:bodyPr anchor="b"/>
          <a:lstStyle>
            <a:lvl1pPr algn="l">
              <a:defRPr sz="5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ENCODE NORMAL</a:t>
            </a:r>
            <a:br>
              <a:rPr lang="en-US" dirty="0"/>
            </a:br>
            <a:r>
              <a:rPr lang="en-US" dirty="0"/>
              <a:t>BLACK, 50 PT. </a:t>
            </a:r>
          </a:p>
        </p:txBody>
      </p:sp>
      <p:pic>
        <p:nvPicPr>
          <p:cNvPr id="8" name="Pictur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61" y="3426449"/>
            <a:ext cx="1597439" cy="139700"/>
          </a:xfrm>
          <a:prstGeom prst="rect">
            <a:avLst/>
          </a:prstGeom>
        </p:spPr>
      </p:pic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1" y="4599107"/>
            <a:ext cx="2416273" cy="212486"/>
          </a:xfrm>
          <a:prstGeom prst="rect">
            <a:avLst/>
          </a:prstGeom>
        </p:spPr>
      </p:pic>
      <p:pic>
        <p:nvPicPr>
          <p:cNvPr id="10" name="Pictur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53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644993"/>
            <a:ext cx="6972300" cy="2641756"/>
          </a:xfrm>
          <a:prstGeom prst="rect">
            <a:avLst/>
          </a:prstGeom>
        </p:spPr>
        <p:txBody>
          <a:bodyPr anchor="b"/>
          <a:lstStyle>
            <a:lvl1pPr algn="l">
              <a:defRPr sz="5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TITLE HERE</a:t>
            </a:r>
            <a:br>
              <a:rPr lang="en-US" dirty="0"/>
            </a:br>
            <a:r>
              <a:rPr lang="en-US" dirty="0"/>
              <a:t>ENCODE NORMAL</a:t>
            </a:r>
            <a:br>
              <a:rPr lang="en-US" dirty="0"/>
            </a:br>
            <a:r>
              <a:rPr lang="en-US" dirty="0"/>
              <a:t>BLACK, 50 PT. </a:t>
            </a:r>
          </a:p>
        </p:txBody>
      </p:sp>
      <p:pic>
        <p:nvPicPr>
          <p:cNvPr id="10" name="Pictur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61" y="3426449"/>
            <a:ext cx="1597439" cy="139700"/>
          </a:xfrm>
          <a:prstGeom prst="rect">
            <a:avLst/>
          </a:prstGeom>
        </p:spPr>
      </p:pic>
      <p:pic>
        <p:nvPicPr>
          <p:cNvPr id="14" name="Pictur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85" y="4675530"/>
            <a:ext cx="2539991" cy="172311"/>
          </a:xfrm>
          <a:prstGeom prst="rect">
            <a:avLst/>
          </a:prstGeom>
        </p:spPr>
      </p:pic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49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4" y="369733"/>
            <a:ext cx="8184657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12" name="Pictur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4" y="1363508"/>
            <a:ext cx="1090095" cy="96362"/>
          </a:xfrm>
          <a:prstGeom prst="rect">
            <a:avLst/>
          </a:prstGeom>
        </p:spPr>
      </p:pic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60375" y="1730667"/>
            <a:ext cx="8184662" cy="411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2400" b="0" i="0" baseline="0">
                <a:solidFill>
                  <a:schemeClr val="tx2"/>
                </a:solidFill>
                <a:latin typeface="Uni Sans Regular" charset="0"/>
                <a:ea typeface="Uni Sans Regular" charset="0"/>
                <a:cs typeface="Uni Sans Regular" charset="0"/>
              </a:defRPr>
            </a:lvl1pPr>
            <a:lvl2pPr marL="4572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2pPr>
            <a:lvl3pPr marL="9144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3pPr>
            <a:lvl4pPr marL="13716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4pPr>
            <a:lvl5pPr marL="1828800" indent="0">
              <a:buNone/>
              <a:defRPr b="0" i="0">
                <a:solidFill>
                  <a:srgbClr val="E8D3A2"/>
                </a:solidFill>
                <a:latin typeface="Encode Sans Normal Black"/>
                <a:cs typeface="Encode Sans Normal Black"/>
              </a:defRPr>
            </a:lvl5pPr>
          </a:lstStyle>
          <a:p>
            <a:pPr lvl="0"/>
            <a:r>
              <a:rPr lang="en-US" dirty="0"/>
              <a:t>SUB-HEADER HERE (UNI SANS REGULAR, 24 PT.)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47923" y="2320239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20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6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  <p:pic>
        <p:nvPicPr>
          <p:cNvPr id="15" name="Picture 1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41" y="4675530"/>
            <a:ext cx="2539991" cy="1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30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0375" y="369733"/>
            <a:ext cx="8184662" cy="993775"/>
          </a:xfrm>
          <a:prstGeom prst="rect">
            <a:avLst/>
          </a:prstGeom>
        </p:spPr>
        <p:txBody>
          <a:bodyPr anchor="b"/>
          <a:lstStyle>
            <a:lvl1pPr algn="l">
              <a:defRPr sz="3000" b="1" i="0">
                <a:latin typeface="Encode Sans Normal Black" charset="0"/>
                <a:ea typeface="Encode Sans Normal Black" charset="0"/>
                <a:cs typeface="Encode Sans Normal Black" charset="0"/>
              </a:defRPr>
            </a:lvl1pPr>
          </a:lstStyle>
          <a:p>
            <a:pPr lvl="0"/>
            <a:r>
              <a:rPr lang="en-US" dirty="0"/>
              <a:t>HEADER HERE </a:t>
            </a:r>
            <a:br>
              <a:rPr lang="en-US" dirty="0"/>
            </a:br>
            <a:r>
              <a:rPr lang="en-US" dirty="0"/>
              <a:t>(ENCODE NORMAL BLACK, 30 PT.)</a:t>
            </a:r>
          </a:p>
        </p:txBody>
      </p:sp>
      <p:pic>
        <p:nvPicPr>
          <p:cNvPr id="14" name="Pictur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4" y="1363508"/>
            <a:ext cx="1090095" cy="96362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47923" y="1730667"/>
            <a:ext cx="8197114" cy="2365901"/>
          </a:xfrm>
          <a:prstGeom prst="rect">
            <a:avLst/>
          </a:prstGeom>
        </p:spPr>
        <p:txBody>
          <a:bodyPr/>
          <a:lstStyle>
            <a:lvl1pPr marL="342900" indent="-342900">
              <a:buFont typeface="Lucida Grande"/>
              <a:buChar char="&gt;"/>
              <a:defRPr sz="2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>
              <a:defRPr sz="20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>
              <a:buSzPct val="100000"/>
              <a:buFont typeface="Lucida Grande"/>
              <a:buChar char="&gt;"/>
              <a:defRPr sz="18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>
              <a:defRPr sz="16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>
              <a:buFont typeface="Lucida Grande"/>
              <a:buChar char="&gt;"/>
              <a:defRPr sz="1400" b="1" i="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 here (Open Sans Bold, 24 pt.)</a:t>
            </a:r>
          </a:p>
          <a:p>
            <a:pPr lvl="1"/>
            <a:r>
              <a:rPr lang="en-US" dirty="0"/>
              <a:t>Second level (Open Sans Bold, 20)</a:t>
            </a:r>
          </a:p>
          <a:p>
            <a:pPr lvl="2"/>
            <a:r>
              <a:rPr lang="en-US" dirty="0"/>
              <a:t>Third level (Open Sans Bold, 18)</a:t>
            </a:r>
          </a:p>
          <a:p>
            <a:pPr lvl="3"/>
            <a:r>
              <a:rPr lang="en-US" dirty="0"/>
              <a:t>Fourth level (Open Sans Bold, 16)</a:t>
            </a:r>
          </a:p>
          <a:p>
            <a:pPr lvl="4"/>
            <a:r>
              <a:rPr lang="en-US" dirty="0"/>
              <a:t>Fifth level (Open Sans Bold, 14)</a:t>
            </a: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915" y="4219956"/>
            <a:ext cx="1371600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9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7030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58" r:id="rId2"/>
    <p:sldLayoutId id="2147483659" r:id="rId3"/>
    <p:sldLayoutId id="2147483660" r:id="rId4"/>
    <p:sldLayoutId id="2147483661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CA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6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3" r:id="rId2"/>
    <p:sldLayoutId id="2147483674" r:id="rId3"/>
    <p:sldLayoutId id="2147483675" r:id="rId4"/>
    <p:sldLayoutId id="2147483677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86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53" r:id="rId2"/>
    <p:sldLayoutId id="2147483663" r:id="rId3"/>
    <p:sldLayoutId id="2147483664" r:id="rId4"/>
    <p:sldLayoutId id="2147483665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0.png"/><Relationship Id="rId5" Type="http://schemas.openxmlformats.org/officeDocument/2006/relationships/image" Target="../media/image49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9.png"/><Relationship Id="rId7" Type="http://schemas.openxmlformats.org/officeDocument/2006/relationships/image" Target="../media/image4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microsoft.com/office/2007/relationships/media" Target="../media/media5.mp4"/><Relationship Id="rId7" Type="http://schemas.openxmlformats.org/officeDocument/2006/relationships/image" Target="../media/image79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video" Target="../media/media5.mp4"/><Relationship Id="rId9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microsoft.com/office/2007/relationships/media" Target="../media/media7.mp4"/><Relationship Id="rId7" Type="http://schemas.openxmlformats.org/officeDocument/2006/relationships/image" Target="../media/image88.gif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video" Target="../media/media7.mp4"/><Relationship Id="rId9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10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2.mp4"/><Relationship Id="rId7" Type="http://schemas.openxmlformats.org/officeDocument/2006/relationships/image" Target="../media/image1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3.xml"/><Relationship Id="rId4" Type="http://schemas.openxmlformats.org/officeDocument/2006/relationships/video" Target="../media/media2.mp4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332" y="-160831"/>
            <a:ext cx="8265336" cy="1689645"/>
          </a:xfrm>
        </p:spPr>
        <p:txBody>
          <a:bodyPr/>
          <a:lstStyle/>
          <a:p>
            <a:pPr algn="ctr"/>
            <a:br>
              <a:rPr lang="en-US" sz="4400" dirty="0"/>
            </a:br>
            <a:r>
              <a:rPr lang="en-US" sz="2400" dirty="0"/>
              <a:t>Thesis defense:</a:t>
            </a:r>
            <a:br>
              <a:rPr lang="en-US" sz="4400" dirty="0"/>
            </a:br>
            <a:r>
              <a:rPr lang="en-US" sz="4400" dirty="0"/>
              <a:t>Decentralized Trajectory Planning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98395298-E811-8DFC-9B26-12DF5E9F5ADD}"/>
              </a:ext>
            </a:extLst>
          </p:cNvPr>
          <p:cNvSpPr txBox="1">
            <a:spLocks/>
          </p:cNvSpPr>
          <p:nvPr/>
        </p:nvSpPr>
        <p:spPr bwMode="auto">
          <a:xfrm>
            <a:off x="-347892" y="1665973"/>
            <a:ext cx="9144000" cy="208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98B01"/>
              </a:buClr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380DC"/>
              </a:buClr>
              <a:buFont typeface="Wingdings" pitchFamily="2" charset="2"/>
              <a:buChar char="§"/>
              <a:defRPr sz="2800">
                <a:solidFill>
                  <a:srgbClr val="4F4F4F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4F4F4F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80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Clr>
                <a:srgbClr val="00529B"/>
              </a:buClr>
              <a:buNone/>
            </a:pPr>
            <a:endParaRPr lang="en-US" altLang="en-US" sz="1600" b="1" kern="0" dirty="0">
              <a:solidFill>
                <a:schemeClr val="tx2"/>
              </a:solidFill>
              <a:latin typeface="+mj-lt"/>
            </a:endParaRPr>
          </a:p>
          <a:p>
            <a:pPr marL="0" indent="0" algn="ctr" eaLnBrk="1" hangingPunct="1">
              <a:buClr>
                <a:srgbClr val="00529B"/>
              </a:buClr>
              <a:buNone/>
            </a:pPr>
            <a:endParaRPr lang="en-US" altLang="en-US" sz="1600" b="1" kern="0" dirty="0">
              <a:solidFill>
                <a:schemeClr val="tx2"/>
              </a:solidFill>
              <a:latin typeface="+mj-lt"/>
            </a:endParaRPr>
          </a:p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1600" b="1" kern="0" dirty="0">
                <a:solidFill>
                  <a:schemeClr val="tx2"/>
                </a:solidFill>
                <a:latin typeface="+mj-lt"/>
              </a:rPr>
              <a:t>Author:</a:t>
            </a:r>
          </a:p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1200" b="1" kern="0" dirty="0">
                <a:solidFill>
                  <a:schemeClr val="tx2"/>
                </a:solidFill>
                <a:latin typeface="+mj-lt"/>
              </a:rPr>
              <a:t>Justin Chang*</a:t>
            </a:r>
          </a:p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1600" b="1" kern="0" dirty="0">
                <a:solidFill>
                  <a:schemeClr val="tx2"/>
                </a:solidFill>
                <a:latin typeface="+mj-lt"/>
              </a:rPr>
              <a:t>Committee members:</a:t>
            </a:r>
          </a:p>
          <a:p>
            <a:pPr marL="0" indent="0" algn="ctr" eaLnBrk="1" hangingPunct="1">
              <a:buClr>
                <a:srgbClr val="00529B"/>
              </a:buClr>
              <a:buNone/>
            </a:pPr>
            <a:r>
              <a:rPr lang="en-US" altLang="en-US" sz="1200" b="1" kern="0" dirty="0">
                <a:solidFill>
                  <a:schemeClr val="tx2"/>
                </a:solidFill>
                <a:latin typeface="+mj-lt"/>
              </a:rPr>
              <a:t>Mehran Mesbahi*, Robert Breidenthal*</a:t>
            </a:r>
          </a:p>
          <a:p>
            <a:pPr marL="0" indent="0" algn="ctr" eaLnBrk="1" hangingPunct="1">
              <a:buClr>
                <a:srgbClr val="00529B"/>
              </a:buClr>
              <a:buNone/>
            </a:pPr>
            <a:endParaRPr lang="en-US" altLang="en-US" sz="1100" b="1" kern="0" dirty="0">
              <a:solidFill>
                <a:schemeClr val="tx2"/>
              </a:solidFill>
              <a:latin typeface="+mj-lt"/>
            </a:endParaRPr>
          </a:p>
          <a:p>
            <a:pPr marL="0" indent="0" algn="ctr" eaLnBrk="1" hangingPunct="1">
              <a:buClr>
                <a:srgbClr val="00529B"/>
              </a:buClr>
              <a:buNone/>
            </a:pPr>
            <a:endParaRPr lang="en-US" altLang="en-US" sz="1100" b="1" kern="0" dirty="0">
              <a:solidFill>
                <a:schemeClr val="tx2"/>
              </a:solidFill>
              <a:latin typeface="+mj-lt"/>
            </a:endParaRPr>
          </a:p>
          <a:p>
            <a:pPr marL="0" indent="0" eaLnBrk="1" hangingPunct="1">
              <a:buClr>
                <a:srgbClr val="00529B"/>
              </a:buClr>
              <a:buNone/>
            </a:pPr>
            <a:endParaRPr lang="en-US" altLang="en-US" sz="1600" kern="0" dirty="0">
              <a:solidFill>
                <a:schemeClr val="tx2"/>
              </a:solidFill>
              <a:latin typeface="+mj-lt"/>
            </a:endParaRPr>
          </a:p>
          <a:p>
            <a:pPr marL="0" indent="0" eaLnBrk="1" hangingPunct="1">
              <a:buClr>
                <a:srgbClr val="00529B"/>
              </a:buClr>
              <a:buNone/>
            </a:pPr>
            <a:r>
              <a:rPr lang="en-US" altLang="en-US" sz="1600" kern="0" dirty="0">
                <a:solidFill>
                  <a:schemeClr val="tx2"/>
                </a:solidFill>
                <a:latin typeface="+mj-lt"/>
              </a:rPr>
              <a:t>       *Department of Aeronautics &amp; Astronautics, University of Washington</a:t>
            </a: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B307C9D4-A7B9-33E7-997A-7824F25F1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5" name="Picture 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6588E9B7-6792-8AA1-D40A-D5E40F6144D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34" t="9665" r="17707" b="14870"/>
          <a:stretch/>
        </p:blipFill>
        <p:spPr>
          <a:xfrm>
            <a:off x="6735452" y="3418393"/>
            <a:ext cx="2408548" cy="172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87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AA7D7-B28D-566C-F438-9593F6F27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FC8203-D29E-C4BE-9DEB-870D0A7A7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239084"/>
            <a:ext cx="8197109" cy="993775"/>
          </a:xfrm>
        </p:spPr>
        <p:txBody>
          <a:bodyPr/>
          <a:lstStyle/>
          <a:p>
            <a:r>
              <a:rPr lang="en-US" dirty="0"/>
              <a:t>Introduction:</a:t>
            </a:r>
            <a:br>
              <a:rPr lang="en-US" dirty="0"/>
            </a:br>
            <a:r>
              <a:rPr lang="en-US" dirty="0"/>
              <a:t>Dual Problem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B4DBF315-724F-D4DD-673A-097C8AF08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72B9B1-EDBC-3742-6BF3-ABC3EC56B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86" y="1925707"/>
            <a:ext cx="2969914" cy="9205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18A20E-3CA3-62A3-F2DE-A21D33C63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199" y="3323309"/>
            <a:ext cx="2533242" cy="5326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7AB2A2-315E-4227-4CFD-43B411ACD4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9240" y="2016473"/>
            <a:ext cx="2266896" cy="2781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8A16549-5BB0-54EA-59DC-746944BB35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9240" y="2475537"/>
            <a:ext cx="2296491" cy="2781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1DDACEF-4690-2D49-3A20-3F6BA43F4F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2773" y="3501395"/>
            <a:ext cx="2919298" cy="1642105"/>
          </a:xfrm>
          <a:prstGeom prst="rect">
            <a:avLst/>
          </a:prstGeom>
        </p:spPr>
      </p:pic>
      <p:sp>
        <p:nvSpPr>
          <p:cNvPr id="20" name="文字方塊 8">
            <a:extLst>
              <a:ext uri="{FF2B5EF4-FFF2-40B4-BE49-F238E27FC236}">
                <a16:creationId xmlns:a16="http://schemas.microsoft.com/office/drawing/2014/main" id="{6A0C04ED-3BA6-B2F8-F239-19229B228A8F}"/>
              </a:ext>
            </a:extLst>
          </p:cNvPr>
          <p:cNvSpPr txBox="1"/>
          <p:nvPr/>
        </p:nvSpPr>
        <p:spPr>
          <a:xfrm>
            <a:off x="362686" y="1547703"/>
            <a:ext cx="1995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Consider the problem</a:t>
            </a:r>
          </a:p>
        </p:txBody>
      </p:sp>
      <p:sp>
        <p:nvSpPr>
          <p:cNvPr id="21" name="文字方塊 8">
            <a:extLst>
              <a:ext uri="{FF2B5EF4-FFF2-40B4-BE49-F238E27FC236}">
                <a16:creationId xmlns:a16="http://schemas.microsoft.com/office/drawing/2014/main" id="{D34293B7-033C-6FB9-0C7E-783AF336C7B6}"/>
              </a:ext>
            </a:extLst>
          </p:cNvPr>
          <p:cNvSpPr txBox="1"/>
          <p:nvPr/>
        </p:nvSpPr>
        <p:spPr>
          <a:xfrm>
            <a:off x="362685" y="2896011"/>
            <a:ext cx="1485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Has </a:t>
            </a:r>
            <a:r>
              <a:rPr lang="en-US" sz="1600" dirty="0" err="1"/>
              <a:t>Lagrangian</a:t>
            </a:r>
            <a:endParaRPr lang="en-US" sz="1600" dirty="0"/>
          </a:p>
        </p:txBody>
      </p:sp>
      <p:sp>
        <p:nvSpPr>
          <p:cNvPr id="22" name="文字方塊 8">
            <a:extLst>
              <a:ext uri="{FF2B5EF4-FFF2-40B4-BE49-F238E27FC236}">
                <a16:creationId xmlns:a16="http://schemas.microsoft.com/office/drawing/2014/main" id="{C0EDAA44-5C59-9EC7-F51B-339EBA88A231}"/>
              </a:ext>
            </a:extLst>
          </p:cNvPr>
          <p:cNvSpPr txBox="1"/>
          <p:nvPr/>
        </p:nvSpPr>
        <p:spPr>
          <a:xfrm>
            <a:off x="3859240" y="1559440"/>
            <a:ext cx="3884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Optimal values for primal and dual problems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96B726B-62E6-CDBA-786E-311DB50F70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307" y="4148972"/>
            <a:ext cx="1690688" cy="819532"/>
          </a:xfrm>
          <a:prstGeom prst="rect">
            <a:avLst/>
          </a:prstGeom>
        </p:spPr>
      </p:pic>
      <p:sp>
        <p:nvSpPr>
          <p:cNvPr id="25" name="文字方塊 8">
            <a:extLst>
              <a:ext uri="{FF2B5EF4-FFF2-40B4-BE49-F238E27FC236}">
                <a16:creationId xmlns:a16="http://schemas.microsoft.com/office/drawing/2014/main" id="{DA4239C8-10DA-75C0-B08C-770DE78FDB5B}"/>
              </a:ext>
            </a:extLst>
          </p:cNvPr>
          <p:cNvSpPr txBox="1"/>
          <p:nvPr/>
        </p:nvSpPr>
        <p:spPr>
          <a:xfrm>
            <a:off x="362685" y="3810418"/>
            <a:ext cx="2720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Which yields the dual problem</a:t>
            </a:r>
          </a:p>
        </p:txBody>
      </p:sp>
      <p:sp>
        <p:nvSpPr>
          <p:cNvPr id="26" name="文字方塊 8">
            <a:extLst>
              <a:ext uri="{FF2B5EF4-FFF2-40B4-BE49-F238E27FC236}">
                <a16:creationId xmlns:a16="http://schemas.microsoft.com/office/drawing/2014/main" id="{6C681B05-14C1-9441-20B7-950A5E24BA7E}"/>
              </a:ext>
            </a:extLst>
          </p:cNvPr>
          <p:cNvSpPr txBox="1"/>
          <p:nvPr/>
        </p:nvSpPr>
        <p:spPr>
          <a:xfrm>
            <a:off x="3859240" y="2899947"/>
            <a:ext cx="1989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When duality gap = 0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21B9273-E989-FDE1-E148-27BB410C3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6421" y="3254436"/>
            <a:ext cx="2266896" cy="27818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CF7B46-427B-EB64-F69F-0AC5E888392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2355"/>
          <a:stretch/>
        </p:blipFill>
        <p:spPr>
          <a:xfrm>
            <a:off x="3935201" y="3254437"/>
            <a:ext cx="1783112" cy="2781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DEE91D-9D2C-FF7A-AF97-FDB1A6483445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27558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6CF8B-B0E2-0DB7-FED1-D7BFE3820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B36F323F-FA51-F19F-8B9B-F586645BF8AB}"/>
              </a:ext>
            </a:extLst>
          </p:cNvPr>
          <p:cNvSpPr/>
          <p:nvPr/>
        </p:nvSpPr>
        <p:spPr>
          <a:xfrm>
            <a:off x="6055360" y="4571996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8892D5-1012-3D6F-B702-E03B0D41E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Solving the local problem :</a:t>
            </a:r>
            <a:br>
              <a:rPr lang="en-US" dirty="0"/>
            </a:br>
            <a:r>
              <a:rPr lang="en-US" dirty="0"/>
              <a:t>Successive Convexification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2C32B-E682-412D-45D2-FE391D4D53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916" y="1534868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A iterative trust region-based algorithm for general nonlinear/nonconvex optimization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Key is to linearize the constraints so that all nonlinear/nonconvex constraints can be approximated by affine constraints  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DAA6678F-B419-2AC1-41D4-15054A9FC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5" name="橢圓 4">
            <a:extLst>
              <a:ext uri="{FF2B5EF4-FFF2-40B4-BE49-F238E27FC236}">
                <a16:creationId xmlns:a16="http://schemas.microsoft.com/office/drawing/2014/main" id="{DFA5B246-DFEE-B883-3DAB-26D989FF227B}"/>
              </a:ext>
            </a:extLst>
          </p:cNvPr>
          <p:cNvSpPr/>
          <p:nvPr/>
        </p:nvSpPr>
        <p:spPr>
          <a:xfrm>
            <a:off x="3841046" y="3468773"/>
            <a:ext cx="1461907" cy="1366785"/>
          </a:xfrm>
          <a:prstGeom prst="ellipse">
            <a:avLst/>
          </a:prstGeom>
          <a:ln>
            <a:solidFill>
              <a:srgbClr val="25005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Obstacle</a:t>
            </a:r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502DA6AB-144C-8D23-7833-724061B55DEE}"/>
              </a:ext>
            </a:extLst>
          </p:cNvPr>
          <p:cNvCxnSpPr>
            <a:cxnSpLocks/>
          </p:cNvCxnSpPr>
          <p:nvPr/>
        </p:nvCxnSpPr>
        <p:spPr>
          <a:xfrm>
            <a:off x="4167290" y="2825377"/>
            <a:ext cx="2329692" cy="21279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手繪多邊形: 圖案 26">
            <a:extLst>
              <a:ext uri="{FF2B5EF4-FFF2-40B4-BE49-F238E27FC236}">
                <a16:creationId xmlns:a16="http://schemas.microsoft.com/office/drawing/2014/main" id="{61BAE91F-6D05-7840-C99D-D89EEE6558DF}"/>
              </a:ext>
            </a:extLst>
          </p:cNvPr>
          <p:cNvSpPr/>
          <p:nvPr/>
        </p:nvSpPr>
        <p:spPr>
          <a:xfrm>
            <a:off x="4173854" y="3153686"/>
            <a:ext cx="1410511" cy="1799617"/>
          </a:xfrm>
          <a:custGeom>
            <a:avLst/>
            <a:gdLst>
              <a:gd name="connsiteX0" fmla="*/ 0 w 1410511"/>
              <a:gd name="connsiteY0" fmla="*/ 0 h 1799617"/>
              <a:gd name="connsiteX1" fmla="*/ 1215958 w 1410511"/>
              <a:gd name="connsiteY1" fmla="*/ 408561 h 1799617"/>
              <a:gd name="connsiteX2" fmla="*/ 1410511 w 1410511"/>
              <a:gd name="connsiteY2" fmla="*/ 1799617 h 179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0511" h="1799617">
                <a:moveTo>
                  <a:pt x="0" y="0"/>
                </a:moveTo>
                <a:cubicBezTo>
                  <a:pt x="490436" y="54312"/>
                  <a:pt x="980873" y="108625"/>
                  <a:pt x="1215958" y="408561"/>
                </a:cubicBezTo>
                <a:cubicBezTo>
                  <a:pt x="1451043" y="708497"/>
                  <a:pt x="1358630" y="1551562"/>
                  <a:pt x="1410511" y="1799617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手繪多邊形: 圖案 29">
            <a:extLst>
              <a:ext uri="{FF2B5EF4-FFF2-40B4-BE49-F238E27FC236}">
                <a16:creationId xmlns:a16="http://schemas.microsoft.com/office/drawing/2014/main" id="{7D4FB9E8-3BB1-AAFD-F4AC-92423DF9BD73}"/>
              </a:ext>
            </a:extLst>
          </p:cNvPr>
          <p:cNvSpPr/>
          <p:nvPr/>
        </p:nvSpPr>
        <p:spPr>
          <a:xfrm>
            <a:off x="4468751" y="2963489"/>
            <a:ext cx="1410511" cy="1799617"/>
          </a:xfrm>
          <a:custGeom>
            <a:avLst/>
            <a:gdLst>
              <a:gd name="connsiteX0" fmla="*/ 0 w 1410511"/>
              <a:gd name="connsiteY0" fmla="*/ 0 h 1799617"/>
              <a:gd name="connsiteX1" fmla="*/ 1215958 w 1410511"/>
              <a:gd name="connsiteY1" fmla="*/ 408561 h 1799617"/>
              <a:gd name="connsiteX2" fmla="*/ 1410511 w 1410511"/>
              <a:gd name="connsiteY2" fmla="*/ 1799617 h 179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0511" h="1799617">
                <a:moveTo>
                  <a:pt x="0" y="0"/>
                </a:moveTo>
                <a:cubicBezTo>
                  <a:pt x="490436" y="54312"/>
                  <a:pt x="980873" y="108625"/>
                  <a:pt x="1215958" y="408561"/>
                </a:cubicBezTo>
                <a:cubicBezTo>
                  <a:pt x="1451043" y="708497"/>
                  <a:pt x="1358630" y="1551562"/>
                  <a:pt x="1410511" y="1799617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手繪多邊形: 圖案 31">
            <a:extLst>
              <a:ext uri="{FF2B5EF4-FFF2-40B4-BE49-F238E27FC236}">
                <a16:creationId xmlns:a16="http://schemas.microsoft.com/office/drawing/2014/main" id="{7E57215D-A88B-9BF6-05DD-8D14BBA52927}"/>
              </a:ext>
            </a:extLst>
          </p:cNvPr>
          <p:cNvSpPr/>
          <p:nvPr/>
        </p:nvSpPr>
        <p:spPr>
          <a:xfrm>
            <a:off x="3950808" y="3343883"/>
            <a:ext cx="1410511" cy="1799617"/>
          </a:xfrm>
          <a:custGeom>
            <a:avLst/>
            <a:gdLst>
              <a:gd name="connsiteX0" fmla="*/ 0 w 1410511"/>
              <a:gd name="connsiteY0" fmla="*/ 0 h 1799617"/>
              <a:gd name="connsiteX1" fmla="*/ 1215958 w 1410511"/>
              <a:gd name="connsiteY1" fmla="*/ 408561 h 1799617"/>
              <a:gd name="connsiteX2" fmla="*/ 1410511 w 1410511"/>
              <a:gd name="connsiteY2" fmla="*/ 1799617 h 179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0511" h="1799617">
                <a:moveTo>
                  <a:pt x="0" y="0"/>
                </a:moveTo>
                <a:cubicBezTo>
                  <a:pt x="490436" y="54312"/>
                  <a:pt x="980873" y="108625"/>
                  <a:pt x="1215958" y="408561"/>
                </a:cubicBezTo>
                <a:cubicBezTo>
                  <a:pt x="1451043" y="708497"/>
                  <a:pt x="1358630" y="1551562"/>
                  <a:pt x="1410511" y="1799617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7BCE178-6B53-800C-DC98-6B582BD4E64E}"/>
              </a:ext>
            </a:extLst>
          </p:cNvPr>
          <p:cNvSpPr txBox="1"/>
          <p:nvPr/>
        </p:nvSpPr>
        <p:spPr>
          <a:xfrm>
            <a:off x="1887622" y="2756278"/>
            <a:ext cx="2263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Safe constraint example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4437F18C-CB31-4C18-3778-EB6755305EB1}"/>
                  </a:ext>
                </a:extLst>
              </p:cNvPr>
              <p:cNvSpPr txBox="1"/>
              <p:nvPr/>
            </p:nvSpPr>
            <p:spPr>
              <a:xfrm>
                <a:off x="4497268" y="2706384"/>
                <a:ext cx="17281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Objective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4437F18C-CB31-4C18-3778-EB6755305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268" y="2706384"/>
                <a:ext cx="1728102" cy="338554"/>
              </a:xfrm>
              <a:prstGeom prst="rect">
                <a:avLst/>
              </a:prstGeom>
              <a:blipFill>
                <a:blip r:embed="rId3"/>
                <a:stretch>
                  <a:fillRect l="-2120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文字方塊 35">
            <a:extLst>
              <a:ext uri="{FF2B5EF4-FFF2-40B4-BE49-F238E27FC236}">
                <a16:creationId xmlns:a16="http://schemas.microsoft.com/office/drawing/2014/main" id="{4E3FDBE1-C106-B09C-6CAB-B6FA6FD32281}"/>
              </a:ext>
            </a:extLst>
          </p:cNvPr>
          <p:cNvSpPr txBox="1"/>
          <p:nvPr/>
        </p:nvSpPr>
        <p:spPr>
          <a:xfrm>
            <a:off x="6629494" y="4543170"/>
            <a:ext cx="2196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Linear approximation of safe constraint </a:t>
            </a:r>
          </a:p>
        </p:txBody>
      </p:sp>
      <p:cxnSp>
        <p:nvCxnSpPr>
          <p:cNvPr id="39" name="直線單箭頭接點 38">
            <a:extLst>
              <a:ext uri="{FF2B5EF4-FFF2-40B4-BE49-F238E27FC236}">
                <a16:creationId xmlns:a16="http://schemas.microsoft.com/office/drawing/2014/main" id="{81903EE8-1BC9-44A6-1893-4AD0DA7D152C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4730684" y="3372050"/>
            <a:ext cx="954025" cy="6483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6BE9354B-3E06-FFF7-CA5C-487FAE910E82}"/>
              </a:ext>
            </a:extLst>
          </p:cNvPr>
          <p:cNvSpPr txBox="1"/>
          <p:nvPr/>
        </p:nvSpPr>
        <p:spPr>
          <a:xfrm>
            <a:off x="5773948" y="3024794"/>
            <a:ext cx="1870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Steepest descent of objective</a:t>
            </a:r>
          </a:p>
        </p:txBody>
      </p:sp>
      <p:sp>
        <p:nvSpPr>
          <p:cNvPr id="42" name="手繪多邊形: 圖案 41">
            <a:extLst>
              <a:ext uri="{FF2B5EF4-FFF2-40B4-BE49-F238E27FC236}">
                <a16:creationId xmlns:a16="http://schemas.microsoft.com/office/drawing/2014/main" id="{7EA81B76-AA0B-ACC5-4E9B-8D3FDC0F56F2}"/>
              </a:ext>
            </a:extLst>
          </p:cNvPr>
          <p:cNvSpPr/>
          <p:nvPr/>
        </p:nvSpPr>
        <p:spPr>
          <a:xfrm>
            <a:off x="3724408" y="3496283"/>
            <a:ext cx="1410511" cy="1799617"/>
          </a:xfrm>
          <a:custGeom>
            <a:avLst/>
            <a:gdLst>
              <a:gd name="connsiteX0" fmla="*/ 0 w 1410511"/>
              <a:gd name="connsiteY0" fmla="*/ 0 h 1799617"/>
              <a:gd name="connsiteX1" fmla="*/ 1215958 w 1410511"/>
              <a:gd name="connsiteY1" fmla="*/ 408561 h 1799617"/>
              <a:gd name="connsiteX2" fmla="*/ 1410511 w 1410511"/>
              <a:gd name="connsiteY2" fmla="*/ 1799617 h 179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0511" h="1799617">
                <a:moveTo>
                  <a:pt x="0" y="0"/>
                </a:moveTo>
                <a:cubicBezTo>
                  <a:pt x="490436" y="54312"/>
                  <a:pt x="980873" y="108625"/>
                  <a:pt x="1215958" y="408561"/>
                </a:cubicBezTo>
                <a:cubicBezTo>
                  <a:pt x="1451043" y="708497"/>
                  <a:pt x="1358630" y="1551562"/>
                  <a:pt x="1410511" y="1799617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橢圓 48">
            <a:extLst>
              <a:ext uri="{FF2B5EF4-FFF2-40B4-BE49-F238E27FC236}">
                <a16:creationId xmlns:a16="http://schemas.microsoft.com/office/drawing/2014/main" id="{4215D07E-12CE-AA2C-2D8E-C8DE3BBF385E}"/>
              </a:ext>
            </a:extLst>
          </p:cNvPr>
          <p:cNvSpPr/>
          <p:nvPr/>
        </p:nvSpPr>
        <p:spPr>
          <a:xfrm>
            <a:off x="5092726" y="3646348"/>
            <a:ext cx="142241" cy="167791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735074D2-72C6-B76B-C608-D461AD910257}"/>
              </a:ext>
            </a:extLst>
          </p:cNvPr>
          <p:cNvSpPr txBox="1"/>
          <p:nvPr/>
        </p:nvSpPr>
        <p:spPr>
          <a:xfrm>
            <a:off x="5195255" y="3624024"/>
            <a:ext cx="992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4">
                    <a:lumMod val="10000"/>
                  </a:schemeClr>
                </a:solidFill>
              </a:rPr>
              <a:t>Optimal states</a:t>
            </a:r>
          </a:p>
        </p:txBody>
      </p:sp>
      <p:pic>
        <p:nvPicPr>
          <p:cNvPr id="54" name="圖片 53">
            <a:extLst>
              <a:ext uri="{FF2B5EF4-FFF2-40B4-BE49-F238E27FC236}">
                <a16:creationId xmlns:a16="http://schemas.microsoft.com/office/drawing/2014/main" id="{E443A4B7-2D7A-EB38-51F1-3302BB2D7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86" y="3278600"/>
            <a:ext cx="2082236" cy="671134"/>
          </a:xfrm>
          <a:prstGeom prst="rect">
            <a:avLst/>
          </a:prstGeom>
        </p:spPr>
      </p:pic>
      <p:pic>
        <p:nvPicPr>
          <p:cNvPr id="56" name="圖片 55">
            <a:extLst>
              <a:ext uri="{FF2B5EF4-FFF2-40B4-BE49-F238E27FC236}">
                <a16:creationId xmlns:a16="http://schemas.microsoft.com/office/drawing/2014/main" id="{AF23EF13-21D7-3BC9-76A2-A3ABD4660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522" y="4230768"/>
            <a:ext cx="2277835" cy="777271"/>
          </a:xfrm>
          <a:prstGeom prst="rect">
            <a:avLst/>
          </a:prstGeom>
        </p:spPr>
      </p:pic>
      <p:sp>
        <p:nvSpPr>
          <p:cNvPr id="59" name="文字方塊 58">
            <a:extLst>
              <a:ext uri="{FF2B5EF4-FFF2-40B4-BE49-F238E27FC236}">
                <a16:creationId xmlns:a16="http://schemas.microsoft.com/office/drawing/2014/main" id="{C94F0D1C-9EDC-0A3E-079C-EE2F6B9688D7}"/>
              </a:ext>
            </a:extLst>
          </p:cNvPr>
          <p:cNvSpPr txBox="1"/>
          <p:nvPr/>
        </p:nvSpPr>
        <p:spPr>
          <a:xfrm>
            <a:off x="1881496" y="3623291"/>
            <a:ext cx="1870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The only “hard” constraints is imposed by trust region</a:t>
            </a: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37B6FCB-99B4-2942-3F06-70ABBA86E23A}"/>
              </a:ext>
            </a:extLst>
          </p:cNvPr>
          <p:cNvSpPr txBox="1"/>
          <p:nvPr/>
        </p:nvSpPr>
        <p:spPr>
          <a:xfrm>
            <a:off x="544957" y="4027298"/>
            <a:ext cx="1870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Linear objective function</a:t>
            </a: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29D306C7-D63A-41D3-A042-67F8C0E318E2}"/>
              </a:ext>
            </a:extLst>
          </p:cNvPr>
          <p:cNvSpPr txBox="1"/>
          <p:nvPr/>
        </p:nvSpPr>
        <p:spPr>
          <a:xfrm>
            <a:off x="563820" y="3068663"/>
            <a:ext cx="1870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Linearized problem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7E9D3-A1C1-0C1A-8656-20FBD7924B34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51349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DA968-EDD9-2E12-8D11-F17550D55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0F8504-7E57-54F4-964E-09379645F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Solving the local problem :</a:t>
            </a:r>
            <a:br>
              <a:rPr lang="en-US" dirty="0"/>
            </a:br>
            <a:r>
              <a:rPr lang="en-US" dirty="0"/>
              <a:t>Successive Convexification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23BA5-C21A-F5D2-57AA-DD9AE9A405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7226" y="1522221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Linearize around previous trajectory, and add small “perturbation” to refine the solution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61A135E6-926F-D1A8-E606-EE22A1124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EE31F0-F808-D457-02E7-6467B3F9EC3B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10</a:t>
            </a:r>
          </a:p>
        </p:txBody>
      </p:sp>
      <p:sp>
        <p:nvSpPr>
          <p:cNvPr id="13" name="橢圓 4">
            <a:extLst>
              <a:ext uri="{FF2B5EF4-FFF2-40B4-BE49-F238E27FC236}">
                <a16:creationId xmlns:a16="http://schemas.microsoft.com/office/drawing/2014/main" id="{07262B7E-B857-02DF-25CD-BEA33B4B2AF1}"/>
              </a:ext>
            </a:extLst>
          </p:cNvPr>
          <p:cNvSpPr/>
          <p:nvPr/>
        </p:nvSpPr>
        <p:spPr>
          <a:xfrm>
            <a:off x="2018019" y="2581453"/>
            <a:ext cx="1461907" cy="1366785"/>
          </a:xfrm>
          <a:prstGeom prst="ellipse">
            <a:avLst/>
          </a:prstGeom>
          <a:ln>
            <a:solidFill>
              <a:srgbClr val="25005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Obstacle</a:t>
            </a:r>
          </a:p>
        </p:txBody>
      </p:sp>
      <p:sp>
        <p:nvSpPr>
          <p:cNvPr id="14" name="橢圓 4">
            <a:extLst>
              <a:ext uri="{FF2B5EF4-FFF2-40B4-BE49-F238E27FC236}">
                <a16:creationId xmlns:a16="http://schemas.microsoft.com/office/drawing/2014/main" id="{66352D4C-A5C4-BF65-BFA2-355E041CF1E0}"/>
              </a:ext>
            </a:extLst>
          </p:cNvPr>
          <p:cNvSpPr/>
          <p:nvPr/>
        </p:nvSpPr>
        <p:spPr>
          <a:xfrm>
            <a:off x="4345783" y="2636572"/>
            <a:ext cx="1461907" cy="1366785"/>
          </a:xfrm>
          <a:prstGeom prst="ellipse">
            <a:avLst/>
          </a:prstGeom>
          <a:ln>
            <a:solidFill>
              <a:srgbClr val="25005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Obstacle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0AF7E12-C9CD-DAC1-BD83-D56FA236FE64}"/>
              </a:ext>
            </a:extLst>
          </p:cNvPr>
          <p:cNvSpPr/>
          <p:nvPr/>
        </p:nvSpPr>
        <p:spPr>
          <a:xfrm>
            <a:off x="1413164" y="2801253"/>
            <a:ext cx="5435600" cy="922346"/>
          </a:xfrm>
          <a:custGeom>
            <a:avLst/>
            <a:gdLst>
              <a:gd name="connsiteX0" fmla="*/ 0 w 5435600"/>
              <a:gd name="connsiteY0" fmla="*/ 574638 h 922346"/>
              <a:gd name="connsiteX1" fmla="*/ 1477818 w 5435600"/>
              <a:gd name="connsiteY1" fmla="*/ 6602 h 922346"/>
              <a:gd name="connsiteX2" fmla="*/ 3634509 w 5435600"/>
              <a:gd name="connsiteY2" fmla="*/ 911765 h 922346"/>
              <a:gd name="connsiteX3" fmla="*/ 5435600 w 5435600"/>
              <a:gd name="connsiteY3" fmla="*/ 491511 h 9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5600" h="922346">
                <a:moveTo>
                  <a:pt x="0" y="574638"/>
                </a:moveTo>
                <a:cubicBezTo>
                  <a:pt x="436033" y="262526"/>
                  <a:pt x="872067" y="-49586"/>
                  <a:pt x="1477818" y="6602"/>
                </a:cubicBezTo>
                <a:cubicBezTo>
                  <a:pt x="2083569" y="62790"/>
                  <a:pt x="2974879" y="830947"/>
                  <a:pt x="3634509" y="911765"/>
                </a:cubicBezTo>
                <a:cubicBezTo>
                  <a:pt x="4294139" y="992583"/>
                  <a:pt x="5136958" y="586953"/>
                  <a:pt x="5435600" y="491511"/>
                </a:cubicBezTo>
              </a:path>
            </a:pathLst>
          </a:cu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5E36A51-561E-7E44-2E05-AC9A2F7A4BC7}"/>
              </a:ext>
            </a:extLst>
          </p:cNvPr>
          <p:cNvSpPr/>
          <p:nvPr/>
        </p:nvSpPr>
        <p:spPr>
          <a:xfrm>
            <a:off x="1422400" y="2943464"/>
            <a:ext cx="5430982" cy="627061"/>
          </a:xfrm>
          <a:custGeom>
            <a:avLst/>
            <a:gdLst>
              <a:gd name="connsiteX0" fmla="*/ 0 w 5430982"/>
              <a:gd name="connsiteY0" fmla="*/ 427809 h 627061"/>
              <a:gd name="connsiteX1" fmla="*/ 1422400 w 5430982"/>
              <a:gd name="connsiteY1" fmla="*/ 2936 h 627061"/>
              <a:gd name="connsiteX2" fmla="*/ 3606800 w 5430982"/>
              <a:gd name="connsiteY2" fmla="*/ 617154 h 627061"/>
              <a:gd name="connsiteX3" fmla="*/ 5430982 w 5430982"/>
              <a:gd name="connsiteY3" fmla="*/ 344681 h 6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0982" h="627061">
                <a:moveTo>
                  <a:pt x="0" y="427809"/>
                </a:moveTo>
                <a:cubicBezTo>
                  <a:pt x="410633" y="199594"/>
                  <a:pt x="821267" y="-28621"/>
                  <a:pt x="1422400" y="2936"/>
                </a:cubicBezTo>
                <a:cubicBezTo>
                  <a:pt x="2023533" y="34493"/>
                  <a:pt x="2938703" y="560197"/>
                  <a:pt x="3606800" y="617154"/>
                </a:cubicBezTo>
                <a:cubicBezTo>
                  <a:pt x="4274897" y="674111"/>
                  <a:pt x="5103861" y="472451"/>
                  <a:pt x="5430982" y="344681"/>
                </a:cubicBezTo>
              </a:path>
            </a:pathLst>
          </a:custGeom>
          <a:noFill/>
          <a:ln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540BF33-4AFC-3C21-4511-685F83072702}"/>
              </a:ext>
            </a:extLst>
          </p:cNvPr>
          <p:cNvSpPr/>
          <p:nvPr/>
        </p:nvSpPr>
        <p:spPr>
          <a:xfrm>
            <a:off x="1422400" y="3104380"/>
            <a:ext cx="5403273" cy="320932"/>
          </a:xfrm>
          <a:custGeom>
            <a:avLst/>
            <a:gdLst>
              <a:gd name="connsiteX0" fmla="*/ 0 w 5403273"/>
              <a:gd name="connsiteY0" fmla="*/ 277284 h 320932"/>
              <a:gd name="connsiteX1" fmla="*/ 1325418 w 5403273"/>
              <a:gd name="connsiteY1" fmla="*/ 193 h 320932"/>
              <a:gd name="connsiteX2" fmla="*/ 3625273 w 5403273"/>
              <a:gd name="connsiteY2" fmla="*/ 314229 h 320932"/>
              <a:gd name="connsiteX3" fmla="*/ 5403273 w 5403273"/>
              <a:gd name="connsiteY3" fmla="*/ 180302 h 32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03273" h="320932">
                <a:moveTo>
                  <a:pt x="0" y="277284"/>
                </a:moveTo>
                <a:cubicBezTo>
                  <a:pt x="360603" y="135660"/>
                  <a:pt x="721206" y="-5964"/>
                  <a:pt x="1325418" y="193"/>
                </a:cubicBezTo>
                <a:cubicBezTo>
                  <a:pt x="1929630" y="6350"/>
                  <a:pt x="2945631" y="284211"/>
                  <a:pt x="3625273" y="314229"/>
                </a:cubicBezTo>
                <a:cubicBezTo>
                  <a:pt x="4304915" y="344247"/>
                  <a:pt x="5103861" y="268817"/>
                  <a:pt x="5403273" y="180302"/>
                </a:cubicBezTo>
              </a:path>
            </a:pathLst>
          </a:custGeom>
          <a:noFill/>
          <a:ln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7DD0F0A-4A21-CE28-4E3B-B97895F9CBE7}"/>
              </a:ext>
            </a:extLst>
          </p:cNvPr>
          <p:cNvSpPr/>
          <p:nvPr/>
        </p:nvSpPr>
        <p:spPr>
          <a:xfrm>
            <a:off x="1447800" y="2566191"/>
            <a:ext cx="5410200" cy="1436211"/>
          </a:xfrm>
          <a:custGeom>
            <a:avLst/>
            <a:gdLst>
              <a:gd name="connsiteX0" fmla="*/ 0 w 5410200"/>
              <a:gd name="connsiteY0" fmla="*/ 820579 h 1436211"/>
              <a:gd name="connsiteX1" fmla="*/ 1454150 w 5410200"/>
              <a:gd name="connsiteY1" fmla="*/ 14129 h 1436211"/>
              <a:gd name="connsiteX2" fmla="*/ 3505200 w 5410200"/>
              <a:gd name="connsiteY2" fmla="*/ 1423829 h 1436211"/>
              <a:gd name="connsiteX3" fmla="*/ 5410200 w 5410200"/>
              <a:gd name="connsiteY3" fmla="*/ 728504 h 1436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1436211">
                <a:moveTo>
                  <a:pt x="0" y="820579"/>
                </a:moveTo>
                <a:cubicBezTo>
                  <a:pt x="434975" y="367083"/>
                  <a:pt x="869950" y="-86413"/>
                  <a:pt x="1454150" y="14129"/>
                </a:cubicBezTo>
                <a:cubicBezTo>
                  <a:pt x="2038350" y="114671"/>
                  <a:pt x="2845858" y="1304767"/>
                  <a:pt x="3505200" y="1423829"/>
                </a:cubicBezTo>
                <a:cubicBezTo>
                  <a:pt x="4164542" y="1542891"/>
                  <a:pt x="5049308" y="765017"/>
                  <a:pt x="5410200" y="728504"/>
                </a:cubicBezTo>
              </a:path>
            </a:pathLst>
          </a:custGeom>
          <a:noFill/>
          <a:ln>
            <a:prstDash val="lg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6789F69-1D0F-D016-625F-FE22212EB8AE}"/>
              </a:ext>
            </a:extLst>
          </p:cNvPr>
          <p:cNvCxnSpPr>
            <a:cxnSpLocks/>
          </p:cNvCxnSpPr>
          <p:nvPr/>
        </p:nvCxnSpPr>
        <p:spPr>
          <a:xfrm>
            <a:off x="2748972" y="2943464"/>
            <a:ext cx="0" cy="16091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C7606C6-0974-2E3F-55A2-6E8406C0D6F6}"/>
              </a:ext>
            </a:extLst>
          </p:cNvPr>
          <p:cNvCxnSpPr>
            <a:cxnSpLocks/>
          </p:cNvCxnSpPr>
          <p:nvPr/>
        </p:nvCxnSpPr>
        <p:spPr>
          <a:xfrm>
            <a:off x="2748972" y="2807605"/>
            <a:ext cx="0" cy="12887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1DA1A09-EC54-54C5-81E7-219B9B595B28}"/>
              </a:ext>
            </a:extLst>
          </p:cNvPr>
          <p:cNvCxnSpPr>
            <a:cxnSpLocks/>
          </p:cNvCxnSpPr>
          <p:nvPr/>
        </p:nvCxnSpPr>
        <p:spPr>
          <a:xfrm flipH="1">
            <a:off x="2748972" y="2595563"/>
            <a:ext cx="127578" cy="20569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A303014-7DB1-BB1F-BE1D-A07BA3264BF5}"/>
                  </a:ext>
                </a:extLst>
              </p:cNvPr>
              <p:cNvSpPr txBox="1"/>
              <p:nvPr/>
            </p:nvSpPr>
            <p:spPr>
              <a:xfrm>
                <a:off x="2706832" y="2906998"/>
                <a:ext cx="32233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900" dirty="0"/>
              </a:p>
            </p:txBody>
          </p:sp>
        </mc:Choice>
        <mc:Fallback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A303014-7DB1-BB1F-BE1D-A07BA3264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832" y="2906998"/>
                <a:ext cx="322331" cy="2308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橢圓 4">
            <a:extLst>
              <a:ext uri="{FF2B5EF4-FFF2-40B4-BE49-F238E27FC236}">
                <a16:creationId xmlns:a16="http://schemas.microsoft.com/office/drawing/2014/main" id="{5C279423-BC12-5EB7-C277-E06FA8643F9D}"/>
              </a:ext>
            </a:extLst>
          </p:cNvPr>
          <p:cNvSpPr/>
          <p:nvPr/>
        </p:nvSpPr>
        <p:spPr>
          <a:xfrm>
            <a:off x="1334013" y="3300712"/>
            <a:ext cx="196014" cy="14115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橢圓 4">
            <a:extLst>
              <a:ext uri="{FF2B5EF4-FFF2-40B4-BE49-F238E27FC236}">
                <a16:creationId xmlns:a16="http://schemas.microsoft.com/office/drawing/2014/main" id="{19EFF810-A0A2-816B-2805-5054C41B2B9F}"/>
              </a:ext>
            </a:extLst>
          </p:cNvPr>
          <p:cNvSpPr/>
          <p:nvPr/>
        </p:nvSpPr>
        <p:spPr>
          <a:xfrm>
            <a:off x="6741088" y="3214675"/>
            <a:ext cx="196014" cy="14115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1D826B7-2B62-5559-50AD-B2AB8170E70C}"/>
                  </a:ext>
                </a:extLst>
              </p:cNvPr>
              <p:cNvSpPr txBox="1"/>
              <p:nvPr/>
            </p:nvSpPr>
            <p:spPr>
              <a:xfrm>
                <a:off x="5480050" y="3226619"/>
                <a:ext cx="3080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1D826B7-2B62-5559-50AD-B2AB8170E7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050" y="3226619"/>
                <a:ext cx="308097" cy="2154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D3EBEE9-0453-A8C3-A1C6-687B3EE1A81D}"/>
                  </a:ext>
                </a:extLst>
              </p:cNvPr>
              <p:cNvSpPr txBox="1"/>
              <p:nvPr/>
            </p:nvSpPr>
            <p:spPr>
              <a:xfrm>
                <a:off x="5396330" y="3370784"/>
                <a:ext cx="3057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D3EBEE9-0453-A8C3-A1C6-687B3EE1A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330" y="3370784"/>
                <a:ext cx="305725" cy="2154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E2937BC-1A8E-AB28-532B-7058B52D2FEC}"/>
                  </a:ext>
                </a:extLst>
              </p:cNvPr>
              <p:cNvSpPr txBox="1"/>
              <p:nvPr/>
            </p:nvSpPr>
            <p:spPr>
              <a:xfrm>
                <a:off x="5285328" y="3534668"/>
                <a:ext cx="3080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E2937BC-1A8E-AB28-532B-7058B52D2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328" y="3534668"/>
                <a:ext cx="308098" cy="2154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1199C-8BCA-7BD4-1B8D-EA350995A43F}"/>
                  </a:ext>
                </a:extLst>
              </p:cNvPr>
              <p:cNvSpPr txBox="1"/>
              <p:nvPr/>
            </p:nvSpPr>
            <p:spPr>
              <a:xfrm>
                <a:off x="5129630" y="3766505"/>
                <a:ext cx="3080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FB1199C-8BCA-7BD4-1B8D-EA350995A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9630" y="3766505"/>
                <a:ext cx="308098" cy="2154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B1539C0-370C-3167-B9AC-1BB7BD3AB25E}"/>
                  </a:ext>
                </a:extLst>
              </p:cNvPr>
              <p:cNvSpPr txBox="1"/>
              <p:nvPr/>
            </p:nvSpPr>
            <p:spPr>
              <a:xfrm>
                <a:off x="2706831" y="2758347"/>
                <a:ext cx="31963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900" dirty="0"/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B1539C0-370C-3167-B9AC-1BB7BD3AB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831" y="2758347"/>
                <a:ext cx="319638" cy="2308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8F73B51-FF3F-F356-0171-7ECE4F12AF96}"/>
                  </a:ext>
                </a:extLst>
              </p:cNvPr>
              <p:cNvSpPr txBox="1"/>
              <p:nvPr/>
            </p:nvSpPr>
            <p:spPr>
              <a:xfrm>
                <a:off x="2773740" y="2607541"/>
                <a:ext cx="32233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9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900" dirty="0"/>
              </a:p>
            </p:txBody>
          </p:sp>
        </mc:Choice>
        <mc:Fallback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8F73B51-FF3F-F356-0171-7ECE4F12A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3740" y="2607541"/>
                <a:ext cx="322332" cy="2308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7988AF64-78C4-0248-A0E3-579C0DC7E91F}"/>
                  </a:ext>
                </a:extLst>
              </p:cNvPr>
              <p:cNvSpPr txBox="1"/>
              <p:nvPr/>
            </p:nvSpPr>
            <p:spPr>
              <a:xfrm>
                <a:off x="1578060" y="2021466"/>
                <a:ext cx="1901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7988AF64-78C4-0248-A0E3-579C0DC7E9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8060" y="2021466"/>
                <a:ext cx="190186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2852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BFC87-AD0E-C5BE-A012-3D7C1D832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F0135042-C9C8-0F5A-9695-480104B2B31E}"/>
              </a:ext>
            </a:extLst>
          </p:cNvPr>
          <p:cNvSpPr/>
          <p:nvPr/>
        </p:nvSpPr>
        <p:spPr>
          <a:xfrm>
            <a:off x="6055360" y="4571996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101D1370-A8D9-120D-0C77-900DEFAAE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909" y="2636023"/>
            <a:ext cx="2922279" cy="242241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6BE4FF7-262E-53D9-CC09-B0E1D1FCD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Problem Formulation:</a:t>
            </a:r>
            <a:br>
              <a:rPr lang="en-US" dirty="0"/>
            </a:br>
            <a:r>
              <a:rPr lang="en-US" dirty="0"/>
              <a:t>Multiagent trajectory planning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4F2767-9911-78B8-A6CC-374E6FE4DA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675" y="1625672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Forming a decentralized optimization problem to satisfy constraints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721EF7A-1911-C924-FC68-2184FF550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7ABBE1D6-EC22-D12D-B673-8F68AC4278A2}"/>
              </a:ext>
            </a:extLst>
          </p:cNvPr>
          <p:cNvSpPr txBox="1"/>
          <p:nvPr/>
        </p:nvSpPr>
        <p:spPr>
          <a:xfrm>
            <a:off x="5405314" y="2705273"/>
            <a:ext cx="1022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Objective 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8765D8D-454A-780E-80EF-3F2573CC4F27}"/>
              </a:ext>
            </a:extLst>
          </p:cNvPr>
          <p:cNvSpPr txBox="1"/>
          <p:nvPr/>
        </p:nvSpPr>
        <p:spPr>
          <a:xfrm>
            <a:off x="6686123" y="3159231"/>
            <a:ext cx="906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Dynamic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9996A60-CFAA-CAFD-8C14-3DE8EAA58CEC}"/>
              </a:ext>
            </a:extLst>
          </p:cNvPr>
          <p:cNvSpPr txBox="1"/>
          <p:nvPr/>
        </p:nvSpPr>
        <p:spPr>
          <a:xfrm>
            <a:off x="6225678" y="3525640"/>
            <a:ext cx="14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Safe constraint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2FD9BD8-2E92-BFE7-AC32-F17C017BA3C3}"/>
              </a:ext>
            </a:extLst>
          </p:cNvPr>
          <p:cNvSpPr txBox="1"/>
          <p:nvPr/>
        </p:nvSpPr>
        <p:spPr>
          <a:xfrm>
            <a:off x="6212709" y="3911504"/>
            <a:ext cx="2171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Starting state constraint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E08B314-E390-68C7-1F0A-FFA14AB610FE}"/>
              </a:ext>
            </a:extLst>
          </p:cNvPr>
          <p:cNvSpPr txBox="1"/>
          <p:nvPr/>
        </p:nvSpPr>
        <p:spPr>
          <a:xfrm>
            <a:off x="6219194" y="4307096"/>
            <a:ext cx="2239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Terminal state constraint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62821B9F-E1D9-2A91-FA85-B130036B3521}"/>
              </a:ext>
            </a:extLst>
          </p:cNvPr>
          <p:cNvSpPr txBox="1"/>
          <p:nvPr/>
        </p:nvSpPr>
        <p:spPr>
          <a:xfrm>
            <a:off x="6215951" y="4683235"/>
            <a:ext cx="2629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Consensus update constraint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28B4392-D862-C94E-1A36-F636DBE0B3BD}"/>
              </a:ext>
            </a:extLst>
          </p:cNvPr>
          <p:cNvSpPr txBox="1"/>
          <p:nvPr/>
        </p:nvSpPr>
        <p:spPr>
          <a:xfrm>
            <a:off x="1111692" y="2618151"/>
            <a:ext cx="2791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Multiagent trajectory planning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A4D1B5-5D5D-D97C-38A6-9270922C7B7E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53767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7A473-E9BC-8836-B095-D215AB286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622A78-4FB5-F517-C7A0-F55A05E9D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algorithm:</a:t>
            </a:r>
            <a:br>
              <a:rPr lang="en-US" dirty="0"/>
            </a:br>
            <a:r>
              <a:rPr lang="en-US" dirty="0"/>
              <a:t>Overview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E3C03B5-3404-D5FA-5F9D-A19AC0A7E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6" name="圖片 5" descr="一張含有 文字, 螢幕擷取畫面, 字型, 平面設計 的圖片&#10;&#10;AI 產生的內容可能不正確。">
            <a:extLst>
              <a:ext uri="{FF2B5EF4-FFF2-40B4-BE49-F238E27FC236}">
                <a16:creationId xmlns:a16="http://schemas.microsoft.com/office/drawing/2014/main" id="{7120AA97-F7DF-3914-54AC-77E8DCFE1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85" y="2022088"/>
            <a:ext cx="4970043" cy="234541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EFC31254-31E9-E673-F459-87014464FDCA}"/>
              </a:ext>
            </a:extLst>
          </p:cNvPr>
          <p:cNvSpPr/>
          <p:nvPr/>
        </p:nvSpPr>
        <p:spPr>
          <a:xfrm>
            <a:off x="6055360" y="4599307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圖片 7" descr="一張含有 文字, 螢幕擷取畫面, 字型, 圖形 的圖片&#10;&#10;AI 產生的內容可能不正確。">
            <a:extLst>
              <a:ext uri="{FF2B5EF4-FFF2-40B4-BE49-F238E27FC236}">
                <a16:creationId xmlns:a16="http://schemas.microsoft.com/office/drawing/2014/main" id="{D4F54E42-867C-9B4D-3075-6B16FF15C7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9748" y="1434793"/>
            <a:ext cx="2838271" cy="3240359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43CFC5B-144C-C4F4-B1F3-6B1E0CB3B22A}"/>
              </a:ext>
            </a:extLst>
          </p:cNvPr>
          <p:cNvSpPr txBox="1"/>
          <p:nvPr/>
        </p:nvSpPr>
        <p:spPr>
          <a:xfrm>
            <a:off x="6324377" y="1066503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Algorithm flow chart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248E840C-1FA0-F3BF-C4A7-5066BDF0B15E}"/>
              </a:ext>
            </a:extLst>
          </p:cNvPr>
          <p:cNvSpPr txBox="1"/>
          <p:nvPr/>
        </p:nvSpPr>
        <p:spPr>
          <a:xfrm>
            <a:off x="323385" y="1683534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System level diagram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BAF525-EF43-40F1-C645-E3329494BB20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925844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D2E523-1A8A-3E98-4684-DC43EAB15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1F26FC-BECF-7263-0AFD-EE008DAFA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Modified consensus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691CD004-74E9-7C6A-B7AA-98025C0D1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C3EE85-D488-B2F6-FDEB-6B7089BF2481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Modified discrete consensus algorithm: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CFFFC7F-F7A2-1FBA-536A-05C93C09C352}"/>
              </a:ext>
            </a:extLst>
          </p:cNvPr>
          <p:cNvSpPr txBox="1"/>
          <p:nvPr/>
        </p:nvSpPr>
        <p:spPr>
          <a:xfrm>
            <a:off x="362686" y="2289399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Define the modified Perron matrix by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0CDBC05-66E8-062B-9D3F-F4D6FDDC3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28" y="2743481"/>
            <a:ext cx="2614472" cy="1043148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8D00C9E7-9418-96D6-CE74-F29621B76F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1056" y="2743481"/>
            <a:ext cx="1188397" cy="996933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A8CF2C79-1A10-460D-FE34-3E2F0F1E7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686" y="4126760"/>
            <a:ext cx="1921242" cy="1016740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6B755E3C-E67A-DF04-F3A7-CFC94834D265}"/>
              </a:ext>
            </a:extLst>
          </p:cNvPr>
          <p:cNvSpPr txBox="1"/>
          <p:nvPr/>
        </p:nvSpPr>
        <p:spPr>
          <a:xfrm>
            <a:off x="4196473" y="2276439"/>
            <a:ext cx="1854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Modified consensus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0DB32AC2-C1FF-B6F9-B2C1-5C71AE3035A2}"/>
              </a:ext>
            </a:extLst>
          </p:cNvPr>
          <p:cNvSpPr txBox="1"/>
          <p:nvPr/>
        </p:nvSpPr>
        <p:spPr>
          <a:xfrm>
            <a:off x="386014" y="3788206"/>
            <a:ext cx="1866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Stacked estimates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72A7151-A1F8-DF2A-26E9-C96AAF10B1AA}"/>
              </a:ext>
            </a:extLst>
          </p:cNvPr>
          <p:cNvSpPr txBox="1"/>
          <p:nvPr/>
        </p:nvSpPr>
        <p:spPr>
          <a:xfrm>
            <a:off x="1917906" y="3420693"/>
            <a:ext cx="215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Modified Perron matrix</a:t>
            </a:r>
          </a:p>
        </p:txBody>
      </p:sp>
      <p:pic>
        <p:nvPicPr>
          <p:cNvPr id="21" name="圖片 20" descr="一張含有 文字, 螢幕擷取畫面, 字型, 圖形 的圖片&#10;&#10;AI 產生的內容可能不正確。">
            <a:extLst>
              <a:ext uri="{FF2B5EF4-FFF2-40B4-BE49-F238E27FC236}">
                <a16:creationId xmlns:a16="http://schemas.microsoft.com/office/drawing/2014/main" id="{DD152D93-3376-10A1-9A52-EC1D4FC168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1395" y="1211765"/>
            <a:ext cx="2838271" cy="3240359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B3EFE8A2-76A1-D73B-AB7D-58EB9B2B3F8B}"/>
              </a:ext>
            </a:extLst>
          </p:cNvPr>
          <p:cNvSpPr/>
          <p:nvPr/>
        </p:nvSpPr>
        <p:spPr>
          <a:xfrm>
            <a:off x="7025268" y="1442224"/>
            <a:ext cx="1471961" cy="7359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32B6B65-5270-EA23-BB5B-1BC17261BCB7}"/>
              </a:ext>
            </a:extLst>
          </p:cNvPr>
          <p:cNvSpPr/>
          <p:nvPr/>
        </p:nvSpPr>
        <p:spPr>
          <a:xfrm>
            <a:off x="7025267" y="3637942"/>
            <a:ext cx="1471961" cy="7359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6CB0E7-DCCF-68FF-990D-F386F39128B9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55401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CF534-A4BC-CDD1-F0B5-7D9455645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9383B8-6261-5098-D4CF-286B5B9B1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/>
              <a:t>Safe constraint reformulation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727E147F-B52E-C642-F1A9-46C379E6B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797B4E35-668B-EEE8-7452-A5A05C63C187}"/>
              </a:ext>
            </a:extLst>
          </p:cNvPr>
          <p:cNvSpPr/>
          <p:nvPr/>
        </p:nvSpPr>
        <p:spPr>
          <a:xfrm>
            <a:off x="6055360" y="4571996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0D890-B3AD-6BE4-26C4-487EDC8C6B70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The idea is that instead of creating a “</a:t>
            </a:r>
            <a:r>
              <a:rPr lang="en-US" sz="1600" b="0" dirty="0">
                <a:solidFill>
                  <a:srgbClr val="FF0000"/>
                </a:solidFill>
              </a:rPr>
              <a:t>hole</a:t>
            </a:r>
            <a:r>
              <a:rPr lang="en-US" sz="1600" b="0" dirty="0"/>
              <a:t>” in the set in the primal sense, the dual reformulation is to create a “</a:t>
            </a:r>
            <a:r>
              <a:rPr lang="en-US" sz="1600" b="0" dirty="0">
                <a:solidFill>
                  <a:srgbClr val="FF0000"/>
                </a:solidFill>
              </a:rPr>
              <a:t>supporting hyper slab</a:t>
            </a:r>
            <a:r>
              <a:rPr lang="en-US" sz="1600" b="0" dirty="0"/>
              <a:t>” separating the agents, whence we name it support vector machine reformulation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5B5DF9A-D6B6-32E0-B21F-42AB652EB99C}"/>
              </a:ext>
            </a:extLst>
          </p:cNvPr>
          <p:cNvSpPr/>
          <p:nvPr/>
        </p:nvSpPr>
        <p:spPr>
          <a:xfrm>
            <a:off x="947757" y="3340869"/>
            <a:ext cx="3122579" cy="149805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橢圓 5">
            <a:extLst>
              <a:ext uri="{FF2B5EF4-FFF2-40B4-BE49-F238E27FC236}">
                <a16:creationId xmlns:a16="http://schemas.microsoft.com/office/drawing/2014/main" id="{EEC91F63-7ABD-1113-9DEE-3B9BF5BC8D6A}"/>
              </a:ext>
            </a:extLst>
          </p:cNvPr>
          <p:cNvSpPr/>
          <p:nvPr/>
        </p:nvSpPr>
        <p:spPr>
          <a:xfrm>
            <a:off x="1944153" y="3627835"/>
            <a:ext cx="974146" cy="924124"/>
          </a:xfrm>
          <a:prstGeom prst="ellipse">
            <a:avLst/>
          </a:prstGeom>
          <a:solidFill>
            <a:schemeClr val="bg2"/>
          </a:solidFill>
          <a:ln>
            <a:solidFill>
              <a:srgbClr val="25005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圖片 7" descr="一張含有 圓形, 螢幕擷取畫面, 圖形, 設計 的圖片&#10;&#10;AI 產生的內容可能不正確。">
            <a:extLst>
              <a:ext uri="{FF2B5EF4-FFF2-40B4-BE49-F238E27FC236}">
                <a16:creationId xmlns:a16="http://schemas.microsoft.com/office/drawing/2014/main" id="{0E95992C-945A-0FA6-5448-141F02B7F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7729" y="2910609"/>
            <a:ext cx="4140792" cy="1968531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834E1640-9D50-72E3-EC25-3FC05095A13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60245"/>
          <a:stretch/>
        </p:blipFill>
        <p:spPr>
          <a:xfrm>
            <a:off x="1431650" y="2686375"/>
            <a:ext cx="2287698" cy="367528"/>
          </a:xfrm>
          <a:prstGeom prst="rect">
            <a:avLst/>
          </a:prstGeom>
        </p:spPr>
      </p:pic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AA884446-C78C-366F-680F-3D680D8604F1}"/>
              </a:ext>
            </a:extLst>
          </p:cNvPr>
          <p:cNvCxnSpPr/>
          <p:nvPr/>
        </p:nvCxnSpPr>
        <p:spPr>
          <a:xfrm>
            <a:off x="2420112" y="4089897"/>
            <a:ext cx="4981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字方塊 16">
                <a:extLst>
                  <a:ext uri="{FF2B5EF4-FFF2-40B4-BE49-F238E27FC236}">
                    <a16:creationId xmlns:a16="http://schemas.microsoft.com/office/drawing/2014/main" id="{98F0B798-7166-04EE-92B4-BC7C2DB7B00D}"/>
                  </a:ext>
                </a:extLst>
              </p:cNvPr>
              <p:cNvSpPr txBox="1"/>
              <p:nvPr/>
            </p:nvSpPr>
            <p:spPr>
              <a:xfrm>
                <a:off x="947757" y="4048507"/>
                <a:ext cx="330244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7" name="文字方塊 16">
                <a:extLst>
                  <a:ext uri="{FF2B5EF4-FFF2-40B4-BE49-F238E27FC236}">
                    <a16:creationId xmlns:a16="http://schemas.microsoft.com/office/drawing/2014/main" id="{98F0B798-7166-04EE-92B4-BC7C2DB7B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757" y="4048507"/>
                <a:ext cx="3302446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字方塊 19">
            <a:extLst>
              <a:ext uri="{FF2B5EF4-FFF2-40B4-BE49-F238E27FC236}">
                <a16:creationId xmlns:a16="http://schemas.microsoft.com/office/drawing/2014/main" id="{B5A9C55D-76A4-2027-FC33-A4EFA453256C}"/>
              </a:ext>
            </a:extLst>
          </p:cNvPr>
          <p:cNvSpPr txBox="1"/>
          <p:nvPr/>
        </p:nvSpPr>
        <p:spPr>
          <a:xfrm>
            <a:off x="947757" y="3333705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Feasible set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885F384-131B-B883-C07F-807C52BC11A9}"/>
              </a:ext>
            </a:extLst>
          </p:cNvPr>
          <p:cNvSpPr txBox="1"/>
          <p:nvPr/>
        </p:nvSpPr>
        <p:spPr>
          <a:xfrm>
            <a:off x="0" y="2672076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Primal approach</a:t>
            </a: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1D7D13C-066F-857D-9360-D5AC369A5D9C}"/>
              </a:ext>
            </a:extLst>
          </p:cNvPr>
          <p:cNvSpPr txBox="1"/>
          <p:nvPr/>
        </p:nvSpPr>
        <p:spPr>
          <a:xfrm>
            <a:off x="4137096" y="2667293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Dual approach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14DA134-F1E5-1431-FB0A-0E34FF158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9379" y="2456082"/>
            <a:ext cx="2800792" cy="6480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4BB735-15AF-D7D2-1692-BBEED5050A2B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14</a:t>
            </a:r>
          </a:p>
        </p:txBody>
      </p:sp>
      <p:sp>
        <p:nvSpPr>
          <p:cNvPr id="10" name="文字方塊 20">
            <a:extLst>
              <a:ext uri="{FF2B5EF4-FFF2-40B4-BE49-F238E27FC236}">
                <a16:creationId xmlns:a16="http://schemas.microsoft.com/office/drawing/2014/main" id="{0C46C9B2-442D-51CC-0FB4-2F16F204838A}"/>
              </a:ext>
            </a:extLst>
          </p:cNvPr>
          <p:cNvSpPr txBox="1"/>
          <p:nvPr/>
        </p:nvSpPr>
        <p:spPr>
          <a:xfrm>
            <a:off x="2276999" y="2333522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Safety constrain expressions</a:t>
            </a:r>
          </a:p>
        </p:txBody>
      </p:sp>
      <p:sp>
        <p:nvSpPr>
          <p:cNvPr id="11" name="矩形 4">
            <a:extLst>
              <a:ext uri="{FF2B5EF4-FFF2-40B4-BE49-F238E27FC236}">
                <a16:creationId xmlns:a16="http://schemas.microsoft.com/office/drawing/2014/main" id="{48C38F98-997E-6E93-34ED-D943475643C7}"/>
              </a:ext>
            </a:extLst>
          </p:cNvPr>
          <p:cNvSpPr/>
          <p:nvPr/>
        </p:nvSpPr>
        <p:spPr>
          <a:xfrm>
            <a:off x="60853" y="2382521"/>
            <a:ext cx="8985231" cy="251477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110F30-A081-57DE-6B4F-DD12A3587C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3996" y="1773747"/>
            <a:ext cx="1051598" cy="54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192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1F3D66-6262-4BA3-B169-4687F8AF9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4C5B00-780A-5507-09EA-CB6F2D9E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/>
              <a:t>SVM(partial dual) safe constraint reformulation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721DEDB9-0448-FBE0-FF83-42C290B6F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FDBD94C4-9626-68BA-B247-4384D3D12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06" y="1907156"/>
            <a:ext cx="2705447" cy="1093297"/>
          </a:xfrm>
          <a:prstGeom prst="rect">
            <a:avLst/>
          </a:prstGeom>
        </p:spPr>
      </p:pic>
      <p:sp>
        <p:nvSpPr>
          <p:cNvPr id="26" name="文字方塊 25">
            <a:extLst>
              <a:ext uri="{FF2B5EF4-FFF2-40B4-BE49-F238E27FC236}">
                <a16:creationId xmlns:a16="http://schemas.microsoft.com/office/drawing/2014/main" id="{E9E8C69F-4DEE-3BD2-7D46-9B1189C7992C}"/>
              </a:ext>
            </a:extLst>
          </p:cNvPr>
          <p:cNvSpPr txBox="1"/>
          <p:nvPr/>
        </p:nvSpPr>
        <p:spPr>
          <a:xfrm>
            <a:off x="362686" y="1698073"/>
            <a:ext cx="3971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minimum distance between agents:</a:t>
            </a:r>
          </a:p>
        </p:txBody>
      </p:sp>
      <p:pic>
        <p:nvPicPr>
          <p:cNvPr id="43" name="圖片 42">
            <a:extLst>
              <a:ext uri="{FF2B5EF4-FFF2-40B4-BE49-F238E27FC236}">
                <a16:creationId xmlns:a16="http://schemas.microsoft.com/office/drawing/2014/main" id="{D5FDE5E6-4153-B663-8623-8FC3454B4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15" y="3556176"/>
            <a:ext cx="2038931" cy="318583"/>
          </a:xfrm>
          <a:prstGeom prst="rect">
            <a:avLst/>
          </a:prstGeom>
        </p:spPr>
      </p:pic>
      <p:pic>
        <p:nvPicPr>
          <p:cNvPr id="47" name="圖片 46">
            <a:extLst>
              <a:ext uri="{FF2B5EF4-FFF2-40B4-BE49-F238E27FC236}">
                <a16:creationId xmlns:a16="http://schemas.microsoft.com/office/drawing/2014/main" id="{B6CD2C46-B655-0057-AC59-E097FBD9C5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473" y="3899710"/>
            <a:ext cx="2094684" cy="294689"/>
          </a:xfrm>
          <a:prstGeom prst="rect">
            <a:avLst/>
          </a:prstGeom>
        </p:spPr>
      </p:pic>
      <p:sp>
        <p:nvSpPr>
          <p:cNvPr id="48" name="文字方塊 47">
            <a:extLst>
              <a:ext uri="{FF2B5EF4-FFF2-40B4-BE49-F238E27FC236}">
                <a16:creationId xmlns:a16="http://schemas.microsoft.com/office/drawing/2014/main" id="{AD3BA93D-AB77-75C0-75B8-EAD7C07173BD}"/>
              </a:ext>
            </a:extLst>
          </p:cNvPr>
          <p:cNvSpPr txBox="1"/>
          <p:nvPr/>
        </p:nvSpPr>
        <p:spPr>
          <a:xfrm>
            <a:off x="466436" y="3253111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If agents have ellipsoid shapes</a:t>
            </a:r>
          </a:p>
        </p:txBody>
      </p:sp>
      <p:pic>
        <p:nvPicPr>
          <p:cNvPr id="52" name="圖片 51">
            <a:extLst>
              <a:ext uri="{FF2B5EF4-FFF2-40B4-BE49-F238E27FC236}">
                <a16:creationId xmlns:a16="http://schemas.microsoft.com/office/drawing/2014/main" id="{39D1E8F5-974E-1F57-195A-5A935E166C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0254" y="2072524"/>
            <a:ext cx="2863679" cy="662577"/>
          </a:xfrm>
          <a:prstGeom prst="rect">
            <a:avLst/>
          </a:prstGeom>
        </p:spPr>
      </p:pic>
      <p:sp>
        <p:nvSpPr>
          <p:cNvPr id="53" name="文字方塊 52">
            <a:extLst>
              <a:ext uri="{FF2B5EF4-FFF2-40B4-BE49-F238E27FC236}">
                <a16:creationId xmlns:a16="http://schemas.microsoft.com/office/drawing/2014/main" id="{4A21F39B-9713-6468-28DF-6D7D6ABF3094}"/>
              </a:ext>
            </a:extLst>
          </p:cNvPr>
          <p:cNvSpPr txBox="1"/>
          <p:nvPr/>
        </p:nvSpPr>
        <p:spPr>
          <a:xfrm>
            <a:off x="4380253" y="1756864"/>
            <a:ext cx="4131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circular agents, the dual then becomes: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D1FAB4-31FF-49A3-8FDB-1F5E4B275DA7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15</a:t>
            </a:r>
          </a:p>
        </p:txBody>
      </p:sp>
      <p:pic>
        <p:nvPicPr>
          <p:cNvPr id="5" name="圖片 7" descr="一張含有 圓形, 螢幕擷取畫面, 圖形, 設計 的圖片&#10;&#10;AI 產生的內容可能不正確。">
            <a:extLst>
              <a:ext uri="{FF2B5EF4-FFF2-40B4-BE49-F238E27FC236}">
                <a16:creationId xmlns:a16="http://schemas.microsoft.com/office/drawing/2014/main" id="{E7DE9790-5489-2CDA-709A-69089EC009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34477" y="2851966"/>
            <a:ext cx="3530467" cy="167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6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A4CBD-160A-47D1-809C-6A89859A4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7636CD-116B-7F55-7E25-BC61DC286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/>
              <a:t>Biconvex optimization 1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147AEE72-53C3-FA46-0375-D2BEC8EB1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14398-4855-62D8-FD93-AAB80C9890B5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Suppose we have convex objective function, we have the following problem (biconvex in primal and dual) after constraint reformulation</a:t>
            </a:r>
          </a:p>
          <a:p>
            <a:endParaRPr lang="en-US" sz="2000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51B288BA-982F-3BB6-46A2-0694FAE0F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32" y="2473247"/>
            <a:ext cx="4908323" cy="2383842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1151A8BC-3964-E653-C8DF-B1E4570D1CE3}"/>
              </a:ext>
            </a:extLst>
          </p:cNvPr>
          <p:cNvSpPr txBox="1"/>
          <p:nvPr/>
        </p:nvSpPr>
        <p:spPr>
          <a:xfrm>
            <a:off x="4992584" y="4017953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This constraint is biconvex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214180-8CF2-660D-E40C-90621DFB1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900" y="2233908"/>
            <a:ext cx="2309399" cy="1784045"/>
          </a:xfrm>
          <a:prstGeom prst="rect">
            <a:avLst/>
          </a:prstGeom>
        </p:spPr>
      </p:pic>
      <p:sp>
        <p:nvSpPr>
          <p:cNvPr id="7" name="文字方塊 11">
            <a:extLst>
              <a:ext uri="{FF2B5EF4-FFF2-40B4-BE49-F238E27FC236}">
                <a16:creationId xmlns:a16="http://schemas.microsoft.com/office/drawing/2014/main" id="{D99F3D7D-BFB5-3F65-6438-4F4A8D4616A1}"/>
              </a:ext>
            </a:extLst>
          </p:cNvPr>
          <p:cNvSpPr txBox="1"/>
          <p:nvPr/>
        </p:nvSpPr>
        <p:spPr>
          <a:xfrm>
            <a:off x="3794205" y="2161741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 biconvex function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02A059-C10D-337F-5F6E-E631D4BA3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2561" y="2099661"/>
            <a:ext cx="784494" cy="201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0EA780-DB79-5724-53EE-AABE32C1DEDB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16</a:t>
            </a:r>
          </a:p>
        </p:txBody>
      </p:sp>
      <p:sp>
        <p:nvSpPr>
          <p:cNvPr id="8" name="矩形 4">
            <a:extLst>
              <a:ext uri="{FF2B5EF4-FFF2-40B4-BE49-F238E27FC236}">
                <a16:creationId xmlns:a16="http://schemas.microsoft.com/office/drawing/2014/main" id="{375440B1-766C-D00E-3095-CBA3BFB50015}"/>
              </a:ext>
            </a:extLst>
          </p:cNvPr>
          <p:cNvSpPr/>
          <p:nvPr/>
        </p:nvSpPr>
        <p:spPr>
          <a:xfrm>
            <a:off x="232475" y="2473247"/>
            <a:ext cx="4720525" cy="15447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4">
            <a:extLst>
              <a:ext uri="{FF2B5EF4-FFF2-40B4-BE49-F238E27FC236}">
                <a16:creationId xmlns:a16="http://schemas.microsoft.com/office/drawing/2014/main" id="{8D7D3BE5-08CE-03F3-A16A-486B39F1F5F2}"/>
              </a:ext>
            </a:extLst>
          </p:cNvPr>
          <p:cNvSpPr/>
          <p:nvPr/>
        </p:nvSpPr>
        <p:spPr>
          <a:xfrm>
            <a:off x="232475" y="4017952"/>
            <a:ext cx="4720525" cy="93837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文字方塊 11">
            <a:extLst>
              <a:ext uri="{FF2B5EF4-FFF2-40B4-BE49-F238E27FC236}">
                <a16:creationId xmlns:a16="http://schemas.microsoft.com/office/drawing/2014/main" id="{3A2469F9-CF8B-970E-A2E5-9353A19FE856}"/>
              </a:ext>
            </a:extLst>
          </p:cNvPr>
          <p:cNvSpPr txBox="1"/>
          <p:nvPr/>
        </p:nvSpPr>
        <p:spPr>
          <a:xfrm>
            <a:off x="3815524" y="3698366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Upper level</a:t>
            </a:r>
          </a:p>
        </p:txBody>
      </p:sp>
      <p:sp>
        <p:nvSpPr>
          <p:cNvPr id="15" name="文字方塊 11">
            <a:extLst>
              <a:ext uri="{FF2B5EF4-FFF2-40B4-BE49-F238E27FC236}">
                <a16:creationId xmlns:a16="http://schemas.microsoft.com/office/drawing/2014/main" id="{88A27C10-DCA7-66CA-929C-B01E8570ACFA}"/>
              </a:ext>
            </a:extLst>
          </p:cNvPr>
          <p:cNvSpPr txBox="1"/>
          <p:nvPr/>
        </p:nvSpPr>
        <p:spPr>
          <a:xfrm>
            <a:off x="3815524" y="4633143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Lower level</a:t>
            </a:r>
          </a:p>
        </p:txBody>
      </p:sp>
    </p:spTree>
    <p:extLst>
      <p:ext uri="{BB962C8B-B14F-4D97-AF65-F5344CB8AC3E}">
        <p14:creationId xmlns:p14="http://schemas.microsoft.com/office/powerpoint/2010/main" val="1834499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268A2-C7ED-6759-B76B-99C6E2820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AE7F1D-56DF-F947-DE01-6397CB88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/>
              <a:t>Biconvex optimization 2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B1B82963-0C19-9A9E-4361-2ED53079E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4EA9D-92DD-73AF-C78F-4472705F0A7E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By using Alternating Convex Search (ACS) method, previous problem can be solved by bilevel subproblems 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63E333E-6ADE-42D7-BF0C-CA88A6A10B56}"/>
              </a:ext>
            </a:extLst>
          </p:cNvPr>
          <p:cNvSpPr txBox="1"/>
          <p:nvPr/>
        </p:nvSpPr>
        <p:spPr>
          <a:xfrm>
            <a:off x="774841" y="2289892"/>
            <a:ext cx="3905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Upper level subproblem (CVX or solved with SCVX)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93D62D7D-CC64-A82D-5853-6DA077CC2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762" y="2833985"/>
            <a:ext cx="2782442" cy="1957795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9653E9A2-037A-51F1-F3AB-41D93F4B5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797" y="3000608"/>
            <a:ext cx="1916265" cy="1127215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80E30104-F1A3-61CB-EC7F-72E318150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353" y="4839673"/>
            <a:ext cx="3466887" cy="246073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DFB56800-A993-D558-F63C-A83B02AC07B0}"/>
              </a:ext>
            </a:extLst>
          </p:cNvPr>
          <p:cNvSpPr txBox="1"/>
          <p:nvPr/>
        </p:nvSpPr>
        <p:spPr>
          <a:xfrm>
            <a:off x="4818058" y="2413003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Lower level subproblem(convex)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3F6B7B-8D57-C9EC-8385-55F1168579F5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17</a:t>
            </a:r>
          </a:p>
        </p:txBody>
      </p:sp>
      <p:sp>
        <p:nvSpPr>
          <p:cNvPr id="6" name="矩形 4">
            <a:extLst>
              <a:ext uri="{FF2B5EF4-FFF2-40B4-BE49-F238E27FC236}">
                <a16:creationId xmlns:a16="http://schemas.microsoft.com/office/drawing/2014/main" id="{23894F48-7601-53E0-081D-A99E1356E1EE}"/>
              </a:ext>
            </a:extLst>
          </p:cNvPr>
          <p:cNvSpPr/>
          <p:nvPr/>
        </p:nvSpPr>
        <p:spPr>
          <a:xfrm>
            <a:off x="947757" y="2788920"/>
            <a:ext cx="3466887" cy="205075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4">
            <a:extLst>
              <a:ext uri="{FF2B5EF4-FFF2-40B4-BE49-F238E27FC236}">
                <a16:creationId xmlns:a16="http://schemas.microsoft.com/office/drawing/2014/main" id="{BEB206C2-053A-76A1-1DDB-1B53EA109CF9}"/>
              </a:ext>
            </a:extLst>
          </p:cNvPr>
          <p:cNvSpPr/>
          <p:nvPr/>
        </p:nvSpPr>
        <p:spPr>
          <a:xfrm>
            <a:off x="4932343" y="2941321"/>
            <a:ext cx="2260938" cy="131064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4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6012" y="266586"/>
            <a:ext cx="8197109" cy="993775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62686" y="1917163"/>
            <a:ext cx="8197114" cy="225176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400" dirty="0"/>
              <a:t>Problem statement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Contribution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Introduction/ Motivation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Problem formulation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Decentralized trajectory  planning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Results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Conclusion/ Future work</a:t>
            </a:r>
          </a:p>
          <a:p>
            <a:pPr>
              <a:buFont typeface="+mj-lt"/>
              <a:buAutoNum type="arabicPeriod"/>
            </a:pPr>
            <a:r>
              <a:rPr lang="en-US" sz="1400" dirty="0"/>
              <a:t>Appendix: safe constraints dual reformulation/ convergence analysis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CB848F35-67F3-B8DB-6762-EF01AA00B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6162E2B0-6C29-2B5B-60E2-8925E4836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5867" y="1"/>
            <a:ext cx="2656266" cy="19921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95C510-A399-84D4-072D-31F7685F345D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8981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3608D-E219-2675-68ED-69191F15F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54D4BA-F6E2-B922-F4CC-9C3FD88C5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Biconvex optimization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5ABEFBBE-964E-1929-28BB-435B8B543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7AA29-F30B-DA88-D92E-0AA677DFF4C1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Solving the biconvex optimization problem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1" name="圖片 20" descr="一張含有 文字, 螢幕擷取畫面, 字型, 圖形 的圖片&#10;&#10;AI 產生的內容可能不正確。">
            <a:extLst>
              <a:ext uri="{FF2B5EF4-FFF2-40B4-BE49-F238E27FC236}">
                <a16:creationId xmlns:a16="http://schemas.microsoft.com/office/drawing/2014/main" id="{1BE4324A-C21B-CF81-33A5-0B8C823A5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1395" y="1211765"/>
            <a:ext cx="2838271" cy="3240359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F598AFDF-6E77-3646-3414-64B8645CDC38}"/>
              </a:ext>
            </a:extLst>
          </p:cNvPr>
          <p:cNvSpPr/>
          <p:nvPr/>
        </p:nvSpPr>
        <p:spPr>
          <a:xfrm>
            <a:off x="7023338" y="2912969"/>
            <a:ext cx="1471961" cy="7359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065E7F6-F0F2-1F9E-FB83-247D86D54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843" y="2412128"/>
            <a:ext cx="2782442" cy="1957795"/>
          </a:xfrm>
          <a:prstGeom prst="rect">
            <a:avLst/>
          </a:prstGeom>
          <a:ln>
            <a:solidFill>
              <a:schemeClr val="accent4">
                <a:lumMod val="10000"/>
              </a:schemeClr>
            </a:solidFill>
          </a:ln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8502167B-CE4D-448D-D675-4B3F4253B5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855" y="2659414"/>
            <a:ext cx="1916265" cy="1127215"/>
          </a:xfrm>
          <a:prstGeom prst="rect">
            <a:avLst/>
          </a:prstGeom>
          <a:ln>
            <a:solidFill>
              <a:schemeClr val="accent4">
                <a:lumMod val="10000"/>
              </a:schemeClr>
            </a:solidFill>
          </a:ln>
        </p:spPr>
      </p:pic>
      <p:cxnSp>
        <p:nvCxnSpPr>
          <p:cNvPr id="11" name="接點: 肘形 10">
            <a:extLst>
              <a:ext uri="{FF2B5EF4-FFF2-40B4-BE49-F238E27FC236}">
                <a16:creationId xmlns:a16="http://schemas.microsoft.com/office/drawing/2014/main" id="{DC9CF5EE-9AF9-DA2E-DB86-9A77B06864D3}"/>
              </a:ext>
            </a:extLst>
          </p:cNvPr>
          <p:cNvCxnSpPr>
            <a:stCxn id="5" idx="0"/>
            <a:endCxn id="7" idx="0"/>
          </p:cNvCxnSpPr>
          <p:nvPr/>
        </p:nvCxnSpPr>
        <p:spPr>
          <a:xfrm rot="16200000" flipH="1">
            <a:off x="2875883" y="1152309"/>
            <a:ext cx="247286" cy="2766924"/>
          </a:xfrm>
          <a:prstGeom prst="bentConnector3">
            <a:avLst>
              <a:gd name="adj1" fmla="val -9244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接點: 肘形 11">
            <a:extLst>
              <a:ext uri="{FF2B5EF4-FFF2-40B4-BE49-F238E27FC236}">
                <a16:creationId xmlns:a16="http://schemas.microsoft.com/office/drawing/2014/main" id="{67F7B8FC-0182-BC57-2435-821EB44AE89D}"/>
              </a:ext>
            </a:extLst>
          </p:cNvPr>
          <p:cNvCxnSpPr>
            <a:cxnSpLocks/>
            <a:stCxn id="7" idx="2"/>
            <a:endCxn id="5" idx="2"/>
          </p:cNvCxnSpPr>
          <p:nvPr/>
        </p:nvCxnSpPr>
        <p:spPr>
          <a:xfrm rot="5400000">
            <a:off x="2707879" y="2694814"/>
            <a:ext cx="583294" cy="2766924"/>
          </a:xfrm>
          <a:prstGeom prst="bentConnector3">
            <a:avLst>
              <a:gd name="adj1" fmla="val 13919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2DBC4A2-4EAE-2275-C7B7-7A2E96386E65}"/>
              </a:ext>
            </a:extLst>
          </p:cNvPr>
          <p:cNvSpPr txBox="1"/>
          <p:nvPr/>
        </p:nvSpPr>
        <p:spPr>
          <a:xfrm>
            <a:off x="122409" y="2012016"/>
            <a:ext cx="3302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Primal minimization</a:t>
            </a:r>
          </a:p>
          <a:p>
            <a:r>
              <a:rPr lang="en-US" sz="1000" dirty="0"/>
              <a:t>(Upper level)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3B6DEC67-968C-77B2-DE62-C37A26297405}"/>
              </a:ext>
            </a:extLst>
          </p:cNvPr>
          <p:cNvSpPr txBox="1"/>
          <p:nvPr/>
        </p:nvSpPr>
        <p:spPr>
          <a:xfrm>
            <a:off x="4398506" y="2285256"/>
            <a:ext cx="3302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Dual update</a:t>
            </a:r>
          </a:p>
          <a:p>
            <a:r>
              <a:rPr lang="en-US" sz="1000" dirty="0"/>
              <a:t>(Lower level)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90294C-B733-C137-2697-7CE8BE53C1E8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62952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3834F-17C0-3D1E-B5DB-BFF55FBB9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8069B1-1E4E-466B-732C-4D134219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Decentralized trajectory planning algorithm :</a:t>
            </a:r>
            <a:br>
              <a:rPr lang="en-US" dirty="0"/>
            </a:br>
            <a:r>
              <a:rPr lang="en-US" dirty="0"/>
              <a:t>Different sets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790C655D-2B5F-CA48-F89D-164857664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B0503B8-A70D-39FA-CEC7-60085901BCA1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Note that the solutions returned by algorithms presented in this work only  converge to the partial minimum (single agent, complete graph)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Solution is </a:t>
            </a:r>
            <a:r>
              <a:rPr lang="en-US" sz="1600" b="0" dirty="0">
                <a:solidFill>
                  <a:srgbClr val="FF0000"/>
                </a:solidFill>
              </a:rPr>
              <a:t>NOT</a:t>
            </a:r>
            <a:r>
              <a:rPr lang="en-US" sz="1600" b="0" dirty="0"/>
              <a:t> necessarily feasible!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A1A5892B-8A22-4158-FD3D-DEDE2FCA5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0238" y="2758397"/>
            <a:ext cx="3324688" cy="2038313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87A658F9-CC96-5A0A-75D0-7AB404BFA475}"/>
              </a:ext>
            </a:extLst>
          </p:cNvPr>
          <p:cNvSpPr txBox="1"/>
          <p:nvPr/>
        </p:nvSpPr>
        <p:spPr>
          <a:xfrm>
            <a:off x="1136552" y="2660748"/>
            <a:ext cx="3324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Different sets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E33A35-83FC-847E-1D18-38D961B137F5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76433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3F64B-D46D-62D6-A4D5-70B1AA8BF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D255C1-49F8-2228-9E4F-BD1D28B25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Unicycle dynamics and Johnny robots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3DD71BD7-FDAF-CDE8-31E9-0F850C3A1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22035-121E-679C-1602-82F9E0E68D95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 </a:t>
            </a:r>
            <a:r>
              <a:rPr lang="en-US" sz="1600" b="0" dirty="0"/>
              <a:t>A group of ground robots with unicycle dynamics  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2F84879-E362-AEF6-1854-9B647238C6D1}"/>
              </a:ext>
            </a:extLst>
          </p:cNvPr>
          <p:cNvSpPr txBox="1"/>
          <p:nvPr/>
        </p:nvSpPr>
        <p:spPr>
          <a:xfrm>
            <a:off x="434654" y="1955914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Unicycle dynamics</a:t>
            </a: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8F8A2C53-632F-F3D5-7576-A32472332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86" y="2410484"/>
            <a:ext cx="4982465" cy="1041608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481F466B-5B94-4D18-B406-6D5C5303990A}"/>
              </a:ext>
            </a:extLst>
          </p:cNvPr>
          <p:cNvSpPr txBox="1"/>
          <p:nvPr/>
        </p:nvSpPr>
        <p:spPr>
          <a:xfrm>
            <a:off x="5638764" y="4138646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Lonely Johnny</a:t>
            </a:r>
          </a:p>
        </p:txBody>
      </p:sp>
      <p:pic>
        <p:nvPicPr>
          <p:cNvPr id="17" name="圖片 16" descr="一張含有 地面, 地板, 室內 的圖片&#10;&#10;AI 產生的內容可能不正確。">
            <a:extLst>
              <a:ext uri="{FF2B5EF4-FFF2-40B4-BE49-F238E27FC236}">
                <a16:creationId xmlns:a16="http://schemas.microsoft.com/office/drawing/2014/main" id="{64CA71E5-5C2A-CEE9-89B7-A0F6F4D16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119" y="2060190"/>
            <a:ext cx="3510302" cy="1974545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1C2723C8-7D08-B277-4FC0-4D47C7BE95AC}"/>
              </a:ext>
            </a:extLst>
          </p:cNvPr>
          <p:cNvSpPr/>
          <p:nvPr/>
        </p:nvSpPr>
        <p:spPr>
          <a:xfrm>
            <a:off x="384694" y="4040404"/>
            <a:ext cx="892097" cy="86646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20B1CF9-10BA-DC75-E9B9-AFABB9A41202}"/>
              </a:ext>
            </a:extLst>
          </p:cNvPr>
          <p:cNvSpPr/>
          <p:nvPr/>
        </p:nvSpPr>
        <p:spPr>
          <a:xfrm>
            <a:off x="284927" y="4345434"/>
            <a:ext cx="199534" cy="377652"/>
          </a:xfrm>
          <a:prstGeom prst="rect">
            <a:avLst/>
          </a:prstGeom>
          <a:solidFill>
            <a:schemeClr val="accent4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34BB2FF-8321-3F7B-3E48-D07AECD229F3}"/>
              </a:ext>
            </a:extLst>
          </p:cNvPr>
          <p:cNvSpPr/>
          <p:nvPr/>
        </p:nvSpPr>
        <p:spPr>
          <a:xfrm>
            <a:off x="1177024" y="4345434"/>
            <a:ext cx="199534" cy="377652"/>
          </a:xfrm>
          <a:prstGeom prst="rect">
            <a:avLst/>
          </a:prstGeom>
          <a:solidFill>
            <a:schemeClr val="accent4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2CA6BD80-0A92-15AA-E2D7-9C8436503F74}"/>
              </a:ext>
            </a:extLst>
          </p:cNvPr>
          <p:cNvCxnSpPr/>
          <p:nvPr/>
        </p:nvCxnSpPr>
        <p:spPr>
          <a:xfrm flipV="1">
            <a:off x="835804" y="3452092"/>
            <a:ext cx="0" cy="7972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圖片 27">
            <a:extLst>
              <a:ext uri="{FF2B5EF4-FFF2-40B4-BE49-F238E27FC236}">
                <a16:creationId xmlns:a16="http://schemas.microsoft.com/office/drawing/2014/main" id="{60DA4BE8-656E-C220-D934-210216190E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711" y="3780120"/>
            <a:ext cx="118812" cy="245050"/>
          </a:xfrm>
          <a:prstGeom prst="rect">
            <a:avLst/>
          </a:prstGeom>
        </p:spPr>
      </p:pic>
      <p:sp>
        <p:nvSpPr>
          <p:cNvPr id="29" name="箭號: 弧形下彎 28">
            <a:extLst>
              <a:ext uri="{FF2B5EF4-FFF2-40B4-BE49-F238E27FC236}">
                <a16:creationId xmlns:a16="http://schemas.microsoft.com/office/drawing/2014/main" id="{74C78C03-6057-51CE-BD78-B81F42F74322}"/>
              </a:ext>
            </a:extLst>
          </p:cNvPr>
          <p:cNvSpPr/>
          <p:nvPr/>
        </p:nvSpPr>
        <p:spPr>
          <a:xfrm flipH="1">
            <a:off x="530455" y="4249831"/>
            <a:ext cx="546802" cy="338554"/>
          </a:xfrm>
          <a:prstGeom prst="curvedDownArrow">
            <a:avLst>
              <a:gd name="adj1" fmla="val 0"/>
              <a:gd name="adj2" fmla="val 21799"/>
              <a:gd name="adj3" fmla="val 13746"/>
            </a:avLst>
          </a:prstGeom>
          <a:solidFill>
            <a:schemeClr val="accent4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1" name="圖片 30">
            <a:extLst>
              <a:ext uri="{FF2B5EF4-FFF2-40B4-BE49-F238E27FC236}">
                <a16:creationId xmlns:a16="http://schemas.microsoft.com/office/drawing/2014/main" id="{A02EDB1C-DFC1-72B8-14B0-1C7D40B04A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2705" y="4473635"/>
            <a:ext cx="138132" cy="157184"/>
          </a:xfrm>
          <a:prstGeom prst="rect">
            <a:avLst/>
          </a:prstGeom>
        </p:spPr>
      </p:pic>
      <p:pic>
        <p:nvPicPr>
          <p:cNvPr id="33" name="圖片 32">
            <a:extLst>
              <a:ext uri="{FF2B5EF4-FFF2-40B4-BE49-F238E27FC236}">
                <a16:creationId xmlns:a16="http://schemas.microsoft.com/office/drawing/2014/main" id="{DB5A6057-4315-C22B-B880-78C18156D9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9835" y="4328393"/>
            <a:ext cx="3395884" cy="411733"/>
          </a:xfrm>
          <a:prstGeom prst="rect">
            <a:avLst/>
          </a:prstGeom>
        </p:spPr>
      </p:pic>
      <p:sp>
        <p:nvSpPr>
          <p:cNvPr id="34" name="文字方塊 33">
            <a:extLst>
              <a:ext uri="{FF2B5EF4-FFF2-40B4-BE49-F238E27FC236}">
                <a16:creationId xmlns:a16="http://schemas.microsoft.com/office/drawing/2014/main" id="{7993B057-8231-EB03-722B-E285CDDEFD09}"/>
              </a:ext>
            </a:extLst>
          </p:cNvPr>
          <p:cNvSpPr txBox="1"/>
          <p:nvPr/>
        </p:nvSpPr>
        <p:spPr>
          <a:xfrm>
            <a:off x="1716691" y="3946177"/>
            <a:ext cx="3302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Physical limitations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8C367-682F-C38B-BA27-ACF532ECD87C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197463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8C79D-6D30-5FB4-5163-057E5ABBE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C3E43D12-8B01-F91C-BC19-F90A5051A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33" y="1631104"/>
            <a:ext cx="6366813" cy="321503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4009832-9F44-0A07-C7E5-4FF4A3D16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Johnny system architectures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6779105B-6BAD-17DB-8E5F-7DF14BC2C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FAA4A11E-36A9-ABFF-0E9D-125DC0A91721}"/>
              </a:ext>
            </a:extLst>
          </p:cNvPr>
          <p:cNvSpPr/>
          <p:nvPr/>
        </p:nvSpPr>
        <p:spPr>
          <a:xfrm>
            <a:off x="6288141" y="4596877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569ACA-4348-BFE5-935B-C02DCDD72F0E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587197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F7725-8FDC-BA56-1F49-B247DB18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72E67E-7A28-CB62-560E-408A5DC8C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Single-agent simulation 1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7CD38D5A-8CBA-492A-6DD3-0CB3D1260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906" y="10364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B3AF18ED-4658-E9B9-A357-B4CB1E1D7E24}"/>
              </a:ext>
            </a:extLst>
          </p:cNvPr>
          <p:cNvSpPr/>
          <p:nvPr/>
        </p:nvSpPr>
        <p:spPr>
          <a:xfrm>
            <a:off x="6272281" y="4596877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92D9285B-99E2-0C38-A932-AA7835F68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286" y="1726567"/>
            <a:ext cx="2704020" cy="169036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A298AA35-DABA-6933-ACF0-9F0E55263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6958" y="3461535"/>
            <a:ext cx="2752911" cy="1690365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A3712705-A55F-7455-8E80-ABC508F333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5981" y="1798784"/>
            <a:ext cx="2783888" cy="1684339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C86D24A9-C886-FCAA-72DF-2916774EAB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956" y="3416932"/>
            <a:ext cx="2842679" cy="1690365"/>
          </a:xfrm>
          <a:prstGeom prst="rect">
            <a:avLst/>
          </a:prstGeom>
        </p:spPr>
      </p:pic>
      <p:sp>
        <p:nvSpPr>
          <p:cNvPr id="18" name="文字方塊 17">
            <a:extLst>
              <a:ext uri="{FF2B5EF4-FFF2-40B4-BE49-F238E27FC236}">
                <a16:creationId xmlns:a16="http://schemas.microsoft.com/office/drawing/2014/main" id="{59B33C5F-865A-F9EB-EF23-7B59FBBEECDD}"/>
              </a:ext>
            </a:extLst>
          </p:cNvPr>
          <p:cNvSpPr txBox="1"/>
          <p:nvPr/>
        </p:nvSpPr>
        <p:spPr>
          <a:xfrm>
            <a:off x="6875447" y="1504476"/>
            <a:ext cx="1627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Pure linearization</a:t>
            </a: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B05E6F07-22E3-B2EE-9C37-745A100FD34F}"/>
              </a:ext>
            </a:extLst>
          </p:cNvPr>
          <p:cNvSpPr txBox="1"/>
          <p:nvPr/>
        </p:nvSpPr>
        <p:spPr>
          <a:xfrm>
            <a:off x="2796173" y="1506097"/>
            <a:ext cx="2673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SVM reformulated constraints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FB5C426F-FF18-7F81-297C-BE8BBD537AC2}"/>
              </a:ext>
            </a:extLst>
          </p:cNvPr>
          <p:cNvSpPr txBox="1"/>
          <p:nvPr/>
        </p:nvSpPr>
        <p:spPr>
          <a:xfrm>
            <a:off x="-5693" y="1719169"/>
            <a:ext cx="2090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Simulation parameters</a:t>
            </a: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A6683593-663B-64E8-A1F7-5F1351D7A898}"/>
              </a:ext>
            </a:extLst>
          </p:cNvPr>
          <p:cNvSpPr txBox="1"/>
          <p:nvPr/>
        </p:nvSpPr>
        <p:spPr>
          <a:xfrm>
            <a:off x="2718115" y="3321152"/>
            <a:ext cx="1152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one iteration</a:t>
            </a: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014C7D1-B45D-6074-A94D-9D97DBE9AF21}"/>
              </a:ext>
            </a:extLst>
          </p:cNvPr>
          <p:cNvSpPr txBox="1"/>
          <p:nvPr/>
        </p:nvSpPr>
        <p:spPr>
          <a:xfrm>
            <a:off x="2759005" y="4960375"/>
            <a:ext cx="1223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ten iterations</a:t>
            </a: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DD51E62-7E88-64BA-A70D-D24C52B35E98}"/>
              </a:ext>
            </a:extLst>
          </p:cNvPr>
          <p:cNvSpPr txBox="1"/>
          <p:nvPr/>
        </p:nvSpPr>
        <p:spPr>
          <a:xfrm>
            <a:off x="6535528" y="3295136"/>
            <a:ext cx="1152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one iteration</a:t>
            </a: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C5745951-3862-6342-5F88-3C9D46E19F4D}"/>
              </a:ext>
            </a:extLst>
          </p:cNvPr>
          <p:cNvSpPr txBox="1"/>
          <p:nvPr/>
        </p:nvSpPr>
        <p:spPr>
          <a:xfrm>
            <a:off x="6576418" y="4934359"/>
            <a:ext cx="1223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ten iterations</a:t>
            </a:r>
          </a:p>
        </p:txBody>
      </p:sp>
      <p:pic>
        <p:nvPicPr>
          <p:cNvPr id="36" name="圖片 35">
            <a:extLst>
              <a:ext uri="{FF2B5EF4-FFF2-40B4-BE49-F238E27FC236}">
                <a16:creationId xmlns:a16="http://schemas.microsoft.com/office/drawing/2014/main" id="{723021D4-926D-8DC2-07BD-29F2D9BFA0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93" y="2090623"/>
            <a:ext cx="2600688" cy="17909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0E1C03-9923-A5DE-1BAE-7F16013F83FB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239930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477F-CCAE-245D-928A-31F258AF3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25DA40-9E69-AB69-2222-9D4E16643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Single-agent simulation 2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B3AE59DB-14BE-60A1-E484-E5A1915A2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050" y="2628209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61F5EC13-76E8-ECE7-E2D3-8B3F4D193CD8}"/>
              </a:ext>
            </a:extLst>
          </p:cNvPr>
          <p:cNvSpPr/>
          <p:nvPr/>
        </p:nvSpPr>
        <p:spPr>
          <a:xfrm>
            <a:off x="6109721" y="4596877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2EF24C7-64AC-1657-7719-8E558953E854}"/>
              </a:ext>
            </a:extLst>
          </p:cNvPr>
          <p:cNvSpPr txBox="1"/>
          <p:nvPr/>
        </p:nvSpPr>
        <p:spPr>
          <a:xfrm>
            <a:off x="6959229" y="1506097"/>
            <a:ext cx="1627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Pure linearization</a:t>
            </a: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3BFD9EA-375C-15CE-6476-BD8345E4B7C3}"/>
              </a:ext>
            </a:extLst>
          </p:cNvPr>
          <p:cNvSpPr txBox="1"/>
          <p:nvPr/>
        </p:nvSpPr>
        <p:spPr>
          <a:xfrm>
            <a:off x="3037473" y="1506097"/>
            <a:ext cx="2673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SVM reformulated constraints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29DD2553-D854-5F9F-4247-AE09D03238F2}"/>
              </a:ext>
            </a:extLst>
          </p:cNvPr>
          <p:cNvSpPr txBox="1"/>
          <p:nvPr/>
        </p:nvSpPr>
        <p:spPr>
          <a:xfrm>
            <a:off x="559233" y="1558598"/>
            <a:ext cx="2090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Simulation parameters</a:t>
            </a: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7DFBE65-8FCD-510A-235C-885D138835EC}"/>
              </a:ext>
            </a:extLst>
          </p:cNvPr>
          <p:cNvSpPr txBox="1"/>
          <p:nvPr/>
        </p:nvSpPr>
        <p:spPr>
          <a:xfrm>
            <a:off x="2959415" y="3321152"/>
            <a:ext cx="1152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one iteration</a:t>
            </a: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4C02B45-434B-B35A-4F0D-20B9D4DA115F}"/>
              </a:ext>
            </a:extLst>
          </p:cNvPr>
          <p:cNvSpPr txBox="1"/>
          <p:nvPr/>
        </p:nvSpPr>
        <p:spPr>
          <a:xfrm>
            <a:off x="3000305" y="4960375"/>
            <a:ext cx="1223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ten iterations</a:t>
            </a: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9850ADCD-6AE2-7716-37A6-617647211B70}"/>
              </a:ext>
            </a:extLst>
          </p:cNvPr>
          <p:cNvSpPr txBox="1"/>
          <p:nvPr/>
        </p:nvSpPr>
        <p:spPr>
          <a:xfrm>
            <a:off x="6776828" y="3295136"/>
            <a:ext cx="1152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one iteration</a:t>
            </a: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F671AD4-928D-6976-697B-95883482F684}"/>
              </a:ext>
            </a:extLst>
          </p:cNvPr>
          <p:cNvSpPr txBox="1"/>
          <p:nvPr/>
        </p:nvSpPr>
        <p:spPr>
          <a:xfrm>
            <a:off x="6817718" y="4934359"/>
            <a:ext cx="12235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After ten iterations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D8EBE9B-8B4B-B94E-793D-EA6D66C07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62" y="1977259"/>
            <a:ext cx="2600688" cy="179095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D483F462-154F-6DC5-64D9-DD92B82A2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9415" y="1929167"/>
            <a:ext cx="2490120" cy="1307469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79AE7813-5709-F951-2E72-80C7640835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4036" y="1977259"/>
            <a:ext cx="2568131" cy="1307469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4B65B6DF-B701-E2A2-0A43-D7AE632F7D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5112" y="3617529"/>
            <a:ext cx="2499481" cy="1316830"/>
          </a:xfrm>
          <a:prstGeom prst="rect">
            <a:avLst/>
          </a:prstGeom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4C12EF77-7F1E-4D3B-F6CB-7CA100D16C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7651" y="3617529"/>
            <a:ext cx="2474516" cy="13480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B05996-BF85-1CE3-E595-A91C5A1026C4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552718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E81D0-1B5B-525B-A9B1-0F3D8D646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840E0A-FD19-3050-9243-FC65E8CD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Ten agents case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A060216C-12C5-1CEF-F9F8-5DEB994D0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D14F19A1-B7FB-69E8-51A5-3736755D3106}"/>
              </a:ext>
            </a:extLst>
          </p:cNvPr>
          <p:cNvSpPr/>
          <p:nvPr/>
        </p:nvSpPr>
        <p:spPr>
          <a:xfrm>
            <a:off x="6098551" y="4643944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C69A5E9-F1F2-E5E1-B4AB-724B213319A0}"/>
              </a:ext>
            </a:extLst>
          </p:cNvPr>
          <p:cNvSpPr txBox="1"/>
          <p:nvPr/>
        </p:nvSpPr>
        <p:spPr>
          <a:xfrm>
            <a:off x="535568" y="2042995"/>
            <a:ext cx="3236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10 agents forming a circular pattern</a:t>
            </a: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942C6345-E140-9CF3-741C-3ED6237E21CC}"/>
              </a:ext>
            </a:extLst>
          </p:cNvPr>
          <p:cNvSpPr txBox="1"/>
          <p:nvPr/>
        </p:nvSpPr>
        <p:spPr>
          <a:xfrm>
            <a:off x="5224490" y="1073120"/>
            <a:ext cx="2090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Simulation parameters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0AF4988-F2DA-0625-DE0A-B5FBCF4E75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6069" y="3104971"/>
            <a:ext cx="3559152" cy="1924847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E4CDBD4-62D7-F6D2-888D-F44DC1558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4490" y="1436206"/>
            <a:ext cx="2220230" cy="1440966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ECBE594D-A4D3-FFB6-03B3-341680FAFBF6}"/>
              </a:ext>
            </a:extLst>
          </p:cNvPr>
          <p:cNvSpPr txBox="1"/>
          <p:nvPr/>
        </p:nvSpPr>
        <p:spPr>
          <a:xfrm>
            <a:off x="5215769" y="2870798"/>
            <a:ext cx="3259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Minimum distance between agents</a:t>
            </a:r>
          </a:p>
        </p:txBody>
      </p:sp>
      <p:pic>
        <p:nvPicPr>
          <p:cNvPr id="3" name="Untitled video (32)">
            <a:hlinkClick r:id="" action="ppaction://media"/>
            <a:extLst>
              <a:ext uri="{FF2B5EF4-FFF2-40B4-BE49-F238E27FC236}">
                <a16:creationId xmlns:a16="http://schemas.microsoft.com/office/drawing/2014/main" id="{A17CDDCB-BF3A-56E2-1F0F-7997FDB461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11630" r="12063"/>
          <a:stretch/>
        </p:blipFill>
        <p:spPr>
          <a:xfrm>
            <a:off x="817418" y="2571750"/>
            <a:ext cx="2921386" cy="21535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948AE3-3C02-D6CF-DFBB-38477A26EEA5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94159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AC239-CF36-E9F1-C9D9-686F37CFC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F33C7D-57C8-F022-5264-574BC775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Four agents cases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CE75E3A-955A-2CB4-3BF6-E6DBCB69EC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C9C6794D-DC54-40FB-1D83-504D686326AD}"/>
              </a:ext>
            </a:extLst>
          </p:cNvPr>
          <p:cNvSpPr/>
          <p:nvPr/>
        </p:nvSpPr>
        <p:spPr>
          <a:xfrm>
            <a:off x="6098551" y="4643944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EAEC0C3-6D34-7174-4B2C-E3FE714842EF}"/>
              </a:ext>
            </a:extLst>
          </p:cNvPr>
          <p:cNvSpPr txBox="1"/>
          <p:nvPr/>
        </p:nvSpPr>
        <p:spPr>
          <a:xfrm>
            <a:off x="103469" y="2054857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Simulation parameters</a:t>
            </a:r>
          </a:p>
        </p:txBody>
      </p:sp>
      <p:pic>
        <p:nvPicPr>
          <p:cNvPr id="27" name="圖片 26">
            <a:extLst>
              <a:ext uri="{FF2B5EF4-FFF2-40B4-BE49-F238E27FC236}">
                <a16:creationId xmlns:a16="http://schemas.microsoft.com/office/drawing/2014/main" id="{B92E905E-4DAC-EE8D-6963-D26855764E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437459"/>
            <a:ext cx="3323433" cy="2028746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362B21E9-FA9E-90B0-BC4B-7C7F7933A14E}"/>
              </a:ext>
            </a:extLst>
          </p:cNvPr>
          <p:cNvSpPr/>
          <p:nvPr/>
        </p:nvSpPr>
        <p:spPr>
          <a:xfrm>
            <a:off x="0" y="4237463"/>
            <a:ext cx="3323433" cy="2727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8325028A-276B-8DCA-4346-9E558DBCBB04}"/>
              </a:ext>
            </a:extLst>
          </p:cNvPr>
          <p:cNvSpPr txBox="1"/>
          <p:nvPr/>
        </p:nvSpPr>
        <p:spPr>
          <a:xfrm>
            <a:off x="4314630" y="944031"/>
            <a:ext cx="4245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Final trajectories after 50 iterations for case 1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1686E87F-A873-F221-B670-CC882A089AA0}"/>
              </a:ext>
            </a:extLst>
          </p:cNvPr>
          <p:cNvSpPr txBox="1"/>
          <p:nvPr/>
        </p:nvSpPr>
        <p:spPr>
          <a:xfrm>
            <a:off x="4301922" y="3024844"/>
            <a:ext cx="4245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Final trajectories after 50 iterations for case 2</a:t>
            </a:r>
          </a:p>
        </p:txBody>
      </p:sp>
      <p:pic>
        <p:nvPicPr>
          <p:cNvPr id="38" name="Untitled video (15)">
            <a:hlinkClick r:id="" action="ppaction://media"/>
            <a:extLst>
              <a:ext uri="{FF2B5EF4-FFF2-40B4-BE49-F238E27FC236}">
                <a16:creationId xmlns:a16="http://schemas.microsoft.com/office/drawing/2014/main" id="{5837B2FB-8E4F-6C12-FEDF-B60B3121C43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11803" r="11368"/>
          <a:stretch/>
        </p:blipFill>
        <p:spPr>
          <a:xfrm>
            <a:off x="4624907" y="3338645"/>
            <a:ext cx="3323433" cy="1786518"/>
          </a:xfrm>
          <a:prstGeom prst="rect">
            <a:avLst/>
          </a:prstGeom>
        </p:spPr>
      </p:pic>
      <p:pic>
        <p:nvPicPr>
          <p:cNvPr id="39" name="Untitled video (16)">
            <a:hlinkClick r:id="" action="ppaction://media"/>
            <a:extLst>
              <a:ext uri="{FF2B5EF4-FFF2-40B4-BE49-F238E27FC236}">
                <a16:creationId xmlns:a16="http://schemas.microsoft.com/office/drawing/2014/main" id="{D3F96B2F-1763-D942-6D1B-97ED4A75193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rcRect l="13965" r="13189"/>
          <a:stretch/>
        </p:blipFill>
        <p:spPr>
          <a:xfrm>
            <a:off x="4718028" y="1326825"/>
            <a:ext cx="3137192" cy="17504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571D84-15D2-2957-4232-6DD039E3F5F5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58683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6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75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1AA44-E5F6-CD67-5A1E-244CC6D89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16739D-BCF4-5EED-725A-B7607A36B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Four agents cases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AA0B24D8-E14C-1CFD-DB1F-70719001A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8DC976D-B967-BFED-6D72-F98693B77A47}"/>
              </a:ext>
            </a:extLst>
          </p:cNvPr>
          <p:cNvSpPr/>
          <p:nvPr/>
        </p:nvSpPr>
        <p:spPr>
          <a:xfrm>
            <a:off x="6098551" y="4643944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29578E-D308-E9B0-DB4B-A229FF4E3E34}"/>
              </a:ext>
            </a:extLst>
          </p:cNvPr>
          <p:cNvSpPr txBox="1"/>
          <p:nvPr/>
        </p:nvSpPr>
        <p:spPr>
          <a:xfrm>
            <a:off x="964852" y="1808763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Consensus error costs for case 1</a:t>
            </a:r>
          </a:p>
        </p:txBody>
      </p:sp>
      <p:pic>
        <p:nvPicPr>
          <p:cNvPr id="22" name="圖片 21">
            <a:extLst>
              <a:ext uri="{FF2B5EF4-FFF2-40B4-BE49-F238E27FC236}">
                <a16:creationId xmlns:a16="http://schemas.microsoft.com/office/drawing/2014/main" id="{1849EC87-4943-B274-3C70-4CA787233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" y="2255069"/>
            <a:ext cx="4572000" cy="2888430"/>
          </a:xfrm>
          <a:prstGeom prst="rect">
            <a:avLst/>
          </a:prstGeom>
        </p:spPr>
      </p:pic>
      <p:sp>
        <p:nvSpPr>
          <p:cNvPr id="25" name="文字方塊 24">
            <a:extLst>
              <a:ext uri="{FF2B5EF4-FFF2-40B4-BE49-F238E27FC236}">
                <a16:creationId xmlns:a16="http://schemas.microsoft.com/office/drawing/2014/main" id="{51FFB9AB-899D-0486-371D-0EC0E55DB281}"/>
              </a:ext>
            </a:extLst>
          </p:cNvPr>
          <p:cNvSpPr txBox="1"/>
          <p:nvPr/>
        </p:nvSpPr>
        <p:spPr>
          <a:xfrm>
            <a:off x="5443301" y="1808763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Consensus error costs for case 2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27A5D34-38D8-9D2D-E37B-CE4462193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120" y="2255069"/>
            <a:ext cx="4572000" cy="27779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B05EDD-63DA-A708-93B2-F679178B49C3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176391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7B0B3-FEAF-8C66-DEFD-86A88A1A0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5559E6-F6A2-78F5-7B6E-294FE4186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Four agents cases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04D5B7CE-A697-6648-AF87-99F60FC31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CF1B7212-C567-FD9C-AD25-5FCE03E219F4}"/>
              </a:ext>
            </a:extLst>
          </p:cNvPr>
          <p:cNvSpPr/>
          <p:nvPr/>
        </p:nvSpPr>
        <p:spPr>
          <a:xfrm>
            <a:off x="6098551" y="4643944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DB610A7-EAB6-DCB6-61BE-D8BE812B3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91" y="1630798"/>
            <a:ext cx="3324941" cy="1773948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3FC8A8F8-EDD4-6E1A-183C-8B2E1D909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163" y="1640491"/>
            <a:ext cx="3261932" cy="1754561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ADD9BC80-D038-1E94-0C5A-FD673584A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91" y="3437408"/>
            <a:ext cx="3208616" cy="1706092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5ACD4286-E150-1030-7BD9-BE90698F82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2136" y="3427713"/>
            <a:ext cx="3101986" cy="1715786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79FDF090-4F97-96FA-530C-B8FA76D9861E}"/>
              </a:ext>
            </a:extLst>
          </p:cNvPr>
          <p:cNvSpPr txBox="1"/>
          <p:nvPr/>
        </p:nvSpPr>
        <p:spPr>
          <a:xfrm>
            <a:off x="859905" y="1416791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Minimum distance for case 1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0AF5737-A65E-9EFA-CFE4-31B6465A03C1}"/>
              </a:ext>
            </a:extLst>
          </p:cNvPr>
          <p:cNvSpPr txBox="1"/>
          <p:nvPr/>
        </p:nvSpPr>
        <p:spPr>
          <a:xfrm>
            <a:off x="832338" y="3235469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Consensus trust region for case 1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A24CC6D-47A0-BC4E-BCDD-7BF6BF3A679B}"/>
              </a:ext>
            </a:extLst>
          </p:cNvPr>
          <p:cNvSpPr txBox="1"/>
          <p:nvPr/>
        </p:nvSpPr>
        <p:spPr>
          <a:xfrm>
            <a:off x="5302365" y="1424411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Minimum distance for case 2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AE26FF8-408E-259F-63DC-5A752B3FC0A8}"/>
              </a:ext>
            </a:extLst>
          </p:cNvPr>
          <p:cNvSpPr txBox="1"/>
          <p:nvPr/>
        </p:nvSpPr>
        <p:spPr>
          <a:xfrm>
            <a:off x="5274798" y="3243089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Consensus trust region for case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751842-4125-1062-BFED-AFAE5F2CE8AE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2428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E3B6B-3948-5281-B6CB-BC5966103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C58DFF8-3EF3-6CF7-4DA0-4908D228181F}"/>
              </a:ext>
            </a:extLst>
          </p:cNvPr>
          <p:cNvSpPr/>
          <p:nvPr/>
        </p:nvSpPr>
        <p:spPr>
          <a:xfrm>
            <a:off x="6055360" y="4571996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BA94CB-F944-7936-B7B6-B79DA73F5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Problem statement:</a:t>
            </a:r>
            <a:br>
              <a:rPr lang="en-US" dirty="0"/>
            </a:br>
            <a:r>
              <a:rPr lang="en-US" dirty="0"/>
              <a:t>Multiagent trajectory planning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90573-C65F-1CE0-35A6-B539E84340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675" y="1625672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Multiagent safe navigation : Navigate through the obstacles (or other agents) with a certain objective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What we need?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dirty="0"/>
              <a:t>Consensus protocol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dirty="0"/>
              <a:t>Optimization (SCVX)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dirty="0"/>
              <a:t>Dual reformulation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0" dirty="0"/>
              <a:t>Biconvex optimization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200" b="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73CFDF81-15AE-EC4F-8758-0D4920245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E9A9D0-5C0A-39B9-A284-542BD6F13A48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024A1F-574D-F7A0-B5D6-6F502AA9F5D7}"/>
              </a:ext>
            </a:extLst>
          </p:cNvPr>
          <p:cNvSpPr/>
          <p:nvPr/>
        </p:nvSpPr>
        <p:spPr>
          <a:xfrm>
            <a:off x="3166373" y="2095397"/>
            <a:ext cx="5777973" cy="2875172"/>
          </a:xfrm>
          <a:prstGeom prst="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Decentralized Multiagent Trajectory Planning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21F0EF-3C2A-474C-73E7-92B8DB54C8E8}"/>
              </a:ext>
            </a:extLst>
          </p:cNvPr>
          <p:cNvSpPr/>
          <p:nvPr/>
        </p:nvSpPr>
        <p:spPr>
          <a:xfrm>
            <a:off x="3359114" y="2971614"/>
            <a:ext cx="1962202" cy="1146188"/>
          </a:xfrm>
          <a:prstGeom prst="ellipse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Consensus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503C7BE-712B-362E-0A90-255554C3D615}"/>
              </a:ext>
            </a:extLst>
          </p:cNvPr>
          <p:cNvSpPr/>
          <p:nvPr/>
        </p:nvSpPr>
        <p:spPr>
          <a:xfrm>
            <a:off x="5514057" y="2461490"/>
            <a:ext cx="3142334" cy="2435801"/>
          </a:xfrm>
          <a:prstGeom prst="ellipse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Optimization (SCVX)</a:t>
            </a:r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79E76C-EA54-B70D-B36C-301CAD8BAE47}"/>
              </a:ext>
            </a:extLst>
          </p:cNvPr>
          <p:cNvSpPr/>
          <p:nvPr/>
        </p:nvSpPr>
        <p:spPr>
          <a:xfrm>
            <a:off x="6194270" y="3054464"/>
            <a:ext cx="1790933" cy="773092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Dual reformulation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DC2AF05-1012-5AF2-EA7E-F240B7C7EA60}"/>
              </a:ext>
            </a:extLst>
          </p:cNvPr>
          <p:cNvSpPr/>
          <p:nvPr/>
        </p:nvSpPr>
        <p:spPr>
          <a:xfrm>
            <a:off x="6215447" y="3912008"/>
            <a:ext cx="1739554" cy="822635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Biconvex </a:t>
            </a:r>
          </a:p>
          <a:p>
            <a:pPr algn="ctr"/>
            <a:r>
              <a:rPr lang="en-US" sz="1400" dirty="0"/>
              <a:t>optimization</a:t>
            </a:r>
          </a:p>
        </p:txBody>
      </p:sp>
    </p:spTree>
    <p:extLst>
      <p:ext uri="{BB962C8B-B14F-4D97-AF65-F5344CB8AC3E}">
        <p14:creationId xmlns:p14="http://schemas.microsoft.com/office/powerpoint/2010/main" val="36027556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70D5F-9D2E-7A19-C666-A95C4EA6A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FAB153C-9154-64F7-815E-ABAED1B1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Results:</a:t>
            </a:r>
            <a:br>
              <a:rPr lang="en-US" dirty="0"/>
            </a:br>
            <a:r>
              <a:rPr lang="en-US" dirty="0"/>
              <a:t>Hardware experiments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290B49CC-7DC5-82B2-697E-5203416C3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4C48745B-413F-22FA-43F1-3A13A6509186}"/>
              </a:ext>
            </a:extLst>
          </p:cNvPr>
          <p:cNvSpPr/>
          <p:nvPr/>
        </p:nvSpPr>
        <p:spPr>
          <a:xfrm>
            <a:off x="6098551" y="4643944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28C9CBFA-5D8F-6F37-ABE5-06C8CC1054F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9479" t="23028" r="27649"/>
          <a:stretch/>
        </p:blipFill>
        <p:spPr>
          <a:xfrm>
            <a:off x="74341" y="1929394"/>
            <a:ext cx="2683726" cy="2714550"/>
          </a:xfrm>
          <a:prstGeom prst="rect">
            <a:avLst/>
          </a:prstGeom>
        </p:spPr>
      </p:pic>
      <p:pic>
        <p:nvPicPr>
          <p:cNvPr id="9" name="Untitled video (17)">
            <a:hlinkClick r:id="" action="ppaction://media"/>
            <a:extLst>
              <a:ext uri="{FF2B5EF4-FFF2-40B4-BE49-F238E27FC236}">
                <a16:creationId xmlns:a16="http://schemas.microsoft.com/office/drawing/2014/main" id="{175432A5-F809-23F6-E202-9B6B3D63731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21219" r="20895"/>
          <a:stretch/>
        </p:blipFill>
        <p:spPr>
          <a:xfrm>
            <a:off x="3000953" y="1936827"/>
            <a:ext cx="2854712" cy="2774023"/>
          </a:xfrm>
          <a:prstGeom prst="rect">
            <a:avLst/>
          </a:prstGeom>
        </p:spPr>
      </p:pic>
      <p:pic>
        <p:nvPicPr>
          <p:cNvPr id="10" name="Untitled video (18)">
            <a:hlinkClick r:id="" action="ppaction://media"/>
            <a:extLst>
              <a:ext uri="{FF2B5EF4-FFF2-40B4-BE49-F238E27FC236}">
                <a16:creationId xmlns:a16="http://schemas.microsoft.com/office/drawing/2014/main" id="{9116B59E-F3C8-D090-AA2A-71E60AE48C7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rcRect l="24496" r="24285"/>
          <a:stretch/>
        </p:blipFill>
        <p:spPr>
          <a:xfrm>
            <a:off x="6098551" y="1929394"/>
            <a:ext cx="2525940" cy="2774023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6252D2-056D-230D-A1E6-520B7DC9F055}"/>
              </a:ext>
            </a:extLst>
          </p:cNvPr>
          <p:cNvSpPr txBox="1"/>
          <p:nvPr/>
        </p:nvSpPr>
        <p:spPr>
          <a:xfrm>
            <a:off x="18584" y="1569423"/>
            <a:ext cx="279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Three agents random tests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D9E43D18-03DC-F8AF-BEF7-568C9F0C2443}"/>
              </a:ext>
            </a:extLst>
          </p:cNvPr>
          <p:cNvSpPr txBox="1"/>
          <p:nvPr/>
        </p:nvSpPr>
        <p:spPr>
          <a:xfrm>
            <a:off x="3063620" y="1552546"/>
            <a:ext cx="279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Three agents cross case 1</a:t>
            </a: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B1C9336D-8F77-A559-9EFC-209B8845E3F1}"/>
              </a:ext>
            </a:extLst>
          </p:cNvPr>
          <p:cNvSpPr txBox="1"/>
          <p:nvPr/>
        </p:nvSpPr>
        <p:spPr>
          <a:xfrm>
            <a:off x="6105675" y="1552546"/>
            <a:ext cx="2795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Three agents cross case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BADD2E-9397-21B7-F787-D184B4D7A6C6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16570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8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2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D4202-AB83-F4FB-B707-1D8F9285C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84DAB7-4F6F-45DF-1265-198857DC6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Conclusion: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3FE838B3-2023-60EE-4613-F237FE44D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C1025D3-4606-4997-F794-FAC096BD1F29}"/>
              </a:ext>
            </a:extLst>
          </p:cNvPr>
          <p:cNvSpPr txBox="1">
            <a:spLocks/>
          </p:cNvSpPr>
          <p:nvPr/>
        </p:nvSpPr>
        <p:spPr>
          <a:xfrm>
            <a:off x="97916" y="1445869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1600" dirty="0"/>
              <a:t>We proposed a novel partial dual trajectory planning method that can:</a:t>
            </a:r>
          </a:p>
          <a:p>
            <a:pPr lvl="1"/>
            <a:r>
              <a:rPr lang="en-US" sz="1400" b="0" dirty="0"/>
              <a:t>Converge much faster </a:t>
            </a:r>
          </a:p>
          <a:p>
            <a:pPr lvl="1"/>
            <a:r>
              <a:rPr lang="en-US" sz="1400" b="0" dirty="0"/>
              <a:t>Guarantee a safe trajectory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The decentralized consensus-based trajectory planning algorithm has:</a:t>
            </a:r>
          </a:p>
          <a:p>
            <a:pPr lvl="1"/>
            <a:r>
              <a:rPr lang="en-US" sz="1400" b="0" dirty="0"/>
              <a:t>Good scalability</a:t>
            </a:r>
          </a:p>
          <a:p>
            <a:pPr lvl="1"/>
            <a:r>
              <a:rPr lang="en-US" sz="1400" b="0" dirty="0"/>
              <a:t>Minimum data sharing requirements</a:t>
            </a:r>
          </a:p>
          <a:p>
            <a:pPr lvl="1"/>
            <a:r>
              <a:rPr lang="en-US" sz="1400" b="0" dirty="0"/>
              <a:t>Automatic trust region update mechanisms for convergence </a:t>
            </a:r>
            <a:endParaRPr lang="en-US" sz="1800" b="0" dirty="0"/>
          </a:p>
          <a:p>
            <a:pPr>
              <a:buFont typeface="+mj-lt"/>
              <a:buAutoNum type="arabicPeriod"/>
            </a:pPr>
            <a:r>
              <a:rPr lang="en-US" sz="1600" dirty="0"/>
              <a:t>We tested our algorithms with various cases:</a:t>
            </a:r>
          </a:p>
          <a:p>
            <a:pPr lvl="1"/>
            <a:r>
              <a:rPr lang="en-US" sz="1400" b="0" dirty="0"/>
              <a:t>Single agent case</a:t>
            </a:r>
          </a:p>
          <a:p>
            <a:pPr lvl="1"/>
            <a:r>
              <a:rPr lang="en-US" sz="1400" b="0" dirty="0"/>
              <a:t>Ten agents C10 graph case</a:t>
            </a:r>
          </a:p>
          <a:p>
            <a:pPr lvl="1"/>
            <a:r>
              <a:rPr lang="en-US" sz="1400" b="0" dirty="0"/>
              <a:t>Four agents C4 graph cases</a:t>
            </a:r>
          </a:p>
          <a:p>
            <a:pPr lvl="1"/>
            <a:r>
              <a:rPr lang="en-US" sz="1400" b="0" dirty="0"/>
              <a:t>Hardware experiments</a:t>
            </a:r>
          </a:p>
          <a:p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E88878-3406-D281-53B5-09AF66837F6C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0779152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958BB-6B5A-2ADB-CFF6-00BA5AA64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CE6F19-BB26-AC83-517E-B05563BE9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Future work: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5F73B583-3FA7-A6DE-69F0-C96FD512C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AEBBF8D2-2EAD-D7E2-B4F3-A23F3C4CC3C0}"/>
              </a:ext>
            </a:extLst>
          </p:cNvPr>
          <p:cNvSpPr txBox="1">
            <a:spLocks/>
          </p:cNvSpPr>
          <p:nvPr/>
        </p:nvSpPr>
        <p:spPr>
          <a:xfrm>
            <a:off x="97916" y="1534868"/>
            <a:ext cx="8197114" cy="22517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2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&gt;"/>
              <a:defRPr sz="18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Lucida Grande"/>
              <a:buChar char="&gt;"/>
              <a:defRPr sz="1400" b="1" i="0" kern="1200" baseline="0">
                <a:solidFill>
                  <a:schemeClr val="tx2"/>
                </a:solidFill>
                <a:latin typeface="Open Sans" charset="0"/>
                <a:ea typeface="Open Sans" charset="0"/>
                <a:cs typeface="Open Sans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Solving the time-varying graph version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Exploring more dual methods for better convergence properties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Applying the same framework to other applications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Adding sequence decision into the problem (Only right decision sequences lead to the feasible solution)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Game theory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CA53B8-36EC-C00A-8DA2-9FD87D3D0F78}"/>
              </a:ext>
            </a:extLst>
          </p:cNvPr>
          <p:cNvSpPr txBox="1"/>
          <p:nvPr/>
        </p:nvSpPr>
        <p:spPr>
          <a:xfrm>
            <a:off x="8890404" y="4889584"/>
            <a:ext cx="3225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7038886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listening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Question time:</a:t>
            </a:r>
          </a:p>
          <a:p>
            <a:r>
              <a:rPr lang="en-US" dirty="0"/>
              <a:t>Nonlinear? </a:t>
            </a:r>
          </a:p>
          <a:p>
            <a:r>
              <a:rPr lang="en-US" dirty="0"/>
              <a:t>Nonconvex? </a:t>
            </a:r>
          </a:p>
          <a:p>
            <a:r>
              <a:rPr lang="en-US" dirty="0"/>
              <a:t>Discontinuity? </a:t>
            </a:r>
          </a:p>
          <a:p>
            <a:r>
              <a:rPr lang="en-US" dirty="0"/>
              <a:t>Finding the convex hull?</a:t>
            </a:r>
          </a:p>
          <a:p>
            <a:endParaRPr lang="en-US" dirty="0"/>
          </a:p>
          <a:p>
            <a:r>
              <a:rPr lang="en-US" dirty="0"/>
              <a:t>I got a headache now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5EA0DAC1-1463-5206-7806-6261A1C0B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855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928F0-F139-5C27-1808-73C08757B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58BC00-E932-92F6-8097-DA7C46F92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/>
              <a:t>Convergence analysis:</a:t>
            </a:r>
            <a:br>
              <a:rPr lang="en-US" dirty="0"/>
            </a:br>
            <a:r>
              <a:rPr lang="en-US" dirty="0"/>
              <a:t>Biconvex optimization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A596D531-E556-619C-663D-76A8CF02D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11D5D9FB-F823-DA42-5C6F-B83792A23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44" y="1978040"/>
            <a:ext cx="1949217" cy="123408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06CEF805-7965-4F33-9BDB-3EB902516D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72" y="3881040"/>
            <a:ext cx="1726192" cy="502825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8B5E5FB2-96FA-CF2B-C2D2-C70EDFD8F690}"/>
              </a:ext>
            </a:extLst>
          </p:cNvPr>
          <p:cNvSpPr txBox="1"/>
          <p:nvPr/>
        </p:nvSpPr>
        <p:spPr>
          <a:xfrm>
            <a:off x="533672" y="1639486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Consider the biconvex problem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0C8377D0-2A46-67E7-FDA8-B0E64CBE1C84}"/>
              </a:ext>
            </a:extLst>
          </p:cNvPr>
          <p:cNvSpPr txBox="1"/>
          <p:nvPr/>
        </p:nvSpPr>
        <p:spPr>
          <a:xfrm>
            <a:off x="533672" y="3241004"/>
            <a:ext cx="3116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Which will converge to the partial minimum with ACS</a:t>
            </a: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ABB081DF-3E09-2C57-A0FB-DB81BBC93F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5802" y="1876396"/>
            <a:ext cx="2574147" cy="1738306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F04C09A5-C2C3-D7CC-1ADA-F45A2B94BE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1854" y="3887972"/>
            <a:ext cx="1726193" cy="533000"/>
          </a:xfrm>
          <a:prstGeom prst="rect">
            <a:avLst/>
          </a:prstGeom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E8DFF9F7-E1F3-57F9-CE47-4E2A01AC4F49}"/>
              </a:ext>
            </a:extLst>
          </p:cNvPr>
          <p:cNvSpPr txBox="1"/>
          <p:nvPr/>
        </p:nvSpPr>
        <p:spPr>
          <a:xfrm>
            <a:off x="5015802" y="1655080"/>
            <a:ext cx="3116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Similarly, the trajectory problem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353821EF-8DBD-E4F1-D8E7-4BC62B01B5F8}"/>
              </a:ext>
            </a:extLst>
          </p:cNvPr>
          <p:cNvSpPr txBox="1"/>
          <p:nvPr/>
        </p:nvSpPr>
        <p:spPr>
          <a:xfrm>
            <a:off x="5015802" y="3531051"/>
            <a:ext cx="3618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Will converge to the partial minimum 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875A57E-D828-6C1A-CDCA-926A31D753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9851" y="3908089"/>
            <a:ext cx="1022003" cy="21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6213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512C0-89E0-233F-C276-1E91A7C27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1F2E5E7-A3D6-6DF3-4FBF-3EB610697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Convergence analysis:</a:t>
            </a:r>
            <a:br>
              <a:rPr lang="en-US" dirty="0"/>
            </a:br>
            <a:r>
              <a:rPr lang="en-US" sz="2000" dirty="0"/>
              <a:t>Bounded consensus error cost and Monotonic cost decrease before the critical iteration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661CC19C-D943-92FD-759A-898F44119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646E5163-B1BE-3642-931B-7285F606A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135" y="2294524"/>
            <a:ext cx="3115110" cy="847843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B729F679-E553-EADD-899A-4FB85C1759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746" y="3718443"/>
            <a:ext cx="3115110" cy="434135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9B1A4326-FFAF-EB3C-5906-E41A933521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2179" y="2259865"/>
            <a:ext cx="3324689" cy="809738"/>
          </a:xfrm>
          <a:prstGeom prst="rect">
            <a:avLst/>
          </a:prstGeom>
        </p:spPr>
      </p:pic>
      <p:sp>
        <p:nvSpPr>
          <p:cNvPr id="18" name="文字方塊 17">
            <a:extLst>
              <a:ext uri="{FF2B5EF4-FFF2-40B4-BE49-F238E27FC236}">
                <a16:creationId xmlns:a16="http://schemas.microsoft.com/office/drawing/2014/main" id="{186CE156-334D-9A40-85B8-95E7933BC84B}"/>
              </a:ext>
            </a:extLst>
          </p:cNvPr>
          <p:cNvSpPr txBox="1"/>
          <p:nvPr/>
        </p:nvSpPr>
        <p:spPr>
          <a:xfrm>
            <a:off x="767135" y="1676313"/>
            <a:ext cx="3324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Our error dynamics from k to k+1 is given by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A6D3FC8E-AB56-61A1-0FDE-EDE627C1D471}"/>
              </a:ext>
            </a:extLst>
          </p:cNvPr>
          <p:cNvSpPr txBox="1"/>
          <p:nvPr/>
        </p:nvSpPr>
        <p:spPr>
          <a:xfrm>
            <a:off x="767135" y="3142700"/>
            <a:ext cx="3324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total consensus error that agent </a:t>
            </a:r>
            <a:r>
              <a:rPr lang="en-US" sz="1600" dirty="0" err="1"/>
              <a:t>i</a:t>
            </a:r>
            <a:r>
              <a:rPr lang="en-US" sz="1600" dirty="0"/>
              <a:t> has: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CECE89F-15B3-627A-DA53-3BCC5E497823}"/>
              </a:ext>
            </a:extLst>
          </p:cNvPr>
          <p:cNvSpPr txBox="1"/>
          <p:nvPr/>
        </p:nvSpPr>
        <p:spPr>
          <a:xfrm>
            <a:off x="5052179" y="1673867"/>
            <a:ext cx="3324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From the Lipschitz assumption, the cost due to the consensus error is</a:t>
            </a:r>
          </a:p>
        </p:txBody>
      </p:sp>
      <p:pic>
        <p:nvPicPr>
          <p:cNvPr id="22" name="圖片 21">
            <a:extLst>
              <a:ext uri="{FF2B5EF4-FFF2-40B4-BE49-F238E27FC236}">
                <a16:creationId xmlns:a16="http://schemas.microsoft.com/office/drawing/2014/main" id="{D1685576-B553-2F21-6FC1-D475FE76A0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0911" y="3424513"/>
            <a:ext cx="3991543" cy="1718986"/>
          </a:xfrm>
          <a:prstGeom prst="rect">
            <a:avLst/>
          </a:prstGeom>
        </p:spPr>
      </p:pic>
      <p:sp>
        <p:nvSpPr>
          <p:cNvPr id="25" name="文字方塊 24">
            <a:extLst>
              <a:ext uri="{FF2B5EF4-FFF2-40B4-BE49-F238E27FC236}">
                <a16:creationId xmlns:a16="http://schemas.microsoft.com/office/drawing/2014/main" id="{6CB718BD-D1D5-0240-4C7E-DF94C9CC685A}"/>
              </a:ext>
            </a:extLst>
          </p:cNvPr>
          <p:cNvSpPr txBox="1"/>
          <p:nvPr/>
        </p:nvSpPr>
        <p:spPr>
          <a:xfrm>
            <a:off x="5052179" y="2980047"/>
            <a:ext cx="4216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From the bounded error cost and assumption on </a:t>
            </a:r>
          </a:p>
          <a:p>
            <a:r>
              <a:rPr lang="en-US" sz="1600" dirty="0"/>
              <a:t>Sufficient decrease, we have: </a:t>
            </a:r>
          </a:p>
        </p:txBody>
      </p:sp>
    </p:spTree>
    <p:extLst>
      <p:ext uri="{BB962C8B-B14F-4D97-AF65-F5344CB8AC3E}">
        <p14:creationId xmlns:p14="http://schemas.microsoft.com/office/powerpoint/2010/main" val="10311894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664CC-BD65-8028-6953-769E56432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id="{1DDAC40A-1F5F-6945-5913-95353AF33618}"/>
              </a:ext>
            </a:extLst>
          </p:cNvPr>
          <p:cNvSpPr/>
          <p:nvPr/>
        </p:nvSpPr>
        <p:spPr>
          <a:xfrm>
            <a:off x="6098551" y="4643944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35A9C0-B097-A42B-6759-61E66CE6F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713220" cy="993775"/>
          </a:xfrm>
        </p:spPr>
        <p:txBody>
          <a:bodyPr/>
          <a:lstStyle/>
          <a:p>
            <a:r>
              <a:rPr lang="en-US" dirty="0"/>
              <a:t>Convergence analysis:</a:t>
            </a:r>
            <a:br>
              <a:rPr lang="en-US" dirty="0"/>
            </a:br>
            <a:r>
              <a:rPr lang="en-US" sz="2000" dirty="0"/>
              <a:t>Detectable consensus error cost increase and bounded consensus error cost 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D384C8DF-B7D7-08CB-DF79-C88AD151F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18" name="文字方塊 17">
            <a:extLst>
              <a:ext uri="{FF2B5EF4-FFF2-40B4-BE49-F238E27FC236}">
                <a16:creationId xmlns:a16="http://schemas.microsoft.com/office/drawing/2014/main" id="{AEFB44A9-6C43-B5D0-72A2-F46AF2AC2C00}"/>
              </a:ext>
            </a:extLst>
          </p:cNvPr>
          <p:cNvSpPr txBox="1"/>
          <p:nvPr/>
        </p:nvSpPr>
        <p:spPr>
          <a:xfrm>
            <a:off x="605168" y="2406987"/>
            <a:ext cx="3324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Also assume the safe constraint is active with true data, that is: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312D82C8-28F1-E56B-0AFB-23029CBA0F84}"/>
              </a:ext>
            </a:extLst>
          </p:cNvPr>
          <p:cNvSpPr txBox="1"/>
          <p:nvPr/>
        </p:nvSpPr>
        <p:spPr>
          <a:xfrm>
            <a:off x="605168" y="1399204"/>
            <a:ext cx="3324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Assume that the optimal is reached within finite iterations</a:t>
            </a: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B240363-A0BF-9718-E95B-A70C70E46F84}"/>
              </a:ext>
            </a:extLst>
          </p:cNvPr>
          <p:cNvSpPr txBox="1"/>
          <p:nvPr/>
        </p:nvSpPr>
        <p:spPr>
          <a:xfrm>
            <a:off x="4572000" y="1465033"/>
            <a:ext cx="36381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Since the consensus error is decreasing at a rate of  </a:t>
            </a:r>
            <a:r>
              <a:rPr lang="el-GR" b="1" dirty="0"/>
              <a:t>λ</a:t>
            </a:r>
            <a:r>
              <a:rPr lang="en-US" sz="1100" b="1" dirty="0"/>
              <a:t>2</a:t>
            </a:r>
            <a:r>
              <a:rPr lang="en-US" sz="1600" b="1" dirty="0"/>
              <a:t> </a:t>
            </a:r>
            <a:r>
              <a:rPr lang="en-US" sz="1600" b="1" dirty="0">
                <a:sym typeface="Wingdings" panose="05000000000000000000" pitchFamily="2" charset="2"/>
              </a:rPr>
              <a:t></a:t>
            </a:r>
          </a:p>
          <a:p>
            <a:r>
              <a:rPr lang="en-US" sz="1600" dirty="0">
                <a:sym typeface="Wingdings" panose="05000000000000000000" pitchFamily="2" charset="2"/>
              </a:rPr>
              <a:t>There exists a positive iteration in which the local consensus error increases</a:t>
            </a:r>
            <a:endParaRPr lang="en-US" sz="1100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E148DD68-F5BC-A8B8-F85B-9E6883AB6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168" y="3038609"/>
            <a:ext cx="3486637" cy="342948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35D4DA01-AD70-9661-3D2D-C00BD0B19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982" y="1979062"/>
            <a:ext cx="2438740" cy="419158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1B13BC7B-58C2-C390-30FB-1C8BA2FB9B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732808"/>
            <a:ext cx="3829584" cy="809738"/>
          </a:xfrm>
          <a:prstGeom prst="rect">
            <a:avLst/>
          </a:prstGeom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C2E4ECBF-1EA0-1579-37A8-780E1EEEBBA2}"/>
              </a:ext>
            </a:extLst>
          </p:cNvPr>
          <p:cNvSpPr txBox="1"/>
          <p:nvPr/>
        </p:nvSpPr>
        <p:spPr>
          <a:xfrm>
            <a:off x="4571999" y="3768181"/>
            <a:ext cx="36381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Assuming after certain iterations, all the local solutions are feasible, if the consensus error = 0, the corresponding consensus error cost = 0</a:t>
            </a:r>
            <a:endParaRPr lang="en-US" sz="1100" dirty="0"/>
          </a:p>
        </p:txBody>
      </p:sp>
      <p:pic>
        <p:nvPicPr>
          <p:cNvPr id="23" name="圖片 22">
            <a:extLst>
              <a:ext uri="{FF2B5EF4-FFF2-40B4-BE49-F238E27FC236}">
                <a16:creationId xmlns:a16="http://schemas.microsoft.com/office/drawing/2014/main" id="{C3B0274E-9FC6-7781-3678-1E8DD99A80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307" y="3624255"/>
            <a:ext cx="3178357" cy="1519245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0092E2AC-735E-6DB5-A1A3-DDAB0F53D38F}"/>
              </a:ext>
            </a:extLst>
          </p:cNvPr>
          <p:cNvSpPr/>
          <p:nvPr/>
        </p:nvSpPr>
        <p:spPr>
          <a:xfrm>
            <a:off x="628982" y="3696511"/>
            <a:ext cx="7755711" cy="14469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78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3EAF2-FD52-BCBA-B541-20A0F5A5F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5AF167-05C6-F6FD-8DD0-A0ED60DB0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285" y="209016"/>
            <a:ext cx="8197109" cy="993775"/>
          </a:xfrm>
        </p:spPr>
        <p:txBody>
          <a:bodyPr/>
          <a:lstStyle/>
          <a:p>
            <a:r>
              <a:rPr lang="en-US" dirty="0"/>
              <a:t>Contribution: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4AF57-F975-5893-4620-12B66D3692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5648" y="1413749"/>
            <a:ext cx="8197114" cy="225176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800" b="0" dirty="0"/>
              <a:t>Novel safe constraints reformulation, with convergence rate five times faster than existing Successive Convexification (SCVX)</a:t>
            </a:r>
          </a:p>
          <a:p>
            <a:pPr>
              <a:buFont typeface="+mj-lt"/>
              <a:buAutoNum type="arabicPeriod"/>
            </a:pPr>
            <a:r>
              <a:rPr lang="en-US" sz="1800" b="0" dirty="0"/>
              <a:t>Fully decentralized multiagent trajectory planning algorithm with less sharing variables compared to the existing algorithms</a:t>
            </a:r>
          </a:p>
          <a:p>
            <a:pPr>
              <a:buFont typeface="+mj-lt"/>
              <a:buAutoNum type="arabicPeriod"/>
            </a:pPr>
            <a:r>
              <a:rPr lang="en-US" sz="1800" b="0" dirty="0"/>
              <a:t>Extensive numerical simulation and hardware experiments with nonlinear system to validate our algorithms</a:t>
            </a:r>
            <a:endParaRPr lang="en-US" sz="2000" b="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3D0B7387-F970-1233-C5E9-678026ED4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5F3962-36CA-2BC6-B96A-749DBE9BD861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138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BC1B0-9347-73B5-44FF-2D8AB9054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BF4434-056D-D4E5-8902-0A2527D29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12" y="266586"/>
            <a:ext cx="8197109" cy="993775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Motivation:</a:t>
            </a:r>
            <a:br>
              <a:rPr lang="en-US" dirty="0"/>
            </a:br>
            <a:r>
              <a:rPr lang="en-US" dirty="0"/>
              <a:t>Why safe trajectory planning?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498487-F46D-1F58-B031-F10DD075B0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6007" y="1629645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Ever-rising demands for fully autonomous vehicles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Collision-free navigation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1775624B-917E-F78B-F671-409406BCA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A9BCEF6F-772D-0F17-9124-66471AA496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148" r="33257"/>
          <a:stretch/>
        </p:blipFill>
        <p:spPr>
          <a:xfrm rot="16200000">
            <a:off x="4197815" y="3000464"/>
            <a:ext cx="748370" cy="1166511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7569CF59-5327-2575-2982-95171EE05C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8159"/>
          <a:stretch/>
        </p:blipFill>
        <p:spPr>
          <a:xfrm rot="13839094">
            <a:off x="2423775" y="2446172"/>
            <a:ext cx="658590" cy="1115373"/>
          </a:xfrm>
          <a:prstGeom prst="rect">
            <a:avLst/>
          </a:prstGeom>
        </p:spPr>
      </p:pic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8C3D585A-5957-C096-8DEE-422C4EDF8339}"/>
              </a:ext>
            </a:extLst>
          </p:cNvPr>
          <p:cNvCxnSpPr>
            <a:cxnSpLocks/>
          </p:cNvCxnSpPr>
          <p:nvPr/>
        </p:nvCxnSpPr>
        <p:spPr>
          <a:xfrm>
            <a:off x="326012" y="3123793"/>
            <a:ext cx="1734890" cy="0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B9E77528-9E0C-0C51-1B6A-A90D7FA34258}"/>
              </a:ext>
            </a:extLst>
          </p:cNvPr>
          <p:cNvCxnSpPr>
            <a:cxnSpLocks/>
          </p:cNvCxnSpPr>
          <p:nvPr/>
        </p:nvCxnSpPr>
        <p:spPr>
          <a:xfrm>
            <a:off x="204092" y="4790033"/>
            <a:ext cx="5607428" cy="0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86BBF955-8746-AABD-143F-FB05BA0DB403}"/>
              </a:ext>
            </a:extLst>
          </p:cNvPr>
          <p:cNvCxnSpPr>
            <a:cxnSpLocks/>
          </p:cNvCxnSpPr>
          <p:nvPr/>
        </p:nvCxnSpPr>
        <p:spPr>
          <a:xfrm>
            <a:off x="3858536" y="3123793"/>
            <a:ext cx="1952984" cy="0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E3EA040A-69F3-40A7-1C62-50ABAA17E5ED}"/>
              </a:ext>
            </a:extLst>
          </p:cNvPr>
          <p:cNvCxnSpPr>
            <a:cxnSpLocks/>
          </p:cNvCxnSpPr>
          <p:nvPr/>
        </p:nvCxnSpPr>
        <p:spPr>
          <a:xfrm flipV="1">
            <a:off x="2060902" y="2489200"/>
            <a:ext cx="804218" cy="634593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3023082E-4DA4-AF5D-9925-0A7A71F65574}"/>
              </a:ext>
            </a:extLst>
          </p:cNvPr>
          <p:cNvCxnSpPr>
            <a:cxnSpLocks/>
          </p:cNvCxnSpPr>
          <p:nvPr/>
        </p:nvCxnSpPr>
        <p:spPr>
          <a:xfrm flipV="1">
            <a:off x="3889891" y="2489200"/>
            <a:ext cx="804218" cy="634593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C53E66E4-5D6B-8BD7-F851-4DE5ABEF0530}"/>
              </a:ext>
            </a:extLst>
          </p:cNvPr>
          <p:cNvCxnSpPr>
            <a:cxnSpLocks/>
          </p:cNvCxnSpPr>
          <p:nvPr/>
        </p:nvCxnSpPr>
        <p:spPr>
          <a:xfrm>
            <a:off x="204092" y="3957905"/>
            <a:ext cx="5607428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" name="圖片 5">
            <a:extLst>
              <a:ext uri="{FF2B5EF4-FFF2-40B4-BE49-F238E27FC236}">
                <a16:creationId xmlns:a16="http://schemas.microsoft.com/office/drawing/2014/main" id="{1E66645C-EBB8-9FFF-B819-1F506FAF3F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8159"/>
          <a:stretch/>
        </p:blipFill>
        <p:spPr>
          <a:xfrm rot="4396839">
            <a:off x="1705768" y="3532794"/>
            <a:ext cx="710264" cy="12028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B6E4FB-C4CC-4B43-E23E-D6099B7F4918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2954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A7E32-5A30-D50D-63D1-CDA88189B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F1CBFD-9D24-210E-0807-C701808FD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285" y="209016"/>
            <a:ext cx="8197109" cy="993775"/>
          </a:xfrm>
        </p:spPr>
        <p:txBody>
          <a:bodyPr/>
          <a:lstStyle/>
          <a:p>
            <a:r>
              <a:rPr lang="en-US" dirty="0"/>
              <a:t>Introduction:</a:t>
            </a:r>
            <a:br>
              <a:rPr lang="en-US" dirty="0"/>
            </a:br>
            <a:r>
              <a:rPr lang="en-US" dirty="0"/>
              <a:t>Existing safe trajectory planning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21AEF1-07DD-3553-E7C2-11D11B15EB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5648" y="1411806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Rapidly exploring random tree (RRT)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Artificial potential field (APF)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Control barrier function (CBF)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Sequential Convex Programming (SCP)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68FBECD4-94BD-D9D3-E5E6-8935FF4AD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571D1667-C1A2-8699-2535-7F365E50C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933" y="2879664"/>
            <a:ext cx="2688393" cy="1512221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DB8C5B1-EC50-08FD-917D-048231A2C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91" y="2755525"/>
            <a:ext cx="2061218" cy="1762576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00D53175-C105-5244-B280-6111D225A16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8159"/>
          <a:stretch/>
        </p:blipFill>
        <p:spPr>
          <a:xfrm rot="9307025">
            <a:off x="6539338" y="1852428"/>
            <a:ext cx="658590" cy="1115373"/>
          </a:xfrm>
          <a:prstGeom prst="rect">
            <a:avLst/>
          </a:prstGeom>
        </p:spPr>
      </p:pic>
      <p:sp>
        <p:nvSpPr>
          <p:cNvPr id="11" name="橢圓 10">
            <a:extLst>
              <a:ext uri="{FF2B5EF4-FFF2-40B4-BE49-F238E27FC236}">
                <a16:creationId xmlns:a16="http://schemas.microsoft.com/office/drawing/2014/main" id="{FE0682C4-8811-CC60-9264-3395A60D227B}"/>
              </a:ext>
            </a:extLst>
          </p:cNvPr>
          <p:cNvSpPr/>
          <p:nvPr/>
        </p:nvSpPr>
        <p:spPr>
          <a:xfrm>
            <a:off x="6404756" y="3125295"/>
            <a:ext cx="1391920" cy="126659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Unsafe set</a:t>
            </a: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ADB0ABB8-E38D-1770-9ACD-DB6213AF60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5803" y="2287139"/>
            <a:ext cx="1391920" cy="215245"/>
          </a:xfrm>
          <a:prstGeom prst="rect">
            <a:avLst/>
          </a:prstGeom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21806F4E-0058-FA11-68D1-E9D61F116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853" y="2873778"/>
            <a:ext cx="1843821" cy="200287"/>
          </a:xfrm>
          <a:prstGeom prst="rect">
            <a:avLst/>
          </a:prstGeom>
        </p:spPr>
      </p:pic>
      <p:sp>
        <p:nvSpPr>
          <p:cNvPr id="21" name="文字方塊 20">
            <a:extLst>
              <a:ext uri="{FF2B5EF4-FFF2-40B4-BE49-F238E27FC236}">
                <a16:creationId xmlns:a16="http://schemas.microsoft.com/office/drawing/2014/main" id="{818DE930-B52B-9CB0-CE4D-9003A0295250}"/>
              </a:ext>
            </a:extLst>
          </p:cNvPr>
          <p:cNvSpPr txBox="1"/>
          <p:nvPr/>
        </p:nvSpPr>
        <p:spPr>
          <a:xfrm>
            <a:off x="7014453" y="1933002"/>
            <a:ext cx="2069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Safe set(nonconvex)</a:t>
            </a: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E3410FF-3232-E66C-E6F4-5531F2B35676}"/>
              </a:ext>
            </a:extLst>
          </p:cNvPr>
          <p:cNvSpPr txBox="1"/>
          <p:nvPr/>
        </p:nvSpPr>
        <p:spPr>
          <a:xfrm>
            <a:off x="415648" y="4571996"/>
            <a:ext cx="2149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Artificial potential field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89819C28-3F9B-EFE7-EA97-1522F0396E45}"/>
              </a:ext>
            </a:extLst>
          </p:cNvPr>
          <p:cNvSpPr txBox="1"/>
          <p:nvPr/>
        </p:nvSpPr>
        <p:spPr>
          <a:xfrm>
            <a:off x="2994124" y="4558737"/>
            <a:ext cx="2766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Rapidly exploring random tree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E91D2B34-5A13-47C5-ADC0-049C5AEB07D8}"/>
              </a:ext>
            </a:extLst>
          </p:cNvPr>
          <p:cNvSpPr/>
          <p:nvPr/>
        </p:nvSpPr>
        <p:spPr>
          <a:xfrm>
            <a:off x="6055360" y="4571996"/>
            <a:ext cx="2802363" cy="3252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B8CA42-DFB0-C8D4-CFEC-8DCAD15A8888}"/>
              </a:ext>
            </a:extLst>
          </p:cNvPr>
          <p:cNvSpPr txBox="1"/>
          <p:nvPr/>
        </p:nvSpPr>
        <p:spPr>
          <a:xfrm>
            <a:off x="6190270" y="4558737"/>
            <a:ext cx="2221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Control barrier function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0B8A7B-CDAE-B501-917A-171951A2DF27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29849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AF03F-EBC4-1EBE-8277-F0F76B3A5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962DCC-1F89-D9C7-FA07-8860374FC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07" y="423905"/>
            <a:ext cx="4245988" cy="993775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Why optimization over general Lyapunov methods?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F7344-B8F9-2653-C7ED-95FD9D6630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6007" y="1629645"/>
            <a:ext cx="3691811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Foresee the future trajectory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Constraint satisfaction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Different tasks can be    assigned by a properly  designed objective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More universal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023B13A1-3438-85B8-2D38-5AF754DBFB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5" name="Recording 2024-11-16 165427">
            <a:hlinkClick r:id="" action="ppaction://media"/>
            <a:extLst>
              <a:ext uri="{FF2B5EF4-FFF2-40B4-BE49-F238E27FC236}">
                <a16:creationId xmlns:a16="http://schemas.microsoft.com/office/drawing/2014/main" id="{1FCE0742-89D7-550B-7864-F4AE9DD86D1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13901" y="104802"/>
            <a:ext cx="3088397" cy="2280663"/>
          </a:xfrm>
          <a:prstGeom prst="rect">
            <a:avLst/>
          </a:prstGeom>
        </p:spPr>
      </p:pic>
      <p:pic>
        <p:nvPicPr>
          <p:cNvPr id="8" name="Untitled video (13)">
            <a:hlinkClick r:id="" action="ppaction://media"/>
            <a:extLst>
              <a:ext uri="{FF2B5EF4-FFF2-40B4-BE49-F238E27FC236}">
                <a16:creationId xmlns:a16="http://schemas.microsoft.com/office/drawing/2014/main" id="{D1D37B0E-DAB6-F2FF-8F21-EDD5C863683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rcRect l="15363" r="13962"/>
          <a:stretch/>
        </p:blipFill>
        <p:spPr>
          <a:xfrm>
            <a:off x="6013901" y="2450254"/>
            <a:ext cx="3088398" cy="245801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AF53660C-B196-A88F-A0E6-C78E3CFD98F2}"/>
              </a:ext>
            </a:extLst>
          </p:cNvPr>
          <p:cNvSpPr txBox="1"/>
          <p:nvPr/>
        </p:nvSpPr>
        <p:spPr>
          <a:xfrm>
            <a:off x="4752465" y="638558"/>
            <a:ext cx="1173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Formation</a:t>
            </a:r>
          </a:p>
          <a:p>
            <a:r>
              <a:rPr lang="en-US" sz="1600" dirty="0"/>
              <a:t>as objective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6076667-E56A-2915-5FCE-6EDC4604EDBB}"/>
              </a:ext>
            </a:extLst>
          </p:cNvPr>
          <p:cNvSpPr txBox="1"/>
          <p:nvPr/>
        </p:nvSpPr>
        <p:spPr>
          <a:xfrm>
            <a:off x="4752465" y="2607102"/>
            <a:ext cx="1332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Minimum energy</a:t>
            </a:r>
          </a:p>
          <a:p>
            <a:r>
              <a:rPr lang="en-US" sz="1600" dirty="0"/>
              <a:t>as objective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4AE356-BBFE-E627-7317-BAB4F5701811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4807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20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12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9DFD3-7FAB-FAEB-38E5-41690DAF2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F8ECE3-A63B-A031-260C-DD5CD969C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239084"/>
            <a:ext cx="8197109" cy="993775"/>
          </a:xfrm>
        </p:spPr>
        <p:txBody>
          <a:bodyPr/>
          <a:lstStyle/>
          <a:p>
            <a:r>
              <a:rPr lang="en-US" dirty="0"/>
              <a:t>Introduction:</a:t>
            </a:r>
            <a:br>
              <a:rPr lang="en-US" dirty="0"/>
            </a:br>
            <a:r>
              <a:rPr lang="en-US" dirty="0"/>
              <a:t>Centralized/ Decentralized Optimizations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441D33-341A-D60B-9EFB-C2A3FFBC3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2686" y="1544925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Centralized </a:t>
            </a:r>
            <a:r>
              <a:rPr lang="en-US" sz="1600" b="0" dirty="0">
                <a:sym typeface="Wingdings" panose="05000000000000000000" pitchFamily="2" charset="2"/>
              </a:rPr>
              <a:t> Good convergence properties / bad scalability, relies on a central node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>
                <a:sym typeface="Wingdings" panose="05000000000000000000" pitchFamily="2" charset="2"/>
              </a:rPr>
              <a:t>Decentralized approaches  Better scalability, more robust against node failure/ more restrictive assumptions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8794A059-B499-C50A-593A-FB2E6D471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30" name="圖片 29" descr="一張含有 卡通, 螢幕擷取畫面, 圖形, 美工圖案 的圖片&#10;&#10;AI 產生的內容可能不正確。">
            <a:extLst>
              <a:ext uri="{FF2B5EF4-FFF2-40B4-BE49-F238E27FC236}">
                <a16:creationId xmlns:a16="http://schemas.microsoft.com/office/drawing/2014/main" id="{F1ACF4CD-2DA8-BDCC-7601-0E5814E29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69" y="3249373"/>
            <a:ext cx="1919354" cy="1315906"/>
          </a:xfrm>
          <a:prstGeom prst="rect">
            <a:avLst/>
          </a:prstGeom>
        </p:spPr>
      </p:pic>
      <p:pic>
        <p:nvPicPr>
          <p:cNvPr id="32" name="圖片 31" descr="一張含有 像素, 螢幕擷取畫面 的圖片&#10;&#10;AI 產生的內容可能不正確。">
            <a:extLst>
              <a:ext uri="{FF2B5EF4-FFF2-40B4-BE49-F238E27FC236}">
                <a16:creationId xmlns:a16="http://schemas.microsoft.com/office/drawing/2014/main" id="{41658831-EC4F-1859-90A6-01534C272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366" y="3249373"/>
            <a:ext cx="1835268" cy="1258257"/>
          </a:xfrm>
          <a:prstGeom prst="rect">
            <a:avLst/>
          </a:prstGeom>
        </p:spPr>
      </p:pic>
      <p:sp>
        <p:nvSpPr>
          <p:cNvPr id="33" name="文字方塊 32">
            <a:extLst>
              <a:ext uri="{FF2B5EF4-FFF2-40B4-BE49-F238E27FC236}">
                <a16:creationId xmlns:a16="http://schemas.microsoft.com/office/drawing/2014/main" id="{9CD2300D-1369-6F65-AEA0-54BC134A739E}"/>
              </a:ext>
            </a:extLst>
          </p:cNvPr>
          <p:cNvSpPr txBox="1"/>
          <p:nvPr/>
        </p:nvSpPr>
        <p:spPr>
          <a:xfrm>
            <a:off x="750245" y="4717562"/>
            <a:ext cx="2007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Centralized approach</a:t>
            </a: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6D39870C-BFF5-F654-F514-49DBCC83376F}"/>
              </a:ext>
            </a:extLst>
          </p:cNvPr>
          <p:cNvSpPr txBox="1"/>
          <p:nvPr/>
        </p:nvSpPr>
        <p:spPr>
          <a:xfrm>
            <a:off x="3496064" y="4705741"/>
            <a:ext cx="2151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Decentralized approach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8E586E-55B5-7DD0-609B-C3FD966E2B63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6</a:t>
            </a:r>
          </a:p>
        </p:txBody>
      </p:sp>
      <p:sp>
        <p:nvSpPr>
          <p:cNvPr id="6" name="文字方塊 8">
            <a:extLst>
              <a:ext uri="{FF2B5EF4-FFF2-40B4-BE49-F238E27FC236}">
                <a16:creationId xmlns:a16="http://schemas.microsoft.com/office/drawing/2014/main" id="{34DD5044-4C00-FF07-FB5E-10C0E521EE9F}"/>
              </a:ext>
            </a:extLst>
          </p:cNvPr>
          <p:cNvSpPr txBox="1"/>
          <p:nvPr/>
        </p:nvSpPr>
        <p:spPr>
          <a:xfrm>
            <a:off x="3858895" y="2814196"/>
            <a:ext cx="1204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Our method</a:t>
            </a:r>
          </a:p>
        </p:txBody>
      </p:sp>
    </p:spTree>
    <p:extLst>
      <p:ext uri="{BB962C8B-B14F-4D97-AF65-F5344CB8AC3E}">
        <p14:creationId xmlns:p14="http://schemas.microsoft.com/office/powerpoint/2010/main" val="4214532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1F385-789C-7E33-F5BA-7060C5958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0EA571-4F06-E3B3-7560-4CA18D1E2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6" y="381545"/>
            <a:ext cx="8197109" cy="993775"/>
          </a:xfrm>
        </p:spPr>
        <p:txBody>
          <a:bodyPr/>
          <a:lstStyle/>
          <a:p>
            <a:r>
              <a:rPr lang="en-US" dirty="0"/>
              <a:t>Introduction:</a:t>
            </a:r>
            <a:br>
              <a:rPr lang="en-US" dirty="0"/>
            </a:br>
            <a:r>
              <a:rPr lang="en-US" dirty="0"/>
              <a:t>Decentralized optimizations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F1D14-AB30-1911-D75A-3FD57407A1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2686" y="1544925"/>
            <a:ext cx="8197114" cy="22517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Primal method: primal problem minimization /relying on the first order consensus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Dual method: alternating between primal minimization and dual maximization /relying on the first order consensus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995ED90F-AE80-1E1C-4A47-306EC512F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5600" y="1"/>
            <a:ext cx="1168400" cy="92079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B3919370-330B-245F-2FC6-F6DB25F0B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249" y="4154335"/>
            <a:ext cx="1629915" cy="891840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D8BE8A06-30A3-3AF7-D72A-D403C59D15B1}"/>
              </a:ext>
            </a:extLst>
          </p:cNvPr>
          <p:cNvSpPr txBox="1"/>
          <p:nvPr/>
        </p:nvSpPr>
        <p:spPr>
          <a:xfrm>
            <a:off x="15614" y="3030789"/>
            <a:ext cx="2679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Primal approach </a:t>
            </a:r>
          </a:p>
          <a:p>
            <a:r>
              <a:rPr lang="en-US" sz="1600" dirty="0"/>
              <a:t>(Distributed gradient descent)</a:t>
            </a: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374DAC83-8A53-9AB2-C564-F7A1E61C5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4677" y="3616495"/>
            <a:ext cx="1246607" cy="891842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CA58434B-1988-E4B6-08D5-991F74F658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7749" y="3693521"/>
            <a:ext cx="2296123" cy="1241680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B4B9ED72-16AD-EA37-93B1-76A1CAD6D916}"/>
              </a:ext>
            </a:extLst>
          </p:cNvPr>
          <p:cNvSpPr txBox="1"/>
          <p:nvPr/>
        </p:nvSpPr>
        <p:spPr>
          <a:xfrm>
            <a:off x="3128399" y="3028190"/>
            <a:ext cx="2887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Dual approach </a:t>
            </a:r>
          </a:p>
          <a:p>
            <a:r>
              <a:rPr lang="en-US" sz="1600" dirty="0"/>
              <a:t>(Consensus dual decomposition)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C210C4-5426-2F0D-E3EC-D56B9C3287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249" y="3612965"/>
            <a:ext cx="1008078" cy="5323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01B827-7EBC-D0A1-BDC7-54D7A66BD870}"/>
              </a:ext>
            </a:extLst>
          </p:cNvPr>
          <p:cNvSpPr txBox="1"/>
          <p:nvPr/>
        </p:nvSpPr>
        <p:spPr>
          <a:xfrm>
            <a:off x="8890404" y="488958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F6C151-4012-7429-83A3-4A86C00721BF}"/>
              </a:ext>
            </a:extLst>
          </p:cNvPr>
          <p:cNvSpPr/>
          <p:nvPr/>
        </p:nvSpPr>
        <p:spPr>
          <a:xfrm>
            <a:off x="6098886" y="2670805"/>
            <a:ext cx="2626503" cy="178574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BCAF88-2980-0897-6982-968B935783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1319" y="2692331"/>
            <a:ext cx="667408" cy="3524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0181836-7FF5-B2DF-32D3-EFACB6730143}"/>
              </a:ext>
            </a:extLst>
          </p:cNvPr>
          <p:cNvSpPr/>
          <p:nvPr/>
        </p:nvSpPr>
        <p:spPr>
          <a:xfrm>
            <a:off x="6206704" y="3099842"/>
            <a:ext cx="1117731" cy="67779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Agent</a:t>
            </a:r>
          </a:p>
          <a:p>
            <a:r>
              <a:rPr lang="en-US" sz="1200" dirty="0"/>
              <a:t>Local problem</a:t>
            </a:r>
          </a:p>
          <a:p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BF9766-BB46-21A0-A811-FC932D5D7D66}"/>
              </a:ext>
            </a:extLst>
          </p:cNvPr>
          <p:cNvSpPr/>
          <p:nvPr/>
        </p:nvSpPr>
        <p:spPr>
          <a:xfrm>
            <a:off x="7500886" y="3099842"/>
            <a:ext cx="1117731" cy="67779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Agent</a:t>
            </a:r>
          </a:p>
          <a:p>
            <a:r>
              <a:rPr lang="en-US" sz="1200" dirty="0"/>
              <a:t>Local problem</a:t>
            </a:r>
          </a:p>
          <a:p>
            <a:endParaRPr lang="en-US" dirty="0"/>
          </a:p>
        </p:txBody>
      </p: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DFC459E3-621F-ECFC-4EC4-4CE17EBFB47D}"/>
              </a:ext>
            </a:extLst>
          </p:cNvPr>
          <p:cNvCxnSpPr>
            <a:cxnSpLocks/>
            <a:stCxn id="11" idx="2"/>
            <a:endCxn id="17" idx="2"/>
          </p:cNvCxnSpPr>
          <p:nvPr/>
        </p:nvCxnSpPr>
        <p:spPr>
          <a:xfrm rot="16200000" flipH="1">
            <a:off x="7412661" y="3130541"/>
            <a:ext cx="12700" cy="1294182"/>
          </a:xfrm>
          <a:prstGeom prst="bentConnector3">
            <a:avLst>
              <a:gd name="adj1" fmla="val 1363638"/>
            </a:avLst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BD20FCD-A993-925B-7AA3-9422E88A2CBC}"/>
              </a:ext>
            </a:extLst>
          </p:cNvPr>
          <p:cNvSpPr/>
          <p:nvPr/>
        </p:nvSpPr>
        <p:spPr>
          <a:xfrm>
            <a:off x="6882305" y="3869115"/>
            <a:ext cx="1073412" cy="18757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Consensus</a:t>
            </a:r>
          </a:p>
        </p:txBody>
      </p:sp>
    </p:spTree>
    <p:extLst>
      <p:ext uri="{BB962C8B-B14F-4D97-AF65-F5344CB8AC3E}">
        <p14:creationId xmlns:p14="http://schemas.microsoft.com/office/powerpoint/2010/main" val="149585454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4b2e83">
      <a:dk1>
        <a:srgbClr val="4B2E83"/>
      </a:dk1>
      <a:lt1>
        <a:srgbClr val="E8D3A2"/>
      </a:lt1>
      <a:dk2>
        <a:srgbClr val="4B2E83"/>
      </a:dk2>
      <a:lt2>
        <a:srgbClr val="FFFFFF"/>
      </a:lt2>
      <a:accent1>
        <a:srgbClr val="4B2E83"/>
      </a:accent1>
      <a:accent2>
        <a:srgbClr val="E8D3A2"/>
      </a:accent2>
      <a:accent3>
        <a:srgbClr val="FFFFFF"/>
      </a:accent3>
      <a:accent4>
        <a:srgbClr val="D8D9DA"/>
      </a:accent4>
      <a:accent5>
        <a:srgbClr val="999999"/>
      </a:accent5>
      <a:accent6>
        <a:srgbClr val="917B4C"/>
      </a:accent6>
      <a:hlink>
        <a:srgbClr val="D8D9DA"/>
      </a:hlink>
      <a:folHlink>
        <a:srgbClr val="9999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ustom Design">
  <a:themeElements>
    <a:clrScheme name="4b2e83">
      <a:dk1>
        <a:srgbClr val="4B2E83"/>
      </a:dk1>
      <a:lt1>
        <a:srgbClr val="E8D3A2"/>
      </a:lt1>
      <a:dk2>
        <a:srgbClr val="4B2E83"/>
      </a:dk2>
      <a:lt2>
        <a:srgbClr val="FFFFFF"/>
      </a:lt2>
      <a:accent1>
        <a:srgbClr val="4B2E83"/>
      </a:accent1>
      <a:accent2>
        <a:srgbClr val="E8D3A2"/>
      </a:accent2>
      <a:accent3>
        <a:srgbClr val="FFFFFF"/>
      </a:accent3>
      <a:accent4>
        <a:srgbClr val="D8D9DA"/>
      </a:accent4>
      <a:accent5>
        <a:srgbClr val="999999"/>
      </a:accent5>
      <a:accent6>
        <a:srgbClr val="917B4C"/>
      </a:accent6>
      <a:hlink>
        <a:srgbClr val="D8D9DA"/>
      </a:hlink>
      <a:folHlink>
        <a:srgbClr val="9999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Custom 2">
      <a:dk1>
        <a:srgbClr val="4B2E83"/>
      </a:dk1>
      <a:lt1>
        <a:srgbClr val="E8D3A2"/>
      </a:lt1>
      <a:dk2>
        <a:srgbClr val="4B2E83"/>
      </a:dk2>
      <a:lt2>
        <a:srgbClr val="FFFFFF"/>
      </a:lt2>
      <a:accent1>
        <a:srgbClr val="4B2E83"/>
      </a:accent1>
      <a:accent2>
        <a:srgbClr val="E8D3A2"/>
      </a:accent2>
      <a:accent3>
        <a:srgbClr val="FFFFFF"/>
      </a:accent3>
      <a:accent4>
        <a:srgbClr val="D8D9DA"/>
      </a:accent4>
      <a:accent5>
        <a:srgbClr val="999999"/>
      </a:accent5>
      <a:accent6>
        <a:srgbClr val="917B4C"/>
      </a:accent6>
      <a:hlink>
        <a:srgbClr val="D8D9DA"/>
      </a:hlink>
      <a:folHlink>
        <a:srgbClr val="9999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2537</TotalTime>
  <Words>1352</Words>
  <Application>Microsoft Office PowerPoint</Application>
  <PresentationFormat>On-screen Show (16:9)</PresentationFormat>
  <Paragraphs>299</Paragraphs>
  <Slides>36</Slides>
  <Notes>7</Notes>
  <HiddenSlides>0</HiddenSlides>
  <MMClips>7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Encode Sans Normal Black</vt:lpstr>
      <vt:lpstr>Lucida Grande</vt:lpstr>
      <vt:lpstr>Uni Sans Regular</vt:lpstr>
      <vt:lpstr>Aptos</vt:lpstr>
      <vt:lpstr>Arial</vt:lpstr>
      <vt:lpstr>Cambria Math</vt:lpstr>
      <vt:lpstr>Open Sans</vt:lpstr>
      <vt:lpstr>Open Sans Light</vt:lpstr>
      <vt:lpstr>Wingdings</vt:lpstr>
      <vt:lpstr>Custom Design</vt:lpstr>
      <vt:lpstr>2_Custom Design</vt:lpstr>
      <vt:lpstr>1_Custom Design</vt:lpstr>
      <vt:lpstr> Thesis defense: Decentralized Trajectory Planning</vt:lpstr>
      <vt:lpstr>Table of Contents</vt:lpstr>
      <vt:lpstr>Problem statement: Multiagent trajectory planning</vt:lpstr>
      <vt:lpstr>Contribution:</vt:lpstr>
      <vt:lpstr> Motivation: Why safe trajectory planning?</vt:lpstr>
      <vt:lpstr>Introduction: Existing safe trajectory planning methods</vt:lpstr>
      <vt:lpstr>  Why optimization over general Lyapunov methods?</vt:lpstr>
      <vt:lpstr>Introduction: Centralized/ Decentralized Optimizations</vt:lpstr>
      <vt:lpstr>Introduction: Decentralized optimizations</vt:lpstr>
      <vt:lpstr>Introduction: Dual Problem</vt:lpstr>
      <vt:lpstr>Solving the local problem : Successive Convexification </vt:lpstr>
      <vt:lpstr>Solving the local problem : Successive Convexification </vt:lpstr>
      <vt:lpstr>Problem Formulation: Multiagent trajectory planning</vt:lpstr>
      <vt:lpstr>Decentralized trajectory planning algorithm: Overview</vt:lpstr>
      <vt:lpstr>Decentralized trajectory planning algorithm : Modified consensus</vt:lpstr>
      <vt:lpstr>Decentralized trajectory planning algorithm : Safe constraint reformulation</vt:lpstr>
      <vt:lpstr>Decentralized trajectory planning algorithm : SVM(partial dual) safe constraint reformulation</vt:lpstr>
      <vt:lpstr>Decentralized trajectory planning algorithm : Biconvex optimization 1</vt:lpstr>
      <vt:lpstr>Decentralized trajectory planning algorithm : Biconvex optimization 2</vt:lpstr>
      <vt:lpstr>Decentralized trajectory planning algorithm : Biconvex optimization</vt:lpstr>
      <vt:lpstr>Decentralized trajectory planning algorithm : Different sets</vt:lpstr>
      <vt:lpstr>Results: Unicycle dynamics and Johnny robots</vt:lpstr>
      <vt:lpstr>Results: Johnny system architectures</vt:lpstr>
      <vt:lpstr>Results: Single-agent simulation 1</vt:lpstr>
      <vt:lpstr>Results: Single-agent simulation 2</vt:lpstr>
      <vt:lpstr>Results: Ten agents case</vt:lpstr>
      <vt:lpstr>Results: Four agents cases</vt:lpstr>
      <vt:lpstr>Results: Four agents cases</vt:lpstr>
      <vt:lpstr>Results: Four agents cases</vt:lpstr>
      <vt:lpstr>Results: Hardware experiments</vt:lpstr>
      <vt:lpstr>Conclusion:</vt:lpstr>
      <vt:lpstr>Future work:</vt:lpstr>
      <vt:lpstr>Thanks for listening </vt:lpstr>
      <vt:lpstr>Convergence analysis: Biconvex optimization</vt:lpstr>
      <vt:lpstr>Convergence analysis: Bounded consensus error cost and Monotonic cost decrease before the critical iteration</vt:lpstr>
      <vt:lpstr>Convergence analysis: Detectable consensus error cost increase and bounded consensus error cost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Alanya Cannon</dc:creator>
  <cp:lastModifiedBy>正 張</cp:lastModifiedBy>
  <cp:revision>241</cp:revision>
  <dcterms:created xsi:type="dcterms:W3CDTF">2014-10-14T00:51:43Z</dcterms:created>
  <dcterms:modified xsi:type="dcterms:W3CDTF">2025-05-15T03:16:48Z</dcterms:modified>
</cp:coreProperties>
</file>