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2.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Slides/notesSlide13.xml" ContentType="application/vnd.openxmlformats-officedocument.presentationml.notes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slideLayouts/slideLayout7.xml" ContentType="application/vnd.openxmlformats-officedocument.presentationml.slideLayout+xml"/>
  <Override PartName="/ppt/notesSlides/notesSlide7.xml" ContentType="application/vnd.openxmlformats-officedocument.presentationml.notesSlide+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notesSlides/notesSlide5.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4.xml" ContentType="application/vnd.openxmlformats-officedocument.presentationml.notes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5.xml" ContentType="application/vnd.openxmlformats-officedocument.presentationml.slideLayout+xml"/>
  <Override PartName="/ppt/notesSlides/notesSlide9.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slideLayouts/slideLayout2.xml" ContentType="application/vnd.openxmlformats-officedocument.presentationml.slideLayout+xml"/>
  <Override PartName="/ppt/notesSlides/notesSlide12.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theme/theme2.xml" ContentType="application/vnd.openxmlformats-officedocument.theme+xml"/>
  <Override PartName="/ppt/diagrams/colors1.xml" ContentType="application/vnd.openxmlformats-officedocument.drawingml.diagramColors+xml"/>
  <Override PartName="/ppt/theme/theme3.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diagrams/drawing1.xml" ContentType="application/vnd.ms-office.drawingml.diagramDrawing+xml"/>
  <Override PartName="/ppt/diagrams/quickStyle1.xml" ContentType="application/vnd.openxmlformats-officedocument.drawingml.diagramStyle+xml"/>
  <Override PartName="/ppt/notesMasters/notesMaster1.xml" ContentType="application/vnd.openxmlformats-officedocument.presentationml.notesMaster+xml"/>
  <Override PartName="/ppt/diagrams/layout1.xml" ContentType="application/vnd.openxmlformats-officedocument.drawingml.diagramLayou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Metadata/LabelInfo.xml" ContentType="application/vnd.ms-office.classificationlabel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2"/>
  </p:sldMasterIdLst>
  <p:notesMasterIdLst>
    <p:notesMasterId r:id="rId20"/>
  </p:notesMasterIdLst>
  <p:handoutMasterIdLst>
    <p:handoutMasterId r:id="rId21"/>
  </p:handoutMasterIdLst>
  <p:sldIdLst>
    <p:sldId id="263" r:id="rId3"/>
    <p:sldId id="268" r:id="rId4"/>
    <p:sldId id="269" r:id="rId5"/>
    <p:sldId id="276" r:id="rId6"/>
    <p:sldId id="280" r:id="rId7"/>
    <p:sldId id="271" r:id="rId8"/>
    <p:sldId id="278" r:id="rId9"/>
    <p:sldId id="270" r:id="rId10"/>
    <p:sldId id="282" r:id="rId11"/>
    <p:sldId id="273" r:id="rId12"/>
    <p:sldId id="277" r:id="rId13"/>
    <p:sldId id="272" r:id="rId14"/>
    <p:sldId id="264" r:id="rId15"/>
    <p:sldId id="274" r:id="rId16"/>
    <p:sldId id="279" r:id="rId17"/>
    <p:sldId id="275" r:id="rId18"/>
    <p:sldId id="28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9" autoAdjust="0"/>
    <p:restoredTop sz="86364" autoAdjust="0"/>
  </p:normalViewPr>
  <p:slideViewPr>
    <p:cSldViewPr snapToGrid="0">
      <p:cViewPr varScale="1">
        <p:scale>
          <a:sx n="57" d="100"/>
          <a:sy n="57" d="100"/>
        </p:scale>
        <p:origin x="378" y="72"/>
      </p:cViewPr>
      <p:guideLst/>
    </p:cSldViewPr>
  </p:slideViewPr>
  <p:outlineViewPr>
    <p:cViewPr>
      <p:scale>
        <a:sx n="33" d="100"/>
        <a:sy n="33" d="100"/>
      </p:scale>
      <p:origin x="0" y="0"/>
    </p:cViewPr>
    <p:sldLst>
      <p:sld r:id="rId1" collapse="1"/>
    </p:sldLst>
  </p:outlineViewPr>
  <p:notesTextViewPr>
    <p:cViewPr>
      <p:scale>
        <a:sx n="3" d="2"/>
        <a:sy n="3" d="2"/>
      </p:scale>
      <p:origin x="0" y="0"/>
    </p:cViewPr>
  </p:notesTextViewPr>
  <p:notesViewPr>
    <p:cSldViewPr snapToGrid="0" showGuides="1">
      <p:cViewPr varScale="1">
        <p:scale>
          <a:sx n="79" d="100"/>
          <a:sy n="79" d="100"/>
        </p:scale>
        <p:origin x="85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ustomXml" Target="../customXml/item2.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 Id="rId27" Type="http://schemas.openxmlformats.org/officeDocument/2006/relationships/customXml" Target="../customXml/item3.xml"/></Relationships>
</file>

<file path=ppt/_rels/viewProps.xml.rels><?xml version="1.0" encoding="UTF-8" standalone="yes"?>
<Relationships xmlns="http://schemas.openxmlformats.org/package/2006/relationships"><Relationship Id="rId1"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10630E-78E1-46DB-8831-B07B57FCE950}"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46E53335-BFBE-47FA-8593-29B4F8DBDFC4}">
      <dgm:prSet phldrT="[Text]"/>
      <dgm:spPr/>
      <dgm:t>
        <a:bodyPr/>
        <a:lstStyle/>
        <a:p>
          <a:r>
            <a:rPr lang="en-US" dirty="0" smtClean="0"/>
            <a:t>Emotions</a:t>
          </a:r>
          <a:endParaRPr lang="en-US" dirty="0"/>
        </a:p>
      </dgm:t>
    </dgm:pt>
    <dgm:pt modelId="{7F00E236-4D55-469C-B32B-92385447D542}" type="parTrans" cxnId="{03406012-F32E-4F9F-A885-6D3EE8096704}">
      <dgm:prSet/>
      <dgm:spPr/>
      <dgm:t>
        <a:bodyPr/>
        <a:lstStyle/>
        <a:p>
          <a:endParaRPr lang="en-US"/>
        </a:p>
      </dgm:t>
    </dgm:pt>
    <dgm:pt modelId="{6CFA9A19-6DB9-4213-A346-204FD68D5EA1}" type="sibTrans" cxnId="{03406012-F32E-4F9F-A885-6D3EE8096704}">
      <dgm:prSet/>
      <dgm:spPr/>
      <dgm:t>
        <a:bodyPr/>
        <a:lstStyle/>
        <a:p>
          <a:endParaRPr lang="en-US"/>
        </a:p>
      </dgm:t>
    </dgm:pt>
    <dgm:pt modelId="{7E5AB2CD-BCD1-4A07-A422-387B8089CE1D}">
      <dgm:prSet phldrT="[Text]"/>
      <dgm:spPr/>
      <dgm:t>
        <a:bodyPr/>
        <a:lstStyle/>
        <a:p>
          <a:r>
            <a:rPr lang="en-US" dirty="0" smtClean="0"/>
            <a:t>Behavior</a:t>
          </a:r>
          <a:endParaRPr lang="en-US" dirty="0"/>
        </a:p>
      </dgm:t>
    </dgm:pt>
    <dgm:pt modelId="{697F3046-08BA-410E-9C39-DF697CF57E76}" type="parTrans" cxnId="{336E148A-93AE-4501-9A7A-1A6EAADAA51E}">
      <dgm:prSet/>
      <dgm:spPr/>
      <dgm:t>
        <a:bodyPr/>
        <a:lstStyle/>
        <a:p>
          <a:endParaRPr lang="en-US"/>
        </a:p>
      </dgm:t>
    </dgm:pt>
    <dgm:pt modelId="{904A8140-DE9B-48E9-8406-322266671F37}" type="sibTrans" cxnId="{336E148A-93AE-4501-9A7A-1A6EAADAA51E}">
      <dgm:prSet/>
      <dgm:spPr/>
      <dgm:t>
        <a:bodyPr/>
        <a:lstStyle/>
        <a:p>
          <a:endParaRPr lang="en-US"/>
        </a:p>
      </dgm:t>
    </dgm:pt>
    <dgm:pt modelId="{A2A77B50-471D-42A4-B273-EB5C75CCC020}">
      <dgm:prSet phldrT="[Text]"/>
      <dgm:spPr/>
      <dgm:t>
        <a:bodyPr/>
        <a:lstStyle/>
        <a:p>
          <a:r>
            <a:rPr lang="en-US" dirty="0" smtClean="0"/>
            <a:t>Relationships</a:t>
          </a:r>
          <a:endParaRPr lang="en-US" dirty="0"/>
        </a:p>
      </dgm:t>
    </dgm:pt>
    <dgm:pt modelId="{5A44EEE7-1EC0-4CCF-BC65-F069AC8C4962}" type="parTrans" cxnId="{2258FD2E-C4C0-4179-9C7F-D3C4C2F52A7D}">
      <dgm:prSet/>
      <dgm:spPr/>
      <dgm:t>
        <a:bodyPr/>
        <a:lstStyle/>
        <a:p>
          <a:endParaRPr lang="en-US"/>
        </a:p>
      </dgm:t>
    </dgm:pt>
    <dgm:pt modelId="{B6F96A45-156F-4679-BC89-311F0AB95334}" type="sibTrans" cxnId="{2258FD2E-C4C0-4179-9C7F-D3C4C2F52A7D}">
      <dgm:prSet/>
      <dgm:spPr/>
      <dgm:t>
        <a:bodyPr/>
        <a:lstStyle/>
        <a:p>
          <a:endParaRPr lang="en-US"/>
        </a:p>
      </dgm:t>
    </dgm:pt>
    <dgm:pt modelId="{C19AFED3-0EF4-4E18-9763-6F41F2DCF885}">
      <dgm:prSet phldrT="[Text]"/>
      <dgm:spPr/>
      <dgm:t>
        <a:bodyPr/>
        <a:lstStyle/>
        <a:p>
          <a:r>
            <a:rPr lang="en-US" dirty="0" smtClean="0"/>
            <a:t>Coping</a:t>
          </a:r>
          <a:endParaRPr lang="en-US" dirty="0"/>
        </a:p>
      </dgm:t>
    </dgm:pt>
    <dgm:pt modelId="{A265C95A-2B78-4ED3-BE66-CE86A0845D98}" type="parTrans" cxnId="{E7C51E91-81A2-44E0-94C3-789FD21F2887}">
      <dgm:prSet/>
      <dgm:spPr/>
      <dgm:t>
        <a:bodyPr/>
        <a:lstStyle/>
        <a:p>
          <a:endParaRPr lang="en-US"/>
        </a:p>
      </dgm:t>
    </dgm:pt>
    <dgm:pt modelId="{FDEE3B32-6734-43F8-A359-DE40BACCC277}" type="sibTrans" cxnId="{E7C51E91-81A2-44E0-94C3-789FD21F2887}">
      <dgm:prSet/>
      <dgm:spPr/>
      <dgm:t>
        <a:bodyPr/>
        <a:lstStyle/>
        <a:p>
          <a:endParaRPr lang="en-US"/>
        </a:p>
      </dgm:t>
    </dgm:pt>
    <dgm:pt modelId="{AFA24DFF-8D05-4B37-88EF-E6023BA24FF7}">
      <dgm:prSet phldrT="[Text]"/>
      <dgm:spPr/>
      <dgm:t>
        <a:bodyPr/>
        <a:lstStyle/>
        <a:p>
          <a:r>
            <a:rPr lang="en-US" dirty="0" smtClean="0"/>
            <a:t>Stressful Situation</a:t>
          </a:r>
          <a:endParaRPr lang="en-US" dirty="0"/>
        </a:p>
      </dgm:t>
    </dgm:pt>
    <dgm:pt modelId="{61D7F84F-6EB3-45BD-AF77-28F1D5959648}" type="parTrans" cxnId="{BA5C9080-DA69-4BA0-934C-6C90C47EB03B}">
      <dgm:prSet/>
      <dgm:spPr/>
      <dgm:t>
        <a:bodyPr/>
        <a:lstStyle/>
        <a:p>
          <a:endParaRPr lang="en-US"/>
        </a:p>
      </dgm:t>
    </dgm:pt>
    <dgm:pt modelId="{E808647F-03AB-4725-9903-C659AB0BECE2}" type="sibTrans" cxnId="{BA5C9080-DA69-4BA0-934C-6C90C47EB03B}">
      <dgm:prSet/>
      <dgm:spPr/>
      <dgm:t>
        <a:bodyPr/>
        <a:lstStyle/>
        <a:p>
          <a:endParaRPr lang="en-US"/>
        </a:p>
      </dgm:t>
    </dgm:pt>
    <dgm:pt modelId="{94DB2E75-7379-475F-BA20-EC392B2E670C}" type="pres">
      <dgm:prSet presAssocID="{2310630E-78E1-46DB-8831-B07B57FCE950}" presName="cycle" presStyleCnt="0">
        <dgm:presLayoutVars>
          <dgm:dir/>
          <dgm:resizeHandles val="exact"/>
        </dgm:presLayoutVars>
      </dgm:prSet>
      <dgm:spPr/>
      <dgm:t>
        <a:bodyPr/>
        <a:lstStyle/>
        <a:p>
          <a:endParaRPr lang="en-US"/>
        </a:p>
      </dgm:t>
    </dgm:pt>
    <dgm:pt modelId="{D1F64190-44A7-49E5-8ABA-8C8CE187DD0F}" type="pres">
      <dgm:prSet presAssocID="{46E53335-BFBE-47FA-8593-29B4F8DBDFC4}" presName="node" presStyleLbl="node1" presStyleIdx="0" presStyleCnt="5">
        <dgm:presLayoutVars>
          <dgm:bulletEnabled val="1"/>
        </dgm:presLayoutVars>
      </dgm:prSet>
      <dgm:spPr/>
      <dgm:t>
        <a:bodyPr/>
        <a:lstStyle/>
        <a:p>
          <a:endParaRPr lang="en-US"/>
        </a:p>
      </dgm:t>
    </dgm:pt>
    <dgm:pt modelId="{428AA942-16D2-4568-8FD7-D9DD445BCF13}" type="pres">
      <dgm:prSet presAssocID="{46E53335-BFBE-47FA-8593-29B4F8DBDFC4}" presName="spNode" presStyleCnt="0"/>
      <dgm:spPr/>
    </dgm:pt>
    <dgm:pt modelId="{EBD674E2-A34C-44DC-87FC-741EFDDBEFCC}" type="pres">
      <dgm:prSet presAssocID="{6CFA9A19-6DB9-4213-A346-204FD68D5EA1}" presName="sibTrans" presStyleLbl="sibTrans1D1" presStyleIdx="0" presStyleCnt="5"/>
      <dgm:spPr/>
      <dgm:t>
        <a:bodyPr/>
        <a:lstStyle/>
        <a:p>
          <a:endParaRPr lang="en-US"/>
        </a:p>
      </dgm:t>
    </dgm:pt>
    <dgm:pt modelId="{EE87B3C8-17A6-458E-9FF3-5D046947A04E}" type="pres">
      <dgm:prSet presAssocID="{7E5AB2CD-BCD1-4A07-A422-387B8089CE1D}" presName="node" presStyleLbl="node1" presStyleIdx="1" presStyleCnt="5">
        <dgm:presLayoutVars>
          <dgm:bulletEnabled val="1"/>
        </dgm:presLayoutVars>
      </dgm:prSet>
      <dgm:spPr/>
      <dgm:t>
        <a:bodyPr/>
        <a:lstStyle/>
        <a:p>
          <a:endParaRPr lang="en-US"/>
        </a:p>
      </dgm:t>
    </dgm:pt>
    <dgm:pt modelId="{4F3C9B30-8493-4197-869B-251CD5C286AE}" type="pres">
      <dgm:prSet presAssocID="{7E5AB2CD-BCD1-4A07-A422-387B8089CE1D}" presName="spNode" presStyleCnt="0"/>
      <dgm:spPr/>
    </dgm:pt>
    <dgm:pt modelId="{2AE7B9EC-CDEE-4D18-B6F3-5B8177C211C1}" type="pres">
      <dgm:prSet presAssocID="{904A8140-DE9B-48E9-8406-322266671F37}" presName="sibTrans" presStyleLbl="sibTrans1D1" presStyleIdx="1" presStyleCnt="5"/>
      <dgm:spPr/>
      <dgm:t>
        <a:bodyPr/>
        <a:lstStyle/>
        <a:p>
          <a:endParaRPr lang="en-US"/>
        </a:p>
      </dgm:t>
    </dgm:pt>
    <dgm:pt modelId="{6D4EB5D0-12A4-460F-9508-9D410B2C7A6B}" type="pres">
      <dgm:prSet presAssocID="{A2A77B50-471D-42A4-B273-EB5C75CCC020}" presName="node" presStyleLbl="node1" presStyleIdx="2" presStyleCnt="5">
        <dgm:presLayoutVars>
          <dgm:bulletEnabled val="1"/>
        </dgm:presLayoutVars>
      </dgm:prSet>
      <dgm:spPr/>
      <dgm:t>
        <a:bodyPr/>
        <a:lstStyle/>
        <a:p>
          <a:endParaRPr lang="en-US"/>
        </a:p>
      </dgm:t>
    </dgm:pt>
    <dgm:pt modelId="{11977F65-20CC-44BA-A7F0-443F3E6DB540}" type="pres">
      <dgm:prSet presAssocID="{A2A77B50-471D-42A4-B273-EB5C75CCC020}" presName="spNode" presStyleCnt="0"/>
      <dgm:spPr/>
    </dgm:pt>
    <dgm:pt modelId="{9BAAFB6A-C928-4285-82F1-BEAF6753F6FC}" type="pres">
      <dgm:prSet presAssocID="{B6F96A45-156F-4679-BC89-311F0AB95334}" presName="sibTrans" presStyleLbl="sibTrans1D1" presStyleIdx="2" presStyleCnt="5"/>
      <dgm:spPr/>
      <dgm:t>
        <a:bodyPr/>
        <a:lstStyle/>
        <a:p>
          <a:endParaRPr lang="en-US"/>
        </a:p>
      </dgm:t>
    </dgm:pt>
    <dgm:pt modelId="{281BE2B8-FD76-4D93-8234-7CA0238DFD10}" type="pres">
      <dgm:prSet presAssocID="{C19AFED3-0EF4-4E18-9763-6F41F2DCF885}" presName="node" presStyleLbl="node1" presStyleIdx="3" presStyleCnt="5">
        <dgm:presLayoutVars>
          <dgm:bulletEnabled val="1"/>
        </dgm:presLayoutVars>
      </dgm:prSet>
      <dgm:spPr/>
      <dgm:t>
        <a:bodyPr/>
        <a:lstStyle/>
        <a:p>
          <a:endParaRPr lang="en-US"/>
        </a:p>
      </dgm:t>
    </dgm:pt>
    <dgm:pt modelId="{16820B12-1A5A-4175-81DA-061F3837ED7D}" type="pres">
      <dgm:prSet presAssocID="{C19AFED3-0EF4-4E18-9763-6F41F2DCF885}" presName="spNode" presStyleCnt="0"/>
      <dgm:spPr/>
    </dgm:pt>
    <dgm:pt modelId="{C90FC281-70DE-4A01-9CA4-3C7A8354D6A1}" type="pres">
      <dgm:prSet presAssocID="{FDEE3B32-6734-43F8-A359-DE40BACCC277}" presName="sibTrans" presStyleLbl="sibTrans1D1" presStyleIdx="3" presStyleCnt="5"/>
      <dgm:spPr/>
      <dgm:t>
        <a:bodyPr/>
        <a:lstStyle/>
        <a:p>
          <a:endParaRPr lang="en-US"/>
        </a:p>
      </dgm:t>
    </dgm:pt>
    <dgm:pt modelId="{0BA19B2F-FC04-4A9E-A728-051A1B06096E}" type="pres">
      <dgm:prSet presAssocID="{AFA24DFF-8D05-4B37-88EF-E6023BA24FF7}" presName="node" presStyleLbl="node1" presStyleIdx="4" presStyleCnt="5">
        <dgm:presLayoutVars>
          <dgm:bulletEnabled val="1"/>
        </dgm:presLayoutVars>
      </dgm:prSet>
      <dgm:spPr/>
      <dgm:t>
        <a:bodyPr/>
        <a:lstStyle/>
        <a:p>
          <a:endParaRPr lang="en-US"/>
        </a:p>
      </dgm:t>
    </dgm:pt>
    <dgm:pt modelId="{33B630CE-43D3-4F7D-89D9-8E4C90D631CD}" type="pres">
      <dgm:prSet presAssocID="{AFA24DFF-8D05-4B37-88EF-E6023BA24FF7}" presName="spNode" presStyleCnt="0"/>
      <dgm:spPr/>
    </dgm:pt>
    <dgm:pt modelId="{C3D79C97-0ABC-498C-8B0C-EBD3FD706B4B}" type="pres">
      <dgm:prSet presAssocID="{E808647F-03AB-4725-9903-C659AB0BECE2}" presName="sibTrans" presStyleLbl="sibTrans1D1" presStyleIdx="4" presStyleCnt="5"/>
      <dgm:spPr/>
      <dgm:t>
        <a:bodyPr/>
        <a:lstStyle/>
        <a:p>
          <a:endParaRPr lang="en-US"/>
        </a:p>
      </dgm:t>
    </dgm:pt>
  </dgm:ptLst>
  <dgm:cxnLst>
    <dgm:cxn modelId="{336E148A-93AE-4501-9A7A-1A6EAADAA51E}" srcId="{2310630E-78E1-46DB-8831-B07B57FCE950}" destId="{7E5AB2CD-BCD1-4A07-A422-387B8089CE1D}" srcOrd="1" destOrd="0" parTransId="{697F3046-08BA-410E-9C39-DF697CF57E76}" sibTransId="{904A8140-DE9B-48E9-8406-322266671F37}"/>
    <dgm:cxn modelId="{D945ECD9-35DA-42BC-BDC9-56E8C86521F9}" type="presOf" srcId="{6CFA9A19-6DB9-4213-A346-204FD68D5EA1}" destId="{EBD674E2-A34C-44DC-87FC-741EFDDBEFCC}" srcOrd="0" destOrd="0" presId="urn:microsoft.com/office/officeart/2005/8/layout/cycle5"/>
    <dgm:cxn modelId="{2258FD2E-C4C0-4179-9C7F-D3C4C2F52A7D}" srcId="{2310630E-78E1-46DB-8831-B07B57FCE950}" destId="{A2A77B50-471D-42A4-B273-EB5C75CCC020}" srcOrd="2" destOrd="0" parTransId="{5A44EEE7-1EC0-4CCF-BC65-F069AC8C4962}" sibTransId="{B6F96A45-156F-4679-BC89-311F0AB95334}"/>
    <dgm:cxn modelId="{8CC706AB-863E-4126-82C7-10D1A229C330}" type="presOf" srcId="{AFA24DFF-8D05-4B37-88EF-E6023BA24FF7}" destId="{0BA19B2F-FC04-4A9E-A728-051A1B06096E}" srcOrd="0" destOrd="0" presId="urn:microsoft.com/office/officeart/2005/8/layout/cycle5"/>
    <dgm:cxn modelId="{BA5C9080-DA69-4BA0-934C-6C90C47EB03B}" srcId="{2310630E-78E1-46DB-8831-B07B57FCE950}" destId="{AFA24DFF-8D05-4B37-88EF-E6023BA24FF7}" srcOrd="4" destOrd="0" parTransId="{61D7F84F-6EB3-45BD-AF77-28F1D5959648}" sibTransId="{E808647F-03AB-4725-9903-C659AB0BECE2}"/>
    <dgm:cxn modelId="{E7C51E91-81A2-44E0-94C3-789FD21F2887}" srcId="{2310630E-78E1-46DB-8831-B07B57FCE950}" destId="{C19AFED3-0EF4-4E18-9763-6F41F2DCF885}" srcOrd="3" destOrd="0" parTransId="{A265C95A-2B78-4ED3-BE66-CE86A0845D98}" sibTransId="{FDEE3B32-6734-43F8-A359-DE40BACCC277}"/>
    <dgm:cxn modelId="{03406012-F32E-4F9F-A885-6D3EE8096704}" srcId="{2310630E-78E1-46DB-8831-B07B57FCE950}" destId="{46E53335-BFBE-47FA-8593-29B4F8DBDFC4}" srcOrd="0" destOrd="0" parTransId="{7F00E236-4D55-469C-B32B-92385447D542}" sibTransId="{6CFA9A19-6DB9-4213-A346-204FD68D5EA1}"/>
    <dgm:cxn modelId="{42FC2D10-2617-4A28-AA89-3ECD86A808C0}" type="presOf" srcId="{FDEE3B32-6734-43F8-A359-DE40BACCC277}" destId="{C90FC281-70DE-4A01-9CA4-3C7A8354D6A1}" srcOrd="0" destOrd="0" presId="urn:microsoft.com/office/officeart/2005/8/layout/cycle5"/>
    <dgm:cxn modelId="{E197A2D5-1578-4D87-B7EF-DE8B066C1726}" type="presOf" srcId="{2310630E-78E1-46DB-8831-B07B57FCE950}" destId="{94DB2E75-7379-475F-BA20-EC392B2E670C}" srcOrd="0" destOrd="0" presId="urn:microsoft.com/office/officeart/2005/8/layout/cycle5"/>
    <dgm:cxn modelId="{21B830FC-D767-451E-82D9-DE4C7145A5A1}" type="presOf" srcId="{E808647F-03AB-4725-9903-C659AB0BECE2}" destId="{C3D79C97-0ABC-498C-8B0C-EBD3FD706B4B}" srcOrd="0" destOrd="0" presId="urn:microsoft.com/office/officeart/2005/8/layout/cycle5"/>
    <dgm:cxn modelId="{638AF5F3-AD83-4AE2-8107-9869C044BFB3}" type="presOf" srcId="{46E53335-BFBE-47FA-8593-29B4F8DBDFC4}" destId="{D1F64190-44A7-49E5-8ABA-8C8CE187DD0F}" srcOrd="0" destOrd="0" presId="urn:microsoft.com/office/officeart/2005/8/layout/cycle5"/>
    <dgm:cxn modelId="{C8075A6A-E212-4EEB-81FE-A2081FA5667A}" type="presOf" srcId="{B6F96A45-156F-4679-BC89-311F0AB95334}" destId="{9BAAFB6A-C928-4285-82F1-BEAF6753F6FC}" srcOrd="0" destOrd="0" presId="urn:microsoft.com/office/officeart/2005/8/layout/cycle5"/>
    <dgm:cxn modelId="{14040D73-B26E-4F86-8320-86BDBC97C895}" type="presOf" srcId="{C19AFED3-0EF4-4E18-9763-6F41F2DCF885}" destId="{281BE2B8-FD76-4D93-8234-7CA0238DFD10}" srcOrd="0" destOrd="0" presId="urn:microsoft.com/office/officeart/2005/8/layout/cycle5"/>
    <dgm:cxn modelId="{09B9A5FD-B0DA-4CD7-8FD6-1078C4727047}" type="presOf" srcId="{7E5AB2CD-BCD1-4A07-A422-387B8089CE1D}" destId="{EE87B3C8-17A6-458E-9FF3-5D046947A04E}" srcOrd="0" destOrd="0" presId="urn:microsoft.com/office/officeart/2005/8/layout/cycle5"/>
    <dgm:cxn modelId="{69BEAC75-CFE4-4AA8-8671-7FE0E2AA0D95}" type="presOf" srcId="{A2A77B50-471D-42A4-B273-EB5C75CCC020}" destId="{6D4EB5D0-12A4-460F-9508-9D410B2C7A6B}" srcOrd="0" destOrd="0" presId="urn:microsoft.com/office/officeart/2005/8/layout/cycle5"/>
    <dgm:cxn modelId="{C5B0A24A-C657-4E4C-900D-778ABE04A8D3}" type="presOf" srcId="{904A8140-DE9B-48E9-8406-322266671F37}" destId="{2AE7B9EC-CDEE-4D18-B6F3-5B8177C211C1}" srcOrd="0" destOrd="0" presId="urn:microsoft.com/office/officeart/2005/8/layout/cycle5"/>
    <dgm:cxn modelId="{F8FB5AF6-733C-4E74-838B-ED31575E2A82}" type="presParOf" srcId="{94DB2E75-7379-475F-BA20-EC392B2E670C}" destId="{D1F64190-44A7-49E5-8ABA-8C8CE187DD0F}" srcOrd="0" destOrd="0" presId="urn:microsoft.com/office/officeart/2005/8/layout/cycle5"/>
    <dgm:cxn modelId="{BE03E28C-6A71-4FCC-A884-3D3B482D0116}" type="presParOf" srcId="{94DB2E75-7379-475F-BA20-EC392B2E670C}" destId="{428AA942-16D2-4568-8FD7-D9DD445BCF13}" srcOrd="1" destOrd="0" presId="urn:microsoft.com/office/officeart/2005/8/layout/cycle5"/>
    <dgm:cxn modelId="{1CB2DEC0-71E0-43B3-8AEC-90ED56533A4B}" type="presParOf" srcId="{94DB2E75-7379-475F-BA20-EC392B2E670C}" destId="{EBD674E2-A34C-44DC-87FC-741EFDDBEFCC}" srcOrd="2" destOrd="0" presId="urn:microsoft.com/office/officeart/2005/8/layout/cycle5"/>
    <dgm:cxn modelId="{A43F10A0-302B-4B9E-8BD0-8928821EC543}" type="presParOf" srcId="{94DB2E75-7379-475F-BA20-EC392B2E670C}" destId="{EE87B3C8-17A6-458E-9FF3-5D046947A04E}" srcOrd="3" destOrd="0" presId="urn:microsoft.com/office/officeart/2005/8/layout/cycle5"/>
    <dgm:cxn modelId="{16BF07A8-B431-43B6-9989-7C4D14C084B5}" type="presParOf" srcId="{94DB2E75-7379-475F-BA20-EC392B2E670C}" destId="{4F3C9B30-8493-4197-869B-251CD5C286AE}" srcOrd="4" destOrd="0" presId="urn:microsoft.com/office/officeart/2005/8/layout/cycle5"/>
    <dgm:cxn modelId="{956240CD-8483-4879-9327-8FE2AA5CC7EE}" type="presParOf" srcId="{94DB2E75-7379-475F-BA20-EC392B2E670C}" destId="{2AE7B9EC-CDEE-4D18-B6F3-5B8177C211C1}" srcOrd="5" destOrd="0" presId="urn:microsoft.com/office/officeart/2005/8/layout/cycle5"/>
    <dgm:cxn modelId="{3B6DB0BB-3397-4BA6-A64C-36E48A2CDAA9}" type="presParOf" srcId="{94DB2E75-7379-475F-BA20-EC392B2E670C}" destId="{6D4EB5D0-12A4-460F-9508-9D410B2C7A6B}" srcOrd="6" destOrd="0" presId="urn:microsoft.com/office/officeart/2005/8/layout/cycle5"/>
    <dgm:cxn modelId="{79D1F481-9C2A-4FA2-8E98-68DE01B96D3C}" type="presParOf" srcId="{94DB2E75-7379-475F-BA20-EC392B2E670C}" destId="{11977F65-20CC-44BA-A7F0-443F3E6DB540}" srcOrd="7" destOrd="0" presId="urn:microsoft.com/office/officeart/2005/8/layout/cycle5"/>
    <dgm:cxn modelId="{3843C158-1C3D-48FF-B7F7-765239DFB214}" type="presParOf" srcId="{94DB2E75-7379-475F-BA20-EC392B2E670C}" destId="{9BAAFB6A-C928-4285-82F1-BEAF6753F6FC}" srcOrd="8" destOrd="0" presId="urn:microsoft.com/office/officeart/2005/8/layout/cycle5"/>
    <dgm:cxn modelId="{DD2DEFAD-9ED1-487A-B9E6-B9A0867D70D3}" type="presParOf" srcId="{94DB2E75-7379-475F-BA20-EC392B2E670C}" destId="{281BE2B8-FD76-4D93-8234-7CA0238DFD10}" srcOrd="9" destOrd="0" presId="urn:microsoft.com/office/officeart/2005/8/layout/cycle5"/>
    <dgm:cxn modelId="{1C79AD44-9E22-4F1E-9DAA-442DED0C6FA7}" type="presParOf" srcId="{94DB2E75-7379-475F-BA20-EC392B2E670C}" destId="{16820B12-1A5A-4175-81DA-061F3837ED7D}" srcOrd="10" destOrd="0" presId="urn:microsoft.com/office/officeart/2005/8/layout/cycle5"/>
    <dgm:cxn modelId="{A94D10A0-A0CF-4512-8204-3487A33A87B2}" type="presParOf" srcId="{94DB2E75-7379-475F-BA20-EC392B2E670C}" destId="{C90FC281-70DE-4A01-9CA4-3C7A8354D6A1}" srcOrd="11" destOrd="0" presId="urn:microsoft.com/office/officeart/2005/8/layout/cycle5"/>
    <dgm:cxn modelId="{CF8C83C1-45A9-4760-A284-01CE0224D3C3}" type="presParOf" srcId="{94DB2E75-7379-475F-BA20-EC392B2E670C}" destId="{0BA19B2F-FC04-4A9E-A728-051A1B06096E}" srcOrd="12" destOrd="0" presId="urn:microsoft.com/office/officeart/2005/8/layout/cycle5"/>
    <dgm:cxn modelId="{83EED0BB-67DD-4302-82E3-FA2B1F422678}" type="presParOf" srcId="{94DB2E75-7379-475F-BA20-EC392B2E670C}" destId="{33B630CE-43D3-4F7D-89D9-8E4C90D631CD}" srcOrd="13" destOrd="0" presId="urn:microsoft.com/office/officeart/2005/8/layout/cycle5"/>
    <dgm:cxn modelId="{71EBF410-1EBE-4BAA-B1BD-9FDEFC236B07}" type="presParOf" srcId="{94DB2E75-7379-475F-BA20-EC392B2E670C}" destId="{C3D79C97-0ABC-498C-8B0C-EBD3FD706B4B}"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64190-44A7-49E5-8ABA-8C8CE187DD0F}">
      <dsp:nvSpPr>
        <dsp:cNvPr id="0" name=""/>
        <dsp:cNvSpPr/>
      </dsp:nvSpPr>
      <dsp:spPr>
        <a:xfrm>
          <a:off x="4209946" y="2588"/>
          <a:ext cx="1576594" cy="10247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Emotions</a:t>
          </a:r>
          <a:endParaRPr lang="en-US" sz="1700" kern="1200" dirty="0"/>
        </a:p>
      </dsp:txBody>
      <dsp:txXfrm>
        <a:off x="4259972" y="52614"/>
        <a:ext cx="1476542" cy="924734"/>
      </dsp:txXfrm>
    </dsp:sp>
    <dsp:sp modelId="{EBD674E2-A34C-44DC-87FC-741EFDDBEFCC}">
      <dsp:nvSpPr>
        <dsp:cNvPr id="0" name=""/>
        <dsp:cNvSpPr/>
      </dsp:nvSpPr>
      <dsp:spPr>
        <a:xfrm>
          <a:off x="2951324" y="514981"/>
          <a:ext cx="4093838" cy="4093838"/>
        </a:xfrm>
        <a:custGeom>
          <a:avLst/>
          <a:gdLst/>
          <a:ahLst/>
          <a:cxnLst/>
          <a:rect l="0" t="0" r="0" b="0"/>
          <a:pathLst>
            <a:path>
              <a:moveTo>
                <a:pt x="3046306" y="260553"/>
              </a:moveTo>
              <a:arcTo wR="2046919" hR="2046919" stAng="17953496" swAng="12114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EE87B3C8-17A6-458E-9FF3-5D046947A04E}">
      <dsp:nvSpPr>
        <dsp:cNvPr id="0" name=""/>
        <dsp:cNvSpPr/>
      </dsp:nvSpPr>
      <dsp:spPr>
        <a:xfrm>
          <a:off x="6156682" y="1416974"/>
          <a:ext cx="1576594" cy="10247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Behavior</a:t>
          </a:r>
          <a:endParaRPr lang="en-US" sz="1700" kern="1200" dirty="0"/>
        </a:p>
      </dsp:txBody>
      <dsp:txXfrm>
        <a:off x="6206708" y="1467000"/>
        <a:ext cx="1476542" cy="924734"/>
      </dsp:txXfrm>
    </dsp:sp>
    <dsp:sp modelId="{2AE7B9EC-CDEE-4D18-B6F3-5B8177C211C1}">
      <dsp:nvSpPr>
        <dsp:cNvPr id="0" name=""/>
        <dsp:cNvSpPr/>
      </dsp:nvSpPr>
      <dsp:spPr>
        <a:xfrm>
          <a:off x="2951324" y="514981"/>
          <a:ext cx="4093838" cy="4093838"/>
        </a:xfrm>
        <a:custGeom>
          <a:avLst/>
          <a:gdLst/>
          <a:ahLst/>
          <a:cxnLst/>
          <a:rect l="0" t="0" r="0" b="0"/>
          <a:pathLst>
            <a:path>
              <a:moveTo>
                <a:pt x="4088927" y="2188632"/>
              </a:moveTo>
              <a:arcTo wR="2046919" hR="2046919" stAng="21838194" swAng="135965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D4EB5D0-12A4-460F-9508-9D410B2C7A6B}">
      <dsp:nvSpPr>
        <dsp:cNvPr id="0" name=""/>
        <dsp:cNvSpPr/>
      </dsp:nvSpPr>
      <dsp:spPr>
        <a:xfrm>
          <a:off x="5413095" y="3705500"/>
          <a:ext cx="1576594" cy="10247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Relationships</a:t>
          </a:r>
          <a:endParaRPr lang="en-US" sz="1700" kern="1200" dirty="0"/>
        </a:p>
      </dsp:txBody>
      <dsp:txXfrm>
        <a:off x="5463121" y="3755526"/>
        <a:ext cx="1476542" cy="924734"/>
      </dsp:txXfrm>
    </dsp:sp>
    <dsp:sp modelId="{9BAAFB6A-C928-4285-82F1-BEAF6753F6FC}">
      <dsp:nvSpPr>
        <dsp:cNvPr id="0" name=""/>
        <dsp:cNvSpPr/>
      </dsp:nvSpPr>
      <dsp:spPr>
        <a:xfrm>
          <a:off x="2951324" y="514981"/>
          <a:ext cx="4093838" cy="4093838"/>
        </a:xfrm>
        <a:custGeom>
          <a:avLst/>
          <a:gdLst/>
          <a:ahLst/>
          <a:cxnLst/>
          <a:rect l="0" t="0" r="0" b="0"/>
          <a:pathLst>
            <a:path>
              <a:moveTo>
                <a:pt x="2298089" y="4078370"/>
              </a:moveTo>
              <a:arcTo wR="2046919" hR="2046919" stAng="4977100" swAng="84579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81BE2B8-FD76-4D93-8234-7CA0238DFD10}">
      <dsp:nvSpPr>
        <dsp:cNvPr id="0" name=""/>
        <dsp:cNvSpPr/>
      </dsp:nvSpPr>
      <dsp:spPr>
        <a:xfrm>
          <a:off x="3006797" y="3705500"/>
          <a:ext cx="1576594" cy="10247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Coping</a:t>
          </a:r>
          <a:endParaRPr lang="en-US" sz="1700" kern="1200" dirty="0"/>
        </a:p>
      </dsp:txBody>
      <dsp:txXfrm>
        <a:off x="3056823" y="3755526"/>
        <a:ext cx="1476542" cy="924734"/>
      </dsp:txXfrm>
    </dsp:sp>
    <dsp:sp modelId="{C90FC281-70DE-4A01-9CA4-3C7A8354D6A1}">
      <dsp:nvSpPr>
        <dsp:cNvPr id="0" name=""/>
        <dsp:cNvSpPr/>
      </dsp:nvSpPr>
      <dsp:spPr>
        <a:xfrm>
          <a:off x="2951324" y="514981"/>
          <a:ext cx="4093838" cy="4093838"/>
        </a:xfrm>
        <a:custGeom>
          <a:avLst/>
          <a:gdLst/>
          <a:ahLst/>
          <a:cxnLst/>
          <a:rect l="0" t="0" r="0" b="0"/>
          <a:pathLst>
            <a:path>
              <a:moveTo>
                <a:pt x="217150" y="2964428"/>
              </a:moveTo>
              <a:arcTo wR="2046919" hR="2046919" stAng="9202154" swAng="135965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BA19B2F-FC04-4A9E-A728-051A1B06096E}">
      <dsp:nvSpPr>
        <dsp:cNvPr id="0" name=""/>
        <dsp:cNvSpPr/>
      </dsp:nvSpPr>
      <dsp:spPr>
        <a:xfrm>
          <a:off x="2263210" y="1416974"/>
          <a:ext cx="1576594" cy="10247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Stressful Situation</a:t>
          </a:r>
          <a:endParaRPr lang="en-US" sz="1700" kern="1200" dirty="0"/>
        </a:p>
      </dsp:txBody>
      <dsp:txXfrm>
        <a:off x="2313236" y="1467000"/>
        <a:ext cx="1476542" cy="924734"/>
      </dsp:txXfrm>
    </dsp:sp>
    <dsp:sp modelId="{C3D79C97-0ABC-498C-8B0C-EBD3FD706B4B}">
      <dsp:nvSpPr>
        <dsp:cNvPr id="0" name=""/>
        <dsp:cNvSpPr/>
      </dsp:nvSpPr>
      <dsp:spPr>
        <a:xfrm>
          <a:off x="2951324" y="514981"/>
          <a:ext cx="4093838" cy="4093838"/>
        </a:xfrm>
        <a:custGeom>
          <a:avLst/>
          <a:gdLst/>
          <a:ahLst/>
          <a:cxnLst/>
          <a:rect l="0" t="0" r="0" b="0"/>
          <a:pathLst>
            <a:path>
              <a:moveTo>
                <a:pt x="492388" y="715261"/>
              </a:moveTo>
              <a:arcTo wR="2046919" hR="2046919" stAng="13235062" swAng="12114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E60FF6-4F02-41AF-9D79-9820270FCBD6}" type="datetimeFigureOut">
              <a:rPr lang="en-US" smtClean="0"/>
              <a:t>3/10/2016</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157CFDA-6ECB-4984-BC1D-18C52F424572}" type="slidenum">
              <a:rPr lang="en-US" smtClean="0"/>
              <a:t>‹#›</a:t>
            </a:fld>
            <a:endParaRPr lang="en-US" dirty="0"/>
          </a:p>
        </p:txBody>
      </p:sp>
    </p:spTree>
    <p:extLst>
      <p:ext uri="{BB962C8B-B14F-4D97-AF65-F5344CB8AC3E}">
        <p14:creationId xmlns:p14="http://schemas.microsoft.com/office/powerpoint/2010/main" val="1205525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3609C5-75BB-4414-9338-7A1C0CAD17B5}" type="datetimeFigureOut">
              <a:rPr lang="en-US" smtClean="0"/>
              <a:t>3/10/2016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7BF0A6-9DE7-4D4F-86C7-D6F614E29483}" type="slidenum">
              <a:rPr lang="en-US" smtClean="0"/>
              <a:t>‹#›</a:t>
            </a:fld>
            <a:endParaRPr lang="en-US" dirty="0"/>
          </a:p>
        </p:txBody>
      </p:sp>
    </p:spTree>
    <p:extLst>
      <p:ext uri="{BB962C8B-B14F-4D97-AF65-F5344CB8AC3E}">
        <p14:creationId xmlns:p14="http://schemas.microsoft.com/office/powerpoint/2010/main" val="1869590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Instructors: The intent of this PowerPoint is to inform adolescent aged youth and their caregivers about the impacts of childhood trauma. This PowerPoint is meant to be highly interactive with the participants. Allow time for brainstorming with open ended questions. Take time throughout PowerPoint to allow for questions to be asked. It would be beneficial to have an additional counselor in the room to meet privately with anyone who appears to be triggered by topic/discussion. </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1</a:t>
            </a:fld>
            <a:endParaRPr lang="en-US" dirty="0"/>
          </a:p>
        </p:txBody>
      </p:sp>
    </p:spTree>
    <p:extLst>
      <p:ext uri="{BB962C8B-B14F-4D97-AF65-F5344CB8AC3E}">
        <p14:creationId xmlns:p14="http://schemas.microsoft.com/office/powerpoint/2010/main" val="2577267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Instructors:</a:t>
            </a:r>
          </a:p>
          <a:p>
            <a:r>
              <a:rPr lang="en-US" dirty="0" smtClean="0"/>
              <a:t>1.</a:t>
            </a:r>
            <a:r>
              <a:rPr lang="en-US" baseline="0" dirty="0" smtClean="0"/>
              <a:t> Read through ways in which trauma effects mental health.</a:t>
            </a:r>
            <a:endParaRPr lang="en-US" dirty="0" smtClean="0"/>
          </a:p>
        </p:txBody>
      </p:sp>
      <p:sp>
        <p:nvSpPr>
          <p:cNvPr id="4" name="Slide Number Placeholder 3"/>
          <p:cNvSpPr>
            <a:spLocks noGrp="1"/>
          </p:cNvSpPr>
          <p:nvPr>
            <p:ph type="sldNum" sz="quarter" idx="10"/>
          </p:nvPr>
        </p:nvSpPr>
        <p:spPr/>
        <p:txBody>
          <a:bodyPr/>
          <a:lstStyle/>
          <a:p>
            <a:fld id="{097BF0A6-9DE7-4D4F-86C7-D6F614E29483}" type="slidenum">
              <a:rPr lang="en-US" smtClean="0"/>
              <a:t>10</a:t>
            </a:fld>
            <a:endParaRPr lang="en-US" dirty="0"/>
          </a:p>
        </p:txBody>
      </p:sp>
    </p:spTree>
    <p:extLst>
      <p:ext uri="{BB962C8B-B14F-4D97-AF65-F5344CB8AC3E}">
        <p14:creationId xmlns:p14="http://schemas.microsoft.com/office/powerpoint/2010/main" val="1979948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Instructors: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 Attachment John</a:t>
            </a:r>
            <a:r>
              <a:rPr lang="en-US" sz="1200" kern="1200" baseline="0" dirty="0" smtClean="0">
                <a:solidFill>
                  <a:schemeClr val="tx1"/>
                </a:solidFill>
                <a:effectLst/>
                <a:latin typeface="+mn-lt"/>
                <a:ea typeface="+mn-ea"/>
                <a:cs typeface="+mn-cs"/>
              </a:rPr>
              <a:t> Bowlby began theory on attachment (all or nothing process). Mary Ainsworth Strange Situation Procedure with 3 forms of Attachment Styles: Secure, Insecure, Insecure Ambivalent/Resistant. When children go through a traumatic experience at a young age, or perhaps their caregiver experiences the traumatic event at the same time as the child, it may result in the child having an insecure or disorganized attachment to their caregiver. This in turn affects the way a child will relate to others throughout their lives.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2. Siegel (2001) discusses that children who have a disorganized attachment often have “unresolved trauma or grief” (p.77). He further discusses how a child’s relationship to their caregiver is supposed to provide “joy, connection, and emotional soothing which instead offers alarm, fear, and terror and a lack of ability to be soothed” (Siegel, 2001, p. 78). </a:t>
            </a:r>
            <a:r>
              <a:rPr lang="en-US" sz="1200" kern="1200" dirty="0" err="1" smtClean="0">
                <a:solidFill>
                  <a:schemeClr val="tx1"/>
                </a:solidFill>
                <a:effectLst/>
                <a:latin typeface="+mn-lt"/>
                <a:ea typeface="+mn-ea"/>
                <a:cs typeface="+mn-cs"/>
              </a:rPr>
              <a:t>Seigel</a:t>
            </a:r>
            <a:r>
              <a:rPr lang="en-US" sz="1200" kern="1200" dirty="0" smtClean="0">
                <a:solidFill>
                  <a:schemeClr val="tx1"/>
                </a:solidFill>
                <a:effectLst/>
                <a:latin typeface="+mn-lt"/>
                <a:ea typeface="+mn-ea"/>
                <a:cs typeface="+mn-cs"/>
              </a:rPr>
              <a:t> confers the child is meant to learn how to cope and deal with emotional dysregulation from their caregiver. It is problematic if the adult is unable to display a healthy example of this behavior to their child. Furthermore, Siegel discusses the importance of the developing mind and how integrative processes through secure attachments in the brain are, “at the core of emotional well-being and psychological resilience” (Siegel, 2001, p. 90). The ability to have positive emotional regulation is one of the primary skills that can help a child to cope when distressed. This is a trait that will be needed throughout life internally and externally in social relationships.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3. </a:t>
            </a:r>
            <a:r>
              <a:rPr lang="en-US" sz="1200" b="1" kern="1200" dirty="0" smtClean="0">
                <a:solidFill>
                  <a:schemeClr val="tx1"/>
                </a:solidFill>
                <a:effectLst/>
                <a:latin typeface="+mn-lt"/>
                <a:ea typeface="+mn-ea"/>
                <a:cs typeface="+mn-cs"/>
              </a:rPr>
              <a:t>Your interaction with</a:t>
            </a:r>
            <a:r>
              <a:rPr lang="en-US" sz="1200" b="1" kern="1200" baseline="0" dirty="0" smtClean="0">
                <a:solidFill>
                  <a:schemeClr val="tx1"/>
                </a:solidFill>
                <a:effectLst/>
                <a:latin typeface="+mn-lt"/>
                <a:ea typeface="+mn-ea"/>
                <a:cs typeface="+mn-cs"/>
              </a:rPr>
              <a:t> your caregiver and a secure attachment is fundamental for emotional well-being and psychological resilience. </a:t>
            </a:r>
            <a:endParaRPr lang="en-US" b="1" dirty="0" smtClean="0"/>
          </a:p>
          <a:p>
            <a:endParaRPr lang="en-US" dirty="0" smtClean="0"/>
          </a:p>
          <a:p>
            <a:r>
              <a:rPr lang="en-US" dirty="0" smtClean="0"/>
              <a:t>3. How is attachment related to resiliency and trauma? Brainstorm with the group. </a:t>
            </a:r>
          </a:p>
          <a:p>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11</a:t>
            </a:fld>
            <a:endParaRPr lang="en-US" dirty="0"/>
          </a:p>
        </p:txBody>
      </p:sp>
    </p:spTree>
    <p:extLst>
      <p:ext uri="{BB962C8B-B14F-4D97-AF65-F5344CB8AC3E}">
        <p14:creationId xmlns:p14="http://schemas.microsoft.com/office/powerpoint/2010/main" val="560997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Instructors:</a:t>
            </a:r>
          </a:p>
          <a:p>
            <a:r>
              <a:rPr lang="en-US" dirty="0" smtClean="0"/>
              <a:t>1. When a stressful situation occurs our emotions are impacted, which causes us to behave in a certain way</a:t>
            </a:r>
            <a:r>
              <a:rPr lang="en-US" baseline="0" dirty="0" smtClean="0"/>
              <a:t> which effects the relationships and interactions with others. From this stressful situation we react by coping with what has happened. There are positive and negative coping habits that we can engage in. </a:t>
            </a:r>
          </a:p>
          <a:p>
            <a:endParaRPr lang="en-US" baseline="0" dirty="0" smtClean="0"/>
          </a:p>
          <a:p>
            <a:r>
              <a:rPr lang="en-US" baseline="0" dirty="0" smtClean="0"/>
              <a:t>2. Can somebody name a stressful situation you have experienced recently? (Example: bad grade, girlfriend/boyfriend broke up with you)</a:t>
            </a:r>
          </a:p>
          <a:p>
            <a:endParaRPr lang="en-US" baseline="0" dirty="0" smtClean="0"/>
          </a:p>
          <a:p>
            <a:r>
              <a:rPr lang="en-US" baseline="0" dirty="0" smtClean="0"/>
              <a:t>3. What is a natural reaction to this stressful situation? </a:t>
            </a:r>
          </a:p>
          <a:p>
            <a:endParaRPr lang="en-US" baseline="0" dirty="0" smtClean="0"/>
          </a:p>
          <a:p>
            <a:r>
              <a:rPr lang="en-US" baseline="0" dirty="0" smtClean="0"/>
              <a:t>4. What are some of the positive ways we can cope with something stressful? </a:t>
            </a:r>
          </a:p>
          <a:p>
            <a:endParaRPr lang="en-US" baseline="0" dirty="0" smtClean="0"/>
          </a:p>
          <a:p>
            <a:r>
              <a:rPr lang="en-US" baseline="0" dirty="0" smtClean="0"/>
              <a:t>5. What are some negative ways we can cope with something stressful?</a:t>
            </a:r>
            <a:endParaRPr lang="en-US" dirty="0" smtClean="0"/>
          </a:p>
          <a:p>
            <a:endParaRPr lang="en-US" dirty="0" smtClean="0"/>
          </a:p>
          <a:p>
            <a:r>
              <a:rPr lang="en-US" dirty="0" smtClean="0"/>
              <a:t>6. What</a:t>
            </a:r>
            <a:r>
              <a:rPr lang="en-US" baseline="0" dirty="0" smtClean="0"/>
              <a:t> might be the difference in the way a person who has experienced childhood trauma vs a person who has not experienced childhood trauma might react when faced with stressful situations? </a:t>
            </a:r>
          </a:p>
          <a:p>
            <a:endParaRPr lang="en-US" baseline="0" dirty="0" smtClean="0"/>
          </a:p>
          <a:p>
            <a:r>
              <a:rPr lang="en-US" baseline="0" dirty="0" smtClean="0"/>
              <a:t>7. But remember the good news… (The brain has neuroplasticity, it has the ability to grow and form new patterns throughout developmental stages.)</a:t>
            </a:r>
          </a:p>
          <a:p>
            <a:endParaRPr lang="en-US" baseline="0" dirty="0" smtClean="0"/>
          </a:p>
        </p:txBody>
      </p:sp>
      <p:sp>
        <p:nvSpPr>
          <p:cNvPr id="4" name="Slide Number Placeholder 3"/>
          <p:cNvSpPr>
            <a:spLocks noGrp="1"/>
          </p:cNvSpPr>
          <p:nvPr>
            <p:ph type="sldNum" sz="quarter" idx="10"/>
          </p:nvPr>
        </p:nvSpPr>
        <p:spPr/>
        <p:txBody>
          <a:bodyPr/>
          <a:lstStyle/>
          <a:p>
            <a:fld id="{097BF0A6-9DE7-4D4F-86C7-D6F614E29483}" type="slidenum">
              <a:rPr lang="en-US" smtClean="0"/>
              <a:t>12</a:t>
            </a:fld>
            <a:endParaRPr lang="en-US" dirty="0"/>
          </a:p>
        </p:txBody>
      </p:sp>
    </p:spTree>
    <p:extLst>
      <p:ext uri="{BB962C8B-B14F-4D97-AF65-F5344CB8AC3E}">
        <p14:creationId xmlns:p14="http://schemas.microsoft.com/office/powerpoint/2010/main" val="4984910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Instructors:</a:t>
            </a:r>
          </a:p>
          <a:p>
            <a:r>
              <a:rPr lang="en-US" dirty="0" smtClean="0"/>
              <a:t>Mindfulness</a:t>
            </a:r>
            <a:r>
              <a:rPr lang="en-US" baseline="0" dirty="0" smtClean="0"/>
              <a:t> is one of the powerful ways to help an individual to develop the part of the brain that causes resilience and aids in building the ability to regulate emotions. </a:t>
            </a:r>
            <a:r>
              <a:rPr lang="en-US" b="1" baseline="0" dirty="0" smtClean="0"/>
              <a:t>I recommend previewing these videos prior to class. </a:t>
            </a:r>
            <a:r>
              <a:rPr lang="en-US" baseline="0" dirty="0" smtClean="0"/>
              <a:t>You can show one or both of these videos with Neuroscientist Dr. Dan Siegel. In these videos, Dr. Siegel discusses how mindfulness affects the brain in order to build traits that can increase resilience and decrease reactive and destructive behavior.</a:t>
            </a:r>
            <a:endParaRPr lang="en-US" dirty="0" smtClean="0"/>
          </a:p>
          <a:p>
            <a:endParaRPr lang="en-US" dirty="0" smtClean="0"/>
          </a:p>
          <a:p>
            <a:r>
              <a:rPr lang="en-US" dirty="0" smtClean="0"/>
              <a:t>First Video:</a:t>
            </a:r>
          </a:p>
          <a:p>
            <a:r>
              <a:rPr lang="en-US" dirty="0" smtClean="0"/>
              <a:t> Can start at the beginning. This video describes the benefit mindfulness</a:t>
            </a:r>
            <a:r>
              <a:rPr lang="en-US" baseline="0" dirty="0" smtClean="0"/>
              <a:t> can have at giving a child the ability to pause and think before reacting to a situation. The more we practice mindfulness the more our brain has the ability to pause and think in a such a way that can promote the best possible outcome. It enables an individual to be empathetic. </a:t>
            </a:r>
            <a:endParaRPr lang="en-US" dirty="0" smtClean="0"/>
          </a:p>
          <a:p>
            <a:endParaRPr lang="en-US" dirty="0" smtClean="0"/>
          </a:p>
          <a:p>
            <a:r>
              <a:rPr lang="en-US" dirty="0" smtClean="0"/>
              <a:t>Second Video:</a:t>
            </a:r>
          </a:p>
          <a:p>
            <a:r>
              <a:rPr lang="en-US" dirty="0" smtClean="0"/>
              <a:t>Start Video at 11:59</a:t>
            </a:r>
          </a:p>
          <a:p>
            <a:r>
              <a:rPr lang="en-US" dirty="0" smtClean="0"/>
              <a:t>This video can be used</a:t>
            </a:r>
            <a:r>
              <a:rPr lang="en-US" baseline="0" dirty="0" smtClean="0"/>
              <a:t> if there is time, it also discusses the benefit of mindfulness. This video uses Dan Siegel as well as a teenager and he discusses with the teenager how mindfulness affects the brain. </a:t>
            </a:r>
          </a:p>
          <a:p>
            <a:endParaRPr lang="en-US" baseline="0" dirty="0" smtClean="0"/>
          </a:p>
          <a:p>
            <a:r>
              <a:rPr lang="en-US" baseline="0" dirty="0" smtClean="0"/>
              <a:t>Questions to Ask: </a:t>
            </a:r>
          </a:p>
          <a:p>
            <a:r>
              <a:rPr lang="en-US" baseline="0" dirty="0" smtClean="0"/>
              <a:t>What are the benefits to being able to pause and reflect before you react? </a:t>
            </a:r>
          </a:p>
          <a:p>
            <a:r>
              <a:rPr lang="en-US" baseline="0" dirty="0" smtClean="0"/>
              <a:t>What are the benefits to being able to tune in to what other people are thinking? </a:t>
            </a:r>
          </a:p>
          <a:p>
            <a:r>
              <a:rPr lang="en-US" baseline="0" dirty="0" smtClean="0"/>
              <a:t>Dan </a:t>
            </a:r>
            <a:r>
              <a:rPr lang="en-US" baseline="0" dirty="0" err="1" smtClean="0"/>
              <a:t>Seigel</a:t>
            </a:r>
            <a:r>
              <a:rPr lang="en-US" baseline="0" dirty="0" smtClean="0"/>
              <a:t> suggests that reflection and caring and connecting relationships stimulated the growth of the fibers or part of the brain that build resilience. What is your reaction to this? </a:t>
            </a:r>
            <a:endParaRPr lang="en-US" dirty="0" smtClean="0"/>
          </a:p>
          <a:p>
            <a:endParaRPr lang="en-US" dirty="0" smtClean="0"/>
          </a:p>
          <a:p>
            <a:r>
              <a:rPr lang="en-US" dirty="0" smtClean="0"/>
              <a:t>Other facts about mindfulness:</a:t>
            </a:r>
          </a:p>
          <a:p>
            <a:r>
              <a:rPr lang="en-US" dirty="0" smtClean="0"/>
              <a:t>Mindfulness-based</a:t>
            </a:r>
            <a:r>
              <a:rPr lang="en-US" baseline="0" dirty="0" smtClean="0"/>
              <a:t> therapies can be successful at treating anxiety and mood problems </a:t>
            </a:r>
            <a:r>
              <a:rPr lang="en-US" dirty="0" smtClean="0"/>
              <a:t>(Hofmann, Sawyer, Witt, &amp; Oh, 2010).</a:t>
            </a:r>
            <a:r>
              <a:rPr lang="en-US" baseline="0" dirty="0" smtClean="0"/>
              <a:t> </a:t>
            </a:r>
            <a:r>
              <a:rPr lang="en-US" dirty="0" smtClean="0"/>
              <a:t>Additionally</a:t>
            </a:r>
            <a:r>
              <a:rPr lang="en-US" baseline="0" dirty="0" smtClean="0"/>
              <a:t> it can have overall positive health outcomes and better sense of well-being</a:t>
            </a:r>
            <a:r>
              <a:rPr lang="en-US" dirty="0" smtClean="0"/>
              <a:t> (Davidson et al., 2003)</a:t>
            </a:r>
          </a:p>
        </p:txBody>
      </p:sp>
      <p:sp>
        <p:nvSpPr>
          <p:cNvPr id="4" name="Slide Number Placeholder 3"/>
          <p:cNvSpPr>
            <a:spLocks noGrp="1"/>
          </p:cNvSpPr>
          <p:nvPr>
            <p:ph type="sldNum" sz="quarter" idx="10"/>
          </p:nvPr>
        </p:nvSpPr>
        <p:spPr/>
        <p:txBody>
          <a:bodyPr/>
          <a:lstStyle/>
          <a:p>
            <a:fld id="{097BF0A6-9DE7-4D4F-86C7-D6F614E29483}" type="slidenum">
              <a:rPr lang="en-US" smtClean="0"/>
              <a:t>13</a:t>
            </a:fld>
            <a:endParaRPr lang="en-US" dirty="0"/>
          </a:p>
        </p:txBody>
      </p:sp>
    </p:spTree>
    <p:extLst>
      <p:ext uri="{BB962C8B-B14F-4D97-AF65-F5344CB8AC3E}">
        <p14:creationId xmlns:p14="http://schemas.microsoft.com/office/powerpoint/2010/main" val="224119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Instructors:</a:t>
            </a:r>
          </a:p>
          <a:p>
            <a:endParaRPr lang="en-US" dirty="0" smtClean="0"/>
          </a:p>
          <a:p>
            <a:pPr marL="228600" indent="-228600">
              <a:buAutoNum type="arabicPeriod"/>
            </a:pPr>
            <a:r>
              <a:rPr lang="en-US" dirty="0" smtClean="0"/>
              <a:t>These are some of the effective treatments</a:t>
            </a:r>
            <a:r>
              <a:rPr lang="en-US" baseline="0" dirty="0" smtClean="0"/>
              <a:t> that can help a person heal from traumatic experiences.</a:t>
            </a:r>
          </a:p>
          <a:p>
            <a:pPr marL="228600" indent="-228600">
              <a:buAutoNum type="arabicPeriod"/>
            </a:pPr>
            <a:r>
              <a:rPr lang="en-US" baseline="0" dirty="0" smtClean="0"/>
              <a:t>DBT helps individuals with interpersonal skills (relationally), with distress tolerance (coping with stress), emotional regulation, and problem solving. </a:t>
            </a:r>
          </a:p>
          <a:p>
            <a:pPr marL="228600" indent="-228600">
              <a:buAutoNum type="arabicPeriod"/>
            </a:pPr>
            <a:r>
              <a:rPr lang="en-US" baseline="0" dirty="0" smtClean="0"/>
              <a:t>CBT helps individuals reshape thinking patterns, people who may have hopeless thoughts can reshape them to be feeling hopeful. </a:t>
            </a:r>
          </a:p>
          <a:p>
            <a:pPr marL="228600" indent="-228600">
              <a:buAutoNum type="arabicPeriod"/>
            </a:pPr>
            <a:r>
              <a:rPr lang="en-US" baseline="0" dirty="0" smtClean="0"/>
              <a:t>TF-CBT focuses on reshaping thought patterns affected by trauma. </a:t>
            </a:r>
          </a:p>
          <a:p>
            <a:pPr marL="228600" indent="-228600">
              <a:buAutoNum type="arabicPeriod"/>
            </a:pPr>
            <a:r>
              <a:rPr lang="en-US" baseline="0" dirty="0" smtClean="0"/>
              <a:t>Creating a trauma narrative can give an individual the ability to process trauma and have power in their own voice over the </a:t>
            </a:r>
            <a:r>
              <a:rPr lang="en-US" baseline="0" dirty="0" err="1" smtClean="0"/>
              <a:t>traumtice</a:t>
            </a:r>
            <a:r>
              <a:rPr lang="en-US" baseline="0" dirty="0" smtClean="0"/>
              <a:t> experience.</a:t>
            </a:r>
          </a:p>
          <a:p>
            <a:pPr marL="228600" indent="-228600">
              <a:buAutoNum type="arabicPeriod"/>
            </a:pPr>
            <a:r>
              <a:rPr lang="en-US" baseline="0" dirty="0" smtClean="0"/>
              <a:t>Art-therapy can be particularly helpful when working through grief and loss.</a:t>
            </a:r>
          </a:p>
          <a:p>
            <a:pPr marL="228600" indent="-228600">
              <a:buAutoNum type="arabicPeriod"/>
            </a:pPr>
            <a:r>
              <a:rPr lang="en-US" baseline="0" dirty="0" smtClean="0"/>
              <a:t>EMDR therapy often used with people with PTSD utilizes looking at a light while processing a traumatic event, it is an evidenced based treatment for people who have experienced traumatic events. </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14</a:t>
            </a:fld>
            <a:endParaRPr lang="en-US" dirty="0"/>
          </a:p>
        </p:txBody>
      </p:sp>
    </p:spTree>
    <p:extLst>
      <p:ext uri="{BB962C8B-B14F-4D97-AF65-F5344CB8AC3E}">
        <p14:creationId xmlns:p14="http://schemas.microsoft.com/office/powerpoint/2010/main" val="23576394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Instructors:</a:t>
            </a:r>
          </a:p>
          <a:p>
            <a:endParaRPr lang="en-US" baseline="0" dirty="0" smtClean="0"/>
          </a:p>
          <a:p>
            <a:pPr marL="228600" indent="-228600">
              <a:buAutoNum type="arabicPeriod"/>
            </a:pPr>
            <a:r>
              <a:rPr lang="en-US" baseline="0" dirty="0" smtClean="0"/>
              <a:t>Review goals. Reiterate the purpose of this presentation is to provide knowledge about the impacts of trauma. Knowledge is power and it can be used to make changes that can have long-lasting positive effects. </a:t>
            </a:r>
          </a:p>
          <a:p>
            <a:pPr marL="228600" indent="-228600">
              <a:buAutoNum type="arabicPeriod"/>
            </a:pPr>
            <a:r>
              <a:rPr lang="en-US" baseline="0" dirty="0" smtClean="0"/>
              <a:t>Questions? </a:t>
            </a:r>
          </a:p>
          <a:p>
            <a:pPr marL="228600" indent="-228600">
              <a:buAutoNum type="arabicPeriod"/>
            </a:pPr>
            <a:r>
              <a:rPr lang="en-US" baseline="0" dirty="0" smtClean="0"/>
              <a:t>Feedback?</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15</a:t>
            </a:fld>
            <a:endParaRPr lang="en-US" dirty="0"/>
          </a:p>
        </p:txBody>
      </p:sp>
    </p:spTree>
    <p:extLst>
      <p:ext uri="{BB962C8B-B14F-4D97-AF65-F5344CB8AC3E}">
        <p14:creationId xmlns:p14="http://schemas.microsoft.com/office/powerpoint/2010/main" val="253150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PTSD</a:t>
            </a:r>
            <a:r>
              <a:rPr lang="en-US" baseline="0" dirty="0" smtClean="0"/>
              <a:t>, ASD may need to be further researched for children. </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16</a:t>
            </a:fld>
            <a:endParaRPr lang="en-US" dirty="0"/>
          </a:p>
        </p:txBody>
      </p:sp>
    </p:spTree>
    <p:extLst>
      <p:ext uri="{BB962C8B-B14F-4D97-AF65-F5344CB8AC3E}">
        <p14:creationId xmlns:p14="http://schemas.microsoft.com/office/powerpoint/2010/main" val="2588865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Instructors: Briefly go through the list</a:t>
            </a:r>
            <a:r>
              <a:rPr lang="en-US" baseline="0" dirty="0" smtClean="0"/>
              <a:t> of topics (goals) that will be discussed during this PowerPoint.  Ultimate goal of this is to educate. Knowledge is what______? Knowledge is power, it can allow people the ability to make changes based on what they know.</a:t>
            </a:r>
          </a:p>
          <a:p>
            <a:endParaRPr lang="en-US" baseline="0" dirty="0" smtClean="0"/>
          </a:p>
          <a:p>
            <a:r>
              <a:rPr lang="en-US" baseline="0" dirty="0" smtClean="0"/>
              <a:t>Allow participants to ask questions at the end of this slide. </a:t>
            </a:r>
            <a:r>
              <a:rPr lang="en-US" dirty="0" smtClean="0"/>
              <a:t> </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2</a:t>
            </a:fld>
            <a:endParaRPr lang="en-US" dirty="0"/>
          </a:p>
        </p:txBody>
      </p:sp>
    </p:spTree>
    <p:extLst>
      <p:ext uri="{BB962C8B-B14F-4D97-AF65-F5344CB8AC3E}">
        <p14:creationId xmlns:p14="http://schemas.microsoft.com/office/powerpoint/2010/main" val="1639696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a:t>
            </a:r>
            <a:r>
              <a:rPr lang="en-US" baseline="0" dirty="0" smtClean="0"/>
              <a:t> Instructors:</a:t>
            </a:r>
            <a:endParaRPr lang="en-US"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What is resiliency?: Allow</a:t>
            </a:r>
            <a:r>
              <a:rPr lang="en-US" baseline="0" dirty="0" smtClean="0"/>
              <a:t> participants to brainstorm ideas about what resiliency 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Resiliency</a:t>
            </a:r>
            <a:r>
              <a:rPr lang="en-US" sz="1200" kern="1200" baseline="0" dirty="0" smtClean="0">
                <a:solidFill>
                  <a:schemeClr val="tx1"/>
                </a:solidFill>
                <a:effectLst/>
                <a:latin typeface="+mn-lt"/>
                <a:ea typeface="+mn-ea"/>
                <a:cs typeface="+mn-cs"/>
              </a:rPr>
              <a:t> can be a subjective experience for each person. Each person may define it differently. </a:t>
            </a:r>
            <a:r>
              <a:rPr lang="en-US" sz="1200" kern="1200" dirty="0" smtClean="0">
                <a:solidFill>
                  <a:schemeClr val="tx1"/>
                </a:solidFill>
                <a:effectLst/>
                <a:latin typeface="+mn-lt"/>
                <a:ea typeface="+mn-ea"/>
                <a:cs typeface="+mn-cs"/>
              </a:rPr>
              <a:t>Some researchers have theorized that resiliency is displayed by “individuals [who] take responsibility for their recovery and are able to accept and integrate their experiences” (Gerber, Hogan, Maxwell, Callahan, </a:t>
            </a:r>
            <a:r>
              <a:rPr lang="en-US" sz="1200" kern="1200" dirty="0" err="1" smtClean="0">
                <a:solidFill>
                  <a:schemeClr val="tx1"/>
                </a:solidFill>
                <a:effectLst/>
                <a:latin typeface="+mn-lt"/>
                <a:ea typeface="+mn-ea"/>
                <a:cs typeface="+mn-cs"/>
              </a:rPr>
              <a:t>Ruggero</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Sundberg</a:t>
            </a:r>
            <a:r>
              <a:rPr lang="en-US" sz="1200" kern="1200" dirty="0" smtClean="0">
                <a:solidFill>
                  <a:schemeClr val="tx1"/>
                </a:solidFill>
                <a:effectLst/>
                <a:latin typeface="+mn-lt"/>
                <a:ea typeface="+mn-ea"/>
                <a:cs typeface="+mn-cs"/>
              </a:rPr>
              <a:t>, 2014 p.113). These researchers further defined resiliency as being able to arrive at a similar level of functioning as before the trauma took place. Other researchers characterized resilience as “the ability to display healthy social interaction, optimism, and emotional control” (</a:t>
            </a:r>
            <a:r>
              <a:rPr lang="en-US" sz="1200" kern="1200" dirty="0" err="1" smtClean="0">
                <a:solidFill>
                  <a:schemeClr val="tx1"/>
                </a:solidFill>
                <a:effectLst/>
                <a:latin typeface="+mn-lt"/>
                <a:ea typeface="+mn-ea"/>
                <a:cs typeface="+mn-cs"/>
              </a:rPr>
              <a:t>Wortham</a:t>
            </a:r>
            <a:r>
              <a:rPr lang="en-US" sz="1200" kern="1200" dirty="0" smtClean="0">
                <a:solidFill>
                  <a:schemeClr val="tx1"/>
                </a:solidFill>
                <a:effectLst/>
                <a:latin typeface="+mn-lt"/>
                <a:ea typeface="+mn-ea"/>
                <a:cs typeface="+mn-cs"/>
              </a:rPr>
              <a:t>, 2014, p. 59). </a:t>
            </a:r>
            <a:r>
              <a:rPr lang="en-US" sz="1200" b="1" kern="1200" dirty="0" smtClean="0">
                <a:solidFill>
                  <a:schemeClr val="tx1"/>
                </a:solidFill>
                <a:effectLst/>
                <a:latin typeface="+mn-lt"/>
                <a:ea typeface="+mn-ea"/>
                <a:cs typeface="+mn-cs"/>
              </a:rPr>
              <a:t>Resilient people are able to successfully cope and adapt after distressful, life-changing events. </a:t>
            </a:r>
            <a:r>
              <a:rPr lang="en-US" dirty="0" smtClean="0"/>
              <a:t>It’s not always about being</a:t>
            </a:r>
            <a:r>
              <a:rPr lang="en-US" baseline="0" dirty="0" smtClean="0"/>
              <a:t> the same exact person prior to traumatic event, those events shape you, many times into a stronger more mature individual. It’s about being able to live through a traumatic event and continue to function in a constructive way.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 What would it look like if someone was not resilient?:</a:t>
            </a:r>
            <a:r>
              <a:rPr lang="en-US" baseline="0" dirty="0" smtClean="0"/>
              <a:t> Allow participants to brainstorm.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Example: People who are not resilient may “spiral downward or out of control” each time a challenging experience takes place. They may cope with drugs, alcohol, risky behavior that can result in life-threatening situations and death. They may be unable to manage their emotions, struggle relationally and behaviorally. </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3. Brainstorm what</a:t>
            </a:r>
            <a:r>
              <a:rPr lang="en-US" sz="1200" kern="1200" baseline="0" dirty="0" smtClean="0">
                <a:solidFill>
                  <a:schemeClr val="tx1"/>
                </a:solidFill>
                <a:effectLst/>
                <a:latin typeface="+mn-lt"/>
                <a:ea typeface="+mn-ea"/>
                <a:cs typeface="+mn-cs"/>
              </a:rPr>
              <a:t> “risk factors” mean.</a:t>
            </a:r>
          </a:p>
          <a:p>
            <a:endParaRPr lang="en-US" baseline="0" dirty="0" smtClean="0"/>
          </a:p>
          <a:p>
            <a:r>
              <a:rPr lang="en-US" sz="1200" kern="1200" dirty="0" smtClean="0">
                <a:solidFill>
                  <a:schemeClr val="tx1"/>
                </a:solidFill>
                <a:effectLst/>
                <a:latin typeface="+mn-lt"/>
                <a:ea typeface="+mn-ea"/>
                <a:cs typeface="+mn-cs"/>
              </a:rPr>
              <a:t>How</a:t>
            </a:r>
            <a:r>
              <a:rPr lang="en-US" sz="1200" kern="1200" baseline="0" dirty="0" smtClean="0">
                <a:solidFill>
                  <a:schemeClr val="tx1"/>
                </a:solidFill>
                <a:effectLst/>
                <a:latin typeface="+mn-lt"/>
                <a:ea typeface="+mn-ea"/>
                <a:cs typeface="+mn-cs"/>
              </a:rPr>
              <a:t> does resiliency relate to trauma? </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 research study regarding factors associated with resilience in adults, it was found that </a:t>
            </a:r>
            <a:r>
              <a:rPr lang="en-US" sz="1200" b="1" kern="1200" dirty="0" smtClean="0">
                <a:solidFill>
                  <a:schemeClr val="tx1"/>
                </a:solidFill>
                <a:effectLst/>
                <a:latin typeface="+mn-lt"/>
                <a:ea typeface="+mn-ea"/>
                <a:cs typeface="+mn-cs"/>
              </a:rPr>
              <a:t>the greatest risk factor is childhood trauma </a:t>
            </a:r>
            <a:r>
              <a:rPr lang="en-US" sz="1200" kern="1200" dirty="0" smtClean="0">
                <a:solidFill>
                  <a:schemeClr val="tx1"/>
                </a:solidFill>
                <a:effectLst/>
                <a:latin typeface="+mn-lt"/>
                <a:ea typeface="+mn-ea"/>
                <a:cs typeface="+mn-cs"/>
              </a:rPr>
              <a:t>(Simeon, Yehuda, </a:t>
            </a:r>
            <a:r>
              <a:rPr lang="en-US" sz="1200" kern="1200" dirty="0" err="1" smtClean="0">
                <a:solidFill>
                  <a:schemeClr val="tx1"/>
                </a:solidFill>
                <a:effectLst/>
                <a:latin typeface="+mn-lt"/>
                <a:ea typeface="+mn-ea"/>
                <a:cs typeface="+mn-cs"/>
              </a:rPr>
              <a:t>Cunill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Knutelska</a:t>
            </a:r>
            <a:r>
              <a:rPr lang="en-US" sz="1200" kern="1200" dirty="0" smtClean="0">
                <a:solidFill>
                  <a:schemeClr val="tx1"/>
                </a:solidFill>
                <a:effectLst/>
                <a:latin typeface="+mn-lt"/>
                <a:ea typeface="+mn-ea"/>
                <a:cs typeface="+mn-cs"/>
              </a:rPr>
              <a:t>, Putnam, &amp; Smith, 2007). This is a consistent finding in many of the research articles observed regarding risk factors.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is a physiological</a:t>
            </a:r>
            <a:r>
              <a:rPr lang="en-US" sz="1200" kern="1200" baseline="0" dirty="0" smtClean="0">
                <a:solidFill>
                  <a:schemeClr val="tx1"/>
                </a:solidFill>
                <a:effectLst/>
                <a:latin typeface="+mn-lt"/>
                <a:ea typeface="+mn-ea"/>
                <a:cs typeface="+mn-cs"/>
              </a:rPr>
              <a:t> affect on the brain/body when we experience trauma. When we are young (early childhood development) humans experience important developmental stages, brain patterns and hard wiring that is being formed and can have a lifelong impact on how we will continue to deal with difficult situations. Trauma can have a huge impact on early childhood development and a persons ability to be resilient. </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The</a:t>
            </a:r>
            <a:r>
              <a:rPr lang="en-US" sz="1200" b="1" kern="1200" baseline="0" dirty="0" smtClean="0">
                <a:solidFill>
                  <a:schemeClr val="tx1"/>
                </a:solidFill>
                <a:effectLst/>
                <a:latin typeface="+mn-lt"/>
                <a:ea typeface="+mn-ea"/>
                <a:cs typeface="+mn-cs"/>
              </a:rPr>
              <a:t> good news: The brain has neuroplasticity it has the ability to form new connections between brain cells throughout a  person’s life. There are ways in which we can re-shape patterns of the brain that may have been impacted by trauma or adverse circumstances during early childhood. It is possible for youth to develop into a more resilient person during later developmental stages. </a:t>
            </a:r>
            <a:endParaRPr lang="en-US" b="1" dirty="0"/>
          </a:p>
        </p:txBody>
      </p:sp>
      <p:sp>
        <p:nvSpPr>
          <p:cNvPr id="4" name="Slide Number Placeholder 3"/>
          <p:cNvSpPr>
            <a:spLocks noGrp="1"/>
          </p:cNvSpPr>
          <p:nvPr>
            <p:ph type="sldNum" sz="quarter" idx="10"/>
          </p:nvPr>
        </p:nvSpPr>
        <p:spPr/>
        <p:txBody>
          <a:bodyPr/>
          <a:lstStyle/>
          <a:p>
            <a:fld id="{097BF0A6-9DE7-4D4F-86C7-D6F614E29483}" type="slidenum">
              <a:rPr lang="en-US" smtClean="0"/>
              <a:t>3</a:t>
            </a:fld>
            <a:endParaRPr lang="en-US" dirty="0"/>
          </a:p>
        </p:txBody>
      </p:sp>
    </p:spTree>
    <p:extLst>
      <p:ext uri="{BB962C8B-B14F-4D97-AF65-F5344CB8AC3E}">
        <p14:creationId xmlns:p14="http://schemas.microsoft.com/office/powerpoint/2010/main" val="1187519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kern="1200" dirty="0" smtClean="0">
                <a:solidFill>
                  <a:schemeClr val="tx1"/>
                </a:solidFill>
                <a:effectLst/>
                <a:latin typeface="+mn-lt"/>
                <a:ea typeface="+mn-ea"/>
                <a:cs typeface="+mn-cs"/>
              </a:rPr>
              <a:t>For Instructors:</a:t>
            </a:r>
          </a:p>
          <a:p>
            <a:pPr marL="228600" indent="-228600">
              <a:buAutoNum type="arabicPeriod"/>
            </a:pPr>
            <a:r>
              <a:rPr lang="en-US" sz="1200" kern="1200" dirty="0" smtClean="0">
                <a:solidFill>
                  <a:schemeClr val="tx1"/>
                </a:solidFill>
                <a:effectLst/>
                <a:latin typeface="+mn-lt"/>
                <a:ea typeface="+mn-ea"/>
                <a:cs typeface="+mn-cs"/>
              </a:rPr>
              <a:t>What</a:t>
            </a:r>
            <a:r>
              <a:rPr lang="en-US" sz="1200" kern="1200" baseline="0" dirty="0" smtClean="0">
                <a:solidFill>
                  <a:schemeClr val="tx1"/>
                </a:solidFill>
                <a:effectLst/>
                <a:latin typeface="+mn-lt"/>
                <a:ea typeface="+mn-ea"/>
                <a:cs typeface="+mn-cs"/>
              </a:rPr>
              <a:t> is a protective factor?</a:t>
            </a:r>
            <a:r>
              <a:rPr lang="en-US" sz="1200" kern="1200" dirty="0" smtClean="0">
                <a:solidFill>
                  <a:schemeClr val="tx1"/>
                </a:solidFill>
                <a:effectLst/>
                <a:latin typeface="+mn-lt"/>
                <a:ea typeface="+mn-ea"/>
                <a:cs typeface="+mn-cs"/>
              </a:rPr>
              <a:t> </a:t>
            </a:r>
          </a:p>
          <a:p>
            <a:pPr marL="0" inden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 Protective Factors, “</a:t>
            </a:r>
            <a:r>
              <a:rPr lang="en-US" sz="1200" b="1" kern="1200" dirty="0" smtClean="0">
                <a:solidFill>
                  <a:schemeClr val="tx1"/>
                </a:solidFill>
                <a:effectLst/>
                <a:latin typeface="+mn-lt"/>
                <a:ea typeface="+mn-ea"/>
                <a:cs typeface="+mn-cs"/>
              </a:rPr>
              <a:t>personal beliefs, humor, optimism, intelligence, social skills, mental health of parents, parenting stress, and family environment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Wortham</a:t>
            </a:r>
            <a:r>
              <a:rPr lang="en-US" sz="1200" kern="1200" dirty="0" smtClean="0">
                <a:solidFill>
                  <a:schemeClr val="tx1"/>
                </a:solidFill>
                <a:effectLst/>
                <a:latin typeface="+mn-lt"/>
                <a:ea typeface="+mn-ea"/>
                <a:cs typeface="+mn-cs"/>
              </a:rPr>
              <a:t>, 2014, p. 59). </a:t>
            </a:r>
            <a:r>
              <a:rPr lang="en-US" sz="1200" kern="1200" dirty="0" err="1" smtClean="0">
                <a:solidFill>
                  <a:schemeClr val="tx1"/>
                </a:solidFill>
                <a:effectLst/>
                <a:latin typeface="+mn-lt"/>
                <a:ea typeface="+mn-ea"/>
                <a:cs typeface="+mn-cs"/>
              </a:rPr>
              <a:t>Agaibi</a:t>
            </a:r>
            <a:r>
              <a:rPr lang="en-US" sz="1200" kern="1200" dirty="0" smtClean="0">
                <a:solidFill>
                  <a:schemeClr val="tx1"/>
                </a:solidFill>
                <a:effectLst/>
                <a:latin typeface="+mn-lt"/>
                <a:ea typeface="+mn-ea"/>
                <a:cs typeface="+mn-cs"/>
              </a:rPr>
              <a:t> and Wilson (2005) discussed some of the protective factors related to resilience in a review of the literature on the topic. They stated, the </a:t>
            </a:r>
            <a:r>
              <a:rPr lang="en-US" sz="1200" b="1" kern="1200" dirty="0" smtClean="0">
                <a:solidFill>
                  <a:schemeClr val="tx1"/>
                </a:solidFill>
                <a:effectLst/>
                <a:latin typeface="+mn-lt"/>
                <a:ea typeface="+mn-ea"/>
                <a:cs typeface="+mn-cs"/>
              </a:rPr>
              <a:t>ability to moderate emotions, cope with stressors and manifest positive responsiveness to stressors</a:t>
            </a:r>
            <a:r>
              <a:rPr lang="en-US" sz="1200" kern="1200" dirty="0" smtClean="0">
                <a:solidFill>
                  <a:schemeClr val="tx1"/>
                </a:solidFill>
                <a:effectLst/>
                <a:latin typeface="+mn-lt"/>
                <a:ea typeface="+mn-ea"/>
                <a:cs typeface="+mn-cs"/>
              </a:rPr>
              <a:t> as protective factors. Additionally, </a:t>
            </a:r>
            <a:r>
              <a:rPr lang="en-US" sz="1200" kern="1200" dirty="0" err="1" smtClean="0">
                <a:solidFill>
                  <a:schemeClr val="tx1"/>
                </a:solidFill>
                <a:effectLst/>
                <a:latin typeface="+mn-lt"/>
                <a:ea typeface="+mn-ea"/>
                <a:cs typeface="+mn-cs"/>
              </a:rPr>
              <a:t>Agaibi</a:t>
            </a:r>
            <a:r>
              <a:rPr lang="en-US" sz="1200" kern="1200" dirty="0" smtClean="0">
                <a:solidFill>
                  <a:schemeClr val="tx1"/>
                </a:solidFill>
                <a:effectLst/>
                <a:latin typeface="+mn-lt"/>
                <a:ea typeface="+mn-ea"/>
                <a:cs typeface="+mn-cs"/>
              </a:rPr>
              <a:t> and Wilson (2005) highlight that </a:t>
            </a:r>
            <a:r>
              <a:rPr lang="en-US" sz="1200" b="1" kern="1200" dirty="0" smtClean="0">
                <a:solidFill>
                  <a:schemeClr val="tx1"/>
                </a:solidFill>
                <a:effectLst/>
                <a:latin typeface="+mn-lt"/>
                <a:ea typeface="+mn-ea"/>
                <a:cs typeface="+mn-cs"/>
              </a:rPr>
              <a:t>effective parenting increases self-efficacy, self-esteem, and self-confidence, which can help foster a resilient person</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Along with many other articles that were surveyed, the following list presents additional characteristics that help create a resilient person: </a:t>
            </a:r>
            <a:r>
              <a:rPr lang="en-US" sz="1200" b="1" kern="1200" dirty="0" smtClean="0">
                <a:solidFill>
                  <a:schemeClr val="tx1"/>
                </a:solidFill>
                <a:effectLst/>
                <a:latin typeface="+mn-lt"/>
                <a:ea typeface="+mn-ea"/>
                <a:cs typeface="+mn-cs"/>
              </a:rPr>
              <a:t>secure attachment, intellectual skills, social cognitive abilities, the ability to make meaning of an experience, “interaction with fellow survivors”, altruism, sense of self as a survivor, and locus of control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Agaibi</a:t>
            </a:r>
            <a:r>
              <a:rPr lang="en-US" sz="1200" kern="1200" dirty="0" smtClean="0">
                <a:solidFill>
                  <a:schemeClr val="tx1"/>
                </a:solidFill>
                <a:effectLst/>
                <a:latin typeface="+mn-lt"/>
                <a:ea typeface="+mn-ea"/>
                <a:cs typeface="+mn-cs"/>
              </a:rPr>
              <a:t> &amp; Wilson, 2005). Among these, some other things that can support </a:t>
            </a:r>
            <a:r>
              <a:rPr lang="en-US" sz="1200" b="1" kern="1200" dirty="0" smtClean="0">
                <a:solidFill>
                  <a:schemeClr val="tx1"/>
                </a:solidFill>
                <a:effectLst/>
                <a:latin typeface="+mn-lt"/>
                <a:ea typeface="+mn-ea"/>
                <a:cs typeface="+mn-cs"/>
              </a:rPr>
              <a:t>resiliency are spirituality and extended support systems outside of the family unit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Orbke</a:t>
            </a:r>
            <a:r>
              <a:rPr lang="en-US" sz="1200" kern="1200" dirty="0" smtClean="0">
                <a:solidFill>
                  <a:schemeClr val="tx1"/>
                </a:solidFill>
                <a:effectLst/>
                <a:latin typeface="+mn-lt"/>
                <a:ea typeface="+mn-ea"/>
                <a:cs typeface="+mn-cs"/>
              </a:rPr>
              <a:t> &amp; Smith, 2013)</a:t>
            </a:r>
            <a:r>
              <a:rPr lang="en-US" sz="1200" i="1" kern="1200" dirty="0" smtClean="0">
                <a:solidFill>
                  <a:schemeClr val="tx1"/>
                </a:solidFill>
                <a:effectLst/>
                <a:latin typeface="+mn-lt"/>
                <a:ea typeface="+mn-ea"/>
                <a:cs typeface="+mn-cs"/>
              </a:rPr>
              <a:t>.</a:t>
            </a:r>
          </a:p>
          <a:p>
            <a:endParaRPr lang="en-US" sz="1200"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 Risk Factors: It has been conferred that genetic factors such as temperament and personality can have an effect on resiliency ( </a:t>
            </a:r>
            <a:r>
              <a:rPr lang="en-US" sz="1200" kern="1200" dirty="0" err="1" smtClean="0">
                <a:solidFill>
                  <a:schemeClr val="tx1"/>
                </a:solidFill>
                <a:effectLst/>
                <a:latin typeface="+mn-lt"/>
                <a:ea typeface="+mn-ea"/>
                <a:cs typeface="+mn-cs"/>
              </a:rPr>
              <a:t>Orbke</a:t>
            </a:r>
            <a:r>
              <a:rPr lang="en-US" sz="1200" kern="1200" dirty="0" smtClean="0">
                <a:solidFill>
                  <a:schemeClr val="tx1"/>
                </a:solidFill>
                <a:effectLst/>
                <a:latin typeface="+mn-lt"/>
                <a:ea typeface="+mn-ea"/>
                <a:cs typeface="+mn-cs"/>
              </a:rPr>
              <a:t> &amp; Smith, 2013). </a:t>
            </a:r>
            <a:r>
              <a:rPr lang="en-US" sz="1200" b="1" kern="1200" dirty="0" smtClean="0">
                <a:solidFill>
                  <a:schemeClr val="tx1"/>
                </a:solidFill>
                <a:effectLst/>
                <a:latin typeface="+mn-lt"/>
                <a:ea typeface="+mn-ea"/>
                <a:cs typeface="+mn-cs"/>
              </a:rPr>
              <a:t>A negative home environment and genetic predisposal to a high-strung temperament or personality</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Low baseline cortisol levels may be attributed to a higher threat for developing PTSD</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here is indication that </a:t>
            </a:r>
            <a:r>
              <a:rPr lang="en-US" sz="1200" b="1" kern="1200" dirty="0" smtClean="0">
                <a:solidFill>
                  <a:schemeClr val="tx1"/>
                </a:solidFill>
                <a:effectLst/>
                <a:latin typeface="+mn-lt"/>
                <a:ea typeface="+mn-ea"/>
                <a:cs typeface="+mn-cs"/>
              </a:rPr>
              <a:t>cortisol levels </a:t>
            </a:r>
            <a:r>
              <a:rPr lang="en-US" sz="1200" kern="1200" dirty="0" smtClean="0">
                <a:solidFill>
                  <a:schemeClr val="tx1"/>
                </a:solidFill>
                <a:effectLst/>
                <a:latin typeface="+mn-lt"/>
                <a:ea typeface="+mn-ea"/>
                <a:cs typeface="+mn-cs"/>
              </a:rPr>
              <a:t>in the body could be raised due to childhood trauma.</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 </a:t>
            </a:r>
            <a:r>
              <a:rPr lang="en-US" sz="1200" b="1" kern="1200" dirty="0" smtClean="0">
                <a:solidFill>
                  <a:schemeClr val="tx1"/>
                </a:solidFill>
                <a:effectLst/>
                <a:latin typeface="+mn-lt"/>
                <a:ea typeface="+mn-ea"/>
                <a:cs typeface="+mn-cs"/>
              </a:rPr>
              <a:t>insecure attachment </a:t>
            </a:r>
            <a:r>
              <a:rPr lang="en-US" sz="1200" kern="1200" dirty="0" smtClean="0">
                <a:solidFill>
                  <a:schemeClr val="tx1"/>
                </a:solidFill>
                <a:effectLst/>
                <a:latin typeface="+mn-lt"/>
                <a:ea typeface="+mn-ea"/>
                <a:cs typeface="+mn-cs"/>
              </a:rPr>
              <a:t>is another factor that places a person at risk for resiliency. </a:t>
            </a:r>
            <a:endParaRPr lang="en-US" b="1" dirty="0" smtClean="0"/>
          </a:p>
          <a:p>
            <a:endParaRPr lang="en-US" sz="1200" i="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4</a:t>
            </a:fld>
            <a:endParaRPr lang="en-US" dirty="0"/>
          </a:p>
        </p:txBody>
      </p:sp>
    </p:spTree>
    <p:extLst>
      <p:ext uri="{BB962C8B-B14F-4D97-AF65-F5344CB8AC3E}">
        <p14:creationId xmlns:p14="http://schemas.microsoft.com/office/powerpoint/2010/main" val="2733946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mn-lt"/>
                <a:ea typeface="+mn-ea"/>
                <a:cs typeface="+mn-cs"/>
              </a:rPr>
              <a:t>1. This is one</a:t>
            </a:r>
            <a:r>
              <a:rPr lang="en-US" sz="1200" i="0" kern="1200" baseline="0" dirty="0" smtClean="0">
                <a:solidFill>
                  <a:schemeClr val="tx1"/>
                </a:solidFill>
                <a:effectLst/>
                <a:latin typeface="+mn-lt"/>
                <a:ea typeface="+mn-ea"/>
                <a:cs typeface="+mn-cs"/>
              </a:rPr>
              <a:t> of the key findings from an unpublished qualitative research study that Annika St. John, MSW (The writer of this PowerPoint) completed in 2015. The diagram above states some of the risk and protective factors identified by clinicians who work with at-risk adolescent aged youth. It was suggested by this study that growing protective factors and decreasing risk factors is an effective intervention. There were limitations to the study, it was a small study, and may have lacked diversity in clinicians many of whom worked in-patient settings. </a:t>
            </a:r>
            <a:endParaRPr lang="en-US" sz="120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5</a:t>
            </a:fld>
            <a:endParaRPr lang="en-US" dirty="0"/>
          </a:p>
        </p:txBody>
      </p:sp>
    </p:spTree>
    <p:extLst>
      <p:ext uri="{BB962C8B-B14F-4D97-AF65-F5344CB8AC3E}">
        <p14:creationId xmlns:p14="http://schemas.microsoft.com/office/powerpoint/2010/main" val="325953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a:t>
            </a:r>
            <a:r>
              <a:rPr lang="en-US" sz="1200" kern="1200" baseline="0" dirty="0" smtClean="0">
                <a:solidFill>
                  <a:schemeClr val="tx1"/>
                </a:solidFill>
                <a:effectLst/>
                <a:latin typeface="+mn-lt"/>
                <a:ea typeface="+mn-ea"/>
                <a:cs typeface="+mn-cs"/>
              </a:rPr>
              <a:t> Instructors: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Brainstorm with group</a:t>
            </a:r>
            <a:r>
              <a:rPr lang="en-US" sz="1200" kern="1200" baseline="0" dirty="0" smtClean="0">
                <a:solidFill>
                  <a:schemeClr val="tx1"/>
                </a:solidFill>
                <a:effectLst/>
                <a:latin typeface="+mn-lt"/>
                <a:ea typeface="+mn-ea"/>
                <a:cs typeface="+mn-cs"/>
              </a:rPr>
              <a:t> what a traumatic situation might look like. </a:t>
            </a:r>
            <a:endParaRPr lang="en-US" sz="1200" kern="1200" dirty="0" smtClean="0">
              <a:solidFill>
                <a:schemeClr val="tx1"/>
              </a:solidFill>
              <a:effectLst/>
              <a:latin typeface="+mn-lt"/>
              <a:ea typeface="+mn-ea"/>
              <a:cs typeface="+mn-cs"/>
            </a:endParaRPr>
          </a:p>
          <a:p>
            <a:endParaRPr lang="en-US" dirty="0" smtClean="0"/>
          </a:p>
          <a:p>
            <a:r>
              <a:rPr lang="en-US" b="1" dirty="0" smtClean="0"/>
              <a:t>2. Allow the group to read through</a:t>
            </a:r>
            <a:r>
              <a:rPr lang="en-US" b="1" baseline="0" dirty="0" smtClean="0"/>
              <a:t> some of the traumatic situations identified by the National Child Traumatic Stress Network.</a:t>
            </a:r>
            <a:r>
              <a:rPr lang="en-US" b="1" dirty="0" smtClean="0"/>
              <a:t> According</a:t>
            </a:r>
            <a:r>
              <a:rPr lang="en-US" b="1" baseline="0" dirty="0" smtClean="0"/>
              <a:t> to National Child Traumatic Stress Network, these are some s</a:t>
            </a:r>
            <a:r>
              <a:rPr lang="en-US" b="1" dirty="0" smtClean="0"/>
              <a:t>ituations that can be traumatic</a:t>
            </a:r>
            <a:r>
              <a:rPr lang="en-US" dirty="0" smtClean="0"/>
              <a:t>: • Physical or sexual abuse • Abandonment • Neglect • The death or loss of a loved one • Life-threatening illness in a caregiver • Witnessing domestic violence • Automobile accidents or other serious accidents • Bullying • Life-threatening health situations and/or painful medical procedures • Witnessing or experiencing community violence (e.g., shootings, stabbings, robbery, or fighting at home, in the neighborhood, or at school) • Witnessing police activity or having a close relative incarcerated • Life-threatening natural disasters • Acts or threats of terrorism (viewed in person or on television) • Living in chronically chaotic environments in which housing and financial resources are not consistently available (www.nctsn.org)</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 Read the DSM-5 Definition of Trauma. According to the DSM-5:</a:t>
            </a:r>
            <a:r>
              <a:rPr lang="en-US" baseline="0" dirty="0" smtClean="0"/>
              <a:t> </a:t>
            </a:r>
            <a:r>
              <a:rPr lang="en-US" sz="1200" kern="1200" dirty="0" smtClean="0">
                <a:solidFill>
                  <a:schemeClr val="tx1"/>
                </a:solidFill>
                <a:effectLst/>
                <a:latin typeface="+mn-lt"/>
                <a:ea typeface="+mn-ea"/>
                <a:cs typeface="+mn-cs"/>
              </a:rPr>
              <a:t>Childhood trauma can be described as an event that takes place in which normal functioning of life is threatened, thus threatening the development of coping skills. According to the DSM V child trauma under the age of 6 is defined as, “exposure to actual or threatened death, serious injury or sexual violence through directly witnessing event in person as it occurred to others (especially caregiver), or learning that the traumatic event occurred to a parent or caregiving figure” (DSM-5, 2013).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4. Trauma is subjective, not everyone will experience trauma in the same way. What may not be traumatic for one may be traumatic for someone</a:t>
            </a:r>
            <a:r>
              <a:rPr lang="en-US" sz="1200" kern="1200" baseline="0" dirty="0" smtClean="0">
                <a:solidFill>
                  <a:schemeClr val="tx1"/>
                </a:solidFill>
                <a:effectLst/>
                <a:latin typeface="+mn-lt"/>
                <a:ea typeface="+mn-ea"/>
                <a:cs typeface="+mn-cs"/>
              </a:rPr>
              <a:t> else and vise versa. </a:t>
            </a:r>
            <a:endParaRPr lang="en-US" dirty="0" smtClean="0"/>
          </a:p>
          <a:p>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6</a:t>
            </a:fld>
            <a:endParaRPr lang="en-US" dirty="0"/>
          </a:p>
        </p:txBody>
      </p:sp>
    </p:spTree>
    <p:extLst>
      <p:ext uri="{BB962C8B-B14F-4D97-AF65-F5344CB8AC3E}">
        <p14:creationId xmlns:p14="http://schemas.microsoft.com/office/powerpoint/2010/main" val="2170754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For</a:t>
            </a:r>
            <a:r>
              <a:rPr lang="en-US" baseline="0" dirty="0" smtClean="0"/>
              <a:t> Instructors</a:t>
            </a:r>
            <a:endParaRPr lang="en-US" dirty="0" smtClean="0"/>
          </a:p>
          <a:p>
            <a:pPr marL="228600" indent="-228600">
              <a:buAutoNum type="arabicPeriod"/>
            </a:pPr>
            <a:r>
              <a:rPr lang="en-US" dirty="0" smtClean="0"/>
              <a:t>Have</a:t>
            </a:r>
            <a:r>
              <a:rPr lang="en-US" baseline="0" dirty="0" smtClean="0"/>
              <a:t> group members read through the signs of trauma identified by the </a:t>
            </a:r>
            <a:r>
              <a:rPr lang="en-US" b="1" baseline="0" dirty="0" smtClean="0"/>
              <a:t>National Child Traumatic Stress Network.</a:t>
            </a:r>
            <a:r>
              <a:rPr lang="en-US" baseline="0" dirty="0" smtClean="0"/>
              <a:t> Individuals begin to exhibit physical signs as noted on this slide. </a:t>
            </a:r>
          </a:p>
          <a:p>
            <a:pPr marL="228600" indent="-228600">
              <a:buAutoNum type="arabicPeriod"/>
            </a:pPr>
            <a:r>
              <a:rPr lang="en-US" b="1" baseline="0" dirty="0" smtClean="0"/>
              <a:t>On a side note for caregivers: </a:t>
            </a:r>
            <a:r>
              <a:rPr lang="en-US" dirty="0" smtClean="0"/>
              <a:t>Each person has various defense</a:t>
            </a:r>
            <a:r>
              <a:rPr lang="en-US" baseline="0" dirty="0" smtClean="0"/>
              <a:t> mechanisms that kick into play when we experience trauma. In ego psychology there are dozens of psychological defense mechanisms that a person may use in order to deal with traumatic experiences for example: denial, projection(attributing terrifying anxieties to someone in external world), acting out, dissociation (painful memory separated from the feelings attached to it), regression, repression, reaction formation(transforming an unacceptable with into an acceptable one), displacement, undoing and so forth.</a:t>
            </a:r>
            <a:endParaRPr lang="en-US" dirty="0" smtClean="0"/>
          </a:p>
          <a:p>
            <a:pPr marL="228600" indent="-228600">
              <a:buAutoNum type="arabicPeriod"/>
            </a:pPr>
            <a:r>
              <a:rPr lang="en-US" dirty="0" smtClean="0"/>
              <a:t>When a student</a:t>
            </a:r>
            <a:r>
              <a:rPr lang="en-US" baseline="0" dirty="0" smtClean="0"/>
              <a:t> is impacted by trauma, which of these signs might impact their school performance? </a:t>
            </a:r>
          </a:p>
          <a:p>
            <a:pPr marL="228600" indent="-228600">
              <a:buAutoNum type="arabicPeriod"/>
            </a:pPr>
            <a:r>
              <a:rPr lang="en-US" baseline="0" dirty="0" smtClean="0"/>
              <a:t>Which of these signs might impact a persons social relationships and ultimately their network of support? Remember, network of support is a protective factor for resiliency and therefore the experience of trauma may isolate a person from having that support that is so necessary at overcoming difficult situations.</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7</a:t>
            </a:fld>
            <a:endParaRPr lang="en-US" dirty="0"/>
          </a:p>
        </p:txBody>
      </p:sp>
    </p:spTree>
    <p:extLst>
      <p:ext uri="{BB962C8B-B14F-4D97-AF65-F5344CB8AC3E}">
        <p14:creationId xmlns:p14="http://schemas.microsoft.com/office/powerpoint/2010/main" val="2268831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Instructors:</a:t>
            </a:r>
          </a:p>
          <a:p>
            <a:r>
              <a:rPr lang="en-US" sz="1200" kern="1200" dirty="0" smtClean="0">
                <a:solidFill>
                  <a:schemeClr val="tx1"/>
                </a:solidFill>
                <a:effectLst/>
                <a:latin typeface="+mn-lt"/>
                <a:ea typeface="+mn-ea"/>
                <a:cs typeface="+mn-cs"/>
              </a:rPr>
              <a:t>1. Brainstorm if any participants are aware of the ACE study.</a:t>
            </a:r>
          </a:p>
          <a:p>
            <a:r>
              <a:rPr lang="en-US" sz="1200" kern="1200" dirty="0" smtClean="0">
                <a:solidFill>
                  <a:schemeClr val="tx1"/>
                </a:solidFill>
                <a:effectLst/>
                <a:latin typeface="+mn-lt"/>
                <a:ea typeface="+mn-ea"/>
                <a:cs typeface="+mn-cs"/>
              </a:rPr>
              <a:t>2. Discuss</a:t>
            </a:r>
            <a:r>
              <a:rPr lang="en-US" sz="1200" kern="1200" baseline="0" dirty="0" smtClean="0">
                <a:solidFill>
                  <a:schemeClr val="tx1"/>
                </a:solidFill>
                <a:effectLst/>
                <a:latin typeface="+mn-lt"/>
                <a:ea typeface="+mn-ea"/>
                <a:cs typeface="+mn-cs"/>
              </a:rPr>
              <a:t> the study: </a:t>
            </a:r>
            <a:r>
              <a:rPr lang="en-US" sz="1200" kern="1200" dirty="0" smtClean="0">
                <a:solidFill>
                  <a:schemeClr val="tx1"/>
                </a:solidFill>
                <a:effectLst/>
                <a:latin typeface="+mn-lt"/>
                <a:ea typeface="+mn-ea"/>
                <a:cs typeface="+mn-cs"/>
              </a:rPr>
              <a:t>ACE (Adverse Childhood Experience) originated in a study by Kaiser Permanente beginning in 1995 that examined childhood abuse and its correlation to being a leading cause in adult deaths (</a:t>
            </a:r>
            <a:r>
              <a:rPr lang="en-US" sz="1200" kern="1200" dirty="0" err="1" smtClean="0">
                <a:solidFill>
                  <a:schemeClr val="tx1"/>
                </a:solidFill>
                <a:effectLst/>
                <a:latin typeface="+mn-lt"/>
                <a:ea typeface="+mn-ea"/>
                <a:cs typeface="+mn-cs"/>
              </a:rPr>
              <a:t>Felitti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Anda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Nordenberg</a:t>
            </a:r>
            <a:r>
              <a:rPr lang="en-US" sz="1200" kern="1200" dirty="0" smtClean="0">
                <a:solidFill>
                  <a:schemeClr val="tx1"/>
                </a:solidFill>
                <a:effectLst/>
                <a:latin typeface="+mn-lt"/>
                <a:ea typeface="+mn-ea"/>
                <a:cs typeface="+mn-cs"/>
              </a:rPr>
              <a:t>, Williamson, Spitz, Edwards, Koss, &amp; Marks, 1998).  Specifically, this study looked at how adverse childhood experiences relate to chronic health conditions such as heart failure, renal failure, high blood pressure, diabetes, and so forth.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Healing from trauma can impact a person’s physical health</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8</a:t>
            </a:fld>
            <a:endParaRPr lang="en-US" dirty="0"/>
          </a:p>
        </p:txBody>
      </p:sp>
    </p:spTree>
    <p:extLst>
      <p:ext uri="{BB962C8B-B14F-4D97-AF65-F5344CB8AC3E}">
        <p14:creationId xmlns:p14="http://schemas.microsoft.com/office/powerpoint/2010/main" val="1609727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Instructors:</a:t>
            </a:r>
          </a:p>
          <a:p>
            <a:r>
              <a:rPr lang="en-US" dirty="0" smtClean="0"/>
              <a:t>1. Read through other ways</a:t>
            </a:r>
            <a:r>
              <a:rPr lang="en-US" baseline="0" dirty="0" smtClean="0"/>
              <a:t> trauma can effect physical health. </a:t>
            </a:r>
            <a:endParaRPr lang="en-US" dirty="0"/>
          </a:p>
        </p:txBody>
      </p:sp>
      <p:sp>
        <p:nvSpPr>
          <p:cNvPr id="4" name="Slide Number Placeholder 3"/>
          <p:cNvSpPr>
            <a:spLocks noGrp="1"/>
          </p:cNvSpPr>
          <p:nvPr>
            <p:ph type="sldNum" sz="quarter" idx="10"/>
          </p:nvPr>
        </p:nvSpPr>
        <p:spPr/>
        <p:txBody>
          <a:bodyPr/>
          <a:lstStyle/>
          <a:p>
            <a:fld id="{097BF0A6-9DE7-4D4F-86C7-D6F614E29483}" type="slidenum">
              <a:rPr lang="en-US" smtClean="0"/>
              <a:t>9</a:t>
            </a:fld>
            <a:endParaRPr lang="en-US" dirty="0"/>
          </a:p>
        </p:txBody>
      </p:sp>
    </p:spTree>
    <p:extLst>
      <p:ext uri="{BB962C8B-B14F-4D97-AF65-F5344CB8AC3E}">
        <p14:creationId xmlns:p14="http://schemas.microsoft.com/office/powerpoint/2010/main" val="21574268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userDrawn="1"/>
        </p:nvSpPr>
        <p:spPr>
          <a:xfrm>
            <a:off x="0" y="0"/>
            <a:ext cx="12188952" cy="6858000"/>
          </a:xfrm>
          <a:prstGeom prst="rect">
            <a:avLst/>
          </a:prstGeom>
          <a:gradFill flip="none" rotWithShape="1">
            <a:gsLst>
              <a:gs pos="0">
                <a:schemeClr val="bg1"/>
              </a:gs>
              <a:gs pos="56000">
                <a:schemeClr val="bg2">
                  <a:lumMod val="40000"/>
                  <a:lumOff val="60000"/>
                </a:schemeClr>
              </a:gs>
              <a:gs pos="100000">
                <a:schemeClr val="bg2">
                  <a:lumMod val="20000"/>
                  <a:lumOff val="80000"/>
                </a:schemeClr>
              </a:gs>
            </a:gsLst>
            <a:lin ang="0" scaled="1"/>
            <a:tileRect/>
          </a:gra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7" name="Date Placeholder 6"/>
          <p:cNvSpPr>
            <a:spLocks noGrp="1"/>
          </p:cNvSpPr>
          <p:nvPr>
            <p:ph type="dt" sz="half" idx="10"/>
          </p:nvPr>
        </p:nvSpPr>
        <p:spPr/>
        <p:txBody>
          <a:bodyPr/>
          <a:lstStyle>
            <a:extLst/>
          </a:lstStyle>
          <a:p>
            <a:fld id="{7F03E7ED-526C-43D7-BA41-7DEE51FD568E}" type="datetime1">
              <a:rPr lang="en-US" smtClean="0"/>
              <a:t>3/10/2016</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22" name="Subtitle 21"/>
          <p:cNvSpPr>
            <a:spLocks noGrp="1"/>
          </p:cNvSpPr>
          <p:nvPr>
            <p:ph type="subTitle" idx="1"/>
          </p:nvPr>
        </p:nvSpPr>
        <p:spPr>
          <a:xfrm>
            <a:off x="6012180" y="1850064"/>
            <a:ext cx="57734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4" name="Title 13"/>
          <p:cNvSpPr>
            <a:spLocks noGrp="1"/>
          </p:cNvSpPr>
          <p:nvPr>
            <p:ph type="ctrTitle"/>
          </p:nvPr>
        </p:nvSpPr>
        <p:spPr>
          <a:xfrm>
            <a:off x="6012180" y="359898"/>
            <a:ext cx="5773420" cy="1472184"/>
          </a:xfrm>
        </p:spPr>
        <p:txBody>
          <a:bodyPr anchor="b"/>
          <a:lstStyle>
            <a:lvl1pPr algn="l">
              <a:defRPr/>
            </a:lvl1pPr>
            <a:extLst/>
          </a:lstStyle>
          <a:p>
            <a:r>
              <a:rPr kumimoji="0" lang="en-US" smtClean="0"/>
              <a:t>Click to edit Master title style</a:t>
            </a:r>
            <a:endParaRPr kumimoji="0"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96"/>
            <a:ext cx="5864352" cy="6851904"/>
          </a:xfrm>
          <a:prstGeom prst="rect">
            <a:avLst/>
          </a:prstGeom>
        </p:spPr>
      </p:pic>
    </p:spTree>
    <p:extLst>
      <p:ext uri="{BB962C8B-B14F-4D97-AF65-F5344CB8AC3E}">
        <p14:creationId xmlns:p14="http://schemas.microsoft.com/office/powerpoint/2010/main" val="296291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extLst/>
          </a:lstStyle>
          <a:p>
            <a:fld id="{B5BF403F-04F5-4D09-800D-7870715B9ED9}" type="datetime1">
              <a:rPr lang="en-US" smtClean="0"/>
              <a:t>3/10/2016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60847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extLst/>
          </a:lstStyle>
          <a:p>
            <a:fld id="{C677687C-0397-4298-B160-26D34EC67BB0}" type="datetime1">
              <a:rPr lang="en-US" smtClean="0"/>
              <a:t>3/10/2016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a:xfrm>
            <a:off x="1524000" y="274641"/>
            <a:ext cx="7416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9144000" y="274640"/>
            <a:ext cx="2438400" cy="5851525"/>
          </a:xfrm>
        </p:spPr>
        <p:txBody>
          <a:bodyPr vert="eaVert"/>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029404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extLst/>
          </a:lstStyle>
          <a:p>
            <a:fld id="{65965177-F084-49E7-ADEE-00812B3D582B}" type="datetime1">
              <a:rPr lang="en-US" smtClean="0"/>
              <a:t>3/10/2016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508111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userDrawn="1"/>
        </p:nvSpPr>
        <p:spPr>
          <a:xfrm>
            <a:off x="1422400" y="-54"/>
            <a:ext cx="1076545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sz="1800" dirty="0"/>
          </a:p>
        </p:txBody>
      </p:sp>
      <p:sp>
        <p:nvSpPr>
          <p:cNvPr id="3" name="Text Placeholder 2"/>
          <p:cNvSpPr>
            <a:spLocks noGrp="1"/>
          </p:cNvSpPr>
          <p:nvPr>
            <p:ph type="body" idx="1"/>
          </p:nvPr>
        </p:nvSpPr>
        <p:spPr>
          <a:xfrm>
            <a:off x="1805940" y="1066800"/>
            <a:ext cx="10166316"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2" name="Title 1"/>
          <p:cNvSpPr>
            <a:spLocks noGrp="1"/>
          </p:cNvSpPr>
          <p:nvPr>
            <p:ph type="title"/>
          </p:nvPr>
        </p:nvSpPr>
        <p:spPr>
          <a:xfrm>
            <a:off x="1805940" y="2600325"/>
            <a:ext cx="10166316"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67C39ED-27B9-4997-BF90-3A238D0607E9}" type="datetime1">
              <a:rPr lang="en-US" smtClean="0"/>
              <a:t>3/10/2016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401CF334-2D5C-4859-84A6-CA7E6E43FAEB}" type="slidenum">
              <a:rPr lang="en-US" smtClean="0"/>
              <a:pPr/>
              <a:t>‹#›</a:t>
            </a:fld>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445079" cy="6858000"/>
          </a:xfrm>
          <a:prstGeom prst="rect">
            <a:avLst/>
          </a:prstGeom>
        </p:spPr>
      </p:pic>
    </p:spTree>
    <p:extLst>
      <p:ext uri="{BB962C8B-B14F-4D97-AF65-F5344CB8AC3E}">
        <p14:creationId xmlns:p14="http://schemas.microsoft.com/office/powerpoint/2010/main" val="237570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extLst/>
          </a:lstStyle>
          <a:p>
            <a:fld id="{23AC4FCC-F745-44A0-B2E4-C91714F31EB6}" type="datetime1">
              <a:rPr lang="en-US" smtClean="0"/>
              <a:t>3/10/2016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4" name="Content Placeholder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1914144" y="274320"/>
            <a:ext cx="9997440" cy="1143000"/>
          </a:xfrm>
        </p:spPr>
        <p:txBody>
          <a:bodyPr/>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563167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extLst/>
          </a:lstStyle>
          <a:p>
            <a:fld id="{879D0EA4-DCC4-4D4C-953F-F31E92EE505C}" type="datetime1">
              <a:rPr lang="en-US" smtClean="0"/>
              <a:t>3/10/2016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6" name="Content Placeholder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2" name="Title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3788508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2542F08-6BA5-45A1-80AB-C11AC921B6C6}" type="datetime1">
              <a:rPr lang="en-US" smtClean="0"/>
              <a:t>3/10/2016</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2" name="Title 1"/>
          <p:cNvSpPr>
            <a:spLocks noGrp="1"/>
          </p:cNvSpPr>
          <p:nvPr>
            <p:ph type="title"/>
          </p:nvPr>
        </p:nvSpPr>
        <p:spPr>
          <a:xfrm>
            <a:off x="1914144" y="274320"/>
            <a:ext cx="9997440" cy="1143000"/>
          </a:xfrm>
        </p:spPr>
        <p:txBody>
          <a:bodyPr anchor="ctr"/>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76259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5CD82A9-7CD7-4D15-868B-D8AF30864858}" type="datetime1">
              <a:rPr lang="en-US" smtClean="0"/>
              <a:t>3/10/2016</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401CF334-2D5C-4859-84A6-CA7E6E43FAEB}" type="slidenum">
              <a:rPr lang="en-US" smtClean="0"/>
              <a:t>‹#›</a:t>
            </a:fld>
            <a:endParaRPr lang="en-US" dirty="0"/>
          </a:p>
        </p:txBody>
      </p:sp>
    </p:spTree>
    <p:extLst>
      <p:ext uri="{BB962C8B-B14F-4D97-AF65-F5344CB8AC3E}">
        <p14:creationId xmlns:p14="http://schemas.microsoft.com/office/powerpoint/2010/main" val="162534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extLst/>
          </a:lstStyle>
          <a:p>
            <a:fld id="{37B6BC6A-4AB7-47F1-904A-90BC8DD816B4}" type="datetime1">
              <a:rPr lang="en-US" smtClean="0"/>
              <a:t>3/10/2016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4" name="Content Placeholder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09600" y="1406964"/>
            <a:ext cx="108712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2" name="Title 1"/>
          <p:cNvSpPr>
            <a:spLocks noGrp="1"/>
          </p:cNvSpPr>
          <p:nvPr>
            <p:ph type="title"/>
          </p:nvPr>
        </p:nvSpPr>
        <p:spPr>
          <a:xfrm>
            <a:off x="609600" y="216778"/>
            <a:ext cx="108712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503237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extLst/>
          </a:lstStyle>
          <a:p>
            <a:fld id="{4D80BC9A-EBF0-4E12-A1D3-DD221366B0A1}" type="datetime1">
              <a:rPr lang="en-US" smtClean="0"/>
              <a:t>3/10/2016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401CF334-2D5C-4859-84A6-CA7E6E43FAEB}" type="slidenum">
              <a:rPr lang="en-US" smtClean="0"/>
              <a:t>‹#›</a:t>
            </a:fld>
            <a:endParaRPr lang="en-US" dirty="0"/>
          </a:p>
        </p:txBody>
      </p:sp>
      <p:sp>
        <p:nvSpPr>
          <p:cNvPr id="8" name="Rectangle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sz="1800" dirty="0"/>
          </a:p>
        </p:txBody>
      </p:sp>
      <p:sp>
        <p:nvSpPr>
          <p:cNvPr id="10" name="Flowchart: Process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sz="1800" dirty="0"/>
          </a:p>
        </p:txBody>
      </p:sp>
      <p:sp>
        <p:nvSpPr>
          <p:cNvPr id="4" name="Text Placeholder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2" name="Title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2509225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2">
            <a:lumMod val="40000"/>
            <a:lumOff val="60000"/>
          </a:schemeClr>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0" y="0"/>
            <a:ext cx="12188952" cy="6858000"/>
            <a:chOff x="0" y="0"/>
            <a:chExt cx="12188952" cy="6858000"/>
          </a:xfrm>
        </p:grpSpPr>
        <p:sp>
          <p:nvSpPr>
            <p:cNvPr id="2" name="Rectangle 1"/>
            <p:cNvSpPr/>
            <p:nvPr userDrawn="1"/>
          </p:nvSpPr>
          <p:spPr>
            <a:xfrm>
              <a:off x="0" y="0"/>
              <a:ext cx="12188952" cy="6858000"/>
            </a:xfrm>
            <a:prstGeom prst="rect">
              <a:avLst/>
            </a:prstGeom>
            <a:solidFill>
              <a:schemeClr val="bg2">
                <a:lumMod val="40000"/>
                <a:lumOff val="60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pic>
          <p:nvPicPr>
            <p:cNvPr id="3" name="Picture 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445079" cy="6858000"/>
            </a:xfrm>
            <a:prstGeom prst="rect">
              <a:avLst/>
            </a:prstGeom>
          </p:spPr>
        </p:pic>
      </p:grpSp>
      <p:sp>
        <p:nvSpPr>
          <p:cNvPr id="24" name="Date Placeholder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tx1"/>
                </a:solidFill>
              </a:defRPr>
            </a:lvl1pPr>
            <a:extLst/>
          </a:lstStyle>
          <a:p>
            <a:fld id="{7157590A-740B-4548-A79B-F8E5167210D0}" type="datetime1">
              <a:rPr lang="en-US" smtClean="0"/>
              <a:t>3/10/2016</a:t>
            </a:fld>
            <a:endParaRPr lang="en-US" dirty="0"/>
          </a:p>
        </p:txBody>
      </p:sp>
      <p:sp>
        <p:nvSpPr>
          <p:cNvPr id="10" name="Footer Placeholder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tx1"/>
                </a:solidFill>
                <a:effectLst/>
              </a:defRPr>
            </a:lvl1pPr>
            <a:extLst/>
          </a:lstStyle>
          <a:p>
            <a:endParaRPr lang="en-US" dirty="0"/>
          </a:p>
        </p:txBody>
      </p:sp>
      <p:sp>
        <p:nvSpPr>
          <p:cNvPr id="22" name="Slide Number Placeholder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tx1"/>
                </a:solidFill>
                <a:effectLst/>
              </a:defRPr>
            </a:lvl1pPr>
            <a:extLst/>
          </a:lstStyle>
          <a:p>
            <a:fld id="{401CF334-2D5C-4859-84A6-CA7E6E43FAEB}" type="slidenum">
              <a:rPr lang="en-US" smtClean="0"/>
              <a:pPr/>
              <a:t>‹#›</a:t>
            </a:fld>
            <a:endParaRPr lang="en-US" dirty="0"/>
          </a:p>
        </p:txBody>
      </p:sp>
      <p:sp>
        <p:nvSpPr>
          <p:cNvPr id="9" name="Text Placeholder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5" name="Title Placeholder 4"/>
          <p:cNvSpPr>
            <a:spLocks noGrp="1"/>
          </p:cNvSpPr>
          <p:nvPr>
            <p:ph type="title"/>
          </p:nvPr>
        </p:nvSpPr>
        <p:spPr>
          <a:xfrm>
            <a:off x="1914144" y="274638"/>
            <a:ext cx="9997440" cy="1143000"/>
          </a:xfrm>
          <a:prstGeom prst="rect">
            <a:avLst/>
          </a:prstGeom>
        </p:spPr>
        <p:txBody>
          <a:bodyPr anchor="ctr">
            <a:normAutofit/>
          </a:bodyPr>
          <a:lstStyle>
            <a:extLst/>
          </a:lstStyle>
          <a:p>
            <a:r>
              <a:rPr kumimoji="0" lang="en-US" smtClean="0"/>
              <a:t>Click to edit Master title style</a:t>
            </a:r>
            <a:endParaRPr kumimoji="0" lang="en-US" dirty="0"/>
          </a:p>
        </p:txBody>
      </p:sp>
      <p:sp>
        <p:nvSpPr>
          <p:cNvPr id="7" name="Text Placeholder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8" name="Title Placeholder 4"/>
          <p:cNvSpPr>
            <a:spLocks noGrp="1"/>
          </p:cNvSpPr>
          <p:nvPr>
            <p:ph type="title"/>
          </p:nvPr>
        </p:nvSpPr>
        <p:spPr>
          <a:xfrm>
            <a:off x="1914144" y="274638"/>
            <a:ext cx="9997440" cy="1143000"/>
          </a:xfrm>
          <a:prstGeom prst="rect">
            <a:avLst/>
          </a:prstGeom>
        </p:spPr>
        <p:txBody>
          <a:bodyPr anchor="ctr">
            <a:normAutofit/>
          </a:bodyPr>
          <a:lstStyle>
            <a:extLst/>
          </a:lstStyle>
          <a:p>
            <a:r>
              <a:rPr kumimoji="0" lang="en-US" smtClean="0"/>
              <a:t>Click to edit Master title style</a:t>
            </a:r>
            <a:endParaRPr kumimoji="0" lang="en-US" dirty="0"/>
          </a:p>
        </p:txBody>
      </p:sp>
    </p:spTree>
    <p:extLst>
      <p:ext uri="{BB962C8B-B14F-4D97-AF65-F5344CB8AC3E}">
        <p14:creationId xmlns:p14="http://schemas.microsoft.com/office/powerpoint/2010/main" val="13847984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4300" b="0" kern="1200">
          <a:solidFill>
            <a:schemeClr val="accent1"/>
          </a:solidFill>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nnikasj@uw.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youtu.be/vESKrzvgA4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youtu.be/LiyaSr5aeho"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depts.washington.edu/hcsats/PDF/TF-%20CBT/pages/psychoeducation.html#\" TargetMode="External"/><Relationship Id="rId3" Type="http://schemas.openxmlformats.org/officeDocument/2006/relationships/hyperlink" Target="http://www.nctsn.org/" TargetMode="External"/><Relationship Id="rId7" Type="http://schemas.openxmlformats.org/officeDocument/2006/relationships/hyperlink" Target="http://www.utexas.edu/research/cswr/tfcbt/therapist.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www.childtraumaacademy.com/" TargetMode="External"/><Relationship Id="rId5" Type="http://schemas.openxmlformats.org/officeDocument/2006/relationships/hyperlink" Target="http://childtrauma.org/cta-library/" TargetMode="External"/><Relationship Id="rId4" Type="http://schemas.openxmlformats.org/officeDocument/2006/relationships/hyperlink" Target="http://www.cdc.gov/violenceprevention/acestudy/index.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Psychoeducation (Information) about the impact it can have</a:t>
            </a:r>
          </a:p>
          <a:p>
            <a:endParaRPr lang="en-US" dirty="0"/>
          </a:p>
        </p:txBody>
      </p:sp>
      <p:sp>
        <p:nvSpPr>
          <p:cNvPr id="2" name="Title 1"/>
          <p:cNvSpPr>
            <a:spLocks noGrp="1"/>
          </p:cNvSpPr>
          <p:nvPr>
            <p:ph type="ctrTitle"/>
          </p:nvPr>
        </p:nvSpPr>
        <p:spPr/>
        <p:txBody>
          <a:bodyPr/>
          <a:lstStyle/>
          <a:p>
            <a:r>
              <a:rPr lang="en-US" dirty="0" smtClean="0"/>
              <a:t>Childhood Trauma</a:t>
            </a:r>
          </a:p>
        </p:txBody>
      </p:sp>
      <p:sp>
        <p:nvSpPr>
          <p:cNvPr id="4" name="TextBox 3"/>
          <p:cNvSpPr txBox="1"/>
          <p:nvPr/>
        </p:nvSpPr>
        <p:spPr>
          <a:xfrm>
            <a:off x="6688668" y="5912506"/>
            <a:ext cx="5503332" cy="477054"/>
          </a:xfrm>
          <a:prstGeom prst="rect">
            <a:avLst/>
          </a:prstGeom>
          <a:noFill/>
          <a:ln>
            <a:noFill/>
          </a:ln>
        </p:spPr>
        <p:txBody>
          <a:bodyPr wrap="square" rtlCol="0" anchor="ctr" anchorCtr="1">
            <a:spAutoFit/>
          </a:bodyPr>
          <a:lstStyle/>
          <a:p>
            <a:r>
              <a:rPr lang="en-US" sz="900" dirty="0" smtClean="0"/>
              <a:t>©, 2016 Annika St. John </a:t>
            </a:r>
          </a:p>
          <a:p>
            <a:r>
              <a:rPr lang="en-US" sz="800" dirty="0" smtClean="0"/>
              <a:t>Without permission of author, this curriculum may not be reproduced in any form. Contact the author at </a:t>
            </a:r>
            <a:r>
              <a:rPr lang="en-US" sz="800" dirty="0" smtClean="0">
                <a:hlinkClick r:id="rId3"/>
              </a:rPr>
              <a:t>annikasj@uw.edu</a:t>
            </a:r>
            <a:r>
              <a:rPr lang="en-US" sz="800" dirty="0" smtClean="0"/>
              <a:t> for permission requests. </a:t>
            </a:r>
            <a:endParaRPr lang="en-US" sz="800" dirty="0"/>
          </a:p>
        </p:txBody>
      </p:sp>
    </p:spTree>
    <p:extLst>
      <p:ext uri="{BB962C8B-B14F-4D97-AF65-F5344CB8AC3E}">
        <p14:creationId xmlns:p14="http://schemas.microsoft.com/office/powerpoint/2010/main" val="2790583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Thought Process Changes</a:t>
            </a:r>
          </a:p>
          <a:p>
            <a:pPr lvl="1"/>
            <a:r>
              <a:rPr lang="en-US" dirty="0" smtClean="0"/>
              <a:t>Cognitive Errors, Excessive or Inappropriate Guilt, Idealization, Trauma-Induced Hallucinations or Delusions, Intrusive Thoughts or Memories.</a:t>
            </a:r>
          </a:p>
          <a:p>
            <a:r>
              <a:rPr lang="en-US" dirty="0" smtClean="0"/>
              <a:t>Changes in Limbic System Functioning, Changes in Cortisol Levels, Neurotransmitter-Dysregulation of Arousal</a:t>
            </a:r>
          </a:p>
          <a:p>
            <a:r>
              <a:rPr lang="en-US" dirty="0" smtClean="0"/>
              <a:t>Anxiety</a:t>
            </a:r>
          </a:p>
          <a:p>
            <a:r>
              <a:rPr lang="en-US" dirty="0" smtClean="0"/>
              <a:t>Depression</a:t>
            </a:r>
          </a:p>
          <a:p>
            <a:r>
              <a:rPr lang="en-US" dirty="0" smtClean="0"/>
              <a:t>Suicide Attempts</a:t>
            </a:r>
          </a:p>
          <a:p>
            <a:r>
              <a:rPr lang="en-US" dirty="0" smtClean="0"/>
              <a:t>Acute Stress Disorder</a:t>
            </a:r>
          </a:p>
          <a:p>
            <a:r>
              <a:rPr lang="en-US" dirty="0" smtClean="0"/>
              <a:t>Post-Traumatic Stress Disorder</a:t>
            </a:r>
          </a:p>
          <a:p>
            <a:r>
              <a:rPr lang="en-US" dirty="0" smtClean="0"/>
              <a:t>Eating Disorders</a:t>
            </a:r>
          </a:p>
          <a:p>
            <a:endParaRPr lang="en-US" dirty="0" smtClean="0"/>
          </a:p>
          <a:p>
            <a:pPr lvl="1"/>
            <a:endParaRPr lang="en-US" dirty="0" smtClean="0"/>
          </a:p>
        </p:txBody>
      </p:sp>
      <p:sp>
        <p:nvSpPr>
          <p:cNvPr id="3" name="Title 2"/>
          <p:cNvSpPr>
            <a:spLocks noGrp="1"/>
          </p:cNvSpPr>
          <p:nvPr>
            <p:ph type="title"/>
          </p:nvPr>
        </p:nvSpPr>
        <p:spPr/>
        <p:txBody>
          <a:bodyPr/>
          <a:lstStyle/>
          <a:p>
            <a:r>
              <a:rPr lang="en-US" dirty="0" smtClean="0"/>
              <a:t>Trauma and Mental Health</a:t>
            </a:r>
            <a:endParaRPr lang="en-US" dirty="0"/>
          </a:p>
        </p:txBody>
      </p:sp>
      <p:sp>
        <p:nvSpPr>
          <p:cNvPr id="4" name="TextBox 3"/>
          <p:cNvSpPr txBox="1"/>
          <p:nvPr/>
        </p:nvSpPr>
        <p:spPr>
          <a:xfrm>
            <a:off x="2893314" y="6248400"/>
            <a:ext cx="8039100" cy="369332"/>
          </a:xfrm>
          <a:prstGeom prst="rect">
            <a:avLst/>
          </a:prstGeom>
          <a:noFill/>
          <a:ln>
            <a:noFill/>
          </a:ln>
        </p:spPr>
        <p:txBody>
          <a:bodyPr wrap="square" rtlCol="0" anchor="ctr" anchorCtr="1">
            <a:spAutoFit/>
          </a:bodyPr>
          <a:lstStyle/>
          <a:p>
            <a:r>
              <a:rPr lang="en-US" dirty="0" smtClean="0"/>
              <a:t>(</a:t>
            </a:r>
            <a:r>
              <a:rPr lang="en-US" dirty="0"/>
              <a:t>Center for Substance Abuse Treatment, </a:t>
            </a:r>
            <a:r>
              <a:rPr lang="en-US" dirty="0" smtClean="0"/>
              <a:t>2014, Silverman </a:t>
            </a:r>
            <a:r>
              <a:rPr lang="en-US" dirty="0"/>
              <a:t>et al., </a:t>
            </a:r>
            <a:r>
              <a:rPr lang="en-US" dirty="0" smtClean="0"/>
              <a:t>1996)</a:t>
            </a:r>
            <a:endParaRPr lang="en-US" dirty="0"/>
          </a:p>
        </p:txBody>
      </p:sp>
      <p:pic>
        <p:nvPicPr>
          <p:cNvPr id="5" name="Picture 4"/>
          <p:cNvPicPr>
            <a:picLocks noChangeAspect="1"/>
          </p:cNvPicPr>
          <p:nvPr/>
        </p:nvPicPr>
        <p:blipFill>
          <a:blip r:embed="rId3"/>
          <a:stretch>
            <a:fillRect/>
          </a:stretch>
        </p:blipFill>
        <p:spPr>
          <a:xfrm>
            <a:off x="9286133" y="4089415"/>
            <a:ext cx="1810492" cy="1829753"/>
          </a:xfrm>
          <a:prstGeom prst="rect">
            <a:avLst/>
          </a:prstGeom>
        </p:spPr>
      </p:pic>
    </p:spTree>
    <p:extLst>
      <p:ext uri="{BB962C8B-B14F-4D97-AF65-F5344CB8AC3E}">
        <p14:creationId xmlns:p14="http://schemas.microsoft.com/office/powerpoint/2010/main" val="4191425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What is attachment?</a:t>
            </a:r>
          </a:p>
          <a:p>
            <a:pPr marL="82296" indent="0">
              <a:buNone/>
            </a:pPr>
            <a:endParaRPr lang="en-US" dirty="0" smtClean="0"/>
          </a:p>
          <a:p>
            <a:r>
              <a:rPr lang="en-US" dirty="0" smtClean="0"/>
              <a:t>How do we learn to regulate our emotions? </a:t>
            </a:r>
          </a:p>
          <a:p>
            <a:pPr marL="82296" indent="0">
              <a:buNone/>
            </a:pPr>
            <a:endParaRPr lang="en-US" dirty="0" smtClean="0"/>
          </a:p>
          <a:p>
            <a:r>
              <a:rPr lang="en-US" dirty="0" smtClean="0"/>
              <a:t>How is this related to resiliency and trauma? </a:t>
            </a:r>
            <a:endParaRPr lang="en-US" dirty="0"/>
          </a:p>
        </p:txBody>
      </p:sp>
      <p:sp>
        <p:nvSpPr>
          <p:cNvPr id="3" name="Title 2"/>
          <p:cNvSpPr>
            <a:spLocks noGrp="1"/>
          </p:cNvSpPr>
          <p:nvPr>
            <p:ph type="title"/>
          </p:nvPr>
        </p:nvSpPr>
        <p:spPr/>
        <p:txBody>
          <a:bodyPr>
            <a:normAutofit fontScale="90000"/>
          </a:bodyPr>
          <a:lstStyle/>
          <a:p>
            <a:r>
              <a:rPr lang="en-US" dirty="0" smtClean="0"/>
              <a:t>Attachment and Learning to Regulate our Emotions</a:t>
            </a:r>
            <a:endParaRPr lang="en-US" dirty="0"/>
          </a:p>
        </p:txBody>
      </p:sp>
      <p:sp>
        <p:nvSpPr>
          <p:cNvPr id="4" name="TextBox 3"/>
          <p:cNvSpPr txBox="1"/>
          <p:nvPr/>
        </p:nvSpPr>
        <p:spPr>
          <a:xfrm>
            <a:off x="2197100" y="6038334"/>
            <a:ext cx="7594600" cy="369332"/>
          </a:xfrm>
          <a:prstGeom prst="rect">
            <a:avLst/>
          </a:prstGeom>
          <a:noFill/>
          <a:ln>
            <a:noFill/>
          </a:ln>
        </p:spPr>
        <p:txBody>
          <a:bodyPr wrap="square" rtlCol="0" anchor="ctr" anchorCtr="1">
            <a:spAutoFit/>
          </a:bodyPr>
          <a:lstStyle/>
          <a:p>
            <a:r>
              <a:rPr lang="en-US" dirty="0" smtClean="0"/>
              <a:t>(Siegel, 2001) </a:t>
            </a:r>
            <a:endParaRPr lang="en-US" dirty="0"/>
          </a:p>
        </p:txBody>
      </p:sp>
      <p:pic>
        <p:nvPicPr>
          <p:cNvPr id="5" name="Picture 4"/>
          <p:cNvPicPr>
            <a:picLocks noChangeAspect="1"/>
          </p:cNvPicPr>
          <p:nvPr/>
        </p:nvPicPr>
        <p:blipFill>
          <a:blip r:embed="rId3"/>
          <a:stretch>
            <a:fillRect/>
          </a:stretch>
        </p:blipFill>
        <p:spPr>
          <a:xfrm>
            <a:off x="8318010" y="1024127"/>
            <a:ext cx="2947380" cy="1955673"/>
          </a:xfrm>
          <a:prstGeom prst="rect">
            <a:avLst/>
          </a:prstGeom>
        </p:spPr>
      </p:pic>
    </p:spTree>
    <p:extLst>
      <p:ext uri="{BB962C8B-B14F-4D97-AF65-F5344CB8AC3E}">
        <p14:creationId xmlns:p14="http://schemas.microsoft.com/office/powerpoint/2010/main" val="1237511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What happens when A stressful situation occurs?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36040283"/>
              </p:ext>
            </p:extLst>
          </p:nvPr>
        </p:nvGraphicFramePr>
        <p:xfrm>
          <a:off x="1914525" y="1447800"/>
          <a:ext cx="9996488"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1183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lstStyle/>
          <a:p>
            <a:pPr lvl="0"/>
            <a:r>
              <a:rPr lang="en-US" dirty="0" smtClean="0"/>
              <a:t>Mindfulness can help to positively shape the part of the brain that causes a person to be resilient. </a:t>
            </a:r>
          </a:p>
          <a:p>
            <a:pPr lvl="1"/>
            <a:endParaRPr lang="en-US" dirty="0" smtClean="0"/>
          </a:p>
          <a:p>
            <a:pPr lvl="3"/>
            <a:r>
              <a:rPr lang="en-US" dirty="0" smtClean="0">
                <a:hlinkClick r:id="rId3"/>
              </a:rPr>
              <a:t>https</a:t>
            </a:r>
            <a:r>
              <a:rPr lang="en-US" dirty="0">
                <a:hlinkClick r:id="rId3"/>
              </a:rPr>
              <a:t>://</a:t>
            </a:r>
            <a:r>
              <a:rPr lang="en-US" dirty="0" smtClean="0">
                <a:hlinkClick r:id="rId3"/>
              </a:rPr>
              <a:t>youtu.be/vESKrzvgA40</a:t>
            </a:r>
            <a:endParaRPr lang="en-US" dirty="0" smtClean="0"/>
          </a:p>
          <a:p>
            <a:pPr marL="923544" lvl="3" indent="0">
              <a:buNone/>
            </a:pPr>
            <a:endParaRPr lang="en-US" dirty="0" smtClean="0"/>
          </a:p>
          <a:p>
            <a:pPr lvl="3"/>
            <a:r>
              <a:rPr lang="en-US" dirty="0">
                <a:hlinkClick r:id="rId4"/>
              </a:rPr>
              <a:t>https://</a:t>
            </a:r>
            <a:r>
              <a:rPr lang="en-US" dirty="0" smtClean="0">
                <a:hlinkClick r:id="rId4"/>
              </a:rPr>
              <a:t>youtu.be/LiyaSr5aeho</a:t>
            </a:r>
            <a:r>
              <a:rPr lang="en-US" dirty="0" smtClean="0"/>
              <a:t> </a:t>
            </a:r>
          </a:p>
        </p:txBody>
      </p:sp>
      <p:sp>
        <p:nvSpPr>
          <p:cNvPr id="13" name="Title 12"/>
          <p:cNvSpPr>
            <a:spLocks noGrp="1"/>
          </p:cNvSpPr>
          <p:nvPr>
            <p:ph type="title"/>
          </p:nvPr>
        </p:nvSpPr>
        <p:spPr/>
        <p:txBody>
          <a:bodyPr/>
          <a:lstStyle/>
          <a:p>
            <a:r>
              <a:rPr lang="en-US" dirty="0" smtClean="0"/>
              <a:t>Mindfulness and the Brain</a:t>
            </a:r>
            <a:endParaRPr lang="en-US" dirty="0"/>
          </a:p>
        </p:txBody>
      </p:sp>
    </p:spTree>
    <p:extLst>
      <p:ext uri="{BB962C8B-B14F-4D97-AF65-F5344CB8AC3E}">
        <p14:creationId xmlns:p14="http://schemas.microsoft.com/office/powerpoint/2010/main" val="881956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Mindfulness</a:t>
            </a:r>
          </a:p>
          <a:p>
            <a:pPr lvl="1"/>
            <a:r>
              <a:rPr lang="en-US" dirty="0" smtClean="0"/>
              <a:t>Martial Arts, Yoga</a:t>
            </a:r>
          </a:p>
          <a:p>
            <a:r>
              <a:rPr lang="en-US" dirty="0" smtClean="0"/>
              <a:t>Dialectical Behavior Therapy (DBT)Skills</a:t>
            </a:r>
          </a:p>
          <a:p>
            <a:r>
              <a:rPr lang="en-US" dirty="0" smtClean="0"/>
              <a:t>Cognitive Behavior Therapy (CBT)</a:t>
            </a:r>
          </a:p>
          <a:p>
            <a:r>
              <a:rPr lang="en-US" dirty="0" smtClean="0"/>
              <a:t>Trauma-Focused Cognitive Behavior Therapy (TF-CBT)</a:t>
            </a:r>
          </a:p>
          <a:p>
            <a:r>
              <a:rPr lang="en-US" dirty="0" smtClean="0"/>
              <a:t>Narrative Therapy</a:t>
            </a:r>
          </a:p>
          <a:p>
            <a:r>
              <a:rPr lang="en-US" dirty="0" smtClean="0"/>
              <a:t>Art Therapy</a:t>
            </a:r>
          </a:p>
          <a:p>
            <a:r>
              <a:rPr lang="en-US" dirty="0" smtClean="0"/>
              <a:t>Eye-Movement Desensitization and Reprocessing (EMDR) Therapy</a:t>
            </a:r>
          </a:p>
          <a:p>
            <a:endParaRPr lang="en-US" dirty="0"/>
          </a:p>
        </p:txBody>
      </p:sp>
      <p:sp>
        <p:nvSpPr>
          <p:cNvPr id="3" name="Title 2"/>
          <p:cNvSpPr>
            <a:spLocks noGrp="1"/>
          </p:cNvSpPr>
          <p:nvPr>
            <p:ph type="title"/>
          </p:nvPr>
        </p:nvSpPr>
        <p:spPr/>
        <p:txBody>
          <a:bodyPr>
            <a:normAutofit fontScale="90000"/>
          </a:bodyPr>
          <a:lstStyle/>
          <a:p>
            <a:r>
              <a:rPr lang="en-US" dirty="0" smtClean="0"/>
              <a:t>What can help a youth who has experienced childhood trauma to </a:t>
            </a:r>
            <a:r>
              <a:rPr lang="en-US" b="1" dirty="0" smtClean="0"/>
              <a:t>heal</a:t>
            </a:r>
            <a:r>
              <a:rPr lang="en-US" dirty="0" smtClean="0"/>
              <a:t>? </a:t>
            </a:r>
            <a:endParaRPr lang="en-US" dirty="0"/>
          </a:p>
        </p:txBody>
      </p:sp>
    </p:spTree>
    <p:extLst>
      <p:ext uri="{BB962C8B-B14F-4D97-AF65-F5344CB8AC3E}">
        <p14:creationId xmlns:p14="http://schemas.microsoft.com/office/powerpoint/2010/main" val="1590808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Resiliency</a:t>
            </a:r>
          </a:p>
          <a:p>
            <a:pPr lvl="1"/>
            <a:r>
              <a:rPr lang="en-US" dirty="0"/>
              <a:t>Risk and Protective Factors</a:t>
            </a:r>
          </a:p>
          <a:p>
            <a:r>
              <a:rPr lang="en-US" dirty="0"/>
              <a:t>What is Trauma?</a:t>
            </a:r>
          </a:p>
          <a:p>
            <a:r>
              <a:rPr lang="en-US" dirty="0" smtClean="0"/>
              <a:t>Trauma </a:t>
            </a:r>
            <a:r>
              <a:rPr lang="en-US" dirty="0"/>
              <a:t>and Physical Health</a:t>
            </a:r>
          </a:p>
          <a:p>
            <a:r>
              <a:rPr lang="en-US" dirty="0"/>
              <a:t>Trauma and Mental </a:t>
            </a:r>
            <a:r>
              <a:rPr lang="en-US" dirty="0" smtClean="0"/>
              <a:t>Health</a:t>
            </a:r>
          </a:p>
          <a:p>
            <a:r>
              <a:rPr lang="en-US" dirty="0"/>
              <a:t>Attachment and Learning to Regulate </a:t>
            </a:r>
            <a:r>
              <a:rPr lang="en-US" dirty="0" smtClean="0"/>
              <a:t>Emotions</a:t>
            </a:r>
          </a:p>
          <a:p>
            <a:r>
              <a:rPr lang="en-US" dirty="0" smtClean="0"/>
              <a:t>Mindfulness</a:t>
            </a:r>
            <a:endParaRPr lang="en-US" dirty="0"/>
          </a:p>
          <a:p>
            <a:r>
              <a:rPr lang="en-US" dirty="0"/>
              <a:t>What can help a youth who has experienced childhood trauma to </a:t>
            </a:r>
            <a:r>
              <a:rPr lang="en-US" b="1" dirty="0"/>
              <a:t>heal</a:t>
            </a:r>
            <a:r>
              <a:rPr lang="en-US" dirty="0" smtClean="0"/>
              <a:t>? </a:t>
            </a:r>
            <a:endParaRPr lang="en-US" dirty="0"/>
          </a:p>
          <a:p>
            <a:endParaRPr lang="en-US" dirty="0"/>
          </a:p>
        </p:txBody>
      </p:sp>
      <p:sp>
        <p:nvSpPr>
          <p:cNvPr id="3" name="Title 2"/>
          <p:cNvSpPr>
            <a:spLocks noGrp="1"/>
          </p:cNvSpPr>
          <p:nvPr>
            <p:ph type="title"/>
          </p:nvPr>
        </p:nvSpPr>
        <p:spPr/>
        <p:txBody>
          <a:bodyPr/>
          <a:lstStyle/>
          <a:p>
            <a:r>
              <a:rPr lang="en-US" dirty="0" smtClean="0"/>
              <a:t>Goals</a:t>
            </a:r>
            <a:endParaRPr lang="en-US" dirty="0"/>
          </a:p>
        </p:txBody>
      </p:sp>
    </p:spTree>
    <p:extLst>
      <p:ext uri="{BB962C8B-B14F-4D97-AF65-F5344CB8AC3E}">
        <p14:creationId xmlns:p14="http://schemas.microsoft.com/office/powerpoint/2010/main" val="3261683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hlinkClick r:id="rId3"/>
              </a:rPr>
              <a:t>http://www.nctsn.org</a:t>
            </a:r>
            <a:r>
              <a:rPr lang="en-US" dirty="0" smtClean="0">
                <a:hlinkClick r:id="rId3"/>
              </a:rPr>
              <a:t>/</a:t>
            </a:r>
            <a:endParaRPr lang="en-US" dirty="0" smtClean="0"/>
          </a:p>
          <a:p>
            <a:r>
              <a:rPr lang="en-US" dirty="0">
                <a:hlinkClick r:id="rId4"/>
              </a:rPr>
              <a:t>http://</a:t>
            </a:r>
            <a:r>
              <a:rPr lang="en-US" dirty="0" smtClean="0">
                <a:hlinkClick r:id="rId4"/>
              </a:rPr>
              <a:t>www.cdc.gov/violenceprevention/acestudy/index.html</a:t>
            </a:r>
            <a:endParaRPr lang="en-US" dirty="0" smtClean="0"/>
          </a:p>
          <a:p>
            <a:r>
              <a:rPr lang="en-US" dirty="0">
                <a:hlinkClick r:id="rId5"/>
              </a:rPr>
              <a:t>http://childtrauma.org/cta-library</a:t>
            </a:r>
            <a:r>
              <a:rPr lang="en-US" dirty="0" smtClean="0">
                <a:hlinkClick r:id="rId5"/>
              </a:rPr>
              <a:t>/</a:t>
            </a:r>
            <a:endParaRPr lang="en-US" dirty="0" smtClean="0"/>
          </a:p>
          <a:p>
            <a:r>
              <a:rPr lang="en-US" dirty="0">
                <a:hlinkClick r:id="rId6"/>
              </a:rPr>
              <a:t>http://www.childtraumaacademy.com</a:t>
            </a:r>
            <a:r>
              <a:rPr lang="en-US" dirty="0" smtClean="0">
                <a:hlinkClick r:id="rId6"/>
              </a:rPr>
              <a:t>/</a:t>
            </a:r>
            <a:endParaRPr lang="en-US" dirty="0" smtClean="0"/>
          </a:p>
          <a:p>
            <a:r>
              <a:rPr lang="en-US" dirty="0"/>
              <a:t>http://www.samhsa.gov/trauma-violence</a:t>
            </a:r>
            <a:endParaRPr lang="en-US" dirty="0" smtClean="0"/>
          </a:p>
          <a:p>
            <a:r>
              <a:rPr lang="en-US" dirty="0">
                <a:hlinkClick r:id="rId7"/>
              </a:rPr>
              <a:t>http://</a:t>
            </a:r>
            <a:r>
              <a:rPr lang="en-US" dirty="0" smtClean="0">
                <a:hlinkClick r:id="rId7"/>
              </a:rPr>
              <a:t>www.utexas.edu/research/cswr/tfcbt/therapist.html</a:t>
            </a:r>
            <a:endParaRPr lang="en-US" dirty="0" smtClean="0"/>
          </a:p>
          <a:p>
            <a:r>
              <a:rPr lang="en-US" dirty="0">
                <a:hlinkClick r:id="rId8"/>
              </a:rPr>
              <a:t>https://depts.washington.edu/hcsats/PDF/TF-%20CBT/pages/psychoeducation.html</a:t>
            </a:r>
            <a:r>
              <a:rPr lang="en-US" dirty="0" smtClean="0">
                <a:hlinkClick r:id="rId8"/>
              </a:rPr>
              <a:t>#\</a:t>
            </a:r>
            <a:endParaRPr lang="en-US" dirty="0" smtClean="0"/>
          </a:p>
          <a:p>
            <a:r>
              <a:rPr lang="en-US" dirty="0"/>
              <a:t>http://www.emdria.org/?page=2</a:t>
            </a:r>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Resources</a:t>
            </a:r>
            <a:endParaRPr lang="en-US" dirty="0"/>
          </a:p>
        </p:txBody>
      </p:sp>
    </p:spTree>
    <p:extLst>
      <p:ext uri="{BB962C8B-B14F-4D97-AF65-F5344CB8AC3E}">
        <p14:creationId xmlns:p14="http://schemas.microsoft.com/office/powerpoint/2010/main" val="4123700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14144" y="621792"/>
            <a:ext cx="9997440" cy="5041392"/>
          </a:xfrm>
        </p:spPr>
        <p:txBody>
          <a:bodyPr>
            <a:normAutofit fontScale="25000" lnSpcReduction="20000"/>
          </a:bodyPr>
          <a:lstStyle/>
          <a:p>
            <a:pPr marL="0" indent="0">
              <a:lnSpc>
                <a:spcPct val="200000"/>
              </a:lnSpc>
              <a:spcBef>
                <a:spcPts val="0"/>
              </a:spcBef>
              <a:spcAft>
                <a:spcPts val="1000"/>
              </a:spcAft>
              <a:buNone/>
            </a:pPr>
            <a:r>
              <a:rPr lang="en-US" dirty="0" err="1" smtClean="0"/>
              <a:t>Agaibi</a:t>
            </a:r>
            <a:r>
              <a:rPr lang="en-US" dirty="0"/>
              <a:t>, A. E., Wilson, J.P. (2005). Trauma, PTSD, and resilience: A review of the literature. Trauma, Violence &amp; Abuse. </a:t>
            </a:r>
            <a:r>
              <a:rPr lang="en-US" i="1" dirty="0"/>
              <a:t>6</a:t>
            </a:r>
            <a:r>
              <a:rPr lang="en-US" dirty="0"/>
              <a:t>(3), 196-216. </a:t>
            </a:r>
            <a:endParaRPr lang="en-US" dirty="0" smtClean="0">
              <a:solidFill>
                <a:srgbClr val="000000"/>
              </a:solidFill>
            </a:endParaRPr>
          </a:p>
          <a:p>
            <a:pPr marL="0" indent="0">
              <a:lnSpc>
                <a:spcPct val="200000"/>
              </a:lnSpc>
              <a:spcBef>
                <a:spcPts val="0"/>
              </a:spcBef>
              <a:spcAft>
                <a:spcPts val="1000"/>
              </a:spcAft>
              <a:buNone/>
            </a:pPr>
            <a:r>
              <a:rPr lang="en-US" dirty="0" smtClean="0">
                <a:solidFill>
                  <a:srgbClr val="000000"/>
                </a:solidFill>
              </a:rPr>
              <a:t>Center </a:t>
            </a:r>
            <a:r>
              <a:rPr lang="en-US" dirty="0">
                <a:solidFill>
                  <a:srgbClr val="000000"/>
                </a:solidFill>
              </a:rPr>
              <a:t>for Substance Abuse Treatment , issuing body, publisher. (2014). </a:t>
            </a:r>
            <a:r>
              <a:rPr lang="en-US" i="1" dirty="0">
                <a:solidFill>
                  <a:srgbClr val="000000"/>
                </a:solidFill>
              </a:rPr>
              <a:t>Trauma-Informed care in behavioral health services : A </a:t>
            </a:r>
            <a:r>
              <a:rPr lang="en-US" i="1" dirty="0" smtClean="0">
                <a:solidFill>
                  <a:srgbClr val="000000"/>
                </a:solidFill>
              </a:rPr>
              <a:t>treatment </a:t>
            </a:r>
            <a:r>
              <a:rPr lang="en-US" i="1" dirty="0">
                <a:solidFill>
                  <a:srgbClr val="000000"/>
                </a:solidFill>
              </a:rPr>
              <a:t>improvement protocol.</a:t>
            </a:r>
            <a:r>
              <a:rPr lang="en-US" dirty="0">
                <a:solidFill>
                  <a:srgbClr val="000000"/>
                </a:solidFill>
              </a:rPr>
              <a:t> (Treatment </a:t>
            </a:r>
            <a:r>
              <a:rPr lang="en-US" dirty="0" smtClean="0">
                <a:solidFill>
                  <a:srgbClr val="000000"/>
                </a:solidFill>
              </a:rPr>
              <a:t>improvement </a:t>
            </a:r>
            <a:r>
              <a:rPr lang="en-US" dirty="0">
                <a:solidFill>
                  <a:srgbClr val="000000"/>
                </a:solidFill>
              </a:rPr>
              <a:t>protocol (TIP) series ; 57</a:t>
            </a:r>
            <a:r>
              <a:rPr lang="en-US" dirty="0" smtClean="0">
                <a:solidFill>
                  <a:srgbClr val="000000"/>
                </a:solidFill>
              </a:rPr>
              <a:t>).</a:t>
            </a:r>
          </a:p>
          <a:p>
            <a:pPr marL="0" indent="0">
              <a:lnSpc>
                <a:spcPct val="200000"/>
              </a:lnSpc>
              <a:spcBef>
                <a:spcPts val="0"/>
              </a:spcBef>
              <a:spcAft>
                <a:spcPts val="1000"/>
              </a:spcAft>
              <a:buNone/>
            </a:pPr>
            <a:r>
              <a:rPr lang="en-US" dirty="0"/>
              <a:t>Davidson, R. J., </a:t>
            </a:r>
            <a:r>
              <a:rPr lang="en-US" dirty="0" err="1"/>
              <a:t>Kabat</a:t>
            </a:r>
            <a:r>
              <a:rPr lang="en-US" dirty="0"/>
              <a:t>-Zinn, J., Schumacher, J., </a:t>
            </a:r>
            <a:r>
              <a:rPr lang="en-US" dirty="0" err="1"/>
              <a:t>Rosenkranz</a:t>
            </a:r>
            <a:r>
              <a:rPr lang="en-US" dirty="0"/>
              <a:t>, M., Muller, D., </a:t>
            </a:r>
            <a:r>
              <a:rPr lang="en-US" dirty="0" err="1"/>
              <a:t>Santorelli</a:t>
            </a:r>
            <a:r>
              <a:rPr lang="en-US" dirty="0"/>
              <a:t>, S. F., et al. (2003). Alterations in brain and immune function produced by mindfulness meditation. </a:t>
            </a:r>
            <a:r>
              <a:rPr lang="en-US" i="1" dirty="0"/>
              <a:t>Psychosomatic Medicine, 65</a:t>
            </a:r>
            <a:r>
              <a:rPr lang="en-US" dirty="0"/>
              <a:t>, 564–570</a:t>
            </a:r>
            <a:r>
              <a:rPr lang="en-US" dirty="0" smtClean="0"/>
              <a:t>.</a:t>
            </a:r>
            <a:endParaRPr lang="en-US" dirty="0" smtClean="0">
              <a:solidFill>
                <a:srgbClr val="000000"/>
              </a:solidFill>
            </a:endParaRPr>
          </a:p>
          <a:p>
            <a:pPr marL="0" indent="0">
              <a:lnSpc>
                <a:spcPct val="200000"/>
              </a:lnSpc>
              <a:spcBef>
                <a:spcPts val="0"/>
              </a:spcBef>
              <a:spcAft>
                <a:spcPts val="1000"/>
              </a:spcAft>
              <a:buNone/>
            </a:pPr>
            <a:r>
              <a:rPr lang="en-US" i="1" dirty="0"/>
              <a:t>Diagnostic and statistical manual of mental disorders: DSM-5.</a:t>
            </a:r>
            <a:r>
              <a:rPr lang="en-US" dirty="0"/>
              <a:t> (5th ed.). (2013). Washington, D.C.: American Psychiatric Association</a:t>
            </a:r>
            <a:r>
              <a:rPr lang="en-US" dirty="0" smtClean="0"/>
              <a:t>.</a:t>
            </a:r>
          </a:p>
          <a:p>
            <a:pPr marL="0" indent="0">
              <a:lnSpc>
                <a:spcPct val="200000"/>
              </a:lnSpc>
              <a:spcBef>
                <a:spcPts val="0"/>
              </a:spcBef>
              <a:spcAft>
                <a:spcPts val="1000"/>
              </a:spcAft>
              <a:buNone/>
            </a:pPr>
            <a:r>
              <a:rPr lang="en-US" dirty="0" err="1"/>
              <a:t>Felitti</a:t>
            </a:r>
            <a:r>
              <a:rPr lang="en-US" dirty="0"/>
              <a:t>, V. J., </a:t>
            </a:r>
            <a:r>
              <a:rPr lang="en-US" dirty="0" err="1"/>
              <a:t>Anda</a:t>
            </a:r>
            <a:r>
              <a:rPr lang="en-US" dirty="0"/>
              <a:t>, R. F., </a:t>
            </a:r>
            <a:r>
              <a:rPr lang="en-US" dirty="0" err="1"/>
              <a:t>Nordenberg</a:t>
            </a:r>
            <a:r>
              <a:rPr lang="en-US" dirty="0"/>
              <a:t>, D., Williamson, D. F., Spitz, A. M., Edwards, V., Koss, M. P., &amp; Marks, J. S. (1998). Relationship of childhood abuse and household dysfunction to </a:t>
            </a:r>
            <a:r>
              <a:rPr lang="en-US" dirty="0" smtClean="0"/>
              <a:t>many </a:t>
            </a:r>
            <a:r>
              <a:rPr lang="en-US" dirty="0"/>
              <a:t>of the leading causes of death in adults: The Adverse Childhood Experiences (ACE) study. </a:t>
            </a:r>
            <a:r>
              <a:rPr lang="en-US" i="1" dirty="0"/>
              <a:t>American Journal of Preventive Medicine</a:t>
            </a:r>
            <a:r>
              <a:rPr lang="en-US" dirty="0"/>
              <a:t>, 14, 245–258</a:t>
            </a:r>
            <a:r>
              <a:rPr lang="en-US" dirty="0" smtClean="0"/>
              <a:t>.</a:t>
            </a:r>
            <a:endParaRPr lang="en-US" dirty="0">
              <a:solidFill>
                <a:srgbClr val="000000"/>
              </a:solidFill>
            </a:endParaRPr>
          </a:p>
          <a:p>
            <a:pPr marL="0" marR="0" indent="0">
              <a:lnSpc>
                <a:spcPct val="200000"/>
              </a:lnSpc>
              <a:spcBef>
                <a:spcPts val="0"/>
              </a:spcBef>
              <a:spcAft>
                <a:spcPts val="1000"/>
              </a:spcAft>
              <a:buNone/>
            </a:pPr>
            <a:r>
              <a:rPr lang="en-US" dirty="0" smtClean="0">
                <a:solidFill>
                  <a:srgbClr val="000000"/>
                </a:solidFill>
                <a:latin typeface="+mj-lt"/>
                <a:ea typeface="ヒラギノ角ゴ Pro W3"/>
                <a:cs typeface="Times New Roman" panose="02020603050405020304" pitchFamily="18" charset="0"/>
              </a:rPr>
              <a:t>Gerber, M. M., Hogan, L. R., Maxwell, K., Callahan, J. L., </a:t>
            </a:r>
            <a:r>
              <a:rPr lang="en-US" dirty="0" err="1" smtClean="0">
                <a:solidFill>
                  <a:srgbClr val="000000"/>
                </a:solidFill>
                <a:latin typeface="+mj-lt"/>
                <a:ea typeface="ヒラギノ角ゴ Pro W3"/>
                <a:cs typeface="Times New Roman" panose="02020603050405020304" pitchFamily="18" charset="0"/>
              </a:rPr>
              <a:t>Ruggero</a:t>
            </a:r>
            <a:r>
              <a:rPr lang="en-US" dirty="0" smtClean="0">
                <a:solidFill>
                  <a:srgbClr val="000000"/>
                </a:solidFill>
                <a:latin typeface="+mj-lt"/>
                <a:ea typeface="ヒラギノ角ゴ Pro W3"/>
                <a:cs typeface="Times New Roman" panose="02020603050405020304" pitchFamily="18" charset="0"/>
              </a:rPr>
              <a:t>, C. J., &amp; </a:t>
            </a:r>
            <a:r>
              <a:rPr lang="en-US" dirty="0" err="1" smtClean="0">
                <a:solidFill>
                  <a:srgbClr val="000000"/>
                </a:solidFill>
                <a:latin typeface="+mj-lt"/>
                <a:ea typeface="ヒラギノ角ゴ Pro W3"/>
                <a:cs typeface="Times New Roman" panose="02020603050405020304" pitchFamily="18" charset="0"/>
              </a:rPr>
              <a:t>Sundberg</a:t>
            </a:r>
            <a:r>
              <a:rPr lang="en-US" dirty="0" smtClean="0">
                <a:solidFill>
                  <a:srgbClr val="000000"/>
                </a:solidFill>
                <a:latin typeface="+mj-lt"/>
                <a:ea typeface="ヒラギノ角ゴ Pro W3"/>
                <a:cs typeface="Times New Roman" panose="02020603050405020304" pitchFamily="18" charset="0"/>
              </a:rPr>
              <a:t>, T. (2014). Children after war: A novel approach to promoting resilience through music. </a:t>
            </a:r>
            <a:r>
              <a:rPr lang="en-US" i="1" dirty="0" smtClean="0">
                <a:solidFill>
                  <a:srgbClr val="000000"/>
                </a:solidFill>
                <a:latin typeface="+mj-lt"/>
                <a:ea typeface="ヒラギノ角ゴ Pro W3"/>
                <a:cs typeface="Times New Roman" panose="02020603050405020304" pitchFamily="18" charset="0"/>
              </a:rPr>
              <a:t>Traumatology: An International Journal</a:t>
            </a:r>
            <a:r>
              <a:rPr lang="en-US" dirty="0" smtClean="0">
                <a:solidFill>
                  <a:srgbClr val="000000"/>
                </a:solidFill>
                <a:latin typeface="+mj-lt"/>
                <a:ea typeface="ヒラギノ角ゴ Pro W3"/>
                <a:cs typeface="Times New Roman" panose="02020603050405020304" pitchFamily="18" charset="0"/>
              </a:rPr>
              <a:t>, </a:t>
            </a:r>
            <a:r>
              <a:rPr lang="en-US" i="1" dirty="0" smtClean="0">
                <a:solidFill>
                  <a:srgbClr val="000000"/>
                </a:solidFill>
                <a:latin typeface="+mj-lt"/>
                <a:ea typeface="ヒラギノ角ゴ Pro W3"/>
                <a:cs typeface="Times New Roman" panose="02020603050405020304" pitchFamily="18" charset="0"/>
              </a:rPr>
              <a:t>20</a:t>
            </a:r>
            <a:r>
              <a:rPr lang="en-US" dirty="0" smtClean="0">
                <a:solidFill>
                  <a:srgbClr val="000000"/>
                </a:solidFill>
                <a:latin typeface="+mj-lt"/>
                <a:ea typeface="ヒラギノ角ゴ Pro W3"/>
                <a:cs typeface="Times New Roman" panose="02020603050405020304" pitchFamily="18" charset="0"/>
              </a:rPr>
              <a:t>(2), 112-118. doi:10.1037/h0099396</a:t>
            </a:r>
          </a:p>
          <a:p>
            <a:pPr marL="0" indent="0">
              <a:lnSpc>
                <a:spcPct val="200000"/>
              </a:lnSpc>
              <a:spcBef>
                <a:spcPts val="0"/>
              </a:spcBef>
              <a:spcAft>
                <a:spcPts val="1000"/>
              </a:spcAft>
              <a:buNone/>
            </a:pPr>
            <a:r>
              <a:rPr lang="en-US" dirty="0"/>
              <a:t>Hofmann, S. G., Sawyer, A. T., Witt, A. A., &amp; Oh, D. (2010). The effect of mindfulness-based therapy on anxiety and depression: A meta-analytic review. </a:t>
            </a:r>
            <a:r>
              <a:rPr lang="en-US" i="1" dirty="0"/>
              <a:t>Journal of Consulting and Clinical Psychology, 78</a:t>
            </a:r>
            <a:r>
              <a:rPr lang="en-US" dirty="0"/>
              <a:t>(2), 169–183</a:t>
            </a:r>
            <a:r>
              <a:rPr lang="en-US" dirty="0" smtClean="0"/>
              <a:t>.</a:t>
            </a:r>
            <a:endParaRPr lang="en-US" dirty="0">
              <a:solidFill>
                <a:srgbClr val="000000"/>
              </a:solidFill>
              <a:latin typeface="+mj-lt"/>
              <a:ea typeface="ヒラギノ角ゴ Pro W3"/>
              <a:cs typeface="Times New Roman" panose="02020603050405020304" pitchFamily="18" charset="0"/>
            </a:endParaRPr>
          </a:p>
          <a:p>
            <a:pPr marL="0" indent="0">
              <a:lnSpc>
                <a:spcPct val="200000"/>
              </a:lnSpc>
              <a:spcBef>
                <a:spcPts val="0"/>
              </a:spcBef>
              <a:spcAft>
                <a:spcPts val="1000"/>
              </a:spcAft>
              <a:buNone/>
            </a:pPr>
            <a:r>
              <a:rPr lang="en-US" dirty="0" err="1"/>
              <a:t>Orbke</a:t>
            </a:r>
            <a:r>
              <a:rPr lang="en-US" dirty="0"/>
              <a:t>, S., Smith, H.L., (2012). A developmental framework for enhancing resiliency in adult survivors of childhood abuse. </a:t>
            </a:r>
            <a:r>
              <a:rPr lang="en-US" i="1" dirty="0"/>
              <a:t>International Journal of the Advancement of Counseling</a:t>
            </a:r>
            <a:r>
              <a:rPr lang="en-US" dirty="0"/>
              <a:t>. </a:t>
            </a:r>
            <a:r>
              <a:rPr lang="en-US" i="1" dirty="0"/>
              <a:t>35</a:t>
            </a:r>
            <a:r>
              <a:rPr lang="en-US" dirty="0"/>
              <a:t>(1). 45-56. 10.1007/s10447-012-9164-6 </a:t>
            </a:r>
            <a:endParaRPr lang="en-US" dirty="0" smtClean="0"/>
          </a:p>
          <a:p>
            <a:pPr marL="0" indent="0">
              <a:lnSpc>
                <a:spcPct val="200000"/>
              </a:lnSpc>
              <a:spcBef>
                <a:spcPts val="0"/>
              </a:spcBef>
              <a:spcAft>
                <a:spcPts val="1000"/>
              </a:spcAft>
              <a:buNone/>
            </a:pPr>
            <a:r>
              <a:rPr lang="en-US" dirty="0"/>
              <a:t>Siegel, D.J. (2001). Toward an interpersonal neurobiology of the developing mind: Attachment relationships, “mindsight,” and neural integration. Infant Mental Health Journal, </a:t>
            </a:r>
            <a:r>
              <a:rPr lang="en-US" i="1" dirty="0"/>
              <a:t>22</a:t>
            </a:r>
            <a:r>
              <a:rPr lang="en-US" dirty="0"/>
              <a:t>(1-2), 67-94</a:t>
            </a:r>
            <a:r>
              <a:rPr lang="en-US" dirty="0" smtClean="0"/>
              <a:t>.</a:t>
            </a:r>
          </a:p>
          <a:p>
            <a:pPr marL="0" indent="0">
              <a:lnSpc>
                <a:spcPct val="200000"/>
              </a:lnSpc>
              <a:spcBef>
                <a:spcPts val="0"/>
              </a:spcBef>
              <a:spcAft>
                <a:spcPts val="1000"/>
              </a:spcAft>
              <a:buNone/>
            </a:pPr>
            <a:r>
              <a:rPr lang="en-US" dirty="0"/>
              <a:t>Silverman, A. B., </a:t>
            </a:r>
            <a:r>
              <a:rPr lang="en-US" dirty="0" err="1"/>
              <a:t>Reinherz</a:t>
            </a:r>
            <a:r>
              <a:rPr lang="en-US" dirty="0"/>
              <a:t>, H. Z., &amp; </a:t>
            </a:r>
            <a:r>
              <a:rPr lang="en-US" dirty="0" err="1"/>
              <a:t>Giaconia</a:t>
            </a:r>
            <a:r>
              <a:rPr lang="en-US" dirty="0"/>
              <a:t>, R. M. (1996). The long-term sequelae of child and adolescent abuse: a longitudinal community study. </a:t>
            </a:r>
            <a:r>
              <a:rPr lang="en-US" i="1" dirty="0"/>
              <a:t>Child Abuse and Neglect 20</a:t>
            </a:r>
            <a:r>
              <a:rPr lang="en-US" dirty="0"/>
              <a:t>(8):709–723</a:t>
            </a:r>
            <a:r>
              <a:rPr lang="en-US" dirty="0" smtClean="0"/>
              <a:t>.</a:t>
            </a:r>
            <a:endParaRPr lang="en-US" dirty="0" smtClean="0">
              <a:solidFill>
                <a:srgbClr val="000000"/>
              </a:solidFill>
              <a:latin typeface="+mj-lt"/>
              <a:ea typeface="ヒラギノ角ゴ Pro W3"/>
              <a:cs typeface="Times New Roman" panose="02020603050405020304" pitchFamily="18" charset="0"/>
            </a:endParaRPr>
          </a:p>
          <a:p>
            <a:pPr marL="0" indent="0">
              <a:lnSpc>
                <a:spcPct val="200000"/>
              </a:lnSpc>
              <a:spcBef>
                <a:spcPts val="0"/>
              </a:spcBef>
              <a:spcAft>
                <a:spcPts val="1000"/>
              </a:spcAft>
              <a:buNone/>
            </a:pPr>
            <a:r>
              <a:rPr lang="en-US" dirty="0" smtClean="0"/>
              <a:t>Simeon</a:t>
            </a:r>
            <a:r>
              <a:rPr lang="en-US" dirty="0"/>
              <a:t>, D., Yehuda, R., </a:t>
            </a:r>
            <a:r>
              <a:rPr lang="en-US" dirty="0" err="1"/>
              <a:t>Cunill</a:t>
            </a:r>
            <a:r>
              <a:rPr lang="en-US" dirty="0"/>
              <a:t>, R., </a:t>
            </a:r>
            <a:r>
              <a:rPr lang="en-US" dirty="0" err="1"/>
              <a:t>Knutelska</a:t>
            </a:r>
            <a:r>
              <a:rPr lang="en-US" dirty="0"/>
              <a:t>, M., Putnam, F. W., &amp; Smith, L. M. (2007). Factors associated with resilience in healthy </a:t>
            </a:r>
            <a:r>
              <a:rPr lang="en-US" dirty="0" smtClean="0"/>
              <a:t>adults</a:t>
            </a:r>
            <a:r>
              <a:rPr lang="en-US" dirty="0"/>
              <a:t>. </a:t>
            </a:r>
            <a:r>
              <a:rPr lang="en-US" i="1" dirty="0" err="1"/>
              <a:t>Psychoneuroendocrinology</a:t>
            </a:r>
            <a:r>
              <a:rPr lang="en-US" dirty="0"/>
              <a:t>, </a:t>
            </a:r>
            <a:r>
              <a:rPr lang="en-US" i="1" dirty="0"/>
              <a:t>32</a:t>
            </a:r>
            <a:r>
              <a:rPr lang="en-US" dirty="0"/>
              <a:t>(8-10), 1149-1152. </a:t>
            </a:r>
            <a:r>
              <a:rPr lang="en-US" dirty="0" smtClean="0"/>
              <a:t>doi:10.1016/j.psyneuen.2007.08.005</a:t>
            </a:r>
          </a:p>
          <a:p>
            <a:pPr marL="0" indent="0">
              <a:lnSpc>
                <a:spcPct val="200000"/>
              </a:lnSpc>
              <a:spcBef>
                <a:spcPts val="0"/>
              </a:spcBef>
              <a:spcAft>
                <a:spcPts val="1000"/>
              </a:spcAft>
              <a:buNone/>
            </a:pPr>
            <a:r>
              <a:rPr lang="en-US" dirty="0"/>
              <a:t>St. John, A., (2015). Resiliency: A clinician’s view of childhood adversity and implications for at-risk adolescent intervention. Unpublished manuscript, School of Social Work, University of </a:t>
            </a:r>
            <a:r>
              <a:rPr lang="en-US" dirty="0" err="1"/>
              <a:t>Washinton</a:t>
            </a:r>
            <a:r>
              <a:rPr lang="en-US" dirty="0"/>
              <a:t> Tacoma, Tacoma, </a:t>
            </a:r>
            <a:r>
              <a:rPr lang="en-US" dirty="0" err="1"/>
              <a:t>Washinton</a:t>
            </a:r>
            <a:r>
              <a:rPr lang="en-US" dirty="0"/>
              <a:t>. </a:t>
            </a:r>
            <a:endParaRPr lang="en-US" dirty="0" smtClean="0"/>
          </a:p>
          <a:p>
            <a:pPr marL="0" indent="0">
              <a:lnSpc>
                <a:spcPct val="200000"/>
              </a:lnSpc>
              <a:spcBef>
                <a:spcPts val="0"/>
              </a:spcBef>
              <a:spcAft>
                <a:spcPts val="1000"/>
              </a:spcAft>
              <a:buNone/>
            </a:pPr>
            <a:r>
              <a:rPr lang="en-US" dirty="0" err="1" smtClean="0"/>
              <a:t>Wortham</a:t>
            </a:r>
            <a:r>
              <a:rPr lang="en-US" dirty="0"/>
              <a:t>, T. T. (2014). Intimate Partner Violence: Building Resilience with Families and Children. </a:t>
            </a:r>
            <a:r>
              <a:rPr lang="en-US" i="1" dirty="0"/>
              <a:t>Reclaiming Children &amp; Youth</a:t>
            </a:r>
            <a:r>
              <a:rPr lang="en-US" dirty="0"/>
              <a:t>, </a:t>
            </a:r>
            <a:r>
              <a:rPr lang="en-US" i="1" dirty="0"/>
              <a:t>23</a:t>
            </a:r>
            <a:r>
              <a:rPr lang="en-US" dirty="0"/>
              <a:t>(2), </a:t>
            </a:r>
            <a:r>
              <a:rPr lang="en-US" dirty="0" smtClean="0"/>
              <a:t>58-61</a:t>
            </a:r>
            <a:r>
              <a:rPr lang="en-US" dirty="0"/>
              <a:t>.</a:t>
            </a:r>
          </a:p>
          <a:p>
            <a:pPr marL="0" indent="0">
              <a:lnSpc>
                <a:spcPct val="200000"/>
              </a:lnSpc>
              <a:spcBef>
                <a:spcPts val="0"/>
              </a:spcBef>
              <a:spcAft>
                <a:spcPts val="1000"/>
              </a:spcAft>
              <a:buNone/>
            </a:pPr>
            <a:endParaRPr lang="en-US" sz="1200" dirty="0"/>
          </a:p>
          <a:p>
            <a:pPr marL="457200" marR="0" indent="-457200">
              <a:lnSpc>
                <a:spcPct val="200000"/>
              </a:lnSpc>
              <a:spcBef>
                <a:spcPts val="0"/>
              </a:spcBef>
              <a:spcAft>
                <a:spcPts val="1000"/>
              </a:spcAft>
            </a:pPr>
            <a:endParaRPr lang="en-US" sz="1200" dirty="0" smtClean="0">
              <a:solidFill>
                <a:srgbClr val="000000"/>
              </a:solidFill>
              <a:latin typeface="+mj-lt"/>
              <a:ea typeface="ヒラギノ角ゴ Pro W3"/>
              <a:cs typeface="Times New Roman" panose="02020603050405020304" pitchFamily="18" charset="0"/>
            </a:endParaRPr>
          </a:p>
          <a:p>
            <a:pPr marL="457200" indent="-457200">
              <a:lnSpc>
                <a:spcPct val="200000"/>
              </a:lnSpc>
              <a:spcBef>
                <a:spcPts val="0"/>
              </a:spcBef>
              <a:spcAft>
                <a:spcPts val="1000"/>
              </a:spcAft>
            </a:pPr>
            <a:endParaRPr lang="en-US" sz="1200" dirty="0">
              <a:solidFill>
                <a:srgbClr val="000000"/>
              </a:solidFill>
              <a:latin typeface="+mj-lt"/>
            </a:endParaRPr>
          </a:p>
          <a:p>
            <a:pPr marL="457200" marR="0" indent="-457200">
              <a:lnSpc>
                <a:spcPct val="200000"/>
              </a:lnSpc>
              <a:spcBef>
                <a:spcPts val="0"/>
              </a:spcBef>
              <a:spcAft>
                <a:spcPts val="1000"/>
              </a:spcAft>
            </a:pPr>
            <a:endParaRPr lang="en-US" sz="1100" dirty="0" smtClean="0">
              <a:solidFill>
                <a:srgbClr val="000000"/>
              </a:solidFill>
              <a:latin typeface="Lucida Grande"/>
              <a:ea typeface="ヒラギノ角ゴ Pro W3"/>
              <a:cs typeface="Times New Roman" panose="02020603050405020304" pitchFamily="18" charset="0"/>
            </a:endParaRPr>
          </a:p>
          <a:p>
            <a:endParaRPr lang="en-US" sz="1200" dirty="0"/>
          </a:p>
        </p:txBody>
      </p:sp>
      <p:sp>
        <p:nvSpPr>
          <p:cNvPr id="3" name="Title 2"/>
          <p:cNvSpPr>
            <a:spLocks noGrp="1"/>
          </p:cNvSpPr>
          <p:nvPr>
            <p:ph type="title"/>
          </p:nvPr>
        </p:nvSpPr>
        <p:spPr>
          <a:xfrm>
            <a:off x="1914144" y="0"/>
            <a:ext cx="9997440" cy="907986"/>
          </a:xfrm>
        </p:spPr>
        <p:txBody>
          <a:bodyPr>
            <a:normAutofit/>
          </a:bodyPr>
          <a:lstStyle/>
          <a:p>
            <a:r>
              <a:rPr lang="en-US" sz="3600" dirty="0" smtClean="0"/>
              <a:t>References</a:t>
            </a:r>
            <a:endParaRPr lang="en-US" sz="3600" dirty="0"/>
          </a:p>
        </p:txBody>
      </p:sp>
    </p:spTree>
    <p:extLst>
      <p:ext uri="{BB962C8B-B14F-4D97-AF65-F5344CB8AC3E}">
        <p14:creationId xmlns:p14="http://schemas.microsoft.com/office/powerpoint/2010/main" val="288705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Resiliency</a:t>
            </a:r>
          </a:p>
          <a:p>
            <a:pPr lvl="1"/>
            <a:r>
              <a:rPr lang="en-US" dirty="0" smtClean="0"/>
              <a:t>Risk and Protective Factors</a:t>
            </a:r>
          </a:p>
          <a:p>
            <a:r>
              <a:rPr lang="en-US" dirty="0" smtClean="0"/>
              <a:t>What is Trauma?</a:t>
            </a:r>
          </a:p>
          <a:p>
            <a:r>
              <a:rPr lang="en-US" dirty="0" smtClean="0"/>
              <a:t>Trauma and Physical Health</a:t>
            </a:r>
          </a:p>
          <a:p>
            <a:r>
              <a:rPr lang="en-US" dirty="0" smtClean="0"/>
              <a:t>Trauma and Mental Health</a:t>
            </a:r>
          </a:p>
          <a:p>
            <a:r>
              <a:rPr lang="en-US" dirty="0"/>
              <a:t>Attachment and Learning to Regulate </a:t>
            </a:r>
            <a:r>
              <a:rPr lang="en-US" dirty="0" smtClean="0"/>
              <a:t>Emotions</a:t>
            </a:r>
          </a:p>
          <a:p>
            <a:r>
              <a:rPr lang="en-US" dirty="0" smtClean="0"/>
              <a:t>Mindfulness</a:t>
            </a:r>
            <a:endParaRPr lang="en-US" dirty="0" smtClean="0"/>
          </a:p>
          <a:p>
            <a:r>
              <a:rPr lang="en-US" dirty="0"/>
              <a:t>What can help a youth who has experienced childhood trauma to </a:t>
            </a:r>
            <a:r>
              <a:rPr lang="en-US" b="1" dirty="0"/>
              <a:t>heal</a:t>
            </a:r>
            <a:r>
              <a:rPr lang="en-US" dirty="0" smtClean="0"/>
              <a:t>? </a:t>
            </a:r>
          </a:p>
          <a:p>
            <a:r>
              <a:rPr lang="en-US" dirty="0" smtClean="0"/>
              <a:t>Resources</a:t>
            </a:r>
            <a:endParaRPr lang="en-US" dirty="0" smtClean="0"/>
          </a:p>
          <a:p>
            <a:pPr marL="82296" indent="0">
              <a:buNone/>
            </a:pPr>
            <a:endParaRPr lang="en-US" dirty="0"/>
          </a:p>
        </p:txBody>
      </p:sp>
      <p:sp>
        <p:nvSpPr>
          <p:cNvPr id="3" name="Title 2"/>
          <p:cNvSpPr>
            <a:spLocks noGrp="1"/>
          </p:cNvSpPr>
          <p:nvPr>
            <p:ph type="title"/>
          </p:nvPr>
        </p:nvSpPr>
        <p:spPr/>
        <p:txBody>
          <a:bodyPr/>
          <a:lstStyle/>
          <a:p>
            <a:r>
              <a:rPr lang="en-US" dirty="0" smtClean="0"/>
              <a:t>Goals</a:t>
            </a:r>
            <a:endParaRPr lang="en-US" dirty="0"/>
          </a:p>
        </p:txBody>
      </p:sp>
      <p:pic>
        <p:nvPicPr>
          <p:cNvPr id="4" name="Picture 3"/>
          <p:cNvPicPr>
            <a:picLocks noChangeAspect="1"/>
          </p:cNvPicPr>
          <p:nvPr/>
        </p:nvPicPr>
        <p:blipFill>
          <a:blip r:embed="rId3"/>
          <a:stretch>
            <a:fillRect/>
          </a:stretch>
        </p:blipFill>
        <p:spPr>
          <a:xfrm>
            <a:off x="8241758" y="274638"/>
            <a:ext cx="3185955" cy="1841563"/>
          </a:xfrm>
          <a:prstGeom prst="rect">
            <a:avLst/>
          </a:prstGeom>
        </p:spPr>
      </p:pic>
    </p:spTree>
    <p:extLst>
      <p:ext uri="{BB962C8B-B14F-4D97-AF65-F5344CB8AC3E}">
        <p14:creationId xmlns:p14="http://schemas.microsoft.com/office/powerpoint/2010/main" val="221014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is resiliency?</a:t>
            </a:r>
          </a:p>
          <a:p>
            <a:pPr marL="82296" indent="0">
              <a:buNone/>
            </a:pPr>
            <a:endParaRPr lang="en-US" dirty="0" smtClean="0"/>
          </a:p>
          <a:p>
            <a:r>
              <a:rPr lang="en-US" dirty="0" smtClean="0"/>
              <a:t>What does it look like when someone is not resilient? </a:t>
            </a:r>
          </a:p>
          <a:p>
            <a:pPr marL="82296" indent="0">
              <a:buNone/>
            </a:pPr>
            <a:endParaRPr lang="en-US" dirty="0" smtClean="0"/>
          </a:p>
          <a:p>
            <a:r>
              <a:rPr lang="en-US" dirty="0" smtClean="0"/>
              <a:t>Risk Factors for Developing Resiliency</a:t>
            </a:r>
          </a:p>
          <a:p>
            <a:pPr marL="82296" indent="0">
              <a:buNone/>
            </a:pPr>
            <a:endParaRPr lang="en-US" dirty="0" smtClean="0"/>
          </a:p>
          <a:p>
            <a:r>
              <a:rPr lang="en-US" b="1" dirty="0" smtClean="0">
                <a:solidFill>
                  <a:srgbClr val="00B050"/>
                </a:solidFill>
              </a:rPr>
              <a:t>The good news….</a:t>
            </a:r>
            <a:endParaRPr lang="en-US" b="1" dirty="0">
              <a:solidFill>
                <a:srgbClr val="00B050"/>
              </a:solidFill>
            </a:endParaRPr>
          </a:p>
        </p:txBody>
      </p:sp>
      <p:sp>
        <p:nvSpPr>
          <p:cNvPr id="3" name="Title 2"/>
          <p:cNvSpPr>
            <a:spLocks noGrp="1"/>
          </p:cNvSpPr>
          <p:nvPr>
            <p:ph type="title"/>
          </p:nvPr>
        </p:nvSpPr>
        <p:spPr/>
        <p:txBody>
          <a:bodyPr/>
          <a:lstStyle/>
          <a:p>
            <a:r>
              <a:rPr lang="en-US" dirty="0" smtClean="0"/>
              <a:t>Resiliency</a:t>
            </a:r>
            <a:endParaRPr lang="en-US" dirty="0"/>
          </a:p>
        </p:txBody>
      </p:sp>
      <p:pic>
        <p:nvPicPr>
          <p:cNvPr id="1026" name="Picture 2" descr="http://www.dnmweb.com/BuildingResiliency/images/BCE-Resilienc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02600" y="274638"/>
            <a:ext cx="3642795" cy="200353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222500" y="6248400"/>
            <a:ext cx="8001000" cy="369332"/>
          </a:xfrm>
          <a:prstGeom prst="rect">
            <a:avLst/>
          </a:prstGeom>
          <a:noFill/>
          <a:ln>
            <a:noFill/>
          </a:ln>
        </p:spPr>
        <p:txBody>
          <a:bodyPr wrap="square" rtlCol="0" anchor="ctr" anchorCtr="1">
            <a:spAutoFit/>
          </a:bodyPr>
          <a:lstStyle/>
          <a:p>
            <a:r>
              <a:rPr lang="en-US" dirty="0" smtClean="0"/>
              <a:t>(Gerber et. Al, 2014, </a:t>
            </a:r>
            <a:r>
              <a:rPr lang="en-US" dirty="0" err="1" smtClean="0"/>
              <a:t>Wortham</a:t>
            </a:r>
            <a:r>
              <a:rPr lang="en-US" dirty="0" smtClean="0"/>
              <a:t>, 2014, Simeon et. Al, 2007)</a:t>
            </a:r>
            <a:endParaRPr lang="en-US" dirty="0"/>
          </a:p>
        </p:txBody>
      </p:sp>
    </p:spTree>
    <p:extLst>
      <p:ext uri="{BB962C8B-B14F-4D97-AF65-F5344CB8AC3E}">
        <p14:creationId xmlns:p14="http://schemas.microsoft.com/office/powerpoint/2010/main" val="2906836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Risk Factors and Protective Factors </a:t>
            </a:r>
            <a:br>
              <a:rPr lang="en-US" dirty="0" smtClean="0"/>
            </a:br>
            <a:r>
              <a:rPr lang="en-US" sz="2700" dirty="0" smtClean="0"/>
              <a:t>for Resiliency</a:t>
            </a:r>
            <a:endParaRPr lang="en-US" sz="2700" dirty="0"/>
          </a:p>
        </p:txBody>
      </p:sp>
      <p:sp>
        <p:nvSpPr>
          <p:cNvPr id="8" name="TextBox 7"/>
          <p:cNvSpPr txBox="1"/>
          <p:nvPr/>
        </p:nvSpPr>
        <p:spPr>
          <a:xfrm>
            <a:off x="2781300" y="6419334"/>
            <a:ext cx="7797800" cy="369332"/>
          </a:xfrm>
          <a:prstGeom prst="rect">
            <a:avLst/>
          </a:prstGeom>
          <a:noFill/>
          <a:ln>
            <a:noFill/>
          </a:ln>
        </p:spPr>
        <p:txBody>
          <a:bodyPr wrap="square" rtlCol="0" anchor="ctr" anchorCtr="1">
            <a:spAutoFit/>
          </a:bodyPr>
          <a:lstStyle/>
          <a:p>
            <a:r>
              <a:rPr lang="en-US" dirty="0" smtClean="0"/>
              <a:t>(</a:t>
            </a:r>
            <a:r>
              <a:rPr lang="en-US" dirty="0" err="1" smtClean="0"/>
              <a:t>Wortham</a:t>
            </a:r>
            <a:r>
              <a:rPr lang="en-US" dirty="0" smtClean="0"/>
              <a:t>, 2015, </a:t>
            </a:r>
            <a:r>
              <a:rPr lang="en-US" dirty="0" err="1" smtClean="0"/>
              <a:t>Agaibi</a:t>
            </a:r>
            <a:r>
              <a:rPr lang="en-US" dirty="0" smtClean="0"/>
              <a:t> &amp;Wilson, 2005, </a:t>
            </a:r>
            <a:r>
              <a:rPr lang="en-US" dirty="0" err="1" smtClean="0"/>
              <a:t>Orbke</a:t>
            </a:r>
            <a:r>
              <a:rPr lang="en-US" dirty="0" smtClean="0"/>
              <a:t> &amp; Smith, 2013)</a:t>
            </a:r>
            <a:endParaRPr lang="en-US" dirty="0"/>
          </a:p>
        </p:txBody>
      </p:sp>
      <p:pic>
        <p:nvPicPr>
          <p:cNvPr id="10" name="Content Placeholder 9"/>
          <p:cNvPicPr>
            <a:picLocks noGrp="1" noChangeAspect="1"/>
          </p:cNvPicPr>
          <p:nvPr>
            <p:ph idx="1"/>
          </p:nvPr>
        </p:nvPicPr>
        <p:blipFill>
          <a:blip r:embed="rId4"/>
          <a:stretch>
            <a:fillRect/>
          </a:stretch>
        </p:blipFill>
        <p:spPr>
          <a:xfrm>
            <a:off x="2691734" y="1447800"/>
            <a:ext cx="8442070" cy="4800600"/>
          </a:xfrm>
          <a:prstGeom prst="rect">
            <a:avLst/>
          </a:prstGeom>
        </p:spPr>
      </p:pic>
    </p:spTree>
    <p:extLst>
      <p:ext uri="{BB962C8B-B14F-4D97-AF65-F5344CB8AC3E}">
        <p14:creationId xmlns:p14="http://schemas.microsoft.com/office/powerpoint/2010/main" val="261887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Risk Factors and Protective Factors </a:t>
            </a:r>
            <a:br>
              <a:rPr lang="en-US" dirty="0"/>
            </a:br>
            <a:r>
              <a:rPr lang="en-US" sz="2700" dirty="0"/>
              <a:t>for Resiliency</a:t>
            </a:r>
            <a:endParaRPr lang="en-US" dirty="0"/>
          </a:p>
        </p:txBody>
      </p:sp>
      <p:pic>
        <p:nvPicPr>
          <p:cNvPr id="4" name="Content Placeholder 3"/>
          <p:cNvPicPr>
            <a:picLocks noGrp="1" noChangeAspect="1"/>
          </p:cNvPicPr>
          <p:nvPr>
            <p:ph idx="1"/>
          </p:nvPr>
        </p:nvPicPr>
        <p:blipFill>
          <a:blip r:embed="rId3"/>
          <a:stretch>
            <a:fillRect/>
          </a:stretch>
        </p:blipFill>
        <p:spPr>
          <a:xfrm>
            <a:off x="2882901" y="2376664"/>
            <a:ext cx="7647402" cy="3133393"/>
          </a:xfrm>
          <a:prstGeom prst="rect">
            <a:avLst/>
          </a:prstGeom>
        </p:spPr>
      </p:pic>
      <p:sp>
        <p:nvSpPr>
          <p:cNvPr id="2" name="TextBox 1"/>
          <p:cNvSpPr txBox="1"/>
          <p:nvPr/>
        </p:nvSpPr>
        <p:spPr>
          <a:xfrm>
            <a:off x="3403600" y="6019286"/>
            <a:ext cx="5994400" cy="369332"/>
          </a:xfrm>
          <a:prstGeom prst="rect">
            <a:avLst/>
          </a:prstGeom>
          <a:noFill/>
          <a:ln>
            <a:noFill/>
          </a:ln>
        </p:spPr>
        <p:txBody>
          <a:bodyPr wrap="square" rtlCol="0" anchor="ctr" anchorCtr="1">
            <a:spAutoFit/>
          </a:bodyPr>
          <a:lstStyle/>
          <a:p>
            <a:r>
              <a:rPr lang="en-US" dirty="0" smtClean="0"/>
              <a:t>(St. John, 2015)</a:t>
            </a:r>
            <a:endParaRPr lang="en-US" dirty="0"/>
          </a:p>
        </p:txBody>
      </p:sp>
    </p:spTree>
    <p:extLst>
      <p:ext uri="{BB962C8B-B14F-4D97-AF65-F5344CB8AC3E}">
        <p14:creationId xmlns:p14="http://schemas.microsoft.com/office/powerpoint/2010/main" val="3707714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What is a traumatic situation? </a:t>
            </a:r>
          </a:p>
          <a:p>
            <a:pPr lvl="1"/>
            <a:r>
              <a:rPr lang="en-US" sz="2200" dirty="0">
                <a:solidFill>
                  <a:prstClr val="black"/>
                </a:solidFill>
              </a:rPr>
              <a:t>Physical or sexual abuse • Abandonment • Neglect • The death or loss of a loved one • Life-threatening illness in a caregiver • Witnessing domestic violence • Automobile accidents or other serious accidents • Bullying • Life-threatening health situations and/or painful medical procedures • Witnessing or experiencing community violence (e.g., shootings, stabbings, robbery, or fighting at home, in the neighborhood, or at school) • Witnessing police activity or having a close relative incarcerated • Life-threatening natural disasters • Acts or threats of terrorism (viewed in person or on television) • Living in chronically chaotic environments in which housing and financial resources are not consistently </a:t>
            </a:r>
            <a:r>
              <a:rPr lang="en-US" sz="2200" dirty="0" smtClean="0">
                <a:solidFill>
                  <a:prstClr val="black"/>
                </a:solidFill>
              </a:rPr>
              <a:t>available</a:t>
            </a:r>
          </a:p>
          <a:p>
            <a:r>
              <a:rPr lang="en-US" sz="2600" dirty="0" smtClean="0">
                <a:solidFill>
                  <a:prstClr val="black"/>
                </a:solidFill>
              </a:rPr>
              <a:t>Trauma is a subjective experience</a:t>
            </a:r>
            <a:endParaRPr lang="en-US" sz="2600" dirty="0"/>
          </a:p>
        </p:txBody>
      </p:sp>
      <p:sp>
        <p:nvSpPr>
          <p:cNvPr id="3" name="Title 2"/>
          <p:cNvSpPr>
            <a:spLocks noGrp="1"/>
          </p:cNvSpPr>
          <p:nvPr>
            <p:ph type="title"/>
          </p:nvPr>
        </p:nvSpPr>
        <p:spPr/>
        <p:txBody>
          <a:bodyPr/>
          <a:lstStyle/>
          <a:p>
            <a:r>
              <a:rPr lang="en-US" dirty="0" smtClean="0"/>
              <a:t>What is Trauma</a:t>
            </a:r>
            <a:endParaRPr lang="en-US" dirty="0"/>
          </a:p>
        </p:txBody>
      </p:sp>
      <p:sp>
        <p:nvSpPr>
          <p:cNvPr id="4" name="TextBox 3"/>
          <p:cNvSpPr txBox="1"/>
          <p:nvPr/>
        </p:nvSpPr>
        <p:spPr>
          <a:xfrm>
            <a:off x="2425700" y="6165334"/>
            <a:ext cx="7721600" cy="369332"/>
          </a:xfrm>
          <a:prstGeom prst="rect">
            <a:avLst/>
          </a:prstGeom>
          <a:noFill/>
          <a:ln>
            <a:noFill/>
          </a:ln>
        </p:spPr>
        <p:txBody>
          <a:bodyPr wrap="square" rtlCol="0" anchor="ctr" anchorCtr="1">
            <a:spAutoFit/>
          </a:bodyPr>
          <a:lstStyle/>
          <a:p>
            <a:r>
              <a:rPr lang="en-US" dirty="0" smtClean="0"/>
              <a:t>(DSM-5, 2013</a:t>
            </a:r>
            <a:r>
              <a:rPr lang="en-US" dirty="0"/>
              <a:t>, </a:t>
            </a:r>
            <a:r>
              <a:rPr lang="en-US" dirty="0" smtClean="0"/>
              <a:t>www.nctsn.org)</a:t>
            </a:r>
            <a:endParaRPr lang="en-US" dirty="0"/>
          </a:p>
        </p:txBody>
      </p:sp>
      <p:pic>
        <p:nvPicPr>
          <p:cNvPr id="6" name="Picture 5"/>
          <p:cNvPicPr>
            <a:picLocks noChangeAspect="1"/>
          </p:cNvPicPr>
          <p:nvPr/>
        </p:nvPicPr>
        <p:blipFill>
          <a:blip r:embed="rId3"/>
          <a:stretch>
            <a:fillRect/>
          </a:stretch>
        </p:blipFill>
        <p:spPr>
          <a:xfrm>
            <a:off x="9356204" y="271518"/>
            <a:ext cx="2555379" cy="1703586"/>
          </a:xfrm>
          <a:prstGeom prst="rect">
            <a:avLst/>
          </a:prstGeom>
        </p:spPr>
      </p:pic>
    </p:spTree>
    <p:extLst>
      <p:ext uri="{BB962C8B-B14F-4D97-AF65-F5344CB8AC3E}">
        <p14:creationId xmlns:p14="http://schemas.microsoft.com/office/powerpoint/2010/main" val="1712517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2" grpId="1"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a:t> Difficulty sleeping and nightmares</a:t>
            </a:r>
          </a:p>
          <a:p>
            <a:r>
              <a:rPr lang="en-US" dirty="0" smtClean="0"/>
              <a:t> </a:t>
            </a:r>
            <a:r>
              <a:rPr lang="en-US" dirty="0"/>
              <a:t>Refusing to go to school</a:t>
            </a:r>
          </a:p>
          <a:p>
            <a:r>
              <a:rPr lang="en-US" dirty="0" smtClean="0"/>
              <a:t> Lack </a:t>
            </a:r>
            <a:r>
              <a:rPr lang="en-US" dirty="0"/>
              <a:t>of appetite</a:t>
            </a:r>
          </a:p>
          <a:p>
            <a:r>
              <a:rPr lang="en-US" dirty="0" smtClean="0"/>
              <a:t> </a:t>
            </a:r>
            <a:r>
              <a:rPr lang="en-US" dirty="0"/>
              <a:t>Bed-wetting or other regression in behavior</a:t>
            </a:r>
          </a:p>
          <a:p>
            <a:r>
              <a:rPr lang="en-US" dirty="0" smtClean="0"/>
              <a:t> </a:t>
            </a:r>
            <a:r>
              <a:rPr lang="en-US" dirty="0"/>
              <a:t>Interference with developmental milestones</a:t>
            </a:r>
          </a:p>
          <a:p>
            <a:r>
              <a:rPr lang="en-US" dirty="0" smtClean="0"/>
              <a:t> </a:t>
            </a:r>
            <a:r>
              <a:rPr lang="en-US" dirty="0"/>
              <a:t>Anger</a:t>
            </a:r>
          </a:p>
          <a:p>
            <a:r>
              <a:rPr lang="en-US" dirty="0" smtClean="0"/>
              <a:t> </a:t>
            </a:r>
            <a:r>
              <a:rPr lang="en-US" dirty="0"/>
              <a:t>Getting into fights at school or fighting more with siblings</a:t>
            </a:r>
          </a:p>
          <a:p>
            <a:r>
              <a:rPr lang="en-US" dirty="0" smtClean="0"/>
              <a:t> </a:t>
            </a:r>
            <a:r>
              <a:rPr lang="en-US" dirty="0"/>
              <a:t>Difficulty paying attention to teachers at school and to parents at </a:t>
            </a:r>
            <a:r>
              <a:rPr lang="en-US" dirty="0" smtClean="0"/>
              <a:t>  home</a:t>
            </a:r>
            <a:endParaRPr lang="en-US" dirty="0"/>
          </a:p>
          <a:p>
            <a:r>
              <a:rPr lang="en-US" dirty="0" smtClean="0"/>
              <a:t> </a:t>
            </a:r>
            <a:r>
              <a:rPr lang="en-US" dirty="0"/>
              <a:t>Avoidance of scary situations</a:t>
            </a:r>
          </a:p>
          <a:p>
            <a:r>
              <a:rPr lang="en-US" dirty="0" smtClean="0"/>
              <a:t> </a:t>
            </a:r>
            <a:r>
              <a:rPr lang="en-US" dirty="0"/>
              <a:t>Withdrawal from friends or activities</a:t>
            </a:r>
          </a:p>
          <a:p>
            <a:r>
              <a:rPr lang="en-US" dirty="0" smtClean="0"/>
              <a:t> </a:t>
            </a:r>
            <a:r>
              <a:rPr lang="en-US" dirty="0"/>
              <a:t>Nervousness or jumpiness</a:t>
            </a:r>
          </a:p>
          <a:p>
            <a:r>
              <a:rPr lang="en-US" dirty="0" smtClean="0"/>
              <a:t> </a:t>
            </a:r>
            <a:r>
              <a:rPr lang="en-US" dirty="0"/>
              <a:t>Intrusive memories of what happened</a:t>
            </a:r>
          </a:p>
          <a:p>
            <a:r>
              <a:rPr lang="en-US" dirty="0" smtClean="0"/>
              <a:t> </a:t>
            </a:r>
            <a:r>
              <a:rPr lang="en-US" dirty="0"/>
              <a:t>Play that includes recreating the </a:t>
            </a:r>
            <a:r>
              <a:rPr lang="en-US" dirty="0" smtClean="0"/>
              <a:t>event</a:t>
            </a:r>
            <a:endParaRPr lang="en-US" dirty="0"/>
          </a:p>
        </p:txBody>
      </p:sp>
      <p:sp>
        <p:nvSpPr>
          <p:cNvPr id="3" name="Title 2"/>
          <p:cNvSpPr>
            <a:spLocks noGrp="1"/>
          </p:cNvSpPr>
          <p:nvPr>
            <p:ph type="title"/>
          </p:nvPr>
        </p:nvSpPr>
        <p:spPr/>
        <p:txBody>
          <a:bodyPr/>
          <a:lstStyle/>
          <a:p>
            <a:r>
              <a:rPr lang="en-US" dirty="0" smtClean="0"/>
              <a:t>Signs of Trauma</a:t>
            </a:r>
            <a:endParaRPr lang="en-US" dirty="0"/>
          </a:p>
        </p:txBody>
      </p:sp>
      <p:sp>
        <p:nvSpPr>
          <p:cNvPr id="4" name="TextBox 3"/>
          <p:cNvSpPr txBox="1"/>
          <p:nvPr/>
        </p:nvSpPr>
        <p:spPr>
          <a:xfrm>
            <a:off x="4267200" y="6278562"/>
            <a:ext cx="3962400" cy="369332"/>
          </a:xfrm>
          <a:prstGeom prst="rect">
            <a:avLst/>
          </a:prstGeom>
          <a:noFill/>
          <a:ln>
            <a:noFill/>
          </a:ln>
        </p:spPr>
        <p:txBody>
          <a:bodyPr wrap="square" rtlCol="0" anchor="ctr" anchorCtr="1">
            <a:spAutoFit/>
          </a:bodyPr>
          <a:lstStyle/>
          <a:p>
            <a:r>
              <a:rPr lang="en-US"/>
              <a:t>(www.nctsn.org)</a:t>
            </a:r>
            <a:endParaRPr lang="en-US" dirty="0"/>
          </a:p>
        </p:txBody>
      </p:sp>
      <p:pic>
        <p:nvPicPr>
          <p:cNvPr id="5" name="Picture 4"/>
          <p:cNvPicPr>
            <a:picLocks noChangeAspect="1"/>
          </p:cNvPicPr>
          <p:nvPr/>
        </p:nvPicPr>
        <p:blipFill>
          <a:blip r:embed="rId3"/>
          <a:stretch>
            <a:fillRect/>
          </a:stretch>
        </p:blipFill>
        <p:spPr>
          <a:xfrm>
            <a:off x="8368284" y="274638"/>
            <a:ext cx="3429000" cy="1933575"/>
          </a:xfrm>
          <a:prstGeom prst="rect">
            <a:avLst/>
          </a:prstGeom>
        </p:spPr>
      </p:pic>
    </p:spTree>
    <p:extLst>
      <p:ext uri="{BB962C8B-B14F-4D97-AF65-F5344CB8AC3E}">
        <p14:creationId xmlns:p14="http://schemas.microsoft.com/office/powerpoint/2010/main" val="3139343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There is a link between Adverse Childhood Experiences and chronic health conditions such as:</a:t>
            </a:r>
          </a:p>
          <a:p>
            <a:pPr lvl="1"/>
            <a:r>
              <a:rPr lang="en-US" dirty="0"/>
              <a:t>H</a:t>
            </a:r>
            <a:r>
              <a:rPr lang="en-US" dirty="0" smtClean="0"/>
              <a:t>eart </a:t>
            </a:r>
            <a:r>
              <a:rPr lang="en-US" dirty="0" smtClean="0"/>
              <a:t>failure </a:t>
            </a:r>
            <a:endParaRPr lang="en-US" dirty="0" smtClean="0"/>
          </a:p>
          <a:p>
            <a:pPr lvl="1"/>
            <a:r>
              <a:rPr lang="en-US" dirty="0"/>
              <a:t>C</a:t>
            </a:r>
            <a:r>
              <a:rPr lang="en-US" dirty="0" smtClean="0"/>
              <a:t>hronic lung disease</a:t>
            </a:r>
          </a:p>
          <a:p>
            <a:pPr lvl="1"/>
            <a:r>
              <a:rPr lang="en-US" dirty="0" smtClean="0"/>
              <a:t>Liver disease </a:t>
            </a:r>
          </a:p>
          <a:p>
            <a:pPr lvl="1"/>
            <a:r>
              <a:rPr lang="en-US" dirty="0" smtClean="0"/>
              <a:t>High blood pressure</a:t>
            </a:r>
          </a:p>
          <a:p>
            <a:pPr lvl="1"/>
            <a:r>
              <a:rPr lang="en-US" dirty="0" smtClean="0"/>
              <a:t>High levels of C-reactive protein</a:t>
            </a:r>
          </a:p>
          <a:p>
            <a:pPr marL="402336" lvl="1" indent="0">
              <a:buNone/>
            </a:pPr>
            <a:r>
              <a:rPr lang="en-US" dirty="0" smtClean="0"/>
              <a:t>Some of these </a:t>
            </a:r>
            <a:r>
              <a:rPr lang="en-US" dirty="0" smtClean="0"/>
              <a:t>conditions </a:t>
            </a:r>
            <a:r>
              <a:rPr lang="en-US" dirty="0" smtClean="0"/>
              <a:t>may result in early death. </a:t>
            </a:r>
          </a:p>
        </p:txBody>
      </p:sp>
      <p:sp>
        <p:nvSpPr>
          <p:cNvPr id="3" name="Title 2"/>
          <p:cNvSpPr>
            <a:spLocks noGrp="1"/>
          </p:cNvSpPr>
          <p:nvPr>
            <p:ph type="title"/>
          </p:nvPr>
        </p:nvSpPr>
        <p:spPr/>
        <p:txBody>
          <a:bodyPr/>
          <a:lstStyle/>
          <a:p>
            <a:r>
              <a:rPr lang="en-US" dirty="0" smtClean="0"/>
              <a:t>Trauma and Physical Health</a:t>
            </a:r>
            <a:endParaRPr lang="en-US" dirty="0"/>
          </a:p>
        </p:txBody>
      </p:sp>
      <p:sp>
        <p:nvSpPr>
          <p:cNvPr id="4" name="TextBox 3"/>
          <p:cNvSpPr txBox="1"/>
          <p:nvPr/>
        </p:nvSpPr>
        <p:spPr>
          <a:xfrm>
            <a:off x="3064764" y="6248400"/>
            <a:ext cx="7696200" cy="369332"/>
          </a:xfrm>
          <a:prstGeom prst="rect">
            <a:avLst/>
          </a:prstGeom>
          <a:noFill/>
          <a:ln>
            <a:noFill/>
          </a:ln>
        </p:spPr>
        <p:txBody>
          <a:bodyPr wrap="square" rtlCol="0" anchor="ctr" anchorCtr="1">
            <a:spAutoFit/>
          </a:bodyPr>
          <a:lstStyle/>
          <a:p>
            <a:r>
              <a:rPr lang="en-US" dirty="0" smtClean="0"/>
              <a:t>(</a:t>
            </a:r>
            <a:r>
              <a:rPr lang="en-US" dirty="0" err="1" smtClean="0"/>
              <a:t>Felitti</a:t>
            </a:r>
            <a:r>
              <a:rPr lang="en-US" dirty="0" smtClean="0"/>
              <a:t> et al., 1998, Center for Substance Abuse Treatment, 2014)</a:t>
            </a:r>
            <a:endParaRPr lang="en-US" dirty="0"/>
          </a:p>
        </p:txBody>
      </p:sp>
      <p:pic>
        <p:nvPicPr>
          <p:cNvPr id="5" name="Picture 4"/>
          <p:cNvPicPr>
            <a:picLocks noChangeAspect="1"/>
          </p:cNvPicPr>
          <p:nvPr/>
        </p:nvPicPr>
        <p:blipFill>
          <a:blip r:embed="rId3"/>
          <a:stretch>
            <a:fillRect/>
          </a:stretch>
        </p:blipFill>
        <p:spPr>
          <a:xfrm>
            <a:off x="8009467" y="2628240"/>
            <a:ext cx="3464522" cy="2096366"/>
          </a:xfrm>
          <a:prstGeom prst="rect">
            <a:avLst/>
          </a:prstGeom>
        </p:spPr>
      </p:pic>
    </p:spTree>
    <p:extLst>
      <p:ext uri="{BB962C8B-B14F-4D97-AF65-F5344CB8AC3E}">
        <p14:creationId xmlns:p14="http://schemas.microsoft.com/office/powerpoint/2010/main" val="2910912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400" dirty="0"/>
              <a:t>Disturbances in:</a:t>
            </a:r>
          </a:p>
          <a:p>
            <a:pPr lvl="1"/>
            <a:r>
              <a:rPr lang="en-US" sz="2400" dirty="0" smtClean="0"/>
              <a:t>Sleep </a:t>
            </a:r>
          </a:p>
          <a:p>
            <a:pPr lvl="1"/>
            <a:r>
              <a:rPr lang="en-US" sz="2400" dirty="0" smtClean="0"/>
              <a:t>gastrointestinal </a:t>
            </a:r>
            <a:endParaRPr lang="en-US" sz="2400" dirty="0"/>
          </a:p>
          <a:p>
            <a:pPr lvl="1"/>
            <a:r>
              <a:rPr lang="en-US" sz="2400" dirty="0"/>
              <a:t>cardiovascular </a:t>
            </a:r>
          </a:p>
          <a:p>
            <a:pPr lvl="1"/>
            <a:r>
              <a:rPr lang="en-US" sz="2400" dirty="0"/>
              <a:t>neurological </a:t>
            </a:r>
          </a:p>
          <a:p>
            <a:pPr lvl="1"/>
            <a:r>
              <a:rPr lang="en-US" sz="2400" dirty="0"/>
              <a:t>musculoskeletal </a:t>
            </a:r>
          </a:p>
          <a:p>
            <a:pPr lvl="1"/>
            <a:r>
              <a:rPr lang="en-US" sz="2400" dirty="0"/>
              <a:t>respiratory</a:t>
            </a:r>
          </a:p>
          <a:p>
            <a:r>
              <a:rPr lang="en-US" sz="2400" dirty="0"/>
              <a:t>Dermatological disorders</a:t>
            </a:r>
          </a:p>
          <a:p>
            <a:r>
              <a:rPr lang="en-US" sz="2400" dirty="0"/>
              <a:t>Urological problems</a:t>
            </a:r>
          </a:p>
          <a:p>
            <a:r>
              <a:rPr lang="en-US" sz="2400" dirty="0"/>
              <a:t>Substance use disorders</a:t>
            </a:r>
          </a:p>
          <a:p>
            <a:r>
              <a:rPr lang="en-US" sz="2400" dirty="0"/>
              <a:t>Hyperarousal, hypervigilance</a:t>
            </a:r>
          </a:p>
          <a:p>
            <a:endParaRPr lang="en-US" dirty="0"/>
          </a:p>
        </p:txBody>
      </p:sp>
      <p:sp>
        <p:nvSpPr>
          <p:cNvPr id="3" name="Title 2"/>
          <p:cNvSpPr>
            <a:spLocks noGrp="1"/>
          </p:cNvSpPr>
          <p:nvPr>
            <p:ph type="title"/>
          </p:nvPr>
        </p:nvSpPr>
        <p:spPr/>
        <p:txBody>
          <a:bodyPr/>
          <a:lstStyle/>
          <a:p>
            <a:r>
              <a:rPr lang="en-US" dirty="0" smtClean="0"/>
              <a:t>Trauma and Physical Health</a:t>
            </a:r>
            <a:endParaRPr lang="en-US" dirty="0"/>
          </a:p>
        </p:txBody>
      </p:sp>
      <p:sp>
        <p:nvSpPr>
          <p:cNvPr id="4" name="TextBox 3"/>
          <p:cNvSpPr txBox="1"/>
          <p:nvPr/>
        </p:nvSpPr>
        <p:spPr>
          <a:xfrm>
            <a:off x="3136900" y="6012934"/>
            <a:ext cx="5816600" cy="369332"/>
          </a:xfrm>
          <a:prstGeom prst="rect">
            <a:avLst/>
          </a:prstGeom>
          <a:noFill/>
          <a:ln>
            <a:noFill/>
          </a:ln>
        </p:spPr>
        <p:txBody>
          <a:bodyPr wrap="square" rtlCol="0" anchor="ctr" anchorCtr="1">
            <a:spAutoFit/>
          </a:bodyPr>
          <a:lstStyle/>
          <a:p>
            <a:r>
              <a:rPr lang="en-US" dirty="0" smtClean="0"/>
              <a:t>(Center </a:t>
            </a:r>
            <a:r>
              <a:rPr lang="en-US" dirty="0"/>
              <a:t>for Substance Abuse Treatment, </a:t>
            </a:r>
            <a:r>
              <a:rPr lang="en-US" dirty="0" smtClean="0"/>
              <a:t>2014)</a:t>
            </a:r>
            <a:endParaRPr lang="en-US" dirty="0"/>
          </a:p>
        </p:txBody>
      </p:sp>
      <p:pic>
        <p:nvPicPr>
          <p:cNvPr id="4098" name="Picture 2" descr="http://previews.123rf.com/images/lightwise/lightwise1110/lightwise111000107/10892130-Stroke-and-heart-attack-warning-signs-medical-symbol-including-loss-of-strenght-and-numbness-trouble-Stock-Phot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92768" y="2900173"/>
            <a:ext cx="2030632" cy="1991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567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dea design templat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dirty="0"/>
        </a:defPPr>
      </a:lstStyle>
      <a:style>
        <a:lnRef idx="1">
          <a:schemeClr val="accent2"/>
        </a:lnRef>
        <a:fillRef idx="3">
          <a:schemeClr val="accent2"/>
        </a:fillRef>
        <a:effectRef idx="2">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Idea design template" id="{C9C6C84C-31C8-4C76-8A44-8310A8257221}" vid="{45DD48F0-B408-4E69-8193-603DE231DF4E}"/>
    </a:ext>
  </a:extLst>
</a:theme>
</file>

<file path=ppt/theme/theme2.xml><?xml version="1.0" encoding="utf-8"?>
<a:theme xmlns:a="http://schemas.openxmlformats.org/drawingml/2006/main" name="Office Them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2" ma:contentTypeDescription="Create a new document." ma:contentTypeScope="" ma:versionID="821af95a0cfd2f1719c8aee35f1cc6c1">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4a90713198e88ab16653e2d6d9ce611a"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2D22E07-9AE5-4E8C-A08B-14A502BB9DDB}"/>
</file>

<file path=customXml/itemProps2.xml><?xml version="1.0" encoding="utf-8"?>
<ds:datastoreItem xmlns:ds="http://schemas.openxmlformats.org/officeDocument/2006/customXml" ds:itemID="{A70E12D7-5BD3-447C-BA2B-B40C10D0F618}"/>
</file>

<file path=customXml/itemProps3.xml><?xml version="1.0" encoding="utf-8"?>
<ds:datastoreItem xmlns:ds="http://schemas.openxmlformats.org/officeDocument/2006/customXml" ds:itemID="{F5096474-2BAA-490A-8042-896235108441}"/>
</file>

<file path=docMetadata/LabelInfo.xml><?xml version="1.0" encoding="utf-8"?>
<clbl:labelList xmlns:clbl="http://schemas.microsoft.com/office/2020/mipLabelMetadata">
  <clbl:label id="{940d686f-4b5b-40db-a579-858cc39225fc}" enabled="1" method="Standard" siteId="{f6b6dd5b-f02f-441a-99a0-162ac5060bd2}" contentBits="0" removed="0"/>
</clbl:labelList>
</file>

<file path=docProps/app.xml><?xml version="1.0" encoding="utf-8"?>
<Properties xmlns="http://schemas.openxmlformats.org/officeDocument/2006/extended-properties" xmlns:vt="http://schemas.openxmlformats.org/officeDocument/2006/docPropsVTypes">
  <Template>Idea design slides</Template>
  <TotalTime>0</TotalTime>
  <Words>3540</Words>
  <Application>Microsoft Office PowerPoint</Application>
  <PresentationFormat>Widescreen</PresentationFormat>
  <Paragraphs>267</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Century Gothic</vt:lpstr>
      <vt:lpstr>Lucida Grande</vt:lpstr>
      <vt:lpstr>Times New Roman</vt:lpstr>
      <vt:lpstr>Verdana</vt:lpstr>
      <vt:lpstr>Wingdings 2</vt:lpstr>
      <vt:lpstr>ヒラギノ角ゴ Pro W3</vt:lpstr>
      <vt:lpstr>Idea design template</vt:lpstr>
      <vt:lpstr>Childhood Trauma</vt:lpstr>
      <vt:lpstr>Goals</vt:lpstr>
      <vt:lpstr>Resiliency</vt:lpstr>
      <vt:lpstr>Risk Factors and Protective Factors  for Resiliency</vt:lpstr>
      <vt:lpstr>Risk Factors and Protective Factors  for Resiliency</vt:lpstr>
      <vt:lpstr>What is Trauma</vt:lpstr>
      <vt:lpstr>Signs of Trauma</vt:lpstr>
      <vt:lpstr>Trauma and Physical Health</vt:lpstr>
      <vt:lpstr>Trauma and Physical Health</vt:lpstr>
      <vt:lpstr>Trauma and Mental Health</vt:lpstr>
      <vt:lpstr>Attachment and Learning to Regulate our Emotions</vt:lpstr>
      <vt:lpstr>What happens when A stressful situation occurs?</vt:lpstr>
      <vt:lpstr>Mindfulness and the Brain</vt:lpstr>
      <vt:lpstr>What can help a youth who has experienced childhood trauma to heal? </vt:lpstr>
      <vt:lpstr>Goals</vt:lpstr>
      <vt:lpstr>Resources</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2016-02-13T19:49:28Z</dcterms:created>
  <dcterms:modified xsi:type="dcterms:W3CDTF">2016-03-15T02:00:23Z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TC034605219991</vt:lpwstr>
  </property>
  <property fmtid="{D5CDD505-2E9C-101B-9397-08002B2CF9AE}" pid="4" name="ContentTypeId">
    <vt:lpwstr>0x01010025FE2D001CF2D344AB637DEDC91790A9</vt:lpwstr>
  </property>
  <property fmtid="{D5CDD505-2E9C-101B-9397-08002B2CF9AE}" pid="5" name="MediaServiceImageTags">
    <vt:lpwstr/>
  </property>
</Properties>
</file>