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30" r:id="rId4"/>
  </p:sldMasterIdLst>
  <p:notesMasterIdLst>
    <p:notesMasterId r:id="rId26"/>
  </p:notesMasterIdLst>
  <p:handoutMasterIdLst>
    <p:handoutMasterId r:id="rId27"/>
  </p:handoutMasterIdLst>
  <p:sldIdLst>
    <p:sldId id="331" r:id="rId5"/>
    <p:sldId id="588" r:id="rId6"/>
    <p:sldId id="589" r:id="rId7"/>
    <p:sldId id="561" r:id="rId8"/>
    <p:sldId id="592" r:id="rId9"/>
    <p:sldId id="564" r:id="rId10"/>
    <p:sldId id="590" r:id="rId11"/>
    <p:sldId id="572" r:id="rId12"/>
    <p:sldId id="574" r:id="rId13"/>
    <p:sldId id="571" r:id="rId14"/>
    <p:sldId id="573" r:id="rId15"/>
    <p:sldId id="576" r:id="rId16"/>
    <p:sldId id="579" r:id="rId17"/>
    <p:sldId id="585" r:id="rId18"/>
    <p:sldId id="580" r:id="rId19"/>
    <p:sldId id="581" r:id="rId20"/>
    <p:sldId id="582" r:id="rId21"/>
    <p:sldId id="583" r:id="rId22"/>
    <p:sldId id="584" r:id="rId23"/>
    <p:sldId id="559" r:id="rId24"/>
    <p:sldId id="403" r:id="rId25"/>
  </p:sldIdLst>
  <p:sldSz cx="9144000" cy="6858000" type="screen4x3"/>
  <p:notesSz cx="6797675" cy="987266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FF"/>
    <a:srgbClr val="CC0066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728" autoAdjust="0"/>
  </p:normalViewPr>
  <p:slideViewPr>
    <p:cSldViewPr>
      <p:cViewPr varScale="1">
        <p:scale>
          <a:sx n="67" d="100"/>
          <a:sy n="67" d="100"/>
        </p:scale>
        <p:origin x="110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1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580" y="-10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5659" cy="493633"/>
          </a:xfrm>
          <a:prstGeom prst="rect">
            <a:avLst/>
          </a:prstGeom>
        </p:spPr>
        <p:txBody>
          <a:bodyPr vert="horz" lIns="91005" tIns="45503" rIns="91005" bIns="4550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5" y="3"/>
            <a:ext cx="2945659" cy="493633"/>
          </a:xfrm>
          <a:prstGeom prst="rect">
            <a:avLst/>
          </a:prstGeom>
        </p:spPr>
        <p:txBody>
          <a:bodyPr vert="horz" lIns="91005" tIns="45503" rIns="91005" bIns="45503" rtlCol="0"/>
          <a:lstStyle>
            <a:lvl1pPr algn="r">
              <a:defRPr sz="1200"/>
            </a:lvl1pPr>
          </a:lstStyle>
          <a:p>
            <a:fld id="{8211703A-7E93-43D8-AF4E-96DE47ADFDB3}" type="datetimeFigureOut">
              <a:rPr lang="zh-TW" altLang="en-US" smtClean="0"/>
              <a:pPr/>
              <a:t>2025/11/24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2" y="9377319"/>
            <a:ext cx="2945659" cy="493633"/>
          </a:xfrm>
          <a:prstGeom prst="rect">
            <a:avLst/>
          </a:prstGeom>
        </p:spPr>
        <p:txBody>
          <a:bodyPr vert="horz" lIns="91005" tIns="45503" rIns="91005" bIns="4550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5" y="9377319"/>
            <a:ext cx="2945659" cy="493633"/>
          </a:xfrm>
          <a:prstGeom prst="rect">
            <a:avLst/>
          </a:prstGeom>
        </p:spPr>
        <p:txBody>
          <a:bodyPr vert="horz" lIns="91005" tIns="45503" rIns="91005" bIns="45503" rtlCol="0" anchor="b"/>
          <a:lstStyle>
            <a:lvl1pPr algn="r">
              <a:defRPr sz="1200"/>
            </a:lvl1pPr>
          </a:lstStyle>
          <a:p>
            <a:fld id="{E222FD4F-976F-4E30-AB9A-6B7536489B1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0495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5659" cy="493633"/>
          </a:xfrm>
          <a:prstGeom prst="rect">
            <a:avLst/>
          </a:prstGeom>
        </p:spPr>
        <p:txBody>
          <a:bodyPr vert="horz" lIns="91005" tIns="45503" rIns="91005" bIns="4550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5" y="3"/>
            <a:ext cx="2945659" cy="493633"/>
          </a:xfrm>
          <a:prstGeom prst="rect">
            <a:avLst/>
          </a:prstGeom>
        </p:spPr>
        <p:txBody>
          <a:bodyPr vert="horz" lIns="91005" tIns="45503" rIns="91005" bIns="45503" rtlCol="0"/>
          <a:lstStyle>
            <a:lvl1pPr algn="r">
              <a:defRPr sz="1200"/>
            </a:lvl1pPr>
          </a:lstStyle>
          <a:p>
            <a:fld id="{9BA09955-4E6A-4787-9A2C-F861FA081EEF}" type="datetimeFigureOut">
              <a:rPr lang="zh-TW" altLang="en-US" smtClean="0"/>
              <a:pPr/>
              <a:t>2025/11/24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5" tIns="45503" rIns="91005" bIns="4550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689517"/>
            <a:ext cx="5438140" cy="4442699"/>
          </a:xfrm>
          <a:prstGeom prst="rect">
            <a:avLst/>
          </a:prstGeom>
        </p:spPr>
        <p:txBody>
          <a:bodyPr vert="horz" lIns="91005" tIns="45503" rIns="91005" bIns="45503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9377319"/>
            <a:ext cx="2945659" cy="493633"/>
          </a:xfrm>
          <a:prstGeom prst="rect">
            <a:avLst/>
          </a:prstGeom>
        </p:spPr>
        <p:txBody>
          <a:bodyPr vert="horz" lIns="91005" tIns="45503" rIns="91005" bIns="4550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5" y="9377319"/>
            <a:ext cx="2945659" cy="493633"/>
          </a:xfrm>
          <a:prstGeom prst="rect">
            <a:avLst/>
          </a:prstGeom>
        </p:spPr>
        <p:txBody>
          <a:bodyPr vert="horz" lIns="91005" tIns="45503" rIns="91005" bIns="45503" rtlCol="0" anchor="b"/>
          <a:lstStyle>
            <a:lvl1pPr algn="r">
              <a:defRPr sz="1200"/>
            </a:lvl1pPr>
          </a:lstStyle>
          <a:p>
            <a:fld id="{469C3D86-A761-4F03-B14C-12F2CD2D66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73231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0275" y="739775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TW" altLang="en-US" dirty="0"/>
              <a:t>對學生有益</a:t>
            </a:r>
            <a:endParaRPr lang="en-US" altLang="zh-TW" dirty="0"/>
          </a:p>
          <a:p>
            <a:pPr eaLnBrk="1" hangingPunct="1">
              <a:spcBef>
                <a:spcPct val="0"/>
              </a:spcBef>
            </a:pPr>
            <a:r>
              <a:rPr lang="zh-TW" altLang="en-US" dirty="0"/>
              <a:t>優良的傳統、團結一致為系務努力</a:t>
            </a:r>
            <a:endParaRPr lang="en-US" altLang="zh-TW" dirty="0"/>
          </a:p>
          <a:p>
            <a:pPr eaLnBrk="1" hangingPunct="1">
              <a:spcBef>
                <a:spcPct val="0"/>
              </a:spcBef>
            </a:pPr>
            <a:r>
              <a:rPr lang="zh-TW" altLang="en-US" dirty="0"/>
              <a:t>導師制：柯、吳琮璠、集冊</a:t>
            </a:r>
            <a:endParaRPr lang="en-US" altLang="zh-TW" dirty="0"/>
          </a:p>
          <a:p>
            <a:pPr eaLnBrk="1" hangingPunct="1">
              <a:spcBef>
                <a:spcPct val="0"/>
              </a:spcBef>
            </a:pPr>
            <a:r>
              <a:rPr lang="zh-TW" altLang="en-US" dirty="0"/>
              <a:t>僑生、轉系生、</a:t>
            </a:r>
          </a:p>
        </p:txBody>
      </p:sp>
      <p:sp>
        <p:nvSpPr>
          <p:cNvPr id="59396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1A7548-2168-41AD-BAE2-3B7AC34147BE}" type="slidenum">
              <a:rPr lang="zh-TW" altLang="en-US" smtClean="0">
                <a:latin typeface="Arial" charset="0"/>
              </a:rPr>
              <a:pPr/>
              <a:t>1</a:t>
            </a:fld>
            <a:endParaRPr lang="zh-TW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930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0275" y="739775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TW" altLang="en-US" dirty="0"/>
              <a:t>對學生有益</a:t>
            </a:r>
            <a:endParaRPr lang="en-US" altLang="zh-TW" dirty="0"/>
          </a:p>
          <a:p>
            <a:pPr eaLnBrk="1" hangingPunct="1">
              <a:spcBef>
                <a:spcPct val="0"/>
              </a:spcBef>
            </a:pPr>
            <a:r>
              <a:rPr lang="zh-TW" altLang="en-US" dirty="0"/>
              <a:t>優良的傳統、團結一致為系務努力</a:t>
            </a:r>
            <a:endParaRPr lang="en-US" altLang="zh-TW" dirty="0"/>
          </a:p>
          <a:p>
            <a:pPr eaLnBrk="1" hangingPunct="1">
              <a:spcBef>
                <a:spcPct val="0"/>
              </a:spcBef>
            </a:pPr>
            <a:r>
              <a:rPr lang="zh-TW" altLang="en-US" dirty="0"/>
              <a:t>導師制：柯、吳琮璠、集冊</a:t>
            </a:r>
            <a:endParaRPr lang="en-US" altLang="zh-TW" dirty="0"/>
          </a:p>
          <a:p>
            <a:pPr eaLnBrk="1" hangingPunct="1">
              <a:spcBef>
                <a:spcPct val="0"/>
              </a:spcBef>
            </a:pPr>
            <a:r>
              <a:rPr lang="zh-TW" altLang="en-US" dirty="0"/>
              <a:t>僑生、轉系生、</a:t>
            </a:r>
          </a:p>
        </p:txBody>
      </p:sp>
      <p:sp>
        <p:nvSpPr>
          <p:cNvPr id="59396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1A7548-2168-41AD-BAE2-3B7AC34147BE}" type="slidenum">
              <a:rPr lang="zh-TW" altLang="en-US" smtClean="0">
                <a:latin typeface="Arial" charset="0"/>
              </a:rPr>
              <a:pPr/>
              <a:t>21</a:t>
            </a:fld>
            <a:endParaRPr lang="zh-TW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84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橢圓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橢圓 4"/>
          <p:cNvSpPr/>
          <p:nvPr/>
        </p:nvSpPr>
        <p:spPr>
          <a:xfrm>
            <a:off x="1157289" y="1344614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/>
              <a:t>按一下以編輯母片副標題樣式</a:t>
            </a:r>
            <a:endParaRPr lang="en-US"/>
          </a:p>
        </p:txBody>
      </p:sp>
      <p:sp>
        <p:nvSpPr>
          <p:cNvPr id="6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BBD20B-68FE-4EF9-BAAB-95BC8A15B96E}" type="datetime1">
              <a:rPr lang="zh-TW" altLang="en-US" smtClean="0"/>
              <a:pPr>
                <a:defRPr/>
              </a:pPr>
              <a:t>2025/11/24</a:t>
            </a:fld>
            <a:endParaRPr lang="zh-TW" altLang="en-US"/>
          </a:p>
        </p:txBody>
      </p:sp>
      <p:sp>
        <p:nvSpPr>
          <p:cNvPr id="7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2DC9D5-00BF-48AF-A5AE-569B70A7562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3292F-CFC7-4ED0-8D96-C96163261A48}" type="datetime1">
              <a:rPr lang="zh-TW" altLang="en-US" smtClean="0"/>
              <a:pPr>
                <a:defRPr/>
              </a:pPr>
              <a:t>2025/11/24</a:t>
            </a:fld>
            <a:endParaRPr lang="zh-TW" altLang="en-US"/>
          </a:p>
        </p:txBody>
      </p:sp>
      <p:sp>
        <p:nvSpPr>
          <p:cNvPr id="5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8B2FD-8E19-4C20-BEF3-3603E7E03B9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F816A-2DD2-4626-A3E4-BAF978FE285F}" type="datetime1">
              <a:rPr lang="zh-TW" altLang="en-US" smtClean="0"/>
              <a:pPr>
                <a:defRPr/>
              </a:pPr>
              <a:t>2025/11/24</a:t>
            </a:fld>
            <a:endParaRPr lang="zh-TW" altLang="en-US"/>
          </a:p>
        </p:txBody>
      </p:sp>
      <p:sp>
        <p:nvSpPr>
          <p:cNvPr id="6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51CCD-4ABE-4B71-AB6B-1055FBA595B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02FB2-0A89-4131-A9D9-0748CADD9AEB}" type="datetime1">
              <a:rPr lang="zh-TW" altLang="en-US" smtClean="0"/>
              <a:pPr>
                <a:defRPr/>
              </a:pPr>
              <a:t>2025/11/24</a:t>
            </a:fld>
            <a:endParaRPr lang="zh-TW" altLang="en-US"/>
          </a:p>
        </p:txBody>
      </p:sp>
      <p:sp>
        <p:nvSpPr>
          <p:cNvPr id="4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E4B7A-3DE3-4F40-BCEF-ACB1C83036B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86E4C9-8A6C-4FFC-AD47-5D762A11DDC1}" type="datetime1">
              <a:rPr lang="zh-TW" altLang="en-US" smtClean="0"/>
              <a:pPr>
                <a:defRPr/>
              </a:pPr>
              <a:t>2025/11/24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58FF6E-E1C9-4259-9AE3-B41F78304AE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kumimoji="0" lang="en-US" sz="3200">
              <a:latin typeface="+mn-lt"/>
              <a:ea typeface="+mn-ea"/>
            </a:endParaRPr>
          </a:p>
        </p:txBody>
      </p:sp>
      <p:sp>
        <p:nvSpPr>
          <p:cNvPr id="6" name="流程圖: 程序 5"/>
          <p:cNvSpPr/>
          <p:nvPr/>
        </p:nvSpPr>
        <p:spPr>
          <a:xfrm rot="19468671">
            <a:off x="396875" y="954089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流程圖: 程序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zh-TW" altLang="en-US" noProof="0"/>
              <a:t>按一下圖示以新增圖片</a:t>
            </a:r>
            <a:endParaRPr lang="en-US" noProof="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0713C4-1216-424A-87AA-A4B55FD18889}" type="datetime1">
              <a:rPr lang="zh-TW" altLang="en-US" smtClean="0"/>
              <a:pPr>
                <a:defRPr/>
              </a:pPr>
              <a:t>2025/11/24</a:t>
            </a:fld>
            <a:endParaRPr lang="zh-TW" altLang="en-US"/>
          </a:p>
        </p:txBody>
      </p:sp>
      <p:sp>
        <p:nvSpPr>
          <p:cNvPr id="9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10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67BD80-5EFC-4D62-B7B5-A493523FBE3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22F24-CBA7-4C54-8AD6-8D9017CA10AA}" type="datetime1">
              <a:rPr lang="zh-TW" altLang="en-US" smtClean="0"/>
              <a:pPr>
                <a:defRPr/>
              </a:pPr>
              <a:t>2025/11/24</a:t>
            </a:fld>
            <a:endParaRPr lang="zh-TW" altLang="en-US"/>
          </a:p>
        </p:txBody>
      </p:sp>
      <p:sp>
        <p:nvSpPr>
          <p:cNvPr id="5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63977-E045-408B-8317-4E1868C9D5A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33A4E-397C-4063-8A17-4709BC2E1CA8}" type="datetime1">
              <a:rPr lang="zh-TW" altLang="en-US" smtClean="0"/>
              <a:pPr>
                <a:defRPr/>
              </a:pPr>
              <a:t>2025/11/24</a:t>
            </a:fld>
            <a:endParaRPr lang="zh-TW" altLang="en-US"/>
          </a:p>
        </p:txBody>
      </p:sp>
      <p:sp>
        <p:nvSpPr>
          <p:cNvPr id="5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F3164-CBCF-402E-8DD4-17E8E107440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15974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8275" y="20639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82881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26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435101" y="274638"/>
            <a:ext cx="7065963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1033" name="文字版面配置區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FABB2CBC-BD1A-490C-9EF7-67744DD66649}" type="datetime1">
              <a:rPr lang="zh-TW" altLang="en-US" smtClean="0"/>
              <a:pPr>
                <a:defRPr/>
              </a:pPr>
              <a:t>2025/11/24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28D2D948-BF0C-4A43-8091-8FD79A91125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414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pic>
        <p:nvPicPr>
          <p:cNvPr id="1038" name="Picture 2" descr="C:\Users\newburn\Desktop\院系LOGO\會計學系暨研究所標誌配置-2.gif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53349" y="214313"/>
            <a:ext cx="1390651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 descr="C:\Users\newburn\Desktop\會計系 歡迎海報-3.jp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10001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4" r:id="rId3"/>
    <p:sldLayoutId id="2147484036" r:id="rId4"/>
    <p:sldLayoutId id="2147484038" r:id="rId5"/>
    <p:sldLayoutId id="2147484039" r:id="rId6"/>
    <p:sldLayoutId id="2147484040" r:id="rId7"/>
    <p:sldLayoutId id="2147484041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  <a:ea typeface="微軟正黑體" pitchFamily="34" charset="-12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mailto:wangcs@ntu.edu.tw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mailto:wangcs@ntu.edu.tw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3D0A0C-221C-4073-B651-115ACFC6FD1D}" type="slidenum">
              <a:rPr lang="zh-TW" altLang="en-US" smtClean="0"/>
              <a:pPr>
                <a:defRPr/>
              </a:pPr>
              <a:t>1</a:t>
            </a:fld>
            <a:endParaRPr lang="zh-TW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00101" y="5000637"/>
            <a:ext cx="8143900" cy="1857364"/>
          </a:xfrm>
          <a:prstGeom prst="rect">
            <a:avLst/>
          </a:prstGeom>
          <a:blipFill dpi="0" rotWithShape="1">
            <a:blip r:embed="rId3" cstate="print">
              <a:alphaModFix amt="35000"/>
              <a:lum contras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0" name="內容版面配置區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 algn="ctr">
              <a:buNone/>
            </a:pPr>
            <a:r>
              <a:rPr lang="en-US" altLang="zh-TW" dirty="0">
                <a:latin typeface="Times New Roman" panose="02020603050405020304" pitchFamily="18" charset="0"/>
                <a:ea typeface="標楷體" pitchFamily="65" charset="-120"/>
                <a:cs typeface="Times New Roman" panose="02020603050405020304" pitchFamily="18" charset="0"/>
              </a:rPr>
              <a:t>Does Corporate Ethics Help Investors Forecast Future Earnings?</a:t>
            </a:r>
          </a:p>
          <a:p>
            <a:pPr marL="82550" indent="0" algn="r">
              <a:buNone/>
            </a:pPr>
            <a:endParaRPr lang="en-US" altLang="zh-TW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 algn="ctr">
              <a:buNone/>
            </a:pPr>
            <a:r>
              <a:rPr lang="en-US" altLang="zh-TW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Chuan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-San Wang</a:t>
            </a:r>
          </a:p>
          <a:p>
            <a:pPr marL="82550" indent="0" algn="ctr">
              <a:buNone/>
            </a:pPr>
            <a:r>
              <a:rPr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Taiwan University, Associate Professor</a:t>
            </a:r>
          </a:p>
          <a:p>
            <a:pPr marL="82550" indent="0" algn="ctr">
              <a:buNone/>
            </a:pPr>
            <a:r>
              <a:rPr lang="en-US" altLang="zh-TW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wangcs@ntu.edu.tw</a:t>
            </a:r>
            <a:endParaRPr lang="en-US" altLang="zh-TW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 algn="ctr">
              <a:buNone/>
            </a:pPr>
            <a:endParaRPr lang="en-US" altLang="zh-TW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 algn="ctr">
              <a:buNone/>
            </a:pPr>
            <a:r>
              <a:rPr lang="en-US" altLang="zh-TW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Research Conference on Social Responsibility</a:t>
            </a:r>
          </a:p>
          <a:p>
            <a:pPr marL="82550" indent="0" algn="ctr">
              <a:buNone/>
            </a:pPr>
            <a:r>
              <a:rPr lang="en-US" altLang="zh-TW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July 9-10, 2015, Tacoma, WA, USA</a:t>
            </a:r>
          </a:p>
          <a:p>
            <a:pPr marL="82550" indent="0" algn="r">
              <a:buNone/>
            </a:pPr>
            <a:endParaRPr lang="en-US" altLang="zh-TW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 algn="ctr">
              <a:buNone/>
            </a:pP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855803" cy="1054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Data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US firms</a:t>
            </a:r>
          </a:p>
          <a:p>
            <a:pPr lvl="1"/>
            <a:r>
              <a:rPr lang="en-US" altLang="zh-TW" dirty="0"/>
              <a:t>KLD database</a:t>
            </a:r>
          </a:p>
          <a:p>
            <a:pPr lvl="1"/>
            <a:r>
              <a:rPr lang="en-US" altLang="zh-TW" dirty="0" err="1"/>
              <a:t>Compustat</a:t>
            </a:r>
            <a:endParaRPr lang="en-US" altLang="zh-TW" dirty="0"/>
          </a:p>
          <a:p>
            <a:pPr lvl="1"/>
            <a:r>
              <a:rPr lang="en-US" altLang="zh-TW" dirty="0"/>
              <a:t>CSRP</a:t>
            </a:r>
          </a:p>
          <a:p>
            <a:r>
              <a:rPr lang="en-US" altLang="zh-TW" dirty="0"/>
              <a:t>Sample period: 1995 ~ 2013</a:t>
            </a:r>
          </a:p>
          <a:p>
            <a:pPr lvl="1"/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558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models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5478" y="1916832"/>
            <a:ext cx="7499350" cy="3466317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4545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12</a:t>
            </a:fld>
            <a:endParaRPr lang="zh-TW" altLang="en-US"/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1680" y="274639"/>
            <a:ext cx="6264696" cy="6623674"/>
          </a:xfrm>
          <a:prstGeom prst="rect">
            <a:avLst/>
          </a:prstGeom>
        </p:spPr>
      </p:pic>
      <p:cxnSp>
        <p:nvCxnSpPr>
          <p:cNvPr id="7" name="直線接點 6"/>
          <p:cNvCxnSpPr/>
          <p:nvPr/>
        </p:nvCxnSpPr>
        <p:spPr>
          <a:xfrm>
            <a:off x="1691680" y="1772816"/>
            <a:ext cx="626469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636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>
                <a:effectLst/>
              </a:rPr>
              <a:t>Endogeneity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If CSR firms are motivated to reduce their high information asymmetry</a:t>
            </a:r>
          </a:p>
          <a:p>
            <a:pPr lvl="1"/>
            <a:endParaRPr lang="en-US" altLang="zh-TW" dirty="0"/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en-US" altLang="zh-TW" dirty="0"/>
              <a:t>Not from Investor effect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3575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lead-lag approach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100" y="2168498"/>
            <a:ext cx="7499350" cy="3359204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9543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274638"/>
            <a:ext cx="6984776" cy="6575738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15</a:t>
            </a:fld>
            <a:endParaRPr lang="zh-TW" altLang="en-US"/>
          </a:p>
        </p:txBody>
      </p:sp>
      <p:cxnSp>
        <p:nvCxnSpPr>
          <p:cNvPr id="6" name="直線接點 5"/>
          <p:cNvCxnSpPr/>
          <p:nvPr/>
        </p:nvCxnSpPr>
        <p:spPr>
          <a:xfrm>
            <a:off x="1259632" y="1772816"/>
            <a:ext cx="698477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934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2-stage OLS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1</a:t>
            </a:r>
            <a:r>
              <a:rPr lang="en-US" altLang="zh-TW" baseline="30000" dirty="0"/>
              <a:t>st</a:t>
            </a:r>
            <a:r>
              <a:rPr lang="en-US" altLang="zh-TW" dirty="0"/>
              <a:t> stage regression</a:t>
            </a:r>
          </a:p>
          <a:p>
            <a:endParaRPr lang="en-US" altLang="zh-TW" dirty="0"/>
          </a:p>
          <a:p>
            <a:r>
              <a:rPr lang="en-US" altLang="zh-TW" dirty="0"/>
              <a:t>2</a:t>
            </a:r>
            <a:r>
              <a:rPr lang="en-US" altLang="zh-TW" baseline="30000" dirty="0"/>
              <a:t>nd</a:t>
            </a:r>
            <a:r>
              <a:rPr lang="en-US" altLang="zh-TW" dirty="0"/>
              <a:t> stage regression</a:t>
            </a:r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16</a:t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262" y="1988840"/>
            <a:ext cx="6709218" cy="610229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262" y="3212976"/>
            <a:ext cx="6694495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72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altLang="zh-TW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610229"/>
            <a:ext cx="5688632" cy="6090044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17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0"/>
            <a:ext cx="6709218" cy="610229"/>
          </a:xfrm>
          <a:prstGeom prst="rect">
            <a:avLst/>
          </a:prstGeom>
        </p:spPr>
      </p:pic>
      <p:cxnSp>
        <p:nvCxnSpPr>
          <p:cNvPr id="8" name="直線接點 7"/>
          <p:cNvCxnSpPr/>
          <p:nvPr/>
        </p:nvCxnSpPr>
        <p:spPr>
          <a:xfrm>
            <a:off x="2339752" y="6525344"/>
            <a:ext cx="504056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90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TW" dirty="0"/>
            </a:b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1680" y="44624"/>
            <a:ext cx="6192688" cy="6665168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18</a:t>
            </a:fld>
            <a:endParaRPr lang="zh-TW" altLang="en-US"/>
          </a:p>
        </p:txBody>
      </p:sp>
      <p:cxnSp>
        <p:nvCxnSpPr>
          <p:cNvPr id="6" name="直線接點 5"/>
          <p:cNvCxnSpPr/>
          <p:nvPr/>
        </p:nvCxnSpPr>
        <p:spPr>
          <a:xfrm>
            <a:off x="1691680" y="1556792"/>
            <a:ext cx="6192688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780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TW" dirty="0"/>
            </a:b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19</a:t>
            </a:fld>
            <a:endParaRPr lang="zh-TW" altLang="en-US"/>
          </a:p>
        </p:txBody>
      </p:sp>
      <p:pic>
        <p:nvPicPr>
          <p:cNvPr id="8" name="內容版面配置區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16632"/>
            <a:ext cx="6840761" cy="6731486"/>
          </a:xfrm>
          <a:prstGeom prst="rect">
            <a:avLst/>
          </a:prstGeom>
        </p:spPr>
      </p:pic>
      <p:cxnSp>
        <p:nvCxnSpPr>
          <p:cNvPr id="9" name="直線接點 8"/>
          <p:cNvCxnSpPr/>
          <p:nvPr/>
        </p:nvCxnSpPr>
        <p:spPr>
          <a:xfrm>
            <a:off x="1043608" y="1556792"/>
            <a:ext cx="6840761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73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Signaling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altLang="zh-TW" dirty="0"/>
              <a:t>Spence (1973): job-market signaling model</a:t>
            </a:r>
          </a:p>
          <a:p>
            <a:r>
              <a:rPr lang="en-US" altLang="zh-TW" dirty="0"/>
              <a:t>cash payouts</a:t>
            </a:r>
          </a:p>
          <a:p>
            <a:pPr lvl="2"/>
            <a:r>
              <a:rPr lang="en-US" altLang="zh-TW" dirty="0" err="1"/>
              <a:t>Lintner</a:t>
            </a:r>
            <a:r>
              <a:rPr lang="en-US" altLang="zh-TW" dirty="0"/>
              <a:t> (1956), </a:t>
            </a:r>
            <a:r>
              <a:rPr lang="en-US" altLang="zh-TW" dirty="0" err="1"/>
              <a:t>Fama</a:t>
            </a:r>
            <a:r>
              <a:rPr lang="en-US" altLang="zh-TW" dirty="0"/>
              <a:t> and </a:t>
            </a:r>
            <a:r>
              <a:rPr lang="en-US" altLang="zh-TW" dirty="0" err="1"/>
              <a:t>Babiak</a:t>
            </a:r>
            <a:r>
              <a:rPr lang="en-US" altLang="zh-TW" dirty="0"/>
              <a:t> (1968), and </a:t>
            </a:r>
            <a:r>
              <a:rPr lang="en-US" altLang="zh-TW" dirty="0" err="1"/>
              <a:t>Brav</a:t>
            </a:r>
            <a:r>
              <a:rPr lang="en-US" altLang="zh-TW" dirty="0"/>
              <a:t> et al. (2005)</a:t>
            </a:r>
          </a:p>
          <a:p>
            <a:r>
              <a:rPr lang="en-US" altLang="zh-TW" dirty="0"/>
              <a:t>Accruals</a:t>
            </a:r>
          </a:p>
          <a:p>
            <a:pPr lvl="2"/>
            <a:r>
              <a:rPr lang="en-US" altLang="zh-TW" dirty="0" err="1"/>
              <a:t>Subramanyam</a:t>
            </a:r>
            <a:r>
              <a:rPr lang="en-US" altLang="zh-TW" dirty="0"/>
              <a:t> (1996 )</a:t>
            </a:r>
          </a:p>
          <a:p>
            <a:r>
              <a:rPr lang="en-US" altLang="zh-TW" dirty="0"/>
              <a:t>Income smoothing</a:t>
            </a:r>
          </a:p>
          <a:p>
            <a:pPr lvl="2"/>
            <a:r>
              <a:rPr lang="en-US" altLang="zh-TW" dirty="0"/>
              <a:t>Tucker and </a:t>
            </a:r>
            <a:r>
              <a:rPr lang="en-US" altLang="zh-TW" dirty="0" err="1"/>
              <a:t>Zarowin</a:t>
            </a:r>
            <a:r>
              <a:rPr lang="en-US" altLang="zh-TW" dirty="0"/>
              <a:t> (2006)</a:t>
            </a:r>
          </a:p>
          <a:p>
            <a:r>
              <a:rPr lang="en-US" altLang="zh-TW" dirty="0"/>
              <a:t>CSR activities</a:t>
            </a:r>
          </a:p>
          <a:p>
            <a:pPr marL="822325" lvl="3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en-US" altLang="zh-TW" dirty="0"/>
              <a:t>Lys et al. (2015, JAE)</a:t>
            </a:r>
          </a:p>
          <a:p>
            <a:endParaRPr lang="en-US" altLang="zh-TW" dirty="0"/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823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The side effect of CSR as a signal</a:t>
            </a:r>
          </a:p>
          <a:p>
            <a:pPr lvl="1"/>
            <a:r>
              <a:rPr lang="en-US" altLang="zh-TW" dirty="0"/>
              <a:t>The investor effect</a:t>
            </a:r>
          </a:p>
          <a:p>
            <a:pPr lvl="1"/>
            <a:r>
              <a:rPr lang="en-US" altLang="zh-TW" dirty="0"/>
              <a:t>2</a:t>
            </a:r>
            <a:r>
              <a:rPr lang="en-US" altLang="zh-TW" baseline="30000" dirty="0"/>
              <a:t>nd</a:t>
            </a:r>
            <a:r>
              <a:rPr lang="en-US" altLang="zh-TW" dirty="0"/>
              <a:t> type of information asymmetry</a:t>
            </a:r>
          </a:p>
          <a:p>
            <a:r>
              <a:rPr lang="en-US" altLang="zh-TW" dirty="0"/>
              <a:t>Perception and interpretation of a signal may be different among investors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0430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3D0A0C-221C-4073-B651-115ACFC6FD1D}" type="slidenum">
              <a:rPr lang="zh-TW" altLang="en-US" smtClean="0"/>
              <a:pPr>
                <a:defRPr/>
              </a:pPr>
              <a:t>21</a:t>
            </a:fld>
            <a:endParaRPr lang="zh-TW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00101" y="5000637"/>
            <a:ext cx="8143900" cy="1857364"/>
          </a:xfrm>
          <a:prstGeom prst="rect">
            <a:avLst/>
          </a:prstGeom>
          <a:blipFill dpi="0" rotWithShape="1">
            <a:blip r:embed="rId3" cstate="print">
              <a:alphaModFix amt="35000"/>
              <a:lum contras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0" name="內容版面配置區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 algn="ctr">
              <a:buNone/>
            </a:pPr>
            <a:r>
              <a:rPr lang="en-US" altLang="zh-TW" dirty="0">
                <a:latin typeface="Times New Roman" panose="02020603050405020304" pitchFamily="18" charset="0"/>
                <a:ea typeface="標楷體" pitchFamily="65" charset="-120"/>
                <a:cs typeface="Times New Roman" panose="02020603050405020304" pitchFamily="18" charset="0"/>
              </a:rPr>
              <a:t>Thank you very much</a:t>
            </a:r>
          </a:p>
          <a:p>
            <a:pPr marL="82550" indent="0" algn="r">
              <a:buNone/>
            </a:pPr>
            <a:endParaRPr lang="en-US" altLang="zh-TW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 algn="ctr">
              <a:buNone/>
            </a:pPr>
            <a:r>
              <a:rPr lang="en-US" altLang="zh-TW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Chuan</a:t>
            </a:r>
            <a:r>
              <a:rPr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-San Wang</a:t>
            </a:r>
          </a:p>
          <a:p>
            <a:pPr marL="82550" indent="0" algn="ctr">
              <a:buNone/>
            </a:pPr>
            <a:r>
              <a:rPr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Taiwan University, Associate Professor</a:t>
            </a:r>
          </a:p>
          <a:p>
            <a:pPr marL="82550" indent="0" algn="ctr">
              <a:buNone/>
            </a:pP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wangcs@ntu.edu.tw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855803" cy="1054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2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Signaling motivation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To reduce adverse selection that arises from information asymmetry</a:t>
            </a:r>
          </a:p>
          <a:p>
            <a:pPr lvl="1"/>
            <a:r>
              <a:rPr lang="en-US" altLang="zh-TW" dirty="0"/>
              <a:t>Investors with information are willing to trade</a:t>
            </a:r>
          </a:p>
          <a:p>
            <a:pPr lvl="1"/>
            <a:r>
              <a:rPr lang="en-US" altLang="zh-TW" dirty="0"/>
              <a:t>Investors without information hesitate to trade</a:t>
            </a:r>
          </a:p>
          <a:p>
            <a:pPr marL="403225" lvl="1" indent="0">
              <a:buNone/>
            </a:pPr>
            <a:r>
              <a:rPr lang="en-US" altLang="zh-TW" dirty="0"/>
              <a:t>	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0432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TW" dirty="0"/>
              <a:t>Research question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en-US" altLang="zh-TW" sz="3200" dirty="0"/>
              <a:t>When CSR is a signal to the market </a:t>
            </a:r>
          </a:p>
          <a:p>
            <a:pPr marL="611187" lvl="2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en-US" altLang="zh-TW" dirty="0"/>
              <a:t>between insiders and outsiders</a:t>
            </a:r>
          </a:p>
          <a:p>
            <a:endParaRPr lang="en-US" altLang="zh-TW" dirty="0"/>
          </a:p>
          <a:p>
            <a:r>
              <a:rPr lang="en-US" altLang="zh-TW" dirty="0"/>
              <a:t>Q: Among investors?</a:t>
            </a:r>
          </a:p>
          <a:p>
            <a:pPr lvl="1"/>
            <a:r>
              <a:rPr lang="en-US" altLang="zh-TW" dirty="0"/>
              <a:t>The second type of information asymmetries</a:t>
            </a:r>
          </a:p>
          <a:p>
            <a:pPr lvl="1"/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4014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It is possible 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Investors have different perception and interpretation of CSR</a:t>
            </a:r>
          </a:p>
          <a:p>
            <a:endParaRPr lang="en-US" altLang="zh-TW" dirty="0"/>
          </a:p>
          <a:p>
            <a:r>
              <a:rPr lang="en-US" altLang="zh-TW" dirty="0"/>
              <a:t>CSR activities are difficult to define</a:t>
            </a:r>
          </a:p>
          <a:p>
            <a:pPr lvl="1"/>
            <a:r>
              <a:rPr lang="en-US" altLang="zh-TW" dirty="0"/>
              <a:t>delivered for multiple purposes</a:t>
            </a:r>
          </a:p>
          <a:p>
            <a:pPr lvl="3"/>
            <a:r>
              <a:rPr lang="en-US" altLang="zh-TW" dirty="0"/>
              <a:t>McWilliams et al. (2006)</a:t>
            </a:r>
          </a:p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9537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TW" dirty="0"/>
              <a:t>Firm performance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TW" dirty="0"/>
              <a:t>Doing well by doing good</a:t>
            </a:r>
          </a:p>
          <a:p>
            <a:pPr lvl="2"/>
            <a:r>
              <a:rPr lang="en-US" altLang="zh-TW" dirty="0" err="1"/>
              <a:t>Servaes</a:t>
            </a:r>
            <a:r>
              <a:rPr lang="en-US" altLang="zh-TW" dirty="0"/>
              <a:t> and Tamayo (2013) and </a:t>
            </a:r>
            <a:r>
              <a:rPr lang="en-US" altLang="zh-TW" dirty="0" err="1"/>
              <a:t>Fombrun</a:t>
            </a:r>
            <a:r>
              <a:rPr lang="en-US" altLang="zh-TW" dirty="0"/>
              <a:t> (2005)</a:t>
            </a:r>
          </a:p>
          <a:p>
            <a:pPr lvl="1"/>
            <a:r>
              <a:rPr lang="en-US" altLang="zh-TW" dirty="0"/>
              <a:t>Irresponsible use of corporate resources</a:t>
            </a:r>
          </a:p>
          <a:p>
            <a:pPr lvl="2"/>
            <a:r>
              <a:rPr lang="en-US" altLang="zh-TW" dirty="0"/>
              <a:t>Friedman (1970)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0272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TW" dirty="0"/>
              <a:t>Firm type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TW" dirty="0"/>
              <a:t>Behave responsibly in financial disclosure</a:t>
            </a:r>
          </a:p>
          <a:p>
            <a:pPr lvl="2"/>
            <a:r>
              <a:rPr lang="en-US" altLang="zh-TW" dirty="0"/>
              <a:t>Kim et al. (2012) and Gelb and </a:t>
            </a:r>
            <a:r>
              <a:rPr lang="en-US" altLang="zh-TW" dirty="0" err="1"/>
              <a:t>Strawser</a:t>
            </a:r>
            <a:r>
              <a:rPr lang="en-US" altLang="zh-TW" dirty="0"/>
              <a:t> (2001) </a:t>
            </a:r>
          </a:p>
          <a:p>
            <a:pPr lvl="1"/>
            <a:r>
              <a:rPr lang="en-US" altLang="zh-TW" dirty="0"/>
              <a:t>Cover up corporate misbehavior</a:t>
            </a:r>
          </a:p>
          <a:p>
            <a:pPr lvl="2"/>
            <a:r>
              <a:rPr lang="en-US" altLang="zh-TW" dirty="0"/>
              <a:t>Hemingway and Maclagan 2004</a:t>
            </a:r>
          </a:p>
          <a:p>
            <a:pPr lvl="2"/>
            <a:r>
              <a:rPr lang="en-US" altLang="zh-TW" dirty="0" err="1"/>
              <a:t>Petrovits</a:t>
            </a:r>
            <a:r>
              <a:rPr lang="en-US" altLang="zh-TW" dirty="0"/>
              <a:t> 2006; Prior et al. 2008; Bradley 2009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9746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Hypotheses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en-US" altLang="zh-TW" sz="3200" dirty="0"/>
              <a:t>Insider-outsider effect</a:t>
            </a:r>
          </a:p>
          <a:p>
            <a:pPr lvl="1"/>
            <a:r>
              <a:rPr lang="en-US" altLang="zh-TW" dirty="0"/>
              <a:t>Information asymmetry decreases</a:t>
            </a:r>
          </a:p>
          <a:p>
            <a:endParaRPr lang="en-US" altLang="zh-TW" dirty="0"/>
          </a:p>
          <a:p>
            <a:r>
              <a:rPr lang="en-US" altLang="zh-TW" dirty="0"/>
              <a:t>Investors effect</a:t>
            </a:r>
          </a:p>
          <a:p>
            <a:pPr lvl="1"/>
            <a:r>
              <a:rPr lang="en-US" altLang="zh-TW" dirty="0"/>
              <a:t>Information asymmetry increases</a:t>
            </a:r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394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Empirical implications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Stock prices and returns are less volatile</a:t>
            </a:r>
          </a:p>
          <a:p>
            <a:pPr lvl="1"/>
            <a:r>
              <a:rPr lang="en-US" altLang="zh-TW" dirty="0"/>
              <a:t>Insider-outsider effect</a:t>
            </a:r>
          </a:p>
          <a:p>
            <a:pPr lvl="1"/>
            <a:endParaRPr lang="en-US" altLang="zh-TW" dirty="0"/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en-US" altLang="zh-TW" sz="3200" dirty="0"/>
              <a:t>Bid-ask spread is wider</a:t>
            </a:r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en-US" altLang="zh-TW" sz="3200" dirty="0"/>
              <a:t>Trading volume is smaller</a:t>
            </a:r>
          </a:p>
          <a:p>
            <a:pPr marL="611187" lvl="2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en-US" altLang="zh-TW" dirty="0"/>
              <a:t>Investor effect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8B2FD-8E19-4C20-BEF3-3603E7E03B93}" type="slidenum">
              <a:rPr lang="zh-TW" altLang="en-US" smtClean="0"/>
              <a:pPr>
                <a:defRPr/>
              </a:pPr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9915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科技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2" ma:contentTypeDescription="Create a new document." ma:contentTypeScope="" ma:versionID="821af95a0cfd2f1719c8aee35f1cc6c1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4a90713198e88ab16653e2d6d9ce611a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972F8D-3F5A-4050-8184-86E0715E01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cf2a87-d7f5-4d53-a175-a0a1e7f018d0"/>
    <ds:schemaRef ds:uri="45deca18-f46e-4567-9693-54dba66862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F99E60-F828-4F46-905D-03789DEA19FE}">
  <ds:schemaRefs>
    <ds:schemaRef ds:uri="http://schemas.microsoft.com/office/2006/metadata/properties"/>
    <ds:schemaRef ds:uri="http://schemas.microsoft.com/office/infopath/2007/PartnerControls"/>
    <ds:schemaRef ds:uri="45deca18-f46e-4567-9693-54dba66862b6"/>
    <ds:schemaRef ds:uri="c3cf2a87-d7f5-4d53-a175-a0a1e7f018d0"/>
  </ds:schemaRefs>
</ds:datastoreItem>
</file>

<file path=customXml/itemProps3.xml><?xml version="1.0" encoding="utf-8"?>
<ds:datastoreItem xmlns:ds="http://schemas.openxmlformats.org/officeDocument/2006/customXml" ds:itemID="{A35FDB73-EB93-4370-9D55-ADF85F902A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14001</TotalTime>
  <Words>412</Words>
  <Application>Microsoft Office PowerPoint</Application>
  <PresentationFormat>On-screen Show (4:3)</PresentationFormat>
  <Paragraphs>120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1_夏至</vt:lpstr>
      <vt:lpstr>PowerPoint Presentation</vt:lpstr>
      <vt:lpstr>Signaling</vt:lpstr>
      <vt:lpstr>Signaling motivation</vt:lpstr>
      <vt:lpstr>Research question</vt:lpstr>
      <vt:lpstr>It is possible  </vt:lpstr>
      <vt:lpstr>Firm performance</vt:lpstr>
      <vt:lpstr>Firm type</vt:lpstr>
      <vt:lpstr>Hypotheses</vt:lpstr>
      <vt:lpstr>Empirical implications</vt:lpstr>
      <vt:lpstr>Data</vt:lpstr>
      <vt:lpstr>The models</vt:lpstr>
      <vt:lpstr>PowerPoint Presentation</vt:lpstr>
      <vt:lpstr>Endogeneity</vt:lpstr>
      <vt:lpstr>The lead-lag approach</vt:lpstr>
      <vt:lpstr>PowerPoint Presentation</vt:lpstr>
      <vt:lpstr>2-stage OLS</vt:lpstr>
      <vt:lpstr>PowerPoint Presentation</vt:lpstr>
      <vt:lpstr> </vt:lpstr>
      <vt:lpstr> 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newburn</dc:creator>
  <cp:lastModifiedBy>USER</cp:lastModifiedBy>
  <cp:revision>1092</cp:revision>
  <cp:lastPrinted>2014-09-25T13:28:59Z</cp:lastPrinted>
  <dcterms:created xsi:type="dcterms:W3CDTF">2009-11-06T00:53:11Z</dcterms:created>
  <dcterms:modified xsi:type="dcterms:W3CDTF">2025-11-25T01:18:26Z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0x01010025FE2D001CF2D344AB637DEDC91790A9</vt:lpwstr>
  </property>
  <property fmtid="{D5CDD505-2E9C-101B-9397-08002B2CF9AE}" pid="3" name="CreatedDateTime_Client">
    <vt:filetime>2017-11-30T00:51:36Z</vt:filetime>
  </property>
  <property fmtid="{D5CDD505-2E9C-101B-9397-08002B2CF9AE}" pid="4" name="LastModifiedDateTime_Client">
    <vt:filetime>2017-11-30T00:51:36Z</vt:filetime>
  </property>
  <property fmtid="{D5CDD505-2E9C-101B-9397-08002B2CF9AE}" pid="5" name="MediaServiceImageTags">
    <vt:lpwstr/>
  </property>
</Properties>
</file>