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300" r:id="rId2"/>
    <p:sldId id="303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9" autoAdjust="0"/>
    <p:restoredTop sz="94987" autoAdjust="0"/>
  </p:normalViewPr>
  <p:slideViewPr>
    <p:cSldViewPr snapToGrid="0">
      <p:cViewPr varScale="1">
        <p:scale>
          <a:sx n="95" d="100"/>
          <a:sy n="95" d="100"/>
        </p:scale>
        <p:origin x="10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37864-15E1-4284-BE5E-06B8AD65F431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99C74-42CD-4314-8F28-37E729976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62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99C74-42CD-4314-8F28-37E7299762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28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61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98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463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96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5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554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189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034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43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582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140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35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5950" y="4850242"/>
            <a:ext cx="3132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PBS 9dpi Lung 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Interstitium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18507" y="5096076"/>
            <a:ext cx="4903470" cy="3669030"/>
            <a:chOff x="318507" y="4708136"/>
            <a:chExt cx="4903470" cy="366903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8507" y="4708136"/>
              <a:ext cx="4903470" cy="3669030"/>
            </a:xfrm>
            <a:prstGeom prst="rect">
              <a:avLst/>
            </a:prstGeom>
          </p:spPr>
        </p:pic>
        <p:grpSp>
          <p:nvGrpSpPr>
            <p:cNvPr id="41" name="Group 40"/>
            <p:cNvGrpSpPr/>
            <p:nvPr/>
          </p:nvGrpSpPr>
          <p:grpSpPr>
            <a:xfrm>
              <a:off x="1127973" y="4953410"/>
              <a:ext cx="3062301" cy="3118163"/>
              <a:chOff x="1752813" y="5038202"/>
              <a:chExt cx="3062301" cy="3118163"/>
            </a:xfrm>
          </p:grpSpPr>
          <p:cxnSp>
            <p:nvCxnSpPr>
              <p:cNvPr id="28" name="Straight Arrow Connector 27"/>
              <p:cNvCxnSpPr/>
              <p:nvPr/>
            </p:nvCxnSpPr>
            <p:spPr>
              <a:xfrm>
                <a:off x="1752813" y="5683173"/>
                <a:ext cx="45720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>
                <a:off x="3138802" y="5169266"/>
                <a:ext cx="27432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>
                <a:off x="2645948" y="5942464"/>
                <a:ext cx="36576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  <a:scene3d>
                <a:camera prst="orthographicFront">
                  <a:rot lat="0" lon="0" rev="16200000"/>
                </a:camera>
                <a:lightRig rig="threePt" dir="t"/>
              </a:scene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>
                <a:off x="2847966" y="7111469"/>
                <a:ext cx="475488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  <a:scene3d>
                <a:camera prst="orthographicFront">
                  <a:rot lat="0" lon="0" rev="16200000"/>
                </a:camera>
                <a:lightRig rig="threePt" dir="t"/>
              </a:scene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2010263" y="7175041"/>
                <a:ext cx="64008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  <a:scene3d>
                <a:camera prst="orthographicFront">
                  <a:rot lat="0" lon="0" rev="13800000"/>
                </a:camera>
                <a:lightRig rig="threePt" dir="t"/>
              </a:scene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rot="19440000">
                <a:off x="4175034" y="5880432"/>
                <a:ext cx="64008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  <a:scene3d>
                <a:camera prst="orthographicFront">
                  <a:rot lat="0" lon="0" rev="16200000"/>
                </a:camera>
                <a:lightRig rig="threePt" dir="t"/>
              </a:scene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grpSp>
            <p:nvGrpSpPr>
              <p:cNvPr id="35" name="Group 34"/>
              <p:cNvGrpSpPr/>
              <p:nvPr/>
            </p:nvGrpSpPr>
            <p:grpSpPr>
              <a:xfrm>
                <a:off x="2929208" y="8109995"/>
                <a:ext cx="508156" cy="46370"/>
                <a:chOff x="3023696" y="3842795"/>
                <a:chExt cx="508156" cy="46370"/>
              </a:xfrm>
            </p:grpSpPr>
            <p:cxnSp>
              <p:nvCxnSpPr>
                <p:cNvPr id="36" name="Straight Arrow Connector 35"/>
                <p:cNvCxnSpPr/>
                <p:nvPr/>
              </p:nvCxnSpPr>
              <p:spPr>
                <a:xfrm>
                  <a:off x="3028932" y="3886271"/>
                  <a:ext cx="50292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 flipV="1">
                  <a:off x="3023696" y="3842795"/>
                  <a:ext cx="0" cy="4637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0" name="Straight Arrow Connector 39"/>
              <p:cNvCxnSpPr/>
              <p:nvPr/>
            </p:nvCxnSpPr>
            <p:spPr>
              <a:xfrm>
                <a:off x="4470778" y="5038202"/>
                <a:ext cx="18288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Group 15"/>
          <p:cNvGrpSpPr/>
          <p:nvPr/>
        </p:nvGrpSpPr>
        <p:grpSpPr>
          <a:xfrm>
            <a:off x="336905" y="886508"/>
            <a:ext cx="6128766" cy="3703320"/>
            <a:chOff x="336905" y="498568"/>
            <a:chExt cx="6128766" cy="370332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6905" y="498568"/>
              <a:ext cx="6128766" cy="3703320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1199601" y="916218"/>
              <a:ext cx="4152900" cy="2987099"/>
              <a:chOff x="1233891" y="902066"/>
              <a:chExt cx="4152900" cy="2987099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1233891" y="902066"/>
                <a:ext cx="3615424" cy="2987099"/>
                <a:chOff x="1847301" y="902066"/>
                <a:chExt cx="3615424" cy="2987099"/>
              </a:xfrm>
            </p:grpSpPr>
            <p:cxnSp>
              <p:nvCxnSpPr>
                <p:cNvPr id="14" name="Straight Arrow Connector 13"/>
                <p:cNvCxnSpPr/>
                <p:nvPr/>
              </p:nvCxnSpPr>
              <p:spPr>
                <a:xfrm>
                  <a:off x="1847301" y="1415973"/>
                  <a:ext cx="36576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Arrow Connector 14"/>
                <p:cNvCxnSpPr/>
                <p:nvPr/>
              </p:nvCxnSpPr>
              <p:spPr>
                <a:xfrm>
                  <a:off x="3169282" y="902066"/>
                  <a:ext cx="27432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Arrow Connector 17"/>
                <p:cNvCxnSpPr/>
                <p:nvPr/>
              </p:nvCxnSpPr>
              <p:spPr>
                <a:xfrm>
                  <a:off x="2740436" y="1656976"/>
                  <a:ext cx="36576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Arrow Connector 18"/>
                <p:cNvCxnSpPr/>
                <p:nvPr/>
              </p:nvCxnSpPr>
              <p:spPr>
                <a:xfrm>
                  <a:off x="2942454" y="2844269"/>
                  <a:ext cx="475488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19"/>
                <p:cNvCxnSpPr/>
                <p:nvPr/>
              </p:nvCxnSpPr>
              <p:spPr>
                <a:xfrm>
                  <a:off x="2013311" y="2916985"/>
                  <a:ext cx="6400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38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/>
                <p:cNvCxnSpPr/>
                <p:nvPr/>
              </p:nvCxnSpPr>
              <p:spPr>
                <a:xfrm>
                  <a:off x="5051245" y="2881540"/>
                  <a:ext cx="4114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/>
                <p:cNvCxnSpPr/>
                <p:nvPr/>
              </p:nvCxnSpPr>
              <p:spPr>
                <a:xfrm rot="-2160000">
                  <a:off x="4187226" y="1604088"/>
                  <a:ext cx="6400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grpSp>
              <p:nvGrpSpPr>
                <p:cNvPr id="25" name="Group 24"/>
                <p:cNvGrpSpPr/>
                <p:nvPr/>
              </p:nvGrpSpPr>
              <p:grpSpPr>
                <a:xfrm>
                  <a:off x="2937492" y="3842795"/>
                  <a:ext cx="502920" cy="46370"/>
                  <a:chOff x="2937492" y="3842795"/>
                  <a:chExt cx="502920" cy="46370"/>
                </a:xfrm>
              </p:grpSpPr>
              <p:cxnSp>
                <p:nvCxnSpPr>
                  <p:cNvPr id="17" name="Straight Arrow Connector 16"/>
                  <p:cNvCxnSpPr/>
                  <p:nvPr/>
                </p:nvCxnSpPr>
                <p:spPr>
                  <a:xfrm>
                    <a:off x="2937492" y="3886271"/>
                    <a:ext cx="502920" cy="0"/>
                  </a:xfrm>
                  <a:prstGeom prst="straightConnector1">
                    <a:avLst/>
                  </a:prstGeom>
                  <a:ln w="15875" cap="flat" cmpd="sng" algn="ctr">
                    <a:solidFill>
                      <a:schemeClr val="dk1"/>
                    </a:solidFill>
                    <a:prstDash val="solid"/>
                    <a:round/>
                    <a:headEnd type="none" w="med" len="med"/>
                    <a:tailEnd type="triangle" w="med" len="sm"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 flipV="1">
                    <a:off x="2937492" y="3842795"/>
                    <a:ext cx="0" cy="4637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33" name="Straight Arrow Connector 32"/>
              <p:cNvCxnSpPr/>
              <p:nvPr/>
            </p:nvCxnSpPr>
            <p:spPr>
              <a:xfrm>
                <a:off x="4838151" y="3820083"/>
                <a:ext cx="54864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TextBox 4"/>
          <p:cNvSpPr txBox="1"/>
          <p:nvPr/>
        </p:nvSpPr>
        <p:spPr>
          <a:xfrm>
            <a:off x="305950" y="701315"/>
            <a:ext cx="3132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A. PBS 9dpi 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Marginated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Vasculature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2590" y="41452"/>
            <a:ext cx="4838206" cy="461665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Multi-Compartmental Analysis of the Murine Pulmonary Immune Response by Spectral Flow </a:t>
            </a:r>
            <a:r>
              <a:rPr lang="en-US" sz="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Cytometry</a:t>
            </a:r>
          </a:p>
          <a:p>
            <a:r>
              <a:rPr lang="en-US" sz="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Chang M.Y., Brune J.E., Black M., Altemeier W.A., 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</a:t>
            </a:r>
            <a:r>
              <a:rPr lang="en-US" sz="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Frevert C.W.</a:t>
            </a:r>
            <a:endParaRPr lang="en-US" sz="800" baseline="30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American Journal of Physiology Lung Cellular and Molecular Physiology</a:t>
            </a:r>
            <a:endParaRPr lang="en-US" sz="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84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7190" y="723531"/>
            <a:ext cx="3132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PBS 9dpi Non-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Lavageable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Airway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7190" y="4858927"/>
            <a:ext cx="3132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D. PBS 9dpi 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Lavageable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Airway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2069" y="8074651"/>
            <a:ext cx="636076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S3. Gating Tree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PBS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Control (</a:t>
            </a:r>
            <a:r>
              <a:rPr lang="en-US" sz="1100" b="1" smtClean="0">
                <a:latin typeface="Arial" panose="020B0604020202020204" pitchFamily="34" charset="0"/>
                <a:cs typeface="Arial" panose="020B0604020202020204" pitchFamily="34" charset="0"/>
              </a:rPr>
              <a:t>9 dpi) Lung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and BAL Leukocytes.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The supervised gating strategy was applied to single live CD45+ cells from a male control mouse. Representative gating trees are shown for leukocytes in the (A) marginated vasculature; (B) lung interstitium; (C) non-lavageable airway; and (D) lavageable airway. Populations representing &lt;2%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of the parent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gate were not further characterized. See text for full description of gating strategy.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313336" y="5075044"/>
            <a:ext cx="4903470" cy="1181862"/>
            <a:chOff x="313336" y="4659394"/>
            <a:chExt cx="4903470" cy="1181862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3336" y="4659394"/>
              <a:ext cx="4903470" cy="1181862"/>
            </a:xfrm>
            <a:prstGeom prst="rect">
              <a:avLst/>
            </a:prstGeom>
          </p:spPr>
        </p:pic>
        <p:grpSp>
          <p:nvGrpSpPr>
            <p:cNvPr id="46" name="Group 45"/>
            <p:cNvGrpSpPr/>
            <p:nvPr/>
          </p:nvGrpSpPr>
          <p:grpSpPr>
            <a:xfrm>
              <a:off x="1041382" y="4910848"/>
              <a:ext cx="2975905" cy="675277"/>
              <a:chOff x="1079482" y="5044340"/>
              <a:chExt cx="2975905" cy="675277"/>
            </a:xfrm>
          </p:grpSpPr>
          <p:cxnSp>
            <p:nvCxnSpPr>
              <p:cNvPr id="29" name="Straight Arrow Connector 28"/>
              <p:cNvCxnSpPr/>
              <p:nvPr/>
            </p:nvCxnSpPr>
            <p:spPr>
              <a:xfrm>
                <a:off x="1079482" y="5719617"/>
                <a:ext cx="54864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>
                <a:off x="2646401" y="5044340"/>
                <a:ext cx="18288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3826787" y="5044340"/>
                <a:ext cx="22860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Group 11"/>
          <p:cNvGrpSpPr/>
          <p:nvPr/>
        </p:nvGrpSpPr>
        <p:grpSpPr>
          <a:xfrm>
            <a:off x="312633" y="970889"/>
            <a:ext cx="6151626" cy="3685032"/>
            <a:chOff x="312633" y="555239"/>
            <a:chExt cx="6151626" cy="368503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2633" y="555239"/>
              <a:ext cx="6151626" cy="3685032"/>
            </a:xfrm>
            <a:prstGeom prst="rect">
              <a:avLst/>
            </a:prstGeom>
          </p:spPr>
        </p:pic>
        <p:grpSp>
          <p:nvGrpSpPr>
            <p:cNvPr id="8" name="Group 7"/>
            <p:cNvGrpSpPr/>
            <p:nvPr/>
          </p:nvGrpSpPr>
          <p:grpSpPr>
            <a:xfrm>
              <a:off x="1111050" y="652019"/>
              <a:ext cx="5052079" cy="3275453"/>
              <a:chOff x="1132822" y="619361"/>
              <a:chExt cx="5052079" cy="3275453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2347317" y="3848444"/>
                <a:ext cx="508156" cy="46370"/>
                <a:chOff x="3023696" y="3842795"/>
                <a:chExt cx="508156" cy="46370"/>
              </a:xfrm>
            </p:grpSpPr>
            <p:cxnSp>
              <p:nvCxnSpPr>
                <p:cNvPr id="22" name="Straight Arrow Connector 21"/>
                <p:cNvCxnSpPr/>
                <p:nvPr/>
              </p:nvCxnSpPr>
              <p:spPr>
                <a:xfrm>
                  <a:off x="3028932" y="3886271"/>
                  <a:ext cx="50292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 flipV="1">
                  <a:off x="3023696" y="3842795"/>
                  <a:ext cx="0" cy="4637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" name="Group 43"/>
              <p:cNvGrpSpPr/>
              <p:nvPr/>
            </p:nvGrpSpPr>
            <p:grpSpPr>
              <a:xfrm>
                <a:off x="1132822" y="800135"/>
                <a:ext cx="4158351" cy="2084015"/>
                <a:chOff x="1170922" y="800135"/>
                <a:chExt cx="4158351" cy="2084015"/>
              </a:xfrm>
            </p:grpSpPr>
            <p:cxnSp>
              <p:nvCxnSpPr>
                <p:cNvPr id="14" name="Straight Arrow Connector 13"/>
                <p:cNvCxnSpPr/>
                <p:nvPr/>
              </p:nvCxnSpPr>
              <p:spPr>
                <a:xfrm>
                  <a:off x="1170922" y="1392282"/>
                  <a:ext cx="45720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Arrow Connector 14"/>
                <p:cNvCxnSpPr/>
                <p:nvPr/>
              </p:nvCxnSpPr>
              <p:spPr>
                <a:xfrm>
                  <a:off x="2659601" y="800135"/>
                  <a:ext cx="1828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/>
                <p:cNvCxnSpPr/>
                <p:nvPr/>
              </p:nvCxnSpPr>
              <p:spPr>
                <a:xfrm>
                  <a:off x="2064057" y="1651573"/>
                  <a:ext cx="36576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Arrow Connector 16"/>
                <p:cNvCxnSpPr/>
                <p:nvPr/>
              </p:nvCxnSpPr>
              <p:spPr>
                <a:xfrm>
                  <a:off x="2266075" y="2791238"/>
                  <a:ext cx="54864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Arrow Connector 17"/>
                <p:cNvCxnSpPr/>
                <p:nvPr/>
              </p:nvCxnSpPr>
              <p:spPr>
                <a:xfrm rot="300000">
                  <a:off x="1423977" y="2884150"/>
                  <a:ext cx="6400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38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Arrow Connector 18"/>
                <p:cNvCxnSpPr/>
                <p:nvPr/>
              </p:nvCxnSpPr>
              <p:spPr>
                <a:xfrm rot="19440000">
                  <a:off x="3593143" y="1589541"/>
                  <a:ext cx="6400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/>
                <p:cNvCxnSpPr/>
                <p:nvPr/>
              </p:nvCxnSpPr>
              <p:spPr>
                <a:xfrm>
                  <a:off x="3888887" y="800135"/>
                  <a:ext cx="1828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/>
                <p:nvPr/>
              </p:nvCxnSpPr>
              <p:spPr>
                <a:xfrm>
                  <a:off x="5146393" y="1002401"/>
                  <a:ext cx="1828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/>
                <p:nvPr/>
              </p:nvCxnSpPr>
              <p:spPr>
                <a:xfrm>
                  <a:off x="5131719" y="1965700"/>
                  <a:ext cx="1828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4490215" y="2806387"/>
                  <a:ext cx="50292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9" name="Rectangle 48"/>
              <p:cNvSpPr/>
              <p:nvPr/>
            </p:nvSpPr>
            <p:spPr>
              <a:xfrm>
                <a:off x="5541434" y="619361"/>
                <a:ext cx="643467" cy="846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" name="Straight Arrow Connector 31"/>
              <p:cNvCxnSpPr/>
              <p:nvPr/>
            </p:nvCxnSpPr>
            <p:spPr>
              <a:xfrm>
                <a:off x="4796241" y="3793413"/>
                <a:ext cx="54864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123049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030A0"/>
      </a:accent1>
      <a:accent2>
        <a:srgbClr val="7F7F7F"/>
      </a:accent2>
      <a:accent3>
        <a:srgbClr val="7030A0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50078</TotalTime>
  <Words>155</Words>
  <Application>Microsoft Office PowerPoint</Application>
  <PresentationFormat>On-screen Show (4:3)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Y. Chang</dc:creator>
  <cp:lastModifiedBy>Mary Y. Chang</cp:lastModifiedBy>
  <cp:revision>434</cp:revision>
  <dcterms:created xsi:type="dcterms:W3CDTF">2023-02-10T19:39:05Z</dcterms:created>
  <dcterms:modified xsi:type="dcterms:W3CDTF">2023-07-10T18:04:09Z</dcterms:modified>
</cp:coreProperties>
</file>