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quickStyle1.xml" ContentType="application/vnd.openxmlformats-officedocument.drawingml.diagramStyle+xml"/>
  <Override PartName="/ppt/diagrams/colors1.xml" ContentType="application/vnd.openxmlformats-officedocument.drawingml.diagramColors+xml"/>
  <Override PartName="/ppt/diagrams/layout1.xml" ContentType="application/vnd.openxmlformats-officedocument.drawingml.diagramLayout+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3"/>
  </p:notesMasterIdLst>
  <p:sldIdLst>
    <p:sldId id="256" r:id="rId2"/>
    <p:sldId id="272" r:id="rId3"/>
    <p:sldId id="257" r:id="rId4"/>
    <p:sldId id="259" r:id="rId5"/>
    <p:sldId id="258" r:id="rId6"/>
    <p:sldId id="269" r:id="rId7"/>
    <p:sldId id="285" r:id="rId8"/>
    <p:sldId id="276" r:id="rId9"/>
    <p:sldId id="273" r:id="rId10"/>
    <p:sldId id="275" r:id="rId11"/>
    <p:sldId id="277" r:id="rId12"/>
    <p:sldId id="278" r:id="rId13"/>
    <p:sldId id="260" r:id="rId14"/>
    <p:sldId id="279" r:id="rId15"/>
    <p:sldId id="281" r:id="rId16"/>
    <p:sldId id="282" r:id="rId17"/>
    <p:sldId id="280" r:id="rId18"/>
    <p:sldId id="283" r:id="rId19"/>
    <p:sldId id="284" r:id="rId20"/>
    <p:sldId id="286" r:id="rId21"/>
    <p:sldId id="263" r:id="rId22"/>
    <p:sldId id="264" r:id="rId23"/>
    <p:sldId id="265" r:id="rId24"/>
    <p:sldId id="287" r:id="rId25"/>
    <p:sldId id="266" r:id="rId26"/>
    <p:sldId id="288" r:id="rId27"/>
    <p:sldId id="268" r:id="rId28"/>
    <p:sldId id="270" r:id="rId29"/>
    <p:sldId id="271" r:id="rId30"/>
    <p:sldId id="289" r:id="rId31"/>
    <p:sldId id="29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BCEEAE6-A27B-4F9C-8337-D484E19F1C89}">
          <p14:sldIdLst>
            <p14:sldId id="256"/>
            <p14:sldId id="272"/>
            <p14:sldId id="257"/>
            <p14:sldId id="259"/>
            <p14:sldId id="258"/>
            <p14:sldId id="269"/>
            <p14:sldId id="285"/>
            <p14:sldId id="276"/>
            <p14:sldId id="273"/>
            <p14:sldId id="275"/>
            <p14:sldId id="277"/>
            <p14:sldId id="278"/>
            <p14:sldId id="260"/>
            <p14:sldId id="279"/>
            <p14:sldId id="281"/>
            <p14:sldId id="282"/>
            <p14:sldId id="280"/>
            <p14:sldId id="283"/>
            <p14:sldId id="284"/>
            <p14:sldId id="286"/>
            <p14:sldId id="263"/>
            <p14:sldId id="264"/>
            <p14:sldId id="265"/>
            <p14:sldId id="287"/>
            <p14:sldId id="266"/>
            <p14:sldId id="288"/>
            <p14:sldId id="268"/>
            <p14:sldId id="270"/>
            <p14:sldId id="271"/>
            <p14:sldId id="289"/>
            <p14:sldId id="29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40"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7B584A-0D48-41C0-BB8A-7411D9DDF83F}"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A92009B8-46A8-47A8-9881-6D3239ADE35C}">
      <dgm:prSet/>
      <dgm:spPr/>
      <dgm:t>
        <a:bodyPr/>
        <a:lstStyle/>
        <a:p>
          <a:r>
            <a:rPr lang="en-US"/>
            <a:t>In order to understand who our students are, we must think of them as more than statistics. We must recognize them as individuals that come to the classroom with strengths, knowledge, and cultural wealth. </a:t>
          </a:r>
        </a:p>
      </dgm:t>
    </dgm:pt>
    <dgm:pt modelId="{C081BA04-7F57-4386-BEAD-D715FD8182D0}" type="parTrans" cxnId="{FC0019AD-053C-4F4D-B662-686231A6813E}">
      <dgm:prSet/>
      <dgm:spPr/>
      <dgm:t>
        <a:bodyPr/>
        <a:lstStyle/>
        <a:p>
          <a:endParaRPr lang="en-US"/>
        </a:p>
      </dgm:t>
    </dgm:pt>
    <dgm:pt modelId="{7A68641B-DCA9-45F5-BF35-4255C974A16B}" type="sibTrans" cxnId="{FC0019AD-053C-4F4D-B662-686231A6813E}">
      <dgm:prSet/>
      <dgm:spPr/>
      <dgm:t>
        <a:bodyPr/>
        <a:lstStyle/>
        <a:p>
          <a:endParaRPr lang="en-US"/>
        </a:p>
      </dgm:t>
    </dgm:pt>
    <dgm:pt modelId="{2F875889-1F44-483D-B553-4244C9AD380F}">
      <dgm:prSet/>
      <dgm:spPr/>
      <dgm:t>
        <a:bodyPr/>
        <a:lstStyle/>
        <a:p>
          <a:r>
            <a:rPr lang="en-US"/>
            <a:t>We cannot operate from a deficit-based approach. </a:t>
          </a:r>
        </a:p>
      </dgm:t>
    </dgm:pt>
    <dgm:pt modelId="{DB28F43E-7C3A-4067-B990-36C7A6B783AA}" type="parTrans" cxnId="{00AA8B9B-9634-4F88-9756-6D6239DEC1A4}">
      <dgm:prSet/>
      <dgm:spPr/>
      <dgm:t>
        <a:bodyPr/>
        <a:lstStyle/>
        <a:p>
          <a:endParaRPr lang="en-US"/>
        </a:p>
      </dgm:t>
    </dgm:pt>
    <dgm:pt modelId="{1AAFFD47-5C2F-4061-BC1D-E60CD8DDF223}" type="sibTrans" cxnId="{00AA8B9B-9634-4F88-9756-6D6239DEC1A4}">
      <dgm:prSet/>
      <dgm:spPr/>
      <dgm:t>
        <a:bodyPr/>
        <a:lstStyle/>
        <a:p>
          <a:endParaRPr lang="en-US"/>
        </a:p>
      </dgm:t>
    </dgm:pt>
    <dgm:pt modelId="{AEE7638C-8DC5-487E-940C-ADC871B68E06}" type="pres">
      <dgm:prSet presAssocID="{917B584A-0D48-41C0-BB8A-7411D9DDF83F}" presName="hierChild1" presStyleCnt="0">
        <dgm:presLayoutVars>
          <dgm:chPref val="1"/>
          <dgm:dir/>
          <dgm:animOne val="branch"/>
          <dgm:animLvl val="lvl"/>
          <dgm:resizeHandles/>
        </dgm:presLayoutVars>
      </dgm:prSet>
      <dgm:spPr/>
    </dgm:pt>
    <dgm:pt modelId="{5FBE5AFF-524B-4C17-942A-0CD015EF84EA}" type="pres">
      <dgm:prSet presAssocID="{A92009B8-46A8-47A8-9881-6D3239ADE35C}" presName="hierRoot1" presStyleCnt="0"/>
      <dgm:spPr/>
    </dgm:pt>
    <dgm:pt modelId="{4BA1B81B-65B5-4BCB-A417-41D1A1B726A2}" type="pres">
      <dgm:prSet presAssocID="{A92009B8-46A8-47A8-9881-6D3239ADE35C}" presName="composite" presStyleCnt="0"/>
      <dgm:spPr/>
    </dgm:pt>
    <dgm:pt modelId="{37D5BB07-B9E6-4389-AE14-63AB5804B2DA}" type="pres">
      <dgm:prSet presAssocID="{A92009B8-46A8-47A8-9881-6D3239ADE35C}" presName="background" presStyleLbl="node0" presStyleIdx="0" presStyleCnt="2"/>
      <dgm:spPr/>
    </dgm:pt>
    <dgm:pt modelId="{189E8472-DB66-4F79-9F7E-DCAEE01B20ED}" type="pres">
      <dgm:prSet presAssocID="{A92009B8-46A8-47A8-9881-6D3239ADE35C}" presName="text" presStyleLbl="fgAcc0" presStyleIdx="0" presStyleCnt="2">
        <dgm:presLayoutVars>
          <dgm:chPref val="3"/>
        </dgm:presLayoutVars>
      </dgm:prSet>
      <dgm:spPr/>
    </dgm:pt>
    <dgm:pt modelId="{E3F9E7C3-9AF6-40CD-A6C4-8D988680B2CF}" type="pres">
      <dgm:prSet presAssocID="{A92009B8-46A8-47A8-9881-6D3239ADE35C}" presName="hierChild2" presStyleCnt="0"/>
      <dgm:spPr/>
    </dgm:pt>
    <dgm:pt modelId="{FF5D5D67-45F9-49E5-B5B3-1885F6765E14}" type="pres">
      <dgm:prSet presAssocID="{2F875889-1F44-483D-B553-4244C9AD380F}" presName="hierRoot1" presStyleCnt="0"/>
      <dgm:spPr/>
    </dgm:pt>
    <dgm:pt modelId="{E5AC5315-480C-4A70-8ECD-63E45804D374}" type="pres">
      <dgm:prSet presAssocID="{2F875889-1F44-483D-B553-4244C9AD380F}" presName="composite" presStyleCnt="0"/>
      <dgm:spPr/>
    </dgm:pt>
    <dgm:pt modelId="{106CD744-2726-45ED-AE77-8CE7DF816C5C}" type="pres">
      <dgm:prSet presAssocID="{2F875889-1F44-483D-B553-4244C9AD380F}" presName="background" presStyleLbl="node0" presStyleIdx="1" presStyleCnt="2"/>
      <dgm:spPr/>
    </dgm:pt>
    <dgm:pt modelId="{6B842E87-8E0D-4297-BD6E-066491980CA5}" type="pres">
      <dgm:prSet presAssocID="{2F875889-1F44-483D-B553-4244C9AD380F}" presName="text" presStyleLbl="fgAcc0" presStyleIdx="1" presStyleCnt="2">
        <dgm:presLayoutVars>
          <dgm:chPref val="3"/>
        </dgm:presLayoutVars>
      </dgm:prSet>
      <dgm:spPr/>
    </dgm:pt>
    <dgm:pt modelId="{F9BB8267-7C63-41C4-9966-E7D16E12F5E0}" type="pres">
      <dgm:prSet presAssocID="{2F875889-1F44-483D-B553-4244C9AD380F}" presName="hierChild2" presStyleCnt="0"/>
      <dgm:spPr/>
    </dgm:pt>
  </dgm:ptLst>
  <dgm:cxnLst>
    <dgm:cxn modelId="{F645FC57-E579-480E-A920-DC4AEECF6746}" type="presOf" srcId="{2F875889-1F44-483D-B553-4244C9AD380F}" destId="{6B842E87-8E0D-4297-BD6E-066491980CA5}" srcOrd="0" destOrd="0" presId="urn:microsoft.com/office/officeart/2005/8/layout/hierarchy1"/>
    <dgm:cxn modelId="{EA77FE7C-0397-4E12-ADD0-E2E60BD05E88}" type="presOf" srcId="{A92009B8-46A8-47A8-9881-6D3239ADE35C}" destId="{189E8472-DB66-4F79-9F7E-DCAEE01B20ED}" srcOrd="0" destOrd="0" presId="urn:microsoft.com/office/officeart/2005/8/layout/hierarchy1"/>
    <dgm:cxn modelId="{00AA8B9B-9634-4F88-9756-6D6239DEC1A4}" srcId="{917B584A-0D48-41C0-BB8A-7411D9DDF83F}" destId="{2F875889-1F44-483D-B553-4244C9AD380F}" srcOrd="1" destOrd="0" parTransId="{DB28F43E-7C3A-4067-B990-36C7A6B783AA}" sibTransId="{1AAFFD47-5C2F-4061-BC1D-E60CD8DDF223}"/>
    <dgm:cxn modelId="{FC0019AD-053C-4F4D-B662-686231A6813E}" srcId="{917B584A-0D48-41C0-BB8A-7411D9DDF83F}" destId="{A92009B8-46A8-47A8-9881-6D3239ADE35C}" srcOrd="0" destOrd="0" parTransId="{C081BA04-7F57-4386-BEAD-D715FD8182D0}" sibTransId="{7A68641B-DCA9-45F5-BF35-4255C974A16B}"/>
    <dgm:cxn modelId="{F3218FBC-1E8C-49DE-A664-C61675D5D002}" type="presOf" srcId="{917B584A-0D48-41C0-BB8A-7411D9DDF83F}" destId="{AEE7638C-8DC5-487E-940C-ADC871B68E06}" srcOrd="0" destOrd="0" presId="urn:microsoft.com/office/officeart/2005/8/layout/hierarchy1"/>
    <dgm:cxn modelId="{3A84913D-5523-4C43-8010-984755FD45E9}" type="presParOf" srcId="{AEE7638C-8DC5-487E-940C-ADC871B68E06}" destId="{5FBE5AFF-524B-4C17-942A-0CD015EF84EA}" srcOrd="0" destOrd="0" presId="urn:microsoft.com/office/officeart/2005/8/layout/hierarchy1"/>
    <dgm:cxn modelId="{CAC6AA75-63F7-43AA-9E82-59B00C018CA8}" type="presParOf" srcId="{5FBE5AFF-524B-4C17-942A-0CD015EF84EA}" destId="{4BA1B81B-65B5-4BCB-A417-41D1A1B726A2}" srcOrd="0" destOrd="0" presId="urn:microsoft.com/office/officeart/2005/8/layout/hierarchy1"/>
    <dgm:cxn modelId="{7A2D9AE2-70AC-4803-8D62-1F30BF322ED2}" type="presParOf" srcId="{4BA1B81B-65B5-4BCB-A417-41D1A1B726A2}" destId="{37D5BB07-B9E6-4389-AE14-63AB5804B2DA}" srcOrd="0" destOrd="0" presId="urn:microsoft.com/office/officeart/2005/8/layout/hierarchy1"/>
    <dgm:cxn modelId="{61793479-13F1-4457-BD5C-74980B2892D8}" type="presParOf" srcId="{4BA1B81B-65B5-4BCB-A417-41D1A1B726A2}" destId="{189E8472-DB66-4F79-9F7E-DCAEE01B20ED}" srcOrd="1" destOrd="0" presId="urn:microsoft.com/office/officeart/2005/8/layout/hierarchy1"/>
    <dgm:cxn modelId="{8C725633-8139-4EF6-A994-F48839A6897D}" type="presParOf" srcId="{5FBE5AFF-524B-4C17-942A-0CD015EF84EA}" destId="{E3F9E7C3-9AF6-40CD-A6C4-8D988680B2CF}" srcOrd="1" destOrd="0" presId="urn:microsoft.com/office/officeart/2005/8/layout/hierarchy1"/>
    <dgm:cxn modelId="{6B1BE797-E8B9-4C03-91ED-2C00D94C29CB}" type="presParOf" srcId="{AEE7638C-8DC5-487E-940C-ADC871B68E06}" destId="{FF5D5D67-45F9-49E5-B5B3-1885F6765E14}" srcOrd="1" destOrd="0" presId="urn:microsoft.com/office/officeart/2005/8/layout/hierarchy1"/>
    <dgm:cxn modelId="{55BFAD69-0132-42F1-B0C2-8FE2AC63506F}" type="presParOf" srcId="{FF5D5D67-45F9-49E5-B5B3-1885F6765E14}" destId="{E5AC5315-480C-4A70-8ECD-63E45804D374}" srcOrd="0" destOrd="0" presId="urn:microsoft.com/office/officeart/2005/8/layout/hierarchy1"/>
    <dgm:cxn modelId="{FA172985-5922-4CF9-8F0A-DEBDFFE9D5EE}" type="presParOf" srcId="{E5AC5315-480C-4A70-8ECD-63E45804D374}" destId="{106CD744-2726-45ED-AE77-8CE7DF816C5C}" srcOrd="0" destOrd="0" presId="urn:microsoft.com/office/officeart/2005/8/layout/hierarchy1"/>
    <dgm:cxn modelId="{89386325-DB0D-491B-9AD5-C4D2AE71FAD1}" type="presParOf" srcId="{E5AC5315-480C-4A70-8ECD-63E45804D374}" destId="{6B842E87-8E0D-4297-BD6E-066491980CA5}" srcOrd="1" destOrd="0" presId="urn:microsoft.com/office/officeart/2005/8/layout/hierarchy1"/>
    <dgm:cxn modelId="{7AD659BE-CE70-4BE3-8A26-0A9403433FAC}" type="presParOf" srcId="{FF5D5D67-45F9-49E5-B5B3-1885F6765E14}" destId="{F9BB8267-7C63-41C4-9966-E7D16E12F5E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D5BB07-B9E6-4389-AE14-63AB5804B2DA}">
      <dsp:nvSpPr>
        <dsp:cNvPr id="0" name=""/>
        <dsp:cNvSpPr/>
      </dsp:nvSpPr>
      <dsp:spPr>
        <a:xfrm>
          <a:off x="1322" y="81131"/>
          <a:ext cx="4640570" cy="2946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9E8472-DB66-4F79-9F7E-DCAEE01B20ED}">
      <dsp:nvSpPr>
        <dsp:cNvPr id="0" name=""/>
        <dsp:cNvSpPr/>
      </dsp:nvSpPr>
      <dsp:spPr>
        <a:xfrm>
          <a:off x="516940" y="570969"/>
          <a:ext cx="4640570" cy="29467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In order to understand who our students are, we must think of them as more than statistics. We must recognize them as individuals that come to the classroom with strengths, knowledge, and cultural wealth. </a:t>
          </a:r>
        </a:p>
      </dsp:txBody>
      <dsp:txXfrm>
        <a:off x="603248" y="657277"/>
        <a:ext cx="4467954" cy="2774145"/>
      </dsp:txXfrm>
    </dsp:sp>
    <dsp:sp modelId="{106CD744-2726-45ED-AE77-8CE7DF816C5C}">
      <dsp:nvSpPr>
        <dsp:cNvPr id="0" name=""/>
        <dsp:cNvSpPr/>
      </dsp:nvSpPr>
      <dsp:spPr>
        <a:xfrm>
          <a:off x="5673129" y="81131"/>
          <a:ext cx="4640570" cy="2946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842E87-8E0D-4297-BD6E-066491980CA5}">
      <dsp:nvSpPr>
        <dsp:cNvPr id="0" name=""/>
        <dsp:cNvSpPr/>
      </dsp:nvSpPr>
      <dsp:spPr>
        <a:xfrm>
          <a:off x="6188748" y="570969"/>
          <a:ext cx="4640570" cy="29467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We cannot operate from a deficit-based approach. </a:t>
          </a:r>
        </a:p>
      </dsp:txBody>
      <dsp:txXfrm>
        <a:off x="6275056" y="657277"/>
        <a:ext cx="4467954" cy="27741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683619-9593-43D2-BB86-A4CA0D621151}" type="datetimeFigureOut">
              <a:rPr lang="en-US" smtClean="0"/>
              <a:t>4/12/2021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4FF8C5-993B-4181-967A-0D80D71C91D6}" type="slidenum">
              <a:rPr lang="en-US" smtClean="0"/>
              <a:t>‹#›</a:t>
            </a:fld>
            <a:endParaRPr lang="en-US"/>
          </a:p>
        </p:txBody>
      </p:sp>
    </p:spTree>
    <p:extLst>
      <p:ext uri="{BB962C8B-B14F-4D97-AF65-F5344CB8AC3E}">
        <p14:creationId xmlns:p14="http://schemas.microsoft.com/office/powerpoint/2010/main" val="3131691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25D6B53-DA49-460A-BB99-8B5810DD644C}" type="datetime1">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3475139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0AAA38-C37B-4C84-B383-B04A8B5A56BD}"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3802474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E65D15-73DE-45F3-93F9-AFC69EC0270B}"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1033566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C7C58D-C87B-4929-A5DA-62183DBC2CE6}"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B71757D-93AB-4F01-A33B-533BD3A89288}"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02693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1296A48-5F73-4798-BB21-C4C6AA9816A9}"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3474893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F47A7D7-CEAA-4187-8F91-AFD2D8929087}" type="datetime1">
              <a:rPr lang="en-US" smtClean="0"/>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2048261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5D8BDF1-C80A-48C2-871F-B791CD749A78}" type="datetime1">
              <a:rPr lang="en-US" smtClean="0"/>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2635907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CE56B0-1D26-4426-AF33-35E1675EDC48}" type="datetime1">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283364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E0C0FD59-3816-46AE-87C9-07BC49C7CB72}" type="datetime1">
              <a:rPr lang="en-US" smtClean="0"/>
              <a:t>4/12/2021</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8B71757D-93AB-4F01-A33B-533BD3A89288}" type="slidenum">
              <a:rPr lang="en-US" smtClean="0"/>
              <a:t>‹#›</a:t>
            </a:fld>
            <a:endParaRPr lang="en-US"/>
          </a:p>
        </p:txBody>
      </p:sp>
    </p:spTree>
    <p:extLst>
      <p:ext uri="{BB962C8B-B14F-4D97-AF65-F5344CB8AC3E}">
        <p14:creationId xmlns:p14="http://schemas.microsoft.com/office/powerpoint/2010/main" val="322847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5DC852-B960-42BE-A441-0F69EF96F030}" type="datetime1">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90421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CF2994-BA7D-4223-A3A8-141F774DCC14}" type="datetime1">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2777931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A0AB2A-CF54-45A5-BDBD-D4591CAE1043}"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529541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BB813A-B539-401D-99AA-2A4D270F7977}" type="datetime1">
              <a:rPr lang="en-US" smtClean="0"/>
              <a:t>4/12/2021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3564944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100D1D-4196-4EDC-88E0-BD014FBEAC7A}" type="datetime1">
              <a:rPr lang="en-US" smtClean="0"/>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997412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8CDC498D-9585-47C1-B10E-7AB0EE4FB45E}" type="datetime1">
              <a:rPr lang="en-US" smtClean="0"/>
              <a:t>4/12/2021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926478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45B530-F129-4D1F-BCDE-6F367A29AD42}" type="datetime1">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423216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5EF561-7A34-4CAD-B677-4C9486525647}" type="datetime1">
              <a:rPr lang="en-US" smtClean="0"/>
              <a:t>4/12/2021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71757D-93AB-4F01-A33B-533BD3A89288}" type="slidenum">
              <a:rPr lang="en-US" smtClean="0"/>
              <a:t>‹#›</a:t>
            </a:fld>
            <a:endParaRPr lang="en-US"/>
          </a:p>
        </p:txBody>
      </p:sp>
    </p:spTree>
    <p:extLst>
      <p:ext uri="{BB962C8B-B14F-4D97-AF65-F5344CB8AC3E}">
        <p14:creationId xmlns:p14="http://schemas.microsoft.com/office/powerpoint/2010/main" val="1481178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17638B8-6577-48E3-9375-4283F199471B}" type="datetime1">
              <a:rPr lang="en-US" smtClean="0"/>
              <a:t>4/12/2021</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8B71757D-93AB-4F01-A33B-533BD3A89288}" type="slidenum">
              <a:rPr lang="en-US" smtClean="0"/>
              <a:t>‹#›</a:t>
            </a:fld>
            <a:endParaRPr lang="en-US"/>
          </a:p>
        </p:txBody>
      </p:sp>
    </p:spTree>
    <p:extLst>
      <p:ext uri="{BB962C8B-B14F-4D97-AF65-F5344CB8AC3E}">
        <p14:creationId xmlns:p14="http://schemas.microsoft.com/office/powerpoint/2010/main" val="2936537195"/>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wikipedia.org/wiki/Fiordland_penguin" TargetMode="External"/><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 Id="rId5" Type="http://schemas.openxmlformats.org/officeDocument/2006/relationships/image" Target="../media/image5.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5.jpe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hyperlink" Target="https://www.surveymonkey.com/r/6NVGFT6"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mailto:andrew.brottlund@gmail.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files.eric.ed.gov/fulltext/ED357234.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hyperlink" Target="https://www.adl.org/education/resources/tools-and-strategies/moving-from-safe-classrooms-to-brave-classroom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tacomacc.edu/about/policies/tcc-classroom-standard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8D291-99DB-486D-9093-D236926F8CAB}"/>
              </a:ext>
            </a:extLst>
          </p:cNvPr>
          <p:cNvSpPr>
            <a:spLocks noGrp="1"/>
          </p:cNvSpPr>
          <p:nvPr>
            <p:ph type="ctrTitle"/>
          </p:nvPr>
        </p:nvSpPr>
        <p:spPr>
          <a:xfrm>
            <a:off x="383098" y="2514257"/>
            <a:ext cx="9144000" cy="1564716"/>
          </a:xfrm>
        </p:spPr>
        <p:txBody>
          <a:bodyPr>
            <a:normAutofit/>
          </a:bodyPr>
          <a:lstStyle/>
          <a:p>
            <a:pPr algn="l"/>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Examining Strategies that Promote Success for Adult Basic Education Students: </a:t>
            </a:r>
            <a:br>
              <a:rPr lang="en-US" sz="2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A Professional Development Seminar for Educators</a:t>
            </a:r>
            <a:br>
              <a:rPr lang="en-US" sz="2600" dirty="0">
                <a:effectLst/>
                <a:latin typeface="Calibri" panose="020F0502020204030204" pitchFamily="34" charset="0"/>
                <a:ea typeface="Calibri" panose="020F0502020204030204" pitchFamily="34" charset="0"/>
                <a:cs typeface="Times New Roman" panose="02020603050405020304" pitchFamily="18" charset="0"/>
              </a:rPr>
            </a:br>
            <a:endParaRPr lang="en-US" sz="2600" dirty="0"/>
          </a:p>
        </p:txBody>
      </p:sp>
      <p:sp>
        <p:nvSpPr>
          <p:cNvPr id="3" name="Subtitle 2">
            <a:extLst>
              <a:ext uri="{FF2B5EF4-FFF2-40B4-BE49-F238E27FC236}">
                <a16:creationId xmlns:a16="http://schemas.microsoft.com/office/drawing/2014/main" id="{3288CE84-F59B-489A-9963-CA90E44FBAF4}"/>
              </a:ext>
            </a:extLst>
          </p:cNvPr>
          <p:cNvSpPr>
            <a:spLocks noGrp="1"/>
          </p:cNvSpPr>
          <p:nvPr>
            <p:ph type="subTitle" idx="1"/>
          </p:nvPr>
        </p:nvSpPr>
        <p:spPr>
          <a:xfrm>
            <a:off x="383098" y="3792681"/>
            <a:ext cx="9144000" cy="572583"/>
          </a:xfrm>
        </p:spPr>
        <p:txBody>
          <a:bodyPr>
            <a:normAutofit/>
          </a:bodyPr>
          <a:lstStyle/>
          <a:p>
            <a:pPr algn="l"/>
            <a:r>
              <a:rPr lang="en-US" dirty="0">
                <a:latin typeface="Times New Roman" panose="02020603050405020304" pitchFamily="18" charset="0"/>
                <a:cs typeface="Times New Roman" panose="02020603050405020304" pitchFamily="18" charset="0"/>
              </a:rPr>
              <a:t>Andrew P. Brottlund, M.A., M.Ed. </a:t>
            </a:r>
          </a:p>
        </p:txBody>
      </p:sp>
      <p:pic>
        <p:nvPicPr>
          <p:cNvPr id="7" name="Picture 6" descr="A close up of a bird&#10;&#10;Description automatically generated">
            <a:extLst>
              <a:ext uri="{FF2B5EF4-FFF2-40B4-BE49-F238E27FC236}">
                <a16:creationId xmlns:a16="http://schemas.microsoft.com/office/drawing/2014/main" id="{6DB5EF2F-680A-4E47-B0C0-2B67A35E4CF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634522" y="2712443"/>
            <a:ext cx="2174380" cy="1433114"/>
          </a:xfrm>
          <a:prstGeom prst="rect">
            <a:avLst/>
          </a:prstGeom>
        </p:spPr>
      </p:pic>
      <p:sp>
        <p:nvSpPr>
          <p:cNvPr id="4" name="Slide Number Placeholder 3">
            <a:extLst>
              <a:ext uri="{FF2B5EF4-FFF2-40B4-BE49-F238E27FC236}">
                <a16:creationId xmlns:a16="http://schemas.microsoft.com/office/drawing/2014/main" id="{A8344BBC-AF83-4B9C-BD6A-6A1810B4B77F}"/>
              </a:ext>
            </a:extLst>
          </p:cNvPr>
          <p:cNvSpPr>
            <a:spLocks noGrp="1"/>
          </p:cNvSpPr>
          <p:nvPr>
            <p:ph type="sldNum" sz="quarter" idx="12"/>
          </p:nvPr>
        </p:nvSpPr>
        <p:spPr/>
        <p:txBody>
          <a:bodyPr/>
          <a:lstStyle/>
          <a:p>
            <a:fld id="{8B71757D-93AB-4F01-A33B-533BD3A89288}" type="slidenum">
              <a:rPr lang="en-US" smtClean="0"/>
              <a:t>1</a:t>
            </a:fld>
            <a:endParaRPr lang="en-US"/>
          </a:p>
        </p:txBody>
      </p:sp>
    </p:spTree>
    <p:extLst>
      <p:ext uri="{BB962C8B-B14F-4D97-AF65-F5344CB8AC3E}">
        <p14:creationId xmlns:p14="http://schemas.microsoft.com/office/powerpoint/2010/main" val="178626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106B9FE-7E5A-4047-B5D3-C3C24BD3E8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60EBA20-0A64-45D5-B937-FE93DCA01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85632" y="0"/>
            <a:ext cx="340636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3EAD5E5B-543A-4690-8C75-BACF7FFB40E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pic>
        <p:nvPicPr>
          <p:cNvPr id="15" name="Picture 14">
            <a:extLst>
              <a:ext uri="{FF2B5EF4-FFF2-40B4-BE49-F238E27FC236}">
                <a16:creationId xmlns:a16="http://schemas.microsoft.com/office/drawing/2014/main" id="{98739700-980C-4F96-84CD-97157DFE86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59089"/>
            <a:ext cx="9107362" cy="321164"/>
          </a:xfrm>
          <a:prstGeom prst="rect">
            <a:avLst/>
          </a:prstGeom>
        </p:spPr>
      </p:pic>
      <p:sp>
        <p:nvSpPr>
          <p:cNvPr id="17" name="Rectangle 16">
            <a:extLst>
              <a:ext uri="{FF2B5EF4-FFF2-40B4-BE49-F238E27FC236}">
                <a16:creationId xmlns:a16="http://schemas.microsoft.com/office/drawing/2014/main" id="{52A2FDCB-3B06-44F3-A0AA-2C056C3E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910736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EFDD622-C3B3-4292-BEB4-EF726F2838A6}"/>
              </a:ext>
            </a:extLst>
          </p:cNvPr>
          <p:cNvSpPr>
            <a:spLocks noGrp="1"/>
          </p:cNvSpPr>
          <p:nvPr>
            <p:ph type="title"/>
          </p:nvPr>
        </p:nvSpPr>
        <p:spPr>
          <a:xfrm>
            <a:off x="680321" y="753228"/>
            <a:ext cx="7461844" cy="1080938"/>
          </a:xfrm>
        </p:spPr>
        <p:txBody>
          <a:bodyPr>
            <a:normAutofit/>
          </a:bodyPr>
          <a:lstStyle/>
          <a:p>
            <a:pPr marL="0" indent="0">
              <a:buNone/>
            </a:pPr>
            <a:r>
              <a:rPr lang="en-US" sz="3600" b="1" dirty="0"/>
              <a:t>ABE student races in Washington State:</a:t>
            </a:r>
          </a:p>
        </p:txBody>
      </p:sp>
      <p:sp>
        <p:nvSpPr>
          <p:cNvPr id="3" name="Content Placeholder 2">
            <a:extLst>
              <a:ext uri="{FF2B5EF4-FFF2-40B4-BE49-F238E27FC236}">
                <a16:creationId xmlns:a16="http://schemas.microsoft.com/office/drawing/2014/main" id="{E76FA06A-BE0E-4C74-B4B4-337D7F2601F9}"/>
              </a:ext>
            </a:extLst>
          </p:cNvPr>
          <p:cNvSpPr>
            <a:spLocks noGrp="1"/>
          </p:cNvSpPr>
          <p:nvPr>
            <p:ph idx="1"/>
          </p:nvPr>
        </p:nvSpPr>
        <p:spPr>
          <a:xfrm>
            <a:off x="680321" y="2336873"/>
            <a:ext cx="7461844" cy="3142077"/>
          </a:xfrm>
        </p:spPr>
        <p:txBody>
          <a:bodyPr>
            <a:normAutofit fontScale="92500" lnSpcReduction="20000"/>
          </a:bodyPr>
          <a:lstStyle/>
          <a:p>
            <a:r>
              <a:rPr lang="en-US" sz="1800" b="1" dirty="0"/>
              <a:t>American Indian or Alaskan Native 	&lt;2% </a:t>
            </a:r>
          </a:p>
          <a:p>
            <a:r>
              <a:rPr lang="en-US" sz="1800" b="1" dirty="0"/>
              <a:t>Asian					20% </a:t>
            </a:r>
          </a:p>
          <a:p>
            <a:r>
              <a:rPr lang="en-US" sz="1800" b="1" dirty="0"/>
              <a:t>Black or African American		12%</a:t>
            </a:r>
          </a:p>
          <a:p>
            <a:r>
              <a:rPr lang="en-US" sz="1800" b="1" dirty="0"/>
              <a:t>Hispanic or Latino			30%</a:t>
            </a:r>
          </a:p>
          <a:p>
            <a:r>
              <a:rPr lang="en-US" sz="1800" b="1" dirty="0"/>
              <a:t>Native Hawaiian or Other PI		&lt;1%</a:t>
            </a:r>
          </a:p>
          <a:p>
            <a:r>
              <a:rPr lang="en-US" sz="1800" b="1" dirty="0"/>
              <a:t>White 					32%</a:t>
            </a:r>
          </a:p>
          <a:p>
            <a:r>
              <a:rPr lang="en-US" sz="1800" b="1" dirty="0"/>
              <a:t>More than One Race			3%</a:t>
            </a:r>
          </a:p>
          <a:p>
            <a:endParaRPr lang="en-US" sz="1800" b="1" dirty="0"/>
          </a:p>
          <a:p>
            <a:endParaRPr lang="en-US" sz="1800" b="1" dirty="0"/>
          </a:p>
          <a:p>
            <a:pPr marL="0" indent="0">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“Statewide performance report.” (2019).</a:t>
            </a:r>
            <a:endParaRPr lang="en-US" sz="1300" b="1" dirty="0"/>
          </a:p>
        </p:txBody>
      </p:sp>
      <p:sp>
        <p:nvSpPr>
          <p:cNvPr id="5" name="Slide Number Placeholder 4">
            <a:extLst>
              <a:ext uri="{FF2B5EF4-FFF2-40B4-BE49-F238E27FC236}">
                <a16:creationId xmlns:a16="http://schemas.microsoft.com/office/drawing/2014/main" id="{6D913493-6F85-449E-B297-0C96F6A167E8}"/>
              </a:ext>
            </a:extLst>
          </p:cNvPr>
          <p:cNvSpPr>
            <a:spLocks noGrp="1"/>
          </p:cNvSpPr>
          <p:nvPr>
            <p:ph type="sldNum" sz="quarter" idx="12"/>
          </p:nvPr>
        </p:nvSpPr>
        <p:spPr/>
        <p:txBody>
          <a:bodyPr/>
          <a:lstStyle/>
          <a:p>
            <a:fld id="{8B71757D-93AB-4F01-A33B-533BD3A89288}" type="slidenum">
              <a:rPr lang="en-US" smtClean="0"/>
              <a:t>10</a:t>
            </a:fld>
            <a:endParaRPr lang="en-US"/>
          </a:p>
        </p:txBody>
      </p:sp>
    </p:spTree>
    <p:extLst>
      <p:ext uri="{BB962C8B-B14F-4D97-AF65-F5344CB8AC3E}">
        <p14:creationId xmlns:p14="http://schemas.microsoft.com/office/powerpoint/2010/main" val="160164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106B9FE-7E5A-4047-B5D3-C3C24BD3E8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60EBA20-0A64-45D5-B937-FE93DCA01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85632" y="0"/>
            <a:ext cx="340636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3EAD5E5B-543A-4690-8C75-BACF7FFB40E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pic>
        <p:nvPicPr>
          <p:cNvPr id="15" name="Picture 14">
            <a:extLst>
              <a:ext uri="{FF2B5EF4-FFF2-40B4-BE49-F238E27FC236}">
                <a16:creationId xmlns:a16="http://schemas.microsoft.com/office/drawing/2014/main" id="{98739700-980C-4F96-84CD-97157DFE86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59089"/>
            <a:ext cx="9107362" cy="321164"/>
          </a:xfrm>
          <a:prstGeom prst="rect">
            <a:avLst/>
          </a:prstGeom>
        </p:spPr>
      </p:pic>
      <p:sp>
        <p:nvSpPr>
          <p:cNvPr id="17" name="Rectangle 16">
            <a:extLst>
              <a:ext uri="{FF2B5EF4-FFF2-40B4-BE49-F238E27FC236}">
                <a16:creationId xmlns:a16="http://schemas.microsoft.com/office/drawing/2014/main" id="{52A2FDCB-3B06-44F3-A0AA-2C056C3E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910736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EFDD622-C3B3-4292-BEB4-EF726F2838A6}"/>
              </a:ext>
            </a:extLst>
          </p:cNvPr>
          <p:cNvSpPr>
            <a:spLocks noGrp="1"/>
          </p:cNvSpPr>
          <p:nvPr>
            <p:ph type="title"/>
          </p:nvPr>
        </p:nvSpPr>
        <p:spPr>
          <a:xfrm>
            <a:off x="680321" y="753228"/>
            <a:ext cx="7461844" cy="1080938"/>
          </a:xfrm>
        </p:spPr>
        <p:txBody>
          <a:bodyPr>
            <a:normAutofit/>
          </a:bodyPr>
          <a:lstStyle/>
          <a:p>
            <a:pPr marL="0" indent="0">
              <a:buNone/>
            </a:pPr>
            <a:r>
              <a:rPr lang="en-US" sz="3600" b="1" dirty="0"/>
              <a:t>“Employment Barriers” for ABE students in Washington State:</a:t>
            </a:r>
          </a:p>
        </p:txBody>
      </p:sp>
      <p:sp>
        <p:nvSpPr>
          <p:cNvPr id="3" name="Content Placeholder 2">
            <a:extLst>
              <a:ext uri="{FF2B5EF4-FFF2-40B4-BE49-F238E27FC236}">
                <a16:creationId xmlns:a16="http://schemas.microsoft.com/office/drawing/2014/main" id="{E76FA06A-BE0E-4C74-B4B4-337D7F2601F9}"/>
              </a:ext>
            </a:extLst>
          </p:cNvPr>
          <p:cNvSpPr>
            <a:spLocks noGrp="1"/>
          </p:cNvSpPr>
          <p:nvPr>
            <p:ph idx="1"/>
          </p:nvPr>
        </p:nvSpPr>
        <p:spPr>
          <a:xfrm>
            <a:off x="680321" y="2336873"/>
            <a:ext cx="7461844" cy="3599314"/>
          </a:xfrm>
        </p:spPr>
        <p:txBody>
          <a:bodyPr>
            <a:normAutofit lnSpcReduction="10000"/>
          </a:bodyPr>
          <a:lstStyle/>
          <a:p>
            <a:r>
              <a:rPr lang="en-US" sz="1800" b="1" dirty="0"/>
              <a:t>Displaced Homemakers			2%</a:t>
            </a:r>
          </a:p>
          <a:p>
            <a:r>
              <a:rPr lang="en-US" sz="1800" b="1" dirty="0"/>
              <a:t>ELL, Low Levels of Literacy		69%</a:t>
            </a:r>
          </a:p>
          <a:p>
            <a:r>
              <a:rPr lang="en-US" sz="1800" b="1" dirty="0"/>
              <a:t>Ex-offenders				2%</a:t>
            </a:r>
          </a:p>
          <a:p>
            <a:r>
              <a:rPr lang="en-US" sz="1800" b="1" dirty="0"/>
              <a:t>Homeless/Runaway			1%</a:t>
            </a:r>
          </a:p>
          <a:p>
            <a:r>
              <a:rPr lang="en-US" sz="1800" b="1" dirty="0"/>
              <a:t>Long-term Unemployed			5%</a:t>
            </a:r>
          </a:p>
          <a:p>
            <a:r>
              <a:rPr lang="en-US" sz="1800" b="1" dirty="0"/>
              <a:t>Low-income				15%</a:t>
            </a:r>
          </a:p>
          <a:p>
            <a:r>
              <a:rPr lang="en-US" sz="1800" b="1" dirty="0"/>
              <a:t>Individuals with disabilities		4%</a:t>
            </a:r>
          </a:p>
          <a:p>
            <a:r>
              <a:rPr lang="en-US" sz="1800" b="1" dirty="0"/>
              <a:t>Single Parents				7%</a:t>
            </a:r>
          </a:p>
          <a:p>
            <a:endParaRPr lang="en-US" sz="1800" b="1" dirty="0"/>
          </a:p>
          <a:p>
            <a:pPr mar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“Statewide performance report.” (2019).</a:t>
            </a:r>
            <a:endParaRPr lang="en-US" sz="1200" b="1" dirty="0"/>
          </a:p>
        </p:txBody>
      </p:sp>
      <p:sp>
        <p:nvSpPr>
          <p:cNvPr id="5" name="Slide Number Placeholder 4">
            <a:extLst>
              <a:ext uri="{FF2B5EF4-FFF2-40B4-BE49-F238E27FC236}">
                <a16:creationId xmlns:a16="http://schemas.microsoft.com/office/drawing/2014/main" id="{9DC1BC08-F373-4815-B228-4EF8D7D85F18}"/>
              </a:ext>
            </a:extLst>
          </p:cNvPr>
          <p:cNvSpPr>
            <a:spLocks noGrp="1"/>
          </p:cNvSpPr>
          <p:nvPr>
            <p:ph type="sldNum" sz="quarter" idx="12"/>
          </p:nvPr>
        </p:nvSpPr>
        <p:spPr/>
        <p:txBody>
          <a:bodyPr/>
          <a:lstStyle/>
          <a:p>
            <a:fld id="{8B71757D-93AB-4F01-A33B-533BD3A89288}" type="slidenum">
              <a:rPr lang="en-US" smtClean="0"/>
              <a:t>11</a:t>
            </a:fld>
            <a:endParaRPr lang="en-US"/>
          </a:p>
        </p:txBody>
      </p:sp>
    </p:spTree>
    <p:extLst>
      <p:ext uri="{BB962C8B-B14F-4D97-AF65-F5344CB8AC3E}">
        <p14:creationId xmlns:p14="http://schemas.microsoft.com/office/powerpoint/2010/main" val="3442425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7341052-73F2-435C-A1F0-70961D11B4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icky notes with question marks">
            <a:extLst>
              <a:ext uri="{FF2B5EF4-FFF2-40B4-BE49-F238E27FC236}">
                <a16:creationId xmlns:a16="http://schemas.microsoft.com/office/drawing/2014/main" id="{43990AA6-5DC2-4F36-8DF5-C6A437C9FBD7}"/>
              </a:ext>
            </a:extLst>
          </p:cNvPr>
          <p:cNvPicPr>
            <a:picLocks noChangeAspect="1"/>
          </p:cNvPicPr>
          <p:nvPr/>
        </p:nvPicPr>
        <p:blipFill rotWithShape="1">
          <a:blip r:embed="rId2">
            <a:alphaModFix amt="15000"/>
            <a:grayscl/>
            <a:extLst>
              <a:ext uri="{28A0092B-C50C-407E-A947-70E740481C1C}">
                <a14:useLocalDpi xmlns:a14="http://schemas.microsoft.com/office/drawing/2010/main" val="0"/>
              </a:ext>
            </a:extLst>
          </a:blip>
          <a:srcRect t="18285" r="9091" b="5107"/>
          <a:stretch/>
        </p:blipFill>
        <p:spPr>
          <a:xfrm>
            <a:off x="1" y="-1"/>
            <a:ext cx="12192000" cy="6858001"/>
          </a:xfrm>
          <a:prstGeom prst="rect">
            <a:avLst/>
          </a:prstGeom>
        </p:spPr>
      </p:pic>
      <p:pic>
        <p:nvPicPr>
          <p:cNvPr id="12" name="Picture 11">
            <a:extLst>
              <a:ext uri="{FF2B5EF4-FFF2-40B4-BE49-F238E27FC236}">
                <a16:creationId xmlns:a16="http://schemas.microsoft.com/office/drawing/2014/main" id="{A4D2D0F6-68B7-4A2F-B80D-B3AAC1F4DC2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4" name="Rectangle 13">
            <a:extLst>
              <a:ext uri="{FF2B5EF4-FFF2-40B4-BE49-F238E27FC236}">
                <a16:creationId xmlns:a16="http://schemas.microsoft.com/office/drawing/2014/main" id="{A0BCEF11-98AA-4EF8-91CF-8146F64793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609600"/>
            <a:ext cx="10437812" cy="1368198"/>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EFDD622-C3B3-4292-BEB4-EF726F2838A6}"/>
              </a:ext>
            </a:extLst>
          </p:cNvPr>
          <p:cNvSpPr>
            <a:spLocks noGrp="1"/>
          </p:cNvSpPr>
          <p:nvPr>
            <p:ph type="title"/>
          </p:nvPr>
        </p:nvSpPr>
        <p:spPr>
          <a:xfrm>
            <a:off x="680321" y="753228"/>
            <a:ext cx="9613861" cy="1080938"/>
          </a:xfrm>
        </p:spPr>
        <p:txBody>
          <a:bodyPr>
            <a:normAutofit/>
          </a:bodyPr>
          <a:lstStyle/>
          <a:p>
            <a:endParaRPr lang="en-US" dirty="0"/>
          </a:p>
        </p:txBody>
      </p:sp>
      <p:pic>
        <p:nvPicPr>
          <p:cNvPr id="16" name="Picture 15">
            <a:extLst>
              <a:ext uri="{FF2B5EF4-FFF2-40B4-BE49-F238E27FC236}">
                <a16:creationId xmlns:a16="http://schemas.microsoft.com/office/drawing/2014/main" id="{DB816C00-E2A2-4A28-A8CB-2E9E10E9FDF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8" name="Rectangle 17">
            <a:extLst>
              <a:ext uri="{FF2B5EF4-FFF2-40B4-BE49-F238E27FC236}">
                <a16:creationId xmlns:a16="http://schemas.microsoft.com/office/drawing/2014/main" id="{B2892C6A-FAAA-49A9-B836-6ECC4D48D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E76FA06A-BE0E-4C74-B4B4-337D7F2601F9}"/>
              </a:ext>
            </a:extLst>
          </p:cNvPr>
          <p:cNvSpPr>
            <a:spLocks noGrp="1"/>
          </p:cNvSpPr>
          <p:nvPr>
            <p:ph idx="1"/>
          </p:nvPr>
        </p:nvSpPr>
        <p:spPr>
          <a:xfrm>
            <a:off x="680321" y="2336873"/>
            <a:ext cx="9613861" cy="3395060"/>
          </a:xfrm>
        </p:spPr>
        <p:txBody>
          <a:bodyPr anchor="ctr">
            <a:normAutofit/>
          </a:bodyPr>
          <a:lstStyle/>
          <a:p>
            <a:pPr marL="0" indent="0">
              <a:buNone/>
            </a:pPr>
            <a:r>
              <a:rPr lang="en-US" sz="2000" b="1" dirty="0"/>
              <a:t>In looking at the statistics gathered in the National Reporting System by the U.S. Department of Education, what do you notice? </a:t>
            </a:r>
          </a:p>
          <a:p>
            <a:pPr marL="0" indent="0">
              <a:buNone/>
            </a:pPr>
            <a:endParaRPr lang="en-US" sz="2000" b="1" dirty="0"/>
          </a:p>
          <a:p>
            <a:pPr marL="0" indent="0">
              <a:buNone/>
            </a:pPr>
            <a:r>
              <a:rPr lang="en-US" sz="2000" dirty="0"/>
              <a:t>Do the statistics tell the whole story about who our students are? What’s missing? </a:t>
            </a:r>
          </a:p>
          <a:p>
            <a:pPr marL="0" indent="0">
              <a:buNone/>
            </a:pPr>
            <a:endParaRPr lang="en-US" sz="2000" dirty="0"/>
          </a:p>
        </p:txBody>
      </p:sp>
      <p:sp>
        <p:nvSpPr>
          <p:cNvPr id="6" name="Slide Number Placeholder 5">
            <a:extLst>
              <a:ext uri="{FF2B5EF4-FFF2-40B4-BE49-F238E27FC236}">
                <a16:creationId xmlns:a16="http://schemas.microsoft.com/office/drawing/2014/main" id="{CFB05C99-694A-4A79-B9E0-4F14B7E4AB52}"/>
              </a:ext>
            </a:extLst>
          </p:cNvPr>
          <p:cNvSpPr>
            <a:spLocks noGrp="1"/>
          </p:cNvSpPr>
          <p:nvPr>
            <p:ph type="sldNum" sz="quarter" idx="12"/>
          </p:nvPr>
        </p:nvSpPr>
        <p:spPr/>
        <p:txBody>
          <a:bodyPr/>
          <a:lstStyle/>
          <a:p>
            <a:fld id="{8B71757D-93AB-4F01-A33B-533BD3A89288}" type="slidenum">
              <a:rPr lang="en-US" smtClean="0"/>
              <a:t>12</a:t>
            </a:fld>
            <a:endParaRPr lang="en-US"/>
          </a:p>
        </p:txBody>
      </p:sp>
    </p:spTree>
    <p:extLst>
      <p:ext uri="{BB962C8B-B14F-4D97-AF65-F5344CB8AC3E}">
        <p14:creationId xmlns:p14="http://schemas.microsoft.com/office/powerpoint/2010/main" val="2824172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7A865E47-4365-4F21-B8EA-13B2C12BCB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34" name="Rectangle 33">
              <a:extLst>
                <a:ext uri="{FF2B5EF4-FFF2-40B4-BE49-F238E27FC236}">
                  <a16:creationId xmlns:a16="http://schemas.microsoft.com/office/drawing/2014/main" id="{0CE24988-BB27-40E5-A961-9FA7ED0DB9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80BDE80E-ADE0-4E16-8F80-306A15F4D3F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sp>
        <p:nvSpPr>
          <p:cNvPr id="3" name="Content Placeholder 2">
            <a:extLst>
              <a:ext uri="{FF2B5EF4-FFF2-40B4-BE49-F238E27FC236}">
                <a16:creationId xmlns:a16="http://schemas.microsoft.com/office/drawing/2014/main" id="{10C41A6B-2754-47CD-8DBB-FE9D8F1A90ED}"/>
              </a:ext>
            </a:extLst>
          </p:cNvPr>
          <p:cNvSpPr>
            <a:spLocks noGrp="1"/>
          </p:cNvSpPr>
          <p:nvPr>
            <p:ph idx="1"/>
          </p:nvPr>
        </p:nvSpPr>
        <p:spPr>
          <a:xfrm>
            <a:off x="680322" y="2336873"/>
            <a:ext cx="5041628" cy="3599316"/>
          </a:xfrm>
        </p:spPr>
        <p:txBody>
          <a:bodyPr>
            <a:normAutofit/>
          </a:bodyPr>
          <a:lstStyle/>
          <a:p>
            <a:pPr marL="0" indent="0">
              <a:buNone/>
            </a:pPr>
            <a:r>
              <a:rPr lang="en-US" sz="2000" dirty="0"/>
              <a:t>Who are the students you serve in your classroom? What do you know about them? </a:t>
            </a:r>
          </a:p>
          <a:p>
            <a:endParaRPr lang="en-US" sz="2000" dirty="0"/>
          </a:p>
          <a:p>
            <a:endParaRPr lang="en-US" sz="2000" dirty="0"/>
          </a:p>
        </p:txBody>
      </p:sp>
      <p:pic>
        <p:nvPicPr>
          <p:cNvPr id="9" name="Picture 8" descr="Child holding up hand">
            <a:extLst>
              <a:ext uri="{FF2B5EF4-FFF2-40B4-BE49-F238E27FC236}">
                <a16:creationId xmlns:a16="http://schemas.microsoft.com/office/drawing/2014/main" id="{B92AFB78-BA72-4FBB-9D8E-69FABE2B34CE}"/>
              </a:ext>
            </a:extLst>
          </p:cNvPr>
          <p:cNvPicPr>
            <a:picLocks noChangeAspect="1"/>
          </p:cNvPicPr>
          <p:nvPr/>
        </p:nvPicPr>
        <p:blipFill rotWithShape="1">
          <a:blip r:embed="rId3">
            <a:extLst>
              <a:ext uri="{28A0092B-C50C-407E-A947-70E740481C1C}">
                <a14:useLocalDpi xmlns:a14="http://schemas.microsoft.com/office/drawing/2010/main" val="0"/>
              </a:ext>
            </a:extLst>
          </a:blip>
          <a:srcRect l="25873" r="15255" b="1"/>
          <a:stretch/>
        </p:blipFill>
        <p:spPr>
          <a:xfrm>
            <a:off x="6096000" y="10"/>
            <a:ext cx="6092823" cy="6856310"/>
          </a:xfrm>
          <a:prstGeom prst="rect">
            <a:avLst/>
          </a:prstGeom>
          <a:ln>
            <a:noFill/>
          </a:ln>
          <a:effectLst/>
        </p:spPr>
      </p:pic>
      <p:sp>
        <p:nvSpPr>
          <p:cNvPr id="37" name="Rectangle 36">
            <a:extLst>
              <a:ext uri="{FF2B5EF4-FFF2-40B4-BE49-F238E27FC236}">
                <a16:creationId xmlns:a16="http://schemas.microsoft.com/office/drawing/2014/main" id="{13BC1C09-8FD1-4619-B317-E9EED5E55D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649975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C28B0A4-4C3F-4E36-99C8-A4D7019A96CD}"/>
              </a:ext>
            </a:extLst>
          </p:cNvPr>
          <p:cNvSpPr>
            <a:spLocks noGrp="1"/>
          </p:cNvSpPr>
          <p:nvPr>
            <p:ph type="title"/>
          </p:nvPr>
        </p:nvSpPr>
        <p:spPr>
          <a:xfrm>
            <a:off x="680321" y="753228"/>
            <a:ext cx="5041629" cy="1080938"/>
          </a:xfrm>
        </p:spPr>
        <p:txBody>
          <a:bodyPr>
            <a:normAutofit/>
          </a:bodyPr>
          <a:lstStyle/>
          <a:p>
            <a:endParaRPr lang="en-US" dirty="0"/>
          </a:p>
        </p:txBody>
      </p:sp>
      <p:pic>
        <p:nvPicPr>
          <p:cNvPr id="39" name="Picture 38">
            <a:extLst>
              <a:ext uri="{FF2B5EF4-FFF2-40B4-BE49-F238E27FC236}">
                <a16:creationId xmlns:a16="http://schemas.microsoft.com/office/drawing/2014/main" id="{D3143E80-C928-46DB-9299-0BD06348A92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6492240" cy="261714"/>
          </a:xfrm>
          <a:prstGeom prst="rect">
            <a:avLst/>
          </a:prstGeom>
        </p:spPr>
      </p:pic>
      <p:sp>
        <p:nvSpPr>
          <p:cNvPr id="5" name="Slide Number Placeholder 4">
            <a:extLst>
              <a:ext uri="{FF2B5EF4-FFF2-40B4-BE49-F238E27FC236}">
                <a16:creationId xmlns:a16="http://schemas.microsoft.com/office/drawing/2014/main" id="{DA52873B-5707-4CBA-9197-34929203068B}"/>
              </a:ext>
            </a:extLst>
          </p:cNvPr>
          <p:cNvSpPr>
            <a:spLocks noGrp="1"/>
          </p:cNvSpPr>
          <p:nvPr>
            <p:ph type="sldNum" sz="quarter" idx="12"/>
          </p:nvPr>
        </p:nvSpPr>
        <p:spPr>
          <a:xfrm>
            <a:off x="10900372" y="5936189"/>
            <a:ext cx="914400" cy="365122"/>
          </a:xfrm>
        </p:spPr>
        <p:txBody>
          <a:bodyPr>
            <a:normAutofit/>
          </a:bodyPr>
          <a:lstStyle/>
          <a:p>
            <a:pPr>
              <a:spcAft>
                <a:spcPts val="600"/>
              </a:spcAft>
            </a:pPr>
            <a:fld id="{8B71757D-93AB-4F01-A33B-533BD3A89288}" type="slidenum">
              <a:rPr lang="en-US" sz="1050">
                <a:solidFill>
                  <a:prstClr val="white">
                    <a:tint val="75000"/>
                  </a:prstClr>
                </a:solidFill>
              </a:rPr>
              <a:pPr>
                <a:spcAft>
                  <a:spcPts val="600"/>
                </a:spcAft>
              </a:pPr>
              <a:t>13</a:t>
            </a:fld>
            <a:endParaRPr lang="en-US" sz="1050">
              <a:solidFill>
                <a:prstClr val="white">
                  <a:tint val="75000"/>
                </a:prstClr>
              </a:solidFill>
            </a:endParaRPr>
          </a:p>
        </p:txBody>
      </p:sp>
    </p:spTree>
    <p:extLst>
      <p:ext uri="{BB962C8B-B14F-4D97-AF65-F5344CB8AC3E}">
        <p14:creationId xmlns:p14="http://schemas.microsoft.com/office/powerpoint/2010/main" val="3722842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2FF3-22CA-4CEF-BD20-2547695E4ACE}"/>
              </a:ext>
            </a:extLst>
          </p:cNvPr>
          <p:cNvSpPr>
            <a:spLocks noGrp="1"/>
          </p:cNvSpPr>
          <p:nvPr>
            <p:ph type="title"/>
          </p:nvPr>
        </p:nvSpPr>
        <p:spPr>
          <a:xfrm>
            <a:off x="680321" y="753228"/>
            <a:ext cx="9613861" cy="1080938"/>
          </a:xfrm>
        </p:spPr>
        <p:txBody>
          <a:bodyPr>
            <a:normAutofit/>
          </a:bodyPr>
          <a:lstStyle/>
          <a:p>
            <a:endParaRPr lang="en-US" dirty="0"/>
          </a:p>
        </p:txBody>
      </p:sp>
      <p:graphicFrame>
        <p:nvGraphicFramePr>
          <p:cNvPr id="5" name="Content Placeholder 2">
            <a:extLst>
              <a:ext uri="{FF2B5EF4-FFF2-40B4-BE49-F238E27FC236}">
                <a16:creationId xmlns:a16="http://schemas.microsoft.com/office/drawing/2014/main" id="{416D1E39-D178-431C-8F41-AA5267EDCE06}"/>
              </a:ext>
            </a:extLst>
          </p:cNvPr>
          <p:cNvGraphicFramePr>
            <a:graphicFrameLocks noGrp="1"/>
          </p:cNvGraphicFramePr>
          <p:nvPr>
            <p:ph idx="1"/>
            <p:extLst>
              <p:ext uri="{D42A27DB-BD31-4B8C-83A1-F6EECF244321}">
                <p14:modId xmlns:p14="http://schemas.microsoft.com/office/powerpoint/2010/main" val="1364510706"/>
              </p:ext>
            </p:extLst>
          </p:nvPr>
        </p:nvGraphicFramePr>
        <p:xfrm>
          <a:off x="681037" y="2336800"/>
          <a:ext cx="10830641" cy="3598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94CFADF8-B1E3-480A-AE82-940B490A29FF}"/>
              </a:ext>
            </a:extLst>
          </p:cNvPr>
          <p:cNvSpPr>
            <a:spLocks noGrp="1"/>
          </p:cNvSpPr>
          <p:nvPr>
            <p:ph type="sldNum" sz="quarter" idx="12"/>
          </p:nvPr>
        </p:nvSpPr>
        <p:spPr/>
        <p:txBody>
          <a:bodyPr/>
          <a:lstStyle/>
          <a:p>
            <a:fld id="{8B71757D-93AB-4F01-A33B-533BD3A89288}" type="slidenum">
              <a:rPr lang="en-US" smtClean="0"/>
              <a:t>14</a:t>
            </a:fld>
            <a:endParaRPr lang="en-US"/>
          </a:p>
        </p:txBody>
      </p:sp>
    </p:spTree>
    <p:extLst>
      <p:ext uri="{BB962C8B-B14F-4D97-AF65-F5344CB8AC3E}">
        <p14:creationId xmlns:p14="http://schemas.microsoft.com/office/powerpoint/2010/main" val="2974873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2675E-213D-45FF-A39A-47B3C62E973B}"/>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4CC0EBF5-DBEA-4929-9800-101985C3BE77}"/>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dirty="0"/>
              <a:t>“only when adult educators embrace a true commitment to try to understand the lived experiences and perspectives that diverse learners bring to educational settings can the interests of both the educator and the learner be at the center.” (</a:t>
            </a:r>
            <a:r>
              <a:rPr lang="en-US" dirty="0" err="1"/>
              <a:t>Sissel</a:t>
            </a:r>
            <a:r>
              <a:rPr lang="en-US" dirty="0"/>
              <a:t>, 2001)</a:t>
            </a:r>
          </a:p>
        </p:txBody>
      </p:sp>
      <p:sp>
        <p:nvSpPr>
          <p:cNvPr id="4" name="Slide Number Placeholder 3">
            <a:extLst>
              <a:ext uri="{FF2B5EF4-FFF2-40B4-BE49-F238E27FC236}">
                <a16:creationId xmlns:a16="http://schemas.microsoft.com/office/drawing/2014/main" id="{5B606798-4F94-4B6B-8292-CBFA235F9382}"/>
              </a:ext>
            </a:extLst>
          </p:cNvPr>
          <p:cNvSpPr>
            <a:spLocks noGrp="1"/>
          </p:cNvSpPr>
          <p:nvPr>
            <p:ph type="sldNum" sz="quarter" idx="12"/>
          </p:nvPr>
        </p:nvSpPr>
        <p:spPr/>
        <p:txBody>
          <a:bodyPr/>
          <a:lstStyle/>
          <a:p>
            <a:fld id="{8B71757D-93AB-4F01-A33B-533BD3A89288}" type="slidenum">
              <a:rPr lang="en-US" smtClean="0"/>
              <a:t>15</a:t>
            </a:fld>
            <a:endParaRPr lang="en-US"/>
          </a:p>
        </p:txBody>
      </p:sp>
    </p:spTree>
    <p:extLst>
      <p:ext uri="{BB962C8B-B14F-4D97-AF65-F5344CB8AC3E}">
        <p14:creationId xmlns:p14="http://schemas.microsoft.com/office/powerpoint/2010/main" val="2277807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059A320-8768-45B7-97A8-030AB958D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Icebergs">
            <a:extLst>
              <a:ext uri="{FF2B5EF4-FFF2-40B4-BE49-F238E27FC236}">
                <a16:creationId xmlns:a16="http://schemas.microsoft.com/office/drawing/2014/main" id="{71B596E4-C031-4654-8919-FEEDAB01B7FC}"/>
              </a:ext>
            </a:extLst>
          </p:cNvPr>
          <p:cNvPicPr>
            <a:picLocks noChangeAspect="1"/>
          </p:cNvPicPr>
          <p:nvPr/>
        </p:nvPicPr>
        <p:blipFill rotWithShape="1">
          <a:blip r:embed="rId2">
            <a:extLst>
              <a:ext uri="{28A0092B-C50C-407E-A947-70E740481C1C}">
                <a14:useLocalDpi xmlns:a14="http://schemas.microsoft.com/office/drawing/2010/main" val="0"/>
              </a:ext>
            </a:extLst>
          </a:blip>
          <a:srcRect t="3017"/>
          <a:stretch/>
        </p:blipFill>
        <p:spPr>
          <a:xfrm>
            <a:off x="20" y="10"/>
            <a:ext cx="12191980" cy="6857990"/>
          </a:xfrm>
          <a:prstGeom prst="rect">
            <a:avLst/>
          </a:prstGeom>
        </p:spPr>
      </p:pic>
      <p:sp>
        <p:nvSpPr>
          <p:cNvPr id="3" name="Content Placeholder 2">
            <a:extLst>
              <a:ext uri="{FF2B5EF4-FFF2-40B4-BE49-F238E27FC236}">
                <a16:creationId xmlns:a16="http://schemas.microsoft.com/office/drawing/2014/main" id="{720D43F0-FACD-404A-AD3E-F76A92DAAA0E}"/>
              </a:ext>
            </a:extLst>
          </p:cNvPr>
          <p:cNvSpPr>
            <a:spLocks noGrp="1"/>
          </p:cNvSpPr>
          <p:nvPr>
            <p:ph idx="4294967295"/>
          </p:nvPr>
        </p:nvSpPr>
        <p:spPr>
          <a:xfrm>
            <a:off x="-1" y="2267340"/>
            <a:ext cx="12191999" cy="3465124"/>
          </a:xfrm>
        </p:spPr>
        <p:txBody>
          <a:bodyPr anchor="ctr">
            <a:normAutofit/>
          </a:bodyPr>
          <a:lstStyle/>
          <a:p>
            <a:pPr marL="0" indent="0" algn="ctr">
              <a:buNone/>
            </a:pPr>
            <a:r>
              <a:rPr lang="en-US" sz="8000" dirty="0"/>
              <a:t>Ten-minute break</a:t>
            </a:r>
          </a:p>
          <a:p>
            <a:endParaRPr lang="en-US" sz="2000" dirty="0"/>
          </a:p>
        </p:txBody>
      </p:sp>
      <p:sp>
        <p:nvSpPr>
          <p:cNvPr id="8" name="Slide Number Placeholder 7">
            <a:extLst>
              <a:ext uri="{FF2B5EF4-FFF2-40B4-BE49-F238E27FC236}">
                <a16:creationId xmlns:a16="http://schemas.microsoft.com/office/drawing/2014/main" id="{E3788BAC-CA16-49F3-ABFF-6571C5634C8D}"/>
              </a:ext>
            </a:extLst>
          </p:cNvPr>
          <p:cNvSpPr>
            <a:spLocks noGrp="1"/>
          </p:cNvSpPr>
          <p:nvPr>
            <p:ph type="sldNum" sz="quarter" idx="12"/>
          </p:nvPr>
        </p:nvSpPr>
        <p:spPr/>
        <p:txBody>
          <a:bodyPr/>
          <a:lstStyle/>
          <a:p>
            <a:fld id="{8B71757D-93AB-4F01-A33B-533BD3A89288}" type="slidenum">
              <a:rPr lang="en-US" smtClean="0"/>
              <a:t>16</a:t>
            </a:fld>
            <a:endParaRPr lang="en-US"/>
          </a:p>
        </p:txBody>
      </p:sp>
    </p:spTree>
    <p:extLst>
      <p:ext uri="{BB962C8B-B14F-4D97-AF65-F5344CB8AC3E}">
        <p14:creationId xmlns:p14="http://schemas.microsoft.com/office/powerpoint/2010/main" val="3478836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363FF-0E44-491B-B7DC-46A6584135C3}"/>
              </a:ext>
            </a:extLst>
          </p:cNvPr>
          <p:cNvSpPr>
            <a:spLocks noGrp="1"/>
          </p:cNvSpPr>
          <p:nvPr>
            <p:ph type="title"/>
          </p:nvPr>
        </p:nvSpPr>
        <p:spPr/>
        <p:txBody>
          <a:bodyPr/>
          <a:lstStyle/>
          <a:p>
            <a:r>
              <a:rPr lang="en-US" dirty="0"/>
              <a:t>Common theories around adult learning</a:t>
            </a:r>
          </a:p>
        </p:txBody>
      </p:sp>
      <p:sp>
        <p:nvSpPr>
          <p:cNvPr id="3" name="Content Placeholder 2">
            <a:extLst>
              <a:ext uri="{FF2B5EF4-FFF2-40B4-BE49-F238E27FC236}">
                <a16:creationId xmlns:a16="http://schemas.microsoft.com/office/drawing/2014/main" id="{61B1EE1E-6ACA-4DF3-B8F5-CEFCAD2CF46A}"/>
              </a:ext>
            </a:extLst>
          </p:cNvPr>
          <p:cNvSpPr>
            <a:spLocks noGrp="1"/>
          </p:cNvSpPr>
          <p:nvPr>
            <p:ph idx="1"/>
          </p:nvPr>
        </p:nvSpPr>
        <p:spPr>
          <a:xfrm>
            <a:off x="680321" y="2336873"/>
            <a:ext cx="9839473" cy="4181373"/>
          </a:xfrm>
        </p:spPr>
        <p:txBody>
          <a:bodyPr anchor="t">
            <a:normAutofit/>
          </a:bodyPr>
          <a:lstStyle/>
          <a:p>
            <a:r>
              <a:rPr lang="en-US" dirty="0"/>
              <a:t>Andragogy (Malcolm Knowles)</a:t>
            </a:r>
          </a:p>
          <a:p>
            <a:pPr lvl="1"/>
            <a:r>
              <a:rPr lang="en-US" sz="1800" dirty="0">
                <a:effectLst/>
                <a:latin typeface="Trebuchet MS" panose="020B0603020202020204" pitchFamily="34" charset="0"/>
                <a:ea typeface="Calibri" panose="020F0502020204030204" pitchFamily="34" charset="0"/>
              </a:rPr>
              <a:t>“the art and science of helping adults learn” (Knowles, 1980, p. 43).</a:t>
            </a:r>
            <a:endParaRPr lang="en-US" sz="1600" dirty="0">
              <a:latin typeface="Trebuchet MS" panose="020B0603020202020204" pitchFamily="34" charset="0"/>
              <a:ea typeface="Calibri" panose="020F0502020204030204" pitchFamily="34" charset="0"/>
            </a:endParaRPr>
          </a:p>
          <a:p>
            <a:endParaRPr lang="en-US" sz="2200" dirty="0">
              <a:effectLst/>
              <a:latin typeface="Trebuchet MS" panose="020B0603020202020204" pitchFamily="34" charset="0"/>
              <a:ea typeface="Calibri" panose="020F0502020204030204" pitchFamily="34" charset="0"/>
            </a:endParaRPr>
          </a:p>
          <a:p>
            <a:r>
              <a:rPr lang="en-US" sz="2200" dirty="0">
                <a:latin typeface="Trebuchet MS" panose="020B0603020202020204" pitchFamily="34" charset="0"/>
                <a:ea typeface="Calibri" panose="020F0502020204030204" pitchFamily="34" charset="0"/>
              </a:rPr>
              <a:t>Cultural Capital (Pierre Bourdieu)</a:t>
            </a:r>
          </a:p>
          <a:p>
            <a:pPr lvl="1"/>
            <a:r>
              <a:rPr lang="en-US" sz="1800" dirty="0">
                <a:effectLst/>
                <a:latin typeface="Trebuchet MS" panose="020B0603020202020204" pitchFamily="34" charset="0"/>
                <a:ea typeface="Calibri" panose="020F0502020204030204" pitchFamily="34" charset="0"/>
              </a:rPr>
              <a:t>“accumulated labor” (Bourdieu, 2002, p. 280) that can be transformed into “social energy” (p. 280) which can then be accumulated, inherited, reproduced, and transformed into various kinds of tangible and intangible profits within society.</a:t>
            </a:r>
          </a:p>
          <a:p>
            <a:pPr lvl="2"/>
            <a:r>
              <a:rPr lang="en-US" sz="1600" dirty="0">
                <a:latin typeface="Trebuchet MS" panose="020B0603020202020204" pitchFamily="34" charset="0"/>
                <a:ea typeface="Calibri" panose="020F0502020204030204" pitchFamily="34" charset="0"/>
              </a:rPr>
              <a:t>Three forms of capital: cultural, social, and economic.</a:t>
            </a:r>
            <a:endParaRPr lang="en-US" sz="1600" dirty="0">
              <a:effectLst/>
              <a:latin typeface="Trebuchet MS" panose="020B0603020202020204" pitchFamily="34" charset="0"/>
              <a:ea typeface="Calibri" panose="020F0502020204030204" pitchFamily="34" charset="0"/>
            </a:endParaRPr>
          </a:p>
          <a:p>
            <a:endParaRPr lang="en-US" sz="2200" dirty="0">
              <a:latin typeface="Trebuchet MS" panose="020B0603020202020204" pitchFamily="34" charset="0"/>
              <a:ea typeface="Calibri" panose="020F0502020204030204" pitchFamily="34" charset="0"/>
            </a:endParaRPr>
          </a:p>
          <a:p>
            <a:pPr marL="0" indent="0">
              <a:buNone/>
            </a:pPr>
            <a:r>
              <a:rPr lang="en-US" sz="2200" dirty="0">
                <a:latin typeface="Trebuchet MS" panose="020B0603020202020204" pitchFamily="34" charset="0"/>
                <a:ea typeface="Calibri" panose="020F0502020204030204" pitchFamily="34" charset="0"/>
              </a:rPr>
              <a:t>Both</a:t>
            </a:r>
            <a:r>
              <a:rPr lang="en-US" sz="2200" dirty="0">
                <a:effectLst/>
                <a:latin typeface="Trebuchet MS" panose="020B0603020202020204" pitchFamily="34" charset="0"/>
                <a:ea typeface="Calibri" panose="020F0502020204030204" pitchFamily="34" charset="0"/>
              </a:rPr>
              <a:t> theories have value when thinking about adult learning. But do these theories reflect the diverse student population we serve and value their knowledge, skills, and culture? </a:t>
            </a:r>
          </a:p>
        </p:txBody>
      </p:sp>
      <p:sp>
        <p:nvSpPr>
          <p:cNvPr id="4" name="Slide Number Placeholder 3">
            <a:extLst>
              <a:ext uri="{FF2B5EF4-FFF2-40B4-BE49-F238E27FC236}">
                <a16:creationId xmlns:a16="http://schemas.microsoft.com/office/drawing/2014/main" id="{9D32074B-5D35-4815-85C1-CBA8A679DF88}"/>
              </a:ext>
            </a:extLst>
          </p:cNvPr>
          <p:cNvSpPr>
            <a:spLocks noGrp="1"/>
          </p:cNvSpPr>
          <p:nvPr>
            <p:ph type="sldNum" sz="quarter" idx="12"/>
          </p:nvPr>
        </p:nvSpPr>
        <p:spPr/>
        <p:txBody>
          <a:bodyPr/>
          <a:lstStyle/>
          <a:p>
            <a:fld id="{8B71757D-93AB-4F01-A33B-533BD3A89288}" type="slidenum">
              <a:rPr lang="en-US" smtClean="0"/>
              <a:t>17</a:t>
            </a:fld>
            <a:endParaRPr lang="en-US"/>
          </a:p>
        </p:txBody>
      </p:sp>
    </p:spTree>
    <p:extLst>
      <p:ext uri="{BB962C8B-B14F-4D97-AF65-F5344CB8AC3E}">
        <p14:creationId xmlns:p14="http://schemas.microsoft.com/office/powerpoint/2010/main" val="597139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0821-826E-4905-BA7F-220B4E6602C0}"/>
              </a:ext>
            </a:extLst>
          </p:cNvPr>
          <p:cNvSpPr>
            <a:spLocks noGrp="1"/>
          </p:cNvSpPr>
          <p:nvPr>
            <p:ph type="title"/>
          </p:nvPr>
        </p:nvSpPr>
        <p:spPr/>
        <p:txBody>
          <a:bodyPr/>
          <a:lstStyle/>
          <a:p>
            <a:r>
              <a:rPr lang="en-US" dirty="0"/>
              <a:t>Community cultural wealth</a:t>
            </a:r>
          </a:p>
        </p:txBody>
      </p:sp>
      <p:sp>
        <p:nvSpPr>
          <p:cNvPr id="3" name="Content Placeholder 2">
            <a:extLst>
              <a:ext uri="{FF2B5EF4-FFF2-40B4-BE49-F238E27FC236}">
                <a16:creationId xmlns:a16="http://schemas.microsoft.com/office/drawing/2014/main" id="{48FB97BD-46CC-426F-AEC0-FA518634435F}"/>
              </a:ext>
            </a:extLst>
          </p:cNvPr>
          <p:cNvSpPr>
            <a:spLocks noGrp="1"/>
          </p:cNvSpPr>
          <p:nvPr>
            <p:ph idx="1"/>
          </p:nvPr>
        </p:nvSpPr>
        <p:spPr/>
        <p:txBody>
          <a:bodyPr/>
          <a:lstStyle/>
          <a:p>
            <a:r>
              <a:rPr lang="en-US" dirty="0"/>
              <a:t>Community cultural wealth originates from critical race theory.</a:t>
            </a:r>
          </a:p>
          <a:p>
            <a:r>
              <a:rPr lang="en-US" dirty="0"/>
              <a:t>Bourdieu’s work has been used to argue there is a divide between the “culturally wealthy” and “culturally poor” (</a:t>
            </a:r>
            <a:r>
              <a:rPr lang="en-US" dirty="0" err="1"/>
              <a:t>Yosso</a:t>
            </a:r>
            <a:r>
              <a:rPr lang="en-US" dirty="0"/>
              <a:t>, 2005, p. 76).</a:t>
            </a:r>
          </a:p>
          <a:p>
            <a:r>
              <a:rPr lang="en-US" dirty="0"/>
              <a:t>White, middle class culture becomes the norm by default to judge other cultural capital.  </a:t>
            </a:r>
          </a:p>
          <a:p>
            <a:r>
              <a:rPr lang="en-US" dirty="0"/>
              <a:t> </a:t>
            </a:r>
            <a:r>
              <a:rPr lang="en-US" dirty="0" err="1"/>
              <a:t>Yosso</a:t>
            </a:r>
            <a:r>
              <a:rPr lang="en-US" dirty="0"/>
              <a:t> argues cultural wealth should be considered in greater terms than cultural, social, and economic capital. </a:t>
            </a:r>
          </a:p>
        </p:txBody>
      </p:sp>
      <p:sp>
        <p:nvSpPr>
          <p:cNvPr id="4" name="Slide Number Placeholder 3">
            <a:extLst>
              <a:ext uri="{FF2B5EF4-FFF2-40B4-BE49-F238E27FC236}">
                <a16:creationId xmlns:a16="http://schemas.microsoft.com/office/drawing/2014/main" id="{744A96B1-9FF9-4460-95F5-6A34EFF24A88}"/>
              </a:ext>
            </a:extLst>
          </p:cNvPr>
          <p:cNvSpPr>
            <a:spLocks noGrp="1"/>
          </p:cNvSpPr>
          <p:nvPr>
            <p:ph type="sldNum" sz="quarter" idx="12"/>
          </p:nvPr>
        </p:nvSpPr>
        <p:spPr/>
        <p:txBody>
          <a:bodyPr/>
          <a:lstStyle/>
          <a:p>
            <a:fld id="{8B71757D-93AB-4F01-A33B-533BD3A89288}" type="slidenum">
              <a:rPr lang="en-US" smtClean="0"/>
              <a:t>18</a:t>
            </a:fld>
            <a:endParaRPr lang="en-US"/>
          </a:p>
        </p:txBody>
      </p:sp>
    </p:spTree>
    <p:extLst>
      <p:ext uri="{BB962C8B-B14F-4D97-AF65-F5344CB8AC3E}">
        <p14:creationId xmlns:p14="http://schemas.microsoft.com/office/powerpoint/2010/main" val="141727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829CE-61B1-4AA3-BF2E-59C22CD11FFC}"/>
              </a:ext>
            </a:extLst>
          </p:cNvPr>
          <p:cNvSpPr>
            <a:spLocks noGrp="1"/>
          </p:cNvSpPr>
          <p:nvPr>
            <p:ph type="title"/>
          </p:nvPr>
        </p:nvSpPr>
        <p:spPr/>
        <p:txBody>
          <a:bodyPr/>
          <a:lstStyle/>
          <a:p>
            <a:r>
              <a:rPr lang="en-US" dirty="0"/>
              <a:t>Community cultural wealth (continued)</a:t>
            </a:r>
          </a:p>
        </p:txBody>
      </p:sp>
      <p:sp>
        <p:nvSpPr>
          <p:cNvPr id="3" name="Content Placeholder 2">
            <a:extLst>
              <a:ext uri="{FF2B5EF4-FFF2-40B4-BE49-F238E27FC236}">
                <a16:creationId xmlns:a16="http://schemas.microsoft.com/office/drawing/2014/main" id="{231BEC48-7410-4438-B44F-B2FDAA180C4B}"/>
              </a:ext>
            </a:extLst>
          </p:cNvPr>
          <p:cNvSpPr>
            <a:spLocks noGrp="1"/>
          </p:cNvSpPr>
          <p:nvPr>
            <p:ph sz="half" idx="1"/>
          </p:nvPr>
        </p:nvSpPr>
        <p:spPr/>
        <p:txBody>
          <a:bodyPr>
            <a:normAutofit fontScale="85000" lnSpcReduction="20000"/>
          </a:bodyPr>
          <a:lstStyle/>
          <a:p>
            <a:r>
              <a:rPr lang="en-US" dirty="0"/>
              <a:t>Aspirational capital</a:t>
            </a:r>
          </a:p>
          <a:p>
            <a:pPr lvl="1"/>
            <a:r>
              <a:rPr lang="en-US" dirty="0"/>
              <a:t>“the ability to maintain hopes and dreams for the future, even in the face of real and perceived barriers” (</a:t>
            </a:r>
            <a:r>
              <a:rPr lang="en-US" dirty="0" err="1"/>
              <a:t>Yosso</a:t>
            </a:r>
            <a:r>
              <a:rPr lang="en-US" dirty="0"/>
              <a:t>, p. 77) </a:t>
            </a:r>
          </a:p>
          <a:p>
            <a:r>
              <a:rPr lang="en-US" dirty="0"/>
              <a:t>Linguistic capital </a:t>
            </a:r>
          </a:p>
          <a:p>
            <a:pPr lvl="1"/>
            <a:r>
              <a:rPr lang="en-US" dirty="0"/>
              <a:t>“the intellectual and social skills attained through communication experiences in more than one language and/or style” (p. 78)</a:t>
            </a:r>
          </a:p>
          <a:p>
            <a:r>
              <a:rPr lang="en-US" dirty="0"/>
              <a:t>Familial capital </a:t>
            </a:r>
          </a:p>
          <a:p>
            <a:pPr lvl="1"/>
            <a:r>
              <a:rPr lang="en-US" dirty="0"/>
              <a:t>“cultural knowledges nurtured among </a:t>
            </a:r>
            <a:r>
              <a:rPr lang="en-US" dirty="0" err="1"/>
              <a:t>familia</a:t>
            </a:r>
            <a:r>
              <a:rPr lang="en-US" dirty="0"/>
              <a:t> (kin) that carry a sense of community history, memory and cultural intuition” (p. 79)</a:t>
            </a:r>
          </a:p>
        </p:txBody>
      </p:sp>
      <p:sp>
        <p:nvSpPr>
          <p:cNvPr id="4" name="Content Placeholder 3">
            <a:extLst>
              <a:ext uri="{FF2B5EF4-FFF2-40B4-BE49-F238E27FC236}">
                <a16:creationId xmlns:a16="http://schemas.microsoft.com/office/drawing/2014/main" id="{D3026B19-B172-4132-B776-88A7D1EA802B}"/>
              </a:ext>
            </a:extLst>
          </p:cNvPr>
          <p:cNvSpPr>
            <a:spLocks noGrp="1"/>
          </p:cNvSpPr>
          <p:nvPr>
            <p:ph sz="half" idx="2"/>
          </p:nvPr>
        </p:nvSpPr>
        <p:spPr/>
        <p:txBody>
          <a:bodyPr>
            <a:normAutofit fontScale="85000" lnSpcReduction="20000"/>
          </a:bodyPr>
          <a:lstStyle/>
          <a:p>
            <a:r>
              <a:rPr lang="en-US" dirty="0"/>
              <a:t>Social capital</a:t>
            </a:r>
          </a:p>
          <a:p>
            <a:pPr lvl="1"/>
            <a:r>
              <a:rPr lang="en-US" dirty="0"/>
              <a:t>“networks of people and community resources” (p. 80)</a:t>
            </a:r>
          </a:p>
          <a:p>
            <a:r>
              <a:rPr lang="en-US" dirty="0"/>
              <a:t>Navigational capital</a:t>
            </a:r>
          </a:p>
          <a:p>
            <a:pPr lvl="1"/>
            <a:r>
              <a:rPr lang="en-US" dirty="0"/>
              <a:t>“skills of maneuvering through social institutions” (p. 80)</a:t>
            </a:r>
          </a:p>
          <a:p>
            <a:r>
              <a:rPr lang="en-US" dirty="0"/>
              <a:t>Resistant capital</a:t>
            </a:r>
          </a:p>
          <a:p>
            <a:pPr lvl="1"/>
            <a:r>
              <a:rPr lang="en-US" dirty="0"/>
              <a:t>“knowledges and skills fostered through oppositional behavior that challenges inequality” (p. 80)</a:t>
            </a:r>
          </a:p>
          <a:p>
            <a:pPr marL="457200" lvl="1" indent="0">
              <a:buNone/>
            </a:pPr>
            <a:endParaRPr lang="en-US" dirty="0"/>
          </a:p>
        </p:txBody>
      </p:sp>
      <p:sp>
        <p:nvSpPr>
          <p:cNvPr id="5" name="Slide Number Placeholder 4">
            <a:extLst>
              <a:ext uri="{FF2B5EF4-FFF2-40B4-BE49-F238E27FC236}">
                <a16:creationId xmlns:a16="http://schemas.microsoft.com/office/drawing/2014/main" id="{2D8B2AA8-BA9E-4F5C-B655-87B99D4AC518}"/>
              </a:ext>
            </a:extLst>
          </p:cNvPr>
          <p:cNvSpPr>
            <a:spLocks noGrp="1"/>
          </p:cNvSpPr>
          <p:nvPr>
            <p:ph type="sldNum" sz="quarter" idx="12"/>
          </p:nvPr>
        </p:nvSpPr>
        <p:spPr/>
        <p:txBody>
          <a:bodyPr/>
          <a:lstStyle/>
          <a:p>
            <a:fld id="{8B71757D-93AB-4F01-A33B-533BD3A89288}" type="slidenum">
              <a:rPr lang="en-US" smtClean="0"/>
              <a:t>19</a:t>
            </a:fld>
            <a:endParaRPr lang="en-US"/>
          </a:p>
        </p:txBody>
      </p:sp>
    </p:spTree>
    <p:extLst>
      <p:ext uri="{BB962C8B-B14F-4D97-AF65-F5344CB8AC3E}">
        <p14:creationId xmlns:p14="http://schemas.microsoft.com/office/powerpoint/2010/main" val="2120856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CFC1BB-C5B3-4479-9752-C53221627F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Picture 12">
            <a:extLst>
              <a:ext uri="{FF2B5EF4-FFF2-40B4-BE49-F238E27FC236}">
                <a16:creationId xmlns:a16="http://schemas.microsoft.com/office/drawing/2014/main" id="{C56FCE19-3103-4473-A92E-E38D00FCD00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5" name="Picture 14">
            <a:extLst>
              <a:ext uri="{FF2B5EF4-FFF2-40B4-BE49-F238E27FC236}">
                <a16:creationId xmlns:a16="http://schemas.microsoft.com/office/drawing/2014/main" id="{E909C556-FC01-4870-ABC0-8D5C17BD0F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a:extLst>
              <a:ext uri="{FF2B5EF4-FFF2-40B4-BE49-F238E27FC236}">
                <a16:creationId xmlns:a16="http://schemas.microsoft.com/office/drawing/2014/main" id="{C6DB8A24-0DF2-4AB3-9191-C02AB6937C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6924F406-F250-4FCF-A28E-52F364A5AA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5A26FF4-F1AA-445E-9EF7-F9166F0D7019}"/>
              </a:ext>
            </a:extLst>
          </p:cNvPr>
          <p:cNvSpPr>
            <a:spLocks noGrp="1"/>
          </p:cNvSpPr>
          <p:nvPr>
            <p:ph type="title"/>
          </p:nvPr>
        </p:nvSpPr>
        <p:spPr>
          <a:xfrm>
            <a:off x="680321" y="753228"/>
            <a:ext cx="9613861" cy="1080938"/>
          </a:xfrm>
        </p:spPr>
        <p:txBody>
          <a:bodyPr vert="horz" lIns="91440" tIns="45720" rIns="91440" bIns="45720" rtlCol="0" anchor="ctr">
            <a:normAutofit/>
          </a:bodyPr>
          <a:lstStyle/>
          <a:p>
            <a:r>
              <a:rPr lang="en-US" dirty="0"/>
              <a:t>About your facilitator</a:t>
            </a:r>
          </a:p>
        </p:txBody>
      </p:sp>
      <p:sp>
        <p:nvSpPr>
          <p:cNvPr id="4" name="Text Placeholder 3">
            <a:extLst>
              <a:ext uri="{FF2B5EF4-FFF2-40B4-BE49-F238E27FC236}">
                <a16:creationId xmlns:a16="http://schemas.microsoft.com/office/drawing/2014/main" id="{BE5CCDD2-5248-4D26-9EC4-147A8576CE17}"/>
              </a:ext>
            </a:extLst>
          </p:cNvPr>
          <p:cNvSpPr>
            <a:spLocks noGrp="1"/>
          </p:cNvSpPr>
          <p:nvPr>
            <p:ph type="body" sz="half" idx="2"/>
          </p:nvPr>
        </p:nvSpPr>
        <p:spPr>
          <a:xfrm>
            <a:off x="680321" y="2336873"/>
            <a:ext cx="6423211" cy="3599316"/>
          </a:xfrm>
        </p:spPr>
        <p:txBody>
          <a:bodyPr vert="horz" lIns="91440" tIns="45720" rIns="91440" bIns="45720" rtlCol="0">
            <a:normAutofit/>
          </a:bodyPr>
          <a:lstStyle/>
          <a:p>
            <a:pPr marL="285750" indent="-228600">
              <a:buFont typeface="Arial" panose="020B0604020202020204" pitchFamily="34" charset="0"/>
              <a:buChar char="•"/>
            </a:pPr>
            <a:r>
              <a:rPr lang="en-US" sz="1700" dirty="0"/>
              <a:t>Writing instructor for twelve years, six years at WCC</a:t>
            </a:r>
          </a:p>
          <a:p>
            <a:pPr marL="285750" indent="-228600">
              <a:buFont typeface="Arial" panose="020B0604020202020204" pitchFamily="34" charset="0"/>
              <a:buChar char="•"/>
            </a:pPr>
            <a:r>
              <a:rPr lang="en-US" sz="1700" dirty="0"/>
              <a:t>M.A. in English</a:t>
            </a:r>
          </a:p>
          <a:p>
            <a:pPr marL="285750" indent="-228600">
              <a:buFont typeface="Arial" panose="020B0604020202020204" pitchFamily="34" charset="0"/>
              <a:buChar char="•"/>
            </a:pPr>
            <a:r>
              <a:rPr lang="en-US" sz="1700" dirty="0"/>
              <a:t>M.Ed. in Leadership in Higher Education</a:t>
            </a:r>
          </a:p>
          <a:p>
            <a:pPr marL="285750" indent="-228600">
              <a:buFont typeface="Arial" panose="020B0604020202020204" pitchFamily="34" charset="0"/>
              <a:buChar char="•"/>
            </a:pPr>
            <a:r>
              <a:rPr lang="en-US" sz="1700" dirty="0"/>
              <a:t>Ed.D. in Educational Leadership (ABD)</a:t>
            </a:r>
          </a:p>
          <a:p>
            <a:pPr marL="285750" indent="-228600">
              <a:buFont typeface="Arial" panose="020B0604020202020204" pitchFamily="34" charset="0"/>
              <a:buChar char="•"/>
            </a:pPr>
            <a:r>
              <a:rPr lang="en-US" sz="1700" dirty="0"/>
              <a:t>This seminar serves to fulfill part of my </a:t>
            </a:r>
            <a:r>
              <a:rPr lang="en-US" sz="1700" dirty="0" err="1"/>
              <a:t>Ed.D</a:t>
            </a:r>
            <a:r>
              <a:rPr lang="en-US" sz="1700" dirty="0"/>
              <a:t> dissertation in practice </a:t>
            </a:r>
          </a:p>
          <a:p>
            <a:pPr marL="285750" indent="-228600">
              <a:buFont typeface="Arial" panose="020B0604020202020204" pitchFamily="34" charset="0"/>
              <a:buChar char="•"/>
            </a:pPr>
            <a:r>
              <a:rPr lang="en-US" sz="1700" dirty="0"/>
              <a:t>No identifying information provided by participants in this seminar will be included in the written dissertation.  </a:t>
            </a:r>
          </a:p>
        </p:txBody>
      </p:sp>
      <p:pic>
        <p:nvPicPr>
          <p:cNvPr id="6" name="Picture Placeholder 5" descr="A picture of Andrew Brottlund wearing purple glasses. ">
            <a:extLst>
              <a:ext uri="{FF2B5EF4-FFF2-40B4-BE49-F238E27FC236}">
                <a16:creationId xmlns:a16="http://schemas.microsoft.com/office/drawing/2014/main" id="{4682C951-4C83-46F5-B188-9ED79F6260E1}"/>
              </a:ext>
            </a:extLst>
          </p:cNvPr>
          <p:cNvPicPr>
            <a:picLocks noGrp="1" noChangeAspect="1"/>
          </p:cNvPicPr>
          <p:nvPr>
            <p:ph type="pic" idx="1"/>
          </p:nvPr>
        </p:nvPicPr>
        <p:blipFill rotWithShape="1">
          <a:blip r:embed="rId5">
            <a:extLst>
              <a:ext uri="{28A0092B-C50C-407E-A947-70E740481C1C}">
                <a14:useLocalDpi xmlns:a14="http://schemas.microsoft.com/office/drawing/2010/main" val="0"/>
              </a:ext>
            </a:extLst>
          </a:blip>
          <a:srcRect r="1570" b="-2"/>
          <a:stretch/>
        </p:blipFill>
        <p:spPr>
          <a:xfrm>
            <a:off x="7637463" y="2336800"/>
            <a:ext cx="2656718" cy="3598863"/>
          </a:xfrm>
          <a:prstGeom prst="rect">
            <a:avLst/>
          </a:prstGeom>
          <a:ln>
            <a:noFill/>
          </a:ln>
          <a:effectLst>
            <a:outerShdw blurRad="76200" dist="63500" dir="5040000" algn="tl" rotWithShape="0">
              <a:srgbClr val="000000">
                <a:alpha val="41000"/>
              </a:srgbClr>
            </a:outerShdw>
          </a:effectLst>
        </p:spPr>
      </p:pic>
      <p:sp>
        <p:nvSpPr>
          <p:cNvPr id="3" name="Slide Number Placeholder 2">
            <a:extLst>
              <a:ext uri="{FF2B5EF4-FFF2-40B4-BE49-F238E27FC236}">
                <a16:creationId xmlns:a16="http://schemas.microsoft.com/office/drawing/2014/main" id="{9EA6D8C0-1EA3-4BF2-88B3-601E55271C44}"/>
              </a:ext>
            </a:extLst>
          </p:cNvPr>
          <p:cNvSpPr>
            <a:spLocks noGrp="1"/>
          </p:cNvSpPr>
          <p:nvPr>
            <p:ph type="sldNum" sz="quarter" idx="12"/>
          </p:nvPr>
        </p:nvSpPr>
        <p:spPr/>
        <p:txBody>
          <a:bodyPr/>
          <a:lstStyle/>
          <a:p>
            <a:fld id="{8B71757D-93AB-4F01-A33B-533BD3A89288}" type="slidenum">
              <a:rPr lang="en-US" smtClean="0"/>
              <a:t>2</a:t>
            </a:fld>
            <a:endParaRPr lang="en-US"/>
          </a:p>
        </p:txBody>
      </p:sp>
    </p:spTree>
    <p:extLst>
      <p:ext uri="{BB962C8B-B14F-4D97-AF65-F5344CB8AC3E}">
        <p14:creationId xmlns:p14="http://schemas.microsoft.com/office/powerpoint/2010/main" val="2066028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D00B1-E5B2-4128-ACDD-2BD2F34E0054}"/>
              </a:ext>
            </a:extLst>
          </p:cNvPr>
          <p:cNvSpPr>
            <a:spLocks noGrp="1"/>
          </p:cNvSpPr>
          <p:nvPr>
            <p:ph type="title"/>
          </p:nvPr>
        </p:nvSpPr>
        <p:spPr/>
        <p:txBody>
          <a:bodyPr/>
          <a:lstStyle/>
          <a:p>
            <a:r>
              <a:rPr lang="en-US" dirty="0"/>
              <a:t>Community cultural wealth</a:t>
            </a:r>
          </a:p>
        </p:txBody>
      </p:sp>
      <p:sp>
        <p:nvSpPr>
          <p:cNvPr id="5" name="Content Placeholder 4">
            <a:extLst>
              <a:ext uri="{FF2B5EF4-FFF2-40B4-BE49-F238E27FC236}">
                <a16:creationId xmlns:a16="http://schemas.microsoft.com/office/drawing/2014/main" id="{B4A22D9B-F45D-45C7-BE9C-4B94B269E4FC}"/>
              </a:ext>
            </a:extLst>
          </p:cNvPr>
          <p:cNvSpPr>
            <a:spLocks noGrp="1"/>
          </p:cNvSpPr>
          <p:nvPr>
            <p:ph idx="1"/>
          </p:nvPr>
        </p:nvSpPr>
        <p:spPr/>
        <p:txBody>
          <a:bodyPr anchor="ctr"/>
          <a:lstStyle/>
          <a:p>
            <a:pPr marL="0" indent="0">
              <a:buNone/>
            </a:pPr>
            <a:endParaRPr lang="en-US" dirty="0"/>
          </a:p>
          <a:p>
            <a:pPr marL="0" indent="0">
              <a:buNone/>
            </a:pPr>
            <a:r>
              <a:rPr lang="en-US" dirty="0"/>
              <a:t>“community cultural wealth involves a commitment to conduct research, teach and develop schools that serve a larger purpose of struggling toward social and racial justice” (</a:t>
            </a:r>
            <a:r>
              <a:rPr lang="en-US" dirty="0" err="1"/>
              <a:t>Yosso</a:t>
            </a:r>
            <a:r>
              <a:rPr lang="en-US" dirty="0"/>
              <a:t>, 2005, p. 82). </a:t>
            </a:r>
          </a:p>
        </p:txBody>
      </p:sp>
      <p:sp>
        <p:nvSpPr>
          <p:cNvPr id="6" name="Slide Number Placeholder 5">
            <a:extLst>
              <a:ext uri="{FF2B5EF4-FFF2-40B4-BE49-F238E27FC236}">
                <a16:creationId xmlns:a16="http://schemas.microsoft.com/office/drawing/2014/main" id="{878EB85A-D2E1-45A6-8E9C-3D6E3F45A523}"/>
              </a:ext>
            </a:extLst>
          </p:cNvPr>
          <p:cNvSpPr>
            <a:spLocks noGrp="1"/>
          </p:cNvSpPr>
          <p:nvPr>
            <p:ph type="sldNum" sz="quarter" idx="12"/>
          </p:nvPr>
        </p:nvSpPr>
        <p:spPr/>
        <p:txBody>
          <a:bodyPr/>
          <a:lstStyle/>
          <a:p>
            <a:fld id="{8B71757D-93AB-4F01-A33B-533BD3A89288}" type="slidenum">
              <a:rPr lang="en-US" smtClean="0"/>
              <a:t>20</a:t>
            </a:fld>
            <a:endParaRPr lang="en-US"/>
          </a:p>
        </p:txBody>
      </p:sp>
    </p:spTree>
    <p:extLst>
      <p:ext uri="{BB962C8B-B14F-4D97-AF65-F5344CB8AC3E}">
        <p14:creationId xmlns:p14="http://schemas.microsoft.com/office/powerpoint/2010/main" val="28288212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89C1E-BF38-499D-955D-44F2EF4515C7}"/>
              </a:ext>
            </a:extLst>
          </p:cNvPr>
          <p:cNvSpPr>
            <a:spLocks noGrp="1"/>
          </p:cNvSpPr>
          <p:nvPr>
            <p:ph type="title"/>
          </p:nvPr>
        </p:nvSpPr>
        <p:spPr/>
        <p:txBody>
          <a:bodyPr/>
          <a:lstStyle/>
          <a:p>
            <a:r>
              <a:rPr lang="en-US" dirty="0"/>
              <a:t>Community cultural wealth in ABE</a:t>
            </a:r>
          </a:p>
        </p:txBody>
      </p:sp>
      <p:sp>
        <p:nvSpPr>
          <p:cNvPr id="3" name="Content Placeholder 2">
            <a:extLst>
              <a:ext uri="{FF2B5EF4-FFF2-40B4-BE49-F238E27FC236}">
                <a16:creationId xmlns:a16="http://schemas.microsoft.com/office/drawing/2014/main" id="{4C18E820-37A2-4A03-8CCD-72BDDD1D3096}"/>
              </a:ext>
            </a:extLst>
          </p:cNvPr>
          <p:cNvSpPr>
            <a:spLocks noGrp="1"/>
          </p:cNvSpPr>
          <p:nvPr>
            <p:ph idx="1"/>
          </p:nvPr>
        </p:nvSpPr>
        <p:spPr/>
        <p:txBody>
          <a:bodyPr>
            <a:normAutofit/>
          </a:bodyPr>
          <a:lstStyle/>
          <a:p>
            <a:r>
              <a:rPr lang="en-US" dirty="0"/>
              <a:t>In what ways did you or did you not see your background and cultural knowledge valued in your college experience? </a:t>
            </a:r>
          </a:p>
          <a:p>
            <a:r>
              <a:rPr lang="en-US" dirty="0"/>
              <a:t>How did your lived experience (example: education, upbringing, cultural identities) inform the work you do at your institution?</a:t>
            </a:r>
          </a:p>
          <a:p>
            <a:r>
              <a:rPr lang="en-US" dirty="0"/>
              <a:t>Who is the student we picture in our minds as we think about our work? Are we recognizing the diversity of our student population?</a:t>
            </a:r>
          </a:p>
          <a:p>
            <a:r>
              <a:rPr lang="en-US" dirty="0"/>
              <a:t>How are we centering student stories and experiences? How might the work we do better incorporate the knowledge, skills, and experiences they bring to the classroom and campus?</a:t>
            </a:r>
          </a:p>
          <a:p>
            <a:endParaRPr lang="en-US" dirty="0"/>
          </a:p>
          <a:p>
            <a:endParaRPr lang="en-US" dirty="0"/>
          </a:p>
        </p:txBody>
      </p:sp>
      <p:sp>
        <p:nvSpPr>
          <p:cNvPr id="4" name="Slide Number Placeholder 3">
            <a:extLst>
              <a:ext uri="{FF2B5EF4-FFF2-40B4-BE49-F238E27FC236}">
                <a16:creationId xmlns:a16="http://schemas.microsoft.com/office/drawing/2014/main" id="{D28FA677-FE87-4436-9E50-C03FC0EC1245}"/>
              </a:ext>
            </a:extLst>
          </p:cNvPr>
          <p:cNvSpPr>
            <a:spLocks noGrp="1"/>
          </p:cNvSpPr>
          <p:nvPr>
            <p:ph type="sldNum" sz="quarter" idx="12"/>
          </p:nvPr>
        </p:nvSpPr>
        <p:spPr/>
        <p:txBody>
          <a:bodyPr/>
          <a:lstStyle/>
          <a:p>
            <a:fld id="{8B71757D-93AB-4F01-A33B-533BD3A89288}" type="slidenum">
              <a:rPr lang="en-US" smtClean="0"/>
              <a:t>21</a:t>
            </a:fld>
            <a:endParaRPr lang="en-US"/>
          </a:p>
        </p:txBody>
      </p:sp>
    </p:spTree>
    <p:extLst>
      <p:ext uri="{BB962C8B-B14F-4D97-AF65-F5344CB8AC3E}">
        <p14:creationId xmlns:p14="http://schemas.microsoft.com/office/powerpoint/2010/main" val="3380669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30" name="Picture 129">
            <a:extLst>
              <a:ext uri="{FF2B5EF4-FFF2-40B4-BE49-F238E27FC236}">
                <a16:creationId xmlns:a16="http://schemas.microsoft.com/office/drawing/2014/main" id="{01CFC1BB-C5B3-4479-9752-C53221627F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2" name="Picture 131">
            <a:extLst>
              <a:ext uri="{FF2B5EF4-FFF2-40B4-BE49-F238E27FC236}">
                <a16:creationId xmlns:a16="http://schemas.microsoft.com/office/drawing/2014/main" id="{5B5FB5AC-39B2-4094-B486-0FCD501D504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134" name="Picture 133">
            <a:extLst>
              <a:ext uri="{FF2B5EF4-FFF2-40B4-BE49-F238E27FC236}">
                <a16:creationId xmlns:a16="http://schemas.microsoft.com/office/drawing/2014/main" id="{7150CFE4-97B0-48C6-ACD6-9399CBA1190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136" name="Rectangle 135">
            <a:extLst>
              <a:ext uri="{FF2B5EF4-FFF2-40B4-BE49-F238E27FC236}">
                <a16:creationId xmlns:a16="http://schemas.microsoft.com/office/drawing/2014/main" id="{A3C6F7F0-46EA-4F8E-A112-1B517C2B5A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8" name="Rectangle 137">
            <a:extLst>
              <a:ext uri="{FF2B5EF4-FFF2-40B4-BE49-F238E27FC236}">
                <a16:creationId xmlns:a16="http://schemas.microsoft.com/office/drawing/2014/main" id="{1691A3CC-CDA1-4C3B-9150-FCFB5373D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8" name="Picture 17" descr="An iceberg with its reflection in the ocean">
            <a:extLst>
              <a:ext uri="{FF2B5EF4-FFF2-40B4-BE49-F238E27FC236}">
                <a16:creationId xmlns:a16="http://schemas.microsoft.com/office/drawing/2014/main" id="{1B046A50-731A-45AF-A922-0B7089B1F76A}"/>
              </a:ext>
            </a:extLst>
          </p:cNvPr>
          <p:cNvPicPr>
            <a:picLocks noChangeAspect="1"/>
          </p:cNvPicPr>
          <p:nvPr/>
        </p:nvPicPr>
        <p:blipFill rotWithShape="1">
          <a:blip r:embed="rId5">
            <a:extLst>
              <a:ext uri="{28A0092B-C50C-407E-A947-70E740481C1C}">
                <a14:useLocalDpi xmlns:a14="http://schemas.microsoft.com/office/drawing/2010/main" val="0"/>
              </a:ext>
            </a:extLst>
          </a:blip>
          <a:srcRect t="17635" r="9091" b="6326"/>
          <a:stretch/>
        </p:blipFill>
        <p:spPr>
          <a:xfrm>
            <a:off x="-3176" y="10"/>
            <a:ext cx="12192000" cy="6857991"/>
          </a:xfrm>
          <a:prstGeom prst="rect">
            <a:avLst/>
          </a:prstGeom>
        </p:spPr>
      </p:pic>
      <p:sp>
        <p:nvSpPr>
          <p:cNvPr id="140" name="Rectangle 139">
            <a:extLst>
              <a:ext uri="{FF2B5EF4-FFF2-40B4-BE49-F238E27FC236}">
                <a16:creationId xmlns:a16="http://schemas.microsoft.com/office/drawing/2014/main" id="{41704883-D088-4683-A1FD-AEE53B3361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24954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30F5292-3D03-4059-94A9-D29EF2401B79}"/>
              </a:ext>
            </a:extLst>
          </p:cNvPr>
          <p:cNvSpPr>
            <a:spLocks noGrp="1"/>
          </p:cNvSpPr>
          <p:nvPr>
            <p:ph type="title"/>
          </p:nvPr>
        </p:nvSpPr>
        <p:spPr>
          <a:xfrm>
            <a:off x="680322" y="4402667"/>
            <a:ext cx="8133478" cy="940240"/>
          </a:xfrm>
        </p:spPr>
        <p:txBody>
          <a:bodyPr vert="horz" lIns="91440" tIns="45720" rIns="91440" bIns="45720" rtlCol="0" anchor="b">
            <a:normAutofit/>
          </a:bodyPr>
          <a:lstStyle/>
          <a:p>
            <a:pPr algn="r"/>
            <a:r>
              <a:rPr lang="en-US" sz="4800"/>
              <a:t>Ten-minute break</a:t>
            </a:r>
          </a:p>
        </p:txBody>
      </p:sp>
      <p:sp>
        <p:nvSpPr>
          <p:cNvPr id="142" name="Rectangle 141">
            <a:extLst>
              <a:ext uri="{FF2B5EF4-FFF2-40B4-BE49-F238E27FC236}">
                <a16:creationId xmlns:a16="http://schemas.microsoft.com/office/drawing/2014/main" id="{A9C04EC1-26B9-40BD-84A6-B2C0A913D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24954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4" name="Rectangle 143">
            <a:extLst>
              <a:ext uri="{FF2B5EF4-FFF2-40B4-BE49-F238E27FC236}">
                <a16:creationId xmlns:a16="http://schemas.microsoft.com/office/drawing/2014/main" id="{9BAB74E2-5A82-47FD-BBB4-BFD47779FF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02314"/>
            <a:ext cx="8968085" cy="275942"/>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9C4FFB60-A034-4994-8F55-E38D4F31C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02314"/>
            <a:ext cx="3080285" cy="275942"/>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9">
            <a:extLst>
              <a:ext uri="{FF2B5EF4-FFF2-40B4-BE49-F238E27FC236}">
                <a16:creationId xmlns:a16="http://schemas.microsoft.com/office/drawing/2014/main" id="{8F591278-A3CE-47E2-87E2-442EF6EC7D78}"/>
              </a:ext>
            </a:extLst>
          </p:cNvPr>
          <p:cNvSpPr>
            <a:spLocks noGrp="1"/>
          </p:cNvSpPr>
          <p:nvPr>
            <p:ph type="sldNum" sz="quarter" idx="12"/>
          </p:nvPr>
        </p:nvSpPr>
        <p:spPr/>
        <p:txBody>
          <a:bodyPr/>
          <a:lstStyle/>
          <a:p>
            <a:fld id="{8B71757D-93AB-4F01-A33B-533BD3A89288}" type="slidenum">
              <a:rPr lang="en-US" smtClean="0"/>
              <a:t>22</a:t>
            </a:fld>
            <a:endParaRPr lang="en-US"/>
          </a:p>
        </p:txBody>
      </p:sp>
    </p:spTree>
    <p:extLst>
      <p:ext uri="{BB962C8B-B14F-4D97-AF65-F5344CB8AC3E}">
        <p14:creationId xmlns:p14="http://schemas.microsoft.com/office/powerpoint/2010/main" val="96585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0B742-4A24-4C97-8C68-CA8FC573D6AA}"/>
              </a:ext>
            </a:extLst>
          </p:cNvPr>
          <p:cNvSpPr>
            <a:spLocks noGrp="1"/>
          </p:cNvSpPr>
          <p:nvPr>
            <p:ph type="title"/>
          </p:nvPr>
        </p:nvSpPr>
        <p:spPr/>
        <p:txBody>
          <a:bodyPr/>
          <a:lstStyle/>
          <a:p>
            <a:r>
              <a:rPr lang="en-US" dirty="0"/>
              <a:t>Activity one: Compiling community cultural 				 wealth practices</a:t>
            </a:r>
          </a:p>
        </p:txBody>
      </p:sp>
      <p:sp>
        <p:nvSpPr>
          <p:cNvPr id="3" name="Content Placeholder 2">
            <a:extLst>
              <a:ext uri="{FF2B5EF4-FFF2-40B4-BE49-F238E27FC236}">
                <a16:creationId xmlns:a16="http://schemas.microsoft.com/office/drawing/2014/main" id="{0A0F3181-8DD8-4379-A405-D165F02D7ED2}"/>
              </a:ext>
            </a:extLst>
          </p:cNvPr>
          <p:cNvSpPr>
            <a:spLocks noGrp="1"/>
          </p:cNvSpPr>
          <p:nvPr>
            <p:ph idx="1"/>
          </p:nvPr>
        </p:nvSpPr>
        <p:spPr/>
        <p:txBody>
          <a:bodyPr anchor="ctr"/>
          <a:lstStyle/>
          <a:p>
            <a:r>
              <a:rPr lang="en-US" dirty="0"/>
              <a:t>In breakout groups, develop a list of community cultural wealth practices for the classroom or your position using the six forms of community cultural wealth. (15 minutes)</a:t>
            </a:r>
          </a:p>
          <a:p>
            <a:pPr lvl="1"/>
            <a:r>
              <a:rPr lang="en-US" dirty="0"/>
              <a:t>Be sure to choose a notetaker and spokesperson</a:t>
            </a:r>
          </a:p>
          <a:p>
            <a:pPr lvl="1"/>
            <a:r>
              <a:rPr lang="en-US" dirty="0"/>
              <a:t>Come up with as many practices as you can in the time allowed. This is a brainstorming activity—be creative and don’t overthink.</a:t>
            </a:r>
          </a:p>
          <a:p>
            <a:pPr lvl="1"/>
            <a:r>
              <a:rPr lang="en-US" dirty="0"/>
              <a:t>We will come back together and share our thoughts. </a:t>
            </a:r>
          </a:p>
          <a:p>
            <a:pPr marL="457200" lvl="1" indent="0">
              <a:buNone/>
            </a:pPr>
            <a:endParaRPr lang="en-US" dirty="0"/>
          </a:p>
        </p:txBody>
      </p:sp>
      <p:sp>
        <p:nvSpPr>
          <p:cNvPr id="4" name="Slide Number Placeholder 3">
            <a:extLst>
              <a:ext uri="{FF2B5EF4-FFF2-40B4-BE49-F238E27FC236}">
                <a16:creationId xmlns:a16="http://schemas.microsoft.com/office/drawing/2014/main" id="{E4EFB394-9DC2-4295-AB15-7F8D590C93C4}"/>
              </a:ext>
            </a:extLst>
          </p:cNvPr>
          <p:cNvSpPr>
            <a:spLocks noGrp="1"/>
          </p:cNvSpPr>
          <p:nvPr>
            <p:ph type="sldNum" sz="quarter" idx="12"/>
          </p:nvPr>
        </p:nvSpPr>
        <p:spPr/>
        <p:txBody>
          <a:bodyPr/>
          <a:lstStyle/>
          <a:p>
            <a:fld id="{8B71757D-93AB-4F01-A33B-533BD3A89288}" type="slidenum">
              <a:rPr lang="en-US" smtClean="0"/>
              <a:t>23</a:t>
            </a:fld>
            <a:endParaRPr lang="en-US"/>
          </a:p>
        </p:txBody>
      </p:sp>
    </p:spTree>
    <p:extLst>
      <p:ext uri="{BB962C8B-B14F-4D97-AF65-F5344CB8AC3E}">
        <p14:creationId xmlns:p14="http://schemas.microsoft.com/office/powerpoint/2010/main" val="3294605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F237D-1CD6-44FD-A90F-72C71B1AC185}"/>
              </a:ext>
            </a:extLst>
          </p:cNvPr>
          <p:cNvSpPr>
            <a:spLocks noGrp="1"/>
          </p:cNvSpPr>
          <p:nvPr>
            <p:ph type="title"/>
          </p:nvPr>
        </p:nvSpPr>
        <p:spPr/>
        <p:txBody>
          <a:bodyPr/>
          <a:lstStyle/>
          <a:p>
            <a:r>
              <a:rPr lang="en-US" dirty="0"/>
              <a:t>Our list: Compiling community cultural wealth practices </a:t>
            </a:r>
          </a:p>
        </p:txBody>
      </p:sp>
      <p:sp>
        <p:nvSpPr>
          <p:cNvPr id="3" name="Content Placeholder 2">
            <a:extLst>
              <a:ext uri="{FF2B5EF4-FFF2-40B4-BE49-F238E27FC236}">
                <a16:creationId xmlns:a16="http://schemas.microsoft.com/office/drawing/2014/main" id="{7EFB7194-2A1B-4E92-B792-4898AA08368B}"/>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Goalsetting activity—Refine, make more of it.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Speakers in the profession—Variety, Discuss areas of community cultural wealth</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Competency based—Does it address these forms of capital? Choice? Tied to aspirational capital.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Resistant capital within curriculum and reading/writing units.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Student success skills curriculum HD101-learning communities with English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Apply a concept from the lessons to an experience they had in the past--Context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Finding resources as an assignment. Connects to navigational and social capital.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Navigational capital—Navigate Canvas, digital divide  </a:t>
            </a:r>
          </a:p>
          <a:p>
            <a:pPr marL="0" indent="0">
              <a:buNone/>
            </a:pPr>
            <a:endParaRPr lang="en-US" dirty="0"/>
          </a:p>
        </p:txBody>
      </p:sp>
      <p:sp>
        <p:nvSpPr>
          <p:cNvPr id="4" name="Slide Number Placeholder 3">
            <a:extLst>
              <a:ext uri="{FF2B5EF4-FFF2-40B4-BE49-F238E27FC236}">
                <a16:creationId xmlns:a16="http://schemas.microsoft.com/office/drawing/2014/main" id="{D82C165E-25A7-43CA-911A-D7E81D288D3A}"/>
              </a:ext>
            </a:extLst>
          </p:cNvPr>
          <p:cNvSpPr>
            <a:spLocks noGrp="1"/>
          </p:cNvSpPr>
          <p:nvPr>
            <p:ph type="sldNum" sz="quarter" idx="12"/>
          </p:nvPr>
        </p:nvSpPr>
        <p:spPr/>
        <p:txBody>
          <a:bodyPr/>
          <a:lstStyle/>
          <a:p>
            <a:fld id="{8B71757D-93AB-4F01-A33B-533BD3A89288}" type="slidenum">
              <a:rPr lang="en-US" smtClean="0"/>
              <a:t>24</a:t>
            </a:fld>
            <a:endParaRPr lang="en-US"/>
          </a:p>
        </p:txBody>
      </p:sp>
    </p:spTree>
    <p:extLst>
      <p:ext uri="{BB962C8B-B14F-4D97-AF65-F5344CB8AC3E}">
        <p14:creationId xmlns:p14="http://schemas.microsoft.com/office/powerpoint/2010/main" val="2223743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0B742-4A24-4C97-8C68-CA8FC573D6AA}"/>
              </a:ext>
            </a:extLst>
          </p:cNvPr>
          <p:cNvSpPr>
            <a:spLocks noGrp="1"/>
          </p:cNvSpPr>
          <p:nvPr>
            <p:ph type="title"/>
          </p:nvPr>
        </p:nvSpPr>
        <p:spPr/>
        <p:txBody>
          <a:bodyPr/>
          <a:lstStyle/>
          <a:p>
            <a:r>
              <a:rPr lang="en-US" dirty="0"/>
              <a:t>Activity two: Assignment workshop</a:t>
            </a:r>
          </a:p>
        </p:txBody>
      </p:sp>
      <p:sp>
        <p:nvSpPr>
          <p:cNvPr id="3" name="Content Placeholder 2">
            <a:extLst>
              <a:ext uri="{FF2B5EF4-FFF2-40B4-BE49-F238E27FC236}">
                <a16:creationId xmlns:a16="http://schemas.microsoft.com/office/drawing/2014/main" id="{0A0F3181-8DD8-4379-A405-D165F02D7ED2}"/>
              </a:ext>
            </a:extLst>
          </p:cNvPr>
          <p:cNvSpPr>
            <a:spLocks noGrp="1"/>
          </p:cNvSpPr>
          <p:nvPr>
            <p:ph idx="1"/>
          </p:nvPr>
        </p:nvSpPr>
        <p:spPr/>
        <p:txBody>
          <a:bodyPr anchor="ctr"/>
          <a:lstStyle/>
          <a:p>
            <a:r>
              <a:rPr lang="en-US" dirty="0"/>
              <a:t>In breakout groups, work independently with the support of your peers to revise or create an assignment for your class that incorporates themes and practices of community cultural wealth. (25 minutes)</a:t>
            </a:r>
          </a:p>
          <a:p>
            <a:pPr lvl="1"/>
            <a:r>
              <a:rPr lang="en-US" dirty="0"/>
              <a:t>Use the practices we have brainstormed</a:t>
            </a:r>
          </a:p>
          <a:p>
            <a:pPr lvl="1"/>
            <a:r>
              <a:rPr lang="en-US" dirty="0"/>
              <a:t>The goal of this activity is to leave today with at least a rough draft of an assignment you could incorporate into your curriculum.</a:t>
            </a:r>
          </a:p>
          <a:p>
            <a:pPr lvl="1"/>
            <a:r>
              <a:rPr lang="en-US" dirty="0"/>
              <a:t>Be prepared to share out with the larger group what you have produced. </a:t>
            </a:r>
          </a:p>
          <a:p>
            <a:pPr marL="457200" lvl="1" indent="0">
              <a:buNone/>
            </a:pPr>
            <a:endParaRPr lang="en-US" dirty="0"/>
          </a:p>
        </p:txBody>
      </p:sp>
      <p:sp>
        <p:nvSpPr>
          <p:cNvPr id="4" name="Slide Number Placeholder 3">
            <a:extLst>
              <a:ext uri="{FF2B5EF4-FFF2-40B4-BE49-F238E27FC236}">
                <a16:creationId xmlns:a16="http://schemas.microsoft.com/office/drawing/2014/main" id="{9F549154-64A5-4826-9AAC-41939F7D3490}"/>
              </a:ext>
            </a:extLst>
          </p:cNvPr>
          <p:cNvSpPr>
            <a:spLocks noGrp="1"/>
          </p:cNvSpPr>
          <p:nvPr>
            <p:ph type="sldNum" sz="quarter" idx="12"/>
          </p:nvPr>
        </p:nvSpPr>
        <p:spPr/>
        <p:txBody>
          <a:bodyPr/>
          <a:lstStyle/>
          <a:p>
            <a:fld id="{8B71757D-93AB-4F01-A33B-533BD3A89288}" type="slidenum">
              <a:rPr lang="en-US" smtClean="0"/>
              <a:t>25</a:t>
            </a:fld>
            <a:endParaRPr lang="en-US"/>
          </a:p>
        </p:txBody>
      </p:sp>
    </p:spTree>
    <p:extLst>
      <p:ext uri="{BB962C8B-B14F-4D97-AF65-F5344CB8AC3E}">
        <p14:creationId xmlns:p14="http://schemas.microsoft.com/office/powerpoint/2010/main" val="613190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1CFC1BB-C5B3-4479-9752-C53221627F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3" name="Picture 32">
            <a:extLst>
              <a:ext uri="{FF2B5EF4-FFF2-40B4-BE49-F238E27FC236}">
                <a16:creationId xmlns:a16="http://schemas.microsoft.com/office/drawing/2014/main" id="{5B5FB5AC-39B2-4094-B486-0FCD501D504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35" name="Picture 34">
            <a:extLst>
              <a:ext uri="{FF2B5EF4-FFF2-40B4-BE49-F238E27FC236}">
                <a16:creationId xmlns:a16="http://schemas.microsoft.com/office/drawing/2014/main" id="{7150CFE4-97B0-48C6-ACD6-9399CBA1190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37" name="Rectangle 36">
            <a:extLst>
              <a:ext uri="{FF2B5EF4-FFF2-40B4-BE49-F238E27FC236}">
                <a16:creationId xmlns:a16="http://schemas.microsoft.com/office/drawing/2014/main" id="{A3C6F7F0-46EA-4F8E-A112-1B517C2B5A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8">
            <a:extLst>
              <a:ext uri="{FF2B5EF4-FFF2-40B4-BE49-F238E27FC236}">
                <a16:creationId xmlns:a16="http://schemas.microsoft.com/office/drawing/2014/main" id="{1691A3CC-CDA1-4C3B-9150-FCFB5373D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41" name="Rectangle 40">
            <a:extLst>
              <a:ext uri="{FF2B5EF4-FFF2-40B4-BE49-F238E27FC236}">
                <a16:creationId xmlns:a16="http://schemas.microsoft.com/office/drawing/2014/main" id="{C8221A89-FE35-4C46-8874-69154D2A8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Letters magnified through eyeglasses">
            <a:extLst>
              <a:ext uri="{FF2B5EF4-FFF2-40B4-BE49-F238E27FC236}">
                <a16:creationId xmlns:a16="http://schemas.microsoft.com/office/drawing/2014/main" id="{B98CA1B4-DA13-40B7-91B5-95787B5D1EC5}"/>
              </a:ext>
            </a:extLst>
          </p:cNvPr>
          <p:cNvPicPr>
            <a:picLocks noChangeAspect="1"/>
          </p:cNvPicPr>
          <p:nvPr/>
        </p:nvPicPr>
        <p:blipFill rotWithShape="1">
          <a:blip r:embed="rId5">
            <a:duotone>
              <a:schemeClr val="bg2">
                <a:shade val="45000"/>
                <a:satMod val="135000"/>
              </a:schemeClr>
              <a:prstClr val="white"/>
            </a:duotone>
            <a:alphaModFix amt="41000"/>
            <a:extLst>
              <a:ext uri="{28A0092B-C50C-407E-A947-70E740481C1C}">
                <a14:useLocalDpi xmlns:a14="http://schemas.microsoft.com/office/drawing/2010/main" val="0"/>
              </a:ext>
            </a:extLst>
          </a:blip>
          <a:srcRect l="2051" t="23391" r="7040"/>
          <a:stretch/>
        </p:blipFill>
        <p:spPr>
          <a:xfrm>
            <a:off x="-3176" y="10"/>
            <a:ext cx="12192000" cy="6857991"/>
          </a:xfrm>
          <a:prstGeom prst="rect">
            <a:avLst/>
          </a:prstGeom>
        </p:spPr>
      </p:pic>
      <p:sp>
        <p:nvSpPr>
          <p:cNvPr id="43" name="Rectangle 42">
            <a:extLst>
              <a:ext uri="{FF2B5EF4-FFF2-40B4-BE49-F238E27FC236}">
                <a16:creationId xmlns:a16="http://schemas.microsoft.com/office/drawing/2014/main" id="{259ACC7A-6809-44E9-A594-85696A6C2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24954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F8A1906-D9EE-4487-B754-57FAA0226F81}"/>
              </a:ext>
            </a:extLst>
          </p:cNvPr>
          <p:cNvSpPr>
            <a:spLocks noGrp="1"/>
          </p:cNvSpPr>
          <p:nvPr>
            <p:ph type="title"/>
          </p:nvPr>
        </p:nvSpPr>
        <p:spPr>
          <a:xfrm>
            <a:off x="680322" y="4402667"/>
            <a:ext cx="8133478" cy="940240"/>
          </a:xfrm>
        </p:spPr>
        <p:txBody>
          <a:bodyPr vert="horz" lIns="91440" tIns="45720" rIns="91440" bIns="45720" rtlCol="0" anchor="b">
            <a:normAutofit/>
          </a:bodyPr>
          <a:lstStyle/>
          <a:p>
            <a:pPr algn="r"/>
            <a:r>
              <a:rPr lang="en-US" sz="4800"/>
              <a:t>Sample student survey</a:t>
            </a:r>
          </a:p>
        </p:txBody>
      </p:sp>
      <p:sp>
        <p:nvSpPr>
          <p:cNvPr id="45" name="Rectangle 44">
            <a:extLst>
              <a:ext uri="{FF2B5EF4-FFF2-40B4-BE49-F238E27FC236}">
                <a16:creationId xmlns:a16="http://schemas.microsoft.com/office/drawing/2014/main" id="{79E62B6A-C5F9-4D52-9F66-877735827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24954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7" name="Rectangle 46">
            <a:extLst>
              <a:ext uri="{FF2B5EF4-FFF2-40B4-BE49-F238E27FC236}">
                <a16:creationId xmlns:a16="http://schemas.microsoft.com/office/drawing/2014/main" id="{95F95C49-E748-4D32-8417-22E5B6A6F5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02314"/>
            <a:ext cx="8968085" cy="275942"/>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E2AE10EC-5E3B-4FC0-B43F-1E44500096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02314"/>
            <a:ext cx="3080285" cy="275942"/>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74CFC192-E82B-45C0-A201-86FDFE906E87}"/>
              </a:ext>
            </a:extLst>
          </p:cNvPr>
          <p:cNvSpPr>
            <a:spLocks noGrp="1"/>
          </p:cNvSpPr>
          <p:nvPr>
            <p:ph type="sldNum" sz="quarter" idx="12"/>
          </p:nvPr>
        </p:nvSpPr>
        <p:spPr/>
        <p:txBody>
          <a:bodyPr/>
          <a:lstStyle/>
          <a:p>
            <a:fld id="{8B71757D-93AB-4F01-A33B-533BD3A89288}" type="slidenum">
              <a:rPr lang="en-US" smtClean="0"/>
              <a:t>26</a:t>
            </a:fld>
            <a:endParaRPr lang="en-US"/>
          </a:p>
        </p:txBody>
      </p:sp>
    </p:spTree>
    <p:extLst>
      <p:ext uri="{BB962C8B-B14F-4D97-AF65-F5344CB8AC3E}">
        <p14:creationId xmlns:p14="http://schemas.microsoft.com/office/powerpoint/2010/main" val="121644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64942-94EB-4B8E-9590-B48BBEBE0BA8}"/>
              </a:ext>
            </a:extLst>
          </p:cNvPr>
          <p:cNvSpPr>
            <a:spLocks noGrp="1"/>
          </p:cNvSpPr>
          <p:nvPr>
            <p:ph type="title"/>
          </p:nvPr>
        </p:nvSpPr>
        <p:spPr/>
        <p:txBody>
          <a:bodyPr/>
          <a:lstStyle/>
          <a:p>
            <a:r>
              <a:rPr lang="en-US" dirty="0"/>
              <a:t>Final thoughts?</a:t>
            </a:r>
          </a:p>
        </p:txBody>
      </p:sp>
      <p:sp>
        <p:nvSpPr>
          <p:cNvPr id="3" name="Content Placeholder 2">
            <a:extLst>
              <a:ext uri="{FF2B5EF4-FFF2-40B4-BE49-F238E27FC236}">
                <a16:creationId xmlns:a16="http://schemas.microsoft.com/office/drawing/2014/main" id="{2555F2E7-5BCC-499D-AF0D-47D4C2A14E8E}"/>
              </a:ext>
            </a:extLst>
          </p:cNvPr>
          <p:cNvSpPr>
            <a:spLocks noGrp="1"/>
          </p:cNvSpPr>
          <p:nvPr>
            <p:ph idx="1"/>
          </p:nvPr>
        </p:nvSpPr>
        <p:spPr/>
        <p:txBody>
          <a:bodyPr/>
          <a:lstStyle/>
          <a:p>
            <a:r>
              <a:rPr lang="en-US" dirty="0"/>
              <a:t>What final questions or thoughts do you still have? </a:t>
            </a:r>
          </a:p>
          <a:p>
            <a:endParaRPr lang="en-US" dirty="0"/>
          </a:p>
          <a:p>
            <a:r>
              <a:rPr lang="en-US" dirty="0"/>
              <a:t>Please complete the following survey for feedback on this seminar: </a:t>
            </a:r>
            <a:r>
              <a:rPr lang="en-US" dirty="0">
                <a:hlinkClick r:id="rId2"/>
              </a:rPr>
              <a:t>https://www.surveymonkey.com/r/6NVGFT6</a:t>
            </a:r>
            <a:r>
              <a:rPr lang="en-US" dirty="0"/>
              <a:t> </a:t>
            </a:r>
          </a:p>
        </p:txBody>
      </p:sp>
      <p:sp>
        <p:nvSpPr>
          <p:cNvPr id="4" name="Slide Number Placeholder 3">
            <a:extLst>
              <a:ext uri="{FF2B5EF4-FFF2-40B4-BE49-F238E27FC236}">
                <a16:creationId xmlns:a16="http://schemas.microsoft.com/office/drawing/2014/main" id="{7AD9010F-24DB-4BEE-ABA0-324C86A1B918}"/>
              </a:ext>
            </a:extLst>
          </p:cNvPr>
          <p:cNvSpPr>
            <a:spLocks noGrp="1"/>
          </p:cNvSpPr>
          <p:nvPr>
            <p:ph type="sldNum" sz="quarter" idx="12"/>
          </p:nvPr>
        </p:nvSpPr>
        <p:spPr/>
        <p:txBody>
          <a:bodyPr/>
          <a:lstStyle/>
          <a:p>
            <a:fld id="{8B71757D-93AB-4F01-A33B-533BD3A89288}" type="slidenum">
              <a:rPr lang="en-US" smtClean="0"/>
              <a:t>27</a:t>
            </a:fld>
            <a:endParaRPr lang="en-US"/>
          </a:p>
        </p:txBody>
      </p:sp>
    </p:spTree>
    <p:extLst>
      <p:ext uri="{BB962C8B-B14F-4D97-AF65-F5344CB8AC3E}">
        <p14:creationId xmlns:p14="http://schemas.microsoft.com/office/powerpoint/2010/main" val="563883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6F682-505D-4C50-A50F-597AA8346DFB}"/>
              </a:ext>
            </a:extLst>
          </p:cNvPr>
          <p:cNvSpPr>
            <a:spLocks noGrp="1"/>
          </p:cNvSpPr>
          <p:nvPr>
            <p:ph type="title"/>
          </p:nvPr>
        </p:nvSpPr>
        <p:spPr>
          <a:xfrm>
            <a:off x="680321" y="753228"/>
            <a:ext cx="9613861" cy="1080938"/>
          </a:xfrm>
        </p:spPr>
        <p:txBody>
          <a:bodyPr>
            <a:normAutofit/>
          </a:bodyPr>
          <a:lstStyle/>
          <a:p>
            <a:r>
              <a:rPr lang="en-US"/>
              <a:t>Thank you!</a:t>
            </a:r>
            <a:endParaRPr lang="en-US" dirty="0"/>
          </a:p>
        </p:txBody>
      </p:sp>
      <p:sp>
        <p:nvSpPr>
          <p:cNvPr id="3" name="Content Placeholder 2">
            <a:extLst>
              <a:ext uri="{FF2B5EF4-FFF2-40B4-BE49-F238E27FC236}">
                <a16:creationId xmlns:a16="http://schemas.microsoft.com/office/drawing/2014/main" id="{23394B3A-7DD3-4E38-BF6E-AF73A67E0054}"/>
              </a:ext>
            </a:extLst>
          </p:cNvPr>
          <p:cNvSpPr>
            <a:spLocks noGrp="1"/>
          </p:cNvSpPr>
          <p:nvPr>
            <p:ph idx="1"/>
          </p:nvPr>
        </p:nvSpPr>
        <p:spPr>
          <a:xfrm>
            <a:off x="400050" y="2336873"/>
            <a:ext cx="3769613" cy="3599316"/>
          </a:xfrm>
        </p:spPr>
        <p:txBody>
          <a:bodyPr>
            <a:normAutofit/>
          </a:bodyPr>
          <a:lstStyle/>
          <a:p>
            <a:pPr marL="0" indent="0">
              <a:buNone/>
            </a:pPr>
            <a:r>
              <a:rPr lang="en-US" sz="2000" dirty="0"/>
              <a:t>Andrew P. Brottlund</a:t>
            </a:r>
          </a:p>
          <a:p>
            <a:pPr marL="0" indent="0">
              <a:buNone/>
            </a:pPr>
            <a:r>
              <a:rPr lang="en-US" sz="2000" dirty="0">
                <a:hlinkClick r:id="rId2"/>
              </a:rPr>
              <a:t>andrew.brottlund@gmail.com</a:t>
            </a:r>
            <a:r>
              <a:rPr lang="en-US" sz="2000" dirty="0"/>
              <a:t> </a:t>
            </a:r>
          </a:p>
          <a:p>
            <a:pPr marL="0" indent="0">
              <a:buNone/>
            </a:pPr>
            <a:endParaRPr lang="en-US" sz="1800" dirty="0"/>
          </a:p>
          <a:p>
            <a:pPr marL="0" indent="0">
              <a:buNone/>
            </a:pPr>
            <a:endParaRPr lang="en-US" sz="1800" dirty="0"/>
          </a:p>
        </p:txBody>
      </p:sp>
      <p:pic>
        <p:nvPicPr>
          <p:cNvPr id="5" name="Picture 4" descr="Penguins walking together">
            <a:extLst>
              <a:ext uri="{FF2B5EF4-FFF2-40B4-BE49-F238E27FC236}">
                <a16:creationId xmlns:a16="http://schemas.microsoft.com/office/drawing/2014/main" id="{4B679BB5-9598-4C79-8B92-D76F1ECB3486}"/>
              </a:ext>
            </a:extLst>
          </p:cNvPr>
          <p:cNvPicPr>
            <a:picLocks noChangeAspect="1"/>
          </p:cNvPicPr>
          <p:nvPr/>
        </p:nvPicPr>
        <p:blipFill rotWithShape="1">
          <a:blip r:embed="rId3">
            <a:extLst>
              <a:ext uri="{28A0092B-C50C-407E-A947-70E740481C1C}">
                <a14:useLocalDpi xmlns:a14="http://schemas.microsoft.com/office/drawing/2010/main" val="0"/>
              </a:ext>
            </a:extLst>
          </a:blip>
          <a:srcRect t="22813" r="9091"/>
          <a:stretch/>
        </p:blipFill>
        <p:spPr>
          <a:xfrm>
            <a:off x="4654295" y="2550008"/>
            <a:ext cx="5639886" cy="3172446"/>
          </a:xfrm>
          <a:prstGeom prst="rect">
            <a:avLst/>
          </a:prstGeom>
          <a:ln>
            <a:noFill/>
          </a:ln>
          <a:effectLst>
            <a:outerShdw blurRad="76200" dist="63500" dir="5040000" algn="tl" rotWithShape="0">
              <a:srgbClr val="000000">
                <a:alpha val="41000"/>
              </a:srgbClr>
            </a:outerShdw>
          </a:effectLst>
        </p:spPr>
      </p:pic>
      <p:sp>
        <p:nvSpPr>
          <p:cNvPr id="6" name="Slide Number Placeholder 5">
            <a:extLst>
              <a:ext uri="{FF2B5EF4-FFF2-40B4-BE49-F238E27FC236}">
                <a16:creationId xmlns:a16="http://schemas.microsoft.com/office/drawing/2014/main" id="{9F8FA6E0-4799-4B16-8982-6224A1CB517E}"/>
              </a:ext>
            </a:extLst>
          </p:cNvPr>
          <p:cNvSpPr>
            <a:spLocks noGrp="1"/>
          </p:cNvSpPr>
          <p:nvPr>
            <p:ph type="sldNum" sz="quarter" idx="12"/>
          </p:nvPr>
        </p:nvSpPr>
        <p:spPr/>
        <p:txBody>
          <a:bodyPr/>
          <a:lstStyle/>
          <a:p>
            <a:fld id="{8B71757D-93AB-4F01-A33B-533BD3A89288}" type="slidenum">
              <a:rPr lang="en-US" smtClean="0"/>
              <a:t>28</a:t>
            </a:fld>
            <a:endParaRPr lang="en-US"/>
          </a:p>
        </p:txBody>
      </p:sp>
    </p:spTree>
    <p:extLst>
      <p:ext uri="{BB962C8B-B14F-4D97-AF65-F5344CB8AC3E}">
        <p14:creationId xmlns:p14="http://schemas.microsoft.com/office/powerpoint/2010/main" val="7326515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40001-ADF7-4B33-A0AC-42A8FCBCD4F3}"/>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FB8893F4-93F9-4BE9-ADF2-E7CE5991D1E2}"/>
              </a:ext>
            </a:extLst>
          </p:cNvPr>
          <p:cNvSpPr>
            <a:spLocks noGrp="1"/>
          </p:cNvSpPr>
          <p:nvPr>
            <p:ph idx="1"/>
          </p:nvPr>
        </p:nvSpPr>
        <p:spPr/>
        <p:txBody>
          <a:bodyPr>
            <a:normAutofit lnSpcReduction="10000"/>
          </a:bodyPr>
          <a:lstStyle/>
          <a:p>
            <a:pPr marL="0" marR="0" indent="-457200">
              <a:lnSpc>
                <a:spcPct val="10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Bourdieu, P. (2002). The forms of capital. In Readings in economic sociology (pp. 280-291).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ebook</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edition]. Blackwell. </a:t>
            </a:r>
          </a:p>
          <a:p>
            <a:pPr marL="0" marR="0" indent="-457200">
              <a:lnSpc>
                <a:spcPct val="1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Fernandez, R., Peyton, J., &amp;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Schaetzel</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K. (2017). A survey of writing instruction in adult ESL</a:t>
            </a:r>
            <a:r>
              <a:rPr lang="en-US" sz="1100"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programs: Are teaching practices meeting adult learner 	needs?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Journal of Research and Practice for Adult Literacy, Secondary, and Basic Education</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6</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(2), 5-20.</a:t>
            </a:r>
          </a:p>
          <a:p>
            <a:pPr marL="0" marR="0" indent="-457200">
              <a:lnSpc>
                <a:spcPct val="1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Fike</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D. S. &amp;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Fike</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R. (2008). Predictors of first-year </a:t>
            </a:r>
            <a:r>
              <a:rPr lang="en-US" sz="1200" dirty="0">
                <a:latin typeface="Times New Roman" panose="02020603050405020304" pitchFamily="18" charset="0"/>
                <a:ea typeface="Calibri" panose="020F0502020204030204" pitchFamily="34" charset="0"/>
                <a:cs typeface="Times New Roman" panose="02020603050405020304" pitchFamily="18" charset="0"/>
              </a:rPr>
              <a:t>s</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tudent </a:t>
            </a:r>
            <a:r>
              <a:rPr lang="en-US" sz="1200" dirty="0">
                <a:latin typeface="Times New Roman" panose="02020603050405020304" pitchFamily="18" charset="0"/>
                <a:ea typeface="Calibri" panose="020F0502020204030204" pitchFamily="34" charset="0"/>
                <a:cs typeface="Times New Roman" panose="02020603050405020304" pitchFamily="18" charset="0"/>
              </a:rPr>
              <a:t>r</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etention in the</a:t>
            </a:r>
            <a:r>
              <a:rPr lang="en-US" sz="1200" dirty="0">
                <a:latin typeface="Times New Roman" panose="02020603050405020304" pitchFamily="18" charset="0"/>
                <a:ea typeface="Calibri" panose="020F0502020204030204" pitchFamily="34" charset="0"/>
                <a:cs typeface="Times New Roman" panose="02020603050405020304" pitchFamily="18" charset="0"/>
              </a:rPr>
              <a:t> c</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ommunity </a:t>
            </a:r>
            <a:r>
              <a:rPr lang="en-US" sz="1200" dirty="0">
                <a:latin typeface="Times New Roman" panose="02020603050405020304" pitchFamily="18" charset="0"/>
                <a:ea typeface="Calibri" panose="020F0502020204030204" pitchFamily="34" charset="0"/>
                <a:cs typeface="Times New Roman" panose="02020603050405020304" pitchFamily="18" charset="0"/>
              </a:rPr>
              <a:t>c</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ollege.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Community College Review,</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36</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(2), 68-88.</a:t>
            </a:r>
          </a:p>
          <a:p>
            <a:pPr marL="0" marR="0" indent="-457200">
              <a:lnSpc>
                <a:spcPct val="1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Finn, H. B., &amp; Avni, S. (2016). Academic literacy as language policy in community college developmental writing.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Current Issues in Language Planning, 	17</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(3-4), 369-384.</a:t>
            </a:r>
          </a:p>
          <a:p>
            <a:pPr marL="0" marR="0" indent="-457200">
              <a:lnSpc>
                <a:spcPct val="1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Idoko</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E. (2018). Perceived factors that influence adult learners' persistence and retention in adult basic education. [Doctoral dissertation, Walden 	University]. ProQuest LLC.</a:t>
            </a: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indent="-457200">
              <a:lnSpc>
                <a:spcPct val="100000"/>
              </a:lnSpc>
              <a:spcBef>
                <a:spcPts val="0"/>
              </a:spcBef>
              <a:buNone/>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indent="-457200">
              <a:lnSpc>
                <a:spcPct val="100000"/>
              </a:lnSpc>
              <a:spcBef>
                <a:spcPts val="0"/>
              </a:spcBef>
              <a:buNone/>
            </a:pPr>
            <a:r>
              <a:rPr lang="en-US" sz="1200" dirty="0">
                <a:latin typeface="Times New Roman" panose="02020603050405020304" pitchFamily="18" charset="0"/>
                <a:ea typeface="Calibri" panose="020F0502020204030204" pitchFamily="34" charset="0"/>
                <a:cs typeface="Times New Roman" panose="02020603050405020304" pitchFamily="18" charset="0"/>
              </a:rPr>
              <a:t>Jha, L. (1991). </a:t>
            </a:r>
            <a:r>
              <a:rPr lang="en-US" sz="1200" i="1" dirty="0">
                <a:latin typeface="Times New Roman" panose="02020603050405020304" pitchFamily="18" charset="0"/>
                <a:ea typeface="Calibri" panose="020F0502020204030204" pitchFamily="34" charset="0"/>
                <a:cs typeface="Times New Roman" panose="02020603050405020304" pitchFamily="18" charset="0"/>
              </a:rPr>
              <a:t>Learners at risk: Completion, persistence and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noncontinuation</a:t>
            </a:r>
            <a:r>
              <a:rPr lang="en-US" sz="1200" i="1" dirty="0">
                <a:latin typeface="Times New Roman" panose="02020603050405020304" pitchFamily="18" charset="0"/>
                <a:ea typeface="Calibri" panose="020F0502020204030204" pitchFamily="34" charset="0"/>
                <a:cs typeface="Times New Roman" panose="02020603050405020304" pitchFamily="18" charset="0"/>
              </a:rPr>
              <a:t> in adult basic education.</a:t>
            </a:r>
            <a:r>
              <a:rPr lang="en-US" sz="1200" dirty="0">
                <a:latin typeface="Times New Roman" panose="02020603050405020304" pitchFamily="18" charset="0"/>
                <a:ea typeface="Calibri" panose="020F0502020204030204" pitchFamily="34" charset="0"/>
                <a:cs typeface="Times New Roman" panose="02020603050405020304" pitchFamily="18" charset="0"/>
              </a:rPr>
              <a:t> [Master’s thesis, University of Nebraska]. 	Retrieved from </a:t>
            </a:r>
            <a:r>
              <a:rPr lang="en-US" sz="1200" dirty="0">
                <a:latin typeface="Times New Roman" panose="02020603050405020304" pitchFamily="18" charset="0"/>
                <a:ea typeface="Calibri" panose="020F0502020204030204" pitchFamily="34" charset="0"/>
                <a:cs typeface="Times New Roman" panose="02020603050405020304" pitchFamily="18" charset="0"/>
                <a:hlinkClick r:id="rId2"/>
              </a:rPr>
              <a:t>https://files.eric.ed.gov/fulltext/ED357234.pdf</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p>
          <a:p>
            <a:pPr marL="0" marR="0" indent="-457200">
              <a:lnSpc>
                <a:spcPct val="1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Kappel, P. (2018).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A qualitative study of adult students' experiences with persistence support</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dirty="0">
                <a:latin typeface="Times New Roman" panose="02020603050405020304" pitchFamily="18" charset="0"/>
                <a:ea typeface="Calibri" panose="020F0502020204030204" pitchFamily="34" charset="0"/>
                <a:cs typeface="Times New Roman" panose="02020603050405020304" pitchFamily="18" charset="0"/>
              </a:rPr>
              <a:t>[Doctoral dissertation, University of Wisconsin-	Milwaukee]. </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ProQuest Dissertations and Theses.</a:t>
            </a:r>
          </a:p>
          <a:p>
            <a:pPr marL="0" marR="0" indent="-457200">
              <a:lnSpc>
                <a:spcPct val="100000"/>
              </a:lnSpc>
              <a:spcBef>
                <a:spcPts val="0"/>
              </a:spcBef>
              <a:buNone/>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457200">
              <a:lnSpc>
                <a:spcPct val="10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Knowles, M. (1980).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The modern practice of adult education : From pedagogy to andragogy </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(Rev. and Updated. ed.).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ebook</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Association Press, Follett 	Pub.</a:t>
            </a:r>
          </a:p>
          <a:p>
            <a:pPr marL="0" indent="0">
              <a:lnSpc>
                <a:spcPct val="20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377DB357-BBBD-4058-AABF-A253F83F7704}"/>
              </a:ext>
            </a:extLst>
          </p:cNvPr>
          <p:cNvSpPr>
            <a:spLocks noGrp="1"/>
          </p:cNvSpPr>
          <p:nvPr>
            <p:ph type="sldNum" sz="quarter" idx="12"/>
          </p:nvPr>
        </p:nvSpPr>
        <p:spPr/>
        <p:txBody>
          <a:bodyPr/>
          <a:lstStyle/>
          <a:p>
            <a:fld id="{8B71757D-93AB-4F01-A33B-533BD3A89288}" type="slidenum">
              <a:rPr lang="en-US" smtClean="0"/>
              <a:t>29</a:t>
            </a:fld>
            <a:endParaRPr lang="en-US"/>
          </a:p>
        </p:txBody>
      </p:sp>
    </p:spTree>
    <p:extLst>
      <p:ext uri="{BB962C8B-B14F-4D97-AF65-F5344CB8AC3E}">
        <p14:creationId xmlns:p14="http://schemas.microsoft.com/office/powerpoint/2010/main" val="1954912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8A74C2-AB2A-49EB-8FF4-23B363B3C275}"/>
              </a:ext>
            </a:extLst>
          </p:cNvPr>
          <p:cNvSpPr>
            <a:spLocks noGrp="1"/>
          </p:cNvSpPr>
          <p:nvPr>
            <p:ph type="title"/>
          </p:nvPr>
        </p:nvSpPr>
        <p:spPr/>
        <p:txBody>
          <a:bodyPr/>
          <a:lstStyle/>
          <a:p>
            <a:pPr algn="ctr"/>
            <a:r>
              <a:rPr lang="en-US" dirty="0"/>
              <a:t>Agenda</a:t>
            </a:r>
          </a:p>
        </p:txBody>
      </p:sp>
      <p:sp>
        <p:nvSpPr>
          <p:cNvPr id="5" name="Text Placeholder 4">
            <a:extLst>
              <a:ext uri="{FF2B5EF4-FFF2-40B4-BE49-F238E27FC236}">
                <a16:creationId xmlns:a16="http://schemas.microsoft.com/office/drawing/2014/main" id="{9AE8B487-11F5-4680-9099-4556BDAD7EE8}"/>
              </a:ext>
            </a:extLst>
          </p:cNvPr>
          <p:cNvSpPr>
            <a:spLocks noGrp="1"/>
          </p:cNvSpPr>
          <p:nvPr>
            <p:ph type="body" idx="1"/>
          </p:nvPr>
        </p:nvSpPr>
        <p:spPr/>
        <p:txBody>
          <a:bodyPr/>
          <a:lstStyle/>
          <a:p>
            <a:pPr marL="0" indent="0">
              <a:buNone/>
            </a:pPr>
            <a:r>
              <a:rPr lang="en-US" dirty="0"/>
              <a:t>Part One:</a:t>
            </a:r>
          </a:p>
        </p:txBody>
      </p:sp>
      <p:sp>
        <p:nvSpPr>
          <p:cNvPr id="4" name="Content Placeholder 3">
            <a:extLst>
              <a:ext uri="{FF2B5EF4-FFF2-40B4-BE49-F238E27FC236}">
                <a16:creationId xmlns:a16="http://schemas.microsoft.com/office/drawing/2014/main" id="{6FC02516-E257-4DA7-8CB0-4F1148C19206}"/>
              </a:ext>
            </a:extLst>
          </p:cNvPr>
          <p:cNvSpPr>
            <a:spLocks noGrp="1"/>
          </p:cNvSpPr>
          <p:nvPr>
            <p:ph sz="half" idx="2"/>
          </p:nvPr>
        </p:nvSpPr>
        <p:spPr/>
        <p:txBody>
          <a:bodyPr>
            <a:normAutofit fontScale="92500" lnSpcReduction="20000"/>
          </a:bodyPr>
          <a:lstStyle/>
          <a:p>
            <a:r>
              <a:rPr lang="en-US" dirty="0"/>
              <a:t>Welcome/Introductions</a:t>
            </a:r>
          </a:p>
          <a:p>
            <a:r>
              <a:rPr lang="en-US" dirty="0"/>
              <a:t>Problem of practice</a:t>
            </a:r>
          </a:p>
          <a:p>
            <a:r>
              <a:rPr lang="en-US" dirty="0"/>
              <a:t>Who are the students we serve?—ABE demographics  </a:t>
            </a:r>
          </a:p>
          <a:p>
            <a:r>
              <a:rPr lang="en-US" dirty="0"/>
              <a:t>Common theories around adult learning</a:t>
            </a:r>
          </a:p>
          <a:p>
            <a:r>
              <a:rPr lang="en-US" dirty="0"/>
              <a:t>The role of community cultural wealth in the ABE writing classroom</a:t>
            </a:r>
          </a:p>
        </p:txBody>
      </p:sp>
      <p:sp>
        <p:nvSpPr>
          <p:cNvPr id="8" name="Text Placeholder 7">
            <a:extLst>
              <a:ext uri="{FF2B5EF4-FFF2-40B4-BE49-F238E27FC236}">
                <a16:creationId xmlns:a16="http://schemas.microsoft.com/office/drawing/2014/main" id="{6C3B58EE-116D-4D3F-8878-3FA05F7A06DB}"/>
              </a:ext>
            </a:extLst>
          </p:cNvPr>
          <p:cNvSpPr>
            <a:spLocks noGrp="1"/>
          </p:cNvSpPr>
          <p:nvPr>
            <p:ph type="body" sz="quarter" idx="3"/>
          </p:nvPr>
        </p:nvSpPr>
        <p:spPr/>
        <p:txBody>
          <a:bodyPr/>
          <a:lstStyle/>
          <a:p>
            <a:r>
              <a:rPr lang="en-US" dirty="0"/>
              <a:t>Part Two: </a:t>
            </a:r>
          </a:p>
        </p:txBody>
      </p:sp>
      <p:sp>
        <p:nvSpPr>
          <p:cNvPr id="7" name="Content Placeholder 6">
            <a:extLst>
              <a:ext uri="{FF2B5EF4-FFF2-40B4-BE49-F238E27FC236}">
                <a16:creationId xmlns:a16="http://schemas.microsoft.com/office/drawing/2014/main" id="{50DF3F5B-FF1D-4B6A-9AF7-7B3E1A0D4E88}"/>
              </a:ext>
            </a:extLst>
          </p:cNvPr>
          <p:cNvSpPr>
            <a:spLocks noGrp="1"/>
          </p:cNvSpPr>
          <p:nvPr>
            <p:ph sz="quarter" idx="4"/>
          </p:nvPr>
        </p:nvSpPr>
        <p:spPr/>
        <p:txBody>
          <a:bodyPr>
            <a:normAutofit fontScale="92500" lnSpcReduction="20000"/>
          </a:bodyPr>
          <a:lstStyle/>
          <a:p>
            <a:r>
              <a:rPr lang="en-US" dirty="0"/>
              <a:t>Activity One: Compiling community cultural wealth practices</a:t>
            </a:r>
          </a:p>
          <a:p>
            <a:r>
              <a:rPr lang="en-US" dirty="0"/>
              <a:t>Activity Two: Assignment workshop</a:t>
            </a:r>
          </a:p>
          <a:p>
            <a:r>
              <a:rPr lang="en-US" dirty="0"/>
              <a:t>Final thoughts?</a:t>
            </a:r>
          </a:p>
          <a:p>
            <a:r>
              <a:rPr lang="en-US" dirty="0"/>
              <a:t>Survey</a:t>
            </a:r>
          </a:p>
        </p:txBody>
      </p:sp>
      <p:sp>
        <p:nvSpPr>
          <p:cNvPr id="2" name="Slide Number Placeholder 1">
            <a:extLst>
              <a:ext uri="{FF2B5EF4-FFF2-40B4-BE49-F238E27FC236}">
                <a16:creationId xmlns:a16="http://schemas.microsoft.com/office/drawing/2014/main" id="{38453ED5-3699-4082-9ADC-3B19831D6F6F}"/>
              </a:ext>
            </a:extLst>
          </p:cNvPr>
          <p:cNvSpPr>
            <a:spLocks noGrp="1"/>
          </p:cNvSpPr>
          <p:nvPr>
            <p:ph type="sldNum" sz="quarter" idx="12"/>
          </p:nvPr>
        </p:nvSpPr>
        <p:spPr/>
        <p:txBody>
          <a:bodyPr/>
          <a:lstStyle/>
          <a:p>
            <a:fld id="{8B71757D-93AB-4F01-A33B-533BD3A89288}" type="slidenum">
              <a:rPr lang="en-US" smtClean="0"/>
              <a:t>3</a:t>
            </a:fld>
            <a:endParaRPr lang="en-US"/>
          </a:p>
        </p:txBody>
      </p:sp>
    </p:spTree>
    <p:extLst>
      <p:ext uri="{BB962C8B-B14F-4D97-AF65-F5344CB8AC3E}">
        <p14:creationId xmlns:p14="http://schemas.microsoft.com/office/powerpoint/2010/main" val="3155791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9C54E-F9DD-4F9B-B778-A22B1512B831}"/>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D4C00947-E694-4D3D-9016-D19A8B25E87E}"/>
              </a:ext>
            </a:extLst>
          </p:cNvPr>
          <p:cNvSpPr>
            <a:spLocks noGrp="1"/>
          </p:cNvSpPr>
          <p:nvPr>
            <p:ph idx="1"/>
          </p:nvPr>
        </p:nvSpPr>
        <p:spPr/>
        <p:txBody>
          <a:bodyPr>
            <a:normAutofit fontScale="92500" lnSpcReduction="10000"/>
          </a:bodyPr>
          <a:lstStyle/>
          <a:p>
            <a:pPr marL="0" marR="0" indent="0">
              <a:lnSpc>
                <a:spcPct val="120000"/>
              </a:lnSpc>
              <a:spcBef>
                <a:spcPts val="0"/>
              </a:spcBef>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Moving from safe classrooms to brave classrooms. (2021).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Anti-Defamation League. </a:t>
            </a:r>
            <a:r>
              <a:rPr lang="en-US" sz="1300" dirty="0">
                <a:latin typeface="Times New Roman" panose="02020603050405020304" pitchFamily="18" charset="0"/>
                <a:ea typeface="Calibri" panose="020F0502020204030204" pitchFamily="34" charset="0"/>
                <a:cs typeface="Times New Roman" panose="02020603050405020304" pitchFamily="18" charset="0"/>
              </a:rPr>
              <a:t>Retrieved from </a:t>
            </a:r>
          </a:p>
          <a:p>
            <a:pPr marL="0" marR="0" indent="0">
              <a:lnSpc>
                <a:spcPct val="120000"/>
              </a:lnSpc>
              <a:spcBef>
                <a:spcPts val="0"/>
              </a:spcBef>
              <a:buNone/>
            </a:pPr>
            <a:r>
              <a:rPr lang="en-US" sz="1300" i="1" dirty="0">
                <a:latin typeface="Times New Roman" panose="02020603050405020304" pitchFamily="18" charset="0"/>
                <a:ea typeface="Calibri" panose="020F0502020204030204" pitchFamily="34" charset="0"/>
                <a:cs typeface="Times New Roman" panose="02020603050405020304" pitchFamily="18" charset="0"/>
              </a:rPr>
              <a:t>	</a:t>
            </a:r>
            <a:r>
              <a:rPr lang="en-US" sz="1300" i="1" dirty="0">
                <a:latin typeface="Times New Roman" panose="02020603050405020304" pitchFamily="18" charset="0"/>
                <a:ea typeface="Calibri" panose="020F0502020204030204" pitchFamily="34" charset="0"/>
                <a:cs typeface="Times New Roman" panose="02020603050405020304" pitchFamily="18" charset="0"/>
                <a:hlinkClick r:id="rId2"/>
              </a:rPr>
              <a:t>https://www.adl.org/education/resources/tools-and-strategies/moving-from-safe-classrooms-to-brave-classrooms</a:t>
            </a:r>
            <a:r>
              <a:rPr lang="en-US" sz="1300" i="1" dirty="0">
                <a:latin typeface="Times New Roman" panose="02020603050405020304" pitchFamily="18" charset="0"/>
                <a:ea typeface="Calibri" panose="020F0502020204030204" pitchFamily="34" charset="0"/>
                <a:cs typeface="Times New Roman" panose="02020603050405020304" pitchFamily="18" charset="0"/>
              </a:rPr>
              <a:t> </a:t>
            </a:r>
            <a:endParaRPr lang="en-US" sz="1300" i="1"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20000"/>
              </a:lnSpc>
              <a:spcBef>
                <a:spcPts val="0"/>
              </a:spcBef>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Patterson, M., &amp; </a:t>
            </a:r>
            <a:r>
              <a:rPr lang="en-US" sz="1300" dirty="0" err="1">
                <a:effectLst/>
                <a:latin typeface="Times New Roman" panose="02020603050405020304" pitchFamily="18" charset="0"/>
                <a:ea typeface="Calibri" panose="020F0502020204030204" pitchFamily="34" charset="0"/>
                <a:cs typeface="Times New Roman" panose="02020603050405020304" pitchFamily="18" charset="0"/>
              </a:rPr>
              <a:t>Mellard</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D. (2007). Program characteristics that predict improved learner</a:t>
            </a:r>
            <a:r>
              <a:rPr lang="en-US" sz="1300" dirty="0">
                <a:latin typeface="Times New Roman" panose="02020603050405020304" pitchFamily="18" charset="0"/>
                <a:ea typeface="Calibri" panose="020F0502020204030204" pitchFamily="34" charset="0"/>
                <a:cs typeface="Times New Roman" panose="02020603050405020304" pitchFamily="18" charset="0"/>
              </a:rPr>
              <a:t> </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outcomes.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Adult Basic Education and Literacy 	Journal</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1</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 83-92.</a:t>
            </a:r>
          </a:p>
          <a:p>
            <a:pPr marL="0" marR="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20000"/>
              </a:lnSpc>
              <a:spcBef>
                <a:spcPts val="0"/>
              </a:spcBef>
              <a:buNone/>
            </a:pPr>
            <a:r>
              <a:rPr lang="en-US" sz="1300" dirty="0" err="1">
                <a:effectLst/>
                <a:latin typeface="Times New Roman" panose="02020603050405020304" pitchFamily="18" charset="0"/>
                <a:ea typeface="Calibri" panose="020F0502020204030204" pitchFamily="34" charset="0"/>
                <a:cs typeface="Times New Roman" panose="02020603050405020304" pitchFamily="18" charset="0"/>
              </a:rPr>
              <a:t>Perin</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D., &amp; Greenberg, D. (1994). Understanding dropout in an urban worker education</a:t>
            </a:r>
            <a:r>
              <a:rPr lang="en-US" sz="1300" dirty="0">
                <a:latin typeface="Times New Roman" panose="02020603050405020304" pitchFamily="18" charset="0"/>
                <a:ea typeface="Calibri" panose="020F0502020204030204" pitchFamily="34" charset="0"/>
                <a:cs typeface="Times New Roman" panose="02020603050405020304" pitchFamily="18" charset="0"/>
              </a:rPr>
              <a:t> </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program: Retention patterns, demographics, student 	perceptions, and reasons given for early departure.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Urban Education</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29</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(2), 169-187.</a:t>
            </a:r>
          </a:p>
          <a:p>
            <a:pPr marL="0" marR="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20000"/>
              </a:lnSpc>
              <a:spcBef>
                <a:spcPts val="0"/>
              </a:spcBef>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Shore, S. (2001). Chapter four: Talking about whiteness: “Adult learning principles” and</a:t>
            </a:r>
            <a:r>
              <a:rPr lang="en-US" sz="1300" dirty="0">
                <a:latin typeface="Times New Roman" panose="02020603050405020304" pitchFamily="18" charset="0"/>
                <a:ea typeface="Calibri" panose="020F0502020204030204" pitchFamily="34" charset="0"/>
                <a:cs typeface="Times New Roman" panose="02020603050405020304" pitchFamily="18" charset="0"/>
              </a:rPr>
              <a:t> t</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he invisible norm. In Sheared, V., &amp; </a:t>
            </a:r>
            <a:r>
              <a:rPr lang="en-US" sz="1300" dirty="0" err="1">
                <a:effectLst/>
                <a:latin typeface="Times New Roman" panose="02020603050405020304" pitchFamily="18" charset="0"/>
                <a:ea typeface="Calibri" panose="020F0502020204030204" pitchFamily="34" charset="0"/>
                <a:cs typeface="Times New Roman" panose="02020603050405020304" pitchFamily="18" charset="0"/>
              </a:rPr>
              <a:t>Sissel</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P. A. 	(Eds.),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Making space merging theory and practice in adult education</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(pp. 42-56). [Kindle edition]. Bergin &amp; Garvey. </a:t>
            </a:r>
          </a:p>
          <a:p>
            <a:pPr marL="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300" dirty="0" err="1">
                <a:effectLst/>
                <a:latin typeface="Times New Roman" panose="02020603050405020304" pitchFamily="18" charset="0"/>
                <a:ea typeface="Calibri" panose="020F0502020204030204" pitchFamily="34" charset="0"/>
                <a:cs typeface="Times New Roman" panose="02020603050405020304" pitchFamily="18" charset="0"/>
              </a:rPr>
              <a:t>Sissel</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P. A. (2001). Thinking politically: A framework for adult and continuing education. </a:t>
            </a:r>
            <a:r>
              <a:rPr lang="en-US" sz="1300" i="1" dirty="0">
                <a:effectLst/>
                <a:latin typeface="Times New Roman" panose="02020603050405020304" pitchFamily="18" charset="0"/>
                <a:ea typeface="Calibri" panose="020F0502020204030204" pitchFamily="34" charset="0"/>
                <a:cs typeface="Times New Roman" panose="02020603050405020304" pitchFamily="18" charset="0"/>
              </a:rPr>
              <a:t>New Directions for Adult and Continuing Education, 	2001</a:t>
            </a: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(91), 5-16.</a:t>
            </a:r>
          </a:p>
          <a:p>
            <a:pPr marL="0" indent="0">
              <a:lnSpc>
                <a:spcPct val="120000"/>
              </a:lnSpc>
              <a:spcBef>
                <a:spcPts val="0"/>
              </a:spcBef>
              <a:buNone/>
            </a:pPr>
            <a:endParaRPr lang="en-US" sz="13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Statewide performance report. (2019). National reporting system for adult education. U.S. Department of Education. Retrieved from </a:t>
            </a:r>
          </a:p>
          <a:p>
            <a:pPr marL="0" indent="0">
              <a:lnSpc>
                <a:spcPct val="120000"/>
              </a:lnSpc>
              <a:spcBef>
                <a:spcPts val="0"/>
              </a:spcBef>
              <a:buNone/>
            </a:pPr>
            <a:r>
              <a:rPr lang="en-US" sz="1300" dirty="0">
                <a:effectLst/>
                <a:latin typeface="Times New Roman" panose="02020603050405020304" pitchFamily="18" charset="0"/>
                <a:ea typeface="Calibri" panose="020F0502020204030204" pitchFamily="34" charset="0"/>
                <a:cs typeface="Times New Roman" panose="02020603050405020304" pitchFamily="18" charset="0"/>
              </a:rPr>
              <a:t>	https://nrs.ed.gov/rt/wa/2018/table-spr </a:t>
            </a:r>
          </a:p>
          <a:p>
            <a:pPr marL="0" indent="0">
              <a:lnSpc>
                <a:spcPct val="120000"/>
              </a:lnSpc>
              <a:spcBef>
                <a:spcPts val="0"/>
              </a:spcBef>
              <a:buNone/>
            </a:pPr>
            <a:endParaRPr lang="en-US" sz="13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endParaRPr lang="en-US" sz="13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endParaRPr lang="en-US" sz="13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200000"/>
              </a:lnSpc>
              <a:spcBef>
                <a:spcPts val="0"/>
              </a:spcBef>
              <a:spcAft>
                <a:spcPts val="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85565010-557C-4656-B65A-56CDD0FEA699}"/>
              </a:ext>
            </a:extLst>
          </p:cNvPr>
          <p:cNvSpPr>
            <a:spLocks noGrp="1"/>
          </p:cNvSpPr>
          <p:nvPr>
            <p:ph type="sldNum" sz="quarter" idx="12"/>
          </p:nvPr>
        </p:nvSpPr>
        <p:spPr/>
        <p:txBody>
          <a:bodyPr/>
          <a:lstStyle/>
          <a:p>
            <a:fld id="{8B71757D-93AB-4F01-A33B-533BD3A89288}" type="slidenum">
              <a:rPr lang="en-US" smtClean="0"/>
              <a:t>30</a:t>
            </a:fld>
            <a:endParaRPr lang="en-US"/>
          </a:p>
        </p:txBody>
      </p:sp>
    </p:spTree>
    <p:extLst>
      <p:ext uri="{BB962C8B-B14F-4D97-AF65-F5344CB8AC3E}">
        <p14:creationId xmlns:p14="http://schemas.microsoft.com/office/powerpoint/2010/main" val="2044436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8B22C-4EE5-4CDE-83E1-70113EFCB4E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1D7D6E6F-E1F7-4B27-9D75-EEA1BEEE3BCF}"/>
              </a:ext>
            </a:extLst>
          </p:cNvPr>
          <p:cNvSpPr>
            <a:spLocks noGrp="1"/>
          </p:cNvSpPr>
          <p:nvPr>
            <p:ph idx="1"/>
          </p:nvPr>
        </p:nvSpPr>
        <p:spPr/>
        <p:txBody>
          <a:bodyPr>
            <a:normAutofit/>
          </a:bodyPr>
          <a:lstStyle/>
          <a:p>
            <a:pPr marL="0" indent="0">
              <a:lnSpc>
                <a:spcPct val="120000"/>
              </a:lnSpc>
              <a:spcBef>
                <a:spcPts val="0"/>
              </a:spcBef>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Tighe, E., Barnes, A., Connor, C., &amp; Steadman, S. (2013). Defining success in adult basic education settings: Multiple stakeholders, multiple 	perspectives.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Reading Research Quarterly, 48</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(4), 415-435.</a:t>
            </a:r>
          </a:p>
          <a:p>
            <a:pPr marL="0" indent="0">
              <a:lnSpc>
                <a:spcPct val="120000"/>
              </a:lnSpc>
              <a:spcBef>
                <a:spcPts val="0"/>
              </a:spcBef>
              <a:buNone/>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200" dirty="0">
                <a:latin typeface="Times New Roman" panose="02020603050405020304" pitchFamily="18" charset="0"/>
                <a:ea typeface="Calibri" panose="020F0502020204030204" pitchFamily="34" charset="0"/>
                <a:cs typeface="Times New Roman" panose="02020603050405020304" pitchFamily="18" charset="0"/>
              </a:rPr>
              <a:t>Washington</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Community College classroom standards and culture. (2021).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Washington Community College. </a:t>
            </a:r>
            <a:endParaRPr lang="en-US" sz="1200" dirty="0">
              <a:latin typeface="Times New Roman" panose="02020603050405020304" pitchFamily="18" charset="0"/>
              <a:cs typeface="Times New Roman" panose="02020603050405020304" pitchFamily="18" charset="0"/>
            </a:endParaRPr>
          </a:p>
          <a:p>
            <a:pPr marL="0" indent="0">
              <a:lnSpc>
                <a:spcPct val="120000"/>
              </a:lnSpc>
              <a:spcBef>
                <a:spcPts val="0"/>
              </a:spcBef>
              <a:buNone/>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Yosso</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T. J. (2005). Whose culture has capital? A critical race theory discussion of community cultural wealth.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Race, Ethnicity and Education, 8</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(1), 69-	91.</a:t>
            </a:r>
          </a:p>
          <a:p>
            <a:pPr marL="0" indent="0">
              <a:buNone/>
            </a:pPr>
            <a:endParaRPr lang="en-US" dirty="0">
              <a:hlinkClick r:id="rId2"/>
            </a:endParaRPr>
          </a:p>
          <a:p>
            <a:pPr marL="0" indent="0">
              <a:buNone/>
            </a:pPr>
            <a:endParaRPr lang="en-US" dirty="0"/>
          </a:p>
        </p:txBody>
      </p:sp>
      <p:sp>
        <p:nvSpPr>
          <p:cNvPr id="4" name="Slide Number Placeholder 3">
            <a:extLst>
              <a:ext uri="{FF2B5EF4-FFF2-40B4-BE49-F238E27FC236}">
                <a16:creationId xmlns:a16="http://schemas.microsoft.com/office/drawing/2014/main" id="{B9A3E00F-301C-454F-AD9F-C41204114779}"/>
              </a:ext>
            </a:extLst>
          </p:cNvPr>
          <p:cNvSpPr>
            <a:spLocks noGrp="1"/>
          </p:cNvSpPr>
          <p:nvPr>
            <p:ph type="sldNum" sz="quarter" idx="12"/>
          </p:nvPr>
        </p:nvSpPr>
        <p:spPr/>
        <p:txBody>
          <a:bodyPr/>
          <a:lstStyle/>
          <a:p>
            <a:fld id="{8B71757D-93AB-4F01-A33B-533BD3A89288}" type="slidenum">
              <a:rPr lang="en-US" smtClean="0"/>
              <a:t>31</a:t>
            </a:fld>
            <a:endParaRPr lang="en-US"/>
          </a:p>
        </p:txBody>
      </p:sp>
    </p:spTree>
    <p:extLst>
      <p:ext uri="{BB962C8B-B14F-4D97-AF65-F5344CB8AC3E}">
        <p14:creationId xmlns:p14="http://schemas.microsoft.com/office/powerpoint/2010/main" val="3828576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12CD3-F239-4253-9F4A-2FD868551B8F}"/>
              </a:ext>
            </a:extLst>
          </p:cNvPr>
          <p:cNvSpPr>
            <a:spLocks noGrp="1"/>
          </p:cNvSpPr>
          <p:nvPr>
            <p:ph type="title"/>
          </p:nvPr>
        </p:nvSpPr>
        <p:spPr/>
        <p:txBody>
          <a:bodyPr/>
          <a:lstStyle/>
          <a:p>
            <a:r>
              <a:rPr lang="en-US" dirty="0"/>
              <a:t>WCC Land Acknowledgement </a:t>
            </a:r>
          </a:p>
        </p:txBody>
      </p:sp>
      <p:sp>
        <p:nvSpPr>
          <p:cNvPr id="3" name="Content Placeholder 2">
            <a:extLst>
              <a:ext uri="{FF2B5EF4-FFF2-40B4-BE49-F238E27FC236}">
                <a16:creationId xmlns:a16="http://schemas.microsoft.com/office/drawing/2014/main" id="{A9EC394F-822F-43A6-AB69-8AD9642B89EA}"/>
              </a:ext>
            </a:extLst>
          </p:cNvPr>
          <p:cNvSpPr>
            <a:spLocks noGrp="1"/>
          </p:cNvSpPr>
          <p:nvPr>
            <p:ph idx="1"/>
          </p:nvPr>
        </p:nvSpPr>
        <p:spPr>
          <a:xfrm>
            <a:off x="680321" y="2336873"/>
            <a:ext cx="9613861" cy="4105872"/>
          </a:xfrm>
        </p:spPr>
        <p:txBody>
          <a:bodyPr>
            <a:normAutofit fontScale="85000" lnSpcReduction="10000"/>
          </a:bodyPr>
          <a:lstStyle/>
          <a:p>
            <a:pPr marL="0" indent="0">
              <a:buNone/>
            </a:pPr>
            <a:r>
              <a:rPr lang="en-US" dirty="0"/>
              <a:t>We are so fortunate that WCC is located on the ancestral territory of First Nations peoples. The Puyallup tribe, a member of the Coast Salish tribal peoples have called this area home since time immemorial. In 1854, the Medicine Creek Treaty forcibly removed them from their lands and onto the Puyallup reservation.</a:t>
            </a:r>
          </a:p>
          <a:p>
            <a:pPr marL="0" indent="0">
              <a:buNone/>
            </a:pPr>
            <a:r>
              <a:rPr lang="en-US" dirty="0"/>
              <a:t>The state of Washington has the 7th largest Native American population in the U.S. with 29 federally recognized tribes represented, as well as several unrecognized tribes. We recognize that the privilege of our campus being on the land on which we now stand comes at great cost to the Coast Salish peoples.</a:t>
            </a:r>
          </a:p>
          <a:p>
            <a:pPr marL="0" indent="0">
              <a:buNone/>
            </a:pPr>
            <a:r>
              <a:rPr lang="en-US" dirty="0"/>
              <a:t>We gather here knowing that our presence is part of an ongoing invasion and that these lands were and continue to be forcibly and unlawfully taken from their original indigenous inhabitants. We acknowledge that these injustices are true here and also for indigenous communities around the globe, like the First Peoples of Mauna Kea, Papua and New Zealand, just to name a few.</a:t>
            </a:r>
          </a:p>
          <a:p>
            <a:pPr marL="0" indent="0">
              <a:buNone/>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400" dirty="0">
                <a:latin typeface="Times New Roman" panose="02020603050405020304" pitchFamily="18" charset="0"/>
                <a:ea typeface="Calibri" panose="020F0502020204030204" pitchFamily="34" charset="0"/>
                <a:cs typeface="Times New Roman" panose="02020603050405020304" pitchFamily="18" charset="0"/>
              </a:rPr>
              <a:t>Washington</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Community College classroom standards and culture.” (2021)</a:t>
            </a:r>
            <a:endParaRPr lang="en-US" sz="1400" dirty="0"/>
          </a:p>
        </p:txBody>
      </p:sp>
      <p:sp>
        <p:nvSpPr>
          <p:cNvPr id="5" name="Slide Number Placeholder 4">
            <a:extLst>
              <a:ext uri="{FF2B5EF4-FFF2-40B4-BE49-F238E27FC236}">
                <a16:creationId xmlns:a16="http://schemas.microsoft.com/office/drawing/2014/main" id="{A8391D10-A999-4996-9F0A-0CB5A08BBAEF}"/>
              </a:ext>
            </a:extLst>
          </p:cNvPr>
          <p:cNvSpPr>
            <a:spLocks noGrp="1"/>
          </p:cNvSpPr>
          <p:nvPr>
            <p:ph type="sldNum" sz="quarter" idx="12"/>
          </p:nvPr>
        </p:nvSpPr>
        <p:spPr/>
        <p:txBody>
          <a:bodyPr/>
          <a:lstStyle/>
          <a:p>
            <a:fld id="{8B71757D-93AB-4F01-A33B-533BD3A89288}" type="slidenum">
              <a:rPr lang="en-US" smtClean="0"/>
              <a:t>4</a:t>
            </a:fld>
            <a:endParaRPr lang="en-US"/>
          </a:p>
        </p:txBody>
      </p:sp>
    </p:spTree>
    <p:extLst>
      <p:ext uri="{BB962C8B-B14F-4D97-AF65-F5344CB8AC3E}">
        <p14:creationId xmlns:p14="http://schemas.microsoft.com/office/powerpoint/2010/main" val="2391915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9743E-23BA-42DD-96B2-D2D07427B3CF}"/>
              </a:ext>
            </a:extLst>
          </p:cNvPr>
          <p:cNvSpPr>
            <a:spLocks noGrp="1"/>
          </p:cNvSpPr>
          <p:nvPr>
            <p:ph type="title"/>
          </p:nvPr>
        </p:nvSpPr>
        <p:spPr/>
        <p:txBody>
          <a:bodyPr/>
          <a:lstStyle/>
          <a:p>
            <a:r>
              <a:rPr lang="en-US" dirty="0"/>
              <a:t>Welcome and introductions</a:t>
            </a:r>
          </a:p>
        </p:txBody>
      </p:sp>
      <p:sp>
        <p:nvSpPr>
          <p:cNvPr id="3" name="Content Placeholder 2">
            <a:extLst>
              <a:ext uri="{FF2B5EF4-FFF2-40B4-BE49-F238E27FC236}">
                <a16:creationId xmlns:a16="http://schemas.microsoft.com/office/drawing/2014/main" id="{09B79606-221D-4B57-BD8F-A02B346F49A2}"/>
              </a:ext>
            </a:extLst>
          </p:cNvPr>
          <p:cNvSpPr>
            <a:spLocks noGrp="1"/>
          </p:cNvSpPr>
          <p:nvPr>
            <p:ph idx="1"/>
          </p:nvPr>
        </p:nvSpPr>
        <p:spPr/>
        <p:txBody>
          <a:bodyPr/>
          <a:lstStyle/>
          <a:p>
            <a:pPr marL="0" indent="0">
              <a:buNone/>
            </a:pPr>
            <a:r>
              <a:rPr lang="en-US" dirty="0"/>
              <a:t>Please introduce yourself with the following information:</a:t>
            </a:r>
          </a:p>
          <a:p>
            <a:r>
              <a:rPr lang="en-US" dirty="0"/>
              <a:t>Your name and pronouns </a:t>
            </a:r>
          </a:p>
          <a:p>
            <a:pPr marL="0" indent="0">
              <a:buNone/>
            </a:pPr>
            <a:endParaRPr lang="en-US" dirty="0"/>
          </a:p>
          <a:p>
            <a:r>
              <a:rPr lang="en-US" dirty="0"/>
              <a:t>Your institution and position</a:t>
            </a:r>
          </a:p>
          <a:p>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AEC3585C-91AE-451B-A15B-B7466B7F97F2}"/>
              </a:ext>
            </a:extLst>
          </p:cNvPr>
          <p:cNvSpPr>
            <a:spLocks noGrp="1"/>
          </p:cNvSpPr>
          <p:nvPr>
            <p:ph type="sldNum" sz="quarter" idx="12"/>
          </p:nvPr>
        </p:nvSpPr>
        <p:spPr/>
        <p:txBody>
          <a:bodyPr/>
          <a:lstStyle/>
          <a:p>
            <a:fld id="{8B71757D-93AB-4F01-A33B-533BD3A89288}" type="slidenum">
              <a:rPr lang="en-US" smtClean="0"/>
              <a:t>5</a:t>
            </a:fld>
            <a:endParaRPr lang="en-US"/>
          </a:p>
        </p:txBody>
      </p:sp>
      <p:pic>
        <p:nvPicPr>
          <p:cNvPr id="6" name="Picture 5" descr="Pins in a map">
            <a:extLst>
              <a:ext uri="{FF2B5EF4-FFF2-40B4-BE49-F238E27FC236}">
                <a16:creationId xmlns:a16="http://schemas.microsoft.com/office/drawing/2014/main" id="{C221DEF1-6867-4BA3-AF1A-1330A1E58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0088" y="3189292"/>
            <a:ext cx="5001591" cy="3333580"/>
          </a:xfrm>
          <a:prstGeom prst="rect">
            <a:avLst/>
          </a:prstGeom>
        </p:spPr>
      </p:pic>
    </p:spTree>
    <p:extLst>
      <p:ext uri="{BB962C8B-B14F-4D97-AF65-F5344CB8AC3E}">
        <p14:creationId xmlns:p14="http://schemas.microsoft.com/office/powerpoint/2010/main" val="1986893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7341052-73F2-435C-A1F0-70961D11B4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enguin jumping into the water">
            <a:extLst>
              <a:ext uri="{FF2B5EF4-FFF2-40B4-BE49-F238E27FC236}">
                <a16:creationId xmlns:a16="http://schemas.microsoft.com/office/drawing/2014/main" id="{D7B5FED0-23ED-48FD-9F2D-4CA8A2C444AF}"/>
              </a:ext>
            </a:extLst>
          </p:cNvPr>
          <p:cNvPicPr>
            <a:picLocks noChangeAspect="1"/>
          </p:cNvPicPr>
          <p:nvPr/>
        </p:nvPicPr>
        <p:blipFill rotWithShape="1">
          <a:blip r:embed="rId2">
            <a:alphaModFix amt="15000"/>
            <a:grayscl/>
            <a:extLst>
              <a:ext uri="{28A0092B-C50C-407E-A947-70E740481C1C}">
                <a14:useLocalDpi xmlns:a14="http://schemas.microsoft.com/office/drawing/2010/main" val="0"/>
              </a:ext>
            </a:extLst>
          </a:blip>
          <a:srcRect t="8596" r="9091" b="13333"/>
          <a:stretch/>
        </p:blipFill>
        <p:spPr>
          <a:xfrm>
            <a:off x="-3177" y="-2"/>
            <a:ext cx="12192000" cy="6858001"/>
          </a:xfrm>
          <a:prstGeom prst="rect">
            <a:avLst/>
          </a:prstGeom>
        </p:spPr>
      </p:pic>
      <p:pic>
        <p:nvPicPr>
          <p:cNvPr id="12" name="Picture 11">
            <a:extLst>
              <a:ext uri="{FF2B5EF4-FFF2-40B4-BE49-F238E27FC236}">
                <a16:creationId xmlns:a16="http://schemas.microsoft.com/office/drawing/2014/main" id="{A4D2D0F6-68B7-4A2F-B80D-B3AAC1F4DC2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4" name="Rectangle 13">
            <a:extLst>
              <a:ext uri="{FF2B5EF4-FFF2-40B4-BE49-F238E27FC236}">
                <a16:creationId xmlns:a16="http://schemas.microsoft.com/office/drawing/2014/main" id="{A0BCEF11-98AA-4EF8-91CF-8146F64793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609600"/>
            <a:ext cx="10437812" cy="1368198"/>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4FBFC7B-BDB3-4835-9DFD-CEBE07ACF502}"/>
              </a:ext>
            </a:extLst>
          </p:cNvPr>
          <p:cNvSpPr>
            <a:spLocks noGrp="1"/>
          </p:cNvSpPr>
          <p:nvPr>
            <p:ph type="title"/>
          </p:nvPr>
        </p:nvSpPr>
        <p:spPr>
          <a:xfrm>
            <a:off x="680321" y="753228"/>
            <a:ext cx="9613861" cy="1080938"/>
          </a:xfrm>
        </p:spPr>
        <p:txBody>
          <a:bodyPr>
            <a:normAutofit/>
          </a:bodyPr>
          <a:lstStyle/>
          <a:p>
            <a:r>
              <a:rPr lang="en-US" dirty="0"/>
              <a:t>Brave space agreement</a:t>
            </a:r>
          </a:p>
        </p:txBody>
      </p:sp>
      <p:pic>
        <p:nvPicPr>
          <p:cNvPr id="16" name="Picture 15">
            <a:extLst>
              <a:ext uri="{FF2B5EF4-FFF2-40B4-BE49-F238E27FC236}">
                <a16:creationId xmlns:a16="http://schemas.microsoft.com/office/drawing/2014/main" id="{DB816C00-E2A2-4A28-A8CB-2E9E10E9FDF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8" name="Rectangle 17">
            <a:extLst>
              <a:ext uri="{FF2B5EF4-FFF2-40B4-BE49-F238E27FC236}">
                <a16:creationId xmlns:a16="http://schemas.microsoft.com/office/drawing/2014/main" id="{B2892C6A-FAAA-49A9-B836-6ECC4D48D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DD242DA1-8382-41AB-AFCB-2BC6745F2248}"/>
              </a:ext>
            </a:extLst>
          </p:cNvPr>
          <p:cNvSpPr>
            <a:spLocks noGrp="1"/>
          </p:cNvSpPr>
          <p:nvPr>
            <p:ph idx="1"/>
          </p:nvPr>
        </p:nvSpPr>
        <p:spPr>
          <a:xfrm>
            <a:off x="680321" y="2336872"/>
            <a:ext cx="9613861" cy="4030371"/>
          </a:xfrm>
        </p:spPr>
        <p:txBody>
          <a:bodyPr anchor="t">
            <a:normAutofit/>
          </a:bodyPr>
          <a:lstStyle/>
          <a:p>
            <a:pPr lvl="1"/>
            <a:r>
              <a:rPr lang="en-US" sz="1400" dirty="0"/>
              <a:t>Be open to different and multiple viewpoints and perspectives, especially those that differ from yours.</a:t>
            </a:r>
          </a:p>
          <a:p>
            <a:pPr lvl="1"/>
            <a:r>
              <a:rPr lang="en-US" sz="1400" b="0" i="0" dirty="0">
                <a:effectLst/>
                <a:latin typeface="roboto-slab"/>
              </a:rPr>
              <a:t>If people share experiences and feelings that are different or unfamiliar to you, show respect by taking it seriously and understand the impact of your response.</a:t>
            </a:r>
          </a:p>
          <a:p>
            <a:pPr lvl="1"/>
            <a:r>
              <a:rPr lang="en-US" sz="1400" b="0" i="0" dirty="0">
                <a:effectLst/>
                <a:latin typeface="roboto-slab"/>
              </a:rPr>
              <a:t>Explore, recognize and acknowledge your privilege.</a:t>
            </a:r>
          </a:p>
          <a:p>
            <a:pPr lvl="1"/>
            <a:r>
              <a:rPr lang="en-US" sz="1400" b="0" i="0" dirty="0">
                <a:effectLst/>
                <a:latin typeface="roboto-slab"/>
              </a:rPr>
              <a:t>Even if you are uncomfortable or unsure, contribute and take risks.</a:t>
            </a:r>
          </a:p>
          <a:p>
            <a:pPr lvl="1"/>
            <a:r>
              <a:rPr lang="en-US" sz="1400" b="0" i="0" dirty="0">
                <a:effectLst/>
                <a:latin typeface="roboto-slab"/>
              </a:rPr>
              <a:t>Make space by sharing speaking time; try to speak after others who have not spoken.</a:t>
            </a:r>
          </a:p>
          <a:p>
            <a:pPr lvl="1"/>
            <a:r>
              <a:rPr lang="en-US" sz="1400" b="0" i="0" dirty="0">
                <a:effectLst/>
                <a:latin typeface="roboto-slab"/>
              </a:rPr>
              <a:t>Listen actively, even and especially when people say things that are difficult to hear.</a:t>
            </a:r>
          </a:p>
          <a:p>
            <a:pPr lvl="1"/>
            <a:r>
              <a:rPr lang="en-US" sz="1400" b="0" i="0" dirty="0">
                <a:effectLst/>
                <a:latin typeface="roboto-slab"/>
              </a:rPr>
              <a:t>View the candor of others as a gift.</a:t>
            </a:r>
          </a:p>
          <a:p>
            <a:pPr lvl="1"/>
            <a:r>
              <a:rPr lang="en-US" sz="1400" b="0" i="0" dirty="0">
                <a:effectLst/>
                <a:latin typeface="roboto-slab"/>
              </a:rPr>
              <a:t>Find ways to challenge others with respect and care and be open to challenging your own points of view.</a:t>
            </a:r>
          </a:p>
          <a:p>
            <a:pPr lvl="1"/>
            <a:r>
              <a:rPr lang="en-US" sz="1400" b="0" i="0" dirty="0">
                <a:effectLst/>
                <a:latin typeface="roboto-slab"/>
              </a:rPr>
              <a:t>Work hard not to be defensive if people challenge what you say or the impact of your words.</a:t>
            </a:r>
          </a:p>
          <a:p>
            <a:pPr lvl="1"/>
            <a:r>
              <a:rPr lang="en-US" sz="1400" b="0" i="0" dirty="0">
                <a:effectLst/>
                <a:latin typeface="roboto-slab"/>
              </a:rPr>
              <a:t>Commit to confidentiality and not disclosing what people say; at the same time, take responsibility for sharing important messages and themes outside the group/class. One way to think about this is: "stories stay, lessons leave.”</a:t>
            </a:r>
          </a:p>
          <a:p>
            <a:pPr marL="457200" lvl="1" indent="0">
              <a:buNone/>
            </a:pPr>
            <a:endParaRPr lang="en-US" sz="1600" b="0" i="0" dirty="0">
              <a:effectLst/>
              <a:latin typeface="roboto-slab"/>
            </a:endParaRPr>
          </a:p>
          <a:p>
            <a:pPr marL="457200" lvl="1"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“Moving from safe classrooms to brave classrooms.” (2021).</a:t>
            </a:r>
            <a:endParaRPr lang="en-US" sz="1200" dirty="0"/>
          </a:p>
          <a:p>
            <a:pPr marL="0" indent="0">
              <a:buNone/>
            </a:pPr>
            <a:endParaRPr lang="en-US" sz="2000" dirty="0"/>
          </a:p>
        </p:txBody>
      </p:sp>
      <p:sp>
        <p:nvSpPr>
          <p:cNvPr id="6" name="Slide Number Placeholder 5">
            <a:extLst>
              <a:ext uri="{FF2B5EF4-FFF2-40B4-BE49-F238E27FC236}">
                <a16:creationId xmlns:a16="http://schemas.microsoft.com/office/drawing/2014/main" id="{A94277DB-61E1-4FB2-9D60-14AA38300B21}"/>
              </a:ext>
            </a:extLst>
          </p:cNvPr>
          <p:cNvSpPr>
            <a:spLocks noGrp="1"/>
          </p:cNvSpPr>
          <p:nvPr>
            <p:ph type="sldNum" sz="quarter" idx="12"/>
          </p:nvPr>
        </p:nvSpPr>
        <p:spPr/>
        <p:txBody>
          <a:bodyPr/>
          <a:lstStyle/>
          <a:p>
            <a:fld id="{8B71757D-93AB-4F01-A33B-533BD3A89288}" type="slidenum">
              <a:rPr lang="en-US" smtClean="0"/>
              <a:t>6</a:t>
            </a:fld>
            <a:endParaRPr lang="en-US"/>
          </a:p>
        </p:txBody>
      </p:sp>
    </p:spTree>
    <p:extLst>
      <p:ext uri="{BB962C8B-B14F-4D97-AF65-F5344CB8AC3E}">
        <p14:creationId xmlns:p14="http://schemas.microsoft.com/office/powerpoint/2010/main" val="3052351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FAC9B-482E-49FB-986B-12F52018FAA7}"/>
              </a:ext>
            </a:extLst>
          </p:cNvPr>
          <p:cNvSpPr>
            <a:spLocks noGrp="1"/>
          </p:cNvSpPr>
          <p:nvPr>
            <p:ph type="title"/>
          </p:nvPr>
        </p:nvSpPr>
        <p:spPr/>
        <p:txBody>
          <a:bodyPr/>
          <a:lstStyle/>
          <a:p>
            <a:r>
              <a:rPr lang="en-US" dirty="0"/>
              <a:t>Problem of practice</a:t>
            </a:r>
          </a:p>
        </p:txBody>
      </p:sp>
      <p:sp>
        <p:nvSpPr>
          <p:cNvPr id="3" name="Content Placeholder 2">
            <a:extLst>
              <a:ext uri="{FF2B5EF4-FFF2-40B4-BE49-F238E27FC236}">
                <a16:creationId xmlns:a16="http://schemas.microsoft.com/office/drawing/2014/main" id="{D09C4239-DD10-4C0C-A6D7-7BFC8507542F}"/>
              </a:ext>
            </a:extLst>
          </p:cNvPr>
          <p:cNvSpPr>
            <a:spLocks noGrp="1"/>
          </p:cNvSpPr>
          <p:nvPr>
            <p:ph idx="1"/>
          </p:nvPr>
        </p:nvSpPr>
        <p:spPr/>
        <p:txBody>
          <a:bodyPr>
            <a:normAutofit fontScale="62500" lnSpcReduction="20000"/>
          </a:bodyPr>
          <a:lstStyle/>
          <a:p>
            <a:r>
              <a:rPr lang="en-US" dirty="0"/>
              <a:t>Retention and persistence is a common point of concern with community colleges as institutions, and specifically within ABE programs (Jha, 1991; </a:t>
            </a:r>
            <a:r>
              <a:rPr lang="en-US" dirty="0" err="1"/>
              <a:t>Perin</a:t>
            </a:r>
            <a:r>
              <a:rPr lang="en-US" dirty="0"/>
              <a:t> and Greenberg, 1994; Patterson &amp; </a:t>
            </a:r>
            <a:r>
              <a:rPr lang="en-US" dirty="0" err="1"/>
              <a:t>Mellard</a:t>
            </a:r>
            <a:r>
              <a:rPr lang="en-US" dirty="0"/>
              <a:t>, 2007; </a:t>
            </a:r>
            <a:r>
              <a:rPr lang="en-US" dirty="0" err="1"/>
              <a:t>Fike</a:t>
            </a:r>
            <a:r>
              <a:rPr lang="en-US" dirty="0"/>
              <a:t> and </a:t>
            </a:r>
            <a:r>
              <a:rPr lang="en-US" dirty="0" err="1"/>
              <a:t>Fike</a:t>
            </a:r>
            <a:r>
              <a:rPr lang="en-US" dirty="0"/>
              <a:t>, 2008, Tighe et al., 2013; Fernandez et al., 2017; </a:t>
            </a:r>
            <a:r>
              <a:rPr lang="en-US" dirty="0" err="1"/>
              <a:t>Idoko</a:t>
            </a:r>
            <a:r>
              <a:rPr lang="en-US" dirty="0"/>
              <a:t>, 2018; Kappel, 2018).</a:t>
            </a:r>
          </a:p>
          <a:p>
            <a:endParaRPr lang="en-US" dirty="0"/>
          </a:p>
          <a:p>
            <a:r>
              <a:rPr lang="en-US" dirty="0"/>
              <a:t>Community colleges serve a disproportionately high percentage of low-income, first-generation, and non-white students compared to four-year institutions, and nearly sixty percent of community college students who recently graduated high school took one or more pre-college courses (Finn and Avni, 2016).</a:t>
            </a:r>
          </a:p>
          <a:p>
            <a:endParaRPr lang="en-US" dirty="0"/>
          </a:p>
          <a:p>
            <a:r>
              <a:rPr lang="en-US" dirty="0"/>
              <a:t>Historically, ABE legislation and curriculum has centered dominant cultural ways of knowing and being to the marginalization of others (Shore, 2001; Finn and Avni, 2016). </a:t>
            </a:r>
          </a:p>
          <a:p>
            <a:pPr marL="0" indent="0">
              <a:buNone/>
            </a:pPr>
            <a:endParaRPr lang="en-US" dirty="0"/>
          </a:p>
          <a:p>
            <a:r>
              <a:rPr lang="en-US" dirty="0"/>
              <a:t>As an ABE instructor, I argue that in order to increase retention and persistence, we must look at how our curriculum can center a diverse range of identities and better reflect the lived experiences of those who are marginalized.</a:t>
            </a:r>
          </a:p>
        </p:txBody>
      </p:sp>
      <p:sp>
        <p:nvSpPr>
          <p:cNvPr id="4" name="Slide Number Placeholder 3">
            <a:extLst>
              <a:ext uri="{FF2B5EF4-FFF2-40B4-BE49-F238E27FC236}">
                <a16:creationId xmlns:a16="http://schemas.microsoft.com/office/drawing/2014/main" id="{714E3EFE-51E8-4823-92E5-13F833FAE6E4}"/>
              </a:ext>
            </a:extLst>
          </p:cNvPr>
          <p:cNvSpPr>
            <a:spLocks noGrp="1"/>
          </p:cNvSpPr>
          <p:nvPr>
            <p:ph type="sldNum" sz="quarter" idx="12"/>
          </p:nvPr>
        </p:nvSpPr>
        <p:spPr/>
        <p:txBody>
          <a:bodyPr/>
          <a:lstStyle/>
          <a:p>
            <a:fld id="{8B71757D-93AB-4F01-A33B-533BD3A89288}" type="slidenum">
              <a:rPr lang="en-US" smtClean="0"/>
              <a:t>7</a:t>
            </a:fld>
            <a:endParaRPr lang="en-US"/>
          </a:p>
        </p:txBody>
      </p:sp>
    </p:spTree>
    <p:extLst>
      <p:ext uri="{BB962C8B-B14F-4D97-AF65-F5344CB8AC3E}">
        <p14:creationId xmlns:p14="http://schemas.microsoft.com/office/powerpoint/2010/main" val="408957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4223-0DBF-46FA-B808-04A290543799}"/>
              </a:ext>
            </a:extLst>
          </p:cNvPr>
          <p:cNvSpPr>
            <a:spLocks noGrp="1"/>
          </p:cNvSpPr>
          <p:nvPr>
            <p:ph type="title"/>
          </p:nvPr>
        </p:nvSpPr>
        <p:spPr>
          <a:xfrm>
            <a:off x="680321" y="753228"/>
            <a:ext cx="9613861" cy="1080938"/>
          </a:xfrm>
        </p:spPr>
        <p:txBody>
          <a:bodyPr vert="horz" lIns="91440" tIns="45720" rIns="91440" bIns="45720" rtlCol="0">
            <a:normAutofit/>
          </a:bodyPr>
          <a:lstStyle/>
          <a:p>
            <a:r>
              <a:rPr lang="en-US"/>
              <a:t>Who are the students we serve?</a:t>
            </a:r>
          </a:p>
        </p:txBody>
      </p:sp>
      <p:sp>
        <p:nvSpPr>
          <p:cNvPr id="3" name="Content Placeholder 2">
            <a:extLst>
              <a:ext uri="{FF2B5EF4-FFF2-40B4-BE49-F238E27FC236}">
                <a16:creationId xmlns:a16="http://schemas.microsoft.com/office/drawing/2014/main" id="{A85ADD36-6358-4889-8F77-C4C13BDA360D}"/>
              </a:ext>
            </a:extLst>
          </p:cNvPr>
          <p:cNvSpPr>
            <a:spLocks noGrp="1"/>
          </p:cNvSpPr>
          <p:nvPr>
            <p:ph idx="1"/>
          </p:nvPr>
        </p:nvSpPr>
        <p:spPr>
          <a:xfrm>
            <a:off x="680321" y="3073991"/>
            <a:ext cx="5916422" cy="2272449"/>
          </a:xfrm>
        </p:spPr>
        <p:txBody>
          <a:bodyPr vert="horz" lIns="91440" tIns="45720" rIns="91440" bIns="45720" rtlCol="0">
            <a:normAutofit/>
          </a:bodyPr>
          <a:lstStyle/>
          <a:p>
            <a:pPr marL="0" indent="0">
              <a:buNone/>
            </a:pPr>
            <a:r>
              <a:rPr lang="en-US" sz="2800" dirty="0"/>
              <a:t>What are the statewide demographics of students enrolled in ABE programs? </a:t>
            </a:r>
          </a:p>
        </p:txBody>
      </p:sp>
      <p:pic>
        <p:nvPicPr>
          <p:cNvPr id="5" name="Picture 4" descr="Angled shot of pen on a graph">
            <a:extLst>
              <a:ext uri="{FF2B5EF4-FFF2-40B4-BE49-F238E27FC236}">
                <a16:creationId xmlns:a16="http://schemas.microsoft.com/office/drawing/2014/main" id="{5E1BED50-7824-4AC5-B092-125BECABB4E9}"/>
              </a:ext>
            </a:extLst>
          </p:cNvPr>
          <p:cNvPicPr>
            <a:picLocks noChangeAspect="1"/>
          </p:cNvPicPr>
          <p:nvPr/>
        </p:nvPicPr>
        <p:blipFill rotWithShape="1">
          <a:blip r:embed="rId2">
            <a:extLst>
              <a:ext uri="{28A0092B-C50C-407E-A947-70E740481C1C}">
                <a14:useLocalDpi xmlns:a14="http://schemas.microsoft.com/office/drawing/2010/main" val="0"/>
              </a:ext>
            </a:extLst>
          </a:blip>
          <a:srcRect r="26485" b="-1"/>
          <a:stretch/>
        </p:blipFill>
        <p:spPr>
          <a:xfrm>
            <a:off x="7548118" y="2336873"/>
            <a:ext cx="3963560" cy="3598863"/>
          </a:xfrm>
          <a:prstGeom prst="rect">
            <a:avLst/>
          </a:prstGeom>
          <a:ln>
            <a:noFill/>
          </a:ln>
          <a:effectLst>
            <a:outerShdw blurRad="76200" dist="63500" dir="5040000" algn="tl" rotWithShape="0">
              <a:srgbClr val="000000">
                <a:alpha val="41000"/>
              </a:srgbClr>
            </a:outerShdw>
          </a:effectLst>
        </p:spPr>
      </p:pic>
      <p:sp>
        <p:nvSpPr>
          <p:cNvPr id="6" name="Slide Number Placeholder 5">
            <a:extLst>
              <a:ext uri="{FF2B5EF4-FFF2-40B4-BE49-F238E27FC236}">
                <a16:creationId xmlns:a16="http://schemas.microsoft.com/office/drawing/2014/main" id="{1A4DB096-688B-4214-8AFB-331C2B01418A}"/>
              </a:ext>
            </a:extLst>
          </p:cNvPr>
          <p:cNvSpPr>
            <a:spLocks noGrp="1"/>
          </p:cNvSpPr>
          <p:nvPr>
            <p:ph type="sldNum" sz="quarter" idx="12"/>
          </p:nvPr>
        </p:nvSpPr>
        <p:spPr/>
        <p:txBody>
          <a:bodyPr/>
          <a:lstStyle/>
          <a:p>
            <a:fld id="{8B71757D-93AB-4F01-A33B-533BD3A89288}" type="slidenum">
              <a:rPr lang="en-US" smtClean="0"/>
              <a:t>8</a:t>
            </a:fld>
            <a:endParaRPr lang="en-US"/>
          </a:p>
        </p:txBody>
      </p:sp>
    </p:spTree>
    <p:extLst>
      <p:ext uri="{BB962C8B-B14F-4D97-AF65-F5344CB8AC3E}">
        <p14:creationId xmlns:p14="http://schemas.microsoft.com/office/powerpoint/2010/main" val="405289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19" name="Rectangle 8">
            <a:extLst>
              <a:ext uri="{FF2B5EF4-FFF2-40B4-BE49-F238E27FC236}">
                <a16:creationId xmlns:a16="http://schemas.microsoft.com/office/drawing/2014/main" id="{A106B9FE-7E5A-4047-B5D3-C3C24BD3E8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0">
            <a:extLst>
              <a:ext uri="{FF2B5EF4-FFF2-40B4-BE49-F238E27FC236}">
                <a16:creationId xmlns:a16="http://schemas.microsoft.com/office/drawing/2014/main" id="{B60EBA20-0A64-45D5-B937-FE93DCA01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85632" y="0"/>
            <a:ext cx="340636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Picture 12">
            <a:extLst>
              <a:ext uri="{FF2B5EF4-FFF2-40B4-BE49-F238E27FC236}">
                <a16:creationId xmlns:a16="http://schemas.microsoft.com/office/drawing/2014/main" id="{3EAD5E5B-543A-4690-8C75-BACF7FFB40E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pic>
        <p:nvPicPr>
          <p:cNvPr id="22" name="Picture 14">
            <a:extLst>
              <a:ext uri="{FF2B5EF4-FFF2-40B4-BE49-F238E27FC236}">
                <a16:creationId xmlns:a16="http://schemas.microsoft.com/office/drawing/2014/main" id="{98739700-980C-4F96-84CD-97157DFE86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59089"/>
            <a:ext cx="9107362" cy="321164"/>
          </a:xfrm>
          <a:prstGeom prst="rect">
            <a:avLst/>
          </a:prstGeom>
        </p:spPr>
      </p:pic>
      <p:sp>
        <p:nvSpPr>
          <p:cNvPr id="23" name="Rectangle 16">
            <a:extLst>
              <a:ext uri="{FF2B5EF4-FFF2-40B4-BE49-F238E27FC236}">
                <a16:creationId xmlns:a16="http://schemas.microsoft.com/office/drawing/2014/main" id="{52A2FDCB-3B06-44F3-A0AA-2C056C3E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910736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EFDD622-C3B3-4292-BEB4-EF726F2838A6}"/>
              </a:ext>
            </a:extLst>
          </p:cNvPr>
          <p:cNvSpPr>
            <a:spLocks noGrp="1"/>
          </p:cNvSpPr>
          <p:nvPr>
            <p:ph type="title"/>
          </p:nvPr>
        </p:nvSpPr>
        <p:spPr>
          <a:xfrm>
            <a:off x="680321" y="753228"/>
            <a:ext cx="7461844" cy="1080938"/>
          </a:xfrm>
        </p:spPr>
        <p:txBody>
          <a:bodyPr>
            <a:normAutofit/>
          </a:bodyPr>
          <a:lstStyle/>
          <a:p>
            <a:r>
              <a:rPr lang="en-US" dirty="0">
                <a:solidFill>
                  <a:srgbClr val="FFFFFF"/>
                </a:solidFill>
              </a:rPr>
              <a:t>Within Washington State: </a:t>
            </a:r>
          </a:p>
        </p:txBody>
      </p:sp>
      <p:sp>
        <p:nvSpPr>
          <p:cNvPr id="3" name="Content Placeholder 2">
            <a:extLst>
              <a:ext uri="{FF2B5EF4-FFF2-40B4-BE49-F238E27FC236}">
                <a16:creationId xmlns:a16="http://schemas.microsoft.com/office/drawing/2014/main" id="{E76FA06A-BE0E-4C74-B4B4-337D7F2601F9}"/>
              </a:ext>
            </a:extLst>
          </p:cNvPr>
          <p:cNvSpPr>
            <a:spLocks noGrp="1"/>
          </p:cNvSpPr>
          <p:nvPr>
            <p:ph idx="1"/>
          </p:nvPr>
        </p:nvSpPr>
        <p:spPr>
          <a:xfrm>
            <a:off x="680321" y="2336873"/>
            <a:ext cx="7461844" cy="3142077"/>
          </a:xfrm>
        </p:spPr>
        <p:txBody>
          <a:bodyPr>
            <a:normAutofit/>
          </a:bodyPr>
          <a:lstStyle/>
          <a:p>
            <a:r>
              <a:rPr lang="en-US" sz="1800" dirty="0"/>
              <a:t>July 2018-June 2019: 44,371 students served</a:t>
            </a:r>
          </a:p>
          <a:p>
            <a:r>
              <a:rPr lang="en-US" sz="1800" dirty="0"/>
              <a:t> 59% female, 41% male (NRS does not account for non-binary identities or provide data on non-responses)</a:t>
            </a:r>
          </a:p>
          <a:p>
            <a:r>
              <a:rPr lang="en-US" sz="1800" dirty="0"/>
              <a:t>54% aged 25-44</a:t>
            </a:r>
          </a:p>
          <a:p>
            <a:r>
              <a:rPr lang="en-US" sz="1800" dirty="0"/>
              <a:t>23% aged 16-24</a:t>
            </a:r>
          </a:p>
          <a:p>
            <a:r>
              <a:rPr lang="en-US" sz="1800" dirty="0"/>
              <a:t>22% aged 45-above</a:t>
            </a:r>
          </a:p>
          <a:p>
            <a:pPr marL="0" indent="0">
              <a:buNone/>
            </a:pPr>
            <a:endParaRPr lang="en-US" sz="1800" dirty="0"/>
          </a:p>
          <a:p>
            <a:pPr marL="0" indent="0">
              <a:buNone/>
            </a:pPr>
            <a:endParaRPr lang="en-US" sz="1800" dirty="0"/>
          </a:p>
          <a:p>
            <a:pPr mar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“Statewide performance report.” (2019).</a:t>
            </a:r>
            <a:endParaRPr lang="en-US" sz="1200" dirty="0"/>
          </a:p>
        </p:txBody>
      </p:sp>
      <p:sp>
        <p:nvSpPr>
          <p:cNvPr id="5" name="Slide Number Placeholder 4">
            <a:extLst>
              <a:ext uri="{FF2B5EF4-FFF2-40B4-BE49-F238E27FC236}">
                <a16:creationId xmlns:a16="http://schemas.microsoft.com/office/drawing/2014/main" id="{A66BF806-E13F-4F94-AE56-C33B49CFCF7F}"/>
              </a:ext>
            </a:extLst>
          </p:cNvPr>
          <p:cNvSpPr>
            <a:spLocks noGrp="1"/>
          </p:cNvSpPr>
          <p:nvPr>
            <p:ph type="sldNum" sz="quarter" idx="12"/>
          </p:nvPr>
        </p:nvSpPr>
        <p:spPr/>
        <p:txBody>
          <a:bodyPr/>
          <a:lstStyle/>
          <a:p>
            <a:fld id="{8B71757D-93AB-4F01-A33B-533BD3A89288}" type="slidenum">
              <a:rPr lang="en-US" smtClean="0"/>
              <a:t>9</a:t>
            </a:fld>
            <a:endParaRPr lang="en-US"/>
          </a:p>
        </p:txBody>
      </p:sp>
    </p:spTree>
    <p:extLst>
      <p:ext uri="{BB962C8B-B14F-4D97-AF65-F5344CB8AC3E}">
        <p14:creationId xmlns:p14="http://schemas.microsoft.com/office/powerpoint/2010/main" val="3772535744"/>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1" ma:contentTypeDescription="Create a new document." ma:contentTypeScope="" ma:versionID="adc9a6f97ec790416f579a15b8e52f26">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3fa72d5c0ff120eb40b8a01159a26df8"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1FE12F5-B0DB-4DE9-B0E0-C8C02026ACD2}"/>
</file>

<file path=customXml/itemProps2.xml><?xml version="1.0" encoding="utf-8"?>
<ds:datastoreItem xmlns:ds="http://schemas.openxmlformats.org/officeDocument/2006/customXml" ds:itemID="{8D14543A-CCFB-4640-A030-DF084685D504}"/>
</file>

<file path=customXml/itemProps3.xml><?xml version="1.0" encoding="utf-8"?>
<ds:datastoreItem xmlns:ds="http://schemas.openxmlformats.org/officeDocument/2006/customXml" ds:itemID="{D53ECBCA-2AC8-4FA1-ADF6-9A6B1A090D32}"/>
</file>

<file path=docProps/app.xml><?xml version="1.0" encoding="utf-8"?>
<Properties xmlns="http://schemas.openxmlformats.org/officeDocument/2006/extended-properties" xmlns:vt="http://schemas.openxmlformats.org/officeDocument/2006/docPropsVTypes">
  <TotalTime>21407</TotalTime>
  <Words>2643</Words>
  <Application>Microsoft Office PowerPoint</Application>
  <PresentationFormat>Widescreen</PresentationFormat>
  <Paragraphs>232</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roboto-slab</vt:lpstr>
      <vt:lpstr>Times New Roman</vt:lpstr>
      <vt:lpstr>Trebuchet MS</vt:lpstr>
      <vt:lpstr>Berlin</vt:lpstr>
      <vt:lpstr>Examining Strategies that Promote Success for Adult Basic Education Students:  A Professional Development Seminar for Educators </vt:lpstr>
      <vt:lpstr>About your facilitator</vt:lpstr>
      <vt:lpstr>Agenda</vt:lpstr>
      <vt:lpstr>WCC Land Acknowledgement </vt:lpstr>
      <vt:lpstr>Welcome and introductions</vt:lpstr>
      <vt:lpstr>Brave space agreement</vt:lpstr>
      <vt:lpstr>Problem of practice</vt:lpstr>
      <vt:lpstr>Who are the students we serve?</vt:lpstr>
      <vt:lpstr>Within Washington State: </vt:lpstr>
      <vt:lpstr>ABE student races in Washington State:</vt:lpstr>
      <vt:lpstr>“Employment Barriers” for ABE students in Washington State:</vt:lpstr>
      <vt:lpstr>PowerPoint Presentation</vt:lpstr>
      <vt:lpstr>PowerPoint Presentation</vt:lpstr>
      <vt:lpstr>PowerPoint Presentation</vt:lpstr>
      <vt:lpstr>PowerPoint Presentation</vt:lpstr>
      <vt:lpstr>PowerPoint Presentation</vt:lpstr>
      <vt:lpstr>Common theories around adult learning</vt:lpstr>
      <vt:lpstr>Community cultural wealth</vt:lpstr>
      <vt:lpstr>Community cultural wealth (continued)</vt:lpstr>
      <vt:lpstr>Community cultural wealth</vt:lpstr>
      <vt:lpstr>Community cultural wealth in ABE</vt:lpstr>
      <vt:lpstr>Ten-minute break</vt:lpstr>
      <vt:lpstr>Activity one: Compiling community cultural      wealth practices</vt:lpstr>
      <vt:lpstr>Our list: Compiling community cultural wealth practices </vt:lpstr>
      <vt:lpstr>Activity two: Assignment workshop</vt:lpstr>
      <vt:lpstr>Sample student survey</vt:lpstr>
      <vt:lpstr>Final thoughts?</vt:lpstr>
      <vt:lpstr>Thank you!</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Strategies that Promote Success for Adult Basic Education Students:  A Professional Development Seminar for Educators </dc:title>
  <dc:creator>Brottlund, Andrew</dc:creator>
  <cp:lastModifiedBy>Andrew</cp:lastModifiedBy>
  <cp:revision>75</cp:revision>
  <dcterms:created xsi:type="dcterms:W3CDTF">2021-01-16T00:27:27Z</dcterms:created>
  <dcterms:modified xsi:type="dcterms:W3CDTF">2021-04-12T20:43:44Z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ies>
</file>