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CD47"/>
    <a:srgbClr val="F44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5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6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55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2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2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5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7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8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4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9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D17F4-B6CF-4F83-9DA5-3A908BBCB411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FD6F-0861-47EB-BFE0-55A78C047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81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www.telegraph.co.uk/news/uknews/1457400/Limp-wrists-and-slant-eyes-must-go-as-political-correctness-demands-new-signs-for-the-deaf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www.scmp.com/article/58202/us-sign-language-drops-racist-symbol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ophia.stkate.edu/maisce/1/?utm_source=sophia.stkate.edu/maisce/1&amp;utm_medium=PDF&amp;utm_campaign=PDFCoverPage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a.edu/35003418/Audism_and_Racism_The_Hidden_Curriculum_Impacting_Black_d_Deaf_College_Students_in_the_Classroom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</p:spPr>
      </p:pic>
      <p:sp>
        <p:nvSpPr>
          <p:cNvPr id="5" name="TextBox 4"/>
          <p:cNvSpPr txBox="1"/>
          <p:nvPr/>
        </p:nvSpPr>
        <p:spPr>
          <a:xfrm>
            <a:off x="2171677" y="1645341"/>
            <a:ext cx="7164141" cy="23083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Goudy Stout" panose="0202090407030B020401" pitchFamily="18" charset="0"/>
              </a:rPr>
              <a:t>Black </a:t>
            </a:r>
          </a:p>
          <a:p>
            <a:pPr algn="ctr"/>
            <a:r>
              <a:rPr lang="en-US" sz="3600" dirty="0" smtClean="0">
                <a:latin typeface="Goudy Stout" panose="0202090407030B020401" pitchFamily="18" charset="0"/>
              </a:rPr>
              <a:t>American </a:t>
            </a:r>
          </a:p>
          <a:p>
            <a:pPr algn="ctr"/>
            <a:r>
              <a:rPr lang="en-US" sz="3600" dirty="0" smtClean="0">
                <a:latin typeface="Goudy Stout" panose="0202090407030B020401" pitchFamily="18" charset="0"/>
              </a:rPr>
              <a:t>Sign Language </a:t>
            </a:r>
          </a:p>
          <a:p>
            <a:pPr algn="ctr"/>
            <a:r>
              <a:rPr lang="en-US" sz="3600" dirty="0" smtClean="0">
                <a:latin typeface="Goudy Stout" panose="0202090407030B020401" pitchFamily="18" charset="0"/>
              </a:rPr>
              <a:t>(ASL)</a:t>
            </a:r>
            <a:endParaRPr lang="en-US" sz="3600" dirty="0">
              <a:latin typeface="Goudy Stout" panose="0202090407030B020401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1487" y="6488668"/>
            <a:ext cx="152452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Katrina Thulin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3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5814" y="1056067"/>
            <a:ext cx="11291786" cy="4524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Syal</a:t>
            </a:r>
            <a:r>
              <a:rPr lang="en-US" dirty="0" smtClean="0"/>
              <a:t>, Renee </a:t>
            </a:r>
            <a:r>
              <a:rPr lang="en-US" dirty="0" err="1" smtClean="0"/>
              <a:t>Mickelburgh</a:t>
            </a:r>
            <a:r>
              <a:rPr lang="en-US" dirty="0" smtClean="0"/>
              <a:t> and Rajeev, and Rajeev </a:t>
            </a:r>
            <a:r>
              <a:rPr lang="en-US" dirty="0" err="1" smtClean="0"/>
              <a:t>Syal</a:t>
            </a:r>
            <a:r>
              <a:rPr lang="en-US" dirty="0" smtClean="0"/>
              <a:t>. “Limp Wrists and Slant Eyes Must Go as Political Correctness Demands New Signs for the Deaf.” </a:t>
            </a:r>
            <a:r>
              <a:rPr lang="en-US" i="1" dirty="0" smtClean="0"/>
              <a:t>The Telegraph</a:t>
            </a:r>
            <a:r>
              <a:rPr lang="en-US" dirty="0" smtClean="0"/>
              <a:t>, Telegraph Media Group, 21 Mar. 2004, </a:t>
            </a:r>
            <a:r>
              <a:rPr lang="en-US" dirty="0" smtClean="0">
                <a:hlinkClick r:id="rId3"/>
              </a:rPr>
              <a:t>www.telegraph.co.uk/news/uknews/1457400/Limp-wrists-and-slant-eyes-must-go-as-political-correctness-demands-new-signs-for-the-deaf.html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Documents more racist signs in mainstream ASL and how </a:t>
            </a:r>
            <a:r>
              <a:rPr lang="en-US" dirty="0" err="1" smtClean="0"/>
              <a:t>minoritized</a:t>
            </a:r>
            <a:r>
              <a:rPr lang="en-US" dirty="0" smtClean="0"/>
              <a:t> groups are demanding changes. Used for historical purpose and to understand the need for mainstream ASL evolution compared with Black ASL.</a:t>
            </a:r>
          </a:p>
          <a:p>
            <a:endParaRPr lang="en-US" dirty="0" smtClean="0"/>
          </a:p>
          <a:p>
            <a:r>
              <a:rPr lang="en-US" dirty="0" smtClean="0"/>
              <a:t>“US Sign Language Drops Racist Symbols.” </a:t>
            </a:r>
            <a:r>
              <a:rPr lang="en-US" i="1" dirty="0" smtClean="0"/>
              <a:t>South China Morning Post</a:t>
            </a:r>
            <a:r>
              <a:rPr lang="en-US" dirty="0" smtClean="0"/>
              <a:t>, 5 Jan. 1994, </a:t>
            </a:r>
            <a:r>
              <a:rPr lang="en-US" dirty="0" smtClean="0">
                <a:hlinkClick r:id="rId4"/>
              </a:rPr>
              <a:t>www.scmp.com/article/58202/us-sign-language-drops-racist-symbols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Chronicles racist signs in mainstream ASL and well as how they are changing providing insight into the speed at which mainstream ASL is adapting.</a:t>
            </a:r>
          </a:p>
          <a:p>
            <a:endParaRPr lang="en-US" dirty="0" smtClean="0"/>
          </a:p>
          <a:p>
            <a:r>
              <a:rPr lang="en-US" dirty="0" err="1" smtClean="0"/>
              <a:t>Zucker</a:t>
            </a:r>
            <a:r>
              <a:rPr lang="en-US" dirty="0" smtClean="0"/>
              <a:t> Morgenstern, Amy. “Black American Sign Language.” </a:t>
            </a:r>
            <a:r>
              <a:rPr lang="en-US" i="1" dirty="0" smtClean="0"/>
              <a:t>Sermons in Stones</a:t>
            </a:r>
            <a:r>
              <a:rPr lang="en-US" dirty="0" smtClean="0"/>
              <a:t>, 18 Feb. 2019, sermonsinstones.com/2019/02/17/black-</a:t>
            </a:r>
            <a:r>
              <a:rPr lang="en-US" dirty="0" err="1" smtClean="0"/>
              <a:t>american</a:t>
            </a:r>
            <a:r>
              <a:rPr lang="en-US" dirty="0" smtClean="0"/>
              <a:t>-sign-language/.  </a:t>
            </a:r>
          </a:p>
          <a:p>
            <a:r>
              <a:rPr lang="en-US" dirty="0" smtClean="0"/>
              <a:t>This talks about the need to understand </a:t>
            </a:r>
            <a:r>
              <a:rPr lang="en-US" dirty="0" err="1" smtClean="0"/>
              <a:t>Blask</a:t>
            </a:r>
            <a:r>
              <a:rPr lang="en-US" dirty="0" smtClean="0"/>
              <a:t> ASL history and the current attitudes towards it in mainstream D/deaf culture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1820" y="218941"/>
            <a:ext cx="1171977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oudy Stout" panose="0202090407030B020401" pitchFamily="18" charset="0"/>
              </a:rPr>
              <a:t>Annotated Bibliography continued</a:t>
            </a:r>
          </a:p>
        </p:txBody>
      </p:sp>
    </p:spTree>
    <p:extLst>
      <p:ext uri="{BB962C8B-B14F-4D97-AF65-F5344CB8AC3E}">
        <p14:creationId xmlns:p14="http://schemas.microsoft.com/office/powerpoint/2010/main" val="3126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70480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5492" y="205622"/>
            <a:ext cx="11901015" cy="523220"/>
          </a:xfrm>
          <a:prstGeom prst="rect">
            <a:avLst/>
          </a:prstGeom>
          <a:solidFill>
            <a:schemeClr val="bg2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oudy Stout" panose="0202090407030B020401" pitchFamily="18" charset="0"/>
              </a:rPr>
              <a:t>B</a:t>
            </a:r>
            <a:r>
              <a:rPr lang="en-US" sz="2800" dirty="0" smtClean="0">
                <a:solidFill>
                  <a:srgbClr val="F44D0A"/>
                </a:solidFill>
                <a:latin typeface="Goudy Stout" panose="0202090407030B020401" pitchFamily="18" charset="0"/>
              </a:rPr>
              <a:t>l</a:t>
            </a:r>
            <a:r>
              <a:rPr lang="en-US" sz="2800" dirty="0" smtClean="0">
                <a:solidFill>
                  <a:srgbClr val="FFFF00"/>
                </a:solidFill>
                <a:latin typeface="Goudy Stout" panose="0202090407030B020401" pitchFamily="18" charset="0"/>
              </a:rPr>
              <a:t>a</a:t>
            </a:r>
            <a:r>
              <a:rPr lang="en-US" sz="2800" dirty="0" smtClean="0">
                <a:solidFill>
                  <a:srgbClr val="8DCD47"/>
                </a:solidFill>
                <a:latin typeface="Goudy Stout" panose="0202090407030B020401" pitchFamily="18" charset="0"/>
              </a:rPr>
              <a:t>c</a:t>
            </a:r>
            <a:r>
              <a:rPr lang="en-US" sz="2800" dirty="0" smtClean="0">
                <a:latin typeface="Goudy Stout" panose="0202090407030B020401" pitchFamily="18" charset="0"/>
              </a:rPr>
              <a:t>k </a:t>
            </a:r>
            <a:r>
              <a:rPr lang="en-US" sz="2800" dirty="0" smtClean="0">
                <a:solidFill>
                  <a:srgbClr val="F44D0A"/>
                </a:solidFill>
                <a:latin typeface="Goudy Stout" panose="0202090407030B020401" pitchFamily="18" charset="0"/>
              </a:rPr>
              <a:t>A</a:t>
            </a:r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S</a:t>
            </a:r>
            <a:r>
              <a:rPr lang="en-US" sz="2800" dirty="0" smtClean="0">
                <a:solidFill>
                  <a:srgbClr val="0070C0"/>
                </a:solidFill>
                <a:latin typeface="Goudy Stout" panose="0202090407030B020401" pitchFamily="18" charset="0"/>
              </a:rPr>
              <a:t>L</a:t>
            </a:r>
            <a:r>
              <a:rPr lang="en-US" sz="2800" dirty="0" smtClean="0">
                <a:latin typeface="Goudy Stout" panose="0202090407030B020401" pitchFamily="18" charset="0"/>
              </a:rPr>
              <a:t>: History and Purpose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5492" y="776587"/>
            <a:ext cx="4246911" cy="3031599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ill Sans Ultra Bold" panose="020B0A02020104020203" pitchFamily="34" charset="0"/>
              </a:rPr>
              <a:t>Racism in ASL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Goudy Old Style" panose="02020502050305020303" pitchFamily="18" charset="0"/>
              </a:rPr>
              <a:t>First school for the deaf established in 1817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Goudy Old Style" panose="02020502050305020303" pitchFamily="18" charset="0"/>
              </a:rPr>
              <a:t>Did not admit Black students until 1942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Goudy Old Style" panose="02020502050305020303" pitchFamily="18" charset="0"/>
              </a:rPr>
              <a:t>Several signs are based on racist interpretation at the time of mainstream ASL education/development and are still used today.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5491" y="4100316"/>
            <a:ext cx="4246911" cy="24468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ill Sans Ultra Bold" panose="020B0A02020104020203" pitchFamily="34" charset="0"/>
              </a:rPr>
              <a:t>Black ASL – The Roots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bg1"/>
                </a:solidFill>
                <a:latin typeface="Goudy Old Style" panose="02020502050305020303" pitchFamily="18" charset="0"/>
              </a:rPr>
              <a:t>Due to Racial segregation Black D/deaf people received no formal education in mainstream ASL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bg1"/>
                </a:solidFill>
                <a:latin typeface="Goudy Old Style" panose="02020502050305020303" pitchFamily="18" charset="0"/>
              </a:rPr>
              <a:t>Black ASL developed by need in the continental South of the U.S.A.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bg1"/>
                </a:solidFill>
                <a:latin typeface="Goudy Old Style" panose="02020502050305020303" pitchFamily="18" charset="0"/>
              </a:rPr>
              <a:t>It is a living language (like mainstream ASL) but with key differences.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168" y="934464"/>
            <a:ext cx="4211393" cy="28311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727" y="4045627"/>
            <a:ext cx="4211393" cy="2831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37561" y="1497847"/>
            <a:ext cx="3060878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Mainstream ASL sign for Black:</a:t>
            </a:r>
          </a:p>
          <a:p>
            <a:pPr algn="ctr"/>
            <a:r>
              <a:rPr lang="en-US" dirty="0" smtClean="0"/>
              <a:t>Index finger of dominant hand drawn in a straight line across forehead. Finger remains extended.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137561" y="4722557"/>
            <a:ext cx="3116685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Mainstream ASL sign for Ugly:</a:t>
            </a:r>
          </a:p>
          <a:p>
            <a:pPr algn="ctr"/>
            <a:r>
              <a:rPr lang="en-US" dirty="0" smtClean="0"/>
              <a:t>Index finger of dominant hand drawn in a straight line across nose/upper lip. Finger curls at end.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7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</p:spPr>
      </p:pic>
      <p:sp>
        <p:nvSpPr>
          <p:cNvPr id="5" name="TextBox 4"/>
          <p:cNvSpPr txBox="1"/>
          <p:nvPr/>
        </p:nvSpPr>
        <p:spPr>
          <a:xfrm>
            <a:off x="172353" y="1204639"/>
            <a:ext cx="5807298" cy="1785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  <a:latin typeface="Goudy Old Style" panose="02020502050305020303" pitchFamily="18" charset="0"/>
              </a:rPr>
              <a:t>More repetition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  <a:latin typeface="Goudy Old Style" panose="02020502050305020303" pitchFamily="18" charset="0"/>
              </a:rPr>
              <a:t>Use of traditional two-handed 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  <a:latin typeface="Goudy Old Style" panose="02020502050305020303" pitchFamily="18" charset="0"/>
              </a:rPr>
              <a:t>Larger signing 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  <a:latin typeface="Goudy Old Style" panose="02020502050305020303" pitchFamily="18" charset="0"/>
              </a:rPr>
              <a:t>Signs higher on forehead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  <a:latin typeface="Goudy Old Style" panose="02020502050305020303" pitchFamily="18" charset="0"/>
              </a:rPr>
              <a:t>Higher usage of current vernacular</a:t>
            </a:r>
            <a:endParaRPr lang="en-US" sz="2200" b="1" dirty="0">
              <a:solidFill>
                <a:srgbClr val="FFFF00"/>
              </a:solidFill>
              <a:latin typeface="Goudy Old Style" panose="020205020503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2192000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  </a:t>
            </a:r>
            <a:r>
              <a:rPr lang="en-US" sz="2800" dirty="0" smtClean="0">
                <a:solidFill>
                  <a:srgbClr val="FFFF00"/>
                </a:solidFill>
                <a:latin typeface="Goudy Stout" panose="0202090407030B020401" pitchFamily="18" charset="0"/>
              </a:rPr>
              <a:t>Black ASL    </a:t>
            </a:r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&amp;     </a:t>
            </a:r>
            <a:r>
              <a:rPr lang="en-US" sz="2800" dirty="0" smtClean="0">
                <a:solidFill>
                  <a:schemeClr val="accent1"/>
                </a:solidFill>
                <a:latin typeface="Goudy Stout" panose="0202090407030B020401" pitchFamily="18" charset="0"/>
              </a:rPr>
              <a:t>Mainstream ASL</a:t>
            </a:r>
          </a:p>
          <a:p>
            <a:endParaRPr lang="en-US" sz="800" dirty="0" smtClean="0">
              <a:solidFill>
                <a:schemeClr val="bg1"/>
              </a:solidFill>
              <a:latin typeface="Goudy Stout" panose="0202090407030B020401" pitchFamily="18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What are the </a:t>
            </a:r>
            <a:r>
              <a:rPr lang="en-US" sz="2800" dirty="0" err="1" smtClean="0">
                <a:solidFill>
                  <a:schemeClr val="bg1"/>
                </a:solidFill>
                <a:latin typeface="Goudy Stout" panose="0202090407030B020401" pitchFamily="18" charset="0"/>
              </a:rPr>
              <a:t>differenceS</a:t>
            </a:r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?</a:t>
            </a:r>
            <a:endParaRPr lang="en-US" sz="2800" dirty="0">
              <a:solidFill>
                <a:schemeClr val="bg1"/>
              </a:solidFill>
              <a:latin typeface="Goudy Stout" panose="0202090407030B020401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2006" y="1231313"/>
            <a:ext cx="5867641" cy="1785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1"/>
                </a:solidFill>
                <a:latin typeface="Goudy Old Style" panose="02020502050305020303" pitchFamily="18" charset="0"/>
              </a:rPr>
              <a:t>Less repetition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1"/>
                </a:solidFill>
                <a:latin typeface="Goudy Old Style" panose="02020502050305020303" pitchFamily="18" charset="0"/>
              </a:rPr>
              <a:t>Evolved to use mostly single-hand 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1"/>
                </a:solidFill>
                <a:latin typeface="Goudy Old Style" panose="02020502050305020303" pitchFamily="18" charset="0"/>
              </a:rPr>
              <a:t>Smaller signing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1"/>
                </a:solidFill>
                <a:latin typeface="Goudy Old Style" panose="02020502050305020303" pitchFamily="18" charset="0"/>
              </a:rPr>
              <a:t>Signs lower on forehead and 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1"/>
                </a:solidFill>
                <a:latin typeface="Goudy Old Style" panose="02020502050305020303" pitchFamily="18" charset="0"/>
              </a:rPr>
              <a:t>Slower to change signs and adopt new signs </a:t>
            </a:r>
            <a:endParaRPr lang="en-US" sz="2200" b="1" dirty="0">
              <a:solidFill>
                <a:schemeClr val="accent1"/>
              </a:solidFill>
              <a:latin typeface="Goudy Old Style" panose="020205020503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20" y="3127721"/>
            <a:ext cx="4618227" cy="3676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354" y="3127722"/>
            <a:ext cx="4160166" cy="3676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28649" y="3892269"/>
            <a:ext cx="2476642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 little sunshine" panose="02000603000000000000" pitchFamily="2" charset="0"/>
                <a:ea typeface="A little sunshine" panose="02000603000000000000" pitchFamily="2" charset="0"/>
              </a:rPr>
              <a:t>So what’s the problem?</a:t>
            </a:r>
            <a:endParaRPr lang="en-US" sz="4800" b="1" dirty="0">
              <a:latin typeface="A little sunshine" panose="02000603000000000000" pitchFamily="2" charset="0"/>
              <a:ea typeface="A little sunshine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39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56855" y="822390"/>
            <a:ext cx="6435144" cy="2369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solidFill>
                  <a:srgbClr val="002060"/>
                </a:solidFill>
                <a:latin typeface="Gill Sans Ultra Bold" panose="020B0A02020104020203" pitchFamily="34" charset="0"/>
              </a:rPr>
              <a:t>White Supremacy  </a:t>
            </a:r>
          </a:p>
          <a:p>
            <a:pPr algn="r"/>
            <a:r>
              <a:rPr lang="en-US" sz="2400" dirty="0" smtClean="0">
                <a:solidFill>
                  <a:srgbClr val="002060"/>
                </a:solidFill>
              </a:rPr>
              <a:t>Just like African American Vernacular English isn’t accepted in mainstream White society, Black ASL isn’t accepted in most mainstream D/deaf society. This ties directly into white supremacy ideals and history in the United States of America</a:t>
            </a:r>
            <a:r>
              <a:rPr lang="en-US" sz="24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425" y="153825"/>
            <a:ext cx="5729454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oudy Stout" panose="0202090407030B020401" pitchFamily="18" charset="0"/>
              </a:rPr>
              <a:t>The Problems…</a:t>
            </a:r>
            <a:endParaRPr lang="en-US" sz="2800" dirty="0">
              <a:latin typeface="Goudy Stout" panose="0202090407030B020401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16500"/>
            <a:ext cx="5756856" cy="2369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Gill Sans Ultra Bold" panose="020B0A02020104020203" pitchFamily="34" charset="0"/>
              </a:rPr>
              <a:t>Loss of Culture 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Due to the progressive adaptation of mainstream signs in lieu of Black ASL many Black D/deaf people are losing their culture. It is similar to how cochlear implants are forcing a loss of mainstream D/deaf culture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68" y="677045"/>
            <a:ext cx="2764700" cy="35941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42" y="3283481"/>
            <a:ext cx="3444899" cy="3574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0367" y="3825711"/>
            <a:ext cx="1636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Oppression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4801" y="6396335"/>
            <a:ext cx="112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Control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64556" y="626536"/>
            <a:ext cx="17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Mainstream ASL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20250" y="3278680"/>
            <a:ext cx="17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Mainstream ASL</a:t>
            </a:r>
          </a:p>
        </p:txBody>
      </p:sp>
    </p:spTree>
    <p:extLst>
      <p:ext uri="{BB962C8B-B14F-4D97-AF65-F5344CB8AC3E}">
        <p14:creationId xmlns:p14="http://schemas.microsoft.com/office/powerpoint/2010/main" val="36248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668" y="128788"/>
            <a:ext cx="8324715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oudy Stout" panose="0202090407030B020401" pitchFamily="18" charset="0"/>
              </a:rPr>
              <a:t>The Problems Continued…</a:t>
            </a:r>
            <a:endParaRPr lang="en-US" sz="2400" dirty="0">
              <a:latin typeface="Goudy Stout" panose="0202090407030B020401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90453"/>
            <a:ext cx="3902299" cy="31700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solidFill>
                  <a:srgbClr val="FFC000">
                    <a:lumMod val="75000"/>
                  </a:srgbClr>
                </a:solidFill>
                <a:latin typeface="Gill Sans Ultra Bold" panose="020B0A02020104020203" pitchFamily="34" charset="0"/>
              </a:rPr>
              <a:t>Forced Code-switching </a:t>
            </a:r>
            <a:endParaRPr lang="en-US" sz="2000" dirty="0" smtClean="0">
              <a:solidFill>
                <a:srgbClr val="FFC000">
                  <a:lumMod val="75000"/>
                </a:srgbClr>
              </a:solidFill>
              <a:latin typeface="Gill Sans Ultra Bold" panose="020B0A02020104020203" pitchFamily="34" charset="0"/>
            </a:endParaRPr>
          </a:p>
          <a:p>
            <a:pPr lvl="0"/>
            <a:r>
              <a:rPr lang="en-US" sz="2000" dirty="0" smtClean="0">
                <a:solidFill>
                  <a:srgbClr val="FFC000">
                    <a:lumMod val="75000"/>
                  </a:srgbClr>
                </a:solidFill>
              </a:rPr>
              <a:t> </a:t>
            </a:r>
            <a:r>
              <a:rPr lang="en-US" sz="2000" dirty="0">
                <a:solidFill>
                  <a:srgbClr val="FFC000">
                    <a:lumMod val="75000"/>
                  </a:srgbClr>
                </a:solidFill>
              </a:rPr>
              <a:t>When Black D/deaf people are forced to utilize mainstream ASL in public spaces they are forced to code-switch between their native language and mainstream ASL. This is forcing them to mask their own linguistic identity to fit in </a:t>
            </a:r>
            <a:r>
              <a:rPr lang="en-US" sz="2000" dirty="0" smtClean="0">
                <a:solidFill>
                  <a:srgbClr val="FFC000">
                    <a:lumMod val="75000"/>
                  </a:srgbClr>
                </a:solidFill>
              </a:rPr>
              <a:t>and </a:t>
            </a:r>
            <a:r>
              <a:rPr lang="en-US" sz="2000" dirty="0">
                <a:solidFill>
                  <a:srgbClr val="FFC000">
                    <a:lumMod val="75000"/>
                  </a:srgbClr>
                </a:solidFill>
              </a:rPr>
              <a:t>provide comfort to those around them. </a:t>
            </a:r>
            <a:endParaRPr lang="en-US" sz="2000" dirty="0" smtClean="0">
              <a:solidFill>
                <a:srgbClr val="FFC000">
                  <a:lumMod val="7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35461" y="4347528"/>
            <a:ext cx="3583949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rgbClr val="44546A">
                    <a:lumMod val="75000"/>
                  </a:srgbClr>
                </a:solidFill>
                <a:latin typeface="Gill Sans Ultra Bold" panose="020B0A02020104020203" pitchFamily="34" charset="0"/>
              </a:rPr>
              <a:t>Emotional Labor</a:t>
            </a:r>
          </a:p>
          <a:p>
            <a:pPr lvl="0" algn="ctr"/>
            <a:r>
              <a:rPr lang="en-US" sz="2000" dirty="0" smtClean="0">
                <a:solidFill>
                  <a:srgbClr val="44546A">
                    <a:lumMod val="75000"/>
                  </a:srgbClr>
                </a:solidFill>
              </a:rPr>
              <a:t>The emotional labor people with disabilities experience is incredibly exhaustive without constant code-switching, racism, and culture genocide that D/deaf Peoples of Color experience every day. </a:t>
            </a:r>
            <a:endParaRPr lang="en-US" sz="2000" dirty="0" smtClean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81073" y="590453"/>
            <a:ext cx="3696237" cy="31700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r"/>
            <a:r>
              <a:rPr lang="en-US" sz="2000" dirty="0" smtClean="0">
                <a:solidFill>
                  <a:srgbClr val="ED7D31">
                    <a:lumMod val="75000"/>
                  </a:srgbClr>
                </a:solidFill>
                <a:latin typeface="Gill Sans Ultra Bold" panose="020B0A02020104020203" pitchFamily="34" charset="0"/>
              </a:rPr>
              <a:t>Language Barriers</a:t>
            </a:r>
          </a:p>
          <a:p>
            <a:pPr lvl="0" algn="r"/>
            <a:r>
              <a:rPr lang="en-US" sz="2000" dirty="0" smtClean="0">
                <a:solidFill>
                  <a:srgbClr val="ED7D31">
                    <a:lumMod val="75000"/>
                  </a:srgbClr>
                </a:solidFill>
              </a:rPr>
              <a:t>If a D/deaf child of color is taught Black ASL they have a language barrier to other D/deaf communities and, due to the rareness of hearing people knowing any sign language, this is just one more way Black D/deaf people cannot communicate with the world around them.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447" y="4051367"/>
            <a:ext cx="4217553" cy="27006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" y="4051367"/>
            <a:ext cx="3985205" cy="2700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256" y="590453"/>
            <a:ext cx="3295154" cy="361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5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8831" y="218941"/>
            <a:ext cx="5774338" cy="52322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What do we do?</a:t>
            </a:r>
            <a:endParaRPr lang="en-US" sz="2800" dirty="0">
              <a:solidFill>
                <a:schemeClr val="bg1"/>
              </a:solidFill>
              <a:latin typeface="Goudy Stout" panose="0202090407030B020401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11" y="1106319"/>
            <a:ext cx="3841451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Ultra Bold" panose="020B0A02020104020203" pitchFamily="34" charset="0"/>
              </a:rPr>
              <a:t>Education</a:t>
            </a:r>
          </a:p>
          <a:p>
            <a:r>
              <a:rPr lang="en-US" dirty="0" smtClean="0"/>
              <a:t>We need education in the D/deaf community about Black ASL and we need education in the hearing community about ASL, Black ASL and their histories.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93070" y="1106319"/>
            <a:ext cx="4232856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Ultra Bold" panose="020B0A02020104020203" pitchFamily="34" charset="0"/>
              </a:rPr>
              <a:t>Representation</a:t>
            </a:r>
            <a:endParaRPr lang="en-US" dirty="0">
              <a:latin typeface="Gill Sans Ultra Bold" panose="020B0A02020104020203" pitchFamily="34" charset="0"/>
            </a:endParaRPr>
          </a:p>
          <a:p>
            <a:r>
              <a:rPr lang="en-US" dirty="0" smtClean="0"/>
              <a:t>Representation of different kinds of signing and signers is as important in the D/deaf communities as representation of race or gender in the hearing community. We also need representation of D/deafness in mainstream media.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948" y="3533958"/>
            <a:ext cx="3841451" cy="31393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Ultra Bold" panose="020B0A02020104020203" pitchFamily="34" charset="0"/>
              </a:rPr>
              <a:t>Resources</a:t>
            </a:r>
          </a:p>
          <a:p>
            <a:r>
              <a:rPr lang="en-US" dirty="0" smtClean="0"/>
              <a:t>Only 3% of all sign language interpreters are P.O.C. despite there being over 2 million Black D/deaf people in the U.S.A. alone. Black D/deaf people have a harder time getting interpreting support or disability resources due to underfunding and language barriers between Black ASL and mainstream ASL.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93070" y="3555327"/>
            <a:ext cx="4232856" cy="31393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Ultra Bold" panose="020B0A02020104020203" pitchFamily="34" charset="0"/>
              </a:rPr>
              <a:t>Preservation</a:t>
            </a:r>
          </a:p>
          <a:p>
            <a:r>
              <a:rPr lang="en-US" dirty="0" smtClean="0"/>
              <a:t>Just like the D/deaf community wanting to persevere their culture in the face of the cochlear implants Black D/deaf culture needs to be preserved in the face of forced assimilation and loss of history. By ignoring Black ASL, it’s history and purpose, we ignore a large part of U.S.A. history and culture while completely erasing the identities and struggles of Black D/deaf people.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473" y="2339154"/>
            <a:ext cx="3139087" cy="3139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38981" y="2339154"/>
            <a:ext cx="17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Mainstream ASL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46120" y="5016576"/>
            <a:ext cx="1756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ill Sans Ultra Bold" panose="020B0A02020104020203" pitchFamily="34" charset="0"/>
              </a:rPr>
              <a:t>Support</a:t>
            </a:r>
            <a:endParaRPr lang="en-US" sz="2400" dirty="0">
              <a:latin typeface="Gill Sans Ultra Bold" panose="020B0A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73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TextBox 2"/>
          <p:cNvSpPr txBox="1"/>
          <p:nvPr/>
        </p:nvSpPr>
        <p:spPr>
          <a:xfrm>
            <a:off x="2634155" y="283336"/>
            <a:ext cx="6923690" cy="58477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>
                <a:latin typeface="Goudy Stout" panose="0202090407030B020401" pitchFamily="18" charset="0"/>
              </a:rPr>
              <a:t>The Takeaways</a:t>
            </a:r>
            <a:endParaRPr lang="en-US" sz="3200" dirty="0">
              <a:latin typeface="Goudy Stout" panose="0202090407030B020401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062" y="1429555"/>
            <a:ext cx="748012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ill Sans Ultra Bold" panose="020B0A02020104020203" pitchFamily="34" charset="0"/>
              </a:rPr>
              <a:t>Black ASL is a real, important, and living language.</a:t>
            </a:r>
            <a:endParaRPr lang="en-US" dirty="0">
              <a:solidFill>
                <a:schemeClr val="bg1"/>
              </a:solidFill>
              <a:latin typeface="Gill Sans Ultra Bold" panose="020B0A020201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8204" y="2360331"/>
            <a:ext cx="8675965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oudy Old Style" panose="02020502050305020303" pitchFamily="18" charset="0"/>
              </a:rPr>
              <a:t>The histories of ASL and Black ASL are tied to each other and to hearing history. </a:t>
            </a:r>
            <a:endParaRPr lang="en-US" sz="2000" b="1" dirty="0">
              <a:latin typeface="Goudy Old Style" panose="020205020503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8643" y="3228442"/>
            <a:ext cx="1005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Gill Sans Ultra Bold" panose="020B0A02020104020203" pitchFamily="34" charset="0"/>
              </a:rPr>
              <a:t>Currently there are still studies attempting to learn and document all of the different dialects of Black ASL.</a:t>
            </a:r>
            <a:endParaRPr lang="en-US" dirty="0">
              <a:latin typeface="Gill Sans Ultra Bold" panose="020B0A020201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16" y="4534898"/>
            <a:ext cx="10667087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oudy Old Style" panose="02020502050305020303" pitchFamily="18" charset="0"/>
              </a:rPr>
              <a:t>There are currently no online or print resources documenting Black ASL signs, grammar and syntax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062" y="5461471"/>
            <a:ext cx="11694017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Goudy Stout" panose="0202090407030B020401" pitchFamily="18" charset="0"/>
              </a:rPr>
              <a:t>Black D/deaf culture and language is valid and important. It needs to be honored and preserved. </a:t>
            </a:r>
            <a:endParaRPr lang="en-US" sz="2400" dirty="0">
              <a:latin typeface="Goudy Stout" panose="0202090407030B0204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647" y="375817"/>
            <a:ext cx="9600705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oudy Stout" panose="0202090407030B020401" pitchFamily="18" charset="0"/>
              </a:rPr>
              <a:t>Annotated Bibliography</a:t>
            </a:r>
            <a:endParaRPr lang="en-US" sz="2800" dirty="0">
              <a:latin typeface="Goudy Stout" panose="0202090407030B020401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338" y="1274853"/>
            <a:ext cx="11379324" cy="53553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Blake </a:t>
            </a:r>
            <a:r>
              <a:rPr lang="en-US" dirty="0" err="1"/>
              <a:t>Renée</a:t>
            </a:r>
            <a:r>
              <a:rPr lang="en-US" dirty="0"/>
              <a:t>, and Isabelle </a:t>
            </a:r>
            <a:r>
              <a:rPr lang="en-US" dirty="0" err="1"/>
              <a:t>Buchstaller</a:t>
            </a:r>
            <a:r>
              <a:rPr lang="en-US" dirty="0"/>
              <a:t>. </a:t>
            </a:r>
            <a:r>
              <a:rPr lang="en-US" i="1" dirty="0"/>
              <a:t>The Routledge Companion to the Work of John R. </a:t>
            </a:r>
            <a:r>
              <a:rPr lang="en-US" i="1" dirty="0" err="1"/>
              <a:t>Rickford</a:t>
            </a:r>
            <a:r>
              <a:rPr lang="en-US" dirty="0"/>
              <a:t>. Routledge, 2020.  </a:t>
            </a:r>
          </a:p>
          <a:p>
            <a:r>
              <a:rPr lang="en-US" dirty="0"/>
              <a:t>This provided the history of Black ASL including the reasons for its formation and timeline of entrance of Black D/deaf people into the D/deaf school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Gallon, Cheryl. 2018. </a:t>
            </a:r>
            <a:r>
              <a:rPr lang="en-US" i="1" dirty="0"/>
              <a:t>Sophia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https://sophia.stkate.edu/maisce/1/?utm_source=sophia.stkate.edu/maisce/1&amp;utm_medium=PDF&amp;utm_campaign=PDFCoverPages</a:t>
            </a:r>
            <a:r>
              <a:rPr lang="en-US" dirty="0"/>
              <a:t>.  </a:t>
            </a:r>
          </a:p>
          <a:p>
            <a:r>
              <a:rPr lang="en-US" dirty="0"/>
              <a:t>This explores </a:t>
            </a:r>
            <a:r>
              <a:rPr lang="en-US" dirty="0" err="1"/>
              <a:t>microaggressions</a:t>
            </a:r>
            <a:r>
              <a:rPr lang="en-US" dirty="0"/>
              <a:t> in mainstream ASL committed by interpreters and helped me understand how those things affect the D/deaf P.O.C. but also how D/deaf P.O.C. are resisting the forced assimilation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Hill, Joseph. “Sign Language Interpreters: Practicing with a Socially Conscious Approach.” </a:t>
            </a:r>
            <a:r>
              <a:rPr lang="en-US" i="1" dirty="0" err="1"/>
              <a:t>StreetLeverage</a:t>
            </a:r>
            <a:r>
              <a:rPr lang="en-US" dirty="0"/>
              <a:t>, 1 June 2017, streetleverage.com/</a:t>
            </a:r>
            <a:r>
              <a:rPr lang="en-US" dirty="0" err="1"/>
              <a:t>live_presentations</a:t>
            </a:r>
            <a:r>
              <a:rPr lang="en-US" dirty="0"/>
              <a:t>/sign-language-interpreters-practicing-socially-conscious-approach/.  </a:t>
            </a:r>
          </a:p>
          <a:p>
            <a:r>
              <a:rPr lang="en-US" dirty="0"/>
              <a:t>Talks about history of Black ASL and the current state of it as well as the sociological implications of interpreting Black ASL versus mainstream ASL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/>
              <a:t>Marschark</a:t>
            </a:r>
            <a:r>
              <a:rPr lang="en-US" dirty="0"/>
              <a:t>, Marc, et al. </a:t>
            </a:r>
            <a:r>
              <a:rPr lang="en-US" i="1" dirty="0"/>
              <a:t>Diversity in Deaf Education</a:t>
            </a:r>
            <a:r>
              <a:rPr lang="en-US" dirty="0"/>
              <a:t>. Oxford University Press, 2016.  </a:t>
            </a:r>
          </a:p>
          <a:p>
            <a:r>
              <a:rPr lang="en-US" dirty="0"/>
              <a:t>A book of ways that diversity included, excluded, and needed in D/deaf education. Talks about a lack of understanding about Black ASL versus mainstream ASL and why there is rejection of Black ASL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8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786" y="984853"/>
            <a:ext cx="11718427" cy="42473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Peters, Russell. “Russell Peters Sign Language.” </a:t>
            </a:r>
            <a:r>
              <a:rPr lang="en-US" i="1" dirty="0" err="1" smtClean="0"/>
              <a:t>Dotsub</a:t>
            </a:r>
            <a:r>
              <a:rPr lang="en-US" dirty="0" smtClean="0"/>
              <a:t>, dotsub.com/view/b8d29f86-41ac-45af-9cec-01e470b27b63.  </a:t>
            </a:r>
          </a:p>
          <a:p>
            <a:r>
              <a:rPr lang="en-US" dirty="0" smtClean="0"/>
              <a:t>This is a video of a hearing comedian talking about racism present in mainstream ASL. It helped me better understand the racism present in mainstream ASL and how those signs are still used today.</a:t>
            </a:r>
          </a:p>
          <a:p>
            <a:endParaRPr lang="en-US" dirty="0" smtClean="0"/>
          </a:p>
          <a:p>
            <a:r>
              <a:rPr lang="en-US" dirty="0" smtClean="0"/>
              <a:t>Stapleton, </a:t>
            </a:r>
            <a:r>
              <a:rPr lang="en-US" dirty="0" err="1" smtClean="0"/>
              <a:t>Lissa</a:t>
            </a:r>
            <a:r>
              <a:rPr lang="en-US" dirty="0" smtClean="0"/>
              <a:t> D. “Audism and Racism: The Hidden Curriculum Impacting Black d/Deaf College Students in the Classroom.” </a:t>
            </a:r>
            <a:r>
              <a:rPr lang="en-US" i="1" dirty="0" smtClean="0"/>
              <a:t>The Negro Educational Review</a:t>
            </a:r>
            <a:r>
              <a:rPr lang="en-US" dirty="0" smtClean="0"/>
              <a:t>, vol. 67, no. 1-4, 1 Jan. 2016, pp. 149–168. </a:t>
            </a:r>
            <a:r>
              <a:rPr lang="en-US" i="1" dirty="0" smtClean="0"/>
              <a:t>Academia.edu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https://www.academia.edu/35003418/Audism_and_Racism_The_Hidden_Curriculum_Impacting_Black_d_Deaf_College_Students_in_the_Classroom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A study on racism, audism, and </a:t>
            </a:r>
            <a:r>
              <a:rPr lang="en-US" dirty="0" err="1" smtClean="0"/>
              <a:t>microaggressions</a:t>
            </a:r>
            <a:r>
              <a:rPr lang="en-US" dirty="0" smtClean="0"/>
              <a:t> in mainstream ASL with firsthand accounts from D/deaf P.O.C.  This helped me see the needs for representation and provided the statistics on D/deaf P.O.C. versus interpreters.</a:t>
            </a:r>
          </a:p>
          <a:p>
            <a:endParaRPr lang="en-US" dirty="0" smtClean="0"/>
          </a:p>
          <a:p>
            <a:r>
              <a:rPr lang="en-US" dirty="0" err="1" smtClean="0"/>
              <a:t>Stretten</a:t>
            </a:r>
            <a:r>
              <a:rPr lang="en-US" dirty="0" smtClean="0"/>
              <a:t>, Amy. “ASL and Black ASL: Yes, There's a Difference.” </a:t>
            </a:r>
            <a:r>
              <a:rPr lang="en-US" i="1" dirty="0" smtClean="0"/>
              <a:t>Splinter</a:t>
            </a:r>
            <a:r>
              <a:rPr lang="en-US" dirty="0" smtClean="0"/>
              <a:t>, Splinter, 24 July 2017, splinternews.com/asl-and-black-asl-yes-theres-a-difference-1793840928.  </a:t>
            </a:r>
          </a:p>
          <a:p>
            <a:r>
              <a:rPr lang="en-US" dirty="0" smtClean="0"/>
              <a:t>This article addressed the need for code-switching and the effects it has on D/deaf P.O.C. It also addressed how closely related hearing history, mainstream ASL history and Black ASL history are linked.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76" y="104522"/>
            <a:ext cx="1164613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oudy Stout" panose="0202090407030B020401" pitchFamily="18" charset="0"/>
              </a:rPr>
              <a:t>Annotated Bibliography continued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1" ma:contentTypeDescription="Create a new document." ma:contentTypeScope="" ma:versionID="adc9a6f97ec790416f579a15b8e52f26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3fa72d5c0ff120eb40b8a01159a26df8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03F1644-EEB0-4E81-9D9C-F9D3CF206DC1}"/>
</file>

<file path=customXml/itemProps2.xml><?xml version="1.0" encoding="utf-8"?>
<ds:datastoreItem xmlns:ds="http://schemas.openxmlformats.org/officeDocument/2006/customXml" ds:itemID="{67BB44A2-D9D5-4B8C-8EF7-51BC84A15C24}"/>
</file>

<file path=customXml/itemProps3.xml><?xml version="1.0" encoding="utf-8"?>
<ds:datastoreItem xmlns:ds="http://schemas.openxmlformats.org/officeDocument/2006/customXml" ds:itemID="{ABDCD574-789E-481B-AA16-83212E7C9DA1}"/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1286</Words>
  <Application>Microsoft Office PowerPoint</Application>
  <PresentationFormat>Widescreen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 little sunshine</vt:lpstr>
      <vt:lpstr>Arial</vt:lpstr>
      <vt:lpstr>Calibri</vt:lpstr>
      <vt:lpstr>Calibri Light</vt:lpstr>
      <vt:lpstr>Gill Sans Ultra Bold</vt:lpstr>
      <vt:lpstr>Goudy Old Style</vt:lpstr>
      <vt:lpstr>Goudy Stout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Thulin</dc:creator>
  <cp:lastModifiedBy>Bob Thulin</cp:lastModifiedBy>
  <cp:revision>22</cp:revision>
  <dcterms:created xsi:type="dcterms:W3CDTF">2020-03-10T03:14:37Z</dcterms:created>
  <dcterms:modified xsi:type="dcterms:W3CDTF">2020-03-10T19:05:57Z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</Properties>
</file>