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3" r:id="rId6"/>
    <p:sldId id="260" r:id="rId7"/>
    <p:sldId id="259" r:id="rId8"/>
    <p:sldId id="267" r:id="rId9"/>
    <p:sldId id="268" r:id="rId10"/>
    <p:sldId id="269" r:id="rId11"/>
    <p:sldId id="270" r:id="rId12"/>
    <p:sldId id="271" r:id="rId13"/>
    <p:sldId id="272" r:id="rId14"/>
    <p:sldId id="261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BFF"/>
    <a:srgbClr val="3399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FBF0B-ACBB-4D65-A1C8-5E37B7C615F1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7C12E-58C8-415C-A72A-D78EE8245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A7C12E-58C8-415C-A72A-D78EE8245A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2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72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1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7375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19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8038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785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77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9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61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7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3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6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2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6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E216-BA48-4F04-AC4F-645AA0DD6AC6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7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37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8AE4D-5B6B-4C99-8841-E461E13A3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1528" y="4793939"/>
            <a:ext cx="8748944" cy="1681614"/>
          </a:xfrm>
          <a:solidFill>
            <a:srgbClr val="57ABFF"/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31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Teacher Training Course PowerPoint</a:t>
            </a:r>
            <a:br>
              <a:rPr lang="en-US" sz="31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100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for</a:t>
            </a:r>
            <a:br>
              <a:rPr lang="en-US" sz="31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100" i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Mental Health Group for Elementary-Aged Children</a:t>
            </a:r>
            <a:br>
              <a:rPr lang="en-US" sz="3100" i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100" i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2" descr="A picture containing toy&#10;&#10;Description automatically generated">
            <a:extLst>
              <a:ext uri="{FF2B5EF4-FFF2-40B4-BE49-F238E27FC236}">
                <a16:creationId xmlns:a16="http://schemas.microsoft.com/office/drawing/2014/main" id="{6AB4F47E-1A67-43A0-B3CE-57CC6B50EF1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7" t="8307" r="18070" b="3766"/>
          <a:stretch/>
        </p:blipFill>
        <p:spPr bwMode="auto">
          <a:xfrm rot="352302">
            <a:off x="2051978" y="746230"/>
            <a:ext cx="4060488" cy="35310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Shape&#10;&#10;Description automatically generated">
            <a:extLst>
              <a:ext uri="{FF2B5EF4-FFF2-40B4-BE49-F238E27FC236}">
                <a16:creationId xmlns:a16="http://schemas.microsoft.com/office/drawing/2014/main" id="{30939210-045B-4373-AAC1-95F5C519823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050" y="1198311"/>
            <a:ext cx="3476718" cy="2626919"/>
          </a:xfrm>
          <a:prstGeom prst="rect">
            <a:avLst/>
          </a:prstGeom>
          <a:ln w="57150" cap="sq">
            <a:solidFill>
              <a:srgbClr val="92D050"/>
            </a:solidFill>
            <a:miter lim="800000"/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9996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Students express feelings in an appropriate manner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share how they are currently feelings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identify: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A time when they or someone else expressed a feeling appropriately 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A time when they or someone else expressed a feeling inappropriately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57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1600" dirty="0"/>
              <a:t>Students share experiences or ideas with an adult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share how they are currently feelings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students to identify: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sz="1600" dirty="0"/>
              <a:t>A time when they went to an adult for help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sz="1600" dirty="0"/>
              <a:t>3 adults they can go to if they need help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55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Students share with another in similar circumstances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share how they are currently feelings 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Have students partner up in pairs and find 3 things they have in common with each other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Have each pair of students report back to the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099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Ending Session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Encourage each student to share how they are currently feelings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Explain that this is the last group session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Encourage each student to say 3 things they learned from the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599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D7B0F-EBAF-4B27-B305-DFFA1180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Observation Sheets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40CC6111-022C-431C-987B-23600BE44B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9" y="1393254"/>
            <a:ext cx="8192278" cy="4975344"/>
          </a:xfrm>
        </p:spPr>
      </p:pic>
    </p:spTree>
    <p:extLst>
      <p:ext uri="{BB962C8B-B14F-4D97-AF65-F5344CB8AC3E}">
        <p14:creationId xmlns:p14="http://schemas.microsoft.com/office/powerpoint/2010/main" val="1925543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9A4BA-C43D-42C5-B1E4-A33F94DC5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Group Discussion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1584B-63D3-41AD-ADD9-27FCEC9B9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48901"/>
            <a:ext cx="8596668" cy="429246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Able to express feelings</a:t>
            </a:r>
          </a:p>
          <a:p>
            <a:pPr lvl="1"/>
            <a:r>
              <a:rPr lang="en-US" dirty="0"/>
              <a:t>What does this behavior look like in children? </a:t>
            </a:r>
          </a:p>
          <a:p>
            <a:pPr lvl="1"/>
            <a:r>
              <a:rPr lang="en-US" dirty="0"/>
              <a:t>What examples would not count as this behavior and why?</a:t>
            </a:r>
          </a:p>
          <a:p>
            <a:endParaRPr lang="en-US" dirty="0"/>
          </a:p>
          <a:p>
            <a:r>
              <a:rPr lang="en-US" dirty="0"/>
              <a:t>Expresses feelings in an appropriate manner</a:t>
            </a:r>
          </a:p>
          <a:p>
            <a:pPr lvl="1"/>
            <a:r>
              <a:rPr lang="en-US" dirty="0"/>
              <a:t>What does this behavior look like in children? </a:t>
            </a:r>
          </a:p>
          <a:p>
            <a:pPr lvl="1"/>
            <a:r>
              <a:rPr lang="en-US" dirty="0"/>
              <a:t>What examples would not count as this behavior and why?</a:t>
            </a:r>
          </a:p>
          <a:p>
            <a:endParaRPr lang="en-US" dirty="0"/>
          </a:p>
          <a:p>
            <a:r>
              <a:rPr lang="en-US" dirty="0"/>
              <a:t>Shares experiences or ideas with an adult</a:t>
            </a:r>
          </a:p>
          <a:p>
            <a:pPr lvl="1"/>
            <a:r>
              <a:rPr lang="en-US" dirty="0"/>
              <a:t>What does this behavior look like in children? </a:t>
            </a:r>
          </a:p>
          <a:p>
            <a:pPr lvl="1"/>
            <a:r>
              <a:rPr lang="en-US" dirty="0"/>
              <a:t>What examples would not count as this behavior and why?</a:t>
            </a:r>
          </a:p>
          <a:p>
            <a:endParaRPr lang="en-US" dirty="0"/>
          </a:p>
          <a:p>
            <a:r>
              <a:rPr lang="en-US" dirty="0"/>
              <a:t>Shares with another in similar circumstances</a:t>
            </a:r>
          </a:p>
          <a:p>
            <a:pPr lvl="1"/>
            <a:r>
              <a:rPr lang="en-US" dirty="0"/>
              <a:t>What does this behavior look like in children? </a:t>
            </a:r>
          </a:p>
          <a:p>
            <a:pPr lvl="1"/>
            <a:r>
              <a:rPr lang="en-US" dirty="0"/>
              <a:t>What examples would not count as this behavior and why?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441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1473D-CBEE-4AA0-A6FB-79030ACFC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30" y="329681"/>
            <a:ext cx="8596668" cy="1320800"/>
          </a:xfrm>
        </p:spPr>
        <p:txBody>
          <a:bodyPr/>
          <a:lstStyle/>
          <a:p>
            <a:r>
              <a:rPr lang="en-US" dirty="0"/>
              <a:t>Group Explanation and Consent Forms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FDED063-3407-45FA-9D24-D7E3EE47A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47" y="1193277"/>
            <a:ext cx="4127551" cy="5300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3236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75CAB-9754-4996-97A5-FE174339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39" y="609600"/>
            <a:ext cx="8812363" cy="1320800"/>
          </a:xfrm>
        </p:spPr>
        <p:txBody>
          <a:bodyPr/>
          <a:lstStyle/>
          <a:p>
            <a:r>
              <a:rPr lang="en-US" dirty="0"/>
              <a:t>Schedule a Time and Place for your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8520A-3473-42B4-906C-74DF3054D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day of the week works best for you?</a:t>
            </a:r>
          </a:p>
          <a:p>
            <a:endParaRPr lang="en-US" dirty="0"/>
          </a:p>
          <a:p>
            <a:r>
              <a:rPr lang="en-US" dirty="0"/>
              <a:t>What time of the day works best for you?</a:t>
            </a:r>
          </a:p>
          <a:p>
            <a:endParaRPr lang="en-US" dirty="0"/>
          </a:p>
          <a:p>
            <a:r>
              <a:rPr lang="en-US" dirty="0"/>
              <a:t>Where in your classroom could group take place?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9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31A5-0DD1-43D8-B388-42D7AC5A4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12472-0AA5-412A-B417-7ADE1F893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is this mental health group important?</a:t>
            </a:r>
          </a:p>
          <a:p>
            <a:endParaRPr lang="en-US" dirty="0"/>
          </a:p>
          <a:p>
            <a:pPr lvl="1"/>
            <a:r>
              <a:rPr lang="en-US" sz="1800" dirty="0"/>
              <a:t>Gives students mental health skills</a:t>
            </a:r>
          </a:p>
          <a:p>
            <a:pPr lvl="2"/>
            <a:r>
              <a:rPr lang="en-US" sz="1800" dirty="0"/>
              <a:t>Talk about feelings with classmates and adults</a:t>
            </a:r>
          </a:p>
          <a:p>
            <a:pPr lvl="2"/>
            <a:endParaRPr lang="en-US" sz="1800" dirty="0"/>
          </a:p>
          <a:p>
            <a:pPr lvl="1"/>
            <a:r>
              <a:rPr lang="en-US" sz="1800" dirty="0"/>
              <a:t>Better student mental health leads to better academic performance</a:t>
            </a:r>
          </a:p>
        </p:txBody>
      </p:sp>
    </p:spTree>
    <p:extLst>
      <p:ext uri="{BB962C8B-B14F-4D97-AF65-F5344CB8AC3E}">
        <p14:creationId xmlns:p14="http://schemas.microsoft.com/office/powerpoint/2010/main" val="490801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FA264-9C26-4092-8024-2CA9BEA10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68FA-DFBB-4EA3-ACA5-A2CDAA68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6657"/>
            <a:ext cx="8596668" cy="4274706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Goals for students during group sessions: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Outcome 1: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Improved relationship with an adult</a:t>
            </a:r>
          </a:p>
          <a:p>
            <a:pPr marL="800100" lvl="2">
              <a:lnSpc>
                <a:spcPct val="200000"/>
              </a:lnSpc>
              <a:spcBef>
                <a:spcPts val="0"/>
              </a:spcBef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Indicator 1a: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Expresses feelings in an appropriate manner</a:t>
            </a:r>
          </a:p>
          <a:p>
            <a:pPr marL="800100" lvl="2">
              <a:lnSpc>
                <a:spcPct val="200000"/>
              </a:lnSpc>
              <a:spcBef>
                <a:spcPts val="0"/>
              </a:spcBef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Indicator 1b: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Shares experiences or ideas with an adult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Outcome 2: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Improved ability to cope with loss</a:t>
            </a:r>
          </a:p>
          <a:p>
            <a:pPr marL="800100" lvl="2">
              <a:lnSpc>
                <a:spcPct val="200000"/>
              </a:lnSpc>
              <a:spcBef>
                <a:spcPts val="0"/>
              </a:spcBef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Indicator 2a: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Shares with another in similar circumstances</a:t>
            </a:r>
          </a:p>
          <a:p>
            <a:pPr marL="800100" lvl="2">
              <a:lnSpc>
                <a:spcPct val="200000"/>
              </a:lnSpc>
              <a:spcBef>
                <a:spcPts val="0"/>
              </a:spcBef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Indicator 2b: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Able to express feelings</a:t>
            </a: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185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90DA4-3DDE-43CE-A31A-CD945D733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the Group to your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ECE07-395F-4415-8DB2-D0A701BFC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Group Explanation for Students (sample):</a:t>
            </a:r>
          </a:p>
          <a:p>
            <a:pPr marL="0" indent="0">
              <a:buNone/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Next week we will start having the mental health group on (day of week) at (time of day). During the group, we will sit in a circle and talk about our feelings and losses. Anything said in the group will stay in the group. I will be handing out a consent form that needs to be signed by your parents/guardians so that you can take part in the group.</a:t>
            </a:r>
          </a:p>
          <a:p>
            <a:endParaRPr lang="en-US" dirty="0"/>
          </a:p>
          <a:p>
            <a:r>
              <a:rPr lang="en-US" dirty="0"/>
              <a:t>Wording can be adjusted based on your students’ grade level</a:t>
            </a:r>
          </a:p>
        </p:txBody>
      </p:sp>
    </p:spTree>
    <p:extLst>
      <p:ext uri="{BB962C8B-B14F-4D97-AF65-F5344CB8AC3E}">
        <p14:creationId xmlns:p14="http://schemas.microsoft.com/office/powerpoint/2010/main" val="406043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6B372-0020-4917-89A3-6AF9B94B8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Consent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3CF81-251B-4852-9497-74F5A349B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 to students during/directly after explaining to them about the group</a:t>
            </a:r>
          </a:p>
          <a:p>
            <a:endParaRPr lang="en-US" dirty="0"/>
          </a:p>
          <a:p>
            <a:r>
              <a:rPr lang="en-US" dirty="0"/>
              <a:t>Must be signed by a parent/guardian for a student to participate in the group</a:t>
            </a:r>
          </a:p>
          <a:p>
            <a:endParaRPr lang="en-US" dirty="0"/>
          </a:p>
          <a:p>
            <a:r>
              <a:rPr lang="en-US" dirty="0"/>
              <a:t>Give completed consent forms to the school counselor</a:t>
            </a:r>
          </a:p>
        </p:txBody>
      </p:sp>
    </p:spTree>
    <p:extLst>
      <p:ext uri="{BB962C8B-B14F-4D97-AF65-F5344CB8AC3E}">
        <p14:creationId xmlns:p14="http://schemas.microsoft.com/office/powerpoint/2010/main" val="1681518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5EDA-EE58-4652-82FD-CFEE852CC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B258B-8C0D-46D4-8133-BE6936D47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Reference the “Weekly Groups Activity Schedule” for each session’s activities</a:t>
            </a:r>
          </a:p>
          <a:p>
            <a:endParaRPr lang="en-US" dirty="0"/>
          </a:p>
          <a:p>
            <a:r>
              <a:rPr lang="en-US" i="1" dirty="0"/>
              <a:t>Confidentiality: </a:t>
            </a:r>
            <a:r>
              <a:rPr lang="en-US" dirty="0"/>
              <a:t>keep what is said within the group (unless child abuse/neglect is reported)</a:t>
            </a:r>
          </a:p>
          <a:p>
            <a:endParaRPr lang="en-US" dirty="0"/>
          </a:p>
          <a:p>
            <a:r>
              <a:rPr lang="en-US" dirty="0"/>
              <a:t>Use a talking stick during group – one person speaks at a time</a:t>
            </a:r>
          </a:p>
          <a:p>
            <a:endParaRPr lang="en-US" dirty="0"/>
          </a:p>
          <a:p>
            <a:r>
              <a:rPr lang="en-US" i="1" dirty="0"/>
              <a:t>Duration of Group: </a:t>
            </a:r>
            <a:r>
              <a:rPr lang="en-US" dirty="0"/>
              <a:t>20-30 minutes depending on student age, attention span, participation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3177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0CCB3-B2B5-432C-81A8-3BE532D1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Facilitating the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A980A-4BB2-4933-8D70-D54BD613A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a space large enough in your classroom for students to sit in a circle </a:t>
            </a:r>
          </a:p>
          <a:p>
            <a:pPr lvl="1"/>
            <a:r>
              <a:rPr lang="en-US" dirty="0"/>
              <a:t>Sitting on the ground is preferred – desks make the circle too large</a:t>
            </a:r>
          </a:p>
          <a:p>
            <a:endParaRPr lang="en-US" dirty="0"/>
          </a:p>
          <a:p>
            <a:r>
              <a:rPr lang="en-US" dirty="0"/>
              <a:t>Encourage students to speak, but do not force them to</a:t>
            </a:r>
          </a:p>
          <a:p>
            <a:endParaRPr lang="en-US" dirty="0"/>
          </a:p>
          <a:p>
            <a:r>
              <a:rPr lang="en-US" dirty="0"/>
              <a:t>When someone starts to dominate the session, remind students to leave time for everyone to speak</a:t>
            </a:r>
          </a:p>
          <a:p>
            <a:endParaRPr lang="en-US" dirty="0"/>
          </a:p>
          <a:p>
            <a:r>
              <a:rPr lang="en-US" dirty="0"/>
              <a:t>Lead by example – teacher/school counselor models activity/answer to question first</a:t>
            </a:r>
          </a:p>
        </p:txBody>
      </p:sp>
    </p:spTree>
    <p:extLst>
      <p:ext uri="{BB962C8B-B14F-4D97-AF65-F5344CB8AC3E}">
        <p14:creationId xmlns:p14="http://schemas.microsoft.com/office/powerpoint/2010/main" val="2665360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Create group rules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Ensure that all students present have completed consent forms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Write these rules on a poster that can be presented during each session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Have each student, teacher, and school counselor sign the rules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Ensure rules include:</a:t>
            </a:r>
          </a:p>
          <a:p>
            <a:pPr lvl="3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Confidentiality</a:t>
            </a:r>
          </a:p>
          <a:p>
            <a:pPr lvl="3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Use of a talking stick for the speaker 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Encourage each student to share how they are currently feelings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457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CCB-51BE-4812-BEF5-1ED4564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A97E7-DBEF-4B84-A66B-C898AAFF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Students are able to express feelings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share how they are currently feelings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Encourage each student to identify: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One feeling they have had recently that has been comfortable and why</a:t>
            </a:r>
          </a:p>
          <a:p>
            <a:pPr lvl="2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One feeling they have had recently that has been uncomfortable and why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8720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1" ma:contentTypeDescription="Create a new document." ma:contentTypeScope="" ma:versionID="adc9a6f97ec790416f579a15b8e52f26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3fa72d5c0ff120eb40b8a01159a26df8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C524DC-CE42-4A55-9DE6-B0EA4B19E8C1}"/>
</file>

<file path=customXml/itemProps2.xml><?xml version="1.0" encoding="utf-8"?>
<ds:datastoreItem xmlns:ds="http://schemas.openxmlformats.org/officeDocument/2006/customXml" ds:itemID="{70265106-0D2B-48C4-854A-A71BBFE2CA4D}"/>
</file>

<file path=customXml/itemProps3.xml><?xml version="1.0" encoding="utf-8"?>
<ds:datastoreItem xmlns:ds="http://schemas.openxmlformats.org/officeDocument/2006/customXml" ds:itemID="{02C7D78C-F399-4D7B-A264-F67BBB92B2C9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</TotalTime>
  <Words>822</Words>
  <Application>Microsoft Office PowerPoint</Application>
  <PresentationFormat>Widescreen</PresentationFormat>
  <Paragraphs>108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Trebuchet MS</vt:lpstr>
      <vt:lpstr>Wingdings 3</vt:lpstr>
      <vt:lpstr>Facet</vt:lpstr>
      <vt:lpstr>Teacher Training Course PowerPoint for Mental Health Group for Elementary-Aged Children Implementation</vt:lpstr>
      <vt:lpstr>Purpose</vt:lpstr>
      <vt:lpstr>Outcomes</vt:lpstr>
      <vt:lpstr>Explaining the Group to your Students</vt:lpstr>
      <vt:lpstr>Consent Forms</vt:lpstr>
      <vt:lpstr>Group Guidelines</vt:lpstr>
      <vt:lpstr>Tips for Facilitating the Group</vt:lpstr>
      <vt:lpstr>Session 1</vt:lpstr>
      <vt:lpstr>Session 2</vt:lpstr>
      <vt:lpstr>Session 3</vt:lpstr>
      <vt:lpstr>Session 4</vt:lpstr>
      <vt:lpstr>Session 5</vt:lpstr>
      <vt:lpstr>Session 6</vt:lpstr>
      <vt:lpstr>Student Observation Sheets</vt:lpstr>
      <vt:lpstr>Focus Group Discussion Summary</vt:lpstr>
      <vt:lpstr>Group Explanation and Consent Forms</vt:lpstr>
      <vt:lpstr>Schedule a Time and Place for your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Training Course PowerPoint for Mental Health Group for Elementary-Aged Children Implementation</dc:title>
  <dc:creator>Rachel Greene</dc:creator>
  <cp:lastModifiedBy>Rachel Greene</cp:lastModifiedBy>
  <cp:revision>12</cp:revision>
  <cp:lastPrinted>2021-03-15T04:52:59Z</cp:lastPrinted>
  <dcterms:created xsi:type="dcterms:W3CDTF">2021-03-14T00:01:13Z</dcterms:created>
  <dcterms:modified xsi:type="dcterms:W3CDTF">2021-03-15T05:37:01Z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</Properties>
</file>