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21"/>
  </p:notesMasterIdLst>
  <p:handoutMasterIdLst>
    <p:handoutMasterId r:id="rId22"/>
  </p:handoutMasterIdLst>
  <p:sldIdLst>
    <p:sldId id="256" r:id="rId2"/>
    <p:sldId id="297" r:id="rId3"/>
    <p:sldId id="268" r:id="rId4"/>
    <p:sldId id="299" r:id="rId5"/>
    <p:sldId id="257" r:id="rId6"/>
    <p:sldId id="329" r:id="rId7"/>
    <p:sldId id="330" r:id="rId8"/>
    <p:sldId id="331" r:id="rId9"/>
    <p:sldId id="332" r:id="rId10"/>
    <p:sldId id="333" r:id="rId11"/>
    <p:sldId id="334" r:id="rId12"/>
    <p:sldId id="335" r:id="rId13"/>
    <p:sldId id="336" r:id="rId14"/>
    <p:sldId id="337" r:id="rId15"/>
    <p:sldId id="338" r:id="rId16"/>
    <p:sldId id="339" r:id="rId17"/>
    <p:sldId id="340" r:id="rId18"/>
    <p:sldId id="317" r:id="rId19"/>
    <p:sldId id="298"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73" d="100"/>
          <a:sy n="73" d="100"/>
        </p:scale>
        <p:origin x="1284" y="42"/>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17</a:t>
            </a:fld>
            <a:endParaRPr lang="en-US"/>
          </a:p>
        </p:txBody>
      </p:sp>
    </p:spTree>
    <p:extLst>
      <p:ext uri="{BB962C8B-B14F-4D97-AF65-F5344CB8AC3E}">
        <p14:creationId xmlns:p14="http://schemas.microsoft.com/office/powerpoint/2010/main" val="295949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18</a:t>
            </a:fld>
            <a:endParaRPr lang="en-US"/>
          </a:p>
        </p:txBody>
      </p:sp>
    </p:spTree>
    <p:extLst>
      <p:ext uri="{BB962C8B-B14F-4D97-AF65-F5344CB8AC3E}">
        <p14:creationId xmlns:p14="http://schemas.microsoft.com/office/powerpoint/2010/main" val="65289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19</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a:t>
            </a:r>
            <a:r>
              <a:rPr lang="fr-FR" sz="4000" b="1" dirty="0" smtClean="0">
                <a:latin typeface="Corbel" panose="020B0503020204020204" pitchFamily="34" charset="0"/>
              </a:rPr>
              <a:t>4 </a:t>
            </a:r>
            <a:r>
              <a:rPr lang="fr-FR" sz="4000" b="1" dirty="0" smtClean="0">
                <a:latin typeface="Corbel" panose="020B0503020204020204" pitchFamily="34" charset="0"/>
              </a:rPr>
              <a:t>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err="1" smtClean="0">
                <a:latin typeface="Corbel" panose="020B0503020204020204" pitchFamily="34" charset="0"/>
              </a:rPr>
              <a:t>Working</a:t>
            </a:r>
            <a:r>
              <a:rPr lang="fr-FR" sz="4000" b="1" i="1" dirty="0" smtClean="0">
                <a:latin typeface="Corbel" panose="020B0503020204020204" pitchFamily="34" charset="0"/>
              </a:rPr>
              <a:t> Online and </a:t>
            </a:r>
            <a:r>
              <a:rPr lang="fr-FR" sz="4000" b="1" i="1" dirty="0" err="1" smtClean="0">
                <a:latin typeface="Corbel" panose="020B0503020204020204" pitchFamily="34" charset="0"/>
              </a:rPr>
              <a:t>Using</a:t>
            </a:r>
            <a:r>
              <a:rPr lang="fr-FR" sz="4000" b="1" i="1" dirty="0" smtClean="0">
                <a:latin typeface="Corbel" panose="020B0503020204020204" pitchFamily="34" charset="0"/>
              </a:rPr>
              <a:t> Information via Mobile </a:t>
            </a:r>
            <a:r>
              <a:rPr lang="fr-FR" sz="4000" b="1" i="1" dirty="0" err="1" smtClean="0">
                <a:latin typeface="Corbel" panose="020B0503020204020204" pitchFamily="34" charset="0"/>
              </a:rPr>
              <a:t>Devices</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709529"/>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endParaRPr lang="fr-FR" sz="900" i="1" dirty="0">
              <a:latin typeface="Corbel" panose="020B0503020204020204" pitchFamily="34" charset="0"/>
            </a:endParaRPr>
          </a:p>
          <a:p>
            <a:r>
              <a:rPr lang="fr-FR" sz="900" i="1" dirty="0">
                <a:latin typeface="Corbel" panose="020B0503020204020204" pitchFamily="34" charset="0"/>
              </a:rPr>
              <a:t>Module </a:t>
            </a:r>
            <a:r>
              <a:rPr lang="fr-FR" sz="900" i="1" dirty="0" smtClean="0">
                <a:latin typeface="Corbel" panose="020B0503020204020204" pitchFamily="34" charset="0"/>
              </a:rPr>
              <a:t>4 </a:t>
            </a:r>
            <a:r>
              <a:rPr lang="fr-FR" sz="900" i="1" dirty="0">
                <a:latin typeface="Corbel" panose="020B0503020204020204" pitchFamily="34" charset="0"/>
              </a:rPr>
              <a:t>Guide: </a:t>
            </a:r>
            <a:r>
              <a:rPr lang="fr-FR" sz="900" i="1" dirty="0" err="1" smtClean="0">
                <a:latin typeface="Corbel" panose="020B0503020204020204" pitchFamily="34" charset="0"/>
              </a:rPr>
              <a:t>Working</a:t>
            </a:r>
            <a:r>
              <a:rPr lang="fr-FR" sz="900" i="1" dirty="0" smtClean="0">
                <a:latin typeface="Corbel" panose="020B0503020204020204" pitchFamily="34" charset="0"/>
              </a:rPr>
              <a:t> Online and </a:t>
            </a:r>
            <a:r>
              <a:rPr lang="fr-FR" sz="900" i="1" dirty="0" err="1" smtClean="0">
                <a:latin typeface="Corbel" panose="020B0503020204020204" pitchFamily="34" charset="0"/>
              </a:rPr>
              <a:t>Using</a:t>
            </a:r>
            <a:r>
              <a:rPr lang="fr-FR" sz="900" i="1" dirty="0" smtClean="0">
                <a:latin typeface="Corbel" panose="020B0503020204020204" pitchFamily="34" charset="0"/>
              </a:rPr>
              <a:t> Information via Mobile </a:t>
            </a:r>
            <a:r>
              <a:rPr lang="fr-FR" sz="900" i="1" dirty="0" err="1" smtClean="0">
                <a:latin typeface="Corbel" panose="020B0503020204020204" pitchFamily="34" charset="0"/>
              </a:rPr>
              <a:t>Devices</a:t>
            </a:r>
            <a:endParaRPr lang="fr-FR" sz="900" i="1" dirty="0" smtClean="0">
              <a:latin typeface="Corbel" panose="020B0503020204020204" pitchFamily="34" charset="0"/>
            </a:endParaRP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dirty="0" smtClean="0">
                <a:latin typeface="Corbel" panose="020B0503020204020204" pitchFamily="34" charset="0"/>
              </a:rPr>
              <a:t>,</a:t>
            </a:r>
            <a:r>
              <a:rPr lang="en-US" sz="1000" dirty="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i="1" dirty="0">
                <a:latin typeface="Corbel" panose="020B0503020204020204" pitchFamily="34" charset="0"/>
              </a:rPr>
              <a:t>Module </a:t>
            </a:r>
            <a:r>
              <a:rPr lang="en-US" sz="900" i="1" dirty="0" smtClean="0">
                <a:latin typeface="Corbel" panose="020B0503020204020204" pitchFamily="34" charset="0"/>
              </a:rPr>
              <a:t>4 </a:t>
            </a:r>
            <a:r>
              <a:rPr lang="en-US" sz="900" i="1" dirty="0">
                <a:latin typeface="Corbel" panose="020B0503020204020204" pitchFamily="34" charset="0"/>
              </a:rPr>
              <a:t>Guide</a:t>
            </a:r>
            <a:r>
              <a:rPr lang="en-US" sz="900" i="1" dirty="0" smtClean="0">
                <a:latin typeface="Corbel" panose="020B0503020204020204" pitchFamily="34" charset="0"/>
              </a:rPr>
              <a:t>: </a:t>
            </a:r>
            <a:r>
              <a:rPr lang="en-US" sz="900" i="1" dirty="0" smtClean="0">
                <a:latin typeface="Corbel" panose="020B0503020204020204" pitchFamily="34" charset="0"/>
              </a:rPr>
              <a:t>Working Online and Using Information via </a:t>
            </a:r>
            <a:r>
              <a:rPr lang="en-US" sz="900" i="1" dirty="0" smtClean="0">
                <a:latin typeface="Corbel" panose="020B0503020204020204" pitchFamily="34" charset="0"/>
              </a:rPr>
              <a:t>Mobile Devices. </a:t>
            </a:r>
            <a:r>
              <a:rPr lang="en-US" sz="900" dirty="0">
                <a:latin typeface="Corbel" panose="020B0503020204020204" pitchFamily="34" charset="0"/>
              </a:rPr>
              <a:t>Seattle: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4</a:t>
            </a:r>
            <a:r>
              <a:rPr lang="en-US" b="1" dirty="0" smtClean="0">
                <a:latin typeface="Corbel" panose="020B0503020204020204" pitchFamily="34" charset="0"/>
              </a:rPr>
              <a:t> </a:t>
            </a:r>
            <a:r>
              <a:rPr lang="en-US" b="1" dirty="0" smtClean="0">
                <a:latin typeface="Corbel" panose="020B0503020204020204" pitchFamily="34" charset="0"/>
              </a:rPr>
              <a:t>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Working Online and Using Information via Mobile Devices</a:t>
            </a:r>
            <a:endParaRPr lang="en-US" dirty="0">
              <a:latin typeface="Corbel" panose="020B0503020204020204" pitchFamily="34" charset="0"/>
            </a:endParaRPr>
          </a:p>
          <a:p>
            <a:pPr marL="0" indent="0">
              <a:buNone/>
            </a:pPr>
            <a:r>
              <a:rPr lang="en-US" dirty="0">
                <a:latin typeface="Corbel" panose="020B0503020204020204" pitchFamily="34" charset="0"/>
              </a:rPr>
              <a:t>This module covers privacy and security measures, online etiquette, referencing online sources, and working in collaborative online environments</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a:t>
            </a:r>
            <a:r>
              <a:rPr lang="en-US" dirty="0" smtClean="0">
                <a:latin typeface="Corbel" panose="020B0503020204020204" pitchFamily="34" charset="0"/>
              </a:rPr>
              <a:t>Internet</a:t>
            </a:r>
          </a:p>
          <a:p>
            <a:r>
              <a:rPr lang="en-US" dirty="0" smtClean="0">
                <a:latin typeface="Corbel" panose="020B0503020204020204" pitchFamily="34" charset="0"/>
              </a:rPr>
              <a:t>Module 3: Basic Web Searching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Privacy and Security</a:t>
            </a:r>
            <a:endParaRPr lang="en-US" dirty="0">
              <a:latin typeface="Corbel" panose="020B0503020204020204" pitchFamily="34" charset="0"/>
            </a:endParaRPr>
          </a:p>
          <a:p>
            <a:r>
              <a:rPr lang="en-US" dirty="0" smtClean="0">
                <a:latin typeface="Corbel" panose="020B0503020204020204" pitchFamily="34" charset="0"/>
              </a:rPr>
              <a:t>Netiquette</a:t>
            </a:r>
            <a:endParaRPr lang="en-US" dirty="0">
              <a:latin typeface="Corbel" panose="020B0503020204020204" pitchFamily="34" charset="0"/>
            </a:endParaRPr>
          </a:p>
          <a:p>
            <a:r>
              <a:rPr lang="en-US" dirty="0" smtClean="0">
                <a:latin typeface="Corbel" panose="020B0503020204020204" pitchFamily="34" charset="0"/>
              </a:rPr>
              <a:t>Credit, Credibility, and Copyright</a:t>
            </a:r>
          </a:p>
          <a:p>
            <a:r>
              <a:rPr lang="en-US" dirty="0" smtClean="0">
                <a:latin typeface="Corbel" panose="020B0503020204020204" pitchFamily="34" charset="0"/>
              </a:rPr>
              <a:t>The Cloud</a:t>
            </a:r>
            <a:endParaRPr lang="en-US" dirty="0" smtClean="0">
              <a:latin typeface="Corbel" panose="020B0503020204020204" pitchFamily="34" charset="0"/>
            </a:endParaRPr>
          </a:p>
          <a:p>
            <a:r>
              <a:rPr lang="en-US" dirty="0" smtClean="0">
                <a:latin typeface="Corbel" panose="020B0503020204020204" pitchFamily="34" charset="0"/>
              </a:rPr>
              <a:t>Activity </a:t>
            </a:r>
            <a:r>
              <a:rPr lang="en-US" dirty="0" smtClean="0">
                <a:latin typeface="Corbel" panose="020B0503020204020204" pitchFamily="34" charset="0"/>
              </a:rPr>
              <a:t>4.1</a:t>
            </a:r>
            <a:r>
              <a:rPr lang="en-US" dirty="0" smtClean="0">
                <a:latin typeface="Corbel" panose="020B0503020204020204" pitchFamily="34" charset="0"/>
              </a:rPr>
              <a:t>: Basic Protection Measures</a:t>
            </a:r>
          </a:p>
          <a:p>
            <a:r>
              <a:rPr lang="en-US" dirty="0" smtClean="0">
                <a:latin typeface="Corbel" panose="020B0503020204020204" pitchFamily="34" charset="0"/>
              </a:rPr>
              <a:t>Activity 4.2: Using Online Content</a:t>
            </a:r>
          </a:p>
          <a:p>
            <a:r>
              <a:rPr lang="en-US" dirty="0" smtClean="0">
                <a:latin typeface="Corbel" panose="020B0503020204020204" pitchFamily="34" charset="0"/>
              </a:rPr>
              <a:t>Activity 4.3: Facebook Groups</a:t>
            </a:r>
            <a:endParaRPr lang="en-US" dirty="0">
              <a:latin typeface="Corbel" panose="020B0503020204020204" pitchFamily="34" charset="0"/>
            </a:endParaRPr>
          </a:p>
          <a:p>
            <a:r>
              <a:rPr lang="en-US" dirty="0">
                <a:latin typeface="Corbel" panose="020B0503020204020204" pitchFamily="34" charset="0"/>
              </a:rPr>
              <a:t>Break</a:t>
            </a:r>
          </a:p>
          <a:p>
            <a:r>
              <a:rPr lang="en-US" dirty="0">
                <a:latin typeface="Corbel" panose="020B0503020204020204" pitchFamily="34" charset="0"/>
              </a:rPr>
              <a:t> </a:t>
            </a:r>
            <a:r>
              <a:rPr lang="en-US" dirty="0" smtClean="0">
                <a:latin typeface="Corbel" panose="020B0503020204020204" pitchFamily="34" charset="0"/>
              </a:rPr>
              <a:t>Activity 4.4: Intro to Google Docs</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1932557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4</a:t>
            </a:r>
            <a:r>
              <a:rPr lang="en-US" b="1" dirty="0" smtClean="0">
                <a:latin typeface="Corbel" panose="020B0503020204020204" pitchFamily="34" charset="0"/>
              </a:rPr>
              <a:t> </a:t>
            </a:r>
            <a:r>
              <a:rPr lang="en-US" b="1" dirty="0" smtClean="0">
                <a:latin typeface="Corbel" panose="020B0503020204020204" pitchFamily="34" charset="0"/>
              </a:rPr>
              <a:t>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fontScale="92500" lnSpcReduction="20000"/>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Privacy and security measures</a:t>
            </a:r>
          </a:p>
          <a:p>
            <a:r>
              <a:rPr lang="en-US" dirty="0">
                <a:latin typeface="Corbel" panose="020B0503020204020204" pitchFamily="34" charset="0"/>
              </a:rPr>
              <a:t>Online etiquette</a:t>
            </a:r>
          </a:p>
          <a:p>
            <a:r>
              <a:rPr lang="en-US" dirty="0">
                <a:latin typeface="Corbel" panose="020B0503020204020204" pitchFamily="34" charset="0"/>
              </a:rPr>
              <a:t>Referencing online sources</a:t>
            </a:r>
          </a:p>
          <a:p>
            <a:r>
              <a:rPr lang="en-US" dirty="0">
                <a:latin typeface="Corbel" panose="020B0503020204020204" pitchFamily="34" charset="0"/>
              </a:rPr>
              <a:t>Working collaborative online </a:t>
            </a:r>
            <a:r>
              <a:rPr lang="en-US" dirty="0" smtClean="0">
                <a:latin typeface="Corbel" panose="020B0503020204020204" pitchFamily="34" charset="0"/>
              </a:rPr>
              <a:t>environments</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a:latin typeface="Corbel" panose="020B0503020204020204" pitchFamily="34" charset="0"/>
              </a:rPr>
              <a:t>How do I protect my privacy online?</a:t>
            </a:r>
          </a:p>
          <a:p>
            <a:r>
              <a:rPr lang="en-US" dirty="0">
                <a:latin typeface="Corbel" panose="020B0503020204020204" pitchFamily="34" charset="0"/>
              </a:rPr>
              <a:t>What are some rules and guidelines for online behavior?</a:t>
            </a:r>
          </a:p>
          <a:p>
            <a:r>
              <a:rPr lang="en-US" dirty="0">
                <a:latin typeface="Corbel" panose="020B0503020204020204" pitchFamily="34" charset="0"/>
              </a:rPr>
              <a:t>How do I use and reference online sources?</a:t>
            </a:r>
          </a:p>
          <a:p>
            <a:r>
              <a:rPr lang="en-US" dirty="0">
                <a:latin typeface="Corbel" panose="020B0503020204020204" pitchFamily="34" charset="0"/>
              </a:rPr>
              <a:t>How do I work online with others</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Privacy, Why Bother?</a:t>
            </a:r>
            <a:endParaRPr lang="en-US" b="1" dirty="0">
              <a:latin typeface="Corbel" panose="020B0503020204020204" pitchFamily="34" charset="0"/>
            </a:endParaRPr>
          </a:p>
        </p:txBody>
      </p:sp>
      <p:pic>
        <p:nvPicPr>
          <p:cNvPr id="4" name="Content Placeholder 3"/>
          <p:cNvPicPr>
            <a:picLocks noGrp="1" noChangeAspect="1"/>
          </p:cNvPicPr>
          <p:nvPr>
            <p:ph idx="1"/>
          </p:nvPr>
        </p:nvPicPr>
        <p:blipFill>
          <a:blip r:embed="rId2"/>
          <a:stretch>
            <a:fillRect/>
          </a:stretch>
        </p:blipFill>
        <p:spPr>
          <a:xfrm>
            <a:off x="1791047" y="2217167"/>
            <a:ext cx="5561905" cy="3568254"/>
          </a:xfrm>
          <a:prstGeom prst="rect">
            <a:avLst/>
          </a:prstGeom>
        </p:spPr>
      </p:pic>
      <p:sp>
        <p:nvSpPr>
          <p:cNvPr id="5" name="TextBox 4"/>
          <p:cNvSpPr txBox="1"/>
          <p:nvPr/>
        </p:nvSpPr>
        <p:spPr>
          <a:xfrm>
            <a:off x="1920945" y="6496850"/>
            <a:ext cx="5302111" cy="246380"/>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http://squareone-learning.com/blog/wp-content/uploads/nicer_than_facebook.jpg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897559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Privacy and Security</a:t>
            </a:r>
            <a:endParaRPr lang="en-US" b="1" dirty="0">
              <a:latin typeface="Corbel" panose="020B0503020204020204" pitchFamily="34" charset="0"/>
            </a:endParaRPr>
          </a:p>
        </p:txBody>
      </p:sp>
      <p:pic>
        <p:nvPicPr>
          <p:cNvPr id="5" name="Picture 4"/>
          <p:cNvPicPr>
            <a:picLocks noChangeAspect="1"/>
          </p:cNvPicPr>
          <p:nvPr/>
        </p:nvPicPr>
        <p:blipFill>
          <a:blip r:embed="rId2"/>
          <a:stretch>
            <a:fillRect/>
          </a:stretch>
        </p:blipFill>
        <p:spPr>
          <a:xfrm>
            <a:off x="628650" y="1753349"/>
            <a:ext cx="7970140" cy="4480058"/>
          </a:xfrm>
          <a:prstGeom prst="rect">
            <a:avLst/>
          </a:prstGeom>
          <a:ln>
            <a:solidFill>
              <a:schemeClr val="tx2">
                <a:lumMod val="75000"/>
              </a:schemeClr>
            </a:solidFill>
          </a:ln>
        </p:spPr>
      </p:pic>
    </p:spTree>
    <p:extLst>
      <p:ext uri="{BB962C8B-B14F-4D97-AF65-F5344CB8AC3E}">
        <p14:creationId xmlns:p14="http://schemas.microsoft.com/office/powerpoint/2010/main" val="7447117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Facebook Privacy Policy</a:t>
            </a:r>
            <a:endParaRPr lang="en-US" b="1" dirty="0">
              <a:latin typeface="Corbel" panose="020B0503020204020204" pitchFamily="34" charset="0"/>
            </a:endParaRPr>
          </a:p>
        </p:txBody>
      </p:sp>
      <p:pic>
        <p:nvPicPr>
          <p:cNvPr id="6" name="Content Placeholder 5"/>
          <p:cNvPicPr>
            <a:picLocks noGrp="1" noChangeAspect="1"/>
          </p:cNvPicPr>
          <p:nvPr>
            <p:ph idx="1"/>
          </p:nvPr>
        </p:nvPicPr>
        <p:blipFill>
          <a:blip r:embed="rId2"/>
          <a:stretch>
            <a:fillRect/>
          </a:stretch>
        </p:blipFill>
        <p:spPr>
          <a:xfrm>
            <a:off x="1700117" y="1825625"/>
            <a:ext cx="5743766" cy="4351338"/>
          </a:xfrm>
        </p:spPr>
      </p:pic>
      <p:sp>
        <p:nvSpPr>
          <p:cNvPr id="4" name="TextBox 4"/>
          <p:cNvSpPr txBox="1"/>
          <p:nvPr/>
        </p:nvSpPr>
        <p:spPr>
          <a:xfrm>
            <a:off x="1962984" y="6513603"/>
            <a:ext cx="5164325" cy="246221"/>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http://funny-pictures.funmunch.com/pictures/facebook-privacy-policy.jpg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16455474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Who is Responsible for Privacy and Security?</a:t>
            </a:r>
            <a:endParaRPr lang="en-US" b="1" dirty="0">
              <a:latin typeface="Corbel" panose="020B0503020204020204" pitchFamily="34" charset="0"/>
            </a:endParaRPr>
          </a:p>
        </p:txBody>
      </p:sp>
      <p:pic>
        <p:nvPicPr>
          <p:cNvPr id="4" name="Content Placeholder 3"/>
          <p:cNvPicPr>
            <a:picLocks noGrp="1" noChangeAspect="1"/>
          </p:cNvPicPr>
          <p:nvPr>
            <p:ph idx="1"/>
          </p:nvPr>
        </p:nvPicPr>
        <p:blipFill>
          <a:blip r:embed="rId2"/>
          <a:stretch>
            <a:fillRect/>
          </a:stretch>
        </p:blipFill>
        <p:spPr>
          <a:xfrm>
            <a:off x="1217650" y="1825625"/>
            <a:ext cx="6708700" cy="4351338"/>
          </a:xfrm>
        </p:spPr>
      </p:pic>
      <p:sp>
        <p:nvSpPr>
          <p:cNvPr id="5" name="TextBox 4"/>
          <p:cNvSpPr txBox="1"/>
          <p:nvPr/>
        </p:nvSpPr>
        <p:spPr>
          <a:xfrm>
            <a:off x="1474470" y="6484324"/>
            <a:ext cx="6195060" cy="246380"/>
          </a:xfrm>
          <a:prstGeom prst="rect">
            <a:avLst/>
          </a:prstGeom>
          <a:noFill/>
        </p:spPr>
        <p:txBody>
          <a:bodyPr wrap="square" rtlCol="0">
            <a:spAutoFit/>
          </a:bodyPr>
          <a:lstStyle/>
          <a:p>
            <a:pPr marL="0" marR="0">
              <a:spcBef>
                <a:spcPts val="0"/>
              </a:spcBef>
              <a:spcAft>
                <a:spcPts val="0"/>
              </a:spcAft>
            </a:pPr>
            <a:r>
              <a:rPr lang="en-US" sz="1000" kern="1200" dirty="0" smtClean="0">
                <a:solidFill>
                  <a:srgbClr val="000000"/>
                </a:solidFill>
                <a:effectLst/>
                <a:latin typeface="Corbel" panose="020B0503020204020204" pitchFamily="34" charset="0"/>
                <a:ea typeface="Times New Roman"/>
                <a:cs typeface="Times New Roman"/>
              </a:rPr>
              <a:t>Image source: http</a:t>
            </a:r>
            <a:r>
              <a:rPr lang="en-US" sz="1000" kern="1200" dirty="0">
                <a:solidFill>
                  <a:srgbClr val="000000"/>
                </a:solidFill>
                <a:effectLst/>
                <a:latin typeface="Corbel" panose="020B0503020204020204" pitchFamily="34" charset="0"/>
                <a:ea typeface="Times New Roman"/>
                <a:cs typeface="Times New Roman"/>
              </a:rPr>
              <a:t>://adventofdeception.com/wp-content/uploads/2011/06/facebook-privacy.jpg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40552420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467238" y="2096532"/>
            <a:ext cx="2209524" cy="3809524"/>
          </a:xfrm>
        </p:spPr>
      </p:pic>
      <p:pic>
        <p:nvPicPr>
          <p:cNvPr id="5" name="Picture 4"/>
          <p:cNvPicPr>
            <a:picLocks noChangeAspect="1"/>
          </p:cNvPicPr>
          <p:nvPr/>
        </p:nvPicPr>
        <p:blipFill>
          <a:blip r:embed="rId3"/>
          <a:stretch>
            <a:fillRect/>
          </a:stretch>
        </p:blipFill>
        <p:spPr>
          <a:xfrm>
            <a:off x="457200" y="420300"/>
            <a:ext cx="4191000" cy="1524000"/>
          </a:xfrm>
          <a:prstGeom prst="rect">
            <a:avLst/>
          </a:prstGeom>
        </p:spPr>
      </p:pic>
    </p:spTree>
    <p:extLst>
      <p:ext uri="{BB962C8B-B14F-4D97-AF65-F5344CB8AC3E}">
        <p14:creationId xmlns:p14="http://schemas.microsoft.com/office/powerpoint/2010/main" val="23129328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Credit, Credibility, and Copyright</a:t>
            </a:r>
            <a:endParaRPr lang="en-US" b="1" dirty="0">
              <a:latin typeface="Corbel" panose="020B0503020204020204" pitchFamily="34" charset="0"/>
            </a:endParaRPr>
          </a:p>
        </p:txBody>
      </p:sp>
      <p:pic>
        <p:nvPicPr>
          <p:cNvPr id="6" name="Picture 5"/>
          <p:cNvPicPr>
            <a:picLocks noChangeAspect="1"/>
          </p:cNvPicPr>
          <p:nvPr/>
        </p:nvPicPr>
        <p:blipFill>
          <a:blip r:embed="rId2"/>
          <a:stretch>
            <a:fillRect/>
          </a:stretch>
        </p:blipFill>
        <p:spPr>
          <a:xfrm>
            <a:off x="6281139" y="4249356"/>
            <a:ext cx="2405661" cy="2405661"/>
          </a:xfrm>
          <a:prstGeom prst="rect">
            <a:avLst/>
          </a:prstGeom>
        </p:spPr>
      </p:pic>
      <p:pic>
        <p:nvPicPr>
          <p:cNvPr id="3" name="Picture 2"/>
          <p:cNvPicPr>
            <a:picLocks noChangeAspect="1"/>
          </p:cNvPicPr>
          <p:nvPr/>
        </p:nvPicPr>
        <p:blipFill>
          <a:blip r:embed="rId3"/>
          <a:stretch>
            <a:fillRect/>
          </a:stretch>
        </p:blipFill>
        <p:spPr>
          <a:xfrm>
            <a:off x="64395" y="1545024"/>
            <a:ext cx="4889500" cy="2349500"/>
          </a:xfrm>
          <a:prstGeom prst="rect">
            <a:avLst/>
          </a:prstGeom>
        </p:spPr>
      </p:pic>
      <p:pic>
        <p:nvPicPr>
          <p:cNvPr id="10" name="Picture 9"/>
          <p:cNvPicPr>
            <a:picLocks noChangeAspect="1"/>
          </p:cNvPicPr>
          <p:nvPr/>
        </p:nvPicPr>
        <p:blipFill>
          <a:blip r:embed="rId4"/>
          <a:stretch>
            <a:fillRect/>
          </a:stretch>
        </p:blipFill>
        <p:spPr>
          <a:xfrm>
            <a:off x="3441438" y="2973261"/>
            <a:ext cx="2730245" cy="2607384"/>
          </a:xfrm>
          <a:prstGeom prst="rect">
            <a:avLst/>
          </a:prstGeom>
        </p:spPr>
      </p:pic>
      <p:sp>
        <p:nvSpPr>
          <p:cNvPr id="7" name="TextBox 4"/>
          <p:cNvSpPr txBox="1"/>
          <p:nvPr/>
        </p:nvSpPr>
        <p:spPr>
          <a:xfrm>
            <a:off x="908137" y="4013432"/>
            <a:ext cx="1803751" cy="707886"/>
          </a:xfrm>
          <a:prstGeom prst="rect">
            <a:avLst/>
          </a:prstGeom>
          <a:noFill/>
        </p:spPr>
        <p:txBody>
          <a:bodyPr wrap="square" rtlCol="0">
            <a:spAutoFit/>
          </a:bodyPr>
          <a:lstStyle/>
          <a:p>
            <a:pPr marL="0" marR="0">
              <a:spcBef>
                <a:spcPts val="0"/>
              </a:spcBef>
              <a:spcAft>
                <a:spcPts val="0"/>
              </a:spcAft>
            </a:pPr>
            <a:r>
              <a:rPr lang="en-US" sz="1000" kern="1200">
                <a:solidFill>
                  <a:srgbClr val="000000"/>
                </a:solidFill>
                <a:effectLst/>
                <a:latin typeface="Corbel" panose="020B0503020204020204" pitchFamily="34" charset="0"/>
                <a:ea typeface="Times New Roman"/>
                <a:cs typeface="Times New Roman"/>
              </a:rPr>
              <a:t>Image source: http://static.comicvine.com/uploads/scale_medium/5/51078/1007265-popeye.jpg</a:t>
            </a:r>
            <a:endParaRPr lang="en-US" sz="1200">
              <a:effectLst/>
              <a:latin typeface="Corbel" panose="020B0503020204020204" pitchFamily="34" charset="0"/>
              <a:ea typeface="Times New Roman"/>
            </a:endParaRPr>
          </a:p>
        </p:txBody>
      </p:sp>
      <p:sp>
        <p:nvSpPr>
          <p:cNvPr id="8" name="TextBox 4"/>
          <p:cNvSpPr txBox="1"/>
          <p:nvPr/>
        </p:nvSpPr>
        <p:spPr>
          <a:xfrm>
            <a:off x="3948058" y="5639354"/>
            <a:ext cx="1717005" cy="1015663"/>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http://uldissprogis.files.wordpress.com/2014/07/internet-plagiarism-pirate-information-gold-blogs.png?w=625</a:t>
            </a:r>
            <a:endParaRPr lang="en-US" sz="1200" dirty="0">
              <a:effectLst/>
              <a:latin typeface="Corbel" panose="020B0503020204020204" pitchFamily="34" charset="0"/>
              <a:ea typeface="Times New Roman"/>
            </a:endParaRPr>
          </a:p>
        </p:txBody>
      </p:sp>
      <p:sp>
        <p:nvSpPr>
          <p:cNvPr id="9" name="TextBox 4"/>
          <p:cNvSpPr txBox="1"/>
          <p:nvPr/>
        </p:nvSpPr>
        <p:spPr>
          <a:xfrm>
            <a:off x="6741363" y="3174910"/>
            <a:ext cx="1717005" cy="1015663"/>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a:t>
            </a:r>
            <a:r>
              <a:rPr lang="en-US" sz="1000" kern="1200" dirty="0" smtClean="0">
                <a:solidFill>
                  <a:srgbClr val="000000"/>
                </a:solidFill>
                <a:effectLst/>
                <a:latin typeface="Corbel" panose="020B0503020204020204" pitchFamily="34" charset="0"/>
                <a:ea typeface="Times New Roman"/>
                <a:cs typeface="Times New Roman"/>
              </a:rPr>
              <a:t>http://uldissprogis.files.wordpress.com/2014/07/internet-plagiarism-pirate-information-gold-blogs.png?w=625</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16770667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p:cNvPicPr>
            <a:picLocks noGrp="1" noChangeAspect="1"/>
          </p:cNvPicPr>
          <p:nvPr>
            <p:ph idx="1"/>
          </p:nvPr>
        </p:nvPicPr>
        <p:blipFill>
          <a:blip r:embed="rId2"/>
          <a:srcRect l="-16340" r="-16340"/>
          <a:stretch>
            <a:fillRect/>
          </a:stretch>
        </p:blipFill>
        <p:spPr>
          <a:xfrm>
            <a:off x="-387308" y="326771"/>
            <a:ext cx="9858310" cy="6278628"/>
          </a:xfrm>
        </p:spPr>
      </p:pic>
      <p:sp>
        <p:nvSpPr>
          <p:cNvPr id="2" name="Title 1"/>
          <p:cNvSpPr>
            <a:spLocks noGrp="1"/>
          </p:cNvSpPr>
          <p:nvPr>
            <p:ph type="title"/>
          </p:nvPr>
        </p:nvSpPr>
        <p:spPr>
          <a:xfrm>
            <a:off x="598497" y="-41793"/>
            <a:ext cx="7886700" cy="1325563"/>
          </a:xfrm>
        </p:spPr>
        <p:txBody>
          <a:bodyPr/>
          <a:lstStyle/>
          <a:p>
            <a:r>
              <a:rPr lang="en-US" b="1" dirty="0" smtClean="0">
                <a:latin typeface="Corbel" panose="020B0503020204020204" pitchFamily="34" charset="0"/>
              </a:rPr>
              <a:t>The Cloud</a:t>
            </a:r>
            <a:endParaRPr lang="en-US" b="1" dirty="0">
              <a:latin typeface="Corbel" panose="020B0503020204020204" pitchFamily="34" charset="0"/>
            </a:endParaRPr>
          </a:p>
        </p:txBody>
      </p:sp>
      <p:sp>
        <p:nvSpPr>
          <p:cNvPr id="8" name="TextBox 7"/>
          <p:cNvSpPr txBox="1"/>
          <p:nvPr/>
        </p:nvSpPr>
        <p:spPr>
          <a:xfrm rot="336739">
            <a:off x="3821955" y="2275669"/>
            <a:ext cx="749349" cy="369332"/>
          </a:xfrm>
          <a:prstGeom prst="rect">
            <a:avLst/>
          </a:prstGeom>
          <a:noFill/>
        </p:spPr>
        <p:txBody>
          <a:bodyPr wrap="none" rtlCol="0">
            <a:spAutoFit/>
          </a:bodyPr>
          <a:lstStyle/>
          <a:p>
            <a:r>
              <a:rPr lang="en-US" dirty="0" err="1" smtClean="0"/>
              <a:t>SaaS</a:t>
            </a:r>
            <a:endParaRPr lang="en-US" dirty="0"/>
          </a:p>
        </p:txBody>
      </p:sp>
      <p:sp>
        <p:nvSpPr>
          <p:cNvPr id="9" name="TextBox 8"/>
          <p:cNvSpPr txBox="1"/>
          <p:nvPr/>
        </p:nvSpPr>
        <p:spPr>
          <a:xfrm rot="289712">
            <a:off x="2385899" y="3443004"/>
            <a:ext cx="749349" cy="369332"/>
          </a:xfrm>
          <a:prstGeom prst="rect">
            <a:avLst/>
          </a:prstGeom>
          <a:noFill/>
        </p:spPr>
        <p:txBody>
          <a:bodyPr wrap="none" rtlCol="0">
            <a:spAutoFit/>
          </a:bodyPr>
          <a:lstStyle/>
          <a:p>
            <a:r>
              <a:rPr lang="en-US" dirty="0" err="1" smtClean="0"/>
              <a:t>PaaS</a:t>
            </a:r>
            <a:endParaRPr lang="en-US" dirty="0"/>
          </a:p>
        </p:txBody>
      </p:sp>
      <p:sp>
        <p:nvSpPr>
          <p:cNvPr id="10" name="TextBox 9"/>
          <p:cNvSpPr txBox="1"/>
          <p:nvPr/>
        </p:nvSpPr>
        <p:spPr>
          <a:xfrm rot="253069">
            <a:off x="5441520" y="3759918"/>
            <a:ext cx="659518" cy="369332"/>
          </a:xfrm>
          <a:prstGeom prst="rect">
            <a:avLst/>
          </a:prstGeom>
          <a:noFill/>
        </p:spPr>
        <p:txBody>
          <a:bodyPr wrap="none" rtlCol="0">
            <a:spAutoFit/>
          </a:bodyPr>
          <a:lstStyle/>
          <a:p>
            <a:r>
              <a:rPr lang="en-US" dirty="0" err="1" smtClean="0"/>
              <a:t>IaaS</a:t>
            </a:r>
            <a:endParaRPr lang="en-US" dirty="0"/>
          </a:p>
        </p:txBody>
      </p:sp>
      <p:sp>
        <p:nvSpPr>
          <p:cNvPr id="12" name="TextBox 4"/>
          <p:cNvSpPr txBox="1"/>
          <p:nvPr/>
        </p:nvSpPr>
        <p:spPr>
          <a:xfrm>
            <a:off x="6669291" y="6405344"/>
            <a:ext cx="1606933" cy="400110"/>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a:t>
            </a:r>
            <a:r>
              <a:rPr lang="en-US" sz="1000" kern="1200" dirty="0" smtClean="0">
                <a:solidFill>
                  <a:srgbClr val="000000"/>
                </a:solidFill>
                <a:effectLst/>
                <a:latin typeface="Corbel" panose="020B0503020204020204" pitchFamily="34" charset="0"/>
                <a:ea typeface="Times New Roman"/>
                <a:cs typeface="Times New Roman"/>
              </a:rPr>
              <a:t>Shutterstock</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8878036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686"/>
            <a:ext cx="7886700" cy="1325563"/>
          </a:xfrm>
        </p:spPr>
        <p:txBody>
          <a:bodyPr>
            <a:normAutofit/>
          </a:bodyPr>
          <a:lstStyle/>
          <a:p>
            <a:r>
              <a:rPr lang="en-US" b="1" dirty="0" smtClean="0">
                <a:latin typeface="Corbel" panose="020B0503020204020204" pitchFamily="34" charset="0"/>
              </a:rPr>
              <a:t>Activity 4.1: Basic Protection Measures</a:t>
            </a:r>
            <a:endParaRPr lang="en-US" b="1" dirty="0">
              <a:latin typeface="Corbel" panose="020B0503020204020204" pitchFamily="34" charset="0"/>
            </a:endParaRPr>
          </a:p>
        </p:txBody>
      </p:sp>
      <p:pic>
        <p:nvPicPr>
          <p:cNvPr id="5" name="Picture 4"/>
          <p:cNvPicPr>
            <a:picLocks noChangeAspect="1"/>
          </p:cNvPicPr>
          <p:nvPr/>
        </p:nvPicPr>
        <p:blipFill>
          <a:blip r:embed="rId2"/>
          <a:stretch>
            <a:fillRect/>
          </a:stretch>
        </p:blipFill>
        <p:spPr>
          <a:xfrm>
            <a:off x="457200" y="1877244"/>
            <a:ext cx="8037029" cy="4219440"/>
          </a:xfrm>
          <a:prstGeom prst="rect">
            <a:avLst/>
          </a:prstGeom>
        </p:spPr>
      </p:pic>
      <p:sp>
        <p:nvSpPr>
          <p:cNvPr id="6" name="TextBox 4"/>
          <p:cNvSpPr txBox="1"/>
          <p:nvPr/>
        </p:nvSpPr>
        <p:spPr>
          <a:xfrm>
            <a:off x="457200" y="6234587"/>
            <a:ext cx="8037029" cy="246221"/>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http://i0.wp.com/www.showmetech.com.br/wp-content/uploads/2015/05/smt-samsungpay-samsung-knox.jpg?resize=720%2C479</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39153667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85" y="318875"/>
            <a:ext cx="7886700" cy="1325563"/>
          </a:xfrm>
        </p:spPr>
        <p:txBody>
          <a:bodyPr/>
          <a:lstStyle/>
          <a:p>
            <a:r>
              <a:rPr lang="en-US" b="1" dirty="0" smtClean="0">
                <a:latin typeface="Corbel" panose="020B0503020204020204" pitchFamily="34" charset="0"/>
              </a:rPr>
              <a:t>Activity 4.2: Using Online Content</a:t>
            </a:r>
            <a:endParaRPr lang="en-US" b="1" dirty="0">
              <a:latin typeface="Corbel" panose="020B0503020204020204" pitchFamily="34" charset="0"/>
            </a:endParaRPr>
          </a:p>
        </p:txBody>
      </p:sp>
      <p:pic>
        <p:nvPicPr>
          <p:cNvPr id="13" name="Picture 12"/>
          <p:cNvPicPr>
            <a:picLocks noChangeAspect="1"/>
          </p:cNvPicPr>
          <p:nvPr/>
        </p:nvPicPr>
        <p:blipFill>
          <a:blip r:embed="rId2"/>
          <a:stretch>
            <a:fillRect/>
          </a:stretch>
        </p:blipFill>
        <p:spPr>
          <a:xfrm>
            <a:off x="1520518" y="1644438"/>
            <a:ext cx="6092441" cy="4875360"/>
          </a:xfrm>
          <a:prstGeom prst="rect">
            <a:avLst/>
          </a:prstGeom>
        </p:spPr>
      </p:pic>
      <p:sp>
        <p:nvSpPr>
          <p:cNvPr id="5" name="TextBox 4"/>
          <p:cNvSpPr txBox="1"/>
          <p:nvPr/>
        </p:nvSpPr>
        <p:spPr>
          <a:xfrm>
            <a:off x="3164653" y="6396608"/>
            <a:ext cx="2804170" cy="246221"/>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www.digitaldocumentsllc.com</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31602955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4.3: Facebook Groups</a:t>
            </a:r>
            <a:endParaRPr lang="en-US" b="1" dirty="0">
              <a:latin typeface="Corbel" panose="020B0503020204020204" pitchFamily="34" charset="0"/>
            </a:endParaRPr>
          </a:p>
        </p:txBody>
      </p:sp>
      <p:pic>
        <p:nvPicPr>
          <p:cNvPr id="8" name="Picture 7"/>
          <p:cNvPicPr>
            <a:picLocks noChangeAspect="1"/>
          </p:cNvPicPr>
          <p:nvPr/>
        </p:nvPicPr>
        <p:blipFill>
          <a:blip r:embed="rId2"/>
          <a:stretch>
            <a:fillRect/>
          </a:stretch>
        </p:blipFill>
        <p:spPr>
          <a:xfrm>
            <a:off x="1152920" y="2219028"/>
            <a:ext cx="6683601" cy="3761877"/>
          </a:xfrm>
          <a:prstGeom prst="rect">
            <a:avLst/>
          </a:prstGeom>
        </p:spPr>
      </p:pic>
    </p:spTree>
    <p:extLst>
      <p:ext uri="{BB962C8B-B14F-4D97-AF65-F5344CB8AC3E}">
        <p14:creationId xmlns:p14="http://schemas.microsoft.com/office/powerpoint/2010/main" val="16127678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4.4: Intro to Google Docs</a:t>
            </a:r>
            <a:endParaRPr lang="en-US" b="1" dirty="0">
              <a:latin typeface="Corbel" panose="020B0503020204020204" pitchFamily="34" charset="0"/>
            </a:endParaRPr>
          </a:p>
        </p:txBody>
      </p:sp>
      <p:pic>
        <p:nvPicPr>
          <p:cNvPr id="6" name="Picture 5"/>
          <p:cNvPicPr>
            <a:picLocks noChangeAspect="1"/>
          </p:cNvPicPr>
          <p:nvPr/>
        </p:nvPicPr>
        <p:blipFill>
          <a:blip r:embed="rId2"/>
          <a:stretch>
            <a:fillRect/>
          </a:stretch>
        </p:blipFill>
        <p:spPr>
          <a:xfrm>
            <a:off x="787400" y="2320808"/>
            <a:ext cx="7556500" cy="3340100"/>
          </a:xfrm>
          <a:prstGeom prst="rect">
            <a:avLst/>
          </a:prstGeom>
        </p:spPr>
      </p:pic>
    </p:spTree>
    <p:extLst>
      <p:ext uri="{BB962C8B-B14F-4D97-AF65-F5344CB8AC3E}">
        <p14:creationId xmlns:p14="http://schemas.microsoft.com/office/powerpoint/2010/main" val="31385956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rbel" panose="020B0503020204020204" pitchFamily="34" charset="0"/>
              </a:rPr>
              <a:t>Review</a:t>
            </a:r>
            <a:endParaRPr lang="en-US"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Privacy and security </a:t>
            </a:r>
            <a:r>
              <a:rPr lang="en-US" dirty="0" smtClean="0">
                <a:latin typeface="Corbel" panose="020B0503020204020204" pitchFamily="34" charset="0"/>
              </a:rPr>
              <a:t>measures</a:t>
            </a:r>
          </a:p>
          <a:p>
            <a:r>
              <a:rPr lang="en-US" dirty="0">
                <a:latin typeface="Corbel" panose="020B0503020204020204" pitchFamily="34" charset="0"/>
              </a:rPr>
              <a:t>O</a:t>
            </a:r>
            <a:r>
              <a:rPr lang="en-US" dirty="0" smtClean="0">
                <a:latin typeface="Corbel" panose="020B0503020204020204" pitchFamily="34" charset="0"/>
              </a:rPr>
              <a:t>nline etiquette</a:t>
            </a:r>
          </a:p>
          <a:p>
            <a:r>
              <a:rPr lang="en-US" dirty="0">
                <a:latin typeface="Corbel" panose="020B0503020204020204" pitchFamily="34" charset="0"/>
              </a:rPr>
              <a:t>R</a:t>
            </a:r>
            <a:r>
              <a:rPr lang="en-US" dirty="0" smtClean="0">
                <a:latin typeface="Corbel" panose="020B0503020204020204" pitchFamily="34" charset="0"/>
              </a:rPr>
              <a:t>eferencing </a:t>
            </a:r>
            <a:r>
              <a:rPr lang="en-US" dirty="0">
                <a:latin typeface="Corbel" panose="020B0503020204020204" pitchFamily="34" charset="0"/>
              </a:rPr>
              <a:t>online </a:t>
            </a:r>
            <a:r>
              <a:rPr lang="en-US" dirty="0" smtClean="0">
                <a:latin typeface="Corbel" panose="020B0503020204020204" pitchFamily="34" charset="0"/>
              </a:rPr>
              <a:t>sources</a:t>
            </a:r>
          </a:p>
          <a:p>
            <a:r>
              <a:rPr lang="en-US" dirty="0">
                <a:latin typeface="Corbel" panose="020B0503020204020204" pitchFamily="34" charset="0"/>
              </a:rPr>
              <a:t>W</a:t>
            </a:r>
            <a:r>
              <a:rPr lang="en-US" dirty="0" smtClean="0">
                <a:latin typeface="Corbel" panose="020B0503020204020204" pitchFamily="34" charset="0"/>
              </a:rPr>
              <a:t>orking </a:t>
            </a:r>
            <a:r>
              <a:rPr lang="en-US" dirty="0">
                <a:latin typeface="Corbel" panose="020B0503020204020204" pitchFamily="34" charset="0"/>
              </a:rPr>
              <a:t>in collaborative online </a:t>
            </a:r>
            <a:r>
              <a:rPr lang="en-US" dirty="0" smtClean="0">
                <a:latin typeface="Corbel" panose="020B0503020204020204" pitchFamily="34" charset="0"/>
              </a:rPr>
              <a:t>environments.</a:t>
            </a:r>
            <a:endParaRPr lang="en-US" dirty="0">
              <a:latin typeface="Corbel" panose="020B0503020204020204" pitchFamily="34" charset="0"/>
            </a:endParaRPr>
          </a:p>
          <a:p>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How do I protect my privacy online?</a:t>
            </a:r>
          </a:p>
          <a:p>
            <a:r>
              <a:rPr lang="en-US" dirty="0">
                <a:latin typeface="Corbel" panose="020B0503020204020204" pitchFamily="34" charset="0"/>
              </a:rPr>
              <a:t>What some rules and guidelines for online behavior?</a:t>
            </a:r>
          </a:p>
          <a:p>
            <a:r>
              <a:rPr lang="en-US" dirty="0">
                <a:latin typeface="Corbel" panose="020B0503020204020204" pitchFamily="34" charset="0"/>
              </a:rPr>
              <a:t>How do I use and reference online sources?</a:t>
            </a:r>
          </a:p>
          <a:p>
            <a:r>
              <a:rPr lang="en-US" dirty="0">
                <a:latin typeface="Corbel" panose="020B0503020204020204" pitchFamily="34" charset="0"/>
              </a:rPr>
              <a:t>How do I work online with others?</a:t>
            </a:r>
          </a:p>
        </p:txBody>
      </p:sp>
    </p:spTree>
    <p:extLst>
      <p:ext uri="{BB962C8B-B14F-4D97-AF65-F5344CB8AC3E}">
        <p14:creationId xmlns:p14="http://schemas.microsoft.com/office/powerpoint/2010/main" val="8071935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4</a:t>
            </a:r>
            <a:endParaRPr lang="en-US" b="1" dirty="0">
              <a:latin typeface="Corbel" panose="020B0503020204020204" pitchFamily="34" charset="0"/>
            </a:endParaRP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4</a:t>
            </a:r>
            <a:r>
              <a:rPr lang="en-US" dirty="0" smtClean="0">
                <a:latin typeface="Corbel" panose="020B0503020204020204" pitchFamily="34" charset="0"/>
              </a:rPr>
              <a:t>: Working Online and Using Information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31130810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Microsoft, </a:t>
            </a:r>
            <a:r>
              <a:rPr lang="en-US" sz="1200" dirty="0" smtClean="0">
                <a:latin typeface="Corbel" panose="020B0503020204020204" pitchFamily="34" charset="0"/>
                <a:ea typeface="Calibri" panose="020F0502020204030204" pitchFamily="34" charset="0"/>
                <a:cs typeface="Times New Roman" panose="02020603050405020304" pitchFamily="18" charset="0"/>
              </a:rPr>
              <a:t>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12857</TotalTime>
  <Words>799</Words>
  <Application>Microsoft Office PowerPoint</Application>
  <PresentationFormat>On-screen Show (4:3)</PresentationFormat>
  <Paragraphs>105</Paragraphs>
  <Slides>19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Corbel</vt:lpstr>
      <vt:lpstr>Times New Roman</vt:lpstr>
      <vt:lpstr>Office Theme</vt:lpstr>
      <vt:lpstr>       MOBILE INFORMATION LITERACY CURRICULUM  Module 4 Slides:  Working Online and Using Information via Mobile Devices </vt:lpstr>
      <vt:lpstr>PowerPoint Presentation</vt:lpstr>
      <vt:lpstr>Module 4 Description</vt:lpstr>
      <vt:lpstr>Outline</vt:lpstr>
      <vt:lpstr>Module 4 Overview</vt:lpstr>
      <vt:lpstr>Privacy, Why Bother?</vt:lpstr>
      <vt:lpstr>Privacy and Security</vt:lpstr>
      <vt:lpstr>Facebook Privacy Policy</vt:lpstr>
      <vt:lpstr>Who is Responsible for Privacy and Security?</vt:lpstr>
      <vt:lpstr>PowerPoint Presentation</vt:lpstr>
      <vt:lpstr>Credit, Credibility, and Copyright</vt:lpstr>
      <vt:lpstr>The Cloud</vt:lpstr>
      <vt:lpstr>Activity 4.1: Basic Protection Measures</vt:lpstr>
      <vt:lpstr>Activity 4.2: Using Online Content</vt:lpstr>
      <vt:lpstr>Activity 4.3: Facebook Groups</vt:lpstr>
      <vt:lpstr>Activity 4.4: Intro to Google Docs</vt:lpstr>
      <vt:lpstr>Review</vt:lpstr>
      <vt:lpstr>End of Module 4</vt:lpstr>
      <vt:lpstr>PowerPoint Presentation</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Melody Clark</cp:lastModifiedBy>
  <cp:revision>503</cp:revision>
  <dcterms:created xsi:type="dcterms:W3CDTF">2014-11-16T17:15:19Z</dcterms:created>
  <dcterms:modified xsi:type="dcterms:W3CDTF">2015-12-16T18:56:31Z</dcterms:modified>
  <cp:category/>
</cp:coreProperties>
</file>