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2" r:id="rId4"/>
  </p:sldMasterIdLst>
  <p:notesMasterIdLst>
    <p:notesMasterId r:id="rId60"/>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 id="306" r:id="rId55"/>
    <p:sldId id="307" r:id="rId56"/>
    <p:sldId id="308" r:id="rId57"/>
    <p:sldId id="309" r:id="rId58"/>
    <p:sldId id="310" r:id="rId59"/>
  </p:sldIdLst>
  <p:sldSz cx="9144000" cy="5143500" type="screen16x9"/>
  <p:notesSz cx="6858000" cy="9144000"/>
  <p:embeddedFontLst>
    <p:embeddedFont>
      <p:font typeface="Caveat" panose="020B0604020202020204" charset="0"/>
      <p:regular r:id="rId61"/>
      <p:bold r:id="rId62"/>
    </p:embeddedFont>
    <p:embeddedFont>
      <p:font typeface="Georgia" panose="02040502050405020303" pitchFamily="18" charset="0"/>
      <p:regular r:id="rId63"/>
      <p:bold r:id="rId64"/>
      <p:italic r:id="rId65"/>
      <p:boldItalic r:id="rId66"/>
    </p:embeddedFont>
    <p:embeddedFont>
      <p:font typeface="Helvetica Neue" panose="020B0604020202020204" charset="0"/>
      <p:regular r:id="rId67"/>
      <p:bold r:id="rId68"/>
      <p:italic r:id="rId69"/>
      <p:boldItalic r:id="rId70"/>
    </p:embeddedFont>
    <p:embeddedFont>
      <p:font typeface="Montserrat" panose="00000500000000000000" pitchFamily="2" charset="0"/>
      <p:regular r:id="rId71"/>
      <p:bold r:id="rId72"/>
      <p:italic r:id="rId73"/>
      <p:boldItalic r:id="rId74"/>
    </p:embeddedFont>
    <p:embeddedFont>
      <p:font typeface="Roboto" panose="02000000000000000000" pitchFamily="2" charset="0"/>
      <p:regular r:id="rId75"/>
      <p:bold r:id="rId76"/>
      <p:italic r:id="rId77"/>
      <p:boldItalic r:id="rId7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7" d="100"/>
          <a:sy n="107" d="100"/>
        </p:scale>
        <p:origin x="108" y="41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font" Target="fonts/font3.fntdata"/><Relationship Id="rId68" Type="http://schemas.openxmlformats.org/officeDocument/2006/relationships/font" Target="fonts/font8.fntdata"/><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font" Target="fonts/font14.fntdata"/><Relationship Id="rId79" Type="http://schemas.openxmlformats.org/officeDocument/2006/relationships/presProps" Target="presProps.xml"/><Relationship Id="rId5" Type="http://schemas.openxmlformats.org/officeDocument/2006/relationships/slide" Target="slides/slide1.xml"/><Relationship Id="rId61" Type="http://schemas.openxmlformats.org/officeDocument/2006/relationships/font" Target="fonts/font1.fntdata"/><Relationship Id="rId82" Type="http://schemas.openxmlformats.org/officeDocument/2006/relationships/tableStyles" Target="tableStyle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font" Target="fonts/font4.fntdata"/><Relationship Id="rId69" Type="http://schemas.openxmlformats.org/officeDocument/2006/relationships/font" Target="fonts/font9.fntdata"/><Relationship Id="rId77" Type="http://schemas.openxmlformats.org/officeDocument/2006/relationships/font" Target="fonts/font17.fntdata"/><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font" Target="fonts/font12.fntdata"/><Relationship Id="rId80"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font" Target="fonts/font7.fntdata"/><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font" Target="fonts/font2.fntdata"/><Relationship Id="rId70" Type="http://schemas.openxmlformats.org/officeDocument/2006/relationships/font" Target="fonts/font10.fntdata"/><Relationship Id="rId75" Type="http://schemas.openxmlformats.org/officeDocument/2006/relationships/font" Target="fonts/font15.fntdata"/><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notesMaster" Target="notesMasters/notesMaster1.xml"/><Relationship Id="rId65" Type="http://schemas.openxmlformats.org/officeDocument/2006/relationships/font" Target="fonts/font5.fntdata"/><Relationship Id="rId73" Type="http://schemas.openxmlformats.org/officeDocument/2006/relationships/font" Target="fonts/font13.fntdata"/><Relationship Id="rId78" Type="http://schemas.openxmlformats.org/officeDocument/2006/relationships/font" Target="fonts/font18.fntdata"/><Relationship Id="rId8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font" Target="fonts/font16.fntdata"/><Relationship Id="rId7" Type="http://schemas.openxmlformats.org/officeDocument/2006/relationships/slide" Target="slides/slide3.xml"/><Relationship Id="rId71" Type="http://schemas.openxmlformats.org/officeDocument/2006/relationships/font" Target="fonts/font11.fntdata"/><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font" Target="fonts/font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3" Type="http://schemas.openxmlformats.org/officeDocument/2006/relationships/hyperlink" Target="http://hybridpedagogy.org/the-discussion-forum-is-dead-long-live-the-discussion-forum/" TargetMode="External"/><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 name="Google Shape;78;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Heather</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55bd02db70_1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0" name="Google Shape;150;g55bd02db70_1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1050">
                <a:solidFill>
                  <a:srgbClr val="3C4043"/>
                </a:solidFill>
                <a:highlight>
                  <a:srgbClr val="FFFFFF"/>
                </a:highlight>
                <a:latin typeface="Roboto"/>
                <a:ea typeface="Roboto"/>
                <a:cs typeface="Roboto"/>
                <a:sym typeface="Roboto"/>
              </a:rPr>
              <a:t>LMS consideration-  Reframe your expectations and techniques to be appropriate for the space you're in and then figure out to get creative. </a:t>
            </a:r>
            <a:r>
              <a:rPr lang="en-GB" sz="1050">
                <a:latin typeface="Roboto"/>
                <a:ea typeface="Roboto"/>
                <a:cs typeface="Roboto"/>
                <a:sym typeface="Roboto"/>
              </a:rPr>
              <a:t>Students may also need coaching or instruction to become adept online learners.</a:t>
            </a:r>
            <a:endParaRPr sz="1050">
              <a:latin typeface="Roboto"/>
              <a:ea typeface="Roboto"/>
              <a:cs typeface="Roboto"/>
              <a:sym typeface="Roboto"/>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500fc7ddc2_2_30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7" name="Google Shape;157;g500fc7ddc2_2_30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Marisa Very often there may be differences between your pedagogical perspectives on those embedded with the LMS. Consider these questions.</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g551b036383_0_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4" name="Google Shape;164;g551b036383_0_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Heather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500fc7ddc2_0_2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500fc7ddc2_0_2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Heather</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500fc7ddc2_0_1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6" name="Google Shape;176;g500fc7ddc2_0_1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g500fc7ddc2_0_2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4" name="Google Shape;184;g500fc7ddc2_0_2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Heather</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500fc7ddc2_0_2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500fc7ddc2_0_2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Heather</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551b03638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8" name="Google Shape;198;g551b03638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Heather</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g500fc7ddc2_2_14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5" name="Google Shape;205;g500fc7ddc2_2_14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Centuries old model- limits active learning options and depends heavily on less effective learning mechanisms</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500fc7ddc2_2_14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 name="Google Shape;212;g500fc7ddc2_2_14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The classic constructivist model- students are encouraged to interact with the material and each other to take advantage of the effectiveness of social learning with the instructor there to act as a guide for the content and the learning process.</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500fc7ddc2_1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500fc7ddc2_1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Heather Learning Objectives</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500fc7ddc2_2_15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9" name="Google Shape;219;g500fc7ddc2_2_15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Students in online classes can feel adrift, isolated, confused, and overwhelmed. Deliberately cultivating a sense of instructor presence and community among your students can prevent this. Let’s cover one model that offers direction to instructors on doing this effectively.</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g551b036383_0_1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 name="Google Shape;226;g551b036383_0_1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a:solidFill>
                  <a:srgbClr val="1C4587"/>
                </a:solidFill>
              </a:rPr>
              <a:t>Learning has a deep, cognitive association with emotion. </a:t>
            </a:r>
            <a:endParaRPr>
              <a:solidFill>
                <a:srgbClr val="1C4587"/>
              </a:solidFill>
            </a:endParaRPr>
          </a:p>
          <a:p>
            <a:pPr marL="0" lvl="0" indent="0" algn="l" rtl="0">
              <a:lnSpc>
                <a:spcPct val="115000"/>
              </a:lnSpc>
              <a:spcBef>
                <a:spcPts val="0"/>
              </a:spcBef>
              <a:spcAft>
                <a:spcPts val="0"/>
              </a:spcAft>
              <a:buNone/>
            </a:pPr>
            <a:r>
              <a:rPr lang="en-GB">
                <a:solidFill>
                  <a:srgbClr val="1C4587"/>
                </a:solidFill>
              </a:rPr>
              <a:t>(cognitive, social, and teaching presence) Extent to which students are able to make meaning through continual communication, ability to present themselves as real people by projecting personal characteristics through medium of communication, How the teacher designs and facilitates experience to support cognitive and social presence</a:t>
            </a:r>
            <a:endParaRPr>
              <a:solidFill>
                <a:srgbClr val="1C4587"/>
              </a:solidFill>
            </a:endParaRPr>
          </a:p>
          <a:p>
            <a:pPr marL="0" lvl="0" indent="0" algn="l" rtl="0">
              <a:spcBef>
                <a:spcPts val="0"/>
              </a:spcBef>
              <a:spcAft>
                <a:spcPts val="0"/>
              </a:spcAft>
              <a:buNone/>
            </a:pPr>
            <a:r>
              <a:rPr lang="en-GB" sz="1200">
                <a:latin typeface="Georgia"/>
                <a:ea typeface="Georgia"/>
                <a:cs typeface="Georgia"/>
                <a:sym typeface="Georgia"/>
              </a:rPr>
              <a:t>Teacher Immediacy Behaviors</a:t>
            </a:r>
            <a:endParaRPr sz="1200">
              <a:latin typeface="Georgia"/>
              <a:ea typeface="Georgia"/>
              <a:cs typeface="Georgia"/>
              <a:sym typeface="Georgia"/>
            </a:endParaRPr>
          </a:p>
          <a:p>
            <a:pPr marL="0" lvl="0" indent="0" algn="l" rtl="0">
              <a:spcBef>
                <a:spcPts val="0"/>
              </a:spcBef>
              <a:spcAft>
                <a:spcPts val="0"/>
              </a:spcAft>
              <a:buNone/>
            </a:pPr>
            <a:r>
              <a:rPr lang="en-GB" sz="1200">
                <a:latin typeface="Georgia"/>
                <a:ea typeface="Georgia"/>
                <a:cs typeface="Georgia"/>
                <a:sym typeface="Georgia"/>
              </a:rPr>
              <a:t>     Verbal immediacy (“our class” or “what we are doing”)</a:t>
            </a:r>
            <a:endParaRPr sz="1200">
              <a:latin typeface="Georgia"/>
              <a:ea typeface="Georgia"/>
              <a:cs typeface="Georgia"/>
              <a:sym typeface="Georgia"/>
            </a:endParaRPr>
          </a:p>
          <a:p>
            <a:pPr marL="0" lvl="0" indent="0" algn="l" rtl="0">
              <a:spcBef>
                <a:spcPts val="0"/>
              </a:spcBef>
              <a:spcAft>
                <a:spcPts val="0"/>
              </a:spcAft>
              <a:buNone/>
            </a:pPr>
            <a:r>
              <a:rPr lang="en-GB" sz="1200">
                <a:latin typeface="Georgia"/>
                <a:ea typeface="Georgia"/>
                <a:cs typeface="Georgia"/>
                <a:sym typeface="Georgia"/>
              </a:rPr>
              <a:t>     Share examples from personal life (judicious self-disclosure) </a:t>
            </a:r>
            <a:endParaRPr sz="1200">
              <a:latin typeface="Georgia"/>
              <a:ea typeface="Georgia"/>
              <a:cs typeface="Georgia"/>
              <a:sym typeface="Georgia"/>
            </a:endParaRPr>
          </a:p>
          <a:p>
            <a:pPr marL="0" lvl="0" indent="0" algn="l" rtl="0">
              <a:spcBef>
                <a:spcPts val="0"/>
              </a:spcBef>
              <a:spcAft>
                <a:spcPts val="0"/>
              </a:spcAft>
              <a:buNone/>
            </a:pPr>
            <a:r>
              <a:rPr lang="en-GB" sz="1200">
                <a:latin typeface="Georgia"/>
                <a:ea typeface="Georgia"/>
                <a:cs typeface="Georgia"/>
                <a:sym typeface="Georgia"/>
              </a:rPr>
              <a:t>     Willing to divert from lesson plan based on student discussion</a:t>
            </a:r>
            <a:endParaRPr sz="1200">
              <a:latin typeface="Georgia"/>
              <a:ea typeface="Georgia"/>
              <a:cs typeface="Georgia"/>
              <a:sym typeface="Georgia"/>
            </a:endParaRPr>
          </a:p>
          <a:p>
            <a:pPr marL="0" lvl="0" indent="0" algn="l" rtl="0">
              <a:spcBef>
                <a:spcPts val="0"/>
              </a:spcBef>
              <a:spcAft>
                <a:spcPts val="0"/>
              </a:spcAft>
              <a:buNone/>
            </a:pPr>
            <a:r>
              <a:rPr lang="en-GB" sz="1200">
                <a:latin typeface="Georgia"/>
                <a:ea typeface="Georgia"/>
                <a:cs typeface="Georgia"/>
                <a:sym typeface="Georgia"/>
              </a:rPr>
              <a:t>     Ask how students feel about assignments, due dates, etc.</a:t>
            </a:r>
            <a:endParaRPr sz="1200">
              <a:latin typeface="Georgia"/>
              <a:ea typeface="Georgia"/>
              <a:cs typeface="Georgia"/>
              <a:sym typeface="Georgia"/>
            </a:endParaRPr>
          </a:p>
          <a:p>
            <a:pPr marL="0" lvl="0" indent="0" algn="l" rtl="0">
              <a:spcBef>
                <a:spcPts val="0"/>
              </a:spcBef>
              <a:spcAft>
                <a:spcPts val="0"/>
              </a:spcAft>
              <a:buNone/>
            </a:pPr>
            <a:r>
              <a:rPr lang="en-GB" sz="1200">
                <a:latin typeface="Georgia"/>
                <a:ea typeface="Georgia"/>
                <a:cs typeface="Georgia"/>
                <a:sym typeface="Georgia"/>
              </a:rPr>
              <a:t>     Ask questions to solicit opinions and views</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552c4af06c_0_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g552c4af06c_0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1200">
                <a:latin typeface="Georgia"/>
                <a:ea typeface="Georgia"/>
                <a:cs typeface="Georgia"/>
                <a:sym typeface="Georgia"/>
              </a:rPr>
              <a:t>Teacher Immediacy Behaviors</a:t>
            </a:r>
            <a:endParaRPr sz="1200">
              <a:latin typeface="Georgia"/>
              <a:ea typeface="Georgia"/>
              <a:cs typeface="Georgia"/>
              <a:sym typeface="Georgia"/>
            </a:endParaRPr>
          </a:p>
          <a:p>
            <a:pPr marL="0" lvl="0" indent="0" algn="l" rtl="0">
              <a:spcBef>
                <a:spcPts val="0"/>
              </a:spcBef>
              <a:spcAft>
                <a:spcPts val="0"/>
              </a:spcAft>
              <a:buNone/>
            </a:pPr>
            <a:r>
              <a:rPr lang="en-GB" sz="1200">
                <a:latin typeface="Georgia"/>
                <a:ea typeface="Georgia"/>
                <a:cs typeface="Georgia"/>
                <a:sym typeface="Georgia"/>
              </a:rPr>
              <a:t>     Verbal immediacy (“our class” or “what we are doing this week”)</a:t>
            </a:r>
            <a:endParaRPr sz="1200">
              <a:latin typeface="Georgia"/>
              <a:ea typeface="Georgia"/>
              <a:cs typeface="Georgia"/>
              <a:sym typeface="Georgia"/>
            </a:endParaRPr>
          </a:p>
          <a:p>
            <a:pPr marL="0" lvl="0" indent="0" algn="l" rtl="0">
              <a:spcBef>
                <a:spcPts val="0"/>
              </a:spcBef>
              <a:spcAft>
                <a:spcPts val="0"/>
              </a:spcAft>
              <a:buNone/>
            </a:pPr>
            <a:r>
              <a:rPr lang="en-GB" sz="1200">
                <a:latin typeface="Georgia"/>
                <a:ea typeface="Georgia"/>
                <a:cs typeface="Georgia"/>
                <a:sym typeface="Georgia"/>
              </a:rPr>
              <a:t>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552c4af06c_0_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552c4af06c_0_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1200">
                <a:latin typeface="Georgia"/>
                <a:ea typeface="Georgia"/>
                <a:cs typeface="Georgia"/>
                <a:sym typeface="Georgia"/>
              </a:rPr>
              <a:t>Willing to divert from lesson plan based on student discussion</a:t>
            </a:r>
            <a:endParaRPr sz="1200">
              <a:latin typeface="Georgia"/>
              <a:ea typeface="Georgia"/>
              <a:cs typeface="Georgia"/>
              <a:sym typeface="Georgia"/>
            </a:endParaRPr>
          </a:p>
          <a:p>
            <a:pPr marL="0" lvl="0" indent="0" algn="l" rtl="0">
              <a:spcBef>
                <a:spcPts val="0"/>
              </a:spcBef>
              <a:spcAft>
                <a:spcPts val="0"/>
              </a:spcAft>
              <a:buNone/>
            </a:pPr>
            <a:r>
              <a:rPr lang="en-GB" sz="1200">
                <a:latin typeface="Georgia"/>
                <a:ea typeface="Georgia"/>
                <a:cs typeface="Georgia"/>
                <a:sym typeface="Georgia"/>
              </a:rPr>
              <a:t>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g552c4af06c_0_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8" name="Google Shape;248;g552c4af06c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1200">
                <a:latin typeface="Georgia"/>
                <a:ea typeface="Georgia"/>
                <a:cs typeface="Georgia"/>
                <a:sym typeface="Georgia"/>
              </a:rPr>
              <a:t>Ask how students feel about assignments, due dates, etc.</a:t>
            </a:r>
            <a:endParaRPr sz="1200">
              <a:latin typeface="Georgia"/>
              <a:ea typeface="Georgia"/>
              <a:cs typeface="Georgia"/>
              <a:sym typeface="Georgia"/>
            </a:endParaRPr>
          </a:p>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g552c4af06c_0_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5" name="Google Shape;255;g552c4af06c_0_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rgbClr val="000000"/>
              </a:buClr>
              <a:buSzPts val="1100"/>
              <a:buFont typeface="Arial"/>
              <a:buNone/>
            </a:pPr>
            <a:r>
              <a:rPr lang="en-GB" sz="1200">
                <a:latin typeface="Georgia"/>
                <a:ea typeface="Georgia"/>
                <a:cs typeface="Georgia"/>
                <a:sym typeface="Georgia"/>
              </a:rPr>
              <a:t>Ask questions to solicit stories opinions and personal perspectives</a:t>
            </a:r>
            <a:endParaRPr sz="1200">
              <a:latin typeface="Georgia"/>
              <a:ea typeface="Georgia"/>
              <a:cs typeface="Georgia"/>
              <a:sym typeface="Georgia"/>
            </a:endParaRPr>
          </a:p>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g500fc7ddc2_2_15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2" name="Google Shape;262;g500fc7ddc2_2_15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Give a personal detail or two, just to illustrate that you exist in the real world .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g551b036383_0_1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9" name="Google Shape;269;g551b036383_0_1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Example of para-language, and example of setting a tone. Actively encourage and use para-language to your comfort level, emoticons, gifs, memes, etc. Think of this as body language or facial expression and do it with accessibility in mind (use alt-text, for example) Tone- remember you are communicating a level of formality and a level of interpersonal accessibility</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g500fc7ddc2_2_13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5" name="Google Shape;275;g500fc7ddc2_2_13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500fc7ddc2_2_23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2" name="Google Shape;282;g500fc7ddc2_2_23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rgbClr val="000000"/>
              </a:buClr>
              <a:buSzPts val="1100"/>
              <a:buFont typeface="Arial"/>
              <a:buNone/>
            </a:pPr>
            <a:r>
              <a:rPr lang="en-GB" sz="1400">
                <a:latin typeface="Georgia"/>
                <a:ea typeface="Georgia"/>
                <a:cs typeface="Georgia"/>
                <a:sym typeface="Georgia"/>
              </a:rPr>
              <a:t>Studies show repeatedly that students particularly value a timely response. Define what students can expect and then be as mindful of that as you expect students to be of due dates.</a:t>
            </a:r>
            <a:endParaRPr sz="14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55bd02db70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 name="Google Shape;93;g55bd02db70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Heather- Session outline</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g500fc7ddc2_2_23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9" name="Google Shape;289;g500fc7ddc2_2_23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a:solidFill>
                  <a:srgbClr val="1C4587"/>
                </a:solidFill>
              </a:rPr>
              <a:t>Research shows that students want instructors to pay attention and engage with them, not just monitor them, which is often indistinguishable being ignored. At least in grading feedback indicate you read their work by making a detailed reference to it.</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g551b036383_0_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0" name="Google Shape;300;g551b036383_0_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Heather It is always a good idea for your students to know what you are trying to accomplish with assignments. It helps guide their efforts and it helps them give informed feedback about the effectiveness.</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g500fc7ddc2_2_23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7" name="Google Shape;307;g500fc7ddc2_2_23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a:solidFill>
                  <a:srgbClr val="1C4587"/>
                </a:solidFill>
              </a:rPr>
              <a:t>Heather The Four Connection offer Evidence-Based model that can be used to incorporate these elements in your class (link available in our resources)</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g500fc7ddc2_2_15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3" name="Google Shape;313;g500fc7ddc2_2_15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Marisa</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g500fc7ddc2_2_22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0" name="Google Shape;320;g500fc7ddc2_2_22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latin typeface="Roboto"/>
                <a:ea typeface="Roboto"/>
                <a:cs typeface="Roboto"/>
                <a:sym typeface="Roboto"/>
              </a:rPr>
              <a:t>Marisa Typically we’re shooting for robust, dynamic conversations but may end up getting demonstrations of a student’s ability to regularly log in to the course and make a perfunctory post. More thoughts on this from Sean Michael Morris and Jesse Stommel in </a:t>
            </a:r>
            <a:r>
              <a:rPr lang="en-GB" i="1" u="sng">
                <a:solidFill>
                  <a:schemeClr val="hlink"/>
                </a:solidFill>
                <a:latin typeface="Roboto"/>
                <a:ea typeface="Roboto"/>
                <a:cs typeface="Roboto"/>
                <a:sym typeface="Roboto"/>
                <a:hlinkClick r:id="rId3"/>
              </a:rPr>
              <a:t>The DIscussion Forum is Dead; Long Live the Discussion Forum</a:t>
            </a:r>
            <a:r>
              <a:rPr lang="en-GB">
                <a:latin typeface="Roboto"/>
                <a:ea typeface="Roboto"/>
                <a:cs typeface="Roboto"/>
                <a:sym typeface="Roboto"/>
              </a:rPr>
              <a:t>. </a:t>
            </a:r>
            <a:endParaRPr>
              <a:latin typeface="Roboto"/>
              <a:ea typeface="Roboto"/>
              <a:cs typeface="Roboto"/>
              <a:sym typeface="Roboto"/>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g551b036383_0_1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7" name="Google Shape;327;g551b036383_0_1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g51e152bbc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4" name="Google Shape;334;g51e152bbc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g549f1bf48a_0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1" name="Google Shape;341;g549f1bf48a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Google Shape;347;g549f1bf48a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8" name="Google Shape;348;g549f1bf48a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3"/>
        <p:cNvGrpSpPr/>
        <p:nvPr/>
      </p:nvGrpSpPr>
      <p:grpSpPr>
        <a:xfrm>
          <a:off x="0" y="0"/>
          <a:ext cx="0" cy="0"/>
          <a:chOff x="0" y="0"/>
          <a:chExt cx="0" cy="0"/>
        </a:xfrm>
      </p:grpSpPr>
      <p:sp>
        <p:nvSpPr>
          <p:cNvPr id="354" name="Google Shape;354;g55bd02db70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5" name="Google Shape;355;g55bd02db70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500fc7ddc2_0_2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500fc7ddc2_0_2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Heather</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0"/>
        <p:cNvGrpSpPr/>
        <p:nvPr/>
      </p:nvGrpSpPr>
      <p:grpSpPr>
        <a:xfrm>
          <a:off x="0" y="0"/>
          <a:ext cx="0" cy="0"/>
          <a:chOff x="0" y="0"/>
          <a:chExt cx="0" cy="0"/>
        </a:xfrm>
      </p:grpSpPr>
      <p:sp>
        <p:nvSpPr>
          <p:cNvPr id="361" name="Google Shape;361;g549f1bf48a_0_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2" name="Google Shape;362;g549f1bf48a_0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g500fc7ddc2_2_13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9" name="Google Shape;369;g500fc7ddc2_2_13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
        <p:cNvGrpSpPr/>
        <p:nvPr/>
      </p:nvGrpSpPr>
      <p:grpSpPr>
        <a:xfrm>
          <a:off x="0" y="0"/>
          <a:ext cx="0" cy="0"/>
          <a:chOff x="0" y="0"/>
          <a:chExt cx="0" cy="0"/>
        </a:xfrm>
      </p:grpSpPr>
      <p:sp>
        <p:nvSpPr>
          <p:cNvPr id="376" name="Google Shape;376;g549f1bf48a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7" name="Google Shape;377;g549f1bf48a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Bigger is not always better</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p:cNvGrpSpPr/>
        <p:nvPr/>
      </p:nvGrpSpPr>
      <p:grpSpPr>
        <a:xfrm>
          <a:off x="0" y="0"/>
          <a:ext cx="0" cy="0"/>
          <a:chOff x="0" y="0"/>
          <a:chExt cx="0" cy="0"/>
        </a:xfrm>
      </p:grpSpPr>
      <p:sp>
        <p:nvSpPr>
          <p:cNvPr id="383" name="Google Shape;383;g54a848da1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4" name="Google Shape;384;g54a848da1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9"/>
        <p:cNvGrpSpPr/>
        <p:nvPr/>
      </p:nvGrpSpPr>
      <p:grpSpPr>
        <a:xfrm>
          <a:off x="0" y="0"/>
          <a:ext cx="0" cy="0"/>
          <a:chOff x="0" y="0"/>
          <a:chExt cx="0" cy="0"/>
        </a:xfrm>
      </p:grpSpPr>
      <p:sp>
        <p:nvSpPr>
          <p:cNvPr id="390" name="Google Shape;390;g500fc7ddc2_2_30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1" name="Google Shape;391;g500fc7ddc2_2_30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Don’t get distracted by the shiny. The goal is to make learning more meaningful not more complicated. As you consider new option be sure any tool (and how you would use it) will respect student privacy and that it would be accessible to all students.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6"/>
        <p:cNvGrpSpPr/>
        <p:nvPr/>
      </p:nvGrpSpPr>
      <p:grpSpPr>
        <a:xfrm>
          <a:off x="0" y="0"/>
          <a:ext cx="0" cy="0"/>
          <a:chOff x="0" y="0"/>
          <a:chExt cx="0" cy="0"/>
        </a:xfrm>
      </p:grpSpPr>
      <p:sp>
        <p:nvSpPr>
          <p:cNvPr id="397" name="Google Shape;397;g549f1bf48a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8" name="Google Shape;398;g549f1bf48a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Be flexible</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Google Shape;405;g500fc7ddc2_2_30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6" name="Google Shape;406;g500fc7ddc2_2_30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9"/>
        <p:cNvGrpSpPr/>
        <p:nvPr/>
      </p:nvGrpSpPr>
      <p:grpSpPr>
        <a:xfrm>
          <a:off x="0" y="0"/>
          <a:ext cx="0" cy="0"/>
          <a:chOff x="0" y="0"/>
          <a:chExt cx="0" cy="0"/>
        </a:xfrm>
      </p:grpSpPr>
      <p:sp>
        <p:nvSpPr>
          <p:cNvPr id="410" name="Google Shape;410;g5499eff6ce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1" name="Google Shape;411;g5499eff6ce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6"/>
        <p:cNvGrpSpPr/>
        <p:nvPr/>
      </p:nvGrpSpPr>
      <p:grpSpPr>
        <a:xfrm>
          <a:off x="0" y="0"/>
          <a:ext cx="0" cy="0"/>
          <a:chOff x="0" y="0"/>
          <a:chExt cx="0" cy="0"/>
        </a:xfrm>
      </p:grpSpPr>
      <p:sp>
        <p:nvSpPr>
          <p:cNvPr id="417" name="Google Shape;417;g552c4af06c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8" name="Google Shape;418;g552c4af06c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3"/>
        <p:cNvGrpSpPr/>
        <p:nvPr/>
      </p:nvGrpSpPr>
      <p:grpSpPr>
        <a:xfrm>
          <a:off x="0" y="0"/>
          <a:ext cx="0" cy="0"/>
          <a:chOff x="0" y="0"/>
          <a:chExt cx="0" cy="0"/>
        </a:xfrm>
      </p:grpSpPr>
      <p:sp>
        <p:nvSpPr>
          <p:cNvPr id="424" name="Google Shape;424;g552c4af06c_0_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5" name="Google Shape;425;g552c4af06c_0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500fc7ddc2_0_2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500fc7ddc2_0_2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Heather</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0"/>
        <p:cNvGrpSpPr/>
        <p:nvPr/>
      </p:nvGrpSpPr>
      <p:grpSpPr>
        <a:xfrm>
          <a:off x="0" y="0"/>
          <a:ext cx="0" cy="0"/>
          <a:chOff x="0" y="0"/>
          <a:chExt cx="0" cy="0"/>
        </a:xfrm>
      </p:grpSpPr>
      <p:sp>
        <p:nvSpPr>
          <p:cNvPr id="431" name="Google Shape;431;g50249e117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2" name="Google Shape;432;g50249e117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5"/>
        <p:cNvGrpSpPr/>
        <p:nvPr/>
      </p:nvGrpSpPr>
      <p:grpSpPr>
        <a:xfrm>
          <a:off x="0" y="0"/>
          <a:ext cx="0" cy="0"/>
          <a:chOff x="0" y="0"/>
          <a:chExt cx="0" cy="0"/>
        </a:xfrm>
      </p:grpSpPr>
      <p:sp>
        <p:nvSpPr>
          <p:cNvPr id="436" name="Google Shape;436;g551b036383_0_1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7" name="Google Shape;437;g551b036383_0_1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0"/>
        <p:cNvGrpSpPr/>
        <p:nvPr/>
      </p:nvGrpSpPr>
      <p:grpSpPr>
        <a:xfrm>
          <a:off x="0" y="0"/>
          <a:ext cx="0" cy="0"/>
          <a:chOff x="0" y="0"/>
          <a:chExt cx="0" cy="0"/>
        </a:xfrm>
      </p:grpSpPr>
      <p:sp>
        <p:nvSpPr>
          <p:cNvPr id="441" name="Google Shape;441;g500fc7ddc2_2_11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2" name="Google Shape;442;g500fc7ddc2_2_11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7"/>
        <p:cNvGrpSpPr/>
        <p:nvPr/>
      </p:nvGrpSpPr>
      <p:grpSpPr>
        <a:xfrm>
          <a:off x="0" y="0"/>
          <a:ext cx="0" cy="0"/>
          <a:chOff x="0" y="0"/>
          <a:chExt cx="0" cy="0"/>
        </a:xfrm>
      </p:grpSpPr>
      <p:sp>
        <p:nvSpPr>
          <p:cNvPr id="448" name="Google Shape;448;g551b036383_0_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9" name="Google Shape;449;g551b036383_0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Heather</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4"/>
        <p:cNvGrpSpPr/>
        <p:nvPr/>
      </p:nvGrpSpPr>
      <p:grpSpPr>
        <a:xfrm>
          <a:off x="0" y="0"/>
          <a:ext cx="0" cy="0"/>
          <a:chOff x="0" y="0"/>
          <a:chExt cx="0" cy="0"/>
        </a:xfrm>
      </p:grpSpPr>
      <p:sp>
        <p:nvSpPr>
          <p:cNvPr id="455" name="Google Shape;455;g551b036383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6" name="Google Shape;456;g551b036383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Marisa Session outline</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2"/>
        <p:cNvGrpSpPr/>
        <p:nvPr/>
      </p:nvGrpSpPr>
      <p:grpSpPr>
        <a:xfrm>
          <a:off x="0" y="0"/>
          <a:ext cx="0" cy="0"/>
          <a:chOff x="0" y="0"/>
          <a:chExt cx="0" cy="0"/>
        </a:xfrm>
      </p:grpSpPr>
      <p:sp>
        <p:nvSpPr>
          <p:cNvPr id="463" name="Google Shape;463;g500fc7ddc2_0_1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4" name="Google Shape;464;g500fc7ddc2_0_1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Marisa</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551b036383_0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 name="Google Shape;116;g551b036383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Heather</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551b036383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 name="Google Shape;127;g551b036383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Marisa. We’ll be modelling a variety of techniques some that align with best practice and also provide some examples for contrast (ex. Our introductions)</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500fc7ddc2_2_13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 name="Google Shape;134;g500fc7ddc2_2_13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Marisa</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g551b036383_0_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g551b036383_0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a:t>Marisa While both apples and oranges are delicious fruits, they are quite different. Likewise, online teaching and learning are significantly different from f2f teaching and learning.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flipH="1">
            <a:off x="8246400" y="4245925"/>
            <a:ext cx="897600" cy="8976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flipH="1">
            <a:off x="8246400" y="4245875"/>
            <a:ext cx="897600" cy="897600"/>
          </a:xfrm>
          <a:prstGeom prst="round1Rect">
            <a:avLst>
              <a:gd name="adj" fmla="val 16667"/>
            </a:avLst>
          </a:prstGeom>
          <a:solidFill>
            <a:schemeClr val="lt1">
              <a:alpha val="680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txBox="1">
            <a:spLocks noGrp="1"/>
          </p:cNvSpPr>
          <p:nvPr>
            <p:ph type="ctrTitle"/>
          </p:nvPr>
        </p:nvSpPr>
        <p:spPr>
          <a:xfrm>
            <a:off x="390525" y="1819275"/>
            <a:ext cx="8222100" cy="933600"/>
          </a:xfrm>
          <a:prstGeom prst="rect">
            <a:avLst/>
          </a:prstGeom>
        </p:spPr>
        <p:txBody>
          <a:bodyPr spcFirstLastPara="1" wrap="square" lIns="91425" tIns="91425" rIns="91425" bIns="91425" anchor="b"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13" name="Google Shape;13;p2"/>
          <p:cNvSpPr txBox="1">
            <a:spLocks noGrp="1"/>
          </p:cNvSpPr>
          <p:nvPr>
            <p:ph type="subTitle" idx="1"/>
          </p:nvPr>
        </p:nvSpPr>
        <p:spPr>
          <a:xfrm>
            <a:off x="390525" y="2789130"/>
            <a:ext cx="8222100" cy="4329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Clr>
                <a:schemeClr val="lt1"/>
              </a:buClr>
              <a:buSzPts val="1800"/>
              <a:buNone/>
              <a:defRPr>
                <a:solidFill>
                  <a:schemeClr val="lt1"/>
                </a:solidFill>
              </a:defRPr>
            </a:lvl1pPr>
            <a:lvl2pPr lvl="1">
              <a:lnSpc>
                <a:spcPct val="100000"/>
              </a:lnSpc>
              <a:spcBef>
                <a:spcPts val="0"/>
              </a:spcBef>
              <a:spcAft>
                <a:spcPts val="0"/>
              </a:spcAft>
              <a:buClr>
                <a:schemeClr val="lt1"/>
              </a:buClr>
              <a:buSzPts val="1800"/>
              <a:buNone/>
              <a:defRPr sz="1800">
                <a:solidFill>
                  <a:schemeClr val="lt1"/>
                </a:solidFill>
              </a:defRPr>
            </a:lvl2pPr>
            <a:lvl3pPr lvl="2">
              <a:lnSpc>
                <a:spcPct val="100000"/>
              </a:lnSpc>
              <a:spcBef>
                <a:spcPts val="0"/>
              </a:spcBef>
              <a:spcAft>
                <a:spcPts val="0"/>
              </a:spcAft>
              <a:buClr>
                <a:schemeClr val="lt1"/>
              </a:buClr>
              <a:buSzPts val="1800"/>
              <a:buNone/>
              <a:defRPr sz="1800">
                <a:solidFill>
                  <a:schemeClr val="lt1"/>
                </a:solidFill>
              </a:defRPr>
            </a:lvl3pPr>
            <a:lvl4pPr lvl="3">
              <a:lnSpc>
                <a:spcPct val="100000"/>
              </a:lnSpc>
              <a:spcBef>
                <a:spcPts val="0"/>
              </a:spcBef>
              <a:spcAft>
                <a:spcPts val="0"/>
              </a:spcAft>
              <a:buClr>
                <a:schemeClr val="lt1"/>
              </a:buClr>
              <a:buSzPts val="1800"/>
              <a:buNone/>
              <a:defRPr sz="1800">
                <a:solidFill>
                  <a:schemeClr val="lt1"/>
                </a:solidFill>
              </a:defRPr>
            </a:lvl4pPr>
            <a:lvl5pPr lvl="4">
              <a:lnSpc>
                <a:spcPct val="100000"/>
              </a:lnSpc>
              <a:spcBef>
                <a:spcPts val="0"/>
              </a:spcBef>
              <a:spcAft>
                <a:spcPts val="0"/>
              </a:spcAft>
              <a:buClr>
                <a:schemeClr val="lt1"/>
              </a:buClr>
              <a:buSzPts val="1800"/>
              <a:buNone/>
              <a:defRPr sz="1800">
                <a:solidFill>
                  <a:schemeClr val="lt1"/>
                </a:solidFill>
              </a:defRPr>
            </a:lvl5pPr>
            <a:lvl6pPr lvl="5">
              <a:lnSpc>
                <a:spcPct val="100000"/>
              </a:lnSpc>
              <a:spcBef>
                <a:spcPts val="0"/>
              </a:spcBef>
              <a:spcAft>
                <a:spcPts val="0"/>
              </a:spcAft>
              <a:buClr>
                <a:schemeClr val="lt1"/>
              </a:buClr>
              <a:buSzPts val="1800"/>
              <a:buNone/>
              <a:defRPr sz="1800">
                <a:solidFill>
                  <a:schemeClr val="lt1"/>
                </a:solidFill>
              </a:defRPr>
            </a:lvl6pPr>
            <a:lvl7pPr lvl="6">
              <a:lnSpc>
                <a:spcPct val="100000"/>
              </a:lnSpc>
              <a:spcBef>
                <a:spcPts val="0"/>
              </a:spcBef>
              <a:spcAft>
                <a:spcPts val="0"/>
              </a:spcAft>
              <a:buClr>
                <a:schemeClr val="lt1"/>
              </a:buClr>
              <a:buSzPts val="1800"/>
              <a:buNone/>
              <a:defRPr sz="1800">
                <a:solidFill>
                  <a:schemeClr val="lt1"/>
                </a:solidFill>
              </a:defRPr>
            </a:lvl7pPr>
            <a:lvl8pPr lvl="7">
              <a:lnSpc>
                <a:spcPct val="100000"/>
              </a:lnSpc>
              <a:spcBef>
                <a:spcPts val="0"/>
              </a:spcBef>
              <a:spcAft>
                <a:spcPts val="0"/>
              </a:spcAft>
              <a:buClr>
                <a:schemeClr val="lt1"/>
              </a:buClr>
              <a:buSzPts val="1800"/>
              <a:buNone/>
              <a:defRPr sz="1800">
                <a:solidFill>
                  <a:schemeClr val="lt1"/>
                </a:solidFill>
              </a:defRPr>
            </a:lvl8pPr>
            <a:lvl9pPr lvl="8">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4" name="Google Shape;14;p2"/>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accent4"/>
        </a:solidFill>
        <a:effectLst/>
      </p:bgPr>
    </p:bg>
    <p:spTree>
      <p:nvGrpSpPr>
        <p:cNvPr id="1" name="Shape 57"/>
        <p:cNvGrpSpPr/>
        <p:nvPr/>
      </p:nvGrpSpPr>
      <p:grpSpPr>
        <a:xfrm>
          <a:off x="0" y="0"/>
          <a:ext cx="0" cy="0"/>
          <a:chOff x="0" y="0"/>
          <a:chExt cx="0" cy="0"/>
        </a:xfrm>
      </p:grpSpPr>
      <p:sp>
        <p:nvSpPr>
          <p:cNvPr id="58" name="Google Shape;58;p11"/>
          <p:cNvSpPr txBox="1">
            <a:spLocks noGrp="1"/>
          </p:cNvSpPr>
          <p:nvPr>
            <p:ph type="title" hasCustomPrompt="1"/>
          </p:nvPr>
        </p:nvSpPr>
        <p:spPr>
          <a:xfrm>
            <a:off x="475500" y="1258525"/>
            <a:ext cx="8222100" cy="19635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dk2"/>
              </a:buClr>
              <a:buSzPts val="12000"/>
              <a:buNone/>
              <a:defRPr sz="12000">
                <a:solidFill>
                  <a:schemeClr val="dk2"/>
                </a:solidFill>
              </a:defRPr>
            </a:lvl1pPr>
            <a:lvl2pPr lvl="1" algn="ctr">
              <a:spcBef>
                <a:spcPts val="0"/>
              </a:spcBef>
              <a:spcAft>
                <a:spcPts val="0"/>
              </a:spcAft>
              <a:buClr>
                <a:schemeClr val="dk2"/>
              </a:buClr>
              <a:buSzPts val="12000"/>
              <a:buNone/>
              <a:defRPr sz="12000">
                <a:solidFill>
                  <a:schemeClr val="dk2"/>
                </a:solidFill>
              </a:defRPr>
            </a:lvl2pPr>
            <a:lvl3pPr lvl="2" algn="ctr">
              <a:spcBef>
                <a:spcPts val="0"/>
              </a:spcBef>
              <a:spcAft>
                <a:spcPts val="0"/>
              </a:spcAft>
              <a:buClr>
                <a:schemeClr val="dk2"/>
              </a:buClr>
              <a:buSzPts val="12000"/>
              <a:buNone/>
              <a:defRPr sz="12000">
                <a:solidFill>
                  <a:schemeClr val="dk2"/>
                </a:solidFill>
              </a:defRPr>
            </a:lvl3pPr>
            <a:lvl4pPr lvl="3" algn="ctr">
              <a:spcBef>
                <a:spcPts val="0"/>
              </a:spcBef>
              <a:spcAft>
                <a:spcPts val="0"/>
              </a:spcAft>
              <a:buClr>
                <a:schemeClr val="dk2"/>
              </a:buClr>
              <a:buSzPts val="12000"/>
              <a:buNone/>
              <a:defRPr sz="12000">
                <a:solidFill>
                  <a:schemeClr val="dk2"/>
                </a:solidFill>
              </a:defRPr>
            </a:lvl4pPr>
            <a:lvl5pPr lvl="4" algn="ctr">
              <a:spcBef>
                <a:spcPts val="0"/>
              </a:spcBef>
              <a:spcAft>
                <a:spcPts val="0"/>
              </a:spcAft>
              <a:buClr>
                <a:schemeClr val="dk2"/>
              </a:buClr>
              <a:buSzPts val="12000"/>
              <a:buNone/>
              <a:defRPr sz="12000">
                <a:solidFill>
                  <a:schemeClr val="dk2"/>
                </a:solidFill>
              </a:defRPr>
            </a:lvl5pPr>
            <a:lvl6pPr lvl="5" algn="ctr">
              <a:spcBef>
                <a:spcPts val="0"/>
              </a:spcBef>
              <a:spcAft>
                <a:spcPts val="0"/>
              </a:spcAft>
              <a:buClr>
                <a:schemeClr val="dk2"/>
              </a:buClr>
              <a:buSzPts val="12000"/>
              <a:buNone/>
              <a:defRPr sz="12000">
                <a:solidFill>
                  <a:schemeClr val="dk2"/>
                </a:solidFill>
              </a:defRPr>
            </a:lvl6pPr>
            <a:lvl7pPr lvl="6" algn="ctr">
              <a:spcBef>
                <a:spcPts val="0"/>
              </a:spcBef>
              <a:spcAft>
                <a:spcPts val="0"/>
              </a:spcAft>
              <a:buClr>
                <a:schemeClr val="dk2"/>
              </a:buClr>
              <a:buSzPts val="12000"/>
              <a:buNone/>
              <a:defRPr sz="12000">
                <a:solidFill>
                  <a:schemeClr val="dk2"/>
                </a:solidFill>
              </a:defRPr>
            </a:lvl7pPr>
            <a:lvl8pPr lvl="7" algn="ctr">
              <a:spcBef>
                <a:spcPts val="0"/>
              </a:spcBef>
              <a:spcAft>
                <a:spcPts val="0"/>
              </a:spcAft>
              <a:buClr>
                <a:schemeClr val="dk2"/>
              </a:buClr>
              <a:buSzPts val="12000"/>
              <a:buNone/>
              <a:defRPr sz="12000">
                <a:solidFill>
                  <a:schemeClr val="dk2"/>
                </a:solidFill>
              </a:defRPr>
            </a:lvl8pPr>
            <a:lvl9pPr lvl="8" algn="ctr">
              <a:spcBef>
                <a:spcPts val="0"/>
              </a:spcBef>
              <a:spcAft>
                <a:spcPts val="0"/>
              </a:spcAft>
              <a:buClr>
                <a:schemeClr val="dk2"/>
              </a:buClr>
              <a:buSzPts val="12000"/>
              <a:buNone/>
              <a:defRPr sz="12000">
                <a:solidFill>
                  <a:schemeClr val="dk2"/>
                </a:solidFill>
              </a:defRPr>
            </a:lvl9pPr>
          </a:lstStyle>
          <a:p>
            <a:r>
              <a:t>xx%</a:t>
            </a:r>
          </a:p>
        </p:txBody>
      </p:sp>
      <p:sp>
        <p:nvSpPr>
          <p:cNvPr id="59" name="Google Shape;59;p11"/>
          <p:cNvSpPr txBox="1">
            <a:spLocks noGrp="1"/>
          </p:cNvSpPr>
          <p:nvPr>
            <p:ph type="body" idx="1"/>
          </p:nvPr>
        </p:nvSpPr>
        <p:spPr>
          <a:xfrm>
            <a:off x="475500" y="3304625"/>
            <a:ext cx="82221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60" name="Google Shape;60;p11"/>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accent4"/>
        </a:solidFill>
        <a:effectLst/>
      </p:bgPr>
    </p:bg>
    <p:spTree>
      <p:nvGrpSpPr>
        <p:cNvPr id="1" name="Shape 61"/>
        <p:cNvGrpSpPr/>
        <p:nvPr/>
      </p:nvGrpSpPr>
      <p:grpSpPr>
        <a:xfrm>
          <a:off x="0" y="0"/>
          <a:ext cx="0" cy="0"/>
          <a:chOff x="0" y="0"/>
          <a:chExt cx="0" cy="0"/>
        </a:xfrm>
      </p:grpSpPr>
      <p:sp>
        <p:nvSpPr>
          <p:cNvPr id="62" name="Google Shape;62;p12"/>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ustom layout">
  <p:cSld name="AUTOLAYOUT">
    <p:bg>
      <p:bgPr>
        <a:solidFill>
          <a:srgbClr val="95785F"/>
        </a:solidFill>
        <a:effectLst/>
      </p:bgPr>
    </p:bg>
    <p:spTree>
      <p:nvGrpSpPr>
        <p:cNvPr id="1" name="Shape 63"/>
        <p:cNvGrpSpPr/>
        <p:nvPr/>
      </p:nvGrpSpPr>
      <p:grpSpPr>
        <a:xfrm>
          <a:off x="0" y="0"/>
          <a:ext cx="0" cy="0"/>
          <a:chOff x="0" y="0"/>
          <a:chExt cx="0" cy="0"/>
        </a:xfrm>
      </p:grpSpPr>
      <p:sp>
        <p:nvSpPr>
          <p:cNvPr id="64" name="Google Shape;64;p13"/>
          <p:cNvSpPr/>
          <p:nvPr/>
        </p:nvSpPr>
        <p:spPr>
          <a:xfrm>
            <a:off x="0" y="0"/>
            <a:ext cx="9144000" cy="5143500"/>
          </a:xfrm>
          <a:prstGeom prst="rect">
            <a:avLst/>
          </a:prstGeom>
          <a:solidFill>
            <a:srgbClr val="9578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918451" y="4437550"/>
            <a:ext cx="944700" cy="82800"/>
          </a:xfrm>
          <a:prstGeom prst="rect">
            <a:avLst/>
          </a:prstGeom>
          <a:solidFill>
            <a:srgbClr val="F7EF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txBox="1">
            <a:spLocks noGrp="1"/>
          </p:cNvSpPr>
          <p:nvPr>
            <p:ph type="title"/>
          </p:nvPr>
        </p:nvSpPr>
        <p:spPr>
          <a:xfrm>
            <a:off x="826750" y="620050"/>
            <a:ext cx="6413100" cy="2373900"/>
          </a:xfrm>
          <a:prstGeom prst="rect">
            <a:avLst/>
          </a:prstGeom>
          <a:noFill/>
        </p:spPr>
        <p:txBody>
          <a:bodyPr spcFirstLastPara="1" wrap="square" lIns="91425" tIns="91425" rIns="91425" bIns="91425" anchor="b" anchorCtr="0">
            <a:noAutofit/>
          </a:bodyPr>
          <a:lstStyle>
            <a:lvl1pPr lvl="0" algn="l">
              <a:lnSpc>
                <a:spcPct val="100000"/>
              </a:lnSpc>
              <a:spcBef>
                <a:spcPts val="0"/>
              </a:spcBef>
              <a:spcAft>
                <a:spcPts val="0"/>
              </a:spcAft>
              <a:buClr>
                <a:srgbClr val="F7EFE4"/>
              </a:buClr>
              <a:buSzPts val="4200"/>
              <a:buNone/>
              <a:defRPr sz="4200" b="1">
                <a:solidFill>
                  <a:srgbClr val="F7EFE4"/>
                </a:solidFill>
              </a:defRPr>
            </a:lvl1pPr>
            <a:lvl2pPr lvl="1" algn="l">
              <a:lnSpc>
                <a:spcPct val="100000"/>
              </a:lnSpc>
              <a:spcBef>
                <a:spcPts val="0"/>
              </a:spcBef>
              <a:spcAft>
                <a:spcPts val="0"/>
              </a:spcAft>
              <a:buClr>
                <a:srgbClr val="F7EFE4"/>
              </a:buClr>
              <a:buSzPts val="4200"/>
              <a:buNone/>
              <a:defRPr sz="4200" b="1">
                <a:solidFill>
                  <a:srgbClr val="F7EFE4"/>
                </a:solidFill>
              </a:defRPr>
            </a:lvl2pPr>
            <a:lvl3pPr lvl="2" algn="l">
              <a:lnSpc>
                <a:spcPct val="100000"/>
              </a:lnSpc>
              <a:spcBef>
                <a:spcPts val="0"/>
              </a:spcBef>
              <a:spcAft>
                <a:spcPts val="0"/>
              </a:spcAft>
              <a:buClr>
                <a:srgbClr val="F7EFE4"/>
              </a:buClr>
              <a:buSzPts val="4200"/>
              <a:buNone/>
              <a:defRPr sz="4200" b="1">
                <a:solidFill>
                  <a:srgbClr val="F7EFE4"/>
                </a:solidFill>
              </a:defRPr>
            </a:lvl3pPr>
            <a:lvl4pPr lvl="3" algn="l">
              <a:lnSpc>
                <a:spcPct val="100000"/>
              </a:lnSpc>
              <a:spcBef>
                <a:spcPts val="0"/>
              </a:spcBef>
              <a:spcAft>
                <a:spcPts val="0"/>
              </a:spcAft>
              <a:buClr>
                <a:srgbClr val="F7EFE4"/>
              </a:buClr>
              <a:buSzPts val="4200"/>
              <a:buNone/>
              <a:defRPr sz="4200" b="1">
                <a:solidFill>
                  <a:srgbClr val="F7EFE4"/>
                </a:solidFill>
              </a:defRPr>
            </a:lvl4pPr>
            <a:lvl5pPr lvl="4" algn="l">
              <a:lnSpc>
                <a:spcPct val="100000"/>
              </a:lnSpc>
              <a:spcBef>
                <a:spcPts val="0"/>
              </a:spcBef>
              <a:spcAft>
                <a:spcPts val="0"/>
              </a:spcAft>
              <a:buClr>
                <a:srgbClr val="F7EFE4"/>
              </a:buClr>
              <a:buSzPts val="4200"/>
              <a:buNone/>
              <a:defRPr sz="4200" b="1">
                <a:solidFill>
                  <a:srgbClr val="F7EFE4"/>
                </a:solidFill>
              </a:defRPr>
            </a:lvl5pPr>
            <a:lvl6pPr lvl="5" algn="l">
              <a:lnSpc>
                <a:spcPct val="100000"/>
              </a:lnSpc>
              <a:spcBef>
                <a:spcPts val="0"/>
              </a:spcBef>
              <a:spcAft>
                <a:spcPts val="0"/>
              </a:spcAft>
              <a:buClr>
                <a:srgbClr val="F7EFE4"/>
              </a:buClr>
              <a:buSzPts val="4200"/>
              <a:buNone/>
              <a:defRPr sz="4200" b="1">
                <a:solidFill>
                  <a:srgbClr val="F7EFE4"/>
                </a:solidFill>
              </a:defRPr>
            </a:lvl6pPr>
            <a:lvl7pPr lvl="6" algn="l">
              <a:lnSpc>
                <a:spcPct val="100000"/>
              </a:lnSpc>
              <a:spcBef>
                <a:spcPts val="0"/>
              </a:spcBef>
              <a:spcAft>
                <a:spcPts val="0"/>
              </a:spcAft>
              <a:buClr>
                <a:srgbClr val="F7EFE4"/>
              </a:buClr>
              <a:buSzPts val="4200"/>
              <a:buNone/>
              <a:defRPr sz="4200" b="1">
                <a:solidFill>
                  <a:srgbClr val="F7EFE4"/>
                </a:solidFill>
              </a:defRPr>
            </a:lvl7pPr>
            <a:lvl8pPr lvl="7" algn="l">
              <a:lnSpc>
                <a:spcPct val="100000"/>
              </a:lnSpc>
              <a:spcBef>
                <a:spcPts val="0"/>
              </a:spcBef>
              <a:spcAft>
                <a:spcPts val="0"/>
              </a:spcAft>
              <a:buClr>
                <a:srgbClr val="F7EFE4"/>
              </a:buClr>
              <a:buSzPts val="4200"/>
              <a:buNone/>
              <a:defRPr sz="4200" b="1">
                <a:solidFill>
                  <a:srgbClr val="F7EFE4"/>
                </a:solidFill>
              </a:defRPr>
            </a:lvl8pPr>
            <a:lvl9pPr lvl="8" algn="l">
              <a:lnSpc>
                <a:spcPct val="100000"/>
              </a:lnSpc>
              <a:spcBef>
                <a:spcPts val="0"/>
              </a:spcBef>
              <a:spcAft>
                <a:spcPts val="0"/>
              </a:spcAft>
              <a:buClr>
                <a:srgbClr val="F7EFE4"/>
              </a:buClr>
              <a:buSzPts val="4200"/>
              <a:buNone/>
              <a:defRPr sz="4200" b="1">
                <a:solidFill>
                  <a:srgbClr val="F7EFE4"/>
                </a:solidFill>
              </a:defRPr>
            </a:lvl9pPr>
          </a:lstStyle>
          <a:p>
            <a:endParaRPr/>
          </a:p>
        </p:txBody>
      </p:sp>
      <p:sp>
        <p:nvSpPr>
          <p:cNvPr id="67" name="Google Shape;67;p13"/>
          <p:cNvSpPr txBox="1">
            <a:spLocks noGrp="1"/>
          </p:cNvSpPr>
          <p:nvPr>
            <p:ph type="subTitle" idx="1"/>
          </p:nvPr>
        </p:nvSpPr>
        <p:spPr>
          <a:xfrm>
            <a:off x="826750" y="3070151"/>
            <a:ext cx="6413100" cy="384000"/>
          </a:xfrm>
          <a:prstGeom prst="rect">
            <a:avLst/>
          </a:prstGeom>
          <a:noFill/>
        </p:spPr>
        <p:txBody>
          <a:bodyPr spcFirstLastPara="1" wrap="square" lIns="91425" tIns="91425" rIns="91425" bIns="91425" anchor="t" anchorCtr="0">
            <a:noAutofit/>
          </a:bodyPr>
          <a:lstStyle>
            <a:lvl1pPr lvl="0" algn="l">
              <a:lnSpc>
                <a:spcPct val="100000"/>
              </a:lnSpc>
              <a:spcBef>
                <a:spcPts val="0"/>
              </a:spcBef>
              <a:spcAft>
                <a:spcPts val="0"/>
              </a:spcAft>
              <a:buClr>
                <a:srgbClr val="F7EFE4"/>
              </a:buClr>
              <a:buSzPts val="1600"/>
              <a:buNone/>
              <a:defRPr sz="1600">
                <a:solidFill>
                  <a:srgbClr val="F7EFE4"/>
                </a:solidFill>
              </a:defRPr>
            </a:lvl1pPr>
            <a:lvl2pPr lvl="1" algn="l">
              <a:lnSpc>
                <a:spcPct val="100000"/>
              </a:lnSpc>
              <a:spcBef>
                <a:spcPts val="0"/>
              </a:spcBef>
              <a:spcAft>
                <a:spcPts val="0"/>
              </a:spcAft>
              <a:buClr>
                <a:srgbClr val="F7EFE4"/>
              </a:buClr>
              <a:buSzPts val="1600"/>
              <a:buNone/>
              <a:defRPr sz="1600">
                <a:solidFill>
                  <a:srgbClr val="F7EFE4"/>
                </a:solidFill>
              </a:defRPr>
            </a:lvl2pPr>
            <a:lvl3pPr lvl="2" algn="l">
              <a:lnSpc>
                <a:spcPct val="100000"/>
              </a:lnSpc>
              <a:spcBef>
                <a:spcPts val="0"/>
              </a:spcBef>
              <a:spcAft>
                <a:spcPts val="0"/>
              </a:spcAft>
              <a:buClr>
                <a:srgbClr val="F7EFE4"/>
              </a:buClr>
              <a:buSzPts val="1600"/>
              <a:buNone/>
              <a:defRPr sz="1600">
                <a:solidFill>
                  <a:srgbClr val="F7EFE4"/>
                </a:solidFill>
              </a:defRPr>
            </a:lvl3pPr>
            <a:lvl4pPr lvl="3" algn="l">
              <a:lnSpc>
                <a:spcPct val="100000"/>
              </a:lnSpc>
              <a:spcBef>
                <a:spcPts val="0"/>
              </a:spcBef>
              <a:spcAft>
                <a:spcPts val="0"/>
              </a:spcAft>
              <a:buClr>
                <a:srgbClr val="F7EFE4"/>
              </a:buClr>
              <a:buSzPts val="1600"/>
              <a:buNone/>
              <a:defRPr sz="1600">
                <a:solidFill>
                  <a:srgbClr val="F7EFE4"/>
                </a:solidFill>
              </a:defRPr>
            </a:lvl4pPr>
            <a:lvl5pPr lvl="4" algn="l">
              <a:lnSpc>
                <a:spcPct val="100000"/>
              </a:lnSpc>
              <a:spcBef>
                <a:spcPts val="0"/>
              </a:spcBef>
              <a:spcAft>
                <a:spcPts val="0"/>
              </a:spcAft>
              <a:buClr>
                <a:srgbClr val="F7EFE4"/>
              </a:buClr>
              <a:buSzPts val="1600"/>
              <a:buNone/>
              <a:defRPr sz="1600">
                <a:solidFill>
                  <a:srgbClr val="F7EFE4"/>
                </a:solidFill>
              </a:defRPr>
            </a:lvl5pPr>
            <a:lvl6pPr lvl="5" algn="l">
              <a:lnSpc>
                <a:spcPct val="100000"/>
              </a:lnSpc>
              <a:spcBef>
                <a:spcPts val="0"/>
              </a:spcBef>
              <a:spcAft>
                <a:spcPts val="0"/>
              </a:spcAft>
              <a:buClr>
                <a:srgbClr val="F7EFE4"/>
              </a:buClr>
              <a:buSzPts val="1600"/>
              <a:buNone/>
              <a:defRPr sz="1600">
                <a:solidFill>
                  <a:srgbClr val="F7EFE4"/>
                </a:solidFill>
              </a:defRPr>
            </a:lvl6pPr>
            <a:lvl7pPr lvl="6" algn="l">
              <a:lnSpc>
                <a:spcPct val="100000"/>
              </a:lnSpc>
              <a:spcBef>
                <a:spcPts val="0"/>
              </a:spcBef>
              <a:spcAft>
                <a:spcPts val="0"/>
              </a:spcAft>
              <a:buClr>
                <a:srgbClr val="F7EFE4"/>
              </a:buClr>
              <a:buSzPts val="1600"/>
              <a:buNone/>
              <a:defRPr sz="1600">
                <a:solidFill>
                  <a:srgbClr val="F7EFE4"/>
                </a:solidFill>
              </a:defRPr>
            </a:lvl7pPr>
            <a:lvl8pPr lvl="7" algn="l">
              <a:lnSpc>
                <a:spcPct val="100000"/>
              </a:lnSpc>
              <a:spcBef>
                <a:spcPts val="0"/>
              </a:spcBef>
              <a:spcAft>
                <a:spcPts val="0"/>
              </a:spcAft>
              <a:buClr>
                <a:srgbClr val="F7EFE4"/>
              </a:buClr>
              <a:buSzPts val="1600"/>
              <a:buNone/>
              <a:defRPr sz="1600">
                <a:solidFill>
                  <a:srgbClr val="F7EFE4"/>
                </a:solidFill>
              </a:defRPr>
            </a:lvl8pPr>
            <a:lvl9pPr lvl="8" algn="l">
              <a:lnSpc>
                <a:spcPct val="100000"/>
              </a:lnSpc>
              <a:spcBef>
                <a:spcPts val="0"/>
              </a:spcBef>
              <a:spcAft>
                <a:spcPts val="0"/>
              </a:spcAft>
              <a:buClr>
                <a:srgbClr val="F7EFE4"/>
              </a:buClr>
              <a:buSzPts val="1600"/>
              <a:buNone/>
              <a:defRPr sz="1600">
                <a:solidFill>
                  <a:srgbClr val="F7EFE4"/>
                </a:solidFill>
              </a:defRPr>
            </a:lvl9pPr>
          </a:lstStyle>
          <a:p>
            <a:endParaRPr/>
          </a:p>
        </p:txBody>
      </p:sp>
      <p:sp>
        <p:nvSpPr>
          <p:cNvPr id="68" name="Google Shape;68;p13"/>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rgbClr val="F7EFE4"/>
                </a:solidFill>
              </a:defRPr>
            </a:lvl1pPr>
            <a:lvl2pPr lvl="1" algn="r">
              <a:lnSpc>
                <a:spcPct val="100000"/>
              </a:lnSpc>
              <a:spcAft>
                <a:spcPts val="0"/>
              </a:spcAft>
              <a:buNone/>
              <a:defRPr sz="1000">
                <a:solidFill>
                  <a:srgbClr val="F7EFE4"/>
                </a:solidFill>
              </a:defRPr>
            </a:lvl2pPr>
            <a:lvl3pPr lvl="2" algn="r">
              <a:lnSpc>
                <a:spcPct val="100000"/>
              </a:lnSpc>
              <a:spcAft>
                <a:spcPts val="0"/>
              </a:spcAft>
              <a:buNone/>
              <a:defRPr sz="1000">
                <a:solidFill>
                  <a:srgbClr val="F7EFE4"/>
                </a:solidFill>
              </a:defRPr>
            </a:lvl3pPr>
            <a:lvl4pPr lvl="3" algn="r">
              <a:lnSpc>
                <a:spcPct val="100000"/>
              </a:lnSpc>
              <a:spcAft>
                <a:spcPts val="0"/>
              </a:spcAft>
              <a:buNone/>
              <a:defRPr sz="1000">
                <a:solidFill>
                  <a:srgbClr val="F7EFE4"/>
                </a:solidFill>
              </a:defRPr>
            </a:lvl4pPr>
            <a:lvl5pPr lvl="4" algn="r">
              <a:lnSpc>
                <a:spcPct val="100000"/>
              </a:lnSpc>
              <a:spcAft>
                <a:spcPts val="0"/>
              </a:spcAft>
              <a:buNone/>
              <a:defRPr sz="1000">
                <a:solidFill>
                  <a:srgbClr val="F7EFE4"/>
                </a:solidFill>
              </a:defRPr>
            </a:lvl5pPr>
            <a:lvl6pPr lvl="5" algn="r">
              <a:lnSpc>
                <a:spcPct val="100000"/>
              </a:lnSpc>
              <a:spcAft>
                <a:spcPts val="0"/>
              </a:spcAft>
              <a:buNone/>
              <a:defRPr sz="1000">
                <a:solidFill>
                  <a:srgbClr val="F7EFE4"/>
                </a:solidFill>
              </a:defRPr>
            </a:lvl6pPr>
            <a:lvl7pPr lvl="6" algn="r">
              <a:lnSpc>
                <a:spcPct val="100000"/>
              </a:lnSpc>
              <a:spcAft>
                <a:spcPts val="0"/>
              </a:spcAft>
              <a:buNone/>
              <a:defRPr sz="1000">
                <a:solidFill>
                  <a:srgbClr val="F7EFE4"/>
                </a:solidFill>
              </a:defRPr>
            </a:lvl7pPr>
            <a:lvl8pPr lvl="7" algn="r">
              <a:lnSpc>
                <a:spcPct val="100000"/>
              </a:lnSpc>
              <a:spcAft>
                <a:spcPts val="0"/>
              </a:spcAft>
              <a:buNone/>
              <a:defRPr sz="1000">
                <a:solidFill>
                  <a:srgbClr val="F7EFE4"/>
                </a:solidFill>
              </a:defRPr>
            </a:lvl8pPr>
            <a:lvl9pPr lvl="8" algn="r">
              <a:lnSpc>
                <a:spcPct val="100000"/>
              </a:lnSpc>
              <a:spcAft>
                <a:spcPts val="0"/>
              </a:spcAft>
              <a:buNone/>
              <a:defRPr sz="1000">
                <a:solidFill>
                  <a:srgbClr val="F7EFE4"/>
                </a:solidFil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ustom layout 1">
  <p:cSld name="AUTOLAYOUT_1">
    <p:bg>
      <p:bgPr>
        <a:solidFill>
          <a:srgbClr val="FFFFFF"/>
        </a:solidFill>
        <a:effectLst/>
      </p:bgPr>
    </p:bg>
    <p:spTree>
      <p:nvGrpSpPr>
        <p:cNvPr id="1" name="Shape 69"/>
        <p:cNvGrpSpPr/>
        <p:nvPr/>
      </p:nvGrpSpPr>
      <p:grpSpPr>
        <a:xfrm>
          <a:off x="0" y="0"/>
          <a:ext cx="0" cy="0"/>
          <a:chOff x="0" y="0"/>
          <a:chExt cx="0" cy="0"/>
        </a:xfrm>
      </p:grpSpPr>
      <p:sp>
        <p:nvSpPr>
          <p:cNvPr id="70" name="Google Shape;70;p14"/>
          <p:cNvSpPr/>
          <p:nvPr/>
        </p:nvSpPr>
        <p:spPr>
          <a:xfrm>
            <a:off x="0" y="0"/>
            <a:ext cx="9144000" cy="51435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Custom layout 2">
  <p:cSld name="AUTOLAYOUT_2">
    <p:bg>
      <p:bgPr>
        <a:solidFill>
          <a:srgbClr val="FFFFFF"/>
        </a:solidFill>
        <a:effectLst/>
      </p:bgPr>
    </p:bg>
    <p:spTree>
      <p:nvGrpSpPr>
        <p:cNvPr id="1" name="Shape 72"/>
        <p:cNvGrpSpPr/>
        <p:nvPr/>
      </p:nvGrpSpPr>
      <p:grpSpPr>
        <a:xfrm>
          <a:off x="0" y="0"/>
          <a:ext cx="0" cy="0"/>
          <a:chOff x="0" y="0"/>
          <a:chExt cx="0" cy="0"/>
        </a:xfrm>
      </p:grpSpPr>
      <p:sp>
        <p:nvSpPr>
          <p:cNvPr id="73" name="Google Shape;73;p15"/>
          <p:cNvSpPr/>
          <p:nvPr/>
        </p:nvSpPr>
        <p:spPr>
          <a:xfrm>
            <a:off x="0" y="0"/>
            <a:ext cx="9144000" cy="51435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5"/>
          <p:cNvSpPr/>
          <p:nvPr/>
        </p:nvSpPr>
        <p:spPr>
          <a:xfrm>
            <a:off x="306850" y="316750"/>
            <a:ext cx="6020400" cy="45153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5"/>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
        <p:cNvGrpSpPr/>
        <p:nvPr/>
      </p:nvGrpSpPr>
      <p:grpSpPr>
        <a:xfrm>
          <a:off x="0" y="0"/>
          <a:ext cx="0" cy="0"/>
          <a:chOff x="0" y="0"/>
          <a:chExt cx="0" cy="0"/>
        </a:xfrm>
      </p:grpSpPr>
      <p:sp>
        <p:nvSpPr>
          <p:cNvPr id="16" name="Google Shape;16;p3"/>
          <p:cNvSpPr txBox="1">
            <a:spLocks noGrp="1"/>
          </p:cNvSpPr>
          <p:nvPr>
            <p:ph type="title"/>
          </p:nvPr>
        </p:nvSpPr>
        <p:spPr>
          <a:xfrm>
            <a:off x="460950" y="2065350"/>
            <a:ext cx="8222100" cy="1012800"/>
          </a:xfrm>
          <a:prstGeom prst="rect">
            <a:avLst/>
          </a:prstGeom>
        </p:spPr>
        <p:txBody>
          <a:bodyPr spcFirstLastPara="1" wrap="square" lIns="91425" tIns="91425" rIns="91425" bIns="91425" anchor="ctr" anchorCtr="0">
            <a:noAutofit/>
          </a:bodyPr>
          <a:lstStyle>
            <a:lvl1pPr lvl="0">
              <a:spcBef>
                <a:spcPts val="0"/>
              </a:spcBef>
              <a:spcAft>
                <a:spcPts val="0"/>
              </a:spcAft>
              <a:buSzPts val="4200"/>
              <a:buNone/>
              <a:defRPr sz="4200"/>
            </a:lvl1pPr>
            <a:lvl2pPr lvl="1">
              <a:spcBef>
                <a:spcPts val="0"/>
              </a:spcBef>
              <a:spcAft>
                <a:spcPts val="0"/>
              </a:spcAft>
              <a:buSzPts val="4200"/>
              <a:buNone/>
              <a:defRPr sz="4200"/>
            </a:lvl2pPr>
            <a:lvl3pPr lvl="2">
              <a:spcBef>
                <a:spcPts val="0"/>
              </a:spcBef>
              <a:spcAft>
                <a:spcPts val="0"/>
              </a:spcAft>
              <a:buSzPts val="4200"/>
              <a:buNone/>
              <a:defRPr sz="4200"/>
            </a:lvl3pPr>
            <a:lvl4pPr lvl="3">
              <a:spcBef>
                <a:spcPts val="0"/>
              </a:spcBef>
              <a:spcAft>
                <a:spcPts val="0"/>
              </a:spcAft>
              <a:buSzPts val="4200"/>
              <a:buNone/>
              <a:defRPr sz="4200"/>
            </a:lvl4pPr>
            <a:lvl5pPr lvl="4">
              <a:spcBef>
                <a:spcPts val="0"/>
              </a:spcBef>
              <a:spcAft>
                <a:spcPts val="0"/>
              </a:spcAft>
              <a:buSzPts val="4200"/>
              <a:buNone/>
              <a:defRPr sz="4200"/>
            </a:lvl5pPr>
            <a:lvl6pPr lvl="5">
              <a:spcBef>
                <a:spcPts val="0"/>
              </a:spcBef>
              <a:spcAft>
                <a:spcPts val="0"/>
              </a:spcAft>
              <a:buSzPts val="4200"/>
              <a:buNone/>
              <a:defRPr sz="4200"/>
            </a:lvl6pPr>
            <a:lvl7pPr lvl="6">
              <a:spcBef>
                <a:spcPts val="0"/>
              </a:spcBef>
              <a:spcAft>
                <a:spcPts val="0"/>
              </a:spcAft>
              <a:buSzPts val="4200"/>
              <a:buNone/>
              <a:defRPr sz="4200"/>
            </a:lvl7pPr>
            <a:lvl8pPr lvl="7">
              <a:spcBef>
                <a:spcPts val="0"/>
              </a:spcBef>
              <a:spcAft>
                <a:spcPts val="0"/>
              </a:spcAft>
              <a:buSzPts val="4200"/>
              <a:buNone/>
              <a:defRPr sz="4200"/>
            </a:lvl8pPr>
            <a:lvl9pPr lvl="8">
              <a:spcBef>
                <a:spcPts val="0"/>
              </a:spcBef>
              <a:spcAft>
                <a:spcPts val="0"/>
              </a:spcAft>
              <a:buSzPts val="4200"/>
              <a:buNone/>
              <a:defRPr sz="4200"/>
            </a:lvl9pPr>
          </a:lstStyle>
          <a:p>
            <a:endParaRPr/>
          </a:p>
        </p:txBody>
      </p:sp>
      <p:sp>
        <p:nvSpPr>
          <p:cNvPr id="17" name="Google Shape;17;p3"/>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8"/>
        <p:cNvGrpSpPr/>
        <p:nvPr/>
      </p:nvGrpSpPr>
      <p:grpSpPr>
        <a:xfrm>
          <a:off x="0" y="0"/>
          <a:ext cx="0" cy="0"/>
          <a:chOff x="0" y="0"/>
          <a:chExt cx="0" cy="0"/>
        </a:xfrm>
      </p:grpSpPr>
      <p:sp>
        <p:nvSpPr>
          <p:cNvPr id="19" name="Google Shape;19;p4"/>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4"/>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4"/>
          <p:cNvSpPr txBox="1">
            <a:spLocks noGrp="1"/>
          </p:cNvSpPr>
          <p:nvPr>
            <p:ph type="title"/>
          </p:nvPr>
        </p:nvSpPr>
        <p:spPr>
          <a:xfrm>
            <a:off x="471900" y="738725"/>
            <a:ext cx="8222100" cy="767700"/>
          </a:xfrm>
          <a:prstGeom prst="rect">
            <a:avLst/>
          </a:prstGeom>
        </p:spPr>
        <p:txBody>
          <a:bodyPr spcFirstLastPara="1" wrap="square" lIns="91425" tIns="91425" rIns="91425" bIns="91425" anchor="b" anchorCtr="0">
            <a:no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a:endParaRPr/>
          </a:p>
        </p:txBody>
      </p:sp>
      <p:sp>
        <p:nvSpPr>
          <p:cNvPr id="22" name="Google Shape;22;p4"/>
          <p:cNvSpPr txBox="1">
            <a:spLocks noGrp="1"/>
          </p:cNvSpPr>
          <p:nvPr>
            <p:ph type="body" idx="1"/>
          </p:nvPr>
        </p:nvSpPr>
        <p:spPr>
          <a:xfrm>
            <a:off x="471900" y="1919075"/>
            <a:ext cx="8222100" cy="27102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23" name="Google Shape;23;p4"/>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4"/>
        <p:cNvGrpSpPr/>
        <p:nvPr/>
      </p:nvGrpSpPr>
      <p:grpSpPr>
        <a:xfrm>
          <a:off x="0" y="0"/>
          <a:ext cx="0" cy="0"/>
          <a:chOff x="0" y="0"/>
          <a:chExt cx="0" cy="0"/>
        </a:xfrm>
      </p:grpSpPr>
      <p:sp>
        <p:nvSpPr>
          <p:cNvPr id="25" name="Google Shape;25;p5"/>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5"/>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5"/>
          <p:cNvSpPr txBox="1">
            <a:spLocks noGrp="1"/>
          </p:cNvSpPr>
          <p:nvPr>
            <p:ph type="title"/>
          </p:nvPr>
        </p:nvSpPr>
        <p:spPr>
          <a:xfrm>
            <a:off x="471900" y="738725"/>
            <a:ext cx="8222100" cy="767700"/>
          </a:xfrm>
          <a:prstGeom prst="rect">
            <a:avLst/>
          </a:prstGeom>
        </p:spPr>
        <p:txBody>
          <a:bodyPr spcFirstLastPara="1" wrap="square" lIns="91425" tIns="91425" rIns="91425" bIns="91425" anchor="b" anchorCtr="0">
            <a:no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a:endParaRPr/>
          </a:p>
        </p:txBody>
      </p:sp>
      <p:sp>
        <p:nvSpPr>
          <p:cNvPr id="28" name="Google Shape;28;p5"/>
          <p:cNvSpPr txBox="1">
            <a:spLocks noGrp="1"/>
          </p:cNvSpPr>
          <p:nvPr>
            <p:ph type="body" idx="1"/>
          </p:nvPr>
        </p:nvSpPr>
        <p:spPr>
          <a:xfrm>
            <a:off x="471900" y="1919075"/>
            <a:ext cx="3999900" cy="27102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9" name="Google Shape;29;p5"/>
          <p:cNvSpPr txBox="1">
            <a:spLocks noGrp="1"/>
          </p:cNvSpPr>
          <p:nvPr>
            <p:ph type="body" idx="2"/>
          </p:nvPr>
        </p:nvSpPr>
        <p:spPr>
          <a:xfrm>
            <a:off x="4694250" y="1919075"/>
            <a:ext cx="3999900" cy="27102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0" name="Google Shape;30;p5"/>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1"/>
        <p:cNvGrpSpPr/>
        <p:nvPr/>
      </p:nvGrpSpPr>
      <p:grpSpPr>
        <a:xfrm>
          <a:off x="0" y="0"/>
          <a:ext cx="0" cy="0"/>
          <a:chOff x="0" y="0"/>
          <a:chExt cx="0" cy="0"/>
        </a:xfrm>
      </p:grpSpPr>
      <p:sp>
        <p:nvSpPr>
          <p:cNvPr id="32" name="Google Shape;32;p6"/>
          <p:cNvSpPr/>
          <p:nvPr/>
        </p:nvSpPr>
        <p:spPr>
          <a:xfrm rot="10800000" flipH="1">
            <a:off x="0" y="656400"/>
            <a:ext cx="9144000" cy="44871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6"/>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6"/>
          <p:cNvSpPr txBox="1">
            <a:spLocks noGrp="1"/>
          </p:cNvSpPr>
          <p:nvPr>
            <p:ph type="title"/>
          </p:nvPr>
        </p:nvSpPr>
        <p:spPr>
          <a:xfrm>
            <a:off x="98250" y="16350"/>
            <a:ext cx="8826600" cy="602700"/>
          </a:xfrm>
          <a:prstGeom prst="rect">
            <a:avLst/>
          </a:prstGeom>
        </p:spPr>
        <p:txBody>
          <a:bodyPr spcFirstLastPara="1" wrap="square" lIns="91425" tIns="91425" rIns="91425" bIns="91425" anchor="ctr" anchorCtr="0">
            <a:noAutofit/>
          </a:bodyPr>
          <a:lstStyle>
            <a:lvl1pPr lvl="0">
              <a:spcBef>
                <a:spcPts val="0"/>
              </a:spcBef>
              <a:spcAft>
                <a:spcPts val="0"/>
              </a:spcAft>
              <a:buSzPts val="1800"/>
              <a:buNone/>
              <a:defRPr sz="1800"/>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35" name="Google Shape;35;p6"/>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6"/>
        <p:cNvGrpSpPr/>
        <p:nvPr/>
      </p:nvGrpSpPr>
      <p:grpSpPr>
        <a:xfrm>
          <a:off x="0" y="0"/>
          <a:ext cx="0" cy="0"/>
          <a:chOff x="0" y="0"/>
          <a:chExt cx="0" cy="0"/>
        </a:xfrm>
      </p:grpSpPr>
      <p:sp>
        <p:nvSpPr>
          <p:cNvPr id="37" name="Google Shape;37;p7"/>
          <p:cNvSpPr txBox="1"/>
          <p:nvPr/>
        </p:nvSpPr>
        <p:spPr>
          <a:xfrm rot="10800000" flipH="1">
            <a:off x="3276600" y="25"/>
            <a:ext cx="5867400" cy="5143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7"/>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7"/>
          <p:cNvSpPr txBox="1">
            <a:spLocks noGrp="1"/>
          </p:cNvSpPr>
          <p:nvPr>
            <p:ph type="title"/>
          </p:nvPr>
        </p:nvSpPr>
        <p:spPr>
          <a:xfrm>
            <a:off x="226078" y="357800"/>
            <a:ext cx="2808000" cy="9534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0" name="Google Shape;40;p7"/>
          <p:cNvSpPr txBox="1">
            <a:spLocks noGrp="1"/>
          </p:cNvSpPr>
          <p:nvPr>
            <p:ph type="body" idx="1"/>
          </p:nvPr>
        </p:nvSpPr>
        <p:spPr>
          <a:xfrm>
            <a:off x="226075" y="1465800"/>
            <a:ext cx="2808000" cy="31635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Clr>
                <a:schemeClr val="lt1"/>
              </a:buClr>
              <a:buSzPts val="1200"/>
              <a:buChar char="●"/>
              <a:defRPr sz="1200">
                <a:solidFill>
                  <a:schemeClr val="lt1"/>
                </a:solidFill>
              </a:defRPr>
            </a:lvl1pPr>
            <a:lvl2pPr marL="914400" lvl="1" indent="-304800">
              <a:spcBef>
                <a:spcPts val="1600"/>
              </a:spcBef>
              <a:spcAft>
                <a:spcPts val="0"/>
              </a:spcAft>
              <a:buClr>
                <a:schemeClr val="lt1"/>
              </a:buClr>
              <a:buSzPts val="1200"/>
              <a:buChar char="○"/>
              <a:defRPr sz="1200">
                <a:solidFill>
                  <a:schemeClr val="lt1"/>
                </a:solidFill>
              </a:defRPr>
            </a:lvl2pPr>
            <a:lvl3pPr marL="1371600" lvl="2" indent="-304800">
              <a:spcBef>
                <a:spcPts val="1600"/>
              </a:spcBef>
              <a:spcAft>
                <a:spcPts val="0"/>
              </a:spcAft>
              <a:buClr>
                <a:schemeClr val="lt1"/>
              </a:buClr>
              <a:buSzPts val="1200"/>
              <a:buChar char="■"/>
              <a:defRPr sz="1200">
                <a:solidFill>
                  <a:schemeClr val="lt1"/>
                </a:solidFill>
              </a:defRPr>
            </a:lvl3pPr>
            <a:lvl4pPr marL="1828800" lvl="3" indent="-304800">
              <a:spcBef>
                <a:spcPts val="1600"/>
              </a:spcBef>
              <a:spcAft>
                <a:spcPts val="0"/>
              </a:spcAft>
              <a:buClr>
                <a:schemeClr val="lt1"/>
              </a:buClr>
              <a:buSzPts val="1200"/>
              <a:buChar char="●"/>
              <a:defRPr sz="1200">
                <a:solidFill>
                  <a:schemeClr val="lt1"/>
                </a:solidFill>
              </a:defRPr>
            </a:lvl4pPr>
            <a:lvl5pPr marL="2286000" lvl="4" indent="-304800">
              <a:spcBef>
                <a:spcPts val="1600"/>
              </a:spcBef>
              <a:spcAft>
                <a:spcPts val="0"/>
              </a:spcAft>
              <a:buClr>
                <a:schemeClr val="lt1"/>
              </a:buClr>
              <a:buSzPts val="1200"/>
              <a:buChar char="○"/>
              <a:defRPr sz="1200">
                <a:solidFill>
                  <a:schemeClr val="lt1"/>
                </a:solidFill>
              </a:defRPr>
            </a:lvl5pPr>
            <a:lvl6pPr marL="2743200" lvl="5" indent="-304800">
              <a:spcBef>
                <a:spcPts val="1600"/>
              </a:spcBef>
              <a:spcAft>
                <a:spcPts val="0"/>
              </a:spcAft>
              <a:buClr>
                <a:schemeClr val="lt1"/>
              </a:buClr>
              <a:buSzPts val="1200"/>
              <a:buChar char="■"/>
              <a:defRPr sz="1200">
                <a:solidFill>
                  <a:schemeClr val="lt1"/>
                </a:solidFill>
              </a:defRPr>
            </a:lvl6pPr>
            <a:lvl7pPr marL="3200400" lvl="6" indent="-304800">
              <a:spcBef>
                <a:spcPts val="1600"/>
              </a:spcBef>
              <a:spcAft>
                <a:spcPts val="0"/>
              </a:spcAft>
              <a:buClr>
                <a:schemeClr val="lt1"/>
              </a:buClr>
              <a:buSzPts val="1200"/>
              <a:buChar char="●"/>
              <a:defRPr sz="1200">
                <a:solidFill>
                  <a:schemeClr val="lt1"/>
                </a:solidFill>
              </a:defRPr>
            </a:lvl7pPr>
            <a:lvl8pPr marL="3657600" lvl="7" indent="-304800">
              <a:spcBef>
                <a:spcPts val="1600"/>
              </a:spcBef>
              <a:spcAft>
                <a:spcPts val="0"/>
              </a:spcAft>
              <a:buClr>
                <a:schemeClr val="lt1"/>
              </a:buClr>
              <a:buSzPts val="1200"/>
              <a:buChar char="○"/>
              <a:defRPr sz="1200">
                <a:solidFill>
                  <a:schemeClr val="lt1"/>
                </a:solidFill>
              </a:defRPr>
            </a:lvl8pPr>
            <a:lvl9pPr marL="4114800" lvl="8" indent="-304800">
              <a:spcBef>
                <a:spcPts val="1600"/>
              </a:spcBef>
              <a:spcAft>
                <a:spcPts val="1600"/>
              </a:spcAft>
              <a:buClr>
                <a:schemeClr val="lt1"/>
              </a:buClr>
              <a:buSzPts val="1200"/>
              <a:buChar char="■"/>
              <a:defRPr sz="1200">
                <a:solidFill>
                  <a:schemeClr val="lt1"/>
                </a:solidFill>
              </a:defRPr>
            </a:lvl9pPr>
          </a:lstStyle>
          <a:p>
            <a:endParaRPr/>
          </a:p>
        </p:txBody>
      </p:sp>
      <p:sp>
        <p:nvSpPr>
          <p:cNvPr id="41" name="Google Shape;41;p7"/>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2"/>
        <p:cNvGrpSpPr/>
        <p:nvPr/>
      </p:nvGrpSpPr>
      <p:grpSpPr>
        <a:xfrm>
          <a:off x="0" y="0"/>
          <a:ext cx="0" cy="0"/>
          <a:chOff x="0" y="0"/>
          <a:chExt cx="0" cy="0"/>
        </a:xfrm>
      </p:grpSpPr>
      <p:sp>
        <p:nvSpPr>
          <p:cNvPr id="43" name="Google Shape;43;p8"/>
          <p:cNvSpPr txBox="1">
            <a:spLocks noGrp="1"/>
          </p:cNvSpPr>
          <p:nvPr>
            <p:ph type="title"/>
          </p:nvPr>
        </p:nvSpPr>
        <p:spPr>
          <a:xfrm>
            <a:off x="490250" y="488250"/>
            <a:ext cx="62271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6000"/>
              <a:buNone/>
              <a:defRPr sz="6000"/>
            </a:lvl1pPr>
            <a:lvl2pPr lvl="1">
              <a:spcBef>
                <a:spcPts val="0"/>
              </a:spcBef>
              <a:spcAft>
                <a:spcPts val="0"/>
              </a:spcAft>
              <a:buSzPts val="6000"/>
              <a:buNone/>
              <a:defRPr sz="6000"/>
            </a:lvl2pPr>
            <a:lvl3pPr lvl="2">
              <a:spcBef>
                <a:spcPts val="0"/>
              </a:spcBef>
              <a:spcAft>
                <a:spcPts val="0"/>
              </a:spcAft>
              <a:buSzPts val="6000"/>
              <a:buNone/>
              <a:defRPr sz="6000"/>
            </a:lvl3pPr>
            <a:lvl4pPr lvl="3">
              <a:spcBef>
                <a:spcPts val="0"/>
              </a:spcBef>
              <a:spcAft>
                <a:spcPts val="0"/>
              </a:spcAft>
              <a:buSzPts val="6000"/>
              <a:buNone/>
              <a:defRPr sz="6000"/>
            </a:lvl4pPr>
            <a:lvl5pPr lvl="4">
              <a:spcBef>
                <a:spcPts val="0"/>
              </a:spcBef>
              <a:spcAft>
                <a:spcPts val="0"/>
              </a:spcAft>
              <a:buSzPts val="6000"/>
              <a:buNone/>
              <a:defRPr sz="6000"/>
            </a:lvl5pPr>
            <a:lvl6pPr lvl="5">
              <a:spcBef>
                <a:spcPts val="0"/>
              </a:spcBef>
              <a:spcAft>
                <a:spcPts val="0"/>
              </a:spcAft>
              <a:buSzPts val="6000"/>
              <a:buNone/>
              <a:defRPr sz="6000"/>
            </a:lvl6pPr>
            <a:lvl7pPr lvl="6">
              <a:spcBef>
                <a:spcPts val="0"/>
              </a:spcBef>
              <a:spcAft>
                <a:spcPts val="0"/>
              </a:spcAft>
              <a:buSzPts val="6000"/>
              <a:buNone/>
              <a:defRPr sz="6000"/>
            </a:lvl7pPr>
            <a:lvl8pPr lvl="7">
              <a:spcBef>
                <a:spcPts val="0"/>
              </a:spcBef>
              <a:spcAft>
                <a:spcPts val="0"/>
              </a:spcAft>
              <a:buSzPts val="6000"/>
              <a:buNone/>
              <a:defRPr sz="6000"/>
            </a:lvl8pPr>
            <a:lvl9pPr lvl="8">
              <a:spcBef>
                <a:spcPts val="0"/>
              </a:spcBef>
              <a:spcAft>
                <a:spcPts val="0"/>
              </a:spcAft>
              <a:buSzPts val="6000"/>
              <a:buNone/>
              <a:defRPr sz="6000"/>
            </a:lvl9pPr>
          </a:lstStyle>
          <a:p>
            <a:endParaRPr/>
          </a:p>
        </p:txBody>
      </p:sp>
      <p:sp>
        <p:nvSpPr>
          <p:cNvPr id="44" name="Google Shape;44;p8"/>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5"/>
        <p:cNvGrpSpPr/>
        <p:nvPr/>
      </p:nvGrpSpPr>
      <p:grpSpPr>
        <a:xfrm>
          <a:off x="0" y="0"/>
          <a:ext cx="0" cy="0"/>
          <a:chOff x="0" y="0"/>
          <a:chExt cx="0" cy="0"/>
        </a:xfrm>
      </p:grpSpPr>
      <p:sp>
        <p:nvSpPr>
          <p:cNvPr id="46" name="Google Shape;46;p9"/>
          <p:cNvSpPr/>
          <p:nvPr/>
        </p:nvSpPr>
        <p:spPr>
          <a:xfrm flipH="1">
            <a:off x="0" y="0"/>
            <a:ext cx="4572000" cy="5143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9"/>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dk2"/>
              </a:buClr>
              <a:buSzPts val="4200"/>
              <a:buNone/>
              <a:defRPr sz="4200">
                <a:solidFill>
                  <a:schemeClr val="dk2"/>
                </a:solidFill>
              </a:defRPr>
            </a:lvl1pPr>
            <a:lvl2pPr lvl="1" algn="ctr">
              <a:spcBef>
                <a:spcPts val="0"/>
              </a:spcBef>
              <a:spcAft>
                <a:spcPts val="0"/>
              </a:spcAft>
              <a:buClr>
                <a:schemeClr val="dk2"/>
              </a:buClr>
              <a:buSzPts val="4200"/>
              <a:buNone/>
              <a:defRPr sz="4200">
                <a:solidFill>
                  <a:schemeClr val="dk2"/>
                </a:solidFill>
              </a:defRPr>
            </a:lvl2pPr>
            <a:lvl3pPr lvl="2" algn="ctr">
              <a:spcBef>
                <a:spcPts val="0"/>
              </a:spcBef>
              <a:spcAft>
                <a:spcPts val="0"/>
              </a:spcAft>
              <a:buClr>
                <a:schemeClr val="dk2"/>
              </a:buClr>
              <a:buSzPts val="4200"/>
              <a:buNone/>
              <a:defRPr sz="4200">
                <a:solidFill>
                  <a:schemeClr val="dk2"/>
                </a:solidFill>
              </a:defRPr>
            </a:lvl3pPr>
            <a:lvl4pPr lvl="3" algn="ctr">
              <a:spcBef>
                <a:spcPts val="0"/>
              </a:spcBef>
              <a:spcAft>
                <a:spcPts val="0"/>
              </a:spcAft>
              <a:buClr>
                <a:schemeClr val="dk2"/>
              </a:buClr>
              <a:buSzPts val="4200"/>
              <a:buNone/>
              <a:defRPr sz="4200">
                <a:solidFill>
                  <a:schemeClr val="dk2"/>
                </a:solidFill>
              </a:defRPr>
            </a:lvl4pPr>
            <a:lvl5pPr lvl="4" algn="ctr">
              <a:spcBef>
                <a:spcPts val="0"/>
              </a:spcBef>
              <a:spcAft>
                <a:spcPts val="0"/>
              </a:spcAft>
              <a:buClr>
                <a:schemeClr val="dk2"/>
              </a:buClr>
              <a:buSzPts val="4200"/>
              <a:buNone/>
              <a:defRPr sz="4200">
                <a:solidFill>
                  <a:schemeClr val="dk2"/>
                </a:solidFill>
              </a:defRPr>
            </a:lvl5pPr>
            <a:lvl6pPr lvl="5" algn="ctr">
              <a:spcBef>
                <a:spcPts val="0"/>
              </a:spcBef>
              <a:spcAft>
                <a:spcPts val="0"/>
              </a:spcAft>
              <a:buClr>
                <a:schemeClr val="dk2"/>
              </a:buClr>
              <a:buSzPts val="4200"/>
              <a:buNone/>
              <a:defRPr sz="4200">
                <a:solidFill>
                  <a:schemeClr val="dk2"/>
                </a:solidFill>
              </a:defRPr>
            </a:lvl6pPr>
            <a:lvl7pPr lvl="6" algn="ctr">
              <a:spcBef>
                <a:spcPts val="0"/>
              </a:spcBef>
              <a:spcAft>
                <a:spcPts val="0"/>
              </a:spcAft>
              <a:buClr>
                <a:schemeClr val="dk2"/>
              </a:buClr>
              <a:buSzPts val="4200"/>
              <a:buNone/>
              <a:defRPr sz="4200">
                <a:solidFill>
                  <a:schemeClr val="dk2"/>
                </a:solidFill>
              </a:defRPr>
            </a:lvl7pPr>
            <a:lvl8pPr lvl="7" algn="ctr">
              <a:spcBef>
                <a:spcPts val="0"/>
              </a:spcBef>
              <a:spcAft>
                <a:spcPts val="0"/>
              </a:spcAft>
              <a:buClr>
                <a:schemeClr val="dk2"/>
              </a:buClr>
              <a:buSzPts val="4200"/>
              <a:buNone/>
              <a:defRPr sz="4200">
                <a:solidFill>
                  <a:schemeClr val="dk2"/>
                </a:solidFill>
              </a:defRPr>
            </a:lvl8pPr>
            <a:lvl9pPr lvl="8" algn="ctr">
              <a:spcBef>
                <a:spcPts val="0"/>
              </a:spcBef>
              <a:spcAft>
                <a:spcPts val="0"/>
              </a:spcAft>
              <a:buClr>
                <a:schemeClr val="dk2"/>
              </a:buClr>
              <a:buSzPts val="4200"/>
              <a:buNone/>
              <a:defRPr sz="4200">
                <a:solidFill>
                  <a:schemeClr val="dk2"/>
                </a:solidFill>
              </a:defRPr>
            </a:lvl9pPr>
          </a:lstStyle>
          <a:p>
            <a:endParaRPr/>
          </a:p>
        </p:txBody>
      </p:sp>
      <p:sp>
        <p:nvSpPr>
          <p:cNvPr id="49" name="Google Shape;49;p9"/>
          <p:cNvSpPr txBox="1">
            <a:spLocks noGrp="1"/>
          </p:cNvSpPr>
          <p:nvPr>
            <p:ph type="subTitle" idx="1"/>
          </p:nvPr>
        </p:nvSpPr>
        <p:spPr>
          <a:xfrm>
            <a:off x="265500" y="2779467"/>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0" name="Google Shape;50;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1600"/>
              </a:spcBef>
              <a:spcAft>
                <a:spcPts val="0"/>
              </a:spcAft>
              <a:buClr>
                <a:schemeClr val="lt1"/>
              </a:buClr>
              <a:buSzPts val="1400"/>
              <a:buChar char="○"/>
              <a:defRPr>
                <a:solidFill>
                  <a:schemeClr val="lt1"/>
                </a:solidFill>
              </a:defRPr>
            </a:lvl2pPr>
            <a:lvl3pPr marL="1371600" lvl="2" indent="-317500">
              <a:spcBef>
                <a:spcPts val="1600"/>
              </a:spcBef>
              <a:spcAft>
                <a:spcPts val="0"/>
              </a:spcAft>
              <a:buClr>
                <a:schemeClr val="lt1"/>
              </a:buClr>
              <a:buSzPts val="1400"/>
              <a:buChar char="■"/>
              <a:defRPr>
                <a:solidFill>
                  <a:schemeClr val="lt1"/>
                </a:solidFill>
              </a:defRPr>
            </a:lvl3pPr>
            <a:lvl4pPr marL="1828800" lvl="3" indent="-317500">
              <a:spcBef>
                <a:spcPts val="1600"/>
              </a:spcBef>
              <a:spcAft>
                <a:spcPts val="0"/>
              </a:spcAft>
              <a:buClr>
                <a:schemeClr val="lt1"/>
              </a:buClr>
              <a:buSzPts val="1400"/>
              <a:buChar char="●"/>
              <a:defRPr>
                <a:solidFill>
                  <a:schemeClr val="lt1"/>
                </a:solidFill>
              </a:defRPr>
            </a:lvl4pPr>
            <a:lvl5pPr marL="2286000" lvl="4" indent="-317500">
              <a:spcBef>
                <a:spcPts val="1600"/>
              </a:spcBef>
              <a:spcAft>
                <a:spcPts val="0"/>
              </a:spcAft>
              <a:buClr>
                <a:schemeClr val="lt1"/>
              </a:buClr>
              <a:buSzPts val="1400"/>
              <a:buChar char="○"/>
              <a:defRPr>
                <a:solidFill>
                  <a:schemeClr val="lt1"/>
                </a:solidFill>
              </a:defRPr>
            </a:lvl5pPr>
            <a:lvl6pPr marL="2743200" lvl="5" indent="-317500">
              <a:spcBef>
                <a:spcPts val="1600"/>
              </a:spcBef>
              <a:spcAft>
                <a:spcPts val="0"/>
              </a:spcAft>
              <a:buClr>
                <a:schemeClr val="lt1"/>
              </a:buClr>
              <a:buSzPts val="1400"/>
              <a:buChar char="■"/>
              <a:defRPr>
                <a:solidFill>
                  <a:schemeClr val="lt1"/>
                </a:solidFill>
              </a:defRPr>
            </a:lvl6pPr>
            <a:lvl7pPr marL="3200400" lvl="6" indent="-317500">
              <a:spcBef>
                <a:spcPts val="1600"/>
              </a:spcBef>
              <a:spcAft>
                <a:spcPts val="0"/>
              </a:spcAft>
              <a:buClr>
                <a:schemeClr val="lt1"/>
              </a:buClr>
              <a:buSzPts val="1400"/>
              <a:buChar char="●"/>
              <a:defRPr>
                <a:solidFill>
                  <a:schemeClr val="lt1"/>
                </a:solidFill>
              </a:defRPr>
            </a:lvl7pPr>
            <a:lvl8pPr marL="3657600" lvl="7" indent="-317500">
              <a:spcBef>
                <a:spcPts val="1600"/>
              </a:spcBef>
              <a:spcAft>
                <a:spcPts val="0"/>
              </a:spcAft>
              <a:buClr>
                <a:schemeClr val="lt1"/>
              </a:buClr>
              <a:buSzPts val="1400"/>
              <a:buChar char="○"/>
              <a:defRPr>
                <a:solidFill>
                  <a:schemeClr val="lt1"/>
                </a:solidFill>
              </a:defRPr>
            </a:lvl8pPr>
            <a:lvl9pPr marL="4114800" lvl="8" indent="-317500">
              <a:spcBef>
                <a:spcPts val="1600"/>
              </a:spcBef>
              <a:spcAft>
                <a:spcPts val="1600"/>
              </a:spcAft>
              <a:buClr>
                <a:schemeClr val="lt1"/>
              </a:buClr>
              <a:buSzPts val="1400"/>
              <a:buChar char="■"/>
              <a:defRPr>
                <a:solidFill>
                  <a:schemeClr val="lt1"/>
                </a:solidFill>
              </a:defRPr>
            </a:lvl9pPr>
          </a:lstStyle>
          <a:p>
            <a:endParaRPr/>
          </a:p>
        </p:txBody>
      </p:sp>
      <p:sp>
        <p:nvSpPr>
          <p:cNvPr id="51" name="Google Shape;51;p9"/>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2"/>
        <p:cNvGrpSpPr/>
        <p:nvPr/>
      </p:nvGrpSpPr>
      <p:grpSpPr>
        <a:xfrm>
          <a:off x="0" y="0"/>
          <a:ext cx="0" cy="0"/>
          <a:chOff x="0" y="0"/>
          <a:chExt cx="0" cy="0"/>
        </a:xfrm>
      </p:grpSpPr>
      <p:sp>
        <p:nvSpPr>
          <p:cNvPr id="53" name="Google Shape;53;p10"/>
          <p:cNvSpPr txBox="1"/>
          <p:nvPr/>
        </p:nvSpPr>
        <p:spPr>
          <a:xfrm rot="10800000" flipH="1">
            <a:off x="0" y="0"/>
            <a:ext cx="9144000" cy="46959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0"/>
          <p:cNvSpPr/>
          <p:nvPr/>
        </p:nvSpPr>
        <p:spPr>
          <a:xfrm rot="10800000" flipH="1">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0"/>
          <p:cNvSpPr txBox="1">
            <a:spLocks noGrp="1"/>
          </p:cNvSpPr>
          <p:nvPr>
            <p:ph type="body" idx="1"/>
          </p:nvPr>
        </p:nvSpPr>
        <p:spPr>
          <a:xfrm>
            <a:off x="57150" y="4696825"/>
            <a:ext cx="8382000" cy="4467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Clr>
                <a:schemeClr val="lt1"/>
              </a:buClr>
              <a:buSzPts val="1200"/>
              <a:buNone/>
              <a:defRPr sz="1200">
                <a:solidFill>
                  <a:schemeClr val="lt1"/>
                </a:solidFill>
              </a:defRPr>
            </a:lvl1pPr>
          </a:lstStyle>
          <a:p>
            <a:endParaRPr/>
          </a:p>
        </p:txBody>
      </p:sp>
      <p:sp>
        <p:nvSpPr>
          <p:cNvPr id="56" name="Google Shape;56;p10"/>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aterial">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1pPr>
            <a:lvl2pPr lvl="1">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2pPr>
            <a:lvl3pPr lvl="2">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3pPr>
            <a:lvl4pPr lvl="3">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4pPr>
            <a:lvl5pPr lvl="4">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5pPr>
            <a:lvl6pPr lvl="5">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6pPr>
            <a:lvl7pPr lvl="6">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7pPr>
            <a:lvl8pPr lvl="7">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8pPr>
            <a:lvl9pPr lvl="8">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9pPr>
          </a:lstStyle>
          <a:p>
            <a:endParaRPr/>
          </a:p>
        </p:txBody>
      </p:sp>
      <p:sp>
        <p:nvSpPr>
          <p:cNvPr id="7" name="Google Shape;7;p1"/>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lt2"/>
              </a:buClr>
              <a:buSzPts val="1800"/>
              <a:buFont typeface="Roboto"/>
              <a:buChar char="●"/>
              <a:defRPr sz="1800">
                <a:solidFill>
                  <a:schemeClr val="lt2"/>
                </a:solidFill>
                <a:latin typeface="Roboto"/>
                <a:ea typeface="Roboto"/>
                <a:cs typeface="Roboto"/>
                <a:sym typeface="Roboto"/>
              </a:defRPr>
            </a:lvl1pPr>
            <a:lvl2pPr marL="914400" lvl="1"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2pPr>
            <a:lvl3pPr marL="1371600" lvl="2"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3pPr>
            <a:lvl4pPr marL="1828800" lvl="3"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4pPr>
            <a:lvl5pPr marL="2286000" lvl="4"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5pPr>
            <a:lvl6pPr marL="2743200" lvl="5"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6pPr>
            <a:lvl7pPr marL="3200400" lvl="6"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7pPr>
            <a:lvl8pPr marL="3657600" lvl="7"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8pPr>
            <a:lvl9pPr marL="4114800" lvl="8" indent="-317500">
              <a:lnSpc>
                <a:spcPct val="115000"/>
              </a:lnSpc>
              <a:spcBef>
                <a:spcPts val="1600"/>
              </a:spcBef>
              <a:spcAft>
                <a:spcPts val="1600"/>
              </a:spcAft>
              <a:buClr>
                <a:schemeClr val="lt2"/>
              </a:buClr>
              <a:buSzPts val="1400"/>
              <a:buFont typeface="Roboto"/>
              <a:buChar char="■"/>
              <a:defRPr>
                <a:solidFill>
                  <a:schemeClr val="lt2"/>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lt2"/>
                </a:solidFill>
                <a:latin typeface="Roboto"/>
                <a:ea typeface="Roboto"/>
                <a:cs typeface="Roboto"/>
                <a:sym typeface="Roboto"/>
              </a:defRPr>
            </a:lvl1pPr>
            <a:lvl2pPr lvl="1" algn="r">
              <a:buNone/>
              <a:defRPr sz="1000">
                <a:solidFill>
                  <a:schemeClr val="lt2"/>
                </a:solidFill>
                <a:latin typeface="Roboto"/>
                <a:ea typeface="Roboto"/>
                <a:cs typeface="Roboto"/>
                <a:sym typeface="Roboto"/>
              </a:defRPr>
            </a:lvl2pPr>
            <a:lvl3pPr lvl="2" algn="r">
              <a:buNone/>
              <a:defRPr sz="1000">
                <a:solidFill>
                  <a:schemeClr val="lt2"/>
                </a:solidFill>
                <a:latin typeface="Roboto"/>
                <a:ea typeface="Roboto"/>
                <a:cs typeface="Roboto"/>
                <a:sym typeface="Roboto"/>
              </a:defRPr>
            </a:lvl3pPr>
            <a:lvl4pPr lvl="3" algn="r">
              <a:buNone/>
              <a:defRPr sz="1000">
                <a:solidFill>
                  <a:schemeClr val="lt2"/>
                </a:solidFill>
                <a:latin typeface="Roboto"/>
                <a:ea typeface="Roboto"/>
                <a:cs typeface="Roboto"/>
                <a:sym typeface="Roboto"/>
              </a:defRPr>
            </a:lvl4pPr>
            <a:lvl5pPr lvl="4" algn="r">
              <a:buNone/>
              <a:defRPr sz="1000">
                <a:solidFill>
                  <a:schemeClr val="lt2"/>
                </a:solidFill>
                <a:latin typeface="Roboto"/>
                <a:ea typeface="Roboto"/>
                <a:cs typeface="Roboto"/>
                <a:sym typeface="Roboto"/>
              </a:defRPr>
            </a:lvl5pPr>
            <a:lvl6pPr lvl="5" algn="r">
              <a:buNone/>
              <a:defRPr sz="1000">
                <a:solidFill>
                  <a:schemeClr val="lt2"/>
                </a:solidFill>
                <a:latin typeface="Roboto"/>
                <a:ea typeface="Roboto"/>
                <a:cs typeface="Roboto"/>
                <a:sym typeface="Roboto"/>
              </a:defRPr>
            </a:lvl6pPr>
            <a:lvl7pPr lvl="6" algn="r">
              <a:buNone/>
              <a:defRPr sz="1000">
                <a:solidFill>
                  <a:schemeClr val="lt2"/>
                </a:solidFill>
                <a:latin typeface="Roboto"/>
                <a:ea typeface="Roboto"/>
                <a:cs typeface="Roboto"/>
                <a:sym typeface="Roboto"/>
              </a:defRPr>
            </a:lvl7pPr>
            <a:lvl8pPr lvl="7" algn="r">
              <a:buNone/>
              <a:defRPr sz="1000">
                <a:solidFill>
                  <a:schemeClr val="lt2"/>
                </a:solidFill>
                <a:latin typeface="Roboto"/>
                <a:ea typeface="Roboto"/>
                <a:cs typeface="Roboto"/>
                <a:sym typeface="Roboto"/>
              </a:defRPr>
            </a:lvl8pPr>
            <a:lvl9pPr lvl="8" algn="r">
              <a:buNone/>
              <a:defRPr sz="1000">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creativecommons.org/licenses/by-nc/4.0/"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0.xml"/><Relationship Id="rId1" Type="http://schemas.openxmlformats.org/officeDocument/2006/relationships/slideLayout" Target="../slideLayouts/slideLayout11.xml"/><Relationship Id="rId4" Type="http://schemas.openxmlformats.org/officeDocument/2006/relationships/image" Target="../media/image24.png"/></Relationships>
</file>

<file path=ppt/slides/_rels/slide3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1.xml"/><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2.xml"/><Relationship Id="rId1" Type="http://schemas.openxmlformats.org/officeDocument/2006/relationships/slideLayout" Target="../slideLayouts/slideLayout14.xml"/><Relationship Id="rId4" Type="http://schemas.openxmlformats.org/officeDocument/2006/relationships/image" Target="../media/image27.png"/></Relationships>
</file>

<file path=ppt/slides/_rels/slide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3.xml"/><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4.xml"/><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35.xml"/><Relationship Id="rId1" Type="http://schemas.openxmlformats.org/officeDocument/2006/relationships/slideLayout" Target="../slideLayouts/slideLayout11.xml"/><Relationship Id="rId4" Type="http://schemas.openxmlformats.org/officeDocument/2006/relationships/hyperlink" Target="https://unsplash.com/photos/8Gg2Ne_uTcM?utm_source=unsplash&amp;utm_medium=referral&amp;utm_content=creditCopyText"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6.xml"/><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37.xml"/><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38.xml"/><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39.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0.xml"/><Relationship Id="rId1" Type="http://schemas.openxmlformats.org/officeDocument/2006/relationships/slideLayout" Target="../slideLayouts/slideLayout11.xml"/></Relationships>
</file>

<file path=ppt/slides/_rels/slide4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1.xml"/><Relationship Id="rId1" Type="http://schemas.openxmlformats.org/officeDocument/2006/relationships/slideLayout" Target="../slideLayouts/slideLayout11.xml"/></Relationships>
</file>

<file path=ppt/slides/_rels/slide42.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42.xml"/><Relationship Id="rId1" Type="http://schemas.openxmlformats.org/officeDocument/2006/relationships/slideLayout" Target="../slideLayouts/slideLayout11.xml"/></Relationships>
</file>

<file path=ppt/slides/_rels/slide43.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43.xml"/><Relationship Id="rId1" Type="http://schemas.openxmlformats.org/officeDocument/2006/relationships/slideLayout" Target="../slideLayouts/slideLayout11.xml"/></Relationships>
</file>

<file path=ppt/slides/_rels/slide4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4.xml"/><Relationship Id="rId1" Type="http://schemas.openxmlformats.org/officeDocument/2006/relationships/slideLayout" Target="../slideLayouts/slideLayout11.xml"/></Relationships>
</file>

<file path=ppt/slides/_rels/slide45.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45.xml"/><Relationship Id="rId1" Type="http://schemas.openxmlformats.org/officeDocument/2006/relationships/slideLayout" Target="../slideLayouts/slideLayout1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47.xml"/><Relationship Id="rId1" Type="http://schemas.openxmlformats.org/officeDocument/2006/relationships/slideLayout" Target="../slideLayouts/slideLayout11.xml"/></Relationships>
</file>

<file path=ppt/slides/_rels/slide48.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48.xml"/><Relationship Id="rId1" Type="http://schemas.openxmlformats.org/officeDocument/2006/relationships/slideLayout" Target="../slideLayouts/slideLayout11.xml"/></Relationships>
</file>

<file path=ppt/slides/_rels/slide49.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49.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1.xml"/><Relationship Id="rId4" Type="http://schemas.openxmlformats.org/officeDocument/2006/relationships/image" Target="../media/image4.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52.xml"/><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3.xml"/><Relationship Id="rId1" Type="http://schemas.openxmlformats.org/officeDocument/2006/relationships/slideLayout" Target="../slideLayouts/slideLayout11.xml"/></Relationships>
</file>

<file path=ppt/slides/_rels/slide5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4.xml"/><Relationship Id="rId1" Type="http://schemas.openxmlformats.org/officeDocument/2006/relationships/slideLayout" Target="../slideLayouts/slideLayout11.xml"/></Relationships>
</file>

<file path=ppt/slides/_rels/slide55.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55.xml"/><Relationship Id="rId1" Type="http://schemas.openxmlformats.org/officeDocument/2006/relationships/slideLayout" Target="../slideLayouts/slideLayout11.xml"/><Relationship Id="rId6" Type="http://schemas.openxmlformats.org/officeDocument/2006/relationships/image" Target="../media/image32.png"/><Relationship Id="rId5" Type="http://schemas.openxmlformats.org/officeDocument/2006/relationships/hyperlink" Target="http://bit.ly/4connections" TargetMode="External"/><Relationship Id="rId4" Type="http://schemas.openxmlformats.org/officeDocument/2006/relationships/hyperlink" Target="https://tinyurl.com/y5uzyrbl"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1.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1.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Google Shape;80;p16"/>
          <p:cNvSpPr txBox="1">
            <a:spLocks noGrp="1"/>
          </p:cNvSpPr>
          <p:nvPr>
            <p:ph type="title"/>
          </p:nvPr>
        </p:nvSpPr>
        <p:spPr>
          <a:xfrm>
            <a:off x="103900" y="620050"/>
            <a:ext cx="8919000" cy="26070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GB" sz="4000">
                <a:latin typeface="Georgia"/>
                <a:ea typeface="Georgia"/>
                <a:cs typeface="Georgia"/>
                <a:sym typeface="Georgia"/>
              </a:rPr>
              <a:t>Engaged learning in community:</a:t>
            </a:r>
            <a:r>
              <a:rPr lang="en-GB"/>
              <a:t> </a:t>
            </a:r>
            <a:r>
              <a:rPr lang="en-GB" sz="3000">
                <a:latin typeface="Georgia"/>
                <a:ea typeface="Georgia"/>
                <a:cs typeface="Georgia"/>
                <a:sym typeface="Georgia"/>
              </a:rPr>
              <a:t>At WACC and in your Canvas course</a:t>
            </a:r>
            <a:endParaRPr sz="3000">
              <a:latin typeface="Georgia"/>
              <a:ea typeface="Georgia"/>
              <a:cs typeface="Georgia"/>
              <a:sym typeface="Georgia"/>
            </a:endParaRPr>
          </a:p>
          <a:p>
            <a:pPr marL="0" lvl="0" indent="0" algn="ctr" rtl="0">
              <a:spcBef>
                <a:spcPts val="0"/>
              </a:spcBef>
              <a:spcAft>
                <a:spcPts val="0"/>
              </a:spcAft>
              <a:buNone/>
            </a:pPr>
            <a:endParaRPr sz="3000">
              <a:latin typeface="Georgia"/>
              <a:ea typeface="Georgia"/>
              <a:cs typeface="Georgia"/>
              <a:sym typeface="Georgia"/>
            </a:endParaRPr>
          </a:p>
          <a:p>
            <a:pPr marL="0" lvl="0" indent="0" algn="ctr" rtl="0">
              <a:spcBef>
                <a:spcPts val="0"/>
              </a:spcBef>
              <a:spcAft>
                <a:spcPts val="0"/>
              </a:spcAft>
              <a:buNone/>
            </a:pPr>
            <a:r>
              <a:rPr lang="en-GB" sz="3000" b="0">
                <a:latin typeface="Georgia"/>
                <a:ea typeface="Georgia"/>
                <a:cs typeface="Georgia"/>
                <a:sym typeface="Georgia"/>
              </a:rPr>
              <a:t>URL- http://tinyurl.com/y2xqvfpe</a:t>
            </a:r>
            <a:endParaRPr sz="3000" b="0">
              <a:latin typeface="Georgia"/>
              <a:ea typeface="Georgia"/>
              <a:cs typeface="Georgia"/>
              <a:sym typeface="Georgia"/>
            </a:endParaRPr>
          </a:p>
        </p:txBody>
      </p:sp>
      <p:sp>
        <p:nvSpPr>
          <p:cNvPr id="81" name="Google Shape;81;p16"/>
          <p:cNvSpPr txBox="1">
            <a:spLocks noGrp="1"/>
          </p:cNvSpPr>
          <p:nvPr>
            <p:ph type="subTitle" idx="1"/>
          </p:nvPr>
        </p:nvSpPr>
        <p:spPr>
          <a:xfrm>
            <a:off x="1365450" y="3357998"/>
            <a:ext cx="6413100" cy="103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1800">
                <a:latin typeface="Georgia"/>
                <a:ea typeface="Georgia"/>
                <a:cs typeface="Georgia"/>
                <a:sym typeface="Georgia"/>
              </a:rPr>
              <a:t>Marisa Petrich, UW Tacoma- Instructional Design Librarian</a:t>
            </a:r>
            <a:endParaRPr sz="1800">
              <a:latin typeface="Georgia"/>
              <a:ea typeface="Georgia"/>
              <a:cs typeface="Georgia"/>
              <a:sym typeface="Georgia"/>
            </a:endParaRPr>
          </a:p>
          <a:p>
            <a:pPr marL="0" lvl="0" indent="0" algn="l" rtl="0">
              <a:spcBef>
                <a:spcPts val="0"/>
              </a:spcBef>
              <a:spcAft>
                <a:spcPts val="0"/>
              </a:spcAft>
              <a:buNone/>
            </a:pPr>
            <a:r>
              <a:rPr lang="en-GB" sz="1800">
                <a:latin typeface="Georgia"/>
                <a:ea typeface="Georgia"/>
                <a:cs typeface="Georgia"/>
                <a:sym typeface="Georgia"/>
              </a:rPr>
              <a:t>Heather Newcomer, Olympic College- Library Faculty</a:t>
            </a:r>
            <a:endParaRPr sz="1800">
              <a:latin typeface="Georgia"/>
              <a:ea typeface="Georgia"/>
              <a:cs typeface="Georgia"/>
              <a:sym typeface="Georgia"/>
            </a:endParaRPr>
          </a:p>
        </p:txBody>
      </p:sp>
      <p:sp>
        <p:nvSpPr>
          <p:cNvPr id="82" name="Google Shape;82;p16"/>
          <p:cNvSpPr txBox="1"/>
          <p:nvPr/>
        </p:nvSpPr>
        <p:spPr>
          <a:xfrm>
            <a:off x="5277300" y="4772400"/>
            <a:ext cx="3866700" cy="3711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GB" sz="600">
                <a:solidFill>
                  <a:srgbClr val="464646"/>
                </a:solidFill>
                <a:highlight>
                  <a:schemeClr val="lt1"/>
                </a:highlight>
                <a:latin typeface="Montserrat"/>
                <a:ea typeface="Montserrat"/>
                <a:cs typeface="Montserrat"/>
                <a:sym typeface="Montserrat"/>
              </a:rPr>
              <a:t>This presentation by Marisa Petrich and Heather Newcomer is licensed under a </a:t>
            </a:r>
            <a:r>
              <a:rPr lang="en-GB" sz="600" u="sng">
                <a:solidFill>
                  <a:srgbClr val="049CCF"/>
                </a:solidFill>
                <a:highlight>
                  <a:schemeClr val="lt1"/>
                </a:highlight>
                <a:latin typeface="Montserrat"/>
                <a:ea typeface="Montserrat"/>
                <a:cs typeface="Montserrat"/>
                <a:sym typeface="Montserrat"/>
                <a:hlinkClick r:id="rId3"/>
              </a:rPr>
              <a:t>Creative Commons Attribution-NonCommercial 4.0 International License</a:t>
            </a:r>
            <a:r>
              <a:rPr lang="en-GB" sz="600">
                <a:highlight>
                  <a:schemeClr val="lt1"/>
                </a:highlight>
                <a:latin typeface="Montserrat"/>
                <a:ea typeface="Montserrat"/>
                <a:cs typeface="Montserrat"/>
                <a:sym typeface="Montserrat"/>
              </a:rPr>
              <a:t>, </a:t>
            </a:r>
            <a:r>
              <a:rPr lang="en-GB" sz="600">
                <a:solidFill>
                  <a:srgbClr val="222222"/>
                </a:solidFill>
                <a:highlight>
                  <a:schemeClr val="lt1"/>
                </a:highlight>
                <a:latin typeface="Montserrat"/>
                <a:ea typeface="Montserrat"/>
                <a:cs typeface="Montserrat"/>
                <a:sym typeface="Montserrat"/>
              </a:rPr>
              <a:t>except where otherwise noted</a:t>
            </a:r>
            <a:endParaRPr sz="600">
              <a:latin typeface="Roboto"/>
              <a:ea typeface="Roboto"/>
              <a:cs typeface="Roboto"/>
              <a:sym typeface="Roboto"/>
            </a:endParaRPr>
          </a:p>
        </p:txBody>
      </p:sp>
      <p:pic>
        <p:nvPicPr>
          <p:cNvPr id="83" name="Google Shape;83;p16" descr="Creative Commons License"/>
          <p:cNvPicPr preferRelativeResize="0"/>
          <p:nvPr/>
        </p:nvPicPr>
        <p:blipFill>
          <a:blip r:embed="rId4">
            <a:alphaModFix/>
          </a:blip>
          <a:stretch>
            <a:fillRect/>
          </a:stretch>
        </p:blipFill>
        <p:spPr>
          <a:xfrm>
            <a:off x="8260900" y="4629513"/>
            <a:ext cx="762000" cy="14287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pic>
        <p:nvPicPr>
          <p:cNvPr id="152" name="Google Shape;152;p25"/>
          <p:cNvPicPr preferRelativeResize="0"/>
          <p:nvPr/>
        </p:nvPicPr>
        <p:blipFill>
          <a:blip r:embed="rId3">
            <a:alphaModFix/>
          </a:blip>
          <a:stretch>
            <a:fillRect/>
          </a:stretch>
        </p:blipFill>
        <p:spPr>
          <a:xfrm>
            <a:off x="-85462" y="-8"/>
            <a:ext cx="9229474" cy="5993165"/>
          </a:xfrm>
          <a:prstGeom prst="rect">
            <a:avLst/>
          </a:prstGeom>
          <a:noFill/>
          <a:ln>
            <a:noFill/>
          </a:ln>
        </p:spPr>
      </p:pic>
      <p:sp>
        <p:nvSpPr>
          <p:cNvPr id="153" name="Google Shape;153;p25"/>
          <p:cNvSpPr txBox="1"/>
          <p:nvPr/>
        </p:nvSpPr>
        <p:spPr>
          <a:xfrm>
            <a:off x="45325" y="117625"/>
            <a:ext cx="6079200" cy="1235700"/>
          </a:xfrm>
          <a:prstGeom prst="rect">
            <a:avLst/>
          </a:prstGeom>
          <a:solidFill>
            <a:srgbClr val="CFE2F3">
              <a:alpha val="70770"/>
            </a:srgbClr>
          </a:solidFill>
          <a:ln>
            <a:noFill/>
          </a:ln>
          <a:effectLst>
            <a:outerShdw blurRad="57150" dist="19050" dir="5400000" algn="bl" rotWithShape="0">
              <a:srgbClr val="000000">
                <a:alpha val="50000"/>
              </a:srgbClr>
            </a:outerShdw>
          </a:effectLst>
        </p:spPr>
        <p:txBody>
          <a:bodyPr spcFirstLastPara="1" wrap="square" lIns="91425" tIns="91425" rIns="91425" bIns="91425" anchor="t" anchorCtr="0">
            <a:noAutofit/>
          </a:bodyPr>
          <a:lstStyle/>
          <a:p>
            <a:pPr marL="457200" lvl="0" indent="-419100" algn="ctr" rtl="0">
              <a:lnSpc>
                <a:spcPct val="115000"/>
              </a:lnSpc>
              <a:spcBef>
                <a:spcPts val="0"/>
              </a:spcBef>
              <a:spcAft>
                <a:spcPts val="0"/>
              </a:spcAft>
              <a:buSzPts val="3000"/>
              <a:buFont typeface="Georgia"/>
              <a:buChar char="-"/>
            </a:pPr>
            <a:r>
              <a:rPr lang="en-GB" sz="3000">
                <a:latin typeface="Georgia"/>
                <a:ea typeface="Georgia"/>
                <a:cs typeface="Georgia"/>
                <a:sym typeface="Georgia"/>
              </a:rPr>
              <a:t>Teach about learning</a:t>
            </a:r>
            <a:endParaRPr sz="3000">
              <a:latin typeface="Georgia"/>
              <a:ea typeface="Georgia"/>
              <a:cs typeface="Georgia"/>
              <a:sym typeface="Georgia"/>
            </a:endParaRPr>
          </a:p>
          <a:p>
            <a:pPr marL="457200" lvl="0" indent="-419100" algn="ctr" rtl="0">
              <a:lnSpc>
                <a:spcPct val="115000"/>
              </a:lnSpc>
              <a:spcBef>
                <a:spcPts val="0"/>
              </a:spcBef>
              <a:spcAft>
                <a:spcPts val="0"/>
              </a:spcAft>
              <a:buSzPts val="3000"/>
              <a:buFont typeface="Georgia"/>
              <a:buChar char="-"/>
            </a:pPr>
            <a:r>
              <a:rPr lang="en-GB" sz="3000">
                <a:latin typeface="Georgia"/>
                <a:ea typeface="Georgia"/>
                <a:cs typeface="Georgia"/>
                <a:sym typeface="Georgia"/>
              </a:rPr>
              <a:t>Be open about pedagogy</a:t>
            </a:r>
            <a:endParaRPr sz="3000">
              <a:latin typeface="Georgia"/>
              <a:ea typeface="Georgia"/>
              <a:cs typeface="Georgia"/>
              <a:sym typeface="Georgia"/>
            </a:endParaRPr>
          </a:p>
        </p:txBody>
      </p:sp>
      <p:sp>
        <p:nvSpPr>
          <p:cNvPr id="154" name="Google Shape;154;p25"/>
          <p:cNvSpPr txBox="1"/>
          <p:nvPr/>
        </p:nvSpPr>
        <p:spPr>
          <a:xfrm>
            <a:off x="5957450" y="4765800"/>
            <a:ext cx="2909400" cy="23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solidFill>
                  <a:srgbClr val="FFFFFF"/>
                </a:solidFill>
                <a:latin typeface="Georgia"/>
                <a:ea typeface="Georgia"/>
                <a:cs typeface="Georgia"/>
                <a:sym typeface="Georgia"/>
              </a:rPr>
              <a:t>Photo by Kevin Gawlik , on Unsplash</a:t>
            </a:r>
            <a:endParaRPr sz="1200">
              <a:solidFill>
                <a:srgbClr val="FFFFFF"/>
              </a:solidFill>
              <a:latin typeface="Georgia"/>
              <a:ea typeface="Georgia"/>
              <a:cs typeface="Georgia"/>
              <a:sym typeface="Georgi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pic>
        <p:nvPicPr>
          <p:cNvPr id="159" name="Google Shape;159;p26"/>
          <p:cNvPicPr preferRelativeResize="0"/>
          <p:nvPr/>
        </p:nvPicPr>
        <p:blipFill rotWithShape="1">
          <a:blip r:embed="rId3">
            <a:alphaModFix/>
          </a:blip>
          <a:srcRect b="32614"/>
          <a:stretch/>
        </p:blipFill>
        <p:spPr>
          <a:xfrm>
            <a:off x="0" y="1"/>
            <a:ext cx="9143999" cy="5143500"/>
          </a:xfrm>
          <a:prstGeom prst="rect">
            <a:avLst/>
          </a:prstGeom>
          <a:noFill/>
          <a:ln>
            <a:noFill/>
          </a:ln>
        </p:spPr>
      </p:pic>
      <p:sp>
        <p:nvSpPr>
          <p:cNvPr id="160" name="Google Shape;160;p26"/>
          <p:cNvSpPr txBox="1"/>
          <p:nvPr/>
        </p:nvSpPr>
        <p:spPr>
          <a:xfrm>
            <a:off x="5071025" y="275375"/>
            <a:ext cx="3985500" cy="44265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GB" sz="3000">
                <a:solidFill>
                  <a:srgbClr val="0000FF"/>
                </a:solidFill>
                <a:latin typeface="Caveat"/>
                <a:ea typeface="Caveat"/>
                <a:cs typeface="Caveat"/>
                <a:sym typeface="Caveat"/>
              </a:rPr>
              <a:t>-What is your pedagogical perspective?</a:t>
            </a:r>
            <a:endParaRPr sz="3000">
              <a:solidFill>
                <a:srgbClr val="0000FF"/>
              </a:solidFill>
              <a:latin typeface="Caveat"/>
              <a:ea typeface="Caveat"/>
              <a:cs typeface="Caveat"/>
              <a:sym typeface="Caveat"/>
            </a:endParaRPr>
          </a:p>
          <a:p>
            <a:pPr marL="0" lvl="0" indent="0" algn="l" rtl="0">
              <a:lnSpc>
                <a:spcPct val="100000"/>
              </a:lnSpc>
              <a:spcBef>
                <a:spcPts val="0"/>
              </a:spcBef>
              <a:spcAft>
                <a:spcPts val="0"/>
              </a:spcAft>
              <a:buNone/>
            </a:pPr>
            <a:endParaRPr sz="3000">
              <a:solidFill>
                <a:srgbClr val="0000FF"/>
              </a:solidFill>
              <a:latin typeface="Caveat"/>
              <a:ea typeface="Caveat"/>
              <a:cs typeface="Caveat"/>
              <a:sym typeface="Caveat"/>
            </a:endParaRPr>
          </a:p>
          <a:p>
            <a:pPr marL="0" lvl="0" indent="0" algn="l" rtl="0">
              <a:lnSpc>
                <a:spcPct val="100000"/>
              </a:lnSpc>
              <a:spcBef>
                <a:spcPts val="0"/>
              </a:spcBef>
              <a:spcAft>
                <a:spcPts val="0"/>
              </a:spcAft>
              <a:buNone/>
            </a:pPr>
            <a:r>
              <a:rPr lang="en-GB" sz="3000">
                <a:solidFill>
                  <a:srgbClr val="0000FF"/>
                </a:solidFill>
                <a:latin typeface="Caveat"/>
                <a:ea typeface="Caveat"/>
                <a:cs typeface="Caveat"/>
                <a:sym typeface="Caveat"/>
              </a:rPr>
              <a:t>-What pedagogical assumptions are embedded in your LMS?</a:t>
            </a:r>
            <a:endParaRPr sz="3000">
              <a:solidFill>
                <a:srgbClr val="0000FF"/>
              </a:solidFill>
              <a:latin typeface="Caveat"/>
              <a:ea typeface="Caveat"/>
              <a:cs typeface="Caveat"/>
              <a:sym typeface="Caveat"/>
            </a:endParaRPr>
          </a:p>
          <a:p>
            <a:pPr marL="0" lvl="0" indent="0" algn="l" rtl="0">
              <a:lnSpc>
                <a:spcPct val="100000"/>
              </a:lnSpc>
              <a:spcBef>
                <a:spcPts val="0"/>
              </a:spcBef>
              <a:spcAft>
                <a:spcPts val="0"/>
              </a:spcAft>
              <a:buNone/>
            </a:pPr>
            <a:endParaRPr sz="3000">
              <a:solidFill>
                <a:srgbClr val="0000FF"/>
              </a:solidFill>
              <a:latin typeface="Caveat"/>
              <a:ea typeface="Caveat"/>
              <a:cs typeface="Caveat"/>
              <a:sym typeface="Caveat"/>
            </a:endParaRPr>
          </a:p>
          <a:p>
            <a:pPr marL="0" lvl="0" indent="0" algn="l" rtl="0">
              <a:lnSpc>
                <a:spcPct val="100000"/>
              </a:lnSpc>
              <a:spcBef>
                <a:spcPts val="0"/>
              </a:spcBef>
              <a:spcAft>
                <a:spcPts val="0"/>
              </a:spcAft>
              <a:buNone/>
            </a:pPr>
            <a:r>
              <a:rPr lang="en-GB" sz="3000">
                <a:solidFill>
                  <a:srgbClr val="0000FF"/>
                </a:solidFill>
                <a:latin typeface="Caveat"/>
                <a:ea typeface="Caveat"/>
                <a:cs typeface="Caveat"/>
                <a:sym typeface="Caveat"/>
              </a:rPr>
              <a:t>-How can you reconcile the two?</a:t>
            </a:r>
            <a:endParaRPr sz="3000">
              <a:solidFill>
                <a:srgbClr val="0000FF"/>
              </a:solidFill>
              <a:latin typeface="Caveat"/>
              <a:ea typeface="Caveat"/>
              <a:cs typeface="Caveat"/>
              <a:sym typeface="Caveat"/>
            </a:endParaRPr>
          </a:p>
          <a:p>
            <a:pPr marL="0" lvl="0" indent="0" algn="l" rtl="0">
              <a:spcBef>
                <a:spcPts val="0"/>
              </a:spcBef>
              <a:spcAft>
                <a:spcPts val="0"/>
              </a:spcAft>
              <a:buNone/>
            </a:pPr>
            <a:endParaRPr sz="3000">
              <a:solidFill>
                <a:srgbClr val="0000FF"/>
              </a:solidFill>
              <a:latin typeface="Caveat"/>
              <a:ea typeface="Caveat"/>
              <a:cs typeface="Caveat"/>
              <a:sym typeface="Caveat"/>
            </a:endParaRPr>
          </a:p>
          <a:p>
            <a:pPr marL="0" lvl="0" indent="0" algn="l" rtl="0">
              <a:spcBef>
                <a:spcPts val="0"/>
              </a:spcBef>
              <a:spcAft>
                <a:spcPts val="0"/>
              </a:spcAft>
              <a:buNone/>
            </a:pPr>
            <a:endParaRPr>
              <a:latin typeface="Georgia"/>
              <a:ea typeface="Georgia"/>
              <a:cs typeface="Georgia"/>
              <a:sym typeface="Georgia"/>
            </a:endParaRPr>
          </a:p>
        </p:txBody>
      </p:sp>
      <p:sp>
        <p:nvSpPr>
          <p:cNvPr id="161" name="Google Shape;161;p26"/>
          <p:cNvSpPr txBox="1"/>
          <p:nvPr/>
        </p:nvSpPr>
        <p:spPr>
          <a:xfrm>
            <a:off x="6147125" y="4831850"/>
            <a:ext cx="2909400" cy="23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latin typeface="Georgia"/>
                <a:ea typeface="Georgia"/>
                <a:cs typeface="Georgia"/>
                <a:sym typeface="Georgia"/>
              </a:rPr>
              <a:t>Photo by rawpixel, on Unsplash</a:t>
            </a:r>
            <a:endParaRPr sz="1200">
              <a:latin typeface="Georgia"/>
              <a:ea typeface="Georgia"/>
              <a:cs typeface="Georgia"/>
              <a:sym typeface="Georgi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27"/>
          <p:cNvSpPr txBox="1">
            <a:spLocks noGrp="1"/>
          </p:cNvSpPr>
          <p:nvPr>
            <p:ph type="ctrTitle"/>
          </p:nvPr>
        </p:nvSpPr>
        <p:spPr>
          <a:xfrm>
            <a:off x="390525" y="1819275"/>
            <a:ext cx="8222100" cy="160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GB"/>
              <a:t>Activity (15 minutes)</a:t>
            </a:r>
            <a:endParaRPr/>
          </a:p>
          <a:p>
            <a:pPr marL="0" lvl="0" indent="0" algn="l" rtl="0">
              <a:spcBef>
                <a:spcPts val="0"/>
              </a:spcBef>
              <a:spcAft>
                <a:spcPts val="0"/>
              </a:spcAft>
              <a:buNone/>
            </a:pPr>
            <a:r>
              <a:rPr lang="en-GB"/>
              <a:t> Think - Pair - Share</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pic>
        <p:nvPicPr>
          <p:cNvPr id="171" name="Google Shape;171;p28"/>
          <p:cNvPicPr preferRelativeResize="0"/>
          <p:nvPr/>
        </p:nvPicPr>
        <p:blipFill rotWithShape="1">
          <a:blip r:embed="rId3">
            <a:alphaModFix/>
          </a:blip>
          <a:srcRect t="37292"/>
          <a:stretch/>
        </p:blipFill>
        <p:spPr>
          <a:xfrm>
            <a:off x="0" y="-2"/>
            <a:ext cx="9143999" cy="7645105"/>
          </a:xfrm>
          <a:prstGeom prst="rect">
            <a:avLst/>
          </a:prstGeom>
          <a:noFill/>
          <a:ln>
            <a:noFill/>
          </a:ln>
        </p:spPr>
      </p:pic>
      <p:sp>
        <p:nvSpPr>
          <p:cNvPr id="172" name="Google Shape;172;p28"/>
          <p:cNvSpPr txBox="1"/>
          <p:nvPr/>
        </p:nvSpPr>
        <p:spPr>
          <a:xfrm>
            <a:off x="6052725" y="4771150"/>
            <a:ext cx="2909400" cy="23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latin typeface="Georgia"/>
                <a:ea typeface="Georgia"/>
                <a:cs typeface="Georgia"/>
                <a:sym typeface="Georgia"/>
              </a:rPr>
              <a:t>Photo by Alif Shaari, on Unsplash</a:t>
            </a:r>
            <a:endParaRPr sz="1200">
              <a:latin typeface="Georgia"/>
              <a:ea typeface="Georgia"/>
              <a:cs typeface="Georgia"/>
              <a:sym typeface="Georgia"/>
            </a:endParaRPr>
          </a:p>
        </p:txBody>
      </p:sp>
      <p:sp>
        <p:nvSpPr>
          <p:cNvPr id="173" name="Google Shape;173;p28"/>
          <p:cNvSpPr txBox="1"/>
          <p:nvPr/>
        </p:nvSpPr>
        <p:spPr>
          <a:xfrm>
            <a:off x="156175" y="488200"/>
            <a:ext cx="4208400" cy="4925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3000">
                <a:latin typeface="Georgia"/>
                <a:ea typeface="Georgia"/>
                <a:cs typeface="Georgia"/>
                <a:sym typeface="Georgia"/>
              </a:rPr>
              <a:t>Take 2 minutes to consider:</a:t>
            </a:r>
            <a:endParaRPr sz="3000">
              <a:latin typeface="Georgia"/>
              <a:ea typeface="Georgia"/>
              <a:cs typeface="Georgia"/>
              <a:sym typeface="Georgia"/>
            </a:endParaRPr>
          </a:p>
          <a:p>
            <a:pPr marL="0" lvl="0" indent="0" algn="l" rtl="0">
              <a:spcBef>
                <a:spcPts val="0"/>
              </a:spcBef>
              <a:spcAft>
                <a:spcPts val="0"/>
              </a:spcAft>
              <a:buNone/>
            </a:pPr>
            <a:r>
              <a:rPr lang="en-GB" sz="3000">
                <a:latin typeface="Georgia"/>
                <a:ea typeface="Georgia"/>
                <a:cs typeface="Georgia"/>
                <a:sym typeface="Georgia"/>
              </a:rPr>
              <a:t>Your own pedagogical perspective, </a:t>
            </a:r>
            <a:endParaRPr sz="3000">
              <a:latin typeface="Georgia"/>
              <a:ea typeface="Georgia"/>
              <a:cs typeface="Georgia"/>
              <a:sym typeface="Georgia"/>
            </a:endParaRPr>
          </a:p>
          <a:p>
            <a:pPr marL="0" lvl="0" indent="0" algn="l" rtl="0">
              <a:spcBef>
                <a:spcPts val="0"/>
              </a:spcBef>
              <a:spcAft>
                <a:spcPts val="0"/>
              </a:spcAft>
              <a:buNone/>
            </a:pPr>
            <a:r>
              <a:rPr lang="en-GB" sz="3000">
                <a:latin typeface="Georgia"/>
                <a:ea typeface="Georgia"/>
                <a:cs typeface="Georgia"/>
                <a:sym typeface="Georgia"/>
              </a:rPr>
              <a:t>The pedagogical assumptions embedded in your LMS, and</a:t>
            </a:r>
            <a:endParaRPr sz="3000">
              <a:latin typeface="Georgia"/>
              <a:ea typeface="Georgia"/>
              <a:cs typeface="Georgia"/>
              <a:sym typeface="Georgia"/>
            </a:endParaRPr>
          </a:p>
          <a:p>
            <a:pPr marL="0" lvl="0" indent="0" algn="l" rtl="0">
              <a:spcBef>
                <a:spcPts val="0"/>
              </a:spcBef>
              <a:spcAft>
                <a:spcPts val="0"/>
              </a:spcAft>
              <a:buNone/>
            </a:pPr>
            <a:r>
              <a:rPr lang="en-GB" sz="3000">
                <a:latin typeface="Georgia"/>
                <a:ea typeface="Georgia"/>
                <a:cs typeface="Georgia"/>
                <a:sym typeface="Georgia"/>
              </a:rPr>
              <a:t> How you reconcile the two?</a:t>
            </a:r>
            <a:endParaRPr sz="3000">
              <a:latin typeface="Georgia"/>
              <a:ea typeface="Georgia"/>
              <a:cs typeface="Georgia"/>
              <a:sym typeface="Georgia"/>
            </a:endParaRPr>
          </a:p>
          <a:p>
            <a:pPr marL="0" lvl="0" indent="0" algn="l" rtl="0">
              <a:spcBef>
                <a:spcPts val="0"/>
              </a:spcBef>
              <a:spcAft>
                <a:spcPts val="0"/>
              </a:spcAft>
              <a:buNone/>
            </a:pPr>
            <a:endParaRPr sz="3000">
              <a:latin typeface="Georgia"/>
              <a:ea typeface="Georgia"/>
              <a:cs typeface="Georgia"/>
              <a:sym typeface="Georgia"/>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pic>
        <p:nvPicPr>
          <p:cNvPr id="178" name="Google Shape;178;p29"/>
          <p:cNvPicPr preferRelativeResize="0"/>
          <p:nvPr/>
        </p:nvPicPr>
        <p:blipFill rotWithShape="1">
          <a:blip r:embed="rId3">
            <a:alphaModFix/>
          </a:blip>
          <a:srcRect t="27378" r="6252"/>
          <a:stretch/>
        </p:blipFill>
        <p:spPr>
          <a:xfrm>
            <a:off x="0" y="0"/>
            <a:ext cx="9429768" cy="5143500"/>
          </a:xfrm>
          <a:prstGeom prst="rect">
            <a:avLst/>
          </a:prstGeom>
          <a:noFill/>
          <a:ln>
            <a:noFill/>
          </a:ln>
        </p:spPr>
      </p:pic>
      <p:sp>
        <p:nvSpPr>
          <p:cNvPr id="179" name="Google Shape;179;p29"/>
          <p:cNvSpPr txBox="1"/>
          <p:nvPr/>
        </p:nvSpPr>
        <p:spPr>
          <a:xfrm>
            <a:off x="6130650" y="4779800"/>
            <a:ext cx="2909400" cy="23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solidFill>
                  <a:srgbClr val="FFFFFF"/>
                </a:solidFill>
                <a:latin typeface="Georgia"/>
                <a:ea typeface="Georgia"/>
                <a:cs typeface="Georgia"/>
                <a:sym typeface="Georgia"/>
              </a:rPr>
              <a:t>Photo by Stephen Poore, on Unsplash</a:t>
            </a:r>
            <a:endParaRPr sz="1200">
              <a:solidFill>
                <a:srgbClr val="FFFFFF"/>
              </a:solidFill>
              <a:latin typeface="Georgia"/>
              <a:ea typeface="Georgia"/>
              <a:cs typeface="Georgia"/>
              <a:sym typeface="Georgia"/>
            </a:endParaRPr>
          </a:p>
        </p:txBody>
      </p:sp>
      <p:sp>
        <p:nvSpPr>
          <p:cNvPr id="180" name="Google Shape;180;p29"/>
          <p:cNvSpPr txBox="1"/>
          <p:nvPr/>
        </p:nvSpPr>
        <p:spPr>
          <a:xfrm>
            <a:off x="181825" y="268425"/>
            <a:ext cx="3704700" cy="4646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3000">
                <a:solidFill>
                  <a:srgbClr val="FFFFFF"/>
                </a:solidFill>
                <a:latin typeface="Georgia"/>
                <a:ea typeface="Georgia"/>
                <a:cs typeface="Georgia"/>
                <a:sym typeface="Georgia"/>
              </a:rPr>
              <a:t>Pair up. Take turns with your partner to</a:t>
            </a:r>
            <a:endParaRPr sz="3000">
              <a:solidFill>
                <a:srgbClr val="FFFFFF"/>
              </a:solidFill>
              <a:latin typeface="Georgia"/>
              <a:ea typeface="Georgia"/>
              <a:cs typeface="Georgia"/>
              <a:sym typeface="Georgia"/>
            </a:endParaRPr>
          </a:p>
          <a:p>
            <a:pPr marL="0" lvl="0" indent="0" algn="l" rtl="0">
              <a:spcBef>
                <a:spcPts val="0"/>
              </a:spcBef>
              <a:spcAft>
                <a:spcPts val="0"/>
              </a:spcAft>
              <a:buNone/>
            </a:pPr>
            <a:r>
              <a:rPr lang="en-GB" sz="3000">
                <a:solidFill>
                  <a:srgbClr val="FFFFFF"/>
                </a:solidFill>
                <a:latin typeface="Georgia"/>
                <a:ea typeface="Georgia"/>
                <a:cs typeface="Georgia"/>
                <a:sym typeface="Georgia"/>
              </a:rPr>
              <a:t>share 1 or 2 of your answers, using 2 minute each. Finally, make note of themes in your answers in 2 minutes. Total time- 6 minutes.   </a:t>
            </a:r>
            <a:endParaRPr sz="3000">
              <a:solidFill>
                <a:srgbClr val="FFFFFF"/>
              </a:solidFill>
              <a:latin typeface="Georgia"/>
              <a:ea typeface="Georgia"/>
              <a:cs typeface="Georgia"/>
              <a:sym typeface="Georgia"/>
            </a:endParaRPr>
          </a:p>
        </p:txBody>
      </p:sp>
      <p:sp>
        <p:nvSpPr>
          <p:cNvPr id="181" name="Google Shape;181;p29"/>
          <p:cNvSpPr txBox="1"/>
          <p:nvPr/>
        </p:nvSpPr>
        <p:spPr>
          <a:xfrm>
            <a:off x="6130650" y="375325"/>
            <a:ext cx="3145200" cy="41550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sz="3000">
                <a:latin typeface="Georgia"/>
                <a:ea typeface="Georgia"/>
                <a:cs typeface="Georgia"/>
                <a:sym typeface="Georgia"/>
              </a:rPr>
              <a:t>Your pedagogical perspective?   Pedagogical assumptions in your LMS?  </a:t>
            </a:r>
            <a:endParaRPr sz="3000">
              <a:latin typeface="Georgia"/>
              <a:ea typeface="Georgia"/>
              <a:cs typeface="Georgia"/>
              <a:sym typeface="Georgia"/>
            </a:endParaRPr>
          </a:p>
          <a:p>
            <a:pPr marL="0" lvl="0" indent="0" algn="l" rtl="0">
              <a:lnSpc>
                <a:spcPct val="115000"/>
              </a:lnSpc>
              <a:spcBef>
                <a:spcPts val="0"/>
              </a:spcBef>
              <a:spcAft>
                <a:spcPts val="0"/>
              </a:spcAft>
              <a:buNone/>
            </a:pPr>
            <a:r>
              <a:rPr lang="en-GB" sz="3000">
                <a:latin typeface="Georgia"/>
                <a:ea typeface="Georgia"/>
                <a:cs typeface="Georgia"/>
                <a:sym typeface="Georgia"/>
              </a:rPr>
              <a:t>How to reconcile the two?</a:t>
            </a:r>
            <a:endParaRPr sz="3000">
              <a:latin typeface="Georgia"/>
              <a:ea typeface="Georgia"/>
              <a:cs typeface="Georgia"/>
              <a:sym typeface="Georgia"/>
            </a:endParaRPr>
          </a:p>
          <a:p>
            <a:pPr marL="0" lvl="0" indent="0" algn="l" rtl="0">
              <a:spcBef>
                <a:spcPts val="0"/>
              </a:spcBef>
              <a:spcAft>
                <a:spcPts val="0"/>
              </a:spcAft>
              <a:buNone/>
            </a:pPr>
            <a:endParaRPr sz="3000">
              <a:solidFill>
                <a:srgbClr val="0000FF"/>
              </a:solidFill>
              <a:latin typeface="Caveat"/>
              <a:ea typeface="Caveat"/>
              <a:cs typeface="Caveat"/>
              <a:sym typeface="Caveat"/>
            </a:endParaRPr>
          </a:p>
          <a:p>
            <a:pPr marL="0" lvl="0" indent="0" algn="l" rtl="0">
              <a:spcBef>
                <a:spcPts val="0"/>
              </a:spcBef>
              <a:spcAft>
                <a:spcPts val="0"/>
              </a:spcAft>
              <a:buNone/>
            </a:pPr>
            <a:endParaRPr>
              <a:latin typeface="Georgia"/>
              <a:ea typeface="Georgia"/>
              <a:cs typeface="Georgia"/>
              <a:sym typeface="Georgi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pic>
        <p:nvPicPr>
          <p:cNvPr id="186" name="Google Shape;186;p30"/>
          <p:cNvPicPr preferRelativeResize="0"/>
          <p:nvPr/>
        </p:nvPicPr>
        <p:blipFill rotWithShape="1">
          <a:blip r:embed="rId3">
            <a:alphaModFix/>
          </a:blip>
          <a:srcRect t="6428"/>
          <a:stretch/>
        </p:blipFill>
        <p:spPr>
          <a:xfrm>
            <a:off x="0" y="-42913"/>
            <a:ext cx="9144001" cy="5664362"/>
          </a:xfrm>
          <a:prstGeom prst="rect">
            <a:avLst/>
          </a:prstGeom>
          <a:noFill/>
          <a:ln>
            <a:noFill/>
          </a:ln>
        </p:spPr>
      </p:pic>
      <p:sp>
        <p:nvSpPr>
          <p:cNvPr id="187" name="Google Shape;187;p30"/>
          <p:cNvSpPr txBox="1"/>
          <p:nvPr/>
        </p:nvSpPr>
        <p:spPr>
          <a:xfrm>
            <a:off x="787950" y="1472075"/>
            <a:ext cx="7568100" cy="2225400"/>
          </a:xfrm>
          <a:prstGeom prst="rect">
            <a:avLst/>
          </a:prstGeom>
          <a:solidFill>
            <a:srgbClr val="CFE2F3">
              <a:alpha val="63849"/>
            </a:srgbClr>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3000">
                <a:latin typeface="Georgia"/>
                <a:ea typeface="Georgia"/>
                <a:cs typeface="Georgia"/>
                <a:sym typeface="Georgia"/>
              </a:rPr>
              <a:t>Combine your pair with another nearby. Share and compare your answers. Select one idea to share with the larger group and a speaker to share it (2 minutes).</a:t>
            </a:r>
            <a:endParaRPr sz="3000">
              <a:latin typeface="Georgia"/>
              <a:ea typeface="Georgia"/>
              <a:cs typeface="Georgia"/>
              <a:sym typeface="Georgia"/>
            </a:endParaRPr>
          </a:p>
        </p:txBody>
      </p:sp>
      <p:sp>
        <p:nvSpPr>
          <p:cNvPr id="188" name="Google Shape;188;p30"/>
          <p:cNvSpPr txBox="1"/>
          <p:nvPr/>
        </p:nvSpPr>
        <p:spPr>
          <a:xfrm>
            <a:off x="5602450" y="4857750"/>
            <a:ext cx="3238500" cy="23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latin typeface="Georgia"/>
                <a:ea typeface="Georgia"/>
                <a:cs typeface="Georgia"/>
                <a:sym typeface="Georgia"/>
              </a:rPr>
              <a:t>Photo by Stephen Poore, on Unsplash</a:t>
            </a:r>
            <a:endParaRPr sz="1200">
              <a:latin typeface="Georgia"/>
              <a:ea typeface="Georgia"/>
              <a:cs typeface="Georgia"/>
              <a:sym typeface="Georgia"/>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pic>
        <p:nvPicPr>
          <p:cNvPr id="193" name="Google Shape;193;p31"/>
          <p:cNvPicPr preferRelativeResize="0"/>
          <p:nvPr/>
        </p:nvPicPr>
        <p:blipFill>
          <a:blip r:embed="rId3">
            <a:alphaModFix/>
          </a:blip>
          <a:stretch>
            <a:fillRect/>
          </a:stretch>
        </p:blipFill>
        <p:spPr>
          <a:xfrm>
            <a:off x="-43300" y="-992725"/>
            <a:ext cx="9187300" cy="6136224"/>
          </a:xfrm>
          <a:prstGeom prst="rect">
            <a:avLst/>
          </a:prstGeom>
          <a:noFill/>
          <a:ln>
            <a:noFill/>
          </a:ln>
        </p:spPr>
      </p:pic>
      <p:sp>
        <p:nvSpPr>
          <p:cNvPr id="194" name="Google Shape;194;p31"/>
          <p:cNvSpPr txBox="1"/>
          <p:nvPr/>
        </p:nvSpPr>
        <p:spPr>
          <a:xfrm>
            <a:off x="415625" y="424300"/>
            <a:ext cx="8035800" cy="1940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3000">
                <a:latin typeface="Georgia"/>
                <a:ea typeface="Georgia"/>
                <a:cs typeface="Georgia"/>
                <a:sym typeface="Georgia"/>
              </a:rPr>
              <a:t>One speaker from each group will share the highlight of that group’s discussion, </a:t>
            </a:r>
            <a:endParaRPr sz="3000">
              <a:latin typeface="Georgia"/>
              <a:ea typeface="Georgia"/>
              <a:cs typeface="Georgia"/>
              <a:sym typeface="Georgia"/>
            </a:endParaRPr>
          </a:p>
          <a:p>
            <a:pPr marL="0" lvl="0" indent="0" algn="l" rtl="0">
              <a:spcBef>
                <a:spcPts val="0"/>
              </a:spcBef>
              <a:spcAft>
                <a:spcPts val="0"/>
              </a:spcAft>
              <a:buNone/>
            </a:pPr>
            <a:r>
              <a:rPr lang="en-GB" sz="3000">
                <a:latin typeface="Georgia"/>
                <a:ea typeface="Georgia"/>
                <a:cs typeface="Georgia"/>
                <a:sym typeface="Georgia"/>
              </a:rPr>
              <a:t>1 minute each. </a:t>
            </a:r>
            <a:endParaRPr sz="3000">
              <a:latin typeface="Georgia"/>
              <a:ea typeface="Georgia"/>
              <a:cs typeface="Georgia"/>
              <a:sym typeface="Georgia"/>
            </a:endParaRPr>
          </a:p>
        </p:txBody>
      </p:sp>
      <p:sp>
        <p:nvSpPr>
          <p:cNvPr id="195" name="Google Shape;195;p31"/>
          <p:cNvSpPr txBox="1"/>
          <p:nvPr/>
        </p:nvSpPr>
        <p:spPr>
          <a:xfrm>
            <a:off x="6087350" y="4684525"/>
            <a:ext cx="2866200" cy="311700"/>
          </a:xfrm>
          <a:prstGeom prst="rect">
            <a:avLst/>
          </a:prstGeom>
          <a:solidFill>
            <a:srgbClr val="CFE2F3">
              <a:alpha val="63849"/>
            </a:srgbClr>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latin typeface="Georgia"/>
                <a:ea typeface="Georgia"/>
                <a:cs typeface="Georgia"/>
                <a:sym typeface="Georgia"/>
              </a:rPr>
              <a:t>Photo by </a:t>
            </a:r>
            <a:r>
              <a:rPr lang="en-GB" sz="1200">
                <a:solidFill>
                  <a:srgbClr val="111111"/>
                </a:solidFill>
                <a:latin typeface="Georgia"/>
                <a:ea typeface="Georgia"/>
                <a:cs typeface="Georgia"/>
                <a:sym typeface="Georgia"/>
              </a:rPr>
              <a:t>Corey Agopian</a:t>
            </a:r>
            <a:r>
              <a:rPr lang="en-GB" sz="1200">
                <a:latin typeface="Georgia"/>
                <a:ea typeface="Georgia"/>
                <a:cs typeface="Georgia"/>
                <a:sym typeface="Georgia"/>
              </a:rPr>
              <a:t>, on Unsplash</a:t>
            </a:r>
            <a:endParaRPr sz="1200">
              <a:latin typeface="Georgia"/>
              <a:ea typeface="Georgia"/>
              <a:cs typeface="Georgia"/>
              <a:sym typeface="Georgia"/>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pic>
        <p:nvPicPr>
          <p:cNvPr id="200" name="Google Shape;200;p32"/>
          <p:cNvPicPr preferRelativeResize="0"/>
          <p:nvPr/>
        </p:nvPicPr>
        <p:blipFill rotWithShape="1">
          <a:blip r:embed="rId3">
            <a:alphaModFix/>
          </a:blip>
          <a:srcRect t="15626"/>
          <a:stretch/>
        </p:blipFill>
        <p:spPr>
          <a:xfrm>
            <a:off x="0" y="0"/>
            <a:ext cx="9143999" cy="5143500"/>
          </a:xfrm>
          <a:prstGeom prst="rect">
            <a:avLst/>
          </a:prstGeom>
          <a:noFill/>
          <a:ln>
            <a:noFill/>
          </a:ln>
        </p:spPr>
      </p:pic>
      <p:sp>
        <p:nvSpPr>
          <p:cNvPr id="201" name="Google Shape;201;p32"/>
          <p:cNvSpPr txBox="1"/>
          <p:nvPr/>
        </p:nvSpPr>
        <p:spPr>
          <a:xfrm>
            <a:off x="5957450" y="4684525"/>
            <a:ext cx="2996100" cy="311700"/>
          </a:xfrm>
          <a:prstGeom prst="rect">
            <a:avLst/>
          </a:prstGeom>
          <a:solidFill>
            <a:srgbClr val="FFF6DF">
              <a:alpha val="73850"/>
            </a:srgbClr>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latin typeface="Georgia"/>
                <a:ea typeface="Georgia"/>
                <a:cs typeface="Georgia"/>
                <a:sym typeface="Georgia"/>
              </a:rPr>
              <a:t>Photo by Michael Beckwith, on Unsplash</a:t>
            </a:r>
            <a:endParaRPr sz="1200">
              <a:latin typeface="Georgia"/>
              <a:ea typeface="Georgia"/>
              <a:cs typeface="Georgia"/>
              <a:sym typeface="Georgia"/>
            </a:endParaRPr>
          </a:p>
        </p:txBody>
      </p:sp>
      <p:sp>
        <p:nvSpPr>
          <p:cNvPr id="202" name="Google Shape;202;p32"/>
          <p:cNvSpPr txBox="1"/>
          <p:nvPr/>
        </p:nvSpPr>
        <p:spPr>
          <a:xfrm>
            <a:off x="1392700" y="616850"/>
            <a:ext cx="6369600" cy="1702800"/>
          </a:xfrm>
          <a:prstGeom prst="rect">
            <a:avLst/>
          </a:prstGeom>
          <a:solidFill>
            <a:srgbClr val="FFF6DF">
              <a:alpha val="73850"/>
            </a:srgbClr>
          </a:solid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GB" sz="3000" b="1">
                <a:latin typeface="Georgia"/>
                <a:ea typeface="Georgia"/>
                <a:cs typeface="Georgia"/>
                <a:sym typeface="Georgia"/>
              </a:rPr>
              <a:t>Instructor presence </a:t>
            </a:r>
            <a:endParaRPr sz="3000" b="1">
              <a:latin typeface="Georgia"/>
              <a:ea typeface="Georgia"/>
              <a:cs typeface="Georgia"/>
              <a:sym typeface="Georgia"/>
            </a:endParaRPr>
          </a:p>
          <a:p>
            <a:pPr marL="0" lvl="0" indent="0" algn="ctr" rtl="0">
              <a:spcBef>
                <a:spcPts val="0"/>
              </a:spcBef>
              <a:spcAft>
                <a:spcPts val="0"/>
              </a:spcAft>
              <a:buNone/>
            </a:pPr>
            <a:r>
              <a:rPr lang="en-GB" sz="3000" b="1">
                <a:latin typeface="Georgia"/>
                <a:ea typeface="Georgia"/>
                <a:cs typeface="Georgia"/>
                <a:sym typeface="Georgia"/>
              </a:rPr>
              <a:t>&amp;</a:t>
            </a:r>
            <a:endParaRPr sz="3000" b="1">
              <a:latin typeface="Georgia"/>
              <a:ea typeface="Georgia"/>
              <a:cs typeface="Georgia"/>
              <a:sym typeface="Georgia"/>
            </a:endParaRPr>
          </a:p>
          <a:p>
            <a:pPr marL="0" lvl="0" indent="0" algn="ctr" rtl="0">
              <a:spcBef>
                <a:spcPts val="0"/>
              </a:spcBef>
              <a:spcAft>
                <a:spcPts val="0"/>
              </a:spcAft>
              <a:buNone/>
            </a:pPr>
            <a:r>
              <a:rPr lang="en-GB" sz="3000" b="1">
                <a:latin typeface="Georgia"/>
                <a:ea typeface="Georgia"/>
                <a:cs typeface="Georgia"/>
                <a:sym typeface="Georgia"/>
              </a:rPr>
              <a:t>creating community</a:t>
            </a:r>
            <a:endParaRPr sz="3000" b="1">
              <a:latin typeface="Georgia"/>
              <a:ea typeface="Georgia"/>
              <a:cs typeface="Georgia"/>
              <a:sym typeface="Georgia"/>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pic>
        <p:nvPicPr>
          <p:cNvPr id="207" name="Google Shape;207;p33"/>
          <p:cNvPicPr preferRelativeResize="0"/>
          <p:nvPr/>
        </p:nvPicPr>
        <p:blipFill rotWithShape="1">
          <a:blip r:embed="rId3">
            <a:alphaModFix/>
          </a:blip>
          <a:srcRect t="15626"/>
          <a:stretch/>
        </p:blipFill>
        <p:spPr>
          <a:xfrm>
            <a:off x="0" y="0"/>
            <a:ext cx="9143999" cy="5143500"/>
          </a:xfrm>
          <a:prstGeom prst="rect">
            <a:avLst/>
          </a:prstGeom>
          <a:noFill/>
          <a:ln>
            <a:noFill/>
          </a:ln>
        </p:spPr>
      </p:pic>
      <p:sp>
        <p:nvSpPr>
          <p:cNvPr id="208" name="Google Shape;208;p33"/>
          <p:cNvSpPr txBox="1"/>
          <p:nvPr/>
        </p:nvSpPr>
        <p:spPr>
          <a:xfrm>
            <a:off x="1948350" y="2727625"/>
            <a:ext cx="5247300" cy="1055400"/>
          </a:xfrm>
          <a:prstGeom prst="rect">
            <a:avLst/>
          </a:prstGeom>
          <a:solidFill>
            <a:srgbClr val="FFF6DF">
              <a:alpha val="73850"/>
            </a:srgbClr>
          </a:solid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GB" sz="3000">
                <a:latin typeface="Georgia"/>
                <a:ea typeface="Georgia"/>
                <a:cs typeface="Georgia"/>
                <a:sym typeface="Georgia"/>
              </a:rPr>
              <a:t> “Sage on the stage” </a:t>
            </a:r>
            <a:endParaRPr sz="3000">
              <a:latin typeface="Georgia"/>
              <a:ea typeface="Georgia"/>
              <a:cs typeface="Georgia"/>
              <a:sym typeface="Georgia"/>
            </a:endParaRPr>
          </a:p>
          <a:p>
            <a:pPr marL="0" lvl="0" indent="0" algn="ctr" rtl="0">
              <a:spcBef>
                <a:spcPts val="0"/>
              </a:spcBef>
              <a:spcAft>
                <a:spcPts val="0"/>
              </a:spcAft>
              <a:buNone/>
            </a:pPr>
            <a:r>
              <a:rPr lang="en-GB" sz="3000">
                <a:latin typeface="Georgia"/>
                <a:ea typeface="Georgia"/>
                <a:cs typeface="Georgia"/>
                <a:sym typeface="Georgia"/>
              </a:rPr>
              <a:t>model of education</a:t>
            </a:r>
            <a:endParaRPr sz="3000">
              <a:solidFill>
                <a:srgbClr val="FFFFFF"/>
              </a:solidFill>
              <a:latin typeface="Georgia"/>
              <a:ea typeface="Georgia"/>
              <a:cs typeface="Georgia"/>
              <a:sym typeface="Georgia"/>
            </a:endParaRPr>
          </a:p>
        </p:txBody>
      </p:sp>
      <p:sp>
        <p:nvSpPr>
          <p:cNvPr id="209" name="Google Shape;209;p33"/>
          <p:cNvSpPr txBox="1"/>
          <p:nvPr/>
        </p:nvSpPr>
        <p:spPr>
          <a:xfrm>
            <a:off x="5931475" y="4779800"/>
            <a:ext cx="3108600" cy="23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solidFill>
                  <a:srgbClr val="FFFFFF"/>
                </a:solidFill>
                <a:latin typeface="Georgia"/>
                <a:ea typeface="Georgia"/>
                <a:cs typeface="Georgia"/>
                <a:sym typeface="Georgia"/>
              </a:rPr>
              <a:t>Photo by Miguel Henriques, on Unsplash</a:t>
            </a:r>
            <a:endParaRPr sz="1200">
              <a:solidFill>
                <a:srgbClr val="FFFFFF"/>
              </a:solidFill>
              <a:latin typeface="Georgia"/>
              <a:ea typeface="Georgia"/>
              <a:cs typeface="Georgia"/>
              <a:sym typeface="Georgia"/>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pic>
        <p:nvPicPr>
          <p:cNvPr id="214" name="Google Shape;214;p34"/>
          <p:cNvPicPr preferRelativeResize="0"/>
          <p:nvPr/>
        </p:nvPicPr>
        <p:blipFill rotWithShape="1">
          <a:blip r:embed="rId3">
            <a:alphaModFix/>
          </a:blip>
          <a:srcRect b="15626"/>
          <a:stretch/>
        </p:blipFill>
        <p:spPr>
          <a:xfrm>
            <a:off x="0" y="0"/>
            <a:ext cx="9143999" cy="5143500"/>
          </a:xfrm>
          <a:prstGeom prst="rect">
            <a:avLst/>
          </a:prstGeom>
          <a:noFill/>
          <a:ln>
            <a:noFill/>
          </a:ln>
        </p:spPr>
      </p:pic>
      <p:sp>
        <p:nvSpPr>
          <p:cNvPr id="215" name="Google Shape;215;p34"/>
          <p:cNvSpPr txBox="1"/>
          <p:nvPr/>
        </p:nvSpPr>
        <p:spPr>
          <a:xfrm>
            <a:off x="1948350" y="2727625"/>
            <a:ext cx="5247300" cy="1136400"/>
          </a:xfrm>
          <a:prstGeom prst="rect">
            <a:avLst/>
          </a:prstGeom>
          <a:solidFill>
            <a:srgbClr val="FFF6DF">
              <a:alpha val="73850"/>
            </a:srgbClr>
          </a:solid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GB" sz="3000">
                <a:latin typeface="Georgia"/>
                <a:ea typeface="Georgia"/>
                <a:cs typeface="Georgia"/>
                <a:sym typeface="Georgia"/>
              </a:rPr>
              <a:t> “Guide on the side” </a:t>
            </a:r>
            <a:endParaRPr sz="3000">
              <a:latin typeface="Georgia"/>
              <a:ea typeface="Georgia"/>
              <a:cs typeface="Georgia"/>
              <a:sym typeface="Georgia"/>
            </a:endParaRPr>
          </a:p>
          <a:p>
            <a:pPr marL="0" lvl="0" indent="0" algn="ctr" rtl="0">
              <a:spcBef>
                <a:spcPts val="0"/>
              </a:spcBef>
              <a:spcAft>
                <a:spcPts val="0"/>
              </a:spcAft>
              <a:buNone/>
            </a:pPr>
            <a:r>
              <a:rPr lang="en-GB" sz="3000">
                <a:latin typeface="Georgia"/>
                <a:ea typeface="Georgia"/>
                <a:cs typeface="Georgia"/>
                <a:sym typeface="Georgia"/>
              </a:rPr>
              <a:t>model of education </a:t>
            </a:r>
            <a:endParaRPr sz="3000">
              <a:solidFill>
                <a:srgbClr val="FFFFFF"/>
              </a:solidFill>
              <a:latin typeface="Georgia"/>
              <a:ea typeface="Georgia"/>
              <a:cs typeface="Georgia"/>
              <a:sym typeface="Georgia"/>
            </a:endParaRPr>
          </a:p>
        </p:txBody>
      </p:sp>
      <p:sp>
        <p:nvSpPr>
          <p:cNvPr id="216" name="Google Shape;216;p34"/>
          <p:cNvSpPr txBox="1"/>
          <p:nvPr/>
        </p:nvSpPr>
        <p:spPr>
          <a:xfrm>
            <a:off x="6468350" y="4684525"/>
            <a:ext cx="2485200" cy="311700"/>
          </a:xfrm>
          <a:prstGeom prst="rect">
            <a:avLst/>
          </a:prstGeom>
          <a:solidFill>
            <a:srgbClr val="FFF6DF">
              <a:alpha val="73850"/>
            </a:srgbClr>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latin typeface="Georgia"/>
                <a:ea typeface="Georgia"/>
                <a:cs typeface="Georgia"/>
                <a:sym typeface="Georgia"/>
              </a:rPr>
              <a:t>Photo by Kaleidico, on Unsplash</a:t>
            </a:r>
            <a:endParaRPr sz="1200">
              <a:latin typeface="Georgia"/>
              <a:ea typeface="Georgia"/>
              <a:cs typeface="Georgia"/>
              <a:sym typeface="Georgi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pic>
        <p:nvPicPr>
          <p:cNvPr id="88" name="Google Shape;88;p17"/>
          <p:cNvPicPr preferRelativeResize="0"/>
          <p:nvPr/>
        </p:nvPicPr>
        <p:blipFill rotWithShape="1">
          <a:blip r:embed="rId3">
            <a:alphaModFix/>
          </a:blip>
          <a:srcRect t="30853"/>
          <a:stretch/>
        </p:blipFill>
        <p:spPr>
          <a:xfrm>
            <a:off x="-43300" y="-24531"/>
            <a:ext cx="9187302" cy="5204832"/>
          </a:xfrm>
          <a:prstGeom prst="rect">
            <a:avLst/>
          </a:prstGeom>
          <a:noFill/>
          <a:ln>
            <a:noFill/>
          </a:ln>
        </p:spPr>
      </p:pic>
      <p:sp>
        <p:nvSpPr>
          <p:cNvPr id="89" name="Google Shape;89;p17"/>
          <p:cNvSpPr txBox="1"/>
          <p:nvPr/>
        </p:nvSpPr>
        <p:spPr>
          <a:xfrm>
            <a:off x="93850" y="164525"/>
            <a:ext cx="5289000" cy="4199700"/>
          </a:xfrm>
          <a:prstGeom prst="rect">
            <a:avLst/>
          </a:prstGeom>
          <a:noFill/>
          <a:ln>
            <a:noFill/>
          </a:ln>
        </p:spPr>
        <p:txBody>
          <a:bodyPr spcFirstLastPara="1" wrap="square" lIns="91425" tIns="91425" rIns="91425" bIns="91425" anchor="t" anchorCtr="0">
            <a:noAutofit/>
          </a:bodyPr>
          <a:lstStyle/>
          <a:p>
            <a:pPr marL="0" lvl="0" indent="0" algn="l" rtl="0">
              <a:lnSpc>
                <a:spcPct val="200000"/>
              </a:lnSpc>
              <a:spcBef>
                <a:spcPts val="0"/>
              </a:spcBef>
              <a:spcAft>
                <a:spcPts val="0"/>
              </a:spcAft>
              <a:buNone/>
            </a:pPr>
            <a:r>
              <a:rPr lang="en-GB" sz="3000" b="1">
                <a:latin typeface="Caveat"/>
                <a:ea typeface="Caveat"/>
                <a:cs typeface="Caveat"/>
                <a:sym typeface="Caveat"/>
              </a:rPr>
              <a:t>Participants will:</a:t>
            </a:r>
            <a:endParaRPr sz="3000" b="1">
              <a:latin typeface="Caveat"/>
              <a:ea typeface="Caveat"/>
              <a:cs typeface="Caveat"/>
              <a:sym typeface="Caveat"/>
            </a:endParaRPr>
          </a:p>
          <a:p>
            <a:pPr marL="457200" lvl="0" indent="-381000" algn="l" rtl="0">
              <a:lnSpc>
                <a:spcPct val="150609"/>
              </a:lnSpc>
              <a:spcBef>
                <a:spcPts val="0"/>
              </a:spcBef>
              <a:spcAft>
                <a:spcPts val="0"/>
              </a:spcAft>
              <a:buClr>
                <a:srgbClr val="111111"/>
              </a:buClr>
              <a:buSzPts val="2400"/>
              <a:buFont typeface="Caveat"/>
              <a:buChar char="-"/>
            </a:pPr>
            <a:r>
              <a:rPr lang="en-GB" sz="2400" b="1">
                <a:solidFill>
                  <a:srgbClr val="111111"/>
                </a:solidFill>
                <a:latin typeface="Caveat"/>
                <a:ea typeface="Caveat"/>
                <a:cs typeface="Caveat"/>
                <a:sym typeface="Caveat"/>
              </a:rPr>
              <a:t>Examine themes in common failures and successes in online instruction</a:t>
            </a:r>
            <a:endParaRPr sz="2400" b="1">
              <a:solidFill>
                <a:srgbClr val="111111"/>
              </a:solidFill>
              <a:latin typeface="Caveat"/>
              <a:ea typeface="Caveat"/>
              <a:cs typeface="Caveat"/>
              <a:sym typeface="Caveat"/>
            </a:endParaRPr>
          </a:p>
          <a:p>
            <a:pPr marL="457200" lvl="0" indent="-381000" algn="l" rtl="0">
              <a:lnSpc>
                <a:spcPct val="150609"/>
              </a:lnSpc>
              <a:spcBef>
                <a:spcPts val="0"/>
              </a:spcBef>
              <a:spcAft>
                <a:spcPts val="0"/>
              </a:spcAft>
              <a:buClr>
                <a:srgbClr val="111111"/>
              </a:buClr>
              <a:buSzPts val="2400"/>
              <a:buFont typeface="Caveat"/>
              <a:buChar char="-"/>
            </a:pPr>
            <a:r>
              <a:rPr lang="en-GB" sz="2400" b="1">
                <a:solidFill>
                  <a:srgbClr val="111111"/>
                </a:solidFill>
                <a:latin typeface="Caveat"/>
                <a:ea typeface="Caveat"/>
                <a:cs typeface="Caveat"/>
                <a:sym typeface="Caveat"/>
              </a:rPr>
              <a:t>Adapt a discussion prompt</a:t>
            </a:r>
            <a:endParaRPr sz="2400" b="1">
              <a:solidFill>
                <a:srgbClr val="111111"/>
              </a:solidFill>
              <a:latin typeface="Caveat"/>
              <a:ea typeface="Caveat"/>
              <a:cs typeface="Caveat"/>
              <a:sym typeface="Caveat"/>
            </a:endParaRPr>
          </a:p>
          <a:p>
            <a:pPr marL="457200" lvl="0" indent="-381000" algn="l" rtl="0">
              <a:lnSpc>
                <a:spcPct val="150609"/>
              </a:lnSpc>
              <a:spcBef>
                <a:spcPts val="0"/>
              </a:spcBef>
              <a:spcAft>
                <a:spcPts val="0"/>
              </a:spcAft>
              <a:buClr>
                <a:srgbClr val="111111"/>
              </a:buClr>
              <a:buSzPts val="2400"/>
              <a:buFont typeface="Caveat"/>
              <a:buChar char="-"/>
            </a:pPr>
            <a:r>
              <a:rPr lang="en-GB" sz="2400" b="1">
                <a:solidFill>
                  <a:srgbClr val="111111"/>
                </a:solidFill>
                <a:latin typeface="Caveat"/>
                <a:ea typeface="Caveat"/>
                <a:cs typeface="Caveat"/>
                <a:sym typeface="Caveat"/>
              </a:rPr>
              <a:t>Identify 1-2 best practices they can implement in their own course.</a:t>
            </a:r>
            <a:endParaRPr sz="2400" b="1">
              <a:latin typeface="Caveat"/>
              <a:ea typeface="Caveat"/>
              <a:cs typeface="Caveat"/>
              <a:sym typeface="Caveat"/>
            </a:endParaRPr>
          </a:p>
          <a:p>
            <a:pPr marL="0" lvl="0" indent="0" algn="l" rtl="0">
              <a:spcBef>
                <a:spcPts val="0"/>
              </a:spcBef>
              <a:spcAft>
                <a:spcPts val="0"/>
              </a:spcAft>
              <a:buNone/>
            </a:pPr>
            <a:endParaRPr>
              <a:latin typeface="Georgia"/>
              <a:ea typeface="Georgia"/>
              <a:cs typeface="Georgia"/>
              <a:sym typeface="Georgia"/>
            </a:endParaRPr>
          </a:p>
          <a:p>
            <a:pPr marL="0" lvl="0" indent="0" algn="l" rtl="0">
              <a:spcBef>
                <a:spcPts val="0"/>
              </a:spcBef>
              <a:spcAft>
                <a:spcPts val="0"/>
              </a:spcAft>
              <a:buNone/>
            </a:pPr>
            <a:endParaRPr>
              <a:latin typeface="Georgia"/>
              <a:ea typeface="Georgia"/>
              <a:cs typeface="Georgia"/>
              <a:sym typeface="Georgia"/>
            </a:endParaRPr>
          </a:p>
          <a:p>
            <a:pPr marL="0" lvl="0" indent="0" algn="l" rtl="0">
              <a:spcBef>
                <a:spcPts val="0"/>
              </a:spcBef>
              <a:spcAft>
                <a:spcPts val="0"/>
              </a:spcAft>
              <a:buNone/>
            </a:pPr>
            <a:endParaRPr>
              <a:latin typeface="Georgia"/>
              <a:ea typeface="Georgia"/>
              <a:cs typeface="Georgia"/>
              <a:sym typeface="Georgia"/>
            </a:endParaRPr>
          </a:p>
          <a:p>
            <a:pPr marL="0" lvl="0" indent="0" algn="l" rtl="0">
              <a:spcBef>
                <a:spcPts val="0"/>
              </a:spcBef>
              <a:spcAft>
                <a:spcPts val="0"/>
              </a:spcAft>
              <a:buNone/>
            </a:pPr>
            <a:endParaRPr>
              <a:latin typeface="Georgia"/>
              <a:ea typeface="Georgia"/>
              <a:cs typeface="Georgia"/>
              <a:sym typeface="Georgia"/>
            </a:endParaRPr>
          </a:p>
        </p:txBody>
      </p:sp>
      <p:sp>
        <p:nvSpPr>
          <p:cNvPr id="90" name="Google Shape;90;p17"/>
          <p:cNvSpPr txBox="1"/>
          <p:nvPr/>
        </p:nvSpPr>
        <p:spPr>
          <a:xfrm>
            <a:off x="6113325" y="4710525"/>
            <a:ext cx="2909400" cy="23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solidFill>
                  <a:srgbClr val="FFFFFF"/>
                </a:solidFill>
                <a:latin typeface="Georgia"/>
                <a:ea typeface="Georgia"/>
                <a:cs typeface="Georgia"/>
                <a:sym typeface="Georgia"/>
              </a:rPr>
              <a:t>Photo by Markus Spiske, on Unsplash</a:t>
            </a:r>
            <a:endParaRPr sz="1200">
              <a:solidFill>
                <a:srgbClr val="FFFFFF"/>
              </a:solidFill>
              <a:latin typeface="Georgia"/>
              <a:ea typeface="Georgia"/>
              <a:cs typeface="Georgia"/>
              <a:sym typeface="Georgia"/>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pic>
        <p:nvPicPr>
          <p:cNvPr id="221" name="Google Shape;221;p35"/>
          <p:cNvPicPr preferRelativeResize="0"/>
          <p:nvPr/>
        </p:nvPicPr>
        <p:blipFill rotWithShape="1">
          <a:blip r:embed="rId3">
            <a:alphaModFix/>
          </a:blip>
          <a:srcRect t="15626"/>
          <a:stretch/>
        </p:blipFill>
        <p:spPr>
          <a:xfrm>
            <a:off x="0" y="0"/>
            <a:ext cx="9143999" cy="5143500"/>
          </a:xfrm>
          <a:prstGeom prst="rect">
            <a:avLst/>
          </a:prstGeom>
          <a:noFill/>
          <a:ln>
            <a:noFill/>
          </a:ln>
        </p:spPr>
      </p:pic>
      <p:sp>
        <p:nvSpPr>
          <p:cNvPr id="222" name="Google Shape;222;p35"/>
          <p:cNvSpPr txBox="1"/>
          <p:nvPr/>
        </p:nvSpPr>
        <p:spPr>
          <a:xfrm>
            <a:off x="5766950" y="4701050"/>
            <a:ext cx="3258900" cy="23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solidFill>
                  <a:srgbClr val="FFFFFF"/>
                </a:solidFill>
                <a:latin typeface="Georgia"/>
                <a:ea typeface="Georgia"/>
                <a:cs typeface="Georgia"/>
                <a:sym typeface="Georgia"/>
              </a:rPr>
              <a:t>Photo by Jean-Frederic Fortier, on Unsplash</a:t>
            </a:r>
            <a:endParaRPr sz="1200">
              <a:solidFill>
                <a:srgbClr val="FFFFFF"/>
              </a:solidFill>
              <a:latin typeface="Georgia"/>
              <a:ea typeface="Georgia"/>
              <a:cs typeface="Georgia"/>
              <a:sym typeface="Georgia"/>
            </a:endParaRPr>
          </a:p>
        </p:txBody>
      </p:sp>
      <p:sp>
        <p:nvSpPr>
          <p:cNvPr id="223" name="Google Shape;223;p35"/>
          <p:cNvSpPr txBox="1"/>
          <p:nvPr/>
        </p:nvSpPr>
        <p:spPr>
          <a:xfrm>
            <a:off x="0" y="268225"/>
            <a:ext cx="9025800" cy="1458000"/>
          </a:xfrm>
          <a:prstGeom prst="rect">
            <a:avLst/>
          </a:prstGeom>
          <a:solidFill>
            <a:srgbClr val="FFF6DF">
              <a:alpha val="73850"/>
            </a:srgbClr>
          </a:solid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GB" sz="3000">
                <a:latin typeface="Georgia"/>
                <a:ea typeface="Georgia"/>
                <a:cs typeface="Georgia"/>
                <a:sym typeface="Georgia"/>
              </a:rPr>
              <a:t>Online education model to avoid;</a:t>
            </a:r>
            <a:endParaRPr sz="3000">
              <a:latin typeface="Georgia"/>
              <a:ea typeface="Georgia"/>
              <a:cs typeface="Georgia"/>
              <a:sym typeface="Georgia"/>
            </a:endParaRPr>
          </a:p>
          <a:p>
            <a:pPr marL="0" lvl="0" indent="0" algn="ctr" rtl="0">
              <a:spcBef>
                <a:spcPts val="0"/>
              </a:spcBef>
              <a:spcAft>
                <a:spcPts val="0"/>
              </a:spcAft>
              <a:buNone/>
            </a:pPr>
            <a:r>
              <a:rPr lang="en-GB" sz="3000">
                <a:latin typeface="Georgia"/>
                <a:ea typeface="Georgia"/>
                <a:cs typeface="Georgia"/>
                <a:sym typeface="Georgia"/>
              </a:rPr>
              <a:t>“Someone left me this map. Which way is north?”</a:t>
            </a:r>
            <a:endParaRPr sz="3000">
              <a:latin typeface="Georgia"/>
              <a:ea typeface="Georgia"/>
              <a:cs typeface="Georgia"/>
              <a:sym typeface="Georgia"/>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pic>
        <p:nvPicPr>
          <p:cNvPr id="228" name="Google Shape;228;p36"/>
          <p:cNvPicPr preferRelativeResize="0"/>
          <p:nvPr/>
        </p:nvPicPr>
        <p:blipFill>
          <a:blip r:embed="rId3">
            <a:alphaModFix/>
          </a:blip>
          <a:stretch>
            <a:fillRect/>
          </a:stretch>
        </p:blipFill>
        <p:spPr>
          <a:xfrm>
            <a:off x="-40340" y="-384450"/>
            <a:ext cx="9224669" cy="6579650"/>
          </a:xfrm>
          <a:prstGeom prst="rect">
            <a:avLst/>
          </a:prstGeom>
          <a:noFill/>
          <a:ln>
            <a:noFill/>
          </a:ln>
        </p:spPr>
      </p:pic>
      <p:sp>
        <p:nvSpPr>
          <p:cNvPr id="229" name="Google Shape;229;p36"/>
          <p:cNvSpPr txBox="1"/>
          <p:nvPr/>
        </p:nvSpPr>
        <p:spPr>
          <a:xfrm>
            <a:off x="5143825" y="121450"/>
            <a:ext cx="4000200" cy="1797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3000">
                <a:latin typeface="Georgia"/>
                <a:ea typeface="Georgia"/>
                <a:cs typeface="Georgia"/>
                <a:sym typeface="Georgia"/>
              </a:rPr>
              <a:t>   Cognitive Presence</a:t>
            </a:r>
            <a:endParaRPr sz="3000">
              <a:latin typeface="Georgia"/>
              <a:ea typeface="Georgia"/>
              <a:cs typeface="Georgia"/>
              <a:sym typeface="Georgia"/>
            </a:endParaRPr>
          </a:p>
          <a:p>
            <a:pPr marL="0" lvl="0" indent="0" algn="l" rtl="0">
              <a:spcBef>
                <a:spcPts val="0"/>
              </a:spcBef>
              <a:spcAft>
                <a:spcPts val="0"/>
              </a:spcAft>
              <a:buNone/>
            </a:pPr>
            <a:r>
              <a:rPr lang="en-GB" sz="3000">
                <a:latin typeface="Georgia"/>
                <a:ea typeface="Georgia"/>
                <a:cs typeface="Georgia"/>
                <a:sym typeface="Georgia"/>
              </a:rPr>
              <a:t>   Social Presence</a:t>
            </a:r>
            <a:endParaRPr sz="3000">
              <a:latin typeface="Georgia"/>
              <a:ea typeface="Georgia"/>
              <a:cs typeface="Georgia"/>
              <a:sym typeface="Georgia"/>
            </a:endParaRPr>
          </a:p>
          <a:p>
            <a:pPr marL="0" lvl="0" indent="0" algn="l" rtl="0">
              <a:spcBef>
                <a:spcPts val="0"/>
              </a:spcBef>
              <a:spcAft>
                <a:spcPts val="0"/>
              </a:spcAft>
              <a:buNone/>
            </a:pPr>
            <a:r>
              <a:rPr lang="en-GB" sz="3000">
                <a:latin typeface="Georgia"/>
                <a:ea typeface="Georgia"/>
                <a:cs typeface="Georgia"/>
                <a:sym typeface="Georgia"/>
              </a:rPr>
              <a:t>   Instructor Presence</a:t>
            </a:r>
            <a:endParaRPr sz="3000">
              <a:latin typeface="Georgia"/>
              <a:ea typeface="Georgia"/>
              <a:cs typeface="Georgia"/>
              <a:sym typeface="Georgia"/>
            </a:endParaRPr>
          </a:p>
          <a:p>
            <a:pPr marL="0" lvl="0" indent="0" algn="l" rtl="0">
              <a:spcBef>
                <a:spcPts val="0"/>
              </a:spcBef>
              <a:spcAft>
                <a:spcPts val="0"/>
              </a:spcAft>
              <a:buNone/>
            </a:pPr>
            <a:endParaRPr sz="3000">
              <a:latin typeface="Georgia"/>
              <a:ea typeface="Georgia"/>
              <a:cs typeface="Georgia"/>
              <a:sym typeface="Georgia"/>
            </a:endParaRPr>
          </a:p>
          <a:p>
            <a:pPr marL="0" lvl="0" indent="0" algn="l" rtl="0">
              <a:spcBef>
                <a:spcPts val="0"/>
              </a:spcBef>
              <a:spcAft>
                <a:spcPts val="0"/>
              </a:spcAft>
              <a:buNone/>
            </a:pPr>
            <a:endParaRPr>
              <a:latin typeface="Georgia"/>
              <a:ea typeface="Georgia"/>
              <a:cs typeface="Georgia"/>
              <a:sym typeface="Georgia"/>
            </a:endParaRPr>
          </a:p>
          <a:p>
            <a:pPr marL="0" lvl="0" indent="0" algn="l" rtl="0">
              <a:spcBef>
                <a:spcPts val="0"/>
              </a:spcBef>
              <a:spcAft>
                <a:spcPts val="0"/>
              </a:spcAft>
              <a:buNone/>
            </a:pPr>
            <a:endParaRPr sz="3000">
              <a:latin typeface="Georgia"/>
              <a:ea typeface="Georgia"/>
              <a:cs typeface="Georgia"/>
              <a:sym typeface="Georgia"/>
            </a:endParaRPr>
          </a:p>
        </p:txBody>
      </p:sp>
      <p:sp>
        <p:nvSpPr>
          <p:cNvPr id="230" name="Google Shape;230;p36"/>
          <p:cNvSpPr txBox="1"/>
          <p:nvPr/>
        </p:nvSpPr>
        <p:spPr>
          <a:xfrm>
            <a:off x="5548800" y="1846375"/>
            <a:ext cx="3595200" cy="374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a:latin typeface="Georgia"/>
                <a:ea typeface="Georgia"/>
                <a:cs typeface="Georgia"/>
                <a:sym typeface="Georgia"/>
              </a:rPr>
              <a:t>Community of Inquiry Framework, 2000</a:t>
            </a:r>
            <a:endParaRPr>
              <a:latin typeface="Georgia"/>
              <a:ea typeface="Georgia"/>
              <a:cs typeface="Georgia"/>
              <a:sym typeface="Georgia"/>
            </a:endParaRPr>
          </a:p>
        </p:txBody>
      </p:sp>
      <p:sp>
        <p:nvSpPr>
          <p:cNvPr id="231" name="Google Shape;231;p36"/>
          <p:cNvSpPr txBox="1"/>
          <p:nvPr/>
        </p:nvSpPr>
        <p:spPr>
          <a:xfrm>
            <a:off x="62650" y="4686325"/>
            <a:ext cx="2701500" cy="311700"/>
          </a:xfrm>
          <a:prstGeom prst="rect">
            <a:avLst/>
          </a:prstGeom>
          <a:solidFill>
            <a:srgbClr val="FFF6DF">
              <a:alpha val="73850"/>
            </a:srgbClr>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latin typeface="Georgia"/>
                <a:ea typeface="Georgia"/>
                <a:cs typeface="Georgia"/>
                <a:sym typeface="Georgia"/>
              </a:rPr>
              <a:t>Photo by rashid khreiss, on Unsplash</a:t>
            </a:r>
            <a:endParaRPr sz="1200">
              <a:latin typeface="Georgia"/>
              <a:ea typeface="Georgia"/>
              <a:cs typeface="Georgia"/>
              <a:sym typeface="Georgia"/>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pic>
        <p:nvPicPr>
          <p:cNvPr id="236" name="Google Shape;236;p37"/>
          <p:cNvPicPr preferRelativeResize="0"/>
          <p:nvPr/>
        </p:nvPicPr>
        <p:blipFill>
          <a:blip r:embed="rId3">
            <a:alphaModFix/>
          </a:blip>
          <a:stretch>
            <a:fillRect/>
          </a:stretch>
        </p:blipFill>
        <p:spPr>
          <a:xfrm>
            <a:off x="-40340" y="-384450"/>
            <a:ext cx="9224669" cy="6579650"/>
          </a:xfrm>
          <a:prstGeom prst="rect">
            <a:avLst/>
          </a:prstGeom>
          <a:noFill/>
          <a:ln>
            <a:noFill/>
          </a:ln>
        </p:spPr>
      </p:pic>
      <p:sp>
        <p:nvSpPr>
          <p:cNvPr id="237" name="Google Shape;237;p37"/>
          <p:cNvSpPr txBox="1"/>
          <p:nvPr/>
        </p:nvSpPr>
        <p:spPr>
          <a:xfrm>
            <a:off x="5336975" y="181100"/>
            <a:ext cx="3502500" cy="2175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3000">
                <a:latin typeface="Georgia"/>
                <a:ea typeface="Georgia"/>
                <a:cs typeface="Georgia"/>
                <a:sym typeface="Georgia"/>
              </a:rPr>
              <a:t>Verbal Immediacy-</a:t>
            </a:r>
            <a:endParaRPr sz="3000">
              <a:latin typeface="Georgia"/>
              <a:ea typeface="Georgia"/>
              <a:cs typeface="Georgia"/>
              <a:sym typeface="Georgia"/>
            </a:endParaRPr>
          </a:p>
          <a:p>
            <a:pPr marL="0" lvl="0" indent="0" algn="l" rtl="0">
              <a:spcBef>
                <a:spcPts val="0"/>
              </a:spcBef>
              <a:spcAft>
                <a:spcPts val="0"/>
              </a:spcAft>
              <a:buNone/>
            </a:pPr>
            <a:r>
              <a:rPr lang="en-GB" sz="3000">
                <a:latin typeface="Georgia"/>
                <a:ea typeface="Georgia"/>
                <a:cs typeface="Georgia"/>
                <a:sym typeface="Georgia"/>
              </a:rPr>
              <a:t> “our class” or </a:t>
            </a:r>
            <a:endParaRPr sz="3000">
              <a:latin typeface="Georgia"/>
              <a:ea typeface="Georgia"/>
              <a:cs typeface="Georgia"/>
              <a:sym typeface="Georgia"/>
            </a:endParaRPr>
          </a:p>
          <a:p>
            <a:pPr marL="0" lvl="0" indent="0" algn="l" rtl="0">
              <a:spcBef>
                <a:spcPts val="0"/>
              </a:spcBef>
              <a:spcAft>
                <a:spcPts val="0"/>
              </a:spcAft>
              <a:buNone/>
            </a:pPr>
            <a:r>
              <a:rPr lang="en-GB" sz="3000">
                <a:latin typeface="Georgia"/>
                <a:ea typeface="Georgia"/>
                <a:cs typeface="Georgia"/>
                <a:sym typeface="Georgia"/>
              </a:rPr>
              <a:t>“what we’re doing this week.”</a:t>
            </a:r>
            <a:endParaRPr sz="3000">
              <a:latin typeface="Georgia"/>
              <a:ea typeface="Georgia"/>
              <a:cs typeface="Georgia"/>
              <a:sym typeface="Georgia"/>
            </a:endParaRPr>
          </a:p>
          <a:p>
            <a:pPr marL="0" lvl="0" indent="0" algn="l" rtl="0">
              <a:spcBef>
                <a:spcPts val="0"/>
              </a:spcBef>
              <a:spcAft>
                <a:spcPts val="0"/>
              </a:spcAft>
              <a:buNone/>
            </a:pPr>
            <a:endParaRPr>
              <a:latin typeface="Georgia"/>
              <a:ea typeface="Georgia"/>
              <a:cs typeface="Georgia"/>
              <a:sym typeface="Georgia"/>
            </a:endParaRPr>
          </a:p>
          <a:p>
            <a:pPr marL="0" lvl="0" indent="0" algn="l" rtl="0">
              <a:spcBef>
                <a:spcPts val="0"/>
              </a:spcBef>
              <a:spcAft>
                <a:spcPts val="0"/>
              </a:spcAft>
              <a:buNone/>
            </a:pPr>
            <a:endParaRPr sz="3000">
              <a:latin typeface="Georgia"/>
              <a:ea typeface="Georgia"/>
              <a:cs typeface="Georgia"/>
              <a:sym typeface="Georgia"/>
            </a:endParaRPr>
          </a:p>
        </p:txBody>
      </p:sp>
      <p:sp>
        <p:nvSpPr>
          <p:cNvPr id="238" name="Google Shape;238;p37"/>
          <p:cNvSpPr txBox="1"/>
          <p:nvPr/>
        </p:nvSpPr>
        <p:spPr>
          <a:xfrm>
            <a:off x="62650" y="4686325"/>
            <a:ext cx="2701500" cy="311700"/>
          </a:xfrm>
          <a:prstGeom prst="rect">
            <a:avLst/>
          </a:prstGeom>
          <a:solidFill>
            <a:srgbClr val="FFF6DF">
              <a:alpha val="73850"/>
            </a:srgbClr>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latin typeface="Georgia"/>
                <a:ea typeface="Georgia"/>
                <a:cs typeface="Georgia"/>
                <a:sym typeface="Georgia"/>
              </a:rPr>
              <a:t>Photo by rashid khreiss, on Unsplash</a:t>
            </a:r>
            <a:endParaRPr sz="1200">
              <a:latin typeface="Georgia"/>
              <a:ea typeface="Georgia"/>
              <a:cs typeface="Georgia"/>
              <a:sym typeface="Georgia"/>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pic>
        <p:nvPicPr>
          <p:cNvPr id="243" name="Google Shape;243;p38"/>
          <p:cNvPicPr preferRelativeResize="0"/>
          <p:nvPr/>
        </p:nvPicPr>
        <p:blipFill>
          <a:blip r:embed="rId3">
            <a:alphaModFix/>
          </a:blip>
          <a:stretch>
            <a:fillRect/>
          </a:stretch>
        </p:blipFill>
        <p:spPr>
          <a:xfrm>
            <a:off x="-40340" y="-384450"/>
            <a:ext cx="9224669" cy="6579650"/>
          </a:xfrm>
          <a:prstGeom prst="rect">
            <a:avLst/>
          </a:prstGeom>
          <a:noFill/>
          <a:ln>
            <a:noFill/>
          </a:ln>
        </p:spPr>
      </p:pic>
      <p:sp>
        <p:nvSpPr>
          <p:cNvPr id="244" name="Google Shape;244;p38"/>
          <p:cNvSpPr txBox="1"/>
          <p:nvPr/>
        </p:nvSpPr>
        <p:spPr>
          <a:xfrm>
            <a:off x="5601025" y="163000"/>
            <a:ext cx="3221100" cy="2465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3000">
                <a:latin typeface="Georgia"/>
                <a:ea typeface="Georgia"/>
                <a:cs typeface="Georgia"/>
                <a:sym typeface="Georgia"/>
              </a:rPr>
              <a:t>Be willing to divert from lesson plan when useful and appropriate.</a:t>
            </a:r>
            <a:endParaRPr sz="3000">
              <a:latin typeface="Georgia"/>
              <a:ea typeface="Georgia"/>
              <a:cs typeface="Georgia"/>
              <a:sym typeface="Georgia"/>
            </a:endParaRPr>
          </a:p>
        </p:txBody>
      </p:sp>
      <p:sp>
        <p:nvSpPr>
          <p:cNvPr id="245" name="Google Shape;245;p38"/>
          <p:cNvSpPr txBox="1"/>
          <p:nvPr/>
        </p:nvSpPr>
        <p:spPr>
          <a:xfrm>
            <a:off x="62650" y="4686325"/>
            <a:ext cx="2701500" cy="311700"/>
          </a:xfrm>
          <a:prstGeom prst="rect">
            <a:avLst/>
          </a:prstGeom>
          <a:solidFill>
            <a:srgbClr val="FFF6DF">
              <a:alpha val="73850"/>
            </a:srgbClr>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latin typeface="Georgia"/>
                <a:ea typeface="Georgia"/>
                <a:cs typeface="Georgia"/>
                <a:sym typeface="Georgia"/>
              </a:rPr>
              <a:t>Photo by rashid khreiss, on Unsplash</a:t>
            </a:r>
            <a:endParaRPr sz="1200">
              <a:latin typeface="Georgia"/>
              <a:ea typeface="Georgia"/>
              <a:cs typeface="Georgia"/>
              <a:sym typeface="Georgia"/>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pic>
        <p:nvPicPr>
          <p:cNvPr id="250" name="Google Shape;250;p39"/>
          <p:cNvPicPr preferRelativeResize="0"/>
          <p:nvPr/>
        </p:nvPicPr>
        <p:blipFill>
          <a:blip r:embed="rId3">
            <a:alphaModFix/>
          </a:blip>
          <a:stretch>
            <a:fillRect/>
          </a:stretch>
        </p:blipFill>
        <p:spPr>
          <a:xfrm>
            <a:off x="-40340" y="-384450"/>
            <a:ext cx="9224669" cy="6579650"/>
          </a:xfrm>
          <a:prstGeom prst="rect">
            <a:avLst/>
          </a:prstGeom>
          <a:noFill/>
          <a:ln>
            <a:noFill/>
          </a:ln>
        </p:spPr>
      </p:pic>
      <p:sp>
        <p:nvSpPr>
          <p:cNvPr id="251" name="Google Shape;251;p39"/>
          <p:cNvSpPr txBox="1"/>
          <p:nvPr/>
        </p:nvSpPr>
        <p:spPr>
          <a:xfrm>
            <a:off x="5497125" y="173375"/>
            <a:ext cx="3294000" cy="2336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3000">
                <a:latin typeface="Georgia"/>
                <a:ea typeface="Georgia"/>
                <a:cs typeface="Georgia"/>
                <a:sym typeface="Georgia"/>
              </a:rPr>
              <a:t>Ask how students feel about assignments, due dates, etc.</a:t>
            </a:r>
            <a:endParaRPr sz="3000">
              <a:latin typeface="Georgia"/>
              <a:ea typeface="Georgia"/>
              <a:cs typeface="Georgia"/>
              <a:sym typeface="Georgia"/>
            </a:endParaRPr>
          </a:p>
          <a:p>
            <a:pPr marL="0" lvl="0" indent="0" algn="l" rtl="0">
              <a:spcBef>
                <a:spcPts val="0"/>
              </a:spcBef>
              <a:spcAft>
                <a:spcPts val="0"/>
              </a:spcAft>
              <a:buNone/>
            </a:pPr>
            <a:endParaRPr sz="3000">
              <a:latin typeface="Georgia"/>
              <a:ea typeface="Georgia"/>
              <a:cs typeface="Georgia"/>
              <a:sym typeface="Georgia"/>
            </a:endParaRPr>
          </a:p>
        </p:txBody>
      </p:sp>
      <p:sp>
        <p:nvSpPr>
          <p:cNvPr id="252" name="Google Shape;252;p39"/>
          <p:cNvSpPr txBox="1"/>
          <p:nvPr/>
        </p:nvSpPr>
        <p:spPr>
          <a:xfrm>
            <a:off x="62650" y="4686325"/>
            <a:ext cx="2701500" cy="311700"/>
          </a:xfrm>
          <a:prstGeom prst="rect">
            <a:avLst/>
          </a:prstGeom>
          <a:solidFill>
            <a:srgbClr val="FFF6DF">
              <a:alpha val="73850"/>
            </a:srgbClr>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latin typeface="Georgia"/>
                <a:ea typeface="Georgia"/>
                <a:cs typeface="Georgia"/>
                <a:sym typeface="Georgia"/>
              </a:rPr>
              <a:t>Photo by rashid khreiss, on Unsplash</a:t>
            </a:r>
            <a:endParaRPr sz="1200">
              <a:latin typeface="Georgia"/>
              <a:ea typeface="Georgia"/>
              <a:cs typeface="Georgia"/>
              <a:sym typeface="Georgia"/>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pic>
        <p:nvPicPr>
          <p:cNvPr id="257" name="Google Shape;257;p40"/>
          <p:cNvPicPr preferRelativeResize="0"/>
          <p:nvPr/>
        </p:nvPicPr>
        <p:blipFill>
          <a:blip r:embed="rId3">
            <a:alphaModFix/>
          </a:blip>
          <a:stretch>
            <a:fillRect/>
          </a:stretch>
        </p:blipFill>
        <p:spPr>
          <a:xfrm>
            <a:off x="-40340" y="-384450"/>
            <a:ext cx="9224669" cy="6579650"/>
          </a:xfrm>
          <a:prstGeom prst="rect">
            <a:avLst/>
          </a:prstGeom>
          <a:noFill/>
          <a:ln>
            <a:noFill/>
          </a:ln>
        </p:spPr>
      </p:pic>
      <p:sp>
        <p:nvSpPr>
          <p:cNvPr id="258" name="Google Shape;258;p40"/>
          <p:cNvSpPr txBox="1"/>
          <p:nvPr/>
        </p:nvSpPr>
        <p:spPr>
          <a:xfrm>
            <a:off x="5530150" y="173375"/>
            <a:ext cx="3261000" cy="2593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3000">
                <a:latin typeface="Georgia"/>
                <a:ea typeface="Georgia"/>
                <a:cs typeface="Georgia"/>
                <a:sym typeface="Georgia"/>
              </a:rPr>
              <a:t>Solicit stories, opinions, and personal perspectives related to content. </a:t>
            </a:r>
            <a:endParaRPr sz="3000">
              <a:latin typeface="Georgia"/>
              <a:ea typeface="Georgia"/>
              <a:cs typeface="Georgia"/>
              <a:sym typeface="Georgia"/>
            </a:endParaRPr>
          </a:p>
          <a:p>
            <a:pPr marL="0" lvl="0" indent="0" algn="l" rtl="0">
              <a:spcBef>
                <a:spcPts val="0"/>
              </a:spcBef>
              <a:spcAft>
                <a:spcPts val="0"/>
              </a:spcAft>
              <a:buNone/>
            </a:pPr>
            <a:endParaRPr sz="3000">
              <a:latin typeface="Georgia"/>
              <a:ea typeface="Georgia"/>
              <a:cs typeface="Georgia"/>
              <a:sym typeface="Georgia"/>
            </a:endParaRPr>
          </a:p>
        </p:txBody>
      </p:sp>
      <p:sp>
        <p:nvSpPr>
          <p:cNvPr id="259" name="Google Shape;259;p40"/>
          <p:cNvSpPr txBox="1"/>
          <p:nvPr/>
        </p:nvSpPr>
        <p:spPr>
          <a:xfrm>
            <a:off x="62650" y="4686325"/>
            <a:ext cx="2701500" cy="311700"/>
          </a:xfrm>
          <a:prstGeom prst="rect">
            <a:avLst/>
          </a:prstGeom>
          <a:solidFill>
            <a:srgbClr val="FFF6DF">
              <a:alpha val="73850"/>
            </a:srgbClr>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latin typeface="Georgia"/>
                <a:ea typeface="Georgia"/>
                <a:cs typeface="Georgia"/>
                <a:sym typeface="Georgia"/>
              </a:rPr>
              <a:t>Photo by rashid khreiss, on Unsplash</a:t>
            </a:r>
            <a:endParaRPr sz="1200">
              <a:latin typeface="Georgia"/>
              <a:ea typeface="Georgia"/>
              <a:cs typeface="Georgia"/>
              <a:sym typeface="Georgia"/>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pic>
        <p:nvPicPr>
          <p:cNvPr id="264" name="Google Shape;264;p41"/>
          <p:cNvPicPr preferRelativeResize="0"/>
          <p:nvPr/>
        </p:nvPicPr>
        <p:blipFill rotWithShape="1">
          <a:blip r:embed="rId3">
            <a:alphaModFix/>
          </a:blip>
          <a:srcRect t="40090" b="22273"/>
          <a:stretch/>
        </p:blipFill>
        <p:spPr>
          <a:xfrm>
            <a:off x="0" y="2"/>
            <a:ext cx="9143998" cy="5143503"/>
          </a:xfrm>
          <a:prstGeom prst="rect">
            <a:avLst/>
          </a:prstGeom>
          <a:noFill/>
          <a:ln>
            <a:noFill/>
          </a:ln>
        </p:spPr>
      </p:pic>
      <p:sp>
        <p:nvSpPr>
          <p:cNvPr id="265" name="Google Shape;265;p41"/>
          <p:cNvSpPr txBox="1"/>
          <p:nvPr/>
        </p:nvSpPr>
        <p:spPr>
          <a:xfrm>
            <a:off x="6130625" y="4805775"/>
            <a:ext cx="2684100" cy="23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solidFill>
                  <a:srgbClr val="FFFFFF"/>
                </a:solidFill>
                <a:latin typeface="Georgia"/>
                <a:ea typeface="Georgia"/>
                <a:cs typeface="Georgia"/>
                <a:sym typeface="Georgia"/>
              </a:rPr>
              <a:t>Photo by Charles PH, on Unsplash</a:t>
            </a:r>
            <a:endParaRPr sz="1200">
              <a:solidFill>
                <a:srgbClr val="FFFFFF"/>
              </a:solidFill>
              <a:latin typeface="Georgia"/>
              <a:ea typeface="Georgia"/>
              <a:cs typeface="Georgia"/>
              <a:sym typeface="Georgia"/>
            </a:endParaRPr>
          </a:p>
        </p:txBody>
      </p:sp>
      <p:sp>
        <p:nvSpPr>
          <p:cNvPr id="266" name="Google Shape;266;p41"/>
          <p:cNvSpPr txBox="1"/>
          <p:nvPr/>
        </p:nvSpPr>
        <p:spPr>
          <a:xfrm>
            <a:off x="787950" y="2156125"/>
            <a:ext cx="7286100" cy="1558800"/>
          </a:xfrm>
          <a:prstGeom prst="rect">
            <a:avLst/>
          </a:prstGeom>
          <a:solidFill>
            <a:srgbClr val="FFF6DF">
              <a:alpha val="73850"/>
            </a:srgbClr>
          </a:solid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GB" sz="3000">
                <a:latin typeface="Georgia"/>
                <a:ea typeface="Georgia"/>
                <a:cs typeface="Georgia"/>
                <a:sym typeface="Georgia"/>
              </a:rPr>
              <a:t>Use your face for profile photos. </a:t>
            </a:r>
            <a:endParaRPr sz="3000">
              <a:latin typeface="Georgia"/>
              <a:ea typeface="Georgia"/>
              <a:cs typeface="Georgia"/>
              <a:sym typeface="Georgia"/>
            </a:endParaRPr>
          </a:p>
          <a:p>
            <a:pPr marL="0" lvl="0" indent="0" algn="ctr" rtl="0">
              <a:spcBef>
                <a:spcPts val="0"/>
              </a:spcBef>
              <a:spcAft>
                <a:spcPts val="0"/>
              </a:spcAft>
              <a:buNone/>
            </a:pPr>
            <a:r>
              <a:rPr lang="en-GB" sz="3000">
                <a:latin typeface="Georgia"/>
                <a:ea typeface="Georgia"/>
                <a:cs typeface="Georgia"/>
                <a:sym typeface="Georgia"/>
              </a:rPr>
              <a:t>Use video introductions, etc. </a:t>
            </a:r>
            <a:endParaRPr sz="3000">
              <a:latin typeface="Georgia"/>
              <a:ea typeface="Georgia"/>
              <a:cs typeface="Georgia"/>
              <a:sym typeface="Georgia"/>
            </a:endParaRPr>
          </a:p>
          <a:p>
            <a:pPr marL="0" lvl="0" indent="0" algn="ctr" rtl="0">
              <a:spcBef>
                <a:spcPts val="0"/>
              </a:spcBef>
              <a:spcAft>
                <a:spcPts val="0"/>
              </a:spcAft>
              <a:buNone/>
            </a:pPr>
            <a:r>
              <a:rPr lang="en-GB" sz="3000">
                <a:latin typeface="Georgia"/>
                <a:ea typeface="Georgia"/>
                <a:cs typeface="Georgia"/>
                <a:sym typeface="Georgia"/>
              </a:rPr>
              <a:t>Be a real person to your students.</a:t>
            </a:r>
            <a:endParaRPr sz="3000">
              <a:latin typeface="Georgia"/>
              <a:ea typeface="Georgia"/>
              <a:cs typeface="Georgia"/>
              <a:sym typeface="Georgia"/>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Shape 270"/>
        <p:cNvGrpSpPr/>
        <p:nvPr/>
      </p:nvGrpSpPr>
      <p:grpSpPr>
        <a:xfrm>
          <a:off x="0" y="0"/>
          <a:ext cx="0" cy="0"/>
          <a:chOff x="0" y="0"/>
          <a:chExt cx="0" cy="0"/>
        </a:xfrm>
      </p:grpSpPr>
      <p:pic>
        <p:nvPicPr>
          <p:cNvPr id="271" name="Google Shape;271;p42"/>
          <p:cNvPicPr preferRelativeResize="0"/>
          <p:nvPr/>
        </p:nvPicPr>
        <p:blipFill>
          <a:blip r:embed="rId3">
            <a:alphaModFix/>
          </a:blip>
          <a:stretch>
            <a:fillRect/>
          </a:stretch>
        </p:blipFill>
        <p:spPr>
          <a:xfrm>
            <a:off x="2562225" y="599175"/>
            <a:ext cx="4019550" cy="2981325"/>
          </a:xfrm>
          <a:prstGeom prst="rect">
            <a:avLst/>
          </a:prstGeom>
          <a:noFill/>
          <a:ln>
            <a:noFill/>
          </a:ln>
        </p:spPr>
      </p:pic>
      <p:sp>
        <p:nvSpPr>
          <p:cNvPr id="272" name="Google Shape;272;p42"/>
          <p:cNvSpPr txBox="1"/>
          <p:nvPr/>
        </p:nvSpPr>
        <p:spPr>
          <a:xfrm>
            <a:off x="0" y="3752375"/>
            <a:ext cx="9144000" cy="1049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GB" sz="3000">
                <a:solidFill>
                  <a:srgbClr val="FFFFFF"/>
                </a:solidFill>
                <a:latin typeface="Georgia"/>
                <a:ea typeface="Georgia"/>
                <a:cs typeface="Georgia"/>
                <a:sym typeface="Georgia"/>
              </a:rPr>
              <a:t>That information has been provided in the syllabus.</a:t>
            </a:r>
            <a:endParaRPr sz="3000">
              <a:solidFill>
                <a:srgbClr val="FFFFFF"/>
              </a:solidFill>
              <a:latin typeface="Georgia"/>
              <a:ea typeface="Georgia"/>
              <a:cs typeface="Georgia"/>
              <a:sym typeface="Georgia"/>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pic>
        <p:nvPicPr>
          <p:cNvPr id="277" name="Google Shape;277;p43"/>
          <p:cNvPicPr preferRelativeResize="0"/>
          <p:nvPr/>
        </p:nvPicPr>
        <p:blipFill rotWithShape="1">
          <a:blip r:embed="rId3">
            <a:alphaModFix/>
          </a:blip>
          <a:srcRect t="15626"/>
          <a:stretch/>
        </p:blipFill>
        <p:spPr>
          <a:xfrm>
            <a:off x="0" y="0"/>
            <a:ext cx="9143999" cy="5143500"/>
          </a:xfrm>
          <a:prstGeom prst="rect">
            <a:avLst/>
          </a:prstGeom>
          <a:noFill/>
          <a:ln>
            <a:noFill/>
          </a:ln>
        </p:spPr>
      </p:pic>
      <p:sp>
        <p:nvSpPr>
          <p:cNvPr id="278" name="Google Shape;278;p43"/>
          <p:cNvSpPr txBox="1"/>
          <p:nvPr/>
        </p:nvSpPr>
        <p:spPr>
          <a:xfrm>
            <a:off x="5879525" y="4684525"/>
            <a:ext cx="3074100" cy="311700"/>
          </a:xfrm>
          <a:prstGeom prst="rect">
            <a:avLst/>
          </a:prstGeom>
          <a:solidFill>
            <a:srgbClr val="FFF6DF">
              <a:alpha val="73850"/>
            </a:srgbClr>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latin typeface="Georgia"/>
                <a:ea typeface="Georgia"/>
                <a:cs typeface="Georgia"/>
                <a:sym typeface="Georgia"/>
              </a:rPr>
              <a:t>Photo by Jamie Templeton, on Unsplash</a:t>
            </a:r>
            <a:endParaRPr sz="1200">
              <a:latin typeface="Georgia"/>
              <a:ea typeface="Georgia"/>
              <a:cs typeface="Georgia"/>
              <a:sym typeface="Georgia"/>
            </a:endParaRPr>
          </a:p>
        </p:txBody>
      </p:sp>
      <p:sp>
        <p:nvSpPr>
          <p:cNvPr id="279" name="Google Shape;279;p43"/>
          <p:cNvSpPr txBox="1"/>
          <p:nvPr/>
        </p:nvSpPr>
        <p:spPr>
          <a:xfrm>
            <a:off x="363675" y="3299125"/>
            <a:ext cx="8278200" cy="1047600"/>
          </a:xfrm>
          <a:prstGeom prst="rect">
            <a:avLst/>
          </a:prstGeom>
          <a:solidFill>
            <a:srgbClr val="FFF6DF">
              <a:alpha val="73850"/>
            </a:srgbClr>
          </a:solid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GB" sz="3000">
                <a:latin typeface="Georgia"/>
                <a:ea typeface="Georgia"/>
                <a:cs typeface="Georgia"/>
                <a:sym typeface="Georgia"/>
              </a:rPr>
              <a:t>Be clear from the start about what you expect and what students should expect from you.</a:t>
            </a:r>
            <a:endParaRPr sz="3000">
              <a:latin typeface="Georgia"/>
              <a:ea typeface="Georgia"/>
              <a:cs typeface="Georgia"/>
              <a:sym typeface="Georgia"/>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pic>
        <p:nvPicPr>
          <p:cNvPr id="284" name="Google Shape;284;p44"/>
          <p:cNvPicPr preferRelativeResize="0"/>
          <p:nvPr/>
        </p:nvPicPr>
        <p:blipFill rotWithShape="1">
          <a:blip r:embed="rId3">
            <a:alphaModFix/>
          </a:blip>
          <a:srcRect t="12502" b="12495"/>
          <a:stretch/>
        </p:blipFill>
        <p:spPr>
          <a:xfrm>
            <a:off x="0" y="0"/>
            <a:ext cx="9144000" cy="5143500"/>
          </a:xfrm>
          <a:prstGeom prst="rect">
            <a:avLst/>
          </a:prstGeom>
          <a:noFill/>
          <a:ln>
            <a:noFill/>
          </a:ln>
        </p:spPr>
      </p:pic>
      <p:sp>
        <p:nvSpPr>
          <p:cNvPr id="285" name="Google Shape;285;p44"/>
          <p:cNvSpPr txBox="1"/>
          <p:nvPr/>
        </p:nvSpPr>
        <p:spPr>
          <a:xfrm>
            <a:off x="6628725" y="4815450"/>
            <a:ext cx="2481600" cy="23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solidFill>
                  <a:srgbClr val="FFFFFF"/>
                </a:solidFill>
                <a:latin typeface="Georgia"/>
                <a:ea typeface="Georgia"/>
                <a:cs typeface="Georgia"/>
                <a:sym typeface="Georgia"/>
              </a:rPr>
              <a:t>Photo by Kevin Ku, on Unsplash</a:t>
            </a:r>
            <a:endParaRPr sz="1200">
              <a:solidFill>
                <a:srgbClr val="FFFFFF"/>
              </a:solidFill>
              <a:latin typeface="Georgia"/>
              <a:ea typeface="Georgia"/>
              <a:cs typeface="Georgia"/>
              <a:sym typeface="Georgia"/>
            </a:endParaRPr>
          </a:p>
        </p:txBody>
      </p:sp>
      <p:sp>
        <p:nvSpPr>
          <p:cNvPr id="286" name="Google Shape;286;p44"/>
          <p:cNvSpPr txBox="1"/>
          <p:nvPr/>
        </p:nvSpPr>
        <p:spPr>
          <a:xfrm>
            <a:off x="395700" y="738600"/>
            <a:ext cx="2285400" cy="3666300"/>
          </a:xfrm>
          <a:prstGeom prst="rect">
            <a:avLst/>
          </a:prstGeom>
          <a:solidFill>
            <a:srgbClr val="95785F">
              <a:alpha val="45380"/>
            </a:srgbClr>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3000">
                <a:solidFill>
                  <a:srgbClr val="FFFFFF"/>
                </a:solidFill>
                <a:latin typeface="Georgia"/>
                <a:ea typeface="Georgia"/>
                <a:cs typeface="Georgia"/>
                <a:sym typeface="Georgia"/>
              </a:rPr>
              <a:t>Timeliness- </a:t>
            </a:r>
            <a:endParaRPr sz="3000">
              <a:solidFill>
                <a:srgbClr val="FFFFFF"/>
              </a:solidFill>
              <a:latin typeface="Georgia"/>
              <a:ea typeface="Georgia"/>
              <a:cs typeface="Georgia"/>
              <a:sym typeface="Georgia"/>
            </a:endParaRPr>
          </a:p>
          <a:p>
            <a:pPr marL="0" lvl="0" indent="0" algn="l" rtl="0">
              <a:spcBef>
                <a:spcPts val="0"/>
              </a:spcBef>
              <a:spcAft>
                <a:spcPts val="0"/>
              </a:spcAft>
              <a:buNone/>
            </a:pPr>
            <a:endParaRPr sz="3000">
              <a:solidFill>
                <a:srgbClr val="FFFFFF"/>
              </a:solidFill>
              <a:latin typeface="Georgia"/>
              <a:ea typeface="Georgia"/>
              <a:cs typeface="Georgia"/>
              <a:sym typeface="Georgia"/>
            </a:endParaRPr>
          </a:p>
          <a:p>
            <a:pPr marL="0" lvl="0" indent="0" algn="l" rtl="0">
              <a:spcBef>
                <a:spcPts val="0"/>
              </a:spcBef>
              <a:spcAft>
                <a:spcPts val="0"/>
              </a:spcAft>
              <a:buNone/>
            </a:pPr>
            <a:r>
              <a:rPr lang="en-GB" sz="3000">
                <a:solidFill>
                  <a:srgbClr val="FFFFFF"/>
                </a:solidFill>
                <a:latin typeface="Georgia"/>
                <a:ea typeface="Georgia"/>
                <a:cs typeface="Georgia"/>
                <a:sym typeface="Georgia"/>
              </a:rPr>
              <a:t>Set the expectation; </a:t>
            </a:r>
            <a:endParaRPr sz="3000">
              <a:solidFill>
                <a:srgbClr val="FFFFFF"/>
              </a:solidFill>
              <a:latin typeface="Georgia"/>
              <a:ea typeface="Georgia"/>
              <a:cs typeface="Georgia"/>
              <a:sym typeface="Georgia"/>
            </a:endParaRPr>
          </a:p>
          <a:p>
            <a:pPr marL="0" lvl="0" indent="0" algn="l" rtl="0">
              <a:spcBef>
                <a:spcPts val="0"/>
              </a:spcBef>
              <a:spcAft>
                <a:spcPts val="0"/>
              </a:spcAft>
              <a:buNone/>
            </a:pPr>
            <a:endParaRPr sz="3000">
              <a:solidFill>
                <a:srgbClr val="FFFFFF"/>
              </a:solidFill>
              <a:latin typeface="Georgia"/>
              <a:ea typeface="Georgia"/>
              <a:cs typeface="Georgia"/>
              <a:sym typeface="Georgia"/>
            </a:endParaRPr>
          </a:p>
          <a:p>
            <a:pPr marL="0" lvl="0" indent="0" algn="l" rtl="0">
              <a:spcBef>
                <a:spcPts val="0"/>
              </a:spcBef>
              <a:spcAft>
                <a:spcPts val="0"/>
              </a:spcAft>
              <a:buNone/>
            </a:pPr>
            <a:r>
              <a:rPr lang="en-GB" sz="3000">
                <a:solidFill>
                  <a:srgbClr val="FFFFFF"/>
                </a:solidFill>
                <a:latin typeface="Georgia"/>
                <a:ea typeface="Georgia"/>
                <a:cs typeface="Georgia"/>
                <a:sym typeface="Georgia"/>
              </a:rPr>
              <a:t>set the example. </a:t>
            </a:r>
            <a:endParaRPr sz="3000">
              <a:solidFill>
                <a:srgbClr val="FFFFFF"/>
              </a:solidFill>
              <a:latin typeface="Georgia"/>
              <a:ea typeface="Georgia"/>
              <a:cs typeface="Georgia"/>
              <a:sym typeface="Georgia"/>
            </a:endParaRPr>
          </a:p>
          <a:p>
            <a:pPr marL="0" lvl="0" indent="0" algn="l" rtl="0">
              <a:spcBef>
                <a:spcPts val="0"/>
              </a:spcBef>
              <a:spcAft>
                <a:spcPts val="0"/>
              </a:spcAft>
              <a:buNone/>
            </a:pPr>
            <a:endParaRPr sz="3000">
              <a:solidFill>
                <a:srgbClr val="FFFFFF"/>
              </a:solidFill>
              <a:latin typeface="Georgia"/>
              <a:ea typeface="Georgia"/>
              <a:cs typeface="Georgia"/>
              <a:sym typeface="Georgia"/>
            </a:endParaRPr>
          </a:p>
          <a:p>
            <a:pPr marL="0" lvl="0" indent="0" algn="l" rtl="0">
              <a:spcBef>
                <a:spcPts val="0"/>
              </a:spcBef>
              <a:spcAft>
                <a:spcPts val="0"/>
              </a:spcAft>
              <a:buNone/>
            </a:pPr>
            <a:endParaRPr sz="3000">
              <a:solidFill>
                <a:srgbClr val="FFFFFF"/>
              </a:solidFill>
              <a:latin typeface="Georgia"/>
              <a:ea typeface="Georgia"/>
              <a:cs typeface="Georgia"/>
              <a:sym typeface="Georgia"/>
            </a:endParaRPr>
          </a:p>
          <a:p>
            <a:pPr marL="0" lvl="0" indent="0" algn="l" rtl="0">
              <a:spcBef>
                <a:spcPts val="0"/>
              </a:spcBef>
              <a:spcAft>
                <a:spcPts val="0"/>
              </a:spcAft>
              <a:buNone/>
            </a:pPr>
            <a:endParaRPr sz="3000">
              <a:solidFill>
                <a:srgbClr val="FFFFFF"/>
              </a:solidFill>
              <a:latin typeface="Georgia"/>
              <a:ea typeface="Georgia"/>
              <a:cs typeface="Georgia"/>
              <a:sym typeface="Georgia"/>
            </a:endParaRPr>
          </a:p>
          <a:p>
            <a:pPr marL="0" lvl="0" indent="0" algn="l" rtl="0">
              <a:spcBef>
                <a:spcPts val="0"/>
              </a:spcBef>
              <a:spcAft>
                <a:spcPts val="0"/>
              </a:spcAft>
              <a:buNone/>
            </a:pPr>
            <a:endParaRPr sz="3000">
              <a:solidFill>
                <a:srgbClr val="FFFFFF"/>
              </a:solidFill>
              <a:latin typeface="Georgia"/>
              <a:ea typeface="Georgia"/>
              <a:cs typeface="Georgia"/>
              <a:sym typeface="Georgia"/>
            </a:endParaRPr>
          </a:p>
          <a:p>
            <a:pPr marL="0" lvl="0" indent="0" algn="l" rtl="0">
              <a:spcBef>
                <a:spcPts val="0"/>
              </a:spcBef>
              <a:spcAft>
                <a:spcPts val="0"/>
              </a:spcAft>
              <a:buNone/>
            </a:pPr>
            <a:r>
              <a:rPr lang="en-GB" sz="3000">
                <a:solidFill>
                  <a:srgbClr val="FFFFFF"/>
                </a:solidFill>
                <a:latin typeface="Georgia"/>
                <a:ea typeface="Georgia"/>
                <a:cs typeface="Georgia"/>
                <a:sym typeface="Georgia"/>
              </a:rPr>
              <a:t> </a:t>
            </a:r>
            <a:endParaRPr sz="3000">
              <a:solidFill>
                <a:srgbClr val="FFFFFF"/>
              </a:solidFill>
              <a:latin typeface="Georgia"/>
              <a:ea typeface="Georgia"/>
              <a:cs typeface="Georgia"/>
              <a:sym typeface="Georgi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pic>
        <p:nvPicPr>
          <p:cNvPr id="95" name="Google Shape;95;p18"/>
          <p:cNvPicPr preferRelativeResize="0"/>
          <p:nvPr/>
        </p:nvPicPr>
        <p:blipFill rotWithShape="1">
          <a:blip r:embed="rId3">
            <a:alphaModFix/>
          </a:blip>
          <a:srcRect t="30853"/>
          <a:stretch/>
        </p:blipFill>
        <p:spPr>
          <a:xfrm>
            <a:off x="-43300" y="-24531"/>
            <a:ext cx="9187302" cy="5204832"/>
          </a:xfrm>
          <a:prstGeom prst="rect">
            <a:avLst/>
          </a:prstGeom>
          <a:noFill/>
          <a:ln>
            <a:noFill/>
          </a:ln>
        </p:spPr>
      </p:pic>
      <p:sp>
        <p:nvSpPr>
          <p:cNvPr id="96" name="Google Shape;96;p18"/>
          <p:cNvSpPr txBox="1"/>
          <p:nvPr/>
        </p:nvSpPr>
        <p:spPr>
          <a:xfrm>
            <a:off x="93850" y="164525"/>
            <a:ext cx="5289000" cy="4199700"/>
          </a:xfrm>
          <a:prstGeom prst="rect">
            <a:avLst/>
          </a:prstGeom>
          <a:noFill/>
          <a:ln>
            <a:noFill/>
          </a:ln>
        </p:spPr>
        <p:txBody>
          <a:bodyPr spcFirstLastPara="1" wrap="square" lIns="91425" tIns="91425" rIns="91425" bIns="91425" anchor="t" anchorCtr="0">
            <a:noAutofit/>
          </a:bodyPr>
          <a:lstStyle/>
          <a:p>
            <a:pPr marL="0" lvl="0" indent="0" algn="l" rtl="0">
              <a:lnSpc>
                <a:spcPct val="150000"/>
              </a:lnSpc>
              <a:spcBef>
                <a:spcPts val="0"/>
              </a:spcBef>
              <a:spcAft>
                <a:spcPts val="0"/>
              </a:spcAft>
              <a:buNone/>
            </a:pPr>
            <a:r>
              <a:rPr lang="en-GB">
                <a:latin typeface="Georgia"/>
                <a:ea typeface="Georgia"/>
                <a:cs typeface="Georgia"/>
                <a:sym typeface="Georgia"/>
              </a:rPr>
              <a:t> </a:t>
            </a:r>
            <a:r>
              <a:rPr lang="en-GB" sz="3000">
                <a:latin typeface="Caveat"/>
                <a:ea typeface="Caveat"/>
                <a:cs typeface="Caveat"/>
                <a:sym typeface="Caveat"/>
              </a:rPr>
              <a:t>  </a:t>
            </a:r>
            <a:r>
              <a:rPr lang="en-GB" sz="3600">
                <a:latin typeface="Caveat"/>
                <a:ea typeface="Caveat"/>
                <a:cs typeface="Caveat"/>
                <a:sym typeface="Caveat"/>
              </a:rPr>
              <a:t> </a:t>
            </a:r>
            <a:r>
              <a:rPr lang="en-GB" sz="3600" b="1">
                <a:latin typeface="Caveat"/>
                <a:ea typeface="Caveat"/>
                <a:cs typeface="Caveat"/>
                <a:sym typeface="Caveat"/>
              </a:rPr>
              <a:t>    To-do list:</a:t>
            </a:r>
            <a:endParaRPr sz="3600" b="1">
              <a:latin typeface="Caveat"/>
              <a:ea typeface="Caveat"/>
              <a:cs typeface="Caveat"/>
              <a:sym typeface="Caveat"/>
            </a:endParaRPr>
          </a:p>
          <a:p>
            <a:pPr marL="0" lvl="0" indent="0" algn="ctr" rtl="0">
              <a:lnSpc>
                <a:spcPct val="150000"/>
              </a:lnSpc>
              <a:spcBef>
                <a:spcPts val="0"/>
              </a:spcBef>
              <a:spcAft>
                <a:spcPts val="0"/>
              </a:spcAft>
              <a:buNone/>
            </a:pPr>
            <a:r>
              <a:rPr lang="en-GB" sz="3000" b="1">
                <a:latin typeface="Caveat"/>
                <a:ea typeface="Caveat"/>
                <a:cs typeface="Caveat"/>
                <a:sym typeface="Caveat"/>
              </a:rPr>
              <a:t>Introductions</a:t>
            </a:r>
            <a:endParaRPr sz="3000" b="1">
              <a:latin typeface="Caveat"/>
              <a:ea typeface="Caveat"/>
              <a:cs typeface="Caveat"/>
              <a:sym typeface="Caveat"/>
            </a:endParaRPr>
          </a:p>
          <a:p>
            <a:pPr marL="0" lvl="0" indent="0" algn="ctr" rtl="0">
              <a:lnSpc>
                <a:spcPct val="150000"/>
              </a:lnSpc>
              <a:spcBef>
                <a:spcPts val="0"/>
              </a:spcBef>
              <a:spcAft>
                <a:spcPts val="0"/>
              </a:spcAft>
              <a:buNone/>
            </a:pPr>
            <a:r>
              <a:rPr lang="en-GB" sz="3000" b="1">
                <a:latin typeface="Caveat"/>
                <a:ea typeface="Caveat"/>
                <a:cs typeface="Caveat"/>
                <a:sym typeface="Caveat"/>
              </a:rPr>
              <a:t> Pedagogy &amp; the LMS</a:t>
            </a:r>
            <a:endParaRPr sz="3000" b="1">
              <a:latin typeface="Caveat"/>
              <a:ea typeface="Caveat"/>
              <a:cs typeface="Caveat"/>
              <a:sym typeface="Caveat"/>
            </a:endParaRPr>
          </a:p>
          <a:p>
            <a:pPr marL="0" lvl="0" indent="0" algn="ctr" rtl="0">
              <a:lnSpc>
                <a:spcPct val="150000"/>
              </a:lnSpc>
              <a:spcBef>
                <a:spcPts val="0"/>
              </a:spcBef>
              <a:spcAft>
                <a:spcPts val="0"/>
              </a:spcAft>
              <a:buNone/>
            </a:pPr>
            <a:r>
              <a:rPr lang="en-GB" sz="3000" b="1">
                <a:latin typeface="Caveat"/>
                <a:ea typeface="Caveat"/>
                <a:cs typeface="Caveat"/>
                <a:sym typeface="Caveat"/>
              </a:rPr>
              <a:t>Presence &amp; Community</a:t>
            </a:r>
            <a:endParaRPr sz="3000" b="1">
              <a:latin typeface="Caveat"/>
              <a:ea typeface="Caveat"/>
              <a:cs typeface="Caveat"/>
              <a:sym typeface="Caveat"/>
            </a:endParaRPr>
          </a:p>
          <a:p>
            <a:pPr marL="0" lvl="0" indent="0" algn="ctr" rtl="0">
              <a:lnSpc>
                <a:spcPct val="150000"/>
              </a:lnSpc>
              <a:spcBef>
                <a:spcPts val="0"/>
              </a:spcBef>
              <a:spcAft>
                <a:spcPts val="0"/>
              </a:spcAft>
              <a:buNone/>
            </a:pPr>
            <a:r>
              <a:rPr lang="en-GB" sz="3000" b="1">
                <a:latin typeface="Caveat"/>
                <a:ea typeface="Caveat"/>
                <a:cs typeface="Caveat"/>
                <a:sym typeface="Caveat"/>
              </a:rPr>
              <a:t>Engaging Online Discussions</a:t>
            </a:r>
            <a:endParaRPr sz="3000" b="1">
              <a:latin typeface="Caveat"/>
              <a:ea typeface="Caveat"/>
              <a:cs typeface="Caveat"/>
              <a:sym typeface="Caveat"/>
            </a:endParaRPr>
          </a:p>
          <a:p>
            <a:pPr marL="0" lvl="0" indent="0" algn="ctr" rtl="0">
              <a:lnSpc>
                <a:spcPct val="150000"/>
              </a:lnSpc>
              <a:spcBef>
                <a:spcPts val="0"/>
              </a:spcBef>
              <a:spcAft>
                <a:spcPts val="0"/>
              </a:spcAft>
              <a:buNone/>
            </a:pPr>
            <a:r>
              <a:rPr lang="en-GB" sz="3000" b="1">
                <a:latin typeface="Caveat"/>
                <a:ea typeface="Caveat"/>
                <a:cs typeface="Caveat"/>
                <a:sym typeface="Caveat"/>
              </a:rPr>
              <a:t>Tying it all together</a:t>
            </a:r>
            <a:endParaRPr sz="3000" b="1">
              <a:latin typeface="Caveat"/>
              <a:ea typeface="Caveat"/>
              <a:cs typeface="Caveat"/>
              <a:sym typeface="Caveat"/>
            </a:endParaRPr>
          </a:p>
          <a:p>
            <a:pPr marL="0" lvl="0" indent="0" algn="l" rtl="0">
              <a:spcBef>
                <a:spcPts val="0"/>
              </a:spcBef>
              <a:spcAft>
                <a:spcPts val="0"/>
              </a:spcAft>
              <a:buNone/>
            </a:pPr>
            <a:endParaRPr sz="2400">
              <a:latin typeface="Georgia"/>
              <a:ea typeface="Georgia"/>
              <a:cs typeface="Georgia"/>
              <a:sym typeface="Georgia"/>
            </a:endParaRPr>
          </a:p>
          <a:p>
            <a:pPr marL="0" lvl="0" indent="0" algn="l" rtl="0">
              <a:spcBef>
                <a:spcPts val="0"/>
              </a:spcBef>
              <a:spcAft>
                <a:spcPts val="0"/>
              </a:spcAft>
              <a:buNone/>
            </a:pPr>
            <a:endParaRPr sz="2400">
              <a:latin typeface="Georgia"/>
              <a:ea typeface="Georgia"/>
              <a:cs typeface="Georgia"/>
              <a:sym typeface="Georgia"/>
            </a:endParaRPr>
          </a:p>
          <a:p>
            <a:pPr marL="0" lvl="0" indent="0" algn="l" rtl="0">
              <a:spcBef>
                <a:spcPts val="0"/>
              </a:spcBef>
              <a:spcAft>
                <a:spcPts val="0"/>
              </a:spcAft>
              <a:buNone/>
            </a:pPr>
            <a:endParaRPr>
              <a:latin typeface="Georgia"/>
              <a:ea typeface="Georgia"/>
              <a:cs typeface="Georgia"/>
              <a:sym typeface="Georgia"/>
            </a:endParaRPr>
          </a:p>
          <a:p>
            <a:pPr marL="0" lvl="0" indent="0" algn="l" rtl="0">
              <a:spcBef>
                <a:spcPts val="0"/>
              </a:spcBef>
              <a:spcAft>
                <a:spcPts val="0"/>
              </a:spcAft>
              <a:buNone/>
            </a:pPr>
            <a:endParaRPr>
              <a:latin typeface="Georgia"/>
              <a:ea typeface="Georgia"/>
              <a:cs typeface="Georgia"/>
              <a:sym typeface="Georgia"/>
            </a:endParaRPr>
          </a:p>
          <a:p>
            <a:pPr marL="0" lvl="0" indent="0" algn="l" rtl="0">
              <a:spcBef>
                <a:spcPts val="0"/>
              </a:spcBef>
              <a:spcAft>
                <a:spcPts val="0"/>
              </a:spcAft>
              <a:buNone/>
            </a:pPr>
            <a:endParaRPr>
              <a:latin typeface="Georgia"/>
              <a:ea typeface="Georgia"/>
              <a:cs typeface="Georgia"/>
              <a:sym typeface="Georgia"/>
            </a:endParaRPr>
          </a:p>
          <a:p>
            <a:pPr marL="0" lvl="0" indent="0" algn="l" rtl="0">
              <a:spcBef>
                <a:spcPts val="0"/>
              </a:spcBef>
              <a:spcAft>
                <a:spcPts val="0"/>
              </a:spcAft>
              <a:buNone/>
            </a:pPr>
            <a:endParaRPr>
              <a:latin typeface="Georgia"/>
              <a:ea typeface="Georgia"/>
              <a:cs typeface="Georgia"/>
              <a:sym typeface="Georgia"/>
            </a:endParaRPr>
          </a:p>
        </p:txBody>
      </p:sp>
      <p:sp>
        <p:nvSpPr>
          <p:cNvPr id="97" name="Google Shape;97;p18"/>
          <p:cNvSpPr txBox="1"/>
          <p:nvPr/>
        </p:nvSpPr>
        <p:spPr>
          <a:xfrm>
            <a:off x="6113325" y="4710525"/>
            <a:ext cx="2909400" cy="23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solidFill>
                  <a:srgbClr val="FFFFFF"/>
                </a:solidFill>
                <a:latin typeface="Georgia"/>
                <a:ea typeface="Georgia"/>
                <a:cs typeface="Georgia"/>
                <a:sym typeface="Georgia"/>
              </a:rPr>
              <a:t>Photo by Markus Spiske, on Unsplash</a:t>
            </a:r>
            <a:endParaRPr sz="1200">
              <a:solidFill>
                <a:srgbClr val="FFFFFF"/>
              </a:solidFill>
              <a:latin typeface="Georgia"/>
              <a:ea typeface="Georgia"/>
              <a:cs typeface="Georgia"/>
              <a:sym typeface="Georgia"/>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91" name="Google Shape;291;p45"/>
          <p:cNvSpPr txBox="1"/>
          <p:nvPr/>
        </p:nvSpPr>
        <p:spPr>
          <a:xfrm>
            <a:off x="6251850" y="4857750"/>
            <a:ext cx="2745000" cy="23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solidFill>
                  <a:srgbClr val="FFFFFF"/>
                </a:solidFill>
                <a:latin typeface="Georgia"/>
                <a:ea typeface="Georgia"/>
                <a:cs typeface="Georgia"/>
                <a:sym typeface="Georgia"/>
              </a:rPr>
              <a:t>Photo by Stephen Poore, on Unsplash</a:t>
            </a:r>
            <a:endParaRPr sz="1200">
              <a:solidFill>
                <a:srgbClr val="FFFFFF"/>
              </a:solidFill>
              <a:latin typeface="Georgia"/>
              <a:ea typeface="Georgia"/>
              <a:cs typeface="Georgia"/>
              <a:sym typeface="Georgia"/>
            </a:endParaRPr>
          </a:p>
        </p:txBody>
      </p:sp>
      <p:pic>
        <p:nvPicPr>
          <p:cNvPr id="292" name="Google Shape;292;p45"/>
          <p:cNvPicPr preferRelativeResize="0"/>
          <p:nvPr/>
        </p:nvPicPr>
        <p:blipFill rotWithShape="1">
          <a:blip r:embed="rId3">
            <a:alphaModFix/>
          </a:blip>
          <a:srcRect l="15160"/>
          <a:stretch/>
        </p:blipFill>
        <p:spPr>
          <a:xfrm>
            <a:off x="-1" y="0"/>
            <a:ext cx="4459227" cy="5143501"/>
          </a:xfrm>
          <a:prstGeom prst="rect">
            <a:avLst/>
          </a:prstGeom>
          <a:noFill/>
          <a:ln>
            <a:noFill/>
          </a:ln>
        </p:spPr>
      </p:pic>
      <p:pic>
        <p:nvPicPr>
          <p:cNvPr id="293" name="Google Shape;293;p45"/>
          <p:cNvPicPr preferRelativeResize="0"/>
          <p:nvPr/>
        </p:nvPicPr>
        <p:blipFill rotWithShape="1">
          <a:blip r:embed="rId4">
            <a:alphaModFix/>
          </a:blip>
          <a:srcRect l="37007"/>
          <a:stretch/>
        </p:blipFill>
        <p:spPr>
          <a:xfrm>
            <a:off x="4379225" y="0"/>
            <a:ext cx="4860000" cy="5143500"/>
          </a:xfrm>
          <a:prstGeom prst="rect">
            <a:avLst/>
          </a:prstGeom>
          <a:noFill/>
          <a:ln>
            <a:noFill/>
          </a:ln>
        </p:spPr>
      </p:pic>
      <p:sp>
        <p:nvSpPr>
          <p:cNvPr id="294" name="Google Shape;294;p45"/>
          <p:cNvSpPr txBox="1"/>
          <p:nvPr/>
        </p:nvSpPr>
        <p:spPr>
          <a:xfrm>
            <a:off x="183600" y="3792675"/>
            <a:ext cx="3922500" cy="1246800"/>
          </a:xfrm>
          <a:prstGeom prst="rect">
            <a:avLst/>
          </a:prstGeom>
          <a:solidFill>
            <a:srgbClr val="FFF6DF">
              <a:alpha val="73850"/>
            </a:srgbClr>
          </a:solid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GB" sz="3000">
                <a:latin typeface="Georgia"/>
                <a:ea typeface="Georgia"/>
                <a:cs typeface="Georgia"/>
                <a:sym typeface="Georgia"/>
              </a:rPr>
              <a:t>Students want you to pay attention,</a:t>
            </a:r>
            <a:endParaRPr sz="3000">
              <a:solidFill>
                <a:srgbClr val="FFFFFF"/>
              </a:solidFill>
              <a:latin typeface="Georgia"/>
              <a:ea typeface="Georgia"/>
              <a:cs typeface="Georgia"/>
              <a:sym typeface="Georgia"/>
            </a:endParaRPr>
          </a:p>
        </p:txBody>
      </p:sp>
      <p:sp>
        <p:nvSpPr>
          <p:cNvPr id="295" name="Google Shape;295;p45"/>
          <p:cNvSpPr txBox="1"/>
          <p:nvPr/>
        </p:nvSpPr>
        <p:spPr>
          <a:xfrm>
            <a:off x="4847975" y="3792675"/>
            <a:ext cx="3922500" cy="1246800"/>
          </a:xfrm>
          <a:prstGeom prst="rect">
            <a:avLst/>
          </a:prstGeom>
          <a:solidFill>
            <a:srgbClr val="CFE2F3">
              <a:alpha val="63849"/>
            </a:srgbClr>
          </a:solidFill>
          <a:ln>
            <a:noFill/>
          </a:ln>
        </p:spPr>
        <p:txBody>
          <a:bodyPr spcFirstLastPara="1" wrap="square" lIns="91425" tIns="91425" rIns="91425" bIns="91425" anchor="t" anchorCtr="0">
            <a:noAutofit/>
          </a:bodyPr>
          <a:lstStyle/>
          <a:p>
            <a:pPr marL="0" lvl="0" indent="0" algn="ctr" rtl="0">
              <a:spcBef>
                <a:spcPts val="0"/>
              </a:spcBef>
              <a:spcAft>
                <a:spcPts val="0"/>
              </a:spcAft>
              <a:buNone/>
            </a:pPr>
            <a:endParaRPr sz="3000">
              <a:latin typeface="Georgia"/>
              <a:ea typeface="Georgia"/>
              <a:cs typeface="Georgia"/>
              <a:sym typeface="Georgia"/>
            </a:endParaRPr>
          </a:p>
          <a:p>
            <a:pPr marL="0" lvl="0" indent="0" algn="ctr" rtl="0">
              <a:spcBef>
                <a:spcPts val="0"/>
              </a:spcBef>
              <a:spcAft>
                <a:spcPts val="0"/>
              </a:spcAft>
              <a:buNone/>
            </a:pPr>
            <a:r>
              <a:rPr lang="en-GB" sz="3000">
                <a:latin typeface="Georgia"/>
                <a:ea typeface="Georgia"/>
                <a:cs typeface="Georgia"/>
                <a:sym typeface="Georgia"/>
              </a:rPr>
              <a:t>not just pay attention.</a:t>
            </a:r>
            <a:endParaRPr sz="3000">
              <a:latin typeface="Georgia"/>
              <a:ea typeface="Georgia"/>
              <a:cs typeface="Georgia"/>
              <a:sym typeface="Georgia"/>
            </a:endParaRPr>
          </a:p>
        </p:txBody>
      </p:sp>
      <p:sp>
        <p:nvSpPr>
          <p:cNvPr id="296" name="Google Shape;296;p45"/>
          <p:cNvSpPr txBox="1"/>
          <p:nvPr/>
        </p:nvSpPr>
        <p:spPr>
          <a:xfrm>
            <a:off x="1956950" y="207800"/>
            <a:ext cx="2422200" cy="23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latin typeface="Georgia"/>
                <a:ea typeface="Georgia"/>
                <a:cs typeface="Georgia"/>
                <a:sym typeface="Georgia"/>
              </a:rPr>
              <a:t>Photo by raw pixel, on Unsplash</a:t>
            </a:r>
            <a:endParaRPr sz="1200">
              <a:latin typeface="Georgia"/>
              <a:ea typeface="Georgia"/>
              <a:cs typeface="Georgia"/>
              <a:sym typeface="Georgia"/>
            </a:endParaRPr>
          </a:p>
        </p:txBody>
      </p:sp>
      <p:sp>
        <p:nvSpPr>
          <p:cNvPr id="297" name="Google Shape;297;p45"/>
          <p:cNvSpPr txBox="1"/>
          <p:nvPr/>
        </p:nvSpPr>
        <p:spPr>
          <a:xfrm>
            <a:off x="4459225" y="207800"/>
            <a:ext cx="3100200" cy="23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solidFill>
                  <a:srgbClr val="FFFFFF"/>
                </a:solidFill>
                <a:latin typeface="Georgia"/>
                <a:ea typeface="Georgia"/>
                <a:cs typeface="Georgia"/>
                <a:sym typeface="Georgia"/>
              </a:rPr>
              <a:t>Photo by Nathaniel Dahan, on Unsplash</a:t>
            </a:r>
            <a:endParaRPr sz="1200">
              <a:solidFill>
                <a:srgbClr val="FFFFFF"/>
              </a:solidFill>
              <a:latin typeface="Georgia"/>
              <a:ea typeface="Georgia"/>
              <a:cs typeface="Georgia"/>
              <a:sym typeface="Georgia"/>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pic>
        <p:nvPicPr>
          <p:cNvPr id="302" name="Google Shape;302;p46"/>
          <p:cNvPicPr preferRelativeResize="0"/>
          <p:nvPr/>
        </p:nvPicPr>
        <p:blipFill>
          <a:blip r:embed="rId3">
            <a:alphaModFix/>
          </a:blip>
          <a:stretch>
            <a:fillRect/>
          </a:stretch>
        </p:blipFill>
        <p:spPr>
          <a:xfrm>
            <a:off x="0" y="0"/>
            <a:ext cx="9144000" cy="6096000"/>
          </a:xfrm>
          <a:prstGeom prst="rect">
            <a:avLst/>
          </a:prstGeom>
          <a:noFill/>
          <a:ln>
            <a:noFill/>
          </a:ln>
        </p:spPr>
      </p:pic>
      <p:sp>
        <p:nvSpPr>
          <p:cNvPr id="303" name="Google Shape;303;p46"/>
          <p:cNvSpPr txBox="1"/>
          <p:nvPr/>
        </p:nvSpPr>
        <p:spPr>
          <a:xfrm>
            <a:off x="280650" y="368850"/>
            <a:ext cx="8364600" cy="1615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3000">
                <a:latin typeface="Georgia"/>
                <a:ea typeface="Georgia"/>
                <a:cs typeface="Georgia"/>
                <a:sym typeface="Georgia"/>
              </a:rPr>
              <a:t>Keeping your distance on purpose?</a:t>
            </a:r>
            <a:endParaRPr sz="3000">
              <a:latin typeface="Georgia"/>
              <a:ea typeface="Georgia"/>
              <a:cs typeface="Georgia"/>
              <a:sym typeface="Georgia"/>
            </a:endParaRPr>
          </a:p>
          <a:p>
            <a:pPr marL="0" lvl="0" indent="0" algn="l" rtl="0">
              <a:spcBef>
                <a:spcPts val="0"/>
              </a:spcBef>
              <a:spcAft>
                <a:spcPts val="0"/>
              </a:spcAft>
              <a:buNone/>
            </a:pPr>
            <a:r>
              <a:rPr lang="en-GB" sz="3000">
                <a:latin typeface="Georgia"/>
                <a:ea typeface="Georgia"/>
                <a:cs typeface="Georgia"/>
                <a:sym typeface="Georgia"/>
              </a:rPr>
              <a:t>Help students understand why. </a:t>
            </a:r>
            <a:endParaRPr sz="3000">
              <a:latin typeface="Georgia"/>
              <a:ea typeface="Georgia"/>
              <a:cs typeface="Georgia"/>
              <a:sym typeface="Georgia"/>
            </a:endParaRPr>
          </a:p>
          <a:p>
            <a:pPr marL="0" lvl="0" indent="0" algn="l" rtl="0">
              <a:spcBef>
                <a:spcPts val="0"/>
              </a:spcBef>
              <a:spcAft>
                <a:spcPts val="0"/>
              </a:spcAft>
              <a:buNone/>
            </a:pPr>
            <a:endParaRPr sz="3000">
              <a:latin typeface="Georgia"/>
              <a:ea typeface="Georgia"/>
              <a:cs typeface="Georgia"/>
              <a:sym typeface="Georgia"/>
            </a:endParaRPr>
          </a:p>
        </p:txBody>
      </p:sp>
      <p:sp>
        <p:nvSpPr>
          <p:cNvPr id="304" name="Google Shape;304;p46"/>
          <p:cNvSpPr txBox="1"/>
          <p:nvPr/>
        </p:nvSpPr>
        <p:spPr>
          <a:xfrm>
            <a:off x="0" y="4852550"/>
            <a:ext cx="3100200" cy="23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solidFill>
                  <a:srgbClr val="FFFFFF"/>
                </a:solidFill>
                <a:latin typeface="Georgia"/>
                <a:ea typeface="Georgia"/>
                <a:cs typeface="Georgia"/>
                <a:sym typeface="Georgia"/>
              </a:rPr>
              <a:t>Photo by Caleb George, on Unsplash</a:t>
            </a:r>
            <a:endParaRPr sz="1200">
              <a:solidFill>
                <a:srgbClr val="FFFFFF"/>
              </a:solidFill>
              <a:latin typeface="Georgia"/>
              <a:ea typeface="Georgia"/>
              <a:cs typeface="Georgia"/>
              <a:sym typeface="Georgia"/>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pic>
        <p:nvPicPr>
          <p:cNvPr id="309" name="Google Shape;309;p47"/>
          <p:cNvPicPr preferRelativeResize="0"/>
          <p:nvPr/>
        </p:nvPicPr>
        <p:blipFill rotWithShape="1">
          <a:blip r:embed="rId3">
            <a:alphaModFix/>
          </a:blip>
          <a:srcRect l="2874" r="2874"/>
          <a:stretch/>
        </p:blipFill>
        <p:spPr>
          <a:xfrm>
            <a:off x="1561800" y="83118"/>
            <a:ext cx="6020399" cy="4515300"/>
          </a:xfrm>
          <a:prstGeom prst="rect">
            <a:avLst/>
          </a:prstGeom>
          <a:noFill/>
          <a:ln w="9525" cap="flat" cmpd="sng">
            <a:solidFill>
              <a:srgbClr val="D9D9D9"/>
            </a:solidFill>
            <a:prstDash val="solid"/>
            <a:round/>
            <a:headEnd type="none" w="sm" len="sm"/>
            <a:tailEnd type="none" w="sm" len="sm"/>
          </a:ln>
        </p:spPr>
      </p:pic>
      <p:pic>
        <p:nvPicPr>
          <p:cNvPr id="310" name="Google Shape;310;p47"/>
          <p:cNvPicPr preferRelativeResize="0"/>
          <p:nvPr/>
        </p:nvPicPr>
        <p:blipFill>
          <a:blip r:embed="rId4">
            <a:alphaModFix/>
          </a:blip>
          <a:stretch>
            <a:fillRect/>
          </a:stretch>
        </p:blipFill>
        <p:spPr>
          <a:xfrm>
            <a:off x="4047925" y="4421775"/>
            <a:ext cx="3534274" cy="628200"/>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pic>
        <p:nvPicPr>
          <p:cNvPr id="315" name="Google Shape;315;p48"/>
          <p:cNvPicPr preferRelativeResize="0"/>
          <p:nvPr/>
        </p:nvPicPr>
        <p:blipFill rotWithShape="1">
          <a:blip r:embed="rId3">
            <a:alphaModFix/>
          </a:blip>
          <a:srcRect t="15626"/>
          <a:stretch/>
        </p:blipFill>
        <p:spPr>
          <a:xfrm>
            <a:off x="-124675" y="0"/>
            <a:ext cx="9268675" cy="5213630"/>
          </a:xfrm>
          <a:prstGeom prst="rect">
            <a:avLst/>
          </a:prstGeom>
          <a:noFill/>
          <a:ln>
            <a:noFill/>
          </a:ln>
        </p:spPr>
      </p:pic>
      <p:sp>
        <p:nvSpPr>
          <p:cNvPr id="316" name="Google Shape;316;p48"/>
          <p:cNvSpPr txBox="1"/>
          <p:nvPr/>
        </p:nvSpPr>
        <p:spPr>
          <a:xfrm>
            <a:off x="5957450" y="4684525"/>
            <a:ext cx="2996100" cy="311700"/>
          </a:xfrm>
          <a:prstGeom prst="rect">
            <a:avLst/>
          </a:prstGeom>
          <a:solidFill>
            <a:srgbClr val="FFF6DF">
              <a:alpha val="73850"/>
            </a:srgbClr>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latin typeface="Georgia"/>
                <a:ea typeface="Georgia"/>
                <a:cs typeface="Georgia"/>
                <a:sym typeface="Georgia"/>
              </a:rPr>
              <a:t>Photo by Michael Beckwith, on Unsplash</a:t>
            </a:r>
            <a:endParaRPr sz="1200">
              <a:latin typeface="Georgia"/>
              <a:ea typeface="Georgia"/>
              <a:cs typeface="Georgia"/>
              <a:sym typeface="Georgia"/>
            </a:endParaRPr>
          </a:p>
        </p:txBody>
      </p:sp>
      <p:sp>
        <p:nvSpPr>
          <p:cNvPr id="317" name="Google Shape;317;p48"/>
          <p:cNvSpPr txBox="1"/>
          <p:nvPr/>
        </p:nvSpPr>
        <p:spPr>
          <a:xfrm>
            <a:off x="1358625" y="1101275"/>
            <a:ext cx="6668100" cy="1589700"/>
          </a:xfrm>
          <a:prstGeom prst="rect">
            <a:avLst/>
          </a:prstGeom>
          <a:solidFill>
            <a:srgbClr val="FFF6DF">
              <a:alpha val="73850"/>
            </a:srgbClr>
          </a:solid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endParaRPr sz="3000">
              <a:latin typeface="Georgia"/>
              <a:ea typeface="Georgia"/>
              <a:cs typeface="Georgia"/>
              <a:sym typeface="Georgia"/>
            </a:endParaRPr>
          </a:p>
          <a:p>
            <a:pPr marL="0" lvl="0" indent="0" algn="ctr" rtl="0">
              <a:lnSpc>
                <a:spcPct val="115000"/>
              </a:lnSpc>
              <a:spcBef>
                <a:spcPts val="0"/>
              </a:spcBef>
              <a:spcAft>
                <a:spcPts val="0"/>
              </a:spcAft>
              <a:buNone/>
            </a:pPr>
            <a:r>
              <a:rPr lang="en-GB" sz="3000">
                <a:latin typeface="Georgia"/>
                <a:ea typeface="Georgia"/>
                <a:cs typeface="Georgia"/>
                <a:sym typeface="Georgia"/>
              </a:rPr>
              <a:t>Engaging Online Discussions</a:t>
            </a:r>
            <a:endParaRPr sz="3000">
              <a:latin typeface="Georgia"/>
              <a:ea typeface="Georgia"/>
              <a:cs typeface="Georgia"/>
              <a:sym typeface="Georgia"/>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pic>
        <p:nvPicPr>
          <p:cNvPr id="322" name="Google Shape;322;p49"/>
          <p:cNvPicPr preferRelativeResize="0"/>
          <p:nvPr/>
        </p:nvPicPr>
        <p:blipFill rotWithShape="1">
          <a:blip r:embed="rId3">
            <a:alphaModFix/>
          </a:blip>
          <a:srcRect b="15626"/>
          <a:stretch/>
        </p:blipFill>
        <p:spPr>
          <a:xfrm>
            <a:off x="0" y="0"/>
            <a:ext cx="9143999" cy="5143500"/>
          </a:xfrm>
          <a:prstGeom prst="rect">
            <a:avLst/>
          </a:prstGeom>
          <a:noFill/>
          <a:ln>
            <a:noFill/>
          </a:ln>
        </p:spPr>
      </p:pic>
      <p:sp>
        <p:nvSpPr>
          <p:cNvPr id="323" name="Google Shape;323;p49"/>
          <p:cNvSpPr txBox="1"/>
          <p:nvPr/>
        </p:nvSpPr>
        <p:spPr>
          <a:xfrm>
            <a:off x="5957450" y="4684525"/>
            <a:ext cx="2996100" cy="311700"/>
          </a:xfrm>
          <a:prstGeom prst="rect">
            <a:avLst/>
          </a:prstGeom>
          <a:solidFill>
            <a:srgbClr val="FFF6DF">
              <a:alpha val="73850"/>
            </a:srgbClr>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latin typeface="Georgia"/>
                <a:ea typeface="Georgia"/>
                <a:cs typeface="Georgia"/>
                <a:sym typeface="Georgia"/>
              </a:rPr>
              <a:t>Photo by Con Karampeles, on Unsplash</a:t>
            </a:r>
            <a:endParaRPr sz="1200">
              <a:latin typeface="Georgia"/>
              <a:ea typeface="Georgia"/>
              <a:cs typeface="Georgia"/>
              <a:sym typeface="Georgia"/>
            </a:endParaRPr>
          </a:p>
        </p:txBody>
      </p:sp>
      <p:sp>
        <p:nvSpPr>
          <p:cNvPr id="324" name="Google Shape;324;p49"/>
          <p:cNvSpPr txBox="1"/>
          <p:nvPr/>
        </p:nvSpPr>
        <p:spPr>
          <a:xfrm>
            <a:off x="173250" y="1691450"/>
            <a:ext cx="8797500" cy="1592100"/>
          </a:xfrm>
          <a:prstGeom prst="rect">
            <a:avLst/>
          </a:prstGeom>
          <a:solidFill>
            <a:srgbClr val="FFF6DF">
              <a:alpha val="89990"/>
            </a:srgbClr>
          </a:solidFill>
          <a:ln>
            <a:noFill/>
          </a:ln>
        </p:spPr>
        <p:txBody>
          <a:bodyPr spcFirstLastPara="1" wrap="square" lIns="91425" tIns="91425" rIns="91425" bIns="91425" anchor="t" anchorCtr="0">
            <a:noAutofit/>
          </a:bodyPr>
          <a:lstStyle/>
          <a:p>
            <a:pPr marL="0" lvl="0" indent="0" algn="ctr" rtl="0">
              <a:lnSpc>
                <a:spcPct val="200000"/>
              </a:lnSpc>
              <a:spcBef>
                <a:spcPts val="0"/>
              </a:spcBef>
              <a:spcAft>
                <a:spcPts val="0"/>
              </a:spcAft>
              <a:buNone/>
            </a:pPr>
            <a:r>
              <a:rPr lang="en-GB" sz="3000">
                <a:latin typeface="Georgia"/>
                <a:ea typeface="Georgia"/>
                <a:cs typeface="Georgia"/>
                <a:sym typeface="Georgia"/>
              </a:rPr>
              <a:t>Consider the purpose of your discussion.</a:t>
            </a:r>
            <a:endParaRPr sz="3000">
              <a:latin typeface="Georgia"/>
              <a:ea typeface="Georgia"/>
              <a:cs typeface="Georgia"/>
              <a:sym typeface="Georgia"/>
            </a:endParaRPr>
          </a:p>
          <a:p>
            <a:pPr marL="0" lvl="0" indent="0" algn="ctr" rtl="0">
              <a:spcBef>
                <a:spcPts val="0"/>
              </a:spcBef>
              <a:spcAft>
                <a:spcPts val="0"/>
              </a:spcAft>
              <a:buNone/>
            </a:pPr>
            <a:r>
              <a:rPr lang="en-GB" sz="3000">
                <a:latin typeface="Georgia"/>
                <a:ea typeface="Georgia"/>
                <a:cs typeface="Georgia"/>
                <a:sym typeface="Georgia"/>
              </a:rPr>
              <a:t>Are you assessing learning... or attendance?</a:t>
            </a:r>
            <a:endParaRPr sz="3000">
              <a:latin typeface="Georgia"/>
              <a:ea typeface="Georgia"/>
              <a:cs typeface="Georgia"/>
              <a:sym typeface="Georgia"/>
            </a:endParaRPr>
          </a:p>
          <a:p>
            <a:pPr marL="0" lvl="0" indent="0" algn="l" rtl="0">
              <a:spcBef>
                <a:spcPts val="0"/>
              </a:spcBef>
              <a:spcAft>
                <a:spcPts val="0"/>
              </a:spcAft>
              <a:buNone/>
            </a:pPr>
            <a:endParaRPr sz="3000">
              <a:latin typeface="Georgia"/>
              <a:ea typeface="Georgia"/>
              <a:cs typeface="Georgia"/>
              <a:sym typeface="Georgia"/>
            </a:endParaRPr>
          </a:p>
          <a:p>
            <a:pPr marL="0" lvl="0" indent="0" algn="ctr" rtl="0">
              <a:spcBef>
                <a:spcPts val="0"/>
              </a:spcBef>
              <a:spcAft>
                <a:spcPts val="0"/>
              </a:spcAft>
              <a:buNone/>
            </a:pPr>
            <a:endParaRPr sz="3000">
              <a:latin typeface="Georgia"/>
              <a:ea typeface="Georgia"/>
              <a:cs typeface="Georgia"/>
              <a:sym typeface="Georgia"/>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pic>
        <p:nvPicPr>
          <p:cNvPr id="329" name="Google Shape;329;p50"/>
          <p:cNvPicPr preferRelativeResize="0"/>
          <p:nvPr/>
        </p:nvPicPr>
        <p:blipFill rotWithShape="1">
          <a:blip r:embed="rId3">
            <a:alphaModFix/>
          </a:blip>
          <a:srcRect t="-4823" b="18697"/>
          <a:stretch/>
        </p:blipFill>
        <p:spPr>
          <a:xfrm>
            <a:off x="-171950" y="-303200"/>
            <a:ext cx="9487903" cy="5446697"/>
          </a:xfrm>
          <a:prstGeom prst="rect">
            <a:avLst/>
          </a:prstGeom>
          <a:noFill/>
          <a:ln>
            <a:noFill/>
          </a:ln>
        </p:spPr>
      </p:pic>
      <p:sp>
        <p:nvSpPr>
          <p:cNvPr id="330" name="Google Shape;330;p50"/>
          <p:cNvSpPr txBox="1"/>
          <p:nvPr/>
        </p:nvSpPr>
        <p:spPr>
          <a:xfrm>
            <a:off x="6749675" y="4799425"/>
            <a:ext cx="2447100" cy="297600"/>
          </a:xfrm>
          <a:prstGeom prst="rect">
            <a:avLst/>
          </a:prstGeom>
          <a:solidFill>
            <a:srgbClr val="FAFAFA">
              <a:alpha val="89980"/>
            </a:srgbClr>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latin typeface="Georgia"/>
                <a:ea typeface="Georgia"/>
                <a:cs typeface="Georgia"/>
                <a:sym typeface="Georgia"/>
              </a:rPr>
              <a:t>Photo by </a:t>
            </a:r>
            <a:r>
              <a:rPr lang="en-GB" sz="1050">
                <a:highlight>
                  <a:srgbClr val="F5F5F5"/>
                </a:highlight>
                <a:uFill>
                  <a:noFill/>
                </a:uFill>
                <a:latin typeface="Helvetica Neue"/>
                <a:ea typeface="Helvetica Neue"/>
                <a:cs typeface="Helvetica Neue"/>
                <a:sym typeface="Helvetica Neue"/>
                <a:hlinkClick r:id="rId4"/>
              </a:rPr>
              <a:t>贝莉儿 NG</a:t>
            </a:r>
            <a:r>
              <a:rPr lang="en-GB" sz="1200">
                <a:latin typeface="Georgia"/>
                <a:ea typeface="Georgia"/>
                <a:cs typeface="Georgia"/>
                <a:sym typeface="Georgia"/>
              </a:rPr>
              <a:t>, on Unsplash</a:t>
            </a:r>
            <a:endParaRPr sz="1200">
              <a:latin typeface="Georgia"/>
              <a:ea typeface="Georgia"/>
              <a:cs typeface="Georgia"/>
              <a:sym typeface="Georgia"/>
            </a:endParaRPr>
          </a:p>
        </p:txBody>
      </p:sp>
      <p:sp>
        <p:nvSpPr>
          <p:cNvPr id="331" name="Google Shape;331;p50"/>
          <p:cNvSpPr txBox="1"/>
          <p:nvPr/>
        </p:nvSpPr>
        <p:spPr>
          <a:xfrm>
            <a:off x="1236450" y="2346050"/>
            <a:ext cx="6671100" cy="1592100"/>
          </a:xfrm>
          <a:prstGeom prst="rect">
            <a:avLst/>
          </a:prstGeom>
          <a:solidFill>
            <a:srgbClr val="FAFAFA">
              <a:alpha val="89800"/>
            </a:srgbClr>
          </a:solidFill>
          <a:ln>
            <a:noFill/>
          </a:ln>
        </p:spPr>
        <p:txBody>
          <a:bodyPr spcFirstLastPara="1" wrap="square" lIns="91425" tIns="91425" rIns="91425" bIns="91425" anchor="t" anchorCtr="0">
            <a:noAutofit/>
          </a:bodyPr>
          <a:lstStyle/>
          <a:p>
            <a:pPr marL="0" lvl="0" indent="0" algn="ctr" rtl="0">
              <a:spcBef>
                <a:spcPts val="0"/>
              </a:spcBef>
              <a:spcAft>
                <a:spcPts val="0"/>
              </a:spcAft>
              <a:buClr>
                <a:srgbClr val="000000"/>
              </a:buClr>
              <a:buSzPts val="1100"/>
              <a:buFont typeface="Arial"/>
              <a:buNone/>
            </a:pPr>
            <a:r>
              <a:rPr lang="en-GB" sz="3000">
                <a:latin typeface="Georgia"/>
                <a:ea typeface="Georgia"/>
                <a:cs typeface="Georgia"/>
                <a:sym typeface="Georgia"/>
              </a:rPr>
              <a:t>Scaffolded discussions:</a:t>
            </a:r>
            <a:endParaRPr sz="3000">
              <a:latin typeface="Georgia"/>
              <a:ea typeface="Georgia"/>
              <a:cs typeface="Georgia"/>
              <a:sym typeface="Georgia"/>
            </a:endParaRPr>
          </a:p>
          <a:p>
            <a:pPr marL="0" lvl="0" indent="0" algn="ctr" rtl="0">
              <a:spcBef>
                <a:spcPts val="0"/>
              </a:spcBef>
              <a:spcAft>
                <a:spcPts val="0"/>
              </a:spcAft>
              <a:buClr>
                <a:srgbClr val="000000"/>
              </a:buClr>
              <a:buSzPts val="1100"/>
              <a:buFont typeface="Arial"/>
              <a:buNone/>
            </a:pPr>
            <a:r>
              <a:rPr lang="en-GB" sz="3000">
                <a:latin typeface="Georgia"/>
                <a:ea typeface="Georgia"/>
                <a:cs typeface="Georgia"/>
                <a:sym typeface="Georgia"/>
              </a:rPr>
              <a:t>Students complete a prior activity</a:t>
            </a:r>
            <a:endParaRPr sz="3000">
              <a:latin typeface="Georgia"/>
              <a:ea typeface="Georgia"/>
              <a:cs typeface="Georgia"/>
              <a:sym typeface="Georgia"/>
            </a:endParaRPr>
          </a:p>
          <a:p>
            <a:pPr marL="0" lvl="0" indent="0" algn="ctr" rtl="0">
              <a:spcBef>
                <a:spcPts val="0"/>
              </a:spcBef>
              <a:spcAft>
                <a:spcPts val="0"/>
              </a:spcAft>
              <a:buClr>
                <a:srgbClr val="000000"/>
              </a:buClr>
              <a:buSzPts val="1100"/>
              <a:buFont typeface="Arial"/>
              <a:buNone/>
            </a:pPr>
            <a:r>
              <a:rPr lang="en-GB" sz="3000">
                <a:latin typeface="Georgia"/>
                <a:ea typeface="Georgia"/>
                <a:cs typeface="Georgia"/>
                <a:sym typeface="Georgia"/>
              </a:rPr>
              <a:t>Discussion forum as reflection</a:t>
            </a:r>
            <a:endParaRPr sz="3000">
              <a:latin typeface="Georgia"/>
              <a:ea typeface="Georgia"/>
              <a:cs typeface="Georgia"/>
              <a:sym typeface="Georgia"/>
            </a:endParaRPr>
          </a:p>
          <a:p>
            <a:pPr marL="0" lvl="0" indent="0" algn="l" rtl="0">
              <a:spcBef>
                <a:spcPts val="0"/>
              </a:spcBef>
              <a:spcAft>
                <a:spcPts val="0"/>
              </a:spcAft>
              <a:buNone/>
            </a:pPr>
            <a:endParaRPr sz="3000">
              <a:latin typeface="Georgia"/>
              <a:ea typeface="Georgia"/>
              <a:cs typeface="Georgia"/>
              <a:sym typeface="Georgia"/>
            </a:endParaRPr>
          </a:p>
          <a:p>
            <a:pPr marL="0" lvl="0" indent="0" algn="ctr" rtl="0">
              <a:spcBef>
                <a:spcPts val="0"/>
              </a:spcBef>
              <a:spcAft>
                <a:spcPts val="0"/>
              </a:spcAft>
              <a:buNone/>
            </a:pPr>
            <a:endParaRPr sz="3000">
              <a:latin typeface="Georgia"/>
              <a:ea typeface="Georgia"/>
              <a:cs typeface="Georgia"/>
              <a:sym typeface="Georgia"/>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pic>
        <p:nvPicPr>
          <p:cNvPr id="336" name="Google Shape;336;p51"/>
          <p:cNvPicPr preferRelativeResize="0"/>
          <p:nvPr/>
        </p:nvPicPr>
        <p:blipFill rotWithShape="1">
          <a:blip r:embed="rId3">
            <a:alphaModFix/>
          </a:blip>
          <a:srcRect b="15626"/>
          <a:stretch/>
        </p:blipFill>
        <p:spPr>
          <a:xfrm>
            <a:off x="0" y="0"/>
            <a:ext cx="9143999" cy="5143500"/>
          </a:xfrm>
          <a:prstGeom prst="rect">
            <a:avLst/>
          </a:prstGeom>
          <a:noFill/>
          <a:ln>
            <a:noFill/>
          </a:ln>
        </p:spPr>
      </p:pic>
      <p:sp>
        <p:nvSpPr>
          <p:cNvPr id="337" name="Google Shape;337;p51"/>
          <p:cNvSpPr txBox="1"/>
          <p:nvPr/>
        </p:nvSpPr>
        <p:spPr>
          <a:xfrm>
            <a:off x="5957450" y="4684525"/>
            <a:ext cx="2996100" cy="311700"/>
          </a:xfrm>
          <a:prstGeom prst="rect">
            <a:avLst/>
          </a:prstGeom>
          <a:solidFill>
            <a:srgbClr val="FFF6DF">
              <a:alpha val="73850"/>
            </a:srgbClr>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latin typeface="Georgia"/>
                <a:ea typeface="Georgia"/>
                <a:cs typeface="Georgia"/>
                <a:sym typeface="Georgia"/>
              </a:rPr>
              <a:t>Photo by Con Karampeles, on Unsplash</a:t>
            </a:r>
            <a:endParaRPr sz="1200">
              <a:latin typeface="Georgia"/>
              <a:ea typeface="Georgia"/>
              <a:cs typeface="Georgia"/>
              <a:sym typeface="Georgia"/>
            </a:endParaRPr>
          </a:p>
        </p:txBody>
      </p:sp>
      <p:sp>
        <p:nvSpPr>
          <p:cNvPr id="338" name="Google Shape;338;p51"/>
          <p:cNvSpPr txBox="1"/>
          <p:nvPr/>
        </p:nvSpPr>
        <p:spPr>
          <a:xfrm>
            <a:off x="569700" y="1210200"/>
            <a:ext cx="8004600" cy="2635800"/>
          </a:xfrm>
          <a:prstGeom prst="rect">
            <a:avLst/>
          </a:prstGeom>
          <a:solidFill>
            <a:srgbClr val="FFF6DF">
              <a:alpha val="89800"/>
            </a:srgbClr>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3000">
                <a:latin typeface="Georgia"/>
                <a:ea typeface="Georgia"/>
                <a:cs typeface="Georgia"/>
                <a:sym typeface="Georgia"/>
              </a:rPr>
              <a:t>Reframe questions:</a:t>
            </a:r>
            <a:endParaRPr sz="3000">
              <a:latin typeface="Georgia"/>
              <a:ea typeface="Georgia"/>
              <a:cs typeface="Georgia"/>
              <a:sym typeface="Georgia"/>
            </a:endParaRPr>
          </a:p>
          <a:p>
            <a:pPr marL="0" lvl="0" indent="0" algn="l" rtl="0">
              <a:spcBef>
                <a:spcPts val="0"/>
              </a:spcBef>
              <a:spcAft>
                <a:spcPts val="0"/>
              </a:spcAft>
              <a:buNone/>
            </a:pPr>
            <a:endParaRPr sz="3000">
              <a:latin typeface="Georgia"/>
              <a:ea typeface="Georgia"/>
              <a:cs typeface="Georgia"/>
              <a:sym typeface="Georgia"/>
            </a:endParaRPr>
          </a:p>
          <a:p>
            <a:pPr marL="457200" lvl="0" indent="-419100" algn="l" rtl="0">
              <a:spcBef>
                <a:spcPts val="0"/>
              </a:spcBef>
              <a:spcAft>
                <a:spcPts val="0"/>
              </a:spcAft>
              <a:buSzPts val="3000"/>
              <a:buFont typeface="Georgia"/>
              <a:buChar char="●"/>
            </a:pPr>
            <a:r>
              <a:rPr lang="en-GB" sz="3000">
                <a:latin typeface="Georgia"/>
                <a:ea typeface="Georgia"/>
                <a:cs typeface="Georgia"/>
                <a:sym typeface="Georgia"/>
              </a:rPr>
              <a:t>Stay open-ended</a:t>
            </a:r>
            <a:endParaRPr sz="3000">
              <a:latin typeface="Georgia"/>
              <a:ea typeface="Georgia"/>
              <a:cs typeface="Georgia"/>
              <a:sym typeface="Georgia"/>
            </a:endParaRPr>
          </a:p>
          <a:p>
            <a:pPr marL="457200" lvl="0" indent="-419100" algn="l" rtl="0">
              <a:spcBef>
                <a:spcPts val="0"/>
              </a:spcBef>
              <a:spcAft>
                <a:spcPts val="0"/>
              </a:spcAft>
              <a:buSzPts val="3000"/>
              <a:buFont typeface="Georgia"/>
              <a:buChar char="●"/>
            </a:pPr>
            <a:r>
              <a:rPr lang="en-GB" sz="3000">
                <a:latin typeface="Georgia"/>
                <a:ea typeface="Georgia"/>
                <a:cs typeface="Georgia"/>
                <a:sym typeface="Georgia"/>
              </a:rPr>
              <a:t>Avoid fishing</a:t>
            </a:r>
            <a:endParaRPr sz="3000">
              <a:latin typeface="Georgia"/>
              <a:ea typeface="Georgia"/>
              <a:cs typeface="Georgia"/>
              <a:sym typeface="Georgia"/>
            </a:endParaRPr>
          </a:p>
          <a:p>
            <a:pPr marL="457200" lvl="0" indent="-419100" algn="l" rtl="0">
              <a:spcBef>
                <a:spcPts val="0"/>
              </a:spcBef>
              <a:spcAft>
                <a:spcPts val="0"/>
              </a:spcAft>
              <a:buSzPts val="3000"/>
              <a:buFont typeface="Georgia"/>
              <a:buChar char="●"/>
            </a:pPr>
            <a:r>
              <a:rPr lang="en-GB" sz="3000">
                <a:latin typeface="Georgia"/>
                <a:ea typeface="Georgia"/>
                <a:cs typeface="Georgia"/>
                <a:sym typeface="Georgia"/>
              </a:rPr>
              <a:t>Remember audience</a:t>
            </a:r>
            <a:endParaRPr sz="3000">
              <a:latin typeface="Georgia"/>
              <a:ea typeface="Georgia"/>
              <a:cs typeface="Georgia"/>
              <a:sym typeface="Georgia"/>
            </a:endParaRPr>
          </a:p>
          <a:p>
            <a:pPr marL="0" lvl="0" indent="0" algn="ctr" rtl="0">
              <a:spcBef>
                <a:spcPts val="0"/>
              </a:spcBef>
              <a:spcAft>
                <a:spcPts val="0"/>
              </a:spcAft>
              <a:buNone/>
            </a:pPr>
            <a:endParaRPr sz="3000">
              <a:latin typeface="Georgia"/>
              <a:ea typeface="Georgia"/>
              <a:cs typeface="Georgia"/>
              <a:sym typeface="Georgia"/>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pic>
        <p:nvPicPr>
          <p:cNvPr id="343" name="Google Shape;343;p52"/>
          <p:cNvPicPr preferRelativeResize="0"/>
          <p:nvPr/>
        </p:nvPicPr>
        <p:blipFill rotWithShape="1">
          <a:blip r:embed="rId3">
            <a:alphaModFix/>
          </a:blip>
          <a:srcRect r="21247"/>
          <a:stretch/>
        </p:blipFill>
        <p:spPr>
          <a:xfrm>
            <a:off x="1942775" y="0"/>
            <a:ext cx="7201225" cy="5143503"/>
          </a:xfrm>
          <a:prstGeom prst="rect">
            <a:avLst/>
          </a:prstGeom>
          <a:noFill/>
          <a:ln>
            <a:noFill/>
          </a:ln>
        </p:spPr>
      </p:pic>
      <p:sp>
        <p:nvSpPr>
          <p:cNvPr id="344" name="Google Shape;344;p52"/>
          <p:cNvSpPr txBox="1"/>
          <p:nvPr/>
        </p:nvSpPr>
        <p:spPr>
          <a:xfrm>
            <a:off x="5993800" y="194325"/>
            <a:ext cx="2996100" cy="311700"/>
          </a:xfrm>
          <a:prstGeom prst="rect">
            <a:avLst/>
          </a:prstGeom>
          <a:solidFill>
            <a:schemeClr val="accent4"/>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latin typeface="Georgia"/>
                <a:ea typeface="Georgia"/>
                <a:cs typeface="Georgia"/>
                <a:sym typeface="Georgia"/>
              </a:rPr>
              <a:t>Photo by Camylla Battani, on Unsplash</a:t>
            </a:r>
            <a:endParaRPr sz="1200">
              <a:latin typeface="Georgia"/>
              <a:ea typeface="Georgia"/>
              <a:cs typeface="Georgia"/>
              <a:sym typeface="Georgia"/>
            </a:endParaRPr>
          </a:p>
        </p:txBody>
      </p:sp>
      <p:sp>
        <p:nvSpPr>
          <p:cNvPr id="345" name="Google Shape;345;p52"/>
          <p:cNvSpPr txBox="1"/>
          <p:nvPr/>
        </p:nvSpPr>
        <p:spPr>
          <a:xfrm>
            <a:off x="0" y="0"/>
            <a:ext cx="4499700" cy="5143500"/>
          </a:xfrm>
          <a:prstGeom prst="rect">
            <a:avLst/>
          </a:prstGeom>
          <a:solidFill>
            <a:srgbClr val="FAFAFA">
              <a:alpha val="89980"/>
            </a:srgbClr>
          </a:solid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sz="1800" i="1">
                <a:latin typeface="Georgia"/>
                <a:ea typeface="Georgia"/>
                <a:cs typeface="Georgia"/>
                <a:sym typeface="Georgia"/>
              </a:rPr>
              <a:t>Exhibit A:</a:t>
            </a:r>
            <a:endParaRPr sz="1800" i="1">
              <a:latin typeface="Georgia"/>
              <a:ea typeface="Georgia"/>
              <a:cs typeface="Georgia"/>
              <a:sym typeface="Georgia"/>
            </a:endParaRPr>
          </a:p>
          <a:p>
            <a:pPr marL="0" lvl="0" indent="0" algn="l" rtl="0">
              <a:lnSpc>
                <a:spcPct val="115000"/>
              </a:lnSpc>
              <a:spcBef>
                <a:spcPts val="0"/>
              </a:spcBef>
              <a:spcAft>
                <a:spcPts val="0"/>
              </a:spcAft>
              <a:buNone/>
            </a:pPr>
            <a:endParaRPr sz="1800" i="1">
              <a:latin typeface="Georgia"/>
              <a:ea typeface="Georgia"/>
              <a:cs typeface="Georgia"/>
              <a:sym typeface="Georgia"/>
            </a:endParaRPr>
          </a:p>
          <a:p>
            <a:pPr marL="0" lvl="0" indent="0" algn="ctr" rtl="0">
              <a:lnSpc>
                <a:spcPct val="115000"/>
              </a:lnSpc>
              <a:spcBef>
                <a:spcPts val="0"/>
              </a:spcBef>
              <a:spcAft>
                <a:spcPts val="0"/>
              </a:spcAft>
              <a:buClr>
                <a:srgbClr val="000000"/>
              </a:buClr>
              <a:buSzPts val="1100"/>
              <a:buFont typeface="Arial"/>
              <a:buNone/>
            </a:pPr>
            <a:r>
              <a:rPr lang="en-GB" sz="3000">
                <a:latin typeface="Georgia"/>
                <a:ea typeface="Georgia"/>
                <a:cs typeface="Georgia"/>
                <a:sym typeface="Georgia"/>
              </a:rPr>
              <a:t>In a three to five sentence reflection, consider some of the consequences of not evaluating news sources and how they might influence you as a news consumer.</a:t>
            </a:r>
            <a:endParaRPr sz="3000">
              <a:latin typeface="Georgia"/>
              <a:ea typeface="Georgia"/>
              <a:cs typeface="Georgia"/>
              <a:sym typeface="Georgia"/>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pic>
        <p:nvPicPr>
          <p:cNvPr id="350" name="Google Shape;350;p53"/>
          <p:cNvPicPr preferRelativeResize="0"/>
          <p:nvPr/>
        </p:nvPicPr>
        <p:blipFill rotWithShape="1">
          <a:blip r:embed="rId3">
            <a:alphaModFix/>
          </a:blip>
          <a:srcRect r="24202"/>
          <a:stretch/>
        </p:blipFill>
        <p:spPr>
          <a:xfrm>
            <a:off x="2213275" y="0"/>
            <a:ext cx="6930721" cy="5143503"/>
          </a:xfrm>
          <a:prstGeom prst="rect">
            <a:avLst/>
          </a:prstGeom>
          <a:noFill/>
          <a:ln>
            <a:noFill/>
          </a:ln>
        </p:spPr>
      </p:pic>
      <p:sp>
        <p:nvSpPr>
          <p:cNvPr id="351" name="Google Shape;351;p53"/>
          <p:cNvSpPr txBox="1"/>
          <p:nvPr/>
        </p:nvSpPr>
        <p:spPr>
          <a:xfrm>
            <a:off x="5993800" y="194325"/>
            <a:ext cx="2996100" cy="311700"/>
          </a:xfrm>
          <a:prstGeom prst="rect">
            <a:avLst/>
          </a:prstGeom>
          <a:solidFill>
            <a:schemeClr val="accent4"/>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latin typeface="Georgia"/>
                <a:ea typeface="Georgia"/>
                <a:cs typeface="Georgia"/>
                <a:sym typeface="Georgia"/>
              </a:rPr>
              <a:t>Photo by Camylla Battani, on Unsplash</a:t>
            </a:r>
            <a:endParaRPr sz="1200">
              <a:latin typeface="Georgia"/>
              <a:ea typeface="Georgia"/>
              <a:cs typeface="Georgia"/>
              <a:sym typeface="Georgia"/>
            </a:endParaRPr>
          </a:p>
        </p:txBody>
      </p:sp>
      <p:sp>
        <p:nvSpPr>
          <p:cNvPr id="352" name="Google Shape;352;p53"/>
          <p:cNvSpPr txBox="1"/>
          <p:nvPr/>
        </p:nvSpPr>
        <p:spPr>
          <a:xfrm>
            <a:off x="0" y="0"/>
            <a:ext cx="4779900" cy="5143500"/>
          </a:xfrm>
          <a:prstGeom prst="rect">
            <a:avLst/>
          </a:prstGeom>
          <a:solidFill>
            <a:srgbClr val="FAFAFA">
              <a:alpha val="89980"/>
            </a:srgbClr>
          </a:solid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sz="1800" i="1">
                <a:latin typeface="Georgia"/>
                <a:ea typeface="Georgia"/>
                <a:cs typeface="Georgia"/>
                <a:sym typeface="Georgia"/>
              </a:rPr>
              <a:t>Exhibit B:</a:t>
            </a:r>
            <a:endParaRPr sz="1800" i="1">
              <a:latin typeface="Georgia"/>
              <a:ea typeface="Georgia"/>
              <a:cs typeface="Georgia"/>
              <a:sym typeface="Georgia"/>
            </a:endParaRPr>
          </a:p>
          <a:p>
            <a:pPr marL="0" lvl="0" indent="0" algn="l" rtl="0">
              <a:lnSpc>
                <a:spcPct val="115000"/>
              </a:lnSpc>
              <a:spcBef>
                <a:spcPts val="0"/>
              </a:spcBef>
              <a:spcAft>
                <a:spcPts val="0"/>
              </a:spcAft>
              <a:buNone/>
            </a:pPr>
            <a:endParaRPr sz="1800" i="1">
              <a:latin typeface="Georgia"/>
              <a:ea typeface="Georgia"/>
              <a:cs typeface="Georgia"/>
              <a:sym typeface="Georgia"/>
            </a:endParaRPr>
          </a:p>
          <a:p>
            <a:pPr marL="0" lvl="0" indent="0" algn="ctr" rtl="0">
              <a:lnSpc>
                <a:spcPct val="115000"/>
              </a:lnSpc>
              <a:spcBef>
                <a:spcPts val="0"/>
              </a:spcBef>
              <a:spcAft>
                <a:spcPts val="0"/>
              </a:spcAft>
              <a:buNone/>
            </a:pPr>
            <a:r>
              <a:rPr lang="en-GB" sz="2600">
                <a:latin typeface="Georgia"/>
                <a:ea typeface="Georgia"/>
                <a:cs typeface="Georgia"/>
                <a:sym typeface="Georgia"/>
              </a:rPr>
              <a:t>Consider what you’ve learned about the ethical standards for journalism. </a:t>
            </a:r>
            <a:endParaRPr sz="2600">
              <a:latin typeface="Georgia"/>
              <a:ea typeface="Georgia"/>
              <a:cs typeface="Georgia"/>
              <a:sym typeface="Georgia"/>
            </a:endParaRPr>
          </a:p>
          <a:p>
            <a:pPr marL="0" lvl="0" indent="0" algn="ctr" rtl="0">
              <a:lnSpc>
                <a:spcPct val="115000"/>
              </a:lnSpc>
              <a:spcBef>
                <a:spcPts val="0"/>
              </a:spcBef>
              <a:spcAft>
                <a:spcPts val="0"/>
              </a:spcAft>
              <a:buNone/>
            </a:pPr>
            <a:r>
              <a:rPr lang="en-GB" sz="2600">
                <a:latin typeface="Georgia"/>
                <a:ea typeface="Georgia"/>
                <a:cs typeface="Georgia"/>
                <a:sym typeface="Georgia"/>
              </a:rPr>
              <a:t>How do these compare with your own experiences with news media? </a:t>
            </a:r>
            <a:endParaRPr sz="2600">
              <a:latin typeface="Georgia"/>
              <a:ea typeface="Georgia"/>
              <a:cs typeface="Georgia"/>
              <a:sym typeface="Georgia"/>
            </a:endParaRPr>
          </a:p>
          <a:p>
            <a:pPr marL="0" lvl="0" indent="0" algn="ctr" rtl="0">
              <a:lnSpc>
                <a:spcPct val="115000"/>
              </a:lnSpc>
              <a:spcBef>
                <a:spcPts val="0"/>
              </a:spcBef>
              <a:spcAft>
                <a:spcPts val="0"/>
              </a:spcAft>
              <a:buNone/>
            </a:pPr>
            <a:r>
              <a:rPr lang="en-GB" sz="2600">
                <a:latin typeface="Georgia"/>
                <a:ea typeface="Georgia"/>
                <a:cs typeface="Georgia"/>
                <a:sym typeface="Georgia"/>
              </a:rPr>
              <a:t>Will this knowledge change how you consume news? </a:t>
            </a:r>
            <a:endParaRPr sz="2600">
              <a:latin typeface="Georgia"/>
              <a:ea typeface="Georgia"/>
              <a:cs typeface="Georgia"/>
              <a:sym typeface="Georgia"/>
            </a:endParaRPr>
          </a:p>
          <a:p>
            <a:pPr marL="0" lvl="0" indent="0" algn="ctr" rtl="0">
              <a:lnSpc>
                <a:spcPct val="115000"/>
              </a:lnSpc>
              <a:spcBef>
                <a:spcPts val="0"/>
              </a:spcBef>
              <a:spcAft>
                <a:spcPts val="0"/>
              </a:spcAft>
              <a:buNone/>
            </a:pPr>
            <a:r>
              <a:rPr lang="en-GB" sz="2600">
                <a:latin typeface="Georgia"/>
                <a:ea typeface="Georgia"/>
                <a:cs typeface="Georgia"/>
                <a:sym typeface="Georgia"/>
              </a:rPr>
              <a:t>Why or why not?</a:t>
            </a:r>
            <a:endParaRPr sz="2600">
              <a:latin typeface="Georgia"/>
              <a:ea typeface="Georgia"/>
              <a:cs typeface="Georgia"/>
              <a:sym typeface="Georgia"/>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pic>
        <p:nvPicPr>
          <p:cNvPr id="357" name="Google Shape;357;p54"/>
          <p:cNvPicPr preferRelativeResize="0"/>
          <p:nvPr/>
        </p:nvPicPr>
        <p:blipFill rotWithShape="1">
          <a:blip r:embed="rId3">
            <a:alphaModFix/>
          </a:blip>
          <a:srcRect t="7946" b="3566"/>
          <a:stretch/>
        </p:blipFill>
        <p:spPr>
          <a:xfrm>
            <a:off x="0" y="-100200"/>
            <a:ext cx="9144006" cy="5394004"/>
          </a:xfrm>
          <a:prstGeom prst="rect">
            <a:avLst/>
          </a:prstGeom>
          <a:noFill/>
          <a:ln>
            <a:noFill/>
          </a:ln>
        </p:spPr>
      </p:pic>
      <p:sp>
        <p:nvSpPr>
          <p:cNvPr id="358" name="Google Shape;358;p54"/>
          <p:cNvSpPr txBox="1"/>
          <p:nvPr/>
        </p:nvSpPr>
        <p:spPr>
          <a:xfrm>
            <a:off x="1465800" y="2250150"/>
            <a:ext cx="6212400" cy="643200"/>
          </a:xfrm>
          <a:prstGeom prst="rect">
            <a:avLst/>
          </a:prstGeom>
          <a:solidFill>
            <a:srgbClr val="FAFAFA">
              <a:alpha val="89800"/>
            </a:srgbClr>
          </a:solidFill>
          <a:ln>
            <a:noFill/>
          </a:ln>
        </p:spPr>
        <p:txBody>
          <a:bodyPr spcFirstLastPara="1" wrap="square" lIns="91425" tIns="91425" rIns="91425" bIns="91425" anchor="t" anchorCtr="0">
            <a:noAutofit/>
          </a:bodyPr>
          <a:lstStyle/>
          <a:p>
            <a:pPr marL="0" lvl="0" indent="0" algn="ctr" rtl="0">
              <a:spcBef>
                <a:spcPts val="0"/>
              </a:spcBef>
              <a:spcAft>
                <a:spcPts val="0"/>
              </a:spcAft>
              <a:buClr>
                <a:srgbClr val="000000"/>
              </a:buClr>
              <a:buSzPts val="1100"/>
              <a:buFont typeface="Arial"/>
              <a:buNone/>
            </a:pPr>
            <a:r>
              <a:rPr lang="en-GB" sz="3000">
                <a:latin typeface="Georgia"/>
                <a:ea typeface="Georgia"/>
                <a:cs typeface="Georgia"/>
                <a:sym typeface="Georgia"/>
              </a:rPr>
              <a:t>Seek opportunities for co-design</a:t>
            </a:r>
            <a:endParaRPr sz="3000">
              <a:latin typeface="Georgia"/>
              <a:ea typeface="Georgia"/>
              <a:cs typeface="Georgia"/>
              <a:sym typeface="Georgia"/>
            </a:endParaRPr>
          </a:p>
          <a:p>
            <a:pPr marL="0" lvl="0" indent="0" algn="l" rtl="0">
              <a:spcBef>
                <a:spcPts val="0"/>
              </a:spcBef>
              <a:spcAft>
                <a:spcPts val="0"/>
              </a:spcAft>
              <a:buNone/>
            </a:pPr>
            <a:endParaRPr sz="3000">
              <a:latin typeface="Georgia"/>
              <a:ea typeface="Georgia"/>
              <a:cs typeface="Georgia"/>
              <a:sym typeface="Georgia"/>
            </a:endParaRPr>
          </a:p>
          <a:p>
            <a:pPr marL="0" lvl="0" indent="0" algn="ctr" rtl="0">
              <a:spcBef>
                <a:spcPts val="0"/>
              </a:spcBef>
              <a:spcAft>
                <a:spcPts val="0"/>
              </a:spcAft>
              <a:buNone/>
            </a:pPr>
            <a:endParaRPr sz="3000">
              <a:latin typeface="Georgia"/>
              <a:ea typeface="Georgia"/>
              <a:cs typeface="Georgia"/>
              <a:sym typeface="Georgia"/>
            </a:endParaRPr>
          </a:p>
        </p:txBody>
      </p:sp>
      <p:sp>
        <p:nvSpPr>
          <p:cNvPr id="359" name="Google Shape;359;p54"/>
          <p:cNvSpPr txBox="1"/>
          <p:nvPr/>
        </p:nvSpPr>
        <p:spPr>
          <a:xfrm>
            <a:off x="6312475" y="4831800"/>
            <a:ext cx="2694000" cy="311700"/>
          </a:xfrm>
          <a:prstGeom prst="rect">
            <a:avLst/>
          </a:prstGeom>
          <a:solidFill>
            <a:schemeClr val="accent4"/>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latin typeface="Georgia"/>
                <a:ea typeface="Georgia"/>
                <a:cs typeface="Georgia"/>
                <a:sym typeface="Georgia"/>
              </a:rPr>
              <a:t>Photo by Tim Marshall  on Unsplash</a:t>
            </a:r>
            <a:endParaRPr sz="1200">
              <a:latin typeface="Georgia"/>
              <a:ea typeface="Georgia"/>
              <a:cs typeface="Georgia"/>
              <a:sym typeface="Georgi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9"/>
          <p:cNvSpPr txBox="1">
            <a:spLocks noGrp="1"/>
          </p:cNvSpPr>
          <p:nvPr>
            <p:ph type="ctrTitle"/>
          </p:nvPr>
        </p:nvSpPr>
        <p:spPr>
          <a:xfrm>
            <a:off x="390525" y="1819275"/>
            <a:ext cx="8222100" cy="160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GB"/>
              <a:t>Activity (10 minutes)</a:t>
            </a:r>
            <a:endParaRPr/>
          </a:p>
          <a:p>
            <a:pPr marL="0" lvl="0" indent="0" algn="l" rtl="0">
              <a:spcBef>
                <a:spcPts val="0"/>
              </a:spcBef>
              <a:spcAft>
                <a:spcPts val="0"/>
              </a:spcAft>
              <a:buNone/>
            </a:pPr>
            <a:r>
              <a:rPr lang="en-GB"/>
              <a:t> Introductions</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63"/>
        <p:cNvGrpSpPr/>
        <p:nvPr/>
      </p:nvGrpSpPr>
      <p:grpSpPr>
        <a:xfrm>
          <a:off x="0" y="0"/>
          <a:ext cx="0" cy="0"/>
          <a:chOff x="0" y="0"/>
          <a:chExt cx="0" cy="0"/>
        </a:xfrm>
      </p:grpSpPr>
      <p:pic>
        <p:nvPicPr>
          <p:cNvPr id="364" name="Google Shape;364;p55"/>
          <p:cNvPicPr preferRelativeResize="0"/>
          <p:nvPr/>
        </p:nvPicPr>
        <p:blipFill rotWithShape="1">
          <a:blip r:embed="rId3">
            <a:alphaModFix/>
          </a:blip>
          <a:srcRect b="15626"/>
          <a:stretch/>
        </p:blipFill>
        <p:spPr>
          <a:xfrm>
            <a:off x="0" y="0"/>
            <a:ext cx="9143999" cy="5143500"/>
          </a:xfrm>
          <a:prstGeom prst="rect">
            <a:avLst/>
          </a:prstGeom>
          <a:noFill/>
          <a:ln>
            <a:noFill/>
          </a:ln>
        </p:spPr>
      </p:pic>
      <p:sp>
        <p:nvSpPr>
          <p:cNvPr id="365" name="Google Shape;365;p55"/>
          <p:cNvSpPr txBox="1"/>
          <p:nvPr/>
        </p:nvSpPr>
        <p:spPr>
          <a:xfrm>
            <a:off x="5957450" y="4684525"/>
            <a:ext cx="2996100" cy="311700"/>
          </a:xfrm>
          <a:prstGeom prst="rect">
            <a:avLst/>
          </a:prstGeom>
          <a:solidFill>
            <a:srgbClr val="FFF6DF">
              <a:alpha val="73850"/>
            </a:srgbClr>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latin typeface="Georgia"/>
                <a:ea typeface="Georgia"/>
                <a:cs typeface="Georgia"/>
                <a:sym typeface="Georgia"/>
              </a:rPr>
              <a:t>Photo by Con Karampeles, on Unsplash</a:t>
            </a:r>
            <a:endParaRPr sz="1200">
              <a:latin typeface="Georgia"/>
              <a:ea typeface="Georgia"/>
              <a:cs typeface="Georgia"/>
              <a:sym typeface="Georgia"/>
            </a:endParaRPr>
          </a:p>
        </p:txBody>
      </p:sp>
      <p:sp>
        <p:nvSpPr>
          <p:cNvPr id="366" name="Google Shape;366;p55"/>
          <p:cNvSpPr txBox="1"/>
          <p:nvPr/>
        </p:nvSpPr>
        <p:spPr>
          <a:xfrm>
            <a:off x="1184900" y="1283700"/>
            <a:ext cx="6774900" cy="2576100"/>
          </a:xfrm>
          <a:prstGeom prst="rect">
            <a:avLst/>
          </a:prstGeom>
          <a:solidFill>
            <a:srgbClr val="FFF6DF">
              <a:alpha val="89800"/>
            </a:srgbClr>
          </a:solidFill>
          <a:ln>
            <a:noFill/>
          </a:ln>
        </p:spPr>
        <p:txBody>
          <a:bodyPr spcFirstLastPara="1" wrap="square" lIns="91425" tIns="91425" rIns="91425" bIns="91425" anchor="t" anchorCtr="0">
            <a:noAutofit/>
          </a:bodyPr>
          <a:lstStyle/>
          <a:p>
            <a:pPr marL="0" lvl="0" indent="0" algn="l" rtl="0">
              <a:spcBef>
                <a:spcPts val="0"/>
              </a:spcBef>
              <a:spcAft>
                <a:spcPts val="0"/>
              </a:spcAft>
              <a:buClr>
                <a:srgbClr val="000000"/>
              </a:buClr>
              <a:buSzPts val="1100"/>
              <a:buFont typeface="Arial"/>
              <a:buNone/>
            </a:pPr>
            <a:r>
              <a:rPr lang="en-GB" sz="3000">
                <a:latin typeface="Georgia"/>
                <a:ea typeface="Georgia"/>
                <a:cs typeface="Georgia"/>
                <a:sym typeface="Georgia"/>
              </a:rPr>
              <a:t>Reframe responses:</a:t>
            </a:r>
            <a:endParaRPr sz="3000">
              <a:latin typeface="Georgia"/>
              <a:ea typeface="Georgia"/>
              <a:cs typeface="Georgia"/>
              <a:sym typeface="Georgia"/>
            </a:endParaRPr>
          </a:p>
          <a:p>
            <a:pPr marL="0" lvl="0" indent="0" algn="l" rtl="0">
              <a:spcBef>
                <a:spcPts val="0"/>
              </a:spcBef>
              <a:spcAft>
                <a:spcPts val="0"/>
              </a:spcAft>
              <a:buClr>
                <a:srgbClr val="000000"/>
              </a:buClr>
              <a:buSzPts val="1100"/>
              <a:buFont typeface="Arial"/>
              <a:buNone/>
            </a:pPr>
            <a:endParaRPr sz="3000">
              <a:latin typeface="Georgia"/>
              <a:ea typeface="Georgia"/>
              <a:cs typeface="Georgia"/>
              <a:sym typeface="Georgia"/>
            </a:endParaRPr>
          </a:p>
          <a:p>
            <a:pPr marL="457200" lvl="0" indent="-419100" algn="l" rtl="0">
              <a:spcBef>
                <a:spcPts val="0"/>
              </a:spcBef>
              <a:spcAft>
                <a:spcPts val="0"/>
              </a:spcAft>
              <a:buSzPts val="3000"/>
              <a:buFont typeface="Georgia"/>
              <a:buChar char="●"/>
            </a:pPr>
            <a:r>
              <a:rPr lang="en-GB" sz="3000">
                <a:latin typeface="Georgia"/>
                <a:ea typeface="Georgia"/>
                <a:cs typeface="Georgia"/>
                <a:sym typeface="Georgia"/>
              </a:rPr>
              <a:t>Discussion roles</a:t>
            </a:r>
            <a:endParaRPr sz="3000">
              <a:latin typeface="Georgia"/>
              <a:ea typeface="Georgia"/>
              <a:cs typeface="Georgia"/>
              <a:sym typeface="Georgia"/>
            </a:endParaRPr>
          </a:p>
          <a:p>
            <a:pPr marL="457200" lvl="0" indent="-419100" algn="l" rtl="0">
              <a:spcBef>
                <a:spcPts val="0"/>
              </a:spcBef>
              <a:spcAft>
                <a:spcPts val="0"/>
              </a:spcAft>
              <a:buSzPts val="3000"/>
              <a:buFont typeface="Georgia"/>
              <a:buChar char="●"/>
            </a:pPr>
            <a:r>
              <a:rPr lang="en-GB" sz="3000">
                <a:latin typeface="Georgia"/>
                <a:ea typeface="Georgia"/>
                <a:cs typeface="Georgia"/>
                <a:sym typeface="Georgia"/>
              </a:rPr>
              <a:t>Social citation</a:t>
            </a:r>
            <a:endParaRPr sz="3000">
              <a:latin typeface="Georgia"/>
              <a:ea typeface="Georgia"/>
              <a:cs typeface="Georgia"/>
              <a:sym typeface="Georgia"/>
            </a:endParaRPr>
          </a:p>
          <a:p>
            <a:pPr marL="457200" lvl="0" indent="-419100" algn="l" rtl="0">
              <a:spcBef>
                <a:spcPts val="0"/>
              </a:spcBef>
              <a:spcAft>
                <a:spcPts val="0"/>
              </a:spcAft>
              <a:buSzPts val="3000"/>
              <a:buFont typeface="Georgia"/>
              <a:buChar char="●"/>
            </a:pPr>
            <a:r>
              <a:rPr lang="en-GB" sz="3000">
                <a:latin typeface="Georgia"/>
                <a:ea typeface="Georgia"/>
                <a:cs typeface="Georgia"/>
                <a:sym typeface="Georgia"/>
              </a:rPr>
              <a:t>Socratic questions</a:t>
            </a:r>
            <a:endParaRPr sz="3000">
              <a:latin typeface="Georgia"/>
              <a:ea typeface="Georgia"/>
              <a:cs typeface="Georgia"/>
              <a:sym typeface="Georgia"/>
            </a:endParaRPr>
          </a:p>
          <a:p>
            <a:pPr marL="0" lvl="0" indent="0" algn="ctr" rtl="0">
              <a:spcBef>
                <a:spcPts val="0"/>
              </a:spcBef>
              <a:spcAft>
                <a:spcPts val="0"/>
              </a:spcAft>
              <a:buNone/>
            </a:pPr>
            <a:endParaRPr sz="3000">
              <a:latin typeface="Georgia"/>
              <a:ea typeface="Georgia"/>
              <a:cs typeface="Georgia"/>
              <a:sym typeface="Georgia"/>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pic>
        <p:nvPicPr>
          <p:cNvPr id="371" name="Google Shape;371;p56"/>
          <p:cNvPicPr preferRelativeResize="0"/>
          <p:nvPr/>
        </p:nvPicPr>
        <p:blipFill rotWithShape="1">
          <a:blip r:embed="rId3">
            <a:alphaModFix/>
          </a:blip>
          <a:srcRect b="-18511"/>
          <a:stretch/>
        </p:blipFill>
        <p:spPr>
          <a:xfrm>
            <a:off x="0" y="11"/>
            <a:ext cx="9143999" cy="6095989"/>
          </a:xfrm>
          <a:prstGeom prst="rect">
            <a:avLst/>
          </a:prstGeom>
          <a:noFill/>
          <a:ln>
            <a:noFill/>
          </a:ln>
        </p:spPr>
      </p:pic>
      <p:sp>
        <p:nvSpPr>
          <p:cNvPr id="372" name="Google Shape;372;p56"/>
          <p:cNvSpPr txBox="1"/>
          <p:nvPr/>
        </p:nvSpPr>
        <p:spPr>
          <a:xfrm>
            <a:off x="6577850" y="790800"/>
            <a:ext cx="2413500" cy="3561900"/>
          </a:xfrm>
          <a:prstGeom prst="rect">
            <a:avLst/>
          </a:prstGeom>
          <a:solidFill>
            <a:srgbClr val="210000">
              <a:alpha val="60770"/>
            </a:srgbClr>
          </a:solid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3000">
              <a:solidFill>
                <a:schemeClr val="lt1"/>
              </a:solidFill>
              <a:latin typeface="Georgia"/>
              <a:ea typeface="Georgia"/>
              <a:cs typeface="Georgia"/>
              <a:sym typeface="Georgia"/>
            </a:endParaRPr>
          </a:p>
          <a:p>
            <a:pPr marL="0" lvl="0" indent="0" algn="ctr" rtl="0">
              <a:spcBef>
                <a:spcPts val="0"/>
              </a:spcBef>
              <a:spcAft>
                <a:spcPts val="0"/>
              </a:spcAft>
              <a:buNone/>
            </a:pPr>
            <a:endParaRPr sz="3000">
              <a:solidFill>
                <a:schemeClr val="lt1"/>
              </a:solidFill>
              <a:latin typeface="Georgia"/>
              <a:ea typeface="Georgia"/>
              <a:cs typeface="Georgia"/>
              <a:sym typeface="Georgia"/>
            </a:endParaRPr>
          </a:p>
          <a:p>
            <a:pPr marL="0" lvl="0" indent="0" algn="ctr" rtl="0">
              <a:spcBef>
                <a:spcPts val="0"/>
              </a:spcBef>
              <a:spcAft>
                <a:spcPts val="0"/>
              </a:spcAft>
              <a:buNone/>
            </a:pPr>
            <a:r>
              <a:rPr lang="en-GB" sz="3000">
                <a:solidFill>
                  <a:schemeClr val="lt1"/>
                </a:solidFill>
                <a:latin typeface="Georgia"/>
                <a:ea typeface="Georgia"/>
                <a:cs typeface="Georgia"/>
                <a:sym typeface="Georgia"/>
              </a:rPr>
              <a:t>Examples available on handout</a:t>
            </a:r>
            <a:endParaRPr sz="3000">
              <a:solidFill>
                <a:schemeClr val="lt1"/>
              </a:solidFill>
              <a:latin typeface="Georgia"/>
              <a:ea typeface="Georgia"/>
              <a:cs typeface="Georgia"/>
              <a:sym typeface="Georgia"/>
            </a:endParaRPr>
          </a:p>
          <a:p>
            <a:pPr marL="0" lvl="0" indent="0" algn="l" rtl="0">
              <a:spcBef>
                <a:spcPts val="0"/>
              </a:spcBef>
              <a:spcAft>
                <a:spcPts val="0"/>
              </a:spcAft>
              <a:buNone/>
            </a:pPr>
            <a:endParaRPr sz="3000">
              <a:solidFill>
                <a:srgbClr val="FFFFFF"/>
              </a:solidFill>
              <a:latin typeface="Georgia"/>
              <a:ea typeface="Georgia"/>
              <a:cs typeface="Georgia"/>
              <a:sym typeface="Georgia"/>
            </a:endParaRPr>
          </a:p>
          <a:p>
            <a:pPr marL="0" lvl="0" indent="0" algn="l" rtl="0">
              <a:spcBef>
                <a:spcPts val="0"/>
              </a:spcBef>
              <a:spcAft>
                <a:spcPts val="0"/>
              </a:spcAft>
              <a:buNone/>
            </a:pPr>
            <a:endParaRPr sz="3000">
              <a:solidFill>
                <a:srgbClr val="FFFFFF"/>
              </a:solidFill>
              <a:latin typeface="Georgia"/>
              <a:ea typeface="Georgia"/>
              <a:cs typeface="Georgia"/>
              <a:sym typeface="Georgia"/>
            </a:endParaRPr>
          </a:p>
          <a:p>
            <a:pPr marL="0" lvl="0" indent="0" algn="l" rtl="0">
              <a:spcBef>
                <a:spcPts val="0"/>
              </a:spcBef>
              <a:spcAft>
                <a:spcPts val="0"/>
              </a:spcAft>
              <a:buNone/>
            </a:pPr>
            <a:endParaRPr sz="3000">
              <a:solidFill>
                <a:srgbClr val="FFFFFF"/>
              </a:solidFill>
              <a:latin typeface="Georgia"/>
              <a:ea typeface="Georgia"/>
              <a:cs typeface="Georgia"/>
              <a:sym typeface="Georgia"/>
            </a:endParaRPr>
          </a:p>
          <a:p>
            <a:pPr marL="0" lvl="0" indent="0" algn="l" rtl="0">
              <a:spcBef>
                <a:spcPts val="0"/>
              </a:spcBef>
              <a:spcAft>
                <a:spcPts val="0"/>
              </a:spcAft>
              <a:buNone/>
            </a:pPr>
            <a:r>
              <a:rPr lang="en-GB" sz="3000">
                <a:solidFill>
                  <a:srgbClr val="FFFFFF"/>
                </a:solidFill>
                <a:latin typeface="Georgia"/>
                <a:ea typeface="Georgia"/>
                <a:cs typeface="Georgia"/>
                <a:sym typeface="Georgia"/>
              </a:rPr>
              <a:t> </a:t>
            </a:r>
            <a:endParaRPr sz="3000">
              <a:solidFill>
                <a:srgbClr val="FFFFFF"/>
              </a:solidFill>
              <a:latin typeface="Georgia"/>
              <a:ea typeface="Georgia"/>
              <a:cs typeface="Georgia"/>
              <a:sym typeface="Georgia"/>
            </a:endParaRPr>
          </a:p>
        </p:txBody>
      </p:sp>
      <p:sp>
        <p:nvSpPr>
          <p:cNvPr id="373" name="Google Shape;373;p56"/>
          <p:cNvSpPr txBox="1"/>
          <p:nvPr/>
        </p:nvSpPr>
        <p:spPr>
          <a:xfrm>
            <a:off x="6277825" y="4788475"/>
            <a:ext cx="2684100" cy="23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solidFill>
                  <a:srgbClr val="FFFFFF"/>
                </a:solidFill>
                <a:latin typeface="Georgia"/>
                <a:ea typeface="Georgia"/>
                <a:cs typeface="Georgia"/>
                <a:sym typeface="Georgia"/>
              </a:rPr>
              <a:t>Photo by Emily Morter, on Unsplash</a:t>
            </a:r>
            <a:endParaRPr sz="1200">
              <a:solidFill>
                <a:srgbClr val="FFFFFF"/>
              </a:solidFill>
              <a:latin typeface="Georgia"/>
              <a:ea typeface="Georgia"/>
              <a:cs typeface="Georgia"/>
              <a:sym typeface="Georgia"/>
            </a:endParaRPr>
          </a:p>
        </p:txBody>
      </p:sp>
      <p:sp>
        <p:nvSpPr>
          <p:cNvPr id="374" name="Google Shape;374;p56"/>
          <p:cNvSpPr txBox="1"/>
          <p:nvPr/>
        </p:nvSpPr>
        <p:spPr>
          <a:xfrm>
            <a:off x="124700" y="790800"/>
            <a:ext cx="2535900" cy="3561900"/>
          </a:xfrm>
          <a:prstGeom prst="rect">
            <a:avLst/>
          </a:prstGeom>
          <a:solidFill>
            <a:srgbClr val="210000">
              <a:alpha val="60770"/>
            </a:srgbClr>
          </a:solid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3000">
              <a:solidFill>
                <a:srgbClr val="FFFFFF"/>
              </a:solidFill>
              <a:latin typeface="Georgia"/>
              <a:ea typeface="Georgia"/>
              <a:cs typeface="Georgia"/>
              <a:sym typeface="Georgia"/>
            </a:endParaRPr>
          </a:p>
          <a:p>
            <a:pPr marL="0" lvl="0" indent="0" algn="ctr" rtl="0">
              <a:spcBef>
                <a:spcPts val="0"/>
              </a:spcBef>
              <a:spcAft>
                <a:spcPts val="0"/>
              </a:spcAft>
              <a:buNone/>
            </a:pPr>
            <a:r>
              <a:rPr lang="en-GB" sz="3000">
                <a:solidFill>
                  <a:schemeClr val="lt1"/>
                </a:solidFill>
                <a:latin typeface="Georgia"/>
                <a:ea typeface="Georgia"/>
                <a:cs typeface="Georgia"/>
                <a:sym typeface="Georgia"/>
              </a:rPr>
              <a:t>Prior Question      of Trust</a:t>
            </a:r>
            <a:endParaRPr sz="3000">
              <a:solidFill>
                <a:schemeClr val="lt1"/>
              </a:solidFill>
              <a:latin typeface="Georgia"/>
              <a:ea typeface="Georgia"/>
              <a:cs typeface="Georgia"/>
              <a:sym typeface="Georgia"/>
            </a:endParaRPr>
          </a:p>
          <a:p>
            <a:pPr marL="0" lvl="0" indent="0" algn="ctr" rtl="0">
              <a:spcBef>
                <a:spcPts val="0"/>
              </a:spcBef>
              <a:spcAft>
                <a:spcPts val="0"/>
              </a:spcAft>
              <a:buNone/>
            </a:pPr>
            <a:r>
              <a:rPr lang="en-GB" sz="3000">
                <a:solidFill>
                  <a:schemeClr val="lt1"/>
                </a:solidFill>
                <a:latin typeface="Georgia"/>
                <a:ea typeface="Georgia"/>
                <a:cs typeface="Georgia"/>
                <a:sym typeface="Georgia"/>
              </a:rPr>
              <a:t>+</a:t>
            </a:r>
            <a:endParaRPr sz="3000">
              <a:solidFill>
                <a:schemeClr val="lt1"/>
              </a:solidFill>
              <a:latin typeface="Georgia"/>
              <a:ea typeface="Georgia"/>
              <a:cs typeface="Georgia"/>
              <a:sym typeface="Georgia"/>
            </a:endParaRPr>
          </a:p>
          <a:p>
            <a:pPr marL="0" lvl="0" indent="0" algn="ctr" rtl="0">
              <a:spcBef>
                <a:spcPts val="0"/>
              </a:spcBef>
              <a:spcAft>
                <a:spcPts val="0"/>
              </a:spcAft>
              <a:buNone/>
            </a:pPr>
            <a:r>
              <a:rPr lang="en-GB" sz="3000">
                <a:solidFill>
                  <a:schemeClr val="lt1"/>
                </a:solidFill>
                <a:latin typeface="Georgia"/>
                <a:ea typeface="Georgia"/>
                <a:cs typeface="Georgia"/>
                <a:sym typeface="Georgia"/>
              </a:rPr>
              <a:t>Probing Questions </a:t>
            </a:r>
            <a:endParaRPr sz="3000">
              <a:solidFill>
                <a:schemeClr val="lt1"/>
              </a:solidFill>
              <a:latin typeface="Georgia"/>
              <a:ea typeface="Georgia"/>
              <a:cs typeface="Georgia"/>
              <a:sym typeface="Georgia"/>
            </a:endParaRPr>
          </a:p>
          <a:p>
            <a:pPr marL="0" lvl="0" indent="0" algn="l" rtl="0">
              <a:spcBef>
                <a:spcPts val="0"/>
              </a:spcBef>
              <a:spcAft>
                <a:spcPts val="0"/>
              </a:spcAft>
              <a:buNone/>
            </a:pPr>
            <a:endParaRPr sz="3000">
              <a:solidFill>
                <a:schemeClr val="lt1"/>
              </a:solidFill>
              <a:latin typeface="Georgia"/>
              <a:ea typeface="Georgia"/>
              <a:cs typeface="Georgia"/>
              <a:sym typeface="Georgia"/>
            </a:endParaRPr>
          </a:p>
          <a:p>
            <a:pPr marL="0" lvl="0" indent="0" algn="l" rtl="0">
              <a:spcBef>
                <a:spcPts val="0"/>
              </a:spcBef>
              <a:spcAft>
                <a:spcPts val="0"/>
              </a:spcAft>
              <a:buNone/>
            </a:pPr>
            <a:endParaRPr sz="3000">
              <a:solidFill>
                <a:srgbClr val="FFFFFF"/>
              </a:solidFill>
              <a:latin typeface="Georgia"/>
              <a:ea typeface="Georgia"/>
              <a:cs typeface="Georgia"/>
              <a:sym typeface="Georgia"/>
            </a:endParaRPr>
          </a:p>
          <a:p>
            <a:pPr marL="0" lvl="0" indent="0" algn="l" rtl="0">
              <a:spcBef>
                <a:spcPts val="0"/>
              </a:spcBef>
              <a:spcAft>
                <a:spcPts val="0"/>
              </a:spcAft>
              <a:buNone/>
            </a:pPr>
            <a:endParaRPr sz="3000">
              <a:solidFill>
                <a:srgbClr val="FFFFFF"/>
              </a:solidFill>
              <a:latin typeface="Georgia"/>
              <a:ea typeface="Georgia"/>
              <a:cs typeface="Georgia"/>
              <a:sym typeface="Georgia"/>
            </a:endParaRPr>
          </a:p>
          <a:p>
            <a:pPr marL="0" lvl="0" indent="0" algn="l" rtl="0">
              <a:spcBef>
                <a:spcPts val="0"/>
              </a:spcBef>
              <a:spcAft>
                <a:spcPts val="0"/>
              </a:spcAft>
              <a:buNone/>
            </a:pPr>
            <a:endParaRPr sz="3000">
              <a:solidFill>
                <a:srgbClr val="FFFFFF"/>
              </a:solidFill>
              <a:latin typeface="Georgia"/>
              <a:ea typeface="Georgia"/>
              <a:cs typeface="Georgia"/>
              <a:sym typeface="Georgia"/>
            </a:endParaRPr>
          </a:p>
          <a:p>
            <a:pPr marL="0" lvl="0" indent="0" algn="l" rtl="0">
              <a:spcBef>
                <a:spcPts val="0"/>
              </a:spcBef>
              <a:spcAft>
                <a:spcPts val="0"/>
              </a:spcAft>
              <a:buNone/>
            </a:pPr>
            <a:r>
              <a:rPr lang="en-GB" sz="3000">
                <a:solidFill>
                  <a:srgbClr val="FFFFFF"/>
                </a:solidFill>
                <a:latin typeface="Georgia"/>
                <a:ea typeface="Georgia"/>
                <a:cs typeface="Georgia"/>
                <a:sym typeface="Georgia"/>
              </a:rPr>
              <a:t> </a:t>
            </a:r>
            <a:endParaRPr sz="3000">
              <a:solidFill>
                <a:srgbClr val="FFFFFF"/>
              </a:solidFill>
              <a:latin typeface="Georgia"/>
              <a:ea typeface="Georgia"/>
              <a:cs typeface="Georgia"/>
              <a:sym typeface="Georgia"/>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pic>
        <p:nvPicPr>
          <p:cNvPr id="379" name="Google Shape;379;p57"/>
          <p:cNvPicPr preferRelativeResize="0"/>
          <p:nvPr/>
        </p:nvPicPr>
        <p:blipFill rotWithShape="1">
          <a:blip r:embed="rId3">
            <a:alphaModFix/>
          </a:blip>
          <a:srcRect l="3314" t="12235" r="-1973" b="18870"/>
          <a:stretch/>
        </p:blipFill>
        <p:spPr>
          <a:xfrm>
            <a:off x="0" y="0"/>
            <a:ext cx="9331026" cy="5143497"/>
          </a:xfrm>
          <a:prstGeom prst="rect">
            <a:avLst/>
          </a:prstGeom>
          <a:noFill/>
          <a:ln>
            <a:noFill/>
          </a:ln>
        </p:spPr>
      </p:pic>
      <p:sp>
        <p:nvSpPr>
          <p:cNvPr id="380" name="Google Shape;380;p57"/>
          <p:cNvSpPr txBox="1"/>
          <p:nvPr/>
        </p:nvSpPr>
        <p:spPr>
          <a:xfrm>
            <a:off x="6750600" y="285550"/>
            <a:ext cx="2096400" cy="3042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4800">
                <a:solidFill>
                  <a:schemeClr val="accent4"/>
                </a:solidFill>
                <a:latin typeface="Georgia"/>
                <a:ea typeface="Georgia"/>
                <a:cs typeface="Georgia"/>
                <a:sym typeface="Georgia"/>
              </a:rPr>
              <a:t>Bigger is not always better</a:t>
            </a:r>
            <a:endParaRPr sz="4800">
              <a:solidFill>
                <a:schemeClr val="accent4"/>
              </a:solidFill>
              <a:latin typeface="Georgia"/>
              <a:ea typeface="Georgia"/>
              <a:cs typeface="Georgia"/>
              <a:sym typeface="Georgia"/>
            </a:endParaRPr>
          </a:p>
        </p:txBody>
      </p:sp>
      <p:sp>
        <p:nvSpPr>
          <p:cNvPr id="381" name="Google Shape;381;p57"/>
          <p:cNvSpPr txBox="1"/>
          <p:nvPr/>
        </p:nvSpPr>
        <p:spPr>
          <a:xfrm>
            <a:off x="6958425" y="4452025"/>
            <a:ext cx="2096400" cy="599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solidFill>
                  <a:srgbClr val="FFFFFF"/>
                </a:solidFill>
                <a:latin typeface="Georgia"/>
                <a:ea typeface="Georgia"/>
                <a:cs typeface="Georgia"/>
                <a:sym typeface="Georgia"/>
              </a:rPr>
              <a:t>Photo by James Hammond,</a:t>
            </a:r>
            <a:endParaRPr sz="1200">
              <a:solidFill>
                <a:srgbClr val="FFFFFF"/>
              </a:solidFill>
              <a:latin typeface="Georgia"/>
              <a:ea typeface="Georgia"/>
              <a:cs typeface="Georgia"/>
              <a:sym typeface="Georgia"/>
            </a:endParaRPr>
          </a:p>
          <a:p>
            <a:pPr marL="0" lvl="0" indent="0" algn="l" rtl="0">
              <a:spcBef>
                <a:spcPts val="0"/>
              </a:spcBef>
              <a:spcAft>
                <a:spcPts val="0"/>
              </a:spcAft>
              <a:buNone/>
            </a:pPr>
            <a:r>
              <a:rPr lang="en-GB" sz="1200">
                <a:solidFill>
                  <a:srgbClr val="FFFFFF"/>
                </a:solidFill>
                <a:latin typeface="Georgia"/>
                <a:ea typeface="Georgia"/>
                <a:cs typeface="Georgia"/>
                <a:sym typeface="Georgia"/>
              </a:rPr>
              <a:t> on Unsplash</a:t>
            </a:r>
            <a:endParaRPr sz="1200">
              <a:solidFill>
                <a:srgbClr val="FFFFFF"/>
              </a:solidFill>
              <a:latin typeface="Georgia"/>
              <a:ea typeface="Georgia"/>
              <a:cs typeface="Georgia"/>
              <a:sym typeface="Georgia"/>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85"/>
        <p:cNvGrpSpPr/>
        <p:nvPr/>
      </p:nvGrpSpPr>
      <p:grpSpPr>
        <a:xfrm>
          <a:off x="0" y="0"/>
          <a:ext cx="0" cy="0"/>
          <a:chOff x="0" y="0"/>
          <a:chExt cx="0" cy="0"/>
        </a:xfrm>
      </p:grpSpPr>
      <p:pic>
        <p:nvPicPr>
          <p:cNvPr id="386" name="Google Shape;386;p58"/>
          <p:cNvPicPr preferRelativeResize="0"/>
          <p:nvPr/>
        </p:nvPicPr>
        <p:blipFill>
          <a:blip r:embed="rId3">
            <a:alphaModFix/>
          </a:blip>
          <a:stretch>
            <a:fillRect/>
          </a:stretch>
        </p:blipFill>
        <p:spPr>
          <a:xfrm>
            <a:off x="0" y="0"/>
            <a:ext cx="9237897" cy="6143202"/>
          </a:xfrm>
          <a:prstGeom prst="rect">
            <a:avLst/>
          </a:prstGeom>
          <a:noFill/>
          <a:ln>
            <a:noFill/>
          </a:ln>
        </p:spPr>
      </p:pic>
      <p:sp>
        <p:nvSpPr>
          <p:cNvPr id="387" name="Google Shape;387;p58"/>
          <p:cNvSpPr txBox="1"/>
          <p:nvPr/>
        </p:nvSpPr>
        <p:spPr>
          <a:xfrm>
            <a:off x="6605125" y="483675"/>
            <a:ext cx="2303700" cy="1701900"/>
          </a:xfrm>
          <a:prstGeom prst="rect">
            <a:avLst/>
          </a:prstGeom>
          <a:solidFill>
            <a:srgbClr val="000000">
              <a:alpha val="58440"/>
            </a:srgbClr>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3000">
                <a:solidFill>
                  <a:srgbClr val="FFFFFF"/>
                </a:solidFill>
                <a:latin typeface="Georgia"/>
                <a:ea typeface="Georgia"/>
                <a:cs typeface="Georgia"/>
                <a:sym typeface="Georgia"/>
              </a:rPr>
              <a:t>Other tools?</a:t>
            </a:r>
            <a:endParaRPr sz="3000">
              <a:solidFill>
                <a:srgbClr val="FFFFFF"/>
              </a:solidFill>
              <a:latin typeface="Georgia"/>
              <a:ea typeface="Georgia"/>
              <a:cs typeface="Georgia"/>
              <a:sym typeface="Georgia"/>
            </a:endParaRPr>
          </a:p>
          <a:p>
            <a:pPr marL="457200" lvl="0" indent="-419100" algn="l" rtl="0">
              <a:spcBef>
                <a:spcPts val="0"/>
              </a:spcBef>
              <a:spcAft>
                <a:spcPts val="0"/>
              </a:spcAft>
              <a:buClr>
                <a:schemeClr val="lt1"/>
              </a:buClr>
              <a:buSzPts val="3000"/>
              <a:buFont typeface="Georgia"/>
              <a:buChar char="●"/>
            </a:pPr>
            <a:r>
              <a:rPr lang="en-GB" sz="3000">
                <a:solidFill>
                  <a:schemeClr val="lt1"/>
                </a:solidFill>
                <a:latin typeface="Georgia"/>
                <a:ea typeface="Georgia"/>
                <a:cs typeface="Georgia"/>
                <a:sym typeface="Georgia"/>
              </a:rPr>
              <a:t>Zoom, Skype, Hangouts</a:t>
            </a:r>
            <a:endParaRPr sz="3000">
              <a:solidFill>
                <a:schemeClr val="lt1"/>
              </a:solidFill>
              <a:latin typeface="Georgia"/>
              <a:ea typeface="Georgia"/>
              <a:cs typeface="Georgia"/>
              <a:sym typeface="Georgia"/>
            </a:endParaRPr>
          </a:p>
          <a:p>
            <a:pPr marL="457200" lvl="0" indent="-419100" algn="l" rtl="0">
              <a:spcBef>
                <a:spcPts val="0"/>
              </a:spcBef>
              <a:spcAft>
                <a:spcPts val="0"/>
              </a:spcAft>
              <a:buClr>
                <a:schemeClr val="lt1"/>
              </a:buClr>
              <a:buSzPts val="3000"/>
              <a:buFont typeface="Georgia"/>
              <a:buChar char="●"/>
            </a:pPr>
            <a:r>
              <a:rPr lang="en-GB" sz="3000">
                <a:solidFill>
                  <a:schemeClr val="lt1"/>
                </a:solidFill>
                <a:latin typeface="Georgia"/>
                <a:ea typeface="Georgia"/>
                <a:cs typeface="Georgia"/>
                <a:sym typeface="Georgia"/>
              </a:rPr>
              <a:t>Slack</a:t>
            </a:r>
            <a:endParaRPr sz="3000">
              <a:solidFill>
                <a:schemeClr val="lt1"/>
              </a:solidFill>
              <a:latin typeface="Georgia"/>
              <a:ea typeface="Georgia"/>
              <a:cs typeface="Georgia"/>
              <a:sym typeface="Georgia"/>
            </a:endParaRPr>
          </a:p>
          <a:p>
            <a:pPr marL="457200" lvl="0" indent="-419100" algn="l" rtl="0">
              <a:spcBef>
                <a:spcPts val="0"/>
              </a:spcBef>
              <a:spcAft>
                <a:spcPts val="0"/>
              </a:spcAft>
              <a:buClr>
                <a:schemeClr val="lt1"/>
              </a:buClr>
              <a:buSzPts val="3000"/>
              <a:buFont typeface="Georgia"/>
              <a:buChar char="●"/>
            </a:pPr>
            <a:r>
              <a:rPr lang="en-GB" sz="3000">
                <a:solidFill>
                  <a:schemeClr val="lt1"/>
                </a:solidFill>
                <a:latin typeface="Georgia"/>
                <a:ea typeface="Georgia"/>
                <a:cs typeface="Georgia"/>
                <a:sym typeface="Georgia"/>
              </a:rPr>
              <a:t>Canvas chat</a:t>
            </a:r>
            <a:endParaRPr sz="3000">
              <a:solidFill>
                <a:schemeClr val="lt1"/>
              </a:solidFill>
              <a:latin typeface="Georgia"/>
              <a:ea typeface="Georgia"/>
              <a:cs typeface="Georgia"/>
              <a:sym typeface="Georgia"/>
            </a:endParaRPr>
          </a:p>
          <a:p>
            <a:pPr marL="457200" lvl="0" indent="-419100" algn="l" rtl="0">
              <a:spcBef>
                <a:spcPts val="0"/>
              </a:spcBef>
              <a:spcAft>
                <a:spcPts val="0"/>
              </a:spcAft>
              <a:buClr>
                <a:schemeClr val="lt1"/>
              </a:buClr>
              <a:buSzPts val="3000"/>
              <a:buFont typeface="Georgia"/>
              <a:buChar char="●"/>
            </a:pPr>
            <a:r>
              <a:rPr lang="en-GB" sz="3000">
                <a:solidFill>
                  <a:schemeClr val="lt1"/>
                </a:solidFill>
                <a:latin typeface="Georgia"/>
                <a:ea typeface="Georgia"/>
                <a:cs typeface="Georgia"/>
                <a:sym typeface="Georgia"/>
              </a:rPr>
              <a:t>Big Blue Button</a:t>
            </a:r>
            <a:endParaRPr sz="3000">
              <a:solidFill>
                <a:srgbClr val="FFFFFF"/>
              </a:solidFill>
              <a:latin typeface="Georgia"/>
              <a:ea typeface="Georgia"/>
              <a:cs typeface="Georgia"/>
              <a:sym typeface="Georgia"/>
            </a:endParaRPr>
          </a:p>
        </p:txBody>
      </p:sp>
      <p:sp>
        <p:nvSpPr>
          <p:cNvPr id="388" name="Google Shape;388;p58"/>
          <p:cNvSpPr txBox="1"/>
          <p:nvPr/>
        </p:nvSpPr>
        <p:spPr>
          <a:xfrm>
            <a:off x="6417325" y="5012675"/>
            <a:ext cx="2491500" cy="23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solidFill>
                  <a:srgbClr val="FFFFFF"/>
                </a:solidFill>
                <a:latin typeface="Georgia"/>
                <a:ea typeface="Georgia"/>
                <a:cs typeface="Georgia"/>
                <a:sym typeface="Georgia"/>
              </a:rPr>
              <a:t>Photo by Russ Ward on Unsplash</a:t>
            </a:r>
            <a:endParaRPr sz="1200">
              <a:solidFill>
                <a:srgbClr val="FFFFFF"/>
              </a:solidFill>
              <a:latin typeface="Georgia"/>
              <a:ea typeface="Georgia"/>
              <a:cs typeface="Georgia"/>
              <a:sym typeface="Georgia"/>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92"/>
        <p:cNvGrpSpPr/>
        <p:nvPr/>
      </p:nvGrpSpPr>
      <p:grpSpPr>
        <a:xfrm>
          <a:off x="0" y="0"/>
          <a:ext cx="0" cy="0"/>
          <a:chOff x="0" y="0"/>
          <a:chExt cx="0" cy="0"/>
        </a:xfrm>
      </p:grpSpPr>
      <p:pic>
        <p:nvPicPr>
          <p:cNvPr id="393" name="Google Shape;393;p59"/>
          <p:cNvPicPr preferRelativeResize="0"/>
          <p:nvPr/>
        </p:nvPicPr>
        <p:blipFill>
          <a:blip r:embed="rId3">
            <a:alphaModFix/>
          </a:blip>
          <a:stretch>
            <a:fillRect/>
          </a:stretch>
        </p:blipFill>
        <p:spPr>
          <a:xfrm>
            <a:off x="0" y="-964684"/>
            <a:ext cx="9144000" cy="6108184"/>
          </a:xfrm>
          <a:prstGeom prst="rect">
            <a:avLst/>
          </a:prstGeom>
          <a:noFill/>
          <a:ln>
            <a:noFill/>
          </a:ln>
        </p:spPr>
      </p:pic>
      <p:sp>
        <p:nvSpPr>
          <p:cNvPr id="394" name="Google Shape;394;p59"/>
          <p:cNvSpPr txBox="1"/>
          <p:nvPr/>
        </p:nvSpPr>
        <p:spPr>
          <a:xfrm>
            <a:off x="102100" y="102150"/>
            <a:ext cx="2994600" cy="284700"/>
          </a:xfrm>
          <a:prstGeom prst="rect">
            <a:avLst/>
          </a:prstGeom>
          <a:solidFill>
            <a:srgbClr val="FFF6DF">
              <a:alpha val="73850"/>
            </a:srgbClr>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latin typeface="Georgia"/>
                <a:ea typeface="Georgia"/>
                <a:cs typeface="Georgia"/>
                <a:sym typeface="Georgia"/>
              </a:rPr>
              <a:t>Photo by Dominick Martin, on Unsplash</a:t>
            </a:r>
            <a:endParaRPr sz="1200">
              <a:latin typeface="Georgia"/>
              <a:ea typeface="Georgia"/>
              <a:cs typeface="Georgia"/>
              <a:sym typeface="Georgia"/>
            </a:endParaRPr>
          </a:p>
          <a:p>
            <a:pPr marL="0" lvl="0" indent="0" algn="l" rtl="0">
              <a:spcBef>
                <a:spcPts val="0"/>
              </a:spcBef>
              <a:spcAft>
                <a:spcPts val="0"/>
              </a:spcAft>
              <a:buNone/>
            </a:pPr>
            <a:endParaRPr sz="1200">
              <a:latin typeface="Georgia"/>
              <a:ea typeface="Georgia"/>
              <a:cs typeface="Georgia"/>
              <a:sym typeface="Georgia"/>
            </a:endParaRPr>
          </a:p>
          <a:p>
            <a:pPr marL="0" lvl="0" indent="0" algn="l" rtl="0">
              <a:spcBef>
                <a:spcPts val="0"/>
              </a:spcBef>
              <a:spcAft>
                <a:spcPts val="0"/>
              </a:spcAft>
              <a:buNone/>
            </a:pPr>
            <a:endParaRPr sz="1200">
              <a:latin typeface="Georgia"/>
              <a:ea typeface="Georgia"/>
              <a:cs typeface="Georgia"/>
              <a:sym typeface="Georgia"/>
            </a:endParaRPr>
          </a:p>
        </p:txBody>
      </p:sp>
      <p:sp>
        <p:nvSpPr>
          <p:cNvPr id="395" name="Google Shape;395;p59"/>
          <p:cNvSpPr txBox="1"/>
          <p:nvPr/>
        </p:nvSpPr>
        <p:spPr>
          <a:xfrm>
            <a:off x="1140450" y="3782150"/>
            <a:ext cx="6405900" cy="1111800"/>
          </a:xfrm>
          <a:prstGeom prst="rect">
            <a:avLst/>
          </a:prstGeom>
          <a:solidFill>
            <a:srgbClr val="FFF6DF">
              <a:alpha val="73850"/>
            </a:srgbClr>
          </a:solidFill>
          <a:ln>
            <a:noFill/>
          </a:ln>
        </p:spPr>
        <p:txBody>
          <a:bodyPr spcFirstLastPara="1" wrap="square" lIns="91425" tIns="91425" rIns="91425" bIns="91425" anchor="t" anchorCtr="0">
            <a:noAutofit/>
          </a:bodyPr>
          <a:lstStyle/>
          <a:p>
            <a:pPr marL="0" lvl="0" indent="0" algn="ctr" rtl="0">
              <a:spcBef>
                <a:spcPts val="0"/>
              </a:spcBef>
              <a:spcAft>
                <a:spcPts val="0"/>
              </a:spcAft>
              <a:buClr>
                <a:srgbClr val="000000"/>
              </a:buClr>
              <a:buSzPts val="1100"/>
              <a:buFont typeface="Arial"/>
              <a:buNone/>
            </a:pPr>
            <a:r>
              <a:rPr lang="en-GB" sz="3000">
                <a:latin typeface="Georgia"/>
                <a:ea typeface="Georgia"/>
                <a:cs typeface="Georgia"/>
                <a:sym typeface="Georgia"/>
              </a:rPr>
              <a:t>Experiment thoughtfully.</a:t>
            </a:r>
            <a:endParaRPr sz="3000">
              <a:latin typeface="Georgia"/>
              <a:ea typeface="Georgia"/>
              <a:cs typeface="Georgia"/>
              <a:sym typeface="Georgia"/>
            </a:endParaRPr>
          </a:p>
          <a:p>
            <a:pPr marL="0" lvl="0" indent="0" algn="ctr" rtl="0">
              <a:spcBef>
                <a:spcPts val="0"/>
              </a:spcBef>
              <a:spcAft>
                <a:spcPts val="0"/>
              </a:spcAft>
              <a:buClr>
                <a:srgbClr val="000000"/>
              </a:buClr>
              <a:buSzPts val="1100"/>
              <a:buFont typeface="Arial"/>
              <a:buNone/>
            </a:pPr>
            <a:r>
              <a:rPr lang="en-GB" sz="3000">
                <a:latin typeface="Georgia"/>
                <a:ea typeface="Georgia"/>
                <a:cs typeface="Georgia"/>
                <a:sym typeface="Georgia"/>
              </a:rPr>
              <a:t>Don’t forget FERPA or UDL</a:t>
            </a:r>
            <a:endParaRPr sz="3000">
              <a:latin typeface="Georgia"/>
              <a:ea typeface="Georgia"/>
              <a:cs typeface="Georgia"/>
              <a:sym typeface="Georgia"/>
            </a:endParaRPr>
          </a:p>
          <a:p>
            <a:pPr marL="0" lvl="0" indent="0" algn="ctr" rtl="0">
              <a:spcBef>
                <a:spcPts val="0"/>
              </a:spcBef>
              <a:spcAft>
                <a:spcPts val="0"/>
              </a:spcAft>
              <a:buNone/>
            </a:pPr>
            <a:r>
              <a:rPr lang="en-GB" sz="3000">
                <a:latin typeface="Georgia"/>
                <a:ea typeface="Georgia"/>
                <a:cs typeface="Georgia"/>
                <a:sym typeface="Georgia"/>
              </a:rPr>
              <a:t> </a:t>
            </a:r>
            <a:endParaRPr sz="3000">
              <a:latin typeface="Georgia"/>
              <a:ea typeface="Georgia"/>
              <a:cs typeface="Georgia"/>
              <a:sym typeface="Georgia"/>
            </a:endParaRPr>
          </a:p>
          <a:p>
            <a:pPr marL="0" lvl="0" indent="0" algn="ctr" rtl="0">
              <a:spcBef>
                <a:spcPts val="0"/>
              </a:spcBef>
              <a:spcAft>
                <a:spcPts val="0"/>
              </a:spcAft>
              <a:buNone/>
            </a:pPr>
            <a:endParaRPr sz="3000">
              <a:latin typeface="Georgia"/>
              <a:ea typeface="Georgia"/>
              <a:cs typeface="Georgia"/>
              <a:sym typeface="Georgia"/>
            </a:endParaRPr>
          </a:p>
          <a:p>
            <a:pPr marL="0" lvl="0" indent="0" algn="ctr" rtl="0">
              <a:spcBef>
                <a:spcPts val="0"/>
              </a:spcBef>
              <a:spcAft>
                <a:spcPts val="0"/>
              </a:spcAft>
              <a:buNone/>
            </a:pPr>
            <a:endParaRPr sz="3000">
              <a:latin typeface="Georgia"/>
              <a:ea typeface="Georgia"/>
              <a:cs typeface="Georgia"/>
              <a:sym typeface="Georgia"/>
            </a:endParaRPr>
          </a:p>
          <a:p>
            <a:pPr marL="0" lvl="0" indent="0" algn="ctr" rtl="0">
              <a:spcBef>
                <a:spcPts val="0"/>
              </a:spcBef>
              <a:spcAft>
                <a:spcPts val="0"/>
              </a:spcAft>
              <a:buNone/>
            </a:pPr>
            <a:endParaRPr sz="3000">
              <a:latin typeface="Georgia"/>
              <a:ea typeface="Georgia"/>
              <a:cs typeface="Georgia"/>
              <a:sym typeface="Georgia"/>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399"/>
        <p:cNvGrpSpPr/>
        <p:nvPr/>
      </p:nvGrpSpPr>
      <p:grpSpPr>
        <a:xfrm>
          <a:off x="0" y="0"/>
          <a:ext cx="0" cy="0"/>
          <a:chOff x="0" y="0"/>
          <a:chExt cx="0" cy="0"/>
        </a:xfrm>
      </p:grpSpPr>
      <p:sp>
        <p:nvSpPr>
          <p:cNvPr id="400" name="Google Shape;400;p60"/>
          <p:cNvSpPr txBox="1"/>
          <p:nvPr/>
        </p:nvSpPr>
        <p:spPr>
          <a:xfrm>
            <a:off x="6193350" y="4788475"/>
            <a:ext cx="2768700" cy="23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solidFill>
                  <a:srgbClr val="FFFFFF"/>
                </a:solidFill>
                <a:latin typeface="Georgia"/>
                <a:ea typeface="Georgia"/>
                <a:cs typeface="Georgia"/>
                <a:sym typeface="Georgia"/>
              </a:rPr>
              <a:t>Photo by Brannon Naito, on Unsplash</a:t>
            </a:r>
            <a:endParaRPr sz="1200">
              <a:solidFill>
                <a:srgbClr val="FFFFFF"/>
              </a:solidFill>
              <a:latin typeface="Georgia"/>
              <a:ea typeface="Georgia"/>
              <a:cs typeface="Georgia"/>
              <a:sym typeface="Georgia"/>
            </a:endParaRPr>
          </a:p>
        </p:txBody>
      </p:sp>
      <p:pic>
        <p:nvPicPr>
          <p:cNvPr id="401" name="Google Shape;401;p60"/>
          <p:cNvPicPr preferRelativeResize="0"/>
          <p:nvPr/>
        </p:nvPicPr>
        <p:blipFill rotWithShape="1">
          <a:blip r:embed="rId3">
            <a:alphaModFix/>
          </a:blip>
          <a:srcRect b="14871"/>
          <a:stretch/>
        </p:blipFill>
        <p:spPr>
          <a:xfrm>
            <a:off x="0" y="-13775"/>
            <a:ext cx="9144002" cy="5189497"/>
          </a:xfrm>
          <a:prstGeom prst="rect">
            <a:avLst/>
          </a:prstGeom>
          <a:noFill/>
          <a:ln>
            <a:noFill/>
          </a:ln>
        </p:spPr>
      </p:pic>
      <p:sp>
        <p:nvSpPr>
          <p:cNvPr id="402" name="Google Shape;402;p60"/>
          <p:cNvSpPr txBox="1"/>
          <p:nvPr/>
        </p:nvSpPr>
        <p:spPr>
          <a:xfrm>
            <a:off x="5493550" y="4225650"/>
            <a:ext cx="3493200" cy="755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4800">
                <a:solidFill>
                  <a:schemeClr val="accent4"/>
                </a:solidFill>
                <a:latin typeface="Georgia"/>
                <a:ea typeface="Georgia"/>
                <a:cs typeface="Georgia"/>
                <a:sym typeface="Georgia"/>
              </a:rPr>
              <a:t>Be adaptive. </a:t>
            </a:r>
            <a:endParaRPr sz="4800">
              <a:solidFill>
                <a:schemeClr val="accent4"/>
              </a:solidFill>
              <a:latin typeface="Georgia"/>
              <a:ea typeface="Georgia"/>
              <a:cs typeface="Georgia"/>
              <a:sym typeface="Georgia"/>
            </a:endParaRPr>
          </a:p>
        </p:txBody>
      </p:sp>
      <p:sp>
        <p:nvSpPr>
          <p:cNvPr id="403" name="Google Shape;403;p60"/>
          <p:cNvSpPr txBox="1"/>
          <p:nvPr/>
        </p:nvSpPr>
        <p:spPr>
          <a:xfrm>
            <a:off x="110975" y="4840975"/>
            <a:ext cx="2670900" cy="23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solidFill>
                  <a:srgbClr val="FFFFFF"/>
                </a:solidFill>
                <a:latin typeface="Georgia"/>
                <a:ea typeface="Georgia"/>
                <a:cs typeface="Georgia"/>
                <a:sym typeface="Georgia"/>
              </a:rPr>
              <a:t>Photo by Jehyun Sung on Unsplash</a:t>
            </a:r>
            <a:endParaRPr sz="1200">
              <a:solidFill>
                <a:srgbClr val="FFFFFF"/>
              </a:solidFill>
              <a:latin typeface="Georgia"/>
              <a:ea typeface="Georgia"/>
              <a:cs typeface="Georgia"/>
              <a:sym typeface="Georgia"/>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sp>
        <p:nvSpPr>
          <p:cNvPr id="408" name="Google Shape;408;p61"/>
          <p:cNvSpPr txBox="1">
            <a:spLocks noGrp="1"/>
          </p:cNvSpPr>
          <p:nvPr>
            <p:ph type="ctrTitle"/>
          </p:nvPr>
        </p:nvSpPr>
        <p:spPr>
          <a:xfrm>
            <a:off x="390525" y="1819275"/>
            <a:ext cx="8222100" cy="160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GB"/>
              <a:t>Activity- (5 minutes)</a:t>
            </a:r>
            <a:endParaRPr/>
          </a:p>
          <a:p>
            <a:pPr marL="0" lvl="0" indent="0" algn="l" rtl="0">
              <a:spcBef>
                <a:spcPts val="0"/>
              </a:spcBef>
              <a:spcAft>
                <a:spcPts val="0"/>
              </a:spcAft>
              <a:buNone/>
            </a:pPr>
            <a:r>
              <a:rPr lang="en-GB"/>
              <a:t>Think-Pair-Share </a:t>
            </a:r>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412"/>
        <p:cNvGrpSpPr/>
        <p:nvPr/>
      </p:nvGrpSpPr>
      <p:grpSpPr>
        <a:xfrm>
          <a:off x="0" y="0"/>
          <a:ext cx="0" cy="0"/>
          <a:chOff x="0" y="0"/>
          <a:chExt cx="0" cy="0"/>
        </a:xfrm>
      </p:grpSpPr>
      <p:pic>
        <p:nvPicPr>
          <p:cNvPr id="413" name="Google Shape;413;p62"/>
          <p:cNvPicPr preferRelativeResize="0"/>
          <p:nvPr/>
        </p:nvPicPr>
        <p:blipFill>
          <a:blip r:embed="rId3">
            <a:alphaModFix/>
          </a:blip>
          <a:stretch>
            <a:fillRect/>
          </a:stretch>
        </p:blipFill>
        <p:spPr>
          <a:xfrm>
            <a:off x="0" y="0"/>
            <a:ext cx="9144006" cy="5143504"/>
          </a:xfrm>
          <a:prstGeom prst="rect">
            <a:avLst/>
          </a:prstGeom>
          <a:noFill/>
          <a:ln>
            <a:noFill/>
          </a:ln>
        </p:spPr>
      </p:pic>
      <p:sp>
        <p:nvSpPr>
          <p:cNvPr id="414" name="Google Shape;414;p62"/>
          <p:cNvSpPr txBox="1"/>
          <p:nvPr/>
        </p:nvSpPr>
        <p:spPr>
          <a:xfrm>
            <a:off x="4745625" y="147825"/>
            <a:ext cx="4239600" cy="4444800"/>
          </a:xfrm>
          <a:prstGeom prst="rect">
            <a:avLst/>
          </a:prstGeom>
          <a:solidFill>
            <a:srgbClr val="EFEFEF">
              <a:alpha val="67670"/>
            </a:srgbClr>
          </a:solid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sz="3600">
                <a:latin typeface="Georgia"/>
                <a:ea typeface="Georgia"/>
                <a:cs typeface="Georgia"/>
                <a:sym typeface="Georgia"/>
              </a:rPr>
              <a:t>Take 1 minute to think about your online discussions. How could you use these techniques to adapt a discussion prompt?</a:t>
            </a:r>
            <a:endParaRPr sz="3600">
              <a:latin typeface="Georgia"/>
              <a:ea typeface="Georgia"/>
              <a:cs typeface="Georgia"/>
              <a:sym typeface="Georgia"/>
            </a:endParaRPr>
          </a:p>
        </p:txBody>
      </p:sp>
      <p:sp>
        <p:nvSpPr>
          <p:cNvPr id="415" name="Google Shape;415;p62"/>
          <p:cNvSpPr txBox="1"/>
          <p:nvPr/>
        </p:nvSpPr>
        <p:spPr>
          <a:xfrm>
            <a:off x="6138525" y="4725525"/>
            <a:ext cx="2846700" cy="367800"/>
          </a:xfrm>
          <a:prstGeom prst="rect">
            <a:avLst/>
          </a:prstGeom>
          <a:solidFill>
            <a:srgbClr val="FFF6DF">
              <a:alpha val="73850"/>
            </a:srgbClr>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latin typeface="Georgia"/>
                <a:ea typeface="Georgia"/>
                <a:cs typeface="Georgia"/>
                <a:sym typeface="Georgia"/>
              </a:rPr>
              <a:t>Photo by Evan Dennnis, on Unsplash</a:t>
            </a:r>
            <a:endParaRPr sz="1200">
              <a:latin typeface="Georgia"/>
              <a:ea typeface="Georgia"/>
              <a:cs typeface="Georgia"/>
              <a:sym typeface="Georgia"/>
            </a:endParaRPr>
          </a:p>
          <a:p>
            <a:pPr marL="0" lvl="0" indent="0" algn="l" rtl="0">
              <a:spcBef>
                <a:spcPts val="0"/>
              </a:spcBef>
              <a:spcAft>
                <a:spcPts val="0"/>
              </a:spcAft>
              <a:buNone/>
            </a:pPr>
            <a:endParaRPr sz="1200">
              <a:latin typeface="Georgia"/>
              <a:ea typeface="Georgia"/>
              <a:cs typeface="Georgia"/>
              <a:sym typeface="Georgia"/>
            </a:endParaRPr>
          </a:p>
          <a:p>
            <a:pPr marL="0" lvl="0" indent="0" algn="l" rtl="0">
              <a:spcBef>
                <a:spcPts val="0"/>
              </a:spcBef>
              <a:spcAft>
                <a:spcPts val="0"/>
              </a:spcAft>
              <a:buNone/>
            </a:pPr>
            <a:endParaRPr sz="1200">
              <a:latin typeface="Georgia"/>
              <a:ea typeface="Georgia"/>
              <a:cs typeface="Georgia"/>
              <a:sym typeface="Georgia"/>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419"/>
        <p:cNvGrpSpPr/>
        <p:nvPr/>
      </p:nvGrpSpPr>
      <p:grpSpPr>
        <a:xfrm>
          <a:off x="0" y="0"/>
          <a:ext cx="0" cy="0"/>
          <a:chOff x="0" y="0"/>
          <a:chExt cx="0" cy="0"/>
        </a:xfrm>
      </p:grpSpPr>
      <p:pic>
        <p:nvPicPr>
          <p:cNvPr id="420" name="Google Shape;420;p63"/>
          <p:cNvPicPr preferRelativeResize="0"/>
          <p:nvPr/>
        </p:nvPicPr>
        <p:blipFill>
          <a:blip r:embed="rId3">
            <a:alphaModFix/>
          </a:blip>
          <a:stretch>
            <a:fillRect/>
          </a:stretch>
        </p:blipFill>
        <p:spPr>
          <a:xfrm>
            <a:off x="0" y="0"/>
            <a:ext cx="9144006" cy="5143504"/>
          </a:xfrm>
          <a:prstGeom prst="rect">
            <a:avLst/>
          </a:prstGeom>
          <a:noFill/>
          <a:ln>
            <a:noFill/>
          </a:ln>
        </p:spPr>
      </p:pic>
      <p:sp>
        <p:nvSpPr>
          <p:cNvPr id="421" name="Google Shape;421;p63"/>
          <p:cNvSpPr txBox="1"/>
          <p:nvPr/>
        </p:nvSpPr>
        <p:spPr>
          <a:xfrm>
            <a:off x="4745625" y="147825"/>
            <a:ext cx="4239600" cy="4444800"/>
          </a:xfrm>
          <a:prstGeom prst="rect">
            <a:avLst/>
          </a:prstGeom>
          <a:solidFill>
            <a:srgbClr val="EFEFEF">
              <a:alpha val="67670"/>
            </a:srgbClr>
          </a:solid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sz="3600">
                <a:latin typeface="Georgia"/>
                <a:ea typeface="Georgia"/>
                <a:cs typeface="Georgia"/>
                <a:sym typeface="Georgia"/>
              </a:rPr>
              <a:t>Partner with the person beside you. In 3 minutes, share your thoughts and discuss how you might apply these techniques.</a:t>
            </a:r>
            <a:endParaRPr sz="3600">
              <a:latin typeface="Georgia"/>
              <a:ea typeface="Georgia"/>
              <a:cs typeface="Georgia"/>
              <a:sym typeface="Georgia"/>
            </a:endParaRPr>
          </a:p>
        </p:txBody>
      </p:sp>
      <p:sp>
        <p:nvSpPr>
          <p:cNvPr id="422" name="Google Shape;422;p63"/>
          <p:cNvSpPr txBox="1"/>
          <p:nvPr/>
        </p:nvSpPr>
        <p:spPr>
          <a:xfrm>
            <a:off x="6138525" y="4725525"/>
            <a:ext cx="2846700" cy="367800"/>
          </a:xfrm>
          <a:prstGeom prst="rect">
            <a:avLst/>
          </a:prstGeom>
          <a:solidFill>
            <a:srgbClr val="FFF6DF">
              <a:alpha val="73850"/>
            </a:srgbClr>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latin typeface="Georgia"/>
                <a:ea typeface="Georgia"/>
                <a:cs typeface="Georgia"/>
                <a:sym typeface="Georgia"/>
              </a:rPr>
              <a:t>Photo by Evan Dennnis, on Unsplash</a:t>
            </a:r>
            <a:endParaRPr sz="1200">
              <a:latin typeface="Georgia"/>
              <a:ea typeface="Georgia"/>
              <a:cs typeface="Georgia"/>
              <a:sym typeface="Georgia"/>
            </a:endParaRPr>
          </a:p>
          <a:p>
            <a:pPr marL="0" lvl="0" indent="0" algn="l" rtl="0">
              <a:spcBef>
                <a:spcPts val="0"/>
              </a:spcBef>
              <a:spcAft>
                <a:spcPts val="0"/>
              </a:spcAft>
              <a:buNone/>
            </a:pPr>
            <a:endParaRPr sz="1200">
              <a:latin typeface="Georgia"/>
              <a:ea typeface="Georgia"/>
              <a:cs typeface="Georgia"/>
              <a:sym typeface="Georgia"/>
            </a:endParaRPr>
          </a:p>
          <a:p>
            <a:pPr marL="0" lvl="0" indent="0" algn="l" rtl="0">
              <a:spcBef>
                <a:spcPts val="0"/>
              </a:spcBef>
              <a:spcAft>
                <a:spcPts val="0"/>
              </a:spcAft>
              <a:buNone/>
            </a:pPr>
            <a:endParaRPr sz="1200">
              <a:latin typeface="Georgia"/>
              <a:ea typeface="Georgia"/>
              <a:cs typeface="Georgia"/>
              <a:sym typeface="Georgia"/>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426"/>
        <p:cNvGrpSpPr/>
        <p:nvPr/>
      </p:nvGrpSpPr>
      <p:grpSpPr>
        <a:xfrm>
          <a:off x="0" y="0"/>
          <a:ext cx="0" cy="0"/>
          <a:chOff x="0" y="0"/>
          <a:chExt cx="0" cy="0"/>
        </a:xfrm>
      </p:grpSpPr>
      <p:pic>
        <p:nvPicPr>
          <p:cNvPr id="427" name="Google Shape;427;p64"/>
          <p:cNvPicPr preferRelativeResize="0"/>
          <p:nvPr/>
        </p:nvPicPr>
        <p:blipFill>
          <a:blip r:embed="rId3">
            <a:alphaModFix/>
          </a:blip>
          <a:stretch>
            <a:fillRect/>
          </a:stretch>
        </p:blipFill>
        <p:spPr>
          <a:xfrm>
            <a:off x="0" y="0"/>
            <a:ext cx="9144006" cy="5143504"/>
          </a:xfrm>
          <a:prstGeom prst="rect">
            <a:avLst/>
          </a:prstGeom>
          <a:noFill/>
          <a:ln>
            <a:noFill/>
          </a:ln>
        </p:spPr>
      </p:pic>
      <p:sp>
        <p:nvSpPr>
          <p:cNvPr id="428" name="Google Shape;428;p64"/>
          <p:cNvSpPr txBox="1"/>
          <p:nvPr/>
        </p:nvSpPr>
        <p:spPr>
          <a:xfrm>
            <a:off x="4745625" y="147825"/>
            <a:ext cx="4239600" cy="4444800"/>
          </a:xfrm>
          <a:prstGeom prst="rect">
            <a:avLst/>
          </a:prstGeom>
          <a:solidFill>
            <a:srgbClr val="EFEFEF">
              <a:alpha val="67670"/>
            </a:srgbClr>
          </a:solid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sz="3600">
                <a:latin typeface="Georgia"/>
                <a:ea typeface="Georgia"/>
                <a:cs typeface="Georgia"/>
                <a:sym typeface="Georgia"/>
              </a:rPr>
              <a:t>Take 1 minute to write down some key resources or best practices from this workshop so future you isn’t confused.</a:t>
            </a:r>
            <a:endParaRPr sz="3600">
              <a:latin typeface="Georgia"/>
              <a:ea typeface="Georgia"/>
              <a:cs typeface="Georgia"/>
              <a:sym typeface="Georgia"/>
            </a:endParaRPr>
          </a:p>
        </p:txBody>
      </p:sp>
      <p:sp>
        <p:nvSpPr>
          <p:cNvPr id="429" name="Google Shape;429;p64"/>
          <p:cNvSpPr txBox="1"/>
          <p:nvPr/>
        </p:nvSpPr>
        <p:spPr>
          <a:xfrm>
            <a:off x="6138525" y="4725525"/>
            <a:ext cx="2846700" cy="367800"/>
          </a:xfrm>
          <a:prstGeom prst="rect">
            <a:avLst/>
          </a:prstGeom>
          <a:solidFill>
            <a:srgbClr val="FFF6DF">
              <a:alpha val="73850"/>
            </a:srgbClr>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latin typeface="Georgia"/>
                <a:ea typeface="Georgia"/>
                <a:cs typeface="Georgia"/>
                <a:sym typeface="Georgia"/>
              </a:rPr>
              <a:t>Photo by Evan Dennnis, on Unsplash</a:t>
            </a:r>
            <a:endParaRPr sz="1200">
              <a:latin typeface="Georgia"/>
              <a:ea typeface="Georgia"/>
              <a:cs typeface="Georgia"/>
              <a:sym typeface="Georgia"/>
            </a:endParaRPr>
          </a:p>
          <a:p>
            <a:pPr marL="0" lvl="0" indent="0" algn="l" rtl="0">
              <a:spcBef>
                <a:spcPts val="0"/>
              </a:spcBef>
              <a:spcAft>
                <a:spcPts val="0"/>
              </a:spcAft>
              <a:buNone/>
            </a:pPr>
            <a:endParaRPr sz="1200">
              <a:latin typeface="Georgia"/>
              <a:ea typeface="Georgia"/>
              <a:cs typeface="Georgia"/>
              <a:sym typeface="Georgia"/>
            </a:endParaRPr>
          </a:p>
          <a:p>
            <a:pPr marL="0" lvl="0" indent="0" algn="l" rtl="0">
              <a:spcBef>
                <a:spcPts val="0"/>
              </a:spcBef>
              <a:spcAft>
                <a:spcPts val="0"/>
              </a:spcAft>
              <a:buNone/>
            </a:pPr>
            <a:endParaRPr sz="1200">
              <a:latin typeface="Georgia"/>
              <a:ea typeface="Georgia"/>
              <a:cs typeface="Georgia"/>
              <a:sym typeface="Georgi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pic>
        <p:nvPicPr>
          <p:cNvPr id="107" name="Google Shape;107;p20"/>
          <p:cNvPicPr preferRelativeResize="0"/>
          <p:nvPr/>
        </p:nvPicPr>
        <p:blipFill rotWithShape="1">
          <a:blip r:embed="rId3">
            <a:alphaModFix/>
          </a:blip>
          <a:srcRect t="19432"/>
          <a:stretch/>
        </p:blipFill>
        <p:spPr>
          <a:xfrm>
            <a:off x="0" y="2469025"/>
            <a:ext cx="4979178" cy="2674476"/>
          </a:xfrm>
          <a:prstGeom prst="rect">
            <a:avLst/>
          </a:prstGeom>
          <a:noFill/>
          <a:ln>
            <a:noFill/>
          </a:ln>
        </p:spPr>
      </p:pic>
      <p:sp>
        <p:nvSpPr>
          <p:cNvPr id="108" name="Google Shape;108;p20"/>
          <p:cNvSpPr txBox="1"/>
          <p:nvPr/>
        </p:nvSpPr>
        <p:spPr>
          <a:xfrm>
            <a:off x="1485950" y="4794575"/>
            <a:ext cx="2909400" cy="23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solidFill>
                  <a:srgbClr val="FFFFFF"/>
                </a:solidFill>
                <a:latin typeface="Georgia"/>
                <a:ea typeface="Georgia"/>
                <a:cs typeface="Georgia"/>
                <a:sym typeface="Georgia"/>
              </a:rPr>
              <a:t>Photo by Steve Johnson, on Unsplash</a:t>
            </a:r>
            <a:endParaRPr sz="1200">
              <a:solidFill>
                <a:srgbClr val="FFFFFF"/>
              </a:solidFill>
              <a:latin typeface="Georgia"/>
              <a:ea typeface="Georgia"/>
              <a:cs typeface="Georgia"/>
              <a:sym typeface="Georgia"/>
            </a:endParaRPr>
          </a:p>
        </p:txBody>
      </p:sp>
      <p:sp>
        <p:nvSpPr>
          <p:cNvPr id="109" name="Google Shape;109;p20"/>
          <p:cNvSpPr txBox="1"/>
          <p:nvPr/>
        </p:nvSpPr>
        <p:spPr>
          <a:xfrm>
            <a:off x="0" y="2469025"/>
            <a:ext cx="2173200" cy="1158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3000">
                <a:latin typeface="Georgia"/>
                <a:ea typeface="Georgia"/>
                <a:cs typeface="Georgia"/>
                <a:sym typeface="Georgia"/>
              </a:rPr>
              <a:t>Fail</a:t>
            </a:r>
            <a:endParaRPr sz="3000">
              <a:latin typeface="Georgia"/>
              <a:ea typeface="Georgia"/>
              <a:cs typeface="Georgia"/>
              <a:sym typeface="Georgia"/>
            </a:endParaRPr>
          </a:p>
        </p:txBody>
      </p:sp>
      <p:pic>
        <p:nvPicPr>
          <p:cNvPr id="110" name="Google Shape;110;p20"/>
          <p:cNvPicPr preferRelativeResize="0"/>
          <p:nvPr/>
        </p:nvPicPr>
        <p:blipFill rotWithShape="1">
          <a:blip r:embed="rId4">
            <a:alphaModFix/>
          </a:blip>
          <a:srcRect t="19575"/>
          <a:stretch/>
        </p:blipFill>
        <p:spPr>
          <a:xfrm>
            <a:off x="4490425" y="2469016"/>
            <a:ext cx="4653574" cy="2674484"/>
          </a:xfrm>
          <a:prstGeom prst="rect">
            <a:avLst/>
          </a:prstGeom>
          <a:noFill/>
          <a:ln>
            <a:noFill/>
          </a:ln>
        </p:spPr>
      </p:pic>
      <p:sp>
        <p:nvSpPr>
          <p:cNvPr id="111" name="Google Shape;111;p20"/>
          <p:cNvSpPr txBox="1"/>
          <p:nvPr/>
        </p:nvSpPr>
        <p:spPr>
          <a:xfrm>
            <a:off x="4490425" y="2469025"/>
            <a:ext cx="3445800" cy="67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3000">
                <a:solidFill>
                  <a:srgbClr val="FFFFFF"/>
                </a:solidFill>
                <a:latin typeface="Georgia"/>
                <a:ea typeface="Georgia"/>
                <a:cs typeface="Georgia"/>
                <a:sym typeface="Georgia"/>
              </a:rPr>
              <a:t>Success</a:t>
            </a:r>
            <a:endParaRPr sz="3000">
              <a:solidFill>
                <a:srgbClr val="FFFFFF"/>
              </a:solidFill>
              <a:latin typeface="Georgia"/>
              <a:ea typeface="Georgia"/>
              <a:cs typeface="Georgia"/>
              <a:sym typeface="Georgia"/>
            </a:endParaRPr>
          </a:p>
        </p:txBody>
      </p:sp>
      <p:sp>
        <p:nvSpPr>
          <p:cNvPr id="112" name="Google Shape;112;p20"/>
          <p:cNvSpPr txBox="1"/>
          <p:nvPr/>
        </p:nvSpPr>
        <p:spPr>
          <a:xfrm>
            <a:off x="6116550" y="4794575"/>
            <a:ext cx="2909400" cy="23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solidFill>
                  <a:srgbClr val="FFFFFF"/>
                </a:solidFill>
                <a:latin typeface="Georgia"/>
                <a:ea typeface="Georgia"/>
                <a:cs typeface="Georgia"/>
                <a:sym typeface="Georgia"/>
              </a:rPr>
              <a:t>Photo by Grant Ritchie, on Unsplash</a:t>
            </a:r>
            <a:endParaRPr sz="1200">
              <a:solidFill>
                <a:srgbClr val="FFFFFF"/>
              </a:solidFill>
              <a:latin typeface="Georgia"/>
              <a:ea typeface="Georgia"/>
              <a:cs typeface="Georgia"/>
              <a:sym typeface="Georgia"/>
            </a:endParaRPr>
          </a:p>
        </p:txBody>
      </p:sp>
      <p:sp>
        <p:nvSpPr>
          <p:cNvPr id="113" name="Google Shape;113;p20"/>
          <p:cNvSpPr txBox="1"/>
          <p:nvPr/>
        </p:nvSpPr>
        <p:spPr>
          <a:xfrm>
            <a:off x="0" y="271425"/>
            <a:ext cx="9144000" cy="2197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3000">
                <a:latin typeface="Georgia"/>
                <a:ea typeface="Georgia"/>
                <a:cs typeface="Georgia"/>
                <a:sym typeface="Georgia"/>
              </a:rPr>
              <a:t>Introductions: </a:t>
            </a:r>
            <a:endParaRPr sz="3000">
              <a:latin typeface="Georgia"/>
              <a:ea typeface="Georgia"/>
              <a:cs typeface="Georgia"/>
              <a:sym typeface="Georgia"/>
            </a:endParaRPr>
          </a:p>
          <a:p>
            <a:pPr marL="0" lvl="0" indent="0" algn="l" rtl="0">
              <a:spcBef>
                <a:spcPts val="0"/>
              </a:spcBef>
              <a:spcAft>
                <a:spcPts val="0"/>
              </a:spcAft>
              <a:buNone/>
            </a:pPr>
            <a:endParaRPr sz="3000">
              <a:latin typeface="Georgia"/>
              <a:ea typeface="Georgia"/>
              <a:cs typeface="Georgia"/>
              <a:sym typeface="Georgia"/>
            </a:endParaRPr>
          </a:p>
          <a:p>
            <a:pPr marL="457200" lvl="0" indent="-419100" algn="l" rtl="0">
              <a:spcBef>
                <a:spcPts val="0"/>
              </a:spcBef>
              <a:spcAft>
                <a:spcPts val="0"/>
              </a:spcAft>
              <a:buSzPts val="3000"/>
              <a:buFont typeface="Georgia"/>
              <a:buChar char="●"/>
            </a:pPr>
            <a:r>
              <a:rPr lang="en-GB" sz="3000">
                <a:latin typeface="Georgia"/>
                <a:ea typeface="Georgia"/>
                <a:cs typeface="Georgia"/>
                <a:sym typeface="Georgia"/>
              </a:rPr>
              <a:t>Who we are and what we do</a:t>
            </a:r>
            <a:endParaRPr sz="3000">
              <a:latin typeface="Georgia"/>
              <a:ea typeface="Georgia"/>
              <a:cs typeface="Georgia"/>
              <a:sym typeface="Georgia"/>
            </a:endParaRPr>
          </a:p>
          <a:p>
            <a:pPr marL="457200" lvl="0" indent="-419100" algn="l" rtl="0">
              <a:spcBef>
                <a:spcPts val="0"/>
              </a:spcBef>
              <a:spcAft>
                <a:spcPts val="0"/>
              </a:spcAft>
              <a:buSzPts val="3000"/>
              <a:buFont typeface="Georgia"/>
              <a:buChar char="●"/>
            </a:pPr>
            <a:r>
              <a:rPr lang="en-GB" sz="3000">
                <a:latin typeface="Georgia"/>
                <a:ea typeface="Georgia"/>
                <a:cs typeface="Georgia"/>
                <a:sym typeface="Georgia"/>
              </a:rPr>
              <a:t>Success and failure in online teaching</a:t>
            </a:r>
            <a:endParaRPr sz="3000">
              <a:latin typeface="Georgia"/>
              <a:ea typeface="Georgia"/>
              <a:cs typeface="Georgia"/>
              <a:sym typeface="Georgia"/>
            </a:endParaRPr>
          </a:p>
          <a:p>
            <a:pPr marL="0" lvl="0" indent="0" algn="l" rtl="0">
              <a:spcBef>
                <a:spcPts val="0"/>
              </a:spcBef>
              <a:spcAft>
                <a:spcPts val="0"/>
              </a:spcAft>
              <a:buNone/>
            </a:pPr>
            <a:endParaRPr sz="3000">
              <a:latin typeface="Georgia"/>
              <a:ea typeface="Georgia"/>
              <a:cs typeface="Georgia"/>
              <a:sym typeface="Georgia"/>
            </a:endParaRPr>
          </a:p>
          <a:p>
            <a:pPr marL="457200" lvl="0" indent="0" algn="l" rtl="0">
              <a:spcBef>
                <a:spcPts val="0"/>
              </a:spcBef>
              <a:spcAft>
                <a:spcPts val="0"/>
              </a:spcAft>
              <a:buNone/>
            </a:pPr>
            <a:endParaRPr sz="3000">
              <a:latin typeface="Georgia"/>
              <a:ea typeface="Georgia"/>
              <a:cs typeface="Georgia"/>
              <a:sym typeface="Georgia"/>
            </a:endParaRPr>
          </a:p>
          <a:p>
            <a:pPr marL="0" lvl="0" indent="0" algn="l" rtl="0">
              <a:spcBef>
                <a:spcPts val="0"/>
              </a:spcBef>
              <a:spcAft>
                <a:spcPts val="0"/>
              </a:spcAft>
              <a:buNone/>
            </a:pPr>
            <a:endParaRPr sz="3000">
              <a:latin typeface="Roboto"/>
              <a:ea typeface="Roboto"/>
              <a:cs typeface="Roboto"/>
              <a:sym typeface="Roboto"/>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433"/>
        <p:cNvGrpSpPr/>
        <p:nvPr/>
      </p:nvGrpSpPr>
      <p:grpSpPr>
        <a:xfrm>
          <a:off x="0" y="0"/>
          <a:ext cx="0" cy="0"/>
          <a:chOff x="0" y="0"/>
          <a:chExt cx="0" cy="0"/>
        </a:xfrm>
      </p:grpSpPr>
      <p:sp>
        <p:nvSpPr>
          <p:cNvPr id="434" name="Google Shape;434;p65"/>
          <p:cNvSpPr txBox="1">
            <a:spLocks noGrp="1"/>
          </p:cNvSpPr>
          <p:nvPr>
            <p:ph type="ctrTitle"/>
          </p:nvPr>
        </p:nvSpPr>
        <p:spPr>
          <a:xfrm>
            <a:off x="228925" y="1819275"/>
            <a:ext cx="8520600" cy="160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GB"/>
              <a:t>Culminating Activity</a:t>
            </a:r>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438"/>
        <p:cNvGrpSpPr/>
        <p:nvPr/>
      </p:nvGrpSpPr>
      <p:grpSpPr>
        <a:xfrm>
          <a:off x="0" y="0"/>
          <a:ext cx="0" cy="0"/>
          <a:chOff x="0" y="0"/>
          <a:chExt cx="0" cy="0"/>
        </a:xfrm>
      </p:grpSpPr>
      <p:sp>
        <p:nvSpPr>
          <p:cNvPr id="439" name="Google Shape;439;p66"/>
          <p:cNvSpPr txBox="1">
            <a:spLocks noGrp="1"/>
          </p:cNvSpPr>
          <p:nvPr>
            <p:ph type="ctrTitle"/>
          </p:nvPr>
        </p:nvSpPr>
        <p:spPr>
          <a:xfrm>
            <a:off x="228925" y="1819275"/>
            <a:ext cx="8520600" cy="160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GB"/>
              <a:t>Game time!</a:t>
            </a:r>
            <a:endParaRPr/>
          </a:p>
          <a:p>
            <a:pPr marL="0" lvl="0" indent="0" algn="l" rtl="0">
              <a:spcBef>
                <a:spcPts val="0"/>
              </a:spcBef>
              <a:spcAft>
                <a:spcPts val="0"/>
              </a:spcAft>
              <a:buNone/>
            </a:pPr>
            <a:r>
              <a:rPr lang="en-GB"/>
              <a:t>Cards for Community</a:t>
            </a:r>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443"/>
        <p:cNvGrpSpPr/>
        <p:nvPr/>
      </p:nvGrpSpPr>
      <p:grpSpPr>
        <a:xfrm>
          <a:off x="0" y="0"/>
          <a:ext cx="0" cy="0"/>
          <a:chOff x="0" y="0"/>
          <a:chExt cx="0" cy="0"/>
        </a:xfrm>
      </p:grpSpPr>
      <p:pic>
        <p:nvPicPr>
          <p:cNvPr id="444" name="Google Shape;444;p67"/>
          <p:cNvPicPr preferRelativeResize="0"/>
          <p:nvPr/>
        </p:nvPicPr>
        <p:blipFill rotWithShape="1">
          <a:blip r:embed="rId3">
            <a:alphaModFix/>
          </a:blip>
          <a:srcRect l="2986" r="12661"/>
          <a:stretch/>
        </p:blipFill>
        <p:spPr>
          <a:xfrm rot="-5400000">
            <a:off x="1995938" y="-2004588"/>
            <a:ext cx="5152150" cy="9161325"/>
          </a:xfrm>
          <a:prstGeom prst="rect">
            <a:avLst/>
          </a:prstGeom>
          <a:noFill/>
          <a:ln>
            <a:noFill/>
          </a:ln>
        </p:spPr>
      </p:pic>
      <p:sp>
        <p:nvSpPr>
          <p:cNvPr id="445" name="Google Shape;445;p67"/>
          <p:cNvSpPr txBox="1"/>
          <p:nvPr/>
        </p:nvSpPr>
        <p:spPr>
          <a:xfrm>
            <a:off x="5948800" y="4771150"/>
            <a:ext cx="2909400" cy="23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solidFill>
                  <a:srgbClr val="FFFFFF"/>
                </a:solidFill>
                <a:latin typeface="Georgia"/>
                <a:ea typeface="Georgia"/>
                <a:cs typeface="Georgia"/>
                <a:sym typeface="Georgia"/>
              </a:rPr>
              <a:t>Photo by Andrej Lisakov, on Unsplash</a:t>
            </a:r>
            <a:endParaRPr sz="1200">
              <a:solidFill>
                <a:srgbClr val="FFFFFF"/>
              </a:solidFill>
              <a:latin typeface="Georgia"/>
              <a:ea typeface="Georgia"/>
              <a:cs typeface="Georgia"/>
              <a:sym typeface="Georgia"/>
            </a:endParaRPr>
          </a:p>
        </p:txBody>
      </p:sp>
      <p:sp>
        <p:nvSpPr>
          <p:cNvPr id="446" name="Google Shape;446;p67"/>
          <p:cNvSpPr txBox="1"/>
          <p:nvPr/>
        </p:nvSpPr>
        <p:spPr>
          <a:xfrm>
            <a:off x="1525725" y="946825"/>
            <a:ext cx="4833900" cy="3314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3000">
                <a:latin typeface="Georgia"/>
                <a:ea typeface="Georgia"/>
                <a:cs typeface="Georgia"/>
                <a:sym typeface="Georgia"/>
              </a:rPr>
              <a:t>Break into groups of 4-5 to play a card game. </a:t>
            </a:r>
            <a:endParaRPr sz="3000">
              <a:latin typeface="Georgia"/>
              <a:ea typeface="Georgia"/>
              <a:cs typeface="Georgia"/>
              <a:sym typeface="Georgia"/>
            </a:endParaRPr>
          </a:p>
          <a:p>
            <a:pPr marL="0" lvl="0" indent="0" algn="l" rtl="0">
              <a:spcBef>
                <a:spcPts val="0"/>
              </a:spcBef>
              <a:spcAft>
                <a:spcPts val="0"/>
              </a:spcAft>
              <a:buNone/>
            </a:pPr>
            <a:r>
              <a:rPr lang="en-GB" sz="3000">
                <a:latin typeface="Georgia"/>
                <a:ea typeface="Georgia"/>
                <a:cs typeface="Georgia"/>
                <a:sym typeface="Georgia"/>
              </a:rPr>
              <a:t>You will need table space for the cards. </a:t>
            </a:r>
            <a:endParaRPr sz="3000">
              <a:latin typeface="Georgia"/>
              <a:ea typeface="Georgia"/>
              <a:cs typeface="Georgia"/>
              <a:sym typeface="Georgia"/>
            </a:endParaRPr>
          </a:p>
          <a:p>
            <a:pPr marL="0" lvl="0" indent="0" algn="l" rtl="0">
              <a:spcBef>
                <a:spcPts val="0"/>
              </a:spcBef>
              <a:spcAft>
                <a:spcPts val="0"/>
              </a:spcAft>
              <a:buNone/>
            </a:pPr>
            <a:r>
              <a:rPr lang="en-GB" sz="3000">
                <a:latin typeface="Georgia"/>
                <a:ea typeface="Georgia"/>
                <a:cs typeface="Georgia"/>
                <a:sym typeface="Georgia"/>
              </a:rPr>
              <a:t>Each group will receive a pack of cards and printed instructions. </a:t>
            </a:r>
            <a:endParaRPr sz="3000">
              <a:latin typeface="Georgia"/>
              <a:ea typeface="Georgia"/>
              <a:cs typeface="Georgia"/>
              <a:sym typeface="Georgia"/>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450"/>
        <p:cNvGrpSpPr/>
        <p:nvPr/>
      </p:nvGrpSpPr>
      <p:grpSpPr>
        <a:xfrm>
          <a:off x="0" y="0"/>
          <a:ext cx="0" cy="0"/>
          <a:chOff x="0" y="0"/>
          <a:chExt cx="0" cy="0"/>
        </a:xfrm>
      </p:grpSpPr>
      <p:pic>
        <p:nvPicPr>
          <p:cNvPr id="451" name="Google Shape;451;p68"/>
          <p:cNvPicPr preferRelativeResize="0"/>
          <p:nvPr/>
        </p:nvPicPr>
        <p:blipFill rotWithShape="1">
          <a:blip r:embed="rId3">
            <a:alphaModFix/>
          </a:blip>
          <a:srcRect b="8491"/>
          <a:stretch/>
        </p:blipFill>
        <p:spPr>
          <a:xfrm>
            <a:off x="0" y="125"/>
            <a:ext cx="9144000" cy="5143500"/>
          </a:xfrm>
          <a:prstGeom prst="rect">
            <a:avLst/>
          </a:prstGeom>
          <a:noFill/>
          <a:ln>
            <a:noFill/>
          </a:ln>
        </p:spPr>
      </p:pic>
      <p:sp>
        <p:nvSpPr>
          <p:cNvPr id="452" name="Google Shape;452;p68"/>
          <p:cNvSpPr txBox="1"/>
          <p:nvPr/>
        </p:nvSpPr>
        <p:spPr>
          <a:xfrm>
            <a:off x="1236600" y="1905425"/>
            <a:ext cx="6670800" cy="1332900"/>
          </a:xfrm>
          <a:prstGeom prst="rect">
            <a:avLst/>
          </a:prstGeom>
          <a:solidFill>
            <a:srgbClr val="CFE2F3">
              <a:alpha val="70770"/>
            </a:srgbClr>
          </a:solidFill>
          <a:ln>
            <a:noFill/>
          </a:ln>
          <a:effectLst>
            <a:outerShdw blurRad="57150" dist="19050" dir="5400000" algn="bl" rotWithShape="0">
              <a:srgbClr val="000000">
                <a:alpha val="50000"/>
              </a:srgbClr>
            </a:outerShdw>
          </a:effectLst>
        </p:spPr>
        <p:txBody>
          <a:bodyPr spcFirstLastPara="1" wrap="square" lIns="91425" tIns="91425" rIns="91425" bIns="91425" anchor="t" anchorCtr="0">
            <a:noAutofit/>
          </a:bodyPr>
          <a:lstStyle/>
          <a:p>
            <a:pPr marL="0" lvl="0" indent="0" algn="ctr" rtl="0">
              <a:spcBef>
                <a:spcPts val="0"/>
              </a:spcBef>
              <a:spcAft>
                <a:spcPts val="0"/>
              </a:spcAft>
              <a:buNone/>
            </a:pPr>
            <a:r>
              <a:rPr lang="en-GB" sz="3000">
                <a:latin typeface="Georgia"/>
                <a:ea typeface="Georgia"/>
                <a:cs typeface="Georgia"/>
                <a:sym typeface="Georgia"/>
              </a:rPr>
              <a:t>Session Structure-</a:t>
            </a:r>
            <a:endParaRPr sz="3000">
              <a:latin typeface="Georgia"/>
              <a:ea typeface="Georgia"/>
              <a:cs typeface="Georgia"/>
              <a:sym typeface="Georgia"/>
            </a:endParaRPr>
          </a:p>
          <a:p>
            <a:pPr marL="0" lvl="0" indent="0" algn="ctr" rtl="0">
              <a:spcBef>
                <a:spcPts val="0"/>
              </a:spcBef>
              <a:spcAft>
                <a:spcPts val="0"/>
              </a:spcAft>
              <a:buNone/>
            </a:pPr>
            <a:r>
              <a:rPr lang="en-GB" sz="3000">
                <a:latin typeface="Georgia"/>
                <a:ea typeface="Georgia"/>
                <a:cs typeface="Georgia"/>
                <a:sym typeface="Georgia"/>
              </a:rPr>
              <a:t>Review of exemplars in this workshop</a:t>
            </a:r>
            <a:endParaRPr sz="3000">
              <a:latin typeface="Georgia"/>
              <a:ea typeface="Georgia"/>
              <a:cs typeface="Georgia"/>
              <a:sym typeface="Georgia"/>
            </a:endParaRPr>
          </a:p>
        </p:txBody>
      </p:sp>
      <p:sp>
        <p:nvSpPr>
          <p:cNvPr id="453" name="Google Shape;453;p68"/>
          <p:cNvSpPr txBox="1"/>
          <p:nvPr/>
        </p:nvSpPr>
        <p:spPr>
          <a:xfrm>
            <a:off x="6165275" y="4875050"/>
            <a:ext cx="2909400" cy="23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solidFill>
                  <a:srgbClr val="FFFFFF"/>
                </a:solidFill>
                <a:latin typeface="Georgia"/>
                <a:ea typeface="Georgia"/>
                <a:cs typeface="Georgia"/>
                <a:sym typeface="Georgia"/>
              </a:rPr>
              <a:t>Photo by Dayne Topkin, on Unsplash</a:t>
            </a:r>
            <a:endParaRPr sz="1200">
              <a:solidFill>
                <a:srgbClr val="FFFFFF"/>
              </a:solidFill>
              <a:latin typeface="Georgia"/>
              <a:ea typeface="Georgia"/>
              <a:cs typeface="Georgia"/>
              <a:sym typeface="Georgia"/>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457"/>
        <p:cNvGrpSpPr/>
        <p:nvPr/>
      </p:nvGrpSpPr>
      <p:grpSpPr>
        <a:xfrm>
          <a:off x="0" y="0"/>
          <a:ext cx="0" cy="0"/>
          <a:chOff x="0" y="0"/>
          <a:chExt cx="0" cy="0"/>
        </a:xfrm>
      </p:grpSpPr>
      <p:pic>
        <p:nvPicPr>
          <p:cNvPr id="458" name="Google Shape;458;p69"/>
          <p:cNvPicPr preferRelativeResize="0"/>
          <p:nvPr/>
        </p:nvPicPr>
        <p:blipFill rotWithShape="1">
          <a:blip r:embed="rId3">
            <a:alphaModFix/>
          </a:blip>
          <a:srcRect t="30853"/>
          <a:stretch/>
        </p:blipFill>
        <p:spPr>
          <a:xfrm>
            <a:off x="0" y="-36796"/>
            <a:ext cx="9144000" cy="5180295"/>
          </a:xfrm>
          <a:prstGeom prst="rect">
            <a:avLst/>
          </a:prstGeom>
          <a:noFill/>
          <a:ln>
            <a:noFill/>
          </a:ln>
        </p:spPr>
      </p:pic>
      <p:sp>
        <p:nvSpPr>
          <p:cNvPr id="459" name="Google Shape;459;p69"/>
          <p:cNvSpPr txBox="1"/>
          <p:nvPr/>
        </p:nvSpPr>
        <p:spPr>
          <a:xfrm>
            <a:off x="6113325" y="4710525"/>
            <a:ext cx="2909400" cy="23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solidFill>
                  <a:srgbClr val="FFFFFF"/>
                </a:solidFill>
                <a:latin typeface="Georgia"/>
                <a:ea typeface="Georgia"/>
                <a:cs typeface="Georgia"/>
                <a:sym typeface="Georgia"/>
              </a:rPr>
              <a:t>Photo by Markus Spiske, on Unsplash</a:t>
            </a:r>
            <a:endParaRPr sz="1200">
              <a:solidFill>
                <a:srgbClr val="FFFFFF"/>
              </a:solidFill>
              <a:latin typeface="Georgia"/>
              <a:ea typeface="Georgia"/>
              <a:cs typeface="Georgia"/>
              <a:sym typeface="Georgia"/>
            </a:endParaRPr>
          </a:p>
        </p:txBody>
      </p:sp>
      <p:sp>
        <p:nvSpPr>
          <p:cNvPr id="460" name="Google Shape;460;p69"/>
          <p:cNvSpPr txBox="1"/>
          <p:nvPr/>
        </p:nvSpPr>
        <p:spPr>
          <a:xfrm>
            <a:off x="93850" y="164525"/>
            <a:ext cx="5299200" cy="4199700"/>
          </a:xfrm>
          <a:prstGeom prst="rect">
            <a:avLst/>
          </a:prstGeom>
          <a:noFill/>
          <a:ln>
            <a:noFill/>
          </a:ln>
        </p:spPr>
        <p:txBody>
          <a:bodyPr spcFirstLastPara="1" wrap="square" lIns="91425" tIns="91425" rIns="91425" bIns="91425" anchor="t" anchorCtr="0">
            <a:noAutofit/>
          </a:bodyPr>
          <a:lstStyle/>
          <a:p>
            <a:pPr marL="0" lvl="0" indent="0" algn="ctr" rtl="0">
              <a:lnSpc>
                <a:spcPct val="150000"/>
              </a:lnSpc>
              <a:spcBef>
                <a:spcPts val="0"/>
              </a:spcBef>
              <a:spcAft>
                <a:spcPts val="0"/>
              </a:spcAft>
              <a:buNone/>
            </a:pPr>
            <a:r>
              <a:rPr lang="en-GB">
                <a:latin typeface="Georgia"/>
                <a:ea typeface="Georgia"/>
                <a:cs typeface="Georgia"/>
                <a:sym typeface="Georgia"/>
              </a:rPr>
              <a:t> </a:t>
            </a:r>
            <a:r>
              <a:rPr lang="en-GB" sz="3000">
                <a:latin typeface="Georgia"/>
                <a:ea typeface="Georgia"/>
                <a:cs typeface="Georgia"/>
                <a:sym typeface="Georgia"/>
              </a:rPr>
              <a:t>  </a:t>
            </a:r>
            <a:r>
              <a:rPr lang="en-GB" sz="3600">
                <a:latin typeface="Georgia"/>
                <a:ea typeface="Georgia"/>
                <a:cs typeface="Georgia"/>
                <a:sym typeface="Georgia"/>
              </a:rPr>
              <a:t> </a:t>
            </a:r>
            <a:r>
              <a:rPr lang="en-GB" sz="3600" b="1">
                <a:latin typeface="Georgia"/>
                <a:ea typeface="Georgia"/>
                <a:cs typeface="Georgia"/>
                <a:sym typeface="Georgia"/>
              </a:rPr>
              <a:t> </a:t>
            </a:r>
            <a:r>
              <a:rPr lang="en-GB" sz="3600" b="1">
                <a:latin typeface="Caveat"/>
                <a:ea typeface="Caveat"/>
                <a:cs typeface="Caveat"/>
                <a:sym typeface="Caveat"/>
              </a:rPr>
              <a:t>   Recap:</a:t>
            </a:r>
            <a:endParaRPr sz="3600" b="1">
              <a:latin typeface="Caveat"/>
              <a:ea typeface="Caveat"/>
              <a:cs typeface="Caveat"/>
              <a:sym typeface="Caveat"/>
            </a:endParaRPr>
          </a:p>
          <a:p>
            <a:pPr marL="0" lvl="0" indent="0" algn="ctr" rtl="0">
              <a:lnSpc>
                <a:spcPct val="150000"/>
              </a:lnSpc>
              <a:spcBef>
                <a:spcPts val="0"/>
              </a:spcBef>
              <a:spcAft>
                <a:spcPts val="0"/>
              </a:spcAft>
              <a:buNone/>
            </a:pPr>
            <a:r>
              <a:rPr lang="en-GB" sz="3000" b="1">
                <a:latin typeface="Caveat"/>
                <a:ea typeface="Caveat"/>
                <a:cs typeface="Caveat"/>
                <a:sym typeface="Caveat"/>
              </a:rPr>
              <a:t>Successes &amp; Failures</a:t>
            </a:r>
            <a:endParaRPr sz="3000" b="1">
              <a:latin typeface="Caveat"/>
              <a:ea typeface="Caveat"/>
              <a:cs typeface="Caveat"/>
              <a:sym typeface="Caveat"/>
            </a:endParaRPr>
          </a:p>
          <a:p>
            <a:pPr marL="0" lvl="0" indent="0" algn="ctr" rtl="0">
              <a:lnSpc>
                <a:spcPct val="150000"/>
              </a:lnSpc>
              <a:spcBef>
                <a:spcPts val="0"/>
              </a:spcBef>
              <a:spcAft>
                <a:spcPts val="0"/>
              </a:spcAft>
              <a:buNone/>
            </a:pPr>
            <a:r>
              <a:rPr lang="en-GB" sz="3000" b="1">
                <a:latin typeface="Caveat"/>
                <a:ea typeface="Caveat"/>
                <a:cs typeface="Caveat"/>
                <a:sym typeface="Caveat"/>
              </a:rPr>
              <a:t> Pedagogy &amp; the LMS</a:t>
            </a:r>
            <a:endParaRPr sz="3000" b="1">
              <a:latin typeface="Caveat"/>
              <a:ea typeface="Caveat"/>
              <a:cs typeface="Caveat"/>
              <a:sym typeface="Caveat"/>
            </a:endParaRPr>
          </a:p>
          <a:p>
            <a:pPr marL="0" lvl="0" indent="0" algn="ctr" rtl="0">
              <a:lnSpc>
                <a:spcPct val="150000"/>
              </a:lnSpc>
              <a:spcBef>
                <a:spcPts val="0"/>
              </a:spcBef>
              <a:spcAft>
                <a:spcPts val="0"/>
              </a:spcAft>
              <a:buNone/>
            </a:pPr>
            <a:r>
              <a:rPr lang="en-GB" sz="3000" b="1">
                <a:latin typeface="Caveat"/>
                <a:ea typeface="Caveat"/>
                <a:cs typeface="Caveat"/>
                <a:sym typeface="Caveat"/>
              </a:rPr>
              <a:t>Presence &amp; Community</a:t>
            </a:r>
            <a:endParaRPr sz="3000" b="1">
              <a:latin typeface="Caveat"/>
              <a:ea typeface="Caveat"/>
              <a:cs typeface="Caveat"/>
              <a:sym typeface="Caveat"/>
            </a:endParaRPr>
          </a:p>
          <a:p>
            <a:pPr marL="0" lvl="0" indent="0" algn="ctr" rtl="0">
              <a:lnSpc>
                <a:spcPct val="150000"/>
              </a:lnSpc>
              <a:spcBef>
                <a:spcPts val="0"/>
              </a:spcBef>
              <a:spcAft>
                <a:spcPts val="0"/>
              </a:spcAft>
              <a:buNone/>
            </a:pPr>
            <a:r>
              <a:rPr lang="en-GB" sz="3000" b="1">
                <a:latin typeface="Caveat"/>
                <a:ea typeface="Caveat"/>
                <a:cs typeface="Caveat"/>
                <a:sym typeface="Caveat"/>
              </a:rPr>
              <a:t>Engaging Online Discussions</a:t>
            </a:r>
            <a:endParaRPr sz="3000" b="1">
              <a:latin typeface="Caveat"/>
              <a:ea typeface="Caveat"/>
              <a:cs typeface="Caveat"/>
              <a:sym typeface="Caveat"/>
            </a:endParaRPr>
          </a:p>
          <a:p>
            <a:pPr marL="0" lvl="0" indent="0" algn="ctr" rtl="0">
              <a:lnSpc>
                <a:spcPct val="150000"/>
              </a:lnSpc>
              <a:spcBef>
                <a:spcPts val="0"/>
              </a:spcBef>
              <a:spcAft>
                <a:spcPts val="0"/>
              </a:spcAft>
              <a:buNone/>
            </a:pPr>
            <a:r>
              <a:rPr lang="en-GB" sz="3000" b="1">
                <a:latin typeface="Caveat"/>
                <a:ea typeface="Caveat"/>
                <a:cs typeface="Caveat"/>
                <a:sym typeface="Caveat"/>
              </a:rPr>
              <a:t>Tying it all together</a:t>
            </a:r>
            <a:endParaRPr sz="3000" b="1">
              <a:latin typeface="Caveat"/>
              <a:ea typeface="Caveat"/>
              <a:cs typeface="Caveat"/>
              <a:sym typeface="Caveat"/>
            </a:endParaRPr>
          </a:p>
          <a:p>
            <a:pPr marL="0" lvl="0" indent="0" algn="l" rtl="0">
              <a:spcBef>
                <a:spcPts val="0"/>
              </a:spcBef>
              <a:spcAft>
                <a:spcPts val="0"/>
              </a:spcAft>
              <a:buNone/>
            </a:pPr>
            <a:endParaRPr sz="2400">
              <a:latin typeface="Georgia"/>
              <a:ea typeface="Georgia"/>
              <a:cs typeface="Georgia"/>
              <a:sym typeface="Georgia"/>
            </a:endParaRPr>
          </a:p>
          <a:p>
            <a:pPr marL="0" lvl="0" indent="0" algn="l" rtl="0">
              <a:spcBef>
                <a:spcPts val="0"/>
              </a:spcBef>
              <a:spcAft>
                <a:spcPts val="0"/>
              </a:spcAft>
              <a:buNone/>
            </a:pPr>
            <a:endParaRPr sz="2400">
              <a:latin typeface="Georgia"/>
              <a:ea typeface="Georgia"/>
              <a:cs typeface="Georgia"/>
              <a:sym typeface="Georgia"/>
            </a:endParaRPr>
          </a:p>
          <a:p>
            <a:pPr marL="0" lvl="0" indent="0" algn="l" rtl="0">
              <a:spcBef>
                <a:spcPts val="0"/>
              </a:spcBef>
              <a:spcAft>
                <a:spcPts val="0"/>
              </a:spcAft>
              <a:buNone/>
            </a:pPr>
            <a:endParaRPr>
              <a:latin typeface="Georgia"/>
              <a:ea typeface="Georgia"/>
              <a:cs typeface="Georgia"/>
              <a:sym typeface="Georgia"/>
            </a:endParaRPr>
          </a:p>
          <a:p>
            <a:pPr marL="0" lvl="0" indent="0" algn="l" rtl="0">
              <a:spcBef>
                <a:spcPts val="0"/>
              </a:spcBef>
              <a:spcAft>
                <a:spcPts val="0"/>
              </a:spcAft>
              <a:buNone/>
            </a:pPr>
            <a:endParaRPr>
              <a:latin typeface="Georgia"/>
              <a:ea typeface="Georgia"/>
              <a:cs typeface="Georgia"/>
              <a:sym typeface="Georgia"/>
            </a:endParaRPr>
          </a:p>
          <a:p>
            <a:pPr marL="0" lvl="0" indent="0" algn="l" rtl="0">
              <a:spcBef>
                <a:spcPts val="0"/>
              </a:spcBef>
              <a:spcAft>
                <a:spcPts val="0"/>
              </a:spcAft>
              <a:buNone/>
            </a:pPr>
            <a:endParaRPr>
              <a:latin typeface="Georgia"/>
              <a:ea typeface="Georgia"/>
              <a:cs typeface="Georgia"/>
              <a:sym typeface="Georgia"/>
            </a:endParaRPr>
          </a:p>
          <a:p>
            <a:pPr marL="0" lvl="0" indent="0" algn="l" rtl="0">
              <a:spcBef>
                <a:spcPts val="0"/>
              </a:spcBef>
              <a:spcAft>
                <a:spcPts val="0"/>
              </a:spcAft>
              <a:buNone/>
            </a:pPr>
            <a:endParaRPr>
              <a:latin typeface="Georgia"/>
              <a:ea typeface="Georgia"/>
              <a:cs typeface="Georgia"/>
              <a:sym typeface="Georgia"/>
            </a:endParaRPr>
          </a:p>
        </p:txBody>
      </p:sp>
      <p:sp>
        <p:nvSpPr>
          <p:cNvPr id="461" name="Google Shape;461;p69"/>
          <p:cNvSpPr/>
          <p:nvPr/>
        </p:nvSpPr>
        <p:spPr>
          <a:xfrm>
            <a:off x="6162125" y="1395925"/>
            <a:ext cx="2171700" cy="2504100"/>
          </a:xfrm>
          <a:prstGeom prst="flowChartProcess">
            <a:avLst/>
          </a:prstGeom>
          <a:noFill/>
          <a:ln w="7620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3000">
                <a:solidFill>
                  <a:schemeClr val="dk1"/>
                </a:solidFill>
                <a:latin typeface="Georgia"/>
                <a:ea typeface="Georgia"/>
                <a:cs typeface="Georgia"/>
                <a:sym typeface="Georgia"/>
              </a:rPr>
              <a:t>Thanks</a:t>
            </a:r>
            <a:endParaRPr sz="3000">
              <a:solidFill>
                <a:schemeClr val="dk1"/>
              </a:solidFill>
              <a:latin typeface="Georgia"/>
              <a:ea typeface="Georgia"/>
              <a:cs typeface="Georgia"/>
              <a:sym typeface="Georgia"/>
            </a:endParaRPr>
          </a:p>
          <a:p>
            <a:pPr marL="0" lvl="0" indent="0" algn="ctr" rtl="0">
              <a:spcBef>
                <a:spcPts val="0"/>
              </a:spcBef>
              <a:spcAft>
                <a:spcPts val="0"/>
              </a:spcAft>
              <a:buNone/>
            </a:pPr>
            <a:r>
              <a:rPr lang="en-GB" sz="3000">
                <a:solidFill>
                  <a:schemeClr val="dk1"/>
                </a:solidFill>
                <a:latin typeface="Georgia"/>
                <a:ea typeface="Georgia"/>
                <a:cs typeface="Georgia"/>
                <a:sym typeface="Georgia"/>
              </a:rPr>
              <a:t> for </a:t>
            </a:r>
            <a:endParaRPr sz="3000">
              <a:solidFill>
                <a:schemeClr val="dk1"/>
              </a:solidFill>
              <a:latin typeface="Georgia"/>
              <a:ea typeface="Georgia"/>
              <a:cs typeface="Georgia"/>
              <a:sym typeface="Georgia"/>
            </a:endParaRPr>
          </a:p>
          <a:p>
            <a:pPr marL="0" lvl="0" indent="0" algn="ctr" rtl="0">
              <a:spcBef>
                <a:spcPts val="0"/>
              </a:spcBef>
              <a:spcAft>
                <a:spcPts val="0"/>
              </a:spcAft>
              <a:buNone/>
            </a:pPr>
            <a:r>
              <a:rPr lang="en-GB" sz="3000">
                <a:solidFill>
                  <a:schemeClr val="dk1"/>
                </a:solidFill>
                <a:latin typeface="Georgia"/>
                <a:ea typeface="Georgia"/>
                <a:cs typeface="Georgia"/>
                <a:sym typeface="Georgia"/>
              </a:rPr>
              <a:t>coming!!</a:t>
            </a:r>
            <a:endParaRPr sz="3000">
              <a:solidFill>
                <a:schemeClr val="dk1"/>
              </a:solidFill>
              <a:latin typeface="Georgia"/>
              <a:ea typeface="Georgia"/>
              <a:cs typeface="Georgia"/>
              <a:sym typeface="Georgia"/>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465"/>
        <p:cNvGrpSpPr/>
        <p:nvPr/>
      </p:nvGrpSpPr>
      <p:grpSpPr>
        <a:xfrm>
          <a:off x="0" y="0"/>
          <a:ext cx="0" cy="0"/>
          <a:chOff x="0" y="0"/>
          <a:chExt cx="0" cy="0"/>
        </a:xfrm>
      </p:grpSpPr>
      <p:pic>
        <p:nvPicPr>
          <p:cNvPr id="466" name="Google Shape;466;p70" descr="open book lot"/>
          <p:cNvPicPr preferRelativeResize="0"/>
          <p:nvPr/>
        </p:nvPicPr>
        <p:blipFill rotWithShape="1">
          <a:blip r:embed="rId3">
            <a:alphaModFix/>
          </a:blip>
          <a:srcRect r="37406" b="16763"/>
          <a:stretch/>
        </p:blipFill>
        <p:spPr>
          <a:xfrm>
            <a:off x="0" y="0"/>
            <a:ext cx="5723675" cy="5210550"/>
          </a:xfrm>
          <a:prstGeom prst="rect">
            <a:avLst/>
          </a:prstGeom>
          <a:noFill/>
          <a:ln>
            <a:noFill/>
          </a:ln>
        </p:spPr>
      </p:pic>
      <p:sp>
        <p:nvSpPr>
          <p:cNvPr id="467" name="Google Shape;467;p70"/>
          <p:cNvSpPr txBox="1"/>
          <p:nvPr/>
        </p:nvSpPr>
        <p:spPr>
          <a:xfrm>
            <a:off x="171288" y="406500"/>
            <a:ext cx="5381100" cy="4509600"/>
          </a:xfrm>
          <a:prstGeom prst="rect">
            <a:avLst/>
          </a:prstGeom>
          <a:solidFill>
            <a:srgbClr val="FFF6DF">
              <a:alpha val="73850"/>
            </a:srgbClr>
          </a:solidFill>
          <a:ln>
            <a:noFill/>
          </a:ln>
          <a:effectLst>
            <a:outerShdw blurRad="57150" dist="19050" dir="5400000" algn="bl" rotWithShape="0">
              <a:srgbClr val="000000">
                <a:alpha val="50000"/>
              </a:srgbClr>
            </a:outerShdw>
          </a:effectLst>
        </p:spPr>
        <p:txBody>
          <a:bodyPr spcFirstLastPara="1" wrap="square" lIns="91425" tIns="91425" rIns="91425" bIns="91425" anchor="t" anchorCtr="0">
            <a:noAutofit/>
          </a:bodyPr>
          <a:lstStyle/>
          <a:p>
            <a:pPr marL="0" lvl="0" indent="0" algn="l" rtl="0">
              <a:spcBef>
                <a:spcPts val="0"/>
              </a:spcBef>
              <a:spcAft>
                <a:spcPts val="0"/>
              </a:spcAft>
              <a:buClr>
                <a:srgbClr val="000000"/>
              </a:buClr>
              <a:buSzPts val="1100"/>
              <a:buFont typeface="Arial"/>
              <a:buNone/>
            </a:pPr>
            <a:r>
              <a:rPr lang="en-GB" sz="3000">
                <a:latin typeface="Georgia"/>
                <a:ea typeface="Georgia"/>
                <a:cs typeface="Georgia"/>
                <a:sym typeface="Georgia"/>
              </a:rPr>
              <a:t>Research and Resources Link:</a:t>
            </a:r>
            <a:endParaRPr sz="3000">
              <a:latin typeface="Georgia"/>
              <a:ea typeface="Georgia"/>
              <a:cs typeface="Georgia"/>
              <a:sym typeface="Georgia"/>
            </a:endParaRPr>
          </a:p>
          <a:p>
            <a:pPr marL="0" lvl="0" indent="0" algn="l" rtl="0">
              <a:spcBef>
                <a:spcPts val="0"/>
              </a:spcBef>
              <a:spcAft>
                <a:spcPts val="0"/>
              </a:spcAft>
              <a:buClr>
                <a:srgbClr val="000000"/>
              </a:buClr>
              <a:buSzPts val="1100"/>
              <a:buFont typeface="Arial"/>
              <a:buNone/>
            </a:pPr>
            <a:r>
              <a:rPr lang="en-GB" sz="3000" u="sng">
                <a:solidFill>
                  <a:srgbClr val="20124D"/>
                </a:solidFill>
                <a:latin typeface="Georgia"/>
                <a:ea typeface="Georgia"/>
                <a:cs typeface="Georgia"/>
                <a:sym typeface="Georgia"/>
                <a:hlinkClick r:id="rId4"/>
              </a:rPr>
              <a:t>https://tinyurl.com/y5uzyrbl</a:t>
            </a:r>
            <a:endParaRPr sz="3000">
              <a:solidFill>
                <a:srgbClr val="20124D"/>
              </a:solidFill>
              <a:latin typeface="Georgia"/>
              <a:ea typeface="Georgia"/>
              <a:cs typeface="Georgia"/>
              <a:sym typeface="Georgia"/>
            </a:endParaRPr>
          </a:p>
          <a:p>
            <a:pPr marL="0" lvl="0" indent="0" algn="l" rtl="0">
              <a:spcBef>
                <a:spcPts val="0"/>
              </a:spcBef>
              <a:spcAft>
                <a:spcPts val="0"/>
              </a:spcAft>
              <a:buClr>
                <a:srgbClr val="000000"/>
              </a:buClr>
              <a:buSzPts val="1100"/>
              <a:buFont typeface="Arial"/>
              <a:buNone/>
            </a:pPr>
            <a:r>
              <a:rPr lang="en-GB" sz="3000">
                <a:latin typeface="Georgia"/>
                <a:ea typeface="Georgia"/>
                <a:cs typeface="Georgia"/>
                <a:sym typeface="Georgia"/>
              </a:rPr>
              <a:t> </a:t>
            </a:r>
            <a:endParaRPr sz="3000">
              <a:latin typeface="Georgia"/>
              <a:ea typeface="Georgia"/>
              <a:cs typeface="Georgia"/>
              <a:sym typeface="Georgia"/>
            </a:endParaRPr>
          </a:p>
          <a:p>
            <a:pPr marL="0" lvl="0" indent="0" algn="l" rtl="0">
              <a:spcBef>
                <a:spcPts val="0"/>
              </a:spcBef>
              <a:spcAft>
                <a:spcPts val="0"/>
              </a:spcAft>
              <a:buNone/>
            </a:pPr>
            <a:r>
              <a:rPr lang="en-GB" sz="3000">
                <a:latin typeface="Georgia"/>
                <a:ea typeface="Georgia"/>
                <a:cs typeface="Georgia"/>
                <a:sym typeface="Georgia"/>
              </a:rPr>
              <a:t>4 Connections: </a:t>
            </a:r>
            <a:r>
              <a:rPr lang="en-GB" sz="3000">
                <a:solidFill>
                  <a:srgbClr val="20124D"/>
                </a:solidFill>
                <a:latin typeface="Georgia"/>
                <a:ea typeface="Georgia"/>
                <a:cs typeface="Georgia"/>
                <a:sym typeface="Georgia"/>
              </a:rPr>
              <a:t> </a:t>
            </a:r>
            <a:endParaRPr sz="3000">
              <a:solidFill>
                <a:srgbClr val="20124D"/>
              </a:solidFill>
              <a:latin typeface="Georgia"/>
              <a:ea typeface="Georgia"/>
              <a:cs typeface="Georgia"/>
              <a:sym typeface="Georgia"/>
            </a:endParaRPr>
          </a:p>
          <a:p>
            <a:pPr marL="0" lvl="0" indent="0" algn="l" rtl="0">
              <a:spcBef>
                <a:spcPts val="0"/>
              </a:spcBef>
              <a:spcAft>
                <a:spcPts val="0"/>
              </a:spcAft>
              <a:buNone/>
            </a:pPr>
            <a:r>
              <a:rPr lang="en-GB" sz="3000" u="sng">
                <a:solidFill>
                  <a:srgbClr val="20124D"/>
                </a:solidFill>
                <a:latin typeface="Georgia"/>
                <a:ea typeface="Georgia"/>
                <a:cs typeface="Georgia"/>
                <a:sym typeface="Georgia"/>
                <a:hlinkClick r:id="rId5"/>
              </a:rPr>
              <a:t>http://bit.ly/4connections</a:t>
            </a:r>
            <a:endParaRPr/>
          </a:p>
          <a:p>
            <a:pPr marL="0" lvl="0" indent="0" algn="l" rtl="0">
              <a:spcBef>
                <a:spcPts val="0"/>
              </a:spcBef>
              <a:spcAft>
                <a:spcPts val="0"/>
              </a:spcAft>
              <a:buNone/>
            </a:pPr>
            <a:endParaRPr sz="3000" u="sng">
              <a:solidFill>
                <a:srgbClr val="20124D"/>
              </a:solidFill>
              <a:latin typeface="Georgia"/>
              <a:ea typeface="Georgia"/>
              <a:cs typeface="Georgia"/>
              <a:sym typeface="Georgia"/>
              <a:hlinkClick r:id="rId5"/>
            </a:endParaRPr>
          </a:p>
          <a:p>
            <a:pPr marL="0" lvl="0" indent="0" algn="l" rtl="0">
              <a:spcBef>
                <a:spcPts val="0"/>
              </a:spcBef>
              <a:spcAft>
                <a:spcPts val="0"/>
              </a:spcAft>
              <a:buNone/>
            </a:pPr>
            <a:endParaRPr sz="3000">
              <a:latin typeface="Georgia"/>
              <a:ea typeface="Georgia"/>
              <a:cs typeface="Georgia"/>
              <a:sym typeface="Georgia"/>
            </a:endParaRPr>
          </a:p>
          <a:p>
            <a:pPr marL="0" lvl="0" indent="0" algn="l" rtl="0">
              <a:spcBef>
                <a:spcPts val="0"/>
              </a:spcBef>
              <a:spcAft>
                <a:spcPts val="0"/>
              </a:spcAft>
              <a:buClr>
                <a:srgbClr val="000000"/>
              </a:buClr>
              <a:buSzPts val="1100"/>
              <a:buFont typeface="Arial"/>
              <a:buNone/>
            </a:pPr>
            <a:r>
              <a:rPr lang="en-GB" sz="3000">
                <a:latin typeface="Georgia"/>
                <a:ea typeface="Georgia"/>
                <a:cs typeface="Georgia"/>
                <a:sym typeface="Georgia"/>
              </a:rPr>
              <a:t>Images from Unsplash.com except as noted </a:t>
            </a:r>
            <a:endParaRPr sz="3000">
              <a:latin typeface="Georgia"/>
              <a:ea typeface="Georgia"/>
              <a:cs typeface="Georgia"/>
              <a:sym typeface="Georgia"/>
            </a:endParaRPr>
          </a:p>
        </p:txBody>
      </p:sp>
      <p:sp>
        <p:nvSpPr>
          <p:cNvPr id="468" name="Google Shape;468;p70"/>
          <p:cNvSpPr txBox="1"/>
          <p:nvPr/>
        </p:nvSpPr>
        <p:spPr>
          <a:xfrm>
            <a:off x="2431825" y="4916100"/>
            <a:ext cx="3117300" cy="251100"/>
          </a:xfrm>
          <a:prstGeom prst="rect">
            <a:avLst/>
          </a:prstGeom>
          <a:solidFill>
            <a:srgbClr val="FFF6DF">
              <a:alpha val="73850"/>
            </a:srgbClr>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latin typeface="Georgia"/>
                <a:ea typeface="Georgia"/>
                <a:cs typeface="Georgia"/>
                <a:sym typeface="Georgia"/>
              </a:rPr>
              <a:t>Photo by Patrick Tomasso, on Unsplash</a:t>
            </a:r>
            <a:endParaRPr sz="1200">
              <a:latin typeface="Georgia"/>
              <a:ea typeface="Georgia"/>
              <a:cs typeface="Georgia"/>
              <a:sym typeface="Georgia"/>
            </a:endParaRPr>
          </a:p>
        </p:txBody>
      </p:sp>
      <p:sp>
        <p:nvSpPr>
          <p:cNvPr id="469" name="Google Shape;469;p70"/>
          <p:cNvSpPr txBox="1"/>
          <p:nvPr/>
        </p:nvSpPr>
        <p:spPr>
          <a:xfrm>
            <a:off x="5642600" y="0"/>
            <a:ext cx="3501300" cy="5143500"/>
          </a:xfrm>
          <a:prstGeom prst="rect">
            <a:avLst/>
          </a:prstGeom>
          <a:solidFill>
            <a:srgbClr val="000000"/>
          </a:solidFill>
          <a:ln>
            <a:noFill/>
          </a:ln>
          <a:effectLst>
            <a:outerShdw blurRad="57150" dist="19050" dir="5400000" algn="bl" rotWithShape="0">
              <a:srgbClr val="000000">
                <a:alpha val="50000"/>
              </a:srgbClr>
            </a:outerShdw>
          </a:effectLst>
        </p:spPr>
        <p:txBody>
          <a:bodyPr spcFirstLastPara="1" wrap="square" lIns="91425" tIns="91425" rIns="91425" bIns="91425" anchor="t" anchorCtr="0">
            <a:noAutofit/>
          </a:bodyPr>
          <a:lstStyle/>
          <a:p>
            <a:pPr marL="0" lvl="0" indent="0" algn="ctr" rtl="0">
              <a:spcBef>
                <a:spcPts val="0"/>
              </a:spcBef>
              <a:spcAft>
                <a:spcPts val="0"/>
              </a:spcAft>
              <a:buNone/>
            </a:pPr>
            <a:endParaRPr sz="2400">
              <a:solidFill>
                <a:schemeClr val="lt1"/>
              </a:solidFill>
              <a:latin typeface="Georgia"/>
              <a:ea typeface="Georgia"/>
              <a:cs typeface="Georgia"/>
              <a:sym typeface="Georgia"/>
            </a:endParaRPr>
          </a:p>
          <a:p>
            <a:pPr marL="0" lvl="0" indent="0" algn="ctr" rtl="0">
              <a:spcBef>
                <a:spcPts val="0"/>
              </a:spcBef>
              <a:spcAft>
                <a:spcPts val="0"/>
              </a:spcAft>
              <a:buNone/>
            </a:pPr>
            <a:r>
              <a:rPr lang="en-GB" sz="3000">
                <a:solidFill>
                  <a:schemeClr val="lt1"/>
                </a:solidFill>
                <a:latin typeface="Georgia"/>
                <a:ea typeface="Georgia"/>
                <a:cs typeface="Georgia"/>
                <a:sym typeface="Georgia"/>
              </a:rPr>
              <a:t>Any Questions?</a:t>
            </a:r>
            <a:endParaRPr sz="3000">
              <a:solidFill>
                <a:schemeClr val="lt1"/>
              </a:solidFill>
              <a:latin typeface="Georgia"/>
              <a:ea typeface="Georgia"/>
              <a:cs typeface="Georgia"/>
              <a:sym typeface="Georgia"/>
            </a:endParaRPr>
          </a:p>
        </p:txBody>
      </p:sp>
      <p:pic>
        <p:nvPicPr>
          <p:cNvPr id="470" name="Google Shape;470;p70"/>
          <p:cNvPicPr preferRelativeResize="0"/>
          <p:nvPr/>
        </p:nvPicPr>
        <p:blipFill rotWithShape="1">
          <a:blip r:embed="rId6">
            <a:alphaModFix/>
          </a:blip>
          <a:srcRect l="32101" t="12749" r="32101" b="32506"/>
          <a:stretch/>
        </p:blipFill>
        <p:spPr>
          <a:xfrm>
            <a:off x="5756675" y="1253325"/>
            <a:ext cx="3273148" cy="2815949"/>
          </a:xfrm>
          <a:prstGeom prst="rect">
            <a:avLst/>
          </a:prstGeom>
          <a:noFill/>
          <a:ln>
            <a:noFill/>
          </a:ln>
        </p:spPr>
      </p:pic>
      <p:sp>
        <p:nvSpPr>
          <p:cNvPr id="471" name="Google Shape;471;p70"/>
          <p:cNvSpPr txBox="1"/>
          <p:nvPr/>
        </p:nvSpPr>
        <p:spPr>
          <a:xfrm>
            <a:off x="6262600" y="4588825"/>
            <a:ext cx="2684100" cy="23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solidFill>
                  <a:srgbClr val="FFFFFF"/>
                </a:solidFill>
                <a:latin typeface="Georgia"/>
                <a:ea typeface="Georgia"/>
                <a:cs typeface="Georgia"/>
                <a:sym typeface="Georgia"/>
              </a:rPr>
              <a:t>Photo by Emily Morter, on Unsplash</a:t>
            </a:r>
            <a:endParaRPr sz="1200">
              <a:solidFill>
                <a:srgbClr val="FFFFFF"/>
              </a:solidFill>
              <a:latin typeface="Georgia"/>
              <a:ea typeface="Georgia"/>
              <a:cs typeface="Georgia"/>
              <a:sym typeface="Georgi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pic>
        <p:nvPicPr>
          <p:cNvPr id="118" name="Google Shape;118;p21"/>
          <p:cNvPicPr preferRelativeResize="0"/>
          <p:nvPr/>
        </p:nvPicPr>
        <p:blipFill rotWithShape="1">
          <a:blip r:embed="rId3">
            <a:alphaModFix/>
          </a:blip>
          <a:srcRect t="19432"/>
          <a:stretch/>
        </p:blipFill>
        <p:spPr>
          <a:xfrm>
            <a:off x="0" y="2469025"/>
            <a:ext cx="4979178" cy="2674476"/>
          </a:xfrm>
          <a:prstGeom prst="rect">
            <a:avLst/>
          </a:prstGeom>
          <a:noFill/>
          <a:ln>
            <a:noFill/>
          </a:ln>
        </p:spPr>
      </p:pic>
      <p:sp>
        <p:nvSpPr>
          <p:cNvPr id="119" name="Google Shape;119;p21"/>
          <p:cNvSpPr txBox="1"/>
          <p:nvPr/>
        </p:nvSpPr>
        <p:spPr>
          <a:xfrm>
            <a:off x="1485950" y="4794575"/>
            <a:ext cx="2909400" cy="23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solidFill>
                  <a:srgbClr val="FFFFFF"/>
                </a:solidFill>
                <a:latin typeface="Georgia"/>
                <a:ea typeface="Georgia"/>
                <a:cs typeface="Georgia"/>
                <a:sym typeface="Georgia"/>
              </a:rPr>
              <a:t>Photo by Steve Johnson, on Unsplash</a:t>
            </a:r>
            <a:endParaRPr sz="1200">
              <a:solidFill>
                <a:srgbClr val="FFFFFF"/>
              </a:solidFill>
              <a:latin typeface="Georgia"/>
              <a:ea typeface="Georgia"/>
              <a:cs typeface="Georgia"/>
              <a:sym typeface="Georgia"/>
            </a:endParaRPr>
          </a:p>
        </p:txBody>
      </p:sp>
      <p:sp>
        <p:nvSpPr>
          <p:cNvPr id="120" name="Google Shape;120;p21"/>
          <p:cNvSpPr txBox="1"/>
          <p:nvPr/>
        </p:nvSpPr>
        <p:spPr>
          <a:xfrm>
            <a:off x="0" y="2469025"/>
            <a:ext cx="2173200" cy="1158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3000">
                <a:latin typeface="Georgia"/>
                <a:ea typeface="Georgia"/>
                <a:cs typeface="Georgia"/>
                <a:sym typeface="Georgia"/>
              </a:rPr>
              <a:t>Fail</a:t>
            </a:r>
            <a:endParaRPr sz="3000">
              <a:latin typeface="Georgia"/>
              <a:ea typeface="Georgia"/>
              <a:cs typeface="Georgia"/>
              <a:sym typeface="Georgia"/>
            </a:endParaRPr>
          </a:p>
        </p:txBody>
      </p:sp>
      <p:pic>
        <p:nvPicPr>
          <p:cNvPr id="121" name="Google Shape;121;p21"/>
          <p:cNvPicPr preferRelativeResize="0"/>
          <p:nvPr/>
        </p:nvPicPr>
        <p:blipFill rotWithShape="1">
          <a:blip r:embed="rId4">
            <a:alphaModFix/>
          </a:blip>
          <a:srcRect t="19575"/>
          <a:stretch/>
        </p:blipFill>
        <p:spPr>
          <a:xfrm>
            <a:off x="4490425" y="2469016"/>
            <a:ext cx="4653574" cy="2674484"/>
          </a:xfrm>
          <a:prstGeom prst="rect">
            <a:avLst/>
          </a:prstGeom>
          <a:noFill/>
          <a:ln>
            <a:noFill/>
          </a:ln>
        </p:spPr>
      </p:pic>
      <p:sp>
        <p:nvSpPr>
          <p:cNvPr id="122" name="Google Shape;122;p21"/>
          <p:cNvSpPr txBox="1"/>
          <p:nvPr/>
        </p:nvSpPr>
        <p:spPr>
          <a:xfrm>
            <a:off x="4490425" y="2469025"/>
            <a:ext cx="3445800" cy="67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3000">
                <a:solidFill>
                  <a:srgbClr val="FFFFFF"/>
                </a:solidFill>
                <a:latin typeface="Georgia"/>
                <a:ea typeface="Georgia"/>
                <a:cs typeface="Georgia"/>
                <a:sym typeface="Georgia"/>
              </a:rPr>
              <a:t>Success</a:t>
            </a:r>
            <a:endParaRPr sz="3000">
              <a:solidFill>
                <a:srgbClr val="FFFFFF"/>
              </a:solidFill>
              <a:latin typeface="Georgia"/>
              <a:ea typeface="Georgia"/>
              <a:cs typeface="Georgia"/>
              <a:sym typeface="Georgia"/>
            </a:endParaRPr>
          </a:p>
        </p:txBody>
      </p:sp>
      <p:sp>
        <p:nvSpPr>
          <p:cNvPr id="123" name="Google Shape;123;p21"/>
          <p:cNvSpPr txBox="1"/>
          <p:nvPr/>
        </p:nvSpPr>
        <p:spPr>
          <a:xfrm>
            <a:off x="6116550" y="4794575"/>
            <a:ext cx="2909400" cy="23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solidFill>
                  <a:srgbClr val="FFFFFF"/>
                </a:solidFill>
                <a:latin typeface="Georgia"/>
                <a:ea typeface="Georgia"/>
                <a:cs typeface="Georgia"/>
                <a:sym typeface="Georgia"/>
              </a:rPr>
              <a:t>Photo by Grant Ritchie, on Unsplash</a:t>
            </a:r>
            <a:endParaRPr sz="1200">
              <a:solidFill>
                <a:srgbClr val="FFFFFF"/>
              </a:solidFill>
              <a:latin typeface="Georgia"/>
              <a:ea typeface="Georgia"/>
              <a:cs typeface="Georgia"/>
              <a:sym typeface="Georgia"/>
            </a:endParaRPr>
          </a:p>
        </p:txBody>
      </p:sp>
      <p:sp>
        <p:nvSpPr>
          <p:cNvPr id="124" name="Google Shape;124;p21"/>
          <p:cNvSpPr txBox="1"/>
          <p:nvPr/>
        </p:nvSpPr>
        <p:spPr>
          <a:xfrm>
            <a:off x="0" y="271425"/>
            <a:ext cx="9144000" cy="2197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3000">
                <a:latin typeface="Georgia"/>
                <a:ea typeface="Georgia"/>
                <a:cs typeface="Georgia"/>
                <a:sym typeface="Georgia"/>
              </a:rPr>
              <a:t>Introductions: Being mindful of time, please share…</a:t>
            </a:r>
            <a:endParaRPr sz="3000">
              <a:latin typeface="Georgia"/>
              <a:ea typeface="Georgia"/>
              <a:cs typeface="Georgia"/>
              <a:sym typeface="Georgia"/>
            </a:endParaRPr>
          </a:p>
          <a:p>
            <a:pPr marL="0" lvl="0" indent="0" algn="l" rtl="0">
              <a:spcBef>
                <a:spcPts val="0"/>
              </a:spcBef>
              <a:spcAft>
                <a:spcPts val="0"/>
              </a:spcAft>
              <a:buNone/>
            </a:pPr>
            <a:endParaRPr sz="3000">
              <a:latin typeface="Georgia"/>
              <a:ea typeface="Georgia"/>
              <a:cs typeface="Georgia"/>
              <a:sym typeface="Georgia"/>
            </a:endParaRPr>
          </a:p>
          <a:p>
            <a:pPr marL="457200" lvl="0" indent="-419100" algn="l" rtl="0">
              <a:spcBef>
                <a:spcPts val="0"/>
              </a:spcBef>
              <a:spcAft>
                <a:spcPts val="0"/>
              </a:spcAft>
              <a:buSzPts val="3000"/>
              <a:buFont typeface="Georgia"/>
              <a:buChar char="●"/>
            </a:pPr>
            <a:r>
              <a:rPr lang="en-GB" sz="3000">
                <a:latin typeface="Georgia"/>
                <a:ea typeface="Georgia"/>
                <a:cs typeface="Georgia"/>
                <a:sym typeface="Georgia"/>
              </a:rPr>
              <a:t>Your name and discipline</a:t>
            </a:r>
            <a:endParaRPr sz="3000">
              <a:latin typeface="Georgia"/>
              <a:ea typeface="Georgia"/>
              <a:cs typeface="Georgia"/>
              <a:sym typeface="Georgia"/>
            </a:endParaRPr>
          </a:p>
          <a:p>
            <a:pPr marL="457200" lvl="0" indent="-419100" algn="l" rtl="0">
              <a:spcBef>
                <a:spcPts val="0"/>
              </a:spcBef>
              <a:spcAft>
                <a:spcPts val="0"/>
              </a:spcAft>
              <a:buSzPts val="3000"/>
              <a:buFont typeface="Georgia"/>
              <a:buChar char="●"/>
            </a:pPr>
            <a:r>
              <a:rPr lang="en-GB" sz="3000">
                <a:latin typeface="Georgia"/>
                <a:ea typeface="Georgia"/>
                <a:cs typeface="Georgia"/>
                <a:sym typeface="Georgia"/>
              </a:rPr>
              <a:t>A success or failure in online teaching</a:t>
            </a:r>
            <a:endParaRPr sz="3000">
              <a:latin typeface="Georgia"/>
              <a:ea typeface="Georgia"/>
              <a:cs typeface="Georgia"/>
              <a:sym typeface="Georgia"/>
            </a:endParaRPr>
          </a:p>
          <a:p>
            <a:pPr marL="0" lvl="0" indent="0" algn="l" rtl="0">
              <a:spcBef>
                <a:spcPts val="0"/>
              </a:spcBef>
              <a:spcAft>
                <a:spcPts val="0"/>
              </a:spcAft>
              <a:buNone/>
            </a:pPr>
            <a:endParaRPr sz="3000">
              <a:latin typeface="Roboto"/>
              <a:ea typeface="Roboto"/>
              <a:cs typeface="Roboto"/>
              <a:sym typeface="Roboto"/>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pic>
        <p:nvPicPr>
          <p:cNvPr id="129" name="Google Shape;129;p22"/>
          <p:cNvPicPr preferRelativeResize="0"/>
          <p:nvPr/>
        </p:nvPicPr>
        <p:blipFill rotWithShape="1">
          <a:blip r:embed="rId3">
            <a:alphaModFix/>
          </a:blip>
          <a:srcRect b="8491"/>
          <a:stretch/>
        </p:blipFill>
        <p:spPr>
          <a:xfrm>
            <a:off x="0" y="125"/>
            <a:ext cx="9144000" cy="5143500"/>
          </a:xfrm>
          <a:prstGeom prst="rect">
            <a:avLst/>
          </a:prstGeom>
          <a:noFill/>
          <a:ln>
            <a:noFill/>
          </a:ln>
        </p:spPr>
      </p:pic>
      <p:sp>
        <p:nvSpPr>
          <p:cNvPr id="130" name="Google Shape;130;p22"/>
          <p:cNvSpPr txBox="1"/>
          <p:nvPr/>
        </p:nvSpPr>
        <p:spPr>
          <a:xfrm>
            <a:off x="909150" y="1730225"/>
            <a:ext cx="7325700" cy="1683300"/>
          </a:xfrm>
          <a:prstGeom prst="rect">
            <a:avLst/>
          </a:prstGeom>
          <a:solidFill>
            <a:srgbClr val="CFE2F3">
              <a:alpha val="70770"/>
            </a:srgbClr>
          </a:solidFill>
          <a:ln>
            <a:noFill/>
          </a:ln>
          <a:effectLst>
            <a:outerShdw blurRad="57150" dist="19050" dir="5400000" algn="bl" rotWithShape="0">
              <a:srgbClr val="000000">
                <a:alpha val="50000"/>
              </a:srgbClr>
            </a:outerShdw>
          </a:effectLst>
        </p:spPr>
        <p:txBody>
          <a:bodyPr spcFirstLastPara="1" wrap="square" lIns="91425" tIns="91425" rIns="91425" bIns="91425" anchor="t" anchorCtr="0">
            <a:noAutofit/>
          </a:bodyPr>
          <a:lstStyle/>
          <a:p>
            <a:pPr marL="0" lvl="0" indent="0" algn="ctr" rtl="0">
              <a:spcBef>
                <a:spcPts val="0"/>
              </a:spcBef>
              <a:spcAft>
                <a:spcPts val="0"/>
              </a:spcAft>
              <a:buNone/>
            </a:pPr>
            <a:r>
              <a:rPr lang="en-GB" sz="3000">
                <a:latin typeface="Georgia"/>
                <a:ea typeface="Georgia"/>
                <a:cs typeface="Georgia"/>
                <a:sym typeface="Georgia"/>
              </a:rPr>
              <a:t>Session Structure—</a:t>
            </a:r>
            <a:endParaRPr sz="3000">
              <a:latin typeface="Georgia"/>
              <a:ea typeface="Georgia"/>
              <a:cs typeface="Georgia"/>
              <a:sym typeface="Georgia"/>
            </a:endParaRPr>
          </a:p>
          <a:p>
            <a:pPr marL="0" lvl="0" indent="0" algn="l" rtl="0">
              <a:spcBef>
                <a:spcPts val="0"/>
              </a:spcBef>
              <a:spcAft>
                <a:spcPts val="0"/>
              </a:spcAft>
              <a:buNone/>
            </a:pPr>
            <a:r>
              <a:rPr lang="en-GB" sz="3000">
                <a:latin typeface="Georgia"/>
                <a:ea typeface="Georgia"/>
                <a:cs typeface="Georgia"/>
                <a:sym typeface="Georgia"/>
              </a:rPr>
              <a:t>We’ll all learn about facilitating engaged learning &amp; we’ll model some techniques.</a:t>
            </a:r>
            <a:endParaRPr sz="3000">
              <a:latin typeface="Georgia"/>
              <a:ea typeface="Georgia"/>
              <a:cs typeface="Georgia"/>
              <a:sym typeface="Georgia"/>
            </a:endParaRPr>
          </a:p>
        </p:txBody>
      </p:sp>
      <p:sp>
        <p:nvSpPr>
          <p:cNvPr id="131" name="Google Shape;131;p22"/>
          <p:cNvSpPr txBox="1"/>
          <p:nvPr/>
        </p:nvSpPr>
        <p:spPr>
          <a:xfrm>
            <a:off x="6165275" y="4875050"/>
            <a:ext cx="2909400" cy="23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solidFill>
                  <a:srgbClr val="FFFFFF"/>
                </a:solidFill>
                <a:latin typeface="Georgia"/>
                <a:ea typeface="Georgia"/>
                <a:cs typeface="Georgia"/>
                <a:sym typeface="Georgia"/>
              </a:rPr>
              <a:t>Photo by Dayne Topkin, on Unsplash</a:t>
            </a:r>
            <a:endParaRPr sz="1200">
              <a:solidFill>
                <a:srgbClr val="FFFFFF"/>
              </a:solidFill>
              <a:latin typeface="Georgia"/>
              <a:ea typeface="Georgia"/>
              <a:cs typeface="Georgia"/>
              <a:sym typeface="Georgi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pic>
        <p:nvPicPr>
          <p:cNvPr id="136" name="Google Shape;136;p23"/>
          <p:cNvPicPr preferRelativeResize="0"/>
          <p:nvPr/>
        </p:nvPicPr>
        <p:blipFill rotWithShape="1">
          <a:blip r:embed="rId3">
            <a:alphaModFix/>
          </a:blip>
          <a:srcRect t="15626"/>
          <a:stretch/>
        </p:blipFill>
        <p:spPr>
          <a:xfrm>
            <a:off x="0" y="0"/>
            <a:ext cx="9143999" cy="5143500"/>
          </a:xfrm>
          <a:prstGeom prst="rect">
            <a:avLst/>
          </a:prstGeom>
          <a:noFill/>
          <a:ln>
            <a:noFill/>
          </a:ln>
        </p:spPr>
      </p:pic>
      <p:sp>
        <p:nvSpPr>
          <p:cNvPr id="137" name="Google Shape;137;p23"/>
          <p:cNvSpPr txBox="1"/>
          <p:nvPr/>
        </p:nvSpPr>
        <p:spPr>
          <a:xfrm>
            <a:off x="5957450" y="4684525"/>
            <a:ext cx="2996100" cy="311700"/>
          </a:xfrm>
          <a:prstGeom prst="rect">
            <a:avLst/>
          </a:prstGeom>
          <a:solidFill>
            <a:srgbClr val="FFF6DF">
              <a:alpha val="73850"/>
            </a:srgbClr>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latin typeface="Georgia"/>
                <a:ea typeface="Georgia"/>
                <a:cs typeface="Georgia"/>
                <a:sym typeface="Georgia"/>
              </a:rPr>
              <a:t>Photo by Michael Beckwith, on Unsplash</a:t>
            </a:r>
            <a:endParaRPr sz="1200">
              <a:latin typeface="Georgia"/>
              <a:ea typeface="Georgia"/>
              <a:cs typeface="Georgia"/>
              <a:sym typeface="Georgia"/>
            </a:endParaRPr>
          </a:p>
        </p:txBody>
      </p:sp>
      <p:sp>
        <p:nvSpPr>
          <p:cNvPr id="138" name="Google Shape;138;p23"/>
          <p:cNvSpPr txBox="1"/>
          <p:nvPr/>
        </p:nvSpPr>
        <p:spPr>
          <a:xfrm>
            <a:off x="1665150" y="665150"/>
            <a:ext cx="5813700" cy="1766100"/>
          </a:xfrm>
          <a:prstGeom prst="rect">
            <a:avLst/>
          </a:prstGeom>
          <a:solidFill>
            <a:srgbClr val="FFF6DF">
              <a:alpha val="73850"/>
            </a:srgbClr>
          </a:solid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GB" sz="3000" b="1">
                <a:latin typeface="Georgia"/>
                <a:ea typeface="Georgia"/>
                <a:cs typeface="Georgia"/>
                <a:sym typeface="Georgia"/>
              </a:rPr>
              <a:t>Pedagogy </a:t>
            </a:r>
            <a:endParaRPr sz="3000" b="1">
              <a:latin typeface="Georgia"/>
              <a:ea typeface="Georgia"/>
              <a:cs typeface="Georgia"/>
              <a:sym typeface="Georgia"/>
            </a:endParaRPr>
          </a:p>
          <a:p>
            <a:pPr marL="0" lvl="0" indent="0" algn="ctr" rtl="0">
              <a:spcBef>
                <a:spcPts val="0"/>
              </a:spcBef>
              <a:spcAft>
                <a:spcPts val="0"/>
              </a:spcAft>
              <a:buNone/>
            </a:pPr>
            <a:r>
              <a:rPr lang="en-GB" sz="3000" b="1">
                <a:latin typeface="Georgia"/>
                <a:ea typeface="Georgia"/>
                <a:cs typeface="Georgia"/>
                <a:sym typeface="Georgia"/>
              </a:rPr>
              <a:t>&amp; </a:t>
            </a:r>
            <a:endParaRPr sz="3000" b="1">
              <a:latin typeface="Georgia"/>
              <a:ea typeface="Georgia"/>
              <a:cs typeface="Georgia"/>
              <a:sym typeface="Georgia"/>
            </a:endParaRPr>
          </a:p>
          <a:p>
            <a:pPr marL="0" lvl="0" indent="0" algn="ctr" rtl="0">
              <a:spcBef>
                <a:spcPts val="0"/>
              </a:spcBef>
              <a:spcAft>
                <a:spcPts val="0"/>
              </a:spcAft>
              <a:buNone/>
            </a:pPr>
            <a:r>
              <a:rPr lang="en-GB" sz="3000" b="1">
                <a:latin typeface="Georgia"/>
                <a:ea typeface="Georgia"/>
                <a:cs typeface="Georgia"/>
                <a:sym typeface="Georgia"/>
              </a:rPr>
              <a:t>the LMS</a:t>
            </a:r>
            <a:endParaRPr sz="3000" b="1">
              <a:latin typeface="Georgia"/>
              <a:ea typeface="Georgia"/>
              <a:cs typeface="Georgia"/>
              <a:sym typeface="Georgi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pic>
        <p:nvPicPr>
          <p:cNvPr id="143" name="Google Shape;143;p24"/>
          <p:cNvPicPr preferRelativeResize="0"/>
          <p:nvPr/>
        </p:nvPicPr>
        <p:blipFill rotWithShape="1">
          <a:blip r:embed="rId3">
            <a:alphaModFix/>
          </a:blip>
          <a:srcRect l="19688" r="17326"/>
          <a:stretch/>
        </p:blipFill>
        <p:spPr>
          <a:xfrm>
            <a:off x="0" y="25"/>
            <a:ext cx="4321775" cy="5143500"/>
          </a:xfrm>
          <a:prstGeom prst="rect">
            <a:avLst/>
          </a:prstGeom>
          <a:noFill/>
          <a:ln>
            <a:noFill/>
          </a:ln>
        </p:spPr>
      </p:pic>
      <p:pic>
        <p:nvPicPr>
          <p:cNvPr id="144" name="Google Shape;144;p24"/>
          <p:cNvPicPr preferRelativeResize="0"/>
          <p:nvPr/>
        </p:nvPicPr>
        <p:blipFill rotWithShape="1">
          <a:blip r:embed="rId4">
            <a:alphaModFix/>
          </a:blip>
          <a:srcRect l="40554"/>
          <a:stretch/>
        </p:blipFill>
        <p:spPr>
          <a:xfrm>
            <a:off x="4676250" y="-22137"/>
            <a:ext cx="4644400" cy="5187775"/>
          </a:xfrm>
          <a:prstGeom prst="rect">
            <a:avLst/>
          </a:prstGeom>
          <a:noFill/>
          <a:ln>
            <a:noFill/>
          </a:ln>
        </p:spPr>
      </p:pic>
      <p:sp>
        <p:nvSpPr>
          <p:cNvPr id="145" name="Google Shape;145;p24"/>
          <p:cNvSpPr txBox="1"/>
          <p:nvPr/>
        </p:nvSpPr>
        <p:spPr>
          <a:xfrm>
            <a:off x="6847925" y="4684525"/>
            <a:ext cx="2105700" cy="311700"/>
          </a:xfrm>
          <a:prstGeom prst="rect">
            <a:avLst/>
          </a:prstGeom>
          <a:solidFill>
            <a:srgbClr val="FFF6DF">
              <a:alpha val="73850"/>
            </a:srgbClr>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latin typeface="Georgia"/>
                <a:ea typeface="Georgia"/>
                <a:cs typeface="Georgia"/>
                <a:sym typeface="Georgia"/>
              </a:rPr>
              <a:t>Photo by Max, on Unsplash</a:t>
            </a:r>
            <a:endParaRPr sz="1200">
              <a:latin typeface="Georgia"/>
              <a:ea typeface="Georgia"/>
              <a:cs typeface="Georgia"/>
              <a:sym typeface="Georgia"/>
            </a:endParaRPr>
          </a:p>
        </p:txBody>
      </p:sp>
      <p:sp>
        <p:nvSpPr>
          <p:cNvPr id="146" name="Google Shape;146;p24"/>
          <p:cNvSpPr txBox="1"/>
          <p:nvPr/>
        </p:nvSpPr>
        <p:spPr>
          <a:xfrm>
            <a:off x="1060200" y="4684525"/>
            <a:ext cx="2992500" cy="311700"/>
          </a:xfrm>
          <a:prstGeom prst="rect">
            <a:avLst/>
          </a:prstGeom>
          <a:solidFill>
            <a:srgbClr val="FFF6DF">
              <a:alpha val="73850"/>
            </a:srgbClr>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200">
                <a:latin typeface="Georgia"/>
                <a:ea typeface="Georgia"/>
                <a:cs typeface="Georgia"/>
                <a:sym typeface="Georgia"/>
              </a:rPr>
              <a:t>Photo by Timotheus Fröbel, on Unsplash</a:t>
            </a:r>
            <a:endParaRPr sz="1200">
              <a:latin typeface="Georgia"/>
              <a:ea typeface="Georgia"/>
              <a:cs typeface="Georgia"/>
              <a:sym typeface="Georgia"/>
            </a:endParaRPr>
          </a:p>
        </p:txBody>
      </p:sp>
      <p:sp>
        <p:nvSpPr>
          <p:cNvPr id="147" name="Google Shape;147;p24"/>
          <p:cNvSpPr txBox="1"/>
          <p:nvPr/>
        </p:nvSpPr>
        <p:spPr>
          <a:xfrm>
            <a:off x="-85450" y="0"/>
            <a:ext cx="6079200" cy="994200"/>
          </a:xfrm>
          <a:prstGeom prst="rect">
            <a:avLst/>
          </a:prstGeom>
          <a:solidFill>
            <a:srgbClr val="CFE2F3">
              <a:alpha val="70770"/>
            </a:srgbClr>
          </a:solidFill>
          <a:ln>
            <a:noFill/>
          </a:ln>
          <a:effectLst>
            <a:outerShdw blurRad="57150" dist="19050" dir="5400000" algn="bl" rotWithShape="0">
              <a:srgbClr val="000000">
                <a:alpha val="50000"/>
              </a:srgbClr>
            </a:outerShdw>
          </a:effectLst>
        </p:spPr>
        <p:txBody>
          <a:bodyPr spcFirstLastPara="1" wrap="square" lIns="91425" tIns="91425" rIns="91425" bIns="91425" anchor="t" anchorCtr="0">
            <a:noAutofit/>
          </a:bodyPr>
          <a:lstStyle/>
          <a:p>
            <a:pPr marL="457200" lvl="0" indent="0" algn="l" rtl="0">
              <a:lnSpc>
                <a:spcPct val="115000"/>
              </a:lnSpc>
              <a:spcBef>
                <a:spcPts val="0"/>
              </a:spcBef>
              <a:spcAft>
                <a:spcPts val="0"/>
              </a:spcAft>
              <a:buNone/>
            </a:pPr>
            <a:r>
              <a:rPr lang="en-GB" sz="3000">
                <a:latin typeface="Georgia"/>
                <a:ea typeface="Georgia"/>
                <a:cs typeface="Georgia"/>
                <a:sym typeface="Georgia"/>
              </a:rPr>
              <a:t>Apples are not just bad oranges.</a:t>
            </a:r>
            <a:r>
              <a:rPr lang="en-GB" sz="1200">
                <a:latin typeface="Georgia"/>
                <a:ea typeface="Georgia"/>
                <a:cs typeface="Georgia"/>
                <a:sym typeface="Georgia"/>
              </a:rPr>
              <a:t> </a:t>
            </a:r>
            <a:r>
              <a:rPr lang="en-GB">
                <a:latin typeface="Georgia"/>
                <a:ea typeface="Georgia"/>
                <a:cs typeface="Georgia"/>
                <a:sym typeface="Georgia"/>
              </a:rPr>
              <a:t>(Backer, 2016)</a:t>
            </a:r>
            <a:endParaRPr>
              <a:latin typeface="Georgia"/>
              <a:ea typeface="Georgia"/>
              <a:cs typeface="Georgia"/>
              <a:sym typeface="Georgia"/>
            </a:endParaRPr>
          </a:p>
        </p:txBody>
      </p:sp>
    </p:spTree>
  </p:cSld>
  <p:clrMapOvr>
    <a:masterClrMapping/>
  </p:clrMapOvr>
</p:sld>
</file>

<file path=ppt/theme/theme1.xml><?xml version="1.0" encoding="utf-8"?>
<a:theme xmlns:a="http://schemas.openxmlformats.org/drawingml/2006/main" name="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5deca18-f46e-4567-9693-54dba66862b6" xsi:nil="true"/>
    <lcf76f155ced4ddcb4097134ff3c332f xmlns="c3cf2a87-d7f5-4d53-a175-a0a1e7f018d0">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5FE2D001CF2D344AB637DEDC91790A9" ma:contentTypeVersion="12" ma:contentTypeDescription="Create a new document." ma:contentTypeScope="" ma:versionID="821af95a0cfd2f1719c8aee35f1cc6c1">
  <xsd:schema xmlns:xsd="http://www.w3.org/2001/XMLSchema" xmlns:xs="http://www.w3.org/2001/XMLSchema" xmlns:p="http://schemas.microsoft.com/office/2006/metadata/properties" xmlns:ns2="c3cf2a87-d7f5-4d53-a175-a0a1e7f018d0" xmlns:ns3="45deca18-f46e-4567-9693-54dba66862b6" targetNamespace="http://schemas.microsoft.com/office/2006/metadata/properties" ma:root="true" ma:fieldsID="4a90713198e88ab16653e2d6d9ce611a" ns2:_="" ns3:_="">
    <xsd:import namespace="c3cf2a87-d7f5-4d53-a175-a0a1e7f018d0"/>
    <xsd:import namespace="45deca18-f46e-4567-9693-54dba66862b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cf2a87-d7f5-4d53-a175-a0a1e7f018d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e20148b9-20a4-48a0-acba-ba52d68a37a3"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19" nillable="true" ma:displayName="Location" ma:descrip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5deca18-f46e-4567-9693-54dba66862b6"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d10a926-ad76-4245-a4fc-5ee384335586}" ma:internalName="TaxCatchAll" ma:showField="CatchAllData" ma:web="45deca18-f46e-4567-9693-54dba66862b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96D8372-140D-460B-890B-C50A47ABE89A}">
  <ds:schemaRefs>
    <ds:schemaRef ds:uri="http://schemas.microsoft.com/office/2006/metadata/properties"/>
    <ds:schemaRef ds:uri="http://schemas.microsoft.com/office/infopath/2007/PartnerControls"/>
    <ds:schemaRef ds:uri="45deca18-f46e-4567-9693-54dba66862b6"/>
    <ds:schemaRef ds:uri="c3cf2a87-d7f5-4d53-a175-a0a1e7f018d0"/>
  </ds:schemaRefs>
</ds:datastoreItem>
</file>

<file path=customXml/itemProps2.xml><?xml version="1.0" encoding="utf-8"?>
<ds:datastoreItem xmlns:ds="http://schemas.openxmlformats.org/officeDocument/2006/customXml" ds:itemID="{2A6708B0-EAFC-424E-A483-82DCE129E32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cf2a87-d7f5-4d53-a175-a0a1e7f018d0"/>
    <ds:schemaRef ds:uri="45deca18-f46e-4567-9693-54dba66862b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CCDA18E-EDF6-44FD-9BD7-06A4E317E5A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2006</Words>
  <Application>Microsoft Office PowerPoint</Application>
  <PresentationFormat>On-screen Show (16:9)</PresentationFormat>
  <Paragraphs>296</Paragraphs>
  <Slides>55</Slides>
  <Notes>55</Notes>
  <HiddenSlides>0</HiddenSlides>
  <MMClips>0</MMClips>
  <ScaleCrop>false</ScaleCrop>
  <HeadingPairs>
    <vt:vector size="4" baseType="variant">
      <vt:variant>
        <vt:lpstr>Theme</vt:lpstr>
      </vt:variant>
      <vt:variant>
        <vt:i4>1</vt:i4>
      </vt:variant>
      <vt:variant>
        <vt:lpstr>Slide Titles</vt:lpstr>
      </vt:variant>
      <vt:variant>
        <vt:i4>55</vt:i4>
      </vt:variant>
    </vt:vector>
  </HeadingPairs>
  <TitlesOfParts>
    <vt:vector size="56" baseType="lpstr">
      <vt:lpstr>Material</vt:lpstr>
      <vt:lpstr>Engaged learning in community: At WACC and in your Canvas course  URL- http://tinyurl.com/y2xqvfpe</vt:lpstr>
      <vt:lpstr>PowerPoint Presentation</vt:lpstr>
      <vt:lpstr>PowerPoint Presentation</vt:lpstr>
      <vt:lpstr>Activity (10 minutes)  Introductions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Activity (15 minutes)  Think - Pair - Share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Activity- (5 minutes) Think-Pair-Share </vt:lpstr>
      <vt:lpstr>PowerPoint Presentation</vt:lpstr>
      <vt:lpstr>PowerPoint Presentation</vt:lpstr>
      <vt:lpstr>PowerPoint Presentation</vt:lpstr>
      <vt:lpstr>Culminating Activity</vt:lpstr>
      <vt:lpstr>Game time! Cards for Community</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Engaged learning in community: At WACC and in your Canvas course  URL- http://tinyurl.com/y2xqvfpe</dc:title>
  <dc:creator>marisp2</dc:creator>
  <cp:lastModifiedBy>marisp2</cp:lastModifiedBy>
  <cp:revision>2</cp:revision>
  <dcterms:modified xsi:type="dcterms:W3CDTF">2025-07-29T19:35:34Z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0x01010025FE2D001CF2D344AB637DEDC91790A9</vt:lpwstr>
  </property>
</Properties>
</file>