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4"/>
  </p:sldMasterIdLst>
  <p:notesMasterIdLst>
    <p:notesMasterId r:id="rId35"/>
  </p:notesMasterIdLst>
  <p:sldIdLst>
    <p:sldId id="277" r:id="rId5"/>
    <p:sldId id="278" r:id="rId6"/>
    <p:sldId id="294" r:id="rId7"/>
    <p:sldId id="296" r:id="rId8"/>
    <p:sldId id="279" r:id="rId9"/>
    <p:sldId id="284" r:id="rId10"/>
    <p:sldId id="316" r:id="rId11"/>
    <p:sldId id="286" r:id="rId12"/>
    <p:sldId id="285" r:id="rId13"/>
    <p:sldId id="315" r:id="rId14"/>
    <p:sldId id="287" r:id="rId15"/>
    <p:sldId id="290" r:id="rId16"/>
    <p:sldId id="300" r:id="rId17"/>
    <p:sldId id="288" r:id="rId18"/>
    <p:sldId id="306" r:id="rId19"/>
    <p:sldId id="307" r:id="rId20"/>
    <p:sldId id="309" r:id="rId21"/>
    <p:sldId id="313" r:id="rId22"/>
    <p:sldId id="293" r:id="rId23"/>
    <p:sldId id="257" r:id="rId24"/>
    <p:sldId id="258" r:id="rId25"/>
    <p:sldId id="304" r:id="rId26"/>
    <p:sldId id="297" r:id="rId27"/>
    <p:sldId id="276" r:id="rId28"/>
    <p:sldId id="295" r:id="rId29"/>
    <p:sldId id="259" r:id="rId30"/>
    <p:sldId id="314" r:id="rId31"/>
    <p:sldId id="302" r:id="rId32"/>
    <p:sldId id="311" r:id="rId33"/>
    <p:sldId id="31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wart" initials="OJ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0513" autoAdjust="0"/>
  </p:normalViewPr>
  <p:slideViewPr>
    <p:cSldViewPr>
      <p:cViewPr varScale="1">
        <p:scale>
          <a:sx n="89" d="100"/>
          <a:sy n="89" d="100"/>
        </p:scale>
        <p:origin x="-12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DD729-6F6E-484A-88A6-3B41F58353B5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CA0FA-5B74-4D62-A274-E2B21DAEF0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04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3A06FD-8FE4-4E47-B3BF-7E389BE317AC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C8D11C-C454-4EB1-9B86-7F97DB7AD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A Market for Vice: Exploring the Domain of Strategic Corporate Irresponsibility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229600" cy="106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Oscar Jerome Stewart </a:t>
            </a:r>
          </a:p>
          <a:p>
            <a:pPr marL="0" indent="0" algn="ctr">
              <a:buNone/>
            </a:pPr>
            <a:r>
              <a:rPr lang="en-US" dirty="0"/>
              <a:t>UNC Charlotte – Organizational Science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3886200"/>
            <a:ext cx="6248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solidFill>
                  <a:schemeClr val="tx2"/>
                </a:solidFill>
              </a:rPr>
              <a:t>- An in-progress proposal -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3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Pervasive</a:t>
            </a:r>
          </a:p>
          <a:p>
            <a:pPr lvl="2"/>
            <a:r>
              <a:rPr lang="en-US" dirty="0"/>
              <a:t>Strategies are firm-level.  As such, strategic CI permeates through layers and units of an organization. </a:t>
            </a:r>
          </a:p>
          <a:p>
            <a:pPr marL="594360" lvl="2" indent="0" algn="r">
              <a:buNone/>
            </a:pPr>
            <a:r>
              <a:rPr lang="en-US" sz="1500" dirty="0"/>
              <a:t>(</a:t>
            </a:r>
            <a:r>
              <a:rPr lang="en-US" sz="1500" dirty="0" err="1"/>
              <a:t>Ashforth</a:t>
            </a:r>
            <a:r>
              <a:rPr lang="en-US" sz="1500" dirty="0"/>
              <a:t>, </a:t>
            </a:r>
            <a:r>
              <a:rPr lang="en-US" sz="1500" dirty="0" err="1"/>
              <a:t>Gioa</a:t>
            </a:r>
            <a:r>
              <a:rPr lang="en-US" sz="1500" dirty="0"/>
              <a:t>, Robinson, &amp; Trevino, 2008)</a:t>
            </a:r>
          </a:p>
          <a:p>
            <a:pPr lvl="1"/>
            <a:r>
              <a:rPr lang="en-US" dirty="0"/>
              <a:t>Persistent</a:t>
            </a:r>
          </a:p>
          <a:p>
            <a:pPr lvl="2"/>
            <a:r>
              <a:rPr lang="en-US" dirty="0"/>
              <a:t>Strategies are enduring (though emergent &amp; flexible)</a:t>
            </a:r>
          </a:p>
          <a:p>
            <a:pPr marL="594360" lvl="2" indent="0" algn="r">
              <a:buNone/>
            </a:pPr>
            <a:r>
              <a:rPr lang="en-US" sz="1500" dirty="0"/>
              <a:t>(</a:t>
            </a:r>
            <a:r>
              <a:rPr lang="en-US" sz="1500" dirty="0" err="1"/>
              <a:t>Mintzberg</a:t>
            </a:r>
            <a:r>
              <a:rPr lang="en-US" sz="1500" dirty="0"/>
              <a:t>, 1990; Porter, 1991)</a:t>
            </a:r>
          </a:p>
          <a:p>
            <a:pPr lvl="2"/>
            <a:r>
              <a:rPr lang="en-US" dirty="0"/>
              <a:t>Similarly, when it is profitable, firms exhibit sustained CSR</a:t>
            </a:r>
          </a:p>
          <a:p>
            <a:pPr marL="594360" lvl="2" indent="0" algn="r">
              <a:buNone/>
            </a:pPr>
            <a:r>
              <a:rPr lang="en-US" sz="1500" dirty="0"/>
              <a:t>(Wang &amp; Choi, 2010)</a:t>
            </a:r>
          </a:p>
          <a:p>
            <a:pPr marL="594360" lvl="2" indent="0" algn="ctr">
              <a:buNone/>
            </a:pPr>
            <a:r>
              <a:rPr lang="en-US" sz="2400" dirty="0">
                <a:solidFill>
                  <a:srgbClr val="800000"/>
                </a:solidFill>
              </a:rPr>
              <a:t>Persistent </a:t>
            </a:r>
            <a:r>
              <a:rPr lang="en-US" sz="2400" i="1" dirty="0">
                <a:solidFill>
                  <a:srgbClr val="800000"/>
                </a:solidFill>
              </a:rPr>
              <a:t>and</a:t>
            </a:r>
            <a:r>
              <a:rPr lang="en-US" sz="2400" dirty="0">
                <a:solidFill>
                  <a:srgbClr val="800000"/>
                </a:solidFill>
              </a:rPr>
              <a:t> pervasive action across an organization that a stakeholder would deem to be in violation of relevant institutions, illegal, unethical, or irresponsible.</a:t>
            </a:r>
          </a:p>
          <a:p>
            <a:pPr marL="594360" lvl="2" indent="0">
              <a:buNone/>
            </a:pPr>
            <a:endParaRPr lang="en-US" sz="1500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95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CI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rgbClr val="800000"/>
                </a:solidFill>
              </a:rPr>
              <a:t>Hypothesis 1: Firm-level CI will lead to greater levels of competitive advantage.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200" dirty="0"/>
              <a:t>Enduring, sustained CI solidifies its use as a strategy, which will increase the relationship between CI and competitive advantage. 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dirty="0">
                <a:solidFill>
                  <a:srgbClr val="800000"/>
                </a:solidFill>
              </a:rPr>
              <a:t>Hypothesis 2: Greater persistence of CI will strengthen the positive relationship between CI and competitive advantage. </a:t>
            </a:r>
          </a:p>
        </p:txBody>
      </p:sp>
    </p:spTree>
    <p:extLst>
      <p:ext uri="{BB962C8B-B14F-4D97-AF65-F5344CB8AC3E}">
        <p14:creationId xmlns:p14="http://schemas.microsoft.com/office/powerpoint/2010/main" val="166542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Decoupling mechanisms that obscure strategic 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Neoinstitutional theory</a:t>
            </a:r>
          </a:p>
          <a:p>
            <a:pPr lvl="1"/>
            <a:r>
              <a:rPr lang="en-US" dirty="0"/>
              <a:t>Uniformity of organizational structures based on institutions</a:t>
            </a:r>
          </a:p>
          <a:p>
            <a:pPr lvl="1"/>
            <a:endParaRPr lang="en-US" dirty="0"/>
          </a:p>
          <a:p>
            <a:pPr lvl="2"/>
            <a:r>
              <a:rPr lang="en-US" sz="2200" i="1" dirty="0"/>
              <a:t>Institutions</a:t>
            </a:r>
            <a:r>
              <a:rPr lang="en-US" sz="2200" dirty="0"/>
              <a:t> as conventional and routine states of being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r>
              <a:rPr lang="en-US" dirty="0"/>
              <a:t>Institutionalized structures (organizational, social, etc.) based on </a:t>
            </a:r>
            <a:r>
              <a:rPr lang="en-US" i="1" dirty="0"/>
              <a:t>legitimacy</a:t>
            </a:r>
            <a:r>
              <a:rPr lang="en-US" dirty="0"/>
              <a:t> as opposed to efficiency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r>
              <a:rPr lang="en-US" i="1" dirty="0"/>
              <a:t>Loose Coupling - </a:t>
            </a:r>
            <a:r>
              <a:rPr lang="en-US" dirty="0"/>
              <a:t>Institutional logics, or “rules of the game” create pressures for organizations to signal conformity, even if actual practices diverge from this ideal </a:t>
            </a:r>
          </a:p>
          <a:p>
            <a:pPr marL="274320" lvl="1" indent="0" algn="r">
              <a:buNone/>
            </a:pPr>
            <a:r>
              <a:rPr lang="en-US" sz="1500" dirty="0"/>
              <a:t>(DiMaggio &amp; Powell, 1983; Meyer &amp; Rowan, 1977; Scott, 1987; </a:t>
            </a:r>
            <a:r>
              <a:rPr lang="en-US" sz="1500" dirty="0" err="1"/>
              <a:t>Zucker</a:t>
            </a:r>
            <a:r>
              <a:rPr lang="en-US" sz="1500" dirty="0"/>
              <a:t>, 1987)</a:t>
            </a:r>
          </a:p>
        </p:txBody>
      </p:sp>
    </p:spTree>
    <p:extLst>
      <p:ext uri="{BB962C8B-B14F-4D97-AF65-F5344CB8AC3E}">
        <p14:creationId xmlns:p14="http://schemas.microsoft.com/office/powerpoint/2010/main" val="112411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Decoupling mechanisms that obscure strategic 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Neoinstitutional</a:t>
            </a:r>
            <a:r>
              <a:rPr lang="en-US" dirty="0"/>
              <a:t> theory &amp; responsibility discourse</a:t>
            </a:r>
          </a:p>
          <a:p>
            <a:pPr lvl="1"/>
            <a:r>
              <a:rPr lang="en-US" dirty="0"/>
              <a:t>(isomorphism) CSR &amp; related discourses of responsibility and ethics is pervasive in both developed &amp; developing economies</a:t>
            </a:r>
          </a:p>
          <a:p>
            <a:pPr marL="274320" lvl="1" indent="0" algn="r">
              <a:buNone/>
            </a:pPr>
            <a:r>
              <a:rPr lang="en-US" sz="1500" dirty="0"/>
              <a:t>						(Campbell, 2007; O’Conner &amp; Shumate, 2010)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r>
              <a:rPr lang="en-US" dirty="0"/>
              <a:t>CSR may signal legitimacy to control agents </a:t>
            </a:r>
            <a:r>
              <a:rPr lang="en-US" i="1" dirty="0"/>
              <a:t>even </a:t>
            </a:r>
            <a:r>
              <a:rPr lang="en-US" dirty="0"/>
              <a:t>in the face of corporate bad deeds or poor performance. </a:t>
            </a:r>
          </a:p>
          <a:p>
            <a:pPr marL="274320" lvl="1" indent="0" algn="r">
              <a:buNone/>
            </a:pPr>
            <a:r>
              <a:rPr lang="en-US" sz="1500" dirty="0"/>
              <a:t>(Godfrey, 2005; </a:t>
            </a:r>
            <a:r>
              <a:rPr lang="en-US" sz="1500" u="sng" dirty="0"/>
              <a:t>Kotchen &amp; Moon, 2012</a:t>
            </a:r>
            <a:r>
              <a:rPr lang="en-US" sz="1500" dirty="0"/>
              <a:t>; Muller &amp; </a:t>
            </a:r>
            <a:r>
              <a:rPr lang="en-US" sz="1500" dirty="0" err="1"/>
              <a:t>Kraussl</a:t>
            </a:r>
            <a:r>
              <a:rPr lang="en-US" sz="1500" dirty="0"/>
              <a:t>, 2011)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99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Peripheral CSR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Ancillary to a firm’s core operation</a:t>
            </a:r>
          </a:p>
          <a:p>
            <a:pPr marL="274320" lvl="1" indent="0">
              <a:buNone/>
            </a:pPr>
            <a:r>
              <a:rPr lang="en-US" dirty="0"/>
              <a:t>(Institutional CSR, Explicit CSR)</a:t>
            </a:r>
          </a:p>
          <a:p>
            <a:pPr lvl="1"/>
            <a:r>
              <a:rPr lang="en-US" dirty="0"/>
              <a:t>As opposed to embedded, technical, or implicit CSR</a:t>
            </a:r>
          </a:p>
          <a:p>
            <a:pPr marL="274320" lvl="1" indent="0" algn="r">
              <a:buNone/>
            </a:pPr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Aguinis</a:t>
            </a:r>
            <a:r>
              <a:rPr lang="en-US" sz="1600" dirty="0">
                <a:solidFill>
                  <a:schemeClr val="tx1"/>
                </a:solidFill>
              </a:rPr>
              <a:t> &amp; </a:t>
            </a:r>
            <a:r>
              <a:rPr lang="en-US" sz="1600" dirty="0" err="1">
                <a:solidFill>
                  <a:schemeClr val="tx1"/>
                </a:solidFill>
              </a:rPr>
              <a:t>Glavas</a:t>
            </a:r>
            <a:r>
              <a:rPr lang="en-US" sz="1600" dirty="0">
                <a:solidFill>
                  <a:schemeClr val="tx1"/>
                </a:solidFill>
              </a:rPr>
              <a:t>, 2013; Godfrey, Merrill, &amp; Hansen, 2009; </a:t>
            </a:r>
            <a:r>
              <a:rPr lang="en-US" sz="1600" dirty="0" err="1">
                <a:solidFill>
                  <a:schemeClr val="tx1"/>
                </a:solidFill>
              </a:rPr>
              <a:t>Matten</a:t>
            </a:r>
            <a:r>
              <a:rPr lang="en-US" sz="1600" dirty="0">
                <a:solidFill>
                  <a:schemeClr val="tx1"/>
                </a:solidFill>
              </a:rPr>
              <a:t> &amp; Moon, 2008)</a:t>
            </a:r>
          </a:p>
          <a:p>
            <a:pPr marL="274320" lvl="1" indent="0" algn="r">
              <a:buNone/>
            </a:pPr>
            <a:r>
              <a:rPr lang="en-US" dirty="0"/>
              <a:t>  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dirty="0"/>
              <a:t>The most visible mechanisms of adherence to norms of corporate responsibility </a:t>
            </a:r>
          </a:p>
          <a:p>
            <a:pPr lvl="1"/>
            <a:r>
              <a:rPr lang="en-US" dirty="0"/>
              <a:t>Corporate philanthropy</a:t>
            </a:r>
          </a:p>
          <a:p>
            <a:pPr lvl="1"/>
            <a:r>
              <a:rPr lang="en-US" dirty="0"/>
              <a:t>Corporate community involvement </a:t>
            </a:r>
          </a:p>
          <a:p>
            <a:pPr lvl="1"/>
            <a:r>
              <a:rPr lang="en-US" dirty="0"/>
              <a:t>CSR Reporting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dirty="0">
                <a:solidFill>
                  <a:srgbClr val="800000"/>
                </a:solidFill>
              </a:rPr>
              <a:t>Hypothesis 3: Strategic CI will lead to greater peripheral CSR. </a:t>
            </a:r>
          </a:p>
        </p:txBody>
      </p:sp>
    </p:spTree>
    <p:extLst>
      <p:ext uri="{BB962C8B-B14F-4D97-AF65-F5344CB8AC3E}">
        <p14:creationId xmlns:p14="http://schemas.microsoft.com/office/powerpoint/2010/main" val="30459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Peripheral CSR via self-regulation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Also known as “Comply or explain” and soft-law</a:t>
            </a:r>
          </a:p>
          <a:p>
            <a:pPr lvl="1"/>
            <a:r>
              <a:rPr lang="en-US" dirty="0"/>
              <a:t>Self-regulation has proliferated as a primary alternative to (costly) regulatory mechanisms</a:t>
            </a:r>
          </a:p>
          <a:p>
            <a:pPr lvl="2"/>
            <a:r>
              <a:rPr lang="en-US" dirty="0"/>
              <a:t>Sends strong legitimacy signals to a firm’s control agents</a:t>
            </a:r>
          </a:p>
          <a:p>
            <a:pPr lvl="2"/>
            <a:r>
              <a:rPr lang="en-US" dirty="0"/>
              <a:t>Little effectiveness in regulating firm behavior </a:t>
            </a:r>
            <a:r>
              <a:rPr lang="en-US" sz="1500" dirty="0"/>
              <a:t>(King &amp; Lenox, 2000) 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It is another peripheral CSR buffer against CI. </a:t>
            </a:r>
          </a:p>
          <a:p>
            <a:pPr lvl="2"/>
            <a:r>
              <a:rPr lang="en-US" dirty="0"/>
              <a:t>A form of structural elaboration – signaling compliance while allowing for managerial discretion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>
                <a:solidFill>
                  <a:srgbClr val="800000"/>
                </a:solidFill>
              </a:rPr>
              <a:t>Hypothesis 4: Strategic CI will lead to greater membership in self-regulatory associations. </a:t>
            </a:r>
          </a:p>
        </p:txBody>
      </p:sp>
    </p:spTree>
    <p:extLst>
      <p:ext uri="{BB962C8B-B14F-4D97-AF65-F5344CB8AC3E}">
        <p14:creationId xmlns:p14="http://schemas.microsoft.com/office/powerpoint/2010/main" val="18352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Political 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400" dirty="0"/>
              <a:t>Corporate involvement in the political process with the hope of enacting and/or changing public policy in ways constructive to corporate goals 					</a:t>
            </a:r>
            <a:r>
              <a:rPr lang="en-US" sz="1500" dirty="0">
                <a:solidFill>
                  <a:srgbClr val="000000"/>
                </a:solidFill>
              </a:rPr>
              <a:t>(</a:t>
            </a:r>
            <a:r>
              <a:rPr lang="en-US" sz="1500" dirty="0" err="1">
                <a:solidFill>
                  <a:srgbClr val="000000"/>
                </a:solidFill>
              </a:rPr>
              <a:t>Baysinger</a:t>
            </a:r>
            <a:r>
              <a:rPr lang="en-US" sz="1500" dirty="0">
                <a:solidFill>
                  <a:srgbClr val="000000"/>
                </a:solidFill>
              </a:rPr>
              <a:t>, 1984)</a:t>
            </a:r>
          </a:p>
          <a:p>
            <a:pPr lvl="1"/>
            <a:r>
              <a:rPr lang="en-US" sz="2100" dirty="0"/>
              <a:t>i.e. change the boundaries of what is responsible, appropriate, legal, and ethical.  					</a:t>
            </a:r>
            <a:endParaRPr lang="en-US" sz="2100" dirty="0">
              <a:ea typeface="ＭＳ Ｐゴシック" pitchFamily="34" charset="-128"/>
            </a:endParaRPr>
          </a:p>
          <a:p>
            <a:pPr marL="737870" lvl="1" indent="-463550">
              <a:buFont typeface="Arial" charset="0"/>
              <a:buAutoNum type="arabicPeriod"/>
              <a:defRPr/>
            </a:pPr>
            <a:r>
              <a:rPr lang="en-US" sz="2100" dirty="0">
                <a:ea typeface="ＭＳ Ｐゴシック" pitchFamily="34" charset="-128"/>
              </a:rPr>
              <a:t>Constituency Building* </a:t>
            </a:r>
            <a:r>
              <a:rPr lang="en-US" sz="1800" dirty="0">
                <a:solidFill>
                  <a:srgbClr val="000000"/>
                </a:solidFill>
                <a:ea typeface="ＭＳ Ｐゴシック" pitchFamily="34" charset="-128"/>
              </a:rPr>
              <a:t>(e.g. </a:t>
            </a:r>
            <a:r>
              <a:rPr lang="en-US" sz="1800" dirty="0" err="1">
                <a:solidFill>
                  <a:srgbClr val="000000"/>
                </a:solidFill>
                <a:ea typeface="ＭＳ Ｐゴシック" pitchFamily="34" charset="-128"/>
              </a:rPr>
              <a:t>Walmart’s</a:t>
            </a:r>
            <a:r>
              <a:rPr lang="en-US" sz="1800" dirty="0">
                <a:solidFill>
                  <a:srgbClr val="000000"/>
                </a:solidFill>
                <a:ea typeface="ＭＳ Ｐゴシック" pitchFamily="34" charset="-128"/>
              </a:rPr>
              <a:t> anti-union efforts)</a:t>
            </a:r>
          </a:p>
          <a:p>
            <a:pPr marL="737870" lvl="1" indent="-463550">
              <a:buFont typeface="Arial" charset="0"/>
              <a:buAutoNum type="arabicPeriod"/>
              <a:defRPr/>
            </a:pPr>
            <a:r>
              <a:rPr lang="en-US" sz="2100" dirty="0">
                <a:ea typeface="ＭＳ Ｐゴシック" pitchFamily="34" charset="-128"/>
              </a:rPr>
              <a:t>Election Contributions (primarily PAC contributions)*</a:t>
            </a:r>
          </a:p>
          <a:p>
            <a:pPr marL="737870" lvl="1" indent="-463550">
              <a:buFont typeface="Arial" charset="0"/>
              <a:buAutoNum type="arabicPeriod"/>
              <a:defRPr/>
            </a:pPr>
            <a:r>
              <a:rPr lang="en-US" sz="2100" dirty="0">
                <a:ea typeface="ＭＳ Ｐゴシック" pitchFamily="34" charset="-128"/>
              </a:rPr>
              <a:t>Lobbying* </a:t>
            </a:r>
          </a:p>
          <a:p>
            <a:pPr marL="737870" lvl="1" indent="-463550">
              <a:buFont typeface="Arial" charset="0"/>
              <a:buAutoNum type="arabicPeriod"/>
              <a:defRPr/>
            </a:pPr>
            <a:r>
              <a:rPr lang="en-US" sz="2100" dirty="0">
                <a:ea typeface="ＭＳ Ｐゴシック" pitchFamily="34" charset="-128"/>
              </a:rPr>
              <a:t>Representation in Government (Revolving Door) </a:t>
            </a:r>
          </a:p>
          <a:p>
            <a:pPr marL="737870" lvl="1" indent="-463550">
              <a:buFont typeface="Arial" charset="0"/>
              <a:buAutoNum type="arabicPeriod"/>
              <a:defRPr/>
            </a:pPr>
            <a:r>
              <a:rPr lang="en-US" sz="2100" dirty="0">
                <a:ea typeface="ＭＳ Ｐゴシック" pitchFamily="34" charset="-128"/>
              </a:rPr>
              <a:t>Advocacy Advertising </a:t>
            </a:r>
            <a:r>
              <a:rPr lang="en-US" sz="1800" dirty="0">
                <a:ea typeface="ＭＳ Ｐゴシック" pitchFamily="34" charset="-128"/>
              </a:rPr>
              <a:t> </a:t>
            </a:r>
          </a:p>
          <a:p>
            <a:pPr marL="737870" lvl="1" indent="-463550">
              <a:buFont typeface="Arial" charset="0"/>
              <a:buAutoNum type="arabicPeriod"/>
              <a:defRPr/>
            </a:pPr>
            <a:r>
              <a:rPr lang="en-US" sz="2100" dirty="0">
                <a:ea typeface="ＭＳ Ｐゴシック" pitchFamily="34" charset="-128"/>
              </a:rPr>
              <a:t>Coalition Building </a:t>
            </a:r>
          </a:p>
          <a:p>
            <a:endParaRPr lang="en-US" sz="2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91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Political 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CPA is controversial</a:t>
            </a:r>
            <a:endParaRPr lang="en-US" sz="1100" dirty="0"/>
          </a:p>
          <a:p>
            <a:pPr lvl="1"/>
            <a:r>
              <a:rPr lang="en-US" dirty="0"/>
              <a:t>It works! 	      		 </a:t>
            </a:r>
            <a:r>
              <a:rPr lang="en-US" sz="1500" dirty="0">
                <a:solidFill>
                  <a:srgbClr val="000000"/>
                </a:solidFill>
              </a:rPr>
              <a:t>(Lux, Crook, &amp; </a:t>
            </a:r>
            <a:r>
              <a:rPr lang="en-US" sz="1500" dirty="0" err="1">
                <a:solidFill>
                  <a:srgbClr val="000000"/>
                </a:solidFill>
              </a:rPr>
              <a:t>Woehr</a:t>
            </a:r>
            <a:r>
              <a:rPr lang="en-US" sz="1500" dirty="0">
                <a:solidFill>
                  <a:srgbClr val="000000"/>
                </a:solidFill>
              </a:rPr>
              <a:t>, 2011; Lux, Crook, &amp; Leap 2012)</a:t>
            </a:r>
            <a:endParaRPr lang="en-US" sz="1800" dirty="0">
              <a:solidFill>
                <a:srgbClr val="000000"/>
              </a:solidFill>
            </a:endParaRPr>
          </a:p>
          <a:p>
            <a:pPr lvl="1"/>
            <a:endParaRPr lang="en-US" sz="1000" dirty="0">
              <a:solidFill>
                <a:srgbClr val="000000"/>
              </a:solidFill>
            </a:endParaRPr>
          </a:p>
          <a:p>
            <a:pPr lvl="1"/>
            <a:r>
              <a:rPr lang="en-US" dirty="0"/>
              <a:t>However…. the business sector has obtained influence in Washington disproportionate to its role in society </a:t>
            </a:r>
          </a:p>
          <a:p>
            <a:pPr marL="0" indent="0" algn="r">
              <a:buNone/>
            </a:pPr>
            <a:r>
              <a:rPr lang="en-US" sz="1600" dirty="0"/>
              <a:t>(</a:t>
            </a:r>
            <a:r>
              <a:rPr lang="en-US" sz="1600" dirty="0" err="1"/>
              <a:t>Alzola</a:t>
            </a:r>
            <a:r>
              <a:rPr lang="en-US" sz="1600" dirty="0"/>
              <a:t>, 2013; Barley, 2010; Scherer &amp; Palazzo, 2007)</a:t>
            </a:r>
          </a:p>
          <a:p>
            <a:pPr marL="0" indent="0">
              <a:buNone/>
            </a:pPr>
            <a:endParaRPr lang="en-US" sz="1100" dirty="0"/>
          </a:p>
          <a:p>
            <a:r>
              <a:rPr lang="en-US" sz="2400" dirty="0"/>
              <a:t>While the effects of CPA on the functioning of markets is unclear, it is an indicator of firms that are interested in shifting the boundaries of acceptable business behavior </a:t>
            </a:r>
          </a:p>
          <a:p>
            <a:pPr marL="0" indent="0">
              <a:buNone/>
            </a:pPr>
            <a:endParaRPr lang="en-US" sz="1000" dirty="0"/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sz="2400" dirty="0">
                <a:solidFill>
                  <a:srgbClr val="800000"/>
                </a:solidFill>
              </a:rPr>
              <a:t>Hypothesis 5: Strategic CI will be positively associated with CPA. </a:t>
            </a:r>
          </a:p>
        </p:txBody>
      </p:sp>
    </p:spTree>
    <p:extLst>
      <p:ext uri="{BB962C8B-B14F-4D97-AF65-F5344CB8AC3E}">
        <p14:creationId xmlns:p14="http://schemas.microsoft.com/office/powerpoint/2010/main" val="138993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733800" y="2362200"/>
            <a:ext cx="2295429" cy="781464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(H3)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Explicit CSR (+)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(Philanthropy, Community involvement, &amp; CSR reporting)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733800" y="4191000"/>
            <a:ext cx="1430582" cy="37237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(H5)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CPA (+)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3733800" y="1600200"/>
            <a:ext cx="2057400" cy="60960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(H1&amp;2)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Competitive Advantage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3733800" y="3352800"/>
            <a:ext cx="1894037" cy="622528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(H4)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Self-Regulatory entities (+)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6477000" y="2743200"/>
            <a:ext cx="1752600" cy="871261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Peripheral CSR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AutoShape 16"/>
          <p:cNvSpPr>
            <a:spLocks noChangeShapeType="1"/>
          </p:cNvSpPr>
          <p:nvPr/>
        </p:nvSpPr>
        <p:spPr bwMode="auto">
          <a:xfrm flipV="1">
            <a:off x="3048000" y="1904998"/>
            <a:ext cx="685800" cy="114300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22" name="AutoShape 15"/>
          <p:cNvSpPr>
            <a:spLocks noChangeShapeType="1"/>
          </p:cNvSpPr>
          <p:nvPr/>
        </p:nvSpPr>
        <p:spPr bwMode="auto">
          <a:xfrm>
            <a:off x="3048000" y="3048000"/>
            <a:ext cx="685800" cy="12954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23" name="AutoShape 14"/>
          <p:cNvSpPr>
            <a:spLocks noChangeShapeType="1"/>
          </p:cNvSpPr>
          <p:nvPr/>
        </p:nvSpPr>
        <p:spPr bwMode="auto">
          <a:xfrm flipV="1">
            <a:off x="3048000" y="2806662"/>
            <a:ext cx="651209" cy="2413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24" name="AutoShape 3"/>
          <p:cNvSpPr>
            <a:spLocks noChangeShapeType="1"/>
          </p:cNvSpPr>
          <p:nvPr/>
        </p:nvSpPr>
        <p:spPr bwMode="auto">
          <a:xfrm flipV="1">
            <a:off x="5638800" y="3276600"/>
            <a:ext cx="838200" cy="3810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25" name="AutoShape 2"/>
          <p:cNvSpPr>
            <a:spLocks noChangeShapeType="1"/>
          </p:cNvSpPr>
          <p:nvPr/>
        </p:nvSpPr>
        <p:spPr bwMode="auto">
          <a:xfrm>
            <a:off x="6096000" y="2743200"/>
            <a:ext cx="381000" cy="38100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29" name="AutoShape 10"/>
          <p:cNvSpPr>
            <a:spLocks noChangeShapeType="1"/>
          </p:cNvSpPr>
          <p:nvPr/>
        </p:nvSpPr>
        <p:spPr bwMode="auto">
          <a:xfrm>
            <a:off x="3048000" y="3048000"/>
            <a:ext cx="685800" cy="609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32" name="Oval 9"/>
          <p:cNvSpPr>
            <a:spLocks noChangeArrowheads="1"/>
          </p:cNvSpPr>
          <p:nvPr/>
        </p:nvSpPr>
        <p:spPr bwMode="auto">
          <a:xfrm>
            <a:off x="1676400" y="2514600"/>
            <a:ext cx="1425120" cy="9325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Strategic CI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5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57200" y="228600"/>
            <a:ext cx="8153400" cy="74907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domain of Strategic CI </a:t>
            </a:r>
          </a:p>
        </p:txBody>
      </p:sp>
    </p:spTree>
    <p:extLst>
      <p:ext uri="{BB962C8B-B14F-4D97-AF65-F5344CB8AC3E}">
        <p14:creationId xmlns:p14="http://schemas.microsoft.com/office/powerpoint/2010/main" val="582970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26"/>
          <p:cNvSpPr>
            <a:spLocks noChangeArrowheads="1"/>
          </p:cNvSpPr>
          <p:nvPr/>
        </p:nvSpPr>
        <p:spPr bwMode="auto">
          <a:xfrm>
            <a:off x="3993222" y="2841711"/>
            <a:ext cx="313632" cy="1393754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520700" y="5350752"/>
            <a:ext cx="7429500" cy="339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NOTE: For parsimony, the path from market economy to the oval represents its moderation of each relationship, in lieu of four lines for hypotheses </a:t>
            </a:r>
            <a:r>
              <a:rPr lang="en-US" altLang="en-US" sz="1000" dirty="0">
                <a:latin typeface="Arial" panose="020B0604020202020204" pitchFamily="34" charset="0"/>
                <a:ea typeface="Times New Roman" panose="02020603050405020304" pitchFamily="18" charset="0"/>
              </a:rPr>
              <a:t>6-10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487865" y="3010334"/>
            <a:ext cx="1927225" cy="589898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(H3)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Explicit CSR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(Philanthropy, Community involvement, &amp; CSR reporting)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495800" y="4343400"/>
            <a:ext cx="1201106" cy="281088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(H5)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CPA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4465075" y="2388125"/>
            <a:ext cx="1536699" cy="430382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(H1&amp;2)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Competitive Advantage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4487864" y="3672766"/>
            <a:ext cx="1590219" cy="469923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(H4) </a:t>
            </a: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Self-Regulatory entities (+)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Straight Connector 7"/>
          <p:cNvSpPr>
            <a:spLocks noChangeShapeType="1"/>
          </p:cNvSpPr>
          <p:nvPr/>
        </p:nvSpPr>
        <p:spPr bwMode="auto">
          <a:xfrm flipV="1">
            <a:off x="263525" y="1773238"/>
            <a:ext cx="7972425" cy="3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66700" y="1830388"/>
            <a:ext cx="796925" cy="2190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LEVEL 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277813" y="1454150"/>
            <a:ext cx="796925" cy="2190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LEVEL 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3123972" y="1043062"/>
            <a:ext cx="2222956" cy="52705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(H6-10)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Liberal Market economy (vs. coordinated)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6635263" y="3271337"/>
            <a:ext cx="1125081" cy="657682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Peripheral CSR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AutoShape 32"/>
          <p:cNvSpPr>
            <a:spLocks noChangeShapeType="1"/>
          </p:cNvSpPr>
          <p:nvPr/>
        </p:nvSpPr>
        <p:spPr bwMode="auto">
          <a:xfrm flipH="1">
            <a:off x="3352800" y="1600200"/>
            <a:ext cx="685800" cy="1524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1" name="AutoShape 16"/>
          <p:cNvSpPr>
            <a:spLocks noChangeShapeType="1"/>
          </p:cNvSpPr>
          <p:nvPr/>
        </p:nvSpPr>
        <p:spPr bwMode="auto">
          <a:xfrm flipV="1">
            <a:off x="3898109" y="2575042"/>
            <a:ext cx="566965" cy="89405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2" name="AutoShape 15"/>
          <p:cNvSpPr>
            <a:spLocks noChangeShapeType="1"/>
          </p:cNvSpPr>
          <p:nvPr/>
        </p:nvSpPr>
        <p:spPr bwMode="auto">
          <a:xfrm>
            <a:off x="3898108" y="3600232"/>
            <a:ext cx="589756" cy="8318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3" name="AutoShape 14"/>
          <p:cNvSpPr>
            <a:spLocks noChangeShapeType="1"/>
          </p:cNvSpPr>
          <p:nvPr/>
        </p:nvSpPr>
        <p:spPr bwMode="auto">
          <a:xfrm flipV="1">
            <a:off x="3898110" y="3287472"/>
            <a:ext cx="597690" cy="22299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4" name="AutoShape 3"/>
          <p:cNvSpPr>
            <a:spLocks noChangeShapeType="1"/>
          </p:cNvSpPr>
          <p:nvPr/>
        </p:nvSpPr>
        <p:spPr bwMode="auto">
          <a:xfrm flipV="1">
            <a:off x="6088908" y="3683433"/>
            <a:ext cx="546355" cy="261347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5" name="AutoShape 2"/>
          <p:cNvSpPr>
            <a:spLocks noChangeShapeType="1"/>
          </p:cNvSpPr>
          <p:nvPr/>
        </p:nvSpPr>
        <p:spPr bwMode="auto">
          <a:xfrm>
            <a:off x="6432755" y="3290191"/>
            <a:ext cx="202508" cy="232247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9" name="AutoShape 10"/>
          <p:cNvSpPr>
            <a:spLocks noChangeShapeType="1"/>
          </p:cNvSpPr>
          <p:nvPr/>
        </p:nvSpPr>
        <p:spPr bwMode="auto">
          <a:xfrm>
            <a:off x="3838663" y="3526449"/>
            <a:ext cx="626412" cy="36075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2" name="Oval 9"/>
          <p:cNvSpPr>
            <a:spLocks noChangeArrowheads="1"/>
          </p:cNvSpPr>
          <p:nvPr/>
        </p:nvSpPr>
        <p:spPr bwMode="auto">
          <a:xfrm>
            <a:off x="2701591" y="3151593"/>
            <a:ext cx="1196520" cy="7039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Strategic CI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5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AutoShape 32"/>
          <p:cNvSpPr>
            <a:spLocks noChangeShapeType="1"/>
          </p:cNvSpPr>
          <p:nvPr/>
        </p:nvSpPr>
        <p:spPr bwMode="auto">
          <a:xfrm>
            <a:off x="4114800" y="1600200"/>
            <a:ext cx="45719" cy="1219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57200" y="228600"/>
            <a:ext cx="8153400" cy="74907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The domain of Strategic CI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99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Corporate Irresponsibility (CI)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Corporate irresponsibility &amp; CSR are discussed in tandem</a:t>
            </a:r>
          </a:p>
          <a:p>
            <a:pPr lvl="1"/>
            <a:r>
              <a:rPr lang="en-US" dirty="0"/>
              <a:t>CSR captures corporate “good deeds” (from philanthropy to issues of human rights)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r>
              <a:rPr lang="en-US" dirty="0"/>
              <a:t>CI captures corporate “bad deeds” (I’ll come back to this)</a:t>
            </a:r>
          </a:p>
        </p:txBody>
      </p:sp>
    </p:spTree>
    <p:extLst>
      <p:ext uri="{BB962C8B-B14F-4D97-AF65-F5344CB8AC3E}">
        <p14:creationId xmlns:p14="http://schemas.microsoft.com/office/powerpoint/2010/main" val="3305000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Sustainalytics - 3</a:t>
            </a:r>
            <a:r>
              <a:rPr lang="en-US" baseline="30000" dirty="0"/>
              <a:t>rd</a:t>
            </a:r>
            <a:r>
              <a:rPr lang="en-US" dirty="0"/>
              <a:t> party socially responsible investing databases of firm CSR related variables</a:t>
            </a:r>
          </a:p>
          <a:p>
            <a:pPr lvl="1"/>
            <a:r>
              <a:rPr lang="en-US" dirty="0"/>
              <a:t>Similar to KLD (broader coverage &amp; perhaps more utility)</a:t>
            </a:r>
          </a:p>
          <a:p>
            <a:pPr lvl="2"/>
            <a:r>
              <a:rPr lang="en-US" sz="2200" dirty="0"/>
              <a:t>Financial data, company documentation, independent databases, media, and interviews and surveys with stakeholders and firms. </a:t>
            </a:r>
          </a:p>
          <a:p>
            <a:pPr lvl="2"/>
            <a:r>
              <a:rPr lang="en-US" sz="2200" dirty="0" err="1"/>
              <a:t>Likert</a:t>
            </a:r>
            <a:r>
              <a:rPr lang="en-US" sz="2200" dirty="0"/>
              <a:t> scale items (Roughly 200 indicators per firm)</a:t>
            </a:r>
          </a:p>
          <a:p>
            <a:pPr lvl="2"/>
            <a:r>
              <a:rPr lang="en-US" sz="2200" dirty="0"/>
              <a:t>Weighting option for items </a:t>
            </a:r>
          </a:p>
          <a:p>
            <a:pPr lvl="3"/>
            <a:r>
              <a:rPr lang="en-US" sz="2200" dirty="0"/>
              <a:t>(e.g. emissions in manufacturing vs. financial services) </a:t>
            </a:r>
          </a:p>
          <a:p>
            <a:pPr lvl="2"/>
            <a:r>
              <a:rPr lang="en-US" sz="2200" dirty="0"/>
              <a:t>Global coverage (4,000+ firms)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stainalytic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762000"/>
            <a:ext cx="8768526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Sustainalytics as a source for: </a:t>
            </a:r>
          </a:p>
          <a:p>
            <a:pPr lvl="1"/>
            <a:r>
              <a:rPr lang="en-US" sz="2400" dirty="0"/>
              <a:t>CI</a:t>
            </a:r>
          </a:p>
          <a:p>
            <a:pPr lvl="1"/>
            <a:r>
              <a:rPr lang="en-US" sz="2400" dirty="0"/>
              <a:t>CSR</a:t>
            </a:r>
          </a:p>
          <a:p>
            <a:pPr lvl="2"/>
            <a:r>
              <a:rPr lang="en-US" sz="2200" dirty="0"/>
              <a:t>Embedded &amp; Peripheral </a:t>
            </a:r>
          </a:p>
          <a:p>
            <a:pPr lvl="2"/>
            <a:r>
              <a:rPr lang="en-US" sz="2200" dirty="0"/>
              <a:t>Behavior vs. policy </a:t>
            </a:r>
          </a:p>
          <a:p>
            <a:pPr lvl="2"/>
            <a:r>
              <a:rPr lang="en-US" sz="2200" dirty="0"/>
              <a:t>Membership in self-regulatory entities</a:t>
            </a:r>
          </a:p>
          <a:p>
            <a:pPr lvl="2"/>
            <a:r>
              <a:rPr lang="en-US" sz="2200" dirty="0"/>
              <a:t>CPA</a:t>
            </a:r>
          </a:p>
          <a:p>
            <a:pPr lvl="1"/>
            <a:r>
              <a:rPr lang="en-US" sz="2400" dirty="0" err="1"/>
              <a:t>Compustat</a:t>
            </a:r>
            <a:endParaRPr lang="en-US" sz="2400" dirty="0"/>
          </a:p>
          <a:p>
            <a:pPr lvl="2"/>
            <a:r>
              <a:rPr lang="en-US" sz="2200" dirty="0"/>
              <a:t>Firm performance measures</a:t>
            </a:r>
          </a:p>
          <a:p>
            <a:pPr lvl="3"/>
            <a:r>
              <a:rPr lang="en-US" dirty="0"/>
              <a:t>Accounting performance is a better indicator of short-termism </a:t>
            </a:r>
          </a:p>
        </p:txBody>
      </p:sp>
    </p:spTree>
    <p:extLst>
      <p:ext uri="{BB962C8B-B14F-4D97-AF65-F5344CB8AC3E}">
        <p14:creationId xmlns:p14="http://schemas.microsoft.com/office/powerpoint/2010/main" val="1669725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Irresponsibility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Controversies &amp; Incidents</a:t>
            </a:r>
          </a:p>
          <a:p>
            <a:pPr lvl="1"/>
            <a:r>
              <a:rPr lang="en-US" sz="2200" dirty="0"/>
              <a:t>10 items on a 5 </a:t>
            </a:r>
            <a:r>
              <a:rPr lang="en-US" sz="2200" dirty="0" err="1"/>
              <a:t>pt</a:t>
            </a:r>
            <a:r>
              <a:rPr lang="en-US" sz="2200" dirty="0"/>
              <a:t> likert scale (low impact to severe impact)</a:t>
            </a:r>
          </a:p>
          <a:p>
            <a:pPr lvl="1"/>
            <a:r>
              <a:rPr lang="en-US" sz="2200" dirty="0"/>
              <a:t>Captures the severity and remarkability of contentious issues divulged, discussed, and debated publicly.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828816"/>
            <a:ext cx="6260148" cy="351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0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nuance of the CI measure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57626"/>
            <a:ext cx="8229600" cy="4260272"/>
          </a:xfrm>
        </p:spPr>
      </p:pic>
    </p:spTree>
    <p:extLst>
      <p:ext uri="{BB962C8B-B14F-4D97-AF65-F5344CB8AC3E}">
        <p14:creationId xmlns:p14="http://schemas.microsoft.com/office/powerpoint/2010/main" val="24819932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dirty="0"/>
              <a:t>Key References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838200"/>
            <a:ext cx="8534400" cy="5486400"/>
          </a:xfrm>
        </p:spPr>
        <p:txBody>
          <a:bodyPr>
            <a:normAutofit fontScale="92500" lnSpcReduction="10000"/>
          </a:bodyPr>
          <a:lstStyle/>
          <a:p>
            <a:pPr marL="461963" indent="-461963">
              <a:buNone/>
            </a:pPr>
            <a:r>
              <a:rPr lang="en-US" sz="1600" dirty="0" err="1">
                <a:solidFill>
                  <a:srgbClr val="000000"/>
                </a:solidFill>
              </a:rPr>
              <a:t>Aguinis</a:t>
            </a:r>
            <a:r>
              <a:rPr lang="en-US" sz="1600" dirty="0">
                <a:solidFill>
                  <a:srgbClr val="000000"/>
                </a:solidFill>
              </a:rPr>
              <a:t>, H., &amp; </a:t>
            </a:r>
            <a:r>
              <a:rPr lang="en-US" sz="1600" dirty="0" err="1">
                <a:solidFill>
                  <a:srgbClr val="000000"/>
                </a:solidFill>
              </a:rPr>
              <a:t>Glavas</a:t>
            </a:r>
            <a:r>
              <a:rPr lang="en-US" sz="1600" dirty="0">
                <a:solidFill>
                  <a:srgbClr val="000000"/>
                </a:solidFill>
              </a:rPr>
              <a:t>, A. (2013). Embedded versus peripheral corporate social responsibility: Psychological foundations. </a:t>
            </a:r>
            <a:r>
              <a:rPr lang="en-US" sz="1600" i="1" dirty="0">
                <a:solidFill>
                  <a:srgbClr val="000000"/>
                </a:solidFill>
              </a:rPr>
              <a:t>Industrial and Organizational Psychology</a:t>
            </a:r>
            <a:r>
              <a:rPr lang="en-US" sz="1600" dirty="0">
                <a:solidFill>
                  <a:srgbClr val="000000"/>
                </a:solidFill>
              </a:rPr>
              <a:t>, 6(4), 314–332.</a:t>
            </a:r>
          </a:p>
          <a:p>
            <a:pPr marL="461963" indent="-461963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461963" indent="-461963">
              <a:buNone/>
            </a:pPr>
            <a:r>
              <a:rPr lang="en-US" sz="1600" dirty="0">
                <a:solidFill>
                  <a:srgbClr val="000000"/>
                </a:solidFill>
              </a:rPr>
              <a:t>Campbell, J. (2007). Why would corporations behave in socially responsible ways? An institutional theory of corporate social responsibility. </a:t>
            </a:r>
            <a:r>
              <a:rPr lang="en-US" sz="1600" i="1" dirty="0">
                <a:solidFill>
                  <a:srgbClr val="000000"/>
                </a:solidFill>
              </a:rPr>
              <a:t>Academy of Management Review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i="1" dirty="0">
                <a:solidFill>
                  <a:srgbClr val="000000"/>
                </a:solidFill>
              </a:rPr>
              <a:t>32</a:t>
            </a:r>
            <a:r>
              <a:rPr lang="en-US" sz="1600" dirty="0">
                <a:solidFill>
                  <a:srgbClr val="000000"/>
                </a:solidFill>
              </a:rPr>
              <a:t>(3), 946–967.</a:t>
            </a:r>
          </a:p>
          <a:p>
            <a:pPr marL="461963" indent="-461963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461963" indent="-461963">
              <a:buNone/>
            </a:pPr>
            <a:r>
              <a:rPr lang="en-US" sz="1600" dirty="0" err="1">
                <a:solidFill>
                  <a:srgbClr val="000000"/>
                </a:solidFill>
              </a:rPr>
              <a:t>Frooman</a:t>
            </a:r>
            <a:r>
              <a:rPr lang="en-US" sz="1600" dirty="0">
                <a:solidFill>
                  <a:srgbClr val="000000"/>
                </a:solidFill>
              </a:rPr>
              <a:t>, J. (1997). Socially Irresponsible and Illegal Behavior and Shareholder Wealth: A Meta-Analysis of Event Studies. </a:t>
            </a:r>
            <a:r>
              <a:rPr lang="en-US" sz="1600" i="1" dirty="0">
                <a:solidFill>
                  <a:srgbClr val="000000"/>
                </a:solidFill>
              </a:rPr>
              <a:t>Business &amp; Society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i="1" dirty="0">
                <a:solidFill>
                  <a:srgbClr val="000000"/>
                </a:solidFill>
              </a:rPr>
              <a:t>36</a:t>
            </a:r>
            <a:r>
              <a:rPr lang="en-US" sz="1600" dirty="0">
                <a:solidFill>
                  <a:srgbClr val="000000"/>
                </a:solidFill>
              </a:rPr>
              <a:t>(3), 221–249. </a:t>
            </a:r>
          </a:p>
          <a:p>
            <a:pPr marL="461963" indent="-461963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461963" indent="-461963">
              <a:buNone/>
            </a:pPr>
            <a:r>
              <a:rPr lang="en-US" sz="1600" dirty="0" err="1">
                <a:solidFill>
                  <a:srgbClr val="000000"/>
                </a:solidFill>
              </a:rPr>
              <a:t>Fligstein</a:t>
            </a:r>
            <a:r>
              <a:rPr lang="en-US" sz="1600" dirty="0">
                <a:solidFill>
                  <a:srgbClr val="000000"/>
                </a:solidFill>
              </a:rPr>
              <a:t>, N., &amp; Shin, T. (2007). Shareholder value and the transformation of the U.S. economy, 1984-2000. </a:t>
            </a:r>
            <a:r>
              <a:rPr lang="en-US" sz="1600" i="1" dirty="0">
                <a:solidFill>
                  <a:srgbClr val="000000"/>
                </a:solidFill>
              </a:rPr>
              <a:t>Sociological Forum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i="1" dirty="0">
                <a:solidFill>
                  <a:srgbClr val="000000"/>
                </a:solidFill>
              </a:rPr>
              <a:t>22</a:t>
            </a:r>
            <a:r>
              <a:rPr lang="en-US" sz="1600" dirty="0">
                <a:solidFill>
                  <a:srgbClr val="000000"/>
                </a:solidFill>
              </a:rPr>
              <a:t>(4), 399–424. </a:t>
            </a:r>
          </a:p>
          <a:p>
            <a:pPr marL="461963" indent="-461963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461963" indent="-461963">
              <a:buNone/>
            </a:pPr>
            <a:r>
              <a:rPr lang="en-US" sz="1600" dirty="0" err="1">
                <a:solidFill>
                  <a:srgbClr val="000000"/>
                </a:solidFill>
              </a:rPr>
              <a:t>Greve</a:t>
            </a:r>
            <a:r>
              <a:rPr lang="en-US" sz="1600" dirty="0">
                <a:solidFill>
                  <a:srgbClr val="000000"/>
                </a:solidFill>
              </a:rPr>
              <a:t>, H. R., Palmer, D., &amp; </a:t>
            </a:r>
            <a:r>
              <a:rPr lang="en-US" sz="1600" dirty="0" err="1">
                <a:solidFill>
                  <a:srgbClr val="000000"/>
                </a:solidFill>
              </a:rPr>
              <a:t>Pozner</a:t>
            </a:r>
            <a:r>
              <a:rPr lang="en-US" sz="1600" dirty="0">
                <a:solidFill>
                  <a:srgbClr val="000000"/>
                </a:solidFill>
              </a:rPr>
              <a:t>, J. (2010). Organizations Gone Wild: The Causes, Processes, &amp; Consequences of Organizational Misconduct. </a:t>
            </a:r>
            <a:r>
              <a:rPr lang="en-US" sz="1600" i="1" dirty="0">
                <a:solidFill>
                  <a:srgbClr val="000000"/>
                </a:solidFill>
              </a:rPr>
              <a:t>The Academy of Management Annals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i="1" dirty="0">
                <a:solidFill>
                  <a:srgbClr val="000000"/>
                </a:solidFill>
              </a:rPr>
              <a:t>4</a:t>
            </a:r>
            <a:r>
              <a:rPr lang="en-US" sz="1600" dirty="0">
                <a:solidFill>
                  <a:srgbClr val="000000"/>
                </a:solidFill>
              </a:rPr>
              <a:t>(1), 53–107. </a:t>
            </a:r>
          </a:p>
          <a:p>
            <a:pPr marL="461963" indent="-461963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461963" indent="-461963">
              <a:buNone/>
            </a:pPr>
            <a:r>
              <a:rPr lang="en-US" sz="1600" dirty="0">
                <a:solidFill>
                  <a:srgbClr val="000000"/>
                </a:solidFill>
              </a:rPr>
              <a:t>Kotchen, M., &amp; Moon, J. J. (2012). Corporate Social Responsibility for Irresponsibility. </a:t>
            </a:r>
            <a:r>
              <a:rPr lang="en-US" sz="1600" i="1" dirty="0">
                <a:solidFill>
                  <a:srgbClr val="000000"/>
                </a:solidFill>
              </a:rPr>
              <a:t>The B.E. Journal of Economic Analysis &amp; Policy</a:t>
            </a:r>
            <a:r>
              <a:rPr lang="en-US" sz="1600" dirty="0">
                <a:solidFill>
                  <a:srgbClr val="000000"/>
                </a:solidFill>
              </a:rPr>
              <a:t>, 12(1), 1–21.</a:t>
            </a:r>
          </a:p>
          <a:p>
            <a:pPr marL="461963" indent="-461963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461963" indent="-461963">
              <a:buNone/>
            </a:pPr>
            <a:r>
              <a:rPr lang="en-US" sz="1600" dirty="0" err="1">
                <a:solidFill>
                  <a:srgbClr val="000000"/>
                </a:solidFill>
              </a:rPr>
              <a:t>Mishina</a:t>
            </a:r>
            <a:r>
              <a:rPr lang="en-US" sz="1600" dirty="0">
                <a:solidFill>
                  <a:srgbClr val="000000"/>
                </a:solidFill>
              </a:rPr>
              <a:t>, Y., Dykes, B., Block, E., &amp; Pollock, T. (2010). Why “good” firms do bad things: The effects of high aspirations, high expectations, and prominence on the incidence of corporate illegality. </a:t>
            </a:r>
            <a:r>
              <a:rPr lang="en-US" sz="1600" i="1" dirty="0">
                <a:solidFill>
                  <a:srgbClr val="000000"/>
                </a:solidFill>
              </a:rPr>
              <a:t>Academy of Management Journal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i="1" dirty="0">
                <a:solidFill>
                  <a:srgbClr val="000000"/>
                </a:solidFill>
              </a:rPr>
              <a:t>53</a:t>
            </a:r>
            <a:r>
              <a:rPr lang="en-US" sz="1600" dirty="0">
                <a:solidFill>
                  <a:srgbClr val="000000"/>
                </a:solidFill>
              </a:rPr>
              <a:t>(4), 701–722.</a:t>
            </a:r>
          </a:p>
        </p:txBody>
      </p:sp>
    </p:spTree>
    <p:extLst>
      <p:ext uri="{BB962C8B-B14F-4D97-AF65-F5344CB8AC3E}">
        <p14:creationId xmlns:p14="http://schemas.microsoft.com/office/powerpoint/2010/main" val="24185911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Structural Equation Modeling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market economy hypotheses stick: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Multilevel regression analysis. </a:t>
            </a:r>
          </a:p>
          <a:p>
            <a:pPr lvl="1"/>
            <a:r>
              <a:rPr lang="en-US" dirty="0"/>
              <a:t>Level: firm-level predictors that vary within firms across years. 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r>
              <a:rPr lang="en-US" dirty="0"/>
              <a:t>Level 2: institutional level predictors that vary across firms but that do not vary within firms.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26"/>
          <p:cNvSpPr>
            <a:spLocks noChangeArrowheads="1"/>
          </p:cNvSpPr>
          <p:nvPr/>
        </p:nvSpPr>
        <p:spPr bwMode="auto">
          <a:xfrm>
            <a:off x="5100727" y="2735044"/>
            <a:ext cx="313632" cy="1393754"/>
          </a:xfrm>
          <a:prstGeom prst="ellips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520700" y="5350752"/>
            <a:ext cx="7429500" cy="339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NOTE: For parsimony, the path from market economy to the oval represents its moderation of each relationship, in lieu of four lines for hypotheses 11-14.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595370" y="2903667"/>
            <a:ext cx="1927225" cy="589898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(H3)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Explicit CSR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(Philanthropy, Community involvement, &amp; CSR reporting)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03305" y="4236733"/>
            <a:ext cx="1201106" cy="281088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(H7)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CPA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5572580" y="2281458"/>
            <a:ext cx="1536699" cy="430382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(H1&amp;2)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Competitive Advantage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5595369" y="3566099"/>
            <a:ext cx="1590219" cy="469923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(H4) </a:t>
            </a: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Self-Regulatory entities (+)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1636081" y="2825623"/>
            <a:ext cx="1286887" cy="501454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(H5)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Embedded CSR (-)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1640548" y="3649699"/>
            <a:ext cx="1936088" cy="45115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(H6)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Formal commitment to responsibility</a:t>
            </a:r>
            <a:r>
              <a:rPr kumimoji="0" lang="en-US" altLang="en-US" sz="12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(-)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Straight Connector 7"/>
          <p:cNvSpPr>
            <a:spLocks noChangeShapeType="1"/>
          </p:cNvSpPr>
          <p:nvPr/>
        </p:nvSpPr>
        <p:spPr bwMode="auto">
          <a:xfrm flipV="1">
            <a:off x="263525" y="1773238"/>
            <a:ext cx="7972425" cy="3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66700" y="1830388"/>
            <a:ext cx="796925" cy="2190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LEVEL 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277813" y="1454150"/>
            <a:ext cx="796925" cy="2190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LEVEL 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3123972" y="1043062"/>
            <a:ext cx="2222956" cy="52705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(H8-14)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Liberal Market economy (vs. coordinated)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Oval 26"/>
          <p:cNvSpPr>
            <a:spLocks noChangeArrowheads="1"/>
          </p:cNvSpPr>
          <p:nvPr/>
        </p:nvSpPr>
        <p:spPr bwMode="auto">
          <a:xfrm>
            <a:off x="152400" y="3231339"/>
            <a:ext cx="1371599" cy="51752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Embedded Responsibility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7742768" y="3164670"/>
            <a:ext cx="1125081" cy="657682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Peripheral CSR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AutoShape 32"/>
          <p:cNvSpPr>
            <a:spLocks noChangeShapeType="1"/>
          </p:cNvSpPr>
          <p:nvPr/>
        </p:nvSpPr>
        <p:spPr bwMode="auto">
          <a:xfrm>
            <a:off x="4276621" y="1554227"/>
            <a:ext cx="45719" cy="150658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1" name="AutoShape 16"/>
          <p:cNvSpPr>
            <a:spLocks noChangeShapeType="1"/>
          </p:cNvSpPr>
          <p:nvPr/>
        </p:nvSpPr>
        <p:spPr bwMode="auto">
          <a:xfrm flipV="1">
            <a:off x="5005614" y="2468375"/>
            <a:ext cx="566965" cy="89405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2" name="AutoShape 15"/>
          <p:cNvSpPr>
            <a:spLocks noChangeShapeType="1"/>
          </p:cNvSpPr>
          <p:nvPr/>
        </p:nvSpPr>
        <p:spPr bwMode="auto">
          <a:xfrm>
            <a:off x="5005613" y="3493565"/>
            <a:ext cx="589756" cy="8318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3" name="AutoShape 14"/>
          <p:cNvSpPr>
            <a:spLocks noChangeShapeType="1"/>
          </p:cNvSpPr>
          <p:nvPr/>
        </p:nvSpPr>
        <p:spPr bwMode="auto">
          <a:xfrm flipV="1">
            <a:off x="5005615" y="3180805"/>
            <a:ext cx="597690" cy="22299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4" name="AutoShape 3"/>
          <p:cNvSpPr>
            <a:spLocks noChangeShapeType="1"/>
          </p:cNvSpPr>
          <p:nvPr/>
        </p:nvSpPr>
        <p:spPr bwMode="auto">
          <a:xfrm flipV="1">
            <a:off x="7196413" y="3576766"/>
            <a:ext cx="546355" cy="261347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5" name="AutoShape 2"/>
          <p:cNvSpPr>
            <a:spLocks noChangeShapeType="1"/>
          </p:cNvSpPr>
          <p:nvPr/>
        </p:nvSpPr>
        <p:spPr bwMode="auto">
          <a:xfrm>
            <a:off x="7540260" y="3183524"/>
            <a:ext cx="202508" cy="232247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6" name="AutoShape 25"/>
          <p:cNvSpPr>
            <a:spLocks noChangeShapeType="1"/>
          </p:cNvSpPr>
          <p:nvPr/>
        </p:nvSpPr>
        <p:spPr bwMode="auto">
          <a:xfrm flipV="1">
            <a:off x="1429237" y="3048097"/>
            <a:ext cx="202082" cy="278979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7" name="AutoShape 24"/>
          <p:cNvSpPr>
            <a:spLocks noChangeShapeType="1"/>
          </p:cNvSpPr>
          <p:nvPr/>
        </p:nvSpPr>
        <p:spPr bwMode="auto">
          <a:xfrm>
            <a:off x="1429237" y="3649699"/>
            <a:ext cx="224523" cy="210354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9" name="AutoShape 10"/>
          <p:cNvSpPr>
            <a:spLocks noChangeShapeType="1"/>
          </p:cNvSpPr>
          <p:nvPr/>
        </p:nvSpPr>
        <p:spPr bwMode="auto">
          <a:xfrm>
            <a:off x="4946168" y="3419782"/>
            <a:ext cx="626412" cy="36075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0" name="AutoShape 19"/>
          <p:cNvSpPr>
            <a:spLocks noChangeShapeType="1"/>
          </p:cNvSpPr>
          <p:nvPr/>
        </p:nvSpPr>
        <p:spPr bwMode="auto">
          <a:xfrm>
            <a:off x="2944737" y="3044926"/>
            <a:ext cx="873061" cy="27538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1" name="AutoShape 31"/>
          <p:cNvSpPr>
            <a:spLocks noChangeShapeType="1"/>
          </p:cNvSpPr>
          <p:nvPr/>
        </p:nvSpPr>
        <p:spPr bwMode="auto">
          <a:xfrm flipH="1">
            <a:off x="3584569" y="1554227"/>
            <a:ext cx="261538" cy="157922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2" name="Oval 9"/>
          <p:cNvSpPr>
            <a:spLocks noChangeArrowheads="1"/>
          </p:cNvSpPr>
          <p:nvPr/>
        </p:nvSpPr>
        <p:spPr bwMode="auto">
          <a:xfrm>
            <a:off x="3809096" y="3044926"/>
            <a:ext cx="1196520" cy="7039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Strategic CI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AutoShape 18"/>
          <p:cNvSpPr>
            <a:spLocks noChangeShapeType="1"/>
          </p:cNvSpPr>
          <p:nvPr/>
        </p:nvSpPr>
        <p:spPr bwMode="auto">
          <a:xfrm flipV="1">
            <a:off x="3584573" y="3544868"/>
            <a:ext cx="233226" cy="31518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5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AutoShape 31"/>
          <p:cNvSpPr>
            <a:spLocks noChangeShapeType="1"/>
          </p:cNvSpPr>
          <p:nvPr/>
        </p:nvSpPr>
        <p:spPr bwMode="auto">
          <a:xfrm flipH="1">
            <a:off x="3691888" y="1570113"/>
            <a:ext cx="208563" cy="207880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44" name="AutoShape 32"/>
          <p:cNvSpPr>
            <a:spLocks noChangeShapeType="1"/>
          </p:cNvSpPr>
          <p:nvPr/>
        </p:nvSpPr>
        <p:spPr bwMode="auto">
          <a:xfrm>
            <a:off x="4485939" y="1554226"/>
            <a:ext cx="604920" cy="132840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57200" y="228600"/>
            <a:ext cx="8153400" cy="74907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The domain of Strategic CI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1170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9"/>
          <p:cNvSpPr>
            <a:spLocks noChangeArrowheads="1"/>
          </p:cNvSpPr>
          <p:nvPr/>
        </p:nvSpPr>
        <p:spPr bwMode="auto">
          <a:xfrm>
            <a:off x="908906" y="3838777"/>
            <a:ext cx="2362538" cy="12230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520700" y="5350752"/>
            <a:ext cx="7429500" cy="339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NOTE: For parsimony, the path from market economy to the oval represents its moderation of each relationship, in lieu of five lines to H5-9.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3264356" y="2497340"/>
            <a:ext cx="381000" cy="2149475"/>
          </a:xfrm>
          <a:prstGeom prst="ellips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572581" y="3749421"/>
            <a:ext cx="1927225" cy="589898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(H3)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Explicit CSR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(Philanthropy, Community involvement, &amp; CSR reporting)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46732" y="2169467"/>
            <a:ext cx="1201106" cy="281088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(H6) </a:t>
            </a: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CPA (+)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5549901" y="2667506"/>
            <a:ext cx="1536699" cy="430382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(H1&amp;2)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Competitive Advantage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5572580" y="4422521"/>
            <a:ext cx="1590219" cy="469923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(H4) </a:t>
            </a: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Self-Regulatory entities (+)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1446732" y="2631996"/>
            <a:ext cx="1286887" cy="501454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(H7) </a:t>
            </a: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Embedded CSR (-)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1447069" y="3190606"/>
            <a:ext cx="1783156" cy="45115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(H8)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Formal commitment to CR (-)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Straight Connector 7"/>
          <p:cNvSpPr>
            <a:spLocks noChangeShapeType="1"/>
          </p:cNvSpPr>
          <p:nvPr/>
        </p:nvSpPr>
        <p:spPr bwMode="auto">
          <a:xfrm flipV="1">
            <a:off x="263525" y="1773238"/>
            <a:ext cx="7972425" cy="31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66700" y="1830388"/>
            <a:ext cx="796925" cy="2190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LEVEL 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277813" y="1454150"/>
            <a:ext cx="796925" cy="21907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LEVEL 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3429000" y="1092202"/>
            <a:ext cx="2222956" cy="52705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 11&amp;12)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Liberal Market economy (vs. coordinated)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Oval 26"/>
          <p:cNvSpPr>
            <a:spLocks noChangeArrowheads="1"/>
          </p:cNvSpPr>
          <p:nvPr/>
        </p:nvSpPr>
        <p:spPr bwMode="auto">
          <a:xfrm>
            <a:off x="33336" y="2834209"/>
            <a:ext cx="1195220" cy="51752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Embedded CSR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7719979" y="4010424"/>
            <a:ext cx="1125081" cy="657682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Peripheral CSR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AutoShape 32"/>
          <p:cNvSpPr>
            <a:spLocks noChangeShapeType="1"/>
          </p:cNvSpPr>
          <p:nvPr/>
        </p:nvSpPr>
        <p:spPr bwMode="auto">
          <a:xfrm flipH="1">
            <a:off x="4429323" y="1619253"/>
            <a:ext cx="45719" cy="142567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1" name="AutoShape 16"/>
          <p:cNvSpPr>
            <a:spLocks noChangeShapeType="1"/>
          </p:cNvSpPr>
          <p:nvPr/>
        </p:nvSpPr>
        <p:spPr bwMode="auto">
          <a:xfrm flipV="1">
            <a:off x="5005615" y="2865638"/>
            <a:ext cx="544286" cy="4967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2" name="AutoShape 15"/>
          <p:cNvSpPr>
            <a:spLocks noChangeShapeType="1"/>
          </p:cNvSpPr>
          <p:nvPr/>
        </p:nvSpPr>
        <p:spPr bwMode="auto">
          <a:xfrm>
            <a:off x="5005616" y="3456663"/>
            <a:ext cx="559028" cy="111236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3" name="AutoShape 14"/>
          <p:cNvSpPr>
            <a:spLocks noChangeShapeType="1"/>
          </p:cNvSpPr>
          <p:nvPr/>
        </p:nvSpPr>
        <p:spPr bwMode="auto">
          <a:xfrm>
            <a:off x="5005615" y="3403802"/>
            <a:ext cx="566965" cy="6254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4" name="AutoShape 3"/>
          <p:cNvSpPr>
            <a:spLocks noChangeShapeType="1"/>
          </p:cNvSpPr>
          <p:nvPr/>
        </p:nvSpPr>
        <p:spPr bwMode="auto">
          <a:xfrm flipV="1">
            <a:off x="7173624" y="4422520"/>
            <a:ext cx="546355" cy="261347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5" name="AutoShape 2"/>
          <p:cNvSpPr>
            <a:spLocks noChangeShapeType="1"/>
          </p:cNvSpPr>
          <p:nvPr/>
        </p:nvSpPr>
        <p:spPr bwMode="auto">
          <a:xfrm>
            <a:off x="7517471" y="4029278"/>
            <a:ext cx="202508" cy="232247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6" name="AutoShape 25"/>
          <p:cNvSpPr>
            <a:spLocks noChangeShapeType="1"/>
          </p:cNvSpPr>
          <p:nvPr/>
        </p:nvSpPr>
        <p:spPr bwMode="auto">
          <a:xfrm flipV="1">
            <a:off x="1210249" y="2883245"/>
            <a:ext cx="236538" cy="85725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7" name="AutoShape 24"/>
          <p:cNvSpPr>
            <a:spLocks noChangeShapeType="1"/>
          </p:cNvSpPr>
          <p:nvPr/>
        </p:nvSpPr>
        <p:spPr bwMode="auto">
          <a:xfrm>
            <a:off x="1210249" y="3240986"/>
            <a:ext cx="233363" cy="184150"/>
          </a:xfrm>
          <a:prstGeom prst="straightConnector1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29" name="AutoShape 10"/>
          <p:cNvSpPr>
            <a:spLocks noChangeShapeType="1"/>
          </p:cNvSpPr>
          <p:nvPr/>
        </p:nvSpPr>
        <p:spPr bwMode="auto">
          <a:xfrm>
            <a:off x="2647837" y="2301899"/>
            <a:ext cx="1193911" cy="93727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0" name="AutoShape 19"/>
          <p:cNvSpPr>
            <a:spLocks noChangeShapeType="1"/>
          </p:cNvSpPr>
          <p:nvPr/>
        </p:nvSpPr>
        <p:spPr bwMode="auto">
          <a:xfrm>
            <a:off x="2733619" y="2865638"/>
            <a:ext cx="1084180" cy="45466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1" name="AutoShape 31"/>
          <p:cNvSpPr>
            <a:spLocks noChangeShapeType="1"/>
          </p:cNvSpPr>
          <p:nvPr/>
        </p:nvSpPr>
        <p:spPr bwMode="auto">
          <a:xfrm flipH="1">
            <a:off x="3576636" y="1619253"/>
            <a:ext cx="855861" cy="91932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2" name="Oval 9"/>
          <p:cNvSpPr>
            <a:spLocks noChangeArrowheads="1"/>
          </p:cNvSpPr>
          <p:nvPr/>
        </p:nvSpPr>
        <p:spPr bwMode="auto">
          <a:xfrm>
            <a:off x="3809096" y="3044926"/>
            <a:ext cx="1196520" cy="7039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Strategic CI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AutoShape 18"/>
          <p:cNvSpPr>
            <a:spLocks noChangeShapeType="1"/>
          </p:cNvSpPr>
          <p:nvPr/>
        </p:nvSpPr>
        <p:spPr bwMode="auto">
          <a:xfrm flipV="1">
            <a:off x="3230225" y="3378299"/>
            <a:ext cx="55718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4" name="Rectangle 23"/>
          <p:cNvSpPr>
            <a:spLocks noChangeArrowheads="1"/>
          </p:cNvSpPr>
          <p:nvPr/>
        </p:nvSpPr>
        <p:spPr bwMode="auto">
          <a:xfrm>
            <a:off x="1054346" y="3951962"/>
            <a:ext cx="2181563" cy="45402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(H9)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Corporate Responsibility CEO incentives (+)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0"/>
          <p:cNvSpPr>
            <a:spLocks noChangeArrowheads="1"/>
          </p:cNvSpPr>
          <p:nvPr/>
        </p:nvSpPr>
        <p:spPr bwMode="auto">
          <a:xfrm>
            <a:off x="1054346" y="4496002"/>
            <a:ext cx="2181563" cy="51962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(H10)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Board committees dedicated to responsibility (-)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AutoShape 21"/>
          <p:cNvSpPr>
            <a:spLocks noChangeShapeType="1"/>
          </p:cNvSpPr>
          <p:nvPr/>
        </p:nvSpPr>
        <p:spPr bwMode="auto">
          <a:xfrm flipV="1">
            <a:off x="3245638" y="3519587"/>
            <a:ext cx="572161" cy="124014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7" name="AutoShape 22"/>
          <p:cNvSpPr>
            <a:spLocks noChangeShapeType="1"/>
          </p:cNvSpPr>
          <p:nvPr/>
        </p:nvSpPr>
        <p:spPr bwMode="auto">
          <a:xfrm flipV="1">
            <a:off x="3253574" y="3456662"/>
            <a:ext cx="533831" cy="67214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39" name="Text Box 30"/>
          <p:cNvSpPr txBox="1">
            <a:spLocks noChangeArrowheads="1"/>
          </p:cNvSpPr>
          <p:nvPr/>
        </p:nvSpPr>
        <p:spPr bwMode="auto">
          <a:xfrm>
            <a:off x="74385" y="4232815"/>
            <a:ext cx="89615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Governance indicators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5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576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Embedded Responsibility - CSR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Embedded/institutional/implicit</a:t>
            </a:r>
          </a:p>
          <a:p>
            <a:pPr lvl="1"/>
            <a:r>
              <a:rPr lang="en-US" dirty="0"/>
              <a:t>Reliance on core competencies to integrate CSR into strategy, routines, and operations 	   </a:t>
            </a:r>
            <a:r>
              <a:rPr lang="en-US" sz="1500" dirty="0">
                <a:solidFill>
                  <a:schemeClr val="tx1"/>
                </a:solidFill>
              </a:rPr>
              <a:t>(</a:t>
            </a:r>
            <a:r>
              <a:rPr lang="en-US" sz="1500" dirty="0" err="1">
                <a:solidFill>
                  <a:schemeClr val="tx1"/>
                </a:solidFill>
              </a:rPr>
              <a:t>Aguinis</a:t>
            </a:r>
            <a:r>
              <a:rPr lang="en-US" sz="1500" dirty="0">
                <a:solidFill>
                  <a:schemeClr val="tx1"/>
                </a:solidFill>
              </a:rPr>
              <a:t> &amp; </a:t>
            </a:r>
            <a:r>
              <a:rPr lang="en-US" sz="1500" dirty="0" err="1">
                <a:solidFill>
                  <a:schemeClr val="tx1"/>
                </a:solidFill>
              </a:rPr>
              <a:t>Glavas</a:t>
            </a:r>
            <a:r>
              <a:rPr lang="en-US" sz="1500" dirty="0">
                <a:solidFill>
                  <a:schemeClr val="tx1"/>
                </a:solidFill>
              </a:rPr>
              <a:t>, 2013; Godfrey, Merrill, &amp; Hansen, 2009)</a:t>
            </a:r>
          </a:p>
          <a:p>
            <a:pPr marL="0" indent="0" algn="r">
              <a:buNone/>
            </a:pPr>
            <a:r>
              <a:rPr lang="en-US" sz="1500" dirty="0"/>
              <a:t>  </a:t>
            </a:r>
          </a:p>
          <a:p>
            <a:r>
              <a:rPr lang="en-US" dirty="0"/>
              <a:t>Organizational structures &amp; practices matter for adherence to conventions of responsible firm behavior</a:t>
            </a:r>
          </a:p>
          <a:p>
            <a:pPr marL="0" indent="0" algn="r">
              <a:buNone/>
            </a:pPr>
            <a:r>
              <a:rPr lang="en-US" sz="1600" dirty="0"/>
              <a:t>(Warren, Gaspar, &amp; </a:t>
            </a:r>
            <a:r>
              <a:rPr lang="en-US" sz="1600" dirty="0" err="1"/>
              <a:t>Laufer</a:t>
            </a:r>
            <a:r>
              <a:rPr lang="en-US" sz="1600" dirty="0"/>
              <a:t>, 2014; Weaver, Trevino, Cochran, 1999)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dirty="0"/>
              <a:t>Firms engaged in embedded CSR will find it difficult to depart from such the norms associated with such strategic behavior to engage in strategic CSR			</a:t>
            </a:r>
            <a:r>
              <a:rPr lang="en-US" sz="1600" dirty="0"/>
              <a:t>(Jones, </a:t>
            </a:r>
            <a:r>
              <a:rPr lang="en-US" sz="1600" dirty="0" err="1"/>
              <a:t>Felps</a:t>
            </a:r>
            <a:r>
              <a:rPr lang="en-US" sz="1600" dirty="0"/>
              <a:t>, &amp; </a:t>
            </a:r>
            <a:r>
              <a:rPr lang="en-US" sz="1600" dirty="0" err="1"/>
              <a:t>Bigley</a:t>
            </a:r>
            <a:r>
              <a:rPr lang="en-US" sz="1600" dirty="0"/>
              <a:t>, 2007)</a:t>
            </a:r>
          </a:p>
          <a:p>
            <a:pPr marL="0" indent="0" algn="ctr">
              <a:buNone/>
            </a:pPr>
            <a:endParaRPr lang="en-US" sz="2400" dirty="0">
              <a:solidFill>
                <a:srgbClr val="800000"/>
              </a:solidFill>
            </a:endParaRPr>
          </a:p>
          <a:p>
            <a:pPr marL="0" indent="0" algn="ctr">
              <a:buNone/>
            </a:pPr>
            <a:r>
              <a:rPr lang="en-US" sz="2400" dirty="0">
                <a:solidFill>
                  <a:srgbClr val="800000"/>
                </a:solidFill>
              </a:rPr>
              <a:t>Hypothesis 5: Embedded CSR will lead to lower levels of Strategic CI. </a:t>
            </a:r>
          </a:p>
        </p:txBody>
      </p:sp>
    </p:spTree>
    <p:extLst>
      <p:ext uri="{BB962C8B-B14F-4D97-AF65-F5344CB8AC3E}">
        <p14:creationId xmlns:p14="http://schemas.microsoft.com/office/powerpoint/2010/main" val="161323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Corporate Irresponsibility (CI)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Assumptions </a:t>
            </a:r>
          </a:p>
          <a:p>
            <a:pPr lvl="1"/>
            <a:r>
              <a:rPr lang="en-US" dirty="0"/>
              <a:t>While CSR is strategically deployed so as to “do well by doing good”, CI is mostly detrimental to the bottom line (not to mention to the rest of society!).</a:t>
            </a:r>
          </a:p>
          <a:p>
            <a:pPr marL="274320" lvl="1" indent="0" algn="r">
              <a:buNone/>
            </a:pPr>
            <a:r>
              <a:rPr lang="en-US" sz="1400" dirty="0"/>
              <a:t>(e.g. </a:t>
            </a:r>
            <a:r>
              <a:rPr lang="en-US" sz="1400" dirty="0" err="1"/>
              <a:t>Frooman</a:t>
            </a:r>
            <a:r>
              <a:rPr lang="en-US" sz="1400" dirty="0"/>
              <a:t>, 1997; </a:t>
            </a:r>
            <a:r>
              <a:rPr lang="en-US" sz="1400" dirty="0" err="1"/>
              <a:t>Greve</a:t>
            </a:r>
            <a:r>
              <a:rPr lang="en-US" sz="1400" dirty="0"/>
              <a:t>, Palmer, &amp; </a:t>
            </a:r>
            <a:r>
              <a:rPr lang="en-US" sz="1400" dirty="0" err="1"/>
              <a:t>Pozner</a:t>
            </a:r>
            <a:r>
              <a:rPr lang="en-US" sz="1400" dirty="0"/>
              <a:t>, 2010)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CSR is all positive activity aside from profit, CI has been about </a:t>
            </a:r>
            <a:r>
              <a:rPr lang="en-US" i="1" dirty="0"/>
              <a:t>sanctioned </a:t>
            </a:r>
            <a:r>
              <a:rPr lang="en-US" dirty="0"/>
              <a:t>activity or simply </a:t>
            </a:r>
            <a:r>
              <a:rPr lang="en-US" i="1" dirty="0"/>
              <a:t>low </a:t>
            </a:r>
            <a:r>
              <a:rPr lang="en-US" dirty="0"/>
              <a:t>firm-level CSR.</a:t>
            </a:r>
          </a:p>
          <a:p>
            <a:pPr lvl="2"/>
            <a:r>
              <a:rPr lang="en-US" dirty="0"/>
              <a:t>e.g. Misconduct: “</a:t>
            </a:r>
            <a:r>
              <a:rPr lang="en-US" i="1" dirty="0"/>
              <a:t>any publicly disclosed firm action that, under some set of conditions, a stakeholder would deem illegal, unethical, or socially irresponsible and </a:t>
            </a:r>
            <a:r>
              <a:rPr lang="en-US" i="1" u="sng" dirty="0"/>
              <a:t>take action to punish</a:t>
            </a:r>
            <a:r>
              <a:rPr lang="en-US" dirty="0"/>
              <a:t>” </a:t>
            </a:r>
            <a:r>
              <a:rPr lang="en-US" sz="1600" dirty="0"/>
              <a:t>(Barnett, 2014, p. 682). 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e.g. KLD aggregate scores (low vs. high) </a:t>
            </a:r>
            <a:r>
              <a:rPr lang="en-US" sz="1600" dirty="0"/>
              <a:t>(e.g. Barnett &amp; Solomon,  2012)  </a:t>
            </a:r>
          </a:p>
          <a:p>
            <a:pPr lvl="3"/>
            <a:r>
              <a:rPr lang="en-US" sz="1400" dirty="0"/>
              <a:t>There are exceptions* - .e. g KLD Concerns</a:t>
            </a:r>
          </a:p>
        </p:txBody>
      </p:sp>
    </p:spTree>
    <p:extLst>
      <p:ext uri="{BB962C8B-B14F-4D97-AF65-F5344CB8AC3E}">
        <p14:creationId xmlns:p14="http://schemas.microsoft.com/office/powerpoint/2010/main" val="102403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Embedded Responsibility – Formal Commitments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Formal commitments come (often) via executive &amp; board level committees with goals of ensuring a firm’s legal compliance &amp; meeting CSR standards </a:t>
            </a:r>
          </a:p>
          <a:p>
            <a:pPr marL="0" indent="0" algn="r">
              <a:buNone/>
            </a:pPr>
            <a:r>
              <a:rPr lang="en-US" sz="1500" dirty="0"/>
              <a:t>(e.g. Blair-Loy, Wharton, &amp; Goodstein, 2011)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dirty="0"/>
              <a:t>Logic of stakeholder centered decision-making</a:t>
            </a:r>
          </a:p>
          <a:p>
            <a:pPr marL="0" indent="0" algn="r">
              <a:buNone/>
            </a:pPr>
            <a:r>
              <a:rPr lang="en-US" sz="1500" dirty="0"/>
              <a:t>(Jones, </a:t>
            </a:r>
            <a:r>
              <a:rPr lang="en-US" sz="1500" dirty="0" err="1"/>
              <a:t>Felps</a:t>
            </a:r>
            <a:r>
              <a:rPr lang="en-US" sz="1500" dirty="0"/>
              <a:t>, &amp; </a:t>
            </a:r>
            <a:r>
              <a:rPr lang="en-US" sz="1500" dirty="0" err="1"/>
              <a:t>Bigley</a:t>
            </a:r>
            <a:r>
              <a:rPr lang="en-US" sz="1500" dirty="0"/>
              <a:t>, 2007)</a:t>
            </a:r>
          </a:p>
          <a:p>
            <a:endParaRPr lang="en-US" sz="1000" dirty="0"/>
          </a:p>
          <a:p>
            <a:r>
              <a:rPr lang="en-US" dirty="0"/>
              <a:t>Firms with embedded CSR will find CI to conflict strongly with organizational structures &amp; cultures of responsibility</a:t>
            </a:r>
          </a:p>
          <a:p>
            <a:endParaRPr lang="en-US" sz="2400" dirty="0"/>
          </a:p>
          <a:p>
            <a:pPr marL="0" indent="0" algn="ctr">
              <a:buNone/>
            </a:pPr>
            <a:r>
              <a:rPr lang="en-US" sz="2400" dirty="0">
                <a:solidFill>
                  <a:srgbClr val="800000"/>
                </a:solidFill>
              </a:rPr>
              <a:t>Hypothesis 6: Formal management commitments to responsibility will lead to lower levels of Strategic CI</a:t>
            </a:r>
          </a:p>
        </p:txBody>
      </p:sp>
    </p:spTree>
    <p:extLst>
      <p:ext uri="{BB962C8B-B14F-4D97-AF65-F5344CB8AC3E}">
        <p14:creationId xmlns:p14="http://schemas.microsoft.com/office/powerpoint/2010/main" val="259373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Corporate Irresponsibility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CI is mostly tied to poor performance outcomes </a:t>
            </a:r>
          </a:p>
          <a:p>
            <a:pPr lvl="1"/>
            <a:r>
              <a:rPr lang="en-US" dirty="0"/>
              <a:t>Except what if this is not </a:t>
            </a:r>
            <a:r>
              <a:rPr lang="en-US" i="1" dirty="0"/>
              <a:t>always </a:t>
            </a:r>
            <a:r>
              <a:rPr lang="en-US" dirty="0"/>
              <a:t>the case?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Can CI be broader than simply illegal behavior (misconduct, corruption, etc.) or low firm-level CSR?</a:t>
            </a:r>
            <a:endParaRPr lang="en-US" sz="1400" dirty="0"/>
          </a:p>
          <a:p>
            <a:pPr lvl="1"/>
            <a:r>
              <a:rPr lang="en-US" dirty="0"/>
              <a:t>How else can we classify a corporation as irresponsible? 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18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i="1" dirty="0"/>
              <a:t>Institutional </a:t>
            </a:r>
            <a:r>
              <a:rPr lang="en-US" dirty="0"/>
              <a:t>Corporate Irresponsibility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CI without the stipulation of stakeholder sanctions</a:t>
            </a:r>
          </a:p>
          <a:p>
            <a:pPr marL="574675" indent="-292100">
              <a:buClr>
                <a:schemeClr val="accent2"/>
              </a:buClr>
            </a:pPr>
            <a:r>
              <a:rPr lang="en-US" sz="2300" dirty="0">
                <a:solidFill>
                  <a:schemeClr val="tx2"/>
                </a:solidFill>
              </a:rPr>
              <a:t>Focus remains on a firm’s violations, rather than on a social control agent’s ability to sanction a firm. </a:t>
            </a:r>
          </a:p>
          <a:p>
            <a:pPr marL="282575" indent="0">
              <a:buClr>
                <a:schemeClr val="accent2"/>
              </a:buClr>
              <a:buNone/>
            </a:pPr>
            <a:endParaRPr lang="en-US" sz="1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/>
              <a:t>Institutional CI as a violation of a set of normative or ethical norms, conventions, &amp; social realities (i.e. institutions)</a:t>
            </a:r>
          </a:p>
          <a:p>
            <a:pPr lvl="1"/>
            <a:r>
              <a:rPr lang="en-US" dirty="0"/>
              <a:t>Much scholarship has indirectly conceived of CI this way</a:t>
            </a:r>
          </a:p>
          <a:p>
            <a:pPr marL="274320" lvl="1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		      (Campbell, 2007; Jones, </a:t>
            </a:r>
            <a:r>
              <a:rPr lang="en-US" sz="1600" dirty="0" err="1">
                <a:solidFill>
                  <a:srgbClr val="000000"/>
                </a:solidFill>
              </a:rPr>
              <a:t>Felps</a:t>
            </a:r>
            <a:r>
              <a:rPr lang="en-US" sz="1600" dirty="0">
                <a:solidFill>
                  <a:srgbClr val="000000"/>
                </a:solidFill>
              </a:rPr>
              <a:t>, &amp; </a:t>
            </a:r>
            <a:r>
              <a:rPr lang="en-US" sz="1600" dirty="0" err="1">
                <a:solidFill>
                  <a:srgbClr val="000000"/>
                </a:solidFill>
              </a:rPr>
              <a:t>Bigley</a:t>
            </a:r>
            <a:r>
              <a:rPr lang="en-US" sz="1600" dirty="0">
                <a:solidFill>
                  <a:srgbClr val="000000"/>
                </a:solidFill>
              </a:rPr>
              <a:t>, 2007; Muller &amp; </a:t>
            </a:r>
            <a:r>
              <a:rPr lang="en-US" sz="1600" dirty="0" err="1">
                <a:solidFill>
                  <a:srgbClr val="000000"/>
                </a:solidFill>
              </a:rPr>
              <a:t>Kraussl</a:t>
            </a:r>
            <a:r>
              <a:rPr lang="en-US" sz="1600" dirty="0">
                <a:solidFill>
                  <a:srgbClr val="000000"/>
                </a:solidFill>
              </a:rPr>
              <a:t>, 2011)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dirty="0"/>
              <a:t>CI (institutional &amp; otherwise) has no place within a healthy, robust capitalist marketplace 		</a:t>
            </a:r>
            <a:r>
              <a:rPr lang="en-US" sz="1500" dirty="0"/>
              <a:t>(Heath, 2006, 2014; Stout, 2012)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40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What CI is not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“Low” CSR (firm-level) </a:t>
            </a:r>
          </a:p>
          <a:p>
            <a:pPr lvl="1"/>
            <a:r>
              <a:rPr lang="en-US" dirty="0"/>
              <a:t>“Low” philanthropy, volunteerism, &amp; community involvement are in the same construct (CI) as poor labor relations, human rights violations, political accountability, etc. </a:t>
            </a:r>
          </a:p>
          <a:p>
            <a:pPr lvl="2"/>
            <a:r>
              <a:rPr lang="en-US" sz="2200" dirty="0"/>
              <a:t>Hence CI instead of CSI</a:t>
            </a:r>
          </a:p>
          <a:p>
            <a:pPr marL="274320" lvl="1" indent="0">
              <a:buNone/>
            </a:pPr>
            <a:endParaRPr lang="en-US" dirty="0"/>
          </a:p>
          <a:p>
            <a:r>
              <a:rPr lang="en-US" dirty="0"/>
              <a:t>Poorly constructed policy</a:t>
            </a:r>
          </a:p>
          <a:p>
            <a:pPr lvl="1"/>
            <a:r>
              <a:rPr lang="en-US" dirty="0"/>
              <a:t>“Policies” are not performance! CI is </a:t>
            </a:r>
            <a:r>
              <a:rPr lang="en-US" i="1" dirty="0"/>
              <a:t>behavior. </a:t>
            </a:r>
          </a:p>
          <a:p>
            <a:pPr lvl="2"/>
            <a:r>
              <a:rPr lang="en-US" sz="2300" dirty="0"/>
              <a:t>e.g. Diversity policies do not make a diverse or inclusive organization – KLD limitation</a:t>
            </a:r>
          </a:p>
        </p:txBody>
      </p:sp>
    </p:spTree>
    <p:extLst>
      <p:ext uri="{BB962C8B-B14F-4D97-AF65-F5344CB8AC3E}">
        <p14:creationId xmlns:p14="http://schemas.microsoft.com/office/powerpoint/2010/main" val="164039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Corporate Irresponsibility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8229600" cy="4175760"/>
          </a:xfrm>
        </p:spPr>
        <p:txBody>
          <a:bodyPr>
            <a:normAutofit/>
          </a:bodyPr>
          <a:lstStyle/>
          <a:p>
            <a:pPr algn="ctr"/>
            <a:r>
              <a:rPr lang="en-US" sz="3000" i="1" dirty="0"/>
              <a:t>Firm action that a stakeholder would deem to be in violation of relevant institutions, illegal, unethical, or irresponsible.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81567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Why? What do corporations get out of CI?</a:t>
            </a:r>
          </a:p>
          <a:p>
            <a:pPr lvl="1"/>
            <a:r>
              <a:rPr lang="en-US" dirty="0"/>
              <a:t>As with CSR and any other path to competitive advantage, firms use CI as a strategic mechanism</a:t>
            </a:r>
          </a:p>
          <a:p>
            <a:pPr marL="274320" lvl="1" indent="0" algn="r">
              <a:buNone/>
            </a:pPr>
            <a:r>
              <a:rPr lang="en-US" sz="1500" dirty="0"/>
              <a:t>(</a:t>
            </a:r>
            <a:r>
              <a:rPr lang="en-US" sz="1500" dirty="0" err="1"/>
              <a:t>McWIlliams</a:t>
            </a:r>
            <a:r>
              <a:rPr lang="en-US" sz="1500" dirty="0"/>
              <a:t> &amp; Siegel, 2002; Siegel, 2009)</a:t>
            </a:r>
            <a:r>
              <a:rPr lang="en-US" dirty="0"/>
              <a:t>  </a:t>
            </a:r>
          </a:p>
          <a:p>
            <a:pPr lvl="1"/>
            <a:r>
              <a:rPr lang="en-US" dirty="0"/>
              <a:t>Competitive advantage</a:t>
            </a:r>
          </a:p>
          <a:p>
            <a:pPr lvl="2"/>
            <a:r>
              <a:rPr lang="en-US" dirty="0"/>
              <a:t>Resources &amp; capabilities generate competitive advantage when they fit the “VRIN” framework. </a:t>
            </a:r>
          </a:p>
          <a:p>
            <a:pPr lvl="2"/>
            <a:r>
              <a:rPr lang="en-US" dirty="0"/>
              <a:t>Firms chase competitive advantage to out perform rivals. </a:t>
            </a:r>
          </a:p>
          <a:p>
            <a:pPr lvl="3"/>
            <a:r>
              <a:rPr lang="en-US" sz="2000" dirty="0"/>
              <a:t>Cost advantage – “</a:t>
            </a:r>
            <a:r>
              <a:rPr lang="en-US" sz="2000" i="1" dirty="0"/>
              <a:t>aggressive construction of efficient-scale facilities, vigorous pursuit of cost-reductions from experience, tight cost and overhead control…and cost minimization in areas like R&amp;D, service, sales force, advertising and so on</a:t>
            </a:r>
            <a:r>
              <a:rPr lang="en-US" sz="2000" dirty="0"/>
              <a:t>” </a:t>
            </a:r>
            <a:r>
              <a:rPr lang="en-US" sz="1400" dirty="0"/>
              <a:t>(Porter, 1998, p. 35). </a:t>
            </a:r>
          </a:p>
          <a:p>
            <a:pPr marL="868680" lvl="3" indent="0">
              <a:buNone/>
            </a:pPr>
            <a:endParaRPr lang="en-US" sz="1000" dirty="0"/>
          </a:p>
          <a:p>
            <a:pPr lvl="3"/>
            <a:r>
              <a:rPr lang="en-US" sz="2000" dirty="0"/>
              <a:t>Differentiation – Unique attributes of a product or service</a:t>
            </a:r>
          </a:p>
        </p:txBody>
      </p:sp>
    </p:spTree>
    <p:extLst>
      <p:ext uri="{BB962C8B-B14F-4D97-AF65-F5344CB8AC3E}">
        <p14:creationId xmlns:p14="http://schemas.microsoft.com/office/powerpoint/2010/main" val="364060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Strategic CI – Competitive advantage distorted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000" dirty="0"/>
              <a:t>Shareholder primacy ideologies create pressures to focus relentlessly on short-term returns </a:t>
            </a:r>
          </a:p>
          <a:p>
            <a:pPr lvl="3"/>
            <a:r>
              <a:rPr lang="en-US" sz="2400" dirty="0"/>
              <a:t>Extremist interpretations of classic welfare economic and theory of the firm assumptions for competitive advantage</a:t>
            </a:r>
          </a:p>
          <a:p>
            <a:pPr lvl="4"/>
            <a:r>
              <a:rPr lang="en-US" sz="2200" dirty="0"/>
              <a:t>Cost-advantage: layoffs, wage &amp; benefit cuts, supplier squeezes, environmental externalities, etc.</a:t>
            </a:r>
          </a:p>
          <a:p>
            <a:pPr marL="1143000" lvl="4" indent="0">
              <a:buNone/>
            </a:pPr>
            <a:endParaRPr lang="en-US" sz="2200" dirty="0"/>
          </a:p>
          <a:p>
            <a:pPr lvl="4"/>
            <a:r>
              <a:rPr lang="en-US" sz="2200" dirty="0"/>
              <a:t>Differentiation: product/service deception (e.g. big </a:t>
            </a:r>
            <a:r>
              <a:rPr lang="en-US" sz="2200" dirty="0" err="1"/>
              <a:t>Pharma</a:t>
            </a:r>
            <a:r>
              <a:rPr lang="en-US" sz="2200" dirty="0"/>
              <a:t>)</a:t>
            </a:r>
          </a:p>
          <a:p>
            <a:pPr marL="1143000" lvl="4" indent="0">
              <a:buNone/>
            </a:pPr>
            <a:endParaRPr lang="en-US" sz="2200" dirty="0"/>
          </a:p>
          <a:p>
            <a:pPr marL="1143000" lvl="4" indent="0">
              <a:buNone/>
            </a:pPr>
            <a:endParaRPr lang="en-US" sz="2200" dirty="0"/>
          </a:p>
          <a:p>
            <a:pPr marL="1143000" lvl="4" indent="0" algn="r">
              <a:buNone/>
            </a:pPr>
            <a:endParaRPr lang="en-US" dirty="0"/>
          </a:p>
          <a:p>
            <a:pPr marL="1143000" lvl="4" indent="0" algn="r">
              <a:buNone/>
            </a:pPr>
            <a:r>
              <a:rPr lang="en-US" dirty="0"/>
              <a:t>(</a:t>
            </a:r>
            <a:r>
              <a:rPr lang="en-US" dirty="0" err="1"/>
              <a:t>Khurana</a:t>
            </a:r>
            <a:r>
              <a:rPr lang="en-US" dirty="0"/>
              <a:t>, 2010; </a:t>
            </a:r>
            <a:r>
              <a:rPr lang="en-US" dirty="0" err="1"/>
              <a:t>Fligstein</a:t>
            </a:r>
            <a:r>
              <a:rPr lang="en-US" dirty="0"/>
              <a:t> &amp; Shin, 2007; </a:t>
            </a:r>
            <a:r>
              <a:rPr lang="en-US" dirty="0" err="1"/>
              <a:t>Ghoshal</a:t>
            </a:r>
            <a:r>
              <a:rPr lang="en-US" dirty="0"/>
              <a:t>, 2005; Ho, 2009, Stout, 2012)</a:t>
            </a:r>
          </a:p>
          <a:p>
            <a:pPr lvl="2"/>
            <a:endParaRPr lang="en-US" dirty="0"/>
          </a:p>
          <a:p>
            <a:pPr marL="274320" lvl="1" indent="0" algn="r">
              <a:buNone/>
            </a:pPr>
            <a:endParaRPr lang="en-US" sz="18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14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deca18-f46e-4567-9693-54dba66862b6" xsi:nil="true"/>
    <lcf76f155ced4ddcb4097134ff3c332f xmlns="c3cf2a87-d7f5-4d53-a175-a0a1e7f018d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E2D001CF2D344AB637DEDC91790A9" ma:contentTypeVersion="12" ma:contentTypeDescription="Create a new document." ma:contentTypeScope="" ma:versionID="821af95a0cfd2f1719c8aee35f1cc6c1">
  <xsd:schema xmlns:xsd="http://www.w3.org/2001/XMLSchema" xmlns:xs="http://www.w3.org/2001/XMLSchema" xmlns:p="http://schemas.microsoft.com/office/2006/metadata/properties" xmlns:ns2="c3cf2a87-d7f5-4d53-a175-a0a1e7f018d0" xmlns:ns3="45deca18-f46e-4567-9693-54dba66862b6" targetNamespace="http://schemas.microsoft.com/office/2006/metadata/properties" ma:root="true" ma:fieldsID="4a90713198e88ab16653e2d6d9ce611a" ns2:_="" ns3:_="">
    <xsd:import namespace="c3cf2a87-d7f5-4d53-a175-a0a1e7f018d0"/>
    <xsd:import namespace="45deca18-f46e-4567-9693-54dba66862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f2a87-d7f5-4d53-a175-a0a1e7f018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e20148b9-20a4-48a0-acba-ba52d68a37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eca18-f46e-4567-9693-54dba66862b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d10a926-ad76-4245-a4fc-5ee384335586}" ma:internalName="TaxCatchAll" ma:showField="CatchAllData" ma:web="45deca18-f46e-4567-9693-54dba66862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12306D-B805-49C4-B549-2A1FBAFEA07D}">
  <ds:schemaRefs>
    <ds:schemaRef ds:uri="http://schemas.microsoft.com/office/2006/metadata/properties"/>
    <ds:schemaRef ds:uri="http://schemas.microsoft.com/office/infopath/2007/PartnerControls"/>
    <ds:schemaRef ds:uri="45deca18-f46e-4567-9693-54dba66862b6"/>
    <ds:schemaRef ds:uri="c3cf2a87-d7f5-4d53-a175-a0a1e7f018d0"/>
  </ds:schemaRefs>
</ds:datastoreItem>
</file>

<file path=customXml/itemProps2.xml><?xml version="1.0" encoding="utf-8"?>
<ds:datastoreItem xmlns:ds="http://schemas.openxmlformats.org/officeDocument/2006/customXml" ds:itemID="{26B94644-FDE7-40A5-A60C-7F52D4D589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488C26-77EE-4DB2-8182-E34180100F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cf2a87-d7f5-4d53-a175-a0a1e7f018d0"/>
    <ds:schemaRef ds:uri="45deca18-f46e-4567-9693-54dba66862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6044</TotalTime>
  <Words>2207</Words>
  <Application>Microsoft Office PowerPoint</Application>
  <PresentationFormat>On-screen Show (4:3)</PresentationFormat>
  <Paragraphs>264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Origin</vt:lpstr>
      <vt:lpstr>A Market for Vice: Exploring the Domain of Strategic Corporate Irresponsibility </vt:lpstr>
      <vt:lpstr>Corporate Irresponsibility (CI)</vt:lpstr>
      <vt:lpstr>Corporate Irresponsibility (CI)</vt:lpstr>
      <vt:lpstr>Corporate Irresponsibility </vt:lpstr>
      <vt:lpstr>Institutional Corporate Irresponsibility</vt:lpstr>
      <vt:lpstr>What CI is not </vt:lpstr>
      <vt:lpstr>Corporate Irresponsibility</vt:lpstr>
      <vt:lpstr>Strategic CI</vt:lpstr>
      <vt:lpstr>Strategic CI – Competitive advantage distorted</vt:lpstr>
      <vt:lpstr>Strategic CI</vt:lpstr>
      <vt:lpstr>Strategic CI </vt:lpstr>
      <vt:lpstr>Decoupling mechanisms that obscure strategic CI</vt:lpstr>
      <vt:lpstr>Decoupling mechanisms that obscure strategic CI</vt:lpstr>
      <vt:lpstr>CI  Peripheral CSR</vt:lpstr>
      <vt:lpstr>CI  Peripheral CSR via self-regulation </vt:lpstr>
      <vt:lpstr>Corporate Political Activity </vt:lpstr>
      <vt:lpstr>Corporate Political Activity </vt:lpstr>
      <vt:lpstr>PowerPoint Presentation</vt:lpstr>
      <vt:lpstr>PowerPoint Presentation</vt:lpstr>
      <vt:lpstr>Measures</vt:lpstr>
      <vt:lpstr>PowerPoint Presentation</vt:lpstr>
      <vt:lpstr>Measures</vt:lpstr>
      <vt:lpstr>Corporate Irresponsibility </vt:lpstr>
      <vt:lpstr>The nuance of the CI measure </vt:lpstr>
      <vt:lpstr>Key References</vt:lpstr>
      <vt:lpstr>Analysis</vt:lpstr>
      <vt:lpstr>PowerPoint Presentation</vt:lpstr>
      <vt:lpstr>PowerPoint Presentation</vt:lpstr>
      <vt:lpstr>Embedded Responsibility - CSR</vt:lpstr>
      <vt:lpstr>Embedded Responsibility – Formal Commitments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Jerome Stewart</dc:creator>
  <cp:lastModifiedBy>Oscar</cp:lastModifiedBy>
  <cp:revision>562</cp:revision>
  <dcterms:created xsi:type="dcterms:W3CDTF">2014-09-18T02:50:54Z</dcterms:created>
  <dcterms:modified xsi:type="dcterms:W3CDTF">2025-11-25T01:18:42Z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0x01010025FE2D001CF2D344AB637DEDC91790A9</vt:lpwstr>
  </property>
  <property fmtid="{D5CDD505-2E9C-101B-9397-08002B2CF9AE}" pid="3" name="CreatedDateTime_Client">
    <vt:filetime>2017-11-30T00:51:38Z</vt:filetime>
  </property>
  <property fmtid="{D5CDD505-2E9C-101B-9397-08002B2CF9AE}" pid="4" name="LastModifiedDateTime_Client">
    <vt:filetime>2017-11-30T00:51:38Z</vt:filetime>
  </property>
  <property fmtid="{D5CDD505-2E9C-101B-9397-08002B2CF9AE}" pid="5" name="MediaServiceImageTags">
    <vt:lpwstr/>
  </property>
</Properties>
</file>