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93" d="100"/>
          <a:sy n="93" d="100"/>
        </p:scale>
        <p:origin x="8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2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2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5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9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8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0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83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9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F468E-3F64-410A-9466-EC3C7C22BAF6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58A5-2151-482B-962C-8BA4EB7AC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7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960108" y="714064"/>
            <a:ext cx="333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60108" y="3326474"/>
            <a:ext cx="326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D.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1836" y="714064"/>
            <a:ext cx="333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36" y="3326474"/>
            <a:ext cx="326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8929" y="5988165"/>
            <a:ext cx="8314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Supplemental Figure 1. </a:t>
            </a:r>
            <a:r>
              <a:rPr lang="en-US" sz="1000" b="1" dirty="0"/>
              <a:t>Effects of </a:t>
            </a:r>
            <a:r>
              <a:rPr lang="en-US" sz="1000" b="1" dirty="0" smtClean="0"/>
              <a:t>siRNA on the ability of a low concentration of </a:t>
            </a:r>
            <a:r>
              <a:rPr lang="en-US" sz="1000" b="1" dirty="0" err="1" smtClean="0"/>
              <a:t>Ifn</a:t>
            </a:r>
            <a:r>
              <a:rPr lang="en-US" sz="1000" b="1" dirty="0" smtClean="0"/>
              <a:t>-</a:t>
            </a:r>
            <a:r>
              <a:rPr lang="en-US" sz="1000" b="1" dirty="0" smtClean="0">
                <a:latin typeface="Symbol" panose="05050102010706020507" pitchFamily="18" charset="2"/>
              </a:rPr>
              <a:t>b</a:t>
            </a:r>
            <a:r>
              <a:rPr lang="en-US" sz="1000" b="1" dirty="0" smtClean="0"/>
              <a:t> to induce versican expression. </a:t>
            </a:r>
            <a:r>
              <a:rPr lang="en-US" sz="1000" dirty="0"/>
              <a:t>BMDMs were transfected with 0, 30, or 300nM of siRNA for (</a:t>
            </a:r>
            <a:r>
              <a:rPr lang="en-US" sz="1000" dirty="0" smtClean="0"/>
              <a:t>A) Jak1, (B) </a:t>
            </a:r>
            <a:r>
              <a:rPr lang="en-US" sz="1000" dirty="0"/>
              <a:t>Irf9, </a:t>
            </a:r>
            <a:r>
              <a:rPr lang="en-US" sz="1000" dirty="0" smtClean="0"/>
              <a:t>(C) </a:t>
            </a:r>
            <a:r>
              <a:rPr lang="en-US" sz="1000" dirty="0"/>
              <a:t>Stat1, or </a:t>
            </a:r>
            <a:r>
              <a:rPr lang="en-US" sz="1000" dirty="0" smtClean="0"/>
              <a:t>(D) </a:t>
            </a:r>
            <a:r>
              <a:rPr lang="en-US" sz="1000" dirty="0"/>
              <a:t>Stat2 for 24 hours prior to exposure to </a:t>
            </a:r>
            <a:r>
              <a:rPr lang="en-US" sz="1000" dirty="0" smtClean="0"/>
              <a:t>PBS </a:t>
            </a:r>
            <a:r>
              <a:rPr lang="en-US" sz="1000" dirty="0"/>
              <a:t>or </a:t>
            </a:r>
            <a:r>
              <a:rPr lang="en-US" sz="1000" dirty="0" err="1"/>
              <a:t>Ifn</a:t>
            </a:r>
            <a:r>
              <a:rPr lang="en-US" sz="1000" dirty="0"/>
              <a:t>-</a:t>
            </a:r>
            <a:r>
              <a:rPr lang="en-US" sz="1000" dirty="0">
                <a:latin typeface="Symbol" panose="05050102010706020507" pitchFamily="18" charset="2"/>
              </a:rPr>
              <a:t>b</a:t>
            </a:r>
            <a:r>
              <a:rPr lang="en-US" sz="1000" dirty="0"/>
              <a:t> (</a:t>
            </a:r>
            <a:r>
              <a:rPr lang="en-US" sz="1000" dirty="0" smtClean="0"/>
              <a:t>10 </a:t>
            </a:r>
            <a:r>
              <a:rPr lang="en-US" sz="1000" dirty="0"/>
              <a:t>U/ml</a:t>
            </a:r>
            <a:r>
              <a:rPr lang="en-US" sz="1000" dirty="0" smtClean="0"/>
              <a:t>) </a:t>
            </a:r>
            <a:r>
              <a:rPr lang="en-US" sz="1000" dirty="0"/>
              <a:t>for 4 hours. </a:t>
            </a:r>
            <a:r>
              <a:rPr lang="en-US" sz="1000" dirty="0" smtClean="0"/>
              <a:t>Jak1, Irf9, Stat1, Stat2 and </a:t>
            </a:r>
            <a:r>
              <a:rPr lang="en-US" sz="1000" dirty="0" err="1" smtClean="0"/>
              <a:t>Vcan</a:t>
            </a:r>
            <a:r>
              <a:rPr lang="en-US" sz="1000" i="1" dirty="0" smtClean="0"/>
              <a:t> </a:t>
            </a:r>
            <a:r>
              <a:rPr lang="en-US" sz="1000" dirty="0"/>
              <a:t>mRNA expression were evaluated by real-time qPCR. </a:t>
            </a:r>
            <a:r>
              <a:rPr lang="en-US" sz="1000" dirty="0" smtClean="0"/>
              <a:t>Data </a:t>
            </a:r>
            <a:r>
              <a:rPr lang="en-US" sz="1000" dirty="0"/>
              <a:t>represent means ± SEM. Replicates represent cells from </a:t>
            </a:r>
            <a:r>
              <a:rPr lang="en-US" sz="1000" dirty="0" smtClean="0"/>
              <a:t>n = 3 wild-type mice; all replicates are shown. </a:t>
            </a:r>
            <a:r>
              <a:rPr lang="en-US" sz="1000" dirty="0"/>
              <a:t>Statistics were analyzed by 2-way ANOVA with multiple comparisons: * p &lt; 0.05, ** p &lt; 0.01, *** p&lt; 0.001, **** p&lt;0.0001. </a:t>
            </a:r>
            <a:endParaRPr lang="en-US" sz="1000" i="1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783926" y="943618"/>
          <a:ext cx="1584777" cy="2172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3169554" imgH="4345409" progId="Prism9.Document">
                  <p:embed/>
                </p:oleObj>
              </mc:Choice>
              <mc:Fallback>
                <p:oleObj name="Prism 9" r:id="rId3" imgW="3169554" imgH="4345409" progId="Prism9.Document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3926" y="943618"/>
                        <a:ext cx="1584777" cy="2172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2337281" y="1629261"/>
          <a:ext cx="1909620" cy="147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9" r:id="rId5" imgW="3819239" imgH="2959948" progId="Prism9.Document">
                  <p:embed/>
                </p:oleObj>
              </mc:Choice>
              <mc:Fallback>
                <p:oleObj name="Prism 9" r:id="rId5" imgW="3819239" imgH="2959948" progId="Prism9.Document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7281" y="1629261"/>
                        <a:ext cx="1909620" cy="1479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6452960" y="1602320"/>
          <a:ext cx="1912501" cy="150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9" r:id="rId7" imgW="3825001" imgH="3016475" progId="Prism9.Document">
                  <p:embed/>
                </p:oleObj>
              </mc:Choice>
              <mc:Fallback>
                <p:oleObj name="Prism 9" r:id="rId7" imgW="3825001" imgH="3016475" progId="Prism9.Document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52960" y="1602320"/>
                        <a:ext cx="1912501" cy="1508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4950426" y="990760"/>
          <a:ext cx="1513831" cy="2120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9" r:id="rId9" imgW="3027661" imgH="4241715" progId="Prism9.Document">
                  <p:embed/>
                </p:oleObj>
              </mc:Choice>
              <mc:Fallback>
                <p:oleObj name="Prism 9" r:id="rId9" imgW="3027661" imgH="4241715" progId="Prism9.Document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50426" y="990760"/>
                        <a:ext cx="1513831" cy="2120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819247" y="3287059"/>
          <a:ext cx="1555066" cy="1906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9" r:id="rId11" imgW="3110132" imgH="3812179" progId="Prism9.Document">
                  <p:embed/>
                </p:oleObj>
              </mc:Choice>
              <mc:Fallback>
                <p:oleObj name="Prism 9" r:id="rId11" imgW="3110132" imgH="3812179" progId="Prism9.Document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9247" y="3287059"/>
                        <a:ext cx="1555066" cy="1906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2335840" y="3821182"/>
          <a:ext cx="1912501" cy="1369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9" r:id="rId13" imgW="3825001" imgH="2738879" progId="Prism9.Document">
                  <p:embed/>
                </p:oleObj>
              </mc:Choice>
              <mc:Fallback>
                <p:oleObj name="Prism 9" r:id="rId13" imgW="3825001" imgH="2738879" progId="Prism9.Document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35840" y="3821182"/>
                        <a:ext cx="1912501" cy="1369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4901885" y="3581813"/>
          <a:ext cx="1555066" cy="1607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9" r:id="rId15" imgW="3110132" imgH="3215941" progId="Prism9.Document">
                  <p:embed/>
                </p:oleObj>
              </mc:Choice>
              <mc:Fallback>
                <p:oleObj name="Prism 9" r:id="rId15" imgW="3110132" imgH="3215941" progId="Prism9.Document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901885" y="3581813"/>
                        <a:ext cx="1555066" cy="1607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6451339" y="3815064"/>
          <a:ext cx="1912501" cy="1376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9" r:id="rId17" imgW="3825001" imgH="2752560" progId="Prism9.Document">
                  <p:embed/>
                </p:oleObj>
              </mc:Choice>
              <mc:Fallback>
                <p:oleObj name="Prism 9" r:id="rId17" imgW="3825001" imgH="2752560" progId="Prism9.Document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451339" y="3815064"/>
                        <a:ext cx="1912501" cy="1376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488"/>
            <a:ext cx="3698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Chang, M.Y._ISGF3 Regulates Versican Expression in Macrophages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8669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156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1</cp:revision>
  <dcterms:created xsi:type="dcterms:W3CDTF">2024-03-12T19:55:48Z</dcterms:created>
  <dcterms:modified xsi:type="dcterms:W3CDTF">2024-03-12T19:58:01Z</dcterms:modified>
</cp:coreProperties>
</file>