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sldIdLst>
    <p:sldId id="256" r:id="rId5"/>
    <p:sldId id="275" r:id="rId6"/>
    <p:sldId id="257" r:id="rId7"/>
    <p:sldId id="258" r:id="rId8"/>
    <p:sldId id="259" r:id="rId9"/>
    <p:sldId id="261" r:id="rId10"/>
    <p:sldId id="274" r:id="rId11"/>
    <p:sldId id="260" r:id="rId12"/>
    <p:sldId id="277" r:id="rId13"/>
    <p:sldId id="262" r:id="rId14"/>
    <p:sldId id="263" r:id="rId15"/>
    <p:sldId id="278" r:id="rId16"/>
    <p:sldId id="265" r:id="rId17"/>
    <p:sldId id="279" r:id="rId18"/>
    <p:sldId id="280" r:id="rId19"/>
    <p:sldId id="266" r:id="rId20"/>
    <p:sldId id="282" r:id="rId21"/>
    <p:sldId id="281" r:id="rId22"/>
    <p:sldId id="284" r:id="rId23"/>
    <p:sldId id="270" r:id="rId24"/>
    <p:sldId id="271" r:id="rId25"/>
    <p:sldId id="272" r:id="rId26"/>
    <p:sldId id="268" r:id="rId27"/>
    <p:sldId id="269" r:id="rId28"/>
    <p:sldId id="273" r:id="rId29"/>
    <p:sldId id="283" r:id="rId30"/>
    <p:sldId id="286" r:id="rId31"/>
    <p:sldId id="27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32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11/24/2025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PH" sz="4400" b="1" cap="none" dirty="0"/>
              <a:t>Corporate Philanthropic Disaster Response in the Eyes of a Filipino Entrepreneur</a:t>
            </a:r>
            <a:endParaRPr lang="en-PH" sz="44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7" y="4389120"/>
            <a:ext cx="9941589" cy="106984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PH" sz="2400" dirty="0"/>
              <a:t>Andrea Santiago,  De La Salle University</a:t>
            </a:r>
          </a:p>
          <a:p>
            <a:pPr algn="ctr"/>
            <a:r>
              <a:rPr lang="en-PH" sz="2400" dirty="0"/>
              <a:t>Fernando Roxas, Asian Institute of Management</a:t>
            </a:r>
          </a:p>
          <a:p>
            <a:pPr algn="ctr"/>
            <a:r>
              <a:rPr lang="en-PH" sz="2400" dirty="0"/>
              <a:t>Philippines</a:t>
            </a:r>
          </a:p>
        </p:txBody>
      </p:sp>
    </p:spTree>
    <p:extLst>
      <p:ext uri="{BB962C8B-B14F-4D97-AF65-F5344CB8AC3E}">
        <p14:creationId xmlns:p14="http://schemas.microsoft.com/office/powerpoint/2010/main" val="3665472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PH" sz="4400" dirty="0"/>
              <a:t>Corporate drivers for humanitarian relief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PH" sz="3600" dirty="0"/>
              <a:t> desire to build a positive brand and to ‘insure’ against potential future political crises</a:t>
            </a:r>
          </a:p>
          <a:p>
            <a:r>
              <a:rPr lang="en-PH" sz="3600" dirty="0"/>
              <a:t> to increase staff motivation</a:t>
            </a:r>
          </a:p>
          <a:p>
            <a:r>
              <a:rPr lang="en-PH" sz="3600" dirty="0"/>
              <a:t> attempt to gather business intelligence</a:t>
            </a:r>
          </a:p>
          <a:p>
            <a:r>
              <a:rPr lang="en-PH" sz="3600" dirty="0"/>
              <a:t> a desire to ‘</a:t>
            </a:r>
            <a:r>
              <a:rPr lang="en-PH" sz="3600" i="1" dirty="0"/>
              <a:t>do good</a:t>
            </a:r>
            <a:r>
              <a:rPr lang="en-PH" sz="3600" dirty="0"/>
              <a:t>’</a:t>
            </a:r>
          </a:p>
          <a:p>
            <a:pPr marL="0" indent="0">
              <a:buNone/>
            </a:pPr>
            <a:endParaRPr lang="en-PH" sz="1800" dirty="0"/>
          </a:p>
          <a:p>
            <a:pPr marL="0" indent="0">
              <a:buNone/>
            </a:pPr>
            <a:r>
              <a:rPr lang="en-PH" sz="2400" dirty="0"/>
              <a:t>Binder &amp; Witte, 2007</a:t>
            </a:r>
          </a:p>
        </p:txBody>
      </p:sp>
    </p:spTree>
    <p:extLst>
      <p:ext uri="{BB962C8B-B14F-4D97-AF65-F5344CB8AC3E}">
        <p14:creationId xmlns:p14="http://schemas.microsoft.com/office/powerpoint/2010/main" val="724284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PH" sz="4400" dirty="0"/>
              <a:t>The role of media in marshalling support</a:t>
            </a:r>
          </a:p>
        </p:txBody>
      </p:sp>
      <p:pic>
        <p:nvPicPr>
          <p:cNvPr id="6146" name="Picture 2" descr="Image result for sharing economy compan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355274"/>
            <a:ext cx="8453131" cy="453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621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 (x86)\Microsoft Office\MEDIA\CAGCAT10\j0335112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345" y="645199"/>
            <a:ext cx="4858061" cy="485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3222885" y="1513976"/>
            <a:ext cx="3146688" cy="4708841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3200" dirty="0"/>
              <a:t>LOCAL</a:t>
            </a:r>
          </a:p>
          <a:p>
            <a:endParaRPr lang="en-PH" sz="3200" dirty="0"/>
          </a:p>
          <a:p>
            <a:r>
              <a:rPr lang="en-PH" sz="3200" dirty="0"/>
              <a:t>NATIONAL</a:t>
            </a:r>
          </a:p>
          <a:p>
            <a:endParaRPr lang="en-PH" sz="3200" dirty="0"/>
          </a:p>
          <a:p>
            <a:r>
              <a:rPr lang="en-PH" sz="3200" dirty="0"/>
              <a:t>REGIONAL</a:t>
            </a:r>
          </a:p>
          <a:p>
            <a:endParaRPr lang="en-PH" sz="3200" dirty="0"/>
          </a:p>
          <a:p>
            <a:r>
              <a:rPr lang="en-PH" sz="3200" dirty="0"/>
              <a:t>GLOBAL</a:t>
            </a:r>
          </a:p>
          <a:p>
            <a:endParaRPr lang="en-PH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665" y="215281"/>
            <a:ext cx="10058400" cy="1609344"/>
          </a:xfrm>
        </p:spPr>
        <p:txBody>
          <a:bodyPr/>
          <a:lstStyle/>
          <a:p>
            <a:r>
              <a:rPr lang="en-US" dirty="0"/>
              <a:t>DISASTER RESPONSE</a:t>
            </a:r>
          </a:p>
        </p:txBody>
      </p:sp>
      <p:sp>
        <p:nvSpPr>
          <p:cNvPr id="4" name="Down Arrow 3"/>
          <p:cNvSpPr/>
          <p:nvPr/>
        </p:nvSpPr>
        <p:spPr>
          <a:xfrm>
            <a:off x="1693889" y="1665153"/>
            <a:ext cx="1139254" cy="40192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75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515" y="1352521"/>
            <a:ext cx="4706911" cy="4268790"/>
          </a:xfrm>
        </p:spPr>
        <p:txBody>
          <a:bodyPr>
            <a:normAutofit lnSpcReduction="10000"/>
          </a:bodyPr>
          <a:lstStyle/>
          <a:p>
            <a:r>
              <a:rPr lang="en-PH" sz="3200" dirty="0"/>
              <a:t>Developing countries rely a lot on developed countries to fund the gaps</a:t>
            </a:r>
          </a:p>
          <a:p>
            <a:endParaRPr lang="en-PH" sz="3200" dirty="0"/>
          </a:p>
          <a:p>
            <a:r>
              <a:rPr lang="en-PH" sz="3200" dirty="0"/>
              <a:t>Dependence on donations can make recipients complacent and entitled</a:t>
            </a:r>
          </a:p>
          <a:p>
            <a:endParaRPr lang="en-PH" sz="3200" dirty="0"/>
          </a:p>
          <a:p>
            <a:pPr marL="0" indent="0">
              <a:buNone/>
            </a:pPr>
            <a:endParaRPr lang="en-PH" sz="3200" dirty="0"/>
          </a:p>
        </p:txBody>
      </p:sp>
      <p:pic>
        <p:nvPicPr>
          <p:cNvPr id="8194" name="Picture 2" descr="Image result for natural calam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20" y="1352521"/>
            <a:ext cx="6548011" cy="415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939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3988" y="4473065"/>
            <a:ext cx="4754880" cy="1238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UNSYMPATHETIC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44983" y="938775"/>
            <a:ext cx="2799212" cy="863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4000" dirty="0">
                <a:solidFill>
                  <a:srgbClr val="FF0000"/>
                </a:solidFill>
              </a:rPr>
              <a:t>VERSUS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22444" y="1507510"/>
            <a:ext cx="4754880" cy="863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4000" dirty="0"/>
              <a:t>OPPORTUNISTIC</a:t>
            </a:r>
          </a:p>
        </p:txBody>
      </p:sp>
      <p:pic>
        <p:nvPicPr>
          <p:cNvPr id="3074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53" y="2070937"/>
            <a:ext cx="1239940" cy="12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384" y="325571"/>
            <a:ext cx="1239940" cy="12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854" y="1969207"/>
            <a:ext cx="1239940" cy="12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087" y="325571"/>
            <a:ext cx="1239940" cy="12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147" y="325571"/>
            <a:ext cx="1239940" cy="12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07" y="263112"/>
            <a:ext cx="1239940" cy="12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933" y="2043944"/>
            <a:ext cx="1239940" cy="12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394" y="2883803"/>
            <a:ext cx="1239940" cy="12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993" y="2043944"/>
            <a:ext cx="1239940" cy="12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 rot="19519643">
            <a:off x="2893888" y="2977433"/>
            <a:ext cx="5566871" cy="151400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/>
              <a:t>IMAGE?</a:t>
            </a:r>
          </a:p>
        </p:txBody>
      </p:sp>
    </p:spTree>
    <p:extLst>
      <p:ext uri="{BB962C8B-B14F-4D97-AF65-F5344CB8AC3E}">
        <p14:creationId xmlns:p14="http://schemas.microsoft.com/office/powerpoint/2010/main" val="266998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9134" y="1259174"/>
            <a:ext cx="323902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/>
              <a:t>CSR</a:t>
            </a:r>
          </a:p>
          <a:p>
            <a:r>
              <a:rPr lang="en-US" sz="6000" dirty="0"/>
              <a:t>BUDGET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91747" y="3257651"/>
            <a:ext cx="40398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DISASTER</a:t>
            </a:r>
          </a:p>
          <a:p>
            <a:r>
              <a:rPr lang="en-US" sz="6000" dirty="0"/>
              <a:t>RESPONSE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6903" y="2657487"/>
            <a:ext cx="10070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893399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618" y="304800"/>
            <a:ext cx="6442364" cy="6553200"/>
          </a:xfrm>
        </p:spPr>
        <p:txBody>
          <a:bodyPr>
            <a:normAutofit/>
          </a:bodyPr>
          <a:lstStyle/>
          <a:p>
            <a:r>
              <a:rPr lang="en-PH" sz="3600" dirty="0"/>
              <a:t> Profitability levels and availability of slack resources generally determine how much firms can contribute</a:t>
            </a:r>
          </a:p>
          <a:p>
            <a:r>
              <a:rPr lang="en-PH" sz="3600" dirty="0"/>
              <a:t> Companies closer to the disaster also contribute more</a:t>
            </a:r>
          </a:p>
          <a:p>
            <a:r>
              <a:rPr lang="en-PH" sz="3600" dirty="0"/>
              <a:t> Coordinating relief operations is a logistical nightmare</a:t>
            </a:r>
          </a:p>
        </p:txBody>
      </p:sp>
      <p:pic>
        <p:nvPicPr>
          <p:cNvPr id="9218" name="Picture 2" descr="Image result for philanthr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505200"/>
            <a:ext cx="4992757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723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ynx helicopter hovers above the deck of HMS Dar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079" y="612020"/>
            <a:ext cx="4419600" cy="248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LOOTING IN TACLOBAN. Some survivors of the onslaught of typhoon Yolanda were reported to have looted groceries for food and non-food supplies. Photo by EPA/Francis Malasi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685" y="3414674"/>
            <a:ext cx="4392118" cy="30341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028998" y="784485"/>
            <a:ext cx="4958792" cy="4147279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PH" sz="3600" dirty="0"/>
              <a:t>Coordinating relief operations is a logistical nightmare</a:t>
            </a:r>
          </a:p>
        </p:txBody>
      </p:sp>
    </p:spTree>
    <p:extLst>
      <p:ext uri="{BB962C8B-B14F-4D97-AF65-F5344CB8AC3E}">
        <p14:creationId xmlns:p14="http://schemas.microsoft.com/office/powerpoint/2010/main" val="3002894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24102" y="3626983"/>
            <a:ext cx="497604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/>
              <a:t>DISASTER</a:t>
            </a:r>
          </a:p>
          <a:p>
            <a:pPr algn="ctr"/>
            <a:r>
              <a:rPr lang="en-US" sz="4400" dirty="0"/>
              <a:t>PREVENTION and </a:t>
            </a:r>
          </a:p>
          <a:p>
            <a:pPr algn="ctr"/>
            <a:r>
              <a:rPr lang="en-US" sz="4400" dirty="0"/>
              <a:t>MITIGATION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1026" y="3641814"/>
            <a:ext cx="469744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/>
              <a:t>DISASTER</a:t>
            </a:r>
          </a:p>
          <a:p>
            <a:pPr algn="ctr"/>
            <a:r>
              <a:rPr lang="en-US" sz="4400" dirty="0"/>
              <a:t>RELIEF and</a:t>
            </a:r>
          </a:p>
          <a:p>
            <a:pPr algn="ctr"/>
            <a:r>
              <a:rPr lang="en-US" sz="4400" dirty="0"/>
              <a:t>REHABILITATION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49781" y="4195811"/>
            <a:ext cx="14029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OR</a:t>
            </a:r>
          </a:p>
        </p:txBody>
      </p:sp>
      <p:pic>
        <p:nvPicPr>
          <p:cNvPr id="6" name="Picture 2" descr="Image result for earthmov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17" y="158838"/>
            <a:ext cx="11045121" cy="250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855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585788"/>
            <a:ext cx="9372600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633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8760638">
            <a:off x="-62532" y="1310682"/>
            <a:ext cx="3741313" cy="1609344"/>
          </a:xfrm>
        </p:spPr>
        <p:txBody>
          <a:bodyPr/>
          <a:lstStyle/>
          <a:p>
            <a:r>
              <a:rPr lang="en-US" dirty="0"/>
              <a:t>The context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989" y="714309"/>
            <a:ext cx="8757634" cy="584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0"/>
            <a:ext cx="31242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781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374073"/>
            <a:ext cx="6331526" cy="5798127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PH" sz="3600" dirty="0" err="1"/>
              <a:t>Lähdesmäki</a:t>
            </a:r>
            <a:r>
              <a:rPr lang="en-PH" sz="3600" dirty="0"/>
              <a:t> and </a:t>
            </a:r>
            <a:r>
              <a:rPr lang="en-PH" sz="3600" dirty="0" err="1"/>
              <a:t>Takala</a:t>
            </a:r>
            <a:r>
              <a:rPr lang="en-PH" sz="3600" dirty="0"/>
              <a:t> (2012) contend that altruism explains corporate philanthropy especially in small businesses where ownership and management rests with family</a:t>
            </a:r>
          </a:p>
        </p:txBody>
      </p:sp>
      <p:pic>
        <p:nvPicPr>
          <p:cNvPr id="13314" name="Picture 2" descr="Image result for family busin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727" y="934815"/>
            <a:ext cx="5403273" cy="523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491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PH" dirty="0"/>
              <a:t>Family businesses and altruism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PH" sz="3600" dirty="0"/>
              <a:t> Since the SMEs and family owned businesses are extensions of the owner, the personal preferences of the owner are followed</a:t>
            </a:r>
          </a:p>
          <a:p>
            <a:r>
              <a:rPr lang="en-PH" sz="3600" dirty="0"/>
              <a:t> The personal and moral values of the Owner/CEO are predictors of giving behavior</a:t>
            </a:r>
          </a:p>
          <a:p>
            <a:r>
              <a:rPr lang="en-PH" sz="3600" dirty="0"/>
              <a:t> The process of deciding to donate can be more emotional rather than rational</a:t>
            </a:r>
          </a:p>
        </p:txBody>
      </p:sp>
    </p:spTree>
    <p:extLst>
      <p:ext uri="{BB962C8B-B14F-4D97-AF65-F5344CB8AC3E}">
        <p14:creationId xmlns:p14="http://schemas.microsoft.com/office/powerpoint/2010/main" val="3802770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PH" sz="4000" dirty="0"/>
              <a:t>family businesses are natural philanthropists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828800"/>
            <a:ext cx="10058400" cy="4572000"/>
          </a:xfrm>
        </p:spPr>
        <p:txBody>
          <a:bodyPr>
            <a:normAutofit/>
          </a:bodyPr>
          <a:lstStyle/>
          <a:p>
            <a:r>
              <a:rPr lang="en-PH" sz="3600" dirty="0"/>
              <a:t> They probably have strong roots where their business operates or originated from</a:t>
            </a:r>
          </a:p>
          <a:p>
            <a:r>
              <a:rPr lang="en-PH" sz="3600" dirty="0"/>
              <a:t> Family business owners believe it makes sense to be involved in community development</a:t>
            </a:r>
          </a:p>
          <a:p>
            <a:r>
              <a:rPr lang="en-PH" sz="3600" dirty="0"/>
              <a:t> There exist a virtuous reinforcing loop between giving to the community and company growth </a:t>
            </a:r>
          </a:p>
        </p:txBody>
      </p:sp>
    </p:spTree>
    <p:extLst>
      <p:ext uri="{BB962C8B-B14F-4D97-AF65-F5344CB8AC3E}">
        <p14:creationId xmlns:p14="http://schemas.microsoft.com/office/powerpoint/2010/main" val="3239294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720" y="292608"/>
            <a:ext cx="10058400" cy="3434265"/>
          </a:xfrm>
        </p:spPr>
        <p:txBody>
          <a:bodyPr>
            <a:normAutofit/>
          </a:bodyPr>
          <a:lstStyle/>
          <a:p>
            <a:r>
              <a:rPr lang="en-PH" sz="3200" dirty="0"/>
              <a:t> Business leaders determine the strategic direction of CSR programs</a:t>
            </a:r>
          </a:p>
          <a:p>
            <a:r>
              <a:rPr lang="en-PH" sz="3200" dirty="0"/>
              <a:t>  A leader’s strong belief in religion may also increase philanthropic  giving</a:t>
            </a:r>
          </a:p>
          <a:p>
            <a:r>
              <a:rPr lang="en-PH" sz="3200" dirty="0"/>
              <a:t> Appropriate governance &amp; transparency is required for philanthropic and CSR activities</a:t>
            </a:r>
          </a:p>
        </p:txBody>
      </p:sp>
      <p:pic>
        <p:nvPicPr>
          <p:cNvPr id="11266" name="Picture 2" descr="Image result for philanthr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84" y="3906982"/>
            <a:ext cx="10678680" cy="295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859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4732" y="235527"/>
            <a:ext cx="5790068" cy="6504709"/>
          </a:xfrm>
        </p:spPr>
        <p:txBody>
          <a:bodyPr>
            <a:normAutofit/>
          </a:bodyPr>
          <a:lstStyle/>
          <a:p>
            <a:r>
              <a:rPr lang="en-PH" sz="3600" dirty="0"/>
              <a:t> </a:t>
            </a:r>
            <a:r>
              <a:rPr lang="en-PH" sz="3200" dirty="0"/>
              <a:t>Zhang (2013) discovered that the more women in the Board of Chinese firms, the higher the support for disaster relief, assuming normal profitability.</a:t>
            </a:r>
          </a:p>
          <a:p>
            <a:r>
              <a:rPr lang="en-PH" sz="3200" dirty="0"/>
              <a:t> Other researchers found that men were less altruistic than women in general</a:t>
            </a:r>
          </a:p>
          <a:p>
            <a:r>
              <a:rPr lang="en-PH" sz="3200" dirty="0"/>
              <a:t> Other studies posit that it is diversity in Boards, rather than women who increase altruism in organizations</a:t>
            </a:r>
          </a:p>
        </p:txBody>
      </p:sp>
      <p:pic>
        <p:nvPicPr>
          <p:cNvPr id="12290" name="Picture 2" descr="Image result for philanthr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98618"/>
            <a:ext cx="5944732" cy="394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1632" y="997528"/>
            <a:ext cx="3928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3200" b="1" dirty="0"/>
              <a:t>The Gender Factor</a:t>
            </a:r>
          </a:p>
        </p:txBody>
      </p:sp>
    </p:spTree>
    <p:extLst>
      <p:ext uri="{BB962C8B-B14F-4D97-AF65-F5344CB8AC3E}">
        <p14:creationId xmlns:p14="http://schemas.microsoft.com/office/powerpoint/2010/main" val="823882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PH" dirty="0"/>
              <a:t>Typhoon Haiyan &amp; The </a:t>
            </a:r>
            <a:r>
              <a:rPr lang="en-PH" dirty="0" err="1"/>
              <a:t>emme</a:t>
            </a:r>
            <a:r>
              <a:rPr lang="en-PH" dirty="0"/>
              <a:t> group of companies</a:t>
            </a:r>
          </a:p>
        </p:txBody>
      </p:sp>
      <p:pic>
        <p:nvPicPr>
          <p:cNvPr id="14340" name="Picture 4" descr="http://www.educ.dab.uts.edu.au/Web-Media/11716786/website03/media/Aftermat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91629"/>
            <a:ext cx="6761019" cy="446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442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98" y="608273"/>
            <a:ext cx="4140017" cy="209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092" y="608273"/>
            <a:ext cx="4098404" cy="220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man paints a message reading &quot;Help SOS We Need Food&quot; at Anibong in Tacloban, eastern island of Leyte (11 November 2013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082" y="4467069"/>
            <a:ext cx="4696918" cy="2305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i.telegraph.co.uk/multimedia/archive/02727/Philippines-Typhoo_2727785c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15" y="3537679"/>
            <a:ext cx="3889634" cy="2626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5" y="2428914"/>
            <a:ext cx="3958777" cy="227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07791" y="757582"/>
            <a:ext cx="18357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195 miles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per hour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698" y="2838308"/>
            <a:ext cx="2609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4-storey waves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0407" y="3099918"/>
            <a:ext cx="21916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Damage of</a:t>
            </a:r>
          </a:p>
          <a:p>
            <a:r>
              <a:rPr lang="en-US" sz="2800" dirty="0">
                <a:solidFill>
                  <a:srgbClr val="FF0000"/>
                </a:solidFill>
              </a:rPr>
              <a:t>$12.8 Billion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93194" y="5143810"/>
            <a:ext cx="19976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Donations</a:t>
            </a:r>
          </a:p>
          <a:p>
            <a:r>
              <a:rPr lang="en-US" sz="2800" dirty="0">
                <a:solidFill>
                  <a:srgbClr val="FF0000"/>
                </a:solidFill>
              </a:rPr>
              <a:t>$1.6 Billion</a:t>
            </a:r>
          </a:p>
        </p:txBody>
      </p:sp>
    </p:spTree>
    <p:extLst>
      <p:ext uri="{BB962C8B-B14F-4D97-AF65-F5344CB8AC3E}">
        <p14:creationId xmlns:p14="http://schemas.microsoft.com/office/powerpoint/2010/main" val="587021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err="1"/>
              <a:t>Emme</a:t>
            </a:r>
            <a:r>
              <a:rPr lang="en-PH" dirty="0"/>
              <a:t> group of companies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607490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(a) nature of disaster relief operation</a:t>
            </a:r>
          </a:p>
          <a:p>
            <a:pPr marL="0" indent="0">
              <a:buNone/>
            </a:pPr>
            <a:r>
              <a:rPr lang="en-US" sz="3200" dirty="0"/>
              <a:t>(b) motivations to engage in disaster relief operations</a:t>
            </a:r>
          </a:p>
          <a:p>
            <a:pPr marL="0" indent="0">
              <a:buNone/>
            </a:pPr>
            <a:r>
              <a:rPr lang="en-US" sz="3200" dirty="0"/>
              <a:t>(c) decision-making process,</a:t>
            </a:r>
          </a:p>
          <a:p>
            <a:pPr marL="0" indent="0">
              <a:buNone/>
            </a:pPr>
            <a:r>
              <a:rPr lang="en-US" sz="3200" dirty="0"/>
              <a:t>(d) operational challenges encountered,</a:t>
            </a:r>
          </a:p>
          <a:p>
            <a:pPr marL="0" indent="0">
              <a:buNone/>
            </a:pPr>
            <a:r>
              <a:rPr lang="en-US" sz="3200" dirty="0"/>
              <a:t>(e) the outcomes of the intervention.</a:t>
            </a:r>
          </a:p>
        </p:txBody>
      </p:sp>
    </p:spTree>
    <p:extLst>
      <p:ext uri="{BB962C8B-B14F-4D97-AF65-F5344CB8AC3E}">
        <p14:creationId xmlns:p14="http://schemas.microsoft.com/office/powerpoint/2010/main" val="343147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Emotional rather than rational </a:t>
            </a:r>
          </a:p>
          <a:p>
            <a:r>
              <a:rPr lang="en-US" sz="2800" dirty="0"/>
              <a:t>No thought of corporate image</a:t>
            </a:r>
          </a:p>
          <a:p>
            <a:r>
              <a:rPr lang="en-US" sz="2800" dirty="0"/>
              <a:t>Leaders = Board; immediate and longer response</a:t>
            </a:r>
          </a:p>
          <a:p>
            <a:r>
              <a:rPr lang="en-US" sz="2800" dirty="0"/>
              <a:t>Innate character of business leader (upbringing, religion)</a:t>
            </a:r>
          </a:p>
          <a:p>
            <a:r>
              <a:rPr lang="en-US" sz="2800" dirty="0"/>
              <a:t>Employee volunteerism due to relations with owners</a:t>
            </a:r>
          </a:p>
        </p:txBody>
      </p:sp>
    </p:spTree>
    <p:extLst>
      <p:ext uri="{BB962C8B-B14F-4D97-AF65-F5344CB8AC3E}">
        <p14:creationId xmlns:p14="http://schemas.microsoft.com/office/powerpoint/2010/main" val="3444856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and possibilities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59274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EXPLORATORY</a:t>
            </a:r>
          </a:p>
          <a:p>
            <a:endParaRPr lang="en-US" sz="3600" dirty="0"/>
          </a:p>
          <a:p>
            <a:r>
              <a:rPr lang="en-US" sz="3600" dirty="0"/>
              <a:t>GAPS IN LITERATURE</a:t>
            </a:r>
          </a:p>
          <a:p>
            <a:endParaRPr lang="en-US" sz="3600" dirty="0"/>
          </a:p>
          <a:p>
            <a:r>
              <a:rPr lang="en-US" sz="3600" dirty="0"/>
              <a:t>GROUNDED RESEARCH</a:t>
            </a:r>
          </a:p>
          <a:p>
            <a:endParaRPr lang="en-US" sz="3600" dirty="0"/>
          </a:p>
          <a:p>
            <a:r>
              <a:rPr lang="en-US" sz="3600" dirty="0"/>
              <a:t>THEORY BUILDING</a:t>
            </a:r>
          </a:p>
        </p:txBody>
      </p:sp>
    </p:spTree>
    <p:extLst>
      <p:ext uri="{BB962C8B-B14F-4D97-AF65-F5344CB8AC3E}">
        <p14:creationId xmlns:p14="http://schemas.microsoft.com/office/powerpoint/2010/main" val="3067304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3892" y="346364"/>
            <a:ext cx="6858000" cy="61514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PH" sz="3200" dirty="0"/>
              <a:t>More frequent and intense natural disasters would be the new “normal”</a:t>
            </a:r>
          </a:p>
          <a:p>
            <a:pPr>
              <a:lnSpc>
                <a:spcPct val="100000"/>
              </a:lnSpc>
            </a:pPr>
            <a:r>
              <a:rPr lang="en-PH" sz="3200" dirty="0"/>
              <a:t>Developing countries are the most vulnerable because of geography and also because of economic factors.</a:t>
            </a:r>
          </a:p>
          <a:p>
            <a:pPr>
              <a:lnSpc>
                <a:spcPct val="100000"/>
              </a:lnSpc>
            </a:pPr>
            <a:r>
              <a:rPr lang="en-PH" sz="3200" dirty="0"/>
              <a:t>Many developing countries have no disaster mitigation mechanisms in place</a:t>
            </a:r>
          </a:p>
        </p:txBody>
      </p:sp>
      <p:pic>
        <p:nvPicPr>
          <p:cNvPr id="1026" name="Picture 2" descr="Image result for philanthr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0037"/>
            <a:ext cx="4989220" cy="552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293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419" y="484909"/>
            <a:ext cx="5818908" cy="5929746"/>
          </a:xfrm>
        </p:spPr>
        <p:txBody>
          <a:bodyPr>
            <a:normAutofit/>
          </a:bodyPr>
          <a:lstStyle/>
          <a:p>
            <a:r>
              <a:rPr lang="en-PH" sz="3600" dirty="0"/>
              <a:t>Much of the available research focus on large, publicly listed firms</a:t>
            </a:r>
          </a:p>
          <a:p>
            <a:r>
              <a:rPr lang="en-PH" sz="3600" dirty="0"/>
              <a:t> Many of the successes stems from using their core competence in the rebuilding of damaged communities</a:t>
            </a:r>
          </a:p>
          <a:p>
            <a:r>
              <a:rPr lang="en-PH" sz="3600" dirty="0"/>
              <a:t> TNT, DHL &amp; </a:t>
            </a:r>
            <a:r>
              <a:rPr lang="en-PH" sz="3600" dirty="0" err="1"/>
              <a:t>Walmarts</a:t>
            </a:r>
            <a:r>
              <a:rPr lang="en-PH" sz="3600" dirty="0"/>
              <a:t> of the world</a:t>
            </a:r>
          </a:p>
        </p:txBody>
      </p:sp>
      <p:pic>
        <p:nvPicPr>
          <p:cNvPr id="2050" name="Picture 2" descr="Image result for philanthr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675" y="2701636"/>
            <a:ext cx="5215325" cy="347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999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9018" y="665018"/>
            <a:ext cx="5763491" cy="5271655"/>
          </a:xfrm>
        </p:spPr>
        <p:txBody>
          <a:bodyPr>
            <a:normAutofit/>
          </a:bodyPr>
          <a:lstStyle/>
          <a:p>
            <a:r>
              <a:rPr lang="en-PH" sz="3200" dirty="0"/>
              <a:t> Very little research has been done on SMEs and family businesses</a:t>
            </a:r>
          </a:p>
          <a:p>
            <a:r>
              <a:rPr lang="en-PH" sz="3200" dirty="0"/>
              <a:t> However, in many developing countries, SMEs are the most common business organizations</a:t>
            </a:r>
          </a:p>
          <a:p>
            <a:r>
              <a:rPr lang="en-PH" sz="3200" dirty="0"/>
              <a:t> In Asia, especially in the Philippines, family-owned businesses make up 90% of firms.</a:t>
            </a:r>
          </a:p>
        </p:txBody>
      </p:sp>
      <p:pic>
        <p:nvPicPr>
          <p:cNvPr id="3080" name="Picture 8" descr="Image result for sharing economy compan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5382"/>
            <a:ext cx="5746227" cy="435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538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6909" y="318655"/>
            <a:ext cx="6400800" cy="5853545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PH" sz="3200" dirty="0"/>
              <a:t>Are the drivers for corporate philanthropy,</a:t>
            </a:r>
          </a:p>
          <a:p>
            <a:pPr>
              <a:lnSpc>
                <a:spcPct val="100000"/>
              </a:lnSpc>
            </a:pPr>
            <a:r>
              <a:rPr lang="en-PH" sz="3200" dirty="0"/>
              <a:t>the same for large businesses as it is for SMEs?</a:t>
            </a:r>
          </a:p>
          <a:p>
            <a:pPr>
              <a:lnSpc>
                <a:spcPct val="100000"/>
              </a:lnSpc>
            </a:pPr>
            <a:r>
              <a:rPr lang="en-PH" sz="3200" dirty="0"/>
              <a:t>the same for normal circumstances as it is for corporate disaster response</a:t>
            </a:r>
          </a:p>
        </p:txBody>
      </p:sp>
      <p:pic>
        <p:nvPicPr>
          <p:cNvPr id="5124" name="Picture 4" descr="http://t2.gstatic.com/images?q=tbn:ANd9GcSMHAYhSpyrNaGaRDvJbF71C2ow3gXlWKJmSi0TxV3XWndkbLu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4405745" cy="440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033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66670" y="772733"/>
            <a:ext cx="11191741" cy="13522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CORPORATE SOCIAL RESPONSIBILITY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35616" y="2560751"/>
            <a:ext cx="9169759" cy="1352282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CORPORATE PHILANTHROPY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08349" y="4428187"/>
            <a:ext cx="7750935" cy="135228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CORPORATE PHILANTHROPIC DISASTER RESPONSE</a:t>
            </a:r>
          </a:p>
        </p:txBody>
      </p:sp>
    </p:spTree>
    <p:extLst>
      <p:ext uri="{BB962C8B-B14F-4D97-AF65-F5344CB8AC3E}">
        <p14:creationId xmlns:p14="http://schemas.microsoft.com/office/powerpoint/2010/main" val="2198439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0648" y="2433522"/>
            <a:ext cx="6619425" cy="2782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3600" dirty="0"/>
              <a:t>To be strategic, companies need to be able to integrate the economic and social benefits of their actions.</a:t>
            </a:r>
          </a:p>
        </p:txBody>
      </p:sp>
      <p:sp>
        <p:nvSpPr>
          <p:cNvPr id="2" name="Rectangle 1"/>
          <p:cNvSpPr/>
          <p:nvPr/>
        </p:nvSpPr>
        <p:spPr>
          <a:xfrm>
            <a:off x="6501005" y="4764042"/>
            <a:ext cx="2286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Porter and Kramer 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8976575" y="309093"/>
            <a:ext cx="2343955" cy="1664595"/>
          </a:xfrm>
          <a:prstGeom prst="wedgeEllipseCallout">
            <a:avLst>
              <a:gd name="adj1" fmla="val -37866"/>
              <a:gd name="adj2" fmla="val 919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CSR?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63639" y="742854"/>
            <a:ext cx="2086378" cy="1230834"/>
          </a:xfrm>
          <a:prstGeom prst="wedgeRoundRectCallout">
            <a:avLst>
              <a:gd name="adj1" fmla="val 46894"/>
              <a:gd name="adj2" fmla="val 95278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PR?</a:t>
            </a:r>
          </a:p>
        </p:txBody>
      </p:sp>
    </p:spTree>
    <p:extLst>
      <p:ext uri="{BB962C8B-B14F-4D97-AF65-F5344CB8AC3E}">
        <p14:creationId xmlns:p14="http://schemas.microsoft.com/office/powerpoint/2010/main" val="4138913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721" y="1454728"/>
            <a:ext cx="6619425" cy="2486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3600" dirty="0"/>
              <a:t>For SMEs, the challenge has been to align their CSR programs with their core competencies</a:t>
            </a:r>
          </a:p>
        </p:txBody>
      </p:sp>
      <p:pic>
        <p:nvPicPr>
          <p:cNvPr id="4098" name="Picture 2" descr="Image result for sharing economy compan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883" y="1237672"/>
            <a:ext cx="5780117" cy="481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777284" y="4134118"/>
            <a:ext cx="3902299" cy="181592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STRATEGIC versus INTUITIVE</a:t>
            </a:r>
          </a:p>
        </p:txBody>
      </p:sp>
    </p:spTree>
    <p:extLst>
      <p:ext uri="{BB962C8B-B14F-4D97-AF65-F5344CB8AC3E}">
        <p14:creationId xmlns:p14="http://schemas.microsoft.com/office/powerpoint/2010/main" val="1948025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2" ma:contentTypeDescription="Create a new document." ma:contentTypeScope="" ma:versionID="821af95a0cfd2f1719c8aee35f1cc6c1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4a90713198e88ab16653e2d6d9ce611a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73F786-284F-4DA4-8B9F-280E5C1134B7}">
  <ds:schemaRefs>
    <ds:schemaRef ds:uri="http://schemas.microsoft.com/office/2006/metadata/properties"/>
    <ds:schemaRef ds:uri="http://schemas.microsoft.com/office/infopath/2007/PartnerControls"/>
    <ds:schemaRef ds:uri="45deca18-f46e-4567-9693-54dba66862b6"/>
    <ds:schemaRef ds:uri="c3cf2a87-d7f5-4d53-a175-a0a1e7f018d0"/>
  </ds:schemaRefs>
</ds:datastoreItem>
</file>

<file path=customXml/itemProps2.xml><?xml version="1.0" encoding="utf-8"?>
<ds:datastoreItem xmlns:ds="http://schemas.openxmlformats.org/officeDocument/2006/customXml" ds:itemID="{2937584C-5EFE-4B75-8683-0AD3C257A9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FD7907-84FB-4F3C-87B9-9FBA34B01A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cf2a87-d7f5-4d53-a175-a0a1e7f018d0"/>
    <ds:schemaRef ds:uri="45deca18-f46e-4567-9693-54dba66862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1421</TotalTime>
  <Words>708</Words>
  <Application>Microsoft Office PowerPoint</Application>
  <PresentationFormat>Widescreen</PresentationFormat>
  <Paragraphs>109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Wood Type</vt:lpstr>
      <vt:lpstr>Corporate Philanthropic Disaster Response in the Eyes of a Filipino Entrepreneur</vt:lpstr>
      <vt:lpstr>The 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Corporate drivers for humanitarian relief</vt:lpstr>
      <vt:lpstr>The role of media in marshalling support</vt:lpstr>
      <vt:lpstr>DISASTER RESPONSE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Family businesses and altruism</vt:lpstr>
      <vt:lpstr>family businesses are natural philanthropists</vt:lpstr>
      <vt:lpstr>PowerPoint Presentation</vt:lpstr>
      <vt:lpstr>PowerPoint Presentation</vt:lpstr>
      <vt:lpstr>Typhoon Haiyan &amp; The emme group of companies</vt:lpstr>
      <vt:lpstr>PowerPoint Presentation</vt:lpstr>
      <vt:lpstr>Emme group of companies</vt:lpstr>
      <vt:lpstr>insights</vt:lpstr>
      <vt:lpstr>Limitations and possibilities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Philanthropic Disaster Response in the Eyes of a Filipino Entrepreneur</dc:title>
  <dc:creator>Roxas, Fernando Y.</dc:creator>
  <cp:lastModifiedBy>Dr. Ginny</cp:lastModifiedBy>
  <cp:revision>39</cp:revision>
  <dcterms:created xsi:type="dcterms:W3CDTF">2015-07-06T17:19:25Z</dcterms:created>
  <dcterms:modified xsi:type="dcterms:W3CDTF">2025-11-25T01:21:53Z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0x01010025FE2D001CF2D344AB637DEDC91790A9</vt:lpwstr>
  </property>
  <property fmtid="{D5CDD505-2E9C-101B-9397-08002B2CF9AE}" pid="3" name="CreatedDateTime_Client">
    <vt:filetime>2017-11-30T00:51:30Z</vt:filetime>
  </property>
  <property fmtid="{D5CDD505-2E9C-101B-9397-08002B2CF9AE}" pid="4" name="LastModifiedDateTime_Client">
    <vt:filetime>2017-11-30T00:51:30Z</vt:filetime>
  </property>
  <property fmtid="{D5CDD505-2E9C-101B-9397-08002B2CF9AE}" pid="5" name="MediaServiceImageTags">
    <vt:lpwstr/>
  </property>
</Properties>
</file>