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840" r:id="rId4"/>
  </p:sldMasterIdLst>
  <p:sldIdLst>
    <p:sldId id="256" r:id="rId5"/>
    <p:sldId id="275" r:id="rId6"/>
    <p:sldId id="257" r:id="rId7"/>
    <p:sldId id="258" r:id="rId8"/>
    <p:sldId id="259" r:id="rId9"/>
    <p:sldId id="261" r:id="rId10"/>
    <p:sldId id="274" r:id="rId11"/>
    <p:sldId id="260" r:id="rId12"/>
    <p:sldId id="277" r:id="rId13"/>
    <p:sldId id="262" r:id="rId14"/>
    <p:sldId id="263" r:id="rId15"/>
    <p:sldId id="278" r:id="rId16"/>
    <p:sldId id="265" r:id="rId17"/>
    <p:sldId id="279" r:id="rId18"/>
    <p:sldId id="280" r:id="rId19"/>
    <p:sldId id="266" r:id="rId20"/>
    <p:sldId id="282" r:id="rId21"/>
    <p:sldId id="281" r:id="rId22"/>
    <p:sldId id="284" r:id="rId23"/>
    <p:sldId id="270" r:id="rId24"/>
    <p:sldId id="271" r:id="rId25"/>
    <p:sldId id="272" r:id="rId26"/>
    <p:sldId id="268" r:id="rId27"/>
    <p:sldId id="269" r:id="rId28"/>
    <p:sldId id="273" r:id="rId29"/>
    <p:sldId id="283" r:id="rId30"/>
    <p:sldId id="286" r:id="rId31"/>
    <p:sldId id="276" r:id="rId32"/>
    <p:sldId id="287" r:id="rId3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294" autoAdjust="0"/>
    <p:restoredTop sz="94660"/>
  </p:normalViewPr>
  <p:slideViewPr>
    <p:cSldViewPr snapToGrid="0">
      <p:cViewPr varScale="1">
        <p:scale>
          <a:sx n="64" d="100"/>
          <a:sy n="64" d="100"/>
        </p:scale>
        <p:origin x="-132" y="-31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20" d="100"/>
        <a:sy n="12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21" Type="http://schemas.openxmlformats.org/officeDocument/2006/relationships/slide" Target="slides/slide17.xml"/><Relationship Id="rId34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viewProps" Target="viewProps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/Relationships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20834" y="134694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0834" y="429969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175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920834" y="1484779"/>
            <a:ext cx="10222992" cy="274320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10" name="Group 9"/>
          <p:cNvGrpSpPr/>
          <p:nvPr/>
        </p:nvGrpSpPr>
        <p:grpSpPr>
          <a:xfrm>
            <a:off x="9649215" y="4068923"/>
            <a:ext cx="1080904" cy="1080902"/>
            <a:chOff x="9685338" y="4460675"/>
            <a:chExt cx="1080904" cy="1080902"/>
          </a:xfrm>
        </p:grpSpPr>
        <p:sp>
          <p:nvSpPr>
            <p:cNvPr id="11" name="Oval 10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2" name="Oval 11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51560" y="1432223"/>
            <a:ext cx="9966960" cy="3035808"/>
          </a:xfrm>
        </p:spPr>
        <p:txBody>
          <a:bodyPr anchor="ctr">
            <a:noAutofit/>
          </a:bodyPr>
          <a:lstStyle>
            <a:lvl1pPr algn="l">
              <a:lnSpc>
                <a:spcPct val="80000"/>
              </a:lnSpc>
              <a:defRPr sz="9600" cap="all" baseline="0">
                <a:blipFill dpi="0" rotWithShape="1">
                  <a:blip r:embed="rId4"/>
                  <a:srcRect/>
                  <a:tile tx="6350" ty="-127000" sx="65000" sy="64000" flip="none" algn="tl"/>
                </a:blip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9848" y="4389120"/>
            <a:ext cx="7891272" cy="1069848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84890-85D2-4D7B-8EF5-15A9C1DB8F42}" type="datetimeFigureOut">
              <a:rPr lang="en-US" dirty="0"/>
              <a:t>11/24/2025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592733" y="4289334"/>
            <a:ext cx="1193868" cy="640080"/>
          </a:xfrm>
        </p:spPr>
        <p:txBody>
          <a:bodyPr/>
          <a:lstStyle>
            <a:lvl1pPr>
              <a:defRPr sz="2800"/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57CC2-0FC8-4686-B024-99790E0F5162}" type="datetimeFigureOut">
              <a:rPr lang="en-US" dirty="0"/>
              <a:t>11/24/2025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533400"/>
            <a:ext cx="2552700" cy="56388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66800" y="533400"/>
            <a:ext cx="7505700" cy="56388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764DA5-CD3D-4590-A511-FCD3BC7A793E}" type="datetimeFigureOut">
              <a:rPr lang="en-US" dirty="0"/>
              <a:t>11/24/2025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5661D-6934-4B32-B92C-470368BF1EC6}" type="datetimeFigureOut">
              <a:rPr lang="en-US" dirty="0"/>
              <a:t>11/24/2025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4917989"/>
            <a:ext cx="12192000" cy="194001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67128" y="1225296"/>
            <a:ext cx="9281160" cy="3520440"/>
          </a:xfrm>
        </p:spPr>
        <p:txBody>
          <a:bodyPr anchor="ctr">
            <a:normAutofit/>
          </a:bodyPr>
          <a:lstStyle>
            <a:lvl1pPr>
              <a:lnSpc>
                <a:spcPct val="80000"/>
              </a:lnSpc>
              <a:defRPr sz="80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65774" y="5020056"/>
            <a:ext cx="9052560" cy="1066800"/>
          </a:xfrm>
        </p:spPr>
        <p:txBody>
          <a:bodyPr anchor="t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593667" y="6272784"/>
            <a:ext cx="2644309" cy="365125"/>
          </a:xfrm>
        </p:spPr>
        <p:txBody>
          <a:bodyPr/>
          <a:lstStyle/>
          <a:p>
            <a:fld id="{C6F822A4-8DA6-4447-9B1F-C5DB58435268}" type="datetimeFigureOut">
              <a:rPr lang="en-US" dirty="0"/>
              <a:t>11/24/2025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82708" y="6272784"/>
            <a:ext cx="6327648" cy="365125"/>
          </a:xfrm>
        </p:spPr>
        <p:txBody>
          <a:bodyPr/>
          <a:lstStyle/>
          <a:p>
            <a:endParaRPr lang="en-US" dirty="0"/>
          </a:p>
        </p:txBody>
      </p:sp>
      <p:grpSp>
        <p:nvGrpSpPr>
          <p:cNvPr id="8" name="Group 7"/>
          <p:cNvGrpSpPr/>
          <p:nvPr/>
        </p:nvGrpSpPr>
        <p:grpSpPr>
          <a:xfrm>
            <a:off x="897399" y="2325848"/>
            <a:ext cx="1080904" cy="1080902"/>
            <a:chOff x="9685338" y="4460675"/>
            <a:chExt cx="1080904" cy="1080902"/>
          </a:xfrm>
        </p:grpSpPr>
        <p:sp>
          <p:nvSpPr>
            <p:cNvPr id="9" name="Oval 8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3702" y="2506133"/>
            <a:ext cx="1188298" cy="720332"/>
          </a:xfrm>
        </p:spPr>
        <p:txBody>
          <a:bodyPr/>
          <a:lstStyle>
            <a:lvl1pPr>
              <a:defRPr sz="2800"/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9848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64224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48D31E-DCDA-41A7-9C67-C4B11B94D21D}" type="datetimeFigureOut">
              <a:rPr lang="en-US" dirty="0"/>
              <a:t>11/24/2025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64224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64224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762C0-B258-48F1-ADE6-176B4174CCDD}" type="datetimeFigureOut">
              <a:rPr lang="en-US" dirty="0"/>
              <a:t>11/24/2025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919A6-33EB-49BD-A62F-1FA56B9F9712}" type="datetimeFigureOut">
              <a:rPr lang="en-US" dirty="0"/>
              <a:t>11/24/2025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E7D1B-D673-4CF6-8672-009D42ABD2A0}" type="datetimeFigureOut">
              <a:rPr lang="en-US" dirty="0"/>
              <a:t>11/24/2025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0"/>
            <a:ext cx="6711696" cy="5020056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6AA21-1863-4931-97CB-99D0A168701B}" type="datetimeFigureOut">
              <a:rPr lang="en-US" dirty="0"/>
              <a:t>11/24/2025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10" name="Oval 9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1" name="Oval 10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8303740" cy="6858000"/>
          </a:xfrm>
          <a:solidFill>
            <a:schemeClr val="tx2">
              <a:lumMod val="20000"/>
              <a:lumOff val="80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72C379-9A7C-4C87-A116-CBE9F58B04C5}" type="datetimeFigureOut">
              <a:rPr lang="en-US" dirty="0"/>
              <a:t>11/24/2025</a:t>
            </a:fld>
            <a:endParaRPr lang="en-US" dirty="0"/>
          </a:p>
        </p:txBody>
      </p:sp>
      <p:grpSp>
        <p:nvGrpSpPr>
          <p:cNvPr id="8" name="Group 7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9" name="Oval 8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9848" y="484632"/>
            <a:ext cx="10058400" cy="16093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121408"/>
            <a:ext cx="10058400" cy="40507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964424" y="6272784"/>
            <a:ext cx="32735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2"/>
                </a:solidFill>
              </a:defRPr>
            </a:lvl1pPr>
          </a:lstStyle>
          <a:p>
            <a:fld id="{8664C608-40B1-4030-A28D-5B74BC98ADCE}" type="datetimeFigureOut">
              <a:rPr lang="en-US" dirty="0"/>
              <a:t>11/24/2025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88136" y="6272784"/>
            <a:ext cx="63276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grpSp>
        <p:nvGrpSpPr>
          <p:cNvPr id="7" name="Group 6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8" name="Oval 7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13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14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9" name="Oval 8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11128" y="6272784"/>
            <a:ext cx="6400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1">
                <a:solidFill>
                  <a:srgbClr val="FFFFFF"/>
                </a:solidFill>
                <a:latin typeface="+mj-lt"/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kern="1200" cap="all" baseline="0">
          <a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tile tx="6350" ty="-127000" sx="65000" sy="64000" flip="none" algn="tl"/>
          </a:blip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wmf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wmf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9.png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PH" sz="4400" b="1" cap="none" dirty="0"/>
              <a:t>Corporate Philanthropic Disaster Response in the Eyes of a Filipino Entrepreneur</a:t>
            </a:r>
            <a:endParaRPr lang="en-PH" sz="4400" cap="none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9847" y="4389120"/>
            <a:ext cx="9941589" cy="1069848"/>
          </a:xfrm>
        </p:spPr>
        <p:txBody>
          <a:bodyPr>
            <a:normAutofit fontScale="85000" lnSpcReduction="20000"/>
          </a:bodyPr>
          <a:lstStyle/>
          <a:p>
            <a:pPr algn="ctr"/>
            <a:r>
              <a:rPr lang="en-PH" sz="2400" dirty="0"/>
              <a:t>Andrea Santiago,  De La Salle University</a:t>
            </a:r>
          </a:p>
          <a:p>
            <a:pPr algn="ctr"/>
            <a:r>
              <a:rPr lang="en-PH" sz="2400" dirty="0"/>
              <a:t>Fernando Roxas, Asian Institute of Management</a:t>
            </a:r>
          </a:p>
          <a:p>
            <a:pPr algn="ctr"/>
            <a:r>
              <a:rPr lang="en-PH" sz="2400" dirty="0"/>
              <a:t>Philippines</a:t>
            </a:r>
          </a:p>
        </p:txBody>
      </p:sp>
    </p:spTree>
    <p:extLst>
      <p:ext uri="{BB962C8B-B14F-4D97-AF65-F5344CB8AC3E}">
        <p14:creationId xmlns:p14="http://schemas.microsoft.com/office/powerpoint/2010/main" val="366547251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PH" sz="4400" dirty="0"/>
              <a:t>Corporate drivers for humanitarian relief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PH" sz="3600" dirty="0"/>
              <a:t> desire to build a positive brand and to ‘insure’ against potential future political crises</a:t>
            </a:r>
          </a:p>
          <a:p>
            <a:r>
              <a:rPr lang="en-PH" sz="3600" dirty="0"/>
              <a:t> to increase staff motivation</a:t>
            </a:r>
          </a:p>
          <a:p>
            <a:r>
              <a:rPr lang="en-PH" sz="3600" dirty="0"/>
              <a:t> attempt to gather business intelligence</a:t>
            </a:r>
          </a:p>
          <a:p>
            <a:r>
              <a:rPr lang="en-PH" sz="3600" dirty="0"/>
              <a:t> a desire to ‘</a:t>
            </a:r>
            <a:r>
              <a:rPr lang="en-PH" sz="3600" i="1" dirty="0"/>
              <a:t>do good</a:t>
            </a:r>
            <a:r>
              <a:rPr lang="en-PH" sz="3600" dirty="0"/>
              <a:t>’</a:t>
            </a:r>
          </a:p>
          <a:p>
            <a:pPr marL="0" indent="0">
              <a:buNone/>
            </a:pPr>
            <a:endParaRPr lang="en-PH" sz="1800" dirty="0"/>
          </a:p>
          <a:p>
            <a:pPr marL="0" indent="0">
              <a:buNone/>
            </a:pPr>
            <a:r>
              <a:rPr lang="en-PH" sz="2400" dirty="0"/>
              <a:t>Binder &amp; Witte, 2007</a:t>
            </a:r>
          </a:p>
        </p:txBody>
      </p:sp>
    </p:spTree>
    <p:extLst>
      <p:ext uri="{BB962C8B-B14F-4D97-AF65-F5344CB8AC3E}">
        <p14:creationId xmlns:p14="http://schemas.microsoft.com/office/powerpoint/2010/main" val="72428458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PH" sz="4400" dirty="0"/>
              <a:t>The role of media in marshalling support</a:t>
            </a:r>
          </a:p>
        </p:txBody>
      </p:sp>
      <p:pic>
        <p:nvPicPr>
          <p:cNvPr id="6146" name="Picture 2" descr="Image result for sharing economy companie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" y="2355274"/>
            <a:ext cx="8453131" cy="4530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5162100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Program Files (x86)\Microsoft Office\MEDIA\CAGCAT10\j0335112.wm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4345" y="645199"/>
            <a:ext cx="4858061" cy="48580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Content Placeholder 2"/>
          <p:cNvSpPr txBox="1">
            <a:spLocks/>
          </p:cNvSpPr>
          <p:nvPr/>
        </p:nvSpPr>
        <p:spPr>
          <a:xfrm>
            <a:off x="3222885" y="1513976"/>
            <a:ext cx="3146688" cy="4708841"/>
          </a:xfrm>
          <a:prstGeom prst="rect">
            <a:avLst/>
          </a:prstGeom>
        </p:spPr>
        <p:txBody>
          <a:bodyPr>
            <a:normAutofit/>
          </a:bodyPr>
          <a:lstStyle>
            <a:lvl1pPr marL="182880" indent="-182880" algn="l" defTabSz="9144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80160" indent="-18288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00000" indent="-22860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00000" indent="-22860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200000" indent="-22860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500000" indent="-22860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PH" sz="3200" dirty="0"/>
              <a:t>LOCAL</a:t>
            </a:r>
          </a:p>
          <a:p>
            <a:endParaRPr lang="en-PH" sz="3200" dirty="0"/>
          </a:p>
          <a:p>
            <a:r>
              <a:rPr lang="en-PH" sz="3200" dirty="0"/>
              <a:t>NATIONAL</a:t>
            </a:r>
          </a:p>
          <a:p>
            <a:endParaRPr lang="en-PH" sz="3200" dirty="0"/>
          </a:p>
          <a:p>
            <a:r>
              <a:rPr lang="en-PH" sz="3200" dirty="0"/>
              <a:t>REGIONAL</a:t>
            </a:r>
          </a:p>
          <a:p>
            <a:endParaRPr lang="en-PH" sz="3200" dirty="0"/>
          </a:p>
          <a:p>
            <a:r>
              <a:rPr lang="en-PH" sz="3200" dirty="0"/>
              <a:t>GLOBAL</a:t>
            </a:r>
          </a:p>
          <a:p>
            <a:endParaRPr lang="en-PH" sz="32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9665" y="215281"/>
            <a:ext cx="10058400" cy="1609344"/>
          </a:xfrm>
        </p:spPr>
        <p:txBody>
          <a:bodyPr/>
          <a:lstStyle/>
          <a:p>
            <a:r>
              <a:rPr lang="en-US" dirty="0"/>
              <a:t>DISASTER RESPONSE</a:t>
            </a:r>
          </a:p>
        </p:txBody>
      </p:sp>
      <p:sp>
        <p:nvSpPr>
          <p:cNvPr id="4" name="Down Arrow 3"/>
          <p:cNvSpPr/>
          <p:nvPr/>
        </p:nvSpPr>
        <p:spPr>
          <a:xfrm>
            <a:off x="1693889" y="1665153"/>
            <a:ext cx="1139254" cy="401923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277569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35515" y="1352521"/>
            <a:ext cx="4706911" cy="4268790"/>
          </a:xfrm>
        </p:spPr>
        <p:txBody>
          <a:bodyPr>
            <a:normAutofit lnSpcReduction="10000"/>
          </a:bodyPr>
          <a:lstStyle/>
          <a:p>
            <a:r>
              <a:rPr lang="en-PH" sz="3200" dirty="0"/>
              <a:t>Developing countries rely a lot on developed countries to fund the gaps</a:t>
            </a:r>
          </a:p>
          <a:p>
            <a:endParaRPr lang="en-PH" sz="3200" dirty="0"/>
          </a:p>
          <a:p>
            <a:r>
              <a:rPr lang="en-PH" sz="3200" dirty="0"/>
              <a:t>Dependence on donations can make recipients complacent and entitled</a:t>
            </a:r>
          </a:p>
          <a:p>
            <a:endParaRPr lang="en-PH" sz="3200" dirty="0"/>
          </a:p>
          <a:p>
            <a:pPr marL="0" indent="0">
              <a:buNone/>
            </a:pPr>
            <a:endParaRPr lang="en-PH" sz="3200" dirty="0"/>
          </a:p>
        </p:txBody>
      </p:sp>
      <p:pic>
        <p:nvPicPr>
          <p:cNvPr id="8194" name="Picture 2" descr="Image result for natural calamitie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920" y="1352521"/>
            <a:ext cx="6548011" cy="41563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2193970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23988" y="4473065"/>
            <a:ext cx="4754880" cy="123818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4000" dirty="0"/>
              <a:t>UNSYMPATHETIC</a:t>
            </a: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7644983" y="938775"/>
            <a:ext cx="2799212" cy="8634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82880" indent="-182880" algn="l" defTabSz="9144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80160" indent="-18288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00000" indent="-22860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00000" indent="-22860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200000" indent="-22860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500000" indent="-22860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" pitchFamily="2" charset="2"/>
              <a:buNone/>
            </a:pPr>
            <a:r>
              <a:rPr lang="en-US" sz="4000" dirty="0">
                <a:solidFill>
                  <a:srgbClr val="FF0000"/>
                </a:solidFill>
              </a:rPr>
              <a:t>VERSUS</a:t>
            </a: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922444" y="1507510"/>
            <a:ext cx="4754880" cy="8634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82880" indent="-182880" algn="l" defTabSz="9144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80160" indent="-18288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00000" indent="-22860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00000" indent="-22860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200000" indent="-22860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500000" indent="-22860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" pitchFamily="2" charset="2"/>
              <a:buNone/>
            </a:pPr>
            <a:r>
              <a:rPr lang="en-US" sz="4000" dirty="0"/>
              <a:t>OPPORTUNISTIC</a:t>
            </a:r>
          </a:p>
        </p:txBody>
      </p:sp>
      <p:pic>
        <p:nvPicPr>
          <p:cNvPr id="3074" name="Picture 2" descr="C:\Program Files (x86)\Microsoft Office\MEDIA\CAGCAT10\j0222015.wm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3753" y="2070937"/>
            <a:ext cx="1239940" cy="12443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C:\Program Files (x86)\Microsoft Office\MEDIA\CAGCAT10\j0222015.wm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37384" y="325571"/>
            <a:ext cx="1239940" cy="12443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C:\Program Files (x86)\Microsoft Office\MEDIA\CAGCAT10\j0222015.wm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03854" y="1969207"/>
            <a:ext cx="1239940" cy="12443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" descr="C:\Program Files (x86)\Microsoft Office\MEDIA\CAGCAT10\j0222015.wm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06087" y="325571"/>
            <a:ext cx="1239940" cy="12443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 descr="C:\Program Files (x86)\Microsoft Office\MEDIA\CAGCAT10\j0222015.wm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66147" y="325571"/>
            <a:ext cx="1239940" cy="12443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2" descr="C:\Program Files (x86)\Microsoft Office\MEDIA\CAGCAT10\j0222015.wm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6207" y="263112"/>
            <a:ext cx="1239940" cy="12443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2" descr="C:\Program Files (x86)\Microsoft Office\MEDIA\CAGCAT10\j0222015.wm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7933" y="2043944"/>
            <a:ext cx="1239940" cy="12443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2" descr="C:\Program Files (x86)\Microsoft Office\MEDIA\CAGCAT10\j0222015.wm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18394" y="2883803"/>
            <a:ext cx="1239940" cy="12443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2" descr="C:\Program Files (x86)\Microsoft Office\MEDIA\CAGCAT10\j0222015.wm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993" y="2043944"/>
            <a:ext cx="1239940" cy="12443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ounded Rectangle 7"/>
          <p:cNvSpPr/>
          <p:nvPr/>
        </p:nvSpPr>
        <p:spPr>
          <a:xfrm rot="19519643">
            <a:off x="2893888" y="2977433"/>
            <a:ext cx="5566871" cy="1514006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600" dirty="0"/>
              <a:t>IMAGE?</a:t>
            </a:r>
          </a:p>
        </p:txBody>
      </p:sp>
    </p:spTree>
    <p:extLst>
      <p:ext uri="{BB962C8B-B14F-4D97-AF65-F5344CB8AC3E}">
        <p14:creationId xmlns:p14="http://schemas.microsoft.com/office/powerpoint/2010/main" val="26699829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19134" y="1259174"/>
            <a:ext cx="3239028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6000" dirty="0"/>
              <a:t>CSR</a:t>
            </a:r>
          </a:p>
          <a:p>
            <a:r>
              <a:rPr lang="en-US" sz="6000" dirty="0"/>
              <a:t>BUDGET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6891747" y="3257651"/>
            <a:ext cx="4039888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dirty="0"/>
              <a:t>DISASTER</a:t>
            </a:r>
          </a:p>
          <a:p>
            <a:r>
              <a:rPr lang="en-US" sz="6000" dirty="0"/>
              <a:t>RESPONSE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226903" y="2657487"/>
            <a:ext cx="1007007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600" b="1" dirty="0">
                <a:solidFill>
                  <a:srgbClr val="FF0000"/>
                </a:solidFill>
              </a:rPr>
              <a:t>+</a:t>
            </a:r>
          </a:p>
        </p:txBody>
      </p:sp>
    </p:spTree>
    <p:extLst>
      <p:ext uri="{BB962C8B-B14F-4D97-AF65-F5344CB8AC3E}">
        <p14:creationId xmlns:p14="http://schemas.microsoft.com/office/powerpoint/2010/main" val="389339960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618" y="304800"/>
            <a:ext cx="6442364" cy="6553200"/>
          </a:xfrm>
        </p:spPr>
        <p:txBody>
          <a:bodyPr>
            <a:normAutofit/>
          </a:bodyPr>
          <a:lstStyle/>
          <a:p>
            <a:r>
              <a:rPr lang="en-PH" sz="3600" dirty="0"/>
              <a:t> Profitability levels and availability of slack resources generally determine how much firms can contribute</a:t>
            </a:r>
          </a:p>
          <a:p>
            <a:r>
              <a:rPr lang="en-PH" sz="3600" dirty="0"/>
              <a:t> Companies closer to the disaster also contribute more</a:t>
            </a:r>
          </a:p>
          <a:p>
            <a:r>
              <a:rPr lang="en-PH" sz="3600" dirty="0"/>
              <a:t> Coordinating relief operations is a logistical nightmare</a:t>
            </a:r>
          </a:p>
        </p:txBody>
      </p:sp>
      <p:pic>
        <p:nvPicPr>
          <p:cNvPr id="9218" name="Picture 2" descr="Image result for philanthropy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3505200"/>
            <a:ext cx="4992757" cy="3352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6772370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Lynx helicopter hovers above the deck of HMS Dari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3079" y="612020"/>
            <a:ext cx="4419600" cy="2486025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Picture 3" descr="LOOTING IN TACLOBAN. Some survivors of the onslaught of typhoon Yolanda were reported to have looted groceries for food and non-food supplies. Photo by EPA/Francis Malasi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51685" y="3414674"/>
            <a:ext cx="4392118" cy="303418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Content Placeholder 2"/>
          <p:cNvSpPr txBox="1">
            <a:spLocks/>
          </p:cNvSpPr>
          <p:nvPr/>
        </p:nvSpPr>
        <p:spPr>
          <a:xfrm>
            <a:off x="6028998" y="784485"/>
            <a:ext cx="4958792" cy="4147279"/>
          </a:xfrm>
          <a:prstGeom prst="rect">
            <a:avLst/>
          </a:prstGeom>
        </p:spPr>
        <p:txBody>
          <a:bodyPr>
            <a:normAutofit/>
          </a:bodyPr>
          <a:lstStyle>
            <a:lvl1pPr marL="182880" indent="-182880" algn="l" defTabSz="9144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80160" indent="-18288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00000" indent="-22860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00000" indent="-22860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200000" indent="-22860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500000" indent="-22860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PH" sz="3600" dirty="0"/>
              <a:t>Coordinating relief operations is a logistical nightmare</a:t>
            </a:r>
          </a:p>
        </p:txBody>
      </p:sp>
    </p:spTree>
    <p:extLst>
      <p:ext uri="{BB962C8B-B14F-4D97-AF65-F5344CB8AC3E}">
        <p14:creationId xmlns:p14="http://schemas.microsoft.com/office/powerpoint/2010/main" val="300289466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24102" y="3626983"/>
            <a:ext cx="4976042" cy="212365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400" dirty="0"/>
              <a:t>DISASTER</a:t>
            </a:r>
          </a:p>
          <a:p>
            <a:pPr algn="ctr"/>
            <a:r>
              <a:rPr lang="en-US" sz="4400" dirty="0"/>
              <a:t>PREVENTION and </a:t>
            </a:r>
          </a:p>
          <a:p>
            <a:pPr algn="ctr"/>
            <a:r>
              <a:rPr lang="en-US" sz="4400" dirty="0"/>
              <a:t>MITIGATION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71026" y="3641814"/>
            <a:ext cx="4697440" cy="212365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400" dirty="0"/>
              <a:t>DISASTER</a:t>
            </a:r>
          </a:p>
          <a:p>
            <a:pPr algn="ctr"/>
            <a:r>
              <a:rPr lang="en-US" sz="4400" dirty="0"/>
              <a:t>RELIEF and</a:t>
            </a:r>
          </a:p>
          <a:p>
            <a:pPr algn="ctr"/>
            <a:r>
              <a:rPr lang="en-US" sz="4400" dirty="0"/>
              <a:t>REHABILITATION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349781" y="4195811"/>
            <a:ext cx="140294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b="1" dirty="0">
                <a:solidFill>
                  <a:srgbClr val="FF0000"/>
                </a:solidFill>
              </a:rPr>
              <a:t>OR</a:t>
            </a:r>
          </a:p>
        </p:txBody>
      </p:sp>
      <p:pic>
        <p:nvPicPr>
          <p:cNvPr id="6" name="Picture 2" descr="Image result for earthmovi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417" y="158838"/>
            <a:ext cx="11045121" cy="2505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8185556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9700" y="585788"/>
            <a:ext cx="9372600" cy="5686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596336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8760638">
            <a:off x="-62532" y="1310682"/>
            <a:ext cx="3741313" cy="1609344"/>
          </a:xfrm>
        </p:spPr>
        <p:txBody>
          <a:bodyPr/>
          <a:lstStyle/>
          <a:p>
            <a:r>
              <a:rPr lang="en-US" dirty="0"/>
              <a:t>The context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71989" y="714309"/>
            <a:ext cx="8757634" cy="58429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67800" y="0"/>
            <a:ext cx="3124200" cy="1857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5978123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" y="374073"/>
            <a:ext cx="6331526" cy="5798127"/>
          </a:xfrm>
        </p:spPr>
        <p:txBody>
          <a:bodyPr>
            <a:normAutofit lnSpcReduction="10000"/>
          </a:bodyPr>
          <a:lstStyle/>
          <a:p>
            <a:pPr marL="0" indent="0" algn="ctr">
              <a:lnSpc>
                <a:spcPct val="150000"/>
              </a:lnSpc>
              <a:buNone/>
            </a:pPr>
            <a:r>
              <a:rPr lang="en-PH" sz="3600" dirty="0" err="1"/>
              <a:t>Lähdesmäki</a:t>
            </a:r>
            <a:r>
              <a:rPr lang="en-PH" sz="3600" dirty="0"/>
              <a:t> and </a:t>
            </a:r>
            <a:r>
              <a:rPr lang="en-PH" sz="3600" dirty="0" err="1"/>
              <a:t>Takala</a:t>
            </a:r>
            <a:r>
              <a:rPr lang="en-PH" sz="3600" dirty="0"/>
              <a:t> (2012) contend that altruism explains corporate philanthropy especially in small businesses where ownership and management rests with family</a:t>
            </a:r>
          </a:p>
        </p:txBody>
      </p:sp>
      <p:pic>
        <p:nvPicPr>
          <p:cNvPr id="13314" name="Picture 2" descr="Image result for family busines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8727" y="934815"/>
            <a:ext cx="5403273" cy="52373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3449182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PH" dirty="0"/>
              <a:t>Family businesses and altruism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PH" sz="3600" dirty="0"/>
              <a:t> Since the SMEs and family owned businesses are extensions of the owner, the personal preferences of the owner are followed</a:t>
            </a:r>
          </a:p>
          <a:p>
            <a:r>
              <a:rPr lang="en-PH" sz="3600" dirty="0"/>
              <a:t> The personal and moral values of the Owner/CEO are predictors of giving behavior</a:t>
            </a:r>
          </a:p>
          <a:p>
            <a:r>
              <a:rPr lang="en-PH" sz="3600" dirty="0"/>
              <a:t> The process of deciding to donate can be more emotional rather than rational</a:t>
            </a:r>
          </a:p>
        </p:txBody>
      </p:sp>
    </p:spTree>
    <p:extLst>
      <p:ext uri="{BB962C8B-B14F-4D97-AF65-F5344CB8AC3E}">
        <p14:creationId xmlns:p14="http://schemas.microsoft.com/office/powerpoint/2010/main" val="380277069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PH" sz="4000" dirty="0"/>
              <a:t>family businesses are natural philanthropists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9848" y="1828800"/>
            <a:ext cx="10058400" cy="4572000"/>
          </a:xfrm>
        </p:spPr>
        <p:txBody>
          <a:bodyPr>
            <a:normAutofit/>
          </a:bodyPr>
          <a:lstStyle/>
          <a:p>
            <a:r>
              <a:rPr lang="en-PH" sz="3600" dirty="0"/>
              <a:t> They probably have strong roots where their business operates or originated from</a:t>
            </a:r>
          </a:p>
          <a:p>
            <a:r>
              <a:rPr lang="en-PH" sz="3600" dirty="0"/>
              <a:t> Family business owners believe it makes sense to be involved in community development</a:t>
            </a:r>
          </a:p>
          <a:p>
            <a:r>
              <a:rPr lang="en-PH" sz="3600" dirty="0"/>
              <a:t> There exist a virtuous reinforcing loop between giving to the community and company growth </a:t>
            </a:r>
          </a:p>
        </p:txBody>
      </p:sp>
    </p:spTree>
    <p:extLst>
      <p:ext uri="{BB962C8B-B14F-4D97-AF65-F5344CB8AC3E}">
        <p14:creationId xmlns:p14="http://schemas.microsoft.com/office/powerpoint/2010/main" val="323929435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86720" y="292608"/>
            <a:ext cx="10058400" cy="3434265"/>
          </a:xfrm>
        </p:spPr>
        <p:txBody>
          <a:bodyPr>
            <a:normAutofit/>
          </a:bodyPr>
          <a:lstStyle/>
          <a:p>
            <a:r>
              <a:rPr lang="en-PH" sz="3200" dirty="0"/>
              <a:t> Business leaders determine the strategic direction of CSR programs</a:t>
            </a:r>
          </a:p>
          <a:p>
            <a:r>
              <a:rPr lang="en-PH" sz="3200" dirty="0"/>
              <a:t>  A leader’s strong belief in religion may also increase philanthropic  giving</a:t>
            </a:r>
          </a:p>
          <a:p>
            <a:r>
              <a:rPr lang="en-PH" sz="3200" dirty="0"/>
              <a:t> Appropriate governance &amp; transparency is required for philanthropic and CSR activities</a:t>
            </a:r>
          </a:p>
        </p:txBody>
      </p:sp>
      <p:pic>
        <p:nvPicPr>
          <p:cNvPr id="11266" name="Picture 2" descr="Image result for philanthropy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484" y="3906982"/>
            <a:ext cx="10678680" cy="29510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0785963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944732" y="235527"/>
            <a:ext cx="5790068" cy="6504709"/>
          </a:xfrm>
        </p:spPr>
        <p:txBody>
          <a:bodyPr>
            <a:normAutofit/>
          </a:bodyPr>
          <a:lstStyle/>
          <a:p>
            <a:r>
              <a:rPr lang="en-PH" sz="3600" dirty="0"/>
              <a:t> </a:t>
            </a:r>
            <a:r>
              <a:rPr lang="en-PH" sz="3200" dirty="0"/>
              <a:t>Zhang (2013) discovered that the more women in the Board of Chinese firms, the higher the support for disaster relief, assuming normal profitability.</a:t>
            </a:r>
          </a:p>
          <a:p>
            <a:r>
              <a:rPr lang="en-PH" sz="3200" dirty="0"/>
              <a:t> Other researchers found that men were less altruistic than women in general</a:t>
            </a:r>
          </a:p>
          <a:p>
            <a:r>
              <a:rPr lang="en-PH" sz="3200" dirty="0"/>
              <a:t> Other studies posit that it is diversity in Boards, rather than women who increase altruism in organizations</a:t>
            </a:r>
          </a:p>
        </p:txBody>
      </p:sp>
      <p:pic>
        <p:nvPicPr>
          <p:cNvPr id="12290" name="Picture 2" descr="Image result for philanthropy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798618"/>
            <a:ext cx="5944732" cy="39416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111632" y="997528"/>
            <a:ext cx="392825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PH" sz="3200" b="1" dirty="0"/>
              <a:t>The Gender Factor</a:t>
            </a:r>
          </a:p>
        </p:txBody>
      </p:sp>
    </p:spTree>
    <p:extLst>
      <p:ext uri="{BB962C8B-B14F-4D97-AF65-F5344CB8AC3E}">
        <p14:creationId xmlns:p14="http://schemas.microsoft.com/office/powerpoint/2010/main" val="82388228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PH" dirty="0"/>
              <a:t>Typhoon Haiyan &amp; The </a:t>
            </a:r>
            <a:r>
              <a:rPr lang="en-PH" dirty="0" err="1"/>
              <a:t>emme</a:t>
            </a:r>
            <a:r>
              <a:rPr lang="en-PH" dirty="0"/>
              <a:t> group of companies</a:t>
            </a:r>
          </a:p>
        </p:txBody>
      </p:sp>
      <p:pic>
        <p:nvPicPr>
          <p:cNvPr id="14340" name="Picture 4" descr="http://www.educ.dab.uts.edu.au/Web-Media/11716786/website03/media/Aftermath-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391629"/>
            <a:ext cx="6761019" cy="44663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8644229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6698" y="608273"/>
            <a:ext cx="4140017" cy="20929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1092" y="608273"/>
            <a:ext cx="4098404" cy="22068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 descr="A man paints a message reading &quot;Help SOS We Need Food&quot; at Anibong in Tacloban, eastern island of Leyte (11 November 2013)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95082" y="4467069"/>
            <a:ext cx="4696918" cy="2305205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5" descr="http://i.telegraph.co.uk/multimedia/archive/02727/Philippines-Typhoo_2727785c.jpg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5215" y="3537679"/>
            <a:ext cx="3889634" cy="2626010"/>
          </a:xfrm>
          <a:prstGeom prst="rect">
            <a:avLst/>
          </a:prstGeom>
          <a:noFill/>
          <a:ln>
            <a:noFill/>
          </a:ln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00055" y="2428914"/>
            <a:ext cx="3958777" cy="22774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507791" y="757582"/>
            <a:ext cx="1835759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rgbClr val="FF0000"/>
                </a:solidFill>
              </a:rPr>
              <a:t>195 miles </a:t>
            </a:r>
          </a:p>
          <a:p>
            <a:r>
              <a:rPr lang="en-US" sz="2800" dirty="0">
                <a:solidFill>
                  <a:srgbClr val="FF0000"/>
                </a:solidFill>
              </a:rPr>
              <a:t>per hour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866698" y="2838308"/>
            <a:ext cx="260911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rgbClr val="FF0000"/>
                </a:solidFill>
              </a:rPr>
              <a:t>4-storey waves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9140407" y="3099918"/>
            <a:ext cx="2191626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rgbClr val="FF0000"/>
                </a:solidFill>
              </a:rPr>
              <a:t>Damage of</a:t>
            </a:r>
          </a:p>
          <a:p>
            <a:r>
              <a:rPr lang="en-US" sz="2800" dirty="0">
                <a:solidFill>
                  <a:srgbClr val="FF0000"/>
                </a:solidFill>
              </a:rPr>
              <a:t>$12.8 Billion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893194" y="5143810"/>
            <a:ext cx="1997663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rgbClr val="FF0000"/>
                </a:solidFill>
              </a:rPr>
              <a:t>Donations</a:t>
            </a:r>
          </a:p>
          <a:p>
            <a:r>
              <a:rPr lang="en-US" sz="2800" dirty="0">
                <a:solidFill>
                  <a:srgbClr val="FF0000"/>
                </a:solidFill>
              </a:rPr>
              <a:t>$1.6 Billion</a:t>
            </a:r>
          </a:p>
        </p:txBody>
      </p:sp>
    </p:spTree>
    <p:extLst>
      <p:ext uri="{BB962C8B-B14F-4D97-AF65-F5344CB8AC3E}">
        <p14:creationId xmlns:p14="http://schemas.microsoft.com/office/powerpoint/2010/main" val="58702101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PH" dirty="0" err="1"/>
              <a:t>Emme</a:t>
            </a:r>
            <a:r>
              <a:rPr lang="en-PH" dirty="0"/>
              <a:t> group of companies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9848" y="2121408"/>
            <a:ext cx="10607490" cy="405079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200" dirty="0"/>
              <a:t>(a) nature of disaster relief operation</a:t>
            </a:r>
          </a:p>
          <a:p>
            <a:pPr marL="0" indent="0">
              <a:buNone/>
            </a:pPr>
            <a:r>
              <a:rPr lang="en-US" sz="3200" dirty="0"/>
              <a:t>(b) motivations to engage in disaster relief operations</a:t>
            </a:r>
          </a:p>
          <a:p>
            <a:pPr marL="0" indent="0">
              <a:buNone/>
            </a:pPr>
            <a:r>
              <a:rPr lang="en-US" sz="3200" dirty="0"/>
              <a:t>(c) decision-making process,</a:t>
            </a:r>
          </a:p>
          <a:p>
            <a:pPr marL="0" indent="0">
              <a:buNone/>
            </a:pPr>
            <a:r>
              <a:rPr lang="en-US" sz="3200" dirty="0"/>
              <a:t>(d) operational challenges encountered,</a:t>
            </a:r>
          </a:p>
          <a:p>
            <a:pPr marL="0" indent="0">
              <a:buNone/>
            </a:pPr>
            <a:r>
              <a:rPr lang="en-US" sz="3200" dirty="0"/>
              <a:t>(e) the outcomes of the intervention.</a:t>
            </a:r>
          </a:p>
        </p:txBody>
      </p:sp>
    </p:spTree>
    <p:extLst>
      <p:ext uri="{BB962C8B-B14F-4D97-AF65-F5344CB8AC3E}">
        <p14:creationId xmlns:p14="http://schemas.microsoft.com/office/powerpoint/2010/main" val="34314739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insights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Emotional rather than rational </a:t>
            </a:r>
          </a:p>
          <a:p>
            <a:r>
              <a:rPr lang="en-US" sz="2800" dirty="0"/>
              <a:t>No thought of corporate image</a:t>
            </a:r>
          </a:p>
          <a:p>
            <a:r>
              <a:rPr lang="en-US" sz="2800" dirty="0"/>
              <a:t>Leaders = Board; immediate and longer response</a:t>
            </a:r>
          </a:p>
          <a:p>
            <a:r>
              <a:rPr lang="en-US" sz="2800" dirty="0"/>
              <a:t>Innate character of business leader (upbringing, religion)</a:t>
            </a:r>
          </a:p>
          <a:p>
            <a:r>
              <a:rPr lang="en-US" sz="2800" dirty="0"/>
              <a:t>Employee volunteerism due to relations with owners</a:t>
            </a:r>
          </a:p>
        </p:txBody>
      </p:sp>
    </p:spTree>
    <p:extLst>
      <p:ext uri="{BB962C8B-B14F-4D97-AF65-F5344CB8AC3E}">
        <p14:creationId xmlns:p14="http://schemas.microsoft.com/office/powerpoint/2010/main" val="344485629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Limitations and possibilities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9848" y="2121408"/>
            <a:ext cx="10058400" cy="4459274"/>
          </a:xfrm>
        </p:spPr>
        <p:txBody>
          <a:bodyPr>
            <a:normAutofit lnSpcReduction="10000"/>
          </a:bodyPr>
          <a:lstStyle/>
          <a:p>
            <a:r>
              <a:rPr lang="en-US" sz="3600" dirty="0"/>
              <a:t>EXPLORATORY</a:t>
            </a:r>
          </a:p>
          <a:p>
            <a:endParaRPr lang="en-US" sz="3600" dirty="0"/>
          </a:p>
          <a:p>
            <a:r>
              <a:rPr lang="en-US" sz="3600" dirty="0"/>
              <a:t>GAPS IN LITERATURE</a:t>
            </a:r>
          </a:p>
          <a:p>
            <a:endParaRPr lang="en-US" sz="3600" dirty="0"/>
          </a:p>
          <a:p>
            <a:r>
              <a:rPr lang="en-US" sz="3600" dirty="0"/>
              <a:t>GROUNDED RESEARCH</a:t>
            </a:r>
          </a:p>
          <a:p>
            <a:endParaRPr lang="en-US" sz="3600" dirty="0"/>
          </a:p>
          <a:p>
            <a:r>
              <a:rPr lang="en-US" sz="3600" dirty="0"/>
              <a:t>THEORY BUILDING</a:t>
            </a:r>
          </a:p>
        </p:txBody>
      </p:sp>
    </p:spTree>
    <p:extLst>
      <p:ext uri="{BB962C8B-B14F-4D97-AF65-F5344CB8AC3E}">
        <p14:creationId xmlns:p14="http://schemas.microsoft.com/office/powerpoint/2010/main" val="30673047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53892" y="346364"/>
            <a:ext cx="6858000" cy="6151417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en-PH" sz="3200" dirty="0"/>
              <a:t>More frequent and intense natural disasters would be the new “normal”</a:t>
            </a:r>
          </a:p>
          <a:p>
            <a:pPr>
              <a:lnSpc>
                <a:spcPct val="100000"/>
              </a:lnSpc>
            </a:pPr>
            <a:r>
              <a:rPr lang="en-PH" sz="3200" dirty="0"/>
              <a:t>Developing countries are the most vulnerable because of geography and also because of economic factors.</a:t>
            </a:r>
          </a:p>
          <a:p>
            <a:pPr>
              <a:lnSpc>
                <a:spcPct val="100000"/>
              </a:lnSpc>
            </a:pPr>
            <a:r>
              <a:rPr lang="en-PH" sz="3200" dirty="0"/>
              <a:t>Many developing countries have no disaster mitigation mechanisms in place</a:t>
            </a:r>
          </a:p>
        </p:txBody>
      </p:sp>
      <p:pic>
        <p:nvPicPr>
          <p:cNvPr id="1026" name="Picture 2" descr="Image result for philanthropy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30037"/>
            <a:ext cx="4989220" cy="55279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932931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7419" y="484909"/>
            <a:ext cx="5818908" cy="5929746"/>
          </a:xfrm>
        </p:spPr>
        <p:txBody>
          <a:bodyPr>
            <a:normAutofit/>
          </a:bodyPr>
          <a:lstStyle/>
          <a:p>
            <a:r>
              <a:rPr lang="en-PH" sz="3600" dirty="0"/>
              <a:t>Much of the available research focus on large, publicly listed firms</a:t>
            </a:r>
          </a:p>
          <a:p>
            <a:r>
              <a:rPr lang="en-PH" sz="3600" dirty="0"/>
              <a:t> Many of the successes stems from using their core competence in the rebuilding of damaged communities</a:t>
            </a:r>
          </a:p>
          <a:p>
            <a:r>
              <a:rPr lang="en-PH" sz="3600" dirty="0"/>
              <a:t> TNT, DHL &amp; </a:t>
            </a:r>
            <a:r>
              <a:rPr lang="en-PH" sz="3600" dirty="0" err="1"/>
              <a:t>Walmarts</a:t>
            </a:r>
            <a:r>
              <a:rPr lang="en-PH" sz="3600" dirty="0"/>
              <a:t> of the world</a:t>
            </a:r>
          </a:p>
        </p:txBody>
      </p:sp>
      <p:pic>
        <p:nvPicPr>
          <p:cNvPr id="2050" name="Picture 2" descr="Image result for philanthropy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76675" y="2701636"/>
            <a:ext cx="5215325" cy="34705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829994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999018" y="665018"/>
            <a:ext cx="5763491" cy="5271655"/>
          </a:xfrm>
        </p:spPr>
        <p:txBody>
          <a:bodyPr>
            <a:normAutofit/>
          </a:bodyPr>
          <a:lstStyle/>
          <a:p>
            <a:r>
              <a:rPr lang="en-PH" sz="3200" dirty="0"/>
              <a:t> Very little research has been done on SMEs and family businesses</a:t>
            </a:r>
          </a:p>
          <a:p>
            <a:r>
              <a:rPr lang="en-PH" sz="3200" dirty="0"/>
              <a:t> However, in many developing countries, SMEs are the most common business organizations</a:t>
            </a:r>
          </a:p>
          <a:p>
            <a:r>
              <a:rPr lang="en-PH" sz="3200" dirty="0"/>
              <a:t> In Asia, especially in the Philippines, family-owned businesses make up 90% of firms.</a:t>
            </a:r>
          </a:p>
        </p:txBody>
      </p:sp>
      <p:pic>
        <p:nvPicPr>
          <p:cNvPr id="3080" name="Picture 8" descr="Image result for sharing economy companie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535382"/>
            <a:ext cx="5746227" cy="4350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325386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56909" y="318655"/>
            <a:ext cx="6400800" cy="5853545"/>
          </a:xfrm>
        </p:spPr>
        <p:txBody>
          <a:bodyPr anchor="ctr">
            <a:normAutofit/>
          </a:bodyPr>
          <a:lstStyle/>
          <a:p>
            <a:pPr marL="0" indent="0">
              <a:lnSpc>
                <a:spcPct val="100000"/>
              </a:lnSpc>
              <a:buNone/>
            </a:pPr>
            <a:r>
              <a:rPr lang="en-PH" sz="3200" dirty="0"/>
              <a:t>Are the drivers for corporate philanthropy,</a:t>
            </a:r>
          </a:p>
          <a:p>
            <a:pPr>
              <a:lnSpc>
                <a:spcPct val="100000"/>
              </a:lnSpc>
            </a:pPr>
            <a:r>
              <a:rPr lang="en-PH" sz="3200" dirty="0"/>
              <a:t>the same for large businesses as it is for SMEs?</a:t>
            </a:r>
          </a:p>
          <a:p>
            <a:pPr>
              <a:lnSpc>
                <a:spcPct val="100000"/>
              </a:lnSpc>
            </a:pPr>
            <a:r>
              <a:rPr lang="en-PH" sz="3200" dirty="0"/>
              <a:t>the same for normal circumstances as it is for corporate disaster response</a:t>
            </a:r>
          </a:p>
        </p:txBody>
      </p:sp>
      <p:pic>
        <p:nvPicPr>
          <p:cNvPr id="5124" name="Picture 4" descr="http://t2.gstatic.com/images?q=tbn:ANd9GcSMHAYhSpyrNaGaRDvJbF71C2ow3gXlWKJmSi0TxV3XWndkbLuJ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-1"/>
            <a:ext cx="4405745" cy="44057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3203343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ounded Rectangle 2"/>
          <p:cNvSpPr/>
          <p:nvPr/>
        </p:nvSpPr>
        <p:spPr>
          <a:xfrm>
            <a:off x="566670" y="772733"/>
            <a:ext cx="11191741" cy="135228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/>
              <a:t>CORPORATE SOCIAL RESPONSIBILITY</a:t>
            </a:r>
          </a:p>
        </p:txBody>
      </p:sp>
      <p:sp>
        <p:nvSpPr>
          <p:cNvPr id="4" name="Rounded Rectangle 3"/>
          <p:cNvSpPr/>
          <p:nvPr/>
        </p:nvSpPr>
        <p:spPr>
          <a:xfrm>
            <a:off x="1635616" y="2560751"/>
            <a:ext cx="9169759" cy="1352282"/>
          </a:xfrm>
          <a:prstGeom prst="roundRect">
            <a:avLst/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/>
              <a:t>CORPORATE PHILANTHROPY</a:t>
            </a:r>
          </a:p>
        </p:txBody>
      </p:sp>
      <p:sp>
        <p:nvSpPr>
          <p:cNvPr id="5" name="Rounded Rectangle 4"/>
          <p:cNvSpPr/>
          <p:nvPr/>
        </p:nvSpPr>
        <p:spPr>
          <a:xfrm>
            <a:off x="2408349" y="4428187"/>
            <a:ext cx="7750935" cy="1352282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/>
              <a:t>CORPORATE PHILANTHROPIC DISASTER RESPONSE</a:t>
            </a:r>
          </a:p>
        </p:txBody>
      </p:sp>
    </p:spTree>
    <p:extLst>
      <p:ext uri="{BB962C8B-B14F-4D97-AF65-F5344CB8AC3E}">
        <p14:creationId xmlns:p14="http://schemas.microsoft.com/office/powerpoint/2010/main" val="219843999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90648" y="2433522"/>
            <a:ext cx="6619425" cy="278242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PH" sz="3600" dirty="0"/>
              <a:t>To be strategic, companies need to be able to integrate the economic and social benefits of their actions.</a:t>
            </a:r>
          </a:p>
        </p:txBody>
      </p:sp>
      <p:sp>
        <p:nvSpPr>
          <p:cNvPr id="2" name="Rectangle 1"/>
          <p:cNvSpPr/>
          <p:nvPr/>
        </p:nvSpPr>
        <p:spPr>
          <a:xfrm>
            <a:off x="6501005" y="4764042"/>
            <a:ext cx="228665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Porter and Kramer </a:t>
            </a:r>
          </a:p>
        </p:txBody>
      </p:sp>
      <p:sp>
        <p:nvSpPr>
          <p:cNvPr id="4" name="Oval Callout 3"/>
          <p:cNvSpPr/>
          <p:nvPr/>
        </p:nvSpPr>
        <p:spPr>
          <a:xfrm>
            <a:off x="8976575" y="309093"/>
            <a:ext cx="2343955" cy="1664595"/>
          </a:xfrm>
          <a:prstGeom prst="wedgeEllipseCallout">
            <a:avLst>
              <a:gd name="adj1" fmla="val -37866"/>
              <a:gd name="adj2" fmla="val 919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/>
              <a:t>CSR?</a:t>
            </a:r>
          </a:p>
        </p:txBody>
      </p:sp>
      <p:sp>
        <p:nvSpPr>
          <p:cNvPr id="5" name="Rounded Rectangular Callout 4"/>
          <p:cNvSpPr/>
          <p:nvPr/>
        </p:nvSpPr>
        <p:spPr>
          <a:xfrm>
            <a:off x="463639" y="742854"/>
            <a:ext cx="2086378" cy="1230834"/>
          </a:xfrm>
          <a:prstGeom prst="wedgeRoundRectCallout">
            <a:avLst>
              <a:gd name="adj1" fmla="val 46894"/>
              <a:gd name="adj2" fmla="val 95278"/>
              <a:gd name="adj3" fmla="val 16667"/>
            </a:avLst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/>
              <a:t>PR?</a:t>
            </a:r>
          </a:p>
        </p:txBody>
      </p:sp>
    </p:spTree>
    <p:extLst>
      <p:ext uri="{BB962C8B-B14F-4D97-AF65-F5344CB8AC3E}">
        <p14:creationId xmlns:p14="http://schemas.microsoft.com/office/powerpoint/2010/main" val="413891357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4721" y="1454728"/>
            <a:ext cx="6619425" cy="248620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PH" sz="3600" dirty="0"/>
              <a:t>For SMEs, the challenge has been to align their CSR programs with their core competencies</a:t>
            </a:r>
          </a:p>
        </p:txBody>
      </p:sp>
      <p:pic>
        <p:nvPicPr>
          <p:cNvPr id="4098" name="Picture 2" descr="Image result for sharing economy companie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11883" y="1237672"/>
            <a:ext cx="5780117" cy="48167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ounded Rectangle 1"/>
          <p:cNvSpPr/>
          <p:nvPr/>
        </p:nvSpPr>
        <p:spPr>
          <a:xfrm>
            <a:off x="1777284" y="4134118"/>
            <a:ext cx="3902299" cy="1815921"/>
          </a:xfrm>
          <a:prstGeom prst="round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/>
              <a:t>STRATEGIC versus INTUITIVE</a:t>
            </a:r>
          </a:p>
        </p:txBody>
      </p:sp>
    </p:spTree>
    <p:extLst>
      <p:ext uri="{BB962C8B-B14F-4D97-AF65-F5344CB8AC3E}">
        <p14:creationId xmlns:p14="http://schemas.microsoft.com/office/powerpoint/2010/main" val="194802518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ood Type">
  <a:themeElements>
    <a:clrScheme name="Wood Type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Wood Type">
      <a:majorFont>
        <a:latin typeface="Rockwell Condensed" panose="02060603050405020104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 panose="02060603020205020403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Wood Type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hade val="63000"/>
              </a:schemeClr>
              <a:schemeClr val="phClr">
                <a:tint val="10000"/>
                <a:satMod val="150000"/>
              </a:schemeClr>
            </a:duotone>
          </a:blip>
          <a:tile tx="0" ty="0" sx="60000" sy="59000" flip="none" algn="tl"/>
        </a:blipFill>
        <a:blipFill rotWithShape="1">
          <a:blip xmlns:r="http://schemas.openxmlformats.org/officeDocument/2006/relationships" r:embed="rId1">
            <a:duotone>
              <a:schemeClr val="phClr">
                <a:shade val="36000"/>
                <a:satMod val="120000"/>
              </a:schemeClr>
              <a:schemeClr val="phClr">
                <a:tint val="40000"/>
              </a:schemeClr>
            </a:duotone>
          </a:blip>
          <a:tile tx="0" ty="0" sx="60000" sy="59000" flip="none" algn="tl"/>
        </a:blip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softEdge rad="12700"/>
          </a:effectLst>
        </a:effectStyle>
        <a:effectStyle>
          <a:effectLst>
            <a:outerShdw blurRad="50800" dist="19050" dir="5400000" algn="tl" rotWithShape="0">
              <a:srgbClr val="000000">
                <a:alpha val="60000"/>
              </a:srgbClr>
            </a:outerShdw>
            <a:softEdge rad="12700"/>
          </a:effectLst>
        </a:effectStyle>
      </a:effectStyleLst>
      <a:bgFillStyleLst>
        <a:solidFill>
          <a:schemeClr val="phClr"/>
        </a:solidFill>
        <a:solidFill>
          <a:schemeClr val="phClr">
            <a:shade val="97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5000"/>
                <a:shade val="58000"/>
                <a:satMod val="120000"/>
              </a:schemeClr>
              <a:schemeClr val="phClr">
                <a:tint val="50000"/>
                <a:shade val="96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ood Type" id="{7ACABC62-BF99-48CF-A9DC-4DB89C7B13DC}" vid="{142A1326-48AB-42A9-8428-CB14AA30176D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45deca18-f46e-4567-9693-54dba66862b6" xsi:nil="true"/>
    <lcf76f155ced4ddcb4097134ff3c332f xmlns="c3cf2a87-d7f5-4d53-a175-a0a1e7f018d0">
      <Terms xmlns="http://schemas.microsoft.com/office/infopath/2007/PartnerControls"/>
    </lcf76f155ced4ddcb4097134ff3c332f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5FE2D001CF2D344AB637DEDC91790A9" ma:contentTypeVersion="12" ma:contentTypeDescription="Create a new document." ma:contentTypeScope="" ma:versionID="821af95a0cfd2f1719c8aee35f1cc6c1">
  <xsd:schema xmlns:xsd="http://www.w3.org/2001/XMLSchema" xmlns:xs="http://www.w3.org/2001/XMLSchema" xmlns:p="http://schemas.microsoft.com/office/2006/metadata/properties" xmlns:ns2="c3cf2a87-d7f5-4d53-a175-a0a1e7f018d0" xmlns:ns3="45deca18-f46e-4567-9693-54dba66862b6" targetNamespace="http://schemas.microsoft.com/office/2006/metadata/properties" ma:root="true" ma:fieldsID="4a90713198e88ab16653e2d6d9ce611a" ns2:_="" ns3:_="">
    <xsd:import namespace="c3cf2a87-d7f5-4d53-a175-a0a1e7f018d0"/>
    <xsd:import namespace="45deca18-f46e-4567-9693-54dba66862b6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cf2a87-d7f5-4d53-a175-a0a1e7f018d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DateTaken" ma:index="1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4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6" nillable="true" ma:taxonomy="true" ma:internalName="lcf76f155ced4ddcb4097134ff3c332f" ma:taxonomyFieldName="MediaServiceImageTags" ma:displayName="Image Tags" ma:readOnly="false" ma:fieldId="{5cf76f15-5ced-4ddc-b409-7134ff3c332f}" ma:taxonomyMulti="true" ma:sspId="e20148b9-20a4-48a0-acba-ba52d68a37a3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8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9" nillable="true" ma:displayName="Location" ma:description="" ma:indexed="true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5deca18-f46e-4567-9693-54dba66862b6" elementFormDefault="qualified">
    <xsd:import namespace="http://schemas.microsoft.com/office/2006/documentManagement/types"/>
    <xsd:import namespace="http://schemas.microsoft.com/office/infopath/2007/PartnerControls"/>
    <xsd:element name="TaxCatchAll" ma:index="17" nillable="true" ma:displayName="Taxonomy Catch All Column" ma:hidden="true" ma:list="{8d10a926-ad76-4245-a4fc-5ee384335586}" ma:internalName="TaxCatchAll" ma:showField="CatchAllData" ma:web="45deca18-f46e-4567-9693-54dba66862b6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3073F786-284F-4DA4-8B9F-280E5C1134B7}">
  <ds:schemaRefs>
    <ds:schemaRef ds:uri="http://schemas.microsoft.com/office/2006/metadata/properties"/>
    <ds:schemaRef ds:uri="http://schemas.microsoft.com/office/infopath/2007/PartnerControls"/>
    <ds:schemaRef ds:uri="45deca18-f46e-4567-9693-54dba66862b6"/>
    <ds:schemaRef ds:uri="c3cf2a87-d7f5-4d53-a175-a0a1e7f018d0"/>
  </ds:schemaRefs>
</ds:datastoreItem>
</file>

<file path=customXml/itemProps2.xml><?xml version="1.0" encoding="utf-8"?>
<ds:datastoreItem xmlns:ds="http://schemas.openxmlformats.org/officeDocument/2006/customXml" ds:itemID="{2937584C-5EFE-4B75-8683-0AD3C257A9C6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01FD7907-84FB-4F3C-87B9-9FBA34B01A8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cf2a87-d7f5-4d53-a175-a0a1e7f018d0"/>
    <ds:schemaRef ds:uri="45deca18-f46e-4567-9693-54dba66862b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Wood Type</Template>
  <TotalTime>1421</TotalTime>
  <Words>708</Words>
  <Application>Microsoft Office PowerPoint</Application>
  <PresentationFormat>Widescreen</PresentationFormat>
  <Paragraphs>109</Paragraphs>
  <Slides>29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0" baseType="lpstr">
      <vt:lpstr>Wood Type</vt:lpstr>
      <vt:lpstr>Corporate Philanthropic Disaster Response in the Eyes of a Filipino Entrepreneur</vt:lpstr>
      <vt:lpstr>The context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Corporate drivers for humanitarian relief</vt:lpstr>
      <vt:lpstr>The role of media in marshalling support</vt:lpstr>
      <vt:lpstr>DISASTER RESPONSE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Family businesses and altruism</vt:lpstr>
      <vt:lpstr>family businesses are natural philanthropists</vt:lpstr>
      <vt:lpstr>PowerPoint Presentation</vt:lpstr>
      <vt:lpstr>PowerPoint Presentation</vt:lpstr>
      <vt:lpstr>Typhoon Haiyan &amp; The emme group of companies</vt:lpstr>
      <vt:lpstr>PowerPoint Presentation</vt:lpstr>
      <vt:lpstr>Emme group of companies</vt:lpstr>
      <vt:lpstr>insights</vt:lpstr>
      <vt:lpstr>Limitations and possibilities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Corporate Philanthropic Disaster Response in the Eyes of a Filipino Entrepreneur</dc:title>
  <dc:creator>Roxas, Fernando Y.</dc:creator>
  <cp:lastModifiedBy>Dr. Ginny</cp:lastModifiedBy>
  <cp:revision>39</cp:revision>
  <dcterms:created xsi:type="dcterms:W3CDTF">2015-07-06T17:19:25Z</dcterms:created>
  <dcterms:modified xsi:type="dcterms:W3CDTF">2025-11-25T01:21:53Z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0x01010025FE2D001CF2D344AB637DEDC91790A9</vt:lpwstr>
  </property>
  <property fmtid="{D5CDD505-2E9C-101B-9397-08002B2CF9AE}" pid="3" name="CreatedDateTime_Client">
    <vt:filetime>2017-11-30T00:51:30Z</vt:filetime>
  </property>
  <property fmtid="{D5CDD505-2E9C-101B-9397-08002B2CF9AE}" pid="4" name="LastModifiedDateTime_Client">
    <vt:filetime>2017-11-30T00:51:30Z</vt:filetime>
  </property>
  <property fmtid="{D5CDD505-2E9C-101B-9397-08002B2CF9AE}" pid="5" name="MediaServiceImageTags">
    <vt:lpwstr/>
  </property>
</Properties>
</file>