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autoCompressPictures="0">
  <p:sldMasterIdLst>
    <p:sldMasterId id="2147483661" r:id="rId1"/>
  </p:sldMasterIdLst>
  <p:notesMasterIdLst>
    <p:notesMasterId r:id="rId2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CFAC345-5036-4D4E-AF4E-ACD673E0FC62}">
  <a:tblStyle styleId="{9CFAC345-5036-4D4E-AF4E-ACD673E0FC62}"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927"/>
    <p:restoredTop sz="94649"/>
  </p:normalViewPr>
  <p:slideViewPr>
    <p:cSldViewPr snapToGrid="0">
      <p:cViewPr varScale="1">
        <p:scale>
          <a:sx n="99" d="100"/>
          <a:sy n="99" d="100"/>
        </p:scale>
        <p:origin x="168" y="67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sites.uw.edu/libstrat/2020/03/15/a-message-from-the-dean-libraries-response-to-covid-19/" TargetMode="External"/><Relationship Id="rId2" Type="http://schemas.openxmlformats.org/officeDocument/2006/relationships/slide" Target="../slides/slide16.xml"/><Relationship Id="rId1" Type="http://schemas.openxmlformats.org/officeDocument/2006/relationships/notesMaster" Target="../notesMasters/notesMaster1.xml"/><Relationship Id="rId4" Type="http://schemas.openxmlformats.org/officeDocument/2006/relationships/hyperlink" Target="https://sites.uw.edu/libstrat/2020/04/06/hathitrust-expands-access-to-materials-for-uw-libraries/" TargetMode="Externa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gc6f73a04f_0_0:notes"/>
          <p:cNvSpPr>
            <a:spLocks noGrp="1" noRot="1" noChangeAspect="1"/>
          </p:cNvSpPr>
          <p:nvPr>
            <p:ph type="sldImg" idx="2"/>
          </p:nvPr>
        </p:nvSpPr>
        <p:spPr>
          <a:xfrm>
            <a:off x="381188"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 name="Google Shape;70;gc6f73a04f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a:solidFill>
                  <a:srgbClr val="202729"/>
                </a:solidFill>
              </a:rPr>
              <a:t>Abstract: </a:t>
            </a:r>
            <a:endParaRPr>
              <a:solidFill>
                <a:srgbClr val="202729"/>
              </a:solidFill>
            </a:endParaRPr>
          </a:p>
          <a:p>
            <a:pPr marL="0" lvl="0" indent="0" algn="l" rtl="0">
              <a:lnSpc>
                <a:spcPct val="115000"/>
              </a:lnSpc>
              <a:spcBef>
                <a:spcPts val="0"/>
              </a:spcBef>
              <a:spcAft>
                <a:spcPts val="0"/>
              </a:spcAft>
              <a:buClr>
                <a:srgbClr val="202729"/>
              </a:buClr>
              <a:buSzPts val="1100"/>
              <a:buFont typeface="Arial"/>
              <a:buNone/>
            </a:pPr>
            <a:r>
              <a:rPr lang="en" i="1">
                <a:solidFill>
                  <a:srgbClr val="202729"/>
                </a:solidFill>
              </a:rPr>
              <a:t>What do you value? How do your values impact your work and your professional priorities? </a:t>
            </a:r>
            <a:endParaRPr i="1">
              <a:solidFill>
                <a:srgbClr val="202729"/>
              </a:solidFill>
            </a:endParaRPr>
          </a:p>
          <a:p>
            <a:pPr marL="0" lvl="0" indent="0" algn="l" rtl="0">
              <a:lnSpc>
                <a:spcPct val="115000"/>
              </a:lnSpc>
              <a:spcBef>
                <a:spcPts val="0"/>
              </a:spcBef>
              <a:spcAft>
                <a:spcPts val="0"/>
              </a:spcAft>
              <a:buClr>
                <a:srgbClr val="202729"/>
              </a:buClr>
              <a:buSzPts val="1100"/>
              <a:buFont typeface="Arial"/>
              <a:buNone/>
            </a:pPr>
            <a:r>
              <a:rPr lang="en">
                <a:solidFill>
                  <a:srgbClr val="202729"/>
                </a:solidFill>
              </a:rPr>
              <a:t>Institutional and organizational values provide a foundation for identifying actions with purpose, and the process of implementing a vision. Drawing from past, present, and future plans and examples, Denise will demonstrate how she generates, evokes and applies values in library collection management. Driven by shared values and collective vision, there are opportunities for better outcomes when we are negotiating big deals, cancelling subscriptions, and exploring control digital lending together. Join us to reflect on the possibility of a shared values-driven approach at your institution and in our collective work at scale.</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gd69ecd7903_0_6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 name="Google Shape;138;gd69ecd7903_0_624: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9" name="Google Shape;139;gd69ecd7903_0_624:notes"/>
          <p:cNvSpPr txBox="1">
            <a:spLocks noGrp="1"/>
          </p:cNvSpPr>
          <p:nvPr>
            <p:ph type="sldNum" idx="12"/>
          </p:nvPr>
        </p:nvSpPr>
        <p:spPr>
          <a:xfrm>
            <a:off x="3884613" y="8685213"/>
            <a:ext cx="2971800" cy="4587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Font typeface="Arial"/>
              <a:buNone/>
            </a:pPr>
            <a:fld id="{00000000-1234-1234-1234-123412341234}" type="slidenum">
              <a:rPr lang="en"/>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gd69ecd7903_0_456:notes"/>
          <p:cNvSpPr>
            <a:spLocks noGrp="1" noRot="1" noChangeAspect="1"/>
          </p:cNvSpPr>
          <p:nvPr>
            <p:ph type="sldImg" idx="2"/>
          </p:nvPr>
        </p:nvSpPr>
        <p:spPr>
          <a:xfrm>
            <a:off x="381188"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5" name="Google Shape;155;gd69ecd7903_0_4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gd69ecd7903_0_763:notes"/>
          <p:cNvSpPr>
            <a:spLocks noGrp="1" noRot="1" noChangeAspect="1"/>
          </p:cNvSpPr>
          <p:nvPr>
            <p:ph type="sldImg" idx="2"/>
          </p:nvPr>
        </p:nvSpPr>
        <p:spPr>
          <a:xfrm>
            <a:off x="381188"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4" name="Google Shape;164;gd69ecd7903_0_7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d69ecd7903_0_85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8" name="Google Shape;198;gd69ecd7903_0_857: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9" name="Google Shape;199;gd69ecd7903_0_857:notes"/>
          <p:cNvSpPr txBox="1">
            <a:spLocks noGrp="1"/>
          </p:cNvSpPr>
          <p:nvPr>
            <p:ph type="sldNum" idx="12"/>
          </p:nvPr>
        </p:nvSpPr>
        <p:spPr>
          <a:xfrm>
            <a:off x="3884613" y="8685213"/>
            <a:ext cx="2971800" cy="4587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Font typeface="Arial"/>
              <a:buNone/>
            </a:pPr>
            <a:fld id="{00000000-1234-1234-1234-123412341234}" type="slidenum">
              <a:rPr lang="en"/>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gd6c5bf99cd_0_2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7" name="Google Shape;207;gd6c5bf99cd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Google Shape;212;gd6c5bf99cd_0_0:notes"/>
          <p:cNvSpPr>
            <a:spLocks noGrp="1" noRot="1" noChangeAspect="1"/>
          </p:cNvSpPr>
          <p:nvPr>
            <p:ph type="sldImg" idx="2"/>
          </p:nvPr>
        </p:nvSpPr>
        <p:spPr>
          <a:xfrm>
            <a:off x="381188"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3" name="Google Shape;213;gd6c5bf99c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gd6c5bf99cd_0_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1" name="Google Shape;221;gd6c5bf99cd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u="sng">
                <a:solidFill>
                  <a:schemeClr val="hlink"/>
                </a:solidFill>
                <a:hlinkClick r:id="rId3"/>
              </a:rPr>
              <a:t>https://sites.uw.edu/libstrat/2020/03/15/a-message-from-the-dean-libraries-response-to-covid-19/</a:t>
            </a:r>
            <a:endParaRPr/>
          </a:p>
          <a:p>
            <a:pPr marL="0" lvl="0" indent="0" algn="l" rtl="0">
              <a:spcBef>
                <a:spcPts val="0"/>
              </a:spcBef>
              <a:spcAft>
                <a:spcPts val="0"/>
              </a:spcAft>
              <a:buNone/>
            </a:pPr>
            <a:endParaRPr/>
          </a:p>
          <a:p>
            <a:pPr marL="0" lvl="0" indent="0" algn="l" rtl="0">
              <a:spcBef>
                <a:spcPts val="0"/>
              </a:spcBef>
              <a:spcAft>
                <a:spcPts val="0"/>
              </a:spcAft>
              <a:buNone/>
            </a:pPr>
            <a:r>
              <a:rPr lang="en" u="sng">
                <a:solidFill>
                  <a:schemeClr val="hlink"/>
                </a:solidFill>
                <a:hlinkClick r:id="rId4"/>
              </a:rPr>
              <a:t>https://sites.uw.edu/libstrat/2020/04/06/hathitrust-expands-access-to-materials-for-uw-libraries/</a:t>
            </a:r>
            <a:r>
              <a:rPr lang="en"/>
              <a:t> </a:t>
            </a: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Clr>
                <a:schemeClr val="dk1"/>
              </a:buClr>
              <a:buSzPts val="1100"/>
              <a:buFont typeface="Arial"/>
              <a:buNone/>
            </a:pPr>
            <a:r>
              <a:rPr lang="en">
                <a:solidFill>
                  <a:schemeClr val="dk1"/>
                </a:solidFill>
              </a:rPr>
              <a:t>T</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gd6c5bf99cd_1_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7" name="Google Shape;227;gd6c5bf99cd_1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gd6c5bf99cd_1_3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3" name="Google Shape;233;gd6c5bf99cd_1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gd6c5bf99cd_1_11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0" name="Google Shape;240;gd6c5bf99cd_1_1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gd69ecd7903_0_5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gd69ecd7903_0_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gd6c5bf99cd_1_19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8" name="Google Shape;248;gd6c5bf99cd_1_196: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9" name="Google Shape;249;gd6c5bf99cd_1_196:notes"/>
          <p:cNvSpPr txBox="1">
            <a:spLocks noGrp="1"/>
          </p:cNvSpPr>
          <p:nvPr>
            <p:ph type="sldNum" idx="12"/>
          </p:nvPr>
        </p:nvSpPr>
        <p:spPr>
          <a:xfrm>
            <a:off x="3884613" y="8685213"/>
            <a:ext cx="2971800" cy="4587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Font typeface="Arial"/>
              <a:buNone/>
            </a:pPr>
            <a:fld id="{00000000-1234-1234-1234-123412341234}" type="slidenum">
              <a:rPr lang="en"/>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g7adf30db75_0_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1" name="Google Shape;261;g7adf30db75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gd6c5bf99cd_1_27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8" name="Google Shape;268;gd6c5bf99cd_1_2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g7adf30db75_0_23:notes"/>
          <p:cNvSpPr>
            <a:spLocks noGrp="1" noRot="1" noChangeAspect="1"/>
          </p:cNvSpPr>
          <p:nvPr>
            <p:ph type="sldImg" idx="2"/>
          </p:nvPr>
        </p:nvSpPr>
        <p:spPr>
          <a:xfrm>
            <a:off x="381188"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4" name="Google Shape;274;g7adf30db75_0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gd69ecd7903_0_74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2" name="Google Shape;282;gd69ecd7903_0_7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gd69ecd7903_0_75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9" name="Google Shape;289;gd69ecd7903_0_7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gc6f73a04f_0_46:notes"/>
          <p:cNvSpPr>
            <a:spLocks noGrp="1" noRot="1" noChangeAspect="1"/>
          </p:cNvSpPr>
          <p:nvPr>
            <p:ph type="sldImg" idx="2"/>
          </p:nvPr>
        </p:nvSpPr>
        <p:spPr>
          <a:xfrm>
            <a:off x="381188"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5" name="Google Shape;295;gc6f73a04f_0_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d69ecd7903_0_6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d69ecd7903_0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d9e8872e42_0_1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3" name="Google Shape;93;gd9e8872e42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d880f15573_0_5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d880f15573_0_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d69ecd7903_0_29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7" name="Google Shape;107;gd69ecd7903_0_294: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gd69ecd7903_0_294:notes"/>
          <p:cNvSpPr txBox="1">
            <a:spLocks noGrp="1"/>
          </p:cNvSpPr>
          <p:nvPr>
            <p:ph type="sldNum" idx="12"/>
          </p:nvPr>
        </p:nvSpPr>
        <p:spPr>
          <a:xfrm>
            <a:off x="3884613" y="8685213"/>
            <a:ext cx="2971800" cy="4587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Font typeface="Arial"/>
              <a:buNone/>
            </a:pPr>
            <a:fld id="{00000000-1234-1234-1234-123412341234}" type="slidenum">
              <a:rPr lang="en"/>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d69ecd7903_0_12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5" name="Google Shape;115;gd69ecd7903_0_1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gd69ecd7903_0_38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 name="Google Shape;123;gd69ecd7903_0_389: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4" name="Google Shape;124;gd69ecd7903_0_389:notes"/>
          <p:cNvSpPr txBox="1">
            <a:spLocks noGrp="1"/>
          </p:cNvSpPr>
          <p:nvPr>
            <p:ph type="sldNum" idx="12"/>
          </p:nvPr>
        </p:nvSpPr>
        <p:spPr>
          <a:xfrm>
            <a:off x="3884613" y="8685213"/>
            <a:ext cx="2971800" cy="4587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Font typeface="Arial"/>
              <a:buNone/>
            </a:pPr>
            <a:fld id="{00000000-1234-1234-1234-123412341234}" type="slidenum">
              <a:rPr lang="en"/>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gd69ecd7903_0_30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2" name="Google Shape;132;gd69ecd7903_0_301: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3" name="Google Shape;133;gd69ecd7903_0_301:notes"/>
          <p:cNvSpPr txBox="1">
            <a:spLocks noGrp="1"/>
          </p:cNvSpPr>
          <p:nvPr>
            <p:ph type="sldNum" idx="12"/>
          </p:nvPr>
        </p:nvSpPr>
        <p:spPr>
          <a:xfrm>
            <a:off x="3884613" y="8685213"/>
            <a:ext cx="2971800" cy="4587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Font typeface="Arial"/>
              <a:buNone/>
            </a:pPr>
            <a:fld id="{00000000-1234-1234-1234-123412341234}" type="slidenum">
              <a:rPr lang="en"/>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1"/>
        </a:solidFill>
        <a:effectLst/>
      </p:bgPr>
    </p:bg>
    <p:spTree>
      <p:nvGrpSpPr>
        <p:cNvPr id="1" name="Shape 9"/>
        <p:cNvGrpSpPr/>
        <p:nvPr/>
      </p:nvGrpSpPr>
      <p:grpSpPr>
        <a:xfrm>
          <a:off x="0" y="0"/>
          <a:ext cx="0" cy="0"/>
          <a:chOff x="0" y="0"/>
          <a:chExt cx="0" cy="0"/>
        </a:xfrm>
      </p:grpSpPr>
      <p:cxnSp>
        <p:nvCxnSpPr>
          <p:cNvPr id="10" name="Google Shape;10;p2"/>
          <p:cNvCxnSpPr/>
          <p:nvPr/>
        </p:nvCxnSpPr>
        <p:spPr>
          <a:xfrm>
            <a:off x="0" y="2998150"/>
            <a:ext cx="9144000" cy="0"/>
          </a:xfrm>
          <a:prstGeom prst="straightConnector1">
            <a:avLst/>
          </a:prstGeom>
          <a:noFill/>
          <a:ln w="19050" cap="flat" cmpd="sng">
            <a:solidFill>
              <a:schemeClr val="lt2"/>
            </a:solidFill>
            <a:prstDash val="solid"/>
            <a:round/>
            <a:headEnd type="none" w="sm" len="sm"/>
            <a:tailEnd type="none" w="sm" len="sm"/>
          </a:ln>
        </p:spPr>
      </p:cxnSp>
      <p:sp>
        <p:nvSpPr>
          <p:cNvPr id="11" name="Google Shape;11;p2"/>
          <p:cNvSpPr txBox="1">
            <a:spLocks noGrp="1"/>
          </p:cNvSpPr>
          <p:nvPr>
            <p:ph type="ctrTitle"/>
          </p:nvPr>
        </p:nvSpPr>
        <p:spPr>
          <a:xfrm>
            <a:off x="510450" y="1257300"/>
            <a:ext cx="8123100" cy="1588500"/>
          </a:xfrm>
          <a:prstGeom prst="rect">
            <a:avLst/>
          </a:prstGeom>
        </p:spPr>
        <p:txBody>
          <a:bodyPr spcFirstLastPara="1" wrap="square" lIns="91425" tIns="91425" rIns="91425" bIns="91425" anchor="b" anchorCtr="0">
            <a:norm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a:endParaRPr/>
          </a:p>
        </p:txBody>
      </p:sp>
      <p:sp>
        <p:nvSpPr>
          <p:cNvPr id="12" name="Google Shape;12;p2"/>
          <p:cNvSpPr txBox="1">
            <a:spLocks noGrp="1"/>
          </p:cNvSpPr>
          <p:nvPr>
            <p:ph type="subTitle" idx="1"/>
          </p:nvPr>
        </p:nvSpPr>
        <p:spPr>
          <a:xfrm>
            <a:off x="510450" y="3182313"/>
            <a:ext cx="8123100" cy="630000"/>
          </a:xfrm>
          <a:prstGeom prst="rect">
            <a:avLst/>
          </a:prstGeom>
        </p:spPr>
        <p:txBody>
          <a:bodyPr spcFirstLastPara="1" wrap="square" lIns="91425" tIns="91425" rIns="91425" bIns="91425" anchor="t" anchorCtr="0">
            <a:normAutofit/>
          </a:bodyPr>
          <a:lstStyle>
            <a:lvl1pPr lvl="0">
              <a:lnSpc>
                <a:spcPct val="100000"/>
              </a:lnSpc>
              <a:spcBef>
                <a:spcPts val="0"/>
              </a:spcBef>
              <a:spcAft>
                <a:spcPts val="0"/>
              </a:spcAft>
              <a:buClr>
                <a:schemeClr val="lt1"/>
              </a:buClr>
              <a:buSzPts val="2400"/>
              <a:buNone/>
              <a:defRPr sz="2400">
                <a:solidFill>
                  <a:schemeClr val="lt1"/>
                </a:solidFill>
              </a:defRPr>
            </a:lvl1pPr>
            <a:lvl2pPr lvl="1">
              <a:lnSpc>
                <a:spcPct val="100000"/>
              </a:lnSpc>
              <a:spcBef>
                <a:spcPts val="0"/>
              </a:spcBef>
              <a:spcAft>
                <a:spcPts val="0"/>
              </a:spcAft>
              <a:buClr>
                <a:schemeClr val="lt1"/>
              </a:buClr>
              <a:buSzPts val="2400"/>
              <a:buNone/>
              <a:defRPr sz="2400">
                <a:solidFill>
                  <a:schemeClr val="lt1"/>
                </a:solidFill>
              </a:defRPr>
            </a:lvl2pPr>
            <a:lvl3pPr lvl="2">
              <a:lnSpc>
                <a:spcPct val="100000"/>
              </a:lnSpc>
              <a:spcBef>
                <a:spcPts val="0"/>
              </a:spcBef>
              <a:spcAft>
                <a:spcPts val="0"/>
              </a:spcAft>
              <a:buClr>
                <a:schemeClr val="lt1"/>
              </a:buClr>
              <a:buSzPts val="2400"/>
              <a:buNone/>
              <a:defRPr sz="2400">
                <a:solidFill>
                  <a:schemeClr val="lt1"/>
                </a:solidFill>
              </a:defRPr>
            </a:lvl3pPr>
            <a:lvl4pPr lvl="3">
              <a:lnSpc>
                <a:spcPct val="100000"/>
              </a:lnSpc>
              <a:spcBef>
                <a:spcPts val="0"/>
              </a:spcBef>
              <a:spcAft>
                <a:spcPts val="0"/>
              </a:spcAft>
              <a:buClr>
                <a:schemeClr val="lt1"/>
              </a:buClr>
              <a:buSzPts val="2400"/>
              <a:buNone/>
              <a:defRPr sz="2400">
                <a:solidFill>
                  <a:schemeClr val="lt1"/>
                </a:solidFill>
              </a:defRPr>
            </a:lvl4pPr>
            <a:lvl5pPr lvl="4">
              <a:lnSpc>
                <a:spcPct val="100000"/>
              </a:lnSpc>
              <a:spcBef>
                <a:spcPts val="0"/>
              </a:spcBef>
              <a:spcAft>
                <a:spcPts val="0"/>
              </a:spcAft>
              <a:buClr>
                <a:schemeClr val="lt1"/>
              </a:buClr>
              <a:buSzPts val="2400"/>
              <a:buNone/>
              <a:defRPr sz="2400">
                <a:solidFill>
                  <a:schemeClr val="lt1"/>
                </a:solidFill>
              </a:defRPr>
            </a:lvl5pPr>
            <a:lvl6pPr lvl="5">
              <a:lnSpc>
                <a:spcPct val="100000"/>
              </a:lnSpc>
              <a:spcBef>
                <a:spcPts val="0"/>
              </a:spcBef>
              <a:spcAft>
                <a:spcPts val="0"/>
              </a:spcAft>
              <a:buClr>
                <a:schemeClr val="lt1"/>
              </a:buClr>
              <a:buSzPts val="2400"/>
              <a:buNone/>
              <a:defRPr sz="2400">
                <a:solidFill>
                  <a:schemeClr val="lt1"/>
                </a:solidFill>
              </a:defRPr>
            </a:lvl6pPr>
            <a:lvl7pPr lvl="6">
              <a:lnSpc>
                <a:spcPct val="100000"/>
              </a:lnSpc>
              <a:spcBef>
                <a:spcPts val="0"/>
              </a:spcBef>
              <a:spcAft>
                <a:spcPts val="0"/>
              </a:spcAft>
              <a:buClr>
                <a:schemeClr val="lt1"/>
              </a:buClr>
              <a:buSzPts val="2400"/>
              <a:buNone/>
              <a:defRPr sz="2400">
                <a:solidFill>
                  <a:schemeClr val="lt1"/>
                </a:solidFill>
              </a:defRPr>
            </a:lvl7pPr>
            <a:lvl8pPr lvl="7">
              <a:lnSpc>
                <a:spcPct val="100000"/>
              </a:lnSpc>
              <a:spcBef>
                <a:spcPts val="0"/>
              </a:spcBef>
              <a:spcAft>
                <a:spcPts val="0"/>
              </a:spcAft>
              <a:buClr>
                <a:schemeClr val="lt1"/>
              </a:buClr>
              <a:buSzPts val="2400"/>
              <a:buNone/>
              <a:defRPr sz="2400">
                <a:solidFill>
                  <a:schemeClr val="lt1"/>
                </a:solidFill>
              </a:defRPr>
            </a:lvl8pPr>
            <a:lvl9pPr lvl="8">
              <a:lnSpc>
                <a:spcPct val="100000"/>
              </a:lnSpc>
              <a:spcBef>
                <a:spcPts val="0"/>
              </a:spcBef>
              <a:spcAft>
                <a:spcPts val="0"/>
              </a:spcAft>
              <a:buClr>
                <a:schemeClr val="lt1"/>
              </a:buClr>
              <a:buSzPts val="2400"/>
              <a:buNone/>
              <a:defRPr sz="2400">
                <a:solidFill>
                  <a:schemeClr val="lt1"/>
                </a:solidFill>
              </a:defRPr>
            </a:lvl9pPr>
          </a:lstStyle>
          <a:p>
            <a:endParaRPr/>
          </a:p>
        </p:txBody>
      </p:sp>
      <p:sp>
        <p:nvSpPr>
          <p:cNvPr id="13" name="Google Shape;13;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8"/>
        <p:cNvGrpSpPr/>
        <p:nvPr/>
      </p:nvGrpSpPr>
      <p:grpSpPr>
        <a:xfrm>
          <a:off x="0" y="0"/>
          <a:ext cx="0" cy="0"/>
          <a:chOff x="0" y="0"/>
          <a:chExt cx="0" cy="0"/>
        </a:xfrm>
      </p:grpSpPr>
      <p:sp>
        <p:nvSpPr>
          <p:cNvPr id="49" name="Google Shape;49;p11"/>
          <p:cNvSpPr/>
          <p:nvPr/>
        </p:nvSpPr>
        <p:spPr>
          <a:xfrm>
            <a:off x="0" y="5045700"/>
            <a:ext cx="9144000" cy="9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11"/>
          <p:cNvSpPr txBox="1">
            <a:spLocks noGrp="1"/>
          </p:cNvSpPr>
          <p:nvPr>
            <p:ph type="title" hasCustomPrompt="1"/>
          </p:nvPr>
        </p:nvSpPr>
        <p:spPr>
          <a:xfrm>
            <a:off x="311700" y="991475"/>
            <a:ext cx="8520600" cy="19179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14000"/>
              <a:buNone/>
              <a:defRPr sz="14000" b="1"/>
            </a:lvl1pPr>
            <a:lvl2pPr lvl="1" algn="ctr">
              <a:spcBef>
                <a:spcPts val="0"/>
              </a:spcBef>
              <a:spcAft>
                <a:spcPts val="0"/>
              </a:spcAft>
              <a:buSzPts val="14000"/>
              <a:buNone/>
              <a:defRPr sz="14000" b="1"/>
            </a:lvl2pPr>
            <a:lvl3pPr lvl="2" algn="ctr">
              <a:spcBef>
                <a:spcPts val="0"/>
              </a:spcBef>
              <a:spcAft>
                <a:spcPts val="0"/>
              </a:spcAft>
              <a:buSzPts val="14000"/>
              <a:buNone/>
              <a:defRPr sz="14000" b="1"/>
            </a:lvl3pPr>
            <a:lvl4pPr lvl="3" algn="ctr">
              <a:spcBef>
                <a:spcPts val="0"/>
              </a:spcBef>
              <a:spcAft>
                <a:spcPts val="0"/>
              </a:spcAft>
              <a:buSzPts val="14000"/>
              <a:buNone/>
              <a:defRPr sz="14000" b="1"/>
            </a:lvl4pPr>
            <a:lvl5pPr lvl="4" algn="ctr">
              <a:spcBef>
                <a:spcPts val="0"/>
              </a:spcBef>
              <a:spcAft>
                <a:spcPts val="0"/>
              </a:spcAft>
              <a:buSzPts val="14000"/>
              <a:buNone/>
              <a:defRPr sz="14000" b="1"/>
            </a:lvl5pPr>
            <a:lvl6pPr lvl="5" algn="ctr">
              <a:spcBef>
                <a:spcPts val="0"/>
              </a:spcBef>
              <a:spcAft>
                <a:spcPts val="0"/>
              </a:spcAft>
              <a:buSzPts val="14000"/>
              <a:buNone/>
              <a:defRPr sz="14000" b="1"/>
            </a:lvl6pPr>
            <a:lvl7pPr lvl="6" algn="ctr">
              <a:spcBef>
                <a:spcPts val="0"/>
              </a:spcBef>
              <a:spcAft>
                <a:spcPts val="0"/>
              </a:spcAft>
              <a:buSzPts val="14000"/>
              <a:buNone/>
              <a:defRPr sz="14000" b="1"/>
            </a:lvl7pPr>
            <a:lvl8pPr lvl="7" algn="ctr">
              <a:spcBef>
                <a:spcPts val="0"/>
              </a:spcBef>
              <a:spcAft>
                <a:spcPts val="0"/>
              </a:spcAft>
              <a:buSzPts val="14000"/>
              <a:buNone/>
              <a:defRPr sz="14000" b="1"/>
            </a:lvl8pPr>
            <a:lvl9pPr lvl="8" algn="ctr">
              <a:spcBef>
                <a:spcPts val="0"/>
              </a:spcBef>
              <a:spcAft>
                <a:spcPts val="0"/>
              </a:spcAft>
              <a:buSzPts val="14000"/>
              <a:buNone/>
              <a:defRPr sz="14000" b="1"/>
            </a:lvl9pPr>
          </a:lstStyle>
          <a:p>
            <a:r>
              <a:t>xx%</a:t>
            </a:r>
          </a:p>
        </p:txBody>
      </p:sp>
      <p:sp>
        <p:nvSpPr>
          <p:cNvPr id="51" name="Google Shape;51;p11"/>
          <p:cNvSpPr txBox="1">
            <a:spLocks noGrp="1"/>
          </p:cNvSpPr>
          <p:nvPr>
            <p:ph type="body" idx="1"/>
          </p:nvPr>
        </p:nvSpPr>
        <p:spPr>
          <a:xfrm>
            <a:off x="311700" y="3071300"/>
            <a:ext cx="8520600" cy="901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52" name="Google Shape;52;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3"/>
        <p:cNvGrpSpPr/>
        <p:nvPr/>
      </p:nvGrpSpPr>
      <p:grpSpPr>
        <a:xfrm>
          <a:off x="0" y="0"/>
          <a:ext cx="0" cy="0"/>
          <a:chOff x="0" y="0"/>
          <a:chExt cx="0" cy="0"/>
        </a:xfrm>
      </p:grpSpPr>
      <p:sp>
        <p:nvSpPr>
          <p:cNvPr id="54" name="Google Shape;54;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55"/>
        <p:cNvGrpSpPr/>
        <p:nvPr/>
      </p:nvGrpSpPr>
      <p:grpSpPr>
        <a:xfrm>
          <a:off x="0" y="0"/>
          <a:ext cx="0" cy="0"/>
          <a:chOff x="0" y="0"/>
          <a:chExt cx="0" cy="0"/>
        </a:xfrm>
      </p:grpSpPr>
      <p:sp>
        <p:nvSpPr>
          <p:cNvPr id="56" name="Google Shape;56;p13"/>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marR="0" lvl="0" algn="l" rtl="0">
              <a:lnSpc>
                <a:spcPct val="90000"/>
              </a:lnSpc>
              <a:spcBef>
                <a:spcPts val="0"/>
              </a:spcBef>
              <a:spcAft>
                <a:spcPts val="0"/>
              </a:spcAft>
              <a:buClr>
                <a:schemeClr val="dk2"/>
              </a:buClr>
              <a:buSzPts val="3300"/>
              <a:buFont typeface="Encode Sans"/>
              <a:buNone/>
              <a:defRPr sz="3300" b="1" i="0" u="none" strike="noStrike" cap="none">
                <a:solidFill>
                  <a:schemeClr val="dk2"/>
                </a:solidFill>
                <a:latin typeface="Encode Sans"/>
                <a:ea typeface="Encode Sans"/>
                <a:cs typeface="Encode Sans"/>
                <a:sym typeface="Encode Sans"/>
              </a:defRPr>
            </a:lvl1pPr>
            <a:lvl2pPr lvl="1" rtl="0">
              <a:spcBef>
                <a:spcPts val="0"/>
              </a:spcBef>
              <a:spcAft>
                <a:spcPts val="0"/>
              </a:spcAft>
              <a:buSzPts val="2800"/>
              <a:buNone/>
              <a:defRPr sz="1400"/>
            </a:lvl2pPr>
            <a:lvl3pPr lvl="2" rtl="0">
              <a:spcBef>
                <a:spcPts val="0"/>
              </a:spcBef>
              <a:spcAft>
                <a:spcPts val="0"/>
              </a:spcAft>
              <a:buSzPts val="2800"/>
              <a:buNone/>
              <a:defRPr sz="1400"/>
            </a:lvl3pPr>
            <a:lvl4pPr lvl="3" rtl="0">
              <a:spcBef>
                <a:spcPts val="0"/>
              </a:spcBef>
              <a:spcAft>
                <a:spcPts val="0"/>
              </a:spcAft>
              <a:buSzPts val="2800"/>
              <a:buNone/>
              <a:defRPr sz="1400"/>
            </a:lvl4pPr>
            <a:lvl5pPr lvl="4" rtl="0">
              <a:spcBef>
                <a:spcPts val="0"/>
              </a:spcBef>
              <a:spcAft>
                <a:spcPts val="0"/>
              </a:spcAft>
              <a:buSzPts val="2800"/>
              <a:buNone/>
              <a:defRPr sz="1400"/>
            </a:lvl5pPr>
            <a:lvl6pPr lvl="5" rtl="0">
              <a:spcBef>
                <a:spcPts val="0"/>
              </a:spcBef>
              <a:spcAft>
                <a:spcPts val="0"/>
              </a:spcAft>
              <a:buSzPts val="2800"/>
              <a:buNone/>
              <a:defRPr sz="1400"/>
            </a:lvl6pPr>
            <a:lvl7pPr lvl="6" rtl="0">
              <a:spcBef>
                <a:spcPts val="0"/>
              </a:spcBef>
              <a:spcAft>
                <a:spcPts val="0"/>
              </a:spcAft>
              <a:buSzPts val="2800"/>
              <a:buNone/>
              <a:defRPr sz="1400"/>
            </a:lvl7pPr>
            <a:lvl8pPr lvl="7" rtl="0">
              <a:spcBef>
                <a:spcPts val="0"/>
              </a:spcBef>
              <a:spcAft>
                <a:spcPts val="0"/>
              </a:spcAft>
              <a:buSzPts val="2800"/>
              <a:buNone/>
              <a:defRPr sz="1400"/>
            </a:lvl8pPr>
            <a:lvl9pPr lvl="8" rtl="0">
              <a:spcBef>
                <a:spcPts val="0"/>
              </a:spcBef>
              <a:spcAft>
                <a:spcPts val="0"/>
              </a:spcAft>
              <a:buSzPts val="2800"/>
              <a:buNone/>
              <a:defRPr sz="1400"/>
            </a:lvl9pPr>
          </a:lstStyle>
          <a:p>
            <a:endParaRPr/>
          </a:p>
        </p:txBody>
      </p:sp>
      <p:sp>
        <p:nvSpPr>
          <p:cNvPr id="57" name="Google Shape;57;p13"/>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marR="0" lvl="0" indent="-361950" algn="l" rtl="0">
              <a:lnSpc>
                <a:spcPct val="90000"/>
              </a:lnSpc>
              <a:spcBef>
                <a:spcPts val="800"/>
              </a:spcBef>
              <a:spcAft>
                <a:spcPts val="0"/>
              </a:spcAft>
              <a:buClr>
                <a:schemeClr val="dk2"/>
              </a:buClr>
              <a:buSzPts val="2100"/>
              <a:buFont typeface="Arial"/>
              <a:buChar char="•"/>
              <a:defRPr sz="2100" b="0" i="0" u="none" strike="noStrike" cap="none">
                <a:solidFill>
                  <a:schemeClr val="dk2"/>
                </a:solidFill>
                <a:latin typeface="Calibri"/>
                <a:ea typeface="Calibri"/>
                <a:cs typeface="Calibri"/>
                <a:sym typeface="Calibri"/>
              </a:defRPr>
            </a:lvl1pPr>
            <a:lvl2pPr marL="914400" marR="0" lvl="1" indent="-342900" algn="l" rtl="0">
              <a:lnSpc>
                <a:spcPct val="90000"/>
              </a:lnSpc>
              <a:spcBef>
                <a:spcPts val="1200"/>
              </a:spcBef>
              <a:spcAft>
                <a:spcPts val="0"/>
              </a:spcAft>
              <a:buClr>
                <a:schemeClr val="dk2"/>
              </a:buClr>
              <a:buSzPts val="1800"/>
              <a:buFont typeface="Arial"/>
              <a:buChar char="•"/>
              <a:defRPr sz="1800" b="0" i="0" u="none" strike="noStrike" cap="none">
                <a:solidFill>
                  <a:schemeClr val="dk2"/>
                </a:solidFill>
                <a:latin typeface="Calibri"/>
                <a:ea typeface="Calibri"/>
                <a:cs typeface="Calibri"/>
                <a:sym typeface="Calibri"/>
              </a:defRPr>
            </a:lvl2pPr>
            <a:lvl3pPr marL="1371600" marR="0" lvl="2" indent="-323850" algn="l" rtl="0">
              <a:lnSpc>
                <a:spcPct val="90000"/>
              </a:lnSpc>
              <a:spcBef>
                <a:spcPts val="1200"/>
              </a:spcBef>
              <a:spcAft>
                <a:spcPts val="0"/>
              </a:spcAft>
              <a:buClr>
                <a:schemeClr val="dk2"/>
              </a:buClr>
              <a:buSzPts val="1500"/>
              <a:buFont typeface="Arial"/>
              <a:buChar char="•"/>
              <a:defRPr sz="1500" b="0" i="0" u="none" strike="noStrike" cap="none">
                <a:solidFill>
                  <a:schemeClr val="dk2"/>
                </a:solidFill>
                <a:latin typeface="Calibri"/>
                <a:ea typeface="Calibri"/>
                <a:cs typeface="Calibri"/>
                <a:sym typeface="Calibri"/>
              </a:defRPr>
            </a:lvl3pPr>
            <a:lvl4pPr marL="1828800" marR="0" lvl="3" indent="-317500" algn="l" rtl="0">
              <a:lnSpc>
                <a:spcPct val="90000"/>
              </a:lnSpc>
              <a:spcBef>
                <a:spcPts val="1200"/>
              </a:spcBef>
              <a:spcAft>
                <a:spcPts val="0"/>
              </a:spcAft>
              <a:buClr>
                <a:schemeClr val="dk2"/>
              </a:buClr>
              <a:buSzPts val="1400"/>
              <a:buFont typeface="Arial"/>
              <a:buChar char="•"/>
              <a:defRPr sz="1400" b="0" i="0" u="none" strike="noStrike" cap="none">
                <a:solidFill>
                  <a:schemeClr val="dk2"/>
                </a:solidFill>
                <a:latin typeface="Calibri"/>
                <a:ea typeface="Calibri"/>
                <a:cs typeface="Calibri"/>
                <a:sym typeface="Calibri"/>
              </a:defRPr>
            </a:lvl4pPr>
            <a:lvl5pPr marL="2286000" marR="0" lvl="4" indent="-317500" algn="l" rtl="0">
              <a:lnSpc>
                <a:spcPct val="90000"/>
              </a:lnSpc>
              <a:spcBef>
                <a:spcPts val="1200"/>
              </a:spcBef>
              <a:spcAft>
                <a:spcPts val="0"/>
              </a:spcAft>
              <a:buClr>
                <a:schemeClr val="dk2"/>
              </a:buClr>
              <a:buSzPts val="1400"/>
              <a:buFont typeface="Arial"/>
              <a:buChar char="•"/>
              <a:defRPr sz="1400" b="0" i="0" u="none" strike="noStrike" cap="none">
                <a:solidFill>
                  <a:schemeClr val="dk2"/>
                </a:solidFill>
                <a:latin typeface="Calibri"/>
                <a:ea typeface="Calibri"/>
                <a:cs typeface="Calibri"/>
                <a:sym typeface="Calibri"/>
              </a:defRPr>
            </a:lvl5pPr>
            <a:lvl6pPr marL="2743200" marR="0" lvl="5" indent="-317500" algn="l" rtl="0">
              <a:lnSpc>
                <a:spcPct val="90000"/>
              </a:lnSpc>
              <a:spcBef>
                <a:spcPts val="1200"/>
              </a:spcBef>
              <a:spcAft>
                <a:spcPts val="0"/>
              </a:spcAft>
              <a:buClr>
                <a:schemeClr val="dk1"/>
              </a:buClr>
              <a:buSzPts val="1400"/>
              <a:buFont typeface="Arial"/>
              <a:buChar char="•"/>
              <a:defRPr sz="1400" b="0" i="0" u="none" strike="noStrike" cap="none">
                <a:solidFill>
                  <a:schemeClr val="dk1"/>
                </a:solidFill>
                <a:latin typeface="Open Sans"/>
                <a:ea typeface="Open Sans"/>
                <a:cs typeface="Open Sans"/>
                <a:sym typeface="Open Sans"/>
              </a:defRPr>
            </a:lvl6pPr>
            <a:lvl7pPr marL="3200400" marR="0" lvl="6" indent="-317500" algn="l" rtl="0">
              <a:lnSpc>
                <a:spcPct val="90000"/>
              </a:lnSpc>
              <a:spcBef>
                <a:spcPts val="1200"/>
              </a:spcBef>
              <a:spcAft>
                <a:spcPts val="0"/>
              </a:spcAft>
              <a:buClr>
                <a:schemeClr val="dk1"/>
              </a:buClr>
              <a:buSzPts val="1400"/>
              <a:buFont typeface="Arial"/>
              <a:buChar char="•"/>
              <a:defRPr sz="1400" b="0" i="0" u="none" strike="noStrike" cap="none">
                <a:solidFill>
                  <a:schemeClr val="dk1"/>
                </a:solidFill>
                <a:latin typeface="Open Sans"/>
                <a:ea typeface="Open Sans"/>
                <a:cs typeface="Open Sans"/>
                <a:sym typeface="Open Sans"/>
              </a:defRPr>
            </a:lvl7pPr>
            <a:lvl8pPr marL="3657600" marR="0" lvl="7" indent="-317500" algn="l" rtl="0">
              <a:lnSpc>
                <a:spcPct val="90000"/>
              </a:lnSpc>
              <a:spcBef>
                <a:spcPts val="1200"/>
              </a:spcBef>
              <a:spcAft>
                <a:spcPts val="0"/>
              </a:spcAft>
              <a:buClr>
                <a:schemeClr val="dk1"/>
              </a:buClr>
              <a:buSzPts val="1400"/>
              <a:buFont typeface="Arial"/>
              <a:buChar char="•"/>
              <a:defRPr sz="1400" b="0" i="0" u="none" strike="noStrike" cap="none">
                <a:solidFill>
                  <a:schemeClr val="dk1"/>
                </a:solidFill>
                <a:latin typeface="Open Sans"/>
                <a:ea typeface="Open Sans"/>
                <a:cs typeface="Open Sans"/>
                <a:sym typeface="Open Sans"/>
              </a:defRPr>
            </a:lvl8pPr>
            <a:lvl9pPr marL="4114800" marR="0" lvl="8" indent="-317500" algn="l" rtl="0">
              <a:lnSpc>
                <a:spcPct val="90000"/>
              </a:lnSpc>
              <a:spcBef>
                <a:spcPts val="1200"/>
              </a:spcBef>
              <a:spcAft>
                <a:spcPts val="1200"/>
              </a:spcAft>
              <a:buClr>
                <a:schemeClr val="dk1"/>
              </a:buClr>
              <a:buSzPts val="1400"/>
              <a:buFont typeface="Arial"/>
              <a:buChar char="•"/>
              <a:defRPr sz="1400" b="0" i="0" u="none" strike="noStrike" cap="none">
                <a:solidFill>
                  <a:schemeClr val="dk1"/>
                </a:solidFill>
                <a:latin typeface="Open Sans"/>
                <a:ea typeface="Open Sans"/>
                <a:cs typeface="Open Sans"/>
                <a:sym typeface="Open Sans"/>
              </a:defRPr>
            </a:lvl9pPr>
          </a:lstStyle>
          <a:p>
            <a:endParaRPr/>
          </a:p>
        </p:txBody>
      </p:sp>
      <p:sp>
        <p:nvSpPr>
          <p:cNvPr id="58" name="Google Shape;58;p13"/>
          <p:cNvSpPr txBox="1">
            <a:spLocks noGrp="1"/>
          </p:cNvSpPr>
          <p:nvPr>
            <p:ph type="dt" idx="10"/>
          </p:nvPr>
        </p:nvSpPr>
        <p:spPr>
          <a:xfrm>
            <a:off x="628650" y="4767263"/>
            <a:ext cx="1200300" cy="273900"/>
          </a:xfrm>
          <a:prstGeom prst="rect">
            <a:avLst/>
          </a:prstGeom>
          <a:noFill/>
          <a:ln>
            <a:noFill/>
          </a:ln>
        </p:spPr>
        <p:txBody>
          <a:bodyPr spcFirstLastPara="1" wrap="square" lIns="68575" tIns="34275" rIns="68575" bIns="34275" anchor="ctr" anchorCtr="0">
            <a:noAutofit/>
          </a:bodyPr>
          <a:lstStyle>
            <a:lvl1pPr marR="0" lvl="0" algn="l" rtl="0">
              <a:spcBef>
                <a:spcPts val="0"/>
              </a:spcBef>
              <a:spcAft>
                <a:spcPts val="0"/>
              </a:spcAft>
              <a:buSzPts val="1100"/>
              <a:buNone/>
              <a:defRPr sz="1100" b="0" i="0" u="none" strike="noStrike" cap="none">
                <a:solidFill>
                  <a:srgbClr val="595959"/>
                </a:solidFill>
                <a:latin typeface="PT Sans"/>
                <a:ea typeface="PT Sans"/>
                <a:cs typeface="PT Sans"/>
                <a:sym typeface="PT Sans"/>
              </a:defRPr>
            </a:lvl1pPr>
            <a:lvl2pPr marR="0" lvl="1" algn="l" rtl="0">
              <a:spcBef>
                <a:spcPts val="0"/>
              </a:spcBef>
              <a:spcAft>
                <a:spcPts val="0"/>
              </a:spcAft>
              <a:buSzPts val="1100"/>
              <a:buNone/>
              <a:defRPr sz="1400" b="0" i="0" u="none" strike="noStrike" cap="none">
                <a:solidFill>
                  <a:schemeClr val="dk1"/>
                </a:solidFill>
                <a:latin typeface="Open Sans"/>
                <a:ea typeface="Open Sans"/>
                <a:cs typeface="Open Sans"/>
                <a:sym typeface="Open Sans"/>
              </a:defRPr>
            </a:lvl2pPr>
            <a:lvl3pPr marR="0" lvl="2" algn="l" rtl="0">
              <a:spcBef>
                <a:spcPts val="0"/>
              </a:spcBef>
              <a:spcAft>
                <a:spcPts val="0"/>
              </a:spcAft>
              <a:buSzPts val="1100"/>
              <a:buNone/>
              <a:defRPr sz="1400" b="0" i="0" u="none" strike="noStrike" cap="none">
                <a:solidFill>
                  <a:schemeClr val="dk1"/>
                </a:solidFill>
                <a:latin typeface="Open Sans"/>
                <a:ea typeface="Open Sans"/>
                <a:cs typeface="Open Sans"/>
                <a:sym typeface="Open Sans"/>
              </a:defRPr>
            </a:lvl3pPr>
            <a:lvl4pPr marR="0" lvl="3" algn="l" rtl="0">
              <a:spcBef>
                <a:spcPts val="0"/>
              </a:spcBef>
              <a:spcAft>
                <a:spcPts val="0"/>
              </a:spcAft>
              <a:buSzPts val="1100"/>
              <a:buNone/>
              <a:defRPr sz="1400" b="0" i="0" u="none" strike="noStrike" cap="none">
                <a:solidFill>
                  <a:schemeClr val="dk1"/>
                </a:solidFill>
                <a:latin typeface="Open Sans"/>
                <a:ea typeface="Open Sans"/>
                <a:cs typeface="Open Sans"/>
                <a:sym typeface="Open Sans"/>
              </a:defRPr>
            </a:lvl4pPr>
            <a:lvl5pPr marR="0" lvl="4" algn="l" rtl="0">
              <a:spcBef>
                <a:spcPts val="0"/>
              </a:spcBef>
              <a:spcAft>
                <a:spcPts val="0"/>
              </a:spcAft>
              <a:buSzPts val="1100"/>
              <a:buNone/>
              <a:defRPr sz="1400" b="0" i="0" u="none" strike="noStrike" cap="none">
                <a:solidFill>
                  <a:schemeClr val="dk1"/>
                </a:solidFill>
                <a:latin typeface="Open Sans"/>
                <a:ea typeface="Open Sans"/>
                <a:cs typeface="Open Sans"/>
                <a:sym typeface="Open Sans"/>
              </a:defRPr>
            </a:lvl5pPr>
            <a:lvl6pPr marR="0" lvl="5" algn="l" rtl="0">
              <a:spcBef>
                <a:spcPts val="0"/>
              </a:spcBef>
              <a:spcAft>
                <a:spcPts val="0"/>
              </a:spcAft>
              <a:buSzPts val="1100"/>
              <a:buNone/>
              <a:defRPr sz="1400" b="0" i="0" u="none" strike="noStrike" cap="none">
                <a:solidFill>
                  <a:schemeClr val="dk1"/>
                </a:solidFill>
                <a:latin typeface="Open Sans"/>
                <a:ea typeface="Open Sans"/>
                <a:cs typeface="Open Sans"/>
                <a:sym typeface="Open Sans"/>
              </a:defRPr>
            </a:lvl6pPr>
            <a:lvl7pPr marR="0" lvl="6" algn="l" rtl="0">
              <a:spcBef>
                <a:spcPts val="0"/>
              </a:spcBef>
              <a:spcAft>
                <a:spcPts val="0"/>
              </a:spcAft>
              <a:buSzPts val="1100"/>
              <a:buNone/>
              <a:defRPr sz="1400" b="0" i="0" u="none" strike="noStrike" cap="none">
                <a:solidFill>
                  <a:schemeClr val="dk1"/>
                </a:solidFill>
                <a:latin typeface="Open Sans"/>
                <a:ea typeface="Open Sans"/>
                <a:cs typeface="Open Sans"/>
                <a:sym typeface="Open Sans"/>
              </a:defRPr>
            </a:lvl7pPr>
            <a:lvl8pPr marR="0" lvl="7" algn="l" rtl="0">
              <a:spcBef>
                <a:spcPts val="0"/>
              </a:spcBef>
              <a:spcAft>
                <a:spcPts val="0"/>
              </a:spcAft>
              <a:buSzPts val="1100"/>
              <a:buNone/>
              <a:defRPr sz="1400" b="0" i="0" u="none" strike="noStrike" cap="none">
                <a:solidFill>
                  <a:schemeClr val="dk1"/>
                </a:solidFill>
                <a:latin typeface="Open Sans"/>
                <a:ea typeface="Open Sans"/>
                <a:cs typeface="Open Sans"/>
                <a:sym typeface="Open Sans"/>
              </a:defRPr>
            </a:lvl8pPr>
            <a:lvl9pPr marR="0" lvl="8" algn="l" rtl="0">
              <a:spcBef>
                <a:spcPts val="0"/>
              </a:spcBef>
              <a:spcAft>
                <a:spcPts val="0"/>
              </a:spcAft>
              <a:buSzPts val="1100"/>
              <a:buNone/>
              <a:defRPr sz="1400" b="0" i="0" u="none" strike="noStrike" cap="none">
                <a:solidFill>
                  <a:schemeClr val="dk1"/>
                </a:solidFill>
                <a:latin typeface="Open Sans"/>
                <a:ea typeface="Open Sans"/>
                <a:cs typeface="Open Sans"/>
                <a:sym typeface="Open Sans"/>
              </a:defRPr>
            </a:lvl9pPr>
          </a:lstStyle>
          <a:p>
            <a:endParaRPr/>
          </a:p>
        </p:txBody>
      </p:sp>
      <p:sp>
        <p:nvSpPr>
          <p:cNvPr id="59" name="Google Shape;59;p13"/>
          <p:cNvSpPr txBox="1">
            <a:spLocks noGrp="1"/>
          </p:cNvSpPr>
          <p:nvPr>
            <p:ph type="ftr" idx="11"/>
          </p:nvPr>
        </p:nvSpPr>
        <p:spPr>
          <a:xfrm>
            <a:off x="2009775" y="4767263"/>
            <a:ext cx="5372100" cy="273900"/>
          </a:xfrm>
          <a:prstGeom prst="rect">
            <a:avLst/>
          </a:prstGeom>
          <a:noFill/>
          <a:ln>
            <a:noFill/>
          </a:ln>
        </p:spPr>
        <p:txBody>
          <a:bodyPr spcFirstLastPara="1" wrap="square" lIns="68575" tIns="34275" rIns="68575" bIns="34275" anchor="ctr" anchorCtr="0">
            <a:noAutofit/>
          </a:bodyPr>
          <a:lstStyle>
            <a:lvl1pPr marR="0" lvl="0" algn="ctr" rtl="0">
              <a:spcBef>
                <a:spcPts val="0"/>
              </a:spcBef>
              <a:spcAft>
                <a:spcPts val="0"/>
              </a:spcAft>
              <a:buSzPts val="1100"/>
              <a:buNone/>
              <a:defRPr sz="1100" b="0" i="0" u="none" strike="noStrike" cap="none">
                <a:solidFill>
                  <a:srgbClr val="595959"/>
                </a:solidFill>
                <a:latin typeface="PT Sans"/>
                <a:ea typeface="PT Sans"/>
                <a:cs typeface="PT Sans"/>
                <a:sym typeface="PT Sans"/>
              </a:defRPr>
            </a:lvl1pPr>
            <a:lvl2pPr marR="0" lvl="1" algn="l" rtl="0">
              <a:spcBef>
                <a:spcPts val="0"/>
              </a:spcBef>
              <a:spcAft>
                <a:spcPts val="0"/>
              </a:spcAft>
              <a:buSzPts val="1100"/>
              <a:buNone/>
              <a:defRPr sz="1400" b="0" i="0" u="none" strike="noStrike" cap="none">
                <a:solidFill>
                  <a:schemeClr val="dk1"/>
                </a:solidFill>
                <a:latin typeface="Open Sans"/>
                <a:ea typeface="Open Sans"/>
                <a:cs typeface="Open Sans"/>
                <a:sym typeface="Open Sans"/>
              </a:defRPr>
            </a:lvl2pPr>
            <a:lvl3pPr marR="0" lvl="2" algn="l" rtl="0">
              <a:spcBef>
                <a:spcPts val="0"/>
              </a:spcBef>
              <a:spcAft>
                <a:spcPts val="0"/>
              </a:spcAft>
              <a:buSzPts val="1100"/>
              <a:buNone/>
              <a:defRPr sz="1400" b="0" i="0" u="none" strike="noStrike" cap="none">
                <a:solidFill>
                  <a:schemeClr val="dk1"/>
                </a:solidFill>
                <a:latin typeface="Open Sans"/>
                <a:ea typeface="Open Sans"/>
                <a:cs typeface="Open Sans"/>
                <a:sym typeface="Open Sans"/>
              </a:defRPr>
            </a:lvl3pPr>
            <a:lvl4pPr marR="0" lvl="3" algn="l" rtl="0">
              <a:spcBef>
                <a:spcPts val="0"/>
              </a:spcBef>
              <a:spcAft>
                <a:spcPts val="0"/>
              </a:spcAft>
              <a:buSzPts val="1100"/>
              <a:buNone/>
              <a:defRPr sz="1400" b="0" i="0" u="none" strike="noStrike" cap="none">
                <a:solidFill>
                  <a:schemeClr val="dk1"/>
                </a:solidFill>
                <a:latin typeface="Open Sans"/>
                <a:ea typeface="Open Sans"/>
                <a:cs typeface="Open Sans"/>
                <a:sym typeface="Open Sans"/>
              </a:defRPr>
            </a:lvl4pPr>
            <a:lvl5pPr marR="0" lvl="4" algn="l" rtl="0">
              <a:spcBef>
                <a:spcPts val="0"/>
              </a:spcBef>
              <a:spcAft>
                <a:spcPts val="0"/>
              </a:spcAft>
              <a:buSzPts val="1100"/>
              <a:buNone/>
              <a:defRPr sz="1400" b="0" i="0" u="none" strike="noStrike" cap="none">
                <a:solidFill>
                  <a:schemeClr val="dk1"/>
                </a:solidFill>
                <a:latin typeface="Open Sans"/>
                <a:ea typeface="Open Sans"/>
                <a:cs typeface="Open Sans"/>
                <a:sym typeface="Open Sans"/>
              </a:defRPr>
            </a:lvl5pPr>
            <a:lvl6pPr marR="0" lvl="5" algn="l" rtl="0">
              <a:spcBef>
                <a:spcPts val="0"/>
              </a:spcBef>
              <a:spcAft>
                <a:spcPts val="0"/>
              </a:spcAft>
              <a:buSzPts val="1100"/>
              <a:buNone/>
              <a:defRPr sz="1400" b="0" i="0" u="none" strike="noStrike" cap="none">
                <a:solidFill>
                  <a:schemeClr val="dk1"/>
                </a:solidFill>
                <a:latin typeface="Open Sans"/>
                <a:ea typeface="Open Sans"/>
                <a:cs typeface="Open Sans"/>
                <a:sym typeface="Open Sans"/>
              </a:defRPr>
            </a:lvl6pPr>
            <a:lvl7pPr marR="0" lvl="6" algn="l" rtl="0">
              <a:spcBef>
                <a:spcPts val="0"/>
              </a:spcBef>
              <a:spcAft>
                <a:spcPts val="0"/>
              </a:spcAft>
              <a:buSzPts val="1100"/>
              <a:buNone/>
              <a:defRPr sz="1400" b="0" i="0" u="none" strike="noStrike" cap="none">
                <a:solidFill>
                  <a:schemeClr val="dk1"/>
                </a:solidFill>
                <a:latin typeface="Open Sans"/>
                <a:ea typeface="Open Sans"/>
                <a:cs typeface="Open Sans"/>
                <a:sym typeface="Open Sans"/>
              </a:defRPr>
            </a:lvl7pPr>
            <a:lvl8pPr marR="0" lvl="7" algn="l" rtl="0">
              <a:spcBef>
                <a:spcPts val="0"/>
              </a:spcBef>
              <a:spcAft>
                <a:spcPts val="0"/>
              </a:spcAft>
              <a:buSzPts val="1100"/>
              <a:buNone/>
              <a:defRPr sz="1400" b="0" i="0" u="none" strike="noStrike" cap="none">
                <a:solidFill>
                  <a:schemeClr val="dk1"/>
                </a:solidFill>
                <a:latin typeface="Open Sans"/>
                <a:ea typeface="Open Sans"/>
                <a:cs typeface="Open Sans"/>
                <a:sym typeface="Open Sans"/>
              </a:defRPr>
            </a:lvl8pPr>
            <a:lvl9pPr marR="0" lvl="8" algn="l" rtl="0">
              <a:spcBef>
                <a:spcPts val="0"/>
              </a:spcBef>
              <a:spcAft>
                <a:spcPts val="0"/>
              </a:spcAft>
              <a:buSzPts val="1100"/>
              <a:buNone/>
              <a:defRPr sz="1400" b="0" i="0" u="none" strike="noStrike" cap="none">
                <a:solidFill>
                  <a:schemeClr val="dk1"/>
                </a:solidFill>
                <a:latin typeface="Open Sans"/>
                <a:ea typeface="Open Sans"/>
                <a:cs typeface="Open Sans"/>
                <a:sym typeface="Open Sans"/>
              </a:defRPr>
            </a:lvl9pPr>
          </a:lstStyle>
          <a:p>
            <a:endParaRPr/>
          </a:p>
        </p:txBody>
      </p:sp>
      <p:sp>
        <p:nvSpPr>
          <p:cNvPr id="60" name="Google Shape;60;p13"/>
          <p:cNvSpPr txBox="1">
            <a:spLocks noGrp="1"/>
          </p:cNvSpPr>
          <p:nvPr>
            <p:ph type="sldNum" idx="12"/>
          </p:nvPr>
        </p:nvSpPr>
        <p:spPr>
          <a:xfrm>
            <a:off x="7515225" y="4767263"/>
            <a:ext cx="1000200" cy="273900"/>
          </a:xfrm>
          <a:prstGeom prst="rect">
            <a:avLst/>
          </a:prstGeom>
          <a:noFill/>
          <a:ln>
            <a:noFill/>
          </a:ln>
        </p:spPr>
        <p:txBody>
          <a:bodyPr spcFirstLastPara="1" wrap="square" lIns="68575" tIns="34275" rIns="68575" bIns="34275" anchor="ctr" anchorCtr="0">
            <a:normAutofit lnSpcReduction="10000"/>
          </a:bodyPr>
          <a:lstStyle>
            <a:lvl1pPr marL="0" marR="0" lvl="0" indent="0" algn="r" rtl="0">
              <a:spcBef>
                <a:spcPts val="0"/>
              </a:spcBef>
              <a:buNone/>
              <a:defRPr sz="1400" b="1" i="0" u="none" strike="noStrike" cap="none">
                <a:solidFill>
                  <a:srgbClr val="595959"/>
                </a:solidFill>
                <a:latin typeface="PT Sans"/>
                <a:ea typeface="PT Sans"/>
                <a:cs typeface="PT Sans"/>
                <a:sym typeface="PT Sans"/>
              </a:defRPr>
            </a:lvl1pPr>
            <a:lvl2pPr marL="0" marR="0" lvl="1" indent="0" algn="r" rtl="0">
              <a:spcBef>
                <a:spcPts val="0"/>
              </a:spcBef>
              <a:buNone/>
              <a:defRPr sz="1400" b="1" i="0" u="none" strike="noStrike" cap="none">
                <a:solidFill>
                  <a:srgbClr val="595959"/>
                </a:solidFill>
                <a:latin typeface="PT Sans"/>
                <a:ea typeface="PT Sans"/>
                <a:cs typeface="PT Sans"/>
                <a:sym typeface="PT Sans"/>
              </a:defRPr>
            </a:lvl2pPr>
            <a:lvl3pPr marL="0" marR="0" lvl="2" indent="0" algn="r" rtl="0">
              <a:spcBef>
                <a:spcPts val="0"/>
              </a:spcBef>
              <a:buNone/>
              <a:defRPr sz="1400" b="1" i="0" u="none" strike="noStrike" cap="none">
                <a:solidFill>
                  <a:srgbClr val="595959"/>
                </a:solidFill>
                <a:latin typeface="PT Sans"/>
                <a:ea typeface="PT Sans"/>
                <a:cs typeface="PT Sans"/>
                <a:sym typeface="PT Sans"/>
              </a:defRPr>
            </a:lvl3pPr>
            <a:lvl4pPr marL="0" marR="0" lvl="3" indent="0" algn="r" rtl="0">
              <a:spcBef>
                <a:spcPts val="0"/>
              </a:spcBef>
              <a:buNone/>
              <a:defRPr sz="1400" b="1" i="0" u="none" strike="noStrike" cap="none">
                <a:solidFill>
                  <a:srgbClr val="595959"/>
                </a:solidFill>
                <a:latin typeface="PT Sans"/>
                <a:ea typeface="PT Sans"/>
                <a:cs typeface="PT Sans"/>
                <a:sym typeface="PT Sans"/>
              </a:defRPr>
            </a:lvl4pPr>
            <a:lvl5pPr marL="0" marR="0" lvl="4" indent="0" algn="r" rtl="0">
              <a:spcBef>
                <a:spcPts val="0"/>
              </a:spcBef>
              <a:buNone/>
              <a:defRPr sz="1400" b="1" i="0" u="none" strike="noStrike" cap="none">
                <a:solidFill>
                  <a:srgbClr val="595959"/>
                </a:solidFill>
                <a:latin typeface="PT Sans"/>
                <a:ea typeface="PT Sans"/>
                <a:cs typeface="PT Sans"/>
                <a:sym typeface="PT Sans"/>
              </a:defRPr>
            </a:lvl5pPr>
            <a:lvl6pPr marL="0" marR="0" lvl="5" indent="0" algn="r" rtl="0">
              <a:spcBef>
                <a:spcPts val="0"/>
              </a:spcBef>
              <a:buNone/>
              <a:defRPr sz="1400" b="1" i="0" u="none" strike="noStrike" cap="none">
                <a:solidFill>
                  <a:srgbClr val="595959"/>
                </a:solidFill>
                <a:latin typeface="PT Sans"/>
                <a:ea typeface="PT Sans"/>
                <a:cs typeface="PT Sans"/>
                <a:sym typeface="PT Sans"/>
              </a:defRPr>
            </a:lvl6pPr>
            <a:lvl7pPr marL="0" marR="0" lvl="6" indent="0" algn="r" rtl="0">
              <a:spcBef>
                <a:spcPts val="0"/>
              </a:spcBef>
              <a:buNone/>
              <a:defRPr sz="1400" b="1" i="0" u="none" strike="noStrike" cap="none">
                <a:solidFill>
                  <a:srgbClr val="595959"/>
                </a:solidFill>
                <a:latin typeface="PT Sans"/>
                <a:ea typeface="PT Sans"/>
                <a:cs typeface="PT Sans"/>
                <a:sym typeface="PT Sans"/>
              </a:defRPr>
            </a:lvl7pPr>
            <a:lvl8pPr marL="0" marR="0" lvl="7" indent="0" algn="r" rtl="0">
              <a:spcBef>
                <a:spcPts val="0"/>
              </a:spcBef>
              <a:buNone/>
              <a:defRPr sz="1400" b="1" i="0" u="none" strike="noStrike" cap="none">
                <a:solidFill>
                  <a:srgbClr val="595959"/>
                </a:solidFill>
                <a:latin typeface="PT Sans"/>
                <a:ea typeface="PT Sans"/>
                <a:cs typeface="PT Sans"/>
                <a:sym typeface="PT Sans"/>
              </a:defRPr>
            </a:lvl8pPr>
            <a:lvl9pPr marL="0" marR="0" lvl="8" indent="0" algn="r" rtl="0">
              <a:spcBef>
                <a:spcPts val="0"/>
              </a:spcBef>
              <a:buNone/>
              <a:defRPr sz="1400" b="1" i="0" u="none" strike="noStrike" cap="none">
                <a:solidFill>
                  <a:srgbClr val="595959"/>
                </a:solidFill>
                <a:latin typeface="PT Sans"/>
                <a:ea typeface="PT Sans"/>
                <a:cs typeface="PT Sans"/>
                <a:sym typeface="PT Sans"/>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61"/>
        <p:cNvGrpSpPr/>
        <p:nvPr/>
      </p:nvGrpSpPr>
      <p:grpSpPr>
        <a:xfrm>
          <a:off x="0" y="0"/>
          <a:ext cx="0" cy="0"/>
          <a:chOff x="0" y="0"/>
          <a:chExt cx="0" cy="0"/>
        </a:xfrm>
      </p:grpSpPr>
      <p:sp>
        <p:nvSpPr>
          <p:cNvPr id="62" name="Google Shape;62;p14"/>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marR="0" lvl="0" algn="l" rtl="0">
              <a:lnSpc>
                <a:spcPct val="90000"/>
              </a:lnSpc>
              <a:spcBef>
                <a:spcPts val="0"/>
              </a:spcBef>
              <a:spcAft>
                <a:spcPts val="0"/>
              </a:spcAft>
              <a:buClr>
                <a:schemeClr val="dk2"/>
              </a:buClr>
              <a:buSzPts val="3300"/>
              <a:buFont typeface="Encode Sans"/>
              <a:buNone/>
              <a:defRPr sz="3300" b="1" i="0" u="none" strike="noStrike" cap="none">
                <a:solidFill>
                  <a:schemeClr val="dk2"/>
                </a:solidFill>
                <a:latin typeface="Encode Sans"/>
                <a:ea typeface="Encode Sans"/>
                <a:cs typeface="Encode Sans"/>
                <a:sym typeface="Encode Sans"/>
              </a:defRPr>
            </a:lvl1pPr>
            <a:lvl2pPr lvl="1" rtl="0">
              <a:spcBef>
                <a:spcPts val="0"/>
              </a:spcBef>
              <a:spcAft>
                <a:spcPts val="0"/>
              </a:spcAft>
              <a:buSzPts val="2800"/>
              <a:buNone/>
              <a:defRPr sz="1400"/>
            </a:lvl2pPr>
            <a:lvl3pPr lvl="2" rtl="0">
              <a:spcBef>
                <a:spcPts val="0"/>
              </a:spcBef>
              <a:spcAft>
                <a:spcPts val="0"/>
              </a:spcAft>
              <a:buSzPts val="2800"/>
              <a:buNone/>
              <a:defRPr sz="1400"/>
            </a:lvl3pPr>
            <a:lvl4pPr lvl="3" rtl="0">
              <a:spcBef>
                <a:spcPts val="0"/>
              </a:spcBef>
              <a:spcAft>
                <a:spcPts val="0"/>
              </a:spcAft>
              <a:buSzPts val="2800"/>
              <a:buNone/>
              <a:defRPr sz="1400"/>
            </a:lvl4pPr>
            <a:lvl5pPr lvl="4" rtl="0">
              <a:spcBef>
                <a:spcPts val="0"/>
              </a:spcBef>
              <a:spcAft>
                <a:spcPts val="0"/>
              </a:spcAft>
              <a:buSzPts val="2800"/>
              <a:buNone/>
              <a:defRPr sz="1400"/>
            </a:lvl5pPr>
            <a:lvl6pPr lvl="5" rtl="0">
              <a:spcBef>
                <a:spcPts val="0"/>
              </a:spcBef>
              <a:spcAft>
                <a:spcPts val="0"/>
              </a:spcAft>
              <a:buSzPts val="2800"/>
              <a:buNone/>
              <a:defRPr sz="1400"/>
            </a:lvl6pPr>
            <a:lvl7pPr lvl="6" rtl="0">
              <a:spcBef>
                <a:spcPts val="0"/>
              </a:spcBef>
              <a:spcAft>
                <a:spcPts val="0"/>
              </a:spcAft>
              <a:buSzPts val="2800"/>
              <a:buNone/>
              <a:defRPr sz="1400"/>
            </a:lvl7pPr>
            <a:lvl8pPr lvl="7" rtl="0">
              <a:spcBef>
                <a:spcPts val="0"/>
              </a:spcBef>
              <a:spcAft>
                <a:spcPts val="0"/>
              </a:spcAft>
              <a:buSzPts val="2800"/>
              <a:buNone/>
              <a:defRPr sz="1400"/>
            </a:lvl8pPr>
            <a:lvl9pPr lvl="8" rtl="0">
              <a:spcBef>
                <a:spcPts val="0"/>
              </a:spcBef>
              <a:spcAft>
                <a:spcPts val="0"/>
              </a:spcAft>
              <a:buSzPts val="2800"/>
              <a:buNone/>
              <a:defRPr sz="1400"/>
            </a:lvl9pPr>
          </a:lstStyle>
          <a:p>
            <a:endParaRPr/>
          </a:p>
        </p:txBody>
      </p:sp>
      <p:sp>
        <p:nvSpPr>
          <p:cNvPr id="63" name="Google Shape;63;p14"/>
          <p:cNvSpPr txBox="1">
            <a:spLocks noGrp="1"/>
          </p:cNvSpPr>
          <p:nvPr>
            <p:ph type="body" idx="1"/>
          </p:nvPr>
        </p:nvSpPr>
        <p:spPr>
          <a:xfrm>
            <a:off x="628650" y="1369219"/>
            <a:ext cx="3886200" cy="3263400"/>
          </a:xfrm>
          <a:prstGeom prst="rect">
            <a:avLst/>
          </a:prstGeom>
          <a:noFill/>
          <a:ln>
            <a:noFill/>
          </a:ln>
        </p:spPr>
        <p:txBody>
          <a:bodyPr spcFirstLastPara="1" wrap="square" lIns="68575" tIns="34275" rIns="68575" bIns="34275" anchor="t" anchorCtr="0">
            <a:normAutofit/>
          </a:bodyPr>
          <a:lstStyle>
            <a:lvl1pPr marL="457200" marR="0" lvl="0" indent="-361950" algn="l" rtl="0">
              <a:lnSpc>
                <a:spcPct val="90000"/>
              </a:lnSpc>
              <a:spcBef>
                <a:spcPts val="800"/>
              </a:spcBef>
              <a:spcAft>
                <a:spcPts val="0"/>
              </a:spcAft>
              <a:buClr>
                <a:schemeClr val="dk2"/>
              </a:buClr>
              <a:buSzPts val="2100"/>
              <a:buFont typeface="Arial"/>
              <a:buChar char="•"/>
              <a:defRPr sz="2100" b="0" i="0" u="none" strike="noStrike" cap="none">
                <a:solidFill>
                  <a:schemeClr val="dk2"/>
                </a:solidFill>
                <a:latin typeface="Calibri"/>
                <a:ea typeface="Calibri"/>
                <a:cs typeface="Calibri"/>
                <a:sym typeface="Calibri"/>
              </a:defRPr>
            </a:lvl1pPr>
            <a:lvl2pPr marL="914400" marR="0" lvl="1" indent="-342900" algn="l" rtl="0">
              <a:lnSpc>
                <a:spcPct val="90000"/>
              </a:lnSpc>
              <a:spcBef>
                <a:spcPts val="1200"/>
              </a:spcBef>
              <a:spcAft>
                <a:spcPts val="0"/>
              </a:spcAft>
              <a:buClr>
                <a:schemeClr val="dk2"/>
              </a:buClr>
              <a:buSzPts val="1800"/>
              <a:buFont typeface="Arial"/>
              <a:buChar char="•"/>
              <a:defRPr sz="1800" b="0" i="0" u="none" strike="noStrike" cap="none">
                <a:solidFill>
                  <a:schemeClr val="dk2"/>
                </a:solidFill>
                <a:latin typeface="Calibri"/>
                <a:ea typeface="Calibri"/>
                <a:cs typeface="Calibri"/>
                <a:sym typeface="Calibri"/>
              </a:defRPr>
            </a:lvl2pPr>
            <a:lvl3pPr marL="1371600" marR="0" lvl="2" indent="-323850" algn="l" rtl="0">
              <a:lnSpc>
                <a:spcPct val="90000"/>
              </a:lnSpc>
              <a:spcBef>
                <a:spcPts val="1200"/>
              </a:spcBef>
              <a:spcAft>
                <a:spcPts val="0"/>
              </a:spcAft>
              <a:buClr>
                <a:schemeClr val="dk2"/>
              </a:buClr>
              <a:buSzPts val="1500"/>
              <a:buFont typeface="Arial"/>
              <a:buChar char="•"/>
              <a:defRPr sz="1500" b="0" i="0" u="none" strike="noStrike" cap="none">
                <a:solidFill>
                  <a:schemeClr val="dk2"/>
                </a:solidFill>
                <a:latin typeface="Calibri"/>
                <a:ea typeface="Calibri"/>
                <a:cs typeface="Calibri"/>
                <a:sym typeface="Calibri"/>
              </a:defRPr>
            </a:lvl3pPr>
            <a:lvl4pPr marL="1828800" marR="0" lvl="3" indent="-317500" algn="l" rtl="0">
              <a:lnSpc>
                <a:spcPct val="90000"/>
              </a:lnSpc>
              <a:spcBef>
                <a:spcPts val="1200"/>
              </a:spcBef>
              <a:spcAft>
                <a:spcPts val="0"/>
              </a:spcAft>
              <a:buClr>
                <a:schemeClr val="dk2"/>
              </a:buClr>
              <a:buSzPts val="1400"/>
              <a:buFont typeface="Arial"/>
              <a:buChar char="•"/>
              <a:defRPr sz="1400" b="0" i="0" u="none" strike="noStrike" cap="none">
                <a:solidFill>
                  <a:schemeClr val="dk2"/>
                </a:solidFill>
                <a:latin typeface="Calibri"/>
                <a:ea typeface="Calibri"/>
                <a:cs typeface="Calibri"/>
                <a:sym typeface="Calibri"/>
              </a:defRPr>
            </a:lvl4pPr>
            <a:lvl5pPr marL="2286000" marR="0" lvl="4" indent="-317500" algn="l" rtl="0">
              <a:lnSpc>
                <a:spcPct val="90000"/>
              </a:lnSpc>
              <a:spcBef>
                <a:spcPts val="1200"/>
              </a:spcBef>
              <a:spcAft>
                <a:spcPts val="0"/>
              </a:spcAft>
              <a:buClr>
                <a:schemeClr val="dk2"/>
              </a:buClr>
              <a:buSzPts val="1400"/>
              <a:buFont typeface="Arial"/>
              <a:buChar char="•"/>
              <a:defRPr sz="1400" b="0" i="0" u="none" strike="noStrike" cap="none">
                <a:solidFill>
                  <a:schemeClr val="dk2"/>
                </a:solidFill>
                <a:latin typeface="Calibri"/>
                <a:ea typeface="Calibri"/>
                <a:cs typeface="Calibri"/>
                <a:sym typeface="Calibri"/>
              </a:defRPr>
            </a:lvl5pPr>
            <a:lvl6pPr marL="2743200" marR="0" lvl="5" indent="-317500" algn="l" rtl="0">
              <a:lnSpc>
                <a:spcPct val="90000"/>
              </a:lnSpc>
              <a:spcBef>
                <a:spcPts val="1200"/>
              </a:spcBef>
              <a:spcAft>
                <a:spcPts val="0"/>
              </a:spcAft>
              <a:buClr>
                <a:schemeClr val="dk1"/>
              </a:buClr>
              <a:buSzPts val="1400"/>
              <a:buFont typeface="Arial"/>
              <a:buChar char="•"/>
              <a:defRPr sz="1400" b="0" i="0" u="none" strike="noStrike" cap="none">
                <a:solidFill>
                  <a:schemeClr val="dk1"/>
                </a:solidFill>
                <a:latin typeface="Open Sans"/>
                <a:ea typeface="Open Sans"/>
                <a:cs typeface="Open Sans"/>
                <a:sym typeface="Open Sans"/>
              </a:defRPr>
            </a:lvl6pPr>
            <a:lvl7pPr marL="3200400" marR="0" lvl="6" indent="-317500" algn="l" rtl="0">
              <a:lnSpc>
                <a:spcPct val="90000"/>
              </a:lnSpc>
              <a:spcBef>
                <a:spcPts val="1200"/>
              </a:spcBef>
              <a:spcAft>
                <a:spcPts val="0"/>
              </a:spcAft>
              <a:buClr>
                <a:schemeClr val="dk1"/>
              </a:buClr>
              <a:buSzPts val="1400"/>
              <a:buFont typeface="Arial"/>
              <a:buChar char="•"/>
              <a:defRPr sz="1400" b="0" i="0" u="none" strike="noStrike" cap="none">
                <a:solidFill>
                  <a:schemeClr val="dk1"/>
                </a:solidFill>
                <a:latin typeface="Open Sans"/>
                <a:ea typeface="Open Sans"/>
                <a:cs typeface="Open Sans"/>
                <a:sym typeface="Open Sans"/>
              </a:defRPr>
            </a:lvl7pPr>
            <a:lvl8pPr marL="3657600" marR="0" lvl="7" indent="-317500" algn="l" rtl="0">
              <a:lnSpc>
                <a:spcPct val="90000"/>
              </a:lnSpc>
              <a:spcBef>
                <a:spcPts val="1200"/>
              </a:spcBef>
              <a:spcAft>
                <a:spcPts val="0"/>
              </a:spcAft>
              <a:buClr>
                <a:schemeClr val="dk1"/>
              </a:buClr>
              <a:buSzPts val="1400"/>
              <a:buFont typeface="Arial"/>
              <a:buChar char="•"/>
              <a:defRPr sz="1400" b="0" i="0" u="none" strike="noStrike" cap="none">
                <a:solidFill>
                  <a:schemeClr val="dk1"/>
                </a:solidFill>
                <a:latin typeface="Open Sans"/>
                <a:ea typeface="Open Sans"/>
                <a:cs typeface="Open Sans"/>
                <a:sym typeface="Open Sans"/>
              </a:defRPr>
            </a:lvl8pPr>
            <a:lvl9pPr marL="4114800" marR="0" lvl="8" indent="-317500" algn="l" rtl="0">
              <a:lnSpc>
                <a:spcPct val="90000"/>
              </a:lnSpc>
              <a:spcBef>
                <a:spcPts val="1200"/>
              </a:spcBef>
              <a:spcAft>
                <a:spcPts val="1200"/>
              </a:spcAft>
              <a:buClr>
                <a:schemeClr val="dk1"/>
              </a:buClr>
              <a:buSzPts val="1400"/>
              <a:buFont typeface="Arial"/>
              <a:buChar char="•"/>
              <a:defRPr sz="1400" b="0" i="0" u="none" strike="noStrike" cap="none">
                <a:solidFill>
                  <a:schemeClr val="dk1"/>
                </a:solidFill>
                <a:latin typeface="Open Sans"/>
                <a:ea typeface="Open Sans"/>
                <a:cs typeface="Open Sans"/>
                <a:sym typeface="Open Sans"/>
              </a:defRPr>
            </a:lvl9pPr>
          </a:lstStyle>
          <a:p>
            <a:endParaRPr/>
          </a:p>
        </p:txBody>
      </p:sp>
      <p:sp>
        <p:nvSpPr>
          <p:cNvPr id="64" name="Google Shape;64;p14"/>
          <p:cNvSpPr txBox="1">
            <a:spLocks noGrp="1"/>
          </p:cNvSpPr>
          <p:nvPr>
            <p:ph type="body" idx="2"/>
          </p:nvPr>
        </p:nvSpPr>
        <p:spPr>
          <a:xfrm>
            <a:off x="4629150" y="1369219"/>
            <a:ext cx="3886200" cy="3263400"/>
          </a:xfrm>
          <a:prstGeom prst="rect">
            <a:avLst/>
          </a:prstGeom>
          <a:noFill/>
          <a:ln>
            <a:noFill/>
          </a:ln>
        </p:spPr>
        <p:txBody>
          <a:bodyPr spcFirstLastPara="1" wrap="square" lIns="68575" tIns="34275" rIns="68575" bIns="34275" anchor="t" anchorCtr="0">
            <a:normAutofit/>
          </a:bodyPr>
          <a:lstStyle>
            <a:lvl1pPr marL="457200" marR="0" lvl="0" indent="-361950" algn="l" rtl="0">
              <a:lnSpc>
                <a:spcPct val="90000"/>
              </a:lnSpc>
              <a:spcBef>
                <a:spcPts val="800"/>
              </a:spcBef>
              <a:spcAft>
                <a:spcPts val="0"/>
              </a:spcAft>
              <a:buClr>
                <a:schemeClr val="dk2"/>
              </a:buClr>
              <a:buSzPts val="2100"/>
              <a:buFont typeface="Arial"/>
              <a:buChar char="•"/>
              <a:defRPr sz="2100" b="0" i="0" u="none" strike="noStrike" cap="none">
                <a:solidFill>
                  <a:schemeClr val="dk2"/>
                </a:solidFill>
                <a:latin typeface="Calibri"/>
                <a:ea typeface="Calibri"/>
                <a:cs typeface="Calibri"/>
                <a:sym typeface="Calibri"/>
              </a:defRPr>
            </a:lvl1pPr>
            <a:lvl2pPr marL="914400" marR="0" lvl="1" indent="-342900" algn="l" rtl="0">
              <a:lnSpc>
                <a:spcPct val="90000"/>
              </a:lnSpc>
              <a:spcBef>
                <a:spcPts val="1200"/>
              </a:spcBef>
              <a:spcAft>
                <a:spcPts val="0"/>
              </a:spcAft>
              <a:buClr>
                <a:schemeClr val="dk2"/>
              </a:buClr>
              <a:buSzPts val="1800"/>
              <a:buFont typeface="Arial"/>
              <a:buChar char="•"/>
              <a:defRPr sz="1800" b="0" i="0" u="none" strike="noStrike" cap="none">
                <a:solidFill>
                  <a:schemeClr val="dk2"/>
                </a:solidFill>
                <a:latin typeface="Calibri"/>
                <a:ea typeface="Calibri"/>
                <a:cs typeface="Calibri"/>
                <a:sym typeface="Calibri"/>
              </a:defRPr>
            </a:lvl2pPr>
            <a:lvl3pPr marL="1371600" marR="0" lvl="2" indent="-323850" algn="l" rtl="0">
              <a:lnSpc>
                <a:spcPct val="90000"/>
              </a:lnSpc>
              <a:spcBef>
                <a:spcPts val="1200"/>
              </a:spcBef>
              <a:spcAft>
                <a:spcPts val="0"/>
              </a:spcAft>
              <a:buClr>
                <a:schemeClr val="dk2"/>
              </a:buClr>
              <a:buSzPts val="1500"/>
              <a:buFont typeface="Arial"/>
              <a:buChar char="•"/>
              <a:defRPr sz="1500" b="0" i="0" u="none" strike="noStrike" cap="none">
                <a:solidFill>
                  <a:schemeClr val="dk2"/>
                </a:solidFill>
                <a:latin typeface="Calibri"/>
                <a:ea typeface="Calibri"/>
                <a:cs typeface="Calibri"/>
                <a:sym typeface="Calibri"/>
              </a:defRPr>
            </a:lvl3pPr>
            <a:lvl4pPr marL="1828800" marR="0" lvl="3" indent="-317500" algn="l" rtl="0">
              <a:lnSpc>
                <a:spcPct val="90000"/>
              </a:lnSpc>
              <a:spcBef>
                <a:spcPts val="1200"/>
              </a:spcBef>
              <a:spcAft>
                <a:spcPts val="0"/>
              </a:spcAft>
              <a:buClr>
                <a:schemeClr val="dk2"/>
              </a:buClr>
              <a:buSzPts val="1400"/>
              <a:buFont typeface="Arial"/>
              <a:buChar char="•"/>
              <a:defRPr sz="1400" b="0" i="0" u="none" strike="noStrike" cap="none">
                <a:solidFill>
                  <a:schemeClr val="dk2"/>
                </a:solidFill>
                <a:latin typeface="Calibri"/>
                <a:ea typeface="Calibri"/>
                <a:cs typeface="Calibri"/>
                <a:sym typeface="Calibri"/>
              </a:defRPr>
            </a:lvl4pPr>
            <a:lvl5pPr marL="2286000" marR="0" lvl="4" indent="-317500" algn="l" rtl="0">
              <a:lnSpc>
                <a:spcPct val="90000"/>
              </a:lnSpc>
              <a:spcBef>
                <a:spcPts val="1200"/>
              </a:spcBef>
              <a:spcAft>
                <a:spcPts val="0"/>
              </a:spcAft>
              <a:buClr>
                <a:schemeClr val="dk2"/>
              </a:buClr>
              <a:buSzPts val="1400"/>
              <a:buFont typeface="Arial"/>
              <a:buChar char="•"/>
              <a:defRPr sz="1400" b="0" i="0" u="none" strike="noStrike" cap="none">
                <a:solidFill>
                  <a:schemeClr val="dk2"/>
                </a:solidFill>
                <a:latin typeface="Calibri"/>
                <a:ea typeface="Calibri"/>
                <a:cs typeface="Calibri"/>
                <a:sym typeface="Calibri"/>
              </a:defRPr>
            </a:lvl5pPr>
            <a:lvl6pPr marL="2743200" marR="0" lvl="5" indent="-317500" algn="l" rtl="0">
              <a:lnSpc>
                <a:spcPct val="90000"/>
              </a:lnSpc>
              <a:spcBef>
                <a:spcPts val="1200"/>
              </a:spcBef>
              <a:spcAft>
                <a:spcPts val="0"/>
              </a:spcAft>
              <a:buClr>
                <a:schemeClr val="dk1"/>
              </a:buClr>
              <a:buSzPts val="1400"/>
              <a:buFont typeface="Arial"/>
              <a:buChar char="•"/>
              <a:defRPr sz="1400" b="0" i="0" u="none" strike="noStrike" cap="none">
                <a:solidFill>
                  <a:schemeClr val="dk1"/>
                </a:solidFill>
                <a:latin typeface="Open Sans"/>
                <a:ea typeface="Open Sans"/>
                <a:cs typeface="Open Sans"/>
                <a:sym typeface="Open Sans"/>
              </a:defRPr>
            </a:lvl6pPr>
            <a:lvl7pPr marL="3200400" marR="0" lvl="6" indent="-317500" algn="l" rtl="0">
              <a:lnSpc>
                <a:spcPct val="90000"/>
              </a:lnSpc>
              <a:spcBef>
                <a:spcPts val="1200"/>
              </a:spcBef>
              <a:spcAft>
                <a:spcPts val="0"/>
              </a:spcAft>
              <a:buClr>
                <a:schemeClr val="dk1"/>
              </a:buClr>
              <a:buSzPts val="1400"/>
              <a:buFont typeface="Arial"/>
              <a:buChar char="•"/>
              <a:defRPr sz="1400" b="0" i="0" u="none" strike="noStrike" cap="none">
                <a:solidFill>
                  <a:schemeClr val="dk1"/>
                </a:solidFill>
                <a:latin typeface="Open Sans"/>
                <a:ea typeface="Open Sans"/>
                <a:cs typeface="Open Sans"/>
                <a:sym typeface="Open Sans"/>
              </a:defRPr>
            </a:lvl7pPr>
            <a:lvl8pPr marL="3657600" marR="0" lvl="7" indent="-317500" algn="l" rtl="0">
              <a:lnSpc>
                <a:spcPct val="90000"/>
              </a:lnSpc>
              <a:spcBef>
                <a:spcPts val="1200"/>
              </a:spcBef>
              <a:spcAft>
                <a:spcPts val="0"/>
              </a:spcAft>
              <a:buClr>
                <a:schemeClr val="dk1"/>
              </a:buClr>
              <a:buSzPts val="1400"/>
              <a:buFont typeface="Arial"/>
              <a:buChar char="•"/>
              <a:defRPr sz="1400" b="0" i="0" u="none" strike="noStrike" cap="none">
                <a:solidFill>
                  <a:schemeClr val="dk1"/>
                </a:solidFill>
                <a:latin typeface="Open Sans"/>
                <a:ea typeface="Open Sans"/>
                <a:cs typeface="Open Sans"/>
                <a:sym typeface="Open Sans"/>
              </a:defRPr>
            </a:lvl8pPr>
            <a:lvl9pPr marL="4114800" marR="0" lvl="8" indent="-317500" algn="l" rtl="0">
              <a:lnSpc>
                <a:spcPct val="90000"/>
              </a:lnSpc>
              <a:spcBef>
                <a:spcPts val="1200"/>
              </a:spcBef>
              <a:spcAft>
                <a:spcPts val="1200"/>
              </a:spcAft>
              <a:buClr>
                <a:schemeClr val="dk1"/>
              </a:buClr>
              <a:buSzPts val="1400"/>
              <a:buFont typeface="Arial"/>
              <a:buChar char="•"/>
              <a:defRPr sz="1400" b="0" i="0" u="none" strike="noStrike" cap="none">
                <a:solidFill>
                  <a:schemeClr val="dk1"/>
                </a:solidFill>
                <a:latin typeface="Open Sans"/>
                <a:ea typeface="Open Sans"/>
                <a:cs typeface="Open Sans"/>
                <a:sym typeface="Open Sans"/>
              </a:defRPr>
            </a:lvl9pPr>
          </a:lstStyle>
          <a:p>
            <a:endParaRPr/>
          </a:p>
        </p:txBody>
      </p:sp>
      <p:sp>
        <p:nvSpPr>
          <p:cNvPr id="65" name="Google Shape;65;p14"/>
          <p:cNvSpPr txBox="1">
            <a:spLocks noGrp="1"/>
          </p:cNvSpPr>
          <p:nvPr>
            <p:ph type="dt" idx="10"/>
          </p:nvPr>
        </p:nvSpPr>
        <p:spPr>
          <a:xfrm>
            <a:off x="628650" y="4767263"/>
            <a:ext cx="1200300" cy="273900"/>
          </a:xfrm>
          <a:prstGeom prst="rect">
            <a:avLst/>
          </a:prstGeom>
          <a:noFill/>
          <a:ln>
            <a:noFill/>
          </a:ln>
        </p:spPr>
        <p:txBody>
          <a:bodyPr spcFirstLastPara="1" wrap="square" lIns="68575" tIns="34275" rIns="68575" bIns="34275" anchor="ctr" anchorCtr="0">
            <a:noAutofit/>
          </a:bodyPr>
          <a:lstStyle>
            <a:lvl1pPr marR="0" lvl="0" algn="l" rtl="0">
              <a:spcBef>
                <a:spcPts val="0"/>
              </a:spcBef>
              <a:spcAft>
                <a:spcPts val="0"/>
              </a:spcAft>
              <a:buSzPts val="1100"/>
              <a:buNone/>
              <a:defRPr sz="1100" b="0" i="0" u="none" strike="noStrike" cap="none">
                <a:solidFill>
                  <a:srgbClr val="595959"/>
                </a:solidFill>
                <a:latin typeface="PT Sans"/>
                <a:ea typeface="PT Sans"/>
                <a:cs typeface="PT Sans"/>
                <a:sym typeface="PT Sans"/>
              </a:defRPr>
            </a:lvl1pPr>
            <a:lvl2pPr marR="0" lvl="1" algn="l" rtl="0">
              <a:spcBef>
                <a:spcPts val="0"/>
              </a:spcBef>
              <a:spcAft>
                <a:spcPts val="0"/>
              </a:spcAft>
              <a:buSzPts val="1100"/>
              <a:buNone/>
              <a:defRPr sz="1400" b="0" i="0" u="none" strike="noStrike" cap="none">
                <a:solidFill>
                  <a:schemeClr val="dk1"/>
                </a:solidFill>
                <a:latin typeface="Open Sans"/>
                <a:ea typeface="Open Sans"/>
                <a:cs typeface="Open Sans"/>
                <a:sym typeface="Open Sans"/>
              </a:defRPr>
            </a:lvl2pPr>
            <a:lvl3pPr marR="0" lvl="2" algn="l" rtl="0">
              <a:spcBef>
                <a:spcPts val="0"/>
              </a:spcBef>
              <a:spcAft>
                <a:spcPts val="0"/>
              </a:spcAft>
              <a:buSzPts val="1100"/>
              <a:buNone/>
              <a:defRPr sz="1400" b="0" i="0" u="none" strike="noStrike" cap="none">
                <a:solidFill>
                  <a:schemeClr val="dk1"/>
                </a:solidFill>
                <a:latin typeface="Open Sans"/>
                <a:ea typeface="Open Sans"/>
                <a:cs typeface="Open Sans"/>
                <a:sym typeface="Open Sans"/>
              </a:defRPr>
            </a:lvl3pPr>
            <a:lvl4pPr marR="0" lvl="3" algn="l" rtl="0">
              <a:spcBef>
                <a:spcPts val="0"/>
              </a:spcBef>
              <a:spcAft>
                <a:spcPts val="0"/>
              </a:spcAft>
              <a:buSzPts val="1100"/>
              <a:buNone/>
              <a:defRPr sz="1400" b="0" i="0" u="none" strike="noStrike" cap="none">
                <a:solidFill>
                  <a:schemeClr val="dk1"/>
                </a:solidFill>
                <a:latin typeface="Open Sans"/>
                <a:ea typeface="Open Sans"/>
                <a:cs typeface="Open Sans"/>
                <a:sym typeface="Open Sans"/>
              </a:defRPr>
            </a:lvl4pPr>
            <a:lvl5pPr marR="0" lvl="4" algn="l" rtl="0">
              <a:spcBef>
                <a:spcPts val="0"/>
              </a:spcBef>
              <a:spcAft>
                <a:spcPts val="0"/>
              </a:spcAft>
              <a:buSzPts val="1100"/>
              <a:buNone/>
              <a:defRPr sz="1400" b="0" i="0" u="none" strike="noStrike" cap="none">
                <a:solidFill>
                  <a:schemeClr val="dk1"/>
                </a:solidFill>
                <a:latin typeface="Open Sans"/>
                <a:ea typeface="Open Sans"/>
                <a:cs typeface="Open Sans"/>
                <a:sym typeface="Open Sans"/>
              </a:defRPr>
            </a:lvl5pPr>
            <a:lvl6pPr marR="0" lvl="5" algn="l" rtl="0">
              <a:spcBef>
                <a:spcPts val="0"/>
              </a:spcBef>
              <a:spcAft>
                <a:spcPts val="0"/>
              </a:spcAft>
              <a:buSzPts val="1100"/>
              <a:buNone/>
              <a:defRPr sz="1400" b="0" i="0" u="none" strike="noStrike" cap="none">
                <a:solidFill>
                  <a:schemeClr val="dk1"/>
                </a:solidFill>
                <a:latin typeface="Open Sans"/>
                <a:ea typeface="Open Sans"/>
                <a:cs typeface="Open Sans"/>
                <a:sym typeface="Open Sans"/>
              </a:defRPr>
            </a:lvl6pPr>
            <a:lvl7pPr marR="0" lvl="6" algn="l" rtl="0">
              <a:spcBef>
                <a:spcPts val="0"/>
              </a:spcBef>
              <a:spcAft>
                <a:spcPts val="0"/>
              </a:spcAft>
              <a:buSzPts val="1100"/>
              <a:buNone/>
              <a:defRPr sz="1400" b="0" i="0" u="none" strike="noStrike" cap="none">
                <a:solidFill>
                  <a:schemeClr val="dk1"/>
                </a:solidFill>
                <a:latin typeface="Open Sans"/>
                <a:ea typeface="Open Sans"/>
                <a:cs typeface="Open Sans"/>
                <a:sym typeface="Open Sans"/>
              </a:defRPr>
            </a:lvl7pPr>
            <a:lvl8pPr marR="0" lvl="7" algn="l" rtl="0">
              <a:spcBef>
                <a:spcPts val="0"/>
              </a:spcBef>
              <a:spcAft>
                <a:spcPts val="0"/>
              </a:spcAft>
              <a:buSzPts val="1100"/>
              <a:buNone/>
              <a:defRPr sz="1400" b="0" i="0" u="none" strike="noStrike" cap="none">
                <a:solidFill>
                  <a:schemeClr val="dk1"/>
                </a:solidFill>
                <a:latin typeface="Open Sans"/>
                <a:ea typeface="Open Sans"/>
                <a:cs typeface="Open Sans"/>
                <a:sym typeface="Open Sans"/>
              </a:defRPr>
            </a:lvl8pPr>
            <a:lvl9pPr marR="0" lvl="8" algn="l" rtl="0">
              <a:spcBef>
                <a:spcPts val="0"/>
              </a:spcBef>
              <a:spcAft>
                <a:spcPts val="0"/>
              </a:spcAft>
              <a:buSzPts val="1100"/>
              <a:buNone/>
              <a:defRPr sz="1400" b="0" i="0" u="none" strike="noStrike" cap="none">
                <a:solidFill>
                  <a:schemeClr val="dk1"/>
                </a:solidFill>
                <a:latin typeface="Open Sans"/>
                <a:ea typeface="Open Sans"/>
                <a:cs typeface="Open Sans"/>
                <a:sym typeface="Open Sans"/>
              </a:defRPr>
            </a:lvl9pPr>
          </a:lstStyle>
          <a:p>
            <a:endParaRPr/>
          </a:p>
        </p:txBody>
      </p:sp>
      <p:sp>
        <p:nvSpPr>
          <p:cNvPr id="66" name="Google Shape;66;p14"/>
          <p:cNvSpPr txBox="1">
            <a:spLocks noGrp="1"/>
          </p:cNvSpPr>
          <p:nvPr>
            <p:ph type="ftr" idx="11"/>
          </p:nvPr>
        </p:nvSpPr>
        <p:spPr>
          <a:xfrm>
            <a:off x="2009775" y="4767263"/>
            <a:ext cx="5372100" cy="273900"/>
          </a:xfrm>
          <a:prstGeom prst="rect">
            <a:avLst/>
          </a:prstGeom>
          <a:noFill/>
          <a:ln>
            <a:noFill/>
          </a:ln>
        </p:spPr>
        <p:txBody>
          <a:bodyPr spcFirstLastPara="1" wrap="square" lIns="68575" tIns="34275" rIns="68575" bIns="34275" anchor="ctr" anchorCtr="0">
            <a:noAutofit/>
          </a:bodyPr>
          <a:lstStyle>
            <a:lvl1pPr marR="0" lvl="0" algn="ctr" rtl="0">
              <a:spcBef>
                <a:spcPts val="0"/>
              </a:spcBef>
              <a:spcAft>
                <a:spcPts val="0"/>
              </a:spcAft>
              <a:buSzPts val="1100"/>
              <a:buNone/>
              <a:defRPr sz="1100" b="0" i="0" u="none" strike="noStrike" cap="none">
                <a:solidFill>
                  <a:srgbClr val="595959"/>
                </a:solidFill>
                <a:latin typeface="PT Sans"/>
                <a:ea typeface="PT Sans"/>
                <a:cs typeface="PT Sans"/>
                <a:sym typeface="PT Sans"/>
              </a:defRPr>
            </a:lvl1pPr>
            <a:lvl2pPr marR="0" lvl="1" algn="l" rtl="0">
              <a:spcBef>
                <a:spcPts val="0"/>
              </a:spcBef>
              <a:spcAft>
                <a:spcPts val="0"/>
              </a:spcAft>
              <a:buSzPts val="1100"/>
              <a:buNone/>
              <a:defRPr sz="1400" b="0" i="0" u="none" strike="noStrike" cap="none">
                <a:solidFill>
                  <a:schemeClr val="dk1"/>
                </a:solidFill>
                <a:latin typeface="Open Sans"/>
                <a:ea typeface="Open Sans"/>
                <a:cs typeface="Open Sans"/>
                <a:sym typeface="Open Sans"/>
              </a:defRPr>
            </a:lvl2pPr>
            <a:lvl3pPr marR="0" lvl="2" algn="l" rtl="0">
              <a:spcBef>
                <a:spcPts val="0"/>
              </a:spcBef>
              <a:spcAft>
                <a:spcPts val="0"/>
              </a:spcAft>
              <a:buSzPts val="1100"/>
              <a:buNone/>
              <a:defRPr sz="1400" b="0" i="0" u="none" strike="noStrike" cap="none">
                <a:solidFill>
                  <a:schemeClr val="dk1"/>
                </a:solidFill>
                <a:latin typeface="Open Sans"/>
                <a:ea typeface="Open Sans"/>
                <a:cs typeface="Open Sans"/>
                <a:sym typeface="Open Sans"/>
              </a:defRPr>
            </a:lvl3pPr>
            <a:lvl4pPr marR="0" lvl="3" algn="l" rtl="0">
              <a:spcBef>
                <a:spcPts val="0"/>
              </a:spcBef>
              <a:spcAft>
                <a:spcPts val="0"/>
              </a:spcAft>
              <a:buSzPts val="1100"/>
              <a:buNone/>
              <a:defRPr sz="1400" b="0" i="0" u="none" strike="noStrike" cap="none">
                <a:solidFill>
                  <a:schemeClr val="dk1"/>
                </a:solidFill>
                <a:latin typeface="Open Sans"/>
                <a:ea typeface="Open Sans"/>
                <a:cs typeface="Open Sans"/>
                <a:sym typeface="Open Sans"/>
              </a:defRPr>
            </a:lvl4pPr>
            <a:lvl5pPr marR="0" lvl="4" algn="l" rtl="0">
              <a:spcBef>
                <a:spcPts val="0"/>
              </a:spcBef>
              <a:spcAft>
                <a:spcPts val="0"/>
              </a:spcAft>
              <a:buSzPts val="1100"/>
              <a:buNone/>
              <a:defRPr sz="1400" b="0" i="0" u="none" strike="noStrike" cap="none">
                <a:solidFill>
                  <a:schemeClr val="dk1"/>
                </a:solidFill>
                <a:latin typeface="Open Sans"/>
                <a:ea typeface="Open Sans"/>
                <a:cs typeface="Open Sans"/>
                <a:sym typeface="Open Sans"/>
              </a:defRPr>
            </a:lvl5pPr>
            <a:lvl6pPr marR="0" lvl="5" algn="l" rtl="0">
              <a:spcBef>
                <a:spcPts val="0"/>
              </a:spcBef>
              <a:spcAft>
                <a:spcPts val="0"/>
              </a:spcAft>
              <a:buSzPts val="1100"/>
              <a:buNone/>
              <a:defRPr sz="1400" b="0" i="0" u="none" strike="noStrike" cap="none">
                <a:solidFill>
                  <a:schemeClr val="dk1"/>
                </a:solidFill>
                <a:latin typeface="Open Sans"/>
                <a:ea typeface="Open Sans"/>
                <a:cs typeface="Open Sans"/>
                <a:sym typeface="Open Sans"/>
              </a:defRPr>
            </a:lvl6pPr>
            <a:lvl7pPr marR="0" lvl="6" algn="l" rtl="0">
              <a:spcBef>
                <a:spcPts val="0"/>
              </a:spcBef>
              <a:spcAft>
                <a:spcPts val="0"/>
              </a:spcAft>
              <a:buSzPts val="1100"/>
              <a:buNone/>
              <a:defRPr sz="1400" b="0" i="0" u="none" strike="noStrike" cap="none">
                <a:solidFill>
                  <a:schemeClr val="dk1"/>
                </a:solidFill>
                <a:latin typeface="Open Sans"/>
                <a:ea typeface="Open Sans"/>
                <a:cs typeface="Open Sans"/>
                <a:sym typeface="Open Sans"/>
              </a:defRPr>
            </a:lvl7pPr>
            <a:lvl8pPr marR="0" lvl="7" algn="l" rtl="0">
              <a:spcBef>
                <a:spcPts val="0"/>
              </a:spcBef>
              <a:spcAft>
                <a:spcPts val="0"/>
              </a:spcAft>
              <a:buSzPts val="1100"/>
              <a:buNone/>
              <a:defRPr sz="1400" b="0" i="0" u="none" strike="noStrike" cap="none">
                <a:solidFill>
                  <a:schemeClr val="dk1"/>
                </a:solidFill>
                <a:latin typeface="Open Sans"/>
                <a:ea typeface="Open Sans"/>
                <a:cs typeface="Open Sans"/>
                <a:sym typeface="Open Sans"/>
              </a:defRPr>
            </a:lvl8pPr>
            <a:lvl9pPr marR="0" lvl="8" algn="l" rtl="0">
              <a:spcBef>
                <a:spcPts val="0"/>
              </a:spcBef>
              <a:spcAft>
                <a:spcPts val="0"/>
              </a:spcAft>
              <a:buSzPts val="1100"/>
              <a:buNone/>
              <a:defRPr sz="1400" b="0" i="0" u="none" strike="noStrike" cap="none">
                <a:solidFill>
                  <a:schemeClr val="dk1"/>
                </a:solidFill>
                <a:latin typeface="Open Sans"/>
                <a:ea typeface="Open Sans"/>
                <a:cs typeface="Open Sans"/>
                <a:sym typeface="Open Sans"/>
              </a:defRPr>
            </a:lvl9pPr>
          </a:lstStyle>
          <a:p>
            <a:endParaRPr/>
          </a:p>
        </p:txBody>
      </p:sp>
      <p:sp>
        <p:nvSpPr>
          <p:cNvPr id="67" name="Google Shape;67;p14"/>
          <p:cNvSpPr txBox="1">
            <a:spLocks noGrp="1"/>
          </p:cNvSpPr>
          <p:nvPr>
            <p:ph type="sldNum" idx="12"/>
          </p:nvPr>
        </p:nvSpPr>
        <p:spPr>
          <a:xfrm>
            <a:off x="7515225" y="4767263"/>
            <a:ext cx="1000200" cy="273900"/>
          </a:xfrm>
          <a:prstGeom prst="rect">
            <a:avLst/>
          </a:prstGeom>
          <a:noFill/>
          <a:ln>
            <a:noFill/>
          </a:ln>
        </p:spPr>
        <p:txBody>
          <a:bodyPr spcFirstLastPara="1" wrap="square" lIns="68575" tIns="34275" rIns="68575" bIns="34275" anchor="ctr" anchorCtr="0">
            <a:normAutofit lnSpcReduction="10000"/>
          </a:bodyPr>
          <a:lstStyle>
            <a:lvl1pPr marL="0" marR="0" lvl="0" indent="0" algn="r" rtl="0">
              <a:spcBef>
                <a:spcPts val="0"/>
              </a:spcBef>
              <a:buNone/>
              <a:defRPr sz="1400" b="1" i="0" u="none" strike="noStrike" cap="none">
                <a:solidFill>
                  <a:srgbClr val="595959"/>
                </a:solidFill>
                <a:latin typeface="PT Sans"/>
                <a:ea typeface="PT Sans"/>
                <a:cs typeface="PT Sans"/>
                <a:sym typeface="PT Sans"/>
              </a:defRPr>
            </a:lvl1pPr>
            <a:lvl2pPr marL="0" marR="0" lvl="1" indent="0" algn="r" rtl="0">
              <a:spcBef>
                <a:spcPts val="0"/>
              </a:spcBef>
              <a:buNone/>
              <a:defRPr sz="1400" b="1" i="0" u="none" strike="noStrike" cap="none">
                <a:solidFill>
                  <a:srgbClr val="595959"/>
                </a:solidFill>
                <a:latin typeface="PT Sans"/>
                <a:ea typeface="PT Sans"/>
                <a:cs typeface="PT Sans"/>
                <a:sym typeface="PT Sans"/>
              </a:defRPr>
            </a:lvl2pPr>
            <a:lvl3pPr marL="0" marR="0" lvl="2" indent="0" algn="r" rtl="0">
              <a:spcBef>
                <a:spcPts val="0"/>
              </a:spcBef>
              <a:buNone/>
              <a:defRPr sz="1400" b="1" i="0" u="none" strike="noStrike" cap="none">
                <a:solidFill>
                  <a:srgbClr val="595959"/>
                </a:solidFill>
                <a:latin typeface="PT Sans"/>
                <a:ea typeface="PT Sans"/>
                <a:cs typeface="PT Sans"/>
                <a:sym typeface="PT Sans"/>
              </a:defRPr>
            </a:lvl3pPr>
            <a:lvl4pPr marL="0" marR="0" lvl="3" indent="0" algn="r" rtl="0">
              <a:spcBef>
                <a:spcPts val="0"/>
              </a:spcBef>
              <a:buNone/>
              <a:defRPr sz="1400" b="1" i="0" u="none" strike="noStrike" cap="none">
                <a:solidFill>
                  <a:srgbClr val="595959"/>
                </a:solidFill>
                <a:latin typeface="PT Sans"/>
                <a:ea typeface="PT Sans"/>
                <a:cs typeface="PT Sans"/>
                <a:sym typeface="PT Sans"/>
              </a:defRPr>
            </a:lvl4pPr>
            <a:lvl5pPr marL="0" marR="0" lvl="4" indent="0" algn="r" rtl="0">
              <a:spcBef>
                <a:spcPts val="0"/>
              </a:spcBef>
              <a:buNone/>
              <a:defRPr sz="1400" b="1" i="0" u="none" strike="noStrike" cap="none">
                <a:solidFill>
                  <a:srgbClr val="595959"/>
                </a:solidFill>
                <a:latin typeface="PT Sans"/>
                <a:ea typeface="PT Sans"/>
                <a:cs typeface="PT Sans"/>
                <a:sym typeface="PT Sans"/>
              </a:defRPr>
            </a:lvl5pPr>
            <a:lvl6pPr marL="0" marR="0" lvl="5" indent="0" algn="r" rtl="0">
              <a:spcBef>
                <a:spcPts val="0"/>
              </a:spcBef>
              <a:buNone/>
              <a:defRPr sz="1400" b="1" i="0" u="none" strike="noStrike" cap="none">
                <a:solidFill>
                  <a:srgbClr val="595959"/>
                </a:solidFill>
                <a:latin typeface="PT Sans"/>
                <a:ea typeface="PT Sans"/>
                <a:cs typeface="PT Sans"/>
                <a:sym typeface="PT Sans"/>
              </a:defRPr>
            </a:lvl6pPr>
            <a:lvl7pPr marL="0" marR="0" lvl="6" indent="0" algn="r" rtl="0">
              <a:spcBef>
                <a:spcPts val="0"/>
              </a:spcBef>
              <a:buNone/>
              <a:defRPr sz="1400" b="1" i="0" u="none" strike="noStrike" cap="none">
                <a:solidFill>
                  <a:srgbClr val="595959"/>
                </a:solidFill>
                <a:latin typeface="PT Sans"/>
                <a:ea typeface="PT Sans"/>
                <a:cs typeface="PT Sans"/>
                <a:sym typeface="PT Sans"/>
              </a:defRPr>
            </a:lvl7pPr>
            <a:lvl8pPr marL="0" marR="0" lvl="7" indent="0" algn="r" rtl="0">
              <a:spcBef>
                <a:spcPts val="0"/>
              </a:spcBef>
              <a:buNone/>
              <a:defRPr sz="1400" b="1" i="0" u="none" strike="noStrike" cap="none">
                <a:solidFill>
                  <a:srgbClr val="595959"/>
                </a:solidFill>
                <a:latin typeface="PT Sans"/>
                <a:ea typeface="PT Sans"/>
                <a:cs typeface="PT Sans"/>
                <a:sym typeface="PT Sans"/>
              </a:defRPr>
            </a:lvl8pPr>
            <a:lvl9pPr marL="0" marR="0" lvl="8" indent="0" algn="r" rtl="0">
              <a:spcBef>
                <a:spcPts val="0"/>
              </a:spcBef>
              <a:buNone/>
              <a:defRPr sz="1400" b="1" i="0" u="none" strike="noStrike" cap="none">
                <a:solidFill>
                  <a:srgbClr val="595959"/>
                </a:solidFill>
                <a:latin typeface="PT Sans"/>
                <a:ea typeface="PT Sans"/>
                <a:cs typeface="PT Sans"/>
                <a:sym typeface="PT Sans"/>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dk1"/>
        </a:solidFill>
        <a:effectLst/>
      </p:bgPr>
    </p:bg>
    <p:spTree>
      <p:nvGrpSpPr>
        <p:cNvPr id="1" name="Shape 14"/>
        <p:cNvGrpSpPr/>
        <p:nvPr/>
      </p:nvGrpSpPr>
      <p:grpSpPr>
        <a:xfrm>
          <a:off x="0" y="0"/>
          <a:ext cx="0" cy="0"/>
          <a:chOff x="0" y="0"/>
          <a:chExt cx="0" cy="0"/>
        </a:xfrm>
      </p:grpSpPr>
      <p:cxnSp>
        <p:nvCxnSpPr>
          <p:cNvPr id="15" name="Google Shape;15;p3"/>
          <p:cNvCxnSpPr/>
          <p:nvPr/>
        </p:nvCxnSpPr>
        <p:spPr>
          <a:xfrm>
            <a:off x="0" y="2998150"/>
            <a:ext cx="9144000" cy="0"/>
          </a:xfrm>
          <a:prstGeom prst="straightConnector1">
            <a:avLst/>
          </a:prstGeom>
          <a:noFill/>
          <a:ln w="19050" cap="flat" cmpd="sng">
            <a:solidFill>
              <a:schemeClr val="lt2"/>
            </a:solidFill>
            <a:prstDash val="solid"/>
            <a:round/>
            <a:headEnd type="none" w="sm" len="sm"/>
            <a:tailEnd type="none" w="sm" len="sm"/>
          </a:ln>
        </p:spPr>
      </p:cxnSp>
      <p:sp>
        <p:nvSpPr>
          <p:cNvPr id="16" name="Google Shape;16;p3"/>
          <p:cNvSpPr txBox="1">
            <a:spLocks noGrp="1"/>
          </p:cNvSpPr>
          <p:nvPr>
            <p:ph type="title"/>
          </p:nvPr>
        </p:nvSpPr>
        <p:spPr>
          <a:xfrm>
            <a:off x="510450" y="2057400"/>
            <a:ext cx="8123100" cy="778800"/>
          </a:xfrm>
          <a:prstGeom prst="rect">
            <a:avLst/>
          </a:prstGeom>
        </p:spPr>
        <p:txBody>
          <a:bodyPr spcFirstLastPara="1" wrap="square" lIns="91425" tIns="91425" rIns="91425" bIns="91425" anchor="b" anchorCtr="0">
            <a:norm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a:endParaRPr/>
          </a:p>
        </p:txBody>
      </p:sp>
      <p:sp>
        <p:nvSpPr>
          <p:cNvPr id="17" name="Google Shape;17;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8"/>
        <p:cNvGrpSpPr/>
        <p:nvPr/>
      </p:nvGrpSpPr>
      <p:grpSpPr>
        <a:xfrm>
          <a:off x="0" y="0"/>
          <a:ext cx="0" cy="0"/>
          <a:chOff x="0" y="0"/>
          <a:chExt cx="0" cy="0"/>
        </a:xfrm>
      </p:grpSpPr>
      <p:sp>
        <p:nvSpPr>
          <p:cNvPr id="19" name="Google Shape;19;p4"/>
          <p:cNvSpPr/>
          <p:nvPr/>
        </p:nvSpPr>
        <p:spPr>
          <a:xfrm>
            <a:off x="0" y="5045700"/>
            <a:ext cx="9144000" cy="9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1" name="Google Shape;21;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22" name="Google Shape;22;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3"/>
        <p:cNvGrpSpPr/>
        <p:nvPr/>
      </p:nvGrpSpPr>
      <p:grpSpPr>
        <a:xfrm>
          <a:off x="0" y="0"/>
          <a:ext cx="0" cy="0"/>
          <a:chOff x="0" y="0"/>
          <a:chExt cx="0" cy="0"/>
        </a:xfrm>
      </p:grpSpPr>
      <p:sp>
        <p:nvSpPr>
          <p:cNvPr id="24" name="Google Shape;24;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5" name="Google Shape;25;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6" name="Google Shape;26;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7" name="Google Shape;27;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8"/>
        <p:cNvGrpSpPr/>
        <p:nvPr/>
      </p:nvGrpSpPr>
      <p:grpSpPr>
        <a:xfrm>
          <a:off x="0" y="0"/>
          <a:ext cx="0" cy="0"/>
          <a:chOff x="0" y="0"/>
          <a:chExt cx="0" cy="0"/>
        </a:xfrm>
      </p:grpSpPr>
      <p:sp>
        <p:nvSpPr>
          <p:cNvPr id="29" name="Google Shape;29;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30" name="Google Shape;30;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1"/>
        <p:cNvGrpSpPr/>
        <p:nvPr/>
      </p:nvGrpSpPr>
      <p:grpSpPr>
        <a:xfrm>
          <a:off x="0" y="0"/>
          <a:ext cx="0" cy="0"/>
          <a:chOff x="0" y="0"/>
          <a:chExt cx="0" cy="0"/>
        </a:xfrm>
      </p:grpSpPr>
      <p:sp>
        <p:nvSpPr>
          <p:cNvPr id="32" name="Google Shape;32;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3" name="Google Shape;33;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4" name="Google Shape;34;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lt2"/>
        </a:solidFill>
        <a:effectLst/>
      </p:bgPr>
    </p:bg>
    <p:spTree>
      <p:nvGrpSpPr>
        <p:cNvPr id="1" name="Shape 35"/>
        <p:cNvGrpSpPr/>
        <p:nvPr/>
      </p:nvGrpSpPr>
      <p:grpSpPr>
        <a:xfrm>
          <a:off x="0" y="0"/>
          <a:ext cx="0" cy="0"/>
          <a:chOff x="0" y="0"/>
          <a:chExt cx="0" cy="0"/>
        </a:xfrm>
      </p:grpSpPr>
      <p:sp>
        <p:nvSpPr>
          <p:cNvPr id="36" name="Google Shape;36;p8"/>
          <p:cNvSpPr txBox="1">
            <a:spLocks noGrp="1"/>
          </p:cNvSpPr>
          <p:nvPr>
            <p:ph type="title"/>
          </p:nvPr>
        </p:nvSpPr>
        <p:spPr>
          <a:xfrm>
            <a:off x="490250" y="526350"/>
            <a:ext cx="57975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7" name="Google Shape;37;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8"/>
        <p:cNvGrpSpPr/>
        <p:nvPr/>
      </p:nvGrpSpPr>
      <p:grpSpPr>
        <a:xfrm>
          <a:off x="0" y="0"/>
          <a:ext cx="0" cy="0"/>
          <a:chOff x="0" y="0"/>
          <a:chExt cx="0" cy="0"/>
        </a:xfrm>
      </p:grpSpPr>
      <p:sp>
        <p:nvSpPr>
          <p:cNvPr id="39" name="Google Shape;39;p9"/>
          <p:cNvSpPr/>
          <p:nvPr/>
        </p:nvSpPr>
        <p:spPr>
          <a:xfrm>
            <a:off x="4572000" y="75"/>
            <a:ext cx="4572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0" name="Google Shape;40;p9"/>
          <p:cNvCxnSpPr/>
          <p:nvPr/>
        </p:nvCxnSpPr>
        <p:spPr>
          <a:xfrm>
            <a:off x="5029675" y="4495500"/>
            <a:ext cx="468300" cy="0"/>
          </a:xfrm>
          <a:prstGeom prst="straightConnector1">
            <a:avLst/>
          </a:prstGeom>
          <a:noFill/>
          <a:ln w="19050" cap="flat" cmpd="sng">
            <a:solidFill>
              <a:schemeClr val="lt2"/>
            </a:solidFill>
            <a:prstDash val="solid"/>
            <a:round/>
            <a:headEnd type="none" w="sm" len="sm"/>
            <a:tailEnd type="none" w="sm" len="sm"/>
          </a:ln>
        </p:spPr>
      </p:cxnSp>
      <p:sp>
        <p:nvSpPr>
          <p:cNvPr id="41" name="Google Shape;41;p9"/>
          <p:cNvSpPr txBox="1">
            <a:spLocks noGrp="1"/>
          </p:cNvSpPr>
          <p:nvPr>
            <p:ph type="title"/>
          </p:nvPr>
        </p:nvSpPr>
        <p:spPr>
          <a:xfrm>
            <a:off x="265500" y="1205825"/>
            <a:ext cx="4045200" cy="15096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42" name="Google Shape;42;p9"/>
          <p:cNvSpPr txBox="1">
            <a:spLocks noGrp="1"/>
          </p:cNvSpPr>
          <p:nvPr>
            <p:ph type="subTitle" idx="1"/>
          </p:nvPr>
        </p:nvSpPr>
        <p:spPr>
          <a:xfrm>
            <a:off x="265500" y="2769001"/>
            <a:ext cx="4045200" cy="13455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3" name="Google Shape;43;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Clr>
                <a:schemeClr val="lt1"/>
              </a:buClr>
              <a:buSzPts val="1800"/>
              <a:buChar char="●"/>
              <a:defRPr>
                <a:solidFill>
                  <a:schemeClr val="lt1"/>
                </a:solidFill>
              </a:defRPr>
            </a:lvl1pPr>
            <a:lvl2pPr marL="914400" lvl="1" indent="-317500">
              <a:spcBef>
                <a:spcPts val="0"/>
              </a:spcBef>
              <a:spcAft>
                <a:spcPts val="0"/>
              </a:spcAft>
              <a:buClr>
                <a:schemeClr val="lt1"/>
              </a:buClr>
              <a:buSzPts val="1400"/>
              <a:buChar char="○"/>
              <a:defRPr>
                <a:solidFill>
                  <a:schemeClr val="lt1"/>
                </a:solidFill>
              </a:defRPr>
            </a:lvl2pPr>
            <a:lvl3pPr marL="1371600" lvl="2" indent="-317500">
              <a:spcBef>
                <a:spcPts val="0"/>
              </a:spcBef>
              <a:spcAft>
                <a:spcPts val="0"/>
              </a:spcAft>
              <a:buClr>
                <a:schemeClr val="lt1"/>
              </a:buClr>
              <a:buSzPts val="1400"/>
              <a:buChar char="■"/>
              <a:defRPr>
                <a:solidFill>
                  <a:schemeClr val="lt1"/>
                </a:solidFill>
              </a:defRPr>
            </a:lvl3pPr>
            <a:lvl4pPr marL="1828800" lvl="3" indent="-317500">
              <a:spcBef>
                <a:spcPts val="0"/>
              </a:spcBef>
              <a:spcAft>
                <a:spcPts val="0"/>
              </a:spcAft>
              <a:buClr>
                <a:schemeClr val="lt1"/>
              </a:buClr>
              <a:buSzPts val="1400"/>
              <a:buChar char="●"/>
              <a:defRPr>
                <a:solidFill>
                  <a:schemeClr val="lt1"/>
                </a:solidFill>
              </a:defRPr>
            </a:lvl4pPr>
            <a:lvl5pPr marL="2286000" lvl="4" indent="-317500">
              <a:spcBef>
                <a:spcPts val="0"/>
              </a:spcBef>
              <a:spcAft>
                <a:spcPts val="0"/>
              </a:spcAft>
              <a:buClr>
                <a:schemeClr val="lt1"/>
              </a:buClr>
              <a:buSzPts val="1400"/>
              <a:buChar char="○"/>
              <a:defRPr>
                <a:solidFill>
                  <a:schemeClr val="lt1"/>
                </a:solidFill>
              </a:defRPr>
            </a:lvl5pPr>
            <a:lvl6pPr marL="2743200" lvl="5" indent="-317500">
              <a:spcBef>
                <a:spcPts val="0"/>
              </a:spcBef>
              <a:spcAft>
                <a:spcPts val="0"/>
              </a:spcAft>
              <a:buClr>
                <a:schemeClr val="lt1"/>
              </a:buClr>
              <a:buSzPts val="1400"/>
              <a:buChar char="■"/>
              <a:defRPr>
                <a:solidFill>
                  <a:schemeClr val="lt1"/>
                </a:solidFill>
              </a:defRPr>
            </a:lvl6pPr>
            <a:lvl7pPr marL="3200400" lvl="6" indent="-317500">
              <a:spcBef>
                <a:spcPts val="0"/>
              </a:spcBef>
              <a:spcAft>
                <a:spcPts val="0"/>
              </a:spcAft>
              <a:buClr>
                <a:schemeClr val="lt1"/>
              </a:buClr>
              <a:buSzPts val="1400"/>
              <a:buChar char="●"/>
              <a:defRPr>
                <a:solidFill>
                  <a:schemeClr val="lt1"/>
                </a:solidFill>
              </a:defRPr>
            </a:lvl7pPr>
            <a:lvl8pPr marL="3657600" lvl="7" indent="-317500">
              <a:spcBef>
                <a:spcPts val="0"/>
              </a:spcBef>
              <a:spcAft>
                <a:spcPts val="0"/>
              </a:spcAft>
              <a:buClr>
                <a:schemeClr val="lt1"/>
              </a:buClr>
              <a:buSzPts val="1400"/>
              <a:buChar char="○"/>
              <a:defRPr>
                <a:solidFill>
                  <a:schemeClr val="lt1"/>
                </a:solidFill>
              </a:defRPr>
            </a:lvl8pPr>
            <a:lvl9pPr marL="4114800" lvl="8" indent="-317500">
              <a:spcBef>
                <a:spcPts val="0"/>
              </a:spcBef>
              <a:spcAft>
                <a:spcPts val="0"/>
              </a:spcAft>
              <a:buClr>
                <a:schemeClr val="lt1"/>
              </a:buClr>
              <a:buSzPts val="1400"/>
              <a:buChar char="■"/>
              <a:defRPr>
                <a:solidFill>
                  <a:schemeClr val="lt1"/>
                </a:solidFill>
              </a:defRPr>
            </a:lvl9pPr>
          </a:lstStyle>
          <a:p>
            <a:endParaRPr/>
          </a:p>
        </p:txBody>
      </p:sp>
      <p:sp>
        <p:nvSpPr>
          <p:cNvPr id="44" name="Google Shape;44;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5"/>
        <p:cNvGrpSpPr/>
        <p:nvPr/>
      </p:nvGrpSpPr>
      <p:grpSpPr>
        <a:xfrm>
          <a:off x="0" y="0"/>
          <a:ext cx="0" cy="0"/>
          <a:chOff x="0" y="0"/>
          <a:chExt cx="0" cy="0"/>
        </a:xfrm>
      </p:grpSpPr>
      <p:sp>
        <p:nvSpPr>
          <p:cNvPr id="46" name="Google Shape;46;p10"/>
          <p:cNvSpPr txBox="1">
            <a:spLocks noGrp="1"/>
          </p:cNvSpPr>
          <p:nvPr>
            <p:ph type="body" idx="1"/>
          </p:nvPr>
        </p:nvSpPr>
        <p:spPr>
          <a:xfrm>
            <a:off x="311700" y="4236825"/>
            <a:ext cx="5998800" cy="5988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2100"/>
              <a:buNone/>
              <a:defRPr sz="2100"/>
            </a:lvl1pPr>
          </a:lstStyle>
          <a:p>
            <a:endParaRPr/>
          </a:p>
        </p:txBody>
      </p:sp>
      <p:sp>
        <p:nvSpPr>
          <p:cNvPr id="47" name="Google Shape;47;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pearmint">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1pPr>
            <a:lvl2pPr lvl="1">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2pPr>
            <a:lvl3pPr lvl="2">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3pPr>
            <a:lvl4pPr lvl="3">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4pPr>
            <a:lvl5pPr lvl="4">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5pPr>
            <a:lvl6pPr lvl="5">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6pPr>
            <a:lvl7pPr lvl="6">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7pPr>
            <a:lvl8pPr lvl="7">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8pPr>
            <a:lvl9pPr lvl="8">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accent3"/>
              </a:buClr>
              <a:buSzPts val="1800"/>
              <a:buFont typeface="Proxima Nova"/>
              <a:buChar char="●"/>
              <a:defRPr sz="1800">
                <a:solidFill>
                  <a:schemeClr val="accent3"/>
                </a:solidFill>
                <a:latin typeface="Proxima Nova"/>
                <a:ea typeface="Proxima Nova"/>
                <a:cs typeface="Proxima Nova"/>
                <a:sym typeface="Proxima Nova"/>
              </a:defRPr>
            </a:lvl1pPr>
            <a:lvl2pPr marL="914400" lvl="1"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2pPr>
            <a:lvl3pPr marL="1371600" lvl="2"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3pPr>
            <a:lvl4pPr marL="1828800" lvl="3"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4pPr>
            <a:lvl5pPr marL="2286000" lvl="4"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5pPr>
            <a:lvl6pPr marL="2743200" lvl="5"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6pPr>
            <a:lvl7pPr marL="3200400" lvl="6"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7pPr>
            <a:lvl8pPr marL="3657600" lvl="7"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8pPr>
            <a:lvl9pPr marL="4114800" lvl="8"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1"/>
                </a:solidFill>
                <a:latin typeface="Proxima Nova"/>
                <a:ea typeface="Proxima Nova"/>
                <a:cs typeface="Proxima Nova"/>
                <a:sym typeface="Proxima Nova"/>
              </a:defRPr>
            </a:lvl1pPr>
            <a:lvl2pPr lvl="1" algn="r">
              <a:buNone/>
              <a:defRPr sz="1000">
                <a:solidFill>
                  <a:schemeClr val="dk1"/>
                </a:solidFill>
                <a:latin typeface="Proxima Nova"/>
                <a:ea typeface="Proxima Nova"/>
                <a:cs typeface="Proxima Nova"/>
                <a:sym typeface="Proxima Nova"/>
              </a:defRPr>
            </a:lvl2pPr>
            <a:lvl3pPr lvl="2" algn="r">
              <a:buNone/>
              <a:defRPr sz="1000">
                <a:solidFill>
                  <a:schemeClr val="dk1"/>
                </a:solidFill>
                <a:latin typeface="Proxima Nova"/>
                <a:ea typeface="Proxima Nova"/>
                <a:cs typeface="Proxima Nova"/>
                <a:sym typeface="Proxima Nova"/>
              </a:defRPr>
            </a:lvl3pPr>
            <a:lvl4pPr lvl="3" algn="r">
              <a:buNone/>
              <a:defRPr sz="1000">
                <a:solidFill>
                  <a:schemeClr val="dk1"/>
                </a:solidFill>
                <a:latin typeface="Proxima Nova"/>
                <a:ea typeface="Proxima Nova"/>
                <a:cs typeface="Proxima Nova"/>
                <a:sym typeface="Proxima Nova"/>
              </a:defRPr>
            </a:lvl4pPr>
            <a:lvl5pPr lvl="4" algn="r">
              <a:buNone/>
              <a:defRPr sz="1000">
                <a:solidFill>
                  <a:schemeClr val="dk1"/>
                </a:solidFill>
                <a:latin typeface="Proxima Nova"/>
                <a:ea typeface="Proxima Nova"/>
                <a:cs typeface="Proxima Nova"/>
                <a:sym typeface="Proxima Nova"/>
              </a:defRPr>
            </a:lvl5pPr>
            <a:lvl6pPr lvl="5" algn="r">
              <a:buNone/>
              <a:defRPr sz="1000">
                <a:solidFill>
                  <a:schemeClr val="dk1"/>
                </a:solidFill>
                <a:latin typeface="Proxima Nova"/>
                <a:ea typeface="Proxima Nova"/>
                <a:cs typeface="Proxima Nova"/>
                <a:sym typeface="Proxima Nova"/>
              </a:defRPr>
            </a:lvl6pPr>
            <a:lvl7pPr lvl="6" algn="r">
              <a:buNone/>
              <a:defRPr sz="1000">
                <a:solidFill>
                  <a:schemeClr val="dk1"/>
                </a:solidFill>
                <a:latin typeface="Proxima Nova"/>
                <a:ea typeface="Proxima Nova"/>
                <a:cs typeface="Proxima Nova"/>
                <a:sym typeface="Proxima Nova"/>
              </a:defRPr>
            </a:lvl7pPr>
            <a:lvl8pPr lvl="7" algn="r">
              <a:buNone/>
              <a:defRPr sz="1000">
                <a:solidFill>
                  <a:schemeClr val="dk1"/>
                </a:solidFill>
                <a:latin typeface="Proxima Nova"/>
                <a:ea typeface="Proxima Nova"/>
                <a:cs typeface="Proxima Nova"/>
                <a:sym typeface="Proxima Nova"/>
              </a:defRPr>
            </a:lvl8pPr>
            <a:lvl9pPr lvl="8" algn="r">
              <a:buNone/>
              <a:defRPr sz="1000">
                <a:solidFill>
                  <a:schemeClr val="dk1"/>
                </a:solidFill>
                <a:latin typeface="Proxima Nova"/>
                <a:ea typeface="Proxima Nova"/>
                <a:cs typeface="Proxima Nova"/>
                <a:sym typeface="Proxima Nova"/>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hyperlink" Target="https://www.lib.washington.edu/about/news/announcements/2020-2021-subscription-review-an-update-from-associate-dean-of-university-libraries-for-collections-and-content" TargetMode="External"/><Relationship Id="rId7" Type="http://schemas.openxmlformats.org/officeDocument/2006/relationships/hyperlink" Target="https://www.lib.washington.edu/about/news/announcements/subscription-review-update-4-23-initial-list-of-proposed-cancellations" TargetMode="External"/><Relationship Id="rId2" Type="http://schemas.openxmlformats.org/officeDocument/2006/relationships/notesSlide" Target="../notesSlides/notesSlide12.xml"/><Relationship Id="rId1" Type="http://schemas.openxmlformats.org/officeDocument/2006/relationships/slideLayout" Target="../slideLayouts/slideLayout11.xml"/><Relationship Id="rId6" Type="http://schemas.openxmlformats.org/officeDocument/2006/relationships/hyperlink" Target="https://www.lib.washington.edu/about/news/announcements/subscription-review-update-3-11-principles-and-rubrics-for-subscription-review" TargetMode="External"/><Relationship Id="rId5" Type="http://schemas.openxmlformats.org/officeDocument/2006/relationships/hyperlink" Target="https://www.lib.washington.edu/about/news/announcements/subscription-review-update-2-10-cancellation-target" TargetMode="External"/><Relationship Id="rId4" Type="http://schemas.openxmlformats.org/officeDocument/2006/relationships/hyperlink" Target="https://www.lib.washington.edu/about/news/announcements/subscription-review-update-12-10-principles-and-timeline"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hyperlink" Target="https://www.washington.edu/accessibility/policy/" TargetMode="External"/><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hyperlink" Target="https://www.lib.washington.edu/services/accessibility/testing"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11.xml"/><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hyperlink" Target="https://www.hathitrust.org/ETAS-Description"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hyperlink" Target="https://search.creativecommons.org/photos/50edbf2c-ab19-4a45-bb90-01fa482395a3" TargetMode="External"/><Relationship Id="rId2" Type="http://schemas.openxmlformats.org/officeDocument/2006/relationships/notesSlide" Target="../notesSlides/notesSlide19.xml"/><Relationship Id="rId1" Type="http://schemas.openxmlformats.org/officeDocument/2006/relationships/slideLayout" Target="../slideLayouts/slideLayout8.xml"/><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1.xml"/><Relationship Id="rId4" Type="http://schemas.openxmlformats.org/officeDocument/2006/relationships/hyperlink" Target="https://uwphotos.smugmug.com/New/i-gJrnrF7/A" TargetMode="External"/></Relationships>
</file>

<file path=ppt/slides/_rels/slide20.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5.xml"/><Relationship Id="rId6" Type="http://schemas.openxmlformats.org/officeDocument/2006/relationships/image" Target="../media/image16.png"/><Relationship Id="rId5" Type="http://schemas.openxmlformats.org/officeDocument/2006/relationships/image" Target="../media/image15.jpg"/><Relationship Id="rId4" Type="http://schemas.openxmlformats.org/officeDocument/2006/relationships/image" Target="../media/image14.png"/></Relationships>
</file>

<file path=ppt/slides/_rels/slide21.xml.rels><?xml version="1.0" encoding="UTF-8" standalone="yes"?>
<Relationships xmlns="http://schemas.openxmlformats.org/package/2006/relationships"><Relationship Id="rId3" Type="http://schemas.openxmlformats.org/officeDocument/2006/relationships/hyperlink" Target="https://journals.library.ualberta.ca/eblip/index.php/EBLIP/article/view/29125" TargetMode="External"/><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hyperlink" Target="https://vivalib.org/va/about/mission" TargetMode="External"/><Relationship Id="rId2" Type="http://schemas.openxmlformats.org/officeDocument/2006/relationships/notesSlide" Target="../notesSlides/notesSlide22.xml"/><Relationship Id="rId1" Type="http://schemas.openxmlformats.org/officeDocument/2006/relationships/slideLayout" Target="../slideLayouts/slideLayout5.xml"/><Relationship Id="rId5" Type="http://schemas.openxmlformats.org/officeDocument/2006/relationships/hyperlink" Target="https://vivalib.org/va/resourcesharing/cdl-task-force" TargetMode="External"/><Relationship Id="rId4" Type="http://schemas.openxmlformats.org/officeDocument/2006/relationships/hyperlink" Target="https://vivalib.org/va/antiracism" TargetMode="Externa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hyperlink" Target="https://uwphotos.smugmug.com/Cherry-Blossoms/i-xzd2SMd/A" TargetMode="Externa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hyperlink" Target="mailto:dpan@uw.edu" TargetMode="External"/><Relationship Id="rId2" Type="http://schemas.openxmlformats.org/officeDocument/2006/relationships/notesSlide" Target="../notesSlides/notesSlide26.xml"/><Relationship Id="rId1" Type="http://schemas.openxmlformats.org/officeDocument/2006/relationships/slideLayout" Target="../slideLayouts/slideLayout6.xml"/><Relationship Id="rId5" Type="http://schemas.openxmlformats.org/officeDocument/2006/relationships/hyperlink" Target="https://uwphotos.smugmug.com/Cherry-Blossoms/i-bvVrc92/A" TargetMode="External"/><Relationship Id="rId4" Type="http://schemas.openxmlformats.org/officeDocument/2006/relationships/image" Target="../media/image20.png"/></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4.png"/><Relationship Id="rId4" Type="http://schemas.openxmlformats.org/officeDocument/2006/relationships/image" Target="../media/image3.jp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hyperlink" Target="https://sites.uw.edu/libstrat/2019/03/07/our-values-scholarly-communication/"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hyperlink" Target="https://www.lib.washington.edu/about/news/announcements/libraries-forms-alternative-access-team-1" TargetMode="External"/><Relationship Id="rId5" Type="http://schemas.openxmlformats.org/officeDocument/2006/relationships/hyperlink" Target="https://www.lib.washington.edu/about/news/announcements/uw-faculty-join-elsevier-negotiations" TargetMode="External"/><Relationship Id="rId4" Type="http://schemas.openxmlformats.org/officeDocument/2006/relationships/hyperlink" Target="https://www.lib.washington.edu/about/news/announcements/uw-faculty-senate-votes-to-support-uw-libraries-bargaining-and-licensing-priorities-in-scholarly-journal-subscription-negotiations"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hyperlink" Target="https://sites.uw.edu/libstrat/2019/03/07/our-values-scholarly-communication/"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hyperlink" Target="https://lib.uw.edu/about/news/announcements/libraries-dean-announces-elsevier-contract-finalized" TargetMode="External"/><Relationship Id="rId2" Type="http://schemas.openxmlformats.org/officeDocument/2006/relationships/notesSlide" Target="../notesSlides/notesSlide9.xml"/><Relationship Id="rId1" Type="http://schemas.openxmlformats.org/officeDocument/2006/relationships/slideLayout" Target="../slideLayouts/slideLayout11.xml"/><Relationship Id="rId5" Type="http://schemas.openxmlformats.org/officeDocument/2006/relationships/hyperlink" Target="https://sparcopen.org/our-work/big-deal-knowledge-base/" TargetMode="External"/><Relationship Id="rId4" Type="http://schemas.openxmlformats.org/officeDocument/2006/relationships/hyperlink" Target="https://www.lib.washington.edu/about/news/announcements/uw-faculty-join-elsevier-negotiation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Google Shape;72;p15"/>
          <p:cNvSpPr txBox="1">
            <a:spLocks noGrp="1"/>
          </p:cNvSpPr>
          <p:nvPr>
            <p:ph type="ctrTitle"/>
          </p:nvPr>
        </p:nvSpPr>
        <p:spPr>
          <a:xfrm>
            <a:off x="510450" y="1257300"/>
            <a:ext cx="8123100" cy="1588500"/>
          </a:xfrm>
          <a:prstGeom prst="rect">
            <a:avLst/>
          </a:prstGeom>
        </p:spPr>
        <p:txBody>
          <a:bodyPr spcFirstLastPara="1" wrap="square" lIns="91425" tIns="91425" rIns="91425" bIns="91425" anchor="b" anchorCtr="0">
            <a:normAutofit fontScale="90000"/>
          </a:bodyPr>
          <a:lstStyle/>
          <a:p>
            <a:pPr marL="0" lvl="0" indent="0" algn="l" rtl="0">
              <a:spcBef>
                <a:spcPts val="0"/>
              </a:spcBef>
              <a:spcAft>
                <a:spcPts val="0"/>
              </a:spcAft>
              <a:buNone/>
            </a:pPr>
            <a:r>
              <a:rPr lang="en"/>
              <a:t>Shared Values</a:t>
            </a:r>
            <a:br>
              <a:rPr lang="en"/>
            </a:br>
            <a:r>
              <a:rPr lang="en" sz="2000"/>
              <a:t>Catalysts for Inspiring and Implementing Change in Library Collections</a:t>
            </a:r>
            <a:endParaRPr/>
          </a:p>
        </p:txBody>
      </p:sp>
      <p:sp>
        <p:nvSpPr>
          <p:cNvPr id="73" name="Google Shape;73;p15"/>
          <p:cNvSpPr txBox="1">
            <a:spLocks noGrp="1"/>
          </p:cNvSpPr>
          <p:nvPr>
            <p:ph type="subTitle" idx="1"/>
          </p:nvPr>
        </p:nvSpPr>
        <p:spPr>
          <a:xfrm>
            <a:off x="510450" y="3182342"/>
            <a:ext cx="8123100" cy="14835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2000" b="1"/>
              <a:t>VIVA Collections Forum |  May 21, 2021</a:t>
            </a:r>
            <a:endParaRPr sz="2000" b="1"/>
          </a:p>
          <a:p>
            <a:pPr marL="0" lvl="0" indent="0" algn="l" rtl="0">
              <a:spcBef>
                <a:spcPts val="0"/>
              </a:spcBef>
              <a:spcAft>
                <a:spcPts val="0"/>
              </a:spcAft>
              <a:buNone/>
            </a:pPr>
            <a:endParaRPr sz="2000"/>
          </a:p>
          <a:p>
            <a:pPr marL="0" lvl="0" indent="0" algn="l" rtl="0">
              <a:spcBef>
                <a:spcPts val="0"/>
              </a:spcBef>
              <a:spcAft>
                <a:spcPts val="0"/>
              </a:spcAft>
              <a:buNone/>
            </a:pPr>
            <a:r>
              <a:rPr lang="en" sz="2000"/>
              <a:t>Denise Pan, University of Washington </a:t>
            </a:r>
            <a:endParaRPr sz="20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24"/>
          <p:cNvSpPr txBox="1">
            <a:spLocks noGrp="1"/>
          </p:cNvSpPr>
          <p:nvPr>
            <p:ph type="title"/>
          </p:nvPr>
        </p:nvSpPr>
        <p:spPr>
          <a:xfrm>
            <a:off x="628650" y="-11906"/>
            <a:ext cx="7886700" cy="994200"/>
          </a:xfrm>
          <a:prstGeom prst="rect">
            <a:avLst/>
          </a:prstGeom>
        </p:spPr>
        <p:txBody>
          <a:bodyPr spcFirstLastPara="1" wrap="square" lIns="68575" tIns="34275" rIns="68575" bIns="34275" anchor="ctr" anchorCtr="0">
            <a:normAutofit/>
          </a:bodyPr>
          <a:lstStyle/>
          <a:p>
            <a:pPr marL="0" marR="0" lvl="0" indent="0" algn="l" rtl="0">
              <a:lnSpc>
                <a:spcPct val="100000"/>
              </a:lnSpc>
              <a:spcBef>
                <a:spcPts val="0"/>
              </a:spcBef>
              <a:spcAft>
                <a:spcPts val="0"/>
              </a:spcAft>
              <a:buClr>
                <a:schemeClr val="dk1"/>
              </a:buClr>
              <a:buSzPts val="800"/>
              <a:buFont typeface="Arial"/>
              <a:buNone/>
            </a:pPr>
            <a:r>
              <a:rPr lang="en" sz="2800" b="0">
                <a:solidFill>
                  <a:srgbClr val="3D006F"/>
                </a:solidFill>
                <a:latin typeface="Proxima Nova"/>
                <a:ea typeface="Proxima Nova"/>
                <a:cs typeface="Proxima Nova"/>
                <a:sym typeface="Proxima Nova"/>
              </a:rPr>
              <a:t>UW Elsevier</a:t>
            </a:r>
            <a:r>
              <a:rPr lang="en" b="0">
                <a:solidFill>
                  <a:srgbClr val="3D006F"/>
                </a:solidFill>
              </a:rPr>
              <a:t> </a:t>
            </a:r>
            <a:r>
              <a:rPr lang="en" sz="2800" b="0">
                <a:solidFill>
                  <a:srgbClr val="3D006F"/>
                </a:solidFill>
                <a:latin typeface="Proxima Nova"/>
                <a:ea typeface="Proxima Nova"/>
                <a:cs typeface="Proxima Nova"/>
                <a:sym typeface="Proxima Nova"/>
              </a:rPr>
              <a:t>Checklist</a:t>
            </a:r>
            <a:r>
              <a:rPr lang="en" b="0">
                <a:solidFill>
                  <a:srgbClr val="3D006F"/>
                </a:solidFill>
              </a:rPr>
              <a:t> </a:t>
            </a:r>
            <a:endParaRPr b="0">
              <a:solidFill>
                <a:srgbClr val="3D006F"/>
              </a:solidFill>
            </a:endParaRPr>
          </a:p>
        </p:txBody>
      </p:sp>
      <p:sp>
        <p:nvSpPr>
          <p:cNvPr id="142" name="Google Shape;142;p24"/>
          <p:cNvSpPr txBox="1">
            <a:spLocks noGrp="1"/>
          </p:cNvSpPr>
          <p:nvPr>
            <p:ph type="body" idx="1"/>
          </p:nvPr>
        </p:nvSpPr>
        <p:spPr>
          <a:xfrm>
            <a:off x="628650" y="767869"/>
            <a:ext cx="7886700" cy="3735300"/>
          </a:xfrm>
          <a:prstGeom prst="rect">
            <a:avLst/>
          </a:prstGeom>
        </p:spPr>
        <p:txBody>
          <a:bodyPr spcFirstLastPara="1" wrap="square" lIns="68575" tIns="34275" rIns="68575" bIns="34275" anchor="t" anchorCtr="0">
            <a:normAutofit fontScale="92500" lnSpcReduction="20000"/>
          </a:bodyPr>
          <a:lstStyle/>
          <a:p>
            <a:pPr marL="254000" lvl="0" indent="-247332" algn="l" rtl="0">
              <a:spcBef>
                <a:spcPts val="0"/>
              </a:spcBef>
              <a:spcAft>
                <a:spcPts val="0"/>
              </a:spcAft>
              <a:buClr>
                <a:schemeClr val="dk1"/>
              </a:buClr>
              <a:buSzPct val="100000"/>
              <a:buFont typeface="Gill Sans"/>
              <a:buAutoNum type="arabicPeriod"/>
            </a:pPr>
            <a:r>
              <a:rPr lang="en" sz="1400">
                <a:solidFill>
                  <a:schemeClr val="dk1"/>
                </a:solidFill>
                <a:latin typeface="Gill Sans"/>
                <a:ea typeface="Gill Sans"/>
                <a:cs typeface="Gill Sans"/>
                <a:sym typeface="Gill Sans"/>
              </a:rPr>
              <a:t>Bringing down subscription costs and increases to a sustainable level that will not imperil other collection and service needs	 </a:t>
            </a:r>
            <a:r>
              <a:rPr lang="en" sz="1400">
                <a:latin typeface="Gill Sans"/>
                <a:ea typeface="Gill Sans"/>
                <a:cs typeface="Gill Sans"/>
                <a:sym typeface="Gill Sans"/>
              </a:rPr>
              <a:t> See Schedule 1 “Subscribed Products/Access/Fees” Page 10 </a:t>
            </a:r>
            <a:endParaRPr sz="1400">
              <a:latin typeface="Gill Sans"/>
              <a:ea typeface="Gill Sans"/>
              <a:cs typeface="Gill Sans"/>
              <a:sym typeface="Gill Sans"/>
            </a:endParaRPr>
          </a:p>
          <a:p>
            <a:pPr marL="254000" lvl="0" indent="-247332" algn="l" rtl="0">
              <a:spcBef>
                <a:spcPts val="1200"/>
              </a:spcBef>
              <a:spcAft>
                <a:spcPts val="0"/>
              </a:spcAft>
              <a:buClr>
                <a:schemeClr val="dk1"/>
              </a:buClr>
              <a:buSzPct val="100000"/>
              <a:buFont typeface="Gill Sans"/>
              <a:buAutoNum type="arabicPeriod"/>
            </a:pPr>
            <a:r>
              <a:rPr lang="en" sz="1400">
                <a:solidFill>
                  <a:schemeClr val="dk1"/>
                </a:solidFill>
                <a:latin typeface="Gill Sans"/>
                <a:ea typeface="Gill Sans"/>
                <a:cs typeface="Gill Sans"/>
                <a:sym typeface="Gill Sans"/>
              </a:rPr>
              <a:t>Ending NDAs to allow the Libraries to disclose their contractual terms and permit greater market transparency 	 </a:t>
            </a:r>
            <a:r>
              <a:rPr lang="en" sz="1400">
                <a:latin typeface="Gill Sans"/>
                <a:ea typeface="Gill Sans"/>
                <a:cs typeface="Gill Sans"/>
                <a:sym typeface="Gill Sans"/>
              </a:rPr>
              <a:t>See 7.8 “Confidentiality” - “INTENTIONALLY DELETED” Page 8</a:t>
            </a:r>
            <a:endParaRPr sz="1400">
              <a:latin typeface="Helvetica Neue"/>
              <a:ea typeface="Helvetica Neue"/>
              <a:cs typeface="Helvetica Neue"/>
              <a:sym typeface="Helvetica Neue"/>
            </a:endParaRPr>
          </a:p>
          <a:p>
            <a:pPr marL="254000" lvl="0" indent="-247332" algn="l" rtl="0">
              <a:spcBef>
                <a:spcPts val="1200"/>
              </a:spcBef>
              <a:spcAft>
                <a:spcPts val="0"/>
              </a:spcAft>
              <a:buClr>
                <a:schemeClr val="dk1"/>
              </a:buClr>
              <a:buSzPct val="100000"/>
              <a:buFont typeface="Gill Sans"/>
              <a:buAutoNum type="arabicPeriod"/>
            </a:pPr>
            <a:r>
              <a:rPr lang="en" sz="1400">
                <a:solidFill>
                  <a:schemeClr val="dk1"/>
                </a:solidFill>
                <a:latin typeface="Gill Sans"/>
                <a:ea typeface="Gill Sans"/>
                <a:cs typeface="Gill Sans"/>
                <a:sym typeface="Gill Sans"/>
              </a:rPr>
              <a:t>Allowing interlibrary loan to facilitate resource sharing       </a:t>
            </a:r>
            <a:r>
              <a:rPr lang="en" sz="1400">
                <a:latin typeface="Gill Sans"/>
                <a:ea typeface="Gill Sans"/>
                <a:cs typeface="Gill Sans"/>
                <a:sym typeface="Gill Sans"/>
              </a:rPr>
              <a:t>See 1.3 “Authorized Uses” Page 1-2</a:t>
            </a:r>
            <a:endParaRPr sz="1400">
              <a:latin typeface="Helvetica Neue"/>
              <a:ea typeface="Helvetica Neue"/>
              <a:cs typeface="Helvetica Neue"/>
              <a:sym typeface="Helvetica Neue"/>
            </a:endParaRPr>
          </a:p>
          <a:p>
            <a:pPr marL="254000" lvl="0" indent="-247332" algn="l" rtl="0">
              <a:spcBef>
                <a:spcPts val="1200"/>
              </a:spcBef>
              <a:spcAft>
                <a:spcPts val="0"/>
              </a:spcAft>
              <a:buClr>
                <a:schemeClr val="dk1"/>
              </a:buClr>
              <a:buSzPct val="100000"/>
              <a:buFont typeface="Gill Sans"/>
              <a:buAutoNum type="arabicPeriod"/>
            </a:pPr>
            <a:r>
              <a:rPr lang="en" sz="1400">
                <a:solidFill>
                  <a:schemeClr val="dk1"/>
                </a:solidFill>
                <a:latin typeface="Gill Sans"/>
                <a:ea typeface="Gill Sans"/>
                <a:cs typeface="Gill Sans"/>
                <a:sym typeface="Gill Sans"/>
              </a:rPr>
              <a:t>Protecting the rights of users to share articles with students and colleagues     </a:t>
            </a:r>
            <a:r>
              <a:rPr lang="en" sz="1400">
                <a:latin typeface="Gill Sans"/>
                <a:ea typeface="Gill Sans"/>
                <a:cs typeface="Gill Sans"/>
                <a:sym typeface="Gill Sans"/>
              </a:rPr>
              <a:t>See 1.3 “Authorized Uses” Page 1-2</a:t>
            </a:r>
            <a:r>
              <a:rPr lang="en" sz="1400">
                <a:solidFill>
                  <a:schemeClr val="dk1"/>
                </a:solidFill>
                <a:latin typeface="Gill Sans"/>
                <a:ea typeface="Gill Sans"/>
                <a:cs typeface="Gill Sans"/>
                <a:sym typeface="Gill Sans"/>
              </a:rPr>
              <a:t>    </a:t>
            </a:r>
            <a:r>
              <a:rPr lang="en" sz="1400">
                <a:solidFill>
                  <a:schemeClr val="dk1"/>
                </a:solidFill>
                <a:latin typeface="Helvetica Neue"/>
                <a:ea typeface="Helvetica Neue"/>
                <a:cs typeface="Helvetica Neue"/>
                <a:sym typeface="Helvetica Neue"/>
              </a:rPr>
              <a:t>  </a:t>
            </a:r>
            <a:r>
              <a:rPr lang="en" sz="1400" b="1" u="sng">
                <a:solidFill>
                  <a:srgbClr val="D7A900"/>
                </a:solidFill>
                <a:latin typeface="Gill Sans"/>
                <a:ea typeface="Gill Sans"/>
                <a:cs typeface="Gill Sans"/>
                <a:sym typeface="Gill Sans"/>
              </a:rPr>
              <a:t>Pilot</a:t>
            </a:r>
            <a:r>
              <a:rPr lang="en" sz="1400" b="1">
                <a:solidFill>
                  <a:srgbClr val="D7A900"/>
                </a:solidFill>
                <a:latin typeface="Gill Sans"/>
                <a:ea typeface="Gill Sans"/>
                <a:cs typeface="Gill Sans"/>
                <a:sym typeface="Gill Sans"/>
              </a:rPr>
              <a:t> for International Interlibrary Loan (ILL) Page 2</a:t>
            </a:r>
            <a:endParaRPr sz="1400" b="1">
              <a:solidFill>
                <a:srgbClr val="D7A900"/>
              </a:solidFill>
              <a:latin typeface="Helvetica Neue"/>
              <a:ea typeface="Helvetica Neue"/>
              <a:cs typeface="Helvetica Neue"/>
              <a:sym typeface="Helvetica Neue"/>
            </a:endParaRPr>
          </a:p>
          <a:p>
            <a:pPr marL="254000" lvl="0" indent="-247332" algn="l" rtl="0">
              <a:spcBef>
                <a:spcPts val="1200"/>
              </a:spcBef>
              <a:spcAft>
                <a:spcPts val="0"/>
              </a:spcAft>
              <a:buClr>
                <a:schemeClr val="dk1"/>
              </a:buClr>
              <a:buSzPct val="100000"/>
              <a:buFont typeface="Gill Sans"/>
              <a:buAutoNum type="arabicPeriod"/>
            </a:pPr>
            <a:r>
              <a:rPr lang="en" sz="1400">
                <a:solidFill>
                  <a:schemeClr val="dk1"/>
                </a:solidFill>
                <a:latin typeface="Gill Sans"/>
                <a:ea typeface="Gill Sans"/>
                <a:cs typeface="Gill Sans"/>
                <a:sym typeface="Gill Sans"/>
              </a:rPr>
              <a:t>Ensuring the privacy and data security of all users 	   </a:t>
            </a:r>
            <a:r>
              <a:rPr lang="en" sz="1400" b="1">
                <a:solidFill>
                  <a:schemeClr val="dk1"/>
                </a:solidFill>
                <a:latin typeface="Gill Sans"/>
                <a:ea typeface="Gill Sans"/>
                <a:cs typeface="Gill Sans"/>
                <a:sym typeface="Gill Sans"/>
              </a:rPr>
              <a:t> </a:t>
            </a:r>
            <a:r>
              <a:rPr lang="en" sz="1400" b="1">
                <a:solidFill>
                  <a:srgbClr val="D7A900"/>
                </a:solidFill>
                <a:latin typeface="Gill Sans"/>
                <a:ea typeface="Gill Sans"/>
                <a:cs typeface="Gill Sans"/>
                <a:sym typeface="Gill Sans"/>
              </a:rPr>
              <a:t>See 7.6 Page 10 and UW PDPA</a:t>
            </a:r>
            <a:endParaRPr sz="1400" b="1">
              <a:solidFill>
                <a:srgbClr val="D7A900"/>
              </a:solidFill>
              <a:latin typeface="Helvetica Neue"/>
              <a:ea typeface="Helvetica Neue"/>
              <a:cs typeface="Helvetica Neue"/>
              <a:sym typeface="Helvetica Neue"/>
            </a:endParaRPr>
          </a:p>
          <a:p>
            <a:pPr marL="254000" lvl="0" indent="-247332" algn="l" rtl="0">
              <a:spcBef>
                <a:spcPts val="1200"/>
              </a:spcBef>
              <a:spcAft>
                <a:spcPts val="0"/>
              </a:spcAft>
              <a:buClr>
                <a:schemeClr val="dk1"/>
              </a:buClr>
              <a:buSzPct val="100000"/>
              <a:buFont typeface="Gill Sans"/>
              <a:buAutoNum type="arabicPeriod"/>
            </a:pPr>
            <a:r>
              <a:rPr lang="en" sz="1400">
                <a:solidFill>
                  <a:schemeClr val="dk1"/>
                </a:solidFill>
                <a:latin typeface="Gill Sans"/>
                <a:ea typeface="Gill Sans"/>
                <a:cs typeface="Gill Sans"/>
                <a:sym typeface="Gill Sans"/>
              </a:rPr>
              <a:t>Protecting the ability of students and researchers to continue to access journals and articles 	 </a:t>
            </a:r>
            <a:br>
              <a:rPr lang="en" sz="1400">
                <a:solidFill>
                  <a:schemeClr val="dk1"/>
                </a:solidFill>
                <a:latin typeface="Gill Sans"/>
                <a:ea typeface="Gill Sans"/>
                <a:cs typeface="Gill Sans"/>
                <a:sym typeface="Gill Sans"/>
              </a:rPr>
            </a:br>
            <a:r>
              <a:rPr lang="en" sz="1400">
                <a:latin typeface="Gill Sans"/>
                <a:ea typeface="Gill Sans"/>
                <a:cs typeface="Gill Sans"/>
                <a:sym typeface="Gill Sans"/>
              </a:rPr>
              <a:t>See Schedule 1.1 “Post Termination Access to Subscribed Titles” Page 12</a:t>
            </a:r>
            <a:endParaRPr sz="1400">
              <a:latin typeface="Helvetica Neue"/>
              <a:ea typeface="Helvetica Neue"/>
              <a:cs typeface="Helvetica Neue"/>
              <a:sym typeface="Helvetica Neue"/>
            </a:endParaRPr>
          </a:p>
          <a:p>
            <a:pPr marL="254000" lvl="0" indent="-247332" algn="l" rtl="0">
              <a:spcBef>
                <a:spcPts val="1200"/>
              </a:spcBef>
              <a:spcAft>
                <a:spcPts val="0"/>
              </a:spcAft>
              <a:buClr>
                <a:schemeClr val="dk1"/>
              </a:buClr>
              <a:buSzPct val="100000"/>
              <a:buFont typeface="Gill Sans"/>
              <a:buAutoNum type="arabicPeriod"/>
            </a:pPr>
            <a:r>
              <a:rPr lang="en" sz="1400">
                <a:solidFill>
                  <a:schemeClr val="dk1"/>
                </a:solidFill>
                <a:latin typeface="Gill Sans"/>
                <a:ea typeface="Gill Sans"/>
                <a:cs typeface="Gill Sans"/>
                <a:sym typeface="Gill Sans"/>
              </a:rPr>
              <a:t>Supporting the University’s Open Access policies by allowing re-use and embargo-free deposit rights and protecting researchers’ copyright in their own research     </a:t>
            </a:r>
            <a:r>
              <a:rPr lang="en" sz="1400" b="1">
                <a:solidFill>
                  <a:srgbClr val="D7A900"/>
                </a:solidFill>
                <a:latin typeface="Gill Sans"/>
                <a:ea typeface="Gill Sans"/>
                <a:cs typeface="Gill Sans"/>
                <a:sym typeface="Gill Sans"/>
              </a:rPr>
              <a:t>Letter of commitment for collaboration “to make sincere, good faith efforts to develop a practical, tangible Green OA pilot”</a:t>
            </a:r>
            <a:endParaRPr sz="1400">
              <a:solidFill>
                <a:srgbClr val="D7A900"/>
              </a:solidFill>
              <a:latin typeface="Helvetica Neue"/>
              <a:ea typeface="Helvetica Neue"/>
              <a:cs typeface="Helvetica Neue"/>
              <a:sym typeface="Helvetica Neue"/>
            </a:endParaRPr>
          </a:p>
          <a:p>
            <a:pPr marL="254000" lvl="0" indent="-247332" algn="l" rtl="0">
              <a:spcBef>
                <a:spcPts val="1200"/>
              </a:spcBef>
              <a:spcAft>
                <a:spcPts val="0"/>
              </a:spcAft>
              <a:buClr>
                <a:schemeClr val="dk1"/>
              </a:buClr>
              <a:buSzPct val="100000"/>
              <a:buFont typeface="Gill Sans"/>
              <a:buAutoNum type="arabicPeriod"/>
            </a:pPr>
            <a:r>
              <a:rPr lang="en" sz="1400">
                <a:solidFill>
                  <a:schemeClr val="dk1"/>
                </a:solidFill>
                <a:latin typeface="Gill Sans"/>
                <a:ea typeface="Gill Sans"/>
                <a:cs typeface="Gill Sans"/>
                <a:sym typeface="Gill Sans"/>
              </a:rPr>
              <a:t>Enabling greater market flexibility and responsiveness by negotiating contracts on a 3-year basis      </a:t>
            </a:r>
            <a:br>
              <a:rPr lang="en" sz="1400">
                <a:solidFill>
                  <a:schemeClr val="dk1"/>
                </a:solidFill>
                <a:latin typeface="Gill Sans"/>
                <a:ea typeface="Gill Sans"/>
                <a:cs typeface="Gill Sans"/>
                <a:sym typeface="Gill Sans"/>
              </a:rPr>
            </a:br>
            <a:r>
              <a:rPr lang="en" sz="1400">
                <a:latin typeface="Gill Sans"/>
                <a:ea typeface="Gill Sans"/>
                <a:cs typeface="Gill Sans"/>
                <a:sym typeface="Gill Sans"/>
              </a:rPr>
              <a:t>See “Schedule 1” Page 10</a:t>
            </a:r>
            <a:endParaRPr sz="1400">
              <a:latin typeface="Helvetica Neue"/>
              <a:ea typeface="Helvetica Neue"/>
              <a:cs typeface="Helvetica Neue"/>
              <a:sym typeface="Helvetica Neue"/>
            </a:endParaRPr>
          </a:p>
          <a:p>
            <a:pPr marL="254000" lvl="0" indent="-247332" algn="l" rtl="0">
              <a:spcBef>
                <a:spcPts val="1200"/>
              </a:spcBef>
              <a:spcAft>
                <a:spcPts val="1200"/>
              </a:spcAft>
              <a:buClr>
                <a:schemeClr val="dk1"/>
              </a:buClr>
              <a:buSzPct val="100000"/>
              <a:buFont typeface="Gill Sans"/>
              <a:buAutoNum type="arabicPeriod"/>
            </a:pPr>
            <a:r>
              <a:rPr lang="en" sz="1400">
                <a:solidFill>
                  <a:schemeClr val="dk1"/>
                </a:solidFill>
                <a:latin typeface="Gill Sans"/>
                <a:ea typeface="Gill Sans"/>
                <a:cs typeface="Gill Sans"/>
                <a:sym typeface="Gill Sans"/>
              </a:rPr>
              <a:t>Providing equitable service and access to information for all our library users       </a:t>
            </a:r>
            <a:r>
              <a:rPr lang="en" sz="1400" b="1">
                <a:solidFill>
                  <a:srgbClr val="D7A900"/>
                </a:solidFill>
                <a:latin typeface="Gill Sans"/>
                <a:ea typeface="Gill Sans"/>
                <a:cs typeface="Gill Sans"/>
                <a:sym typeface="Gill Sans"/>
              </a:rPr>
              <a:t>See 2.5 “Accessibility” Pages 6-7 (Agreed to “reasonable efforts”, Not to “shall comply”)</a:t>
            </a:r>
            <a:endParaRPr sz="1400" b="1">
              <a:solidFill>
                <a:srgbClr val="D7A900"/>
              </a:solidFill>
            </a:endParaRPr>
          </a:p>
        </p:txBody>
      </p:sp>
      <p:pic>
        <p:nvPicPr>
          <p:cNvPr id="143" name="Google Shape;143;p24"/>
          <p:cNvPicPr preferRelativeResize="0"/>
          <p:nvPr/>
        </p:nvPicPr>
        <p:blipFill>
          <a:blip r:embed="rId3">
            <a:alphaModFix/>
          </a:blip>
          <a:stretch>
            <a:fillRect/>
          </a:stretch>
        </p:blipFill>
        <p:spPr>
          <a:xfrm>
            <a:off x="1937063" y="906169"/>
            <a:ext cx="164306" cy="178594"/>
          </a:xfrm>
          <a:prstGeom prst="rect">
            <a:avLst/>
          </a:prstGeom>
          <a:noFill/>
          <a:ln>
            <a:noFill/>
          </a:ln>
        </p:spPr>
      </p:pic>
      <p:pic>
        <p:nvPicPr>
          <p:cNvPr id="144" name="Google Shape;144;p24"/>
          <p:cNvPicPr preferRelativeResize="0"/>
          <p:nvPr/>
        </p:nvPicPr>
        <p:blipFill>
          <a:blip r:embed="rId3">
            <a:alphaModFix/>
          </a:blip>
          <a:stretch>
            <a:fillRect/>
          </a:stretch>
        </p:blipFill>
        <p:spPr>
          <a:xfrm>
            <a:off x="989100" y="1364494"/>
            <a:ext cx="164306" cy="178594"/>
          </a:xfrm>
          <a:prstGeom prst="rect">
            <a:avLst/>
          </a:prstGeom>
          <a:noFill/>
          <a:ln>
            <a:noFill/>
          </a:ln>
        </p:spPr>
      </p:pic>
      <p:pic>
        <p:nvPicPr>
          <p:cNvPr id="145" name="Google Shape;145;p24"/>
          <p:cNvPicPr preferRelativeResize="0"/>
          <p:nvPr/>
        </p:nvPicPr>
        <p:blipFill>
          <a:blip r:embed="rId3">
            <a:alphaModFix/>
          </a:blip>
          <a:stretch>
            <a:fillRect/>
          </a:stretch>
        </p:blipFill>
        <p:spPr>
          <a:xfrm>
            <a:off x="4671956" y="1650806"/>
            <a:ext cx="164306" cy="178594"/>
          </a:xfrm>
          <a:prstGeom prst="rect">
            <a:avLst/>
          </a:prstGeom>
          <a:noFill/>
          <a:ln>
            <a:noFill/>
          </a:ln>
        </p:spPr>
      </p:pic>
      <p:pic>
        <p:nvPicPr>
          <p:cNvPr id="146" name="Google Shape;146;p24"/>
          <p:cNvPicPr preferRelativeResize="0"/>
          <p:nvPr/>
        </p:nvPicPr>
        <p:blipFill>
          <a:blip r:embed="rId3">
            <a:alphaModFix/>
          </a:blip>
          <a:stretch>
            <a:fillRect/>
          </a:stretch>
        </p:blipFill>
        <p:spPr>
          <a:xfrm>
            <a:off x="7083956" y="2658019"/>
            <a:ext cx="164306" cy="178594"/>
          </a:xfrm>
          <a:prstGeom prst="rect">
            <a:avLst/>
          </a:prstGeom>
          <a:noFill/>
          <a:ln>
            <a:noFill/>
          </a:ln>
        </p:spPr>
      </p:pic>
      <p:pic>
        <p:nvPicPr>
          <p:cNvPr id="147" name="Google Shape;147;p24"/>
          <p:cNvPicPr preferRelativeResize="0"/>
          <p:nvPr/>
        </p:nvPicPr>
        <p:blipFill>
          <a:blip r:embed="rId3">
            <a:alphaModFix/>
          </a:blip>
          <a:stretch>
            <a:fillRect/>
          </a:stretch>
        </p:blipFill>
        <p:spPr>
          <a:xfrm>
            <a:off x="7334078" y="3617081"/>
            <a:ext cx="171450" cy="186372"/>
          </a:xfrm>
          <a:prstGeom prst="rect">
            <a:avLst/>
          </a:prstGeom>
          <a:noFill/>
          <a:ln>
            <a:noFill/>
          </a:ln>
        </p:spPr>
      </p:pic>
      <p:pic>
        <p:nvPicPr>
          <p:cNvPr id="148" name="Google Shape;148;p24"/>
          <p:cNvPicPr preferRelativeResize="0"/>
          <p:nvPr/>
        </p:nvPicPr>
        <p:blipFill>
          <a:blip r:embed="rId4">
            <a:alphaModFix/>
          </a:blip>
          <a:stretch>
            <a:fillRect/>
          </a:stretch>
        </p:blipFill>
        <p:spPr>
          <a:xfrm>
            <a:off x="1258388" y="2055675"/>
            <a:ext cx="171450" cy="178594"/>
          </a:xfrm>
          <a:prstGeom prst="rect">
            <a:avLst/>
          </a:prstGeom>
          <a:noFill/>
          <a:ln>
            <a:noFill/>
          </a:ln>
        </p:spPr>
      </p:pic>
      <p:pic>
        <p:nvPicPr>
          <p:cNvPr id="149" name="Google Shape;149;p24"/>
          <p:cNvPicPr preferRelativeResize="0"/>
          <p:nvPr/>
        </p:nvPicPr>
        <p:blipFill>
          <a:blip r:embed="rId4">
            <a:alphaModFix/>
          </a:blip>
          <a:stretch>
            <a:fillRect/>
          </a:stretch>
        </p:blipFill>
        <p:spPr>
          <a:xfrm>
            <a:off x="4289456" y="2330053"/>
            <a:ext cx="171450" cy="178594"/>
          </a:xfrm>
          <a:prstGeom prst="rect">
            <a:avLst/>
          </a:prstGeom>
          <a:noFill/>
          <a:ln>
            <a:noFill/>
          </a:ln>
        </p:spPr>
      </p:pic>
      <p:pic>
        <p:nvPicPr>
          <p:cNvPr id="150" name="Google Shape;150;p24"/>
          <p:cNvPicPr preferRelativeResize="0"/>
          <p:nvPr/>
        </p:nvPicPr>
        <p:blipFill>
          <a:blip r:embed="rId4">
            <a:alphaModFix/>
          </a:blip>
          <a:stretch>
            <a:fillRect/>
          </a:stretch>
        </p:blipFill>
        <p:spPr>
          <a:xfrm>
            <a:off x="4668384" y="3196575"/>
            <a:ext cx="171450" cy="178594"/>
          </a:xfrm>
          <a:prstGeom prst="rect">
            <a:avLst/>
          </a:prstGeom>
          <a:noFill/>
          <a:ln>
            <a:noFill/>
          </a:ln>
        </p:spPr>
      </p:pic>
      <p:pic>
        <p:nvPicPr>
          <p:cNvPr id="151" name="Google Shape;151;p24"/>
          <p:cNvPicPr preferRelativeResize="0"/>
          <p:nvPr/>
        </p:nvPicPr>
        <p:blipFill>
          <a:blip r:embed="rId4">
            <a:alphaModFix/>
          </a:blip>
          <a:stretch>
            <a:fillRect/>
          </a:stretch>
        </p:blipFill>
        <p:spPr>
          <a:xfrm>
            <a:off x="6141656" y="4019700"/>
            <a:ext cx="171450" cy="178594"/>
          </a:xfrm>
          <a:prstGeom prst="rect">
            <a:avLst/>
          </a:prstGeom>
          <a:noFill/>
          <a:ln>
            <a:noFill/>
          </a:ln>
        </p:spPr>
      </p:pic>
      <p:pic>
        <p:nvPicPr>
          <p:cNvPr id="152" name="Google Shape;152;p24"/>
          <p:cNvPicPr preferRelativeResize="0"/>
          <p:nvPr/>
        </p:nvPicPr>
        <p:blipFill>
          <a:blip r:embed="rId3">
            <a:alphaModFix/>
          </a:blip>
          <a:stretch>
            <a:fillRect/>
          </a:stretch>
        </p:blipFill>
        <p:spPr>
          <a:xfrm>
            <a:off x="5977350" y="1902563"/>
            <a:ext cx="164306" cy="178594"/>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Shape 156"/>
        <p:cNvGrpSpPr/>
        <p:nvPr/>
      </p:nvGrpSpPr>
      <p:grpSpPr>
        <a:xfrm>
          <a:off x="0" y="0"/>
          <a:ext cx="0" cy="0"/>
          <a:chOff x="0" y="0"/>
          <a:chExt cx="0" cy="0"/>
        </a:xfrm>
      </p:grpSpPr>
      <p:sp>
        <p:nvSpPr>
          <p:cNvPr id="157" name="Google Shape;157;p2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b="1">
                <a:solidFill>
                  <a:schemeClr val="dk2"/>
                </a:solidFill>
              </a:rPr>
              <a:t>Quick Poll </a:t>
            </a:r>
            <a:endParaRPr b="1">
              <a:solidFill>
                <a:schemeClr val="dk2"/>
              </a:solidFill>
            </a:endParaRPr>
          </a:p>
        </p:txBody>
      </p:sp>
      <p:sp>
        <p:nvSpPr>
          <p:cNvPr id="158" name="Google Shape;158;p25"/>
          <p:cNvSpPr txBox="1">
            <a:spLocks noGrp="1"/>
          </p:cNvSpPr>
          <p:nvPr>
            <p:ph type="body" idx="1"/>
          </p:nvPr>
        </p:nvSpPr>
        <p:spPr>
          <a:xfrm>
            <a:off x="311700" y="1076275"/>
            <a:ext cx="2638800" cy="38073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b="1">
                <a:solidFill>
                  <a:srgbClr val="FFFFFF"/>
                </a:solidFill>
              </a:rPr>
              <a:t>Cost</a:t>
            </a:r>
            <a:endParaRPr sz="1800" b="1">
              <a:solidFill>
                <a:srgbClr val="FFFFFF"/>
              </a:solidFill>
            </a:endParaRPr>
          </a:p>
          <a:p>
            <a:pPr marL="0" lvl="0" indent="0" algn="l" rtl="0">
              <a:lnSpc>
                <a:spcPct val="100000"/>
              </a:lnSpc>
              <a:spcBef>
                <a:spcPts val="1000"/>
              </a:spcBef>
              <a:spcAft>
                <a:spcPts val="0"/>
              </a:spcAft>
              <a:buNone/>
            </a:pPr>
            <a:r>
              <a:rPr lang="en" b="1">
                <a:solidFill>
                  <a:srgbClr val="FFFFFF"/>
                </a:solidFill>
              </a:rPr>
              <a:t>Ending NDAs</a:t>
            </a:r>
            <a:endParaRPr b="1">
              <a:solidFill>
                <a:srgbClr val="FFFFFF"/>
              </a:solidFill>
            </a:endParaRPr>
          </a:p>
          <a:p>
            <a:pPr marL="0" lvl="0" indent="0" algn="l" rtl="0">
              <a:lnSpc>
                <a:spcPct val="100000"/>
              </a:lnSpc>
              <a:spcBef>
                <a:spcPts val="1000"/>
              </a:spcBef>
              <a:spcAft>
                <a:spcPts val="0"/>
              </a:spcAft>
              <a:buNone/>
            </a:pPr>
            <a:r>
              <a:rPr lang="en" b="1">
                <a:solidFill>
                  <a:srgbClr val="FFFFFF"/>
                </a:solidFill>
              </a:rPr>
              <a:t>ILL</a:t>
            </a:r>
            <a:endParaRPr b="1">
              <a:solidFill>
                <a:srgbClr val="FFFFFF"/>
              </a:solidFill>
            </a:endParaRPr>
          </a:p>
          <a:p>
            <a:pPr marL="0" lvl="0" indent="0" algn="l" rtl="0">
              <a:lnSpc>
                <a:spcPct val="100000"/>
              </a:lnSpc>
              <a:spcBef>
                <a:spcPts val="1000"/>
              </a:spcBef>
              <a:spcAft>
                <a:spcPts val="0"/>
              </a:spcAft>
              <a:buNone/>
            </a:pPr>
            <a:r>
              <a:rPr lang="en" b="1">
                <a:solidFill>
                  <a:srgbClr val="FFFFFF"/>
                </a:solidFill>
              </a:rPr>
              <a:t>International ILL</a:t>
            </a:r>
            <a:endParaRPr b="1">
              <a:solidFill>
                <a:srgbClr val="FFFFFF"/>
              </a:solidFill>
            </a:endParaRPr>
          </a:p>
          <a:p>
            <a:pPr marL="0" lvl="0" indent="0" algn="l" rtl="0">
              <a:lnSpc>
                <a:spcPct val="100000"/>
              </a:lnSpc>
              <a:spcBef>
                <a:spcPts val="1000"/>
              </a:spcBef>
              <a:spcAft>
                <a:spcPts val="0"/>
              </a:spcAft>
              <a:buNone/>
            </a:pPr>
            <a:r>
              <a:rPr lang="en" b="1">
                <a:solidFill>
                  <a:srgbClr val="FFFFFF"/>
                </a:solidFill>
              </a:rPr>
              <a:t>Privacy</a:t>
            </a:r>
            <a:endParaRPr b="1">
              <a:solidFill>
                <a:srgbClr val="FFFFFF"/>
              </a:solidFill>
            </a:endParaRPr>
          </a:p>
          <a:p>
            <a:pPr marL="0" lvl="0" indent="0" algn="l" rtl="0">
              <a:lnSpc>
                <a:spcPct val="100000"/>
              </a:lnSpc>
              <a:spcBef>
                <a:spcPts val="1000"/>
              </a:spcBef>
              <a:spcAft>
                <a:spcPts val="0"/>
              </a:spcAft>
              <a:buNone/>
            </a:pPr>
            <a:r>
              <a:rPr lang="en" b="1">
                <a:solidFill>
                  <a:srgbClr val="FFFFFF"/>
                </a:solidFill>
              </a:rPr>
              <a:t>Post termination access</a:t>
            </a:r>
            <a:endParaRPr b="1">
              <a:solidFill>
                <a:srgbClr val="FFFFFF"/>
              </a:solidFill>
            </a:endParaRPr>
          </a:p>
          <a:p>
            <a:pPr marL="0" lvl="0" indent="0" algn="l" rtl="0">
              <a:lnSpc>
                <a:spcPct val="100000"/>
              </a:lnSpc>
              <a:spcBef>
                <a:spcPts val="0"/>
              </a:spcBef>
              <a:spcAft>
                <a:spcPts val="0"/>
              </a:spcAft>
              <a:buNone/>
            </a:pPr>
            <a:endParaRPr b="1">
              <a:solidFill>
                <a:srgbClr val="FFFFFF"/>
              </a:solidFill>
            </a:endParaRPr>
          </a:p>
          <a:p>
            <a:pPr marL="0" lvl="0" indent="0" algn="l" rtl="0">
              <a:lnSpc>
                <a:spcPct val="100000"/>
              </a:lnSpc>
              <a:spcBef>
                <a:spcPts val="0"/>
              </a:spcBef>
              <a:spcAft>
                <a:spcPts val="0"/>
              </a:spcAft>
              <a:buNone/>
            </a:pPr>
            <a:r>
              <a:rPr lang="en" b="1">
                <a:solidFill>
                  <a:srgbClr val="FFFFFF"/>
                </a:solidFill>
              </a:rPr>
              <a:t>Author rights for re-use </a:t>
            </a:r>
            <a:endParaRPr b="1">
              <a:solidFill>
                <a:srgbClr val="FFFFFF"/>
              </a:solidFill>
            </a:endParaRPr>
          </a:p>
          <a:p>
            <a:pPr marL="0" lvl="0" indent="0" algn="l" rtl="0">
              <a:lnSpc>
                <a:spcPct val="100000"/>
              </a:lnSpc>
              <a:spcBef>
                <a:spcPts val="0"/>
              </a:spcBef>
              <a:spcAft>
                <a:spcPts val="0"/>
              </a:spcAft>
              <a:buNone/>
            </a:pPr>
            <a:r>
              <a:rPr lang="en" b="1">
                <a:solidFill>
                  <a:srgbClr val="FFFFFF"/>
                </a:solidFill>
              </a:rPr>
              <a:t>and embargo-free</a:t>
            </a:r>
            <a:endParaRPr b="1">
              <a:solidFill>
                <a:srgbClr val="FFFFFF"/>
              </a:solidFill>
            </a:endParaRPr>
          </a:p>
          <a:p>
            <a:pPr marL="0" lvl="0" indent="0" algn="l" rtl="0">
              <a:lnSpc>
                <a:spcPct val="100000"/>
              </a:lnSpc>
              <a:spcBef>
                <a:spcPts val="0"/>
              </a:spcBef>
              <a:spcAft>
                <a:spcPts val="0"/>
              </a:spcAft>
              <a:buNone/>
            </a:pPr>
            <a:r>
              <a:rPr lang="en" b="1">
                <a:solidFill>
                  <a:srgbClr val="FFFFFF"/>
                </a:solidFill>
              </a:rPr>
              <a:t>deposit</a:t>
            </a:r>
            <a:endParaRPr b="1">
              <a:solidFill>
                <a:srgbClr val="FFFFFF"/>
              </a:solidFill>
            </a:endParaRPr>
          </a:p>
          <a:p>
            <a:pPr marL="0" lvl="0" indent="0" algn="l" rtl="0">
              <a:lnSpc>
                <a:spcPct val="100000"/>
              </a:lnSpc>
              <a:spcBef>
                <a:spcPts val="0"/>
              </a:spcBef>
              <a:spcAft>
                <a:spcPts val="0"/>
              </a:spcAft>
              <a:buNone/>
            </a:pPr>
            <a:endParaRPr b="1">
              <a:solidFill>
                <a:srgbClr val="FFFFFF"/>
              </a:solidFill>
            </a:endParaRPr>
          </a:p>
          <a:p>
            <a:pPr marL="0" marR="0" lvl="0" indent="0" algn="l" rtl="0">
              <a:lnSpc>
                <a:spcPct val="100000"/>
              </a:lnSpc>
              <a:spcBef>
                <a:spcPts val="0"/>
              </a:spcBef>
              <a:spcAft>
                <a:spcPts val="0"/>
              </a:spcAft>
              <a:buNone/>
            </a:pPr>
            <a:r>
              <a:rPr lang="en" b="1">
                <a:solidFill>
                  <a:srgbClr val="FFFFFF"/>
                </a:solidFill>
              </a:rPr>
              <a:t>Market flexibility </a:t>
            </a:r>
            <a:br>
              <a:rPr lang="en" b="1">
                <a:solidFill>
                  <a:srgbClr val="FFFFFF"/>
                </a:solidFill>
              </a:rPr>
            </a:br>
            <a:r>
              <a:rPr lang="en" b="1">
                <a:solidFill>
                  <a:srgbClr val="FFFFFF"/>
                </a:solidFill>
              </a:rPr>
              <a:t>(shorter contract) </a:t>
            </a:r>
            <a:endParaRPr b="1">
              <a:solidFill>
                <a:srgbClr val="FFFFFF"/>
              </a:solidFill>
            </a:endParaRPr>
          </a:p>
          <a:p>
            <a:pPr marL="0" lvl="0" indent="0" algn="l" rtl="0">
              <a:lnSpc>
                <a:spcPct val="100000"/>
              </a:lnSpc>
              <a:spcBef>
                <a:spcPts val="1000"/>
              </a:spcBef>
              <a:spcAft>
                <a:spcPts val="1000"/>
              </a:spcAft>
              <a:buNone/>
            </a:pPr>
            <a:r>
              <a:rPr lang="en" b="1">
                <a:solidFill>
                  <a:srgbClr val="FFFFFF"/>
                </a:solidFill>
              </a:rPr>
              <a:t>Accessibility </a:t>
            </a:r>
            <a:endParaRPr sz="1300" b="1">
              <a:solidFill>
                <a:srgbClr val="FFFFFF"/>
              </a:solidFill>
            </a:endParaRPr>
          </a:p>
        </p:txBody>
      </p:sp>
      <p:sp>
        <p:nvSpPr>
          <p:cNvPr id="159" name="Google Shape;159;p25"/>
          <p:cNvSpPr txBox="1"/>
          <p:nvPr/>
        </p:nvSpPr>
        <p:spPr>
          <a:xfrm>
            <a:off x="2814375" y="1000075"/>
            <a:ext cx="5580300" cy="1636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400" b="1">
                <a:solidFill>
                  <a:srgbClr val="FFFFFF"/>
                </a:solidFill>
                <a:latin typeface="Proxima Nova"/>
                <a:ea typeface="Proxima Nova"/>
                <a:cs typeface="Proxima Nova"/>
                <a:sym typeface="Proxima Nova"/>
              </a:rPr>
              <a:t>Top Three... </a:t>
            </a:r>
            <a:endParaRPr sz="2400" b="1">
              <a:solidFill>
                <a:srgbClr val="FFFFFF"/>
              </a:solidFill>
              <a:latin typeface="Proxima Nova"/>
              <a:ea typeface="Proxima Nova"/>
              <a:cs typeface="Proxima Nova"/>
              <a:sym typeface="Proxima Nova"/>
            </a:endParaRPr>
          </a:p>
          <a:p>
            <a:pPr marL="457200" lvl="0" indent="-381000" algn="l" rtl="0">
              <a:spcBef>
                <a:spcPts val="1000"/>
              </a:spcBef>
              <a:spcAft>
                <a:spcPts val="0"/>
              </a:spcAft>
              <a:buClr>
                <a:srgbClr val="FFFFFF"/>
              </a:buClr>
              <a:buSzPts val="2400"/>
              <a:buFont typeface="Proxima Nova"/>
              <a:buChar char="●"/>
            </a:pPr>
            <a:r>
              <a:rPr lang="en" sz="2400">
                <a:solidFill>
                  <a:srgbClr val="FFFFFF"/>
                </a:solidFill>
                <a:latin typeface="Proxima Nova"/>
                <a:ea typeface="Proxima Nova"/>
                <a:cs typeface="Proxima Nova"/>
                <a:sym typeface="Proxima Nova"/>
              </a:rPr>
              <a:t>Which bargaining priorities are most important to </a:t>
            </a:r>
            <a:r>
              <a:rPr lang="en" sz="2400" u="sng">
                <a:solidFill>
                  <a:srgbClr val="FFFFFF"/>
                </a:solidFill>
                <a:latin typeface="Proxima Nova"/>
                <a:ea typeface="Proxima Nova"/>
                <a:cs typeface="Proxima Nova"/>
                <a:sym typeface="Proxima Nova"/>
              </a:rPr>
              <a:t>you</a:t>
            </a:r>
            <a:r>
              <a:rPr lang="en" sz="2400">
                <a:solidFill>
                  <a:srgbClr val="FFFFFF"/>
                </a:solidFill>
                <a:latin typeface="Proxima Nova"/>
                <a:ea typeface="Proxima Nova"/>
                <a:cs typeface="Proxima Nova"/>
                <a:sym typeface="Proxima Nova"/>
              </a:rPr>
              <a:t>? </a:t>
            </a:r>
            <a:br>
              <a:rPr lang="en" sz="2400">
                <a:solidFill>
                  <a:srgbClr val="FFFFFF"/>
                </a:solidFill>
                <a:latin typeface="Proxima Nova"/>
                <a:ea typeface="Proxima Nova"/>
                <a:cs typeface="Proxima Nova"/>
                <a:sym typeface="Proxima Nova"/>
              </a:rPr>
            </a:br>
            <a:endParaRPr>
              <a:latin typeface="Proxima Nova"/>
              <a:ea typeface="Proxima Nova"/>
              <a:cs typeface="Proxima Nova"/>
              <a:sym typeface="Proxima Nova"/>
            </a:endParaRPr>
          </a:p>
        </p:txBody>
      </p:sp>
      <p:sp>
        <p:nvSpPr>
          <p:cNvPr id="160" name="Google Shape;160;p25"/>
          <p:cNvSpPr txBox="1"/>
          <p:nvPr/>
        </p:nvSpPr>
        <p:spPr>
          <a:xfrm>
            <a:off x="3471475" y="3801150"/>
            <a:ext cx="5022300" cy="923400"/>
          </a:xfrm>
          <a:prstGeom prst="rect">
            <a:avLst/>
          </a:prstGeom>
          <a:noFill/>
          <a:ln>
            <a:noFill/>
          </a:ln>
        </p:spPr>
        <p:txBody>
          <a:bodyPr spcFirstLastPara="1" wrap="square" lIns="91425" tIns="91425" rIns="91425" bIns="91425" anchor="t" anchorCtr="0">
            <a:spAutoFit/>
          </a:bodyPr>
          <a:lstStyle/>
          <a:p>
            <a:pPr marL="1828800" lvl="0" indent="-1828800" algn="r" rtl="0">
              <a:spcBef>
                <a:spcPts val="0"/>
              </a:spcBef>
              <a:spcAft>
                <a:spcPts val="0"/>
              </a:spcAft>
              <a:buNone/>
            </a:pPr>
            <a:r>
              <a:rPr lang="en" sz="2400">
                <a:solidFill>
                  <a:schemeClr val="dk2"/>
                </a:solidFill>
                <a:latin typeface="Proxima Nova"/>
                <a:ea typeface="Proxima Nova"/>
                <a:cs typeface="Proxima Nova"/>
                <a:sym typeface="Proxima Nova"/>
              </a:rPr>
              <a:t>Up next...</a:t>
            </a:r>
            <a:endParaRPr sz="2400">
              <a:solidFill>
                <a:schemeClr val="dk2"/>
              </a:solidFill>
              <a:latin typeface="Proxima Nova"/>
              <a:ea typeface="Proxima Nova"/>
              <a:cs typeface="Proxima Nova"/>
              <a:sym typeface="Proxima Nova"/>
            </a:endParaRPr>
          </a:p>
          <a:p>
            <a:pPr marL="1828800" lvl="0" indent="-1828800" algn="r" rtl="0">
              <a:lnSpc>
                <a:spcPct val="200000"/>
              </a:lnSpc>
              <a:spcBef>
                <a:spcPts val="0"/>
              </a:spcBef>
              <a:spcAft>
                <a:spcPts val="0"/>
              </a:spcAft>
              <a:buNone/>
            </a:pPr>
            <a:r>
              <a:rPr lang="en" sz="2400">
                <a:solidFill>
                  <a:schemeClr val="dk2"/>
                </a:solidFill>
                <a:latin typeface="Proxima Nova"/>
                <a:ea typeface="Proxima Nova"/>
                <a:cs typeface="Proxima Nova"/>
                <a:sym typeface="Proxima Nova"/>
              </a:rPr>
              <a:t>Case Study | Present: cancellations</a:t>
            </a:r>
            <a:endParaRPr/>
          </a:p>
        </p:txBody>
      </p:sp>
      <p:sp>
        <p:nvSpPr>
          <p:cNvPr id="161" name="Google Shape;161;p25"/>
          <p:cNvSpPr txBox="1"/>
          <p:nvPr/>
        </p:nvSpPr>
        <p:spPr>
          <a:xfrm>
            <a:off x="2814375" y="2078650"/>
            <a:ext cx="5580300" cy="1939500"/>
          </a:xfrm>
          <a:prstGeom prst="rect">
            <a:avLst/>
          </a:prstGeom>
          <a:noFill/>
          <a:ln>
            <a:noFill/>
          </a:ln>
        </p:spPr>
        <p:txBody>
          <a:bodyPr spcFirstLastPara="1" wrap="square" lIns="91425" tIns="91425" rIns="91425" bIns="91425" anchor="t" anchorCtr="0">
            <a:spAutoFit/>
          </a:bodyPr>
          <a:lstStyle/>
          <a:p>
            <a:pPr marL="457200" lvl="0" indent="0" algn="l" rtl="0">
              <a:spcBef>
                <a:spcPts val="0"/>
              </a:spcBef>
              <a:spcAft>
                <a:spcPts val="0"/>
              </a:spcAft>
              <a:buNone/>
            </a:pPr>
            <a:endParaRPr sz="2400">
              <a:solidFill>
                <a:srgbClr val="FFFFFF"/>
              </a:solidFill>
              <a:latin typeface="Proxima Nova"/>
              <a:ea typeface="Proxima Nova"/>
              <a:cs typeface="Proxima Nova"/>
              <a:sym typeface="Proxima Nova"/>
            </a:endParaRPr>
          </a:p>
          <a:p>
            <a:pPr marL="457200" lvl="0" indent="-381000" algn="l" rtl="0">
              <a:spcBef>
                <a:spcPts val="0"/>
              </a:spcBef>
              <a:spcAft>
                <a:spcPts val="0"/>
              </a:spcAft>
              <a:buClr>
                <a:schemeClr val="dk2"/>
              </a:buClr>
              <a:buSzPts val="2400"/>
              <a:buFont typeface="Proxima Nova"/>
              <a:buChar char="●"/>
            </a:pPr>
            <a:r>
              <a:rPr lang="en" sz="2400">
                <a:solidFill>
                  <a:schemeClr val="dk2"/>
                </a:solidFill>
                <a:latin typeface="Proxima Nova"/>
                <a:ea typeface="Proxima Nova"/>
                <a:cs typeface="Proxima Nova"/>
                <a:sym typeface="Proxima Nova"/>
              </a:rPr>
              <a:t>Which bargaining priorities are most important to </a:t>
            </a:r>
            <a:r>
              <a:rPr lang="en" sz="2400" u="sng">
                <a:solidFill>
                  <a:schemeClr val="dk2"/>
                </a:solidFill>
                <a:latin typeface="Proxima Nova"/>
                <a:ea typeface="Proxima Nova"/>
                <a:cs typeface="Proxima Nova"/>
                <a:sym typeface="Proxima Nova"/>
              </a:rPr>
              <a:t>your institution</a:t>
            </a:r>
            <a:r>
              <a:rPr lang="en" sz="2400">
                <a:solidFill>
                  <a:schemeClr val="dk2"/>
                </a:solidFill>
                <a:latin typeface="Proxima Nova"/>
                <a:ea typeface="Proxima Nova"/>
                <a:cs typeface="Proxima Nova"/>
                <a:sym typeface="Proxima Nova"/>
              </a:rPr>
              <a:t>? </a:t>
            </a:r>
            <a:endParaRPr sz="2400">
              <a:solidFill>
                <a:schemeClr val="dk2"/>
              </a:solidFill>
              <a:latin typeface="Proxima Nova"/>
              <a:ea typeface="Proxima Nova"/>
              <a:cs typeface="Proxima Nova"/>
              <a:sym typeface="Proxima Nova"/>
            </a:endParaRPr>
          </a:p>
          <a:p>
            <a:pPr marL="0" lvl="0" indent="0" algn="l" rtl="0">
              <a:spcBef>
                <a:spcPts val="0"/>
              </a:spcBef>
              <a:spcAft>
                <a:spcPts val="0"/>
              </a:spcAft>
              <a:buNone/>
            </a:pPr>
            <a:endParaRPr>
              <a:solidFill>
                <a:srgbClr val="FFFFFF"/>
              </a:solidFill>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7"/>
                                        </p:tgtEl>
                                        <p:attrNameLst>
                                          <p:attrName>style.visibility</p:attrName>
                                        </p:attrNameLst>
                                      </p:cBhvr>
                                      <p:to>
                                        <p:strVal val="visible"/>
                                      </p:to>
                                    </p:set>
                                    <p:animEffect transition="in" filter="fade">
                                      <p:cBhvr>
                                        <p:cTn id="7" dur="1000"/>
                                        <p:tgtEl>
                                          <p:spTgt spid="157"/>
                                        </p:tgtEl>
                                      </p:cBhvr>
                                    </p:animEffect>
                                  </p:childTnLst>
                                </p:cTn>
                              </p:par>
                              <p:par>
                                <p:cTn id="8" presetID="10" presetClass="entr" presetSubtype="0" fill="hold" nodeType="withEffect">
                                  <p:stCondLst>
                                    <p:cond delay="0"/>
                                  </p:stCondLst>
                                  <p:childTnLst>
                                    <p:set>
                                      <p:cBhvr>
                                        <p:cTn id="9" dur="1" fill="hold">
                                          <p:stCondLst>
                                            <p:cond delay="0"/>
                                          </p:stCondLst>
                                        </p:cTn>
                                        <p:tgtEl>
                                          <p:spTgt spid="161"/>
                                        </p:tgtEl>
                                        <p:attrNameLst>
                                          <p:attrName>style.visibility</p:attrName>
                                        </p:attrNameLst>
                                      </p:cBhvr>
                                      <p:to>
                                        <p:strVal val="visible"/>
                                      </p:to>
                                    </p:set>
                                    <p:animEffect transition="in" filter="fade">
                                      <p:cBhvr>
                                        <p:cTn id="10" dur="1000"/>
                                        <p:tgtEl>
                                          <p:spTgt spid="16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60"/>
                                        </p:tgtEl>
                                        <p:attrNameLst>
                                          <p:attrName>style.visibility</p:attrName>
                                        </p:attrNameLst>
                                      </p:cBhvr>
                                      <p:to>
                                        <p:strVal val="visible"/>
                                      </p:to>
                                    </p:set>
                                    <p:animEffect transition="in" filter="fade">
                                      <p:cBhvr>
                                        <p:cTn id="15" dur="1000"/>
                                        <p:tgtEl>
                                          <p:spTgt spid="1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Google Shape;166;p26"/>
          <p:cNvSpPr/>
          <p:nvPr/>
        </p:nvSpPr>
        <p:spPr>
          <a:xfrm>
            <a:off x="340934" y="2199000"/>
            <a:ext cx="1872300" cy="745500"/>
          </a:xfrm>
          <a:prstGeom prst="homePlate">
            <a:avLst>
              <a:gd name="adj" fmla="val 50000"/>
            </a:avLst>
          </a:prstGeom>
          <a:solidFill>
            <a:schemeClr val="dk1"/>
          </a:solidFill>
          <a:ln w="9525" cap="flat" cmpd="sng">
            <a:solidFill>
              <a:schemeClr val="lt1"/>
            </a:solidFill>
            <a:prstDash val="solid"/>
            <a:round/>
            <a:headEnd type="none" w="sm" len="sm"/>
            <a:tailEnd type="none" w="sm" len="sm"/>
          </a:ln>
        </p:spPr>
        <p:txBody>
          <a:bodyPr spcFirstLastPara="1" wrap="square" lIns="121875" tIns="121875" rIns="121875" bIns="121875" anchor="ctr" anchorCtr="0">
            <a:noAutofit/>
          </a:bodyPr>
          <a:lstStyle/>
          <a:p>
            <a:pPr marL="0" lvl="0" indent="0" algn="l" rtl="0">
              <a:spcBef>
                <a:spcPts val="0"/>
              </a:spcBef>
              <a:spcAft>
                <a:spcPts val="0"/>
              </a:spcAft>
              <a:buNone/>
            </a:pPr>
            <a:endParaRPr/>
          </a:p>
        </p:txBody>
      </p:sp>
      <p:sp>
        <p:nvSpPr>
          <p:cNvPr id="167" name="Google Shape;167;p26"/>
          <p:cNvSpPr txBox="1">
            <a:spLocks noGrp="1"/>
          </p:cNvSpPr>
          <p:nvPr>
            <p:ph type="body" idx="4294967295"/>
          </p:nvPr>
        </p:nvSpPr>
        <p:spPr>
          <a:xfrm>
            <a:off x="340923" y="2336550"/>
            <a:ext cx="1455600" cy="470400"/>
          </a:xfrm>
          <a:prstGeom prst="rect">
            <a:avLst/>
          </a:prstGeom>
        </p:spPr>
        <p:txBody>
          <a:bodyPr spcFirstLastPara="1" wrap="square" lIns="91425" tIns="91425" rIns="91425" bIns="91425" anchor="ctr" anchorCtr="0">
            <a:normAutofit/>
          </a:bodyPr>
          <a:lstStyle/>
          <a:p>
            <a:pPr marL="0" lvl="0" indent="0" algn="ctr" rtl="0">
              <a:lnSpc>
                <a:spcPct val="100000"/>
              </a:lnSpc>
              <a:spcBef>
                <a:spcPts val="0"/>
              </a:spcBef>
              <a:spcAft>
                <a:spcPts val="0"/>
              </a:spcAft>
              <a:buNone/>
            </a:pPr>
            <a:r>
              <a:rPr lang="en">
                <a:solidFill>
                  <a:schemeClr val="lt1"/>
                </a:solidFill>
              </a:rPr>
              <a:t>November</a:t>
            </a:r>
            <a:endParaRPr>
              <a:solidFill>
                <a:schemeClr val="lt1"/>
              </a:solidFill>
            </a:endParaRPr>
          </a:p>
        </p:txBody>
      </p:sp>
      <p:grpSp>
        <p:nvGrpSpPr>
          <p:cNvPr id="168" name="Google Shape;168;p26"/>
          <p:cNvGrpSpPr/>
          <p:nvPr/>
        </p:nvGrpSpPr>
        <p:grpSpPr>
          <a:xfrm>
            <a:off x="912820" y="1610215"/>
            <a:ext cx="198900" cy="593656"/>
            <a:chOff x="777447" y="1610215"/>
            <a:chExt cx="198900" cy="593656"/>
          </a:xfrm>
        </p:grpSpPr>
        <p:cxnSp>
          <p:nvCxnSpPr>
            <p:cNvPr id="169" name="Google Shape;169;p26"/>
            <p:cNvCxnSpPr/>
            <p:nvPr/>
          </p:nvCxnSpPr>
          <p:spPr>
            <a:xfrm>
              <a:off x="876909" y="1649171"/>
              <a:ext cx="0" cy="554700"/>
            </a:xfrm>
            <a:prstGeom prst="straightConnector1">
              <a:avLst/>
            </a:prstGeom>
            <a:noFill/>
            <a:ln w="9525" cap="flat" cmpd="sng">
              <a:solidFill>
                <a:schemeClr val="dk2"/>
              </a:solidFill>
              <a:prstDash val="solid"/>
              <a:round/>
              <a:headEnd type="none" w="sm" len="sm"/>
              <a:tailEnd type="none" w="sm" len="sm"/>
            </a:ln>
          </p:spPr>
        </p:cxnSp>
        <p:sp>
          <p:nvSpPr>
            <p:cNvPr id="170" name="Google Shape;170;p26"/>
            <p:cNvSpPr/>
            <p:nvPr/>
          </p:nvSpPr>
          <p:spPr>
            <a:xfrm>
              <a:off x="777447" y="1610215"/>
              <a:ext cx="198900" cy="198900"/>
            </a:xfrm>
            <a:prstGeom prst="ellips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1" name="Google Shape;171;p26"/>
          <p:cNvSpPr txBox="1">
            <a:spLocks noGrp="1"/>
          </p:cNvSpPr>
          <p:nvPr>
            <p:ph type="body" idx="4294967295"/>
          </p:nvPr>
        </p:nvSpPr>
        <p:spPr>
          <a:xfrm>
            <a:off x="318375" y="374700"/>
            <a:ext cx="2242800" cy="997500"/>
          </a:xfrm>
          <a:prstGeom prst="rect">
            <a:avLst/>
          </a:prstGeom>
        </p:spPr>
        <p:txBody>
          <a:bodyPr spcFirstLastPara="1" wrap="square" lIns="91425" tIns="91425" rIns="91425" bIns="91425" anchor="t" anchorCtr="0">
            <a:noAutofit/>
          </a:bodyPr>
          <a:lstStyle/>
          <a:p>
            <a:pPr marL="0" lvl="0" indent="0" algn="l" rtl="0">
              <a:spcBef>
                <a:spcPts val="0"/>
              </a:spcBef>
              <a:spcAft>
                <a:spcPts val="1200"/>
              </a:spcAft>
              <a:buNone/>
            </a:pPr>
            <a:r>
              <a:rPr lang="en" sz="1600" u="sng">
                <a:solidFill>
                  <a:srgbClr val="3D006F"/>
                </a:solidFill>
                <a:hlinkClick r:id="rId3">
                  <a:extLst>
                    <a:ext uri="{A12FA001-AC4F-418D-AE19-62706E023703}">
                      <ahyp:hlinkClr xmlns:ahyp="http://schemas.microsoft.com/office/drawing/2018/hyperlinkcolor" val="tx"/>
                    </a:ext>
                  </a:extLst>
                </a:hlinkClick>
              </a:rPr>
              <a:t>Announced FY21 cancellation target </a:t>
            </a:r>
            <a:br>
              <a:rPr lang="en" sz="1600" u="sng">
                <a:solidFill>
                  <a:srgbClr val="3D006F"/>
                </a:solidFill>
                <a:hlinkClick r:id="rId3">
                  <a:extLst>
                    <a:ext uri="{A12FA001-AC4F-418D-AE19-62706E023703}">
                      <ahyp:hlinkClr xmlns:ahyp="http://schemas.microsoft.com/office/drawing/2018/hyperlinkcolor" val="tx"/>
                    </a:ext>
                  </a:extLst>
                </a:hlinkClick>
              </a:rPr>
            </a:br>
            <a:r>
              <a:rPr lang="en" sz="1600" u="sng">
                <a:solidFill>
                  <a:srgbClr val="3D006F"/>
                </a:solidFill>
                <a:hlinkClick r:id="rId3">
                  <a:extLst>
                    <a:ext uri="{A12FA001-AC4F-418D-AE19-62706E023703}">
                      <ahyp:hlinkClr xmlns:ahyp="http://schemas.microsoft.com/office/drawing/2018/hyperlinkcolor" val="tx"/>
                    </a:ext>
                  </a:extLst>
                </a:hlinkClick>
              </a:rPr>
              <a:t>of $125k</a:t>
            </a:r>
            <a:endParaRPr sz="1600">
              <a:solidFill>
                <a:srgbClr val="3D006F"/>
              </a:solidFill>
            </a:endParaRPr>
          </a:p>
        </p:txBody>
      </p:sp>
      <p:sp>
        <p:nvSpPr>
          <p:cNvPr id="172" name="Google Shape;172;p26"/>
          <p:cNvSpPr/>
          <p:nvPr/>
        </p:nvSpPr>
        <p:spPr>
          <a:xfrm>
            <a:off x="1817054" y="2199000"/>
            <a:ext cx="2051100" cy="745500"/>
          </a:xfrm>
          <a:prstGeom prst="chevron">
            <a:avLst>
              <a:gd name="adj" fmla="val 50000"/>
            </a:avLst>
          </a:prstGeom>
          <a:solidFill>
            <a:schemeClr val="dk1"/>
          </a:solidFill>
          <a:ln w="9525" cap="flat" cmpd="sng">
            <a:solidFill>
              <a:schemeClr val="lt1"/>
            </a:solidFill>
            <a:prstDash val="solid"/>
            <a:round/>
            <a:headEnd type="none" w="sm" len="sm"/>
            <a:tailEnd type="none" w="sm" len="sm"/>
          </a:ln>
        </p:spPr>
        <p:txBody>
          <a:bodyPr spcFirstLastPara="1" wrap="square" lIns="121875" tIns="121875" rIns="121875" bIns="121875" anchor="ctr" anchorCtr="0">
            <a:noAutofit/>
          </a:bodyPr>
          <a:lstStyle/>
          <a:p>
            <a:pPr marL="0" lvl="0" indent="0" algn="l" rtl="0">
              <a:spcBef>
                <a:spcPts val="0"/>
              </a:spcBef>
              <a:spcAft>
                <a:spcPts val="0"/>
              </a:spcAft>
              <a:buNone/>
            </a:pPr>
            <a:endParaRPr/>
          </a:p>
        </p:txBody>
      </p:sp>
      <p:sp>
        <p:nvSpPr>
          <p:cNvPr id="173" name="Google Shape;173;p26"/>
          <p:cNvSpPr txBox="1">
            <a:spLocks noGrp="1"/>
          </p:cNvSpPr>
          <p:nvPr>
            <p:ph type="body" idx="4294967295"/>
          </p:nvPr>
        </p:nvSpPr>
        <p:spPr>
          <a:xfrm>
            <a:off x="2126317" y="2336550"/>
            <a:ext cx="1315500" cy="470400"/>
          </a:xfrm>
          <a:prstGeom prst="rect">
            <a:avLst/>
          </a:prstGeom>
        </p:spPr>
        <p:txBody>
          <a:bodyPr spcFirstLastPara="1" wrap="square" lIns="91425" tIns="91425" rIns="91425" bIns="91425" anchor="ctr" anchorCtr="0">
            <a:normAutofit/>
          </a:bodyPr>
          <a:lstStyle/>
          <a:p>
            <a:pPr marL="0" lvl="0" indent="0" algn="ctr" rtl="0">
              <a:lnSpc>
                <a:spcPct val="100000"/>
              </a:lnSpc>
              <a:spcBef>
                <a:spcPts val="0"/>
              </a:spcBef>
              <a:spcAft>
                <a:spcPts val="0"/>
              </a:spcAft>
              <a:buNone/>
            </a:pPr>
            <a:r>
              <a:rPr lang="en">
                <a:solidFill>
                  <a:schemeClr val="lt1"/>
                </a:solidFill>
              </a:rPr>
              <a:t>December</a:t>
            </a:r>
            <a:endParaRPr>
              <a:solidFill>
                <a:schemeClr val="lt1"/>
              </a:solidFill>
            </a:endParaRPr>
          </a:p>
        </p:txBody>
      </p:sp>
      <p:grpSp>
        <p:nvGrpSpPr>
          <p:cNvPr id="174" name="Google Shape;174;p26"/>
          <p:cNvGrpSpPr/>
          <p:nvPr/>
        </p:nvGrpSpPr>
        <p:grpSpPr>
          <a:xfrm>
            <a:off x="2266282" y="2938958"/>
            <a:ext cx="198900" cy="593656"/>
            <a:chOff x="2223534" y="2938958"/>
            <a:chExt cx="198900" cy="593656"/>
          </a:xfrm>
        </p:grpSpPr>
        <p:cxnSp>
          <p:nvCxnSpPr>
            <p:cNvPr id="175" name="Google Shape;175;p26"/>
            <p:cNvCxnSpPr/>
            <p:nvPr/>
          </p:nvCxnSpPr>
          <p:spPr>
            <a:xfrm rot="10800000">
              <a:off x="2322997" y="2938958"/>
              <a:ext cx="0" cy="554700"/>
            </a:xfrm>
            <a:prstGeom prst="straightConnector1">
              <a:avLst/>
            </a:prstGeom>
            <a:noFill/>
            <a:ln w="9525" cap="flat" cmpd="sng">
              <a:solidFill>
                <a:schemeClr val="dk2"/>
              </a:solidFill>
              <a:prstDash val="solid"/>
              <a:round/>
              <a:headEnd type="none" w="sm" len="sm"/>
              <a:tailEnd type="none" w="sm" len="sm"/>
            </a:ln>
          </p:spPr>
        </p:cxnSp>
        <p:sp>
          <p:nvSpPr>
            <p:cNvPr id="176" name="Google Shape;176;p26"/>
            <p:cNvSpPr/>
            <p:nvPr/>
          </p:nvSpPr>
          <p:spPr>
            <a:xfrm rot="10800000" flipH="1">
              <a:off x="2223534" y="3333714"/>
              <a:ext cx="198900" cy="198900"/>
            </a:xfrm>
            <a:prstGeom prst="ellips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7" name="Google Shape;177;p26"/>
          <p:cNvSpPr txBox="1">
            <a:spLocks noGrp="1"/>
          </p:cNvSpPr>
          <p:nvPr>
            <p:ph type="body" idx="4294967295"/>
          </p:nvPr>
        </p:nvSpPr>
        <p:spPr>
          <a:xfrm>
            <a:off x="1244337" y="3757725"/>
            <a:ext cx="2242800" cy="997500"/>
          </a:xfrm>
          <a:prstGeom prst="rect">
            <a:avLst/>
          </a:prstGeom>
        </p:spPr>
        <p:txBody>
          <a:bodyPr spcFirstLastPara="1" wrap="square" lIns="91425" tIns="91425" rIns="91425" bIns="91425" anchor="t" anchorCtr="0">
            <a:noAutofit/>
          </a:bodyPr>
          <a:lstStyle/>
          <a:p>
            <a:pPr marL="0" lvl="0" indent="0" algn="l" rtl="0">
              <a:spcBef>
                <a:spcPts val="0"/>
              </a:spcBef>
              <a:spcAft>
                <a:spcPts val="1200"/>
              </a:spcAft>
              <a:buNone/>
            </a:pPr>
            <a:r>
              <a:rPr lang="en" sz="1600" u="sng">
                <a:solidFill>
                  <a:srgbClr val="3D006F"/>
                </a:solidFill>
                <a:hlinkClick r:id="rId4">
                  <a:extLst>
                    <a:ext uri="{A12FA001-AC4F-418D-AE19-62706E023703}">
                      <ahyp:hlinkClr xmlns:ahyp="http://schemas.microsoft.com/office/drawing/2018/hyperlinkcolor" val="tx"/>
                    </a:ext>
                  </a:extLst>
                </a:hlinkClick>
              </a:rPr>
              <a:t>Posted subscription review </a:t>
            </a:r>
            <a:r>
              <a:rPr lang="en" sz="1600" b="1" u="sng">
                <a:solidFill>
                  <a:srgbClr val="3D006F"/>
                </a:solidFill>
                <a:hlinkClick r:id="rId4">
                  <a:extLst>
                    <a:ext uri="{A12FA001-AC4F-418D-AE19-62706E023703}">
                      <ahyp:hlinkClr xmlns:ahyp="http://schemas.microsoft.com/office/drawing/2018/hyperlinkcolor" val="tx"/>
                    </a:ext>
                  </a:extLst>
                </a:hlinkClick>
              </a:rPr>
              <a:t>principles</a:t>
            </a:r>
            <a:r>
              <a:rPr lang="en" sz="1600" u="sng">
                <a:solidFill>
                  <a:srgbClr val="3D006F"/>
                </a:solidFill>
                <a:hlinkClick r:id="rId4">
                  <a:extLst>
                    <a:ext uri="{A12FA001-AC4F-418D-AE19-62706E023703}">
                      <ahyp:hlinkClr xmlns:ahyp="http://schemas.microsoft.com/office/drawing/2018/hyperlinkcolor" val="tx"/>
                    </a:ext>
                  </a:extLst>
                </a:hlinkClick>
              </a:rPr>
              <a:t> and </a:t>
            </a:r>
            <a:r>
              <a:rPr lang="en" sz="1600" b="1" u="sng">
                <a:solidFill>
                  <a:srgbClr val="3D006F"/>
                </a:solidFill>
                <a:hlinkClick r:id="rId4">
                  <a:extLst>
                    <a:ext uri="{A12FA001-AC4F-418D-AE19-62706E023703}">
                      <ahyp:hlinkClr xmlns:ahyp="http://schemas.microsoft.com/office/drawing/2018/hyperlinkcolor" val="tx"/>
                    </a:ext>
                  </a:extLst>
                </a:hlinkClick>
              </a:rPr>
              <a:t>timeline</a:t>
            </a:r>
            <a:endParaRPr sz="1600" b="1">
              <a:solidFill>
                <a:srgbClr val="3D006F"/>
              </a:solidFill>
            </a:endParaRPr>
          </a:p>
        </p:txBody>
      </p:sp>
      <p:sp>
        <p:nvSpPr>
          <p:cNvPr id="178" name="Google Shape;178;p26"/>
          <p:cNvSpPr/>
          <p:nvPr/>
        </p:nvSpPr>
        <p:spPr>
          <a:xfrm>
            <a:off x="3471973" y="2199000"/>
            <a:ext cx="2051100" cy="745500"/>
          </a:xfrm>
          <a:prstGeom prst="chevron">
            <a:avLst>
              <a:gd name="adj" fmla="val 50000"/>
            </a:avLst>
          </a:prstGeom>
          <a:solidFill>
            <a:schemeClr val="dk1"/>
          </a:solidFill>
          <a:ln w="9525" cap="flat" cmpd="sng">
            <a:solidFill>
              <a:schemeClr val="lt1"/>
            </a:solidFill>
            <a:prstDash val="solid"/>
            <a:round/>
            <a:headEnd type="none" w="sm" len="sm"/>
            <a:tailEnd type="none" w="sm" len="sm"/>
          </a:ln>
        </p:spPr>
        <p:txBody>
          <a:bodyPr spcFirstLastPara="1" wrap="square" lIns="121875" tIns="121875" rIns="121875" bIns="121875" anchor="ctr" anchorCtr="0">
            <a:noAutofit/>
          </a:bodyPr>
          <a:lstStyle/>
          <a:p>
            <a:pPr marL="0" lvl="0" indent="0" algn="l" rtl="0">
              <a:spcBef>
                <a:spcPts val="0"/>
              </a:spcBef>
              <a:spcAft>
                <a:spcPts val="0"/>
              </a:spcAft>
              <a:buNone/>
            </a:pPr>
            <a:endParaRPr/>
          </a:p>
        </p:txBody>
      </p:sp>
      <p:sp>
        <p:nvSpPr>
          <p:cNvPr id="179" name="Google Shape;179;p26"/>
          <p:cNvSpPr txBox="1">
            <a:spLocks noGrp="1"/>
          </p:cNvSpPr>
          <p:nvPr>
            <p:ph type="body" idx="4294967295"/>
          </p:nvPr>
        </p:nvSpPr>
        <p:spPr>
          <a:xfrm>
            <a:off x="3767755" y="2336550"/>
            <a:ext cx="1315500" cy="470400"/>
          </a:xfrm>
          <a:prstGeom prst="rect">
            <a:avLst/>
          </a:prstGeom>
        </p:spPr>
        <p:txBody>
          <a:bodyPr spcFirstLastPara="1" wrap="square" lIns="91425" tIns="91425" rIns="91425" bIns="91425" anchor="ctr" anchorCtr="0">
            <a:noAutofit/>
          </a:bodyPr>
          <a:lstStyle/>
          <a:p>
            <a:pPr marL="0" lvl="0" indent="0" algn="ctr" rtl="0">
              <a:lnSpc>
                <a:spcPct val="100000"/>
              </a:lnSpc>
              <a:spcBef>
                <a:spcPts val="0"/>
              </a:spcBef>
              <a:spcAft>
                <a:spcPts val="0"/>
              </a:spcAft>
              <a:buNone/>
            </a:pPr>
            <a:r>
              <a:rPr lang="en">
                <a:solidFill>
                  <a:schemeClr val="lt1"/>
                </a:solidFill>
              </a:rPr>
              <a:t>February</a:t>
            </a:r>
            <a:endParaRPr>
              <a:solidFill>
                <a:schemeClr val="lt1"/>
              </a:solidFill>
            </a:endParaRPr>
          </a:p>
          <a:p>
            <a:pPr marL="0" lvl="0" indent="0" algn="ctr" rtl="0">
              <a:lnSpc>
                <a:spcPct val="100000"/>
              </a:lnSpc>
              <a:spcBef>
                <a:spcPts val="0"/>
              </a:spcBef>
              <a:spcAft>
                <a:spcPts val="0"/>
              </a:spcAft>
              <a:buNone/>
            </a:pPr>
            <a:r>
              <a:rPr lang="en">
                <a:solidFill>
                  <a:schemeClr val="lt1"/>
                </a:solidFill>
              </a:rPr>
              <a:t>2021</a:t>
            </a:r>
            <a:endParaRPr>
              <a:solidFill>
                <a:schemeClr val="lt1"/>
              </a:solidFill>
            </a:endParaRPr>
          </a:p>
        </p:txBody>
      </p:sp>
      <p:grpSp>
        <p:nvGrpSpPr>
          <p:cNvPr id="180" name="Google Shape;180;p26"/>
          <p:cNvGrpSpPr/>
          <p:nvPr/>
        </p:nvGrpSpPr>
        <p:grpSpPr>
          <a:xfrm>
            <a:off x="4058732" y="1610215"/>
            <a:ext cx="198900" cy="593656"/>
            <a:chOff x="3918084" y="1610215"/>
            <a:chExt cx="198900" cy="593656"/>
          </a:xfrm>
        </p:grpSpPr>
        <p:cxnSp>
          <p:nvCxnSpPr>
            <p:cNvPr id="181" name="Google Shape;181;p26"/>
            <p:cNvCxnSpPr/>
            <p:nvPr/>
          </p:nvCxnSpPr>
          <p:spPr>
            <a:xfrm>
              <a:off x="4017546" y="1649171"/>
              <a:ext cx="0" cy="554700"/>
            </a:xfrm>
            <a:prstGeom prst="straightConnector1">
              <a:avLst/>
            </a:prstGeom>
            <a:noFill/>
            <a:ln w="9525" cap="flat" cmpd="sng">
              <a:solidFill>
                <a:schemeClr val="dk2"/>
              </a:solidFill>
              <a:prstDash val="solid"/>
              <a:round/>
              <a:headEnd type="none" w="sm" len="sm"/>
              <a:tailEnd type="none" w="sm" len="sm"/>
            </a:ln>
          </p:spPr>
        </p:cxnSp>
        <p:sp>
          <p:nvSpPr>
            <p:cNvPr id="182" name="Google Shape;182;p26"/>
            <p:cNvSpPr/>
            <p:nvPr/>
          </p:nvSpPr>
          <p:spPr>
            <a:xfrm>
              <a:off x="3918084" y="1610215"/>
              <a:ext cx="198900" cy="198900"/>
            </a:xfrm>
            <a:prstGeom prst="ellips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3" name="Google Shape;183;p26"/>
          <p:cNvSpPr txBox="1">
            <a:spLocks noGrp="1"/>
          </p:cNvSpPr>
          <p:nvPr>
            <p:ph type="body" idx="4294967295"/>
          </p:nvPr>
        </p:nvSpPr>
        <p:spPr>
          <a:xfrm>
            <a:off x="3304094" y="374700"/>
            <a:ext cx="2242800" cy="997500"/>
          </a:xfrm>
          <a:prstGeom prst="rect">
            <a:avLst/>
          </a:prstGeom>
        </p:spPr>
        <p:txBody>
          <a:bodyPr spcFirstLastPara="1" wrap="square" lIns="91425" tIns="91425" rIns="91425" bIns="91425" anchor="t" anchorCtr="0">
            <a:noAutofit/>
          </a:bodyPr>
          <a:lstStyle/>
          <a:p>
            <a:pPr marL="0" lvl="0" indent="0" algn="l" rtl="0">
              <a:spcBef>
                <a:spcPts val="0"/>
              </a:spcBef>
              <a:spcAft>
                <a:spcPts val="1200"/>
              </a:spcAft>
              <a:buNone/>
            </a:pPr>
            <a:r>
              <a:rPr lang="en" sz="1600" u="sng">
                <a:solidFill>
                  <a:srgbClr val="3D006F"/>
                </a:solidFill>
                <a:hlinkClick r:id="rId5">
                  <a:extLst>
                    <a:ext uri="{A12FA001-AC4F-418D-AE19-62706E023703}">
                      <ahyp:hlinkClr xmlns:ahyp="http://schemas.microsoft.com/office/drawing/2018/hyperlinkcolor" val="tx"/>
                    </a:ext>
                  </a:extLst>
                </a:hlinkClick>
              </a:rPr>
              <a:t>Announced FY22 cancellation target $1.5M in subscriptions</a:t>
            </a:r>
            <a:endParaRPr sz="1600">
              <a:solidFill>
                <a:srgbClr val="3D006F"/>
              </a:solidFill>
            </a:endParaRPr>
          </a:p>
        </p:txBody>
      </p:sp>
      <p:sp>
        <p:nvSpPr>
          <p:cNvPr id="184" name="Google Shape;184;p26"/>
          <p:cNvSpPr/>
          <p:nvPr/>
        </p:nvSpPr>
        <p:spPr>
          <a:xfrm>
            <a:off x="5126893" y="2199000"/>
            <a:ext cx="2051100" cy="745500"/>
          </a:xfrm>
          <a:prstGeom prst="chevron">
            <a:avLst>
              <a:gd name="adj" fmla="val 50000"/>
            </a:avLst>
          </a:prstGeom>
          <a:solidFill>
            <a:schemeClr val="dk1"/>
          </a:solidFill>
          <a:ln w="9525" cap="flat" cmpd="sng">
            <a:solidFill>
              <a:schemeClr val="lt1"/>
            </a:solidFill>
            <a:prstDash val="solid"/>
            <a:round/>
            <a:headEnd type="none" w="sm" len="sm"/>
            <a:tailEnd type="none" w="sm" len="sm"/>
          </a:ln>
        </p:spPr>
        <p:txBody>
          <a:bodyPr spcFirstLastPara="1" wrap="square" lIns="121875" tIns="121875" rIns="121875" bIns="121875" anchor="ctr" anchorCtr="0">
            <a:noAutofit/>
          </a:bodyPr>
          <a:lstStyle/>
          <a:p>
            <a:pPr marL="0" lvl="0" indent="0" algn="l" rtl="0">
              <a:spcBef>
                <a:spcPts val="0"/>
              </a:spcBef>
              <a:spcAft>
                <a:spcPts val="0"/>
              </a:spcAft>
              <a:buNone/>
            </a:pPr>
            <a:endParaRPr/>
          </a:p>
        </p:txBody>
      </p:sp>
      <p:sp>
        <p:nvSpPr>
          <p:cNvPr id="185" name="Google Shape;185;p26"/>
          <p:cNvSpPr txBox="1">
            <a:spLocks noGrp="1"/>
          </p:cNvSpPr>
          <p:nvPr>
            <p:ph type="body" idx="4294967295"/>
          </p:nvPr>
        </p:nvSpPr>
        <p:spPr>
          <a:xfrm>
            <a:off x="5416699" y="2336550"/>
            <a:ext cx="1315500" cy="470400"/>
          </a:xfrm>
          <a:prstGeom prst="rect">
            <a:avLst/>
          </a:prstGeom>
        </p:spPr>
        <p:txBody>
          <a:bodyPr spcFirstLastPara="1" wrap="square" lIns="91425" tIns="91425" rIns="91425" bIns="91425" anchor="ctr" anchorCtr="0">
            <a:normAutofit/>
          </a:bodyPr>
          <a:lstStyle/>
          <a:p>
            <a:pPr marL="0" lvl="0" indent="0" algn="ctr" rtl="0">
              <a:lnSpc>
                <a:spcPct val="100000"/>
              </a:lnSpc>
              <a:spcBef>
                <a:spcPts val="0"/>
              </a:spcBef>
              <a:spcAft>
                <a:spcPts val="0"/>
              </a:spcAft>
              <a:buNone/>
            </a:pPr>
            <a:r>
              <a:rPr lang="en">
                <a:solidFill>
                  <a:schemeClr val="lt1"/>
                </a:solidFill>
              </a:rPr>
              <a:t>March</a:t>
            </a:r>
            <a:endParaRPr>
              <a:solidFill>
                <a:schemeClr val="lt1"/>
              </a:solidFill>
            </a:endParaRPr>
          </a:p>
        </p:txBody>
      </p:sp>
      <p:grpSp>
        <p:nvGrpSpPr>
          <p:cNvPr id="186" name="Google Shape;186;p26"/>
          <p:cNvGrpSpPr/>
          <p:nvPr/>
        </p:nvGrpSpPr>
        <p:grpSpPr>
          <a:xfrm>
            <a:off x="5973070" y="2938958"/>
            <a:ext cx="198900" cy="593656"/>
            <a:chOff x="5958946" y="2938958"/>
            <a:chExt cx="198900" cy="593656"/>
          </a:xfrm>
        </p:grpSpPr>
        <p:cxnSp>
          <p:nvCxnSpPr>
            <p:cNvPr id="187" name="Google Shape;187;p26"/>
            <p:cNvCxnSpPr/>
            <p:nvPr/>
          </p:nvCxnSpPr>
          <p:spPr>
            <a:xfrm rot="10800000">
              <a:off x="6058409" y="2938958"/>
              <a:ext cx="0" cy="554700"/>
            </a:xfrm>
            <a:prstGeom prst="straightConnector1">
              <a:avLst/>
            </a:prstGeom>
            <a:noFill/>
            <a:ln w="9525" cap="flat" cmpd="sng">
              <a:solidFill>
                <a:schemeClr val="dk2"/>
              </a:solidFill>
              <a:prstDash val="solid"/>
              <a:round/>
              <a:headEnd type="none" w="sm" len="sm"/>
              <a:tailEnd type="none" w="sm" len="sm"/>
            </a:ln>
          </p:spPr>
        </p:cxnSp>
        <p:sp>
          <p:nvSpPr>
            <p:cNvPr id="188" name="Google Shape;188;p26"/>
            <p:cNvSpPr/>
            <p:nvPr/>
          </p:nvSpPr>
          <p:spPr>
            <a:xfrm rot="10800000" flipH="1">
              <a:off x="5958946" y="3333714"/>
              <a:ext cx="198900" cy="198900"/>
            </a:xfrm>
            <a:prstGeom prst="ellips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9" name="Google Shape;189;p26"/>
          <p:cNvSpPr txBox="1">
            <a:spLocks noGrp="1"/>
          </p:cNvSpPr>
          <p:nvPr>
            <p:ph type="body" idx="4294967295"/>
          </p:nvPr>
        </p:nvSpPr>
        <p:spPr>
          <a:xfrm>
            <a:off x="5126900" y="3757725"/>
            <a:ext cx="2379000" cy="906300"/>
          </a:xfrm>
          <a:prstGeom prst="rect">
            <a:avLst/>
          </a:prstGeom>
        </p:spPr>
        <p:txBody>
          <a:bodyPr spcFirstLastPara="1" wrap="square" lIns="91425" tIns="91425" rIns="91425" bIns="91425" anchor="t" anchorCtr="0">
            <a:noAutofit/>
          </a:bodyPr>
          <a:lstStyle/>
          <a:p>
            <a:pPr marL="0" lvl="0" indent="0" algn="l" rtl="0">
              <a:spcBef>
                <a:spcPts val="0"/>
              </a:spcBef>
              <a:spcAft>
                <a:spcPts val="1200"/>
              </a:spcAft>
              <a:buNone/>
            </a:pPr>
            <a:r>
              <a:rPr lang="en" sz="1600" u="sng">
                <a:solidFill>
                  <a:srgbClr val="3D006F"/>
                </a:solidFill>
                <a:hlinkClick r:id="rId6">
                  <a:extLst>
                    <a:ext uri="{A12FA001-AC4F-418D-AE19-62706E023703}">
                      <ahyp:hlinkClr xmlns:ahyp="http://schemas.microsoft.com/office/drawing/2018/hyperlinkcolor" val="tx"/>
                    </a:ext>
                  </a:extLst>
                </a:hlinkClick>
              </a:rPr>
              <a:t>Updated posting Principles </a:t>
            </a:r>
            <a:r>
              <a:rPr lang="en" sz="1600" b="1" u="sng">
                <a:solidFill>
                  <a:srgbClr val="3D006F"/>
                </a:solidFill>
                <a:hlinkClick r:id="rId6">
                  <a:extLst>
                    <a:ext uri="{A12FA001-AC4F-418D-AE19-62706E023703}">
                      <ahyp:hlinkClr xmlns:ahyp="http://schemas.microsoft.com/office/drawing/2018/hyperlinkcolor" val="tx"/>
                    </a:ext>
                  </a:extLst>
                </a:hlinkClick>
              </a:rPr>
              <a:t>and Rubrics</a:t>
            </a:r>
            <a:r>
              <a:rPr lang="en" sz="1600" u="sng">
                <a:solidFill>
                  <a:srgbClr val="3D006F"/>
                </a:solidFill>
                <a:hlinkClick r:id="rId6">
                  <a:extLst>
                    <a:ext uri="{A12FA001-AC4F-418D-AE19-62706E023703}">
                      <ahyp:hlinkClr xmlns:ahyp="http://schemas.microsoft.com/office/drawing/2018/hyperlinkcolor" val="tx"/>
                    </a:ext>
                  </a:extLst>
                </a:hlinkClick>
              </a:rPr>
              <a:t> for Subscription Review</a:t>
            </a:r>
            <a:endParaRPr sz="1600">
              <a:solidFill>
                <a:srgbClr val="3D006F"/>
              </a:solidFill>
            </a:endParaRPr>
          </a:p>
        </p:txBody>
      </p:sp>
      <p:sp>
        <p:nvSpPr>
          <p:cNvPr id="190" name="Google Shape;190;p26"/>
          <p:cNvSpPr/>
          <p:nvPr/>
        </p:nvSpPr>
        <p:spPr>
          <a:xfrm>
            <a:off x="6781813" y="2199000"/>
            <a:ext cx="2051100" cy="745500"/>
          </a:xfrm>
          <a:prstGeom prst="chevron">
            <a:avLst>
              <a:gd name="adj" fmla="val 50000"/>
            </a:avLst>
          </a:prstGeom>
          <a:solidFill>
            <a:schemeClr val="dk1"/>
          </a:solidFill>
          <a:ln w="9525" cap="flat" cmpd="sng">
            <a:solidFill>
              <a:schemeClr val="lt1"/>
            </a:solidFill>
            <a:prstDash val="solid"/>
            <a:round/>
            <a:headEnd type="none" w="sm" len="sm"/>
            <a:tailEnd type="none" w="sm" len="sm"/>
          </a:ln>
        </p:spPr>
        <p:txBody>
          <a:bodyPr spcFirstLastPara="1" wrap="square" lIns="121875" tIns="121875" rIns="121875" bIns="121875" anchor="ctr" anchorCtr="0">
            <a:noAutofit/>
          </a:bodyPr>
          <a:lstStyle/>
          <a:p>
            <a:pPr marL="0" lvl="0" indent="0" algn="l" rtl="0">
              <a:spcBef>
                <a:spcPts val="0"/>
              </a:spcBef>
              <a:spcAft>
                <a:spcPts val="0"/>
              </a:spcAft>
              <a:buNone/>
            </a:pPr>
            <a:endParaRPr/>
          </a:p>
        </p:txBody>
      </p:sp>
      <p:sp>
        <p:nvSpPr>
          <p:cNvPr id="191" name="Google Shape;191;p26"/>
          <p:cNvSpPr txBox="1">
            <a:spLocks noGrp="1"/>
          </p:cNvSpPr>
          <p:nvPr>
            <p:ph type="body" idx="4294967295"/>
          </p:nvPr>
        </p:nvSpPr>
        <p:spPr>
          <a:xfrm>
            <a:off x="7111512" y="2336550"/>
            <a:ext cx="1315500" cy="470400"/>
          </a:xfrm>
          <a:prstGeom prst="rect">
            <a:avLst/>
          </a:prstGeom>
        </p:spPr>
        <p:txBody>
          <a:bodyPr spcFirstLastPara="1" wrap="square" lIns="91425" tIns="91425" rIns="91425" bIns="91425" anchor="ctr" anchorCtr="0">
            <a:normAutofit/>
          </a:bodyPr>
          <a:lstStyle/>
          <a:p>
            <a:pPr marL="0" lvl="0" indent="0" algn="ctr" rtl="0">
              <a:lnSpc>
                <a:spcPct val="100000"/>
              </a:lnSpc>
              <a:spcBef>
                <a:spcPts val="0"/>
              </a:spcBef>
              <a:spcAft>
                <a:spcPts val="0"/>
              </a:spcAft>
              <a:buNone/>
            </a:pPr>
            <a:r>
              <a:rPr lang="en">
                <a:solidFill>
                  <a:schemeClr val="lt1"/>
                </a:solidFill>
              </a:rPr>
              <a:t>April</a:t>
            </a:r>
            <a:endParaRPr>
              <a:solidFill>
                <a:schemeClr val="lt1"/>
              </a:solidFill>
            </a:endParaRPr>
          </a:p>
        </p:txBody>
      </p:sp>
      <p:grpSp>
        <p:nvGrpSpPr>
          <p:cNvPr id="192" name="Google Shape;192;p26"/>
          <p:cNvGrpSpPr/>
          <p:nvPr/>
        </p:nvGrpSpPr>
        <p:grpSpPr>
          <a:xfrm>
            <a:off x="7669807" y="1610215"/>
            <a:ext cx="198900" cy="593656"/>
            <a:chOff x="3918084" y="1610215"/>
            <a:chExt cx="198900" cy="593656"/>
          </a:xfrm>
        </p:grpSpPr>
        <p:cxnSp>
          <p:nvCxnSpPr>
            <p:cNvPr id="193" name="Google Shape;193;p26"/>
            <p:cNvCxnSpPr/>
            <p:nvPr/>
          </p:nvCxnSpPr>
          <p:spPr>
            <a:xfrm>
              <a:off x="4017546" y="1649171"/>
              <a:ext cx="0" cy="554700"/>
            </a:xfrm>
            <a:prstGeom prst="straightConnector1">
              <a:avLst/>
            </a:prstGeom>
            <a:noFill/>
            <a:ln w="9525" cap="flat" cmpd="sng">
              <a:solidFill>
                <a:schemeClr val="dk2"/>
              </a:solidFill>
              <a:prstDash val="solid"/>
              <a:round/>
              <a:headEnd type="none" w="sm" len="sm"/>
              <a:tailEnd type="none" w="sm" len="sm"/>
            </a:ln>
          </p:spPr>
        </p:cxnSp>
        <p:sp>
          <p:nvSpPr>
            <p:cNvPr id="194" name="Google Shape;194;p26"/>
            <p:cNvSpPr/>
            <p:nvPr/>
          </p:nvSpPr>
          <p:spPr>
            <a:xfrm>
              <a:off x="3918084" y="1610215"/>
              <a:ext cx="198900" cy="198900"/>
            </a:xfrm>
            <a:prstGeom prst="ellips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5" name="Google Shape;195;p26"/>
          <p:cNvSpPr txBox="1">
            <a:spLocks noGrp="1"/>
          </p:cNvSpPr>
          <p:nvPr>
            <p:ph type="body" idx="4294967295"/>
          </p:nvPr>
        </p:nvSpPr>
        <p:spPr>
          <a:xfrm>
            <a:off x="6685979" y="374700"/>
            <a:ext cx="2242800" cy="906300"/>
          </a:xfrm>
          <a:prstGeom prst="rect">
            <a:avLst/>
          </a:prstGeom>
        </p:spPr>
        <p:txBody>
          <a:bodyPr spcFirstLastPara="1" wrap="square" lIns="91425" tIns="91425" rIns="91425" bIns="91425" anchor="t" anchorCtr="0">
            <a:noAutofit/>
          </a:bodyPr>
          <a:lstStyle/>
          <a:p>
            <a:pPr marL="0" lvl="0" indent="0" algn="l" rtl="0">
              <a:spcBef>
                <a:spcPts val="0"/>
              </a:spcBef>
              <a:spcAft>
                <a:spcPts val="1200"/>
              </a:spcAft>
              <a:buNone/>
            </a:pPr>
            <a:r>
              <a:rPr lang="en" sz="1600" u="sng">
                <a:solidFill>
                  <a:srgbClr val="3D006F"/>
                </a:solidFill>
                <a:hlinkClick r:id="rId7">
                  <a:extLst>
                    <a:ext uri="{A12FA001-AC4F-418D-AE19-62706E023703}">
                      <ahyp:hlinkClr xmlns:ahyp="http://schemas.microsoft.com/office/drawing/2018/hyperlinkcolor" val="tx"/>
                    </a:ext>
                  </a:extLst>
                </a:hlinkClick>
              </a:rPr>
              <a:t>Posted initial list of proposed subscription cancellations</a:t>
            </a:r>
            <a:endParaRPr sz="1600">
              <a:solidFill>
                <a:srgbClr val="3D006F"/>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p2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sz="2800" b="0">
                <a:latin typeface="Proxima Nova"/>
                <a:ea typeface="Proxima Nova"/>
                <a:cs typeface="Proxima Nova"/>
                <a:sym typeface="Proxima Nova"/>
              </a:rPr>
              <a:t>Principles for Subscription Review</a:t>
            </a:r>
            <a:endParaRPr sz="3000" b="0">
              <a:solidFill>
                <a:srgbClr val="000000"/>
              </a:solidFill>
            </a:endParaRPr>
          </a:p>
        </p:txBody>
      </p:sp>
      <p:sp>
        <p:nvSpPr>
          <p:cNvPr id="202" name="Google Shape;202;p27"/>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fontScale="77500" lnSpcReduction="10000"/>
          </a:bodyPr>
          <a:lstStyle/>
          <a:p>
            <a:pPr marL="0" lvl="0" indent="0" algn="l" rtl="0">
              <a:spcBef>
                <a:spcPts val="0"/>
              </a:spcBef>
              <a:spcAft>
                <a:spcPts val="0"/>
              </a:spcAft>
              <a:buNone/>
            </a:pPr>
            <a:r>
              <a:rPr lang="en" sz="2500" b="1">
                <a:solidFill>
                  <a:schemeClr val="dk1"/>
                </a:solidFill>
              </a:rPr>
              <a:t>Goals</a:t>
            </a:r>
            <a:endParaRPr sz="2500" b="1">
              <a:solidFill>
                <a:schemeClr val="dk1"/>
              </a:solidFill>
            </a:endParaRPr>
          </a:p>
          <a:p>
            <a:pPr marL="342900" lvl="0" indent="-273367" algn="l" rtl="0">
              <a:spcBef>
                <a:spcPts val="0"/>
              </a:spcBef>
              <a:spcAft>
                <a:spcPts val="0"/>
              </a:spcAft>
              <a:buClr>
                <a:schemeClr val="dk1"/>
              </a:buClr>
              <a:buSzPct val="100000"/>
              <a:buChar char="●"/>
            </a:pPr>
            <a:r>
              <a:rPr lang="en" sz="2200">
                <a:solidFill>
                  <a:schemeClr val="dk1"/>
                </a:solidFill>
              </a:rPr>
              <a:t>Greater transparency and clarity about our intentions </a:t>
            </a:r>
            <a:endParaRPr sz="2200">
              <a:solidFill>
                <a:schemeClr val="dk1"/>
              </a:solidFill>
            </a:endParaRPr>
          </a:p>
          <a:p>
            <a:pPr marL="342900" lvl="0" indent="-273367" algn="l" rtl="0">
              <a:spcBef>
                <a:spcPts val="0"/>
              </a:spcBef>
              <a:spcAft>
                <a:spcPts val="0"/>
              </a:spcAft>
              <a:buClr>
                <a:schemeClr val="dk1"/>
              </a:buClr>
              <a:buSzPct val="100000"/>
              <a:buChar char="●"/>
            </a:pPr>
            <a:r>
              <a:rPr lang="en" sz="2200">
                <a:solidFill>
                  <a:schemeClr val="dk1"/>
                </a:solidFill>
              </a:rPr>
              <a:t>Create a framework for decision-making</a:t>
            </a:r>
            <a:endParaRPr sz="2200">
              <a:solidFill>
                <a:schemeClr val="dk1"/>
              </a:solidFill>
            </a:endParaRPr>
          </a:p>
          <a:p>
            <a:pPr marL="342900" lvl="0" indent="-273367" algn="l" rtl="0">
              <a:spcBef>
                <a:spcPts val="0"/>
              </a:spcBef>
              <a:spcAft>
                <a:spcPts val="0"/>
              </a:spcAft>
              <a:buClr>
                <a:schemeClr val="dk1"/>
              </a:buClr>
              <a:buSzPct val="100000"/>
              <a:buChar char="●"/>
            </a:pPr>
            <a:r>
              <a:rPr lang="en" sz="2200">
                <a:solidFill>
                  <a:schemeClr val="dk1"/>
                </a:solidFill>
              </a:rPr>
              <a:t>Alignment with the Mission, </a:t>
            </a:r>
            <a:br>
              <a:rPr lang="en" sz="2200">
                <a:solidFill>
                  <a:schemeClr val="dk1"/>
                </a:solidFill>
              </a:rPr>
            </a:br>
            <a:r>
              <a:rPr lang="en" sz="2200">
                <a:solidFill>
                  <a:schemeClr val="dk1"/>
                </a:solidFill>
              </a:rPr>
              <a:t>Vision, and Values</a:t>
            </a:r>
            <a:endParaRPr sz="2200">
              <a:solidFill>
                <a:schemeClr val="dk1"/>
              </a:solidFill>
            </a:endParaRPr>
          </a:p>
          <a:p>
            <a:pPr marL="0" lvl="0" indent="0" algn="l" rtl="0">
              <a:spcBef>
                <a:spcPts val="800"/>
              </a:spcBef>
              <a:spcAft>
                <a:spcPts val="0"/>
              </a:spcAft>
              <a:buNone/>
            </a:pPr>
            <a:r>
              <a:rPr lang="en" sz="2500" b="1">
                <a:solidFill>
                  <a:schemeClr val="dk1"/>
                </a:solidFill>
              </a:rPr>
              <a:t>Details </a:t>
            </a:r>
            <a:r>
              <a:rPr lang="en" sz="2500">
                <a:solidFill>
                  <a:schemeClr val="dk1"/>
                </a:solidFill>
              </a:rPr>
              <a:t> </a:t>
            </a:r>
            <a:endParaRPr sz="2500">
              <a:solidFill>
                <a:schemeClr val="dk1"/>
              </a:solidFill>
            </a:endParaRPr>
          </a:p>
          <a:p>
            <a:pPr marL="342900" lvl="0" indent="-273367" algn="l" rtl="0">
              <a:spcBef>
                <a:spcPts val="0"/>
              </a:spcBef>
              <a:spcAft>
                <a:spcPts val="0"/>
              </a:spcAft>
              <a:buClr>
                <a:schemeClr val="dk1"/>
              </a:buClr>
              <a:buSzPct val="100000"/>
              <a:buChar char="●"/>
            </a:pPr>
            <a:r>
              <a:rPr lang="en" sz="2200">
                <a:solidFill>
                  <a:schemeClr val="dk1"/>
                </a:solidFill>
              </a:rPr>
              <a:t>To be posted on Libraries website</a:t>
            </a:r>
            <a:endParaRPr sz="2200">
              <a:solidFill>
                <a:schemeClr val="dk1"/>
              </a:solidFill>
            </a:endParaRPr>
          </a:p>
          <a:p>
            <a:pPr marL="342900" lvl="0" indent="-273367" algn="l" rtl="0">
              <a:spcBef>
                <a:spcPts val="0"/>
              </a:spcBef>
              <a:spcAft>
                <a:spcPts val="0"/>
              </a:spcAft>
              <a:buClr>
                <a:schemeClr val="dk1"/>
              </a:buClr>
              <a:buSzPct val="100000"/>
              <a:buChar char="●"/>
            </a:pPr>
            <a:r>
              <a:rPr lang="en" sz="2200">
                <a:solidFill>
                  <a:schemeClr val="dk1"/>
                </a:solidFill>
              </a:rPr>
              <a:t>2-Part structure: 1) Preamble; </a:t>
            </a:r>
            <a:br>
              <a:rPr lang="en" sz="2200">
                <a:solidFill>
                  <a:schemeClr val="dk1"/>
                </a:solidFill>
              </a:rPr>
            </a:br>
            <a:r>
              <a:rPr lang="en" sz="2200">
                <a:solidFill>
                  <a:schemeClr val="dk1"/>
                </a:solidFill>
              </a:rPr>
              <a:t>2) Actions aligned to values </a:t>
            </a:r>
            <a:endParaRPr sz="2200">
              <a:solidFill>
                <a:schemeClr val="dk1"/>
              </a:solidFill>
            </a:endParaRPr>
          </a:p>
        </p:txBody>
      </p:sp>
      <p:sp>
        <p:nvSpPr>
          <p:cNvPr id="203" name="Google Shape;203;p2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sz="1000" b="0">
                <a:solidFill>
                  <a:schemeClr val="dk1"/>
                </a:solidFill>
                <a:latin typeface="Proxima Nova"/>
                <a:ea typeface="Proxima Nova"/>
                <a:cs typeface="Proxima Nova"/>
                <a:sym typeface="Proxima Nova"/>
              </a:rPr>
              <a:t>13</a:t>
            </a:fld>
            <a:endParaRPr sz="1000" b="0">
              <a:solidFill>
                <a:schemeClr val="dk1"/>
              </a:solidFill>
              <a:latin typeface="Proxima Nova"/>
              <a:ea typeface="Proxima Nova"/>
              <a:cs typeface="Proxima Nova"/>
              <a:sym typeface="Proxima Nova"/>
            </a:endParaRPr>
          </a:p>
        </p:txBody>
      </p:sp>
      <p:sp>
        <p:nvSpPr>
          <p:cNvPr id="204" name="Google Shape;204;p27"/>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en" sz="2000" b="1">
                <a:solidFill>
                  <a:srgbClr val="4B2E83"/>
                </a:solidFill>
              </a:rPr>
              <a:t>Actions Aligned to Values </a:t>
            </a:r>
            <a:endParaRPr sz="2000" b="1">
              <a:solidFill>
                <a:srgbClr val="4B2E83"/>
              </a:solidFill>
            </a:endParaRPr>
          </a:p>
          <a:p>
            <a:pPr marL="0" lvl="0" indent="0" algn="ctr" rtl="0">
              <a:lnSpc>
                <a:spcPct val="115000"/>
              </a:lnSpc>
              <a:spcBef>
                <a:spcPts val="1200"/>
              </a:spcBef>
              <a:spcAft>
                <a:spcPts val="0"/>
              </a:spcAft>
              <a:buNone/>
            </a:pPr>
            <a:r>
              <a:rPr lang="en" sz="2000">
                <a:solidFill>
                  <a:srgbClr val="4B2E83"/>
                </a:solidFill>
              </a:rPr>
              <a:t>Sustainable</a:t>
            </a:r>
            <a:endParaRPr sz="2000">
              <a:solidFill>
                <a:srgbClr val="4B2E83"/>
              </a:solidFill>
            </a:endParaRPr>
          </a:p>
          <a:p>
            <a:pPr marL="0" lvl="0" indent="0" algn="ctr" rtl="0">
              <a:lnSpc>
                <a:spcPct val="115000"/>
              </a:lnSpc>
              <a:spcBef>
                <a:spcPts val="1200"/>
              </a:spcBef>
              <a:spcAft>
                <a:spcPts val="0"/>
              </a:spcAft>
              <a:buNone/>
            </a:pPr>
            <a:r>
              <a:rPr lang="en" sz="2000">
                <a:solidFill>
                  <a:srgbClr val="4B2E83"/>
                </a:solidFill>
              </a:rPr>
              <a:t>Equitable</a:t>
            </a:r>
            <a:endParaRPr sz="2000">
              <a:solidFill>
                <a:srgbClr val="4B2E83"/>
              </a:solidFill>
            </a:endParaRPr>
          </a:p>
          <a:p>
            <a:pPr marL="0" lvl="0" indent="0" algn="ctr" rtl="0">
              <a:lnSpc>
                <a:spcPct val="115000"/>
              </a:lnSpc>
              <a:spcBef>
                <a:spcPts val="1200"/>
              </a:spcBef>
              <a:spcAft>
                <a:spcPts val="0"/>
              </a:spcAft>
              <a:buNone/>
            </a:pPr>
            <a:r>
              <a:rPr lang="en" sz="2000">
                <a:solidFill>
                  <a:srgbClr val="4B2E83"/>
                </a:solidFill>
              </a:rPr>
              <a:t>Transparent</a:t>
            </a:r>
            <a:endParaRPr sz="2000">
              <a:solidFill>
                <a:srgbClr val="4B2E83"/>
              </a:solidFill>
            </a:endParaRPr>
          </a:p>
          <a:p>
            <a:pPr marL="0" lvl="0" indent="0" algn="ctr" rtl="0">
              <a:lnSpc>
                <a:spcPct val="115000"/>
              </a:lnSpc>
              <a:spcBef>
                <a:spcPts val="1200"/>
              </a:spcBef>
              <a:spcAft>
                <a:spcPts val="1200"/>
              </a:spcAft>
              <a:buNone/>
            </a:pPr>
            <a:r>
              <a:rPr lang="en" sz="2000">
                <a:solidFill>
                  <a:srgbClr val="4B2E83"/>
                </a:solidFill>
              </a:rPr>
              <a:t>Collaborativ</a:t>
            </a:r>
            <a:r>
              <a:rPr lang="en" sz="2000"/>
              <a:t>e</a:t>
            </a:r>
            <a:endParaRPr sz="200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Google Shape;209;p2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Principles </a:t>
            </a:r>
            <a:r>
              <a:rPr lang="en" b="1"/>
              <a:t>&amp; Rubric</a:t>
            </a:r>
            <a:r>
              <a:rPr lang="en"/>
              <a:t> for Subscription Review</a:t>
            </a:r>
            <a:endParaRPr/>
          </a:p>
        </p:txBody>
      </p:sp>
      <p:graphicFrame>
        <p:nvGraphicFramePr>
          <p:cNvPr id="210" name="Google Shape;210;p28"/>
          <p:cNvGraphicFramePr/>
          <p:nvPr/>
        </p:nvGraphicFramePr>
        <p:xfrm>
          <a:off x="447725" y="1082413"/>
          <a:ext cx="3000000" cy="3000000"/>
        </p:xfrm>
        <a:graphic>
          <a:graphicData uri="http://schemas.openxmlformats.org/drawingml/2006/table">
            <a:tbl>
              <a:tblPr>
                <a:noFill/>
                <a:tableStyleId>{9CFAC345-5036-4D4E-AF4E-ACD673E0FC62}</a:tableStyleId>
              </a:tblPr>
              <a:tblGrid>
                <a:gridCol w="2263175">
                  <a:extLst>
                    <a:ext uri="{9D8B030D-6E8A-4147-A177-3AD203B41FA5}">
                      <a16:colId xmlns:a16="http://schemas.microsoft.com/office/drawing/2014/main" val="20000"/>
                    </a:ext>
                  </a:extLst>
                </a:gridCol>
                <a:gridCol w="5723875">
                  <a:extLst>
                    <a:ext uri="{9D8B030D-6E8A-4147-A177-3AD203B41FA5}">
                      <a16:colId xmlns:a16="http://schemas.microsoft.com/office/drawing/2014/main" val="20001"/>
                    </a:ext>
                  </a:extLst>
                </a:gridCol>
              </a:tblGrid>
              <a:tr h="387250">
                <a:tc>
                  <a:txBody>
                    <a:bodyPr/>
                    <a:lstStyle/>
                    <a:p>
                      <a:pPr marL="0" lvl="0" indent="0" algn="l" rtl="0">
                        <a:spcBef>
                          <a:spcPts val="0"/>
                        </a:spcBef>
                        <a:spcAft>
                          <a:spcPts val="0"/>
                        </a:spcAft>
                        <a:buNone/>
                      </a:pPr>
                      <a:r>
                        <a:rPr lang="en" b="1"/>
                        <a:t>Principles	</a:t>
                      </a:r>
                      <a:endParaRPr b="1"/>
                    </a:p>
                  </a:txBody>
                  <a:tcPr marL="91425" marR="91425" marT="91425" marB="91425"/>
                </a:tc>
                <a:tc>
                  <a:txBody>
                    <a:bodyPr/>
                    <a:lstStyle/>
                    <a:p>
                      <a:pPr marL="0" lvl="0" indent="0" algn="l" rtl="0">
                        <a:spcBef>
                          <a:spcPts val="0"/>
                        </a:spcBef>
                        <a:spcAft>
                          <a:spcPts val="0"/>
                        </a:spcAft>
                        <a:buNone/>
                      </a:pPr>
                      <a:r>
                        <a:rPr lang="en" b="1"/>
                        <a:t>Rubric Elements and Assessment</a:t>
                      </a:r>
                      <a:endParaRPr b="1"/>
                    </a:p>
                  </a:txBody>
                  <a:tcPr marL="91425" marR="91425" marT="91425" marB="91425"/>
                </a:tc>
                <a:extLst>
                  <a:ext uri="{0D108BD9-81ED-4DB2-BD59-A6C34878D82A}">
                    <a16:rowId xmlns:a16="http://schemas.microsoft.com/office/drawing/2014/main" val="10000"/>
                  </a:ext>
                </a:extLst>
              </a:tr>
              <a:tr h="645200">
                <a:tc>
                  <a:txBody>
                    <a:bodyPr/>
                    <a:lstStyle/>
                    <a:p>
                      <a:pPr marL="0" lvl="0" indent="0" algn="l" rtl="0">
                        <a:lnSpc>
                          <a:spcPct val="110000"/>
                        </a:lnSpc>
                        <a:spcBef>
                          <a:spcPts val="1500"/>
                        </a:spcBef>
                        <a:spcAft>
                          <a:spcPts val="0"/>
                        </a:spcAft>
                        <a:buNone/>
                      </a:pPr>
                      <a:r>
                        <a:rPr lang="en" sz="1150">
                          <a:solidFill>
                            <a:srgbClr val="8E632A"/>
                          </a:solidFill>
                          <a:highlight>
                            <a:srgbClr val="FFFFFF"/>
                          </a:highlight>
                          <a:latin typeface="Open Sans"/>
                          <a:ea typeface="Open Sans"/>
                          <a:cs typeface="Open Sans"/>
                          <a:sym typeface="Open Sans"/>
                        </a:rPr>
                        <a:t>To be sustainable…</a:t>
                      </a:r>
                      <a:endParaRPr sz="1150">
                        <a:solidFill>
                          <a:srgbClr val="8E632A"/>
                        </a:solidFill>
                        <a:highlight>
                          <a:srgbClr val="FFFFFF"/>
                        </a:highlight>
                        <a:latin typeface="Open Sans"/>
                        <a:ea typeface="Open Sans"/>
                        <a:cs typeface="Open Sans"/>
                        <a:sym typeface="Open Sans"/>
                      </a:endParaRPr>
                    </a:p>
                    <a:p>
                      <a:pPr marL="0" lvl="0" indent="0" algn="l" rtl="0">
                        <a:spcBef>
                          <a:spcPts val="800"/>
                        </a:spcBef>
                        <a:spcAft>
                          <a:spcPts val="0"/>
                        </a:spcAft>
                        <a:buNone/>
                      </a:pPr>
                      <a:endParaRPr sz="1200"/>
                    </a:p>
                  </a:txBody>
                  <a:tcPr marL="91425" marR="91425" marT="91425" marB="91425"/>
                </a:tc>
                <a:tc>
                  <a:txBody>
                    <a:bodyPr/>
                    <a:lstStyle/>
                    <a:p>
                      <a:pPr marL="0" lvl="0" indent="0" algn="l" rtl="0">
                        <a:lnSpc>
                          <a:spcPct val="110000"/>
                        </a:lnSpc>
                        <a:spcBef>
                          <a:spcPts val="1500"/>
                        </a:spcBef>
                        <a:spcAft>
                          <a:spcPts val="0"/>
                        </a:spcAft>
                        <a:buNone/>
                      </a:pPr>
                      <a:r>
                        <a:rPr lang="en" sz="1150">
                          <a:solidFill>
                            <a:srgbClr val="8E632A"/>
                          </a:solidFill>
                          <a:highlight>
                            <a:srgbClr val="FFFFFF"/>
                          </a:highlight>
                          <a:latin typeface="Open Sans"/>
                          <a:ea typeface="Open Sans"/>
                          <a:cs typeface="Open Sans"/>
                          <a:sym typeface="Open Sans"/>
                        </a:rPr>
                        <a:t>Costs</a:t>
                      </a:r>
                      <a:endParaRPr sz="1150">
                        <a:solidFill>
                          <a:srgbClr val="8E632A"/>
                        </a:solidFill>
                        <a:highlight>
                          <a:srgbClr val="FFFFFF"/>
                        </a:highlight>
                        <a:latin typeface="Open Sans"/>
                        <a:ea typeface="Open Sans"/>
                        <a:cs typeface="Open Sans"/>
                        <a:sym typeface="Open Sans"/>
                      </a:endParaRPr>
                    </a:p>
                    <a:p>
                      <a:pPr marL="457200" lvl="0" indent="-282575" algn="l" rtl="0">
                        <a:lnSpc>
                          <a:spcPct val="115000"/>
                        </a:lnSpc>
                        <a:spcBef>
                          <a:spcPts val="0"/>
                        </a:spcBef>
                        <a:spcAft>
                          <a:spcPts val="0"/>
                        </a:spcAft>
                        <a:buClr>
                          <a:srgbClr val="333333"/>
                        </a:buClr>
                        <a:buSzPts val="850"/>
                        <a:buFont typeface="Open Sans"/>
                        <a:buChar char="●"/>
                      </a:pPr>
                      <a:r>
                        <a:rPr lang="en" sz="850">
                          <a:solidFill>
                            <a:srgbClr val="333333"/>
                          </a:solidFill>
                          <a:highlight>
                            <a:srgbClr val="FFFFFF"/>
                          </a:highlight>
                          <a:latin typeface="Open Sans"/>
                          <a:ea typeface="Open Sans"/>
                          <a:cs typeface="Open Sans"/>
                          <a:sym typeface="Open Sans"/>
                        </a:rPr>
                        <a:t>Current subscription price</a:t>
                      </a:r>
                      <a:endParaRPr sz="850">
                        <a:solidFill>
                          <a:srgbClr val="333333"/>
                        </a:solidFill>
                        <a:highlight>
                          <a:srgbClr val="FFFFFF"/>
                        </a:highlight>
                        <a:latin typeface="Open Sans"/>
                        <a:ea typeface="Open Sans"/>
                        <a:cs typeface="Open Sans"/>
                        <a:sym typeface="Open Sans"/>
                      </a:endParaRPr>
                    </a:p>
                    <a:p>
                      <a:pPr marL="457200" lvl="0" indent="-282575" algn="l" rtl="0">
                        <a:lnSpc>
                          <a:spcPct val="115000"/>
                        </a:lnSpc>
                        <a:spcBef>
                          <a:spcPts val="0"/>
                        </a:spcBef>
                        <a:spcAft>
                          <a:spcPts val="0"/>
                        </a:spcAft>
                        <a:buClr>
                          <a:srgbClr val="333333"/>
                        </a:buClr>
                        <a:buSzPts val="850"/>
                        <a:buFont typeface="Open Sans"/>
                        <a:buChar char="●"/>
                      </a:pPr>
                      <a:r>
                        <a:rPr lang="en" sz="850">
                          <a:solidFill>
                            <a:srgbClr val="333333"/>
                          </a:solidFill>
                          <a:highlight>
                            <a:srgbClr val="FFFFFF"/>
                          </a:highlight>
                          <a:latin typeface="Open Sans"/>
                          <a:ea typeface="Open Sans"/>
                          <a:cs typeface="Open Sans"/>
                          <a:sym typeface="Open Sans"/>
                        </a:rPr>
                        <a:t>Subscription inflation rate over time</a:t>
                      </a:r>
                      <a:endParaRPr sz="1200"/>
                    </a:p>
                  </a:txBody>
                  <a:tcPr marL="91425" marR="91425" marT="91425" marB="91425"/>
                </a:tc>
                <a:extLst>
                  <a:ext uri="{0D108BD9-81ED-4DB2-BD59-A6C34878D82A}">
                    <a16:rowId xmlns:a16="http://schemas.microsoft.com/office/drawing/2014/main" val="10001"/>
                  </a:ext>
                </a:extLst>
              </a:tr>
              <a:tr h="1731225">
                <a:tc>
                  <a:txBody>
                    <a:bodyPr/>
                    <a:lstStyle/>
                    <a:p>
                      <a:pPr marL="0" lvl="0" indent="0" algn="l" rtl="0">
                        <a:lnSpc>
                          <a:spcPct val="110000"/>
                        </a:lnSpc>
                        <a:spcBef>
                          <a:spcPts val="1500"/>
                        </a:spcBef>
                        <a:spcAft>
                          <a:spcPts val="0"/>
                        </a:spcAft>
                        <a:buNone/>
                      </a:pPr>
                      <a:r>
                        <a:rPr lang="en" sz="1150">
                          <a:solidFill>
                            <a:srgbClr val="8E632A"/>
                          </a:solidFill>
                          <a:highlight>
                            <a:srgbClr val="FFFFFF"/>
                          </a:highlight>
                          <a:latin typeface="Open Sans"/>
                          <a:ea typeface="Open Sans"/>
                          <a:cs typeface="Open Sans"/>
                          <a:sym typeface="Open Sans"/>
                        </a:rPr>
                        <a:t>To be equitable…</a:t>
                      </a:r>
                      <a:endParaRPr sz="1150">
                        <a:solidFill>
                          <a:srgbClr val="8E632A"/>
                        </a:solidFill>
                        <a:highlight>
                          <a:srgbClr val="FFFFFF"/>
                        </a:highlight>
                        <a:latin typeface="Open Sans"/>
                        <a:ea typeface="Open Sans"/>
                        <a:cs typeface="Open Sans"/>
                        <a:sym typeface="Open Sans"/>
                      </a:endParaRPr>
                    </a:p>
                    <a:p>
                      <a:pPr marL="0" lvl="0" indent="0" algn="l" rtl="0">
                        <a:spcBef>
                          <a:spcPts val="800"/>
                        </a:spcBef>
                        <a:spcAft>
                          <a:spcPts val="0"/>
                        </a:spcAft>
                        <a:buNone/>
                      </a:pPr>
                      <a:endParaRPr sz="1200"/>
                    </a:p>
                  </a:txBody>
                  <a:tcPr marL="91425" marR="91425" marT="91425" marB="91425"/>
                </a:tc>
                <a:tc>
                  <a:txBody>
                    <a:bodyPr/>
                    <a:lstStyle/>
                    <a:p>
                      <a:pPr marL="0" lvl="0" indent="0" algn="l" rtl="0">
                        <a:lnSpc>
                          <a:spcPct val="100000"/>
                        </a:lnSpc>
                        <a:spcBef>
                          <a:spcPts val="1500"/>
                        </a:spcBef>
                        <a:spcAft>
                          <a:spcPts val="0"/>
                        </a:spcAft>
                        <a:buNone/>
                      </a:pPr>
                      <a:r>
                        <a:rPr lang="en" sz="1150">
                          <a:solidFill>
                            <a:srgbClr val="8E632A"/>
                          </a:solidFill>
                          <a:highlight>
                            <a:srgbClr val="FFFFFF"/>
                          </a:highlight>
                          <a:latin typeface="Open Sans"/>
                          <a:ea typeface="Open Sans"/>
                          <a:cs typeface="Open Sans"/>
                          <a:sym typeface="Open Sans"/>
                        </a:rPr>
                        <a:t>Usage</a:t>
                      </a:r>
                      <a:endParaRPr sz="1150">
                        <a:solidFill>
                          <a:srgbClr val="8E632A"/>
                        </a:solidFill>
                        <a:highlight>
                          <a:srgbClr val="FFFFFF"/>
                        </a:highlight>
                        <a:latin typeface="Open Sans"/>
                        <a:ea typeface="Open Sans"/>
                        <a:cs typeface="Open Sans"/>
                        <a:sym typeface="Open Sans"/>
                      </a:endParaRPr>
                    </a:p>
                    <a:p>
                      <a:pPr marL="457200" lvl="0" indent="-282575" algn="l" rtl="0">
                        <a:lnSpc>
                          <a:spcPct val="100000"/>
                        </a:lnSpc>
                        <a:spcBef>
                          <a:spcPts val="0"/>
                        </a:spcBef>
                        <a:spcAft>
                          <a:spcPts val="0"/>
                        </a:spcAft>
                        <a:buClr>
                          <a:srgbClr val="333333"/>
                        </a:buClr>
                        <a:buSzPts val="850"/>
                        <a:buFont typeface="Open Sans"/>
                        <a:buChar char="●"/>
                      </a:pPr>
                      <a:r>
                        <a:rPr lang="en" sz="850">
                          <a:solidFill>
                            <a:srgbClr val="333333"/>
                          </a:solidFill>
                          <a:highlight>
                            <a:srgbClr val="FFFFFF"/>
                          </a:highlight>
                          <a:latin typeface="Open Sans"/>
                          <a:ea typeface="Open Sans"/>
                          <a:cs typeface="Open Sans"/>
                          <a:sym typeface="Open Sans"/>
                        </a:rPr>
                        <a:t>Cost per use (e.g. cost divided by the number of article downloads)</a:t>
                      </a:r>
                      <a:endParaRPr sz="850">
                        <a:solidFill>
                          <a:srgbClr val="333333"/>
                        </a:solidFill>
                        <a:highlight>
                          <a:srgbClr val="FFFFFF"/>
                        </a:highlight>
                        <a:latin typeface="Open Sans"/>
                        <a:ea typeface="Open Sans"/>
                        <a:cs typeface="Open Sans"/>
                        <a:sym typeface="Open Sans"/>
                      </a:endParaRPr>
                    </a:p>
                    <a:p>
                      <a:pPr marL="0" lvl="0" indent="0" algn="l" rtl="0">
                        <a:lnSpc>
                          <a:spcPct val="100000"/>
                        </a:lnSpc>
                        <a:spcBef>
                          <a:spcPts val="0"/>
                        </a:spcBef>
                        <a:spcAft>
                          <a:spcPts val="0"/>
                        </a:spcAft>
                        <a:buNone/>
                      </a:pPr>
                      <a:r>
                        <a:rPr lang="en" sz="1150">
                          <a:solidFill>
                            <a:srgbClr val="8E632A"/>
                          </a:solidFill>
                          <a:highlight>
                            <a:srgbClr val="FFFFFF"/>
                          </a:highlight>
                          <a:latin typeface="Open Sans"/>
                          <a:ea typeface="Open Sans"/>
                          <a:cs typeface="Open Sans"/>
                          <a:sym typeface="Open Sans"/>
                        </a:rPr>
                        <a:t>Accessibility</a:t>
                      </a:r>
                      <a:endParaRPr sz="1150">
                        <a:solidFill>
                          <a:srgbClr val="8E632A"/>
                        </a:solidFill>
                        <a:highlight>
                          <a:srgbClr val="FFFFFF"/>
                        </a:highlight>
                        <a:latin typeface="Open Sans"/>
                        <a:ea typeface="Open Sans"/>
                        <a:cs typeface="Open Sans"/>
                        <a:sym typeface="Open Sans"/>
                      </a:endParaRPr>
                    </a:p>
                    <a:p>
                      <a:pPr marL="457200" lvl="0" indent="-282575" algn="l" rtl="0">
                        <a:lnSpc>
                          <a:spcPct val="100000"/>
                        </a:lnSpc>
                        <a:spcBef>
                          <a:spcPts val="0"/>
                        </a:spcBef>
                        <a:spcAft>
                          <a:spcPts val="0"/>
                        </a:spcAft>
                        <a:buClr>
                          <a:srgbClr val="333333"/>
                        </a:buClr>
                        <a:buSzPts val="850"/>
                        <a:buFont typeface="Open Sans"/>
                        <a:buChar char="●"/>
                      </a:pPr>
                      <a:r>
                        <a:rPr lang="en" sz="850">
                          <a:solidFill>
                            <a:srgbClr val="333333"/>
                          </a:solidFill>
                          <a:highlight>
                            <a:srgbClr val="FFFFFF"/>
                          </a:highlight>
                          <a:latin typeface="Open Sans"/>
                          <a:ea typeface="Open Sans"/>
                          <a:cs typeface="Open Sans"/>
                          <a:sym typeface="Open Sans"/>
                        </a:rPr>
                        <a:t>Compliance with </a:t>
                      </a:r>
                      <a:r>
                        <a:rPr lang="en" sz="850" b="1">
                          <a:solidFill>
                            <a:srgbClr val="5B3E91"/>
                          </a:solidFill>
                          <a:highlight>
                            <a:srgbClr val="FFFFFF"/>
                          </a:highlight>
                          <a:uFill>
                            <a:noFill/>
                          </a:uFill>
                          <a:latin typeface="Open Sans"/>
                          <a:ea typeface="Open Sans"/>
                          <a:cs typeface="Open Sans"/>
                          <a:sym typeface="Open Sans"/>
                          <a:hlinkClick r:id="rId3">
                            <a:extLst>
                              <a:ext uri="{A12FA001-AC4F-418D-AE19-62706E023703}">
                                <ahyp:hlinkClr xmlns:ahyp="http://schemas.microsoft.com/office/drawing/2018/hyperlinkcolor" val="tx"/>
                              </a:ext>
                            </a:extLst>
                          </a:hlinkClick>
                        </a:rPr>
                        <a:t>UW Policy</a:t>
                      </a:r>
                      <a:endParaRPr sz="850" b="1">
                        <a:solidFill>
                          <a:srgbClr val="5B3E91"/>
                        </a:solidFill>
                        <a:highlight>
                          <a:srgbClr val="FFFFFF"/>
                        </a:highlight>
                        <a:latin typeface="Open Sans"/>
                        <a:ea typeface="Open Sans"/>
                        <a:cs typeface="Open Sans"/>
                        <a:sym typeface="Open Sans"/>
                      </a:endParaRPr>
                    </a:p>
                    <a:p>
                      <a:pPr marL="457200" lvl="0" indent="-282575" algn="l" rtl="0">
                        <a:lnSpc>
                          <a:spcPct val="100000"/>
                        </a:lnSpc>
                        <a:spcBef>
                          <a:spcPts val="0"/>
                        </a:spcBef>
                        <a:spcAft>
                          <a:spcPts val="0"/>
                        </a:spcAft>
                        <a:buClr>
                          <a:srgbClr val="333333"/>
                        </a:buClr>
                        <a:buSzPts val="850"/>
                        <a:buFont typeface="Open Sans"/>
                        <a:buChar char="●"/>
                      </a:pPr>
                      <a:r>
                        <a:rPr lang="en" sz="850" b="1">
                          <a:solidFill>
                            <a:srgbClr val="5B3E91"/>
                          </a:solidFill>
                          <a:highlight>
                            <a:srgbClr val="FFFFFF"/>
                          </a:highlight>
                          <a:uFill>
                            <a:noFill/>
                          </a:uFill>
                          <a:latin typeface="Open Sans"/>
                          <a:ea typeface="Open Sans"/>
                          <a:cs typeface="Open Sans"/>
                          <a:sym typeface="Open Sans"/>
                          <a:hlinkClick r:id="rId4">
                            <a:extLst>
                              <a:ext uri="{A12FA001-AC4F-418D-AE19-62706E023703}">
                                <ahyp:hlinkClr xmlns:ahyp="http://schemas.microsoft.com/office/drawing/2018/hyperlinkcolor" val="tx"/>
                              </a:ext>
                            </a:extLst>
                          </a:hlinkClick>
                        </a:rPr>
                        <a:t>Library E-Resource Accessibility Testing Results</a:t>
                      </a:r>
                      <a:endParaRPr sz="850" b="1">
                        <a:solidFill>
                          <a:srgbClr val="5B3E91"/>
                        </a:solidFill>
                        <a:highlight>
                          <a:srgbClr val="FFFFFF"/>
                        </a:highlight>
                        <a:latin typeface="Open Sans"/>
                        <a:ea typeface="Open Sans"/>
                        <a:cs typeface="Open Sans"/>
                        <a:sym typeface="Open Sans"/>
                      </a:endParaRPr>
                    </a:p>
                    <a:p>
                      <a:pPr marL="457200" lvl="0" indent="-282575" algn="l" rtl="0">
                        <a:lnSpc>
                          <a:spcPct val="100000"/>
                        </a:lnSpc>
                        <a:spcBef>
                          <a:spcPts val="0"/>
                        </a:spcBef>
                        <a:spcAft>
                          <a:spcPts val="0"/>
                        </a:spcAft>
                        <a:buClr>
                          <a:srgbClr val="333333"/>
                        </a:buClr>
                        <a:buSzPts val="850"/>
                        <a:buFont typeface="Open Sans"/>
                        <a:buChar char="●"/>
                      </a:pPr>
                      <a:r>
                        <a:rPr lang="en" sz="850">
                          <a:solidFill>
                            <a:srgbClr val="333333"/>
                          </a:solidFill>
                          <a:highlight>
                            <a:srgbClr val="FFFFFF"/>
                          </a:highlight>
                          <a:latin typeface="Open Sans"/>
                          <a:ea typeface="Open Sans"/>
                          <a:cs typeface="Open Sans"/>
                          <a:sym typeface="Open Sans"/>
                        </a:rPr>
                        <a:t>Available to users across the three campuses (e.g. print library-use only subscriptions)</a:t>
                      </a:r>
                      <a:endParaRPr sz="850">
                        <a:solidFill>
                          <a:srgbClr val="333333"/>
                        </a:solidFill>
                        <a:highlight>
                          <a:srgbClr val="FFFFFF"/>
                        </a:highlight>
                        <a:latin typeface="Open Sans"/>
                        <a:ea typeface="Open Sans"/>
                        <a:cs typeface="Open Sans"/>
                        <a:sym typeface="Open Sans"/>
                      </a:endParaRPr>
                    </a:p>
                    <a:p>
                      <a:pPr marL="0" lvl="0" indent="0" algn="l" rtl="0">
                        <a:lnSpc>
                          <a:spcPct val="115000"/>
                        </a:lnSpc>
                        <a:spcBef>
                          <a:spcPts val="0"/>
                        </a:spcBef>
                        <a:spcAft>
                          <a:spcPts val="0"/>
                        </a:spcAft>
                        <a:buNone/>
                      </a:pPr>
                      <a:r>
                        <a:rPr lang="en" sz="1150">
                          <a:solidFill>
                            <a:srgbClr val="8E632A"/>
                          </a:solidFill>
                          <a:highlight>
                            <a:srgbClr val="FFFFFF"/>
                          </a:highlight>
                          <a:latin typeface="Open Sans"/>
                          <a:ea typeface="Open Sans"/>
                          <a:cs typeface="Open Sans"/>
                          <a:sym typeface="Open Sans"/>
                        </a:rPr>
                        <a:t>Support underrepresented voices</a:t>
                      </a:r>
                      <a:endParaRPr sz="1150">
                        <a:solidFill>
                          <a:srgbClr val="8E632A"/>
                        </a:solidFill>
                        <a:highlight>
                          <a:srgbClr val="FFFFFF"/>
                        </a:highlight>
                        <a:latin typeface="Open Sans"/>
                        <a:ea typeface="Open Sans"/>
                        <a:cs typeface="Open Sans"/>
                        <a:sym typeface="Open Sans"/>
                      </a:endParaRPr>
                    </a:p>
                    <a:p>
                      <a:pPr marL="457200" lvl="0" indent="-282575" algn="l" rtl="0">
                        <a:lnSpc>
                          <a:spcPct val="100000"/>
                        </a:lnSpc>
                        <a:spcBef>
                          <a:spcPts val="0"/>
                        </a:spcBef>
                        <a:spcAft>
                          <a:spcPts val="0"/>
                        </a:spcAft>
                        <a:buClr>
                          <a:srgbClr val="333333"/>
                        </a:buClr>
                        <a:buSzPts val="850"/>
                        <a:buFont typeface="Open Sans"/>
                        <a:buChar char="●"/>
                      </a:pPr>
                      <a:r>
                        <a:rPr lang="en" sz="850">
                          <a:solidFill>
                            <a:srgbClr val="333333"/>
                          </a:solidFill>
                          <a:highlight>
                            <a:srgbClr val="FFFFFF"/>
                          </a:highlight>
                          <a:latin typeface="Open Sans"/>
                          <a:ea typeface="Open Sans"/>
                          <a:cs typeface="Open Sans"/>
                          <a:sym typeface="Open Sans"/>
                        </a:rPr>
                        <a:t>Representation of historically marginalized groups</a:t>
                      </a:r>
                      <a:endParaRPr sz="850">
                        <a:solidFill>
                          <a:srgbClr val="333333"/>
                        </a:solidFill>
                        <a:highlight>
                          <a:srgbClr val="FFFFFF"/>
                        </a:highlight>
                        <a:latin typeface="Open Sans"/>
                        <a:ea typeface="Open Sans"/>
                        <a:cs typeface="Open Sans"/>
                        <a:sym typeface="Open Sans"/>
                      </a:endParaRPr>
                    </a:p>
                    <a:p>
                      <a:pPr marL="457200" lvl="0" indent="-282575" algn="l" rtl="0">
                        <a:lnSpc>
                          <a:spcPct val="100000"/>
                        </a:lnSpc>
                        <a:spcBef>
                          <a:spcPts val="0"/>
                        </a:spcBef>
                        <a:spcAft>
                          <a:spcPts val="0"/>
                        </a:spcAft>
                        <a:buClr>
                          <a:srgbClr val="333333"/>
                        </a:buClr>
                        <a:buSzPts val="850"/>
                        <a:buFont typeface="Open Sans"/>
                        <a:buChar char="●"/>
                      </a:pPr>
                      <a:r>
                        <a:rPr lang="en" sz="850">
                          <a:solidFill>
                            <a:srgbClr val="333333"/>
                          </a:solidFill>
                          <a:highlight>
                            <a:srgbClr val="FFFFFF"/>
                          </a:highlight>
                          <a:latin typeface="Open Sans"/>
                          <a:ea typeface="Open Sans"/>
                          <a:cs typeface="Open Sans"/>
                          <a:sym typeface="Open Sans"/>
                        </a:rPr>
                        <a:t>Uniqueness of subject matter</a:t>
                      </a:r>
                      <a:endParaRPr sz="850">
                        <a:solidFill>
                          <a:srgbClr val="333333"/>
                        </a:solidFill>
                        <a:highlight>
                          <a:srgbClr val="FFFFFF"/>
                        </a:highlight>
                        <a:latin typeface="Open Sans"/>
                        <a:ea typeface="Open Sans"/>
                        <a:cs typeface="Open Sans"/>
                        <a:sym typeface="Open Sans"/>
                      </a:endParaRPr>
                    </a:p>
                    <a:p>
                      <a:pPr marL="457200" lvl="0" indent="-282575" algn="l" rtl="0">
                        <a:lnSpc>
                          <a:spcPct val="100000"/>
                        </a:lnSpc>
                        <a:spcBef>
                          <a:spcPts val="0"/>
                        </a:spcBef>
                        <a:spcAft>
                          <a:spcPts val="0"/>
                        </a:spcAft>
                        <a:buClr>
                          <a:srgbClr val="333333"/>
                        </a:buClr>
                        <a:buSzPts val="850"/>
                        <a:buFont typeface="Open Sans"/>
                        <a:buChar char="●"/>
                      </a:pPr>
                      <a:r>
                        <a:rPr lang="en" sz="850">
                          <a:solidFill>
                            <a:srgbClr val="333333"/>
                          </a:solidFill>
                          <a:highlight>
                            <a:srgbClr val="FFFFFF"/>
                          </a:highlight>
                          <a:latin typeface="Open Sans"/>
                          <a:ea typeface="Open Sans"/>
                          <a:cs typeface="Open Sans"/>
                          <a:sym typeface="Open Sans"/>
                        </a:rPr>
                        <a:t>Addressing needs of smaller programs (e.g. fine arts, language, etc.)</a:t>
                      </a:r>
                      <a:endParaRPr sz="850">
                        <a:solidFill>
                          <a:srgbClr val="333333"/>
                        </a:solidFill>
                        <a:highlight>
                          <a:srgbClr val="FFFFFF"/>
                        </a:highlight>
                        <a:latin typeface="Open Sans"/>
                        <a:ea typeface="Open Sans"/>
                        <a:cs typeface="Open Sans"/>
                        <a:sym typeface="Open Sans"/>
                      </a:endParaRPr>
                    </a:p>
                    <a:p>
                      <a:pPr marL="457200" lvl="0" indent="-282575" algn="l" rtl="0">
                        <a:lnSpc>
                          <a:spcPct val="100000"/>
                        </a:lnSpc>
                        <a:spcBef>
                          <a:spcPts val="0"/>
                        </a:spcBef>
                        <a:spcAft>
                          <a:spcPts val="0"/>
                        </a:spcAft>
                        <a:buClr>
                          <a:srgbClr val="333333"/>
                        </a:buClr>
                        <a:buSzPts val="850"/>
                        <a:buFont typeface="Open Sans"/>
                        <a:buChar char="●"/>
                      </a:pPr>
                      <a:r>
                        <a:rPr lang="en" sz="850">
                          <a:solidFill>
                            <a:srgbClr val="333333"/>
                          </a:solidFill>
                          <a:highlight>
                            <a:srgbClr val="FFFFFF"/>
                          </a:highlight>
                          <a:latin typeface="Open Sans"/>
                          <a:ea typeface="Open Sans"/>
                          <a:cs typeface="Open Sans"/>
                          <a:sym typeface="Open Sans"/>
                        </a:rPr>
                        <a:t>Preserves and increases access to  culturally-relevant information resources</a:t>
                      </a:r>
                      <a:endParaRPr sz="1200"/>
                    </a:p>
                  </a:txBody>
                  <a:tcPr marL="91425" marR="91425" marT="91425" marB="91425"/>
                </a:tc>
                <a:extLst>
                  <a:ext uri="{0D108BD9-81ED-4DB2-BD59-A6C34878D82A}">
                    <a16:rowId xmlns:a16="http://schemas.microsoft.com/office/drawing/2014/main" val="10002"/>
                  </a:ext>
                </a:extLst>
              </a:tr>
              <a:tr h="833625">
                <a:tc>
                  <a:txBody>
                    <a:bodyPr/>
                    <a:lstStyle/>
                    <a:p>
                      <a:pPr marL="0" lvl="0" indent="0" algn="l" rtl="0">
                        <a:lnSpc>
                          <a:spcPct val="110000"/>
                        </a:lnSpc>
                        <a:spcBef>
                          <a:spcPts val="1500"/>
                        </a:spcBef>
                        <a:spcAft>
                          <a:spcPts val="0"/>
                        </a:spcAft>
                        <a:buNone/>
                      </a:pPr>
                      <a:r>
                        <a:rPr lang="en" sz="1150">
                          <a:solidFill>
                            <a:srgbClr val="8E632A"/>
                          </a:solidFill>
                          <a:highlight>
                            <a:srgbClr val="FFFFFF"/>
                          </a:highlight>
                          <a:latin typeface="Open Sans"/>
                          <a:ea typeface="Open Sans"/>
                          <a:cs typeface="Open Sans"/>
                          <a:sym typeface="Open Sans"/>
                        </a:rPr>
                        <a:t>To be collaborative and transparent…</a:t>
                      </a:r>
                      <a:endParaRPr sz="1150">
                        <a:solidFill>
                          <a:srgbClr val="8E632A"/>
                        </a:solidFill>
                        <a:highlight>
                          <a:srgbClr val="FFFFFF"/>
                        </a:highlight>
                        <a:latin typeface="Open Sans"/>
                        <a:ea typeface="Open Sans"/>
                        <a:cs typeface="Open Sans"/>
                        <a:sym typeface="Open Sans"/>
                      </a:endParaRPr>
                    </a:p>
                    <a:p>
                      <a:pPr marL="0" lvl="0" indent="0" algn="l" rtl="0">
                        <a:spcBef>
                          <a:spcPts val="800"/>
                        </a:spcBef>
                        <a:spcAft>
                          <a:spcPts val="0"/>
                        </a:spcAft>
                        <a:buNone/>
                      </a:pPr>
                      <a:endParaRPr sz="1200"/>
                    </a:p>
                  </a:txBody>
                  <a:tcPr marL="91425" marR="91425" marT="91425" marB="91425"/>
                </a:tc>
                <a:tc>
                  <a:txBody>
                    <a:bodyPr/>
                    <a:lstStyle/>
                    <a:p>
                      <a:pPr marL="0" lvl="0" indent="0" algn="l" rtl="0">
                        <a:lnSpc>
                          <a:spcPct val="110000"/>
                        </a:lnSpc>
                        <a:spcBef>
                          <a:spcPts val="1500"/>
                        </a:spcBef>
                        <a:spcAft>
                          <a:spcPts val="0"/>
                        </a:spcAft>
                        <a:buNone/>
                      </a:pPr>
                      <a:r>
                        <a:rPr lang="en" sz="1150">
                          <a:solidFill>
                            <a:srgbClr val="8E632A"/>
                          </a:solidFill>
                          <a:highlight>
                            <a:srgbClr val="FFFFFF"/>
                          </a:highlight>
                          <a:latin typeface="Open Sans"/>
                          <a:ea typeface="Open Sans"/>
                          <a:cs typeface="Open Sans"/>
                          <a:sym typeface="Open Sans"/>
                        </a:rPr>
                        <a:t>Consultation</a:t>
                      </a:r>
                      <a:endParaRPr sz="1150">
                        <a:solidFill>
                          <a:srgbClr val="8E632A"/>
                        </a:solidFill>
                        <a:highlight>
                          <a:srgbClr val="FFFFFF"/>
                        </a:highlight>
                        <a:latin typeface="Open Sans"/>
                        <a:ea typeface="Open Sans"/>
                        <a:cs typeface="Open Sans"/>
                        <a:sym typeface="Open Sans"/>
                      </a:endParaRPr>
                    </a:p>
                    <a:p>
                      <a:pPr marL="457200" lvl="0" indent="-282575" algn="l" rtl="0">
                        <a:lnSpc>
                          <a:spcPct val="115000"/>
                        </a:lnSpc>
                        <a:spcBef>
                          <a:spcPts val="0"/>
                        </a:spcBef>
                        <a:spcAft>
                          <a:spcPts val="0"/>
                        </a:spcAft>
                        <a:buClr>
                          <a:srgbClr val="333333"/>
                        </a:buClr>
                        <a:buSzPts val="850"/>
                        <a:buFont typeface="Open Sans"/>
                        <a:buChar char="●"/>
                      </a:pPr>
                      <a:r>
                        <a:rPr lang="en" sz="850">
                          <a:solidFill>
                            <a:srgbClr val="333333"/>
                          </a:solidFill>
                          <a:highlight>
                            <a:srgbClr val="FFFFFF"/>
                          </a:highlight>
                          <a:latin typeface="Open Sans"/>
                          <a:ea typeface="Open Sans"/>
                          <a:cs typeface="Open Sans"/>
                          <a:sym typeface="Open Sans"/>
                        </a:rPr>
                        <a:t>Subject librarians consult with faculty, students, and staff in academic departments and programs.</a:t>
                      </a:r>
                      <a:endParaRPr sz="850">
                        <a:solidFill>
                          <a:srgbClr val="333333"/>
                        </a:solidFill>
                        <a:highlight>
                          <a:srgbClr val="FFFFFF"/>
                        </a:highlight>
                        <a:latin typeface="Open Sans"/>
                        <a:ea typeface="Open Sans"/>
                        <a:cs typeface="Open Sans"/>
                        <a:sym typeface="Open Sans"/>
                      </a:endParaRPr>
                    </a:p>
                    <a:p>
                      <a:pPr marL="457200" lvl="0" indent="-282575" algn="l" rtl="0">
                        <a:lnSpc>
                          <a:spcPct val="115000"/>
                        </a:lnSpc>
                        <a:spcBef>
                          <a:spcPts val="0"/>
                        </a:spcBef>
                        <a:spcAft>
                          <a:spcPts val="0"/>
                        </a:spcAft>
                        <a:buClr>
                          <a:srgbClr val="333333"/>
                        </a:buClr>
                        <a:buSzPts val="850"/>
                        <a:buFont typeface="Open Sans"/>
                        <a:buChar char="●"/>
                      </a:pPr>
                      <a:r>
                        <a:rPr lang="en" sz="850">
                          <a:solidFill>
                            <a:srgbClr val="333333"/>
                          </a:solidFill>
                          <a:highlight>
                            <a:srgbClr val="FFFFFF"/>
                          </a:highlight>
                          <a:latin typeface="Open Sans"/>
                          <a:ea typeface="Open Sans"/>
                          <a:cs typeface="Open Sans"/>
                          <a:sym typeface="Open Sans"/>
                        </a:rPr>
                        <a:t>Subject librarians consult with librarian colleagues on all three campuses.</a:t>
                      </a:r>
                      <a:endParaRPr sz="850">
                        <a:solidFill>
                          <a:srgbClr val="333333"/>
                        </a:solidFill>
                        <a:highlight>
                          <a:srgbClr val="FFFFFF"/>
                        </a:highlight>
                        <a:latin typeface="Open Sans"/>
                        <a:ea typeface="Open Sans"/>
                        <a:cs typeface="Open Sans"/>
                        <a:sym typeface="Open Sans"/>
                      </a:endParaRPr>
                    </a:p>
                    <a:p>
                      <a:pPr marL="457200" lvl="0" indent="-282575" algn="l" rtl="0">
                        <a:lnSpc>
                          <a:spcPct val="115000"/>
                        </a:lnSpc>
                        <a:spcBef>
                          <a:spcPts val="0"/>
                        </a:spcBef>
                        <a:spcAft>
                          <a:spcPts val="0"/>
                        </a:spcAft>
                        <a:buClr>
                          <a:srgbClr val="333333"/>
                        </a:buClr>
                        <a:buSzPts val="850"/>
                        <a:buFont typeface="Open Sans"/>
                        <a:buChar char="●"/>
                      </a:pPr>
                      <a:r>
                        <a:rPr lang="en" sz="850">
                          <a:solidFill>
                            <a:srgbClr val="333333"/>
                          </a:solidFill>
                          <a:highlight>
                            <a:srgbClr val="FFFFFF"/>
                          </a:highlight>
                          <a:latin typeface="Open Sans"/>
                          <a:ea typeface="Open Sans"/>
                          <a:cs typeface="Open Sans"/>
                          <a:sym typeface="Open Sans"/>
                        </a:rPr>
                        <a:t>Subject librarians consider comments and feedback when making cancellation decisions.</a:t>
                      </a:r>
                      <a:endParaRPr sz="1000"/>
                    </a:p>
                  </a:txBody>
                  <a:tcPr marL="91425" marR="91425" marT="91425" marB="91425"/>
                </a:tc>
                <a:extLst>
                  <a:ext uri="{0D108BD9-81ED-4DB2-BD59-A6C34878D82A}">
                    <a16:rowId xmlns:a16="http://schemas.microsoft.com/office/drawing/2014/main" val="10003"/>
                  </a:ext>
                </a:extLst>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Shape 214"/>
        <p:cNvGrpSpPr/>
        <p:nvPr/>
      </p:nvGrpSpPr>
      <p:grpSpPr>
        <a:xfrm>
          <a:off x="0" y="0"/>
          <a:ext cx="0" cy="0"/>
          <a:chOff x="0" y="0"/>
          <a:chExt cx="0" cy="0"/>
        </a:xfrm>
      </p:grpSpPr>
      <p:sp>
        <p:nvSpPr>
          <p:cNvPr id="215" name="Google Shape;215;p2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b="1">
                <a:solidFill>
                  <a:schemeClr val="dk2"/>
                </a:solidFill>
              </a:rPr>
              <a:t>Quick Poll </a:t>
            </a:r>
            <a:endParaRPr b="1">
              <a:solidFill>
                <a:schemeClr val="dk2"/>
              </a:solidFill>
            </a:endParaRPr>
          </a:p>
        </p:txBody>
      </p:sp>
      <p:sp>
        <p:nvSpPr>
          <p:cNvPr id="216" name="Google Shape;216;p29"/>
          <p:cNvSpPr txBox="1"/>
          <p:nvPr/>
        </p:nvSpPr>
        <p:spPr>
          <a:xfrm>
            <a:off x="954000" y="1017725"/>
            <a:ext cx="7641300" cy="1821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800" b="1">
                <a:solidFill>
                  <a:srgbClr val="FFFFFF"/>
                </a:solidFill>
                <a:latin typeface="Proxima Nova"/>
                <a:ea typeface="Proxima Nova"/>
                <a:cs typeface="Proxima Nova"/>
                <a:sym typeface="Proxima Nova"/>
              </a:rPr>
              <a:t>Yes, no, maybe...</a:t>
            </a:r>
            <a:endParaRPr sz="2800" b="1">
              <a:solidFill>
                <a:srgbClr val="FFFFFF"/>
              </a:solidFill>
              <a:latin typeface="Proxima Nova"/>
              <a:ea typeface="Proxima Nova"/>
              <a:cs typeface="Proxima Nova"/>
              <a:sym typeface="Proxima Nova"/>
            </a:endParaRPr>
          </a:p>
          <a:p>
            <a:pPr marL="457200" lvl="0" indent="-406400" algn="l" rtl="0">
              <a:spcBef>
                <a:spcPts val="1000"/>
              </a:spcBef>
              <a:spcAft>
                <a:spcPts val="0"/>
              </a:spcAft>
              <a:buClr>
                <a:srgbClr val="FFFFFF"/>
              </a:buClr>
              <a:buSzPts val="2800"/>
              <a:buFont typeface="Proxima Nova"/>
              <a:buChar char="●"/>
            </a:pPr>
            <a:r>
              <a:rPr lang="en" sz="2800">
                <a:solidFill>
                  <a:srgbClr val="FFFFFF"/>
                </a:solidFill>
                <a:latin typeface="Proxima Nova"/>
                <a:ea typeface="Proxima Nova"/>
                <a:cs typeface="Proxima Nova"/>
                <a:sym typeface="Proxima Nova"/>
              </a:rPr>
              <a:t>Do principles &amp; rubric for subscription review resonate with </a:t>
            </a:r>
            <a:r>
              <a:rPr lang="en" sz="2800" u="sng">
                <a:solidFill>
                  <a:srgbClr val="FFFFFF"/>
                </a:solidFill>
                <a:latin typeface="Proxima Nova"/>
                <a:ea typeface="Proxima Nova"/>
                <a:cs typeface="Proxima Nova"/>
                <a:sym typeface="Proxima Nova"/>
              </a:rPr>
              <a:t>you</a:t>
            </a:r>
            <a:r>
              <a:rPr lang="en" sz="2800">
                <a:solidFill>
                  <a:srgbClr val="FFFFFF"/>
                </a:solidFill>
                <a:latin typeface="Proxima Nova"/>
                <a:ea typeface="Proxima Nova"/>
                <a:cs typeface="Proxima Nova"/>
                <a:sym typeface="Proxima Nova"/>
              </a:rPr>
              <a:t>? </a:t>
            </a:r>
            <a:endParaRPr sz="1200">
              <a:solidFill>
                <a:schemeClr val="dk2"/>
              </a:solidFill>
              <a:latin typeface="Proxima Nova"/>
              <a:ea typeface="Proxima Nova"/>
              <a:cs typeface="Proxima Nova"/>
              <a:sym typeface="Proxima Nova"/>
            </a:endParaRPr>
          </a:p>
          <a:p>
            <a:pPr marL="0" lvl="0" indent="0" algn="l" rtl="0">
              <a:lnSpc>
                <a:spcPct val="200000"/>
              </a:lnSpc>
              <a:spcBef>
                <a:spcPts val="0"/>
              </a:spcBef>
              <a:spcAft>
                <a:spcPts val="0"/>
              </a:spcAft>
              <a:buNone/>
            </a:pPr>
            <a:endParaRPr>
              <a:latin typeface="Proxima Nova"/>
              <a:ea typeface="Proxima Nova"/>
              <a:cs typeface="Proxima Nova"/>
              <a:sym typeface="Proxima Nova"/>
            </a:endParaRPr>
          </a:p>
        </p:txBody>
      </p:sp>
      <p:sp>
        <p:nvSpPr>
          <p:cNvPr id="217" name="Google Shape;217;p29"/>
          <p:cNvSpPr txBox="1"/>
          <p:nvPr/>
        </p:nvSpPr>
        <p:spPr>
          <a:xfrm>
            <a:off x="304800" y="3786000"/>
            <a:ext cx="6544800" cy="923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400">
                <a:solidFill>
                  <a:schemeClr val="dk2"/>
                </a:solidFill>
                <a:latin typeface="Proxima Nova"/>
                <a:ea typeface="Proxima Nova"/>
                <a:cs typeface="Proxima Nova"/>
                <a:sym typeface="Proxima Nova"/>
              </a:rPr>
              <a:t>Up next...</a:t>
            </a:r>
            <a:endParaRPr sz="2400">
              <a:solidFill>
                <a:schemeClr val="dk2"/>
              </a:solidFill>
              <a:latin typeface="Proxima Nova"/>
              <a:ea typeface="Proxima Nova"/>
              <a:cs typeface="Proxima Nova"/>
              <a:sym typeface="Proxima Nova"/>
            </a:endParaRPr>
          </a:p>
          <a:p>
            <a:pPr marL="0" lvl="0" indent="0" algn="l" rtl="0">
              <a:spcBef>
                <a:spcPts val="0"/>
              </a:spcBef>
              <a:spcAft>
                <a:spcPts val="0"/>
              </a:spcAft>
              <a:buNone/>
            </a:pPr>
            <a:r>
              <a:rPr lang="en" sz="2400">
                <a:solidFill>
                  <a:schemeClr val="dk2"/>
                </a:solidFill>
                <a:latin typeface="Proxima Nova"/>
                <a:ea typeface="Proxima Nova"/>
                <a:cs typeface="Proxima Nova"/>
                <a:sym typeface="Proxima Nova"/>
              </a:rPr>
              <a:t>Case Study | Future: controlled digital lending</a:t>
            </a:r>
            <a:endParaRPr sz="2400">
              <a:solidFill>
                <a:schemeClr val="dk2"/>
              </a:solidFill>
              <a:latin typeface="Proxima Nova"/>
              <a:ea typeface="Proxima Nova"/>
              <a:cs typeface="Proxima Nova"/>
              <a:sym typeface="Proxima Nova"/>
            </a:endParaRPr>
          </a:p>
        </p:txBody>
      </p:sp>
      <p:sp>
        <p:nvSpPr>
          <p:cNvPr id="218" name="Google Shape;218;p29"/>
          <p:cNvSpPr txBox="1"/>
          <p:nvPr/>
        </p:nvSpPr>
        <p:spPr>
          <a:xfrm>
            <a:off x="969500" y="2217025"/>
            <a:ext cx="7641300" cy="1262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2800">
              <a:solidFill>
                <a:srgbClr val="FFFFFF"/>
              </a:solidFill>
              <a:latin typeface="Proxima Nova"/>
              <a:ea typeface="Proxima Nova"/>
              <a:cs typeface="Proxima Nova"/>
              <a:sym typeface="Proxima Nova"/>
            </a:endParaRPr>
          </a:p>
          <a:p>
            <a:pPr marL="457200" lvl="0" indent="-406400" algn="l" rtl="0">
              <a:spcBef>
                <a:spcPts val="0"/>
              </a:spcBef>
              <a:spcAft>
                <a:spcPts val="0"/>
              </a:spcAft>
              <a:buClr>
                <a:schemeClr val="dk2"/>
              </a:buClr>
              <a:buSzPts val="2800"/>
              <a:buFont typeface="Proxima Nova"/>
              <a:buChar char="●"/>
            </a:pPr>
            <a:r>
              <a:rPr lang="en" sz="2800">
                <a:solidFill>
                  <a:schemeClr val="dk2"/>
                </a:solidFill>
                <a:latin typeface="Proxima Nova"/>
                <a:ea typeface="Proxima Nova"/>
                <a:cs typeface="Proxima Nova"/>
                <a:sym typeface="Proxima Nova"/>
              </a:rPr>
              <a:t>Would they resonate at </a:t>
            </a:r>
            <a:r>
              <a:rPr lang="en" sz="2800" u="sng">
                <a:solidFill>
                  <a:schemeClr val="dk2"/>
                </a:solidFill>
                <a:latin typeface="Proxima Nova"/>
                <a:ea typeface="Proxima Nova"/>
                <a:cs typeface="Proxima Nova"/>
                <a:sym typeface="Proxima Nova"/>
              </a:rPr>
              <a:t>your institution</a:t>
            </a:r>
            <a:r>
              <a:rPr lang="en" sz="2800">
                <a:solidFill>
                  <a:schemeClr val="dk2"/>
                </a:solidFill>
                <a:latin typeface="Proxima Nova"/>
                <a:ea typeface="Proxima Nova"/>
                <a:cs typeface="Proxima Nova"/>
                <a:sym typeface="Proxima Nova"/>
              </a:rPr>
              <a:t>? </a:t>
            </a:r>
            <a:endParaRPr sz="1200">
              <a:solidFill>
                <a:schemeClr val="dk2"/>
              </a:solidFill>
              <a:latin typeface="Proxima Nova"/>
              <a:ea typeface="Proxima Nova"/>
              <a:cs typeface="Proxima Nova"/>
              <a:sym typeface="Proxima Nova"/>
            </a:endParaRPr>
          </a:p>
          <a:p>
            <a:pPr marL="0" lvl="0" indent="0" algn="l" rtl="0">
              <a:lnSpc>
                <a:spcPct val="200000"/>
              </a:lnSpc>
              <a:spcBef>
                <a:spcPts val="0"/>
              </a:spcBef>
              <a:spcAft>
                <a:spcPts val="0"/>
              </a:spcAft>
              <a:buNone/>
            </a:pPr>
            <a:endParaRPr>
              <a:latin typeface="Proxima Nova"/>
              <a:ea typeface="Proxima Nova"/>
              <a:cs typeface="Proxima Nova"/>
              <a:sym typeface="Proxima Nov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5"/>
                                        </p:tgtEl>
                                        <p:attrNameLst>
                                          <p:attrName>style.visibility</p:attrName>
                                        </p:attrNameLst>
                                      </p:cBhvr>
                                      <p:to>
                                        <p:strVal val="visible"/>
                                      </p:to>
                                    </p:set>
                                    <p:animEffect transition="in" filter="fade">
                                      <p:cBhvr>
                                        <p:cTn id="7" dur="1000"/>
                                        <p:tgtEl>
                                          <p:spTgt spid="215"/>
                                        </p:tgtEl>
                                      </p:cBhvr>
                                    </p:animEffect>
                                  </p:childTnLst>
                                </p:cTn>
                              </p:par>
                              <p:par>
                                <p:cTn id="8" presetID="10" presetClass="entr" presetSubtype="0" fill="hold" nodeType="withEffect">
                                  <p:stCondLst>
                                    <p:cond delay="0"/>
                                  </p:stCondLst>
                                  <p:childTnLst>
                                    <p:set>
                                      <p:cBhvr>
                                        <p:cTn id="9" dur="1" fill="hold">
                                          <p:stCondLst>
                                            <p:cond delay="0"/>
                                          </p:stCondLst>
                                        </p:cTn>
                                        <p:tgtEl>
                                          <p:spTgt spid="218"/>
                                        </p:tgtEl>
                                        <p:attrNameLst>
                                          <p:attrName>style.visibility</p:attrName>
                                        </p:attrNameLst>
                                      </p:cBhvr>
                                      <p:to>
                                        <p:strVal val="visible"/>
                                      </p:to>
                                    </p:set>
                                    <p:animEffect transition="in" filter="fade">
                                      <p:cBhvr>
                                        <p:cTn id="10" dur="1000"/>
                                        <p:tgtEl>
                                          <p:spTgt spid="21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17"/>
                                        </p:tgtEl>
                                        <p:attrNameLst>
                                          <p:attrName>style.visibility</p:attrName>
                                        </p:attrNameLst>
                                      </p:cBhvr>
                                      <p:to>
                                        <p:strVal val="visible"/>
                                      </p:to>
                                    </p:set>
                                    <p:animEffect transition="in" filter="fade">
                                      <p:cBhvr>
                                        <p:cTn id="15" dur="1000"/>
                                        <p:tgtEl>
                                          <p:spTgt spid="2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pic>
        <p:nvPicPr>
          <p:cNvPr id="223" name="Google Shape;223;p30" descr="https://sites.uw.edu/libstrat/2020/03/15/a-message-from-the-dean-libraries-response-to-covid-19/" title="Screen shot of message from Dean"/>
          <p:cNvPicPr preferRelativeResize="0"/>
          <p:nvPr/>
        </p:nvPicPr>
        <p:blipFill>
          <a:blip r:embed="rId3">
            <a:alphaModFix/>
          </a:blip>
          <a:stretch>
            <a:fillRect/>
          </a:stretch>
        </p:blipFill>
        <p:spPr>
          <a:xfrm>
            <a:off x="428550" y="497600"/>
            <a:ext cx="4525077" cy="3757600"/>
          </a:xfrm>
          <a:prstGeom prst="rect">
            <a:avLst/>
          </a:prstGeom>
          <a:noFill/>
          <a:ln>
            <a:noFill/>
          </a:ln>
          <a:effectLst>
            <a:outerShdw blurRad="57150" dist="19050" dir="5400000" algn="bl" rotWithShape="0">
              <a:srgbClr val="3D006F">
                <a:alpha val="50000"/>
              </a:srgbClr>
            </a:outerShdw>
          </a:effectLst>
        </p:spPr>
      </p:pic>
      <p:pic>
        <p:nvPicPr>
          <p:cNvPr id="224" name="Google Shape;224;p30" descr="https://sites.uw.edu/libstrat/2020/04/06/hathitrust-expands-access-to-materials-for-uw-libraries/ " title="Screen shot of blog post"/>
          <p:cNvPicPr preferRelativeResize="0"/>
          <p:nvPr/>
        </p:nvPicPr>
        <p:blipFill>
          <a:blip r:embed="rId4">
            <a:alphaModFix/>
          </a:blip>
          <a:stretch>
            <a:fillRect/>
          </a:stretch>
        </p:blipFill>
        <p:spPr>
          <a:xfrm>
            <a:off x="3518125" y="878100"/>
            <a:ext cx="5146450" cy="3974901"/>
          </a:xfrm>
          <a:prstGeom prst="rect">
            <a:avLst/>
          </a:prstGeom>
          <a:noFill/>
          <a:ln>
            <a:noFill/>
          </a:ln>
          <a:effectLst>
            <a:outerShdw blurRad="57150" dist="19050" dir="5400000" algn="bl" rotWithShape="0">
              <a:srgbClr val="4B2E83">
                <a:alpha val="50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4"/>
                                        </p:tgtEl>
                                        <p:attrNameLst>
                                          <p:attrName>style.visibility</p:attrName>
                                        </p:attrNameLst>
                                      </p:cBhvr>
                                      <p:to>
                                        <p:strVal val="visible"/>
                                      </p:to>
                                    </p:set>
                                    <p:animEffect transition="in" filter="fade">
                                      <p:cBhvr>
                                        <p:cTn id="7" dur="1000"/>
                                        <p:tgtEl>
                                          <p:spTgt spid="2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pic>
        <p:nvPicPr>
          <p:cNvPr id="229" name="Google Shape;229;p31" descr="Screen shot of availability of services" title="Libraries Status"/>
          <p:cNvPicPr preferRelativeResize="0"/>
          <p:nvPr/>
        </p:nvPicPr>
        <p:blipFill>
          <a:blip r:embed="rId3">
            <a:alphaModFix/>
          </a:blip>
          <a:stretch>
            <a:fillRect/>
          </a:stretch>
        </p:blipFill>
        <p:spPr>
          <a:xfrm>
            <a:off x="597475" y="513125"/>
            <a:ext cx="4419674" cy="3850726"/>
          </a:xfrm>
          <a:prstGeom prst="rect">
            <a:avLst/>
          </a:prstGeom>
          <a:noFill/>
          <a:ln>
            <a:noFill/>
          </a:ln>
          <a:effectLst>
            <a:outerShdw blurRad="57150" dist="19050" dir="5400000" algn="bl" rotWithShape="0">
              <a:srgbClr val="000000">
                <a:alpha val="50000"/>
              </a:srgbClr>
            </a:outerShdw>
          </a:effectLst>
        </p:spPr>
      </p:pic>
      <p:sp>
        <p:nvSpPr>
          <p:cNvPr id="230" name="Google Shape;230;p31"/>
          <p:cNvSpPr txBox="1"/>
          <p:nvPr/>
        </p:nvSpPr>
        <p:spPr>
          <a:xfrm>
            <a:off x="5281575" y="471900"/>
            <a:ext cx="3469200" cy="4189800"/>
          </a:xfrm>
          <a:prstGeom prst="rect">
            <a:avLst/>
          </a:prstGeom>
          <a:noFill/>
          <a:ln>
            <a:noFill/>
          </a:ln>
        </p:spPr>
        <p:txBody>
          <a:bodyPr spcFirstLastPara="1" wrap="square" lIns="91425" tIns="91425" rIns="91425" bIns="91425" anchor="t" anchorCtr="0">
            <a:spAutoFit/>
          </a:bodyPr>
          <a:lstStyle/>
          <a:p>
            <a:pPr marL="0" lvl="0" indent="0" algn="l" rtl="0">
              <a:lnSpc>
                <a:spcPct val="110000"/>
              </a:lnSpc>
              <a:spcBef>
                <a:spcPts val="1500"/>
              </a:spcBef>
              <a:spcAft>
                <a:spcPts val="0"/>
              </a:spcAft>
              <a:buNone/>
            </a:pPr>
            <a:r>
              <a:rPr lang="en" sz="1350" b="1">
                <a:solidFill>
                  <a:srgbClr val="8E632A"/>
                </a:solidFill>
                <a:highlight>
                  <a:srgbClr val="FFFFFF"/>
                </a:highlight>
                <a:latin typeface="Open Sans"/>
                <a:ea typeface="Open Sans"/>
                <a:cs typeface="Open Sans"/>
                <a:sym typeface="Open Sans"/>
              </a:rPr>
              <a:t>When will Libraries open again?</a:t>
            </a:r>
            <a:endParaRPr>
              <a:latin typeface="Proxima Nova"/>
              <a:ea typeface="Proxima Nova"/>
              <a:cs typeface="Proxima Nova"/>
              <a:sym typeface="Proxima Nova"/>
            </a:endParaRPr>
          </a:p>
          <a:p>
            <a:pPr marL="0" lvl="0" indent="0" algn="l" rtl="0">
              <a:lnSpc>
                <a:spcPct val="115000"/>
              </a:lnSpc>
              <a:spcBef>
                <a:spcPts val="800"/>
              </a:spcBef>
              <a:spcAft>
                <a:spcPts val="0"/>
              </a:spcAft>
              <a:buNone/>
            </a:pPr>
            <a:r>
              <a:rPr lang="en" sz="1050" b="1">
                <a:solidFill>
                  <a:srgbClr val="333333"/>
                </a:solidFill>
                <a:highlight>
                  <a:srgbClr val="FFFFFF"/>
                </a:highlight>
                <a:latin typeface="Open Sans"/>
                <a:ea typeface="Open Sans"/>
                <a:cs typeface="Open Sans"/>
                <a:sym typeface="Open Sans"/>
              </a:rPr>
              <a:t>Suzzallo, Allen, and the 12 branch Libraries </a:t>
            </a:r>
            <a:r>
              <a:rPr lang="en" sz="1050">
                <a:solidFill>
                  <a:srgbClr val="333333"/>
                </a:solidFill>
                <a:highlight>
                  <a:srgbClr val="FFFFFF"/>
                </a:highlight>
                <a:latin typeface="Open Sans"/>
                <a:ea typeface="Open Sans"/>
                <a:cs typeface="Open Sans"/>
                <a:sym typeface="Open Sans"/>
              </a:rPr>
              <a:t>on UW Seattle campus are not currently planned for physical reopening during spring and summer quarter.</a:t>
            </a:r>
            <a:endParaRPr sz="1050">
              <a:solidFill>
                <a:srgbClr val="333333"/>
              </a:solidFill>
              <a:highlight>
                <a:srgbClr val="FFFFFF"/>
              </a:highlight>
              <a:latin typeface="Open Sans"/>
              <a:ea typeface="Open Sans"/>
              <a:cs typeface="Open Sans"/>
              <a:sym typeface="Open Sans"/>
            </a:endParaRPr>
          </a:p>
          <a:p>
            <a:pPr marL="457200" lvl="0" indent="-295275" algn="l" rtl="0">
              <a:lnSpc>
                <a:spcPct val="115000"/>
              </a:lnSpc>
              <a:spcBef>
                <a:spcPts val="1300"/>
              </a:spcBef>
              <a:spcAft>
                <a:spcPts val="0"/>
              </a:spcAft>
              <a:buClr>
                <a:srgbClr val="333333"/>
              </a:buClr>
              <a:buSzPts val="1050"/>
              <a:buFont typeface="Open Sans"/>
              <a:buChar char="●"/>
            </a:pPr>
            <a:r>
              <a:rPr lang="en" sz="1050">
                <a:solidFill>
                  <a:srgbClr val="333333"/>
                </a:solidFill>
                <a:highlight>
                  <a:srgbClr val="FFFFFF"/>
                </a:highlight>
                <a:latin typeface="Open Sans"/>
                <a:ea typeface="Open Sans"/>
                <a:cs typeface="Open Sans"/>
                <a:sym typeface="Open Sans"/>
              </a:rPr>
              <a:t>Maintaining </a:t>
            </a:r>
            <a:r>
              <a:rPr lang="en" sz="1050" b="1">
                <a:solidFill>
                  <a:srgbClr val="5B3E91"/>
                </a:solidFill>
                <a:highlight>
                  <a:srgbClr val="FFFFFF"/>
                </a:highlight>
                <a:uFill>
                  <a:noFill/>
                </a:uFill>
                <a:latin typeface="Open Sans"/>
                <a:ea typeface="Open Sans"/>
                <a:cs typeface="Open Sans"/>
                <a:sym typeface="Open Sans"/>
                <a:hlinkClick r:id="rId4">
                  <a:extLst>
                    <a:ext uri="{A12FA001-AC4F-418D-AE19-62706E023703}">
                      <ahyp:hlinkClr xmlns:ahyp="http://schemas.microsoft.com/office/drawing/2018/hyperlinkcolor" val="tx"/>
                    </a:ext>
                  </a:extLst>
                </a:hlinkClick>
              </a:rPr>
              <a:t>HathiTrust Emergency Temporary Access Service</a:t>
            </a:r>
            <a:r>
              <a:rPr lang="en" sz="1050">
                <a:solidFill>
                  <a:srgbClr val="333333"/>
                </a:solidFill>
                <a:highlight>
                  <a:srgbClr val="FFFFFF"/>
                </a:highlight>
                <a:latin typeface="Open Sans"/>
                <a:ea typeface="Open Sans"/>
                <a:cs typeface="Open Sans"/>
                <a:sym typeface="Open Sans"/>
              </a:rPr>
              <a:t> is a critical factor in the Libraries’ reopening strategy. At this time, Libraries must prioritize spaces that do not conflict with the HathiTrust partnership that provides access to o</a:t>
            </a:r>
            <a:r>
              <a:rPr lang="en" sz="1050" i="1">
                <a:solidFill>
                  <a:srgbClr val="333333"/>
                </a:solidFill>
                <a:highlight>
                  <a:srgbClr val="FFFFFF"/>
                </a:highlight>
                <a:latin typeface="Open Sans"/>
                <a:ea typeface="Open Sans"/>
                <a:cs typeface="Open Sans"/>
                <a:sym typeface="Open Sans"/>
              </a:rPr>
              <a:t>ver 1 million electronic resources </a:t>
            </a:r>
            <a:r>
              <a:rPr lang="en" sz="1050">
                <a:solidFill>
                  <a:srgbClr val="333333"/>
                </a:solidFill>
                <a:highlight>
                  <a:srgbClr val="FFFFFF"/>
                </a:highlight>
                <a:latin typeface="Open Sans"/>
                <a:ea typeface="Open Sans"/>
                <a:cs typeface="Open Sans"/>
                <a:sym typeface="Open Sans"/>
              </a:rPr>
              <a:t>critical for current hybrid learning.</a:t>
            </a:r>
            <a:endParaRPr sz="1050">
              <a:solidFill>
                <a:srgbClr val="333333"/>
              </a:solidFill>
              <a:highlight>
                <a:srgbClr val="FFFFFF"/>
              </a:highlight>
              <a:latin typeface="Open Sans"/>
              <a:ea typeface="Open Sans"/>
              <a:cs typeface="Open Sans"/>
              <a:sym typeface="Open Sans"/>
            </a:endParaRPr>
          </a:p>
          <a:p>
            <a:pPr marL="457200" lvl="0" indent="-295275" algn="l" rtl="0">
              <a:lnSpc>
                <a:spcPct val="115000"/>
              </a:lnSpc>
              <a:spcBef>
                <a:spcPts val="0"/>
              </a:spcBef>
              <a:spcAft>
                <a:spcPts val="0"/>
              </a:spcAft>
              <a:buClr>
                <a:srgbClr val="333333"/>
              </a:buClr>
              <a:buSzPts val="1050"/>
              <a:buFont typeface="Open Sans"/>
              <a:buChar char="●"/>
            </a:pPr>
            <a:r>
              <a:rPr lang="en" sz="1050">
                <a:solidFill>
                  <a:srgbClr val="333333"/>
                </a:solidFill>
                <a:highlight>
                  <a:srgbClr val="FFFFFF"/>
                </a:highlight>
                <a:latin typeface="Open Sans"/>
                <a:ea typeface="Open Sans"/>
                <a:cs typeface="Open Sans"/>
                <a:sym typeface="Open Sans"/>
              </a:rPr>
              <a:t>Our current planning approach prioritizes the safe and successful transition to expanded Libraries access in fall quarter: maximizing in-person study areas, access to physical materials and a return to more routine operations, pending current public health status and state/UW guidelines.</a:t>
            </a:r>
            <a:endParaRPr>
              <a:latin typeface="Proxima Nova"/>
              <a:ea typeface="Proxima Nova"/>
              <a:cs typeface="Proxima Nova"/>
              <a:sym typeface="Proxima Nova"/>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p3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UW Libraries HathiTrust Total Usage 4/1/2020 to 2/16/2021</a:t>
            </a:r>
            <a:endParaRPr/>
          </a:p>
        </p:txBody>
      </p:sp>
      <p:pic>
        <p:nvPicPr>
          <p:cNvPr id="236" name="Google Shape;236;p32" descr="Line graph of usage over time" title="Number of ETAS Checkouts"/>
          <p:cNvPicPr preferRelativeResize="0"/>
          <p:nvPr/>
        </p:nvPicPr>
        <p:blipFill>
          <a:blip r:embed="rId3">
            <a:alphaModFix/>
          </a:blip>
          <a:stretch>
            <a:fillRect/>
          </a:stretch>
        </p:blipFill>
        <p:spPr>
          <a:xfrm>
            <a:off x="311700" y="1017725"/>
            <a:ext cx="7397894" cy="3820974"/>
          </a:xfrm>
          <a:prstGeom prst="rect">
            <a:avLst/>
          </a:prstGeom>
          <a:noFill/>
          <a:ln>
            <a:noFill/>
          </a:ln>
        </p:spPr>
      </p:pic>
      <p:sp>
        <p:nvSpPr>
          <p:cNvPr id="237" name="Google Shape;237;p32"/>
          <p:cNvSpPr txBox="1">
            <a:spLocks noGrp="1"/>
          </p:cNvSpPr>
          <p:nvPr>
            <p:ph type="body" idx="4294967295"/>
          </p:nvPr>
        </p:nvSpPr>
        <p:spPr>
          <a:xfrm>
            <a:off x="5501925" y="1093925"/>
            <a:ext cx="3330300" cy="1832700"/>
          </a:xfrm>
          <a:prstGeom prst="rect">
            <a:avLst/>
          </a:prstGeom>
        </p:spPr>
        <p:txBody>
          <a:bodyPr spcFirstLastPara="1" wrap="square" lIns="91425" tIns="91425" rIns="91425" bIns="91425" anchor="t" anchorCtr="0">
            <a:normAutofit fontScale="77500"/>
          </a:bodyPr>
          <a:lstStyle/>
          <a:p>
            <a:pPr marL="0" lvl="0" indent="0" algn="l" rtl="0">
              <a:lnSpc>
                <a:spcPct val="115000"/>
              </a:lnSpc>
              <a:spcBef>
                <a:spcPts val="0"/>
              </a:spcBef>
              <a:spcAft>
                <a:spcPts val="0"/>
              </a:spcAft>
              <a:buNone/>
            </a:pPr>
            <a:r>
              <a:rPr lang="en" sz="2700">
                <a:solidFill>
                  <a:srgbClr val="3D006F"/>
                </a:solidFill>
                <a:latin typeface="Proxima Nova"/>
                <a:ea typeface="Proxima Nova"/>
                <a:cs typeface="Proxima Nova"/>
                <a:sym typeface="Proxima Nova"/>
              </a:rPr>
              <a:t>@UW Libraries Search</a:t>
            </a:r>
            <a:endParaRPr>
              <a:solidFill>
                <a:schemeClr val="accent3"/>
              </a:solidFill>
              <a:latin typeface="Proxima Nova"/>
              <a:ea typeface="Proxima Nova"/>
              <a:cs typeface="Proxima Nova"/>
              <a:sym typeface="Proxima Nova"/>
            </a:endParaRPr>
          </a:p>
          <a:p>
            <a:pPr marL="342900" lvl="0" indent="-253682" algn="l" rtl="0">
              <a:lnSpc>
                <a:spcPct val="115000"/>
              </a:lnSpc>
              <a:spcBef>
                <a:spcPts val="0"/>
              </a:spcBef>
              <a:spcAft>
                <a:spcPts val="0"/>
              </a:spcAft>
              <a:buClr>
                <a:schemeClr val="accent3"/>
              </a:buClr>
              <a:buSzPct val="100000"/>
              <a:buFont typeface="Proxima Nova"/>
              <a:buChar char="●"/>
            </a:pPr>
            <a:r>
              <a:rPr lang="en" sz="1800">
                <a:solidFill>
                  <a:schemeClr val="accent3"/>
                </a:solidFill>
                <a:latin typeface="Proxima Nova"/>
                <a:ea typeface="Proxima Nova"/>
                <a:cs typeface="Proxima Nova"/>
                <a:sym typeface="Proxima Nova"/>
              </a:rPr>
              <a:t>1.7 million books from UW Libraries</a:t>
            </a:r>
            <a:br>
              <a:rPr lang="en" sz="1800">
                <a:solidFill>
                  <a:schemeClr val="accent3"/>
                </a:solidFill>
                <a:latin typeface="Proxima Nova"/>
                <a:ea typeface="Proxima Nova"/>
                <a:cs typeface="Proxima Nova"/>
                <a:sym typeface="Proxima Nova"/>
              </a:rPr>
            </a:br>
            <a:r>
              <a:rPr lang="en" sz="1800">
                <a:solidFill>
                  <a:schemeClr val="accent3"/>
                </a:solidFill>
                <a:latin typeface="Proxima Nova"/>
                <a:ea typeface="Proxima Nova"/>
                <a:cs typeface="Proxima Nova"/>
                <a:sym typeface="Proxima Nova"/>
              </a:rPr>
              <a:t>(Emergency Temporary Access)</a:t>
            </a:r>
            <a:endParaRPr sz="1800">
              <a:solidFill>
                <a:schemeClr val="accent3"/>
              </a:solidFill>
              <a:latin typeface="Proxima Nova"/>
              <a:ea typeface="Proxima Nova"/>
              <a:cs typeface="Proxima Nova"/>
              <a:sym typeface="Proxima Nova"/>
            </a:endParaRPr>
          </a:p>
          <a:p>
            <a:pPr marL="342900" lvl="0" indent="-253682" algn="l" rtl="0">
              <a:lnSpc>
                <a:spcPct val="115000"/>
              </a:lnSpc>
              <a:spcBef>
                <a:spcPts val="0"/>
              </a:spcBef>
              <a:spcAft>
                <a:spcPts val="0"/>
              </a:spcAft>
              <a:buClr>
                <a:schemeClr val="accent3"/>
              </a:buClr>
              <a:buSzPct val="100000"/>
              <a:buFont typeface="Proxima Nova"/>
              <a:buChar char="●"/>
            </a:pPr>
            <a:r>
              <a:rPr lang="en" sz="1800">
                <a:solidFill>
                  <a:schemeClr val="accent3"/>
                </a:solidFill>
                <a:latin typeface="Proxima Nova"/>
                <a:ea typeface="Proxima Nova"/>
                <a:cs typeface="Proxima Nova"/>
                <a:sym typeface="Proxima Nova"/>
              </a:rPr>
              <a:t>3.7 million</a:t>
            </a:r>
            <a:r>
              <a:rPr lang="en"/>
              <a:t> books</a:t>
            </a:r>
            <a:r>
              <a:rPr lang="en" sz="1800">
                <a:solidFill>
                  <a:schemeClr val="accent3"/>
                </a:solidFill>
                <a:latin typeface="Proxima Nova"/>
                <a:ea typeface="Proxima Nova"/>
                <a:cs typeface="Proxima Nova"/>
                <a:sym typeface="Proxima Nova"/>
              </a:rPr>
              <a:t> in public domain</a:t>
            </a:r>
            <a:br>
              <a:rPr lang="en" sz="1800">
                <a:solidFill>
                  <a:schemeClr val="accent3"/>
                </a:solidFill>
                <a:latin typeface="Proxima Nova"/>
                <a:ea typeface="Proxima Nova"/>
                <a:cs typeface="Proxima Nova"/>
                <a:sym typeface="Proxima Nova"/>
              </a:rPr>
            </a:br>
            <a:r>
              <a:rPr lang="en" sz="1800">
                <a:solidFill>
                  <a:schemeClr val="accent3"/>
                </a:solidFill>
                <a:latin typeface="Proxima Nova"/>
                <a:ea typeface="Proxima Nova"/>
                <a:cs typeface="Proxima Nova"/>
                <a:sym typeface="Proxima Nova"/>
              </a:rPr>
              <a:t>(Ongoing Access)</a:t>
            </a:r>
            <a:endParaRPr sz="1800">
              <a:solidFill>
                <a:schemeClr val="accent3"/>
              </a:solidFill>
              <a:latin typeface="Proxima Nova"/>
              <a:ea typeface="Proxima Nova"/>
              <a:cs typeface="Proxima Nova"/>
              <a:sym typeface="Proxima Nova"/>
            </a:endParaRPr>
          </a:p>
          <a:p>
            <a:pPr marL="342900" lvl="0" indent="-253682" algn="l" rtl="0">
              <a:lnSpc>
                <a:spcPct val="115000"/>
              </a:lnSpc>
              <a:spcBef>
                <a:spcPts val="0"/>
              </a:spcBef>
              <a:spcAft>
                <a:spcPts val="0"/>
              </a:spcAft>
              <a:buClr>
                <a:srgbClr val="3D006F"/>
              </a:buClr>
              <a:buSzPct val="100000"/>
              <a:buFont typeface="Proxima Nova"/>
              <a:buChar char="●"/>
            </a:pPr>
            <a:r>
              <a:rPr lang="en" sz="1800" b="1">
                <a:solidFill>
                  <a:srgbClr val="3D006F"/>
                </a:solidFill>
                <a:latin typeface="Proxima Nova"/>
                <a:ea typeface="Proxima Nova"/>
                <a:cs typeface="Proxima Nova"/>
                <a:sym typeface="Proxima Nova"/>
              </a:rPr>
              <a:t>5.4 million total</a:t>
            </a:r>
            <a:endParaRPr sz="1800" b="1">
              <a:solidFill>
                <a:srgbClr val="3D006F"/>
              </a:solidFill>
              <a:latin typeface="Proxima Nova"/>
              <a:ea typeface="Proxima Nova"/>
              <a:cs typeface="Proxima Nova"/>
              <a:sym typeface="Proxima Nova"/>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p33"/>
          <p:cNvSpPr txBox="1">
            <a:spLocks noGrp="1"/>
          </p:cNvSpPr>
          <p:nvPr>
            <p:ph type="title"/>
          </p:nvPr>
        </p:nvSpPr>
        <p:spPr>
          <a:xfrm>
            <a:off x="265500" y="1205825"/>
            <a:ext cx="4045200" cy="15096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t>Inflection point…</a:t>
            </a:r>
            <a:br>
              <a:rPr lang="en"/>
            </a:br>
            <a:r>
              <a:rPr lang="en"/>
              <a:t>Paradigm shift</a:t>
            </a:r>
            <a:endParaRPr/>
          </a:p>
        </p:txBody>
      </p:sp>
      <p:sp>
        <p:nvSpPr>
          <p:cNvPr id="243" name="Google Shape;243;p33"/>
          <p:cNvSpPr txBox="1">
            <a:spLocks noGrp="1"/>
          </p:cNvSpPr>
          <p:nvPr>
            <p:ph type="subTitle" idx="1"/>
          </p:nvPr>
        </p:nvSpPr>
        <p:spPr>
          <a:xfrm>
            <a:off x="265500" y="2769001"/>
            <a:ext cx="4045200" cy="13455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a:t>or something else? </a:t>
            </a:r>
            <a:endParaRPr/>
          </a:p>
        </p:txBody>
      </p:sp>
      <p:sp>
        <p:nvSpPr>
          <p:cNvPr id="244" name="Google Shape;244;p33"/>
          <p:cNvSpPr txBox="1">
            <a:spLocks noGrp="1"/>
          </p:cNvSpPr>
          <p:nvPr>
            <p:ph type="body" idx="2"/>
          </p:nvPr>
        </p:nvSpPr>
        <p:spPr>
          <a:xfrm>
            <a:off x="4939500" y="3498275"/>
            <a:ext cx="3837000" cy="384900"/>
          </a:xfrm>
          <a:prstGeom prst="rect">
            <a:avLst/>
          </a:prstGeom>
        </p:spPr>
        <p:txBody>
          <a:bodyPr spcFirstLastPara="1" wrap="square" lIns="91425" tIns="91425" rIns="91425" bIns="91425" anchor="ctr" anchorCtr="0">
            <a:spAutoFit/>
          </a:bodyPr>
          <a:lstStyle/>
          <a:p>
            <a:pPr marL="0" lvl="0" indent="0" algn="l" rtl="0">
              <a:spcBef>
                <a:spcPts val="0"/>
              </a:spcBef>
              <a:spcAft>
                <a:spcPts val="1200"/>
              </a:spcAft>
              <a:buNone/>
            </a:pPr>
            <a:r>
              <a:rPr lang="en" sz="1300" u="sng">
                <a:solidFill>
                  <a:srgbClr val="FFFFFF"/>
                </a:solidFill>
                <a:hlinkClick r:id="rId3">
                  <a:extLst>
                    <a:ext uri="{A12FA001-AC4F-418D-AE19-62706E023703}">
                      <ahyp:hlinkClr xmlns:ahyp="http://schemas.microsoft.com/office/drawing/2018/hyperlinkcolor" val="tx"/>
                    </a:ext>
                  </a:extLst>
                </a:hlinkClick>
              </a:rPr>
              <a:t>Credit: </a:t>
            </a:r>
            <a:r>
              <a:rPr lang="en" sz="1300" u="sng">
                <a:solidFill>
                  <a:srgbClr val="FFFFFF"/>
                </a:solidFill>
                <a:hlinkClick r:id="rId3">
                  <a:extLst>
                    <a:ext uri="{A12FA001-AC4F-418D-AE19-62706E023703}">
                      <ahyp:hlinkClr xmlns:ahyp="http://schemas.microsoft.com/office/drawing/2018/hyperlinkcolor" val="tx"/>
                    </a:ext>
                  </a:extLst>
                </a:hlinkClick>
              </a:rPr>
              <a:t>marcfonteijn </a:t>
            </a:r>
            <a:endParaRPr sz="1300">
              <a:solidFill>
                <a:srgbClr val="FFFFFF"/>
              </a:solidFill>
            </a:endParaRPr>
          </a:p>
        </p:txBody>
      </p:sp>
      <p:pic>
        <p:nvPicPr>
          <p:cNvPr id="245" name="Google Shape;245;p33" descr="&quot;The inflection point&quot; by marcfonteijn is licensed under CC BY-SA 2.0 &#10;https://search.creativecommons.org/photos/50edbf2c-ab19-4a45-bb90-01fa482395a3" title="The inflection point"/>
          <p:cNvPicPr preferRelativeResize="0"/>
          <p:nvPr/>
        </p:nvPicPr>
        <p:blipFill>
          <a:blip r:embed="rId4">
            <a:alphaModFix/>
          </a:blip>
          <a:stretch>
            <a:fillRect/>
          </a:stretch>
        </p:blipFill>
        <p:spPr>
          <a:xfrm>
            <a:off x="4939500" y="800400"/>
            <a:ext cx="3597174" cy="26978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6"/>
          <p:cNvSpPr txBox="1">
            <a:spLocks noGrp="1"/>
          </p:cNvSpPr>
          <p:nvPr>
            <p:ph type="body" idx="4294967295"/>
          </p:nvPr>
        </p:nvSpPr>
        <p:spPr>
          <a:xfrm>
            <a:off x="4832400" y="1152475"/>
            <a:ext cx="39999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en"/>
              <a:t>The University of Washington acknowledges the Coast Salish peoples of this land, the land which touches the shared waters of all tribes and bands within the Suquamish, Tulalip and Muckleshoot nations.</a:t>
            </a:r>
            <a:endParaRPr/>
          </a:p>
        </p:txBody>
      </p:sp>
      <p:pic>
        <p:nvPicPr>
          <p:cNvPr id="79" name="Google Shape;79;p16" descr="View of Mt Rainer from UW Seattle Campus. May 2020" title="UW Campus "/>
          <p:cNvPicPr preferRelativeResize="0"/>
          <p:nvPr/>
        </p:nvPicPr>
        <p:blipFill>
          <a:blip r:embed="rId3">
            <a:alphaModFix/>
          </a:blip>
          <a:stretch>
            <a:fillRect/>
          </a:stretch>
        </p:blipFill>
        <p:spPr>
          <a:xfrm>
            <a:off x="768900" y="1152463"/>
            <a:ext cx="3810000" cy="2543175"/>
          </a:xfrm>
          <a:prstGeom prst="rect">
            <a:avLst/>
          </a:prstGeom>
          <a:noFill/>
          <a:ln>
            <a:noFill/>
          </a:ln>
        </p:spPr>
      </p:pic>
      <p:sp>
        <p:nvSpPr>
          <p:cNvPr id="80" name="Google Shape;80;p16"/>
          <p:cNvSpPr txBox="1"/>
          <p:nvPr/>
        </p:nvSpPr>
        <p:spPr>
          <a:xfrm>
            <a:off x="768900" y="3695650"/>
            <a:ext cx="3810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latin typeface="Proxima Nova"/>
                <a:ea typeface="Proxima Nova"/>
                <a:cs typeface="Proxima Nova"/>
                <a:sym typeface="Proxima Nova"/>
              </a:rPr>
              <a:t>Credit:</a:t>
            </a:r>
            <a:r>
              <a:rPr lang="en">
                <a:solidFill>
                  <a:srgbClr val="3D006F"/>
                </a:solidFill>
                <a:latin typeface="Proxima Nova"/>
                <a:ea typeface="Proxima Nova"/>
                <a:cs typeface="Proxima Nova"/>
                <a:sym typeface="Proxima Nova"/>
              </a:rPr>
              <a:t> </a:t>
            </a:r>
            <a:r>
              <a:rPr lang="en" u="sng">
                <a:solidFill>
                  <a:srgbClr val="3D006F"/>
                </a:solidFill>
                <a:latin typeface="Proxima Nova"/>
                <a:ea typeface="Proxima Nova"/>
                <a:cs typeface="Proxima Nova"/>
                <a:sym typeface="Proxima Nova"/>
                <a:hlinkClick r:id="rId4">
                  <a:extLst>
                    <a:ext uri="{A12FA001-AC4F-418D-AE19-62706E023703}">
                      <ahyp:hlinkClr xmlns:ahyp="http://schemas.microsoft.com/office/drawing/2018/hyperlinkcolor" val="tx"/>
                    </a:ext>
                  </a:extLst>
                </a:hlinkClick>
              </a:rPr>
              <a:t>University of Washington</a:t>
            </a:r>
            <a:endParaRPr>
              <a:solidFill>
                <a:srgbClr val="3D006F"/>
              </a:solidFill>
              <a:latin typeface="Proxima Nova"/>
              <a:ea typeface="Proxima Nova"/>
              <a:cs typeface="Proxima Nova"/>
              <a:sym typeface="Proxima Nova"/>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
        <p:nvSpPr>
          <p:cNvPr id="251" name="Google Shape;251;p34"/>
          <p:cNvSpPr/>
          <p:nvPr/>
        </p:nvSpPr>
        <p:spPr>
          <a:xfrm>
            <a:off x="2643150" y="1453856"/>
            <a:ext cx="3313500" cy="3313500"/>
          </a:xfrm>
          <a:prstGeom prst="ellipse">
            <a:avLst/>
          </a:prstGeom>
          <a:solidFill>
            <a:schemeClr val="lt2"/>
          </a:solidFill>
          <a:ln w="28575" cap="flat" cmpd="sng">
            <a:solidFill>
              <a:schemeClr val="dk2"/>
            </a:solidFill>
            <a:prstDash val="solid"/>
            <a:round/>
            <a:headEnd type="none" w="sm" len="sm"/>
            <a:tailEnd type="none" w="sm" len="sm"/>
          </a:ln>
        </p:spPr>
        <p:txBody>
          <a:bodyPr spcFirstLastPara="1" wrap="square" lIns="68575" tIns="68575" rIns="68575" bIns="68575" anchor="ctr" anchorCtr="0">
            <a:noAutofit/>
          </a:bodyPr>
          <a:lstStyle/>
          <a:p>
            <a:pPr marL="0" lvl="0" indent="0" algn="l" rtl="0">
              <a:spcBef>
                <a:spcPts val="0"/>
              </a:spcBef>
              <a:spcAft>
                <a:spcPts val="0"/>
              </a:spcAft>
              <a:buNone/>
            </a:pPr>
            <a:endParaRPr/>
          </a:p>
        </p:txBody>
      </p:sp>
      <p:pic>
        <p:nvPicPr>
          <p:cNvPr id="252" name="Google Shape;252;p34" descr="Acquisitions &gt; Access &gt; Discovery &gt; Preservation" title="Workflow"/>
          <p:cNvPicPr preferRelativeResize="0"/>
          <p:nvPr/>
        </p:nvPicPr>
        <p:blipFill>
          <a:blip r:embed="rId3">
            <a:alphaModFix/>
          </a:blip>
          <a:stretch>
            <a:fillRect/>
          </a:stretch>
        </p:blipFill>
        <p:spPr>
          <a:xfrm>
            <a:off x="2071088" y="1657350"/>
            <a:ext cx="4464243" cy="2978494"/>
          </a:xfrm>
          <a:prstGeom prst="rect">
            <a:avLst/>
          </a:prstGeom>
          <a:noFill/>
          <a:ln>
            <a:noFill/>
          </a:ln>
        </p:spPr>
      </p:pic>
      <p:sp>
        <p:nvSpPr>
          <p:cNvPr id="253" name="Google Shape;253;p34"/>
          <p:cNvSpPr txBox="1">
            <a:spLocks noGrp="1"/>
          </p:cNvSpPr>
          <p:nvPr>
            <p:ph type="title"/>
          </p:nvPr>
        </p:nvSpPr>
        <p:spPr>
          <a:xfrm>
            <a:off x="233775" y="333769"/>
            <a:ext cx="6390600" cy="4296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Shared values, community, and workflow</a:t>
            </a:r>
            <a:endParaRPr/>
          </a:p>
        </p:txBody>
      </p:sp>
      <p:pic>
        <p:nvPicPr>
          <p:cNvPr id="254" name="Google Shape;254;p34" descr="Hathi Trust Digital Library Logo" title="HTDL Logo"/>
          <p:cNvPicPr preferRelativeResize="0"/>
          <p:nvPr/>
        </p:nvPicPr>
        <p:blipFill rotWithShape="1">
          <a:blip r:embed="rId4">
            <a:alphaModFix/>
          </a:blip>
          <a:srcRect/>
          <a:stretch/>
        </p:blipFill>
        <p:spPr>
          <a:xfrm>
            <a:off x="628652" y="2739245"/>
            <a:ext cx="1063543" cy="742792"/>
          </a:xfrm>
          <a:prstGeom prst="rect">
            <a:avLst/>
          </a:prstGeom>
          <a:noFill/>
          <a:ln>
            <a:noFill/>
          </a:ln>
        </p:spPr>
      </p:pic>
      <p:pic>
        <p:nvPicPr>
          <p:cNvPr id="255" name="Google Shape;255;p34" descr="The Center for Research Libraries Logo" title="CRL Logo"/>
          <p:cNvPicPr preferRelativeResize="0"/>
          <p:nvPr/>
        </p:nvPicPr>
        <p:blipFill rotWithShape="1">
          <a:blip r:embed="rId5">
            <a:alphaModFix/>
          </a:blip>
          <a:srcRect/>
          <a:stretch/>
        </p:blipFill>
        <p:spPr>
          <a:xfrm>
            <a:off x="1213839" y="1657342"/>
            <a:ext cx="857250" cy="857250"/>
          </a:xfrm>
          <a:prstGeom prst="rect">
            <a:avLst/>
          </a:prstGeom>
          <a:noFill/>
          <a:ln>
            <a:noFill/>
          </a:ln>
        </p:spPr>
      </p:pic>
      <p:pic>
        <p:nvPicPr>
          <p:cNvPr id="256" name="Google Shape;256;p34" descr="Virginia's Academic Library Logo" title="VIVA Logo"/>
          <p:cNvPicPr preferRelativeResize="0"/>
          <p:nvPr/>
        </p:nvPicPr>
        <p:blipFill>
          <a:blip r:embed="rId6">
            <a:alphaModFix/>
          </a:blip>
          <a:stretch>
            <a:fillRect/>
          </a:stretch>
        </p:blipFill>
        <p:spPr>
          <a:xfrm>
            <a:off x="6211775" y="3323698"/>
            <a:ext cx="1862247" cy="893875"/>
          </a:xfrm>
          <a:prstGeom prst="rect">
            <a:avLst/>
          </a:prstGeom>
          <a:noFill/>
          <a:ln>
            <a:noFill/>
          </a:ln>
        </p:spPr>
      </p:pic>
      <p:pic>
        <p:nvPicPr>
          <p:cNvPr id="257" name="Google Shape;257;p34" descr="ScholarsTrust" title="Logo"/>
          <p:cNvPicPr preferRelativeResize="0"/>
          <p:nvPr/>
        </p:nvPicPr>
        <p:blipFill>
          <a:blip r:embed="rId7">
            <a:alphaModFix/>
          </a:blip>
          <a:stretch>
            <a:fillRect/>
          </a:stretch>
        </p:blipFill>
        <p:spPr>
          <a:xfrm>
            <a:off x="668975" y="3774275"/>
            <a:ext cx="1926125" cy="607800"/>
          </a:xfrm>
          <a:prstGeom prst="rect">
            <a:avLst/>
          </a:prstGeom>
          <a:noFill/>
          <a:ln>
            <a:noFill/>
          </a:ln>
        </p:spPr>
      </p:pic>
      <p:pic>
        <p:nvPicPr>
          <p:cNvPr id="258" name="Google Shape;258;p34" descr="NorthEast Research Libraries logo" title="NERL Logo"/>
          <p:cNvPicPr preferRelativeResize="0"/>
          <p:nvPr/>
        </p:nvPicPr>
        <p:blipFill>
          <a:blip r:embed="rId8">
            <a:alphaModFix/>
          </a:blip>
          <a:stretch>
            <a:fillRect/>
          </a:stretch>
        </p:blipFill>
        <p:spPr>
          <a:xfrm>
            <a:off x="6211775" y="1514338"/>
            <a:ext cx="1448078" cy="893875"/>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Google Shape;263;p3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Opportunities to reflect and reiterate</a:t>
            </a:r>
            <a:endParaRPr/>
          </a:p>
        </p:txBody>
      </p:sp>
      <p:sp>
        <p:nvSpPr>
          <p:cNvPr id="264" name="Google Shape;264;p3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lnSpcReduction="10000"/>
          </a:bodyPr>
          <a:lstStyle/>
          <a:p>
            <a:pPr marL="457200" lvl="0" indent="-323850" algn="l" rtl="0">
              <a:spcBef>
                <a:spcPts val="0"/>
              </a:spcBef>
              <a:spcAft>
                <a:spcPts val="0"/>
              </a:spcAft>
              <a:buSzPts val="1500"/>
              <a:buChar char="●"/>
            </a:pPr>
            <a:r>
              <a:rPr lang="en" sz="1500" b="1"/>
              <a:t>Shared Challenges </a:t>
            </a:r>
            <a:endParaRPr sz="1500" b="1"/>
          </a:p>
          <a:p>
            <a:pPr marL="914400" lvl="1" indent="-323850" algn="l" rtl="0">
              <a:spcBef>
                <a:spcPts val="0"/>
              </a:spcBef>
              <a:spcAft>
                <a:spcPts val="0"/>
              </a:spcAft>
              <a:buSzPts val="1500"/>
              <a:buChar char="○"/>
            </a:pPr>
            <a:r>
              <a:rPr lang="en" sz="1500"/>
              <a:t>Flat or decreased budgets</a:t>
            </a:r>
            <a:endParaRPr sz="1500"/>
          </a:p>
          <a:p>
            <a:pPr marL="914400" lvl="1" indent="-323850" algn="l" rtl="0">
              <a:spcBef>
                <a:spcPts val="0"/>
              </a:spcBef>
              <a:spcAft>
                <a:spcPts val="0"/>
              </a:spcAft>
              <a:buSzPts val="1500"/>
              <a:buChar char="○"/>
            </a:pPr>
            <a:r>
              <a:rPr lang="en" sz="1500"/>
              <a:t>Limited staffing   </a:t>
            </a:r>
            <a:br>
              <a:rPr lang="en" sz="1500"/>
            </a:br>
            <a:endParaRPr sz="1500"/>
          </a:p>
          <a:p>
            <a:pPr marL="457200" lvl="0" indent="-323850" algn="l" rtl="0">
              <a:spcBef>
                <a:spcPts val="0"/>
              </a:spcBef>
              <a:spcAft>
                <a:spcPts val="0"/>
              </a:spcAft>
              <a:buSzPts val="1500"/>
              <a:buChar char="●"/>
            </a:pPr>
            <a:r>
              <a:rPr lang="en" sz="1500" b="1"/>
              <a:t>Shared Opportunities</a:t>
            </a:r>
            <a:endParaRPr sz="1500" b="1"/>
          </a:p>
          <a:p>
            <a:pPr marL="914400" lvl="1" indent="-323850" algn="l" rtl="0">
              <a:spcBef>
                <a:spcPts val="0"/>
              </a:spcBef>
              <a:spcAft>
                <a:spcPts val="0"/>
              </a:spcAft>
              <a:buSzPts val="1500"/>
              <a:buChar char="○"/>
            </a:pPr>
            <a:r>
              <a:rPr lang="en" sz="1500"/>
              <a:t>Build on success with </a:t>
            </a:r>
            <a:br>
              <a:rPr lang="en" sz="1500"/>
            </a:br>
            <a:r>
              <a:rPr lang="en" sz="1500"/>
              <a:t>Collection Development and Resource Sharing</a:t>
            </a:r>
            <a:br>
              <a:rPr lang="en" sz="1500"/>
            </a:br>
            <a:endParaRPr sz="1500"/>
          </a:p>
          <a:p>
            <a:pPr marL="457200" lvl="0" indent="-323850" algn="l" rtl="0">
              <a:spcBef>
                <a:spcPts val="0"/>
              </a:spcBef>
              <a:spcAft>
                <a:spcPts val="0"/>
              </a:spcAft>
              <a:buSzPts val="1500"/>
              <a:buChar char="●"/>
            </a:pPr>
            <a:r>
              <a:rPr lang="en" sz="1500" b="1"/>
              <a:t>Shared Solutions</a:t>
            </a:r>
            <a:endParaRPr sz="1500" b="1"/>
          </a:p>
          <a:p>
            <a:pPr marL="914400" lvl="1" indent="-323850" algn="l" rtl="0">
              <a:spcBef>
                <a:spcPts val="0"/>
              </a:spcBef>
              <a:spcAft>
                <a:spcPts val="0"/>
              </a:spcAft>
              <a:buSzPts val="1500"/>
              <a:buChar char="○"/>
            </a:pPr>
            <a:r>
              <a:rPr lang="en" sz="1500"/>
              <a:t>Identify strategies, best practices and workflows across the consortium’s membership</a:t>
            </a:r>
            <a:endParaRPr sz="1500"/>
          </a:p>
        </p:txBody>
      </p:sp>
      <p:sp>
        <p:nvSpPr>
          <p:cNvPr id="265" name="Google Shape;265;p35"/>
          <p:cNvSpPr txBox="1">
            <a:spLocks noGrp="1"/>
          </p:cNvSpPr>
          <p:nvPr>
            <p:ph type="body" idx="2"/>
          </p:nvPr>
        </p:nvSpPr>
        <p:spPr>
          <a:xfrm>
            <a:off x="4832400" y="1152475"/>
            <a:ext cx="3999900" cy="3416400"/>
          </a:xfrm>
          <a:prstGeom prst="rect">
            <a:avLst/>
          </a:prstGeom>
          <a:ln w="9525" cap="flat" cmpd="sng">
            <a:solidFill>
              <a:srgbClr val="000000"/>
            </a:solidFill>
            <a:prstDash val="solid"/>
            <a:round/>
            <a:headEnd type="none" w="sm" len="sm"/>
            <a:tailEnd type="none" w="sm" len="sm"/>
          </a:ln>
        </p:spPr>
        <p:txBody>
          <a:bodyPr spcFirstLastPara="1" wrap="square" lIns="91425" tIns="91425" rIns="91425" bIns="91425" anchor="t" anchorCtr="0">
            <a:normAutofit lnSpcReduction="10000"/>
          </a:bodyPr>
          <a:lstStyle/>
          <a:p>
            <a:pPr marL="0" lvl="0" indent="0" algn="l" rtl="0">
              <a:spcBef>
                <a:spcPts val="0"/>
              </a:spcBef>
              <a:spcAft>
                <a:spcPts val="0"/>
              </a:spcAft>
              <a:buNone/>
            </a:pPr>
            <a:r>
              <a:rPr lang="en" sz="1500" b="1"/>
              <a:t>Sustainable Cost Share Model for CDL</a:t>
            </a:r>
            <a:endParaRPr sz="1500" b="1"/>
          </a:p>
          <a:p>
            <a:pPr marL="0" lvl="0" indent="0" algn="l" rtl="0">
              <a:spcBef>
                <a:spcPts val="1200"/>
              </a:spcBef>
              <a:spcAft>
                <a:spcPts val="0"/>
              </a:spcAft>
              <a:buNone/>
            </a:pPr>
            <a:r>
              <a:rPr lang="en" b="1"/>
              <a:t>Example: </a:t>
            </a:r>
            <a:r>
              <a:rPr lang="en"/>
              <a:t> </a:t>
            </a:r>
            <a:r>
              <a:rPr lang="en" b="1" u="sng">
                <a:solidFill>
                  <a:schemeClr val="dk2"/>
                </a:solidFill>
                <a:hlinkClick r:id="rId3">
                  <a:extLst>
                    <a:ext uri="{A12FA001-AC4F-418D-AE19-62706E023703}">
                      <ahyp:hlinkClr xmlns:ahyp="http://schemas.microsoft.com/office/drawing/2018/hyperlinkcolor" val="tx"/>
                    </a:ext>
                  </a:extLst>
                </a:hlinkClick>
              </a:rPr>
              <a:t>Transparency and Tiers: Restructuring a Publisher Deal with a </a:t>
            </a:r>
            <a:br>
              <a:rPr lang="en" b="1" u="sng">
                <a:solidFill>
                  <a:schemeClr val="dk2"/>
                </a:solidFill>
                <a:hlinkClick r:id="rId3">
                  <a:extLst>
                    <a:ext uri="{A12FA001-AC4F-418D-AE19-62706E023703}">
                      <ahyp:hlinkClr xmlns:ahyp="http://schemas.microsoft.com/office/drawing/2018/hyperlinkcolor" val="tx"/>
                    </a:ext>
                  </a:extLst>
                </a:hlinkClick>
              </a:rPr>
            </a:br>
            <a:r>
              <a:rPr lang="en" b="1" u="sng">
                <a:solidFill>
                  <a:schemeClr val="dk2"/>
                </a:solidFill>
                <a:hlinkClick r:id="rId3">
                  <a:extLst>
                    <a:ext uri="{A12FA001-AC4F-418D-AE19-62706E023703}">
                      <ahyp:hlinkClr xmlns:ahyp="http://schemas.microsoft.com/office/drawing/2018/hyperlinkcolor" val="tx"/>
                    </a:ext>
                  </a:extLst>
                </a:hlinkClick>
              </a:rPr>
              <a:t>Modified Decision Matrix</a:t>
            </a:r>
            <a:endParaRPr b="1">
              <a:solidFill>
                <a:schemeClr val="dk2"/>
              </a:solidFill>
            </a:endParaRPr>
          </a:p>
          <a:p>
            <a:pPr marL="457200" lvl="0" indent="-317500" algn="l" rtl="0">
              <a:spcBef>
                <a:spcPts val="1200"/>
              </a:spcBef>
              <a:spcAft>
                <a:spcPts val="0"/>
              </a:spcAft>
              <a:buSzPts val="1400"/>
              <a:buChar char="●"/>
            </a:pPr>
            <a:r>
              <a:rPr lang="en"/>
              <a:t>Methodology for complex problems requiring systematic consideration of multiple criteria and various stakeholders </a:t>
            </a:r>
            <a:endParaRPr/>
          </a:p>
          <a:p>
            <a:pPr marL="457200" lvl="0" indent="-317500" algn="l" rtl="0">
              <a:spcBef>
                <a:spcPts val="1000"/>
              </a:spcBef>
              <a:spcAft>
                <a:spcPts val="0"/>
              </a:spcAft>
              <a:buSzPts val="1400"/>
              <a:buChar char="●"/>
            </a:pPr>
            <a:r>
              <a:rPr lang="en"/>
              <a:t>Strategy ensures better decision making and timely implementation by using decision matrices, to explore options, make choices, and communicate decisions to stakeholders. </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Google Shape;270;p3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Opportunity to align and assess values </a:t>
            </a:r>
            <a:r>
              <a:rPr lang="en" sz="1800"/>
              <a:t>(</a:t>
            </a:r>
            <a:r>
              <a:rPr lang="en" sz="1800" u="sng">
                <a:solidFill>
                  <a:srgbClr val="0000FF"/>
                </a:solidFill>
                <a:hlinkClick r:id="rId3">
                  <a:extLst>
                    <a:ext uri="{A12FA001-AC4F-418D-AE19-62706E023703}">
                      <ahyp:hlinkClr xmlns:ahyp="http://schemas.microsoft.com/office/drawing/2018/hyperlinkcolor" val="tx"/>
                    </a:ext>
                  </a:extLst>
                </a:hlinkClick>
              </a:rPr>
              <a:t>VIVA mission &amp; vision</a:t>
            </a:r>
            <a:r>
              <a:rPr lang="en" sz="1800"/>
              <a:t>)*</a:t>
            </a:r>
            <a:endParaRPr sz="1800"/>
          </a:p>
        </p:txBody>
      </p:sp>
      <p:graphicFrame>
        <p:nvGraphicFramePr>
          <p:cNvPr id="271" name="Google Shape;271;p36"/>
          <p:cNvGraphicFramePr/>
          <p:nvPr/>
        </p:nvGraphicFramePr>
        <p:xfrm>
          <a:off x="447725" y="1082413"/>
          <a:ext cx="3000000" cy="3000000"/>
        </p:xfrm>
        <a:graphic>
          <a:graphicData uri="http://schemas.openxmlformats.org/drawingml/2006/table">
            <a:tbl>
              <a:tblPr>
                <a:noFill/>
                <a:tableStyleId>{9CFAC345-5036-4D4E-AF4E-ACD673E0FC62}</a:tableStyleId>
              </a:tblPr>
              <a:tblGrid>
                <a:gridCol w="2263175">
                  <a:extLst>
                    <a:ext uri="{9D8B030D-6E8A-4147-A177-3AD203B41FA5}">
                      <a16:colId xmlns:a16="http://schemas.microsoft.com/office/drawing/2014/main" val="20000"/>
                    </a:ext>
                  </a:extLst>
                </a:gridCol>
                <a:gridCol w="5723875">
                  <a:extLst>
                    <a:ext uri="{9D8B030D-6E8A-4147-A177-3AD203B41FA5}">
                      <a16:colId xmlns:a16="http://schemas.microsoft.com/office/drawing/2014/main" val="20001"/>
                    </a:ext>
                  </a:extLst>
                </a:gridCol>
              </a:tblGrid>
              <a:tr h="387250">
                <a:tc>
                  <a:txBody>
                    <a:bodyPr/>
                    <a:lstStyle/>
                    <a:p>
                      <a:pPr marL="0" lvl="0" indent="0" algn="l" rtl="0">
                        <a:spcBef>
                          <a:spcPts val="0"/>
                        </a:spcBef>
                        <a:spcAft>
                          <a:spcPts val="0"/>
                        </a:spcAft>
                        <a:buNone/>
                      </a:pPr>
                      <a:r>
                        <a:rPr lang="en" b="1"/>
                        <a:t>Values	</a:t>
                      </a:r>
                      <a:endParaRPr b="1"/>
                    </a:p>
                  </a:txBody>
                  <a:tcPr marL="91425" marR="91425" marT="91425" marB="91425"/>
                </a:tc>
                <a:tc>
                  <a:txBody>
                    <a:bodyPr/>
                    <a:lstStyle/>
                    <a:p>
                      <a:pPr marL="0" lvl="0" indent="0" algn="l" rtl="0">
                        <a:spcBef>
                          <a:spcPts val="0"/>
                        </a:spcBef>
                        <a:spcAft>
                          <a:spcPts val="0"/>
                        </a:spcAft>
                        <a:buNone/>
                      </a:pPr>
                      <a:r>
                        <a:rPr lang="en" b="1"/>
                        <a:t>Potential Assessment</a:t>
                      </a:r>
                      <a:endParaRPr b="1"/>
                    </a:p>
                  </a:txBody>
                  <a:tcPr marL="91425" marR="91425" marT="91425" marB="91425"/>
                </a:tc>
                <a:extLst>
                  <a:ext uri="{0D108BD9-81ED-4DB2-BD59-A6C34878D82A}">
                    <a16:rowId xmlns:a16="http://schemas.microsoft.com/office/drawing/2014/main" val="10000"/>
                  </a:ext>
                </a:extLst>
              </a:tr>
              <a:tr h="533950">
                <a:tc>
                  <a:txBody>
                    <a:bodyPr/>
                    <a:lstStyle/>
                    <a:p>
                      <a:pPr marL="0" lvl="0" indent="0" algn="l" rtl="0">
                        <a:lnSpc>
                          <a:spcPct val="110000"/>
                        </a:lnSpc>
                        <a:spcBef>
                          <a:spcPts val="1500"/>
                        </a:spcBef>
                        <a:spcAft>
                          <a:spcPts val="0"/>
                        </a:spcAft>
                        <a:buNone/>
                      </a:pPr>
                      <a:r>
                        <a:rPr lang="en" sz="1200">
                          <a:solidFill>
                            <a:srgbClr val="8E632A"/>
                          </a:solidFill>
                          <a:highlight>
                            <a:srgbClr val="FFFFFF"/>
                          </a:highlight>
                          <a:latin typeface="Open Sans"/>
                          <a:ea typeface="Open Sans"/>
                          <a:cs typeface="Open Sans"/>
                          <a:sym typeface="Open Sans"/>
                        </a:rPr>
                        <a:t>Cost-effective*</a:t>
                      </a:r>
                      <a:endParaRPr sz="1200">
                        <a:solidFill>
                          <a:srgbClr val="8E632A"/>
                        </a:solidFill>
                        <a:highlight>
                          <a:srgbClr val="FFFFFF"/>
                        </a:highlight>
                        <a:latin typeface="Open Sans"/>
                        <a:ea typeface="Open Sans"/>
                        <a:cs typeface="Open Sans"/>
                        <a:sym typeface="Open Sans"/>
                      </a:endParaRPr>
                    </a:p>
                    <a:p>
                      <a:pPr marL="0" lvl="0" indent="0" algn="l" rtl="0">
                        <a:spcBef>
                          <a:spcPts val="800"/>
                        </a:spcBef>
                        <a:spcAft>
                          <a:spcPts val="0"/>
                        </a:spcAft>
                        <a:buNone/>
                      </a:pPr>
                      <a:endParaRPr sz="1200"/>
                    </a:p>
                  </a:txBody>
                  <a:tcPr marL="91425" marR="91425" marT="91425" marB="91425"/>
                </a:tc>
                <a:tc>
                  <a:txBody>
                    <a:bodyPr/>
                    <a:lstStyle/>
                    <a:p>
                      <a:pPr marL="0" lvl="0" indent="0" algn="l" rtl="0">
                        <a:lnSpc>
                          <a:spcPct val="110000"/>
                        </a:lnSpc>
                        <a:spcBef>
                          <a:spcPts val="1500"/>
                        </a:spcBef>
                        <a:spcAft>
                          <a:spcPts val="0"/>
                        </a:spcAft>
                        <a:buNone/>
                      </a:pPr>
                      <a:r>
                        <a:rPr lang="en" sz="1200">
                          <a:solidFill>
                            <a:srgbClr val="8E632A"/>
                          </a:solidFill>
                          <a:highlight>
                            <a:srgbClr val="FFFFFF"/>
                          </a:highlight>
                          <a:latin typeface="Open Sans"/>
                          <a:ea typeface="Open Sans"/>
                          <a:cs typeface="Open Sans"/>
                          <a:sym typeface="Open Sans"/>
                        </a:rPr>
                        <a:t>Costs* </a:t>
                      </a:r>
                      <a:endParaRPr sz="1100">
                        <a:solidFill>
                          <a:srgbClr val="333333"/>
                        </a:solidFill>
                        <a:highlight>
                          <a:srgbClr val="FFFFFF"/>
                        </a:highlight>
                        <a:latin typeface="Open Sans"/>
                        <a:ea typeface="Open Sans"/>
                        <a:cs typeface="Open Sans"/>
                        <a:sym typeface="Open Sans"/>
                      </a:endParaRPr>
                    </a:p>
                    <a:p>
                      <a:pPr marL="457200" lvl="0" indent="-298450" algn="l" rtl="0">
                        <a:lnSpc>
                          <a:spcPct val="115000"/>
                        </a:lnSpc>
                        <a:spcBef>
                          <a:spcPts val="0"/>
                        </a:spcBef>
                        <a:spcAft>
                          <a:spcPts val="0"/>
                        </a:spcAft>
                        <a:buClr>
                          <a:srgbClr val="333333"/>
                        </a:buClr>
                        <a:buSzPts val="1100"/>
                        <a:buFont typeface="Open Sans"/>
                        <a:buChar char="●"/>
                      </a:pPr>
                      <a:r>
                        <a:rPr lang="en" sz="1100">
                          <a:solidFill>
                            <a:srgbClr val="333333"/>
                          </a:solidFill>
                          <a:highlight>
                            <a:srgbClr val="FFFFFF"/>
                          </a:highlight>
                          <a:latin typeface="Open Sans"/>
                          <a:ea typeface="Open Sans"/>
                          <a:cs typeface="Open Sans"/>
                          <a:sym typeface="Open Sans"/>
                        </a:rPr>
                        <a:t>Demonstrated value and return on investment</a:t>
                      </a:r>
                      <a:endParaRPr sz="1100">
                        <a:solidFill>
                          <a:srgbClr val="333333"/>
                        </a:solidFill>
                        <a:highlight>
                          <a:srgbClr val="FFFFFF"/>
                        </a:highlight>
                        <a:latin typeface="Open Sans"/>
                        <a:ea typeface="Open Sans"/>
                        <a:cs typeface="Open Sans"/>
                        <a:sym typeface="Open Sans"/>
                      </a:endParaRPr>
                    </a:p>
                    <a:p>
                      <a:pPr marL="457200" lvl="0" indent="-298450" algn="l" rtl="0">
                        <a:lnSpc>
                          <a:spcPct val="115000"/>
                        </a:lnSpc>
                        <a:spcBef>
                          <a:spcPts val="0"/>
                        </a:spcBef>
                        <a:spcAft>
                          <a:spcPts val="0"/>
                        </a:spcAft>
                        <a:buClr>
                          <a:srgbClr val="333333"/>
                        </a:buClr>
                        <a:buSzPts val="1100"/>
                        <a:buFont typeface="Open Sans"/>
                        <a:buChar char="●"/>
                      </a:pPr>
                      <a:r>
                        <a:rPr lang="en" sz="1100">
                          <a:solidFill>
                            <a:srgbClr val="333333"/>
                          </a:solidFill>
                          <a:highlight>
                            <a:srgbClr val="FFFFFF"/>
                          </a:highlight>
                          <a:latin typeface="Open Sans"/>
                          <a:ea typeface="Open Sans"/>
                          <a:cs typeface="Open Sans"/>
                          <a:sym typeface="Open Sans"/>
                        </a:rPr>
                        <a:t>Save institutional money and staff time </a:t>
                      </a:r>
                      <a:r>
                        <a:rPr lang="en" sz="1100">
                          <a:solidFill>
                            <a:srgbClr val="333333"/>
                          </a:solidFill>
                          <a:highlight>
                            <a:schemeClr val="lt1"/>
                          </a:highlight>
                          <a:latin typeface="Open Sans"/>
                          <a:ea typeface="Open Sans"/>
                          <a:cs typeface="Open Sans"/>
                          <a:sym typeface="Open Sans"/>
                        </a:rPr>
                        <a:t>by avoiding duplication </a:t>
                      </a:r>
                      <a:endParaRPr sz="1100">
                        <a:solidFill>
                          <a:srgbClr val="333333"/>
                        </a:solidFill>
                        <a:highlight>
                          <a:srgbClr val="FFFFFF"/>
                        </a:highlight>
                        <a:latin typeface="Open Sans"/>
                        <a:ea typeface="Open Sans"/>
                        <a:cs typeface="Open Sans"/>
                        <a:sym typeface="Open Sans"/>
                      </a:endParaRPr>
                    </a:p>
                  </a:txBody>
                  <a:tcPr marL="91425" marR="91425" marT="91425" marB="91425"/>
                </a:tc>
                <a:extLst>
                  <a:ext uri="{0D108BD9-81ED-4DB2-BD59-A6C34878D82A}">
                    <a16:rowId xmlns:a16="http://schemas.microsoft.com/office/drawing/2014/main" val="10001"/>
                  </a:ext>
                </a:extLst>
              </a:tr>
              <a:tr h="1236175">
                <a:tc>
                  <a:txBody>
                    <a:bodyPr/>
                    <a:lstStyle/>
                    <a:p>
                      <a:pPr marL="0" lvl="0" indent="0" algn="l" rtl="0">
                        <a:lnSpc>
                          <a:spcPct val="110000"/>
                        </a:lnSpc>
                        <a:spcBef>
                          <a:spcPts val="1500"/>
                        </a:spcBef>
                        <a:spcAft>
                          <a:spcPts val="800"/>
                        </a:spcAft>
                        <a:buNone/>
                      </a:pPr>
                      <a:r>
                        <a:rPr lang="en" sz="1200">
                          <a:solidFill>
                            <a:srgbClr val="8E632A"/>
                          </a:solidFill>
                          <a:highlight>
                            <a:srgbClr val="FFFFFF"/>
                          </a:highlight>
                          <a:latin typeface="Open Sans"/>
                          <a:ea typeface="Open Sans"/>
                          <a:cs typeface="Open Sans"/>
                          <a:sym typeface="Open Sans"/>
                        </a:rPr>
                        <a:t>Equity*</a:t>
                      </a:r>
                      <a:r>
                        <a:rPr lang="en" sz="1150">
                          <a:solidFill>
                            <a:srgbClr val="8E632A"/>
                          </a:solidFill>
                          <a:highlight>
                            <a:srgbClr val="FFFFFF"/>
                          </a:highlight>
                          <a:latin typeface="Open Sans"/>
                          <a:ea typeface="Open Sans"/>
                          <a:cs typeface="Open Sans"/>
                          <a:sym typeface="Open Sans"/>
                        </a:rPr>
                        <a:t> </a:t>
                      </a:r>
                      <a:endParaRPr sz="1200"/>
                    </a:p>
                  </a:txBody>
                  <a:tcPr marL="91425" marR="91425" marT="91425" marB="91425"/>
                </a:tc>
                <a:tc>
                  <a:txBody>
                    <a:bodyPr/>
                    <a:lstStyle/>
                    <a:p>
                      <a:pPr marL="0" lvl="0" indent="0" algn="l" rtl="0">
                        <a:lnSpc>
                          <a:spcPct val="100000"/>
                        </a:lnSpc>
                        <a:spcBef>
                          <a:spcPts val="1500"/>
                        </a:spcBef>
                        <a:spcAft>
                          <a:spcPts val="0"/>
                        </a:spcAft>
                        <a:buNone/>
                      </a:pPr>
                      <a:r>
                        <a:rPr lang="en" sz="1200">
                          <a:solidFill>
                            <a:srgbClr val="8E632A"/>
                          </a:solidFill>
                          <a:highlight>
                            <a:srgbClr val="FFFFFF"/>
                          </a:highlight>
                          <a:latin typeface="Open Sans"/>
                          <a:ea typeface="Open Sans"/>
                          <a:cs typeface="Open Sans"/>
                          <a:sym typeface="Open Sans"/>
                        </a:rPr>
                        <a:t>Usage* </a:t>
                      </a:r>
                      <a:endParaRPr sz="1200">
                        <a:solidFill>
                          <a:srgbClr val="8E632A"/>
                        </a:solidFill>
                        <a:highlight>
                          <a:srgbClr val="FFFFFF"/>
                        </a:highlight>
                        <a:latin typeface="Open Sans"/>
                        <a:ea typeface="Open Sans"/>
                        <a:cs typeface="Open Sans"/>
                        <a:sym typeface="Open Sans"/>
                      </a:endParaRPr>
                    </a:p>
                    <a:p>
                      <a:pPr marL="457200" lvl="0" indent="-298450" algn="l" rtl="0">
                        <a:lnSpc>
                          <a:spcPct val="100000"/>
                        </a:lnSpc>
                        <a:spcBef>
                          <a:spcPts val="0"/>
                        </a:spcBef>
                        <a:spcAft>
                          <a:spcPts val="0"/>
                        </a:spcAft>
                        <a:buClr>
                          <a:srgbClr val="333333"/>
                        </a:buClr>
                        <a:buSzPts val="1100"/>
                        <a:buFont typeface="Open Sans"/>
                        <a:buChar char="●"/>
                      </a:pPr>
                      <a:r>
                        <a:rPr lang="en" sz="1100">
                          <a:solidFill>
                            <a:srgbClr val="333333"/>
                          </a:solidFill>
                          <a:highlight>
                            <a:srgbClr val="FFFFFF"/>
                          </a:highlight>
                          <a:latin typeface="Open Sans"/>
                          <a:ea typeface="Open Sans"/>
                          <a:cs typeface="Open Sans"/>
                          <a:sym typeface="Open Sans"/>
                        </a:rPr>
                        <a:t>Virginia's nonprofit academic libraries and their students</a:t>
                      </a:r>
                      <a:endParaRPr sz="1100">
                        <a:solidFill>
                          <a:srgbClr val="333333"/>
                        </a:solidFill>
                        <a:highlight>
                          <a:srgbClr val="FFFFFF"/>
                        </a:highlight>
                        <a:latin typeface="Open Sans"/>
                        <a:ea typeface="Open Sans"/>
                        <a:cs typeface="Open Sans"/>
                        <a:sym typeface="Open Sans"/>
                      </a:endParaRPr>
                    </a:p>
                    <a:p>
                      <a:pPr marL="457200" lvl="0" indent="-298450" algn="l" rtl="0">
                        <a:lnSpc>
                          <a:spcPct val="100000"/>
                        </a:lnSpc>
                        <a:spcBef>
                          <a:spcPts val="0"/>
                        </a:spcBef>
                        <a:spcAft>
                          <a:spcPts val="0"/>
                        </a:spcAft>
                        <a:buClr>
                          <a:srgbClr val="333333"/>
                        </a:buClr>
                        <a:buSzPts val="1100"/>
                        <a:buFont typeface="Open Sans"/>
                        <a:buChar char="●"/>
                      </a:pPr>
                      <a:r>
                        <a:rPr lang="en" sz="1100">
                          <a:solidFill>
                            <a:srgbClr val="333333"/>
                          </a:solidFill>
                          <a:highlight>
                            <a:srgbClr val="FFFFFF"/>
                          </a:highlight>
                          <a:latin typeface="Open Sans"/>
                          <a:ea typeface="Open Sans"/>
                          <a:cs typeface="Open Sans"/>
                          <a:sym typeface="Open Sans"/>
                        </a:rPr>
                        <a:t>Covering all subject areas </a:t>
                      </a:r>
                      <a:endParaRPr sz="1100">
                        <a:solidFill>
                          <a:srgbClr val="333333"/>
                        </a:solidFill>
                        <a:highlight>
                          <a:srgbClr val="FFFFFF"/>
                        </a:highlight>
                        <a:latin typeface="Open Sans"/>
                        <a:ea typeface="Open Sans"/>
                        <a:cs typeface="Open Sans"/>
                        <a:sym typeface="Open Sans"/>
                      </a:endParaRPr>
                    </a:p>
                    <a:p>
                      <a:pPr marL="0" lvl="0" indent="0" algn="l" rtl="0">
                        <a:lnSpc>
                          <a:spcPct val="115000"/>
                        </a:lnSpc>
                        <a:spcBef>
                          <a:spcPts val="1000"/>
                        </a:spcBef>
                        <a:spcAft>
                          <a:spcPts val="0"/>
                        </a:spcAft>
                        <a:buNone/>
                      </a:pPr>
                      <a:r>
                        <a:rPr lang="en" sz="1200">
                          <a:solidFill>
                            <a:srgbClr val="8E632A"/>
                          </a:solidFill>
                          <a:highlight>
                            <a:srgbClr val="FFFFFF"/>
                          </a:highlight>
                          <a:latin typeface="Open Sans"/>
                          <a:ea typeface="Open Sans"/>
                          <a:cs typeface="Open Sans"/>
                          <a:sym typeface="Open Sans"/>
                        </a:rPr>
                        <a:t>Anti-racism (</a:t>
                      </a:r>
                      <a:r>
                        <a:rPr lang="en" sz="1200" u="sng">
                          <a:solidFill>
                            <a:srgbClr val="0000FF"/>
                          </a:solidFill>
                          <a:highlight>
                            <a:srgbClr val="FFFFFF"/>
                          </a:highlight>
                          <a:latin typeface="Open Sans"/>
                          <a:ea typeface="Open Sans"/>
                          <a:cs typeface="Open Sans"/>
                          <a:sym typeface="Open Sans"/>
                          <a:hlinkClick r:id="rId4">
                            <a:extLst>
                              <a:ext uri="{A12FA001-AC4F-418D-AE19-62706E023703}">
                                <ahyp:hlinkClr xmlns:ahyp="http://schemas.microsoft.com/office/drawing/2018/hyperlinkcolor" val="tx"/>
                              </a:ext>
                            </a:extLst>
                          </a:hlinkClick>
                        </a:rPr>
                        <a:t>excerpts from Statement</a:t>
                      </a:r>
                      <a:r>
                        <a:rPr lang="en" sz="1200">
                          <a:solidFill>
                            <a:srgbClr val="8E632A"/>
                          </a:solidFill>
                          <a:highlight>
                            <a:srgbClr val="FFFFFF"/>
                          </a:highlight>
                          <a:latin typeface="Open Sans"/>
                          <a:ea typeface="Open Sans"/>
                          <a:cs typeface="Open Sans"/>
                          <a:sym typeface="Open Sans"/>
                        </a:rPr>
                        <a:t>)</a:t>
                      </a:r>
                      <a:endParaRPr sz="1200">
                        <a:solidFill>
                          <a:srgbClr val="8E632A"/>
                        </a:solidFill>
                        <a:highlight>
                          <a:srgbClr val="FFFFFF"/>
                        </a:highlight>
                        <a:latin typeface="Open Sans"/>
                        <a:ea typeface="Open Sans"/>
                        <a:cs typeface="Open Sans"/>
                        <a:sym typeface="Open Sans"/>
                      </a:endParaRPr>
                    </a:p>
                    <a:p>
                      <a:pPr marL="457200" lvl="0" indent="-298450" algn="l" rtl="0">
                        <a:lnSpc>
                          <a:spcPct val="100000"/>
                        </a:lnSpc>
                        <a:spcBef>
                          <a:spcPts val="0"/>
                        </a:spcBef>
                        <a:spcAft>
                          <a:spcPts val="0"/>
                        </a:spcAft>
                        <a:buClr>
                          <a:srgbClr val="333333"/>
                        </a:buClr>
                        <a:buSzPts val="1100"/>
                        <a:buFont typeface="Open Sans"/>
                        <a:buChar char="●"/>
                      </a:pPr>
                      <a:r>
                        <a:rPr lang="en" sz="1100">
                          <a:solidFill>
                            <a:srgbClr val="333333"/>
                          </a:solidFill>
                          <a:highlight>
                            <a:srgbClr val="FFFFFF"/>
                          </a:highlight>
                          <a:latin typeface="Open Sans"/>
                          <a:ea typeface="Open Sans"/>
                          <a:cs typeface="Open Sans"/>
                          <a:sym typeface="Open Sans"/>
                        </a:rPr>
                        <a:t>Incorporate a focus on minority-owned and led publishers in the upcoming Small Publisher Task Force work.  </a:t>
                      </a:r>
                      <a:endParaRPr sz="1100">
                        <a:solidFill>
                          <a:srgbClr val="333333"/>
                        </a:solidFill>
                        <a:highlight>
                          <a:srgbClr val="FFFFFF"/>
                        </a:highlight>
                        <a:latin typeface="Open Sans"/>
                        <a:ea typeface="Open Sans"/>
                        <a:cs typeface="Open Sans"/>
                        <a:sym typeface="Open Sans"/>
                      </a:endParaRPr>
                    </a:p>
                    <a:p>
                      <a:pPr marL="457200" lvl="0" indent="-298450" algn="l" rtl="0">
                        <a:lnSpc>
                          <a:spcPct val="100000"/>
                        </a:lnSpc>
                        <a:spcBef>
                          <a:spcPts val="0"/>
                        </a:spcBef>
                        <a:spcAft>
                          <a:spcPts val="0"/>
                        </a:spcAft>
                        <a:buClr>
                          <a:srgbClr val="333333"/>
                        </a:buClr>
                        <a:buSzPts val="1100"/>
                        <a:buFont typeface="Open Sans"/>
                        <a:buChar char="●"/>
                      </a:pPr>
                      <a:r>
                        <a:rPr lang="en" sz="1100">
                          <a:solidFill>
                            <a:srgbClr val="333333"/>
                          </a:solidFill>
                          <a:highlight>
                            <a:srgbClr val="FFFFFF"/>
                          </a:highlight>
                          <a:latin typeface="Open Sans"/>
                          <a:ea typeface="Open Sans"/>
                          <a:cs typeface="Open Sans"/>
                          <a:sym typeface="Open Sans"/>
                        </a:rPr>
                        <a:t>Collect and further promote member institutions’ resources related to anti-racism.</a:t>
                      </a:r>
                      <a:endParaRPr sz="1100"/>
                    </a:p>
                  </a:txBody>
                  <a:tcPr marL="91425" marR="91425" marT="91425" marB="91425"/>
                </a:tc>
                <a:extLst>
                  <a:ext uri="{0D108BD9-81ED-4DB2-BD59-A6C34878D82A}">
                    <a16:rowId xmlns:a16="http://schemas.microsoft.com/office/drawing/2014/main" val="10002"/>
                  </a:ext>
                </a:extLst>
              </a:tr>
              <a:tr h="833625">
                <a:tc>
                  <a:txBody>
                    <a:bodyPr/>
                    <a:lstStyle/>
                    <a:p>
                      <a:pPr marL="0" lvl="0" indent="0" algn="l" rtl="0">
                        <a:lnSpc>
                          <a:spcPct val="110000"/>
                        </a:lnSpc>
                        <a:spcBef>
                          <a:spcPts val="1500"/>
                        </a:spcBef>
                        <a:spcAft>
                          <a:spcPts val="0"/>
                        </a:spcAft>
                        <a:buNone/>
                      </a:pPr>
                      <a:r>
                        <a:rPr lang="en" sz="1150">
                          <a:solidFill>
                            <a:srgbClr val="8E632A"/>
                          </a:solidFill>
                          <a:highlight>
                            <a:srgbClr val="FFFFFF"/>
                          </a:highlight>
                          <a:latin typeface="Open Sans"/>
                          <a:ea typeface="Open Sans"/>
                          <a:cs typeface="Open Sans"/>
                          <a:sym typeface="Open Sans"/>
                        </a:rPr>
                        <a:t>Cooperative*</a:t>
                      </a:r>
                      <a:endParaRPr sz="1150">
                        <a:solidFill>
                          <a:srgbClr val="8E632A"/>
                        </a:solidFill>
                        <a:highlight>
                          <a:srgbClr val="FFFFFF"/>
                        </a:highlight>
                        <a:latin typeface="Open Sans"/>
                        <a:ea typeface="Open Sans"/>
                        <a:cs typeface="Open Sans"/>
                        <a:sym typeface="Open Sans"/>
                      </a:endParaRPr>
                    </a:p>
                    <a:p>
                      <a:pPr marL="0" lvl="0" indent="0" algn="l" rtl="0">
                        <a:spcBef>
                          <a:spcPts val="800"/>
                        </a:spcBef>
                        <a:spcAft>
                          <a:spcPts val="0"/>
                        </a:spcAft>
                        <a:buNone/>
                      </a:pPr>
                      <a:endParaRPr sz="1200"/>
                    </a:p>
                  </a:txBody>
                  <a:tcPr marL="91425" marR="91425" marT="91425" marB="91425"/>
                </a:tc>
                <a:tc>
                  <a:txBody>
                    <a:bodyPr/>
                    <a:lstStyle/>
                    <a:p>
                      <a:pPr marL="0" lvl="0" indent="0" algn="l" rtl="0">
                        <a:lnSpc>
                          <a:spcPct val="110000"/>
                        </a:lnSpc>
                        <a:spcBef>
                          <a:spcPts val="1500"/>
                        </a:spcBef>
                        <a:spcAft>
                          <a:spcPts val="0"/>
                        </a:spcAft>
                        <a:buNone/>
                      </a:pPr>
                      <a:r>
                        <a:rPr lang="en" sz="1150">
                          <a:solidFill>
                            <a:srgbClr val="8E632A"/>
                          </a:solidFill>
                          <a:highlight>
                            <a:srgbClr val="FFFFFF"/>
                          </a:highlight>
                          <a:latin typeface="Open Sans"/>
                          <a:ea typeface="Open Sans"/>
                          <a:cs typeface="Open Sans"/>
                          <a:sym typeface="Open Sans"/>
                        </a:rPr>
                        <a:t>Communication &amp; consultation (</a:t>
                      </a:r>
                      <a:r>
                        <a:rPr lang="en" sz="1150" u="sng">
                          <a:solidFill>
                            <a:srgbClr val="0000FF"/>
                          </a:solidFill>
                          <a:highlight>
                            <a:srgbClr val="FFFFFF"/>
                          </a:highlight>
                          <a:latin typeface="Open Sans"/>
                          <a:ea typeface="Open Sans"/>
                          <a:cs typeface="Open Sans"/>
                          <a:sym typeface="Open Sans"/>
                          <a:hlinkClick r:id="rId5">
                            <a:extLst>
                              <a:ext uri="{A12FA001-AC4F-418D-AE19-62706E023703}">
                                <ahyp:hlinkClr xmlns:ahyp="http://schemas.microsoft.com/office/drawing/2018/hyperlinkcolor" val="tx"/>
                              </a:ext>
                            </a:extLst>
                          </a:hlinkClick>
                        </a:rPr>
                        <a:t>from Joint CDL Task Force</a:t>
                      </a:r>
                      <a:r>
                        <a:rPr lang="en" sz="1150">
                          <a:solidFill>
                            <a:srgbClr val="8E632A"/>
                          </a:solidFill>
                          <a:highlight>
                            <a:srgbClr val="FFFFFF"/>
                          </a:highlight>
                          <a:latin typeface="Open Sans"/>
                          <a:ea typeface="Open Sans"/>
                          <a:cs typeface="Open Sans"/>
                          <a:sym typeface="Open Sans"/>
                        </a:rPr>
                        <a:t>)</a:t>
                      </a:r>
                      <a:endParaRPr sz="1150">
                        <a:solidFill>
                          <a:srgbClr val="8E632A"/>
                        </a:solidFill>
                        <a:highlight>
                          <a:srgbClr val="FFFFFF"/>
                        </a:highlight>
                        <a:latin typeface="Open Sans"/>
                        <a:ea typeface="Open Sans"/>
                        <a:cs typeface="Open Sans"/>
                        <a:sym typeface="Open Sans"/>
                      </a:endParaRPr>
                    </a:p>
                    <a:p>
                      <a:pPr marL="457200" marR="0" lvl="0" indent="-298450" algn="l" rtl="0">
                        <a:lnSpc>
                          <a:spcPct val="100000"/>
                        </a:lnSpc>
                        <a:spcBef>
                          <a:spcPts val="0"/>
                        </a:spcBef>
                        <a:spcAft>
                          <a:spcPts val="0"/>
                        </a:spcAft>
                        <a:buClr>
                          <a:srgbClr val="333333"/>
                        </a:buClr>
                        <a:buSzPts val="1100"/>
                        <a:buFont typeface="Open Sans"/>
                        <a:buChar char="●"/>
                      </a:pPr>
                      <a:r>
                        <a:rPr lang="en" sz="1100">
                          <a:solidFill>
                            <a:srgbClr val="333333"/>
                          </a:solidFill>
                          <a:highlight>
                            <a:srgbClr val="FFFFFF"/>
                          </a:highlight>
                          <a:latin typeface="Open Sans"/>
                          <a:ea typeface="Open Sans"/>
                          <a:cs typeface="Open Sans"/>
                          <a:sym typeface="Open Sans"/>
                        </a:rPr>
                        <a:t>Recommendations for Steering Committee</a:t>
                      </a:r>
                      <a:endParaRPr sz="1100">
                        <a:solidFill>
                          <a:srgbClr val="333333"/>
                        </a:solidFill>
                        <a:highlight>
                          <a:srgbClr val="FFFFFF"/>
                        </a:highlight>
                        <a:latin typeface="Open Sans"/>
                        <a:ea typeface="Open Sans"/>
                        <a:cs typeface="Open Sans"/>
                        <a:sym typeface="Open Sans"/>
                      </a:endParaRPr>
                    </a:p>
                    <a:p>
                      <a:pPr marL="457200" marR="0" lvl="0" indent="-298450" algn="l" rtl="0">
                        <a:lnSpc>
                          <a:spcPct val="100000"/>
                        </a:lnSpc>
                        <a:spcBef>
                          <a:spcPts val="0"/>
                        </a:spcBef>
                        <a:spcAft>
                          <a:spcPts val="0"/>
                        </a:spcAft>
                        <a:buClr>
                          <a:srgbClr val="333333"/>
                        </a:buClr>
                        <a:buSzPts val="1100"/>
                        <a:buFont typeface="Open Sans"/>
                        <a:buChar char="●"/>
                      </a:pPr>
                      <a:r>
                        <a:rPr lang="en" sz="1100">
                          <a:solidFill>
                            <a:srgbClr val="333333"/>
                          </a:solidFill>
                          <a:highlight>
                            <a:srgbClr val="FFFFFF"/>
                          </a:highlight>
                          <a:latin typeface="Open Sans"/>
                          <a:ea typeface="Open Sans"/>
                          <a:cs typeface="Open Sans"/>
                          <a:sym typeface="Open Sans"/>
                        </a:rPr>
                        <a:t>Appointed by the Chairs of the Collections and Resource Sharing Committees</a:t>
                      </a:r>
                      <a:endParaRPr sz="1100">
                        <a:solidFill>
                          <a:srgbClr val="333333"/>
                        </a:solidFill>
                        <a:highlight>
                          <a:srgbClr val="FFFFFF"/>
                        </a:highlight>
                        <a:latin typeface="Open Sans"/>
                        <a:ea typeface="Open Sans"/>
                        <a:cs typeface="Open Sans"/>
                        <a:sym typeface="Open Sans"/>
                      </a:endParaRPr>
                    </a:p>
                    <a:p>
                      <a:pPr marL="457200" marR="0" lvl="0" indent="-298450" algn="l" rtl="0">
                        <a:lnSpc>
                          <a:spcPct val="100000"/>
                        </a:lnSpc>
                        <a:spcBef>
                          <a:spcPts val="0"/>
                        </a:spcBef>
                        <a:spcAft>
                          <a:spcPts val="0"/>
                        </a:spcAft>
                        <a:buClr>
                          <a:srgbClr val="333333"/>
                        </a:buClr>
                        <a:buSzPts val="1100"/>
                        <a:buFont typeface="Open Sans"/>
                        <a:buChar char="●"/>
                      </a:pPr>
                      <a:r>
                        <a:rPr lang="en" sz="1100">
                          <a:solidFill>
                            <a:srgbClr val="333333"/>
                          </a:solidFill>
                          <a:highlight>
                            <a:srgbClr val="FFFFFF"/>
                          </a:highlight>
                          <a:latin typeface="Open Sans"/>
                          <a:ea typeface="Open Sans"/>
                          <a:cs typeface="Open Sans"/>
                          <a:sym typeface="Open Sans"/>
                        </a:rPr>
                        <a:t>Share best practices and workflows back out to VIVA institutions</a:t>
                      </a:r>
                      <a:endParaRPr sz="1000"/>
                    </a:p>
                  </a:txBody>
                  <a:tcPr marL="91425" marR="91425" marT="91425" marB="91425"/>
                </a:tc>
                <a:extLst>
                  <a:ext uri="{0D108BD9-81ED-4DB2-BD59-A6C34878D82A}">
                    <a16:rowId xmlns:a16="http://schemas.microsoft.com/office/drawing/2014/main" val="10003"/>
                  </a:ext>
                </a:extLst>
              </a:tr>
            </a:tbl>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Shape 275"/>
        <p:cNvGrpSpPr/>
        <p:nvPr/>
      </p:nvGrpSpPr>
      <p:grpSpPr>
        <a:xfrm>
          <a:off x="0" y="0"/>
          <a:ext cx="0" cy="0"/>
          <a:chOff x="0" y="0"/>
          <a:chExt cx="0" cy="0"/>
        </a:xfrm>
      </p:grpSpPr>
      <p:sp>
        <p:nvSpPr>
          <p:cNvPr id="276" name="Google Shape;276;p3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b="1">
                <a:solidFill>
                  <a:schemeClr val="dk2"/>
                </a:solidFill>
              </a:rPr>
              <a:t>Quick Poll </a:t>
            </a:r>
            <a:endParaRPr b="1">
              <a:solidFill>
                <a:schemeClr val="dk2"/>
              </a:solidFill>
            </a:endParaRPr>
          </a:p>
        </p:txBody>
      </p:sp>
      <p:sp>
        <p:nvSpPr>
          <p:cNvPr id="277" name="Google Shape;277;p37"/>
          <p:cNvSpPr txBox="1">
            <a:spLocks noGrp="1"/>
          </p:cNvSpPr>
          <p:nvPr>
            <p:ph type="body" idx="1"/>
          </p:nvPr>
        </p:nvSpPr>
        <p:spPr>
          <a:xfrm>
            <a:off x="311700" y="1076275"/>
            <a:ext cx="2586600" cy="3717000"/>
          </a:xfrm>
          <a:prstGeom prst="rect">
            <a:avLst/>
          </a:prstGeom>
        </p:spPr>
        <p:txBody>
          <a:bodyPr spcFirstLastPara="1" wrap="square" lIns="91425" tIns="91425" rIns="91425" bIns="91425" anchor="t" anchorCtr="0">
            <a:normAutofit/>
          </a:bodyPr>
          <a:lstStyle/>
          <a:p>
            <a:pPr marL="1828800" lvl="0" indent="-1828800" algn="l" rtl="0">
              <a:lnSpc>
                <a:spcPct val="200000"/>
              </a:lnSpc>
              <a:spcBef>
                <a:spcPts val="0"/>
              </a:spcBef>
              <a:spcAft>
                <a:spcPts val="0"/>
              </a:spcAft>
              <a:buNone/>
            </a:pPr>
            <a:r>
              <a:rPr lang="en" sz="1900" b="1">
                <a:solidFill>
                  <a:srgbClr val="FFFFFF"/>
                </a:solidFill>
              </a:rPr>
              <a:t>Cost</a:t>
            </a:r>
            <a:endParaRPr sz="1900" b="1">
              <a:solidFill>
                <a:srgbClr val="FFFFFF"/>
              </a:solidFill>
            </a:endParaRPr>
          </a:p>
          <a:p>
            <a:pPr marL="1828800" lvl="0" indent="-1828800" algn="l" rtl="0">
              <a:lnSpc>
                <a:spcPct val="200000"/>
              </a:lnSpc>
              <a:spcBef>
                <a:spcPts val="0"/>
              </a:spcBef>
              <a:spcAft>
                <a:spcPts val="0"/>
              </a:spcAft>
              <a:buNone/>
            </a:pPr>
            <a:r>
              <a:rPr lang="en" sz="1900" b="1">
                <a:solidFill>
                  <a:srgbClr val="FFFFFF"/>
                </a:solidFill>
              </a:rPr>
              <a:t>Usage</a:t>
            </a:r>
            <a:endParaRPr sz="1900" b="1">
              <a:solidFill>
                <a:srgbClr val="FFFFFF"/>
              </a:solidFill>
            </a:endParaRPr>
          </a:p>
          <a:p>
            <a:pPr marL="1828800" lvl="0" indent="-1828800" algn="l" rtl="0">
              <a:lnSpc>
                <a:spcPct val="200000"/>
              </a:lnSpc>
              <a:spcBef>
                <a:spcPts val="0"/>
              </a:spcBef>
              <a:spcAft>
                <a:spcPts val="0"/>
              </a:spcAft>
              <a:buNone/>
            </a:pPr>
            <a:r>
              <a:rPr lang="en" sz="1900" b="1">
                <a:solidFill>
                  <a:srgbClr val="FFFFFF"/>
                </a:solidFill>
              </a:rPr>
              <a:t>Anti-racism</a:t>
            </a:r>
            <a:endParaRPr sz="1900" b="1">
              <a:solidFill>
                <a:srgbClr val="FFFFFF"/>
              </a:solidFill>
            </a:endParaRPr>
          </a:p>
          <a:p>
            <a:pPr marL="1828800" lvl="0" indent="-1828800" algn="l" rtl="0">
              <a:lnSpc>
                <a:spcPct val="100000"/>
              </a:lnSpc>
              <a:spcBef>
                <a:spcPts val="0"/>
              </a:spcBef>
              <a:spcAft>
                <a:spcPts val="0"/>
              </a:spcAft>
              <a:buNone/>
            </a:pPr>
            <a:r>
              <a:rPr lang="en" sz="1900" b="1">
                <a:solidFill>
                  <a:srgbClr val="FFFFFF"/>
                </a:solidFill>
              </a:rPr>
              <a:t>Communication and </a:t>
            </a:r>
            <a:endParaRPr sz="1900" b="1">
              <a:solidFill>
                <a:srgbClr val="FFFFFF"/>
              </a:solidFill>
            </a:endParaRPr>
          </a:p>
          <a:p>
            <a:pPr marL="1828800" lvl="0" indent="-1828800" algn="l" rtl="0">
              <a:lnSpc>
                <a:spcPct val="200000"/>
              </a:lnSpc>
              <a:spcBef>
                <a:spcPts val="0"/>
              </a:spcBef>
              <a:spcAft>
                <a:spcPts val="0"/>
              </a:spcAft>
              <a:buNone/>
            </a:pPr>
            <a:r>
              <a:rPr lang="en" sz="1900" b="1">
                <a:solidFill>
                  <a:srgbClr val="FFFFFF"/>
                </a:solidFill>
              </a:rPr>
              <a:t>Consultation</a:t>
            </a:r>
            <a:endParaRPr>
              <a:solidFill>
                <a:srgbClr val="FFFFFF"/>
              </a:solidFill>
            </a:endParaRPr>
          </a:p>
        </p:txBody>
      </p:sp>
      <p:sp>
        <p:nvSpPr>
          <p:cNvPr id="278" name="Google Shape;278;p37"/>
          <p:cNvSpPr txBox="1"/>
          <p:nvPr/>
        </p:nvSpPr>
        <p:spPr>
          <a:xfrm>
            <a:off x="2966775" y="1076275"/>
            <a:ext cx="5580300" cy="1262100"/>
          </a:xfrm>
          <a:prstGeom prst="rect">
            <a:avLst/>
          </a:prstGeom>
          <a:noFill/>
          <a:ln>
            <a:noFill/>
          </a:ln>
        </p:spPr>
        <p:txBody>
          <a:bodyPr spcFirstLastPara="1" wrap="square" lIns="91425" tIns="91425" rIns="91425" bIns="91425" anchor="t" anchorCtr="0">
            <a:spAutoFit/>
          </a:bodyPr>
          <a:lstStyle/>
          <a:p>
            <a:pPr marL="457200" lvl="0" indent="-406400" algn="l" rtl="0">
              <a:spcBef>
                <a:spcPts val="0"/>
              </a:spcBef>
              <a:spcAft>
                <a:spcPts val="0"/>
              </a:spcAft>
              <a:buClr>
                <a:srgbClr val="FFFFFF"/>
              </a:buClr>
              <a:buSzPts val="2800"/>
              <a:buFont typeface="Proxima Nova"/>
              <a:buChar char="●"/>
            </a:pPr>
            <a:r>
              <a:rPr lang="en" sz="2800">
                <a:solidFill>
                  <a:srgbClr val="FFFFFF"/>
                </a:solidFill>
                <a:latin typeface="Proxima Nova"/>
                <a:ea typeface="Proxima Nova"/>
                <a:cs typeface="Proxima Nova"/>
                <a:sym typeface="Proxima Nova"/>
              </a:rPr>
              <a:t>Which assessment criteria will be an opportunity? </a:t>
            </a:r>
            <a:endParaRPr>
              <a:solidFill>
                <a:srgbClr val="FFFFFF"/>
              </a:solidFill>
              <a:latin typeface="Proxima Nova"/>
              <a:ea typeface="Proxima Nova"/>
              <a:cs typeface="Proxima Nova"/>
              <a:sym typeface="Proxima Nova"/>
            </a:endParaRPr>
          </a:p>
          <a:p>
            <a:pPr marL="0" lvl="0" indent="0" algn="l" rtl="0">
              <a:spcBef>
                <a:spcPts val="0"/>
              </a:spcBef>
              <a:spcAft>
                <a:spcPts val="0"/>
              </a:spcAft>
              <a:buNone/>
            </a:pPr>
            <a:endParaRPr>
              <a:solidFill>
                <a:srgbClr val="FFFFFF"/>
              </a:solidFill>
              <a:latin typeface="Proxima Nova"/>
              <a:ea typeface="Proxima Nova"/>
              <a:cs typeface="Proxima Nova"/>
              <a:sym typeface="Proxima Nova"/>
            </a:endParaRPr>
          </a:p>
        </p:txBody>
      </p:sp>
      <p:sp>
        <p:nvSpPr>
          <p:cNvPr id="279" name="Google Shape;279;p37"/>
          <p:cNvSpPr txBox="1"/>
          <p:nvPr/>
        </p:nvSpPr>
        <p:spPr>
          <a:xfrm>
            <a:off x="2966775" y="1807075"/>
            <a:ext cx="5580300" cy="2124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2800">
              <a:solidFill>
                <a:srgbClr val="FFFFFF"/>
              </a:solidFill>
              <a:latin typeface="Proxima Nova"/>
              <a:ea typeface="Proxima Nova"/>
              <a:cs typeface="Proxima Nova"/>
              <a:sym typeface="Proxima Nova"/>
            </a:endParaRPr>
          </a:p>
          <a:p>
            <a:pPr marL="457200" lvl="0" indent="-406400" algn="l" rtl="0">
              <a:spcBef>
                <a:spcPts val="0"/>
              </a:spcBef>
              <a:spcAft>
                <a:spcPts val="0"/>
              </a:spcAft>
              <a:buClr>
                <a:schemeClr val="dk2"/>
              </a:buClr>
              <a:buSzPts val="2800"/>
              <a:buFont typeface="Proxima Nova"/>
              <a:buChar char="●"/>
            </a:pPr>
            <a:r>
              <a:rPr lang="en" sz="2800">
                <a:solidFill>
                  <a:schemeClr val="dk2"/>
                </a:solidFill>
                <a:latin typeface="Proxima Nova"/>
                <a:ea typeface="Proxima Nova"/>
                <a:cs typeface="Proxima Nova"/>
                <a:sym typeface="Proxima Nova"/>
              </a:rPr>
              <a:t>Which assessment criteria will be a challenge? </a:t>
            </a:r>
            <a:endParaRPr sz="2800">
              <a:solidFill>
                <a:schemeClr val="dk2"/>
              </a:solidFill>
              <a:latin typeface="Proxima Nova"/>
              <a:ea typeface="Proxima Nova"/>
              <a:cs typeface="Proxima Nova"/>
              <a:sym typeface="Proxima Nova"/>
            </a:endParaRPr>
          </a:p>
          <a:p>
            <a:pPr marL="0" lvl="0" indent="0" algn="l" rtl="0">
              <a:spcBef>
                <a:spcPts val="0"/>
              </a:spcBef>
              <a:spcAft>
                <a:spcPts val="0"/>
              </a:spcAft>
              <a:buNone/>
            </a:pPr>
            <a:endParaRPr>
              <a:solidFill>
                <a:srgbClr val="FFFFFF"/>
              </a:solidFill>
              <a:latin typeface="Proxima Nova"/>
              <a:ea typeface="Proxima Nova"/>
              <a:cs typeface="Proxima Nova"/>
              <a:sym typeface="Proxima Nova"/>
            </a:endParaRPr>
          </a:p>
          <a:p>
            <a:pPr marL="0" lvl="0" indent="0" algn="l" rtl="0">
              <a:spcBef>
                <a:spcPts val="0"/>
              </a:spcBef>
              <a:spcAft>
                <a:spcPts val="0"/>
              </a:spcAft>
              <a:buNone/>
            </a:pPr>
            <a:endParaRPr>
              <a:solidFill>
                <a:srgbClr val="FFFFFF"/>
              </a:solidFill>
              <a:latin typeface="Proxima Nova"/>
              <a:ea typeface="Proxima Nova"/>
              <a:cs typeface="Proxima Nova"/>
              <a:sym typeface="Proxima Nova"/>
            </a:endParaRPr>
          </a:p>
          <a:p>
            <a:pPr marL="0" lvl="0" indent="0" algn="l" rtl="0">
              <a:spcBef>
                <a:spcPts val="0"/>
              </a:spcBef>
              <a:spcAft>
                <a:spcPts val="0"/>
              </a:spcAft>
              <a:buNone/>
            </a:pPr>
            <a:endParaRPr>
              <a:solidFill>
                <a:srgbClr val="FFFFFF"/>
              </a:solidFill>
              <a:latin typeface="Proxima Nova"/>
              <a:ea typeface="Proxima Nova"/>
              <a:cs typeface="Proxima Nova"/>
              <a:sym typeface="Proxima Nov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76"/>
                                        </p:tgtEl>
                                        <p:attrNameLst>
                                          <p:attrName>style.visibility</p:attrName>
                                        </p:attrNameLst>
                                      </p:cBhvr>
                                      <p:to>
                                        <p:strVal val="visible"/>
                                      </p:to>
                                    </p:set>
                                    <p:animEffect transition="in" filter="fade">
                                      <p:cBhvr>
                                        <p:cTn id="7" dur="1000"/>
                                        <p:tgtEl>
                                          <p:spTgt spid="276"/>
                                        </p:tgtEl>
                                      </p:cBhvr>
                                    </p:animEffect>
                                  </p:childTnLst>
                                </p:cTn>
                              </p:par>
                              <p:par>
                                <p:cTn id="8" presetID="10" presetClass="entr" presetSubtype="0" fill="hold" nodeType="withEffect">
                                  <p:stCondLst>
                                    <p:cond delay="0"/>
                                  </p:stCondLst>
                                  <p:childTnLst>
                                    <p:set>
                                      <p:cBhvr>
                                        <p:cTn id="9" dur="1" fill="hold">
                                          <p:stCondLst>
                                            <p:cond delay="0"/>
                                          </p:stCondLst>
                                        </p:cTn>
                                        <p:tgtEl>
                                          <p:spTgt spid="279"/>
                                        </p:tgtEl>
                                        <p:attrNameLst>
                                          <p:attrName>style.visibility</p:attrName>
                                        </p:attrNameLst>
                                      </p:cBhvr>
                                      <p:to>
                                        <p:strVal val="visible"/>
                                      </p:to>
                                    </p:set>
                                    <p:animEffect transition="in" filter="fade">
                                      <p:cBhvr>
                                        <p:cTn id="10" dur="1000"/>
                                        <p:tgtEl>
                                          <p:spTgt spid="2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83"/>
        <p:cNvGrpSpPr/>
        <p:nvPr/>
      </p:nvGrpSpPr>
      <p:grpSpPr>
        <a:xfrm>
          <a:off x="0" y="0"/>
          <a:ext cx="0" cy="0"/>
          <a:chOff x="0" y="0"/>
          <a:chExt cx="0" cy="0"/>
        </a:xfrm>
      </p:grpSpPr>
      <p:sp>
        <p:nvSpPr>
          <p:cNvPr id="284" name="Google Shape;284;p38"/>
          <p:cNvSpPr txBox="1">
            <a:spLocks noGrp="1"/>
          </p:cNvSpPr>
          <p:nvPr>
            <p:ph type="title"/>
          </p:nvPr>
        </p:nvSpPr>
        <p:spPr>
          <a:xfrm>
            <a:off x="510450" y="2209800"/>
            <a:ext cx="8123100" cy="1662300"/>
          </a:xfrm>
          <a:prstGeom prst="rect">
            <a:avLst/>
          </a:prstGeom>
        </p:spPr>
        <p:txBody>
          <a:bodyPr spcFirstLastPara="1" wrap="square" lIns="91425" tIns="91425" rIns="91425" bIns="91425" anchor="b" anchorCtr="0">
            <a:spAutoFit/>
          </a:bodyPr>
          <a:lstStyle/>
          <a:p>
            <a:pPr marL="0" lvl="0" indent="0" algn="l" rtl="0">
              <a:spcBef>
                <a:spcPts val="0"/>
              </a:spcBef>
              <a:spcAft>
                <a:spcPts val="0"/>
              </a:spcAft>
              <a:buNone/>
            </a:pPr>
            <a:r>
              <a:rPr lang="en">
                <a:solidFill>
                  <a:schemeClr val="dk1"/>
                </a:solidFill>
              </a:rPr>
              <a:t>Final thoughts</a:t>
            </a:r>
            <a:endParaRPr>
              <a:solidFill>
                <a:schemeClr val="dk1"/>
              </a:solidFill>
            </a:endParaRPr>
          </a:p>
          <a:p>
            <a:pPr marL="0" lvl="0" indent="0" algn="l" rtl="0">
              <a:spcBef>
                <a:spcPts val="0"/>
              </a:spcBef>
              <a:spcAft>
                <a:spcPts val="0"/>
              </a:spcAft>
              <a:buNone/>
            </a:pPr>
            <a:endParaRPr>
              <a:solidFill>
                <a:schemeClr val="dk1"/>
              </a:solidFill>
            </a:endParaRPr>
          </a:p>
          <a:p>
            <a:pPr marL="0" lvl="0" indent="0" algn="l" rtl="0">
              <a:spcBef>
                <a:spcPts val="0"/>
              </a:spcBef>
              <a:spcAft>
                <a:spcPts val="0"/>
              </a:spcAft>
              <a:buNone/>
            </a:pPr>
            <a:r>
              <a:rPr lang="en" sz="2400">
                <a:solidFill>
                  <a:schemeClr val="dk1"/>
                </a:solidFill>
              </a:rPr>
              <a:t>Appreciation | Gratitude | Privilege</a:t>
            </a:r>
            <a:endParaRPr sz="2400">
              <a:solidFill>
                <a:schemeClr val="dk1"/>
              </a:solidFill>
            </a:endParaRPr>
          </a:p>
        </p:txBody>
      </p:sp>
      <p:pic>
        <p:nvPicPr>
          <p:cNvPr id="285" name="Google Shape;285;p38" descr="Reflection in glass ball " title="UW Cherry Blossoms"/>
          <p:cNvPicPr preferRelativeResize="0"/>
          <p:nvPr/>
        </p:nvPicPr>
        <p:blipFill>
          <a:blip r:embed="rId3">
            <a:alphaModFix/>
          </a:blip>
          <a:stretch>
            <a:fillRect/>
          </a:stretch>
        </p:blipFill>
        <p:spPr>
          <a:xfrm>
            <a:off x="5171199" y="890713"/>
            <a:ext cx="3432973" cy="2292226"/>
          </a:xfrm>
          <a:prstGeom prst="rect">
            <a:avLst/>
          </a:prstGeom>
          <a:noFill/>
          <a:ln>
            <a:noFill/>
          </a:ln>
        </p:spPr>
      </p:pic>
      <p:sp>
        <p:nvSpPr>
          <p:cNvPr id="286" name="Google Shape;286;p38"/>
          <p:cNvSpPr txBox="1"/>
          <p:nvPr/>
        </p:nvSpPr>
        <p:spPr>
          <a:xfrm>
            <a:off x="4866400" y="3182950"/>
            <a:ext cx="38100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a:latin typeface="Proxima Nova"/>
                <a:ea typeface="Proxima Nova"/>
                <a:cs typeface="Proxima Nova"/>
                <a:sym typeface="Proxima Nova"/>
              </a:rPr>
              <a:t>Credit:</a:t>
            </a:r>
            <a:r>
              <a:rPr lang="en">
                <a:solidFill>
                  <a:srgbClr val="3D006F"/>
                </a:solidFill>
                <a:latin typeface="Proxima Nova"/>
                <a:ea typeface="Proxima Nova"/>
                <a:cs typeface="Proxima Nova"/>
                <a:sym typeface="Proxima Nova"/>
              </a:rPr>
              <a:t> </a:t>
            </a:r>
            <a:r>
              <a:rPr lang="en" u="sng">
                <a:solidFill>
                  <a:srgbClr val="4B2E83"/>
                </a:solidFill>
                <a:latin typeface="Proxima Nova"/>
                <a:ea typeface="Proxima Nova"/>
                <a:cs typeface="Proxima Nova"/>
                <a:sym typeface="Proxima Nova"/>
                <a:hlinkClick r:id="rId4">
                  <a:extLst>
                    <a:ext uri="{A12FA001-AC4F-418D-AE19-62706E023703}">
                      <ahyp:hlinkClr xmlns:ahyp="http://schemas.microsoft.com/office/drawing/2018/hyperlinkcolor" val="tx"/>
                    </a:ext>
                  </a:extLst>
                </a:hlinkClick>
              </a:rPr>
              <a:t>University of Washington</a:t>
            </a:r>
            <a:endParaRPr>
              <a:solidFill>
                <a:srgbClr val="4B2E83"/>
              </a:solidFill>
              <a:latin typeface="Proxima Nova"/>
              <a:ea typeface="Proxima Nova"/>
              <a:cs typeface="Proxima Nova"/>
              <a:sym typeface="Proxima Nova"/>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sp>
        <p:nvSpPr>
          <p:cNvPr id="291" name="Google Shape;291;p39"/>
          <p:cNvSpPr txBox="1">
            <a:spLocks noGrp="1"/>
          </p:cNvSpPr>
          <p:nvPr>
            <p:ph type="title"/>
          </p:nvPr>
        </p:nvSpPr>
        <p:spPr>
          <a:xfrm>
            <a:off x="628650" y="273844"/>
            <a:ext cx="7886700" cy="994200"/>
          </a:xfrm>
          <a:prstGeom prst="rect">
            <a:avLst/>
          </a:prstGeom>
        </p:spPr>
        <p:txBody>
          <a:bodyPr spcFirstLastPara="1" wrap="square" lIns="68575" tIns="34275" rIns="68575" bIns="34275" anchor="ctr" anchorCtr="0">
            <a:normAutofit/>
          </a:bodyPr>
          <a:lstStyle/>
          <a:p>
            <a:pPr marL="0" lvl="0" indent="0" algn="l" rtl="0">
              <a:spcBef>
                <a:spcPts val="0"/>
              </a:spcBef>
              <a:spcAft>
                <a:spcPts val="0"/>
              </a:spcAft>
              <a:buNone/>
            </a:pPr>
            <a:r>
              <a:rPr lang="en" b="0">
                <a:latin typeface="Proxima Nova"/>
                <a:ea typeface="Proxima Nova"/>
                <a:cs typeface="Proxima Nova"/>
                <a:sym typeface="Proxima Nova"/>
              </a:rPr>
              <a:t>Shared Leadership</a:t>
            </a:r>
            <a:endParaRPr b="0">
              <a:latin typeface="Proxima Nova"/>
              <a:ea typeface="Proxima Nova"/>
              <a:cs typeface="Proxima Nova"/>
              <a:sym typeface="Proxima Nova"/>
            </a:endParaRPr>
          </a:p>
        </p:txBody>
      </p:sp>
      <p:sp>
        <p:nvSpPr>
          <p:cNvPr id="292" name="Google Shape;292;p39"/>
          <p:cNvSpPr txBox="1">
            <a:spLocks noGrp="1"/>
          </p:cNvSpPr>
          <p:nvPr>
            <p:ph type="body" idx="1"/>
          </p:nvPr>
        </p:nvSpPr>
        <p:spPr>
          <a:xfrm>
            <a:off x="628650" y="1369219"/>
            <a:ext cx="7886700" cy="3263400"/>
          </a:xfrm>
          <a:prstGeom prst="rect">
            <a:avLst/>
          </a:prstGeom>
        </p:spPr>
        <p:txBody>
          <a:bodyPr spcFirstLastPara="1" wrap="square" lIns="68575" tIns="34275" rIns="68575" bIns="34275" anchor="t" anchorCtr="0">
            <a:normAutofit/>
          </a:bodyPr>
          <a:lstStyle/>
          <a:p>
            <a:pPr marL="0" lvl="0" indent="0" algn="l" rtl="0">
              <a:spcBef>
                <a:spcPts val="800"/>
              </a:spcBef>
              <a:spcAft>
                <a:spcPts val="0"/>
              </a:spcAft>
              <a:buNone/>
            </a:pPr>
            <a:r>
              <a:rPr lang="en"/>
              <a:t>Who’s at the table? Who is not and why? </a:t>
            </a:r>
            <a:endParaRPr/>
          </a:p>
          <a:p>
            <a:pPr marL="0" lvl="0" indent="0" algn="l" rtl="0">
              <a:spcBef>
                <a:spcPts val="1200"/>
              </a:spcBef>
              <a:spcAft>
                <a:spcPts val="0"/>
              </a:spcAft>
              <a:buNone/>
            </a:pPr>
            <a:endParaRPr/>
          </a:p>
          <a:p>
            <a:pPr marL="0" lvl="0" indent="0" algn="l" rtl="0">
              <a:spcBef>
                <a:spcPts val="1200"/>
              </a:spcBef>
              <a:spcAft>
                <a:spcPts val="0"/>
              </a:spcAft>
              <a:buNone/>
            </a:pPr>
            <a:r>
              <a:rPr lang="en"/>
              <a:t>What’s the process for decision making? With pathways for input? </a:t>
            </a:r>
            <a:endParaRPr/>
          </a:p>
          <a:p>
            <a:pPr marL="0" lvl="0" indent="0" algn="l" rtl="0">
              <a:spcBef>
                <a:spcPts val="1200"/>
              </a:spcBef>
              <a:spcAft>
                <a:spcPts val="0"/>
              </a:spcAft>
              <a:buNone/>
            </a:pPr>
            <a:endParaRPr/>
          </a:p>
          <a:p>
            <a:pPr marL="0" lvl="0" indent="0" algn="l" rtl="0">
              <a:spcBef>
                <a:spcPts val="1200"/>
              </a:spcBef>
              <a:spcAft>
                <a:spcPts val="1200"/>
              </a:spcAft>
              <a:buNone/>
            </a:pPr>
            <a:r>
              <a:rPr lang="en"/>
              <a:t>What resources are available &amp; needed? Unintended consequences?</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Google Shape;297;p40"/>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sz="3000"/>
              <a:t>Thank you!</a:t>
            </a:r>
            <a:endParaRPr sz="3000"/>
          </a:p>
        </p:txBody>
      </p:sp>
      <p:sp>
        <p:nvSpPr>
          <p:cNvPr id="298" name="Google Shape;298;p40"/>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2800" b="1"/>
              <a:t>Questions? </a:t>
            </a:r>
            <a:endParaRPr sz="2800" b="1"/>
          </a:p>
          <a:p>
            <a:pPr marL="0" lvl="0" indent="0" algn="l" rtl="0">
              <a:spcBef>
                <a:spcPts val="0"/>
              </a:spcBef>
              <a:spcAft>
                <a:spcPts val="0"/>
              </a:spcAft>
              <a:buNone/>
            </a:pPr>
            <a:endParaRPr sz="1400" b="1"/>
          </a:p>
          <a:p>
            <a:pPr marL="0" lvl="0" indent="0" algn="l" rtl="0">
              <a:spcBef>
                <a:spcPts val="0"/>
              </a:spcBef>
              <a:spcAft>
                <a:spcPts val="0"/>
              </a:spcAft>
              <a:buNone/>
            </a:pPr>
            <a:r>
              <a:rPr lang="en" sz="1400" b="1"/>
              <a:t>Denise Pan</a:t>
            </a:r>
            <a:endParaRPr sz="1400"/>
          </a:p>
          <a:p>
            <a:pPr marL="0" lvl="0" indent="0" algn="l" rtl="0">
              <a:spcBef>
                <a:spcPts val="0"/>
              </a:spcBef>
              <a:spcAft>
                <a:spcPts val="0"/>
              </a:spcAft>
              <a:buNone/>
            </a:pPr>
            <a:r>
              <a:rPr lang="en" sz="1400"/>
              <a:t>University of Washington Libraries</a:t>
            </a:r>
            <a:endParaRPr sz="1400"/>
          </a:p>
          <a:p>
            <a:pPr marL="0" lvl="0" indent="0" algn="l" rtl="0">
              <a:spcBef>
                <a:spcPts val="0"/>
              </a:spcBef>
              <a:spcAft>
                <a:spcPts val="0"/>
              </a:spcAft>
              <a:buNone/>
            </a:pPr>
            <a:r>
              <a:rPr lang="en" sz="1400"/>
              <a:t>Box 352900</a:t>
            </a:r>
            <a:endParaRPr sz="1400"/>
          </a:p>
          <a:p>
            <a:pPr marL="0" lvl="0" indent="0" algn="l" rtl="0">
              <a:spcBef>
                <a:spcPts val="0"/>
              </a:spcBef>
              <a:spcAft>
                <a:spcPts val="0"/>
              </a:spcAft>
              <a:buNone/>
            </a:pPr>
            <a:r>
              <a:rPr lang="en" sz="1400"/>
              <a:t>Seattle, WA 98195-2900</a:t>
            </a:r>
            <a:endParaRPr sz="1400"/>
          </a:p>
          <a:p>
            <a:pPr marL="0" lvl="0" indent="0" algn="l" rtl="0">
              <a:spcBef>
                <a:spcPts val="0"/>
              </a:spcBef>
              <a:spcAft>
                <a:spcPts val="0"/>
              </a:spcAft>
              <a:buNone/>
            </a:pPr>
            <a:r>
              <a:rPr lang="en" sz="1400"/>
              <a:t>e. </a:t>
            </a:r>
            <a:r>
              <a:rPr lang="en" sz="1400" u="sng">
                <a:solidFill>
                  <a:srgbClr val="3D006F"/>
                </a:solidFill>
                <a:hlinkClick r:id="rId3">
                  <a:extLst>
                    <a:ext uri="{A12FA001-AC4F-418D-AE19-62706E023703}">
                      <ahyp:hlinkClr xmlns:ahyp="http://schemas.microsoft.com/office/drawing/2018/hyperlinkcolor" val="tx"/>
                    </a:ext>
                  </a:extLst>
                </a:hlinkClick>
              </a:rPr>
              <a:t>dpan@uw.edu</a:t>
            </a:r>
            <a:r>
              <a:rPr lang="en" sz="1400">
                <a:solidFill>
                  <a:srgbClr val="3D006F"/>
                </a:solidFill>
              </a:rPr>
              <a:t> </a:t>
            </a:r>
            <a:endParaRPr sz="1400">
              <a:solidFill>
                <a:srgbClr val="3D006F"/>
              </a:solidFill>
            </a:endParaRPr>
          </a:p>
          <a:p>
            <a:pPr marL="0" lvl="0" indent="0" algn="l" rtl="0">
              <a:spcBef>
                <a:spcPts val="0"/>
              </a:spcBef>
              <a:spcAft>
                <a:spcPts val="0"/>
              </a:spcAft>
              <a:buNone/>
            </a:pPr>
            <a:r>
              <a:rPr lang="en" sz="1400"/>
              <a:t>v. 206.543.4786 (Voice &amp; Relay)</a:t>
            </a:r>
            <a:endParaRPr sz="1400"/>
          </a:p>
          <a:p>
            <a:pPr marL="0" lvl="0" indent="0" algn="l" rtl="0">
              <a:spcBef>
                <a:spcPts val="0"/>
              </a:spcBef>
              <a:spcAft>
                <a:spcPts val="0"/>
              </a:spcAft>
              <a:buNone/>
            </a:pPr>
            <a:endParaRPr sz="1400"/>
          </a:p>
        </p:txBody>
      </p:sp>
      <p:pic>
        <p:nvPicPr>
          <p:cNvPr id="299" name="Google Shape;299;p40" descr="Visiting Cherry Blossoms during pandemic Spring break, March 2020. " title="UW Cherry Blossoms"/>
          <p:cNvPicPr preferRelativeResize="0"/>
          <p:nvPr/>
        </p:nvPicPr>
        <p:blipFill>
          <a:blip r:embed="rId4">
            <a:alphaModFix/>
          </a:blip>
          <a:stretch>
            <a:fillRect/>
          </a:stretch>
        </p:blipFill>
        <p:spPr>
          <a:xfrm>
            <a:off x="4492453" y="1152481"/>
            <a:ext cx="4225774" cy="2672900"/>
          </a:xfrm>
          <a:prstGeom prst="rect">
            <a:avLst/>
          </a:prstGeom>
          <a:noFill/>
          <a:ln>
            <a:noFill/>
          </a:ln>
        </p:spPr>
      </p:pic>
      <p:sp>
        <p:nvSpPr>
          <p:cNvPr id="300" name="Google Shape;300;p40"/>
          <p:cNvSpPr txBox="1"/>
          <p:nvPr/>
        </p:nvSpPr>
        <p:spPr>
          <a:xfrm>
            <a:off x="4492450" y="3825375"/>
            <a:ext cx="3810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latin typeface="Proxima Nova"/>
                <a:ea typeface="Proxima Nova"/>
                <a:cs typeface="Proxima Nova"/>
                <a:sym typeface="Proxima Nova"/>
              </a:rPr>
              <a:t>Credit:</a:t>
            </a:r>
            <a:r>
              <a:rPr lang="en">
                <a:solidFill>
                  <a:srgbClr val="3D006F"/>
                </a:solidFill>
                <a:latin typeface="Proxima Nova"/>
                <a:ea typeface="Proxima Nova"/>
                <a:cs typeface="Proxima Nova"/>
                <a:sym typeface="Proxima Nova"/>
              </a:rPr>
              <a:t> </a:t>
            </a:r>
            <a:r>
              <a:rPr lang="en" u="sng">
                <a:solidFill>
                  <a:srgbClr val="3D006F"/>
                </a:solidFill>
                <a:latin typeface="Proxima Nova"/>
                <a:ea typeface="Proxima Nova"/>
                <a:cs typeface="Proxima Nova"/>
                <a:sym typeface="Proxima Nova"/>
                <a:hlinkClick r:id="rId5">
                  <a:extLst>
                    <a:ext uri="{A12FA001-AC4F-418D-AE19-62706E023703}">
                      <ahyp:hlinkClr xmlns:ahyp="http://schemas.microsoft.com/office/drawing/2018/hyperlinkcolor" val="tx"/>
                    </a:ext>
                  </a:extLst>
                </a:hlinkClick>
              </a:rPr>
              <a:t>University of Washington</a:t>
            </a:r>
            <a:endParaRPr>
              <a:solidFill>
                <a:srgbClr val="3D006F"/>
              </a:solidFill>
              <a:latin typeface="Proxima Nova"/>
              <a:ea typeface="Proxima Nova"/>
              <a:cs typeface="Proxima Nova"/>
              <a:sym typeface="Proxima Nov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p17"/>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3200" b="1"/>
              <a:t>What do you value?</a:t>
            </a:r>
            <a:endParaRPr sz="3200"/>
          </a:p>
          <a:p>
            <a:pPr marL="0" lvl="0" indent="0" algn="l" rtl="0">
              <a:spcBef>
                <a:spcPts val="1200"/>
              </a:spcBef>
              <a:spcAft>
                <a:spcPts val="0"/>
              </a:spcAft>
              <a:buNone/>
            </a:pPr>
            <a:r>
              <a:rPr lang="en" sz="2400"/>
              <a:t>How do your values impact your work and your professional priorities? </a:t>
            </a:r>
            <a:endParaRPr sz="2400"/>
          </a:p>
          <a:p>
            <a:pPr marL="0" lvl="0" indent="0" algn="l" rtl="0">
              <a:spcBef>
                <a:spcPts val="1200"/>
              </a:spcBef>
              <a:spcAft>
                <a:spcPts val="1200"/>
              </a:spcAft>
              <a:buNone/>
            </a:pPr>
            <a:endParaRPr sz="2400"/>
          </a:p>
        </p:txBody>
      </p:sp>
      <p:pic>
        <p:nvPicPr>
          <p:cNvPr id="86" name="Google Shape;86;p17" descr="Author's personal photograph" title="Photo of suitcase"/>
          <p:cNvPicPr preferRelativeResize="0"/>
          <p:nvPr/>
        </p:nvPicPr>
        <p:blipFill>
          <a:blip r:embed="rId3">
            <a:alphaModFix/>
          </a:blip>
          <a:stretch>
            <a:fillRect/>
          </a:stretch>
        </p:blipFill>
        <p:spPr>
          <a:xfrm>
            <a:off x="838200" y="152400"/>
            <a:ext cx="3629027" cy="4838702"/>
          </a:xfrm>
          <a:prstGeom prst="rect">
            <a:avLst/>
          </a:prstGeom>
          <a:noFill/>
          <a:ln>
            <a:noFill/>
          </a:ln>
        </p:spPr>
      </p:pic>
      <p:pic>
        <p:nvPicPr>
          <p:cNvPr id="87" name="Google Shape;87;p17" descr="Author's personal photograph" title="Photo of book Legacy of Conquest"/>
          <p:cNvPicPr preferRelativeResize="0"/>
          <p:nvPr/>
        </p:nvPicPr>
        <p:blipFill>
          <a:blip r:embed="rId4">
            <a:alphaModFix/>
          </a:blip>
          <a:stretch>
            <a:fillRect/>
          </a:stretch>
        </p:blipFill>
        <p:spPr>
          <a:xfrm>
            <a:off x="4619627" y="152400"/>
            <a:ext cx="3629027" cy="4838702"/>
          </a:xfrm>
          <a:prstGeom prst="rect">
            <a:avLst/>
          </a:prstGeom>
          <a:noFill/>
          <a:ln>
            <a:noFill/>
          </a:ln>
        </p:spPr>
      </p:pic>
      <p:grpSp>
        <p:nvGrpSpPr>
          <p:cNvPr id="88" name="Google Shape;88;p17"/>
          <p:cNvGrpSpPr/>
          <p:nvPr/>
        </p:nvGrpSpPr>
        <p:grpSpPr>
          <a:xfrm>
            <a:off x="3048050" y="987375"/>
            <a:ext cx="2912401" cy="3078300"/>
            <a:chOff x="2652400" y="1030500"/>
            <a:chExt cx="2912401" cy="3078300"/>
          </a:xfrm>
        </p:grpSpPr>
        <p:sp>
          <p:nvSpPr>
            <p:cNvPr id="89" name="Google Shape;89;p17"/>
            <p:cNvSpPr txBox="1"/>
            <p:nvPr/>
          </p:nvSpPr>
          <p:spPr>
            <a:xfrm>
              <a:off x="2652400" y="1030500"/>
              <a:ext cx="2912400" cy="3078300"/>
            </a:xfrm>
            <a:prstGeom prst="rect">
              <a:avLst/>
            </a:prstGeom>
            <a:solidFill>
              <a:srgbClr val="FFFFFF"/>
            </a:solid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solidFill>
                    <a:srgbClr val="980000"/>
                  </a:solidFill>
                  <a:latin typeface="EB Garamond Regular"/>
                  <a:ea typeface="EB Garamond Regular"/>
                  <a:cs typeface="EB Garamond Regular"/>
                  <a:sym typeface="EB Garamond Regular"/>
                </a:rPr>
                <a:t>The Legacy of Community</a:t>
              </a:r>
              <a:endParaRPr sz="1800">
                <a:solidFill>
                  <a:srgbClr val="980000"/>
                </a:solidFill>
                <a:latin typeface="EB Garamond Regular"/>
                <a:ea typeface="EB Garamond Regular"/>
                <a:cs typeface="EB Garamond Regular"/>
                <a:sym typeface="EB Garamond Regular"/>
              </a:endParaRPr>
            </a:p>
            <a:p>
              <a:pPr marL="0" lvl="0" indent="0" algn="l" rtl="0">
                <a:spcBef>
                  <a:spcPts val="0"/>
                </a:spcBef>
                <a:spcAft>
                  <a:spcPts val="0"/>
                </a:spcAft>
                <a:buNone/>
              </a:pPr>
              <a:r>
                <a:rPr lang="en" sz="1200">
                  <a:latin typeface="EB Garamond"/>
                  <a:ea typeface="EB Garamond"/>
                  <a:cs typeface="EB Garamond"/>
                  <a:sym typeface="EB Garamond"/>
                </a:rPr>
                <a:t>T</a:t>
              </a:r>
              <a:r>
                <a:rPr lang="en" sz="1500">
                  <a:latin typeface="EB Garamond"/>
                  <a:ea typeface="EB Garamond"/>
                  <a:cs typeface="EB Garamond"/>
                  <a:sym typeface="EB Garamond"/>
                </a:rPr>
                <a:t>he power of the future for Libraries</a:t>
              </a:r>
              <a:endParaRPr sz="1500">
                <a:latin typeface="EB Garamond"/>
                <a:ea typeface="EB Garamond"/>
                <a:cs typeface="EB Garamond"/>
                <a:sym typeface="EB Garamond"/>
              </a:endParaRPr>
            </a:p>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r>
                <a:rPr lang="en" sz="1300">
                  <a:solidFill>
                    <a:srgbClr val="980000"/>
                  </a:solidFill>
                  <a:latin typeface="EB Garamond Regular"/>
                  <a:ea typeface="EB Garamond Regular"/>
                  <a:cs typeface="EB Garamond Regular"/>
                  <a:sym typeface="EB Garamond Regular"/>
                </a:rPr>
                <a:t>Consortia membership organizations</a:t>
              </a:r>
              <a:r>
                <a:rPr lang="en" sz="1500">
                  <a:latin typeface="EB Garamond"/>
                  <a:ea typeface="EB Garamond"/>
                  <a:cs typeface="EB Garamond"/>
                  <a:sym typeface="EB Garamond"/>
                </a:rPr>
                <a:t> </a:t>
              </a: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p:txBody>
        </p:sp>
        <p:pic>
          <p:nvPicPr>
            <p:cNvPr id="90" name="Google Shape;90;p17" descr="Process: Acquisition &gt; Access &gt; Discovery &gt; Preservation&#10;Consortia: GWLA &gt; Orbis Cascade Alliance &gt; WEST &gt; HathiTrust &gt; CRL" title="Worflow with Consortia"/>
            <p:cNvPicPr preferRelativeResize="0"/>
            <p:nvPr/>
          </p:nvPicPr>
          <p:blipFill>
            <a:blip r:embed="rId5">
              <a:alphaModFix/>
            </a:blip>
            <a:stretch>
              <a:fillRect/>
            </a:stretch>
          </p:blipFill>
          <p:spPr>
            <a:xfrm>
              <a:off x="2652400" y="1927713"/>
              <a:ext cx="2912401" cy="1288067"/>
            </a:xfrm>
            <a:prstGeom prst="rect">
              <a:avLst/>
            </a:prstGeom>
            <a:noFill/>
            <a:ln>
              <a:noFill/>
            </a:ln>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additive="base">
                                        <p:cTn id="7" dur="1000"/>
                                        <p:tgtEl>
                                          <p:spTgt spid="87"/>
                                        </p:tgtEl>
                                        <p:attrNameLst>
                                          <p:attrName>ppt_x</p:attrName>
                                        </p:attrNameLst>
                                      </p:cBhvr>
                                      <p:tavLst>
                                        <p:tav tm="0">
                                          <p:val>
                                            <p:strVal val="#ppt_x+1"/>
                                          </p:val>
                                        </p:tav>
                                        <p:tav tm="100000">
                                          <p:val>
                                            <p:strVal val="#ppt_x"/>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88"/>
                                        </p:tgtEl>
                                        <p:attrNameLst>
                                          <p:attrName>style.visibility</p:attrName>
                                        </p:attrNameLst>
                                      </p:cBhvr>
                                      <p:to>
                                        <p:strVal val="visible"/>
                                      </p:to>
                                    </p:set>
                                    <p:anim calcmode="lin" valueType="num">
                                      <p:cBhvr additive="base">
                                        <p:cTn id="12" dur="1000"/>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b="1">
                <a:solidFill>
                  <a:srgbClr val="4B2E83"/>
                </a:solidFill>
              </a:rPr>
              <a:t>University of Washington </a:t>
            </a:r>
            <a:endParaRPr b="1">
              <a:solidFill>
                <a:srgbClr val="4B2E83"/>
              </a:solidFill>
            </a:endParaRPr>
          </a:p>
        </p:txBody>
      </p:sp>
      <p:sp>
        <p:nvSpPr>
          <p:cNvPr id="96" name="Google Shape;96;p18"/>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lnSpcReduction="10000"/>
          </a:bodyPr>
          <a:lstStyle/>
          <a:p>
            <a:pPr marL="0" lvl="0" indent="0" algn="l" rtl="0">
              <a:spcBef>
                <a:spcPts val="0"/>
              </a:spcBef>
              <a:spcAft>
                <a:spcPts val="0"/>
              </a:spcAft>
              <a:buNone/>
            </a:pPr>
            <a:r>
              <a:rPr lang="en" sz="1800" b="1">
                <a:solidFill>
                  <a:srgbClr val="4B2E83"/>
                </a:solidFill>
              </a:rPr>
              <a:t>MISSION</a:t>
            </a:r>
            <a:endParaRPr sz="1800" b="1">
              <a:solidFill>
                <a:srgbClr val="4B2E83"/>
              </a:solidFill>
            </a:endParaRPr>
          </a:p>
          <a:p>
            <a:pPr marL="0" lvl="0" indent="0" algn="l" rtl="0">
              <a:spcBef>
                <a:spcPts val="0"/>
              </a:spcBef>
              <a:spcAft>
                <a:spcPts val="0"/>
              </a:spcAft>
              <a:buNone/>
            </a:pPr>
            <a:r>
              <a:rPr lang="en"/>
              <a:t>The University of Washington Libraries advances discovery and enriches the quality of life by connecting people with knowledge.</a:t>
            </a:r>
            <a:endParaRPr/>
          </a:p>
          <a:p>
            <a:pPr marL="0" lvl="0" indent="0" algn="l" rtl="0">
              <a:spcBef>
                <a:spcPts val="1200"/>
              </a:spcBef>
              <a:spcAft>
                <a:spcPts val="0"/>
              </a:spcAft>
              <a:buNone/>
            </a:pPr>
            <a:r>
              <a:rPr lang="en" sz="1800" b="1">
                <a:solidFill>
                  <a:srgbClr val="4B2E83"/>
                </a:solidFill>
              </a:rPr>
              <a:t>VISION</a:t>
            </a:r>
            <a:endParaRPr sz="1800" b="1">
              <a:solidFill>
                <a:srgbClr val="4B2E83"/>
              </a:solidFill>
            </a:endParaRPr>
          </a:p>
          <a:p>
            <a:pPr marL="0" lvl="0" indent="0" algn="l" rtl="0">
              <a:spcBef>
                <a:spcPts val="0"/>
              </a:spcBef>
              <a:spcAft>
                <a:spcPts val="1200"/>
              </a:spcAft>
              <a:buNone/>
            </a:pPr>
            <a:r>
              <a:rPr lang="en"/>
              <a:t>The University of Washington Libraries will accelerate inquiry, creativity, and learning for global impact and the public good. We will advance student success, catalyze world-class research, amplify the diverse voices of our communities, and empower faculty, staff and students to experiment fearlessly and create new knowledge.</a:t>
            </a:r>
            <a:endParaRPr/>
          </a:p>
        </p:txBody>
      </p:sp>
      <p:sp>
        <p:nvSpPr>
          <p:cNvPr id="97" name="Google Shape;97;p18"/>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000" b="1">
                <a:solidFill>
                  <a:srgbClr val="4B2E83"/>
                </a:solidFill>
              </a:rPr>
              <a:t>VALUES</a:t>
            </a:r>
            <a:endParaRPr sz="2000" b="1">
              <a:solidFill>
                <a:srgbClr val="4B2E83"/>
              </a:solidFill>
            </a:endParaRPr>
          </a:p>
          <a:p>
            <a:pPr marL="0" lvl="0" indent="0" algn="ctr" rtl="0">
              <a:spcBef>
                <a:spcPts val="1200"/>
              </a:spcBef>
              <a:spcAft>
                <a:spcPts val="0"/>
              </a:spcAft>
              <a:buNone/>
            </a:pPr>
            <a:r>
              <a:rPr lang="en" sz="2000">
                <a:solidFill>
                  <a:srgbClr val="4B2E83"/>
                </a:solidFill>
              </a:rPr>
              <a:t>User Centered</a:t>
            </a:r>
            <a:endParaRPr sz="2000">
              <a:solidFill>
                <a:srgbClr val="4B2E83"/>
              </a:solidFill>
            </a:endParaRPr>
          </a:p>
          <a:p>
            <a:pPr marL="0" lvl="0" indent="0" algn="ctr" rtl="0">
              <a:spcBef>
                <a:spcPts val="1200"/>
              </a:spcBef>
              <a:spcAft>
                <a:spcPts val="0"/>
              </a:spcAft>
              <a:buNone/>
            </a:pPr>
            <a:r>
              <a:rPr lang="en" sz="2000">
                <a:solidFill>
                  <a:srgbClr val="4B2E83"/>
                </a:solidFill>
              </a:rPr>
              <a:t>Collaboration</a:t>
            </a:r>
            <a:endParaRPr sz="2000">
              <a:solidFill>
                <a:srgbClr val="4B2E83"/>
              </a:solidFill>
            </a:endParaRPr>
          </a:p>
          <a:p>
            <a:pPr marL="0" lvl="0" indent="0" algn="ctr" rtl="0">
              <a:spcBef>
                <a:spcPts val="1200"/>
              </a:spcBef>
              <a:spcAft>
                <a:spcPts val="0"/>
              </a:spcAft>
              <a:buNone/>
            </a:pPr>
            <a:r>
              <a:rPr lang="en" sz="2000">
                <a:solidFill>
                  <a:srgbClr val="4B2E83"/>
                </a:solidFill>
              </a:rPr>
              <a:t>Equity</a:t>
            </a:r>
            <a:endParaRPr sz="2000">
              <a:solidFill>
                <a:srgbClr val="4B2E83"/>
              </a:solidFill>
            </a:endParaRPr>
          </a:p>
          <a:p>
            <a:pPr marL="0" lvl="0" indent="0" algn="ctr" rtl="0">
              <a:spcBef>
                <a:spcPts val="1200"/>
              </a:spcBef>
              <a:spcAft>
                <a:spcPts val="0"/>
              </a:spcAft>
              <a:buNone/>
            </a:pPr>
            <a:r>
              <a:rPr lang="en" sz="2000">
                <a:solidFill>
                  <a:srgbClr val="4B2E83"/>
                </a:solidFill>
              </a:rPr>
              <a:t>Creativity</a:t>
            </a:r>
            <a:endParaRPr sz="2000">
              <a:solidFill>
                <a:srgbClr val="4B2E83"/>
              </a:solidFill>
            </a:endParaRPr>
          </a:p>
          <a:p>
            <a:pPr marL="0" lvl="0" indent="0" algn="ctr" rtl="0">
              <a:spcBef>
                <a:spcPts val="1200"/>
              </a:spcBef>
              <a:spcAft>
                <a:spcPts val="1200"/>
              </a:spcAft>
              <a:buNone/>
            </a:pPr>
            <a:r>
              <a:rPr lang="en" sz="2000">
                <a:solidFill>
                  <a:srgbClr val="4B2E83"/>
                </a:solidFill>
              </a:rPr>
              <a:t>Sustainability</a:t>
            </a:r>
            <a:endParaRPr sz="16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9"/>
          <p:cNvSpPr txBox="1">
            <a:spLocks noGrp="1"/>
          </p:cNvSpPr>
          <p:nvPr>
            <p:ph type="title"/>
          </p:nvPr>
        </p:nvSpPr>
        <p:spPr>
          <a:xfrm>
            <a:off x="265500" y="824825"/>
            <a:ext cx="4045200" cy="15096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t>Case Studies</a:t>
            </a:r>
            <a:endParaRPr/>
          </a:p>
        </p:txBody>
      </p:sp>
      <p:sp>
        <p:nvSpPr>
          <p:cNvPr id="103" name="Google Shape;103;p1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 b="1"/>
              <a:t>Themes</a:t>
            </a:r>
            <a:endParaRPr b="1"/>
          </a:p>
          <a:p>
            <a:pPr marL="457200" lvl="0" indent="-342900" algn="l" rtl="0">
              <a:spcBef>
                <a:spcPts val="1200"/>
              </a:spcBef>
              <a:spcAft>
                <a:spcPts val="0"/>
              </a:spcAft>
              <a:buSzPts val="1800"/>
              <a:buChar char="●"/>
            </a:pPr>
            <a:r>
              <a:rPr lang="en"/>
              <a:t>Transparency and clarity </a:t>
            </a:r>
            <a:br>
              <a:rPr lang="en"/>
            </a:br>
            <a:r>
              <a:rPr lang="en"/>
              <a:t>with communication</a:t>
            </a:r>
            <a:endParaRPr/>
          </a:p>
          <a:p>
            <a:pPr marL="457200" lvl="0" indent="-342900" algn="l" rtl="0">
              <a:spcBef>
                <a:spcPts val="0"/>
              </a:spcBef>
              <a:spcAft>
                <a:spcPts val="0"/>
              </a:spcAft>
              <a:buSzPts val="1800"/>
              <a:buChar char="●"/>
            </a:pPr>
            <a:r>
              <a:rPr lang="en"/>
              <a:t>Aligning values with actions</a:t>
            </a:r>
            <a:endParaRPr/>
          </a:p>
          <a:p>
            <a:pPr marL="457200" lvl="0" indent="-342900" algn="l" rtl="0">
              <a:spcBef>
                <a:spcPts val="0"/>
              </a:spcBef>
              <a:spcAft>
                <a:spcPts val="0"/>
              </a:spcAft>
              <a:buSzPts val="1800"/>
              <a:buChar char="●"/>
            </a:pPr>
            <a:r>
              <a:rPr lang="en"/>
              <a:t>Focusing on values to build consensus and community</a:t>
            </a:r>
            <a:endParaRPr/>
          </a:p>
        </p:txBody>
      </p:sp>
      <p:sp>
        <p:nvSpPr>
          <p:cNvPr id="104" name="Google Shape;104;p19"/>
          <p:cNvSpPr txBox="1">
            <a:spLocks noGrp="1"/>
          </p:cNvSpPr>
          <p:nvPr>
            <p:ph type="subTitle" idx="1"/>
          </p:nvPr>
        </p:nvSpPr>
        <p:spPr>
          <a:xfrm>
            <a:off x="265500" y="2388001"/>
            <a:ext cx="4045200" cy="13455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a:t>Past: the big deal</a:t>
            </a:r>
            <a:endParaRPr/>
          </a:p>
          <a:p>
            <a:pPr marL="0" lvl="0" indent="0" algn="ctr" rtl="0">
              <a:spcBef>
                <a:spcPts val="0"/>
              </a:spcBef>
              <a:spcAft>
                <a:spcPts val="0"/>
              </a:spcAft>
              <a:buNone/>
            </a:pPr>
            <a:r>
              <a:rPr lang="en"/>
              <a:t>Present: cancellations</a:t>
            </a:r>
            <a:endParaRPr/>
          </a:p>
          <a:p>
            <a:pPr marL="0" lvl="0" indent="0" algn="ctr" rtl="0">
              <a:spcBef>
                <a:spcPts val="0"/>
              </a:spcBef>
              <a:spcAft>
                <a:spcPts val="0"/>
              </a:spcAft>
              <a:buNone/>
            </a:pPr>
            <a:r>
              <a:rPr lang="en"/>
              <a:t>Future: controlled digital lending</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2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Clr>
                <a:schemeClr val="dk1"/>
              </a:buClr>
              <a:buSzPct val="28571"/>
              <a:buFont typeface="Arial"/>
              <a:buNone/>
            </a:pPr>
            <a:r>
              <a:rPr lang="en">
                <a:solidFill>
                  <a:srgbClr val="000000"/>
                </a:solidFill>
              </a:rPr>
              <a:t>The Big Deal: Context and Communications</a:t>
            </a:r>
            <a:endParaRPr>
              <a:solidFill>
                <a:srgbClr val="000000"/>
              </a:solidFill>
            </a:endParaRPr>
          </a:p>
        </p:txBody>
      </p:sp>
      <p:sp>
        <p:nvSpPr>
          <p:cNvPr id="111" name="Google Shape;111;p20"/>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lnSpcReduction="10000"/>
          </a:bodyPr>
          <a:lstStyle/>
          <a:p>
            <a:pPr marL="342900" lvl="0" indent="-292100" algn="l" rtl="0">
              <a:lnSpc>
                <a:spcPct val="100000"/>
              </a:lnSpc>
              <a:spcBef>
                <a:spcPts val="0"/>
              </a:spcBef>
              <a:spcAft>
                <a:spcPts val="0"/>
              </a:spcAft>
              <a:buClr>
                <a:srgbClr val="000000"/>
              </a:buClr>
              <a:buSzPts val="2000"/>
              <a:buChar char="●"/>
            </a:pPr>
            <a:r>
              <a:rPr lang="en" sz="2000" b="1">
                <a:solidFill>
                  <a:srgbClr val="000000"/>
                </a:solidFill>
              </a:rPr>
              <a:t>Three </a:t>
            </a:r>
            <a:r>
              <a:rPr lang="en" sz="2000">
                <a:solidFill>
                  <a:srgbClr val="000000"/>
                </a:solidFill>
              </a:rPr>
              <a:t>journal packages ending December 31, 2019</a:t>
            </a:r>
            <a:endParaRPr sz="2000">
              <a:solidFill>
                <a:srgbClr val="000000"/>
              </a:solidFill>
            </a:endParaRPr>
          </a:p>
          <a:p>
            <a:pPr marL="342900" lvl="0" indent="-292100" algn="l" rtl="0">
              <a:lnSpc>
                <a:spcPct val="100000"/>
              </a:lnSpc>
              <a:spcBef>
                <a:spcPts val="1000"/>
              </a:spcBef>
              <a:spcAft>
                <a:spcPts val="0"/>
              </a:spcAft>
              <a:buClr>
                <a:srgbClr val="000000"/>
              </a:buClr>
              <a:buSzPts val="2000"/>
              <a:buChar char="●"/>
            </a:pPr>
            <a:r>
              <a:rPr lang="en" sz="2000">
                <a:solidFill>
                  <a:srgbClr val="000000"/>
                </a:solidFill>
              </a:rPr>
              <a:t>Combined cost ~$4M nearly 25% of total publically-funded collections budget</a:t>
            </a:r>
            <a:endParaRPr sz="1500">
              <a:solidFill>
                <a:srgbClr val="000000"/>
              </a:solidFill>
            </a:endParaRPr>
          </a:p>
          <a:p>
            <a:pPr marL="685800" lvl="1" indent="-260350" algn="l" rtl="0">
              <a:lnSpc>
                <a:spcPct val="100000"/>
              </a:lnSpc>
              <a:spcBef>
                <a:spcPts val="1000"/>
              </a:spcBef>
              <a:spcAft>
                <a:spcPts val="0"/>
              </a:spcAft>
              <a:buClr>
                <a:srgbClr val="000000"/>
              </a:buClr>
              <a:buSzPts val="1500"/>
              <a:buChar char="○"/>
            </a:pPr>
            <a:r>
              <a:rPr lang="en" sz="1500" b="1">
                <a:solidFill>
                  <a:srgbClr val="000000"/>
                </a:solidFill>
              </a:rPr>
              <a:t>Springer and SAGE</a:t>
            </a:r>
            <a:r>
              <a:rPr lang="en" sz="1500">
                <a:solidFill>
                  <a:srgbClr val="000000"/>
                </a:solidFill>
              </a:rPr>
              <a:t>: negotiated via regional consortia, the Orbis Cascade Alliance (39 colleges and universities in Oregon, Washington, and Idaho)</a:t>
            </a:r>
            <a:endParaRPr sz="1500">
              <a:solidFill>
                <a:srgbClr val="000000"/>
              </a:solidFill>
            </a:endParaRPr>
          </a:p>
          <a:p>
            <a:pPr marL="685800" lvl="1" indent="-260350" algn="l" rtl="0">
              <a:lnSpc>
                <a:spcPct val="100000"/>
              </a:lnSpc>
              <a:spcBef>
                <a:spcPts val="1000"/>
              </a:spcBef>
              <a:spcAft>
                <a:spcPts val="1000"/>
              </a:spcAft>
              <a:buClr>
                <a:srgbClr val="000000"/>
              </a:buClr>
              <a:buSzPts val="1500"/>
              <a:buChar char="○"/>
            </a:pPr>
            <a:r>
              <a:rPr lang="en" sz="1500" b="1">
                <a:solidFill>
                  <a:srgbClr val="000000"/>
                </a:solidFill>
              </a:rPr>
              <a:t>Elsevier</a:t>
            </a:r>
            <a:r>
              <a:rPr lang="en" sz="1500">
                <a:solidFill>
                  <a:srgbClr val="000000"/>
                </a:solidFill>
              </a:rPr>
              <a:t>: Negotiated directly </a:t>
            </a:r>
            <a:endParaRPr sz="1500">
              <a:solidFill>
                <a:srgbClr val="000000"/>
              </a:solidFill>
            </a:endParaRPr>
          </a:p>
        </p:txBody>
      </p:sp>
      <p:sp>
        <p:nvSpPr>
          <p:cNvPr id="112" name="Google Shape;112;p20"/>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800" b="1">
                <a:latin typeface="Arial"/>
                <a:ea typeface="Arial"/>
                <a:cs typeface="Arial"/>
                <a:sym typeface="Arial"/>
              </a:rPr>
              <a:t>Public Announcements </a:t>
            </a:r>
            <a:endParaRPr sz="1800" b="1">
              <a:latin typeface="Arial"/>
              <a:ea typeface="Arial"/>
              <a:cs typeface="Arial"/>
              <a:sym typeface="Arial"/>
            </a:endParaRPr>
          </a:p>
          <a:p>
            <a:pPr marL="342900" lvl="0" indent="-279400" algn="l" rtl="0">
              <a:lnSpc>
                <a:spcPct val="100000"/>
              </a:lnSpc>
              <a:spcBef>
                <a:spcPts val="1000"/>
              </a:spcBef>
              <a:spcAft>
                <a:spcPts val="0"/>
              </a:spcAft>
              <a:buSzPts val="1800"/>
              <a:buFont typeface="Arial"/>
              <a:buChar char="●"/>
            </a:pPr>
            <a:r>
              <a:rPr lang="en" sz="1800" b="1">
                <a:latin typeface="Arial"/>
                <a:ea typeface="Arial"/>
                <a:cs typeface="Arial"/>
                <a:sym typeface="Arial"/>
              </a:rPr>
              <a:t>March 7, 2019: </a:t>
            </a:r>
            <a:r>
              <a:rPr lang="en" sz="1800">
                <a:latin typeface="Arial"/>
                <a:ea typeface="Arial"/>
                <a:cs typeface="Arial"/>
                <a:sym typeface="Arial"/>
              </a:rPr>
              <a:t>Blog post </a:t>
            </a:r>
            <a:br>
              <a:rPr lang="en" sz="1800">
                <a:latin typeface="Arial"/>
                <a:ea typeface="Arial"/>
                <a:cs typeface="Arial"/>
                <a:sym typeface="Arial"/>
              </a:rPr>
            </a:br>
            <a:r>
              <a:rPr lang="en" sz="1800" b="1" u="sng">
                <a:solidFill>
                  <a:schemeClr val="dk2"/>
                </a:solidFill>
                <a:latin typeface="Arial"/>
                <a:ea typeface="Arial"/>
                <a:cs typeface="Arial"/>
                <a:sym typeface="Arial"/>
                <a:hlinkClick r:id="rId3">
                  <a:extLst>
                    <a:ext uri="{A12FA001-AC4F-418D-AE19-62706E023703}">
                      <ahyp:hlinkClr xmlns:ahyp="http://schemas.microsoft.com/office/drawing/2018/hyperlinkcolor" val="tx"/>
                    </a:ext>
                  </a:extLst>
                </a:hlinkClick>
              </a:rPr>
              <a:t>For the public good </a:t>
            </a:r>
            <a:endParaRPr sz="1800">
              <a:latin typeface="Arial"/>
              <a:ea typeface="Arial"/>
              <a:cs typeface="Arial"/>
              <a:sym typeface="Arial"/>
            </a:endParaRPr>
          </a:p>
          <a:p>
            <a:pPr marL="342900" lvl="0" indent="-279400" algn="l" rtl="0">
              <a:lnSpc>
                <a:spcPct val="100000"/>
              </a:lnSpc>
              <a:spcBef>
                <a:spcPts val="1000"/>
              </a:spcBef>
              <a:spcAft>
                <a:spcPts val="0"/>
              </a:spcAft>
              <a:buSzPts val="1800"/>
              <a:buFont typeface="Arial"/>
              <a:buChar char="●"/>
            </a:pPr>
            <a:r>
              <a:rPr lang="en" sz="1800" b="1">
                <a:latin typeface="Arial"/>
                <a:ea typeface="Arial"/>
                <a:cs typeface="Arial"/>
                <a:sym typeface="Arial"/>
              </a:rPr>
              <a:t>May 16, 2019:</a:t>
            </a:r>
            <a:r>
              <a:rPr lang="en" sz="1800">
                <a:latin typeface="Arial"/>
                <a:ea typeface="Arial"/>
                <a:cs typeface="Arial"/>
                <a:sym typeface="Arial"/>
              </a:rPr>
              <a:t> Faculty Senate </a:t>
            </a:r>
            <a:r>
              <a:rPr lang="en" sz="1800" b="1" u="sng">
                <a:solidFill>
                  <a:schemeClr val="dk2"/>
                </a:solidFill>
                <a:latin typeface="Arial"/>
                <a:ea typeface="Arial"/>
                <a:cs typeface="Arial"/>
                <a:sym typeface="Arial"/>
                <a:hlinkClick r:id="rId4">
                  <a:extLst>
                    <a:ext uri="{A12FA001-AC4F-418D-AE19-62706E023703}">
                      <ahyp:hlinkClr xmlns:ahyp="http://schemas.microsoft.com/office/drawing/2018/hyperlinkcolor" val="tx"/>
                    </a:ext>
                  </a:extLst>
                </a:hlinkClick>
              </a:rPr>
              <a:t>approved Class C Resolution</a:t>
            </a:r>
            <a:r>
              <a:rPr lang="en" sz="1800" u="sng">
                <a:solidFill>
                  <a:schemeClr val="dk2"/>
                </a:solidFill>
                <a:latin typeface="Arial"/>
                <a:ea typeface="Arial"/>
                <a:cs typeface="Arial"/>
                <a:sym typeface="Arial"/>
                <a:hlinkClick r:id="rId4">
                  <a:extLst>
                    <a:ext uri="{A12FA001-AC4F-418D-AE19-62706E023703}">
                      <ahyp:hlinkClr xmlns:ahyp="http://schemas.microsoft.com/office/drawing/2018/hyperlinkcolor" val="tx"/>
                    </a:ext>
                  </a:extLst>
                </a:hlinkClick>
              </a:rPr>
              <a:t> </a:t>
            </a:r>
            <a:endParaRPr sz="1800">
              <a:solidFill>
                <a:schemeClr val="dk2"/>
              </a:solidFill>
              <a:latin typeface="Arial"/>
              <a:ea typeface="Arial"/>
              <a:cs typeface="Arial"/>
              <a:sym typeface="Arial"/>
            </a:endParaRPr>
          </a:p>
          <a:p>
            <a:pPr marL="342900" lvl="0" indent="-279400" algn="l" rtl="0">
              <a:lnSpc>
                <a:spcPct val="100000"/>
              </a:lnSpc>
              <a:spcBef>
                <a:spcPts val="1000"/>
              </a:spcBef>
              <a:spcAft>
                <a:spcPts val="0"/>
              </a:spcAft>
              <a:buSzPts val="1800"/>
              <a:buFont typeface="Arial"/>
              <a:buChar char="●"/>
            </a:pPr>
            <a:r>
              <a:rPr lang="en" sz="1800" b="1">
                <a:latin typeface="Arial"/>
                <a:ea typeface="Arial"/>
                <a:cs typeface="Arial"/>
                <a:sym typeface="Arial"/>
              </a:rPr>
              <a:t>June 4, 2019:</a:t>
            </a:r>
            <a:r>
              <a:rPr lang="en" sz="1800">
                <a:latin typeface="Arial"/>
                <a:ea typeface="Arial"/>
                <a:cs typeface="Arial"/>
                <a:sym typeface="Arial"/>
              </a:rPr>
              <a:t> Convened </a:t>
            </a:r>
            <a:r>
              <a:rPr lang="en" sz="1800" b="1" u="sng">
                <a:solidFill>
                  <a:schemeClr val="dk2"/>
                </a:solidFill>
                <a:latin typeface="Arial"/>
                <a:ea typeface="Arial"/>
                <a:cs typeface="Arial"/>
                <a:sym typeface="Arial"/>
                <a:hlinkClick r:id="rId5">
                  <a:extLst>
                    <a:ext uri="{A12FA001-AC4F-418D-AE19-62706E023703}">
                      <ahyp:hlinkClr xmlns:ahyp="http://schemas.microsoft.com/office/drawing/2018/hyperlinkcolor" val="tx"/>
                    </a:ext>
                  </a:extLst>
                </a:hlinkClick>
              </a:rPr>
              <a:t>Elsevier Negotiation Team</a:t>
            </a:r>
            <a:endParaRPr sz="1800" b="1">
              <a:solidFill>
                <a:schemeClr val="dk2"/>
              </a:solidFill>
              <a:latin typeface="Arial"/>
              <a:ea typeface="Arial"/>
              <a:cs typeface="Arial"/>
              <a:sym typeface="Arial"/>
            </a:endParaRPr>
          </a:p>
          <a:p>
            <a:pPr marL="342900" lvl="0" indent="-279400" algn="l" rtl="0">
              <a:lnSpc>
                <a:spcPct val="100000"/>
              </a:lnSpc>
              <a:spcBef>
                <a:spcPts val="1000"/>
              </a:spcBef>
              <a:spcAft>
                <a:spcPts val="1000"/>
              </a:spcAft>
              <a:buSzPts val="1800"/>
              <a:buChar char="●"/>
            </a:pPr>
            <a:r>
              <a:rPr lang="en" sz="1800" b="1">
                <a:latin typeface="Arial"/>
                <a:ea typeface="Arial"/>
                <a:cs typeface="Arial"/>
                <a:sym typeface="Arial"/>
              </a:rPr>
              <a:t>Oct 28, 2019:</a:t>
            </a:r>
            <a:r>
              <a:rPr lang="en" sz="1800">
                <a:latin typeface="Arial"/>
                <a:ea typeface="Arial"/>
                <a:cs typeface="Arial"/>
                <a:sym typeface="Arial"/>
              </a:rPr>
              <a:t> Convened </a:t>
            </a:r>
            <a:r>
              <a:rPr lang="en" sz="1800" b="1" u="sng">
                <a:solidFill>
                  <a:schemeClr val="dk2"/>
                </a:solidFill>
                <a:latin typeface="Arial"/>
                <a:ea typeface="Arial"/>
                <a:cs typeface="Arial"/>
                <a:sym typeface="Arial"/>
                <a:hlinkClick r:id="rId6">
                  <a:extLst>
                    <a:ext uri="{A12FA001-AC4F-418D-AE19-62706E023703}">
                      <ahyp:hlinkClr xmlns:ahyp="http://schemas.microsoft.com/office/drawing/2018/hyperlinkcolor" val="tx"/>
                    </a:ext>
                  </a:extLst>
                </a:hlinkClick>
              </a:rPr>
              <a:t>Alternative Access Committee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1"/>
          <p:cNvSpPr txBox="1"/>
          <p:nvPr/>
        </p:nvSpPr>
        <p:spPr>
          <a:xfrm>
            <a:off x="5118750" y="595000"/>
            <a:ext cx="3597000" cy="4125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i="1">
                <a:latin typeface="Proxima Nova"/>
                <a:ea typeface="Proxima Nova"/>
                <a:cs typeface="Proxima Nova"/>
                <a:sym typeface="Proxima Nova"/>
              </a:rPr>
              <a:t>There is a disconnect in the scholarly publishing ecosystem between the creators of scholarship and the ownership and distribution of scholarship… </a:t>
            </a:r>
            <a:endParaRPr i="1">
              <a:latin typeface="Proxima Nova"/>
              <a:ea typeface="Proxima Nova"/>
              <a:cs typeface="Proxima Nova"/>
              <a:sym typeface="Proxima Nova"/>
            </a:endParaRPr>
          </a:p>
          <a:p>
            <a:pPr marL="0" lvl="0" indent="0" algn="l" rtl="0">
              <a:spcBef>
                <a:spcPts val="0"/>
              </a:spcBef>
              <a:spcAft>
                <a:spcPts val="0"/>
              </a:spcAft>
              <a:buNone/>
            </a:pPr>
            <a:endParaRPr i="1">
              <a:latin typeface="Proxima Nova"/>
              <a:ea typeface="Proxima Nova"/>
              <a:cs typeface="Proxima Nova"/>
              <a:sym typeface="Proxima Nova"/>
            </a:endParaRPr>
          </a:p>
          <a:p>
            <a:pPr marL="0" lvl="0" indent="0" algn="l" rtl="0">
              <a:spcBef>
                <a:spcPts val="0"/>
              </a:spcBef>
              <a:spcAft>
                <a:spcPts val="0"/>
              </a:spcAft>
              <a:buNone/>
            </a:pPr>
            <a:r>
              <a:rPr lang="en" i="1">
                <a:latin typeface="Proxima Nova"/>
                <a:ea typeface="Proxima Nova"/>
                <a:cs typeface="Proxima Nova"/>
                <a:sym typeface="Proxima Nova"/>
              </a:rPr>
              <a:t>...step back and reflect on our values as we think about this changing landscape of scholarly communication and our future negotiations with publishers. Among these values are a focus on </a:t>
            </a:r>
            <a:r>
              <a:rPr lang="en" b="1" i="1">
                <a:solidFill>
                  <a:srgbClr val="3D006F"/>
                </a:solidFill>
                <a:latin typeface="Proxima Nova"/>
                <a:ea typeface="Proxima Nova"/>
                <a:cs typeface="Proxima Nova"/>
                <a:sym typeface="Proxima Nova"/>
              </a:rPr>
              <a:t>sustainability, equity and user-centeredness.</a:t>
            </a:r>
            <a:endParaRPr b="1" i="1">
              <a:solidFill>
                <a:srgbClr val="3D006F"/>
              </a:solidFill>
              <a:latin typeface="Proxima Nova"/>
              <a:ea typeface="Proxima Nova"/>
              <a:cs typeface="Proxima Nova"/>
              <a:sym typeface="Proxima Nova"/>
            </a:endParaRPr>
          </a:p>
          <a:p>
            <a:pPr marL="0" lvl="0" indent="0" algn="ctr" rtl="0">
              <a:spcBef>
                <a:spcPts val="0"/>
              </a:spcBef>
              <a:spcAft>
                <a:spcPts val="0"/>
              </a:spcAft>
              <a:buNone/>
            </a:pPr>
            <a:endParaRPr sz="1700" i="1">
              <a:latin typeface="Proxima Nova"/>
              <a:ea typeface="Proxima Nova"/>
              <a:cs typeface="Proxima Nova"/>
              <a:sym typeface="Proxima Nova"/>
            </a:endParaRPr>
          </a:p>
          <a:p>
            <a:pPr marL="0" lvl="0" indent="0" algn="ctr" rtl="0">
              <a:spcBef>
                <a:spcPts val="0"/>
              </a:spcBef>
              <a:spcAft>
                <a:spcPts val="0"/>
              </a:spcAft>
              <a:buNone/>
            </a:pPr>
            <a:r>
              <a:rPr lang="en" sz="1700" i="1">
                <a:solidFill>
                  <a:srgbClr val="3D006F"/>
                </a:solidFill>
                <a:latin typeface="Proxima Nova"/>
                <a:ea typeface="Proxima Nova"/>
                <a:cs typeface="Proxima Nova"/>
                <a:sym typeface="Proxima Nova"/>
              </a:rPr>
              <a:t>UW research attains its </a:t>
            </a:r>
            <a:endParaRPr sz="1700" i="1">
              <a:solidFill>
                <a:srgbClr val="3D006F"/>
              </a:solidFill>
              <a:latin typeface="Proxima Nova"/>
              <a:ea typeface="Proxima Nova"/>
              <a:cs typeface="Proxima Nova"/>
              <a:sym typeface="Proxima Nova"/>
            </a:endParaRPr>
          </a:p>
          <a:p>
            <a:pPr marL="0" lvl="0" indent="0" algn="ctr" rtl="0">
              <a:spcBef>
                <a:spcPts val="0"/>
              </a:spcBef>
              <a:spcAft>
                <a:spcPts val="0"/>
              </a:spcAft>
              <a:buNone/>
            </a:pPr>
            <a:r>
              <a:rPr lang="en" sz="1700" i="1">
                <a:solidFill>
                  <a:srgbClr val="3D006F"/>
                </a:solidFill>
                <a:latin typeface="Proxima Nova"/>
                <a:ea typeface="Proxima Nova"/>
                <a:cs typeface="Proxima Nova"/>
                <a:sym typeface="Proxima Nova"/>
              </a:rPr>
              <a:t>greatest impact on our most pressing global challenges when we advocate for open, public and emerging forms of scholarship.</a:t>
            </a:r>
            <a:endParaRPr>
              <a:solidFill>
                <a:srgbClr val="3D006F"/>
              </a:solidFill>
              <a:latin typeface="Proxima Nova"/>
              <a:ea typeface="Proxima Nova"/>
              <a:cs typeface="Proxima Nova"/>
              <a:sym typeface="Proxima Nova"/>
            </a:endParaRPr>
          </a:p>
        </p:txBody>
      </p:sp>
      <p:sp>
        <p:nvSpPr>
          <p:cNvPr id="118" name="Google Shape;118;p21"/>
          <p:cNvSpPr txBox="1"/>
          <p:nvPr/>
        </p:nvSpPr>
        <p:spPr>
          <a:xfrm>
            <a:off x="530875" y="3571000"/>
            <a:ext cx="39873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latin typeface="Proxima Nova"/>
              <a:ea typeface="Proxima Nova"/>
              <a:cs typeface="Proxima Nova"/>
              <a:sym typeface="Proxima Nova"/>
            </a:endParaRPr>
          </a:p>
        </p:txBody>
      </p:sp>
      <p:pic>
        <p:nvPicPr>
          <p:cNvPr id="119" name="Google Shape;119;p21"/>
          <p:cNvPicPr preferRelativeResize="0"/>
          <p:nvPr/>
        </p:nvPicPr>
        <p:blipFill>
          <a:blip r:embed="rId3">
            <a:alphaModFix/>
          </a:blip>
          <a:stretch>
            <a:fillRect/>
          </a:stretch>
        </p:blipFill>
        <p:spPr>
          <a:xfrm>
            <a:off x="600675" y="705000"/>
            <a:ext cx="4125443" cy="3266198"/>
          </a:xfrm>
          <a:prstGeom prst="rect">
            <a:avLst/>
          </a:prstGeom>
          <a:noFill/>
          <a:ln>
            <a:noFill/>
          </a:ln>
        </p:spPr>
      </p:pic>
      <p:sp>
        <p:nvSpPr>
          <p:cNvPr id="120" name="Google Shape;120;p21"/>
          <p:cNvSpPr txBox="1"/>
          <p:nvPr/>
        </p:nvSpPr>
        <p:spPr>
          <a:xfrm>
            <a:off x="622500" y="4017375"/>
            <a:ext cx="40818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900" u="sng">
                <a:solidFill>
                  <a:srgbClr val="4B2E83"/>
                </a:solidFill>
                <a:latin typeface="Proxima Nova"/>
                <a:ea typeface="Proxima Nova"/>
                <a:cs typeface="Proxima Nova"/>
                <a:sym typeface="Proxima Nova"/>
                <a:hlinkClick r:id="rId4">
                  <a:extLst>
                    <a:ext uri="{A12FA001-AC4F-418D-AE19-62706E023703}">
                      <ahyp:hlinkClr xmlns:ahyp="http://schemas.microsoft.com/office/drawing/2018/hyperlinkcolor" val="tx"/>
                    </a:ext>
                  </a:extLst>
                </a:hlinkClick>
              </a:rPr>
              <a:t>https://sites.uw.edu/libstrat/2019/03/07/our-values-scholarly-communication/</a:t>
            </a:r>
            <a:endParaRPr sz="900">
              <a:solidFill>
                <a:srgbClr val="4B2E83"/>
              </a:solidFill>
              <a:latin typeface="Proxima Nova"/>
              <a:ea typeface="Proxima Nova"/>
              <a:cs typeface="Proxima Nova"/>
              <a:sym typeface="Proxima Nov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22"/>
          <p:cNvSpPr txBox="1">
            <a:spLocks noGrp="1"/>
          </p:cNvSpPr>
          <p:nvPr>
            <p:ph type="title"/>
          </p:nvPr>
        </p:nvSpPr>
        <p:spPr>
          <a:xfrm>
            <a:off x="265500" y="1205825"/>
            <a:ext cx="4045200" cy="15096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Clr>
                <a:schemeClr val="dk1"/>
              </a:buClr>
              <a:buSzPts val="800"/>
              <a:buFont typeface="Arial"/>
              <a:buNone/>
            </a:pPr>
            <a:r>
              <a:rPr lang="en"/>
              <a:t>Transparency </a:t>
            </a:r>
            <a:br>
              <a:rPr lang="en"/>
            </a:br>
            <a:r>
              <a:rPr lang="en"/>
              <a:t>&amp; Clarity</a:t>
            </a:r>
            <a:endParaRPr/>
          </a:p>
        </p:txBody>
      </p:sp>
      <p:sp>
        <p:nvSpPr>
          <p:cNvPr id="127" name="Google Shape;127;p22"/>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lnSpcReduction="20000"/>
          </a:bodyPr>
          <a:lstStyle/>
          <a:p>
            <a:pPr marL="342900" lvl="0" indent="-279400" algn="l" rtl="0">
              <a:lnSpc>
                <a:spcPct val="100000"/>
              </a:lnSpc>
              <a:spcBef>
                <a:spcPts val="800"/>
              </a:spcBef>
              <a:spcAft>
                <a:spcPts val="0"/>
              </a:spcAft>
              <a:buSzPts val="1800"/>
              <a:buChar char="●"/>
            </a:pPr>
            <a:r>
              <a:rPr lang="en" b="1"/>
              <a:t>Cost Containment </a:t>
            </a:r>
            <a:r>
              <a:rPr lang="en"/>
              <a:t>to provide collections for UW</a:t>
            </a:r>
            <a:endParaRPr/>
          </a:p>
          <a:p>
            <a:pPr marL="342900" lvl="0" indent="-279400" algn="l" rtl="0">
              <a:spcBef>
                <a:spcPts val="800"/>
              </a:spcBef>
              <a:spcAft>
                <a:spcPts val="0"/>
              </a:spcAft>
              <a:buSzPts val="1800"/>
              <a:buChar char="●"/>
            </a:pPr>
            <a:r>
              <a:rPr lang="en" b="1" strike="sngStrike"/>
              <a:t>Confidentiality</a:t>
            </a:r>
            <a:r>
              <a:rPr lang="en" b="1"/>
              <a:t> </a:t>
            </a:r>
            <a:r>
              <a:rPr lang="en"/>
              <a:t>to support research for the public good </a:t>
            </a:r>
            <a:endParaRPr/>
          </a:p>
          <a:p>
            <a:pPr marL="342900" lvl="0" indent="-279400" algn="l" rtl="0">
              <a:spcBef>
                <a:spcPts val="800"/>
              </a:spcBef>
              <a:spcAft>
                <a:spcPts val="0"/>
              </a:spcAft>
              <a:buSzPts val="1800"/>
              <a:buChar char="●"/>
            </a:pPr>
            <a:r>
              <a:rPr lang="en"/>
              <a:t>Supporting UW Campus with  </a:t>
            </a:r>
            <a:endParaRPr/>
          </a:p>
          <a:p>
            <a:pPr marL="685800" lvl="1" indent="-254000" algn="l" rtl="0">
              <a:spcBef>
                <a:spcPts val="800"/>
              </a:spcBef>
              <a:spcAft>
                <a:spcPts val="0"/>
              </a:spcAft>
              <a:buSzPts val="1400"/>
              <a:buChar char="○"/>
            </a:pPr>
            <a:r>
              <a:rPr lang="en" b="1"/>
              <a:t>Interlibrary Loan	</a:t>
            </a:r>
            <a:endParaRPr b="1"/>
          </a:p>
          <a:p>
            <a:pPr marL="685800" lvl="1" indent="-254000" algn="l" rtl="0">
              <a:spcBef>
                <a:spcPts val="800"/>
              </a:spcBef>
              <a:spcAft>
                <a:spcPts val="0"/>
              </a:spcAft>
              <a:buSzPts val="1400"/>
              <a:buChar char="○"/>
            </a:pPr>
            <a:r>
              <a:rPr lang="en" b="1"/>
              <a:t>Accessibility		</a:t>
            </a:r>
            <a:endParaRPr b="1"/>
          </a:p>
          <a:p>
            <a:pPr marL="685800" lvl="1" indent="-254000" algn="l" rtl="0">
              <a:spcBef>
                <a:spcPts val="800"/>
              </a:spcBef>
              <a:spcAft>
                <a:spcPts val="0"/>
              </a:spcAft>
              <a:buSzPts val="1400"/>
              <a:buChar char="○"/>
            </a:pPr>
            <a:r>
              <a:rPr lang="en" b="1"/>
              <a:t>Author Rights				</a:t>
            </a:r>
            <a:endParaRPr b="1"/>
          </a:p>
          <a:p>
            <a:pPr marL="685800" lvl="1" indent="-254000" algn="l" rtl="0">
              <a:spcBef>
                <a:spcPts val="800"/>
              </a:spcBef>
              <a:spcAft>
                <a:spcPts val="0"/>
              </a:spcAft>
              <a:buSzPts val="1400"/>
              <a:buChar char="○"/>
            </a:pPr>
            <a:r>
              <a:rPr lang="en" b="1"/>
              <a:t>Early Termination Clause</a:t>
            </a:r>
            <a:endParaRPr b="1"/>
          </a:p>
          <a:p>
            <a:pPr marL="685800" lvl="1" indent="-254000" algn="l" rtl="0">
              <a:spcBef>
                <a:spcPts val="800"/>
              </a:spcBef>
              <a:spcAft>
                <a:spcPts val="0"/>
              </a:spcAft>
              <a:buSzPts val="1400"/>
              <a:buChar char="○"/>
            </a:pPr>
            <a:r>
              <a:rPr lang="en" b="1"/>
              <a:t>Open Access Workflows</a:t>
            </a:r>
            <a:endParaRPr b="1"/>
          </a:p>
          <a:p>
            <a:pPr marL="685800" lvl="1" indent="-254000" algn="l" rtl="0">
              <a:spcBef>
                <a:spcPts val="800"/>
              </a:spcBef>
              <a:spcAft>
                <a:spcPts val="800"/>
              </a:spcAft>
              <a:buSzPts val="1400"/>
              <a:buChar char="○"/>
            </a:pPr>
            <a:r>
              <a:rPr lang="en" b="1"/>
              <a:t>Privacy/Personal Data Processing</a:t>
            </a:r>
            <a:br>
              <a:rPr lang="en"/>
            </a:br>
            <a:endParaRPr/>
          </a:p>
        </p:txBody>
      </p:sp>
      <p:sp>
        <p:nvSpPr>
          <p:cNvPr id="128" name="Google Shape;128;p2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solidFill>
                  <a:schemeClr val="lt1"/>
                </a:solidFill>
              </a:rPr>
              <a:t>8</a:t>
            </a:fld>
            <a:endParaRPr>
              <a:solidFill>
                <a:schemeClr val="lt1"/>
              </a:solidFill>
            </a:endParaRPr>
          </a:p>
        </p:txBody>
      </p:sp>
      <p:sp>
        <p:nvSpPr>
          <p:cNvPr id="129" name="Google Shape;129;p22"/>
          <p:cNvSpPr txBox="1">
            <a:spLocks noGrp="1"/>
          </p:cNvSpPr>
          <p:nvPr>
            <p:ph type="subTitle" idx="1"/>
          </p:nvPr>
        </p:nvSpPr>
        <p:spPr>
          <a:xfrm>
            <a:off x="265500" y="2769001"/>
            <a:ext cx="4045200" cy="13455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sz="2800">
                <a:solidFill>
                  <a:schemeClr val="dk1"/>
                </a:solidFill>
              </a:rPr>
              <a:t>UW Sustainable Model: Elements</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23"/>
          <p:cNvSpPr txBox="1">
            <a:spLocks noGrp="1"/>
          </p:cNvSpPr>
          <p:nvPr>
            <p:ph type="body" idx="4294967295"/>
          </p:nvPr>
        </p:nvSpPr>
        <p:spPr>
          <a:xfrm>
            <a:off x="426275" y="455850"/>
            <a:ext cx="8232900" cy="2447700"/>
          </a:xfrm>
          <a:prstGeom prst="rect">
            <a:avLst/>
          </a:prstGeom>
        </p:spPr>
        <p:txBody>
          <a:bodyPr spcFirstLastPara="1" wrap="square" lIns="91425" tIns="91425" rIns="91425" bIns="91425" anchor="t" anchorCtr="0">
            <a:noAutofit/>
          </a:bodyPr>
          <a:lstStyle/>
          <a:p>
            <a:pPr marL="0" lvl="0" indent="0" algn="l" rtl="0">
              <a:lnSpc>
                <a:spcPct val="110000"/>
              </a:lnSpc>
              <a:spcBef>
                <a:spcPts val="1500"/>
              </a:spcBef>
              <a:spcAft>
                <a:spcPts val="0"/>
              </a:spcAft>
              <a:buNone/>
            </a:pPr>
            <a:r>
              <a:rPr lang="en" sz="2300" b="1">
                <a:solidFill>
                  <a:srgbClr val="8E632A"/>
                </a:solidFill>
                <a:highlight>
                  <a:srgbClr val="FFFFFF"/>
                </a:highlight>
                <a:latin typeface="Open Sans"/>
                <a:ea typeface="Open Sans"/>
                <a:cs typeface="Open Sans"/>
                <a:sym typeface="Open Sans"/>
              </a:rPr>
              <a:t>Libraries Dean Announces Elsevier Contract Finalized</a:t>
            </a:r>
            <a:endParaRPr sz="1400" b="1"/>
          </a:p>
          <a:p>
            <a:pPr marL="0" lvl="0" indent="0" algn="l" rtl="0">
              <a:spcBef>
                <a:spcPts val="800"/>
              </a:spcBef>
              <a:spcAft>
                <a:spcPts val="0"/>
              </a:spcAft>
              <a:buNone/>
            </a:pPr>
            <a:r>
              <a:rPr lang="en" u="sng">
                <a:solidFill>
                  <a:srgbClr val="3D006F"/>
                </a:solidFill>
                <a:hlinkClick r:id="rId3">
                  <a:extLst>
                    <a:ext uri="{A12FA001-AC4F-418D-AE19-62706E023703}">
                      <ahyp:hlinkClr xmlns:ahyp="http://schemas.microsoft.com/office/drawing/2018/hyperlinkcolor" val="tx"/>
                    </a:ext>
                  </a:extLst>
                </a:hlinkClick>
              </a:rPr>
              <a:t>January 3, 2020</a:t>
            </a:r>
            <a:endParaRPr>
              <a:solidFill>
                <a:srgbClr val="3D006F"/>
              </a:solidFill>
            </a:endParaRPr>
          </a:p>
          <a:p>
            <a:pPr marL="342900" lvl="0" indent="0" algn="l" rtl="0">
              <a:spcBef>
                <a:spcPts val="1200"/>
              </a:spcBef>
              <a:spcAft>
                <a:spcPts val="0"/>
              </a:spcAft>
              <a:buNone/>
            </a:pPr>
            <a:r>
              <a:rPr lang="en" sz="1700">
                <a:solidFill>
                  <a:srgbClr val="000000"/>
                </a:solidFill>
              </a:rPr>
              <a:t>I’m pleased to announce the </a:t>
            </a:r>
            <a:r>
              <a:rPr lang="en" sz="1700" u="sng">
                <a:solidFill>
                  <a:srgbClr val="3D006F"/>
                </a:solidFill>
                <a:hlinkClick r:id="rId4">
                  <a:extLst>
                    <a:ext uri="{A12FA001-AC4F-418D-AE19-62706E023703}">
                      <ahyp:hlinkClr xmlns:ahyp="http://schemas.microsoft.com/office/drawing/2018/hyperlinkcolor" val="tx"/>
                    </a:ext>
                  </a:extLst>
                </a:hlinkClick>
              </a:rPr>
              <a:t>Elsevier Negotiation Team</a:t>
            </a:r>
            <a:r>
              <a:rPr lang="en" sz="1700">
                <a:solidFill>
                  <a:srgbClr val="000000"/>
                </a:solidFill>
              </a:rPr>
              <a:t>, comprised of UW faculty and librarians, successfully negotiated a new journal subscription contract with Elsevier. The three-year agreement maintains access to publications that include more than 2,500 journal titles in the life, physical, medical, technical, and social sciences for the total cost of over $7.7M USD with an overall projected cost reduction of over $890K USD over the term of the contract. Pricing data and the full-text 2020-2022 license is available on the </a:t>
            </a:r>
            <a:r>
              <a:rPr lang="en" sz="1700" u="sng">
                <a:solidFill>
                  <a:srgbClr val="3D006F"/>
                </a:solidFill>
                <a:hlinkClick r:id="rId5">
                  <a:extLst>
                    <a:ext uri="{A12FA001-AC4F-418D-AE19-62706E023703}">
                      <ahyp:hlinkClr xmlns:ahyp="http://schemas.microsoft.com/office/drawing/2018/hyperlinkcolor" val="tx"/>
                    </a:ext>
                  </a:extLst>
                </a:hlinkClick>
              </a:rPr>
              <a:t>SPARC Big Deal Knowledge Base</a:t>
            </a:r>
            <a:r>
              <a:rPr lang="en" sz="1700">
                <a:solidFill>
                  <a:srgbClr val="000000"/>
                </a:solidFill>
              </a:rPr>
              <a:t>…</a:t>
            </a:r>
            <a:endParaRPr sz="1700">
              <a:solidFill>
                <a:srgbClr val="000000"/>
              </a:solidFill>
            </a:endParaRPr>
          </a:p>
          <a:p>
            <a:pPr marL="342900" lvl="0" indent="0" algn="l" rtl="0">
              <a:lnSpc>
                <a:spcPct val="100000"/>
              </a:lnSpc>
              <a:spcBef>
                <a:spcPts val="1200"/>
              </a:spcBef>
              <a:spcAft>
                <a:spcPts val="0"/>
              </a:spcAft>
              <a:buNone/>
            </a:pPr>
            <a:r>
              <a:rPr lang="en" sz="1400">
                <a:solidFill>
                  <a:srgbClr val="000000"/>
                </a:solidFill>
              </a:rPr>
              <a:t>Sincerely,</a:t>
            </a:r>
            <a:endParaRPr sz="1400">
              <a:solidFill>
                <a:srgbClr val="000000"/>
              </a:solidFill>
            </a:endParaRPr>
          </a:p>
          <a:p>
            <a:pPr marL="342900" lvl="0" indent="0" algn="l" rtl="0">
              <a:lnSpc>
                <a:spcPct val="100000"/>
              </a:lnSpc>
              <a:spcBef>
                <a:spcPts val="0"/>
              </a:spcBef>
              <a:spcAft>
                <a:spcPts val="0"/>
              </a:spcAft>
              <a:buNone/>
            </a:pPr>
            <a:r>
              <a:rPr lang="en" sz="1400">
                <a:solidFill>
                  <a:srgbClr val="000000"/>
                </a:solidFill>
              </a:rPr>
              <a:t>Lizabeth (Betsy) Wilson</a:t>
            </a:r>
            <a:endParaRPr sz="1400">
              <a:solidFill>
                <a:srgbClr val="000000"/>
              </a:solidFill>
            </a:endParaRPr>
          </a:p>
          <a:p>
            <a:pPr marL="342900" lvl="0" indent="0" algn="l" rtl="0">
              <a:lnSpc>
                <a:spcPct val="100000"/>
              </a:lnSpc>
              <a:spcBef>
                <a:spcPts val="0"/>
              </a:spcBef>
              <a:spcAft>
                <a:spcPts val="0"/>
              </a:spcAft>
              <a:buNone/>
            </a:pPr>
            <a:r>
              <a:rPr lang="en" sz="1400" i="1">
                <a:solidFill>
                  <a:srgbClr val="000000"/>
                </a:solidFill>
              </a:rPr>
              <a:t>Vice Provost for Digital Initiatives and Dean of University Libraries</a:t>
            </a:r>
            <a:endParaRPr sz="1400" i="1">
              <a:solidFill>
                <a:srgbClr val="000000"/>
              </a:solidFill>
            </a:endParaRPr>
          </a:p>
          <a:p>
            <a:pPr marL="0" lvl="0" indent="0" algn="l" rtl="0">
              <a:lnSpc>
                <a:spcPct val="100000"/>
              </a:lnSpc>
              <a:spcBef>
                <a:spcPts val="0"/>
              </a:spcBef>
              <a:spcAft>
                <a:spcPts val="0"/>
              </a:spcAft>
              <a:buNone/>
            </a:pPr>
            <a:endParaRPr sz="1400"/>
          </a:p>
          <a:p>
            <a:pPr marL="0" lvl="0" indent="0" algn="l" rtl="0">
              <a:spcBef>
                <a:spcPts val="1200"/>
              </a:spcBef>
              <a:spcAft>
                <a:spcPts val="1200"/>
              </a:spcAft>
              <a:buNone/>
            </a:pPr>
            <a:r>
              <a:rPr lang="en"/>
              <a:t>						</a:t>
            </a:r>
            <a:endParaRPr/>
          </a:p>
        </p:txBody>
      </p:sp>
    </p:spTree>
  </p:cSld>
  <p:clrMapOvr>
    <a:masterClrMapping/>
  </p:clrMapOvr>
</p:sld>
</file>

<file path=ppt/theme/theme1.xml><?xml version="1.0" encoding="utf-8"?>
<a:theme xmlns:a="http://schemas.openxmlformats.org/drawingml/2006/main" name="Spearmint">
  <a:themeElements>
    <a:clrScheme name="Spearmint">
      <a:dk1>
        <a:srgbClr val="202729"/>
      </a:dk1>
      <a:lt1>
        <a:srgbClr val="FFFFFF"/>
      </a:lt1>
      <a:dk2>
        <a:srgbClr val="4BA173"/>
      </a:dk2>
      <a:lt2>
        <a:srgbClr val="63D297"/>
      </a:lt2>
      <a:accent1>
        <a:srgbClr val="353744"/>
      </a:accent1>
      <a:accent2>
        <a:srgbClr val="424242"/>
      </a:accent2>
      <a:accent3>
        <a:srgbClr val="616161"/>
      </a:accent3>
      <a:accent4>
        <a:srgbClr val="999999"/>
      </a:accent4>
      <a:accent5>
        <a:srgbClr val="FF5252"/>
      </a:accent5>
      <a:accent6>
        <a:srgbClr val="FFF176"/>
      </a:accent6>
      <a:hlink>
        <a:srgbClr val="FF5252"/>
      </a:hlink>
      <a:folHlink>
        <a:srgbClr val="FF525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1879</Words>
  <Application>Microsoft Macintosh PowerPoint</Application>
  <PresentationFormat>On-screen Show (16:9)</PresentationFormat>
  <Paragraphs>252</Paragraphs>
  <Slides>26</Slides>
  <Notes>26</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26</vt:i4>
      </vt:variant>
    </vt:vector>
  </HeadingPairs>
  <TitlesOfParts>
    <vt:vector size="37" baseType="lpstr">
      <vt:lpstr>PT Sans</vt:lpstr>
      <vt:lpstr>EB Garamond</vt:lpstr>
      <vt:lpstr>EB Garamond Regular</vt:lpstr>
      <vt:lpstr>Calibri</vt:lpstr>
      <vt:lpstr>Encode Sans</vt:lpstr>
      <vt:lpstr>Arial</vt:lpstr>
      <vt:lpstr>Helvetica Neue</vt:lpstr>
      <vt:lpstr>Open Sans</vt:lpstr>
      <vt:lpstr>Proxima Nova</vt:lpstr>
      <vt:lpstr>Gill Sans</vt:lpstr>
      <vt:lpstr>Spearmint</vt:lpstr>
      <vt:lpstr>Shared Values Catalysts for Inspiring and Implementing Change in Library Collections</vt:lpstr>
      <vt:lpstr>PowerPoint Presentation</vt:lpstr>
      <vt:lpstr>PowerPoint Presentation</vt:lpstr>
      <vt:lpstr>University of Washington </vt:lpstr>
      <vt:lpstr>Case Studies</vt:lpstr>
      <vt:lpstr>The Big Deal: Context and Communications</vt:lpstr>
      <vt:lpstr>PowerPoint Presentation</vt:lpstr>
      <vt:lpstr>Transparency  &amp; Clarity</vt:lpstr>
      <vt:lpstr>PowerPoint Presentation</vt:lpstr>
      <vt:lpstr>UW Elsevier Checklist </vt:lpstr>
      <vt:lpstr>Quick Poll </vt:lpstr>
      <vt:lpstr>PowerPoint Presentation</vt:lpstr>
      <vt:lpstr>Principles for Subscription Review</vt:lpstr>
      <vt:lpstr>Principles &amp; Rubric for Subscription Review</vt:lpstr>
      <vt:lpstr>Quick Poll </vt:lpstr>
      <vt:lpstr>PowerPoint Presentation</vt:lpstr>
      <vt:lpstr>PowerPoint Presentation</vt:lpstr>
      <vt:lpstr>UW Libraries HathiTrust Total Usage 4/1/2020 to 2/16/2021</vt:lpstr>
      <vt:lpstr>Inflection point… Paradigm shift</vt:lpstr>
      <vt:lpstr>Shared values, community, and workflow</vt:lpstr>
      <vt:lpstr>Opportunities to reflect and reiterate</vt:lpstr>
      <vt:lpstr>Opportunity to align and assess values (VIVA mission &amp; vision)*</vt:lpstr>
      <vt:lpstr>Quick Poll </vt:lpstr>
      <vt:lpstr>Final thoughts  Appreciation | Gratitude | Privilege</vt:lpstr>
      <vt:lpstr>Shared Leadership</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Shared Values Catalysts for Inspiring and Implementing Change in Library Collections</dc:title>
  <cp:lastModifiedBy>Denise Pan</cp:lastModifiedBy>
  <cp:revision>1</cp:revision>
  <dcterms:modified xsi:type="dcterms:W3CDTF">2021-05-21T15:23:03Z</dcterms:modified>
</cp:coreProperties>
</file>