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84" r:id="rId5"/>
  </p:sldMasterIdLst>
  <p:notesMasterIdLst>
    <p:notesMasterId r:id="rId37"/>
  </p:notesMasterIdLst>
  <p:sldIdLst>
    <p:sldId id="256" r:id="rId6"/>
    <p:sldId id="257" r:id="rId7"/>
    <p:sldId id="292" r:id="rId8"/>
    <p:sldId id="258" r:id="rId9"/>
    <p:sldId id="260" r:id="rId10"/>
    <p:sldId id="262" r:id="rId11"/>
    <p:sldId id="261" r:id="rId12"/>
    <p:sldId id="285" r:id="rId13"/>
    <p:sldId id="263" r:id="rId14"/>
    <p:sldId id="286" r:id="rId15"/>
    <p:sldId id="279" r:id="rId16"/>
    <p:sldId id="266" r:id="rId17"/>
    <p:sldId id="265" r:id="rId18"/>
    <p:sldId id="267" r:id="rId19"/>
    <p:sldId id="268" r:id="rId20"/>
    <p:sldId id="273" r:id="rId21"/>
    <p:sldId id="269" r:id="rId22"/>
    <p:sldId id="291" r:id="rId23"/>
    <p:sldId id="270" r:id="rId24"/>
    <p:sldId id="278" r:id="rId25"/>
    <p:sldId id="296" r:id="rId26"/>
    <p:sldId id="274" r:id="rId27"/>
    <p:sldId id="293" r:id="rId28"/>
    <p:sldId id="276" r:id="rId29"/>
    <p:sldId id="288" r:id="rId30"/>
    <p:sldId id="283" r:id="rId31"/>
    <p:sldId id="290" r:id="rId32"/>
    <p:sldId id="280" r:id="rId33"/>
    <p:sldId id="281" r:id="rId34"/>
    <p:sldId id="282" r:id="rId35"/>
    <p:sldId id="28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9" autoAdjust="0"/>
    <p:restoredTop sz="85080" autoAdjust="0"/>
  </p:normalViewPr>
  <p:slideViewPr>
    <p:cSldViewPr>
      <p:cViewPr>
        <p:scale>
          <a:sx n="60" d="100"/>
          <a:sy n="60" d="100"/>
        </p:scale>
        <p:origin x="-1476" y="-1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D5A41A-1E74-4BC3-92AF-03F5823F3C84}" type="datetimeFigureOut">
              <a:rPr lang="en-US" smtClean="0"/>
              <a:t>11/24/2025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E8A402-8225-4778-91CD-E0E40595CE26}" type="slidenum">
              <a:rPr lang="en-US" smtClean="0"/>
              <a:t>‹#›</a:t>
            </a:fld>
            <a:endParaRPr lang="en-US"/>
          </a:p>
        </p:txBody>
      </p:sp>
    </p:spTree>
    <p:extLst>
      <p:ext uri="{BB962C8B-B14F-4D97-AF65-F5344CB8AC3E}">
        <p14:creationId xmlns:p14="http://schemas.microsoft.com/office/powerpoint/2010/main" val="2448078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Environmental and social dimensions of corporate performance are playing a growing role in investment and consumer decision making</a:t>
            </a:r>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2</a:t>
            </a:fld>
            <a:endParaRPr lang="en-US"/>
          </a:p>
        </p:txBody>
      </p:sp>
    </p:spTree>
    <p:extLst>
      <p:ext uri="{BB962C8B-B14F-4D97-AF65-F5344CB8AC3E}">
        <p14:creationId xmlns:p14="http://schemas.microsoft.com/office/powerpoint/2010/main" val="227988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examine whether the nature of the interaction effect is as hypothesized, we perform planned comparisons. </a:t>
            </a:r>
          </a:p>
          <a:p>
            <a:r>
              <a:rPr lang="en-US" sz="1200" kern="1200" dirty="0">
                <a:solidFill>
                  <a:schemeClr val="tx1"/>
                </a:solidFill>
                <a:effectLst/>
                <a:latin typeface="+mn-lt"/>
                <a:ea typeface="+mn-ea"/>
                <a:cs typeface="+mn-cs"/>
              </a:rPr>
              <a:t>As shown in Panel C of Table 2, </a:t>
            </a:r>
          </a:p>
          <a:p>
            <a:r>
              <a:rPr lang="en-US" sz="1200" kern="1200" dirty="0">
                <a:solidFill>
                  <a:schemeClr val="tx1"/>
                </a:solidFill>
                <a:effectLst/>
                <a:latin typeface="+mn-lt"/>
                <a:ea typeface="+mn-ea"/>
                <a:cs typeface="+mn-cs"/>
              </a:rPr>
              <a:t>Assurance does not significantly change assessments of corporate reputation when the disclosed CSR performance is mixed (t=0.49, p=0.625), </a:t>
            </a:r>
          </a:p>
          <a:p>
            <a:r>
              <a:rPr lang="en-US" sz="1200" kern="1200" dirty="0">
                <a:solidFill>
                  <a:schemeClr val="tx1"/>
                </a:solidFill>
                <a:effectLst/>
                <a:latin typeface="+mn-lt"/>
                <a:ea typeface="+mn-ea"/>
                <a:cs typeface="+mn-cs"/>
              </a:rPr>
              <a:t>but Assurance significantly increases corporate reputation assessments when the disclosed CSR performance is solely positive (t=3.75, p&lt;0.001).  This pattern of results supports H2.  </a:t>
            </a:r>
          </a:p>
          <a:p>
            <a:r>
              <a:rPr lang="en-US" sz="1200" kern="1200" dirty="0">
                <a:solidFill>
                  <a:schemeClr val="tx1"/>
                </a:solidFill>
                <a:effectLst/>
                <a:latin typeface="+mn-lt"/>
                <a:ea typeface="+mn-ea"/>
                <a:cs typeface="+mn-cs"/>
              </a:rPr>
              <a:t>Although not specifically predicted, it is interesting to note that the order of the four cell means (see Panel B of Table 2) from lowest to highest, is as would be expected: unassured/all-positive, unassured/mixed, assured/mixed and assured/all positive. </a:t>
            </a:r>
          </a:p>
          <a:p>
            <a:r>
              <a:rPr lang="en-US" sz="1200" kern="1200" dirty="0">
                <a:solidFill>
                  <a:schemeClr val="tx1"/>
                </a:solidFill>
                <a:effectLst/>
                <a:latin typeface="+mn-lt"/>
                <a:ea typeface="+mn-ea"/>
                <a:cs typeface="+mn-cs"/>
              </a:rPr>
              <a:t>More importantly, post hoc tests (</a:t>
            </a:r>
            <a:r>
              <a:rPr lang="en-US" sz="1200" kern="1200" dirty="0" err="1">
                <a:solidFill>
                  <a:schemeClr val="tx1"/>
                </a:solidFill>
                <a:effectLst/>
                <a:latin typeface="+mn-lt"/>
                <a:ea typeface="+mn-ea"/>
                <a:cs typeface="+mn-cs"/>
              </a:rPr>
              <a:t>untabulated</a:t>
            </a:r>
            <a:r>
              <a:rPr lang="en-US" sz="1200" kern="1200" dirty="0">
                <a:solidFill>
                  <a:schemeClr val="tx1"/>
                </a:solidFill>
                <a:effectLst/>
                <a:latin typeface="+mn-lt"/>
                <a:ea typeface="+mn-ea"/>
                <a:cs typeface="+mn-cs"/>
              </a:rPr>
              <a:t>) show that </a:t>
            </a:r>
            <a:r>
              <a:rPr lang="en-US" sz="1200" kern="1200" dirty="0" err="1">
                <a:solidFill>
                  <a:schemeClr val="tx1"/>
                </a:solidFill>
                <a:effectLst/>
                <a:latin typeface="+mn-lt"/>
                <a:ea typeface="+mn-ea"/>
                <a:cs typeface="+mn-cs"/>
              </a:rPr>
              <a:t>CSRperf</a:t>
            </a:r>
            <a:r>
              <a:rPr lang="en-US" sz="1200" kern="1200" dirty="0">
                <a:solidFill>
                  <a:schemeClr val="tx1"/>
                </a:solidFill>
                <a:effectLst/>
                <a:latin typeface="+mn-lt"/>
                <a:ea typeface="+mn-ea"/>
                <a:cs typeface="+mn-cs"/>
              </a:rPr>
              <a:t> is significantly higher in the assured/all positive condition than in the other three conditions (all p-values &lt;0.01).  </a:t>
            </a:r>
          </a:p>
        </p:txBody>
      </p:sp>
      <p:sp>
        <p:nvSpPr>
          <p:cNvPr id="4" name="Slide Number Placeholder 3"/>
          <p:cNvSpPr>
            <a:spLocks noGrp="1"/>
          </p:cNvSpPr>
          <p:nvPr>
            <p:ph type="sldNum" sz="quarter" idx="10"/>
          </p:nvPr>
        </p:nvSpPr>
        <p:spPr/>
        <p:txBody>
          <a:bodyPr/>
          <a:lstStyle/>
          <a:p>
            <a:fld id="{06E8A402-8225-4778-91CD-E0E40595CE26}" type="slidenum">
              <a:rPr lang="en-US" smtClean="0"/>
              <a:t>22</a:t>
            </a:fld>
            <a:endParaRPr lang="en-US"/>
          </a:p>
        </p:txBody>
      </p:sp>
    </p:spTree>
    <p:extLst>
      <p:ext uri="{BB962C8B-B14F-4D97-AF65-F5344CB8AC3E}">
        <p14:creationId xmlns:p14="http://schemas.microsoft.com/office/powerpoint/2010/main" val="4128876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H3</a:t>
            </a:r>
            <a:r>
              <a:rPr lang="en-US" sz="1200" kern="1200" dirty="0">
                <a:solidFill>
                  <a:schemeClr val="tx1"/>
                </a:solidFill>
                <a:effectLst/>
                <a:latin typeface="+mn-lt"/>
                <a:ea typeface="+mn-ea"/>
                <a:cs typeface="+mn-cs"/>
              </a:rPr>
              <a:t>: predicts that the relationship between CSR performance and assurance on one hand and evaluations of the firm as an attractive investment on the other will be mediated by investors’ evaluations of firm reputation.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Consistent with our moderated mediation model shown in Figure 1, Hayes’ (2013) Model 7 was estimated using Preacher and Hayes (2004) - also Preacher, Rucker and Hayes (2007) - bootstrap test to examine the indirect effect proposed in the model (see Figure 1).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results support the hypothesized moderated mediation.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Specifically, the indirect effect of </a:t>
            </a:r>
            <a:r>
              <a:rPr lang="en-US" sz="1200" kern="1200" dirty="0" err="1">
                <a:solidFill>
                  <a:schemeClr val="tx1"/>
                </a:solidFill>
                <a:effectLst/>
                <a:latin typeface="+mn-lt"/>
                <a:ea typeface="+mn-ea"/>
                <a:cs typeface="+mn-cs"/>
              </a:rPr>
              <a:t>CSRperf</a:t>
            </a:r>
            <a:r>
              <a:rPr lang="en-US" sz="1200" kern="1200" dirty="0">
                <a:solidFill>
                  <a:schemeClr val="tx1"/>
                </a:solidFill>
                <a:effectLst/>
                <a:latin typeface="+mn-lt"/>
                <a:ea typeface="+mn-ea"/>
                <a:cs typeface="+mn-cs"/>
              </a:rPr>
              <a:t> was stronger and significant in the assured condition (conditional indirect effect=-0.585, SE=0.242, 95% confidence interval of -1.19 to -0.206), but weaker and not significant in the unassured condition (conditional indirect=0.094, SE=0.233, 95% confidence interval of -0.313 to 0.619). This pattern of moderated mediation supports H3.  Overall, the results indicate that investors’ evaluation of a firm’s attractiveness as an investment is significantly dependent on their assessments of the firm’s reputation, which is itself significantly affected by the nature of disclosed CSR performance and whether it is assured.  </a:t>
            </a:r>
          </a:p>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23</a:t>
            </a:fld>
            <a:endParaRPr lang="en-US"/>
          </a:p>
        </p:txBody>
      </p:sp>
    </p:spTree>
    <p:extLst>
      <p:ext uri="{BB962C8B-B14F-4D97-AF65-F5344CB8AC3E}">
        <p14:creationId xmlns:p14="http://schemas.microsoft.com/office/powerpoint/2010/main" val="862143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 managers to strongly consider having their CSR disclosures assured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Almost half of stand-alone CSR disclosures are not being independently assured (KPMG 2013 and </a:t>
            </a:r>
            <a:r>
              <a:rPr lang="en-US" sz="1200" dirty="0" err="1"/>
              <a:t>Simnett</a:t>
            </a:r>
            <a:r>
              <a:rPr lang="en-US" sz="1200" dirty="0"/>
              <a:t> et al. 2009)</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26</a:t>
            </a:fld>
            <a:endParaRPr lang="en-US"/>
          </a:p>
        </p:txBody>
      </p:sp>
    </p:spTree>
    <p:extLst>
      <p:ext uri="{BB962C8B-B14F-4D97-AF65-F5344CB8AC3E}">
        <p14:creationId xmlns:p14="http://schemas.microsoft.com/office/powerpoint/2010/main" val="2048939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Indicates that respondents were paying attention to the information provided in the survey and did not jump to the conclusion that the entire report had been assured</a:t>
            </a:r>
          </a:p>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30</a:t>
            </a:fld>
            <a:endParaRPr lang="en-US"/>
          </a:p>
        </p:txBody>
      </p:sp>
    </p:spTree>
    <p:extLst>
      <p:ext uri="{BB962C8B-B14F-4D97-AF65-F5344CB8AC3E}">
        <p14:creationId xmlns:p14="http://schemas.microsoft.com/office/powerpoint/2010/main" val="3704246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appearance of “green products”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Wal-Mart </a:t>
            </a:r>
            <a:r>
              <a:rPr lang="en-US" sz="1200" kern="1200" dirty="0">
                <a:solidFill>
                  <a:schemeClr val="tx1"/>
                </a:solidFill>
                <a:effectLst/>
                <a:latin typeface="+mn-lt"/>
                <a:ea typeface="+mn-ea"/>
                <a:cs typeface="+mn-cs"/>
                <a:sym typeface="Wingdings" panose="05000000000000000000" pitchFamily="2" charset="2"/>
              </a:rPr>
              <a:t> </a:t>
            </a:r>
            <a:r>
              <a:rPr lang="en-US" sz="1200" kern="1200" dirty="0">
                <a:solidFill>
                  <a:schemeClr val="tx1"/>
                </a:solidFill>
                <a:effectLst/>
                <a:latin typeface="+mn-lt"/>
                <a:ea typeface="+mn-ea"/>
                <a:cs typeface="+mn-cs"/>
              </a:rPr>
              <a:t>McKinsey &amp; Co. report which indicated that “2% to 8% of the company's customers have stopped shopping” at Wal-Mart because of negative press regarding the company’s poor labor and environmental reputation</a:t>
            </a:r>
            <a:endParaRPr lang="en-US" dirty="0"/>
          </a:p>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3</a:t>
            </a:fld>
            <a:endParaRPr lang="en-US"/>
          </a:p>
        </p:txBody>
      </p:sp>
    </p:spTree>
    <p:extLst>
      <p:ext uri="{BB962C8B-B14F-4D97-AF65-F5344CB8AC3E}">
        <p14:creationId xmlns:p14="http://schemas.microsoft.com/office/powerpoint/2010/main" val="137247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G250 = the largest 250 companies in the world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Big 4 - as featured on their websites.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first quarter of 2015, Deloitte listed three GRI training seminars scheduled around the U.S., each lasting two days (Deloitte 2015) </a:t>
            </a:r>
          </a:p>
        </p:txBody>
      </p:sp>
      <p:sp>
        <p:nvSpPr>
          <p:cNvPr id="4" name="Slide Number Placeholder 3"/>
          <p:cNvSpPr>
            <a:spLocks noGrp="1"/>
          </p:cNvSpPr>
          <p:nvPr>
            <p:ph type="sldNum" sz="quarter" idx="10"/>
          </p:nvPr>
        </p:nvSpPr>
        <p:spPr/>
        <p:txBody>
          <a:bodyPr/>
          <a:lstStyle/>
          <a:p>
            <a:fld id="{06E8A402-8225-4778-91CD-E0E40595CE26}" type="slidenum">
              <a:rPr lang="en-US" smtClean="0"/>
              <a:t>4</a:t>
            </a:fld>
            <a:endParaRPr lang="en-US"/>
          </a:p>
        </p:txBody>
      </p:sp>
    </p:spTree>
    <p:extLst>
      <p:ext uri="{BB962C8B-B14F-4D97-AF65-F5344CB8AC3E}">
        <p14:creationId xmlns:p14="http://schemas.microsoft.com/office/powerpoint/2010/main" val="3317112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managerial decisions to ignore poor CSR performance in their disclosures</a:t>
            </a:r>
          </a:p>
          <a:p>
            <a:r>
              <a:rPr lang="en-US" sz="1200" kern="1200" dirty="0">
                <a:solidFill>
                  <a:schemeClr val="tx1"/>
                </a:solidFill>
                <a:effectLst/>
                <a:latin typeface="+mn-lt"/>
                <a:ea typeface="+mn-ea"/>
                <a:cs typeface="+mn-cs"/>
              </a:rPr>
              <a:t>Empirical evidence uncovers a tendency of management to disclose only favorable voluntary information</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a:t>If investors perceive CSR reports that are </a:t>
            </a:r>
            <a:r>
              <a:rPr lang="en-US" b="1" i="1" dirty="0"/>
              <a:t>not assured</a:t>
            </a:r>
            <a:r>
              <a:rPr lang="en-US" i="1" dirty="0"/>
              <a:t> and which contain </a:t>
            </a:r>
            <a:r>
              <a:rPr lang="en-US" b="1" i="1" dirty="0"/>
              <a:t>only positive </a:t>
            </a:r>
            <a:r>
              <a:rPr lang="en-US" i="1" dirty="0"/>
              <a:t>performance information as disingenuous (“greenwashing”), their </a:t>
            </a:r>
            <a:r>
              <a:rPr lang="en-US" b="1" i="1" dirty="0"/>
              <a:t>negative</a:t>
            </a:r>
            <a:r>
              <a:rPr lang="en-US" i="1" dirty="0"/>
              <a:t> impressions could have significant implications the </a:t>
            </a:r>
            <a:r>
              <a:rPr lang="en-US" b="1" i="1" dirty="0"/>
              <a:t>firm’s reputation </a:t>
            </a:r>
            <a:r>
              <a:rPr lang="en-US" i="1" dirty="0"/>
              <a:t>and its </a:t>
            </a:r>
            <a:r>
              <a:rPr lang="en-US" b="1" i="1" dirty="0"/>
              <a:t>attractiveness</a:t>
            </a:r>
            <a:r>
              <a:rPr lang="en-US" i="1" dirty="0"/>
              <a:t> as a potential </a:t>
            </a:r>
            <a:r>
              <a:rPr lang="en-US" b="1" i="1" dirty="0"/>
              <a:t>investment </a:t>
            </a:r>
          </a:p>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5</a:t>
            </a:fld>
            <a:endParaRPr lang="en-US"/>
          </a:p>
        </p:txBody>
      </p:sp>
    </p:spTree>
    <p:extLst>
      <p:ext uri="{BB962C8B-B14F-4D97-AF65-F5344CB8AC3E}">
        <p14:creationId xmlns:p14="http://schemas.microsoft.com/office/powerpoint/2010/main" val="2763543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t>Information that is assured is typically perceived to be far more credible than information that is not assured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“Attribution theory suggests that financial report users will discount self-serving statements when they are recognized as such, thereby resulting in a differential value being placed on the provision of assurance services (</a:t>
            </a:r>
            <a:r>
              <a:rPr lang="en-US" sz="1200" dirty="0" err="1"/>
              <a:t>Koonce</a:t>
            </a:r>
            <a:r>
              <a:rPr lang="en-US" sz="1200" dirty="0"/>
              <a:t> and Mercer 2005)” – Coram et al 2009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a:t>CSR reports will not be discounted as self-serving disclosures when third-party assurance exists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6</a:t>
            </a:fld>
            <a:endParaRPr lang="en-US"/>
          </a:p>
        </p:txBody>
      </p:sp>
    </p:spTree>
    <p:extLst>
      <p:ext uri="{BB962C8B-B14F-4D97-AF65-F5344CB8AC3E}">
        <p14:creationId xmlns:p14="http://schemas.microsoft.com/office/powerpoint/2010/main" val="554065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 with abbreviated financial statements modelled after an actual firm receiving favorable “buy” </a:t>
            </a:r>
          </a:p>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12</a:t>
            </a:fld>
            <a:endParaRPr lang="en-US"/>
          </a:p>
        </p:txBody>
      </p:sp>
    </p:spTree>
    <p:extLst>
      <p:ext uri="{BB962C8B-B14F-4D97-AF65-F5344CB8AC3E}">
        <p14:creationId xmlns:p14="http://schemas.microsoft.com/office/powerpoint/2010/main" val="2832851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data used to test the hypotheses exclude participants who failed one or both manipulation checks.</a:t>
            </a:r>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17</a:t>
            </a:fld>
            <a:endParaRPr lang="en-US"/>
          </a:p>
        </p:txBody>
      </p:sp>
    </p:spTree>
    <p:extLst>
      <p:ext uri="{BB962C8B-B14F-4D97-AF65-F5344CB8AC3E}">
        <p14:creationId xmlns:p14="http://schemas.microsoft.com/office/powerpoint/2010/main" val="2704382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E8A402-8225-4778-91CD-E0E40595CE26}" type="slidenum">
              <a:rPr lang="en-US" smtClean="0"/>
              <a:t>20</a:t>
            </a:fld>
            <a:endParaRPr lang="en-US"/>
          </a:p>
        </p:txBody>
      </p:sp>
    </p:spTree>
    <p:extLst>
      <p:ext uri="{BB962C8B-B14F-4D97-AF65-F5344CB8AC3E}">
        <p14:creationId xmlns:p14="http://schemas.microsoft.com/office/powerpoint/2010/main" val="4017775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H1</a:t>
            </a:r>
            <a:r>
              <a:rPr lang="en-US" sz="1200" kern="1200" dirty="0">
                <a:solidFill>
                  <a:schemeClr val="tx1"/>
                </a:solidFill>
                <a:effectLst/>
                <a:latin typeface="+mn-lt"/>
                <a:ea typeface="+mn-ea"/>
                <a:cs typeface="+mn-cs"/>
              </a:rPr>
              <a:t>: predicts that when the CSR report is not assured by a third-party, investors will discount the report disclosing all-positive CSR performance (“</a:t>
            </a:r>
            <a:r>
              <a:rPr lang="en-US" sz="1200" kern="1200" dirty="0" err="1">
                <a:solidFill>
                  <a:schemeClr val="tx1"/>
                </a:solidFill>
                <a:effectLst/>
                <a:latin typeface="+mn-lt"/>
                <a:ea typeface="+mn-ea"/>
                <a:cs typeface="+mn-cs"/>
              </a:rPr>
              <a:t>CSRperf</a:t>
            </a:r>
            <a:r>
              <a:rPr lang="en-US" sz="1200" kern="1200" dirty="0">
                <a:solidFill>
                  <a:schemeClr val="tx1"/>
                </a:solidFill>
                <a:effectLst/>
                <a:latin typeface="+mn-lt"/>
                <a:ea typeface="+mn-ea"/>
                <a:cs typeface="+mn-cs"/>
              </a:rPr>
              <a:t>”), leading to lower assessments of the firm’s corporate reputation (“CORP Reputation”) in the all-positive condition than in the mixed CSR performance condition.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shown in Table 2 (Panel B), while the means were in the direction predicted (4.61 in the unassured all-positive </a:t>
            </a:r>
            <a:r>
              <a:rPr lang="en-US" sz="1200" kern="1200" dirty="0" err="1">
                <a:solidFill>
                  <a:schemeClr val="tx1"/>
                </a:solidFill>
                <a:effectLst/>
                <a:latin typeface="+mn-lt"/>
                <a:ea typeface="+mn-ea"/>
                <a:cs typeface="+mn-cs"/>
              </a:rPr>
              <a:t>CSRperf</a:t>
            </a:r>
            <a:r>
              <a:rPr lang="en-US" sz="1200" kern="1200" dirty="0">
                <a:solidFill>
                  <a:schemeClr val="tx1"/>
                </a:solidFill>
                <a:effectLst/>
                <a:latin typeface="+mn-lt"/>
                <a:ea typeface="+mn-ea"/>
                <a:cs typeface="+mn-cs"/>
              </a:rPr>
              <a:t> cell vs 4.73 in the unassured mixed </a:t>
            </a:r>
            <a:r>
              <a:rPr lang="en-US" sz="1200" kern="1200" dirty="0" err="1">
                <a:solidFill>
                  <a:schemeClr val="tx1"/>
                </a:solidFill>
                <a:effectLst/>
                <a:latin typeface="+mn-lt"/>
                <a:ea typeface="+mn-ea"/>
                <a:cs typeface="+mn-cs"/>
              </a:rPr>
              <a:t>CSRperf</a:t>
            </a:r>
            <a:r>
              <a:rPr lang="en-US" sz="1200" kern="1200" dirty="0">
                <a:solidFill>
                  <a:schemeClr val="tx1"/>
                </a:solidFill>
                <a:effectLst/>
                <a:latin typeface="+mn-lt"/>
                <a:ea typeface="+mn-ea"/>
                <a:cs typeface="+mn-cs"/>
              </a:rPr>
              <a:t> cell),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the difference is not significant (t = -0.409; p = 0.685).</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Thus, H1 is not supported.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result suggests that investors may discount unassured CSR reports that disclose only positive performance, but do not discount them to such an extent that the all-positive CSR performance reporting firm’s reputation is assessed significantly lower than a firm reporting mixed CSR performance.</a:t>
            </a:r>
          </a:p>
          <a:p>
            <a:r>
              <a:rPr lang="en-US" sz="1200" b="1" i="1" kern="1200" dirty="0">
                <a:solidFill>
                  <a:schemeClr val="tx1"/>
                </a:solidFill>
                <a:effectLst/>
                <a:latin typeface="+mn-lt"/>
                <a:ea typeface="+mn-ea"/>
                <a:cs typeface="+mn-cs"/>
              </a:rPr>
              <a:t>H2</a:t>
            </a:r>
            <a:r>
              <a:rPr lang="en-US" sz="1200" kern="1200" dirty="0">
                <a:solidFill>
                  <a:schemeClr val="tx1"/>
                </a:solidFill>
                <a:effectLst/>
                <a:latin typeface="+mn-lt"/>
                <a:ea typeface="+mn-ea"/>
                <a:cs typeface="+mn-cs"/>
              </a:rPr>
              <a:t>: The second hypothesis predicts that third-party assurance will have a greater positive effect on investors’ assessment of corporate reputation when </a:t>
            </a:r>
            <a:r>
              <a:rPr lang="en-US" sz="1200" kern="1200" dirty="0" err="1">
                <a:solidFill>
                  <a:schemeClr val="tx1"/>
                </a:solidFill>
                <a:effectLst/>
                <a:latin typeface="+mn-lt"/>
                <a:ea typeface="+mn-ea"/>
                <a:cs typeface="+mn-cs"/>
              </a:rPr>
              <a:t>CSRperf</a:t>
            </a:r>
            <a:r>
              <a:rPr lang="en-US" sz="1200" kern="1200" dirty="0">
                <a:solidFill>
                  <a:schemeClr val="tx1"/>
                </a:solidFill>
                <a:effectLst/>
                <a:latin typeface="+mn-lt"/>
                <a:ea typeface="+mn-ea"/>
                <a:cs typeface="+mn-cs"/>
              </a:rPr>
              <a:t> is all positive than when </a:t>
            </a:r>
            <a:r>
              <a:rPr lang="en-US" sz="1200" kern="1200" dirty="0" err="1">
                <a:solidFill>
                  <a:schemeClr val="tx1"/>
                </a:solidFill>
                <a:effectLst/>
                <a:latin typeface="+mn-lt"/>
                <a:ea typeface="+mn-ea"/>
                <a:cs typeface="+mn-cs"/>
              </a:rPr>
              <a:t>CSRperf</a:t>
            </a:r>
            <a:r>
              <a:rPr lang="en-US" sz="1200" kern="1200" dirty="0">
                <a:solidFill>
                  <a:schemeClr val="tx1"/>
                </a:solidFill>
                <a:effectLst/>
                <a:latin typeface="+mn-lt"/>
                <a:ea typeface="+mn-ea"/>
                <a:cs typeface="+mn-cs"/>
              </a:rPr>
              <a:t> is mixed.  </a:t>
            </a:r>
          </a:p>
          <a:p>
            <a:r>
              <a:rPr lang="en-US" sz="1200" kern="1200" dirty="0">
                <a:solidFill>
                  <a:schemeClr val="tx1"/>
                </a:solidFill>
                <a:effectLst/>
                <a:latin typeface="+mn-lt"/>
                <a:ea typeface="+mn-ea"/>
                <a:cs typeface="+mn-cs"/>
              </a:rPr>
              <a:t>Consistent with this prediction, the analysis of variance in Table 2 (Panel A) reveals that the interaction between disclosed CSR Performance and Assurance is a significant predictor of corporate reputation assessments (p = 0.029).  </a:t>
            </a:r>
          </a:p>
        </p:txBody>
      </p:sp>
      <p:sp>
        <p:nvSpPr>
          <p:cNvPr id="4" name="Slide Number Placeholder 3"/>
          <p:cNvSpPr>
            <a:spLocks noGrp="1"/>
          </p:cNvSpPr>
          <p:nvPr>
            <p:ph type="sldNum" sz="quarter" idx="10"/>
          </p:nvPr>
        </p:nvSpPr>
        <p:spPr/>
        <p:txBody>
          <a:bodyPr/>
          <a:lstStyle/>
          <a:p>
            <a:fld id="{06E8A402-8225-4778-91CD-E0E40595CE26}" type="slidenum">
              <a:rPr lang="en-US" smtClean="0"/>
              <a:t>21</a:t>
            </a:fld>
            <a:endParaRPr lang="en-US"/>
          </a:p>
        </p:txBody>
      </p:sp>
    </p:spTree>
    <p:extLst>
      <p:ext uri="{BB962C8B-B14F-4D97-AF65-F5344CB8AC3E}">
        <p14:creationId xmlns:p14="http://schemas.microsoft.com/office/powerpoint/2010/main" val="4128876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556CD58-90BC-4A4D-9E73-7C0E928CE2CB}"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0964D-8C97-4A95-AFE1-EE9AC5479C58}"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56CD58-90BC-4A4D-9E73-7C0E928CE2CB}"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0964D-8C97-4A95-AFE1-EE9AC5479C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56CD58-90BC-4A4D-9E73-7C0E928CE2CB}"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0964D-8C97-4A95-AFE1-EE9AC5479C5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EE7F4F7-23BE-4872-8F0B-86787410AB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2981608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E7F4F7-23BE-4872-8F0B-86787410AB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36489062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E7F4F7-23BE-4872-8F0B-86787410AB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23453929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EE7F4F7-23BE-4872-8F0B-86787410AB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16510685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E7F4F7-23BE-4872-8F0B-86787410ABFD}" type="datetimeFigureOut">
              <a:rPr lang="en-US" smtClean="0"/>
              <a:t>11/24/2025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3708452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E7F4F7-23BE-4872-8F0B-86787410ABFD}" type="datetimeFigureOut">
              <a:rPr lang="en-US" smtClean="0"/>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3946356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E7F4F7-23BE-4872-8F0B-86787410ABFD}" type="datetimeFigureOut">
              <a:rPr lang="en-US" smtClean="0"/>
              <a:t>11/24/2025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35517180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E7F4F7-23BE-4872-8F0B-86787410AB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3779146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556CD58-90BC-4A4D-9E73-7C0E928CE2CB}"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0964D-8C97-4A95-AFE1-EE9AC5479C58}" type="slidenum">
              <a:rPr lang="en-US" smtClean="0"/>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2">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3">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4">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5">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E7F4F7-23BE-4872-8F0B-86787410AB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32864117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E7F4F7-23BE-4872-8F0B-86787410AB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1339009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E7F4F7-23BE-4872-8F0B-86787410AB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654E5-0272-4407-AD50-2960BE6C657D}" type="slidenum">
              <a:rPr lang="en-US" smtClean="0"/>
              <a:t>‹#›</a:t>
            </a:fld>
            <a:endParaRPr lang="en-US"/>
          </a:p>
        </p:txBody>
      </p:sp>
    </p:spTree>
    <p:extLst>
      <p:ext uri="{BB962C8B-B14F-4D97-AF65-F5344CB8AC3E}">
        <p14:creationId xmlns:p14="http://schemas.microsoft.com/office/powerpoint/2010/main" val="1938727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56CD58-90BC-4A4D-9E73-7C0E928CE2CB}"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0964D-8C97-4A95-AFE1-EE9AC5479C58}"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56CD58-90BC-4A4D-9E73-7C0E928CE2CB}"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0964D-8C97-4A95-AFE1-EE9AC5479C58}" type="slidenum">
              <a:rPr lang="en-US" smtClean="0"/>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2">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3">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4">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5">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56CD58-90BC-4A4D-9E73-7C0E928CE2CB}" type="datetimeFigureOut">
              <a:rPr lang="en-US" smtClean="0"/>
              <a:t>11/24/2025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90964D-8C97-4A95-AFE1-EE9AC5479C58}"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556CD58-90BC-4A4D-9E73-7C0E928CE2CB}" type="datetimeFigureOut">
              <a:rPr lang="en-US" smtClean="0"/>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90964D-8C97-4A95-AFE1-EE9AC5479C5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56CD58-90BC-4A4D-9E73-7C0E928CE2CB}" type="datetimeFigureOut">
              <a:rPr lang="en-US" smtClean="0"/>
              <a:t>11/24/2025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90964D-8C97-4A95-AFE1-EE9AC5479C5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56CD58-90BC-4A4D-9E73-7C0E928CE2CB}"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0964D-8C97-4A95-AFE1-EE9AC5479C58}"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56CD58-90BC-4A4D-9E73-7C0E928CE2CB}"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0964D-8C97-4A95-AFE1-EE9AC5479C5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D556CD58-90BC-4A4D-9E73-7C0E928CE2CB}" type="datetimeFigureOut">
              <a:rPr lang="en-US" smtClean="0"/>
              <a:t>11/24/2025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590964D-8C97-4A95-AFE1-EE9AC5479C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E7F4F7-23BE-4872-8F0B-86787410ABFD}" type="datetimeFigureOut">
              <a:rPr lang="en-US" smtClean="0"/>
              <a:t>11/24/2025</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A654E5-0272-4407-AD50-2960BE6C657D}" type="slidenum">
              <a:rPr lang="en-US" smtClean="0"/>
              <a:t>‹#›</a:t>
            </a:fld>
            <a:endParaRPr lang="en-US"/>
          </a:p>
        </p:txBody>
      </p:sp>
    </p:spTree>
    <p:extLst>
      <p:ext uri="{BB962C8B-B14F-4D97-AF65-F5344CB8AC3E}">
        <p14:creationId xmlns:p14="http://schemas.microsoft.com/office/powerpoint/2010/main" val="115295516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sasb.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3575"/>
            <a:ext cx="7848600" cy="2689225"/>
          </a:xfrm>
        </p:spPr>
        <p:txBody>
          <a:bodyPr/>
          <a:lstStyle/>
          <a:p>
            <a:r>
              <a:rPr lang="en-US" sz="3200" b="1" dirty="0"/>
              <a:t>The Moderating Effect of </a:t>
            </a:r>
            <a:br>
              <a:rPr lang="en-US" sz="3200" b="1" dirty="0"/>
            </a:br>
            <a:r>
              <a:rPr lang="en-US" sz="3200" b="1" dirty="0"/>
              <a:t>Third-Party Assurance </a:t>
            </a:r>
            <a:br>
              <a:rPr lang="en-US" sz="3200" b="1" dirty="0"/>
            </a:br>
            <a:br>
              <a:rPr lang="en-US" sz="3200" b="1" dirty="0"/>
            </a:br>
            <a:br>
              <a:rPr lang="en-US" sz="3200" b="1" dirty="0"/>
            </a:br>
            <a:endParaRPr lang="en-US" sz="3200" dirty="0"/>
          </a:p>
        </p:txBody>
      </p:sp>
      <p:sp>
        <p:nvSpPr>
          <p:cNvPr id="3" name="Subtitle 2"/>
          <p:cNvSpPr>
            <a:spLocks noGrp="1"/>
          </p:cNvSpPr>
          <p:nvPr>
            <p:ph type="subTitle" idx="1"/>
          </p:nvPr>
        </p:nvSpPr>
        <p:spPr>
          <a:xfrm>
            <a:off x="762000" y="3733800"/>
            <a:ext cx="7924800" cy="1752600"/>
          </a:xfrm>
        </p:spPr>
        <p:txBody>
          <a:bodyPr>
            <a:normAutofit lnSpcReduction="10000"/>
          </a:bodyPr>
          <a:lstStyle/>
          <a:p>
            <a:r>
              <a:rPr lang="en-US" dirty="0"/>
              <a:t>Leila “Emily” Hickman, PhD Student</a:t>
            </a:r>
          </a:p>
          <a:p>
            <a:r>
              <a:rPr lang="en-US" i="1" dirty="0"/>
              <a:t>	Washington State University</a:t>
            </a:r>
            <a:endParaRPr lang="en-US" sz="1800" i="1" dirty="0"/>
          </a:p>
          <a:p>
            <a:r>
              <a:rPr lang="en-US" dirty="0"/>
              <a:t>Professor Bernie Wong-On-Wing </a:t>
            </a:r>
          </a:p>
          <a:p>
            <a:r>
              <a:rPr lang="en-US" dirty="0"/>
              <a:t>	</a:t>
            </a:r>
            <a:r>
              <a:rPr lang="en-US" i="1" dirty="0"/>
              <a:t>Washington State University</a:t>
            </a:r>
          </a:p>
        </p:txBody>
      </p:sp>
      <p:sp>
        <p:nvSpPr>
          <p:cNvPr id="4" name="Title 1"/>
          <p:cNvSpPr txBox="1">
            <a:spLocks/>
          </p:cNvSpPr>
          <p:nvPr/>
        </p:nvSpPr>
        <p:spPr>
          <a:xfrm>
            <a:off x="725129" y="658657"/>
            <a:ext cx="7848600" cy="2689225"/>
          </a:xfrm>
          <a:prstGeom prst="rect">
            <a:avLst/>
          </a:prstGeom>
        </p:spPr>
        <p:txBody>
          <a:bodyPr vert="horz" lIns="91440" tIns="45720" rIns="91440" bIns="45720" rtlCol="0" anchor="b">
            <a:noAutofit/>
          </a:bodyPr>
          <a:lstStyle>
            <a:lvl1pPr algn="l" defTabSz="914400" rtl="0" eaLnBrk="1" latinLnBrk="0" hangingPunct="1">
              <a:spcBef>
                <a:spcPct val="0"/>
              </a:spcBef>
              <a:buNone/>
              <a:defRPr sz="5400" kern="1200" cap="all" spc="-100" baseline="0">
                <a:solidFill>
                  <a:schemeClr val="tx2"/>
                </a:solidFill>
                <a:latin typeface="+mj-lt"/>
                <a:ea typeface="+mj-ea"/>
                <a:cs typeface="+mj-cs"/>
              </a:defRPr>
            </a:lvl1pPr>
          </a:lstStyle>
          <a:p>
            <a:endParaRPr lang="en-US" sz="3200" b="1" dirty="0"/>
          </a:p>
          <a:p>
            <a:r>
              <a:rPr lang="en-US" sz="3200" b="1" dirty="0"/>
              <a:t>Disclosed CSR Performance and Investor Judgments</a:t>
            </a:r>
            <a:endParaRPr lang="en-US" sz="3200" dirty="0"/>
          </a:p>
        </p:txBody>
      </p:sp>
      <p:sp>
        <p:nvSpPr>
          <p:cNvPr id="5" name="Title 1"/>
          <p:cNvSpPr txBox="1">
            <a:spLocks/>
          </p:cNvSpPr>
          <p:nvPr/>
        </p:nvSpPr>
        <p:spPr>
          <a:xfrm>
            <a:off x="914400" y="3810000"/>
            <a:ext cx="7848600" cy="2689225"/>
          </a:xfrm>
          <a:prstGeom prst="rect">
            <a:avLst/>
          </a:prstGeom>
        </p:spPr>
        <p:txBody>
          <a:bodyPr vert="horz" lIns="91440" tIns="45720" rIns="91440" bIns="45720" rtlCol="0" anchor="b">
            <a:noAutofit/>
          </a:bodyPr>
          <a:lstStyle>
            <a:lvl1pPr algn="l" defTabSz="914400" rtl="0" eaLnBrk="1" latinLnBrk="0" hangingPunct="1">
              <a:spcBef>
                <a:spcPct val="0"/>
              </a:spcBef>
              <a:buNone/>
              <a:defRPr sz="5400" kern="1200" cap="all" spc="-100" baseline="0">
                <a:solidFill>
                  <a:schemeClr val="tx2"/>
                </a:solidFill>
                <a:latin typeface="+mj-lt"/>
                <a:ea typeface="+mj-ea"/>
                <a:cs typeface="+mj-cs"/>
              </a:defRPr>
            </a:lvl1pPr>
          </a:lstStyle>
          <a:p>
            <a:endParaRPr lang="en-US" sz="3200" b="1" dirty="0"/>
          </a:p>
        </p:txBody>
      </p:sp>
      <p:sp>
        <p:nvSpPr>
          <p:cNvPr id="7" name="Title 1"/>
          <p:cNvSpPr txBox="1">
            <a:spLocks/>
          </p:cNvSpPr>
          <p:nvPr/>
        </p:nvSpPr>
        <p:spPr>
          <a:xfrm>
            <a:off x="700548" y="663574"/>
            <a:ext cx="7848600" cy="2689225"/>
          </a:xfrm>
          <a:prstGeom prst="rect">
            <a:avLst/>
          </a:prstGeom>
        </p:spPr>
        <p:txBody>
          <a:bodyPr vert="horz" lIns="91440" tIns="45720" rIns="91440" bIns="45720" rtlCol="0" anchor="b">
            <a:noAutofit/>
          </a:bodyPr>
          <a:lstStyle>
            <a:lvl1pPr algn="l" defTabSz="914400" rtl="0" eaLnBrk="1" latinLnBrk="0" hangingPunct="1">
              <a:spcBef>
                <a:spcPct val="0"/>
              </a:spcBef>
              <a:buNone/>
              <a:defRPr sz="5400" kern="1200" cap="all" spc="-100" baseline="0">
                <a:solidFill>
                  <a:schemeClr val="tx2"/>
                </a:solidFill>
                <a:latin typeface="+mj-lt"/>
                <a:ea typeface="+mj-ea"/>
                <a:cs typeface="+mj-cs"/>
              </a:defRPr>
            </a:lvl1pPr>
          </a:lstStyle>
          <a:p>
            <a:r>
              <a:rPr lang="en-US" sz="3200" b="1" dirty="0"/>
              <a:t>on the Relationship Between</a:t>
            </a:r>
          </a:p>
          <a:p>
            <a:endParaRPr lang="en-US" sz="3200" b="1" dirty="0"/>
          </a:p>
          <a:p>
            <a:endParaRPr lang="en-US" sz="3200" dirty="0"/>
          </a:p>
        </p:txBody>
      </p:sp>
    </p:spTree>
    <p:extLst>
      <p:ext uri="{BB962C8B-B14F-4D97-AF65-F5344CB8AC3E}">
        <p14:creationId xmlns:p14="http://schemas.microsoft.com/office/powerpoint/2010/main" val="1391323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H2: Interaction of Disclosed CSR Performance and Third-Party Assurance</a:t>
            </a:r>
          </a:p>
        </p:txBody>
      </p:sp>
      <p:pic>
        <p:nvPicPr>
          <p:cNvPr id="4" name="Content Placeholder 3"/>
          <p:cNvPicPr>
            <a:picLocks noGrp="1" noChangeAspect="1"/>
          </p:cNvPicPr>
          <p:nvPr>
            <p:ph idx="1"/>
          </p:nvPr>
        </p:nvPicPr>
        <p:blipFill>
          <a:blip r:embed="rId2"/>
          <a:stretch>
            <a:fillRect/>
          </a:stretch>
        </p:blipFill>
        <p:spPr>
          <a:xfrm>
            <a:off x="2419350" y="2100263"/>
            <a:ext cx="4305300" cy="2657475"/>
          </a:xfrm>
          <a:prstGeom prst="rect">
            <a:avLst/>
          </a:prstGeom>
        </p:spPr>
      </p:pic>
    </p:spTree>
    <p:extLst>
      <p:ext uri="{BB962C8B-B14F-4D97-AF65-F5344CB8AC3E}">
        <p14:creationId xmlns:p14="http://schemas.microsoft.com/office/powerpoint/2010/main" val="3480674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H3: Corporate Reputation as the Mediating Link to Evaluations of Investment Attractiveness</a:t>
            </a:r>
          </a:p>
        </p:txBody>
      </p:sp>
      <p:sp>
        <p:nvSpPr>
          <p:cNvPr id="3" name="Content Placeholder 2"/>
          <p:cNvSpPr>
            <a:spLocks noGrp="1"/>
          </p:cNvSpPr>
          <p:nvPr>
            <p:ph idx="1"/>
          </p:nvPr>
        </p:nvSpPr>
        <p:spPr/>
        <p:txBody>
          <a:bodyPr/>
          <a:lstStyle/>
          <a:p>
            <a:endParaRPr lang="en-US" b="1" dirty="0"/>
          </a:p>
          <a:p>
            <a:r>
              <a:rPr lang="en-US" b="1" i="1" dirty="0"/>
              <a:t>H3:  </a:t>
            </a:r>
            <a:r>
              <a:rPr lang="en-US" i="1" dirty="0"/>
              <a:t>Perceived </a:t>
            </a:r>
            <a:r>
              <a:rPr lang="en-US" b="1" i="1" dirty="0"/>
              <a:t>corporate reputation will mediate </a:t>
            </a:r>
            <a:r>
              <a:rPr lang="en-US" i="1" dirty="0"/>
              <a:t>the joint </a:t>
            </a:r>
            <a:r>
              <a:rPr lang="en-US" b="1" i="1" dirty="0"/>
              <a:t>effect </a:t>
            </a:r>
            <a:r>
              <a:rPr lang="en-US" i="1" dirty="0"/>
              <a:t>of </a:t>
            </a:r>
            <a:r>
              <a:rPr lang="en-US" b="1" i="1" dirty="0"/>
              <a:t>CSR performance</a:t>
            </a:r>
            <a:r>
              <a:rPr lang="en-US" i="1" dirty="0"/>
              <a:t> disclosure and </a:t>
            </a:r>
            <a:r>
              <a:rPr lang="en-US" b="1" i="1" dirty="0"/>
              <a:t>assurance</a:t>
            </a:r>
            <a:r>
              <a:rPr lang="en-US" i="1" dirty="0"/>
              <a:t> on investors’ perceived </a:t>
            </a:r>
            <a:r>
              <a:rPr lang="en-US" b="1" i="1" dirty="0"/>
              <a:t>attractiveness </a:t>
            </a:r>
            <a:r>
              <a:rPr lang="en-US" i="1" dirty="0"/>
              <a:t>of the firm as an investment.</a:t>
            </a:r>
            <a:endParaRPr lang="en-US" dirty="0"/>
          </a:p>
        </p:txBody>
      </p:sp>
      <p:sp>
        <p:nvSpPr>
          <p:cNvPr id="4" name="Rectangle 2"/>
          <p:cNvSpPr>
            <a:spLocks noChangeArrowheads="1"/>
          </p:cNvSpPr>
          <p:nvPr/>
        </p:nvSpPr>
        <p:spPr bwMode="auto">
          <a:xfrm>
            <a:off x="914399" y="3429000"/>
            <a:ext cx="988026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399" y="3581400"/>
            <a:ext cx="6948237"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88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3"/>
                                        </p:tgtEl>
                                        <p:attrNameLst>
                                          <p:attrName>style.visibility</p:attrName>
                                        </p:attrNameLst>
                                      </p:cBhvr>
                                      <p:to>
                                        <p:strVal val="visible"/>
                                      </p:to>
                                    </p:set>
                                    <p:anim calcmode="lin" valueType="num">
                                      <p:cBhvr additive="base">
                                        <p:cTn id="7" dur="500" fill="hold"/>
                                        <p:tgtEl>
                                          <p:spTgt spid="3073"/>
                                        </p:tgtEl>
                                        <p:attrNameLst>
                                          <p:attrName>ppt_x</p:attrName>
                                        </p:attrNameLst>
                                      </p:cBhvr>
                                      <p:tavLst>
                                        <p:tav tm="0">
                                          <p:val>
                                            <p:strVal val="#ppt_x"/>
                                          </p:val>
                                        </p:tav>
                                        <p:tav tm="100000">
                                          <p:val>
                                            <p:strVal val="#ppt_x"/>
                                          </p:val>
                                        </p:tav>
                                      </p:tavLst>
                                    </p:anim>
                                    <p:anim calcmode="lin" valueType="num">
                                      <p:cBhvr additive="base">
                                        <p:cTn id="8" dur="500" fill="hold"/>
                                        <p:tgtEl>
                                          <p:spTgt spid="30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Online Survey</a:t>
            </a:r>
          </a:p>
        </p:txBody>
      </p:sp>
      <p:sp>
        <p:nvSpPr>
          <p:cNvPr id="3" name="Content Placeholder 2"/>
          <p:cNvSpPr>
            <a:spLocks noGrp="1"/>
          </p:cNvSpPr>
          <p:nvPr>
            <p:ph idx="1"/>
          </p:nvPr>
        </p:nvSpPr>
        <p:spPr/>
        <p:txBody>
          <a:bodyPr/>
          <a:lstStyle/>
          <a:p>
            <a:r>
              <a:rPr lang="en-US" dirty="0"/>
              <a:t>Background on a fictitious firm in the soda industry</a:t>
            </a:r>
          </a:p>
          <a:p>
            <a:pPr marL="0" indent="0">
              <a:buNone/>
            </a:pPr>
            <a:endParaRPr lang="en-US" dirty="0"/>
          </a:p>
          <a:p>
            <a:r>
              <a:rPr lang="en-US" dirty="0"/>
              <a:t>Financial information designed to make the firm a desirable investment</a:t>
            </a:r>
          </a:p>
          <a:p>
            <a:pPr marL="0" indent="0">
              <a:buNone/>
            </a:pPr>
            <a:endParaRPr lang="en-US" dirty="0"/>
          </a:p>
          <a:p>
            <a:r>
              <a:rPr lang="en-US" dirty="0"/>
              <a:t>CSR report modeled after Starbucks’ and Coca-Cola’s</a:t>
            </a:r>
          </a:p>
          <a:p>
            <a:pPr lvl="1"/>
            <a:r>
              <a:rPr lang="en-US" dirty="0"/>
              <a:t>Performance is manipulated</a:t>
            </a:r>
          </a:p>
          <a:p>
            <a:pPr lvl="1"/>
            <a:r>
              <a:rPr lang="en-US" dirty="0"/>
              <a:t>Assurance is manipulated</a:t>
            </a:r>
          </a:p>
          <a:p>
            <a:endParaRPr lang="en-US" dirty="0"/>
          </a:p>
          <a:p>
            <a:endParaRPr lang="en-US" dirty="0"/>
          </a:p>
          <a:p>
            <a:pPr lvl="1"/>
            <a:endParaRPr lang="en-US" dirty="0"/>
          </a:p>
          <a:p>
            <a:endParaRPr lang="en-US" dirty="0"/>
          </a:p>
        </p:txBody>
      </p:sp>
    </p:spTree>
    <p:extLst>
      <p:ext uri="{BB962C8B-B14F-4D97-AF65-F5344CB8AC3E}">
        <p14:creationId xmlns:p14="http://schemas.microsoft.com/office/powerpoint/2010/main" val="71319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Experimental Design</a:t>
            </a:r>
          </a:p>
        </p:txBody>
      </p:sp>
      <p:sp>
        <p:nvSpPr>
          <p:cNvPr id="9"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dirty="0"/>
              <a:t>2 X 2 between-subjects design</a:t>
            </a:r>
          </a:p>
        </p:txBody>
      </p:sp>
      <p:pic>
        <p:nvPicPr>
          <p:cNvPr id="4" name="Content Placeholder 3"/>
          <p:cNvPicPr>
            <a:picLocks noGrp="1" noChangeAspect="1"/>
          </p:cNvPicPr>
          <p:nvPr>
            <p:ph idx="1"/>
          </p:nvPr>
        </p:nvPicPr>
        <p:blipFill>
          <a:blip r:embed="rId2"/>
          <a:stretch>
            <a:fillRect/>
          </a:stretch>
        </p:blipFill>
        <p:spPr>
          <a:xfrm>
            <a:off x="1235037" y="2590800"/>
            <a:ext cx="6673927" cy="3124200"/>
          </a:xfrm>
          <a:prstGeom prst="rect">
            <a:avLst/>
          </a:prstGeom>
        </p:spPr>
      </p:pic>
    </p:spTree>
    <p:extLst>
      <p:ext uri="{BB962C8B-B14F-4D97-AF65-F5344CB8AC3E}">
        <p14:creationId xmlns:p14="http://schemas.microsoft.com/office/powerpoint/2010/main" val="656061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Dependent Variables</a:t>
            </a:r>
          </a:p>
        </p:txBody>
      </p:sp>
      <p:sp>
        <p:nvSpPr>
          <p:cNvPr id="3" name="Content Placeholder 2"/>
          <p:cNvSpPr>
            <a:spLocks noGrp="1"/>
          </p:cNvSpPr>
          <p:nvPr>
            <p:ph idx="1"/>
          </p:nvPr>
        </p:nvSpPr>
        <p:spPr/>
        <p:txBody>
          <a:bodyPr/>
          <a:lstStyle/>
          <a:p>
            <a:r>
              <a:rPr lang="en-US" dirty="0"/>
              <a:t>Investment Attractiveness Assessment </a:t>
            </a:r>
          </a:p>
          <a:p>
            <a:pPr lvl="1"/>
            <a:r>
              <a:rPr lang="en-US" i="1" dirty="0"/>
              <a:t>“How would rate the attractiveness of this firm’s stock as an investment?” </a:t>
            </a:r>
          </a:p>
          <a:p>
            <a:pPr lvl="2"/>
            <a:r>
              <a:rPr lang="en-US" dirty="0"/>
              <a:t>11-point Likert scale: “Extremely Unattractive” to “Extremely Attractive” </a:t>
            </a:r>
          </a:p>
          <a:p>
            <a:pPr marL="274320" lvl="1" indent="0">
              <a:buNone/>
            </a:pPr>
            <a:endParaRPr lang="en-US" dirty="0"/>
          </a:p>
          <a:p>
            <a:r>
              <a:rPr lang="en-US" dirty="0"/>
              <a:t>Corporate Reputation Assessment  </a:t>
            </a:r>
          </a:p>
          <a:p>
            <a:pPr lvl="1"/>
            <a:r>
              <a:rPr lang="en-US" dirty="0" err="1"/>
              <a:t>RepTrak</a:t>
            </a:r>
            <a:r>
              <a:rPr lang="en-US" baseline="30000" dirty="0" err="1"/>
              <a:t>TM</a:t>
            </a:r>
            <a:r>
              <a:rPr lang="en-US" dirty="0"/>
              <a:t> Pulse measure </a:t>
            </a:r>
          </a:p>
          <a:p>
            <a:pPr lvl="2"/>
            <a:r>
              <a:rPr lang="en-US" dirty="0"/>
              <a:t>developed by Ponzi, </a:t>
            </a:r>
            <a:r>
              <a:rPr lang="en-US" dirty="0" err="1"/>
              <a:t>Fombrun</a:t>
            </a:r>
            <a:r>
              <a:rPr lang="en-US" dirty="0"/>
              <a:t>, and </a:t>
            </a:r>
            <a:r>
              <a:rPr lang="en-US" dirty="0" err="1"/>
              <a:t>Gardberg</a:t>
            </a:r>
            <a:r>
              <a:rPr lang="en-US" dirty="0"/>
              <a:t> (2011)</a:t>
            </a:r>
          </a:p>
          <a:p>
            <a:pPr lvl="1"/>
            <a:r>
              <a:rPr lang="en-US" dirty="0"/>
              <a:t>4 questions: Cronbach’s Alpha 0.85</a:t>
            </a:r>
          </a:p>
          <a:p>
            <a:pPr lvl="2"/>
            <a:r>
              <a:rPr lang="en-US" dirty="0"/>
              <a:t>7-point Likert scales: </a:t>
            </a:r>
            <a:r>
              <a:rPr lang="en-US" i="1" dirty="0"/>
              <a:t>“</a:t>
            </a:r>
            <a:r>
              <a:rPr lang="en-US" i="1" dirty="0">
                <a:solidFill>
                  <a:srgbClr val="292934"/>
                </a:solidFill>
              </a:rPr>
              <a:t>Strongly Disagree” to “Strongly Agree” </a:t>
            </a:r>
            <a:endParaRPr lang="en-US" dirty="0"/>
          </a:p>
        </p:txBody>
      </p:sp>
    </p:spTree>
    <p:extLst>
      <p:ext uri="{BB962C8B-B14F-4D97-AF65-F5344CB8AC3E}">
        <p14:creationId xmlns:p14="http://schemas.microsoft.com/office/powerpoint/2010/main" val="2808564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Mediator DV</a:t>
            </a:r>
          </a:p>
        </p:txBody>
      </p:sp>
      <p:sp>
        <p:nvSpPr>
          <p:cNvPr id="3" name="Content Placeholder 2"/>
          <p:cNvSpPr>
            <a:spLocks noGrp="1"/>
          </p:cNvSpPr>
          <p:nvPr>
            <p:ph idx="1"/>
          </p:nvPr>
        </p:nvSpPr>
        <p:spPr/>
        <p:txBody>
          <a:bodyPr/>
          <a:lstStyle/>
          <a:p>
            <a:pPr>
              <a:buClr>
                <a:srgbClr val="93A299"/>
              </a:buClr>
            </a:pPr>
            <a:r>
              <a:rPr lang="en-US" dirty="0"/>
              <a:t>Corporate Reputation Assessment  </a:t>
            </a:r>
          </a:p>
          <a:p>
            <a:pPr lvl="1">
              <a:buClr>
                <a:srgbClr val="93A299"/>
              </a:buClr>
            </a:pPr>
            <a:r>
              <a:rPr lang="nb-NO" i="1" dirty="0">
                <a:solidFill>
                  <a:srgbClr val="292934"/>
                </a:solidFill>
              </a:rPr>
              <a:t>RepTrakTM Pulse from Ponzi et al 2011</a:t>
            </a:r>
          </a:p>
          <a:p>
            <a:pPr>
              <a:buClr>
                <a:srgbClr val="93A299"/>
              </a:buClr>
            </a:pPr>
            <a:r>
              <a:rPr lang="en-US" dirty="0"/>
              <a:t>Rate the extent… </a:t>
            </a:r>
            <a:r>
              <a:rPr lang="en-US" sz="1800" i="1" dirty="0">
                <a:solidFill>
                  <a:srgbClr val="292934"/>
                </a:solidFill>
              </a:rPr>
              <a:t>(“Strongly disagree” to “Strongly Agree”)</a:t>
            </a:r>
            <a:endParaRPr lang="en-US" dirty="0"/>
          </a:p>
          <a:p>
            <a:pPr lvl="1">
              <a:buClr>
                <a:srgbClr val="93A299"/>
              </a:buClr>
            </a:pPr>
            <a:r>
              <a:rPr lang="en-US" dirty="0">
                <a:solidFill>
                  <a:srgbClr val="292934"/>
                </a:solidFill>
              </a:rPr>
              <a:t>…is a company have a good feeling about;</a:t>
            </a:r>
          </a:p>
          <a:p>
            <a:pPr lvl="1">
              <a:buClr>
                <a:srgbClr val="93A299"/>
              </a:buClr>
            </a:pPr>
            <a:r>
              <a:rPr lang="en-US" dirty="0">
                <a:solidFill>
                  <a:srgbClr val="292934"/>
                </a:solidFill>
              </a:rPr>
              <a:t>…is a company that I trust;</a:t>
            </a:r>
          </a:p>
          <a:p>
            <a:pPr lvl="1">
              <a:buClr>
                <a:srgbClr val="93A299"/>
              </a:buClr>
            </a:pPr>
            <a:r>
              <a:rPr lang="en-US" dirty="0">
                <a:solidFill>
                  <a:srgbClr val="292934"/>
                </a:solidFill>
              </a:rPr>
              <a:t>…is a company that I admire and respect;</a:t>
            </a:r>
          </a:p>
          <a:p>
            <a:pPr lvl="1">
              <a:buClr>
                <a:srgbClr val="93A299"/>
              </a:buClr>
            </a:pPr>
            <a:r>
              <a:rPr lang="en-US" dirty="0">
                <a:solidFill>
                  <a:srgbClr val="292934"/>
                </a:solidFill>
              </a:rPr>
              <a:t>…has a good overall reputation</a:t>
            </a:r>
          </a:p>
          <a:p>
            <a:pPr marL="274320" lvl="1" indent="0">
              <a:buNone/>
            </a:pPr>
            <a:endParaRPr lang="en-US" dirty="0"/>
          </a:p>
        </p:txBody>
      </p:sp>
    </p:spTree>
    <p:extLst>
      <p:ext uri="{BB962C8B-B14F-4D97-AF65-F5344CB8AC3E}">
        <p14:creationId xmlns:p14="http://schemas.microsoft.com/office/powerpoint/2010/main" val="1674144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Online Survey – Additional Questions</a:t>
            </a:r>
          </a:p>
        </p:txBody>
      </p:sp>
      <p:sp>
        <p:nvSpPr>
          <p:cNvPr id="3" name="Content Placeholder 2"/>
          <p:cNvSpPr>
            <a:spLocks noGrp="1"/>
          </p:cNvSpPr>
          <p:nvPr>
            <p:ph idx="1"/>
          </p:nvPr>
        </p:nvSpPr>
        <p:spPr/>
        <p:txBody>
          <a:bodyPr/>
          <a:lstStyle/>
          <a:p>
            <a:r>
              <a:rPr lang="en-US" dirty="0">
                <a:solidFill>
                  <a:srgbClr val="292934"/>
                </a:solidFill>
              </a:rPr>
              <a:t>Management Reputation Assessment Questions</a:t>
            </a:r>
          </a:p>
          <a:p>
            <a:pPr lvl="0">
              <a:buClr>
                <a:srgbClr val="93A299"/>
              </a:buClr>
            </a:pPr>
            <a:r>
              <a:rPr lang="en-US" dirty="0">
                <a:solidFill>
                  <a:srgbClr val="292934"/>
                </a:solidFill>
              </a:rPr>
              <a:t>Rate the extent… </a:t>
            </a:r>
            <a:r>
              <a:rPr lang="en-US" sz="1800" i="1" dirty="0">
                <a:solidFill>
                  <a:srgbClr val="292934"/>
                </a:solidFill>
              </a:rPr>
              <a:t>(“Strongly disagree” to “Strongly Agree”)</a:t>
            </a:r>
            <a:endParaRPr lang="en-US" dirty="0">
              <a:solidFill>
                <a:srgbClr val="292934"/>
              </a:solidFill>
            </a:endParaRPr>
          </a:p>
          <a:p>
            <a:pPr lvl="1"/>
            <a:r>
              <a:rPr lang="en-US" dirty="0"/>
              <a:t>…management has been honest in its reporting;</a:t>
            </a:r>
          </a:p>
          <a:p>
            <a:pPr lvl="1"/>
            <a:r>
              <a:rPr lang="en-US" dirty="0"/>
              <a:t>…management is competent</a:t>
            </a:r>
          </a:p>
          <a:p>
            <a:endParaRPr lang="en-US" dirty="0">
              <a:solidFill>
                <a:srgbClr val="292934"/>
              </a:solidFill>
            </a:endParaRPr>
          </a:p>
          <a:p>
            <a:pPr lvl="1"/>
            <a:endParaRPr lang="en-US" dirty="0"/>
          </a:p>
          <a:p>
            <a:endParaRPr lang="en-US" dirty="0"/>
          </a:p>
        </p:txBody>
      </p:sp>
    </p:spTree>
    <p:extLst>
      <p:ext uri="{BB962C8B-B14F-4D97-AF65-F5344CB8AC3E}">
        <p14:creationId xmlns:p14="http://schemas.microsoft.com/office/powerpoint/2010/main" val="1872849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Manipulation Check Questions</a:t>
            </a:r>
          </a:p>
        </p:txBody>
      </p:sp>
      <p:sp>
        <p:nvSpPr>
          <p:cNvPr id="3" name="Content Placeholder 2"/>
          <p:cNvSpPr>
            <a:spLocks noGrp="1"/>
          </p:cNvSpPr>
          <p:nvPr>
            <p:ph idx="1"/>
          </p:nvPr>
        </p:nvSpPr>
        <p:spPr/>
        <p:txBody>
          <a:bodyPr>
            <a:normAutofit/>
          </a:bodyPr>
          <a:lstStyle/>
          <a:p>
            <a:pPr lvl="1">
              <a:lnSpc>
                <a:spcPct val="200000"/>
              </a:lnSpc>
            </a:pPr>
            <a:r>
              <a:rPr lang="en-US" sz="2400" dirty="0"/>
              <a:t>Disclosed CSR Performance:</a:t>
            </a:r>
            <a:r>
              <a:rPr lang="en-US" sz="2400" i="1" dirty="0"/>
              <a:t> All-Positive or Mixed?</a:t>
            </a:r>
          </a:p>
          <a:p>
            <a:pPr lvl="1">
              <a:lnSpc>
                <a:spcPct val="200000"/>
              </a:lnSpc>
              <a:spcAft>
                <a:spcPts val="600"/>
              </a:spcAft>
            </a:pPr>
            <a:r>
              <a:rPr lang="en-US" sz="2400" dirty="0"/>
              <a:t>Assurance: </a:t>
            </a:r>
            <a:r>
              <a:rPr lang="en-US" sz="2400" i="1" dirty="0"/>
              <a:t>Assured or Unassured?</a:t>
            </a:r>
          </a:p>
          <a:p>
            <a:pPr lvl="1"/>
            <a:r>
              <a:rPr lang="en-US" sz="2400" i="1" dirty="0"/>
              <a:t>78 of 114 (approx. 68%) correctly answered both questions</a:t>
            </a:r>
          </a:p>
        </p:txBody>
      </p:sp>
    </p:spTree>
    <p:extLst>
      <p:ext uri="{BB962C8B-B14F-4D97-AF65-F5344CB8AC3E}">
        <p14:creationId xmlns:p14="http://schemas.microsoft.com/office/powerpoint/2010/main" val="272479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Manipulation Check Questions</a:t>
            </a:r>
          </a:p>
        </p:txBody>
      </p:sp>
      <p:sp>
        <p:nvSpPr>
          <p:cNvPr id="3" name="Content Placeholder 2"/>
          <p:cNvSpPr>
            <a:spLocks noGrp="1"/>
          </p:cNvSpPr>
          <p:nvPr>
            <p:ph idx="1"/>
          </p:nvPr>
        </p:nvSpPr>
        <p:spPr>
          <a:xfrm>
            <a:off x="457200" y="1447800"/>
            <a:ext cx="8229600" cy="4876800"/>
          </a:xfrm>
        </p:spPr>
        <p:txBody>
          <a:bodyPr/>
          <a:lstStyle/>
          <a:p>
            <a:pPr marL="274320" lvl="1" indent="0">
              <a:buNone/>
            </a:pPr>
            <a:r>
              <a:rPr lang="en-US" sz="2400" dirty="0"/>
              <a:t>Disclosed CSR Performance:</a:t>
            </a:r>
            <a:r>
              <a:rPr lang="en-US" sz="2400" i="1" dirty="0"/>
              <a:t> Positive or Mixed</a:t>
            </a:r>
          </a:p>
          <a:p>
            <a:pPr lvl="1"/>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362200"/>
            <a:ext cx="8839200" cy="2140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403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Manipulation Check Questions</a:t>
            </a:r>
          </a:p>
        </p:txBody>
      </p:sp>
      <p:sp>
        <p:nvSpPr>
          <p:cNvPr id="3" name="Content Placeholder 2"/>
          <p:cNvSpPr>
            <a:spLocks noGrp="1"/>
          </p:cNvSpPr>
          <p:nvPr>
            <p:ph idx="1"/>
          </p:nvPr>
        </p:nvSpPr>
        <p:spPr>
          <a:xfrm>
            <a:off x="457200" y="1371600"/>
            <a:ext cx="8229600" cy="4876800"/>
          </a:xfrm>
        </p:spPr>
        <p:txBody>
          <a:bodyPr/>
          <a:lstStyle/>
          <a:p>
            <a:pPr marL="274320" lvl="1" indent="0">
              <a:buNone/>
            </a:pPr>
            <a:r>
              <a:rPr lang="en-US" sz="2400" dirty="0"/>
              <a:t>Assurance: </a:t>
            </a:r>
            <a:r>
              <a:rPr lang="en-US" sz="2400" i="1" dirty="0"/>
              <a:t>Assured or Un-Assured</a:t>
            </a:r>
          </a:p>
          <a:p>
            <a:pPr marL="274320" lvl="1" indent="0">
              <a:buNone/>
            </a:pPr>
            <a:endParaRPr lang="en-US" dirty="0"/>
          </a:p>
          <a:p>
            <a:pPr lvl="1"/>
            <a:endParaRPr lang="en-US" dirty="0"/>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1265"/>
          <a:stretch/>
        </p:blipFill>
        <p:spPr bwMode="auto">
          <a:xfrm>
            <a:off x="609600" y="1981167"/>
            <a:ext cx="8153400" cy="1642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253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Growth of the CSR Movement</a:t>
            </a:r>
          </a:p>
        </p:txBody>
      </p:sp>
      <p:sp>
        <p:nvSpPr>
          <p:cNvPr id="3" name="Content Placeholder 2"/>
          <p:cNvSpPr>
            <a:spLocks noGrp="1"/>
          </p:cNvSpPr>
          <p:nvPr>
            <p:ph idx="1"/>
          </p:nvPr>
        </p:nvSpPr>
        <p:spPr/>
        <p:txBody>
          <a:bodyPr>
            <a:normAutofit/>
          </a:bodyPr>
          <a:lstStyle/>
          <a:p>
            <a:pPr>
              <a:spcAft>
                <a:spcPts val="600"/>
              </a:spcAft>
            </a:pPr>
            <a:r>
              <a:rPr lang="en-US" dirty="0"/>
              <a:t>Lifestyles Of Health &amp; Sustainability consumers: 		19% of the U.S. market</a:t>
            </a:r>
          </a:p>
          <a:p>
            <a:pPr>
              <a:spcAft>
                <a:spcPts val="600"/>
              </a:spcAft>
            </a:pPr>
            <a:r>
              <a:rPr lang="en-US" dirty="0"/>
              <a:t>Socially responsible mutual funds: 				$12 billion in 1995 to nearly $600 billion in 2014</a:t>
            </a:r>
          </a:p>
          <a:p>
            <a:pPr>
              <a:spcAft>
                <a:spcPts val="600"/>
              </a:spcAft>
            </a:pPr>
            <a:r>
              <a:rPr lang="en-US" dirty="0"/>
              <a:t>Companies reporting in the Carbon Disclosure Project     	1,449 in 2005  </a:t>
            </a:r>
            <a:r>
              <a:rPr lang="en-US" dirty="0">
                <a:sym typeface="Wingdings" panose="05000000000000000000" pitchFamily="2" charset="2"/>
              </a:rPr>
              <a:t> </a:t>
            </a:r>
            <a:r>
              <a:rPr lang="en-US" dirty="0"/>
              <a:t>4,112 in 2012 </a:t>
            </a:r>
            <a:r>
              <a:rPr lang="en-US" i="1" dirty="0"/>
              <a:t>(23% annual growth)</a:t>
            </a:r>
          </a:p>
          <a:p>
            <a:pPr lvl="1">
              <a:spcAft>
                <a:spcPts val="600"/>
              </a:spcAft>
            </a:pPr>
            <a:r>
              <a:rPr lang="en-US" dirty="0"/>
              <a:t>Carbon disclosure is required in the UK and France, proposal under consideration by the European Union</a:t>
            </a:r>
          </a:p>
          <a:p>
            <a:pPr>
              <a:spcAft>
                <a:spcPts val="600"/>
              </a:spcAft>
            </a:pPr>
            <a:r>
              <a:rPr lang="en-US" dirty="0"/>
              <a:t>GRI reports:  44 companies worldwide in 2000 </a:t>
            </a:r>
            <a:r>
              <a:rPr lang="en-US" dirty="0">
                <a:sym typeface="Wingdings" panose="05000000000000000000" pitchFamily="2" charset="2"/>
              </a:rPr>
              <a:t></a:t>
            </a:r>
            <a:r>
              <a:rPr lang="en-US" dirty="0"/>
              <a:t>			3,653 companies worldwide by 2012</a:t>
            </a:r>
          </a:p>
          <a:p>
            <a:pPr lvl="1"/>
            <a:endParaRPr lang="en-US" dirty="0"/>
          </a:p>
        </p:txBody>
      </p:sp>
    </p:spTree>
    <p:extLst>
      <p:ext uri="{BB962C8B-B14F-4D97-AF65-F5344CB8AC3E}">
        <p14:creationId xmlns:p14="http://schemas.microsoft.com/office/powerpoint/2010/main" val="36066819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Table 1:  Participant Demographics</a:t>
            </a:r>
          </a:p>
        </p:txBody>
      </p:sp>
      <p:pic>
        <p:nvPicPr>
          <p:cNvPr id="4" name="Content Placeholder 3"/>
          <p:cNvPicPr>
            <a:picLocks noGrp="1" noChangeAspect="1"/>
          </p:cNvPicPr>
          <p:nvPr>
            <p:ph idx="1"/>
          </p:nvPr>
        </p:nvPicPr>
        <p:blipFill>
          <a:blip r:embed="rId3"/>
          <a:stretch>
            <a:fillRect/>
          </a:stretch>
        </p:blipFill>
        <p:spPr>
          <a:xfrm>
            <a:off x="2219619" y="2133838"/>
            <a:ext cx="4704762" cy="3809524"/>
          </a:xfrm>
          <a:prstGeom prst="rect">
            <a:avLst/>
          </a:prstGeom>
        </p:spPr>
      </p:pic>
    </p:spTree>
    <p:extLst>
      <p:ext uri="{BB962C8B-B14F-4D97-AF65-F5344CB8AC3E}">
        <p14:creationId xmlns:p14="http://schemas.microsoft.com/office/powerpoint/2010/main" val="2533647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Table 2: Panel A &amp; B</a:t>
            </a:r>
          </a:p>
        </p:txBody>
      </p:sp>
      <p:pic>
        <p:nvPicPr>
          <p:cNvPr id="2050"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26562"/>
          <a:stretch/>
        </p:blipFill>
        <p:spPr bwMode="auto">
          <a:xfrm>
            <a:off x="685800" y="1600199"/>
            <a:ext cx="7315200" cy="4796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0" y="4953000"/>
            <a:ext cx="6400800" cy="7315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19100" y="2895600"/>
            <a:ext cx="7239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895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1" nodeType="clickEffect">
                                  <p:stCondLst>
                                    <p:cond delay="0"/>
                                  </p:stCondLst>
                                  <p:childTnLst>
                                    <p:animEffect transition="out" filter="fade">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Table 2: Panel B &amp; C</a:t>
            </a:r>
          </a:p>
        </p:txBody>
      </p:sp>
      <p:pic>
        <p:nvPicPr>
          <p:cNvPr id="1027" name="Picture 3"/>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28454"/>
          <a:stretch/>
        </p:blipFill>
        <p:spPr bwMode="auto">
          <a:xfrm>
            <a:off x="685800" y="1447799"/>
            <a:ext cx="7620000" cy="4871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val 12"/>
          <p:cNvSpPr/>
          <p:nvPr/>
        </p:nvSpPr>
        <p:spPr>
          <a:xfrm>
            <a:off x="76200" y="5379720"/>
            <a:ext cx="8915400" cy="64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895600" y="2299649"/>
            <a:ext cx="2971800" cy="15865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276600" y="2299649"/>
            <a:ext cx="9144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9430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1" nodeType="clickEffect">
                                  <p:stCondLst>
                                    <p:cond delay="0"/>
                                  </p:stCondLst>
                                  <p:childTnLst>
                                    <p:animEffect transition="out" filter="fade">
                                      <p:cBhvr>
                                        <p:cTn id="18" dur="500"/>
                                        <p:tgtEl>
                                          <p:spTgt spid="14"/>
                                        </p:tgtEl>
                                      </p:cBhvr>
                                    </p:animEffect>
                                    <p:set>
                                      <p:cBhvr>
                                        <p:cTn id="19" dur="1" fill="hold">
                                          <p:stCondLst>
                                            <p:cond delay="499"/>
                                          </p:stCondLst>
                                        </p:cTn>
                                        <p:tgtEl>
                                          <p:spTgt spid="14"/>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4" grpId="1"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Hayes’ Process Model 7 Output</a:t>
            </a:r>
          </a:p>
        </p:txBody>
      </p:sp>
      <p:pic>
        <p:nvPicPr>
          <p:cNvPr id="307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38200" y="1905000"/>
            <a:ext cx="7354912" cy="284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0430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Table 3:  Test of H3</a:t>
            </a:r>
          </a:p>
        </p:txBody>
      </p:sp>
      <p:pic>
        <p:nvPicPr>
          <p:cNvPr id="4" name="Content Placeholder 3"/>
          <p:cNvPicPr>
            <a:picLocks noGrp="1" noChangeAspect="1"/>
          </p:cNvPicPr>
          <p:nvPr>
            <p:ph idx="1"/>
          </p:nvPr>
        </p:nvPicPr>
        <p:blipFill>
          <a:blip r:embed="rId2"/>
          <a:stretch>
            <a:fillRect/>
          </a:stretch>
        </p:blipFill>
        <p:spPr>
          <a:xfrm>
            <a:off x="2023505" y="1600200"/>
            <a:ext cx="5096990" cy="4876800"/>
          </a:xfrm>
          <a:prstGeom prst="rect">
            <a:avLst/>
          </a:prstGeom>
        </p:spPr>
      </p:pic>
    </p:spTree>
    <p:extLst>
      <p:ext uri="{BB962C8B-B14F-4D97-AF65-F5344CB8AC3E}">
        <p14:creationId xmlns:p14="http://schemas.microsoft.com/office/powerpoint/2010/main" val="541309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Summary of Results</a:t>
            </a:r>
          </a:p>
        </p:txBody>
      </p:sp>
      <p:sp>
        <p:nvSpPr>
          <p:cNvPr id="3" name="Content Placeholder 2"/>
          <p:cNvSpPr>
            <a:spLocks noGrp="1"/>
          </p:cNvSpPr>
          <p:nvPr>
            <p:ph idx="1"/>
          </p:nvPr>
        </p:nvSpPr>
        <p:spPr>
          <a:xfrm>
            <a:off x="457200" y="1524000"/>
            <a:ext cx="8229600" cy="4876800"/>
          </a:xfrm>
        </p:spPr>
        <p:txBody>
          <a:bodyPr>
            <a:normAutofit/>
          </a:bodyPr>
          <a:lstStyle/>
          <a:p>
            <a:pPr marL="457200" indent="-457200">
              <a:spcAft>
                <a:spcPts val="600"/>
              </a:spcAft>
              <a:buFont typeface="+mj-lt"/>
              <a:buAutoNum type="arabicPeriod"/>
            </a:pPr>
            <a:r>
              <a:rPr lang="en-US" sz="2000" dirty="0"/>
              <a:t>The effect of disclosed CSR performance is moderated by whether the CSR report is assured </a:t>
            </a:r>
          </a:p>
          <a:p>
            <a:pPr marL="457200" indent="-457200">
              <a:spcAft>
                <a:spcPts val="600"/>
              </a:spcAft>
              <a:buFont typeface="+mj-lt"/>
              <a:buAutoNum type="arabicPeriod"/>
            </a:pPr>
            <a:r>
              <a:rPr lang="en-US" sz="2000" dirty="0"/>
              <a:t>This interaction, in turn, effects investors’ assessments of corporate reputation</a:t>
            </a:r>
          </a:p>
          <a:p>
            <a:pPr marL="457200" indent="-457200">
              <a:spcAft>
                <a:spcPts val="600"/>
              </a:spcAft>
              <a:buFont typeface="+mj-lt"/>
              <a:buAutoNum type="arabicPeriod"/>
            </a:pPr>
            <a:r>
              <a:rPr lang="en-US" sz="2000" dirty="0"/>
              <a:t>The assessment of corporate reputation predicts the investors’ evaluation of the firm as an attractive investment</a:t>
            </a:r>
          </a:p>
          <a:p>
            <a:pPr marL="457200" indent="-457200">
              <a:spcAft>
                <a:spcPts val="600"/>
              </a:spcAft>
              <a:buFont typeface="+mj-lt"/>
              <a:buAutoNum type="arabicPeriod"/>
            </a:pPr>
            <a:endParaRPr lang="en-US" sz="2000" dirty="0"/>
          </a:p>
        </p:txBody>
      </p:sp>
      <p:pic>
        <p:nvPicPr>
          <p:cNvPr id="4" name="Picture 3"/>
          <p:cNvPicPr>
            <a:picLocks noChangeAspect="1"/>
          </p:cNvPicPr>
          <p:nvPr/>
        </p:nvPicPr>
        <p:blipFill>
          <a:blip r:embed="rId2"/>
          <a:stretch>
            <a:fillRect/>
          </a:stretch>
        </p:blipFill>
        <p:spPr>
          <a:xfrm>
            <a:off x="1143000" y="3886200"/>
            <a:ext cx="7191375" cy="2714254"/>
          </a:xfrm>
          <a:prstGeom prst="rect">
            <a:avLst/>
          </a:prstGeom>
        </p:spPr>
      </p:pic>
    </p:spTree>
    <p:extLst>
      <p:ext uri="{BB962C8B-B14F-4D97-AF65-F5344CB8AC3E}">
        <p14:creationId xmlns:p14="http://schemas.microsoft.com/office/powerpoint/2010/main" val="19985391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p:txBody>
          <a:bodyPr>
            <a:normAutofit/>
          </a:bodyPr>
          <a:lstStyle/>
          <a:p>
            <a:pPr>
              <a:spcAft>
                <a:spcPts val="600"/>
              </a:spcAft>
            </a:pPr>
            <a:r>
              <a:rPr lang="en-US" dirty="0"/>
              <a:t>CSR disclosures can </a:t>
            </a:r>
            <a:r>
              <a:rPr lang="en-US" b="1" dirty="0"/>
              <a:t>positively</a:t>
            </a:r>
            <a:r>
              <a:rPr lang="en-US" dirty="0"/>
              <a:t> influence investors’ assessments of corporate reputation, which in turn leads to </a:t>
            </a:r>
            <a:r>
              <a:rPr lang="en-US" b="1" dirty="0"/>
              <a:t>greater investment attractiveness</a:t>
            </a:r>
            <a:r>
              <a:rPr lang="en-US" dirty="0"/>
              <a:t>, if the disclosed CSR information is </a:t>
            </a:r>
            <a:r>
              <a:rPr lang="en-US" b="1" dirty="0"/>
              <a:t>assured </a:t>
            </a:r>
          </a:p>
          <a:p>
            <a:pPr lvl="1">
              <a:spcAft>
                <a:spcPts val="600"/>
              </a:spcAft>
            </a:pPr>
            <a:r>
              <a:rPr lang="en-US" dirty="0"/>
              <a:t>The </a:t>
            </a:r>
            <a:r>
              <a:rPr lang="en-US" b="1" dirty="0"/>
              <a:t>lowest </a:t>
            </a:r>
            <a:r>
              <a:rPr lang="en-US" dirty="0"/>
              <a:t>assessment of corporate reputation was in the           All-Positive </a:t>
            </a:r>
            <a:r>
              <a:rPr lang="en-US" u="sng" dirty="0"/>
              <a:t>Unassured</a:t>
            </a:r>
            <a:r>
              <a:rPr lang="en-US" dirty="0"/>
              <a:t> CSR disclosure condition </a:t>
            </a:r>
          </a:p>
          <a:p>
            <a:pPr lvl="1">
              <a:spcAft>
                <a:spcPts val="1200"/>
              </a:spcAft>
            </a:pPr>
            <a:r>
              <a:rPr lang="en-US" dirty="0"/>
              <a:t>The </a:t>
            </a:r>
            <a:r>
              <a:rPr lang="en-US" b="1" dirty="0"/>
              <a:t>highest </a:t>
            </a:r>
            <a:r>
              <a:rPr lang="en-US" dirty="0"/>
              <a:t>assessment is in the All-Positive </a:t>
            </a:r>
            <a:r>
              <a:rPr lang="en-US" u="sng" dirty="0"/>
              <a:t>Assured</a:t>
            </a:r>
            <a:r>
              <a:rPr lang="en-US" dirty="0"/>
              <a:t> CSR disclosure condition</a:t>
            </a:r>
          </a:p>
          <a:p>
            <a:pPr>
              <a:spcAft>
                <a:spcPts val="1200"/>
              </a:spcAft>
            </a:pPr>
            <a:r>
              <a:rPr lang="en-US" dirty="0"/>
              <a:t>Managers of firms with superior CSR performance should strongly consider having their CSR disclosures assured</a:t>
            </a:r>
          </a:p>
          <a:p>
            <a:pPr>
              <a:spcAft>
                <a:spcPts val="1200"/>
              </a:spcAft>
            </a:pPr>
            <a:r>
              <a:rPr lang="en-US" dirty="0"/>
              <a:t>Opportunity for the accounting profession</a:t>
            </a:r>
          </a:p>
          <a:p>
            <a:pPr>
              <a:spcAft>
                <a:spcPts val="600"/>
              </a:spcAft>
            </a:pPr>
            <a:endParaRPr lang="en-US" dirty="0"/>
          </a:p>
        </p:txBody>
      </p:sp>
    </p:spTree>
    <p:extLst>
      <p:ext uri="{BB962C8B-B14F-4D97-AF65-F5344CB8AC3E}">
        <p14:creationId xmlns:p14="http://schemas.microsoft.com/office/powerpoint/2010/main" val="3174540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a:t>
            </a:r>
          </a:p>
        </p:txBody>
      </p:sp>
      <p:sp>
        <p:nvSpPr>
          <p:cNvPr id="3" name="Subtitle 2"/>
          <p:cNvSpPr>
            <a:spLocks noGrp="1"/>
          </p:cNvSpPr>
          <p:nvPr>
            <p:ph type="subTitle" idx="1"/>
          </p:nvPr>
        </p:nvSpPr>
        <p:spPr/>
        <p:txBody>
          <a:bodyPr/>
          <a:lstStyle/>
          <a:p>
            <a:r>
              <a:rPr lang="en-US" dirty="0"/>
              <a:t>Questions are welcomed!</a:t>
            </a:r>
          </a:p>
        </p:txBody>
      </p:sp>
    </p:spTree>
    <p:extLst>
      <p:ext uri="{BB962C8B-B14F-4D97-AF65-F5344CB8AC3E}">
        <p14:creationId xmlns:p14="http://schemas.microsoft.com/office/powerpoint/2010/main" val="4162705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Additional Analysis: Partial Assurance</a:t>
            </a:r>
          </a:p>
        </p:txBody>
      </p:sp>
      <p:sp>
        <p:nvSpPr>
          <p:cNvPr id="3" name="Content Placeholder 2"/>
          <p:cNvSpPr>
            <a:spLocks noGrp="1"/>
          </p:cNvSpPr>
          <p:nvPr>
            <p:ph idx="1"/>
          </p:nvPr>
        </p:nvSpPr>
        <p:spPr/>
        <p:txBody>
          <a:bodyPr>
            <a:normAutofit/>
          </a:bodyPr>
          <a:lstStyle/>
          <a:p>
            <a:pPr>
              <a:spcAft>
                <a:spcPts val="1200"/>
              </a:spcAft>
            </a:pPr>
            <a:r>
              <a:rPr lang="en-US" dirty="0"/>
              <a:t>Almost half of the firms issuing CSR disclosures only have </a:t>
            </a:r>
            <a:r>
              <a:rPr lang="en-US" b="1" i="1" dirty="0"/>
              <a:t>partial</a:t>
            </a:r>
            <a:r>
              <a:rPr lang="en-US" dirty="0"/>
              <a:t> assurance for their reports </a:t>
            </a:r>
          </a:p>
          <a:p>
            <a:pPr marL="0" indent="0">
              <a:spcAft>
                <a:spcPts val="1200"/>
              </a:spcAft>
              <a:buNone/>
            </a:pPr>
            <a:r>
              <a:rPr lang="en-US" sz="1800" dirty="0"/>
              <a:t>	(Center for Corporate Citizenship and Ernst &amp; Young LP, 2013)</a:t>
            </a:r>
          </a:p>
          <a:p>
            <a:pPr>
              <a:spcAft>
                <a:spcPts val="1200"/>
              </a:spcAft>
            </a:pPr>
            <a:r>
              <a:rPr lang="en-US" i="1" dirty="0"/>
              <a:t>Will providing a vague statement regarding third-party assurance – as is often the case – mislead some investors?</a:t>
            </a:r>
          </a:p>
          <a:p>
            <a:pPr>
              <a:spcAft>
                <a:spcPts val="1200"/>
              </a:spcAft>
            </a:pPr>
            <a:r>
              <a:rPr lang="en-US" dirty="0"/>
              <a:t>Subjects who correctly indicated that the CSR disclosure was assured by a third-party in the manipulation check answered a subsequent question asking whether the disclosure was assured in full or if it was unclear how much of the disclosure was verified</a:t>
            </a:r>
          </a:p>
        </p:txBody>
      </p:sp>
    </p:spTree>
    <p:extLst>
      <p:ext uri="{BB962C8B-B14F-4D97-AF65-F5344CB8AC3E}">
        <p14:creationId xmlns:p14="http://schemas.microsoft.com/office/powerpoint/2010/main" val="463399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Manipulation Check Questions</a:t>
            </a:r>
          </a:p>
        </p:txBody>
      </p:sp>
      <p:sp>
        <p:nvSpPr>
          <p:cNvPr id="3" name="Content Placeholder 2"/>
          <p:cNvSpPr>
            <a:spLocks noGrp="1"/>
          </p:cNvSpPr>
          <p:nvPr>
            <p:ph idx="1"/>
          </p:nvPr>
        </p:nvSpPr>
        <p:spPr>
          <a:xfrm>
            <a:off x="457200" y="1371600"/>
            <a:ext cx="8229600" cy="4876800"/>
          </a:xfrm>
        </p:spPr>
        <p:txBody>
          <a:bodyPr/>
          <a:lstStyle/>
          <a:p>
            <a:pPr marL="274320" lvl="1" indent="0">
              <a:buNone/>
            </a:pPr>
            <a:r>
              <a:rPr lang="en-US" sz="2400" dirty="0"/>
              <a:t>Assurance: </a:t>
            </a:r>
            <a:r>
              <a:rPr lang="en-US" sz="2400" i="1" dirty="0"/>
              <a:t>Assured or Un-Assured</a:t>
            </a:r>
          </a:p>
          <a:p>
            <a:pPr marL="274320" lvl="1" indent="0">
              <a:buNone/>
            </a:pPr>
            <a:endParaRPr lang="en-US" dirty="0"/>
          </a:p>
          <a:p>
            <a:pPr lvl="1"/>
            <a:endParaRPr lang="en-US" dirty="0"/>
          </a:p>
        </p:txBody>
      </p:sp>
      <p:grpSp>
        <p:nvGrpSpPr>
          <p:cNvPr id="4" name="Group 3"/>
          <p:cNvGrpSpPr/>
          <p:nvPr/>
        </p:nvGrpSpPr>
        <p:grpSpPr>
          <a:xfrm>
            <a:off x="609600" y="1981167"/>
            <a:ext cx="8153400" cy="4876833"/>
            <a:chOff x="685800" y="2209800"/>
            <a:chExt cx="7391400" cy="4421054"/>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5843"/>
            <a:stretch/>
          </p:blipFill>
          <p:spPr bwMode="auto">
            <a:xfrm>
              <a:off x="685800" y="3823855"/>
              <a:ext cx="7391400" cy="2806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1265"/>
            <a:stretch/>
          </p:blipFill>
          <p:spPr bwMode="auto">
            <a:xfrm>
              <a:off x="685800" y="2209800"/>
              <a:ext cx="7391400" cy="1489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26803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2">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3">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4">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5">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of CSR to Firms</a:t>
            </a:r>
          </a:p>
        </p:txBody>
      </p:sp>
      <p:sp>
        <p:nvSpPr>
          <p:cNvPr id="3" name="Content Placeholder 2"/>
          <p:cNvSpPr>
            <a:spLocks noGrp="1"/>
          </p:cNvSpPr>
          <p:nvPr>
            <p:ph idx="1"/>
          </p:nvPr>
        </p:nvSpPr>
        <p:spPr>
          <a:xfrm>
            <a:off x="457200" y="1524000"/>
            <a:ext cx="8229600" cy="5105400"/>
          </a:xfrm>
        </p:spPr>
        <p:txBody>
          <a:bodyPr>
            <a:normAutofit fontScale="70000" lnSpcReduction="20000"/>
          </a:bodyPr>
          <a:lstStyle/>
          <a:p>
            <a:r>
              <a:rPr lang="en-US" i="1" dirty="0"/>
              <a:t>Employees</a:t>
            </a:r>
          </a:p>
          <a:p>
            <a:pPr lvl="1"/>
            <a:r>
              <a:rPr lang="en-US" dirty="0"/>
              <a:t>CSR themes such as “save the world” and “social responsibility” attract top MBA talent 	(McKinsey &amp; Co. and Net Impact)</a:t>
            </a:r>
          </a:p>
          <a:p>
            <a:pPr lvl="1"/>
            <a:r>
              <a:rPr lang="en-US" dirty="0"/>
              <a:t>CSR-conscious firms can attract better talent and motivate employees to improve productivity 	(</a:t>
            </a:r>
            <a:r>
              <a:rPr lang="en-US" dirty="0" err="1"/>
              <a:t>Waddock</a:t>
            </a:r>
            <a:r>
              <a:rPr lang="en-US" dirty="0"/>
              <a:t> and Graves 1997; Roberts and Dowling 2002; Edmans 2011) </a:t>
            </a:r>
          </a:p>
          <a:p>
            <a:pPr lvl="1"/>
            <a:r>
              <a:rPr lang="en-US" dirty="0"/>
              <a:t>Greater employee satisfaction is likely to translate into better future financial performance 	(Banker and </a:t>
            </a:r>
            <a:r>
              <a:rPr lang="en-US" dirty="0" err="1"/>
              <a:t>Mashruwala</a:t>
            </a:r>
            <a:r>
              <a:rPr lang="en-US" dirty="0"/>
              <a:t> 2007)</a:t>
            </a:r>
          </a:p>
          <a:p>
            <a:r>
              <a:rPr lang="en-US" i="1" dirty="0"/>
              <a:t>Customers</a:t>
            </a:r>
          </a:p>
          <a:p>
            <a:pPr lvl="1"/>
            <a:r>
              <a:rPr lang="en-US" dirty="0"/>
              <a:t>CSR impacts consumers’ assessment of a firm’s products (Brown and </a:t>
            </a:r>
            <a:r>
              <a:rPr lang="en-US" dirty="0" err="1"/>
              <a:t>Dacin</a:t>
            </a:r>
            <a:r>
              <a:rPr lang="en-US" dirty="0"/>
              <a:t> 1997) 		and has been linked to increased sales (Lev et al. 2010) </a:t>
            </a:r>
          </a:p>
          <a:p>
            <a:pPr lvl="1"/>
            <a:r>
              <a:rPr lang="en-US" dirty="0"/>
              <a:t>Half of the 14,000 U.S. respondents polled in The Harris Interactive 2013 Reputation Quotient 	Survey said they “decided not to do business with a company because of something (…) 	learned about how the company conducts itself”</a:t>
            </a:r>
          </a:p>
          <a:p>
            <a:r>
              <a:rPr lang="en-US" i="1" dirty="0"/>
              <a:t>Regulators</a:t>
            </a:r>
          </a:p>
          <a:p>
            <a:pPr lvl="1"/>
            <a:r>
              <a:rPr lang="en-US" i="1" dirty="0"/>
              <a:t>Superior CSR performance can result in “favorable treatment by regulators and policy makers” 	(</a:t>
            </a:r>
            <a:r>
              <a:rPr lang="en-US" dirty="0"/>
              <a:t>Dhaliwal et al, 2012 citing </a:t>
            </a:r>
            <a:r>
              <a:rPr lang="en-US" i="1" dirty="0"/>
              <a:t>Brown et al. 2006)</a:t>
            </a:r>
            <a:endParaRPr lang="en-US" dirty="0"/>
          </a:p>
          <a:p>
            <a:r>
              <a:rPr lang="en-US" i="1" dirty="0"/>
              <a:t>Capital Markets</a:t>
            </a:r>
          </a:p>
          <a:p>
            <a:pPr lvl="1"/>
            <a:r>
              <a:rPr lang="en-US" dirty="0"/>
              <a:t>Institutional investor signatories to the CDP:   655 signatories in 2012, managing over $78 trillion</a:t>
            </a:r>
          </a:p>
          <a:p>
            <a:pPr lvl="1"/>
            <a:r>
              <a:rPr lang="en-US" dirty="0"/>
              <a:t>A majority of shareholders’ association members in the US (60%), UK (50%), and Australia 	(68%) favor mandatory environmental disclosure</a:t>
            </a:r>
          </a:p>
          <a:p>
            <a:pPr lvl="1"/>
            <a:r>
              <a:rPr lang="en-US" dirty="0"/>
              <a:t>Lower cost of equity capital for firms initiating CSR disclosure with positive CSR performance 	(Dhaliwal et al. 2011) and better financing terms offered by banks  (Goss &amp; Roberts 2009) </a:t>
            </a:r>
          </a:p>
        </p:txBody>
      </p:sp>
    </p:spTree>
    <p:extLst>
      <p:ext uri="{BB962C8B-B14F-4D97-AF65-F5344CB8AC3E}">
        <p14:creationId xmlns:p14="http://schemas.microsoft.com/office/powerpoint/2010/main" val="3162228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Analysis</a:t>
            </a:r>
          </a:p>
        </p:txBody>
      </p:sp>
      <p:sp>
        <p:nvSpPr>
          <p:cNvPr id="3" name="Content Placeholder 2"/>
          <p:cNvSpPr>
            <a:spLocks noGrp="1"/>
          </p:cNvSpPr>
          <p:nvPr>
            <p:ph idx="1"/>
          </p:nvPr>
        </p:nvSpPr>
        <p:spPr/>
        <p:txBody>
          <a:bodyPr/>
          <a:lstStyle/>
          <a:p>
            <a:pPr>
              <a:spcAft>
                <a:spcPts val="1200"/>
              </a:spcAft>
            </a:pPr>
            <a:r>
              <a:rPr lang="en-US" dirty="0"/>
              <a:t>Of the thirty-nine subjects who viewed assured CSR disclosures and correctly passed the manipulation check, twenty-eight (71.8%) correctly indicated that the level of assurance was unclear</a:t>
            </a:r>
          </a:p>
          <a:p>
            <a:pPr>
              <a:spcAft>
                <a:spcPts val="1200"/>
              </a:spcAft>
            </a:pPr>
            <a:r>
              <a:rPr lang="en-US" dirty="0"/>
              <a:t>Encouraging result! </a:t>
            </a:r>
          </a:p>
          <a:p>
            <a:pPr>
              <a:spcAft>
                <a:spcPts val="1200"/>
              </a:spcAft>
            </a:pPr>
            <a:r>
              <a:rPr lang="en-US" dirty="0"/>
              <a:t>May direct firms toward more comprehensive levels of assurance if they strive to project CSR authenticity and derive the maximum benefit to their reputations   </a:t>
            </a:r>
          </a:p>
        </p:txBody>
      </p:sp>
    </p:spTree>
    <p:extLst>
      <p:ext uri="{BB962C8B-B14F-4D97-AF65-F5344CB8AC3E}">
        <p14:creationId xmlns:p14="http://schemas.microsoft.com/office/powerpoint/2010/main" val="470059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Opportunity for Accounting Profession</a:t>
            </a:r>
          </a:p>
        </p:txBody>
      </p:sp>
      <p:sp>
        <p:nvSpPr>
          <p:cNvPr id="3" name="Content Placeholder 2"/>
          <p:cNvSpPr>
            <a:spLocks noGrp="1"/>
          </p:cNvSpPr>
          <p:nvPr>
            <p:ph idx="1"/>
          </p:nvPr>
        </p:nvSpPr>
        <p:spPr/>
        <p:txBody>
          <a:bodyPr>
            <a:normAutofit/>
          </a:bodyPr>
          <a:lstStyle/>
          <a:p>
            <a:pPr>
              <a:spcAft>
                <a:spcPts val="1200"/>
              </a:spcAft>
            </a:pPr>
            <a:r>
              <a:rPr lang="en-US" sz="2000" dirty="0"/>
              <a:t>Almost half of stand-alone CSR disclosures are not being independently assured (KPMG 2013)</a:t>
            </a:r>
          </a:p>
          <a:p>
            <a:pPr>
              <a:spcAft>
                <a:spcPts val="1200"/>
              </a:spcAft>
            </a:pPr>
            <a:r>
              <a:rPr lang="en-US" sz="2000" dirty="0"/>
              <a:t>Assurance providers are “fairly evenly distributed between members of the accounting profession (almost exclusively from the Big 4 accounting firms) and experts from outside the profession” (</a:t>
            </a:r>
            <a:r>
              <a:rPr lang="en-US" sz="2000" dirty="0" err="1"/>
              <a:t>Plugrath</a:t>
            </a:r>
            <a:r>
              <a:rPr lang="en-US" sz="2000" dirty="0"/>
              <a:t> et. al. 2011)</a:t>
            </a:r>
          </a:p>
          <a:p>
            <a:pPr>
              <a:spcAft>
                <a:spcPts val="1200"/>
              </a:spcAft>
            </a:pPr>
            <a:r>
              <a:rPr lang="en-US" sz="2000" dirty="0"/>
              <a:t>CSR disclosure assurance presents a considerable opportunity for accounting professionals, and this study can serve as evidence for auditors seeking to market the value of the assurance they can provide</a:t>
            </a:r>
          </a:p>
        </p:txBody>
      </p:sp>
    </p:spTree>
    <p:extLst>
      <p:ext uri="{BB962C8B-B14F-4D97-AF65-F5344CB8AC3E}">
        <p14:creationId xmlns:p14="http://schemas.microsoft.com/office/powerpoint/2010/main" val="1026567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CSR and the Accounting Profession</a:t>
            </a:r>
          </a:p>
        </p:txBody>
      </p:sp>
      <p:sp>
        <p:nvSpPr>
          <p:cNvPr id="3" name="Content Placeholder 2"/>
          <p:cNvSpPr>
            <a:spLocks noGrp="1"/>
          </p:cNvSpPr>
          <p:nvPr>
            <p:ph idx="1"/>
          </p:nvPr>
        </p:nvSpPr>
        <p:spPr/>
        <p:txBody>
          <a:bodyPr>
            <a:normAutofit fontScale="92500" lnSpcReduction="10000"/>
          </a:bodyPr>
          <a:lstStyle/>
          <a:p>
            <a:pPr>
              <a:spcAft>
                <a:spcPts val="1200"/>
              </a:spcAft>
            </a:pPr>
            <a:r>
              <a:rPr lang="en-US" dirty="0"/>
              <a:t>G250: 52% issued CSR reports in 2005 </a:t>
            </a:r>
            <a:r>
              <a:rPr lang="en-US" dirty="0">
                <a:sym typeface="Wingdings" panose="05000000000000000000" pitchFamily="2" charset="2"/>
              </a:rPr>
              <a:t></a:t>
            </a:r>
            <a:r>
              <a:rPr lang="en-US" dirty="0"/>
              <a:t> </a:t>
            </a:r>
            <a:r>
              <a:rPr lang="en-US" b="1" dirty="0"/>
              <a:t>92% in 2013 </a:t>
            </a:r>
          </a:p>
          <a:p>
            <a:pPr lvl="1">
              <a:spcAft>
                <a:spcPts val="1200"/>
              </a:spcAft>
            </a:pPr>
            <a:r>
              <a:rPr lang="en-US" dirty="0"/>
              <a:t>30% were assured in 2005 </a:t>
            </a:r>
            <a:r>
              <a:rPr lang="en-US" dirty="0">
                <a:sym typeface="Wingdings" panose="05000000000000000000" pitchFamily="2" charset="2"/>
              </a:rPr>
              <a:t> </a:t>
            </a:r>
            <a:r>
              <a:rPr lang="en-US" b="1" dirty="0"/>
              <a:t>59% in 2013 </a:t>
            </a:r>
            <a:r>
              <a:rPr lang="en-US" dirty="0"/>
              <a:t>(KPMG 2013)</a:t>
            </a:r>
          </a:p>
          <a:p>
            <a:pPr>
              <a:spcAft>
                <a:spcPts val="1200"/>
              </a:spcAft>
            </a:pPr>
            <a:r>
              <a:rPr lang="en-US" dirty="0"/>
              <a:t>Robert Elliot (1997): ‘‘The audit tradition is a professional asset of incalculable value. It derives from the marketplace need for high-quality, decision-making information.”</a:t>
            </a:r>
          </a:p>
          <a:p>
            <a:pPr>
              <a:spcAft>
                <a:spcPts val="1200"/>
              </a:spcAft>
            </a:pPr>
            <a:r>
              <a:rPr lang="en-US" dirty="0"/>
              <a:t>The Sustainability Accounting Standards Board (</a:t>
            </a:r>
            <a:r>
              <a:rPr lang="en-US" dirty="0">
                <a:hlinkClick r:id="rId3"/>
              </a:rPr>
              <a:t>www.sasb.org</a:t>
            </a:r>
            <a:r>
              <a:rPr lang="en-US" dirty="0"/>
              <a:t>)</a:t>
            </a:r>
          </a:p>
          <a:p>
            <a:pPr>
              <a:spcAft>
                <a:spcPts val="1200"/>
              </a:spcAft>
            </a:pPr>
            <a:r>
              <a:rPr lang="en-US" dirty="0"/>
              <a:t>All of the Big 4 accounting firms provide assurance and consulting services related to sustainability			</a:t>
            </a:r>
            <a:r>
              <a:rPr lang="en-US" sz="1900" dirty="0"/>
              <a:t>Deloitte is providing certified GRI training seminars</a:t>
            </a:r>
          </a:p>
          <a:p>
            <a:pPr>
              <a:spcAft>
                <a:spcPts val="1200"/>
              </a:spcAft>
            </a:pPr>
            <a:r>
              <a:rPr lang="en-US" i="1" dirty="0"/>
              <a:t>The Accounting Review:						</a:t>
            </a:r>
            <a:r>
              <a:rPr lang="en-US" sz="1900" dirty="0"/>
              <a:t>“A Forum on Corporate Social Responsibility Research in Accounting” </a:t>
            </a:r>
          </a:p>
          <a:p>
            <a:pPr marL="0" indent="0">
              <a:buNone/>
            </a:pPr>
            <a:endParaRPr lang="en-US" dirty="0"/>
          </a:p>
        </p:txBody>
      </p:sp>
    </p:spTree>
    <p:extLst>
      <p:ext uri="{BB962C8B-B14F-4D97-AF65-F5344CB8AC3E}">
        <p14:creationId xmlns:p14="http://schemas.microsoft.com/office/powerpoint/2010/main" val="1722979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839200" cy="990600"/>
          </a:xfrm>
        </p:spPr>
        <p:txBody>
          <a:bodyPr>
            <a:noAutofit/>
          </a:bodyPr>
          <a:lstStyle/>
          <a:p>
            <a:r>
              <a:rPr lang="en-US" sz="3400" dirty="0"/>
              <a:t>Potential “Greenwashing” in CSR Disclosures</a:t>
            </a:r>
          </a:p>
        </p:txBody>
      </p:sp>
      <p:sp>
        <p:nvSpPr>
          <p:cNvPr id="3" name="Content Placeholder 2"/>
          <p:cNvSpPr>
            <a:spLocks noGrp="1"/>
          </p:cNvSpPr>
          <p:nvPr>
            <p:ph idx="1"/>
          </p:nvPr>
        </p:nvSpPr>
        <p:spPr/>
        <p:txBody>
          <a:bodyPr>
            <a:normAutofit/>
          </a:bodyPr>
          <a:lstStyle/>
          <a:p>
            <a:pPr>
              <a:spcAft>
                <a:spcPts val="1200"/>
              </a:spcAft>
            </a:pPr>
            <a:r>
              <a:rPr lang="en-US" dirty="0"/>
              <a:t>“…management’s performance explanations tend to be self-serving” (Barton and Mercer 2005)</a:t>
            </a:r>
          </a:p>
          <a:p>
            <a:pPr>
              <a:spcAft>
                <a:spcPts val="1200"/>
              </a:spcAft>
            </a:pPr>
            <a:r>
              <a:rPr lang="en-US" dirty="0"/>
              <a:t>King (1998) claims that companies reporting inaccurate information trade at a lower price-to-earnings ratio than their peers, in what is termed as a “liar’s discount”</a:t>
            </a:r>
          </a:p>
          <a:p>
            <a:pPr>
              <a:spcAft>
                <a:spcPts val="1200"/>
              </a:spcAft>
            </a:pPr>
            <a:r>
              <a:rPr lang="en-US" dirty="0"/>
              <a:t>Holders-Webb et al. (2009) “document a generally self-laudatory tone in the content of CSR disclosures for sample firms”</a:t>
            </a:r>
          </a:p>
          <a:p>
            <a:pPr>
              <a:spcAft>
                <a:spcPts val="600"/>
              </a:spcAft>
            </a:pPr>
            <a:endParaRPr lang="en-US" dirty="0"/>
          </a:p>
        </p:txBody>
      </p:sp>
    </p:spTree>
    <p:extLst>
      <p:ext uri="{BB962C8B-B14F-4D97-AF65-F5344CB8AC3E}">
        <p14:creationId xmlns:p14="http://schemas.microsoft.com/office/powerpoint/2010/main" val="1559522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Role of Assurance</a:t>
            </a:r>
          </a:p>
        </p:txBody>
      </p:sp>
      <p:sp>
        <p:nvSpPr>
          <p:cNvPr id="3" name="Content Placeholder 2"/>
          <p:cNvSpPr>
            <a:spLocks noGrp="1"/>
          </p:cNvSpPr>
          <p:nvPr>
            <p:ph idx="1"/>
          </p:nvPr>
        </p:nvSpPr>
        <p:spPr/>
        <p:txBody>
          <a:bodyPr>
            <a:normAutofit/>
          </a:bodyPr>
          <a:lstStyle/>
          <a:p>
            <a:pPr>
              <a:spcAft>
                <a:spcPts val="1200"/>
              </a:spcAft>
            </a:pPr>
            <a:r>
              <a:rPr lang="en-US" sz="2000" dirty="0"/>
              <a:t>Assured information is more credible				</a:t>
            </a:r>
            <a:r>
              <a:rPr lang="en-US" sz="1800" i="1" dirty="0"/>
              <a:t>(</a:t>
            </a:r>
            <a:r>
              <a:rPr lang="en-US" sz="1800" i="1" dirty="0" err="1"/>
              <a:t>Pflugrath</a:t>
            </a:r>
            <a:r>
              <a:rPr lang="en-US" sz="1800" i="1" dirty="0"/>
              <a:t> et al 2011; Libby 1979; </a:t>
            </a:r>
            <a:r>
              <a:rPr lang="en-US" sz="1800" i="1" dirty="0" err="1"/>
              <a:t>Pany</a:t>
            </a:r>
            <a:r>
              <a:rPr lang="en-US" sz="1800" i="1" dirty="0"/>
              <a:t> &amp;Smith 1982; Johnson et al. 	1983; Hodge 2001)</a:t>
            </a:r>
          </a:p>
          <a:p>
            <a:pPr>
              <a:spcAft>
                <a:spcPts val="1200"/>
              </a:spcAft>
            </a:pPr>
            <a:r>
              <a:rPr lang="en-US" sz="2000" dirty="0"/>
              <a:t>Approx. 59% of stand-alone CSR reports are independently assured 	</a:t>
            </a:r>
            <a:r>
              <a:rPr lang="en-US" sz="1800" i="1" dirty="0"/>
              <a:t>(KPMG 2013)</a:t>
            </a:r>
          </a:p>
          <a:p>
            <a:pPr>
              <a:spcAft>
                <a:spcPts val="1200"/>
              </a:spcAft>
            </a:pPr>
            <a:r>
              <a:rPr lang="en-US" sz="2000" dirty="0"/>
              <a:t>“Attribution theory suggests that financial report users will discount self-serving statements when they are recognized as such” 	</a:t>
            </a:r>
            <a:r>
              <a:rPr lang="en-US" sz="1800" i="1" dirty="0"/>
              <a:t>(</a:t>
            </a:r>
            <a:r>
              <a:rPr lang="en-US" sz="1800" i="1" dirty="0" err="1"/>
              <a:t>Corman</a:t>
            </a:r>
            <a:r>
              <a:rPr lang="en-US" sz="1800" i="1" dirty="0"/>
              <a:t> et al 2009, citing </a:t>
            </a:r>
            <a:r>
              <a:rPr lang="en-US" sz="1800" i="1" dirty="0" err="1"/>
              <a:t>Koonce</a:t>
            </a:r>
            <a:r>
              <a:rPr lang="en-US" sz="1800" i="1" dirty="0"/>
              <a:t> and Mercer 2005)</a:t>
            </a:r>
          </a:p>
        </p:txBody>
      </p:sp>
    </p:spTree>
    <p:extLst>
      <p:ext uri="{BB962C8B-B14F-4D97-AF65-F5344CB8AC3E}">
        <p14:creationId xmlns:p14="http://schemas.microsoft.com/office/powerpoint/2010/main" val="519642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H1: 	Unassured Disclosure of CSR Performance</a:t>
            </a:r>
          </a:p>
        </p:txBody>
      </p:sp>
      <p:sp>
        <p:nvSpPr>
          <p:cNvPr id="3" name="Content Placeholder 2"/>
          <p:cNvSpPr>
            <a:spLocks noGrp="1"/>
          </p:cNvSpPr>
          <p:nvPr>
            <p:ph idx="1"/>
          </p:nvPr>
        </p:nvSpPr>
        <p:spPr/>
        <p:txBody>
          <a:bodyPr/>
          <a:lstStyle/>
          <a:p>
            <a:endParaRPr lang="en-US" b="1" dirty="0"/>
          </a:p>
          <a:p>
            <a:r>
              <a:rPr lang="en-US" b="1" i="1" dirty="0"/>
              <a:t>H1:  </a:t>
            </a:r>
            <a:r>
              <a:rPr lang="en-US" i="1" dirty="0"/>
              <a:t>In the </a:t>
            </a:r>
            <a:r>
              <a:rPr lang="en-US" b="1" i="1" dirty="0"/>
              <a:t>absence</a:t>
            </a:r>
            <a:r>
              <a:rPr lang="en-US" i="1" dirty="0"/>
              <a:t> of third-party </a:t>
            </a:r>
            <a:r>
              <a:rPr lang="en-US" b="1" i="1" dirty="0"/>
              <a:t>assurance</a:t>
            </a:r>
            <a:r>
              <a:rPr lang="en-US" i="1" dirty="0"/>
              <a:t>, investors’ assessments of a firm’s reputation will be </a:t>
            </a:r>
            <a:r>
              <a:rPr lang="en-US" b="1" i="1" dirty="0"/>
              <a:t>lower</a:t>
            </a:r>
            <a:r>
              <a:rPr lang="en-US" i="1" dirty="0"/>
              <a:t> when the firm’s disclosed </a:t>
            </a:r>
            <a:r>
              <a:rPr lang="en-US" b="1" i="1" dirty="0"/>
              <a:t>CSR performance </a:t>
            </a:r>
            <a:r>
              <a:rPr lang="en-US" i="1" dirty="0"/>
              <a:t>is </a:t>
            </a:r>
            <a:r>
              <a:rPr lang="en-US" b="1" i="1" dirty="0"/>
              <a:t>all positive </a:t>
            </a:r>
            <a:r>
              <a:rPr lang="en-US" i="1" dirty="0"/>
              <a:t>than when it is mixed. </a:t>
            </a:r>
          </a:p>
        </p:txBody>
      </p:sp>
    </p:spTree>
    <p:extLst>
      <p:ext uri="{BB962C8B-B14F-4D97-AF65-F5344CB8AC3E}">
        <p14:creationId xmlns:p14="http://schemas.microsoft.com/office/powerpoint/2010/main" val="577340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stretch>
            <a:fillRect/>
          </a:stretch>
        </p:blipFill>
        <p:spPr>
          <a:xfrm>
            <a:off x="1643763" y="2724150"/>
            <a:ext cx="5856474" cy="1409700"/>
          </a:xfrm>
          <a:prstGeom prst="rect">
            <a:avLst/>
          </a:prstGeom>
        </p:spPr>
      </p:pic>
      <p:sp>
        <p:nvSpPr>
          <p:cNvPr id="5" name="Title 1"/>
          <p:cNvSpPr txBox="1">
            <a:spLocks/>
          </p:cNvSpPr>
          <p:nvPr/>
        </p:nvSpPr>
        <p:spPr>
          <a:xfrm>
            <a:off x="457200" y="533400"/>
            <a:ext cx="8229600"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a:t>H1: 	Unassured Disclosure of CSR Performance</a:t>
            </a:r>
          </a:p>
        </p:txBody>
      </p:sp>
    </p:spTree>
    <p:extLst>
      <p:ext uri="{BB962C8B-B14F-4D97-AF65-F5344CB8AC3E}">
        <p14:creationId xmlns:p14="http://schemas.microsoft.com/office/powerpoint/2010/main" val="1632131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H2: Interaction of Disclosed CSR Performance and Third-Party Assurance</a:t>
            </a:r>
          </a:p>
        </p:txBody>
      </p:sp>
      <p:sp>
        <p:nvSpPr>
          <p:cNvPr id="3" name="Content Placeholder 2"/>
          <p:cNvSpPr>
            <a:spLocks noGrp="1"/>
          </p:cNvSpPr>
          <p:nvPr>
            <p:ph idx="1"/>
          </p:nvPr>
        </p:nvSpPr>
        <p:spPr/>
        <p:txBody>
          <a:bodyPr/>
          <a:lstStyle/>
          <a:p>
            <a:endParaRPr lang="en-US" b="1" dirty="0"/>
          </a:p>
          <a:p>
            <a:pPr>
              <a:spcAft>
                <a:spcPts val="1200"/>
              </a:spcAft>
            </a:pPr>
            <a:r>
              <a:rPr lang="en-US" b="1" i="1" dirty="0"/>
              <a:t>H2:  </a:t>
            </a:r>
            <a:r>
              <a:rPr lang="en-US" i="1" dirty="0"/>
              <a:t>The </a:t>
            </a:r>
            <a:r>
              <a:rPr lang="en-US" b="1" i="1" dirty="0"/>
              <a:t>positive effect of </a:t>
            </a:r>
            <a:r>
              <a:rPr lang="en-US" i="1" dirty="0"/>
              <a:t>third-party </a:t>
            </a:r>
            <a:r>
              <a:rPr lang="en-US" b="1" i="1" dirty="0"/>
              <a:t>assurance</a:t>
            </a:r>
            <a:r>
              <a:rPr lang="en-US" i="1" dirty="0"/>
              <a:t> on investors’ assessment of corporate reputation will be </a:t>
            </a:r>
            <a:r>
              <a:rPr lang="en-US" b="1" i="1" dirty="0"/>
              <a:t>larger </a:t>
            </a:r>
            <a:r>
              <a:rPr lang="en-US" i="1" dirty="0"/>
              <a:t>when</a:t>
            </a:r>
            <a:r>
              <a:rPr lang="en-US" b="1" i="1" dirty="0"/>
              <a:t> </a:t>
            </a:r>
            <a:r>
              <a:rPr lang="en-US" i="1" dirty="0"/>
              <a:t>the </a:t>
            </a:r>
            <a:r>
              <a:rPr lang="en-US" b="1" i="1" dirty="0"/>
              <a:t>CSR performance </a:t>
            </a:r>
            <a:r>
              <a:rPr lang="en-US" i="1" dirty="0"/>
              <a:t>disclosure is all </a:t>
            </a:r>
            <a:r>
              <a:rPr lang="en-US" b="1" i="1" dirty="0"/>
              <a:t>positive</a:t>
            </a:r>
            <a:r>
              <a:rPr lang="en-US" i="1" dirty="0"/>
              <a:t> than when the CSR performance disclosure is mixed. </a:t>
            </a:r>
            <a:endParaRPr lang="en-US" dirty="0"/>
          </a:p>
        </p:txBody>
      </p:sp>
    </p:spTree>
    <p:extLst>
      <p:ext uri="{BB962C8B-B14F-4D97-AF65-F5344CB8AC3E}">
        <p14:creationId xmlns:p14="http://schemas.microsoft.com/office/powerpoint/2010/main" val="16305509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2" ma:contentTypeDescription="Create a new document." ma:contentTypeScope="" ma:versionID="821af95a0cfd2f1719c8aee35f1cc6c1">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4a90713198e88ab16653e2d6d9ce611a"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4AFA28-BCA3-46E2-B625-F916DB88D179}">
  <ds:schemaRefs>
    <ds:schemaRef ds:uri="http://schemas.microsoft.com/office/2006/metadata/properties"/>
    <ds:schemaRef ds:uri="http://schemas.microsoft.com/office/infopath/2007/PartnerControls"/>
    <ds:schemaRef ds:uri="45deca18-f46e-4567-9693-54dba66862b6"/>
    <ds:schemaRef ds:uri="c3cf2a87-d7f5-4d53-a175-a0a1e7f018d0"/>
  </ds:schemaRefs>
</ds:datastoreItem>
</file>

<file path=customXml/itemProps2.xml><?xml version="1.0" encoding="utf-8"?>
<ds:datastoreItem xmlns:ds="http://schemas.openxmlformats.org/officeDocument/2006/customXml" ds:itemID="{05BB5656-DD52-4B02-A129-9B349B0468B9}">
  <ds:schemaRefs>
    <ds:schemaRef ds:uri="http://schemas.microsoft.com/sharepoint/v3/contenttype/forms"/>
  </ds:schemaRefs>
</ds:datastoreItem>
</file>

<file path=customXml/itemProps3.xml><?xml version="1.0" encoding="utf-8"?>
<ds:datastoreItem xmlns:ds="http://schemas.openxmlformats.org/officeDocument/2006/customXml" ds:itemID="{D8EADB90-2D22-403A-9552-B80B1E74CD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cf2a87-d7f5-4d53-a175-a0a1e7f018d0"/>
    <ds:schemaRef ds:uri="45deca18-f46e-4567-9693-54dba66862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Clarity</Template>
  <TotalTime>1740</TotalTime>
  <Words>1882</Words>
  <Application>Microsoft Office PowerPoint</Application>
  <PresentationFormat>On-screen Show (4:3)</PresentationFormat>
  <Paragraphs>180</Paragraphs>
  <Slides>31</Slides>
  <Notes>13</Notes>
  <HiddenSlides>5</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Clarity</vt:lpstr>
      <vt:lpstr>Custom Design</vt:lpstr>
      <vt:lpstr>The Moderating Effect of  Third-Party Assurance    </vt:lpstr>
      <vt:lpstr>Growth of the CSR Movement</vt:lpstr>
      <vt:lpstr>Importance of CSR to Firms</vt:lpstr>
      <vt:lpstr>CSR and the Accounting Profession</vt:lpstr>
      <vt:lpstr>Potential “Greenwashing” in CSR Disclosures</vt:lpstr>
      <vt:lpstr>The Role of Assurance</vt:lpstr>
      <vt:lpstr>H1:  Unassured Disclosure of CSR Performance</vt:lpstr>
      <vt:lpstr>PowerPoint Presentation</vt:lpstr>
      <vt:lpstr>H2: Interaction of Disclosed CSR Performance and Third-Party Assurance</vt:lpstr>
      <vt:lpstr>H2: Interaction of Disclosed CSR Performance and Third-Party Assurance</vt:lpstr>
      <vt:lpstr>H3: Corporate Reputation as the Mediating Link to Evaluations of Investment Attractiveness</vt:lpstr>
      <vt:lpstr>Online Survey</vt:lpstr>
      <vt:lpstr>Experimental Design</vt:lpstr>
      <vt:lpstr>Dependent Variables</vt:lpstr>
      <vt:lpstr>Mediator DV</vt:lpstr>
      <vt:lpstr>Online Survey – Additional Questions</vt:lpstr>
      <vt:lpstr>Manipulation Check Questions</vt:lpstr>
      <vt:lpstr>Manipulation Check Questions</vt:lpstr>
      <vt:lpstr>Manipulation Check Questions</vt:lpstr>
      <vt:lpstr>Table 1:  Participant Demographics</vt:lpstr>
      <vt:lpstr>Table 2: Panel A &amp; B</vt:lpstr>
      <vt:lpstr>Table 2: Panel B &amp; C</vt:lpstr>
      <vt:lpstr>Hayes’ Process Model 7 Output</vt:lpstr>
      <vt:lpstr>Table 3:  Test of H3</vt:lpstr>
      <vt:lpstr>Summary of Results</vt:lpstr>
      <vt:lpstr>Conclusions</vt:lpstr>
      <vt:lpstr>Thank you</vt:lpstr>
      <vt:lpstr>Additional Analysis: Partial Assurance</vt:lpstr>
      <vt:lpstr>Manipulation Check Questions</vt:lpstr>
      <vt:lpstr>Additional Analysis</vt:lpstr>
      <vt:lpstr>Opportunity for Accounting Profession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Credibility of Corporate Social Responsibility Disclosures:                      An Experimental Study</dc:title>
  <dc:creator>Hickman</dc:creator>
  <cp:lastModifiedBy>Hickman</cp:lastModifiedBy>
  <cp:revision>97</cp:revision>
  <dcterms:created xsi:type="dcterms:W3CDTF">2014-06-03T19:22:12Z</dcterms:created>
  <dcterms:modified xsi:type="dcterms:W3CDTF">2025-11-25T01:18:12Z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0x01010025FE2D001CF2D344AB637DEDC91790A9</vt:lpwstr>
  </property>
  <property fmtid="{D5CDD505-2E9C-101B-9397-08002B2CF9AE}" pid="3" name="CreatedDateTime_Client">
    <vt:filetime>2017-11-30T00:51:34Z</vt:filetime>
  </property>
  <property fmtid="{D5CDD505-2E9C-101B-9397-08002B2CF9AE}" pid="4" name="LastModifiedDateTime_Client">
    <vt:filetime>2017-11-30T00:51:34Z</vt:filetime>
  </property>
  <property fmtid="{D5CDD505-2E9C-101B-9397-08002B2CF9AE}" pid="5" name="MediaServiceImageTags">
    <vt:lpwstr/>
  </property>
</Properties>
</file>