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9.jpg" ContentType="image/png"/>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67" r:id="rId1"/>
  </p:sldMasterIdLst>
  <p:notesMasterIdLst>
    <p:notesMasterId r:id="rId31"/>
  </p:notesMasterIdLst>
  <p:handoutMasterIdLst>
    <p:handoutMasterId r:id="rId32"/>
  </p:handoutMasterIdLst>
  <p:sldIdLst>
    <p:sldId id="256" r:id="rId2"/>
    <p:sldId id="257" r:id="rId3"/>
    <p:sldId id="258" r:id="rId4"/>
    <p:sldId id="261" r:id="rId5"/>
    <p:sldId id="262" r:id="rId6"/>
    <p:sldId id="263" r:id="rId7"/>
    <p:sldId id="264" r:id="rId8"/>
    <p:sldId id="259" r:id="rId9"/>
    <p:sldId id="265" r:id="rId10"/>
    <p:sldId id="266" r:id="rId11"/>
    <p:sldId id="267" r:id="rId12"/>
    <p:sldId id="268" r:id="rId13"/>
    <p:sldId id="269" r:id="rId14"/>
    <p:sldId id="274" r:id="rId15"/>
    <p:sldId id="275" r:id="rId16"/>
    <p:sldId id="276" r:id="rId17"/>
    <p:sldId id="277" r:id="rId18"/>
    <p:sldId id="278" r:id="rId19"/>
    <p:sldId id="270" r:id="rId20"/>
    <p:sldId id="279" r:id="rId21"/>
    <p:sldId id="280" r:id="rId22"/>
    <p:sldId id="281" r:id="rId23"/>
    <p:sldId id="282" r:id="rId24"/>
    <p:sldId id="283" r:id="rId25"/>
    <p:sldId id="284" r:id="rId26"/>
    <p:sldId id="285" r:id="rId27"/>
    <p:sldId id="271" r:id="rId28"/>
    <p:sldId id="272" r:id="rId29"/>
    <p:sldId id="27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5" d="100"/>
          <a:sy n="65" d="100"/>
        </p:scale>
        <p:origin x="1440" y="60"/>
      </p:cViewPr>
      <p:guideLst/>
    </p:cSldViewPr>
  </p:slideViewPr>
  <p:notesTextViewPr>
    <p:cViewPr>
      <p:scale>
        <a:sx n="1" d="1"/>
        <a:sy n="1" d="1"/>
      </p:scale>
      <p:origin x="0" y="0"/>
    </p:cViewPr>
  </p:notesTextViewPr>
  <p:sorterViewPr>
    <p:cViewPr>
      <p:scale>
        <a:sx n="100" d="100"/>
        <a:sy n="100" d="100"/>
      </p:scale>
      <p:origin x="0" y="-38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ishant\Google%20Drive\MS%20Nishant\data%20analysis\2016%20Survey%20Data%20Cleaned_DA%20(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i="0" baseline="0">
                <a:effectLst/>
              </a:rPr>
              <a:t>Overall Collaboration Satisfaction</a:t>
            </a:r>
            <a:br>
              <a:rPr lang="en-US" sz="1800" b="1" i="0" baseline="0">
                <a:effectLst/>
              </a:rPr>
            </a:br>
            <a:r>
              <a:rPr lang="en-US" sz="1800" b="1" i="0" baseline="0">
                <a:effectLst/>
              </a:rPr>
              <a:t>Project - I</a:t>
            </a:r>
            <a:endParaRPr lang="en-US">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33-4AD6-9588-C0E8286BFF9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E33-4AD6-9588-C0E8286BFF9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E33-4AD6-9588-C0E8286BFF9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E33-4AD6-9588-C0E8286BFF9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E33-4AD6-9588-C0E8286BFF98}"/>
              </c:ext>
            </c:extLst>
          </c:dPt>
          <c:dLbls>
            <c:dLbl>
              <c:idx val="0"/>
              <c:layout>
                <c:manualLayout>
                  <c:x val="1.5096149660178772E-2"/>
                  <c:y val="-0.1043629098601480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E33-4AD6-9588-C0E8286BFF98}"/>
                </c:ext>
              </c:extLst>
            </c:dLbl>
            <c:dLbl>
              <c:idx val="1"/>
              <c:layout>
                <c:manualLayout>
                  <c:x val="7.7664711029394082E-2"/>
                  <c:y val="-4.723281231637090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E33-4AD6-9588-C0E8286BFF98}"/>
                </c:ext>
              </c:extLst>
            </c:dLbl>
            <c:dLbl>
              <c:idx val="2"/>
              <c:layout>
                <c:manualLayout>
                  <c:x val="5.4790265452364734E-2"/>
                  <c:y val="8.358208955223865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E33-4AD6-9588-C0E8286BFF98}"/>
                </c:ext>
              </c:extLst>
            </c:dLbl>
            <c:dLbl>
              <c:idx val="3"/>
              <c:layout>
                <c:manualLayout>
                  <c:x val="-9.9618664458845138E-2"/>
                  <c:y val="4.776119402985074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E33-4AD6-9588-C0E8286BFF98}"/>
                </c:ext>
              </c:extLst>
            </c:dLbl>
            <c:dLbl>
              <c:idx val="4"/>
              <c:layout>
                <c:manualLayout>
                  <c:x val="-8.1075865888176876E-2"/>
                  <c:y val="-7.59741450229168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E33-4AD6-9588-C0E8286BFF9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 DATA Global Team Project I '!$G$34:$G$38</c:f>
              <c:strCache>
                <c:ptCount val="5"/>
                <c:pt idx="0">
                  <c:v>3 - Low</c:v>
                </c:pt>
                <c:pt idx="1">
                  <c:v>4 - Neutral</c:v>
                </c:pt>
                <c:pt idx="2">
                  <c:v>5 - High</c:v>
                </c:pt>
                <c:pt idx="3">
                  <c:v>6 - Very high</c:v>
                </c:pt>
                <c:pt idx="4">
                  <c:v>7 - Extremely high</c:v>
                </c:pt>
              </c:strCache>
            </c:strRef>
          </c:cat>
          <c:val>
            <c:numRef>
              <c:f>'RAW DATA Global Team Project I '!$H$34:$H$38</c:f>
              <c:numCache>
                <c:formatCode>General</c:formatCode>
                <c:ptCount val="5"/>
                <c:pt idx="0">
                  <c:v>1</c:v>
                </c:pt>
                <c:pt idx="1">
                  <c:v>5</c:v>
                </c:pt>
                <c:pt idx="2">
                  <c:v>8</c:v>
                </c:pt>
                <c:pt idx="3">
                  <c:v>7</c:v>
                </c:pt>
                <c:pt idx="4">
                  <c:v>4</c:v>
                </c:pt>
              </c:numCache>
            </c:numRef>
          </c:val>
          <c:extLst>
            <c:ext xmlns:c16="http://schemas.microsoft.com/office/drawing/2014/chart" uri="{C3380CC4-5D6E-409C-BE32-E72D297353CC}">
              <c16:uniqueId val="{0000000A-4E33-4AD6-9588-C0E8286BFF98}"/>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sz="1800" b="1" i="0" baseline="0">
                <a:effectLst/>
              </a:rPr>
              <a:t>Overall Collaboration Satisfaction</a:t>
            </a:r>
            <a:br>
              <a:rPr lang="en-US" sz="1800" b="1" i="0" baseline="0">
                <a:effectLst/>
              </a:rPr>
            </a:br>
            <a:r>
              <a:rPr lang="en-US" sz="1800" b="1" i="0" baseline="0">
                <a:effectLst/>
              </a:rPr>
              <a:t>Project - II</a:t>
            </a:r>
            <a:endParaRPr lang="en-US" sz="1400">
              <a:effectLst/>
            </a:endParaRPr>
          </a:p>
        </c:rich>
      </c:tx>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EC-40B1-9659-535A27837BE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EEC-40B1-9659-535A27837BE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EEC-40B1-9659-535A27837BE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EEC-40B1-9659-535A27837BE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EEC-40B1-9659-535A27837BEB}"/>
              </c:ext>
            </c:extLst>
          </c:dPt>
          <c:dLbls>
            <c:dLbl>
              <c:idx val="0"/>
              <c:layout>
                <c:manualLayout>
                  <c:x val="3.270440251572318E-2"/>
                  <c:y val="-9.154228855721392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EEC-40B1-9659-535A27837BEB}"/>
                </c:ext>
              </c:extLst>
            </c:dLbl>
            <c:dLbl>
              <c:idx val="1"/>
              <c:layout>
                <c:manualLayout>
                  <c:x val="8.3018867924528214E-2"/>
                  <c:y val="-2.786069651741293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EEC-40B1-9659-535A27837BEB}"/>
                </c:ext>
              </c:extLst>
            </c:dLbl>
            <c:dLbl>
              <c:idx val="2"/>
              <c:layout>
                <c:manualLayout>
                  <c:x val="6.7924528301886791E-2"/>
                  <c:y val="7.164179104477612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EEC-40B1-9659-535A27837BEB}"/>
                </c:ext>
              </c:extLst>
            </c:dLbl>
            <c:dLbl>
              <c:idx val="3"/>
              <c:layout>
                <c:manualLayout>
                  <c:x val="-0.10062893081761007"/>
                  <c:y val="5.174129353233830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EEC-40B1-9659-535A27837BEB}"/>
                </c:ext>
              </c:extLst>
            </c:dLbl>
            <c:dLbl>
              <c:idx val="4"/>
              <c:layout>
                <c:manualLayout>
                  <c:x val="-9.3710493735452927E-2"/>
                  <c:y val="-6.1732910251890191E-2"/>
                </c:manualLayout>
              </c:layout>
              <c:showLegendKey val="0"/>
              <c:showVal val="0"/>
              <c:showCatName val="1"/>
              <c:showSerName val="0"/>
              <c:showPercent val="1"/>
              <c:showBubbleSize val="0"/>
              <c:extLst>
                <c:ext xmlns:c15="http://schemas.microsoft.com/office/drawing/2012/chart" uri="{CE6537A1-D6FC-4f65-9D91-7224C49458BB}">
                  <c15:layout>
                    <c:manualLayout>
                      <c:w val="0.20868044619422568"/>
                      <c:h val="0.11560185185185186"/>
                    </c:manualLayout>
                  </c15:layout>
                </c:ext>
                <c:ext xmlns:c16="http://schemas.microsoft.com/office/drawing/2014/chart" uri="{C3380CC4-5D6E-409C-BE32-E72D297353CC}">
                  <c16:uniqueId val="{00000009-CEEC-40B1-9659-535A27837BE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 DATA Global Team Project II'!$F$30:$F$34</c:f>
              <c:strCache>
                <c:ptCount val="5"/>
                <c:pt idx="0">
                  <c:v>3 - Low</c:v>
                </c:pt>
                <c:pt idx="1">
                  <c:v>4 - Neutral</c:v>
                </c:pt>
                <c:pt idx="2">
                  <c:v>5 - High</c:v>
                </c:pt>
                <c:pt idx="3">
                  <c:v>6 - Very high</c:v>
                </c:pt>
                <c:pt idx="4">
                  <c:v>7 - Extremely high</c:v>
                </c:pt>
              </c:strCache>
            </c:strRef>
          </c:cat>
          <c:val>
            <c:numRef>
              <c:f>'RAW DATA Global Team Project II'!$G$30:$G$34</c:f>
              <c:numCache>
                <c:formatCode>General</c:formatCode>
                <c:ptCount val="5"/>
                <c:pt idx="0">
                  <c:v>2</c:v>
                </c:pt>
                <c:pt idx="1">
                  <c:v>7</c:v>
                </c:pt>
                <c:pt idx="2">
                  <c:v>3</c:v>
                </c:pt>
                <c:pt idx="3">
                  <c:v>7</c:v>
                </c:pt>
                <c:pt idx="4">
                  <c:v>6</c:v>
                </c:pt>
              </c:numCache>
            </c:numRef>
          </c:val>
          <c:extLst>
            <c:ext xmlns:c16="http://schemas.microsoft.com/office/drawing/2014/chart" uri="{C3380CC4-5D6E-409C-BE32-E72D297353CC}">
              <c16:uniqueId val="{0000000A-CEEC-40B1-9659-535A27837BEB}"/>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1"/>
          <c:spPr>
            <a:solidFill>
              <a:schemeClr val="accent2"/>
            </a:solidFill>
            <a:ln>
              <a:noFill/>
            </a:ln>
            <a:effectLst/>
          </c:spPr>
          <c:invertIfNegative val="0"/>
          <c:cat>
            <c:strRef>
              <c:f>'RAW DATA Global Team Project I '!$D$29:$D$34</c:f>
              <c:strCache>
                <c:ptCount val="6"/>
                <c:pt idx="0">
                  <c:v>Sococo</c:v>
                </c:pt>
                <c:pt idx="1">
                  <c:v>Email</c:v>
                </c:pt>
                <c:pt idx="2">
                  <c:v>Google Drive</c:v>
                </c:pt>
                <c:pt idx="3">
                  <c:v>Whatsapp</c:v>
                </c:pt>
                <c:pt idx="4">
                  <c:v>Skype</c:v>
                </c:pt>
                <c:pt idx="5">
                  <c:v>Google Hangout</c:v>
                </c:pt>
              </c:strCache>
            </c:strRef>
          </c:cat>
          <c:val>
            <c:numRef>
              <c:f>'RAW DATA Global Team Project I '!$F$29:$F$34</c:f>
              <c:numCache>
                <c:formatCode>General</c:formatCode>
                <c:ptCount val="6"/>
                <c:pt idx="0">
                  <c:v>8</c:v>
                </c:pt>
                <c:pt idx="1">
                  <c:v>9</c:v>
                </c:pt>
                <c:pt idx="2">
                  <c:v>2</c:v>
                </c:pt>
                <c:pt idx="3">
                  <c:v>5</c:v>
                </c:pt>
                <c:pt idx="4">
                  <c:v>2</c:v>
                </c:pt>
                <c:pt idx="5">
                  <c:v>1</c:v>
                </c:pt>
              </c:numCache>
            </c:numRef>
          </c:val>
          <c:extLst>
            <c:ext xmlns:c16="http://schemas.microsoft.com/office/drawing/2014/chart" uri="{C3380CC4-5D6E-409C-BE32-E72D297353CC}">
              <c16:uniqueId val="{00000000-FB59-464E-ACC6-19C7DB1C3CE3}"/>
            </c:ext>
          </c:extLst>
        </c:ser>
        <c:dLbls>
          <c:showLegendKey val="0"/>
          <c:showVal val="0"/>
          <c:showCatName val="0"/>
          <c:showSerName val="0"/>
          <c:showPercent val="0"/>
          <c:showBubbleSize val="0"/>
        </c:dLbls>
        <c:gapWidth val="182"/>
        <c:axId val="665228808"/>
        <c:axId val="665226184"/>
        <c:extLst>
          <c:ext xmlns:c15="http://schemas.microsoft.com/office/drawing/2012/chart" uri="{02D57815-91ED-43cb-92C2-25804820EDAC}">
            <c15:filteredBarSeries>
              <c15:ser>
                <c:idx val="0"/>
                <c:order val="0"/>
                <c:spPr>
                  <a:solidFill>
                    <a:schemeClr val="accent1"/>
                  </a:solidFill>
                  <a:ln>
                    <a:noFill/>
                  </a:ln>
                  <a:effectLst/>
                </c:spPr>
                <c:invertIfNegative val="0"/>
                <c:cat>
                  <c:strRef>
                    <c:extLst>
                      <c:ext uri="{02D57815-91ED-43cb-92C2-25804820EDAC}">
                        <c15:formulaRef>
                          <c15:sqref>'RAW DATA Global Team Project I '!$D$29:$D$34</c15:sqref>
                        </c15:formulaRef>
                      </c:ext>
                    </c:extLst>
                    <c:strCache>
                      <c:ptCount val="6"/>
                      <c:pt idx="0">
                        <c:v>Sococo</c:v>
                      </c:pt>
                      <c:pt idx="1">
                        <c:v>Email</c:v>
                      </c:pt>
                      <c:pt idx="2">
                        <c:v>Google Drive</c:v>
                      </c:pt>
                      <c:pt idx="3">
                        <c:v>Whatsapp</c:v>
                      </c:pt>
                      <c:pt idx="4">
                        <c:v>Skype</c:v>
                      </c:pt>
                      <c:pt idx="5">
                        <c:v>Google Hangout</c:v>
                      </c:pt>
                    </c:strCache>
                  </c:strRef>
                </c:cat>
                <c:val>
                  <c:numRef>
                    <c:extLst>
                      <c:ext uri="{02D57815-91ED-43cb-92C2-25804820EDAC}">
                        <c15:formulaRef>
                          <c15:sqref>'RAW DATA Global Team Project I '!$E$29:$E$34</c15:sqref>
                        </c15:formulaRef>
                      </c:ext>
                    </c:extLst>
                    <c:numCache>
                      <c:formatCode>General</c:formatCode>
                      <c:ptCount val="6"/>
                    </c:numCache>
                  </c:numRef>
                </c:val>
                <c:extLst>
                  <c:ext xmlns:c16="http://schemas.microsoft.com/office/drawing/2014/chart" uri="{C3380CC4-5D6E-409C-BE32-E72D297353CC}">
                    <c16:uniqueId val="{00000001-FB59-464E-ACC6-19C7DB1C3CE3}"/>
                  </c:ext>
                </c:extLst>
              </c15:ser>
            </c15:filteredBarSeries>
          </c:ext>
        </c:extLst>
      </c:barChart>
      <c:catAx>
        <c:axId val="665228808"/>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a:t>Communication</a:t>
                </a:r>
                <a:r>
                  <a:rPr lang="en-US" sz="1050" baseline="0"/>
                  <a:t> and collaboration tools</a:t>
                </a:r>
                <a:endParaRPr lang="en-US" sz="105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226184"/>
        <c:crosses val="autoZero"/>
        <c:auto val="1"/>
        <c:lblAlgn val="ctr"/>
        <c:lblOffset val="100"/>
        <c:noMultiLvlLbl val="0"/>
      </c:catAx>
      <c:valAx>
        <c:axId val="665226184"/>
        <c:scaling>
          <c:orientation val="minMax"/>
          <c:max val="9"/>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a:t>No. of teams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228808"/>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solidFill>
            <a:ln>
              <a:noFill/>
            </a:ln>
            <a:effectLst/>
          </c:spPr>
          <c:invertIfNegative val="0"/>
          <c:cat>
            <c:strRef>
              <c:f>'RAW DATA Global Team Project II'!$C$37:$C$42</c:f>
              <c:strCache>
                <c:ptCount val="6"/>
                <c:pt idx="0">
                  <c:v>Sococo</c:v>
                </c:pt>
                <c:pt idx="1">
                  <c:v>Email</c:v>
                </c:pt>
                <c:pt idx="2">
                  <c:v>Google Drive</c:v>
                </c:pt>
                <c:pt idx="3">
                  <c:v>Whatsapp</c:v>
                </c:pt>
                <c:pt idx="4">
                  <c:v>Skype</c:v>
                </c:pt>
                <c:pt idx="5">
                  <c:v>Google Hangout</c:v>
                </c:pt>
              </c:strCache>
            </c:strRef>
          </c:cat>
          <c:val>
            <c:numRef>
              <c:f>'RAW DATA Global Team Project II'!$D$37:$D$42</c:f>
              <c:numCache>
                <c:formatCode>General</c:formatCode>
                <c:ptCount val="6"/>
                <c:pt idx="0">
                  <c:v>4</c:v>
                </c:pt>
                <c:pt idx="1">
                  <c:v>9</c:v>
                </c:pt>
                <c:pt idx="2">
                  <c:v>9</c:v>
                </c:pt>
                <c:pt idx="3">
                  <c:v>5</c:v>
                </c:pt>
                <c:pt idx="4">
                  <c:v>3</c:v>
                </c:pt>
                <c:pt idx="5">
                  <c:v>1</c:v>
                </c:pt>
              </c:numCache>
            </c:numRef>
          </c:val>
          <c:extLst>
            <c:ext xmlns:c16="http://schemas.microsoft.com/office/drawing/2014/chart" uri="{C3380CC4-5D6E-409C-BE32-E72D297353CC}">
              <c16:uniqueId val="{00000000-65B9-4745-AFB8-EC94B0935F41}"/>
            </c:ext>
          </c:extLst>
        </c:ser>
        <c:dLbls>
          <c:showLegendKey val="0"/>
          <c:showVal val="0"/>
          <c:showCatName val="0"/>
          <c:showSerName val="0"/>
          <c:showPercent val="0"/>
          <c:showBubbleSize val="0"/>
        </c:dLbls>
        <c:gapWidth val="182"/>
        <c:axId val="632577336"/>
        <c:axId val="632577664"/>
      </c:barChart>
      <c:catAx>
        <c:axId val="63257733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a:t>Communication</a:t>
                </a:r>
                <a:r>
                  <a:rPr lang="en-US" sz="1050" baseline="0"/>
                  <a:t> and collaboration tools</a:t>
                </a:r>
                <a:endParaRPr lang="en-US" sz="105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577664"/>
        <c:crosses val="autoZero"/>
        <c:auto val="1"/>
        <c:lblAlgn val="ctr"/>
        <c:lblOffset val="100"/>
        <c:noMultiLvlLbl val="0"/>
      </c:catAx>
      <c:valAx>
        <c:axId val="632577664"/>
        <c:scaling>
          <c:orientation val="minMax"/>
          <c:max val="9"/>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a:t>No. of teams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577336"/>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1600" b="1" dirty="0"/>
              <a:t>TEAM</a:t>
            </a:r>
            <a:r>
              <a:rPr lang="en-US" sz="1600" b="1" baseline="0" dirty="0"/>
              <a:t> 6 PROJECT I COLLABORATION SATISFACTION</a:t>
            </a:r>
            <a:endParaRPr lang="en-US" sz="1600" b="1"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5">
                  <a:shade val="53000"/>
                </a:schemeClr>
              </a:solidFill>
              <a:ln w="19050">
                <a:solidFill>
                  <a:schemeClr val="lt1"/>
                </a:solidFill>
              </a:ln>
              <a:effectLst/>
            </c:spPr>
            <c:extLst>
              <c:ext xmlns:c16="http://schemas.microsoft.com/office/drawing/2014/chart" uri="{C3380CC4-5D6E-409C-BE32-E72D297353CC}">
                <c16:uniqueId val="{00000001-607F-481C-8ABF-AD926D12A522}"/>
              </c:ext>
            </c:extLst>
          </c:dPt>
          <c:dPt>
            <c:idx val="1"/>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3-607F-481C-8ABF-AD926D12A522}"/>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607F-481C-8ABF-AD926D12A522}"/>
              </c:ext>
            </c:extLst>
          </c:dPt>
          <c:dPt>
            <c:idx val="3"/>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7-607F-481C-8ABF-AD926D12A522}"/>
              </c:ext>
            </c:extLst>
          </c:dPt>
          <c:dPt>
            <c:idx val="4"/>
            <c:bubble3D val="0"/>
            <c:spPr>
              <a:solidFill>
                <a:schemeClr val="accent5">
                  <a:tint val="54000"/>
                </a:schemeClr>
              </a:solidFill>
              <a:ln w="19050">
                <a:solidFill>
                  <a:schemeClr val="lt1"/>
                </a:solidFill>
              </a:ln>
              <a:effectLst/>
            </c:spPr>
            <c:extLst>
              <c:ext xmlns:c16="http://schemas.microsoft.com/office/drawing/2014/chart" uri="{C3380CC4-5D6E-409C-BE32-E72D297353CC}">
                <c16:uniqueId val="{00000009-607F-481C-8ABF-AD926D12A522}"/>
              </c:ext>
            </c:extLst>
          </c:dPt>
          <c:dLbls>
            <c:dLbl>
              <c:idx val="0"/>
              <c:delete val="1"/>
              <c:extLst>
                <c:ext xmlns:c15="http://schemas.microsoft.com/office/drawing/2012/chart" uri="{CE6537A1-D6FC-4f65-9D91-7224C49458BB}"/>
                <c:ext xmlns:c16="http://schemas.microsoft.com/office/drawing/2014/chart" uri="{C3380CC4-5D6E-409C-BE32-E72D297353CC}">
                  <c16:uniqueId val="{00000001-607F-481C-8ABF-AD926D12A522}"/>
                </c:ext>
              </c:extLst>
            </c:dLbl>
            <c:dLbl>
              <c:idx val="1"/>
              <c:layout>
                <c:manualLayout>
                  <c:x val="6.9160421388457155E-2"/>
                  <c:y val="-9.216133313056371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07F-481C-8ABF-AD926D12A522}"/>
                </c:ext>
              </c:extLst>
            </c:dLbl>
            <c:dLbl>
              <c:idx val="2"/>
              <c:layout>
                <c:manualLayout>
                  <c:x val="-9.3837530127245092E-2"/>
                  <c:y val="0.1001753620984387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07F-481C-8ABF-AD926D12A522}"/>
                </c:ext>
              </c:extLst>
            </c:dLbl>
            <c:dLbl>
              <c:idx val="3"/>
              <c:layout>
                <c:manualLayout>
                  <c:x val="-6.9160421388457294E-2"/>
                  <c:y val="-9.216133313056368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07F-481C-8ABF-AD926D12A522}"/>
                </c:ext>
              </c:extLst>
            </c:dLbl>
            <c:dLbl>
              <c:idx val="4"/>
              <c:delete val="1"/>
              <c:extLst>
                <c:ext xmlns:c15="http://schemas.microsoft.com/office/drawing/2012/chart" uri="{CE6537A1-D6FC-4f65-9D91-7224C49458BB}"/>
                <c:ext xmlns:c16="http://schemas.microsoft.com/office/drawing/2014/chart" uri="{C3380CC4-5D6E-409C-BE32-E72D297353CC}">
                  <c16:uniqueId val="{00000009-607F-481C-8ABF-AD926D12A52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 DATA Global Team Project I '!$B$57:$B$61</c:f>
              <c:strCache>
                <c:ptCount val="5"/>
                <c:pt idx="0">
                  <c:v>3 - Low</c:v>
                </c:pt>
                <c:pt idx="1">
                  <c:v>4 - Neutral</c:v>
                </c:pt>
                <c:pt idx="2">
                  <c:v>5 - High</c:v>
                </c:pt>
                <c:pt idx="3">
                  <c:v>6 - Very high</c:v>
                </c:pt>
                <c:pt idx="4">
                  <c:v>7 - Extremely high</c:v>
                </c:pt>
              </c:strCache>
            </c:strRef>
          </c:cat>
          <c:val>
            <c:numRef>
              <c:f>'RAW DATA Global Team Project I '!$C$57:$C$61</c:f>
              <c:numCache>
                <c:formatCode>General</c:formatCode>
                <c:ptCount val="5"/>
                <c:pt idx="0">
                  <c:v>0</c:v>
                </c:pt>
                <c:pt idx="1">
                  <c:v>1</c:v>
                </c:pt>
                <c:pt idx="2">
                  <c:v>1</c:v>
                </c:pt>
                <c:pt idx="3">
                  <c:v>1</c:v>
                </c:pt>
                <c:pt idx="4">
                  <c:v>0</c:v>
                </c:pt>
              </c:numCache>
            </c:numRef>
          </c:val>
          <c:extLst>
            <c:ext xmlns:c16="http://schemas.microsoft.com/office/drawing/2014/chart" uri="{C3380CC4-5D6E-409C-BE32-E72D297353CC}">
              <c16:uniqueId val="{0000000A-607F-481C-8ABF-AD926D12A522}"/>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i="0" baseline="0" dirty="0">
                <a:effectLst/>
              </a:rPr>
              <a:t>TEAM 6 PROJECT II COLLABORATION SATISFACTION</a:t>
            </a:r>
            <a:endParaRPr lang="en-US" sz="12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1"/>
          <c:order val="1"/>
          <c:dPt>
            <c:idx val="0"/>
            <c:bubble3D val="0"/>
            <c:spPr>
              <a:solidFill>
                <a:schemeClr val="accent2">
                  <a:shade val="53000"/>
                </a:schemeClr>
              </a:solidFill>
              <a:ln w="19050">
                <a:solidFill>
                  <a:schemeClr val="lt1"/>
                </a:solidFill>
              </a:ln>
              <a:effectLst/>
            </c:spPr>
            <c:extLst>
              <c:ext xmlns:c16="http://schemas.microsoft.com/office/drawing/2014/chart" uri="{C3380CC4-5D6E-409C-BE32-E72D297353CC}">
                <c16:uniqueId val="{00000001-78AE-4569-84B0-8E20DA2F9FE2}"/>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3-78AE-4569-84B0-8E20DA2F9FE2}"/>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78AE-4569-84B0-8E20DA2F9FE2}"/>
              </c:ext>
            </c:extLst>
          </c:dPt>
          <c:dPt>
            <c:idx val="3"/>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7-78AE-4569-84B0-8E20DA2F9FE2}"/>
              </c:ext>
            </c:extLst>
          </c:dPt>
          <c:dPt>
            <c:idx val="4"/>
            <c:bubble3D val="0"/>
            <c:spPr>
              <a:solidFill>
                <a:schemeClr val="accent2">
                  <a:tint val="54000"/>
                </a:schemeClr>
              </a:solidFill>
              <a:ln w="19050">
                <a:solidFill>
                  <a:schemeClr val="lt1"/>
                </a:solidFill>
              </a:ln>
              <a:effectLst/>
            </c:spPr>
            <c:extLst>
              <c:ext xmlns:c16="http://schemas.microsoft.com/office/drawing/2014/chart" uri="{C3380CC4-5D6E-409C-BE32-E72D297353CC}">
                <c16:uniqueId val="{00000009-78AE-4569-84B0-8E20DA2F9FE2}"/>
              </c:ext>
            </c:extLst>
          </c:dPt>
          <c:dLbls>
            <c:dLbl>
              <c:idx val="0"/>
              <c:layout>
                <c:manualLayout>
                  <c:x val="6.3191159526927998E-2"/>
                  <c:y val="-8.351974175583115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8AE-4569-84B0-8E20DA2F9FE2}"/>
                </c:ext>
              </c:extLst>
            </c:dLbl>
            <c:dLbl>
              <c:idx val="1"/>
              <c:delete val="1"/>
              <c:extLst>
                <c:ext xmlns:c15="http://schemas.microsoft.com/office/drawing/2012/chart" uri="{CE6537A1-D6FC-4f65-9D91-7224C49458BB}"/>
                <c:ext xmlns:c16="http://schemas.microsoft.com/office/drawing/2014/chart" uri="{C3380CC4-5D6E-409C-BE32-E72D297353CC}">
                  <c16:uniqueId val="{00000003-78AE-4569-84B0-8E20DA2F9FE2}"/>
                </c:ext>
              </c:extLst>
            </c:dLbl>
            <c:dLbl>
              <c:idx val="2"/>
              <c:delete val="1"/>
              <c:extLst>
                <c:ext xmlns:c15="http://schemas.microsoft.com/office/drawing/2012/chart" uri="{CE6537A1-D6FC-4f65-9D91-7224C49458BB}"/>
                <c:ext xmlns:c16="http://schemas.microsoft.com/office/drawing/2014/chart" uri="{C3380CC4-5D6E-409C-BE32-E72D297353CC}">
                  <c16:uniqueId val="{00000005-78AE-4569-84B0-8E20DA2F9FE2}"/>
                </c:ext>
              </c:extLst>
            </c:dLbl>
            <c:dLbl>
              <c:idx val="3"/>
              <c:delete val="1"/>
              <c:extLst>
                <c:ext xmlns:c15="http://schemas.microsoft.com/office/drawing/2012/chart" uri="{CE6537A1-D6FC-4f65-9D91-7224C49458BB}"/>
                <c:ext xmlns:c16="http://schemas.microsoft.com/office/drawing/2014/chart" uri="{C3380CC4-5D6E-409C-BE32-E72D297353CC}">
                  <c16:uniqueId val="{00000007-78AE-4569-84B0-8E20DA2F9FE2}"/>
                </c:ext>
              </c:extLst>
            </c:dLbl>
            <c:dLbl>
              <c:idx val="4"/>
              <c:layout>
                <c:manualLayout>
                  <c:x val="-0.12638231905385622"/>
                  <c:y val="5.965695839702222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8AE-4569-84B0-8E20DA2F9FE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 DATA Global Team Project I '!$D$57:$D$61</c:f>
              <c:strCache>
                <c:ptCount val="5"/>
                <c:pt idx="0">
                  <c:v>3 - Low</c:v>
                </c:pt>
                <c:pt idx="1">
                  <c:v>4 - Neutral</c:v>
                </c:pt>
                <c:pt idx="2">
                  <c:v>5 - High</c:v>
                </c:pt>
                <c:pt idx="3">
                  <c:v>6 - Very high</c:v>
                </c:pt>
                <c:pt idx="4">
                  <c:v>7 - Extremely high</c:v>
                </c:pt>
              </c:strCache>
            </c:strRef>
          </c:cat>
          <c:val>
            <c:numRef>
              <c:f>'RAW DATA Global Team Project I '!$F$57:$F$61</c:f>
              <c:numCache>
                <c:formatCode>General</c:formatCode>
                <c:ptCount val="5"/>
                <c:pt idx="0">
                  <c:v>1</c:v>
                </c:pt>
                <c:pt idx="1">
                  <c:v>0</c:v>
                </c:pt>
                <c:pt idx="2">
                  <c:v>0</c:v>
                </c:pt>
                <c:pt idx="3">
                  <c:v>0</c:v>
                </c:pt>
                <c:pt idx="4">
                  <c:v>2</c:v>
                </c:pt>
              </c:numCache>
            </c:numRef>
          </c:val>
          <c:extLst>
            <c:ext xmlns:c16="http://schemas.microsoft.com/office/drawing/2014/chart" uri="{C3380CC4-5D6E-409C-BE32-E72D297353CC}">
              <c16:uniqueId val="{0000000A-78AE-4569-84B0-8E20DA2F9FE2}"/>
            </c:ext>
          </c:extLst>
        </c:ser>
        <c:dLbls>
          <c:showLegendKey val="0"/>
          <c:showVal val="0"/>
          <c:showCatName val="1"/>
          <c:showSerName val="0"/>
          <c:showPercent val="1"/>
          <c:showBubbleSize val="0"/>
          <c:showLeaderLines val="1"/>
        </c:dLbls>
        <c:firstSliceAng val="0"/>
        <c:holeSize val="50"/>
        <c:extLst>
          <c:ext xmlns:c15="http://schemas.microsoft.com/office/drawing/2012/chart" uri="{02D57815-91ED-43cb-92C2-25804820EDAC}">
            <c15:filteredPieSeries>
              <c15:ser>
                <c:idx val="0"/>
                <c:order val="0"/>
                <c:dPt>
                  <c:idx val="0"/>
                  <c:bubble3D val="0"/>
                  <c:spPr>
                    <a:solidFill>
                      <a:schemeClr val="accent2">
                        <a:shade val="53000"/>
                      </a:schemeClr>
                    </a:solidFill>
                    <a:ln w="19050">
                      <a:solidFill>
                        <a:schemeClr val="lt1"/>
                      </a:solidFill>
                    </a:ln>
                    <a:effectLst/>
                  </c:spPr>
                  <c:extLst>
                    <c:ext xmlns:c16="http://schemas.microsoft.com/office/drawing/2014/chart" uri="{C3380CC4-5D6E-409C-BE32-E72D297353CC}">
                      <c16:uniqueId val="{0000000C-78AE-4569-84B0-8E20DA2F9FE2}"/>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E-78AE-4569-84B0-8E20DA2F9FE2}"/>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10-78AE-4569-84B0-8E20DA2F9FE2}"/>
                    </c:ext>
                  </c:extLst>
                </c:dPt>
                <c:dPt>
                  <c:idx val="3"/>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12-78AE-4569-84B0-8E20DA2F9FE2}"/>
                    </c:ext>
                  </c:extLst>
                </c:dPt>
                <c:dPt>
                  <c:idx val="4"/>
                  <c:bubble3D val="0"/>
                  <c:spPr>
                    <a:solidFill>
                      <a:schemeClr val="accent2">
                        <a:tint val="54000"/>
                      </a:schemeClr>
                    </a:solidFill>
                    <a:ln w="19050">
                      <a:solidFill>
                        <a:schemeClr val="lt1"/>
                      </a:solidFill>
                    </a:ln>
                    <a:effectLst/>
                  </c:spPr>
                  <c:extLst>
                    <c:ext xmlns:c16="http://schemas.microsoft.com/office/drawing/2014/chart" uri="{C3380CC4-5D6E-409C-BE32-E72D297353CC}">
                      <c16:uniqueId val="{00000014-78AE-4569-84B0-8E20DA2F9FE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'RAW DATA Global Team Project I '!$D$57:$D$61</c15:sqref>
                        </c15:formulaRef>
                      </c:ext>
                    </c:extLst>
                    <c:strCache>
                      <c:ptCount val="5"/>
                      <c:pt idx="0">
                        <c:v>3 - Low</c:v>
                      </c:pt>
                      <c:pt idx="1">
                        <c:v>4 - Neutral</c:v>
                      </c:pt>
                      <c:pt idx="2">
                        <c:v>5 - High</c:v>
                      </c:pt>
                      <c:pt idx="3">
                        <c:v>6 - Very high</c:v>
                      </c:pt>
                      <c:pt idx="4">
                        <c:v>7 - Extremely high</c:v>
                      </c:pt>
                    </c:strCache>
                  </c:strRef>
                </c:cat>
                <c:val>
                  <c:numRef>
                    <c:extLst>
                      <c:ext uri="{02D57815-91ED-43cb-92C2-25804820EDAC}">
                        <c15:formulaRef>
                          <c15:sqref>'RAW DATA Global Team Project I '!$E$57:$E$61</c15:sqref>
                        </c15:formulaRef>
                      </c:ext>
                    </c:extLst>
                    <c:numCache>
                      <c:formatCode>General</c:formatCode>
                      <c:ptCount val="5"/>
                    </c:numCache>
                  </c:numRef>
                </c:val>
                <c:extLst>
                  <c:ext xmlns:c16="http://schemas.microsoft.com/office/drawing/2014/chart" uri="{C3380CC4-5D6E-409C-BE32-E72D297353CC}">
                    <c16:uniqueId val="{00000015-78AE-4569-84B0-8E20DA2F9FE2}"/>
                  </c:ext>
                </c:extLst>
              </c15:ser>
            </c15:filteredPieSeries>
          </c:ext>
        </c:extLst>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8">
  <a:schemeClr val="accent5"/>
</cs:colorStyle>
</file>

<file path=ppt/charts/colors6.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D60AF1-4012-4E98-BF18-4F54C994262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814E45CF-2C64-4653-8567-A6B9A4B99CAF}">
      <dgm:prSet phldrT="[Text]"/>
      <dgm:spPr/>
      <dgm:t>
        <a:bodyPr/>
        <a:lstStyle/>
        <a:p>
          <a:r>
            <a:rPr lang="en-US" b="1" dirty="0"/>
            <a:t>Socio-emotional processes</a:t>
          </a:r>
        </a:p>
        <a:p>
          <a:r>
            <a:rPr lang="en-US" dirty="0"/>
            <a:t>*Relationship building</a:t>
          </a:r>
        </a:p>
        <a:p>
          <a:r>
            <a:rPr lang="en-US" dirty="0"/>
            <a:t>*Cohesion</a:t>
          </a:r>
        </a:p>
        <a:p>
          <a:r>
            <a:rPr lang="en-US" dirty="0"/>
            <a:t>*Trust</a:t>
          </a:r>
        </a:p>
      </dgm:t>
    </dgm:pt>
    <dgm:pt modelId="{0FA9DE7D-823D-4F4C-B6BB-24A5C5B3AB9E}" type="parTrans" cxnId="{81DED5AC-21F6-401C-8DC2-CEE5AF5891CE}">
      <dgm:prSet/>
      <dgm:spPr/>
      <dgm:t>
        <a:bodyPr/>
        <a:lstStyle/>
        <a:p>
          <a:endParaRPr lang="en-US"/>
        </a:p>
      </dgm:t>
    </dgm:pt>
    <dgm:pt modelId="{65B2CAFC-5C54-4BEB-8DA0-68FF27305F9C}" type="sibTrans" cxnId="{81DED5AC-21F6-401C-8DC2-CEE5AF5891CE}">
      <dgm:prSet/>
      <dgm:spPr/>
      <dgm:t>
        <a:bodyPr/>
        <a:lstStyle/>
        <a:p>
          <a:endParaRPr lang="en-US"/>
        </a:p>
      </dgm:t>
    </dgm:pt>
    <dgm:pt modelId="{FBA265D6-0391-40D2-9CE4-35FA09CB960B}">
      <dgm:prSet phldrT="[Text]"/>
      <dgm:spPr/>
      <dgm:t>
        <a:bodyPr/>
        <a:lstStyle/>
        <a:p>
          <a:r>
            <a:rPr lang="en-US" b="1" dirty="0"/>
            <a:t>Inputs</a:t>
          </a:r>
        </a:p>
        <a:p>
          <a:r>
            <a:rPr lang="en-US" dirty="0"/>
            <a:t>*Design</a:t>
          </a:r>
        </a:p>
        <a:p>
          <a:r>
            <a:rPr lang="en-US" dirty="0"/>
            <a:t>*Culture</a:t>
          </a:r>
        </a:p>
        <a:p>
          <a:r>
            <a:rPr lang="en-US" dirty="0"/>
            <a:t>*Technical</a:t>
          </a:r>
        </a:p>
        <a:p>
          <a:r>
            <a:rPr lang="en-US" dirty="0"/>
            <a:t>*Training</a:t>
          </a:r>
        </a:p>
      </dgm:t>
    </dgm:pt>
    <dgm:pt modelId="{89F77342-59F8-41E3-98BC-FA089A9BC3F0}" type="parTrans" cxnId="{276FDF78-6EF6-4474-A340-5FC79E3A6783}">
      <dgm:prSet/>
      <dgm:spPr/>
      <dgm:t>
        <a:bodyPr/>
        <a:lstStyle/>
        <a:p>
          <a:endParaRPr lang="en-US"/>
        </a:p>
      </dgm:t>
    </dgm:pt>
    <dgm:pt modelId="{ECC03DB9-42AE-41A3-99A7-973670E77E1A}" type="sibTrans" cxnId="{276FDF78-6EF6-4474-A340-5FC79E3A6783}">
      <dgm:prSet/>
      <dgm:spPr/>
      <dgm:t>
        <a:bodyPr/>
        <a:lstStyle/>
        <a:p>
          <a:endParaRPr lang="en-US"/>
        </a:p>
      </dgm:t>
    </dgm:pt>
    <dgm:pt modelId="{9C34C26A-819C-4386-97E4-756BE0D876F5}">
      <dgm:prSet phldrT="[Text]"/>
      <dgm:spPr/>
      <dgm:t>
        <a:bodyPr/>
        <a:lstStyle/>
        <a:p>
          <a:r>
            <a:rPr lang="en-US" b="1" dirty="0"/>
            <a:t>Outputs</a:t>
          </a:r>
        </a:p>
        <a:p>
          <a:r>
            <a:rPr lang="en-US" b="0" dirty="0"/>
            <a:t>*Performance</a:t>
          </a:r>
        </a:p>
        <a:p>
          <a:r>
            <a:rPr lang="en-US" b="0" dirty="0"/>
            <a:t>*Satisfaction</a:t>
          </a:r>
        </a:p>
      </dgm:t>
    </dgm:pt>
    <dgm:pt modelId="{8D70AC9F-E2E9-43A1-AE04-DFDE02473906}" type="parTrans" cxnId="{00D6800E-813F-48D9-996F-15F0F9201C8F}">
      <dgm:prSet/>
      <dgm:spPr/>
      <dgm:t>
        <a:bodyPr/>
        <a:lstStyle/>
        <a:p>
          <a:endParaRPr lang="en-US"/>
        </a:p>
      </dgm:t>
    </dgm:pt>
    <dgm:pt modelId="{2478BC1A-1EB6-42C7-AF5B-812EB8196650}" type="sibTrans" cxnId="{00D6800E-813F-48D9-996F-15F0F9201C8F}">
      <dgm:prSet/>
      <dgm:spPr/>
      <dgm:t>
        <a:bodyPr/>
        <a:lstStyle/>
        <a:p>
          <a:endParaRPr lang="en-US"/>
        </a:p>
      </dgm:t>
    </dgm:pt>
    <dgm:pt modelId="{562EBB40-3EF6-4956-88E8-7FAA793B5935}" type="pres">
      <dgm:prSet presAssocID="{35D60AF1-4012-4E98-BF18-4F54C9942623}" presName="cycle" presStyleCnt="0">
        <dgm:presLayoutVars>
          <dgm:chMax val="1"/>
          <dgm:dir/>
          <dgm:animLvl val="ctr"/>
          <dgm:resizeHandles val="exact"/>
        </dgm:presLayoutVars>
      </dgm:prSet>
      <dgm:spPr/>
    </dgm:pt>
    <dgm:pt modelId="{46A2F528-7647-46C0-A210-9F63AFEAC123}" type="pres">
      <dgm:prSet presAssocID="{814E45CF-2C64-4653-8567-A6B9A4B99CAF}" presName="centerShape" presStyleLbl="node0" presStyleIdx="0" presStyleCnt="1" custLinFactNeighborX="-178" custLinFactNeighborY="-27434"/>
      <dgm:spPr/>
    </dgm:pt>
    <dgm:pt modelId="{EBD047C8-4377-457F-909C-8F730E2316B5}" type="pres">
      <dgm:prSet presAssocID="{89F77342-59F8-41E3-98BC-FA089A9BC3F0}" presName="parTrans" presStyleLbl="bgSibTrans2D1" presStyleIdx="0" presStyleCnt="2" custLinFactY="-72240" custLinFactNeighborX="-2729" custLinFactNeighborY="-100000"/>
      <dgm:spPr/>
    </dgm:pt>
    <dgm:pt modelId="{906B5696-F413-4B22-9BD2-218995C777CB}" type="pres">
      <dgm:prSet presAssocID="{FBA265D6-0391-40D2-9CE4-35FA09CB960B}" presName="node" presStyleLbl="node1" presStyleIdx="0" presStyleCnt="2" custRadScaleRad="85909" custRadScaleInc="-31024">
        <dgm:presLayoutVars>
          <dgm:bulletEnabled val="1"/>
        </dgm:presLayoutVars>
      </dgm:prSet>
      <dgm:spPr/>
    </dgm:pt>
    <dgm:pt modelId="{DCECC17A-666F-47E8-B028-516D3A9A282C}" type="pres">
      <dgm:prSet presAssocID="{8D70AC9F-E2E9-43A1-AE04-DFDE02473906}" presName="parTrans" presStyleLbl="bgSibTrans2D1" presStyleIdx="1" presStyleCnt="2" custLinFactY="-75680" custLinFactNeighborX="5055" custLinFactNeighborY="-100000"/>
      <dgm:spPr>
        <a:prstGeom prst="rightArrow">
          <a:avLst/>
        </a:prstGeom>
      </dgm:spPr>
    </dgm:pt>
    <dgm:pt modelId="{515C57C6-AB14-4749-B014-3C5BD0C516BC}" type="pres">
      <dgm:prSet presAssocID="{9C34C26A-819C-4386-97E4-756BE0D876F5}" presName="node" presStyleLbl="node1" presStyleIdx="1" presStyleCnt="2" custLinFactNeighborX="-178" custLinFactNeighborY="-27434" custRadScaleRad="84177" custRadScaleInc="31987">
        <dgm:presLayoutVars>
          <dgm:bulletEnabled val="1"/>
        </dgm:presLayoutVars>
      </dgm:prSet>
      <dgm:spPr/>
    </dgm:pt>
  </dgm:ptLst>
  <dgm:cxnLst>
    <dgm:cxn modelId="{276FDF78-6EF6-4474-A340-5FC79E3A6783}" srcId="{814E45CF-2C64-4653-8567-A6B9A4B99CAF}" destId="{FBA265D6-0391-40D2-9CE4-35FA09CB960B}" srcOrd="0" destOrd="0" parTransId="{89F77342-59F8-41E3-98BC-FA089A9BC3F0}" sibTransId="{ECC03DB9-42AE-41A3-99A7-973670E77E1A}"/>
    <dgm:cxn modelId="{8D5CB743-56F8-4AE9-BE6A-71AB10E43C7B}" type="presOf" srcId="{8D70AC9F-E2E9-43A1-AE04-DFDE02473906}" destId="{DCECC17A-666F-47E8-B028-516D3A9A282C}" srcOrd="0" destOrd="0" presId="urn:microsoft.com/office/officeart/2005/8/layout/radial4"/>
    <dgm:cxn modelId="{DE191835-4AB0-4084-80E3-FD325190AAEF}" type="presOf" srcId="{9C34C26A-819C-4386-97E4-756BE0D876F5}" destId="{515C57C6-AB14-4749-B014-3C5BD0C516BC}" srcOrd="0" destOrd="0" presId="urn:microsoft.com/office/officeart/2005/8/layout/radial4"/>
    <dgm:cxn modelId="{7E07E0B0-A172-4ACE-9F04-7133E6D2A618}" type="presOf" srcId="{FBA265D6-0391-40D2-9CE4-35FA09CB960B}" destId="{906B5696-F413-4B22-9BD2-218995C777CB}" srcOrd="0" destOrd="0" presId="urn:microsoft.com/office/officeart/2005/8/layout/radial4"/>
    <dgm:cxn modelId="{379A33F6-E8F2-4802-BF1B-4BA64B4382C6}" type="presOf" srcId="{89F77342-59F8-41E3-98BC-FA089A9BC3F0}" destId="{EBD047C8-4377-457F-909C-8F730E2316B5}" srcOrd="0" destOrd="0" presId="urn:microsoft.com/office/officeart/2005/8/layout/radial4"/>
    <dgm:cxn modelId="{24AC9BCD-CE4B-49E2-9BE0-FFD4873D5665}" type="presOf" srcId="{35D60AF1-4012-4E98-BF18-4F54C9942623}" destId="{562EBB40-3EF6-4956-88E8-7FAA793B5935}" srcOrd="0" destOrd="0" presId="urn:microsoft.com/office/officeart/2005/8/layout/radial4"/>
    <dgm:cxn modelId="{81DED5AC-21F6-401C-8DC2-CEE5AF5891CE}" srcId="{35D60AF1-4012-4E98-BF18-4F54C9942623}" destId="{814E45CF-2C64-4653-8567-A6B9A4B99CAF}" srcOrd="0" destOrd="0" parTransId="{0FA9DE7D-823D-4F4C-B6BB-24A5C5B3AB9E}" sibTransId="{65B2CAFC-5C54-4BEB-8DA0-68FF27305F9C}"/>
    <dgm:cxn modelId="{53598586-B9B9-404C-A316-ABC2F62CE766}" type="presOf" srcId="{814E45CF-2C64-4653-8567-A6B9A4B99CAF}" destId="{46A2F528-7647-46C0-A210-9F63AFEAC123}" srcOrd="0" destOrd="0" presId="urn:microsoft.com/office/officeart/2005/8/layout/radial4"/>
    <dgm:cxn modelId="{00D6800E-813F-48D9-996F-15F0F9201C8F}" srcId="{814E45CF-2C64-4653-8567-A6B9A4B99CAF}" destId="{9C34C26A-819C-4386-97E4-756BE0D876F5}" srcOrd="1" destOrd="0" parTransId="{8D70AC9F-E2E9-43A1-AE04-DFDE02473906}" sibTransId="{2478BC1A-1EB6-42C7-AF5B-812EB8196650}"/>
    <dgm:cxn modelId="{93D7E9EA-0397-455D-9956-939F20D2E959}" type="presParOf" srcId="{562EBB40-3EF6-4956-88E8-7FAA793B5935}" destId="{46A2F528-7647-46C0-A210-9F63AFEAC123}" srcOrd="0" destOrd="0" presId="urn:microsoft.com/office/officeart/2005/8/layout/radial4"/>
    <dgm:cxn modelId="{32F041FC-A0D1-43F6-B58D-2ECEB3276FA4}" type="presParOf" srcId="{562EBB40-3EF6-4956-88E8-7FAA793B5935}" destId="{EBD047C8-4377-457F-909C-8F730E2316B5}" srcOrd="1" destOrd="0" presId="urn:microsoft.com/office/officeart/2005/8/layout/radial4"/>
    <dgm:cxn modelId="{6357EB6B-C017-4F9F-9662-1B319CBB0066}" type="presParOf" srcId="{562EBB40-3EF6-4956-88E8-7FAA793B5935}" destId="{906B5696-F413-4B22-9BD2-218995C777CB}" srcOrd="2" destOrd="0" presId="urn:microsoft.com/office/officeart/2005/8/layout/radial4"/>
    <dgm:cxn modelId="{29EB426C-F93F-4CB3-963D-7E6944919E7A}" type="presParOf" srcId="{562EBB40-3EF6-4956-88E8-7FAA793B5935}" destId="{DCECC17A-666F-47E8-B028-516D3A9A282C}" srcOrd="3" destOrd="0" presId="urn:microsoft.com/office/officeart/2005/8/layout/radial4"/>
    <dgm:cxn modelId="{CF2ABD0F-9394-4AD1-9A71-B7BE88B70D80}" type="presParOf" srcId="{562EBB40-3EF6-4956-88E8-7FAA793B5935}" destId="{515C57C6-AB14-4749-B014-3C5BD0C516BC}"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0BAE6B-9804-4B8F-BBEE-61BC1C6CDC2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AD86B54F-E09F-4A65-9C91-904B2BA43FAC}">
      <dgm:prSet phldrT="[Text]"/>
      <dgm:spPr/>
      <dgm:t>
        <a:bodyPr/>
        <a:lstStyle/>
        <a:p>
          <a:r>
            <a:rPr lang="en-US" b="1" dirty="0"/>
            <a:t>Task Processes</a:t>
          </a:r>
        </a:p>
        <a:p>
          <a:r>
            <a:rPr lang="en-US" dirty="0"/>
            <a:t>*Communication</a:t>
          </a:r>
        </a:p>
        <a:p>
          <a:r>
            <a:rPr lang="en-US" dirty="0"/>
            <a:t>*Coordination</a:t>
          </a:r>
        </a:p>
        <a:p>
          <a:r>
            <a:rPr lang="en-US" dirty="0"/>
            <a:t>*Task-Technology-Structure fit</a:t>
          </a:r>
        </a:p>
      </dgm:t>
    </dgm:pt>
    <dgm:pt modelId="{FC438CFC-C6BC-4F68-9EAD-CB6CCA536AC5}" type="parTrans" cxnId="{0850D1A8-7C70-4496-BB1B-7588FD6D482D}">
      <dgm:prSet/>
      <dgm:spPr/>
      <dgm:t>
        <a:bodyPr/>
        <a:lstStyle/>
        <a:p>
          <a:endParaRPr lang="en-US"/>
        </a:p>
      </dgm:t>
    </dgm:pt>
    <dgm:pt modelId="{A9AE3D19-79E2-4AC0-9F3D-CA7BE65CD5DC}" type="sibTrans" cxnId="{0850D1A8-7C70-4496-BB1B-7588FD6D482D}">
      <dgm:prSet/>
      <dgm:spPr/>
      <dgm:t>
        <a:bodyPr/>
        <a:lstStyle/>
        <a:p>
          <a:endParaRPr lang="en-US"/>
        </a:p>
      </dgm:t>
    </dgm:pt>
    <dgm:pt modelId="{330A33FA-A885-4AC4-96FE-4103B618CF1D}" type="pres">
      <dgm:prSet presAssocID="{E60BAE6B-9804-4B8F-BBEE-61BC1C6CDC2C}" presName="cycle" presStyleCnt="0">
        <dgm:presLayoutVars>
          <dgm:chMax val="1"/>
          <dgm:dir/>
          <dgm:animLvl val="ctr"/>
          <dgm:resizeHandles val="exact"/>
        </dgm:presLayoutVars>
      </dgm:prSet>
      <dgm:spPr/>
    </dgm:pt>
    <dgm:pt modelId="{2070D7C7-7B26-493B-A1D9-EF3B89396B15}" type="pres">
      <dgm:prSet presAssocID="{AD86B54F-E09F-4A65-9C91-904B2BA43FAC}" presName="centerShape" presStyleLbl="node0" presStyleIdx="0" presStyleCnt="1" custScaleX="87559" custScaleY="88132" custLinFactNeighborX="-2064" custLinFactNeighborY="1082"/>
      <dgm:spPr/>
    </dgm:pt>
  </dgm:ptLst>
  <dgm:cxnLst>
    <dgm:cxn modelId="{19ECAFCD-6B28-432A-AA52-8885E7ECBA48}" type="presOf" srcId="{E60BAE6B-9804-4B8F-BBEE-61BC1C6CDC2C}" destId="{330A33FA-A885-4AC4-96FE-4103B618CF1D}" srcOrd="0" destOrd="0" presId="urn:microsoft.com/office/officeart/2005/8/layout/radial4"/>
    <dgm:cxn modelId="{0850D1A8-7C70-4496-BB1B-7588FD6D482D}" srcId="{E60BAE6B-9804-4B8F-BBEE-61BC1C6CDC2C}" destId="{AD86B54F-E09F-4A65-9C91-904B2BA43FAC}" srcOrd="0" destOrd="0" parTransId="{FC438CFC-C6BC-4F68-9EAD-CB6CCA536AC5}" sibTransId="{A9AE3D19-79E2-4AC0-9F3D-CA7BE65CD5DC}"/>
    <dgm:cxn modelId="{13FBC7E5-5E95-401A-B4EA-3AB197CBA00E}" type="presOf" srcId="{AD86B54F-E09F-4A65-9C91-904B2BA43FAC}" destId="{2070D7C7-7B26-493B-A1D9-EF3B89396B15}" srcOrd="0" destOrd="0" presId="urn:microsoft.com/office/officeart/2005/8/layout/radial4"/>
    <dgm:cxn modelId="{268FE6F7-8CAC-4E22-ABA7-5D37B5293F46}" type="presParOf" srcId="{330A33FA-A885-4AC4-96FE-4103B618CF1D}" destId="{2070D7C7-7B26-493B-A1D9-EF3B89396B15}" srcOrd="0"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1DF56E-355D-42D1-988B-62BC08C33405}" type="doc">
      <dgm:prSet loTypeId="urn:microsoft.com/office/officeart/2005/8/layout/radial1" loCatId="relationship" qsTypeId="urn:microsoft.com/office/officeart/2005/8/quickstyle/3d5" qsCatId="3D" csTypeId="urn:microsoft.com/office/officeart/2005/8/colors/accent1_2" csCatId="accent1" phldr="1"/>
      <dgm:spPr/>
      <dgm:t>
        <a:bodyPr/>
        <a:lstStyle/>
        <a:p>
          <a:endParaRPr lang="en-US"/>
        </a:p>
      </dgm:t>
    </dgm:pt>
    <dgm:pt modelId="{ED6884EE-5581-4E61-AF5C-4881C90D26F7}">
      <dgm:prSet phldrT="[Text]"/>
      <dgm:spPr/>
      <dgm:t>
        <a:bodyPr/>
        <a:lstStyle/>
        <a:p>
          <a:r>
            <a:rPr lang="en-US" b="1" dirty="0"/>
            <a:t>Technology and Leadership</a:t>
          </a:r>
        </a:p>
      </dgm:t>
    </dgm:pt>
    <dgm:pt modelId="{ABCE12F3-DD88-4BCE-88E4-C50D1D5CA4AE}" type="parTrans" cxnId="{63A31463-DACF-4565-BC1A-FBCCB3F95A5D}">
      <dgm:prSet/>
      <dgm:spPr/>
      <dgm:t>
        <a:bodyPr/>
        <a:lstStyle/>
        <a:p>
          <a:endParaRPr lang="en-US"/>
        </a:p>
      </dgm:t>
    </dgm:pt>
    <dgm:pt modelId="{D1723D85-13BE-4915-82D8-0BC532A1F4FC}" type="sibTrans" cxnId="{63A31463-DACF-4565-BC1A-FBCCB3F95A5D}">
      <dgm:prSet/>
      <dgm:spPr/>
      <dgm:t>
        <a:bodyPr/>
        <a:lstStyle/>
        <a:p>
          <a:endParaRPr lang="en-US"/>
        </a:p>
      </dgm:t>
    </dgm:pt>
    <dgm:pt modelId="{A0F7D414-DFE3-4044-9A3A-00B0FECDF9C4}">
      <dgm:prSet phldrT="[Text]"/>
      <dgm:spPr/>
      <dgm:t>
        <a:bodyPr/>
        <a:lstStyle/>
        <a:p>
          <a:r>
            <a:rPr lang="en-US" b="1" dirty="0"/>
            <a:t>Trust</a:t>
          </a:r>
        </a:p>
      </dgm:t>
    </dgm:pt>
    <dgm:pt modelId="{41C51F86-200C-4EC2-8537-B4AC1F9B848D}" type="parTrans" cxnId="{CDDC5162-D7EB-40EC-971B-BFA0D5E3EFBA}">
      <dgm:prSet/>
      <dgm:spPr/>
      <dgm:t>
        <a:bodyPr/>
        <a:lstStyle/>
        <a:p>
          <a:endParaRPr lang="en-US" dirty="0"/>
        </a:p>
      </dgm:t>
    </dgm:pt>
    <dgm:pt modelId="{87A75A14-0772-43F9-8AE4-BB5FAF6C1785}" type="sibTrans" cxnId="{CDDC5162-D7EB-40EC-971B-BFA0D5E3EFBA}">
      <dgm:prSet/>
      <dgm:spPr/>
      <dgm:t>
        <a:bodyPr/>
        <a:lstStyle/>
        <a:p>
          <a:endParaRPr lang="en-US"/>
        </a:p>
      </dgm:t>
    </dgm:pt>
    <dgm:pt modelId="{CB307AAF-85EA-46BB-A187-F44782B239F3}">
      <dgm:prSet phldrT="[Text]"/>
      <dgm:spPr/>
      <dgm:t>
        <a:bodyPr/>
        <a:lstStyle/>
        <a:p>
          <a:r>
            <a:rPr lang="en-US" b="1" dirty="0"/>
            <a:t>Relationship building</a:t>
          </a:r>
        </a:p>
      </dgm:t>
    </dgm:pt>
    <dgm:pt modelId="{8EBCDF73-E85D-4793-935C-3917B70B68BB}" type="parTrans" cxnId="{54CBD665-26C9-4AFA-B1F5-12E17696AD56}">
      <dgm:prSet/>
      <dgm:spPr/>
      <dgm:t>
        <a:bodyPr/>
        <a:lstStyle/>
        <a:p>
          <a:endParaRPr lang="en-US" dirty="0"/>
        </a:p>
      </dgm:t>
    </dgm:pt>
    <dgm:pt modelId="{8015A0C0-D090-4958-AC35-7C89E6BD4FF9}" type="sibTrans" cxnId="{54CBD665-26C9-4AFA-B1F5-12E17696AD56}">
      <dgm:prSet/>
      <dgm:spPr/>
      <dgm:t>
        <a:bodyPr/>
        <a:lstStyle/>
        <a:p>
          <a:endParaRPr lang="en-US"/>
        </a:p>
      </dgm:t>
    </dgm:pt>
    <dgm:pt modelId="{7779320A-0775-4A36-8CC6-457504A3BC14}">
      <dgm:prSet phldrT="[Text]"/>
      <dgm:spPr/>
      <dgm:t>
        <a:bodyPr/>
        <a:lstStyle/>
        <a:p>
          <a:r>
            <a:rPr lang="en-US" b="1" dirty="0"/>
            <a:t>Cultural differences</a:t>
          </a:r>
        </a:p>
      </dgm:t>
    </dgm:pt>
    <dgm:pt modelId="{D31D5A47-652F-401C-A717-BC2669D9D355}" type="parTrans" cxnId="{2BC995F6-A314-4FC2-85E4-1F294A5BEF90}">
      <dgm:prSet/>
      <dgm:spPr/>
      <dgm:t>
        <a:bodyPr/>
        <a:lstStyle/>
        <a:p>
          <a:endParaRPr lang="en-US" dirty="0"/>
        </a:p>
      </dgm:t>
    </dgm:pt>
    <dgm:pt modelId="{FEB4F979-CF6D-4F04-BB3F-E13834DB4A4D}" type="sibTrans" cxnId="{2BC995F6-A314-4FC2-85E4-1F294A5BEF90}">
      <dgm:prSet/>
      <dgm:spPr/>
      <dgm:t>
        <a:bodyPr/>
        <a:lstStyle/>
        <a:p>
          <a:endParaRPr lang="en-US"/>
        </a:p>
      </dgm:t>
    </dgm:pt>
    <dgm:pt modelId="{8E0F4369-C057-4C4C-88AD-18AB42F2192F}">
      <dgm:prSet phldrT="[Text]"/>
      <dgm:spPr/>
      <dgm:t>
        <a:bodyPr/>
        <a:lstStyle/>
        <a:p>
          <a:r>
            <a:rPr lang="en-US" b="1" dirty="0"/>
            <a:t>Distance and time difference</a:t>
          </a:r>
        </a:p>
      </dgm:t>
    </dgm:pt>
    <dgm:pt modelId="{A4077777-4840-4CE7-B22C-DD898EE0C5EB}" type="parTrans" cxnId="{7CF9D6FD-3570-4356-BFA3-F3EF36F3C434}">
      <dgm:prSet/>
      <dgm:spPr/>
      <dgm:t>
        <a:bodyPr/>
        <a:lstStyle/>
        <a:p>
          <a:endParaRPr lang="en-US" dirty="0"/>
        </a:p>
      </dgm:t>
    </dgm:pt>
    <dgm:pt modelId="{F7CE9691-DF9D-4066-9697-2AC5ED7F09E3}" type="sibTrans" cxnId="{7CF9D6FD-3570-4356-BFA3-F3EF36F3C434}">
      <dgm:prSet/>
      <dgm:spPr/>
      <dgm:t>
        <a:bodyPr/>
        <a:lstStyle/>
        <a:p>
          <a:endParaRPr lang="en-US"/>
        </a:p>
      </dgm:t>
    </dgm:pt>
    <dgm:pt modelId="{1924D952-5825-41D5-882A-78A616EB5D1E}">
      <dgm:prSet phldrT="[Text]"/>
      <dgm:spPr/>
      <dgm:t>
        <a:bodyPr/>
        <a:lstStyle/>
        <a:p>
          <a:r>
            <a:rPr lang="en-US" b="1" dirty="0"/>
            <a:t>Training</a:t>
          </a:r>
        </a:p>
      </dgm:t>
    </dgm:pt>
    <dgm:pt modelId="{B9F5CBD3-17F4-419C-91D8-4EC5BADA4EE0}" type="parTrans" cxnId="{C0ECA918-8372-4DB1-B77D-1E9AF6994D21}">
      <dgm:prSet/>
      <dgm:spPr/>
      <dgm:t>
        <a:bodyPr/>
        <a:lstStyle/>
        <a:p>
          <a:endParaRPr lang="en-US" dirty="0"/>
        </a:p>
      </dgm:t>
    </dgm:pt>
    <dgm:pt modelId="{9F91713C-5DB2-4783-BAAA-DF17C7FC0BD2}" type="sibTrans" cxnId="{C0ECA918-8372-4DB1-B77D-1E9AF6994D21}">
      <dgm:prSet/>
      <dgm:spPr/>
      <dgm:t>
        <a:bodyPr/>
        <a:lstStyle/>
        <a:p>
          <a:endParaRPr lang="en-US"/>
        </a:p>
      </dgm:t>
    </dgm:pt>
    <dgm:pt modelId="{ADE488BF-808E-4CF1-85BD-839EC30EA479}" type="pres">
      <dgm:prSet presAssocID="{601DF56E-355D-42D1-988B-62BC08C33405}" presName="cycle" presStyleCnt="0">
        <dgm:presLayoutVars>
          <dgm:chMax val="1"/>
          <dgm:dir/>
          <dgm:animLvl val="ctr"/>
          <dgm:resizeHandles val="exact"/>
        </dgm:presLayoutVars>
      </dgm:prSet>
      <dgm:spPr/>
    </dgm:pt>
    <dgm:pt modelId="{E12C33D9-FF2C-457A-A9ED-F09690F3D706}" type="pres">
      <dgm:prSet presAssocID="{ED6884EE-5581-4E61-AF5C-4881C90D26F7}" presName="centerShape" presStyleLbl="node0" presStyleIdx="0" presStyleCnt="1"/>
      <dgm:spPr/>
    </dgm:pt>
    <dgm:pt modelId="{702A74B5-C7AA-40F2-872B-AF4DA8640FF3}" type="pres">
      <dgm:prSet presAssocID="{41C51F86-200C-4EC2-8537-B4AC1F9B848D}" presName="Name9" presStyleLbl="parChTrans1D2" presStyleIdx="0" presStyleCnt="5"/>
      <dgm:spPr/>
    </dgm:pt>
    <dgm:pt modelId="{A385A9B3-7DA7-43BF-8C1A-416B5B0DF97E}" type="pres">
      <dgm:prSet presAssocID="{41C51F86-200C-4EC2-8537-B4AC1F9B848D}" presName="connTx" presStyleLbl="parChTrans1D2" presStyleIdx="0" presStyleCnt="5"/>
      <dgm:spPr/>
    </dgm:pt>
    <dgm:pt modelId="{3B8143BD-591F-42BA-B75F-98BB122DE594}" type="pres">
      <dgm:prSet presAssocID="{A0F7D414-DFE3-4044-9A3A-00B0FECDF9C4}" presName="node" presStyleLbl="node1" presStyleIdx="0" presStyleCnt="5">
        <dgm:presLayoutVars>
          <dgm:bulletEnabled val="1"/>
        </dgm:presLayoutVars>
      </dgm:prSet>
      <dgm:spPr/>
    </dgm:pt>
    <dgm:pt modelId="{A76B4F11-039D-41A8-BF03-64A48FAAB730}" type="pres">
      <dgm:prSet presAssocID="{8EBCDF73-E85D-4793-935C-3917B70B68BB}" presName="Name9" presStyleLbl="parChTrans1D2" presStyleIdx="1" presStyleCnt="5"/>
      <dgm:spPr/>
    </dgm:pt>
    <dgm:pt modelId="{6C495899-E3FB-40FF-A3A9-413E7BF25DFB}" type="pres">
      <dgm:prSet presAssocID="{8EBCDF73-E85D-4793-935C-3917B70B68BB}" presName="connTx" presStyleLbl="parChTrans1D2" presStyleIdx="1" presStyleCnt="5"/>
      <dgm:spPr/>
    </dgm:pt>
    <dgm:pt modelId="{890E2F5E-6898-462A-9974-686382F59AB7}" type="pres">
      <dgm:prSet presAssocID="{CB307AAF-85EA-46BB-A187-F44782B239F3}" presName="node" presStyleLbl="node1" presStyleIdx="1" presStyleCnt="5">
        <dgm:presLayoutVars>
          <dgm:bulletEnabled val="1"/>
        </dgm:presLayoutVars>
      </dgm:prSet>
      <dgm:spPr/>
    </dgm:pt>
    <dgm:pt modelId="{6F355304-C068-49D9-8AFE-318E59D0347B}" type="pres">
      <dgm:prSet presAssocID="{D31D5A47-652F-401C-A717-BC2669D9D355}" presName="Name9" presStyleLbl="parChTrans1D2" presStyleIdx="2" presStyleCnt="5"/>
      <dgm:spPr/>
    </dgm:pt>
    <dgm:pt modelId="{93535620-C923-42F6-B133-5CAC5D193472}" type="pres">
      <dgm:prSet presAssocID="{D31D5A47-652F-401C-A717-BC2669D9D355}" presName="connTx" presStyleLbl="parChTrans1D2" presStyleIdx="2" presStyleCnt="5"/>
      <dgm:spPr/>
    </dgm:pt>
    <dgm:pt modelId="{174CE9ED-8ACE-4CBB-B97E-28516E2A80B0}" type="pres">
      <dgm:prSet presAssocID="{7779320A-0775-4A36-8CC6-457504A3BC14}" presName="node" presStyleLbl="node1" presStyleIdx="2" presStyleCnt="5">
        <dgm:presLayoutVars>
          <dgm:bulletEnabled val="1"/>
        </dgm:presLayoutVars>
      </dgm:prSet>
      <dgm:spPr/>
    </dgm:pt>
    <dgm:pt modelId="{B4AA3F6E-BEC7-4B5B-B620-D49FC9402CC2}" type="pres">
      <dgm:prSet presAssocID="{A4077777-4840-4CE7-B22C-DD898EE0C5EB}" presName="Name9" presStyleLbl="parChTrans1D2" presStyleIdx="3" presStyleCnt="5"/>
      <dgm:spPr/>
    </dgm:pt>
    <dgm:pt modelId="{79333A93-CA1B-464B-AB59-D54E7BDF9DF8}" type="pres">
      <dgm:prSet presAssocID="{A4077777-4840-4CE7-B22C-DD898EE0C5EB}" presName="connTx" presStyleLbl="parChTrans1D2" presStyleIdx="3" presStyleCnt="5"/>
      <dgm:spPr/>
    </dgm:pt>
    <dgm:pt modelId="{F92EC2CD-88A7-481D-BF4B-9AAFC1213A2A}" type="pres">
      <dgm:prSet presAssocID="{8E0F4369-C057-4C4C-88AD-18AB42F2192F}" presName="node" presStyleLbl="node1" presStyleIdx="3" presStyleCnt="5">
        <dgm:presLayoutVars>
          <dgm:bulletEnabled val="1"/>
        </dgm:presLayoutVars>
      </dgm:prSet>
      <dgm:spPr/>
    </dgm:pt>
    <dgm:pt modelId="{7FE2EED1-D7A9-4493-8B0C-538FF1977783}" type="pres">
      <dgm:prSet presAssocID="{B9F5CBD3-17F4-419C-91D8-4EC5BADA4EE0}" presName="Name9" presStyleLbl="parChTrans1D2" presStyleIdx="4" presStyleCnt="5"/>
      <dgm:spPr/>
    </dgm:pt>
    <dgm:pt modelId="{B5B943C7-3864-4231-ABC2-48A684A6E8CB}" type="pres">
      <dgm:prSet presAssocID="{B9F5CBD3-17F4-419C-91D8-4EC5BADA4EE0}" presName="connTx" presStyleLbl="parChTrans1D2" presStyleIdx="4" presStyleCnt="5"/>
      <dgm:spPr/>
    </dgm:pt>
    <dgm:pt modelId="{E3B65597-F9C0-47FD-9247-A450DD9E9809}" type="pres">
      <dgm:prSet presAssocID="{1924D952-5825-41D5-882A-78A616EB5D1E}" presName="node" presStyleLbl="node1" presStyleIdx="4" presStyleCnt="5">
        <dgm:presLayoutVars>
          <dgm:bulletEnabled val="1"/>
        </dgm:presLayoutVars>
      </dgm:prSet>
      <dgm:spPr/>
    </dgm:pt>
  </dgm:ptLst>
  <dgm:cxnLst>
    <dgm:cxn modelId="{2BC995F6-A314-4FC2-85E4-1F294A5BEF90}" srcId="{ED6884EE-5581-4E61-AF5C-4881C90D26F7}" destId="{7779320A-0775-4A36-8CC6-457504A3BC14}" srcOrd="2" destOrd="0" parTransId="{D31D5A47-652F-401C-A717-BC2669D9D355}" sibTransId="{FEB4F979-CF6D-4F04-BB3F-E13834DB4A4D}"/>
    <dgm:cxn modelId="{6E173B39-A64E-42F3-8C8C-D8001EF622F5}" type="presOf" srcId="{ED6884EE-5581-4E61-AF5C-4881C90D26F7}" destId="{E12C33D9-FF2C-457A-A9ED-F09690F3D706}" srcOrd="0" destOrd="0" presId="urn:microsoft.com/office/officeart/2005/8/layout/radial1"/>
    <dgm:cxn modelId="{5ABF1FF0-0404-48E4-84D8-E02B262F063D}" type="presOf" srcId="{A0F7D414-DFE3-4044-9A3A-00B0FECDF9C4}" destId="{3B8143BD-591F-42BA-B75F-98BB122DE594}" srcOrd="0" destOrd="0" presId="urn:microsoft.com/office/officeart/2005/8/layout/radial1"/>
    <dgm:cxn modelId="{7CF9D6FD-3570-4356-BFA3-F3EF36F3C434}" srcId="{ED6884EE-5581-4E61-AF5C-4881C90D26F7}" destId="{8E0F4369-C057-4C4C-88AD-18AB42F2192F}" srcOrd="3" destOrd="0" parTransId="{A4077777-4840-4CE7-B22C-DD898EE0C5EB}" sibTransId="{F7CE9691-DF9D-4066-9697-2AC5ED7F09E3}"/>
    <dgm:cxn modelId="{54CBD665-26C9-4AFA-B1F5-12E17696AD56}" srcId="{ED6884EE-5581-4E61-AF5C-4881C90D26F7}" destId="{CB307AAF-85EA-46BB-A187-F44782B239F3}" srcOrd="1" destOrd="0" parTransId="{8EBCDF73-E85D-4793-935C-3917B70B68BB}" sibTransId="{8015A0C0-D090-4958-AC35-7C89E6BD4FF9}"/>
    <dgm:cxn modelId="{7260956E-4406-4A36-8EC5-E3CBB77D5B0B}" type="presOf" srcId="{B9F5CBD3-17F4-419C-91D8-4EC5BADA4EE0}" destId="{B5B943C7-3864-4231-ABC2-48A684A6E8CB}" srcOrd="1" destOrd="0" presId="urn:microsoft.com/office/officeart/2005/8/layout/radial1"/>
    <dgm:cxn modelId="{54B3DFA8-82E4-4E80-82B7-EE03E5DE46BD}" type="presOf" srcId="{8E0F4369-C057-4C4C-88AD-18AB42F2192F}" destId="{F92EC2CD-88A7-481D-BF4B-9AAFC1213A2A}" srcOrd="0" destOrd="0" presId="urn:microsoft.com/office/officeart/2005/8/layout/radial1"/>
    <dgm:cxn modelId="{61F0AE19-0789-45A4-9DFC-8DF36C16843D}" type="presOf" srcId="{D31D5A47-652F-401C-A717-BC2669D9D355}" destId="{6F355304-C068-49D9-8AFE-318E59D0347B}" srcOrd="0" destOrd="0" presId="urn:microsoft.com/office/officeart/2005/8/layout/radial1"/>
    <dgm:cxn modelId="{C0ECA918-8372-4DB1-B77D-1E9AF6994D21}" srcId="{ED6884EE-5581-4E61-AF5C-4881C90D26F7}" destId="{1924D952-5825-41D5-882A-78A616EB5D1E}" srcOrd="4" destOrd="0" parTransId="{B9F5CBD3-17F4-419C-91D8-4EC5BADA4EE0}" sibTransId="{9F91713C-5DB2-4783-BAAA-DF17C7FC0BD2}"/>
    <dgm:cxn modelId="{2C4D0D7B-59FB-4A93-A217-EE91E80D71B0}" type="presOf" srcId="{D31D5A47-652F-401C-A717-BC2669D9D355}" destId="{93535620-C923-42F6-B133-5CAC5D193472}" srcOrd="1" destOrd="0" presId="urn:microsoft.com/office/officeart/2005/8/layout/radial1"/>
    <dgm:cxn modelId="{B5A862A4-64EB-443D-B9A0-4842ADD710B6}" type="presOf" srcId="{1924D952-5825-41D5-882A-78A616EB5D1E}" destId="{E3B65597-F9C0-47FD-9247-A450DD9E9809}" srcOrd="0" destOrd="0" presId="urn:microsoft.com/office/officeart/2005/8/layout/radial1"/>
    <dgm:cxn modelId="{CDDC5162-D7EB-40EC-971B-BFA0D5E3EFBA}" srcId="{ED6884EE-5581-4E61-AF5C-4881C90D26F7}" destId="{A0F7D414-DFE3-4044-9A3A-00B0FECDF9C4}" srcOrd="0" destOrd="0" parTransId="{41C51F86-200C-4EC2-8537-B4AC1F9B848D}" sibTransId="{87A75A14-0772-43F9-8AE4-BB5FAF6C1785}"/>
    <dgm:cxn modelId="{D7CF8997-170E-45BD-8F56-4C7F31003AA4}" type="presOf" srcId="{601DF56E-355D-42D1-988B-62BC08C33405}" destId="{ADE488BF-808E-4CF1-85BD-839EC30EA479}" srcOrd="0" destOrd="0" presId="urn:microsoft.com/office/officeart/2005/8/layout/radial1"/>
    <dgm:cxn modelId="{094F546A-8FDE-4364-AD90-6880C5201BE1}" type="presOf" srcId="{41C51F86-200C-4EC2-8537-B4AC1F9B848D}" destId="{A385A9B3-7DA7-43BF-8C1A-416B5B0DF97E}" srcOrd="1" destOrd="0" presId="urn:microsoft.com/office/officeart/2005/8/layout/radial1"/>
    <dgm:cxn modelId="{DA1C6589-C739-43C6-BE60-DDB46780FAF7}" type="presOf" srcId="{41C51F86-200C-4EC2-8537-B4AC1F9B848D}" destId="{702A74B5-C7AA-40F2-872B-AF4DA8640FF3}" srcOrd="0" destOrd="0" presId="urn:microsoft.com/office/officeart/2005/8/layout/radial1"/>
    <dgm:cxn modelId="{F6170C79-0CCE-457F-AB03-040ED16B3A63}" type="presOf" srcId="{8EBCDF73-E85D-4793-935C-3917B70B68BB}" destId="{A76B4F11-039D-41A8-BF03-64A48FAAB730}" srcOrd="0" destOrd="0" presId="urn:microsoft.com/office/officeart/2005/8/layout/radial1"/>
    <dgm:cxn modelId="{51CF00BA-BD19-4DF7-80A8-FC9FF58C5DBA}" type="presOf" srcId="{CB307AAF-85EA-46BB-A187-F44782B239F3}" destId="{890E2F5E-6898-462A-9974-686382F59AB7}" srcOrd="0" destOrd="0" presId="urn:microsoft.com/office/officeart/2005/8/layout/radial1"/>
    <dgm:cxn modelId="{3BD0B07B-6083-48A2-9B1E-211DFE078339}" type="presOf" srcId="{A4077777-4840-4CE7-B22C-DD898EE0C5EB}" destId="{79333A93-CA1B-464B-AB59-D54E7BDF9DF8}" srcOrd="1" destOrd="0" presId="urn:microsoft.com/office/officeart/2005/8/layout/radial1"/>
    <dgm:cxn modelId="{90AE1436-724D-4759-BEF0-A69C0F0B79F9}" type="presOf" srcId="{B9F5CBD3-17F4-419C-91D8-4EC5BADA4EE0}" destId="{7FE2EED1-D7A9-4493-8B0C-538FF1977783}" srcOrd="0" destOrd="0" presId="urn:microsoft.com/office/officeart/2005/8/layout/radial1"/>
    <dgm:cxn modelId="{63A31463-DACF-4565-BC1A-FBCCB3F95A5D}" srcId="{601DF56E-355D-42D1-988B-62BC08C33405}" destId="{ED6884EE-5581-4E61-AF5C-4881C90D26F7}" srcOrd="0" destOrd="0" parTransId="{ABCE12F3-DD88-4BCE-88E4-C50D1D5CA4AE}" sibTransId="{D1723D85-13BE-4915-82D8-0BC532A1F4FC}"/>
    <dgm:cxn modelId="{A0F25120-3C76-4B5E-8E0B-A4AFBB29FB95}" type="presOf" srcId="{7779320A-0775-4A36-8CC6-457504A3BC14}" destId="{174CE9ED-8ACE-4CBB-B97E-28516E2A80B0}" srcOrd="0" destOrd="0" presId="urn:microsoft.com/office/officeart/2005/8/layout/radial1"/>
    <dgm:cxn modelId="{B2A19B87-6E1B-4377-94F2-AC6336FFA03D}" type="presOf" srcId="{A4077777-4840-4CE7-B22C-DD898EE0C5EB}" destId="{B4AA3F6E-BEC7-4B5B-B620-D49FC9402CC2}" srcOrd="0" destOrd="0" presId="urn:microsoft.com/office/officeart/2005/8/layout/radial1"/>
    <dgm:cxn modelId="{04CC92D4-1F1F-42B9-8DA5-E1727902BCC2}" type="presOf" srcId="{8EBCDF73-E85D-4793-935C-3917B70B68BB}" destId="{6C495899-E3FB-40FF-A3A9-413E7BF25DFB}" srcOrd="1" destOrd="0" presId="urn:microsoft.com/office/officeart/2005/8/layout/radial1"/>
    <dgm:cxn modelId="{CAD80DAC-8F1B-4A9F-9925-1A7330BEC42C}" type="presParOf" srcId="{ADE488BF-808E-4CF1-85BD-839EC30EA479}" destId="{E12C33D9-FF2C-457A-A9ED-F09690F3D706}" srcOrd="0" destOrd="0" presId="urn:microsoft.com/office/officeart/2005/8/layout/radial1"/>
    <dgm:cxn modelId="{50568873-BE34-4E45-B0D1-5CAC871733DC}" type="presParOf" srcId="{ADE488BF-808E-4CF1-85BD-839EC30EA479}" destId="{702A74B5-C7AA-40F2-872B-AF4DA8640FF3}" srcOrd="1" destOrd="0" presId="urn:microsoft.com/office/officeart/2005/8/layout/radial1"/>
    <dgm:cxn modelId="{A74D93BE-2F4A-47FD-8EEE-F6EF51FB49E6}" type="presParOf" srcId="{702A74B5-C7AA-40F2-872B-AF4DA8640FF3}" destId="{A385A9B3-7DA7-43BF-8C1A-416B5B0DF97E}" srcOrd="0" destOrd="0" presId="urn:microsoft.com/office/officeart/2005/8/layout/radial1"/>
    <dgm:cxn modelId="{FB744001-B115-4ABE-98AD-FF3B990CDF7A}" type="presParOf" srcId="{ADE488BF-808E-4CF1-85BD-839EC30EA479}" destId="{3B8143BD-591F-42BA-B75F-98BB122DE594}" srcOrd="2" destOrd="0" presId="urn:microsoft.com/office/officeart/2005/8/layout/radial1"/>
    <dgm:cxn modelId="{BAA62B7D-F0E6-47A3-A333-C58A957EB48B}" type="presParOf" srcId="{ADE488BF-808E-4CF1-85BD-839EC30EA479}" destId="{A76B4F11-039D-41A8-BF03-64A48FAAB730}" srcOrd="3" destOrd="0" presId="urn:microsoft.com/office/officeart/2005/8/layout/radial1"/>
    <dgm:cxn modelId="{E7314999-775F-4D02-905F-EF9407349002}" type="presParOf" srcId="{A76B4F11-039D-41A8-BF03-64A48FAAB730}" destId="{6C495899-E3FB-40FF-A3A9-413E7BF25DFB}" srcOrd="0" destOrd="0" presId="urn:microsoft.com/office/officeart/2005/8/layout/radial1"/>
    <dgm:cxn modelId="{C2165B03-2245-436F-8758-496001F10FCB}" type="presParOf" srcId="{ADE488BF-808E-4CF1-85BD-839EC30EA479}" destId="{890E2F5E-6898-462A-9974-686382F59AB7}" srcOrd="4" destOrd="0" presId="urn:microsoft.com/office/officeart/2005/8/layout/radial1"/>
    <dgm:cxn modelId="{6AA1BE04-276E-4242-B469-1E976CBFF7A0}" type="presParOf" srcId="{ADE488BF-808E-4CF1-85BD-839EC30EA479}" destId="{6F355304-C068-49D9-8AFE-318E59D0347B}" srcOrd="5" destOrd="0" presId="urn:microsoft.com/office/officeart/2005/8/layout/radial1"/>
    <dgm:cxn modelId="{61FA46F4-FD3D-43F4-ADB3-4A40CE8848FA}" type="presParOf" srcId="{6F355304-C068-49D9-8AFE-318E59D0347B}" destId="{93535620-C923-42F6-B133-5CAC5D193472}" srcOrd="0" destOrd="0" presId="urn:microsoft.com/office/officeart/2005/8/layout/radial1"/>
    <dgm:cxn modelId="{DEEA89FE-5B75-495C-A2E0-B477FC547E82}" type="presParOf" srcId="{ADE488BF-808E-4CF1-85BD-839EC30EA479}" destId="{174CE9ED-8ACE-4CBB-B97E-28516E2A80B0}" srcOrd="6" destOrd="0" presId="urn:microsoft.com/office/officeart/2005/8/layout/radial1"/>
    <dgm:cxn modelId="{F2F53B91-B182-4F1B-8068-8A2B5ED76940}" type="presParOf" srcId="{ADE488BF-808E-4CF1-85BD-839EC30EA479}" destId="{B4AA3F6E-BEC7-4B5B-B620-D49FC9402CC2}" srcOrd="7" destOrd="0" presId="urn:microsoft.com/office/officeart/2005/8/layout/radial1"/>
    <dgm:cxn modelId="{81669EB2-90EA-4D01-8243-901A601D51CA}" type="presParOf" srcId="{B4AA3F6E-BEC7-4B5B-B620-D49FC9402CC2}" destId="{79333A93-CA1B-464B-AB59-D54E7BDF9DF8}" srcOrd="0" destOrd="0" presId="urn:microsoft.com/office/officeart/2005/8/layout/radial1"/>
    <dgm:cxn modelId="{CC9E7E70-B24D-4526-9F51-4CFCC100D460}" type="presParOf" srcId="{ADE488BF-808E-4CF1-85BD-839EC30EA479}" destId="{F92EC2CD-88A7-481D-BF4B-9AAFC1213A2A}" srcOrd="8" destOrd="0" presId="urn:microsoft.com/office/officeart/2005/8/layout/radial1"/>
    <dgm:cxn modelId="{766E2FE9-CBF0-4A38-98F4-54B01C583990}" type="presParOf" srcId="{ADE488BF-808E-4CF1-85BD-839EC30EA479}" destId="{7FE2EED1-D7A9-4493-8B0C-538FF1977783}" srcOrd="9" destOrd="0" presId="urn:microsoft.com/office/officeart/2005/8/layout/radial1"/>
    <dgm:cxn modelId="{D1E411D5-9018-47E4-95D1-618DA796690C}" type="presParOf" srcId="{7FE2EED1-D7A9-4493-8B0C-538FF1977783}" destId="{B5B943C7-3864-4231-ABC2-48A684A6E8CB}" srcOrd="0" destOrd="0" presId="urn:microsoft.com/office/officeart/2005/8/layout/radial1"/>
    <dgm:cxn modelId="{61C8F793-E18C-4BBC-AE57-B68DA5D94ABE}" type="presParOf" srcId="{ADE488BF-808E-4CF1-85BD-839EC30EA479}" destId="{E3B65597-F9C0-47FD-9247-A450DD9E9809}"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F24A50-A6A9-4EBE-A6AB-BEF75B8636B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E5AF7791-ACDE-4ED4-BBED-F9CE1F66DAC1}">
      <dgm:prSet phldrT="[Text]" custT="1"/>
      <dgm:spPr/>
      <dgm:t>
        <a:bodyPr/>
        <a:lstStyle/>
        <a:p>
          <a:r>
            <a:rPr lang="en-US" sz="800" b="1" dirty="0"/>
            <a:t>E-Leadership</a:t>
          </a:r>
        </a:p>
      </dgm:t>
    </dgm:pt>
    <dgm:pt modelId="{6752DC01-6AEB-43F0-8B72-4A724E8518AC}" type="parTrans" cxnId="{937D31B7-CF4A-4C3B-8545-153E533F25E8}">
      <dgm:prSet/>
      <dgm:spPr/>
      <dgm:t>
        <a:bodyPr/>
        <a:lstStyle/>
        <a:p>
          <a:endParaRPr lang="en-US"/>
        </a:p>
      </dgm:t>
    </dgm:pt>
    <dgm:pt modelId="{CBF039E9-7A9A-4920-922D-4C3507DEB75A}" type="sibTrans" cxnId="{937D31B7-CF4A-4C3B-8545-153E533F25E8}">
      <dgm:prSet/>
      <dgm:spPr/>
      <dgm:t>
        <a:bodyPr/>
        <a:lstStyle/>
        <a:p>
          <a:endParaRPr lang="en-US"/>
        </a:p>
      </dgm:t>
    </dgm:pt>
    <dgm:pt modelId="{D3D666DB-768E-4EBD-AE81-D7D845AE3317}">
      <dgm:prSet phldrT="[Text]"/>
      <dgm:spPr/>
      <dgm:t>
        <a:bodyPr/>
        <a:lstStyle/>
        <a:p>
          <a:r>
            <a:rPr lang="en-US" dirty="0"/>
            <a:t>A social influence process mediated by advanced information technology (AIT) to produce a change in attitudes, feelings, thinking, behavior, and/or performance with individuals, groups, and/or organizations.</a:t>
          </a:r>
        </a:p>
      </dgm:t>
    </dgm:pt>
    <dgm:pt modelId="{F257CBA1-B6AA-4870-981C-D654EC35476C}" type="parTrans" cxnId="{5960657F-CB51-4880-8024-968B92581F5C}">
      <dgm:prSet/>
      <dgm:spPr/>
      <dgm:t>
        <a:bodyPr/>
        <a:lstStyle/>
        <a:p>
          <a:endParaRPr lang="en-US"/>
        </a:p>
      </dgm:t>
    </dgm:pt>
    <dgm:pt modelId="{5EB8BE70-FF12-42C9-907D-0CD3419EA950}" type="sibTrans" cxnId="{5960657F-CB51-4880-8024-968B92581F5C}">
      <dgm:prSet/>
      <dgm:spPr/>
      <dgm:t>
        <a:bodyPr/>
        <a:lstStyle/>
        <a:p>
          <a:endParaRPr lang="en-US"/>
        </a:p>
      </dgm:t>
    </dgm:pt>
    <dgm:pt modelId="{0901F939-942C-4FFE-BE59-15B3A7972F3A}">
      <dgm:prSet phldrT="[Text]" custT="1"/>
      <dgm:spPr/>
      <dgm:t>
        <a:bodyPr/>
        <a:lstStyle/>
        <a:p>
          <a:r>
            <a:rPr lang="en-US" sz="800" b="1" dirty="0"/>
            <a:t>Transactional</a:t>
          </a:r>
          <a:r>
            <a:rPr lang="en-US" sz="900" b="1" dirty="0"/>
            <a:t> </a:t>
          </a:r>
          <a:r>
            <a:rPr lang="en-US" sz="800" b="1" dirty="0"/>
            <a:t>Leadership</a:t>
          </a:r>
        </a:p>
      </dgm:t>
    </dgm:pt>
    <dgm:pt modelId="{BB447819-B62F-4DD4-921A-D682480FEED5}" type="parTrans" cxnId="{68897B53-1583-4C03-92A0-1BA180DBD5F0}">
      <dgm:prSet/>
      <dgm:spPr/>
      <dgm:t>
        <a:bodyPr/>
        <a:lstStyle/>
        <a:p>
          <a:endParaRPr lang="en-US"/>
        </a:p>
      </dgm:t>
    </dgm:pt>
    <dgm:pt modelId="{B69D2A46-F564-419D-B86E-7334B161E9F8}" type="sibTrans" cxnId="{68897B53-1583-4C03-92A0-1BA180DBD5F0}">
      <dgm:prSet/>
      <dgm:spPr/>
      <dgm:t>
        <a:bodyPr/>
        <a:lstStyle/>
        <a:p>
          <a:endParaRPr lang="en-US"/>
        </a:p>
      </dgm:t>
    </dgm:pt>
    <dgm:pt modelId="{8B12A9BF-AC3E-461D-BE46-BB3E397038F9}">
      <dgm:prSet phldrT="[Text]"/>
      <dgm:spPr/>
      <dgm:t>
        <a:bodyPr/>
        <a:lstStyle/>
        <a:p>
          <a:r>
            <a:rPr lang="en-US" dirty="0"/>
            <a:t>Task-related exchange of actions and rewards between follower and leader.</a:t>
          </a:r>
        </a:p>
      </dgm:t>
    </dgm:pt>
    <dgm:pt modelId="{73A5327F-680C-415E-8AC1-5383A0380C14}" type="parTrans" cxnId="{2D8DFE07-BAE6-40A0-B6E7-DFAF75B4A86A}">
      <dgm:prSet/>
      <dgm:spPr/>
      <dgm:t>
        <a:bodyPr/>
        <a:lstStyle/>
        <a:p>
          <a:endParaRPr lang="en-US"/>
        </a:p>
      </dgm:t>
    </dgm:pt>
    <dgm:pt modelId="{1386ADE8-D4A5-4525-B443-524598520E5A}" type="sibTrans" cxnId="{2D8DFE07-BAE6-40A0-B6E7-DFAF75B4A86A}">
      <dgm:prSet/>
      <dgm:spPr/>
      <dgm:t>
        <a:bodyPr/>
        <a:lstStyle/>
        <a:p>
          <a:endParaRPr lang="en-US"/>
        </a:p>
      </dgm:t>
    </dgm:pt>
    <dgm:pt modelId="{3BF223DB-1C5A-4B14-80B8-3C21A7AFE3A1}">
      <dgm:prSet phldrT="[Text]"/>
      <dgm:spPr/>
      <dgm:t>
        <a:bodyPr/>
        <a:lstStyle/>
        <a:p>
          <a:r>
            <a:rPr lang="en-US" dirty="0"/>
            <a:t>Contingent reward, management by exception active, management by exception passive.</a:t>
          </a:r>
        </a:p>
      </dgm:t>
    </dgm:pt>
    <dgm:pt modelId="{D70A24E5-CDA4-448D-9448-A6D65F733B67}" type="parTrans" cxnId="{91B99F52-069A-4263-BD0C-8BBAFF14F638}">
      <dgm:prSet/>
      <dgm:spPr/>
      <dgm:t>
        <a:bodyPr/>
        <a:lstStyle/>
        <a:p>
          <a:endParaRPr lang="en-US"/>
        </a:p>
      </dgm:t>
    </dgm:pt>
    <dgm:pt modelId="{D323D153-5420-43B1-B029-F7EC5490C636}" type="sibTrans" cxnId="{91B99F52-069A-4263-BD0C-8BBAFF14F638}">
      <dgm:prSet/>
      <dgm:spPr/>
      <dgm:t>
        <a:bodyPr/>
        <a:lstStyle/>
        <a:p>
          <a:endParaRPr lang="en-US"/>
        </a:p>
      </dgm:t>
    </dgm:pt>
    <dgm:pt modelId="{6F974DA9-9E22-4737-9EF3-46C5DC74215D}">
      <dgm:prSet phldrT="[Text]" custT="1"/>
      <dgm:spPr/>
      <dgm:t>
        <a:bodyPr/>
        <a:lstStyle/>
        <a:p>
          <a:r>
            <a:rPr lang="en-US" sz="800" b="1" dirty="0"/>
            <a:t>Transformational Leadership</a:t>
          </a:r>
        </a:p>
      </dgm:t>
    </dgm:pt>
    <dgm:pt modelId="{BA4C1C1C-4084-4D86-AA1D-4C5440609EA9}" type="parTrans" cxnId="{34427D72-35E1-47E7-BA1E-098A23772B4F}">
      <dgm:prSet/>
      <dgm:spPr/>
      <dgm:t>
        <a:bodyPr/>
        <a:lstStyle/>
        <a:p>
          <a:endParaRPr lang="en-US"/>
        </a:p>
      </dgm:t>
    </dgm:pt>
    <dgm:pt modelId="{5B86FC9A-2041-428C-A1EC-D50472A0A22D}" type="sibTrans" cxnId="{34427D72-35E1-47E7-BA1E-098A23772B4F}">
      <dgm:prSet/>
      <dgm:spPr/>
      <dgm:t>
        <a:bodyPr/>
        <a:lstStyle/>
        <a:p>
          <a:endParaRPr lang="en-US"/>
        </a:p>
      </dgm:t>
    </dgm:pt>
    <dgm:pt modelId="{2CB92F14-A1DC-4CB7-A07F-2E9F8673DA9E}">
      <dgm:prSet phldrT="[Text]"/>
      <dgm:spPr/>
      <dgm:t>
        <a:bodyPr/>
        <a:lstStyle/>
        <a:p>
          <a:r>
            <a:rPr lang="en-US" dirty="0"/>
            <a:t>Managing interpersonal relationships between team members and the leader.</a:t>
          </a:r>
        </a:p>
      </dgm:t>
    </dgm:pt>
    <dgm:pt modelId="{86FF15BD-5F36-4108-9894-D26CE5CD3BB7}" type="parTrans" cxnId="{2D172157-D066-4860-B6F8-9CACE1567BAC}">
      <dgm:prSet/>
      <dgm:spPr/>
      <dgm:t>
        <a:bodyPr/>
        <a:lstStyle/>
        <a:p>
          <a:endParaRPr lang="en-US"/>
        </a:p>
      </dgm:t>
    </dgm:pt>
    <dgm:pt modelId="{38FAD783-09A1-41B5-8E62-B2AF2AB836F0}" type="sibTrans" cxnId="{2D172157-D066-4860-B6F8-9CACE1567BAC}">
      <dgm:prSet/>
      <dgm:spPr/>
      <dgm:t>
        <a:bodyPr/>
        <a:lstStyle/>
        <a:p>
          <a:endParaRPr lang="en-US"/>
        </a:p>
      </dgm:t>
    </dgm:pt>
    <dgm:pt modelId="{6021AF47-5FEC-4117-8B2C-24710DEC9F85}">
      <dgm:prSet phldrT="[Text]"/>
      <dgm:spPr/>
      <dgm:t>
        <a:bodyPr/>
        <a:lstStyle/>
        <a:p>
          <a:r>
            <a:rPr lang="en-US" dirty="0"/>
            <a:t>Idealized influence (charisma), inspirational motivation, intellectual stimulation, and individualized consideration behaviors.</a:t>
          </a:r>
        </a:p>
      </dgm:t>
    </dgm:pt>
    <dgm:pt modelId="{B69F70BB-2EB2-4820-8C43-EED8488B7E27}" type="parTrans" cxnId="{0336893C-DBD6-4926-9239-0DB3B397F18E}">
      <dgm:prSet/>
      <dgm:spPr/>
      <dgm:t>
        <a:bodyPr/>
        <a:lstStyle/>
        <a:p>
          <a:endParaRPr lang="en-US"/>
        </a:p>
      </dgm:t>
    </dgm:pt>
    <dgm:pt modelId="{9B5AE1F0-AC32-46C0-A1EC-3DC2C0EB0305}" type="sibTrans" cxnId="{0336893C-DBD6-4926-9239-0DB3B397F18E}">
      <dgm:prSet/>
      <dgm:spPr/>
      <dgm:t>
        <a:bodyPr/>
        <a:lstStyle/>
        <a:p>
          <a:endParaRPr lang="en-US"/>
        </a:p>
      </dgm:t>
    </dgm:pt>
    <dgm:pt modelId="{3EBBB62F-DBBB-4246-A0EF-A644DCF1A2F2}">
      <dgm:prSet phldrT="[Text]" custT="1"/>
      <dgm:spPr/>
      <dgm:t>
        <a:bodyPr/>
        <a:lstStyle/>
        <a:p>
          <a:r>
            <a:rPr lang="en-US" sz="800" b="1" dirty="0"/>
            <a:t>Technological Leadership</a:t>
          </a:r>
        </a:p>
      </dgm:t>
    </dgm:pt>
    <dgm:pt modelId="{BC110AFA-6AA9-4FA9-A5AE-5A2872ABD367}" type="parTrans" cxnId="{5303787B-E4C0-4B4C-8258-406B631468EA}">
      <dgm:prSet/>
      <dgm:spPr/>
      <dgm:t>
        <a:bodyPr/>
        <a:lstStyle/>
        <a:p>
          <a:endParaRPr lang="en-US"/>
        </a:p>
      </dgm:t>
    </dgm:pt>
    <dgm:pt modelId="{37BD399E-E421-49EC-B1B1-5E12307964E6}" type="sibTrans" cxnId="{5303787B-E4C0-4B4C-8258-406B631468EA}">
      <dgm:prSet/>
      <dgm:spPr/>
      <dgm:t>
        <a:bodyPr/>
        <a:lstStyle/>
        <a:p>
          <a:endParaRPr lang="en-US"/>
        </a:p>
      </dgm:t>
    </dgm:pt>
    <dgm:pt modelId="{B5DEC15B-533C-4D05-9CF4-8E92969FB732}">
      <dgm:prSet phldrT="[Text]"/>
      <dgm:spPr/>
      <dgm:t>
        <a:bodyPr/>
        <a:lstStyle/>
        <a:p>
          <a:r>
            <a:rPr lang="en-US" b="1" dirty="0"/>
            <a:t>Need for leaders to identify or make available to the virtual team members the newest and the most appropriate communication and collaboration tools to maintain effective workflow and information exchange.</a:t>
          </a:r>
        </a:p>
      </dgm:t>
    </dgm:pt>
    <dgm:pt modelId="{6DCB1E7A-1FA4-49F3-B172-DE60442EBEAA}" type="parTrans" cxnId="{AD15EED7-8350-4803-9504-F8F9AAD38B91}">
      <dgm:prSet/>
      <dgm:spPr/>
      <dgm:t>
        <a:bodyPr/>
        <a:lstStyle/>
        <a:p>
          <a:endParaRPr lang="en-US"/>
        </a:p>
      </dgm:t>
    </dgm:pt>
    <dgm:pt modelId="{6D702595-234B-4CE5-A98C-7261987CDA78}" type="sibTrans" cxnId="{AD15EED7-8350-4803-9504-F8F9AAD38B91}">
      <dgm:prSet/>
      <dgm:spPr/>
      <dgm:t>
        <a:bodyPr/>
        <a:lstStyle/>
        <a:p>
          <a:endParaRPr lang="en-US"/>
        </a:p>
      </dgm:t>
    </dgm:pt>
    <dgm:pt modelId="{15B80908-D1BC-498F-BB72-92ED694D5B2E}" type="pres">
      <dgm:prSet presAssocID="{41F24A50-A6A9-4EBE-A6AB-BEF75B8636B1}" presName="linearFlow" presStyleCnt="0">
        <dgm:presLayoutVars>
          <dgm:dir/>
          <dgm:animLvl val="lvl"/>
          <dgm:resizeHandles val="exact"/>
        </dgm:presLayoutVars>
      </dgm:prSet>
      <dgm:spPr/>
    </dgm:pt>
    <dgm:pt modelId="{AD4227FE-6EBC-4BD3-8094-8D09DE36EA58}" type="pres">
      <dgm:prSet presAssocID="{E5AF7791-ACDE-4ED4-BBED-F9CE1F66DAC1}" presName="composite" presStyleCnt="0"/>
      <dgm:spPr/>
    </dgm:pt>
    <dgm:pt modelId="{C8D0792F-97BD-46E7-A27C-9B71A8D0F892}" type="pres">
      <dgm:prSet presAssocID="{E5AF7791-ACDE-4ED4-BBED-F9CE1F66DAC1}" presName="parentText" presStyleLbl="alignNode1" presStyleIdx="0" presStyleCnt="4">
        <dgm:presLayoutVars>
          <dgm:chMax val="1"/>
          <dgm:bulletEnabled val="1"/>
        </dgm:presLayoutVars>
      </dgm:prSet>
      <dgm:spPr/>
    </dgm:pt>
    <dgm:pt modelId="{D3F79919-3EFD-4E35-AF90-4FBE1DC5298A}" type="pres">
      <dgm:prSet presAssocID="{E5AF7791-ACDE-4ED4-BBED-F9CE1F66DAC1}" presName="descendantText" presStyleLbl="alignAcc1" presStyleIdx="0" presStyleCnt="4">
        <dgm:presLayoutVars>
          <dgm:bulletEnabled val="1"/>
        </dgm:presLayoutVars>
      </dgm:prSet>
      <dgm:spPr/>
    </dgm:pt>
    <dgm:pt modelId="{05F703AF-5C70-4B88-95A3-885DCBA370F5}" type="pres">
      <dgm:prSet presAssocID="{CBF039E9-7A9A-4920-922D-4C3507DEB75A}" presName="sp" presStyleCnt="0"/>
      <dgm:spPr/>
    </dgm:pt>
    <dgm:pt modelId="{2337A8CB-193A-4C41-B7E1-F948E30B78E2}" type="pres">
      <dgm:prSet presAssocID="{0901F939-942C-4FFE-BE59-15B3A7972F3A}" presName="composite" presStyleCnt="0"/>
      <dgm:spPr/>
    </dgm:pt>
    <dgm:pt modelId="{83EC08CE-E92C-4F4E-B6F0-7F05743AB924}" type="pres">
      <dgm:prSet presAssocID="{0901F939-942C-4FFE-BE59-15B3A7972F3A}" presName="parentText" presStyleLbl="alignNode1" presStyleIdx="1" presStyleCnt="4">
        <dgm:presLayoutVars>
          <dgm:chMax val="1"/>
          <dgm:bulletEnabled val="1"/>
        </dgm:presLayoutVars>
      </dgm:prSet>
      <dgm:spPr/>
    </dgm:pt>
    <dgm:pt modelId="{D736AF69-C14F-4B10-B6C1-6FA2A03B21CD}" type="pres">
      <dgm:prSet presAssocID="{0901F939-942C-4FFE-BE59-15B3A7972F3A}" presName="descendantText" presStyleLbl="alignAcc1" presStyleIdx="1" presStyleCnt="4">
        <dgm:presLayoutVars>
          <dgm:bulletEnabled val="1"/>
        </dgm:presLayoutVars>
      </dgm:prSet>
      <dgm:spPr/>
    </dgm:pt>
    <dgm:pt modelId="{FE79222C-E4FC-4085-91E3-A8F98DE61BD4}" type="pres">
      <dgm:prSet presAssocID="{B69D2A46-F564-419D-B86E-7334B161E9F8}" presName="sp" presStyleCnt="0"/>
      <dgm:spPr/>
    </dgm:pt>
    <dgm:pt modelId="{361E04BC-CD3D-4C6E-BD5C-A0241D733B55}" type="pres">
      <dgm:prSet presAssocID="{6F974DA9-9E22-4737-9EF3-46C5DC74215D}" presName="composite" presStyleCnt="0"/>
      <dgm:spPr/>
    </dgm:pt>
    <dgm:pt modelId="{6BE564B0-E05C-4B25-ADE9-F97E9EFE65A8}" type="pres">
      <dgm:prSet presAssocID="{6F974DA9-9E22-4737-9EF3-46C5DC74215D}" presName="parentText" presStyleLbl="alignNode1" presStyleIdx="2" presStyleCnt="4">
        <dgm:presLayoutVars>
          <dgm:chMax val="1"/>
          <dgm:bulletEnabled val="1"/>
        </dgm:presLayoutVars>
      </dgm:prSet>
      <dgm:spPr/>
    </dgm:pt>
    <dgm:pt modelId="{C6E208BA-42E3-4044-A087-22AC4DA1B1DF}" type="pres">
      <dgm:prSet presAssocID="{6F974DA9-9E22-4737-9EF3-46C5DC74215D}" presName="descendantText" presStyleLbl="alignAcc1" presStyleIdx="2" presStyleCnt="4">
        <dgm:presLayoutVars>
          <dgm:bulletEnabled val="1"/>
        </dgm:presLayoutVars>
      </dgm:prSet>
      <dgm:spPr/>
    </dgm:pt>
    <dgm:pt modelId="{7E71DFC8-F328-4F62-970D-387288F36D8F}" type="pres">
      <dgm:prSet presAssocID="{5B86FC9A-2041-428C-A1EC-D50472A0A22D}" presName="sp" presStyleCnt="0"/>
      <dgm:spPr/>
    </dgm:pt>
    <dgm:pt modelId="{4534B689-0529-46B5-9FD0-85C0F12DF02D}" type="pres">
      <dgm:prSet presAssocID="{3EBBB62F-DBBB-4246-A0EF-A644DCF1A2F2}" presName="composite" presStyleCnt="0"/>
      <dgm:spPr/>
    </dgm:pt>
    <dgm:pt modelId="{8BFCCF9C-4EC7-4668-9AA6-B44A30E36D53}" type="pres">
      <dgm:prSet presAssocID="{3EBBB62F-DBBB-4246-A0EF-A644DCF1A2F2}" presName="parentText" presStyleLbl="alignNode1" presStyleIdx="3" presStyleCnt="4">
        <dgm:presLayoutVars>
          <dgm:chMax val="1"/>
          <dgm:bulletEnabled val="1"/>
        </dgm:presLayoutVars>
      </dgm:prSet>
      <dgm:spPr/>
    </dgm:pt>
    <dgm:pt modelId="{CC2FEACB-C266-4670-A977-D108923D9FF9}" type="pres">
      <dgm:prSet presAssocID="{3EBBB62F-DBBB-4246-A0EF-A644DCF1A2F2}" presName="descendantText" presStyleLbl="alignAcc1" presStyleIdx="3" presStyleCnt="4">
        <dgm:presLayoutVars>
          <dgm:bulletEnabled val="1"/>
        </dgm:presLayoutVars>
      </dgm:prSet>
      <dgm:spPr/>
    </dgm:pt>
  </dgm:ptLst>
  <dgm:cxnLst>
    <dgm:cxn modelId="{3D60D02F-D44A-4168-9262-8EF26EF37B4D}" type="presOf" srcId="{0901F939-942C-4FFE-BE59-15B3A7972F3A}" destId="{83EC08CE-E92C-4F4E-B6F0-7F05743AB924}" srcOrd="0" destOrd="0" presId="urn:microsoft.com/office/officeart/2005/8/layout/chevron2"/>
    <dgm:cxn modelId="{EA198E4F-FD4F-4106-B220-8A9BB34FB98B}" type="presOf" srcId="{E5AF7791-ACDE-4ED4-BBED-F9CE1F66DAC1}" destId="{C8D0792F-97BD-46E7-A27C-9B71A8D0F892}" srcOrd="0" destOrd="0" presId="urn:microsoft.com/office/officeart/2005/8/layout/chevron2"/>
    <dgm:cxn modelId="{2D8DFE07-BAE6-40A0-B6E7-DFAF75B4A86A}" srcId="{0901F939-942C-4FFE-BE59-15B3A7972F3A}" destId="{8B12A9BF-AC3E-461D-BE46-BB3E397038F9}" srcOrd="0" destOrd="0" parTransId="{73A5327F-680C-415E-8AC1-5383A0380C14}" sibTransId="{1386ADE8-D4A5-4525-B443-524598520E5A}"/>
    <dgm:cxn modelId="{5303787B-E4C0-4B4C-8258-406B631468EA}" srcId="{41F24A50-A6A9-4EBE-A6AB-BEF75B8636B1}" destId="{3EBBB62F-DBBB-4246-A0EF-A644DCF1A2F2}" srcOrd="3" destOrd="0" parTransId="{BC110AFA-6AA9-4FA9-A5AE-5A2872ABD367}" sibTransId="{37BD399E-E421-49EC-B1B1-5E12307964E6}"/>
    <dgm:cxn modelId="{937D31B7-CF4A-4C3B-8545-153E533F25E8}" srcId="{41F24A50-A6A9-4EBE-A6AB-BEF75B8636B1}" destId="{E5AF7791-ACDE-4ED4-BBED-F9CE1F66DAC1}" srcOrd="0" destOrd="0" parTransId="{6752DC01-6AEB-43F0-8B72-4A724E8518AC}" sibTransId="{CBF039E9-7A9A-4920-922D-4C3507DEB75A}"/>
    <dgm:cxn modelId="{2D172157-D066-4860-B6F8-9CACE1567BAC}" srcId="{6F974DA9-9E22-4737-9EF3-46C5DC74215D}" destId="{2CB92F14-A1DC-4CB7-A07F-2E9F8673DA9E}" srcOrd="0" destOrd="0" parTransId="{86FF15BD-5F36-4108-9894-D26CE5CD3BB7}" sibTransId="{38FAD783-09A1-41B5-8E62-B2AF2AB836F0}"/>
    <dgm:cxn modelId="{34427D72-35E1-47E7-BA1E-098A23772B4F}" srcId="{41F24A50-A6A9-4EBE-A6AB-BEF75B8636B1}" destId="{6F974DA9-9E22-4737-9EF3-46C5DC74215D}" srcOrd="2" destOrd="0" parTransId="{BA4C1C1C-4084-4D86-AA1D-4C5440609EA9}" sibTransId="{5B86FC9A-2041-428C-A1EC-D50472A0A22D}"/>
    <dgm:cxn modelId="{600F4228-D1E8-4E9D-A11F-44F16B44D446}" type="presOf" srcId="{D3D666DB-768E-4EBD-AE81-D7D845AE3317}" destId="{D3F79919-3EFD-4E35-AF90-4FBE1DC5298A}" srcOrd="0" destOrd="0" presId="urn:microsoft.com/office/officeart/2005/8/layout/chevron2"/>
    <dgm:cxn modelId="{238C0735-8B27-4660-8499-EC7BD4275EA6}" type="presOf" srcId="{6021AF47-5FEC-4117-8B2C-24710DEC9F85}" destId="{C6E208BA-42E3-4044-A087-22AC4DA1B1DF}" srcOrd="0" destOrd="1" presId="urn:microsoft.com/office/officeart/2005/8/layout/chevron2"/>
    <dgm:cxn modelId="{67A35CA0-8B81-4C0A-A83E-47EA2349D85B}" type="presOf" srcId="{B5DEC15B-533C-4D05-9CF4-8E92969FB732}" destId="{CC2FEACB-C266-4670-A977-D108923D9FF9}" srcOrd="0" destOrd="0" presId="urn:microsoft.com/office/officeart/2005/8/layout/chevron2"/>
    <dgm:cxn modelId="{0336893C-DBD6-4926-9239-0DB3B397F18E}" srcId="{6F974DA9-9E22-4737-9EF3-46C5DC74215D}" destId="{6021AF47-5FEC-4117-8B2C-24710DEC9F85}" srcOrd="1" destOrd="0" parTransId="{B69F70BB-2EB2-4820-8C43-EED8488B7E27}" sibTransId="{9B5AE1F0-AC32-46C0-A1EC-3DC2C0EB0305}"/>
    <dgm:cxn modelId="{9AD0DF62-460D-437E-A856-F74076F74902}" type="presOf" srcId="{6F974DA9-9E22-4737-9EF3-46C5DC74215D}" destId="{6BE564B0-E05C-4B25-ADE9-F97E9EFE65A8}" srcOrd="0" destOrd="0" presId="urn:microsoft.com/office/officeart/2005/8/layout/chevron2"/>
    <dgm:cxn modelId="{9CDD1A62-CB9C-4265-8EA5-123F65AADFEA}" type="presOf" srcId="{3BF223DB-1C5A-4B14-80B8-3C21A7AFE3A1}" destId="{D736AF69-C14F-4B10-B6C1-6FA2A03B21CD}" srcOrd="0" destOrd="1" presId="urn:microsoft.com/office/officeart/2005/8/layout/chevron2"/>
    <dgm:cxn modelId="{68897B53-1583-4C03-92A0-1BA180DBD5F0}" srcId="{41F24A50-A6A9-4EBE-A6AB-BEF75B8636B1}" destId="{0901F939-942C-4FFE-BE59-15B3A7972F3A}" srcOrd="1" destOrd="0" parTransId="{BB447819-B62F-4DD4-921A-D682480FEED5}" sibTransId="{B69D2A46-F564-419D-B86E-7334B161E9F8}"/>
    <dgm:cxn modelId="{5960657F-CB51-4880-8024-968B92581F5C}" srcId="{E5AF7791-ACDE-4ED4-BBED-F9CE1F66DAC1}" destId="{D3D666DB-768E-4EBD-AE81-D7D845AE3317}" srcOrd="0" destOrd="0" parTransId="{F257CBA1-B6AA-4870-981C-D654EC35476C}" sibTransId="{5EB8BE70-FF12-42C9-907D-0CD3419EA950}"/>
    <dgm:cxn modelId="{AD15EED7-8350-4803-9504-F8F9AAD38B91}" srcId="{3EBBB62F-DBBB-4246-A0EF-A644DCF1A2F2}" destId="{B5DEC15B-533C-4D05-9CF4-8E92969FB732}" srcOrd="0" destOrd="0" parTransId="{6DCB1E7A-1FA4-49F3-B172-DE60442EBEAA}" sibTransId="{6D702595-234B-4CE5-A98C-7261987CDA78}"/>
    <dgm:cxn modelId="{F77039FE-23D3-4735-9C21-BF692CAEDD12}" type="presOf" srcId="{2CB92F14-A1DC-4CB7-A07F-2E9F8673DA9E}" destId="{C6E208BA-42E3-4044-A087-22AC4DA1B1DF}" srcOrd="0" destOrd="0" presId="urn:microsoft.com/office/officeart/2005/8/layout/chevron2"/>
    <dgm:cxn modelId="{91B99F52-069A-4263-BD0C-8BBAFF14F638}" srcId="{0901F939-942C-4FFE-BE59-15B3A7972F3A}" destId="{3BF223DB-1C5A-4B14-80B8-3C21A7AFE3A1}" srcOrd="1" destOrd="0" parTransId="{D70A24E5-CDA4-448D-9448-A6D65F733B67}" sibTransId="{D323D153-5420-43B1-B029-F7EC5490C636}"/>
    <dgm:cxn modelId="{ABD65348-BBB8-43BD-8F1A-50462F735C24}" type="presOf" srcId="{8B12A9BF-AC3E-461D-BE46-BB3E397038F9}" destId="{D736AF69-C14F-4B10-B6C1-6FA2A03B21CD}" srcOrd="0" destOrd="0" presId="urn:microsoft.com/office/officeart/2005/8/layout/chevron2"/>
    <dgm:cxn modelId="{B8CC4B49-FE5F-48D2-AEF1-6869AF8FFD95}" type="presOf" srcId="{3EBBB62F-DBBB-4246-A0EF-A644DCF1A2F2}" destId="{8BFCCF9C-4EC7-4668-9AA6-B44A30E36D53}" srcOrd="0" destOrd="0" presId="urn:microsoft.com/office/officeart/2005/8/layout/chevron2"/>
    <dgm:cxn modelId="{64A36E98-AD9A-4D29-911D-018EE1FA4A64}" type="presOf" srcId="{41F24A50-A6A9-4EBE-A6AB-BEF75B8636B1}" destId="{15B80908-D1BC-498F-BB72-92ED694D5B2E}" srcOrd="0" destOrd="0" presId="urn:microsoft.com/office/officeart/2005/8/layout/chevron2"/>
    <dgm:cxn modelId="{91F98A32-D617-448C-8155-2851C27804BC}" type="presParOf" srcId="{15B80908-D1BC-498F-BB72-92ED694D5B2E}" destId="{AD4227FE-6EBC-4BD3-8094-8D09DE36EA58}" srcOrd="0" destOrd="0" presId="urn:microsoft.com/office/officeart/2005/8/layout/chevron2"/>
    <dgm:cxn modelId="{0E85BBC7-FBEE-46FD-931C-7A520428F584}" type="presParOf" srcId="{AD4227FE-6EBC-4BD3-8094-8D09DE36EA58}" destId="{C8D0792F-97BD-46E7-A27C-9B71A8D0F892}" srcOrd="0" destOrd="0" presId="urn:microsoft.com/office/officeart/2005/8/layout/chevron2"/>
    <dgm:cxn modelId="{8DF515F7-E76C-4C10-A9FC-19E1D8984952}" type="presParOf" srcId="{AD4227FE-6EBC-4BD3-8094-8D09DE36EA58}" destId="{D3F79919-3EFD-4E35-AF90-4FBE1DC5298A}" srcOrd="1" destOrd="0" presId="urn:microsoft.com/office/officeart/2005/8/layout/chevron2"/>
    <dgm:cxn modelId="{E8810BBF-08AB-4D97-8C94-BC64D6F14AC1}" type="presParOf" srcId="{15B80908-D1BC-498F-BB72-92ED694D5B2E}" destId="{05F703AF-5C70-4B88-95A3-885DCBA370F5}" srcOrd="1" destOrd="0" presId="urn:microsoft.com/office/officeart/2005/8/layout/chevron2"/>
    <dgm:cxn modelId="{AB1321DF-BAAB-4D70-AA18-C391717AFFC6}" type="presParOf" srcId="{15B80908-D1BC-498F-BB72-92ED694D5B2E}" destId="{2337A8CB-193A-4C41-B7E1-F948E30B78E2}" srcOrd="2" destOrd="0" presId="urn:microsoft.com/office/officeart/2005/8/layout/chevron2"/>
    <dgm:cxn modelId="{32EAA1CB-5097-4A7C-B7B8-8699C45841D4}" type="presParOf" srcId="{2337A8CB-193A-4C41-B7E1-F948E30B78E2}" destId="{83EC08CE-E92C-4F4E-B6F0-7F05743AB924}" srcOrd="0" destOrd="0" presId="urn:microsoft.com/office/officeart/2005/8/layout/chevron2"/>
    <dgm:cxn modelId="{DAB8CD7C-D578-482B-838B-2C49E8523116}" type="presParOf" srcId="{2337A8CB-193A-4C41-B7E1-F948E30B78E2}" destId="{D736AF69-C14F-4B10-B6C1-6FA2A03B21CD}" srcOrd="1" destOrd="0" presId="urn:microsoft.com/office/officeart/2005/8/layout/chevron2"/>
    <dgm:cxn modelId="{0D5E1130-CE00-438A-9FB0-0027D16DE46F}" type="presParOf" srcId="{15B80908-D1BC-498F-BB72-92ED694D5B2E}" destId="{FE79222C-E4FC-4085-91E3-A8F98DE61BD4}" srcOrd="3" destOrd="0" presId="urn:microsoft.com/office/officeart/2005/8/layout/chevron2"/>
    <dgm:cxn modelId="{890755E1-984F-4184-9A65-8CE466924AFD}" type="presParOf" srcId="{15B80908-D1BC-498F-BB72-92ED694D5B2E}" destId="{361E04BC-CD3D-4C6E-BD5C-A0241D733B55}" srcOrd="4" destOrd="0" presId="urn:microsoft.com/office/officeart/2005/8/layout/chevron2"/>
    <dgm:cxn modelId="{0F0F69AB-130E-4A28-B19F-2680D01BE01B}" type="presParOf" srcId="{361E04BC-CD3D-4C6E-BD5C-A0241D733B55}" destId="{6BE564B0-E05C-4B25-ADE9-F97E9EFE65A8}" srcOrd="0" destOrd="0" presId="urn:microsoft.com/office/officeart/2005/8/layout/chevron2"/>
    <dgm:cxn modelId="{AD9A6C38-E571-4008-B535-8ADBF57876E9}" type="presParOf" srcId="{361E04BC-CD3D-4C6E-BD5C-A0241D733B55}" destId="{C6E208BA-42E3-4044-A087-22AC4DA1B1DF}" srcOrd="1" destOrd="0" presId="urn:microsoft.com/office/officeart/2005/8/layout/chevron2"/>
    <dgm:cxn modelId="{446F326D-E3DB-465A-9BCE-CBA3502DF4D6}" type="presParOf" srcId="{15B80908-D1BC-498F-BB72-92ED694D5B2E}" destId="{7E71DFC8-F328-4F62-970D-387288F36D8F}" srcOrd="5" destOrd="0" presId="urn:microsoft.com/office/officeart/2005/8/layout/chevron2"/>
    <dgm:cxn modelId="{C2B419A7-3D33-499D-8410-89027AD704A3}" type="presParOf" srcId="{15B80908-D1BC-498F-BB72-92ED694D5B2E}" destId="{4534B689-0529-46B5-9FD0-85C0F12DF02D}" srcOrd="6" destOrd="0" presId="urn:microsoft.com/office/officeart/2005/8/layout/chevron2"/>
    <dgm:cxn modelId="{6CDB515D-89A1-4D22-B1BE-FD6129F0B9ED}" type="presParOf" srcId="{4534B689-0529-46B5-9FD0-85C0F12DF02D}" destId="{8BFCCF9C-4EC7-4668-9AA6-B44A30E36D53}" srcOrd="0" destOrd="0" presId="urn:microsoft.com/office/officeart/2005/8/layout/chevron2"/>
    <dgm:cxn modelId="{27A4D567-3D38-460F-A8F1-51E61B327E92}" type="presParOf" srcId="{4534B689-0529-46B5-9FD0-85C0F12DF02D}" destId="{CC2FEACB-C266-4670-A977-D108923D9FF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25738E-5276-41BA-869D-7A606A13205E}"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C02D9A86-E232-4DCB-8A31-F9C0960068E4}">
      <dgm:prSet phldrT="[Text]"/>
      <dgm:spPr/>
      <dgm:t>
        <a:bodyPr/>
        <a:lstStyle/>
        <a:p>
          <a:r>
            <a:rPr lang="en-US" dirty="0">
              <a:solidFill>
                <a:schemeClr val="bg1"/>
              </a:solidFill>
            </a:rPr>
            <a:t>UW IITM Collab Project</a:t>
          </a:r>
        </a:p>
      </dgm:t>
    </dgm:pt>
    <dgm:pt modelId="{767E9C2D-A553-4893-8E47-B629E2B275A4}" type="parTrans" cxnId="{91C1062A-F133-415D-98E6-1B4A563AAD07}">
      <dgm:prSet/>
      <dgm:spPr/>
      <dgm:t>
        <a:bodyPr/>
        <a:lstStyle/>
        <a:p>
          <a:endParaRPr lang="en-US"/>
        </a:p>
      </dgm:t>
    </dgm:pt>
    <dgm:pt modelId="{BD5026B8-56C6-4CEE-86A9-6512A3CC282C}" type="sibTrans" cxnId="{91C1062A-F133-415D-98E6-1B4A563AAD07}">
      <dgm:prSet/>
      <dgm:spPr/>
      <dgm:t>
        <a:bodyPr/>
        <a:lstStyle/>
        <a:p>
          <a:endParaRPr lang="en-US"/>
        </a:p>
      </dgm:t>
    </dgm:pt>
    <dgm:pt modelId="{6B253A59-4D7C-4386-A96A-1A63F65715FA}">
      <dgm:prSet phldrT="[Text]"/>
      <dgm:spPr/>
      <dgm:t>
        <a:bodyPr/>
        <a:lstStyle/>
        <a:p>
          <a:r>
            <a:rPr lang="en-US" dirty="0">
              <a:solidFill>
                <a:schemeClr val="bg1"/>
              </a:solidFill>
            </a:rPr>
            <a:t>Two Projects</a:t>
          </a:r>
        </a:p>
      </dgm:t>
    </dgm:pt>
    <dgm:pt modelId="{152D5412-0B9D-427B-B22E-53082C10F756}" type="parTrans" cxnId="{ACF41F84-B8EF-45D5-8337-79BF681EE1E2}">
      <dgm:prSet/>
      <dgm:spPr/>
      <dgm:t>
        <a:bodyPr/>
        <a:lstStyle/>
        <a:p>
          <a:endParaRPr lang="en-US"/>
        </a:p>
      </dgm:t>
    </dgm:pt>
    <dgm:pt modelId="{98F082F0-4C4C-48F0-BCDE-947D665E013E}" type="sibTrans" cxnId="{ACF41F84-B8EF-45D5-8337-79BF681EE1E2}">
      <dgm:prSet/>
      <dgm:spPr/>
      <dgm:t>
        <a:bodyPr/>
        <a:lstStyle/>
        <a:p>
          <a:endParaRPr lang="en-US"/>
        </a:p>
      </dgm:t>
    </dgm:pt>
    <dgm:pt modelId="{BD9511E6-3788-4D42-B4F0-18BABE232EA7}">
      <dgm:prSet phldrT="[Text]"/>
      <dgm:spPr/>
      <dgm:t>
        <a:bodyPr/>
        <a:lstStyle/>
        <a:p>
          <a:r>
            <a:rPr lang="en-US" dirty="0">
              <a:solidFill>
                <a:schemeClr val="bg1"/>
              </a:solidFill>
            </a:rPr>
            <a:t>Virtual Lab</a:t>
          </a:r>
        </a:p>
      </dgm:t>
    </dgm:pt>
    <dgm:pt modelId="{B9E0DB9D-56D0-409F-AF0A-BAB603554B8A}" type="sibTrans" cxnId="{CB3EAE05-CBA4-452C-A083-56B47E1B3D6A}">
      <dgm:prSet/>
      <dgm:spPr/>
      <dgm:t>
        <a:bodyPr/>
        <a:lstStyle/>
        <a:p>
          <a:endParaRPr lang="en-US"/>
        </a:p>
      </dgm:t>
    </dgm:pt>
    <dgm:pt modelId="{09A4AC2C-7E9D-4AC6-89D7-42DC943C9EF5}" type="parTrans" cxnId="{CB3EAE05-CBA4-452C-A083-56B47E1B3D6A}">
      <dgm:prSet/>
      <dgm:spPr/>
      <dgm:t>
        <a:bodyPr/>
        <a:lstStyle/>
        <a:p>
          <a:endParaRPr lang="en-US"/>
        </a:p>
      </dgm:t>
    </dgm:pt>
    <dgm:pt modelId="{AE0A2E33-7D78-4E30-BA0B-C1532104BCA5}">
      <dgm:prSet/>
      <dgm:spPr/>
      <dgm:t>
        <a:bodyPr/>
        <a:lstStyle/>
        <a:p>
          <a:r>
            <a:rPr lang="en-US" dirty="0">
              <a:solidFill>
                <a:schemeClr val="bg1"/>
              </a:solidFill>
            </a:rPr>
            <a:t>Post-project Surveys</a:t>
          </a:r>
        </a:p>
      </dgm:t>
    </dgm:pt>
    <dgm:pt modelId="{771056DF-A615-4864-B82D-AF0A32CC51ED}" type="parTrans" cxnId="{D1F32146-9DB4-444E-91C8-8ADAA2735322}">
      <dgm:prSet/>
      <dgm:spPr/>
      <dgm:t>
        <a:bodyPr/>
        <a:lstStyle/>
        <a:p>
          <a:endParaRPr lang="en-US"/>
        </a:p>
      </dgm:t>
    </dgm:pt>
    <dgm:pt modelId="{D24C00F2-67FD-4CBB-A917-D655B725348B}" type="sibTrans" cxnId="{D1F32146-9DB4-444E-91C8-8ADAA2735322}">
      <dgm:prSet/>
      <dgm:spPr/>
      <dgm:t>
        <a:bodyPr/>
        <a:lstStyle/>
        <a:p>
          <a:endParaRPr lang="en-US"/>
        </a:p>
      </dgm:t>
    </dgm:pt>
    <dgm:pt modelId="{6D0776C3-22E6-4BD0-8962-B1A216C80D3A}">
      <dgm:prSet phldrT="[Text]" custT="1"/>
      <dgm:spPr/>
      <dgm:t>
        <a:bodyPr/>
        <a:lstStyle/>
        <a:p>
          <a:r>
            <a:rPr lang="en-US" sz="1400" dirty="0">
              <a:solidFill>
                <a:schemeClr val="tx1"/>
              </a:solidFill>
            </a:rPr>
            <a:t>For last 6 years, Dr. </a:t>
          </a:r>
          <a:r>
            <a:rPr lang="en-US" sz="1400" dirty="0" err="1">
              <a:solidFill>
                <a:schemeClr val="tx1"/>
              </a:solidFill>
            </a:rPr>
            <a:t>Dossick</a:t>
          </a:r>
          <a:r>
            <a:rPr lang="en-US" sz="1400" dirty="0">
              <a:solidFill>
                <a:schemeClr val="tx1"/>
              </a:solidFill>
            </a:rPr>
            <a:t> research work</a:t>
          </a:r>
        </a:p>
      </dgm:t>
    </dgm:pt>
    <dgm:pt modelId="{D6E42D47-5AF3-4BA9-9E06-5601D9016622}" type="parTrans" cxnId="{0C1795E0-EB76-4454-AB41-7107B9742C21}">
      <dgm:prSet/>
      <dgm:spPr/>
      <dgm:t>
        <a:bodyPr/>
        <a:lstStyle/>
        <a:p>
          <a:endParaRPr lang="en-US"/>
        </a:p>
      </dgm:t>
    </dgm:pt>
    <dgm:pt modelId="{C6C97A6A-E54B-43F4-9653-6AA9C96A6121}" type="sibTrans" cxnId="{0C1795E0-EB76-4454-AB41-7107B9742C21}">
      <dgm:prSet/>
      <dgm:spPr/>
      <dgm:t>
        <a:bodyPr/>
        <a:lstStyle/>
        <a:p>
          <a:endParaRPr lang="en-US"/>
        </a:p>
      </dgm:t>
    </dgm:pt>
    <dgm:pt modelId="{5BC89665-E59D-4985-BA99-C8CB7B97AC5C}">
      <dgm:prSet phldrT="[Text]" custT="1"/>
      <dgm:spPr/>
      <dgm:t>
        <a:bodyPr/>
        <a:lstStyle/>
        <a:p>
          <a:r>
            <a:rPr lang="en-US" sz="1400" dirty="0">
              <a:solidFill>
                <a:schemeClr val="tx1"/>
              </a:solidFill>
            </a:rPr>
            <a:t>Student participation</a:t>
          </a:r>
        </a:p>
      </dgm:t>
    </dgm:pt>
    <dgm:pt modelId="{6969E2E8-F8B4-4553-92A6-A72F5154E408}" type="parTrans" cxnId="{41D1B178-CBBC-46EB-8DCC-7DA1AE8FCDC1}">
      <dgm:prSet/>
      <dgm:spPr/>
      <dgm:t>
        <a:bodyPr/>
        <a:lstStyle/>
        <a:p>
          <a:endParaRPr lang="en-US"/>
        </a:p>
      </dgm:t>
    </dgm:pt>
    <dgm:pt modelId="{3CAB351E-937A-4118-A40E-95A10BE134F5}" type="sibTrans" cxnId="{41D1B178-CBBC-46EB-8DCC-7DA1AE8FCDC1}">
      <dgm:prSet/>
      <dgm:spPr/>
      <dgm:t>
        <a:bodyPr/>
        <a:lstStyle/>
        <a:p>
          <a:endParaRPr lang="en-US"/>
        </a:p>
      </dgm:t>
    </dgm:pt>
    <dgm:pt modelId="{14B6ABA3-A14F-4255-BB72-5311999C383F}">
      <dgm:prSet phldrT="[Text]" custT="1"/>
      <dgm:spPr/>
      <dgm:t>
        <a:bodyPr/>
        <a:lstStyle/>
        <a:p>
          <a:r>
            <a:rPr lang="en-US" sz="1400" dirty="0">
              <a:solidFill>
                <a:schemeClr val="tx1"/>
              </a:solidFill>
            </a:rPr>
            <a:t>Used Sococo as a 2D virtual collaboration platform</a:t>
          </a:r>
        </a:p>
      </dgm:t>
    </dgm:pt>
    <dgm:pt modelId="{0F04C73E-5137-4F6D-B256-58FBA54247B2}" type="parTrans" cxnId="{D94E205E-FF15-4811-BE3B-D4B6D039EBFA}">
      <dgm:prSet/>
      <dgm:spPr/>
      <dgm:t>
        <a:bodyPr/>
        <a:lstStyle/>
        <a:p>
          <a:endParaRPr lang="en-US"/>
        </a:p>
      </dgm:t>
    </dgm:pt>
    <dgm:pt modelId="{0B995F75-D821-4079-8963-0B80085BE1AF}" type="sibTrans" cxnId="{D94E205E-FF15-4811-BE3B-D4B6D039EBFA}">
      <dgm:prSet/>
      <dgm:spPr/>
      <dgm:t>
        <a:bodyPr/>
        <a:lstStyle/>
        <a:p>
          <a:endParaRPr lang="en-US"/>
        </a:p>
      </dgm:t>
    </dgm:pt>
    <dgm:pt modelId="{8E209CAF-F89C-454C-B053-05B8171F5958}">
      <dgm:prSet phldrT="[Text]" custT="1"/>
      <dgm:spPr/>
      <dgm:t>
        <a:bodyPr/>
        <a:lstStyle/>
        <a:p>
          <a:r>
            <a:rPr lang="en-US" sz="1400" dirty="0">
              <a:solidFill>
                <a:schemeClr val="tx1"/>
              </a:solidFill>
            </a:rPr>
            <a:t>Project I: Three room addition to a residential house</a:t>
          </a:r>
        </a:p>
      </dgm:t>
    </dgm:pt>
    <dgm:pt modelId="{990D487D-1397-4E55-80CD-1BD5121F264E}" type="parTrans" cxnId="{976A774E-48A7-418A-A6C7-31B42E6243BC}">
      <dgm:prSet/>
      <dgm:spPr/>
      <dgm:t>
        <a:bodyPr/>
        <a:lstStyle/>
        <a:p>
          <a:endParaRPr lang="en-US"/>
        </a:p>
      </dgm:t>
    </dgm:pt>
    <dgm:pt modelId="{964B0CEE-EC4E-45B1-9DDE-623A9B4F8D00}" type="sibTrans" cxnId="{976A774E-48A7-418A-A6C7-31B42E6243BC}">
      <dgm:prSet/>
      <dgm:spPr/>
      <dgm:t>
        <a:bodyPr/>
        <a:lstStyle/>
        <a:p>
          <a:endParaRPr lang="en-US"/>
        </a:p>
      </dgm:t>
    </dgm:pt>
    <dgm:pt modelId="{2D61E40B-0629-4837-B2FC-7A906663F6E6}">
      <dgm:prSet phldrT="[Text]" custT="1"/>
      <dgm:spPr/>
      <dgm:t>
        <a:bodyPr/>
        <a:lstStyle/>
        <a:p>
          <a:r>
            <a:rPr lang="en-US" sz="1400" dirty="0">
              <a:solidFill>
                <a:schemeClr val="tx1"/>
              </a:solidFill>
            </a:rPr>
            <a:t>Project II: Multi story residential building</a:t>
          </a:r>
        </a:p>
      </dgm:t>
    </dgm:pt>
    <dgm:pt modelId="{FD0440FD-B213-412D-8E8E-D53AF394F1DB}" type="parTrans" cxnId="{1B9B0AE2-8A74-4D2F-8BE9-6500317D9F53}">
      <dgm:prSet/>
      <dgm:spPr/>
      <dgm:t>
        <a:bodyPr/>
        <a:lstStyle/>
        <a:p>
          <a:endParaRPr lang="en-US"/>
        </a:p>
      </dgm:t>
    </dgm:pt>
    <dgm:pt modelId="{024C2D33-ED0B-4828-B298-4B46072004D1}" type="sibTrans" cxnId="{1B9B0AE2-8A74-4D2F-8BE9-6500317D9F53}">
      <dgm:prSet/>
      <dgm:spPr/>
      <dgm:t>
        <a:bodyPr/>
        <a:lstStyle/>
        <a:p>
          <a:endParaRPr lang="en-US"/>
        </a:p>
      </dgm:t>
    </dgm:pt>
    <dgm:pt modelId="{B9F1D337-1DDA-4446-82BA-EB71914A2E90}">
      <dgm:prSet custT="1"/>
      <dgm:spPr/>
      <dgm:t>
        <a:bodyPr/>
        <a:lstStyle/>
        <a:p>
          <a:r>
            <a:rPr lang="en-US" sz="1400" dirty="0">
              <a:solidFill>
                <a:schemeClr val="tx1"/>
              </a:solidFill>
            </a:rPr>
            <a:t>Basis of Analysis</a:t>
          </a:r>
        </a:p>
      </dgm:t>
    </dgm:pt>
    <dgm:pt modelId="{CFD85BC6-1502-436D-9F36-465780826A44}" type="parTrans" cxnId="{B22F5E48-06CA-47E2-BB78-1AEA70DE3066}">
      <dgm:prSet/>
      <dgm:spPr/>
      <dgm:t>
        <a:bodyPr/>
        <a:lstStyle/>
        <a:p>
          <a:endParaRPr lang="en-US"/>
        </a:p>
      </dgm:t>
    </dgm:pt>
    <dgm:pt modelId="{20C71F95-8BAA-499E-A62B-F073865E474C}" type="sibTrans" cxnId="{B22F5E48-06CA-47E2-BB78-1AEA70DE3066}">
      <dgm:prSet/>
      <dgm:spPr/>
      <dgm:t>
        <a:bodyPr/>
        <a:lstStyle/>
        <a:p>
          <a:endParaRPr lang="en-US"/>
        </a:p>
      </dgm:t>
    </dgm:pt>
    <dgm:pt modelId="{493AA5AD-060B-4399-8DD9-F471CEB71961}">
      <dgm:prSet custT="1"/>
      <dgm:spPr/>
      <dgm:t>
        <a:bodyPr/>
        <a:lstStyle/>
        <a:p>
          <a:r>
            <a:rPr lang="en-US" sz="1400" dirty="0">
              <a:solidFill>
                <a:schemeClr val="tx1"/>
              </a:solidFill>
            </a:rPr>
            <a:t>Also looked into other submittals and reflections by students</a:t>
          </a:r>
        </a:p>
      </dgm:t>
    </dgm:pt>
    <dgm:pt modelId="{35CD8288-E66C-4548-9044-62BE15447D6A}" type="parTrans" cxnId="{BE3F427B-6B31-4FF3-A0B6-17FC2F1BD284}">
      <dgm:prSet/>
      <dgm:spPr/>
      <dgm:t>
        <a:bodyPr/>
        <a:lstStyle/>
        <a:p>
          <a:endParaRPr lang="en-US"/>
        </a:p>
      </dgm:t>
    </dgm:pt>
    <dgm:pt modelId="{9E13611C-E413-4990-959E-282C75C0E2F1}" type="sibTrans" cxnId="{BE3F427B-6B31-4FF3-A0B6-17FC2F1BD284}">
      <dgm:prSet/>
      <dgm:spPr/>
      <dgm:t>
        <a:bodyPr/>
        <a:lstStyle/>
        <a:p>
          <a:endParaRPr lang="en-US"/>
        </a:p>
      </dgm:t>
    </dgm:pt>
    <dgm:pt modelId="{02C0376A-B8E3-4FE7-AB1E-5E7215A56D61}">
      <dgm:prSet phldrT="[Text]" custT="1"/>
      <dgm:spPr/>
      <dgm:t>
        <a:bodyPr/>
        <a:lstStyle/>
        <a:p>
          <a:r>
            <a:rPr lang="en-US" sz="1400" dirty="0">
              <a:solidFill>
                <a:schemeClr val="tx1"/>
              </a:solidFill>
            </a:rPr>
            <a:t>Innovative Project Management Concepts (CM515)</a:t>
          </a:r>
        </a:p>
      </dgm:t>
    </dgm:pt>
    <dgm:pt modelId="{FB23EDC3-B91A-4D8A-8EBF-9D383A184E9B}" type="parTrans" cxnId="{B8D827DF-8AAB-4981-AF05-2A9105FA90F9}">
      <dgm:prSet/>
      <dgm:spPr/>
      <dgm:t>
        <a:bodyPr/>
        <a:lstStyle/>
        <a:p>
          <a:endParaRPr lang="en-US"/>
        </a:p>
      </dgm:t>
    </dgm:pt>
    <dgm:pt modelId="{9EFF0226-3071-47F5-B36D-955152E69F85}" type="sibTrans" cxnId="{B8D827DF-8AAB-4981-AF05-2A9105FA90F9}">
      <dgm:prSet/>
      <dgm:spPr/>
      <dgm:t>
        <a:bodyPr/>
        <a:lstStyle/>
        <a:p>
          <a:endParaRPr lang="en-US"/>
        </a:p>
      </dgm:t>
    </dgm:pt>
    <dgm:pt modelId="{AF6B3F46-E78F-4A77-84FF-D7F8E0943EB3}" type="pres">
      <dgm:prSet presAssocID="{D625738E-5276-41BA-869D-7A606A13205E}" presName="Name0" presStyleCnt="0">
        <dgm:presLayoutVars>
          <dgm:chMax val="11"/>
          <dgm:chPref val="11"/>
          <dgm:dir/>
          <dgm:resizeHandles/>
        </dgm:presLayoutVars>
      </dgm:prSet>
      <dgm:spPr/>
    </dgm:pt>
    <dgm:pt modelId="{E1752603-2E67-46A8-9263-6C68538784DE}" type="pres">
      <dgm:prSet presAssocID="{AE0A2E33-7D78-4E30-BA0B-C1532104BCA5}" presName="Accent4" presStyleCnt="0"/>
      <dgm:spPr/>
    </dgm:pt>
    <dgm:pt modelId="{60751630-BAE0-4B1B-BC39-409319E6C8F0}" type="pres">
      <dgm:prSet presAssocID="{AE0A2E33-7D78-4E30-BA0B-C1532104BCA5}" presName="Accent" presStyleLbl="node1" presStyleIdx="0" presStyleCnt="4"/>
      <dgm:spPr/>
    </dgm:pt>
    <dgm:pt modelId="{4E8E8B81-1C8F-4580-AE6B-C934E4E30004}" type="pres">
      <dgm:prSet presAssocID="{AE0A2E33-7D78-4E30-BA0B-C1532104BCA5}" presName="ParentBackground4" presStyleCnt="0"/>
      <dgm:spPr/>
    </dgm:pt>
    <dgm:pt modelId="{7BBB9406-1A85-4A34-AB0A-D0A73ACA519B}" type="pres">
      <dgm:prSet presAssocID="{AE0A2E33-7D78-4E30-BA0B-C1532104BCA5}" presName="ParentBackground" presStyleLbl="fgAcc1" presStyleIdx="0" presStyleCnt="4"/>
      <dgm:spPr/>
    </dgm:pt>
    <dgm:pt modelId="{C6F6896D-9495-47BC-9254-83AF4EEECB5B}" type="pres">
      <dgm:prSet presAssocID="{AE0A2E33-7D78-4E30-BA0B-C1532104BCA5}" presName="Child4" presStyleLbl="revTx" presStyleIdx="0" presStyleCnt="4">
        <dgm:presLayoutVars>
          <dgm:chMax val="0"/>
          <dgm:chPref val="0"/>
          <dgm:bulletEnabled val="1"/>
        </dgm:presLayoutVars>
      </dgm:prSet>
      <dgm:spPr/>
    </dgm:pt>
    <dgm:pt modelId="{4655E88B-FB75-4CD6-88FC-184E185835CC}" type="pres">
      <dgm:prSet presAssocID="{AE0A2E33-7D78-4E30-BA0B-C1532104BCA5}" presName="Parent4" presStyleLbl="revTx" presStyleIdx="0" presStyleCnt="4">
        <dgm:presLayoutVars>
          <dgm:chMax val="1"/>
          <dgm:chPref val="1"/>
          <dgm:bulletEnabled val="1"/>
        </dgm:presLayoutVars>
      </dgm:prSet>
      <dgm:spPr/>
    </dgm:pt>
    <dgm:pt modelId="{CC8EFFB5-7D8B-4BE9-9384-909F37A41EED}" type="pres">
      <dgm:prSet presAssocID="{6B253A59-4D7C-4386-A96A-1A63F65715FA}" presName="Accent3" presStyleCnt="0"/>
      <dgm:spPr/>
    </dgm:pt>
    <dgm:pt modelId="{39E767B6-F5AB-4258-BD43-53EB94D7CA86}" type="pres">
      <dgm:prSet presAssocID="{6B253A59-4D7C-4386-A96A-1A63F65715FA}" presName="Accent" presStyleLbl="node1" presStyleIdx="1" presStyleCnt="4"/>
      <dgm:spPr/>
    </dgm:pt>
    <dgm:pt modelId="{C41CC3BF-BE39-4946-BE92-94AFB96574CA}" type="pres">
      <dgm:prSet presAssocID="{6B253A59-4D7C-4386-A96A-1A63F65715FA}" presName="ParentBackground3" presStyleCnt="0"/>
      <dgm:spPr/>
    </dgm:pt>
    <dgm:pt modelId="{AA194872-6CE9-44F4-90E6-85F9F4D80E8D}" type="pres">
      <dgm:prSet presAssocID="{6B253A59-4D7C-4386-A96A-1A63F65715FA}" presName="ParentBackground" presStyleLbl="fgAcc1" presStyleIdx="1" presStyleCnt="4"/>
      <dgm:spPr/>
    </dgm:pt>
    <dgm:pt modelId="{82DA09A4-559D-4BF7-9094-0BB90B78B241}" type="pres">
      <dgm:prSet presAssocID="{6B253A59-4D7C-4386-A96A-1A63F65715FA}" presName="Child3" presStyleLbl="revTx" presStyleIdx="1" presStyleCnt="4">
        <dgm:presLayoutVars>
          <dgm:chMax val="0"/>
          <dgm:chPref val="0"/>
          <dgm:bulletEnabled val="1"/>
        </dgm:presLayoutVars>
      </dgm:prSet>
      <dgm:spPr/>
    </dgm:pt>
    <dgm:pt modelId="{289B3A73-0110-4E73-B655-266C77303F85}" type="pres">
      <dgm:prSet presAssocID="{6B253A59-4D7C-4386-A96A-1A63F65715FA}" presName="Parent3" presStyleLbl="revTx" presStyleIdx="1" presStyleCnt="4">
        <dgm:presLayoutVars>
          <dgm:chMax val="1"/>
          <dgm:chPref val="1"/>
          <dgm:bulletEnabled val="1"/>
        </dgm:presLayoutVars>
      </dgm:prSet>
      <dgm:spPr/>
    </dgm:pt>
    <dgm:pt modelId="{6B615159-F718-42AF-B902-F886FBADB503}" type="pres">
      <dgm:prSet presAssocID="{C02D9A86-E232-4DCB-8A31-F9C0960068E4}" presName="Accent2" presStyleCnt="0"/>
      <dgm:spPr/>
    </dgm:pt>
    <dgm:pt modelId="{A754CC1B-CC07-4CF4-B315-7A10C5AE5DF1}" type="pres">
      <dgm:prSet presAssocID="{C02D9A86-E232-4DCB-8A31-F9C0960068E4}" presName="Accent" presStyleLbl="node1" presStyleIdx="2" presStyleCnt="4"/>
      <dgm:spPr/>
    </dgm:pt>
    <dgm:pt modelId="{EA68C64B-DFA0-44DF-9BE2-F8B1B5BB990A}" type="pres">
      <dgm:prSet presAssocID="{C02D9A86-E232-4DCB-8A31-F9C0960068E4}" presName="ParentBackground2" presStyleCnt="0"/>
      <dgm:spPr/>
    </dgm:pt>
    <dgm:pt modelId="{6DE9E48E-4AC4-4DEB-ACFF-924AA1C105D5}" type="pres">
      <dgm:prSet presAssocID="{C02D9A86-E232-4DCB-8A31-F9C0960068E4}" presName="ParentBackground" presStyleLbl="fgAcc1" presStyleIdx="2" presStyleCnt="4"/>
      <dgm:spPr/>
    </dgm:pt>
    <dgm:pt modelId="{2FF8400D-7322-45E9-8377-EC35651C224D}" type="pres">
      <dgm:prSet presAssocID="{C02D9A86-E232-4DCB-8A31-F9C0960068E4}" presName="Child2" presStyleLbl="revTx" presStyleIdx="2" presStyleCnt="4">
        <dgm:presLayoutVars>
          <dgm:chMax val="0"/>
          <dgm:chPref val="0"/>
          <dgm:bulletEnabled val="1"/>
        </dgm:presLayoutVars>
      </dgm:prSet>
      <dgm:spPr/>
    </dgm:pt>
    <dgm:pt modelId="{9B8B9F98-97F2-4A3D-9C90-9E2083914C6A}" type="pres">
      <dgm:prSet presAssocID="{C02D9A86-E232-4DCB-8A31-F9C0960068E4}" presName="Parent2" presStyleLbl="revTx" presStyleIdx="2" presStyleCnt="4">
        <dgm:presLayoutVars>
          <dgm:chMax val="1"/>
          <dgm:chPref val="1"/>
          <dgm:bulletEnabled val="1"/>
        </dgm:presLayoutVars>
      </dgm:prSet>
      <dgm:spPr/>
    </dgm:pt>
    <dgm:pt modelId="{4EDAC1F4-8544-4085-93B9-D59384A98F74}" type="pres">
      <dgm:prSet presAssocID="{BD9511E6-3788-4D42-B4F0-18BABE232EA7}" presName="Accent1" presStyleCnt="0"/>
      <dgm:spPr/>
    </dgm:pt>
    <dgm:pt modelId="{01F3F26C-E20C-484C-84B6-87CD8BA8E69A}" type="pres">
      <dgm:prSet presAssocID="{BD9511E6-3788-4D42-B4F0-18BABE232EA7}" presName="Accent" presStyleLbl="node1" presStyleIdx="3" presStyleCnt="4"/>
      <dgm:spPr/>
    </dgm:pt>
    <dgm:pt modelId="{B439BB83-4FFB-4F74-A4AC-BBF5A25B7C9F}" type="pres">
      <dgm:prSet presAssocID="{BD9511E6-3788-4D42-B4F0-18BABE232EA7}" presName="ParentBackground1" presStyleCnt="0"/>
      <dgm:spPr/>
    </dgm:pt>
    <dgm:pt modelId="{6EF59E5A-3D6D-49C2-99FA-28A6D36A6E0C}" type="pres">
      <dgm:prSet presAssocID="{BD9511E6-3788-4D42-B4F0-18BABE232EA7}" presName="ParentBackground" presStyleLbl="fgAcc1" presStyleIdx="3" presStyleCnt="4"/>
      <dgm:spPr/>
    </dgm:pt>
    <dgm:pt modelId="{242B9E64-E57B-47DD-A62E-B9A7D600AA86}" type="pres">
      <dgm:prSet presAssocID="{BD9511E6-3788-4D42-B4F0-18BABE232EA7}" presName="Child1" presStyleLbl="revTx" presStyleIdx="3" presStyleCnt="4" custLinFactNeighborX="-2601" custLinFactNeighborY="-7">
        <dgm:presLayoutVars>
          <dgm:chMax val="0"/>
          <dgm:chPref val="0"/>
          <dgm:bulletEnabled val="1"/>
        </dgm:presLayoutVars>
      </dgm:prSet>
      <dgm:spPr/>
    </dgm:pt>
    <dgm:pt modelId="{328AEB69-C34E-4D57-B13C-D836CEC819D0}" type="pres">
      <dgm:prSet presAssocID="{BD9511E6-3788-4D42-B4F0-18BABE232EA7}" presName="Parent1" presStyleLbl="revTx" presStyleIdx="3" presStyleCnt="4">
        <dgm:presLayoutVars>
          <dgm:chMax val="1"/>
          <dgm:chPref val="1"/>
          <dgm:bulletEnabled val="1"/>
        </dgm:presLayoutVars>
      </dgm:prSet>
      <dgm:spPr/>
    </dgm:pt>
  </dgm:ptLst>
  <dgm:cxnLst>
    <dgm:cxn modelId="{41316F98-44CA-491F-AAA7-9FFA9AAA5CEB}" type="presOf" srcId="{C02D9A86-E232-4DCB-8A31-F9C0960068E4}" destId="{9B8B9F98-97F2-4A3D-9C90-9E2083914C6A}" srcOrd="1" destOrd="0" presId="urn:microsoft.com/office/officeart/2011/layout/CircleProcess"/>
    <dgm:cxn modelId="{5ACBF25C-AB83-4B28-BAC1-8AD2EB4F4493}" type="presOf" srcId="{5BC89665-E59D-4985-BA99-C8CB7B97AC5C}" destId="{2FF8400D-7322-45E9-8377-EC35651C224D}" srcOrd="0" destOrd="0" presId="urn:microsoft.com/office/officeart/2011/layout/CircleProcess"/>
    <dgm:cxn modelId="{D16CED7F-8B84-4A26-AF9E-FD029B3CAC40}" type="presOf" srcId="{C02D9A86-E232-4DCB-8A31-F9C0960068E4}" destId="{6DE9E48E-4AC4-4DEB-ACFF-924AA1C105D5}" srcOrd="0" destOrd="0" presId="urn:microsoft.com/office/officeart/2011/layout/CircleProcess"/>
    <dgm:cxn modelId="{4B94FF90-44C9-44DF-A564-BBB4B4A94C59}" type="presOf" srcId="{6D0776C3-22E6-4BD0-8962-B1A216C80D3A}" destId="{242B9E64-E57B-47DD-A62E-B9A7D600AA86}" srcOrd="0" destOrd="0" presId="urn:microsoft.com/office/officeart/2011/layout/CircleProcess"/>
    <dgm:cxn modelId="{66E7D348-CBC8-4C1D-86E3-F50F8F977885}" type="presOf" srcId="{B9F1D337-1DDA-4446-82BA-EB71914A2E90}" destId="{C6F6896D-9495-47BC-9254-83AF4EEECB5B}" srcOrd="0" destOrd="0" presId="urn:microsoft.com/office/officeart/2011/layout/CircleProcess"/>
    <dgm:cxn modelId="{D1F32146-9DB4-444E-91C8-8ADAA2735322}" srcId="{D625738E-5276-41BA-869D-7A606A13205E}" destId="{AE0A2E33-7D78-4E30-BA0B-C1532104BCA5}" srcOrd="3" destOrd="0" parTransId="{771056DF-A615-4864-B82D-AF0A32CC51ED}" sibTransId="{D24C00F2-67FD-4CBB-A917-D655B725348B}"/>
    <dgm:cxn modelId="{7ADC5957-4571-4FAE-A41C-45BED246B2BB}" type="presOf" srcId="{8E209CAF-F89C-454C-B053-05B8171F5958}" destId="{82DA09A4-559D-4BF7-9094-0BB90B78B241}" srcOrd="0" destOrd="0" presId="urn:microsoft.com/office/officeart/2011/layout/CircleProcess"/>
    <dgm:cxn modelId="{91C1062A-F133-415D-98E6-1B4A563AAD07}" srcId="{D625738E-5276-41BA-869D-7A606A13205E}" destId="{C02D9A86-E232-4DCB-8A31-F9C0960068E4}" srcOrd="1" destOrd="0" parTransId="{767E9C2D-A553-4893-8E47-B629E2B275A4}" sibTransId="{BD5026B8-56C6-4CEE-86A9-6512A3CC282C}"/>
    <dgm:cxn modelId="{976A774E-48A7-418A-A6C7-31B42E6243BC}" srcId="{6B253A59-4D7C-4386-A96A-1A63F65715FA}" destId="{8E209CAF-F89C-454C-B053-05B8171F5958}" srcOrd="0" destOrd="0" parTransId="{990D487D-1397-4E55-80CD-1BD5121F264E}" sibTransId="{964B0CEE-EC4E-45B1-9DDE-623A9B4F8D00}"/>
    <dgm:cxn modelId="{E8992115-CCB6-4DAF-B09A-CBCD600517B2}" type="presOf" srcId="{6B253A59-4D7C-4386-A96A-1A63F65715FA}" destId="{289B3A73-0110-4E73-B655-266C77303F85}" srcOrd="1" destOrd="0" presId="urn:microsoft.com/office/officeart/2011/layout/CircleProcess"/>
    <dgm:cxn modelId="{CB3EAE05-CBA4-452C-A083-56B47E1B3D6A}" srcId="{D625738E-5276-41BA-869D-7A606A13205E}" destId="{BD9511E6-3788-4D42-B4F0-18BABE232EA7}" srcOrd="0" destOrd="0" parTransId="{09A4AC2C-7E9D-4AC6-89D7-42DC943C9EF5}" sibTransId="{B9E0DB9D-56D0-409F-AF0A-BAB603554B8A}"/>
    <dgm:cxn modelId="{2D4E2320-5BAF-43AD-913F-CD5477F3C1DC}" type="presOf" srcId="{493AA5AD-060B-4399-8DD9-F471CEB71961}" destId="{C6F6896D-9495-47BC-9254-83AF4EEECB5B}" srcOrd="0" destOrd="1" presId="urn:microsoft.com/office/officeart/2011/layout/CircleProcess"/>
    <dgm:cxn modelId="{C533E067-29BA-4645-A158-AF92AC0047F4}" type="presOf" srcId="{BD9511E6-3788-4D42-B4F0-18BABE232EA7}" destId="{6EF59E5A-3D6D-49C2-99FA-28A6D36A6E0C}" srcOrd="0" destOrd="0" presId="urn:microsoft.com/office/officeart/2011/layout/CircleProcess"/>
    <dgm:cxn modelId="{F18A35D6-27EB-4BE7-ACED-6C4C76FF1985}" type="presOf" srcId="{2D61E40B-0629-4837-B2FC-7A906663F6E6}" destId="{82DA09A4-559D-4BF7-9094-0BB90B78B241}" srcOrd="0" destOrd="1" presId="urn:microsoft.com/office/officeart/2011/layout/CircleProcess"/>
    <dgm:cxn modelId="{AC53F30A-8421-428E-B0CD-34CFACB65D51}" type="presOf" srcId="{AE0A2E33-7D78-4E30-BA0B-C1532104BCA5}" destId="{4655E88B-FB75-4CD6-88FC-184E185835CC}" srcOrd="1" destOrd="0" presId="urn:microsoft.com/office/officeart/2011/layout/CircleProcess"/>
    <dgm:cxn modelId="{BB632BE0-F837-48F4-ACE3-39D0A2BB66D0}" type="presOf" srcId="{02C0376A-B8E3-4FE7-AB1E-5E7215A56D61}" destId="{242B9E64-E57B-47DD-A62E-B9A7D600AA86}" srcOrd="0" destOrd="1" presId="urn:microsoft.com/office/officeart/2011/layout/CircleProcess"/>
    <dgm:cxn modelId="{D836736A-48A0-4C12-B7C9-DF14A86D6A78}" type="presOf" srcId="{BD9511E6-3788-4D42-B4F0-18BABE232EA7}" destId="{328AEB69-C34E-4D57-B13C-D836CEC819D0}" srcOrd="1" destOrd="0" presId="urn:microsoft.com/office/officeart/2011/layout/CircleProcess"/>
    <dgm:cxn modelId="{BAEA5CA5-87C1-4551-8C36-E75EC4571FF9}" type="presOf" srcId="{6B253A59-4D7C-4386-A96A-1A63F65715FA}" destId="{AA194872-6CE9-44F4-90E6-85F9F4D80E8D}" srcOrd="0" destOrd="0" presId="urn:microsoft.com/office/officeart/2011/layout/CircleProcess"/>
    <dgm:cxn modelId="{41D1B178-CBBC-46EB-8DCC-7DA1AE8FCDC1}" srcId="{C02D9A86-E232-4DCB-8A31-F9C0960068E4}" destId="{5BC89665-E59D-4985-BA99-C8CB7B97AC5C}" srcOrd="0" destOrd="0" parTransId="{6969E2E8-F8B4-4553-92A6-A72F5154E408}" sibTransId="{3CAB351E-937A-4118-A40E-95A10BE134F5}"/>
    <dgm:cxn modelId="{ACF41F84-B8EF-45D5-8337-79BF681EE1E2}" srcId="{D625738E-5276-41BA-869D-7A606A13205E}" destId="{6B253A59-4D7C-4386-A96A-1A63F65715FA}" srcOrd="2" destOrd="0" parTransId="{152D5412-0B9D-427B-B22E-53082C10F756}" sibTransId="{98F082F0-4C4C-48F0-BCDE-947D665E013E}"/>
    <dgm:cxn modelId="{B8D827DF-8AAB-4981-AF05-2A9105FA90F9}" srcId="{BD9511E6-3788-4D42-B4F0-18BABE232EA7}" destId="{02C0376A-B8E3-4FE7-AB1E-5E7215A56D61}" srcOrd="1" destOrd="0" parTransId="{FB23EDC3-B91A-4D8A-8EBF-9D383A184E9B}" sibTransId="{9EFF0226-3071-47F5-B36D-955152E69F85}"/>
    <dgm:cxn modelId="{BE3F427B-6B31-4FF3-A0B6-17FC2F1BD284}" srcId="{AE0A2E33-7D78-4E30-BA0B-C1532104BCA5}" destId="{493AA5AD-060B-4399-8DD9-F471CEB71961}" srcOrd="1" destOrd="0" parTransId="{35CD8288-E66C-4548-9044-62BE15447D6A}" sibTransId="{9E13611C-E413-4990-959E-282C75C0E2F1}"/>
    <dgm:cxn modelId="{0C1795E0-EB76-4454-AB41-7107B9742C21}" srcId="{BD9511E6-3788-4D42-B4F0-18BABE232EA7}" destId="{6D0776C3-22E6-4BD0-8962-B1A216C80D3A}" srcOrd="0" destOrd="0" parTransId="{D6E42D47-5AF3-4BA9-9E06-5601D9016622}" sibTransId="{C6C97A6A-E54B-43F4-9653-6AA9C96A6121}"/>
    <dgm:cxn modelId="{345F14EA-7A21-4237-A7E0-8A0610606428}" type="presOf" srcId="{14B6ABA3-A14F-4255-BB72-5311999C383F}" destId="{2FF8400D-7322-45E9-8377-EC35651C224D}" srcOrd="0" destOrd="1" presId="urn:microsoft.com/office/officeart/2011/layout/CircleProcess"/>
    <dgm:cxn modelId="{7DC8D711-49F9-4CF2-AE68-0C703AB6F704}" type="presOf" srcId="{D625738E-5276-41BA-869D-7A606A13205E}" destId="{AF6B3F46-E78F-4A77-84FF-D7F8E0943EB3}" srcOrd="0" destOrd="0" presId="urn:microsoft.com/office/officeart/2011/layout/CircleProcess"/>
    <dgm:cxn modelId="{B22F5E48-06CA-47E2-BB78-1AEA70DE3066}" srcId="{AE0A2E33-7D78-4E30-BA0B-C1532104BCA5}" destId="{B9F1D337-1DDA-4446-82BA-EB71914A2E90}" srcOrd="0" destOrd="0" parTransId="{CFD85BC6-1502-436D-9F36-465780826A44}" sibTransId="{20C71F95-8BAA-499E-A62B-F073865E474C}"/>
    <dgm:cxn modelId="{1B9B0AE2-8A74-4D2F-8BE9-6500317D9F53}" srcId="{6B253A59-4D7C-4386-A96A-1A63F65715FA}" destId="{2D61E40B-0629-4837-B2FC-7A906663F6E6}" srcOrd="1" destOrd="0" parTransId="{FD0440FD-B213-412D-8E8E-D53AF394F1DB}" sibTransId="{024C2D33-ED0B-4828-B298-4B46072004D1}"/>
    <dgm:cxn modelId="{D94E205E-FF15-4811-BE3B-D4B6D039EBFA}" srcId="{C02D9A86-E232-4DCB-8A31-F9C0960068E4}" destId="{14B6ABA3-A14F-4255-BB72-5311999C383F}" srcOrd="1" destOrd="0" parTransId="{0F04C73E-5137-4F6D-B256-58FBA54247B2}" sibTransId="{0B995F75-D821-4079-8963-0B80085BE1AF}"/>
    <dgm:cxn modelId="{C6310196-DB29-4E7C-B26F-5BFAA2807028}" type="presOf" srcId="{AE0A2E33-7D78-4E30-BA0B-C1532104BCA5}" destId="{7BBB9406-1A85-4A34-AB0A-D0A73ACA519B}" srcOrd="0" destOrd="0" presId="urn:microsoft.com/office/officeart/2011/layout/CircleProcess"/>
    <dgm:cxn modelId="{04608436-67B8-44FC-BAEB-F4583C675111}" type="presParOf" srcId="{AF6B3F46-E78F-4A77-84FF-D7F8E0943EB3}" destId="{E1752603-2E67-46A8-9263-6C68538784DE}" srcOrd="0" destOrd="0" presId="urn:microsoft.com/office/officeart/2011/layout/CircleProcess"/>
    <dgm:cxn modelId="{4B367084-994E-4C18-80F5-D8384EA364A7}" type="presParOf" srcId="{E1752603-2E67-46A8-9263-6C68538784DE}" destId="{60751630-BAE0-4B1B-BC39-409319E6C8F0}" srcOrd="0" destOrd="0" presId="urn:microsoft.com/office/officeart/2011/layout/CircleProcess"/>
    <dgm:cxn modelId="{EC79FE42-1FA8-4637-9079-71F24CE30A2A}" type="presParOf" srcId="{AF6B3F46-E78F-4A77-84FF-D7F8E0943EB3}" destId="{4E8E8B81-1C8F-4580-AE6B-C934E4E30004}" srcOrd="1" destOrd="0" presId="urn:microsoft.com/office/officeart/2011/layout/CircleProcess"/>
    <dgm:cxn modelId="{1BB59C73-8343-4A67-A3B0-106E106B92F0}" type="presParOf" srcId="{4E8E8B81-1C8F-4580-AE6B-C934E4E30004}" destId="{7BBB9406-1A85-4A34-AB0A-D0A73ACA519B}" srcOrd="0" destOrd="0" presId="urn:microsoft.com/office/officeart/2011/layout/CircleProcess"/>
    <dgm:cxn modelId="{411A781D-3F93-46AA-8A6F-DDA7E464F775}" type="presParOf" srcId="{AF6B3F46-E78F-4A77-84FF-D7F8E0943EB3}" destId="{C6F6896D-9495-47BC-9254-83AF4EEECB5B}" srcOrd="2" destOrd="0" presId="urn:microsoft.com/office/officeart/2011/layout/CircleProcess"/>
    <dgm:cxn modelId="{A6ECC535-BD32-4265-8AC2-ACF9F8D959BA}" type="presParOf" srcId="{AF6B3F46-E78F-4A77-84FF-D7F8E0943EB3}" destId="{4655E88B-FB75-4CD6-88FC-184E185835CC}" srcOrd="3" destOrd="0" presId="urn:microsoft.com/office/officeart/2011/layout/CircleProcess"/>
    <dgm:cxn modelId="{37845A0F-8F01-452A-83A8-104E52A2F468}" type="presParOf" srcId="{AF6B3F46-E78F-4A77-84FF-D7F8E0943EB3}" destId="{CC8EFFB5-7D8B-4BE9-9384-909F37A41EED}" srcOrd="4" destOrd="0" presId="urn:microsoft.com/office/officeart/2011/layout/CircleProcess"/>
    <dgm:cxn modelId="{23FB8A55-E0E4-4763-A81D-B63C971E6EE5}" type="presParOf" srcId="{CC8EFFB5-7D8B-4BE9-9384-909F37A41EED}" destId="{39E767B6-F5AB-4258-BD43-53EB94D7CA86}" srcOrd="0" destOrd="0" presId="urn:microsoft.com/office/officeart/2011/layout/CircleProcess"/>
    <dgm:cxn modelId="{410EEAF8-841A-440E-8042-D8583841788C}" type="presParOf" srcId="{AF6B3F46-E78F-4A77-84FF-D7F8E0943EB3}" destId="{C41CC3BF-BE39-4946-BE92-94AFB96574CA}" srcOrd="5" destOrd="0" presId="urn:microsoft.com/office/officeart/2011/layout/CircleProcess"/>
    <dgm:cxn modelId="{E8BF3ED4-100B-45BE-9BF6-1806D2C6B9EE}" type="presParOf" srcId="{C41CC3BF-BE39-4946-BE92-94AFB96574CA}" destId="{AA194872-6CE9-44F4-90E6-85F9F4D80E8D}" srcOrd="0" destOrd="0" presId="urn:microsoft.com/office/officeart/2011/layout/CircleProcess"/>
    <dgm:cxn modelId="{16B998E5-C865-41E8-B5E1-E2D837A4AFBF}" type="presParOf" srcId="{AF6B3F46-E78F-4A77-84FF-D7F8E0943EB3}" destId="{82DA09A4-559D-4BF7-9094-0BB90B78B241}" srcOrd="6" destOrd="0" presId="urn:microsoft.com/office/officeart/2011/layout/CircleProcess"/>
    <dgm:cxn modelId="{3B4A7DBC-F05C-4A87-AB62-D38A68E8F1B1}" type="presParOf" srcId="{AF6B3F46-E78F-4A77-84FF-D7F8E0943EB3}" destId="{289B3A73-0110-4E73-B655-266C77303F85}" srcOrd="7" destOrd="0" presId="urn:microsoft.com/office/officeart/2011/layout/CircleProcess"/>
    <dgm:cxn modelId="{AB6FEF0A-2CC1-4886-882C-63B887E5776F}" type="presParOf" srcId="{AF6B3F46-E78F-4A77-84FF-D7F8E0943EB3}" destId="{6B615159-F718-42AF-B902-F886FBADB503}" srcOrd="8" destOrd="0" presId="urn:microsoft.com/office/officeart/2011/layout/CircleProcess"/>
    <dgm:cxn modelId="{8E000152-452F-4736-BD3A-3D9F79FDC0D3}" type="presParOf" srcId="{6B615159-F718-42AF-B902-F886FBADB503}" destId="{A754CC1B-CC07-4CF4-B315-7A10C5AE5DF1}" srcOrd="0" destOrd="0" presId="urn:microsoft.com/office/officeart/2011/layout/CircleProcess"/>
    <dgm:cxn modelId="{2E37AAC9-5650-48AF-9B25-C4F274CDC84F}" type="presParOf" srcId="{AF6B3F46-E78F-4A77-84FF-D7F8E0943EB3}" destId="{EA68C64B-DFA0-44DF-9BE2-F8B1B5BB990A}" srcOrd="9" destOrd="0" presId="urn:microsoft.com/office/officeart/2011/layout/CircleProcess"/>
    <dgm:cxn modelId="{FBE275AF-9E9B-4589-8F44-5A8248721A1B}" type="presParOf" srcId="{EA68C64B-DFA0-44DF-9BE2-F8B1B5BB990A}" destId="{6DE9E48E-4AC4-4DEB-ACFF-924AA1C105D5}" srcOrd="0" destOrd="0" presId="urn:microsoft.com/office/officeart/2011/layout/CircleProcess"/>
    <dgm:cxn modelId="{D70F5F1B-645C-468A-A9A8-5495B5741F5A}" type="presParOf" srcId="{AF6B3F46-E78F-4A77-84FF-D7F8E0943EB3}" destId="{2FF8400D-7322-45E9-8377-EC35651C224D}" srcOrd="10" destOrd="0" presId="urn:microsoft.com/office/officeart/2011/layout/CircleProcess"/>
    <dgm:cxn modelId="{AC2D7415-65BE-4EE7-BF41-C6C8F270F260}" type="presParOf" srcId="{AF6B3F46-E78F-4A77-84FF-D7F8E0943EB3}" destId="{9B8B9F98-97F2-4A3D-9C90-9E2083914C6A}" srcOrd="11" destOrd="0" presId="urn:microsoft.com/office/officeart/2011/layout/CircleProcess"/>
    <dgm:cxn modelId="{F78297DB-2768-4CB5-925F-E91BF2653EF9}" type="presParOf" srcId="{AF6B3F46-E78F-4A77-84FF-D7F8E0943EB3}" destId="{4EDAC1F4-8544-4085-93B9-D59384A98F74}" srcOrd="12" destOrd="0" presId="urn:microsoft.com/office/officeart/2011/layout/CircleProcess"/>
    <dgm:cxn modelId="{9ED8CD5F-35C0-48EE-9AF0-0365E6F3401A}" type="presParOf" srcId="{4EDAC1F4-8544-4085-93B9-D59384A98F74}" destId="{01F3F26C-E20C-484C-84B6-87CD8BA8E69A}" srcOrd="0" destOrd="0" presId="urn:microsoft.com/office/officeart/2011/layout/CircleProcess"/>
    <dgm:cxn modelId="{ED987735-49AE-4DC4-9B30-FDF7E81B2CD4}" type="presParOf" srcId="{AF6B3F46-E78F-4A77-84FF-D7F8E0943EB3}" destId="{B439BB83-4FFB-4F74-A4AC-BBF5A25B7C9F}" srcOrd="13" destOrd="0" presId="urn:microsoft.com/office/officeart/2011/layout/CircleProcess"/>
    <dgm:cxn modelId="{80BAC9B1-2425-4867-A277-1E744D6C36E5}" type="presParOf" srcId="{B439BB83-4FFB-4F74-A4AC-BBF5A25B7C9F}" destId="{6EF59E5A-3D6D-49C2-99FA-28A6D36A6E0C}" srcOrd="0" destOrd="0" presId="urn:microsoft.com/office/officeart/2011/layout/CircleProcess"/>
    <dgm:cxn modelId="{EB62F797-07FF-41C6-B2B7-266800C9A43E}" type="presParOf" srcId="{AF6B3F46-E78F-4A77-84FF-D7F8E0943EB3}" destId="{242B9E64-E57B-47DD-A62E-B9A7D600AA86}" srcOrd="14" destOrd="0" presId="urn:microsoft.com/office/officeart/2011/layout/CircleProcess"/>
    <dgm:cxn modelId="{00A8A1D6-BEA0-4F4A-8F19-5EAFB0881002}" type="presParOf" srcId="{AF6B3F46-E78F-4A77-84FF-D7F8E0943EB3}" destId="{328AEB69-C34E-4D57-B13C-D836CEC819D0}" srcOrd="15"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2F528-7647-46C0-A210-9F63AFEAC123}">
      <dsp:nvSpPr>
        <dsp:cNvPr id="0" name=""/>
        <dsp:cNvSpPr/>
      </dsp:nvSpPr>
      <dsp:spPr>
        <a:xfrm>
          <a:off x="2155940" y="0"/>
          <a:ext cx="1792707" cy="1792707"/>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Socio-emotional processes</a:t>
          </a:r>
        </a:p>
        <a:p>
          <a:pPr marL="0" lvl="0" indent="0" algn="ctr" defTabSz="533400">
            <a:lnSpc>
              <a:spcPct val="90000"/>
            </a:lnSpc>
            <a:spcBef>
              <a:spcPct val="0"/>
            </a:spcBef>
            <a:spcAft>
              <a:spcPct val="35000"/>
            </a:spcAft>
            <a:buNone/>
          </a:pPr>
          <a:r>
            <a:rPr lang="en-US" sz="1200" kern="1200" dirty="0"/>
            <a:t>*Relationship building</a:t>
          </a:r>
        </a:p>
        <a:p>
          <a:pPr marL="0" lvl="0" indent="0" algn="ctr" defTabSz="533400">
            <a:lnSpc>
              <a:spcPct val="90000"/>
            </a:lnSpc>
            <a:spcBef>
              <a:spcPct val="0"/>
            </a:spcBef>
            <a:spcAft>
              <a:spcPct val="35000"/>
            </a:spcAft>
            <a:buNone/>
          </a:pPr>
          <a:r>
            <a:rPr lang="en-US" sz="1200" kern="1200" dirty="0"/>
            <a:t>*Cohesion</a:t>
          </a:r>
        </a:p>
        <a:p>
          <a:pPr marL="0" lvl="0" indent="0" algn="ctr" defTabSz="533400">
            <a:lnSpc>
              <a:spcPct val="90000"/>
            </a:lnSpc>
            <a:spcBef>
              <a:spcPct val="0"/>
            </a:spcBef>
            <a:spcAft>
              <a:spcPct val="35000"/>
            </a:spcAft>
            <a:buNone/>
          </a:pPr>
          <a:r>
            <a:rPr lang="en-US" sz="1200" kern="1200" dirty="0"/>
            <a:t>*Trust</a:t>
          </a:r>
        </a:p>
      </dsp:txBody>
      <dsp:txXfrm>
        <a:off x="2418476" y="262536"/>
        <a:ext cx="1267635" cy="1267635"/>
      </dsp:txXfrm>
    </dsp:sp>
    <dsp:sp modelId="{EBD047C8-4377-457F-909C-8F730E2316B5}">
      <dsp:nvSpPr>
        <dsp:cNvPr id="0" name=""/>
        <dsp:cNvSpPr/>
      </dsp:nvSpPr>
      <dsp:spPr>
        <a:xfrm rot="9345589">
          <a:off x="834965" y="438507"/>
          <a:ext cx="1350995" cy="5109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6B5696-F413-4B22-9BD2-218995C777CB}">
      <dsp:nvSpPr>
        <dsp:cNvPr id="0" name=""/>
        <dsp:cNvSpPr/>
      </dsp:nvSpPr>
      <dsp:spPr>
        <a:xfrm>
          <a:off x="79855" y="1170084"/>
          <a:ext cx="1703072" cy="13624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b="1" kern="1200" dirty="0"/>
            <a:t>Inputs</a:t>
          </a:r>
        </a:p>
        <a:p>
          <a:pPr marL="0" lvl="0" indent="0" algn="ctr" defTabSz="577850">
            <a:lnSpc>
              <a:spcPct val="90000"/>
            </a:lnSpc>
            <a:spcBef>
              <a:spcPct val="0"/>
            </a:spcBef>
            <a:spcAft>
              <a:spcPct val="35000"/>
            </a:spcAft>
            <a:buNone/>
          </a:pPr>
          <a:r>
            <a:rPr lang="en-US" sz="1300" kern="1200" dirty="0"/>
            <a:t>*Design</a:t>
          </a:r>
        </a:p>
        <a:p>
          <a:pPr marL="0" lvl="0" indent="0" algn="ctr" defTabSz="577850">
            <a:lnSpc>
              <a:spcPct val="90000"/>
            </a:lnSpc>
            <a:spcBef>
              <a:spcPct val="0"/>
            </a:spcBef>
            <a:spcAft>
              <a:spcPct val="35000"/>
            </a:spcAft>
            <a:buNone/>
          </a:pPr>
          <a:r>
            <a:rPr lang="en-US" sz="1300" kern="1200" dirty="0"/>
            <a:t>*Culture</a:t>
          </a:r>
        </a:p>
        <a:p>
          <a:pPr marL="0" lvl="0" indent="0" algn="ctr" defTabSz="577850">
            <a:lnSpc>
              <a:spcPct val="90000"/>
            </a:lnSpc>
            <a:spcBef>
              <a:spcPct val="0"/>
            </a:spcBef>
            <a:spcAft>
              <a:spcPct val="35000"/>
            </a:spcAft>
            <a:buNone/>
          </a:pPr>
          <a:r>
            <a:rPr lang="en-US" sz="1300" kern="1200" dirty="0"/>
            <a:t>*Technical</a:t>
          </a:r>
        </a:p>
        <a:p>
          <a:pPr marL="0" lvl="0" indent="0" algn="ctr" defTabSz="577850">
            <a:lnSpc>
              <a:spcPct val="90000"/>
            </a:lnSpc>
            <a:spcBef>
              <a:spcPct val="0"/>
            </a:spcBef>
            <a:spcAft>
              <a:spcPct val="35000"/>
            </a:spcAft>
            <a:buNone/>
          </a:pPr>
          <a:r>
            <a:rPr lang="en-US" sz="1300" kern="1200" dirty="0"/>
            <a:t>*Training</a:t>
          </a:r>
        </a:p>
      </dsp:txBody>
      <dsp:txXfrm>
        <a:off x="119760" y="1209989"/>
        <a:ext cx="1623262" cy="1282648"/>
      </dsp:txXfrm>
    </dsp:sp>
    <dsp:sp modelId="{DCECC17A-666F-47E8-B028-516D3A9A282C}">
      <dsp:nvSpPr>
        <dsp:cNvPr id="0" name=""/>
        <dsp:cNvSpPr/>
      </dsp:nvSpPr>
      <dsp:spPr>
        <a:xfrm rot="1517318">
          <a:off x="3937189" y="447447"/>
          <a:ext cx="1347188" cy="510921"/>
        </a:xfrm>
        <a:prstGeom prs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5C57C6-AB14-4749-B014-3C5BD0C516BC}">
      <dsp:nvSpPr>
        <dsp:cNvPr id="0" name=""/>
        <dsp:cNvSpPr/>
      </dsp:nvSpPr>
      <dsp:spPr>
        <a:xfrm>
          <a:off x="4300189" y="1207012"/>
          <a:ext cx="1703072" cy="13624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b="1" kern="1200" dirty="0"/>
            <a:t>Outputs</a:t>
          </a:r>
        </a:p>
        <a:p>
          <a:pPr marL="0" lvl="0" indent="0" algn="ctr" defTabSz="577850">
            <a:lnSpc>
              <a:spcPct val="90000"/>
            </a:lnSpc>
            <a:spcBef>
              <a:spcPct val="0"/>
            </a:spcBef>
            <a:spcAft>
              <a:spcPct val="35000"/>
            </a:spcAft>
            <a:buNone/>
          </a:pPr>
          <a:r>
            <a:rPr lang="en-US" sz="1300" b="0" kern="1200" dirty="0"/>
            <a:t>*Performance</a:t>
          </a:r>
        </a:p>
        <a:p>
          <a:pPr marL="0" lvl="0" indent="0" algn="ctr" defTabSz="577850">
            <a:lnSpc>
              <a:spcPct val="90000"/>
            </a:lnSpc>
            <a:spcBef>
              <a:spcPct val="0"/>
            </a:spcBef>
            <a:spcAft>
              <a:spcPct val="35000"/>
            </a:spcAft>
            <a:buNone/>
          </a:pPr>
          <a:r>
            <a:rPr lang="en-US" sz="1300" b="0" kern="1200" dirty="0"/>
            <a:t>*Satisfaction</a:t>
          </a:r>
        </a:p>
      </dsp:txBody>
      <dsp:txXfrm>
        <a:off x="4340094" y="1246917"/>
        <a:ext cx="1623262" cy="12826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0D7C7-7B26-493B-A1D9-EF3B89396B15}">
      <dsp:nvSpPr>
        <dsp:cNvPr id="0" name=""/>
        <dsp:cNvSpPr/>
      </dsp:nvSpPr>
      <dsp:spPr>
        <a:xfrm>
          <a:off x="696894" y="262521"/>
          <a:ext cx="1679198" cy="1690187"/>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t>Task Processes</a:t>
          </a:r>
        </a:p>
        <a:p>
          <a:pPr marL="0" lvl="0" indent="0" algn="ctr" defTabSz="488950">
            <a:lnSpc>
              <a:spcPct val="90000"/>
            </a:lnSpc>
            <a:spcBef>
              <a:spcPct val="0"/>
            </a:spcBef>
            <a:spcAft>
              <a:spcPct val="35000"/>
            </a:spcAft>
            <a:buNone/>
          </a:pPr>
          <a:r>
            <a:rPr lang="en-US" sz="1100" kern="1200" dirty="0"/>
            <a:t>*Communication</a:t>
          </a:r>
        </a:p>
        <a:p>
          <a:pPr marL="0" lvl="0" indent="0" algn="ctr" defTabSz="488950">
            <a:lnSpc>
              <a:spcPct val="90000"/>
            </a:lnSpc>
            <a:spcBef>
              <a:spcPct val="0"/>
            </a:spcBef>
            <a:spcAft>
              <a:spcPct val="35000"/>
            </a:spcAft>
            <a:buNone/>
          </a:pPr>
          <a:r>
            <a:rPr lang="en-US" sz="1100" kern="1200" dirty="0"/>
            <a:t>*Coordination</a:t>
          </a:r>
        </a:p>
        <a:p>
          <a:pPr marL="0" lvl="0" indent="0" algn="ctr" defTabSz="488950">
            <a:lnSpc>
              <a:spcPct val="90000"/>
            </a:lnSpc>
            <a:spcBef>
              <a:spcPct val="0"/>
            </a:spcBef>
            <a:spcAft>
              <a:spcPct val="35000"/>
            </a:spcAft>
            <a:buNone/>
          </a:pPr>
          <a:r>
            <a:rPr lang="en-US" sz="1100" kern="1200" dirty="0"/>
            <a:t>*Task-Technology-Structure fit</a:t>
          </a:r>
        </a:p>
      </dsp:txBody>
      <dsp:txXfrm>
        <a:off x="942807" y="510043"/>
        <a:ext cx="1187372" cy="1195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C33D9-FF2C-457A-A9ED-F09690F3D706}">
      <dsp:nvSpPr>
        <dsp:cNvPr id="0" name=""/>
        <dsp:cNvSpPr/>
      </dsp:nvSpPr>
      <dsp:spPr>
        <a:xfrm>
          <a:off x="3169593" y="1808209"/>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Technology and Leadership</a:t>
          </a:r>
        </a:p>
      </dsp:txBody>
      <dsp:txXfrm>
        <a:off x="3371013" y="2009629"/>
        <a:ext cx="972541" cy="972541"/>
      </dsp:txXfrm>
    </dsp:sp>
    <dsp:sp modelId="{702A74B5-C7AA-40F2-872B-AF4DA8640FF3}">
      <dsp:nvSpPr>
        <dsp:cNvPr id="0" name=""/>
        <dsp:cNvSpPr/>
      </dsp:nvSpPr>
      <dsp:spPr>
        <a:xfrm rot="16200000">
          <a:off x="3649933" y="1584813"/>
          <a:ext cx="414701" cy="32091"/>
        </a:xfrm>
        <a:custGeom>
          <a:avLst/>
          <a:gdLst/>
          <a:ahLst/>
          <a:cxnLst/>
          <a:rect l="0" t="0" r="0" b="0"/>
          <a:pathLst>
            <a:path>
              <a:moveTo>
                <a:pt x="0" y="16045"/>
              </a:moveTo>
              <a:lnTo>
                <a:pt x="414701" y="16045"/>
              </a:lnTo>
            </a:path>
          </a:pathLst>
        </a:custGeom>
        <a:noFill/>
        <a:ln w="15875"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846916" y="1590491"/>
        <a:ext cx="20735" cy="20735"/>
      </dsp:txXfrm>
    </dsp:sp>
    <dsp:sp modelId="{3B8143BD-591F-42BA-B75F-98BB122DE594}">
      <dsp:nvSpPr>
        <dsp:cNvPr id="0" name=""/>
        <dsp:cNvSpPr/>
      </dsp:nvSpPr>
      <dsp:spPr>
        <a:xfrm>
          <a:off x="3169593" y="18126"/>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Trust</a:t>
          </a:r>
        </a:p>
      </dsp:txBody>
      <dsp:txXfrm>
        <a:off x="3371013" y="219546"/>
        <a:ext cx="972541" cy="972541"/>
      </dsp:txXfrm>
    </dsp:sp>
    <dsp:sp modelId="{A76B4F11-039D-41A8-BF03-64A48FAAB730}">
      <dsp:nvSpPr>
        <dsp:cNvPr id="0" name=""/>
        <dsp:cNvSpPr/>
      </dsp:nvSpPr>
      <dsp:spPr>
        <a:xfrm rot="20520000">
          <a:off x="4501168" y="2203271"/>
          <a:ext cx="414701" cy="32091"/>
        </a:xfrm>
        <a:custGeom>
          <a:avLst/>
          <a:gdLst/>
          <a:ahLst/>
          <a:cxnLst/>
          <a:rect l="0" t="0" r="0" b="0"/>
          <a:pathLst>
            <a:path>
              <a:moveTo>
                <a:pt x="0" y="16045"/>
              </a:moveTo>
              <a:lnTo>
                <a:pt x="414701" y="16045"/>
              </a:lnTo>
            </a:path>
          </a:pathLst>
        </a:custGeom>
        <a:noFill/>
        <a:ln w="15875"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698151" y="2208949"/>
        <a:ext cx="20735" cy="20735"/>
      </dsp:txXfrm>
    </dsp:sp>
    <dsp:sp modelId="{890E2F5E-6898-462A-9974-686382F59AB7}">
      <dsp:nvSpPr>
        <dsp:cNvPr id="0" name=""/>
        <dsp:cNvSpPr/>
      </dsp:nvSpPr>
      <dsp:spPr>
        <a:xfrm>
          <a:off x="4872063" y="1255043"/>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Relationship building</a:t>
          </a:r>
        </a:p>
      </dsp:txBody>
      <dsp:txXfrm>
        <a:off x="5073483" y="1456463"/>
        <a:ext cx="972541" cy="972541"/>
      </dsp:txXfrm>
    </dsp:sp>
    <dsp:sp modelId="{6F355304-C068-49D9-8AFE-318E59D0347B}">
      <dsp:nvSpPr>
        <dsp:cNvPr id="0" name=""/>
        <dsp:cNvSpPr/>
      </dsp:nvSpPr>
      <dsp:spPr>
        <a:xfrm rot="3240000">
          <a:off x="4176025" y="3203958"/>
          <a:ext cx="414701" cy="32091"/>
        </a:xfrm>
        <a:custGeom>
          <a:avLst/>
          <a:gdLst/>
          <a:ahLst/>
          <a:cxnLst/>
          <a:rect l="0" t="0" r="0" b="0"/>
          <a:pathLst>
            <a:path>
              <a:moveTo>
                <a:pt x="0" y="16045"/>
              </a:moveTo>
              <a:lnTo>
                <a:pt x="414701" y="16045"/>
              </a:lnTo>
            </a:path>
          </a:pathLst>
        </a:custGeom>
        <a:noFill/>
        <a:ln w="15875"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73008" y="3209636"/>
        <a:ext cx="20735" cy="20735"/>
      </dsp:txXfrm>
    </dsp:sp>
    <dsp:sp modelId="{174CE9ED-8ACE-4CBB-B97E-28516E2A80B0}">
      <dsp:nvSpPr>
        <dsp:cNvPr id="0" name=""/>
        <dsp:cNvSpPr/>
      </dsp:nvSpPr>
      <dsp:spPr>
        <a:xfrm>
          <a:off x="4221777" y="3256417"/>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Cultural differences</a:t>
          </a:r>
        </a:p>
      </dsp:txBody>
      <dsp:txXfrm>
        <a:off x="4423197" y="3457837"/>
        <a:ext cx="972541" cy="972541"/>
      </dsp:txXfrm>
    </dsp:sp>
    <dsp:sp modelId="{B4AA3F6E-BEC7-4B5B-B620-D49FC9402CC2}">
      <dsp:nvSpPr>
        <dsp:cNvPr id="0" name=""/>
        <dsp:cNvSpPr/>
      </dsp:nvSpPr>
      <dsp:spPr>
        <a:xfrm rot="7560000">
          <a:off x="3123840" y="3203958"/>
          <a:ext cx="414701" cy="32091"/>
        </a:xfrm>
        <a:custGeom>
          <a:avLst/>
          <a:gdLst/>
          <a:ahLst/>
          <a:cxnLst/>
          <a:rect l="0" t="0" r="0" b="0"/>
          <a:pathLst>
            <a:path>
              <a:moveTo>
                <a:pt x="0" y="16045"/>
              </a:moveTo>
              <a:lnTo>
                <a:pt x="414701" y="16045"/>
              </a:lnTo>
            </a:path>
          </a:pathLst>
        </a:custGeom>
        <a:noFill/>
        <a:ln w="15875"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320824" y="3209636"/>
        <a:ext cx="20735" cy="20735"/>
      </dsp:txXfrm>
    </dsp:sp>
    <dsp:sp modelId="{F92EC2CD-88A7-481D-BF4B-9AAFC1213A2A}">
      <dsp:nvSpPr>
        <dsp:cNvPr id="0" name=""/>
        <dsp:cNvSpPr/>
      </dsp:nvSpPr>
      <dsp:spPr>
        <a:xfrm>
          <a:off x="2117408" y="3256417"/>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Distance and time difference</a:t>
          </a:r>
        </a:p>
      </dsp:txBody>
      <dsp:txXfrm>
        <a:off x="2318828" y="3457837"/>
        <a:ext cx="972541" cy="972541"/>
      </dsp:txXfrm>
    </dsp:sp>
    <dsp:sp modelId="{7FE2EED1-D7A9-4493-8B0C-538FF1977783}">
      <dsp:nvSpPr>
        <dsp:cNvPr id="0" name=""/>
        <dsp:cNvSpPr/>
      </dsp:nvSpPr>
      <dsp:spPr>
        <a:xfrm rot="11880000">
          <a:off x="2798697" y="2203271"/>
          <a:ext cx="414701" cy="32091"/>
        </a:xfrm>
        <a:custGeom>
          <a:avLst/>
          <a:gdLst/>
          <a:ahLst/>
          <a:cxnLst/>
          <a:rect l="0" t="0" r="0" b="0"/>
          <a:pathLst>
            <a:path>
              <a:moveTo>
                <a:pt x="0" y="16045"/>
              </a:moveTo>
              <a:lnTo>
                <a:pt x="414701" y="16045"/>
              </a:lnTo>
            </a:path>
          </a:pathLst>
        </a:custGeom>
        <a:noFill/>
        <a:ln w="15875"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995681" y="2208949"/>
        <a:ext cx="20735" cy="20735"/>
      </dsp:txXfrm>
    </dsp:sp>
    <dsp:sp modelId="{E3B65597-F9C0-47FD-9247-A450DD9E9809}">
      <dsp:nvSpPr>
        <dsp:cNvPr id="0" name=""/>
        <dsp:cNvSpPr/>
      </dsp:nvSpPr>
      <dsp:spPr>
        <a:xfrm>
          <a:off x="1467122" y="1255043"/>
          <a:ext cx="1375381" cy="137538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Training</a:t>
          </a:r>
        </a:p>
      </dsp:txBody>
      <dsp:txXfrm>
        <a:off x="1668542" y="1456463"/>
        <a:ext cx="972541" cy="9725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0792F-97BD-46E7-A27C-9B71A8D0F892}">
      <dsp:nvSpPr>
        <dsp:cNvPr id="0" name=""/>
        <dsp:cNvSpPr/>
      </dsp:nvSpPr>
      <dsp:spPr>
        <a:xfrm rot="5400000">
          <a:off x="-179735" y="183537"/>
          <a:ext cx="1198237" cy="83876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E-Leadership</a:t>
          </a:r>
        </a:p>
      </dsp:txBody>
      <dsp:txXfrm rot="-5400000">
        <a:off x="1" y="423184"/>
        <a:ext cx="838766" cy="359471"/>
      </dsp:txXfrm>
    </dsp:sp>
    <dsp:sp modelId="{D3F79919-3EFD-4E35-AF90-4FBE1DC5298A}">
      <dsp:nvSpPr>
        <dsp:cNvPr id="0" name=""/>
        <dsp:cNvSpPr/>
      </dsp:nvSpPr>
      <dsp:spPr>
        <a:xfrm rot="5400000">
          <a:off x="4186865" y="-3344297"/>
          <a:ext cx="778854" cy="747505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 social influence process mediated by advanced information technology (AIT) to produce a change in attitudes, feelings, thinking, behavior, and/or performance with individuals, groups, and/or organizations.</a:t>
          </a:r>
        </a:p>
      </dsp:txBody>
      <dsp:txXfrm rot="-5400000">
        <a:off x="838766" y="41823"/>
        <a:ext cx="7437032" cy="702812"/>
      </dsp:txXfrm>
    </dsp:sp>
    <dsp:sp modelId="{83EC08CE-E92C-4F4E-B6F0-7F05743AB924}">
      <dsp:nvSpPr>
        <dsp:cNvPr id="0" name=""/>
        <dsp:cNvSpPr/>
      </dsp:nvSpPr>
      <dsp:spPr>
        <a:xfrm rot="5400000">
          <a:off x="-179735" y="1234515"/>
          <a:ext cx="1198237" cy="83876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Transactional</a:t>
          </a:r>
          <a:r>
            <a:rPr lang="en-US" sz="900" b="1" kern="1200" dirty="0"/>
            <a:t> </a:t>
          </a:r>
          <a:r>
            <a:rPr lang="en-US" sz="800" b="1" kern="1200" dirty="0"/>
            <a:t>Leadership</a:t>
          </a:r>
        </a:p>
      </dsp:txBody>
      <dsp:txXfrm rot="-5400000">
        <a:off x="1" y="1474162"/>
        <a:ext cx="838766" cy="359471"/>
      </dsp:txXfrm>
    </dsp:sp>
    <dsp:sp modelId="{D736AF69-C14F-4B10-B6C1-6FA2A03B21CD}">
      <dsp:nvSpPr>
        <dsp:cNvPr id="0" name=""/>
        <dsp:cNvSpPr/>
      </dsp:nvSpPr>
      <dsp:spPr>
        <a:xfrm rot="5400000">
          <a:off x="4186865" y="-2293320"/>
          <a:ext cx="778854" cy="747505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Task-related exchange of actions and rewards between follower and leader.</a:t>
          </a:r>
        </a:p>
        <a:p>
          <a:pPr marL="114300" lvl="1" indent="-114300" algn="l" defTabSz="622300">
            <a:lnSpc>
              <a:spcPct val="90000"/>
            </a:lnSpc>
            <a:spcBef>
              <a:spcPct val="0"/>
            </a:spcBef>
            <a:spcAft>
              <a:spcPct val="15000"/>
            </a:spcAft>
            <a:buChar char="•"/>
          </a:pPr>
          <a:r>
            <a:rPr lang="en-US" sz="1400" kern="1200" dirty="0"/>
            <a:t>Contingent reward, management by exception active, management by exception passive.</a:t>
          </a:r>
        </a:p>
      </dsp:txBody>
      <dsp:txXfrm rot="-5400000">
        <a:off x="838766" y="1092800"/>
        <a:ext cx="7437032" cy="702812"/>
      </dsp:txXfrm>
    </dsp:sp>
    <dsp:sp modelId="{6BE564B0-E05C-4B25-ADE9-F97E9EFE65A8}">
      <dsp:nvSpPr>
        <dsp:cNvPr id="0" name=""/>
        <dsp:cNvSpPr/>
      </dsp:nvSpPr>
      <dsp:spPr>
        <a:xfrm rot="5400000">
          <a:off x="-179735" y="2285492"/>
          <a:ext cx="1198237" cy="83876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Transformational Leadership</a:t>
          </a:r>
        </a:p>
      </dsp:txBody>
      <dsp:txXfrm rot="-5400000">
        <a:off x="1" y="2525139"/>
        <a:ext cx="838766" cy="359471"/>
      </dsp:txXfrm>
    </dsp:sp>
    <dsp:sp modelId="{C6E208BA-42E3-4044-A087-22AC4DA1B1DF}">
      <dsp:nvSpPr>
        <dsp:cNvPr id="0" name=""/>
        <dsp:cNvSpPr/>
      </dsp:nvSpPr>
      <dsp:spPr>
        <a:xfrm rot="5400000">
          <a:off x="4186865" y="-1242342"/>
          <a:ext cx="778854" cy="747505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Managing interpersonal relationships between team members and the leader.</a:t>
          </a:r>
        </a:p>
        <a:p>
          <a:pPr marL="114300" lvl="1" indent="-114300" algn="l" defTabSz="622300">
            <a:lnSpc>
              <a:spcPct val="90000"/>
            </a:lnSpc>
            <a:spcBef>
              <a:spcPct val="0"/>
            </a:spcBef>
            <a:spcAft>
              <a:spcPct val="15000"/>
            </a:spcAft>
            <a:buChar char="•"/>
          </a:pPr>
          <a:r>
            <a:rPr lang="en-US" sz="1400" kern="1200" dirty="0"/>
            <a:t>Idealized influence (charisma), inspirational motivation, intellectual stimulation, and individualized consideration behaviors.</a:t>
          </a:r>
        </a:p>
      </dsp:txBody>
      <dsp:txXfrm rot="-5400000">
        <a:off x="838766" y="2143778"/>
        <a:ext cx="7437032" cy="702812"/>
      </dsp:txXfrm>
    </dsp:sp>
    <dsp:sp modelId="{8BFCCF9C-4EC7-4668-9AA6-B44A30E36D53}">
      <dsp:nvSpPr>
        <dsp:cNvPr id="0" name=""/>
        <dsp:cNvSpPr/>
      </dsp:nvSpPr>
      <dsp:spPr>
        <a:xfrm rot="5400000">
          <a:off x="-179735" y="3336470"/>
          <a:ext cx="1198237" cy="83876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Technological Leadership</a:t>
          </a:r>
        </a:p>
      </dsp:txBody>
      <dsp:txXfrm rot="-5400000">
        <a:off x="1" y="3576117"/>
        <a:ext cx="838766" cy="359471"/>
      </dsp:txXfrm>
    </dsp:sp>
    <dsp:sp modelId="{CC2FEACB-C266-4670-A977-D108923D9FF9}">
      <dsp:nvSpPr>
        <dsp:cNvPr id="0" name=""/>
        <dsp:cNvSpPr/>
      </dsp:nvSpPr>
      <dsp:spPr>
        <a:xfrm rot="5400000">
          <a:off x="4186865" y="-191365"/>
          <a:ext cx="778854" cy="747505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Need for leaders to identify or make available to the virtual team members the newest and the most appropriate communication and collaboration tools to maintain effective workflow and information exchange.</a:t>
          </a:r>
        </a:p>
      </dsp:txBody>
      <dsp:txXfrm rot="-5400000">
        <a:off x="838766" y="3194755"/>
        <a:ext cx="7437032" cy="7028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51630-BAE0-4B1B-BC39-409319E6C8F0}">
      <dsp:nvSpPr>
        <dsp:cNvPr id="0" name=""/>
        <dsp:cNvSpPr/>
      </dsp:nvSpPr>
      <dsp:spPr>
        <a:xfrm>
          <a:off x="5737097" y="655082"/>
          <a:ext cx="1711597" cy="1711684"/>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BB9406-1A85-4A34-AB0A-D0A73ACA519B}">
      <dsp:nvSpPr>
        <dsp:cNvPr id="0" name=""/>
        <dsp:cNvSpPr/>
      </dsp:nvSpPr>
      <dsp:spPr>
        <a:xfrm>
          <a:off x="5794346" y="712148"/>
          <a:ext cx="1597833" cy="1597552"/>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Post-project Surveys</a:t>
          </a:r>
        </a:p>
      </dsp:txBody>
      <dsp:txXfrm>
        <a:off x="6022608" y="940413"/>
        <a:ext cx="1141309" cy="1141023"/>
      </dsp:txXfrm>
    </dsp:sp>
    <dsp:sp modelId="{C6F6896D-9495-47BC-9254-83AF4EEECB5B}">
      <dsp:nvSpPr>
        <dsp:cNvPr id="0" name=""/>
        <dsp:cNvSpPr/>
      </dsp:nvSpPr>
      <dsp:spPr>
        <a:xfrm>
          <a:off x="5794346" y="2398303"/>
          <a:ext cx="1597833" cy="938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Basis of Analysis</a:t>
          </a:r>
        </a:p>
        <a:p>
          <a:pPr marL="114300" lvl="1" indent="-114300" algn="l" defTabSz="622300">
            <a:lnSpc>
              <a:spcPct val="90000"/>
            </a:lnSpc>
            <a:spcBef>
              <a:spcPct val="0"/>
            </a:spcBef>
            <a:spcAft>
              <a:spcPct val="15000"/>
            </a:spcAft>
            <a:buChar char="•"/>
          </a:pPr>
          <a:r>
            <a:rPr lang="en-US" sz="1400" kern="1200" dirty="0">
              <a:solidFill>
                <a:schemeClr val="tx1"/>
              </a:solidFill>
            </a:rPr>
            <a:t>Also looked into other submittals and reflections by students</a:t>
          </a:r>
        </a:p>
      </dsp:txBody>
      <dsp:txXfrm>
        <a:off x="5794346" y="2398303"/>
        <a:ext cx="1597833" cy="938287"/>
      </dsp:txXfrm>
    </dsp:sp>
    <dsp:sp modelId="{39E767B6-F5AB-4258-BD43-53EB94D7CA86}">
      <dsp:nvSpPr>
        <dsp:cNvPr id="0" name=""/>
        <dsp:cNvSpPr/>
      </dsp:nvSpPr>
      <dsp:spPr>
        <a:xfrm rot="2700000">
          <a:off x="3960897" y="654962"/>
          <a:ext cx="1711625" cy="1711625"/>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194872-6CE9-44F4-90E6-85F9F4D80E8D}">
      <dsp:nvSpPr>
        <dsp:cNvPr id="0" name=""/>
        <dsp:cNvSpPr/>
      </dsp:nvSpPr>
      <dsp:spPr>
        <a:xfrm>
          <a:off x="4025500" y="712148"/>
          <a:ext cx="1597833" cy="1597552"/>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Two Projects</a:t>
          </a:r>
        </a:p>
      </dsp:txBody>
      <dsp:txXfrm>
        <a:off x="4253761" y="940413"/>
        <a:ext cx="1141309" cy="1141023"/>
      </dsp:txXfrm>
    </dsp:sp>
    <dsp:sp modelId="{82DA09A4-559D-4BF7-9094-0BB90B78B241}">
      <dsp:nvSpPr>
        <dsp:cNvPr id="0" name=""/>
        <dsp:cNvSpPr/>
      </dsp:nvSpPr>
      <dsp:spPr>
        <a:xfrm>
          <a:off x="4025500" y="2398303"/>
          <a:ext cx="1597833" cy="938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Project I: Three room addition to a residential house</a:t>
          </a:r>
        </a:p>
        <a:p>
          <a:pPr marL="114300" lvl="1" indent="-114300" algn="l" defTabSz="622300">
            <a:lnSpc>
              <a:spcPct val="90000"/>
            </a:lnSpc>
            <a:spcBef>
              <a:spcPct val="0"/>
            </a:spcBef>
            <a:spcAft>
              <a:spcPct val="15000"/>
            </a:spcAft>
            <a:buChar char="•"/>
          </a:pPr>
          <a:r>
            <a:rPr lang="en-US" sz="1400" kern="1200" dirty="0">
              <a:solidFill>
                <a:schemeClr val="tx1"/>
              </a:solidFill>
            </a:rPr>
            <a:t>Project II: Multi story residential building</a:t>
          </a:r>
        </a:p>
      </dsp:txBody>
      <dsp:txXfrm>
        <a:off x="4025500" y="2398303"/>
        <a:ext cx="1597833" cy="938287"/>
      </dsp:txXfrm>
    </dsp:sp>
    <dsp:sp modelId="{A754CC1B-CC07-4CF4-B315-7A10C5AE5DF1}">
      <dsp:nvSpPr>
        <dsp:cNvPr id="0" name=""/>
        <dsp:cNvSpPr/>
      </dsp:nvSpPr>
      <dsp:spPr>
        <a:xfrm rot="2700000">
          <a:off x="2199390" y="654962"/>
          <a:ext cx="1711625" cy="1711625"/>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E9E48E-4AC4-4DEB-ACFF-924AA1C105D5}">
      <dsp:nvSpPr>
        <dsp:cNvPr id="0" name=""/>
        <dsp:cNvSpPr/>
      </dsp:nvSpPr>
      <dsp:spPr>
        <a:xfrm>
          <a:off x="2256653" y="712148"/>
          <a:ext cx="1597833" cy="1597552"/>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UW IITM Collab Project</a:t>
          </a:r>
        </a:p>
      </dsp:txBody>
      <dsp:txXfrm>
        <a:off x="2484915" y="940413"/>
        <a:ext cx="1141309" cy="1141023"/>
      </dsp:txXfrm>
    </dsp:sp>
    <dsp:sp modelId="{2FF8400D-7322-45E9-8377-EC35651C224D}">
      <dsp:nvSpPr>
        <dsp:cNvPr id="0" name=""/>
        <dsp:cNvSpPr/>
      </dsp:nvSpPr>
      <dsp:spPr>
        <a:xfrm>
          <a:off x="2256653" y="2398303"/>
          <a:ext cx="1597833" cy="938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Student participation</a:t>
          </a:r>
        </a:p>
        <a:p>
          <a:pPr marL="114300" lvl="1" indent="-114300" algn="l" defTabSz="622300">
            <a:lnSpc>
              <a:spcPct val="90000"/>
            </a:lnSpc>
            <a:spcBef>
              <a:spcPct val="0"/>
            </a:spcBef>
            <a:spcAft>
              <a:spcPct val="15000"/>
            </a:spcAft>
            <a:buChar char="•"/>
          </a:pPr>
          <a:r>
            <a:rPr lang="en-US" sz="1400" kern="1200" dirty="0">
              <a:solidFill>
                <a:schemeClr val="tx1"/>
              </a:solidFill>
            </a:rPr>
            <a:t>Used Sococo as a 2D virtual collaboration platform</a:t>
          </a:r>
        </a:p>
      </dsp:txBody>
      <dsp:txXfrm>
        <a:off x="2256653" y="2398303"/>
        <a:ext cx="1597833" cy="938287"/>
      </dsp:txXfrm>
    </dsp:sp>
    <dsp:sp modelId="{01F3F26C-E20C-484C-84B6-87CD8BA8E69A}">
      <dsp:nvSpPr>
        <dsp:cNvPr id="0" name=""/>
        <dsp:cNvSpPr/>
      </dsp:nvSpPr>
      <dsp:spPr>
        <a:xfrm rot="2700000">
          <a:off x="430544" y="654962"/>
          <a:ext cx="1711625" cy="1711625"/>
        </a:xfrm>
        <a:prstGeom prst="teardrop">
          <a:avLst>
            <a:gd name="adj" fmla="val 1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F59E5A-3D6D-49C2-99FA-28A6D36A6E0C}">
      <dsp:nvSpPr>
        <dsp:cNvPr id="0" name=""/>
        <dsp:cNvSpPr/>
      </dsp:nvSpPr>
      <dsp:spPr>
        <a:xfrm>
          <a:off x="487807" y="712148"/>
          <a:ext cx="1597833" cy="1597552"/>
        </a:xfrm>
        <a:prstGeom prst="ellipse">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Virtual Lab</a:t>
          </a:r>
        </a:p>
      </dsp:txBody>
      <dsp:txXfrm>
        <a:off x="716069" y="940413"/>
        <a:ext cx="1141309" cy="1141023"/>
      </dsp:txXfrm>
    </dsp:sp>
    <dsp:sp modelId="{242B9E64-E57B-47DD-A62E-B9A7D600AA86}">
      <dsp:nvSpPr>
        <dsp:cNvPr id="0" name=""/>
        <dsp:cNvSpPr/>
      </dsp:nvSpPr>
      <dsp:spPr>
        <a:xfrm>
          <a:off x="446248" y="2398238"/>
          <a:ext cx="1597833" cy="938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rPr>
            <a:t>For last 6 years, Dr. </a:t>
          </a:r>
          <a:r>
            <a:rPr lang="en-US" sz="1400" kern="1200" dirty="0" err="1">
              <a:solidFill>
                <a:schemeClr val="tx1"/>
              </a:solidFill>
            </a:rPr>
            <a:t>Dossick</a:t>
          </a:r>
          <a:r>
            <a:rPr lang="en-US" sz="1400" kern="1200" dirty="0">
              <a:solidFill>
                <a:schemeClr val="tx1"/>
              </a:solidFill>
            </a:rPr>
            <a:t> research work</a:t>
          </a:r>
        </a:p>
        <a:p>
          <a:pPr marL="114300" lvl="1" indent="-114300" algn="l" defTabSz="622300">
            <a:lnSpc>
              <a:spcPct val="90000"/>
            </a:lnSpc>
            <a:spcBef>
              <a:spcPct val="0"/>
            </a:spcBef>
            <a:spcAft>
              <a:spcPct val="15000"/>
            </a:spcAft>
            <a:buChar char="•"/>
          </a:pPr>
          <a:r>
            <a:rPr lang="en-US" sz="1400" kern="1200" dirty="0">
              <a:solidFill>
                <a:schemeClr val="tx1"/>
              </a:solidFill>
            </a:rPr>
            <a:t>Innovative Project Management Concepts (CM515)</a:t>
          </a:r>
        </a:p>
      </dsp:txBody>
      <dsp:txXfrm>
        <a:off x="446248" y="2398238"/>
        <a:ext cx="1597833" cy="93828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E5CD1D4F-879B-4684-A1B8-CBAEDDA359B9}" type="datetimeFigureOut">
              <a:rPr lang="en-US" smtClean="0"/>
              <a:t>3/2/2017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313D18-4538-44BC-9728-92FD8AEAC538}" type="slidenum">
              <a:rPr lang="en-US" smtClean="0"/>
              <a:t>‹#›</a:t>
            </a:fld>
            <a:endParaRPr lang="en-US"/>
          </a:p>
        </p:txBody>
      </p:sp>
    </p:spTree>
    <p:extLst>
      <p:ext uri="{BB962C8B-B14F-4D97-AF65-F5344CB8AC3E}">
        <p14:creationId xmlns:p14="http://schemas.microsoft.com/office/powerpoint/2010/main" val="2194359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FC6CF79-6469-48A4-BDE9-6B90C4F0875C}" type="datetimeFigureOut">
              <a:rPr lang="en-US" smtClean="0"/>
              <a:t>3/2/2017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D594-4C8E-4325-9506-9A7E366B9F90}" type="slidenum">
              <a:rPr lang="en-US" smtClean="0"/>
              <a:t>‹#›</a:t>
            </a:fld>
            <a:endParaRPr lang="en-US"/>
          </a:p>
        </p:txBody>
      </p:sp>
    </p:spTree>
    <p:extLst>
      <p:ext uri="{BB962C8B-B14F-4D97-AF65-F5344CB8AC3E}">
        <p14:creationId xmlns:p14="http://schemas.microsoft.com/office/powerpoint/2010/main" val="32925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2D594-4C8E-4325-9506-9A7E366B9F90}" type="slidenum">
              <a:rPr lang="en-US" smtClean="0"/>
              <a:t>5</a:t>
            </a:fld>
            <a:endParaRPr lang="en-US"/>
          </a:p>
        </p:txBody>
      </p:sp>
    </p:spTree>
    <p:extLst>
      <p:ext uri="{BB962C8B-B14F-4D97-AF65-F5344CB8AC3E}">
        <p14:creationId xmlns:p14="http://schemas.microsoft.com/office/powerpoint/2010/main" val="1190994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663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573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6302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3/2/2017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966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107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504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4908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3/2/2017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8544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346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3/2/2017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422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3/2/2017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216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3/2/2017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208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3/2/2017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848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Click icon to add picture</a:t>
            </a:r>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2914357" y="6041361"/>
            <a:ext cx="732659" cy="365125"/>
          </a:xfrm>
        </p:spPr>
        <p:txBody>
          <a:bodyPr/>
          <a:lstStyle/>
          <a:p>
            <a:fld id="{18C79C5D-2A6F-F04D-97DA-BEF2467B64E4}" type="datetimeFigureOut">
              <a:rPr lang="en-US" smtClean="0"/>
              <a:pPr/>
              <a:t>3/2/2017</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455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3/2/2017</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0235878"/>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831" y="1305098"/>
            <a:ext cx="7526338" cy="2233949"/>
          </a:xfrm>
        </p:spPr>
        <p:txBody>
          <a:bodyPr/>
          <a:lstStyle/>
          <a:p>
            <a:pPr algn="ctr"/>
            <a:r>
              <a:rPr lang="en-US" sz="3300" dirty="0"/>
              <a:t>Role of Technology Selection in Supporting Collaboration and Communication in Globally Distributed Virtual teams</a:t>
            </a:r>
          </a:p>
        </p:txBody>
      </p:sp>
      <p:sp>
        <p:nvSpPr>
          <p:cNvPr id="3" name="Subtitle 2"/>
          <p:cNvSpPr>
            <a:spLocks noGrp="1"/>
          </p:cNvSpPr>
          <p:nvPr>
            <p:ph type="subTitle" idx="1"/>
          </p:nvPr>
        </p:nvSpPr>
        <p:spPr>
          <a:xfrm>
            <a:off x="808831" y="5412668"/>
            <a:ext cx="2503538" cy="326231"/>
          </a:xfrm>
        </p:spPr>
        <p:txBody>
          <a:bodyPr>
            <a:normAutofit fontScale="70000" lnSpcReduction="20000"/>
          </a:bodyPr>
          <a:lstStyle/>
          <a:p>
            <a:r>
              <a:rPr lang="en-US" dirty="0"/>
              <a:t>Presented by: Nishant Bordia</a:t>
            </a:r>
          </a:p>
        </p:txBody>
      </p:sp>
      <p:sp>
        <p:nvSpPr>
          <p:cNvPr id="4" name="Subtitle 2"/>
          <p:cNvSpPr txBox="1">
            <a:spLocks/>
          </p:cNvSpPr>
          <p:nvPr/>
        </p:nvSpPr>
        <p:spPr>
          <a:xfrm>
            <a:off x="5091797" y="5412668"/>
            <a:ext cx="3243372" cy="921014"/>
          </a:xfrm>
          <a:prstGeom prst="rect">
            <a:avLst/>
          </a:prstGeom>
          <a:effectLst>
            <a:outerShdw blurRad="50800" dir="14400000">
              <a:srgbClr val="000000">
                <a:alpha val="40000"/>
              </a:srgbClr>
            </a:outerShdw>
          </a:effectLst>
        </p:spPr>
        <p:txBody>
          <a:bodyPr vert="horz" lIns="68580" tIns="34290" rIns="68580" bIns="34290" rtlCol="0" anchor="t">
            <a:normAutofit/>
          </a:bodyPr>
          <a:lstStyle>
            <a:lvl1pPr marL="0" indent="0" algn="l" defTabSz="457200" rtl="0" eaLnBrk="1" latinLnBrk="0" hangingPunct="1">
              <a:spcBef>
                <a:spcPct val="20000"/>
              </a:spcBef>
              <a:spcAft>
                <a:spcPts val="600"/>
              </a:spcAft>
              <a:buClr>
                <a:schemeClr val="accent1"/>
              </a:buClr>
              <a:buFont typeface="Wingdings 2" charset="2"/>
              <a:buNone/>
              <a:defRPr sz="1800" kern="1200">
                <a:solidFill>
                  <a:schemeClr val="tx1"/>
                </a:solidFill>
                <a:latin typeface="+mn-lt"/>
                <a:ea typeface="+mn-ea"/>
                <a:cs typeface="+mn-cs"/>
              </a:defRPr>
            </a:lvl1pPr>
            <a:lvl2pPr marL="457200" indent="0" algn="ctr" defTabSz="457200" rtl="0" eaLnBrk="1" latinLnBrk="0" hangingPunct="1">
              <a:spcBef>
                <a:spcPct val="20000"/>
              </a:spcBef>
              <a:spcAft>
                <a:spcPts val="600"/>
              </a:spcAft>
              <a:buClr>
                <a:schemeClr val="accent1"/>
              </a:buClr>
              <a:buFont typeface="Wingdings 2"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1"/>
              </a:buClr>
              <a:buFont typeface="Wingdings 2"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9pPr>
          </a:lstStyle>
          <a:p>
            <a:r>
              <a:rPr lang="en-US" sz="1350" dirty="0"/>
              <a:t>Committee: Dr. Carrie Sturts Dossick</a:t>
            </a:r>
          </a:p>
          <a:p>
            <a:r>
              <a:rPr lang="en-US" sz="1350" dirty="0"/>
              <a:t>                      Dr. Yong-Woo Kim</a:t>
            </a:r>
          </a:p>
        </p:txBody>
      </p:sp>
    </p:spTree>
    <p:extLst>
      <p:ext uri="{BB962C8B-B14F-4D97-AF65-F5344CB8AC3E}">
        <p14:creationId xmlns:p14="http://schemas.microsoft.com/office/powerpoint/2010/main" val="3571329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Leadership</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0355703"/>
              </p:ext>
            </p:extLst>
          </p:nvPr>
        </p:nvGraphicFramePr>
        <p:xfrm>
          <a:off x="421106" y="2222500"/>
          <a:ext cx="8313820" cy="4358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31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of Technological Leadership</a:t>
            </a:r>
          </a:p>
        </p:txBody>
      </p:sp>
      <p:pic>
        <p:nvPicPr>
          <p:cNvPr id="4" name="Content Placeholder 3"/>
          <p:cNvPicPr>
            <a:picLocks noGrp="1" noChangeAspect="1"/>
          </p:cNvPicPr>
          <p:nvPr>
            <p:ph idx="1"/>
          </p:nvPr>
        </p:nvPicPr>
        <p:blipFill>
          <a:blip r:embed="rId2"/>
          <a:stretch>
            <a:fillRect/>
          </a:stretch>
        </p:blipFill>
        <p:spPr>
          <a:xfrm>
            <a:off x="5091814" y="4462173"/>
            <a:ext cx="3544576" cy="2271136"/>
          </a:xfrm>
        </p:spPr>
      </p:pic>
      <p:pic>
        <p:nvPicPr>
          <p:cNvPr id="5" name="Picture 4"/>
          <p:cNvPicPr>
            <a:picLocks noChangeAspect="1"/>
          </p:cNvPicPr>
          <p:nvPr/>
        </p:nvPicPr>
        <p:blipFill>
          <a:blip r:embed="rId3"/>
          <a:stretch>
            <a:fillRect/>
          </a:stretch>
        </p:blipFill>
        <p:spPr>
          <a:xfrm>
            <a:off x="5091814" y="2097809"/>
            <a:ext cx="3544576" cy="2337365"/>
          </a:xfrm>
          <a:prstGeom prst="rect">
            <a:avLst/>
          </a:prstGeom>
        </p:spPr>
      </p:pic>
      <p:pic>
        <p:nvPicPr>
          <p:cNvPr id="6" name="Picture 5"/>
          <p:cNvPicPr>
            <a:picLocks noChangeAspect="1"/>
          </p:cNvPicPr>
          <p:nvPr/>
        </p:nvPicPr>
        <p:blipFill rotWithShape="1">
          <a:blip r:embed="rId4"/>
          <a:srcRect l="17829" r="8795"/>
          <a:stretch/>
        </p:blipFill>
        <p:spPr>
          <a:xfrm>
            <a:off x="491338" y="2414810"/>
            <a:ext cx="2964873" cy="4040727"/>
          </a:xfrm>
          <a:prstGeom prst="rect">
            <a:avLst/>
          </a:prstGeom>
        </p:spPr>
      </p:pic>
      <p:sp>
        <p:nvSpPr>
          <p:cNvPr id="7" name="Left-Right Arrow 6"/>
          <p:cNvSpPr/>
          <p:nvPr/>
        </p:nvSpPr>
        <p:spPr>
          <a:xfrm rot="19770019">
            <a:off x="3316764" y="3229452"/>
            <a:ext cx="1774783" cy="48490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Left-Right Arrow 7"/>
          <p:cNvSpPr/>
          <p:nvPr/>
        </p:nvSpPr>
        <p:spPr>
          <a:xfrm rot="1793179">
            <a:off x="3314230" y="5104534"/>
            <a:ext cx="1774783" cy="48490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405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Question?</a:t>
            </a:r>
          </a:p>
        </p:txBody>
      </p:sp>
      <p:sp>
        <p:nvSpPr>
          <p:cNvPr id="3" name="Content Placeholder 2"/>
          <p:cNvSpPr>
            <a:spLocks noGrp="1"/>
          </p:cNvSpPr>
          <p:nvPr>
            <p:ph idx="1"/>
          </p:nvPr>
        </p:nvSpPr>
        <p:spPr>
          <a:xfrm>
            <a:off x="169469" y="2341418"/>
            <a:ext cx="8805058" cy="2259437"/>
          </a:xfrm>
        </p:spPr>
        <p:txBody>
          <a:bodyPr>
            <a:normAutofit/>
          </a:bodyPr>
          <a:lstStyle/>
          <a:p>
            <a:pPr marL="0" indent="0" algn="ctr">
              <a:buNone/>
            </a:pPr>
            <a:r>
              <a:rPr lang="en-US" sz="3200" dirty="0"/>
              <a:t>How does technology selection support collaboration and communication in globally distributed virtual teams?</a:t>
            </a:r>
          </a:p>
        </p:txBody>
      </p:sp>
      <p:pic>
        <p:nvPicPr>
          <p:cNvPr id="4" name="Picture 3"/>
          <p:cNvPicPr>
            <a:picLocks noChangeAspect="1"/>
          </p:cNvPicPr>
          <p:nvPr/>
        </p:nvPicPr>
        <p:blipFill>
          <a:blip r:embed="rId2"/>
          <a:stretch>
            <a:fillRect/>
          </a:stretch>
        </p:blipFill>
        <p:spPr>
          <a:xfrm>
            <a:off x="1597328" y="4669555"/>
            <a:ext cx="4056538" cy="1993891"/>
          </a:xfrm>
          <a:prstGeom prst="rect">
            <a:avLst/>
          </a:prstGeom>
        </p:spPr>
      </p:pic>
      <p:pic>
        <p:nvPicPr>
          <p:cNvPr id="5" name="Picture 4"/>
          <p:cNvPicPr>
            <a:picLocks noChangeAspect="1"/>
          </p:cNvPicPr>
          <p:nvPr/>
        </p:nvPicPr>
        <p:blipFill>
          <a:blip r:embed="rId3"/>
          <a:stretch>
            <a:fillRect/>
          </a:stretch>
        </p:blipFill>
        <p:spPr>
          <a:xfrm>
            <a:off x="5653866" y="4669555"/>
            <a:ext cx="1661576" cy="1993891"/>
          </a:xfrm>
          <a:prstGeom prst="rect">
            <a:avLst/>
          </a:prstGeom>
        </p:spPr>
      </p:pic>
    </p:spTree>
    <p:extLst>
      <p:ext uri="{BB962C8B-B14F-4D97-AF65-F5344CB8AC3E}">
        <p14:creationId xmlns:p14="http://schemas.microsoft.com/office/powerpoint/2010/main" val="381862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80799930"/>
              </p:ext>
            </p:extLst>
          </p:nvPr>
        </p:nvGraphicFramePr>
        <p:xfrm>
          <a:off x="809625" y="2222500"/>
          <a:ext cx="752475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492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447188"/>
            <a:ext cx="7524003" cy="970450"/>
          </a:xfrm>
        </p:spPr>
        <p:txBody>
          <a:bodyPr/>
          <a:lstStyle/>
          <a:p>
            <a:r>
              <a:rPr lang="en-US" dirty="0"/>
              <a:t>Collaboration Project</a:t>
            </a:r>
          </a:p>
        </p:txBody>
      </p:sp>
      <p:pic>
        <p:nvPicPr>
          <p:cNvPr id="1026" name="Picture 2" descr="http://static.wixstatic.com/media/d3d48e_5166ea4e75ff4436a66bbda5e1ee942e~mv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96" y="2296589"/>
            <a:ext cx="2378867" cy="16509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en/thumb/6/69/IIT_Madras_Logo.svg/1024px-IIT_Madras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764" y="2115811"/>
            <a:ext cx="2129809" cy="21298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remote.co/wp-content/uploads/2015/08/sococo_tea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7635" y="3973621"/>
            <a:ext cx="4522956" cy="26882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3238571" y="2728371"/>
            <a:ext cx="2901084" cy="904688"/>
          </a:xfrm>
          <a:prstGeom prst="rect">
            <a:avLst/>
          </a:prstGeom>
        </p:spPr>
      </p:pic>
    </p:spTree>
    <p:extLst>
      <p:ext uri="{BB962C8B-B14F-4D97-AF65-F5344CB8AC3E}">
        <p14:creationId xmlns:p14="http://schemas.microsoft.com/office/powerpoint/2010/main" val="200638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fade">
                                      <p:cBhvr>
                                        <p:cTn id="11" dur="500"/>
                                        <p:tgtEl>
                                          <p:spTgt spid="10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fade">
                                      <p:cBhvr>
                                        <p:cTn id="15"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I</a:t>
            </a:r>
          </a:p>
        </p:txBody>
      </p:sp>
      <p:sp>
        <p:nvSpPr>
          <p:cNvPr id="3" name="Content Placeholder 2"/>
          <p:cNvSpPr>
            <a:spLocks noGrp="1"/>
          </p:cNvSpPr>
          <p:nvPr>
            <p:ph idx="1"/>
          </p:nvPr>
        </p:nvSpPr>
        <p:spPr>
          <a:xfrm>
            <a:off x="809996" y="6145211"/>
            <a:ext cx="7524003" cy="627396"/>
          </a:xfrm>
        </p:spPr>
        <p:txBody>
          <a:bodyPr>
            <a:normAutofit/>
          </a:bodyPr>
          <a:lstStyle/>
          <a:p>
            <a:pPr marL="0" indent="0" algn="ctr">
              <a:buNone/>
            </a:pPr>
            <a:r>
              <a:rPr lang="en-US" sz="2000" dirty="0"/>
              <a:t>Three Room Addition in a Residential House</a:t>
            </a:r>
          </a:p>
        </p:txBody>
      </p:sp>
      <p:pic>
        <p:nvPicPr>
          <p:cNvPr id="4" name="Picture 3"/>
          <p:cNvPicPr>
            <a:picLocks noChangeAspect="1"/>
          </p:cNvPicPr>
          <p:nvPr/>
        </p:nvPicPr>
        <p:blipFill rotWithShape="1">
          <a:blip r:embed="rId2"/>
          <a:srcRect l="29173" t="23498" r="35474" b="20039"/>
          <a:stretch/>
        </p:blipFill>
        <p:spPr>
          <a:xfrm>
            <a:off x="505196" y="2331448"/>
            <a:ext cx="3928258" cy="3527349"/>
          </a:xfrm>
          <a:prstGeom prst="rect">
            <a:avLst/>
          </a:prstGeom>
        </p:spPr>
      </p:pic>
      <p:pic>
        <p:nvPicPr>
          <p:cNvPr id="5" name="Picture 4"/>
          <p:cNvPicPr>
            <a:picLocks noChangeAspect="1"/>
          </p:cNvPicPr>
          <p:nvPr/>
        </p:nvPicPr>
        <p:blipFill rotWithShape="1">
          <a:blip r:embed="rId3"/>
          <a:srcRect l="28226" t="25693" r="36122" b="18502"/>
          <a:stretch/>
        </p:blipFill>
        <p:spPr>
          <a:xfrm>
            <a:off x="4692732" y="2331448"/>
            <a:ext cx="4008007" cy="3527349"/>
          </a:xfrm>
          <a:prstGeom prst="rect">
            <a:avLst/>
          </a:prstGeom>
        </p:spPr>
      </p:pic>
      <p:sp>
        <p:nvSpPr>
          <p:cNvPr id="7" name="TextBox 6"/>
          <p:cNvSpPr txBox="1"/>
          <p:nvPr/>
        </p:nvSpPr>
        <p:spPr>
          <a:xfrm>
            <a:off x="1738997" y="5852903"/>
            <a:ext cx="1460656" cy="307777"/>
          </a:xfrm>
          <a:prstGeom prst="rect">
            <a:avLst/>
          </a:prstGeom>
          <a:noFill/>
        </p:spPr>
        <p:txBody>
          <a:bodyPr wrap="none" rtlCol="0">
            <a:spAutoFit/>
          </a:bodyPr>
          <a:lstStyle/>
          <a:p>
            <a:r>
              <a:rPr lang="en-IN" sz="1400" dirty="0"/>
              <a:t>Original Model</a:t>
            </a:r>
          </a:p>
        </p:txBody>
      </p:sp>
      <p:sp>
        <p:nvSpPr>
          <p:cNvPr id="8" name="TextBox 7"/>
          <p:cNvSpPr txBox="1"/>
          <p:nvPr/>
        </p:nvSpPr>
        <p:spPr>
          <a:xfrm>
            <a:off x="5966407" y="5852902"/>
            <a:ext cx="1564852" cy="307777"/>
          </a:xfrm>
          <a:prstGeom prst="rect">
            <a:avLst/>
          </a:prstGeom>
          <a:noFill/>
        </p:spPr>
        <p:txBody>
          <a:bodyPr wrap="none" rtlCol="0">
            <a:spAutoFit/>
          </a:bodyPr>
          <a:lstStyle/>
          <a:p>
            <a:r>
              <a:rPr lang="en-IN" sz="1400" dirty="0"/>
              <a:t>Modified Model</a:t>
            </a:r>
          </a:p>
        </p:txBody>
      </p:sp>
    </p:spTree>
    <p:extLst>
      <p:ext uri="{BB962C8B-B14F-4D97-AF65-F5344CB8AC3E}">
        <p14:creationId xmlns:p14="http://schemas.microsoft.com/office/powerpoint/2010/main" val="159556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II</a:t>
            </a:r>
          </a:p>
        </p:txBody>
      </p:sp>
      <p:sp>
        <p:nvSpPr>
          <p:cNvPr id="3" name="Content Placeholder 2"/>
          <p:cNvSpPr>
            <a:spLocks noGrp="1"/>
          </p:cNvSpPr>
          <p:nvPr>
            <p:ph idx="1"/>
          </p:nvPr>
        </p:nvSpPr>
        <p:spPr>
          <a:xfrm>
            <a:off x="809996" y="6071981"/>
            <a:ext cx="7524003" cy="609677"/>
          </a:xfrm>
        </p:spPr>
        <p:txBody>
          <a:bodyPr>
            <a:normAutofit/>
          </a:bodyPr>
          <a:lstStyle/>
          <a:p>
            <a:pPr marL="0" indent="0" algn="ctr">
              <a:buNone/>
            </a:pPr>
            <a:r>
              <a:rPr lang="en-US" sz="2000" dirty="0"/>
              <a:t>Multi Story Residential Building</a:t>
            </a:r>
          </a:p>
        </p:txBody>
      </p:sp>
      <p:pic>
        <p:nvPicPr>
          <p:cNvPr id="4" name="Picture 3"/>
          <p:cNvPicPr>
            <a:picLocks noChangeAspect="1"/>
          </p:cNvPicPr>
          <p:nvPr/>
        </p:nvPicPr>
        <p:blipFill rotWithShape="1">
          <a:blip r:embed="rId2"/>
          <a:srcRect l="51923" t="28125" r="24371" b="25793"/>
          <a:stretch/>
        </p:blipFill>
        <p:spPr>
          <a:xfrm>
            <a:off x="809996" y="2225046"/>
            <a:ext cx="3338947" cy="3649204"/>
          </a:xfrm>
          <a:prstGeom prst="rect">
            <a:avLst/>
          </a:prstGeom>
        </p:spPr>
      </p:pic>
      <p:pic>
        <p:nvPicPr>
          <p:cNvPr id="5" name="Picture 4"/>
          <p:cNvPicPr>
            <a:picLocks noChangeAspect="1"/>
          </p:cNvPicPr>
          <p:nvPr/>
        </p:nvPicPr>
        <p:blipFill rotWithShape="1">
          <a:blip r:embed="rId3"/>
          <a:srcRect l="28532" t="23088" r="32762" b="12733"/>
          <a:stretch/>
        </p:blipFill>
        <p:spPr>
          <a:xfrm>
            <a:off x="5236655" y="2237741"/>
            <a:ext cx="3097344" cy="3636509"/>
          </a:xfrm>
          <a:prstGeom prst="rect">
            <a:avLst/>
          </a:prstGeom>
        </p:spPr>
      </p:pic>
      <p:sp>
        <p:nvSpPr>
          <p:cNvPr id="6" name="TextBox 5"/>
          <p:cNvSpPr txBox="1"/>
          <p:nvPr/>
        </p:nvSpPr>
        <p:spPr>
          <a:xfrm>
            <a:off x="1902227" y="5874250"/>
            <a:ext cx="840295" cy="307777"/>
          </a:xfrm>
          <a:prstGeom prst="rect">
            <a:avLst/>
          </a:prstGeom>
          <a:noFill/>
        </p:spPr>
        <p:txBody>
          <a:bodyPr wrap="none" rtlCol="0">
            <a:spAutoFit/>
          </a:bodyPr>
          <a:lstStyle/>
          <a:p>
            <a:r>
              <a:rPr lang="en-IN" sz="1400" dirty="0"/>
              <a:t>2D Plan</a:t>
            </a:r>
          </a:p>
        </p:txBody>
      </p:sp>
      <p:sp>
        <p:nvSpPr>
          <p:cNvPr id="7" name="TextBox 6"/>
          <p:cNvSpPr txBox="1"/>
          <p:nvPr/>
        </p:nvSpPr>
        <p:spPr>
          <a:xfrm>
            <a:off x="6208085" y="5861490"/>
            <a:ext cx="1027845" cy="307777"/>
          </a:xfrm>
          <a:prstGeom prst="rect">
            <a:avLst/>
          </a:prstGeom>
          <a:noFill/>
        </p:spPr>
        <p:txBody>
          <a:bodyPr wrap="none" rtlCol="0">
            <a:spAutoFit/>
          </a:bodyPr>
          <a:lstStyle/>
          <a:p>
            <a:r>
              <a:rPr lang="en-IN" sz="1400" dirty="0"/>
              <a:t>3D model</a:t>
            </a:r>
          </a:p>
        </p:txBody>
      </p:sp>
    </p:spTree>
    <p:extLst>
      <p:ext uri="{BB962C8B-B14F-4D97-AF65-F5344CB8AC3E}">
        <p14:creationId xmlns:p14="http://schemas.microsoft.com/office/powerpoint/2010/main" val="111179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of Work</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10462179"/>
              </p:ext>
            </p:extLst>
          </p:nvPr>
        </p:nvGraphicFramePr>
        <p:xfrm>
          <a:off x="4799823" y="2018310"/>
          <a:ext cx="3715385" cy="1708404"/>
        </p:xfrm>
        <a:graphic>
          <a:graphicData uri="http://schemas.openxmlformats.org/drawingml/2006/table">
            <a:tbl>
              <a:tblPr firstRow="1" firstCol="1" lastRow="1" lastCol="1" bandRow="1" bandCol="1">
                <a:tableStyleId>{3C2FFA5D-87B4-456A-9821-1D502468CF0F}</a:tableStyleId>
              </a:tblPr>
              <a:tblGrid>
                <a:gridCol w="2057400">
                  <a:extLst>
                    <a:ext uri="{9D8B030D-6E8A-4147-A177-3AD203B41FA5}">
                      <a16:colId xmlns:a16="http://schemas.microsoft.com/office/drawing/2014/main" val="362755651"/>
                    </a:ext>
                  </a:extLst>
                </a:gridCol>
                <a:gridCol w="1657985">
                  <a:extLst>
                    <a:ext uri="{9D8B030D-6E8A-4147-A177-3AD203B41FA5}">
                      <a16:colId xmlns:a16="http://schemas.microsoft.com/office/drawing/2014/main" val="881913233"/>
                    </a:ext>
                  </a:extLst>
                </a:gridCol>
              </a:tblGrid>
              <a:tr h="223520">
                <a:tc>
                  <a:txBody>
                    <a:bodyPr/>
                    <a:lstStyle/>
                    <a:p>
                      <a:pPr marL="0" marR="323850" algn="l">
                        <a:lnSpc>
                          <a:spcPct val="115000"/>
                        </a:lnSpc>
                        <a:spcBef>
                          <a:spcPts val="30"/>
                        </a:spcBef>
                        <a:spcAft>
                          <a:spcPts val="0"/>
                        </a:spcAft>
                      </a:pPr>
                      <a:r>
                        <a:rPr lang="en-US" sz="1200" dirty="0">
                          <a:effectLst/>
                        </a:rPr>
                        <a:t>Task</a:t>
                      </a:r>
                      <a:endParaRPr lang="en-US" sz="1100" b="1" dirty="0">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0" algn="l">
                        <a:lnSpc>
                          <a:spcPct val="115000"/>
                        </a:lnSpc>
                        <a:spcBef>
                          <a:spcPts val="30"/>
                        </a:spcBef>
                        <a:spcAft>
                          <a:spcPts val="0"/>
                        </a:spcAft>
                      </a:pPr>
                      <a:r>
                        <a:rPr lang="en-US" sz="1200" dirty="0">
                          <a:effectLst/>
                        </a:rPr>
                        <a:t>Deliverables</a:t>
                      </a:r>
                      <a:endParaRPr lang="en-US" sz="1100" b="1" dirty="0">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19517392"/>
                  </a:ext>
                </a:extLst>
              </a:tr>
              <a:tr h="817880">
                <a:tc>
                  <a:txBody>
                    <a:bodyPr/>
                    <a:lstStyle/>
                    <a:p>
                      <a:pPr marL="0" marR="323850" algn="l">
                        <a:lnSpc>
                          <a:spcPct val="115000"/>
                        </a:lnSpc>
                        <a:spcBef>
                          <a:spcPts val="30"/>
                        </a:spcBef>
                        <a:spcAft>
                          <a:spcPts val="0"/>
                        </a:spcAft>
                      </a:pPr>
                      <a:r>
                        <a:rPr lang="en-US" sz="1200" dirty="0">
                          <a:effectLst/>
                        </a:rPr>
                        <a:t>First Virtual Team Meeting 3D Model (3 room addition) Construction Schedule</a:t>
                      </a:r>
                      <a:endParaRPr lang="en-US" sz="1100" dirty="0">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0" algn="l">
                        <a:lnSpc>
                          <a:spcPct val="115000"/>
                        </a:lnSpc>
                        <a:spcBef>
                          <a:spcPts val="30"/>
                        </a:spcBef>
                        <a:spcAft>
                          <a:spcPts val="0"/>
                        </a:spcAft>
                      </a:pPr>
                      <a:r>
                        <a:rPr lang="en-US" sz="1200" dirty="0">
                          <a:effectLst/>
                        </a:rPr>
                        <a:t>3D model (</a:t>
                      </a:r>
                      <a:r>
                        <a:rPr lang="en-US" sz="1200" dirty="0" err="1">
                          <a:effectLst/>
                        </a:rPr>
                        <a:t>revit</a:t>
                      </a:r>
                      <a:r>
                        <a:rPr lang="en-US" sz="1200" dirty="0">
                          <a:effectLst/>
                        </a:rPr>
                        <a:t>) Construction Schedule (excel, </a:t>
                      </a:r>
                      <a:r>
                        <a:rPr lang="en-US" sz="1200" dirty="0" err="1">
                          <a:effectLst/>
                        </a:rPr>
                        <a:t>MSProject</a:t>
                      </a:r>
                      <a:r>
                        <a:rPr lang="en-US" sz="1200" dirty="0">
                          <a:effectLst/>
                        </a:rPr>
                        <a:t>, or P6)</a:t>
                      </a:r>
                      <a:endParaRPr lang="en-US" sz="1100" dirty="0">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00802300"/>
                  </a:ext>
                </a:extLst>
              </a:tr>
              <a:tr h="635000">
                <a:tc>
                  <a:txBody>
                    <a:bodyPr/>
                    <a:lstStyle/>
                    <a:p>
                      <a:pPr marL="0" marR="323850" algn="l">
                        <a:lnSpc>
                          <a:spcPct val="115000"/>
                        </a:lnSpc>
                        <a:spcBef>
                          <a:spcPts val="30"/>
                        </a:spcBef>
                        <a:spcAft>
                          <a:spcPts val="0"/>
                        </a:spcAft>
                      </a:pPr>
                      <a:r>
                        <a:rPr lang="en-US" sz="1200" dirty="0">
                          <a:effectLst/>
                        </a:rPr>
                        <a:t>4D Model Project I Debrief Meeting</a:t>
                      </a:r>
                      <a:endParaRPr lang="en-US" sz="1100" dirty="0">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0" algn="l">
                        <a:lnSpc>
                          <a:spcPct val="115000"/>
                        </a:lnSpc>
                        <a:spcBef>
                          <a:spcPts val="30"/>
                        </a:spcBef>
                        <a:spcAft>
                          <a:spcPts val="0"/>
                        </a:spcAft>
                      </a:pPr>
                      <a:r>
                        <a:rPr lang="en-US" sz="1200" dirty="0">
                          <a:effectLst/>
                        </a:rPr>
                        <a:t>4D Model (NWD + .AVI)</a:t>
                      </a:r>
                      <a:endParaRPr lang="en-US" sz="1100" dirty="0">
                        <a:effectLst/>
                      </a:endParaRPr>
                    </a:p>
                    <a:p>
                      <a:pPr marL="0" marR="0" algn="l">
                        <a:lnSpc>
                          <a:spcPct val="115000"/>
                        </a:lnSpc>
                        <a:spcBef>
                          <a:spcPts val="60"/>
                        </a:spcBef>
                        <a:spcAft>
                          <a:spcPts val="0"/>
                        </a:spcAft>
                      </a:pPr>
                      <a:r>
                        <a:rPr lang="en-US" sz="1200" dirty="0">
                          <a:effectLst/>
                        </a:rPr>
                        <a:t>Debrief Memo</a:t>
                      </a:r>
                      <a:endParaRPr lang="en-US" sz="1100" dirty="0">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7063091"/>
                  </a:ext>
                </a:extLst>
              </a:tr>
            </a:tbl>
          </a:graphicData>
        </a:graphic>
      </p:graphicFrame>
      <p:pic>
        <p:nvPicPr>
          <p:cNvPr id="2050" name="Picture 2" descr="http://voyagecontrol.com/wp-content/uploads/2016/02/6a00e54ee3905b883301b8d0d565779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888" y="2277706"/>
            <a:ext cx="2963756" cy="19756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blog.cdw.com/wp-content/uploads/collaborati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888" y="4770758"/>
            <a:ext cx="2962656" cy="19756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3831" y="4327386"/>
            <a:ext cx="4169936" cy="369332"/>
          </a:xfrm>
          <a:prstGeom prst="rect">
            <a:avLst/>
          </a:prstGeom>
          <a:noFill/>
        </p:spPr>
        <p:txBody>
          <a:bodyPr wrap="square" rtlCol="0">
            <a:spAutoFit/>
          </a:bodyPr>
          <a:lstStyle/>
          <a:p>
            <a:pPr algn="ctr"/>
            <a:r>
              <a:rPr lang="en-US" b="1" dirty="0"/>
              <a:t>Communicate and Collaborate</a:t>
            </a:r>
          </a:p>
        </p:txBody>
      </p:sp>
      <p:graphicFrame>
        <p:nvGraphicFramePr>
          <p:cNvPr id="6" name="Table 5"/>
          <p:cNvGraphicFramePr>
            <a:graphicFrameLocks noGrp="1"/>
          </p:cNvGraphicFramePr>
          <p:nvPr>
            <p:extLst>
              <p:ext uri="{D42A27DB-BD31-4B8C-83A1-F6EECF244321}">
                <p14:modId xmlns:p14="http://schemas.microsoft.com/office/powerpoint/2010/main" val="3287778754"/>
              </p:ext>
            </p:extLst>
          </p:nvPr>
        </p:nvGraphicFramePr>
        <p:xfrm>
          <a:off x="4799823" y="3830124"/>
          <a:ext cx="3715385" cy="2980563"/>
        </p:xfrm>
        <a:graphic>
          <a:graphicData uri="http://schemas.openxmlformats.org/drawingml/2006/table">
            <a:tbl>
              <a:tblPr firstRow="1" firstCol="1" lastRow="1" lastCol="1" bandRow="1" bandCol="1">
                <a:tableStyleId>{3C2FFA5D-87B4-456A-9821-1D502468CF0F}</a:tableStyleId>
              </a:tblPr>
              <a:tblGrid>
                <a:gridCol w="2057400">
                  <a:extLst>
                    <a:ext uri="{9D8B030D-6E8A-4147-A177-3AD203B41FA5}">
                      <a16:colId xmlns:a16="http://schemas.microsoft.com/office/drawing/2014/main" val="1924867946"/>
                    </a:ext>
                  </a:extLst>
                </a:gridCol>
                <a:gridCol w="1657985">
                  <a:extLst>
                    <a:ext uri="{9D8B030D-6E8A-4147-A177-3AD203B41FA5}">
                      <a16:colId xmlns:a16="http://schemas.microsoft.com/office/drawing/2014/main" val="2746219416"/>
                    </a:ext>
                  </a:extLst>
                </a:gridCol>
              </a:tblGrid>
              <a:tr h="400685">
                <a:tc>
                  <a:txBody>
                    <a:bodyPr/>
                    <a:lstStyle/>
                    <a:p>
                      <a:pPr marL="0" marR="323850" algn="l" defTabSz="457200" rtl="0" eaLnBrk="1" latinLnBrk="0" hangingPunct="1">
                        <a:lnSpc>
                          <a:spcPct val="115000"/>
                        </a:lnSpc>
                        <a:spcBef>
                          <a:spcPts val="30"/>
                        </a:spcBef>
                        <a:spcAft>
                          <a:spcPts val="0"/>
                        </a:spcAft>
                      </a:pPr>
                      <a:r>
                        <a:rPr lang="en-US" sz="1200" kern="1200" dirty="0">
                          <a:effectLst/>
                        </a:rPr>
                        <a:t>Task</a:t>
                      </a:r>
                      <a:endParaRPr lang="en-US" sz="1200" b="1"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Deliverables</a:t>
                      </a:r>
                      <a:endParaRPr lang="en-US" sz="1200" b="1"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39743767"/>
                  </a:ext>
                </a:extLst>
              </a:tr>
              <a:tr h="394970">
                <a:tc>
                  <a:txBody>
                    <a:bodyPr/>
                    <a:lstStyle/>
                    <a:p>
                      <a:pPr marL="0" marR="323850" algn="l" defTabSz="457200" rtl="0" eaLnBrk="1" latinLnBrk="0" hangingPunct="1">
                        <a:lnSpc>
                          <a:spcPct val="115000"/>
                        </a:lnSpc>
                        <a:spcBef>
                          <a:spcPts val="30"/>
                        </a:spcBef>
                        <a:spcAft>
                          <a:spcPts val="0"/>
                        </a:spcAft>
                      </a:pPr>
                      <a:r>
                        <a:rPr lang="en-US" sz="1200" kern="1200" dirty="0">
                          <a:effectLst/>
                        </a:rPr>
                        <a:t>Project II Kick-off</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Draft BIM Execution Plan</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43762062"/>
                  </a:ext>
                </a:extLst>
              </a:tr>
              <a:tr h="623570">
                <a:tc>
                  <a:txBody>
                    <a:bodyPr/>
                    <a:lstStyle/>
                    <a:p>
                      <a:pPr marL="0" marR="323850" algn="l" defTabSz="457200" rtl="0" eaLnBrk="1" latinLnBrk="0" hangingPunct="1">
                        <a:lnSpc>
                          <a:spcPct val="115000"/>
                        </a:lnSpc>
                        <a:spcBef>
                          <a:spcPts val="30"/>
                        </a:spcBef>
                        <a:spcAft>
                          <a:spcPts val="0"/>
                        </a:spcAft>
                      </a:pPr>
                      <a:r>
                        <a:rPr lang="en-US" sz="1200" kern="1200" dirty="0">
                          <a:effectLst/>
                        </a:rPr>
                        <a:t>3D Model Construction Schedule</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3D model (Revit) Construction Schedule (excel, </a:t>
                      </a:r>
                      <a:r>
                        <a:rPr lang="en-US" sz="1200" kern="1200" dirty="0" err="1">
                          <a:effectLst/>
                        </a:rPr>
                        <a:t>MSProject</a:t>
                      </a:r>
                      <a:r>
                        <a:rPr lang="en-US" sz="1200" kern="1200" dirty="0">
                          <a:effectLst/>
                        </a:rPr>
                        <a:t>, or P6)</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1412916"/>
                  </a:ext>
                </a:extLst>
              </a:tr>
              <a:tr h="400685">
                <a:tc>
                  <a:txBody>
                    <a:bodyPr/>
                    <a:lstStyle/>
                    <a:p>
                      <a:pPr marL="0" marR="323850" algn="l" defTabSz="457200" rtl="0" eaLnBrk="1" latinLnBrk="0" hangingPunct="1">
                        <a:lnSpc>
                          <a:spcPct val="115000"/>
                        </a:lnSpc>
                        <a:spcBef>
                          <a:spcPts val="30"/>
                        </a:spcBef>
                        <a:spcAft>
                          <a:spcPts val="0"/>
                        </a:spcAft>
                      </a:pPr>
                      <a:r>
                        <a:rPr lang="en-US" sz="1200" kern="1200" dirty="0">
                          <a:effectLst/>
                        </a:rPr>
                        <a:t>4D Model</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4D Model (NWD+.AVI)</a:t>
                      </a:r>
                    </a:p>
                    <a:p>
                      <a:pPr marL="0" marR="323850" algn="l" defTabSz="457200" rtl="0" eaLnBrk="1" latinLnBrk="0" hangingPunct="1">
                        <a:lnSpc>
                          <a:spcPct val="115000"/>
                        </a:lnSpc>
                        <a:spcBef>
                          <a:spcPts val="30"/>
                        </a:spcBef>
                        <a:spcAft>
                          <a:spcPts val="0"/>
                        </a:spcAft>
                      </a:pPr>
                      <a:r>
                        <a:rPr lang="en-US" sz="1200" kern="1200" dirty="0">
                          <a:effectLst/>
                        </a:rPr>
                        <a:t>Debrief Memo</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074872245"/>
                  </a:ext>
                </a:extLst>
              </a:tr>
              <a:tr h="234950">
                <a:tc>
                  <a:txBody>
                    <a:bodyPr/>
                    <a:lstStyle/>
                    <a:p>
                      <a:pPr marL="0" marR="323850" algn="l" defTabSz="457200" rtl="0" eaLnBrk="1" latinLnBrk="0" hangingPunct="1">
                        <a:lnSpc>
                          <a:spcPct val="115000"/>
                        </a:lnSpc>
                        <a:spcBef>
                          <a:spcPts val="30"/>
                        </a:spcBef>
                        <a:spcAft>
                          <a:spcPts val="0"/>
                        </a:spcAft>
                      </a:pPr>
                      <a:r>
                        <a:rPr lang="en-US" sz="1200" kern="1200" dirty="0">
                          <a:effectLst/>
                        </a:rPr>
                        <a:t>Presentation Prep</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Final Presentation</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57164890"/>
                  </a:ext>
                </a:extLst>
              </a:tr>
              <a:tr h="452120">
                <a:tc>
                  <a:txBody>
                    <a:bodyPr/>
                    <a:lstStyle/>
                    <a:p>
                      <a:pPr marL="0" marR="323850" algn="l" defTabSz="457200" rtl="0" eaLnBrk="1" latinLnBrk="0" hangingPunct="1">
                        <a:lnSpc>
                          <a:spcPct val="115000"/>
                        </a:lnSpc>
                        <a:spcBef>
                          <a:spcPts val="30"/>
                        </a:spcBef>
                        <a:spcAft>
                          <a:spcPts val="0"/>
                        </a:spcAft>
                      </a:pPr>
                      <a:r>
                        <a:rPr lang="en-US" sz="1200" kern="1200" dirty="0">
                          <a:effectLst/>
                        </a:rPr>
                        <a:t>Presentation to Part II Teams</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tc>
                  <a:txBody>
                    <a:bodyPr/>
                    <a:lstStyle/>
                    <a:p>
                      <a:pPr marL="0" marR="323850" algn="l" defTabSz="457200" rtl="0" eaLnBrk="1" latinLnBrk="0" hangingPunct="1">
                        <a:lnSpc>
                          <a:spcPct val="115000"/>
                        </a:lnSpc>
                        <a:spcBef>
                          <a:spcPts val="30"/>
                        </a:spcBef>
                        <a:spcAft>
                          <a:spcPts val="0"/>
                        </a:spcAft>
                      </a:pPr>
                      <a:r>
                        <a:rPr lang="en-US" sz="1200" kern="1200" dirty="0">
                          <a:effectLst/>
                        </a:rPr>
                        <a:t>Recording of Presentation</a:t>
                      </a:r>
                      <a:endParaRPr lang="en-US" sz="1200" b="0" kern="1200" dirty="0">
                        <a:solidFill>
                          <a:schemeClr val="tx1"/>
                        </a:solidFill>
                        <a:effectLst/>
                        <a:latin typeface="Century Gothic (Body)"/>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5092076"/>
                  </a:ext>
                </a:extLst>
              </a:tr>
            </a:tbl>
          </a:graphicData>
        </a:graphic>
      </p:graphicFrame>
      <p:sp>
        <p:nvSpPr>
          <p:cNvPr id="7" name="TextBox 6"/>
          <p:cNvSpPr txBox="1"/>
          <p:nvPr/>
        </p:nvSpPr>
        <p:spPr>
          <a:xfrm rot="16200000">
            <a:off x="3868532" y="2687845"/>
            <a:ext cx="1493255" cy="369332"/>
          </a:xfrm>
          <a:prstGeom prst="rect">
            <a:avLst/>
          </a:prstGeom>
          <a:noFill/>
        </p:spPr>
        <p:txBody>
          <a:bodyPr vert="horz" wrap="square" rtlCol="0">
            <a:spAutoFit/>
          </a:bodyPr>
          <a:lstStyle/>
          <a:p>
            <a:pPr algn="ctr"/>
            <a:r>
              <a:rPr lang="en-US" dirty="0"/>
              <a:t>Project I</a:t>
            </a:r>
          </a:p>
        </p:txBody>
      </p:sp>
      <p:sp>
        <p:nvSpPr>
          <p:cNvPr id="11" name="TextBox 10"/>
          <p:cNvSpPr txBox="1"/>
          <p:nvPr/>
        </p:nvSpPr>
        <p:spPr>
          <a:xfrm rot="16200000">
            <a:off x="3774196" y="5135739"/>
            <a:ext cx="1681924" cy="369332"/>
          </a:xfrm>
          <a:prstGeom prst="rect">
            <a:avLst/>
          </a:prstGeom>
          <a:noFill/>
        </p:spPr>
        <p:txBody>
          <a:bodyPr vert="horz" wrap="square" rtlCol="0">
            <a:spAutoFit/>
          </a:bodyPr>
          <a:lstStyle/>
          <a:p>
            <a:pPr algn="ctr"/>
            <a:r>
              <a:rPr lang="en-US" dirty="0"/>
              <a:t>Project II</a:t>
            </a:r>
          </a:p>
        </p:txBody>
      </p:sp>
    </p:spTree>
    <p:extLst>
      <p:ext uri="{BB962C8B-B14F-4D97-AF65-F5344CB8AC3E}">
        <p14:creationId xmlns:p14="http://schemas.microsoft.com/office/powerpoint/2010/main" val="286771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054"/>
                                        </p:tgtEl>
                                        <p:attrNameLst>
                                          <p:attrName>style.visibility</p:attrName>
                                        </p:attrNameLst>
                                      </p:cBhvr>
                                      <p:to>
                                        <p:strVal val="visible"/>
                                      </p:to>
                                    </p:set>
                                    <p:anim calcmode="lin" valueType="num">
                                      <p:cBhvr>
                                        <p:cTn id="12" dur="500" fill="hold"/>
                                        <p:tgtEl>
                                          <p:spTgt spid="2054"/>
                                        </p:tgtEl>
                                        <p:attrNameLst>
                                          <p:attrName>ppt_w</p:attrName>
                                        </p:attrNameLst>
                                      </p:cBhvr>
                                      <p:tavLst>
                                        <p:tav tm="0">
                                          <p:val>
                                            <p:fltVal val="0"/>
                                          </p:val>
                                        </p:tav>
                                        <p:tav tm="100000">
                                          <p:val>
                                            <p:strVal val="#ppt_w"/>
                                          </p:val>
                                        </p:tav>
                                      </p:tavLst>
                                    </p:anim>
                                    <p:anim calcmode="lin" valueType="num">
                                      <p:cBhvr>
                                        <p:cTn id="13" dur="500" fill="hold"/>
                                        <p:tgtEl>
                                          <p:spTgt spid="2054"/>
                                        </p:tgtEl>
                                        <p:attrNameLst>
                                          <p:attrName>ppt_h</p:attrName>
                                        </p:attrNameLst>
                                      </p:cBhvr>
                                      <p:tavLst>
                                        <p:tav tm="0">
                                          <p:val>
                                            <p:fltVal val="0"/>
                                          </p:val>
                                        </p:tav>
                                        <p:tav tm="100000">
                                          <p:val>
                                            <p:strVal val="#ppt_h"/>
                                          </p:val>
                                        </p:tav>
                                      </p:tavLst>
                                    </p:anim>
                                    <p:animEffect transition="in" filter="fade">
                                      <p:cBhvr>
                                        <p:cTn id="14" dur="500"/>
                                        <p:tgtEl>
                                          <p:spTgt spid="2054"/>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Participating Teams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10063635"/>
              </p:ext>
            </p:extLst>
          </p:nvPr>
        </p:nvGraphicFramePr>
        <p:xfrm>
          <a:off x="2230917" y="2487866"/>
          <a:ext cx="4682162" cy="3819353"/>
        </p:xfrm>
        <a:graphic>
          <a:graphicData uri="http://schemas.openxmlformats.org/drawingml/2006/table">
            <a:tbl>
              <a:tblPr firstRow="1" firstCol="1" bandRow="1">
                <a:tableStyleId>{5C22544A-7EE6-4342-B048-85BDC9FD1C3A}</a:tableStyleId>
              </a:tblPr>
              <a:tblGrid>
                <a:gridCol w="1968459">
                  <a:extLst>
                    <a:ext uri="{9D8B030D-6E8A-4147-A177-3AD203B41FA5}">
                      <a16:colId xmlns:a16="http://schemas.microsoft.com/office/drawing/2014/main" val="4028138138"/>
                    </a:ext>
                  </a:extLst>
                </a:gridCol>
                <a:gridCol w="2713703">
                  <a:extLst>
                    <a:ext uri="{9D8B030D-6E8A-4147-A177-3AD203B41FA5}">
                      <a16:colId xmlns:a16="http://schemas.microsoft.com/office/drawing/2014/main" val="4094322728"/>
                    </a:ext>
                  </a:extLst>
                </a:gridCol>
              </a:tblGrid>
              <a:tr h="375113">
                <a:tc>
                  <a:txBody>
                    <a:bodyPr/>
                    <a:lstStyle/>
                    <a:p>
                      <a:pPr marL="0" marR="0">
                        <a:lnSpc>
                          <a:spcPct val="115000"/>
                        </a:lnSpc>
                        <a:spcBef>
                          <a:spcPts val="0"/>
                        </a:spcBef>
                        <a:spcAft>
                          <a:spcPts val="0"/>
                        </a:spcAft>
                      </a:pPr>
                      <a:r>
                        <a:rPr lang="en-US" sz="1100" dirty="0">
                          <a:effectLst/>
                        </a:rPr>
                        <a:t>Participating student teams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nSpc>
                          <a:spcPct val="115000"/>
                        </a:lnSpc>
                        <a:spcBef>
                          <a:spcPts val="0"/>
                        </a:spcBef>
                        <a:spcAft>
                          <a:spcPts val="0"/>
                        </a:spcAft>
                      </a:pPr>
                      <a:r>
                        <a:rPr lang="en-US" sz="1100" dirty="0">
                          <a:effectLst/>
                        </a:rPr>
                        <a:t>Number of UW students on each team</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974742790"/>
                  </a:ext>
                </a:extLst>
              </a:tr>
              <a:tr h="326185">
                <a:tc>
                  <a:txBody>
                    <a:bodyPr/>
                    <a:lstStyle/>
                    <a:p>
                      <a:pPr marL="0" marR="0" algn="just">
                        <a:lnSpc>
                          <a:spcPct val="200000"/>
                        </a:lnSpc>
                        <a:spcBef>
                          <a:spcPts val="0"/>
                        </a:spcBef>
                        <a:spcAft>
                          <a:spcPts val="0"/>
                        </a:spcAft>
                      </a:pPr>
                      <a:r>
                        <a:rPr lang="en-US" sz="1100">
                          <a:effectLst/>
                        </a:rPr>
                        <a:t>Team 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393637200"/>
                  </a:ext>
                </a:extLst>
              </a:tr>
              <a:tr h="326185">
                <a:tc>
                  <a:txBody>
                    <a:bodyPr/>
                    <a:lstStyle/>
                    <a:p>
                      <a:pPr marL="0" marR="0" algn="just">
                        <a:lnSpc>
                          <a:spcPct val="200000"/>
                        </a:lnSpc>
                        <a:spcBef>
                          <a:spcPts val="0"/>
                        </a:spcBef>
                        <a:spcAft>
                          <a:spcPts val="0"/>
                        </a:spcAft>
                      </a:pPr>
                      <a:r>
                        <a:rPr lang="en-US" sz="1100">
                          <a:effectLst/>
                        </a:rPr>
                        <a:t>Team 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645562601"/>
                  </a:ext>
                </a:extLst>
              </a:tr>
              <a:tr h="326185">
                <a:tc>
                  <a:txBody>
                    <a:bodyPr/>
                    <a:lstStyle/>
                    <a:p>
                      <a:pPr marL="0" marR="0" algn="just">
                        <a:lnSpc>
                          <a:spcPct val="200000"/>
                        </a:lnSpc>
                        <a:spcBef>
                          <a:spcPts val="0"/>
                        </a:spcBef>
                        <a:spcAft>
                          <a:spcPts val="0"/>
                        </a:spcAft>
                      </a:pPr>
                      <a:r>
                        <a:rPr lang="en-US" sz="1100">
                          <a:effectLst/>
                        </a:rPr>
                        <a:t>Team 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1540410998"/>
                  </a:ext>
                </a:extLst>
              </a:tr>
              <a:tr h="326185">
                <a:tc>
                  <a:txBody>
                    <a:bodyPr/>
                    <a:lstStyle/>
                    <a:p>
                      <a:pPr marL="0" marR="0" algn="just">
                        <a:lnSpc>
                          <a:spcPct val="200000"/>
                        </a:lnSpc>
                        <a:spcBef>
                          <a:spcPts val="0"/>
                        </a:spcBef>
                        <a:spcAft>
                          <a:spcPts val="0"/>
                        </a:spcAft>
                      </a:pPr>
                      <a:r>
                        <a:rPr lang="en-US" sz="1100">
                          <a:effectLst/>
                        </a:rPr>
                        <a:t>Team 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2395515508"/>
                  </a:ext>
                </a:extLst>
              </a:tr>
              <a:tr h="326185">
                <a:tc>
                  <a:txBody>
                    <a:bodyPr/>
                    <a:lstStyle/>
                    <a:p>
                      <a:pPr marL="0" marR="0" algn="just">
                        <a:lnSpc>
                          <a:spcPct val="200000"/>
                        </a:lnSpc>
                        <a:spcBef>
                          <a:spcPts val="0"/>
                        </a:spcBef>
                        <a:spcAft>
                          <a:spcPts val="0"/>
                        </a:spcAft>
                      </a:pPr>
                      <a:r>
                        <a:rPr lang="en-US" sz="1100" dirty="0">
                          <a:effectLst/>
                        </a:rPr>
                        <a:t>Team 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4217805054"/>
                  </a:ext>
                </a:extLst>
              </a:tr>
              <a:tr h="326185">
                <a:tc>
                  <a:txBody>
                    <a:bodyPr/>
                    <a:lstStyle/>
                    <a:p>
                      <a:pPr marL="0" marR="0" algn="just">
                        <a:lnSpc>
                          <a:spcPct val="200000"/>
                        </a:lnSpc>
                        <a:spcBef>
                          <a:spcPts val="0"/>
                        </a:spcBef>
                        <a:spcAft>
                          <a:spcPts val="0"/>
                        </a:spcAft>
                      </a:pPr>
                      <a:r>
                        <a:rPr lang="en-US" sz="1100">
                          <a:effectLst/>
                        </a:rPr>
                        <a:t>Team 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3124611690"/>
                  </a:ext>
                </a:extLst>
              </a:tr>
              <a:tr h="326185">
                <a:tc>
                  <a:txBody>
                    <a:bodyPr/>
                    <a:lstStyle/>
                    <a:p>
                      <a:pPr marL="0" marR="0" algn="just">
                        <a:lnSpc>
                          <a:spcPct val="200000"/>
                        </a:lnSpc>
                        <a:spcBef>
                          <a:spcPts val="0"/>
                        </a:spcBef>
                        <a:spcAft>
                          <a:spcPts val="0"/>
                        </a:spcAft>
                      </a:pPr>
                      <a:r>
                        <a:rPr lang="en-US" sz="1100">
                          <a:effectLst/>
                        </a:rPr>
                        <a:t>Team 13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2153495401"/>
                  </a:ext>
                </a:extLst>
              </a:tr>
              <a:tr h="326185">
                <a:tc>
                  <a:txBody>
                    <a:bodyPr/>
                    <a:lstStyle/>
                    <a:p>
                      <a:pPr marL="0" marR="0" algn="just">
                        <a:lnSpc>
                          <a:spcPct val="200000"/>
                        </a:lnSpc>
                        <a:spcBef>
                          <a:spcPts val="0"/>
                        </a:spcBef>
                        <a:spcAft>
                          <a:spcPts val="0"/>
                        </a:spcAft>
                      </a:pPr>
                      <a:r>
                        <a:rPr lang="en-US" sz="1100">
                          <a:effectLst/>
                        </a:rPr>
                        <a:t>Team 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3839817269"/>
                  </a:ext>
                </a:extLst>
              </a:tr>
              <a:tr h="326185">
                <a:tc>
                  <a:txBody>
                    <a:bodyPr/>
                    <a:lstStyle/>
                    <a:p>
                      <a:pPr marL="0" marR="0" algn="just">
                        <a:lnSpc>
                          <a:spcPct val="200000"/>
                        </a:lnSpc>
                        <a:spcBef>
                          <a:spcPts val="0"/>
                        </a:spcBef>
                        <a:spcAft>
                          <a:spcPts val="0"/>
                        </a:spcAft>
                      </a:pPr>
                      <a:r>
                        <a:rPr lang="en-US" sz="1100">
                          <a:effectLst/>
                        </a:rPr>
                        <a:t>Team 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755173254"/>
                  </a:ext>
                </a:extLst>
              </a:tr>
              <a:tr h="326185">
                <a:tc>
                  <a:txBody>
                    <a:bodyPr/>
                    <a:lstStyle/>
                    <a:p>
                      <a:pPr marL="0" marR="0" algn="just">
                        <a:lnSpc>
                          <a:spcPct val="200000"/>
                        </a:lnSpc>
                        <a:spcBef>
                          <a:spcPts val="0"/>
                        </a:spcBef>
                        <a:spcAft>
                          <a:spcPts val="0"/>
                        </a:spcAft>
                      </a:pPr>
                      <a:r>
                        <a:rPr lang="en-US" sz="1400" b="1" dirty="0">
                          <a:effectLst/>
                        </a:rPr>
                        <a:t>Total teams: 9</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tc>
                  <a:txBody>
                    <a:bodyPr/>
                    <a:lstStyle/>
                    <a:p>
                      <a:pPr marL="0" marR="0" algn="ctr">
                        <a:lnSpc>
                          <a:spcPct val="200000"/>
                        </a:lnSpc>
                        <a:spcBef>
                          <a:spcPts val="0"/>
                        </a:spcBef>
                        <a:spcAft>
                          <a:spcPts val="0"/>
                        </a:spcAft>
                      </a:pPr>
                      <a:r>
                        <a:rPr lang="en-US" sz="1400" b="1" dirty="0">
                          <a:effectLst/>
                        </a:rPr>
                        <a:t>Total UW students: 25</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160" marR="61160" marT="0" marB="0"/>
                </a:tc>
                <a:extLst>
                  <a:ext uri="{0D108BD9-81ED-4DB2-BD59-A6C34878D82A}">
                    <a16:rowId xmlns:a16="http://schemas.microsoft.com/office/drawing/2014/main" val="2090426014"/>
                  </a:ext>
                </a:extLst>
              </a:tr>
            </a:tbl>
          </a:graphicData>
        </a:graphic>
      </p:graphicFrame>
    </p:spTree>
    <p:extLst>
      <p:ext uri="{BB962C8B-B14F-4D97-AF65-F5344CB8AC3E}">
        <p14:creationId xmlns:p14="http://schemas.microsoft.com/office/powerpoint/2010/main" val="250352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Analysis</a:t>
            </a:r>
          </a:p>
        </p:txBody>
      </p:sp>
      <p:sp>
        <p:nvSpPr>
          <p:cNvPr id="3" name="Content Placeholder 2"/>
          <p:cNvSpPr>
            <a:spLocks noGrp="1"/>
          </p:cNvSpPr>
          <p:nvPr>
            <p:ph idx="1"/>
          </p:nvPr>
        </p:nvSpPr>
        <p:spPr>
          <a:xfrm>
            <a:off x="809997" y="4334109"/>
            <a:ext cx="7524003" cy="1827123"/>
          </a:xfrm>
        </p:spPr>
        <p:txBody>
          <a:bodyPr>
            <a:normAutofit lnSpcReduction="10000"/>
          </a:bodyPr>
          <a:lstStyle/>
          <a:p>
            <a:r>
              <a:rPr lang="en-US" dirty="0"/>
              <a:t>Using Likert Scale (rating 1 to 7) to measure the level of collaboration satisfaction. Observing the transition from Project I to Project II.</a:t>
            </a:r>
          </a:p>
          <a:p>
            <a:r>
              <a:rPr lang="en-US" dirty="0"/>
              <a:t>Comparing level of collaboration to the use of newer technology for overcoming communication and collaboration issues.</a:t>
            </a:r>
          </a:p>
        </p:txBody>
      </p:sp>
      <p:pic>
        <p:nvPicPr>
          <p:cNvPr id="1026" name="Picture 2" descr="http://www.chici.org/wp-content/uploads/2013/10/10-1-Read-fig2.jpg"/>
          <p:cNvPicPr>
            <a:picLocks noChangeAspect="1" noChangeArrowheads="1"/>
          </p:cNvPicPr>
          <p:nvPr/>
        </p:nvPicPr>
        <p:blipFill rotWithShape="1">
          <a:blip r:embed="rId2">
            <a:extLst>
              <a:ext uri="{28A0092B-C50C-407E-A947-70E740481C1C}">
                <a14:useLocalDpi xmlns:a14="http://schemas.microsoft.com/office/drawing/2010/main" val="0"/>
              </a:ext>
            </a:extLst>
          </a:blip>
          <a:srcRect b="23270"/>
          <a:stretch/>
        </p:blipFill>
        <p:spPr bwMode="auto">
          <a:xfrm>
            <a:off x="809997" y="2222287"/>
            <a:ext cx="7530439" cy="13071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9997" y="3529460"/>
            <a:ext cx="8229603" cy="646331"/>
          </a:xfrm>
          <a:prstGeom prst="rect">
            <a:avLst/>
          </a:prstGeom>
          <a:noFill/>
        </p:spPr>
        <p:txBody>
          <a:bodyPr wrap="square" rtlCol="0">
            <a:spAutoFit/>
          </a:bodyPr>
          <a:lstStyle/>
          <a:p>
            <a:r>
              <a:rPr lang="en-US" dirty="0"/>
              <a:t>  3 – Low         4 – Neutral          5 – High     6 – Very High  7 – Extremely</a:t>
            </a:r>
            <a:br>
              <a:rPr lang="en-US" dirty="0"/>
            </a:br>
            <a:r>
              <a:rPr lang="en-US" dirty="0"/>
              <a:t>												               High</a:t>
            </a:r>
          </a:p>
        </p:txBody>
      </p:sp>
    </p:spTree>
    <p:extLst>
      <p:ext uri="{BB962C8B-B14F-4D97-AF65-F5344CB8AC3E}">
        <p14:creationId xmlns:p14="http://schemas.microsoft.com/office/powerpoint/2010/main" val="325316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Literature Review</a:t>
            </a:r>
          </a:p>
          <a:p>
            <a:r>
              <a:rPr lang="en-US" dirty="0"/>
              <a:t>Research Question</a:t>
            </a:r>
          </a:p>
          <a:p>
            <a:r>
              <a:rPr lang="en-US" dirty="0"/>
              <a:t>Methodology</a:t>
            </a:r>
          </a:p>
          <a:p>
            <a:r>
              <a:rPr lang="en-US" dirty="0"/>
              <a:t>Data Analysis</a:t>
            </a:r>
          </a:p>
          <a:p>
            <a:r>
              <a:rPr lang="en-US" dirty="0"/>
              <a:t>Conclusions and Future Research</a:t>
            </a:r>
          </a:p>
        </p:txBody>
      </p:sp>
      <p:pic>
        <p:nvPicPr>
          <p:cNvPr id="5" name="Picture 4"/>
          <p:cNvPicPr>
            <a:picLocks noChangeAspect="1"/>
          </p:cNvPicPr>
          <p:nvPr/>
        </p:nvPicPr>
        <p:blipFill>
          <a:blip r:embed="rId2"/>
          <a:stretch>
            <a:fillRect/>
          </a:stretch>
        </p:blipFill>
        <p:spPr>
          <a:xfrm>
            <a:off x="5235677" y="2723754"/>
            <a:ext cx="3098323" cy="2633575"/>
          </a:xfrm>
          <a:prstGeom prst="rect">
            <a:avLst/>
          </a:prstGeom>
        </p:spPr>
      </p:pic>
    </p:spTree>
    <p:extLst>
      <p:ext uri="{BB962C8B-B14F-4D97-AF65-F5344CB8AC3E}">
        <p14:creationId xmlns:p14="http://schemas.microsoft.com/office/powerpoint/2010/main" val="1903579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Overall Level of Satisfaction</a:t>
            </a:r>
          </a:p>
        </p:txBody>
      </p:sp>
      <p:sp>
        <p:nvSpPr>
          <p:cNvPr id="3" name="Content Placeholder 2"/>
          <p:cNvSpPr>
            <a:spLocks noGrp="1"/>
          </p:cNvSpPr>
          <p:nvPr>
            <p:ph idx="1"/>
          </p:nvPr>
        </p:nvSpPr>
        <p:spPr>
          <a:xfrm>
            <a:off x="4571998" y="2222288"/>
            <a:ext cx="3762002" cy="1421196"/>
          </a:xfrm>
        </p:spPr>
        <p:txBody>
          <a:bodyPr/>
          <a:lstStyle/>
          <a:p>
            <a:r>
              <a:rPr lang="en-US" dirty="0"/>
              <a:t>Level of satisfaction of most of the student virtual teams was high to very high (5-6 on a 7-point Likert scale).</a:t>
            </a:r>
          </a:p>
        </p:txBody>
      </p:sp>
      <p:sp>
        <p:nvSpPr>
          <p:cNvPr id="6" name="Content Placeholder 2"/>
          <p:cNvSpPr txBox="1">
            <a:spLocks/>
          </p:cNvSpPr>
          <p:nvPr/>
        </p:nvSpPr>
        <p:spPr>
          <a:xfrm>
            <a:off x="528509" y="5258614"/>
            <a:ext cx="3762002" cy="1575744"/>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Overall satisfaction level went from 76% (with rating 5 or higher) to 64% (with rating 5 or higher) from project I to project II.</a:t>
            </a:r>
          </a:p>
        </p:txBody>
      </p:sp>
      <p:graphicFrame>
        <p:nvGraphicFramePr>
          <p:cNvPr id="7" name="Chart 6"/>
          <p:cNvGraphicFramePr>
            <a:graphicFrameLocks/>
          </p:cNvGraphicFramePr>
          <p:nvPr>
            <p:extLst>
              <p:ext uri="{D42A27DB-BD31-4B8C-83A1-F6EECF244321}">
                <p14:modId xmlns:p14="http://schemas.microsoft.com/office/powerpoint/2010/main" val="2673239773"/>
              </p:ext>
            </p:extLst>
          </p:nvPr>
        </p:nvGraphicFramePr>
        <p:xfrm>
          <a:off x="-140213" y="2067739"/>
          <a:ext cx="5099446" cy="31908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2220589525"/>
              </p:ext>
            </p:extLst>
          </p:nvPr>
        </p:nvGraphicFramePr>
        <p:xfrm>
          <a:off x="4032072" y="3643483"/>
          <a:ext cx="5048250" cy="3190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364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0234" y="2701636"/>
            <a:ext cx="2685522" cy="2685522"/>
          </a:xfrm>
          <a:prstGeom prst="roundRect">
            <a:avLst>
              <a:gd name="adj" fmla="val 3876"/>
            </a:avLst>
          </a:prstGeom>
          <a:ln>
            <a:solidFill>
              <a:schemeClr val="accent1"/>
            </a:solidFill>
          </a:ln>
          <a:effectLst/>
        </p:spPr>
      </p:pic>
      <p:sp>
        <p:nvSpPr>
          <p:cNvPr id="2" name="Title 1"/>
          <p:cNvSpPr>
            <a:spLocks noGrp="1"/>
          </p:cNvSpPr>
          <p:nvPr>
            <p:ph type="title"/>
          </p:nvPr>
        </p:nvSpPr>
        <p:spPr/>
        <p:txBody>
          <a:bodyPr>
            <a:normAutofit/>
          </a:bodyPr>
          <a:lstStyle/>
          <a:p>
            <a:r>
              <a:rPr lang="en-US" dirty="0"/>
              <a:t>Reasons for this Shift</a:t>
            </a:r>
          </a:p>
        </p:txBody>
      </p:sp>
      <p:sp>
        <p:nvSpPr>
          <p:cNvPr id="3" name="Content Placeholder 2"/>
          <p:cNvSpPr>
            <a:spLocks noGrp="1"/>
          </p:cNvSpPr>
          <p:nvPr>
            <p:ph idx="1"/>
          </p:nvPr>
        </p:nvSpPr>
        <p:spPr>
          <a:xfrm>
            <a:off x="3506680" y="2222287"/>
            <a:ext cx="4827320" cy="3636510"/>
          </a:xfrm>
        </p:spPr>
        <p:txBody>
          <a:bodyPr>
            <a:normAutofit/>
          </a:bodyPr>
          <a:lstStyle/>
          <a:p>
            <a:r>
              <a:rPr lang="en-US" dirty="0"/>
              <a:t>Time constraints</a:t>
            </a:r>
          </a:p>
          <a:p>
            <a:r>
              <a:rPr lang="en-US" dirty="0"/>
              <a:t>Tight schedules</a:t>
            </a:r>
          </a:p>
          <a:p>
            <a:r>
              <a:rPr lang="en-US" dirty="0"/>
              <a:t>Limited knowledge of modeling tools</a:t>
            </a:r>
          </a:p>
          <a:p>
            <a:r>
              <a:rPr lang="en-US" dirty="0"/>
              <a:t>Unnecessary delays</a:t>
            </a:r>
          </a:p>
          <a:p>
            <a:r>
              <a:rPr lang="en-US" dirty="0"/>
              <a:t>Last moment meeting schedule changes</a:t>
            </a:r>
          </a:p>
          <a:p>
            <a:r>
              <a:rPr lang="en-US" dirty="0"/>
              <a:t>Time zone difference</a:t>
            </a:r>
          </a:p>
          <a:p>
            <a:r>
              <a:rPr lang="en-US" dirty="0"/>
              <a:t>Sococo connectivity issues</a:t>
            </a:r>
          </a:p>
        </p:txBody>
      </p:sp>
    </p:spTree>
    <p:extLst>
      <p:ext uri="{BB962C8B-B14F-4D97-AF65-F5344CB8AC3E}">
        <p14:creationId xmlns:p14="http://schemas.microsoft.com/office/powerpoint/2010/main" val="270413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447188"/>
            <a:ext cx="7524003" cy="970450"/>
          </a:xfrm>
        </p:spPr>
        <p:txBody>
          <a:bodyPr/>
          <a:lstStyle/>
          <a:p>
            <a:r>
              <a:rPr lang="en-US" dirty="0"/>
              <a:t>Sococo – Connectivity Issues</a:t>
            </a:r>
          </a:p>
        </p:txBody>
      </p:sp>
      <p:sp>
        <p:nvSpPr>
          <p:cNvPr id="3" name="Content Placeholder 2"/>
          <p:cNvSpPr>
            <a:spLocks noGrp="1"/>
          </p:cNvSpPr>
          <p:nvPr>
            <p:ph idx="1"/>
          </p:nvPr>
        </p:nvSpPr>
        <p:spPr>
          <a:xfrm>
            <a:off x="481854" y="2222286"/>
            <a:ext cx="3720439" cy="4414040"/>
          </a:xfrm>
        </p:spPr>
        <p:txBody>
          <a:bodyPr>
            <a:normAutofit lnSpcReduction="10000"/>
          </a:bodyPr>
          <a:lstStyle/>
          <a:p>
            <a:r>
              <a:rPr lang="en-US" dirty="0"/>
              <a:t>Bandwidth/internet issues on the IIT side.</a:t>
            </a:r>
          </a:p>
          <a:p>
            <a:r>
              <a:rPr lang="en-US" dirty="0"/>
              <a:t>Screen sharing feature was not utilized at its maximum efficiency.</a:t>
            </a:r>
          </a:p>
          <a:p>
            <a:r>
              <a:rPr lang="en-US" dirty="0"/>
              <a:t>A few teams didn’t even conduct one meeting on Sococo or used only the chat box feature to communicate.</a:t>
            </a:r>
          </a:p>
          <a:p>
            <a:r>
              <a:rPr lang="en-US" dirty="0"/>
              <a:t>This acted as a trigger for team members to find Sococo alternatives to communicate and collaborate more efficiently.</a:t>
            </a:r>
          </a:p>
        </p:txBody>
      </p:sp>
      <p:pic>
        <p:nvPicPr>
          <p:cNvPr id="4" name="Picture 3"/>
          <p:cNvPicPr>
            <a:picLocks noChangeAspect="1"/>
          </p:cNvPicPr>
          <p:nvPr/>
        </p:nvPicPr>
        <p:blipFill>
          <a:blip r:embed="rId2"/>
          <a:stretch>
            <a:fillRect/>
          </a:stretch>
        </p:blipFill>
        <p:spPr>
          <a:xfrm>
            <a:off x="4170218" y="3066892"/>
            <a:ext cx="4487574" cy="272482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046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of Sococo Alternatives</a:t>
            </a:r>
          </a:p>
        </p:txBody>
      </p:sp>
      <p:sp>
        <p:nvSpPr>
          <p:cNvPr id="7" name="TextBox 6"/>
          <p:cNvSpPr txBox="1"/>
          <p:nvPr/>
        </p:nvSpPr>
        <p:spPr>
          <a:xfrm>
            <a:off x="1011379" y="4980708"/>
            <a:ext cx="2549236" cy="369332"/>
          </a:xfrm>
          <a:prstGeom prst="rect">
            <a:avLst/>
          </a:prstGeom>
          <a:noFill/>
        </p:spPr>
        <p:txBody>
          <a:bodyPr wrap="square" rtlCol="0">
            <a:spAutoFit/>
          </a:bodyPr>
          <a:lstStyle/>
          <a:p>
            <a:pPr algn="ctr"/>
            <a:r>
              <a:rPr lang="en-US" dirty="0"/>
              <a:t>Project I</a:t>
            </a:r>
          </a:p>
        </p:txBody>
      </p:sp>
      <p:sp>
        <p:nvSpPr>
          <p:cNvPr id="8" name="TextBox 7"/>
          <p:cNvSpPr txBox="1"/>
          <p:nvPr/>
        </p:nvSpPr>
        <p:spPr>
          <a:xfrm>
            <a:off x="5473841" y="3424442"/>
            <a:ext cx="2549236" cy="369332"/>
          </a:xfrm>
          <a:prstGeom prst="rect">
            <a:avLst/>
          </a:prstGeom>
          <a:noFill/>
        </p:spPr>
        <p:txBody>
          <a:bodyPr wrap="square" rtlCol="0">
            <a:spAutoFit/>
          </a:bodyPr>
          <a:lstStyle/>
          <a:p>
            <a:pPr algn="ctr"/>
            <a:r>
              <a:rPr lang="en-US" dirty="0"/>
              <a:t>Project II</a:t>
            </a:r>
          </a:p>
        </p:txBody>
      </p:sp>
      <p:graphicFrame>
        <p:nvGraphicFramePr>
          <p:cNvPr id="11" name="Chart 10"/>
          <p:cNvGraphicFramePr>
            <a:graphicFrameLocks/>
          </p:cNvGraphicFramePr>
          <p:nvPr>
            <p:extLst>
              <p:ext uri="{D42A27DB-BD31-4B8C-83A1-F6EECF244321}">
                <p14:modId xmlns:p14="http://schemas.microsoft.com/office/powerpoint/2010/main" val="1570287518"/>
              </p:ext>
            </p:extLst>
          </p:nvPr>
        </p:nvGraphicFramePr>
        <p:xfrm>
          <a:off x="-3" y="2237508"/>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extLst>
              <p:ext uri="{D42A27DB-BD31-4B8C-83A1-F6EECF244321}">
                <p14:modId xmlns:p14="http://schemas.microsoft.com/office/powerpoint/2010/main" val="1750467991"/>
              </p:ext>
            </p:extLst>
          </p:nvPr>
        </p:nvGraphicFramePr>
        <p:xfrm>
          <a:off x="4571997" y="3793774"/>
          <a:ext cx="4352925"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853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Graphic spid="11" grpId="0">
        <p:bldAsOne/>
      </p:bldGraphic>
      <p:bldGraphic spid="12"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Truth Table Analysis</a:t>
            </a:r>
          </a:p>
        </p:txBody>
      </p:sp>
      <p:grpSp>
        <p:nvGrpSpPr>
          <p:cNvPr id="4" name="Group 3"/>
          <p:cNvGrpSpPr/>
          <p:nvPr/>
        </p:nvGrpSpPr>
        <p:grpSpPr>
          <a:xfrm>
            <a:off x="441417" y="1988407"/>
            <a:ext cx="6983247" cy="4760772"/>
            <a:chOff x="-1314034" y="803896"/>
            <a:chExt cx="6599501" cy="6372932"/>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314" t="10807" r="9480" b="6339"/>
            <a:stretch/>
          </p:blipFill>
          <p:spPr bwMode="auto">
            <a:xfrm rot="10800000">
              <a:off x="280591" y="803896"/>
              <a:ext cx="5004876" cy="6372932"/>
            </a:xfrm>
            <a:prstGeom prst="rect">
              <a:avLst/>
            </a:prstGeom>
            <a:ln>
              <a:noFill/>
            </a:ln>
            <a:extLst>
              <a:ext uri="{53640926-AAD7-44D8-BBD7-CCE9431645EC}">
                <a14:shadowObscured xmlns:a14="http://schemas.microsoft.com/office/drawing/2010/main"/>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740" t="75581" r="79932" b="6126"/>
            <a:stretch/>
          </p:blipFill>
          <p:spPr bwMode="auto">
            <a:xfrm rot="5400000">
              <a:off x="-1002892" y="850393"/>
              <a:ext cx="955587" cy="1577872"/>
            </a:xfrm>
            <a:prstGeom prst="rect">
              <a:avLst/>
            </a:prstGeom>
            <a:ln>
              <a:noFill/>
            </a:ln>
            <a:extLst>
              <a:ext uri="{53640926-AAD7-44D8-BBD7-CCE9431645EC}">
                <a14:shadowObscured xmlns:a14="http://schemas.microsoft.com/office/drawing/2010/main"/>
              </a:ext>
            </a:extLst>
          </p:spPr>
        </p:pic>
      </p:grpSp>
      <p:sp>
        <p:nvSpPr>
          <p:cNvPr id="7" name="Oval 6"/>
          <p:cNvSpPr/>
          <p:nvPr/>
        </p:nvSpPr>
        <p:spPr>
          <a:xfrm>
            <a:off x="3958123" y="2311267"/>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7"/>
          <p:cNvSpPr/>
          <p:nvPr/>
        </p:nvSpPr>
        <p:spPr>
          <a:xfrm>
            <a:off x="3959074" y="4526475"/>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Oval 8"/>
          <p:cNvSpPr/>
          <p:nvPr/>
        </p:nvSpPr>
        <p:spPr>
          <a:xfrm>
            <a:off x="3954004" y="2561622"/>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p:cNvSpPr/>
          <p:nvPr/>
        </p:nvSpPr>
        <p:spPr>
          <a:xfrm>
            <a:off x="3956217" y="4774228"/>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p:cNvSpPr/>
          <p:nvPr/>
        </p:nvSpPr>
        <p:spPr>
          <a:xfrm>
            <a:off x="3954004" y="3542642"/>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3954004" y="5765470"/>
            <a:ext cx="3437656" cy="212667"/>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8359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 Specific Analysis - I</a:t>
            </a:r>
          </a:p>
        </p:txBody>
      </p:sp>
      <p:sp>
        <p:nvSpPr>
          <p:cNvPr id="3" name="Content Placeholder 2"/>
          <p:cNvSpPr>
            <a:spLocks noGrp="1"/>
          </p:cNvSpPr>
          <p:nvPr>
            <p:ph idx="1"/>
          </p:nvPr>
        </p:nvSpPr>
        <p:spPr>
          <a:xfrm>
            <a:off x="590434" y="5282717"/>
            <a:ext cx="3593538" cy="1323833"/>
          </a:xfrm>
        </p:spPr>
        <p:txBody>
          <a:bodyPr>
            <a:normAutofit fontScale="85000" lnSpcReduction="10000"/>
          </a:bodyPr>
          <a:lstStyle/>
          <a:p>
            <a:pPr marL="0" indent="0">
              <a:buNone/>
            </a:pPr>
            <a:r>
              <a:rPr lang="en-US" i="1" dirty="0"/>
              <a:t>“WhatsApp will be quick and easy to communicate along with the voice recording tool. Internet is slow in IIT so using Sococo might bring up some communication issues”.</a:t>
            </a:r>
          </a:p>
        </p:txBody>
      </p:sp>
      <p:sp>
        <p:nvSpPr>
          <p:cNvPr id="6" name="Content Placeholder 2"/>
          <p:cNvSpPr txBox="1">
            <a:spLocks/>
          </p:cNvSpPr>
          <p:nvPr/>
        </p:nvSpPr>
        <p:spPr>
          <a:xfrm>
            <a:off x="5014077" y="5346119"/>
            <a:ext cx="3617889" cy="1323832"/>
          </a:xfrm>
          <a:prstGeom prst="rect">
            <a:avLst/>
          </a:prstGeom>
          <a:effectLst>
            <a:outerShdw blurRad="50800" dir="14400000">
              <a:srgbClr val="000000">
                <a:alpha val="40000"/>
              </a:srgbClr>
            </a:outerShdw>
          </a:effectLst>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r>
              <a:rPr lang="en-US" sz="1500" i="1" dirty="0"/>
              <a:t>“Communication was observed to be better than project I, the communication is more efficient this time. Collaboration is very interesting and applying the theory into practice is very exciting”.</a:t>
            </a:r>
          </a:p>
        </p:txBody>
      </p:sp>
      <p:graphicFrame>
        <p:nvGraphicFramePr>
          <p:cNvPr id="7" name="Chart 6"/>
          <p:cNvGraphicFramePr>
            <a:graphicFrameLocks/>
          </p:cNvGraphicFramePr>
          <p:nvPr>
            <p:extLst>
              <p:ext uri="{D42A27DB-BD31-4B8C-83A1-F6EECF244321}">
                <p14:modId xmlns:p14="http://schemas.microsoft.com/office/powerpoint/2010/main" val="1477844782"/>
              </p:ext>
            </p:extLst>
          </p:nvPr>
        </p:nvGraphicFramePr>
        <p:xfrm>
          <a:off x="0" y="2164769"/>
          <a:ext cx="4872251" cy="31694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116198416"/>
              </p:ext>
            </p:extLst>
          </p:nvPr>
        </p:nvGraphicFramePr>
        <p:xfrm>
          <a:off x="4288858" y="2152862"/>
          <a:ext cx="4833195" cy="31932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310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Graphic spid="7" grpId="0">
        <p:bldAsOne/>
      </p:bldGraphic>
      <p:bldGraphic spid="10"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 Specific Analysis - II</a:t>
            </a:r>
          </a:p>
        </p:txBody>
      </p:sp>
      <p:sp>
        <p:nvSpPr>
          <p:cNvPr id="3" name="Content Placeholder 2"/>
          <p:cNvSpPr>
            <a:spLocks noGrp="1"/>
          </p:cNvSpPr>
          <p:nvPr>
            <p:ph idx="1"/>
          </p:nvPr>
        </p:nvSpPr>
        <p:spPr>
          <a:xfrm>
            <a:off x="809997" y="2576945"/>
            <a:ext cx="3581894" cy="4043852"/>
          </a:xfrm>
        </p:spPr>
        <p:txBody>
          <a:bodyPr>
            <a:normAutofit fontScale="70000" lnSpcReduction="20000"/>
          </a:bodyPr>
          <a:lstStyle/>
          <a:p>
            <a:pPr marL="0" indent="0">
              <a:buNone/>
            </a:pPr>
            <a:r>
              <a:rPr lang="en-US" i="1" dirty="0"/>
              <a:t>“IIT faced connectivity issues during the night (during the daytime the network quality was satisfactory), which caused some of the meetings to be unsuccessful and as a result be postponed. Understanding this limitation at the beginning of the project helped our team to plan the meetings accordingly and avoid the time lost at initial stages of the project due to problem in connection quality”.</a:t>
            </a:r>
          </a:p>
          <a:p>
            <a:pPr marL="0" indent="0">
              <a:buNone/>
            </a:pPr>
            <a:r>
              <a:rPr lang="en-US" i="1" dirty="0"/>
              <a:t>“Besides Sococo, our team used email, skype and WhatsApp. WhatsApp is the most frequently used communication tool in Project I because we can almost get direct response from each other”.</a:t>
            </a:r>
          </a:p>
          <a:p>
            <a:pPr marL="0" indent="0">
              <a:buNone/>
            </a:pPr>
            <a:r>
              <a:rPr lang="en-US" i="1" dirty="0"/>
              <a:t>“We managed the communication tool issues by using Sococo</a:t>
            </a:r>
            <a:r>
              <a:rPr lang="en-US" i="1"/>
              <a:t>, Skype, </a:t>
            </a:r>
            <a:r>
              <a:rPr lang="en-US" i="1" dirty="0"/>
              <a:t>email and WhatsApp in combination. When it comes to arranging meeting, we would use WhatsApp first because in this way we could get responses more quickly”.</a:t>
            </a:r>
          </a:p>
        </p:txBody>
      </p:sp>
      <p:sp>
        <p:nvSpPr>
          <p:cNvPr id="4" name="Content Placeholder 2"/>
          <p:cNvSpPr txBox="1">
            <a:spLocks/>
          </p:cNvSpPr>
          <p:nvPr/>
        </p:nvSpPr>
        <p:spPr>
          <a:xfrm>
            <a:off x="4752106" y="2396836"/>
            <a:ext cx="3581894" cy="4043852"/>
          </a:xfrm>
          <a:prstGeom prst="rect">
            <a:avLst/>
          </a:prstGeom>
          <a:effectLst>
            <a:outerShdw blurRad="50800" dir="14400000">
              <a:srgbClr val="000000">
                <a:alpha val="40000"/>
              </a:srgbClr>
            </a:outerShdw>
          </a:effectLst>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r>
              <a:rPr lang="en-US" i="1" dirty="0"/>
              <a:t>“Various collaboration tools were used in conjunction with each other, which increased the efficiency of communications. I liked the way web-based collaboration tools facilitated project communications”.</a:t>
            </a:r>
          </a:p>
          <a:p>
            <a:pPr marL="0" indent="0">
              <a:buNone/>
            </a:pPr>
            <a:r>
              <a:rPr lang="en-US" i="1" dirty="0"/>
              <a:t>“Don't limit yourself to one collaboration tool. Start using multiple tools in the beginning of project itself”.</a:t>
            </a:r>
          </a:p>
        </p:txBody>
      </p:sp>
      <p:sp>
        <p:nvSpPr>
          <p:cNvPr id="5" name="TextBox 4"/>
          <p:cNvSpPr txBox="1"/>
          <p:nvPr/>
        </p:nvSpPr>
        <p:spPr>
          <a:xfrm>
            <a:off x="809997" y="2230582"/>
            <a:ext cx="2535382" cy="369332"/>
          </a:xfrm>
          <a:prstGeom prst="rect">
            <a:avLst/>
          </a:prstGeom>
          <a:noFill/>
        </p:spPr>
        <p:txBody>
          <a:bodyPr wrap="square" rtlCol="0">
            <a:spAutoFit/>
          </a:bodyPr>
          <a:lstStyle/>
          <a:p>
            <a:r>
              <a:rPr lang="en-US" b="1" dirty="0"/>
              <a:t>Team 13: Project I</a:t>
            </a:r>
          </a:p>
        </p:txBody>
      </p:sp>
      <p:sp>
        <p:nvSpPr>
          <p:cNvPr id="6" name="TextBox 5"/>
          <p:cNvSpPr txBox="1"/>
          <p:nvPr/>
        </p:nvSpPr>
        <p:spPr>
          <a:xfrm>
            <a:off x="4752106" y="2230582"/>
            <a:ext cx="2535382" cy="369332"/>
          </a:xfrm>
          <a:prstGeom prst="rect">
            <a:avLst/>
          </a:prstGeom>
          <a:noFill/>
        </p:spPr>
        <p:txBody>
          <a:bodyPr wrap="square" rtlCol="0">
            <a:spAutoFit/>
          </a:bodyPr>
          <a:lstStyle/>
          <a:p>
            <a:r>
              <a:rPr lang="en-US" b="1" dirty="0"/>
              <a:t>Team 13: Project II</a:t>
            </a:r>
          </a:p>
        </p:txBody>
      </p:sp>
      <p:pic>
        <p:nvPicPr>
          <p:cNvPr id="7" name="Picture 6"/>
          <p:cNvPicPr>
            <a:picLocks noChangeAspect="1"/>
          </p:cNvPicPr>
          <p:nvPr/>
        </p:nvPicPr>
        <p:blipFill>
          <a:blip r:embed="rId2"/>
          <a:stretch>
            <a:fillRect/>
          </a:stretch>
        </p:blipFill>
        <p:spPr>
          <a:xfrm>
            <a:off x="81121" y="3759221"/>
            <a:ext cx="737321" cy="907472"/>
          </a:xfrm>
          <a:prstGeom prst="rect">
            <a:avLst/>
          </a:prstGeom>
        </p:spPr>
      </p:pic>
      <p:pic>
        <p:nvPicPr>
          <p:cNvPr id="8" name="Picture 7"/>
          <p:cNvPicPr>
            <a:picLocks noChangeAspect="1"/>
          </p:cNvPicPr>
          <p:nvPr/>
        </p:nvPicPr>
        <p:blipFill>
          <a:blip r:embed="rId2"/>
          <a:stretch>
            <a:fillRect/>
          </a:stretch>
        </p:blipFill>
        <p:spPr>
          <a:xfrm>
            <a:off x="8325554" y="3759221"/>
            <a:ext cx="737321" cy="907472"/>
          </a:xfrm>
          <a:prstGeom prst="rect">
            <a:avLst/>
          </a:prstGeom>
        </p:spPr>
      </p:pic>
    </p:spTree>
    <p:extLst>
      <p:ext uri="{BB962C8B-B14F-4D97-AF65-F5344CB8AC3E}">
        <p14:creationId xmlns:p14="http://schemas.microsoft.com/office/powerpoint/2010/main" val="36310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1" r="18647"/>
          <a:stretch/>
        </p:blipFill>
        <p:spPr>
          <a:xfrm>
            <a:off x="6849810" y="3313544"/>
            <a:ext cx="1742108" cy="2463800"/>
          </a:xfrm>
          <a:prstGeom prst="roundRect">
            <a:avLst>
              <a:gd name="adj" fmla="val 3876"/>
            </a:avLst>
          </a:prstGeom>
          <a:ln>
            <a:solidFill>
              <a:schemeClr val="accent1"/>
            </a:solidFill>
          </a:ln>
          <a:effectLst/>
        </p:spPr>
      </p:pic>
      <p:sp>
        <p:nvSpPr>
          <p:cNvPr id="2" name="Title 1"/>
          <p:cNvSpPr>
            <a:spLocks noGrp="1"/>
          </p:cNvSpPr>
          <p:nvPr>
            <p:ph type="title"/>
          </p:nvPr>
        </p:nvSpPr>
        <p:spPr>
          <a:xfrm>
            <a:off x="809997" y="447188"/>
            <a:ext cx="7524003" cy="970450"/>
          </a:xfrm>
        </p:spPr>
        <p:txBody>
          <a:bodyPr>
            <a:normAutofit/>
          </a:bodyPr>
          <a:lstStyle/>
          <a:p>
            <a:r>
              <a:rPr lang="en-US" dirty="0"/>
              <a:t>Conclusions</a:t>
            </a:r>
          </a:p>
        </p:txBody>
      </p:sp>
      <p:sp>
        <p:nvSpPr>
          <p:cNvPr id="3" name="Content Placeholder 2"/>
          <p:cNvSpPr>
            <a:spLocks noGrp="1"/>
          </p:cNvSpPr>
          <p:nvPr>
            <p:ph idx="1"/>
          </p:nvPr>
        </p:nvSpPr>
        <p:spPr>
          <a:xfrm>
            <a:off x="368490" y="2094271"/>
            <a:ext cx="6212419" cy="4660491"/>
          </a:xfrm>
        </p:spPr>
        <p:txBody>
          <a:bodyPr>
            <a:normAutofit fontScale="85000" lnSpcReduction="20000"/>
          </a:bodyPr>
          <a:lstStyle/>
          <a:p>
            <a:r>
              <a:rPr lang="en-US" dirty="0"/>
              <a:t>As mentioned by </a:t>
            </a:r>
            <a:r>
              <a:rPr lang="en-US" dirty="0" err="1"/>
              <a:t>Iorio</a:t>
            </a:r>
            <a:r>
              <a:rPr lang="en-US" dirty="0"/>
              <a:t> and Taylor (2015), in addition to engagement in transactional and transformational interactions, effective leaders must also engage in technological interactions. This notion was very well supported by the data analysis of the post-project survey data (Section 4).</a:t>
            </a:r>
          </a:p>
          <a:p>
            <a:r>
              <a:rPr lang="en-US" dirty="0"/>
              <a:t>Due to existing issues in technology, team members start to feel the need of trying/using a newer technology to provide a better communication and collaboration platform to the team. Few of them come up as technological leaders who suggest the ideas of using advanced communication and collaboration technologies to maintain unrestricted workflow and rich information exchange.</a:t>
            </a:r>
          </a:p>
          <a:p>
            <a:r>
              <a:rPr lang="en-US" dirty="0"/>
              <a:t>Technology selection plays a very vital role in supporting collaboration and communication in globally distributed virtual teams. It reduces the communication and coordination issues within the team by providing better means of communication and collaboration. It provides a platform to the team members to stay connected and be on the same page. It further supports the idea of strengthening parameters like relationship building, trust, training, etc. that govern the functionality of virtual teams.</a:t>
            </a:r>
            <a:endParaRPr lang="en-US" sz="1100" dirty="0"/>
          </a:p>
        </p:txBody>
      </p:sp>
    </p:spTree>
    <p:extLst>
      <p:ext uri="{BB962C8B-B14F-4D97-AF65-F5344CB8AC3E}">
        <p14:creationId xmlns:p14="http://schemas.microsoft.com/office/powerpoint/2010/main" val="327061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Research</a:t>
            </a:r>
          </a:p>
        </p:txBody>
      </p:sp>
      <p:sp>
        <p:nvSpPr>
          <p:cNvPr id="3" name="Content Placeholder 2"/>
          <p:cNvSpPr>
            <a:spLocks noGrp="1"/>
          </p:cNvSpPr>
          <p:nvPr>
            <p:ph idx="1"/>
          </p:nvPr>
        </p:nvSpPr>
        <p:spPr>
          <a:xfrm>
            <a:off x="809996" y="2741023"/>
            <a:ext cx="7524003" cy="1698549"/>
          </a:xfrm>
        </p:spPr>
        <p:txBody>
          <a:bodyPr>
            <a:normAutofit fontScale="92500" lnSpcReduction="10000"/>
          </a:bodyPr>
          <a:lstStyle/>
          <a:p>
            <a:pPr marL="0" indent="0" algn="ctr">
              <a:buNone/>
            </a:pPr>
            <a:r>
              <a:rPr lang="en-US" sz="2800" dirty="0"/>
              <a:t>How can technology selection deal with issues like time constraints, tight schedules, limited knowledge of modeling tools and unnecessary delays?</a:t>
            </a:r>
          </a:p>
          <a:p>
            <a:endParaRPr lang="en-US" dirty="0"/>
          </a:p>
        </p:txBody>
      </p:sp>
      <p:pic>
        <p:nvPicPr>
          <p:cNvPr id="4" name="Picture 3"/>
          <p:cNvPicPr>
            <a:picLocks noChangeAspect="1"/>
          </p:cNvPicPr>
          <p:nvPr/>
        </p:nvPicPr>
        <p:blipFill>
          <a:blip r:embed="rId2"/>
          <a:stretch>
            <a:fillRect/>
          </a:stretch>
        </p:blipFill>
        <p:spPr>
          <a:xfrm>
            <a:off x="2042154" y="4439572"/>
            <a:ext cx="5059686" cy="2223874"/>
          </a:xfrm>
          <a:prstGeom prst="rect">
            <a:avLst/>
          </a:prstGeom>
        </p:spPr>
      </p:pic>
    </p:spTree>
    <p:extLst>
      <p:ext uri="{BB962C8B-B14F-4D97-AF65-F5344CB8AC3E}">
        <p14:creationId xmlns:p14="http://schemas.microsoft.com/office/powerpoint/2010/main" val="266058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9786" y="1778924"/>
            <a:ext cx="6301048" cy="2800767"/>
          </a:xfrm>
          <a:prstGeom prst="rect">
            <a:avLst/>
          </a:prstGeom>
          <a:noFill/>
        </p:spPr>
        <p:txBody>
          <a:bodyPr wrap="square" rtlCol="0">
            <a:spAutoFit/>
          </a:bodyPr>
          <a:lstStyle/>
          <a:p>
            <a:pPr algn="ctr"/>
            <a:r>
              <a:rPr lang="en-US" sz="8800" dirty="0"/>
              <a:t>Thank you!</a:t>
            </a:r>
          </a:p>
          <a:p>
            <a:pPr algn="ctr"/>
            <a:r>
              <a:rPr lang="en-US" sz="8800" dirty="0"/>
              <a:t>Questions?</a:t>
            </a:r>
          </a:p>
        </p:txBody>
      </p:sp>
    </p:spTree>
    <p:extLst>
      <p:ext uri="{BB962C8B-B14F-4D97-AF65-F5344CB8AC3E}">
        <p14:creationId xmlns:p14="http://schemas.microsoft.com/office/powerpoint/2010/main" val="405055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Global Virtual Teams</a:t>
            </a:r>
          </a:p>
        </p:txBody>
      </p:sp>
      <p:sp>
        <p:nvSpPr>
          <p:cNvPr id="3" name="Content Placeholder 2"/>
          <p:cNvSpPr>
            <a:spLocks noGrp="1"/>
          </p:cNvSpPr>
          <p:nvPr>
            <p:ph idx="1"/>
          </p:nvPr>
        </p:nvSpPr>
        <p:spPr>
          <a:xfrm>
            <a:off x="298151" y="2368099"/>
            <a:ext cx="3337426" cy="3738866"/>
          </a:xfrm>
        </p:spPr>
        <p:txBody>
          <a:bodyPr>
            <a:normAutofit fontScale="92500" lnSpcReduction="10000"/>
          </a:bodyPr>
          <a:lstStyle/>
          <a:p>
            <a:r>
              <a:rPr lang="en-US" dirty="0"/>
              <a:t>“Groups of geographically and/or organizationally dispersed coworkers that are assembled using a combination of telecommunications and information technologies to accomplish an organizational task”, (Townsend et al. 1998) </a:t>
            </a:r>
          </a:p>
          <a:p>
            <a:r>
              <a:rPr lang="en-US" dirty="0"/>
              <a:t>Temporary, culturally diverse, geographically dispersed, electronically communicating work group (Kristof et al. 1995)</a:t>
            </a:r>
          </a:p>
        </p:txBody>
      </p:sp>
      <p:pic>
        <p:nvPicPr>
          <p:cNvPr id="4" name="Picture 3"/>
          <p:cNvPicPr>
            <a:picLocks noChangeAspect="1"/>
          </p:cNvPicPr>
          <p:nvPr/>
        </p:nvPicPr>
        <p:blipFill>
          <a:blip r:embed="rId2"/>
          <a:stretch>
            <a:fillRect/>
          </a:stretch>
        </p:blipFill>
        <p:spPr>
          <a:xfrm>
            <a:off x="3635577" y="2368099"/>
            <a:ext cx="5360874" cy="3738866"/>
          </a:xfrm>
          <a:prstGeom prst="rect">
            <a:avLst/>
          </a:prstGeom>
        </p:spPr>
      </p:pic>
      <p:sp>
        <p:nvSpPr>
          <p:cNvPr id="11" name="TextBox 10"/>
          <p:cNvSpPr txBox="1"/>
          <p:nvPr/>
        </p:nvSpPr>
        <p:spPr>
          <a:xfrm>
            <a:off x="3678801" y="6106965"/>
            <a:ext cx="5317650" cy="213585"/>
          </a:xfrm>
          <a:prstGeom prst="rect">
            <a:avLst/>
          </a:prstGeom>
          <a:noFill/>
        </p:spPr>
        <p:txBody>
          <a:bodyPr wrap="square" rtlCol="0">
            <a:spAutoFit/>
          </a:bodyPr>
          <a:lstStyle/>
          <a:p>
            <a:r>
              <a:rPr lang="en-US" sz="788" i="1" dirty="0"/>
              <a:t>Source:  Advances in Interdisciplinary Studies of Work Teams: Knowledge Work in Teams (Kristof et al. 1995)</a:t>
            </a:r>
          </a:p>
        </p:txBody>
      </p:sp>
      <p:sp>
        <p:nvSpPr>
          <p:cNvPr id="5" name="Oval 4"/>
          <p:cNvSpPr/>
          <p:nvPr/>
        </p:nvSpPr>
        <p:spPr>
          <a:xfrm>
            <a:off x="7578437" y="2687781"/>
            <a:ext cx="1250099" cy="6511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p:cNvSpPr/>
          <p:nvPr/>
        </p:nvSpPr>
        <p:spPr>
          <a:xfrm>
            <a:off x="3946948" y="4932218"/>
            <a:ext cx="1250099" cy="6511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7"/>
          <p:cNvSpPr/>
          <p:nvPr/>
        </p:nvSpPr>
        <p:spPr>
          <a:xfrm>
            <a:off x="5251287" y="3013362"/>
            <a:ext cx="1250099" cy="6511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9806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5"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Functionality of Virtual Teams</a:t>
            </a:r>
          </a:p>
        </p:txBody>
      </p:sp>
      <p:sp>
        <p:nvSpPr>
          <p:cNvPr id="3" name="Content Placeholder 2"/>
          <p:cNvSpPr>
            <a:spLocks noGrp="1"/>
          </p:cNvSpPr>
          <p:nvPr>
            <p:ph idx="1"/>
          </p:nvPr>
        </p:nvSpPr>
        <p:spPr>
          <a:xfrm>
            <a:off x="428951" y="2523965"/>
            <a:ext cx="2341142" cy="3543538"/>
          </a:xfrm>
        </p:spPr>
        <p:txBody>
          <a:bodyPr/>
          <a:lstStyle/>
          <a:p>
            <a:r>
              <a:rPr lang="en-US" dirty="0"/>
              <a:t>Parameters governing the functionality of Virtual Teams.</a:t>
            </a:r>
          </a:p>
          <a:p>
            <a:r>
              <a:rPr lang="en-US" dirty="0"/>
              <a:t>Influence of technology and leadership in establishing these parameters.</a:t>
            </a:r>
          </a:p>
        </p:txBody>
      </p:sp>
      <p:sp>
        <p:nvSpPr>
          <p:cNvPr id="5" name="TextBox 4"/>
          <p:cNvSpPr txBox="1"/>
          <p:nvPr/>
        </p:nvSpPr>
        <p:spPr>
          <a:xfrm>
            <a:off x="3927268" y="5853918"/>
            <a:ext cx="3982469" cy="213585"/>
          </a:xfrm>
          <a:prstGeom prst="rect">
            <a:avLst/>
          </a:prstGeom>
          <a:noFill/>
        </p:spPr>
        <p:txBody>
          <a:bodyPr wrap="square" rtlCol="0">
            <a:spAutoFit/>
          </a:bodyPr>
          <a:lstStyle/>
          <a:p>
            <a:r>
              <a:rPr lang="en-US" sz="788" i="1" dirty="0"/>
              <a:t>Source: Life Cycle model of Virtual Teams (Powell, Piccoli and Ives, 2004, p.8)</a:t>
            </a:r>
          </a:p>
        </p:txBody>
      </p:sp>
      <p:grpSp>
        <p:nvGrpSpPr>
          <p:cNvPr id="22" name="Group 21"/>
          <p:cNvGrpSpPr/>
          <p:nvPr/>
        </p:nvGrpSpPr>
        <p:grpSpPr>
          <a:xfrm>
            <a:off x="2890998" y="2145608"/>
            <a:ext cx="6122375" cy="3641818"/>
            <a:chOff x="3854664" y="1717808"/>
            <a:chExt cx="8163166" cy="4855757"/>
          </a:xfrm>
        </p:grpSpPr>
        <p:grpSp>
          <p:nvGrpSpPr>
            <p:cNvPr id="16" name="Group 15"/>
            <p:cNvGrpSpPr/>
            <p:nvPr/>
          </p:nvGrpSpPr>
          <p:grpSpPr>
            <a:xfrm>
              <a:off x="3854664" y="1717808"/>
              <a:ext cx="8163166" cy="4855757"/>
              <a:chOff x="1466027" y="1960677"/>
              <a:chExt cx="8163166" cy="4855757"/>
            </a:xfrm>
          </p:grpSpPr>
          <p:grpSp>
            <p:nvGrpSpPr>
              <p:cNvPr id="15" name="Group 14"/>
              <p:cNvGrpSpPr/>
              <p:nvPr/>
            </p:nvGrpSpPr>
            <p:grpSpPr>
              <a:xfrm>
                <a:off x="1466027" y="1960677"/>
                <a:ext cx="8163166" cy="4855757"/>
                <a:chOff x="1466027" y="1960677"/>
                <a:chExt cx="8163166" cy="4855757"/>
              </a:xfrm>
            </p:grpSpPr>
            <p:graphicFrame>
              <p:nvGraphicFramePr>
                <p:cNvPr id="10" name="Diagram 9"/>
                <p:cNvGraphicFramePr/>
                <p:nvPr>
                  <p:extLst>
                    <p:ext uri="{D42A27DB-BD31-4B8C-83A1-F6EECF244321}">
                      <p14:modId xmlns:p14="http://schemas.microsoft.com/office/powerpoint/2010/main" val="4180415855"/>
                    </p:ext>
                  </p:extLst>
                </p:nvPr>
              </p:nvGraphicFramePr>
              <p:xfrm>
                <a:off x="1466027" y="1960677"/>
                <a:ext cx="8163166" cy="4018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ext uri="{D42A27DB-BD31-4B8C-83A1-F6EECF244321}">
                      <p14:modId xmlns:p14="http://schemas.microsoft.com/office/powerpoint/2010/main" val="954422246"/>
                    </p:ext>
                  </p:extLst>
                </p:nvPr>
              </p:nvGraphicFramePr>
              <p:xfrm>
                <a:off x="3498980" y="4180114"/>
                <a:ext cx="4702628" cy="26363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12" name="Left Arrow 11"/>
              <p:cNvSpPr/>
              <p:nvPr/>
            </p:nvSpPr>
            <p:spPr>
              <a:xfrm rot="11780631">
                <a:off x="2552416" y="5532007"/>
                <a:ext cx="1801326" cy="681228"/>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Right Arrow 12"/>
              <p:cNvSpPr/>
              <p:nvPr/>
            </p:nvSpPr>
            <p:spPr>
              <a:xfrm rot="20212804">
                <a:off x="6644439" y="5673978"/>
                <a:ext cx="1844903" cy="681228"/>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grpSp>
          <p:nvGrpSpPr>
            <p:cNvPr id="21" name="Group 20"/>
            <p:cNvGrpSpPr/>
            <p:nvPr/>
          </p:nvGrpSpPr>
          <p:grpSpPr>
            <a:xfrm>
              <a:off x="7550724" y="3690331"/>
              <a:ext cx="688206" cy="1032932"/>
              <a:chOff x="1337116" y="4494165"/>
              <a:chExt cx="688206" cy="1032932"/>
            </a:xfrm>
          </p:grpSpPr>
          <p:sp>
            <p:nvSpPr>
              <p:cNvPr id="18" name="Right Arrow 17"/>
              <p:cNvSpPr/>
              <p:nvPr/>
            </p:nvSpPr>
            <p:spPr>
              <a:xfrm rot="5356241">
                <a:off x="1255313" y="4757088"/>
                <a:ext cx="858790" cy="681228"/>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9" name="Right Arrow 18"/>
              <p:cNvSpPr/>
              <p:nvPr/>
            </p:nvSpPr>
            <p:spPr>
              <a:xfrm rot="16209610">
                <a:off x="1248335" y="4582946"/>
                <a:ext cx="858790" cy="681228"/>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grpSp>
    </p:spTree>
    <p:extLst>
      <p:ext uri="{BB962C8B-B14F-4D97-AF65-F5344CB8AC3E}">
        <p14:creationId xmlns:p14="http://schemas.microsoft.com/office/powerpoint/2010/main" val="175925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Influence of Technology and Leadership</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12080609"/>
              </p:ext>
            </p:extLst>
          </p:nvPr>
        </p:nvGraphicFramePr>
        <p:xfrm>
          <a:off x="714714" y="2035277"/>
          <a:ext cx="7714568" cy="4649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858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501" y="1167203"/>
            <a:ext cx="7928999" cy="727838"/>
          </a:xfrm>
        </p:spPr>
        <p:txBody>
          <a:bodyPr/>
          <a:lstStyle/>
          <a:p>
            <a:r>
              <a:rPr lang="en-US" dirty="0"/>
              <a:t>Information and Communication Technologies (ICT)</a:t>
            </a:r>
          </a:p>
        </p:txBody>
      </p:sp>
      <p:sp>
        <p:nvSpPr>
          <p:cNvPr id="3" name="Content Placeholder 2"/>
          <p:cNvSpPr>
            <a:spLocks noGrp="1"/>
          </p:cNvSpPr>
          <p:nvPr>
            <p:ph idx="1"/>
          </p:nvPr>
        </p:nvSpPr>
        <p:spPr>
          <a:xfrm>
            <a:off x="215023" y="2523965"/>
            <a:ext cx="2712930" cy="4070892"/>
          </a:xfrm>
        </p:spPr>
        <p:txBody>
          <a:bodyPr>
            <a:normAutofit fontScale="85000" lnSpcReduction="20000"/>
          </a:bodyPr>
          <a:lstStyle/>
          <a:p>
            <a:r>
              <a:rPr lang="en-US" dirty="0"/>
              <a:t>ICTs are based on collaboration and contribute to competitive advantage, innovation, and economic growth as they enable global access to individual capabilities, best skills, and core competencies.</a:t>
            </a:r>
          </a:p>
          <a:p>
            <a:r>
              <a:rPr lang="en-US" dirty="0"/>
              <a:t>They allow individuals to communicate and share information and data regardless of their location in time and space, and are the primary means by which the members of virtual teams interact.</a:t>
            </a:r>
          </a:p>
        </p:txBody>
      </p:sp>
      <p:pic>
        <p:nvPicPr>
          <p:cNvPr id="4" name="Picture 3" descr="shutterstock_1946203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7582" y="2523965"/>
            <a:ext cx="5917281" cy="31619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356978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and Coordination Tools</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8616" r="1505"/>
          <a:stretch/>
        </p:blipFill>
        <p:spPr bwMode="auto">
          <a:xfrm>
            <a:off x="1289711" y="2893325"/>
            <a:ext cx="6564573" cy="3323587"/>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1289710" y="6216912"/>
            <a:ext cx="6564573" cy="215444"/>
          </a:xfrm>
          <a:prstGeom prst="rect">
            <a:avLst/>
          </a:prstGeom>
          <a:noFill/>
        </p:spPr>
        <p:txBody>
          <a:bodyPr wrap="square" rtlCol="0">
            <a:spAutoFit/>
          </a:bodyPr>
          <a:lstStyle/>
          <a:p>
            <a:pPr algn="ctr"/>
            <a:r>
              <a:rPr lang="en-US" sz="800" dirty="0"/>
              <a:t>Communication and coordination tools for distributed teams (Dennis &amp; </a:t>
            </a:r>
            <a:r>
              <a:rPr lang="en-US" sz="800" dirty="0" err="1"/>
              <a:t>Valacich</a:t>
            </a:r>
            <a:r>
              <a:rPr lang="en-US" sz="800" dirty="0"/>
              <a:t>, 1999 and </a:t>
            </a:r>
            <a:r>
              <a:rPr lang="en-US" sz="800" dirty="0" err="1"/>
              <a:t>Vartiainen</a:t>
            </a:r>
            <a:r>
              <a:rPr lang="en-US" sz="800" dirty="0"/>
              <a:t>, 2004)</a:t>
            </a:r>
          </a:p>
        </p:txBody>
      </p:sp>
    </p:spTree>
    <p:extLst>
      <p:ext uri="{BB962C8B-B14F-4D97-AF65-F5344CB8AC3E}">
        <p14:creationId xmlns:p14="http://schemas.microsoft.com/office/powerpoint/2010/main" val="194251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technology in use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00303" y="4755232"/>
            <a:ext cx="2698037" cy="1066506"/>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214" t="7744" r="5094" b="9860"/>
          <a:stretch/>
        </p:blipFill>
        <p:spPr>
          <a:xfrm>
            <a:off x="6200303" y="2203100"/>
            <a:ext cx="2702258" cy="255213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429" y="2203100"/>
            <a:ext cx="5876211" cy="4210514"/>
          </a:xfrm>
          <a:prstGeom prst="rect">
            <a:avLst/>
          </a:prstGeom>
        </p:spPr>
      </p:pic>
      <p:pic>
        <p:nvPicPr>
          <p:cNvPr id="3" name="Picture 2"/>
          <p:cNvPicPr>
            <a:picLocks noChangeAspect="1"/>
          </p:cNvPicPr>
          <p:nvPr/>
        </p:nvPicPr>
        <p:blipFill>
          <a:blip r:embed="rId5"/>
          <a:stretch>
            <a:fillRect/>
          </a:stretch>
        </p:blipFill>
        <p:spPr>
          <a:xfrm>
            <a:off x="8119221" y="5875601"/>
            <a:ext cx="779119" cy="484152"/>
          </a:xfrm>
          <a:prstGeom prst="rect">
            <a:avLst/>
          </a:prstGeom>
        </p:spPr>
      </p:pic>
      <p:pic>
        <p:nvPicPr>
          <p:cNvPr id="7" name="Picture 6"/>
          <p:cNvPicPr>
            <a:picLocks noChangeAspect="1"/>
          </p:cNvPicPr>
          <p:nvPr/>
        </p:nvPicPr>
        <p:blipFill>
          <a:blip r:embed="rId6"/>
          <a:stretch>
            <a:fillRect/>
          </a:stretch>
        </p:blipFill>
        <p:spPr>
          <a:xfrm>
            <a:off x="6196083" y="5847767"/>
            <a:ext cx="1797544" cy="565848"/>
          </a:xfrm>
          <a:prstGeom prst="rect">
            <a:avLst/>
          </a:prstGeom>
        </p:spPr>
      </p:pic>
    </p:spTree>
    <p:extLst>
      <p:ext uri="{BB962C8B-B14F-4D97-AF65-F5344CB8AC3E}">
        <p14:creationId xmlns:p14="http://schemas.microsoft.com/office/powerpoint/2010/main" val="46675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6" y="887763"/>
            <a:ext cx="7524003" cy="970450"/>
          </a:xfrm>
        </p:spPr>
        <p:txBody>
          <a:bodyPr/>
          <a:lstStyle/>
          <a:p>
            <a:r>
              <a:rPr lang="en-US" dirty="0"/>
              <a:t>Leadership Practices of Effective Leaders of Virtual Teams</a:t>
            </a:r>
          </a:p>
        </p:txBody>
      </p:sp>
      <p:sp>
        <p:nvSpPr>
          <p:cNvPr id="3" name="Content Placeholder 2"/>
          <p:cNvSpPr>
            <a:spLocks noGrp="1"/>
          </p:cNvSpPr>
          <p:nvPr>
            <p:ph idx="1"/>
          </p:nvPr>
        </p:nvSpPr>
        <p:spPr>
          <a:xfrm>
            <a:off x="809997" y="2126751"/>
            <a:ext cx="7524003" cy="3636510"/>
          </a:xfrm>
        </p:spPr>
        <p:txBody>
          <a:bodyPr/>
          <a:lstStyle/>
          <a:p>
            <a:r>
              <a:rPr lang="en-US" dirty="0"/>
              <a:t>Establish and maintain trust using communication technology</a:t>
            </a:r>
          </a:p>
          <a:p>
            <a:r>
              <a:rPr lang="en-US" dirty="0"/>
              <a:t>Ensure that distributed diversity is understood and appreciated</a:t>
            </a:r>
          </a:p>
          <a:p>
            <a:r>
              <a:rPr lang="en-US" dirty="0"/>
              <a:t>Manage virtual work life cycle (meetings)</a:t>
            </a:r>
          </a:p>
          <a:p>
            <a:r>
              <a:rPr lang="en-US" dirty="0"/>
              <a:t>Monitor team progress using technology</a:t>
            </a:r>
          </a:p>
          <a:p>
            <a:r>
              <a:rPr lang="en-US" dirty="0"/>
              <a:t>Enhance visibility of virtual members</a:t>
            </a:r>
          </a:p>
          <a:p>
            <a:r>
              <a:rPr lang="en-US" dirty="0"/>
              <a:t>Enable individual members of the virtual team to benefit from the team </a:t>
            </a:r>
          </a:p>
          <a:p>
            <a:endParaRPr lang="en-US" dirty="0"/>
          </a:p>
        </p:txBody>
      </p:sp>
      <p:pic>
        <p:nvPicPr>
          <p:cNvPr id="5" name="Picture 4"/>
          <p:cNvPicPr>
            <a:picLocks noChangeAspect="1"/>
          </p:cNvPicPr>
          <p:nvPr/>
        </p:nvPicPr>
        <p:blipFill>
          <a:blip r:embed="rId2"/>
          <a:stretch>
            <a:fillRect/>
          </a:stretch>
        </p:blipFill>
        <p:spPr>
          <a:xfrm>
            <a:off x="5973411" y="5026979"/>
            <a:ext cx="2742886" cy="1709928"/>
          </a:xfrm>
          <a:prstGeom prst="rect">
            <a:avLst/>
          </a:prstGeom>
        </p:spPr>
      </p:pic>
      <p:pic>
        <p:nvPicPr>
          <p:cNvPr id="6" name="Picture 5"/>
          <p:cNvPicPr>
            <a:picLocks noChangeAspect="1"/>
          </p:cNvPicPr>
          <p:nvPr/>
        </p:nvPicPr>
        <p:blipFill>
          <a:blip r:embed="rId3"/>
          <a:stretch>
            <a:fillRect/>
          </a:stretch>
        </p:blipFill>
        <p:spPr>
          <a:xfrm>
            <a:off x="453835" y="5026979"/>
            <a:ext cx="2700762" cy="1707028"/>
          </a:xfrm>
          <a:prstGeom prst="rect">
            <a:avLst/>
          </a:prstGeom>
        </p:spPr>
      </p:pic>
      <p:pic>
        <p:nvPicPr>
          <p:cNvPr id="7" name="Picture 6"/>
          <p:cNvPicPr>
            <a:picLocks noChangeAspect="1"/>
          </p:cNvPicPr>
          <p:nvPr/>
        </p:nvPicPr>
        <p:blipFill>
          <a:blip r:embed="rId4"/>
          <a:stretch>
            <a:fillRect/>
          </a:stretch>
        </p:blipFill>
        <p:spPr>
          <a:xfrm>
            <a:off x="3212280" y="5026979"/>
            <a:ext cx="2703448" cy="1709928"/>
          </a:xfrm>
          <a:prstGeom prst="rect">
            <a:avLst/>
          </a:prstGeom>
        </p:spPr>
      </p:pic>
    </p:spTree>
    <p:extLst>
      <p:ext uri="{BB962C8B-B14F-4D97-AF65-F5344CB8AC3E}">
        <p14:creationId xmlns:p14="http://schemas.microsoft.com/office/powerpoint/2010/main" val="223128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1000"/>
                            </p:stCondLst>
                            <p:childTnLst>
                              <p:par>
                                <p:cTn id="28" presetID="16" presetClass="entr" presetSubtype="21"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par>
                          <p:cTn id="31" fill="hold">
                            <p:stCondLst>
                              <p:cond delay="1500"/>
                            </p:stCondLst>
                            <p:childTnLst>
                              <p:par>
                                <p:cTn id="32" presetID="22" presetClass="entr" presetSubtype="4"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1399</TotalTime>
  <Words>1522</Words>
  <Application>Microsoft Office PowerPoint</Application>
  <PresentationFormat>On-screen Show (4:3)</PresentationFormat>
  <Paragraphs>204</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Calibri</vt:lpstr>
      <vt:lpstr>Century Gothic</vt:lpstr>
      <vt:lpstr>Century Gothic (Body)</vt:lpstr>
      <vt:lpstr>Times New Roman</vt:lpstr>
      <vt:lpstr>Trebuchet MS</vt:lpstr>
      <vt:lpstr>Wingdings 2</vt:lpstr>
      <vt:lpstr>Quotable</vt:lpstr>
      <vt:lpstr>Role of Technology Selection in Supporting Collaboration and Communication in Globally Distributed Virtual teams</vt:lpstr>
      <vt:lpstr>Agenda</vt:lpstr>
      <vt:lpstr>Defining Global Virtual Teams</vt:lpstr>
      <vt:lpstr>Functionality of Virtual Teams</vt:lpstr>
      <vt:lpstr>Influence of Technology and Leadership</vt:lpstr>
      <vt:lpstr>Information and Communication Technologies (ICT)</vt:lpstr>
      <vt:lpstr>Communication and Coordination Tools</vt:lpstr>
      <vt:lpstr>Current technology in use</vt:lpstr>
      <vt:lpstr>Leadership Practices of Effective Leaders of Virtual Teams</vt:lpstr>
      <vt:lpstr>Categories of Leadership</vt:lpstr>
      <vt:lpstr>Concept of Technological Leadership</vt:lpstr>
      <vt:lpstr>Research Question?</vt:lpstr>
      <vt:lpstr>Methodology</vt:lpstr>
      <vt:lpstr>Collaboration Project</vt:lpstr>
      <vt:lpstr>Project I</vt:lpstr>
      <vt:lpstr>Project II</vt:lpstr>
      <vt:lpstr>Scope of Work</vt:lpstr>
      <vt:lpstr>Participating Teams</vt:lpstr>
      <vt:lpstr>Data Analysis</vt:lpstr>
      <vt:lpstr>Overall Level of Satisfaction</vt:lpstr>
      <vt:lpstr>Reasons for this Shift</vt:lpstr>
      <vt:lpstr>Sococo – Connectivity Issues</vt:lpstr>
      <vt:lpstr>Use of Sococo Alternatives</vt:lpstr>
      <vt:lpstr>Truth Table Analysis</vt:lpstr>
      <vt:lpstr>Team Specific Analysis - I</vt:lpstr>
      <vt:lpstr>Team Specific Analysis - II</vt:lpstr>
      <vt:lpstr>Conclusions</vt:lpstr>
      <vt:lpstr>Future Research</vt:lpstr>
      <vt:lpstr>PowerPoint Presentation</vt:lpstr>
    </vt:vector>
  </TitlesOfParts>
  <Company>UW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Technological Leadership in Supporting Collaboration and Communication in Globally Distributed Virtual teams</dc:title>
  <dc:creator>Nishant Bordia</dc:creator>
  <cp:lastModifiedBy>nishant bordia</cp:lastModifiedBy>
  <cp:revision>105</cp:revision>
  <cp:lastPrinted>2017-02-25T02:52:43Z</cp:lastPrinted>
  <dcterms:created xsi:type="dcterms:W3CDTF">2017-02-20T20:36:50Z</dcterms:created>
  <dcterms:modified xsi:type="dcterms:W3CDTF">2017-03-02T22:17:11Z</dcterms:modified>
</cp:coreProperties>
</file>