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88" r:id="rId5"/>
    <p:sldId id="271" r:id="rId6"/>
    <p:sldId id="289" r:id="rId7"/>
    <p:sldId id="290" r:id="rId8"/>
    <p:sldId id="291" r:id="rId9"/>
    <p:sldId id="301" r:id="rId10"/>
    <p:sldId id="302" r:id="rId11"/>
    <p:sldId id="292" r:id="rId12"/>
    <p:sldId id="277" r:id="rId13"/>
    <p:sldId id="293" r:id="rId14"/>
    <p:sldId id="295" r:id="rId15"/>
    <p:sldId id="306" r:id="rId16"/>
    <p:sldId id="303" r:id="rId17"/>
    <p:sldId id="299" r:id="rId18"/>
    <p:sldId id="298" r:id="rId19"/>
    <p:sldId id="300" r:id="rId20"/>
    <p:sldId id="296" r:id="rId21"/>
    <p:sldId id="282" r:id="rId22"/>
    <p:sldId id="284" r:id="rId23"/>
    <p:sldId id="304" r:id="rId24"/>
    <p:sldId id="305" r:id="rId25"/>
    <p:sldId id="307" r:id="rId26"/>
    <p:sldId id="308" r:id="rId27"/>
    <p:sldId id="27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5726"/>
    <a:srgbClr val="12AFA4"/>
    <a:srgbClr val="B0C4C2"/>
    <a:srgbClr val="567673"/>
    <a:srgbClr val="6FA5B3"/>
    <a:srgbClr val="B0CAD2"/>
    <a:srgbClr val="C1C5C3"/>
    <a:srgbClr val="C1C5C4"/>
    <a:srgbClr val="E65622"/>
    <a:srgbClr val="14AF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90" autoAdjust="0"/>
    <p:restoredTop sz="94660"/>
  </p:normalViewPr>
  <p:slideViewPr>
    <p:cSldViewPr snapToGrid="0">
      <p:cViewPr varScale="1">
        <p:scale>
          <a:sx n="165" d="100"/>
          <a:sy n="165" d="100"/>
        </p:scale>
        <p:origin x="80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DE7C7-DF6F-48B5-82B5-E7DC5684340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31157-1E60-48F6-80AC-494D9D127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210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DE7C7-DF6F-48B5-82B5-E7DC5684340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31157-1E60-48F6-80AC-494D9D127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916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DE7C7-DF6F-48B5-82B5-E7DC5684340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31157-1E60-48F6-80AC-494D9D127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881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DE7C7-DF6F-48B5-82B5-E7DC5684340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31157-1E60-48F6-80AC-494D9D127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348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DE7C7-DF6F-48B5-82B5-E7DC5684340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31157-1E60-48F6-80AC-494D9D127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73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DE7C7-DF6F-48B5-82B5-E7DC5684340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31157-1E60-48F6-80AC-494D9D127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973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DE7C7-DF6F-48B5-82B5-E7DC5684340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31157-1E60-48F6-80AC-494D9D127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33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DE7C7-DF6F-48B5-82B5-E7DC5684340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31157-1E60-48F6-80AC-494D9D127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75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DE7C7-DF6F-48B5-82B5-E7DC5684340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31157-1E60-48F6-80AC-494D9D127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743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DE7C7-DF6F-48B5-82B5-E7DC5684340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31157-1E60-48F6-80AC-494D9D127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45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DE7C7-DF6F-48B5-82B5-E7DC5684340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31157-1E60-48F6-80AC-494D9D127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295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DE7C7-DF6F-48B5-82B5-E7DC5684340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31157-1E60-48F6-80AC-494D9D127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693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emf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1.jpeg"/><Relationship Id="rId7" Type="http://schemas.openxmlformats.org/officeDocument/2006/relationships/image" Target="../media/image39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43.jpeg"/><Relationship Id="rId4" Type="http://schemas.openxmlformats.org/officeDocument/2006/relationships/image" Target="../media/image42.png"/><Relationship Id="rId9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9119" y="1387735"/>
            <a:ext cx="9313762" cy="2279752"/>
          </a:xfrm>
        </p:spPr>
        <p:txBody>
          <a:bodyPr anchor="ctr">
            <a:normAutofit/>
          </a:bodyPr>
          <a:lstStyle/>
          <a:p>
            <a:r>
              <a:rPr lang="en-US" sz="3600" b="1" dirty="0" smtClean="0">
                <a:solidFill>
                  <a:srgbClr val="C1C5C3"/>
                </a:solidFill>
                <a:latin typeface="Arial Black" panose="020B0A04020102020204" pitchFamily="34" charset="0"/>
              </a:rPr>
              <a:t>EVALUATION OF BIM-</a:t>
            </a:r>
            <a:r>
              <a:rPr lang="en-US" sz="3600" b="1" dirty="0" err="1" smtClean="0">
                <a:solidFill>
                  <a:srgbClr val="C1C5C3"/>
                </a:solidFill>
                <a:latin typeface="Arial Black" panose="020B0A04020102020204" pitchFamily="34" charset="0"/>
              </a:rPr>
              <a:t>COBie</a:t>
            </a:r>
            <a:r>
              <a:rPr lang="en-US" sz="3600" b="1" dirty="0" smtClean="0">
                <a:solidFill>
                  <a:srgbClr val="C1C5C3"/>
                </a:solidFill>
                <a:latin typeface="Arial Black" panose="020B0A04020102020204" pitchFamily="34" charset="0"/>
              </a:rPr>
              <a:t> DATA FOR FACILITY MANAGEMENT</a:t>
            </a:r>
            <a:endParaRPr lang="en-US" sz="3600" dirty="0">
              <a:solidFill>
                <a:srgbClr val="C1C5C3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5247334"/>
            <a:ext cx="9144000" cy="452108"/>
          </a:xfrm>
        </p:spPr>
        <p:txBody>
          <a:bodyPr anchor="ctr">
            <a:normAutofit/>
          </a:bodyPr>
          <a:lstStyle/>
          <a:p>
            <a:r>
              <a:rPr lang="en-US" sz="1200" b="1" dirty="0" smtClean="0">
                <a:solidFill>
                  <a:srgbClr val="5676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LOKESH MASANIA</a:t>
            </a:r>
            <a:endParaRPr lang="en-US" sz="1200" b="1" dirty="0">
              <a:solidFill>
                <a:srgbClr val="5676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36428" y="674934"/>
            <a:ext cx="1014276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900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</a:p>
        </p:txBody>
      </p:sp>
      <p:sp>
        <p:nvSpPr>
          <p:cNvPr id="7" name="Rectangle 6"/>
          <p:cNvSpPr/>
          <p:nvPr/>
        </p:nvSpPr>
        <p:spPr>
          <a:xfrm>
            <a:off x="10110924" y="674934"/>
            <a:ext cx="1014276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9900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523999" y="4174592"/>
            <a:ext cx="9144000" cy="7218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E65622"/>
                </a:solidFill>
                <a:latin typeface="Arial Black" panose="020B0A04020102020204" pitchFamily="34" charset="0"/>
              </a:rPr>
              <a:t>PROF. CARRIE DOSSICK </a:t>
            </a:r>
          </a:p>
          <a:p>
            <a:r>
              <a:rPr lang="en-US" sz="1600" b="1" dirty="0" smtClean="0">
                <a:solidFill>
                  <a:srgbClr val="E65622"/>
                </a:solidFill>
                <a:latin typeface="Arial Black" panose="020B0A04020102020204" pitchFamily="34" charset="0"/>
              </a:rPr>
              <a:t>PROF. KEN YU LIN</a:t>
            </a:r>
          </a:p>
        </p:txBody>
      </p:sp>
    </p:spTree>
    <p:extLst>
      <p:ext uri="{BB962C8B-B14F-4D97-AF65-F5344CB8AC3E}">
        <p14:creationId xmlns:p14="http://schemas.microsoft.com/office/powerpoint/2010/main" val="317752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2519" y="551238"/>
            <a:ext cx="107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METHODOLOGY 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85100" y="611488"/>
            <a:ext cx="36943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smtClean="0">
                <a:solidFill>
                  <a:srgbClr val="12AFA4"/>
                </a:solidFill>
                <a:latin typeface="Arial Black" panose="020B0A04020102020204" pitchFamily="34" charset="0"/>
              </a:rPr>
              <a:t>QUALITATIVE </a:t>
            </a:r>
          </a:p>
          <a:p>
            <a:pPr algn="r"/>
            <a:r>
              <a:rPr lang="en-US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QUANTITATIVE</a:t>
            </a:r>
            <a:endParaRPr lang="en-US" dirty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2915328"/>
            <a:ext cx="1219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1C5C3"/>
                </a:solidFill>
                <a:latin typeface="Arial Black" panose="020B0A04020102020204" pitchFamily="34" charset="0"/>
              </a:rPr>
              <a:t>INTERVIEW SURVEY</a:t>
            </a:r>
          </a:p>
          <a:p>
            <a:pPr algn="ctr"/>
            <a:endParaRPr lang="en-US" sz="3600" b="1" dirty="0" smtClean="0">
              <a:solidFill>
                <a:srgbClr val="C1C5C3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3600" b="1" dirty="0" smtClean="0">
                <a:solidFill>
                  <a:srgbClr val="C1C5C3"/>
                </a:solidFill>
                <a:latin typeface="Arial Black" panose="020B0A04020102020204" pitchFamily="34" charset="0"/>
              </a:rPr>
              <a:t>EXPERIMENT PROCESS</a:t>
            </a:r>
          </a:p>
        </p:txBody>
      </p:sp>
    </p:spTree>
    <p:extLst>
      <p:ext uri="{BB962C8B-B14F-4D97-AF65-F5344CB8AC3E}">
        <p14:creationId xmlns:p14="http://schemas.microsoft.com/office/powerpoint/2010/main" val="283483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2519" y="551238"/>
            <a:ext cx="107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PROCESS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4764596" y="2454439"/>
            <a:ext cx="2897033" cy="2897033"/>
          </a:xfrm>
          <a:custGeom>
            <a:avLst/>
            <a:gdLst>
              <a:gd name="connsiteX0" fmla="*/ 1573332 w 2216572"/>
              <a:gd name="connsiteY0" fmla="*/ 353407 h 2216572"/>
              <a:gd name="connsiteX1" fmla="*/ 1745746 w 2216572"/>
              <a:gd name="connsiteY1" fmla="*/ 208727 h 2216572"/>
              <a:gd name="connsiteX2" fmla="*/ 1883485 w 2216572"/>
              <a:gd name="connsiteY2" fmla="*/ 324303 h 2216572"/>
              <a:gd name="connsiteX3" fmla="*/ 1770942 w 2216572"/>
              <a:gd name="connsiteY3" fmla="*/ 519221 h 2216572"/>
              <a:gd name="connsiteX4" fmla="*/ 1949759 w 2216572"/>
              <a:gd name="connsiteY4" fmla="*/ 828941 h 2216572"/>
              <a:gd name="connsiteX5" fmla="*/ 2174835 w 2216572"/>
              <a:gd name="connsiteY5" fmla="*/ 828935 h 2216572"/>
              <a:gd name="connsiteX6" fmla="*/ 2206058 w 2216572"/>
              <a:gd name="connsiteY6" fmla="*/ 1006009 h 2216572"/>
              <a:gd name="connsiteX7" fmla="*/ 1994554 w 2216572"/>
              <a:gd name="connsiteY7" fmla="*/ 1082984 h 2216572"/>
              <a:gd name="connsiteX8" fmla="*/ 1932452 w 2216572"/>
              <a:gd name="connsiteY8" fmla="*/ 1435184 h 2216572"/>
              <a:gd name="connsiteX9" fmla="*/ 2104873 w 2216572"/>
              <a:gd name="connsiteY9" fmla="*/ 1579855 h 2216572"/>
              <a:gd name="connsiteX10" fmla="*/ 2014970 w 2216572"/>
              <a:gd name="connsiteY10" fmla="*/ 1735571 h 2216572"/>
              <a:gd name="connsiteX11" fmla="*/ 1803470 w 2216572"/>
              <a:gd name="connsiteY11" fmla="*/ 1658585 h 2216572"/>
              <a:gd name="connsiteX12" fmla="*/ 1529507 w 2216572"/>
              <a:gd name="connsiteY12" fmla="*/ 1888467 h 2216572"/>
              <a:gd name="connsiteX13" fmla="*/ 1568597 w 2216572"/>
              <a:gd name="connsiteY13" fmla="*/ 2110123 h 2216572"/>
              <a:gd name="connsiteX14" fmla="*/ 1399635 w 2216572"/>
              <a:gd name="connsiteY14" fmla="*/ 2171620 h 2216572"/>
              <a:gd name="connsiteX15" fmla="*/ 1287103 w 2216572"/>
              <a:gd name="connsiteY15" fmla="*/ 1976696 h 2216572"/>
              <a:gd name="connsiteX16" fmla="*/ 929470 w 2216572"/>
              <a:gd name="connsiteY16" fmla="*/ 1976696 h 2216572"/>
              <a:gd name="connsiteX17" fmla="*/ 816937 w 2216572"/>
              <a:gd name="connsiteY17" fmla="*/ 2171620 h 2216572"/>
              <a:gd name="connsiteX18" fmla="*/ 647975 w 2216572"/>
              <a:gd name="connsiteY18" fmla="*/ 2110123 h 2216572"/>
              <a:gd name="connsiteX19" fmla="*/ 687065 w 2216572"/>
              <a:gd name="connsiteY19" fmla="*/ 1888467 h 2216572"/>
              <a:gd name="connsiteX20" fmla="*/ 413102 w 2216572"/>
              <a:gd name="connsiteY20" fmla="*/ 1658585 h 2216572"/>
              <a:gd name="connsiteX21" fmla="*/ 201602 w 2216572"/>
              <a:gd name="connsiteY21" fmla="*/ 1735571 h 2216572"/>
              <a:gd name="connsiteX22" fmla="*/ 111699 w 2216572"/>
              <a:gd name="connsiteY22" fmla="*/ 1579855 h 2216572"/>
              <a:gd name="connsiteX23" fmla="*/ 284121 w 2216572"/>
              <a:gd name="connsiteY23" fmla="*/ 1435184 h 2216572"/>
              <a:gd name="connsiteX24" fmla="*/ 222019 w 2216572"/>
              <a:gd name="connsiteY24" fmla="*/ 1082984 h 2216572"/>
              <a:gd name="connsiteX25" fmla="*/ 10514 w 2216572"/>
              <a:gd name="connsiteY25" fmla="*/ 1006009 h 2216572"/>
              <a:gd name="connsiteX26" fmla="*/ 41737 w 2216572"/>
              <a:gd name="connsiteY26" fmla="*/ 828935 h 2216572"/>
              <a:gd name="connsiteX27" fmla="*/ 266813 w 2216572"/>
              <a:gd name="connsiteY27" fmla="*/ 828941 h 2216572"/>
              <a:gd name="connsiteX28" fmla="*/ 445630 w 2216572"/>
              <a:gd name="connsiteY28" fmla="*/ 519221 h 2216572"/>
              <a:gd name="connsiteX29" fmla="*/ 333087 w 2216572"/>
              <a:gd name="connsiteY29" fmla="*/ 324303 h 2216572"/>
              <a:gd name="connsiteX30" fmla="*/ 470826 w 2216572"/>
              <a:gd name="connsiteY30" fmla="*/ 208727 h 2216572"/>
              <a:gd name="connsiteX31" fmla="*/ 643240 w 2216572"/>
              <a:gd name="connsiteY31" fmla="*/ 353407 h 2216572"/>
              <a:gd name="connsiteX32" fmla="*/ 979305 w 2216572"/>
              <a:gd name="connsiteY32" fmla="*/ 231089 h 2216572"/>
              <a:gd name="connsiteX33" fmla="*/ 1018383 w 2216572"/>
              <a:gd name="connsiteY33" fmla="*/ 9432 h 2216572"/>
              <a:gd name="connsiteX34" fmla="*/ 1198189 w 2216572"/>
              <a:gd name="connsiteY34" fmla="*/ 9432 h 2216572"/>
              <a:gd name="connsiteX35" fmla="*/ 1237267 w 2216572"/>
              <a:gd name="connsiteY35" fmla="*/ 231089 h 2216572"/>
              <a:gd name="connsiteX36" fmla="*/ 1573332 w 2216572"/>
              <a:gd name="connsiteY36" fmla="*/ 353407 h 221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16572" h="2216572">
                <a:moveTo>
                  <a:pt x="1573332" y="353407"/>
                </a:moveTo>
                <a:lnTo>
                  <a:pt x="1745746" y="208727"/>
                </a:lnTo>
                <a:lnTo>
                  <a:pt x="1883485" y="324303"/>
                </a:lnTo>
                <a:lnTo>
                  <a:pt x="1770942" y="519221"/>
                </a:lnTo>
                <a:cubicBezTo>
                  <a:pt x="1850967" y="609243"/>
                  <a:pt x="1911810" y="714626"/>
                  <a:pt x="1949759" y="828941"/>
                </a:cubicBezTo>
                <a:lnTo>
                  <a:pt x="2174835" y="828935"/>
                </a:lnTo>
                <a:lnTo>
                  <a:pt x="2206058" y="1006009"/>
                </a:lnTo>
                <a:lnTo>
                  <a:pt x="1994554" y="1082984"/>
                </a:lnTo>
                <a:cubicBezTo>
                  <a:pt x="1997991" y="1203384"/>
                  <a:pt x="1976861" y="1323221"/>
                  <a:pt x="1932452" y="1435184"/>
                </a:cubicBezTo>
                <a:lnTo>
                  <a:pt x="2104873" y="1579855"/>
                </a:lnTo>
                <a:lnTo>
                  <a:pt x="2014970" y="1735571"/>
                </a:lnTo>
                <a:lnTo>
                  <a:pt x="1803470" y="1658585"/>
                </a:lnTo>
                <a:cubicBezTo>
                  <a:pt x="1728712" y="1753026"/>
                  <a:pt x="1635495" y="1831244"/>
                  <a:pt x="1529507" y="1888467"/>
                </a:cubicBezTo>
                <a:lnTo>
                  <a:pt x="1568597" y="2110123"/>
                </a:lnTo>
                <a:lnTo>
                  <a:pt x="1399635" y="2171620"/>
                </a:lnTo>
                <a:lnTo>
                  <a:pt x="1287103" y="1976696"/>
                </a:lnTo>
                <a:cubicBezTo>
                  <a:pt x="1169129" y="2000988"/>
                  <a:pt x="1047443" y="2000988"/>
                  <a:pt x="929470" y="1976696"/>
                </a:cubicBezTo>
                <a:lnTo>
                  <a:pt x="816937" y="2171620"/>
                </a:lnTo>
                <a:lnTo>
                  <a:pt x="647975" y="2110123"/>
                </a:lnTo>
                <a:lnTo>
                  <a:pt x="687065" y="1888467"/>
                </a:lnTo>
                <a:cubicBezTo>
                  <a:pt x="581077" y="1831244"/>
                  <a:pt x="487860" y="1753026"/>
                  <a:pt x="413102" y="1658585"/>
                </a:cubicBezTo>
                <a:lnTo>
                  <a:pt x="201602" y="1735571"/>
                </a:lnTo>
                <a:lnTo>
                  <a:pt x="111699" y="1579855"/>
                </a:lnTo>
                <a:lnTo>
                  <a:pt x="284121" y="1435184"/>
                </a:lnTo>
                <a:cubicBezTo>
                  <a:pt x="239712" y="1323221"/>
                  <a:pt x="218581" y="1203383"/>
                  <a:pt x="222019" y="1082984"/>
                </a:cubicBezTo>
                <a:lnTo>
                  <a:pt x="10514" y="1006009"/>
                </a:lnTo>
                <a:lnTo>
                  <a:pt x="41737" y="828935"/>
                </a:lnTo>
                <a:lnTo>
                  <a:pt x="266813" y="828941"/>
                </a:lnTo>
                <a:cubicBezTo>
                  <a:pt x="304762" y="714627"/>
                  <a:pt x="365605" y="609243"/>
                  <a:pt x="445630" y="519221"/>
                </a:cubicBezTo>
                <a:lnTo>
                  <a:pt x="333087" y="324303"/>
                </a:lnTo>
                <a:lnTo>
                  <a:pt x="470826" y="208727"/>
                </a:lnTo>
                <a:lnTo>
                  <a:pt x="643240" y="353407"/>
                </a:lnTo>
                <a:cubicBezTo>
                  <a:pt x="745790" y="290230"/>
                  <a:pt x="860138" y="248611"/>
                  <a:pt x="979305" y="231089"/>
                </a:cubicBezTo>
                <a:lnTo>
                  <a:pt x="1018383" y="9432"/>
                </a:lnTo>
                <a:lnTo>
                  <a:pt x="1198189" y="9432"/>
                </a:lnTo>
                <a:lnTo>
                  <a:pt x="1237267" y="231089"/>
                </a:lnTo>
                <a:cubicBezTo>
                  <a:pt x="1356434" y="248611"/>
                  <a:pt x="1470782" y="290230"/>
                  <a:pt x="1573332" y="353407"/>
                </a:cubicBezTo>
                <a:close/>
              </a:path>
            </a:pathLst>
          </a:custGeom>
          <a:solidFill>
            <a:srgbClr val="12AFA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9600" tIns="533191" rIns="459600" bIns="571957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1453196" y="2835440"/>
            <a:ext cx="2305912" cy="2305912"/>
          </a:xfrm>
          <a:custGeom>
            <a:avLst/>
            <a:gdLst>
              <a:gd name="connsiteX0" fmla="*/ 1206213 w 1612052"/>
              <a:gd name="connsiteY0" fmla="*/ 408292 h 1612052"/>
              <a:gd name="connsiteX1" fmla="*/ 1444045 w 1612052"/>
              <a:gd name="connsiteY1" fmla="*/ 336614 h 1612052"/>
              <a:gd name="connsiteX2" fmla="*/ 1531559 w 1612052"/>
              <a:gd name="connsiteY2" fmla="*/ 488191 h 1612052"/>
              <a:gd name="connsiteX3" fmla="*/ 1350567 w 1612052"/>
              <a:gd name="connsiteY3" fmla="*/ 658321 h 1612052"/>
              <a:gd name="connsiteX4" fmla="*/ 1350567 w 1612052"/>
              <a:gd name="connsiteY4" fmla="*/ 953731 h 1612052"/>
              <a:gd name="connsiteX5" fmla="*/ 1531559 w 1612052"/>
              <a:gd name="connsiteY5" fmla="*/ 1123861 h 1612052"/>
              <a:gd name="connsiteX6" fmla="*/ 1444045 w 1612052"/>
              <a:gd name="connsiteY6" fmla="*/ 1275438 h 1612052"/>
              <a:gd name="connsiteX7" fmla="*/ 1206213 w 1612052"/>
              <a:gd name="connsiteY7" fmla="*/ 1203760 h 1612052"/>
              <a:gd name="connsiteX8" fmla="*/ 950380 w 1612052"/>
              <a:gd name="connsiteY8" fmla="*/ 1351465 h 1612052"/>
              <a:gd name="connsiteX9" fmla="*/ 893539 w 1612052"/>
              <a:gd name="connsiteY9" fmla="*/ 1593273 h 1612052"/>
              <a:gd name="connsiteX10" fmla="*/ 718513 w 1612052"/>
              <a:gd name="connsiteY10" fmla="*/ 1593273 h 1612052"/>
              <a:gd name="connsiteX11" fmla="*/ 661672 w 1612052"/>
              <a:gd name="connsiteY11" fmla="*/ 1351465 h 1612052"/>
              <a:gd name="connsiteX12" fmla="*/ 405839 w 1612052"/>
              <a:gd name="connsiteY12" fmla="*/ 1203760 h 1612052"/>
              <a:gd name="connsiteX13" fmla="*/ 168007 w 1612052"/>
              <a:gd name="connsiteY13" fmla="*/ 1275438 h 1612052"/>
              <a:gd name="connsiteX14" fmla="*/ 80493 w 1612052"/>
              <a:gd name="connsiteY14" fmla="*/ 1123861 h 1612052"/>
              <a:gd name="connsiteX15" fmla="*/ 261485 w 1612052"/>
              <a:gd name="connsiteY15" fmla="*/ 953731 h 1612052"/>
              <a:gd name="connsiteX16" fmla="*/ 261485 w 1612052"/>
              <a:gd name="connsiteY16" fmla="*/ 658321 h 1612052"/>
              <a:gd name="connsiteX17" fmla="*/ 80493 w 1612052"/>
              <a:gd name="connsiteY17" fmla="*/ 488191 h 1612052"/>
              <a:gd name="connsiteX18" fmla="*/ 168007 w 1612052"/>
              <a:gd name="connsiteY18" fmla="*/ 336614 h 1612052"/>
              <a:gd name="connsiteX19" fmla="*/ 405839 w 1612052"/>
              <a:gd name="connsiteY19" fmla="*/ 408292 h 1612052"/>
              <a:gd name="connsiteX20" fmla="*/ 661672 w 1612052"/>
              <a:gd name="connsiteY20" fmla="*/ 260587 h 1612052"/>
              <a:gd name="connsiteX21" fmla="*/ 718513 w 1612052"/>
              <a:gd name="connsiteY21" fmla="*/ 18779 h 1612052"/>
              <a:gd name="connsiteX22" fmla="*/ 893539 w 1612052"/>
              <a:gd name="connsiteY22" fmla="*/ 18779 h 1612052"/>
              <a:gd name="connsiteX23" fmla="*/ 950380 w 1612052"/>
              <a:gd name="connsiteY23" fmla="*/ 260587 h 1612052"/>
              <a:gd name="connsiteX24" fmla="*/ 1206213 w 1612052"/>
              <a:gd name="connsiteY24" fmla="*/ 408292 h 1612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12052" h="1612052">
                <a:moveTo>
                  <a:pt x="1206213" y="408292"/>
                </a:moveTo>
                <a:lnTo>
                  <a:pt x="1444045" y="336614"/>
                </a:lnTo>
                <a:lnTo>
                  <a:pt x="1531559" y="488191"/>
                </a:lnTo>
                <a:lnTo>
                  <a:pt x="1350567" y="658321"/>
                </a:lnTo>
                <a:cubicBezTo>
                  <a:pt x="1376803" y="755044"/>
                  <a:pt x="1376803" y="857009"/>
                  <a:pt x="1350567" y="953731"/>
                </a:cubicBezTo>
                <a:lnTo>
                  <a:pt x="1531559" y="1123861"/>
                </a:lnTo>
                <a:lnTo>
                  <a:pt x="1444045" y="1275438"/>
                </a:lnTo>
                <a:lnTo>
                  <a:pt x="1206213" y="1203760"/>
                </a:lnTo>
                <a:cubicBezTo>
                  <a:pt x="1135567" y="1274842"/>
                  <a:pt x="1047262" y="1325825"/>
                  <a:pt x="950380" y="1351465"/>
                </a:cubicBezTo>
                <a:lnTo>
                  <a:pt x="893539" y="1593273"/>
                </a:lnTo>
                <a:lnTo>
                  <a:pt x="718513" y="1593273"/>
                </a:lnTo>
                <a:lnTo>
                  <a:pt x="661672" y="1351465"/>
                </a:lnTo>
                <a:cubicBezTo>
                  <a:pt x="564790" y="1325824"/>
                  <a:pt x="476486" y="1274842"/>
                  <a:pt x="405839" y="1203760"/>
                </a:cubicBezTo>
                <a:lnTo>
                  <a:pt x="168007" y="1275438"/>
                </a:lnTo>
                <a:lnTo>
                  <a:pt x="80493" y="1123861"/>
                </a:lnTo>
                <a:lnTo>
                  <a:pt x="261485" y="953731"/>
                </a:lnTo>
                <a:cubicBezTo>
                  <a:pt x="235249" y="857008"/>
                  <a:pt x="235249" y="755043"/>
                  <a:pt x="261485" y="658321"/>
                </a:cubicBezTo>
                <a:lnTo>
                  <a:pt x="80493" y="488191"/>
                </a:lnTo>
                <a:lnTo>
                  <a:pt x="168007" y="336614"/>
                </a:lnTo>
                <a:lnTo>
                  <a:pt x="405839" y="408292"/>
                </a:lnTo>
                <a:cubicBezTo>
                  <a:pt x="476485" y="337210"/>
                  <a:pt x="564790" y="286227"/>
                  <a:pt x="661672" y="260587"/>
                </a:cubicBezTo>
                <a:lnTo>
                  <a:pt x="718513" y="18779"/>
                </a:lnTo>
                <a:lnTo>
                  <a:pt x="893539" y="18779"/>
                </a:lnTo>
                <a:lnTo>
                  <a:pt x="950380" y="260587"/>
                </a:lnTo>
                <a:cubicBezTo>
                  <a:pt x="1047262" y="286228"/>
                  <a:pt x="1135566" y="337210"/>
                  <a:pt x="1206213" y="408292"/>
                </a:cubicBezTo>
                <a:close/>
              </a:path>
            </a:pathLst>
          </a:custGeom>
          <a:solidFill>
            <a:srgbClr val="E6562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6799" tIns="469252" rIns="466799" bIns="469252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800" kern="1200" dirty="0">
              <a:solidFill>
                <a:schemeClr val="tx1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8350392" y="2759742"/>
            <a:ext cx="2457308" cy="2457308"/>
          </a:xfrm>
          <a:custGeom>
            <a:avLst/>
            <a:gdLst>
              <a:gd name="connsiteX0" fmla="*/ 1181843 w 1579482"/>
              <a:gd name="connsiteY0" fmla="*/ 400043 h 1579482"/>
              <a:gd name="connsiteX1" fmla="*/ 1414870 w 1579482"/>
              <a:gd name="connsiteY1" fmla="*/ 329813 h 1579482"/>
              <a:gd name="connsiteX2" fmla="*/ 1500615 w 1579482"/>
              <a:gd name="connsiteY2" fmla="*/ 478328 h 1579482"/>
              <a:gd name="connsiteX3" fmla="*/ 1323281 w 1579482"/>
              <a:gd name="connsiteY3" fmla="*/ 645020 h 1579482"/>
              <a:gd name="connsiteX4" fmla="*/ 1323281 w 1579482"/>
              <a:gd name="connsiteY4" fmla="*/ 934462 h 1579482"/>
              <a:gd name="connsiteX5" fmla="*/ 1500615 w 1579482"/>
              <a:gd name="connsiteY5" fmla="*/ 1101154 h 1579482"/>
              <a:gd name="connsiteX6" fmla="*/ 1414870 w 1579482"/>
              <a:gd name="connsiteY6" fmla="*/ 1249669 h 1579482"/>
              <a:gd name="connsiteX7" fmla="*/ 1181843 w 1579482"/>
              <a:gd name="connsiteY7" fmla="*/ 1179439 h 1579482"/>
              <a:gd name="connsiteX8" fmla="*/ 931179 w 1579482"/>
              <a:gd name="connsiteY8" fmla="*/ 1324160 h 1579482"/>
              <a:gd name="connsiteX9" fmla="*/ 875486 w 1579482"/>
              <a:gd name="connsiteY9" fmla="*/ 1561082 h 1579482"/>
              <a:gd name="connsiteX10" fmla="*/ 703996 w 1579482"/>
              <a:gd name="connsiteY10" fmla="*/ 1561082 h 1579482"/>
              <a:gd name="connsiteX11" fmla="*/ 648303 w 1579482"/>
              <a:gd name="connsiteY11" fmla="*/ 1324160 h 1579482"/>
              <a:gd name="connsiteX12" fmla="*/ 397639 w 1579482"/>
              <a:gd name="connsiteY12" fmla="*/ 1179439 h 1579482"/>
              <a:gd name="connsiteX13" fmla="*/ 164612 w 1579482"/>
              <a:gd name="connsiteY13" fmla="*/ 1249669 h 1579482"/>
              <a:gd name="connsiteX14" fmla="*/ 78867 w 1579482"/>
              <a:gd name="connsiteY14" fmla="*/ 1101154 h 1579482"/>
              <a:gd name="connsiteX15" fmla="*/ 256201 w 1579482"/>
              <a:gd name="connsiteY15" fmla="*/ 934462 h 1579482"/>
              <a:gd name="connsiteX16" fmla="*/ 256201 w 1579482"/>
              <a:gd name="connsiteY16" fmla="*/ 645020 h 1579482"/>
              <a:gd name="connsiteX17" fmla="*/ 78867 w 1579482"/>
              <a:gd name="connsiteY17" fmla="*/ 478328 h 1579482"/>
              <a:gd name="connsiteX18" fmla="*/ 164612 w 1579482"/>
              <a:gd name="connsiteY18" fmla="*/ 329813 h 1579482"/>
              <a:gd name="connsiteX19" fmla="*/ 397639 w 1579482"/>
              <a:gd name="connsiteY19" fmla="*/ 400043 h 1579482"/>
              <a:gd name="connsiteX20" fmla="*/ 648303 w 1579482"/>
              <a:gd name="connsiteY20" fmla="*/ 255322 h 1579482"/>
              <a:gd name="connsiteX21" fmla="*/ 703996 w 1579482"/>
              <a:gd name="connsiteY21" fmla="*/ 18400 h 1579482"/>
              <a:gd name="connsiteX22" fmla="*/ 875486 w 1579482"/>
              <a:gd name="connsiteY22" fmla="*/ 18400 h 1579482"/>
              <a:gd name="connsiteX23" fmla="*/ 931179 w 1579482"/>
              <a:gd name="connsiteY23" fmla="*/ 255322 h 1579482"/>
              <a:gd name="connsiteX24" fmla="*/ 1181843 w 1579482"/>
              <a:gd name="connsiteY24" fmla="*/ 400043 h 1579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79482" h="1579482">
                <a:moveTo>
                  <a:pt x="1016629" y="399535"/>
                </a:moveTo>
                <a:lnTo>
                  <a:pt x="1185570" y="294902"/>
                </a:lnTo>
                <a:lnTo>
                  <a:pt x="1284580" y="393912"/>
                </a:lnTo>
                <a:lnTo>
                  <a:pt x="1179947" y="562853"/>
                </a:lnTo>
                <a:cubicBezTo>
                  <a:pt x="1220248" y="632162"/>
                  <a:pt x="1241360" y="710954"/>
                  <a:pt x="1241114" y="791129"/>
                </a:cubicBezTo>
                <a:lnTo>
                  <a:pt x="1416198" y="885119"/>
                </a:lnTo>
                <a:lnTo>
                  <a:pt x="1379958" y="1020369"/>
                </a:lnTo>
                <a:lnTo>
                  <a:pt x="1181335" y="1014225"/>
                </a:lnTo>
                <a:cubicBezTo>
                  <a:pt x="1141461" y="1083781"/>
                  <a:pt x="1083781" y="1141460"/>
                  <a:pt x="1014225" y="1181334"/>
                </a:cubicBezTo>
                <a:lnTo>
                  <a:pt x="1020369" y="1379958"/>
                </a:lnTo>
                <a:lnTo>
                  <a:pt x="885120" y="1416198"/>
                </a:lnTo>
                <a:lnTo>
                  <a:pt x="791128" y="1241113"/>
                </a:lnTo>
                <a:cubicBezTo>
                  <a:pt x="710955" y="1241360"/>
                  <a:pt x="632162" y="1220247"/>
                  <a:pt x="562853" y="1179947"/>
                </a:cubicBezTo>
                <a:lnTo>
                  <a:pt x="393912" y="1284580"/>
                </a:lnTo>
                <a:lnTo>
                  <a:pt x="294902" y="1185570"/>
                </a:lnTo>
                <a:lnTo>
                  <a:pt x="399535" y="1016629"/>
                </a:lnTo>
                <a:cubicBezTo>
                  <a:pt x="359234" y="947320"/>
                  <a:pt x="338122" y="868528"/>
                  <a:pt x="338368" y="788353"/>
                </a:cubicBezTo>
                <a:lnTo>
                  <a:pt x="163284" y="694363"/>
                </a:lnTo>
                <a:lnTo>
                  <a:pt x="199524" y="559113"/>
                </a:lnTo>
                <a:lnTo>
                  <a:pt x="398147" y="565257"/>
                </a:lnTo>
                <a:cubicBezTo>
                  <a:pt x="438021" y="495701"/>
                  <a:pt x="495701" y="438022"/>
                  <a:pt x="565257" y="398148"/>
                </a:cubicBezTo>
                <a:lnTo>
                  <a:pt x="559113" y="199524"/>
                </a:lnTo>
                <a:lnTo>
                  <a:pt x="694362" y="163284"/>
                </a:lnTo>
                <a:lnTo>
                  <a:pt x="788354" y="338369"/>
                </a:lnTo>
                <a:cubicBezTo>
                  <a:pt x="868527" y="338122"/>
                  <a:pt x="947320" y="359235"/>
                  <a:pt x="1016629" y="399535"/>
                </a:cubicBezTo>
                <a:close/>
              </a:path>
            </a:pathLst>
          </a:custGeom>
          <a:solidFill>
            <a:srgbClr val="56767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1228" tIns="591228" rIns="591227" bIns="591227" numCol="1" spcCol="1270" anchor="ctr" anchorCtr="0">
            <a:noAutofit/>
          </a:bodyPr>
          <a:lstStyle/>
          <a:p>
            <a:pPr lvl="0" algn="ctr" defTabSz="2355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300" kern="12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335960" y="2166397"/>
            <a:ext cx="1004254" cy="460906"/>
          </a:xfrm>
          <a:prstGeom prst="round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Field 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48942" y="3757943"/>
            <a:ext cx="1004254" cy="460906"/>
          </a:xfrm>
          <a:prstGeom prst="round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Age 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335960" y="5254142"/>
            <a:ext cx="1004254" cy="460906"/>
          </a:xfrm>
          <a:prstGeom prst="round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Experience 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4262469" y="2166397"/>
            <a:ext cx="1004254" cy="460906"/>
          </a:xfrm>
          <a:prstGeom prst="roundRect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Knowledge 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5710985" y="1579446"/>
            <a:ext cx="1004254" cy="460906"/>
          </a:xfrm>
          <a:prstGeom prst="roundRect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Rating 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7159502" y="2166397"/>
            <a:ext cx="1004254" cy="460906"/>
          </a:xfrm>
          <a:prstGeom prst="roundRect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2D vs 3D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262469" y="5257927"/>
            <a:ext cx="1004254" cy="460906"/>
          </a:xfrm>
          <a:prstGeom prst="roundRect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LOD Level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710985" y="5943882"/>
            <a:ext cx="1004254" cy="460906"/>
          </a:xfrm>
          <a:prstGeom prst="roundRect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Accuracy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7159502" y="5254142"/>
            <a:ext cx="1004254" cy="460906"/>
          </a:xfrm>
          <a:prstGeom prst="roundRect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Use of LOD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9579046" y="2166397"/>
            <a:ext cx="1004254" cy="460906"/>
          </a:xfrm>
          <a:prstGeom prst="roundRect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Awareness </a:t>
            </a:r>
            <a:endParaRPr 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10645369" y="3017206"/>
            <a:ext cx="1004254" cy="460906"/>
          </a:xfrm>
          <a:prstGeom prst="roundRect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Relevancy </a:t>
            </a:r>
            <a:endParaRPr 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10645369" y="4396210"/>
            <a:ext cx="1004254" cy="460906"/>
          </a:xfrm>
          <a:prstGeom prst="roundRect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Needs </a:t>
            </a:r>
            <a:endParaRPr 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9641115" y="5275967"/>
            <a:ext cx="1004254" cy="460906"/>
          </a:xfrm>
          <a:prstGeom prst="roundRect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Spent</a:t>
            </a:r>
            <a:endParaRPr 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36700" y="3788341"/>
            <a:ext cx="2127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BACKGROUND</a:t>
            </a:r>
            <a:endParaRPr lang="en-US" sz="1000" dirty="0" smtClean="0">
              <a:solidFill>
                <a:srgbClr val="C1C5C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149487" y="3680619"/>
            <a:ext cx="2127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ASSET </a:t>
            </a:r>
          </a:p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MANAGEMENT </a:t>
            </a:r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456050" y="3788341"/>
            <a:ext cx="2127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LOD</a:t>
            </a:r>
            <a:endParaRPr lang="en-US" sz="1000" dirty="0" smtClean="0">
              <a:solidFill>
                <a:srgbClr val="C1C5C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785100" y="880676"/>
            <a:ext cx="36943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QUALITATIVE</a:t>
            </a:r>
            <a:endParaRPr lang="en-US" sz="2200" dirty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3796153" y="3789110"/>
            <a:ext cx="757169" cy="434011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>
            <a:off x="7721003" y="3822241"/>
            <a:ext cx="757169" cy="434011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2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  <p:bldP spid="6" grpId="0" animBg="1"/>
      <p:bldP spid="23" grpId="0" animBg="1"/>
      <p:bldP spid="24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675" y="1770442"/>
            <a:ext cx="3222861" cy="438912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588" y="1776380"/>
            <a:ext cx="3222861" cy="43891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3168" y="1770442"/>
            <a:ext cx="3222861" cy="438912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2519" y="0"/>
            <a:ext cx="107669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PERSONAL </a:t>
            </a:r>
          </a:p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INFORMATION 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34200" y="335496"/>
            <a:ext cx="45452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AGE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BACKGROUND INFORMATION 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PROFESSIONAL EXPERIENCE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917210" y="2007806"/>
            <a:ext cx="2108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>
                <a:solidFill>
                  <a:srgbClr val="12AFA4"/>
                </a:solidFill>
                <a:latin typeface="Arial Black" panose="020B0A04020102020204" pitchFamily="34" charset="0"/>
              </a:rPr>
              <a:t>50</a:t>
            </a:r>
            <a:r>
              <a:rPr lang="en-US" sz="6000" b="1" dirty="0" smtClean="0">
                <a:solidFill>
                  <a:srgbClr val="12AFA4"/>
                </a:solidFill>
                <a:latin typeface="Arial Black" panose="020B0A04020102020204" pitchFamily="34" charset="0"/>
              </a:rPr>
              <a:t>%</a:t>
            </a:r>
            <a:endParaRPr lang="en-US" sz="6000" b="1" dirty="0">
              <a:solidFill>
                <a:srgbClr val="12AFA4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15905" y="3001616"/>
            <a:ext cx="210950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 </a:t>
            </a:r>
            <a:r>
              <a:rPr lang="en-US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41 </a:t>
            </a:r>
            <a:r>
              <a:rPr lang="en-US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 or older.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17% </a:t>
            </a:r>
            <a:r>
              <a:rPr lang="en-US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of </a:t>
            </a:r>
            <a:r>
              <a:rPr lang="en-US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 </a:t>
            </a:r>
            <a:r>
              <a:rPr lang="en-US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31-40 </a:t>
            </a:r>
            <a:r>
              <a:rPr lang="en-US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33% were </a:t>
            </a:r>
            <a:r>
              <a:rPr lang="en-US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age </a:t>
            </a:r>
            <a:r>
              <a:rPr lang="en-US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</a:t>
            </a:r>
            <a:r>
              <a:rPr lang="en-US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to </a:t>
            </a:r>
            <a:r>
              <a:rPr lang="en-US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years.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61051" y="1985953"/>
            <a:ext cx="2108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rgbClr val="E65622"/>
                </a:solidFill>
                <a:latin typeface="Arial Black" panose="020B0A04020102020204" pitchFamily="34" charset="0"/>
              </a:rPr>
              <a:t>31%</a:t>
            </a:r>
            <a:endParaRPr lang="en-US" sz="6000" b="1" dirty="0">
              <a:solidFill>
                <a:srgbClr val="E65622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02194" y="2949339"/>
            <a:ext cx="237500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E656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of </a:t>
            </a:r>
            <a:r>
              <a:rPr lang="en-US" b="1" dirty="0" smtClean="0">
                <a:solidFill>
                  <a:srgbClr val="E656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Participants were Mechanical or Civil </a:t>
            </a:r>
            <a:r>
              <a:rPr lang="en-US" b="1" dirty="0">
                <a:solidFill>
                  <a:srgbClr val="E656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E656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15% </a:t>
            </a:r>
            <a:r>
              <a:rPr lang="en-US" b="1" dirty="0" smtClean="0">
                <a:solidFill>
                  <a:srgbClr val="E656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were </a:t>
            </a:r>
            <a:r>
              <a:rPr lang="en-US" b="1" dirty="0">
                <a:solidFill>
                  <a:srgbClr val="E656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either </a:t>
            </a:r>
            <a:r>
              <a:rPr lang="en-US" b="1" dirty="0" smtClean="0">
                <a:solidFill>
                  <a:srgbClr val="E656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Architecture background or others</a:t>
            </a:r>
            <a:r>
              <a:rPr lang="en-US" b="1" dirty="0">
                <a:solidFill>
                  <a:srgbClr val="E656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E656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8% </a:t>
            </a:r>
            <a:r>
              <a:rPr lang="en-US" b="1" dirty="0" smtClean="0">
                <a:solidFill>
                  <a:srgbClr val="E656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from Electrical background</a:t>
            </a:r>
            <a:endParaRPr lang="en-US" b="1" dirty="0">
              <a:solidFill>
                <a:srgbClr val="E656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847776" y="1979937"/>
            <a:ext cx="2108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rgbClr val="B0C4C2"/>
                </a:solidFill>
                <a:latin typeface="Arial Black" panose="020B0A04020102020204" pitchFamily="34" charset="0"/>
              </a:rPr>
              <a:t>42%</a:t>
            </a:r>
            <a:endParaRPr lang="en-US" sz="6000" b="1" dirty="0">
              <a:solidFill>
                <a:srgbClr val="B0C4C2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804892" y="2995600"/>
            <a:ext cx="23871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 20 years or more experience.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Whereas 33 per </a:t>
            </a:r>
            <a:r>
              <a:rPr lang="en-US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 </a:t>
            </a:r>
            <a:r>
              <a:rPr lang="en-US" b="1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 the experience of 1 - 5 </a:t>
            </a:r>
            <a:r>
              <a:rPr lang="en-US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 </a:t>
            </a:r>
            <a:endParaRPr lang="en-US" b="1" dirty="0" smtClean="0">
              <a:solidFill>
                <a:srgbClr val="B0C4C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 </a:t>
            </a:r>
            <a:r>
              <a:rPr lang="en-US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percent each with 11 -</a:t>
            </a:r>
            <a:r>
              <a:rPr lang="en-US" b="1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15 </a:t>
            </a:r>
            <a:r>
              <a:rPr lang="en-US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 of experience.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919" y="1776380"/>
            <a:ext cx="3222100" cy="43880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0" t="6267" r="16870" b="6267"/>
          <a:stretch/>
        </p:blipFill>
        <p:spPr>
          <a:xfrm>
            <a:off x="-43051" y="2051384"/>
            <a:ext cx="2134942" cy="38380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741" y="1776380"/>
            <a:ext cx="3222100" cy="438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41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247" y="1331722"/>
            <a:ext cx="2845585" cy="280594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5515200" y="1362202"/>
            <a:ext cx="2845585" cy="2805948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9054" y="1327303"/>
            <a:ext cx="2845585" cy="2805948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107" y="3971345"/>
            <a:ext cx="2845585" cy="2805948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953" y="4055120"/>
            <a:ext cx="2845585" cy="28059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0293" y="1322520"/>
            <a:ext cx="4155043" cy="565863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2519" y="0"/>
            <a:ext cx="107669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ASSET </a:t>
            </a:r>
          </a:p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INFORMATION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87770" y="335496"/>
            <a:ext cx="29474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AWARENESS 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RELEVANCE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ALTERATION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029924" y="1622014"/>
            <a:ext cx="2108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rgbClr val="12AFA4"/>
                </a:solidFill>
                <a:latin typeface="Arial Black" panose="020B0A04020102020204" pitchFamily="34" charset="0"/>
              </a:rPr>
              <a:t>56%</a:t>
            </a:r>
            <a:endParaRPr lang="en-US" sz="6000" b="1" dirty="0">
              <a:solidFill>
                <a:srgbClr val="12AFA4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99611" y="2645959"/>
            <a:ext cx="235217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33% of the participants were aware about the UW asset information.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r>
              <a:rPr lang="en-US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had some idea but were not sure</a:t>
            </a:r>
            <a:r>
              <a:rPr lang="en-US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same time 33 % were not aware.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Whereas about 11% were clueless. </a:t>
            </a:r>
            <a:endParaRPr lang="en-US" b="1" dirty="0">
              <a:solidFill>
                <a:srgbClr val="12AFA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54032" y="2312833"/>
            <a:ext cx="47324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B0C4C2"/>
                </a:solidFill>
                <a:latin typeface="Arial Black" panose="020B0A04020102020204" pitchFamily="34" charset="0"/>
              </a:rPr>
              <a:t>25%</a:t>
            </a:r>
            <a:endParaRPr lang="en-US" sz="4400" b="1" dirty="0">
              <a:solidFill>
                <a:srgbClr val="B0C4C2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29700" y="318663"/>
            <a:ext cx="24497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TIME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FUTURE 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SUGGESTIONS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70"/>
          <a:stretch/>
        </p:blipFill>
        <p:spPr>
          <a:xfrm>
            <a:off x="-440860" y="3979861"/>
            <a:ext cx="4155610" cy="300726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988"/>
          <a:stretch/>
        </p:blipFill>
        <p:spPr>
          <a:xfrm>
            <a:off x="-440860" y="1326888"/>
            <a:ext cx="4155610" cy="2660912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00000">
            <a:off x="5376295" y="4026653"/>
            <a:ext cx="2845585" cy="280594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829354" y="3875721"/>
            <a:ext cx="2845585" cy="2805948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9054" y="1331721"/>
            <a:ext cx="2845585" cy="2805948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8005629" y="2289359"/>
            <a:ext cx="47324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B0C4C2"/>
                </a:solidFill>
                <a:latin typeface="Arial Black" panose="020B0A04020102020204" pitchFamily="34" charset="0"/>
              </a:rPr>
              <a:t>50%</a:t>
            </a:r>
            <a:endParaRPr lang="en-US" sz="4400" b="1" dirty="0">
              <a:solidFill>
                <a:srgbClr val="B0C4C2"/>
              </a:solidFill>
              <a:latin typeface="Arial Black" panose="020B0A040201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987539" y="4979900"/>
            <a:ext cx="47324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B0C4C2"/>
                </a:solidFill>
                <a:latin typeface="Arial Black" panose="020B0A04020102020204" pitchFamily="34" charset="0"/>
              </a:rPr>
              <a:t>34%</a:t>
            </a:r>
            <a:endParaRPr lang="en-US" sz="4400" b="1" dirty="0">
              <a:solidFill>
                <a:srgbClr val="B0C4C2"/>
              </a:solidFill>
              <a:latin typeface="Arial Black" panose="020B0A040201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541332" y="5044906"/>
            <a:ext cx="47324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B0C4C2"/>
                </a:solidFill>
                <a:latin typeface="Arial Black" panose="020B0A04020102020204" pitchFamily="34" charset="0"/>
              </a:rPr>
              <a:t>70%</a:t>
            </a:r>
            <a:endParaRPr lang="en-US" sz="4400" b="1" dirty="0">
              <a:solidFill>
                <a:srgbClr val="B0C4C2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681335" y="3862396"/>
            <a:ext cx="23242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B0C4C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Time Spent</a:t>
            </a:r>
            <a:endParaRPr lang="en-US" sz="1400" dirty="0">
              <a:solidFill>
                <a:srgbClr val="B0C4C2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188666" y="3817456"/>
            <a:ext cx="23242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B0C4C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Awareness</a:t>
            </a:r>
            <a:endParaRPr lang="en-US" sz="1400" dirty="0">
              <a:solidFill>
                <a:srgbClr val="B0C4C2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81335" y="6553123"/>
            <a:ext cx="23242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B0C4C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Relevancy</a:t>
            </a:r>
            <a:endParaRPr lang="en-US" sz="1400" dirty="0">
              <a:solidFill>
                <a:srgbClr val="B0C4C2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188666" y="6508183"/>
            <a:ext cx="23242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B0C4C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Suggestion</a:t>
            </a:r>
          </a:p>
        </p:txBody>
      </p:sp>
    </p:spTree>
    <p:extLst>
      <p:ext uri="{BB962C8B-B14F-4D97-AF65-F5344CB8AC3E}">
        <p14:creationId xmlns:p14="http://schemas.microsoft.com/office/powerpoint/2010/main" val="39262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  <p:bldP spid="39" grpId="0"/>
      <p:bldP spid="40" grpId="0"/>
      <p:bldP spid="41" grpId="0"/>
      <p:bldP spid="23" grpId="0"/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202" y="3947084"/>
            <a:ext cx="1611380" cy="158893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690" y="3931623"/>
            <a:ext cx="1611380" cy="158893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276" y="3924470"/>
            <a:ext cx="1611380" cy="158893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9133" y="3924470"/>
            <a:ext cx="1611380" cy="158893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748" y="1098960"/>
            <a:ext cx="2133569" cy="2905646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202" y="1105269"/>
            <a:ext cx="2133569" cy="290564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2519" y="0"/>
            <a:ext cx="107669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LOD </a:t>
            </a:r>
          </a:p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INFORMATION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87770" y="89408"/>
            <a:ext cx="29474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2D OVER 3D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ACCURACY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3D FUTURE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BIM FUTURE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363376" y="1228534"/>
            <a:ext cx="20666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rgbClr val="12AFA4"/>
                </a:solidFill>
                <a:latin typeface="Arial Black" panose="020B0A04020102020204" pitchFamily="34" charset="0"/>
              </a:rPr>
              <a:t>41%</a:t>
            </a:r>
            <a:endParaRPr lang="en-US" sz="4800" b="1" dirty="0">
              <a:solidFill>
                <a:srgbClr val="12AFA4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79148" y="1968333"/>
            <a:ext cx="239576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 no clue about the LOD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same time 25 % </a:t>
            </a:r>
            <a:r>
              <a:rPr lang="en-US" sz="1400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participant had some </a:t>
            </a:r>
            <a:r>
              <a:rPr lang="en-US" sz="1400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knowledge about </a:t>
            </a:r>
            <a:r>
              <a:rPr lang="en-US" sz="1400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966824" y="4472023"/>
            <a:ext cx="2666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B0C4C2"/>
                </a:solidFill>
                <a:latin typeface="Arial Black" panose="020B0A04020102020204" pitchFamily="34" charset="0"/>
              </a:rPr>
              <a:t>34%</a:t>
            </a:r>
            <a:endParaRPr lang="en-US" sz="2400" b="1" dirty="0">
              <a:solidFill>
                <a:srgbClr val="B0C4C2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29700" y="72575"/>
            <a:ext cx="24497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KNOWLEDGE 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RELEVANCY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IMPORTANCE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TYPE OF LOD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25" y="1104664"/>
            <a:ext cx="2133569" cy="29056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00" y="1104664"/>
            <a:ext cx="2133294" cy="29056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979" y="1104816"/>
            <a:ext cx="2133294" cy="29056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510" y="1098960"/>
            <a:ext cx="2133294" cy="29056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690" y="3937654"/>
            <a:ext cx="1611380" cy="15889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822" y="3947689"/>
            <a:ext cx="1611380" cy="158893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896" y="3928202"/>
            <a:ext cx="1611380" cy="158893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950" y="3925293"/>
            <a:ext cx="1611380" cy="1588934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9591507" y="1257637"/>
            <a:ext cx="20666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rgbClr val="12AFA4"/>
                </a:solidFill>
                <a:latin typeface="Arial Black" panose="020B0A04020102020204" pitchFamily="34" charset="0"/>
              </a:rPr>
              <a:t>6</a:t>
            </a:r>
            <a:r>
              <a:rPr lang="en-US" sz="4800" b="1" dirty="0" smtClean="0">
                <a:solidFill>
                  <a:srgbClr val="12AFA4"/>
                </a:solidFill>
                <a:latin typeface="Arial Black" panose="020B0A04020102020204" pitchFamily="34" charset="0"/>
              </a:rPr>
              <a:t>6%</a:t>
            </a:r>
            <a:endParaRPr lang="en-US" sz="4800" b="1" dirty="0">
              <a:solidFill>
                <a:srgbClr val="12AFA4"/>
              </a:solidFill>
              <a:latin typeface="Arial Black" panose="020B0A040201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9343237" y="1997436"/>
            <a:ext cx="212150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66 per cent </a:t>
            </a:r>
            <a:r>
              <a:rPr lang="en-US" sz="1400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very </a:t>
            </a:r>
            <a:r>
              <a:rPr lang="en-US" sz="1400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positive </a:t>
            </a:r>
            <a:r>
              <a:rPr lang="en-US" sz="1400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the proposed LOD Document.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</a:t>
            </a:r>
            <a:r>
              <a:rPr lang="en-US" sz="1400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 34 per cent </a:t>
            </a:r>
            <a:r>
              <a:rPr lang="en-US" sz="1400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not </a:t>
            </a:r>
            <a:r>
              <a:rPr lang="en-US" sz="1400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convinced.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009352" y="1228534"/>
            <a:ext cx="20666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rgbClr val="12AFA4"/>
                </a:solidFill>
                <a:latin typeface="Arial Black" panose="020B0A04020102020204" pitchFamily="34" charset="0"/>
              </a:rPr>
              <a:t>56%</a:t>
            </a:r>
            <a:endParaRPr lang="en-US" sz="4800" b="1" dirty="0">
              <a:solidFill>
                <a:srgbClr val="12AFA4"/>
              </a:solidFill>
              <a:latin typeface="Arial Black" panose="020B0A040201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796495" y="1968333"/>
            <a:ext cx="22530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 agreed that they might </a:t>
            </a:r>
            <a:r>
              <a:rPr lang="en-US" sz="1400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US" sz="1400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data but they trust on </a:t>
            </a:r>
            <a:r>
              <a:rPr lang="en-US" sz="1400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sources more</a:t>
            </a:r>
            <a:r>
              <a:rPr lang="en-US" sz="1400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 per cent were really excited to use </a:t>
            </a:r>
            <a:r>
              <a:rPr lang="en-US" sz="1400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information </a:t>
            </a:r>
            <a:r>
              <a:rPr lang="en-US" sz="1400" b="1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followed by about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984957" y="4456599"/>
            <a:ext cx="2666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B0C4C2"/>
                </a:solidFill>
                <a:latin typeface="Arial Black" panose="020B0A04020102020204" pitchFamily="34" charset="0"/>
              </a:rPr>
              <a:t>33%</a:t>
            </a:r>
            <a:endParaRPr lang="en-US" sz="2400" b="1" dirty="0">
              <a:solidFill>
                <a:srgbClr val="B0C4C2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088968" y="4450290"/>
            <a:ext cx="2666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B0C4C2"/>
                </a:solidFill>
                <a:latin typeface="Arial Black" panose="020B0A04020102020204" pitchFamily="34" charset="0"/>
              </a:rPr>
              <a:t>55%</a:t>
            </a:r>
            <a:endParaRPr lang="en-US" sz="2400" b="1" dirty="0">
              <a:solidFill>
                <a:srgbClr val="B0C4C2"/>
              </a:solidFill>
              <a:latin typeface="Arial Black" panose="020B0A040201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049523" y="4450289"/>
            <a:ext cx="2666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B0C4C2"/>
                </a:solidFill>
                <a:latin typeface="Arial Black" panose="020B0A04020102020204" pitchFamily="34" charset="0"/>
              </a:rPr>
              <a:t>54%</a:t>
            </a:r>
            <a:endParaRPr lang="en-US" sz="2400" b="1" dirty="0">
              <a:solidFill>
                <a:srgbClr val="B0C4C2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398619" y="5460017"/>
            <a:ext cx="16754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B0C4C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2D Over 3D</a:t>
            </a:r>
            <a:endParaRPr lang="en-US" sz="1400" dirty="0">
              <a:solidFill>
                <a:srgbClr val="B0C4C2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320540" y="5460017"/>
            <a:ext cx="19478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B0C4C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Accuracy of 3D</a:t>
            </a:r>
            <a:endParaRPr lang="en-US" sz="1400" dirty="0">
              <a:solidFill>
                <a:srgbClr val="B0C4C2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448097" y="5460016"/>
            <a:ext cx="19478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B0C4C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3D As Future</a:t>
            </a:r>
            <a:endParaRPr lang="en-US" sz="1400" dirty="0">
              <a:solidFill>
                <a:srgbClr val="B0C4C2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395975" y="5453706"/>
            <a:ext cx="19478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B0C4C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BIM in Future</a:t>
            </a:r>
            <a:endParaRPr lang="en-US" sz="1400" dirty="0">
              <a:solidFill>
                <a:srgbClr val="B0C4C2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ounded Rectangle 36"/>
          <p:cNvSpPr/>
          <p:nvPr/>
        </p:nvSpPr>
        <p:spPr>
          <a:xfrm rot="2700000">
            <a:off x="1852122" y="5913731"/>
            <a:ext cx="760784" cy="760784"/>
          </a:xfrm>
          <a:prstGeom prst="round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625313" y="5927903"/>
            <a:ext cx="11767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100</a:t>
            </a:r>
          </a:p>
          <a:p>
            <a:pPr algn="ctr"/>
            <a:r>
              <a:rPr lang="en-US" sz="20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17%</a:t>
            </a:r>
          </a:p>
        </p:txBody>
      </p:sp>
      <p:sp>
        <p:nvSpPr>
          <p:cNvPr id="39" name="Rounded Rectangle 38"/>
          <p:cNvSpPr/>
          <p:nvPr/>
        </p:nvSpPr>
        <p:spPr>
          <a:xfrm rot="2700000">
            <a:off x="3866773" y="5926007"/>
            <a:ext cx="760784" cy="760784"/>
          </a:xfrm>
          <a:prstGeom prst="round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3639964" y="5940179"/>
            <a:ext cx="11767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200</a:t>
            </a:r>
          </a:p>
          <a:p>
            <a:pPr algn="ctr"/>
            <a:r>
              <a:rPr lang="en-US" sz="20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00%</a:t>
            </a:r>
          </a:p>
        </p:txBody>
      </p:sp>
      <p:sp>
        <p:nvSpPr>
          <p:cNvPr id="49" name="Rounded Rectangle 48"/>
          <p:cNvSpPr/>
          <p:nvPr/>
        </p:nvSpPr>
        <p:spPr>
          <a:xfrm rot="2700000">
            <a:off x="6013147" y="5913731"/>
            <a:ext cx="760784" cy="760784"/>
          </a:xfrm>
          <a:prstGeom prst="round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5786338" y="5927903"/>
            <a:ext cx="11767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300</a:t>
            </a:r>
          </a:p>
          <a:p>
            <a:pPr algn="ctr"/>
            <a:r>
              <a:rPr lang="en-US" sz="20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08%</a:t>
            </a:r>
          </a:p>
        </p:txBody>
      </p:sp>
      <p:sp>
        <p:nvSpPr>
          <p:cNvPr id="51" name="Rounded Rectangle 50"/>
          <p:cNvSpPr/>
          <p:nvPr/>
        </p:nvSpPr>
        <p:spPr>
          <a:xfrm rot="2700000">
            <a:off x="8015583" y="5938606"/>
            <a:ext cx="760784" cy="760784"/>
          </a:xfrm>
          <a:prstGeom prst="round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7788774" y="5952778"/>
            <a:ext cx="11767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400</a:t>
            </a:r>
          </a:p>
          <a:p>
            <a:pPr algn="ctr"/>
            <a:r>
              <a:rPr lang="en-US" sz="20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33%</a:t>
            </a:r>
          </a:p>
        </p:txBody>
      </p:sp>
      <p:sp>
        <p:nvSpPr>
          <p:cNvPr id="53" name="Rounded Rectangle 52"/>
          <p:cNvSpPr/>
          <p:nvPr/>
        </p:nvSpPr>
        <p:spPr>
          <a:xfrm rot="2700000">
            <a:off x="9823817" y="5913730"/>
            <a:ext cx="760784" cy="760784"/>
          </a:xfrm>
          <a:prstGeom prst="round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9597008" y="5927902"/>
            <a:ext cx="11767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500</a:t>
            </a:r>
          </a:p>
          <a:p>
            <a:pPr algn="ctr"/>
            <a:r>
              <a:rPr lang="en-US" sz="20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42%</a:t>
            </a:r>
          </a:p>
        </p:txBody>
      </p:sp>
    </p:spTree>
    <p:extLst>
      <p:ext uri="{BB962C8B-B14F-4D97-AF65-F5344CB8AC3E}">
        <p14:creationId xmlns:p14="http://schemas.microsoft.com/office/powerpoint/2010/main" val="220578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  <p:bldP spid="44" grpId="0"/>
      <p:bldP spid="45" grpId="0"/>
      <p:bldP spid="46" grpId="0"/>
      <p:bldP spid="47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 animBg="1"/>
      <p:bldP spid="38" grpId="0"/>
      <p:bldP spid="39" grpId="0" animBg="1"/>
      <p:bldP spid="48" grpId="0"/>
      <p:bldP spid="49" grpId="0" animBg="1"/>
      <p:bldP spid="50" grpId="0"/>
      <p:bldP spid="51" grpId="0" animBg="1"/>
      <p:bldP spid="52" grpId="0"/>
      <p:bldP spid="53" grpId="0" animBg="1"/>
      <p:bldP spid="5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ounded Rectangle 56"/>
          <p:cNvSpPr/>
          <p:nvPr/>
        </p:nvSpPr>
        <p:spPr>
          <a:xfrm rot="2700000">
            <a:off x="7017251" y="1823394"/>
            <a:ext cx="1704011" cy="1704011"/>
          </a:xfrm>
          <a:prstGeom prst="round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 rot="2700000">
            <a:off x="3717582" y="4481356"/>
            <a:ext cx="1704011" cy="1704011"/>
          </a:xfrm>
          <a:prstGeom prst="round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2519" y="551238"/>
            <a:ext cx="107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PROCESS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3544927" y="1608158"/>
            <a:ext cx="2289658" cy="2289658"/>
          </a:xfrm>
          <a:custGeom>
            <a:avLst/>
            <a:gdLst>
              <a:gd name="connsiteX0" fmla="*/ 1573332 w 2216572"/>
              <a:gd name="connsiteY0" fmla="*/ 353407 h 2216572"/>
              <a:gd name="connsiteX1" fmla="*/ 1745746 w 2216572"/>
              <a:gd name="connsiteY1" fmla="*/ 208727 h 2216572"/>
              <a:gd name="connsiteX2" fmla="*/ 1883485 w 2216572"/>
              <a:gd name="connsiteY2" fmla="*/ 324303 h 2216572"/>
              <a:gd name="connsiteX3" fmla="*/ 1770942 w 2216572"/>
              <a:gd name="connsiteY3" fmla="*/ 519221 h 2216572"/>
              <a:gd name="connsiteX4" fmla="*/ 1949759 w 2216572"/>
              <a:gd name="connsiteY4" fmla="*/ 828941 h 2216572"/>
              <a:gd name="connsiteX5" fmla="*/ 2174835 w 2216572"/>
              <a:gd name="connsiteY5" fmla="*/ 828935 h 2216572"/>
              <a:gd name="connsiteX6" fmla="*/ 2206058 w 2216572"/>
              <a:gd name="connsiteY6" fmla="*/ 1006009 h 2216572"/>
              <a:gd name="connsiteX7" fmla="*/ 1994554 w 2216572"/>
              <a:gd name="connsiteY7" fmla="*/ 1082984 h 2216572"/>
              <a:gd name="connsiteX8" fmla="*/ 1932452 w 2216572"/>
              <a:gd name="connsiteY8" fmla="*/ 1435184 h 2216572"/>
              <a:gd name="connsiteX9" fmla="*/ 2104873 w 2216572"/>
              <a:gd name="connsiteY9" fmla="*/ 1579855 h 2216572"/>
              <a:gd name="connsiteX10" fmla="*/ 2014970 w 2216572"/>
              <a:gd name="connsiteY10" fmla="*/ 1735571 h 2216572"/>
              <a:gd name="connsiteX11" fmla="*/ 1803470 w 2216572"/>
              <a:gd name="connsiteY11" fmla="*/ 1658585 h 2216572"/>
              <a:gd name="connsiteX12" fmla="*/ 1529507 w 2216572"/>
              <a:gd name="connsiteY12" fmla="*/ 1888467 h 2216572"/>
              <a:gd name="connsiteX13" fmla="*/ 1568597 w 2216572"/>
              <a:gd name="connsiteY13" fmla="*/ 2110123 h 2216572"/>
              <a:gd name="connsiteX14" fmla="*/ 1399635 w 2216572"/>
              <a:gd name="connsiteY14" fmla="*/ 2171620 h 2216572"/>
              <a:gd name="connsiteX15" fmla="*/ 1287103 w 2216572"/>
              <a:gd name="connsiteY15" fmla="*/ 1976696 h 2216572"/>
              <a:gd name="connsiteX16" fmla="*/ 929470 w 2216572"/>
              <a:gd name="connsiteY16" fmla="*/ 1976696 h 2216572"/>
              <a:gd name="connsiteX17" fmla="*/ 816937 w 2216572"/>
              <a:gd name="connsiteY17" fmla="*/ 2171620 h 2216572"/>
              <a:gd name="connsiteX18" fmla="*/ 647975 w 2216572"/>
              <a:gd name="connsiteY18" fmla="*/ 2110123 h 2216572"/>
              <a:gd name="connsiteX19" fmla="*/ 687065 w 2216572"/>
              <a:gd name="connsiteY19" fmla="*/ 1888467 h 2216572"/>
              <a:gd name="connsiteX20" fmla="*/ 413102 w 2216572"/>
              <a:gd name="connsiteY20" fmla="*/ 1658585 h 2216572"/>
              <a:gd name="connsiteX21" fmla="*/ 201602 w 2216572"/>
              <a:gd name="connsiteY21" fmla="*/ 1735571 h 2216572"/>
              <a:gd name="connsiteX22" fmla="*/ 111699 w 2216572"/>
              <a:gd name="connsiteY22" fmla="*/ 1579855 h 2216572"/>
              <a:gd name="connsiteX23" fmla="*/ 284121 w 2216572"/>
              <a:gd name="connsiteY23" fmla="*/ 1435184 h 2216572"/>
              <a:gd name="connsiteX24" fmla="*/ 222019 w 2216572"/>
              <a:gd name="connsiteY24" fmla="*/ 1082984 h 2216572"/>
              <a:gd name="connsiteX25" fmla="*/ 10514 w 2216572"/>
              <a:gd name="connsiteY25" fmla="*/ 1006009 h 2216572"/>
              <a:gd name="connsiteX26" fmla="*/ 41737 w 2216572"/>
              <a:gd name="connsiteY26" fmla="*/ 828935 h 2216572"/>
              <a:gd name="connsiteX27" fmla="*/ 266813 w 2216572"/>
              <a:gd name="connsiteY27" fmla="*/ 828941 h 2216572"/>
              <a:gd name="connsiteX28" fmla="*/ 445630 w 2216572"/>
              <a:gd name="connsiteY28" fmla="*/ 519221 h 2216572"/>
              <a:gd name="connsiteX29" fmla="*/ 333087 w 2216572"/>
              <a:gd name="connsiteY29" fmla="*/ 324303 h 2216572"/>
              <a:gd name="connsiteX30" fmla="*/ 470826 w 2216572"/>
              <a:gd name="connsiteY30" fmla="*/ 208727 h 2216572"/>
              <a:gd name="connsiteX31" fmla="*/ 643240 w 2216572"/>
              <a:gd name="connsiteY31" fmla="*/ 353407 h 2216572"/>
              <a:gd name="connsiteX32" fmla="*/ 979305 w 2216572"/>
              <a:gd name="connsiteY32" fmla="*/ 231089 h 2216572"/>
              <a:gd name="connsiteX33" fmla="*/ 1018383 w 2216572"/>
              <a:gd name="connsiteY33" fmla="*/ 9432 h 2216572"/>
              <a:gd name="connsiteX34" fmla="*/ 1198189 w 2216572"/>
              <a:gd name="connsiteY34" fmla="*/ 9432 h 2216572"/>
              <a:gd name="connsiteX35" fmla="*/ 1237267 w 2216572"/>
              <a:gd name="connsiteY35" fmla="*/ 231089 h 2216572"/>
              <a:gd name="connsiteX36" fmla="*/ 1573332 w 2216572"/>
              <a:gd name="connsiteY36" fmla="*/ 353407 h 221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16572" h="2216572">
                <a:moveTo>
                  <a:pt x="1573332" y="353407"/>
                </a:moveTo>
                <a:lnTo>
                  <a:pt x="1745746" y="208727"/>
                </a:lnTo>
                <a:lnTo>
                  <a:pt x="1883485" y="324303"/>
                </a:lnTo>
                <a:lnTo>
                  <a:pt x="1770942" y="519221"/>
                </a:lnTo>
                <a:cubicBezTo>
                  <a:pt x="1850967" y="609243"/>
                  <a:pt x="1911810" y="714626"/>
                  <a:pt x="1949759" y="828941"/>
                </a:cubicBezTo>
                <a:lnTo>
                  <a:pt x="2174835" y="828935"/>
                </a:lnTo>
                <a:lnTo>
                  <a:pt x="2206058" y="1006009"/>
                </a:lnTo>
                <a:lnTo>
                  <a:pt x="1994554" y="1082984"/>
                </a:lnTo>
                <a:cubicBezTo>
                  <a:pt x="1997991" y="1203384"/>
                  <a:pt x="1976861" y="1323221"/>
                  <a:pt x="1932452" y="1435184"/>
                </a:cubicBezTo>
                <a:lnTo>
                  <a:pt x="2104873" y="1579855"/>
                </a:lnTo>
                <a:lnTo>
                  <a:pt x="2014970" y="1735571"/>
                </a:lnTo>
                <a:lnTo>
                  <a:pt x="1803470" y="1658585"/>
                </a:lnTo>
                <a:cubicBezTo>
                  <a:pt x="1728712" y="1753026"/>
                  <a:pt x="1635495" y="1831244"/>
                  <a:pt x="1529507" y="1888467"/>
                </a:cubicBezTo>
                <a:lnTo>
                  <a:pt x="1568597" y="2110123"/>
                </a:lnTo>
                <a:lnTo>
                  <a:pt x="1399635" y="2171620"/>
                </a:lnTo>
                <a:lnTo>
                  <a:pt x="1287103" y="1976696"/>
                </a:lnTo>
                <a:cubicBezTo>
                  <a:pt x="1169129" y="2000988"/>
                  <a:pt x="1047443" y="2000988"/>
                  <a:pt x="929470" y="1976696"/>
                </a:cubicBezTo>
                <a:lnTo>
                  <a:pt x="816937" y="2171620"/>
                </a:lnTo>
                <a:lnTo>
                  <a:pt x="647975" y="2110123"/>
                </a:lnTo>
                <a:lnTo>
                  <a:pt x="687065" y="1888467"/>
                </a:lnTo>
                <a:cubicBezTo>
                  <a:pt x="581077" y="1831244"/>
                  <a:pt x="487860" y="1753026"/>
                  <a:pt x="413102" y="1658585"/>
                </a:cubicBezTo>
                <a:lnTo>
                  <a:pt x="201602" y="1735571"/>
                </a:lnTo>
                <a:lnTo>
                  <a:pt x="111699" y="1579855"/>
                </a:lnTo>
                <a:lnTo>
                  <a:pt x="284121" y="1435184"/>
                </a:lnTo>
                <a:cubicBezTo>
                  <a:pt x="239712" y="1323221"/>
                  <a:pt x="218581" y="1203383"/>
                  <a:pt x="222019" y="1082984"/>
                </a:cubicBezTo>
                <a:lnTo>
                  <a:pt x="10514" y="1006009"/>
                </a:lnTo>
                <a:lnTo>
                  <a:pt x="41737" y="828935"/>
                </a:lnTo>
                <a:lnTo>
                  <a:pt x="266813" y="828941"/>
                </a:lnTo>
                <a:cubicBezTo>
                  <a:pt x="304762" y="714627"/>
                  <a:pt x="365605" y="609243"/>
                  <a:pt x="445630" y="519221"/>
                </a:cubicBezTo>
                <a:lnTo>
                  <a:pt x="333087" y="324303"/>
                </a:lnTo>
                <a:lnTo>
                  <a:pt x="470826" y="208727"/>
                </a:lnTo>
                <a:lnTo>
                  <a:pt x="643240" y="353407"/>
                </a:lnTo>
                <a:cubicBezTo>
                  <a:pt x="745790" y="290230"/>
                  <a:pt x="860138" y="248611"/>
                  <a:pt x="979305" y="231089"/>
                </a:cubicBezTo>
                <a:lnTo>
                  <a:pt x="1018383" y="9432"/>
                </a:lnTo>
                <a:lnTo>
                  <a:pt x="1198189" y="9432"/>
                </a:lnTo>
                <a:lnTo>
                  <a:pt x="1237267" y="231089"/>
                </a:lnTo>
                <a:cubicBezTo>
                  <a:pt x="1356434" y="248611"/>
                  <a:pt x="1470782" y="290230"/>
                  <a:pt x="1573332" y="353407"/>
                </a:cubicBezTo>
                <a:close/>
              </a:path>
            </a:pathLst>
          </a:custGeom>
          <a:solidFill>
            <a:srgbClr val="12AFA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9600" tIns="533191" rIns="459600" bIns="571957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431084" y="1523309"/>
            <a:ext cx="2305912" cy="2305912"/>
          </a:xfrm>
          <a:custGeom>
            <a:avLst/>
            <a:gdLst>
              <a:gd name="connsiteX0" fmla="*/ 1206213 w 1612052"/>
              <a:gd name="connsiteY0" fmla="*/ 408292 h 1612052"/>
              <a:gd name="connsiteX1" fmla="*/ 1444045 w 1612052"/>
              <a:gd name="connsiteY1" fmla="*/ 336614 h 1612052"/>
              <a:gd name="connsiteX2" fmla="*/ 1531559 w 1612052"/>
              <a:gd name="connsiteY2" fmla="*/ 488191 h 1612052"/>
              <a:gd name="connsiteX3" fmla="*/ 1350567 w 1612052"/>
              <a:gd name="connsiteY3" fmla="*/ 658321 h 1612052"/>
              <a:gd name="connsiteX4" fmla="*/ 1350567 w 1612052"/>
              <a:gd name="connsiteY4" fmla="*/ 953731 h 1612052"/>
              <a:gd name="connsiteX5" fmla="*/ 1531559 w 1612052"/>
              <a:gd name="connsiteY5" fmla="*/ 1123861 h 1612052"/>
              <a:gd name="connsiteX6" fmla="*/ 1444045 w 1612052"/>
              <a:gd name="connsiteY6" fmla="*/ 1275438 h 1612052"/>
              <a:gd name="connsiteX7" fmla="*/ 1206213 w 1612052"/>
              <a:gd name="connsiteY7" fmla="*/ 1203760 h 1612052"/>
              <a:gd name="connsiteX8" fmla="*/ 950380 w 1612052"/>
              <a:gd name="connsiteY8" fmla="*/ 1351465 h 1612052"/>
              <a:gd name="connsiteX9" fmla="*/ 893539 w 1612052"/>
              <a:gd name="connsiteY9" fmla="*/ 1593273 h 1612052"/>
              <a:gd name="connsiteX10" fmla="*/ 718513 w 1612052"/>
              <a:gd name="connsiteY10" fmla="*/ 1593273 h 1612052"/>
              <a:gd name="connsiteX11" fmla="*/ 661672 w 1612052"/>
              <a:gd name="connsiteY11" fmla="*/ 1351465 h 1612052"/>
              <a:gd name="connsiteX12" fmla="*/ 405839 w 1612052"/>
              <a:gd name="connsiteY12" fmla="*/ 1203760 h 1612052"/>
              <a:gd name="connsiteX13" fmla="*/ 168007 w 1612052"/>
              <a:gd name="connsiteY13" fmla="*/ 1275438 h 1612052"/>
              <a:gd name="connsiteX14" fmla="*/ 80493 w 1612052"/>
              <a:gd name="connsiteY14" fmla="*/ 1123861 h 1612052"/>
              <a:gd name="connsiteX15" fmla="*/ 261485 w 1612052"/>
              <a:gd name="connsiteY15" fmla="*/ 953731 h 1612052"/>
              <a:gd name="connsiteX16" fmla="*/ 261485 w 1612052"/>
              <a:gd name="connsiteY16" fmla="*/ 658321 h 1612052"/>
              <a:gd name="connsiteX17" fmla="*/ 80493 w 1612052"/>
              <a:gd name="connsiteY17" fmla="*/ 488191 h 1612052"/>
              <a:gd name="connsiteX18" fmla="*/ 168007 w 1612052"/>
              <a:gd name="connsiteY18" fmla="*/ 336614 h 1612052"/>
              <a:gd name="connsiteX19" fmla="*/ 405839 w 1612052"/>
              <a:gd name="connsiteY19" fmla="*/ 408292 h 1612052"/>
              <a:gd name="connsiteX20" fmla="*/ 661672 w 1612052"/>
              <a:gd name="connsiteY20" fmla="*/ 260587 h 1612052"/>
              <a:gd name="connsiteX21" fmla="*/ 718513 w 1612052"/>
              <a:gd name="connsiteY21" fmla="*/ 18779 h 1612052"/>
              <a:gd name="connsiteX22" fmla="*/ 893539 w 1612052"/>
              <a:gd name="connsiteY22" fmla="*/ 18779 h 1612052"/>
              <a:gd name="connsiteX23" fmla="*/ 950380 w 1612052"/>
              <a:gd name="connsiteY23" fmla="*/ 260587 h 1612052"/>
              <a:gd name="connsiteX24" fmla="*/ 1206213 w 1612052"/>
              <a:gd name="connsiteY24" fmla="*/ 408292 h 1612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12052" h="1612052">
                <a:moveTo>
                  <a:pt x="1206213" y="408292"/>
                </a:moveTo>
                <a:lnTo>
                  <a:pt x="1444045" y="336614"/>
                </a:lnTo>
                <a:lnTo>
                  <a:pt x="1531559" y="488191"/>
                </a:lnTo>
                <a:lnTo>
                  <a:pt x="1350567" y="658321"/>
                </a:lnTo>
                <a:cubicBezTo>
                  <a:pt x="1376803" y="755044"/>
                  <a:pt x="1376803" y="857009"/>
                  <a:pt x="1350567" y="953731"/>
                </a:cubicBezTo>
                <a:lnTo>
                  <a:pt x="1531559" y="1123861"/>
                </a:lnTo>
                <a:lnTo>
                  <a:pt x="1444045" y="1275438"/>
                </a:lnTo>
                <a:lnTo>
                  <a:pt x="1206213" y="1203760"/>
                </a:lnTo>
                <a:cubicBezTo>
                  <a:pt x="1135567" y="1274842"/>
                  <a:pt x="1047262" y="1325825"/>
                  <a:pt x="950380" y="1351465"/>
                </a:cubicBezTo>
                <a:lnTo>
                  <a:pt x="893539" y="1593273"/>
                </a:lnTo>
                <a:lnTo>
                  <a:pt x="718513" y="1593273"/>
                </a:lnTo>
                <a:lnTo>
                  <a:pt x="661672" y="1351465"/>
                </a:lnTo>
                <a:cubicBezTo>
                  <a:pt x="564790" y="1325824"/>
                  <a:pt x="476486" y="1274842"/>
                  <a:pt x="405839" y="1203760"/>
                </a:cubicBezTo>
                <a:lnTo>
                  <a:pt x="168007" y="1275438"/>
                </a:lnTo>
                <a:lnTo>
                  <a:pt x="80493" y="1123861"/>
                </a:lnTo>
                <a:lnTo>
                  <a:pt x="261485" y="953731"/>
                </a:lnTo>
                <a:cubicBezTo>
                  <a:pt x="235249" y="857008"/>
                  <a:pt x="235249" y="755043"/>
                  <a:pt x="261485" y="658321"/>
                </a:cubicBezTo>
                <a:lnTo>
                  <a:pt x="80493" y="488191"/>
                </a:lnTo>
                <a:lnTo>
                  <a:pt x="168007" y="336614"/>
                </a:lnTo>
                <a:lnTo>
                  <a:pt x="405839" y="408292"/>
                </a:lnTo>
                <a:cubicBezTo>
                  <a:pt x="476485" y="337210"/>
                  <a:pt x="564790" y="286227"/>
                  <a:pt x="661672" y="260587"/>
                </a:cubicBezTo>
                <a:lnTo>
                  <a:pt x="718513" y="18779"/>
                </a:lnTo>
                <a:lnTo>
                  <a:pt x="893539" y="18779"/>
                </a:lnTo>
                <a:lnTo>
                  <a:pt x="950380" y="260587"/>
                </a:lnTo>
                <a:cubicBezTo>
                  <a:pt x="1047262" y="286228"/>
                  <a:pt x="1135566" y="337210"/>
                  <a:pt x="1206213" y="408292"/>
                </a:cubicBezTo>
                <a:close/>
              </a:path>
            </a:pathLst>
          </a:custGeom>
          <a:solidFill>
            <a:srgbClr val="E6562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6799" tIns="469252" rIns="466799" bIns="469252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800" kern="1200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4588" y="2413789"/>
            <a:ext cx="2127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B0C4C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6 PHASES </a:t>
            </a:r>
          </a:p>
          <a:p>
            <a:pPr algn="ctr"/>
            <a:r>
              <a:rPr lang="en-US" sz="1400" b="1" dirty="0" smtClean="0">
                <a:solidFill>
                  <a:srgbClr val="B0C4C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[RE-BASELINE]</a:t>
            </a:r>
            <a:endParaRPr lang="en-US" sz="1000" dirty="0" smtClean="0">
              <a:solidFill>
                <a:srgbClr val="B0C4C2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19591" y="2520194"/>
            <a:ext cx="2127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EXECUTION </a:t>
            </a:r>
          </a:p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PLAN </a:t>
            </a:r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20133" y="2351608"/>
            <a:ext cx="2127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TUTORIAL NOTES FOR THE EXPERIMENT </a:t>
            </a:r>
          </a:p>
        </p:txBody>
      </p:sp>
      <p:sp>
        <p:nvSpPr>
          <p:cNvPr id="44" name="Rectangle 43"/>
          <p:cNvSpPr/>
          <p:nvPr/>
        </p:nvSpPr>
        <p:spPr>
          <a:xfrm>
            <a:off x="7785100" y="880676"/>
            <a:ext cx="36943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QUANTITATIVE</a:t>
            </a:r>
            <a:endParaRPr lang="en-US" sz="2200" dirty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9491478" y="1458947"/>
            <a:ext cx="2391383" cy="2391383"/>
          </a:xfrm>
          <a:custGeom>
            <a:avLst/>
            <a:gdLst>
              <a:gd name="connsiteX0" fmla="*/ 1573332 w 2216572"/>
              <a:gd name="connsiteY0" fmla="*/ 353407 h 2216572"/>
              <a:gd name="connsiteX1" fmla="*/ 1745746 w 2216572"/>
              <a:gd name="connsiteY1" fmla="*/ 208727 h 2216572"/>
              <a:gd name="connsiteX2" fmla="*/ 1883485 w 2216572"/>
              <a:gd name="connsiteY2" fmla="*/ 324303 h 2216572"/>
              <a:gd name="connsiteX3" fmla="*/ 1770942 w 2216572"/>
              <a:gd name="connsiteY3" fmla="*/ 519221 h 2216572"/>
              <a:gd name="connsiteX4" fmla="*/ 1949759 w 2216572"/>
              <a:gd name="connsiteY4" fmla="*/ 828941 h 2216572"/>
              <a:gd name="connsiteX5" fmla="*/ 2174835 w 2216572"/>
              <a:gd name="connsiteY5" fmla="*/ 828935 h 2216572"/>
              <a:gd name="connsiteX6" fmla="*/ 2206058 w 2216572"/>
              <a:gd name="connsiteY6" fmla="*/ 1006009 h 2216572"/>
              <a:gd name="connsiteX7" fmla="*/ 1994554 w 2216572"/>
              <a:gd name="connsiteY7" fmla="*/ 1082984 h 2216572"/>
              <a:gd name="connsiteX8" fmla="*/ 1932452 w 2216572"/>
              <a:gd name="connsiteY8" fmla="*/ 1435184 h 2216572"/>
              <a:gd name="connsiteX9" fmla="*/ 2104873 w 2216572"/>
              <a:gd name="connsiteY9" fmla="*/ 1579855 h 2216572"/>
              <a:gd name="connsiteX10" fmla="*/ 2014970 w 2216572"/>
              <a:gd name="connsiteY10" fmla="*/ 1735571 h 2216572"/>
              <a:gd name="connsiteX11" fmla="*/ 1803470 w 2216572"/>
              <a:gd name="connsiteY11" fmla="*/ 1658585 h 2216572"/>
              <a:gd name="connsiteX12" fmla="*/ 1529507 w 2216572"/>
              <a:gd name="connsiteY12" fmla="*/ 1888467 h 2216572"/>
              <a:gd name="connsiteX13" fmla="*/ 1568597 w 2216572"/>
              <a:gd name="connsiteY13" fmla="*/ 2110123 h 2216572"/>
              <a:gd name="connsiteX14" fmla="*/ 1399635 w 2216572"/>
              <a:gd name="connsiteY14" fmla="*/ 2171620 h 2216572"/>
              <a:gd name="connsiteX15" fmla="*/ 1287103 w 2216572"/>
              <a:gd name="connsiteY15" fmla="*/ 1976696 h 2216572"/>
              <a:gd name="connsiteX16" fmla="*/ 929470 w 2216572"/>
              <a:gd name="connsiteY16" fmla="*/ 1976696 h 2216572"/>
              <a:gd name="connsiteX17" fmla="*/ 816937 w 2216572"/>
              <a:gd name="connsiteY17" fmla="*/ 2171620 h 2216572"/>
              <a:gd name="connsiteX18" fmla="*/ 647975 w 2216572"/>
              <a:gd name="connsiteY18" fmla="*/ 2110123 h 2216572"/>
              <a:gd name="connsiteX19" fmla="*/ 687065 w 2216572"/>
              <a:gd name="connsiteY19" fmla="*/ 1888467 h 2216572"/>
              <a:gd name="connsiteX20" fmla="*/ 413102 w 2216572"/>
              <a:gd name="connsiteY20" fmla="*/ 1658585 h 2216572"/>
              <a:gd name="connsiteX21" fmla="*/ 201602 w 2216572"/>
              <a:gd name="connsiteY21" fmla="*/ 1735571 h 2216572"/>
              <a:gd name="connsiteX22" fmla="*/ 111699 w 2216572"/>
              <a:gd name="connsiteY22" fmla="*/ 1579855 h 2216572"/>
              <a:gd name="connsiteX23" fmla="*/ 284121 w 2216572"/>
              <a:gd name="connsiteY23" fmla="*/ 1435184 h 2216572"/>
              <a:gd name="connsiteX24" fmla="*/ 222019 w 2216572"/>
              <a:gd name="connsiteY24" fmla="*/ 1082984 h 2216572"/>
              <a:gd name="connsiteX25" fmla="*/ 10514 w 2216572"/>
              <a:gd name="connsiteY25" fmla="*/ 1006009 h 2216572"/>
              <a:gd name="connsiteX26" fmla="*/ 41737 w 2216572"/>
              <a:gd name="connsiteY26" fmla="*/ 828935 h 2216572"/>
              <a:gd name="connsiteX27" fmla="*/ 266813 w 2216572"/>
              <a:gd name="connsiteY27" fmla="*/ 828941 h 2216572"/>
              <a:gd name="connsiteX28" fmla="*/ 445630 w 2216572"/>
              <a:gd name="connsiteY28" fmla="*/ 519221 h 2216572"/>
              <a:gd name="connsiteX29" fmla="*/ 333087 w 2216572"/>
              <a:gd name="connsiteY29" fmla="*/ 324303 h 2216572"/>
              <a:gd name="connsiteX30" fmla="*/ 470826 w 2216572"/>
              <a:gd name="connsiteY30" fmla="*/ 208727 h 2216572"/>
              <a:gd name="connsiteX31" fmla="*/ 643240 w 2216572"/>
              <a:gd name="connsiteY31" fmla="*/ 353407 h 2216572"/>
              <a:gd name="connsiteX32" fmla="*/ 979305 w 2216572"/>
              <a:gd name="connsiteY32" fmla="*/ 231089 h 2216572"/>
              <a:gd name="connsiteX33" fmla="*/ 1018383 w 2216572"/>
              <a:gd name="connsiteY33" fmla="*/ 9432 h 2216572"/>
              <a:gd name="connsiteX34" fmla="*/ 1198189 w 2216572"/>
              <a:gd name="connsiteY34" fmla="*/ 9432 h 2216572"/>
              <a:gd name="connsiteX35" fmla="*/ 1237267 w 2216572"/>
              <a:gd name="connsiteY35" fmla="*/ 231089 h 2216572"/>
              <a:gd name="connsiteX36" fmla="*/ 1573332 w 2216572"/>
              <a:gd name="connsiteY36" fmla="*/ 353407 h 221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16572" h="2216572">
                <a:moveTo>
                  <a:pt x="1573332" y="353407"/>
                </a:moveTo>
                <a:lnTo>
                  <a:pt x="1745746" y="208727"/>
                </a:lnTo>
                <a:lnTo>
                  <a:pt x="1883485" y="324303"/>
                </a:lnTo>
                <a:lnTo>
                  <a:pt x="1770942" y="519221"/>
                </a:lnTo>
                <a:cubicBezTo>
                  <a:pt x="1850967" y="609243"/>
                  <a:pt x="1911810" y="714626"/>
                  <a:pt x="1949759" y="828941"/>
                </a:cubicBezTo>
                <a:lnTo>
                  <a:pt x="2174835" y="828935"/>
                </a:lnTo>
                <a:lnTo>
                  <a:pt x="2206058" y="1006009"/>
                </a:lnTo>
                <a:lnTo>
                  <a:pt x="1994554" y="1082984"/>
                </a:lnTo>
                <a:cubicBezTo>
                  <a:pt x="1997991" y="1203384"/>
                  <a:pt x="1976861" y="1323221"/>
                  <a:pt x="1932452" y="1435184"/>
                </a:cubicBezTo>
                <a:lnTo>
                  <a:pt x="2104873" y="1579855"/>
                </a:lnTo>
                <a:lnTo>
                  <a:pt x="2014970" y="1735571"/>
                </a:lnTo>
                <a:lnTo>
                  <a:pt x="1803470" y="1658585"/>
                </a:lnTo>
                <a:cubicBezTo>
                  <a:pt x="1728712" y="1753026"/>
                  <a:pt x="1635495" y="1831244"/>
                  <a:pt x="1529507" y="1888467"/>
                </a:cubicBezTo>
                <a:lnTo>
                  <a:pt x="1568597" y="2110123"/>
                </a:lnTo>
                <a:lnTo>
                  <a:pt x="1399635" y="2171620"/>
                </a:lnTo>
                <a:lnTo>
                  <a:pt x="1287103" y="1976696"/>
                </a:lnTo>
                <a:cubicBezTo>
                  <a:pt x="1169129" y="2000988"/>
                  <a:pt x="1047443" y="2000988"/>
                  <a:pt x="929470" y="1976696"/>
                </a:cubicBezTo>
                <a:lnTo>
                  <a:pt x="816937" y="2171620"/>
                </a:lnTo>
                <a:lnTo>
                  <a:pt x="647975" y="2110123"/>
                </a:lnTo>
                <a:lnTo>
                  <a:pt x="687065" y="1888467"/>
                </a:lnTo>
                <a:cubicBezTo>
                  <a:pt x="581077" y="1831244"/>
                  <a:pt x="487860" y="1753026"/>
                  <a:pt x="413102" y="1658585"/>
                </a:cubicBezTo>
                <a:lnTo>
                  <a:pt x="201602" y="1735571"/>
                </a:lnTo>
                <a:lnTo>
                  <a:pt x="111699" y="1579855"/>
                </a:lnTo>
                <a:lnTo>
                  <a:pt x="284121" y="1435184"/>
                </a:lnTo>
                <a:cubicBezTo>
                  <a:pt x="239712" y="1323221"/>
                  <a:pt x="218581" y="1203383"/>
                  <a:pt x="222019" y="1082984"/>
                </a:cubicBezTo>
                <a:lnTo>
                  <a:pt x="10514" y="1006009"/>
                </a:lnTo>
                <a:lnTo>
                  <a:pt x="41737" y="828935"/>
                </a:lnTo>
                <a:lnTo>
                  <a:pt x="266813" y="828941"/>
                </a:lnTo>
                <a:cubicBezTo>
                  <a:pt x="304762" y="714627"/>
                  <a:pt x="365605" y="609243"/>
                  <a:pt x="445630" y="519221"/>
                </a:cubicBezTo>
                <a:lnTo>
                  <a:pt x="333087" y="324303"/>
                </a:lnTo>
                <a:lnTo>
                  <a:pt x="470826" y="208727"/>
                </a:lnTo>
                <a:lnTo>
                  <a:pt x="643240" y="353407"/>
                </a:lnTo>
                <a:cubicBezTo>
                  <a:pt x="745790" y="290230"/>
                  <a:pt x="860138" y="248611"/>
                  <a:pt x="979305" y="231089"/>
                </a:cubicBezTo>
                <a:lnTo>
                  <a:pt x="1018383" y="9432"/>
                </a:lnTo>
                <a:lnTo>
                  <a:pt x="1198189" y="9432"/>
                </a:lnTo>
                <a:lnTo>
                  <a:pt x="1237267" y="231089"/>
                </a:lnTo>
                <a:cubicBezTo>
                  <a:pt x="1356434" y="248611"/>
                  <a:pt x="1470782" y="290230"/>
                  <a:pt x="1573332" y="353407"/>
                </a:cubicBezTo>
                <a:close/>
              </a:path>
            </a:pathLst>
          </a:custGeom>
          <a:solidFill>
            <a:srgbClr val="E7572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9600" tIns="533191" rIns="459600" bIns="571957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632977" y="2420568"/>
            <a:ext cx="2127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PERFORMING EXEPERIMENT</a:t>
            </a:r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6849769" y="4323602"/>
            <a:ext cx="2019519" cy="2019519"/>
          </a:xfrm>
          <a:custGeom>
            <a:avLst/>
            <a:gdLst>
              <a:gd name="connsiteX0" fmla="*/ 1573332 w 2216572"/>
              <a:gd name="connsiteY0" fmla="*/ 353407 h 2216572"/>
              <a:gd name="connsiteX1" fmla="*/ 1745746 w 2216572"/>
              <a:gd name="connsiteY1" fmla="*/ 208727 h 2216572"/>
              <a:gd name="connsiteX2" fmla="*/ 1883485 w 2216572"/>
              <a:gd name="connsiteY2" fmla="*/ 324303 h 2216572"/>
              <a:gd name="connsiteX3" fmla="*/ 1770942 w 2216572"/>
              <a:gd name="connsiteY3" fmla="*/ 519221 h 2216572"/>
              <a:gd name="connsiteX4" fmla="*/ 1949759 w 2216572"/>
              <a:gd name="connsiteY4" fmla="*/ 828941 h 2216572"/>
              <a:gd name="connsiteX5" fmla="*/ 2174835 w 2216572"/>
              <a:gd name="connsiteY5" fmla="*/ 828935 h 2216572"/>
              <a:gd name="connsiteX6" fmla="*/ 2206058 w 2216572"/>
              <a:gd name="connsiteY6" fmla="*/ 1006009 h 2216572"/>
              <a:gd name="connsiteX7" fmla="*/ 1994554 w 2216572"/>
              <a:gd name="connsiteY7" fmla="*/ 1082984 h 2216572"/>
              <a:gd name="connsiteX8" fmla="*/ 1932452 w 2216572"/>
              <a:gd name="connsiteY8" fmla="*/ 1435184 h 2216572"/>
              <a:gd name="connsiteX9" fmla="*/ 2104873 w 2216572"/>
              <a:gd name="connsiteY9" fmla="*/ 1579855 h 2216572"/>
              <a:gd name="connsiteX10" fmla="*/ 2014970 w 2216572"/>
              <a:gd name="connsiteY10" fmla="*/ 1735571 h 2216572"/>
              <a:gd name="connsiteX11" fmla="*/ 1803470 w 2216572"/>
              <a:gd name="connsiteY11" fmla="*/ 1658585 h 2216572"/>
              <a:gd name="connsiteX12" fmla="*/ 1529507 w 2216572"/>
              <a:gd name="connsiteY12" fmla="*/ 1888467 h 2216572"/>
              <a:gd name="connsiteX13" fmla="*/ 1568597 w 2216572"/>
              <a:gd name="connsiteY13" fmla="*/ 2110123 h 2216572"/>
              <a:gd name="connsiteX14" fmla="*/ 1399635 w 2216572"/>
              <a:gd name="connsiteY14" fmla="*/ 2171620 h 2216572"/>
              <a:gd name="connsiteX15" fmla="*/ 1287103 w 2216572"/>
              <a:gd name="connsiteY15" fmla="*/ 1976696 h 2216572"/>
              <a:gd name="connsiteX16" fmla="*/ 929470 w 2216572"/>
              <a:gd name="connsiteY16" fmla="*/ 1976696 h 2216572"/>
              <a:gd name="connsiteX17" fmla="*/ 816937 w 2216572"/>
              <a:gd name="connsiteY17" fmla="*/ 2171620 h 2216572"/>
              <a:gd name="connsiteX18" fmla="*/ 647975 w 2216572"/>
              <a:gd name="connsiteY18" fmla="*/ 2110123 h 2216572"/>
              <a:gd name="connsiteX19" fmla="*/ 687065 w 2216572"/>
              <a:gd name="connsiteY19" fmla="*/ 1888467 h 2216572"/>
              <a:gd name="connsiteX20" fmla="*/ 413102 w 2216572"/>
              <a:gd name="connsiteY20" fmla="*/ 1658585 h 2216572"/>
              <a:gd name="connsiteX21" fmla="*/ 201602 w 2216572"/>
              <a:gd name="connsiteY21" fmla="*/ 1735571 h 2216572"/>
              <a:gd name="connsiteX22" fmla="*/ 111699 w 2216572"/>
              <a:gd name="connsiteY22" fmla="*/ 1579855 h 2216572"/>
              <a:gd name="connsiteX23" fmla="*/ 284121 w 2216572"/>
              <a:gd name="connsiteY23" fmla="*/ 1435184 h 2216572"/>
              <a:gd name="connsiteX24" fmla="*/ 222019 w 2216572"/>
              <a:gd name="connsiteY24" fmla="*/ 1082984 h 2216572"/>
              <a:gd name="connsiteX25" fmla="*/ 10514 w 2216572"/>
              <a:gd name="connsiteY25" fmla="*/ 1006009 h 2216572"/>
              <a:gd name="connsiteX26" fmla="*/ 41737 w 2216572"/>
              <a:gd name="connsiteY26" fmla="*/ 828935 h 2216572"/>
              <a:gd name="connsiteX27" fmla="*/ 266813 w 2216572"/>
              <a:gd name="connsiteY27" fmla="*/ 828941 h 2216572"/>
              <a:gd name="connsiteX28" fmla="*/ 445630 w 2216572"/>
              <a:gd name="connsiteY28" fmla="*/ 519221 h 2216572"/>
              <a:gd name="connsiteX29" fmla="*/ 333087 w 2216572"/>
              <a:gd name="connsiteY29" fmla="*/ 324303 h 2216572"/>
              <a:gd name="connsiteX30" fmla="*/ 470826 w 2216572"/>
              <a:gd name="connsiteY30" fmla="*/ 208727 h 2216572"/>
              <a:gd name="connsiteX31" fmla="*/ 643240 w 2216572"/>
              <a:gd name="connsiteY31" fmla="*/ 353407 h 2216572"/>
              <a:gd name="connsiteX32" fmla="*/ 979305 w 2216572"/>
              <a:gd name="connsiteY32" fmla="*/ 231089 h 2216572"/>
              <a:gd name="connsiteX33" fmla="*/ 1018383 w 2216572"/>
              <a:gd name="connsiteY33" fmla="*/ 9432 h 2216572"/>
              <a:gd name="connsiteX34" fmla="*/ 1198189 w 2216572"/>
              <a:gd name="connsiteY34" fmla="*/ 9432 h 2216572"/>
              <a:gd name="connsiteX35" fmla="*/ 1237267 w 2216572"/>
              <a:gd name="connsiteY35" fmla="*/ 231089 h 2216572"/>
              <a:gd name="connsiteX36" fmla="*/ 1573332 w 2216572"/>
              <a:gd name="connsiteY36" fmla="*/ 353407 h 221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16572" h="2216572">
                <a:moveTo>
                  <a:pt x="1573332" y="353407"/>
                </a:moveTo>
                <a:lnTo>
                  <a:pt x="1745746" y="208727"/>
                </a:lnTo>
                <a:lnTo>
                  <a:pt x="1883485" y="324303"/>
                </a:lnTo>
                <a:lnTo>
                  <a:pt x="1770942" y="519221"/>
                </a:lnTo>
                <a:cubicBezTo>
                  <a:pt x="1850967" y="609243"/>
                  <a:pt x="1911810" y="714626"/>
                  <a:pt x="1949759" y="828941"/>
                </a:cubicBezTo>
                <a:lnTo>
                  <a:pt x="2174835" y="828935"/>
                </a:lnTo>
                <a:lnTo>
                  <a:pt x="2206058" y="1006009"/>
                </a:lnTo>
                <a:lnTo>
                  <a:pt x="1994554" y="1082984"/>
                </a:lnTo>
                <a:cubicBezTo>
                  <a:pt x="1997991" y="1203384"/>
                  <a:pt x="1976861" y="1323221"/>
                  <a:pt x="1932452" y="1435184"/>
                </a:cubicBezTo>
                <a:lnTo>
                  <a:pt x="2104873" y="1579855"/>
                </a:lnTo>
                <a:lnTo>
                  <a:pt x="2014970" y="1735571"/>
                </a:lnTo>
                <a:lnTo>
                  <a:pt x="1803470" y="1658585"/>
                </a:lnTo>
                <a:cubicBezTo>
                  <a:pt x="1728712" y="1753026"/>
                  <a:pt x="1635495" y="1831244"/>
                  <a:pt x="1529507" y="1888467"/>
                </a:cubicBezTo>
                <a:lnTo>
                  <a:pt x="1568597" y="2110123"/>
                </a:lnTo>
                <a:lnTo>
                  <a:pt x="1399635" y="2171620"/>
                </a:lnTo>
                <a:lnTo>
                  <a:pt x="1287103" y="1976696"/>
                </a:lnTo>
                <a:cubicBezTo>
                  <a:pt x="1169129" y="2000988"/>
                  <a:pt x="1047443" y="2000988"/>
                  <a:pt x="929470" y="1976696"/>
                </a:cubicBezTo>
                <a:lnTo>
                  <a:pt x="816937" y="2171620"/>
                </a:lnTo>
                <a:lnTo>
                  <a:pt x="647975" y="2110123"/>
                </a:lnTo>
                <a:lnTo>
                  <a:pt x="687065" y="1888467"/>
                </a:lnTo>
                <a:cubicBezTo>
                  <a:pt x="581077" y="1831244"/>
                  <a:pt x="487860" y="1753026"/>
                  <a:pt x="413102" y="1658585"/>
                </a:cubicBezTo>
                <a:lnTo>
                  <a:pt x="201602" y="1735571"/>
                </a:lnTo>
                <a:lnTo>
                  <a:pt x="111699" y="1579855"/>
                </a:lnTo>
                <a:lnTo>
                  <a:pt x="284121" y="1435184"/>
                </a:lnTo>
                <a:cubicBezTo>
                  <a:pt x="239712" y="1323221"/>
                  <a:pt x="218581" y="1203383"/>
                  <a:pt x="222019" y="1082984"/>
                </a:cubicBezTo>
                <a:lnTo>
                  <a:pt x="10514" y="1006009"/>
                </a:lnTo>
                <a:lnTo>
                  <a:pt x="41737" y="828935"/>
                </a:lnTo>
                <a:lnTo>
                  <a:pt x="266813" y="828941"/>
                </a:lnTo>
                <a:cubicBezTo>
                  <a:pt x="304762" y="714627"/>
                  <a:pt x="365605" y="609243"/>
                  <a:pt x="445630" y="519221"/>
                </a:cubicBezTo>
                <a:lnTo>
                  <a:pt x="333087" y="324303"/>
                </a:lnTo>
                <a:lnTo>
                  <a:pt x="470826" y="208727"/>
                </a:lnTo>
                <a:lnTo>
                  <a:pt x="643240" y="353407"/>
                </a:lnTo>
                <a:cubicBezTo>
                  <a:pt x="745790" y="290230"/>
                  <a:pt x="860138" y="248611"/>
                  <a:pt x="979305" y="231089"/>
                </a:cubicBezTo>
                <a:lnTo>
                  <a:pt x="1018383" y="9432"/>
                </a:lnTo>
                <a:lnTo>
                  <a:pt x="1198189" y="9432"/>
                </a:lnTo>
                <a:lnTo>
                  <a:pt x="1237267" y="231089"/>
                </a:lnTo>
                <a:cubicBezTo>
                  <a:pt x="1356434" y="248611"/>
                  <a:pt x="1470782" y="290230"/>
                  <a:pt x="1573332" y="353407"/>
                </a:cubicBezTo>
                <a:close/>
              </a:path>
            </a:pathLst>
          </a:custGeom>
          <a:solidFill>
            <a:srgbClr val="12AFA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9600" tIns="533191" rIns="459600" bIns="571957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9554814" y="4210948"/>
            <a:ext cx="2305912" cy="2305912"/>
          </a:xfrm>
          <a:custGeom>
            <a:avLst/>
            <a:gdLst>
              <a:gd name="connsiteX0" fmla="*/ 1206213 w 1612052"/>
              <a:gd name="connsiteY0" fmla="*/ 408292 h 1612052"/>
              <a:gd name="connsiteX1" fmla="*/ 1444045 w 1612052"/>
              <a:gd name="connsiteY1" fmla="*/ 336614 h 1612052"/>
              <a:gd name="connsiteX2" fmla="*/ 1531559 w 1612052"/>
              <a:gd name="connsiteY2" fmla="*/ 488191 h 1612052"/>
              <a:gd name="connsiteX3" fmla="*/ 1350567 w 1612052"/>
              <a:gd name="connsiteY3" fmla="*/ 658321 h 1612052"/>
              <a:gd name="connsiteX4" fmla="*/ 1350567 w 1612052"/>
              <a:gd name="connsiteY4" fmla="*/ 953731 h 1612052"/>
              <a:gd name="connsiteX5" fmla="*/ 1531559 w 1612052"/>
              <a:gd name="connsiteY5" fmla="*/ 1123861 h 1612052"/>
              <a:gd name="connsiteX6" fmla="*/ 1444045 w 1612052"/>
              <a:gd name="connsiteY6" fmla="*/ 1275438 h 1612052"/>
              <a:gd name="connsiteX7" fmla="*/ 1206213 w 1612052"/>
              <a:gd name="connsiteY7" fmla="*/ 1203760 h 1612052"/>
              <a:gd name="connsiteX8" fmla="*/ 950380 w 1612052"/>
              <a:gd name="connsiteY8" fmla="*/ 1351465 h 1612052"/>
              <a:gd name="connsiteX9" fmla="*/ 893539 w 1612052"/>
              <a:gd name="connsiteY9" fmla="*/ 1593273 h 1612052"/>
              <a:gd name="connsiteX10" fmla="*/ 718513 w 1612052"/>
              <a:gd name="connsiteY10" fmla="*/ 1593273 h 1612052"/>
              <a:gd name="connsiteX11" fmla="*/ 661672 w 1612052"/>
              <a:gd name="connsiteY11" fmla="*/ 1351465 h 1612052"/>
              <a:gd name="connsiteX12" fmla="*/ 405839 w 1612052"/>
              <a:gd name="connsiteY12" fmla="*/ 1203760 h 1612052"/>
              <a:gd name="connsiteX13" fmla="*/ 168007 w 1612052"/>
              <a:gd name="connsiteY13" fmla="*/ 1275438 h 1612052"/>
              <a:gd name="connsiteX14" fmla="*/ 80493 w 1612052"/>
              <a:gd name="connsiteY14" fmla="*/ 1123861 h 1612052"/>
              <a:gd name="connsiteX15" fmla="*/ 261485 w 1612052"/>
              <a:gd name="connsiteY15" fmla="*/ 953731 h 1612052"/>
              <a:gd name="connsiteX16" fmla="*/ 261485 w 1612052"/>
              <a:gd name="connsiteY16" fmla="*/ 658321 h 1612052"/>
              <a:gd name="connsiteX17" fmla="*/ 80493 w 1612052"/>
              <a:gd name="connsiteY17" fmla="*/ 488191 h 1612052"/>
              <a:gd name="connsiteX18" fmla="*/ 168007 w 1612052"/>
              <a:gd name="connsiteY18" fmla="*/ 336614 h 1612052"/>
              <a:gd name="connsiteX19" fmla="*/ 405839 w 1612052"/>
              <a:gd name="connsiteY19" fmla="*/ 408292 h 1612052"/>
              <a:gd name="connsiteX20" fmla="*/ 661672 w 1612052"/>
              <a:gd name="connsiteY20" fmla="*/ 260587 h 1612052"/>
              <a:gd name="connsiteX21" fmla="*/ 718513 w 1612052"/>
              <a:gd name="connsiteY21" fmla="*/ 18779 h 1612052"/>
              <a:gd name="connsiteX22" fmla="*/ 893539 w 1612052"/>
              <a:gd name="connsiteY22" fmla="*/ 18779 h 1612052"/>
              <a:gd name="connsiteX23" fmla="*/ 950380 w 1612052"/>
              <a:gd name="connsiteY23" fmla="*/ 260587 h 1612052"/>
              <a:gd name="connsiteX24" fmla="*/ 1206213 w 1612052"/>
              <a:gd name="connsiteY24" fmla="*/ 408292 h 1612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12052" h="1612052">
                <a:moveTo>
                  <a:pt x="1206213" y="408292"/>
                </a:moveTo>
                <a:lnTo>
                  <a:pt x="1444045" y="336614"/>
                </a:lnTo>
                <a:lnTo>
                  <a:pt x="1531559" y="488191"/>
                </a:lnTo>
                <a:lnTo>
                  <a:pt x="1350567" y="658321"/>
                </a:lnTo>
                <a:cubicBezTo>
                  <a:pt x="1376803" y="755044"/>
                  <a:pt x="1376803" y="857009"/>
                  <a:pt x="1350567" y="953731"/>
                </a:cubicBezTo>
                <a:lnTo>
                  <a:pt x="1531559" y="1123861"/>
                </a:lnTo>
                <a:lnTo>
                  <a:pt x="1444045" y="1275438"/>
                </a:lnTo>
                <a:lnTo>
                  <a:pt x="1206213" y="1203760"/>
                </a:lnTo>
                <a:cubicBezTo>
                  <a:pt x="1135567" y="1274842"/>
                  <a:pt x="1047262" y="1325825"/>
                  <a:pt x="950380" y="1351465"/>
                </a:cubicBezTo>
                <a:lnTo>
                  <a:pt x="893539" y="1593273"/>
                </a:lnTo>
                <a:lnTo>
                  <a:pt x="718513" y="1593273"/>
                </a:lnTo>
                <a:lnTo>
                  <a:pt x="661672" y="1351465"/>
                </a:lnTo>
                <a:cubicBezTo>
                  <a:pt x="564790" y="1325824"/>
                  <a:pt x="476486" y="1274842"/>
                  <a:pt x="405839" y="1203760"/>
                </a:cubicBezTo>
                <a:lnTo>
                  <a:pt x="168007" y="1275438"/>
                </a:lnTo>
                <a:lnTo>
                  <a:pt x="80493" y="1123861"/>
                </a:lnTo>
                <a:lnTo>
                  <a:pt x="261485" y="953731"/>
                </a:lnTo>
                <a:cubicBezTo>
                  <a:pt x="235249" y="857008"/>
                  <a:pt x="235249" y="755043"/>
                  <a:pt x="261485" y="658321"/>
                </a:cubicBezTo>
                <a:lnTo>
                  <a:pt x="80493" y="488191"/>
                </a:lnTo>
                <a:lnTo>
                  <a:pt x="168007" y="336614"/>
                </a:lnTo>
                <a:lnTo>
                  <a:pt x="405839" y="408292"/>
                </a:lnTo>
                <a:cubicBezTo>
                  <a:pt x="476485" y="337210"/>
                  <a:pt x="564790" y="286227"/>
                  <a:pt x="661672" y="260587"/>
                </a:cubicBezTo>
                <a:lnTo>
                  <a:pt x="718513" y="18779"/>
                </a:lnTo>
                <a:lnTo>
                  <a:pt x="893539" y="18779"/>
                </a:lnTo>
                <a:lnTo>
                  <a:pt x="950380" y="260587"/>
                </a:lnTo>
                <a:cubicBezTo>
                  <a:pt x="1047262" y="286228"/>
                  <a:pt x="1135566" y="337210"/>
                  <a:pt x="1206213" y="408292"/>
                </a:cubicBezTo>
                <a:close/>
              </a:path>
            </a:pathLst>
          </a:custGeom>
          <a:solidFill>
            <a:srgbClr val="56767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6799" tIns="469252" rIns="466799" bIns="469252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800" kern="1200" dirty="0">
              <a:solidFill>
                <a:schemeClr val="tx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638318" y="4994572"/>
            <a:ext cx="2127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COMPLETING</a:t>
            </a:r>
          </a:p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THE </a:t>
            </a:r>
          </a:p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GIVEN TASK</a:t>
            </a:r>
            <a:endParaRPr lang="en-US" sz="1000" dirty="0" smtClean="0">
              <a:solidFill>
                <a:srgbClr val="C1C5C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705703" y="5179474"/>
            <a:ext cx="2127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TIME CHECK </a:t>
            </a:r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492365" y="5035489"/>
            <a:ext cx="2127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DATA COLLECTION FROM THE PARTICIPANTS</a:t>
            </a:r>
            <a:endParaRPr lang="en-US" sz="1000" dirty="0" smtClean="0">
              <a:solidFill>
                <a:srgbClr val="C1C5C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412192" y="4029615"/>
            <a:ext cx="2432496" cy="2432496"/>
          </a:xfrm>
          <a:custGeom>
            <a:avLst/>
            <a:gdLst>
              <a:gd name="connsiteX0" fmla="*/ 1573332 w 2216572"/>
              <a:gd name="connsiteY0" fmla="*/ 353407 h 2216572"/>
              <a:gd name="connsiteX1" fmla="*/ 1745746 w 2216572"/>
              <a:gd name="connsiteY1" fmla="*/ 208727 h 2216572"/>
              <a:gd name="connsiteX2" fmla="*/ 1883485 w 2216572"/>
              <a:gd name="connsiteY2" fmla="*/ 324303 h 2216572"/>
              <a:gd name="connsiteX3" fmla="*/ 1770942 w 2216572"/>
              <a:gd name="connsiteY3" fmla="*/ 519221 h 2216572"/>
              <a:gd name="connsiteX4" fmla="*/ 1949759 w 2216572"/>
              <a:gd name="connsiteY4" fmla="*/ 828941 h 2216572"/>
              <a:gd name="connsiteX5" fmla="*/ 2174835 w 2216572"/>
              <a:gd name="connsiteY5" fmla="*/ 828935 h 2216572"/>
              <a:gd name="connsiteX6" fmla="*/ 2206058 w 2216572"/>
              <a:gd name="connsiteY6" fmla="*/ 1006009 h 2216572"/>
              <a:gd name="connsiteX7" fmla="*/ 1994554 w 2216572"/>
              <a:gd name="connsiteY7" fmla="*/ 1082984 h 2216572"/>
              <a:gd name="connsiteX8" fmla="*/ 1932452 w 2216572"/>
              <a:gd name="connsiteY8" fmla="*/ 1435184 h 2216572"/>
              <a:gd name="connsiteX9" fmla="*/ 2104873 w 2216572"/>
              <a:gd name="connsiteY9" fmla="*/ 1579855 h 2216572"/>
              <a:gd name="connsiteX10" fmla="*/ 2014970 w 2216572"/>
              <a:gd name="connsiteY10" fmla="*/ 1735571 h 2216572"/>
              <a:gd name="connsiteX11" fmla="*/ 1803470 w 2216572"/>
              <a:gd name="connsiteY11" fmla="*/ 1658585 h 2216572"/>
              <a:gd name="connsiteX12" fmla="*/ 1529507 w 2216572"/>
              <a:gd name="connsiteY12" fmla="*/ 1888467 h 2216572"/>
              <a:gd name="connsiteX13" fmla="*/ 1568597 w 2216572"/>
              <a:gd name="connsiteY13" fmla="*/ 2110123 h 2216572"/>
              <a:gd name="connsiteX14" fmla="*/ 1399635 w 2216572"/>
              <a:gd name="connsiteY14" fmla="*/ 2171620 h 2216572"/>
              <a:gd name="connsiteX15" fmla="*/ 1287103 w 2216572"/>
              <a:gd name="connsiteY15" fmla="*/ 1976696 h 2216572"/>
              <a:gd name="connsiteX16" fmla="*/ 929470 w 2216572"/>
              <a:gd name="connsiteY16" fmla="*/ 1976696 h 2216572"/>
              <a:gd name="connsiteX17" fmla="*/ 816937 w 2216572"/>
              <a:gd name="connsiteY17" fmla="*/ 2171620 h 2216572"/>
              <a:gd name="connsiteX18" fmla="*/ 647975 w 2216572"/>
              <a:gd name="connsiteY18" fmla="*/ 2110123 h 2216572"/>
              <a:gd name="connsiteX19" fmla="*/ 687065 w 2216572"/>
              <a:gd name="connsiteY19" fmla="*/ 1888467 h 2216572"/>
              <a:gd name="connsiteX20" fmla="*/ 413102 w 2216572"/>
              <a:gd name="connsiteY20" fmla="*/ 1658585 h 2216572"/>
              <a:gd name="connsiteX21" fmla="*/ 201602 w 2216572"/>
              <a:gd name="connsiteY21" fmla="*/ 1735571 h 2216572"/>
              <a:gd name="connsiteX22" fmla="*/ 111699 w 2216572"/>
              <a:gd name="connsiteY22" fmla="*/ 1579855 h 2216572"/>
              <a:gd name="connsiteX23" fmla="*/ 284121 w 2216572"/>
              <a:gd name="connsiteY23" fmla="*/ 1435184 h 2216572"/>
              <a:gd name="connsiteX24" fmla="*/ 222019 w 2216572"/>
              <a:gd name="connsiteY24" fmla="*/ 1082984 h 2216572"/>
              <a:gd name="connsiteX25" fmla="*/ 10514 w 2216572"/>
              <a:gd name="connsiteY25" fmla="*/ 1006009 h 2216572"/>
              <a:gd name="connsiteX26" fmla="*/ 41737 w 2216572"/>
              <a:gd name="connsiteY26" fmla="*/ 828935 h 2216572"/>
              <a:gd name="connsiteX27" fmla="*/ 266813 w 2216572"/>
              <a:gd name="connsiteY27" fmla="*/ 828941 h 2216572"/>
              <a:gd name="connsiteX28" fmla="*/ 445630 w 2216572"/>
              <a:gd name="connsiteY28" fmla="*/ 519221 h 2216572"/>
              <a:gd name="connsiteX29" fmla="*/ 333087 w 2216572"/>
              <a:gd name="connsiteY29" fmla="*/ 324303 h 2216572"/>
              <a:gd name="connsiteX30" fmla="*/ 470826 w 2216572"/>
              <a:gd name="connsiteY30" fmla="*/ 208727 h 2216572"/>
              <a:gd name="connsiteX31" fmla="*/ 643240 w 2216572"/>
              <a:gd name="connsiteY31" fmla="*/ 353407 h 2216572"/>
              <a:gd name="connsiteX32" fmla="*/ 979305 w 2216572"/>
              <a:gd name="connsiteY32" fmla="*/ 231089 h 2216572"/>
              <a:gd name="connsiteX33" fmla="*/ 1018383 w 2216572"/>
              <a:gd name="connsiteY33" fmla="*/ 9432 h 2216572"/>
              <a:gd name="connsiteX34" fmla="*/ 1198189 w 2216572"/>
              <a:gd name="connsiteY34" fmla="*/ 9432 h 2216572"/>
              <a:gd name="connsiteX35" fmla="*/ 1237267 w 2216572"/>
              <a:gd name="connsiteY35" fmla="*/ 231089 h 2216572"/>
              <a:gd name="connsiteX36" fmla="*/ 1573332 w 2216572"/>
              <a:gd name="connsiteY36" fmla="*/ 353407 h 221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16572" h="2216572">
                <a:moveTo>
                  <a:pt x="1573332" y="353407"/>
                </a:moveTo>
                <a:lnTo>
                  <a:pt x="1745746" y="208727"/>
                </a:lnTo>
                <a:lnTo>
                  <a:pt x="1883485" y="324303"/>
                </a:lnTo>
                <a:lnTo>
                  <a:pt x="1770942" y="519221"/>
                </a:lnTo>
                <a:cubicBezTo>
                  <a:pt x="1850967" y="609243"/>
                  <a:pt x="1911810" y="714626"/>
                  <a:pt x="1949759" y="828941"/>
                </a:cubicBezTo>
                <a:lnTo>
                  <a:pt x="2174835" y="828935"/>
                </a:lnTo>
                <a:lnTo>
                  <a:pt x="2206058" y="1006009"/>
                </a:lnTo>
                <a:lnTo>
                  <a:pt x="1994554" y="1082984"/>
                </a:lnTo>
                <a:cubicBezTo>
                  <a:pt x="1997991" y="1203384"/>
                  <a:pt x="1976861" y="1323221"/>
                  <a:pt x="1932452" y="1435184"/>
                </a:cubicBezTo>
                <a:lnTo>
                  <a:pt x="2104873" y="1579855"/>
                </a:lnTo>
                <a:lnTo>
                  <a:pt x="2014970" y="1735571"/>
                </a:lnTo>
                <a:lnTo>
                  <a:pt x="1803470" y="1658585"/>
                </a:lnTo>
                <a:cubicBezTo>
                  <a:pt x="1728712" y="1753026"/>
                  <a:pt x="1635495" y="1831244"/>
                  <a:pt x="1529507" y="1888467"/>
                </a:cubicBezTo>
                <a:lnTo>
                  <a:pt x="1568597" y="2110123"/>
                </a:lnTo>
                <a:lnTo>
                  <a:pt x="1399635" y="2171620"/>
                </a:lnTo>
                <a:lnTo>
                  <a:pt x="1287103" y="1976696"/>
                </a:lnTo>
                <a:cubicBezTo>
                  <a:pt x="1169129" y="2000988"/>
                  <a:pt x="1047443" y="2000988"/>
                  <a:pt x="929470" y="1976696"/>
                </a:cubicBezTo>
                <a:lnTo>
                  <a:pt x="816937" y="2171620"/>
                </a:lnTo>
                <a:lnTo>
                  <a:pt x="647975" y="2110123"/>
                </a:lnTo>
                <a:lnTo>
                  <a:pt x="687065" y="1888467"/>
                </a:lnTo>
                <a:cubicBezTo>
                  <a:pt x="581077" y="1831244"/>
                  <a:pt x="487860" y="1753026"/>
                  <a:pt x="413102" y="1658585"/>
                </a:cubicBezTo>
                <a:lnTo>
                  <a:pt x="201602" y="1735571"/>
                </a:lnTo>
                <a:lnTo>
                  <a:pt x="111699" y="1579855"/>
                </a:lnTo>
                <a:lnTo>
                  <a:pt x="284121" y="1435184"/>
                </a:lnTo>
                <a:cubicBezTo>
                  <a:pt x="239712" y="1323221"/>
                  <a:pt x="218581" y="1203383"/>
                  <a:pt x="222019" y="1082984"/>
                </a:cubicBezTo>
                <a:lnTo>
                  <a:pt x="10514" y="1006009"/>
                </a:lnTo>
                <a:lnTo>
                  <a:pt x="41737" y="828935"/>
                </a:lnTo>
                <a:lnTo>
                  <a:pt x="266813" y="828941"/>
                </a:lnTo>
                <a:cubicBezTo>
                  <a:pt x="304762" y="714627"/>
                  <a:pt x="365605" y="609243"/>
                  <a:pt x="445630" y="519221"/>
                </a:cubicBezTo>
                <a:lnTo>
                  <a:pt x="333087" y="324303"/>
                </a:lnTo>
                <a:lnTo>
                  <a:pt x="470826" y="208727"/>
                </a:lnTo>
                <a:lnTo>
                  <a:pt x="643240" y="353407"/>
                </a:lnTo>
                <a:cubicBezTo>
                  <a:pt x="745790" y="290230"/>
                  <a:pt x="860138" y="248611"/>
                  <a:pt x="979305" y="231089"/>
                </a:cubicBezTo>
                <a:lnTo>
                  <a:pt x="1018383" y="9432"/>
                </a:lnTo>
                <a:lnTo>
                  <a:pt x="1198189" y="9432"/>
                </a:lnTo>
                <a:lnTo>
                  <a:pt x="1237267" y="231089"/>
                </a:lnTo>
                <a:cubicBezTo>
                  <a:pt x="1356434" y="248611"/>
                  <a:pt x="1470782" y="290230"/>
                  <a:pt x="1573332" y="353407"/>
                </a:cubicBezTo>
                <a:close/>
              </a:path>
            </a:pathLst>
          </a:custGeom>
          <a:solidFill>
            <a:srgbClr val="12AFA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9600" tIns="533191" rIns="459600" bIns="571957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4064" y="4938756"/>
            <a:ext cx="2127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DATA ANALYSIS AND </a:t>
            </a:r>
          </a:p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COMPARISON</a:t>
            </a:r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2651314" y="2551351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>
            <a:off x="6273656" y="2578382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>
            <a:off x="9093510" y="2574212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 rot="5400000">
            <a:off x="10512770" y="3823056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ight Arrow 53"/>
          <p:cNvSpPr/>
          <p:nvPr/>
        </p:nvSpPr>
        <p:spPr>
          <a:xfrm rot="10800000">
            <a:off x="9172723" y="5229567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ight Arrow 54"/>
          <p:cNvSpPr/>
          <p:nvPr/>
        </p:nvSpPr>
        <p:spPr>
          <a:xfrm rot="10800000">
            <a:off x="5804537" y="5229567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ight Arrow 55"/>
          <p:cNvSpPr/>
          <p:nvPr/>
        </p:nvSpPr>
        <p:spPr>
          <a:xfrm rot="10800000">
            <a:off x="2899075" y="5229567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41" grpId="0"/>
      <p:bldP spid="42" grpId="0"/>
      <p:bldP spid="43" grpId="0"/>
      <p:bldP spid="27" grpId="0" animBg="1"/>
      <p:bldP spid="29" grpId="0"/>
      <p:bldP spid="35" grpId="0" animBg="1"/>
      <p:bldP spid="36" grpId="0" animBg="1"/>
      <p:bldP spid="46" grpId="0"/>
      <p:bldP spid="47" grpId="0"/>
      <p:bldP spid="48" grpId="0"/>
      <p:bldP spid="49" grpId="0" animBg="1"/>
      <p:bldP spid="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ounded Rectangle 56"/>
          <p:cNvSpPr/>
          <p:nvPr/>
        </p:nvSpPr>
        <p:spPr>
          <a:xfrm rot="2700000">
            <a:off x="5208732" y="2394196"/>
            <a:ext cx="1381632" cy="1381632"/>
          </a:xfrm>
          <a:prstGeom prst="round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784990" y="2225993"/>
            <a:ext cx="1557019" cy="1557019"/>
          </a:xfrm>
          <a:custGeom>
            <a:avLst/>
            <a:gdLst>
              <a:gd name="connsiteX0" fmla="*/ 1573332 w 2216572"/>
              <a:gd name="connsiteY0" fmla="*/ 353407 h 2216572"/>
              <a:gd name="connsiteX1" fmla="*/ 1745746 w 2216572"/>
              <a:gd name="connsiteY1" fmla="*/ 208727 h 2216572"/>
              <a:gd name="connsiteX2" fmla="*/ 1883485 w 2216572"/>
              <a:gd name="connsiteY2" fmla="*/ 324303 h 2216572"/>
              <a:gd name="connsiteX3" fmla="*/ 1770942 w 2216572"/>
              <a:gd name="connsiteY3" fmla="*/ 519221 h 2216572"/>
              <a:gd name="connsiteX4" fmla="*/ 1949759 w 2216572"/>
              <a:gd name="connsiteY4" fmla="*/ 828941 h 2216572"/>
              <a:gd name="connsiteX5" fmla="*/ 2174835 w 2216572"/>
              <a:gd name="connsiteY5" fmla="*/ 828935 h 2216572"/>
              <a:gd name="connsiteX6" fmla="*/ 2206058 w 2216572"/>
              <a:gd name="connsiteY6" fmla="*/ 1006009 h 2216572"/>
              <a:gd name="connsiteX7" fmla="*/ 1994554 w 2216572"/>
              <a:gd name="connsiteY7" fmla="*/ 1082984 h 2216572"/>
              <a:gd name="connsiteX8" fmla="*/ 1932452 w 2216572"/>
              <a:gd name="connsiteY8" fmla="*/ 1435184 h 2216572"/>
              <a:gd name="connsiteX9" fmla="*/ 2104873 w 2216572"/>
              <a:gd name="connsiteY9" fmla="*/ 1579855 h 2216572"/>
              <a:gd name="connsiteX10" fmla="*/ 2014970 w 2216572"/>
              <a:gd name="connsiteY10" fmla="*/ 1735571 h 2216572"/>
              <a:gd name="connsiteX11" fmla="*/ 1803470 w 2216572"/>
              <a:gd name="connsiteY11" fmla="*/ 1658585 h 2216572"/>
              <a:gd name="connsiteX12" fmla="*/ 1529507 w 2216572"/>
              <a:gd name="connsiteY12" fmla="*/ 1888467 h 2216572"/>
              <a:gd name="connsiteX13" fmla="*/ 1568597 w 2216572"/>
              <a:gd name="connsiteY13" fmla="*/ 2110123 h 2216572"/>
              <a:gd name="connsiteX14" fmla="*/ 1399635 w 2216572"/>
              <a:gd name="connsiteY14" fmla="*/ 2171620 h 2216572"/>
              <a:gd name="connsiteX15" fmla="*/ 1287103 w 2216572"/>
              <a:gd name="connsiteY15" fmla="*/ 1976696 h 2216572"/>
              <a:gd name="connsiteX16" fmla="*/ 929470 w 2216572"/>
              <a:gd name="connsiteY16" fmla="*/ 1976696 h 2216572"/>
              <a:gd name="connsiteX17" fmla="*/ 816937 w 2216572"/>
              <a:gd name="connsiteY17" fmla="*/ 2171620 h 2216572"/>
              <a:gd name="connsiteX18" fmla="*/ 647975 w 2216572"/>
              <a:gd name="connsiteY18" fmla="*/ 2110123 h 2216572"/>
              <a:gd name="connsiteX19" fmla="*/ 687065 w 2216572"/>
              <a:gd name="connsiteY19" fmla="*/ 1888467 h 2216572"/>
              <a:gd name="connsiteX20" fmla="*/ 413102 w 2216572"/>
              <a:gd name="connsiteY20" fmla="*/ 1658585 h 2216572"/>
              <a:gd name="connsiteX21" fmla="*/ 201602 w 2216572"/>
              <a:gd name="connsiteY21" fmla="*/ 1735571 h 2216572"/>
              <a:gd name="connsiteX22" fmla="*/ 111699 w 2216572"/>
              <a:gd name="connsiteY22" fmla="*/ 1579855 h 2216572"/>
              <a:gd name="connsiteX23" fmla="*/ 284121 w 2216572"/>
              <a:gd name="connsiteY23" fmla="*/ 1435184 h 2216572"/>
              <a:gd name="connsiteX24" fmla="*/ 222019 w 2216572"/>
              <a:gd name="connsiteY24" fmla="*/ 1082984 h 2216572"/>
              <a:gd name="connsiteX25" fmla="*/ 10514 w 2216572"/>
              <a:gd name="connsiteY25" fmla="*/ 1006009 h 2216572"/>
              <a:gd name="connsiteX26" fmla="*/ 41737 w 2216572"/>
              <a:gd name="connsiteY26" fmla="*/ 828935 h 2216572"/>
              <a:gd name="connsiteX27" fmla="*/ 266813 w 2216572"/>
              <a:gd name="connsiteY27" fmla="*/ 828941 h 2216572"/>
              <a:gd name="connsiteX28" fmla="*/ 445630 w 2216572"/>
              <a:gd name="connsiteY28" fmla="*/ 519221 h 2216572"/>
              <a:gd name="connsiteX29" fmla="*/ 333087 w 2216572"/>
              <a:gd name="connsiteY29" fmla="*/ 324303 h 2216572"/>
              <a:gd name="connsiteX30" fmla="*/ 470826 w 2216572"/>
              <a:gd name="connsiteY30" fmla="*/ 208727 h 2216572"/>
              <a:gd name="connsiteX31" fmla="*/ 643240 w 2216572"/>
              <a:gd name="connsiteY31" fmla="*/ 353407 h 2216572"/>
              <a:gd name="connsiteX32" fmla="*/ 979305 w 2216572"/>
              <a:gd name="connsiteY32" fmla="*/ 231089 h 2216572"/>
              <a:gd name="connsiteX33" fmla="*/ 1018383 w 2216572"/>
              <a:gd name="connsiteY33" fmla="*/ 9432 h 2216572"/>
              <a:gd name="connsiteX34" fmla="*/ 1198189 w 2216572"/>
              <a:gd name="connsiteY34" fmla="*/ 9432 h 2216572"/>
              <a:gd name="connsiteX35" fmla="*/ 1237267 w 2216572"/>
              <a:gd name="connsiteY35" fmla="*/ 231089 h 2216572"/>
              <a:gd name="connsiteX36" fmla="*/ 1573332 w 2216572"/>
              <a:gd name="connsiteY36" fmla="*/ 353407 h 221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16572" h="2216572">
                <a:moveTo>
                  <a:pt x="1573332" y="353407"/>
                </a:moveTo>
                <a:lnTo>
                  <a:pt x="1745746" y="208727"/>
                </a:lnTo>
                <a:lnTo>
                  <a:pt x="1883485" y="324303"/>
                </a:lnTo>
                <a:lnTo>
                  <a:pt x="1770942" y="519221"/>
                </a:lnTo>
                <a:cubicBezTo>
                  <a:pt x="1850967" y="609243"/>
                  <a:pt x="1911810" y="714626"/>
                  <a:pt x="1949759" y="828941"/>
                </a:cubicBezTo>
                <a:lnTo>
                  <a:pt x="2174835" y="828935"/>
                </a:lnTo>
                <a:lnTo>
                  <a:pt x="2206058" y="1006009"/>
                </a:lnTo>
                <a:lnTo>
                  <a:pt x="1994554" y="1082984"/>
                </a:lnTo>
                <a:cubicBezTo>
                  <a:pt x="1997991" y="1203384"/>
                  <a:pt x="1976861" y="1323221"/>
                  <a:pt x="1932452" y="1435184"/>
                </a:cubicBezTo>
                <a:lnTo>
                  <a:pt x="2104873" y="1579855"/>
                </a:lnTo>
                <a:lnTo>
                  <a:pt x="2014970" y="1735571"/>
                </a:lnTo>
                <a:lnTo>
                  <a:pt x="1803470" y="1658585"/>
                </a:lnTo>
                <a:cubicBezTo>
                  <a:pt x="1728712" y="1753026"/>
                  <a:pt x="1635495" y="1831244"/>
                  <a:pt x="1529507" y="1888467"/>
                </a:cubicBezTo>
                <a:lnTo>
                  <a:pt x="1568597" y="2110123"/>
                </a:lnTo>
                <a:lnTo>
                  <a:pt x="1399635" y="2171620"/>
                </a:lnTo>
                <a:lnTo>
                  <a:pt x="1287103" y="1976696"/>
                </a:lnTo>
                <a:cubicBezTo>
                  <a:pt x="1169129" y="2000988"/>
                  <a:pt x="1047443" y="2000988"/>
                  <a:pt x="929470" y="1976696"/>
                </a:cubicBezTo>
                <a:lnTo>
                  <a:pt x="816937" y="2171620"/>
                </a:lnTo>
                <a:lnTo>
                  <a:pt x="647975" y="2110123"/>
                </a:lnTo>
                <a:lnTo>
                  <a:pt x="687065" y="1888467"/>
                </a:lnTo>
                <a:cubicBezTo>
                  <a:pt x="581077" y="1831244"/>
                  <a:pt x="487860" y="1753026"/>
                  <a:pt x="413102" y="1658585"/>
                </a:cubicBezTo>
                <a:lnTo>
                  <a:pt x="201602" y="1735571"/>
                </a:lnTo>
                <a:lnTo>
                  <a:pt x="111699" y="1579855"/>
                </a:lnTo>
                <a:lnTo>
                  <a:pt x="284121" y="1435184"/>
                </a:lnTo>
                <a:cubicBezTo>
                  <a:pt x="239712" y="1323221"/>
                  <a:pt x="218581" y="1203383"/>
                  <a:pt x="222019" y="1082984"/>
                </a:cubicBezTo>
                <a:lnTo>
                  <a:pt x="10514" y="1006009"/>
                </a:lnTo>
                <a:lnTo>
                  <a:pt x="41737" y="828935"/>
                </a:lnTo>
                <a:lnTo>
                  <a:pt x="266813" y="828941"/>
                </a:lnTo>
                <a:cubicBezTo>
                  <a:pt x="304762" y="714627"/>
                  <a:pt x="365605" y="609243"/>
                  <a:pt x="445630" y="519221"/>
                </a:cubicBezTo>
                <a:lnTo>
                  <a:pt x="333087" y="324303"/>
                </a:lnTo>
                <a:lnTo>
                  <a:pt x="470826" y="208727"/>
                </a:lnTo>
                <a:lnTo>
                  <a:pt x="643240" y="353407"/>
                </a:lnTo>
                <a:cubicBezTo>
                  <a:pt x="745790" y="290230"/>
                  <a:pt x="860138" y="248611"/>
                  <a:pt x="979305" y="231089"/>
                </a:cubicBezTo>
                <a:lnTo>
                  <a:pt x="1018383" y="9432"/>
                </a:lnTo>
                <a:lnTo>
                  <a:pt x="1198189" y="9432"/>
                </a:lnTo>
                <a:lnTo>
                  <a:pt x="1237267" y="231089"/>
                </a:lnTo>
                <a:cubicBezTo>
                  <a:pt x="1356434" y="248611"/>
                  <a:pt x="1470782" y="290230"/>
                  <a:pt x="1573332" y="353407"/>
                </a:cubicBezTo>
                <a:close/>
              </a:path>
            </a:pathLst>
          </a:custGeom>
          <a:solidFill>
            <a:srgbClr val="12AFA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9600" tIns="533191" rIns="459600" bIns="571957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567956" y="2225993"/>
            <a:ext cx="1660956" cy="1660956"/>
          </a:xfrm>
          <a:custGeom>
            <a:avLst/>
            <a:gdLst>
              <a:gd name="connsiteX0" fmla="*/ 1206213 w 1612052"/>
              <a:gd name="connsiteY0" fmla="*/ 408292 h 1612052"/>
              <a:gd name="connsiteX1" fmla="*/ 1444045 w 1612052"/>
              <a:gd name="connsiteY1" fmla="*/ 336614 h 1612052"/>
              <a:gd name="connsiteX2" fmla="*/ 1531559 w 1612052"/>
              <a:gd name="connsiteY2" fmla="*/ 488191 h 1612052"/>
              <a:gd name="connsiteX3" fmla="*/ 1350567 w 1612052"/>
              <a:gd name="connsiteY3" fmla="*/ 658321 h 1612052"/>
              <a:gd name="connsiteX4" fmla="*/ 1350567 w 1612052"/>
              <a:gd name="connsiteY4" fmla="*/ 953731 h 1612052"/>
              <a:gd name="connsiteX5" fmla="*/ 1531559 w 1612052"/>
              <a:gd name="connsiteY5" fmla="*/ 1123861 h 1612052"/>
              <a:gd name="connsiteX6" fmla="*/ 1444045 w 1612052"/>
              <a:gd name="connsiteY6" fmla="*/ 1275438 h 1612052"/>
              <a:gd name="connsiteX7" fmla="*/ 1206213 w 1612052"/>
              <a:gd name="connsiteY7" fmla="*/ 1203760 h 1612052"/>
              <a:gd name="connsiteX8" fmla="*/ 950380 w 1612052"/>
              <a:gd name="connsiteY8" fmla="*/ 1351465 h 1612052"/>
              <a:gd name="connsiteX9" fmla="*/ 893539 w 1612052"/>
              <a:gd name="connsiteY9" fmla="*/ 1593273 h 1612052"/>
              <a:gd name="connsiteX10" fmla="*/ 718513 w 1612052"/>
              <a:gd name="connsiteY10" fmla="*/ 1593273 h 1612052"/>
              <a:gd name="connsiteX11" fmla="*/ 661672 w 1612052"/>
              <a:gd name="connsiteY11" fmla="*/ 1351465 h 1612052"/>
              <a:gd name="connsiteX12" fmla="*/ 405839 w 1612052"/>
              <a:gd name="connsiteY12" fmla="*/ 1203760 h 1612052"/>
              <a:gd name="connsiteX13" fmla="*/ 168007 w 1612052"/>
              <a:gd name="connsiteY13" fmla="*/ 1275438 h 1612052"/>
              <a:gd name="connsiteX14" fmla="*/ 80493 w 1612052"/>
              <a:gd name="connsiteY14" fmla="*/ 1123861 h 1612052"/>
              <a:gd name="connsiteX15" fmla="*/ 261485 w 1612052"/>
              <a:gd name="connsiteY15" fmla="*/ 953731 h 1612052"/>
              <a:gd name="connsiteX16" fmla="*/ 261485 w 1612052"/>
              <a:gd name="connsiteY16" fmla="*/ 658321 h 1612052"/>
              <a:gd name="connsiteX17" fmla="*/ 80493 w 1612052"/>
              <a:gd name="connsiteY17" fmla="*/ 488191 h 1612052"/>
              <a:gd name="connsiteX18" fmla="*/ 168007 w 1612052"/>
              <a:gd name="connsiteY18" fmla="*/ 336614 h 1612052"/>
              <a:gd name="connsiteX19" fmla="*/ 405839 w 1612052"/>
              <a:gd name="connsiteY19" fmla="*/ 408292 h 1612052"/>
              <a:gd name="connsiteX20" fmla="*/ 661672 w 1612052"/>
              <a:gd name="connsiteY20" fmla="*/ 260587 h 1612052"/>
              <a:gd name="connsiteX21" fmla="*/ 718513 w 1612052"/>
              <a:gd name="connsiteY21" fmla="*/ 18779 h 1612052"/>
              <a:gd name="connsiteX22" fmla="*/ 893539 w 1612052"/>
              <a:gd name="connsiteY22" fmla="*/ 18779 h 1612052"/>
              <a:gd name="connsiteX23" fmla="*/ 950380 w 1612052"/>
              <a:gd name="connsiteY23" fmla="*/ 260587 h 1612052"/>
              <a:gd name="connsiteX24" fmla="*/ 1206213 w 1612052"/>
              <a:gd name="connsiteY24" fmla="*/ 408292 h 1612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12052" h="1612052">
                <a:moveTo>
                  <a:pt x="1206213" y="408292"/>
                </a:moveTo>
                <a:lnTo>
                  <a:pt x="1444045" y="336614"/>
                </a:lnTo>
                <a:lnTo>
                  <a:pt x="1531559" y="488191"/>
                </a:lnTo>
                <a:lnTo>
                  <a:pt x="1350567" y="658321"/>
                </a:lnTo>
                <a:cubicBezTo>
                  <a:pt x="1376803" y="755044"/>
                  <a:pt x="1376803" y="857009"/>
                  <a:pt x="1350567" y="953731"/>
                </a:cubicBezTo>
                <a:lnTo>
                  <a:pt x="1531559" y="1123861"/>
                </a:lnTo>
                <a:lnTo>
                  <a:pt x="1444045" y="1275438"/>
                </a:lnTo>
                <a:lnTo>
                  <a:pt x="1206213" y="1203760"/>
                </a:lnTo>
                <a:cubicBezTo>
                  <a:pt x="1135567" y="1274842"/>
                  <a:pt x="1047262" y="1325825"/>
                  <a:pt x="950380" y="1351465"/>
                </a:cubicBezTo>
                <a:lnTo>
                  <a:pt x="893539" y="1593273"/>
                </a:lnTo>
                <a:lnTo>
                  <a:pt x="718513" y="1593273"/>
                </a:lnTo>
                <a:lnTo>
                  <a:pt x="661672" y="1351465"/>
                </a:lnTo>
                <a:cubicBezTo>
                  <a:pt x="564790" y="1325824"/>
                  <a:pt x="476486" y="1274842"/>
                  <a:pt x="405839" y="1203760"/>
                </a:cubicBezTo>
                <a:lnTo>
                  <a:pt x="168007" y="1275438"/>
                </a:lnTo>
                <a:lnTo>
                  <a:pt x="80493" y="1123861"/>
                </a:lnTo>
                <a:lnTo>
                  <a:pt x="261485" y="953731"/>
                </a:lnTo>
                <a:cubicBezTo>
                  <a:pt x="235249" y="857008"/>
                  <a:pt x="235249" y="755043"/>
                  <a:pt x="261485" y="658321"/>
                </a:cubicBezTo>
                <a:lnTo>
                  <a:pt x="80493" y="488191"/>
                </a:lnTo>
                <a:lnTo>
                  <a:pt x="168007" y="336614"/>
                </a:lnTo>
                <a:lnTo>
                  <a:pt x="405839" y="408292"/>
                </a:lnTo>
                <a:cubicBezTo>
                  <a:pt x="476485" y="337210"/>
                  <a:pt x="564790" y="286227"/>
                  <a:pt x="661672" y="260587"/>
                </a:cubicBezTo>
                <a:lnTo>
                  <a:pt x="718513" y="18779"/>
                </a:lnTo>
                <a:lnTo>
                  <a:pt x="893539" y="18779"/>
                </a:lnTo>
                <a:lnTo>
                  <a:pt x="950380" y="260587"/>
                </a:lnTo>
                <a:cubicBezTo>
                  <a:pt x="1047262" y="286228"/>
                  <a:pt x="1135566" y="337210"/>
                  <a:pt x="1206213" y="408292"/>
                </a:cubicBezTo>
                <a:close/>
              </a:path>
            </a:pathLst>
          </a:custGeom>
          <a:solidFill>
            <a:srgbClr val="12AFA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6799" tIns="469252" rIns="466799" bIns="469252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800" kern="1200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33338" y="2668595"/>
            <a:ext cx="2127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Phase 01 </a:t>
            </a:r>
          </a:p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Data</a:t>
            </a:r>
          </a:p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Collection </a:t>
            </a:r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515685" y="2742892"/>
            <a:ext cx="2127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Phase 02 </a:t>
            </a:r>
          </a:p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Modeling </a:t>
            </a:r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833670" y="2715680"/>
            <a:ext cx="2127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Phase 03 </a:t>
            </a:r>
          </a:p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Data </a:t>
            </a:r>
          </a:p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integration</a:t>
            </a:r>
          </a:p>
        </p:txBody>
      </p:sp>
      <p:sp>
        <p:nvSpPr>
          <p:cNvPr id="27" name="Freeform 26"/>
          <p:cNvSpPr/>
          <p:nvPr/>
        </p:nvSpPr>
        <p:spPr>
          <a:xfrm>
            <a:off x="7445188" y="2247368"/>
            <a:ext cx="1760884" cy="1760884"/>
          </a:xfrm>
          <a:custGeom>
            <a:avLst/>
            <a:gdLst>
              <a:gd name="connsiteX0" fmla="*/ 1573332 w 2216572"/>
              <a:gd name="connsiteY0" fmla="*/ 353407 h 2216572"/>
              <a:gd name="connsiteX1" fmla="*/ 1745746 w 2216572"/>
              <a:gd name="connsiteY1" fmla="*/ 208727 h 2216572"/>
              <a:gd name="connsiteX2" fmla="*/ 1883485 w 2216572"/>
              <a:gd name="connsiteY2" fmla="*/ 324303 h 2216572"/>
              <a:gd name="connsiteX3" fmla="*/ 1770942 w 2216572"/>
              <a:gd name="connsiteY3" fmla="*/ 519221 h 2216572"/>
              <a:gd name="connsiteX4" fmla="*/ 1949759 w 2216572"/>
              <a:gd name="connsiteY4" fmla="*/ 828941 h 2216572"/>
              <a:gd name="connsiteX5" fmla="*/ 2174835 w 2216572"/>
              <a:gd name="connsiteY5" fmla="*/ 828935 h 2216572"/>
              <a:gd name="connsiteX6" fmla="*/ 2206058 w 2216572"/>
              <a:gd name="connsiteY6" fmla="*/ 1006009 h 2216572"/>
              <a:gd name="connsiteX7" fmla="*/ 1994554 w 2216572"/>
              <a:gd name="connsiteY7" fmla="*/ 1082984 h 2216572"/>
              <a:gd name="connsiteX8" fmla="*/ 1932452 w 2216572"/>
              <a:gd name="connsiteY8" fmla="*/ 1435184 h 2216572"/>
              <a:gd name="connsiteX9" fmla="*/ 2104873 w 2216572"/>
              <a:gd name="connsiteY9" fmla="*/ 1579855 h 2216572"/>
              <a:gd name="connsiteX10" fmla="*/ 2014970 w 2216572"/>
              <a:gd name="connsiteY10" fmla="*/ 1735571 h 2216572"/>
              <a:gd name="connsiteX11" fmla="*/ 1803470 w 2216572"/>
              <a:gd name="connsiteY11" fmla="*/ 1658585 h 2216572"/>
              <a:gd name="connsiteX12" fmla="*/ 1529507 w 2216572"/>
              <a:gd name="connsiteY12" fmla="*/ 1888467 h 2216572"/>
              <a:gd name="connsiteX13" fmla="*/ 1568597 w 2216572"/>
              <a:gd name="connsiteY13" fmla="*/ 2110123 h 2216572"/>
              <a:gd name="connsiteX14" fmla="*/ 1399635 w 2216572"/>
              <a:gd name="connsiteY14" fmla="*/ 2171620 h 2216572"/>
              <a:gd name="connsiteX15" fmla="*/ 1287103 w 2216572"/>
              <a:gd name="connsiteY15" fmla="*/ 1976696 h 2216572"/>
              <a:gd name="connsiteX16" fmla="*/ 929470 w 2216572"/>
              <a:gd name="connsiteY16" fmla="*/ 1976696 h 2216572"/>
              <a:gd name="connsiteX17" fmla="*/ 816937 w 2216572"/>
              <a:gd name="connsiteY17" fmla="*/ 2171620 h 2216572"/>
              <a:gd name="connsiteX18" fmla="*/ 647975 w 2216572"/>
              <a:gd name="connsiteY18" fmla="*/ 2110123 h 2216572"/>
              <a:gd name="connsiteX19" fmla="*/ 687065 w 2216572"/>
              <a:gd name="connsiteY19" fmla="*/ 1888467 h 2216572"/>
              <a:gd name="connsiteX20" fmla="*/ 413102 w 2216572"/>
              <a:gd name="connsiteY20" fmla="*/ 1658585 h 2216572"/>
              <a:gd name="connsiteX21" fmla="*/ 201602 w 2216572"/>
              <a:gd name="connsiteY21" fmla="*/ 1735571 h 2216572"/>
              <a:gd name="connsiteX22" fmla="*/ 111699 w 2216572"/>
              <a:gd name="connsiteY22" fmla="*/ 1579855 h 2216572"/>
              <a:gd name="connsiteX23" fmla="*/ 284121 w 2216572"/>
              <a:gd name="connsiteY23" fmla="*/ 1435184 h 2216572"/>
              <a:gd name="connsiteX24" fmla="*/ 222019 w 2216572"/>
              <a:gd name="connsiteY24" fmla="*/ 1082984 h 2216572"/>
              <a:gd name="connsiteX25" fmla="*/ 10514 w 2216572"/>
              <a:gd name="connsiteY25" fmla="*/ 1006009 h 2216572"/>
              <a:gd name="connsiteX26" fmla="*/ 41737 w 2216572"/>
              <a:gd name="connsiteY26" fmla="*/ 828935 h 2216572"/>
              <a:gd name="connsiteX27" fmla="*/ 266813 w 2216572"/>
              <a:gd name="connsiteY27" fmla="*/ 828941 h 2216572"/>
              <a:gd name="connsiteX28" fmla="*/ 445630 w 2216572"/>
              <a:gd name="connsiteY28" fmla="*/ 519221 h 2216572"/>
              <a:gd name="connsiteX29" fmla="*/ 333087 w 2216572"/>
              <a:gd name="connsiteY29" fmla="*/ 324303 h 2216572"/>
              <a:gd name="connsiteX30" fmla="*/ 470826 w 2216572"/>
              <a:gd name="connsiteY30" fmla="*/ 208727 h 2216572"/>
              <a:gd name="connsiteX31" fmla="*/ 643240 w 2216572"/>
              <a:gd name="connsiteY31" fmla="*/ 353407 h 2216572"/>
              <a:gd name="connsiteX32" fmla="*/ 979305 w 2216572"/>
              <a:gd name="connsiteY32" fmla="*/ 231089 h 2216572"/>
              <a:gd name="connsiteX33" fmla="*/ 1018383 w 2216572"/>
              <a:gd name="connsiteY33" fmla="*/ 9432 h 2216572"/>
              <a:gd name="connsiteX34" fmla="*/ 1198189 w 2216572"/>
              <a:gd name="connsiteY34" fmla="*/ 9432 h 2216572"/>
              <a:gd name="connsiteX35" fmla="*/ 1237267 w 2216572"/>
              <a:gd name="connsiteY35" fmla="*/ 231089 h 2216572"/>
              <a:gd name="connsiteX36" fmla="*/ 1573332 w 2216572"/>
              <a:gd name="connsiteY36" fmla="*/ 353407 h 221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16572" h="2216572">
                <a:moveTo>
                  <a:pt x="1573332" y="353407"/>
                </a:moveTo>
                <a:lnTo>
                  <a:pt x="1745746" y="208727"/>
                </a:lnTo>
                <a:lnTo>
                  <a:pt x="1883485" y="324303"/>
                </a:lnTo>
                <a:lnTo>
                  <a:pt x="1770942" y="519221"/>
                </a:lnTo>
                <a:cubicBezTo>
                  <a:pt x="1850967" y="609243"/>
                  <a:pt x="1911810" y="714626"/>
                  <a:pt x="1949759" y="828941"/>
                </a:cubicBezTo>
                <a:lnTo>
                  <a:pt x="2174835" y="828935"/>
                </a:lnTo>
                <a:lnTo>
                  <a:pt x="2206058" y="1006009"/>
                </a:lnTo>
                <a:lnTo>
                  <a:pt x="1994554" y="1082984"/>
                </a:lnTo>
                <a:cubicBezTo>
                  <a:pt x="1997991" y="1203384"/>
                  <a:pt x="1976861" y="1323221"/>
                  <a:pt x="1932452" y="1435184"/>
                </a:cubicBezTo>
                <a:lnTo>
                  <a:pt x="2104873" y="1579855"/>
                </a:lnTo>
                <a:lnTo>
                  <a:pt x="2014970" y="1735571"/>
                </a:lnTo>
                <a:lnTo>
                  <a:pt x="1803470" y="1658585"/>
                </a:lnTo>
                <a:cubicBezTo>
                  <a:pt x="1728712" y="1753026"/>
                  <a:pt x="1635495" y="1831244"/>
                  <a:pt x="1529507" y="1888467"/>
                </a:cubicBezTo>
                <a:lnTo>
                  <a:pt x="1568597" y="2110123"/>
                </a:lnTo>
                <a:lnTo>
                  <a:pt x="1399635" y="2171620"/>
                </a:lnTo>
                <a:lnTo>
                  <a:pt x="1287103" y="1976696"/>
                </a:lnTo>
                <a:cubicBezTo>
                  <a:pt x="1169129" y="2000988"/>
                  <a:pt x="1047443" y="2000988"/>
                  <a:pt x="929470" y="1976696"/>
                </a:cubicBezTo>
                <a:lnTo>
                  <a:pt x="816937" y="2171620"/>
                </a:lnTo>
                <a:lnTo>
                  <a:pt x="647975" y="2110123"/>
                </a:lnTo>
                <a:lnTo>
                  <a:pt x="687065" y="1888467"/>
                </a:lnTo>
                <a:cubicBezTo>
                  <a:pt x="581077" y="1831244"/>
                  <a:pt x="487860" y="1753026"/>
                  <a:pt x="413102" y="1658585"/>
                </a:cubicBezTo>
                <a:lnTo>
                  <a:pt x="201602" y="1735571"/>
                </a:lnTo>
                <a:lnTo>
                  <a:pt x="111699" y="1579855"/>
                </a:lnTo>
                <a:lnTo>
                  <a:pt x="284121" y="1435184"/>
                </a:lnTo>
                <a:cubicBezTo>
                  <a:pt x="239712" y="1323221"/>
                  <a:pt x="218581" y="1203383"/>
                  <a:pt x="222019" y="1082984"/>
                </a:cubicBezTo>
                <a:lnTo>
                  <a:pt x="10514" y="1006009"/>
                </a:lnTo>
                <a:lnTo>
                  <a:pt x="41737" y="828935"/>
                </a:lnTo>
                <a:lnTo>
                  <a:pt x="266813" y="828941"/>
                </a:lnTo>
                <a:cubicBezTo>
                  <a:pt x="304762" y="714627"/>
                  <a:pt x="365605" y="609243"/>
                  <a:pt x="445630" y="519221"/>
                </a:cubicBezTo>
                <a:lnTo>
                  <a:pt x="333087" y="324303"/>
                </a:lnTo>
                <a:lnTo>
                  <a:pt x="470826" y="208727"/>
                </a:lnTo>
                <a:lnTo>
                  <a:pt x="643240" y="353407"/>
                </a:lnTo>
                <a:cubicBezTo>
                  <a:pt x="745790" y="290230"/>
                  <a:pt x="860138" y="248611"/>
                  <a:pt x="979305" y="231089"/>
                </a:cubicBezTo>
                <a:lnTo>
                  <a:pt x="1018383" y="9432"/>
                </a:lnTo>
                <a:lnTo>
                  <a:pt x="1198189" y="9432"/>
                </a:lnTo>
                <a:lnTo>
                  <a:pt x="1237267" y="231089"/>
                </a:lnTo>
                <a:cubicBezTo>
                  <a:pt x="1356434" y="248611"/>
                  <a:pt x="1470782" y="290230"/>
                  <a:pt x="1573332" y="353407"/>
                </a:cubicBezTo>
                <a:close/>
              </a:path>
            </a:pathLst>
          </a:custGeom>
          <a:solidFill>
            <a:srgbClr val="E7572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9600" tIns="533191" rIns="459600" bIns="571957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78925" y="2852355"/>
            <a:ext cx="2127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Phase 04 </a:t>
            </a:r>
          </a:p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Reviewing </a:t>
            </a:r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9972296" y="2345213"/>
            <a:ext cx="1687192" cy="1687192"/>
          </a:xfrm>
          <a:custGeom>
            <a:avLst/>
            <a:gdLst>
              <a:gd name="connsiteX0" fmla="*/ 1573332 w 2216572"/>
              <a:gd name="connsiteY0" fmla="*/ 353407 h 2216572"/>
              <a:gd name="connsiteX1" fmla="*/ 1745746 w 2216572"/>
              <a:gd name="connsiteY1" fmla="*/ 208727 h 2216572"/>
              <a:gd name="connsiteX2" fmla="*/ 1883485 w 2216572"/>
              <a:gd name="connsiteY2" fmla="*/ 324303 h 2216572"/>
              <a:gd name="connsiteX3" fmla="*/ 1770942 w 2216572"/>
              <a:gd name="connsiteY3" fmla="*/ 519221 h 2216572"/>
              <a:gd name="connsiteX4" fmla="*/ 1949759 w 2216572"/>
              <a:gd name="connsiteY4" fmla="*/ 828941 h 2216572"/>
              <a:gd name="connsiteX5" fmla="*/ 2174835 w 2216572"/>
              <a:gd name="connsiteY5" fmla="*/ 828935 h 2216572"/>
              <a:gd name="connsiteX6" fmla="*/ 2206058 w 2216572"/>
              <a:gd name="connsiteY6" fmla="*/ 1006009 h 2216572"/>
              <a:gd name="connsiteX7" fmla="*/ 1994554 w 2216572"/>
              <a:gd name="connsiteY7" fmla="*/ 1082984 h 2216572"/>
              <a:gd name="connsiteX8" fmla="*/ 1932452 w 2216572"/>
              <a:gd name="connsiteY8" fmla="*/ 1435184 h 2216572"/>
              <a:gd name="connsiteX9" fmla="*/ 2104873 w 2216572"/>
              <a:gd name="connsiteY9" fmla="*/ 1579855 h 2216572"/>
              <a:gd name="connsiteX10" fmla="*/ 2014970 w 2216572"/>
              <a:gd name="connsiteY10" fmla="*/ 1735571 h 2216572"/>
              <a:gd name="connsiteX11" fmla="*/ 1803470 w 2216572"/>
              <a:gd name="connsiteY11" fmla="*/ 1658585 h 2216572"/>
              <a:gd name="connsiteX12" fmla="*/ 1529507 w 2216572"/>
              <a:gd name="connsiteY12" fmla="*/ 1888467 h 2216572"/>
              <a:gd name="connsiteX13" fmla="*/ 1568597 w 2216572"/>
              <a:gd name="connsiteY13" fmla="*/ 2110123 h 2216572"/>
              <a:gd name="connsiteX14" fmla="*/ 1399635 w 2216572"/>
              <a:gd name="connsiteY14" fmla="*/ 2171620 h 2216572"/>
              <a:gd name="connsiteX15" fmla="*/ 1287103 w 2216572"/>
              <a:gd name="connsiteY15" fmla="*/ 1976696 h 2216572"/>
              <a:gd name="connsiteX16" fmla="*/ 929470 w 2216572"/>
              <a:gd name="connsiteY16" fmla="*/ 1976696 h 2216572"/>
              <a:gd name="connsiteX17" fmla="*/ 816937 w 2216572"/>
              <a:gd name="connsiteY17" fmla="*/ 2171620 h 2216572"/>
              <a:gd name="connsiteX18" fmla="*/ 647975 w 2216572"/>
              <a:gd name="connsiteY18" fmla="*/ 2110123 h 2216572"/>
              <a:gd name="connsiteX19" fmla="*/ 687065 w 2216572"/>
              <a:gd name="connsiteY19" fmla="*/ 1888467 h 2216572"/>
              <a:gd name="connsiteX20" fmla="*/ 413102 w 2216572"/>
              <a:gd name="connsiteY20" fmla="*/ 1658585 h 2216572"/>
              <a:gd name="connsiteX21" fmla="*/ 201602 w 2216572"/>
              <a:gd name="connsiteY21" fmla="*/ 1735571 h 2216572"/>
              <a:gd name="connsiteX22" fmla="*/ 111699 w 2216572"/>
              <a:gd name="connsiteY22" fmla="*/ 1579855 h 2216572"/>
              <a:gd name="connsiteX23" fmla="*/ 284121 w 2216572"/>
              <a:gd name="connsiteY23" fmla="*/ 1435184 h 2216572"/>
              <a:gd name="connsiteX24" fmla="*/ 222019 w 2216572"/>
              <a:gd name="connsiteY24" fmla="*/ 1082984 h 2216572"/>
              <a:gd name="connsiteX25" fmla="*/ 10514 w 2216572"/>
              <a:gd name="connsiteY25" fmla="*/ 1006009 h 2216572"/>
              <a:gd name="connsiteX26" fmla="*/ 41737 w 2216572"/>
              <a:gd name="connsiteY26" fmla="*/ 828935 h 2216572"/>
              <a:gd name="connsiteX27" fmla="*/ 266813 w 2216572"/>
              <a:gd name="connsiteY27" fmla="*/ 828941 h 2216572"/>
              <a:gd name="connsiteX28" fmla="*/ 445630 w 2216572"/>
              <a:gd name="connsiteY28" fmla="*/ 519221 h 2216572"/>
              <a:gd name="connsiteX29" fmla="*/ 333087 w 2216572"/>
              <a:gd name="connsiteY29" fmla="*/ 324303 h 2216572"/>
              <a:gd name="connsiteX30" fmla="*/ 470826 w 2216572"/>
              <a:gd name="connsiteY30" fmla="*/ 208727 h 2216572"/>
              <a:gd name="connsiteX31" fmla="*/ 643240 w 2216572"/>
              <a:gd name="connsiteY31" fmla="*/ 353407 h 2216572"/>
              <a:gd name="connsiteX32" fmla="*/ 979305 w 2216572"/>
              <a:gd name="connsiteY32" fmla="*/ 231089 h 2216572"/>
              <a:gd name="connsiteX33" fmla="*/ 1018383 w 2216572"/>
              <a:gd name="connsiteY33" fmla="*/ 9432 h 2216572"/>
              <a:gd name="connsiteX34" fmla="*/ 1198189 w 2216572"/>
              <a:gd name="connsiteY34" fmla="*/ 9432 h 2216572"/>
              <a:gd name="connsiteX35" fmla="*/ 1237267 w 2216572"/>
              <a:gd name="connsiteY35" fmla="*/ 231089 h 2216572"/>
              <a:gd name="connsiteX36" fmla="*/ 1573332 w 2216572"/>
              <a:gd name="connsiteY36" fmla="*/ 353407 h 221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16572" h="2216572">
                <a:moveTo>
                  <a:pt x="1573332" y="353407"/>
                </a:moveTo>
                <a:lnTo>
                  <a:pt x="1745746" y="208727"/>
                </a:lnTo>
                <a:lnTo>
                  <a:pt x="1883485" y="324303"/>
                </a:lnTo>
                <a:lnTo>
                  <a:pt x="1770942" y="519221"/>
                </a:lnTo>
                <a:cubicBezTo>
                  <a:pt x="1850967" y="609243"/>
                  <a:pt x="1911810" y="714626"/>
                  <a:pt x="1949759" y="828941"/>
                </a:cubicBezTo>
                <a:lnTo>
                  <a:pt x="2174835" y="828935"/>
                </a:lnTo>
                <a:lnTo>
                  <a:pt x="2206058" y="1006009"/>
                </a:lnTo>
                <a:lnTo>
                  <a:pt x="1994554" y="1082984"/>
                </a:lnTo>
                <a:cubicBezTo>
                  <a:pt x="1997991" y="1203384"/>
                  <a:pt x="1976861" y="1323221"/>
                  <a:pt x="1932452" y="1435184"/>
                </a:cubicBezTo>
                <a:lnTo>
                  <a:pt x="2104873" y="1579855"/>
                </a:lnTo>
                <a:lnTo>
                  <a:pt x="2014970" y="1735571"/>
                </a:lnTo>
                <a:lnTo>
                  <a:pt x="1803470" y="1658585"/>
                </a:lnTo>
                <a:cubicBezTo>
                  <a:pt x="1728712" y="1753026"/>
                  <a:pt x="1635495" y="1831244"/>
                  <a:pt x="1529507" y="1888467"/>
                </a:cubicBezTo>
                <a:lnTo>
                  <a:pt x="1568597" y="2110123"/>
                </a:lnTo>
                <a:lnTo>
                  <a:pt x="1399635" y="2171620"/>
                </a:lnTo>
                <a:lnTo>
                  <a:pt x="1287103" y="1976696"/>
                </a:lnTo>
                <a:cubicBezTo>
                  <a:pt x="1169129" y="2000988"/>
                  <a:pt x="1047443" y="2000988"/>
                  <a:pt x="929470" y="1976696"/>
                </a:cubicBezTo>
                <a:lnTo>
                  <a:pt x="816937" y="2171620"/>
                </a:lnTo>
                <a:lnTo>
                  <a:pt x="647975" y="2110123"/>
                </a:lnTo>
                <a:lnTo>
                  <a:pt x="687065" y="1888467"/>
                </a:lnTo>
                <a:cubicBezTo>
                  <a:pt x="581077" y="1831244"/>
                  <a:pt x="487860" y="1753026"/>
                  <a:pt x="413102" y="1658585"/>
                </a:cubicBezTo>
                <a:lnTo>
                  <a:pt x="201602" y="1735571"/>
                </a:lnTo>
                <a:lnTo>
                  <a:pt x="111699" y="1579855"/>
                </a:lnTo>
                <a:lnTo>
                  <a:pt x="284121" y="1435184"/>
                </a:lnTo>
                <a:cubicBezTo>
                  <a:pt x="239712" y="1323221"/>
                  <a:pt x="218581" y="1203383"/>
                  <a:pt x="222019" y="1082984"/>
                </a:cubicBezTo>
                <a:lnTo>
                  <a:pt x="10514" y="1006009"/>
                </a:lnTo>
                <a:lnTo>
                  <a:pt x="41737" y="828935"/>
                </a:lnTo>
                <a:lnTo>
                  <a:pt x="266813" y="828941"/>
                </a:lnTo>
                <a:cubicBezTo>
                  <a:pt x="304762" y="714627"/>
                  <a:pt x="365605" y="609243"/>
                  <a:pt x="445630" y="519221"/>
                </a:cubicBezTo>
                <a:lnTo>
                  <a:pt x="333087" y="324303"/>
                </a:lnTo>
                <a:lnTo>
                  <a:pt x="470826" y="208727"/>
                </a:lnTo>
                <a:lnTo>
                  <a:pt x="643240" y="353407"/>
                </a:lnTo>
                <a:cubicBezTo>
                  <a:pt x="745790" y="290230"/>
                  <a:pt x="860138" y="248611"/>
                  <a:pt x="979305" y="231089"/>
                </a:cubicBezTo>
                <a:lnTo>
                  <a:pt x="1018383" y="9432"/>
                </a:lnTo>
                <a:lnTo>
                  <a:pt x="1198189" y="9432"/>
                </a:lnTo>
                <a:lnTo>
                  <a:pt x="1237267" y="231089"/>
                </a:lnTo>
                <a:cubicBezTo>
                  <a:pt x="1356434" y="248611"/>
                  <a:pt x="1470782" y="290230"/>
                  <a:pt x="1573332" y="353407"/>
                </a:cubicBezTo>
                <a:close/>
              </a:path>
            </a:pathLst>
          </a:custGeom>
          <a:solidFill>
            <a:srgbClr val="12AFA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9600" tIns="533191" rIns="459600" bIns="571957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8938879" y="4435571"/>
            <a:ext cx="1965859" cy="1965859"/>
          </a:xfrm>
          <a:custGeom>
            <a:avLst/>
            <a:gdLst>
              <a:gd name="connsiteX0" fmla="*/ 1206213 w 1612052"/>
              <a:gd name="connsiteY0" fmla="*/ 408292 h 1612052"/>
              <a:gd name="connsiteX1" fmla="*/ 1444045 w 1612052"/>
              <a:gd name="connsiteY1" fmla="*/ 336614 h 1612052"/>
              <a:gd name="connsiteX2" fmla="*/ 1531559 w 1612052"/>
              <a:gd name="connsiteY2" fmla="*/ 488191 h 1612052"/>
              <a:gd name="connsiteX3" fmla="*/ 1350567 w 1612052"/>
              <a:gd name="connsiteY3" fmla="*/ 658321 h 1612052"/>
              <a:gd name="connsiteX4" fmla="*/ 1350567 w 1612052"/>
              <a:gd name="connsiteY4" fmla="*/ 953731 h 1612052"/>
              <a:gd name="connsiteX5" fmla="*/ 1531559 w 1612052"/>
              <a:gd name="connsiteY5" fmla="*/ 1123861 h 1612052"/>
              <a:gd name="connsiteX6" fmla="*/ 1444045 w 1612052"/>
              <a:gd name="connsiteY6" fmla="*/ 1275438 h 1612052"/>
              <a:gd name="connsiteX7" fmla="*/ 1206213 w 1612052"/>
              <a:gd name="connsiteY7" fmla="*/ 1203760 h 1612052"/>
              <a:gd name="connsiteX8" fmla="*/ 950380 w 1612052"/>
              <a:gd name="connsiteY8" fmla="*/ 1351465 h 1612052"/>
              <a:gd name="connsiteX9" fmla="*/ 893539 w 1612052"/>
              <a:gd name="connsiteY9" fmla="*/ 1593273 h 1612052"/>
              <a:gd name="connsiteX10" fmla="*/ 718513 w 1612052"/>
              <a:gd name="connsiteY10" fmla="*/ 1593273 h 1612052"/>
              <a:gd name="connsiteX11" fmla="*/ 661672 w 1612052"/>
              <a:gd name="connsiteY11" fmla="*/ 1351465 h 1612052"/>
              <a:gd name="connsiteX12" fmla="*/ 405839 w 1612052"/>
              <a:gd name="connsiteY12" fmla="*/ 1203760 h 1612052"/>
              <a:gd name="connsiteX13" fmla="*/ 168007 w 1612052"/>
              <a:gd name="connsiteY13" fmla="*/ 1275438 h 1612052"/>
              <a:gd name="connsiteX14" fmla="*/ 80493 w 1612052"/>
              <a:gd name="connsiteY14" fmla="*/ 1123861 h 1612052"/>
              <a:gd name="connsiteX15" fmla="*/ 261485 w 1612052"/>
              <a:gd name="connsiteY15" fmla="*/ 953731 h 1612052"/>
              <a:gd name="connsiteX16" fmla="*/ 261485 w 1612052"/>
              <a:gd name="connsiteY16" fmla="*/ 658321 h 1612052"/>
              <a:gd name="connsiteX17" fmla="*/ 80493 w 1612052"/>
              <a:gd name="connsiteY17" fmla="*/ 488191 h 1612052"/>
              <a:gd name="connsiteX18" fmla="*/ 168007 w 1612052"/>
              <a:gd name="connsiteY18" fmla="*/ 336614 h 1612052"/>
              <a:gd name="connsiteX19" fmla="*/ 405839 w 1612052"/>
              <a:gd name="connsiteY19" fmla="*/ 408292 h 1612052"/>
              <a:gd name="connsiteX20" fmla="*/ 661672 w 1612052"/>
              <a:gd name="connsiteY20" fmla="*/ 260587 h 1612052"/>
              <a:gd name="connsiteX21" fmla="*/ 718513 w 1612052"/>
              <a:gd name="connsiteY21" fmla="*/ 18779 h 1612052"/>
              <a:gd name="connsiteX22" fmla="*/ 893539 w 1612052"/>
              <a:gd name="connsiteY22" fmla="*/ 18779 h 1612052"/>
              <a:gd name="connsiteX23" fmla="*/ 950380 w 1612052"/>
              <a:gd name="connsiteY23" fmla="*/ 260587 h 1612052"/>
              <a:gd name="connsiteX24" fmla="*/ 1206213 w 1612052"/>
              <a:gd name="connsiteY24" fmla="*/ 408292 h 1612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12052" h="1612052">
                <a:moveTo>
                  <a:pt x="1206213" y="408292"/>
                </a:moveTo>
                <a:lnTo>
                  <a:pt x="1444045" y="336614"/>
                </a:lnTo>
                <a:lnTo>
                  <a:pt x="1531559" y="488191"/>
                </a:lnTo>
                <a:lnTo>
                  <a:pt x="1350567" y="658321"/>
                </a:lnTo>
                <a:cubicBezTo>
                  <a:pt x="1376803" y="755044"/>
                  <a:pt x="1376803" y="857009"/>
                  <a:pt x="1350567" y="953731"/>
                </a:cubicBezTo>
                <a:lnTo>
                  <a:pt x="1531559" y="1123861"/>
                </a:lnTo>
                <a:lnTo>
                  <a:pt x="1444045" y="1275438"/>
                </a:lnTo>
                <a:lnTo>
                  <a:pt x="1206213" y="1203760"/>
                </a:lnTo>
                <a:cubicBezTo>
                  <a:pt x="1135567" y="1274842"/>
                  <a:pt x="1047262" y="1325825"/>
                  <a:pt x="950380" y="1351465"/>
                </a:cubicBezTo>
                <a:lnTo>
                  <a:pt x="893539" y="1593273"/>
                </a:lnTo>
                <a:lnTo>
                  <a:pt x="718513" y="1593273"/>
                </a:lnTo>
                <a:lnTo>
                  <a:pt x="661672" y="1351465"/>
                </a:lnTo>
                <a:cubicBezTo>
                  <a:pt x="564790" y="1325824"/>
                  <a:pt x="476486" y="1274842"/>
                  <a:pt x="405839" y="1203760"/>
                </a:cubicBezTo>
                <a:lnTo>
                  <a:pt x="168007" y="1275438"/>
                </a:lnTo>
                <a:lnTo>
                  <a:pt x="80493" y="1123861"/>
                </a:lnTo>
                <a:lnTo>
                  <a:pt x="261485" y="953731"/>
                </a:lnTo>
                <a:cubicBezTo>
                  <a:pt x="235249" y="857008"/>
                  <a:pt x="235249" y="755043"/>
                  <a:pt x="261485" y="658321"/>
                </a:cubicBezTo>
                <a:lnTo>
                  <a:pt x="80493" y="488191"/>
                </a:lnTo>
                <a:lnTo>
                  <a:pt x="168007" y="336614"/>
                </a:lnTo>
                <a:lnTo>
                  <a:pt x="405839" y="408292"/>
                </a:lnTo>
                <a:cubicBezTo>
                  <a:pt x="476485" y="337210"/>
                  <a:pt x="564790" y="286227"/>
                  <a:pt x="661672" y="260587"/>
                </a:cubicBezTo>
                <a:lnTo>
                  <a:pt x="718513" y="18779"/>
                </a:lnTo>
                <a:lnTo>
                  <a:pt x="893539" y="18779"/>
                </a:lnTo>
                <a:lnTo>
                  <a:pt x="950380" y="260587"/>
                </a:lnTo>
                <a:cubicBezTo>
                  <a:pt x="1047262" y="286228"/>
                  <a:pt x="1135566" y="337210"/>
                  <a:pt x="1206213" y="408292"/>
                </a:cubicBezTo>
                <a:close/>
              </a:path>
            </a:pathLst>
          </a:custGeom>
          <a:solidFill>
            <a:srgbClr val="56767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6799" tIns="469252" rIns="466799" bIns="469252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800" kern="1200" dirty="0">
              <a:solidFill>
                <a:schemeClr val="tx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908671" y="5096758"/>
            <a:ext cx="2127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Phase 5 </a:t>
            </a:r>
          </a:p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Data </a:t>
            </a:r>
          </a:p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Extraction </a:t>
            </a:r>
            <a:endParaRPr lang="en-US" sz="1000" dirty="0" smtClean="0">
              <a:solidFill>
                <a:srgbClr val="C1C5C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752267" y="2939047"/>
            <a:ext cx="2127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Phase 06</a:t>
            </a:r>
          </a:p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Testing </a:t>
            </a:r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2258609" y="2942649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>
            <a:off x="4482859" y="2981217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>
            <a:off x="6906989" y="3024014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 rot="18000000">
            <a:off x="10306344" y="4294503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>
            <a:off x="9242092" y="3010834"/>
            <a:ext cx="419100" cy="239134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/>
          <p:cNvSpPr/>
          <p:nvPr/>
        </p:nvSpPr>
        <p:spPr>
          <a:xfrm rot="2948286">
            <a:off x="8969102" y="4265909"/>
            <a:ext cx="419100" cy="239134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712519" y="38416"/>
            <a:ext cx="54220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RE-BASELINE </a:t>
            </a:r>
          </a:p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PROCESS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785100" y="327370"/>
            <a:ext cx="36943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DOCUMENTATION 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DATA GENERATION 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LOD DOCUMENT </a:t>
            </a:r>
          </a:p>
        </p:txBody>
      </p:sp>
    </p:spTree>
    <p:extLst>
      <p:ext uri="{BB962C8B-B14F-4D97-AF65-F5344CB8AC3E}">
        <p14:creationId xmlns:p14="http://schemas.microsoft.com/office/powerpoint/2010/main" val="399535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2519" y="38416"/>
            <a:ext cx="54220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RE-BASELINE </a:t>
            </a:r>
          </a:p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PROCESS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785100" y="327370"/>
            <a:ext cx="36943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DOCUMENTATION 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DATA GENERATION 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LOD DOCUMENT 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72" y="2269444"/>
            <a:ext cx="2888186" cy="150426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990" y="1447131"/>
            <a:ext cx="3161116" cy="253036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5" t="4394" r="3145" b="4394"/>
          <a:stretch/>
        </p:blipFill>
        <p:spPr>
          <a:xfrm>
            <a:off x="4713628" y="1746957"/>
            <a:ext cx="2454876" cy="191529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628" y="3785308"/>
            <a:ext cx="2454876" cy="1837321"/>
          </a:xfrm>
          <a:prstGeom prst="rect">
            <a:avLst/>
          </a:prstGeom>
        </p:spPr>
      </p:pic>
      <p:sp>
        <p:nvSpPr>
          <p:cNvPr id="37" name="Isosceles Triangle 36"/>
          <p:cNvSpPr/>
          <p:nvPr/>
        </p:nvSpPr>
        <p:spPr>
          <a:xfrm rot="5400000">
            <a:off x="7527719" y="3581412"/>
            <a:ext cx="722352" cy="622717"/>
          </a:xfrm>
          <a:prstGeom prst="triangle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/>
          <p:cNvSpPr/>
          <p:nvPr/>
        </p:nvSpPr>
        <p:spPr>
          <a:xfrm rot="5400000">
            <a:off x="3485743" y="3581411"/>
            <a:ext cx="722352" cy="622717"/>
          </a:xfrm>
          <a:prstGeom prst="triangle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672" y="3852408"/>
            <a:ext cx="2888186" cy="1933598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328012" y="5825829"/>
            <a:ext cx="32261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 DOCUMENTS WERE COLLECTED FROM THE UW RECORDS DEPARMENT </a:t>
            </a:r>
            <a:endParaRPr lang="en-US" sz="1400" b="1" dirty="0">
              <a:solidFill>
                <a:srgbClr val="C1C5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05211" y="5825829"/>
            <a:ext cx="32742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BIM MODEL OF THE EXISTING BUILDING WAS GENERATED ALONG WITH  THE COBIE DATA</a:t>
            </a:r>
            <a:endParaRPr lang="en-US" sz="1400" b="1" dirty="0">
              <a:solidFill>
                <a:srgbClr val="C1C5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987" y="3977499"/>
            <a:ext cx="3721470" cy="159651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59760" y="5864708"/>
            <a:ext cx="32261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WILLIAM H FOEGE</a:t>
            </a:r>
          </a:p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GENOME SCIENCE BUILDING </a:t>
            </a:r>
            <a:endParaRPr lang="en-US" sz="1400" b="1" dirty="0">
              <a:solidFill>
                <a:srgbClr val="C1C5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445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9" grpId="0" animBg="1"/>
      <p:bldP spid="40" grpId="0"/>
      <p:bldP spid="45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2519" y="38416"/>
            <a:ext cx="54220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RE-BASELINE </a:t>
            </a:r>
          </a:p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PROCESS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785100" y="327370"/>
            <a:ext cx="36943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DOCUMENTATION 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DATA GENERATION 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LOD DOCUMENT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02644" y="5825829"/>
            <a:ext cx="32742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BIM MODEL OF THE EXISTING BUILDING WAS GENERATED ALONG WITH  THE COBIE DATA</a:t>
            </a:r>
            <a:endParaRPr lang="en-US" sz="1400" b="1" dirty="0">
              <a:solidFill>
                <a:srgbClr val="C1C5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74" t="14446" r="21474" b="14446"/>
          <a:stretch/>
        </p:blipFill>
        <p:spPr>
          <a:xfrm>
            <a:off x="4528394" y="1395599"/>
            <a:ext cx="1117758" cy="2089712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012" y="3328872"/>
            <a:ext cx="1698960" cy="124863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421" y="4963834"/>
            <a:ext cx="1844502" cy="1220350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6618082" y="3545881"/>
            <a:ext cx="5472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 INFORMATION TRANSFERRED TO EXCEL WHICH WILL BE EXPORTED TO </a:t>
            </a:r>
            <a:r>
              <a:rPr lang="en-US" sz="1600" b="1" dirty="0" err="1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  <a:r>
              <a:rPr lang="en-US" sz="1600" b="1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31"/>
          <a:stretch/>
        </p:blipFill>
        <p:spPr>
          <a:xfrm>
            <a:off x="7298192" y="4217230"/>
            <a:ext cx="4112098" cy="2548280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34" y="1447131"/>
            <a:ext cx="3161116" cy="2530368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9769" y="3977499"/>
            <a:ext cx="3721470" cy="1596510"/>
          </a:xfrm>
          <a:prstGeom prst="rect">
            <a:avLst/>
          </a:prstGeom>
        </p:spPr>
      </p:pic>
      <p:sp>
        <p:nvSpPr>
          <p:cNvPr id="69" name="Isosceles Triangle 68"/>
          <p:cNvSpPr/>
          <p:nvPr/>
        </p:nvSpPr>
        <p:spPr>
          <a:xfrm rot="5400000">
            <a:off x="3535886" y="3581415"/>
            <a:ext cx="722352" cy="622717"/>
          </a:xfrm>
          <a:prstGeom prst="triangle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Isosceles Triangle 69"/>
          <p:cNvSpPr/>
          <p:nvPr/>
        </p:nvSpPr>
        <p:spPr>
          <a:xfrm rot="6300000">
            <a:off x="3279201" y="4924742"/>
            <a:ext cx="722352" cy="622717"/>
          </a:xfrm>
          <a:prstGeom prst="triangle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Isosceles Triangle 70"/>
          <p:cNvSpPr/>
          <p:nvPr/>
        </p:nvSpPr>
        <p:spPr>
          <a:xfrm rot="4500000">
            <a:off x="3279202" y="2238087"/>
            <a:ext cx="722352" cy="622717"/>
          </a:xfrm>
          <a:prstGeom prst="triangle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Isosceles Triangle 71"/>
          <p:cNvSpPr/>
          <p:nvPr/>
        </p:nvSpPr>
        <p:spPr>
          <a:xfrm rot="5400000">
            <a:off x="6069093" y="3595700"/>
            <a:ext cx="722352" cy="622717"/>
          </a:xfrm>
          <a:prstGeom prst="triangle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8"/>
          <a:srcRect l="28077" t="727" r="26154" b="4060"/>
          <a:stretch/>
        </p:blipFill>
        <p:spPr>
          <a:xfrm>
            <a:off x="6618082" y="1413671"/>
            <a:ext cx="1702544" cy="1992263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30032" y="1403226"/>
            <a:ext cx="3560368" cy="2002707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850005" y="1653298"/>
            <a:ext cx="3240395" cy="937501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57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62" grpId="0"/>
      <p:bldP spid="69" grpId="0" animBg="1"/>
      <p:bldP spid="70" grpId="0" animBg="1"/>
      <p:bldP spid="71" grpId="0" animBg="1"/>
      <p:bldP spid="72" grpId="0" animBg="1"/>
      <p:bldP spid="7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2519" y="38416"/>
            <a:ext cx="54220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RE-BASELINE </a:t>
            </a:r>
          </a:p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PROCESS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785100" y="327370"/>
            <a:ext cx="36943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DOCUMENTATION 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DATA GENERATION 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LOD DOCUMENT 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58846" y="3545881"/>
            <a:ext cx="5472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 INFORMATION TRANSFERRED TO EXCEL WHICH WILL BE EXPORTED TO </a:t>
            </a:r>
            <a:r>
              <a:rPr lang="en-US" sz="1600" b="1" dirty="0" err="1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  <a:r>
              <a:rPr lang="en-US" sz="1600" b="1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31"/>
          <a:stretch/>
        </p:blipFill>
        <p:spPr>
          <a:xfrm>
            <a:off x="938956" y="4217230"/>
            <a:ext cx="4112098" cy="2548280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3"/>
          <a:srcRect l="28077" t="727" r="26154" b="4060"/>
          <a:stretch/>
        </p:blipFill>
        <p:spPr>
          <a:xfrm>
            <a:off x="258846" y="1413671"/>
            <a:ext cx="1702544" cy="1992263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0796" y="1403226"/>
            <a:ext cx="3560368" cy="2002707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2490769" y="1653298"/>
            <a:ext cx="3240395" cy="937501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Isosceles Triangle 19"/>
          <p:cNvSpPr/>
          <p:nvPr/>
        </p:nvSpPr>
        <p:spPr>
          <a:xfrm rot="5400000">
            <a:off x="5865423" y="3595702"/>
            <a:ext cx="722352" cy="622717"/>
          </a:xfrm>
          <a:prstGeom prst="triangle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533494" y="4891172"/>
            <a:ext cx="23142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E757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EFFICENT DATA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E757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DUPLICATION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E757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EASY TO LOCATE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E757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FRIENDLY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E757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UPDATED DATA  </a:t>
            </a:r>
            <a:endParaRPr lang="en-US" sz="1600" b="1" dirty="0">
              <a:solidFill>
                <a:srgbClr val="E757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2"/>
          <a:stretch/>
        </p:blipFill>
        <p:spPr>
          <a:xfrm>
            <a:off x="6722036" y="1572029"/>
            <a:ext cx="5238795" cy="275733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84" b="14852"/>
          <a:stretch/>
        </p:blipFill>
        <p:spPr>
          <a:xfrm>
            <a:off x="5798789" y="4511212"/>
            <a:ext cx="3689724" cy="208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990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77" grpId="0" animBg="1"/>
      <p:bldP spid="20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04470" y="1949838"/>
            <a:ext cx="2433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Literature Review</a:t>
            </a:r>
          </a:p>
        </p:txBody>
      </p:sp>
      <p:sp>
        <p:nvSpPr>
          <p:cNvPr id="4" name="Rectangle 3"/>
          <p:cNvSpPr/>
          <p:nvPr/>
        </p:nvSpPr>
        <p:spPr>
          <a:xfrm>
            <a:off x="904470" y="2535122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Qualitative Process</a:t>
            </a:r>
          </a:p>
        </p:txBody>
      </p:sp>
      <p:sp>
        <p:nvSpPr>
          <p:cNvPr id="5" name="Rectangle 4"/>
          <p:cNvSpPr/>
          <p:nvPr/>
        </p:nvSpPr>
        <p:spPr>
          <a:xfrm>
            <a:off x="904470" y="3120406"/>
            <a:ext cx="2909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Quantitative Process </a:t>
            </a:r>
          </a:p>
        </p:txBody>
      </p:sp>
      <p:sp>
        <p:nvSpPr>
          <p:cNvPr id="6" name="Rectangle 5"/>
          <p:cNvSpPr/>
          <p:nvPr/>
        </p:nvSpPr>
        <p:spPr>
          <a:xfrm>
            <a:off x="904470" y="3746994"/>
            <a:ext cx="29099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Conclusion</a:t>
            </a:r>
            <a:endParaRPr lang="en-US" dirty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2519" y="544297"/>
            <a:ext cx="107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OUTLINE</a:t>
            </a:r>
            <a:endParaRPr lang="en-US" sz="4000" dirty="0" smtClean="0">
              <a:solidFill>
                <a:srgbClr val="12AFA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flipV="1">
            <a:off x="712519" y="1228728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3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ounded Rectangle 56"/>
          <p:cNvSpPr/>
          <p:nvPr/>
        </p:nvSpPr>
        <p:spPr>
          <a:xfrm rot="2700000">
            <a:off x="7017251" y="1823394"/>
            <a:ext cx="1704011" cy="1704011"/>
          </a:xfrm>
          <a:prstGeom prst="round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 rot="2700000">
            <a:off x="3717582" y="4481356"/>
            <a:ext cx="1704011" cy="1704011"/>
          </a:xfrm>
          <a:prstGeom prst="round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2519" y="551238"/>
            <a:ext cx="107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PROCESS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3544927" y="1608158"/>
            <a:ext cx="2289658" cy="2289658"/>
          </a:xfrm>
          <a:custGeom>
            <a:avLst/>
            <a:gdLst>
              <a:gd name="connsiteX0" fmla="*/ 1573332 w 2216572"/>
              <a:gd name="connsiteY0" fmla="*/ 353407 h 2216572"/>
              <a:gd name="connsiteX1" fmla="*/ 1745746 w 2216572"/>
              <a:gd name="connsiteY1" fmla="*/ 208727 h 2216572"/>
              <a:gd name="connsiteX2" fmla="*/ 1883485 w 2216572"/>
              <a:gd name="connsiteY2" fmla="*/ 324303 h 2216572"/>
              <a:gd name="connsiteX3" fmla="*/ 1770942 w 2216572"/>
              <a:gd name="connsiteY3" fmla="*/ 519221 h 2216572"/>
              <a:gd name="connsiteX4" fmla="*/ 1949759 w 2216572"/>
              <a:gd name="connsiteY4" fmla="*/ 828941 h 2216572"/>
              <a:gd name="connsiteX5" fmla="*/ 2174835 w 2216572"/>
              <a:gd name="connsiteY5" fmla="*/ 828935 h 2216572"/>
              <a:gd name="connsiteX6" fmla="*/ 2206058 w 2216572"/>
              <a:gd name="connsiteY6" fmla="*/ 1006009 h 2216572"/>
              <a:gd name="connsiteX7" fmla="*/ 1994554 w 2216572"/>
              <a:gd name="connsiteY7" fmla="*/ 1082984 h 2216572"/>
              <a:gd name="connsiteX8" fmla="*/ 1932452 w 2216572"/>
              <a:gd name="connsiteY8" fmla="*/ 1435184 h 2216572"/>
              <a:gd name="connsiteX9" fmla="*/ 2104873 w 2216572"/>
              <a:gd name="connsiteY9" fmla="*/ 1579855 h 2216572"/>
              <a:gd name="connsiteX10" fmla="*/ 2014970 w 2216572"/>
              <a:gd name="connsiteY10" fmla="*/ 1735571 h 2216572"/>
              <a:gd name="connsiteX11" fmla="*/ 1803470 w 2216572"/>
              <a:gd name="connsiteY11" fmla="*/ 1658585 h 2216572"/>
              <a:gd name="connsiteX12" fmla="*/ 1529507 w 2216572"/>
              <a:gd name="connsiteY12" fmla="*/ 1888467 h 2216572"/>
              <a:gd name="connsiteX13" fmla="*/ 1568597 w 2216572"/>
              <a:gd name="connsiteY13" fmla="*/ 2110123 h 2216572"/>
              <a:gd name="connsiteX14" fmla="*/ 1399635 w 2216572"/>
              <a:gd name="connsiteY14" fmla="*/ 2171620 h 2216572"/>
              <a:gd name="connsiteX15" fmla="*/ 1287103 w 2216572"/>
              <a:gd name="connsiteY15" fmla="*/ 1976696 h 2216572"/>
              <a:gd name="connsiteX16" fmla="*/ 929470 w 2216572"/>
              <a:gd name="connsiteY16" fmla="*/ 1976696 h 2216572"/>
              <a:gd name="connsiteX17" fmla="*/ 816937 w 2216572"/>
              <a:gd name="connsiteY17" fmla="*/ 2171620 h 2216572"/>
              <a:gd name="connsiteX18" fmla="*/ 647975 w 2216572"/>
              <a:gd name="connsiteY18" fmla="*/ 2110123 h 2216572"/>
              <a:gd name="connsiteX19" fmla="*/ 687065 w 2216572"/>
              <a:gd name="connsiteY19" fmla="*/ 1888467 h 2216572"/>
              <a:gd name="connsiteX20" fmla="*/ 413102 w 2216572"/>
              <a:gd name="connsiteY20" fmla="*/ 1658585 h 2216572"/>
              <a:gd name="connsiteX21" fmla="*/ 201602 w 2216572"/>
              <a:gd name="connsiteY21" fmla="*/ 1735571 h 2216572"/>
              <a:gd name="connsiteX22" fmla="*/ 111699 w 2216572"/>
              <a:gd name="connsiteY22" fmla="*/ 1579855 h 2216572"/>
              <a:gd name="connsiteX23" fmla="*/ 284121 w 2216572"/>
              <a:gd name="connsiteY23" fmla="*/ 1435184 h 2216572"/>
              <a:gd name="connsiteX24" fmla="*/ 222019 w 2216572"/>
              <a:gd name="connsiteY24" fmla="*/ 1082984 h 2216572"/>
              <a:gd name="connsiteX25" fmla="*/ 10514 w 2216572"/>
              <a:gd name="connsiteY25" fmla="*/ 1006009 h 2216572"/>
              <a:gd name="connsiteX26" fmla="*/ 41737 w 2216572"/>
              <a:gd name="connsiteY26" fmla="*/ 828935 h 2216572"/>
              <a:gd name="connsiteX27" fmla="*/ 266813 w 2216572"/>
              <a:gd name="connsiteY27" fmla="*/ 828941 h 2216572"/>
              <a:gd name="connsiteX28" fmla="*/ 445630 w 2216572"/>
              <a:gd name="connsiteY28" fmla="*/ 519221 h 2216572"/>
              <a:gd name="connsiteX29" fmla="*/ 333087 w 2216572"/>
              <a:gd name="connsiteY29" fmla="*/ 324303 h 2216572"/>
              <a:gd name="connsiteX30" fmla="*/ 470826 w 2216572"/>
              <a:gd name="connsiteY30" fmla="*/ 208727 h 2216572"/>
              <a:gd name="connsiteX31" fmla="*/ 643240 w 2216572"/>
              <a:gd name="connsiteY31" fmla="*/ 353407 h 2216572"/>
              <a:gd name="connsiteX32" fmla="*/ 979305 w 2216572"/>
              <a:gd name="connsiteY32" fmla="*/ 231089 h 2216572"/>
              <a:gd name="connsiteX33" fmla="*/ 1018383 w 2216572"/>
              <a:gd name="connsiteY33" fmla="*/ 9432 h 2216572"/>
              <a:gd name="connsiteX34" fmla="*/ 1198189 w 2216572"/>
              <a:gd name="connsiteY34" fmla="*/ 9432 h 2216572"/>
              <a:gd name="connsiteX35" fmla="*/ 1237267 w 2216572"/>
              <a:gd name="connsiteY35" fmla="*/ 231089 h 2216572"/>
              <a:gd name="connsiteX36" fmla="*/ 1573332 w 2216572"/>
              <a:gd name="connsiteY36" fmla="*/ 353407 h 221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16572" h="2216572">
                <a:moveTo>
                  <a:pt x="1573332" y="353407"/>
                </a:moveTo>
                <a:lnTo>
                  <a:pt x="1745746" y="208727"/>
                </a:lnTo>
                <a:lnTo>
                  <a:pt x="1883485" y="324303"/>
                </a:lnTo>
                <a:lnTo>
                  <a:pt x="1770942" y="519221"/>
                </a:lnTo>
                <a:cubicBezTo>
                  <a:pt x="1850967" y="609243"/>
                  <a:pt x="1911810" y="714626"/>
                  <a:pt x="1949759" y="828941"/>
                </a:cubicBezTo>
                <a:lnTo>
                  <a:pt x="2174835" y="828935"/>
                </a:lnTo>
                <a:lnTo>
                  <a:pt x="2206058" y="1006009"/>
                </a:lnTo>
                <a:lnTo>
                  <a:pt x="1994554" y="1082984"/>
                </a:lnTo>
                <a:cubicBezTo>
                  <a:pt x="1997991" y="1203384"/>
                  <a:pt x="1976861" y="1323221"/>
                  <a:pt x="1932452" y="1435184"/>
                </a:cubicBezTo>
                <a:lnTo>
                  <a:pt x="2104873" y="1579855"/>
                </a:lnTo>
                <a:lnTo>
                  <a:pt x="2014970" y="1735571"/>
                </a:lnTo>
                <a:lnTo>
                  <a:pt x="1803470" y="1658585"/>
                </a:lnTo>
                <a:cubicBezTo>
                  <a:pt x="1728712" y="1753026"/>
                  <a:pt x="1635495" y="1831244"/>
                  <a:pt x="1529507" y="1888467"/>
                </a:cubicBezTo>
                <a:lnTo>
                  <a:pt x="1568597" y="2110123"/>
                </a:lnTo>
                <a:lnTo>
                  <a:pt x="1399635" y="2171620"/>
                </a:lnTo>
                <a:lnTo>
                  <a:pt x="1287103" y="1976696"/>
                </a:lnTo>
                <a:cubicBezTo>
                  <a:pt x="1169129" y="2000988"/>
                  <a:pt x="1047443" y="2000988"/>
                  <a:pt x="929470" y="1976696"/>
                </a:cubicBezTo>
                <a:lnTo>
                  <a:pt x="816937" y="2171620"/>
                </a:lnTo>
                <a:lnTo>
                  <a:pt x="647975" y="2110123"/>
                </a:lnTo>
                <a:lnTo>
                  <a:pt x="687065" y="1888467"/>
                </a:lnTo>
                <a:cubicBezTo>
                  <a:pt x="581077" y="1831244"/>
                  <a:pt x="487860" y="1753026"/>
                  <a:pt x="413102" y="1658585"/>
                </a:cubicBezTo>
                <a:lnTo>
                  <a:pt x="201602" y="1735571"/>
                </a:lnTo>
                <a:lnTo>
                  <a:pt x="111699" y="1579855"/>
                </a:lnTo>
                <a:lnTo>
                  <a:pt x="284121" y="1435184"/>
                </a:lnTo>
                <a:cubicBezTo>
                  <a:pt x="239712" y="1323221"/>
                  <a:pt x="218581" y="1203383"/>
                  <a:pt x="222019" y="1082984"/>
                </a:cubicBezTo>
                <a:lnTo>
                  <a:pt x="10514" y="1006009"/>
                </a:lnTo>
                <a:lnTo>
                  <a:pt x="41737" y="828935"/>
                </a:lnTo>
                <a:lnTo>
                  <a:pt x="266813" y="828941"/>
                </a:lnTo>
                <a:cubicBezTo>
                  <a:pt x="304762" y="714627"/>
                  <a:pt x="365605" y="609243"/>
                  <a:pt x="445630" y="519221"/>
                </a:cubicBezTo>
                <a:lnTo>
                  <a:pt x="333087" y="324303"/>
                </a:lnTo>
                <a:lnTo>
                  <a:pt x="470826" y="208727"/>
                </a:lnTo>
                <a:lnTo>
                  <a:pt x="643240" y="353407"/>
                </a:lnTo>
                <a:cubicBezTo>
                  <a:pt x="745790" y="290230"/>
                  <a:pt x="860138" y="248611"/>
                  <a:pt x="979305" y="231089"/>
                </a:cubicBezTo>
                <a:lnTo>
                  <a:pt x="1018383" y="9432"/>
                </a:lnTo>
                <a:lnTo>
                  <a:pt x="1198189" y="9432"/>
                </a:lnTo>
                <a:lnTo>
                  <a:pt x="1237267" y="231089"/>
                </a:lnTo>
                <a:cubicBezTo>
                  <a:pt x="1356434" y="248611"/>
                  <a:pt x="1470782" y="290230"/>
                  <a:pt x="1573332" y="353407"/>
                </a:cubicBezTo>
                <a:close/>
              </a:path>
            </a:pathLst>
          </a:custGeom>
          <a:solidFill>
            <a:srgbClr val="12AFA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9600" tIns="533191" rIns="459600" bIns="571957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431084" y="1523309"/>
            <a:ext cx="2305912" cy="2305912"/>
          </a:xfrm>
          <a:custGeom>
            <a:avLst/>
            <a:gdLst>
              <a:gd name="connsiteX0" fmla="*/ 1206213 w 1612052"/>
              <a:gd name="connsiteY0" fmla="*/ 408292 h 1612052"/>
              <a:gd name="connsiteX1" fmla="*/ 1444045 w 1612052"/>
              <a:gd name="connsiteY1" fmla="*/ 336614 h 1612052"/>
              <a:gd name="connsiteX2" fmla="*/ 1531559 w 1612052"/>
              <a:gd name="connsiteY2" fmla="*/ 488191 h 1612052"/>
              <a:gd name="connsiteX3" fmla="*/ 1350567 w 1612052"/>
              <a:gd name="connsiteY3" fmla="*/ 658321 h 1612052"/>
              <a:gd name="connsiteX4" fmla="*/ 1350567 w 1612052"/>
              <a:gd name="connsiteY4" fmla="*/ 953731 h 1612052"/>
              <a:gd name="connsiteX5" fmla="*/ 1531559 w 1612052"/>
              <a:gd name="connsiteY5" fmla="*/ 1123861 h 1612052"/>
              <a:gd name="connsiteX6" fmla="*/ 1444045 w 1612052"/>
              <a:gd name="connsiteY6" fmla="*/ 1275438 h 1612052"/>
              <a:gd name="connsiteX7" fmla="*/ 1206213 w 1612052"/>
              <a:gd name="connsiteY7" fmla="*/ 1203760 h 1612052"/>
              <a:gd name="connsiteX8" fmla="*/ 950380 w 1612052"/>
              <a:gd name="connsiteY8" fmla="*/ 1351465 h 1612052"/>
              <a:gd name="connsiteX9" fmla="*/ 893539 w 1612052"/>
              <a:gd name="connsiteY9" fmla="*/ 1593273 h 1612052"/>
              <a:gd name="connsiteX10" fmla="*/ 718513 w 1612052"/>
              <a:gd name="connsiteY10" fmla="*/ 1593273 h 1612052"/>
              <a:gd name="connsiteX11" fmla="*/ 661672 w 1612052"/>
              <a:gd name="connsiteY11" fmla="*/ 1351465 h 1612052"/>
              <a:gd name="connsiteX12" fmla="*/ 405839 w 1612052"/>
              <a:gd name="connsiteY12" fmla="*/ 1203760 h 1612052"/>
              <a:gd name="connsiteX13" fmla="*/ 168007 w 1612052"/>
              <a:gd name="connsiteY13" fmla="*/ 1275438 h 1612052"/>
              <a:gd name="connsiteX14" fmla="*/ 80493 w 1612052"/>
              <a:gd name="connsiteY14" fmla="*/ 1123861 h 1612052"/>
              <a:gd name="connsiteX15" fmla="*/ 261485 w 1612052"/>
              <a:gd name="connsiteY15" fmla="*/ 953731 h 1612052"/>
              <a:gd name="connsiteX16" fmla="*/ 261485 w 1612052"/>
              <a:gd name="connsiteY16" fmla="*/ 658321 h 1612052"/>
              <a:gd name="connsiteX17" fmla="*/ 80493 w 1612052"/>
              <a:gd name="connsiteY17" fmla="*/ 488191 h 1612052"/>
              <a:gd name="connsiteX18" fmla="*/ 168007 w 1612052"/>
              <a:gd name="connsiteY18" fmla="*/ 336614 h 1612052"/>
              <a:gd name="connsiteX19" fmla="*/ 405839 w 1612052"/>
              <a:gd name="connsiteY19" fmla="*/ 408292 h 1612052"/>
              <a:gd name="connsiteX20" fmla="*/ 661672 w 1612052"/>
              <a:gd name="connsiteY20" fmla="*/ 260587 h 1612052"/>
              <a:gd name="connsiteX21" fmla="*/ 718513 w 1612052"/>
              <a:gd name="connsiteY21" fmla="*/ 18779 h 1612052"/>
              <a:gd name="connsiteX22" fmla="*/ 893539 w 1612052"/>
              <a:gd name="connsiteY22" fmla="*/ 18779 h 1612052"/>
              <a:gd name="connsiteX23" fmla="*/ 950380 w 1612052"/>
              <a:gd name="connsiteY23" fmla="*/ 260587 h 1612052"/>
              <a:gd name="connsiteX24" fmla="*/ 1206213 w 1612052"/>
              <a:gd name="connsiteY24" fmla="*/ 408292 h 1612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12052" h="1612052">
                <a:moveTo>
                  <a:pt x="1206213" y="408292"/>
                </a:moveTo>
                <a:lnTo>
                  <a:pt x="1444045" y="336614"/>
                </a:lnTo>
                <a:lnTo>
                  <a:pt x="1531559" y="488191"/>
                </a:lnTo>
                <a:lnTo>
                  <a:pt x="1350567" y="658321"/>
                </a:lnTo>
                <a:cubicBezTo>
                  <a:pt x="1376803" y="755044"/>
                  <a:pt x="1376803" y="857009"/>
                  <a:pt x="1350567" y="953731"/>
                </a:cubicBezTo>
                <a:lnTo>
                  <a:pt x="1531559" y="1123861"/>
                </a:lnTo>
                <a:lnTo>
                  <a:pt x="1444045" y="1275438"/>
                </a:lnTo>
                <a:lnTo>
                  <a:pt x="1206213" y="1203760"/>
                </a:lnTo>
                <a:cubicBezTo>
                  <a:pt x="1135567" y="1274842"/>
                  <a:pt x="1047262" y="1325825"/>
                  <a:pt x="950380" y="1351465"/>
                </a:cubicBezTo>
                <a:lnTo>
                  <a:pt x="893539" y="1593273"/>
                </a:lnTo>
                <a:lnTo>
                  <a:pt x="718513" y="1593273"/>
                </a:lnTo>
                <a:lnTo>
                  <a:pt x="661672" y="1351465"/>
                </a:lnTo>
                <a:cubicBezTo>
                  <a:pt x="564790" y="1325824"/>
                  <a:pt x="476486" y="1274842"/>
                  <a:pt x="405839" y="1203760"/>
                </a:cubicBezTo>
                <a:lnTo>
                  <a:pt x="168007" y="1275438"/>
                </a:lnTo>
                <a:lnTo>
                  <a:pt x="80493" y="1123861"/>
                </a:lnTo>
                <a:lnTo>
                  <a:pt x="261485" y="953731"/>
                </a:lnTo>
                <a:cubicBezTo>
                  <a:pt x="235249" y="857008"/>
                  <a:pt x="235249" y="755043"/>
                  <a:pt x="261485" y="658321"/>
                </a:cubicBezTo>
                <a:lnTo>
                  <a:pt x="80493" y="488191"/>
                </a:lnTo>
                <a:lnTo>
                  <a:pt x="168007" y="336614"/>
                </a:lnTo>
                <a:lnTo>
                  <a:pt x="405839" y="408292"/>
                </a:lnTo>
                <a:cubicBezTo>
                  <a:pt x="476485" y="337210"/>
                  <a:pt x="564790" y="286227"/>
                  <a:pt x="661672" y="260587"/>
                </a:cubicBezTo>
                <a:lnTo>
                  <a:pt x="718513" y="18779"/>
                </a:lnTo>
                <a:lnTo>
                  <a:pt x="893539" y="18779"/>
                </a:lnTo>
                <a:lnTo>
                  <a:pt x="950380" y="260587"/>
                </a:lnTo>
                <a:cubicBezTo>
                  <a:pt x="1047262" y="286228"/>
                  <a:pt x="1135566" y="337210"/>
                  <a:pt x="1206213" y="408292"/>
                </a:cubicBezTo>
                <a:close/>
              </a:path>
            </a:pathLst>
          </a:custGeom>
          <a:solidFill>
            <a:srgbClr val="E6562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6799" tIns="469252" rIns="466799" bIns="469252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800" kern="1200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4588" y="2413789"/>
            <a:ext cx="2127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B0C4C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6 PHASES </a:t>
            </a:r>
          </a:p>
          <a:p>
            <a:pPr algn="ctr"/>
            <a:r>
              <a:rPr lang="en-US" sz="1400" b="1" dirty="0" smtClean="0">
                <a:solidFill>
                  <a:srgbClr val="B0C4C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[RE-BASELINE]</a:t>
            </a:r>
            <a:endParaRPr lang="en-US" sz="1000" dirty="0" smtClean="0">
              <a:solidFill>
                <a:srgbClr val="B0C4C2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19591" y="2520194"/>
            <a:ext cx="2127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EXECUTION </a:t>
            </a:r>
          </a:p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PLAN </a:t>
            </a:r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20133" y="2351608"/>
            <a:ext cx="2127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TUTORIAL NOTES FOR THE EXPERIMENT </a:t>
            </a:r>
          </a:p>
        </p:txBody>
      </p:sp>
      <p:sp>
        <p:nvSpPr>
          <p:cNvPr id="44" name="Rectangle 43"/>
          <p:cNvSpPr/>
          <p:nvPr/>
        </p:nvSpPr>
        <p:spPr>
          <a:xfrm>
            <a:off x="7785100" y="880676"/>
            <a:ext cx="36943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QUANTITATIVE</a:t>
            </a:r>
            <a:endParaRPr lang="en-US" sz="2200" dirty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9491478" y="1458947"/>
            <a:ext cx="2391383" cy="2391383"/>
          </a:xfrm>
          <a:custGeom>
            <a:avLst/>
            <a:gdLst>
              <a:gd name="connsiteX0" fmla="*/ 1573332 w 2216572"/>
              <a:gd name="connsiteY0" fmla="*/ 353407 h 2216572"/>
              <a:gd name="connsiteX1" fmla="*/ 1745746 w 2216572"/>
              <a:gd name="connsiteY1" fmla="*/ 208727 h 2216572"/>
              <a:gd name="connsiteX2" fmla="*/ 1883485 w 2216572"/>
              <a:gd name="connsiteY2" fmla="*/ 324303 h 2216572"/>
              <a:gd name="connsiteX3" fmla="*/ 1770942 w 2216572"/>
              <a:gd name="connsiteY3" fmla="*/ 519221 h 2216572"/>
              <a:gd name="connsiteX4" fmla="*/ 1949759 w 2216572"/>
              <a:gd name="connsiteY4" fmla="*/ 828941 h 2216572"/>
              <a:gd name="connsiteX5" fmla="*/ 2174835 w 2216572"/>
              <a:gd name="connsiteY5" fmla="*/ 828935 h 2216572"/>
              <a:gd name="connsiteX6" fmla="*/ 2206058 w 2216572"/>
              <a:gd name="connsiteY6" fmla="*/ 1006009 h 2216572"/>
              <a:gd name="connsiteX7" fmla="*/ 1994554 w 2216572"/>
              <a:gd name="connsiteY7" fmla="*/ 1082984 h 2216572"/>
              <a:gd name="connsiteX8" fmla="*/ 1932452 w 2216572"/>
              <a:gd name="connsiteY8" fmla="*/ 1435184 h 2216572"/>
              <a:gd name="connsiteX9" fmla="*/ 2104873 w 2216572"/>
              <a:gd name="connsiteY9" fmla="*/ 1579855 h 2216572"/>
              <a:gd name="connsiteX10" fmla="*/ 2014970 w 2216572"/>
              <a:gd name="connsiteY10" fmla="*/ 1735571 h 2216572"/>
              <a:gd name="connsiteX11" fmla="*/ 1803470 w 2216572"/>
              <a:gd name="connsiteY11" fmla="*/ 1658585 h 2216572"/>
              <a:gd name="connsiteX12" fmla="*/ 1529507 w 2216572"/>
              <a:gd name="connsiteY12" fmla="*/ 1888467 h 2216572"/>
              <a:gd name="connsiteX13" fmla="*/ 1568597 w 2216572"/>
              <a:gd name="connsiteY13" fmla="*/ 2110123 h 2216572"/>
              <a:gd name="connsiteX14" fmla="*/ 1399635 w 2216572"/>
              <a:gd name="connsiteY14" fmla="*/ 2171620 h 2216572"/>
              <a:gd name="connsiteX15" fmla="*/ 1287103 w 2216572"/>
              <a:gd name="connsiteY15" fmla="*/ 1976696 h 2216572"/>
              <a:gd name="connsiteX16" fmla="*/ 929470 w 2216572"/>
              <a:gd name="connsiteY16" fmla="*/ 1976696 h 2216572"/>
              <a:gd name="connsiteX17" fmla="*/ 816937 w 2216572"/>
              <a:gd name="connsiteY17" fmla="*/ 2171620 h 2216572"/>
              <a:gd name="connsiteX18" fmla="*/ 647975 w 2216572"/>
              <a:gd name="connsiteY18" fmla="*/ 2110123 h 2216572"/>
              <a:gd name="connsiteX19" fmla="*/ 687065 w 2216572"/>
              <a:gd name="connsiteY19" fmla="*/ 1888467 h 2216572"/>
              <a:gd name="connsiteX20" fmla="*/ 413102 w 2216572"/>
              <a:gd name="connsiteY20" fmla="*/ 1658585 h 2216572"/>
              <a:gd name="connsiteX21" fmla="*/ 201602 w 2216572"/>
              <a:gd name="connsiteY21" fmla="*/ 1735571 h 2216572"/>
              <a:gd name="connsiteX22" fmla="*/ 111699 w 2216572"/>
              <a:gd name="connsiteY22" fmla="*/ 1579855 h 2216572"/>
              <a:gd name="connsiteX23" fmla="*/ 284121 w 2216572"/>
              <a:gd name="connsiteY23" fmla="*/ 1435184 h 2216572"/>
              <a:gd name="connsiteX24" fmla="*/ 222019 w 2216572"/>
              <a:gd name="connsiteY24" fmla="*/ 1082984 h 2216572"/>
              <a:gd name="connsiteX25" fmla="*/ 10514 w 2216572"/>
              <a:gd name="connsiteY25" fmla="*/ 1006009 h 2216572"/>
              <a:gd name="connsiteX26" fmla="*/ 41737 w 2216572"/>
              <a:gd name="connsiteY26" fmla="*/ 828935 h 2216572"/>
              <a:gd name="connsiteX27" fmla="*/ 266813 w 2216572"/>
              <a:gd name="connsiteY27" fmla="*/ 828941 h 2216572"/>
              <a:gd name="connsiteX28" fmla="*/ 445630 w 2216572"/>
              <a:gd name="connsiteY28" fmla="*/ 519221 h 2216572"/>
              <a:gd name="connsiteX29" fmla="*/ 333087 w 2216572"/>
              <a:gd name="connsiteY29" fmla="*/ 324303 h 2216572"/>
              <a:gd name="connsiteX30" fmla="*/ 470826 w 2216572"/>
              <a:gd name="connsiteY30" fmla="*/ 208727 h 2216572"/>
              <a:gd name="connsiteX31" fmla="*/ 643240 w 2216572"/>
              <a:gd name="connsiteY31" fmla="*/ 353407 h 2216572"/>
              <a:gd name="connsiteX32" fmla="*/ 979305 w 2216572"/>
              <a:gd name="connsiteY32" fmla="*/ 231089 h 2216572"/>
              <a:gd name="connsiteX33" fmla="*/ 1018383 w 2216572"/>
              <a:gd name="connsiteY33" fmla="*/ 9432 h 2216572"/>
              <a:gd name="connsiteX34" fmla="*/ 1198189 w 2216572"/>
              <a:gd name="connsiteY34" fmla="*/ 9432 h 2216572"/>
              <a:gd name="connsiteX35" fmla="*/ 1237267 w 2216572"/>
              <a:gd name="connsiteY35" fmla="*/ 231089 h 2216572"/>
              <a:gd name="connsiteX36" fmla="*/ 1573332 w 2216572"/>
              <a:gd name="connsiteY36" fmla="*/ 353407 h 221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16572" h="2216572">
                <a:moveTo>
                  <a:pt x="1573332" y="353407"/>
                </a:moveTo>
                <a:lnTo>
                  <a:pt x="1745746" y="208727"/>
                </a:lnTo>
                <a:lnTo>
                  <a:pt x="1883485" y="324303"/>
                </a:lnTo>
                <a:lnTo>
                  <a:pt x="1770942" y="519221"/>
                </a:lnTo>
                <a:cubicBezTo>
                  <a:pt x="1850967" y="609243"/>
                  <a:pt x="1911810" y="714626"/>
                  <a:pt x="1949759" y="828941"/>
                </a:cubicBezTo>
                <a:lnTo>
                  <a:pt x="2174835" y="828935"/>
                </a:lnTo>
                <a:lnTo>
                  <a:pt x="2206058" y="1006009"/>
                </a:lnTo>
                <a:lnTo>
                  <a:pt x="1994554" y="1082984"/>
                </a:lnTo>
                <a:cubicBezTo>
                  <a:pt x="1997991" y="1203384"/>
                  <a:pt x="1976861" y="1323221"/>
                  <a:pt x="1932452" y="1435184"/>
                </a:cubicBezTo>
                <a:lnTo>
                  <a:pt x="2104873" y="1579855"/>
                </a:lnTo>
                <a:lnTo>
                  <a:pt x="2014970" y="1735571"/>
                </a:lnTo>
                <a:lnTo>
                  <a:pt x="1803470" y="1658585"/>
                </a:lnTo>
                <a:cubicBezTo>
                  <a:pt x="1728712" y="1753026"/>
                  <a:pt x="1635495" y="1831244"/>
                  <a:pt x="1529507" y="1888467"/>
                </a:cubicBezTo>
                <a:lnTo>
                  <a:pt x="1568597" y="2110123"/>
                </a:lnTo>
                <a:lnTo>
                  <a:pt x="1399635" y="2171620"/>
                </a:lnTo>
                <a:lnTo>
                  <a:pt x="1287103" y="1976696"/>
                </a:lnTo>
                <a:cubicBezTo>
                  <a:pt x="1169129" y="2000988"/>
                  <a:pt x="1047443" y="2000988"/>
                  <a:pt x="929470" y="1976696"/>
                </a:cubicBezTo>
                <a:lnTo>
                  <a:pt x="816937" y="2171620"/>
                </a:lnTo>
                <a:lnTo>
                  <a:pt x="647975" y="2110123"/>
                </a:lnTo>
                <a:lnTo>
                  <a:pt x="687065" y="1888467"/>
                </a:lnTo>
                <a:cubicBezTo>
                  <a:pt x="581077" y="1831244"/>
                  <a:pt x="487860" y="1753026"/>
                  <a:pt x="413102" y="1658585"/>
                </a:cubicBezTo>
                <a:lnTo>
                  <a:pt x="201602" y="1735571"/>
                </a:lnTo>
                <a:lnTo>
                  <a:pt x="111699" y="1579855"/>
                </a:lnTo>
                <a:lnTo>
                  <a:pt x="284121" y="1435184"/>
                </a:lnTo>
                <a:cubicBezTo>
                  <a:pt x="239712" y="1323221"/>
                  <a:pt x="218581" y="1203383"/>
                  <a:pt x="222019" y="1082984"/>
                </a:cubicBezTo>
                <a:lnTo>
                  <a:pt x="10514" y="1006009"/>
                </a:lnTo>
                <a:lnTo>
                  <a:pt x="41737" y="828935"/>
                </a:lnTo>
                <a:lnTo>
                  <a:pt x="266813" y="828941"/>
                </a:lnTo>
                <a:cubicBezTo>
                  <a:pt x="304762" y="714627"/>
                  <a:pt x="365605" y="609243"/>
                  <a:pt x="445630" y="519221"/>
                </a:cubicBezTo>
                <a:lnTo>
                  <a:pt x="333087" y="324303"/>
                </a:lnTo>
                <a:lnTo>
                  <a:pt x="470826" y="208727"/>
                </a:lnTo>
                <a:lnTo>
                  <a:pt x="643240" y="353407"/>
                </a:lnTo>
                <a:cubicBezTo>
                  <a:pt x="745790" y="290230"/>
                  <a:pt x="860138" y="248611"/>
                  <a:pt x="979305" y="231089"/>
                </a:cubicBezTo>
                <a:lnTo>
                  <a:pt x="1018383" y="9432"/>
                </a:lnTo>
                <a:lnTo>
                  <a:pt x="1198189" y="9432"/>
                </a:lnTo>
                <a:lnTo>
                  <a:pt x="1237267" y="231089"/>
                </a:lnTo>
                <a:cubicBezTo>
                  <a:pt x="1356434" y="248611"/>
                  <a:pt x="1470782" y="290230"/>
                  <a:pt x="1573332" y="353407"/>
                </a:cubicBezTo>
                <a:close/>
              </a:path>
            </a:pathLst>
          </a:custGeom>
          <a:solidFill>
            <a:srgbClr val="E7572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9600" tIns="533191" rIns="459600" bIns="571957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632977" y="2420568"/>
            <a:ext cx="2127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PERFORMING EXEPERIMENT</a:t>
            </a:r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6849769" y="4323602"/>
            <a:ext cx="2019519" cy="2019519"/>
          </a:xfrm>
          <a:custGeom>
            <a:avLst/>
            <a:gdLst>
              <a:gd name="connsiteX0" fmla="*/ 1573332 w 2216572"/>
              <a:gd name="connsiteY0" fmla="*/ 353407 h 2216572"/>
              <a:gd name="connsiteX1" fmla="*/ 1745746 w 2216572"/>
              <a:gd name="connsiteY1" fmla="*/ 208727 h 2216572"/>
              <a:gd name="connsiteX2" fmla="*/ 1883485 w 2216572"/>
              <a:gd name="connsiteY2" fmla="*/ 324303 h 2216572"/>
              <a:gd name="connsiteX3" fmla="*/ 1770942 w 2216572"/>
              <a:gd name="connsiteY3" fmla="*/ 519221 h 2216572"/>
              <a:gd name="connsiteX4" fmla="*/ 1949759 w 2216572"/>
              <a:gd name="connsiteY4" fmla="*/ 828941 h 2216572"/>
              <a:gd name="connsiteX5" fmla="*/ 2174835 w 2216572"/>
              <a:gd name="connsiteY5" fmla="*/ 828935 h 2216572"/>
              <a:gd name="connsiteX6" fmla="*/ 2206058 w 2216572"/>
              <a:gd name="connsiteY6" fmla="*/ 1006009 h 2216572"/>
              <a:gd name="connsiteX7" fmla="*/ 1994554 w 2216572"/>
              <a:gd name="connsiteY7" fmla="*/ 1082984 h 2216572"/>
              <a:gd name="connsiteX8" fmla="*/ 1932452 w 2216572"/>
              <a:gd name="connsiteY8" fmla="*/ 1435184 h 2216572"/>
              <a:gd name="connsiteX9" fmla="*/ 2104873 w 2216572"/>
              <a:gd name="connsiteY9" fmla="*/ 1579855 h 2216572"/>
              <a:gd name="connsiteX10" fmla="*/ 2014970 w 2216572"/>
              <a:gd name="connsiteY10" fmla="*/ 1735571 h 2216572"/>
              <a:gd name="connsiteX11" fmla="*/ 1803470 w 2216572"/>
              <a:gd name="connsiteY11" fmla="*/ 1658585 h 2216572"/>
              <a:gd name="connsiteX12" fmla="*/ 1529507 w 2216572"/>
              <a:gd name="connsiteY12" fmla="*/ 1888467 h 2216572"/>
              <a:gd name="connsiteX13" fmla="*/ 1568597 w 2216572"/>
              <a:gd name="connsiteY13" fmla="*/ 2110123 h 2216572"/>
              <a:gd name="connsiteX14" fmla="*/ 1399635 w 2216572"/>
              <a:gd name="connsiteY14" fmla="*/ 2171620 h 2216572"/>
              <a:gd name="connsiteX15" fmla="*/ 1287103 w 2216572"/>
              <a:gd name="connsiteY15" fmla="*/ 1976696 h 2216572"/>
              <a:gd name="connsiteX16" fmla="*/ 929470 w 2216572"/>
              <a:gd name="connsiteY16" fmla="*/ 1976696 h 2216572"/>
              <a:gd name="connsiteX17" fmla="*/ 816937 w 2216572"/>
              <a:gd name="connsiteY17" fmla="*/ 2171620 h 2216572"/>
              <a:gd name="connsiteX18" fmla="*/ 647975 w 2216572"/>
              <a:gd name="connsiteY18" fmla="*/ 2110123 h 2216572"/>
              <a:gd name="connsiteX19" fmla="*/ 687065 w 2216572"/>
              <a:gd name="connsiteY19" fmla="*/ 1888467 h 2216572"/>
              <a:gd name="connsiteX20" fmla="*/ 413102 w 2216572"/>
              <a:gd name="connsiteY20" fmla="*/ 1658585 h 2216572"/>
              <a:gd name="connsiteX21" fmla="*/ 201602 w 2216572"/>
              <a:gd name="connsiteY21" fmla="*/ 1735571 h 2216572"/>
              <a:gd name="connsiteX22" fmla="*/ 111699 w 2216572"/>
              <a:gd name="connsiteY22" fmla="*/ 1579855 h 2216572"/>
              <a:gd name="connsiteX23" fmla="*/ 284121 w 2216572"/>
              <a:gd name="connsiteY23" fmla="*/ 1435184 h 2216572"/>
              <a:gd name="connsiteX24" fmla="*/ 222019 w 2216572"/>
              <a:gd name="connsiteY24" fmla="*/ 1082984 h 2216572"/>
              <a:gd name="connsiteX25" fmla="*/ 10514 w 2216572"/>
              <a:gd name="connsiteY25" fmla="*/ 1006009 h 2216572"/>
              <a:gd name="connsiteX26" fmla="*/ 41737 w 2216572"/>
              <a:gd name="connsiteY26" fmla="*/ 828935 h 2216572"/>
              <a:gd name="connsiteX27" fmla="*/ 266813 w 2216572"/>
              <a:gd name="connsiteY27" fmla="*/ 828941 h 2216572"/>
              <a:gd name="connsiteX28" fmla="*/ 445630 w 2216572"/>
              <a:gd name="connsiteY28" fmla="*/ 519221 h 2216572"/>
              <a:gd name="connsiteX29" fmla="*/ 333087 w 2216572"/>
              <a:gd name="connsiteY29" fmla="*/ 324303 h 2216572"/>
              <a:gd name="connsiteX30" fmla="*/ 470826 w 2216572"/>
              <a:gd name="connsiteY30" fmla="*/ 208727 h 2216572"/>
              <a:gd name="connsiteX31" fmla="*/ 643240 w 2216572"/>
              <a:gd name="connsiteY31" fmla="*/ 353407 h 2216572"/>
              <a:gd name="connsiteX32" fmla="*/ 979305 w 2216572"/>
              <a:gd name="connsiteY32" fmla="*/ 231089 h 2216572"/>
              <a:gd name="connsiteX33" fmla="*/ 1018383 w 2216572"/>
              <a:gd name="connsiteY33" fmla="*/ 9432 h 2216572"/>
              <a:gd name="connsiteX34" fmla="*/ 1198189 w 2216572"/>
              <a:gd name="connsiteY34" fmla="*/ 9432 h 2216572"/>
              <a:gd name="connsiteX35" fmla="*/ 1237267 w 2216572"/>
              <a:gd name="connsiteY35" fmla="*/ 231089 h 2216572"/>
              <a:gd name="connsiteX36" fmla="*/ 1573332 w 2216572"/>
              <a:gd name="connsiteY36" fmla="*/ 353407 h 221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16572" h="2216572">
                <a:moveTo>
                  <a:pt x="1573332" y="353407"/>
                </a:moveTo>
                <a:lnTo>
                  <a:pt x="1745746" y="208727"/>
                </a:lnTo>
                <a:lnTo>
                  <a:pt x="1883485" y="324303"/>
                </a:lnTo>
                <a:lnTo>
                  <a:pt x="1770942" y="519221"/>
                </a:lnTo>
                <a:cubicBezTo>
                  <a:pt x="1850967" y="609243"/>
                  <a:pt x="1911810" y="714626"/>
                  <a:pt x="1949759" y="828941"/>
                </a:cubicBezTo>
                <a:lnTo>
                  <a:pt x="2174835" y="828935"/>
                </a:lnTo>
                <a:lnTo>
                  <a:pt x="2206058" y="1006009"/>
                </a:lnTo>
                <a:lnTo>
                  <a:pt x="1994554" y="1082984"/>
                </a:lnTo>
                <a:cubicBezTo>
                  <a:pt x="1997991" y="1203384"/>
                  <a:pt x="1976861" y="1323221"/>
                  <a:pt x="1932452" y="1435184"/>
                </a:cubicBezTo>
                <a:lnTo>
                  <a:pt x="2104873" y="1579855"/>
                </a:lnTo>
                <a:lnTo>
                  <a:pt x="2014970" y="1735571"/>
                </a:lnTo>
                <a:lnTo>
                  <a:pt x="1803470" y="1658585"/>
                </a:lnTo>
                <a:cubicBezTo>
                  <a:pt x="1728712" y="1753026"/>
                  <a:pt x="1635495" y="1831244"/>
                  <a:pt x="1529507" y="1888467"/>
                </a:cubicBezTo>
                <a:lnTo>
                  <a:pt x="1568597" y="2110123"/>
                </a:lnTo>
                <a:lnTo>
                  <a:pt x="1399635" y="2171620"/>
                </a:lnTo>
                <a:lnTo>
                  <a:pt x="1287103" y="1976696"/>
                </a:lnTo>
                <a:cubicBezTo>
                  <a:pt x="1169129" y="2000988"/>
                  <a:pt x="1047443" y="2000988"/>
                  <a:pt x="929470" y="1976696"/>
                </a:cubicBezTo>
                <a:lnTo>
                  <a:pt x="816937" y="2171620"/>
                </a:lnTo>
                <a:lnTo>
                  <a:pt x="647975" y="2110123"/>
                </a:lnTo>
                <a:lnTo>
                  <a:pt x="687065" y="1888467"/>
                </a:lnTo>
                <a:cubicBezTo>
                  <a:pt x="581077" y="1831244"/>
                  <a:pt x="487860" y="1753026"/>
                  <a:pt x="413102" y="1658585"/>
                </a:cubicBezTo>
                <a:lnTo>
                  <a:pt x="201602" y="1735571"/>
                </a:lnTo>
                <a:lnTo>
                  <a:pt x="111699" y="1579855"/>
                </a:lnTo>
                <a:lnTo>
                  <a:pt x="284121" y="1435184"/>
                </a:lnTo>
                <a:cubicBezTo>
                  <a:pt x="239712" y="1323221"/>
                  <a:pt x="218581" y="1203383"/>
                  <a:pt x="222019" y="1082984"/>
                </a:cubicBezTo>
                <a:lnTo>
                  <a:pt x="10514" y="1006009"/>
                </a:lnTo>
                <a:lnTo>
                  <a:pt x="41737" y="828935"/>
                </a:lnTo>
                <a:lnTo>
                  <a:pt x="266813" y="828941"/>
                </a:lnTo>
                <a:cubicBezTo>
                  <a:pt x="304762" y="714627"/>
                  <a:pt x="365605" y="609243"/>
                  <a:pt x="445630" y="519221"/>
                </a:cubicBezTo>
                <a:lnTo>
                  <a:pt x="333087" y="324303"/>
                </a:lnTo>
                <a:lnTo>
                  <a:pt x="470826" y="208727"/>
                </a:lnTo>
                <a:lnTo>
                  <a:pt x="643240" y="353407"/>
                </a:lnTo>
                <a:cubicBezTo>
                  <a:pt x="745790" y="290230"/>
                  <a:pt x="860138" y="248611"/>
                  <a:pt x="979305" y="231089"/>
                </a:cubicBezTo>
                <a:lnTo>
                  <a:pt x="1018383" y="9432"/>
                </a:lnTo>
                <a:lnTo>
                  <a:pt x="1198189" y="9432"/>
                </a:lnTo>
                <a:lnTo>
                  <a:pt x="1237267" y="231089"/>
                </a:lnTo>
                <a:cubicBezTo>
                  <a:pt x="1356434" y="248611"/>
                  <a:pt x="1470782" y="290230"/>
                  <a:pt x="1573332" y="353407"/>
                </a:cubicBezTo>
                <a:close/>
              </a:path>
            </a:pathLst>
          </a:custGeom>
          <a:solidFill>
            <a:srgbClr val="12AFA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9600" tIns="533191" rIns="459600" bIns="571957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9554814" y="4210948"/>
            <a:ext cx="2305912" cy="2305912"/>
          </a:xfrm>
          <a:custGeom>
            <a:avLst/>
            <a:gdLst>
              <a:gd name="connsiteX0" fmla="*/ 1206213 w 1612052"/>
              <a:gd name="connsiteY0" fmla="*/ 408292 h 1612052"/>
              <a:gd name="connsiteX1" fmla="*/ 1444045 w 1612052"/>
              <a:gd name="connsiteY1" fmla="*/ 336614 h 1612052"/>
              <a:gd name="connsiteX2" fmla="*/ 1531559 w 1612052"/>
              <a:gd name="connsiteY2" fmla="*/ 488191 h 1612052"/>
              <a:gd name="connsiteX3" fmla="*/ 1350567 w 1612052"/>
              <a:gd name="connsiteY3" fmla="*/ 658321 h 1612052"/>
              <a:gd name="connsiteX4" fmla="*/ 1350567 w 1612052"/>
              <a:gd name="connsiteY4" fmla="*/ 953731 h 1612052"/>
              <a:gd name="connsiteX5" fmla="*/ 1531559 w 1612052"/>
              <a:gd name="connsiteY5" fmla="*/ 1123861 h 1612052"/>
              <a:gd name="connsiteX6" fmla="*/ 1444045 w 1612052"/>
              <a:gd name="connsiteY6" fmla="*/ 1275438 h 1612052"/>
              <a:gd name="connsiteX7" fmla="*/ 1206213 w 1612052"/>
              <a:gd name="connsiteY7" fmla="*/ 1203760 h 1612052"/>
              <a:gd name="connsiteX8" fmla="*/ 950380 w 1612052"/>
              <a:gd name="connsiteY8" fmla="*/ 1351465 h 1612052"/>
              <a:gd name="connsiteX9" fmla="*/ 893539 w 1612052"/>
              <a:gd name="connsiteY9" fmla="*/ 1593273 h 1612052"/>
              <a:gd name="connsiteX10" fmla="*/ 718513 w 1612052"/>
              <a:gd name="connsiteY10" fmla="*/ 1593273 h 1612052"/>
              <a:gd name="connsiteX11" fmla="*/ 661672 w 1612052"/>
              <a:gd name="connsiteY11" fmla="*/ 1351465 h 1612052"/>
              <a:gd name="connsiteX12" fmla="*/ 405839 w 1612052"/>
              <a:gd name="connsiteY12" fmla="*/ 1203760 h 1612052"/>
              <a:gd name="connsiteX13" fmla="*/ 168007 w 1612052"/>
              <a:gd name="connsiteY13" fmla="*/ 1275438 h 1612052"/>
              <a:gd name="connsiteX14" fmla="*/ 80493 w 1612052"/>
              <a:gd name="connsiteY14" fmla="*/ 1123861 h 1612052"/>
              <a:gd name="connsiteX15" fmla="*/ 261485 w 1612052"/>
              <a:gd name="connsiteY15" fmla="*/ 953731 h 1612052"/>
              <a:gd name="connsiteX16" fmla="*/ 261485 w 1612052"/>
              <a:gd name="connsiteY16" fmla="*/ 658321 h 1612052"/>
              <a:gd name="connsiteX17" fmla="*/ 80493 w 1612052"/>
              <a:gd name="connsiteY17" fmla="*/ 488191 h 1612052"/>
              <a:gd name="connsiteX18" fmla="*/ 168007 w 1612052"/>
              <a:gd name="connsiteY18" fmla="*/ 336614 h 1612052"/>
              <a:gd name="connsiteX19" fmla="*/ 405839 w 1612052"/>
              <a:gd name="connsiteY19" fmla="*/ 408292 h 1612052"/>
              <a:gd name="connsiteX20" fmla="*/ 661672 w 1612052"/>
              <a:gd name="connsiteY20" fmla="*/ 260587 h 1612052"/>
              <a:gd name="connsiteX21" fmla="*/ 718513 w 1612052"/>
              <a:gd name="connsiteY21" fmla="*/ 18779 h 1612052"/>
              <a:gd name="connsiteX22" fmla="*/ 893539 w 1612052"/>
              <a:gd name="connsiteY22" fmla="*/ 18779 h 1612052"/>
              <a:gd name="connsiteX23" fmla="*/ 950380 w 1612052"/>
              <a:gd name="connsiteY23" fmla="*/ 260587 h 1612052"/>
              <a:gd name="connsiteX24" fmla="*/ 1206213 w 1612052"/>
              <a:gd name="connsiteY24" fmla="*/ 408292 h 1612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12052" h="1612052">
                <a:moveTo>
                  <a:pt x="1206213" y="408292"/>
                </a:moveTo>
                <a:lnTo>
                  <a:pt x="1444045" y="336614"/>
                </a:lnTo>
                <a:lnTo>
                  <a:pt x="1531559" y="488191"/>
                </a:lnTo>
                <a:lnTo>
                  <a:pt x="1350567" y="658321"/>
                </a:lnTo>
                <a:cubicBezTo>
                  <a:pt x="1376803" y="755044"/>
                  <a:pt x="1376803" y="857009"/>
                  <a:pt x="1350567" y="953731"/>
                </a:cubicBezTo>
                <a:lnTo>
                  <a:pt x="1531559" y="1123861"/>
                </a:lnTo>
                <a:lnTo>
                  <a:pt x="1444045" y="1275438"/>
                </a:lnTo>
                <a:lnTo>
                  <a:pt x="1206213" y="1203760"/>
                </a:lnTo>
                <a:cubicBezTo>
                  <a:pt x="1135567" y="1274842"/>
                  <a:pt x="1047262" y="1325825"/>
                  <a:pt x="950380" y="1351465"/>
                </a:cubicBezTo>
                <a:lnTo>
                  <a:pt x="893539" y="1593273"/>
                </a:lnTo>
                <a:lnTo>
                  <a:pt x="718513" y="1593273"/>
                </a:lnTo>
                <a:lnTo>
                  <a:pt x="661672" y="1351465"/>
                </a:lnTo>
                <a:cubicBezTo>
                  <a:pt x="564790" y="1325824"/>
                  <a:pt x="476486" y="1274842"/>
                  <a:pt x="405839" y="1203760"/>
                </a:cubicBezTo>
                <a:lnTo>
                  <a:pt x="168007" y="1275438"/>
                </a:lnTo>
                <a:lnTo>
                  <a:pt x="80493" y="1123861"/>
                </a:lnTo>
                <a:lnTo>
                  <a:pt x="261485" y="953731"/>
                </a:lnTo>
                <a:cubicBezTo>
                  <a:pt x="235249" y="857008"/>
                  <a:pt x="235249" y="755043"/>
                  <a:pt x="261485" y="658321"/>
                </a:cubicBezTo>
                <a:lnTo>
                  <a:pt x="80493" y="488191"/>
                </a:lnTo>
                <a:lnTo>
                  <a:pt x="168007" y="336614"/>
                </a:lnTo>
                <a:lnTo>
                  <a:pt x="405839" y="408292"/>
                </a:lnTo>
                <a:cubicBezTo>
                  <a:pt x="476485" y="337210"/>
                  <a:pt x="564790" y="286227"/>
                  <a:pt x="661672" y="260587"/>
                </a:cubicBezTo>
                <a:lnTo>
                  <a:pt x="718513" y="18779"/>
                </a:lnTo>
                <a:lnTo>
                  <a:pt x="893539" y="18779"/>
                </a:lnTo>
                <a:lnTo>
                  <a:pt x="950380" y="260587"/>
                </a:lnTo>
                <a:cubicBezTo>
                  <a:pt x="1047262" y="286228"/>
                  <a:pt x="1135566" y="337210"/>
                  <a:pt x="1206213" y="408292"/>
                </a:cubicBezTo>
                <a:close/>
              </a:path>
            </a:pathLst>
          </a:custGeom>
          <a:solidFill>
            <a:srgbClr val="56767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6799" tIns="469252" rIns="466799" bIns="469252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800" kern="1200" dirty="0">
              <a:solidFill>
                <a:schemeClr val="tx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638318" y="4994572"/>
            <a:ext cx="2127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COMPLETING</a:t>
            </a:r>
          </a:p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THE </a:t>
            </a:r>
          </a:p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GIVEN TASK</a:t>
            </a:r>
            <a:endParaRPr lang="en-US" sz="1000" dirty="0" smtClean="0">
              <a:solidFill>
                <a:srgbClr val="C1C5C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705703" y="5179474"/>
            <a:ext cx="2127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TIME CHECK </a:t>
            </a:r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492365" y="5035489"/>
            <a:ext cx="2127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DATA COLLECTION FROM THE PARTICIPANTS</a:t>
            </a:r>
            <a:endParaRPr lang="en-US" sz="1000" dirty="0" smtClean="0">
              <a:solidFill>
                <a:srgbClr val="C1C5C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412192" y="4029615"/>
            <a:ext cx="2432496" cy="2432496"/>
          </a:xfrm>
          <a:custGeom>
            <a:avLst/>
            <a:gdLst>
              <a:gd name="connsiteX0" fmla="*/ 1573332 w 2216572"/>
              <a:gd name="connsiteY0" fmla="*/ 353407 h 2216572"/>
              <a:gd name="connsiteX1" fmla="*/ 1745746 w 2216572"/>
              <a:gd name="connsiteY1" fmla="*/ 208727 h 2216572"/>
              <a:gd name="connsiteX2" fmla="*/ 1883485 w 2216572"/>
              <a:gd name="connsiteY2" fmla="*/ 324303 h 2216572"/>
              <a:gd name="connsiteX3" fmla="*/ 1770942 w 2216572"/>
              <a:gd name="connsiteY3" fmla="*/ 519221 h 2216572"/>
              <a:gd name="connsiteX4" fmla="*/ 1949759 w 2216572"/>
              <a:gd name="connsiteY4" fmla="*/ 828941 h 2216572"/>
              <a:gd name="connsiteX5" fmla="*/ 2174835 w 2216572"/>
              <a:gd name="connsiteY5" fmla="*/ 828935 h 2216572"/>
              <a:gd name="connsiteX6" fmla="*/ 2206058 w 2216572"/>
              <a:gd name="connsiteY6" fmla="*/ 1006009 h 2216572"/>
              <a:gd name="connsiteX7" fmla="*/ 1994554 w 2216572"/>
              <a:gd name="connsiteY7" fmla="*/ 1082984 h 2216572"/>
              <a:gd name="connsiteX8" fmla="*/ 1932452 w 2216572"/>
              <a:gd name="connsiteY8" fmla="*/ 1435184 h 2216572"/>
              <a:gd name="connsiteX9" fmla="*/ 2104873 w 2216572"/>
              <a:gd name="connsiteY9" fmla="*/ 1579855 h 2216572"/>
              <a:gd name="connsiteX10" fmla="*/ 2014970 w 2216572"/>
              <a:gd name="connsiteY10" fmla="*/ 1735571 h 2216572"/>
              <a:gd name="connsiteX11" fmla="*/ 1803470 w 2216572"/>
              <a:gd name="connsiteY11" fmla="*/ 1658585 h 2216572"/>
              <a:gd name="connsiteX12" fmla="*/ 1529507 w 2216572"/>
              <a:gd name="connsiteY12" fmla="*/ 1888467 h 2216572"/>
              <a:gd name="connsiteX13" fmla="*/ 1568597 w 2216572"/>
              <a:gd name="connsiteY13" fmla="*/ 2110123 h 2216572"/>
              <a:gd name="connsiteX14" fmla="*/ 1399635 w 2216572"/>
              <a:gd name="connsiteY14" fmla="*/ 2171620 h 2216572"/>
              <a:gd name="connsiteX15" fmla="*/ 1287103 w 2216572"/>
              <a:gd name="connsiteY15" fmla="*/ 1976696 h 2216572"/>
              <a:gd name="connsiteX16" fmla="*/ 929470 w 2216572"/>
              <a:gd name="connsiteY16" fmla="*/ 1976696 h 2216572"/>
              <a:gd name="connsiteX17" fmla="*/ 816937 w 2216572"/>
              <a:gd name="connsiteY17" fmla="*/ 2171620 h 2216572"/>
              <a:gd name="connsiteX18" fmla="*/ 647975 w 2216572"/>
              <a:gd name="connsiteY18" fmla="*/ 2110123 h 2216572"/>
              <a:gd name="connsiteX19" fmla="*/ 687065 w 2216572"/>
              <a:gd name="connsiteY19" fmla="*/ 1888467 h 2216572"/>
              <a:gd name="connsiteX20" fmla="*/ 413102 w 2216572"/>
              <a:gd name="connsiteY20" fmla="*/ 1658585 h 2216572"/>
              <a:gd name="connsiteX21" fmla="*/ 201602 w 2216572"/>
              <a:gd name="connsiteY21" fmla="*/ 1735571 h 2216572"/>
              <a:gd name="connsiteX22" fmla="*/ 111699 w 2216572"/>
              <a:gd name="connsiteY22" fmla="*/ 1579855 h 2216572"/>
              <a:gd name="connsiteX23" fmla="*/ 284121 w 2216572"/>
              <a:gd name="connsiteY23" fmla="*/ 1435184 h 2216572"/>
              <a:gd name="connsiteX24" fmla="*/ 222019 w 2216572"/>
              <a:gd name="connsiteY24" fmla="*/ 1082984 h 2216572"/>
              <a:gd name="connsiteX25" fmla="*/ 10514 w 2216572"/>
              <a:gd name="connsiteY25" fmla="*/ 1006009 h 2216572"/>
              <a:gd name="connsiteX26" fmla="*/ 41737 w 2216572"/>
              <a:gd name="connsiteY26" fmla="*/ 828935 h 2216572"/>
              <a:gd name="connsiteX27" fmla="*/ 266813 w 2216572"/>
              <a:gd name="connsiteY27" fmla="*/ 828941 h 2216572"/>
              <a:gd name="connsiteX28" fmla="*/ 445630 w 2216572"/>
              <a:gd name="connsiteY28" fmla="*/ 519221 h 2216572"/>
              <a:gd name="connsiteX29" fmla="*/ 333087 w 2216572"/>
              <a:gd name="connsiteY29" fmla="*/ 324303 h 2216572"/>
              <a:gd name="connsiteX30" fmla="*/ 470826 w 2216572"/>
              <a:gd name="connsiteY30" fmla="*/ 208727 h 2216572"/>
              <a:gd name="connsiteX31" fmla="*/ 643240 w 2216572"/>
              <a:gd name="connsiteY31" fmla="*/ 353407 h 2216572"/>
              <a:gd name="connsiteX32" fmla="*/ 979305 w 2216572"/>
              <a:gd name="connsiteY32" fmla="*/ 231089 h 2216572"/>
              <a:gd name="connsiteX33" fmla="*/ 1018383 w 2216572"/>
              <a:gd name="connsiteY33" fmla="*/ 9432 h 2216572"/>
              <a:gd name="connsiteX34" fmla="*/ 1198189 w 2216572"/>
              <a:gd name="connsiteY34" fmla="*/ 9432 h 2216572"/>
              <a:gd name="connsiteX35" fmla="*/ 1237267 w 2216572"/>
              <a:gd name="connsiteY35" fmla="*/ 231089 h 2216572"/>
              <a:gd name="connsiteX36" fmla="*/ 1573332 w 2216572"/>
              <a:gd name="connsiteY36" fmla="*/ 353407 h 221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16572" h="2216572">
                <a:moveTo>
                  <a:pt x="1573332" y="353407"/>
                </a:moveTo>
                <a:lnTo>
                  <a:pt x="1745746" y="208727"/>
                </a:lnTo>
                <a:lnTo>
                  <a:pt x="1883485" y="324303"/>
                </a:lnTo>
                <a:lnTo>
                  <a:pt x="1770942" y="519221"/>
                </a:lnTo>
                <a:cubicBezTo>
                  <a:pt x="1850967" y="609243"/>
                  <a:pt x="1911810" y="714626"/>
                  <a:pt x="1949759" y="828941"/>
                </a:cubicBezTo>
                <a:lnTo>
                  <a:pt x="2174835" y="828935"/>
                </a:lnTo>
                <a:lnTo>
                  <a:pt x="2206058" y="1006009"/>
                </a:lnTo>
                <a:lnTo>
                  <a:pt x="1994554" y="1082984"/>
                </a:lnTo>
                <a:cubicBezTo>
                  <a:pt x="1997991" y="1203384"/>
                  <a:pt x="1976861" y="1323221"/>
                  <a:pt x="1932452" y="1435184"/>
                </a:cubicBezTo>
                <a:lnTo>
                  <a:pt x="2104873" y="1579855"/>
                </a:lnTo>
                <a:lnTo>
                  <a:pt x="2014970" y="1735571"/>
                </a:lnTo>
                <a:lnTo>
                  <a:pt x="1803470" y="1658585"/>
                </a:lnTo>
                <a:cubicBezTo>
                  <a:pt x="1728712" y="1753026"/>
                  <a:pt x="1635495" y="1831244"/>
                  <a:pt x="1529507" y="1888467"/>
                </a:cubicBezTo>
                <a:lnTo>
                  <a:pt x="1568597" y="2110123"/>
                </a:lnTo>
                <a:lnTo>
                  <a:pt x="1399635" y="2171620"/>
                </a:lnTo>
                <a:lnTo>
                  <a:pt x="1287103" y="1976696"/>
                </a:lnTo>
                <a:cubicBezTo>
                  <a:pt x="1169129" y="2000988"/>
                  <a:pt x="1047443" y="2000988"/>
                  <a:pt x="929470" y="1976696"/>
                </a:cubicBezTo>
                <a:lnTo>
                  <a:pt x="816937" y="2171620"/>
                </a:lnTo>
                <a:lnTo>
                  <a:pt x="647975" y="2110123"/>
                </a:lnTo>
                <a:lnTo>
                  <a:pt x="687065" y="1888467"/>
                </a:lnTo>
                <a:cubicBezTo>
                  <a:pt x="581077" y="1831244"/>
                  <a:pt x="487860" y="1753026"/>
                  <a:pt x="413102" y="1658585"/>
                </a:cubicBezTo>
                <a:lnTo>
                  <a:pt x="201602" y="1735571"/>
                </a:lnTo>
                <a:lnTo>
                  <a:pt x="111699" y="1579855"/>
                </a:lnTo>
                <a:lnTo>
                  <a:pt x="284121" y="1435184"/>
                </a:lnTo>
                <a:cubicBezTo>
                  <a:pt x="239712" y="1323221"/>
                  <a:pt x="218581" y="1203383"/>
                  <a:pt x="222019" y="1082984"/>
                </a:cubicBezTo>
                <a:lnTo>
                  <a:pt x="10514" y="1006009"/>
                </a:lnTo>
                <a:lnTo>
                  <a:pt x="41737" y="828935"/>
                </a:lnTo>
                <a:lnTo>
                  <a:pt x="266813" y="828941"/>
                </a:lnTo>
                <a:cubicBezTo>
                  <a:pt x="304762" y="714627"/>
                  <a:pt x="365605" y="609243"/>
                  <a:pt x="445630" y="519221"/>
                </a:cubicBezTo>
                <a:lnTo>
                  <a:pt x="333087" y="324303"/>
                </a:lnTo>
                <a:lnTo>
                  <a:pt x="470826" y="208727"/>
                </a:lnTo>
                <a:lnTo>
                  <a:pt x="643240" y="353407"/>
                </a:lnTo>
                <a:cubicBezTo>
                  <a:pt x="745790" y="290230"/>
                  <a:pt x="860138" y="248611"/>
                  <a:pt x="979305" y="231089"/>
                </a:cubicBezTo>
                <a:lnTo>
                  <a:pt x="1018383" y="9432"/>
                </a:lnTo>
                <a:lnTo>
                  <a:pt x="1198189" y="9432"/>
                </a:lnTo>
                <a:lnTo>
                  <a:pt x="1237267" y="231089"/>
                </a:lnTo>
                <a:cubicBezTo>
                  <a:pt x="1356434" y="248611"/>
                  <a:pt x="1470782" y="290230"/>
                  <a:pt x="1573332" y="353407"/>
                </a:cubicBezTo>
                <a:close/>
              </a:path>
            </a:pathLst>
          </a:custGeom>
          <a:solidFill>
            <a:srgbClr val="12AFA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9600" tIns="533191" rIns="459600" bIns="571957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4064" y="4938756"/>
            <a:ext cx="2127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DATA ANALYSIS AND </a:t>
            </a:r>
          </a:p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COMPARISON</a:t>
            </a:r>
            <a:endParaRPr lang="en-US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2651314" y="2551351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>
            <a:off x="6273656" y="2578382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>
            <a:off x="9093510" y="2574212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 rot="5400000">
            <a:off x="10512770" y="3823056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ight Arrow 53"/>
          <p:cNvSpPr/>
          <p:nvPr/>
        </p:nvSpPr>
        <p:spPr>
          <a:xfrm rot="10800000">
            <a:off x="9172723" y="5229567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ight Arrow 54"/>
          <p:cNvSpPr/>
          <p:nvPr/>
        </p:nvSpPr>
        <p:spPr>
          <a:xfrm rot="10800000">
            <a:off x="5804537" y="5229567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ight Arrow 55"/>
          <p:cNvSpPr/>
          <p:nvPr/>
        </p:nvSpPr>
        <p:spPr>
          <a:xfrm rot="10800000">
            <a:off x="2899075" y="5229567"/>
            <a:ext cx="419100" cy="207592"/>
          </a:xfrm>
          <a:prstGeom prst="rightArrow">
            <a:avLst/>
          </a:prstGeom>
          <a:solidFill>
            <a:srgbClr val="B0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07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41" grpId="0"/>
      <p:bldP spid="42" grpId="0"/>
      <p:bldP spid="43" grpId="0"/>
      <p:bldP spid="27" grpId="0" animBg="1"/>
      <p:bldP spid="29" grpId="0"/>
      <p:bldP spid="35" grpId="0" animBg="1"/>
      <p:bldP spid="36" grpId="0" animBg="1"/>
      <p:bldP spid="46" grpId="0"/>
      <p:bldP spid="47" grpId="0"/>
      <p:bldP spid="48" grpId="0"/>
      <p:bldP spid="49" grpId="0" animBg="1"/>
      <p:bldP spid="5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2519" y="551238"/>
            <a:ext cx="54220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EXPERIMENT 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785100" y="329216"/>
            <a:ext cx="36943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AREA OF INTEREST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WORK ORDER DATA 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ASSET INFORMATION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50" y="3551588"/>
            <a:ext cx="9867900" cy="33064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62050" y="1451197"/>
            <a:ext cx="9867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YEAR 2009 - 2013</a:t>
            </a:r>
            <a:endParaRPr lang="en-US" sz="44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00589" y="2649958"/>
            <a:ext cx="9867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FA5B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29,198 HOURS OF WORK ORDERS </a:t>
            </a:r>
            <a:endParaRPr lang="en-US" sz="1600" dirty="0" smtClean="0">
              <a:solidFill>
                <a:srgbClr val="6FA5B3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72628" y="3436030"/>
            <a:ext cx="7123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B0CAD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6,995 HOURS OF WORK ORDERS</a:t>
            </a:r>
            <a:endParaRPr lang="en-US" sz="2000" dirty="0" smtClean="0">
              <a:solidFill>
                <a:srgbClr val="B0CAD2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80553" y="5566840"/>
            <a:ext cx="3415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1C5C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GROUND FLOOR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80553" y="5315491"/>
            <a:ext cx="3415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1C5C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FIRST FLOOR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80553" y="5816952"/>
            <a:ext cx="3415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1C5C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MECHANICAL BASEMENT</a:t>
            </a:r>
          </a:p>
        </p:txBody>
      </p:sp>
    </p:spTree>
    <p:extLst>
      <p:ext uri="{BB962C8B-B14F-4D97-AF65-F5344CB8AC3E}">
        <p14:creationId xmlns:p14="http://schemas.microsoft.com/office/powerpoint/2010/main" val="244747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2" t="29420" r="12292" b="20043"/>
          <a:stretch/>
        </p:blipFill>
        <p:spPr>
          <a:xfrm>
            <a:off x="712519" y="1454896"/>
            <a:ext cx="11448179" cy="34945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9" t="34177" r="10729" b="37585"/>
          <a:stretch/>
        </p:blipFill>
        <p:spPr>
          <a:xfrm>
            <a:off x="475333" y="1783841"/>
            <a:ext cx="11922551" cy="19526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8" t="62415" r="10208" b="28356"/>
          <a:stretch/>
        </p:blipFill>
        <p:spPr>
          <a:xfrm>
            <a:off x="396271" y="3736466"/>
            <a:ext cx="12080675" cy="6381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2519" y="551238"/>
            <a:ext cx="54220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EXPERIMENT 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785100" y="329216"/>
            <a:ext cx="36943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AREA OF INTEREST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WORK ORDER DATA 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ASSET INFORMATION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67021" y="4573352"/>
            <a:ext cx="20891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2012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507771" y="4581833"/>
            <a:ext cx="20891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2010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44021" y="4581833"/>
            <a:ext cx="20637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2009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596921" y="4576019"/>
            <a:ext cx="2070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2011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756171" y="4576019"/>
            <a:ext cx="2070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2013</a:t>
            </a:r>
          </a:p>
        </p:txBody>
      </p:sp>
      <p:sp>
        <p:nvSpPr>
          <p:cNvPr id="2" name="Rectangle 1"/>
          <p:cNvSpPr/>
          <p:nvPr/>
        </p:nvSpPr>
        <p:spPr>
          <a:xfrm>
            <a:off x="3568700" y="5327444"/>
            <a:ext cx="6792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number of Hours Spent During the Work Order for William </a:t>
            </a:r>
            <a:r>
              <a:rPr lang="en-US" sz="1400" dirty="0" err="1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Foege</a:t>
            </a:r>
            <a:r>
              <a:rPr lang="en-US" sz="1400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Genome Science Building</a:t>
            </a:r>
            <a:r>
              <a:rPr lang="en-US" sz="1400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University </a:t>
            </a:r>
            <a:r>
              <a:rPr lang="en-US" sz="1400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Washington from the Year 2009 - 2013</a:t>
            </a:r>
          </a:p>
        </p:txBody>
      </p:sp>
      <p:sp>
        <p:nvSpPr>
          <p:cNvPr id="7" name="Rectangle 6"/>
          <p:cNvSpPr/>
          <p:nvPr/>
        </p:nvSpPr>
        <p:spPr>
          <a:xfrm>
            <a:off x="3568700" y="5940456"/>
            <a:ext cx="67923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B0C4C2"/>
                </a:solidFill>
                <a:latin typeface="ArialMT"/>
              </a:rPr>
              <a:t>Total number of Hours Spent During the Work Order for William </a:t>
            </a:r>
            <a:r>
              <a:rPr lang="en-US" sz="1400" dirty="0" err="1">
                <a:solidFill>
                  <a:srgbClr val="B0C4C2"/>
                </a:solidFill>
                <a:latin typeface="ArialMT"/>
              </a:rPr>
              <a:t>Foege</a:t>
            </a:r>
            <a:r>
              <a:rPr lang="en-US" sz="1400" dirty="0">
                <a:solidFill>
                  <a:srgbClr val="B0C4C2"/>
                </a:solidFill>
                <a:latin typeface="ArialMT"/>
              </a:rPr>
              <a:t> - Genome Science Building</a:t>
            </a:r>
            <a:r>
              <a:rPr lang="en-US" sz="1400" dirty="0" smtClean="0">
                <a:solidFill>
                  <a:srgbClr val="B0C4C2"/>
                </a:solidFill>
                <a:latin typeface="ArialMT"/>
              </a:rPr>
              <a:t>, University </a:t>
            </a:r>
            <a:r>
              <a:rPr lang="en-US" sz="1400" dirty="0">
                <a:solidFill>
                  <a:srgbClr val="B0C4C2"/>
                </a:solidFill>
                <a:latin typeface="ArialMT"/>
              </a:rPr>
              <a:t>of Washington from the Year 2009 - 2013 for only Mechanical </a:t>
            </a:r>
            <a:r>
              <a:rPr lang="en-US" sz="1400" dirty="0" smtClean="0">
                <a:solidFill>
                  <a:srgbClr val="B0C4C2"/>
                </a:solidFill>
                <a:latin typeface="ArialMT"/>
              </a:rPr>
              <a:t>Basement, Ground Floor and </a:t>
            </a:r>
            <a:r>
              <a:rPr lang="en-US" sz="1400" dirty="0">
                <a:solidFill>
                  <a:srgbClr val="B0C4C2"/>
                </a:solidFill>
                <a:latin typeface="ArialMT"/>
              </a:rPr>
              <a:t>First Floor</a:t>
            </a:r>
            <a:endParaRPr lang="en-US" sz="1400" dirty="0">
              <a:solidFill>
                <a:srgbClr val="B0C4C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09129" y="5446198"/>
            <a:ext cx="914400" cy="350282"/>
          </a:xfrm>
          <a:prstGeom prst="rect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509129" y="6134647"/>
            <a:ext cx="914400" cy="350282"/>
          </a:xfrm>
          <a:prstGeom prst="rect">
            <a:avLst/>
          </a:prstGeom>
          <a:solidFill>
            <a:srgbClr val="E75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62033" y="4040598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1000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62033" y="3716554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2000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57002" y="3349320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3000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57002" y="3025276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4000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62033" y="2667013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5000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62033" y="2342969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6000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57002" y="1969295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7000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57002" y="1645251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8000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138407" y="3881837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767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214858" y="3578054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1143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294483" y="3638963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1089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304258" y="3845868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888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0450559" y="3594501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1042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173274" y="3199483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2585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209446" y="2310036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5299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294483" y="1670236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7809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304258" y="1861720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6692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0450559" y="1559636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7534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459278" y="4909050"/>
            <a:ext cx="20891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YEARS</a:t>
            </a:r>
          </a:p>
        </p:txBody>
      </p:sp>
      <p:sp>
        <p:nvSpPr>
          <p:cNvPr id="38" name="Rectangle 37"/>
          <p:cNvSpPr/>
          <p:nvPr/>
        </p:nvSpPr>
        <p:spPr>
          <a:xfrm rot="16200000">
            <a:off x="-428021" y="2743138"/>
            <a:ext cx="20891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HOURS</a:t>
            </a:r>
          </a:p>
        </p:txBody>
      </p:sp>
    </p:spTree>
    <p:extLst>
      <p:ext uri="{BB962C8B-B14F-4D97-AF65-F5344CB8AC3E}">
        <p14:creationId xmlns:p14="http://schemas.microsoft.com/office/powerpoint/2010/main" val="92976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2519" y="551238"/>
            <a:ext cx="54220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EXPERIMENT 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785100" y="329216"/>
            <a:ext cx="36943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AREA OF INTEREST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WORK ORDER DATA 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ASSET INFORMATION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87132" y="1449357"/>
            <a:ext cx="3255694" cy="1395170"/>
            <a:chOff x="187132" y="1449357"/>
            <a:chExt cx="3255694" cy="1395170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12AFA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132" y="1449357"/>
              <a:ext cx="525387" cy="715510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12AFA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657" y="1449357"/>
              <a:ext cx="525387" cy="715510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12AFA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132" y="2129017"/>
              <a:ext cx="525387" cy="715510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12AFA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657" y="2129017"/>
              <a:ext cx="525387" cy="715510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12AFA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8182" y="1449357"/>
              <a:ext cx="525387" cy="715510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12AFA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8707" y="1449357"/>
              <a:ext cx="525387" cy="715510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12AFA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8182" y="2129017"/>
              <a:ext cx="525387" cy="71551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12AFA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8707" y="2129017"/>
              <a:ext cx="525387" cy="715510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12AFA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5864" y="1449357"/>
              <a:ext cx="525387" cy="715510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12AFA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389" y="1449357"/>
              <a:ext cx="525387" cy="715510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12AFA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5864" y="2129017"/>
              <a:ext cx="525387" cy="715510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12AFA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389" y="2129017"/>
              <a:ext cx="525387" cy="715510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12AFA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6914" y="1449357"/>
              <a:ext cx="525387" cy="715510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12AFA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7439" y="1449357"/>
              <a:ext cx="525387" cy="715510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12AFA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6914" y="2129017"/>
              <a:ext cx="525387" cy="715510"/>
            </a:xfrm>
            <a:prstGeom prst="rect">
              <a:avLst/>
            </a:prstGeom>
          </p:spPr>
        </p:pic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12AFA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7439" y="2129017"/>
              <a:ext cx="525387" cy="715510"/>
            </a:xfrm>
            <a:prstGeom prst="rect">
              <a:avLst/>
            </a:prstGeom>
          </p:spPr>
        </p:pic>
      </p:grpSp>
      <p:sp>
        <p:nvSpPr>
          <p:cNvPr id="57" name="Rectangle 56"/>
          <p:cNvSpPr/>
          <p:nvPr/>
        </p:nvSpPr>
        <p:spPr>
          <a:xfrm>
            <a:off x="189388" y="2704909"/>
            <a:ext cx="1165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rgbClr val="12AFA4"/>
                </a:solidFill>
                <a:latin typeface="Arial Black" panose="020B0A04020102020204" pitchFamily="34" charset="0"/>
              </a:rPr>
              <a:t>16 </a:t>
            </a:r>
          </a:p>
          <a:p>
            <a:pPr algn="r"/>
            <a:r>
              <a:rPr lang="en-US" sz="3600" b="1" dirty="0" smtClean="0">
                <a:solidFill>
                  <a:srgbClr val="12AFA4"/>
                </a:solidFill>
                <a:latin typeface="Arial Black" panose="020B0A04020102020204" pitchFamily="34" charset="0"/>
              </a:rPr>
              <a:t>Nos</a:t>
            </a:r>
            <a:endParaRPr lang="en-US" sz="3600" b="1" dirty="0">
              <a:solidFill>
                <a:srgbClr val="12AFA4"/>
              </a:solidFill>
              <a:latin typeface="Arial Black" panose="020B0A040201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331783" y="2844527"/>
            <a:ext cx="21110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Participants did the Experiment which included FS Staffs and CM students</a:t>
            </a:r>
            <a:endParaRPr lang="en-US" sz="1400" b="1" dirty="0">
              <a:solidFill>
                <a:srgbClr val="12AFA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3891040" y="1472002"/>
            <a:ext cx="4061362" cy="2465814"/>
          </a:xfrm>
          <a:prstGeom prst="rightArrow">
            <a:avLst/>
          </a:prstGeom>
          <a:solidFill>
            <a:srgbClr val="E75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B0C4C2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802139" y="2150877"/>
            <a:ext cx="379095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 consisted of 10 -15 tasks of WO </a:t>
            </a:r>
          </a:p>
          <a:p>
            <a:pPr algn="ctr"/>
            <a:r>
              <a:rPr lang="en-US" sz="1400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[Starting from getting the compliant to ending with assigning someone for the task]</a:t>
            </a:r>
          </a:p>
        </p:txBody>
      </p:sp>
      <p:sp>
        <p:nvSpPr>
          <p:cNvPr id="60" name="Pentagon 59"/>
          <p:cNvSpPr/>
          <p:nvPr/>
        </p:nvSpPr>
        <p:spPr>
          <a:xfrm rot="5400000">
            <a:off x="8843692" y="896132"/>
            <a:ext cx="2570193" cy="3676650"/>
          </a:xfrm>
          <a:prstGeom prst="homePlate">
            <a:avLst>
              <a:gd name="adj" fmla="val 30829"/>
            </a:avLst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8004714" y="1505356"/>
            <a:ext cx="424815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whole process of experiment,</a:t>
            </a: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covered the following data:</a:t>
            </a: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 - 70 Work Orders</a:t>
            </a: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CALL-OUT - 70 Work Orders</a:t>
            </a: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CORRECTIVE - 40 Work Orders</a:t>
            </a: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- 2 Work Orders</a:t>
            </a: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PLANNED - 18 Work Orders</a:t>
            </a: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PREVENTIVE - 20 Work Orders</a:t>
            </a:r>
          </a:p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ROUTINE - 20 Work Orders</a:t>
            </a: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8100" y="4053519"/>
            <a:ext cx="2465874" cy="2552347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439" y="4205684"/>
            <a:ext cx="2421635" cy="2421635"/>
          </a:xfrm>
          <a:prstGeom prst="rect">
            <a:avLst/>
          </a:prstGeom>
        </p:spPr>
      </p:pic>
      <p:sp>
        <p:nvSpPr>
          <p:cNvPr id="65" name="Rectangle 64"/>
          <p:cNvSpPr/>
          <p:nvPr/>
        </p:nvSpPr>
        <p:spPr>
          <a:xfrm>
            <a:off x="342900" y="4400838"/>
            <a:ext cx="24860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B0C4C2"/>
                </a:solidFill>
                <a:latin typeface="ArialMT"/>
              </a:rPr>
              <a:t>According to </a:t>
            </a:r>
            <a:r>
              <a:rPr lang="en-US" dirty="0" smtClean="0">
                <a:solidFill>
                  <a:srgbClr val="B0C4C2"/>
                </a:solidFill>
                <a:latin typeface="ArialMT"/>
              </a:rPr>
              <a:t>the Different Facility Staff </a:t>
            </a:r>
            <a:r>
              <a:rPr lang="en-US" dirty="0">
                <a:solidFill>
                  <a:srgbClr val="B0C4C2"/>
                </a:solidFill>
                <a:latin typeface="ArialMT"/>
              </a:rPr>
              <a:t>Members, </a:t>
            </a:r>
            <a:r>
              <a:rPr lang="en-US" dirty="0" smtClean="0">
                <a:solidFill>
                  <a:srgbClr val="B0C4C2"/>
                </a:solidFill>
                <a:latin typeface="ArialMT"/>
              </a:rPr>
              <a:t>a Work </a:t>
            </a:r>
            <a:r>
              <a:rPr lang="en-US" dirty="0">
                <a:solidFill>
                  <a:srgbClr val="B0C4C2"/>
                </a:solidFill>
                <a:latin typeface="ArialMT"/>
              </a:rPr>
              <a:t>Order Task</a:t>
            </a:r>
          </a:p>
          <a:p>
            <a:pPr algn="ctr"/>
            <a:r>
              <a:rPr lang="en-US" dirty="0">
                <a:solidFill>
                  <a:srgbClr val="B0C4C2"/>
                </a:solidFill>
                <a:latin typeface="ArialMT"/>
              </a:rPr>
              <a:t>Takes </a:t>
            </a:r>
            <a:r>
              <a:rPr lang="en-US" dirty="0" smtClean="0">
                <a:solidFill>
                  <a:srgbClr val="B0C4C2"/>
                </a:solidFill>
                <a:latin typeface="ArialMT"/>
              </a:rPr>
              <a:t>Approximately 16 </a:t>
            </a:r>
            <a:r>
              <a:rPr lang="en-US" dirty="0">
                <a:solidFill>
                  <a:srgbClr val="B0C4C2"/>
                </a:solidFill>
                <a:latin typeface="ArialMT"/>
              </a:rPr>
              <a:t>Minutes on </a:t>
            </a:r>
            <a:r>
              <a:rPr lang="en-US" dirty="0" smtClean="0">
                <a:solidFill>
                  <a:srgbClr val="B0C4C2"/>
                </a:solidFill>
                <a:latin typeface="ArialMT"/>
              </a:rPr>
              <a:t>an Average</a:t>
            </a:r>
            <a:r>
              <a:rPr lang="en-US" dirty="0">
                <a:solidFill>
                  <a:srgbClr val="B0C4C2"/>
                </a:solidFill>
                <a:latin typeface="ArialMT"/>
              </a:rPr>
              <a:t>.</a:t>
            </a:r>
            <a:endParaRPr lang="en-US" dirty="0">
              <a:solidFill>
                <a:srgbClr val="B0C4C2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762599" y="4331507"/>
            <a:ext cx="21655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B0C4C2"/>
                </a:solidFill>
                <a:latin typeface="ArialMT"/>
              </a:rPr>
              <a:t>According to </a:t>
            </a:r>
            <a:r>
              <a:rPr lang="en-US" dirty="0" smtClean="0">
                <a:solidFill>
                  <a:srgbClr val="B0C4C2"/>
                </a:solidFill>
                <a:latin typeface="ArialMT"/>
              </a:rPr>
              <a:t>the Experiments Conducted </a:t>
            </a:r>
            <a:r>
              <a:rPr lang="en-US" dirty="0">
                <a:solidFill>
                  <a:srgbClr val="B0C4C2"/>
                </a:solidFill>
                <a:latin typeface="ArialMT"/>
              </a:rPr>
              <a:t>with </a:t>
            </a:r>
            <a:r>
              <a:rPr lang="en-US" dirty="0" smtClean="0">
                <a:solidFill>
                  <a:srgbClr val="B0C4C2"/>
                </a:solidFill>
                <a:latin typeface="ArialMT"/>
              </a:rPr>
              <a:t>the Facility </a:t>
            </a:r>
            <a:r>
              <a:rPr lang="en-US" dirty="0">
                <a:solidFill>
                  <a:srgbClr val="B0C4C2"/>
                </a:solidFill>
                <a:latin typeface="ArialMT"/>
              </a:rPr>
              <a:t>Staff </a:t>
            </a:r>
            <a:r>
              <a:rPr lang="en-US" dirty="0" smtClean="0">
                <a:solidFill>
                  <a:srgbClr val="B0C4C2"/>
                </a:solidFill>
                <a:latin typeface="ArialMT"/>
              </a:rPr>
              <a:t>and Students, 1:40 </a:t>
            </a:r>
            <a:r>
              <a:rPr lang="en-US" dirty="0">
                <a:solidFill>
                  <a:srgbClr val="B0C4C2"/>
                </a:solidFill>
                <a:latin typeface="ArialMT"/>
              </a:rPr>
              <a:t>Minutes </a:t>
            </a:r>
            <a:r>
              <a:rPr lang="en-US" dirty="0" smtClean="0">
                <a:solidFill>
                  <a:srgbClr val="B0C4C2"/>
                </a:solidFill>
                <a:latin typeface="ArialMT"/>
              </a:rPr>
              <a:t>Per Work </a:t>
            </a:r>
            <a:r>
              <a:rPr lang="en-US" dirty="0">
                <a:solidFill>
                  <a:srgbClr val="B0C4C2"/>
                </a:solidFill>
                <a:latin typeface="ArialMT"/>
              </a:rPr>
              <a:t>Order </a:t>
            </a:r>
            <a:r>
              <a:rPr lang="en-US" dirty="0" smtClean="0">
                <a:solidFill>
                  <a:srgbClr val="B0C4C2"/>
                </a:solidFill>
                <a:latin typeface="ArialMT"/>
              </a:rPr>
              <a:t>Task was </a:t>
            </a:r>
            <a:r>
              <a:rPr lang="en-US" dirty="0">
                <a:solidFill>
                  <a:srgbClr val="B0C4C2"/>
                </a:solidFill>
                <a:latin typeface="ArialMT"/>
              </a:rPr>
              <a:t>Calculated.</a:t>
            </a:r>
            <a:endParaRPr lang="en-US" dirty="0">
              <a:solidFill>
                <a:srgbClr val="B0C4C2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179687" y="4268439"/>
            <a:ext cx="18971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E75726"/>
                </a:solidFill>
                <a:latin typeface="Arial Black" panose="020B0A04020102020204" pitchFamily="34" charset="0"/>
              </a:rPr>
              <a:t>16:00 Min</a:t>
            </a:r>
            <a:endParaRPr lang="en-US" sz="2800" b="1" dirty="0">
              <a:solidFill>
                <a:srgbClr val="E75726"/>
              </a:solidFill>
              <a:latin typeface="Arial Black" panose="020B0A040201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9237889" y="4268439"/>
            <a:ext cx="18971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E75726"/>
                </a:solidFill>
                <a:latin typeface="Arial Black" panose="020B0A04020102020204" pitchFamily="34" charset="0"/>
              </a:rPr>
              <a:t>1:40 </a:t>
            </a:r>
          </a:p>
          <a:p>
            <a:pPr algn="ctr"/>
            <a:r>
              <a:rPr lang="en-US" sz="2800" b="1" dirty="0" smtClean="0">
                <a:solidFill>
                  <a:srgbClr val="E75726"/>
                </a:solidFill>
                <a:latin typeface="Arial Black" panose="020B0A04020102020204" pitchFamily="34" charset="0"/>
              </a:rPr>
              <a:t>Min</a:t>
            </a:r>
            <a:endParaRPr lang="en-US" sz="2800" b="1" dirty="0">
              <a:solidFill>
                <a:srgbClr val="E75726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73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17" grpId="0" animBg="1"/>
      <p:bldP spid="59" grpId="0"/>
      <p:bldP spid="60" grpId="0" animBg="1"/>
      <p:bldP spid="61" grpId="0"/>
      <p:bldP spid="65" grpId="0"/>
      <p:bldP spid="66" grpId="0"/>
      <p:bldP spid="67" grpId="0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35" t="17440" r="9407" b="17440"/>
          <a:stretch/>
        </p:blipFill>
        <p:spPr>
          <a:xfrm>
            <a:off x="800100" y="1569568"/>
            <a:ext cx="10906125" cy="295956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2519" y="551238"/>
            <a:ext cx="54220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EXPERIMENT 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785100" y="329216"/>
            <a:ext cx="36943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AREA OF INTEREST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WORK ORDER DATA </a:t>
            </a:r>
          </a:p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ASSET INFORMATION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0" t="26029" r="17125" b="23008"/>
          <a:stretch/>
        </p:blipFill>
        <p:spPr>
          <a:xfrm>
            <a:off x="1958555" y="1959888"/>
            <a:ext cx="8698552" cy="231618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1" t="26028" r="16971" b="37036"/>
          <a:stretch/>
        </p:blipFill>
        <p:spPr>
          <a:xfrm>
            <a:off x="1601078" y="1959888"/>
            <a:ext cx="9066922" cy="1678662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6" t="66903" r="17526" b="21017"/>
          <a:stretch/>
        </p:blipFill>
        <p:spPr>
          <a:xfrm>
            <a:off x="1677278" y="3821411"/>
            <a:ext cx="8914522" cy="549022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3568700" y="5327444"/>
            <a:ext cx="80454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number of Hours Spent </a:t>
            </a:r>
            <a:r>
              <a:rPr lang="en-US" sz="1400" b="1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</a:t>
            </a:r>
            <a:r>
              <a:rPr lang="en-US" sz="1400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Order for William </a:t>
            </a:r>
            <a:r>
              <a:rPr lang="en-US" sz="1400" b="1" dirty="0" err="1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Foege</a:t>
            </a:r>
            <a:r>
              <a:rPr lang="en-US" sz="1400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Genome </a:t>
            </a:r>
            <a:r>
              <a:rPr lang="en-US" sz="1400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Building, </a:t>
            </a:r>
            <a:r>
              <a:rPr lang="en-US" sz="1400" b="1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Washington from the </a:t>
            </a:r>
            <a:r>
              <a:rPr lang="en-US" sz="1400" b="1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 2009 </a:t>
            </a:r>
            <a:r>
              <a:rPr lang="en-US" sz="1400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- 2013 As Per Facility Staff.</a:t>
            </a:r>
          </a:p>
        </p:txBody>
      </p:sp>
      <p:sp>
        <p:nvSpPr>
          <p:cNvPr id="41" name="Rectangle 40"/>
          <p:cNvSpPr/>
          <p:nvPr/>
        </p:nvSpPr>
        <p:spPr>
          <a:xfrm>
            <a:off x="3568699" y="5940456"/>
            <a:ext cx="79107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number of Hours Spent </a:t>
            </a:r>
            <a:r>
              <a:rPr lang="en-US" sz="1400" b="1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</a:t>
            </a:r>
            <a:r>
              <a:rPr lang="en-US" sz="1400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Order for William </a:t>
            </a:r>
            <a:r>
              <a:rPr lang="en-US" sz="1400" b="1" dirty="0" err="1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Foege</a:t>
            </a:r>
            <a:r>
              <a:rPr lang="en-US" sz="1400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Genome </a:t>
            </a:r>
            <a:r>
              <a:rPr lang="en-US" sz="1400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Building, </a:t>
            </a:r>
            <a:r>
              <a:rPr lang="en-US" sz="1400" b="1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Washington from the </a:t>
            </a:r>
            <a:r>
              <a:rPr lang="en-US" sz="1400" b="1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 </a:t>
            </a:r>
            <a:r>
              <a:rPr lang="pt-BR" sz="1400" b="1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2009 </a:t>
            </a:r>
            <a:r>
              <a:rPr lang="pt-BR" sz="1400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- 2013 As Per </a:t>
            </a:r>
            <a:r>
              <a:rPr lang="pt-BR" sz="1400" b="1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 C</a:t>
            </a:r>
            <a:r>
              <a:rPr lang="en-US" sz="1400" b="1" dirty="0" err="1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onducted</a:t>
            </a:r>
            <a:r>
              <a:rPr lang="en-US" sz="1400" b="1" dirty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509129" y="5446198"/>
            <a:ext cx="914400" cy="350282"/>
          </a:xfrm>
          <a:prstGeom prst="rect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2509129" y="6134647"/>
            <a:ext cx="914400" cy="350282"/>
          </a:xfrm>
          <a:prstGeom prst="rect">
            <a:avLst/>
          </a:prstGeom>
          <a:solidFill>
            <a:srgbClr val="E75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7345060" y="4264242"/>
            <a:ext cx="20891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2012</a:t>
            </a:r>
          </a:p>
        </p:txBody>
      </p:sp>
      <p:sp>
        <p:nvSpPr>
          <p:cNvPr id="72" name="Rectangle 71"/>
          <p:cNvSpPr/>
          <p:nvPr/>
        </p:nvSpPr>
        <p:spPr>
          <a:xfrm>
            <a:off x="3166760" y="4280433"/>
            <a:ext cx="20891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2010</a:t>
            </a:r>
          </a:p>
        </p:txBody>
      </p:sp>
      <p:sp>
        <p:nvSpPr>
          <p:cNvPr id="73" name="Rectangle 72"/>
          <p:cNvSpPr/>
          <p:nvPr/>
        </p:nvSpPr>
        <p:spPr>
          <a:xfrm>
            <a:off x="1122061" y="4264242"/>
            <a:ext cx="20637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2009</a:t>
            </a:r>
          </a:p>
        </p:txBody>
      </p:sp>
      <p:sp>
        <p:nvSpPr>
          <p:cNvPr id="74" name="Rectangle 73"/>
          <p:cNvSpPr/>
          <p:nvPr/>
        </p:nvSpPr>
        <p:spPr>
          <a:xfrm>
            <a:off x="5274960" y="4276071"/>
            <a:ext cx="2070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2011</a:t>
            </a:r>
          </a:p>
        </p:txBody>
      </p:sp>
      <p:sp>
        <p:nvSpPr>
          <p:cNvPr id="75" name="Rectangle 74"/>
          <p:cNvSpPr/>
          <p:nvPr/>
        </p:nvSpPr>
        <p:spPr>
          <a:xfrm>
            <a:off x="9402899" y="4276071"/>
            <a:ext cx="2070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2013</a:t>
            </a:r>
          </a:p>
        </p:txBody>
      </p:sp>
      <p:sp>
        <p:nvSpPr>
          <p:cNvPr id="77" name="Rectangle 76"/>
          <p:cNvSpPr/>
          <p:nvPr/>
        </p:nvSpPr>
        <p:spPr>
          <a:xfrm>
            <a:off x="5459278" y="4718902"/>
            <a:ext cx="20891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YEARS</a:t>
            </a:r>
          </a:p>
        </p:txBody>
      </p:sp>
      <p:sp>
        <p:nvSpPr>
          <p:cNvPr id="78" name="Rectangle 77"/>
          <p:cNvSpPr/>
          <p:nvPr/>
        </p:nvSpPr>
        <p:spPr>
          <a:xfrm rot="16200000">
            <a:off x="-312351" y="2729270"/>
            <a:ext cx="20891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HOURS</a:t>
            </a:r>
          </a:p>
        </p:txBody>
      </p:sp>
      <p:sp>
        <p:nvSpPr>
          <p:cNvPr id="85" name="Rectangle 84"/>
          <p:cNvSpPr/>
          <p:nvPr/>
        </p:nvSpPr>
        <p:spPr>
          <a:xfrm>
            <a:off x="1834153" y="3784998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1.09</a:t>
            </a:r>
          </a:p>
        </p:txBody>
      </p:sp>
      <p:sp>
        <p:nvSpPr>
          <p:cNvPr id="86" name="Rectangle 85"/>
          <p:cNvSpPr/>
          <p:nvPr/>
        </p:nvSpPr>
        <p:spPr>
          <a:xfrm>
            <a:off x="1869020" y="3102644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15.07</a:t>
            </a:r>
          </a:p>
        </p:txBody>
      </p:sp>
      <p:sp>
        <p:nvSpPr>
          <p:cNvPr id="87" name="Rectangle 86"/>
          <p:cNvSpPr/>
          <p:nvPr/>
        </p:nvSpPr>
        <p:spPr>
          <a:xfrm>
            <a:off x="8034928" y="3625178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5.16</a:t>
            </a:r>
          </a:p>
        </p:txBody>
      </p:sp>
      <p:sp>
        <p:nvSpPr>
          <p:cNvPr id="88" name="Rectangle 87"/>
          <p:cNvSpPr/>
          <p:nvPr/>
        </p:nvSpPr>
        <p:spPr>
          <a:xfrm>
            <a:off x="8069795" y="1779237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46.01</a:t>
            </a:r>
          </a:p>
        </p:txBody>
      </p:sp>
      <p:sp>
        <p:nvSpPr>
          <p:cNvPr id="89" name="Rectangle 88"/>
          <p:cNvSpPr/>
          <p:nvPr/>
        </p:nvSpPr>
        <p:spPr>
          <a:xfrm>
            <a:off x="5948300" y="3682911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3.40</a:t>
            </a:r>
          </a:p>
        </p:txBody>
      </p:sp>
      <p:sp>
        <p:nvSpPr>
          <p:cNvPr id="90" name="Rectangle 89"/>
          <p:cNvSpPr/>
          <p:nvPr/>
        </p:nvSpPr>
        <p:spPr>
          <a:xfrm>
            <a:off x="5983167" y="2455278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30.30</a:t>
            </a:r>
          </a:p>
        </p:txBody>
      </p:sp>
      <p:sp>
        <p:nvSpPr>
          <p:cNvPr id="91" name="Rectangle 90"/>
          <p:cNvSpPr/>
          <p:nvPr/>
        </p:nvSpPr>
        <p:spPr>
          <a:xfrm>
            <a:off x="10047438" y="3633243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3.78</a:t>
            </a:r>
          </a:p>
        </p:txBody>
      </p:sp>
      <p:sp>
        <p:nvSpPr>
          <p:cNvPr id="92" name="Rectangle 91"/>
          <p:cNvSpPr/>
          <p:nvPr/>
        </p:nvSpPr>
        <p:spPr>
          <a:xfrm>
            <a:off x="3863991" y="3682910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3.78</a:t>
            </a:r>
          </a:p>
        </p:txBody>
      </p:sp>
      <p:sp>
        <p:nvSpPr>
          <p:cNvPr id="93" name="Rectangle 92"/>
          <p:cNvSpPr/>
          <p:nvPr/>
        </p:nvSpPr>
        <p:spPr>
          <a:xfrm>
            <a:off x="3868785" y="2342816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33.67</a:t>
            </a:r>
          </a:p>
        </p:txBody>
      </p:sp>
      <p:sp>
        <p:nvSpPr>
          <p:cNvPr id="94" name="Rectangle 93"/>
          <p:cNvSpPr/>
          <p:nvPr/>
        </p:nvSpPr>
        <p:spPr>
          <a:xfrm>
            <a:off x="10068632" y="2294371"/>
            <a:ext cx="67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33.67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283354" y="2909971"/>
            <a:ext cx="20333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11.23</a:t>
            </a:r>
          </a:p>
          <a:p>
            <a:pPr algn="ctr"/>
            <a:r>
              <a:rPr lang="en-US" sz="24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Times</a:t>
            </a:r>
            <a:endParaRPr lang="en-US" sz="1400" dirty="0" smtClean="0">
              <a:solidFill>
                <a:srgbClr val="E75726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3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2519" y="551238"/>
            <a:ext cx="54220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CONCLUSION 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1428" y="1635665"/>
            <a:ext cx="110862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FA5B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Adding a new dimension to the data curtailing makes the data </a:t>
            </a:r>
            <a:r>
              <a:rPr lang="en-US" sz="36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11.23</a:t>
            </a:r>
            <a:r>
              <a:rPr lang="en-US" sz="3200" b="1" dirty="0" smtClean="0">
                <a:solidFill>
                  <a:srgbClr val="6FA5B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time more efficient. </a:t>
            </a:r>
            <a:endParaRPr lang="en-US" sz="3200" b="1" dirty="0">
              <a:solidFill>
                <a:srgbClr val="6FA5B3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endParaRPr lang="en-US" sz="1600" dirty="0" smtClean="0">
              <a:solidFill>
                <a:srgbClr val="6FA5B3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1428" y="3309591"/>
            <a:ext cx="110862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FA5B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Rather than having experience of working with 2D data till now, most of the people are open to adding a new dimension in the data </a:t>
            </a:r>
            <a:endParaRPr lang="en-US" sz="1600" dirty="0" smtClean="0">
              <a:solidFill>
                <a:srgbClr val="6FA5B3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1428" y="5208642"/>
            <a:ext cx="110862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100 level of Geometry and 500 level of Data </a:t>
            </a:r>
            <a:endParaRPr lang="en-US" sz="2000" dirty="0" smtClean="0">
              <a:solidFill>
                <a:srgbClr val="E75726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02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2519" y="551238"/>
            <a:ext cx="54220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FUTURE 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1428" y="1942845"/>
            <a:ext cx="11086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FA5B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How </a:t>
            </a:r>
            <a:r>
              <a:rPr lang="en-US" sz="3200" b="1" dirty="0" err="1" smtClean="0">
                <a:solidFill>
                  <a:srgbClr val="6FA5B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COBie</a:t>
            </a:r>
            <a:r>
              <a:rPr lang="en-US" sz="3200" b="1" dirty="0" smtClean="0">
                <a:solidFill>
                  <a:srgbClr val="6FA5B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Standards can be implemented in the contracts on the building?</a:t>
            </a:r>
            <a:endParaRPr lang="en-US" sz="1600" dirty="0" smtClean="0">
              <a:solidFill>
                <a:srgbClr val="6FA5B3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1428" y="4081116"/>
            <a:ext cx="110862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FA5B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How can we move one step ahead and build a real time data integration system for facility </a:t>
            </a:r>
            <a:r>
              <a:rPr lang="en-US" sz="3200" b="1" dirty="0" smtClean="0">
                <a:solidFill>
                  <a:srgbClr val="6FA5B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management? </a:t>
            </a:r>
            <a:endParaRPr lang="en-US" sz="1600" dirty="0" smtClean="0">
              <a:solidFill>
                <a:srgbClr val="6FA5B3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87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2586681"/>
            <a:ext cx="12191999" cy="1827426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rgbClr val="12AFA4"/>
                </a:solidFill>
                <a:latin typeface="Century Gothic" panose="020B0502020202020204" pitchFamily="34" charset="0"/>
              </a:rPr>
              <a:t>QUESTIONS?</a:t>
            </a:r>
            <a:br>
              <a:rPr lang="en-US" sz="4400" b="1" dirty="0" smtClean="0">
                <a:solidFill>
                  <a:srgbClr val="12AFA4"/>
                </a:solidFill>
                <a:latin typeface="Century Gothic" panose="020B0502020202020204" pitchFamily="34" charset="0"/>
              </a:rPr>
            </a:br>
            <a:r>
              <a:rPr lang="en-US" sz="3200" b="1" dirty="0">
                <a:solidFill>
                  <a:srgbClr val="12AFA4"/>
                </a:solidFill>
                <a:latin typeface="Century Gothic" panose="020B0502020202020204" pitchFamily="34" charset="0"/>
              </a:rPr>
              <a:t/>
            </a:r>
            <a:br>
              <a:rPr lang="en-US" sz="3200" b="1" dirty="0">
                <a:solidFill>
                  <a:srgbClr val="12AFA4"/>
                </a:solidFill>
                <a:latin typeface="Century Gothic" panose="020B0502020202020204" pitchFamily="34" charset="0"/>
              </a:rPr>
            </a:br>
            <a:r>
              <a:rPr lang="en-US" sz="3200" b="1" dirty="0" smtClean="0">
                <a:solidFill>
                  <a:srgbClr val="12AFA4"/>
                </a:solidFill>
                <a:latin typeface="Century Gothic" panose="020B0502020202020204" pitchFamily="34" charset="0"/>
              </a:rPr>
              <a:t>THANK YOU </a:t>
            </a:r>
            <a:endParaRPr lang="en-US" sz="4400" dirty="0">
              <a:solidFill>
                <a:srgbClr val="12AFA4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35523" y="1719082"/>
            <a:ext cx="766557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900" dirty="0">
                <a:solidFill>
                  <a:srgbClr val="E75726"/>
                </a:solidFill>
                <a:latin typeface="Arial Narrow" panose="020B0606020202030204" pitchFamily="34" charset="0"/>
              </a:rPr>
              <a:t>[</a:t>
            </a:r>
            <a:endParaRPr lang="en-US" sz="19900" dirty="0">
              <a:solidFill>
                <a:srgbClr val="E7572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188488" y="1719082"/>
            <a:ext cx="766557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900" dirty="0">
                <a:solidFill>
                  <a:srgbClr val="E75726"/>
                </a:solidFill>
                <a:latin typeface="Arial Narrow" panose="020B0606020202030204" pitchFamily="34" charset="0"/>
              </a:rPr>
              <a:t>]</a:t>
            </a:r>
            <a:endParaRPr lang="en-US" sz="19900" dirty="0">
              <a:solidFill>
                <a:srgbClr val="E757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61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422" y="1531196"/>
            <a:ext cx="7423321" cy="49394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12519" y="544297"/>
            <a:ext cx="107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BACKGROUND</a:t>
            </a:r>
            <a:endParaRPr lang="en-US" sz="4000" dirty="0" smtClean="0">
              <a:solidFill>
                <a:srgbClr val="12AFA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flipV="1">
            <a:off x="712519" y="1228728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12519" y="1531196"/>
            <a:ext cx="3102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56767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Pilot III Project</a:t>
            </a:r>
            <a:endParaRPr lang="en-US" sz="2400" dirty="0">
              <a:solidFill>
                <a:srgbClr val="567673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8"/>
          <a:stretch/>
        </p:blipFill>
        <p:spPr>
          <a:xfrm>
            <a:off x="1055420" y="3446630"/>
            <a:ext cx="2450388" cy="1624708"/>
          </a:xfrm>
          <a:prstGeom prst="rect">
            <a:avLst/>
          </a:prstGeom>
        </p:spPr>
      </p:pic>
      <p:sp>
        <p:nvSpPr>
          <p:cNvPr id="17" name="Right Arrow 16"/>
          <p:cNvSpPr/>
          <p:nvPr/>
        </p:nvSpPr>
        <p:spPr>
          <a:xfrm rot="5400000">
            <a:off x="1967596" y="2105323"/>
            <a:ext cx="592385" cy="645964"/>
          </a:xfrm>
          <a:prstGeom prst="rightArrow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2519" y="2721436"/>
            <a:ext cx="3102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56767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Research Work</a:t>
            </a:r>
            <a:endParaRPr lang="en-US" sz="2400" dirty="0">
              <a:solidFill>
                <a:srgbClr val="567673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2519" y="5196512"/>
            <a:ext cx="31361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UW spends 60% to 70% of budget on operation &amp; Maintenance</a:t>
            </a:r>
            <a:endParaRPr lang="en-US" sz="2000" dirty="0">
              <a:solidFill>
                <a:srgbClr val="E75726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317962" y="5454987"/>
            <a:ext cx="32117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 smtClean="0">
                <a:solidFill>
                  <a:srgbClr val="C1C5C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 Campuses</a:t>
            </a:r>
          </a:p>
          <a:p>
            <a:pPr algn="r"/>
            <a:r>
              <a:rPr lang="en-US" sz="2000" b="1" dirty="0" smtClean="0">
                <a:solidFill>
                  <a:srgbClr val="C1C5C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500 Building </a:t>
            </a:r>
          </a:p>
          <a:p>
            <a:pPr algn="r"/>
            <a:r>
              <a:rPr lang="en-US" sz="2000" b="1" dirty="0" smtClean="0">
                <a:solidFill>
                  <a:srgbClr val="C1C5C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20 Million Gross Foot</a:t>
            </a:r>
            <a:endParaRPr lang="en-US" sz="2000" dirty="0">
              <a:solidFill>
                <a:srgbClr val="C1C5C3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58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 animBg="1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2519" y="551238"/>
            <a:ext cx="107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RESEARCH GOAL</a:t>
            </a:r>
            <a:endParaRPr lang="en-US" sz="40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6858" y="4877876"/>
            <a:ext cx="4283642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kind of geometry is important for improving the efficiency of data management for the operations and maintenance?</a:t>
            </a:r>
          </a:p>
        </p:txBody>
      </p:sp>
      <p:sp>
        <p:nvSpPr>
          <p:cNvPr id="9" name="Oval 8"/>
          <p:cNvSpPr/>
          <p:nvPr/>
        </p:nvSpPr>
        <p:spPr>
          <a:xfrm>
            <a:off x="7514091" y="1726306"/>
            <a:ext cx="2030755" cy="2030755"/>
          </a:xfrm>
          <a:prstGeom prst="ellipse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2113303" y="1726306"/>
            <a:ext cx="2030755" cy="2030755"/>
          </a:xfrm>
          <a:prstGeom prst="ellipse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77410" y="4049049"/>
            <a:ext cx="3102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56767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TYPE OF DATA</a:t>
            </a:r>
            <a:endParaRPr lang="en-US" sz="2400" dirty="0">
              <a:solidFill>
                <a:srgbClr val="567673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529143" y="4058985"/>
            <a:ext cx="19992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56767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EFFICIENT</a:t>
            </a:r>
            <a:endParaRPr lang="en-US" sz="2400" dirty="0">
              <a:solidFill>
                <a:srgbClr val="567673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721" y="1923682"/>
            <a:ext cx="1369284" cy="1564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66053" y="1895297"/>
            <a:ext cx="925253" cy="16312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2D</a:t>
            </a:r>
          </a:p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V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</a:t>
            </a:r>
          </a:p>
          <a:p>
            <a:pPr algn="ctr"/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3D</a:t>
            </a:r>
            <a:endParaRPr lang="en-US" sz="4000" b="1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1542" y="4877876"/>
            <a:ext cx="4283642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much time impact can be brought in the current format if the data is presented and prepared in a different way?</a:t>
            </a:r>
          </a:p>
        </p:txBody>
      </p:sp>
    </p:spTree>
    <p:extLst>
      <p:ext uri="{BB962C8B-B14F-4D97-AF65-F5344CB8AC3E}">
        <p14:creationId xmlns:p14="http://schemas.microsoft.com/office/powerpoint/2010/main" val="309266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2520" y="1429155"/>
            <a:ext cx="107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2000" dirty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BIM] is an </a:t>
            </a:r>
            <a:r>
              <a:rPr lang="en-US" sz="2000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intelligent model-based correlative process </a:t>
            </a:r>
            <a:r>
              <a:rPr lang="en-US" sz="2000" dirty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provides </a:t>
            </a:r>
            <a:r>
              <a:rPr lang="en-US" sz="2000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understanding to </a:t>
            </a:r>
            <a:r>
              <a:rPr lang="en-US" sz="2000" dirty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</a:t>
            </a:r>
            <a:r>
              <a:rPr lang="en-US" sz="2000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planning, designing, construction, and managing </a:t>
            </a:r>
            <a:r>
              <a:rPr lang="en-US" sz="2000" dirty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buildings &amp; infrastructure.</a:t>
            </a:r>
            <a:endParaRPr lang="en-US" sz="2000" dirty="0" smtClean="0">
              <a:solidFill>
                <a:srgbClr val="C1C5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2519" y="551238"/>
            <a:ext cx="107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BIM</a:t>
            </a:r>
            <a:endParaRPr lang="en-US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5486178" y="3918938"/>
            <a:ext cx="1228271" cy="1228271"/>
          </a:xfrm>
          <a:prstGeom prst="ellipse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1C5C4"/>
                </a:solidFill>
                <a:latin typeface="Arial Black" panose="020B0A04020102020204" pitchFamily="34" charset="0"/>
              </a:rPr>
              <a:t>BIM</a:t>
            </a:r>
            <a:endParaRPr lang="en-US" dirty="0">
              <a:solidFill>
                <a:srgbClr val="C1C5C4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629887" y="2250200"/>
            <a:ext cx="924298" cy="924299"/>
          </a:xfrm>
          <a:prstGeom prst="ellipse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OWNER</a:t>
            </a:r>
            <a:endParaRPr lang="en-US" sz="7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629885" y="5812759"/>
            <a:ext cx="924298" cy="924299"/>
          </a:xfrm>
          <a:prstGeom prst="ellipse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CONST. </a:t>
            </a:r>
          </a:p>
          <a:p>
            <a:pPr algn="ctr"/>
            <a:r>
              <a:rPr lang="en-US" sz="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MANAGER</a:t>
            </a:r>
            <a:endParaRPr lang="en-US" sz="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400307" y="4042340"/>
            <a:ext cx="924298" cy="924299"/>
          </a:xfrm>
          <a:prstGeom prst="ellipse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MECH. </a:t>
            </a:r>
          </a:p>
          <a:p>
            <a:pPr algn="ctr"/>
            <a:r>
              <a:rPr lang="en-US" sz="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</a:t>
            </a:r>
            <a:endParaRPr lang="en-US" sz="7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3859469" y="4015713"/>
            <a:ext cx="924298" cy="924299"/>
          </a:xfrm>
          <a:prstGeom prst="ellipse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INTERIOR DESIGNER</a:t>
            </a:r>
            <a:endParaRPr lang="en-US" sz="7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321618" y="2712349"/>
            <a:ext cx="924298" cy="924299"/>
          </a:xfrm>
          <a:prstGeom prst="ellipse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CONTRACTOR</a:t>
            </a:r>
            <a:endParaRPr lang="en-US" sz="5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938156" y="2708157"/>
            <a:ext cx="924298" cy="924299"/>
          </a:xfrm>
          <a:prstGeom prst="ellipse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</a:t>
            </a:r>
            <a:endParaRPr lang="en-US" sz="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4321618" y="5342090"/>
            <a:ext cx="924298" cy="924299"/>
          </a:xfrm>
          <a:prstGeom prst="ellipse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CIVIL ENGINEER</a:t>
            </a:r>
            <a:endParaRPr lang="en-US" sz="7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38156" y="5337898"/>
            <a:ext cx="924298" cy="924299"/>
          </a:xfrm>
          <a:prstGeom prst="ellipse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ELECT.</a:t>
            </a:r>
          </a:p>
          <a:p>
            <a:pPr algn="ctr"/>
            <a:r>
              <a:rPr lang="en-US" sz="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</a:t>
            </a:r>
            <a:endParaRPr lang="en-US" sz="7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6878764" y="4371378"/>
            <a:ext cx="450077" cy="222935"/>
          </a:xfrm>
          <a:prstGeom prst="rightArrow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10800000">
            <a:off x="4846513" y="4371378"/>
            <a:ext cx="450077" cy="222935"/>
          </a:xfrm>
          <a:prstGeom prst="rightArrow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 rot="16200000">
            <a:off x="5862955" y="3369041"/>
            <a:ext cx="450077" cy="222935"/>
          </a:xfrm>
          <a:prstGeom prst="rightArrow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 rot="5400000">
            <a:off x="5870288" y="5395281"/>
            <a:ext cx="450077" cy="222935"/>
          </a:xfrm>
          <a:prstGeom prst="rightArrow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2700000">
            <a:off x="6588772" y="5090871"/>
            <a:ext cx="450077" cy="222935"/>
          </a:xfrm>
          <a:prstGeom prst="rightArrow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 rot="13500000">
            <a:off x="5151752" y="3653852"/>
            <a:ext cx="450077" cy="222935"/>
          </a:xfrm>
          <a:prstGeom prst="rightArrow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 rot="18900000">
            <a:off x="6579246" y="3663826"/>
            <a:ext cx="450077" cy="222935"/>
          </a:xfrm>
          <a:prstGeom prst="rightArrow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/>
          <p:cNvSpPr/>
          <p:nvPr/>
        </p:nvSpPr>
        <p:spPr>
          <a:xfrm rot="8100000">
            <a:off x="5151663" y="5101780"/>
            <a:ext cx="450077" cy="222935"/>
          </a:xfrm>
          <a:prstGeom prst="rightArrow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-Right Arrow 26"/>
          <p:cNvSpPr/>
          <p:nvPr/>
        </p:nvSpPr>
        <p:spPr>
          <a:xfrm rot="3941194">
            <a:off x="7486173" y="3728480"/>
            <a:ext cx="413029" cy="164590"/>
          </a:xfrm>
          <a:prstGeom prst="leftRightArrow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Left-Right Arrow 27"/>
          <p:cNvSpPr/>
          <p:nvPr/>
        </p:nvSpPr>
        <p:spPr>
          <a:xfrm rot="1800000">
            <a:off x="6557648" y="2764494"/>
            <a:ext cx="413028" cy="164590"/>
          </a:xfrm>
          <a:prstGeom prst="leftRightArrow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Left-Right Arrow 30"/>
          <p:cNvSpPr/>
          <p:nvPr/>
        </p:nvSpPr>
        <p:spPr>
          <a:xfrm rot="9341194">
            <a:off x="6544799" y="6037356"/>
            <a:ext cx="413029" cy="164590"/>
          </a:xfrm>
          <a:prstGeom prst="leftRightArrow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Left-Right Arrow 31"/>
          <p:cNvSpPr/>
          <p:nvPr/>
        </p:nvSpPr>
        <p:spPr>
          <a:xfrm rot="7200000">
            <a:off x="7508785" y="5108830"/>
            <a:ext cx="413029" cy="164590"/>
          </a:xfrm>
          <a:prstGeom prst="leftRightArrow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Left-Right Arrow 38"/>
          <p:cNvSpPr/>
          <p:nvPr/>
        </p:nvSpPr>
        <p:spPr>
          <a:xfrm rot="14741194">
            <a:off x="4256465" y="5099399"/>
            <a:ext cx="413029" cy="164590"/>
          </a:xfrm>
          <a:prstGeom prst="leftRightArrow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Left-Right Arrow 39"/>
          <p:cNvSpPr/>
          <p:nvPr/>
        </p:nvSpPr>
        <p:spPr>
          <a:xfrm rot="12600000">
            <a:off x="5184990" y="6063385"/>
            <a:ext cx="413028" cy="164590"/>
          </a:xfrm>
          <a:prstGeom prst="leftRightArrow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-Right Arrow 36"/>
          <p:cNvSpPr/>
          <p:nvPr/>
        </p:nvSpPr>
        <p:spPr>
          <a:xfrm rot="20141194">
            <a:off x="5197839" y="2790523"/>
            <a:ext cx="413029" cy="164590"/>
          </a:xfrm>
          <a:prstGeom prst="leftRightArrow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Left-Right Arrow 37"/>
          <p:cNvSpPr/>
          <p:nvPr/>
        </p:nvSpPr>
        <p:spPr>
          <a:xfrm rot="18000000">
            <a:off x="4233854" y="3719049"/>
            <a:ext cx="413029" cy="164590"/>
          </a:xfrm>
          <a:prstGeom prst="leftRightArrow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8324605" y="321096"/>
            <a:ext cx="31548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BUILDING </a:t>
            </a:r>
            <a:r>
              <a:rPr lang="en-US" b="1" dirty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INFORMATION </a:t>
            </a:r>
            <a:r>
              <a:rPr lang="en-US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MANAGEMENT</a:t>
            </a:r>
            <a:endParaRPr lang="en-US" dirty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76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31" grpId="0" animBg="1"/>
      <p:bldP spid="32" grpId="0" animBg="1"/>
      <p:bldP spid="39" grpId="0" animBg="1"/>
      <p:bldP spid="40" grpId="0" animBg="1"/>
      <p:bldP spid="37" grpId="0" animBg="1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23" r="25223"/>
          <a:stretch/>
        </p:blipFill>
        <p:spPr>
          <a:xfrm>
            <a:off x="3847024" y="1074863"/>
            <a:ext cx="3086898" cy="29537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2" r="24332"/>
          <a:stretch/>
        </p:blipFill>
        <p:spPr>
          <a:xfrm>
            <a:off x="3791505" y="1074863"/>
            <a:ext cx="3197936" cy="29537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3" r="30303"/>
          <a:stretch/>
        </p:blipFill>
        <p:spPr>
          <a:xfrm>
            <a:off x="4156513" y="1074863"/>
            <a:ext cx="2453970" cy="29537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2519" y="551238"/>
            <a:ext cx="107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BIM PROCESS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Pentagon 16"/>
          <p:cNvSpPr/>
          <p:nvPr/>
        </p:nvSpPr>
        <p:spPr>
          <a:xfrm>
            <a:off x="648677" y="3757240"/>
            <a:ext cx="2710361" cy="706066"/>
          </a:xfrm>
          <a:prstGeom prst="homePlate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Arial Black" panose="020B0A04020102020204" pitchFamily="34" charset="0"/>
              </a:rPr>
              <a:t>DESIGN </a:t>
            </a:r>
          </a:p>
          <a:p>
            <a:pPr algn="ctr"/>
            <a:r>
              <a:rPr lang="en-US" b="1" dirty="0" smtClean="0">
                <a:latin typeface="Arial Black" panose="020B0A04020102020204" pitchFamily="34" charset="0"/>
              </a:rPr>
              <a:t>[D]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35" name="Pentagon 34"/>
          <p:cNvSpPr/>
          <p:nvPr/>
        </p:nvSpPr>
        <p:spPr>
          <a:xfrm>
            <a:off x="3372986" y="4459717"/>
            <a:ext cx="4021025" cy="706066"/>
          </a:xfrm>
          <a:prstGeom prst="homePlate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Arial Black" panose="020B0A04020102020204" pitchFamily="34" charset="0"/>
              </a:rPr>
              <a:t>CONSTRUCTION </a:t>
            </a:r>
          </a:p>
          <a:p>
            <a:pPr algn="ctr"/>
            <a:r>
              <a:rPr lang="en-US" b="1" dirty="0" smtClean="0">
                <a:latin typeface="Arial Black" panose="020B0A04020102020204" pitchFamily="34" charset="0"/>
              </a:rPr>
              <a:t>[C]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36" name="Pentagon 35"/>
          <p:cNvSpPr/>
          <p:nvPr/>
        </p:nvSpPr>
        <p:spPr>
          <a:xfrm>
            <a:off x="7407959" y="5165783"/>
            <a:ext cx="4638897" cy="706066"/>
          </a:xfrm>
          <a:prstGeom prst="homePlate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atin typeface="Arial Black" panose="020B0A04020102020204" pitchFamily="34" charset="0"/>
              </a:rPr>
              <a:t>OPERATIONS </a:t>
            </a:r>
          </a:p>
          <a:p>
            <a:pPr algn="ctr"/>
            <a:r>
              <a:rPr lang="en-US" sz="1600" b="1" dirty="0" smtClean="0">
                <a:latin typeface="Arial Black" panose="020B0A04020102020204" pitchFamily="34" charset="0"/>
              </a:rPr>
              <a:t>[O]</a:t>
            </a:r>
            <a:endParaRPr lang="en-US" sz="1600" b="1" dirty="0">
              <a:latin typeface="Arial Black" panose="020B0A040201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3372987" y="3757240"/>
            <a:ext cx="0" cy="1744015"/>
          </a:xfrm>
          <a:prstGeom prst="line">
            <a:avLst/>
          </a:prstGeom>
          <a:ln w="28575">
            <a:solidFill>
              <a:srgbClr val="C1C5C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394011" y="4241872"/>
            <a:ext cx="0" cy="1737898"/>
          </a:xfrm>
          <a:prstGeom prst="line">
            <a:avLst/>
          </a:prstGeom>
          <a:ln w="28575">
            <a:solidFill>
              <a:srgbClr val="C1C5C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48677" y="4509124"/>
            <a:ext cx="235360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 &amp; specification from manufacturer and owner</a:t>
            </a:r>
          </a:p>
          <a:p>
            <a:pPr algn="ctr"/>
            <a:r>
              <a:rPr lang="en-US" sz="1100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[D]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439635" y="5218734"/>
            <a:ext cx="357987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 &amp; specification from manufacturer and owner.</a:t>
            </a:r>
          </a:p>
          <a:p>
            <a:pPr algn="ctr"/>
            <a:r>
              <a:rPr lang="en-US" sz="1100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[D]+[C] &amp; [D]+[C] 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407960" y="5871849"/>
            <a:ext cx="43039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 &amp; specification from manufacturer and owner</a:t>
            </a:r>
          </a:p>
          <a:p>
            <a:pPr algn="ctr"/>
            <a:r>
              <a:rPr lang="en-US" sz="1100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[C]+[O] </a:t>
            </a:r>
            <a:r>
              <a:rPr lang="en-US" sz="1100" dirty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&amp; </a:t>
            </a:r>
            <a:r>
              <a:rPr lang="en-US" sz="1100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[O]+[</a:t>
            </a:r>
            <a:r>
              <a:rPr lang="en-US" sz="1100" dirty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C] </a:t>
            </a:r>
            <a:r>
              <a:rPr lang="en-US" sz="1100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598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55" grpId="0"/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2519" y="1429155"/>
            <a:ext cx="107669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1C5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2000" dirty="0" err="1">
                <a:solidFill>
                  <a:srgbClr val="C1C5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COBie</a:t>
            </a:r>
            <a:r>
              <a:rPr lang="en-US" sz="2000" dirty="0" smtClean="0">
                <a:solidFill>
                  <a:srgbClr val="C1C5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 is </a:t>
            </a:r>
            <a:r>
              <a:rPr lang="en-US" sz="2000" dirty="0">
                <a:solidFill>
                  <a:srgbClr val="C1C5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data exchange </a:t>
            </a:r>
            <a:r>
              <a:rPr lang="en-US" sz="2000" dirty="0" smtClean="0">
                <a:solidFill>
                  <a:srgbClr val="C1C5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standardized process </a:t>
            </a:r>
            <a:r>
              <a:rPr lang="en-US" sz="2000" dirty="0">
                <a:solidFill>
                  <a:srgbClr val="C1C5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000" dirty="0" smtClean="0">
                <a:solidFill>
                  <a:srgbClr val="C1C5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recording the </a:t>
            </a:r>
            <a:r>
              <a:rPr lang="en-US" sz="2000" dirty="0">
                <a:solidFill>
                  <a:srgbClr val="C1C5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subsets of </a:t>
            </a:r>
            <a:r>
              <a:rPr lang="en-US" sz="2000" dirty="0" smtClean="0">
                <a:solidFill>
                  <a:srgbClr val="C1C5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building model </a:t>
            </a:r>
            <a:r>
              <a:rPr lang="en-US" sz="2000" dirty="0">
                <a:solidFill>
                  <a:srgbClr val="C1C5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focused on delivering </a:t>
            </a:r>
            <a:r>
              <a:rPr lang="en-US" sz="2000" dirty="0" smtClean="0">
                <a:solidFill>
                  <a:srgbClr val="C1C5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building information </a:t>
            </a:r>
            <a:r>
              <a:rPr lang="en-US" sz="2000" dirty="0">
                <a:solidFill>
                  <a:srgbClr val="C1C5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geometric modeling.</a:t>
            </a:r>
          </a:p>
        </p:txBody>
      </p:sp>
      <p:sp>
        <p:nvSpPr>
          <p:cNvPr id="7" name="Rectangle 6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2519" y="551238"/>
            <a:ext cx="107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COBie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785100" y="335496"/>
            <a:ext cx="36943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CONSTRUCTION </a:t>
            </a:r>
            <a:r>
              <a:rPr lang="en-US" dirty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OPERATION BUILDING INFORMATION </a:t>
            </a:r>
            <a:r>
              <a:rPr lang="en-US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EXCHANGE</a:t>
            </a:r>
            <a:endParaRPr lang="en-US" sz="2200" dirty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14" b="25997"/>
          <a:stretch/>
        </p:blipFill>
        <p:spPr>
          <a:xfrm>
            <a:off x="2398005" y="2287939"/>
            <a:ext cx="3205870" cy="31900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29" t="34242" r="25894"/>
          <a:stretch/>
        </p:blipFill>
        <p:spPr>
          <a:xfrm>
            <a:off x="4495799" y="3722828"/>
            <a:ext cx="3467479" cy="28346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91" r="1083" b="24468"/>
          <a:stretch/>
        </p:blipFill>
        <p:spPr>
          <a:xfrm>
            <a:off x="6711950" y="2285517"/>
            <a:ext cx="3111500" cy="325594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244469" y="3571930"/>
            <a:ext cx="1826884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139300" y="3713433"/>
            <a:ext cx="22333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B0C4C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 </a:t>
            </a:r>
            <a:endParaRPr lang="en-US" sz="3200" b="1" dirty="0">
              <a:solidFill>
                <a:srgbClr val="B0C4C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21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2" r="24332"/>
          <a:stretch/>
        </p:blipFill>
        <p:spPr>
          <a:xfrm>
            <a:off x="4548742" y="1075098"/>
            <a:ext cx="3197936" cy="29537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5" r="23965"/>
          <a:stretch/>
        </p:blipFill>
        <p:spPr>
          <a:xfrm>
            <a:off x="4548742" y="1107148"/>
            <a:ext cx="3198580" cy="291277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Pentagon 16"/>
          <p:cNvSpPr/>
          <p:nvPr/>
        </p:nvSpPr>
        <p:spPr>
          <a:xfrm>
            <a:off x="648677" y="3757240"/>
            <a:ext cx="2710361" cy="706066"/>
          </a:xfrm>
          <a:prstGeom prst="homePlate">
            <a:avLst/>
          </a:prstGeom>
          <a:solidFill>
            <a:srgbClr val="12A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Arial Black" panose="020B0A04020102020204" pitchFamily="34" charset="0"/>
              </a:rPr>
              <a:t>DESIGN </a:t>
            </a:r>
          </a:p>
          <a:p>
            <a:pPr algn="ctr"/>
            <a:r>
              <a:rPr lang="en-US" b="1" dirty="0" smtClean="0">
                <a:latin typeface="Arial Black" panose="020B0A04020102020204" pitchFamily="34" charset="0"/>
              </a:rPr>
              <a:t>[D]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35" name="Pentagon 34"/>
          <p:cNvSpPr/>
          <p:nvPr/>
        </p:nvSpPr>
        <p:spPr>
          <a:xfrm>
            <a:off x="3372986" y="4459717"/>
            <a:ext cx="4021025" cy="706066"/>
          </a:xfrm>
          <a:prstGeom prst="homePlate">
            <a:avLst/>
          </a:prstGeom>
          <a:solidFill>
            <a:srgbClr val="E65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Arial Black" panose="020B0A04020102020204" pitchFamily="34" charset="0"/>
              </a:rPr>
              <a:t>CONSTRUCTION </a:t>
            </a:r>
          </a:p>
          <a:p>
            <a:pPr algn="ctr"/>
            <a:r>
              <a:rPr lang="en-US" b="1" dirty="0" smtClean="0">
                <a:latin typeface="Arial Black" panose="020B0A04020102020204" pitchFamily="34" charset="0"/>
              </a:rPr>
              <a:t>[C]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36" name="Pentagon 35"/>
          <p:cNvSpPr/>
          <p:nvPr/>
        </p:nvSpPr>
        <p:spPr>
          <a:xfrm>
            <a:off x="7407959" y="5165783"/>
            <a:ext cx="4638897" cy="706066"/>
          </a:xfrm>
          <a:prstGeom prst="homePlate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atin typeface="Arial Black" panose="020B0A04020102020204" pitchFamily="34" charset="0"/>
              </a:rPr>
              <a:t>OPERATIONS </a:t>
            </a:r>
          </a:p>
          <a:p>
            <a:pPr algn="ctr"/>
            <a:r>
              <a:rPr lang="en-US" sz="1600" b="1" dirty="0" smtClean="0">
                <a:latin typeface="Arial Black" panose="020B0A04020102020204" pitchFamily="34" charset="0"/>
              </a:rPr>
              <a:t>[O]</a:t>
            </a:r>
            <a:endParaRPr lang="en-US" sz="1600" b="1" dirty="0">
              <a:latin typeface="Arial Black" panose="020B0A040201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3372987" y="3757240"/>
            <a:ext cx="0" cy="1744015"/>
          </a:xfrm>
          <a:prstGeom prst="line">
            <a:avLst/>
          </a:prstGeom>
          <a:ln w="28575">
            <a:solidFill>
              <a:srgbClr val="C1C5C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394011" y="4241872"/>
            <a:ext cx="0" cy="1737898"/>
          </a:xfrm>
          <a:prstGeom prst="line">
            <a:avLst/>
          </a:prstGeom>
          <a:ln w="28575">
            <a:solidFill>
              <a:srgbClr val="C1C5C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48677" y="4509124"/>
            <a:ext cx="235360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 &amp; specification from manufacturer and owner</a:t>
            </a:r>
          </a:p>
          <a:p>
            <a:pPr algn="ctr"/>
            <a:r>
              <a:rPr lang="en-US" sz="1100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[D]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439635" y="5218734"/>
            <a:ext cx="357987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 &amp; specification from manufacturer and owner.</a:t>
            </a:r>
          </a:p>
          <a:p>
            <a:pPr algn="ctr"/>
            <a:r>
              <a:rPr lang="en-US" sz="1100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[D]+[C] &amp; [D]+[C] 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407960" y="5871849"/>
            <a:ext cx="43039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C1C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 &amp; specification from manufacturer and owner</a:t>
            </a:r>
          </a:p>
          <a:p>
            <a:pPr algn="ctr"/>
            <a:r>
              <a:rPr lang="en-US" sz="1100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[C]+[O] </a:t>
            </a:r>
            <a:r>
              <a:rPr lang="en-US" sz="1100" dirty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&amp; </a:t>
            </a:r>
            <a:r>
              <a:rPr lang="en-US" sz="1100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[O]+[</a:t>
            </a:r>
            <a:r>
              <a:rPr lang="en-US" sz="1100" dirty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C] </a:t>
            </a:r>
            <a:r>
              <a:rPr lang="en-US" sz="1100" dirty="0" smtClean="0">
                <a:solidFill>
                  <a:srgbClr val="C1C5C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12519" y="551238"/>
            <a:ext cx="107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COBie</a:t>
            </a:r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PROCESS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06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5" grpId="0" animBg="1"/>
      <p:bldP spid="36" grpId="0" animBg="1"/>
      <p:bldP spid="54" grpId="0"/>
      <p:bldP spid="55" grpId="0"/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V="1">
            <a:off x="712519" y="1234959"/>
            <a:ext cx="10766962" cy="45720"/>
          </a:xfrm>
          <a:prstGeom prst="rect">
            <a:avLst/>
          </a:prstGeom>
          <a:solidFill>
            <a:srgbClr val="567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2519" y="551238"/>
            <a:ext cx="1076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2AFA4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CASE STUDY</a:t>
            </a:r>
            <a:endParaRPr lang="en-US" sz="2200" dirty="0" smtClean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85100" y="611488"/>
            <a:ext cx="36943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smtClean="0">
                <a:solidFill>
                  <a:srgbClr val="12AFA4"/>
                </a:solidFill>
                <a:latin typeface="Arial Black" panose="020B0A04020102020204" pitchFamily="34" charset="0"/>
              </a:rPr>
              <a:t>TEXAS A&amp;M </a:t>
            </a:r>
          </a:p>
          <a:p>
            <a:pPr algn="r"/>
            <a:r>
              <a:rPr lang="en-US" b="1" dirty="0" smtClean="0">
                <a:solidFill>
                  <a:srgbClr val="12AFA4"/>
                </a:solidFill>
                <a:latin typeface="Arial Black" panose="020B0A04020102020204" pitchFamily="34" charset="0"/>
              </a:rPr>
              <a:t>HEALTH SCIENCE CENTER</a:t>
            </a:r>
            <a:endParaRPr lang="en-US" sz="2200" dirty="0">
              <a:solidFill>
                <a:srgbClr val="12AFA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820" y="1581208"/>
            <a:ext cx="3688408" cy="2438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34228" y="1765540"/>
            <a:ext cx="27771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team from </a:t>
            </a:r>
            <a:r>
              <a:rPr lang="en-US" sz="1400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Broaddus was </a:t>
            </a:r>
            <a:r>
              <a:rPr lang="en-US" sz="1400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 into the aspect of use of </a:t>
            </a:r>
            <a:r>
              <a:rPr lang="en-US" sz="1400" dirty="0" err="1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COBie</a:t>
            </a:r>
            <a:r>
              <a:rPr lang="en-US" sz="1400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sz="1400" dirty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facility </a:t>
            </a:r>
            <a:r>
              <a:rPr lang="en-US" sz="1400" dirty="0" smtClean="0">
                <a:solidFill>
                  <a:srgbClr val="12AF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by </a:t>
            </a:r>
            <a:r>
              <a:rPr lang="en-US" sz="1400" dirty="0" smtClean="0">
                <a:solidFill>
                  <a:srgbClr val="12AFA4"/>
                </a:solidFill>
                <a:latin typeface="ArialMT"/>
              </a:rPr>
              <a:t>implementing </a:t>
            </a:r>
            <a:r>
              <a:rPr lang="en-US" sz="1400" dirty="0">
                <a:solidFill>
                  <a:srgbClr val="12AFA4"/>
                </a:solidFill>
                <a:latin typeface="ArialMT"/>
              </a:rPr>
              <a:t>the WO process with CMMS to start up. </a:t>
            </a:r>
            <a:endParaRPr lang="en-US" sz="1400" dirty="0">
              <a:solidFill>
                <a:srgbClr val="12AFA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34228" y="3149823"/>
            <a:ext cx="2777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12AFA4"/>
                </a:solidFill>
                <a:latin typeface="ArialMT"/>
              </a:rPr>
              <a:t>What is the time impact, if the data is digitalized.</a:t>
            </a:r>
            <a:endParaRPr lang="en-US" sz="1400" dirty="0">
              <a:solidFill>
                <a:srgbClr val="12AFA4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5820" y="5090364"/>
            <a:ext cx="36884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5676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</a:t>
            </a:r>
            <a:r>
              <a:rPr lang="en-US" dirty="0">
                <a:solidFill>
                  <a:srgbClr val="5676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estimated former WO </a:t>
            </a:r>
            <a:r>
              <a:rPr lang="en-US" dirty="0" smtClean="0">
                <a:solidFill>
                  <a:srgbClr val="5676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cycle times </a:t>
            </a:r>
            <a:r>
              <a:rPr lang="en-US" dirty="0">
                <a:solidFill>
                  <a:srgbClr val="5676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interviewing with experienced </a:t>
            </a:r>
            <a:r>
              <a:rPr lang="en-US" dirty="0" smtClean="0">
                <a:solidFill>
                  <a:srgbClr val="5676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Facility Managers </a:t>
            </a:r>
            <a:r>
              <a:rPr lang="en-US" dirty="0">
                <a:solidFill>
                  <a:srgbClr val="5676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each campus by comparison </a:t>
            </a:r>
            <a:r>
              <a:rPr lang="en-US" dirty="0" smtClean="0">
                <a:solidFill>
                  <a:srgbClr val="5676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established </a:t>
            </a:r>
            <a:r>
              <a:rPr lang="en-US" dirty="0">
                <a:solidFill>
                  <a:srgbClr val="5676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flowcharts.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686489" y="5103674"/>
            <a:ext cx="3149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56767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8.7% </a:t>
            </a:r>
          </a:p>
          <a:p>
            <a:pPr algn="ctr"/>
            <a:r>
              <a:rPr lang="en-US" dirty="0" smtClean="0">
                <a:solidFill>
                  <a:srgbClr val="5676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Times the efficiencies </a:t>
            </a:r>
            <a:r>
              <a:rPr lang="en-US" dirty="0">
                <a:solidFill>
                  <a:srgbClr val="5676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be</a:t>
            </a:r>
          </a:p>
          <a:p>
            <a:pPr algn="ctr"/>
            <a:r>
              <a:rPr lang="en-US" dirty="0">
                <a:solidFill>
                  <a:srgbClr val="5676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 with the availability of digital data.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217931" y="5103674"/>
            <a:ext cx="36884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5676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kind of information is required for improving the efficiency</a:t>
            </a:r>
            <a:r>
              <a:rPr lang="en-US" dirty="0">
                <a:solidFill>
                  <a:srgbClr val="5676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dirty="0" smtClean="0">
              <a:solidFill>
                <a:srgbClr val="5676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5676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how much time does it saves?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dirty="0">
              <a:solidFill>
                <a:srgbClr val="5676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1340" y="1581208"/>
            <a:ext cx="4994999" cy="255420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5820" y="4009555"/>
            <a:ext cx="36884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rgbClr val="E75726"/>
                </a:solidFill>
              </a:rPr>
              <a:t>TEXAS </a:t>
            </a:r>
            <a:r>
              <a:rPr lang="en-US" sz="1100" b="1" dirty="0" smtClean="0">
                <a:solidFill>
                  <a:srgbClr val="E75726"/>
                </a:solidFill>
              </a:rPr>
              <a:t>A&amp;M,  HEALTH </a:t>
            </a:r>
            <a:r>
              <a:rPr lang="en-US" sz="1100" b="1" dirty="0">
                <a:solidFill>
                  <a:srgbClr val="E75726"/>
                </a:solidFill>
              </a:rPr>
              <a:t>SCIENCE CENTER</a:t>
            </a:r>
            <a:endParaRPr lang="en-US" sz="1400" dirty="0">
              <a:solidFill>
                <a:srgbClr val="E75726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5820" y="4497900"/>
            <a:ext cx="3688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PROCESS </a:t>
            </a:r>
            <a:endParaRPr lang="en-US" sz="2400" dirty="0">
              <a:solidFill>
                <a:srgbClr val="E75726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417085" y="4497900"/>
            <a:ext cx="3688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RESULT</a:t>
            </a:r>
            <a:endParaRPr lang="en-US" sz="2400" dirty="0">
              <a:solidFill>
                <a:srgbClr val="E75726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217931" y="4497900"/>
            <a:ext cx="3688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E7572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QUESTIONS </a:t>
            </a:r>
            <a:endParaRPr lang="en-US" sz="2400" dirty="0">
              <a:solidFill>
                <a:srgbClr val="E75726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85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1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2297</TotalTime>
  <Words>1382</Words>
  <Application>Microsoft Office PowerPoint</Application>
  <PresentationFormat>Widescreen</PresentationFormat>
  <Paragraphs>363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Arial Black</vt:lpstr>
      <vt:lpstr>Arial Narrow</vt:lpstr>
      <vt:lpstr>ArialMT</vt:lpstr>
      <vt:lpstr>Calibri</vt:lpstr>
      <vt:lpstr>Calibri Light</vt:lpstr>
      <vt:lpstr>Century Gothic</vt:lpstr>
      <vt:lpstr>Office Theme</vt:lpstr>
      <vt:lpstr>EVALUATION OF BIM-COBie DATA FOR FACILITY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QUESTIONS?  THANK YOU </vt:lpstr>
    </vt:vector>
  </TitlesOfParts>
  <Company>UW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COBie FOR OPERATION MANAGEMENT</dc:title>
  <dc:creator>Lokesh Masania</dc:creator>
  <cp:lastModifiedBy>Lokesh Masania</cp:lastModifiedBy>
  <cp:revision>136</cp:revision>
  <dcterms:created xsi:type="dcterms:W3CDTF">2015-05-06T00:07:25Z</dcterms:created>
  <dcterms:modified xsi:type="dcterms:W3CDTF">2015-09-04T00:55:49Z</dcterms:modified>
</cp:coreProperties>
</file>