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tags/tag28.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2"/>
  </p:sldMasterIdLst>
  <p:notesMasterIdLst>
    <p:notesMasterId r:id="rId65"/>
  </p:notesMasterIdLst>
  <p:sldIdLst>
    <p:sldId id="256" r:id="rId3"/>
    <p:sldId id="257" r:id="rId4"/>
    <p:sldId id="258" r:id="rId5"/>
    <p:sldId id="259" r:id="rId6"/>
    <p:sldId id="260" r:id="rId7"/>
    <p:sldId id="262" r:id="rId8"/>
    <p:sldId id="263" r:id="rId9"/>
    <p:sldId id="264" r:id="rId10"/>
    <p:sldId id="315" r:id="rId11"/>
    <p:sldId id="265" r:id="rId12"/>
    <p:sldId id="266" r:id="rId13"/>
    <p:sldId id="267" r:id="rId14"/>
    <p:sldId id="268" r:id="rId15"/>
    <p:sldId id="269" r:id="rId16"/>
    <p:sldId id="270" r:id="rId17"/>
    <p:sldId id="271" r:id="rId18"/>
    <p:sldId id="273" r:id="rId19"/>
    <p:sldId id="274" r:id="rId20"/>
    <p:sldId id="272" r:id="rId21"/>
    <p:sldId id="275" r:id="rId22"/>
    <p:sldId id="316" r:id="rId23"/>
    <p:sldId id="276" r:id="rId24"/>
    <p:sldId id="277" r:id="rId25"/>
    <p:sldId id="278" r:id="rId26"/>
    <p:sldId id="279" r:id="rId27"/>
    <p:sldId id="280" r:id="rId28"/>
    <p:sldId id="281" r:id="rId29"/>
    <p:sldId id="282" r:id="rId30"/>
    <p:sldId id="317"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2" r:id="rId50"/>
    <p:sldId id="303" r:id="rId51"/>
    <p:sldId id="304" r:id="rId52"/>
    <p:sldId id="305" r:id="rId53"/>
    <p:sldId id="306" r:id="rId54"/>
    <p:sldId id="307" r:id="rId55"/>
    <p:sldId id="308" r:id="rId56"/>
    <p:sldId id="318" r:id="rId57"/>
    <p:sldId id="309" r:id="rId58"/>
    <p:sldId id="310" r:id="rId59"/>
    <p:sldId id="312" r:id="rId60"/>
    <p:sldId id="313" r:id="rId61"/>
    <p:sldId id="314" r:id="rId62"/>
    <p:sldId id="320" r:id="rId63"/>
    <p:sldId id="319"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584E58C-58C4-4197-9BCA-566210E7505B}">
          <p14:sldIdLst>
            <p14:sldId id="256"/>
          </p14:sldIdLst>
        </p14:section>
        <p14:section name="Program Synthesis" id="{986981CA-938F-466E-BC5B-F02CE38F28C8}">
          <p14:sldIdLst>
            <p14:sldId id="257"/>
            <p14:sldId id="258"/>
            <p14:sldId id="259"/>
            <p14:sldId id="260"/>
            <p14:sldId id="262"/>
            <p14:sldId id="263"/>
            <p14:sldId id="264"/>
            <p14:sldId id="315"/>
            <p14:sldId id="265"/>
            <p14:sldId id="266"/>
            <p14:sldId id="267"/>
            <p14:sldId id="268"/>
            <p14:sldId id="269"/>
            <p14:sldId id="270"/>
            <p14:sldId id="271"/>
          </p14:sldIdLst>
        </p14:section>
        <p14:section name="PROSE" id="{0DC32DF1-720A-4EE6-878D-83BA0671E225}">
          <p14:sldIdLst>
            <p14:sldId id="273"/>
            <p14:sldId id="274"/>
            <p14:sldId id="272"/>
            <p14:sldId id="275"/>
            <p14:sldId id="316"/>
          </p14:sldIdLst>
        </p14:section>
        <p14:section name="Deductive Search" id="{87455515-1688-47B1-870B-36B5D58EA8CF}">
          <p14:sldIdLst>
            <p14:sldId id="276"/>
            <p14:sldId id="277"/>
            <p14:sldId id="278"/>
            <p14:sldId id="279"/>
            <p14:sldId id="280"/>
            <p14:sldId id="281"/>
            <p14:sldId id="282"/>
          </p14:sldIdLst>
        </p14:section>
        <p14:section name="Interlude" id="{199182B5-70D8-4217-B85C-DD3EB7647119}">
          <p14:sldIdLst>
            <p14:sldId id="317"/>
            <p14:sldId id="283"/>
            <p14:sldId id="284"/>
            <p14:sldId id="285"/>
            <p14:sldId id="286"/>
            <p14:sldId id="287"/>
            <p14:sldId id="288"/>
          </p14:sldIdLst>
        </p14:section>
        <p14:section name="Intent Ambiguity" id="{E709224F-C196-41AF-B93C-B922ECDD2A57}">
          <p14:sldIdLst>
            <p14:sldId id="289"/>
            <p14:sldId id="290"/>
            <p14:sldId id="291"/>
            <p14:sldId id="292"/>
            <p14:sldId id="293"/>
            <p14:sldId id="294"/>
            <p14:sldId id="295"/>
            <p14:sldId id="296"/>
            <p14:sldId id="297"/>
            <p14:sldId id="298"/>
            <p14:sldId id="299"/>
          </p14:sldIdLst>
        </p14:section>
        <p14:section name="Incremental Synthesis" id="{4FA06FCE-15A6-4895-8EA3-97FC212C4E03}">
          <p14:sldIdLst>
            <p14:sldId id="300"/>
            <p14:sldId id="302"/>
            <p14:sldId id="303"/>
            <p14:sldId id="304"/>
            <p14:sldId id="305"/>
            <p14:sldId id="306"/>
            <p14:sldId id="307"/>
            <p14:sldId id="308"/>
          </p14:sldIdLst>
        </p14:section>
        <p14:section name="Future Work" id="{E455B2FE-B5CA-48ED-9D3B-1C018A15F94B}">
          <p14:sldIdLst>
            <p14:sldId id="318"/>
            <p14:sldId id="309"/>
            <p14:sldId id="310"/>
            <p14:sldId id="312"/>
            <p14:sldId id="313"/>
            <p14:sldId id="314"/>
            <p14:sldId id="320"/>
            <p14:sldId id="31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73" autoAdjust="0"/>
    <p:restoredTop sz="94660"/>
  </p:normalViewPr>
  <p:slideViewPr>
    <p:cSldViewPr snapToGrid="0">
      <p:cViewPr varScale="1">
        <p:scale>
          <a:sx n="90" d="100"/>
          <a:sy n="90" d="100"/>
        </p:scale>
        <p:origin x="52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Number of PBE DSLs</a:t>
            </a:r>
          </a:p>
        </c:rich>
      </c:tx>
      <c:layout>
        <c:manualLayout>
          <c:xMode val="edge"/>
          <c:yMode val="edge"/>
          <c:x val="0.29252658321555963"/>
          <c:y val="0"/>
        </c:manualLayout>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2225" cap="rnd">
              <a:solidFill>
                <a:schemeClr val="accent3"/>
              </a:solidFill>
              <a:round/>
            </a:ln>
            <a:effectLst/>
          </c:spPr>
          <c:marker>
            <c:symbol val="diamond"/>
            <c:size val="6"/>
            <c:spPr>
              <a:solidFill>
                <a:schemeClr val="accent3"/>
              </a:solidFill>
              <a:ln w="9525">
                <a:solidFill>
                  <a:schemeClr val="accent3"/>
                </a:solidFill>
                <a:round/>
              </a:ln>
              <a:effectLst/>
            </c:spPr>
          </c:marker>
          <c:cat>
            <c:numRef>
              <c:f>Sheet1!$B$1:$B$15</c:f>
              <c:numCache>
                <c:formatCode>d\-mmm</c:formatCode>
                <c:ptCount val="15"/>
                <c:pt idx="0" formatCode="mmm\-yy">
                  <c:v>40391</c:v>
                </c:pt>
                <c:pt idx="1">
                  <c:v>40695</c:v>
                </c:pt>
                <c:pt idx="2" formatCode="mmm\-yy">
                  <c:v>40756</c:v>
                </c:pt>
                <c:pt idx="3" formatCode="mmm\-yy">
                  <c:v>41061</c:v>
                </c:pt>
                <c:pt idx="4" formatCode="mmm\-yy">
                  <c:v>41153</c:v>
                </c:pt>
                <c:pt idx="5" formatCode="mmm\-yy">
                  <c:v>41334</c:v>
                </c:pt>
                <c:pt idx="6" formatCode="mmm\-yy">
                  <c:v>41883</c:v>
                </c:pt>
                <c:pt idx="7" formatCode="mmm\-yy">
                  <c:v>42156</c:v>
                </c:pt>
                <c:pt idx="8" formatCode="mmm\-yy">
                  <c:v>42248</c:v>
                </c:pt>
                <c:pt idx="9" formatCode="mmm\-yy">
                  <c:v>42370</c:v>
                </c:pt>
                <c:pt idx="10" formatCode="mmm\-yy">
                  <c:v>42491</c:v>
                </c:pt>
                <c:pt idx="11" formatCode="mmm\-yy">
                  <c:v>42583</c:v>
                </c:pt>
                <c:pt idx="12" formatCode="mmm\-yy">
                  <c:v>42614</c:v>
                </c:pt>
                <c:pt idx="13" formatCode="mmm\-yy">
                  <c:v>42675</c:v>
                </c:pt>
                <c:pt idx="14" formatCode="mmm\-yy">
                  <c:v>42761</c:v>
                </c:pt>
              </c:numCache>
            </c:numRef>
          </c:cat>
          <c:val>
            <c:numRef>
              <c:f>Sheet1!$C$1:$C$15</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17</c:v>
                </c:pt>
              </c:numCache>
            </c:numRef>
          </c:val>
          <c:smooth val="0"/>
          <c:extLst>
            <c:ext xmlns:c16="http://schemas.microsoft.com/office/drawing/2014/chart" uri="{C3380CC4-5D6E-409C-BE32-E72D297353CC}">
              <c16:uniqueId val="{00000000-A8D8-4159-BB73-E09801BBD4A8}"/>
            </c:ext>
          </c:extLst>
        </c:ser>
        <c:dLbls>
          <c:showLegendKey val="0"/>
          <c:showVal val="0"/>
          <c:showCatName val="0"/>
          <c:showSerName val="0"/>
          <c:showPercent val="0"/>
          <c:showBubbleSize val="0"/>
        </c:dLbls>
        <c:marker val="1"/>
        <c:smooth val="0"/>
        <c:axId val="473268288"/>
        <c:axId val="473266648"/>
      </c:lineChart>
      <c:dateAx>
        <c:axId val="473268288"/>
        <c:scaling>
          <c:orientation val="minMax"/>
          <c:max val="42767"/>
          <c:min val="40179"/>
        </c:scaling>
        <c:delete val="0"/>
        <c:axPos val="b"/>
        <c:minorGridlines>
          <c:spPr>
            <a:ln>
              <a:solidFill>
                <a:schemeClr val="bg1">
                  <a:lumMod val="75000"/>
                </a:schemeClr>
              </a:solidFill>
            </a:ln>
            <a:effectLst/>
          </c:spPr>
        </c:minorGridlines>
        <c:numFmt formatCode="yyyy" sourceLinked="0"/>
        <c:majorTickMark val="out"/>
        <c:minorTickMark val="in"/>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cap="all" spc="120" normalizeH="0" baseline="0">
                <a:solidFill>
                  <a:schemeClr val="tx1">
                    <a:lumMod val="65000"/>
                    <a:lumOff val="35000"/>
                  </a:schemeClr>
                </a:solidFill>
                <a:latin typeface="+mn-lt"/>
                <a:ea typeface="+mn-ea"/>
                <a:cs typeface="+mn-cs"/>
              </a:defRPr>
            </a:pPr>
            <a:endParaRPr lang="en-US"/>
          </a:p>
        </c:txPr>
        <c:crossAx val="473266648"/>
        <c:crosses val="autoZero"/>
        <c:auto val="0"/>
        <c:lblOffset val="100"/>
        <c:baseTimeUnit val="months"/>
        <c:majorUnit val="1"/>
        <c:majorTimeUnit val="years"/>
      </c:dateAx>
      <c:valAx>
        <c:axId val="473266648"/>
        <c:scaling>
          <c:orientation val="minMax"/>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3268288"/>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Number of PBE DSLs</a:t>
            </a:r>
          </a:p>
        </c:rich>
      </c:tx>
      <c:layout>
        <c:manualLayout>
          <c:xMode val="edge"/>
          <c:yMode val="edge"/>
          <c:x val="0.29252658321555963"/>
          <c:y val="0"/>
        </c:manualLayout>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2225" cap="rnd">
              <a:solidFill>
                <a:schemeClr val="accent3"/>
              </a:solidFill>
              <a:round/>
            </a:ln>
            <a:effectLst/>
          </c:spPr>
          <c:marker>
            <c:symbol val="diamond"/>
            <c:size val="6"/>
            <c:spPr>
              <a:solidFill>
                <a:schemeClr val="accent3"/>
              </a:solidFill>
              <a:ln w="9525">
                <a:solidFill>
                  <a:schemeClr val="accent3"/>
                </a:solidFill>
                <a:round/>
              </a:ln>
              <a:effectLst/>
            </c:spPr>
          </c:marker>
          <c:cat>
            <c:numRef>
              <c:f>Sheet1!$B$1:$B$15</c:f>
              <c:numCache>
                <c:formatCode>d\-mmm</c:formatCode>
                <c:ptCount val="15"/>
                <c:pt idx="0" formatCode="mmm\-yy">
                  <c:v>40391</c:v>
                </c:pt>
                <c:pt idx="1">
                  <c:v>40695</c:v>
                </c:pt>
                <c:pt idx="2" formatCode="mmm\-yy">
                  <c:v>40756</c:v>
                </c:pt>
                <c:pt idx="3" formatCode="mmm\-yy">
                  <c:v>41061</c:v>
                </c:pt>
                <c:pt idx="4" formatCode="mmm\-yy">
                  <c:v>41153</c:v>
                </c:pt>
                <c:pt idx="5" formatCode="mmm\-yy">
                  <c:v>41334</c:v>
                </c:pt>
                <c:pt idx="6" formatCode="mmm\-yy">
                  <c:v>41883</c:v>
                </c:pt>
                <c:pt idx="7" formatCode="mmm\-yy">
                  <c:v>42156</c:v>
                </c:pt>
                <c:pt idx="8" formatCode="mmm\-yy">
                  <c:v>42248</c:v>
                </c:pt>
                <c:pt idx="9" formatCode="mmm\-yy">
                  <c:v>42370</c:v>
                </c:pt>
                <c:pt idx="10" formatCode="mmm\-yy">
                  <c:v>42491</c:v>
                </c:pt>
                <c:pt idx="11" formatCode="mmm\-yy">
                  <c:v>42583</c:v>
                </c:pt>
                <c:pt idx="12" formatCode="mmm\-yy">
                  <c:v>42614</c:v>
                </c:pt>
                <c:pt idx="13" formatCode="mmm\-yy">
                  <c:v>42675</c:v>
                </c:pt>
                <c:pt idx="14" formatCode="mmm\-yy">
                  <c:v>42761</c:v>
                </c:pt>
              </c:numCache>
            </c:numRef>
          </c:cat>
          <c:val>
            <c:numRef>
              <c:f>Sheet1!$C$1:$C$15</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17</c:v>
                </c:pt>
              </c:numCache>
            </c:numRef>
          </c:val>
          <c:smooth val="0"/>
          <c:extLst>
            <c:ext xmlns:c16="http://schemas.microsoft.com/office/drawing/2014/chart" uri="{C3380CC4-5D6E-409C-BE32-E72D297353CC}">
              <c16:uniqueId val="{00000000-A8D8-4159-BB73-E09801BBD4A8}"/>
            </c:ext>
          </c:extLst>
        </c:ser>
        <c:dLbls>
          <c:showLegendKey val="0"/>
          <c:showVal val="0"/>
          <c:showCatName val="0"/>
          <c:showSerName val="0"/>
          <c:showPercent val="0"/>
          <c:showBubbleSize val="0"/>
        </c:dLbls>
        <c:marker val="1"/>
        <c:smooth val="0"/>
        <c:axId val="473268288"/>
        <c:axId val="473266648"/>
      </c:lineChart>
      <c:dateAx>
        <c:axId val="473268288"/>
        <c:scaling>
          <c:orientation val="minMax"/>
          <c:max val="42767"/>
          <c:min val="40179"/>
        </c:scaling>
        <c:delete val="0"/>
        <c:axPos val="b"/>
        <c:minorGridlines>
          <c:spPr>
            <a:ln>
              <a:solidFill>
                <a:schemeClr val="bg1">
                  <a:lumMod val="75000"/>
                </a:schemeClr>
              </a:solidFill>
            </a:ln>
            <a:effectLst/>
          </c:spPr>
        </c:minorGridlines>
        <c:numFmt formatCode="yyyy" sourceLinked="0"/>
        <c:majorTickMark val="out"/>
        <c:minorTickMark val="in"/>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cap="all" spc="120" normalizeH="0" baseline="0">
                <a:solidFill>
                  <a:schemeClr val="tx1">
                    <a:lumMod val="65000"/>
                    <a:lumOff val="35000"/>
                  </a:schemeClr>
                </a:solidFill>
                <a:latin typeface="+mn-lt"/>
                <a:ea typeface="+mn-ea"/>
                <a:cs typeface="+mn-cs"/>
              </a:defRPr>
            </a:pPr>
            <a:endParaRPr lang="en-US"/>
          </a:p>
        </c:txPr>
        <c:crossAx val="473266648"/>
        <c:crosses val="autoZero"/>
        <c:auto val="0"/>
        <c:lblOffset val="100"/>
        <c:baseTimeUnit val="months"/>
        <c:majorUnit val="1"/>
        <c:majorTimeUnit val="years"/>
      </c:dateAx>
      <c:valAx>
        <c:axId val="473266648"/>
        <c:scaling>
          <c:orientation val="minMax"/>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3268288"/>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202FD-AA7A-4192-A02D-2A97ADA54D27}" type="datetimeFigureOut">
              <a:rPr lang="en-US" smtClean="0"/>
              <a:t>6/1/2017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40FC20-A78E-481A-B5EC-03F2E9722E18}" type="slidenum">
              <a:rPr lang="en-US" smtClean="0"/>
              <a:t>‹#›</a:t>
            </a:fld>
            <a:endParaRPr lang="en-US"/>
          </a:p>
        </p:txBody>
      </p:sp>
    </p:spTree>
    <p:extLst>
      <p:ext uri="{BB962C8B-B14F-4D97-AF65-F5344CB8AC3E}">
        <p14:creationId xmlns:p14="http://schemas.microsoft.com/office/powerpoint/2010/main" val="481544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this work revolves around the idea of program synthesis, the so-called "Golden Dream of CS".</a:t>
            </a:r>
          </a:p>
          <a:p>
            <a:r>
              <a:rPr lang="en-US" dirty="0"/>
              <a:t>It's an old idea, dates back to the early days of AI in 1950-60s.</a:t>
            </a:r>
          </a:p>
          <a:p>
            <a:r>
              <a:rPr lang="en-US" dirty="0"/>
              <a:t>Back then it was formulated as:</a:t>
            </a:r>
          </a:p>
          <a:p>
            <a:r>
              <a:rPr lang="en-US" dirty="0"/>
              <a:t>    given a problem spec, for example, for an array sorting function</a:t>
            </a:r>
          </a:p>
          <a:p>
            <a:r>
              <a:rPr lang="en-US" dirty="0"/>
              <a:t>    the computer processes this spec</a:t>
            </a:r>
          </a:p>
          <a:p>
            <a:r>
              <a:rPr lang="en-US" dirty="0"/>
              <a:t>    and automatically generates a snippet of code that implements it.</a:t>
            </a:r>
          </a:p>
          <a:p>
            <a:r>
              <a:rPr lang="en-US" dirty="0"/>
              <a:t>As many ideas in the early age of AI, it was more ambitious than the computers' capabilities.</a:t>
            </a:r>
          </a:p>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2</a:t>
            </a:fld>
            <a:endParaRPr lang="en-US"/>
          </a:p>
        </p:txBody>
      </p:sp>
    </p:spTree>
    <p:extLst>
      <p:ext uri="{BB962C8B-B14F-4D97-AF65-F5344CB8AC3E}">
        <p14:creationId xmlns:p14="http://schemas.microsoft.com/office/powerpoint/2010/main" val="219204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13</a:t>
            </a:fld>
            <a:endParaRPr lang="en-US"/>
          </a:p>
        </p:txBody>
      </p:sp>
    </p:spTree>
    <p:extLst>
      <p:ext uri="{BB962C8B-B14F-4D97-AF65-F5344CB8AC3E}">
        <p14:creationId xmlns:p14="http://schemas.microsoft.com/office/powerpoint/2010/main" val="564159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 achievement that made the whole deployment story possible is that we separated these two personas. Previously, they were the same person, and this whole block was one big entanglement of synthesis and domain logic.</a:t>
            </a:r>
          </a:p>
        </p:txBody>
      </p:sp>
      <p:sp>
        <p:nvSpPr>
          <p:cNvPr id="4" name="Slide Number Placeholder 3"/>
          <p:cNvSpPr>
            <a:spLocks noGrp="1"/>
          </p:cNvSpPr>
          <p:nvPr>
            <p:ph type="sldNum" sz="quarter" idx="10"/>
          </p:nvPr>
        </p:nvSpPr>
        <p:spPr/>
        <p:txBody>
          <a:bodyPr/>
          <a:lstStyle/>
          <a:p>
            <a:fld id="{A4A7F368-1C82-43EB-976E-C84694AF6788}" type="slidenum">
              <a:rPr lang="en-US" smtClean="0"/>
              <a:t>18</a:t>
            </a:fld>
            <a:endParaRPr lang="en-US"/>
          </a:p>
        </p:txBody>
      </p:sp>
    </p:spTree>
    <p:extLst>
      <p:ext uri="{BB962C8B-B14F-4D97-AF65-F5344CB8AC3E}">
        <p14:creationId xmlns:p14="http://schemas.microsoft.com/office/powerpoint/2010/main" val="2049377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domain-specific synthesizer, one big black box of code.</a:t>
            </a:r>
          </a:p>
        </p:txBody>
      </p:sp>
      <p:sp>
        <p:nvSpPr>
          <p:cNvPr id="4" name="Slide Number Placeholder 3"/>
          <p:cNvSpPr>
            <a:spLocks noGrp="1"/>
          </p:cNvSpPr>
          <p:nvPr>
            <p:ph type="sldNum" sz="quarter" idx="10"/>
          </p:nvPr>
        </p:nvSpPr>
        <p:spPr/>
        <p:txBody>
          <a:bodyPr/>
          <a:lstStyle/>
          <a:p>
            <a:fld id="{A4A7F368-1C82-43EB-976E-C84694AF6788}" type="slidenum">
              <a:rPr lang="en-US" smtClean="0"/>
              <a:t>22</a:t>
            </a:fld>
            <a:endParaRPr lang="en-US"/>
          </a:p>
        </p:txBody>
      </p:sp>
    </p:spTree>
    <p:extLst>
      <p:ext uri="{BB962C8B-B14F-4D97-AF65-F5344CB8AC3E}">
        <p14:creationId xmlns:p14="http://schemas.microsoft.com/office/powerpoint/2010/main" val="135123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realized is that every such synthesizer can be refactored into:</a:t>
            </a:r>
          </a:p>
          <a:p>
            <a:r>
              <a:rPr lang="en-US" dirty="0"/>
              <a:t>    a generic divide-and-conquer search strategy, that is</a:t>
            </a:r>
          </a:p>
          <a:p>
            <a:r>
              <a:rPr lang="en-US" dirty="0"/>
              <a:t>    parameterized by smaller black boxes -- the domain-specific insights.</a:t>
            </a:r>
          </a:p>
          <a:p>
            <a:r>
              <a:rPr lang="en-US" dirty="0"/>
              <a:t>These insights depend only on the meaning of individual operators in the DSL, and NOT on the whole search process pipeline.</a:t>
            </a:r>
          </a:p>
          <a:p>
            <a:r>
              <a:rPr lang="en-US" dirty="0"/>
              <a:t>That brings two benefits.</a:t>
            </a:r>
          </a:p>
          <a:p>
            <a:r>
              <a:rPr lang="en-US" dirty="0"/>
              <a:t>First, they are modular: you can mix-and-match common operators like Map and Filter in any DSLs, and synthesis will just work.</a:t>
            </a:r>
          </a:p>
          <a:p>
            <a:r>
              <a:rPr lang="en-US" dirty="0"/>
              <a:t>And second, you don't have to be an expert in program synthesis or formal logic to write those. You only need domain expertise. We have engineers on the team writing these without effort.</a:t>
            </a:r>
          </a:p>
          <a:p>
            <a:r>
              <a:rPr lang="en-US" dirty="0"/>
              <a:t>The technique that enables such separation of concerns and keeps synthesis fast we call witness function.</a:t>
            </a:r>
          </a:p>
          <a:p>
            <a:r>
              <a:rPr lang="en-US" dirty="0"/>
              <a:t>The name is not accidental: it is similar in spirit and in many ways to its sibling in the ML world.</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23</a:t>
            </a:fld>
            <a:endParaRPr lang="en-US"/>
          </a:p>
        </p:txBody>
      </p:sp>
    </p:spTree>
    <p:extLst>
      <p:ext uri="{BB962C8B-B14F-4D97-AF65-F5344CB8AC3E}">
        <p14:creationId xmlns:p14="http://schemas.microsoft.com/office/powerpoint/2010/main" val="475678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we have about 400 FlashFill scenarios, and on the right about 7000 FlashExtract scenarios. All real-world, taken from the web or from our partners or from customer data.</a:t>
            </a:r>
          </a:p>
          <a:p>
            <a:r>
              <a:rPr lang="en-US" dirty="0"/>
              <a:t>As you can see, our response time is almost always within 3 seconds.</a:t>
            </a:r>
          </a:p>
          <a:p>
            <a:r>
              <a:rPr lang="en-US" dirty="0"/>
              <a:t>In the cases where it exceeds this bar, we are dealing with highly ambiguous problems, where there's too many plausible hypotheses and we need more examples to nail down the right one.</a:t>
            </a:r>
          </a:p>
          <a:p>
            <a:r>
              <a:rPr lang="en-US" dirty="0"/>
              <a:t>I'll show in the second part of the talk how exactly such ambiguity complicates things.</a:t>
            </a:r>
          </a:p>
        </p:txBody>
      </p:sp>
      <p:sp>
        <p:nvSpPr>
          <p:cNvPr id="4" name="Slide Number Placeholder 3"/>
          <p:cNvSpPr>
            <a:spLocks noGrp="1"/>
          </p:cNvSpPr>
          <p:nvPr>
            <p:ph type="sldNum" sz="quarter" idx="10"/>
          </p:nvPr>
        </p:nvSpPr>
        <p:spPr/>
        <p:txBody>
          <a:bodyPr/>
          <a:lstStyle/>
          <a:p>
            <a:fld id="{A4A7F368-1C82-43EB-976E-C84694AF6788}" type="slidenum">
              <a:rPr lang="en-US" smtClean="0"/>
              <a:t>27</a:t>
            </a:fld>
            <a:endParaRPr lang="en-US"/>
          </a:p>
        </p:txBody>
      </p:sp>
    </p:spTree>
    <p:extLst>
      <p:ext uri="{BB962C8B-B14F-4D97-AF65-F5344CB8AC3E}">
        <p14:creationId xmlns:p14="http://schemas.microsoft.com/office/powerpoint/2010/main" val="2560098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the elephant in the room.</a:t>
            </a:r>
          </a:p>
        </p:txBody>
      </p:sp>
      <p:sp>
        <p:nvSpPr>
          <p:cNvPr id="4" name="Slide Number Placeholder 3"/>
          <p:cNvSpPr>
            <a:spLocks noGrp="1"/>
          </p:cNvSpPr>
          <p:nvPr>
            <p:ph type="sldNum" sz="quarter" idx="10"/>
          </p:nvPr>
        </p:nvSpPr>
        <p:spPr/>
        <p:txBody>
          <a:bodyPr/>
          <a:lstStyle/>
          <a:p>
            <a:fld id="{A4A7F368-1C82-43EB-976E-C84694AF6788}" type="slidenum">
              <a:rPr lang="en-US" smtClean="0"/>
              <a:t>36</a:t>
            </a:fld>
            <a:endParaRPr lang="en-US"/>
          </a:p>
        </p:txBody>
      </p:sp>
    </p:spTree>
    <p:extLst>
      <p:ext uri="{BB962C8B-B14F-4D97-AF65-F5344CB8AC3E}">
        <p14:creationId xmlns:p14="http://schemas.microsoft.com/office/powerpoint/2010/main" val="4011176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called "intent disambiguation".</a:t>
            </a:r>
          </a:p>
          <a:p>
            <a:r>
              <a:rPr lang="en-US" dirty="0"/>
              <a:t>That's a serious issue in PBE because our workflow chart from before doesn't actually match the reality.</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39</a:t>
            </a:fld>
            <a:endParaRPr lang="en-US"/>
          </a:p>
        </p:txBody>
      </p:sp>
    </p:spTree>
    <p:extLst>
      <p:ext uri="{BB962C8B-B14F-4D97-AF65-F5344CB8AC3E}">
        <p14:creationId xmlns:p14="http://schemas.microsoft.com/office/powerpoint/2010/main" val="1242890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common one is to define a ranking function on your programs that somehow captures the notion of generality or robustness. Turns out you can even machine-learn such a function if you have a dataset of real-life scenarios.</a:t>
            </a:r>
          </a:p>
          <a:p>
            <a:r>
              <a:rPr lang="en-US" dirty="0"/>
              <a:t>Rishabh did an excellent job doing this for FlashFill, and we are now building a general pipeline for machine-learning ranking in PROSE itself, for any domain.</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41</a:t>
            </a:fld>
            <a:endParaRPr lang="en-US"/>
          </a:p>
        </p:txBody>
      </p:sp>
    </p:spTree>
    <p:extLst>
      <p:ext uri="{BB962C8B-B14F-4D97-AF65-F5344CB8AC3E}">
        <p14:creationId xmlns:p14="http://schemas.microsoft.com/office/powerpoint/2010/main" val="117787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when the ranking fails, to the user debugging this situation still feels like a black magic.</a:t>
            </a:r>
          </a:p>
          <a:p>
            <a:r>
              <a:rPr lang="en-US" dirty="0"/>
              <a:t>So how can we help them? One natural idea is to show the program to them, maybe paraphrased in English. The user can now read the program and decide whether it's the right one. We can even show some alternatives to pick from.</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42</a:t>
            </a:fld>
            <a:endParaRPr lang="en-US"/>
          </a:p>
        </p:txBody>
      </p:sp>
    </p:spTree>
    <p:extLst>
      <p:ext uri="{BB962C8B-B14F-4D97-AF65-F5344CB8AC3E}">
        <p14:creationId xmlns:p14="http://schemas.microsoft.com/office/powerpoint/2010/main" val="494438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Turns out, this is not the best approach to interaction.</a:t>
            </a:r>
          </a:p>
          <a:p>
            <a:r>
              <a:rPr lang="en-US" dirty="0"/>
              <a:t>The best one is this: find an input where your alternative programs disagree, and ask a question about it.</a:t>
            </a:r>
          </a:p>
          <a:p>
            <a:r>
              <a:rPr lang="en-US" dirty="0"/>
              <a:t>"We have two programs that fit your examples, but one outputs this string on row 37, and another output this string. Which one do you want?"</a:t>
            </a:r>
          </a:p>
          <a:p>
            <a:r>
              <a:rPr lang="en-US" dirty="0"/>
              <a:t>The nice part about it is that we can pick these distinguishing inputs to optimize the convergence speed, and we can even offload this problem to an SMT solver.</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43</a:t>
            </a:fld>
            <a:endParaRPr lang="en-US"/>
          </a:p>
        </p:txBody>
      </p:sp>
    </p:spTree>
    <p:extLst>
      <p:ext uri="{BB962C8B-B14F-4D97-AF65-F5344CB8AC3E}">
        <p14:creationId xmlns:p14="http://schemas.microsoft.com/office/powerpoint/2010/main" val="3598034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3</a:t>
            </a:fld>
            <a:endParaRPr lang="en-US"/>
          </a:p>
        </p:txBody>
      </p:sp>
    </p:spTree>
    <p:extLst>
      <p:ext uri="{BB962C8B-B14F-4D97-AF65-F5344CB8AC3E}">
        <p14:creationId xmlns:p14="http://schemas.microsoft.com/office/powerpoint/2010/main" val="890785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we treat program synthesis as an interactive process first-class, as it actually is in real life.</a:t>
            </a:r>
          </a:p>
          <a:p>
            <a:r>
              <a:rPr lang="en-US" dirty="0"/>
              <a:t>At each iteration, we ask the user these clarifying questions, and use the answers to refine the intent automatically and launch the new iteration of synthesis.</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46</a:t>
            </a:fld>
            <a:endParaRPr lang="en-US"/>
          </a:p>
        </p:txBody>
      </p:sp>
    </p:spTree>
    <p:extLst>
      <p:ext uri="{BB962C8B-B14F-4D97-AF65-F5344CB8AC3E}">
        <p14:creationId xmlns:p14="http://schemas.microsoft.com/office/powerpoint/2010/main" val="4256066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val="4190538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val="3007409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perspective of general ML or AI, I see this whole line of work as complementary to statistical techniques that are common nowadays in ML.</a:t>
            </a:r>
          </a:p>
          <a:p>
            <a:r>
              <a:rPr lang="en-US" dirty="0"/>
              <a:t>Program synthesis operates in the logical world, learns declarative programs with lots of abstraction, effectively leverages domain-specific knowledge, can learn from very little data, and explicitly distinguishes hard precise constraints and soft noisy/optimization constraints.</a:t>
            </a:r>
          </a:p>
          <a:p>
            <a:r>
              <a:rPr lang="en-US" dirty="0"/>
              <a:t>Statistical ML operates in the probabilistic world, learn complex non-linear imperative models that are usually pretty opaque, usually has to infer any domain-specific knowledge, and requires large datasets, although they can be arbitrarily noisy.</a:t>
            </a:r>
          </a:p>
          <a:p>
            <a:r>
              <a:rPr lang="en-US" dirty="0"/>
              <a:t>So, both fields have their strengths and weaknesses, and they can and should help each other.</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56</a:t>
            </a:fld>
            <a:endParaRPr lang="en-US"/>
          </a:p>
        </p:txBody>
      </p:sp>
    </p:spTree>
    <p:extLst>
      <p:ext uri="{BB962C8B-B14F-4D97-AF65-F5344CB8AC3E}">
        <p14:creationId xmlns:p14="http://schemas.microsoft.com/office/powerpoint/2010/main" val="20752631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Marc has done great work by establishing that machine-learning grammar weights can tremendously help enumerative synthesis.</a:t>
            </a:r>
          </a:p>
          <a:p>
            <a:r>
              <a:rPr lang="en-US" dirty="0"/>
              <a:t>Now, that result was achieved for a quite simple synthesis algorithm -- syntactic enumeration. In a more complex system like PROSE we can learn _search tactics_ from data, and let ML guide the search process on a higher level of abstraction. We have all the infrastructure and data available, we just need to try it.</a:t>
            </a:r>
          </a:p>
        </p:txBody>
      </p:sp>
      <p:sp>
        <p:nvSpPr>
          <p:cNvPr id="4" name="Slide Number Placeholder 3"/>
          <p:cNvSpPr>
            <a:spLocks noGrp="1"/>
          </p:cNvSpPr>
          <p:nvPr>
            <p:ph type="sldNum" sz="quarter" idx="10"/>
          </p:nvPr>
        </p:nvSpPr>
        <p:spPr/>
        <p:txBody>
          <a:bodyPr/>
          <a:lstStyle/>
          <a:p>
            <a:fld id="{A4A7F368-1C82-43EB-976E-C84694AF6788}" type="slidenum">
              <a:rPr lang="en-US" smtClean="0"/>
              <a:t>57</a:t>
            </a:fld>
            <a:endParaRPr lang="en-US"/>
          </a:p>
        </p:txBody>
      </p:sp>
    </p:spTree>
    <p:extLst>
      <p:ext uri="{BB962C8B-B14F-4D97-AF65-F5344CB8AC3E}">
        <p14:creationId xmlns:p14="http://schemas.microsoft.com/office/powerpoint/2010/main" val="26871030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There’s been considerable interest in applying DL methods to programming/program synthesis in the last ~2 years. However, almost all of them define a notion of a “differentiable interpreter”, which aims to synthesize the entire program end-to-end from a spec (natural language or examples). And these interpreters are incredibly difficult to train. Non-surprisingly. Because humans don’t program end to end!</a:t>
            </a:r>
          </a:p>
        </p:txBody>
      </p:sp>
      <p:sp>
        <p:nvSpPr>
          <p:cNvPr id="4" name="Slide Number Placeholder 3"/>
          <p:cNvSpPr>
            <a:spLocks noGrp="1"/>
          </p:cNvSpPr>
          <p:nvPr>
            <p:ph type="sldNum" sz="quarter" idx="10"/>
          </p:nvPr>
        </p:nvSpPr>
        <p:spPr/>
        <p:txBody>
          <a:bodyPr/>
          <a:lstStyle/>
          <a:p>
            <a:fld id="{A4A7F368-1C82-43EB-976E-C84694AF6788}" type="slidenum">
              <a:rPr lang="en-US" smtClean="0"/>
              <a:t>58</a:t>
            </a:fld>
            <a:endParaRPr lang="en-US"/>
          </a:p>
        </p:txBody>
      </p:sp>
    </p:spTree>
    <p:extLst>
      <p:ext uri="{BB962C8B-B14F-4D97-AF65-F5344CB8AC3E}">
        <p14:creationId xmlns:p14="http://schemas.microsoft.com/office/powerpoint/2010/main" val="5577645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59</a:t>
            </a:fld>
            <a:endParaRPr lang="en-US"/>
          </a:p>
        </p:txBody>
      </p:sp>
    </p:spTree>
    <p:extLst>
      <p:ext uri="{BB962C8B-B14F-4D97-AF65-F5344CB8AC3E}">
        <p14:creationId xmlns:p14="http://schemas.microsoft.com/office/powerpoint/2010/main" val="1052992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60</a:t>
            </a:fld>
            <a:endParaRPr lang="en-US"/>
          </a:p>
        </p:txBody>
      </p:sp>
    </p:spTree>
    <p:extLst>
      <p:ext uri="{BB962C8B-B14F-4D97-AF65-F5344CB8AC3E}">
        <p14:creationId xmlns:p14="http://schemas.microsoft.com/office/powerpoint/2010/main" val="24374235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62</a:t>
            </a:fld>
            <a:endParaRPr lang="en-US"/>
          </a:p>
        </p:txBody>
      </p:sp>
    </p:spTree>
    <p:extLst>
      <p:ext uri="{BB962C8B-B14F-4D97-AF65-F5344CB8AC3E}">
        <p14:creationId xmlns:p14="http://schemas.microsoft.com/office/powerpoint/2010/main" val="4140253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Nevertheless, we have achieved a lot in program synthesis over the years, but now it looks a bit different.</a:t>
            </a:r>
          </a:p>
          <a:p>
            <a:r>
              <a:rPr lang="en-US" dirty="0"/>
              <a:t>It is a combination of</a:t>
            </a:r>
          </a:p>
          <a:p>
            <a:r>
              <a:rPr lang="en-US" dirty="0"/>
              <a:t>    a well-defined program space (such as a DSL),</a:t>
            </a:r>
          </a:p>
          <a:p>
            <a:r>
              <a:rPr lang="en-US" dirty="0"/>
              <a:t>    a multi-modal specification of user intent,</a:t>
            </a:r>
          </a:p>
          <a:p>
            <a:r>
              <a:rPr lang="en-US" dirty="0"/>
              <a:t>    and some kind of search algorithm.</a:t>
            </a:r>
          </a:p>
          <a:p>
            <a:r>
              <a:rPr lang="en-US" dirty="0"/>
              <a:t>Moreover, the resulting program can be any executable model in that chosen domain. Here are some examples.</a:t>
            </a:r>
          </a:p>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4</a:t>
            </a:fld>
            <a:endParaRPr lang="en-US"/>
          </a:p>
        </p:txBody>
      </p:sp>
    </p:spTree>
    <p:extLst>
      <p:ext uri="{BB962C8B-B14F-4D97-AF65-F5344CB8AC3E}">
        <p14:creationId xmlns:p14="http://schemas.microsoft.com/office/powerpoint/2010/main" val="2922998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5</a:t>
            </a:fld>
            <a:endParaRPr lang="en-US"/>
          </a:p>
        </p:txBody>
      </p:sp>
    </p:spTree>
    <p:extLst>
      <p:ext uri="{BB962C8B-B14F-4D97-AF65-F5344CB8AC3E}">
        <p14:creationId xmlns:p14="http://schemas.microsoft.com/office/powerpoint/2010/main" val="3435458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6</a:t>
            </a:fld>
            <a:endParaRPr lang="en-US"/>
          </a:p>
        </p:txBody>
      </p:sp>
    </p:spTree>
    <p:extLst>
      <p:ext uri="{BB962C8B-B14F-4D97-AF65-F5344CB8AC3E}">
        <p14:creationId xmlns:p14="http://schemas.microsoft.com/office/powerpoint/2010/main" val="758333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24C3DE-A1E3-4E03-957C-AFD61ECAC261}" type="slidenum">
              <a:rPr lang="en-US" smtClean="0"/>
              <a:t>7</a:t>
            </a:fld>
            <a:endParaRPr lang="en-US"/>
          </a:p>
        </p:txBody>
      </p:sp>
    </p:spTree>
    <p:extLst>
      <p:ext uri="{BB962C8B-B14F-4D97-AF65-F5344CB8AC3E}">
        <p14:creationId xmlns:p14="http://schemas.microsoft.com/office/powerpoint/2010/main" val="3990204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original motivation for this line of work was two-fold.</a:t>
            </a:r>
          </a:p>
          <a:p>
            <a:r>
              <a:rPr lang="en-US" dirty="0"/>
              <a:t>First, we have spreadsheets, the most widespread programming language on Earth, and 99% of its users don't know how to program even in cases where it would probably help.</a:t>
            </a:r>
          </a:p>
          <a:p>
            <a:r>
              <a:rPr lang="en-US" dirty="0"/>
              <a:t>Second, even if you do know how to program, you're still in bad luck.</a:t>
            </a:r>
          </a:p>
          <a:p>
            <a:r>
              <a:rPr lang="en-US" dirty="0"/>
              <a:t>As it turns out, if you're a data scientist, 80% of your time you spend not developing intelligent ML algorithms, but instead parsing your datasets, cleaning them, transforming into a nice structured CSV so that you can apply your intelligent algorithms at all.</a:t>
            </a:r>
          </a:p>
          <a:p>
            <a:r>
              <a:rPr lang="en-US" dirty="0"/>
              <a:t>This problem is called data wrangling, and it is a massive issue for the entire field of data science.</a:t>
            </a:r>
          </a:p>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10</a:t>
            </a:fld>
            <a:endParaRPr lang="en-US"/>
          </a:p>
        </p:txBody>
      </p:sp>
    </p:spTree>
    <p:extLst>
      <p:ext uri="{BB962C8B-B14F-4D97-AF65-F5344CB8AC3E}">
        <p14:creationId xmlns:p14="http://schemas.microsoft.com/office/powerpoint/2010/main" val="2106778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11</a:t>
            </a:fld>
            <a:endParaRPr lang="en-US"/>
          </a:p>
        </p:txBody>
      </p:sp>
    </p:spTree>
    <p:extLst>
      <p:ext uri="{BB962C8B-B14F-4D97-AF65-F5344CB8AC3E}">
        <p14:creationId xmlns:p14="http://schemas.microsoft.com/office/powerpoint/2010/main" val="1105720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A7F368-1C82-43EB-976E-C84694AF6788}" type="slidenum">
              <a:rPr lang="en-US" smtClean="0"/>
              <a:t>12</a:t>
            </a:fld>
            <a:endParaRPr lang="en-US"/>
          </a:p>
        </p:txBody>
      </p:sp>
    </p:spTree>
    <p:extLst>
      <p:ext uri="{BB962C8B-B14F-4D97-AF65-F5344CB8AC3E}">
        <p14:creationId xmlns:p14="http://schemas.microsoft.com/office/powerpoint/2010/main" val="156577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360407" y="6397539"/>
            <a:ext cx="2743200" cy="365125"/>
          </a:xfrm>
        </p:spPr>
        <p:txBody>
          <a:bodyPr/>
          <a:lstStyle/>
          <a:p>
            <a:r>
              <a:rPr lang="en-US"/>
              <a:t>2 June 2017</a:t>
            </a:r>
          </a:p>
        </p:txBody>
      </p:sp>
      <p:sp>
        <p:nvSpPr>
          <p:cNvPr id="5" name="Footer Placeholder 4"/>
          <p:cNvSpPr>
            <a:spLocks noGrp="1"/>
          </p:cNvSpPr>
          <p:nvPr>
            <p:ph type="ftr" sz="quarter" idx="11"/>
          </p:nvPr>
        </p:nvSpPr>
        <p:spPr>
          <a:xfrm>
            <a:off x="4038600" y="6397540"/>
            <a:ext cx="4114800" cy="365125"/>
          </a:xfrm>
        </p:spPr>
        <p:txBody>
          <a:bodyPr/>
          <a:lstStyle/>
          <a:p>
            <a:endParaRPr lang="en-US"/>
          </a:p>
        </p:txBody>
      </p:sp>
      <p:sp>
        <p:nvSpPr>
          <p:cNvPr id="6" name="Slide Number Placeholder 5"/>
          <p:cNvSpPr>
            <a:spLocks noGrp="1"/>
          </p:cNvSpPr>
          <p:nvPr>
            <p:ph type="sldNum" sz="quarter" idx="12"/>
          </p:nvPr>
        </p:nvSpPr>
        <p:spPr>
          <a:xfrm>
            <a:off x="9088393" y="6397538"/>
            <a:ext cx="2743200" cy="365125"/>
          </a:xfrm>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314842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 June 2017</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2638269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 June 2017</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3773692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2F2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lnSpc>
                <a:spcPct val="100000"/>
              </a:lnSpc>
              <a:spcBef>
                <a:spcPts val="2400"/>
              </a:spcBef>
              <a:defRPr/>
            </a:lvl1pPr>
            <a:lvl2pPr>
              <a:lnSpc>
                <a:spcPct val="100000"/>
              </a:lnSpc>
              <a:spcBef>
                <a:spcPts val="600"/>
              </a:spcBef>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 June 2017</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3368337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t"/>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normAutofit/>
          </a:bodyPr>
          <a:lstStyle>
            <a:lvl1pPr marL="0" indent="0" algn="ctr">
              <a:buNone/>
              <a:defRPr sz="3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 June 2017</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49556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2 June 2017</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3830577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2 June 2017</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426386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 June 2017</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1618640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 June 2017</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2426512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 June 2017</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131911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 June 2017</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3AA4C5-087E-4A7E-B60D-6A5A45F3E2F8}" type="slidenum">
              <a:rPr lang="en-US" smtClean="0"/>
              <a:t>‹#›</a:t>
            </a:fld>
            <a:endParaRPr lang="en-US"/>
          </a:p>
        </p:txBody>
      </p:sp>
    </p:spTree>
    <p:extLst>
      <p:ext uri="{BB962C8B-B14F-4D97-AF65-F5344CB8AC3E}">
        <p14:creationId xmlns:p14="http://schemas.microsoft.com/office/powerpoint/2010/main" val="689445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182880" rIns="91440" bIns="4572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36838" y="6356349"/>
            <a:ext cx="2743200" cy="365125"/>
          </a:xfrm>
          <a:prstGeom prst="rect">
            <a:avLst/>
          </a:prstGeom>
        </p:spPr>
        <p:txBody>
          <a:bodyPr vert="horz" lIns="91440" tIns="45720" rIns="91440" bIns="45720" rtlCol="0" anchor="b"/>
          <a:lstStyle>
            <a:lvl1pPr algn="l">
              <a:defRPr sz="1200" b="0" i="0" kern="1200" baseline="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r>
              <a:rPr lang="en-US"/>
              <a:t>2 June 2017</a:t>
            </a:r>
          </a:p>
        </p:txBody>
      </p:sp>
      <p:sp>
        <p:nvSpPr>
          <p:cNvPr id="5" name="Footer Placeholder 4"/>
          <p:cNvSpPr>
            <a:spLocks noGrp="1"/>
          </p:cNvSpPr>
          <p:nvPr>
            <p:ph type="ftr" sz="quarter" idx="3"/>
          </p:nvPr>
        </p:nvSpPr>
        <p:spPr>
          <a:xfrm>
            <a:off x="3769841" y="6356350"/>
            <a:ext cx="4652319" cy="365125"/>
          </a:xfrm>
          <a:prstGeom prst="rect">
            <a:avLst/>
          </a:prstGeom>
        </p:spPr>
        <p:txBody>
          <a:bodyPr vert="horz" lIns="91440" tIns="45720" rIns="91440" bIns="45720" rtlCol="0" anchor="b"/>
          <a:lstStyle>
            <a:lvl1pPr algn="ctr">
              <a:defRPr sz="1200" b="0" i="0" kern="1200" baseline="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en-US"/>
          </a:p>
        </p:txBody>
      </p:sp>
      <p:sp>
        <p:nvSpPr>
          <p:cNvPr id="6" name="Slide Number Placeholder 5"/>
          <p:cNvSpPr>
            <a:spLocks noGrp="1"/>
          </p:cNvSpPr>
          <p:nvPr>
            <p:ph type="sldNum" sz="quarter" idx="4"/>
          </p:nvPr>
        </p:nvSpPr>
        <p:spPr>
          <a:xfrm>
            <a:off x="9211962" y="6356350"/>
            <a:ext cx="2743200" cy="365125"/>
          </a:xfrm>
          <a:prstGeom prst="rect">
            <a:avLst/>
          </a:prstGeom>
        </p:spPr>
        <p:txBody>
          <a:bodyPr vert="horz" lIns="91440" tIns="45720" rIns="91440" bIns="45720" rtlCol="0" anchor="b"/>
          <a:lstStyle>
            <a:lvl1pPr algn="r">
              <a:defRPr sz="1200" b="0" i="0" kern="1200" baseline="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9B3AA4C5-087E-4A7E-B60D-6A5A45F3E2F8}" type="slidenum">
              <a:rPr lang="en-US" smtClean="0"/>
              <a:t>‹#›</a:t>
            </a:fld>
            <a:endParaRPr lang="en-US"/>
          </a:p>
        </p:txBody>
      </p:sp>
    </p:spTree>
    <p:extLst>
      <p:ext uri="{BB962C8B-B14F-4D97-AF65-F5344CB8AC3E}">
        <p14:creationId xmlns:p14="http://schemas.microsoft.com/office/powerpoint/2010/main" val="24579267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7.xml"/><Relationship Id="rId5" Type="http://schemas.openxmlformats.org/officeDocument/2006/relationships/image" Target="../media/image13.png"/><Relationship Id="rId4" Type="http://schemas.openxmlformats.org/officeDocument/2006/relationships/image" Target="../media/image12.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gif"/></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png"/><Relationship Id="rId3" Type="http://schemas.openxmlformats.org/officeDocument/2006/relationships/image" Target="../media/image18.emf"/><Relationship Id="rId7" Type="http://schemas.openxmlformats.org/officeDocument/2006/relationships/image" Target="../media/image22.jpeg"/><Relationship Id="rId12"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21.jpe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wdp"/></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24.wdp"/><Relationship Id="rId13" Type="http://schemas.openxmlformats.org/officeDocument/2006/relationships/image" Target="../media/image28.pn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27.pn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6.png"/><Relationship Id="rId5" Type="http://schemas.openxmlformats.org/officeDocument/2006/relationships/image" Target="../media/image21.jpeg"/><Relationship Id="rId10" Type="http://schemas.openxmlformats.org/officeDocument/2006/relationships/image" Target="../media/image25.png"/><Relationship Id="rId4" Type="http://schemas.openxmlformats.org/officeDocument/2006/relationships/image" Target="../media/image20.jpeg"/><Relationship Id="rId9"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36.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1.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3.png"/><Relationship Id="rId9" Type="http://schemas.openxmlformats.org/officeDocument/2006/relationships/image" Target="../media/image49.png"/></Relationships>
</file>

<file path=ppt/slides/_rels/slide19.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39.emf"/><Relationship Id="rId7" Type="http://schemas.openxmlformats.org/officeDocument/2006/relationships/image" Target="../media/image43.png"/><Relationship Id="rId12" Type="http://schemas.openxmlformats.org/officeDocument/2006/relationships/image" Target="../media/image46.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5.jpeg"/><Relationship Id="rId5" Type="http://schemas.openxmlformats.org/officeDocument/2006/relationships/image" Target="../media/image41.jpg"/><Relationship Id="rId10" Type="http://schemas.openxmlformats.org/officeDocument/2006/relationships/image" Target="../media/image30.emf"/><Relationship Id="rId4" Type="http://schemas.openxmlformats.org/officeDocument/2006/relationships/image" Target="../media/image40.emf"/><Relationship Id="rId9"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10.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50.png"/><Relationship Id="rId4" Type="http://schemas.openxmlformats.org/officeDocument/2006/relationships/image" Target="../media/image49.jpeg"/></Relationships>
</file>

<file path=ppt/slides/_rels/slide24.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18" Type="http://schemas.openxmlformats.org/officeDocument/2006/relationships/image" Target="../media/image70.png"/><Relationship Id="rId26" Type="http://schemas.openxmlformats.org/officeDocument/2006/relationships/image" Target="../media/image78.png"/><Relationship Id="rId3" Type="http://schemas.openxmlformats.org/officeDocument/2006/relationships/image" Target="../media/image55.png"/><Relationship Id="rId21" Type="http://schemas.openxmlformats.org/officeDocument/2006/relationships/image" Target="../media/image73.png"/><Relationship Id="rId7" Type="http://schemas.openxmlformats.org/officeDocument/2006/relationships/image" Target="../media/image59.png"/><Relationship Id="rId12" Type="http://schemas.openxmlformats.org/officeDocument/2006/relationships/image" Target="../media/image64.png"/><Relationship Id="rId17" Type="http://schemas.openxmlformats.org/officeDocument/2006/relationships/image" Target="../media/image69.png"/><Relationship Id="rId25" Type="http://schemas.openxmlformats.org/officeDocument/2006/relationships/image" Target="../media/image77.png"/><Relationship Id="rId2" Type="http://schemas.openxmlformats.org/officeDocument/2006/relationships/image" Target="../media/image54.png"/><Relationship Id="rId16" Type="http://schemas.openxmlformats.org/officeDocument/2006/relationships/image" Target="../media/image68.png"/><Relationship Id="rId20"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3.png"/><Relationship Id="rId24" Type="http://schemas.openxmlformats.org/officeDocument/2006/relationships/image" Target="../media/image76.png"/><Relationship Id="rId5" Type="http://schemas.openxmlformats.org/officeDocument/2006/relationships/image" Target="../media/image57.png"/><Relationship Id="rId15" Type="http://schemas.openxmlformats.org/officeDocument/2006/relationships/image" Target="../media/image67.png"/><Relationship Id="rId23" Type="http://schemas.openxmlformats.org/officeDocument/2006/relationships/image" Target="../media/image75.png"/><Relationship Id="rId28" Type="http://schemas.openxmlformats.org/officeDocument/2006/relationships/image" Target="../media/image80.png"/><Relationship Id="rId10" Type="http://schemas.openxmlformats.org/officeDocument/2006/relationships/image" Target="../media/image62.png"/><Relationship Id="rId19" Type="http://schemas.openxmlformats.org/officeDocument/2006/relationships/image" Target="../media/image71.png"/><Relationship Id="rId4" Type="http://schemas.openxmlformats.org/officeDocument/2006/relationships/image" Target="../media/image56.png"/><Relationship Id="rId9" Type="http://schemas.openxmlformats.org/officeDocument/2006/relationships/image" Target="../media/image61.png"/><Relationship Id="rId14" Type="http://schemas.openxmlformats.org/officeDocument/2006/relationships/image" Target="../media/image66.png"/><Relationship Id="rId22" Type="http://schemas.openxmlformats.org/officeDocument/2006/relationships/image" Target="../media/image74.png"/><Relationship Id="rId27" Type="http://schemas.openxmlformats.org/officeDocument/2006/relationships/image" Target="../media/image79.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notesSlide" Target="../notesSlides/notesSlide14.xml"/><Relationship Id="rId7" Type="http://schemas.openxmlformats.org/officeDocument/2006/relationships/image" Target="../media/image84.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570.png"/><Relationship Id="rId5" Type="http://schemas.microsoft.com/office/2007/relationships/hdphoto" Target="../media/hdphoto2.wdp"/><Relationship Id="rId4"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580.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chart" Target="../charts/chart1.xml"/><Relationship Id="rId7" Type="http://schemas.openxmlformats.org/officeDocument/2006/relationships/image" Target="../media/image90.png"/><Relationship Id="rId2" Type="http://schemas.openxmlformats.org/officeDocument/2006/relationships/slideLayout" Target="../slideLayouts/slideLayout6.xml"/><Relationship Id="rId1" Type="http://schemas.openxmlformats.org/officeDocument/2006/relationships/tags" Target="../tags/tag16.xml"/><Relationship Id="rId6" Type="http://schemas.openxmlformats.org/officeDocument/2006/relationships/image" Target="../media/image89.png"/><Relationship Id="rId5" Type="http://schemas.openxmlformats.org/officeDocument/2006/relationships/image" Target="../media/image88.png"/><Relationship Id="rId10" Type="http://schemas.openxmlformats.org/officeDocument/2006/relationships/image" Target="../media/image93.png"/><Relationship Id="rId4" Type="http://schemas.openxmlformats.org/officeDocument/2006/relationships/image" Target="../media/image87.png"/><Relationship Id="rId9" Type="http://schemas.openxmlformats.org/officeDocument/2006/relationships/image" Target="../media/image92.png"/></Relationships>
</file>

<file path=ppt/slides/_rels/slide31.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chart" Target="../charts/chart2.xml"/><Relationship Id="rId1" Type="http://schemas.openxmlformats.org/officeDocument/2006/relationships/slideLayout" Target="../slideLayouts/slideLayout6.xml"/><Relationship Id="rId6" Type="http://schemas.openxmlformats.org/officeDocument/2006/relationships/image" Target="../media/image90.png"/><Relationship Id="rId11" Type="http://schemas.openxmlformats.org/officeDocument/2006/relationships/image" Target="../media/image95.png"/><Relationship Id="rId5" Type="http://schemas.openxmlformats.org/officeDocument/2006/relationships/image" Target="../media/image89.png"/><Relationship Id="rId10" Type="http://schemas.openxmlformats.org/officeDocument/2006/relationships/image" Target="../media/image94.png"/><Relationship Id="rId4" Type="http://schemas.openxmlformats.org/officeDocument/2006/relationships/image" Target="../media/image88.png"/><Relationship Id="rId9" Type="http://schemas.openxmlformats.org/officeDocument/2006/relationships/image" Target="../media/image93.png"/></Relationships>
</file>

<file path=ppt/slides/_rels/slide32.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970.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6.xml"/><Relationship Id="rId5" Type="http://schemas.openxmlformats.org/officeDocument/2006/relationships/tags" Target="../tags/tag21.xml"/><Relationship Id="rId4" Type="http://schemas.openxmlformats.org/officeDocument/2006/relationships/tags" Target="../tags/tag20.xml"/></Relationships>
</file>

<file path=ppt/slides/_rels/slide3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98.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97.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36.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01.png"/></Relationships>
</file>

<file path=ppt/slides/_rels/slide4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4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04.png"/><Relationship Id="rId4" Type="http://schemas.openxmlformats.org/officeDocument/2006/relationships/image" Target="../media/image101.png"/></Relationships>
</file>

<file path=ppt/slides/_rels/slide4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700.png"/><Relationship Id="rId5" Type="http://schemas.openxmlformats.org/officeDocument/2006/relationships/image" Target="../media/image690.png"/></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7" Type="http://schemas.microsoft.com/office/2007/relationships/hdphoto" Target="../media/hdphoto3.wdp"/><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36.png"/></Relationships>
</file>

<file path=ppt/slides/_rels/slide47.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33.png"/><Relationship Id="rId7" Type="http://schemas.microsoft.com/office/2007/relationships/hdphoto" Target="../media/hdphoto3.wdp"/><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36.png"/><Relationship Id="rId9" Type="http://schemas.openxmlformats.org/officeDocument/2006/relationships/image" Target="../media/image109.png"/></Relationships>
</file>

<file path=ppt/slides/_rels/slide48.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33.png"/><Relationship Id="rId7" Type="http://schemas.microsoft.com/office/2007/relationships/hdphoto" Target="../media/hdphoto3.wdp"/><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36.png"/><Relationship Id="rId9" Type="http://schemas.openxmlformats.org/officeDocument/2006/relationships/image" Target="../media/image111.png"/></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3.png"/><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5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580.png"/><Relationship Id="rId2" Type="http://schemas.openxmlformats.org/officeDocument/2006/relationships/slideLayout" Target="../slideLayouts/slideLayout2.xml"/><Relationship Id="rId1" Type="http://schemas.openxmlformats.org/officeDocument/2006/relationships/customXml" Target="../../customXml/item1.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47.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790.png"/></Relationships>
</file>

<file path=ppt/slides/_rels/slide57.xml.rels><?xml version="1.0" encoding="UTF-8" standalone="yes"?>
<Relationships xmlns="http://schemas.openxmlformats.org/package/2006/relationships"><Relationship Id="rId8" Type="http://schemas.openxmlformats.org/officeDocument/2006/relationships/image" Target="../media/image1140.png"/><Relationship Id="rId3" Type="http://schemas.openxmlformats.org/officeDocument/2006/relationships/notesSlide" Target="../notesSlides/notesSlide24.xml"/><Relationship Id="rId7" Type="http://schemas.openxmlformats.org/officeDocument/2006/relationships/image" Target="../media/image1130.png"/><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120.jpeg"/><Relationship Id="rId5" Type="http://schemas.openxmlformats.org/officeDocument/2006/relationships/image" Target="../media/image1110.png"/><Relationship Id="rId4" Type="http://schemas.openxmlformats.org/officeDocument/2006/relationships/image" Target="../media/image52.png"/><Relationship Id="rId9" Type="http://schemas.openxmlformats.org/officeDocument/2006/relationships/image" Target="../media/image115.png"/></Relationships>
</file>

<file path=ppt/slides/_rels/slide58.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png"/><Relationship Id="rId9" Type="http://schemas.openxmlformats.org/officeDocument/2006/relationships/image" Target="../media/image127.png"/></Relationships>
</file>

<file path=ppt/slides/_rels/slide59.xml.rels><?xml version="1.0" encoding="UTF-8" standalone="yes"?>
<Relationships xmlns="http://schemas.openxmlformats.org/package/2006/relationships"><Relationship Id="rId8" Type="http://schemas.openxmlformats.org/officeDocument/2006/relationships/image" Target="../media/image126.png"/><Relationship Id="rId13" Type="http://schemas.openxmlformats.org/officeDocument/2006/relationships/image" Target="../media/image1280.png"/><Relationship Id="rId3" Type="http://schemas.openxmlformats.org/officeDocument/2006/relationships/image" Target="../media/image121.png"/><Relationship Id="rId7" Type="http://schemas.openxmlformats.org/officeDocument/2006/relationships/image" Target="../media/image125.png"/><Relationship Id="rId12" Type="http://schemas.openxmlformats.org/officeDocument/2006/relationships/image" Target="../media/image12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24.png"/><Relationship Id="rId11" Type="http://schemas.openxmlformats.org/officeDocument/2006/relationships/image" Target="../media/image1260.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png"/><Relationship Id="rId9" Type="http://schemas.openxmlformats.org/officeDocument/2006/relationships/image" Target="../media/image127.png"/><Relationship Id="rId14" Type="http://schemas.openxmlformats.org/officeDocument/2006/relationships/image" Target="../media/image129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61.xml.rels><?xml version="1.0" encoding="UTF-8" standalone="yes"?>
<Relationships xmlns="http://schemas.openxmlformats.org/package/2006/relationships"><Relationship Id="rId8" Type="http://schemas.openxmlformats.org/officeDocument/2006/relationships/image" Target="../media/image136.jpeg"/><Relationship Id="rId13" Type="http://schemas.openxmlformats.org/officeDocument/2006/relationships/image" Target="../media/image141.jpeg"/><Relationship Id="rId18" Type="http://schemas.openxmlformats.org/officeDocument/2006/relationships/image" Target="../media/image146.jpeg"/><Relationship Id="rId3" Type="http://schemas.openxmlformats.org/officeDocument/2006/relationships/image" Target="../media/image131.jpeg"/><Relationship Id="rId7" Type="http://schemas.openxmlformats.org/officeDocument/2006/relationships/image" Target="../media/image135.png"/><Relationship Id="rId12" Type="http://schemas.openxmlformats.org/officeDocument/2006/relationships/image" Target="../media/image140.jpeg"/><Relationship Id="rId17" Type="http://schemas.openxmlformats.org/officeDocument/2006/relationships/image" Target="../media/image145.jpeg"/><Relationship Id="rId2" Type="http://schemas.openxmlformats.org/officeDocument/2006/relationships/image" Target="../media/image130.jpeg"/><Relationship Id="rId16" Type="http://schemas.openxmlformats.org/officeDocument/2006/relationships/image" Target="../media/image144.jpeg"/><Relationship Id="rId1" Type="http://schemas.openxmlformats.org/officeDocument/2006/relationships/slideLayout" Target="../slideLayouts/slideLayout2.xml"/><Relationship Id="rId6" Type="http://schemas.openxmlformats.org/officeDocument/2006/relationships/image" Target="../media/image134.jpeg"/><Relationship Id="rId11" Type="http://schemas.openxmlformats.org/officeDocument/2006/relationships/image" Target="../media/image139.jpeg"/><Relationship Id="rId5" Type="http://schemas.openxmlformats.org/officeDocument/2006/relationships/image" Target="../media/image133.jpeg"/><Relationship Id="rId15" Type="http://schemas.openxmlformats.org/officeDocument/2006/relationships/image" Target="../media/image143.png"/><Relationship Id="rId10" Type="http://schemas.openxmlformats.org/officeDocument/2006/relationships/image" Target="../media/image138.jpeg"/><Relationship Id="rId19" Type="http://schemas.openxmlformats.org/officeDocument/2006/relationships/image" Target="../media/image147.png"/><Relationship Id="rId4" Type="http://schemas.openxmlformats.org/officeDocument/2006/relationships/image" Target="../media/image132.jpeg"/><Relationship Id="rId9" Type="http://schemas.openxmlformats.org/officeDocument/2006/relationships/image" Target="../media/image137.jpeg"/><Relationship Id="rId14" Type="http://schemas.openxmlformats.org/officeDocument/2006/relationships/image" Target="../media/image142.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0113" y="1419224"/>
            <a:ext cx="10808898" cy="1854201"/>
          </a:xfrm>
        </p:spPr>
        <p:txBody>
          <a:bodyPr anchor="b">
            <a:normAutofit/>
          </a:bodyPr>
          <a:lstStyle/>
          <a:p>
            <a:pPr>
              <a:lnSpc>
                <a:spcPct val="100000"/>
              </a:lnSpc>
            </a:pPr>
            <a:r>
              <a:rPr lang="en-US" sz="5000" dirty="0"/>
              <a:t>A Framework for Mass-Market Inductive Program Synthesis</a:t>
            </a:r>
          </a:p>
        </p:txBody>
      </p:sp>
      <p:sp>
        <p:nvSpPr>
          <p:cNvPr id="7" name="Subtitle 2"/>
          <p:cNvSpPr>
            <a:spLocks noGrp="1"/>
          </p:cNvSpPr>
          <p:nvPr>
            <p:ph type="subTitle" idx="1"/>
          </p:nvPr>
        </p:nvSpPr>
        <p:spPr>
          <a:xfrm>
            <a:off x="1524000" y="3475039"/>
            <a:ext cx="9144000" cy="1655762"/>
          </a:xfrm>
        </p:spPr>
        <p:txBody>
          <a:bodyPr/>
          <a:lstStyle/>
          <a:p>
            <a:r>
              <a:rPr lang="en-US" sz="2800" dirty="0"/>
              <a:t>Alex Polozov</a:t>
            </a:r>
          </a:p>
          <a:p>
            <a:pPr>
              <a:lnSpc>
                <a:spcPct val="100000"/>
              </a:lnSpc>
            </a:pPr>
            <a:r>
              <a:rPr lang="en-US" sz="200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polozov@cs.washington.edu</a:t>
            </a:r>
          </a:p>
        </p:txBody>
      </p:sp>
      <p:sp>
        <p:nvSpPr>
          <p:cNvPr id="8" name="Subtitle 2"/>
          <p:cNvSpPr txBox="1">
            <a:spLocks/>
          </p:cNvSpPr>
          <p:nvPr/>
        </p:nvSpPr>
        <p:spPr>
          <a:xfrm>
            <a:off x="614855" y="5076825"/>
            <a:ext cx="4128595" cy="1447799"/>
          </a:xfrm>
          <a:prstGeom prst="rect">
            <a:avLst/>
          </a:prstGeom>
        </p:spPr>
        <p:txBody>
          <a:bodyPr vert="horz" lIns="91440" tIns="45720" rIns="91440" bIns="45720" rtlCol="0" anchor="b">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t>University of Washington</a:t>
            </a:r>
          </a:p>
          <a:p>
            <a:pPr algn="l"/>
            <a:r>
              <a:rPr lang="en-US" sz="2000" dirty="0"/>
              <a:t>Paul G. Allen School of</a:t>
            </a:r>
            <a:br>
              <a:rPr lang="en-US" sz="2000" dirty="0"/>
            </a:br>
            <a:r>
              <a:rPr lang="en-US" sz="2000" dirty="0"/>
              <a:t>Computer Science &amp; Engineering</a:t>
            </a:r>
          </a:p>
          <a:p>
            <a:pPr algn="l"/>
            <a:r>
              <a:rPr lang="en-US" sz="2000" dirty="0"/>
              <a:t>PhD Final Exam</a:t>
            </a:r>
            <a:endParaRPr lang="en-US" sz="2000" dirty="0">
              <a:latin typeface="Consolas" panose="020B0609020204030204" pitchFamily="49" charset="0"/>
            </a:endParaRPr>
          </a:p>
        </p:txBody>
      </p:sp>
      <p:sp>
        <p:nvSpPr>
          <p:cNvPr id="9" name="Subtitle 2"/>
          <p:cNvSpPr txBox="1">
            <a:spLocks/>
          </p:cNvSpPr>
          <p:nvPr/>
        </p:nvSpPr>
        <p:spPr>
          <a:xfrm>
            <a:off x="8195770" y="4638674"/>
            <a:ext cx="3518008" cy="18859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Supervisory Committee</a:t>
            </a:r>
          </a:p>
          <a:p>
            <a:pPr algn="l">
              <a:tabLst>
                <a:tab pos="1946275" algn="l"/>
              </a:tabLst>
            </a:pPr>
            <a:r>
              <a:rPr lang="en-US" sz="2000" dirty="0"/>
              <a:t>Sumit Gulwani	(co-advisor)</a:t>
            </a:r>
            <a:br>
              <a:rPr lang="en-US" sz="2000" dirty="0"/>
            </a:br>
            <a:r>
              <a:rPr lang="en-US" sz="2000" dirty="0"/>
              <a:t>Zoran Popović	(co-advisor)</a:t>
            </a:r>
            <a:br>
              <a:rPr lang="en-US" sz="2000" dirty="0"/>
            </a:br>
            <a:r>
              <a:rPr lang="en-US" sz="2000" dirty="0"/>
              <a:t>Rastislav Bodik</a:t>
            </a:r>
            <a:br>
              <a:rPr lang="en-US" sz="2000" dirty="0"/>
            </a:br>
            <a:r>
              <a:rPr lang="en-US" sz="2000" dirty="0"/>
              <a:t>Gary Hsieh	(GSR)</a:t>
            </a:r>
            <a:br>
              <a:rPr lang="en-US" sz="2000" dirty="0"/>
            </a:br>
            <a:r>
              <a:rPr lang="en-US" sz="2000" dirty="0"/>
              <a:t>Emina Torlak	</a:t>
            </a:r>
          </a:p>
        </p:txBody>
      </p:sp>
      <p:pic>
        <p:nvPicPr>
          <p:cNvPr id="14" name="Picture 13" descr="A picture containing object, thing, clock&#10;&#10;Description generated with very high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401" y="403572"/>
            <a:ext cx="6315198" cy="666056"/>
          </a:xfrm>
          <a:prstGeom prst="rect">
            <a:avLst/>
          </a:prstGeom>
        </p:spPr>
      </p:pic>
    </p:spTree>
    <p:extLst>
      <p:ext uri="{BB962C8B-B14F-4D97-AF65-F5344CB8AC3E}">
        <p14:creationId xmlns:p14="http://schemas.microsoft.com/office/powerpoint/2010/main" val="256557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Original Motivation: Data Wrangling</a:t>
            </a:r>
          </a:p>
        </p:txBody>
      </p:sp>
      <p:sp>
        <p:nvSpPr>
          <p:cNvPr id="8" name="Text Placeholder 7"/>
          <p:cNvSpPr>
            <a:spLocks noGrp="1"/>
          </p:cNvSpPr>
          <p:nvPr>
            <p:ph type="body" idx="1"/>
          </p:nvPr>
        </p:nvSpPr>
        <p:spPr>
          <a:xfrm>
            <a:off x="839788" y="2293918"/>
            <a:ext cx="3986205" cy="846257"/>
          </a:xfrm>
        </p:spPr>
        <p:txBody>
          <a:bodyPr wrap="square" anchor="ctr">
            <a:spAutoFit/>
          </a:bodyPr>
          <a:lstStyle/>
          <a:p>
            <a:pPr>
              <a:lnSpc>
                <a:spcPct val="110000"/>
              </a:lnSpc>
            </a:pPr>
            <a:r>
              <a:rPr lang="en-US" sz="2300" dirty="0"/>
              <a:t>99% of spreadsheet users</a:t>
            </a:r>
            <a:br>
              <a:rPr lang="en-US" sz="2300" dirty="0"/>
            </a:br>
            <a:r>
              <a:rPr lang="en-US" sz="2300" dirty="0"/>
              <a:t>do not know programming</a:t>
            </a:r>
          </a:p>
        </p:txBody>
      </p:sp>
      <p:pic>
        <p:nvPicPr>
          <p:cNvPr id="1028" name="Picture 4" descr="http://4.bp.blogspot.com/-NQf68JLQuYg/Vo6lHdmzEgI/AAAAAAAAAGo/g-U_4cpyT5Q/s640/Dilbert_ExcelErrors_20160107.gif"/>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653432" y="1851530"/>
            <a:ext cx="5577783" cy="1731035"/>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p:cNvSpPr>
            <a:spLocks noGrp="1"/>
          </p:cNvSpPr>
          <p:nvPr>
            <p:ph type="body" sz="quarter" idx="3"/>
          </p:nvPr>
        </p:nvSpPr>
        <p:spPr>
          <a:xfrm>
            <a:off x="839788" y="4621946"/>
            <a:ext cx="4625097" cy="846257"/>
          </a:xfrm>
        </p:spPr>
        <p:txBody>
          <a:bodyPr wrap="square" anchor="ctr">
            <a:spAutoFit/>
          </a:bodyPr>
          <a:lstStyle/>
          <a:p>
            <a:pPr>
              <a:lnSpc>
                <a:spcPct val="110000"/>
              </a:lnSpc>
            </a:pPr>
            <a:r>
              <a:rPr lang="en-US" sz="2300" dirty="0"/>
              <a:t>Data scientists spend 80% time extracting &amp; cleaning data</a:t>
            </a:r>
          </a:p>
        </p:txBody>
      </p:sp>
      <p:sp>
        <p:nvSpPr>
          <p:cNvPr id="4" name="Date Placeholder 3"/>
          <p:cNvSpPr>
            <a:spLocks noGrp="1"/>
          </p:cNvSpPr>
          <p:nvPr>
            <p:ph type="dt" sz="half" idx="10"/>
          </p:nvPr>
        </p:nvSpPr>
        <p:spPr/>
        <p:txBody>
          <a:bodyPr/>
          <a:lstStyle/>
          <a:p>
            <a:r>
              <a:rPr lang="en-US"/>
              <a:t>2 June 2017</a:t>
            </a:r>
          </a:p>
        </p:txBody>
      </p:sp>
      <p:pic>
        <p:nvPicPr>
          <p:cNvPr id="10" name="Picture 9"/>
          <p:cNvPicPr>
            <a:picLocks noChangeAspect="1"/>
          </p:cNvPicPr>
          <p:nvPr/>
        </p:nvPicPr>
        <p:blipFill>
          <a:blip r:embed="rId5"/>
          <a:stretch>
            <a:fillRect/>
          </a:stretch>
        </p:blipFill>
        <p:spPr>
          <a:xfrm>
            <a:off x="6040577" y="3992415"/>
            <a:ext cx="4763165" cy="2105319"/>
          </a:xfrm>
          <a:prstGeom prst="rect">
            <a:avLst/>
          </a:prstGeom>
          <a:ln>
            <a:noFill/>
          </a:ln>
          <a:effectLst>
            <a:outerShdw blurRad="190500" algn="tl" rotWithShape="0">
              <a:srgbClr val="000000">
                <a:alpha val="70000"/>
              </a:srgbClr>
            </a:outerShdw>
          </a:effectLst>
        </p:spPr>
      </p:pic>
      <p:sp>
        <p:nvSpPr>
          <p:cNvPr id="3" name="Slide Number Placeholder 2"/>
          <p:cNvSpPr>
            <a:spLocks noGrp="1"/>
          </p:cNvSpPr>
          <p:nvPr>
            <p:ph type="sldNum" sz="quarter" idx="12"/>
          </p:nvPr>
        </p:nvSpPr>
        <p:spPr/>
        <p:txBody>
          <a:bodyPr/>
          <a:lstStyle/>
          <a:p>
            <a:fld id="{1CEE210A-93B6-4714-AAF6-ECBA5FA348A9}" type="slidenum">
              <a:rPr lang="en-US" smtClean="0"/>
              <a:t>10</a:t>
            </a:fld>
            <a:endParaRPr lang="en-US"/>
          </a:p>
        </p:txBody>
      </p:sp>
    </p:spTree>
    <p:custDataLst>
      <p:tags r:id="rId1"/>
    </p:custDataLst>
    <p:extLst>
      <p:ext uri="{BB962C8B-B14F-4D97-AF65-F5344CB8AC3E}">
        <p14:creationId xmlns:p14="http://schemas.microsoft.com/office/powerpoint/2010/main" val="1529984664"/>
      </p:ext>
    </p:extLst>
  </p:cSld>
  <p:clrMapOvr>
    <a:masterClrMapping/>
  </p:clrMapOvr>
  <mc:AlternateContent xmlns:mc="http://schemas.openxmlformats.org/markup-compatibility/2006" xmlns:p14="http://schemas.microsoft.com/office/powerpoint/2010/main">
    <mc:Choice Requires="p14">
      <p:transition spd="slow" p14:dur="2000" advTm="50066"/>
    </mc:Choice>
    <mc:Fallback xmlns="">
      <p:transition spd="slow" advTm="5006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Flash Fill</a:t>
            </a:r>
          </a:p>
        </p:txBody>
      </p:sp>
      <p:sp>
        <p:nvSpPr>
          <p:cNvPr id="3" name="Date Placeholder 2"/>
          <p:cNvSpPr>
            <a:spLocks noGrp="1"/>
          </p:cNvSpPr>
          <p:nvPr>
            <p:ph type="dt" sz="half" idx="10"/>
          </p:nvPr>
        </p:nvSpPr>
        <p:spPr/>
        <p:txBody>
          <a:bodyPr/>
          <a:lstStyle/>
          <a:p>
            <a:r>
              <a:rPr lang="en-US"/>
              <a:t>2 June 2017</a:t>
            </a:r>
            <a:endParaRPr lang="en-US" dirty="0"/>
          </a:p>
        </p:txBody>
      </p:sp>
      <p:pic>
        <p:nvPicPr>
          <p:cNvPr id="2050" name="Picture 2" descr="http://images.myonlinetraininghub.com/excel_flash_fill_9.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325395" y="1427822"/>
            <a:ext cx="5541211" cy="31647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8/86/Microsoft_Excel_2013_logo.svg/1043px-Microsoft_Excel_2013_logo.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75269"/>
            <a:ext cx="977728" cy="9599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l="13334" t="5892" r="8089" b="46991"/>
          <a:stretch/>
        </p:blipFill>
        <p:spPr>
          <a:xfrm>
            <a:off x="10296525" y="175269"/>
            <a:ext cx="838200" cy="853274"/>
          </a:xfrm>
          <a:prstGeom prst="rect">
            <a:avLst/>
          </a:prstGeom>
        </p:spPr>
      </p:pic>
      <p:sp>
        <p:nvSpPr>
          <p:cNvPr id="11" name="TextBox 4"/>
          <p:cNvSpPr txBox="1"/>
          <p:nvPr/>
        </p:nvSpPr>
        <p:spPr>
          <a:xfrm>
            <a:off x="236838" y="4705562"/>
            <a:ext cx="11718324" cy="1567609"/>
          </a:xfrm>
          <a:prstGeom prst="rect">
            <a:avLst/>
          </a:prstGeom>
          <a:noFill/>
        </p:spPr>
        <p:txBody>
          <a:bodyPr wrap="none" rtlCol="0" anchor="b">
            <a:noAutofit/>
          </a:bodyPr>
          <a:lstStyle/>
          <a:p>
            <a:pPr>
              <a:lnSpc>
                <a:spcPct val="120000"/>
              </a:lnSpc>
            </a:pP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Concat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latin typeface="+mj-lt"/>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2</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let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in</a:t>
            </a:r>
            <a:r>
              <a:rPr lang="en-US" sz="2050" b="1"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Substring</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AbsPos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RegexPos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UpperCase</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l-GR"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ε</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p>
        </p:txBody>
      </p:sp>
      <p:grpSp>
        <p:nvGrpSpPr>
          <p:cNvPr id="12" name="Group 11"/>
          <p:cNvGrpSpPr/>
          <p:nvPr/>
        </p:nvGrpSpPr>
        <p:grpSpPr>
          <a:xfrm>
            <a:off x="5584825" y="5807469"/>
            <a:ext cx="6083300" cy="420867"/>
            <a:chOff x="5584825" y="5812321"/>
            <a:chExt cx="6083300" cy="420867"/>
          </a:xfrm>
        </p:grpSpPr>
        <p:sp>
          <p:nvSpPr>
            <p:cNvPr id="9" name="Right Brace 8"/>
            <p:cNvSpPr/>
            <p:nvPr/>
          </p:nvSpPr>
          <p:spPr>
            <a:xfrm rot="5400000">
              <a:off x="8562547" y="2834599"/>
              <a:ext cx="127856" cy="6083300"/>
            </a:xfrm>
            <a:prstGeom prst="rightBrace">
              <a:avLst>
                <a:gd name="adj1" fmla="val 61809"/>
                <a:gd name="adj2" fmla="val 49907"/>
              </a:avLst>
            </a:prstGeom>
            <a:ln w="2540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6031052" y="5879245"/>
              <a:ext cx="5190845" cy="353943"/>
            </a:xfrm>
            <a:prstGeom prst="rect">
              <a:avLst/>
            </a:prstGeom>
            <a:noFill/>
          </p:spPr>
          <p:txBody>
            <a:bodyPr wrap="none" rtlCol="0">
              <a:spAutoFit/>
            </a:bodyPr>
            <a:lstStyle/>
            <a:p>
              <a:pPr algn="ctr"/>
              <a:r>
                <a:rPr lang="en-US" sz="1700" dirty="0">
                  <a:solidFill>
                    <a:srgbClr val="797979"/>
                  </a:solidFill>
                </a:rPr>
                <a:t>from the beginning till the last uppercase character</a:t>
              </a:r>
            </a:p>
          </p:txBody>
        </p:sp>
      </p:grpSp>
      <p:sp>
        <p:nvSpPr>
          <p:cNvPr id="7" name="Date Placeholder 3"/>
          <p:cNvSpPr txBox="1">
            <a:spLocks/>
          </p:cNvSpPr>
          <p:nvPr/>
        </p:nvSpPr>
        <p:spPr>
          <a:xfrm>
            <a:off x="9724889" y="842615"/>
            <a:ext cx="198147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dirty="0">
                <a:solidFill>
                  <a:schemeClr val="accent4"/>
                </a:solidFill>
              </a:rPr>
              <a:t>[Gulwani: POPL 2011]</a:t>
            </a:r>
          </a:p>
        </p:txBody>
      </p:sp>
      <p:sp>
        <p:nvSpPr>
          <p:cNvPr id="4" name="Slide Number Placeholder 3"/>
          <p:cNvSpPr>
            <a:spLocks noGrp="1"/>
          </p:cNvSpPr>
          <p:nvPr>
            <p:ph type="sldNum" sz="quarter" idx="12"/>
          </p:nvPr>
        </p:nvSpPr>
        <p:spPr/>
        <p:txBody>
          <a:bodyPr/>
          <a:lstStyle/>
          <a:p>
            <a:fld id="{1CEE210A-93B6-4714-AAF6-ECBA5FA348A9}" type="slidenum">
              <a:rPr lang="en-US" smtClean="0"/>
              <a:t>11</a:t>
            </a:fld>
            <a:endParaRPr lang="en-US"/>
          </a:p>
        </p:txBody>
      </p:sp>
    </p:spTree>
    <p:custDataLst>
      <p:tags r:id="rId1"/>
    </p:custDataLst>
    <p:extLst>
      <p:ext uri="{BB962C8B-B14F-4D97-AF65-F5344CB8AC3E}">
        <p14:creationId xmlns:p14="http://schemas.microsoft.com/office/powerpoint/2010/main" val="116702051"/>
      </p:ext>
    </p:extLst>
  </p:cSld>
  <p:clrMapOvr>
    <a:masterClrMapping/>
  </p:clrMapOvr>
  <mc:AlternateContent xmlns:mc="http://schemas.openxmlformats.org/markup-compatibility/2006" xmlns:p14="http://schemas.microsoft.com/office/powerpoint/2010/main">
    <mc:Choice Requires="p14">
      <p:transition spd="med" p14:dur="700" advTm="41457">
        <p:fade/>
      </p:transition>
    </mc:Choice>
    <mc:Fallback xmlns="">
      <p:transition spd="med" advTm="4145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Flash Fill</a:t>
            </a:r>
          </a:p>
        </p:txBody>
      </p:sp>
      <p:sp>
        <p:nvSpPr>
          <p:cNvPr id="3" name="Date Placeholder 2"/>
          <p:cNvSpPr>
            <a:spLocks noGrp="1"/>
          </p:cNvSpPr>
          <p:nvPr>
            <p:ph type="dt" sz="half" idx="10"/>
          </p:nvPr>
        </p:nvSpPr>
        <p:spPr/>
        <p:txBody>
          <a:bodyPr/>
          <a:lstStyle/>
          <a:p>
            <a:r>
              <a:rPr lang="en-US"/>
              <a:t>2 June 2017</a:t>
            </a:r>
            <a:endParaRPr lang="en-US" dirty="0"/>
          </a:p>
        </p:txBody>
      </p:sp>
      <p:pic>
        <p:nvPicPr>
          <p:cNvPr id="2050" name="Picture 2" descr="http://images.myonlinetraininghub.com/excel_flash_fill_9.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325395" y="1427822"/>
            <a:ext cx="5541211" cy="31647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8/86/Microsoft_Excel_2013_logo.svg/1043px-Microsoft_Excel_2013_logo.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5269"/>
            <a:ext cx="977728" cy="9599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3334" t="5892" r="8089" b="46991"/>
          <a:stretch/>
        </p:blipFill>
        <p:spPr>
          <a:xfrm>
            <a:off x="10296525" y="175269"/>
            <a:ext cx="838200" cy="853274"/>
          </a:xfrm>
          <a:prstGeom prst="rect">
            <a:avLst/>
          </a:prstGeom>
        </p:spPr>
      </p:pic>
      <p:sp>
        <p:nvSpPr>
          <p:cNvPr id="11" name="TextBox 4"/>
          <p:cNvSpPr txBox="1"/>
          <p:nvPr/>
        </p:nvSpPr>
        <p:spPr>
          <a:xfrm>
            <a:off x="236838" y="4705562"/>
            <a:ext cx="11718324" cy="1567609"/>
          </a:xfrm>
          <a:prstGeom prst="rect">
            <a:avLst/>
          </a:prstGeom>
          <a:noFill/>
        </p:spPr>
        <p:txBody>
          <a:bodyPr wrap="none" rtlCol="0" anchor="b">
            <a:noAutofit/>
          </a:bodyPr>
          <a:lstStyle/>
          <a:p>
            <a:pPr>
              <a:lnSpc>
                <a:spcPct val="120000"/>
              </a:lnSpc>
            </a:pP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if</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 </a:t>
            </a:r>
            <a:r>
              <a:rPr lang="el-GR"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ε</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then</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Concat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2</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else</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Concat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latin typeface="+mj-lt"/>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2</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let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in</a:t>
            </a:r>
            <a:r>
              <a:rPr lang="en-US" sz="2050" b="1"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Substring</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AbsPos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RegexPos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UpperCase</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l-GR"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ε</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p>
        </p:txBody>
      </p:sp>
      <p:grpSp>
        <p:nvGrpSpPr>
          <p:cNvPr id="12" name="Group 11"/>
          <p:cNvGrpSpPr/>
          <p:nvPr/>
        </p:nvGrpSpPr>
        <p:grpSpPr>
          <a:xfrm>
            <a:off x="5584825" y="5807469"/>
            <a:ext cx="6083300" cy="420867"/>
            <a:chOff x="5584825" y="5812321"/>
            <a:chExt cx="6083300" cy="420867"/>
          </a:xfrm>
        </p:grpSpPr>
        <p:sp>
          <p:nvSpPr>
            <p:cNvPr id="9" name="Right Brace 8"/>
            <p:cNvSpPr/>
            <p:nvPr/>
          </p:nvSpPr>
          <p:spPr>
            <a:xfrm rot="5400000">
              <a:off x="8562547" y="2834599"/>
              <a:ext cx="127856" cy="6083300"/>
            </a:xfrm>
            <a:prstGeom prst="rightBrace">
              <a:avLst>
                <a:gd name="adj1" fmla="val 61809"/>
                <a:gd name="adj2" fmla="val 49907"/>
              </a:avLst>
            </a:prstGeom>
            <a:ln w="2540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6031052" y="5879245"/>
              <a:ext cx="5190845" cy="353943"/>
            </a:xfrm>
            <a:prstGeom prst="rect">
              <a:avLst/>
            </a:prstGeom>
            <a:noFill/>
          </p:spPr>
          <p:txBody>
            <a:bodyPr wrap="none" rtlCol="0">
              <a:spAutoFit/>
            </a:bodyPr>
            <a:lstStyle/>
            <a:p>
              <a:pPr algn="ctr"/>
              <a:r>
                <a:rPr lang="en-US" sz="1700" dirty="0">
                  <a:solidFill>
                    <a:srgbClr val="797979"/>
                  </a:solidFill>
                </a:rPr>
                <a:t>from the beginning till the last uppercase character</a:t>
              </a:r>
            </a:p>
          </p:txBody>
        </p:sp>
      </p:grpSp>
      <p:sp>
        <p:nvSpPr>
          <p:cNvPr id="7" name="Date Placeholder 3"/>
          <p:cNvSpPr txBox="1">
            <a:spLocks/>
          </p:cNvSpPr>
          <p:nvPr/>
        </p:nvSpPr>
        <p:spPr>
          <a:xfrm>
            <a:off x="9724889" y="842615"/>
            <a:ext cx="198147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dirty="0">
                <a:solidFill>
                  <a:schemeClr val="accent4"/>
                </a:solidFill>
              </a:rPr>
              <a:t>[Gulwani: POPL 2011]</a:t>
            </a:r>
          </a:p>
        </p:txBody>
      </p:sp>
      <p:sp>
        <p:nvSpPr>
          <p:cNvPr id="4" name="Slide Number Placeholder 3"/>
          <p:cNvSpPr>
            <a:spLocks noGrp="1"/>
          </p:cNvSpPr>
          <p:nvPr>
            <p:ph type="sldNum" sz="quarter" idx="12"/>
          </p:nvPr>
        </p:nvSpPr>
        <p:spPr/>
        <p:txBody>
          <a:bodyPr/>
          <a:lstStyle/>
          <a:p>
            <a:fld id="{1CEE210A-93B6-4714-AAF6-ECBA5FA348A9}" type="slidenum">
              <a:rPr lang="en-US" smtClean="0"/>
              <a:t>12</a:t>
            </a:fld>
            <a:endParaRPr lang="en-US"/>
          </a:p>
        </p:txBody>
      </p:sp>
    </p:spTree>
    <p:extLst>
      <p:ext uri="{BB962C8B-B14F-4D97-AF65-F5344CB8AC3E}">
        <p14:creationId xmlns:p14="http://schemas.microsoft.com/office/powerpoint/2010/main" val="4095816719"/>
      </p:ext>
    </p:extLst>
  </p:cSld>
  <p:clrMapOvr>
    <a:masterClrMapping/>
  </p:clrMapOvr>
  <mc:AlternateContent xmlns:mc="http://schemas.openxmlformats.org/markup-compatibility/2006" xmlns:p14="http://schemas.microsoft.com/office/powerpoint/2010/main">
    <mc:Choice Requires="p14">
      <p:transition spd="slow" p14:dur="2000" advTm="8733"/>
    </mc:Choice>
    <mc:Fallback xmlns="">
      <p:transition spd="slow" advTm="8733"/>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Flash Fill</a:t>
            </a:r>
          </a:p>
        </p:txBody>
      </p:sp>
      <p:sp>
        <p:nvSpPr>
          <p:cNvPr id="3" name="Date Placeholder 2"/>
          <p:cNvSpPr>
            <a:spLocks noGrp="1"/>
          </p:cNvSpPr>
          <p:nvPr>
            <p:ph type="dt" sz="half" idx="10"/>
          </p:nvPr>
        </p:nvSpPr>
        <p:spPr/>
        <p:txBody>
          <a:bodyPr/>
          <a:lstStyle/>
          <a:p>
            <a:r>
              <a:rPr lang="en-US"/>
              <a:t>2 June 2017</a:t>
            </a:r>
            <a:endParaRPr lang="en-US" dirty="0"/>
          </a:p>
        </p:txBody>
      </p:sp>
      <p:pic>
        <p:nvPicPr>
          <p:cNvPr id="2050" name="Picture 2" descr="http://images.myonlinetraininghub.com/excel_flash_fill_9.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325395" y="1427822"/>
            <a:ext cx="5541211" cy="31647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8/86/Microsoft_Excel_2013_logo.svg/1043px-Microsoft_Excel_2013_logo.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5269"/>
            <a:ext cx="977728" cy="9599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3334" t="5892" r="8089" b="46991"/>
          <a:stretch/>
        </p:blipFill>
        <p:spPr>
          <a:xfrm>
            <a:off x="10296525" y="175269"/>
            <a:ext cx="838200" cy="853274"/>
          </a:xfrm>
          <a:prstGeom prst="rect">
            <a:avLst/>
          </a:prstGeom>
        </p:spPr>
      </p:pic>
      <p:sp>
        <p:nvSpPr>
          <p:cNvPr id="11" name="TextBox 4"/>
          <p:cNvSpPr txBox="1"/>
          <p:nvPr/>
        </p:nvSpPr>
        <p:spPr>
          <a:xfrm>
            <a:off x="236838" y="4705562"/>
            <a:ext cx="11718324" cy="1567609"/>
          </a:xfrm>
          <a:prstGeom prst="rect">
            <a:avLst/>
          </a:prstGeom>
          <a:noFill/>
        </p:spPr>
        <p:txBody>
          <a:bodyPr wrap="none" rtlCol="0" anchor="b">
            <a:noAutofit/>
          </a:bodyPr>
          <a:lstStyle/>
          <a:p>
            <a:pPr>
              <a:lnSpc>
                <a:spcPct val="120000"/>
              </a:lnSpc>
            </a:pP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if</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 </a:t>
            </a:r>
            <a:r>
              <a:rPr lang="el-GR"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ε</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then</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Concat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2</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rgbClr val="4F81BD"/>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rgbClr val="F79646">
                    <a:lumMod val="50000"/>
                  </a:srgb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prstClr val="black"/>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else</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Concat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dirty="0">
                <a:latin typeface="+mj-lt"/>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2</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let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 </a:t>
            </a:r>
            <a:r>
              <a:rPr lang="en-US" sz="2050" i="1" dirty="0">
                <a:solidFill>
                  <a:prstClr val="black"/>
                </a:solidFill>
                <a:latin typeface="Droid Serif"/>
                <a:ea typeface="Droid Sans Mono" panose="020B0609030804020204" pitchFamily="49" charset="0"/>
                <a:cs typeface="Droid Sans Mono" panose="020B0609030804020204" pitchFamily="49" charset="0"/>
              </a:rPr>
              <a:t>input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b="1" spc="-11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in</a:t>
            </a:r>
            <a:r>
              <a:rPr lang="en-US" sz="2050" b="1"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Substring</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AbsPos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0</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RegexPos</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i="1" spc="-110" dirty="0">
                <a:latin typeface="+mj-lt"/>
                <a:ea typeface="Droid Sans Mono" panose="020B0609030804020204" pitchFamily="49" charset="0"/>
                <a:cs typeface="Droid Sans Mono" panose="020B0609030804020204" pitchFamily="49" charset="0"/>
              </a:rPr>
              <a:t>v</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UpperCase</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l-GR"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ε</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b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050" spc="-110" dirty="0">
                <a:solidFill>
                  <a:schemeClr val="accent1"/>
                </a:solidFill>
                <a:latin typeface="Droid Sans Mono" panose="020B0609030804020204" pitchFamily="49" charset="0"/>
                <a:ea typeface="Droid Sans Mono" panose="020B0609030804020204" pitchFamily="49" charset="0"/>
                <a:cs typeface="Droid Sans Mono" panose="020B0609030804020204" pitchFamily="49" charset="0"/>
              </a:rPr>
              <a:t>Const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solidFill>
                  <a:schemeClr val="accent6">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z="2050" spc="-110" dirty="0">
                <a:latin typeface="Droid Sans Mono" panose="020B0609030804020204" pitchFamily="49" charset="0"/>
                <a:ea typeface="Droid Sans Mono" panose="020B0609030804020204" pitchFamily="49" charset="0"/>
                <a:cs typeface="Droid Sans Mono" panose="020B0609030804020204" pitchFamily="49" charset="0"/>
              </a:rPr>
              <a:t>))</a:t>
            </a:r>
          </a:p>
        </p:txBody>
      </p:sp>
      <p:grpSp>
        <p:nvGrpSpPr>
          <p:cNvPr id="12" name="Group 11"/>
          <p:cNvGrpSpPr/>
          <p:nvPr/>
        </p:nvGrpSpPr>
        <p:grpSpPr>
          <a:xfrm>
            <a:off x="5584825" y="5807469"/>
            <a:ext cx="6083300" cy="420867"/>
            <a:chOff x="5584825" y="5812321"/>
            <a:chExt cx="6083300" cy="420867"/>
          </a:xfrm>
        </p:grpSpPr>
        <p:sp>
          <p:nvSpPr>
            <p:cNvPr id="9" name="Right Brace 8"/>
            <p:cNvSpPr/>
            <p:nvPr/>
          </p:nvSpPr>
          <p:spPr>
            <a:xfrm rot="5400000">
              <a:off x="8562547" y="2834599"/>
              <a:ext cx="127856" cy="6083300"/>
            </a:xfrm>
            <a:prstGeom prst="rightBrace">
              <a:avLst>
                <a:gd name="adj1" fmla="val 61809"/>
                <a:gd name="adj2" fmla="val 49907"/>
              </a:avLst>
            </a:prstGeom>
            <a:ln w="2540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6031052" y="5879245"/>
              <a:ext cx="5190845" cy="353943"/>
            </a:xfrm>
            <a:prstGeom prst="rect">
              <a:avLst/>
            </a:prstGeom>
            <a:noFill/>
          </p:spPr>
          <p:txBody>
            <a:bodyPr wrap="none" rtlCol="0">
              <a:spAutoFit/>
            </a:bodyPr>
            <a:lstStyle/>
            <a:p>
              <a:pPr algn="ctr"/>
              <a:r>
                <a:rPr lang="en-US" sz="1700" dirty="0">
                  <a:solidFill>
                    <a:srgbClr val="797979"/>
                  </a:solidFill>
                </a:rPr>
                <a:t>from the beginning till the last uppercase character</a:t>
              </a:r>
            </a:p>
          </p:txBody>
        </p:sp>
      </p:grpSp>
      <p:sp>
        <p:nvSpPr>
          <p:cNvPr id="7" name="Date Placeholder 3"/>
          <p:cNvSpPr txBox="1">
            <a:spLocks/>
          </p:cNvSpPr>
          <p:nvPr/>
        </p:nvSpPr>
        <p:spPr>
          <a:xfrm>
            <a:off x="9724889" y="842615"/>
            <a:ext cx="198147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dirty="0">
                <a:solidFill>
                  <a:schemeClr val="accent4"/>
                </a:solidFill>
              </a:rPr>
              <a:t>[Gulwani: POPL 2011]</a:t>
            </a:r>
          </a:p>
        </p:txBody>
      </p:sp>
      <p:sp>
        <p:nvSpPr>
          <p:cNvPr id="5" name="Speech Bubble: Rectangle with Corners Rounded 4"/>
          <p:cNvSpPr/>
          <p:nvPr/>
        </p:nvSpPr>
        <p:spPr>
          <a:xfrm>
            <a:off x="1771278" y="4598627"/>
            <a:ext cx="8649445" cy="1736646"/>
          </a:xfrm>
          <a:prstGeom prst="wedgeRoundRectCallout">
            <a:avLst>
              <a:gd name="adj1" fmla="val -786"/>
              <a:gd name="adj2" fmla="val -100708"/>
              <a:gd name="adj3" fmla="val 16667"/>
            </a:avLst>
          </a:prstGeom>
          <a:ln w="38100"/>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ctr">
              <a:lnSpc>
                <a:spcPct val="120000"/>
              </a:lnSpc>
            </a:pPr>
            <a:r>
              <a:rPr lang="en-US" sz="4000" dirty="0"/>
              <a:t>Inductive Program Synthesis </a:t>
            </a:r>
            <a:r>
              <a:rPr lang="en-US" sz="4000" i="1" dirty="0">
                <a:solidFill>
                  <a:schemeClr val="tx1">
                    <a:lumMod val="50000"/>
                    <a:lumOff val="50000"/>
                  </a:schemeClr>
                </a:solidFill>
                <a:latin typeface="+mj-lt"/>
              </a:rPr>
              <a:t>a.k.a.</a:t>
            </a:r>
          </a:p>
          <a:p>
            <a:pPr algn="ctr">
              <a:lnSpc>
                <a:spcPct val="120000"/>
              </a:lnSpc>
            </a:pPr>
            <a:r>
              <a:rPr lang="en-US" sz="4000" dirty="0"/>
              <a:t>Programming by Examples (PBE)</a:t>
            </a:r>
          </a:p>
        </p:txBody>
      </p:sp>
      <p:sp>
        <p:nvSpPr>
          <p:cNvPr id="4" name="Slide Number Placeholder 3"/>
          <p:cNvSpPr>
            <a:spLocks noGrp="1"/>
          </p:cNvSpPr>
          <p:nvPr>
            <p:ph type="sldNum" sz="quarter" idx="12"/>
          </p:nvPr>
        </p:nvSpPr>
        <p:spPr/>
        <p:txBody>
          <a:bodyPr/>
          <a:lstStyle/>
          <a:p>
            <a:fld id="{1CEE210A-93B6-4714-AAF6-ECBA5FA348A9}" type="slidenum">
              <a:rPr lang="en-US" smtClean="0"/>
              <a:t>13</a:t>
            </a:fld>
            <a:endParaRPr lang="en-US"/>
          </a:p>
        </p:txBody>
      </p:sp>
    </p:spTree>
    <p:extLst>
      <p:ext uri="{BB962C8B-B14F-4D97-AF65-F5344CB8AC3E}">
        <p14:creationId xmlns:p14="http://schemas.microsoft.com/office/powerpoint/2010/main" val="2577279824"/>
      </p:ext>
    </p:extLst>
  </p:cSld>
  <p:clrMapOvr>
    <a:masterClrMapping/>
  </p:clrMapOvr>
  <mc:AlternateContent xmlns:mc="http://schemas.openxmlformats.org/markup-compatibility/2006" xmlns:p14="http://schemas.microsoft.com/office/powerpoint/2010/main">
    <mc:Choice Requires="p14">
      <p:transition spd="slow" p14:dur="2000" advTm="11350"/>
    </mc:Choice>
    <mc:Fallback xmlns="">
      <p:transition spd="slow" advTm="1135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PBE Timeline</a:t>
            </a:r>
          </a:p>
        </p:txBody>
      </p:sp>
      <p:sp>
        <p:nvSpPr>
          <p:cNvPr id="4" name="Date Placeholder 3"/>
          <p:cNvSpPr>
            <a:spLocks noGrp="1"/>
          </p:cNvSpPr>
          <p:nvPr>
            <p:ph type="dt" sz="half" idx="10"/>
          </p:nvPr>
        </p:nvSpPr>
        <p:spPr/>
        <p:txBody>
          <a:bodyPr/>
          <a:lstStyle/>
          <a:p>
            <a:r>
              <a:rPr lang="en-US"/>
              <a:t>2 June 2017</a:t>
            </a:r>
          </a:p>
        </p:txBody>
      </p:sp>
      <p:sp>
        <p:nvSpPr>
          <p:cNvPr id="21" name="Arrow: Right 20"/>
          <p:cNvSpPr/>
          <p:nvPr/>
        </p:nvSpPr>
        <p:spPr>
          <a:xfrm>
            <a:off x="446311" y="2183271"/>
            <a:ext cx="9958904" cy="2664000"/>
          </a:xfrm>
          <a:prstGeom prst="rightArrow">
            <a:avLst>
              <a:gd name="adj1" fmla="val 50000"/>
              <a:gd name="adj2" fmla="val 34239"/>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 name="TextBox 1"/>
          <p:cNvSpPr txBox="1"/>
          <p:nvPr/>
        </p:nvSpPr>
        <p:spPr>
          <a:xfrm>
            <a:off x="7430917" y="3199767"/>
            <a:ext cx="428322" cy="461665"/>
          </a:xfrm>
          <a:prstGeom prst="rect">
            <a:avLst/>
          </a:prstGeom>
          <a:noFill/>
        </p:spPr>
        <p:txBody>
          <a:bodyPr wrap="none" rtlCol="0">
            <a:spAutoFit/>
          </a:bodyPr>
          <a:lstStyle/>
          <a:p>
            <a:pPr algn="ctr"/>
            <a:r>
              <a:rPr lang="en-US" sz="2400" dirty="0"/>
              <a:t>…</a:t>
            </a:r>
          </a:p>
        </p:txBody>
      </p:sp>
      <p:grpSp>
        <p:nvGrpSpPr>
          <p:cNvPr id="30" name="Group 29"/>
          <p:cNvGrpSpPr/>
          <p:nvPr/>
        </p:nvGrpSpPr>
        <p:grpSpPr>
          <a:xfrm>
            <a:off x="446311" y="1690687"/>
            <a:ext cx="2522838" cy="3289784"/>
            <a:chOff x="838200" y="1690687"/>
            <a:chExt cx="2522838" cy="3289784"/>
          </a:xfrm>
        </p:grpSpPr>
        <p:sp>
          <p:nvSpPr>
            <p:cNvPr id="28" name="Freeform: Shape 27"/>
            <p:cNvSpPr/>
            <p:nvPr/>
          </p:nvSpPr>
          <p:spPr>
            <a:xfrm>
              <a:off x="1242087" y="4314471"/>
              <a:ext cx="1605958" cy="666000"/>
            </a:xfrm>
            <a:custGeom>
              <a:avLst/>
              <a:gdLst>
                <a:gd name="connsiteX0" fmla="*/ 0 w 1605958"/>
                <a:gd name="connsiteY0" fmla="*/ 0 h 666000"/>
                <a:gd name="connsiteX1" fmla="*/ 1605958 w 1605958"/>
                <a:gd name="connsiteY1" fmla="*/ 0 h 666000"/>
                <a:gd name="connsiteX2" fmla="*/ 1605958 w 1605958"/>
                <a:gd name="connsiteY2" fmla="*/ 666000 h 666000"/>
                <a:gd name="connsiteX3" fmla="*/ 0 w 1605958"/>
                <a:gd name="connsiteY3" fmla="*/ 666000 h 666000"/>
                <a:gd name="connsiteX4" fmla="*/ 0 w 1605958"/>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58" h="666000">
                  <a:moveTo>
                    <a:pt x="0" y="0"/>
                  </a:moveTo>
                  <a:lnTo>
                    <a:pt x="1605958" y="0"/>
                  </a:lnTo>
                  <a:lnTo>
                    <a:pt x="1605958"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2010-2012</a:t>
              </a:r>
            </a:p>
            <a:p>
              <a:pPr marL="228600" lvl="1" indent="-228600" algn="ctr" defTabSz="889000">
                <a:lnSpc>
                  <a:spcPct val="90000"/>
                </a:lnSpc>
                <a:spcBef>
                  <a:spcPct val="0"/>
                </a:spcBef>
                <a:spcAft>
                  <a:spcPct val="15000"/>
                </a:spcAft>
                <a:buNone/>
              </a:pPr>
              <a:r>
                <a:rPr lang="en-US" kern="1200" dirty="0">
                  <a:solidFill>
                    <a:schemeClr val="accent4"/>
                  </a:solidFill>
                </a:rPr>
                <a:t>[POPL 11]</a:t>
              </a:r>
            </a:p>
          </p:txBody>
        </p:sp>
        <p:sp>
          <p:nvSpPr>
            <p:cNvPr id="29" name="Freeform: Shape 28"/>
            <p:cNvSpPr/>
            <p:nvPr/>
          </p:nvSpPr>
          <p:spPr>
            <a:xfrm>
              <a:off x="912352" y="2849271"/>
              <a:ext cx="2326975" cy="1332000"/>
            </a:xfrm>
            <a:custGeom>
              <a:avLst/>
              <a:gdLst>
                <a:gd name="connsiteX0" fmla="*/ 0 w 2326975"/>
                <a:gd name="connsiteY0" fmla="*/ 0 h 1332000"/>
                <a:gd name="connsiteX1" fmla="*/ 2326975 w 2326975"/>
                <a:gd name="connsiteY1" fmla="*/ 0 h 1332000"/>
                <a:gd name="connsiteX2" fmla="*/ 2326975 w 2326975"/>
                <a:gd name="connsiteY2" fmla="*/ 1332000 h 1332000"/>
                <a:gd name="connsiteX3" fmla="*/ 0 w 2326975"/>
                <a:gd name="connsiteY3" fmla="*/ 1332000 h 1332000"/>
                <a:gd name="connsiteX4" fmla="*/ 0 w 2326975"/>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975" h="1332000">
                  <a:moveTo>
                    <a:pt x="0" y="0"/>
                  </a:moveTo>
                  <a:lnTo>
                    <a:pt x="2326975" y="0"/>
                  </a:lnTo>
                  <a:lnTo>
                    <a:pt x="2326975"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FlashFill</a:t>
              </a:r>
              <a:br>
                <a:rPr lang="en-US" sz="2000" kern="1200" dirty="0"/>
              </a:br>
              <a:r>
                <a:rPr lang="en-US" kern="1200" dirty="0"/>
                <a:t>(text transformations)</a:t>
              </a:r>
              <a:endParaRPr lang="en-US" sz="2000" kern="1200" dirty="0"/>
            </a:p>
          </p:txBody>
        </p:sp>
        <p:pic>
          <p:nvPicPr>
            <p:cNvPr id="8" name="Picture 7"/>
            <p:cNvPicPr>
              <a:picLocks noChangeAspect="1"/>
            </p:cNvPicPr>
            <p:nvPr/>
          </p:nvPicPr>
          <p:blipFill>
            <a:blip r:embed="rId3"/>
            <a:stretch>
              <a:fillRect/>
            </a:stretch>
          </p:blipFill>
          <p:spPr>
            <a:xfrm>
              <a:off x="838200" y="1690687"/>
              <a:ext cx="890361"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3789" y="1690687"/>
              <a:ext cx="774715"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1" name="Picture 8" descr="http://www.pl-enthusiast.net/wp-content/uploads/2014/08/wrharri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3732" y="1690687"/>
              <a:ext cx="727306"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grpSp>
        <p:nvGrpSpPr>
          <p:cNvPr id="31" name="Group 30"/>
          <p:cNvGrpSpPr/>
          <p:nvPr/>
        </p:nvGrpSpPr>
        <p:grpSpPr>
          <a:xfrm>
            <a:off x="2991834" y="1690687"/>
            <a:ext cx="1716453" cy="3289784"/>
            <a:chOff x="3467702" y="1690687"/>
            <a:chExt cx="1716453" cy="3289784"/>
          </a:xfrm>
        </p:grpSpPr>
        <p:sp>
          <p:nvSpPr>
            <p:cNvPr id="26" name="Freeform: Shape 25"/>
            <p:cNvSpPr/>
            <p:nvPr/>
          </p:nvSpPr>
          <p:spPr>
            <a:xfrm>
              <a:off x="3713632" y="4314471"/>
              <a:ext cx="1224595" cy="666000"/>
            </a:xfrm>
            <a:custGeom>
              <a:avLst/>
              <a:gdLst>
                <a:gd name="connsiteX0" fmla="*/ 0 w 1224595"/>
                <a:gd name="connsiteY0" fmla="*/ 0 h 666000"/>
                <a:gd name="connsiteX1" fmla="*/ 1224595 w 1224595"/>
                <a:gd name="connsiteY1" fmla="*/ 0 h 666000"/>
                <a:gd name="connsiteX2" fmla="*/ 1224595 w 1224595"/>
                <a:gd name="connsiteY2" fmla="*/ 666000 h 666000"/>
                <a:gd name="connsiteX3" fmla="*/ 0 w 1224595"/>
                <a:gd name="connsiteY3" fmla="*/ 666000 h 666000"/>
                <a:gd name="connsiteX4" fmla="*/ 0 w 1224595"/>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595" h="666000">
                  <a:moveTo>
                    <a:pt x="0" y="0"/>
                  </a:moveTo>
                  <a:lnTo>
                    <a:pt x="1224595" y="0"/>
                  </a:lnTo>
                  <a:lnTo>
                    <a:pt x="1224595"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2012-2014</a:t>
              </a:r>
            </a:p>
            <a:p>
              <a:pPr marL="228600" lvl="1" indent="-228600" algn="ctr" defTabSz="889000">
                <a:lnSpc>
                  <a:spcPct val="90000"/>
                </a:lnSpc>
                <a:spcBef>
                  <a:spcPct val="0"/>
                </a:spcBef>
                <a:spcAft>
                  <a:spcPct val="15000"/>
                </a:spcAft>
                <a:buNone/>
              </a:pPr>
              <a:r>
                <a:rPr lang="en-US" kern="1200" dirty="0">
                  <a:solidFill>
                    <a:schemeClr val="accent4"/>
                  </a:solidFill>
                </a:rPr>
                <a:t>[PLDI 14]</a:t>
              </a:r>
            </a:p>
          </p:txBody>
        </p:sp>
        <p:sp>
          <p:nvSpPr>
            <p:cNvPr id="27" name="Freeform: Shape 26"/>
            <p:cNvSpPr/>
            <p:nvPr/>
          </p:nvSpPr>
          <p:spPr>
            <a:xfrm>
              <a:off x="3467702" y="2849271"/>
              <a:ext cx="1716453" cy="1332000"/>
            </a:xfrm>
            <a:custGeom>
              <a:avLst/>
              <a:gdLst>
                <a:gd name="connsiteX0" fmla="*/ 0 w 1716453"/>
                <a:gd name="connsiteY0" fmla="*/ 0 h 1332000"/>
                <a:gd name="connsiteX1" fmla="*/ 1716453 w 1716453"/>
                <a:gd name="connsiteY1" fmla="*/ 0 h 1332000"/>
                <a:gd name="connsiteX2" fmla="*/ 1716453 w 1716453"/>
                <a:gd name="connsiteY2" fmla="*/ 1332000 h 1332000"/>
                <a:gd name="connsiteX3" fmla="*/ 0 w 1716453"/>
                <a:gd name="connsiteY3" fmla="*/ 1332000 h 1332000"/>
                <a:gd name="connsiteX4" fmla="*/ 0 w 1716453"/>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6453" h="1332000">
                  <a:moveTo>
                    <a:pt x="0" y="0"/>
                  </a:moveTo>
                  <a:lnTo>
                    <a:pt x="1716453" y="0"/>
                  </a:lnTo>
                  <a:lnTo>
                    <a:pt x="1716453"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FlashExtract</a:t>
              </a:r>
              <a:br>
                <a:rPr lang="en-US" sz="2000" kern="1200" dirty="0"/>
              </a:br>
              <a:r>
                <a:rPr lang="en-US" kern="1200" dirty="0"/>
                <a:t>(text extraction)</a:t>
              </a:r>
              <a:endParaRPr lang="en-US" sz="2000" kern="1200" dirty="0"/>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9586" y="1690687"/>
              <a:ext cx="928900"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32" name="Group 31"/>
          <p:cNvGrpSpPr/>
          <p:nvPr/>
        </p:nvGrpSpPr>
        <p:grpSpPr>
          <a:xfrm>
            <a:off x="4806226" y="1690686"/>
            <a:ext cx="2866706" cy="3289785"/>
            <a:chOff x="5450052" y="1690686"/>
            <a:chExt cx="2866706" cy="3289785"/>
          </a:xfrm>
        </p:grpSpPr>
        <p:sp>
          <p:nvSpPr>
            <p:cNvPr id="24" name="Freeform: Shape 23"/>
            <p:cNvSpPr/>
            <p:nvPr/>
          </p:nvSpPr>
          <p:spPr>
            <a:xfrm>
              <a:off x="5850489" y="4314471"/>
              <a:ext cx="1739769" cy="666000"/>
            </a:xfrm>
            <a:custGeom>
              <a:avLst/>
              <a:gdLst>
                <a:gd name="connsiteX0" fmla="*/ 0 w 1739769"/>
                <a:gd name="connsiteY0" fmla="*/ 0 h 666000"/>
                <a:gd name="connsiteX1" fmla="*/ 1739769 w 1739769"/>
                <a:gd name="connsiteY1" fmla="*/ 0 h 666000"/>
                <a:gd name="connsiteX2" fmla="*/ 1739769 w 1739769"/>
                <a:gd name="connsiteY2" fmla="*/ 666000 h 666000"/>
                <a:gd name="connsiteX3" fmla="*/ 0 w 1739769"/>
                <a:gd name="connsiteY3" fmla="*/ 666000 h 666000"/>
                <a:gd name="connsiteX4" fmla="*/ 0 w 1739769"/>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9769" h="666000">
                  <a:moveTo>
                    <a:pt x="0" y="0"/>
                  </a:moveTo>
                  <a:lnTo>
                    <a:pt x="1739769" y="0"/>
                  </a:lnTo>
                  <a:lnTo>
                    <a:pt x="1739769"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2012-2015</a:t>
              </a:r>
            </a:p>
            <a:p>
              <a:pPr marL="228600" lvl="1" indent="-228600" algn="ctr" defTabSz="889000">
                <a:lnSpc>
                  <a:spcPct val="90000"/>
                </a:lnSpc>
                <a:spcBef>
                  <a:spcPct val="0"/>
                </a:spcBef>
                <a:spcAft>
                  <a:spcPct val="15000"/>
                </a:spcAft>
                <a:buNone/>
              </a:pPr>
              <a:r>
                <a:rPr lang="en-US" kern="1200" dirty="0">
                  <a:solidFill>
                    <a:schemeClr val="accent4"/>
                  </a:solidFill>
                </a:rPr>
                <a:t>[PLDI 15]</a:t>
              </a:r>
            </a:p>
          </p:txBody>
        </p:sp>
        <p:sp>
          <p:nvSpPr>
            <p:cNvPr id="25" name="Freeform: Shape 24"/>
            <p:cNvSpPr/>
            <p:nvPr/>
          </p:nvSpPr>
          <p:spPr>
            <a:xfrm>
              <a:off x="5450052" y="2849271"/>
              <a:ext cx="2540642" cy="1332000"/>
            </a:xfrm>
            <a:custGeom>
              <a:avLst/>
              <a:gdLst>
                <a:gd name="connsiteX0" fmla="*/ 0 w 2540642"/>
                <a:gd name="connsiteY0" fmla="*/ 0 h 1332000"/>
                <a:gd name="connsiteX1" fmla="*/ 2540642 w 2540642"/>
                <a:gd name="connsiteY1" fmla="*/ 0 h 1332000"/>
                <a:gd name="connsiteX2" fmla="*/ 2540642 w 2540642"/>
                <a:gd name="connsiteY2" fmla="*/ 1332000 h 1332000"/>
                <a:gd name="connsiteX3" fmla="*/ 0 w 2540642"/>
                <a:gd name="connsiteY3" fmla="*/ 1332000 h 1332000"/>
                <a:gd name="connsiteX4" fmla="*/ 0 w 2540642"/>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0642" h="1332000">
                  <a:moveTo>
                    <a:pt x="0" y="0"/>
                  </a:moveTo>
                  <a:lnTo>
                    <a:pt x="2540642" y="0"/>
                  </a:lnTo>
                  <a:lnTo>
                    <a:pt x="2540642"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FlashRelate</a:t>
              </a:r>
              <a:br>
                <a:rPr lang="en-US" sz="2000" kern="1200" dirty="0"/>
              </a:br>
              <a:r>
                <a:rPr lang="en-US" kern="1200" dirty="0"/>
                <a:t>(table transformations)</a:t>
              </a:r>
            </a:p>
          </p:txBody>
        </p:sp>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88587" y="1702039"/>
              <a:ext cx="922674" cy="922674"/>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39871" y="1702039"/>
              <a:ext cx="631491" cy="947606"/>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62451" y="1690686"/>
              <a:ext cx="954307"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pic>
        <p:nvPicPr>
          <p:cNvPr id="3" name="Picture 2"/>
          <p:cNvPicPr>
            <a:picLocks noChangeAspect="1"/>
          </p:cNvPicPr>
          <p:nvPr/>
        </p:nvPicPr>
        <p:blipFill>
          <a:blip r:embed="rId10">
            <a:clrChange>
              <a:clrFrom>
                <a:srgbClr val="FFFFFF"/>
              </a:clrFrom>
              <a:clrTo>
                <a:srgbClr val="FFFFFF">
                  <a:alpha val="0"/>
                </a:srgbClr>
              </a:clrTo>
            </a:clrChange>
          </a:blip>
          <a:stretch>
            <a:fillRect/>
          </a:stretch>
        </p:blipFill>
        <p:spPr>
          <a:xfrm>
            <a:off x="521355" y="5244158"/>
            <a:ext cx="1655260" cy="933902"/>
          </a:xfrm>
          <a:prstGeom prst="rect">
            <a:avLst/>
          </a:prstGeom>
        </p:spPr>
      </p:pic>
      <p:pic>
        <p:nvPicPr>
          <p:cNvPr id="9" name="Picture 8"/>
          <p:cNvPicPr>
            <a:picLocks noChangeAspect="1"/>
          </p:cNvPicPr>
          <p:nvPr/>
        </p:nvPicPr>
        <p:blipFill>
          <a:blip r:embed="rId11">
            <a:clrChange>
              <a:clrFrom>
                <a:srgbClr val="FFFFFF"/>
              </a:clrFrom>
              <a:clrTo>
                <a:srgbClr val="FFFFFF">
                  <a:alpha val="0"/>
                </a:srgbClr>
              </a:clrTo>
            </a:clrChange>
          </a:blip>
          <a:stretch>
            <a:fillRect/>
          </a:stretch>
        </p:blipFill>
        <p:spPr>
          <a:xfrm>
            <a:off x="2245475" y="5303077"/>
            <a:ext cx="3052390" cy="816063"/>
          </a:xfrm>
          <a:prstGeom prst="rect">
            <a:avLst/>
          </a:prstGeom>
        </p:spPr>
      </p:pic>
      <p:pic>
        <p:nvPicPr>
          <p:cNvPr id="17" name="Picture 16"/>
          <p:cNvPicPr>
            <a:picLocks noChangeAspect="1"/>
          </p:cNvPicPr>
          <p:nvPr/>
        </p:nvPicPr>
        <p:blipFill>
          <a:blip r:embed="rId12">
            <a:clrChange>
              <a:clrFrom>
                <a:srgbClr val="FFFFFF"/>
              </a:clrFrom>
              <a:clrTo>
                <a:srgbClr val="FFFFFF">
                  <a:alpha val="0"/>
                </a:srgbClr>
              </a:clrTo>
            </a:clrChange>
          </a:blip>
          <a:stretch>
            <a:fillRect/>
          </a:stretch>
        </p:blipFill>
        <p:spPr>
          <a:xfrm>
            <a:off x="5366725" y="5187710"/>
            <a:ext cx="3395024" cy="1046799"/>
          </a:xfrm>
          <a:prstGeom prst="rect">
            <a:avLst/>
          </a:prstGeom>
        </p:spPr>
      </p:pic>
      <p:pic>
        <p:nvPicPr>
          <p:cNvPr id="18" name="Picture 17"/>
          <p:cNvPicPr>
            <a:picLocks noChangeAspect="1"/>
          </p:cNvPicPr>
          <p:nvPr/>
        </p:nvPicPr>
        <p:blipFill>
          <a:blip r:embed="rId13">
            <a:clrChange>
              <a:clrFrom>
                <a:srgbClr val="FEFEFE"/>
              </a:clrFrom>
              <a:clrTo>
                <a:srgbClr val="FEFEFE">
                  <a:alpha val="0"/>
                </a:srgbClr>
              </a:clrTo>
            </a:clrChange>
          </a:blip>
          <a:stretch>
            <a:fillRect/>
          </a:stretch>
        </p:blipFill>
        <p:spPr>
          <a:xfrm>
            <a:off x="8830609" y="5218194"/>
            <a:ext cx="2975771" cy="1016315"/>
          </a:xfrm>
          <a:prstGeom prst="rect">
            <a:avLst/>
          </a:prstGeom>
        </p:spPr>
      </p:pic>
      <p:sp>
        <p:nvSpPr>
          <p:cNvPr id="6" name="Slide Number Placeholder 5"/>
          <p:cNvSpPr>
            <a:spLocks noGrp="1"/>
          </p:cNvSpPr>
          <p:nvPr>
            <p:ph type="sldNum" sz="quarter" idx="12"/>
          </p:nvPr>
        </p:nvSpPr>
        <p:spPr/>
        <p:txBody>
          <a:bodyPr/>
          <a:lstStyle/>
          <a:p>
            <a:fld id="{1CEE210A-93B6-4714-AAF6-ECBA5FA348A9}" type="slidenum">
              <a:rPr lang="en-US" smtClean="0"/>
              <a:t>14</a:t>
            </a:fld>
            <a:endParaRPr lang="en-US"/>
          </a:p>
        </p:txBody>
      </p:sp>
    </p:spTree>
    <p:custDataLst>
      <p:tags r:id="rId1"/>
    </p:custDataLst>
    <p:extLst>
      <p:ext uri="{BB962C8B-B14F-4D97-AF65-F5344CB8AC3E}">
        <p14:creationId xmlns:p14="http://schemas.microsoft.com/office/powerpoint/2010/main" val="2546542374"/>
      </p:ext>
    </p:extLst>
  </p:cSld>
  <p:clrMapOvr>
    <a:masterClrMapping/>
  </p:clrMapOvr>
  <mc:AlternateContent xmlns:mc="http://schemas.openxmlformats.org/markup-compatibility/2006" xmlns:p14="http://schemas.microsoft.com/office/powerpoint/2010/main">
    <mc:Choice Requires="p14">
      <p:transition spd="slow" p14:dur="2000" advTm="56402"/>
    </mc:Choice>
    <mc:Fallback xmlns="">
      <p:transition spd="slow" advTm="56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the Complexity?</a:t>
            </a:r>
          </a:p>
        </p:txBody>
      </p:sp>
      <p:sp>
        <p:nvSpPr>
          <p:cNvPr id="3" name="Content Placeholder 2"/>
          <p:cNvSpPr>
            <a:spLocks noGrp="1"/>
          </p:cNvSpPr>
          <p:nvPr>
            <p:ph idx="1"/>
          </p:nvPr>
        </p:nvSpPr>
        <p:spPr>
          <a:xfrm>
            <a:off x="486310" y="1690688"/>
            <a:ext cx="11219380" cy="4486275"/>
          </a:xfrm>
        </p:spPr>
        <p:txBody>
          <a:bodyPr>
            <a:normAutofit/>
          </a:bodyPr>
          <a:lstStyle/>
          <a:p>
            <a:pPr marL="514350" indent="-514350">
              <a:buFont typeface="+mj-lt"/>
              <a:buAutoNum type="arabicPeriod"/>
            </a:pPr>
            <a:r>
              <a:rPr lang="en-US" sz="3200" dirty="0"/>
              <a:t>Real-time program synthesis needs domain-specific logic.</a:t>
            </a:r>
          </a:p>
          <a:p>
            <a:pPr lvl="1">
              <a:spcBef>
                <a:spcPts val="1200"/>
              </a:spcBef>
            </a:pPr>
            <a:r>
              <a:rPr lang="en-US" dirty="0"/>
              <a:t>Complex data types + search heuristics + ranking</a:t>
            </a:r>
          </a:p>
          <a:p>
            <a:pPr marL="514350" indent="-514350">
              <a:spcBef>
                <a:spcPts val="6000"/>
              </a:spcBef>
              <a:buFont typeface="+mj-lt"/>
              <a:buAutoNum type="arabicPeriod"/>
            </a:pPr>
            <a:r>
              <a:rPr lang="en-US" sz="3200" dirty="0"/>
              <a:t>Prototypes are monolithic.</a:t>
            </a:r>
          </a:p>
          <a:p>
            <a:pPr lvl="1">
              <a:spcBef>
                <a:spcPts val="1200"/>
              </a:spcBef>
            </a:pPr>
            <a:r>
              <a:rPr lang="en-US" dirty="0"/>
              <a:t>Intertwined search and domain-specific insights</a:t>
            </a:r>
          </a:p>
          <a:p>
            <a:pPr marL="514350" indent="-514350">
              <a:spcBef>
                <a:spcPts val="6000"/>
              </a:spcBef>
              <a:buFont typeface="+mj-lt"/>
              <a:buAutoNum type="arabicPeriod"/>
            </a:pPr>
            <a:r>
              <a:rPr lang="en-US" sz="3200" dirty="0"/>
              <a:t>Not modular, extensible, or reusable.</a:t>
            </a:r>
          </a:p>
        </p:txBody>
      </p:sp>
      <p:sp>
        <p:nvSpPr>
          <p:cNvPr id="4" name="Date Placeholder 3"/>
          <p:cNvSpPr>
            <a:spLocks noGrp="1"/>
          </p:cNvSpPr>
          <p:nvPr>
            <p:ph type="dt" sz="half" idx="10"/>
          </p:nvPr>
        </p:nvSpPr>
        <p:spPr/>
        <p:txBody>
          <a:bodyPr/>
          <a:lstStyle/>
          <a:p>
            <a:r>
              <a:rPr lang="en-US"/>
              <a:t>2 June 2017</a:t>
            </a:r>
          </a:p>
        </p:txBody>
      </p:sp>
      <p:pic>
        <p:nvPicPr>
          <p:cNvPr id="3074" name="Picture 2" descr="http://www.adviceforprgirls.com/wp-content/uploads/2013/11/sisyphus.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085" r="19333"/>
          <a:stretch/>
        </p:blipFill>
        <p:spPr bwMode="auto">
          <a:xfrm flipH="1">
            <a:off x="8894237" y="2634711"/>
            <a:ext cx="2705746" cy="335376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TextBox 6"/>
              <p:cNvSpPr txBox="1"/>
              <p:nvPr/>
            </p:nvSpPr>
            <p:spPr>
              <a:xfrm>
                <a:off x="5803452" y="2768886"/>
                <a:ext cx="58509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5400" b="0" i="1" smtClean="0">
                          <a:solidFill>
                            <a:schemeClr val="bg1">
                              <a:lumMod val="50000"/>
                            </a:schemeClr>
                          </a:solidFill>
                          <a:latin typeface="Cambria Math" panose="02040503050406030204" pitchFamily="18" charset="0"/>
                          <a:ea typeface="Cambria Math" panose="02040503050406030204" pitchFamily="18" charset="0"/>
                        </a:rPr>
                        <m:t>⇓</m:t>
                      </m:r>
                    </m:oMath>
                  </m:oMathPara>
                </a14:m>
                <a:endParaRPr lang="en-US" dirty="0">
                  <a:solidFill>
                    <a:schemeClr val="bg1">
                      <a:lumMod val="50000"/>
                    </a:schemeClr>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803452" y="2768886"/>
                <a:ext cx="585096" cy="83099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803452" y="4472924"/>
                <a:ext cx="58509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5400" b="0" i="1" smtClean="0">
                          <a:solidFill>
                            <a:schemeClr val="bg1">
                              <a:lumMod val="50000"/>
                            </a:schemeClr>
                          </a:solidFill>
                          <a:latin typeface="Cambria Math" panose="02040503050406030204" pitchFamily="18" charset="0"/>
                          <a:ea typeface="Cambria Math" panose="02040503050406030204" pitchFamily="18" charset="0"/>
                        </a:rPr>
                        <m:t>⇓</m:t>
                      </m:r>
                    </m:oMath>
                  </m:oMathPara>
                </a14:m>
                <a:endParaRPr lang="en-US" dirty="0">
                  <a:solidFill>
                    <a:schemeClr val="bg1">
                      <a:lumMod val="50000"/>
                    </a:schemeClr>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5803452" y="4472924"/>
                <a:ext cx="585096" cy="830997"/>
              </a:xfrm>
              <a:prstGeom prst="rect">
                <a:avLst/>
              </a:prstGeom>
              <a:blipFill>
                <a:blip r:embed="rId7"/>
                <a:stretch>
                  <a:fillRect/>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1CEE210A-93B6-4714-AAF6-ECBA5FA348A9}" type="slidenum">
              <a:rPr lang="en-US" smtClean="0"/>
              <a:t>15</a:t>
            </a:fld>
            <a:endParaRPr lang="en-US"/>
          </a:p>
        </p:txBody>
      </p:sp>
    </p:spTree>
    <p:custDataLst>
      <p:tags r:id="rId1"/>
    </p:custDataLst>
    <p:extLst>
      <p:ext uri="{BB962C8B-B14F-4D97-AF65-F5344CB8AC3E}">
        <p14:creationId xmlns:p14="http://schemas.microsoft.com/office/powerpoint/2010/main" val="2363413478"/>
      </p:ext>
    </p:extLst>
  </p:cSld>
  <p:clrMapOvr>
    <a:masterClrMapping/>
  </p:clrMapOvr>
  <mc:AlternateContent xmlns:mc="http://schemas.openxmlformats.org/markup-compatibility/2006" xmlns:p14="http://schemas.microsoft.com/office/powerpoint/2010/main">
    <mc:Choice Requires="p14">
      <p:transition spd="slow" p14:dur="2000" advTm="59652"/>
    </mc:Choice>
    <mc:Fallback xmlns="">
      <p:transition spd="slow" advTm="596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50"/>
                                        <p:tgtEl>
                                          <p:spTgt spid="7"/>
                                        </p:tgtEl>
                                      </p:cBhvr>
                                    </p:animEffect>
                                  </p:childTnLst>
                                </p:cTn>
                              </p:par>
                            </p:childTnLst>
                          </p:cTn>
                        </p:par>
                        <p:par>
                          <p:cTn id="16" fill="hold">
                            <p:stCondLst>
                              <p:cond delay="25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5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50"/>
                                        <p:tgtEl>
                                          <p:spTgt spid="9"/>
                                        </p:tgtEl>
                                      </p:cBhvr>
                                    </p:animEffect>
                                  </p:childTnLst>
                                </p:cTn>
                              </p:par>
                            </p:childTnLst>
                          </p:cTn>
                        </p:par>
                        <p:par>
                          <p:cTn id="28" fill="hold">
                            <p:stCondLst>
                              <p:cond delay="250"/>
                            </p:stCondLst>
                            <p:childTnLst>
                              <p:par>
                                <p:cTn id="29" presetID="10"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PBE Timeline</a:t>
            </a:r>
          </a:p>
        </p:txBody>
      </p:sp>
      <p:sp>
        <p:nvSpPr>
          <p:cNvPr id="4" name="Date Placeholder 3"/>
          <p:cNvSpPr>
            <a:spLocks noGrp="1"/>
          </p:cNvSpPr>
          <p:nvPr>
            <p:ph type="dt" sz="half" idx="10"/>
          </p:nvPr>
        </p:nvSpPr>
        <p:spPr/>
        <p:txBody>
          <a:bodyPr/>
          <a:lstStyle/>
          <a:p>
            <a:r>
              <a:rPr lang="en-US"/>
              <a:t>2 June 2017</a:t>
            </a:r>
          </a:p>
        </p:txBody>
      </p:sp>
      <p:sp>
        <p:nvSpPr>
          <p:cNvPr id="21" name="Arrow: Right 20"/>
          <p:cNvSpPr/>
          <p:nvPr/>
        </p:nvSpPr>
        <p:spPr>
          <a:xfrm>
            <a:off x="446311" y="2183271"/>
            <a:ext cx="9958904" cy="2664000"/>
          </a:xfrm>
          <a:prstGeom prst="rightArrow">
            <a:avLst>
              <a:gd name="adj1" fmla="val 50000"/>
              <a:gd name="adj2" fmla="val 34239"/>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 name="TextBox 1"/>
          <p:cNvSpPr txBox="1"/>
          <p:nvPr/>
        </p:nvSpPr>
        <p:spPr>
          <a:xfrm>
            <a:off x="7430917" y="3199767"/>
            <a:ext cx="428322" cy="461665"/>
          </a:xfrm>
          <a:prstGeom prst="rect">
            <a:avLst/>
          </a:prstGeom>
          <a:noFill/>
        </p:spPr>
        <p:txBody>
          <a:bodyPr wrap="none" rtlCol="0">
            <a:spAutoFit/>
          </a:bodyPr>
          <a:lstStyle/>
          <a:p>
            <a:pPr algn="ctr"/>
            <a:r>
              <a:rPr lang="en-US" sz="2400" dirty="0"/>
              <a:t>…</a:t>
            </a:r>
          </a:p>
        </p:txBody>
      </p:sp>
      <p:grpSp>
        <p:nvGrpSpPr>
          <p:cNvPr id="30" name="Group 29"/>
          <p:cNvGrpSpPr/>
          <p:nvPr/>
        </p:nvGrpSpPr>
        <p:grpSpPr>
          <a:xfrm>
            <a:off x="446311" y="1690687"/>
            <a:ext cx="2522838" cy="3289784"/>
            <a:chOff x="838200" y="1690687"/>
            <a:chExt cx="2522838" cy="3289784"/>
          </a:xfrm>
        </p:grpSpPr>
        <p:sp>
          <p:nvSpPr>
            <p:cNvPr id="28" name="Freeform: Shape 27"/>
            <p:cNvSpPr/>
            <p:nvPr/>
          </p:nvSpPr>
          <p:spPr>
            <a:xfrm>
              <a:off x="1242087" y="4314471"/>
              <a:ext cx="1605958" cy="666000"/>
            </a:xfrm>
            <a:custGeom>
              <a:avLst/>
              <a:gdLst>
                <a:gd name="connsiteX0" fmla="*/ 0 w 1605958"/>
                <a:gd name="connsiteY0" fmla="*/ 0 h 666000"/>
                <a:gd name="connsiteX1" fmla="*/ 1605958 w 1605958"/>
                <a:gd name="connsiteY1" fmla="*/ 0 h 666000"/>
                <a:gd name="connsiteX2" fmla="*/ 1605958 w 1605958"/>
                <a:gd name="connsiteY2" fmla="*/ 666000 h 666000"/>
                <a:gd name="connsiteX3" fmla="*/ 0 w 1605958"/>
                <a:gd name="connsiteY3" fmla="*/ 666000 h 666000"/>
                <a:gd name="connsiteX4" fmla="*/ 0 w 1605958"/>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58" h="666000">
                  <a:moveTo>
                    <a:pt x="0" y="0"/>
                  </a:moveTo>
                  <a:lnTo>
                    <a:pt x="1605958" y="0"/>
                  </a:lnTo>
                  <a:lnTo>
                    <a:pt x="1605958"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2010-2012</a:t>
              </a:r>
            </a:p>
            <a:p>
              <a:pPr marL="228600" lvl="1" indent="-228600" algn="ctr" defTabSz="889000">
                <a:lnSpc>
                  <a:spcPct val="90000"/>
                </a:lnSpc>
                <a:spcBef>
                  <a:spcPct val="0"/>
                </a:spcBef>
                <a:spcAft>
                  <a:spcPct val="15000"/>
                </a:spcAft>
                <a:buNone/>
              </a:pPr>
              <a:r>
                <a:rPr lang="en-US" kern="1200" dirty="0">
                  <a:solidFill>
                    <a:schemeClr val="accent4"/>
                  </a:solidFill>
                </a:rPr>
                <a:t>[POPL 11]</a:t>
              </a:r>
            </a:p>
          </p:txBody>
        </p:sp>
        <p:sp>
          <p:nvSpPr>
            <p:cNvPr id="29" name="Freeform: Shape 28"/>
            <p:cNvSpPr/>
            <p:nvPr/>
          </p:nvSpPr>
          <p:spPr>
            <a:xfrm>
              <a:off x="912352" y="2849271"/>
              <a:ext cx="2326975" cy="1332000"/>
            </a:xfrm>
            <a:custGeom>
              <a:avLst/>
              <a:gdLst>
                <a:gd name="connsiteX0" fmla="*/ 0 w 2326975"/>
                <a:gd name="connsiteY0" fmla="*/ 0 h 1332000"/>
                <a:gd name="connsiteX1" fmla="*/ 2326975 w 2326975"/>
                <a:gd name="connsiteY1" fmla="*/ 0 h 1332000"/>
                <a:gd name="connsiteX2" fmla="*/ 2326975 w 2326975"/>
                <a:gd name="connsiteY2" fmla="*/ 1332000 h 1332000"/>
                <a:gd name="connsiteX3" fmla="*/ 0 w 2326975"/>
                <a:gd name="connsiteY3" fmla="*/ 1332000 h 1332000"/>
                <a:gd name="connsiteX4" fmla="*/ 0 w 2326975"/>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975" h="1332000">
                  <a:moveTo>
                    <a:pt x="0" y="0"/>
                  </a:moveTo>
                  <a:lnTo>
                    <a:pt x="2326975" y="0"/>
                  </a:lnTo>
                  <a:lnTo>
                    <a:pt x="2326975"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FlashFill</a:t>
              </a:r>
              <a:br>
                <a:rPr lang="en-US" sz="2000" kern="1200" dirty="0"/>
              </a:br>
              <a:r>
                <a:rPr lang="en-US" kern="1200" dirty="0"/>
                <a:t>(text transformations)</a:t>
              </a:r>
              <a:endParaRPr lang="en-US" sz="2000" kern="1200" dirty="0"/>
            </a:p>
          </p:txBody>
        </p:sp>
        <p:pic>
          <p:nvPicPr>
            <p:cNvPr id="8" name="Picture 7"/>
            <p:cNvPicPr>
              <a:picLocks noChangeAspect="1"/>
            </p:cNvPicPr>
            <p:nvPr/>
          </p:nvPicPr>
          <p:blipFill>
            <a:blip r:embed="rId2"/>
            <a:stretch>
              <a:fillRect/>
            </a:stretch>
          </p:blipFill>
          <p:spPr>
            <a:xfrm>
              <a:off x="838200" y="1690687"/>
              <a:ext cx="890361"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3789" y="1690687"/>
              <a:ext cx="774715"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1" name="Picture 8" descr="http://www.pl-enthusiast.net/wp-content/uploads/2014/08/wrharri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33732" y="1690687"/>
              <a:ext cx="727306"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grpSp>
        <p:nvGrpSpPr>
          <p:cNvPr id="31" name="Group 30"/>
          <p:cNvGrpSpPr/>
          <p:nvPr/>
        </p:nvGrpSpPr>
        <p:grpSpPr>
          <a:xfrm>
            <a:off x="2991834" y="1690687"/>
            <a:ext cx="1716453" cy="3289784"/>
            <a:chOff x="3467702" y="1690687"/>
            <a:chExt cx="1716453" cy="3289784"/>
          </a:xfrm>
        </p:grpSpPr>
        <p:sp>
          <p:nvSpPr>
            <p:cNvPr id="26" name="Freeform: Shape 25"/>
            <p:cNvSpPr/>
            <p:nvPr/>
          </p:nvSpPr>
          <p:spPr>
            <a:xfrm>
              <a:off x="3713632" y="4314471"/>
              <a:ext cx="1224595" cy="666000"/>
            </a:xfrm>
            <a:custGeom>
              <a:avLst/>
              <a:gdLst>
                <a:gd name="connsiteX0" fmla="*/ 0 w 1224595"/>
                <a:gd name="connsiteY0" fmla="*/ 0 h 666000"/>
                <a:gd name="connsiteX1" fmla="*/ 1224595 w 1224595"/>
                <a:gd name="connsiteY1" fmla="*/ 0 h 666000"/>
                <a:gd name="connsiteX2" fmla="*/ 1224595 w 1224595"/>
                <a:gd name="connsiteY2" fmla="*/ 666000 h 666000"/>
                <a:gd name="connsiteX3" fmla="*/ 0 w 1224595"/>
                <a:gd name="connsiteY3" fmla="*/ 666000 h 666000"/>
                <a:gd name="connsiteX4" fmla="*/ 0 w 1224595"/>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595" h="666000">
                  <a:moveTo>
                    <a:pt x="0" y="0"/>
                  </a:moveTo>
                  <a:lnTo>
                    <a:pt x="1224595" y="0"/>
                  </a:lnTo>
                  <a:lnTo>
                    <a:pt x="1224595"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2012-2014</a:t>
              </a:r>
            </a:p>
            <a:p>
              <a:pPr marL="228600" lvl="1" indent="-228600" algn="ctr" defTabSz="889000">
                <a:lnSpc>
                  <a:spcPct val="90000"/>
                </a:lnSpc>
                <a:spcBef>
                  <a:spcPct val="0"/>
                </a:spcBef>
                <a:spcAft>
                  <a:spcPct val="15000"/>
                </a:spcAft>
                <a:buNone/>
              </a:pPr>
              <a:r>
                <a:rPr lang="en-US" kern="1200" dirty="0">
                  <a:solidFill>
                    <a:schemeClr val="accent4"/>
                  </a:solidFill>
                </a:rPr>
                <a:t>[PLDI 14]</a:t>
              </a:r>
            </a:p>
          </p:txBody>
        </p:sp>
        <p:sp>
          <p:nvSpPr>
            <p:cNvPr id="27" name="Freeform: Shape 26"/>
            <p:cNvSpPr/>
            <p:nvPr/>
          </p:nvSpPr>
          <p:spPr>
            <a:xfrm>
              <a:off x="3467702" y="2849271"/>
              <a:ext cx="1716453" cy="1332000"/>
            </a:xfrm>
            <a:custGeom>
              <a:avLst/>
              <a:gdLst>
                <a:gd name="connsiteX0" fmla="*/ 0 w 1716453"/>
                <a:gd name="connsiteY0" fmla="*/ 0 h 1332000"/>
                <a:gd name="connsiteX1" fmla="*/ 1716453 w 1716453"/>
                <a:gd name="connsiteY1" fmla="*/ 0 h 1332000"/>
                <a:gd name="connsiteX2" fmla="*/ 1716453 w 1716453"/>
                <a:gd name="connsiteY2" fmla="*/ 1332000 h 1332000"/>
                <a:gd name="connsiteX3" fmla="*/ 0 w 1716453"/>
                <a:gd name="connsiteY3" fmla="*/ 1332000 h 1332000"/>
                <a:gd name="connsiteX4" fmla="*/ 0 w 1716453"/>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6453" h="1332000">
                  <a:moveTo>
                    <a:pt x="0" y="0"/>
                  </a:moveTo>
                  <a:lnTo>
                    <a:pt x="1716453" y="0"/>
                  </a:lnTo>
                  <a:lnTo>
                    <a:pt x="1716453"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FlashExtract</a:t>
              </a:r>
              <a:br>
                <a:rPr lang="en-US" sz="2000" kern="1200" dirty="0"/>
              </a:br>
              <a:r>
                <a:rPr lang="en-US" kern="1200" dirty="0"/>
                <a:t>(text extraction)</a:t>
              </a:r>
              <a:endParaRPr lang="en-US" sz="2000" kern="1200" dirty="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9586" y="1690687"/>
              <a:ext cx="928900"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32" name="Group 31"/>
          <p:cNvGrpSpPr/>
          <p:nvPr/>
        </p:nvGrpSpPr>
        <p:grpSpPr>
          <a:xfrm>
            <a:off x="4806226" y="1690686"/>
            <a:ext cx="2866706" cy="3289785"/>
            <a:chOff x="5450052" y="1690686"/>
            <a:chExt cx="2866706" cy="3289785"/>
          </a:xfrm>
        </p:grpSpPr>
        <p:sp>
          <p:nvSpPr>
            <p:cNvPr id="24" name="Freeform: Shape 23"/>
            <p:cNvSpPr/>
            <p:nvPr/>
          </p:nvSpPr>
          <p:spPr>
            <a:xfrm>
              <a:off x="5850489" y="4314471"/>
              <a:ext cx="1739769" cy="666000"/>
            </a:xfrm>
            <a:custGeom>
              <a:avLst/>
              <a:gdLst>
                <a:gd name="connsiteX0" fmla="*/ 0 w 1739769"/>
                <a:gd name="connsiteY0" fmla="*/ 0 h 666000"/>
                <a:gd name="connsiteX1" fmla="*/ 1739769 w 1739769"/>
                <a:gd name="connsiteY1" fmla="*/ 0 h 666000"/>
                <a:gd name="connsiteX2" fmla="*/ 1739769 w 1739769"/>
                <a:gd name="connsiteY2" fmla="*/ 666000 h 666000"/>
                <a:gd name="connsiteX3" fmla="*/ 0 w 1739769"/>
                <a:gd name="connsiteY3" fmla="*/ 666000 h 666000"/>
                <a:gd name="connsiteX4" fmla="*/ 0 w 1739769"/>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9769" h="666000">
                  <a:moveTo>
                    <a:pt x="0" y="0"/>
                  </a:moveTo>
                  <a:lnTo>
                    <a:pt x="1739769" y="0"/>
                  </a:lnTo>
                  <a:lnTo>
                    <a:pt x="1739769"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2012-2015</a:t>
              </a:r>
            </a:p>
            <a:p>
              <a:pPr marL="228600" lvl="1" indent="-228600" algn="ctr" defTabSz="889000">
                <a:lnSpc>
                  <a:spcPct val="90000"/>
                </a:lnSpc>
                <a:spcBef>
                  <a:spcPct val="0"/>
                </a:spcBef>
                <a:spcAft>
                  <a:spcPct val="15000"/>
                </a:spcAft>
                <a:buNone/>
              </a:pPr>
              <a:r>
                <a:rPr lang="en-US" kern="1200" dirty="0">
                  <a:solidFill>
                    <a:schemeClr val="accent4"/>
                  </a:solidFill>
                </a:rPr>
                <a:t>[PLDI 15]</a:t>
              </a:r>
            </a:p>
          </p:txBody>
        </p:sp>
        <p:sp>
          <p:nvSpPr>
            <p:cNvPr id="25" name="Freeform: Shape 24"/>
            <p:cNvSpPr/>
            <p:nvPr/>
          </p:nvSpPr>
          <p:spPr>
            <a:xfrm>
              <a:off x="5450052" y="2849271"/>
              <a:ext cx="2540642" cy="1332000"/>
            </a:xfrm>
            <a:custGeom>
              <a:avLst/>
              <a:gdLst>
                <a:gd name="connsiteX0" fmla="*/ 0 w 2540642"/>
                <a:gd name="connsiteY0" fmla="*/ 0 h 1332000"/>
                <a:gd name="connsiteX1" fmla="*/ 2540642 w 2540642"/>
                <a:gd name="connsiteY1" fmla="*/ 0 h 1332000"/>
                <a:gd name="connsiteX2" fmla="*/ 2540642 w 2540642"/>
                <a:gd name="connsiteY2" fmla="*/ 1332000 h 1332000"/>
                <a:gd name="connsiteX3" fmla="*/ 0 w 2540642"/>
                <a:gd name="connsiteY3" fmla="*/ 1332000 h 1332000"/>
                <a:gd name="connsiteX4" fmla="*/ 0 w 2540642"/>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0642" h="1332000">
                  <a:moveTo>
                    <a:pt x="0" y="0"/>
                  </a:moveTo>
                  <a:lnTo>
                    <a:pt x="2540642" y="0"/>
                  </a:lnTo>
                  <a:lnTo>
                    <a:pt x="2540642"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FlashRelate</a:t>
              </a:r>
              <a:br>
                <a:rPr lang="en-US" sz="2000" kern="1200" dirty="0"/>
              </a:br>
              <a:r>
                <a:rPr lang="en-US" kern="1200" dirty="0"/>
                <a:t>(table transformations)</a:t>
              </a:r>
            </a:p>
          </p:txBody>
        </p:sp>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8587" y="1702039"/>
              <a:ext cx="922674" cy="922674"/>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39871" y="1702039"/>
              <a:ext cx="631491" cy="947606"/>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62451" y="1690686"/>
              <a:ext cx="954307"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33" name="Group 32"/>
          <p:cNvGrpSpPr/>
          <p:nvPr/>
        </p:nvGrpSpPr>
        <p:grpSpPr>
          <a:xfrm>
            <a:off x="7917449" y="1690686"/>
            <a:ext cx="1700533" cy="3278426"/>
            <a:chOff x="8523945" y="1690686"/>
            <a:chExt cx="1700533" cy="3278426"/>
          </a:xfrm>
        </p:grpSpPr>
        <p:sp>
          <p:nvSpPr>
            <p:cNvPr id="22" name="Freeform: Shape 21"/>
            <p:cNvSpPr/>
            <p:nvPr/>
          </p:nvSpPr>
          <p:spPr>
            <a:xfrm>
              <a:off x="8523945" y="4303112"/>
              <a:ext cx="1580254" cy="666000"/>
            </a:xfrm>
            <a:custGeom>
              <a:avLst/>
              <a:gdLst>
                <a:gd name="connsiteX0" fmla="*/ 0 w 1580254"/>
                <a:gd name="connsiteY0" fmla="*/ 0 h 666000"/>
                <a:gd name="connsiteX1" fmla="*/ 1580254 w 1580254"/>
                <a:gd name="connsiteY1" fmla="*/ 0 h 666000"/>
                <a:gd name="connsiteX2" fmla="*/ 1580254 w 1580254"/>
                <a:gd name="connsiteY2" fmla="*/ 666000 h 666000"/>
                <a:gd name="connsiteX3" fmla="*/ 0 w 1580254"/>
                <a:gd name="connsiteY3" fmla="*/ 666000 h 666000"/>
                <a:gd name="connsiteX4" fmla="*/ 0 w 1580254"/>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0254" h="666000">
                  <a:moveTo>
                    <a:pt x="0" y="0"/>
                  </a:moveTo>
                  <a:lnTo>
                    <a:pt x="1580254" y="0"/>
                  </a:lnTo>
                  <a:lnTo>
                    <a:pt x="1580254"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kern="1200" dirty="0"/>
                <a:t>2014-2015</a:t>
              </a:r>
            </a:p>
            <a:p>
              <a:pPr marL="228600" lvl="1" indent="-228600" algn="ctr" defTabSz="889000">
                <a:lnSpc>
                  <a:spcPct val="90000"/>
                </a:lnSpc>
                <a:spcBef>
                  <a:spcPct val="0"/>
                </a:spcBef>
                <a:spcAft>
                  <a:spcPct val="15000"/>
                </a:spcAft>
                <a:buNone/>
              </a:pPr>
              <a:r>
                <a:rPr lang="en-US" kern="1200" dirty="0">
                  <a:solidFill>
                    <a:schemeClr val="accent4"/>
                  </a:solidFill>
                </a:rPr>
                <a:t>[OOPSLA 15]</a:t>
              </a:r>
            </a:p>
          </p:txBody>
        </p:sp>
        <p:sp>
          <p:nvSpPr>
            <p:cNvPr id="23" name="Freeform: Shape 22"/>
            <p:cNvSpPr/>
            <p:nvPr/>
          </p:nvSpPr>
          <p:spPr>
            <a:xfrm>
              <a:off x="8583191" y="2849271"/>
              <a:ext cx="1641287" cy="1332000"/>
            </a:xfrm>
            <a:custGeom>
              <a:avLst/>
              <a:gdLst>
                <a:gd name="connsiteX0" fmla="*/ 0 w 1641287"/>
                <a:gd name="connsiteY0" fmla="*/ 0 h 1332000"/>
                <a:gd name="connsiteX1" fmla="*/ 1641287 w 1641287"/>
                <a:gd name="connsiteY1" fmla="*/ 0 h 1332000"/>
                <a:gd name="connsiteX2" fmla="*/ 1641287 w 1641287"/>
                <a:gd name="connsiteY2" fmla="*/ 1332000 h 1332000"/>
                <a:gd name="connsiteX3" fmla="*/ 0 w 1641287"/>
                <a:gd name="connsiteY3" fmla="*/ 1332000 h 1332000"/>
                <a:gd name="connsiteX4" fmla="*/ 0 w 1641287"/>
                <a:gd name="connsiteY4" fmla="*/ 0 h 13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287" h="1332000">
                  <a:moveTo>
                    <a:pt x="0" y="0"/>
                  </a:moveTo>
                  <a:lnTo>
                    <a:pt x="1641287" y="0"/>
                  </a:lnTo>
                  <a:lnTo>
                    <a:pt x="1641287" y="1332000"/>
                  </a:lnTo>
                  <a:lnTo>
                    <a:pt x="0" y="1332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marL="0" lvl="0" indent="0" algn="ctr" defTabSz="1066800">
                <a:lnSpc>
                  <a:spcPct val="90000"/>
                </a:lnSpc>
                <a:spcBef>
                  <a:spcPct val="0"/>
                </a:spcBef>
                <a:spcAft>
                  <a:spcPct val="35000"/>
                </a:spcAft>
                <a:buNone/>
              </a:pPr>
              <a:r>
                <a:rPr lang="en-US" sz="2000" b="1" kern="1200" dirty="0"/>
                <a:t>FlashMeta</a:t>
              </a:r>
              <a:br>
                <a:rPr lang="en-US" sz="2000" b="1" kern="1200" dirty="0"/>
              </a:br>
              <a:r>
                <a:rPr lang="en-US" sz="1600" kern="1200" dirty="0"/>
                <a:t>(PBE framework)</a:t>
              </a:r>
            </a:p>
          </p:txBody>
        </p:sp>
        <p:pic>
          <p:nvPicPr>
            <p:cNvPr id="16" name="Picture 15"/>
            <p:cNvPicPr>
              <a:picLocks noChangeAspect="1"/>
            </p:cNvPicPr>
            <p:nvPr/>
          </p:nvPicPr>
          <p:blipFill>
            <a:blip r:embed="rId9"/>
            <a:stretch>
              <a:fillRect/>
            </a:stretch>
          </p:blipFill>
          <p:spPr>
            <a:xfrm>
              <a:off x="8920447" y="1690686"/>
              <a:ext cx="964842" cy="9543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36" name="Group 35"/>
          <p:cNvGrpSpPr/>
          <p:nvPr/>
        </p:nvGrpSpPr>
        <p:grpSpPr>
          <a:xfrm>
            <a:off x="10398115" y="2936195"/>
            <a:ext cx="1580254" cy="2044276"/>
            <a:chOff x="10454101" y="2936195"/>
            <a:chExt cx="1580254" cy="2044276"/>
          </a:xfrm>
        </p:grpSpPr>
        <p:sp>
          <p:nvSpPr>
            <p:cNvPr id="34" name="Rectangle: Rounded Corners 33"/>
            <p:cNvSpPr/>
            <p:nvPr/>
          </p:nvSpPr>
          <p:spPr>
            <a:xfrm>
              <a:off x="10511244" y="2936195"/>
              <a:ext cx="1465968" cy="115815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500" b="1" dirty="0"/>
                <a:t>PROSE</a:t>
              </a:r>
              <a:br>
                <a:rPr lang="en-US" sz="2500" b="1" dirty="0"/>
              </a:br>
              <a:r>
                <a:rPr lang="en-US" sz="2500" b="1" dirty="0"/>
                <a:t>SDK</a:t>
              </a:r>
            </a:p>
          </p:txBody>
        </p:sp>
        <p:sp>
          <p:nvSpPr>
            <p:cNvPr id="35" name="Freeform: Shape 34"/>
            <p:cNvSpPr/>
            <p:nvPr/>
          </p:nvSpPr>
          <p:spPr>
            <a:xfrm>
              <a:off x="10454101" y="4314471"/>
              <a:ext cx="1580254" cy="666000"/>
            </a:xfrm>
            <a:custGeom>
              <a:avLst/>
              <a:gdLst>
                <a:gd name="connsiteX0" fmla="*/ 0 w 1580254"/>
                <a:gd name="connsiteY0" fmla="*/ 0 h 666000"/>
                <a:gd name="connsiteX1" fmla="*/ 1580254 w 1580254"/>
                <a:gd name="connsiteY1" fmla="*/ 0 h 666000"/>
                <a:gd name="connsiteX2" fmla="*/ 1580254 w 1580254"/>
                <a:gd name="connsiteY2" fmla="*/ 666000 h 666000"/>
                <a:gd name="connsiteX3" fmla="*/ 0 w 1580254"/>
                <a:gd name="connsiteY3" fmla="*/ 666000 h 666000"/>
                <a:gd name="connsiteX4" fmla="*/ 0 w 1580254"/>
                <a:gd name="connsiteY4" fmla="*/ 0 h 66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0254" h="666000">
                  <a:moveTo>
                    <a:pt x="0" y="0"/>
                  </a:moveTo>
                  <a:lnTo>
                    <a:pt x="1580254" y="0"/>
                  </a:lnTo>
                  <a:lnTo>
                    <a:pt x="1580254" y="666000"/>
                  </a:lnTo>
                  <a:lnTo>
                    <a:pt x="0" y="66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28600" lvl="1" indent="-228600" algn="ctr" defTabSz="889000">
                <a:lnSpc>
                  <a:spcPct val="90000"/>
                </a:lnSpc>
                <a:spcBef>
                  <a:spcPct val="0"/>
                </a:spcBef>
                <a:spcAft>
                  <a:spcPct val="15000"/>
                </a:spcAft>
                <a:buNone/>
              </a:pPr>
              <a:r>
                <a:rPr lang="en-US" sz="2000" kern="1200" dirty="0"/>
                <a:t>2015-present</a:t>
              </a:r>
            </a:p>
          </p:txBody>
        </p:sp>
      </p:grpSp>
      <p:pic>
        <p:nvPicPr>
          <p:cNvPr id="3" name="Picture 2"/>
          <p:cNvPicPr>
            <a:picLocks noChangeAspect="1"/>
          </p:cNvPicPr>
          <p:nvPr/>
        </p:nvPicPr>
        <p:blipFill>
          <a:blip r:embed="rId10">
            <a:clrChange>
              <a:clrFrom>
                <a:srgbClr val="FFFFFF"/>
              </a:clrFrom>
              <a:clrTo>
                <a:srgbClr val="FFFFFF">
                  <a:alpha val="0"/>
                </a:srgbClr>
              </a:clrTo>
            </a:clrChange>
          </a:blip>
          <a:stretch>
            <a:fillRect/>
          </a:stretch>
        </p:blipFill>
        <p:spPr>
          <a:xfrm>
            <a:off x="521355" y="5244158"/>
            <a:ext cx="1655260" cy="933902"/>
          </a:xfrm>
          <a:prstGeom prst="rect">
            <a:avLst/>
          </a:prstGeom>
        </p:spPr>
      </p:pic>
      <p:pic>
        <p:nvPicPr>
          <p:cNvPr id="9" name="Picture 8"/>
          <p:cNvPicPr>
            <a:picLocks noChangeAspect="1"/>
          </p:cNvPicPr>
          <p:nvPr/>
        </p:nvPicPr>
        <p:blipFill>
          <a:blip r:embed="rId11">
            <a:clrChange>
              <a:clrFrom>
                <a:srgbClr val="FFFFFF"/>
              </a:clrFrom>
              <a:clrTo>
                <a:srgbClr val="FFFFFF">
                  <a:alpha val="0"/>
                </a:srgbClr>
              </a:clrTo>
            </a:clrChange>
          </a:blip>
          <a:stretch>
            <a:fillRect/>
          </a:stretch>
        </p:blipFill>
        <p:spPr>
          <a:xfrm>
            <a:off x="2245475" y="5303077"/>
            <a:ext cx="3052390" cy="816063"/>
          </a:xfrm>
          <a:prstGeom prst="rect">
            <a:avLst/>
          </a:prstGeom>
        </p:spPr>
      </p:pic>
      <p:pic>
        <p:nvPicPr>
          <p:cNvPr id="17" name="Picture 16"/>
          <p:cNvPicPr>
            <a:picLocks noChangeAspect="1"/>
          </p:cNvPicPr>
          <p:nvPr/>
        </p:nvPicPr>
        <p:blipFill>
          <a:blip r:embed="rId12">
            <a:clrChange>
              <a:clrFrom>
                <a:srgbClr val="FFFFFF"/>
              </a:clrFrom>
              <a:clrTo>
                <a:srgbClr val="FFFFFF">
                  <a:alpha val="0"/>
                </a:srgbClr>
              </a:clrTo>
            </a:clrChange>
          </a:blip>
          <a:stretch>
            <a:fillRect/>
          </a:stretch>
        </p:blipFill>
        <p:spPr>
          <a:xfrm>
            <a:off x="5366725" y="5187710"/>
            <a:ext cx="3395024" cy="1046799"/>
          </a:xfrm>
          <a:prstGeom prst="rect">
            <a:avLst/>
          </a:prstGeom>
        </p:spPr>
      </p:pic>
      <p:pic>
        <p:nvPicPr>
          <p:cNvPr id="18" name="Picture 17"/>
          <p:cNvPicPr>
            <a:picLocks noChangeAspect="1"/>
          </p:cNvPicPr>
          <p:nvPr/>
        </p:nvPicPr>
        <p:blipFill>
          <a:blip r:embed="rId13">
            <a:clrChange>
              <a:clrFrom>
                <a:srgbClr val="FEFEFE"/>
              </a:clrFrom>
              <a:clrTo>
                <a:srgbClr val="FEFEFE">
                  <a:alpha val="0"/>
                </a:srgbClr>
              </a:clrTo>
            </a:clrChange>
          </a:blip>
          <a:stretch>
            <a:fillRect/>
          </a:stretch>
        </p:blipFill>
        <p:spPr>
          <a:xfrm>
            <a:off x="8830609" y="5218194"/>
            <a:ext cx="2975771" cy="1016315"/>
          </a:xfrm>
          <a:prstGeom prst="rect">
            <a:avLst/>
          </a:prstGeom>
        </p:spPr>
      </p:pic>
      <p:sp>
        <p:nvSpPr>
          <p:cNvPr id="6" name="Slide Number Placeholder 5"/>
          <p:cNvSpPr>
            <a:spLocks noGrp="1"/>
          </p:cNvSpPr>
          <p:nvPr>
            <p:ph type="sldNum" sz="quarter" idx="12"/>
          </p:nvPr>
        </p:nvSpPr>
        <p:spPr/>
        <p:txBody>
          <a:bodyPr/>
          <a:lstStyle/>
          <a:p>
            <a:fld id="{1CEE210A-93B6-4714-AAF6-ECBA5FA348A9}" type="slidenum">
              <a:rPr lang="en-US" smtClean="0"/>
              <a:t>16</a:t>
            </a:fld>
            <a:endParaRPr lang="en-US"/>
          </a:p>
        </p:txBody>
      </p:sp>
    </p:spTree>
    <p:extLst>
      <p:ext uri="{BB962C8B-B14F-4D97-AF65-F5344CB8AC3E}">
        <p14:creationId xmlns:p14="http://schemas.microsoft.com/office/powerpoint/2010/main" val="2864914286"/>
      </p:ext>
    </p:extLst>
  </p:cSld>
  <p:clrMapOvr>
    <a:masterClrMapping/>
  </p:clrMapOvr>
  <mc:AlternateContent xmlns:mc="http://schemas.openxmlformats.org/markup-compatibility/2006" xmlns:p14="http://schemas.microsoft.com/office/powerpoint/2010/main">
    <mc:Choice Requires="p14">
      <p:transition spd="slow" p14:dur="2000" advTm="10454"/>
    </mc:Choice>
    <mc:Fallback xmlns="">
      <p:transition spd="slow" advTm="1045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PROSE</a:t>
            </a:r>
          </a:p>
        </p:txBody>
      </p:sp>
      <p:sp>
        <p:nvSpPr>
          <p:cNvPr id="4" name="Date Placeholder 3"/>
          <p:cNvSpPr>
            <a:spLocks noGrp="1"/>
          </p:cNvSpPr>
          <p:nvPr>
            <p:ph type="dt" sz="half" idx="10"/>
          </p:nvPr>
        </p:nvSpPr>
        <p:spPr/>
        <p:txBody>
          <a:bodyPr/>
          <a:lstStyle/>
          <a:p>
            <a:r>
              <a:rPr lang="en-US"/>
              <a:t>2 June 2017</a:t>
            </a:r>
          </a:p>
        </p:txBody>
      </p:sp>
      <p:sp>
        <p:nvSpPr>
          <p:cNvPr id="7" name="Rectangle: Rounded Corners 6"/>
          <p:cNvSpPr/>
          <p:nvPr/>
        </p:nvSpPr>
        <p:spPr>
          <a:xfrm>
            <a:off x="3055981" y="2973896"/>
            <a:ext cx="1465968" cy="83037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500" dirty="0"/>
              <a:t>PROSE</a:t>
            </a:r>
          </a:p>
        </p:txBody>
      </p:sp>
      <p:sp>
        <p:nvSpPr>
          <p:cNvPr id="9" name="TextBox 8"/>
          <p:cNvSpPr txBox="1"/>
          <p:nvPr/>
        </p:nvSpPr>
        <p:spPr>
          <a:xfrm>
            <a:off x="476742" y="2973896"/>
            <a:ext cx="1548821" cy="830997"/>
          </a:xfrm>
          <a:prstGeom prst="rect">
            <a:avLst/>
          </a:prstGeom>
          <a:noFill/>
        </p:spPr>
        <p:txBody>
          <a:bodyPr wrap="none" rtlCol="0">
            <a:spAutoFit/>
          </a:bodyPr>
          <a:lstStyle/>
          <a:p>
            <a:pPr algn="ctr"/>
            <a:r>
              <a:rPr lang="en-US" sz="2400" dirty="0">
                <a:solidFill>
                  <a:schemeClr val="tx1">
                    <a:lumMod val="75000"/>
                    <a:lumOff val="25000"/>
                  </a:schemeClr>
                </a:solidFill>
              </a:rPr>
              <a:t>Synthesis</a:t>
            </a:r>
            <a:br>
              <a:rPr lang="en-US" sz="2400" dirty="0">
                <a:solidFill>
                  <a:schemeClr val="tx1">
                    <a:lumMod val="75000"/>
                    <a:lumOff val="25000"/>
                  </a:schemeClr>
                </a:solidFill>
              </a:rPr>
            </a:br>
            <a:r>
              <a:rPr lang="en-US" sz="2400" dirty="0">
                <a:solidFill>
                  <a:schemeClr val="tx1">
                    <a:lumMod val="75000"/>
                    <a:lumOff val="25000"/>
                  </a:schemeClr>
                </a:solidFill>
              </a:rPr>
              <a:t>Strategies</a:t>
            </a:r>
          </a:p>
        </p:txBody>
      </p:sp>
      <p:sp>
        <p:nvSpPr>
          <p:cNvPr id="11" name="Rounded Rectangle 35"/>
          <p:cNvSpPr/>
          <p:nvPr/>
        </p:nvSpPr>
        <p:spPr>
          <a:xfrm>
            <a:off x="236838" y="2361318"/>
            <a:ext cx="4770591" cy="1644625"/>
          </a:xfrm>
          <a:prstGeom prst="roundRect">
            <a:avLst/>
          </a:prstGeom>
          <a:noFill/>
          <a:ln>
            <a:solidFill>
              <a:schemeClr val="bg1">
                <a:lumMod val="50000"/>
              </a:schemeClr>
            </a:solidFill>
            <a:prstDash val="dash"/>
          </a:ln>
        </p:spPr>
        <p:style>
          <a:lnRef idx="2">
            <a:schemeClr val="dk1"/>
          </a:lnRef>
          <a:fillRef idx="1">
            <a:schemeClr val="lt1"/>
          </a:fillRef>
          <a:effectRef idx="0">
            <a:schemeClr val="dk1"/>
          </a:effectRef>
          <a:fontRef idx="minor">
            <a:schemeClr val="dk1"/>
          </a:fontRef>
        </p:style>
        <p:txBody>
          <a:bodyPr tIns="0" rtlCol="0" anchor="t"/>
          <a:lstStyle/>
          <a:p>
            <a:pPr algn="ctr"/>
            <a:r>
              <a:rPr lang="en-US" dirty="0">
                <a:solidFill>
                  <a:schemeClr val="tx1">
                    <a:lumMod val="50000"/>
                    <a:lumOff val="50000"/>
                  </a:schemeClr>
                </a:solidFill>
              </a:rPr>
              <a:t>Program Synthesis Framework</a:t>
            </a:r>
          </a:p>
        </p:txBody>
      </p:sp>
      <p:cxnSp>
        <p:nvCxnSpPr>
          <p:cNvPr id="13" name="Straight Arrow Connector 12"/>
          <p:cNvCxnSpPr>
            <a:stCxn id="9" idx="3"/>
            <a:endCxn id="7" idx="1"/>
          </p:cNvCxnSpPr>
          <p:nvPr/>
        </p:nvCxnSpPr>
        <p:spPr>
          <a:xfrm flipV="1">
            <a:off x="2025563" y="3389084"/>
            <a:ext cx="1030418" cy="311"/>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7"/>
          <p:cNvPicPr>
            <a:picLocks noChangeAspect="1"/>
          </p:cNvPicPr>
          <p:nvPr/>
        </p:nvPicPr>
        <p:blipFill>
          <a:blip r:embed="rId3"/>
          <a:stretch>
            <a:fillRect/>
          </a:stretch>
        </p:blipFill>
        <p:spPr>
          <a:xfrm flipH="1">
            <a:off x="3017647" y="1346717"/>
            <a:ext cx="1035427" cy="1028237"/>
          </a:xfrm>
          <a:prstGeom prst="rect">
            <a:avLst/>
          </a:prstGeom>
        </p:spPr>
      </p:pic>
      <p:sp>
        <p:nvSpPr>
          <p:cNvPr id="15" name="TextBox 14"/>
          <p:cNvSpPr txBox="1"/>
          <p:nvPr/>
        </p:nvSpPr>
        <p:spPr>
          <a:xfrm>
            <a:off x="1349829" y="5033709"/>
            <a:ext cx="1870053" cy="1255940"/>
          </a:xfrm>
          <a:prstGeom prst="flowChartAlternateProcess">
            <a:avLst/>
          </a:prstGeom>
          <a:noFill/>
          <a:ln>
            <a:solidFill>
              <a:schemeClr val="tx2">
                <a:lumMod val="60000"/>
                <a:lumOff val="40000"/>
              </a:schemeClr>
            </a:solidFill>
          </a:ln>
        </p:spPr>
        <p:txBody>
          <a:bodyPr wrap="square" rtlCol="0" anchor="ctr">
            <a:noAutofit/>
          </a:bodyPr>
          <a:lstStyle/>
          <a:p>
            <a:pPr algn="ctr"/>
            <a:r>
              <a:rPr lang="en-US" sz="2400" dirty="0">
                <a:solidFill>
                  <a:schemeClr val="accent1"/>
                </a:solidFill>
              </a:rPr>
              <a:t>DSL</a:t>
            </a:r>
            <a:br>
              <a:rPr lang="en-US" sz="2400" dirty="0">
                <a:solidFill>
                  <a:schemeClr val="accent1"/>
                </a:solidFill>
              </a:rPr>
            </a:br>
            <a:r>
              <a:rPr lang="en-US" sz="2400" dirty="0">
                <a:solidFill>
                  <a:schemeClr val="accent1"/>
                </a:solidFill>
              </a:rPr>
              <a:t>Definition</a:t>
            </a:r>
          </a:p>
        </p:txBody>
      </p:sp>
      <p:cxnSp>
        <p:nvCxnSpPr>
          <p:cNvPr id="17" name="Connector: Elbow 16"/>
          <p:cNvCxnSpPr/>
          <p:nvPr/>
        </p:nvCxnSpPr>
        <p:spPr>
          <a:xfrm flipV="1">
            <a:off x="3219882" y="4005943"/>
            <a:ext cx="549959" cy="1655736"/>
          </a:xfrm>
          <a:prstGeom prst="bentConnector2">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7777" y="4072643"/>
            <a:ext cx="720095" cy="1009478"/>
          </a:xfrm>
          <a:prstGeom prst="rect">
            <a:avLst/>
          </a:prstGeom>
        </p:spPr>
      </p:pic>
      <p:sp>
        <p:nvSpPr>
          <p:cNvPr id="19"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cxnSp>
        <p:nvCxnSpPr>
          <p:cNvPr id="20" name="Connector: Elbow 19"/>
          <p:cNvCxnSpPr>
            <a:cxnSpLocks/>
            <a:stCxn id="11" idx="3"/>
            <a:endCxn id="19" idx="1"/>
          </p:cNvCxnSpPr>
          <p:nvPr/>
        </p:nvCxnSpPr>
        <p:spPr>
          <a:xfrm>
            <a:off x="5007429" y="3183631"/>
            <a:ext cx="1349995" cy="2056528"/>
          </a:xfrm>
          <a:prstGeom prst="bentConnector3">
            <a:avLst>
              <a:gd name="adj1" fmla="val 38174"/>
            </a:avLst>
          </a:prstGeom>
          <a:ln w="50800" cmpd="dbl">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28" name="Picture 24"/>
          <p:cNvPicPr>
            <a:picLocks noChangeAspect="1"/>
          </p:cNvPicPr>
          <p:nvPr/>
        </p:nvPicPr>
        <p:blipFill>
          <a:blip r:embed="rId5"/>
          <a:stretch>
            <a:fillRect/>
          </a:stretch>
        </p:blipFill>
        <p:spPr>
          <a:xfrm>
            <a:off x="6640455" y="2106754"/>
            <a:ext cx="1048468" cy="1024085"/>
          </a:xfrm>
          <a:prstGeom prst="rect">
            <a:avLst/>
          </a:prstGeom>
        </p:spPr>
      </p:pic>
      <p:sp>
        <p:nvSpPr>
          <p:cNvPr id="29" name="Flowchart: Multidocument 17"/>
          <p:cNvSpPr/>
          <p:nvPr/>
        </p:nvSpPr>
        <p:spPr>
          <a:xfrm>
            <a:off x="7895770" y="1346717"/>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0" name="Connector: Elbow 29"/>
          <p:cNvCxnSpPr>
            <a:cxnSpLocks/>
            <a:stCxn id="29" idx="2"/>
            <a:endCxn id="28" idx="3"/>
          </p:cNvCxnSpPr>
          <p:nvPr/>
        </p:nvCxnSpPr>
        <p:spPr>
          <a:xfrm rot="5400000">
            <a:off x="8040278" y="1844868"/>
            <a:ext cx="422575" cy="1125283"/>
          </a:xfrm>
          <a:prstGeom prst="bentConnector2">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959128" y="664122"/>
            <a:ext cx="698669" cy="1560335"/>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4"/>
          <p:cNvGrpSpPr/>
          <p:nvPr/>
        </p:nvGrpSpPr>
        <p:grpSpPr>
          <a:xfrm>
            <a:off x="9778020" y="3183630"/>
            <a:ext cx="1946909" cy="1475392"/>
            <a:chOff x="9731964" y="2616526"/>
            <a:chExt cx="2427110" cy="1784547"/>
          </a:xfrm>
          <a:solidFill>
            <a:srgbClr val="F2F2F2"/>
          </a:solidFill>
        </p:grpSpPr>
        <p:grpSp>
          <p:nvGrpSpPr>
            <p:cNvPr id="39" name="Group 38"/>
            <p:cNvGrpSpPr/>
            <p:nvPr/>
          </p:nvGrpSpPr>
          <p:grpSpPr>
            <a:xfrm>
              <a:off x="9731964" y="2616526"/>
              <a:ext cx="2427110" cy="1784547"/>
              <a:chOff x="9731964" y="2616526"/>
              <a:chExt cx="2427110" cy="1784547"/>
            </a:xfrm>
            <a:grpFill/>
          </p:grpSpPr>
          <p:sp>
            <p:nvSpPr>
              <p:cNvPr id="41"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0" name="TextBox 39"/>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44" name="Straight Arrow Connector 43"/>
          <p:cNvCxnSpPr>
            <a:cxnSpLocks/>
            <a:stCxn id="27" idx="3"/>
            <a:endCxn id="41" idx="1"/>
          </p:cNvCxnSpPr>
          <p:nvPr/>
        </p:nvCxnSpPr>
        <p:spPr>
          <a:xfrm>
            <a:off x="8446672" y="3913293"/>
            <a:ext cx="1512456" cy="2075"/>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0531940" y="2233185"/>
            <a:ext cx="936475" cy="461665"/>
          </a:xfrm>
          <a:prstGeom prst="rect">
            <a:avLst/>
          </a:prstGeom>
          <a:noFill/>
        </p:spPr>
        <p:txBody>
          <a:bodyPr wrap="none" rtlCol="0">
            <a:spAutoFit/>
          </a:bodyPr>
          <a:lstStyle/>
          <a:p>
            <a:pPr algn="ctr"/>
            <a:r>
              <a:rPr lang="en-US" sz="2400" dirty="0">
                <a:solidFill>
                  <a:schemeClr val="tx1">
                    <a:lumMod val="50000"/>
                    <a:lumOff val="50000"/>
                  </a:schemeClr>
                </a:solidFill>
              </a:rPr>
              <a:t>Input</a:t>
            </a:r>
          </a:p>
        </p:txBody>
      </p:sp>
      <p:sp>
        <p:nvSpPr>
          <p:cNvPr id="52" name="TextBox 51"/>
          <p:cNvSpPr txBox="1"/>
          <p:nvPr/>
        </p:nvSpPr>
        <p:spPr>
          <a:xfrm>
            <a:off x="10417324" y="5273874"/>
            <a:ext cx="1165705" cy="461665"/>
          </a:xfrm>
          <a:prstGeom prst="rect">
            <a:avLst/>
          </a:prstGeom>
          <a:noFill/>
        </p:spPr>
        <p:txBody>
          <a:bodyPr wrap="none" rtlCol="0">
            <a:spAutoFit/>
          </a:bodyPr>
          <a:lstStyle/>
          <a:p>
            <a:pPr algn="ctr"/>
            <a:r>
              <a:rPr lang="en-US" sz="2400" dirty="0">
                <a:solidFill>
                  <a:schemeClr val="tx1">
                    <a:lumMod val="50000"/>
                    <a:lumOff val="50000"/>
                  </a:schemeClr>
                </a:solidFill>
              </a:rPr>
              <a:t>Output</a:t>
            </a:r>
          </a:p>
        </p:txBody>
      </p:sp>
      <p:cxnSp>
        <p:nvCxnSpPr>
          <p:cNvPr id="53" name="Straight Arrow Connector 52"/>
          <p:cNvCxnSpPr>
            <a:cxnSpLocks/>
            <a:stCxn id="51" idx="2"/>
            <a:endCxn id="43" idx="0"/>
          </p:cNvCxnSpPr>
          <p:nvPr/>
        </p:nvCxnSpPr>
        <p:spPr>
          <a:xfrm>
            <a:off x="11000178" y="2694850"/>
            <a:ext cx="320" cy="500697"/>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cxnSpLocks/>
            <a:stCxn id="43" idx="2"/>
            <a:endCxn id="52" idx="0"/>
          </p:cNvCxnSpPr>
          <p:nvPr/>
        </p:nvCxnSpPr>
        <p:spPr>
          <a:xfrm flipH="1">
            <a:off x="11000177" y="4659022"/>
            <a:ext cx="321" cy="614852"/>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236838" y="1346717"/>
            <a:ext cx="4770591" cy="4942932"/>
          </a:xfrm>
          <a:prstGeom prst="rect">
            <a:avLst/>
          </a:prstGeom>
          <a:solidFill>
            <a:srgbClr val="AAAAAA">
              <a:alpha val="30000"/>
            </a:srgbClr>
          </a:solidFill>
          <a:ln w="12700" cap="flat" cmpd="sng" algn="ctr">
            <a:solidFill>
              <a:srgbClr val="000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1CEE210A-93B6-4714-AAF6-ECBA5FA348A9}" type="slidenum">
              <a:rPr lang="en-US" smtClean="0"/>
              <a:t>17</a:t>
            </a:fld>
            <a:endParaRPr lang="en-US"/>
          </a:p>
        </p:txBody>
      </p:sp>
    </p:spTree>
    <p:custDataLst>
      <p:tags r:id="rId1"/>
    </p:custDataLst>
    <p:extLst>
      <p:ext uri="{BB962C8B-B14F-4D97-AF65-F5344CB8AC3E}">
        <p14:creationId xmlns:p14="http://schemas.microsoft.com/office/powerpoint/2010/main" val="3041559148"/>
      </p:ext>
    </p:extLst>
  </p:cSld>
  <p:clrMapOvr>
    <a:masterClrMapping/>
  </p:clrMapOvr>
  <mc:AlternateContent xmlns:mc="http://schemas.openxmlformats.org/markup-compatibility/2006" xmlns:p14="http://schemas.microsoft.com/office/powerpoint/2010/main">
    <mc:Choice Requires="p14">
      <p:transition spd="slow" p14:dur="2000" advTm="40660"/>
    </mc:Choice>
    <mc:Fallback xmlns="">
      <p:transition spd="slow" advTm="406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6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0"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0"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0" presetClass="entr" presetSubtype="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par>
                                <p:cTn id="61" presetID="10" presetClass="entr" presetSubtype="0" fill="hold"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par>
                                <p:cTn id="69" presetID="10" presetClass="entr" presetSubtype="0" fill="hold"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P spid="19" grpId="0" animBg="1"/>
      <p:bldP spid="27" grpId="0" animBg="1"/>
      <p:bldP spid="29" grpId="0" animBg="1"/>
      <p:bldP spid="51" grpId="0"/>
      <p:bldP spid="52" grpId="0"/>
      <p:bldP spid="62" grpId="0" animBg="1"/>
      <p:bldP spid="6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PROSE</a:t>
            </a:r>
          </a:p>
        </p:txBody>
      </p:sp>
      <p:sp>
        <p:nvSpPr>
          <p:cNvPr id="4" name="Date Placeholder 3"/>
          <p:cNvSpPr>
            <a:spLocks noGrp="1"/>
          </p:cNvSpPr>
          <p:nvPr>
            <p:ph type="dt" sz="half" idx="10"/>
          </p:nvPr>
        </p:nvSpPr>
        <p:spPr/>
        <p:txBody>
          <a:bodyPr/>
          <a:lstStyle/>
          <a:p>
            <a:r>
              <a:rPr lang="en-US"/>
              <a:t>2 June 2017</a:t>
            </a:r>
          </a:p>
        </p:txBody>
      </p:sp>
      <p:sp>
        <p:nvSpPr>
          <p:cNvPr id="7" name="Rectangle: Rounded Corners 6"/>
          <p:cNvSpPr/>
          <p:nvPr/>
        </p:nvSpPr>
        <p:spPr>
          <a:xfrm>
            <a:off x="3055981" y="2973896"/>
            <a:ext cx="1465968" cy="83037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500" dirty="0"/>
              <a:t>PROSE</a:t>
            </a:r>
          </a:p>
        </p:txBody>
      </p:sp>
      <p:sp>
        <p:nvSpPr>
          <p:cNvPr id="9" name="TextBox 8"/>
          <p:cNvSpPr txBox="1"/>
          <p:nvPr/>
        </p:nvSpPr>
        <p:spPr>
          <a:xfrm>
            <a:off x="476742" y="2973896"/>
            <a:ext cx="1548821" cy="830997"/>
          </a:xfrm>
          <a:prstGeom prst="rect">
            <a:avLst/>
          </a:prstGeom>
          <a:noFill/>
        </p:spPr>
        <p:txBody>
          <a:bodyPr wrap="none" rtlCol="0">
            <a:spAutoFit/>
          </a:bodyPr>
          <a:lstStyle/>
          <a:p>
            <a:pPr algn="ctr"/>
            <a:r>
              <a:rPr lang="en-US" sz="2400" dirty="0">
                <a:solidFill>
                  <a:schemeClr val="tx1">
                    <a:lumMod val="75000"/>
                    <a:lumOff val="25000"/>
                  </a:schemeClr>
                </a:solidFill>
              </a:rPr>
              <a:t>Synthesis</a:t>
            </a:r>
            <a:br>
              <a:rPr lang="en-US" sz="2400" dirty="0">
                <a:solidFill>
                  <a:schemeClr val="tx1">
                    <a:lumMod val="75000"/>
                    <a:lumOff val="25000"/>
                  </a:schemeClr>
                </a:solidFill>
              </a:rPr>
            </a:br>
            <a:r>
              <a:rPr lang="en-US" sz="2400" dirty="0">
                <a:solidFill>
                  <a:schemeClr val="tx1">
                    <a:lumMod val="75000"/>
                    <a:lumOff val="25000"/>
                  </a:schemeClr>
                </a:solidFill>
              </a:rPr>
              <a:t>Strategies</a:t>
            </a:r>
          </a:p>
        </p:txBody>
      </p:sp>
      <p:sp>
        <p:nvSpPr>
          <p:cNvPr id="11" name="Rounded Rectangle 35"/>
          <p:cNvSpPr/>
          <p:nvPr/>
        </p:nvSpPr>
        <p:spPr>
          <a:xfrm>
            <a:off x="236838" y="2361318"/>
            <a:ext cx="4770591" cy="1644625"/>
          </a:xfrm>
          <a:prstGeom prst="roundRect">
            <a:avLst/>
          </a:prstGeom>
          <a:noFill/>
          <a:ln>
            <a:solidFill>
              <a:schemeClr val="bg1">
                <a:lumMod val="50000"/>
              </a:schemeClr>
            </a:solidFill>
            <a:prstDash val="dash"/>
          </a:ln>
        </p:spPr>
        <p:style>
          <a:lnRef idx="2">
            <a:schemeClr val="dk1"/>
          </a:lnRef>
          <a:fillRef idx="1">
            <a:schemeClr val="lt1"/>
          </a:fillRef>
          <a:effectRef idx="0">
            <a:schemeClr val="dk1"/>
          </a:effectRef>
          <a:fontRef idx="minor">
            <a:schemeClr val="dk1"/>
          </a:fontRef>
        </p:style>
        <p:txBody>
          <a:bodyPr tIns="0" rtlCol="0" anchor="t"/>
          <a:lstStyle/>
          <a:p>
            <a:pPr algn="ctr"/>
            <a:r>
              <a:rPr lang="en-US" dirty="0">
                <a:solidFill>
                  <a:schemeClr val="tx1">
                    <a:lumMod val="50000"/>
                    <a:lumOff val="50000"/>
                  </a:schemeClr>
                </a:solidFill>
              </a:rPr>
              <a:t>Program Synthesis Framework</a:t>
            </a:r>
          </a:p>
        </p:txBody>
      </p:sp>
      <p:cxnSp>
        <p:nvCxnSpPr>
          <p:cNvPr id="13" name="Straight Arrow Connector 12"/>
          <p:cNvCxnSpPr>
            <a:stCxn id="9" idx="3"/>
            <a:endCxn id="7" idx="1"/>
          </p:cNvCxnSpPr>
          <p:nvPr/>
        </p:nvCxnSpPr>
        <p:spPr>
          <a:xfrm flipV="1">
            <a:off x="2025563" y="3389084"/>
            <a:ext cx="1030418" cy="311"/>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7"/>
          <p:cNvPicPr>
            <a:picLocks noChangeAspect="1"/>
          </p:cNvPicPr>
          <p:nvPr/>
        </p:nvPicPr>
        <p:blipFill>
          <a:blip r:embed="rId3"/>
          <a:stretch>
            <a:fillRect/>
          </a:stretch>
        </p:blipFill>
        <p:spPr>
          <a:xfrm flipH="1">
            <a:off x="3017647" y="1346717"/>
            <a:ext cx="1035427" cy="1028237"/>
          </a:xfrm>
          <a:prstGeom prst="rect">
            <a:avLst/>
          </a:prstGeom>
        </p:spPr>
      </p:pic>
      <p:sp>
        <p:nvSpPr>
          <p:cNvPr id="15" name="TextBox 14"/>
          <p:cNvSpPr txBox="1"/>
          <p:nvPr/>
        </p:nvSpPr>
        <p:spPr>
          <a:xfrm>
            <a:off x="1349829" y="5033709"/>
            <a:ext cx="1870053" cy="1255940"/>
          </a:xfrm>
          <a:prstGeom prst="flowChartAlternateProcess">
            <a:avLst/>
          </a:prstGeom>
          <a:noFill/>
          <a:ln>
            <a:solidFill>
              <a:schemeClr val="tx2">
                <a:lumMod val="60000"/>
                <a:lumOff val="40000"/>
              </a:schemeClr>
            </a:solidFill>
          </a:ln>
        </p:spPr>
        <p:txBody>
          <a:bodyPr wrap="square" rtlCol="0" anchor="ctr">
            <a:noAutofit/>
          </a:bodyPr>
          <a:lstStyle/>
          <a:p>
            <a:pPr algn="ctr"/>
            <a:r>
              <a:rPr lang="en-US" sz="2400" dirty="0">
                <a:solidFill>
                  <a:schemeClr val="accent1"/>
                </a:solidFill>
              </a:rPr>
              <a:t>DSL</a:t>
            </a:r>
            <a:br>
              <a:rPr lang="en-US" sz="2400" dirty="0">
                <a:solidFill>
                  <a:schemeClr val="accent1"/>
                </a:solidFill>
              </a:rPr>
            </a:br>
            <a:r>
              <a:rPr lang="en-US" sz="2400" dirty="0">
                <a:solidFill>
                  <a:schemeClr val="accent1"/>
                </a:solidFill>
              </a:rPr>
              <a:t>Definition</a:t>
            </a:r>
          </a:p>
        </p:txBody>
      </p:sp>
      <p:cxnSp>
        <p:nvCxnSpPr>
          <p:cNvPr id="17" name="Connector: Elbow 16"/>
          <p:cNvCxnSpPr/>
          <p:nvPr/>
        </p:nvCxnSpPr>
        <p:spPr>
          <a:xfrm flipV="1">
            <a:off x="3219882" y="4005943"/>
            <a:ext cx="549959" cy="1655736"/>
          </a:xfrm>
          <a:prstGeom prst="bentConnector2">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cxnSp>
        <p:nvCxnSpPr>
          <p:cNvPr id="20" name="Connector: Elbow 19"/>
          <p:cNvCxnSpPr>
            <a:cxnSpLocks/>
            <a:stCxn id="11" idx="3"/>
            <a:endCxn id="19" idx="1"/>
          </p:cNvCxnSpPr>
          <p:nvPr/>
        </p:nvCxnSpPr>
        <p:spPr>
          <a:xfrm>
            <a:off x="5007429" y="3183631"/>
            <a:ext cx="1349995" cy="2056528"/>
          </a:xfrm>
          <a:prstGeom prst="bentConnector3">
            <a:avLst>
              <a:gd name="adj1" fmla="val 38174"/>
            </a:avLst>
          </a:prstGeom>
          <a:ln w="50800" cmpd="dbl">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28" name="Picture 24"/>
          <p:cNvPicPr>
            <a:picLocks noChangeAspect="1"/>
          </p:cNvPicPr>
          <p:nvPr/>
        </p:nvPicPr>
        <p:blipFill>
          <a:blip r:embed="rId4"/>
          <a:stretch>
            <a:fillRect/>
          </a:stretch>
        </p:blipFill>
        <p:spPr>
          <a:xfrm>
            <a:off x="6640455" y="2106754"/>
            <a:ext cx="1048468" cy="1024085"/>
          </a:xfrm>
          <a:prstGeom prst="rect">
            <a:avLst/>
          </a:prstGeom>
        </p:spPr>
      </p:pic>
      <p:sp>
        <p:nvSpPr>
          <p:cNvPr id="29" name="Flowchart: Multidocument 17"/>
          <p:cNvSpPr/>
          <p:nvPr/>
        </p:nvSpPr>
        <p:spPr>
          <a:xfrm>
            <a:off x="7895770" y="1346717"/>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0" name="Connector: Elbow 29"/>
          <p:cNvCxnSpPr>
            <a:cxnSpLocks/>
            <a:stCxn id="29" idx="2"/>
            <a:endCxn id="28" idx="3"/>
          </p:cNvCxnSpPr>
          <p:nvPr/>
        </p:nvCxnSpPr>
        <p:spPr>
          <a:xfrm rot="5400000">
            <a:off x="8040278" y="1844868"/>
            <a:ext cx="422575" cy="1125283"/>
          </a:xfrm>
          <a:prstGeom prst="bentConnector2">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959128" y="664122"/>
            <a:ext cx="698669" cy="1560335"/>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4"/>
          <p:cNvGrpSpPr/>
          <p:nvPr/>
        </p:nvGrpSpPr>
        <p:grpSpPr>
          <a:xfrm>
            <a:off x="9778020" y="3183630"/>
            <a:ext cx="1946909" cy="1475392"/>
            <a:chOff x="9731964" y="2616526"/>
            <a:chExt cx="2427110" cy="1784547"/>
          </a:xfrm>
          <a:solidFill>
            <a:srgbClr val="F2F2F2"/>
          </a:solidFill>
        </p:grpSpPr>
        <p:grpSp>
          <p:nvGrpSpPr>
            <p:cNvPr id="39" name="Group 38"/>
            <p:cNvGrpSpPr/>
            <p:nvPr/>
          </p:nvGrpSpPr>
          <p:grpSpPr>
            <a:xfrm>
              <a:off x="9731964" y="2616526"/>
              <a:ext cx="2427110" cy="1784547"/>
              <a:chOff x="9731964" y="2616526"/>
              <a:chExt cx="2427110" cy="1784547"/>
            </a:xfrm>
            <a:grpFill/>
          </p:grpSpPr>
          <p:sp>
            <p:nvSpPr>
              <p:cNvPr id="41"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0" name="TextBox 39"/>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44" name="Straight Arrow Connector 43"/>
          <p:cNvCxnSpPr>
            <a:cxnSpLocks/>
            <a:stCxn id="27" idx="3"/>
            <a:endCxn id="41" idx="1"/>
          </p:cNvCxnSpPr>
          <p:nvPr/>
        </p:nvCxnSpPr>
        <p:spPr>
          <a:xfrm>
            <a:off x="8446672" y="3913293"/>
            <a:ext cx="1512456" cy="2075"/>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0531940" y="2233185"/>
            <a:ext cx="936475" cy="461665"/>
          </a:xfrm>
          <a:prstGeom prst="rect">
            <a:avLst/>
          </a:prstGeom>
          <a:noFill/>
        </p:spPr>
        <p:txBody>
          <a:bodyPr wrap="none" rtlCol="0">
            <a:spAutoFit/>
          </a:bodyPr>
          <a:lstStyle/>
          <a:p>
            <a:pPr algn="ctr"/>
            <a:r>
              <a:rPr lang="en-US" sz="2400" dirty="0">
                <a:solidFill>
                  <a:schemeClr val="tx1">
                    <a:lumMod val="50000"/>
                    <a:lumOff val="50000"/>
                  </a:schemeClr>
                </a:solidFill>
              </a:rPr>
              <a:t>Input</a:t>
            </a:r>
          </a:p>
        </p:txBody>
      </p:sp>
      <p:sp>
        <p:nvSpPr>
          <p:cNvPr id="52" name="TextBox 51"/>
          <p:cNvSpPr txBox="1"/>
          <p:nvPr/>
        </p:nvSpPr>
        <p:spPr>
          <a:xfrm>
            <a:off x="10417324" y="5273874"/>
            <a:ext cx="1165705" cy="461665"/>
          </a:xfrm>
          <a:prstGeom prst="rect">
            <a:avLst/>
          </a:prstGeom>
          <a:noFill/>
        </p:spPr>
        <p:txBody>
          <a:bodyPr wrap="none" rtlCol="0">
            <a:spAutoFit/>
          </a:bodyPr>
          <a:lstStyle/>
          <a:p>
            <a:pPr algn="ctr"/>
            <a:r>
              <a:rPr lang="en-US" sz="2400" dirty="0">
                <a:solidFill>
                  <a:schemeClr val="tx1">
                    <a:lumMod val="50000"/>
                    <a:lumOff val="50000"/>
                  </a:schemeClr>
                </a:solidFill>
              </a:rPr>
              <a:t>Output</a:t>
            </a:r>
          </a:p>
        </p:txBody>
      </p:sp>
      <p:cxnSp>
        <p:nvCxnSpPr>
          <p:cNvPr id="53" name="Straight Arrow Connector 52"/>
          <p:cNvCxnSpPr>
            <a:cxnSpLocks/>
            <a:stCxn id="51" idx="2"/>
            <a:endCxn id="43" idx="0"/>
          </p:cNvCxnSpPr>
          <p:nvPr/>
        </p:nvCxnSpPr>
        <p:spPr>
          <a:xfrm>
            <a:off x="11000178" y="2694850"/>
            <a:ext cx="320" cy="500697"/>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cxnSpLocks/>
            <a:stCxn id="43" idx="2"/>
            <a:endCxn id="52" idx="0"/>
          </p:cNvCxnSpPr>
          <p:nvPr/>
        </p:nvCxnSpPr>
        <p:spPr>
          <a:xfrm flipH="1">
            <a:off x="11000177" y="4659022"/>
            <a:ext cx="321" cy="614852"/>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4" name="SpotlightShapecf6bc52e-9d25-4ba1-95a0-8d5e4dc19d03" hidden="1"/>
          <p:cNvPicPr>
            <a:picLocks noChangeAspect="1"/>
          </p:cNvPicPr>
          <p:nvPr/>
        </p:nvPicPr>
        <p:blipFill>
          <a:blip r:embed="rId6"/>
          <a:stretch>
            <a:fillRect/>
          </a:stretch>
        </p:blipFill>
        <p:spPr>
          <a:xfrm>
            <a:off x="238391" y="1346041"/>
            <a:ext cx="4767485" cy="4944285"/>
          </a:xfrm>
          <a:prstGeom prst="rect">
            <a:avLst/>
          </a:prstGeom>
        </p:spPr>
      </p:pic>
      <p:pic>
        <p:nvPicPr>
          <p:cNvPr id="35"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47777" y="4072643"/>
            <a:ext cx="720095" cy="1009478"/>
          </a:xfrm>
          <a:prstGeom prst="rect">
            <a:avLst/>
          </a:prstGeom>
        </p:spPr>
      </p:pic>
      <p:pic>
        <p:nvPicPr>
          <p:cNvPr id="16" name="SpotlightShape1_rendered"/>
          <p:cNvPicPr>
            <a:picLocks/>
          </p:cNvPicPr>
          <p:nvPr/>
        </p:nvPicPr>
        <p:blipFill>
          <a:blip r:embed="rId8">
            <a:extLst>
              <a:ext uri="{28A0092B-C50C-407E-A947-70E740481C1C}">
                <a14:useLocalDpi xmlns:a14="http://schemas.microsoft.com/office/drawing/2010/main" val="0"/>
              </a:ext>
            </a:extLst>
          </a:blip>
          <a:srcRect l="791" t="1389"/>
          <a:stretch>
            <a:fillRect/>
          </a:stretch>
        </p:blipFill>
        <p:spPr>
          <a:xfrm>
            <a:off x="-1" y="-1"/>
            <a:ext cx="12337144" cy="6981372"/>
          </a:xfrm>
          <a:prstGeom prst="rect">
            <a:avLst/>
          </a:prstGeom>
        </p:spPr>
      </p:pic>
      <mc:AlternateContent xmlns:mc="http://schemas.openxmlformats.org/markup-compatibility/2006" xmlns:a14="http://schemas.microsoft.com/office/drawing/2010/main">
        <mc:Choice Requires="a14">
          <p:sp>
            <p:nvSpPr>
              <p:cNvPr id="36" name="TextBox 35" descr=" 6"/>
              <p:cNvSpPr txBox="1"/>
              <p:nvPr/>
            </p:nvSpPr>
            <p:spPr>
              <a:xfrm>
                <a:off x="5034861" y="5861916"/>
                <a:ext cx="7148111" cy="523220"/>
              </a:xfrm>
              <a:prstGeom prst="rect">
                <a:avLst/>
              </a:prstGeom>
              <a:noFill/>
            </p:spPr>
            <p:txBody>
              <a:bodyPr wrap="none" rtlCol="0">
                <a:spAutoFit/>
              </a:bodyPr>
              <a:lstStyle/>
              <a:p>
                <a:pPr algn="ctr"/>
                <a:r>
                  <a:rPr lang="en-US" sz="2800" dirty="0">
                    <a:solidFill>
                      <a:srgbClr val="0074CC"/>
                    </a:solidFill>
                    <a:effectLst>
                      <a:glow rad="317500">
                        <a:schemeClr val="bg1">
                          <a:alpha val="40000"/>
                        </a:schemeClr>
                      </a:glow>
                    </a:effectLst>
                  </a:rPr>
                  <a:t>Development time: </a:t>
                </a:r>
                <a14:m>
                  <m:oMath xmlns:m="http://schemas.openxmlformats.org/officeDocument/2006/math">
                    <m:r>
                      <a:rPr lang="en-US" sz="2800" b="0" i="1" smtClean="0">
                        <a:solidFill>
                          <a:srgbClr val="0074CC"/>
                        </a:solidFill>
                        <a:effectLst>
                          <a:glow rad="317500">
                            <a:schemeClr val="bg1">
                              <a:alpha val="40000"/>
                            </a:schemeClr>
                          </a:glow>
                        </a:effectLst>
                        <a:latin typeface="Cambria Math" panose="02040503050406030204" pitchFamily="18" charset="0"/>
                      </a:rPr>
                      <m:t>10</m:t>
                    </m:r>
                  </m:oMath>
                </a14:m>
                <a:r>
                  <a:rPr lang="en-US" sz="2800" dirty="0">
                    <a:solidFill>
                      <a:srgbClr val="0074CC"/>
                    </a:solidFill>
                    <a:effectLst>
                      <a:glow rad="317500">
                        <a:schemeClr val="bg1">
                          <a:alpha val="40000"/>
                        </a:schemeClr>
                      </a:glow>
                    </a:effectLst>
                  </a:rPr>
                  <a:t> months </a:t>
                </a:r>
                <a14:m>
                  <m:oMath xmlns:m="http://schemas.openxmlformats.org/officeDocument/2006/math">
                    <m:r>
                      <a:rPr lang="en-US" sz="2800" b="0" i="1" smtClean="0">
                        <a:solidFill>
                          <a:srgbClr val="0074CC"/>
                        </a:solidFill>
                        <a:effectLst>
                          <a:glow rad="317500">
                            <a:schemeClr val="bg1">
                              <a:alpha val="40000"/>
                            </a:schemeClr>
                          </a:glow>
                        </a:effectLst>
                        <a:latin typeface="Cambria Math" panose="02040503050406030204" pitchFamily="18" charset="0"/>
                      </a:rPr>
                      <m:t>→</m:t>
                    </m:r>
                  </m:oMath>
                </a14:m>
                <a:r>
                  <a:rPr lang="en-US" sz="2800" dirty="0">
                    <a:solidFill>
                      <a:srgbClr val="0074CC"/>
                    </a:solidFill>
                    <a:effectLst>
                      <a:glow rad="317500">
                        <a:schemeClr val="bg1">
                          <a:alpha val="40000"/>
                        </a:schemeClr>
                      </a:glow>
                    </a:effectLst>
                  </a:rPr>
                  <a:t> </a:t>
                </a:r>
                <a14:m>
                  <m:oMath xmlns:m="http://schemas.openxmlformats.org/officeDocument/2006/math">
                    <m:r>
                      <a:rPr lang="en-US" sz="2800" b="0" i="1" dirty="0" smtClean="0">
                        <a:solidFill>
                          <a:srgbClr val="0074CC"/>
                        </a:solidFill>
                        <a:effectLst>
                          <a:glow rad="317500">
                            <a:schemeClr val="bg1">
                              <a:alpha val="40000"/>
                            </a:schemeClr>
                          </a:glow>
                        </a:effectLst>
                        <a:latin typeface="Cambria Math" panose="02040503050406030204" pitchFamily="18" charset="0"/>
                      </a:rPr>
                      <m:t>10</m:t>
                    </m:r>
                  </m:oMath>
                </a14:m>
                <a:r>
                  <a:rPr lang="en-US" sz="2800" dirty="0">
                    <a:solidFill>
                      <a:srgbClr val="0074CC"/>
                    </a:solidFill>
                    <a:effectLst>
                      <a:glow rad="317500">
                        <a:schemeClr val="bg1">
                          <a:alpha val="40000"/>
                        </a:schemeClr>
                      </a:glow>
                    </a:effectLst>
                  </a:rPr>
                  <a:t> weeks!</a:t>
                </a:r>
                <a:endParaRPr lang="en-US" sz="2800" dirty="0">
                  <a:solidFill>
                    <a:schemeClr val="tx2">
                      <a:lumMod val="60000"/>
                      <a:lumOff val="40000"/>
                    </a:schemeClr>
                  </a:solidFill>
                  <a:effectLst>
                    <a:glow rad="317500">
                      <a:schemeClr val="bg1">
                        <a:alpha val="40000"/>
                      </a:schemeClr>
                    </a:glow>
                  </a:effectLst>
                </a:endParaRPr>
              </a:p>
            </p:txBody>
          </p:sp>
        </mc:Choice>
        <mc:Fallback xmlns="">
          <p:sp>
            <p:nvSpPr>
              <p:cNvPr id="36" name="TextBox 35" descr=" 6"/>
              <p:cNvSpPr txBox="1">
                <a:spLocks noRot="1" noChangeAspect="1" noMove="1" noResize="1" noEditPoints="1" noAdjustHandles="1" noChangeArrowheads="1" noChangeShapeType="1" noTextEdit="1"/>
              </p:cNvSpPr>
              <p:nvPr/>
            </p:nvSpPr>
            <p:spPr>
              <a:xfrm>
                <a:off x="5034861" y="5861916"/>
                <a:ext cx="7148111" cy="523220"/>
              </a:xfrm>
              <a:prstGeom prst="rect">
                <a:avLst/>
              </a:prstGeom>
              <a:blipFill>
                <a:blip r:embed="rId9"/>
                <a:stretch>
                  <a:fillRect l="-3581" t="-44706" r="-3410" b="-63529"/>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1CEE210A-93B6-4714-AAF6-ECBA5FA348A9}" type="slidenum">
              <a:rPr lang="en-US" smtClean="0"/>
              <a:t>18</a:t>
            </a:fld>
            <a:endParaRPr lang="en-US"/>
          </a:p>
        </p:txBody>
      </p:sp>
    </p:spTree>
    <p:extLst>
      <p:ext uri="{BB962C8B-B14F-4D97-AF65-F5344CB8AC3E}">
        <p14:creationId xmlns:p14="http://schemas.microsoft.com/office/powerpoint/2010/main" val="871402074"/>
      </p:ext>
    </p:extLst>
  </p:cSld>
  <p:clrMapOvr>
    <a:masterClrMapping/>
  </p:clrMapOvr>
  <mc:AlternateContent xmlns:mc="http://schemas.openxmlformats.org/markup-compatibility/2006" xmlns:p14="http://schemas.microsoft.com/office/powerpoint/2010/main">
    <mc:Choice Requires="p14">
      <p:transition spd="med" p14:dur="700" advTm="17760">
        <p:fade/>
      </p:transition>
    </mc:Choice>
    <mc:Fallback xmlns="">
      <p:transition spd="med" advTm="1776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365" y="376675"/>
            <a:ext cx="10515600" cy="1000351"/>
          </a:xfrm>
        </p:spPr>
        <p:txBody>
          <a:bodyPr anchor="ctr">
            <a:normAutofit/>
          </a:bodyPr>
          <a:lstStyle/>
          <a:p>
            <a:pPr algn="l"/>
            <a:r>
              <a:rPr lang="en-US" sz="4200" dirty="0" err="1">
                <a:solidFill>
                  <a:schemeClr val="accent1"/>
                </a:solidFill>
              </a:rPr>
              <a:t>PRO</a:t>
            </a:r>
            <a:r>
              <a:rPr lang="en-US" sz="4200" dirty="0" err="1"/>
              <a:t>gram</a:t>
            </a:r>
            <a:r>
              <a:rPr lang="en-US" sz="4200" dirty="0"/>
              <a:t> </a:t>
            </a:r>
            <a:r>
              <a:rPr lang="en-US" sz="4200" dirty="0">
                <a:solidFill>
                  <a:schemeClr val="accent1"/>
                </a:solidFill>
              </a:rPr>
              <a:t>S</a:t>
            </a:r>
            <a:r>
              <a:rPr lang="en-US" sz="4200" dirty="0"/>
              <a:t>ynthesis using </a:t>
            </a:r>
            <a:r>
              <a:rPr lang="en-US" sz="4200" dirty="0">
                <a:solidFill>
                  <a:schemeClr val="accent1"/>
                </a:solidFill>
              </a:rPr>
              <a:t>E</a:t>
            </a:r>
            <a:r>
              <a:rPr lang="en-US" sz="4200" dirty="0"/>
              <a:t>xamples</a:t>
            </a:r>
          </a:p>
        </p:txBody>
      </p:sp>
      <p:sp>
        <p:nvSpPr>
          <p:cNvPr id="3" name="Date Placeholder 2"/>
          <p:cNvSpPr>
            <a:spLocks noGrp="1"/>
          </p:cNvSpPr>
          <p:nvPr>
            <p:ph type="dt" sz="half" idx="10"/>
          </p:nvPr>
        </p:nvSpPr>
        <p:spPr/>
        <p:txBody>
          <a:bodyPr/>
          <a:lstStyle/>
          <a:p>
            <a:r>
              <a:rPr lang="en-US"/>
              <a:t>2 June 2017</a:t>
            </a:r>
          </a:p>
        </p:txBody>
      </p:sp>
      <p:grpSp>
        <p:nvGrpSpPr>
          <p:cNvPr id="54" name="Group 53"/>
          <p:cNvGrpSpPr/>
          <p:nvPr/>
        </p:nvGrpSpPr>
        <p:grpSpPr>
          <a:xfrm>
            <a:off x="7534006" y="1949658"/>
            <a:ext cx="1511969" cy="2017404"/>
            <a:chOff x="7098951" y="884831"/>
            <a:chExt cx="1695190" cy="2261872"/>
          </a:xfrm>
        </p:grpSpPr>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951" y="884831"/>
              <a:ext cx="1695190" cy="1769720"/>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30" name="TextBox 22"/>
            <p:cNvSpPr txBox="1"/>
            <p:nvPr/>
          </p:nvSpPr>
          <p:spPr>
            <a:xfrm>
              <a:off x="7226448" y="2698108"/>
              <a:ext cx="1332269" cy="448595"/>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r>
                <a:rPr lang="en-US" dirty="0">
                  <a:latin typeface="+mn-lt"/>
                </a:rPr>
                <a:t>Vu Le</a:t>
              </a:r>
            </a:p>
          </p:txBody>
        </p:sp>
      </p:grpSp>
      <p:grpSp>
        <p:nvGrpSpPr>
          <p:cNvPr id="55" name="Group 54"/>
          <p:cNvGrpSpPr/>
          <p:nvPr/>
        </p:nvGrpSpPr>
        <p:grpSpPr>
          <a:xfrm>
            <a:off x="9671728" y="1968133"/>
            <a:ext cx="1385009" cy="2287248"/>
            <a:chOff x="9006988" y="859274"/>
            <a:chExt cx="1552844" cy="2564417"/>
          </a:xfrm>
        </p:grpSpPr>
        <p:pic>
          <p:nvPicPr>
            <p:cNvPr id="33" name="Picture 32"/>
            <p:cNvPicPr>
              <a:picLocks noChangeAspect="1"/>
            </p:cNvPicPr>
            <p:nvPr/>
          </p:nvPicPr>
          <p:blipFill>
            <a:blip r:embed="rId3"/>
            <a:stretch>
              <a:fillRect/>
            </a:stretch>
          </p:blipFill>
          <p:spPr>
            <a:xfrm>
              <a:off x="9034832" y="859274"/>
              <a:ext cx="1525000" cy="174900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36" name="TextBox 42"/>
            <p:cNvSpPr txBox="1"/>
            <p:nvPr/>
          </p:nvSpPr>
          <p:spPr>
            <a:xfrm>
              <a:off x="9006988" y="2699038"/>
              <a:ext cx="1538894" cy="724653"/>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Daniel Perelman</a:t>
              </a:r>
            </a:p>
          </p:txBody>
        </p:sp>
      </p:grpSp>
      <p:grpSp>
        <p:nvGrpSpPr>
          <p:cNvPr id="58" name="Group 57"/>
          <p:cNvGrpSpPr/>
          <p:nvPr/>
        </p:nvGrpSpPr>
        <p:grpSpPr>
          <a:xfrm>
            <a:off x="7126153" y="4362609"/>
            <a:ext cx="2191266" cy="1935661"/>
            <a:chOff x="4905630" y="4315318"/>
            <a:chExt cx="2456803" cy="2170222"/>
          </a:xfrm>
        </p:grpSpPr>
        <p:pic>
          <p:nvPicPr>
            <p:cNvPr id="35" name="Picture 34"/>
            <p:cNvPicPr>
              <a:picLocks noChangeAspect="1"/>
            </p:cNvPicPr>
            <p:nvPr/>
          </p:nvPicPr>
          <p:blipFill rotWithShape="1">
            <a:blip r:embed="rId4"/>
            <a:srcRect l="6837" r="5012"/>
            <a:stretch/>
          </p:blipFill>
          <p:spPr>
            <a:xfrm>
              <a:off x="5358519" y="4315318"/>
              <a:ext cx="1551025" cy="1617326"/>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37" name="TextBox 43"/>
            <p:cNvSpPr txBox="1"/>
            <p:nvPr/>
          </p:nvSpPr>
          <p:spPr>
            <a:xfrm>
              <a:off x="4905630" y="6071453"/>
              <a:ext cx="2456803" cy="414087"/>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Danny Simmons</a:t>
              </a:r>
            </a:p>
          </p:txBody>
        </p:sp>
      </p:grpSp>
      <p:grpSp>
        <p:nvGrpSpPr>
          <p:cNvPr id="59" name="Group 58"/>
          <p:cNvGrpSpPr/>
          <p:nvPr/>
        </p:nvGrpSpPr>
        <p:grpSpPr>
          <a:xfrm>
            <a:off x="810169" y="4349478"/>
            <a:ext cx="1668947" cy="2011792"/>
            <a:chOff x="7216694" y="4346543"/>
            <a:chExt cx="1871189" cy="2255579"/>
          </a:xfrm>
        </p:grpSpPr>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2613" y="4346543"/>
              <a:ext cx="1559353" cy="1584603"/>
            </a:xfrm>
            <a:prstGeom prst="ellipse">
              <a:avLst/>
            </a:prstGeom>
            <a:ln w="1270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38" name="TextBox 44"/>
            <p:cNvSpPr txBox="1"/>
            <p:nvPr/>
          </p:nvSpPr>
          <p:spPr>
            <a:xfrm>
              <a:off x="7216694" y="6070206"/>
              <a:ext cx="1871189" cy="531916"/>
            </a:xfrm>
            <a:prstGeom prst="rect">
              <a:avLst/>
            </a:prstGeom>
            <a:noFill/>
          </p:spPr>
          <p:txBody>
            <a:bodyPr wrap="square" rtlCol="0" anchor="ctr">
              <a:no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Mark Plesko</a:t>
              </a:r>
            </a:p>
          </p:txBody>
        </p:sp>
      </p:grpSp>
      <p:grpSp>
        <p:nvGrpSpPr>
          <p:cNvPr id="57" name="Group 56"/>
          <p:cNvGrpSpPr/>
          <p:nvPr/>
        </p:nvGrpSpPr>
        <p:grpSpPr>
          <a:xfrm>
            <a:off x="5312107" y="4353205"/>
            <a:ext cx="1622464" cy="2179810"/>
            <a:chOff x="3400329" y="4287987"/>
            <a:chExt cx="1819073" cy="2443959"/>
          </a:xfrm>
        </p:grpSpPr>
        <p:sp>
          <p:nvSpPr>
            <p:cNvPr id="39" name="TextBox 46"/>
            <p:cNvSpPr txBox="1"/>
            <p:nvPr/>
          </p:nvSpPr>
          <p:spPr>
            <a:xfrm>
              <a:off x="3400329" y="6007293"/>
              <a:ext cx="1819073" cy="724653"/>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Mohammad Raza</a:t>
              </a:r>
            </a:p>
          </p:txBody>
        </p:sp>
        <p:pic>
          <p:nvPicPr>
            <p:cNvPr id="41" name="Picture 40"/>
            <p:cNvPicPr>
              <a:picLocks noChangeAspect="1"/>
            </p:cNvPicPr>
            <p:nvPr/>
          </p:nvPicPr>
          <p:blipFill rotWithShape="1">
            <a:blip r:embed="rId6">
              <a:extLst>
                <a:ext uri="{28A0092B-C50C-407E-A947-70E740481C1C}">
                  <a14:useLocalDpi xmlns:a14="http://schemas.microsoft.com/office/drawing/2010/main" val="0"/>
                </a:ext>
              </a:extLst>
            </a:blip>
            <a:srcRect l="6826" r="3159"/>
            <a:stretch/>
          </p:blipFill>
          <p:spPr>
            <a:xfrm>
              <a:off x="3535300" y="4287987"/>
              <a:ext cx="1549133" cy="1624142"/>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60" name="Group 59"/>
          <p:cNvGrpSpPr/>
          <p:nvPr/>
        </p:nvGrpSpPr>
        <p:grpSpPr>
          <a:xfrm>
            <a:off x="9587109" y="4350652"/>
            <a:ext cx="1457186" cy="2182362"/>
            <a:chOff x="8960524" y="4317170"/>
            <a:chExt cx="1633767" cy="2446818"/>
          </a:xfrm>
        </p:grpSpPr>
        <p:sp>
          <p:nvSpPr>
            <p:cNvPr id="40" name="TextBox 47"/>
            <p:cNvSpPr txBox="1"/>
            <p:nvPr/>
          </p:nvSpPr>
          <p:spPr>
            <a:xfrm>
              <a:off x="9083240" y="6039335"/>
              <a:ext cx="1427741" cy="724653"/>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spcBef>
                  <a:spcPts val="0"/>
                </a:spcBef>
              </a:pPr>
              <a:r>
                <a:rPr lang="en-US" dirty="0">
                  <a:latin typeface="+mn-lt"/>
                </a:rPr>
                <a:t>Abhishek </a:t>
              </a:r>
            </a:p>
            <a:p>
              <a:pPr algn="ctr">
                <a:lnSpc>
                  <a:spcPct val="90000"/>
                </a:lnSpc>
                <a:spcBef>
                  <a:spcPts val="0"/>
                </a:spcBef>
              </a:pPr>
              <a:r>
                <a:rPr lang="en-US" dirty="0">
                  <a:latin typeface="+mn-lt"/>
                </a:rPr>
                <a:t>Udupa</a:t>
              </a:r>
            </a:p>
          </p:txBody>
        </p:sp>
        <p:pic>
          <p:nvPicPr>
            <p:cNvPr id="43" name="Picture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60524" y="4317170"/>
              <a:ext cx="1633767" cy="1633767"/>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52" name="Group 51"/>
          <p:cNvGrpSpPr/>
          <p:nvPr/>
        </p:nvGrpSpPr>
        <p:grpSpPr>
          <a:xfrm>
            <a:off x="661173" y="1968133"/>
            <a:ext cx="1926867" cy="2004313"/>
            <a:chOff x="3205196" y="888455"/>
            <a:chExt cx="2160363" cy="2247194"/>
          </a:xfrm>
        </p:grpSpPr>
        <p:sp>
          <p:nvSpPr>
            <p:cNvPr id="32" name="TextBox 30"/>
            <p:cNvSpPr txBox="1"/>
            <p:nvPr/>
          </p:nvSpPr>
          <p:spPr>
            <a:xfrm>
              <a:off x="3205196" y="2721562"/>
              <a:ext cx="2160363" cy="414087"/>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Sumit Gulwani</a:t>
              </a:r>
            </a:p>
          </p:txBody>
        </p:sp>
        <p:pic>
          <p:nvPicPr>
            <p:cNvPr id="46" name="Picture 45"/>
            <p:cNvPicPr>
              <a:picLocks noChangeAspect="1"/>
            </p:cNvPicPr>
            <p:nvPr/>
          </p:nvPicPr>
          <p:blipFill>
            <a:blip r:embed="rId8"/>
            <a:stretch>
              <a:fillRect/>
            </a:stretch>
          </p:blipFill>
          <p:spPr>
            <a:xfrm>
              <a:off x="3495184" y="888455"/>
              <a:ext cx="1631811" cy="1749006"/>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grpSp>
      <p:grpSp>
        <p:nvGrpSpPr>
          <p:cNvPr id="53" name="Group 52"/>
          <p:cNvGrpSpPr/>
          <p:nvPr/>
        </p:nvGrpSpPr>
        <p:grpSpPr>
          <a:xfrm>
            <a:off x="5381745" y="1968344"/>
            <a:ext cx="1552826" cy="2281101"/>
            <a:chOff x="5215553" y="944914"/>
            <a:chExt cx="1740996" cy="2557521"/>
          </a:xfrm>
        </p:grpSpPr>
        <p:pic>
          <p:nvPicPr>
            <p:cNvPr id="42" name="Picture 41"/>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15553" y="944914"/>
              <a:ext cx="1740996" cy="1748768"/>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48" name="TextBox 25"/>
            <p:cNvSpPr txBox="1"/>
            <p:nvPr/>
          </p:nvSpPr>
          <p:spPr>
            <a:xfrm>
              <a:off x="5283336" y="2777783"/>
              <a:ext cx="1591579" cy="724652"/>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Ranvijay Kumar</a:t>
              </a:r>
            </a:p>
          </p:txBody>
        </p:sp>
      </p:grpSp>
      <p:grpSp>
        <p:nvGrpSpPr>
          <p:cNvPr id="56" name="Group 55"/>
          <p:cNvGrpSpPr/>
          <p:nvPr/>
        </p:nvGrpSpPr>
        <p:grpSpPr>
          <a:xfrm>
            <a:off x="3100661" y="4349478"/>
            <a:ext cx="1676278" cy="1987535"/>
            <a:chOff x="1569873" y="4292369"/>
            <a:chExt cx="1879408" cy="2228383"/>
          </a:xfrm>
        </p:grpSpPr>
        <p:pic>
          <p:nvPicPr>
            <p:cNvPr id="47" name="Picture 46"/>
            <p:cNvPicPr>
              <a:picLocks noChangeAspect="1"/>
            </p:cNvPicPr>
            <p:nvPr/>
          </p:nvPicPr>
          <p:blipFill>
            <a:blip r:embed="rId10"/>
            <a:stretch>
              <a:fillRect/>
            </a:stretch>
          </p:blipFill>
          <p:spPr>
            <a:xfrm>
              <a:off x="1701087" y="4292369"/>
              <a:ext cx="1616980" cy="1599325"/>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49" name="TextBox 27"/>
            <p:cNvSpPr txBox="1"/>
            <p:nvPr/>
          </p:nvSpPr>
          <p:spPr>
            <a:xfrm>
              <a:off x="1569873" y="6029151"/>
              <a:ext cx="1879408" cy="491601"/>
            </a:xfrm>
            <a:prstGeom prst="rect">
              <a:avLst/>
            </a:prstGeom>
            <a:noFill/>
          </p:spPr>
          <p:txBody>
            <a:bodyPr wrap="square" rtlCol="0" anchor="ctr">
              <a:no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Alex Polozov</a:t>
              </a:r>
            </a:p>
          </p:txBody>
        </p:sp>
      </p:grpSp>
      <p:grpSp>
        <p:nvGrpSpPr>
          <p:cNvPr id="6" name="Group 5"/>
          <p:cNvGrpSpPr/>
          <p:nvPr/>
        </p:nvGrpSpPr>
        <p:grpSpPr>
          <a:xfrm>
            <a:off x="3073783" y="1874946"/>
            <a:ext cx="1806145" cy="2111195"/>
            <a:chOff x="3101396" y="1764002"/>
            <a:chExt cx="1806145" cy="2111195"/>
          </a:xfrm>
        </p:grpSpPr>
        <p:pic>
          <p:nvPicPr>
            <p:cNvPr id="2052" name="Picture 4" descr="Portrait of Prateek Jain"/>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77890" y="1764002"/>
              <a:ext cx="1653158" cy="1653158"/>
            </a:xfrm>
            <a:prstGeom prst="ellipse">
              <a:avLst/>
            </a:prstGeom>
            <a:ln w="31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0" name="TextBox 30"/>
            <p:cNvSpPr txBox="1"/>
            <p:nvPr/>
          </p:nvSpPr>
          <p:spPr>
            <a:xfrm>
              <a:off x="3101396" y="3505865"/>
              <a:ext cx="1806145" cy="369332"/>
            </a:xfrm>
            <a:prstGeom prst="rect">
              <a:avLst/>
            </a:prstGeom>
            <a:noFill/>
          </p:spPr>
          <p:txBody>
            <a:bodyPr wrap="square" rtlCol="0" anchor="t">
              <a:spAutoFit/>
            </a:bodyPr>
            <a:lstStyle>
              <a:defPPr>
                <a:defRPr lang="en-US"/>
              </a:defPPr>
              <a:lvl1pPr algn="l" rtl="0" fontAlgn="base">
                <a:spcBef>
                  <a:spcPct val="50000"/>
                </a:spcBef>
                <a:spcAft>
                  <a:spcPct val="0"/>
                </a:spcAft>
                <a:defRPr sz="2000" kern="1200">
                  <a:solidFill>
                    <a:schemeClr val="tx1"/>
                  </a:solidFill>
                  <a:latin typeface="Comic Sans MS" pitchFamily="66" charset="0"/>
                  <a:ea typeface="+mn-ea"/>
                  <a:cs typeface="+mn-cs"/>
                </a:defRPr>
              </a:lvl1pPr>
              <a:lvl2pPr marL="457200" algn="l" rtl="0" fontAlgn="base">
                <a:spcBef>
                  <a:spcPct val="50000"/>
                </a:spcBef>
                <a:spcAft>
                  <a:spcPct val="0"/>
                </a:spcAft>
                <a:defRPr sz="2000" kern="1200">
                  <a:solidFill>
                    <a:schemeClr val="tx1"/>
                  </a:solidFill>
                  <a:latin typeface="Comic Sans MS" pitchFamily="66" charset="0"/>
                  <a:ea typeface="+mn-ea"/>
                  <a:cs typeface="+mn-cs"/>
                </a:defRPr>
              </a:lvl2pPr>
              <a:lvl3pPr marL="914400" algn="l" rtl="0" fontAlgn="base">
                <a:spcBef>
                  <a:spcPct val="50000"/>
                </a:spcBef>
                <a:spcAft>
                  <a:spcPct val="0"/>
                </a:spcAft>
                <a:defRPr sz="2000" kern="1200">
                  <a:solidFill>
                    <a:schemeClr val="tx1"/>
                  </a:solidFill>
                  <a:latin typeface="Comic Sans MS" pitchFamily="66" charset="0"/>
                  <a:ea typeface="+mn-ea"/>
                  <a:cs typeface="+mn-cs"/>
                </a:defRPr>
              </a:lvl3pPr>
              <a:lvl4pPr marL="1371600" algn="l" rtl="0" fontAlgn="base">
                <a:spcBef>
                  <a:spcPct val="50000"/>
                </a:spcBef>
                <a:spcAft>
                  <a:spcPct val="0"/>
                </a:spcAft>
                <a:defRPr sz="2000" kern="1200">
                  <a:solidFill>
                    <a:schemeClr val="tx1"/>
                  </a:solidFill>
                  <a:latin typeface="Comic Sans MS" pitchFamily="66" charset="0"/>
                  <a:ea typeface="+mn-ea"/>
                  <a:cs typeface="+mn-cs"/>
                </a:defRPr>
              </a:lvl4pPr>
              <a:lvl5pPr marL="1828800" algn="l" rtl="0" fontAlgn="base">
                <a:spcBef>
                  <a:spcPct val="5000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a:lstStyle>
            <a:p>
              <a:pPr algn="ctr">
                <a:lnSpc>
                  <a:spcPct val="90000"/>
                </a:lnSpc>
              </a:pPr>
              <a:r>
                <a:rPr lang="en-US" dirty="0">
                  <a:latin typeface="+mn-lt"/>
                </a:rPr>
                <a:t>Prateek Jain</a:t>
              </a:r>
            </a:p>
          </p:txBody>
        </p:sp>
      </p:grpSp>
      <p:pic>
        <p:nvPicPr>
          <p:cNvPr id="2054" name="Picture 6" descr="http://logok.org/wp-content/uploads/2014/06/Microsoft-logo-m-box-880x660.png"/>
          <p:cNvPicPr>
            <a:picLocks noChangeAspect="1" noChangeArrowheads="1"/>
          </p:cNvPicPr>
          <p:nvPr/>
        </p:nvPicPr>
        <p:blipFill rotWithShape="1">
          <a:blip r:embed="rId12">
            <a:extLst>
              <a:ext uri="{28A0092B-C50C-407E-A947-70E740481C1C}">
                <a14:useLocalDpi xmlns:a14="http://schemas.microsoft.com/office/drawing/2010/main" val="0"/>
              </a:ext>
            </a:extLst>
          </a:blip>
          <a:srcRect l="34579" t="31105" r="34851" b="30820"/>
          <a:stretch/>
        </p:blipFill>
        <p:spPr bwMode="auto">
          <a:xfrm>
            <a:off x="10051798" y="505566"/>
            <a:ext cx="1169167" cy="1092137"/>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p:cNvSpPr txBox="1"/>
          <p:nvPr/>
        </p:nvSpPr>
        <p:spPr>
          <a:xfrm>
            <a:off x="717088" y="1201676"/>
            <a:ext cx="6268063" cy="461665"/>
          </a:xfrm>
          <a:prstGeom prst="rect">
            <a:avLst/>
          </a:prstGeom>
          <a:noFill/>
        </p:spPr>
        <p:txBody>
          <a:bodyPr wrap="none" rtlCol="0">
            <a:spAutoFit/>
          </a:bodyPr>
          <a:lstStyle/>
          <a:p>
            <a:r>
              <a:rPr lang="en-US" sz="2400" dirty="0">
                <a:solidFill>
                  <a:schemeClr val="accent1">
                    <a:lumMod val="75000"/>
                  </a:schemeClr>
                </a:solidFill>
                <a:latin typeface="Droid Sans Mono" panose="020B0609030804020204" pitchFamily="49" charset="0"/>
                <a:ea typeface="Droid Sans Mono" panose="020B0609030804020204" pitchFamily="49" charset="0"/>
                <a:cs typeface="Droid Sans Mono" panose="020B0609030804020204" pitchFamily="49" charset="0"/>
              </a:rPr>
              <a:t>https://microsoft.github.io/prose</a:t>
            </a:r>
          </a:p>
        </p:txBody>
      </p:sp>
      <p:sp>
        <p:nvSpPr>
          <p:cNvPr id="5" name="Slide Number Placeholder 4"/>
          <p:cNvSpPr>
            <a:spLocks noGrp="1"/>
          </p:cNvSpPr>
          <p:nvPr>
            <p:ph type="sldNum" sz="quarter" idx="12"/>
          </p:nvPr>
        </p:nvSpPr>
        <p:spPr/>
        <p:txBody>
          <a:bodyPr/>
          <a:lstStyle/>
          <a:p>
            <a:fld id="{1CEE210A-93B6-4714-AAF6-ECBA5FA348A9}" type="slidenum">
              <a:rPr lang="en-US" smtClean="0"/>
              <a:t>19</a:t>
            </a:fld>
            <a:endParaRPr lang="en-US"/>
          </a:p>
        </p:txBody>
      </p:sp>
    </p:spTree>
    <p:extLst>
      <p:ext uri="{BB962C8B-B14F-4D97-AF65-F5344CB8AC3E}">
        <p14:creationId xmlns:p14="http://schemas.microsoft.com/office/powerpoint/2010/main" val="3955183109"/>
      </p:ext>
    </p:extLst>
  </p:cSld>
  <p:clrMapOvr>
    <a:masterClrMapping/>
  </p:clrMapOvr>
  <mc:AlternateContent xmlns:mc="http://schemas.openxmlformats.org/markup-compatibility/2006" xmlns:p14="http://schemas.microsoft.com/office/powerpoint/2010/main">
    <mc:Choice Requires="p14">
      <p:transition spd="slow" p14:dur="2000" advTm="28388"/>
    </mc:Choice>
    <mc:Fallback xmlns="">
      <p:transition spd="slow" advTm="2838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38" y="365125"/>
            <a:ext cx="11718324" cy="1325563"/>
          </a:xfrm>
        </p:spPr>
        <p:txBody>
          <a:bodyPr anchor="t">
            <a:normAutofit fontScale="90000"/>
          </a:bodyPr>
          <a:lstStyle/>
          <a:p>
            <a:r>
              <a:rPr lang="en-US" dirty="0"/>
              <a:t>Program Synthesis: “The Golden Dream of CS”</a:t>
            </a:r>
            <a:br>
              <a:rPr lang="en-US" sz="3800" dirty="0"/>
            </a:br>
            <a:r>
              <a:rPr lang="en-US" sz="2600" dirty="0"/>
              <a:t>(circa 1950-1960)</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64083" y="2004653"/>
                <a:ext cx="8597137" cy="1349633"/>
              </a:xfrm>
              <a:prstGeom prst="verticalScroll">
                <a:avLst>
                  <a:gd name="adj" fmla="val 16886"/>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2880" rIns="182880">
                <a:spAutoFit/>
              </a:bodyPr>
              <a:lstStyle/>
              <a:p>
                <a:pPr marL="0" indent="0" algn="ctr">
                  <a:spcBef>
                    <a:spcPts val="0"/>
                  </a:spcBef>
                  <a:buNone/>
                  <a:tabLst>
                    <a:tab pos="2112963" algn="l"/>
                  </a:tabLst>
                </a:pPr>
                <a:r>
                  <a:rPr lang="en-US" sz="2400" b="1" dirty="0">
                    <a:latin typeface="+mj-lt"/>
                  </a:rPr>
                  <a:t>Sort</a:t>
                </a:r>
              </a:p>
              <a:p>
                <a:pPr marL="0" indent="0" algn="just">
                  <a:spcBef>
                    <a:spcPts val="0"/>
                  </a:spcBef>
                  <a:buNone/>
                  <a:tabLst>
                    <a:tab pos="1539875" algn="l"/>
                  </a:tabLst>
                </a:pPr>
                <a:r>
                  <a:rPr lang="en-US" sz="1800" b="1" dirty="0"/>
                  <a:t>Given:	</a:t>
                </a:r>
                <a14:m>
                  <m:oMath xmlns:m="http://schemas.openxmlformats.org/officeDocument/2006/math">
                    <m:r>
                      <a:rPr lang="en-US" sz="1800" b="0" i="1" smtClean="0">
                        <a:latin typeface="Cambria Math" panose="02040503050406030204" pitchFamily="18" charset="0"/>
                      </a:rPr>
                      <m:t>𝐴</m:t>
                    </m:r>
                    <m:d>
                      <m:dPr>
                        <m:begChr m:val="["/>
                        <m:endChr m:val="]"/>
                        <m:ctrlPr>
                          <a:rPr lang="en-US" sz="1800" b="0" i="1" smtClean="0">
                            <a:latin typeface="Cambria Math" panose="02040503050406030204" pitchFamily="18" charset="0"/>
                          </a:rPr>
                        </m:ctrlPr>
                      </m:dPr>
                      <m:e>
                        <m:r>
                          <a:rPr lang="en-US" sz="1800" b="0" i="1" smtClean="0">
                            <a:latin typeface="Cambria Math" panose="02040503050406030204" pitchFamily="18" charset="0"/>
                          </a:rPr>
                          <m:t>1:</m:t>
                        </m:r>
                        <m:r>
                          <a:rPr lang="en-US" sz="1800" b="0" i="1" smtClean="0">
                            <a:latin typeface="Cambria Math" panose="02040503050406030204" pitchFamily="18" charset="0"/>
                          </a:rPr>
                          <m:t>𝑛</m:t>
                        </m:r>
                      </m:e>
                    </m:d>
                  </m:oMath>
                </a14:m>
                <a:br>
                  <a:rPr lang="en-US" sz="1800" b="0" dirty="0">
                    <a:latin typeface="Consolas" panose="020B0609020204030204" pitchFamily="49" charset="0"/>
                  </a:rPr>
                </a:br>
                <a:r>
                  <a:rPr lang="en-US" sz="1800" b="1" dirty="0"/>
                  <a:t>Produce:	</a:t>
                </a:r>
                <a14:m>
                  <m:oMath xmlns:m="http://schemas.openxmlformats.org/officeDocument/2006/math">
                    <m:r>
                      <a:rPr lang="en-US" sz="1800" b="0" i="1" smtClean="0">
                        <a:latin typeface="Cambria Math" panose="02040503050406030204" pitchFamily="18" charset="0"/>
                      </a:rPr>
                      <m:t>𝐵</m:t>
                    </m:r>
                    <m:r>
                      <a:rPr lang="en-US" sz="1800" b="0" i="1" smtClean="0">
                        <a:latin typeface="Cambria Math" panose="02040503050406030204" pitchFamily="18" charset="0"/>
                      </a:rPr>
                      <m:t>[1:</m:t>
                    </m:r>
                    <m:r>
                      <a:rPr lang="en-US" sz="1800" b="0" i="1" smtClean="0">
                        <a:latin typeface="Cambria Math" panose="02040503050406030204" pitchFamily="18" charset="0"/>
                      </a:rPr>
                      <m:t>𝑛</m:t>
                    </m:r>
                    <m:r>
                      <a:rPr lang="en-US" sz="1800" b="0" i="1" smtClean="0">
                        <a:latin typeface="Cambria Math" panose="02040503050406030204" pitchFamily="18" charset="0"/>
                      </a:rPr>
                      <m:t>]</m:t>
                    </m:r>
                  </m:oMath>
                </a14:m>
                <a:r>
                  <a:rPr lang="en-US" sz="1800" dirty="0"/>
                  <a:t>  </a:t>
                </a:r>
                <a:r>
                  <a:rPr lang="en-US" sz="1800" b="1" dirty="0"/>
                  <a:t>ensuring </a:t>
                </a:r>
                <a:r>
                  <a:rPr lang="en-US" sz="1800" dirty="0"/>
                  <a:t>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𝐵</m:t>
                        </m:r>
                      </m:e>
                      <m:sub>
                        <m:r>
                          <a:rPr lang="en-US" sz="1800" b="0" i="1" smtClean="0">
                            <a:latin typeface="Cambria Math" panose="02040503050406030204" pitchFamily="18" charset="0"/>
                          </a:rPr>
                          <m:t>1</m:t>
                        </m:r>
                      </m:sub>
                    </m:sSub>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𝐵</m:t>
                        </m:r>
                      </m:e>
                      <m:sub>
                        <m:r>
                          <a:rPr lang="en-US" sz="1800" b="0" i="1" smtClean="0">
                            <a:latin typeface="Cambria Math" panose="02040503050406030204" pitchFamily="18" charset="0"/>
                          </a:rPr>
                          <m:t>𝑛</m:t>
                        </m:r>
                      </m:sub>
                    </m:sSub>
                  </m:oMath>
                </a14:m>
                <a:r>
                  <a:rPr lang="en-US" sz="1800" b="0" i="0" dirty="0">
                    <a:latin typeface="+mj-lt"/>
                  </a:rPr>
                  <a:t>  </a:t>
                </a:r>
                <a:r>
                  <a:rPr lang="en-US" sz="1800" b="1" i="0" dirty="0">
                    <a:latin typeface="+mj-lt"/>
                  </a:rPr>
                  <a:t>and </a:t>
                </a:r>
                <a:r>
                  <a:rPr lang="en-US" sz="1800" b="0" i="0" dirty="0">
                    <a:latin typeface="+mj-lt"/>
                  </a:rPr>
                  <a:t> </a:t>
                </a:r>
                <a14:m>
                  <m:oMath xmlns:m="http://schemas.openxmlformats.org/officeDocument/2006/math">
                    <m:r>
                      <a:rPr lang="en-US" sz="1800" b="0" i="1" smtClean="0">
                        <a:latin typeface="Cambria Math" panose="02040503050406030204" pitchFamily="18" charset="0"/>
                      </a:rPr>
                      <m:t>𝐵</m:t>
                    </m:r>
                  </m:oMath>
                </a14:m>
                <a:r>
                  <a:rPr lang="en-US" sz="1800" dirty="0"/>
                  <a:t> is a permutation of </a:t>
                </a:r>
                <a14:m>
                  <m:oMath xmlns:m="http://schemas.openxmlformats.org/officeDocument/2006/math">
                    <m:r>
                      <a:rPr lang="en-US" sz="1800" b="0" i="1" smtClean="0">
                        <a:latin typeface="Cambria Math" panose="02040503050406030204" pitchFamily="18" charset="0"/>
                      </a:rPr>
                      <m:t>𝐴</m:t>
                    </m:r>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64083" y="2004653"/>
                <a:ext cx="8597137" cy="1349633"/>
              </a:xfrm>
              <a:prstGeom prst="verticalScroll">
                <a:avLst>
                  <a:gd name="adj" fmla="val 16886"/>
                </a:avLst>
              </a:prstGeom>
              <a:blipFill>
                <a:blip r:embed="rId4"/>
                <a:stretch>
                  <a:fillRect/>
                </a:stretch>
              </a:blipFill>
              <a:ln w="9525" cap="flat" cmpd="sng" algn="ctr">
                <a:solidFill>
                  <a:schemeClr val="accent1"/>
                </a:solidFill>
                <a:prstDash val="solid"/>
                <a:round/>
                <a:headEnd type="none" w="med" len="med"/>
                <a:tailEnd type="none" w="med" len="med"/>
              </a:ln>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a:t>2 June 2017</a:t>
            </a:r>
          </a:p>
        </p:txBody>
      </p:sp>
      <p:sp>
        <p:nvSpPr>
          <p:cNvPr id="7" name="Arrow: Bent 6"/>
          <p:cNvSpPr/>
          <p:nvPr/>
        </p:nvSpPr>
        <p:spPr>
          <a:xfrm flipV="1">
            <a:off x="1492559" y="3752460"/>
            <a:ext cx="1713390" cy="1526959"/>
          </a:xfrm>
          <a:prstGeom prst="bentArrow">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9" name="Arrow: Right 8"/>
          <p:cNvSpPr/>
          <p:nvPr/>
        </p:nvSpPr>
        <p:spPr>
          <a:xfrm>
            <a:off x="7086070" y="4515941"/>
            <a:ext cx="899394" cy="763478"/>
          </a:xfrm>
          <a:prstGeom prst="rightArrow">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1026" name="Picture 2" descr="http://67.media.tumblr.com/a63d6f2b2301258e8e75a17073fc53c5/tumblr_n9sb5h1eCG1s77ypjo1_5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2160" y="3847956"/>
            <a:ext cx="2902684" cy="2194429"/>
          </a:xfrm>
          <a:prstGeom prst="rect">
            <a:avLst/>
          </a:prstGeom>
          <a:solidFill>
            <a:srgbClr val="FFFFFF">
              <a:shade val="85000"/>
            </a:srgbClr>
          </a:solidFill>
          <a:ln w="635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pic>
        <p:nvPicPr>
          <p:cNvPr id="12" name="Picture 11"/>
          <p:cNvPicPr>
            <a:picLocks/>
          </p:cNvPicPr>
          <p:nvPr/>
        </p:nvPicPr>
        <p:blipFill>
          <a:blip r:embed="rId6"/>
          <a:stretch>
            <a:fillRect/>
          </a:stretch>
        </p:blipFill>
        <p:spPr>
          <a:xfrm>
            <a:off x="4333209" y="4084880"/>
            <a:ext cx="1625600" cy="1625600"/>
          </a:xfrm>
          <a:prstGeom prst="rect">
            <a:avLst/>
          </a:prstGeom>
        </p:spPr>
      </p:pic>
      <p:sp>
        <p:nvSpPr>
          <p:cNvPr id="6" name="Slide Number Placeholder 5"/>
          <p:cNvSpPr>
            <a:spLocks noGrp="1"/>
          </p:cNvSpPr>
          <p:nvPr>
            <p:ph type="sldNum" sz="quarter" idx="12"/>
          </p:nvPr>
        </p:nvSpPr>
        <p:spPr/>
        <p:txBody>
          <a:bodyPr/>
          <a:lstStyle/>
          <a:p>
            <a:fld id="{1CEE210A-93B6-4714-AAF6-ECBA5FA348A9}" type="slidenum">
              <a:rPr lang="en-US" smtClean="0"/>
              <a:t>2</a:t>
            </a:fld>
            <a:endParaRPr lang="en-US"/>
          </a:p>
        </p:txBody>
      </p:sp>
    </p:spTree>
    <p:custDataLst>
      <p:tags r:id="rId1"/>
    </p:custDataLst>
    <p:extLst>
      <p:ext uri="{BB962C8B-B14F-4D97-AF65-F5344CB8AC3E}">
        <p14:creationId xmlns:p14="http://schemas.microsoft.com/office/powerpoint/2010/main" val="282292783"/>
      </p:ext>
    </p:extLst>
  </p:cSld>
  <p:clrMapOvr>
    <a:masterClrMapping/>
  </p:clrMapOvr>
  <mc:AlternateContent xmlns:mc="http://schemas.openxmlformats.org/markup-compatibility/2006" xmlns:p14="http://schemas.microsoft.com/office/powerpoint/2010/main">
    <mc:Choice Requires="p14">
      <p:transition p14:dur="0" advTm="34971"/>
    </mc:Choice>
    <mc:Fallback xmlns="">
      <p:transition advTm="349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7"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Thesis Statement</a:t>
            </a:r>
          </a:p>
        </p:txBody>
      </p:sp>
      <p:sp>
        <p:nvSpPr>
          <p:cNvPr id="3" name="Content Placeholder 2"/>
          <p:cNvSpPr>
            <a:spLocks noGrp="1"/>
          </p:cNvSpPr>
          <p:nvPr>
            <p:ph idx="1"/>
          </p:nvPr>
        </p:nvSpPr>
        <p:spPr>
          <a:xfrm>
            <a:off x="733425" y="1504950"/>
            <a:ext cx="10725151" cy="4737099"/>
          </a:xfrm>
        </p:spPr>
        <p:txBody>
          <a:bodyPr anchor="ctr">
            <a:noAutofit/>
          </a:bodyPr>
          <a:lstStyle/>
          <a:p>
            <a:pPr marL="0" indent="0" algn="ctr">
              <a:lnSpc>
                <a:spcPct val="110000"/>
              </a:lnSpc>
              <a:buNone/>
            </a:pPr>
            <a:r>
              <a:rPr lang="en-US" sz="3100" dirty="0">
                <a:latin typeface="Calibri" panose="020F0502020204030204" pitchFamily="34" charset="0"/>
                <a:cs typeface="Calibri" panose="020F0502020204030204" pitchFamily="34" charset="0"/>
              </a:rPr>
              <a:t>Interactive example-driven program synthesis for any data-centric domain can be expressed as one common </a:t>
            </a:r>
            <a:r>
              <a:rPr lang="en-US" sz="3100" i="1" dirty="0">
                <a:solidFill>
                  <a:schemeClr val="accent4"/>
                </a:solidFill>
                <a:latin typeface="Calibri" panose="020F0502020204030204" pitchFamily="34" charset="0"/>
                <a:cs typeface="Calibri" panose="020F0502020204030204" pitchFamily="34" charset="0"/>
              </a:rPr>
              <a:t>domain-agnostic</a:t>
            </a:r>
            <a:br>
              <a:rPr lang="en-US" sz="3100" i="1" dirty="0">
                <a:solidFill>
                  <a:schemeClr val="accent4"/>
                </a:solidFill>
                <a:latin typeface="Calibri" panose="020F0502020204030204" pitchFamily="34" charset="0"/>
                <a:cs typeface="Calibri" panose="020F0502020204030204" pitchFamily="34" charset="0"/>
              </a:rPr>
            </a:br>
            <a:r>
              <a:rPr lang="en-US" sz="3100" i="1" dirty="0">
                <a:solidFill>
                  <a:schemeClr val="accent4"/>
                </a:solidFill>
                <a:latin typeface="Calibri" panose="020F0502020204030204" pitchFamily="34" charset="0"/>
                <a:cs typeface="Calibri" panose="020F0502020204030204" pitchFamily="34" charset="0"/>
              </a:rPr>
              <a:t>top-down search algorithm</a:t>
            </a:r>
            <a:r>
              <a:rPr lang="en-US" sz="3100" dirty="0">
                <a:solidFill>
                  <a:schemeClr val="accent4"/>
                </a:solidFill>
                <a:latin typeface="Calibri" panose="020F0502020204030204" pitchFamily="34" charset="0"/>
                <a:cs typeface="Calibri" panose="020F0502020204030204" pitchFamily="34" charset="0"/>
              </a:rPr>
              <a:t> </a:t>
            </a:r>
            <a:r>
              <a:rPr lang="en-US" sz="3100" dirty="0">
                <a:latin typeface="Calibri" panose="020F0502020204030204" pitchFamily="34" charset="0"/>
                <a:cs typeface="Calibri" panose="020F0502020204030204" pitchFamily="34" charset="0"/>
              </a:rPr>
              <a:t>parameterized by concise</a:t>
            </a:r>
            <a:br>
              <a:rPr lang="en-US" sz="3100" dirty="0">
                <a:latin typeface="Calibri" panose="020F0502020204030204" pitchFamily="34" charset="0"/>
                <a:cs typeface="Calibri" panose="020F0502020204030204" pitchFamily="34" charset="0"/>
              </a:rPr>
            </a:br>
            <a:r>
              <a:rPr lang="en-US" sz="3100" i="1" dirty="0">
                <a:solidFill>
                  <a:schemeClr val="accent3">
                    <a:lumMod val="75000"/>
                  </a:schemeClr>
                </a:solidFill>
                <a:latin typeface="Calibri" panose="020F0502020204030204" pitchFamily="34" charset="0"/>
                <a:cs typeface="Calibri" panose="020F0502020204030204" pitchFamily="34" charset="0"/>
              </a:rPr>
              <a:t>domain-specific deduction procedures</a:t>
            </a:r>
            <a:r>
              <a:rPr lang="en-US" sz="3100" dirty="0">
                <a:latin typeface="Calibri" panose="020F0502020204030204" pitchFamily="34" charset="0"/>
                <a:cs typeface="Calibri" panose="020F0502020204030204" pitchFamily="34" charset="0"/>
              </a:rPr>
              <a:t>.</a:t>
            </a:r>
          </a:p>
          <a:p>
            <a:pPr marL="0" indent="0" algn="ctr">
              <a:lnSpc>
                <a:spcPct val="110000"/>
              </a:lnSpc>
              <a:buNone/>
            </a:pPr>
            <a:r>
              <a:rPr lang="en-US" sz="3100" dirty="0">
                <a:latin typeface="Calibri" panose="020F0502020204030204" pitchFamily="34" charset="0"/>
                <a:cs typeface="Calibri" panose="020F0502020204030204" pitchFamily="34" charset="0"/>
              </a:rPr>
              <a:t>Such a decomposition makes program synthesizers </a:t>
            </a:r>
            <a:r>
              <a:rPr lang="en-US" sz="3100" i="1" dirty="0">
                <a:solidFill>
                  <a:schemeClr val="accent1"/>
                </a:solidFill>
                <a:latin typeface="Calibri" panose="020F0502020204030204" pitchFamily="34" charset="0"/>
                <a:cs typeface="Calibri" panose="020F0502020204030204" pitchFamily="34" charset="0"/>
              </a:rPr>
              <a:t>scale</a:t>
            </a:r>
            <a:br>
              <a:rPr lang="en-US" sz="3100" i="1" dirty="0">
                <a:solidFill>
                  <a:schemeClr val="accent1"/>
                </a:solidFill>
                <a:latin typeface="Calibri" panose="020F0502020204030204" pitchFamily="34" charset="0"/>
                <a:cs typeface="Calibri" panose="020F0502020204030204" pitchFamily="34" charset="0"/>
              </a:rPr>
            </a:br>
            <a:r>
              <a:rPr lang="en-US" sz="3100" dirty="0">
                <a:latin typeface="Calibri" panose="020F0502020204030204" pitchFamily="34" charset="0"/>
                <a:cs typeface="Calibri" panose="020F0502020204030204" pitchFamily="34" charset="0"/>
              </a:rPr>
              <a:t>to real-life application domains, enables domain-agnostic</a:t>
            </a:r>
            <a:br>
              <a:rPr lang="en-US" sz="3100" dirty="0">
                <a:latin typeface="Calibri" panose="020F0502020204030204" pitchFamily="34" charset="0"/>
                <a:cs typeface="Calibri" panose="020F0502020204030204" pitchFamily="34" charset="0"/>
              </a:rPr>
            </a:br>
            <a:r>
              <a:rPr lang="en-US" sz="3100" i="1" dirty="0">
                <a:solidFill>
                  <a:schemeClr val="accent1"/>
                </a:solidFill>
                <a:latin typeface="Calibri" panose="020F0502020204030204" pitchFamily="34" charset="0"/>
                <a:cs typeface="Calibri" panose="020F0502020204030204" pitchFamily="34" charset="0"/>
              </a:rPr>
              <a:t>intent disambiguation</a:t>
            </a:r>
            <a:r>
              <a:rPr lang="en-US" sz="3100" dirty="0">
                <a:solidFill>
                  <a:schemeClr val="accent1"/>
                </a:solidFill>
                <a:latin typeface="Calibri" panose="020F0502020204030204" pitchFamily="34" charset="0"/>
                <a:cs typeface="Calibri" panose="020F0502020204030204" pitchFamily="34" charset="0"/>
              </a:rPr>
              <a:t> </a:t>
            </a:r>
            <a:r>
              <a:rPr lang="en-US" sz="3100" dirty="0">
                <a:latin typeface="Calibri" panose="020F0502020204030204" pitchFamily="34" charset="0"/>
                <a:cs typeface="Calibri" panose="020F0502020204030204" pitchFamily="34" charset="0"/>
              </a:rPr>
              <a:t>techniques, </a:t>
            </a:r>
            <a:r>
              <a:rPr lang="en-US" sz="3100" i="1" dirty="0">
                <a:solidFill>
                  <a:schemeClr val="accent1"/>
                </a:solidFill>
                <a:latin typeface="Calibri" panose="020F0502020204030204" pitchFamily="34" charset="0"/>
                <a:cs typeface="Calibri" panose="020F0502020204030204" pitchFamily="34" charset="0"/>
              </a:rPr>
              <a:t>incremental synthesis </a:t>
            </a:r>
            <a:r>
              <a:rPr lang="en-US" sz="3100" dirty="0">
                <a:latin typeface="Calibri" panose="020F0502020204030204" pitchFamily="34" charset="0"/>
                <a:cs typeface="Calibri" panose="020F0502020204030204" pitchFamily="34" charset="0"/>
              </a:rPr>
              <a:t>sessions,</a:t>
            </a:r>
            <a:br>
              <a:rPr lang="en-US" sz="3100" dirty="0">
                <a:latin typeface="Calibri" panose="020F0502020204030204" pitchFamily="34" charset="0"/>
                <a:cs typeface="Calibri" panose="020F0502020204030204" pitchFamily="34" charset="0"/>
              </a:rPr>
            </a:br>
            <a:r>
              <a:rPr lang="en-US" sz="3100" dirty="0">
                <a:latin typeface="Calibri" panose="020F0502020204030204" pitchFamily="34" charset="0"/>
                <a:cs typeface="Calibri" panose="020F0502020204030204" pitchFamily="34" charset="0"/>
              </a:rPr>
              <a:t>and </a:t>
            </a:r>
            <a:r>
              <a:rPr lang="en-US" sz="3100" i="1" dirty="0">
                <a:solidFill>
                  <a:schemeClr val="accent1"/>
                </a:solidFill>
                <a:latin typeface="Calibri" panose="020F0502020204030204" pitchFamily="34" charset="0"/>
                <a:cs typeface="Calibri" panose="020F0502020204030204" pitchFamily="34" charset="0"/>
              </a:rPr>
              <a:t>mass-market deployment </a:t>
            </a:r>
            <a:r>
              <a:rPr lang="en-US" sz="3100" dirty="0">
                <a:latin typeface="Calibri" panose="020F0502020204030204" pitchFamily="34" charset="0"/>
                <a:cs typeface="Calibri" panose="020F0502020204030204" pitchFamily="34" charset="0"/>
              </a:rPr>
              <a:t>of the derived technologies.</a:t>
            </a:r>
          </a:p>
        </p:txBody>
      </p:sp>
      <p:sp>
        <p:nvSpPr>
          <p:cNvPr id="4" name="Date Placeholder 3"/>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9B3AA4C5-087E-4A7E-B60D-6A5A45F3E2F8}" type="slidenum">
              <a:rPr lang="en-US" smtClean="0"/>
              <a:t>20</a:t>
            </a:fld>
            <a:endParaRPr lang="en-US"/>
          </a:p>
        </p:txBody>
      </p:sp>
    </p:spTree>
    <p:extLst>
      <p:ext uri="{BB962C8B-B14F-4D97-AF65-F5344CB8AC3E}">
        <p14:creationId xmlns:p14="http://schemas.microsoft.com/office/powerpoint/2010/main" val="2017872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4" name="Date Placeholder 3"/>
          <p:cNvSpPr>
            <a:spLocks noGrp="1"/>
          </p:cNvSpPr>
          <p:nvPr>
            <p:ph type="dt" sz="half" idx="10"/>
          </p:nvPr>
        </p:nvSpPr>
        <p:spPr/>
        <p:txBody>
          <a:bodyPr/>
          <a:lstStyle/>
          <a:p>
            <a:r>
              <a:rPr lang="en-US"/>
              <a:t>2 June 2017</a:t>
            </a:r>
          </a:p>
        </p:txBody>
      </p:sp>
      <p:grpSp>
        <p:nvGrpSpPr>
          <p:cNvPr id="16" name="Group 15"/>
          <p:cNvGrpSpPr/>
          <p:nvPr/>
        </p:nvGrpSpPr>
        <p:grpSpPr>
          <a:xfrm>
            <a:off x="2370792" y="1548323"/>
            <a:ext cx="7763256" cy="915085"/>
            <a:chOff x="2370792" y="1548323"/>
            <a:chExt cx="7450415" cy="915085"/>
          </a:xfrm>
        </p:grpSpPr>
        <p:sp>
          <p:nvSpPr>
            <p:cNvPr id="8" name="Freeform: Shape 7"/>
            <p:cNvSpPr/>
            <p:nvPr/>
          </p:nvSpPr>
          <p:spPr>
            <a:xfrm>
              <a:off x="2828333" y="1548323"/>
              <a:ext cx="6992874" cy="915085"/>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Program Synthesis: Intro</a:t>
              </a:r>
            </a:p>
          </p:txBody>
        </p:sp>
        <p:sp>
          <p:nvSpPr>
            <p:cNvPr id="9" name="Oval 8"/>
            <p:cNvSpPr/>
            <p:nvPr/>
          </p:nvSpPr>
          <p:spPr>
            <a:xfrm>
              <a:off x="2370792" y="1548324"/>
              <a:ext cx="915083" cy="915083"/>
            </a:xfrm>
            <a:prstGeom prst="ellipse">
              <a:avLst/>
            </a:prstGeom>
            <a:blipFill dpi="0" rotWithShape="1">
              <a:blip r:embed="rId2"/>
              <a:srcRect/>
              <a:stretch>
                <a:fillRect/>
              </a:stretch>
            </a:blipFill>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7" name="Group 16"/>
          <p:cNvGrpSpPr/>
          <p:nvPr/>
        </p:nvGrpSpPr>
        <p:grpSpPr>
          <a:xfrm>
            <a:off x="2370792" y="2736566"/>
            <a:ext cx="7763256" cy="915084"/>
            <a:chOff x="2370792" y="2736566"/>
            <a:chExt cx="7450415" cy="915084"/>
          </a:xfrm>
        </p:grpSpPr>
        <p:sp>
          <p:nvSpPr>
            <p:cNvPr id="10" name="Freeform: Shape 9"/>
            <p:cNvSpPr/>
            <p:nvPr/>
          </p:nvSpPr>
          <p:spPr>
            <a:xfrm>
              <a:off x="2828333" y="2736566"/>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0"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PROSE Framework</a:t>
              </a:r>
            </a:p>
          </p:txBody>
        </p:sp>
        <p:sp>
          <p:nvSpPr>
            <p:cNvPr id="11" name="Oval 10"/>
            <p:cNvSpPr/>
            <p:nvPr/>
          </p:nvSpPr>
          <p:spPr>
            <a:xfrm>
              <a:off x="2370792" y="2736566"/>
              <a:ext cx="915083" cy="915083"/>
            </a:xfrm>
            <a:prstGeom prst="ellipse">
              <a:avLst/>
            </a:prstGeom>
            <a:blipFill dpi="0" rotWithShape="1">
              <a:blip r:embed="rId3">
                <a:extLst>
                  <a:ext uri="{BEBA8EAE-BF5A-486C-A8C5-ECC9F3942E4B}">
                    <a14:imgProps xmlns:a14="http://schemas.microsoft.com/office/drawing/2010/main">
                      <a14:imgLayer r:embed="rId4">
                        <a14:imgEffect>
                          <a14:sharpenSoften amount="100000"/>
                        </a14:imgEffect>
                      </a14:imgLayer>
                    </a14:imgProps>
                  </a:ext>
                </a:extLst>
              </a:blip>
              <a:srcRect/>
              <a:stretch>
                <a:fillRect l="5000" t="5000" r="5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8" name="Group 17"/>
          <p:cNvGrpSpPr/>
          <p:nvPr/>
        </p:nvGrpSpPr>
        <p:grpSpPr>
          <a:xfrm>
            <a:off x="2370792" y="3924808"/>
            <a:ext cx="7763256" cy="915084"/>
            <a:chOff x="2370792" y="3924808"/>
            <a:chExt cx="7450415" cy="915084"/>
          </a:xfrm>
        </p:grpSpPr>
        <p:sp>
          <p:nvSpPr>
            <p:cNvPr id="12" name="Freeform: Shape 11"/>
            <p:cNvSpPr/>
            <p:nvPr/>
          </p:nvSpPr>
          <p:spPr>
            <a:xfrm>
              <a:off x="2828333" y="3924808"/>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Mass-Market Deployments &amp; Challenges</a:t>
              </a:r>
            </a:p>
          </p:txBody>
        </p:sp>
        <p:sp>
          <p:nvSpPr>
            <p:cNvPr id="13" name="Oval 12"/>
            <p:cNvSpPr/>
            <p:nvPr/>
          </p:nvSpPr>
          <p:spPr>
            <a:xfrm>
              <a:off x="2370792" y="3924809"/>
              <a:ext cx="915083" cy="915083"/>
            </a:xfrm>
            <a:prstGeom prst="ellipse">
              <a:avLst/>
            </a:prstGeom>
            <a:blipFill rotWithShape="1">
              <a:blip r:embed="rId5"/>
              <a:stretch>
                <a:fillRect/>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9" name="Group 18"/>
          <p:cNvGrpSpPr/>
          <p:nvPr/>
        </p:nvGrpSpPr>
        <p:grpSpPr>
          <a:xfrm>
            <a:off x="2370792" y="5113050"/>
            <a:ext cx="7763256" cy="915084"/>
            <a:chOff x="2370792" y="5113050"/>
            <a:chExt cx="7450415" cy="915084"/>
          </a:xfrm>
        </p:grpSpPr>
        <mc:AlternateContent xmlns:mc="http://schemas.openxmlformats.org/markup-compatibility/2006" xmlns:a14="http://schemas.microsoft.com/office/drawing/2010/main">
          <mc:Choice Requires="a14">
            <p:sp>
              <p:nvSpPr>
                <p:cNvPr id="14" name="Freeform: Shape 13"/>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Future Work: Synthesis </a:t>
                  </a:r>
                  <a14:m>
                    <m:oMath xmlns:m="http://schemas.openxmlformats.org/officeDocument/2006/math">
                      <m:r>
                        <a:rPr lang="en-US" sz="2800" b="0" i="1" kern="1200" smtClean="0">
                          <a:latin typeface="Cambria Math" panose="02040503050406030204" pitchFamily="18" charset="0"/>
                        </a:rPr>
                        <m:t>⊂</m:t>
                      </m:r>
                    </m:oMath>
                  </a14:m>
                  <a:r>
                    <a:rPr lang="en-US" sz="2800" kern="1200" dirty="0"/>
                    <a:t> ML </a:t>
                  </a:r>
                  <a14:m>
                    <m:oMath xmlns:m="http://schemas.openxmlformats.org/officeDocument/2006/math">
                      <m:r>
                        <a:rPr lang="en-US" sz="2800" b="0" i="1" kern="1200" smtClean="0">
                          <a:latin typeface="Cambria Math" panose="02040503050406030204" pitchFamily="18" charset="0"/>
                        </a:rPr>
                        <m:t>⊂</m:t>
                      </m:r>
                    </m:oMath>
                  </a14:m>
                  <a:r>
                    <a:rPr lang="en-US" sz="2800" kern="1200" dirty="0"/>
                    <a:t> AI</a:t>
                  </a:r>
                </a:p>
              </p:txBody>
            </p:sp>
          </mc:Choice>
          <mc:Fallback xmlns="">
            <p:sp>
              <p:nvSpPr>
                <p:cNvPr id="14" name="Freeform: Shape 13"/>
                <p:cNvSpPr>
                  <a:spLocks noRot="1" noChangeAspect="1" noMove="1" noResize="1" noEditPoints="1" noAdjustHandles="1" noChangeArrowheads="1" noChangeShapeType="1" noTextEdit="1"/>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blipFill>
                  <a:blip r:embed="rId6"/>
                  <a:stretch>
                    <a:fillRect/>
                  </a:stretch>
                </a:blipFill>
              </p:spPr>
              <p:txBody>
                <a:bodyPr/>
                <a:lstStyle/>
                <a:p>
                  <a:r>
                    <a:rPr lang="en-US">
                      <a:noFill/>
                    </a:rPr>
                    <a:t> </a:t>
                  </a:r>
                </a:p>
              </p:txBody>
            </p:sp>
          </mc:Fallback>
        </mc:AlternateContent>
        <p:sp>
          <p:nvSpPr>
            <p:cNvPr id="15" name="Oval 14"/>
            <p:cNvSpPr/>
            <p:nvPr/>
          </p:nvSpPr>
          <p:spPr>
            <a:xfrm>
              <a:off x="2370792" y="5113051"/>
              <a:ext cx="915083" cy="915083"/>
            </a:xfrm>
            <a:prstGeom prst="ellipse">
              <a:avLst/>
            </a:prstGeom>
            <a:blipFill dpi="0" rotWithShape="1">
              <a:blip r:embed="rId7"/>
              <a:srcRect/>
              <a:stretch>
                <a:fillRect l="-20000" t="5000" r="-20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sp>
        <p:nvSpPr>
          <p:cNvPr id="24" name="Rectangle 23"/>
          <p:cNvSpPr/>
          <p:nvPr/>
        </p:nvSpPr>
        <p:spPr>
          <a:xfrm>
            <a:off x="1935678" y="3823855"/>
            <a:ext cx="8467106" cy="2422566"/>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091217" y="1183002"/>
            <a:ext cx="8467106" cy="1443635"/>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1CEE210A-93B6-4714-AAF6-ECBA5FA348A9}" type="slidenum">
              <a:rPr lang="en-US" smtClean="0"/>
              <a:t>21</a:t>
            </a:fld>
            <a:endParaRPr lang="en-US"/>
          </a:p>
        </p:txBody>
      </p:sp>
    </p:spTree>
    <p:extLst>
      <p:ext uri="{BB962C8B-B14F-4D97-AF65-F5344CB8AC3E}">
        <p14:creationId xmlns:p14="http://schemas.microsoft.com/office/powerpoint/2010/main" val="392200307"/>
      </p:ext>
    </p:extLst>
  </p:cSld>
  <p:clrMapOvr>
    <a:masterClrMapping/>
  </p:clrMapOvr>
  <mc:AlternateContent xmlns:mc="http://schemas.openxmlformats.org/markup-compatibility/2006" xmlns:p14="http://schemas.microsoft.com/office/powerpoint/2010/main">
    <mc:Choice Requires="p14">
      <p:transition spd="med" p14:dur="700" advTm="8431">
        <p:fade/>
      </p:transition>
    </mc:Choice>
    <mc:Fallback xmlns="">
      <p:transition spd="med" advTm="8431">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Idea</a:t>
            </a:r>
          </a:p>
        </p:txBody>
      </p:sp>
      <p:sp>
        <p:nvSpPr>
          <p:cNvPr id="4" name="Date Placeholder 3"/>
          <p:cNvSpPr>
            <a:spLocks noGrp="1"/>
          </p:cNvSpPr>
          <p:nvPr>
            <p:ph type="dt" sz="half" idx="10"/>
          </p:nvPr>
        </p:nvSpPr>
        <p:spPr/>
        <p:txBody>
          <a:bodyPr/>
          <a:lstStyle/>
          <a:p>
            <a:r>
              <a:rPr lang="en-US"/>
              <a:t>2 June 2017</a:t>
            </a:r>
          </a:p>
        </p:txBody>
      </p:sp>
      <p:grpSp>
        <p:nvGrpSpPr>
          <p:cNvPr id="9" name="Group 8"/>
          <p:cNvGrpSpPr/>
          <p:nvPr/>
        </p:nvGrpSpPr>
        <p:grpSpPr>
          <a:xfrm>
            <a:off x="4469606" y="1355161"/>
            <a:ext cx="3252788" cy="3865378"/>
            <a:chOff x="4469606" y="1456761"/>
            <a:chExt cx="3252788" cy="3865378"/>
          </a:xfrm>
        </p:grpSpPr>
        <p:pic>
          <p:nvPicPr>
            <p:cNvPr id="7" name="Picture 6"/>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469606" y="1456761"/>
              <a:ext cx="3252788" cy="3252788"/>
            </a:xfrm>
            <a:prstGeom prst="rect">
              <a:avLst/>
            </a:prstGeom>
          </p:spPr>
        </p:pic>
        <p:sp>
          <p:nvSpPr>
            <p:cNvPr id="8" name="TextBox 7"/>
            <p:cNvSpPr txBox="1"/>
            <p:nvPr/>
          </p:nvSpPr>
          <p:spPr>
            <a:xfrm>
              <a:off x="4742103" y="4798919"/>
              <a:ext cx="2707793" cy="523220"/>
            </a:xfrm>
            <a:prstGeom prst="rect">
              <a:avLst/>
            </a:prstGeom>
            <a:noFill/>
          </p:spPr>
          <p:txBody>
            <a:bodyPr wrap="none" rtlCol="0">
              <a:spAutoFit/>
            </a:bodyPr>
            <a:lstStyle/>
            <a:p>
              <a:pPr algn="ctr"/>
              <a:r>
                <a:rPr lang="en-US" sz="2800" dirty="0">
                  <a:solidFill>
                    <a:schemeClr val="accent1"/>
                  </a:solidFill>
                </a:rPr>
                <a:t>DSL synthesizer</a:t>
              </a:r>
            </a:p>
          </p:txBody>
        </p:sp>
      </p:grpSp>
      <p:sp>
        <p:nvSpPr>
          <p:cNvPr id="3" name="Slide Number Placeholder 2"/>
          <p:cNvSpPr>
            <a:spLocks noGrp="1"/>
          </p:cNvSpPr>
          <p:nvPr>
            <p:ph type="sldNum" sz="quarter" idx="12"/>
          </p:nvPr>
        </p:nvSpPr>
        <p:spPr/>
        <p:txBody>
          <a:bodyPr/>
          <a:lstStyle/>
          <a:p>
            <a:fld id="{1CEE210A-93B6-4714-AAF6-ECBA5FA348A9}" type="slidenum">
              <a:rPr lang="en-US" smtClean="0"/>
              <a:t>22</a:t>
            </a:fld>
            <a:endParaRPr lang="en-US"/>
          </a:p>
        </p:txBody>
      </p:sp>
    </p:spTree>
    <p:custDataLst>
      <p:tags r:id="rId1"/>
    </p:custDataLst>
    <p:extLst>
      <p:ext uri="{BB962C8B-B14F-4D97-AF65-F5344CB8AC3E}">
        <p14:creationId xmlns:p14="http://schemas.microsoft.com/office/powerpoint/2010/main" val="270749524"/>
      </p:ext>
    </p:extLst>
  </p:cSld>
  <p:clrMapOvr>
    <a:masterClrMapping/>
  </p:clrMapOvr>
  <mc:AlternateContent xmlns:mc="http://schemas.openxmlformats.org/markup-compatibility/2006" xmlns:p14="http://schemas.microsoft.com/office/powerpoint/2010/main">
    <mc:Choice Requires="p14">
      <p:transition spd="slow" p14:dur="2000" advTm="10894"/>
    </mc:Choice>
    <mc:Fallback xmlns="">
      <p:transition spd="slow" advTm="10894"/>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Idea</a:t>
            </a:r>
          </a:p>
        </p:txBody>
      </p:sp>
      <p:sp>
        <p:nvSpPr>
          <p:cNvPr id="4" name="Date Placeholder 3"/>
          <p:cNvSpPr>
            <a:spLocks noGrp="1"/>
          </p:cNvSpPr>
          <p:nvPr>
            <p:ph type="dt" sz="half" idx="10"/>
          </p:nvPr>
        </p:nvSpPr>
        <p:spPr/>
        <p:txBody>
          <a:bodyPr/>
          <a:lstStyle/>
          <a:p>
            <a:r>
              <a:rPr lang="en-US"/>
              <a:t>2 June 2017</a:t>
            </a:r>
          </a:p>
        </p:txBody>
      </p:sp>
      <p:grpSp>
        <p:nvGrpSpPr>
          <p:cNvPr id="22" name="Group 21"/>
          <p:cNvGrpSpPr/>
          <p:nvPr/>
        </p:nvGrpSpPr>
        <p:grpSpPr>
          <a:xfrm>
            <a:off x="732758" y="1274999"/>
            <a:ext cx="9693988" cy="5111984"/>
            <a:chOff x="974947" y="1207266"/>
            <a:chExt cx="9693988" cy="5111984"/>
          </a:xfrm>
        </p:grpSpPr>
        <p:grpSp>
          <p:nvGrpSpPr>
            <p:cNvPr id="16" name="Group 15"/>
            <p:cNvGrpSpPr/>
            <p:nvPr/>
          </p:nvGrpSpPr>
          <p:grpSpPr>
            <a:xfrm>
              <a:off x="974947" y="1436677"/>
              <a:ext cx="4318811" cy="4882573"/>
              <a:chOff x="523391" y="1357655"/>
              <a:chExt cx="4318811" cy="4882573"/>
            </a:xfrm>
          </p:grpSpPr>
          <p:sp>
            <p:nvSpPr>
              <p:cNvPr id="8" name="TextBox 7"/>
              <p:cNvSpPr txBox="1"/>
              <p:nvPr/>
            </p:nvSpPr>
            <p:spPr>
              <a:xfrm>
                <a:off x="523391" y="5286121"/>
                <a:ext cx="4318811" cy="954107"/>
              </a:xfrm>
              <a:prstGeom prst="rect">
                <a:avLst/>
              </a:prstGeom>
              <a:noFill/>
            </p:spPr>
            <p:txBody>
              <a:bodyPr wrap="none" rtlCol="0">
                <a:spAutoFit/>
              </a:bodyPr>
              <a:lstStyle/>
              <a:p>
                <a:pPr algn="ctr"/>
                <a:r>
                  <a:rPr lang="en-US" sz="2800" dirty="0">
                    <a:solidFill>
                      <a:schemeClr val="accent1"/>
                    </a:solidFill>
                  </a:rPr>
                  <a:t>Generic divide-&amp;-conquer</a:t>
                </a:r>
                <a:br>
                  <a:rPr lang="en-US" sz="2800" dirty="0">
                    <a:solidFill>
                      <a:schemeClr val="accent1"/>
                    </a:solidFill>
                  </a:rPr>
                </a:br>
                <a:r>
                  <a:rPr lang="en-US" sz="2800" dirty="0">
                    <a:solidFill>
                      <a:schemeClr val="accent1"/>
                    </a:solidFill>
                  </a:rPr>
                  <a:t>search strategy</a:t>
                </a:r>
              </a:p>
            </p:txBody>
          </p:sp>
          <p:pic>
            <p:nvPicPr>
              <p:cNvPr id="2050" name="Picture 2" descr="https://upload.wikimedia.org/wikipedia/commons/thumb/1/1f/Tic-tac-toe-full-game-tree-x-rational.jpg/1280px-Tic-tac-toe-full-game-tree-x-rational.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5400000">
                <a:off x="754662" y="1994788"/>
                <a:ext cx="3856265" cy="258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p:cNvGrpSpPr/>
            <p:nvPr/>
          </p:nvGrpSpPr>
          <p:grpSpPr>
            <a:xfrm>
              <a:off x="6563324" y="1207266"/>
              <a:ext cx="4105611" cy="4896540"/>
              <a:chOff x="6111768" y="1128244"/>
              <a:chExt cx="4105611" cy="4896540"/>
            </a:xfrm>
          </p:grpSpPr>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2233" y="1128244"/>
                <a:ext cx="832341" cy="83234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7765" y="4565751"/>
                <a:ext cx="832341" cy="832341"/>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3834" y="2605797"/>
                <a:ext cx="832341" cy="832341"/>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2459" y="1716815"/>
                <a:ext cx="832341" cy="832341"/>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7262" y="4505302"/>
                <a:ext cx="832341" cy="832341"/>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5176" y="2648664"/>
                <a:ext cx="832341" cy="832341"/>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8404" y="3678806"/>
                <a:ext cx="832341" cy="832341"/>
              </a:xfrm>
              <a:prstGeom prst="rect">
                <a:avLst/>
              </a:prstGeom>
            </p:spPr>
          </p:pic>
          <p:sp>
            <p:nvSpPr>
              <p:cNvPr id="18" name="TextBox 17"/>
              <p:cNvSpPr txBox="1"/>
              <p:nvPr/>
            </p:nvSpPr>
            <p:spPr>
              <a:xfrm>
                <a:off x="6111768" y="5501564"/>
                <a:ext cx="4105611" cy="523220"/>
              </a:xfrm>
              <a:prstGeom prst="rect">
                <a:avLst/>
              </a:prstGeom>
              <a:noFill/>
            </p:spPr>
            <p:txBody>
              <a:bodyPr wrap="none" rtlCol="0">
                <a:spAutoFit/>
              </a:bodyPr>
              <a:lstStyle/>
              <a:p>
                <a:pPr algn="ctr"/>
                <a:r>
                  <a:rPr lang="en-US" sz="2800" dirty="0">
                    <a:solidFill>
                      <a:schemeClr val="accent1"/>
                    </a:solidFill>
                  </a:rPr>
                  <a:t>Domain-specific insights</a:t>
                </a:r>
              </a:p>
            </p:txBody>
          </p:sp>
        </p:grpSp>
        <p:sp>
          <p:nvSpPr>
            <p:cNvPr id="20" name="Arrow: Left-Right 19"/>
            <p:cNvSpPr/>
            <p:nvPr/>
          </p:nvSpPr>
          <p:spPr>
            <a:xfrm>
              <a:off x="5214549" y="3116833"/>
              <a:ext cx="2065866" cy="502455"/>
            </a:xfrm>
            <a:prstGeom prst="leftRightArrow">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dirty="0"/>
            </a:p>
          </p:txBody>
        </p:sp>
      </p:grpSp>
      <p:sp>
        <p:nvSpPr>
          <p:cNvPr id="21" name="Rectangle: Rounded Corners 20"/>
          <p:cNvSpPr/>
          <p:nvPr/>
        </p:nvSpPr>
        <p:spPr>
          <a:xfrm>
            <a:off x="9416154" y="2992157"/>
            <a:ext cx="2158008" cy="501938"/>
          </a:xfrm>
          <a:prstGeom prst="roundRect">
            <a:avLst/>
          </a:prstGeom>
          <a:solidFill>
            <a:srgbClr val="F2F2F2"/>
          </a:solidFill>
          <a:ln>
            <a:noFill/>
          </a:ln>
        </p:spPr>
        <p:style>
          <a:lnRef idx="2">
            <a:schemeClr val="accent3"/>
          </a:lnRef>
          <a:fillRef idx="1">
            <a:schemeClr val="lt1"/>
          </a:fillRef>
          <a:effectRef idx="0">
            <a:schemeClr val="accent3"/>
          </a:effectRef>
          <a:fontRef idx="minor">
            <a:schemeClr val="dk1"/>
          </a:fontRef>
        </p:style>
        <p:txBody>
          <a:bodyPr rtlCol="0" anchor="ctr"/>
          <a:lstStyle/>
          <a:p>
            <a:r>
              <a:rPr lang="en-US" sz="2100" dirty="0">
                <a:solidFill>
                  <a:schemeClr val="accent3">
                    <a:lumMod val="75000"/>
                  </a:schemeClr>
                </a:solidFill>
              </a:rPr>
              <a:t>✔ Modular</a:t>
            </a:r>
          </a:p>
        </p:txBody>
      </p:sp>
      <p:sp>
        <p:nvSpPr>
          <p:cNvPr id="24" name="Rectangle: Rounded Corners 23"/>
          <p:cNvSpPr/>
          <p:nvPr/>
        </p:nvSpPr>
        <p:spPr>
          <a:xfrm>
            <a:off x="9416153" y="1147236"/>
            <a:ext cx="2316225" cy="1233470"/>
          </a:xfrm>
          <a:prstGeom prst="roundRect">
            <a:avLst/>
          </a:prstGeom>
          <a:solidFill>
            <a:srgbClr val="F2F2F2"/>
          </a:solidFill>
          <a:ln>
            <a:noFill/>
          </a:ln>
        </p:spPr>
        <p:style>
          <a:lnRef idx="2">
            <a:schemeClr val="accent3"/>
          </a:lnRef>
          <a:fillRef idx="1">
            <a:schemeClr val="lt1"/>
          </a:fillRef>
          <a:effectRef idx="0">
            <a:schemeClr val="accent3"/>
          </a:effectRef>
          <a:fontRef idx="minor">
            <a:schemeClr val="dk1"/>
          </a:fontRef>
        </p:style>
        <p:txBody>
          <a:bodyPr rtlCol="0" anchor="ctr"/>
          <a:lstStyle/>
          <a:p>
            <a:r>
              <a:rPr lang="en-US" sz="2100" dirty="0">
                <a:solidFill>
                  <a:schemeClr val="accent3">
                    <a:lumMod val="75000"/>
                  </a:schemeClr>
                </a:solidFill>
              </a:rPr>
              <a:t>Depend only on the properties of DSL operators</a:t>
            </a:r>
          </a:p>
        </p:txBody>
      </p:sp>
      <p:sp>
        <p:nvSpPr>
          <p:cNvPr id="25" name="Rectangle: Rounded Corners 24"/>
          <p:cNvSpPr/>
          <p:nvPr/>
        </p:nvSpPr>
        <p:spPr>
          <a:xfrm>
            <a:off x="9416154" y="3508635"/>
            <a:ext cx="2373908" cy="1174790"/>
          </a:xfrm>
          <a:prstGeom prst="roundRect">
            <a:avLst/>
          </a:prstGeom>
          <a:solidFill>
            <a:srgbClr val="F2F2F2"/>
          </a:solidFill>
          <a:ln>
            <a:no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r>
              <a:rPr lang="en-US" sz="2000" dirty="0">
                <a:solidFill>
                  <a:schemeClr val="accent3">
                    <a:lumMod val="75000"/>
                  </a:schemeClr>
                </a:solidFill>
              </a:rPr>
              <a:t>✔ </a:t>
            </a:r>
            <a:r>
              <a:rPr lang="en-US" sz="2100" dirty="0">
                <a:solidFill>
                  <a:schemeClr val="accent3">
                    <a:lumMod val="75000"/>
                  </a:schemeClr>
                </a:solidFill>
              </a:rPr>
              <a:t>Accessible</a:t>
            </a:r>
          </a:p>
          <a:p>
            <a:pPr marL="228600"/>
            <a:r>
              <a:rPr lang="en-US" sz="2100" dirty="0">
                <a:solidFill>
                  <a:schemeClr val="accent3">
                    <a:lumMod val="75000"/>
                  </a:schemeClr>
                </a:solidFill>
              </a:rPr>
              <a:t>to non-experts</a:t>
            </a:r>
            <a:br>
              <a:rPr lang="en-US" sz="2100" dirty="0">
                <a:solidFill>
                  <a:schemeClr val="accent3">
                    <a:lumMod val="75000"/>
                  </a:schemeClr>
                </a:solidFill>
              </a:rPr>
            </a:br>
            <a:r>
              <a:rPr lang="en-US" sz="2100" dirty="0">
                <a:solidFill>
                  <a:schemeClr val="accent3">
                    <a:lumMod val="75000"/>
                  </a:schemeClr>
                </a:solidFill>
              </a:rPr>
              <a:t>in synthesis</a:t>
            </a:r>
          </a:p>
        </p:txBody>
      </p:sp>
      <mc:AlternateContent xmlns:mc="http://schemas.openxmlformats.org/markup-compatibility/2006" xmlns:a14="http://schemas.microsoft.com/office/drawing/2010/main">
        <mc:Choice Requires="a14">
          <p:sp>
            <p:nvSpPr>
              <p:cNvPr id="26" name="TextBox 8"/>
              <p:cNvSpPr txBox="1"/>
              <p:nvPr/>
            </p:nvSpPr>
            <p:spPr>
              <a:xfrm>
                <a:off x="10202610" y="2216701"/>
                <a:ext cx="58509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5400" b="0" i="1" smtClean="0">
                          <a:solidFill>
                            <a:schemeClr val="bg1">
                              <a:lumMod val="50000"/>
                            </a:schemeClr>
                          </a:solidFill>
                          <a:latin typeface="Cambria Math" panose="02040503050406030204" pitchFamily="18" charset="0"/>
                          <a:ea typeface="Cambria Math" panose="02040503050406030204" pitchFamily="18" charset="0"/>
                        </a:rPr>
                        <m:t>⇓</m:t>
                      </m:r>
                    </m:oMath>
                  </m:oMathPara>
                </a14:m>
                <a:endParaRPr lang="en-US" dirty="0">
                  <a:solidFill>
                    <a:schemeClr val="bg1">
                      <a:lumMod val="50000"/>
                    </a:schemeClr>
                  </a:solidFill>
                </a:endParaRPr>
              </a:p>
            </p:txBody>
          </p:sp>
        </mc:Choice>
        <mc:Fallback xmlns="">
          <p:sp>
            <p:nvSpPr>
              <p:cNvPr id="26" name="TextBox 8"/>
              <p:cNvSpPr txBox="1">
                <a:spLocks noRot="1" noChangeAspect="1" noMove="1" noResize="1" noEditPoints="1" noAdjustHandles="1" noChangeArrowheads="1" noChangeShapeType="1" noTextEdit="1"/>
              </p:cNvSpPr>
              <p:nvPr/>
            </p:nvSpPr>
            <p:spPr>
              <a:xfrm>
                <a:off x="10202610" y="2216701"/>
                <a:ext cx="585096" cy="830997"/>
              </a:xfrm>
              <a:prstGeom prst="rect">
                <a:avLst/>
              </a:prstGeom>
              <a:blipFill>
                <a:blip r:embed="rId7"/>
                <a:stretch>
                  <a:fillRect/>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1CEE210A-93B6-4714-AAF6-ECBA5FA348A9}" type="slidenum">
              <a:rPr lang="en-US" smtClean="0"/>
              <a:t>23</a:t>
            </a:fld>
            <a:endParaRPr lang="en-US"/>
          </a:p>
        </p:txBody>
      </p:sp>
    </p:spTree>
    <p:custDataLst>
      <p:tags r:id="rId1"/>
    </p:custDataLst>
    <p:extLst>
      <p:ext uri="{BB962C8B-B14F-4D97-AF65-F5344CB8AC3E}">
        <p14:creationId xmlns:p14="http://schemas.microsoft.com/office/powerpoint/2010/main" val="17541291"/>
      </p:ext>
    </p:extLst>
  </p:cSld>
  <p:clrMapOvr>
    <a:masterClrMapping/>
  </p:clrMapOvr>
  <p:transition advTm="61029">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5" grpId="0" animBg="1"/>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Union"/>
          <p:cNvGrpSpPr/>
          <p:nvPr/>
        </p:nvGrpSpPr>
        <p:grpSpPr>
          <a:xfrm>
            <a:off x="236838" y="3585651"/>
            <a:ext cx="11695460" cy="3135822"/>
            <a:chOff x="236838" y="3585651"/>
            <a:chExt cx="11695460" cy="3135822"/>
          </a:xfrm>
        </p:grpSpPr>
        <p:sp>
          <p:nvSpPr>
            <p:cNvPr id="74" name="Rectangle 73"/>
            <p:cNvSpPr/>
            <p:nvPr/>
          </p:nvSpPr>
          <p:spPr>
            <a:xfrm>
              <a:off x="236838" y="3704718"/>
              <a:ext cx="11695460" cy="3016755"/>
            </a:xfrm>
            <a:prstGeom prst="rect">
              <a:avLst/>
            </a:prstGeom>
            <a:solidFill>
              <a:schemeClr val="accent5">
                <a:lumMod val="60000"/>
                <a:lumOff val="40000"/>
                <a:alpha val="20000"/>
              </a:schemeClr>
            </a:solidFill>
            <a:ln>
              <a:noFill/>
            </a:ln>
            <a:effectLst>
              <a:softEdge rad="6350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5" name="U"/>
                <p:cNvSpPr txBox="1"/>
                <p:nvPr/>
              </p:nvSpPr>
              <p:spPr>
                <a:xfrm>
                  <a:off x="11384157" y="3585651"/>
                  <a:ext cx="548141" cy="7386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4800" b="1" i="1" smtClean="0">
                            <a:solidFill>
                              <a:schemeClr val="accent5"/>
                            </a:solidFill>
                            <a:effectLst>
                              <a:outerShdw blurRad="38100" dist="38100" dir="2700000" algn="tl">
                                <a:srgbClr val="000000">
                                  <a:alpha val="43137"/>
                                </a:srgbClr>
                              </a:outerShdw>
                            </a:effectLst>
                            <a:latin typeface="Cambria Math" panose="02040503050406030204" pitchFamily="18" charset="0"/>
                          </a:rPr>
                          <m:t>⋃</m:t>
                        </m:r>
                      </m:oMath>
                    </m:oMathPara>
                  </a14:m>
                  <a:endParaRPr lang="en-US" sz="4800" b="1" dirty="0">
                    <a:solidFill>
                      <a:schemeClr val="accent5"/>
                    </a:solidFill>
                    <a:effectLst>
                      <a:outerShdw blurRad="38100" dist="38100" dir="2700000" algn="tl">
                        <a:srgbClr val="000000">
                          <a:alpha val="43137"/>
                        </a:srgbClr>
                      </a:outerShdw>
                    </a:effectLst>
                  </a:endParaRPr>
                </a:p>
              </p:txBody>
            </p:sp>
          </mc:Choice>
          <mc:Fallback xmlns="">
            <p:sp>
              <p:nvSpPr>
                <p:cNvPr id="75" name="U"/>
                <p:cNvSpPr txBox="1">
                  <a:spLocks noRot="1" noChangeAspect="1" noMove="1" noResize="1" noEditPoints="1" noAdjustHandles="1" noChangeArrowheads="1" noChangeShapeType="1" noTextEdit="1"/>
                </p:cNvSpPr>
                <p:nvPr/>
              </p:nvSpPr>
              <p:spPr>
                <a:xfrm>
                  <a:off x="11384157" y="3585651"/>
                  <a:ext cx="548141" cy="738664"/>
                </a:xfrm>
                <a:prstGeom prst="rect">
                  <a:avLst/>
                </a:prstGeom>
                <a:blipFill>
                  <a:blip r:embed="rId2"/>
                  <a:stretch>
                    <a:fillRect/>
                  </a:stretch>
                </a:blipFill>
              </p:spPr>
              <p:txBody>
                <a:bodyPr/>
                <a:lstStyle/>
                <a:p>
                  <a:r>
                    <a:rPr lang="en-US">
                      <a:noFill/>
                    </a:rPr>
                    <a:t> </a:t>
                  </a:r>
                </a:p>
              </p:txBody>
            </p:sp>
          </mc:Fallback>
        </mc:AlternateContent>
      </p:grpSp>
      <p:sp>
        <p:nvSpPr>
          <p:cNvPr id="2" name="Title 1" descr=" 2"/>
          <p:cNvSpPr>
            <a:spLocks noGrp="1"/>
          </p:cNvSpPr>
          <p:nvPr>
            <p:ph type="title"/>
          </p:nvPr>
        </p:nvSpPr>
        <p:spPr>
          <a:xfrm>
            <a:off x="259703" y="365125"/>
            <a:ext cx="11672595" cy="1325563"/>
          </a:xfrm>
        </p:spPr>
        <p:txBody>
          <a:bodyPr>
            <a:normAutofit fontScale="90000"/>
          </a:bodyPr>
          <a:lstStyle/>
          <a:p>
            <a:pPr>
              <a:lnSpc>
                <a:spcPct val="100000"/>
              </a:lnSpc>
              <a:spcBef>
                <a:spcPts val="600"/>
              </a:spcBef>
            </a:pPr>
            <a:r>
              <a:rPr lang="en-US" sz="4900" b="0" dirty="0"/>
              <a:t>Witness function, </a:t>
            </a:r>
            <a:r>
              <a:rPr lang="en-US" sz="4900" b="0" i="1" dirty="0"/>
              <a:t>a.k.a. </a:t>
            </a:r>
            <a:r>
              <a:rPr lang="en-US" sz="4900" b="0" dirty="0"/>
              <a:t>Inverse Semantics</a:t>
            </a:r>
            <a:endParaRPr lang="en-US" dirty="0"/>
          </a:p>
        </p:txBody>
      </p:sp>
      <mc:AlternateContent xmlns:mc="http://schemas.openxmlformats.org/markup-compatibility/2006" xmlns:a14="http://schemas.microsoft.com/office/drawing/2010/main">
        <mc:Choice Requires="a14">
          <p:sp>
            <p:nvSpPr>
              <p:cNvPr id="55" name="Content Placeholder 2" descr=" 3"/>
              <p:cNvSpPr>
                <a:spLocks noGrp="1"/>
              </p:cNvSpPr>
              <p:nvPr>
                <p:ph idx="1"/>
              </p:nvPr>
            </p:nvSpPr>
            <p:spPr>
              <a:xfrm>
                <a:off x="838200" y="1663700"/>
                <a:ext cx="10515600" cy="1106125"/>
              </a:xfrm>
            </p:spPr>
            <p:txBody>
              <a:bodyPr>
                <a:normAutofit/>
              </a:bodyPr>
              <a:lstStyle/>
              <a:p>
                <a:pPr marL="0" indent="0">
                  <a:buNone/>
                </a:pPr>
                <a:r>
                  <a:rPr lang="en-US" sz="2600" b="1" dirty="0"/>
                  <a:t>Goal:</a:t>
                </a:r>
                <a:r>
                  <a:rPr lang="en-US" sz="2600" dirty="0"/>
                  <a:t>	find </a:t>
                </a:r>
                <a14:m>
                  <m:oMath xmlns:m="http://schemas.openxmlformats.org/officeDocument/2006/math">
                    <m:r>
                      <a:rPr lang="en-US" sz="2600" b="0" i="1" smtClean="0">
                        <a:solidFill>
                          <a:schemeClr val="accent1"/>
                        </a:solidFill>
                        <a:latin typeface="Cambria Math" panose="02040503050406030204" pitchFamily="18" charset="0"/>
                      </a:rPr>
                      <m:t>𝑠</m:t>
                    </m:r>
                  </m:oMath>
                </a14:m>
                <a:r>
                  <a:rPr lang="en-US" sz="2600" dirty="0"/>
                  <a:t> and </a:t>
                </a:r>
                <a14:m>
                  <m:oMath xmlns:m="http://schemas.openxmlformats.org/officeDocument/2006/math">
                    <m:r>
                      <a:rPr lang="en-US" sz="2600" b="0" i="1" smtClean="0">
                        <a:solidFill>
                          <a:schemeClr val="accent1"/>
                        </a:solidFill>
                        <a:latin typeface="Cambria Math" panose="02040503050406030204" pitchFamily="18" charset="0"/>
                      </a:rPr>
                      <m:t>𝑡</m:t>
                    </m:r>
                  </m:oMath>
                </a14:m>
                <a:r>
                  <a:rPr lang="ru-RU" sz="2600" dirty="0"/>
                  <a:t> </a:t>
                </a:r>
                <a:r>
                  <a:rPr lang="en-US" sz="2600" dirty="0"/>
                  <a:t>s.t. </a:t>
                </a:r>
                <a14:m>
                  <m:oMath xmlns:m="http://schemas.openxmlformats.org/officeDocument/2006/math">
                    <m:r>
                      <m:rPr>
                        <m:nor/>
                      </m:rPr>
                      <a:rPr lang="en-US" sz="2600" b="0" i="0" smtClean="0">
                        <a:solidFill>
                          <a:schemeClr val="accent1"/>
                        </a:solidFill>
                        <a:latin typeface="Cambria Math" panose="02040503050406030204" pitchFamily="18" charset="0"/>
                      </a:rPr>
                      <m:t>Concat</m:t>
                    </m:r>
                    <m:r>
                      <a:rPr lang="en-US" sz="2600" b="0" i="1" smtClean="0">
                        <a:solidFill>
                          <a:schemeClr val="accent1"/>
                        </a:solidFill>
                        <a:latin typeface="Cambria Math" panose="02040503050406030204" pitchFamily="18" charset="0"/>
                      </a:rPr>
                      <m:t>(</m:t>
                    </m:r>
                    <m:r>
                      <a:rPr lang="en-US" sz="2600" b="0" i="1" smtClean="0">
                        <a:solidFill>
                          <a:schemeClr val="accent1"/>
                        </a:solidFill>
                        <a:latin typeface="Cambria Math" panose="02040503050406030204" pitchFamily="18" charset="0"/>
                      </a:rPr>
                      <m:t>𝑠</m:t>
                    </m:r>
                    <m:r>
                      <a:rPr lang="en-US" sz="2600" b="0" i="1" smtClean="0">
                        <a:solidFill>
                          <a:schemeClr val="accent1"/>
                        </a:solidFill>
                        <a:latin typeface="Cambria Math" panose="02040503050406030204" pitchFamily="18" charset="0"/>
                      </a:rPr>
                      <m:t>,</m:t>
                    </m:r>
                    <m:r>
                      <a:rPr lang="en-US" sz="2600" b="0" i="1" smtClean="0">
                        <a:solidFill>
                          <a:schemeClr val="accent1"/>
                        </a:solidFill>
                        <a:latin typeface="Cambria Math" panose="02040503050406030204" pitchFamily="18" charset="0"/>
                      </a:rPr>
                      <m:t>𝑡</m:t>
                    </m:r>
                    <m:r>
                      <a:rPr lang="en-US" sz="2600" b="0" i="1" smtClean="0">
                        <a:solidFill>
                          <a:schemeClr val="accent1"/>
                        </a:solidFill>
                        <a:latin typeface="Cambria Math" panose="02040503050406030204" pitchFamily="18" charset="0"/>
                      </a:rPr>
                      <m:t>)</m:t>
                    </m:r>
                  </m:oMath>
                </a14:m>
                <a:r>
                  <a:rPr lang="en-US" sz="2600" dirty="0">
                    <a:solidFill>
                      <a:schemeClr val="accent1"/>
                    </a:solidFill>
                  </a:rPr>
                  <a:t> </a:t>
                </a:r>
                <a:r>
                  <a:rPr lang="en-US" sz="2600" dirty="0"/>
                  <a:t>satisfies the examples</a:t>
                </a:r>
              </a:p>
              <a:p>
                <a:pPr marL="0" indent="0">
                  <a:spcBef>
                    <a:spcPts val="600"/>
                  </a:spcBef>
                  <a:buNone/>
                </a:pPr>
                <a:r>
                  <a:rPr lang="en-US" sz="2600" b="1" dirty="0"/>
                  <a:t>Method: </a:t>
                </a:r>
                <a:r>
                  <a:rPr lang="en-US" sz="2600" i="1" dirty="0"/>
                  <a:t>invert the semantics</a:t>
                </a:r>
                <a:r>
                  <a:rPr lang="en-US" sz="2600" dirty="0"/>
                  <a:t> of </a:t>
                </a:r>
                <a14:m>
                  <m:oMath xmlns:m="http://schemas.openxmlformats.org/officeDocument/2006/math">
                    <m:r>
                      <m:rPr>
                        <m:nor/>
                      </m:rPr>
                      <a:rPr lang="en-US" sz="2600" b="0" i="0" smtClean="0">
                        <a:solidFill>
                          <a:schemeClr val="accent1"/>
                        </a:solidFill>
                        <a:latin typeface="Cambria Math" panose="02040503050406030204" pitchFamily="18" charset="0"/>
                      </a:rPr>
                      <m:t>Concat</m:t>
                    </m:r>
                  </m:oMath>
                </a14:m>
                <a:endParaRPr lang="en-US" sz="2600" b="1" dirty="0"/>
              </a:p>
            </p:txBody>
          </p:sp>
        </mc:Choice>
        <mc:Fallback xmlns="">
          <p:sp>
            <p:nvSpPr>
              <p:cNvPr id="55" name="Content Placeholder 2" descr=" 3"/>
              <p:cNvSpPr>
                <a:spLocks noGrp="1" noRot="1" noChangeAspect="1" noMove="1" noResize="1" noEditPoints="1" noAdjustHandles="1" noChangeArrowheads="1" noChangeShapeType="1" noTextEdit="1"/>
              </p:cNvSpPr>
              <p:nvPr>
                <p:ph idx="1"/>
              </p:nvPr>
            </p:nvSpPr>
            <p:spPr>
              <a:xfrm>
                <a:off x="838200" y="1663700"/>
                <a:ext cx="10515600" cy="1106125"/>
              </a:xfrm>
              <a:blipFill>
                <a:blip r:embed="rId3"/>
                <a:stretch>
                  <a:fillRect l="-1043" t="-4972" b="-552"/>
                </a:stretch>
              </a:blipFill>
            </p:spPr>
            <p:txBody>
              <a:bodyPr/>
              <a:lstStyle/>
              <a:p>
                <a:r>
                  <a:rPr lang="en-US">
                    <a:noFill/>
                  </a:rPr>
                  <a:t> </a:t>
                </a:r>
              </a:p>
            </p:txBody>
          </p:sp>
        </mc:Fallback>
      </mc:AlternateContent>
      <p:sp>
        <p:nvSpPr>
          <p:cNvPr id="63" name="Date Placeholder 62" descr=" 63"/>
          <p:cNvSpPr>
            <a:spLocks noGrp="1"/>
          </p:cNvSpPr>
          <p:nvPr>
            <p:ph type="dt" sz="half" idx="10"/>
          </p:nvPr>
        </p:nvSpPr>
        <p:spPr/>
        <p:txBody>
          <a:bodyPr/>
          <a:lstStyle/>
          <a:p>
            <a:r>
              <a:rPr lang="en-US"/>
              <a:t>2 June 2017</a:t>
            </a:r>
            <a:endParaRPr lang="en-US" dirty="0"/>
          </a:p>
        </p:txBody>
      </p:sp>
      <p:grpSp>
        <p:nvGrpSpPr>
          <p:cNvPr id="64" name="Join 20"/>
          <p:cNvGrpSpPr/>
          <p:nvPr/>
        </p:nvGrpSpPr>
        <p:grpSpPr>
          <a:xfrm>
            <a:off x="8279617" y="4133088"/>
            <a:ext cx="3542928" cy="2640977"/>
            <a:chOff x="8279617" y="4133088"/>
            <a:chExt cx="3542928" cy="2640977"/>
          </a:xfrm>
        </p:grpSpPr>
        <p:sp>
          <p:nvSpPr>
            <p:cNvPr id="65" name="L-Shape 64"/>
            <p:cNvSpPr/>
            <p:nvPr/>
          </p:nvSpPr>
          <p:spPr>
            <a:xfrm>
              <a:off x="8490546" y="4133088"/>
              <a:ext cx="3331999" cy="2465682"/>
            </a:xfrm>
            <a:prstGeom prst="corner">
              <a:avLst>
                <a:gd name="adj1" fmla="val 53897"/>
                <a:gd name="adj2" fmla="val 114223"/>
              </a:avLst>
            </a:prstGeom>
            <a:solidFill>
              <a:schemeClr val="accent6">
                <a:alpha val="25000"/>
              </a:schemeClr>
            </a:solidFill>
            <a:ln>
              <a:noFill/>
            </a:ln>
            <a:effectLst>
              <a:softEdge rad="6350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6" name="TextBox 65"/>
                <p:cNvSpPr txBox="1"/>
                <p:nvPr/>
              </p:nvSpPr>
              <p:spPr>
                <a:xfrm>
                  <a:off x="8279617" y="6096957"/>
                  <a:ext cx="585096" cy="677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4400" b="1" i="1" smtClean="0">
                            <a:solidFill>
                              <a:schemeClr val="accent6"/>
                            </a:solidFill>
                            <a:effectLst>
                              <a:outerShdw blurRad="38100" dist="38100" dir="2700000" algn="tl">
                                <a:srgbClr val="000000">
                                  <a:alpha val="43137"/>
                                </a:srgbClr>
                              </a:outerShdw>
                            </a:effectLst>
                            <a:latin typeface="Cambria Math" panose="02040503050406030204" pitchFamily="18" charset="0"/>
                          </a:rPr>
                          <m:t>⋈</m:t>
                        </m:r>
                      </m:oMath>
                    </m:oMathPara>
                  </a14:m>
                  <a:endParaRPr lang="en-US" sz="4000" b="1" dirty="0">
                    <a:solidFill>
                      <a:schemeClr val="accent6"/>
                    </a:solidFil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8279617" y="6096957"/>
                  <a:ext cx="585096" cy="677108"/>
                </a:xfrm>
                <a:prstGeom prst="rect">
                  <a:avLst/>
                </a:prstGeom>
                <a:blipFill>
                  <a:blip r:embed="rId4"/>
                  <a:stretch>
                    <a:fillRect/>
                  </a:stretch>
                </a:blipFill>
              </p:spPr>
              <p:txBody>
                <a:bodyPr/>
                <a:lstStyle/>
                <a:p>
                  <a:r>
                    <a:rPr lang="en-US">
                      <a:noFill/>
                    </a:rPr>
                    <a:t> </a:t>
                  </a:r>
                </a:p>
              </p:txBody>
            </p:sp>
          </mc:Fallback>
        </mc:AlternateContent>
      </p:grpSp>
      <p:grpSp>
        <p:nvGrpSpPr>
          <p:cNvPr id="67" name="Join 10"/>
          <p:cNvGrpSpPr/>
          <p:nvPr/>
        </p:nvGrpSpPr>
        <p:grpSpPr>
          <a:xfrm>
            <a:off x="3768323" y="4133088"/>
            <a:ext cx="3793751" cy="2639072"/>
            <a:chOff x="3768323" y="4133088"/>
            <a:chExt cx="3793751" cy="2639072"/>
          </a:xfrm>
        </p:grpSpPr>
        <p:sp>
          <p:nvSpPr>
            <p:cNvPr id="68" name="L-Shape 67"/>
            <p:cNvSpPr/>
            <p:nvPr/>
          </p:nvSpPr>
          <p:spPr>
            <a:xfrm>
              <a:off x="3868147" y="4133088"/>
              <a:ext cx="3693927" cy="2465682"/>
            </a:xfrm>
            <a:prstGeom prst="corner">
              <a:avLst>
                <a:gd name="adj1" fmla="val 53897"/>
                <a:gd name="adj2" fmla="val 96617"/>
              </a:avLst>
            </a:prstGeom>
            <a:solidFill>
              <a:schemeClr val="accent6">
                <a:alpha val="25000"/>
              </a:schemeClr>
            </a:solidFill>
            <a:ln>
              <a:noFill/>
            </a:ln>
            <a:effectLst>
              <a:softEdge rad="6350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9" name="TextBox 68"/>
                <p:cNvSpPr txBox="1"/>
                <p:nvPr/>
              </p:nvSpPr>
              <p:spPr>
                <a:xfrm>
                  <a:off x="3768323" y="6095052"/>
                  <a:ext cx="585096" cy="677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4400" b="1" i="1" smtClean="0">
                            <a:solidFill>
                              <a:schemeClr val="accent6"/>
                            </a:solidFill>
                            <a:effectLst>
                              <a:outerShdw blurRad="38100" dist="38100" dir="2700000" algn="tl">
                                <a:srgbClr val="000000">
                                  <a:alpha val="43137"/>
                                </a:srgbClr>
                              </a:outerShdw>
                            </a:effectLst>
                            <a:latin typeface="Cambria Math" panose="02040503050406030204" pitchFamily="18" charset="0"/>
                          </a:rPr>
                          <m:t>⋈</m:t>
                        </m:r>
                      </m:oMath>
                    </m:oMathPara>
                  </a14:m>
                  <a:endParaRPr lang="en-US" sz="4000" b="1" dirty="0">
                    <a:solidFill>
                      <a:schemeClr val="accent6"/>
                    </a:solidFill>
                  </a:endParaRPr>
                </a:p>
              </p:txBody>
            </p:sp>
          </mc:Choice>
          <mc:Fallback xmlns="">
            <p:sp>
              <p:nvSpPr>
                <p:cNvPr id="69" name="TextBox 68"/>
                <p:cNvSpPr txBox="1">
                  <a:spLocks noRot="1" noChangeAspect="1" noMove="1" noResize="1" noEditPoints="1" noAdjustHandles="1" noChangeArrowheads="1" noChangeShapeType="1" noTextEdit="1"/>
                </p:cNvSpPr>
                <p:nvPr/>
              </p:nvSpPr>
              <p:spPr>
                <a:xfrm>
                  <a:off x="3768323" y="6095052"/>
                  <a:ext cx="585096" cy="677108"/>
                </a:xfrm>
                <a:prstGeom prst="rect">
                  <a:avLst/>
                </a:prstGeom>
                <a:blipFill>
                  <a:blip r:embed="rId5"/>
                  <a:stretch>
                    <a:fillRect/>
                  </a:stretch>
                </a:blipFill>
              </p:spPr>
              <p:txBody>
                <a:bodyPr/>
                <a:lstStyle/>
                <a:p>
                  <a:r>
                    <a:rPr lang="en-US">
                      <a:noFill/>
                    </a:rPr>
                    <a:t> </a:t>
                  </a:r>
                </a:p>
              </p:txBody>
            </p:sp>
          </mc:Fallback>
        </mc:AlternateContent>
      </p:grpSp>
      <p:grpSp>
        <p:nvGrpSpPr>
          <p:cNvPr id="70" name="Join 1"/>
          <p:cNvGrpSpPr/>
          <p:nvPr/>
        </p:nvGrpSpPr>
        <p:grpSpPr>
          <a:xfrm>
            <a:off x="177224" y="4129083"/>
            <a:ext cx="3592616" cy="2643077"/>
            <a:chOff x="177224" y="4129083"/>
            <a:chExt cx="3592616" cy="2643077"/>
          </a:xfrm>
        </p:grpSpPr>
        <p:sp>
          <p:nvSpPr>
            <p:cNvPr id="71" name="L-Shape 70"/>
            <p:cNvSpPr/>
            <p:nvPr/>
          </p:nvSpPr>
          <p:spPr>
            <a:xfrm>
              <a:off x="399272" y="4129083"/>
              <a:ext cx="3370568" cy="2465682"/>
            </a:xfrm>
            <a:prstGeom prst="corner">
              <a:avLst>
                <a:gd name="adj1" fmla="val 53897"/>
                <a:gd name="adj2" fmla="val 83131"/>
              </a:avLst>
            </a:prstGeom>
            <a:solidFill>
              <a:schemeClr val="accent6">
                <a:alpha val="25000"/>
              </a:schemeClr>
            </a:solidFill>
            <a:ln>
              <a:noFill/>
            </a:ln>
            <a:effectLst>
              <a:softEdge rad="6350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2" name="TextBox 71"/>
                <p:cNvSpPr txBox="1"/>
                <p:nvPr/>
              </p:nvSpPr>
              <p:spPr>
                <a:xfrm>
                  <a:off x="177224" y="6095052"/>
                  <a:ext cx="585096" cy="677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4400" b="1" i="1" smtClean="0">
                            <a:solidFill>
                              <a:schemeClr val="accent6"/>
                            </a:solidFill>
                            <a:effectLst>
                              <a:outerShdw blurRad="38100" dist="38100" dir="2700000" algn="tl">
                                <a:srgbClr val="000000">
                                  <a:alpha val="43137"/>
                                </a:srgbClr>
                              </a:outerShdw>
                            </a:effectLst>
                            <a:latin typeface="Cambria Math" panose="02040503050406030204" pitchFamily="18" charset="0"/>
                          </a:rPr>
                          <m:t>⋈</m:t>
                        </m:r>
                      </m:oMath>
                    </m:oMathPara>
                  </a14:m>
                  <a:endParaRPr lang="en-US" sz="4000" b="1" dirty="0">
                    <a:solidFill>
                      <a:schemeClr val="accent6"/>
                    </a:solidFil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177224" y="6095052"/>
                  <a:ext cx="585096" cy="677108"/>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39" name="Table 38" descr=" 39"/>
              <p:cNvGraphicFramePr>
                <a:graphicFrameLocks noGrp="1"/>
              </p:cNvGraphicFramePr>
              <p:nvPr>
                <p:extLst/>
              </p:nvPr>
            </p:nvGraphicFramePr>
            <p:xfrm>
              <a:off x="9418320" y="1583453"/>
              <a:ext cx="2263588" cy="1097280"/>
            </p:xfrm>
            <a:graphic>
              <a:graphicData uri="http://schemas.openxmlformats.org/drawingml/2006/table">
                <a:tbl>
                  <a:tblPr firstRow="1">
                    <a:tableStyleId>{B301B821-A1FF-4177-AEE7-76D212191A09}</a:tableStyleId>
                  </a:tblPr>
                  <a:tblGrid>
                    <a:gridCol w="1175861">
                      <a:extLst>
                        <a:ext uri="{9D8B030D-6E8A-4147-A177-3AD203B41FA5}">
                          <a16:colId xmlns:a16="http://schemas.microsoft.com/office/drawing/2014/main" val="525631560"/>
                        </a:ext>
                      </a:extLst>
                    </a:gridCol>
                    <a:gridCol w="1087727">
                      <a:extLst>
                        <a:ext uri="{9D8B030D-6E8A-4147-A177-3AD203B41FA5}">
                          <a16:colId xmlns:a16="http://schemas.microsoft.com/office/drawing/2014/main" val="1477929104"/>
                        </a:ext>
                      </a:extLst>
                    </a:gridCol>
                  </a:tblGrid>
                  <a:tr h="365760">
                    <a:tc>
                      <a:txBody>
                        <a:bodyPr/>
                        <a:lstStyle/>
                        <a:p>
                          <a:pPr algn="l"/>
                          <a:r>
                            <a:rPr lang="en-US" sz="1800" dirty="0">
                              <a:latin typeface="+mn-lt"/>
                              <a:ea typeface="Fira Code" panose="00000509000000000000" pitchFamily="49" charset="0"/>
                            </a:rPr>
                            <a:t>Input</a:t>
                          </a:r>
                        </a:p>
                      </a:txBody>
                      <a:tcPr/>
                    </a:tc>
                    <a:tc>
                      <a:txBody>
                        <a:bodyPr/>
                        <a:lstStyle/>
                        <a:p>
                          <a:pPr algn="l"/>
                          <a:r>
                            <a:rPr lang="en-US" sz="1800" dirty="0">
                              <a:latin typeface="+mn-lt"/>
                              <a:ea typeface="Fira Code" panose="00000509000000000000" pitchFamily="49" charset="0"/>
                            </a:rPr>
                            <a:t>Output</a:t>
                          </a:r>
                        </a:p>
                      </a:txBody>
                      <a:tcPr/>
                    </a:tc>
                    <a:extLst>
                      <a:ext uri="{0D108BD9-81ED-4DB2-BD59-A6C34878D82A}">
                        <a16:rowId xmlns:a16="http://schemas.microsoft.com/office/drawing/2014/main" val="1357880967"/>
                      </a:ext>
                    </a:extLst>
                  </a:tr>
                  <a:tr h="365760">
                    <a:tc>
                      <a:txBody>
                        <a:bodyPr/>
                        <a:lstStyle/>
                        <a:p>
                          <a:pPr algn="l"/>
                          <a:r>
                            <a:rPr lang="en-US" sz="1800" dirty="0">
                              <a:latin typeface="Consolas" panose="020B0609020204030204" pitchFamily="49" charset="0"/>
                            </a:rPr>
                            <a:t>100   </a:t>
                          </a:r>
                          <a14:m>
                            <m:oMath xmlns:m="http://schemas.openxmlformats.org/officeDocument/2006/math">
                              <m:r>
                                <a:rPr lang="en-US" sz="1800" i="1" smtClean="0">
                                  <a:solidFill>
                                    <a:schemeClr val="accent1"/>
                                  </a:solidFill>
                                  <a:latin typeface="Cambria Math" panose="02040503050406030204" pitchFamily="18" charset="0"/>
                                  <a:ea typeface="Cambria Math" panose="02040503050406030204" pitchFamily="18" charset="0"/>
                                </a:rPr>
                                <m:t>⇝</m:t>
                              </m:r>
                            </m:oMath>
                          </a14:m>
                          <a:endParaRPr lang="en-US" sz="1800" dirty="0">
                            <a:latin typeface="Consolas" panose="020B0609020204030204" pitchFamily="49" charset="0"/>
                            <a:ea typeface="Fira Code" panose="00000509000000000000" pitchFamily="49" charset="0"/>
                          </a:endParaRPr>
                        </a:p>
                      </a:txBody>
                      <a:tcPr/>
                    </a:tc>
                    <a:tc>
                      <a:txBody>
                        <a:bodyPr/>
                        <a:lstStyle/>
                        <a:p>
                          <a:pPr algn="l"/>
                          <a:r>
                            <a:rPr lang="en-US" sz="1800" dirty="0">
                              <a:latin typeface="Consolas" panose="020B0609020204030204" pitchFamily="49" charset="0"/>
                            </a:rPr>
                            <a:t> 76-100</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65760">
                    <a:tc>
                      <a:txBody>
                        <a:bodyPr/>
                        <a:lstStyle/>
                        <a:p>
                          <a:pPr algn="l"/>
                          <a:r>
                            <a:rPr lang="en-US" sz="1800" dirty="0">
                              <a:latin typeface="Consolas" panose="020B0609020204030204" pitchFamily="49" charset="0"/>
                            </a:rPr>
                            <a:t>53    </a:t>
                          </a:r>
                          <a14:m>
                            <m:oMath xmlns:m="http://schemas.openxmlformats.org/officeDocument/2006/math">
                              <m:r>
                                <a:rPr lang="en-US" sz="1800" i="1" smtClean="0">
                                  <a:solidFill>
                                    <a:schemeClr val="accent1"/>
                                  </a:solidFill>
                                  <a:latin typeface="Cambria Math" panose="02040503050406030204" pitchFamily="18" charset="0"/>
                                  <a:ea typeface="Cambria Math" panose="02040503050406030204" pitchFamily="18" charset="0"/>
                                </a:rPr>
                                <m:t>⇝</m:t>
                              </m:r>
                            </m:oMath>
                          </a14:m>
                          <a:endParaRPr lang="en-US" sz="1800" dirty="0">
                            <a:latin typeface="Consolas" panose="020B0609020204030204" pitchFamily="49" charset="0"/>
                            <a:ea typeface="Fira Code" panose="00000509000000000000" pitchFamily="49" charset="0"/>
                          </a:endParaRPr>
                        </a:p>
                      </a:txBody>
                      <a:tcPr/>
                    </a:tc>
                    <a:tc>
                      <a:txBody>
                        <a:bodyPr/>
                        <a:lstStyle/>
                        <a:p>
                          <a:pPr algn="l"/>
                          <a:r>
                            <a:rPr lang="en-US" sz="1800" dirty="0">
                              <a:latin typeface="Consolas" panose="020B0609020204030204" pitchFamily="49" charset="0"/>
                            </a:rPr>
                            <a:t> 51-75</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77108090"/>
                      </a:ext>
                    </a:extLst>
                  </a:tr>
                </a:tbl>
              </a:graphicData>
            </a:graphic>
          </p:graphicFrame>
        </mc:Choice>
        <mc:Fallback xmlns="">
          <p:graphicFrame>
            <p:nvGraphicFramePr>
              <p:cNvPr id="39" name="Table 38" descr=" 39"/>
              <p:cNvGraphicFramePr>
                <a:graphicFrameLocks noGrp="1"/>
              </p:cNvGraphicFramePr>
              <p:nvPr>
                <p:extLst>
                  <p:ext uri="{D42A27DB-BD31-4B8C-83A1-F6EECF244321}">
                    <p14:modId xmlns:p14="http://schemas.microsoft.com/office/powerpoint/2010/main" val="2857307335"/>
                  </p:ext>
                </p:extLst>
              </p:nvPr>
            </p:nvGraphicFramePr>
            <p:xfrm>
              <a:off x="9418320" y="1583453"/>
              <a:ext cx="2263588" cy="1097280"/>
            </p:xfrm>
            <a:graphic>
              <a:graphicData uri="http://schemas.openxmlformats.org/drawingml/2006/table">
                <a:tbl>
                  <a:tblPr firstRow="1">
                    <a:tableStyleId>{B301B821-A1FF-4177-AEE7-76D212191A09}</a:tableStyleId>
                  </a:tblPr>
                  <a:tblGrid>
                    <a:gridCol w="1175861">
                      <a:extLst>
                        <a:ext uri="{9D8B030D-6E8A-4147-A177-3AD203B41FA5}">
                          <a16:colId xmlns:a16="http://schemas.microsoft.com/office/drawing/2014/main" val="525631560"/>
                        </a:ext>
                      </a:extLst>
                    </a:gridCol>
                    <a:gridCol w="1087727">
                      <a:extLst>
                        <a:ext uri="{9D8B030D-6E8A-4147-A177-3AD203B41FA5}">
                          <a16:colId xmlns:a16="http://schemas.microsoft.com/office/drawing/2014/main" val="1477929104"/>
                        </a:ext>
                      </a:extLst>
                    </a:gridCol>
                  </a:tblGrid>
                  <a:tr h="365760">
                    <a:tc>
                      <a:txBody>
                        <a:bodyPr/>
                        <a:lstStyle/>
                        <a:p>
                          <a:pPr algn="l"/>
                          <a:r>
                            <a:rPr lang="en-US" sz="1800" dirty="0">
                              <a:latin typeface="+mn-lt"/>
                              <a:ea typeface="Fira Code" panose="00000509000000000000" pitchFamily="49" charset="0"/>
                            </a:rPr>
                            <a:t>Input</a:t>
                          </a:r>
                        </a:p>
                      </a:txBody>
                      <a:tcPr/>
                    </a:tc>
                    <a:tc>
                      <a:txBody>
                        <a:bodyPr/>
                        <a:lstStyle/>
                        <a:p>
                          <a:pPr algn="l"/>
                          <a:r>
                            <a:rPr lang="en-US" sz="1800" dirty="0">
                              <a:latin typeface="+mn-lt"/>
                              <a:ea typeface="Fira Code" panose="00000509000000000000" pitchFamily="49" charset="0"/>
                            </a:rPr>
                            <a:t>Output</a:t>
                          </a:r>
                        </a:p>
                      </a:txBody>
                      <a:tcPr/>
                    </a:tc>
                    <a:extLst>
                      <a:ext uri="{0D108BD9-81ED-4DB2-BD59-A6C34878D82A}">
                        <a16:rowId xmlns:a16="http://schemas.microsoft.com/office/drawing/2014/main" val="1357880967"/>
                      </a:ext>
                    </a:extLst>
                  </a:tr>
                  <a:tr h="365760">
                    <a:tc>
                      <a:txBody>
                        <a:bodyPr/>
                        <a:lstStyle/>
                        <a:p>
                          <a:endParaRPr lang="en-US"/>
                        </a:p>
                      </a:txBody>
                      <a:tcPr>
                        <a:blipFill>
                          <a:blip r:embed="rId7"/>
                          <a:stretch>
                            <a:fillRect l="-1036" t="-106557" r="-93782" b="-124590"/>
                          </a:stretch>
                        </a:blipFill>
                      </a:tcPr>
                    </a:tc>
                    <a:tc>
                      <a:txBody>
                        <a:bodyPr/>
                        <a:lstStyle/>
                        <a:p>
                          <a:pPr algn="l"/>
                          <a:r>
                            <a:rPr lang="en-US" sz="1800" dirty="0">
                              <a:latin typeface="Consolas" panose="020B0609020204030204" pitchFamily="49" charset="0"/>
                            </a:rPr>
                            <a:t> 76-100</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65760">
                    <a:tc>
                      <a:txBody>
                        <a:bodyPr/>
                        <a:lstStyle/>
                        <a:p>
                          <a:endParaRPr lang="en-US"/>
                        </a:p>
                      </a:txBody>
                      <a:tcPr>
                        <a:blipFill>
                          <a:blip r:embed="rId7"/>
                          <a:stretch>
                            <a:fillRect l="-1036" t="-210000" r="-93782" b="-26667"/>
                          </a:stretch>
                        </a:blipFill>
                      </a:tcPr>
                    </a:tc>
                    <a:tc>
                      <a:txBody>
                        <a:bodyPr/>
                        <a:lstStyle/>
                        <a:p>
                          <a:pPr algn="l"/>
                          <a:r>
                            <a:rPr lang="en-US" sz="1800" dirty="0">
                              <a:latin typeface="Consolas" panose="020B0609020204030204" pitchFamily="49" charset="0"/>
                            </a:rPr>
                            <a:t> 51-75</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9" name="Concat Spec" descr=" 8"/>
              <p:cNvGraphicFramePr>
                <a:graphicFrameLocks noGrp="1"/>
              </p:cNvGraphicFramePr>
              <p:nvPr>
                <p:extLst/>
              </p:nvPr>
            </p:nvGraphicFramePr>
            <p:xfrm>
              <a:off x="2939142" y="2884538"/>
              <a:ext cx="2122315" cy="792480"/>
            </p:xfrm>
            <a:graphic>
              <a:graphicData uri="http://schemas.openxmlformats.org/drawingml/2006/table">
                <a:tbl>
                  <a:tblPr>
                    <a:tableStyleId>{B301B821-A1FF-4177-AEE7-76D212191A09}</a:tableStyleId>
                  </a:tblPr>
                  <a:tblGrid>
                    <a:gridCol w="664735">
                      <a:extLst>
                        <a:ext uri="{9D8B030D-6E8A-4147-A177-3AD203B41FA5}">
                          <a16:colId xmlns:a16="http://schemas.microsoft.com/office/drawing/2014/main" val="525631560"/>
                        </a:ext>
                      </a:extLst>
                    </a:gridCol>
                    <a:gridCol w="1457580">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76-100</a:t>
                          </a:r>
                          <a:endParaRPr lang="en-US" sz="20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51-75</a:t>
                          </a:r>
                          <a:endParaRPr lang="en-US" sz="20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77108090"/>
                      </a:ext>
                    </a:extLst>
                  </a:tr>
                </a:tbl>
              </a:graphicData>
            </a:graphic>
          </p:graphicFrame>
        </mc:Choice>
        <mc:Fallback xmlns="">
          <p:graphicFrame>
            <p:nvGraphicFramePr>
              <p:cNvPr id="9" name="Concat Spec" descr=" 8"/>
              <p:cNvGraphicFramePr>
                <a:graphicFrameLocks noGrp="1"/>
              </p:cNvGraphicFramePr>
              <p:nvPr>
                <p:extLst>
                  <p:ext uri="{D42A27DB-BD31-4B8C-83A1-F6EECF244321}">
                    <p14:modId xmlns:p14="http://schemas.microsoft.com/office/powerpoint/2010/main" val="1609073569"/>
                  </p:ext>
                </p:extLst>
              </p:nvPr>
            </p:nvGraphicFramePr>
            <p:xfrm>
              <a:off x="2939142" y="2884538"/>
              <a:ext cx="2122315" cy="792480"/>
            </p:xfrm>
            <a:graphic>
              <a:graphicData uri="http://schemas.openxmlformats.org/drawingml/2006/table">
                <a:tbl>
                  <a:tblPr>
                    <a:tableStyleId>{B301B821-A1FF-4177-AEE7-76D212191A09}</a:tableStyleId>
                  </a:tblPr>
                  <a:tblGrid>
                    <a:gridCol w="664735">
                      <a:extLst>
                        <a:ext uri="{9D8B030D-6E8A-4147-A177-3AD203B41FA5}">
                          <a16:colId xmlns:a16="http://schemas.microsoft.com/office/drawing/2014/main" val="525631560"/>
                        </a:ext>
                      </a:extLst>
                    </a:gridCol>
                    <a:gridCol w="1457580">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a:tc>
                    <a:tc>
                      <a:txBody>
                        <a:bodyPr/>
                        <a:lstStyle/>
                        <a:p>
                          <a:endParaRPr lang="en-US"/>
                        </a:p>
                      </a:txBody>
                      <a:tcPr>
                        <a:blipFill>
                          <a:blip r:embed="rId8"/>
                          <a:stretch>
                            <a:fillRect l="-45833" t="-7576" r="-833" b="-124242"/>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a:tc>
                    <a:tc>
                      <a:txBody>
                        <a:bodyPr/>
                        <a:lstStyle/>
                        <a:p>
                          <a:endParaRPr lang="en-US"/>
                        </a:p>
                      </a:txBody>
                      <a:tcPr>
                        <a:blipFill>
                          <a:blip r:embed="rId8"/>
                          <a:stretch>
                            <a:fillRect l="-45833" t="-109231" r="-833" b="-26154"/>
                          </a:stretch>
                        </a:blipFill>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sp>
            <p:nvSpPr>
              <p:cNvPr id="10" name="=&gt;" descr=" 9"/>
              <p:cNvSpPr/>
              <p:nvPr/>
            </p:nvSpPr>
            <p:spPr>
              <a:xfrm>
                <a:off x="5293259" y="2973971"/>
                <a:ext cx="749964" cy="600164"/>
              </a:xfrm>
              <a:prstGeom prst="rect">
                <a:avLst/>
              </a:prstGeom>
            </p:spPr>
            <p:txBody>
              <a:bodyPr wrap="square" tIns="0" rIns="0">
                <a:spAutoFit/>
              </a:bodyPr>
              <a:lstStyle/>
              <a:p>
                <a:pPr algn="ctr"/>
                <a14:m>
                  <m:oMathPara xmlns:m="http://schemas.openxmlformats.org/officeDocument/2006/math">
                    <m:oMathParaPr>
                      <m:jc m:val="right"/>
                    </m:oMathParaPr>
                    <m:oMath xmlns:m="http://schemas.openxmlformats.org/officeDocument/2006/math">
                      <m:r>
                        <a:rPr lang="en-US" sz="3600" b="0" i="1" smtClean="0">
                          <a:latin typeface="Cambria Math" panose="02040503050406030204" pitchFamily="18" charset="0"/>
                          <a:ea typeface="Cambria Math" panose="02040503050406030204" pitchFamily="18" charset="0"/>
                        </a:rPr>
                        <m:t>⟹</m:t>
                      </m:r>
                    </m:oMath>
                  </m:oMathPara>
                </a14:m>
                <a:endParaRPr lang="en-US" sz="3600" dirty="0"/>
              </a:p>
            </p:txBody>
          </p:sp>
        </mc:Choice>
        <mc:Fallback xmlns="">
          <p:sp>
            <p:nvSpPr>
              <p:cNvPr id="10" name="=&gt;" descr=" 9"/>
              <p:cNvSpPr>
                <a:spLocks noRot="1" noChangeAspect="1" noMove="1" noResize="1" noEditPoints="1" noAdjustHandles="1" noChangeArrowheads="1" noChangeShapeType="1" noTextEdit="1"/>
              </p:cNvSpPr>
              <p:nvPr/>
            </p:nvSpPr>
            <p:spPr>
              <a:xfrm>
                <a:off x="5293259" y="2973971"/>
                <a:ext cx="749964" cy="60016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2" name="S Disjunctive Spec" descr=" 11"/>
              <p:cNvGraphicFramePr>
                <a:graphicFrameLocks noGrp="1"/>
              </p:cNvGraphicFramePr>
              <p:nvPr>
                <p:extLst/>
              </p:nvPr>
            </p:nvGraphicFramePr>
            <p:xfrm>
              <a:off x="6973711" y="2884538"/>
              <a:ext cx="4708197" cy="792480"/>
            </p:xfrm>
            <a:graphic>
              <a:graphicData uri="http://schemas.openxmlformats.org/drawingml/2006/table">
                <a:tbl>
                  <a:tblPr>
                    <a:tableStyleId>{B301B821-A1FF-4177-AEE7-76D212191A09}</a:tableStyleId>
                  </a:tblPr>
                  <a:tblGrid>
                    <a:gridCol w="667720">
                      <a:extLst>
                        <a:ext uri="{9D8B030D-6E8A-4147-A177-3AD203B41FA5}">
                          <a16:colId xmlns:a16="http://schemas.microsoft.com/office/drawing/2014/main" val="525631560"/>
                        </a:ext>
                      </a:extLst>
                    </a:gridCol>
                    <a:gridCol w="404047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7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76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76-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76-1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a:t>
                          </a:r>
                          <a:endParaRPr lang="en-US" sz="20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5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51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51-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rPr>
                            <a:t> 51-7 </a:t>
                          </a:r>
                          <a14:m>
                            <m:oMath xmlns:m="http://schemas.openxmlformats.org/officeDocument/2006/math">
                              <m:r>
                                <a:rPr lang="en-US" sz="2000" b="0" i="1" smtClean="0">
                                  <a:solidFill>
                                    <a:schemeClr val="accent1"/>
                                  </a:solidFill>
                                  <a:latin typeface="Cambria Math" panose="02040503050406030204" pitchFamily="18" charset="0"/>
                                </a:rPr>
                                <m:t>∨</m:t>
                              </m:r>
                            </m:oMath>
                          </a14:m>
                          <a:r>
                            <a:rPr lang="en-US" sz="2000" dirty="0">
                              <a:latin typeface="Consolas" panose="020B0609020204030204" pitchFamily="49" charset="0"/>
                              <a:ea typeface="Fira Code" panose="00000509000000000000" pitchFamily="49" charset="0"/>
                            </a:rPr>
                            <a:t> …</a:t>
                          </a:r>
                        </a:p>
                      </a:txBody>
                      <a:tcPr/>
                    </a:tc>
                    <a:extLst>
                      <a:ext uri="{0D108BD9-81ED-4DB2-BD59-A6C34878D82A}">
                        <a16:rowId xmlns:a16="http://schemas.microsoft.com/office/drawing/2014/main" val="77108090"/>
                      </a:ext>
                    </a:extLst>
                  </a:tr>
                </a:tbl>
              </a:graphicData>
            </a:graphic>
          </p:graphicFrame>
        </mc:Choice>
        <mc:Fallback xmlns="">
          <p:graphicFrame>
            <p:nvGraphicFramePr>
              <p:cNvPr id="12" name="S Disjunctive Spec" descr=" 11"/>
              <p:cNvGraphicFramePr>
                <a:graphicFrameLocks noGrp="1"/>
              </p:cNvGraphicFramePr>
              <p:nvPr>
                <p:extLst>
                  <p:ext uri="{D42A27DB-BD31-4B8C-83A1-F6EECF244321}">
                    <p14:modId xmlns:p14="http://schemas.microsoft.com/office/powerpoint/2010/main" val="1009681633"/>
                  </p:ext>
                </p:extLst>
              </p:nvPr>
            </p:nvGraphicFramePr>
            <p:xfrm>
              <a:off x="6973711" y="2884538"/>
              <a:ext cx="4708197" cy="792480"/>
            </p:xfrm>
            <a:graphic>
              <a:graphicData uri="http://schemas.openxmlformats.org/drawingml/2006/table">
                <a:tbl>
                  <a:tblPr>
                    <a:tableStyleId>{B301B821-A1FF-4177-AEE7-76D212191A09}</a:tableStyleId>
                  </a:tblPr>
                  <a:tblGrid>
                    <a:gridCol w="667720">
                      <a:extLst>
                        <a:ext uri="{9D8B030D-6E8A-4147-A177-3AD203B41FA5}">
                          <a16:colId xmlns:a16="http://schemas.microsoft.com/office/drawing/2014/main" val="525631560"/>
                        </a:ext>
                      </a:extLst>
                    </a:gridCol>
                    <a:gridCol w="404047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a:tc>
                    <a:tc>
                      <a:txBody>
                        <a:bodyPr/>
                        <a:lstStyle/>
                        <a:p>
                          <a:endParaRPr lang="en-US"/>
                        </a:p>
                      </a:txBody>
                      <a:tcPr>
                        <a:blipFill>
                          <a:blip r:embed="rId10"/>
                          <a:stretch>
                            <a:fillRect l="-16717" t="-7576" r="-301" b="-124242"/>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a:tc>
                    <a:tc>
                      <a:txBody>
                        <a:bodyPr/>
                        <a:lstStyle/>
                        <a:p>
                          <a:endParaRPr lang="en-US"/>
                        </a:p>
                      </a:txBody>
                      <a:tcPr>
                        <a:blipFill>
                          <a:blip r:embed="rId10"/>
                          <a:stretch>
                            <a:fillRect l="-16717" t="-109231" r="-301" b="-26154"/>
                          </a:stretch>
                        </a:blipFill>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sp>
            <p:nvSpPr>
              <p:cNvPr id="27" name="t |- 1" descr=" 46"/>
              <p:cNvSpPr/>
              <p:nvPr/>
            </p:nvSpPr>
            <p:spPr>
              <a:xfrm>
                <a:off x="399272" y="5833459"/>
                <a:ext cx="72383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ln>
                            <a:noFill/>
                          </a:ln>
                          <a:solidFill>
                            <a:schemeClr val="accent1"/>
                          </a:solidFill>
                          <a:latin typeface="Cambria Math" panose="02040503050406030204" pitchFamily="18" charset="0"/>
                        </a:rPr>
                        <m:t>𝑡</m:t>
                      </m:r>
                      <m:r>
                        <a:rPr lang="en-US" sz="2400" b="0" i="1" smtClean="0">
                          <a:ln>
                            <a:noFill/>
                          </a:ln>
                          <a:solidFill>
                            <a:schemeClr val="accent1"/>
                          </a:solidFill>
                          <a:latin typeface="Cambria Math" panose="02040503050406030204" pitchFamily="18" charset="0"/>
                        </a:rPr>
                        <m:t>⊢</m:t>
                      </m:r>
                    </m:oMath>
                  </m:oMathPara>
                </a14:m>
                <a:endParaRPr lang="en-US" sz="2400" dirty="0">
                  <a:ln>
                    <a:noFill/>
                  </a:ln>
                  <a:solidFill>
                    <a:schemeClr val="accent1"/>
                  </a:solidFill>
                </a:endParaRPr>
              </a:p>
            </p:txBody>
          </p:sp>
        </mc:Choice>
        <mc:Fallback xmlns="">
          <p:sp>
            <p:nvSpPr>
              <p:cNvPr id="27" name="t |- 1" descr=" 46"/>
              <p:cNvSpPr>
                <a:spLocks noRot="1" noChangeAspect="1" noMove="1" noResize="1" noEditPoints="1" noAdjustHandles="1" noChangeArrowheads="1" noChangeShapeType="1" noTextEdit="1"/>
              </p:cNvSpPr>
              <p:nvPr/>
            </p:nvSpPr>
            <p:spPr>
              <a:xfrm>
                <a:off x="399272" y="5833459"/>
                <a:ext cx="723835" cy="46166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6" name="T Spec 1" descr=" 47"/>
              <p:cNvGraphicFramePr>
                <a:graphicFrameLocks noGrp="1"/>
              </p:cNvGraphicFramePr>
              <p:nvPr>
                <p:extLst/>
              </p:nvPr>
            </p:nvGraphicFramePr>
            <p:xfrm>
              <a:off x="1087754" y="5668052"/>
              <a:ext cx="1755796" cy="792480"/>
            </p:xfrm>
            <a:graphic>
              <a:graphicData uri="http://schemas.openxmlformats.org/drawingml/2006/table">
                <a:tbl>
                  <a:tblPr>
                    <a:tableStyleId>{B301B821-A1FF-4177-AEE7-76D212191A09}</a:tableStyleId>
                  </a:tblPr>
                  <a:tblGrid>
                    <a:gridCol w="520808">
                      <a:extLst>
                        <a:ext uri="{9D8B030D-6E8A-4147-A177-3AD203B41FA5}">
                          <a16:colId xmlns:a16="http://schemas.microsoft.com/office/drawing/2014/main" val="525631560"/>
                        </a:ext>
                      </a:extLst>
                    </a:gridCol>
                    <a:gridCol w="1234988">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6-100</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1-75</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26" name="T Spec 1" descr=" 47"/>
              <p:cNvGraphicFramePr>
                <a:graphicFrameLocks noGrp="1"/>
              </p:cNvGraphicFramePr>
              <p:nvPr>
                <p:extLst>
                  <p:ext uri="{D42A27DB-BD31-4B8C-83A1-F6EECF244321}">
                    <p14:modId xmlns:p14="http://schemas.microsoft.com/office/powerpoint/2010/main" val="284272356"/>
                  </p:ext>
                </p:extLst>
              </p:nvPr>
            </p:nvGraphicFramePr>
            <p:xfrm>
              <a:off x="1087754" y="5668052"/>
              <a:ext cx="1755796" cy="792480"/>
            </p:xfrm>
            <a:graphic>
              <a:graphicData uri="http://schemas.openxmlformats.org/drawingml/2006/table">
                <a:tbl>
                  <a:tblPr>
                    <a:tableStyleId>{B301B821-A1FF-4177-AEE7-76D212191A09}</a:tableStyleId>
                  </a:tblPr>
                  <a:tblGrid>
                    <a:gridCol w="520808">
                      <a:extLst>
                        <a:ext uri="{9D8B030D-6E8A-4147-A177-3AD203B41FA5}">
                          <a16:colId xmlns:a16="http://schemas.microsoft.com/office/drawing/2014/main" val="525631560"/>
                        </a:ext>
                      </a:extLst>
                    </a:gridCol>
                    <a:gridCol w="1234988">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2"/>
                          <a:stretch>
                            <a:fillRect l="-42857" t="-7576" r="-985" b="-125758"/>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2"/>
                          <a:stretch>
                            <a:fillRect l="-42857" t="-109231" r="-985" b="-27692"/>
                          </a:stretch>
                        </a:blipFill>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sp>
            <p:nvSpPr>
              <p:cNvPr id="29" name="t |- 10" descr=" 49"/>
              <p:cNvSpPr/>
              <p:nvPr/>
            </p:nvSpPr>
            <p:spPr>
              <a:xfrm>
                <a:off x="3900940" y="5822643"/>
                <a:ext cx="72383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𝑡</m:t>
                      </m:r>
                      <m:r>
                        <a:rPr lang="en-US" sz="2400" b="0" i="1" smtClean="0">
                          <a:solidFill>
                            <a:schemeClr val="accent1"/>
                          </a:solidFill>
                          <a:latin typeface="Cambria Math" panose="02040503050406030204" pitchFamily="18" charset="0"/>
                        </a:rPr>
                        <m:t>⊢</m:t>
                      </m:r>
                    </m:oMath>
                  </m:oMathPara>
                </a14:m>
                <a:endParaRPr lang="en-US" sz="2400" dirty="0"/>
              </a:p>
            </p:txBody>
          </p:sp>
        </mc:Choice>
        <mc:Fallback xmlns="">
          <p:sp>
            <p:nvSpPr>
              <p:cNvPr id="29" name="t |- 10" descr=" 49"/>
              <p:cNvSpPr>
                <a:spLocks noRot="1" noChangeAspect="1" noMove="1" noResize="1" noEditPoints="1" noAdjustHandles="1" noChangeArrowheads="1" noChangeShapeType="1" noTextEdit="1"/>
              </p:cNvSpPr>
              <p:nvPr/>
            </p:nvSpPr>
            <p:spPr>
              <a:xfrm>
                <a:off x="3900940" y="5822643"/>
                <a:ext cx="723835" cy="461665"/>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8" name="T Spec 10" descr=" 50"/>
              <p:cNvGraphicFramePr>
                <a:graphicFrameLocks noGrp="1"/>
              </p:cNvGraphicFramePr>
              <p:nvPr>
                <p:extLst/>
              </p:nvPr>
            </p:nvGraphicFramePr>
            <p:xfrm>
              <a:off x="4638324" y="5657236"/>
              <a:ext cx="1526256" cy="792480"/>
            </p:xfrm>
            <a:graphic>
              <a:graphicData uri="http://schemas.openxmlformats.org/drawingml/2006/table">
                <a:tbl>
                  <a:tblPr>
                    <a:tableStyleId>{B301B821-A1FF-4177-AEE7-76D212191A09}</a:tableStyleId>
                  </a:tblPr>
                  <a:tblGrid>
                    <a:gridCol w="570888">
                      <a:extLst>
                        <a:ext uri="{9D8B030D-6E8A-4147-A177-3AD203B41FA5}">
                          <a16:colId xmlns:a16="http://schemas.microsoft.com/office/drawing/2014/main" val="525631560"/>
                        </a:ext>
                      </a:extLst>
                    </a:gridCol>
                    <a:gridCol w="955368">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-75</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28" name="T Spec 10" descr=" 50"/>
              <p:cNvGraphicFramePr>
                <a:graphicFrameLocks noGrp="1"/>
              </p:cNvGraphicFramePr>
              <p:nvPr>
                <p:extLst>
                  <p:ext uri="{D42A27DB-BD31-4B8C-83A1-F6EECF244321}">
                    <p14:modId xmlns:p14="http://schemas.microsoft.com/office/powerpoint/2010/main" val="1672188653"/>
                  </p:ext>
                </p:extLst>
              </p:nvPr>
            </p:nvGraphicFramePr>
            <p:xfrm>
              <a:off x="4638324" y="5657236"/>
              <a:ext cx="1526256" cy="792480"/>
            </p:xfrm>
            <a:graphic>
              <a:graphicData uri="http://schemas.openxmlformats.org/drawingml/2006/table">
                <a:tbl>
                  <a:tblPr>
                    <a:tableStyleId>{B301B821-A1FF-4177-AEE7-76D212191A09}</a:tableStyleId>
                  </a:tblPr>
                  <a:tblGrid>
                    <a:gridCol w="570888">
                      <a:extLst>
                        <a:ext uri="{9D8B030D-6E8A-4147-A177-3AD203B41FA5}">
                          <a16:colId xmlns:a16="http://schemas.microsoft.com/office/drawing/2014/main" val="525631560"/>
                        </a:ext>
                      </a:extLst>
                    </a:gridCol>
                    <a:gridCol w="955368">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4"/>
                          <a:stretch>
                            <a:fillRect l="-60127" t="-7576" r="-1266" b="-124242"/>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4"/>
                          <a:stretch>
                            <a:fillRect l="-60127" t="-109231" r="-1266" b="-26154"/>
                          </a:stretch>
                        </a:blipFill>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sp>
            <p:nvSpPr>
              <p:cNvPr id="31" name="t |- 20" descr=" 51"/>
              <p:cNvSpPr/>
              <p:nvPr/>
            </p:nvSpPr>
            <p:spPr>
              <a:xfrm>
                <a:off x="8618753" y="5833459"/>
                <a:ext cx="72383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ln>
                            <a:noFill/>
                          </a:ln>
                          <a:solidFill>
                            <a:schemeClr val="accent1"/>
                          </a:solidFill>
                          <a:latin typeface="Cambria Math" panose="02040503050406030204" pitchFamily="18" charset="0"/>
                        </a:rPr>
                        <m:t>𝑡</m:t>
                      </m:r>
                      <m:r>
                        <a:rPr lang="en-US" sz="2400" b="0" i="1" smtClean="0">
                          <a:ln>
                            <a:noFill/>
                          </a:ln>
                          <a:solidFill>
                            <a:schemeClr val="accent1"/>
                          </a:solidFill>
                          <a:latin typeface="Cambria Math" panose="02040503050406030204" pitchFamily="18" charset="0"/>
                        </a:rPr>
                        <m:t>⊢</m:t>
                      </m:r>
                    </m:oMath>
                  </m:oMathPara>
                </a14:m>
                <a:endParaRPr lang="en-US" sz="2400" dirty="0">
                  <a:ln>
                    <a:noFill/>
                  </a:ln>
                  <a:solidFill>
                    <a:schemeClr val="accent1"/>
                  </a:solidFill>
                </a:endParaRPr>
              </a:p>
            </p:txBody>
          </p:sp>
        </mc:Choice>
        <mc:Fallback xmlns="">
          <p:sp>
            <p:nvSpPr>
              <p:cNvPr id="31" name="t |- 20" descr=" 51"/>
              <p:cNvSpPr>
                <a:spLocks noRot="1" noChangeAspect="1" noMove="1" noResize="1" noEditPoints="1" noAdjustHandles="1" noChangeArrowheads="1" noChangeShapeType="1" noTextEdit="1"/>
              </p:cNvSpPr>
              <p:nvPr/>
            </p:nvSpPr>
            <p:spPr>
              <a:xfrm>
                <a:off x="8618753" y="5833459"/>
                <a:ext cx="723835" cy="461665"/>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0" name="T Spec 20" descr=" 52"/>
              <p:cNvGraphicFramePr>
                <a:graphicFrameLocks noGrp="1"/>
              </p:cNvGraphicFramePr>
              <p:nvPr>
                <p:extLst/>
              </p:nvPr>
            </p:nvGraphicFramePr>
            <p:xfrm>
              <a:off x="9279930" y="5668052"/>
              <a:ext cx="1217406" cy="792480"/>
            </p:xfrm>
            <a:graphic>
              <a:graphicData uri="http://schemas.openxmlformats.org/drawingml/2006/table">
                <a:tbl>
                  <a:tblPr>
                    <a:tableStyleId>{B301B821-A1FF-4177-AEE7-76D212191A09}</a:tableStyleId>
                  </a:tblPr>
                  <a:tblGrid>
                    <a:gridCol w="567499">
                      <a:extLst>
                        <a:ext uri="{9D8B030D-6E8A-4147-A177-3AD203B41FA5}">
                          <a16:colId xmlns:a16="http://schemas.microsoft.com/office/drawing/2014/main" val="525631560"/>
                        </a:ext>
                      </a:extLst>
                    </a:gridCol>
                    <a:gridCol w="64990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0</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solidFill>
                                <a:schemeClr val="accent1"/>
                              </a:solidFill>
                              <a:latin typeface="Consolas" panose="020B0609020204030204" pitchFamily="49" charset="0"/>
                            </a:rPr>
                            <a:t> </a:t>
                          </a:r>
                          <a:r>
                            <a:rPr lang="en-US" sz="2000" dirty="0">
                              <a:latin typeface="Consolas" panose="020B0609020204030204" pitchFamily="49" charset="0"/>
                            </a:rPr>
                            <a:t>5</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30" name="T Spec 20" descr=" 52"/>
              <p:cNvGraphicFramePr>
                <a:graphicFrameLocks noGrp="1"/>
              </p:cNvGraphicFramePr>
              <p:nvPr>
                <p:extLst>
                  <p:ext uri="{D42A27DB-BD31-4B8C-83A1-F6EECF244321}">
                    <p14:modId xmlns:p14="http://schemas.microsoft.com/office/powerpoint/2010/main" val="3360966866"/>
                  </p:ext>
                </p:extLst>
              </p:nvPr>
            </p:nvGraphicFramePr>
            <p:xfrm>
              <a:off x="9279930" y="5668052"/>
              <a:ext cx="1217406" cy="792480"/>
            </p:xfrm>
            <a:graphic>
              <a:graphicData uri="http://schemas.openxmlformats.org/drawingml/2006/table">
                <a:tbl>
                  <a:tblPr>
                    <a:tableStyleId>{B301B821-A1FF-4177-AEE7-76D212191A09}</a:tableStyleId>
                  </a:tblPr>
                  <a:tblGrid>
                    <a:gridCol w="567499">
                      <a:extLst>
                        <a:ext uri="{9D8B030D-6E8A-4147-A177-3AD203B41FA5}">
                          <a16:colId xmlns:a16="http://schemas.microsoft.com/office/drawing/2014/main" val="525631560"/>
                        </a:ext>
                      </a:extLst>
                    </a:gridCol>
                    <a:gridCol w="64990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6"/>
                          <a:stretch>
                            <a:fillRect l="-88785" t="-7576" r="-1869" b="-125758"/>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16"/>
                          <a:stretch>
                            <a:fillRect l="-88785" t="-109231" r="-1869" b="-27692"/>
                          </a:stretch>
                        </a:blipFill>
                      </a:tcPr>
                    </a:tc>
                    <a:extLst>
                      <a:ext uri="{0D108BD9-81ED-4DB2-BD59-A6C34878D82A}">
                        <a16:rowId xmlns:a16="http://schemas.microsoft.com/office/drawing/2014/main" val="77108090"/>
                      </a:ext>
                    </a:extLst>
                  </a:tr>
                </a:tbl>
              </a:graphicData>
            </a:graphic>
          </p:graphicFrame>
        </mc:Fallback>
      </mc:AlternateContent>
      <p:grpSp>
        <p:nvGrpSpPr>
          <p:cNvPr id="4" name="S-Subproblem"/>
          <p:cNvGrpSpPr/>
          <p:nvPr/>
        </p:nvGrpSpPr>
        <p:grpSpPr>
          <a:xfrm>
            <a:off x="8777997" y="3704719"/>
            <a:ext cx="433965" cy="471639"/>
            <a:chOff x="8777997" y="3704719"/>
            <a:chExt cx="433965" cy="471639"/>
          </a:xfrm>
        </p:grpSpPr>
        <p:cxnSp>
          <p:nvCxnSpPr>
            <p:cNvPr id="25" name="S-Subproblem" descr=" 55"/>
            <p:cNvCxnSpPr>
              <a:cxnSpLocks/>
            </p:cNvCxnSpPr>
            <p:nvPr/>
          </p:nvCxnSpPr>
          <p:spPr>
            <a:xfrm>
              <a:off x="9163755" y="3721462"/>
              <a:ext cx="0" cy="4548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S" descr=" 48"/>
                <p:cNvSpPr/>
                <p:nvPr/>
              </p:nvSpPr>
              <p:spPr>
                <a:xfrm>
                  <a:off x="8777997" y="3704719"/>
                  <a:ext cx="43396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𝒮</m:t>
                        </m:r>
                      </m:oMath>
                    </m:oMathPara>
                  </a14:m>
                  <a:endParaRPr lang="en-US" sz="2400" dirty="0"/>
                </a:p>
              </p:txBody>
            </p:sp>
          </mc:Choice>
          <mc:Fallback xmlns="">
            <p:sp>
              <p:nvSpPr>
                <p:cNvPr id="41" name="S" descr=" 48"/>
                <p:cNvSpPr>
                  <a:spLocks noRot="1" noChangeAspect="1" noMove="1" noResize="1" noEditPoints="1" noAdjustHandles="1" noChangeArrowheads="1" noChangeShapeType="1" noTextEdit="1"/>
                </p:cNvSpPr>
                <p:nvPr/>
              </p:nvSpPr>
              <p:spPr>
                <a:xfrm>
                  <a:off x="8777997" y="3704719"/>
                  <a:ext cx="433965" cy="461665"/>
                </a:xfrm>
                <a:prstGeom prst="rect">
                  <a:avLst/>
                </a:prstGeom>
                <a:blipFill>
                  <a:blip r:embed="rId17"/>
                  <a:stretch>
                    <a:fillRect/>
                  </a:stretch>
                </a:blipFill>
              </p:spPr>
              <p:txBody>
                <a:bodyPr/>
                <a:lstStyle/>
                <a:p>
                  <a:r>
                    <a:rPr lang="en-US">
                      <a:noFill/>
                    </a:rPr>
                    <a:t> </a:t>
                  </a:r>
                </a:p>
              </p:txBody>
            </p:sp>
          </mc:Fallback>
        </mc:AlternateContent>
      </p:grpSp>
      <p:grpSp>
        <p:nvGrpSpPr>
          <p:cNvPr id="11" name="T-Subproblem 1"/>
          <p:cNvGrpSpPr/>
          <p:nvPr/>
        </p:nvGrpSpPr>
        <p:grpSpPr>
          <a:xfrm>
            <a:off x="2833272" y="5125082"/>
            <a:ext cx="989175" cy="770064"/>
            <a:chOff x="2833272" y="5125082"/>
            <a:chExt cx="989175" cy="770064"/>
          </a:xfrm>
        </p:grpSpPr>
        <mc:AlternateContent xmlns:mc="http://schemas.openxmlformats.org/markup-compatibility/2006" xmlns:a14="http://schemas.microsoft.com/office/drawing/2010/main">
          <mc:Choice Requires="a14">
            <p:sp>
              <p:nvSpPr>
                <p:cNvPr id="60" name="T1" descr=" 48"/>
                <p:cNvSpPr/>
                <p:nvPr/>
              </p:nvSpPr>
              <p:spPr>
                <a:xfrm>
                  <a:off x="3304485" y="5433481"/>
                  <a:ext cx="51796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𝒯</m:t>
                            </m:r>
                          </m:e>
                          <m:sub>
                            <m:r>
                              <a:rPr lang="en-US" sz="2400" b="0" i="1" smtClean="0">
                                <a:solidFill>
                                  <a:schemeClr val="accent1"/>
                                </a:solidFill>
                                <a:latin typeface="Cambria Math" panose="02040503050406030204" pitchFamily="18" charset="0"/>
                              </a:rPr>
                              <m:t>1</m:t>
                            </m:r>
                          </m:sub>
                        </m:sSub>
                      </m:oMath>
                    </m:oMathPara>
                  </a14:m>
                  <a:endParaRPr lang="en-US" sz="2400" dirty="0"/>
                </a:p>
              </p:txBody>
            </p:sp>
          </mc:Choice>
          <mc:Fallback xmlns="">
            <p:sp>
              <p:nvSpPr>
                <p:cNvPr id="60" name="T1" descr=" 48"/>
                <p:cNvSpPr>
                  <a:spLocks noRot="1" noChangeAspect="1" noMove="1" noResize="1" noEditPoints="1" noAdjustHandles="1" noChangeArrowheads="1" noChangeShapeType="1" noTextEdit="1"/>
                </p:cNvSpPr>
                <p:nvPr/>
              </p:nvSpPr>
              <p:spPr>
                <a:xfrm>
                  <a:off x="3304485" y="5433481"/>
                  <a:ext cx="517962" cy="461665"/>
                </a:xfrm>
                <a:prstGeom prst="rect">
                  <a:avLst/>
                </a:prstGeom>
                <a:blipFill>
                  <a:blip r:embed="rId18"/>
                  <a:stretch>
                    <a:fillRect b="-2632"/>
                  </a:stretch>
                </a:blipFill>
              </p:spPr>
              <p:txBody>
                <a:bodyPr/>
                <a:lstStyle/>
                <a:p>
                  <a:r>
                    <a:rPr lang="en-US">
                      <a:noFill/>
                    </a:rPr>
                    <a:t> </a:t>
                  </a:r>
                </a:p>
              </p:txBody>
            </p:sp>
          </mc:Fallback>
        </mc:AlternateContent>
        <p:grpSp>
          <p:nvGrpSpPr>
            <p:cNvPr id="42" name="T-Subproblem 1"/>
            <p:cNvGrpSpPr/>
            <p:nvPr/>
          </p:nvGrpSpPr>
          <p:grpSpPr>
            <a:xfrm>
              <a:off x="2833272" y="5125082"/>
              <a:ext cx="890700" cy="477054"/>
              <a:chOff x="2833272" y="5125082"/>
              <a:chExt cx="890700" cy="477054"/>
            </a:xfrm>
          </p:grpSpPr>
          <p:sp>
            <p:nvSpPr>
              <p:cNvPr id="43" name="TextBox 42" descr=" 32"/>
              <p:cNvSpPr txBox="1"/>
              <p:nvPr/>
            </p:nvSpPr>
            <p:spPr>
              <a:xfrm>
                <a:off x="3223514" y="5125082"/>
                <a:ext cx="500458" cy="477054"/>
              </a:xfrm>
              <a:prstGeom prst="rect">
                <a:avLst/>
              </a:prstGeom>
              <a:noFill/>
            </p:spPr>
            <p:txBody>
              <a:bodyPr wrap="none" lIns="91440" tIns="0" bIns="45720" rtlCol="0" anchor="ctr" anchorCtr="1">
                <a:spAutoFit/>
              </a:bodyPr>
              <a:lstStyle/>
              <a:p>
                <a:r>
                  <a:rPr lang="en-US" sz="2800" b="1" dirty="0"/>
                  <a:t>…</a:t>
                </a:r>
              </a:p>
            </p:txBody>
          </p:sp>
          <p:cxnSp>
            <p:nvCxnSpPr>
              <p:cNvPr id="44" name="Connector: Elbow 43"/>
              <p:cNvCxnSpPr>
                <a:cxnSpLocks/>
              </p:cNvCxnSpPr>
              <p:nvPr/>
            </p:nvCxnSpPr>
            <p:spPr>
              <a:xfrm rot="10800000" flipV="1">
                <a:off x="2833272" y="5433481"/>
                <a:ext cx="390242" cy="168655"/>
              </a:xfrm>
              <a:prstGeom prst="bentConnector3">
                <a:avLst>
                  <a:gd name="adj1" fmla="val 9920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 name="T-Subproblem 10"/>
          <p:cNvGrpSpPr/>
          <p:nvPr/>
        </p:nvGrpSpPr>
        <p:grpSpPr>
          <a:xfrm>
            <a:off x="6161166" y="5120168"/>
            <a:ext cx="1005247" cy="778734"/>
            <a:chOff x="6344046" y="5120168"/>
            <a:chExt cx="1005247" cy="778734"/>
          </a:xfrm>
        </p:grpSpPr>
        <mc:AlternateContent xmlns:mc="http://schemas.openxmlformats.org/markup-compatibility/2006" xmlns:a14="http://schemas.microsoft.com/office/drawing/2010/main">
          <mc:Choice Requires="a14">
            <p:sp>
              <p:nvSpPr>
                <p:cNvPr id="61" name="T10" descr=" 48"/>
                <p:cNvSpPr/>
                <p:nvPr/>
              </p:nvSpPr>
              <p:spPr>
                <a:xfrm>
                  <a:off x="6701487" y="5437237"/>
                  <a:ext cx="64780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𝒯</m:t>
                            </m:r>
                          </m:e>
                          <m:sub>
                            <m:r>
                              <a:rPr lang="en-US" sz="2400" b="0" i="1" smtClean="0">
                                <a:solidFill>
                                  <a:schemeClr val="accent1"/>
                                </a:solidFill>
                                <a:latin typeface="Cambria Math" panose="02040503050406030204" pitchFamily="18" charset="0"/>
                              </a:rPr>
                              <m:t>10</m:t>
                            </m:r>
                          </m:sub>
                        </m:sSub>
                      </m:oMath>
                    </m:oMathPara>
                  </a14:m>
                  <a:endParaRPr lang="en-US" sz="2400" dirty="0"/>
                </a:p>
              </p:txBody>
            </p:sp>
          </mc:Choice>
          <mc:Fallback xmlns="">
            <p:sp>
              <p:nvSpPr>
                <p:cNvPr id="61" name="T10" descr=" 48"/>
                <p:cNvSpPr>
                  <a:spLocks noRot="1" noChangeAspect="1" noMove="1" noResize="1" noEditPoints="1" noAdjustHandles="1" noChangeArrowheads="1" noChangeShapeType="1" noTextEdit="1"/>
                </p:cNvSpPr>
                <p:nvPr/>
              </p:nvSpPr>
              <p:spPr>
                <a:xfrm>
                  <a:off x="6701487" y="5437237"/>
                  <a:ext cx="647806" cy="461665"/>
                </a:xfrm>
                <a:prstGeom prst="rect">
                  <a:avLst/>
                </a:prstGeom>
                <a:blipFill>
                  <a:blip r:embed="rId19"/>
                  <a:stretch>
                    <a:fillRect b="-1316"/>
                  </a:stretch>
                </a:blipFill>
              </p:spPr>
              <p:txBody>
                <a:bodyPr/>
                <a:lstStyle/>
                <a:p>
                  <a:r>
                    <a:rPr lang="en-US">
                      <a:noFill/>
                    </a:rPr>
                    <a:t> </a:t>
                  </a:r>
                </a:p>
              </p:txBody>
            </p:sp>
          </mc:Fallback>
        </mc:AlternateContent>
        <p:grpSp>
          <p:nvGrpSpPr>
            <p:cNvPr id="45" name="T-Subproblem 10"/>
            <p:cNvGrpSpPr/>
            <p:nvPr/>
          </p:nvGrpSpPr>
          <p:grpSpPr>
            <a:xfrm>
              <a:off x="6344046" y="5120168"/>
              <a:ext cx="890700" cy="477054"/>
              <a:chOff x="2833272" y="5125082"/>
              <a:chExt cx="890700" cy="477054"/>
            </a:xfrm>
          </p:grpSpPr>
          <p:sp>
            <p:nvSpPr>
              <p:cNvPr id="46" name="TextBox 45" descr=" 32"/>
              <p:cNvSpPr txBox="1"/>
              <p:nvPr/>
            </p:nvSpPr>
            <p:spPr>
              <a:xfrm>
                <a:off x="3223514" y="5125082"/>
                <a:ext cx="500458" cy="477054"/>
              </a:xfrm>
              <a:prstGeom prst="rect">
                <a:avLst/>
              </a:prstGeom>
              <a:noFill/>
            </p:spPr>
            <p:txBody>
              <a:bodyPr wrap="none" lIns="91440" tIns="0" bIns="45720" rtlCol="0" anchor="ctr" anchorCtr="1">
                <a:spAutoFit/>
              </a:bodyPr>
              <a:lstStyle/>
              <a:p>
                <a:r>
                  <a:rPr lang="en-US" sz="2800" b="1" dirty="0"/>
                  <a:t>…</a:t>
                </a:r>
              </a:p>
            </p:txBody>
          </p:sp>
          <p:cxnSp>
            <p:nvCxnSpPr>
              <p:cNvPr id="47" name="Connector: Elbow 46"/>
              <p:cNvCxnSpPr>
                <a:cxnSpLocks/>
              </p:cNvCxnSpPr>
              <p:nvPr/>
            </p:nvCxnSpPr>
            <p:spPr>
              <a:xfrm rot="10800000" flipV="1">
                <a:off x="2833272" y="5433481"/>
                <a:ext cx="390242" cy="168655"/>
              </a:xfrm>
              <a:prstGeom prst="bentConnector3">
                <a:avLst>
                  <a:gd name="adj1" fmla="val 9920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7" name="T-Subproblem 20"/>
          <p:cNvGrpSpPr/>
          <p:nvPr/>
        </p:nvGrpSpPr>
        <p:grpSpPr>
          <a:xfrm>
            <a:off x="10496551" y="5116284"/>
            <a:ext cx="975065" cy="787002"/>
            <a:chOff x="10725151" y="5116284"/>
            <a:chExt cx="975065" cy="787002"/>
          </a:xfrm>
        </p:grpSpPr>
        <mc:AlternateContent xmlns:mc="http://schemas.openxmlformats.org/markup-compatibility/2006" xmlns:a14="http://schemas.microsoft.com/office/drawing/2010/main">
          <mc:Choice Requires="a14">
            <p:sp>
              <p:nvSpPr>
                <p:cNvPr id="62" name="T20" descr=" 48"/>
                <p:cNvSpPr/>
                <p:nvPr/>
              </p:nvSpPr>
              <p:spPr>
                <a:xfrm>
                  <a:off x="11045293" y="5441621"/>
                  <a:ext cx="65492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𝒯</m:t>
                            </m:r>
                          </m:e>
                          <m:sub>
                            <m:r>
                              <a:rPr lang="en-US" sz="2400" b="0" i="1" smtClean="0">
                                <a:solidFill>
                                  <a:schemeClr val="accent1"/>
                                </a:solidFill>
                                <a:latin typeface="Cambria Math" panose="02040503050406030204" pitchFamily="18" charset="0"/>
                              </a:rPr>
                              <m:t>20</m:t>
                            </m:r>
                          </m:sub>
                        </m:sSub>
                      </m:oMath>
                    </m:oMathPara>
                  </a14:m>
                  <a:endParaRPr lang="en-US" sz="2400" dirty="0"/>
                </a:p>
              </p:txBody>
            </p:sp>
          </mc:Choice>
          <mc:Fallback xmlns="">
            <p:sp>
              <p:nvSpPr>
                <p:cNvPr id="62" name="T20" descr=" 48"/>
                <p:cNvSpPr>
                  <a:spLocks noRot="1" noChangeAspect="1" noMove="1" noResize="1" noEditPoints="1" noAdjustHandles="1" noChangeArrowheads="1" noChangeShapeType="1" noTextEdit="1"/>
                </p:cNvSpPr>
                <p:nvPr/>
              </p:nvSpPr>
              <p:spPr>
                <a:xfrm>
                  <a:off x="11045293" y="5441621"/>
                  <a:ext cx="654923" cy="461665"/>
                </a:xfrm>
                <a:prstGeom prst="rect">
                  <a:avLst/>
                </a:prstGeom>
                <a:blipFill>
                  <a:blip r:embed="rId20"/>
                  <a:stretch>
                    <a:fillRect b="-2667"/>
                  </a:stretch>
                </a:blipFill>
              </p:spPr>
              <p:txBody>
                <a:bodyPr/>
                <a:lstStyle/>
                <a:p>
                  <a:r>
                    <a:rPr lang="en-US">
                      <a:noFill/>
                    </a:rPr>
                    <a:t> </a:t>
                  </a:r>
                </a:p>
              </p:txBody>
            </p:sp>
          </mc:Fallback>
        </mc:AlternateContent>
        <p:grpSp>
          <p:nvGrpSpPr>
            <p:cNvPr id="48" name="T-Subproblem 20"/>
            <p:cNvGrpSpPr/>
            <p:nvPr/>
          </p:nvGrpSpPr>
          <p:grpSpPr>
            <a:xfrm>
              <a:off x="10725151" y="5116284"/>
              <a:ext cx="890700" cy="477054"/>
              <a:chOff x="2833272" y="5125082"/>
              <a:chExt cx="890700" cy="477054"/>
            </a:xfrm>
          </p:grpSpPr>
          <p:sp>
            <p:nvSpPr>
              <p:cNvPr id="49" name="TextBox 48" descr=" 32"/>
              <p:cNvSpPr txBox="1"/>
              <p:nvPr/>
            </p:nvSpPr>
            <p:spPr>
              <a:xfrm>
                <a:off x="3223514" y="5125082"/>
                <a:ext cx="500458" cy="477054"/>
              </a:xfrm>
              <a:prstGeom prst="rect">
                <a:avLst/>
              </a:prstGeom>
              <a:noFill/>
            </p:spPr>
            <p:txBody>
              <a:bodyPr wrap="none" lIns="91440" tIns="0" bIns="45720" rtlCol="0" anchor="ctr" anchorCtr="1">
                <a:spAutoFit/>
              </a:bodyPr>
              <a:lstStyle/>
              <a:p>
                <a:r>
                  <a:rPr lang="en-US" sz="2800" b="1" dirty="0"/>
                  <a:t>…</a:t>
                </a:r>
              </a:p>
            </p:txBody>
          </p:sp>
          <p:cxnSp>
            <p:nvCxnSpPr>
              <p:cNvPr id="50" name="Connector: Elbow 49"/>
              <p:cNvCxnSpPr>
                <a:cxnSpLocks/>
              </p:cNvCxnSpPr>
              <p:nvPr/>
            </p:nvCxnSpPr>
            <p:spPr>
              <a:xfrm rot="10800000" flipV="1">
                <a:off x="2833272" y="5433481"/>
                <a:ext cx="390242" cy="168655"/>
              </a:xfrm>
              <a:prstGeom prst="bentConnector3">
                <a:avLst>
                  <a:gd name="adj1" fmla="val 9920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8" name="Concat |-" descr=" 4"/>
              <p:cNvSpPr/>
              <p:nvPr/>
            </p:nvSpPr>
            <p:spPr>
              <a:xfrm>
                <a:off x="761190" y="3049946"/>
                <a:ext cx="2177953"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2400" smtClean="0">
                          <a:solidFill>
                            <a:schemeClr val="accent1"/>
                          </a:solidFill>
                          <a:latin typeface="Cambria Math" panose="02040503050406030204" pitchFamily="18" charset="0"/>
                        </a:rPr>
                        <m:t>Concat</m:t>
                      </m:r>
                      <m:d>
                        <m:dPr>
                          <m:ctrlPr>
                            <a:rPr lang="en-US" sz="2400" i="1" smtClean="0">
                              <a:solidFill>
                                <a:schemeClr val="accent1"/>
                              </a:solidFill>
                              <a:latin typeface="Cambria Math" panose="02040503050406030204" pitchFamily="18" charset="0"/>
                            </a:rPr>
                          </m:ctrlPr>
                        </m:dPr>
                        <m:e>
                          <m:r>
                            <a:rPr lang="en-US" sz="2400" b="0" i="1" smtClean="0">
                              <a:solidFill>
                                <a:schemeClr val="accent1"/>
                              </a:solidFill>
                              <a:latin typeface="Cambria Math" panose="02040503050406030204" pitchFamily="18" charset="0"/>
                            </a:rPr>
                            <m:t>𝑠</m:t>
                          </m:r>
                          <m:r>
                            <a:rPr lang="en-US" sz="2400" i="1">
                              <a:solidFill>
                                <a:schemeClr val="accent1"/>
                              </a:solidFill>
                              <a:latin typeface="Cambria Math" panose="02040503050406030204" pitchFamily="18" charset="0"/>
                            </a:rPr>
                            <m:t>,</m:t>
                          </m:r>
                          <m:r>
                            <a:rPr lang="en-US" sz="2400" b="0" i="1" smtClean="0">
                              <a:solidFill>
                                <a:schemeClr val="accent1"/>
                              </a:solidFill>
                              <a:latin typeface="Cambria Math" panose="02040503050406030204" pitchFamily="18" charset="0"/>
                            </a:rPr>
                            <m:t>𝑡</m:t>
                          </m:r>
                        </m:e>
                      </m:d>
                      <m:r>
                        <a:rPr lang="en-US" sz="2400" b="0" i="1" smtClean="0">
                          <a:solidFill>
                            <a:schemeClr val="accent1"/>
                          </a:solidFill>
                          <a:latin typeface="Cambria Math" panose="02040503050406030204" pitchFamily="18" charset="0"/>
                        </a:rPr>
                        <m:t>⊢</m:t>
                      </m:r>
                    </m:oMath>
                  </m:oMathPara>
                </a14:m>
                <a:endParaRPr lang="en-US" sz="2400" dirty="0"/>
              </a:p>
            </p:txBody>
          </p:sp>
        </mc:Choice>
        <mc:Fallback xmlns="">
          <p:sp>
            <p:nvSpPr>
              <p:cNvPr id="58" name="Concat |-" descr=" 4"/>
              <p:cNvSpPr>
                <a:spLocks noRot="1" noChangeAspect="1" noMove="1" noResize="1" noEditPoints="1" noAdjustHandles="1" noChangeArrowheads="1" noChangeShapeType="1" noTextEdit="1"/>
              </p:cNvSpPr>
              <p:nvPr/>
            </p:nvSpPr>
            <p:spPr>
              <a:xfrm>
                <a:off x="761190" y="3049946"/>
                <a:ext cx="2177953" cy="461665"/>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s |-" descr=" 10"/>
              <p:cNvSpPr/>
              <p:nvPr/>
            </p:nvSpPr>
            <p:spPr>
              <a:xfrm>
                <a:off x="6249876" y="3043221"/>
                <a:ext cx="72383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𝑠</m:t>
                      </m:r>
                      <m:r>
                        <a:rPr lang="en-US" sz="2400" b="0" i="1" smtClean="0">
                          <a:solidFill>
                            <a:schemeClr val="accent1"/>
                          </a:solidFill>
                          <a:latin typeface="Cambria Math" panose="02040503050406030204" pitchFamily="18" charset="0"/>
                        </a:rPr>
                        <m:t>⊢</m:t>
                      </m:r>
                    </m:oMath>
                  </m:oMathPara>
                </a14:m>
                <a:endParaRPr lang="en-US" sz="2400" dirty="0"/>
              </a:p>
            </p:txBody>
          </p:sp>
        </mc:Choice>
        <mc:Fallback xmlns="">
          <p:sp>
            <p:nvSpPr>
              <p:cNvPr id="59" name="s |-" descr=" 10"/>
              <p:cNvSpPr>
                <a:spLocks noRot="1" noChangeAspect="1" noMove="1" noResize="1" noEditPoints="1" noAdjustHandles="1" noChangeArrowheads="1" noChangeShapeType="1" noTextEdit="1"/>
              </p:cNvSpPr>
              <p:nvPr/>
            </p:nvSpPr>
            <p:spPr>
              <a:xfrm>
                <a:off x="6249876" y="3043221"/>
                <a:ext cx="723835" cy="461665"/>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8" name="Cluster Output 20" descr=" 27"/>
              <p:cNvGraphicFramePr>
                <a:graphicFrameLocks noGrp="1"/>
              </p:cNvGraphicFramePr>
              <p:nvPr>
                <p:extLst/>
              </p:nvPr>
            </p:nvGraphicFramePr>
            <p:xfrm>
              <a:off x="9279928" y="4286241"/>
              <a:ext cx="1858222" cy="792480"/>
            </p:xfrm>
            <a:graphic>
              <a:graphicData uri="http://schemas.openxmlformats.org/drawingml/2006/table">
                <a:tbl>
                  <a:tblPr>
                    <a:tableStyleId>{B301B821-A1FF-4177-AEE7-76D212191A09}</a:tableStyleId>
                  </a:tblPr>
                  <a:tblGrid>
                    <a:gridCol w="536285">
                      <a:extLst>
                        <a:ext uri="{9D8B030D-6E8A-4147-A177-3AD203B41FA5}">
                          <a16:colId xmlns:a16="http://schemas.microsoft.com/office/drawing/2014/main" val="525631560"/>
                        </a:ext>
                      </a:extLst>
                    </a:gridCol>
                    <a:gridCol w="132193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latin typeface="Consolas" panose="020B0609020204030204" pitchFamily="49" charset="0"/>
                            </a:rPr>
                            <a:t> 76-10</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r>
                            <a:rPr lang="en-US" sz="2000" dirty="0">
                              <a:latin typeface="Consolas" panose="020B0609020204030204" pitchFamily="49" charset="0"/>
                            </a:rPr>
                            <a:t> 51-7</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18" name="Cluster Output 20" descr=" 27"/>
              <p:cNvGraphicFramePr>
                <a:graphicFrameLocks noGrp="1"/>
              </p:cNvGraphicFramePr>
              <p:nvPr>
                <p:extLst>
                  <p:ext uri="{D42A27DB-BD31-4B8C-83A1-F6EECF244321}">
                    <p14:modId xmlns:p14="http://schemas.microsoft.com/office/powerpoint/2010/main" val="1366955444"/>
                  </p:ext>
                </p:extLst>
              </p:nvPr>
            </p:nvGraphicFramePr>
            <p:xfrm>
              <a:off x="9279928" y="4286241"/>
              <a:ext cx="1858222" cy="792480"/>
            </p:xfrm>
            <a:graphic>
              <a:graphicData uri="http://schemas.openxmlformats.org/drawingml/2006/table">
                <a:tbl>
                  <a:tblPr>
                    <a:tableStyleId>{B301B821-A1FF-4177-AEE7-76D212191A09}</a:tableStyleId>
                  </a:tblPr>
                  <a:tblGrid>
                    <a:gridCol w="536285">
                      <a:extLst>
                        <a:ext uri="{9D8B030D-6E8A-4147-A177-3AD203B41FA5}">
                          <a16:colId xmlns:a16="http://schemas.microsoft.com/office/drawing/2014/main" val="525631560"/>
                        </a:ext>
                      </a:extLst>
                    </a:gridCol>
                    <a:gridCol w="1321937">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23"/>
                          <a:stretch>
                            <a:fillRect l="-40826" t="-7576" r="-917" b="-124242"/>
                          </a:stretch>
                        </a:blipFill>
                      </a:tcPr>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a:t>
                          </a:r>
                          <a:endParaRPr lang="en-US" sz="2000" dirty="0">
                            <a:latin typeface="Consolas" panose="020B0609020204030204" pitchFamily="49" charset="0"/>
                            <a:ea typeface="Fira Code" panose="00000509000000000000" pitchFamily="49" charset="0"/>
                          </a:endParaRPr>
                        </a:p>
                      </a:txBody>
                      <a:tcPr marL="45720" marR="45720"/>
                    </a:tc>
                    <a:tc>
                      <a:txBody>
                        <a:bodyPr/>
                        <a:lstStyle/>
                        <a:p>
                          <a:endParaRPr lang="en-US"/>
                        </a:p>
                      </a:txBody>
                      <a:tcPr marL="45720" marR="45720">
                        <a:blipFill>
                          <a:blip r:embed="rId23"/>
                          <a:stretch>
                            <a:fillRect l="-40826" t="-109231" r="-917" b="-26154"/>
                          </a:stretch>
                        </a:blipFill>
                      </a:tcPr>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0" name="Cluster Output 10" descr=" 31"/>
              <p:cNvGraphicFramePr>
                <a:graphicFrameLocks noGrp="1"/>
              </p:cNvGraphicFramePr>
              <p:nvPr>
                <p:extLst/>
              </p:nvPr>
            </p:nvGraphicFramePr>
            <p:xfrm>
              <a:off x="4638323" y="4295775"/>
              <a:ext cx="1511436" cy="797287"/>
            </p:xfrm>
            <a:graphic>
              <a:graphicData uri="http://schemas.openxmlformats.org/drawingml/2006/table">
                <a:tbl>
                  <a:tblPr>
                    <a:tableStyleId>{B301B821-A1FF-4177-AEE7-76D212191A09}</a:tableStyleId>
                  </a:tblPr>
                  <a:tblGrid>
                    <a:gridCol w="938007">
                      <a:extLst>
                        <a:ext uri="{9D8B030D-6E8A-4147-A177-3AD203B41FA5}">
                          <a16:colId xmlns:a16="http://schemas.microsoft.com/office/drawing/2014/main" val="525631560"/>
                        </a:ext>
                      </a:extLst>
                    </a:gridCol>
                    <a:gridCol w="573429">
                      <a:extLst>
                        <a:ext uri="{9D8B030D-6E8A-4147-A177-3AD203B41FA5}">
                          <a16:colId xmlns:a16="http://schemas.microsoft.com/office/drawing/2014/main" val="1477929104"/>
                        </a:ext>
                      </a:extLst>
                    </a:gridCol>
                  </a:tblGrid>
                  <a:tr h="401047">
                    <a:tc>
                      <a:txBody>
                        <a:bodyPr/>
                        <a:lstStyle/>
                        <a:p>
                          <a:pPr algn="l"/>
                          <a:r>
                            <a:rPr lang="en-US" sz="2000" dirty="0">
                              <a:latin typeface="Consolas" panose="020B0609020204030204" pitchFamily="49" charset="0"/>
                            </a:rPr>
                            <a:t>100 </a:t>
                          </a:r>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r>
                            <a:rPr lang="en-US" sz="2000" dirty="0">
                              <a:latin typeface="Consolas" panose="020B0609020204030204" pitchFamily="49" charset="0"/>
                            </a:rPr>
                            <a:t>76-</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  </a:t>
                          </a:r>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r>
                            <a:rPr lang="en-US" sz="2000" dirty="0">
                              <a:latin typeface="Consolas" panose="020B0609020204030204" pitchFamily="49" charset="0"/>
                            </a:rPr>
                            <a:t>51</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40" name="Cluster Output 10" descr=" 31"/>
              <p:cNvGraphicFramePr>
                <a:graphicFrameLocks noGrp="1"/>
              </p:cNvGraphicFramePr>
              <p:nvPr>
                <p:extLst>
                  <p:ext uri="{D42A27DB-BD31-4B8C-83A1-F6EECF244321}">
                    <p14:modId xmlns:p14="http://schemas.microsoft.com/office/powerpoint/2010/main" val="1475365455"/>
                  </p:ext>
                </p:extLst>
              </p:nvPr>
            </p:nvGraphicFramePr>
            <p:xfrm>
              <a:off x="4638323" y="4295775"/>
              <a:ext cx="1511436" cy="797287"/>
            </p:xfrm>
            <a:graphic>
              <a:graphicData uri="http://schemas.openxmlformats.org/drawingml/2006/table">
                <a:tbl>
                  <a:tblPr>
                    <a:tableStyleId>{B301B821-A1FF-4177-AEE7-76D212191A09}</a:tableStyleId>
                  </a:tblPr>
                  <a:tblGrid>
                    <a:gridCol w="938007">
                      <a:extLst>
                        <a:ext uri="{9D8B030D-6E8A-4147-A177-3AD203B41FA5}">
                          <a16:colId xmlns:a16="http://schemas.microsoft.com/office/drawing/2014/main" val="525631560"/>
                        </a:ext>
                      </a:extLst>
                    </a:gridCol>
                    <a:gridCol w="573429">
                      <a:extLst>
                        <a:ext uri="{9D8B030D-6E8A-4147-A177-3AD203B41FA5}">
                          <a16:colId xmlns:a16="http://schemas.microsoft.com/office/drawing/2014/main" val="1477929104"/>
                        </a:ext>
                      </a:extLst>
                    </a:gridCol>
                  </a:tblGrid>
                  <a:tr h="401047">
                    <a:tc>
                      <a:txBody>
                        <a:bodyPr/>
                        <a:lstStyle/>
                        <a:p>
                          <a:endParaRPr lang="en-US"/>
                        </a:p>
                      </a:txBody>
                      <a:tcPr marL="45720" marR="45720">
                        <a:blipFill>
                          <a:blip r:embed="rId24"/>
                          <a:stretch>
                            <a:fillRect l="-645" t="-7576" r="-61935" b="-125758"/>
                          </a:stretch>
                        </a:blipFill>
                      </a:tcPr>
                    </a:tc>
                    <a:tc>
                      <a:txBody>
                        <a:bodyPr/>
                        <a:lstStyle/>
                        <a:p>
                          <a:pPr algn="l"/>
                          <a:r>
                            <a:rPr lang="en-US" sz="2000" dirty="0">
                              <a:latin typeface="Consolas" panose="020B0609020204030204" pitchFamily="49" charset="0"/>
                            </a:rPr>
                            <a:t>76-</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endParaRPr lang="en-US"/>
                        </a:p>
                      </a:txBody>
                      <a:tcPr marL="45720" marR="45720">
                        <a:blipFill>
                          <a:blip r:embed="rId24"/>
                          <a:stretch>
                            <a:fillRect l="-645" t="-107576" r="-61935" b="-25758"/>
                          </a:stretch>
                        </a:blipFill>
                      </a:tcPr>
                    </a:tc>
                    <a:tc>
                      <a:txBody>
                        <a:bodyPr/>
                        <a:lstStyle/>
                        <a:p>
                          <a:pPr algn="l"/>
                          <a:r>
                            <a:rPr lang="en-US" sz="2000" dirty="0">
                              <a:latin typeface="Consolas" panose="020B0609020204030204" pitchFamily="49" charset="0"/>
                            </a:rPr>
                            <a:t>51</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 name="Cluster Output 1" descr=" 24"/>
              <p:cNvGraphicFramePr>
                <a:graphicFrameLocks noGrp="1"/>
              </p:cNvGraphicFramePr>
              <p:nvPr>
                <p:extLst/>
              </p:nvPr>
            </p:nvGraphicFramePr>
            <p:xfrm>
              <a:off x="1090935" y="4291008"/>
              <a:ext cx="1268218" cy="792480"/>
            </p:xfrm>
            <a:graphic>
              <a:graphicData uri="http://schemas.openxmlformats.org/drawingml/2006/table">
                <a:tbl>
                  <a:tblPr>
                    <a:tableStyleId>{B301B821-A1FF-4177-AEE7-76D212191A09}</a:tableStyleId>
                  </a:tblPr>
                  <a:tblGrid>
                    <a:gridCol w="938873">
                      <a:extLst>
                        <a:ext uri="{9D8B030D-6E8A-4147-A177-3AD203B41FA5}">
                          <a16:colId xmlns:a16="http://schemas.microsoft.com/office/drawing/2014/main" val="525631560"/>
                        </a:ext>
                      </a:extLst>
                    </a:gridCol>
                    <a:gridCol w="329345">
                      <a:extLst>
                        <a:ext uri="{9D8B030D-6E8A-4147-A177-3AD203B41FA5}">
                          <a16:colId xmlns:a16="http://schemas.microsoft.com/office/drawing/2014/main" val="1477929104"/>
                        </a:ext>
                      </a:extLst>
                    </a:gridCol>
                  </a:tblGrid>
                  <a:tr h="396240">
                    <a:tc>
                      <a:txBody>
                        <a:bodyPr/>
                        <a:lstStyle/>
                        <a:p>
                          <a:pPr algn="l"/>
                          <a:r>
                            <a:rPr lang="en-US" sz="2000" dirty="0">
                              <a:latin typeface="Consolas" panose="020B0609020204030204" pitchFamily="49" charset="0"/>
                            </a:rPr>
                            <a:t>100 </a:t>
                          </a:r>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r>
                            <a:rPr lang="en-US" sz="2000" dirty="0">
                              <a:latin typeface="Consolas" panose="020B0609020204030204" pitchFamily="49" charset="0"/>
                            </a:rPr>
                            <a:t>7</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pPr algn="l"/>
                          <a:r>
                            <a:rPr lang="en-US" sz="2000" dirty="0">
                              <a:latin typeface="Consolas" panose="020B0609020204030204" pitchFamily="49" charset="0"/>
                            </a:rPr>
                            <a:t>53  </a:t>
                          </a:r>
                          <a14:m>
                            <m:oMath xmlns:m="http://schemas.openxmlformats.org/officeDocument/2006/math">
                              <m:r>
                                <a:rPr lang="en-US" sz="2000" i="1" smtClean="0">
                                  <a:solidFill>
                                    <a:schemeClr val="accent1"/>
                                  </a:solidFill>
                                  <a:latin typeface="Cambria Math" panose="02040503050406030204" pitchFamily="18" charset="0"/>
                                  <a:ea typeface="Cambria Math" panose="02040503050406030204" pitchFamily="18" charset="0"/>
                                </a:rPr>
                                <m:t>⇝</m:t>
                              </m:r>
                            </m:oMath>
                          </a14:m>
                          <a:endParaRPr lang="en-US" sz="2000" dirty="0">
                            <a:latin typeface="Consolas" panose="020B0609020204030204" pitchFamily="49" charset="0"/>
                            <a:ea typeface="Fira Code" panose="00000509000000000000" pitchFamily="49" charset="0"/>
                          </a:endParaRPr>
                        </a:p>
                      </a:txBody>
                      <a:tcPr marL="45720" marR="45720"/>
                    </a:tc>
                    <a:tc>
                      <a:txBody>
                        <a:bodyPr/>
                        <a:lstStyle/>
                        <a:p>
                          <a:pPr algn="l"/>
                          <a:r>
                            <a:rPr lang="en-US" sz="2000" dirty="0">
                              <a:latin typeface="Consolas" panose="020B0609020204030204" pitchFamily="49" charset="0"/>
                            </a:rPr>
                            <a:t>5</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Choice>
        <mc:Fallback xmlns="">
          <p:graphicFrame>
            <p:nvGraphicFramePr>
              <p:cNvPr id="14" name="Cluster Output 1" descr=" 24"/>
              <p:cNvGraphicFramePr>
                <a:graphicFrameLocks noGrp="1"/>
              </p:cNvGraphicFramePr>
              <p:nvPr>
                <p:extLst>
                  <p:ext uri="{D42A27DB-BD31-4B8C-83A1-F6EECF244321}">
                    <p14:modId xmlns:p14="http://schemas.microsoft.com/office/powerpoint/2010/main" val="930135654"/>
                  </p:ext>
                </p:extLst>
              </p:nvPr>
            </p:nvGraphicFramePr>
            <p:xfrm>
              <a:off x="1090935" y="4291008"/>
              <a:ext cx="1268218" cy="792480"/>
            </p:xfrm>
            <a:graphic>
              <a:graphicData uri="http://schemas.openxmlformats.org/drawingml/2006/table">
                <a:tbl>
                  <a:tblPr>
                    <a:tableStyleId>{B301B821-A1FF-4177-AEE7-76D212191A09}</a:tableStyleId>
                  </a:tblPr>
                  <a:tblGrid>
                    <a:gridCol w="938873">
                      <a:extLst>
                        <a:ext uri="{9D8B030D-6E8A-4147-A177-3AD203B41FA5}">
                          <a16:colId xmlns:a16="http://schemas.microsoft.com/office/drawing/2014/main" val="525631560"/>
                        </a:ext>
                      </a:extLst>
                    </a:gridCol>
                    <a:gridCol w="329345">
                      <a:extLst>
                        <a:ext uri="{9D8B030D-6E8A-4147-A177-3AD203B41FA5}">
                          <a16:colId xmlns:a16="http://schemas.microsoft.com/office/drawing/2014/main" val="1477929104"/>
                        </a:ext>
                      </a:extLst>
                    </a:gridCol>
                  </a:tblGrid>
                  <a:tr h="396240">
                    <a:tc>
                      <a:txBody>
                        <a:bodyPr/>
                        <a:lstStyle/>
                        <a:p>
                          <a:endParaRPr lang="en-US"/>
                        </a:p>
                      </a:txBody>
                      <a:tcPr marL="45720" marR="45720">
                        <a:blipFill>
                          <a:blip r:embed="rId25"/>
                          <a:stretch>
                            <a:fillRect l="-645" t="-7576" r="-36774" b="-125758"/>
                          </a:stretch>
                        </a:blipFill>
                      </a:tcPr>
                    </a:tc>
                    <a:tc>
                      <a:txBody>
                        <a:bodyPr/>
                        <a:lstStyle/>
                        <a:p>
                          <a:pPr algn="l"/>
                          <a:r>
                            <a:rPr lang="en-US" sz="2000" dirty="0">
                              <a:latin typeface="Consolas" panose="020B0609020204030204" pitchFamily="49" charset="0"/>
                            </a:rPr>
                            <a:t>7</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919978051"/>
                      </a:ext>
                    </a:extLst>
                  </a:tr>
                  <a:tr h="396240">
                    <a:tc>
                      <a:txBody>
                        <a:bodyPr/>
                        <a:lstStyle/>
                        <a:p>
                          <a:endParaRPr lang="en-US"/>
                        </a:p>
                      </a:txBody>
                      <a:tcPr marL="45720" marR="45720">
                        <a:blipFill>
                          <a:blip r:embed="rId25"/>
                          <a:stretch>
                            <a:fillRect l="-645" t="-109231" r="-36774" b="-27692"/>
                          </a:stretch>
                        </a:blipFill>
                      </a:tcPr>
                    </a:tc>
                    <a:tc>
                      <a:txBody>
                        <a:bodyPr/>
                        <a:lstStyle/>
                        <a:p>
                          <a:pPr algn="l"/>
                          <a:r>
                            <a:rPr lang="en-US" sz="2000" dirty="0">
                              <a:latin typeface="Consolas" panose="020B0609020204030204" pitchFamily="49" charset="0"/>
                            </a:rPr>
                            <a:t>5</a:t>
                          </a:r>
                          <a:endParaRPr lang="en-US" sz="2000" dirty="0">
                            <a:latin typeface="Consolas" panose="020B0609020204030204" pitchFamily="49" charset="0"/>
                            <a:ea typeface="Fira Code" panose="00000509000000000000" pitchFamily="49" charset="0"/>
                          </a:endParaRPr>
                        </a:p>
                      </a:txBody>
                      <a:tcPr marL="45720" marR="45720"/>
                    </a:tc>
                    <a:extLst>
                      <a:ext uri="{0D108BD9-81ED-4DB2-BD59-A6C34878D82A}">
                        <a16:rowId xmlns:a16="http://schemas.microsoft.com/office/drawing/2014/main" val="77108090"/>
                      </a:ext>
                    </a:extLst>
                  </a:tr>
                </a:tbl>
              </a:graphicData>
            </a:graphic>
          </p:graphicFrame>
        </mc:Fallback>
      </mc:AlternateContent>
      <mc:AlternateContent xmlns:mc="http://schemas.openxmlformats.org/markup-compatibility/2006" xmlns:a14="http://schemas.microsoft.com/office/drawing/2010/main">
        <mc:Choice Requires="a14">
          <p:sp>
            <p:nvSpPr>
              <p:cNvPr id="53" name="S20" descr=" 48"/>
              <p:cNvSpPr/>
              <p:nvPr/>
            </p:nvSpPr>
            <p:spPr>
              <a:xfrm>
                <a:off x="8507161" y="4160222"/>
                <a:ext cx="67935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𝒮</m:t>
                          </m:r>
                        </m:e>
                        <m:sub>
                          <m:r>
                            <a:rPr lang="en-US" sz="2400" b="0" i="1" smtClean="0">
                              <a:solidFill>
                                <a:schemeClr val="accent1"/>
                              </a:solidFill>
                              <a:latin typeface="Cambria Math" panose="02040503050406030204" pitchFamily="18" charset="0"/>
                            </a:rPr>
                            <m:t>20</m:t>
                          </m:r>
                        </m:sub>
                      </m:sSub>
                    </m:oMath>
                  </m:oMathPara>
                </a14:m>
                <a:endParaRPr lang="en-US" sz="2400" dirty="0"/>
              </a:p>
            </p:txBody>
          </p:sp>
        </mc:Choice>
        <mc:Fallback xmlns="">
          <p:sp>
            <p:nvSpPr>
              <p:cNvPr id="53" name="S20" descr=" 48"/>
              <p:cNvSpPr>
                <a:spLocks noRot="1" noChangeAspect="1" noMove="1" noResize="1" noEditPoints="1" noAdjustHandles="1" noChangeArrowheads="1" noChangeShapeType="1" noTextEdit="1"/>
              </p:cNvSpPr>
              <p:nvPr/>
            </p:nvSpPr>
            <p:spPr>
              <a:xfrm>
                <a:off x="8507161" y="4160222"/>
                <a:ext cx="679352" cy="461665"/>
              </a:xfrm>
              <a:prstGeom prst="rect">
                <a:avLst/>
              </a:prstGeom>
              <a:blipFill>
                <a:blip r:embed="rId26"/>
                <a:stretch>
                  <a:fillRect b="-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S10" descr=" 48"/>
              <p:cNvSpPr/>
              <p:nvPr/>
            </p:nvSpPr>
            <p:spPr>
              <a:xfrm>
                <a:off x="3822259" y="4160222"/>
                <a:ext cx="67223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𝒮</m:t>
                          </m:r>
                        </m:e>
                        <m:sub>
                          <m:r>
                            <a:rPr lang="en-US" sz="2400" b="0" i="1" smtClean="0">
                              <a:solidFill>
                                <a:schemeClr val="accent1"/>
                              </a:solidFill>
                              <a:latin typeface="Cambria Math" panose="02040503050406030204" pitchFamily="18" charset="0"/>
                            </a:rPr>
                            <m:t>10</m:t>
                          </m:r>
                        </m:sub>
                      </m:sSub>
                    </m:oMath>
                  </m:oMathPara>
                </a14:m>
                <a:endParaRPr lang="en-US" sz="2400" dirty="0"/>
              </a:p>
            </p:txBody>
          </p:sp>
        </mc:Choice>
        <mc:Fallback xmlns="">
          <p:sp>
            <p:nvSpPr>
              <p:cNvPr id="52" name="S10" descr=" 48"/>
              <p:cNvSpPr>
                <a:spLocks noRot="1" noChangeAspect="1" noMove="1" noResize="1" noEditPoints="1" noAdjustHandles="1" noChangeArrowheads="1" noChangeShapeType="1" noTextEdit="1"/>
              </p:cNvSpPr>
              <p:nvPr/>
            </p:nvSpPr>
            <p:spPr>
              <a:xfrm>
                <a:off x="3822259" y="4160222"/>
                <a:ext cx="672235" cy="461665"/>
              </a:xfrm>
              <a:prstGeom prst="rect">
                <a:avLst/>
              </a:prstGeom>
              <a:blipFill>
                <a:blip r:embed="rId27"/>
                <a:stretch>
                  <a:fillRect b="-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S1" descr=" 48"/>
              <p:cNvSpPr/>
              <p:nvPr/>
            </p:nvSpPr>
            <p:spPr>
              <a:xfrm>
                <a:off x="428451" y="4160222"/>
                <a:ext cx="54239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accent1"/>
                              </a:solidFill>
                              <a:latin typeface="Cambria Math" panose="02040503050406030204" pitchFamily="18" charset="0"/>
                            </a:rPr>
                          </m:ctrlPr>
                        </m:sSubPr>
                        <m:e>
                          <m:r>
                            <a:rPr lang="en-US" sz="2400" b="0" i="1" smtClean="0">
                              <a:solidFill>
                                <a:schemeClr val="accent1"/>
                              </a:solidFill>
                              <a:latin typeface="Cambria Math" panose="02040503050406030204" pitchFamily="18" charset="0"/>
                            </a:rPr>
                            <m:t>𝒮</m:t>
                          </m:r>
                        </m:e>
                        <m:sub>
                          <m:r>
                            <a:rPr lang="en-US" sz="2400" b="0" i="1" smtClean="0">
                              <a:solidFill>
                                <a:schemeClr val="accent1"/>
                              </a:solidFill>
                              <a:latin typeface="Cambria Math" panose="02040503050406030204" pitchFamily="18" charset="0"/>
                            </a:rPr>
                            <m:t>1</m:t>
                          </m:r>
                        </m:sub>
                      </m:sSub>
                    </m:oMath>
                  </m:oMathPara>
                </a14:m>
                <a:endParaRPr lang="en-US" sz="2400" dirty="0"/>
              </a:p>
            </p:txBody>
          </p:sp>
        </mc:Choice>
        <mc:Fallback xmlns="">
          <p:sp>
            <p:nvSpPr>
              <p:cNvPr id="51" name="S1" descr=" 48"/>
              <p:cNvSpPr>
                <a:spLocks noRot="1" noChangeAspect="1" noMove="1" noResize="1" noEditPoints="1" noAdjustHandles="1" noChangeArrowheads="1" noChangeShapeType="1" noTextEdit="1"/>
              </p:cNvSpPr>
              <p:nvPr/>
            </p:nvSpPr>
            <p:spPr>
              <a:xfrm>
                <a:off x="428451" y="4160222"/>
                <a:ext cx="542392" cy="461665"/>
              </a:xfrm>
              <a:prstGeom prst="rect">
                <a:avLst/>
              </a:prstGeom>
              <a:blipFill>
                <a:blip r:embed="rId28"/>
                <a:stretch>
                  <a:fillRect b="-2632"/>
                </a:stretch>
              </a:blipFill>
            </p:spPr>
            <p:txBody>
              <a:bodyPr/>
              <a:lstStyle/>
              <a:p>
                <a:r>
                  <a:rPr lang="en-US">
                    <a:noFill/>
                  </a:rPr>
                  <a:t> </a:t>
                </a:r>
              </a:p>
            </p:txBody>
          </p:sp>
        </mc:Fallback>
      </mc:AlternateContent>
      <p:grpSp>
        <p:nvGrpSpPr>
          <p:cNvPr id="3" name="Branching"/>
          <p:cNvGrpSpPr/>
          <p:nvPr/>
        </p:nvGrpSpPr>
        <p:grpSpPr>
          <a:xfrm>
            <a:off x="970844" y="4162072"/>
            <a:ext cx="8192911" cy="1375748"/>
            <a:chOff x="970844" y="4162072"/>
            <a:chExt cx="8192911" cy="1375748"/>
          </a:xfrm>
        </p:grpSpPr>
        <p:cxnSp>
          <p:nvCxnSpPr>
            <p:cNvPr id="19" name="Straight Connector 18" descr=" 13"/>
            <p:cNvCxnSpPr>
              <a:cxnSpLocks/>
            </p:cNvCxnSpPr>
            <p:nvPr/>
          </p:nvCxnSpPr>
          <p:spPr>
            <a:xfrm>
              <a:off x="9163755" y="4162072"/>
              <a:ext cx="0" cy="1371600"/>
            </a:xfrm>
            <a:prstGeom prst="line">
              <a:avLst/>
            </a:prstGeom>
            <a:ln w="28575"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descr=" 15"/>
            <p:cNvCxnSpPr>
              <a:cxnSpLocks/>
            </p:cNvCxnSpPr>
            <p:nvPr/>
          </p:nvCxnSpPr>
          <p:spPr>
            <a:xfrm flipH="1">
              <a:off x="970844" y="4176358"/>
              <a:ext cx="819291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descr=" 20"/>
            <p:cNvCxnSpPr>
              <a:cxnSpLocks/>
            </p:cNvCxnSpPr>
            <p:nvPr/>
          </p:nvCxnSpPr>
          <p:spPr>
            <a:xfrm>
              <a:off x="970844" y="4162072"/>
              <a:ext cx="0" cy="1371600"/>
            </a:xfrm>
            <a:prstGeom prst="line">
              <a:avLst/>
            </a:prstGeom>
            <a:ln w="28575"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descr=" 23"/>
            <p:cNvCxnSpPr>
              <a:cxnSpLocks/>
            </p:cNvCxnSpPr>
            <p:nvPr/>
          </p:nvCxnSpPr>
          <p:spPr>
            <a:xfrm>
              <a:off x="3160524" y="4162072"/>
              <a:ext cx="0" cy="4846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descr=" 26"/>
            <p:cNvCxnSpPr>
              <a:cxnSpLocks/>
            </p:cNvCxnSpPr>
            <p:nvPr/>
          </p:nvCxnSpPr>
          <p:spPr>
            <a:xfrm>
              <a:off x="4463211" y="4166220"/>
              <a:ext cx="0" cy="1371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descr=" 28"/>
            <p:cNvCxnSpPr>
              <a:cxnSpLocks/>
            </p:cNvCxnSpPr>
            <p:nvPr/>
          </p:nvCxnSpPr>
          <p:spPr>
            <a:xfrm>
              <a:off x="7345910" y="4162072"/>
              <a:ext cx="0" cy="4846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 2" descr=" 33"/>
            <p:cNvSpPr txBox="1"/>
            <p:nvPr/>
          </p:nvSpPr>
          <p:spPr>
            <a:xfrm>
              <a:off x="7078231" y="4450120"/>
              <a:ext cx="500458" cy="523220"/>
            </a:xfrm>
            <a:prstGeom prst="rect">
              <a:avLst/>
            </a:prstGeom>
            <a:noFill/>
          </p:spPr>
          <p:txBody>
            <a:bodyPr wrap="none" rtlCol="0">
              <a:spAutoFit/>
            </a:bodyPr>
            <a:lstStyle/>
            <a:p>
              <a:r>
                <a:rPr lang="en-US" sz="2800" b="1" dirty="0"/>
                <a:t>…</a:t>
              </a:r>
            </a:p>
          </p:txBody>
        </p:sp>
        <p:sp>
          <p:nvSpPr>
            <p:cNvPr id="15" name="... 1" descr=" 32"/>
            <p:cNvSpPr txBox="1"/>
            <p:nvPr/>
          </p:nvSpPr>
          <p:spPr>
            <a:xfrm>
              <a:off x="2910295" y="4450120"/>
              <a:ext cx="500458" cy="523220"/>
            </a:xfrm>
            <a:prstGeom prst="rect">
              <a:avLst/>
            </a:prstGeom>
            <a:noFill/>
          </p:spPr>
          <p:txBody>
            <a:bodyPr wrap="none" rtlCol="0">
              <a:spAutoFit/>
            </a:bodyPr>
            <a:lstStyle/>
            <a:p>
              <a:r>
                <a:rPr lang="en-US" sz="2800" b="1" dirty="0"/>
                <a:t>…</a:t>
              </a:r>
            </a:p>
          </p:txBody>
        </p:sp>
      </p:grpSp>
      <p:sp>
        <p:nvSpPr>
          <p:cNvPr id="91" name="Backpropagation" descr=" 58"/>
          <p:cNvSpPr/>
          <p:nvPr/>
        </p:nvSpPr>
        <p:spPr>
          <a:xfrm>
            <a:off x="3045158" y="1373586"/>
            <a:ext cx="2629774" cy="595908"/>
          </a:xfrm>
          <a:prstGeom prst="wedgeRoundRectCallout">
            <a:avLst>
              <a:gd name="adj1" fmla="val 46619"/>
              <a:gd name="adj2" fmla="val 211874"/>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91440" rIns="182880" bIns="91440" rtlCol="0" anchor="ctr">
            <a:spAutoFit/>
          </a:bodyPr>
          <a:lstStyle/>
          <a:p>
            <a:pPr algn="ctr"/>
            <a:r>
              <a:rPr lang="en-US" sz="2300" dirty="0">
                <a:solidFill>
                  <a:schemeClr val="bg1"/>
                </a:solidFill>
              </a:rPr>
              <a:t>Witness function</a:t>
            </a:r>
          </a:p>
        </p:txBody>
      </p:sp>
      <p:sp>
        <p:nvSpPr>
          <p:cNvPr id="6" name="Slide Number Placeholder 5"/>
          <p:cNvSpPr>
            <a:spLocks noGrp="1"/>
          </p:cNvSpPr>
          <p:nvPr>
            <p:ph type="sldNum" sz="quarter" idx="12"/>
          </p:nvPr>
        </p:nvSpPr>
        <p:spPr/>
        <p:txBody>
          <a:bodyPr/>
          <a:lstStyle/>
          <a:p>
            <a:fld id="{1CEE210A-93B6-4714-AAF6-ECBA5FA348A9}" type="slidenum">
              <a:rPr lang="en-US" smtClean="0"/>
              <a:t>24</a:t>
            </a:fld>
            <a:endParaRPr lang="en-US"/>
          </a:p>
        </p:txBody>
      </p:sp>
    </p:spTree>
    <p:extLst>
      <p:ext uri="{BB962C8B-B14F-4D97-AF65-F5344CB8AC3E}">
        <p14:creationId xmlns:p14="http://schemas.microsoft.com/office/powerpoint/2010/main" val="2038849768"/>
      </p:ext>
    </p:extLst>
  </p:cSld>
  <p:clrMapOvr>
    <a:masterClrMapping/>
  </p:clrMapOvr>
  <mc:AlternateContent xmlns:mc="http://schemas.openxmlformats.org/markup-compatibility/2006" xmlns:p14="http://schemas.microsoft.com/office/powerpoint/2010/main">
    <mc:Choice Requires="p14">
      <p:transition spd="slow" p14:dur="2000" advTm="38749"/>
    </mc:Choice>
    <mc:Fallback xmlns="">
      <p:transition spd="slow" advTm="387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7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P spid="29" grpId="0"/>
      <p:bldP spid="31" grpId="0"/>
      <p:bldP spid="58" grpId="0"/>
      <p:bldP spid="59" grpId="0"/>
      <p:bldP spid="53" grpId="0"/>
      <p:bldP spid="52" grpId="0"/>
      <p:bldP spid="51" grpId="0"/>
      <p:bldP spid="9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Date Placeholder 62" descr=" 63"/>
          <p:cNvSpPr>
            <a:spLocks noGrp="1"/>
          </p:cNvSpPr>
          <p:nvPr>
            <p:ph type="dt" sz="half" idx="10"/>
          </p:nvPr>
        </p:nvSpPr>
        <p:spPr/>
        <p:txBody>
          <a:bodyPr/>
          <a:lstStyle/>
          <a:p>
            <a:r>
              <a:rPr lang="en-US"/>
              <a:t>2 June 2017</a:t>
            </a:r>
            <a:endParaRPr lang="en-US" dirty="0"/>
          </a:p>
        </p:txBody>
      </p:sp>
      <p:pic>
        <p:nvPicPr>
          <p:cNvPr id="34" name="Picture 33"/>
          <p:cNvPicPr>
            <a:picLocks/>
          </p:cNvPicPr>
          <p:nvPr/>
        </p:nvPicPr>
        <p:blipFill>
          <a:blip r:embed="rId2">
            <a:extLst>
              <a:ext uri="{28A0092B-C50C-407E-A947-70E740481C1C}">
                <a14:useLocalDpi xmlns:a14="http://schemas.microsoft.com/office/drawing/2010/main" val="0"/>
              </a:ext>
            </a:extLst>
          </a:blip>
          <a:stretch>
            <a:fillRect/>
          </a:stretch>
        </p:blipFill>
        <p:spPr>
          <a:xfrm>
            <a:off x="173736" y="2855531"/>
            <a:ext cx="11751822" cy="3919292"/>
          </a:xfrm>
          <a:prstGeom prst="rect">
            <a:avLst/>
          </a:prstGeom>
        </p:spPr>
      </p:pic>
      <p:sp>
        <p:nvSpPr>
          <p:cNvPr id="2" name="Title 1" descr=" 2"/>
          <p:cNvSpPr>
            <a:spLocks noGrp="1"/>
          </p:cNvSpPr>
          <p:nvPr>
            <p:ph type="title"/>
          </p:nvPr>
        </p:nvSpPr>
        <p:spPr>
          <a:xfrm>
            <a:off x="259703" y="365125"/>
            <a:ext cx="11672595" cy="1325563"/>
          </a:xfrm>
        </p:spPr>
        <p:txBody>
          <a:bodyPr>
            <a:normAutofit fontScale="90000"/>
          </a:bodyPr>
          <a:lstStyle/>
          <a:p>
            <a:pPr>
              <a:lnSpc>
                <a:spcPct val="100000"/>
              </a:lnSpc>
              <a:spcBef>
                <a:spcPts val="600"/>
              </a:spcBef>
            </a:pPr>
            <a:r>
              <a:rPr lang="en-US" sz="4900" b="0" dirty="0"/>
              <a:t>Witness function, </a:t>
            </a:r>
            <a:r>
              <a:rPr lang="en-US" sz="4900" b="0" i="1" dirty="0"/>
              <a:t>a.k.a. </a:t>
            </a:r>
            <a:r>
              <a:rPr lang="en-US" sz="4900" b="0" dirty="0"/>
              <a:t>Inverse Semantics</a:t>
            </a:r>
            <a:endParaRPr lang="en-US" dirty="0"/>
          </a:p>
        </p:txBody>
      </p:sp>
      <mc:AlternateContent xmlns:mc="http://schemas.openxmlformats.org/markup-compatibility/2006" xmlns:a14="http://schemas.microsoft.com/office/drawing/2010/main">
        <mc:Choice Requires="a14">
          <p:sp>
            <p:nvSpPr>
              <p:cNvPr id="55" name="Content Placeholder 2" descr=" 3"/>
              <p:cNvSpPr>
                <a:spLocks noGrp="1"/>
              </p:cNvSpPr>
              <p:nvPr>
                <p:ph idx="1"/>
              </p:nvPr>
            </p:nvSpPr>
            <p:spPr>
              <a:xfrm>
                <a:off x="838200" y="1663700"/>
                <a:ext cx="10515600" cy="1106125"/>
              </a:xfrm>
            </p:spPr>
            <p:txBody>
              <a:bodyPr>
                <a:normAutofit/>
              </a:bodyPr>
              <a:lstStyle/>
              <a:p>
                <a:pPr marL="0" indent="0">
                  <a:buNone/>
                </a:pPr>
                <a:r>
                  <a:rPr lang="en-US" sz="2600" b="1" dirty="0"/>
                  <a:t>Goal:</a:t>
                </a:r>
                <a:r>
                  <a:rPr lang="en-US" sz="2600" dirty="0"/>
                  <a:t>	find </a:t>
                </a:r>
                <a14:m>
                  <m:oMath xmlns:m="http://schemas.openxmlformats.org/officeDocument/2006/math">
                    <m:r>
                      <a:rPr lang="en-US" sz="2600" b="0" i="1" smtClean="0">
                        <a:solidFill>
                          <a:schemeClr val="accent1"/>
                        </a:solidFill>
                        <a:latin typeface="Cambria Math" panose="02040503050406030204" pitchFamily="18" charset="0"/>
                      </a:rPr>
                      <m:t>𝑠</m:t>
                    </m:r>
                  </m:oMath>
                </a14:m>
                <a:r>
                  <a:rPr lang="en-US" sz="2600" dirty="0"/>
                  <a:t> and </a:t>
                </a:r>
                <a14:m>
                  <m:oMath xmlns:m="http://schemas.openxmlformats.org/officeDocument/2006/math">
                    <m:r>
                      <a:rPr lang="en-US" sz="2600" b="0" i="1" smtClean="0">
                        <a:solidFill>
                          <a:schemeClr val="accent1"/>
                        </a:solidFill>
                        <a:latin typeface="Cambria Math" panose="02040503050406030204" pitchFamily="18" charset="0"/>
                      </a:rPr>
                      <m:t>𝑡</m:t>
                    </m:r>
                  </m:oMath>
                </a14:m>
                <a:r>
                  <a:rPr lang="ru-RU" sz="2600" dirty="0"/>
                  <a:t> </a:t>
                </a:r>
                <a:r>
                  <a:rPr lang="en-US" sz="2600" dirty="0"/>
                  <a:t>s.t. </a:t>
                </a:r>
                <a14:m>
                  <m:oMath xmlns:m="http://schemas.openxmlformats.org/officeDocument/2006/math">
                    <m:r>
                      <m:rPr>
                        <m:nor/>
                      </m:rPr>
                      <a:rPr lang="en-US" sz="2600" b="0" i="0" smtClean="0">
                        <a:solidFill>
                          <a:schemeClr val="accent1"/>
                        </a:solidFill>
                        <a:latin typeface="Cambria Math" panose="02040503050406030204" pitchFamily="18" charset="0"/>
                      </a:rPr>
                      <m:t>Concat</m:t>
                    </m:r>
                    <m:r>
                      <a:rPr lang="en-US" sz="2600" b="0" i="1" smtClean="0">
                        <a:solidFill>
                          <a:schemeClr val="accent1"/>
                        </a:solidFill>
                        <a:latin typeface="Cambria Math" panose="02040503050406030204" pitchFamily="18" charset="0"/>
                      </a:rPr>
                      <m:t>(</m:t>
                    </m:r>
                    <m:r>
                      <a:rPr lang="en-US" sz="2600" b="0" i="1" smtClean="0">
                        <a:solidFill>
                          <a:schemeClr val="accent1"/>
                        </a:solidFill>
                        <a:latin typeface="Cambria Math" panose="02040503050406030204" pitchFamily="18" charset="0"/>
                      </a:rPr>
                      <m:t>𝑠</m:t>
                    </m:r>
                    <m:r>
                      <a:rPr lang="en-US" sz="2600" b="0" i="1" smtClean="0">
                        <a:solidFill>
                          <a:schemeClr val="accent1"/>
                        </a:solidFill>
                        <a:latin typeface="Cambria Math" panose="02040503050406030204" pitchFamily="18" charset="0"/>
                      </a:rPr>
                      <m:t>,</m:t>
                    </m:r>
                    <m:r>
                      <a:rPr lang="en-US" sz="2600" b="0" i="1" smtClean="0">
                        <a:solidFill>
                          <a:schemeClr val="accent1"/>
                        </a:solidFill>
                        <a:latin typeface="Cambria Math" panose="02040503050406030204" pitchFamily="18" charset="0"/>
                      </a:rPr>
                      <m:t>𝑡</m:t>
                    </m:r>
                    <m:r>
                      <a:rPr lang="en-US" sz="2600" b="0" i="1" smtClean="0">
                        <a:solidFill>
                          <a:schemeClr val="accent1"/>
                        </a:solidFill>
                        <a:latin typeface="Cambria Math" panose="02040503050406030204" pitchFamily="18" charset="0"/>
                      </a:rPr>
                      <m:t>)</m:t>
                    </m:r>
                  </m:oMath>
                </a14:m>
                <a:r>
                  <a:rPr lang="en-US" sz="2600" dirty="0">
                    <a:solidFill>
                      <a:schemeClr val="accent1"/>
                    </a:solidFill>
                  </a:rPr>
                  <a:t> </a:t>
                </a:r>
                <a:r>
                  <a:rPr lang="en-US" sz="2600" dirty="0"/>
                  <a:t>satisfies the examples</a:t>
                </a:r>
              </a:p>
              <a:p>
                <a:pPr marL="0" indent="0">
                  <a:spcBef>
                    <a:spcPts val="600"/>
                  </a:spcBef>
                  <a:buNone/>
                </a:pPr>
                <a:r>
                  <a:rPr lang="en-US" sz="2600" b="1" dirty="0"/>
                  <a:t>Method: </a:t>
                </a:r>
                <a:r>
                  <a:rPr lang="en-US" sz="2600" i="1" dirty="0"/>
                  <a:t>invert the semantics</a:t>
                </a:r>
                <a:r>
                  <a:rPr lang="en-US" sz="2600" dirty="0"/>
                  <a:t> of </a:t>
                </a:r>
                <a14:m>
                  <m:oMath xmlns:m="http://schemas.openxmlformats.org/officeDocument/2006/math">
                    <m:r>
                      <m:rPr>
                        <m:nor/>
                      </m:rPr>
                      <a:rPr lang="en-US" sz="2600" b="0" i="0" smtClean="0">
                        <a:solidFill>
                          <a:schemeClr val="accent1"/>
                        </a:solidFill>
                        <a:latin typeface="Cambria Math" panose="02040503050406030204" pitchFamily="18" charset="0"/>
                      </a:rPr>
                      <m:t>Concat</m:t>
                    </m:r>
                  </m:oMath>
                </a14:m>
                <a:endParaRPr lang="en-US" sz="2600" b="1" dirty="0"/>
              </a:p>
            </p:txBody>
          </p:sp>
        </mc:Choice>
        <mc:Fallback xmlns="">
          <p:sp>
            <p:nvSpPr>
              <p:cNvPr id="55" name="Content Placeholder 2" descr=" 3"/>
              <p:cNvSpPr>
                <a:spLocks noGrp="1" noRot="1" noChangeAspect="1" noMove="1" noResize="1" noEditPoints="1" noAdjustHandles="1" noChangeArrowheads="1" noChangeShapeType="1" noTextEdit="1"/>
              </p:cNvSpPr>
              <p:nvPr>
                <p:ph idx="1"/>
              </p:nvPr>
            </p:nvSpPr>
            <p:spPr>
              <a:xfrm>
                <a:off x="838200" y="1663700"/>
                <a:ext cx="10515600" cy="1106125"/>
              </a:xfrm>
              <a:blipFill>
                <a:blip r:embed="rId3"/>
                <a:stretch>
                  <a:fillRect l="-1043" t="-4972" b="-5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9" name="Table 38" descr=" 39"/>
              <p:cNvGraphicFramePr>
                <a:graphicFrameLocks noGrp="1"/>
              </p:cNvGraphicFramePr>
              <p:nvPr>
                <p:extLst/>
              </p:nvPr>
            </p:nvGraphicFramePr>
            <p:xfrm>
              <a:off x="9418320" y="1583453"/>
              <a:ext cx="2263588" cy="1097280"/>
            </p:xfrm>
            <a:graphic>
              <a:graphicData uri="http://schemas.openxmlformats.org/drawingml/2006/table">
                <a:tbl>
                  <a:tblPr firstRow="1">
                    <a:tableStyleId>{B301B821-A1FF-4177-AEE7-76D212191A09}</a:tableStyleId>
                  </a:tblPr>
                  <a:tblGrid>
                    <a:gridCol w="1175861">
                      <a:extLst>
                        <a:ext uri="{9D8B030D-6E8A-4147-A177-3AD203B41FA5}">
                          <a16:colId xmlns:a16="http://schemas.microsoft.com/office/drawing/2014/main" val="525631560"/>
                        </a:ext>
                      </a:extLst>
                    </a:gridCol>
                    <a:gridCol w="1087727">
                      <a:extLst>
                        <a:ext uri="{9D8B030D-6E8A-4147-A177-3AD203B41FA5}">
                          <a16:colId xmlns:a16="http://schemas.microsoft.com/office/drawing/2014/main" val="1477929104"/>
                        </a:ext>
                      </a:extLst>
                    </a:gridCol>
                  </a:tblGrid>
                  <a:tr h="365760">
                    <a:tc>
                      <a:txBody>
                        <a:bodyPr/>
                        <a:lstStyle/>
                        <a:p>
                          <a:pPr algn="l"/>
                          <a:r>
                            <a:rPr lang="en-US" sz="1800" dirty="0">
                              <a:latin typeface="+mn-lt"/>
                              <a:ea typeface="Fira Code" panose="00000509000000000000" pitchFamily="49" charset="0"/>
                            </a:rPr>
                            <a:t>Input</a:t>
                          </a:r>
                        </a:p>
                      </a:txBody>
                      <a:tcPr/>
                    </a:tc>
                    <a:tc>
                      <a:txBody>
                        <a:bodyPr/>
                        <a:lstStyle/>
                        <a:p>
                          <a:pPr algn="l"/>
                          <a:r>
                            <a:rPr lang="en-US" sz="1800" dirty="0">
                              <a:latin typeface="+mn-lt"/>
                              <a:ea typeface="Fira Code" panose="00000509000000000000" pitchFamily="49" charset="0"/>
                            </a:rPr>
                            <a:t>Output</a:t>
                          </a:r>
                        </a:p>
                      </a:txBody>
                      <a:tcPr/>
                    </a:tc>
                    <a:extLst>
                      <a:ext uri="{0D108BD9-81ED-4DB2-BD59-A6C34878D82A}">
                        <a16:rowId xmlns:a16="http://schemas.microsoft.com/office/drawing/2014/main" val="1357880967"/>
                      </a:ext>
                    </a:extLst>
                  </a:tr>
                  <a:tr h="365760">
                    <a:tc>
                      <a:txBody>
                        <a:bodyPr/>
                        <a:lstStyle/>
                        <a:p>
                          <a:pPr algn="l"/>
                          <a:r>
                            <a:rPr lang="en-US" sz="1800" dirty="0">
                              <a:latin typeface="Consolas" panose="020B0609020204030204" pitchFamily="49" charset="0"/>
                            </a:rPr>
                            <a:t>100   </a:t>
                          </a:r>
                          <a14:m>
                            <m:oMath xmlns:m="http://schemas.openxmlformats.org/officeDocument/2006/math">
                              <m:r>
                                <a:rPr lang="en-US" sz="1800" i="1" smtClean="0">
                                  <a:solidFill>
                                    <a:schemeClr val="accent1"/>
                                  </a:solidFill>
                                  <a:latin typeface="Cambria Math" panose="02040503050406030204" pitchFamily="18" charset="0"/>
                                  <a:ea typeface="Cambria Math" panose="02040503050406030204" pitchFamily="18" charset="0"/>
                                </a:rPr>
                                <m:t>⇝</m:t>
                              </m:r>
                            </m:oMath>
                          </a14:m>
                          <a:endParaRPr lang="en-US" sz="1800" dirty="0">
                            <a:latin typeface="Consolas" panose="020B0609020204030204" pitchFamily="49" charset="0"/>
                            <a:ea typeface="Fira Code" panose="00000509000000000000" pitchFamily="49" charset="0"/>
                          </a:endParaRPr>
                        </a:p>
                      </a:txBody>
                      <a:tcPr/>
                    </a:tc>
                    <a:tc>
                      <a:txBody>
                        <a:bodyPr/>
                        <a:lstStyle/>
                        <a:p>
                          <a:pPr algn="l"/>
                          <a:r>
                            <a:rPr lang="en-US" sz="1800" dirty="0">
                              <a:latin typeface="Consolas" panose="020B0609020204030204" pitchFamily="49" charset="0"/>
                            </a:rPr>
                            <a:t> 76-100</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65760">
                    <a:tc>
                      <a:txBody>
                        <a:bodyPr/>
                        <a:lstStyle/>
                        <a:p>
                          <a:pPr algn="l"/>
                          <a:r>
                            <a:rPr lang="en-US" sz="1800" dirty="0">
                              <a:latin typeface="Consolas" panose="020B0609020204030204" pitchFamily="49" charset="0"/>
                            </a:rPr>
                            <a:t>53    </a:t>
                          </a:r>
                          <a14:m>
                            <m:oMath xmlns:m="http://schemas.openxmlformats.org/officeDocument/2006/math">
                              <m:r>
                                <a:rPr lang="en-US" sz="1800" i="1" smtClean="0">
                                  <a:solidFill>
                                    <a:schemeClr val="accent1"/>
                                  </a:solidFill>
                                  <a:latin typeface="Cambria Math" panose="02040503050406030204" pitchFamily="18" charset="0"/>
                                  <a:ea typeface="Cambria Math" panose="02040503050406030204" pitchFamily="18" charset="0"/>
                                </a:rPr>
                                <m:t>⇝</m:t>
                              </m:r>
                            </m:oMath>
                          </a14:m>
                          <a:endParaRPr lang="en-US" sz="1800" dirty="0">
                            <a:latin typeface="Consolas" panose="020B0609020204030204" pitchFamily="49" charset="0"/>
                            <a:ea typeface="Fira Code" panose="00000509000000000000" pitchFamily="49" charset="0"/>
                          </a:endParaRPr>
                        </a:p>
                      </a:txBody>
                      <a:tcPr/>
                    </a:tc>
                    <a:tc>
                      <a:txBody>
                        <a:bodyPr/>
                        <a:lstStyle/>
                        <a:p>
                          <a:pPr algn="l"/>
                          <a:r>
                            <a:rPr lang="en-US" sz="1800" dirty="0">
                              <a:latin typeface="Consolas" panose="020B0609020204030204" pitchFamily="49" charset="0"/>
                            </a:rPr>
                            <a:t> 51-75</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77108090"/>
                      </a:ext>
                    </a:extLst>
                  </a:tr>
                </a:tbl>
              </a:graphicData>
            </a:graphic>
          </p:graphicFrame>
        </mc:Choice>
        <mc:Fallback xmlns="">
          <p:graphicFrame>
            <p:nvGraphicFramePr>
              <p:cNvPr id="39" name="Table 38" descr=" 39"/>
              <p:cNvGraphicFramePr>
                <a:graphicFrameLocks noGrp="1"/>
              </p:cNvGraphicFramePr>
              <p:nvPr>
                <p:extLst>
                  <p:ext uri="{D42A27DB-BD31-4B8C-83A1-F6EECF244321}">
                    <p14:modId xmlns:p14="http://schemas.microsoft.com/office/powerpoint/2010/main" val="2857307335"/>
                  </p:ext>
                </p:extLst>
              </p:nvPr>
            </p:nvGraphicFramePr>
            <p:xfrm>
              <a:off x="9418320" y="1583453"/>
              <a:ext cx="2263588" cy="1097280"/>
            </p:xfrm>
            <a:graphic>
              <a:graphicData uri="http://schemas.openxmlformats.org/drawingml/2006/table">
                <a:tbl>
                  <a:tblPr firstRow="1">
                    <a:tableStyleId>{B301B821-A1FF-4177-AEE7-76D212191A09}</a:tableStyleId>
                  </a:tblPr>
                  <a:tblGrid>
                    <a:gridCol w="1175861">
                      <a:extLst>
                        <a:ext uri="{9D8B030D-6E8A-4147-A177-3AD203B41FA5}">
                          <a16:colId xmlns:a16="http://schemas.microsoft.com/office/drawing/2014/main" val="525631560"/>
                        </a:ext>
                      </a:extLst>
                    </a:gridCol>
                    <a:gridCol w="1087727">
                      <a:extLst>
                        <a:ext uri="{9D8B030D-6E8A-4147-A177-3AD203B41FA5}">
                          <a16:colId xmlns:a16="http://schemas.microsoft.com/office/drawing/2014/main" val="1477929104"/>
                        </a:ext>
                      </a:extLst>
                    </a:gridCol>
                  </a:tblGrid>
                  <a:tr h="365760">
                    <a:tc>
                      <a:txBody>
                        <a:bodyPr/>
                        <a:lstStyle/>
                        <a:p>
                          <a:pPr algn="l"/>
                          <a:r>
                            <a:rPr lang="en-US" sz="1800" dirty="0">
                              <a:latin typeface="+mn-lt"/>
                              <a:ea typeface="Fira Code" panose="00000509000000000000" pitchFamily="49" charset="0"/>
                            </a:rPr>
                            <a:t>Input</a:t>
                          </a:r>
                        </a:p>
                      </a:txBody>
                      <a:tcPr/>
                    </a:tc>
                    <a:tc>
                      <a:txBody>
                        <a:bodyPr/>
                        <a:lstStyle/>
                        <a:p>
                          <a:pPr algn="l"/>
                          <a:r>
                            <a:rPr lang="en-US" sz="1800" dirty="0">
                              <a:latin typeface="+mn-lt"/>
                              <a:ea typeface="Fira Code" panose="00000509000000000000" pitchFamily="49" charset="0"/>
                            </a:rPr>
                            <a:t>Output</a:t>
                          </a:r>
                        </a:p>
                      </a:txBody>
                      <a:tcPr/>
                    </a:tc>
                    <a:extLst>
                      <a:ext uri="{0D108BD9-81ED-4DB2-BD59-A6C34878D82A}">
                        <a16:rowId xmlns:a16="http://schemas.microsoft.com/office/drawing/2014/main" val="1357880967"/>
                      </a:ext>
                    </a:extLst>
                  </a:tr>
                  <a:tr h="365760">
                    <a:tc>
                      <a:txBody>
                        <a:bodyPr/>
                        <a:lstStyle/>
                        <a:p>
                          <a:endParaRPr lang="en-US"/>
                        </a:p>
                      </a:txBody>
                      <a:tcPr>
                        <a:blipFill>
                          <a:blip r:embed="rId7"/>
                          <a:stretch>
                            <a:fillRect l="-1036" t="-106557" r="-93782" b="-124590"/>
                          </a:stretch>
                        </a:blipFill>
                      </a:tcPr>
                    </a:tc>
                    <a:tc>
                      <a:txBody>
                        <a:bodyPr/>
                        <a:lstStyle/>
                        <a:p>
                          <a:pPr algn="l"/>
                          <a:r>
                            <a:rPr lang="en-US" sz="1800" dirty="0">
                              <a:latin typeface="Consolas" panose="020B0609020204030204" pitchFamily="49" charset="0"/>
                            </a:rPr>
                            <a:t> 76-100</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919978051"/>
                      </a:ext>
                    </a:extLst>
                  </a:tr>
                  <a:tr h="365760">
                    <a:tc>
                      <a:txBody>
                        <a:bodyPr/>
                        <a:lstStyle/>
                        <a:p>
                          <a:endParaRPr lang="en-US"/>
                        </a:p>
                      </a:txBody>
                      <a:tcPr>
                        <a:blipFill>
                          <a:blip r:embed="rId7"/>
                          <a:stretch>
                            <a:fillRect l="-1036" t="-210000" r="-93782" b="-26667"/>
                          </a:stretch>
                        </a:blipFill>
                      </a:tcPr>
                    </a:tc>
                    <a:tc>
                      <a:txBody>
                        <a:bodyPr/>
                        <a:lstStyle/>
                        <a:p>
                          <a:pPr algn="l"/>
                          <a:r>
                            <a:rPr lang="en-US" sz="1800" dirty="0">
                              <a:latin typeface="Consolas" panose="020B0609020204030204" pitchFamily="49" charset="0"/>
                            </a:rPr>
                            <a:t> 51-75</a:t>
                          </a:r>
                          <a:endParaRPr lang="en-US" sz="1800" dirty="0">
                            <a:latin typeface="Consolas" panose="020B0609020204030204" pitchFamily="49" charset="0"/>
                            <a:ea typeface="Fira Code" panose="00000509000000000000" pitchFamily="49" charset="0"/>
                          </a:endParaRPr>
                        </a:p>
                      </a:txBody>
                      <a:tcPr/>
                    </a:tc>
                    <a:extLst>
                      <a:ext uri="{0D108BD9-81ED-4DB2-BD59-A6C34878D82A}">
                        <a16:rowId xmlns:a16="http://schemas.microsoft.com/office/drawing/2014/main" val="77108090"/>
                      </a:ext>
                    </a:extLst>
                  </a:tr>
                </a:tbl>
              </a:graphicData>
            </a:graphic>
          </p:graphicFrame>
        </mc:Fallback>
      </mc:AlternateContent>
      <p:sp>
        <p:nvSpPr>
          <p:cNvPr id="91" name="Backpropagation" descr=" 58"/>
          <p:cNvSpPr/>
          <p:nvPr/>
        </p:nvSpPr>
        <p:spPr>
          <a:xfrm>
            <a:off x="3045158" y="1373586"/>
            <a:ext cx="2629774" cy="595908"/>
          </a:xfrm>
          <a:prstGeom prst="wedgeRoundRectCallout">
            <a:avLst>
              <a:gd name="adj1" fmla="val 46619"/>
              <a:gd name="adj2" fmla="val 211874"/>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91440" rIns="182880" bIns="91440" rtlCol="0" anchor="ctr">
            <a:spAutoFit/>
          </a:bodyPr>
          <a:lstStyle/>
          <a:p>
            <a:pPr algn="ctr"/>
            <a:r>
              <a:rPr lang="en-US" sz="2300" dirty="0">
                <a:solidFill>
                  <a:schemeClr val="bg1"/>
                </a:solidFill>
              </a:rPr>
              <a:t>Witness function</a:t>
            </a:r>
          </a:p>
        </p:txBody>
      </p:sp>
      <p:sp>
        <p:nvSpPr>
          <p:cNvPr id="73" name="Conditional backpropagation" descr=" 59"/>
          <p:cNvSpPr/>
          <p:nvPr/>
        </p:nvSpPr>
        <p:spPr>
          <a:xfrm>
            <a:off x="7098992" y="1923129"/>
            <a:ext cx="4179630" cy="800219"/>
          </a:xfrm>
          <a:prstGeom prst="wedgeRoundRectCallout">
            <a:avLst>
              <a:gd name="adj1" fmla="val 304"/>
              <a:gd name="adj2" fmla="val 331553"/>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182880" rIns="182880" bIns="182880" rtlCol="0" anchor="ctr">
            <a:spAutoFit/>
          </a:bodyPr>
          <a:lstStyle/>
          <a:p>
            <a:pPr algn="ctr"/>
            <a:r>
              <a:rPr lang="en-US" sz="2300" dirty="0">
                <a:solidFill>
                  <a:schemeClr val="bg1"/>
                </a:solidFill>
              </a:rPr>
              <a:t>Conditional witness function</a:t>
            </a:r>
          </a:p>
        </p:txBody>
      </p:sp>
      <p:sp>
        <p:nvSpPr>
          <p:cNvPr id="3" name="Slide Number Placeholder 2"/>
          <p:cNvSpPr>
            <a:spLocks noGrp="1"/>
          </p:cNvSpPr>
          <p:nvPr>
            <p:ph type="sldNum" sz="quarter" idx="12"/>
          </p:nvPr>
        </p:nvSpPr>
        <p:spPr/>
        <p:txBody>
          <a:bodyPr/>
          <a:lstStyle/>
          <a:p>
            <a:fld id="{1CEE210A-93B6-4714-AAF6-ECBA5FA348A9}" type="slidenum">
              <a:rPr lang="en-US" smtClean="0"/>
              <a:t>25</a:t>
            </a:fld>
            <a:endParaRPr lang="en-US"/>
          </a:p>
        </p:txBody>
      </p:sp>
    </p:spTree>
    <p:extLst>
      <p:ext uri="{BB962C8B-B14F-4D97-AF65-F5344CB8AC3E}">
        <p14:creationId xmlns:p14="http://schemas.microsoft.com/office/powerpoint/2010/main" val="237351666"/>
      </p:ext>
    </p:extLst>
  </p:cSld>
  <p:clrMapOvr>
    <a:masterClrMapping/>
  </p:clrMapOvr>
  <mc:AlternateContent xmlns:mc="http://schemas.openxmlformats.org/markup-compatibility/2006" xmlns:p14="http://schemas.microsoft.com/office/powerpoint/2010/main">
    <mc:Choice Requires="p14">
      <p:transition spd="slow" p14:dur="2000" advTm="38749"/>
    </mc:Choice>
    <mc:Fallback xmlns="">
      <p:transition spd="slow" advTm="38749"/>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p:cNvPicPr>
          <p:nvPr/>
        </p:nvPicPr>
        <p:blipFill>
          <a:blip r:embed="rId2">
            <a:extLst>
              <a:ext uri="{28A0092B-C50C-407E-A947-70E740481C1C}">
                <a14:useLocalDpi xmlns:a14="http://schemas.microsoft.com/office/drawing/2010/main" val="0"/>
              </a:ext>
            </a:extLst>
          </a:blip>
          <a:stretch>
            <a:fillRect/>
          </a:stretch>
        </p:blipFill>
        <p:spPr>
          <a:xfrm>
            <a:off x="2708910" y="3701023"/>
            <a:ext cx="9216648" cy="3073799"/>
          </a:xfrm>
          <a:prstGeom prst="rect">
            <a:avLst/>
          </a:prstGeom>
          <a:noFill/>
          <a:ln w="12700">
            <a:solidFill>
              <a:schemeClr val="bg1">
                <a:lumMod val="50000"/>
              </a:schemeClr>
            </a:solidFill>
            <a:prstDash val="dash"/>
          </a:ln>
        </p:spPr>
      </p:pic>
      <p:sp>
        <p:nvSpPr>
          <p:cNvPr id="63" name="Date Placeholder 62" descr=" 63"/>
          <p:cNvSpPr>
            <a:spLocks noGrp="1"/>
          </p:cNvSpPr>
          <p:nvPr>
            <p:ph type="dt" sz="half" idx="10"/>
          </p:nvPr>
        </p:nvSpPr>
        <p:spPr/>
        <p:txBody>
          <a:bodyPr/>
          <a:lstStyle/>
          <a:p>
            <a:r>
              <a:rPr lang="en-US"/>
              <a:t>2 June 2017</a:t>
            </a:r>
            <a:endParaRPr lang="en-US" dirty="0"/>
          </a:p>
        </p:txBody>
      </p:sp>
      <p:sp>
        <p:nvSpPr>
          <p:cNvPr id="2" name="Title 1" descr=" 2"/>
          <p:cNvSpPr>
            <a:spLocks noGrp="1"/>
          </p:cNvSpPr>
          <p:nvPr>
            <p:ph type="title"/>
          </p:nvPr>
        </p:nvSpPr>
        <p:spPr>
          <a:xfrm>
            <a:off x="259703" y="365125"/>
            <a:ext cx="11672595" cy="1325563"/>
          </a:xfrm>
        </p:spPr>
        <p:txBody>
          <a:bodyPr>
            <a:normAutofit fontScale="90000"/>
          </a:bodyPr>
          <a:lstStyle/>
          <a:p>
            <a:pPr>
              <a:lnSpc>
                <a:spcPct val="100000"/>
              </a:lnSpc>
              <a:spcBef>
                <a:spcPts val="600"/>
              </a:spcBef>
            </a:pPr>
            <a:r>
              <a:rPr lang="en-US" sz="4900" b="0" dirty="0"/>
              <a:t>Witness function, </a:t>
            </a:r>
            <a:r>
              <a:rPr lang="en-US" sz="4900" b="0" i="1" dirty="0"/>
              <a:t>a.k.a. </a:t>
            </a:r>
            <a:r>
              <a:rPr lang="en-US" sz="4900" b="0" dirty="0"/>
              <a:t>Inverse Semantics</a:t>
            </a:r>
            <a:endParaRPr lang="en-US" dirty="0"/>
          </a:p>
        </p:txBody>
      </p:sp>
      <p:sp>
        <p:nvSpPr>
          <p:cNvPr id="91" name="Backpropagation" descr=" 58"/>
          <p:cNvSpPr/>
          <p:nvPr/>
        </p:nvSpPr>
        <p:spPr>
          <a:xfrm>
            <a:off x="326697" y="1373586"/>
            <a:ext cx="2629774" cy="595908"/>
          </a:xfrm>
          <a:prstGeom prst="wedgeRoundRectCallout">
            <a:avLst>
              <a:gd name="adj1" fmla="val 15602"/>
              <a:gd name="adj2" fmla="val -42982"/>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91440" rIns="182880" bIns="91440" rtlCol="0" anchor="ctr">
            <a:spAutoFit/>
          </a:bodyPr>
          <a:lstStyle/>
          <a:p>
            <a:pPr algn="ctr"/>
            <a:r>
              <a:rPr lang="en-US" sz="2300" dirty="0">
                <a:solidFill>
                  <a:schemeClr val="bg1"/>
                </a:solidFill>
              </a:rPr>
              <a:t>Witness function</a:t>
            </a:r>
          </a:p>
        </p:txBody>
      </p:sp>
      <p:sp>
        <p:nvSpPr>
          <p:cNvPr id="73" name="Conditional backpropagation" descr=" 59"/>
          <p:cNvSpPr/>
          <p:nvPr/>
        </p:nvSpPr>
        <p:spPr>
          <a:xfrm>
            <a:off x="7714367" y="1271288"/>
            <a:ext cx="4179630" cy="800219"/>
          </a:xfrm>
          <a:prstGeom prst="wedgeRoundRectCallout">
            <a:avLst>
              <a:gd name="adj1" fmla="val 31734"/>
              <a:gd name="adj2" fmla="val 28381"/>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182880" rIns="182880" bIns="182880" rtlCol="0" anchor="ctr">
            <a:spAutoFit/>
          </a:bodyPr>
          <a:lstStyle/>
          <a:p>
            <a:pPr algn="ctr"/>
            <a:r>
              <a:rPr lang="en-US" sz="2300" dirty="0">
                <a:solidFill>
                  <a:schemeClr val="bg1"/>
                </a:solidFill>
              </a:rPr>
              <a:t>Conditional witness function</a:t>
            </a:r>
          </a:p>
        </p:txBody>
      </p:sp>
      <p:pic>
        <p:nvPicPr>
          <p:cNvPr id="13"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088" y="1184595"/>
            <a:ext cx="720095" cy="1009478"/>
          </a:xfrm>
          <a:prstGeom prst="rect">
            <a:avLst/>
          </a:prstGeom>
        </p:spPr>
      </p:pic>
      <p:pic>
        <p:nvPicPr>
          <p:cNvPr id="14" name="Picture 7"/>
          <p:cNvPicPr>
            <a:picLocks noChangeAspect="1"/>
          </p:cNvPicPr>
          <p:nvPr/>
        </p:nvPicPr>
        <p:blipFill>
          <a:blip r:embed="rId4"/>
          <a:stretch>
            <a:fillRect/>
          </a:stretch>
        </p:blipFill>
        <p:spPr>
          <a:xfrm flipH="1">
            <a:off x="847725" y="5184649"/>
            <a:ext cx="1544316" cy="1533592"/>
          </a:xfrm>
          <a:prstGeom prst="rect">
            <a:avLst/>
          </a:prstGeom>
        </p:spPr>
      </p:pic>
      <mc:AlternateContent xmlns:mc="http://schemas.openxmlformats.org/markup-compatibility/2006">
        <mc:Choice xmlns:a14="http://schemas.microsoft.com/office/drawing/2010/main" Requires="a14">
          <p:sp>
            <p:nvSpPr>
              <p:cNvPr id="15" name="TextBox 31"/>
              <p:cNvSpPr txBox="1"/>
              <p:nvPr/>
            </p:nvSpPr>
            <p:spPr>
              <a:xfrm>
                <a:off x="236838" y="2180446"/>
                <a:ext cx="5968942" cy="978729"/>
              </a:xfrm>
              <a:prstGeom prst="rect">
                <a:avLst/>
              </a:prstGeom>
              <a:noFill/>
            </p:spPr>
            <p:txBody>
              <a:bodyPr wrap="none" rtlCol="0">
                <a:spAutoFit/>
              </a:bodyPr>
              <a:lstStyle/>
              <a:p>
                <a:pPr>
                  <a:lnSpc>
                    <a:spcPct val="120000"/>
                  </a:lnSpc>
                </a:pP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def</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WF(</a:t>
                </a:r>
                <a:r>
                  <a:rPr lang="en-US" sz="2400" spc="-100" dirty="0">
                    <a:solidFill>
                      <a:schemeClr val="tx1">
                        <a:lumMod val="65000"/>
                        <a:lumOff val="35000"/>
                      </a:schemeClr>
                    </a:solidFill>
                    <a:ea typeface="Droid Sans Mono" panose="020B0609030804020204" pitchFamily="49" charset="0"/>
                    <a:cs typeface="Droid Sans Mono" panose="020B0609030804020204" pitchFamily="49" charset="0"/>
                  </a:rPr>
                  <a:t>output spec</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14:m>
                  <m:oMath xmlns:m="http://schemas.openxmlformats.org/officeDocument/2006/math">
                    <m:r>
                      <a:rPr lang="en-US" sz="2400" b="0" i="1" spc="-100" smtClean="0">
                        <a:latin typeface="Cambria Math" panose="02040503050406030204" pitchFamily="18" charset="0"/>
                      </a:rPr>
                      <m:t>𝜑</m:t>
                    </m:r>
                    <m:r>
                      <a:rPr lang="en-US" sz="2400" b="0" i="1" spc="-100" smtClean="0">
                        <a:latin typeface="Cambria Math" panose="02040503050406030204" pitchFamily="18" charset="0"/>
                      </a:rPr>
                      <m:t>=</m:t>
                    </m:r>
                    <m:d>
                      <m:dPr>
                        <m:begChr m:val="{"/>
                        <m:endChr m:val="}"/>
                        <m:ctrlPr>
                          <a:rPr lang="en-US" sz="2400" b="0" i="1" spc="-100" smtClean="0">
                            <a:latin typeface="Cambria Math" panose="02040503050406030204" pitchFamily="18" charset="0"/>
                          </a:rPr>
                        </m:ctrlPr>
                      </m:dPr>
                      <m:e>
                        <m:r>
                          <a:rPr lang="en-US" sz="2400" b="0" i="1" spc="-100" smtClean="0">
                            <a:latin typeface="Cambria Math" panose="02040503050406030204" pitchFamily="18" charset="0"/>
                          </a:rPr>
                          <m:t>𝑥</m:t>
                        </m:r>
                        <m:r>
                          <a:rPr lang="en-US" sz="2400" b="0" i="1" spc="-100" smtClean="0">
                            <a:solidFill>
                              <a:schemeClr val="accent1"/>
                            </a:solidFill>
                            <a:latin typeface="Cambria Math" panose="02040503050406030204" pitchFamily="18" charset="0"/>
                            <a:ea typeface="Cambria Math" panose="02040503050406030204" pitchFamily="18" charset="0"/>
                          </a:rPr>
                          <m:t>⇝</m:t>
                        </m:r>
                        <m:r>
                          <a:rPr lang="en-US" sz="2400" b="0" i="1" spc="-100" smtClean="0">
                            <a:latin typeface="Cambria Math" panose="02040503050406030204" pitchFamily="18" charset="0"/>
                            <a:ea typeface="Cambria Math" panose="02040503050406030204" pitchFamily="18" charset="0"/>
                          </a:rPr>
                          <m:t>𝑦</m:t>
                        </m:r>
                      </m:e>
                    </m:d>
                  </m:oMath>
                </a14:m>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a:t>
                </a: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a:t>
                </a:r>
              </a:p>
              <a:p>
                <a:pPr>
                  <a:lnSpc>
                    <a:spcPct val="120000"/>
                  </a:lnSpc>
                </a:pP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14:m>
                  <m:oMath xmlns:m="http://schemas.openxmlformats.org/officeDocument/2006/math">
                    <m:sSub>
                      <m:sSubPr>
                        <m:ctrlP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ctrlPr>
                      </m:sSubPr>
                      <m:e>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𝜑</m:t>
                        </m:r>
                      </m:e>
                      <m: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𝑠</m:t>
                        </m:r>
                      </m:sub>
                    </m:s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m:t>
                    </m:r>
                    <m:d>
                      <m:dPr>
                        <m:begChr m:val="{"/>
                        <m:endChr m:val="}"/>
                        <m:ctrlP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ctrlPr>
                      </m:dPr>
                      <m:e>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𝑥</m:t>
                        </m:r>
                        <m:r>
                          <a:rPr lang="en-US" sz="2400" i="1" spc="-100">
                            <a:solidFill>
                              <a:schemeClr val="accent1"/>
                            </a:solidFill>
                            <a:latin typeface="Cambria Math" panose="02040503050406030204" pitchFamily="18" charset="0"/>
                            <a:ea typeface="Cambria Math" panose="02040503050406030204" pitchFamily="18" charset="0"/>
                          </a:rPr>
                          <m:t>⇝</m:t>
                        </m:r>
                        <m:r>
                          <a:rPr lang="en-US" sz="2400" b="0" i="1" spc="-100" smtClean="0">
                            <a:solidFill>
                              <a:schemeClr val="tx1"/>
                            </a:solidFill>
                            <a:latin typeface="Cambria Math" panose="02040503050406030204" pitchFamily="18" charset="0"/>
                            <a:ea typeface="Cambria Math" panose="02040503050406030204" pitchFamily="18" charset="0"/>
                          </a:rPr>
                          <m:t>𝑦</m:t>
                        </m:r>
                        <m:d>
                          <m:dPr>
                            <m:begChr m:val="["/>
                            <m:endChr m:val="]"/>
                            <m:ctrlPr>
                              <a:rPr lang="en-US" sz="2400" i="1" spc="-100" smtClean="0">
                                <a:solidFill>
                                  <a:schemeClr val="tx1"/>
                                </a:solidFill>
                                <a:latin typeface="Cambria Math" panose="02040503050406030204" pitchFamily="18" charset="0"/>
                                <a:ea typeface="Cambria Math" panose="02040503050406030204" pitchFamily="18" charset="0"/>
                              </a:rPr>
                            </m:ctrlPr>
                          </m:dPr>
                          <m:e>
                            <m:r>
                              <a:rPr lang="en-US" sz="2400" b="0" i="0" spc="-100" smtClean="0">
                                <a:solidFill>
                                  <a:schemeClr val="tx1"/>
                                </a:solidFill>
                                <a:latin typeface="Cambria Math" panose="02040503050406030204" pitchFamily="18" charset="0"/>
                                <a:ea typeface="Cambria Math" panose="02040503050406030204" pitchFamily="18" charset="0"/>
                              </a:rPr>
                              <m:t>:1</m:t>
                            </m:r>
                          </m:e>
                        </m:d>
                        <m:r>
                          <a:rPr lang="en-US" sz="2400" b="0" i="0" spc="-100" smtClean="0">
                            <a:solidFill>
                              <a:schemeClr val="tx1"/>
                            </a:solidFill>
                            <a:latin typeface="Cambria Math" panose="02040503050406030204" pitchFamily="18" charset="0"/>
                            <a:ea typeface="Cambria Math" panose="02040503050406030204" pitchFamily="18" charset="0"/>
                          </a:rPr>
                          <m:t> </m:t>
                        </m:r>
                        <m:r>
                          <a:rPr lang="en-US" sz="2400" b="0" i="1" spc="-100" smtClean="0">
                            <a:solidFill>
                              <a:schemeClr val="accent1"/>
                            </a:solidFill>
                            <a:latin typeface="Cambria Math" panose="02040503050406030204" pitchFamily="18" charset="0"/>
                            <a:ea typeface="Cambria Math" panose="02040503050406030204" pitchFamily="18" charset="0"/>
                          </a:rPr>
                          <m:t>∨ </m:t>
                        </m:r>
                        <m:r>
                          <a:rPr lang="en-US" sz="2400" b="0" i="1" spc="-100" smtClean="0">
                            <a:solidFill>
                              <a:schemeClr val="tx1"/>
                            </a:solidFill>
                            <a:latin typeface="Cambria Math" panose="02040503050406030204" pitchFamily="18" charset="0"/>
                            <a:ea typeface="Cambria Math" panose="02040503050406030204" pitchFamily="18" charset="0"/>
                          </a:rPr>
                          <m:t>𝑦</m:t>
                        </m:r>
                        <m:d>
                          <m:dPr>
                            <m:begChr m:val="["/>
                            <m:endChr m:val="]"/>
                            <m:ctrlPr>
                              <a:rPr lang="en-US" sz="2400" b="0" i="1" spc="-100" smtClean="0">
                                <a:solidFill>
                                  <a:schemeClr val="tx1"/>
                                </a:solidFill>
                                <a:latin typeface="Cambria Math" panose="02040503050406030204" pitchFamily="18" charset="0"/>
                                <a:ea typeface="Cambria Math" panose="02040503050406030204" pitchFamily="18" charset="0"/>
                              </a:rPr>
                            </m:ctrlPr>
                          </m:dPr>
                          <m:e>
                            <m:r>
                              <a:rPr lang="en-US" sz="2400" b="0" i="1" spc="-100" smtClean="0">
                                <a:solidFill>
                                  <a:schemeClr val="tx1"/>
                                </a:solidFill>
                                <a:latin typeface="Cambria Math" panose="02040503050406030204" pitchFamily="18" charset="0"/>
                                <a:ea typeface="Cambria Math" panose="02040503050406030204" pitchFamily="18" charset="0"/>
                              </a:rPr>
                              <m:t>:2</m:t>
                            </m:r>
                          </m:e>
                        </m:d>
                        <m:r>
                          <a:rPr lang="en-US" sz="2400" b="0" i="1" spc="-100" smtClean="0">
                            <a:solidFill>
                              <a:schemeClr val="tx1"/>
                            </a:solidFill>
                            <a:latin typeface="Cambria Math" panose="02040503050406030204" pitchFamily="18" charset="0"/>
                            <a:ea typeface="Cambria Math" panose="02040503050406030204" pitchFamily="18" charset="0"/>
                          </a:rPr>
                          <m:t> </m:t>
                        </m:r>
                        <m:r>
                          <a:rPr lang="en-US" sz="2400" b="0" i="1" spc="-100" smtClean="0">
                            <a:solidFill>
                              <a:schemeClr val="accent1"/>
                            </a:solidFill>
                            <a:latin typeface="Cambria Math" panose="02040503050406030204" pitchFamily="18" charset="0"/>
                            <a:ea typeface="Cambria Math" panose="02040503050406030204" pitchFamily="18" charset="0"/>
                          </a:rPr>
                          <m:t>∨</m:t>
                        </m:r>
                        <m:r>
                          <m:rPr>
                            <m:nor/>
                          </m:rPr>
                          <a:rPr lang="en-US" sz="2400" b="0" i="0" spc="-100" smtClean="0">
                            <a:solidFill>
                              <a:schemeClr val="accent1"/>
                            </a:solidFill>
                            <a:latin typeface="Cambria Math" panose="02040503050406030204" pitchFamily="18" charset="0"/>
                            <a:ea typeface="Cambria Math" panose="02040503050406030204" pitchFamily="18" charset="0"/>
                          </a:rPr>
                          <m:t> </m:t>
                        </m:r>
                        <m:r>
                          <m:rPr>
                            <m:nor/>
                          </m:rPr>
                          <a:rPr lang="en-US" sz="2400" b="0" i="0" spc="-100" smtClean="0">
                            <a:solidFill>
                              <a:schemeClr val="tx1"/>
                            </a:solidFill>
                            <a:latin typeface="Cambria Math" panose="02040503050406030204" pitchFamily="18" charset="0"/>
                            <a:ea typeface="Cambria Math" panose="02040503050406030204" pitchFamily="18" charset="0"/>
                          </a:rPr>
                          <m:t>…</m:t>
                        </m:r>
                        <m:r>
                          <a:rPr lang="en-US" sz="2400" b="0" i="1" spc="-100" smtClean="0">
                            <a:solidFill>
                              <a:schemeClr val="tx1"/>
                            </a:solidFill>
                            <a:latin typeface="Cambria Math" panose="02040503050406030204" pitchFamily="18" charset="0"/>
                            <a:ea typeface="Cambria Math" panose="02040503050406030204" pitchFamily="18" charset="0"/>
                          </a:rPr>
                          <m:t> </m:t>
                        </m:r>
                      </m:e>
                    </m:d>
                  </m:oMath>
                </a14:m>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p>
            </p:txBody>
          </p:sp>
        </mc:Choice>
        <mc:Fallback>
          <p:sp>
            <p:nvSpPr>
              <p:cNvPr id="15" name="TextBox 31"/>
              <p:cNvSpPr txBox="1">
                <a:spLocks noRot="1" noChangeAspect="1" noMove="1" noResize="1" noEditPoints="1" noAdjustHandles="1" noChangeArrowheads="1" noChangeShapeType="1" noTextEdit="1"/>
              </p:cNvSpPr>
              <p:nvPr/>
            </p:nvSpPr>
            <p:spPr>
              <a:xfrm>
                <a:off x="236838" y="2180446"/>
                <a:ext cx="5968942" cy="978729"/>
              </a:xfrm>
              <a:prstGeom prst="rect">
                <a:avLst/>
              </a:prstGeom>
              <a:blipFill>
                <a:blip r:embed="rId5"/>
                <a:stretch>
                  <a:fillRect l="-1634" t="-1250" b="-106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85"/>
              <p:cNvSpPr txBox="1"/>
              <p:nvPr/>
            </p:nvSpPr>
            <p:spPr>
              <a:xfrm>
                <a:off x="6552675" y="2174128"/>
                <a:ext cx="5388916" cy="1421928"/>
              </a:xfrm>
              <a:prstGeom prst="rect">
                <a:avLst/>
              </a:prstGeom>
              <a:noFill/>
            </p:spPr>
            <p:txBody>
              <a:bodyPr wrap="square" rtlCol="0">
                <a:spAutoFit/>
              </a:bodyPr>
              <a:lstStyle/>
              <a:p>
                <a:pPr>
                  <a:lnSpc>
                    <a:spcPct val="120000"/>
                  </a:lnSpc>
                </a:pP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def</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CWF(</a:t>
                </a:r>
                <a:r>
                  <a:rPr lang="en-US" sz="2400" spc="-100" dirty="0">
                    <a:solidFill>
                      <a:schemeClr val="tx1">
                        <a:lumMod val="65000"/>
                        <a:lumOff val="35000"/>
                      </a:schemeClr>
                    </a:solidFill>
                    <a:ea typeface="Droid Sans Mono" panose="020B0609030804020204" pitchFamily="49" charset="0"/>
                    <a:cs typeface="Droid Sans Mono" panose="020B0609030804020204" pitchFamily="49" charset="0"/>
                  </a:rPr>
                  <a:t>output spec</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14:m>
                  <m:oMath xmlns:m="http://schemas.openxmlformats.org/officeDocument/2006/math">
                    <m:r>
                      <a:rPr lang="en-US" sz="2400" b="0" i="1" spc="-100" smtClean="0">
                        <a:latin typeface="Cambria Math" panose="02040503050406030204" pitchFamily="18" charset="0"/>
                      </a:rPr>
                      <m:t>𝜑</m:t>
                    </m:r>
                    <m:r>
                      <a:rPr lang="en-US" sz="2400" b="0" i="1" spc="-100" smtClean="0">
                        <a:latin typeface="Cambria Math" panose="02040503050406030204" pitchFamily="18" charset="0"/>
                      </a:rPr>
                      <m:t>=</m:t>
                    </m:r>
                    <m:d>
                      <m:dPr>
                        <m:begChr m:val="{"/>
                        <m:endChr m:val="}"/>
                        <m:ctrlPr>
                          <a:rPr lang="en-US" sz="2400" b="0" i="1" spc="-100" smtClean="0">
                            <a:latin typeface="Cambria Math" panose="02040503050406030204" pitchFamily="18" charset="0"/>
                          </a:rPr>
                        </m:ctrlPr>
                      </m:dPr>
                      <m:e>
                        <m:r>
                          <a:rPr lang="en-US" sz="2400" b="0" i="1" spc="-100" smtClean="0">
                            <a:latin typeface="Cambria Math" panose="02040503050406030204" pitchFamily="18" charset="0"/>
                          </a:rPr>
                          <m:t>𝑥</m:t>
                        </m:r>
                        <m:r>
                          <a:rPr lang="en-US" sz="2400" b="0" i="1" spc="-100" smtClean="0">
                            <a:solidFill>
                              <a:schemeClr val="accent1"/>
                            </a:solidFill>
                            <a:latin typeface="Cambria Math" panose="02040503050406030204" pitchFamily="18" charset="0"/>
                            <a:ea typeface="Cambria Math" panose="02040503050406030204" pitchFamily="18" charset="0"/>
                          </a:rPr>
                          <m:t>⇝</m:t>
                        </m:r>
                        <m:r>
                          <a:rPr lang="en-US" sz="2400" b="0" i="1" spc="-100" smtClean="0">
                            <a:latin typeface="Cambria Math" panose="02040503050406030204" pitchFamily="18" charset="0"/>
                            <a:ea typeface="Cambria Math" panose="02040503050406030204" pitchFamily="18" charset="0"/>
                          </a:rPr>
                          <m:t>𝑦</m:t>
                        </m:r>
                      </m:e>
                    </m:d>
                  </m:oMath>
                </a14:m>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a:t>
                </a:r>
                <a:br>
                  <a:rPr lang="en-US" sz="2400" spc="-100" dirty="0">
                    <a:ea typeface="Droid Sans Mono" panose="020B0609030804020204" pitchFamily="49" charset="0"/>
                    <a:cs typeface="Droid Sans Mono" panose="020B0609030804020204" pitchFamily="49" charset="0"/>
                  </a:rPr>
                </a:b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400" spc="-100" dirty="0">
                    <a:solidFill>
                      <a:schemeClr val="tx1">
                        <a:lumMod val="65000"/>
                        <a:lumOff val="35000"/>
                      </a:schemeClr>
                    </a:solidFill>
                    <a:ea typeface="Droid Sans Mono" panose="020B0609030804020204" pitchFamily="49" charset="0"/>
                    <a:cs typeface="Droid Sans Mono" panose="020B0609030804020204" pitchFamily="49" charset="0"/>
                  </a:rPr>
                  <a:t>prefix spec</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14:m>
                  <m:oMath xmlns:m="http://schemas.openxmlformats.org/officeDocument/2006/math">
                    <m:sSub>
                      <m:sSubPr>
                        <m:ctrlP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ctrlPr>
                      </m:sSubPr>
                      <m:e>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𝜑</m:t>
                        </m:r>
                      </m:e>
                      <m: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𝑠</m:t>
                        </m:r>
                      </m:sub>
                    </m:s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m:t>
                    </m:r>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𝑥</m:t>
                    </m:r>
                    <m:r>
                      <a:rPr lang="en-US" sz="2400" b="0" i="1" spc="-100" smtClean="0">
                        <a:solidFill>
                          <a:schemeClr val="accent1"/>
                        </a:solidFill>
                        <a:latin typeface="Cambria Math" panose="02040503050406030204" pitchFamily="18" charset="0"/>
                        <a:ea typeface="Cambria Math" panose="02040503050406030204" pitchFamily="18" charset="0"/>
                        <a:cs typeface="Droid Sans Mono" panose="020B0609030804020204" pitchFamily="49" charset="0"/>
                      </a:rPr>
                      <m:t>⇝</m:t>
                    </m:r>
                    <m:r>
                      <a:rPr lang="en-US" sz="2400" b="0" i="1" spc="-100" smtClean="0">
                        <a:latin typeface="Cambria Math" panose="02040503050406030204" pitchFamily="18" charset="0"/>
                        <a:ea typeface="Cambria Math" panose="02040503050406030204" pitchFamily="18" charset="0"/>
                        <a:cs typeface="Droid Sans Mono" panose="020B0609030804020204" pitchFamily="49" charset="0"/>
                      </a:rPr>
                      <m:t>𝑠</m:t>
                    </m:r>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m:t>
                    </m:r>
                  </m:oMath>
                </a14:m>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a:t>
                </a: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a:t>
                </a:r>
              </a:p>
              <a:p>
                <a:pPr>
                  <a:lnSpc>
                    <a:spcPct val="120000"/>
                  </a:lnSpc>
                </a:pP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r>
                  <a:rPr lang="en-US" sz="2400" b="1" spc="-100" dirty="0">
                    <a:solidFill>
                      <a:srgbClr val="006600"/>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14:m>
                  <m:oMath xmlns:m="http://schemas.openxmlformats.org/officeDocument/2006/math">
                    <m:sSub>
                      <m:sSubPr>
                        <m:ctrlP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ctrlPr>
                      </m:sSubPr>
                      <m:e>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𝜑</m:t>
                        </m:r>
                      </m:e>
                      <m: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𝑡</m:t>
                        </m:r>
                      </m:sub>
                    </m:sSub>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m:t>
                    </m:r>
                    <m:d>
                      <m:dPr>
                        <m:begChr m:val="{"/>
                        <m:endChr m:val="}"/>
                        <m:ctrlP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ctrlPr>
                      </m:dPr>
                      <m:e>
                        <m:r>
                          <a:rPr lang="en-US" sz="2400" b="0" i="1" spc="-100" smtClean="0">
                            <a:latin typeface="Cambria Math" panose="02040503050406030204" pitchFamily="18" charset="0"/>
                            <a:ea typeface="Droid Sans Mono" panose="020B0609030804020204" pitchFamily="49" charset="0"/>
                            <a:cs typeface="Droid Sans Mono" panose="020B0609030804020204" pitchFamily="49" charset="0"/>
                          </a:rPr>
                          <m:t>𝑥</m:t>
                        </m:r>
                        <m:r>
                          <a:rPr lang="en-US" sz="2400" i="1" spc="-100">
                            <a:solidFill>
                              <a:schemeClr val="accent1"/>
                            </a:solidFill>
                            <a:latin typeface="Cambria Math" panose="02040503050406030204" pitchFamily="18" charset="0"/>
                            <a:ea typeface="Cambria Math" panose="02040503050406030204" pitchFamily="18" charset="0"/>
                          </a:rPr>
                          <m:t>⇝</m:t>
                        </m:r>
                        <m:r>
                          <a:rPr lang="en-US" sz="2400" b="0" i="1" spc="-100" smtClean="0">
                            <a:solidFill>
                              <a:schemeClr val="tx1"/>
                            </a:solidFill>
                            <a:latin typeface="Cambria Math" panose="02040503050406030204" pitchFamily="18" charset="0"/>
                            <a:ea typeface="Cambria Math" panose="02040503050406030204" pitchFamily="18" charset="0"/>
                          </a:rPr>
                          <m:t>𝑦</m:t>
                        </m:r>
                        <m:d>
                          <m:dPr>
                            <m:begChr m:val="["/>
                            <m:endChr m:val="]"/>
                            <m:ctrlPr>
                              <a:rPr lang="en-US" sz="2400" i="1" spc="-100" smtClean="0">
                                <a:solidFill>
                                  <a:schemeClr val="tx1"/>
                                </a:solidFill>
                                <a:latin typeface="Cambria Math" panose="02040503050406030204" pitchFamily="18" charset="0"/>
                                <a:ea typeface="Cambria Math" panose="02040503050406030204" pitchFamily="18" charset="0"/>
                              </a:rPr>
                            </m:ctrlPr>
                          </m:dPr>
                          <m:e>
                            <m:r>
                              <a:rPr lang="en-US" sz="2400" b="0" i="1" spc="-100" smtClean="0">
                                <a:solidFill>
                                  <a:schemeClr val="tx1"/>
                                </a:solidFill>
                                <a:latin typeface="Cambria Math" panose="02040503050406030204" pitchFamily="18" charset="0"/>
                                <a:ea typeface="Cambria Math" panose="02040503050406030204" pitchFamily="18" charset="0"/>
                              </a:rPr>
                              <m:t>𝑠</m:t>
                            </m:r>
                            <m:r>
                              <a:rPr lang="en-US" sz="2400" b="0" i="1" spc="-100" smtClean="0">
                                <a:solidFill>
                                  <a:schemeClr val="tx1"/>
                                </a:solidFill>
                                <a:latin typeface="Cambria Math" panose="02040503050406030204" pitchFamily="18" charset="0"/>
                                <a:ea typeface="Cambria Math" panose="02040503050406030204" pitchFamily="18" charset="0"/>
                              </a:rPr>
                              <m:t>.</m:t>
                            </m:r>
                            <m:r>
                              <m:rPr>
                                <m:sty m:val="p"/>
                              </m:rPr>
                              <a:rPr lang="en-US" sz="2400" b="0" i="0" spc="-100" smtClean="0">
                                <a:solidFill>
                                  <a:schemeClr val="tx1"/>
                                </a:solidFill>
                                <a:latin typeface="Cambria Math" panose="02040503050406030204" pitchFamily="18" charset="0"/>
                                <a:ea typeface="Cambria Math" panose="02040503050406030204" pitchFamily="18" charset="0"/>
                              </a:rPr>
                              <m:t>Length</m:t>
                            </m:r>
                            <m:r>
                              <a:rPr lang="en-US" sz="2400" b="0" i="0" spc="-100" smtClean="0">
                                <a:solidFill>
                                  <a:schemeClr val="tx1"/>
                                </a:solidFill>
                                <a:latin typeface="Cambria Math" panose="02040503050406030204" pitchFamily="18" charset="0"/>
                                <a:ea typeface="Cambria Math" panose="02040503050406030204" pitchFamily="18" charset="0"/>
                              </a:rPr>
                              <m:t> :</m:t>
                            </m:r>
                          </m:e>
                        </m:d>
                        <m:r>
                          <a:rPr lang="en-US" sz="2400" b="0" i="1" spc="-100" smtClean="0">
                            <a:solidFill>
                              <a:schemeClr val="tx1"/>
                            </a:solidFill>
                            <a:latin typeface="Cambria Math" panose="02040503050406030204" pitchFamily="18" charset="0"/>
                            <a:ea typeface="Cambria Math" panose="02040503050406030204" pitchFamily="18" charset="0"/>
                          </a:rPr>
                          <m:t> </m:t>
                        </m:r>
                      </m:e>
                    </m:d>
                  </m:oMath>
                </a14:m>
                <a:r>
                  <a:rPr lang="en-US" sz="2400" spc="-100" dirty="0">
                    <a:latin typeface="Droid Sans Mono" panose="020B0609030804020204" pitchFamily="49" charset="0"/>
                    <a:ea typeface="Droid Sans Mono" panose="020B0609030804020204" pitchFamily="49" charset="0"/>
                    <a:cs typeface="Droid Sans Mono" panose="020B0609030804020204" pitchFamily="49" charset="0"/>
                  </a:rPr>
                  <a:t> </a:t>
                </a:r>
              </a:p>
            </p:txBody>
          </p:sp>
        </mc:Choice>
        <mc:Fallback>
          <p:sp>
            <p:nvSpPr>
              <p:cNvPr id="16" name="TextBox 85"/>
              <p:cNvSpPr txBox="1">
                <a:spLocks noRot="1" noChangeAspect="1" noMove="1" noResize="1" noEditPoints="1" noAdjustHandles="1" noChangeArrowheads="1" noChangeShapeType="1" noTextEdit="1"/>
              </p:cNvSpPr>
              <p:nvPr/>
            </p:nvSpPr>
            <p:spPr>
              <a:xfrm>
                <a:off x="6552675" y="2174128"/>
                <a:ext cx="5388916" cy="1421928"/>
              </a:xfrm>
              <a:prstGeom prst="rect">
                <a:avLst/>
              </a:prstGeom>
              <a:blipFill>
                <a:blip r:embed="rId6"/>
                <a:stretch>
                  <a:fillRect l="-1810" t="-858" b="-6867"/>
                </a:stretch>
              </a:blipFill>
            </p:spPr>
            <p:txBody>
              <a:bodyPr/>
              <a:lstStyle/>
              <a:p>
                <a:r>
                  <a:rPr lang="en-US">
                    <a:noFill/>
                  </a:rPr>
                  <a:t> </a:t>
                </a:r>
              </a:p>
            </p:txBody>
          </p:sp>
        </mc:Fallback>
      </mc:AlternateContent>
      <p:sp>
        <p:nvSpPr>
          <p:cNvPr id="20" name="Freeform 76"/>
          <p:cNvSpPr/>
          <p:nvPr/>
        </p:nvSpPr>
        <p:spPr>
          <a:xfrm>
            <a:off x="2800350" y="4722018"/>
            <a:ext cx="2759697" cy="1961357"/>
          </a:xfrm>
          <a:custGeom>
            <a:avLst/>
            <a:gdLst>
              <a:gd name="connsiteX0" fmla="*/ 0 w 3520920"/>
              <a:gd name="connsiteY0" fmla="*/ 0 h 2493918"/>
              <a:gd name="connsiteX1" fmla="*/ 2862052 w 3520920"/>
              <a:gd name="connsiteY1" fmla="*/ 0 h 2493918"/>
              <a:gd name="connsiteX2" fmla="*/ 2862052 w 3520920"/>
              <a:gd name="connsiteY2" fmla="*/ 545856 h 2493918"/>
              <a:gd name="connsiteX3" fmla="*/ 2581208 w 3520920"/>
              <a:gd name="connsiteY3" fmla="*/ 545856 h 2493918"/>
              <a:gd name="connsiteX4" fmla="*/ 2581208 w 3520920"/>
              <a:gd name="connsiteY4" fmla="*/ 811267 h 2493918"/>
              <a:gd name="connsiteX5" fmla="*/ 2862052 w 3520920"/>
              <a:gd name="connsiteY5" fmla="*/ 811267 h 2493918"/>
              <a:gd name="connsiteX6" fmla="*/ 2862052 w 3520920"/>
              <a:gd name="connsiteY6" fmla="*/ 1049964 h 2493918"/>
              <a:gd name="connsiteX7" fmla="*/ 3520920 w 3520920"/>
              <a:gd name="connsiteY7" fmla="*/ 1049964 h 2493918"/>
              <a:gd name="connsiteX8" fmla="*/ 3520920 w 3520920"/>
              <a:gd name="connsiteY8" fmla="*/ 2438401 h 2493918"/>
              <a:gd name="connsiteX9" fmla="*/ 2862052 w 3520920"/>
              <a:gd name="connsiteY9" fmla="*/ 2438401 h 2493918"/>
              <a:gd name="connsiteX10" fmla="*/ 2862052 w 3520920"/>
              <a:gd name="connsiteY10" fmla="*/ 2493918 h 2493918"/>
              <a:gd name="connsiteX11" fmla="*/ 0 w 3520920"/>
              <a:gd name="connsiteY11" fmla="*/ 2493918 h 249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20920" h="2493918">
                <a:moveTo>
                  <a:pt x="0" y="0"/>
                </a:moveTo>
                <a:lnTo>
                  <a:pt x="2862052" y="0"/>
                </a:lnTo>
                <a:lnTo>
                  <a:pt x="2862052" y="545856"/>
                </a:lnTo>
                <a:lnTo>
                  <a:pt x="2581208" y="545856"/>
                </a:lnTo>
                <a:lnTo>
                  <a:pt x="2581208" y="811267"/>
                </a:lnTo>
                <a:lnTo>
                  <a:pt x="2862052" y="811267"/>
                </a:lnTo>
                <a:lnTo>
                  <a:pt x="2862052" y="1049964"/>
                </a:lnTo>
                <a:lnTo>
                  <a:pt x="3520920" y="1049964"/>
                </a:lnTo>
                <a:lnTo>
                  <a:pt x="3520920" y="2438401"/>
                </a:lnTo>
                <a:lnTo>
                  <a:pt x="2862052" y="2438401"/>
                </a:lnTo>
                <a:lnTo>
                  <a:pt x="2862052" y="2493918"/>
                </a:lnTo>
                <a:lnTo>
                  <a:pt x="0" y="2493918"/>
                </a:lnTo>
                <a:close/>
              </a:path>
            </a:pathLst>
          </a:custGeom>
          <a:solidFill>
            <a:srgbClr val="EDF0F1">
              <a:alpha val="80000"/>
            </a:srgbClr>
          </a:solidFill>
          <a:ln>
            <a:noFill/>
          </a:ln>
        </p:spPr>
        <p:style>
          <a:lnRef idx="0">
            <a:scrgbClr r="0" g="0" b="0"/>
          </a:lnRef>
          <a:fillRef idx="0">
            <a:scrgbClr r="0" g="0" b="0"/>
          </a:fillRef>
          <a:effectRef idx="0">
            <a:scrgbClr r="0" g="0" b="0"/>
          </a:effectRef>
          <a:fontRef idx="minor">
            <a:schemeClr val="accent1"/>
          </a:fontRef>
        </p:style>
        <p:txBody>
          <a:bodyPr wrap="square" rtlCol="0" anchor="ctr">
            <a:noAutofit/>
          </a:bodyPr>
          <a:lstStyle/>
          <a:p>
            <a:pPr algn="ctr"/>
            <a:endParaRPr lang="en-US" dirty="0"/>
          </a:p>
        </p:txBody>
      </p:sp>
      <p:sp>
        <p:nvSpPr>
          <p:cNvPr id="21" name="Freeform 77"/>
          <p:cNvSpPr/>
          <p:nvPr/>
        </p:nvSpPr>
        <p:spPr>
          <a:xfrm>
            <a:off x="9086855" y="4738528"/>
            <a:ext cx="2783861" cy="1944847"/>
          </a:xfrm>
          <a:custGeom>
            <a:avLst/>
            <a:gdLst>
              <a:gd name="connsiteX0" fmla="*/ 0 w 3486415"/>
              <a:gd name="connsiteY0" fmla="*/ 0 h 2479326"/>
              <a:gd name="connsiteX1" fmla="*/ 2969499 w 3486415"/>
              <a:gd name="connsiteY1" fmla="*/ 0 h 2479326"/>
              <a:gd name="connsiteX2" fmla="*/ 2969499 w 3486415"/>
              <a:gd name="connsiteY2" fmla="*/ 212460 h 2479326"/>
              <a:gd name="connsiteX3" fmla="*/ 3486415 w 3486415"/>
              <a:gd name="connsiteY3" fmla="*/ 212460 h 2479326"/>
              <a:gd name="connsiteX4" fmla="*/ 3486415 w 3486415"/>
              <a:gd name="connsiteY4" fmla="*/ 2479326 h 2479326"/>
              <a:gd name="connsiteX5" fmla="*/ 0 w 3486415"/>
              <a:gd name="connsiteY5" fmla="*/ 2479326 h 247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86415" h="2479326">
                <a:moveTo>
                  <a:pt x="0" y="0"/>
                </a:moveTo>
                <a:lnTo>
                  <a:pt x="2969499" y="0"/>
                </a:lnTo>
                <a:lnTo>
                  <a:pt x="2969499" y="212460"/>
                </a:lnTo>
                <a:lnTo>
                  <a:pt x="3486415" y="212460"/>
                </a:lnTo>
                <a:lnTo>
                  <a:pt x="3486415" y="2479326"/>
                </a:lnTo>
                <a:lnTo>
                  <a:pt x="0" y="2479326"/>
                </a:lnTo>
                <a:close/>
              </a:path>
            </a:pathLst>
          </a:custGeom>
          <a:solidFill>
            <a:srgbClr val="EDF0F1">
              <a:alpha val="80000"/>
            </a:srgbClr>
          </a:solidFill>
          <a:ln>
            <a:noFill/>
          </a:ln>
          <a:effectLst>
            <a:softEdge rad="12700"/>
          </a:effectLst>
        </p:spPr>
        <p:style>
          <a:lnRef idx="0">
            <a:scrgbClr r="0" g="0" b="0"/>
          </a:lnRef>
          <a:fillRef idx="0">
            <a:scrgbClr r="0" g="0" b="0"/>
          </a:fillRef>
          <a:effectRef idx="0">
            <a:scrgbClr r="0" g="0" b="0"/>
          </a:effectRef>
          <a:fontRef idx="minor">
            <a:schemeClr val="accent1"/>
          </a:fontRef>
        </p:style>
        <p:txBody>
          <a:bodyPr wrap="square" rtlCol="0" anchor="ctr">
            <a:noAutofit/>
          </a:bodyPr>
          <a:lstStyle/>
          <a:p>
            <a:pPr algn="ctr"/>
            <a:endParaRPr lang="en-US" dirty="0"/>
          </a:p>
        </p:txBody>
      </p:sp>
      <p:grpSp>
        <p:nvGrpSpPr>
          <p:cNvPr id="17" name="Group 33" descr=" 62"/>
          <p:cNvGrpSpPr/>
          <p:nvPr/>
        </p:nvGrpSpPr>
        <p:grpSpPr>
          <a:xfrm>
            <a:off x="3531293" y="3695697"/>
            <a:ext cx="8193590" cy="709615"/>
            <a:chOff x="2174822" y="3692871"/>
            <a:chExt cx="7555820" cy="612934"/>
          </a:xfrm>
        </p:grpSpPr>
        <p:sp>
          <p:nvSpPr>
            <p:cNvPr id="18" name="Speech Bubble: Rectangle with Corners Rounded 59"/>
            <p:cNvSpPr/>
            <p:nvPr/>
          </p:nvSpPr>
          <p:spPr>
            <a:xfrm>
              <a:off x="3461331" y="3692871"/>
              <a:ext cx="4982798" cy="612934"/>
            </a:xfrm>
            <a:prstGeom prst="wedgeRoundRectCallout">
              <a:avLst>
                <a:gd name="adj1" fmla="val 56007"/>
                <a:gd name="adj2" fmla="val 100047"/>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91440" rIns="182880" bIns="91440" rtlCol="0" anchor="ctr">
              <a:spAutoFit/>
            </a:bodyPr>
            <a:lstStyle/>
            <a:p>
              <a:pPr algn="ctr"/>
              <a:r>
                <a:rPr lang="en-US" sz="2300" dirty="0">
                  <a:solidFill>
                    <a:schemeClr val="bg1"/>
                  </a:solidFill>
                </a:rPr>
                <a:t>Ex. BK: breaking numbers is unlikely</a:t>
              </a:r>
            </a:p>
          </p:txBody>
        </p:sp>
        <p:sp>
          <p:nvSpPr>
            <p:cNvPr id="19" name="Speech Bubble: Rectangle with Corners Rounded 60"/>
            <p:cNvSpPr/>
            <p:nvPr/>
          </p:nvSpPr>
          <p:spPr>
            <a:xfrm>
              <a:off x="2174822" y="3692871"/>
              <a:ext cx="7555820" cy="612934"/>
            </a:xfrm>
            <a:prstGeom prst="wedgeRoundRectCallout">
              <a:avLst>
                <a:gd name="adj1" fmla="val -46308"/>
                <a:gd name="adj2" fmla="val 98017"/>
                <a:gd name="adj3" fmla="val 16667"/>
              </a:avLst>
            </a:prstGeom>
            <a:solidFill>
              <a:srgbClr val="329498"/>
            </a:solidFill>
            <a:ln w="28575">
              <a:noFill/>
            </a:ln>
          </p:spPr>
          <p:style>
            <a:lnRef idx="2">
              <a:schemeClr val="accent5"/>
            </a:lnRef>
            <a:fillRef idx="1">
              <a:schemeClr val="lt1"/>
            </a:fillRef>
            <a:effectRef idx="0">
              <a:schemeClr val="accent5"/>
            </a:effectRef>
            <a:fontRef idx="minor">
              <a:schemeClr val="dk1"/>
            </a:fontRef>
          </p:style>
          <p:txBody>
            <a:bodyPr wrap="none" lIns="182880" tIns="91440" rIns="182880" bIns="91440" rtlCol="0" anchor="ctr">
              <a:noAutofit/>
            </a:bodyPr>
            <a:lstStyle/>
            <a:p>
              <a:pPr algn="ctr"/>
              <a:r>
                <a:rPr lang="en-US" sz="2300" dirty="0">
                  <a:solidFill>
                    <a:schemeClr val="bg1"/>
                  </a:solidFill>
                </a:rPr>
                <a:t>Example insight (search tactic): breaking numbers is unlikely</a:t>
              </a:r>
            </a:p>
          </p:txBody>
        </p:sp>
      </p:grpSp>
      <p:sp>
        <p:nvSpPr>
          <p:cNvPr id="4" name="Slide Number Placeholder 3"/>
          <p:cNvSpPr>
            <a:spLocks noGrp="1"/>
          </p:cNvSpPr>
          <p:nvPr>
            <p:ph type="sldNum" sz="quarter" idx="12"/>
          </p:nvPr>
        </p:nvSpPr>
        <p:spPr/>
        <p:txBody>
          <a:bodyPr/>
          <a:lstStyle/>
          <a:p>
            <a:fld id="{1CEE210A-93B6-4714-AAF6-ECBA5FA348A9}" type="slidenum">
              <a:rPr lang="en-US" smtClean="0"/>
              <a:t>26</a:t>
            </a:fld>
            <a:endParaRPr lang="en-US"/>
          </a:p>
        </p:txBody>
      </p:sp>
    </p:spTree>
    <p:extLst>
      <p:ext uri="{BB962C8B-B14F-4D97-AF65-F5344CB8AC3E}">
        <p14:creationId xmlns:p14="http://schemas.microsoft.com/office/powerpoint/2010/main" val="3694331692"/>
      </p:ext>
    </p:extLst>
  </p:cSld>
  <p:clrMapOvr>
    <a:masterClrMapping/>
  </p:clrMapOvr>
  <mc:AlternateContent xmlns:mc="http://schemas.openxmlformats.org/markup-compatibility/2006" xmlns:p159="http://schemas.microsoft.com/office/powerpoint/2015/09/main">
    <mc:Choice Requires="p159">
      <p:transition spd="slow" advTm="38749">
        <p159:morph option="byObject"/>
      </p:transition>
    </mc:Choice>
    <mc:Fallback xmlns="">
      <p:transition spd="slow" advTm="387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p:cTn id="6" dur="indefinite"/>
                                        <p:tgtEl>
                                          <p:spTgt spid="34"/>
                                        </p:tgtEl>
                                        <p:attrNameLst>
                                          <p:attrName>style.opacity</p:attrName>
                                        </p:attrNameLst>
                                      </p:cBhvr>
                                      <p:to>
                                        <p:strVal val="0.75"/>
                                      </p:to>
                                    </p:set>
                                    <p:animEffect filter="image" prLst="opacity: 0.75">
                                      <p:cBhvr rctx="IE">
                                        <p:cTn id="7" dur="indefinite"/>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animBg="1"/>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499" y="228600"/>
            <a:ext cx="10515600" cy="1325563"/>
          </a:xfrm>
        </p:spPr>
        <p:txBody>
          <a:bodyPr/>
          <a:lstStyle/>
          <a:p>
            <a:r>
              <a:rPr lang="en-US" dirty="0"/>
              <a:t>Performance &amp; Number of Examples</a:t>
            </a:r>
          </a:p>
        </p:txBody>
      </p:sp>
      <p:pic>
        <p:nvPicPr>
          <p:cNvPr id="6" name="Content Placeholder 5"/>
          <p:cNvPicPr>
            <a:picLocks noGrp="1" noChangeAspect="1"/>
          </p:cNvPicPr>
          <p:nvPr>
            <p:ph idx="1"/>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1676753" y="1314871"/>
            <a:ext cx="8838494" cy="5276429"/>
          </a:xfrm>
          <a:prstGeom prst="rect">
            <a:avLst/>
          </a:prstGeom>
        </p:spPr>
      </p:pic>
      <p:sp>
        <p:nvSpPr>
          <p:cNvPr id="4" name="Date Placeholder 3"/>
          <p:cNvSpPr>
            <a:spLocks noGrp="1"/>
          </p:cNvSpPr>
          <p:nvPr>
            <p:ph type="dt" sz="half" idx="10"/>
          </p:nvPr>
        </p:nvSpPr>
        <p:spPr/>
        <p:txBody>
          <a:bodyPr/>
          <a:lstStyle/>
          <a:p>
            <a:r>
              <a:rPr lang="en-US"/>
              <a:t>2 June 2017</a:t>
            </a:r>
          </a:p>
        </p:txBody>
      </p:sp>
      <p:sp>
        <p:nvSpPr>
          <p:cNvPr id="7" name="TextBox 6"/>
          <p:cNvSpPr txBox="1"/>
          <p:nvPr/>
        </p:nvSpPr>
        <p:spPr>
          <a:xfrm>
            <a:off x="3214443" y="1235790"/>
            <a:ext cx="1479105" cy="374571"/>
          </a:xfrm>
          <a:prstGeom prst="roundRect">
            <a:avLst/>
          </a:prstGeom>
          <a:solidFill>
            <a:srgbClr val="FFFFFF"/>
          </a:solidFill>
        </p:spPr>
        <p:style>
          <a:lnRef idx="2">
            <a:schemeClr val="accent1"/>
          </a:lnRef>
          <a:fillRef idx="1">
            <a:schemeClr val="lt1"/>
          </a:fillRef>
          <a:effectRef idx="0">
            <a:schemeClr val="accent1"/>
          </a:effectRef>
          <a:fontRef idx="minor">
            <a:schemeClr val="dk1"/>
          </a:fontRef>
        </p:style>
        <p:txBody>
          <a:bodyPr wrap="none" tIns="0" bIns="0" rtlCol="0">
            <a:spAutoFit/>
          </a:bodyPr>
          <a:lstStyle/>
          <a:p>
            <a:pPr algn="ctr"/>
            <a:r>
              <a:rPr lang="en-US" sz="2200" dirty="0"/>
              <a:t>PROSE Fill</a:t>
            </a:r>
          </a:p>
        </p:txBody>
      </p:sp>
      <p:sp>
        <p:nvSpPr>
          <p:cNvPr id="8" name="TextBox 7"/>
          <p:cNvSpPr txBox="1"/>
          <p:nvPr/>
        </p:nvSpPr>
        <p:spPr>
          <a:xfrm>
            <a:off x="7363402" y="1172969"/>
            <a:ext cx="1984612" cy="374571"/>
          </a:xfrm>
          <a:prstGeom prst="roundRect">
            <a:avLst/>
          </a:prstGeom>
          <a:solidFill>
            <a:srgbClr val="FFFFFF"/>
          </a:solidFill>
        </p:spPr>
        <p:style>
          <a:lnRef idx="2">
            <a:schemeClr val="accent1"/>
          </a:lnRef>
          <a:fillRef idx="1">
            <a:schemeClr val="lt1"/>
          </a:fillRef>
          <a:effectRef idx="0">
            <a:schemeClr val="accent1"/>
          </a:effectRef>
          <a:fontRef idx="minor">
            <a:schemeClr val="dk1"/>
          </a:fontRef>
        </p:style>
        <p:txBody>
          <a:bodyPr wrap="none" tIns="0" bIns="0" rtlCol="0">
            <a:spAutoFit/>
          </a:bodyPr>
          <a:lstStyle/>
          <a:p>
            <a:pPr algn="ctr"/>
            <a:r>
              <a:rPr lang="en-US" sz="2200" dirty="0"/>
              <a:t>PROSE Extract</a:t>
            </a:r>
          </a:p>
        </p:txBody>
      </p:sp>
      <p:grpSp>
        <p:nvGrpSpPr>
          <p:cNvPr id="13" name="Group 12"/>
          <p:cNvGrpSpPr/>
          <p:nvPr/>
        </p:nvGrpSpPr>
        <p:grpSpPr>
          <a:xfrm>
            <a:off x="2890981" y="4040992"/>
            <a:ext cx="6410039" cy="2185182"/>
            <a:chOff x="2890981" y="4171167"/>
            <a:chExt cx="6410039" cy="2185182"/>
          </a:xfrm>
        </p:grpSpPr>
        <mc:AlternateContent xmlns:mc="http://schemas.openxmlformats.org/markup-compatibility/2006" xmlns:a14="http://schemas.microsoft.com/office/drawing/2010/main">
          <mc:Choice Requires="a14">
            <p:sp>
              <p:nvSpPr>
                <p:cNvPr id="9" name="Rectangle: Rounded Corners 8"/>
                <p:cNvSpPr/>
                <p:nvPr/>
              </p:nvSpPr>
              <p:spPr>
                <a:xfrm>
                  <a:off x="2890981" y="4171167"/>
                  <a:ext cx="6410039" cy="2185182"/>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t"/>
                <a:lstStyle/>
                <a:p>
                  <a:pPr algn="ctr"/>
                  <a14:m>
                    <m:oMathPara xmlns:m="http://schemas.openxmlformats.org/officeDocument/2006/math">
                      <m:oMathParaPr>
                        <m:jc m:val="centerGroup"/>
                      </m:oMathParaPr>
                      <m:oMath xmlns:m="http://schemas.openxmlformats.org/officeDocument/2006/math">
                        <m:r>
                          <a:rPr lang="en-US" sz="2800" i="1" smtClean="0">
                            <a:latin typeface="Cambria Math" panose="02040503050406030204" pitchFamily="18" charset="0"/>
                            <a:ea typeface="Cambria Math" panose="02040503050406030204" pitchFamily="18" charset="0"/>
                          </a:rPr>
                          <m:t>≅</m:t>
                        </m:r>
                      </m:oMath>
                    </m:oMathPara>
                  </a14:m>
                  <a:endParaRPr lang="en-US" sz="2400" dirty="0"/>
                </a:p>
                <a:p>
                  <a:pPr algn="ctr">
                    <a:spcBef>
                      <a:spcPts val="1200"/>
                    </a:spcBef>
                  </a:pPr>
                  <a:r>
                    <a:rPr lang="en-US" sz="2400" dirty="0"/>
                    <a:t>Learning time within </a:t>
                  </a:r>
                  <a14:m>
                    <m:oMath xmlns:m="http://schemas.openxmlformats.org/officeDocument/2006/math">
                      <m:r>
                        <a:rPr lang="en-US" sz="2400" b="0" i="1" smtClean="0">
                          <a:solidFill>
                            <a:schemeClr val="accent3">
                              <a:lumMod val="75000"/>
                            </a:schemeClr>
                          </a:solidFill>
                          <a:latin typeface="Cambria Math" panose="02040503050406030204" pitchFamily="18" charset="0"/>
                        </a:rPr>
                        <m:t>0.5</m:t>
                      </m:r>
                    </m:oMath>
                  </a14:m>
                  <a:r>
                    <a:rPr lang="en-US" sz="2400" dirty="0">
                      <a:solidFill>
                        <a:schemeClr val="accent3">
                          <a:lumMod val="75000"/>
                        </a:schemeClr>
                      </a:solidFill>
                    </a:rPr>
                    <a:t>-</a:t>
                  </a:r>
                  <a14:m>
                    <m:oMath xmlns:m="http://schemas.openxmlformats.org/officeDocument/2006/math">
                      <m:r>
                        <a:rPr lang="en-US" sz="2400" b="0" i="1" dirty="0" smtClean="0">
                          <a:solidFill>
                            <a:schemeClr val="accent3">
                              <a:lumMod val="75000"/>
                            </a:schemeClr>
                          </a:solidFill>
                          <a:latin typeface="Cambria Math" panose="02040503050406030204" pitchFamily="18" charset="0"/>
                        </a:rPr>
                        <m:t>3</m:t>
                      </m:r>
                    </m:oMath>
                  </a14:m>
                  <a:r>
                    <a:rPr lang="en-US" sz="2400" dirty="0">
                      <a:solidFill>
                        <a:schemeClr val="accent3">
                          <a:lumMod val="75000"/>
                        </a:schemeClr>
                      </a:solidFill>
                    </a:rPr>
                    <a:t>x</a:t>
                  </a:r>
                  <a:r>
                    <a:rPr lang="en-US" sz="2400" dirty="0"/>
                    <a:t> of the original.</a:t>
                  </a:r>
                </a:p>
                <a:p>
                  <a:pPr marL="342900" indent="-342900">
                    <a:spcBef>
                      <a:spcPts val="1200"/>
                    </a:spcBef>
                    <a:buFont typeface="Arial" panose="020B0604020202020204" pitchFamily="34" charset="0"/>
                    <a:buChar char="•"/>
                  </a:pPr>
                  <a:r>
                    <a:rPr lang="en-US" sz="2000" dirty="0"/>
                    <a:t>Slower because of the abstraction layer.</a:t>
                  </a:r>
                </a:p>
                <a:p>
                  <a:pPr marL="342900" indent="-342900">
                    <a:spcBef>
                      <a:spcPts val="600"/>
                    </a:spcBef>
                    <a:buFont typeface="Arial" panose="020B0604020202020204" pitchFamily="34" charset="0"/>
                    <a:buChar char="•"/>
                  </a:pPr>
                  <a:r>
                    <a:rPr lang="en-US" sz="2000" dirty="0"/>
                    <a:t>Faster because many optimizations are now free.</a:t>
                  </a:r>
                </a:p>
              </p:txBody>
            </p:sp>
          </mc:Choice>
          <mc:Fallback xmlns="">
            <p:sp>
              <p:nvSpPr>
                <p:cNvPr id="9" name="Rectangle: Rounded Corners 8"/>
                <p:cNvSpPr>
                  <a:spLocks noRot="1" noChangeAspect="1" noMove="1" noResize="1" noEditPoints="1" noAdjustHandles="1" noChangeArrowheads="1" noChangeShapeType="1" noTextEdit="1"/>
                </p:cNvSpPr>
                <p:nvPr/>
              </p:nvSpPr>
              <p:spPr>
                <a:xfrm>
                  <a:off x="2890981" y="4171167"/>
                  <a:ext cx="6410039" cy="2185182"/>
                </a:xfrm>
                <a:prstGeom prst="roundRect">
                  <a:avLst/>
                </a:prstGeom>
                <a:blipFill>
                  <a:blip r:embed="rId6"/>
                  <a:stretch>
                    <a:fillRect/>
                  </a:stretch>
                </a:blipFill>
                <a:ln w="28575"/>
              </p:spPr>
              <p:txBody>
                <a:bodyPr/>
                <a:lstStyle/>
                <a:p>
                  <a:r>
                    <a:rPr lang="en-US">
                      <a:noFill/>
                    </a:rPr>
                    <a:t> </a:t>
                  </a:r>
                </a:p>
              </p:txBody>
            </p:sp>
          </mc:Fallback>
        </mc:AlternateContent>
        <p:pic>
          <p:nvPicPr>
            <p:cNvPr id="11" name="Picture 10"/>
            <p:cNvPicPr>
              <a:picLocks/>
            </p:cNvPicPr>
            <p:nvPr/>
          </p:nvPicPr>
          <p:blipFill>
            <a:blip r:embed="rId7"/>
            <a:stretch>
              <a:fillRect/>
            </a:stretch>
          </p:blipFill>
          <p:spPr>
            <a:xfrm>
              <a:off x="5371198" y="4317357"/>
              <a:ext cx="480448" cy="480448"/>
            </a:xfrm>
            <a:prstGeom prst="rect">
              <a:avLst/>
            </a:prstGeom>
          </p:spPr>
        </p:pic>
        <p:pic>
          <p:nvPicPr>
            <p:cNvPr id="12" name="Picture 11"/>
            <p:cNvPicPr>
              <a:picLocks/>
            </p:cNvPicPr>
            <p:nvPr/>
          </p:nvPicPr>
          <p:blipFill>
            <a:blip r:embed="rId8"/>
            <a:stretch>
              <a:fillRect/>
            </a:stretch>
          </p:blipFill>
          <p:spPr>
            <a:xfrm>
              <a:off x="6331379" y="4317357"/>
              <a:ext cx="480448" cy="480448"/>
            </a:xfrm>
            <a:prstGeom prst="rect">
              <a:avLst/>
            </a:prstGeom>
          </p:spPr>
        </p:pic>
      </p:grpSp>
      <p:sp>
        <p:nvSpPr>
          <p:cNvPr id="5" name="Slide Number Placeholder 4"/>
          <p:cNvSpPr>
            <a:spLocks noGrp="1"/>
          </p:cNvSpPr>
          <p:nvPr>
            <p:ph type="sldNum" sz="quarter" idx="12"/>
          </p:nvPr>
        </p:nvSpPr>
        <p:spPr/>
        <p:txBody>
          <a:bodyPr/>
          <a:lstStyle/>
          <a:p>
            <a:fld id="{1CEE210A-93B6-4714-AAF6-ECBA5FA348A9}" type="slidenum">
              <a:rPr lang="en-US" smtClean="0"/>
              <a:t>27</a:t>
            </a:fld>
            <a:endParaRPr lang="en-US"/>
          </a:p>
        </p:txBody>
      </p:sp>
    </p:spTree>
    <p:custDataLst>
      <p:tags r:id="rId1"/>
    </p:custDataLst>
    <p:extLst>
      <p:ext uri="{BB962C8B-B14F-4D97-AF65-F5344CB8AC3E}">
        <p14:creationId xmlns:p14="http://schemas.microsoft.com/office/powerpoint/2010/main" val="3094987702"/>
      </p:ext>
    </p:extLst>
  </p:cSld>
  <p:clrMapOvr>
    <a:masterClrMapping/>
  </p:clrMapOvr>
  <mc:AlternateContent xmlns:mc="http://schemas.openxmlformats.org/markup-compatibility/2006" xmlns:p14="http://schemas.microsoft.com/office/powerpoint/2010/main">
    <mc:Choice Requires="p14">
      <p:transition spd="slow" p14:dur="2000" advTm="81204"/>
    </mc:Choice>
    <mc:Fallback xmlns="">
      <p:transition spd="slow" advTm="8120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Limitation: Disjunctions</a:t>
            </a:r>
          </a:p>
        </p:txBody>
      </p:sp>
      <mc:AlternateContent xmlns:mc="http://schemas.openxmlformats.org/markup-compatibility/2006">
        <mc:Choice xmlns:a14="http://schemas.microsoft.com/office/drawing/2010/main" Requires="a14">
          <p:sp>
            <p:nvSpPr>
              <p:cNvPr id="11" name="Content Placeholder 10"/>
              <p:cNvSpPr>
                <a:spLocks noGrp="1"/>
              </p:cNvSpPr>
              <p:nvPr>
                <p:ph idx="1"/>
              </p:nvPr>
            </p:nvSpPr>
            <p:spPr>
              <a:xfrm>
                <a:off x="515007" y="1165860"/>
                <a:ext cx="10838793" cy="5190490"/>
              </a:xfrm>
            </p:spPr>
            <p:txBody>
              <a:bodyPr>
                <a:normAutofit/>
              </a:bodyPr>
              <a:lstStyle/>
              <a:p>
                <a:pPr marL="0" indent="0" algn="ctr">
                  <a:spcBef>
                    <a:spcPts val="0"/>
                  </a:spcBef>
                  <a:buNone/>
                </a:pPr>
                <a:r>
                  <a:rPr lang="en-US" sz="3000" dirty="0">
                    <a:solidFill>
                      <a:schemeClr val="accent2"/>
                    </a:solidFill>
                  </a:rPr>
                  <a:t>Bottleneck: combinatorial blow-up of branches.</a:t>
                </a:r>
              </a:p>
              <a:p>
                <a:pPr marL="0" indent="0" algn="ctr">
                  <a:buNone/>
                </a:pPr>
                <a:r>
                  <a:rPr lang="en-US" sz="3600" dirty="0">
                    <a:latin typeface="+mj-lt"/>
                  </a:rPr>
                  <a:t>Mitigations</a:t>
                </a:r>
                <a:endParaRPr lang="en-US" sz="3200" dirty="0">
                  <a:latin typeface="+mj-lt"/>
                </a:endParaRPr>
              </a:p>
              <a:p>
                <a:pPr marL="400050" defTabSz="947738">
                  <a:spcBef>
                    <a:spcPts val="1000"/>
                  </a:spcBef>
                  <a:tabLst>
                    <a:tab pos="3827463" algn="l"/>
                  </a:tabLst>
                </a:pPr>
                <a:r>
                  <a:rPr lang="en-US" sz="2400" dirty="0" err="1"/>
                  <a:t>Memoization</a:t>
                </a:r>
                <a:r>
                  <a:rPr lang="en-US" sz="2400" dirty="0"/>
                  <a:t>! </a:t>
                </a:r>
                <a14:m>
                  <m:oMath xmlns:m="http://schemas.openxmlformats.org/officeDocument/2006/math">
                    <m:r>
                      <a:rPr lang="en-US" sz="2400" b="0" i="1" smtClean="0">
                        <a:latin typeface="Cambria Math" panose="02040503050406030204" pitchFamily="18" charset="0"/>
                      </a:rPr>
                      <m:t>𝒪</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m:t>
                            </m:r>
                          </m:e>
                          <m:sup>
                            <m:r>
                              <a:rPr lang="en-US" sz="2400" b="0" i="1" smtClean="0">
                                <a:latin typeface="Cambria Math" panose="02040503050406030204" pitchFamily="18" charset="0"/>
                              </a:rPr>
                              <m:t>ℓ</m:t>
                            </m:r>
                          </m:sup>
                        </m:sSup>
                      </m:e>
                    </m:d>
                    <m:r>
                      <a:rPr lang="en-US" sz="2400" b="0" i="1" smtClean="0">
                        <a:latin typeface="Cambria Math" panose="02040503050406030204" pitchFamily="18" charset="0"/>
                      </a:rPr>
                      <m:t>→</m:t>
                    </m:r>
                    <m:r>
                      <a:rPr lang="en-US" sz="2400" b="0" i="1" smtClean="0">
                        <a:latin typeface="Cambria Math" panose="02040503050406030204" pitchFamily="18" charset="0"/>
                      </a:rPr>
                      <m:t>𝒪</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ℓ</m:t>
                            </m:r>
                          </m:e>
                          <m:sup>
                            <m:r>
                              <a:rPr lang="en-US" sz="2400" b="0" i="1" smtClean="0">
                                <a:latin typeface="Cambria Math" panose="02040503050406030204" pitchFamily="18" charset="0"/>
                              </a:rPr>
                              <m:t>2</m:t>
                            </m:r>
                          </m:sup>
                        </m:sSup>
                      </m:e>
                    </m:d>
                  </m:oMath>
                </a14:m>
                <a:r>
                  <a:rPr lang="en-US" sz="2400" dirty="0"/>
                  <a:t> for </a:t>
                </a:r>
                <a:r>
                  <a:rPr lang="en-US" sz="2400" dirty="0">
                    <a:solidFill>
                      <a:schemeClr val="accent1"/>
                    </a:solidFill>
                  </a:rPr>
                  <a:t>Concat</a:t>
                </a:r>
              </a:p>
              <a:p>
                <a:pPr marL="400050" defTabSz="947738">
                  <a:spcBef>
                    <a:spcPts val="1000"/>
                  </a:spcBef>
                  <a:tabLst>
                    <a:tab pos="3827463" algn="l"/>
                  </a:tabLst>
                </a:pPr>
                <a:r>
                  <a:rPr lang="en-US" sz="2400" dirty="0"/>
                  <a:t>Search tactics: </a:t>
                </a:r>
                <a:r>
                  <a:rPr lang="en-US" sz="2400" dirty="0">
                    <a:solidFill>
                      <a:schemeClr val="tx1">
                        <a:lumMod val="50000"/>
                        <a:lumOff val="50000"/>
                      </a:schemeClr>
                    </a:solidFill>
                  </a:rPr>
                  <a:t>if </a:t>
                </a:r>
                <a14:m>
                  <m:oMath xmlns:m="http://schemas.openxmlformats.org/officeDocument/2006/math">
                    <m:r>
                      <a:rPr lang="en-US" sz="2400" b="0" i="1" dirty="0" smtClean="0">
                        <a:solidFill>
                          <a:schemeClr val="tx1">
                            <a:lumMod val="50000"/>
                            <a:lumOff val="50000"/>
                          </a:schemeClr>
                        </a:solidFill>
                        <a:latin typeface="Cambria Math" panose="02040503050406030204" pitchFamily="18" charset="0"/>
                      </a:rPr>
                      <m:t>⟨</m:t>
                    </m:r>
                  </m:oMath>
                </a14:m>
                <a:r>
                  <a:rPr lang="en-US" sz="2400" dirty="0">
                    <a:solidFill>
                      <a:schemeClr val="tx1">
                        <a:lumMod val="50000"/>
                        <a:lumOff val="50000"/>
                      </a:schemeClr>
                    </a:solidFill>
                  </a:rPr>
                  <a:t>spec condition</a:t>
                </a:r>
                <a14:m>
                  <m:oMath xmlns:m="http://schemas.openxmlformats.org/officeDocument/2006/math">
                    <m:r>
                      <a:rPr lang="en-US" sz="2400" b="0" i="1" dirty="0" smtClean="0">
                        <a:solidFill>
                          <a:schemeClr val="tx1">
                            <a:lumMod val="50000"/>
                            <a:lumOff val="50000"/>
                          </a:schemeClr>
                        </a:solidFill>
                        <a:latin typeface="Cambria Math" panose="02040503050406030204" pitchFamily="18" charset="0"/>
                      </a:rPr>
                      <m:t>⟩</m:t>
                    </m:r>
                  </m:oMath>
                </a14:m>
                <a:r>
                  <a:rPr lang="en-US" sz="2400" dirty="0">
                    <a:solidFill>
                      <a:schemeClr val="tx1">
                        <a:lumMod val="50000"/>
                        <a:lumOff val="50000"/>
                      </a:schemeClr>
                    </a:solidFill>
                  </a:rPr>
                  <a:t> then prioritize </a:t>
                </a:r>
                <a14:m>
                  <m:oMath xmlns:m="http://schemas.openxmlformats.org/officeDocument/2006/math">
                    <m:r>
                      <a:rPr lang="en-US" sz="2400" b="0" i="1" dirty="0" smtClean="0">
                        <a:solidFill>
                          <a:schemeClr val="tx1">
                            <a:lumMod val="50000"/>
                            <a:lumOff val="50000"/>
                          </a:schemeClr>
                        </a:solidFill>
                        <a:latin typeface="Cambria Math" panose="02040503050406030204" pitchFamily="18" charset="0"/>
                      </a:rPr>
                      <m:t>⟨</m:t>
                    </m:r>
                  </m:oMath>
                </a14:m>
                <a:r>
                  <a:rPr lang="en-US" sz="2400" dirty="0">
                    <a:solidFill>
                      <a:schemeClr val="tx1">
                        <a:lumMod val="50000"/>
                        <a:lumOff val="50000"/>
                      </a:schemeClr>
                    </a:solidFill>
                  </a:rPr>
                  <a:t>branches</a:t>
                </a:r>
                <a14:m>
                  <m:oMath xmlns:m="http://schemas.openxmlformats.org/officeDocument/2006/math">
                    <m:r>
                      <a:rPr lang="en-US" sz="2400" b="0" i="1" dirty="0" smtClean="0">
                        <a:solidFill>
                          <a:schemeClr val="tx1">
                            <a:lumMod val="50000"/>
                            <a:lumOff val="50000"/>
                          </a:schemeClr>
                        </a:solidFill>
                        <a:latin typeface="Cambria Math" panose="02040503050406030204" pitchFamily="18" charset="0"/>
                      </a:rPr>
                      <m:t>⟩</m:t>
                    </m:r>
                  </m:oMath>
                </a14:m>
                <a:endParaRPr lang="en-US" sz="2400" dirty="0">
                  <a:solidFill>
                    <a:schemeClr val="tx1">
                      <a:lumMod val="50000"/>
                      <a:lumOff val="50000"/>
                    </a:schemeClr>
                  </a:solidFill>
                </a:endParaRPr>
              </a:p>
              <a:p>
                <a:pPr marL="400050" defTabSz="947738">
                  <a:spcBef>
                    <a:spcPts val="1000"/>
                  </a:spcBef>
                  <a:tabLst>
                    <a:tab pos="3827463" algn="l"/>
                  </a:tabLst>
                </a:pPr>
                <a:r>
                  <a:rPr lang="en-US" sz="2400" dirty="0"/>
                  <a:t>Propagate only top </a:t>
                </a:r>
                <a14:m>
                  <m:oMath xmlns:m="http://schemas.openxmlformats.org/officeDocument/2006/math">
                    <m:r>
                      <a:rPr lang="en-US" sz="2400" i="1">
                        <a:latin typeface="Cambria Math" panose="02040503050406030204" pitchFamily="18" charset="0"/>
                      </a:rPr>
                      <m:t>𝐾</m:t>
                    </m:r>
                  </m:oMath>
                </a14:m>
                <a:r>
                  <a:rPr lang="en-US" sz="2400" dirty="0"/>
                  <a:t> programs up</a:t>
                </a:r>
              </a:p>
              <a:p>
                <a:pPr marL="400050" defTabSz="947738">
                  <a:spcBef>
                    <a:spcPts val="1000"/>
                  </a:spcBef>
                  <a:tabLst>
                    <a:tab pos="3827463" algn="l"/>
                  </a:tabLst>
                </a:pPr>
                <a:r>
                  <a:rPr lang="en-US" sz="2400" dirty="0"/>
                  <a:t>Overapproximating the deduction:</a:t>
                </a:r>
                <a:br>
                  <a:rPr lang="en-US" sz="2400" dirty="0"/>
                </a:br>
                <a:r>
                  <a:rPr lang="en-US" sz="2400" dirty="0">
                    <a:solidFill>
                      <a:schemeClr val="tx1">
                        <a:lumMod val="50000"/>
                        <a:lumOff val="50000"/>
                      </a:schemeClr>
                    </a:solidFill>
                  </a:rPr>
                  <a:t>use simpler but unsound search space, filter afterwards</a:t>
                </a:r>
              </a:p>
              <a:p>
                <a:pPr marL="400050" defTabSz="947738">
                  <a:spcBef>
                    <a:spcPts val="1000"/>
                  </a:spcBef>
                  <a:tabLst>
                    <a:tab pos="3827463" algn="l"/>
                  </a:tabLst>
                </a:pPr>
                <a:r>
                  <a:rPr lang="en-US" sz="2400" dirty="0"/>
                  <a:t>Incremental synthesis: </a:t>
                </a:r>
                <a:r>
                  <a:rPr lang="en-US" sz="2400" dirty="0">
                    <a:solidFill>
                      <a:schemeClr val="tx1">
                        <a:lumMod val="50000"/>
                        <a:lumOff val="50000"/>
                      </a:schemeClr>
                    </a:solidFill>
                  </a:rPr>
                  <a:t>learn from previous ambiguities</a:t>
                </a:r>
                <a:br>
                  <a:rPr lang="en-US" sz="2400" dirty="0"/>
                </a:br>
                <a:r>
                  <a:rPr lang="en-US" sz="2400" dirty="0"/>
                  <a:t> </a:t>
                </a:r>
                <a:r>
                  <a:rPr lang="en-US" sz="2000" dirty="0">
                    <a:solidFill>
                      <a:schemeClr val="accent4"/>
                    </a:solidFill>
                  </a:rPr>
                  <a:t>[Le, Perelman, Polozov, Raza, Udupa, Gulwani: arXiv 1703.03539]</a:t>
                </a:r>
                <a:endParaRPr lang="en-US" sz="2000" dirty="0"/>
              </a:p>
              <a:p>
                <a:pPr marL="400050">
                  <a:spcBef>
                    <a:spcPts val="1000"/>
                  </a:spcBef>
                </a:pPr>
                <a:r>
                  <a:rPr lang="en-US" sz="2400" dirty="0"/>
                  <a:t>Outsourcing difficult subdomains (</a:t>
                </a:r>
                <a:r>
                  <a:rPr lang="en-US" sz="2400" i="1" dirty="0"/>
                  <a:t>e.g.,</a:t>
                </a:r>
                <a:r>
                  <a:rPr lang="en-US" sz="2400" dirty="0"/>
                  <a:t> math)</a:t>
                </a:r>
              </a:p>
            </p:txBody>
          </p:sp>
        </mc:Choice>
        <mc:Fallback>
          <p:sp>
            <p:nvSpPr>
              <p:cNvPr id="11" name="Content Placeholder 10"/>
              <p:cNvSpPr>
                <a:spLocks noGrp="1" noRot="1" noChangeAspect="1" noMove="1" noResize="1" noEditPoints="1" noAdjustHandles="1" noChangeArrowheads="1" noChangeShapeType="1" noTextEdit="1"/>
              </p:cNvSpPr>
              <p:nvPr>
                <p:ph idx="1"/>
              </p:nvPr>
            </p:nvSpPr>
            <p:spPr>
              <a:xfrm>
                <a:off x="515007" y="1165860"/>
                <a:ext cx="10838793" cy="5190490"/>
              </a:xfrm>
              <a:blipFill>
                <a:blip r:embed="rId3"/>
                <a:stretch>
                  <a:fillRect t="-1526" b="-1526"/>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r>
              <a:rPr lang="en-US"/>
              <a:t>2 June 2017</a:t>
            </a:r>
          </a:p>
        </p:txBody>
      </p:sp>
      <p:pic>
        <p:nvPicPr>
          <p:cNvPr id="12" name="Picture 2" descr="https://upload.wikimedia.org/wikipedia/commons/thumb/1/1f/Tic-tac-toe-full-game-tree-x-rational.jpg/1280px-Tic-tac-toe-full-game-tree-x-rational.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flipH="1">
            <a:off x="8356020" y="2577823"/>
            <a:ext cx="4311486" cy="288679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1CEE210A-93B6-4714-AAF6-ECBA5FA348A9}" type="slidenum">
              <a:rPr lang="en-US" smtClean="0"/>
              <a:t>28</a:t>
            </a:fld>
            <a:endParaRPr lang="en-US"/>
          </a:p>
        </p:txBody>
      </p:sp>
    </p:spTree>
    <p:custDataLst>
      <p:tags r:id="rId1"/>
    </p:custDataLst>
    <p:extLst>
      <p:ext uri="{BB962C8B-B14F-4D97-AF65-F5344CB8AC3E}">
        <p14:creationId xmlns:p14="http://schemas.microsoft.com/office/powerpoint/2010/main" val="3703506626"/>
      </p:ext>
    </p:extLst>
  </p:cSld>
  <p:clrMapOvr>
    <a:masterClrMapping/>
  </p:clrMapOvr>
  <mc:AlternateContent xmlns:mc="http://schemas.openxmlformats.org/markup-compatibility/2006" xmlns:p14="http://schemas.microsoft.com/office/powerpoint/2010/main">
    <mc:Choice Requires="p14">
      <p:transition spd="slow" p14:dur="2000" advTm="127632"/>
    </mc:Choice>
    <mc:Fallback xmlns="">
      <p:transition spd="slow" advTm="127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4" name="Date Placeholder 3"/>
          <p:cNvSpPr>
            <a:spLocks noGrp="1"/>
          </p:cNvSpPr>
          <p:nvPr>
            <p:ph type="dt" sz="half" idx="10"/>
          </p:nvPr>
        </p:nvSpPr>
        <p:spPr/>
        <p:txBody>
          <a:bodyPr/>
          <a:lstStyle/>
          <a:p>
            <a:r>
              <a:rPr lang="en-US"/>
              <a:t>2 June 2017</a:t>
            </a:r>
          </a:p>
        </p:txBody>
      </p:sp>
      <p:grpSp>
        <p:nvGrpSpPr>
          <p:cNvPr id="16" name="Group 15"/>
          <p:cNvGrpSpPr/>
          <p:nvPr/>
        </p:nvGrpSpPr>
        <p:grpSpPr>
          <a:xfrm>
            <a:off x="2370792" y="1548323"/>
            <a:ext cx="7745309" cy="915085"/>
            <a:chOff x="2370792" y="1548323"/>
            <a:chExt cx="7450415" cy="915085"/>
          </a:xfrm>
        </p:grpSpPr>
        <p:sp>
          <p:nvSpPr>
            <p:cNvPr id="8" name="Freeform: Shape 7"/>
            <p:cNvSpPr/>
            <p:nvPr/>
          </p:nvSpPr>
          <p:spPr>
            <a:xfrm>
              <a:off x="2828333" y="1548323"/>
              <a:ext cx="6992874" cy="915085"/>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Program Synthesis: Intro</a:t>
              </a:r>
            </a:p>
          </p:txBody>
        </p:sp>
        <p:sp>
          <p:nvSpPr>
            <p:cNvPr id="9" name="Oval 8"/>
            <p:cNvSpPr/>
            <p:nvPr/>
          </p:nvSpPr>
          <p:spPr>
            <a:xfrm>
              <a:off x="2370792" y="1548324"/>
              <a:ext cx="915083" cy="915083"/>
            </a:xfrm>
            <a:prstGeom prst="ellipse">
              <a:avLst/>
            </a:prstGeom>
            <a:blipFill dpi="0" rotWithShape="1">
              <a:blip r:embed="rId2"/>
              <a:srcRect/>
              <a:stretch>
                <a:fillRect/>
              </a:stretch>
            </a:blipFill>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7" name="Group 16"/>
          <p:cNvGrpSpPr/>
          <p:nvPr/>
        </p:nvGrpSpPr>
        <p:grpSpPr>
          <a:xfrm>
            <a:off x="2370792" y="2736566"/>
            <a:ext cx="7745309" cy="915084"/>
            <a:chOff x="2370792" y="2736566"/>
            <a:chExt cx="7450415" cy="915084"/>
          </a:xfrm>
        </p:grpSpPr>
        <p:sp>
          <p:nvSpPr>
            <p:cNvPr id="10" name="Freeform: Shape 9"/>
            <p:cNvSpPr/>
            <p:nvPr/>
          </p:nvSpPr>
          <p:spPr>
            <a:xfrm>
              <a:off x="2828333" y="2736566"/>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0"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PROSE Framework</a:t>
              </a:r>
            </a:p>
          </p:txBody>
        </p:sp>
        <p:sp>
          <p:nvSpPr>
            <p:cNvPr id="11" name="Oval 10"/>
            <p:cNvSpPr/>
            <p:nvPr/>
          </p:nvSpPr>
          <p:spPr>
            <a:xfrm>
              <a:off x="2370792" y="2736566"/>
              <a:ext cx="915083" cy="915083"/>
            </a:xfrm>
            <a:prstGeom prst="ellipse">
              <a:avLst/>
            </a:prstGeom>
            <a:blipFill dpi="0" rotWithShape="1">
              <a:blip r:embed="rId3"/>
              <a:srcRect/>
              <a:stretch>
                <a:fillRect l="5000" t="5000" r="5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8" name="Group 17"/>
          <p:cNvGrpSpPr/>
          <p:nvPr/>
        </p:nvGrpSpPr>
        <p:grpSpPr>
          <a:xfrm>
            <a:off x="2370792" y="3924808"/>
            <a:ext cx="7745309" cy="915084"/>
            <a:chOff x="2370792" y="3924808"/>
            <a:chExt cx="7745309" cy="915084"/>
          </a:xfrm>
        </p:grpSpPr>
        <p:sp>
          <p:nvSpPr>
            <p:cNvPr id="12" name="Freeform: Shape 11"/>
            <p:cNvSpPr/>
            <p:nvPr/>
          </p:nvSpPr>
          <p:spPr>
            <a:xfrm>
              <a:off x="2828333" y="3924808"/>
              <a:ext cx="7287768"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lvl="0" defTabSz="1244600">
                <a:lnSpc>
                  <a:spcPct val="90000"/>
                </a:lnSpc>
                <a:spcBef>
                  <a:spcPct val="0"/>
                </a:spcBef>
                <a:spcAft>
                  <a:spcPct val="35000"/>
                </a:spcAft>
              </a:pPr>
              <a:r>
                <a:rPr lang="en-US" sz="2800" kern="1200" dirty="0"/>
                <a:t>Mass-Market Deployments &amp; </a:t>
              </a:r>
              <a:r>
                <a:rPr lang="en-US" sz="2800" dirty="0"/>
                <a:t>Challenges</a:t>
              </a:r>
              <a:endParaRPr lang="en-US" sz="2800" kern="1200" dirty="0"/>
            </a:p>
          </p:txBody>
        </p:sp>
        <p:sp>
          <p:nvSpPr>
            <p:cNvPr id="13" name="Oval 12"/>
            <p:cNvSpPr/>
            <p:nvPr/>
          </p:nvSpPr>
          <p:spPr>
            <a:xfrm>
              <a:off x="2370792" y="3924809"/>
              <a:ext cx="915083" cy="915083"/>
            </a:xfrm>
            <a:prstGeom prst="ellipse">
              <a:avLst/>
            </a:prstGeom>
            <a:blipFill rotWithShape="1">
              <a:blip r:embed="rId4"/>
              <a:stretch>
                <a:fillRect/>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9" name="Group 18"/>
          <p:cNvGrpSpPr/>
          <p:nvPr/>
        </p:nvGrpSpPr>
        <p:grpSpPr>
          <a:xfrm>
            <a:off x="2370792" y="5113050"/>
            <a:ext cx="7745309" cy="915084"/>
            <a:chOff x="2370792" y="5113050"/>
            <a:chExt cx="7450415" cy="915084"/>
          </a:xfrm>
        </p:grpSpPr>
        <mc:AlternateContent xmlns:mc="http://schemas.openxmlformats.org/markup-compatibility/2006" xmlns:a14="http://schemas.microsoft.com/office/drawing/2010/main">
          <mc:Choice Requires="a14">
            <p:sp>
              <p:nvSpPr>
                <p:cNvPr id="14" name="Freeform: Shape 13"/>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Future Work: Synthesis </a:t>
                  </a:r>
                  <a14:m>
                    <m:oMath xmlns:m="http://schemas.openxmlformats.org/officeDocument/2006/math">
                      <m:r>
                        <a:rPr lang="en-US" sz="2800" b="0" i="1" kern="1200" smtClean="0">
                          <a:latin typeface="Cambria Math" panose="02040503050406030204" pitchFamily="18" charset="0"/>
                        </a:rPr>
                        <m:t>⊂</m:t>
                      </m:r>
                    </m:oMath>
                  </a14:m>
                  <a:r>
                    <a:rPr lang="en-US" sz="2800" kern="1200" dirty="0"/>
                    <a:t> ML </a:t>
                  </a:r>
                  <a14:m>
                    <m:oMath xmlns:m="http://schemas.openxmlformats.org/officeDocument/2006/math">
                      <m:r>
                        <a:rPr lang="en-US" sz="2800" b="0" i="1" kern="1200" smtClean="0">
                          <a:latin typeface="Cambria Math" panose="02040503050406030204" pitchFamily="18" charset="0"/>
                        </a:rPr>
                        <m:t>⊂</m:t>
                      </m:r>
                    </m:oMath>
                  </a14:m>
                  <a:r>
                    <a:rPr lang="en-US" sz="2800" kern="1200" dirty="0"/>
                    <a:t> AI</a:t>
                  </a:r>
                </a:p>
              </p:txBody>
            </p:sp>
          </mc:Choice>
          <mc:Fallback xmlns="">
            <p:sp>
              <p:nvSpPr>
                <p:cNvPr id="14" name="Freeform: Shape 13"/>
                <p:cNvSpPr>
                  <a:spLocks noRot="1" noChangeAspect="1" noMove="1" noResize="1" noEditPoints="1" noAdjustHandles="1" noChangeArrowheads="1" noChangeShapeType="1" noTextEdit="1"/>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blipFill>
                  <a:blip r:embed="rId5"/>
                  <a:stretch>
                    <a:fillRect/>
                  </a:stretch>
                </a:blipFill>
              </p:spPr>
              <p:txBody>
                <a:bodyPr/>
                <a:lstStyle/>
                <a:p>
                  <a:r>
                    <a:rPr lang="en-US">
                      <a:noFill/>
                    </a:rPr>
                    <a:t> </a:t>
                  </a:r>
                </a:p>
              </p:txBody>
            </p:sp>
          </mc:Fallback>
        </mc:AlternateContent>
        <p:sp>
          <p:nvSpPr>
            <p:cNvPr id="15" name="Oval 14"/>
            <p:cNvSpPr/>
            <p:nvPr/>
          </p:nvSpPr>
          <p:spPr>
            <a:xfrm>
              <a:off x="2370792" y="5113051"/>
              <a:ext cx="915083" cy="915083"/>
            </a:xfrm>
            <a:prstGeom prst="ellipse">
              <a:avLst/>
            </a:prstGeom>
            <a:blipFill dpi="0" rotWithShape="1">
              <a:blip r:embed="rId6"/>
              <a:srcRect/>
              <a:stretch>
                <a:fillRect l="-20000" t="5000" r="-20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sp>
        <p:nvSpPr>
          <p:cNvPr id="24" name="Rectangle 23"/>
          <p:cNvSpPr/>
          <p:nvPr/>
        </p:nvSpPr>
        <p:spPr>
          <a:xfrm>
            <a:off x="1935678" y="5018049"/>
            <a:ext cx="8467106" cy="1228372"/>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091217" y="1183002"/>
            <a:ext cx="8467106" cy="2563649"/>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1CEE210A-93B6-4714-AAF6-ECBA5FA348A9}" type="slidenum">
              <a:rPr lang="en-US" smtClean="0"/>
              <a:t>29</a:t>
            </a:fld>
            <a:endParaRPr lang="en-US"/>
          </a:p>
        </p:txBody>
      </p:sp>
    </p:spTree>
    <p:extLst>
      <p:ext uri="{BB962C8B-B14F-4D97-AF65-F5344CB8AC3E}">
        <p14:creationId xmlns:p14="http://schemas.microsoft.com/office/powerpoint/2010/main" val="3411825068"/>
      </p:ext>
    </p:extLst>
  </p:cSld>
  <p:clrMapOvr>
    <a:masterClrMapping/>
  </p:clrMapOvr>
  <mc:AlternateContent xmlns:mc="http://schemas.openxmlformats.org/markup-compatibility/2006" xmlns:p14="http://schemas.microsoft.com/office/powerpoint/2010/main">
    <mc:Choice Requires="p14">
      <p:transition spd="slow" p14:dur="2000" advTm="9938"/>
    </mc:Choice>
    <mc:Fallback xmlns="">
      <p:transition spd="slow" advTm="993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0868"/>
          </a:xfrm>
        </p:spPr>
        <p:txBody>
          <a:bodyPr anchor="t">
            <a:normAutofit/>
          </a:bodyPr>
          <a:lstStyle/>
          <a:p>
            <a:r>
              <a:rPr lang="en-US" sz="4400" dirty="0"/>
              <a:t>Modern Program Synthesis</a:t>
            </a:r>
          </a:p>
        </p:txBody>
      </p:sp>
      <p:sp>
        <p:nvSpPr>
          <p:cNvPr id="4" name="Date Placeholder 3"/>
          <p:cNvSpPr>
            <a:spLocks noGrp="1"/>
          </p:cNvSpPr>
          <p:nvPr>
            <p:ph type="dt" sz="half" idx="10"/>
          </p:nvPr>
        </p:nvSpPr>
        <p:spPr/>
        <p:txBody>
          <a:bodyPr/>
          <a:lstStyle/>
          <a:p>
            <a:r>
              <a:rPr lang="en-US"/>
              <a:t>2 June 2017</a:t>
            </a:r>
            <a:endParaRPr lang="en-US" dirty="0"/>
          </a:p>
        </p:txBody>
      </p:sp>
      <p:sp>
        <p:nvSpPr>
          <p:cNvPr id="7" name="Arrow: Bent 6"/>
          <p:cNvSpPr/>
          <p:nvPr/>
        </p:nvSpPr>
        <p:spPr>
          <a:xfrm flipV="1">
            <a:off x="1376080" y="3460374"/>
            <a:ext cx="1120513" cy="1819043"/>
          </a:xfrm>
          <a:prstGeom prst="bentArrow">
            <a:avLst>
              <a:gd name="adj1" fmla="val 30794"/>
              <a:gd name="adj2" fmla="val 25000"/>
              <a:gd name="adj3" fmla="val 25000"/>
              <a:gd name="adj4" fmla="val 43750"/>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9" name="Arrow: Right 8"/>
          <p:cNvSpPr/>
          <p:nvPr/>
        </p:nvSpPr>
        <p:spPr>
          <a:xfrm>
            <a:off x="6335119" y="4700068"/>
            <a:ext cx="921276" cy="681847"/>
          </a:xfrm>
          <a:prstGeom prst="rightArrow">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Freeform 5"/>
          <p:cNvSpPr/>
          <p:nvPr/>
        </p:nvSpPr>
        <p:spPr>
          <a:xfrm>
            <a:off x="480358" y="2027129"/>
            <a:ext cx="2556697" cy="1211756"/>
          </a:xfrm>
          <a:prstGeom prst="roundRect">
            <a:avLst/>
          </a:prstGeom>
          <a:ln w="19050"/>
        </p:spPr>
        <p:style>
          <a:lnRef idx="2">
            <a:schemeClr val="accent5"/>
          </a:lnRef>
          <a:fillRef idx="1">
            <a:schemeClr val="lt1"/>
          </a:fillRef>
          <a:effectRef idx="0">
            <a:schemeClr val="accent5"/>
          </a:effectRef>
          <a:fontRef idx="minor">
            <a:schemeClr val="dk1"/>
          </a:fontRef>
        </p:style>
        <p:txBody>
          <a:bodyPr spcFirstLastPara="0" vert="horz" wrap="square" lIns="265696" tIns="265696" rIns="265696" bIns="265696" numCol="1" spcCol="1270" anchor="ctr" anchorCtr="0">
            <a:noAutofit/>
          </a:bodyPr>
          <a:lstStyle/>
          <a:p>
            <a:pPr lvl="0" algn="ctr" defTabSz="1066800">
              <a:lnSpc>
                <a:spcPct val="90000"/>
              </a:lnSpc>
              <a:spcBef>
                <a:spcPct val="0"/>
              </a:spcBef>
              <a:spcAft>
                <a:spcPct val="35000"/>
              </a:spcAft>
            </a:pPr>
            <a:r>
              <a:rPr lang="en-US" sz="3600" kern="1200" dirty="0">
                <a:solidFill>
                  <a:schemeClr val="accent5">
                    <a:lumMod val="75000"/>
                  </a:schemeClr>
                </a:solidFill>
              </a:rPr>
              <a:t>User Intent</a:t>
            </a:r>
          </a:p>
        </p:txBody>
      </p:sp>
      <p:sp>
        <p:nvSpPr>
          <p:cNvPr id="12" name="Freeform 9"/>
          <p:cNvSpPr/>
          <p:nvPr/>
        </p:nvSpPr>
        <p:spPr>
          <a:xfrm>
            <a:off x="2714940" y="4340982"/>
            <a:ext cx="2967318" cy="1400021"/>
          </a:xfrm>
          <a:prstGeom prst="roundRect">
            <a:avLst/>
          </a:prstGeom>
          <a:ln w="19050"/>
        </p:spPr>
        <p:style>
          <a:lnRef idx="2">
            <a:schemeClr val="dk1"/>
          </a:lnRef>
          <a:fillRef idx="1">
            <a:schemeClr val="lt1"/>
          </a:fillRef>
          <a:effectRef idx="0">
            <a:schemeClr val="dk1"/>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dk1"/>
                </a:solidFill>
              </a:rPr>
              <a:t>Search Algorithm</a:t>
            </a:r>
          </a:p>
        </p:txBody>
      </p:sp>
      <p:sp>
        <p:nvSpPr>
          <p:cNvPr id="13" name="Freeform 7"/>
          <p:cNvSpPr/>
          <p:nvPr/>
        </p:nvSpPr>
        <p:spPr>
          <a:xfrm>
            <a:off x="6553466" y="2004653"/>
            <a:ext cx="2625160" cy="1256709"/>
          </a:xfrm>
          <a:prstGeom prst="roundRect">
            <a:avLst/>
          </a:prstGeom>
          <a:ln w="19050">
            <a:solidFill>
              <a:schemeClr val="accent6"/>
            </a:solidFill>
          </a:ln>
        </p:spPr>
        <p:style>
          <a:lnRef idx="2">
            <a:schemeClr val="accent5"/>
          </a:lnRef>
          <a:fillRef idx="1">
            <a:schemeClr val="lt1"/>
          </a:fillRef>
          <a:effectRef idx="0">
            <a:schemeClr val="accent5"/>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accent6"/>
                </a:solidFill>
              </a:rPr>
              <a:t>Program Space</a:t>
            </a:r>
          </a:p>
        </p:txBody>
      </p:sp>
      <p:sp>
        <p:nvSpPr>
          <p:cNvPr id="14" name="Arrow: Bent 13"/>
          <p:cNvSpPr/>
          <p:nvPr/>
        </p:nvSpPr>
        <p:spPr>
          <a:xfrm rot="5400000" flipV="1">
            <a:off x="4306283" y="1906671"/>
            <a:ext cx="1492395" cy="2565276"/>
          </a:xfrm>
          <a:prstGeom prst="bentArrow">
            <a:avLst>
              <a:gd name="adj1" fmla="val 24753"/>
              <a:gd name="adj2" fmla="val 25000"/>
              <a:gd name="adj3" fmla="val 25000"/>
              <a:gd name="adj4" fmla="val 43750"/>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6" name="Date Placeholder 3"/>
          <p:cNvSpPr txBox="1">
            <a:spLocks/>
          </p:cNvSpPr>
          <p:nvPr/>
        </p:nvSpPr>
        <p:spPr>
          <a:xfrm>
            <a:off x="5105264" y="6038079"/>
            <a:ext cx="198147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dirty="0">
                <a:solidFill>
                  <a:schemeClr val="accent4"/>
                </a:solidFill>
              </a:rPr>
              <a:t>[Gulwani: PPDP 2010]</a:t>
            </a:r>
          </a:p>
        </p:txBody>
      </p:sp>
      <p:sp>
        <p:nvSpPr>
          <p:cNvPr id="5" name="TextBox 4"/>
          <p:cNvSpPr txBox="1"/>
          <p:nvPr/>
        </p:nvSpPr>
        <p:spPr>
          <a:xfrm>
            <a:off x="7909256" y="4256162"/>
            <a:ext cx="3449983" cy="1569660"/>
          </a:xfrm>
          <a:prstGeom prst="rect">
            <a:avLst/>
          </a:prstGeom>
          <a:ln w="19050"/>
        </p:spPr>
        <p:style>
          <a:lnRef idx="2">
            <a:schemeClr val="accent3"/>
          </a:lnRef>
          <a:fillRef idx="1">
            <a:schemeClr val="lt1"/>
          </a:fillRef>
          <a:effectRef idx="0">
            <a:schemeClr val="accent3"/>
          </a:effectRef>
          <a:fontRef idx="minor">
            <a:schemeClr val="dk1"/>
          </a:fontRef>
        </p:style>
        <p:txBody>
          <a:bodyPr wrap="none" rtlCol="0" anchor="ctr" anchorCtr="0">
            <a:noAutofit/>
          </a:bodyPr>
          <a:lstStyle/>
          <a:p>
            <a:pPr algn="ctr"/>
            <a:r>
              <a:rPr lang="en-US" sz="3200" dirty="0">
                <a:solidFill>
                  <a:schemeClr val="accent3">
                    <a:lumMod val="75000"/>
                  </a:schemeClr>
                </a:solidFill>
              </a:rPr>
              <a:t>Program</a:t>
            </a:r>
          </a:p>
        </p:txBody>
      </p:sp>
      <p:sp>
        <p:nvSpPr>
          <p:cNvPr id="6" name="Slide Number Placeholder 5"/>
          <p:cNvSpPr>
            <a:spLocks noGrp="1"/>
          </p:cNvSpPr>
          <p:nvPr>
            <p:ph type="sldNum" sz="quarter" idx="12"/>
          </p:nvPr>
        </p:nvSpPr>
        <p:spPr/>
        <p:txBody>
          <a:bodyPr/>
          <a:lstStyle/>
          <a:p>
            <a:fld id="{1CEE210A-93B6-4714-AAF6-ECBA5FA348A9}" type="slidenum">
              <a:rPr lang="en-US" smtClean="0"/>
              <a:t>3</a:t>
            </a:fld>
            <a:endParaRPr lang="en-US"/>
          </a:p>
        </p:txBody>
      </p:sp>
    </p:spTree>
    <p:custDataLst>
      <p:tags r:id="rId1"/>
    </p:custDataLst>
    <p:extLst>
      <p:ext uri="{BB962C8B-B14F-4D97-AF65-F5344CB8AC3E}">
        <p14:creationId xmlns:p14="http://schemas.microsoft.com/office/powerpoint/2010/main" val="2830134668"/>
      </p:ext>
    </p:extLst>
  </p:cSld>
  <p:clrMapOvr>
    <a:masterClrMapping/>
  </p:clrMapOvr>
  <mc:AlternateContent xmlns:mc="http://schemas.openxmlformats.org/markup-compatibility/2006" xmlns:p14="http://schemas.microsoft.com/office/powerpoint/2010/main">
    <mc:Choice Requires="p14">
      <p:transition p14:dur="0" advTm="22467"/>
    </mc:Choice>
    <mc:Fallback xmlns="">
      <p:transition advTm="224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11"/>
                                        </p:tgtEl>
                                      </p:cBhvr>
                                    </p:animEffect>
                                    <p:animScale>
                                      <p:cBhvr>
                                        <p:cTn id="12" dur="250" autoRev="1" fill="hold"/>
                                        <p:tgtEl>
                                          <p:spTgt spid="11"/>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2"/>
                                        </p:tgtEl>
                                      </p:cBhvr>
                                    </p:animEffect>
                                    <p:animScale>
                                      <p:cBhvr>
                                        <p:cTn id="1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2 June 2017</a:t>
            </a:r>
          </a:p>
        </p:txBody>
      </p:sp>
      <p:graphicFrame>
        <p:nvGraphicFramePr>
          <p:cNvPr id="10" name="Chart 9">
            <a:extLst>
              <a:ext uri="{FF2B5EF4-FFF2-40B4-BE49-F238E27FC236}">
                <a16:creationId xmlns:a16="http://schemas.microsoft.com/office/drawing/2014/main" id="{7C78BE3A-3F4B-40E1-AAB5-1FFD203CBA13}"/>
              </a:ext>
            </a:extLst>
          </p:cNvPr>
          <p:cNvGraphicFramePr>
            <a:graphicFrameLocks/>
          </p:cNvGraphicFramePr>
          <p:nvPr>
            <p:extLst/>
          </p:nvPr>
        </p:nvGraphicFramePr>
        <p:xfrm>
          <a:off x="3063297" y="848942"/>
          <a:ext cx="5943600" cy="3892579"/>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1204800" y="5542749"/>
            <a:ext cx="2565041" cy="727219"/>
          </a:xfrm>
          <a:prstGeom prst="rect">
            <a:avLst/>
          </a:prstGeom>
          <a:blipFill dpi="0" rotWithShape="1">
            <a:blip r:embed="rId4">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01778" y="3048000"/>
            <a:ext cx="2371083" cy="775273"/>
          </a:xfrm>
          <a:prstGeom prst="rect">
            <a:avLst/>
          </a:prstGeom>
          <a:blipFill dpi="0" rotWithShape="1">
            <a:blip r:embed="rId5">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56862" y="5586565"/>
            <a:ext cx="2078277" cy="752696"/>
          </a:xfrm>
          <a:prstGeom prst="rect">
            <a:avLst/>
          </a:prstGeom>
          <a:blipFill dpi="0" rotWithShape="1">
            <a:blip r:embed="rId6">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668123" y="2905043"/>
            <a:ext cx="2014012" cy="1057357"/>
          </a:xfrm>
          <a:prstGeom prst="rect">
            <a:avLst/>
          </a:prstGeom>
          <a:blipFill dpi="0" rotWithShape="1">
            <a:blip r:embed="rId7">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8422160" y="5555786"/>
            <a:ext cx="2675239" cy="729610"/>
          </a:xfrm>
          <a:prstGeom prst="rect">
            <a:avLst/>
          </a:prstGeom>
          <a:blipFill dpi="0" rotWithShape="1">
            <a:blip r:embed="rId8">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211962" y="685800"/>
            <a:ext cx="2470173" cy="862491"/>
          </a:xfrm>
          <a:prstGeom prst="rect">
            <a:avLst/>
          </a:prstGeom>
          <a:blipFill dpi="0" rotWithShape="1">
            <a:blip r:embed="rId9">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29301" y="848942"/>
            <a:ext cx="2316035" cy="536206"/>
          </a:xfrm>
          <a:prstGeom prst="rect">
            <a:avLst/>
          </a:prstGeom>
          <a:blipFill dpi="0" rotWithShape="1">
            <a:blip r:embed="rId10">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6254402" y="1295400"/>
            <a:ext cx="1175098" cy="3169920"/>
            <a:chOff x="6216302" y="1548291"/>
            <a:chExt cx="1175098" cy="2917029"/>
          </a:xfrm>
        </p:grpSpPr>
        <p:cxnSp>
          <p:nvCxnSpPr>
            <p:cNvPr id="3" name="Straight Connector 2"/>
            <p:cNvCxnSpPr/>
            <p:nvPr/>
          </p:nvCxnSpPr>
          <p:spPr>
            <a:xfrm>
              <a:off x="7391400" y="1548291"/>
              <a:ext cx="0" cy="2917029"/>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216302" y="1548291"/>
              <a:ext cx="1173718" cy="481478"/>
            </a:xfrm>
            <a:prstGeom prst="rect">
              <a:avLst/>
            </a:prstGeom>
            <a:noFill/>
          </p:spPr>
          <p:txBody>
            <a:bodyPr wrap="none" rtlCol="0">
              <a:spAutoFit/>
            </a:bodyPr>
            <a:lstStyle/>
            <a:p>
              <a:pPr algn="r"/>
              <a:r>
                <a:rPr lang="en-US" sz="1400" dirty="0">
                  <a:solidFill>
                    <a:schemeClr val="accent1"/>
                  </a:solidFill>
                </a:rPr>
                <a:t>PROSE team</a:t>
              </a:r>
              <a:br>
                <a:rPr lang="en-US" sz="1400" dirty="0">
                  <a:solidFill>
                    <a:schemeClr val="accent1"/>
                  </a:solidFill>
                </a:rPr>
              </a:br>
              <a:r>
                <a:rPr lang="en-US" sz="1400" dirty="0">
                  <a:solidFill>
                    <a:schemeClr val="accent1"/>
                  </a:solidFill>
                </a:rPr>
                <a:t>established</a:t>
              </a:r>
            </a:p>
          </p:txBody>
        </p:sp>
      </p:grpSp>
      <p:sp>
        <p:nvSpPr>
          <p:cNvPr id="19" name="Oval 18"/>
          <p:cNvSpPr/>
          <p:nvPr/>
        </p:nvSpPr>
        <p:spPr>
          <a:xfrm>
            <a:off x="8873067" y="248356"/>
            <a:ext cx="3082095" cy="1772355"/>
          </a:xfrm>
          <a:prstGeom prst="ellipse">
            <a:avLst/>
          </a:prstGeom>
          <a:solidFill>
            <a:srgbClr val="AAAAAA">
              <a:alpha val="30000"/>
            </a:srgbClr>
          </a:solidFill>
          <a:ln w="12700" cap="flat" cmpd="sng" algn="ctr">
            <a:solidFill>
              <a:srgbClr val="000000"/>
            </a:solidFill>
            <a:prstDash val="solid"/>
            <a:miter lim="800000"/>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1CEE210A-93B6-4714-AAF6-ECBA5FA348A9}" type="slidenum">
              <a:rPr lang="en-US" smtClean="0"/>
              <a:t>30</a:t>
            </a:fld>
            <a:endParaRPr lang="en-US"/>
          </a:p>
        </p:txBody>
      </p:sp>
    </p:spTree>
    <p:custDataLst>
      <p:tags r:id="rId1"/>
    </p:custDataLst>
    <p:extLst>
      <p:ext uri="{BB962C8B-B14F-4D97-AF65-F5344CB8AC3E}">
        <p14:creationId xmlns:p14="http://schemas.microsoft.com/office/powerpoint/2010/main" val="1488375177"/>
      </p:ext>
    </p:extLst>
  </p:cSld>
  <p:clrMapOvr>
    <a:masterClrMapping/>
  </p:clrMapOvr>
  <mc:AlternateContent xmlns:mc="http://schemas.openxmlformats.org/markup-compatibility/2006" xmlns:p14="http://schemas.microsoft.com/office/powerpoint/2010/main">
    <mc:Choice Requires="p14">
      <p:transition spd="slow" p14:dur="2000" advTm="43646"/>
    </mc:Choice>
    <mc:Fallback xmlns="">
      <p:transition spd="slow" advTm="436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1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2 June 2017</a:t>
            </a:r>
          </a:p>
        </p:txBody>
      </p:sp>
      <p:graphicFrame>
        <p:nvGraphicFramePr>
          <p:cNvPr id="10" name="Chart 9">
            <a:extLst>
              <a:ext uri="{FF2B5EF4-FFF2-40B4-BE49-F238E27FC236}">
                <a16:creationId xmlns:a16="http://schemas.microsoft.com/office/drawing/2014/main" id="{7C78BE3A-3F4B-40E1-AAB5-1FFD203CBA13}"/>
              </a:ext>
            </a:extLst>
          </p:cNvPr>
          <p:cNvGraphicFramePr>
            <a:graphicFrameLocks/>
          </p:cNvGraphicFramePr>
          <p:nvPr>
            <p:extLst/>
          </p:nvPr>
        </p:nvGraphicFramePr>
        <p:xfrm>
          <a:off x="3063297" y="848942"/>
          <a:ext cx="5943600" cy="3892579"/>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1204800" y="5542749"/>
            <a:ext cx="2565041" cy="727219"/>
          </a:xfrm>
          <a:prstGeom prst="rect">
            <a:avLst/>
          </a:prstGeom>
          <a:blipFill dpi="0" rotWithShape="1">
            <a:blip r:embed="rId3">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01778" y="3048000"/>
            <a:ext cx="2371083" cy="775273"/>
          </a:xfrm>
          <a:prstGeom prst="rect">
            <a:avLst/>
          </a:prstGeom>
          <a:blipFill dpi="0" rotWithShape="1">
            <a:blip r:embed="rId4">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56862" y="5586565"/>
            <a:ext cx="2078277" cy="752696"/>
          </a:xfrm>
          <a:prstGeom prst="rect">
            <a:avLst/>
          </a:prstGeom>
          <a:blipFill dpi="0" rotWithShape="1">
            <a:blip r:embed="rId5">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668123" y="2905043"/>
            <a:ext cx="2014012" cy="1057357"/>
          </a:xfrm>
          <a:prstGeom prst="rect">
            <a:avLst/>
          </a:prstGeom>
          <a:blipFill dpi="0" rotWithShape="1">
            <a:blip r:embed="rId6">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8422160" y="5555786"/>
            <a:ext cx="2675239" cy="729610"/>
          </a:xfrm>
          <a:prstGeom prst="rect">
            <a:avLst/>
          </a:prstGeom>
          <a:blipFill dpi="0" rotWithShape="1">
            <a:blip r:embed="rId7">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211962" y="685800"/>
            <a:ext cx="2470173" cy="862491"/>
          </a:xfrm>
          <a:prstGeom prst="rect">
            <a:avLst/>
          </a:prstGeom>
          <a:blipFill dpi="0" rotWithShape="1">
            <a:blip r:embed="rId8">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29301" y="848942"/>
            <a:ext cx="2316035" cy="536206"/>
          </a:xfrm>
          <a:prstGeom prst="rect">
            <a:avLst/>
          </a:prstGeom>
          <a:blipFill dpi="0" rotWithShape="1">
            <a:blip r:embed="rId9">
              <a:alphaModFix amt="75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6254402" y="1295400"/>
            <a:ext cx="1175098" cy="3169920"/>
            <a:chOff x="6216302" y="1548291"/>
            <a:chExt cx="1175098" cy="2917029"/>
          </a:xfrm>
        </p:grpSpPr>
        <p:cxnSp>
          <p:nvCxnSpPr>
            <p:cNvPr id="3" name="Straight Connector 2"/>
            <p:cNvCxnSpPr/>
            <p:nvPr/>
          </p:nvCxnSpPr>
          <p:spPr>
            <a:xfrm>
              <a:off x="7391400" y="1548291"/>
              <a:ext cx="0" cy="2917029"/>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216302" y="1548291"/>
              <a:ext cx="1173718" cy="481478"/>
            </a:xfrm>
            <a:prstGeom prst="rect">
              <a:avLst/>
            </a:prstGeom>
            <a:noFill/>
          </p:spPr>
          <p:txBody>
            <a:bodyPr wrap="none" rtlCol="0">
              <a:spAutoFit/>
            </a:bodyPr>
            <a:lstStyle/>
            <a:p>
              <a:pPr algn="r"/>
              <a:r>
                <a:rPr lang="en-US" sz="1400" dirty="0">
                  <a:solidFill>
                    <a:schemeClr val="accent1"/>
                  </a:solidFill>
                </a:rPr>
                <a:t>PROSE team</a:t>
              </a:r>
              <a:br>
                <a:rPr lang="en-US" sz="1400" dirty="0">
                  <a:solidFill>
                    <a:schemeClr val="accent1"/>
                  </a:solidFill>
                </a:rPr>
              </a:br>
              <a:r>
                <a:rPr lang="en-US" sz="1400" dirty="0">
                  <a:solidFill>
                    <a:schemeClr val="accent1"/>
                  </a:solidFill>
                </a:rPr>
                <a:t>established</a:t>
              </a:r>
            </a:p>
          </p:txBody>
        </p:sp>
      </p:grpSp>
      <p:pic>
        <p:nvPicPr>
          <p:cNvPr id="21" name="SpotlightShapea29e347f-c785-4c2a-90ce-2175f4f06457" hidden="1"/>
          <p:cNvPicPr>
            <a:picLocks noChangeAspect="1"/>
          </p:cNvPicPr>
          <p:nvPr/>
        </p:nvPicPr>
        <p:blipFill>
          <a:blip r:embed="rId10"/>
          <a:stretch>
            <a:fillRect/>
          </a:stretch>
        </p:blipFill>
        <p:spPr>
          <a:xfrm>
            <a:off x="8868645" y="244441"/>
            <a:ext cx="3090940" cy="1780186"/>
          </a:xfrm>
          <a:prstGeom prst="rect">
            <a:avLst/>
          </a:prstGeom>
        </p:spPr>
      </p:pic>
      <p:pic>
        <p:nvPicPr>
          <p:cNvPr id="25" name="SpotlightShape1_rendered"/>
          <p:cNvPicPr>
            <a:picLocks/>
          </p:cNvPicPr>
          <p:nvPr/>
        </p:nvPicPr>
        <p:blipFill>
          <a:blip r:embed="rId11">
            <a:extLst>
              <a:ext uri="{28A0092B-C50C-407E-A947-70E740481C1C}">
                <a14:useLocalDpi xmlns:a14="http://schemas.microsoft.com/office/drawing/2010/main" val="0"/>
              </a:ext>
            </a:extLst>
          </a:blip>
          <a:srcRect l="791" t="1389"/>
          <a:stretch>
            <a:fillRect/>
          </a:stretch>
        </p:blipFill>
        <p:spPr>
          <a:xfrm>
            <a:off x="-1" y="-1"/>
            <a:ext cx="12304890" cy="6976534"/>
          </a:xfrm>
          <a:prstGeom prst="rect">
            <a:avLst/>
          </a:prstGeom>
        </p:spPr>
      </p:pic>
      <p:sp>
        <p:nvSpPr>
          <p:cNvPr id="7" name="Slide Number Placeholder 6"/>
          <p:cNvSpPr>
            <a:spLocks noGrp="1"/>
          </p:cNvSpPr>
          <p:nvPr>
            <p:ph type="sldNum" sz="quarter" idx="12"/>
          </p:nvPr>
        </p:nvSpPr>
        <p:spPr/>
        <p:txBody>
          <a:bodyPr/>
          <a:lstStyle/>
          <a:p>
            <a:fld id="{1CEE210A-93B6-4714-AAF6-ECBA5FA348A9}" type="slidenum">
              <a:rPr lang="en-US" smtClean="0"/>
              <a:t>31</a:t>
            </a:fld>
            <a:endParaRPr lang="en-US"/>
          </a:p>
        </p:txBody>
      </p:sp>
    </p:spTree>
    <p:extLst>
      <p:ext uri="{BB962C8B-B14F-4D97-AF65-F5344CB8AC3E}">
        <p14:creationId xmlns:p14="http://schemas.microsoft.com/office/powerpoint/2010/main" val="1553675691"/>
      </p:ext>
    </p:extLst>
  </p:cSld>
  <p:clrMapOvr>
    <a:masterClrMapping/>
  </p:clrMapOvr>
  <mc:AlternateContent xmlns:mc="http://schemas.openxmlformats.org/markup-compatibility/2006" xmlns:p14="http://schemas.microsoft.com/office/powerpoint/2010/main">
    <mc:Choice Requires="p14">
      <p:transition spd="med" p14:dur="700" advTm="7111">
        <p:fade/>
      </p:transition>
    </mc:Choice>
    <mc:Fallback xmlns="">
      <p:transition spd="med" advTm="7111">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834" y="365125"/>
            <a:ext cx="10710333" cy="1700742"/>
          </a:xfrm>
        </p:spPr>
        <p:txBody>
          <a:bodyPr>
            <a:normAutofit/>
          </a:bodyPr>
          <a:lstStyle/>
          <a:p>
            <a:pPr>
              <a:lnSpc>
                <a:spcPct val="100000"/>
              </a:lnSpc>
              <a:spcBef>
                <a:spcPts val="1200"/>
              </a:spcBef>
            </a:pPr>
            <a:r>
              <a:rPr lang="en-US" sz="4200" cap="small" dirty="0"/>
              <a:t>Refazer</a:t>
            </a:r>
            <a:r>
              <a:rPr lang="en-US" sz="4200" dirty="0"/>
              <a:t>: Code Refactoring by Examples</a:t>
            </a:r>
            <a:br>
              <a:rPr lang="en-US" dirty="0"/>
            </a:br>
            <a:endParaRPr lang="en-US" sz="3000" dirty="0"/>
          </a:p>
        </p:txBody>
      </p:sp>
      <p:sp>
        <p:nvSpPr>
          <p:cNvPr id="3" name="Date Placeholder 2"/>
          <p:cNvSpPr>
            <a:spLocks noGrp="1"/>
          </p:cNvSpPr>
          <p:nvPr>
            <p:ph type="dt" sz="half" idx="10"/>
          </p:nvPr>
        </p:nvSpPr>
        <p:spPr/>
        <p:txBody>
          <a:bodyPr/>
          <a:lstStyle/>
          <a:p>
            <a:r>
              <a:rPr lang="en-US"/>
              <a:t>2 June 2017</a:t>
            </a:r>
          </a:p>
        </p:txBody>
      </p:sp>
      <p:grpSp>
        <p:nvGrpSpPr>
          <p:cNvPr id="30" name="Group 29"/>
          <p:cNvGrpSpPr/>
          <p:nvPr/>
        </p:nvGrpSpPr>
        <p:grpSpPr>
          <a:xfrm>
            <a:off x="740834" y="2065867"/>
            <a:ext cx="3968394" cy="1938992"/>
            <a:chOff x="4635500" y="2843617"/>
            <a:chExt cx="3968394" cy="1938992"/>
          </a:xfrm>
        </p:grpSpPr>
        <p:sp>
          <p:nvSpPr>
            <p:cNvPr id="24" name="PPTLabsHighlightTextFragmentsShapef9e084a7-5298-44c6-a3b3-bf5a3a6f37fd"/>
            <p:cNvSpPr/>
            <p:nvPr>
              <p:custDataLst>
                <p:tags r:id="rId4"/>
              </p:custDataLst>
            </p:nvPr>
          </p:nvSpPr>
          <p:spPr>
            <a:xfrm>
              <a:off x="4635500" y="3666577"/>
              <a:ext cx="3968394" cy="274320"/>
            </a:xfrm>
            <a:prstGeom prst="rect">
              <a:avLst/>
            </a:prstGeom>
            <a:solidFill>
              <a:srgbClr val="F99C9C">
                <a:alpha val="5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PTLabsHighlightTextFragmentsShape6bdf6130-58f6-4d38-90c3-d139f0dc40f5"/>
            <p:cNvSpPr/>
            <p:nvPr>
              <p:custDataLst>
                <p:tags r:id="rId5"/>
              </p:custDataLst>
            </p:nvPr>
          </p:nvSpPr>
          <p:spPr>
            <a:xfrm>
              <a:off x="4635500" y="3940897"/>
              <a:ext cx="3968394" cy="274320"/>
            </a:xfrm>
            <a:prstGeom prst="rect">
              <a:avLst/>
            </a:prstGeom>
            <a:solidFill>
              <a:srgbClr val="79F9B9">
                <a:alpha val="5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35500" y="2843617"/>
              <a:ext cx="3968394" cy="1938992"/>
            </a:xfrm>
            <a:prstGeom prst="rect">
              <a:avLst/>
            </a:prstGeom>
            <a:ln>
              <a:solidFill>
                <a:schemeClr val="bg1">
                  <a:lumMod val="75000"/>
                </a:schemeClr>
              </a:solidFill>
            </a:ln>
          </p:spPr>
          <p:txBody>
            <a:bodyPr wrap="none" lIns="45720" tIns="0" rIns="0" bIns="0">
              <a:spAutoFit/>
            </a:bodyPr>
            <a:lstStyle/>
            <a:p>
              <a:r>
                <a:rPr lang="en-US" spc="-100" dirty="0">
                  <a:solidFill>
                    <a:srgbClr val="0000FF"/>
                  </a:solidFill>
                  <a:latin typeface="Droid Sans Mono" panose="020B0609030804020204" pitchFamily="49" charset="0"/>
                  <a:ea typeface="Droid Sans Mono" panose="020B0609030804020204" pitchFamily="49" charset="0"/>
                  <a:cs typeface="Droid Sans Mono" panose="020B0609030804020204" pitchFamily="49" charset="0"/>
                </a:rPr>
                <a:t>def</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795E26"/>
                  </a:solidFill>
                  <a:latin typeface="Droid Sans Mono" panose="020B0609030804020204" pitchFamily="49" charset="0"/>
                  <a:ea typeface="Droid Sans Mono" panose="020B0609030804020204" pitchFamily="49" charset="0"/>
                  <a:cs typeface="Droid Sans Mono" panose="020B0609030804020204" pitchFamily="49" charset="0"/>
                </a:rPr>
                <a:t>product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1080"/>
                  </a:solidFill>
                  <a:latin typeface="Droid Sans Mono" panose="020B0609030804020204" pitchFamily="49" charset="0"/>
                  <a:ea typeface="Droid Sans Mono" panose="020B0609030804020204" pitchFamily="49" charset="0"/>
                  <a:cs typeface="Droid Sans Mono" panose="020B0609030804020204" pitchFamily="49" charset="0"/>
                </a:rPr>
                <a:t>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001080"/>
                  </a:solidFill>
                  <a:latin typeface="Droid Sans Mono" panose="020B0609030804020204" pitchFamily="49" charset="0"/>
                  <a:ea typeface="Droid Sans Mono" panose="020B0609030804020204" pitchFamily="49" charset="0"/>
                  <a:cs typeface="Droid Sans Mono" panose="020B0609030804020204" pitchFamily="49" charset="0"/>
                </a:rPr>
                <a:t>term</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a:t>
              </a: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total, k = </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endPar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endParaRP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while</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k &lt;= n:</a:t>
              </a:r>
            </a:p>
            <a:p>
              <a:r>
                <a:rPr lang="en-US" b="1" spc="-100" dirty="0">
                  <a:solidFill>
                    <a:srgbClr val="C00000"/>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total = total * k      </a:t>
              </a:r>
            </a:p>
            <a:p>
              <a:r>
                <a:rPr lang="en-US" b="1" spc="-100" dirty="0">
                  <a:solidFill>
                    <a:schemeClr val="accent3">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total = total * term(k)</a:t>
              </a: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k = k + </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endPar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endParaRP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total</a:t>
              </a:r>
              <a:endParaRPr lang="en-US" spc="-100" dirty="0">
                <a:solidFill>
                  <a:srgbClr val="000000"/>
                </a:solidFill>
                <a:effectLst/>
                <a:latin typeface="Droid Sans Mono" panose="020B0609030804020204" pitchFamily="49" charset="0"/>
                <a:ea typeface="Droid Sans Mono" panose="020B0609030804020204" pitchFamily="49" charset="0"/>
                <a:cs typeface="Droid Sans Mono" panose="020B0609030804020204" pitchFamily="49" charset="0"/>
              </a:endParaRPr>
            </a:p>
          </p:txBody>
        </p:sp>
      </p:grpSp>
      <p:grpSp>
        <p:nvGrpSpPr>
          <p:cNvPr id="34" name="Group 33"/>
          <p:cNvGrpSpPr/>
          <p:nvPr/>
        </p:nvGrpSpPr>
        <p:grpSpPr>
          <a:xfrm>
            <a:off x="6424963" y="2066097"/>
            <a:ext cx="5026204" cy="1384995"/>
            <a:chOff x="5032196" y="2424483"/>
            <a:chExt cx="5026204" cy="1384995"/>
          </a:xfrm>
        </p:grpSpPr>
        <p:sp>
          <p:nvSpPr>
            <p:cNvPr id="32" name="PPTLabsHighlightTextFragmentsShapef9e084a7-5298-44c6-a3b3-bf5a3a6f37fd"/>
            <p:cNvSpPr/>
            <p:nvPr>
              <p:custDataLst>
                <p:tags r:id="rId2"/>
              </p:custDataLst>
            </p:nvPr>
          </p:nvSpPr>
          <p:spPr>
            <a:xfrm>
              <a:off x="5032196" y="3260838"/>
              <a:ext cx="5026203" cy="274320"/>
            </a:xfrm>
            <a:prstGeom prst="rect">
              <a:avLst/>
            </a:prstGeom>
            <a:solidFill>
              <a:srgbClr val="F99C9C">
                <a:alpha val="5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PPTLabsHighlightTextFragmentsShape6bdf6130-58f6-4d38-90c3-d139f0dc40f5"/>
            <p:cNvSpPr/>
            <p:nvPr>
              <p:custDataLst>
                <p:tags r:id="rId3"/>
              </p:custDataLst>
            </p:nvPr>
          </p:nvSpPr>
          <p:spPr>
            <a:xfrm>
              <a:off x="5032196" y="3535158"/>
              <a:ext cx="5026203" cy="274320"/>
            </a:xfrm>
            <a:prstGeom prst="rect">
              <a:avLst/>
            </a:prstGeom>
            <a:solidFill>
              <a:srgbClr val="79F9B9">
                <a:alpha val="5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5032197" y="2424483"/>
              <a:ext cx="5026203" cy="1384995"/>
            </a:xfrm>
            <a:prstGeom prst="rect">
              <a:avLst/>
            </a:prstGeom>
            <a:ln>
              <a:solidFill>
                <a:schemeClr val="bg1">
                  <a:lumMod val="75000"/>
                </a:schemeClr>
              </a:solidFill>
            </a:ln>
          </p:spPr>
          <p:txBody>
            <a:bodyPr wrap="none" tIns="0" bIns="0">
              <a:spAutoFit/>
            </a:bodyPr>
            <a:lstStyle/>
            <a:p>
              <a:r>
                <a:rPr lang="en-US" spc="-100" dirty="0">
                  <a:solidFill>
                    <a:srgbClr val="0000FF"/>
                  </a:solidFill>
                  <a:latin typeface="Droid Sans Mono" panose="020B0609030804020204" pitchFamily="49" charset="0"/>
                  <a:ea typeface="Droid Sans Mono" panose="020B0609030804020204" pitchFamily="49" charset="0"/>
                  <a:cs typeface="Droid Sans Mono" panose="020B0609030804020204" pitchFamily="49" charset="0"/>
                </a:rPr>
                <a:t>def</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795E26"/>
                  </a:solidFill>
                  <a:latin typeface="Droid Sans Mono" panose="020B0609030804020204" pitchFamily="49" charset="0"/>
                  <a:ea typeface="Droid Sans Mono" panose="020B0609030804020204" pitchFamily="49" charset="0"/>
                  <a:cs typeface="Droid Sans Mono" panose="020B0609030804020204" pitchFamily="49" charset="0"/>
                </a:rPr>
                <a:t>product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1080"/>
                  </a:solidFill>
                  <a:latin typeface="Droid Sans Mono" panose="020B0609030804020204" pitchFamily="49" charset="0"/>
                  <a:ea typeface="Droid Sans Mono" panose="020B0609030804020204" pitchFamily="49" charset="0"/>
                  <a:cs typeface="Droid Sans Mono" panose="020B0609030804020204" pitchFamily="49" charset="0"/>
                </a:rPr>
                <a:t>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001080"/>
                  </a:solidFill>
                  <a:latin typeface="Droid Sans Mono" panose="020B0609030804020204" pitchFamily="49" charset="0"/>
                  <a:ea typeface="Droid Sans Mono" panose="020B0609030804020204" pitchFamily="49" charset="0"/>
                  <a:cs typeface="Droid Sans Mono" panose="020B0609030804020204" pitchFamily="49" charset="0"/>
                </a:rPr>
                <a:t>term</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a:t>
              </a: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if</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n==</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a:t>
              </a:r>
            </a:p>
            <a:p>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endPar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endParaRPr>
            </a:p>
            <a:p>
              <a:r>
                <a:rPr lang="en-US" b="1" spc="-100" dirty="0">
                  <a:solidFill>
                    <a:srgbClr val="C00000"/>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product(n-</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term) * n</a:t>
              </a:r>
            </a:p>
            <a:p>
              <a:r>
                <a:rPr lang="en-US" b="1" spc="-100" dirty="0">
                  <a:solidFill>
                    <a:schemeClr val="accent3">
                      <a:lumMod val="50000"/>
                    </a:schemeClr>
                  </a:solidFill>
                  <a:latin typeface="Droid Sans Mono" panose="020B0609030804020204" pitchFamily="49" charset="0"/>
                  <a:ea typeface="Droid Sans Mono" panose="020B0609030804020204" pitchFamily="49" charset="0"/>
                  <a:cs typeface="Droid Sans Mono" panose="020B0609030804020204" pitchFamily="49" charset="0"/>
                </a:rPr>
                <a:t>+</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pc="-100" dirty="0">
                  <a:solidFill>
                    <a:srgbClr val="AF00DB"/>
                  </a:solidFill>
                  <a:latin typeface="Droid Sans Mono" panose="020B0609030804020204" pitchFamily="49" charset="0"/>
                  <a:ea typeface="Droid Sans Mono" panose="020B0609030804020204" pitchFamily="49" charset="0"/>
                  <a:cs typeface="Droid Sans Mono" panose="020B0609030804020204" pitchFamily="49" charset="0"/>
                </a:rPr>
                <a:t>return</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product(n-</a:t>
              </a:r>
              <a:r>
                <a:rPr lang="en-US" spc="-100" dirty="0">
                  <a:solidFill>
                    <a:srgbClr val="09885A"/>
                  </a:solidFill>
                  <a:latin typeface="Droid Sans Mono" panose="020B0609030804020204" pitchFamily="49" charset="0"/>
                  <a:ea typeface="Droid Sans Mono" panose="020B0609030804020204" pitchFamily="49" charset="0"/>
                  <a:cs typeface="Droid Sans Mono" panose="020B0609030804020204" pitchFamily="49" charset="0"/>
                </a:rPr>
                <a:t>1</a:t>
              </a:r>
              <a:r>
                <a:rPr lang="en-US" spc="-100" dirty="0">
                  <a:solidFill>
                    <a:srgbClr val="000000"/>
                  </a:solidFill>
                  <a:latin typeface="Droid Sans Mono" panose="020B0609030804020204" pitchFamily="49" charset="0"/>
                  <a:ea typeface="Droid Sans Mono" panose="020B0609030804020204" pitchFamily="49" charset="0"/>
                  <a:cs typeface="Droid Sans Mono" panose="020B0609030804020204" pitchFamily="49" charset="0"/>
                </a:rPr>
                <a:t>, term) * term(n)</a:t>
              </a:r>
              <a:endParaRPr lang="en-US" spc="-100" dirty="0">
                <a:solidFill>
                  <a:srgbClr val="000000"/>
                </a:solidFill>
                <a:effectLst/>
                <a:latin typeface="Droid Sans Mono" panose="020B0609030804020204" pitchFamily="49" charset="0"/>
                <a:ea typeface="Droid Sans Mono" panose="020B0609030804020204" pitchFamily="49" charset="0"/>
                <a:cs typeface="Droid Sans Mono" panose="020B0609030804020204" pitchFamily="49" charset="0"/>
              </a:endParaRPr>
            </a:p>
          </p:txBody>
        </p:sp>
      </p:grpSp>
      <p:sp>
        <p:nvSpPr>
          <p:cNvPr id="35" name="TextBox 34"/>
          <p:cNvSpPr txBox="1"/>
          <p:nvPr/>
        </p:nvSpPr>
        <p:spPr>
          <a:xfrm>
            <a:off x="4599919" y="3927530"/>
            <a:ext cx="2992165" cy="1061829"/>
          </a:xfrm>
          <a:prstGeom prst="rect">
            <a:avLst/>
          </a:prstGeom>
          <a:noFill/>
        </p:spPr>
        <p:txBody>
          <a:bodyPr wrap="none" lIns="274320" rIns="274320" bIns="91440" rtlCol="0">
            <a:spAutoFit/>
          </a:bodyPr>
          <a:lstStyle/>
          <a:p>
            <a:pPr algn="ctr"/>
            <a:r>
              <a:rPr lang="en-US" sz="3600" cap="small" dirty="0">
                <a:solidFill>
                  <a:schemeClr val="accent1"/>
                </a:solidFill>
              </a:rPr>
              <a:t>Refazer</a:t>
            </a:r>
            <a:br>
              <a:rPr lang="en-US" sz="3600" cap="small" dirty="0">
                <a:solidFill>
                  <a:schemeClr val="accent1"/>
                </a:solidFill>
              </a:rPr>
            </a:br>
            <a:r>
              <a:rPr lang="en-US" sz="2400" dirty="0"/>
              <a:t>(on top of PROSE)</a:t>
            </a:r>
            <a:endParaRPr lang="en-US" sz="3600" dirty="0"/>
          </a:p>
        </p:txBody>
      </p:sp>
      <p:cxnSp>
        <p:nvCxnSpPr>
          <p:cNvPr id="37" name="Connector: Elbow 36"/>
          <p:cNvCxnSpPr>
            <a:stCxn id="20" idx="2"/>
            <a:endCxn id="35" idx="1"/>
          </p:cNvCxnSpPr>
          <p:nvPr/>
        </p:nvCxnSpPr>
        <p:spPr>
          <a:xfrm rot="16200000" flipH="1">
            <a:off x="3435682" y="3294208"/>
            <a:ext cx="453586" cy="1874888"/>
          </a:xfrm>
          <a:prstGeom prst="bentConnector2">
            <a:avLst/>
          </a:prstGeom>
          <a:ln w="50800" cmpd="dbl">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39" name="Connector: Elbow 38"/>
          <p:cNvCxnSpPr>
            <a:stCxn id="31" idx="2"/>
            <a:endCxn id="35" idx="3"/>
          </p:cNvCxnSpPr>
          <p:nvPr/>
        </p:nvCxnSpPr>
        <p:spPr>
          <a:xfrm rot="5400000">
            <a:off x="7761399" y="3281777"/>
            <a:ext cx="1007353" cy="1345982"/>
          </a:xfrm>
          <a:prstGeom prst="bentConnector2">
            <a:avLst/>
          </a:prstGeom>
          <a:ln w="50800" cmpd="dbl">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p:cNvSpPr txBox="1"/>
              <p:nvPr/>
            </p:nvSpPr>
            <p:spPr>
              <a:xfrm>
                <a:off x="2461029" y="5323745"/>
                <a:ext cx="7269939" cy="633571"/>
              </a:xfrm>
              <a:prstGeom prst="rect">
                <a:avLst/>
              </a:prstGeom>
              <a:noFill/>
            </p:spPr>
            <p:txBody>
              <a:bodyPr wrap="none" tIns="0" bIns="91440" rtlCol="0">
                <a:spAutoFit/>
              </a:bodyPr>
              <a:lstStyle/>
              <a:p>
                <a:pPr algn="ctr"/>
                <a:r>
                  <a:rPr lang="en-US" sz="2800" dirty="0">
                    <a:solidFill>
                      <a:schemeClr val="accent5">
                        <a:lumMod val="75000"/>
                      </a:schemeClr>
                    </a:solidFill>
                  </a:rPr>
                  <a:t>〈expr〉</a:t>
                </a:r>
                <a:r>
                  <a:rPr lang="en-US" sz="2800" dirty="0">
                    <a:latin typeface="Droid Sans Mono" panose="020B0609030804020204" pitchFamily="49" charset="0"/>
                    <a:ea typeface="Droid Sans Mono" panose="020B0609030804020204" pitchFamily="49" charset="0"/>
                    <a:cs typeface="Droid Sans Mono" panose="020B0609030804020204" pitchFamily="49" charset="0"/>
                  </a:rPr>
                  <a:t> * </a:t>
                </a:r>
                <a:r>
                  <a:rPr lang="en-US" sz="2800" dirty="0">
                    <a:solidFill>
                      <a:schemeClr val="accent5">
                        <a:lumMod val="75000"/>
                      </a:schemeClr>
                    </a:solidFill>
                  </a:rPr>
                  <a:t>〈var〉   </a:t>
                </a:r>
                <a14:m>
                  <m:oMath xmlns:m="http://schemas.openxmlformats.org/officeDocument/2006/math">
                    <m:r>
                      <a:rPr lang="en-US" sz="3600" b="0" i="1" smtClean="0">
                        <a:latin typeface="Cambria Math" panose="02040503050406030204" pitchFamily="18" charset="0"/>
                        <a:ea typeface="Cambria Math" panose="02040503050406030204" pitchFamily="18" charset="0"/>
                      </a:rPr>
                      <m:t>⟹</m:t>
                    </m:r>
                  </m:oMath>
                </a14:m>
                <a:r>
                  <a:rPr lang="en-US" sz="2800" dirty="0"/>
                  <a:t>  </a:t>
                </a:r>
                <a:r>
                  <a:rPr lang="en-US" sz="2800" dirty="0">
                    <a:solidFill>
                      <a:schemeClr val="accent5">
                        <a:lumMod val="75000"/>
                      </a:schemeClr>
                    </a:solidFill>
                  </a:rPr>
                  <a:t>〈expr〉</a:t>
                </a:r>
                <a:r>
                  <a:rPr lang="en-US" sz="2800" dirty="0">
                    <a:latin typeface="Droid Sans Mono" panose="020B0609030804020204" pitchFamily="49" charset="0"/>
                    <a:ea typeface="Droid Sans Mono" panose="020B0609030804020204" pitchFamily="49" charset="0"/>
                    <a:cs typeface="Droid Sans Mono" panose="020B0609030804020204" pitchFamily="49" charset="0"/>
                  </a:rPr>
                  <a:t> * term(</a:t>
                </a:r>
                <a:r>
                  <a:rPr lang="en-US" sz="2800" dirty="0">
                    <a:solidFill>
                      <a:schemeClr val="accent5">
                        <a:lumMod val="75000"/>
                      </a:schemeClr>
                    </a:solidFill>
                  </a:rPr>
                  <a:t>〈var〉</a:t>
                </a:r>
                <a:r>
                  <a:rPr lang="en-US" sz="2800" dirty="0">
                    <a:latin typeface="Droid Sans Mono" panose="020B0609030804020204" pitchFamily="49" charset="0"/>
                    <a:ea typeface="Droid Sans Mono" panose="020B0609030804020204" pitchFamily="49" charset="0"/>
                    <a:cs typeface="Droid Sans Mono" panose="020B0609030804020204" pitchFamily="49" charset="0"/>
                  </a:rPr>
                  <a:t>)</a:t>
                </a:r>
              </a:p>
            </p:txBody>
          </p:sp>
        </mc:Choice>
        <mc:Fallback xmlns="">
          <p:sp>
            <p:nvSpPr>
              <p:cNvPr id="40" name="TextBox 39"/>
              <p:cNvSpPr txBox="1">
                <a:spLocks noRot="1" noChangeAspect="1" noMove="1" noResize="1" noEditPoints="1" noAdjustHandles="1" noChangeArrowheads="1" noChangeShapeType="1" noTextEdit="1"/>
              </p:cNvSpPr>
              <p:nvPr/>
            </p:nvSpPr>
            <p:spPr>
              <a:xfrm>
                <a:off x="2461029" y="5323745"/>
                <a:ext cx="7269939" cy="633571"/>
              </a:xfrm>
              <a:prstGeom prst="rect">
                <a:avLst/>
              </a:prstGeom>
              <a:blipFill>
                <a:blip r:embed="rId7"/>
                <a:stretch>
                  <a:fillRect l="-1342" t="-3846" r="-1258" b="-17308"/>
                </a:stretch>
              </a:blipFill>
            </p:spPr>
            <p:txBody>
              <a:bodyPr/>
              <a:lstStyle/>
              <a:p>
                <a:r>
                  <a:rPr lang="en-US">
                    <a:noFill/>
                  </a:rPr>
                  <a:t> </a:t>
                </a:r>
              </a:p>
            </p:txBody>
          </p:sp>
        </mc:Fallback>
      </mc:AlternateContent>
      <p:cxnSp>
        <p:nvCxnSpPr>
          <p:cNvPr id="44" name="Straight Arrow Connector 43"/>
          <p:cNvCxnSpPr>
            <a:cxnSpLocks/>
            <a:stCxn id="35" idx="2"/>
            <a:endCxn id="40" idx="0"/>
          </p:cNvCxnSpPr>
          <p:nvPr/>
        </p:nvCxnSpPr>
        <p:spPr>
          <a:xfrm flipH="1">
            <a:off x="6095999" y="4989359"/>
            <a:ext cx="3" cy="334386"/>
          </a:xfrm>
          <a:prstGeom prst="straightConnector1">
            <a:avLst/>
          </a:prstGeom>
          <a:ln w="50800" cmpd="dbl">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47" name="Rectangle 7"/>
          <p:cNvSpPr/>
          <p:nvPr/>
        </p:nvSpPr>
        <p:spPr>
          <a:xfrm>
            <a:off x="1884765" y="6082029"/>
            <a:ext cx="8422498" cy="369332"/>
          </a:xfrm>
          <a:prstGeom prst="rect">
            <a:avLst/>
          </a:prstGeom>
        </p:spPr>
        <p:txBody>
          <a:bodyPr wrap="none">
            <a:spAutoFit/>
          </a:bodyPr>
          <a:lstStyle/>
          <a:p>
            <a:pPr algn="ctr"/>
            <a:r>
              <a:rPr lang="en-US" dirty="0">
                <a:solidFill>
                  <a:schemeClr val="accent4"/>
                </a:solidFill>
              </a:rPr>
              <a:t>[Rolim, Soares, D’Antoni, Polozov, Gulwani, Gheyi, Suzuki, Hartmann: ICSE 2017]</a:t>
            </a:r>
            <a:endParaRPr lang="en-US" dirty="0"/>
          </a:p>
        </p:txBody>
      </p:sp>
      <p:sp>
        <p:nvSpPr>
          <p:cNvPr id="5" name="Slide Number Placeholder 4"/>
          <p:cNvSpPr>
            <a:spLocks noGrp="1"/>
          </p:cNvSpPr>
          <p:nvPr>
            <p:ph type="sldNum" sz="quarter" idx="12"/>
          </p:nvPr>
        </p:nvSpPr>
        <p:spPr/>
        <p:txBody>
          <a:bodyPr/>
          <a:lstStyle/>
          <a:p>
            <a:fld id="{1CEE210A-93B6-4714-AAF6-ECBA5FA348A9}" type="slidenum">
              <a:rPr lang="en-US" smtClean="0"/>
              <a:t>32</a:t>
            </a:fld>
            <a:endParaRPr lang="en-US"/>
          </a:p>
        </p:txBody>
      </p:sp>
    </p:spTree>
    <p:custDataLst>
      <p:tags r:id="rId1"/>
    </p:custDataLst>
    <p:extLst>
      <p:ext uri="{BB962C8B-B14F-4D97-AF65-F5344CB8AC3E}">
        <p14:creationId xmlns:p14="http://schemas.microsoft.com/office/powerpoint/2010/main" val="3230582587"/>
      </p:ext>
    </p:extLst>
  </p:cSld>
  <p:clrMapOvr>
    <a:masterClrMapping/>
  </p:clrMapOvr>
  <mc:AlternateContent xmlns:mc="http://schemas.openxmlformats.org/markup-compatibility/2006" xmlns:p14="http://schemas.microsoft.com/office/powerpoint/2010/main">
    <mc:Choice Requires="p14">
      <p:transition spd="slow" p14:dur="2000" advTm="44973"/>
    </mc:Choice>
    <mc:Fallback xmlns="">
      <p:transition spd="slow" advTm="449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834" y="365125"/>
            <a:ext cx="10710333" cy="1700742"/>
          </a:xfrm>
        </p:spPr>
        <p:txBody>
          <a:bodyPr>
            <a:normAutofit/>
          </a:bodyPr>
          <a:lstStyle/>
          <a:p>
            <a:pPr>
              <a:lnSpc>
                <a:spcPct val="100000"/>
              </a:lnSpc>
              <a:spcBef>
                <a:spcPts val="1200"/>
              </a:spcBef>
            </a:pPr>
            <a:r>
              <a:rPr lang="en-US" sz="4200" cap="small" dirty="0"/>
              <a:t>Refazer</a:t>
            </a:r>
            <a:r>
              <a:rPr lang="en-US" sz="4200" dirty="0"/>
              <a:t>: Code Refactoring by Examples</a:t>
            </a:r>
            <a:br>
              <a:rPr lang="en-US" dirty="0"/>
            </a:br>
            <a:r>
              <a:rPr lang="en-US" sz="3000" dirty="0"/>
              <a:t>Automated feedback in programming MOOCs</a:t>
            </a:r>
          </a:p>
        </p:txBody>
      </p:sp>
      <p:sp>
        <p:nvSpPr>
          <p:cNvPr id="3" name="Date Placeholder 2"/>
          <p:cNvSpPr>
            <a:spLocks noGrp="1"/>
          </p:cNvSpPr>
          <p:nvPr>
            <p:ph type="dt" sz="half" idx="10"/>
          </p:nvPr>
        </p:nvSpPr>
        <p:spPr/>
        <p:txBody>
          <a:bodyPr/>
          <a:lstStyle/>
          <a:p>
            <a:r>
              <a:rPr lang="en-US"/>
              <a:t>2 June 2017</a:t>
            </a:r>
          </a:p>
        </p:txBody>
      </p:sp>
      <p:sp>
        <p:nvSpPr>
          <p:cNvPr id="47" name="Rectangle 7"/>
          <p:cNvSpPr/>
          <p:nvPr/>
        </p:nvSpPr>
        <p:spPr>
          <a:xfrm>
            <a:off x="2015422" y="6082029"/>
            <a:ext cx="8161209" cy="369332"/>
          </a:xfrm>
          <a:prstGeom prst="rect">
            <a:avLst/>
          </a:prstGeom>
        </p:spPr>
        <p:txBody>
          <a:bodyPr wrap="none">
            <a:spAutoFit/>
          </a:bodyPr>
          <a:lstStyle/>
          <a:p>
            <a:pPr algn="ctr"/>
            <a:r>
              <a:rPr lang="en-US" dirty="0">
                <a:solidFill>
                  <a:schemeClr val="accent4"/>
                </a:solidFill>
              </a:rPr>
              <a:t>[Head, Glassman, Soares, Suzuki, Figueredo, D’Antoni, Hartmann: L@S 2017]</a:t>
            </a:r>
            <a:endParaRPr lang="en-US" dirty="0"/>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1608438" y="1733358"/>
            <a:ext cx="8985738" cy="4325225"/>
          </a:xfrm>
          <a:prstGeom prst="rect">
            <a:avLst/>
          </a:prstGeom>
        </p:spPr>
      </p:pic>
      <p:sp>
        <p:nvSpPr>
          <p:cNvPr id="10" name="Rectangle 9"/>
          <p:cNvSpPr/>
          <p:nvPr/>
        </p:nvSpPr>
        <p:spPr>
          <a:xfrm>
            <a:off x="1324708" y="1641231"/>
            <a:ext cx="2421687" cy="441735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7713663" y="2043121"/>
            <a:ext cx="3024190" cy="4015461"/>
            <a:chOff x="7720013" y="2043121"/>
            <a:chExt cx="3024190" cy="4015461"/>
          </a:xfrm>
        </p:grpSpPr>
        <p:sp>
          <p:nvSpPr>
            <p:cNvPr id="11" name="Rectangle 10"/>
            <p:cNvSpPr/>
            <p:nvPr/>
          </p:nvSpPr>
          <p:spPr>
            <a:xfrm>
              <a:off x="7720013" y="3019425"/>
              <a:ext cx="2767012" cy="98107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7799926" y="3114306"/>
              <a:ext cx="4015461" cy="187309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7569986" y="2333625"/>
            <a:ext cx="1321089" cy="3724958"/>
            <a:chOff x="7569986" y="2333625"/>
            <a:chExt cx="1321089" cy="3724958"/>
          </a:xfrm>
        </p:grpSpPr>
        <p:sp>
          <p:nvSpPr>
            <p:cNvPr id="15" name="Rectangle 14"/>
            <p:cNvSpPr/>
            <p:nvPr/>
          </p:nvSpPr>
          <p:spPr>
            <a:xfrm>
              <a:off x="7569986" y="2333625"/>
              <a:ext cx="127008" cy="26289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711281" y="2340188"/>
              <a:ext cx="1136809" cy="272076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754266" y="5335271"/>
              <a:ext cx="1136809" cy="72331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a:off x="7704137" y="2546350"/>
              <a:ext cx="0" cy="455613"/>
            </a:xfrm>
            <a:prstGeom prst="line">
              <a:avLst/>
            </a:prstGeom>
            <a:ln w="12700">
              <a:solidFill>
                <a:srgbClr val="45454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a:off x="7704137" y="4053682"/>
              <a:ext cx="0" cy="680243"/>
            </a:xfrm>
            <a:prstGeom prst="line">
              <a:avLst/>
            </a:prstGeom>
            <a:ln w="12700">
              <a:solidFill>
                <a:srgbClr val="454545"/>
              </a:solidFill>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3758118" y="1662382"/>
            <a:ext cx="5139697" cy="441735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1CEE210A-93B6-4714-AAF6-ECBA5FA348A9}" type="slidenum">
              <a:rPr lang="en-US" smtClean="0"/>
              <a:t>33</a:t>
            </a:fld>
            <a:endParaRPr lang="en-US"/>
          </a:p>
        </p:txBody>
      </p:sp>
    </p:spTree>
    <p:extLst>
      <p:ext uri="{BB962C8B-B14F-4D97-AF65-F5344CB8AC3E}">
        <p14:creationId xmlns:p14="http://schemas.microsoft.com/office/powerpoint/2010/main" val="851922721"/>
      </p:ext>
    </p:extLst>
  </p:cSld>
  <p:clrMapOvr>
    <a:masterClrMapping/>
  </p:clrMapOvr>
  <mc:AlternateContent xmlns:mc="http://schemas.openxmlformats.org/markup-compatibility/2006" xmlns:p14="http://schemas.microsoft.com/office/powerpoint/2010/main">
    <mc:Choice Requires="p14">
      <p:transition spd="med" p14:dur="700" advTm="73288">
        <p:fade/>
      </p:transition>
    </mc:Choice>
    <mc:Fallback xmlns="">
      <p:transition spd="med" advTm="7328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5"/>
                                        </p:tgtEl>
                                      </p:cBhvr>
                                    </p:animEffect>
                                    <p:set>
                                      <p:cBhvr>
                                        <p:cTn id="17" dur="1" fill="hold">
                                          <p:stCondLst>
                                            <p:cond delay="499"/>
                                          </p:stCondLst>
                                        </p:cTn>
                                        <p:tgtEl>
                                          <p:spTgt spid="2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PROSE</a:t>
            </a:r>
          </a:p>
        </p:txBody>
      </p:sp>
      <p:sp>
        <p:nvSpPr>
          <p:cNvPr id="4" name="Date Placeholder 3"/>
          <p:cNvSpPr>
            <a:spLocks noGrp="1"/>
          </p:cNvSpPr>
          <p:nvPr>
            <p:ph type="dt" sz="half" idx="10"/>
          </p:nvPr>
        </p:nvSpPr>
        <p:spPr/>
        <p:txBody>
          <a:bodyPr/>
          <a:lstStyle/>
          <a:p>
            <a:r>
              <a:rPr lang="en-US"/>
              <a:t>2 June 2017</a:t>
            </a:r>
          </a:p>
        </p:txBody>
      </p:sp>
      <p:sp>
        <p:nvSpPr>
          <p:cNvPr id="7" name="Rectangle: Rounded Corners 6"/>
          <p:cNvSpPr/>
          <p:nvPr/>
        </p:nvSpPr>
        <p:spPr>
          <a:xfrm>
            <a:off x="3055981" y="2973896"/>
            <a:ext cx="1465968" cy="83037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500" dirty="0"/>
              <a:t>PROSE</a:t>
            </a:r>
          </a:p>
        </p:txBody>
      </p:sp>
      <p:sp>
        <p:nvSpPr>
          <p:cNvPr id="9" name="TextBox 8"/>
          <p:cNvSpPr txBox="1"/>
          <p:nvPr/>
        </p:nvSpPr>
        <p:spPr>
          <a:xfrm>
            <a:off x="476742" y="2973896"/>
            <a:ext cx="1548821" cy="830997"/>
          </a:xfrm>
          <a:prstGeom prst="rect">
            <a:avLst/>
          </a:prstGeom>
          <a:noFill/>
        </p:spPr>
        <p:txBody>
          <a:bodyPr wrap="none" rtlCol="0">
            <a:spAutoFit/>
          </a:bodyPr>
          <a:lstStyle/>
          <a:p>
            <a:pPr algn="ctr"/>
            <a:r>
              <a:rPr lang="en-US" sz="2400" dirty="0">
                <a:solidFill>
                  <a:schemeClr val="tx1">
                    <a:lumMod val="75000"/>
                    <a:lumOff val="25000"/>
                  </a:schemeClr>
                </a:solidFill>
              </a:rPr>
              <a:t>Synthesis</a:t>
            </a:r>
            <a:br>
              <a:rPr lang="en-US" sz="2400" dirty="0">
                <a:solidFill>
                  <a:schemeClr val="tx1">
                    <a:lumMod val="75000"/>
                    <a:lumOff val="25000"/>
                  </a:schemeClr>
                </a:solidFill>
              </a:rPr>
            </a:br>
            <a:r>
              <a:rPr lang="en-US" sz="2400" dirty="0">
                <a:solidFill>
                  <a:schemeClr val="tx1">
                    <a:lumMod val="75000"/>
                    <a:lumOff val="25000"/>
                  </a:schemeClr>
                </a:solidFill>
              </a:rPr>
              <a:t>Strategies</a:t>
            </a:r>
          </a:p>
        </p:txBody>
      </p:sp>
      <p:sp>
        <p:nvSpPr>
          <p:cNvPr id="11" name="Rounded Rectangle 35"/>
          <p:cNvSpPr/>
          <p:nvPr/>
        </p:nvSpPr>
        <p:spPr>
          <a:xfrm>
            <a:off x="236838" y="2361318"/>
            <a:ext cx="4770591" cy="1644625"/>
          </a:xfrm>
          <a:prstGeom prst="roundRect">
            <a:avLst/>
          </a:prstGeom>
          <a:noFill/>
          <a:ln>
            <a:solidFill>
              <a:schemeClr val="bg1">
                <a:lumMod val="50000"/>
              </a:schemeClr>
            </a:solidFill>
            <a:prstDash val="dash"/>
          </a:ln>
        </p:spPr>
        <p:style>
          <a:lnRef idx="2">
            <a:schemeClr val="dk1"/>
          </a:lnRef>
          <a:fillRef idx="1">
            <a:schemeClr val="lt1"/>
          </a:fillRef>
          <a:effectRef idx="0">
            <a:schemeClr val="dk1"/>
          </a:effectRef>
          <a:fontRef idx="minor">
            <a:schemeClr val="dk1"/>
          </a:fontRef>
        </p:style>
        <p:txBody>
          <a:bodyPr tIns="0" rtlCol="0" anchor="t"/>
          <a:lstStyle/>
          <a:p>
            <a:pPr algn="ctr"/>
            <a:r>
              <a:rPr lang="en-US" dirty="0">
                <a:solidFill>
                  <a:schemeClr val="tx1">
                    <a:lumMod val="50000"/>
                    <a:lumOff val="50000"/>
                  </a:schemeClr>
                </a:solidFill>
              </a:rPr>
              <a:t>Program Synthesis Framework</a:t>
            </a:r>
          </a:p>
        </p:txBody>
      </p:sp>
      <p:cxnSp>
        <p:nvCxnSpPr>
          <p:cNvPr id="13" name="Straight Arrow Connector 12"/>
          <p:cNvCxnSpPr>
            <a:stCxn id="9" idx="3"/>
            <a:endCxn id="7" idx="1"/>
          </p:cNvCxnSpPr>
          <p:nvPr/>
        </p:nvCxnSpPr>
        <p:spPr>
          <a:xfrm flipV="1">
            <a:off x="2025563" y="3389084"/>
            <a:ext cx="1030418" cy="311"/>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7"/>
          <p:cNvPicPr>
            <a:picLocks noChangeAspect="1"/>
          </p:cNvPicPr>
          <p:nvPr/>
        </p:nvPicPr>
        <p:blipFill>
          <a:blip r:embed="rId2"/>
          <a:stretch>
            <a:fillRect/>
          </a:stretch>
        </p:blipFill>
        <p:spPr>
          <a:xfrm flipH="1">
            <a:off x="3017647" y="1346717"/>
            <a:ext cx="1035427" cy="1028237"/>
          </a:xfrm>
          <a:prstGeom prst="rect">
            <a:avLst/>
          </a:prstGeom>
        </p:spPr>
      </p:pic>
      <p:sp>
        <p:nvSpPr>
          <p:cNvPr id="15" name="TextBox 14"/>
          <p:cNvSpPr txBox="1"/>
          <p:nvPr/>
        </p:nvSpPr>
        <p:spPr>
          <a:xfrm>
            <a:off x="1349829" y="5033709"/>
            <a:ext cx="1870053" cy="1255940"/>
          </a:xfrm>
          <a:prstGeom prst="flowChartAlternateProcess">
            <a:avLst/>
          </a:prstGeom>
          <a:noFill/>
          <a:ln>
            <a:solidFill>
              <a:schemeClr val="tx2">
                <a:lumMod val="60000"/>
                <a:lumOff val="40000"/>
              </a:schemeClr>
            </a:solidFill>
          </a:ln>
        </p:spPr>
        <p:txBody>
          <a:bodyPr wrap="square" rtlCol="0" anchor="ctr">
            <a:noAutofit/>
          </a:bodyPr>
          <a:lstStyle/>
          <a:p>
            <a:pPr algn="ctr"/>
            <a:r>
              <a:rPr lang="en-US" sz="2400" dirty="0">
                <a:solidFill>
                  <a:schemeClr val="accent1"/>
                </a:solidFill>
              </a:rPr>
              <a:t>DSL</a:t>
            </a:r>
            <a:br>
              <a:rPr lang="en-US" sz="2400" dirty="0">
                <a:solidFill>
                  <a:schemeClr val="accent1"/>
                </a:solidFill>
              </a:rPr>
            </a:br>
            <a:r>
              <a:rPr lang="en-US" sz="2400" dirty="0">
                <a:solidFill>
                  <a:schemeClr val="accent1"/>
                </a:solidFill>
              </a:rPr>
              <a:t>Definition</a:t>
            </a:r>
          </a:p>
        </p:txBody>
      </p:sp>
      <p:cxnSp>
        <p:nvCxnSpPr>
          <p:cNvPr id="17" name="Connector: Elbow 16"/>
          <p:cNvCxnSpPr/>
          <p:nvPr/>
        </p:nvCxnSpPr>
        <p:spPr>
          <a:xfrm flipV="1">
            <a:off x="3219882" y="4005943"/>
            <a:ext cx="549959" cy="1655736"/>
          </a:xfrm>
          <a:prstGeom prst="bentConnector2">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cxnSp>
        <p:nvCxnSpPr>
          <p:cNvPr id="20" name="Connector: Elbow 19"/>
          <p:cNvCxnSpPr>
            <a:cxnSpLocks/>
            <a:stCxn id="11" idx="3"/>
            <a:endCxn id="19" idx="1"/>
          </p:cNvCxnSpPr>
          <p:nvPr/>
        </p:nvCxnSpPr>
        <p:spPr>
          <a:xfrm>
            <a:off x="5007429" y="3183631"/>
            <a:ext cx="1349995" cy="2056528"/>
          </a:xfrm>
          <a:prstGeom prst="bentConnector3">
            <a:avLst>
              <a:gd name="adj1" fmla="val 38174"/>
            </a:avLst>
          </a:prstGeom>
          <a:ln w="50800" cmpd="dbl">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28" name="Picture 24"/>
          <p:cNvPicPr>
            <a:picLocks noChangeAspect="1"/>
          </p:cNvPicPr>
          <p:nvPr/>
        </p:nvPicPr>
        <p:blipFill>
          <a:blip r:embed="rId3"/>
          <a:stretch>
            <a:fillRect/>
          </a:stretch>
        </p:blipFill>
        <p:spPr>
          <a:xfrm>
            <a:off x="6640455" y="2106754"/>
            <a:ext cx="1048468" cy="1024085"/>
          </a:xfrm>
          <a:prstGeom prst="rect">
            <a:avLst/>
          </a:prstGeom>
        </p:spPr>
      </p:pic>
      <p:sp>
        <p:nvSpPr>
          <p:cNvPr id="29" name="Flowchart: Multidocument 17"/>
          <p:cNvSpPr/>
          <p:nvPr/>
        </p:nvSpPr>
        <p:spPr>
          <a:xfrm>
            <a:off x="7895770" y="1346717"/>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0" name="Connector: Elbow 29"/>
          <p:cNvCxnSpPr>
            <a:cxnSpLocks/>
            <a:stCxn id="29" idx="2"/>
            <a:endCxn id="28" idx="3"/>
          </p:cNvCxnSpPr>
          <p:nvPr/>
        </p:nvCxnSpPr>
        <p:spPr>
          <a:xfrm rot="5400000">
            <a:off x="8040278" y="1844868"/>
            <a:ext cx="422575" cy="1125283"/>
          </a:xfrm>
          <a:prstGeom prst="bentConnector2">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959128" y="664122"/>
            <a:ext cx="698669" cy="1560335"/>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4"/>
          <p:cNvGrpSpPr/>
          <p:nvPr/>
        </p:nvGrpSpPr>
        <p:grpSpPr>
          <a:xfrm>
            <a:off x="9778020" y="3183630"/>
            <a:ext cx="1946909" cy="1475392"/>
            <a:chOff x="9731964" y="2616526"/>
            <a:chExt cx="2427110" cy="1784547"/>
          </a:xfrm>
          <a:solidFill>
            <a:srgbClr val="F2F2F2"/>
          </a:solidFill>
        </p:grpSpPr>
        <p:grpSp>
          <p:nvGrpSpPr>
            <p:cNvPr id="39" name="Group 38"/>
            <p:cNvGrpSpPr/>
            <p:nvPr/>
          </p:nvGrpSpPr>
          <p:grpSpPr>
            <a:xfrm>
              <a:off x="9731964" y="2616526"/>
              <a:ext cx="2427110" cy="1784547"/>
              <a:chOff x="9731964" y="2616526"/>
              <a:chExt cx="2427110" cy="1784547"/>
            </a:xfrm>
            <a:grpFill/>
          </p:grpSpPr>
          <p:sp>
            <p:nvSpPr>
              <p:cNvPr id="41"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0" name="TextBox 39"/>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44" name="Straight Arrow Connector 43"/>
          <p:cNvCxnSpPr>
            <a:cxnSpLocks/>
            <a:stCxn id="27" idx="3"/>
            <a:endCxn id="41" idx="1"/>
          </p:cNvCxnSpPr>
          <p:nvPr/>
        </p:nvCxnSpPr>
        <p:spPr>
          <a:xfrm>
            <a:off x="8446672" y="3913293"/>
            <a:ext cx="1512456" cy="2075"/>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0531940" y="2233185"/>
            <a:ext cx="936475" cy="461665"/>
          </a:xfrm>
          <a:prstGeom prst="rect">
            <a:avLst/>
          </a:prstGeom>
          <a:noFill/>
        </p:spPr>
        <p:txBody>
          <a:bodyPr wrap="none" rtlCol="0">
            <a:spAutoFit/>
          </a:bodyPr>
          <a:lstStyle/>
          <a:p>
            <a:pPr algn="ctr"/>
            <a:r>
              <a:rPr lang="en-US" sz="2400" dirty="0">
                <a:solidFill>
                  <a:schemeClr val="tx1">
                    <a:lumMod val="50000"/>
                    <a:lumOff val="50000"/>
                  </a:schemeClr>
                </a:solidFill>
              </a:rPr>
              <a:t>Input</a:t>
            </a:r>
          </a:p>
        </p:txBody>
      </p:sp>
      <p:sp>
        <p:nvSpPr>
          <p:cNvPr id="52" name="TextBox 51"/>
          <p:cNvSpPr txBox="1"/>
          <p:nvPr/>
        </p:nvSpPr>
        <p:spPr>
          <a:xfrm>
            <a:off x="10417324" y="5273874"/>
            <a:ext cx="1165705" cy="461665"/>
          </a:xfrm>
          <a:prstGeom prst="rect">
            <a:avLst/>
          </a:prstGeom>
          <a:noFill/>
        </p:spPr>
        <p:txBody>
          <a:bodyPr wrap="none" rtlCol="0">
            <a:spAutoFit/>
          </a:bodyPr>
          <a:lstStyle/>
          <a:p>
            <a:pPr algn="ctr"/>
            <a:r>
              <a:rPr lang="en-US" sz="2400" dirty="0">
                <a:solidFill>
                  <a:schemeClr val="tx1">
                    <a:lumMod val="50000"/>
                    <a:lumOff val="50000"/>
                  </a:schemeClr>
                </a:solidFill>
              </a:rPr>
              <a:t>Output</a:t>
            </a:r>
          </a:p>
        </p:txBody>
      </p:sp>
      <p:cxnSp>
        <p:nvCxnSpPr>
          <p:cNvPr id="53" name="Straight Arrow Connector 52"/>
          <p:cNvCxnSpPr>
            <a:cxnSpLocks/>
            <a:stCxn id="51" idx="2"/>
            <a:endCxn id="43" idx="0"/>
          </p:cNvCxnSpPr>
          <p:nvPr/>
        </p:nvCxnSpPr>
        <p:spPr>
          <a:xfrm>
            <a:off x="11000178" y="2694850"/>
            <a:ext cx="320" cy="500697"/>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cxnSpLocks/>
            <a:stCxn id="43" idx="2"/>
            <a:endCxn id="52" idx="0"/>
          </p:cNvCxnSpPr>
          <p:nvPr/>
        </p:nvCxnSpPr>
        <p:spPr>
          <a:xfrm flipH="1">
            <a:off x="11000177" y="4659022"/>
            <a:ext cx="321" cy="614852"/>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L-Shape 15" hidden="1"/>
          <p:cNvSpPr/>
          <p:nvPr/>
        </p:nvSpPr>
        <p:spPr>
          <a:xfrm rot="16200000">
            <a:off x="6541082" y="477829"/>
            <a:ext cx="4997558" cy="5370139"/>
          </a:xfrm>
          <a:prstGeom prst="corner">
            <a:avLst>
              <a:gd name="adj1" fmla="val 82094"/>
              <a:gd name="adj2" fmla="val 75800"/>
            </a:avLst>
          </a:prstGeom>
          <a:solidFill>
            <a:srgbClr val="AAAAAA">
              <a:alpha val="30000"/>
            </a:srgbClr>
          </a:solidFill>
          <a:ln w="12700" cap="flat" cmpd="sng" algn="ctr">
            <a:solidFill>
              <a:srgbClr val="000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34"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7777" y="4072643"/>
            <a:ext cx="720095" cy="1009478"/>
          </a:xfrm>
          <a:prstGeom prst="rect">
            <a:avLst/>
          </a:prstGeom>
        </p:spPr>
      </p:pic>
      <p:sp>
        <p:nvSpPr>
          <p:cNvPr id="3" name="Slide Number Placeholder 2"/>
          <p:cNvSpPr>
            <a:spLocks noGrp="1"/>
          </p:cNvSpPr>
          <p:nvPr>
            <p:ph type="sldNum" sz="quarter" idx="12"/>
          </p:nvPr>
        </p:nvSpPr>
        <p:spPr/>
        <p:txBody>
          <a:bodyPr/>
          <a:lstStyle/>
          <a:p>
            <a:fld id="{1CEE210A-93B6-4714-AAF6-ECBA5FA348A9}" type="slidenum">
              <a:rPr lang="en-US" smtClean="0"/>
              <a:t>34</a:t>
            </a:fld>
            <a:endParaRPr lang="en-US"/>
          </a:p>
        </p:txBody>
      </p:sp>
    </p:spTree>
    <p:extLst>
      <p:ext uri="{BB962C8B-B14F-4D97-AF65-F5344CB8AC3E}">
        <p14:creationId xmlns:p14="http://schemas.microsoft.com/office/powerpoint/2010/main" val="1624915775"/>
      </p:ext>
    </p:extLst>
  </p:cSld>
  <p:clrMapOvr>
    <a:masterClrMapping/>
  </p:clrMapOvr>
  <mc:AlternateContent xmlns:mc="http://schemas.openxmlformats.org/markup-compatibility/2006" xmlns:p14="http://schemas.microsoft.com/office/powerpoint/2010/main">
    <mc:Choice Requires="p14">
      <p:transition spd="slow" p14:dur="2000" advTm="6326"/>
    </mc:Choice>
    <mc:Fallback xmlns="">
      <p:transition spd="slow" advTm="63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6"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xit" presetSubtype="0" fill="hold" grpId="7" nodeType="withEffect">
                                  <p:stCondLst>
                                    <p:cond delay="0"/>
                                  </p:stCondLst>
                                  <p:childTnLst>
                                    <p:set>
                                      <p:cBhvr>
                                        <p:cTn id="8" dur="1" fill="hold">
                                          <p:stCondLst>
                                            <p:cond delay="0"/>
                                          </p:stCondLst>
                                        </p:cTn>
                                        <p:tgtEl>
                                          <p:spTgt spid="33"/>
                                        </p:tgtEl>
                                        <p:attrNameLst>
                                          <p:attrName>style.visibility</p:attrName>
                                        </p:attrNameLst>
                                      </p:cBhvr>
                                      <p:to>
                                        <p:strVal val="hidden"/>
                                      </p:to>
                                    </p:set>
                                  </p:childTnLst>
                                </p:cTn>
                              </p:par>
                              <p:par>
                                <p:cTn id="9" presetID="1" presetClass="entr" presetSubtype="0" fill="hold" grpId="4"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xit" presetSubtype="0" fill="hold" grpId="5" nodeType="withEffect">
                                  <p:stCondLst>
                                    <p:cond delay="0"/>
                                  </p:stCondLst>
                                  <p:childTnLst>
                                    <p:set>
                                      <p:cBhvr>
                                        <p:cTn id="12" dur="1" fill="hold">
                                          <p:stCondLst>
                                            <p:cond delay="0"/>
                                          </p:stCondLst>
                                        </p:cTn>
                                        <p:tgtEl>
                                          <p:spTgt spid="33"/>
                                        </p:tgtEl>
                                        <p:attrNameLst>
                                          <p:attrName>style.visibility</p:attrName>
                                        </p:attrNameLst>
                                      </p:cBhvr>
                                      <p:to>
                                        <p:strVal val="hidden"/>
                                      </p:to>
                                    </p:set>
                                  </p:childTnLst>
                                </p:cTn>
                              </p:par>
                              <p:par>
                                <p:cTn id="13" presetID="1" presetClass="entr" presetSubtype="0" fill="hold" grpId="2"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xit" presetSubtype="0" fill="hold" grpId="3" nodeType="withEffect">
                                  <p:stCondLst>
                                    <p:cond delay="0"/>
                                  </p:stCondLst>
                                  <p:childTnLst>
                                    <p:set>
                                      <p:cBhvr>
                                        <p:cTn id="16" dur="1" fill="hold">
                                          <p:stCondLst>
                                            <p:cond delay="0"/>
                                          </p:stCondLst>
                                        </p:cTn>
                                        <p:tgtEl>
                                          <p:spTgt spid="3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3" grpId="3" animBg="1"/>
      <p:bldP spid="33" grpId="4" animBg="1"/>
      <p:bldP spid="33" grpId="5" animBg="1"/>
      <p:bldP spid="33" grpId="6" animBg="1"/>
      <p:bldP spid="33" grpId="7"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PROSE</a:t>
            </a:r>
          </a:p>
        </p:txBody>
      </p:sp>
      <p:sp>
        <p:nvSpPr>
          <p:cNvPr id="4" name="Date Placeholder 3"/>
          <p:cNvSpPr>
            <a:spLocks noGrp="1"/>
          </p:cNvSpPr>
          <p:nvPr>
            <p:ph type="dt" sz="half" idx="10"/>
          </p:nvPr>
        </p:nvSpPr>
        <p:spPr/>
        <p:txBody>
          <a:bodyPr/>
          <a:lstStyle/>
          <a:p>
            <a:r>
              <a:rPr lang="en-US"/>
              <a:t>2 June 2017</a:t>
            </a:r>
          </a:p>
        </p:txBody>
      </p:sp>
      <p:sp>
        <p:nvSpPr>
          <p:cNvPr id="7" name="Rectangle: Rounded Corners 6"/>
          <p:cNvSpPr/>
          <p:nvPr/>
        </p:nvSpPr>
        <p:spPr>
          <a:xfrm>
            <a:off x="3055981" y="2973896"/>
            <a:ext cx="1465968" cy="83037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500" dirty="0"/>
              <a:t>PROSE</a:t>
            </a:r>
          </a:p>
        </p:txBody>
      </p:sp>
      <p:sp>
        <p:nvSpPr>
          <p:cNvPr id="9" name="TextBox 8"/>
          <p:cNvSpPr txBox="1"/>
          <p:nvPr/>
        </p:nvSpPr>
        <p:spPr>
          <a:xfrm>
            <a:off x="476742" y="2973896"/>
            <a:ext cx="1548821" cy="830997"/>
          </a:xfrm>
          <a:prstGeom prst="rect">
            <a:avLst/>
          </a:prstGeom>
          <a:noFill/>
        </p:spPr>
        <p:txBody>
          <a:bodyPr wrap="none" rtlCol="0">
            <a:spAutoFit/>
          </a:bodyPr>
          <a:lstStyle/>
          <a:p>
            <a:pPr algn="ctr"/>
            <a:r>
              <a:rPr lang="en-US" sz="2400" dirty="0">
                <a:solidFill>
                  <a:schemeClr val="tx1">
                    <a:lumMod val="75000"/>
                    <a:lumOff val="25000"/>
                  </a:schemeClr>
                </a:solidFill>
              </a:rPr>
              <a:t>Synthesis</a:t>
            </a:r>
            <a:br>
              <a:rPr lang="en-US" sz="2400" dirty="0">
                <a:solidFill>
                  <a:schemeClr val="tx1">
                    <a:lumMod val="75000"/>
                    <a:lumOff val="25000"/>
                  </a:schemeClr>
                </a:solidFill>
              </a:rPr>
            </a:br>
            <a:r>
              <a:rPr lang="en-US" sz="2400" dirty="0">
                <a:solidFill>
                  <a:schemeClr val="tx1">
                    <a:lumMod val="75000"/>
                    <a:lumOff val="25000"/>
                  </a:schemeClr>
                </a:solidFill>
              </a:rPr>
              <a:t>Strategies</a:t>
            </a:r>
          </a:p>
        </p:txBody>
      </p:sp>
      <p:sp>
        <p:nvSpPr>
          <p:cNvPr id="11" name="Rounded Rectangle 35"/>
          <p:cNvSpPr/>
          <p:nvPr/>
        </p:nvSpPr>
        <p:spPr>
          <a:xfrm>
            <a:off x="236838" y="2361318"/>
            <a:ext cx="4770591" cy="1644625"/>
          </a:xfrm>
          <a:prstGeom prst="roundRect">
            <a:avLst/>
          </a:prstGeom>
          <a:noFill/>
          <a:ln>
            <a:solidFill>
              <a:schemeClr val="bg1">
                <a:lumMod val="50000"/>
              </a:schemeClr>
            </a:solidFill>
            <a:prstDash val="dash"/>
          </a:ln>
        </p:spPr>
        <p:style>
          <a:lnRef idx="2">
            <a:schemeClr val="dk1"/>
          </a:lnRef>
          <a:fillRef idx="1">
            <a:schemeClr val="lt1"/>
          </a:fillRef>
          <a:effectRef idx="0">
            <a:schemeClr val="dk1"/>
          </a:effectRef>
          <a:fontRef idx="minor">
            <a:schemeClr val="dk1"/>
          </a:fontRef>
        </p:style>
        <p:txBody>
          <a:bodyPr tIns="0" rtlCol="0" anchor="t"/>
          <a:lstStyle/>
          <a:p>
            <a:pPr algn="ctr"/>
            <a:r>
              <a:rPr lang="en-US" dirty="0">
                <a:solidFill>
                  <a:schemeClr val="tx1">
                    <a:lumMod val="50000"/>
                    <a:lumOff val="50000"/>
                  </a:schemeClr>
                </a:solidFill>
              </a:rPr>
              <a:t>Program Synthesis Framework</a:t>
            </a:r>
          </a:p>
        </p:txBody>
      </p:sp>
      <p:cxnSp>
        <p:nvCxnSpPr>
          <p:cNvPr id="13" name="Straight Arrow Connector 12"/>
          <p:cNvCxnSpPr>
            <a:stCxn id="9" idx="3"/>
            <a:endCxn id="7" idx="1"/>
          </p:cNvCxnSpPr>
          <p:nvPr/>
        </p:nvCxnSpPr>
        <p:spPr>
          <a:xfrm flipV="1">
            <a:off x="2025563" y="3389084"/>
            <a:ext cx="1030418" cy="311"/>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7"/>
          <p:cNvPicPr>
            <a:picLocks noChangeAspect="1"/>
          </p:cNvPicPr>
          <p:nvPr/>
        </p:nvPicPr>
        <p:blipFill>
          <a:blip r:embed="rId2"/>
          <a:stretch>
            <a:fillRect/>
          </a:stretch>
        </p:blipFill>
        <p:spPr>
          <a:xfrm flipH="1">
            <a:off x="3017647" y="1346717"/>
            <a:ext cx="1035427" cy="1028237"/>
          </a:xfrm>
          <a:prstGeom prst="rect">
            <a:avLst/>
          </a:prstGeom>
        </p:spPr>
      </p:pic>
      <p:sp>
        <p:nvSpPr>
          <p:cNvPr id="15" name="TextBox 14"/>
          <p:cNvSpPr txBox="1"/>
          <p:nvPr/>
        </p:nvSpPr>
        <p:spPr>
          <a:xfrm>
            <a:off x="1349829" y="5033709"/>
            <a:ext cx="1870053" cy="1255940"/>
          </a:xfrm>
          <a:prstGeom prst="flowChartAlternateProcess">
            <a:avLst/>
          </a:prstGeom>
          <a:noFill/>
          <a:ln>
            <a:solidFill>
              <a:schemeClr val="tx2">
                <a:lumMod val="60000"/>
                <a:lumOff val="40000"/>
              </a:schemeClr>
            </a:solidFill>
          </a:ln>
        </p:spPr>
        <p:txBody>
          <a:bodyPr wrap="square" rtlCol="0" anchor="ctr">
            <a:noAutofit/>
          </a:bodyPr>
          <a:lstStyle/>
          <a:p>
            <a:pPr algn="ctr"/>
            <a:r>
              <a:rPr lang="en-US" sz="2400" dirty="0">
                <a:solidFill>
                  <a:schemeClr val="accent1"/>
                </a:solidFill>
              </a:rPr>
              <a:t>DSL</a:t>
            </a:r>
            <a:br>
              <a:rPr lang="en-US" sz="2400" dirty="0">
                <a:solidFill>
                  <a:schemeClr val="accent1"/>
                </a:solidFill>
              </a:rPr>
            </a:br>
            <a:r>
              <a:rPr lang="en-US" sz="2400" dirty="0">
                <a:solidFill>
                  <a:schemeClr val="accent1"/>
                </a:solidFill>
              </a:rPr>
              <a:t>Definition</a:t>
            </a:r>
          </a:p>
        </p:txBody>
      </p:sp>
      <p:cxnSp>
        <p:nvCxnSpPr>
          <p:cNvPr id="17" name="Connector: Elbow 16"/>
          <p:cNvCxnSpPr/>
          <p:nvPr/>
        </p:nvCxnSpPr>
        <p:spPr>
          <a:xfrm flipV="1">
            <a:off x="3219882" y="4005943"/>
            <a:ext cx="549959" cy="1655736"/>
          </a:xfrm>
          <a:prstGeom prst="bentConnector2">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cxnSp>
        <p:nvCxnSpPr>
          <p:cNvPr id="20" name="Connector: Elbow 19"/>
          <p:cNvCxnSpPr>
            <a:cxnSpLocks/>
            <a:stCxn id="11" idx="3"/>
            <a:endCxn id="19" idx="1"/>
          </p:cNvCxnSpPr>
          <p:nvPr/>
        </p:nvCxnSpPr>
        <p:spPr>
          <a:xfrm>
            <a:off x="5007429" y="3183631"/>
            <a:ext cx="1349995" cy="2056528"/>
          </a:xfrm>
          <a:prstGeom prst="bentConnector3">
            <a:avLst>
              <a:gd name="adj1" fmla="val 38174"/>
            </a:avLst>
          </a:prstGeom>
          <a:ln w="50800" cmpd="dbl">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28" name="Picture 24"/>
          <p:cNvPicPr>
            <a:picLocks noChangeAspect="1"/>
          </p:cNvPicPr>
          <p:nvPr/>
        </p:nvPicPr>
        <p:blipFill>
          <a:blip r:embed="rId3"/>
          <a:stretch>
            <a:fillRect/>
          </a:stretch>
        </p:blipFill>
        <p:spPr>
          <a:xfrm>
            <a:off x="6640455" y="2106754"/>
            <a:ext cx="1048468" cy="1024085"/>
          </a:xfrm>
          <a:prstGeom prst="rect">
            <a:avLst/>
          </a:prstGeom>
        </p:spPr>
      </p:pic>
      <p:sp>
        <p:nvSpPr>
          <p:cNvPr id="29" name="Flowchart: Multidocument 17"/>
          <p:cNvSpPr/>
          <p:nvPr/>
        </p:nvSpPr>
        <p:spPr>
          <a:xfrm>
            <a:off x="7895770" y="1346717"/>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0" name="Connector: Elbow 29"/>
          <p:cNvCxnSpPr>
            <a:cxnSpLocks/>
            <a:stCxn id="29" idx="2"/>
            <a:endCxn id="28" idx="3"/>
          </p:cNvCxnSpPr>
          <p:nvPr/>
        </p:nvCxnSpPr>
        <p:spPr>
          <a:xfrm rot="5400000">
            <a:off x="8040278" y="1844868"/>
            <a:ext cx="422575" cy="1125283"/>
          </a:xfrm>
          <a:prstGeom prst="bentConnector2">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959128" y="664122"/>
            <a:ext cx="698669" cy="1560335"/>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4"/>
          <p:cNvGrpSpPr/>
          <p:nvPr/>
        </p:nvGrpSpPr>
        <p:grpSpPr>
          <a:xfrm>
            <a:off x="9778020" y="3183630"/>
            <a:ext cx="1946909" cy="1475392"/>
            <a:chOff x="9731964" y="2616526"/>
            <a:chExt cx="2427110" cy="1784547"/>
          </a:xfrm>
          <a:solidFill>
            <a:srgbClr val="F2F2F2"/>
          </a:solidFill>
        </p:grpSpPr>
        <p:grpSp>
          <p:nvGrpSpPr>
            <p:cNvPr id="39" name="Group 38"/>
            <p:cNvGrpSpPr/>
            <p:nvPr/>
          </p:nvGrpSpPr>
          <p:grpSpPr>
            <a:xfrm>
              <a:off x="9731964" y="2616526"/>
              <a:ext cx="2427110" cy="1784547"/>
              <a:chOff x="9731964" y="2616526"/>
              <a:chExt cx="2427110" cy="1784547"/>
            </a:xfrm>
            <a:grpFill/>
          </p:grpSpPr>
          <p:sp>
            <p:nvSpPr>
              <p:cNvPr id="41"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0" name="TextBox 39"/>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44" name="Straight Arrow Connector 43"/>
          <p:cNvCxnSpPr>
            <a:cxnSpLocks/>
            <a:stCxn id="27" idx="3"/>
            <a:endCxn id="41" idx="1"/>
          </p:cNvCxnSpPr>
          <p:nvPr/>
        </p:nvCxnSpPr>
        <p:spPr>
          <a:xfrm>
            <a:off x="8446672" y="3913293"/>
            <a:ext cx="1512456" cy="2075"/>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0531940" y="2233185"/>
            <a:ext cx="936475" cy="461665"/>
          </a:xfrm>
          <a:prstGeom prst="rect">
            <a:avLst/>
          </a:prstGeom>
          <a:noFill/>
        </p:spPr>
        <p:txBody>
          <a:bodyPr wrap="none" rtlCol="0">
            <a:spAutoFit/>
          </a:bodyPr>
          <a:lstStyle/>
          <a:p>
            <a:pPr algn="ctr"/>
            <a:r>
              <a:rPr lang="en-US" sz="2400" dirty="0">
                <a:solidFill>
                  <a:schemeClr val="tx1">
                    <a:lumMod val="50000"/>
                    <a:lumOff val="50000"/>
                  </a:schemeClr>
                </a:solidFill>
              </a:rPr>
              <a:t>Input</a:t>
            </a:r>
          </a:p>
        </p:txBody>
      </p:sp>
      <p:sp>
        <p:nvSpPr>
          <p:cNvPr id="52" name="TextBox 51"/>
          <p:cNvSpPr txBox="1"/>
          <p:nvPr/>
        </p:nvSpPr>
        <p:spPr>
          <a:xfrm>
            <a:off x="10417324" y="5273874"/>
            <a:ext cx="1165705" cy="461665"/>
          </a:xfrm>
          <a:prstGeom prst="rect">
            <a:avLst/>
          </a:prstGeom>
          <a:noFill/>
        </p:spPr>
        <p:txBody>
          <a:bodyPr wrap="none" rtlCol="0">
            <a:spAutoFit/>
          </a:bodyPr>
          <a:lstStyle/>
          <a:p>
            <a:pPr algn="ctr"/>
            <a:r>
              <a:rPr lang="en-US" sz="2400" dirty="0">
                <a:solidFill>
                  <a:schemeClr val="tx1">
                    <a:lumMod val="50000"/>
                    <a:lumOff val="50000"/>
                  </a:schemeClr>
                </a:solidFill>
              </a:rPr>
              <a:t>Output</a:t>
            </a:r>
          </a:p>
        </p:txBody>
      </p:sp>
      <p:cxnSp>
        <p:nvCxnSpPr>
          <p:cNvPr id="53" name="Straight Arrow Connector 52"/>
          <p:cNvCxnSpPr>
            <a:cxnSpLocks/>
            <a:stCxn id="51" idx="2"/>
            <a:endCxn id="43" idx="0"/>
          </p:cNvCxnSpPr>
          <p:nvPr/>
        </p:nvCxnSpPr>
        <p:spPr>
          <a:xfrm>
            <a:off x="11000178" y="2694850"/>
            <a:ext cx="320" cy="500697"/>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cxnSpLocks/>
            <a:stCxn id="43" idx="2"/>
            <a:endCxn id="52" idx="0"/>
          </p:cNvCxnSpPr>
          <p:nvPr/>
        </p:nvCxnSpPr>
        <p:spPr>
          <a:xfrm flipH="1">
            <a:off x="11000177" y="4659022"/>
            <a:ext cx="321" cy="614852"/>
          </a:xfrm>
          <a:prstGeom prst="straightConnector1">
            <a:avLst/>
          </a:prstGeom>
          <a:ln w="50800" cmpd="dbl">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4" name="SpotlightShapee1ed251c-ed68-480c-8b4e-7c0f63a218da" hidden="1"/>
          <p:cNvPicPr>
            <a:picLocks noChangeAspect="1"/>
          </p:cNvPicPr>
          <p:nvPr/>
        </p:nvPicPr>
        <p:blipFill>
          <a:blip r:embed="rId5"/>
          <a:stretch>
            <a:fillRect/>
          </a:stretch>
        </p:blipFill>
        <p:spPr>
          <a:xfrm>
            <a:off x="6354340" y="663322"/>
            <a:ext cx="5371042" cy="4999153"/>
          </a:xfrm>
          <a:prstGeom prst="rect">
            <a:avLst/>
          </a:prstGeom>
        </p:spPr>
      </p:pic>
      <p:pic>
        <p:nvPicPr>
          <p:cNvPr id="35"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47777" y="4072643"/>
            <a:ext cx="720095" cy="1009478"/>
          </a:xfrm>
          <a:prstGeom prst="rect">
            <a:avLst/>
          </a:prstGeom>
        </p:spPr>
      </p:pic>
      <p:pic>
        <p:nvPicPr>
          <p:cNvPr id="16" name="SpotlightShape1_rendered"/>
          <p:cNvPicPr>
            <a:picLocks/>
          </p:cNvPicPr>
          <p:nvPr/>
        </p:nvPicPr>
        <p:blipFill>
          <a:blip r:embed="rId7">
            <a:extLst>
              <a:ext uri="{28A0092B-C50C-407E-A947-70E740481C1C}">
                <a14:useLocalDpi xmlns:a14="http://schemas.microsoft.com/office/drawing/2010/main" val="0"/>
              </a:ext>
            </a:extLst>
          </a:blip>
          <a:srcRect l="791" t="1389"/>
          <a:stretch>
            <a:fillRect/>
          </a:stretch>
        </p:blipFill>
        <p:spPr>
          <a:xfrm>
            <a:off x="-2" y="-1"/>
            <a:ext cx="12293601" cy="6981372"/>
          </a:xfrm>
          <a:prstGeom prst="rect">
            <a:avLst/>
          </a:prstGeom>
        </p:spPr>
      </p:pic>
      <p:sp>
        <p:nvSpPr>
          <p:cNvPr id="3" name="Slide Number Placeholder 2"/>
          <p:cNvSpPr>
            <a:spLocks noGrp="1"/>
          </p:cNvSpPr>
          <p:nvPr>
            <p:ph type="sldNum" sz="quarter" idx="12"/>
          </p:nvPr>
        </p:nvSpPr>
        <p:spPr/>
        <p:txBody>
          <a:bodyPr/>
          <a:lstStyle/>
          <a:p>
            <a:fld id="{1CEE210A-93B6-4714-AAF6-ECBA5FA348A9}" type="slidenum">
              <a:rPr lang="en-US" smtClean="0"/>
              <a:t>35</a:t>
            </a:fld>
            <a:endParaRPr lang="en-US"/>
          </a:p>
        </p:txBody>
      </p:sp>
    </p:spTree>
    <p:extLst>
      <p:ext uri="{BB962C8B-B14F-4D97-AF65-F5344CB8AC3E}">
        <p14:creationId xmlns:p14="http://schemas.microsoft.com/office/powerpoint/2010/main" val="3245494070"/>
      </p:ext>
    </p:extLst>
  </p:cSld>
  <p:clrMapOvr>
    <a:masterClrMapping/>
  </p:clrMapOvr>
  <mc:AlternateContent xmlns:mc="http://schemas.openxmlformats.org/markup-compatibility/2006" xmlns:p14="http://schemas.microsoft.com/office/powerpoint/2010/main">
    <mc:Choice Requires="p14">
      <p:transition spd="med" p14:dur="700" advTm="7537">
        <p:fade/>
      </p:transition>
    </mc:Choice>
    <mc:Fallback xmlns="">
      <p:transition spd="med" advTm="7537">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1850" y="681006"/>
            <a:ext cx="10515600" cy="2852737"/>
          </a:xfrm>
        </p:spPr>
        <p:txBody>
          <a:bodyPr>
            <a:normAutofit/>
          </a:bodyPr>
          <a:lstStyle/>
          <a:p>
            <a:pPr algn="r">
              <a:lnSpc>
                <a:spcPct val="110000"/>
              </a:lnSpc>
            </a:pPr>
            <a:r>
              <a:rPr lang="en-US" dirty="0"/>
              <a:t>Examples are a </a:t>
            </a:r>
            <a:r>
              <a:rPr lang="en-US" i="1" dirty="0"/>
              <a:t>terrible</a:t>
            </a:r>
            <a:r>
              <a:rPr lang="en-US" dirty="0"/>
              <a:t> specification.</a:t>
            </a:r>
          </a:p>
        </p:txBody>
      </p:sp>
      <p:sp>
        <p:nvSpPr>
          <p:cNvPr id="4" name="Date Placeholder 3"/>
          <p:cNvSpPr>
            <a:spLocks noGrp="1"/>
          </p:cNvSpPr>
          <p:nvPr>
            <p:ph type="dt" sz="half" idx="10"/>
          </p:nvPr>
        </p:nvSpPr>
        <p:spPr/>
        <p:txBody>
          <a:bodyPr/>
          <a:lstStyle/>
          <a:p>
            <a:r>
              <a:rPr lang="en-US"/>
              <a:t>2 June 2017</a:t>
            </a:r>
          </a:p>
        </p:txBody>
      </p:sp>
      <p:pic>
        <p:nvPicPr>
          <p:cNvPr id="1026" name="Picture 2" descr="Elephant, Cartoon, Worried, Gray, Mammal, Trun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850" y="2306651"/>
            <a:ext cx="3740150" cy="378217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1CEE210A-93B6-4714-AAF6-ECBA5FA348A9}" type="slidenum">
              <a:rPr lang="en-US" smtClean="0"/>
              <a:t>36</a:t>
            </a:fld>
            <a:endParaRPr lang="en-US"/>
          </a:p>
        </p:txBody>
      </p:sp>
    </p:spTree>
    <p:extLst>
      <p:ext uri="{BB962C8B-B14F-4D97-AF65-F5344CB8AC3E}">
        <p14:creationId xmlns:p14="http://schemas.microsoft.com/office/powerpoint/2010/main" val="1511750183"/>
      </p:ext>
    </p:extLst>
  </p:cSld>
  <p:clrMapOvr>
    <a:masterClrMapping/>
  </p:clrMapOvr>
  <mc:AlternateContent xmlns:mc="http://schemas.openxmlformats.org/markup-compatibility/2006" xmlns:p14="http://schemas.microsoft.com/office/powerpoint/2010/main">
    <mc:Choice Requires="p14">
      <p:transition spd="slow" p14:dur="2000" advTm="9478"/>
    </mc:Choice>
    <mc:Fallback xmlns="">
      <p:transition spd="slow" advTm="947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Box 211"/>
          <p:cNvSpPr txBox="1"/>
          <p:nvPr/>
        </p:nvSpPr>
        <p:spPr>
          <a:xfrm>
            <a:off x="825500" y="1893794"/>
            <a:ext cx="10515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2</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(first uppercase letter, first letter of last word)</a:t>
            </a:r>
          </a:p>
        </p:txBody>
      </p:sp>
      <p:sp>
        <p:nvSpPr>
          <p:cNvPr id="213" name="TextBox 212"/>
          <p:cNvSpPr txBox="1"/>
          <p:nvPr/>
        </p:nvSpPr>
        <p:spPr>
          <a:xfrm>
            <a:off x="825500" y="1364987"/>
            <a:ext cx="10515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3</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err="1">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a:t>
            </a:r>
            <a:r>
              <a:rPr kumimoji="0" lang="en-US" sz="2800" b="0" i="0" u="none" strike="noStrike" kern="1200" cap="none" spc="0" normalizeH="0" baseline="0" noProof="0" dirty="0">
                <a:ln>
                  <a:noFill/>
                </a:ln>
                <a:solidFill>
                  <a:schemeClr val="accent6">
                    <a:lumMod val="50000"/>
                  </a:schemeClr>
                </a:solidFill>
                <a:effectLst/>
                <a:uLnTx/>
                <a:uFillTx/>
                <a:ea typeface="+mn-ea"/>
                <a:cs typeface="+mn-cs"/>
              </a:rPr>
              <a:t>“I”</a:t>
            </a:r>
            <a:r>
              <a:rPr kumimoji="0" lang="en-US" sz="2800" b="0" i="0" u="none" strike="noStrike" kern="1200" cap="none" spc="0" normalizeH="0" baseline="0" noProof="0" dirty="0">
                <a:ln>
                  <a:noFill/>
                </a:ln>
                <a:solidFill>
                  <a:prstClr val="black"/>
                </a:solidFill>
                <a:effectLst/>
                <a:uLnTx/>
                <a:uFillTx/>
                <a:ea typeface="+mn-ea"/>
                <a:cs typeface="+mn-cs"/>
              </a:rPr>
              <a:t>, first letter of last word)</a:t>
            </a:r>
          </a:p>
        </p:txBody>
      </p:sp>
      <p:sp>
        <p:nvSpPr>
          <p:cNvPr id="214" name="TextBox 213"/>
          <p:cNvSpPr txBox="1"/>
          <p:nvPr/>
        </p:nvSpPr>
        <p:spPr>
          <a:xfrm>
            <a:off x="825500" y="1890139"/>
            <a:ext cx="10515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4</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(first uppercase letter, </a:t>
            </a:r>
            <a:r>
              <a:rPr kumimoji="0" lang="en-US" sz="2800" b="0" i="0" u="none" strike="noStrike" kern="1200" cap="none" spc="0" normalizeH="0" baseline="0" noProof="0" dirty="0">
                <a:ln>
                  <a:noFill/>
                </a:ln>
                <a:solidFill>
                  <a:schemeClr val="accent6">
                    <a:lumMod val="50000"/>
                  </a:schemeClr>
                </a:solidFill>
                <a:effectLst/>
                <a:uLnTx/>
                <a:uFillTx/>
                <a:ea typeface="+mn-ea"/>
                <a:cs typeface="+mn-cs"/>
              </a:rPr>
              <a:t>“A”</a:t>
            </a:r>
            <a:r>
              <a:rPr kumimoji="0" lang="en-US" sz="2800" b="0" i="0" u="none" strike="noStrike" kern="1200" cap="none" spc="0" normalizeH="0" baseline="0" noProof="0" dirty="0">
                <a:ln>
                  <a:noFill/>
                </a:ln>
                <a:solidFill>
                  <a:prstClr val="black"/>
                </a:solidFill>
                <a:effectLst/>
                <a:uLnTx/>
                <a:uFillTx/>
                <a:ea typeface="+mn-ea"/>
                <a:cs typeface="+mn-cs"/>
              </a:rPr>
              <a:t>)</a:t>
            </a:r>
          </a:p>
        </p:txBody>
      </p:sp>
      <p:sp>
        <p:nvSpPr>
          <p:cNvPr id="2" name="Title 1"/>
          <p:cNvSpPr>
            <a:spLocks noGrp="1"/>
          </p:cNvSpPr>
          <p:nvPr>
            <p:ph type="title"/>
          </p:nvPr>
        </p:nvSpPr>
        <p:spPr/>
        <p:txBody>
          <a:bodyPr/>
          <a:lstStyle/>
          <a:p>
            <a:r>
              <a:rPr lang="en-US" dirty="0"/>
              <a:t>Challenge №1: Intent Ambiguity</a:t>
            </a:r>
          </a:p>
        </p:txBody>
      </p:sp>
      <p:sp>
        <p:nvSpPr>
          <p:cNvPr id="4" name="Date Placeholder 3"/>
          <p:cNvSpPr>
            <a:spLocks noGrp="1"/>
          </p:cNvSpPr>
          <p:nvPr>
            <p:ph type="dt" sz="half" idx="10"/>
          </p:nvPr>
        </p:nvSpPr>
        <p:spPr/>
        <p:txBody>
          <a:bodyPr/>
          <a:lstStyle/>
          <a:p>
            <a:r>
              <a:rPr lang="en-US"/>
              <a:t>2 June 2017</a:t>
            </a:r>
          </a:p>
        </p:txBody>
      </p:sp>
      <p:sp>
        <p:nvSpPr>
          <p:cNvPr id="6" name="AutoShape 3"/>
          <p:cNvSpPr>
            <a:spLocks noChangeAspect="1" noChangeArrowheads="1" noTextEdit="1"/>
          </p:cNvSpPr>
          <p:nvPr/>
        </p:nvSpPr>
        <p:spPr bwMode="auto">
          <a:xfrm>
            <a:off x="2203450" y="2556385"/>
            <a:ext cx="77851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3" name="Line 81"/>
          <p:cNvSpPr>
            <a:spLocks noChangeShapeType="1"/>
          </p:cNvSpPr>
          <p:nvPr/>
        </p:nvSpPr>
        <p:spPr bwMode="auto">
          <a:xfrm>
            <a:off x="2205038" y="2913573"/>
            <a:ext cx="7764463" cy="0"/>
          </a:xfrm>
          <a:prstGeom prst="line">
            <a:avLst/>
          </a:prstGeom>
          <a:noFill/>
          <a:ln w="34925"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a typeface="+mn-ea"/>
              <a:cs typeface="+mn-cs"/>
            </a:endParaRPr>
          </a:p>
        </p:txBody>
      </p:sp>
      <p:sp>
        <p:nvSpPr>
          <p:cNvPr id="84" name="Line 82"/>
          <p:cNvSpPr>
            <a:spLocks noChangeShapeType="1"/>
          </p:cNvSpPr>
          <p:nvPr/>
        </p:nvSpPr>
        <p:spPr bwMode="auto">
          <a:xfrm>
            <a:off x="2205038" y="3261235"/>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5" name="Line 83"/>
          <p:cNvSpPr>
            <a:spLocks noChangeShapeType="1"/>
          </p:cNvSpPr>
          <p:nvPr/>
        </p:nvSpPr>
        <p:spPr bwMode="auto">
          <a:xfrm>
            <a:off x="2205038" y="3610485"/>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6" name="Line 84"/>
          <p:cNvSpPr>
            <a:spLocks noChangeShapeType="1"/>
          </p:cNvSpPr>
          <p:nvPr/>
        </p:nvSpPr>
        <p:spPr bwMode="auto">
          <a:xfrm>
            <a:off x="2205038" y="3958148"/>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7" name="Line 85"/>
          <p:cNvSpPr>
            <a:spLocks noChangeShapeType="1"/>
          </p:cNvSpPr>
          <p:nvPr/>
        </p:nvSpPr>
        <p:spPr bwMode="auto">
          <a:xfrm>
            <a:off x="2205038" y="4307398"/>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Line 86"/>
          <p:cNvSpPr>
            <a:spLocks noChangeShapeType="1"/>
          </p:cNvSpPr>
          <p:nvPr/>
        </p:nvSpPr>
        <p:spPr bwMode="auto">
          <a:xfrm>
            <a:off x="2205038" y="4655060"/>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9" name="Line 87"/>
          <p:cNvSpPr>
            <a:spLocks noChangeShapeType="1"/>
          </p:cNvSpPr>
          <p:nvPr/>
        </p:nvSpPr>
        <p:spPr bwMode="auto">
          <a:xfrm>
            <a:off x="2205038" y="5051935"/>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 name="Line 88"/>
          <p:cNvSpPr>
            <a:spLocks noChangeShapeType="1"/>
          </p:cNvSpPr>
          <p:nvPr/>
        </p:nvSpPr>
        <p:spPr bwMode="auto">
          <a:xfrm>
            <a:off x="2205038" y="5447223"/>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Line 89"/>
          <p:cNvSpPr>
            <a:spLocks noChangeShapeType="1"/>
          </p:cNvSpPr>
          <p:nvPr/>
        </p:nvSpPr>
        <p:spPr bwMode="auto">
          <a:xfrm>
            <a:off x="2205038" y="5844098"/>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Line 93"/>
          <p:cNvSpPr>
            <a:spLocks noChangeShapeType="1"/>
          </p:cNvSpPr>
          <p:nvPr/>
        </p:nvSpPr>
        <p:spPr bwMode="auto">
          <a:xfrm>
            <a:off x="2205038" y="6191760"/>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10" name="Group 209"/>
          <p:cNvGrpSpPr/>
          <p:nvPr/>
        </p:nvGrpSpPr>
        <p:grpSpPr>
          <a:xfrm>
            <a:off x="2211388" y="2567498"/>
            <a:ext cx="2782888" cy="3649662"/>
            <a:chOff x="2211388" y="2463801"/>
            <a:chExt cx="2782888" cy="3649662"/>
          </a:xfrm>
        </p:grpSpPr>
        <p:sp>
          <p:nvSpPr>
            <p:cNvPr id="7" name="Rectangle 5"/>
            <p:cNvSpPr>
              <a:spLocks noChangeArrowheads="1"/>
            </p:cNvSpPr>
            <p:nvPr/>
          </p:nvSpPr>
          <p:spPr bwMode="auto">
            <a:xfrm>
              <a:off x="2211388" y="2470151"/>
              <a:ext cx="2782888"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Rectangle 12"/>
            <p:cNvSpPr>
              <a:spLocks noChangeArrowheads="1"/>
            </p:cNvSpPr>
            <p:nvPr/>
          </p:nvSpPr>
          <p:spPr bwMode="auto">
            <a:xfrm>
              <a:off x="2211388" y="2809876"/>
              <a:ext cx="278288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Rectangle 19"/>
            <p:cNvSpPr>
              <a:spLocks noChangeArrowheads="1"/>
            </p:cNvSpPr>
            <p:nvPr/>
          </p:nvSpPr>
          <p:spPr bwMode="auto">
            <a:xfrm>
              <a:off x="2211388" y="3157538"/>
              <a:ext cx="278288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Rectangle 26"/>
            <p:cNvSpPr>
              <a:spLocks noChangeArrowheads="1"/>
            </p:cNvSpPr>
            <p:nvPr/>
          </p:nvSpPr>
          <p:spPr bwMode="auto">
            <a:xfrm>
              <a:off x="2211388" y="3506788"/>
              <a:ext cx="278288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Rectangle 33"/>
            <p:cNvSpPr>
              <a:spLocks noChangeArrowheads="1"/>
            </p:cNvSpPr>
            <p:nvPr/>
          </p:nvSpPr>
          <p:spPr bwMode="auto">
            <a:xfrm>
              <a:off x="2211388" y="3854451"/>
              <a:ext cx="278288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Rectangle 40"/>
            <p:cNvSpPr>
              <a:spLocks noChangeArrowheads="1"/>
            </p:cNvSpPr>
            <p:nvPr/>
          </p:nvSpPr>
          <p:spPr bwMode="auto">
            <a:xfrm>
              <a:off x="2211388" y="4203701"/>
              <a:ext cx="278288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Rectangle 47"/>
            <p:cNvSpPr>
              <a:spLocks noChangeArrowheads="1"/>
            </p:cNvSpPr>
            <p:nvPr/>
          </p:nvSpPr>
          <p:spPr bwMode="auto">
            <a:xfrm>
              <a:off x="2211388" y="4551363"/>
              <a:ext cx="278288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Rectangle 54"/>
            <p:cNvSpPr>
              <a:spLocks noChangeArrowheads="1"/>
            </p:cNvSpPr>
            <p:nvPr/>
          </p:nvSpPr>
          <p:spPr bwMode="auto">
            <a:xfrm>
              <a:off x="2211388" y="4948238"/>
              <a:ext cx="2782888"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Rectangle 61"/>
            <p:cNvSpPr>
              <a:spLocks noChangeArrowheads="1"/>
            </p:cNvSpPr>
            <p:nvPr/>
          </p:nvSpPr>
          <p:spPr bwMode="auto">
            <a:xfrm>
              <a:off x="2211388" y="5343526"/>
              <a:ext cx="278288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Rectangle 68"/>
            <p:cNvSpPr>
              <a:spLocks noChangeArrowheads="1"/>
            </p:cNvSpPr>
            <p:nvPr/>
          </p:nvSpPr>
          <p:spPr bwMode="auto">
            <a:xfrm>
              <a:off x="2211388" y="5740401"/>
              <a:ext cx="278288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 name="Line 90"/>
            <p:cNvSpPr>
              <a:spLocks noChangeShapeType="1"/>
            </p:cNvSpPr>
            <p:nvPr/>
          </p:nvSpPr>
          <p:spPr bwMode="auto">
            <a:xfrm>
              <a:off x="2211388"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6" name="Rectangle 94"/>
            <p:cNvSpPr>
              <a:spLocks noChangeArrowheads="1"/>
            </p:cNvSpPr>
            <p:nvPr/>
          </p:nvSpPr>
          <p:spPr bwMode="auto">
            <a:xfrm>
              <a:off x="2298700" y="2516188"/>
              <a:ext cx="6080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FFFFFF"/>
                  </a:solidFill>
                  <a:effectLst/>
                  <a:uLnTx/>
                  <a:uFillTx/>
                  <a:latin typeface="Calibri" panose="020F0502020204030204" pitchFamily="34" charset="0"/>
                  <a:ea typeface="+mn-ea"/>
                  <a:cs typeface="+mn-cs"/>
                </a:rPr>
                <a:t>Input</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03" name="Rectangle 101"/>
            <p:cNvSpPr>
              <a:spLocks noChangeArrowheads="1"/>
            </p:cNvSpPr>
            <p:nvPr/>
          </p:nvSpPr>
          <p:spPr bwMode="auto">
            <a:xfrm>
              <a:off x="2262188" y="2859088"/>
              <a:ext cx="13446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Isaac Asimov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16" name="Rectangle 114"/>
            <p:cNvSpPr>
              <a:spLocks noChangeArrowheads="1"/>
            </p:cNvSpPr>
            <p:nvPr/>
          </p:nvSpPr>
          <p:spPr bwMode="auto">
            <a:xfrm>
              <a:off x="2262188" y="3208338"/>
              <a:ext cx="919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Kyokutei</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17" name="Rectangle 115"/>
            <p:cNvSpPr>
              <a:spLocks noChangeArrowheads="1"/>
            </p:cNvSpPr>
            <p:nvPr/>
          </p:nvSpPr>
          <p:spPr bwMode="auto">
            <a:xfrm>
              <a:off x="3070225" y="3208338"/>
              <a:ext cx="6238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Bakin</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8" name="Rectangle 126"/>
            <p:cNvSpPr>
              <a:spLocks noChangeArrowheads="1"/>
            </p:cNvSpPr>
            <p:nvPr/>
          </p:nvSpPr>
          <p:spPr bwMode="auto">
            <a:xfrm>
              <a:off x="2262188" y="3556001"/>
              <a:ext cx="14684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Howard Roger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29" name="Rectangle 127"/>
            <p:cNvSpPr>
              <a:spLocks noChangeArrowheads="1"/>
            </p:cNvSpPr>
            <p:nvPr/>
          </p:nvSpPr>
          <p:spPr bwMode="auto">
            <a:xfrm>
              <a:off x="3595751" y="3556001"/>
              <a:ext cx="46326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Garis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9" name="Rectangle 137"/>
            <p:cNvSpPr>
              <a:spLocks noChangeArrowheads="1"/>
            </p:cNvSpPr>
            <p:nvPr/>
          </p:nvSpPr>
          <p:spPr bwMode="auto">
            <a:xfrm>
              <a:off x="2262188" y="3905251"/>
              <a:ext cx="12017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Enid Blyton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0" name="Rectangle 148"/>
            <p:cNvSpPr>
              <a:spLocks noChangeArrowheads="1"/>
            </p:cNvSpPr>
            <p:nvPr/>
          </p:nvSpPr>
          <p:spPr bwMode="auto">
            <a:xfrm>
              <a:off x="2262188" y="4252913"/>
              <a:ext cx="606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Edwy</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1" name="Rectangle 149"/>
            <p:cNvSpPr>
              <a:spLocks noChangeArrowheads="1"/>
            </p:cNvSpPr>
            <p:nvPr/>
          </p:nvSpPr>
          <p:spPr bwMode="auto">
            <a:xfrm>
              <a:off x="2779713" y="4252913"/>
              <a:ext cx="10033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S. Brooks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0" name="Rectangle 158"/>
            <p:cNvSpPr>
              <a:spLocks noChangeArrowheads="1"/>
            </p:cNvSpPr>
            <p:nvPr/>
          </p:nvSpPr>
          <p:spPr bwMode="auto">
            <a:xfrm>
              <a:off x="2262188" y="4602163"/>
              <a:ext cx="17097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Barbara Cartland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1" name="Rectangle 169"/>
            <p:cNvSpPr>
              <a:spLocks noChangeArrowheads="1"/>
            </p:cNvSpPr>
            <p:nvPr/>
          </p:nvSpPr>
          <p:spPr bwMode="auto">
            <a:xfrm>
              <a:off x="2262188" y="4997451"/>
              <a:ext cx="17383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Margaret Atwood</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3" name="Rectangle 181"/>
            <p:cNvSpPr>
              <a:spLocks noChangeArrowheads="1"/>
            </p:cNvSpPr>
            <p:nvPr/>
          </p:nvSpPr>
          <p:spPr bwMode="auto">
            <a:xfrm>
              <a:off x="2262188" y="5394326"/>
              <a:ext cx="13446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Iain M. Banks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3" name="Rectangle 191"/>
            <p:cNvSpPr>
              <a:spLocks noChangeArrowheads="1"/>
            </p:cNvSpPr>
            <p:nvPr/>
          </p:nvSpPr>
          <p:spPr bwMode="auto">
            <a:xfrm>
              <a:off x="2262188" y="5789613"/>
              <a:ext cx="13446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John Smith III</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nvGrpSpPr>
          <p:cNvPr id="209" name="Group 208"/>
          <p:cNvGrpSpPr/>
          <p:nvPr/>
        </p:nvGrpSpPr>
        <p:grpSpPr>
          <a:xfrm>
            <a:off x="4994275" y="2567498"/>
            <a:ext cx="668338" cy="3644900"/>
            <a:chOff x="4994275" y="2463801"/>
            <a:chExt cx="668338" cy="3644900"/>
          </a:xfrm>
        </p:grpSpPr>
        <p:sp>
          <p:nvSpPr>
            <p:cNvPr id="8" name="Rectangle 6"/>
            <p:cNvSpPr>
              <a:spLocks noChangeArrowheads="1"/>
            </p:cNvSpPr>
            <p:nvPr/>
          </p:nvSpPr>
          <p:spPr bwMode="auto">
            <a:xfrm>
              <a:off x="4994275" y="2470151"/>
              <a:ext cx="668338"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Rectangle 13"/>
            <p:cNvSpPr>
              <a:spLocks noChangeArrowheads="1"/>
            </p:cNvSpPr>
            <p:nvPr/>
          </p:nvSpPr>
          <p:spPr bwMode="auto">
            <a:xfrm>
              <a:off x="4994275" y="2809876"/>
              <a:ext cx="6683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Rectangle 20"/>
            <p:cNvSpPr>
              <a:spLocks noChangeArrowheads="1"/>
            </p:cNvSpPr>
            <p:nvPr/>
          </p:nvSpPr>
          <p:spPr bwMode="auto">
            <a:xfrm>
              <a:off x="4994275" y="3157538"/>
              <a:ext cx="66833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Rectangle 27"/>
            <p:cNvSpPr>
              <a:spLocks noChangeArrowheads="1"/>
            </p:cNvSpPr>
            <p:nvPr/>
          </p:nvSpPr>
          <p:spPr bwMode="auto">
            <a:xfrm>
              <a:off x="4994275" y="3506788"/>
              <a:ext cx="6683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Rectangle 34"/>
            <p:cNvSpPr>
              <a:spLocks noChangeArrowheads="1"/>
            </p:cNvSpPr>
            <p:nvPr/>
          </p:nvSpPr>
          <p:spPr bwMode="auto">
            <a:xfrm>
              <a:off x="4994275" y="3854451"/>
              <a:ext cx="66833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Rectangle 41"/>
            <p:cNvSpPr>
              <a:spLocks noChangeArrowheads="1"/>
            </p:cNvSpPr>
            <p:nvPr/>
          </p:nvSpPr>
          <p:spPr bwMode="auto">
            <a:xfrm>
              <a:off x="4994275" y="4203701"/>
              <a:ext cx="6683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Rectangle 48"/>
            <p:cNvSpPr>
              <a:spLocks noChangeArrowheads="1"/>
            </p:cNvSpPr>
            <p:nvPr/>
          </p:nvSpPr>
          <p:spPr bwMode="auto">
            <a:xfrm>
              <a:off x="4994275" y="4551363"/>
              <a:ext cx="66833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Rectangle 55"/>
            <p:cNvSpPr>
              <a:spLocks noChangeArrowheads="1"/>
            </p:cNvSpPr>
            <p:nvPr/>
          </p:nvSpPr>
          <p:spPr bwMode="auto">
            <a:xfrm>
              <a:off x="4994275" y="4948238"/>
              <a:ext cx="668338"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4" name="Rectangle 62"/>
            <p:cNvSpPr>
              <a:spLocks noChangeArrowheads="1"/>
            </p:cNvSpPr>
            <p:nvPr/>
          </p:nvSpPr>
          <p:spPr bwMode="auto">
            <a:xfrm>
              <a:off x="4994275" y="5343526"/>
              <a:ext cx="66833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Rectangle 69"/>
            <p:cNvSpPr>
              <a:spLocks noChangeArrowheads="1"/>
            </p:cNvSpPr>
            <p:nvPr/>
          </p:nvSpPr>
          <p:spPr bwMode="auto">
            <a:xfrm>
              <a:off x="4994275" y="5740401"/>
              <a:ext cx="6683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Line 75"/>
            <p:cNvSpPr>
              <a:spLocks noChangeShapeType="1"/>
            </p:cNvSpPr>
            <p:nvPr/>
          </p:nvSpPr>
          <p:spPr bwMode="auto">
            <a:xfrm>
              <a:off x="4994275"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7" name="Rectangle 95"/>
            <p:cNvSpPr>
              <a:spLocks noChangeArrowheads="1"/>
            </p:cNvSpPr>
            <p:nvPr/>
          </p:nvSpPr>
          <p:spPr bwMode="auto">
            <a:xfrm>
              <a:off x="5081588"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1</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04" name="Rectangle 102"/>
            <p:cNvSpPr>
              <a:spLocks noChangeArrowheads="1"/>
            </p:cNvSpPr>
            <p:nvPr/>
          </p:nvSpPr>
          <p:spPr bwMode="auto">
            <a:xfrm>
              <a:off x="5080000"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Rectangle 103"/>
            <p:cNvSpPr>
              <a:spLocks noChangeArrowheads="1"/>
            </p:cNvSpPr>
            <p:nvPr/>
          </p:nvSpPr>
          <p:spPr bwMode="auto">
            <a:xfrm>
              <a:off x="5081588" y="2854326"/>
              <a:ext cx="3079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18" name="Rectangle 116"/>
            <p:cNvSpPr>
              <a:spLocks noChangeArrowheads="1"/>
            </p:cNvSpPr>
            <p:nvPr/>
          </p:nvSpPr>
          <p:spPr bwMode="auto">
            <a:xfrm>
              <a:off x="5080000" y="3200401"/>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9" name="Rectangle 117"/>
            <p:cNvSpPr>
              <a:spLocks noChangeArrowheads="1"/>
            </p:cNvSpPr>
            <p:nvPr/>
          </p:nvSpPr>
          <p:spPr bwMode="auto">
            <a:xfrm>
              <a:off x="5081588" y="3203576"/>
              <a:ext cx="3429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KB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0" name="Rectangle 128"/>
            <p:cNvSpPr>
              <a:spLocks noChangeArrowheads="1"/>
            </p:cNvSpPr>
            <p:nvPr/>
          </p:nvSpPr>
          <p:spPr bwMode="auto">
            <a:xfrm>
              <a:off x="5081588" y="3551238"/>
              <a:ext cx="3667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HR</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0" name="Rectangle 138"/>
            <p:cNvSpPr>
              <a:spLocks noChangeArrowheads="1"/>
            </p:cNvSpPr>
            <p:nvPr/>
          </p:nvSpPr>
          <p:spPr bwMode="auto">
            <a:xfrm>
              <a:off x="5080000" y="3897313"/>
              <a:ext cx="22383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1" name="Rectangle 139"/>
            <p:cNvSpPr>
              <a:spLocks noChangeArrowheads="1"/>
            </p:cNvSpPr>
            <p:nvPr/>
          </p:nvSpPr>
          <p:spPr bwMode="auto">
            <a:xfrm>
              <a:off x="5081588" y="3900488"/>
              <a:ext cx="3365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2" name="Rectangle 150"/>
            <p:cNvSpPr>
              <a:spLocks noChangeArrowheads="1"/>
            </p:cNvSpPr>
            <p:nvPr/>
          </p:nvSpPr>
          <p:spPr bwMode="auto">
            <a:xfrm>
              <a:off x="5081588" y="4248151"/>
              <a:ext cx="3190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1" name="Rectangle 159"/>
            <p:cNvSpPr>
              <a:spLocks noChangeArrowheads="1"/>
            </p:cNvSpPr>
            <p:nvPr/>
          </p:nvSpPr>
          <p:spPr bwMode="auto">
            <a:xfrm>
              <a:off x="5080000" y="4594226"/>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2" name="Rectangle 160"/>
            <p:cNvSpPr>
              <a:spLocks noChangeArrowheads="1"/>
            </p:cNvSpPr>
            <p:nvPr/>
          </p:nvSpPr>
          <p:spPr bwMode="auto">
            <a:xfrm>
              <a:off x="5081588" y="4597401"/>
              <a:ext cx="349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BC</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2" name="Rectangle 170"/>
            <p:cNvSpPr>
              <a:spLocks noChangeArrowheads="1"/>
            </p:cNvSpPr>
            <p:nvPr/>
          </p:nvSpPr>
          <p:spPr bwMode="auto">
            <a:xfrm>
              <a:off x="5080000" y="4989513"/>
              <a:ext cx="306388"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3" name="Rectangle 171"/>
            <p:cNvSpPr>
              <a:spLocks noChangeArrowheads="1"/>
            </p:cNvSpPr>
            <p:nvPr/>
          </p:nvSpPr>
          <p:spPr bwMode="auto">
            <a:xfrm>
              <a:off x="5081588" y="4992688"/>
              <a:ext cx="4254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MA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4" name="Rectangle 182"/>
            <p:cNvSpPr>
              <a:spLocks noChangeArrowheads="1"/>
            </p:cNvSpPr>
            <p:nvPr/>
          </p:nvSpPr>
          <p:spPr bwMode="auto">
            <a:xfrm>
              <a:off x="5081588" y="5389563"/>
              <a:ext cx="3540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IM</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4" name="Rectangle 192"/>
            <p:cNvSpPr>
              <a:spLocks noChangeArrowheads="1"/>
            </p:cNvSpPr>
            <p:nvPr/>
          </p:nvSpPr>
          <p:spPr bwMode="auto">
            <a:xfrm>
              <a:off x="5080000" y="5781676"/>
              <a:ext cx="165100"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5" name="Rectangle 193"/>
            <p:cNvSpPr>
              <a:spLocks noChangeArrowheads="1"/>
            </p:cNvSpPr>
            <p:nvPr/>
          </p:nvSpPr>
          <p:spPr bwMode="auto">
            <a:xfrm>
              <a:off x="5081588" y="5784851"/>
              <a:ext cx="284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JS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nvGrpSpPr>
          <p:cNvPr id="208" name="Group 207"/>
          <p:cNvGrpSpPr/>
          <p:nvPr/>
        </p:nvGrpSpPr>
        <p:grpSpPr>
          <a:xfrm>
            <a:off x="5662613" y="2567498"/>
            <a:ext cx="841375" cy="3644900"/>
            <a:chOff x="5662613" y="2463801"/>
            <a:chExt cx="841375" cy="3644900"/>
          </a:xfrm>
        </p:grpSpPr>
        <p:sp>
          <p:nvSpPr>
            <p:cNvPr id="9" name="Rectangle 7"/>
            <p:cNvSpPr>
              <a:spLocks noChangeArrowheads="1"/>
            </p:cNvSpPr>
            <p:nvPr/>
          </p:nvSpPr>
          <p:spPr bwMode="auto">
            <a:xfrm>
              <a:off x="5662613" y="2470151"/>
              <a:ext cx="841375"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Rectangle 14"/>
            <p:cNvSpPr>
              <a:spLocks noChangeArrowheads="1"/>
            </p:cNvSpPr>
            <p:nvPr/>
          </p:nvSpPr>
          <p:spPr bwMode="auto">
            <a:xfrm>
              <a:off x="5662613" y="2809876"/>
              <a:ext cx="84137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Rectangle 21"/>
            <p:cNvSpPr>
              <a:spLocks noChangeArrowheads="1"/>
            </p:cNvSpPr>
            <p:nvPr/>
          </p:nvSpPr>
          <p:spPr bwMode="auto">
            <a:xfrm>
              <a:off x="5662613" y="3157538"/>
              <a:ext cx="841375"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Rectangle 28"/>
            <p:cNvSpPr>
              <a:spLocks noChangeArrowheads="1"/>
            </p:cNvSpPr>
            <p:nvPr/>
          </p:nvSpPr>
          <p:spPr bwMode="auto">
            <a:xfrm>
              <a:off x="5662613" y="3506788"/>
              <a:ext cx="84137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Rectangle 35"/>
            <p:cNvSpPr>
              <a:spLocks noChangeArrowheads="1"/>
            </p:cNvSpPr>
            <p:nvPr/>
          </p:nvSpPr>
          <p:spPr bwMode="auto">
            <a:xfrm>
              <a:off x="5662613" y="3854451"/>
              <a:ext cx="841375"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Rectangle 42"/>
            <p:cNvSpPr>
              <a:spLocks noChangeArrowheads="1"/>
            </p:cNvSpPr>
            <p:nvPr/>
          </p:nvSpPr>
          <p:spPr bwMode="auto">
            <a:xfrm>
              <a:off x="5662613" y="4203701"/>
              <a:ext cx="84137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Rectangle 49"/>
            <p:cNvSpPr>
              <a:spLocks noChangeArrowheads="1"/>
            </p:cNvSpPr>
            <p:nvPr/>
          </p:nvSpPr>
          <p:spPr bwMode="auto">
            <a:xfrm>
              <a:off x="5662613" y="4551363"/>
              <a:ext cx="841375"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Rectangle 56"/>
            <p:cNvSpPr>
              <a:spLocks noChangeArrowheads="1"/>
            </p:cNvSpPr>
            <p:nvPr/>
          </p:nvSpPr>
          <p:spPr bwMode="auto">
            <a:xfrm>
              <a:off x="5662613" y="4948238"/>
              <a:ext cx="841375"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Rectangle 63"/>
            <p:cNvSpPr>
              <a:spLocks noChangeArrowheads="1"/>
            </p:cNvSpPr>
            <p:nvPr/>
          </p:nvSpPr>
          <p:spPr bwMode="auto">
            <a:xfrm>
              <a:off x="5662613" y="5343526"/>
              <a:ext cx="841375"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Rectangle 70"/>
            <p:cNvSpPr>
              <a:spLocks noChangeArrowheads="1"/>
            </p:cNvSpPr>
            <p:nvPr/>
          </p:nvSpPr>
          <p:spPr bwMode="auto">
            <a:xfrm>
              <a:off x="5662613" y="5740401"/>
              <a:ext cx="84137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Line 76"/>
            <p:cNvSpPr>
              <a:spLocks noChangeShapeType="1"/>
            </p:cNvSpPr>
            <p:nvPr/>
          </p:nvSpPr>
          <p:spPr bwMode="auto">
            <a:xfrm>
              <a:off x="5662613"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8" name="Rectangle 96"/>
            <p:cNvSpPr>
              <a:spLocks noChangeArrowheads="1"/>
            </p:cNvSpPr>
            <p:nvPr/>
          </p:nvSpPr>
          <p:spPr bwMode="auto">
            <a:xfrm>
              <a:off x="5749925"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2</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06" name="Rectangle 104"/>
            <p:cNvSpPr>
              <a:spLocks noChangeArrowheads="1"/>
            </p:cNvSpPr>
            <p:nvPr/>
          </p:nvSpPr>
          <p:spPr bwMode="auto">
            <a:xfrm>
              <a:off x="5746750"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Rectangle 105"/>
            <p:cNvSpPr>
              <a:spLocks noChangeArrowheads="1"/>
            </p:cNvSpPr>
            <p:nvPr/>
          </p:nvSpPr>
          <p:spPr bwMode="auto">
            <a:xfrm>
              <a:off x="5749925" y="2854326"/>
              <a:ext cx="306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0" name="Rectangle 118"/>
            <p:cNvSpPr>
              <a:spLocks noChangeArrowheads="1"/>
            </p:cNvSpPr>
            <p:nvPr/>
          </p:nvSpPr>
          <p:spPr bwMode="auto">
            <a:xfrm>
              <a:off x="5746750" y="3200401"/>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1" name="Rectangle 119"/>
            <p:cNvSpPr>
              <a:spLocks noChangeArrowheads="1"/>
            </p:cNvSpPr>
            <p:nvPr/>
          </p:nvSpPr>
          <p:spPr bwMode="auto">
            <a:xfrm>
              <a:off x="5749925" y="3203576"/>
              <a:ext cx="3429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KB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1" name="Rectangle 129"/>
            <p:cNvSpPr>
              <a:spLocks noChangeArrowheads="1"/>
            </p:cNvSpPr>
            <p:nvPr/>
          </p:nvSpPr>
          <p:spPr bwMode="auto">
            <a:xfrm>
              <a:off x="5746750" y="3548063"/>
              <a:ext cx="266700"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2" name="Rectangle 130"/>
            <p:cNvSpPr>
              <a:spLocks noChangeArrowheads="1"/>
            </p:cNvSpPr>
            <p:nvPr/>
          </p:nvSpPr>
          <p:spPr bwMode="auto">
            <a:xfrm>
              <a:off x="5749925" y="3551238"/>
              <a:ext cx="3889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HG</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2" name="Rectangle 140"/>
            <p:cNvSpPr>
              <a:spLocks noChangeArrowheads="1"/>
            </p:cNvSpPr>
            <p:nvPr/>
          </p:nvSpPr>
          <p:spPr bwMode="auto">
            <a:xfrm>
              <a:off x="5746750" y="3897313"/>
              <a:ext cx="225425"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 name="Rectangle 141"/>
            <p:cNvSpPr>
              <a:spLocks noChangeArrowheads="1"/>
            </p:cNvSpPr>
            <p:nvPr/>
          </p:nvSpPr>
          <p:spPr bwMode="auto">
            <a:xfrm>
              <a:off x="5749925" y="3900488"/>
              <a:ext cx="3365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3" name="Rectangle 151"/>
            <p:cNvSpPr>
              <a:spLocks noChangeArrowheads="1"/>
            </p:cNvSpPr>
            <p:nvPr/>
          </p:nvSpPr>
          <p:spPr bwMode="auto">
            <a:xfrm>
              <a:off x="5746750" y="4246563"/>
              <a:ext cx="225425"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4" name="Rectangle 152"/>
            <p:cNvSpPr>
              <a:spLocks noChangeArrowheads="1"/>
            </p:cNvSpPr>
            <p:nvPr/>
          </p:nvSpPr>
          <p:spPr bwMode="auto">
            <a:xfrm>
              <a:off x="5749925" y="4248151"/>
              <a:ext cx="3365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3" name="Rectangle 161"/>
            <p:cNvSpPr>
              <a:spLocks noChangeArrowheads="1"/>
            </p:cNvSpPr>
            <p:nvPr/>
          </p:nvSpPr>
          <p:spPr bwMode="auto">
            <a:xfrm>
              <a:off x="5746750" y="4594226"/>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4" name="Rectangle 162"/>
            <p:cNvSpPr>
              <a:spLocks noChangeArrowheads="1"/>
            </p:cNvSpPr>
            <p:nvPr/>
          </p:nvSpPr>
          <p:spPr bwMode="auto">
            <a:xfrm>
              <a:off x="5749925" y="4597401"/>
              <a:ext cx="3476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BC</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4" name="Rectangle 172"/>
            <p:cNvSpPr>
              <a:spLocks noChangeArrowheads="1"/>
            </p:cNvSpPr>
            <p:nvPr/>
          </p:nvSpPr>
          <p:spPr bwMode="auto">
            <a:xfrm>
              <a:off x="5746750" y="4989513"/>
              <a:ext cx="307975"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5" name="Rectangle 173"/>
            <p:cNvSpPr>
              <a:spLocks noChangeArrowheads="1"/>
            </p:cNvSpPr>
            <p:nvPr/>
          </p:nvSpPr>
          <p:spPr bwMode="auto">
            <a:xfrm>
              <a:off x="5749925" y="4992688"/>
              <a:ext cx="4254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MA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5" name="Rectangle 183"/>
            <p:cNvSpPr>
              <a:spLocks noChangeArrowheads="1"/>
            </p:cNvSpPr>
            <p:nvPr/>
          </p:nvSpPr>
          <p:spPr bwMode="auto">
            <a:xfrm>
              <a:off x="5746750" y="5386388"/>
              <a:ext cx="171450"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6" name="Rectangle 184"/>
            <p:cNvSpPr>
              <a:spLocks noChangeArrowheads="1"/>
            </p:cNvSpPr>
            <p:nvPr/>
          </p:nvSpPr>
          <p:spPr bwMode="auto">
            <a:xfrm>
              <a:off x="5749925" y="5389563"/>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6" name="Rectangle 194"/>
            <p:cNvSpPr>
              <a:spLocks noChangeArrowheads="1"/>
            </p:cNvSpPr>
            <p:nvPr/>
          </p:nvSpPr>
          <p:spPr bwMode="auto">
            <a:xfrm>
              <a:off x="5749925" y="5784851"/>
              <a:ext cx="2365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JI</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nvGrpSpPr>
          <p:cNvPr id="207" name="Group 206"/>
          <p:cNvGrpSpPr/>
          <p:nvPr/>
        </p:nvGrpSpPr>
        <p:grpSpPr>
          <a:xfrm>
            <a:off x="6503988" y="2567498"/>
            <a:ext cx="820738" cy="3644900"/>
            <a:chOff x="6503988" y="2463801"/>
            <a:chExt cx="820738" cy="3644900"/>
          </a:xfrm>
        </p:grpSpPr>
        <p:sp>
          <p:nvSpPr>
            <p:cNvPr id="10" name="Rectangle 8"/>
            <p:cNvSpPr>
              <a:spLocks noChangeArrowheads="1"/>
            </p:cNvSpPr>
            <p:nvPr/>
          </p:nvSpPr>
          <p:spPr bwMode="auto">
            <a:xfrm>
              <a:off x="6503988" y="2470151"/>
              <a:ext cx="820738"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Rectangle 15"/>
            <p:cNvSpPr>
              <a:spLocks noChangeArrowheads="1"/>
            </p:cNvSpPr>
            <p:nvPr/>
          </p:nvSpPr>
          <p:spPr bwMode="auto">
            <a:xfrm>
              <a:off x="6503988" y="2809876"/>
              <a:ext cx="8207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Rectangle 22"/>
            <p:cNvSpPr>
              <a:spLocks noChangeArrowheads="1"/>
            </p:cNvSpPr>
            <p:nvPr/>
          </p:nvSpPr>
          <p:spPr bwMode="auto">
            <a:xfrm>
              <a:off x="6503988" y="3157538"/>
              <a:ext cx="82073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Rectangle 29"/>
            <p:cNvSpPr>
              <a:spLocks noChangeArrowheads="1"/>
            </p:cNvSpPr>
            <p:nvPr/>
          </p:nvSpPr>
          <p:spPr bwMode="auto">
            <a:xfrm>
              <a:off x="6503988" y="3506788"/>
              <a:ext cx="8207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Rectangle 36"/>
            <p:cNvSpPr>
              <a:spLocks noChangeArrowheads="1"/>
            </p:cNvSpPr>
            <p:nvPr/>
          </p:nvSpPr>
          <p:spPr bwMode="auto">
            <a:xfrm>
              <a:off x="6503988" y="3854451"/>
              <a:ext cx="820738"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Rectangle 43"/>
            <p:cNvSpPr>
              <a:spLocks noChangeArrowheads="1"/>
            </p:cNvSpPr>
            <p:nvPr/>
          </p:nvSpPr>
          <p:spPr bwMode="auto">
            <a:xfrm>
              <a:off x="6503988" y="4203701"/>
              <a:ext cx="8207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Rectangle 50"/>
            <p:cNvSpPr>
              <a:spLocks noChangeArrowheads="1"/>
            </p:cNvSpPr>
            <p:nvPr/>
          </p:nvSpPr>
          <p:spPr bwMode="auto">
            <a:xfrm>
              <a:off x="6503988" y="4551363"/>
              <a:ext cx="82073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Rectangle 57"/>
            <p:cNvSpPr>
              <a:spLocks noChangeArrowheads="1"/>
            </p:cNvSpPr>
            <p:nvPr/>
          </p:nvSpPr>
          <p:spPr bwMode="auto">
            <a:xfrm>
              <a:off x="6503988" y="4948238"/>
              <a:ext cx="820738"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Rectangle 64"/>
            <p:cNvSpPr>
              <a:spLocks noChangeArrowheads="1"/>
            </p:cNvSpPr>
            <p:nvPr/>
          </p:nvSpPr>
          <p:spPr bwMode="auto">
            <a:xfrm>
              <a:off x="6503988" y="5343526"/>
              <a:ext cx="820738"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Rectangle 71"/>
            <p:cNvSpPr>
              <a:spLocks noChangeArrowheads="1"/>
            </p:cNvSpPr>
            <p:nvPr/>
          </p:nvSpPr>
          <p:spPr bwMode="auto">
            <a:xfrm>
              <a:off x="6503988" y="5740401"/>
              <a:ext cx="820738"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Line 77"/>
            <p:cNvSpPr>
              <a:spLocks noChangeShapeType="1"/>
            </p:cNvSpPr>
            <p:nvPr/>
          </p:nvSpPr>
          <p:spPr bwMode="auto">
            <a:xfrm>
              <a:off x="6503988"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9" name="Rectangle 97"/>
            <p:cNvSpPr>
              <a:spLocks noChangeArrowheads="1"/>
            </p:cNvSpPr>
            <p:nvPr/>
          </p:nvSpPr>
          <p:spPr bwMode="auto">
            <a:xfrm>
              <a:off x="6591300"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3</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08" name="Rectangle 106"/>
            <p:cNvSpPr>
              <a:spLocks noChangeArrowheads="1"/>
            </p:cNvSpPr>
            <p:nvPr/>
          </p:nvSpPr>
          <p:spPr bwMode="auto">
            <a:xfrm>
              <a:off x="6588125"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9" name="Rectangle 107"/>
            <p:cNvSpPr>
              <a:spLocks noChangeArrowheads="1"/>
            </p:cNvSpPr>
            <p:nvPr/>
          </p:nvSpPr>
          <p:spPr bwMode="auto">
            <a:xfrm>
              <a:off x="6591300" y="2854326"/>
              <a:ext cx="306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2" name="Rectangle 120"/>
            <p:cNvSpPr>
              <a:spLocks noChangeArrowheads="1"/>
            </p:cNvSpPr>
            <p:nvPr/>
          </p:nvSpPr>
          <p:spPr bwMode="auto">
            <a:xfrm>
              <a:off x="6591300" y="3203576"/>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3" name="Rectangle 131"/>
            <p:cNvSpPr>
              <a:spLocks noChangeArrowheads="1"/>
            </p:cNvSpPr>
            <p:nvPr/>
          </p:nvSpPr>
          <p:spPr bwMode="auto">
            <a:xfrm>
              <a:off x="6591300" y="3551238"/>
              <a:ext cx="306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IG</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4" name="Rectangle 142"/>
            <p:cNvSpPr>
              <a:spLocks noChangeArrowheads="1"/>
            </p:cNvSpPr>
            <p:nvPr/>
          </p:nvSpPr>
          <p:spPr bwMode="auto">
            <a:xfrm>
              <a:off x="6591300" y="3900488"/>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5" name="Rectangle 153"/>
            <p:cNvSpPr>
              <a:spLocks noChangeArrowheads="1"/>
            </p:cNvSpPr>
            <p:nvPr/>
          </p:nvSpPr>
          <p:spPr bwMode="auto">
            <a:xfrm>
              <a:off x="6591300" y="4248151"/>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5" name="Rectangle 163"/>
            <p:cNvSpPr>
              <a:spLocks noChangeArrowheads="1"/>
            </p:cNvSpPr>
            <p:nvPr/>
          </p:nvSpPr>
          <p:spPr bwMode="auto">
            <a:xfrm>
              <a:off x="6591300" y="4597401"/>
              <a:ext cx="2825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IC</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6" name="Rectangle 174"/>
            <p:cNvSpPr>
              <a:spLocks noChangeArrowheads="1"/>
            </p:cNvSpPr>
            <p:nvPr/>
          </p:nvSpPr>
          <p:spPr bwMode="auto">
            <a:xfrm>
              <a:off x="6591300" y="4992688"/>
              <a:ext cx="2952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7" name="Rectangle 185"/>
            <p:cNvSpPr>
              <a:spLocks noChangeArrowheads="1"/>
            </p:cNvSpPr>
            <p:nvPr/>
          </p:nvSpPr>
          <p:spPr bwMode="auto">
            <a:xfrm>
              <a:off x="6588125" y="5386388"/>
              <a:ext cx="171450"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8" name="Rectangle 186"/>
            <p:cNvSpPr>
              <a:spLocks noChangeArrowheads="1"/>
            </p:cNvSpPr>
            <p:nvPr/>
          </p:nvSpPr>
          <p:spPr bwMode="auto">
            <a:xfrm>
              <a:off x="6591300" y="5389563"/>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7" name="Rectangle 195"/>
            <p:cNvSpPr>
              <a:spLocks noChangeArrowheads="1"/>
            </p:cNvSpPr>
            <p:nvPr/>
          </p:nvSpPr>
          <p:spPr bwMode="auto">
            <a:xfrm>
              <a:off x="6591300" y="5784851"/>
              <a:ext cx="223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II</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nvGrpSpPr>
          <p:cNvPr id="206" name="Group 205"/>
          <p:cNvGrpSpPr/>
          <p:nvPr/>
        </p:nvGrpSpPr>
        <p:grpSpPr>
          <a:xfrm>
            <a:off x="7324725" y="2567498"/>
            <a:ext cx="873125" cy="3630613"/>
            <a:chOff x="7324725" y="2463801"/>
            <a:chExt cx="873125" cy="3630613"/>
          </a:xfrm>
        </p:grpSpPr>
        <p:sp>
          <p:nvSpPr>
            <p:cNvPr id="11" name="Rectangle 9"/>
            <p:cNvSpPr>
              <a:spLocks noChangeArrowheads="1"/>
            </p:cNvSpPr>
            <p:nvPr/>
          </p:nvSpPr>
          <p:spPr bwMode="auto">
            <a:xfrm>
              <a:off x="7324725" y="2470151"/>
              <a:ext cx="873125"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Rectangle 16"/>
            <p:cNvSpPr>
              <a:spLocks noChangeArrowheads="1"/>
            </p:cNvSpPr>
            <p:nvPr/>
          </p:nvSpPr>
          <p:spPr bwMode="auto">
            <a:xfrm>
              <a:off x="7324725" y="2809876"/>
              <a:ext cx="87312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Rectangle 23"/>
            <p:cNvSpPr>
              <a:spLocks noChangeArrowheads="1"/>
            </p:cNvSpPr>
            <p:nvPr/>
          </p:nvSpPr>
          <p:spPr bwMode="auto">
            <a:xfrm>
              <a:off x="7324725" y="3157538"/>
              <a:ext cx="873125"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Rectangle 30"/>
            <p:cNvSpPr>
              <a:spLocks noChangeArrowheads="1"/>
            </p:cNvSpPr>
            <p:nvPr/>
          </p:nvSpPr>
          <p:spPr bwMode="auto">
            <a:xfrm>
              <a:off x="7324725" y="3506788"/>
              <a:ext cx="87312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Rectangle 37"/>
            <p:cNvSpPr>
              <a:spLocks noChangeArrowheads="1"/>
            </p:cNvSpPr>
            <p:nvPr/>
          </p:nvSpPr>
          <p:spPr bwMode="auto">
            <a:xfrm>
              <a:off x="7324725" y="3854451"/>
              <a:ext cx="873125"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Rectangle 44"/>
            <p:cNvSpPr>
              <a:spLocks noChangeArrowheads="1"/>
            </p:cNvSpPr>
            <p:nvPr/>
          </p:nvSpPr>
          <p:spPr bwMode="auto">
            <a:xfrm>
              <a:off x="7324725" y="4203701"/>
              <a:ext cx="87312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ctangle 51"/>
            <p:cNvSpPr>
              <a:spLocks noChangeArrowheads="1"/>
            </p:cNvSpPr>
            <p:nvPr/>
          </p:nvSpPr>
          <p:spPr bwMode="auto">
            <a:xfrm>
              <a:off x="7324725" y="4551363"/>
              <a:ext cx="873125"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Rectangle 58"/>
            <p:cNvSpPr>
              <a:spLocks noChangeArrowheads="1"/>
            </p:cNvSpPr>
            <p:nvPr/>
          </p:nvSpPr>
          <p:spPr bwMode="auto">
            <a:xfrm>
              <a:off x="7324725" y="4948238"/>
              <a:ext cx="873125"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Rectangle 65"/>
            <p:cNvSpPr>
              <a:spLocks noChangeArrowheads="1"/>
            </p:cNvSpPr>
            <p:nvPr/>
          </p:nvSpPr>
          <p:spPr bwMode="auto">
            <a:xfrm>
              <a:off x="7324725" y="5343526"/>
              <a:ext cx="873125"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Rectangle 72"/>
            <p:cNvSpPr>
              <a:spLocks noChangeArrowheads="1"/>
            </p:cNvSpPr>
            <p:nvPr/>
          </p:nvSpPr>
          <p:spPr bwMode="auto">
            <a:xfrm>
              <a:off x="7324725" y="5740401"/>
              <a:ext cx="873125"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0" name="Line 78"/>
            <p:cNvSpPr>
              <a:spLocks noChangeShapeType="1"/>
            </p:cNvSpPr>
            <p:nvPr/>
          </p:nvSpPr>
          <p:spPr bwMode="auto">
            <a:xfrm>
              <a:off x="7324725"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 name="Rectangle 98"/>
            <p:cNvSpPr>
              <a:spLocks noChangeArrowheads="1"/>
            </p:cNvSpPr>
            <p:nvPr/>
          </p:nvSpPr>
          <p:spPr bwMode="auto">
            <a:xfrm>
              <a:off x="7412038"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4</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10" name="Rectangle 108"/>
            <p:cNvSpPr>
              <a:spLocks noChangeArrowheads="1"/>
            </p:cNvSpPr>
            <p:nvPr/>
          </p:nvSpPr>
          <p:spPr bwMode="auto">
            <a:xfrm>
              <a:off x="7408863"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1" name="Rectangle 109"/>
            <p:cNvSpPr>
              <a:spLocks noChangeArrowheads="1"/>
            </p:cNvSpPr>
            <p:nvPr/>
          </p:nvSpPr>
          <p:spPr bwMode="auto">
            <a:xfrm>
              <a:off x="7412038" y="2854326"/>
              <a:ext cx="306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3" name="Rectangle 121"/>
            <p:cNvSpPr>
              <a:spLocks noChangeArrowheads="1"/>
            </p:cNvSpPr>
            <p:nvPr/>
          </p:nvSpPr>
          <p:spPr bwMode="auto">
            <a:xfrm>
              <a:off x="7412038" y="3203576"/>
              <a:ext cx="3540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KA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4" name="Rectangle 132"/>
            <p:cNvSpPr>
              <a:spLocks noChangeArrowheads="1"/>
            </p:cNvSpPr>
            <p:nvPr/>
          </p:nvSpPr>
          <p:spPr bwMode="auto">
            <a:xfrm>
              <a:off x="7412038" y="3551238"/>
              <a:ext cx="377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HA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5" name="Rectangle 143"/>
            <p:cNvSpPr>
              <a:spLocks noChangeArrowheads="1"/>
            </p:cNvSpPr>
            <p:nvPr/>
          </p:nvSpPr>
          <p:spPr bwMode="auto">
            <a:xfrm>
              <a:off x="7412038" y="3900488"/>
              <a:ext cx="3476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6" name="Rectangle 154"/>
            <p:cNvSpPr>
              <a:spLocks noChangeArrowheads="1"/>
            </p:cNvSpPr>
            <p:nvPr/>
          </p:nvSpPr>
          <p:spPr bwMode="auto">
            <a:xfrm>
              <a:off x="7412038" y="4248151"/>
              <a:ext cx="3476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6" name="Rectangle 164"/>
            <p:cNvSpPr>
              <a:spLocks noChangeArrowheads="1"/>
            </p:cNvSpPr>
            <p:nvPr/>
          </p:nvSpPr>
          <p:spPr bwMode="auto">
            <a:xfrm>
              <a:off x="7412038" y="4597401"/>
              <a:ext cx="3603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BA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7" name="Rectangle 175"/>
            <p:cNvSpPr>
              <a:spLocks noChangeArrowheads="1"/>
            </p:cNvSpPr>
            <p:nvPr/>
          </p:nvSpPr>
          <p:spPr bwMode="auto">
            <a:xfrm>
              <a:off x="7408863" y="4989513"/>
              <a:ext cx="307975"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8" name="Rectangle 176"/>
            <p:cNvSpPr>
              <a:spLocks noChangeArrowheads="1"/>
            </p:cNvSpPr>
            <p:nvPr/>
          </p:nvSpPr>
          <p:spPr bwMode="auto">
            <a:xfrm>
              <a:off x="7412038" y="4992688"/>
              <a:ext cx="4254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MA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9" name="Rectangle 187"/>
            <p:cNvSpPr>
              <a:spLocks noChangeArrowheads="1"/>
            </p:cNvSpPr>
            <p:nvPr/>
          </p:nvSpPr>
          <p:spPr bwMode="auto">
            <a:xfrm>
              <a:off x="7412038" y="5389563"/>
              <a:ext cx="2952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8" name="Rectangle 196"/>
            <p:cNvSpPr>
              <a:spLocks noChangeArrowheads="1"/>
            </p:cNvSpPr>
            <p:nvPr/>
          </p:nvSpPr>
          <p:spPr bwMode="auto">
            <a:xfrm>
              <a:off x="7412038" y="5784851"/>
              <a:ext cx="19184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JA</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grpSp>
        <p:nvGrpSpPr>
          <p:cNvPr id="205" name="Group 204"/>
          <p:cNvGrpSpPr/>
          <p:nvPr/>
        </p:nvGrpSpPr>
        <p:grpSpPr>
          <a:xfrm>
            <a:off x="8197850" y="2567498"/>
            <a:ext cx="1019175" cy="3644900"/>
            <a:chOff x="8197850" y="2463801"/>
            <a:chExt cx="1019175" cy="3644900"/>
          </a:xfrm>
        </p:grpSpPr>
        <p:sp>
          <p:nvSpPr>
            <p:cNvPr id="12" name="Rectangle 10"/>
            <p:cNvSpPr>
              <a:spLocks noChangeArrowheads="1"/>
            </p:cNvSpPr>
            <p:nvPr/>
          </p:nvSpPr>
          <p:spPr bwMode="auto">
            <a:xfrm>
              <a:off x="8197850" y="2470151"/>
              <a:ext cx="1009650"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Rectangle 17"/>
            <p:cNvSpPr>
              <a:spLocks noChangeArrowheads="1"/>
            </p:cNvSpPr>
            <p:nvPr/>
          </p:nvSpPr>
          <p:spPr bwMode="auto">
            <a:xfrm>
              <a:off x="8197850" y="2809876"/>
              <a:ext cx="1009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Rectangle 24"/>
            <p:cNvSpPr>
              <a:spLocks noChangeArrowheads="1"/>
            </p:cNvSpPr>
            <p:nvPr/>
          </p:nvSpPr>
          <p:spPr bwMode="auto">
            <a:xfrm>
              <a:off x="8197850" y="3157538"/>
              <a:ext cx="1009650"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Rectangle 31"/>
            <p:cNvSpPr>
              <a:spLocks noChangeArrowheads="1"/>
            </p:cNvSpPr>
            <p:nvPr/>
          </p:nvSpPr>
          <p:spPr bwMode="auto">
            <a:xfrm>
              <a:off x="8197850" y="3506788"/>
              <a:ext cx="1009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Rectangle 38"/>
            <p:cNvSpPr>
              <a:spLocks noChangeArrowheads="1"/>
            </p:cNvSpPr>
            <p:nvPr/>
          </p:nvSpPr>
          <p:spPr bwMode="auto">
            <a:xfrm>
              <a:off x="8197850" y="3854451"/>
              <a:ext cx="1009650"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Rectangle 45"/>
            <p:cNvSpPr>
              <a:spLocks noChangeArrowheads="1"/>
            </p:cNvSpPr>
            <p:nvPr/>
          </p:nvSpPr>
          <p:spPr bwMode="auto">
            <a:xfrm>
              <a:off x="8197850" y="4203701"/>
              <a:ext cx="1009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Rectangle 52"/>
            <p:cNvSpPr>
              <a:spLocks noChangeArrowheads="1"/>
            </p:cNvSpPr>
            <p:nvPr/>
          </p:nvSpPr>
          <p:spPr bwMode="auto">
            <a:xfrm>
              <a:off x="8197850" y="4551363"/>
              <a:ext cx="1009650"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Rectangle 59"/>
            <p:cNvSpPr>
              <a:spLocks noChangeArrowheads="1"/>
            </p:cNvSpPr>
            <p:nvPr/>
          </p:nvSpPr>
          <p:spPr bwMode="auto">
            <a:xfrm>
              <a:off x="8197850" y="4948238"/>
              <a:ext cx="1009650"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Rectangle 66"/>
            <p:cNvSpPr>
              <a:spLocks noChangeArrowheads="1"/>
            </p:cNvSpPr>
            <p:nvPr/>
          </p:nvSpPr>
          <p:spPr bwMode="auto">
            <a:xfrm>
              <a:off x="8197850" y="5343526"/>
              <a:ext cx="1009650"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Rectangle 73"/>
            <p:cNvSpPr>
              <a:spLocks noChangeArrowheads="1"/>
            </p:cNvSpPr>
            <p:nvPr/>
          </p:nvSpPr>
          <p:spPr bwMode="auto">
            <a:xfrm>
              <a:off x="8197850" y="5740401"/>
              <a:ext cx="1009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1" name="Line 79"/>
            <p:cNvSpPr>
              <a:spLocks noChangeShapeType="1"/>
            </p:cNvSpPr>
            <p:nvPr/>
          </p:nvSpPr>
          <p:spPr bwMode="auto">
            <a:xfrm>
              <a:off x="8197850"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1" name="Rectangle 99"/>
            <p:cNvSpPr>
              <a:spLocks noChangeArrowheads="1"/>
            </p:cNvSpPr>
            <p:nvPr/>
          </p:nvSpPr>
          <p:spPr bwMode="auto">
            <a:xfrm>
              <a:off x="8286750"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5</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12" name="Rectangle 110"/>
            <p:cNvSpPr>
              <a:spLocks noChangeArrowheads="1"/>
            </p:cNvSpPr>
            <p:nvPr/>
          </p:nvSpPr>
          <p:spPr bwMode="auto">
            <a:xfrm>
              <a:off x="8283575"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3" name="Rectangle 111"/>
            <p:cNvSpPr>
              <a:spLocks noChangeArrowheads="1"/>
            </p:cNvSpPr>
            <p:nvPr/>
          </p:nvSpPr>
          <p:spPr bwMode="auto">
            <a:xfrm>
              <a:off x="8286750" y="2854326"/>
              <a:ext cx="306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4" name="Rectangle 122"/>
            <p:cNvSpPr>
              <a:spLocks noChangeArrowheads="1"/>
            </p:cNvSpPr>
            <p:nvPr/>
          </p:nvSpPr>
          <p:spPr bwMode="auto">
            <a:xfrm>
              <a:off x="8283575" y="3200401"/>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5" name="Rectangle 123"/>
            <p:cNvSpPr>
              <a:spLocks noChangeArrowheads="1"/>
            </p:cNvSpPr>
            <p:nvPr/>
          </p:nvSpPr>
          <p:spPr bwMode="auto">
            <a:xfrm>
              <a:off x="8286750" y="3203576"/>
              <a:ext cx="3413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KB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5" name="Rectangle 133"/>
            <p:cNvSpPr>
              <a:spLocks noChangeArrowheads="1"/>
            </p:cNvSpPr>
            <p:nvPr/>
          </p:nvSpPr>
          <p:spPr bwMode="auto">
            <a:xfrm>
              <a:off x="8286750" y="3551238"/>
              <a:ext cx="765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HRoger</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6" name="Rectangle 134"/>
            <p:cNvSpPr>
              <a:spLocks noChangeArrowheads="1"/>
            </p:cNvSpPr>
            <p:nvPr/>
          </p:nvSpPr>
          <p:spPr bwMode="auto">
            <a:xfrm>
              <a:off x="8969375" y="3551238"/>
              <a:ext cx="2476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G</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6" name="Rectangle 144"/>
            <p:cNvSpPr>
              <a:spLocks noChangeArrowheads="1"/>
            </p:cNvSpPr>
            <p:nvPr/>
          </p:nvSpPr>
          <p:spPr bwMode="auto">
            <a:xfrm>
              <a:off x="8283575" y="3897313"/>
              <a:ext cx="22383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7" name="Rectangle 145"/>
            <p:cNvSpPr>
              <a:spLocks noChangeArrowheads="1"/>
            </p:cNvSpPr>
            <p:nvPr/>
          </p:nvSpPr>
          <p:spPr bwMode="auto">
            <a:xfrm>
              <a:off x="8286750" y="3900488"/>
              <a:ext cx="3349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7" name="Rectangle 155"/>
            <p:cNvSpPr>
              <a:spLocks noChangeArrowheads="1"/>
            </p:cNvSpPr>
            <p:nvPr/>
          </p:nvSpPr>
          <p:spPr bwMode="auto">
            <a:xfrm>
              <a:off x="8286750" y="4248151"/>
              <a:ext cx="5413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ES. 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7" name="Rectangle 165"/>
            <p:cNvSpPr>
              <a:spLocks noChangeArrowheads="1"/>
            </p:cNvSpPr>
            <p:nvPr/>
          </p:nvSpPr>
          <p:spPr bwMode="auto">
            <a:xfrm>
              <a:off x="8283575" y="4594226"/>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8" name="Rectangle 166"/>
            <p:cNvSpPr>
              <a:spLocks noChangeArrowheads="1"/>
            </p:cNvSpPr>
            <p:nvPr/>
          </p:nvSpPr>
          <p:spPr bwMode="auto">
            <a:xfrm>
              <a:off x="8286750" y="4597401"/>
              <a:ext cx="3476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BC</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79" name="Rectangle 177"/>
            <p:cNvSpPr>
              <a:spLocks noChangeArrowheads="1"/>
            </p:cNvSpPr>
            <p:nvPr/>
          </p:nvSpPr>
          <p:spPr bwMode="auto">
            <a:xfrm>
              <a:off x="8283575" y="4989513"/>
              <a:ext cx="306388"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0" name="Rectangle 178"/>
            <p:cNvSpPr>
              <a:spLocks noChangeArrowheads="1"/>
            </p:cNvSpPr>
            <p:nvPr/>
          </p:nvSpPr>
          <p:spPr bwMode="auto">
            <a:xfrm>
              <a:off x="8286750" y="4992688"/>
              <a:ext cx="4238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MA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0" name="Rectangle 188"/>
            <p:cNvSpPr>
              <a:spLocks noChangeArrowheads="1"/>
            </p:cNvSpPr>
            <p:nvPr/>
          </p:nvSpPr>
          <p:spPr bwMode="auto">
            <a:xfrm>
              <a:off x="8286750" y="5389563"/>
              <a:ext cx="5778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IM. 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9" name="Rectangle 197"/>
            <p:cNvSpPr>
              <a:spLocks noChangeArrowheads="1"/>
            </p:cNvSpPr>
            <p:nvPr/>
          </p:nvSpPr>
          <p:spPr bwMode="auto">
            <a:xfrm>
              <a:off x="8283575" y="5781676"/>
              <a:ext cx="165100"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0" name="Rectangle 198"/>
            <p:cNvSpPr>
              <a:spLocks noChangeArrowheads="1"/>
            </p:cNvSpPr>
            <p:nvPr/>
          </p:nvSpPr>
          <p:spPr bwMode="auto">
            <a:xfrm>
              <a:off x="8286750" y="5784851"/>
              <a:ext cx="2825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JS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nvGrpSpPr>
          <p:cNvPr id="204" name="Group 203"/>
          <p:cNvGrpSpPr/>
          <p:nvPr/>
        </p:nvGrpSpPr>
        <p:grpSpPr>
          <a:xfrm>
            <a:off x="9207500" y="2567498"/>
            <a:ext cx="755650" cy="3644900"/>
            <a:chOff x="9207500" y="2463801"/>
            <a:chExt cx="755650" cy="3644900"/>
          </a:xfrm>
        </p:grpSpPr>
        <p:sp>
          <p:nvSpPr>
            <p:cNvPr id="13" name="Rectangle 11"/>
            <p:cNvSpPr>
              <a:spLocks noChangeArrowheads="1"/>
            </p:cNvSpPr>
            <p:nvPr/>
          </p:nvSpPr>
          <p:spPr bwMode="auto">
            <a:xfrm>
              <a:off x="9207500" y="2470151"/>
              <a:ext cx="755650" cy="33972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ectangle 18"/>
            <p:cNvSpPr>
              <a:spLocks noChangeArrowheads="1"/>
            </p:cNvSpPr>
            <p:nvPr/>
          </p:nvSpPr>
          <p:spPr bwMode="auto">
            <a:xfrm>
              <a:off x="9207500" y="2809876"/>
              <a:ext cx="755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Rectangle 25"/>
            <p:cNvSpPr>
              <a:spLocks noChangeArrowheads="1"/>
            </p:cNvSpPr>
            <p:nvPr/>
          </p:nvSpPr>
          <p:spPr bwMode="auto">
            <a:xfrm>
              <a:off x="9207500" y="3157538"/>
              <a:ext cx="755650"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Rectangle 32"/>
            <p:cNvSpPr>
              <a:spLocks noChangeArrowheads="1"/>
            </p:cNvSpPr>
            <p:nvPr/>
          </p:nvSpPr>
          <p:spPr bwMode="auto">
            <a:xfrm>
              <a:off x="9207500" y="3506788"/>
              <a:ext cx="755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Rectangle 39"/>
            <p:cNvSpPr>
              <a:spLocks noChangeArrowheads="1"/>
            </p:cNvSpPr>
            <p:nvPr/>
          </p:nvSpPr>
          <p:spPr bwMode="auto">
            <a:xfrm>
              <a:off x="9207500" y="3854451"/>
              <a:ext cx="755650" cy="349250"/>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Rectangle 46"/>
            <p:cNvSpPr>
              <a:spLocks noChangeArrowheads="1"/>
            </p:cNvSpPr>
            <p:nvPr/>
          </p:nvSpPr>
          <p:spPr bwMode="auto">
            <a:xfrm>
              <a:off x="9207500" y="4203701"/>
              <a:ext cx="755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Rectangle 53"/>
            <p:cNvSpPr>
              <a:spLocks noChangeArrowheads="1"/>
            </p:cNvSpPr>
            <p:nvPr/>
          </p:nvSpPr>
          <p:spPr bwMode="auto">
            <a:xfrm>
              <a:off x="9207500" y="4551363"/>
              <a:ext cx="755650"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Rectangle 60"/>
            <p:cNvSpPr>
              <a:spLocks noChangeArrowheads="1"/>
            </p:cNvSpPr>
            <p:nvPr/>
          </p:nvSpPr>
          <p:spPr bwMode="auto">
            <a:xfrm>
              <a:off x="9207500" y="4948238"/>
              <a:ext cx="755650" cy="395288"/>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Rectangle 67"/>
            <p:cNvSpPr>
              <a:spLocks noChangeArrowheads="1"/>
            </p:cNvSpPr>
            <p:nvPr/>
          </p:nvSpPr>
          <p:spPr bwMode="auto">
            <a:xfrm>
              <a:off x="9207500" y="5343526"/>
              <a:ext cx="755650" cy="396875"/>
            </a:xfrm>
            <a:prstGeom prst="rect">
              <a:avLst/>
            </a:prstGeom>
            <a:solidFill>
              <a:srgbClr val="E9EB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Rectangle 74"/>
            <p:cNvSpPr>
              <a:spLocks noChangeArrowheads="1"/>
            </p:cNvSpPr>
            <p:nvPr/>
          </p:nvSpPr>
          <p:spPr bwMode="auto">
            <a:xfrm>
              <a:off x="9207500" y="5740401"/>
              <a:ext cx="755650" cy="34766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2" name="Line 80"/>
            <p:cNvSpPr>
              <a:spLocks noChangeShapeType="1"/>
            </p:cNvSpPr>
            <p:nvPr/>
          </p:nvSpPr>
          <p:spPr bwMode="auto">
            <a:xfrm>
              <a:off x="9207500"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Line 91"/>
            <p:cNvSpPr>
              <a:spLocks noChangeShapeType="1"/>
            </p:cNvSpPr>
            <p:nvPr/>
          </p:nvSpPr>
          <p:spPr bwMode="auto">
            <a:xfrm>
              <a:off x="9963150" y="2463801"/>
              <a:ext cx="0" cy="3630613"/>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2" name="Rectangle 100"/>
            <p:cNvSpPr>
              <a:spLocks noChangeArrowheads="1"/>
            </p:cNvSpPr>
            <p:nvPr/>
          </p:nvSpPr>
          <p:spPr bwMode="auto">
            <a:xfrm>
              <a:off x="9294813" y="2516188"/>
              <a:ext cx="1891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P</a:t>
              </a:r>
              <a:r>
                <a:rPr kumimoji="0" lang="en-US" altLang="en-US" sz="1700" b="1" i="0" u="none" strike="noStrike" kern="1200" cap="none" spc="0" normalizeH="0" baseline="-25000" noProof="0" dirty="0">
                  <a:ln>
                    <a:noFill/>
                  </a:ln>
                  <a:solidFill>
                    <a:srgbClr val="FFFFFF"/>
                  </a:solidFill>
                  <a:effectLst/>
                  <a:uLnTx/>
                  <a:uFillTx/>
                  <a:latin typeface="Calibri" panose="020F0502020204030204" pitchFamily="34" charset="0"/>
                  <a:ea typeface="+mn-ea"/>
                  <a:cs typeface="+mn-cs"/>
                </a:rPr>
                <a:t>6</a:t>
              </a:r>
              <a:endParaRPr kumimoji="0" lang="en-US" altLang="en-US"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mn-cs"/>
              </a:endParaRPr>
            </a:p>
          </p:txBody>
        </p:sp>
        <p:sp>
          <p:nvSpPr>
            <p:cNvPr id="114" name="Rectangle 112"/>
            <p:cNvSpPr>
              <a:spLocks noChangeArrowheads="1"/>
            </p:cNvSpPr>
            <p:nvPr/>
          </p:nvSpPr>
          <p:spPr bwMode="auto">
            <a:xfrm>
              <a:off x="9293225" y="2851151"/>
              <a:ext cx="1889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5" name="Rectangle 113"/>
            <p:cNvSpPr>
              <a:spLocks noChangeArrowheads="1"/>
            </p:cNvSpPr>
            <p:nvPr/>
          </p:nvSpPr>
          <p:spPr bwMode="auto">
            <a:xfrm>
              <a:off x="9294813" y="2854326"/>
              <a:ext cx="3079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IA</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26" name="Rectangle 124"/>
            <p:cNvSpPr>
              <a:spLocks noChangeArrowheads="1"/>
            </p:cNvSpPr>
            <p:nvPr/>
          </p:nvSpPr>
          <p:spPr bwMode="auto">
            <a:xfrm>
              <a:off x="9293225" y="3200401"/>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7" name="Rectangle 125"/>
            <p:cNvSpPr>
              <a:spLocks noChangeArrowheads="1"/>
            </p:cNvSpPr>
            <p:nvPr/>
          </p:nvSpPr>
          <p:spPr bwMode="auto">
            <a:xfrm>
              <a:off x="9294813" y="3203576"/>
              <a:ext cx="3429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KB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7" name="Rectangle 135"/>
            <p:cNvSpPr>
              <a:spLocks noChangeArrowheads="1"/>
            </p:cNvSpPr>
            <p:nvPr/>
          </p:nvSpPr>
          <p:spPr bwMode="auto">
            <a:xfrm>
              <a:off x="9293225" y="3548063"/>
              <a:ext cx="265113"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8" name="Rectangle 136"/>
            <p:cNvSpPr>
              <a:spLocks noChangeArrowheads="1"/>
            </p:cNvSpPr>
            <p:nvPr/>
          </p:nvSpPr>
          <p:spPr bwMode="auto">
            <a:xfrm>
              <a:off x="9294813" y="3551238"/>
              <a:ext cx="3905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HG</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8" name="Rectangle 146"/>
            <p:cNvSpPr>
              <a:spLocks noChangeArrowheads="1"/>
            </p:cNvSpPr>
            <p:nvPr/>
          </p:nvSpPr>
          <p:spPr bwMode="auto">
            <a:xfrm>
              <a:off x="9293225" y="3897313"/>
              <a:ext cx="22383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9" name="Rectangle 147"/>
            <p:cNvSpPr>
              <a:spLocks noChangeArrowheads="1"/>
            </p:cNvSpPr>
            <p:nvPr/>
          </p:nvSpPr>
          <p:spPr bwMode="auto">
            <a:xfrm>
              <a:off x="9294813" y="3900488"/>
              <a:ext cx="3365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8" name="Rectangle 156"/>
            <p:cNvSpPr>
              <a:spLocks noChangeArrowheads="1"/>
            </p:cNvSpPr>
            <p:nvPr/>
          </p:nvSpPr>
          <p:spPr bwMode="auto">
            <a:xfrm>
              <a:off x="9293225" y="4246563"/>
              <a:ext cx="22383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9" name="Rectangle 157"/>
            <p:cNvSpPr>
              <a:spLocks noChangeArrowheads="1"/>
            </p:cNvSpPr>
            <p:nvPr/>
          </p:nvSpPr>
          <p:spPr bwMode="auto">
            <a:xfrm>
              <a:off x="9294813" y="4248151"/>
              <a:ext cx="3365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69" name="Rectangle 167"/>
            <p:cNvSpPr>
              <a:spLocks noChangeArrowheads="1"/>
            </p:cNvSpPr>
            <p:nvPr/>
          </p:nvSpPr>
          <p:spPr bwMode="auto">
            <a:xfrm>
              <a:off x="9293225" y="4594226"/>
              <a:ext cx="230188"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0" name="Rectangle 168"/>
            <p:cNvSpPr>
              <a:spLocks noChangeArrowheads="1"/>
            </p:cNvSpPr>
            <p:nvPr/>
          </p:nvSpPr>
          <p:spPr bwMode="auto">
            <a:xfrm>
              <a:off x="9294813" y="4597401"/>
              <a:ext cx="349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BC</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1" name="Rectangle 179"/>
            <p:cNvSpPr>
              <a:spLocks noChangeArrowheads="1"/>
            </p:cNvSpPr>
            <p:nvPr/>
          </p:nvSpPr>
          <p:spPr bwMode="auto">
            <a:xfrm>
              <a:off x="9293225" y="4989513"/>
              <a:ext cx="306388"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2" name="Rectangle 180"/>
            <p:cNvSpPr>
              <a:spLocks noChangeArrowheads="1"/>
            </p:cNvSpPr>
            <p:nvPr/>
          </p:nvSpPr>
          <p:spPr bwMode="auto">
            <a:xfrm>
              <a:off x="9294813" y="4992688"/>
              <a:ext cx="4254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MA</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1" name="Rectangle 189"/>
            <p:cNvSpPr>
              <a:spLocks noChangeArrowheads="1"/>
            </p:cNvSpPr>
            <p:nvPr/>
          </p:nvSpPr>
          <p:spPr bwMode="auto">
            <a:xfrm>
              <a:off x="9293225" y="5386388"/>
              <a:ext cx="169863" cy="2587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2" name="Rectangle 190"/>
            <p:cNvSpPr>
              <a:spLocks noChangeArrowheads="1"/>
            </p:cNvSpPr>
            <p:nvPr/>
          </p:nvSpPr>
          <p:spPr bwMode="auto">
            <a:xfrm>
              <a:off x="9294813" y="5389563"/>
              <a:ext cx="2889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IB</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01" name="Rectangle 199"/>
            <p:cNvSpPr>
              <a:spLocks noChangeArrowheads="1"/>
            </p:cNvSpPr>
            <p:nvPr/>
          </p:nvSpPr>
          <p:spPr bwMode="auto">
            <a:xfrm>
              <a:off x="9293225" y="5781676"/>
              <a:ext cx="165100" cy="2603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2" name="Rectangle 200"/>
            <p:cNvSpPr>
              <a:spLocks noChangeArrowheads="1"/>
            </p:cNvSpPr>
            <p:nvPr/>
          </p:nvSpPr>
          <p:spPr bwMode="auto">
            <a:xfrm>
              <a:off x="9294813" y="5784851"/>
              <a:ext cx="284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JS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sp>
        <p:nvSpPr>
          <p:cNvPr id="215" name="TextBox 214"/>
          <p:cNvSpPr txBox="1"/>
          <p:nvPr/>
        </p:nvSpPr>
        <p:spPr>
          <a:xfrm>
            <a:off x="825500" y="1437383"/>
            <a:ext cx="10515600"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5</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(first uppercase letter, </a:t>
            </a:r>
            <a:r>
              <a:rPr kumimoji="0" lang="en-US" sz="2800" b="0" i="0" u="none" strike="noStrike" kern="1200" cap="none" spc="0" normalizeH="0" baseline="0" noProof="0" dirty="0">
                <a:ln>
                  <a:noFill/>
                </a:ln>
                <a:solidFill>
                  <a:schemeClr val="accent1"/>
                </a:solidFill>
                <a:effectLst/>
                <a:uLnTx/>
                <a:uFillTx/>
                <a:ea typeface="+mn-ea"/>
                <a:cs typeface="+mn-cs"/>
              </a:rPr>
              <a:t>Substring</a:t>
            </a:r>
            <a:r>
              <a:rPr kumimoji="0" lang="en-US" sz="2800" b="0" i="0" u="none" strike="noStrike" kern="1200" cap="none" spc="0" normalizeH="0" baseline="0" noProof="0" dirty="0">
                <a:ln>
                  <a:noFill/>
                </a:ln>
                <a:solidFill>
                  <a:prstClr val="black"/>
                </a:solidFill>
                <a:effectLst/>
                <a:uLnTx/>
                <a:uFillTx/>
                <a:ea typeface="+mn-ea"/>
                <a:cs typeface="+mn-cs"/>
              </a:rPr>
              <a:t>(</a:t>
            </a:r>
            <a:r>
              <a:rPr kumimoji="0" lang="en-US" sz="2800" b="0" i="0" u="none" strike="noStrike" kern="1200" cap="none" spc="0" normalizeH="0" baseline="0" noProof="0" dirty="0">
                <a:ln>
                  <a:noFill/>
                </a:ln>
                <a:solidFill>
                  <a:schemeClr val="bg1">
                    <a:lumMod val="50000"/>
                  </a:schemeClr>
                </a:solidFill>
                <a:effectLst/>
                <a:uLnTx/>
                <a:uFillTx/>
                <a:ea typeface="+mn-ea"/>
                <a:cs typeface="+mn-cs"/>
              </a:rPr>
              <a:t>from:</a:t>
            </a:r>
            <a:r>
              <a:rPr kumimoji="0" lang="en-US" sz="2800" b="0" i="0" u="none" strike="noStrike" kern="1200" cap="none" spc="0" normalizeH="0" baseline="0" noProof="0" dirty="0">
                <a:ln>
                  <a:noFill/>
                </a:ln>
                <a:solidFill>
                  <a:prstClr val="black"/>
                </a:solidFill>
                <a:effectLst/>
                <a:uLnTx/>
                <a:uFillTx/>
                <a:ea typeface="+mn-ea"/>
                <a:cs typeface="+mn-cs"/>
              </a:rPr>
              <a:t> second uppercase letter, </a:t>
            </a:r>
            <a:r>
              <a:rPr kumimoji="0" lang="en-US" sz="2800" b="0" i="0" u="none" strike="noStrike" kern="1200" cap="none" spc="0" normalizeH="0" baseline="0" noProof="0" dirty="0">
                <a:ln>
                  <a:noFill/>
                </a:ln>
                <a:solidFill>
                  <a:schemeClr val="bg1">
                    <a:lumMod val="50000"/>
                  </a:schemeClr>
                </a:solidFill>
                <a:effectLst/>
                <a:uLnTx/>
                <a:uFillTx/>
                <a:ea typeface="+mn-ea"/>
                <a:cs typeface="+mn-cs"/>
              </a:rPr>
              <a:t>to:</a:t>
            </a:r>
            <a:r>
              <a:rPr kumimoji="0" lang="en-US" sz="2800" b="0" i="0" u="none" strike="noStrike" kern="1200" cap="none" spc="0" normalizeH="0" baseline="0" noProof="0" dirty="0">
                <a:ln>
                  <a:noFill/>
                </a:ln>
                <a:solidFill>
                  <a:prstClr val="black"/>
                </a:solidFill>
                <a:effectLst/>
                <a:uLnTx/>
                <a:uFillTx/>
                <a:ea typeface="+mn-ea"/>
                <a:cs typeface="+mn-cs"/>
              </a:rPr>
              <a:t> last lowercase letter))</a:t>
            </a:r>
          </a:p>
        </p:txBody>
      </p:sp>
      <p:sp>
        <p:nvSpPr>
          <p:cNvPr id="216" name="TextBox 215"/>
          <p:cNvSpPr txBox="1"/>
          <p:nvPr/>
        </p:nvSpPr>
        <p:spPr>
          <a:xfrm>
            <a:off x="825500" y="1423095"/>
            <a:ext cx="10515600"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6</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(first uppercase letter, </a:t>
            </a:r>
            <a:r>
              <a:rPr kumimoji="0" lang="en-US" sz="2800" b="0" i="0" u="none" strike="noStrike" kern="1200" cap="none" spc="0" normalizeH="0" baseline="0" noProof="0" dirty="0">
                <a:ln>
                  <a:noFill/>
                </a:ln>
                <a:solidFill>
                  <a:schemeClr val="accent1"/>
                </a:solidFill>
                <a:effectLst/>
                <a:uLnTx/>
                <a:uFillTx/>
                <a:ea typeface="+mn-ea"/>
                <a:cs typeface="+mn-cs"/>
              </a:rPr>
              <a:t>Substring</a:t>
            </a:r>
            <a:r>
              <a:rPr kumimoji="0" lang="en-US" sz="2800" b="0" i="0" u="none" strike="noStrike" kern="1200" cap="none" spc="0" normalizeH="0" baseline="0" noProof="0" dirty="0">
                <a:ln>
                  <a:noFill/>
                </a:ln>
                <a:solidFill>
                  <a:prstClr val="black"/>
                </a:solidFill>
                <a:effectLst/>
                <a:uLnTx/>
                <a:uFillTx/>
                <a:ea typeface="+mn-ea"/>
                <a:cs typeface="+mn-cs"/>
              </a:rPr>
              <a:t>(</a:t>
            </a:r>
            <a:r>
              <a:rPr kumimoji="0" lang="en-US" sz="2800" b="0" u="none" strike="noStrike" kern="1200" cap="none" spc="0" normalizeH="0" baseline="0" noProof="0" dirty="0">
                <a:ln>
                  <a:noFill/>
                </a:ln>
                <a:solidFill>
                  <a:schemeClr val="bg1">
                    <a:lumMod val="50000"/>
                  </a:schemeClr>
                </a:solidFill>
                <a:effectLst/>
                <a:uLnTx/>
                <a:uFillTx/>
                <a:ea typeface="+mn-ea"/>
                <a:cs typeface="+mn-cs"/>
              </a:rPr>
              <a:t>from:</a:t>
            </a:r>
            <a:r>
              <a:rPr kumimoji="0" lang="en-US" sz="2800" b="0" i="0" u="none" strike="noStrike" kern="1200" cap="none" spc="0" normalizeH="0" baseline="0" noProof="0" dirty="0">
                <a:ln>
                  <a:noFill/>
                </a:ln>
                <a:solidFill>
                  <a:schemeClr val="bg1">
                    <a:lumMod val="50000"/>
                  </a:schemeClr>
                </a:solidFill>
                <a:effectLst/>
                <a:uLnTx/>
                <a:uFillTx/>
                <a:ea typeface="+mn-ea"/>
                <a:cs typeface="+mn-cs"/>
              </a:rPr>
              <a:t> </a:t>
            </a:r>
            <a:r>
              <a:rPr kumimoji="0" lang="en-US" sz="2800" b="0" i="0" u="none" strike="noStrike" kern="1200" cap="none" spc="0" normalizeH="0" baseline="0" noProof="0" dirty="0">
                <a:ln>
                  <a:noFill/>
                </a:ln>
                <a:solidFill>
                  <a:prstClr val="black"/>
                </a:solidFill>
                <a:effectLst/>
                <a:uLnTx/>
                <a:uFillTx/>
                <a:ea typeface="+mn-ea"/>
                <a:cs typeface="+mn-cs"/>
              </a:rPr>
              <a:t>last uppercase letter followed by lowercase word, </a:t>
            </a:r>
            <a:r>
              <a:rPr kumimoji="0" lang="en-US" sz="2800" b="0" i="0" u="none" strike="noStrike" kern="1200" cap="none" spc="0" normalizeH="0" baseline="0" noProof="0" dirty="0">
                <a:ln>
                  <a:noFill/>
                </a:ln>
                <a:solidFill>
                  <a:schemeClr val="bg1">
                    <a:lumMod val="50000"/>
                  </a:schemeClr>
                </a:solidFill>
                <a:effectLst/>
                <a:uLnTx/>
                <a:uFillTx/>
                <a:ea typeface="+mn-ea"/>
                <a:cs typeface="+mn-cs"/>
              </a:rPr>
              <a:t>to:</a:t>
            </a:r>
            <a:r>
              <a:rPr kumimoji="0" lang="en-US" sz="2800" b="0" i="0" u="none" strike="noStrike" kern="1200" cap="none" spc="0" normalizeH="0" baseline="0" noProof="0" dirty="0">
                <a:ln>
                  <a:noFill/>
                </a:ln>
                <a:solidFill>
                  <a:prstClr val="black"/>
                </a:solidFill>
                <a:effectLst/>
                <a:uLnTx/>
                <a:uFillTx/>
                <a:ea typeface="+mn-ea"/>
                <a:cs typeface="+mn-cs"/>
              </a:rPr>
              <a:t> +1))</a:t>
            </a:r>
          </a:p>
        </p:txBody>
      </p:sp>
      <p:sp>
        <p:nvSpPr>
          <p:cNvPr id="94" name="Line 92"/>
          <p:cNvSpPr>
            <a:spLocks noChangeShapeType="1"/>
          </p:cNvSpPr>
          <p:nvPr/>
        </p:nvSpPr>
        <p:spPr bwMode="auto">
          <a:xfrm>
            <a:off x="2205038" y="2573848"/>
            <a:ext cx="7764463" cy="0"/>
          </a:xfrm>
          <a:prstGeom prst="line">
            <a:avLst/>
          </a:prstGeom>
          <a:noFill/>
          <a:ln w="1111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a typeface="+mn-ea"/>
              <a:cs typeface="+mn-cs"/>
            </a:endParaRPr>
          </a:p>
        </p:txBody>
      </p:sp>
      <p:sp>
        <p:nvSpPr>
          <p:cNvPr id="211" name="TextBox 210"/>
          <p:cNvSpPr txBox="1"/>
          <p:nvPr/>
        </p:nvSpPr>
        <p:spPr>
          <a:xfrm>
            <a:off x="825500" y="1888552"/>
            <a:ext cx="10515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P</a:t>
            </a:r>
            <a:r>
              <a:rPr kumimoji="0" lang="en-US" sz="2800" b="0" i="0" u="none" strike="noStrike" kern="1200" cap="none" spc="0" normalizeH="0" baseline="-25000" noProof="0" dirty="0">
                <a:ln>
                  <a:noFill/>
                </a:ln>
                <a:solidFill>
                  <a:prstClr val="black"/>
                </a:solidFill>
                <a:effectLst/>
                <a:uLnTx/>
                <a:uFillTx/>
                <a:ea typeface="+mn-ea"/>
                <a:cs typeface="+mn-cs"/>
              </a:rPr>
              <a:t>1</a:t>
            </a:r>
            <a:r>
              <a:rPr kumimoji="0" lang="en-US" sz="2800" b="0" i="0" u="none" strike="noStrike" kern="1200" cap="none" spc="0" normalizeH="0" baseline="0" noProof="0" dirty="0">
                <a:ln>
                  <a:noFill/>
                </a:ln>
                <a:solidFill>
                  <a:prstClr val="black"/>
                </a:solidFill>
                <a:effectLst/>
                <a:uLnTx/>
                <a:uFillTx/>
                <a:ea typeface="+mn-ea"/>
                <a:cs typeface="+mn-cs"/>
              </a:rPr>
              <a:t> = </a:t>
            </a:r>
            <a:r>
              <a:rPr kumimoji="0" lang="en-US" sz="2800" b="0" i="0" u="none" strike="noStrike" kern="1200" cap="none" spc="0" normalizeH="0" baseline="0" noProof="0" dirty="0">
                <a:ln>
                  <a:noFill/>
                </a:ln>
                <a:solidFill>
                  <a:schemeClr val="accent1"/>
                </a:solidFill>
                <a:effectLst/>
                <a:uLnTx/>
                <a:uFillTx/>
                <a:ea typeface="+mn-ea"/>
                <a:cs typeface="+mn-cs"/>
              </a:rPr>
              <a:t>Concat</a:t>
            </a:r>
            <a:r>
              <a:rPr kumimoji="0" lang="en-US" sz="2800" b="0" i="0" u="none" strike="noStrike" kern="1200" cap="none" spc="0" normalizeH="0" baseline="0" noProof="0" dirty="0">
                <a:ln>
                  <a:noFill/>
                </a:ln>
                <a:solidFill>
                  <a:prstClr val="black"/>
                </a:solidFill>
                <a:effectLst/>
                <a:uLnTx/>
                <a:uFillTx/>
                <a:ea typeface="+mn-ea"/>
                <a:cs typeface="+mn-cs"/>
              </a:rPr>
              <a:t>(first uppercase letter, second uppercase letter)</a:t>
            </a:r>
          </a:p>
        </p:txBody>
      </p:sp>
      <p:sp>
        <p:nvSpPr>
          <p:cNvPr id="3" name="Rectangle 2"/>
          <p:cNvSpPr/>
          <p:nvPr/>
        </p:nvSpPr>
        <p:spPr>
          <a:xfrm>
            <a:off x="1881554" y="5854030"/>
            <a:ext cx="8176846" cy="58169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fld id="{1CEE210A-93B6-4714-AAF6-ECBA5FA348A9}" type="slidenum">
              <a:rPr lang="en-US" smtClean="0"/>
              <a:t>37</a:t>
            </a:fld>
            <a:endParaRPr lang="en-US"/>
          </a:p>
        </p:txBody>
      </p:sp>
    </p:spTree>
    <p:custDataLst>
      <p:tags r:id="rId1"/>
    </p:custDataLst>
    <p:extLst>
      <p:ext uri="{BB962C8B-B14F-4D97-AF65-F5344CB8AC3E}">
        <p14:creationId xmlns:p14="http://schemas.microsoft.com/office/powerpoint/2010/main" val="1939660236"/>
      </p:ext>
    </p:extLst>
  </p:cSld>
  <p:clrMapOvr>
    <a:masterClrMapping/>
  </p:clrMapOvr>
  <mc:AlternateContent xmlns:mc="http://schemas.openxmlformats.org/markup-compatibility/2006" xmlns:p14="http://schemas.microsoft.com/office/powerpoint/2010/main">
    <mc:Choice Requires="p14">
      <p:transition spd="slow" p14:dur="2000" advTm="83027"/>
    </mc:Choice>
    <mc:Fallback xmlns="">
      <p:transition spd="slow" advTm="830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211"/>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7"/>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21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5"/>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21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14"/>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2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4"/>
                                        </p:tgtEl>
                                        <p:attrNameLst>
                                          <p:attrName>style.visibility</p:attrName>
                                        </p:attrNameLst>
                                      </p:cBhvr>
                                      <p:to>
                                        <p:strVal val="visible"/>
                                      </p:to>
                                    </p:set>
                                  </p:childTnLst>
                                </p:cTn>
                              </p:par>
                              <p:par>
                                <p:cTn id="45" presetID="1" presetClass="exit" presetSubtype="0" fill="hold" grpId="1" nodeType="withEffect">
                                  <p:stCondLst>
                                    <p:cond delay="0"/>
                                  </p:stCondLst>
                                  <p:childTnLst>
                                    <p:set>
                                      <p:cBhvr>
                                        <p:cTn id="46" dur="1" fill="hold">
                                          <p:stCondLst>
                                            <p:cond delay="0"/>
                                          </p:stCondLst>
                                        </p:cTn>
                                        <p:tgtEl>
                                          <p:spTgt spid="215"/>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p:bldP spid="212" grpId="1"/>
      <p:bldP spid="213" grpId="0"/>
      <p:bldP spid="213" grpId="1"/>
      <p:bldP spid="214" grpId="0"/>
      <p:bldP spid="214" grpId="1"/>
      <p:bldP spid="215" grpId="0"/>
      <p:bldP spid="215" grpId="1"/>
      <p:bldP spid="216" grpId="0"/>
      <p:bldP spid="211" grpId="0"/>
      <p:bldP spid="211"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 №1: Intent Ambiguity</a:t>
            </a:r>
          </a:p>
        </p:txBody>
      </p:sp>
      <p:sp>
        <p:nvSpPr>
          <p:cNvPr id="4" name="Date Placeholder 3"/>
          <p:cNvSpPr>
            <a:spLocks noGrp="1"/>
          </p:cNvSpPr>
          <p:nvPr>
            <p:ph type="dt" sz="half" idx="10"/>
          </p:nvPr>
        </p:nvSpPr>
        <p:spPr/>
        <p:txBody>
          <a:bodyPr/>
          <a:lstStyle/>
          <a:p>
            <a:r>
              <a:rPr lang="en-US"/>
              <a:t>2 June 2017</a:t>
            </a:r>
          </a:p>
        </p:txBody>
      </p:sp>
      <p:grpSp>
        <p:nvGrpSpPr>
          <p:cNvPr id="10" name="Group 9"/>
          <p:cNvGrpSpPr/>
          <p:nvPr/>
        </p:nvGrpSpPr>
        <p:grpSpPr>
          <a:xfrm>
            <a:off x="1066174" y="2086122"/>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2"/>
            <a:stretch>
              <a:fillRect/>
            </a:stretch>
          </p:blipFill>
          <p:spPr>
            <a:xfrm>
              <a:off x="6640455" y="2106754"/>
              <a:ext cx="1048468" cy="1024085"/>
            </a:xfrm>
            <a:prstGeom prst="rect">
              <a:avLst/>
            </a:prstGeom>
          </p:spPr>
        </p:pic>
      </p:grpSp>
      <p:grpSp>
        <p:nvGrpSpPr>
          <p:cNvPr id="11" name="Group 4"/>
          <p:cNvGrpSpPr/>
          <p:nvPr/>
        </p:nvGrpSpPr>
        <p:grpSpPr>
          <a:xfrm>
            <a:off x="4790245" y="4481831"/>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213569"/>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8218804" y="2542938"/>
            <a:ext cx="827471" cy="2100234"/>
            <a:chOff x="8432305" y="3161405"/>
            <a:chExt cx="827471" cy="2100234"/>
          </a:xfrm>
        </p:grpSpPr>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8432305" y="4799974"/>
              <a:ext cx="827471" cy="461665"/>
            </a:xfrm>
            <a:prstGeom prst="rect">
              <a:avLst/>
            </a:prstGeom>
            <a:noFill/>
          </p:spPr>
          <p:txBody>
            <a:bodyPr wrap="none" rtlCol="0">
              <a:spAutoFit/>
            </a:bodyPr>
            <a:lstStyle/>
            <a:p>
              <a:pPr algn="ctr"/>
              <a:r>
                <a:rPr lang="en-US" sz="2400" dirty="0">
                  <a:solidFill>
                    <a:schemeClr val="tx1">
                      <a:lumMod val="50000"/>
                      <a:lumOff val="50000"/>
                    </a:schemeClr>
                  </a:solidFill>
                </a:rPr>
                <a:t>User</a:t>
              </a:r>
            </a:p>
          </p:txBody>
        </p:sp>
      </p:grpSp>
      <p:cxnSp>
        <p:nvCxnSpPr>
          <p:cNvPr id="26" name="Connector: Elbow 25"/>
          <p:cNvCxnSpPr>
            <a:cxnSpLocks/>
            <a:stCxn id="13" idx="3"/>
            <a:endCxn id="23" idx="1"/>
          </p:cNvCxnSpPr>
          <p:nvPr/>
        </p:nvCxnSpPr>
        <p:spPr>
          <a:xfrm flipV="1">
            <a:off x="6526087" y="4412340"/>
            <a:ext cx="1692717" cy="834093"/>
          </a:xfrm>
          <a:prstGeom prst="bentConnector3">
            <a:avLst>
              <a:gd name="adj1" fmla="val 50000"/>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Multidocument 17"/>
          <p:cNvSpPr/>
          <p:nvPr/>
        </p:nvSpPr>
        <p:spPr>
          <a:xfrm>
            <a:off x="4692875" y="2153071"/>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594541"/>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1CEE210A-93B6-4714-AAF6-ECBA5FA348A9}" type="slidenum">
              <a:rPr lang="en-US" smtClean="0"/>
              <a:t>38</a:t>
            </a:fld>
            <a:endParaRPr lang="en-US"/>
          </a:p>
        </p:txBody>
      </p:sp>
    </p:spTree>
    <p:extLst>
      <p:ext uri="{BB962C8B-B14F-4D97-AF65-F5344CB8AC3E}">
        <p14:creationId xmlns:p14="http://schemas.microsoft.com/office/powerpoint/2010/main" val="3734132145"/>
      </p:ext>
    </p:extLst>
  </p:cSld>
  <p:clrMapOvr>
    <a:masterClrMapping/>
  </p:clrMapOvr>
  <mc:AlternateContent xmlns:mc="http://schemas.openxmlformats.org/markup-compatibility/2006" xmlns:p14="http://schemas.microsoft.com/office/powerpoint/2010/main">
    <mc:Choice Requires="p14">
      <p:transition spd="slow" p14:dur="2000" advTm="11994"/>
    </mc:Choice>
    <mc:Fallback xmlns="">
      <p:transition spd="slow" advTm="11994"/>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 №1: Intent Ambiguity</a:t>
            </a:r>
          </a:p>
        </p:txBody>
      </p:sp>
      <p:sp>
        <p:nvSpPr>
          <p:cNvPr id="4" name="Date Placeholder 3"/>
          <p:cNvSpPr>
            <a:spLocks noGrp="1"/>
          </p:cNvSpPr>
          <p:nvPr>
            <p:ph type="dt" sz="half" idx="10"/>
          </p:nvPr>
        </p:nvSpPr>
        <p:spPr/>
        <p:txBody>
          <a:bodyPr/>
          <a:lstStyle/>
          <a:p>
            <a:r>
              <a:rPr lang="en-US"/>
              <a:t>2 June 2017</a:t>
            </a:r>
            <a:endParaRPr lang="en-US" dirty="0"/>
          </a:p>
        </p:txBody>
      </p:sp>
      <p:grpSp>
        <p:nvGrpSpPr>
          <p:cNvPr id="10" name="Group 9"/>
          <p:cNvGrpSpPr/>
          <p:nvPr/>
        </p:nvGrpSpPr>
        <p:grpSpPr>
          <a:xfrm>
            <a:off x="1066174" y="2086122"/>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4"/>
            <a:stretch>
              <a:fillRect/>
            </a:stretch>
          </p:blipFill>
          <p:spPr>
            <a:xfrm>
              <a:off x="6640455" y="2106754"/>
              <a:ext cx="1048468" cy="1024085"/>
            </a:xfrm>
            <a:prstGeom prst="rect">
              <a:avLst/>
            </a:prstGeom>
          </p:spPr>
        </p:pic>
      </p:grpSp>
      <p:grpSp>
        <p:nvGrpSpPr>
          <p:cNvPr id="11" name="Group 4"/>
          <p:cNvGrpSpPr/>
          <p:nvPr/>
        </p:nvGrpSpPr>
        <p:grpSpPr>
          <a:xfrm>
            <a:off x="4790245" y="4481831"/>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213569"/>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7348375" y="2542938"/>
            <a:ext cx="2568332" cy="2100234"/>
            <a:chOff x="7561876" y="3161405"/>
            <a:chExt cx="2568332" cy="2100234"/>
          </a:xfrm>
        </p:grpSpPr>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561876" y="4799974"/>
              <a:ext cx="2568332" cy="461665"/>
            </a:xfrm>
            <a:prstGeom prst="rect">
              <a:avLst/>
            </a:prstGeom>
            <a:noFill/>
          </p:spPr>
          <p:txBody>
            <a:bodyPr wrap="none" rtlCol="0">
              <a:spAutoFit/>
            </a:bodyPr>
            <a:lstStyle/>
            <a:p>
              <a:pPr algn="ctr"/>
              <a:r>
                <a:rPr lang="en-US" sz="2400" dirty="0">
                  <a:solidFill>
                    <a:schemeClr val="tx1">
                      <a:lumMod val="50000"/>
                      <a:lumOff val="50000"/>
                    </a:schemeClr>
                  </a:solidFill>
                </a:rPr>
                <a:t>User (Debugging)</a:t>
              </a:r>
            </a:p>
          </p:txBody>
        </p:sp>
      </p:grpSp>
      <p:cxnSp>
        <p:nvCxnSpPr>
          <p:cNvPr id="26" name="Connector: Elbow 25"/>
          <p:cNvCxnSpPr>
            <a:cxnSpLocks/>
            <a:stCxn id="13" idx="3"/>
            <a:endCxn id="23" idx="1"/>
          </p:cNvCxnSpPr>
          <p:nvPr/>
        </p:nvCxnSpPr>
        <p:spPr>
          <a:xfrm flipV="1">
            <a:off x="6526087" y="4412340"/>
            <a:ext cx="822288" cy="834093"/>
          </a:xfrm>
          <a:prstGeom prst="bentConnector3">
            <a:avLst>
              <a:gd name="adj1" fmla="val 50000"/>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Multidocument 17"/>
          <p:cNvSpPr/>
          <p:nvPr/>
        </p:nvSpPr>
        <p:spPr>
          <a:xfrm>
            <a:off x="4692875" y="2153071"/>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594541"/>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Magnetic Disk 26"/>
          <p:cNvSpPr/>
          <p:nvPr/>
        </p:nvSpPr>
        <p:spPr>
          <a:xfrm>
            <a:off x="7731629" y="5240096"/>
            <a:ext cx="1801824" cy="717127"/>
          </a:xfrm>
          <a:prstGeom prst="rect">
            <a:avLst/>
          </a:prstGeom>
          <a:solidFill>
            <a:srgbClr val="F2F2F2"/>
          </a:solidFill>
          <a:ln>
            <a:noFill/>
          </a:ln>
        </p:spPr>
        <p:style>
          <a:lnRef idx="2">
            <a:schemeClr val="accent3">
              <a:shade val="50000"/>
            </a:schemeClr>
          </a:lnRef>
          <a:fillRef idx="1">
            <a:schemeClr val="accent3"/>
          </a:fillRef>
          <a:effectRef idx="0">
            <a:schemeClr val="accent3"/>
          </a:effectRef>
          <a:fontRef idx="minor">
            <a:schemeClr val="lt1"/>
          </a:fontRef>
        </p:style>
        <p:txBody>
          <a:bodyPr tIns="0" rtlCol="0" anchor="ctr"/>
          <a:lstStyle/>
          <a:p>
            <a:pPr algn="ctr"/>
            <a:r>
              <a:rPr lang="en-US" sz="2300" dirty="0">
                <a:solidFill>
                  <a:schemeClr val="accent1"/>
                </a:solidFill>
              </a:rPr>
              <a:t>Test Inputs</a:t>
            </a:r>
          </a:p>
        </p:txBody>
      </p:sp>
      <p:cxnSp>
        <p:nvCxnSpPr>
          <p:cNvPr id="25" name="Straight Arrow Connector 43"/>
          <p:cNvCxnSpPr>
            <a:cxnSpLocks/>
            <a:endCxn id="23" idx="2"/>
          </p:cNvCxnSpPr>
          <p:nvPr/>
        </p:nvCxnSpPr>
        <p:spPr>
          <a:xfrm flipH="1" flipV="1">
            <a:off x="8632541" y="4643172"/>
            <a:ext cx="2987" cy="648721"/>
          </a:xfrm>
          <a:prstGeom prst="straightConnector1">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439886" y="1488863"/>
            <a:ext cx="5128253" cy="1105677"/>
            <a:chOff x="3439886" y="1488863"/>
            <a:chExt cx="5128253" cy="1105677"/>
          </a:xfrm>
        </p:grpSpPr>
        <p:cxnSp>
          <p:nvCxnSpPr>
            <p:cNvPr id="27" name="Connector: Elbow 26"/>
            <p:cNvCxnSpPr>
              <a:cxnSpLocks/>
              <a:stCxn id="22" idx="0"/>
            </p:cNvCxnSpPr>
            <p:nvPr/>
          </p:nvCxnSpPr>
          <p:spPr>
            <a:xfrm rot="16200000" flipH="1" flipV="1">
              <a:off x="5978211" y="4612"/>
              <a:ext cx="51603" cy="5128253"/>
            </a:xfrm>
            <a:prstGeom prst="bentConnector4">
              <a:avLst>
                <a:gd name="adj1" fmla="val -2018100"/>
                <a:gd name="adj2" fmla="val 100008"/>
              </a:avLst>
            </a:prstGeom>
            <a:ln w="50800" cmpd="dbl">
              <a:solidFill>
                <a:schemeClr val="bg2">
                  <a:lumMod val="50000"/>
                </a:schemeClr>
              </a:solidFill>
              <a:tailEnd type="oval" w="sm"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827063" y="1488863"/>
              <a:ext cx="2537874" cy="446276"/>
            </a:xfrm>
            <a:prstGeom prst="rect">
              <a:avLst/>
            </a:prstGeom>
            <a:noFill/>
          </p:spPr>
          <p:txBody>
            <a:bodyPr wrap="none" rtlCol="0">
              <a:spAutoFit/>
            </a:bodyPr>
            <a:lstStyle/>
            <a:p>
              <a:pPr algn="ctr"/>
              <a:r>
                <a:rPr lang="en-US" sz="2300" dirty="0">
                  <a:solidFill>
                    <a:schemeClr val="tx1">
                      <a:lumMod val="50000"/>
                      <a:lumOff val="50000"/>
                    </a:schemeClr>
                  </a:solidFill>
                </a:rPr>
                <a:t>Refined examples</a:t>
              </a:r>
            </a:p>
          </p:txBody>
        </p:sp>
      </p:grpSp>
      <p:sp>
        <p:nvSpPr>
          <p:cNvPr id="37" name="Horizontal Scroll 30"/>
          <p:cNvSpPr/>
          <p:nvPr/>
        </p:nvSpPr>
        <p:spPr>
          <a:xfrm>
            <a:off x="10050392" y="2805443"/>
            <a:ext cx="1683657" cy="1035324"/>
          </a:xfrm>
          <a:prstGeom prst="horizontalScroll">
            <a:avLst/>
          </a:prstGeom>
          <a:noFill/>
          <a:ln>
            <a:solidFill>
              <a:schemeClr val="accent3">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accent3">
                    <a:lumMod val="75000"/>
                  </a:schemeClr>
                </a:solidFill>
              </a:rPr>
              <a:t>Desired program</a:t>
            </a:r>
          </a:p>
        </p:txBody>
      </p:sp>
      <p:cxnSp>
        <p:nvCxnSpPr>
          <p:cNvPr id="38" name="Straight Arrow Connector 43"/>
          <p:cNvCxnSpPr>
            <a:cxnSpLocks/>
            <a:stCxn id="22" idx="3"/>
            <a:endCxn id="37" idx="1"/>
          </p:cNvCxnSpPr>
          <p:nvPr/>
        </p:nvCxnSpPr>
        <p:spPr>
          <a:xfrm flipV="1">
            <a:off x="8917473" y="3323105"/>
            <a:ext cx="1132919" cy="1"/>
          </a:xfrm>
          <a:prstGeom prst="straightConnector1">
            <a:avLst/>
          </a:prstGeom>
          <a:ln w="50800" cmpd="dbl">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1CEE210A-93B6-4714-AAF6-ECBA5FA348A9}" type="slidenum">
              <a:rPr lang="en-US" smtClean="0"/>
              <a:t>39</a:t>
            </a:fld>
            <a:endParaRPr lang="en-US"/>
          </a:p>
        </p:txBody>
      </p:sp>
    </p:spTree>
    <p:custDataLst>
      <p:tags r:id="rId1"/>
    </p:custDataLst>
    <p:extLst>
      <p:ext uri="{BB962C8B-B14F-4D97-AF65-F5344CB8AC3E}">
        <p14:creationId xmlns:p14="http://schemas.microsoft.com/office/powerpoint/2010/main" val="4057276106"/>
      </p:ext>
    </p:extLst>
  </p:cSld>
  <p:clrMapOvr>
    <a:masterClrMapping/>
  </p:clrMapOvr>
  <mc:AlternateContent xmlns:mc="http://schemas.openxmlformats.org/markup-compatibility/2006" xmlns:p14="http://schemas.microsoft.com/office/powerpoint/2010/main">
    <mc:Choice Requires="p14">
      <p:transition spd="med" p14:dur="700" advTm="27811">
        <p:fade/>
      </p:transition>
    </mc:Choice>
    <mc:Fallback xmlns="">
      <p:transition spd="med" advTm="278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1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0868"/>
          </a:xfrm>
        </p:spPr>
        <p:txBody>
          <a:bodyPr anchor="t">
            <a:normAutofit/>
          </a:bodyPr>
          <a:lstStyle/>
          <a:p>
            <a:r>
              <a:rPr lang="en-US" sz="4400" dirty="0"/>
              <a:t>Modern Program Synthesis</a:t>
            </a:r>
          </a:p>
        </p:txBody>
      </p:sp>
      <p:sp>
        <p:nvSpPr>
          <p:cNvPr id="4" name="Date Placeholder 3"/>
          <p:cNvSpPr>
            <a:spLocks noGrp="1"/>
          </p:cNvSpPr>
          <p:nvPr>
            <p:ph type="dt" sz="half" idx="10"/>
          </p:nvPr>
        </p:nvSpPr>
        <p:spPr/>
        <p:txBody>
          <a:bodyPr/>
          <a:lstStyle/>
          <a:p>
            <a:r>
              <a:rPr lang="en-US"/>
              <a:t>2 June 2017</a:t>
            </a:r>
            <a:endParaRPr lang="en-US" dirty="0"/>
          </a:p>
        </p:txBody>
      </p:sp>
      <p:sp>
        <p:nvSpPr>
          <p:cNvPr id="7" name="Arrow: Bent 6"/>
          <p:cNvSpPr/>
          <p:nvPr/>
        </p:nvSpPr>
        <p:spPr>
          <a:xfrm flipV="1">
            <a:off x="1376080" y="3460374"/>
            <a:ext cx="1120513" cy="1819043"/>
          </a:xfrm>
          <a:prstGeom prst="bentArrow">
            <a:avLst>
              <a:gd name="adj1" fmla="val 30794"/>
              <a:gd name="adj2" fmla="val 25000"/>
              <a:gd name="adj3" fmla="val 25000"/>
              <a:gd name="adj4" fmla="val 43750"/>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9" name="Arrow: Right 8"/>
          <p:cNvSpPr/>
          <p:nvPr/>
        </p:nvSpPr>
        <p:spPr>
          <a:xfrm>
            <a:off x="6335119" y="4700068"/>
            <a:ext cx="921276" cy="681847"/>
          </a:xfrm>
          <a:prstGeom prst="rightArrow">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Freeform 5"/>
          <p:cNvSpPr/>
          <p:nvPr/>
        </p:nvSpPr>
        <p:spPr>
          <a:xfrm>
            <a:off x="480358" y="2027129"/>
            <a:ext cx="2556697" cy="1211756"/>
          </a:xfrm>
          <a:prstGeom prst="roundRect">
            <a:avLst/>
          </a:prstGeom>
          <a:ln w="19050"/>
        </p:spPr>
        <p:style>
          <a:lnRef idx="2">
            <a:schemeClr val="accent5"/>
          </a:lnRef>
          <a:fillRef idx="1">
            <a:schemeClr val="lt1"/>
          </a:fillRef>
          <a:effectRef idx="0">
            <a:schemeClr val="accent5"/>
          </a:effectRef>
          <a:fontRef idx="minor">
            <a:schemeClr val="dk1"/>
          </a:fontRef>
        </p:style>
        <p:txBody>
          <a:bodyPr spcFirstLastPara="0" vert="horz" wrap="square" lIns="265696" tIns="265696" rIns="265696" bIns="265696" numCol="1" spcCol="1270" anchor="ctr" anchorCtr="0">
            <a:noAutofit/>
          </a:bodyPr>
          <a:lstStyle/>
          <a:p>
            <a:pPr lvl="0" algn="ctr" defTabSz="1066800">
              <a:lnSpc>
                <a:spcPct val="90000"/>
              </a:lnSpc>
              <a:spcBef>
                <a:spcPct val="0"/>
              </a:spcBef>
              <a:spcAft>
                <a:spcPct val="35000"/>
              </a:spcAft>
            </a:pPr>
            <a:r>
              <a:rPr lang="en-US" sz="3600" kern="1200" dirty="0">
                <a:solidFill>
                  <a:schemeClr val="accent5">
                    <a:lumMod val="75000"/>
                  </a:schemeClr>
                </a:solidFill>
              </a:rPr>
              <a:t>User Intent</a:t>
            </a:r>
          </a:p>
        </p:txBody>
      </p:sp>
      <p:sp>
        <p:nvSpPr>
          <p:cNvPr id="12" name="Freeform 9"/>
          <p:cNvSpPr/>
          <p:nvPr/>
        </p:nvSpPr>
        <p:spPr>
          <a:xfrm>
            <a:off x="2714940" y="4340982"/>
            <a:ext cx="2967318" cy="1400021"/>
          </a:xfrm>
          <a:prstGeom prst="roundRect">
            <a:avLst/>
          </a:prstGeom>
          <a:ln w="19050"/>
        </p:spPr>
        <p:style>
          <a:lnRef idx="2">
            <a:schemeClr val="dk1"/>
          </a:lnRef>
          <a:fillRef idx="1">
            <a:schemeClr val="lt1"/>
          </a:fillRef>
          <a:effectRef idx="0">
            <a:schemeClr val="dk1"/>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dk1"/>
                </a:solidFill>
              </a:rPr>
              <a:t>Search Algorithm</a:t>
            </a:r>
          </a:p>
        </p:txBody>
      </p:sp>
      <p:sp>
        <p:nvSpPr>
          <p:cNvPr id="13" name="Freeform 7"/>
          <p:cNvSpPr/>
          <p:nvPr/>
        </p:nvSpPr>
        <p:spPr>
          <a:xfrm>
            <a:off x="6553466" y="2004653"/>
            <a:ext cx="2625160" cy="1256709"/>
          </a:xfrm>
          <a:prstGeom prst="roundRect">
            <a:avLst/>
          </a:prstGeom>
          <a:ln w="19050">
            <a:solidFill>
              <a:schemeClr val="accent6"/>
            </a:solidFill>
          </a:ln>
        </p:spPr>
        <p:style>
          <a:lnRef idx="2">
            <a:schemeClr val="accent5"/>
          </a:lnRef>
          <a:fillRef idx="1">
            <a:schemeClr val="lt1"/>
          </a:fillRef>
          <a:effectRef idx="0">
            <a:schemeClr val="accent5"/>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accent6"/>
                </a:solidFill>
              </a:rPr>
              <a:t>Program Space</a:t>
            </a:r>
          </a:p>
        </p:txBody>
      </p:sp>
      <p:sp>
        <p:nvSpPr>
          <p:cNvPr id="14" name="Arrow: Bent 13"/>
          <p:cNvSpPr/>
          <p:nvPr/>
        </p:nvSpPr>
        <p:spPr>
          <a:xfrm rot="5400000" flipV="1">
            <a:off x="4306283" y="1906671"/>
            <a:ext cx="1492395" cy="2565276"/>
          </a:xfrm>
          <a:prstGeom prst="bentArrow">
            <a:avLst>
              <a:gd name="adj1" fmla="val 24753"/>
              <a:gd name="adj2" fmla="val 25000"/>
              <a:gd name="adj3" fmla="val 25000"/>
              <a:gd name="adj4" fmla="val 43750"/>
            </a:avLst>
          </a:prstGeom>
          <a:solidFill>
            <a:srgbClr val="1A304A">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6" name="Date Placeholder 3"/>
          <p:cNvSpPr txBox="1">
            <a:spLocks/>
          </p:cNvSpPr>
          <p:nvPr/>
        </p:nvSpPr>
        <p:spPr>
          <a:xfrm>
            <a:off x="5105264" y="6038079"/>
            <a:ext cx="198147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dirty="0">
                <a:solidFill>
                  <a:schemeClr val="accent4"/>
                </a:solidFill>
              </a:rPr>
              <a:t>[Gulwani: PPDP 2010]</a:t>
            </a:r>
          </a:p>
        </p:txBody>
      </p:sp>
      <p:sp>
        <p:nvSpPr>
          <p:cNvPr id="5" name="TextBox 4"/>
          <p:cNvSpPr txBox="1"/>
          <p:nvPr/>
        </p:nvSpPr>
        <p:spPr>
          <a:xfrm>
            <a:off x="7909256" y="4256162"/>
            <a:ext cx="3449983" cy="1569660"/>
          </a:xfrm>
          <a:prstGeom prst="rect">
            <a:avLst/>
          </a:prstGeom>
          <a:ln w="19050"/>
        </p:spPr>
        <p:style>
          <a:lnRef idx="2">
            <a:schemeClr val="accent3"/>
          </a:lnRef>
          <a:fillRef idx="1">
            <a:schemeClr val="lt1"/>
          </a:fillRef>
          <a:effectRef idx="0">
            <a:schemeClr val="accent3"/>
          </a:effectRef>
          <a:fontRef idx="minor">
            <a:schemeClr val="dk1"/>
          </a:fontRef>
        </p:style>
        <p:txBody>
          <a:bodyPr wrap="none" rtlCol="0" anchor="ctr" anchorCtr="0">
            <a:noAutofit/>
          </a:bodyPr>
          <a:lstStyle/>
          <a:p>
            <a:pPr algn="ctr"/>
            <a:r>
              <a:rPr lang="en-US" sz="3200" dirty="0">
                <a:solidFill>
                  <a:schemeClr val="accent3">
                    <a:lumMod val="75000"/>
                  </a:schemeClr>
                </a:solidFill>
              </a:rPr>
              <a:t>Executable Model</a:t>
            </a:r>
          </a:p>
        </p:txBody>
      </p:sp>
      <p:sp>
        <p:nvSpPr>
          <p:cNvPr id="6" name="Slide Number Placeholder 5"/>
          <p:cNvSpPr>
            <a:spLocks noGrp="1"/>
          </p:cNvSpPr>
          <p:nvPr>
            <p:ph type="sldNum" sz="quarter" idx="12"/>
          </p:nvPr>
        </p:nvSpPr>
        <p:spPr/>
        <p:txBody>
          <a:bodyPr/>
          <a:lstStyle/>
          <a:p>
            <a:fld id="{1CEE210A-93B6-4714-AAF6-ECBA5FA348A9}" type="slidenum">
              <a:rPr lang="en-US" smtClean="0"/>
              <a:t>4</a:t>
            </a:fld>
            <a:endParaRPr lang="en-US"/>
          </a:p>
        </p:txBody>
      </p:sp>
    </p:spTree>
    <p:custDataLst>
      <p:tags r:id="rId1"/>
    </p:custDataLst>
    <p:extLst>
      <p:ext uri="{BB962C8B-B14F-4D97-AF65-F5344CB8AC3E}">
        <p14:creationId xmlns:p14="http://schemas.microsoft.com/office/powerpoint/2010/main" val="3299548104"/>
      </p:ext>
    </p:extLst>
  </p:cSld>
  <p:clrMapOvr>
    <a:masterClrMapping/>
  </p:clrMapOvr>
  <mc:AlternateContent xmlns:mc="http://schemas.openxmlformats.org/markup-compatibility/2006" xmlns:p14="http://schemas.microsoft.com/office/powerpoint/2010/main">
    <mc:Choice Requires="p14">
      <p:transition spd="med" p14:dur="700" advTm="3147">
        <p:fade/>
      </p:transition>
    </mc:Choice>
    <mc:Fallback xmlns="">
      <p:transition spd="med" advTm="3147">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Anecdotes</a:t>
            </a:r>
          </a:p>
        </p:txBody>
      </p:sp>
      <p:sp>
        <p:nvSpPr>
          <p:cNvPr id="3" name="Content Placeholder 2"/>
          <p:cNvSpPr>
            <a:spLocks noGrp="1"/>
          </p:cNvSpPr>
          <p:nvPr>
            <p:ph idx="1"/>
          </p:nvPr>
        </p:nvSpPr>
        <p:spPr/>
        <p:txBody>
          <a:bodyPr>
            <a:normAutofit/>
          </a:bodyPr>
          <a:lstStyle/>
          <a:p>
            <a:pPr marL="403225" indent="-403225"/>
            <a:r>
              <a:rPr lang="en-US" sz="3200" dirty="0"/>
              <a:t>Flash Fill was not accepted to Excel until it solved the most common scenarios from </a:t>
            </a:r>
            <a:r>
              <a:rPr lang="en-US" sz="3200" b="1" dirty="0"/>
              <a:t>one</a:t>
            </a:r>
            <a:r>
              <a:rPr lang="en-US" sz="3200" dirty="0"/>
              <a:t> example</a:t>
            </a:r>
          </a:p>
          <a:p>
            <a:pPr marL="403225" indent="-403225"/>
            <a:endParaRPr lang="en-US" sz="3200" dirty="0"/>
          </a:p>
          <a:p>
            <a:pPr marL="860425" lvl="1" indent="-403225"/>
            <a:endParaRPr lang="en-US" sz="2800" dirty="0"/>
          </a:p>
          <a:p>
            <a:pPr marL="860425" lvl="1" indent="-403225"/>
            <a:r>
              <a:rPr lang="en-US" sz="2800" dirty="0"/>
              <a:t>Some users do not know you can give two!</a:t>
            </a:r>
          </a:p>
          <a:p>
            <a:pPr marL="403225" indent="-403225"/>
            <a:endParaRPr lang="en-US" sz="3200" dirty="0"/>
          </a:p>
          <a:p>
            <a:pPr marL="403225" indent="-403225"/>
            <a:endParaRPr lang="en-US" sz="3200" dirty="0"/>
          </a:p>
        </p:txBody>
      </p:sp>
      <p:sp>
        <p:nvSpPr>
          <p:cNvPr id="4" name="Date Placeholder 3"/>
          <p:cNvSpPr>
            <a:spLocks noGrp="1"/>
          </p:cNvSpPr>
          <p:nvPr>
            <p:ph type="dt" sz="half" idx="10"/>
          </p:nvPr>
        </p:nvSpPr>
        <p:spPr/>
        <p:txBody>
          <a:bodyPr/>
          <a:lstStyle/>
          <a:p>
            <a:r>
              <a:rPr lang="en-US"/>
              <a:t>2 June 2017</a:t>
            </a:r>
          </a:p>
        </p:txBody>
      </p:sp>
      <p:graphicFrame>
        <p:nvGraphicFramePr>
          <p:cNvPr id="7" name="Table 6"/>
          <p:cNvGraphicFramePr>
            <a:graphicFrameLocks noGrp="1"/>
          </p:cNvGraphicFramePr>
          <p:nvPr>
            <p:extLst/>
          </p:nvPr>
        </p:nvGraphicFramePr>
        <p:xfrm>
          <a:off x="3825780" y="2978421"/>
          <a:ext cx="4540440" cy="914400"/>
        </p:xfrm>
        <a:graphic>
          <a:graphicData uri="http://schemas.openxmlformats.org/drawingml/2006/table">
            <a:tbl>
              <a:tblPr>
                <a:tableStyleId>{B301B821-A1FF-4177-AEE7-76D212191A09}</a:tableStyleId>
              </a:tblPr>
              <a:tblGrid>
                <a:gridCol w="2964787">
                  <a:extLst>
                    <a:ext uri="{9D8B030D-6E8A-4147-A177-3AD203B41FA5}">
                      <a16:colId xmlns:a16="http://schemas.microsoft.com/office/drawing/2014/main" val="525631560"/>
                    </a:ext>
                  </a:extLst>
                </a:gridCol>
                <a:gridCol w="1575653">
                  <a:extLst>
                    <a:ext uri="{9D8B030D-6E8A-4147-A177-3AD203B41FA5}">
                      <a16:colId xmlns:a16="http://schemas.microsoft.com/office/drawing/2014/main" val="1477929104"/>
                    </a:ext>
                  </a:extLst>
                </a:gridCol>
              </a:tblGrid>
              <a:tr h="396240">
                <a:tc>
                  <a:txBody>
                    <a:bodyPr/>
                    <a:lstStyle/>
                    <a:p>
                      <a:pPr algn="l"/>
                      <a:r>
                        <a:rPr lang="en-US" sz="2400" dirty="0">
                          <a:latin typeface="Droid Sans Mono" panose="020B0609030804020204" pitchFamily="49" charset="0"/>
                          <a:ea typeface="Droid Sans Mono" panose="020B0609030804020204" pitchFamily="49" charset="0"/>
                          <a:cs typeface="Droid Sans Mono" panose="020B0609030804020204" pitchFamily="49" charset="0"/>
                        </a:rPr>
                        <a:t>Adam Smith</a:t>
                      </a:r>
                    </a:p>
                  </a:txBody>
                  <a:tcPr marL="182880"/>
                </a:tc>
                <a:tc>
                  <a:txBody>
                    <a:bodyPr/>
                    <a:lstStyle/>
                    <a:p>
                      <a:pPr marL="0" indent="0" algn="l">
                        <a:buNone/>
                      </a:pPr>
                      <a:r>
                        <a:rPr lang="en-US" sz="2400" dirty="0">
                          <a:latin typeface="Droid Sans Mono" panose="020B0609030804020204" pitchFamily="49" charset="0"/>
                          <a:ea typeface="Droid Sans Mono" panose="020B0609030804020204" pitchFamily="49" charset="0"/>
                          <a:cs typeface="Droid Sans Mono" panose="020B0609030804020204" pitchFamily="49" charset="0"/>
                        </a:rPr>
                        <a:t>Adam</a:t>
                      </a:r>
                    </a:p>
                  </a:txBody>
                  <a:tcPr marL="182880"/>
                </a:tc>
                <a:extLst>
                  <a:ext uri="{0D108BD9-81ED-4DB2-BD59-A6C34878D82A}">
                    <a16:rowId xmlns:a16="http://schemas.microsoft.com/office/drawing/2014/main" val="919978051"/>
                  </a:ext>
                </a:extLst>
              </a:tr>
              <a:tr h="396240">
                <a:tc>
                  <a:txBody>
                    <a:bodyPr/>
                    <a:lstStyle/>
                    <a:p>
                      <a:pPr algn="l"/>
                      <a:r>
                        <a:rPr lang="en-US" sz="2400" dirty="0">
                          <a:latin typeface="Droid Sans Mono" panose="020B0609030804020204" pitchFamily="49" charset="0"/>
                          <a:ea typeface="Droid Sans Mono" panose="020B0609030804020204" pitchFamily="49" charset="0"/>
                          <a:cs typeface="Droid Sans Mono" panose="020B0609030804020204" pitchFamily="49" charset="0"/>
                        </a:rPr>
                        <a:t>Alice Williams</a:t>
                      </a:r>
                    </a:p>
                  </a:txBody>
                  <a:tcPr marL="182880"/>
                </a:tc>
                <a:tc>
                  <a:txBody>
                    <a:bodyPr/>
                    <a:lstStyle/>
                    <a:p>
                      <a:pPr algn="l"/>
                      <a:r>
                        <a:rPr lang="en-US" sz="2400" b="1" dirty="0" err="1">
                          <a:solidFill>
                            <a:schemeClr val="accent2"/>
                          </a:solidFill>
                          <a:latin typeface="Droid Sans Mono" panose="020B0609030804020204" pitchFamily="49" charset="0"/>
                          <a:ea typeface="Droid Sans Mono" panose="020B0609030804020204" pitchFamily="49" charset="0"/>
                          <a:cs typeface="Droid Sans Mono" panose="020B0609030804020204" pitchFamily="49" charset="0"/>
                        </a:rPr>
                        <a:t>Alic</a:t>
                      </a:r>
                      <a:endParaRPr lang="en-US" sz="2400" b="1" dirty="0">
                        <a:solidFill>
                          <a:schemeClr val="accent2"/>
                        </a:solidFill>
                        <a:latin typeface="Droid Sans Mono" panose="020B0609030804020204" pitchFamily="49" charset="0"/>
                        <a:ea typeface="Droid Sans Mono" panose="020B0609030804020204" pitchFamily="49" charset="0"/>
                        <a:cs typeface="Droid Sans Mono" panose="020B0609030804020204" pitchFamily="49" charset="0"/>
                      </a:endParaRPr>
                    </a:p>
                  </a:txBody>
                  <a:tcPr marL="182880"/>
                </a:tc>
                <a:extLst>
                  <a:ext uri="{0D108BD9-81ED-4DB2-BD59-A6C34878D82A}">
                    <a16:rowId xmlns:a16="http://schemas.microsoft.com/office/drawing/2014/main" val="77108090"/>
                  </a:ext>
                </a:extLst>
              </a:tr>
            </a:tbl>
          </a:graphicData>
        </a:graphic>
      </p:graphicFrame>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9450" t="5150" r="10407"/>
          <a:stretch/>
        </p:blipFill>
        <p:spPr>
          <a:xfrm>
            <a:off x="8842159" y="3192462"/>
            <a:ext cx="2689934" cy="3750109"/>
          </a:xfrm>
          <a:prstGeom prst="rect">
            <a:avLst/>
          </a:prstGeom>
          <a:effectLst/>
        </p:spPr>
      </p:pic>
      <p:sp>
        <p:nvSpPr>
          <p:cNvPr id="6" name="Slide Number Placeholder 5"/>
          <p:cNvSpPr>
            <a:spLocks noGrp="1"/>
          </p:cNvSpPr>
          <p:nvPr>
            <p:ph type="sldNum" sz="quarter" idx="12"/>
          </p:nvPr>
        </p:nvSpPr>
        <p:spPr/>
        <p:txBody>
          <a:bodyPr/>
          <a:lstStyle/>
          <a:p>
            <a:fld id="{1CEE210A-93B6-4714-AAF6-ECBA5FA348A9}" type="slidenum">
              <a:rPr lang="en-US" smtClean="0"/>
              <a:t>40</a:t>
            </a:fld>
            <a:endParaRPr lang="en-US"/>
          </a:p>
        </p:txBody>
      </p:sp>
    </p:spTree>
    <p:custDataLst>
      <p:tags r:id="rId1"/>
    </p:custDataLst>
    <p:extLst>
      <p:ext uri="{BB962C8B-B14F-4D97-AF65-F5344CB8AC3E}">
        <p14:creationId xmlns:p14="http://schemas.microsoft.com/office/powerpoint/2010/main" val="1303531711"/>
      </p:ext>
    </p:extLst>
  </p:cSld>
  <p:clrMapOvr>
    <a:masterClrMapping/>
  </p:clrMapOvr>
  <mc:AlternateContent xmlns:mc="http://schemas.openxmlformats.org/markup-compatibility/2006" xmlns:p14="http://schemas.microsoft.com/office/powerpoint/2010/main">
    <mc:Choice Requires="p14">
      <p:transition spd="slow" p14:dur="2000" advTm="46319"/>
    </mc:Choice>
    <mc:Fallback xmlns="">
      <p:transition spd="slow" advTm="4631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88231"/>
          </a:xfrm>
        </p:spPr>
        <p:txBody>
          <a:bodyPr>
            <a:normAutofit/>
          </a:bodyPr>
          <a:lstStyle/>
          <a:p>
            <a:r>
              <a:rPr lang="en-US" dirty="0"/>
              <a:t>Ambiguity Resolution</a:t>
            </a:r>
          </a:p>
        </p:txBody>
      </p:sp>
      <p:sp>
        <p:nvSpPr>
          <p:cNvPr id="3" name="Content Placeholder 2"/>
          <p:cNvSpPr>
            <a:spLocks noGrp="1"/>
          </p:cNvSpPr>
          <p:nvPr>
            <p:ph idx="1"/>
          </p:nvPr>
        </p:nvSpPr>
        <p:spPr>
          <a:xfrm>
            <a:off x="502153" y="1543050"/>
            <a:ext cx="10515600" cy="4633913"/>
          </a:xfrm>
        </p:spPr>
        <p:txBody>
          <a:bodyPr>
            <a:normAutofit/>
          </a:bodyPr>
          <a:lstStyle/>
          <a:p>
            <a:pPr marL="0" indent="0" defTabSz="903288">
              <a:buNone/>
              <a:tabLst>
                <a:tab pos="1716088" algn="l"/>
                <a:tab pos="9031288" algn="l"/>
              </a:tabLst>
            </a:pPr>
            <a:r>
              <a:rPr lang="en-US" b="1" dirty="0"/>
              <a:t>Option 1: 	</a:t>
            </a:r>
            <a:r>
              <a:rPr lang="en-US" dirty="0"/>
              <a:t>machine-learned robustness-based ranking</a:t>
            </a:r>
          </a:p>
          <a:p>
            <a:pPr marL="0" indent="0" defTabSz="903288">
              <a:spcBef>
                <a:spcPts val="0"/>
              </a:spcBef>
              <a:buNone/>
              <a:tabLst>
                <a:tab pos="5429250" algn="l"/>
                <a:tab pos="8624888" algn="l"/>
              </a:tabLst>
            </a:pPr>
            <a:r>
              <a:rPr lang="en-US" sz="2000" dirty="0">
                <a:solidFill>
                  <a:schemeClr val="accent4"/>
                </a:solidFill>
              </a:rPr>
              <a:t>	[Singh &amp; Gulwani: CAV 2015]</a:t>
            </a:r>
            <a:r>
              <a:rPr lang="en-US" sz="2000" dirty="0"/>
              <a:t>	</a:t>
            </a:r>
            <a:endParaRPr lang="en-US" sz="2000" dirty="0">
              <a:solidFill>
                <a:schemeClr val="accent2"/>
              </a:solidFill>
            </a:endParaRPr>
          </a:p>
        </p:txBody>
      </p:sp>
      <p:sp>
        <p:nvSpPr>
          <p:cNvPr id="4" name="Date Placeholder 3"/>
          <p:cNvSpPr>
            <a:spLocks noGrp="1"/>
          </p:cNvSpPr>
          <p:nvPr>
            <p:ph type="dt" sz="half" idx="10"/>
          </p:nvPr>
        </p:nvSpPr>
        <p:spPr/>
        <p:txBody>
          <a:bodyPr/>
          <a:lstStyle/>
          <a:p>
            <a:r>
              <a:rPr lang="en-US"/>
              <a:t>2 June 2017</a:t>
            </a:r>
          </a:p>
        </p:txBody>
      </p:sp>
      <p:sp>
        <p:nvSpPr>
          <p:cNvPr id="11" name="Rectangle 10"/>
          <p:cNvSpPr/>
          <p:nvPr/>
        </p:nvSpPr>
        <p:spPr>
          <a:xfrm>
            <a:off x="9259097" y="3242320"/>
            <a:ext cx="2924095" cy="3148662"/>
          </a:xfrm>
          <a:prstGeom prst="rect">
            <a:avLst/>
          </a:prstGeom>
          <a:blipFill rotWithShape="1">
            <a:blip r:embed="rId4"/>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 name="Slide Number Placeholder 5"/>
          <p:cNvSpPr>
            <a:spLocks noGrp="1"/>
          </p:cNvSpPr>
          <p:nvPr>
            <p:ph type="sldNum" sz="quarter" idx="12"/>
          </p:nvPr>
        </p:nvSpPr>
        <p:spPr/>
        <p:txBody>
          <a:bodyPr/>
          <a:lstStyle/>
          <a:p>
            <a:fld id="{1CEE210A-93B6-4714-AAF6-ECBA5FA348A9}" type="slidenum">
              <a:rPr lang="en-US" smtClean="0"/>
              <a:t>41</a:t>
            </a:fld>
            <a:endParaRPr lang="en-US"/>
          </a:p>
        </p:txBody>
      </p:sp>
    </p:spTree>
    <p:custDataLst>
      <p:tags r:id="rId1"/>
    </p:custDataLst>
    <p:extLst>
      <p:ext uri="{BB962C8B-B14F-4D97-AF65-F5344CB8AC3E}">
        <p14:creationId xmlns:p14="http://schemas.microsoft.com/office/powerpoint/2010/main" val="164802502"/>
      </p:ext>
    </p:extLst>
  </p:cSld>
  <p:clrMapOvr>
    <a:masterClrMapping/>
  </p:clrMapOvr>
  <mc:AlternateContent xmlns:mc="http://schemas.openxmlformats.org/markup-compatibility/2006" xmlns:p14="http://schemas.microsoft.com/office/powerpoint/2010/main">
    <mc:Choice Requires="p14">
      <p:transition spd="slow" p14:dur="2000" advTm="48654"/>
    </mc:Choice>
    <mc:Fallback xmlns="">
      <p:transition spd="slow" advTm="4865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88231"/>
          </a:xfrm>
        </p:spPr>
        <p:txBody>
          <a:bodyPr>
            <a:normAutofit/>
          </a:bodyPr>
          <a:lstStyle/>
          <a:p>
            <a:r>
              <a:rPr lang="en-US" dirty="0"/>
              <a:t>Ambiguity Resolution</a:t>
            </a:r>
          </a:p>
        </p:txBody>
      </p:sp>
      <p:sp>
        <p:nvSpPr>
          <p:cNvPr id="3" name="Content Placeholder 2"/>
          <p:cNvSpPr>
            <a:spLocks noGrp="1"/>
          </p:cNvSpPr>
          <p:nvPr>
            <p:ph idx="1"/>
          </p:nvPr>
        </p:nvSpPr>
        <p:spPr>
          <a:xfrm>
            <a:off x="502153" y="1543050"/>
            <a:ext cx="10515600" cy="4633913"/>
          </a:xfrm>
        </p:spPr>
        <p:txBody>
          <a:bodyPr>
            <a:normAutofit/>
          </a:bodyPr>
          <a:lstStyle/>
          <a:p>
            <a:pPr marL="0" indent="0" defTabSz="903288">
              <a:buNone/>
              <a:tabLst>
                <a:tab pos="1716088" algn="l"/>
                <a:tab pos="9031288" algn="l"/>
              </a:tabLst>
            </a:pPr>
            <a:r>
              <a:rPr lang="en-US" b="1" dirty="0"/>
              <a:t>Option 1: 	</a:t>
            </a:r>
            <a:r>
              <a:rPr lang="en-US" dirty="0"/>
              <a:t>machine-learned robustness-based ranking</a:t>
            </a:r>
          </a:p>
          <a:p>
            <a:pPr marL="0" indent="0" defTabSz="903288">
              <a:spcBef>
                <a:spcPts val="0"/>
              </a:spcBef>
              <a:buNone/>
              <a:tabLst>
                <a:tab pos="5429250" algn="l"/>
                <a:tab pos="8624888" algn="l"/>
              </a:tabLst>
            </a:pPr>
            <a:r>
              <a:rPr lang="en-US" sz="2000" dirty="0">
                <a:solidFill>
                  <a:schemeClr val="accent4"/>
                </a:solidFill>
              </a:rPr>
              <a:t>	[Singh &amp; Gulwani: CAV 2015]</a:t>
            </a:r>
            <a:r>
              <a:rPr lang="en-US" sz="2000" dirty="0"/>
              <a:t>	</a:t>
            </a:r>
            <a:endParaRPr lang="en-US" sz="2000" dirty="0">
              <a:solidFill>
                <a:schemeClr val="accent2"/>
              </a:solidFill>
            </a:endParaRPr>
          </a:p>
          <a:p>
            <a:pPr marL="0" indent="0" defTabSz="892175">
              <a:spcBef>
                <a:spcPts val="1200"/>
              </a:spcBef>
              <a:buNone/>
            </a:pPr>
            <a:r>
              <a:rPr lang="en-US" b="1" dirty="0"/>
              <a:t>Option 2: </a:t>
            </a:r>
            <a:r>
              <a:rPr lang="en-US" dirty="0"/>
              <a:t>display the program (paraphrased in English)</a:t>
            </a:r>
          </a:p>
          <a:p>
            <a:pPr marL="0" indent="0" defTabSz="892175">
              <a:buNone/>
            </a:pPr>
            <a:endParaRPr lang="en-US" dirty="0"/>
          </a:p>
        </p:txBody>
      </p:sp>
      <p:sp>
        <p:nvSpPr>
          <p:cNvPr id="4" name="Date Placeholder 3"/>
          <p:cNvSpPr>
            <a:spLocks noGrp="1"/>
          </p:cNvSpPr>
          <p:nvPr>
            <p:ph type="dt" sz="half" idx="10"/>
          </p:nvPr>
        </p:nvSpPr>
        <p:spPr/>
        <p:txBody>
          <a:bodyPr/>
          <a:lstStyle/>
          <a:p>
            <a:r>
              <a:rPr lang="en-US"/>
              <a:t>2 June 2017</a:t>
            </a:r>
          </a:p>
        </p:txBody>
      </p:sp>
      <p:sp>
        <p:nvSpPr>
          <p:cNvPr id="11" name="Rectangle 10"/>
          <p:cNvSpPr/>
          <p:nvPr/>
        </p:nvSpPr>
        <p:spPr>
          <a:xfrm>
            <a:off x="9259097" y="3242320"/>
            <a:ext cx="2924095" cy="3148662"/>
          </a:xfrm>
          <a:prstGeom prst="rect">
            <a:avLst/>
          </a:prstGeom>
          <a:blipFill rotWithShape="1">
            <a:blip r:embed="rId3"/>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432" y="4027714"/>
            <a:ext cx="6753042" cy="2149249"/>
          </a:xfrm>
          <a:prstGeom prst="rect">
            <a:avLst/>
          </a:prstGeom>
          <a:ln>
            <a:noFill/>
          </a:ln>
          <a:effectLst>
            <a:outerShdw blurRad="190500" algn="tl" rotWithShape="0">
              <a:srgbClr val="000000">
                <a:alpha val="70000"/>
              </a:srgbClr>
            </a:outerShdw>
          </a:effectLst>
        </p:spPr>
      </p:pic>
      <p:sp>
        <p:nvSpPr>
          <p:cNvPr id="8" name="Rectangle 7"/>
          <p:cNvSpPr/>
          <p:nvPr/>
        </p:nvSpPr>
        <p:spPr>
          <a:xfrm>
            <a:off x="6494702" y="2842210"/>
            <a:ext cx="2996333" cy="400110"/>
          </a:xfrm>
          <a:prstGeom prst="rect">
            <a:avLst/>
          </a:prstGeom>
        </p:spPr>
        <p:txBody>
          <a:bodyPr wrap="none">
            <a:spAutoFit/>
          </a:bodyPr>
          <a:lstStyle/>
          <a:p>
            <a:pPr algn="r"/>
            <a:r>
              <a:rPr lang="en-US" sz="2000" dirty="0">
                <a:solidFill>
                  <a:schemeClr val="accent4"/>
                </a:solidFill>
              </a:rPr>
              <a:t>[Mayer et al.: UIST 2015]</a:t>
            </a:r>
            <a:endParaRPr lang="en-US" sz="2000" dirty="0"/>
          </a:p>
        </p:txBody>
      </p:sp>
      <p:sp>
        <p:nvSpPr>
          <p:cNvPr id="6" name="Slide Number Placeholder 5"/>
          <p:cNvSpPr>
            <a:spLocks noGrp="1"/>
          </p:cNvSpPr>
          <p:nvPr>
            <p:ph type="sldNum" sz="quarter" idx="12"/>
          </p:nvPr>
        </p:nvSpPr>
        <p:spPr/>
        <p:txBody>
          <a:bodyPr/>
          <a:lstStyle/>
          <a:p>
            <a:fld id="{1CEE210A-93B6-4714-AAF6-ECBA5FA348A9}" type="slidenum">
              <a:rPr lang="en-US" smtClean="0"/>
              <a:t>42</a:t>
            </a:fld>
            <a:endParaRPr lang="en-US"/>
          </a:p>
        </p:txBody>
      </p:sp>
    </p:spTree>
    <p:extLst>
      <p:ext uri="{BB962C8B-B14F-4D97-AF65-F5344CB8AC3E}">
        <p14:creationId xmlns:p14="http://schemas.microsoft.com/office/powerpoint/2010/main" val="270564862"/>
      </p:ext>
    </p:extLst>
  </p:cSld>
  <p:clrMapOvr>
    <a:masterClrMapping/>
  </p:clrMapOvr>
  <mc:AlternateContent xmlns:mc="http://schemas.openxmlformats.org/markup-compatibility/2006" xmlns:p14="http://schemas.microsoft.com/office/powerpoint/2010/main">
    <mc:Choice Requires="p14">
      <p:transition spd="slow" p14:dur="2000" advTm="22877"/>
    </mc:Choice>
    <mc:Fallback xmlns="">
      <p:transition spd="slow" advTm="22877"/>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88231"/>
          </a:xfrm>
        </p:spPr>
        <p:txBody>
          <a:bodyPr>
            <a:normAutofit/>
          </a:bodyPr>
          <a:lstStyle/>
          <a:p>
            <a:r>
              <a:rPr lang="en-US" dirty="0"/>
              <a:t>Ambiguity Resolution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02153" y="1543050"/>
                <a:ext cx="10515600" cy="4633913"/>
              </a:xfrm>
            </p:spPr>
            <p:txBody>
              <a:bodyPr>
                <a:normAutofit/>
              </a:bodyPr>
              <a:lstStyle/>
              <a:p>
                <a:pPr marL="0" indent="0" defTabSz="903288">
                  <a:buNone/>
                  <a:tabLst>
                    <a:tab pos="1716088" algn="l"/>
                    <a:tab pos="9031288" algn="l"/>
                  </a:tabLst>
                </a:pPr>
                <a:r>
                  <a:rPr lang="en-US" b="1" dirty="0"/>
                  <a:t>Option 1: 	</a:t>
                </a:r>
                <a:r>
                  <a:rPr lang="en-US" dirty="0"/>
                  <a:t>machine-learned robustness-based ranking</a:t>
                </a:r>
              </a:p>
              <a:p>
                <a:pPr marL="0" indent="0" defTabSz="903288">
                  <a:spcBef>
                    <a:spcPts val="0"/>
                  </a:spcBef>
                  <a:buNone/>
                  <a:tabLst>
                    <a:tab pos="5429250" algn="l"/>
                    <a:tab pos="8624888" algn="l"/>
                  </a:tabLst>
                </a:pPr>
                <a:r>
                  <a:rPr lang="en-US" sz="2000" dirty="0">
                    <a:solidFill>
                      <a:schemeClr val="accent4"/>
                    </a:solidFill>
                  </a:rPr>
                  <a:t>	[Singh &amp; Gulwani: CAV 2015]</a:t>
                </a:r>
                <a:r>
                  <a:rPr lang="en-US" sz="2000" dirty="0"/>
                  <a:t>	</a:t>
                </a:r>
                <a:endParaRPr lang="en-US" sz="2000" dirty="0">
                  <a:solidFill>
                    <a:schemeClr val="accent2"/>
                  </a:solidFill>
                </a:endParaRPr>
              </a:p>
              <a:p>
                <a:pPr marL="0" indent="0" defTabSz="892175">
                  <a:spcBef>
                    <a:spcPts val="1200"/>
                  </a:spcBef>
                  <a:buNone/>
                  <a:tabLst>
                    <a:tab pos="1657350" algn="l"/>
                  </a:tabLst>
                </a:pPr>
                <a:r>
                  <a:rPr lang="en-US" b="1" dirty="0"/>
                  <a:t>Option 2: </a:t>
                </a:r>
                <a:r>
                  <a:rPr lang="en-US" dirty="0"/>
                  <a:t>display the program (paraphrased in English)</a:t>
                </a:r>
              </a:p>
              <a:p>
                <a:pPr marL="0" indent="0" defTabSz="892175">
                  <a:spcBef>
                    <a:spcPts val="0"/>
                  </a:spcBef>
                  <a:buNone/>
                </a:pPr>
                <a:endParaRPr lang="en-US" b="1" dirty="0"/>
              </a:p>
              <a:p>
                <a:pPr marL="0" indent="0" defTabSz="892175">
                  <a:spcBef>
                    <a:spcPts val="0"/>
                  </a:spcBef>
                  <a:buNone/>
                </a:pPr>
                <a:r>
                  <a:rPr lang="en-US" b="1" dirty="0"/>
                  <a:t>Option 3:</a:t>
                </a:r>
                <a:r>
                  <a:rPr lang="en-US" dirty="0"/>
                  <a:t> interactive clarification  </a:t>
                </a:r>
                <a:r>
                  <a:rPr lang="en-US" sz="2000" dirty="0">
                    <a:solidFill>
                      <a:schemeClr val="accent4"/>
                    </a:solidFill>
                  </a:rPr>
                  <a:t>[Mayer et al.: UIST 2015]</a:t>
                </a:r>
                <a:endParaRPr lang="en-US" sz="2000" dirty="0"/>
              </a:p>
              <a:p>
                <a:pPr lvl="1" defTabSz="892175"/>
                <a:r>
                  <a:rPr lang="en-US" dirty="0"/>
                  <a:t>Pick a subset of inputs for clarification using an SMT solver</a:t>
                </a:r>
                <a:br>
                  <a:rPr lang="en-US" dirty="0"/>
                </a:br>
                <a:r>
                  <a:rPr lang="en-US" dirty="0"/>
                  <a:t>(</a:t>
                </a:r>
                <a14:m>
                  <m:oMath xmlns:m="http://schemas.openxmlformats.org/officeDocument/2006/math">
                    <m:r>
                      <a:rPr lang="en-US" b="0" i="1" smtClean="0">
                        <a:latin typeface="Cambria Math" panose="02040503050406030204" pitchFamily="18" charset="0"/>
                      </a:rPr>
                      <m:t>≈</m:t>
                    </m:r>
                  </m:oMath>
                </a14:m>
                <a:r>
                  <a:rPr lang="en-US" dirty="0"/>
                  <a:t> set cover)</a:t>
                </a:r>
              </a:p>
              <a:p>
                <a:pPr marL="0" indent="0" defTabSz="892175">
                  <a:buNone/>
                </a:pPr>
                <a:endParaRPr lang="en-US" dirty="0"/>
              </a:p>
              <a:p>
                <a:pPr marL="0" indent="0" defTabSz="892175">
                  <a:buNone/>
                </a:pPr>
                <a:endParaRPr lang="en-US" dirty="0"/>
              </a:p>
              <a:p>
                <a:pPr marL="0" indent="0" defTabSz="892175">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02153" y="1543050"/>
                <a:ext cx="10515600" cy="4633913"/>
              </a:xfrm>
              <a:blipFill>
                <a:blip r:embed="rId3"/>
                <a:stretch>
                  <a:fillRect l="-1159" t="-1316"/>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a:t>2 June 2017</a:t>
            </a:r>
          </a:p>
        </p:txBody>
      </p:sp>
      <p:sp>
        <p:nvSpPr>
          <p:cNvPr id="11" name="Rectangle 10"/>
          <p:cNvSpPr/>
          <p:nvPr/>
        </p:nvSpPr>
        <p:spPr>
          <a:xfrm>
            <a:off x="9259097" y="3242320"/>
            <a:ext cx="2924095" cy="3148662"/>
          </a:xfrm>
          <a:prstGeom prst="rect">
            <a:avLst/>
          </a:prstGeom>
          <a:blipFill rotWithShape="1">
            <a:blip r:embed="rId4"/>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 name="Picture 6"/>
          <p:cNvPicPr>
            <a:picLocks noChangeAspect="1"/>
          </p:cNvPicPr>
          <p:nvPr/>
        </p:nvPicPr>
        <p:blipFill>
          <a:blip r:embed="rId5"/>
          <a:stretch>
            <a:fillRect/>
          </a:stretch>
        </p:blipFill>
        <p:spPr>
          <a:xfrm>
            <a:off x="3396299" y="4452697"/>
            <a:ext cx="5862798" cy="1813960"/>
          </a:xfrm>
          <a:prstGeom prst="rect">
            <a:avLst/>
          </a:prstGeom>
          <a:ln>
            <a:noFill/>
          </a:ln>
          <a:effectLst>
            <a:outerShdw blurRad="190500" algn="tl" rotWithShape="0">
              <a:srgbClr val="000000">
                <a:alpha val="70000"/>
              </a:srgbClr>
            </a:outerShdw>
          </a:effectLst>
        </p:spPr>
      </p:pic>
      <p:sp>
        <p:nvSpPr>
          <p:cNvPr id="10" name="Rectangle 7"/>
          <p:cNvSpPr/>
          <p:nvPr/>
        </p:nvSpPr>
        <p:spPr>
          <a:xfrm>
            <a:off x="6494702" y="2842210"/>
            <a:ext cx="2996333" cy="400110"/>
          </a:xfrm>
          <a:prstGeom prst="rect">
            <a:avLst/>
          </a:prstGeom>
        </p:spPr>
        <p:txBody>
          <a:bodyPr wrap="none">
            <a:spAutoFit/>
          </a:bodyPr>
          <a:lstStyle/>
          <a:p>
            <a:pPr algn="r"/>
            <a:r>
              <a:rPr lang="en-US" sz="2000" dirty="0">
                <a:solidFill>
                  <a:schemeClr val="accent4"/>
                </a:solidFill>
              </a:rPr>
              <a:t>[Mayer et al.: UIST 2015]</a:t>
            </a:r>
            <a:endParaRPr lang="en-US" sz="2000" dirty="0"/>
          </a:p>
        </p:txBody>
      </p:sp>
      <p:sp>
        <p:nvSpPr>
          <p:cNvPr id="6" name="Slide Number Placeholder 5"/>
          <p:cNvSpPr>
            <a:spLocks noGrp="1"/>
          </p:cNvSpPr>
          <p:nvPr>
            <p:ph type="sldNum" sz="quarter" idx="12"/>
          </p:nvPr>
        </p:nvSpPr>
        <p:spPr/>
        <p:txBody>
          <a:bodyPr/>
          <a:lstStyle/>
          <a:p>
            <a:fld id="{1CEE210A-93B6-4714-AAF6-ECBA5FA348A9}" type="slidenum">
              <a:rPr lang="en-US" smtClean="0"/>
              <a:t>43</a:t>
            </a:fld>
            <a:endParaRPr lang="en-US"/>
          </a:p>
        </p:txBody>
      </p:sp>
    </p:spTree>
    <p:extLst>
      <p:ext uri="{BB962C8B-B14F-4D97-AF65-F5344CB8AC3E}">
        <p14:creationId xmlns:p14="http://schemas.microsoft.com/office/powerpoint/2010/main" val="4053825455"/>
      </p:ext>
    </p:extLst>
  </p:cSld>
  <p:clrMapOvr>
    <a:masterClrMapping/>
  </p:clrMapOvr>
  <mc:AlternateContent xmlns:mc="http://schemas.openxmlformats.org/markup-compatibility/2006" xmlns:p14="http://schemas.microsoft.com/office/powerpoint/2010/main">
    <mc:Choice Requires="p14">
      <p:transition spd="slow" p14:dur="2000" advTm="33900"/>
    </mc:Choice>
    <mc:Fallback xmlns="">
      <p:transition spd="slow" advTm="3390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235" y="294349"/>
            <a:ext cx="10515600" cy="1325563"/>
          </a:xfrm>
        </p:spPr>
        <p:txBody>
          <a:bodyPr/>
          <a:lstStyle/>
          <a:p>
            <a:r>
              <a:rPr lang="en-US" dirty="0"/>
              <a:t>Comparing interaction models</a:t>
            </a:r>
          </a:p>
        </p:txBody>
      </p:sp>
      <p:sp>
        <p:nvSpPr>
          <p:cNvPr id="4" name="Date Placeholder 3"/>
          <p:cNvSpPr>
            <a:spLocks noGrp="1"/>
          </p:cNvSpPr>
          <p:nvPr>
            <p:ph type="dt" sz="half" idx="10"/>
          </p:nvPr>
        </p:nvSpPr>
        <p:spPr/>
        <p:txBody>
          <a:bodyPr/>
          <a:lstStyle/>
          <a:p>
            <a:r>
              <a:rPr lang="en-US"/>
              <a:t>2 June 2017</a:t>
            </a:r>
          </a:p>
        </p:txBody>
      </p:sp>
      <p:pic>
        <p:nvPicPr>
          <p:cNvPr id="7" name="Espace réservé du contenu 3"/>
          <p:cNvPicPr>
            <a:picLocks noGrp="1"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5400000">
            <a:off x="-439799" y="3096466"/>
            <a:ext cx="4803361" cy="1164090"/>
          </a:xfrm>
          <a:prstGeom prst="rect">
            <a:avLst/>
          </a:prstGeom>
        </p:spPr>
      </p:pic>
      <p:sp>
        <p:nvSpPr>
          <p:cNvPr id="8" name="TextBox 7"/>
          <p:cNvSpPr txBox="1"/>
          <p:nvPr/>
        </p:nvSpPr>
        <p:spPr>
          <a:xfrm>
            <a:off x="730749" y="6129414"/>
            <a:ext cx="10730501" cy="369332"/>
          </a:xfrm>
          <a:prstGeom prst="rect">
            <a:avLst/>
          </a:prstGeom>
          <a:noFill/>
        </p:spPr>
        <p:txBody>
          <a:bodyPr wrap="square" rtlCol="0">
            <a:spAutoFit/>
          </a:bodyPr>
          <a:lstStyle/>
          <a:p>
            <a:pPr algn="ctr"/>
            <a:r>
              <a:rPr lang="en-US" dirty="0">
                <a:solidFill>
                  <a:schemeClr val="accent4"/>
                </a:solidFill>
              </a:rPr>
              <a:t>[Mayer, Soares, Grechkin, Le, Marron, Polozov, Singh, Zorn, Gulwani: UIST 2015]</a:t>
            </a:r>
            <a:endParaRPr lang="en-US" dirty="0">
              <a:solidFill>
                <a:schemeClr val="accent1"/>
              </a:solidFill>
            </a:endParaRPr>
          </a:p>
        </p:txBody>
      </p:sp>
      <p:sp>
        <p:nvSpPr>
          <p:cNvPr id="9" name="TextBox 8"/>
          <p:cNvSpPr txBox="1"/>
          <p:nvPr/>
        </p:nvSpPr>
        <p:spPr>
          <a:xfrm>
            <a:off x="486672" y="5765318"/>
            <a:ext cx="889987" cy="400110"/>
          </a:xfrm>
          <a:prstGeom prst="rect">
            <a:avLst/>
          </a:prstGeom>
          <a:noFill/>
        </p:spPr>
        <p:txBody>
          <a:bodyPr wrap="none" rtlCol="0">
            <a:spAutoFit/>
          </a:bodyPr>
          <a:lstStyle/>
          <a:p>
            <a:r>
              <a:rPr lang="en-US" sz="2000" dirty="0"/>
              <a:t>Errors</a:t>
            </a:r>
          </a:p>
        </p:txBody>
      </p:sp>
      <p:sp>
        <p:nvSpPr>
          <p:cNvPr id="10" name="Speech Bubble: Rectangle with Corners Rounded 57" descr=" 58"/>
          <p:cNvSpPr/>
          <p:nvPr/>
        </p:nvSpPr>
        <p:spPr>
          <a:xfrm>
            <a:off x="2944426" y="4488632"/>
            <a:ext cx="3489029" cy="612934"/>
          </a:xfrm>
          <a:prstGeom prst="wedgeRoundRectCallout">
            <a:avLst>
              <a:gd name="adj1" fmla="val -83911"/>
              <a:gd name="adj2" fmla="val 121194"/>
              <a:gd name="adj3" fmla="val 16667"/>
            </a:avLst>
          </a:prstGeom>
          <a:solidFill>
            <a:srgbClr val="4A7AB3">
              <a:alpha val="50000"/>
            </a:srgbClr>
          </a:solidFill>
          <a:ln>
            <a:noFill/>
          </a:ln>
        </p:spPr>
        <p:style>
          <a:lnRef idx="0">
            <a:scrgbClr r="0" g="0" b="0"/>
          </a:lnRef>
          <a:fillRef idx="0">
            <a:scrgbClr r="0" g="0" b="0"/>
          </a:fillRef>
          <a:effectRef idx="0">
            <a:scrgbClr r="0" g="0" b="0"/>
          </a:effectRef>
          <a:fontRef idx="minor">
            <a:schemeClr val="lt1"/>
          </a:fontRef>
        </p:style>
        <p:txBody>
          <a:bodyPr wrap="square" lIns="182880" tIns="91440" rIns="182880" bIns="91440" rtlCol="0" anchor="ctr">
            <a:spAutoFit/>
          </a:bodyPr>
          <a:lstStyle/>
          <a:p>
            <a:pPr algn="ctr"/>
            <a:r>
              <a:rPr lang="en-US" sz="2400" dirty="0"/>
              <a:t>Examples only</a:t>
            </a:r>
          </a:p>
        </p:txBody>
      </p:sp>
      <p:sp>
        <p:nvSpPr>
          <p:cNvPr id="11" name="Speech Bubble: Rectangle with Corners Rounded 57" descr=" 58"/>
          <p:cNvSpPr/>
          <p:nvPr/>
        </p:nvSpPr>
        <p:spPr>
          <a:xfrm>
            <a:off x="2944426" y="3217063"/>
            <a:ext cx="3489030" cy="612934"/>
          </a:xfrm>
          <a:prstGeom prst="wedgeRoundRectCallout">
            <a:avLst>
              <a:gd name="adj1" fmla="val -75599"/>
              <a:gd name="adj2" fmla="val -202"/>
              <a:gd name="adj3" fmla="val 16667"/>
            </a:avLst>
          </a:prstGeom>
          <a:solidFill>
            <a:srgbClr val="4A7AB3">
              <a:alpha val="50000"/>
            </a:srgbClr>
          </a:solidFill>
          <a:ln>
            <a:noFill/>
          </a:ln>
        </p:spPr>
        <p:style>
          <a:lnRef idx="0">
            <a:scrgbClr r="0" g="0" b="0"/>
          </a:lnRef>
          <a:fillRef idx="0">
            <a:scrgbClr r="0" g="0" b="0"/>
          </a:fillRef>
          <a:effectRef idx="0">
            <a:scrgbClr r="0" g="0" b="0"/>
          </a:effectRef>
          <a:fontRef idx="minor">
            <a:schemeClr val="lt1"/>
          </a:fontRef>
        </p:style>
        <p:txBody>
          <a:bodyPr wrap="square" lIns="182880" tIns="91440" rIns="182880" bIns="91440" rtlCol="0" anchor="ctr">
            <a:spAutoFit/>
          </a:bodyPr>
          <a:lstStyle/>
          <a:p>
            <a:pPr algn="ctr"/>
            <a:r>
              <a:rPr lang="en-US" sz="2400" dirty="0"/>
              <a:t>Examples + Questions</a:t>
            </a:r>
          </a:p>
        </p:txBody>
      </p:sp>
      <p:sp>
        <p:nvSpPr>
          <p:cNvPr id="12" name="Speech Bubble: Rectangle with Corners Rounded 57" descr=" 58"/>
          <p:cNvSpPr/>
          <p:nvPr/>
        </p:nvSpPr>
        <p:spPr>
          <a:xfrm>
            <a:off x="2944426" y="1945494"/>
            <a:ext cx="3489030" cy="612934"/>
          </a:xfrm>
          <a:prstGeom prst="wedgeRoundRectCallout">
            <a:avLst>
              <a:gd name="adj1" fmla="val -68652"/>
              <a:gd name="adj2" fmla="val 98419"/>
              <a:gd name="adj3" fmla="val 16667"/>
            </a:avLst>
          </a:prstGeom>
          <a:solidFill>
            <a:srgbClr val="4A7AB3">
              <a:alpha val="50000"/>
            </a:srgbClr>
          </a:solidFill>
          <a:ln>
            <a:noFill/>
          </a:ln>
        </p:spPr>
        <p:style>
          <a:lnRef idx="0">
            <a:scrgbClr r="0" g="0" b="0"/>
          </a:lnRef>
          <a:fillRef idx="0">
            <a:scrgbClr r="0" g="0" b="0"/>
          </a:fillRef>
          <a:effectRef idx="0">
            <a:scrgbClr r="0" g="0" b="0"/>
          </a:effectRef>
          <a:fontRef idx="minor">
            <a:schemeClr val="lt1"/>
          </a:fontRef>
        </p:style>
        <p:txBody>
          <a:bodyPr wrap="square" lIns="182880" tIns="91440" rIns="182880" bIns="91440" rtlCol="0" anchor="ctr">
            <a:spAutoFit/>
          </a:bodyPr>
          <a:lstStyle/>
          <a:p>
            <a:pPr algn="ctr"/>
            <a:r>
              <a:rPr lang="en-US" sz="2400" dirty="0"/>
              <a:t>Examples + Program</a:t>
            </a:r>
          </a:p>
        </p:txBody>
      </p:sp>
      <p:sp>
        <p:nvSpPr>
          <p:cNvPr id="13" name="TextBox 12"/>
          <p:cNvSpPr txBox="1"/>
          <p:nvPr/>
        </p:nvSpPr>
        <p:spPr>
          <a:xfrm>
            <a:off x="7062556" y="2245297"/>
            <a:ext cx="4672244" cy="954107"/>
          </a:xfrm>
          <a:prstGeom prst="rect">
            <a:avLst/>
          </a:prstGeom>
          <a:ln w="28575">
            <a:solidFill>
              <a:srgbClr val="9CD19F"/>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800" dirty="0"/>
              <a:t>Any interaction </a:t>
            </a:r>
            <a:r>
              <a:rPr lang="en-US" sz="2800" i="1" dirty="0"/>
              <a:t>leads to fewer errors </a:t>
            </a:r>
            <a:r>
              <a:rPr lang="en-US" sz="2800" dirty="0"/>
              <a:t>in the task</a:t>
            </a:r>
            <a:endParaRPr lang="en-US" sz="2800" i="1" dirty="0"/>
          </a:p>
        </p:txBody>
      </p:sp>
      <p:sp>
        <p:nvSpPr>
          <p:cNvPr id="14" name="TextBox 13"/>
          <p:cNvSpPr txBox="1"/>
          <p:nvPr/>
        </p:nvSpPr>
        <p:spPr>
          <a:xfrm>
            <a:off x="7062555" y="4012669"/>
            <a:ext cx="4672245" cy="954107"/>
          </a:xfrm>
          <a:prstGeom prst="rect">
            <a:avLst/>
          </a:prstGeom>
          <a:ln w="28575">
            <a:solidFill>
              <a:srgbClr val="9CD19F"/>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800" dirty="0"/>
              <a:t>Questions </a:t>
            </a:r>
            <a:r>
              <a:rPr lang="en-US" sz="2800" i="1" dirty="0"/>
              <a:t>tend to increase confidence </a:t>
            </a:r>
            <a:r>
              <a:rPr lang="en-US" sz="2800" dirty="0"/>
              <a:t>in the system</a:t>
            </a:r>
            <a:endParaRPr lang="en-US" sz="2800" i="1" dirty="0"/>
          </a:p>
        </p:txBody>
      </p:sp>
      <mc:AlternateContent xmlns:mc="http://schemas.openxmlformats.org/markup-compatibility/2006" xmlns:a14="http://schemas.microsoft.com/office/drawing/2010/main">
        <mc:Choice Requires="a14">
          <p:sp>
            <p:nvSpPr>
              <p:cNvPr id="16" name="TextBox 15"/>
              <p:cNvSpPr txBox="1"/>
              <p:nvPr/>
            </p:nvSpPr>
            <p:spPr>
              <a:xfrm>
                <a:off x="8124054" y="4966776"/>
                <a:ext cx="2693301" cy="400110"/>
              </a:xfrm>
              <a:prstGeom prst="rect">
                <a:avLst/>
              </a:prstGeom>
              <a:noFill/>
            </p:spPr>
            <p:txBody>
              <a:bodyPr wrap="none" rtlCol="0">
                <a:spAutoFit/>
              </a:bodyPr>
              <a:lstStyle/>
              <a:p>
                <a:pPr algn="ctr"/>
                <a:r>
                  <a:rPr lang="en-US" sz="2000" b="0" dirty="0"/>
                  <a:t>(</a:t>
                </a:r>
                <a14:m>
                  <m:oMath xmlns:m="http://schemas.openxmlformats.org/officeDocument/2006/math">
                    <m:r>
                      <a:rPr lang="en-US" sz="2000" b="0" i="1" smtClean="0">
                        <a:latin typeface="Cambria Math" panose="02040503050406030204" pitchFamily="18" charset="0"/>
                      </a:rPr>
                      <m:t>𝑊</m:t>
                    </m:r>
                    <m:r>
                      <a:rPr lang="en-US" sz="2000" b="0" i="1" smtClean="0">
                        <a:latin typeface="Cambria Math" panose="02040503050406030204" pitchFamily="18" charset="0"/>
                      </a:rPr>
                      <m:t>=181.5,  </m:t>
                    </m:r>
                    <m:r>
                      <a:rPr lang="en-US" sz="2000" b="0" i="1" smtClean="0">
                        <a:latin typeface="Cambria Math" panose="02040503050406030204" pitchFamily="18" charset="0"/>
                      </a:rPr>
                      <m:t>𝑝</m:t>
                    </m:r>
                    <m:r>
                      <a:rPr lang="en-US" sz="2000" b="0" i="1" smtClean="0">
                        <a:latin typeface="Cambria Math" panose="02040503050406030204" pitchFamily="18" charset="0"/>
                      </a:rPr>
                      <m:t>=0.07</m:t>
                    </m:r>
                  </m:oMath>
                </a14:m>
                <a:r>
                  <a:rPr lang="en-US" sz="2000" dirty="0"/>
                  <a:t>)</a:t>
                </a:r>
              </a:p>
            </p:txBody>
          </p:sp>
        </mc:Choice>
        <mc:Fallback xmlns="">
          <p:sp>
            <p:nvSpPr>
              <p:cNvPr id="16" name="TextBox 15"/>
              <p:cNvSpPr txBox="1">
                <a:spLocks noRot="1" noChangeAspect="1" noMove="1" noResize="1" noEditPoints="1" noAdjustHandles="1" noChangeArrowheads="1" noChangeShapeType="1" noTextEdit="1"/>
              </p:cNvSpPr>
              <p:nvPr/>
            </p:nvSpPr>
            <p:spPr>
              <a:xfrm>
                <a:off x="8124054" y="4966776"/>
                <a:ext cx="2693301" cy="400110"/>
              </a:xfrm>
              <a:prstGeom prst="rect">
                <a:avLst/>
              </a:prstGeom>
              <a:blipFill>
                <a:blip r:embed="rId5"/>
                <a:stretch>
                  <a:fillRect l="-2262" t="-9231" r="-1810" b="-2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8123359" y="3212449"/>
                <a:ext cx="2550635" cy="400110"/>
              </a:xfrm>
              <a:prstGeom prst="rect">
                <a:avLst/>
              </a:prstGeom>
              <a:noFill/>
            </p:spPr>
            <p:txBody>
              <a:bodyPr wrap="none" rtlCol="0">
                <a:spAutoFit/>
              </a:bodyPr>
              <a:lstStyle/>
              <a:p>
                <a:pPr algn="ctr"/>
                <a:r>
                  <a:rPr lang="en-US" sz="2000" b="0" dirty="0"/>
                  <a:t>(</a:t>
                </a:r>
                <a14:m>
                  <m:oMath xmlns:m="http://schemas.openxmlformats.org/officeDocument/2006/math">
                    <m:r>
                      <a:rPr lang="en-US" sz="2000" b="0" i="1" smtClean="0">
                        <a:latin typeface="Cambria Math" panose="02040503050406030204" pitchFamily="18" charset="0"/>
                      </a:rPr>
                      <m:t>𝑊</m:t>
                    </m:r>
                    <m:r>
                      <a:rPr lang="en-US" sz="2000" b="0" i="1" smtClean="0">
                        <a:latin typeface="Cambria Math" panose="02040503050406030204" pitchFamily="18" charset="0"/>
                      </a:rPr>
                      <m:t>=78.5,  </m:t>
                    </m:r>
                    <m:r>
                      <a:rPr lang="en-US" sz="2000" b="0" i="1" smtClean="0">
                        <a:latin typeface="Cambria Math" panose="02040503050406030204" pitchFamily="18" charset="0"/>
                      </a:rPr>
                      <m:t>𝑝</m:t>
                    </m:r>
                    <m:r>
                      <a:rPr lang="en-US" sz="2000" b="0" i="1" smtClean="0">
                        <a:latin typeface="Cambria Math" panose="02040503050406030204" pitchFamily="18" charset="0"/>
                      </a:rPr>
                      <m:t>&lt;0.05</m:t>
                    </m:r>
                  </m:oMath>
                </a14:m>
                <a:r>
                  <a:rPr lang="en-US" sz="2000" dirty="0"/>
                  <a:t>)</a:t>
                </a:r>
              </a:p>
            </p:txBody>
          </p:sp>
        </mc:Choice>
        <mc:Fallback xmlns="">
          <p:sp>
            <p:nvSpPr>
              <p:cNvPr id="17" name="TextBox 16"/>
              <p:cNvSpPr txBox="1">
                <a:spLocks noRot="1" noChangeAspect="1" noMove="1" noResize="1" noEditPoints="1" noAdjustHandles="1" noChangeArrowheads="1" noChangeShapeType="1" noTextEdit="1"/>
              </p:cNvSpPr>
              <p:nvPr/>
            </p:nvSpPr>
            <p:spPr>
              <a:xfrm>
                <a:off x="8123359" y="3212449"/>
                <a:ext cx="2550635" cy="400110"/>
              </a:xfrm>
              <a:prstGeom prst="rect">
                <a:avLst/>
              </a:prstGeom>
              <a:blipFill>
                <a:blip r:embed="rId6"/>
                <a:stretch>
                  <a:fillRect l="-2392" t="-9091" r="-1914" b="-25758"/>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1CEE210A-93B6-4714-AAF6-ECBA5FA348A9}" type="slidenum">
              <a:rPr lang="en-US" smtClean="0"/>
              <a:t>44</a:t>
            </a:fld>
            <a:endParaRPr lang="en-US"/>
          </a:p>
        </p:txBody>
      </p:sp>
    </p:spTree>
    <p:extLst>
      <p:ext uri="{BB962C8B-B14F-4D97-AF65-F5344CB8AC3E}">
        <p14:creationId xmlns:p14="http://schemas.microsoft.com/office/powerpoint/2010/main" val="349588320"/>
      </p:ext>
    </p:extLst>
  </p:cSld>
  <p:clrMapOvr>
    <a:masterClrMapping/>
  </p:clrMapOvr>
  <mc:AlternateContent xmlns:mc="http://schemas.openxmlformats.org/markup-compatibility/2006" xmlns:p14="http://schemas.microsoft.com/office/powerpoint/2010/main">
    <mc:Choice Requires="p14">
      <p:transition spd="slow" p14:dur="2000" advTm="38724"/>
    </mc:Choice>
    <mc:Fallback xmlns="">
      <p:transition spd="slow" advTm="38724"/>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a:cxnSpLocks/>
          </p:cNvCxnSpPr>
          <p:nvPr/>
        </p:nvCxnSpPr>
        <p:spPr>
          <a:xfrm flipV="1">
            <a:off x="3561799" y="1583756"/>
            <a:ext cx="0" cy="1197223"/>
          </a:xfrm>
          <a:prstGeom prst="line">
            <a:avLst/>
          </a:prstGeom>
          <a:ln w="50800" cmpd="dbl">
            <a:solidFill>
              <a:schemeClr val="bg2">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Interactive Program Synthesis</a:t>
            </a:r>
          </a:p>
        </p:txBody>
      </p:sp>
      <p:sp>
        <p:nvSpPr>
          <p:cNvPr id="4" name="Date Placeholder 3"/>
          <p:cNvSpPr>
            <a:spLocks noGrp="1"/>
          </p:cNvSpPr>
          <p:nvPr>
            <p:ph type="dt" sz="half" idx="10"/>
          </p:nvPr>
        </p:nvSpPr>
        <p:spPr/>
        <p:txBody>
          <a:bodyPr/>
          <a:lstStyle/>
          <a:p>
            <a:r>
              <a:rPr lang="en-US"/>
              <a:t>2 June 2017</a:t>
            </a:r>
          </a:p>
        </p:txBody>
      </p:sp>
      <p:grpSp>
        <p:nvGrpSpPr>
          <p:cNvPr id="10" name="Group 9"/>
          <p:cNvGrpSpPr/>
          <p:nvPr/>
        </p:nvGrpSpPr>
        <p:grpSpPr>
          <a:xfrm>
            <a:off x="1066174" y="2272560"/>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2"/>
            <a:stretch>
              <a:fillRect/>
            </a:stretch>
          </p:blipFill>
          <p:spPr>
            <a:xfrm>
              <a:off x="6640455" y="2106754"/>
              <a:ext cx="1048468" cy="1024085"/>
            </a:xfrm>
            <a:prstGeom prst="rect">
              <a:avLst/>
            </a:prstGeom>
          </p:spPr>
        </p:pic>
      </p:grpSp>
      <p:grpSp>
        <p:nvGrpSpPr>
          <p:cNvPr id="11" name="Group 4"/>
          <p:cNvGrpSpPr/>
          <p:nvPr/>
        </p:nvGrpSpPr>
        <p:grpSpPr>
          <a:xfrm>
            <a:off x="4790245" y="4668269"/>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squar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400007"/>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7348375" y="2729376"/>
            <a:ext cx="2568332" cy="2100234"/>
            <a:chOff x="7561876" y="3161405"/>
            <a:chExt cx="2568332" cy="2100234"/>
          </a:xfrm>
        </p:grpSpPr>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561876" y="4799974"/>
              <a:ext cx="2568332" cy="461665"/>
            </a:xfrm>
            <a:prstGeom prst="rect">
              <a:avLst/>
            </a:prstGeom>
            <a:noFill/>
          </p:spPr>
          <p:txBody>
            <a:bodyPr wrap="none" rtlCol="0">
              <a:spAutoFit/>
            </a:bodyPr>
            <a:lstStyle/>
            <a:p>
              <a:pPr algn="ctr"/>
              <a:r>
                <a:rPr lang="en-US" sz="2400" dirty="0">
                  <a:solidFill>
                    <a:schemeClr val="tx1">
                      <a:lumMod val="50000"/>
                      <a:lumOff val="50000"/>
                    </a:schemeClr>
                  </a:solidFill>
                </a:rPr>
                <a:t>User (Debugging)</a:t>
              </a:r>
            </a:p>
          </p:txBody>
        </p:sp>
      </p:grpSp>
      <p:cxnSp>
        <p:nvCxnSpPr>
          <p:cNvPr id="26" name="Connector: Elbow 25"/>
          <p:cNvCxnSpPr>
            <a:cxnSpLocks/>
            <a:stCxn id="13" idx="3"/>
            <a:endCxn id="23" idx="1"/>
          </p:cNvCxnSpPr>
          <p:nvPr/>
        </p:nvCxnSpPr>
        <p:spPr>
          <a:xfrm flipV="1">
            <a:off x="6526087" y="4598778"/>
            <a:ext cx="822288" cy="834093"/>
          </a:xfrm>
          <a:prstGeom prst="bentConnector3">
            <a:avLst>
              <a:gd name="adj1" fmla="val 50000"/>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Multidocument 17"/>
          <p:cNvSpPr/>
          <p:nvPr/>
        </p:nvSpPr>
        <p:spPr>
          <a:xfrm>
            <a:off x="4692875" y="2339509"/>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780979"/>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Magnetic Disk 26"/>
          <p:cNvSpPr/>
          <p:nvPr/>
        </p:nvSpPr>
        <p:spPr>
          <a:xfrm>
            <a:off x="7731629" y="5426534"/>
            <a:ext cx="1801824" cy="717127"/>
          </a:xfrm>
          <a:prstGeom prst="rect">
            <a:avLst/>
          </a:prstGeom>
          <a:solidFill>
            <a:srgbClr val="F2F2F2"/>
          </a:solidFill>
          <a:ln>
            <a:noFill/>
          </a:ln>
        </p:spPr>
        <p:style>
          <a:lnRef idx="2">
            <a:schemeClr val="accent3">
              <a:shade val="50000"/>
            </a:schemeClr>
          </a:lnRef>
          <a:fillRef idx="1">
            <a:schemeClr val="accent3"/>
          </a:fillRef>
          <a:effectRef idx="0">
            <a:schemeClr val="accent3"/>
          </a:effectRef>
          <a:fontRef idx="minor">
            <a:schemeClr val="lt1"/>
          </a:fontRef>
        </p:style>
        <p:txBody>
          <a:bodyPr tIns="0" rtlCol="0" anchor="ctr"/>
          <a:lstStyle/>
          <a:p>
            <a:pPr algn="ctr"/>
            <a:r>
              <a:rPr lang="en-US" sz="2300" dirty="0">
                <a:solidFill>
                  <a:schemeClr val="accent1"/>
                </a:solidFill>
              </a:rPr>
              <a:t>Test Inputs</a:t>
            </a:r>
          </a:p>
        </p:txBody>
      </p:sp>
      <p:cxnSp>
        <p:nvCxnSpPr>
          <p:cNvPr id="25" name="Straight Arrow Connector 43"/>
          <p:cNvCxnSpPr>
            <a:cxnSpLocks/>
            <a:endCxn id="23" idx="2"/>
          </p:cNvCxnSpPr>
          <p:nvPr/>
        </p:nvCxnSpPr>
        <p:spPr>
          <a:xfrm flipH="1" flipV="1">
            <a:off x="8632541" y="4829610"/>
            <a:ext cx="2987" cy="648721"/>
          </a:xfrm>
          <a:prstGeom prst="straightConnector1">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827063" y="1591376"/>
            <a:ext cx="2537874" cy="446276"/>
          </a:xfrm>
          <a:prstGeom prst="rect">
            <a:avLst/>
          </a:prstGeom>
          <a:noFill/>
        </p:spPr>
        <p:txBody>
          <a:bodyPr wrap="none" rtlCol="0">
            <a:spAutoFit/>
          </a:bodyPr>
          <a:lstStyle/>
          <a:p>
            <a:pPr algn="ctr"/>
            <a:r>
              <a:rPr lang="en-US" sz="2300" dirty="0">
                <a:solidFill>
                  <a:schemeClr val="tx1">
                    <a:lumMod val="50000"/>
                    <a:lumOff val="50000"/>
                  </a:schemeClr>
                </a:solidFill>
              </a:rPr>
              <a:t>Refined examples</a:t>
            </a:r>
          </a:p>
        </p:txBody>
      </p:sp>
      <p:sp>
        <p:nvSpPr>
          <p:cNvPr id="37" name="Horizontal Scroll 30"/>
          <p:cNvSpPr/>
          <p:nvPr/>
        </p:nvSpPr>
        <p:spPr>
          <a:xfrm>
            <a:off x="10050392" y="2991881"/>
            <a:ext cx="1683657" cy="1035324"/>
          </a:xfrm>
          <a:prstGeom prst="horizontalScroll">
            <a:avLst/>
          </a:prstGeom>
          <a:noFill/>
          <a:ln>
            <a:solidFill>
              <a:schemeClr val="accent3">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accent3">
                    <a:lumMod val="75000"/>
                  </a:schemeClr>
                </a:solidFill>
              </a:rPr>
              <a:t>Desired program</a:t>
            </a:r>
          </a:p>
        </p:txBody>
      </p:sp>
      <p:cxnSp>
        <p:nvCxnSpPr>
          <p:cNvPr id="38" name="Straight Arrow Connector 43"/>
          <p:cNvCxnSpPr>
            <a:cxnSpLocks/>
            <a:stCxn id="22" idx="3"/>
            <a:endCxn id="37" idx="1"/>
          </p:cNvCxnSpPr>
          <p:nvPr/>
        </p:nvCxnSpPr>
        <p:spPr>
          <a:xfrm flipV="1">
            <a:off x="8917473" y="3509543"/>
            <a:ext cx="1132919" cy="1"/>
          </a:xfrm>
          <a:prstGeom prst="straightConnector1">
            <a:avLst/>
          </a:prstGeom>
          <a:ln w="50800" cmpd="dbl">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22" idx="0"/>
          </p:cNvCxnSpPr>
          <p:nvPr/>
        </p:nvCxnSpPr>
        <p:spPr>
          <a:xfrm flipV="1">
            <a:off x="8568139" y="1591376"/>
            <a:ext cx="0" cy="1138000"/>
          </a:xfrm>
          <a:prstGeom prst="line">
            <a:avLst/>
          </a:prstGeom>
          <a:ln w="50800" cmpd="dbl">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535680" y="1598996"/>
            <a:ext cx="5055319" cy="0"/>
          </a:xfrm>
          <a:prstGeom prst="line">
            <a:avLst/>
          </a:prstGeom>
          <a:ln w="50800" cap="flat" cmpd="dbl">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1CEE210A-93B6-4714-AAF6-ECBA5FA348A9}" type="slidenum">
              <a:rPr lang="en-US" smtClean="0"/>
              <a:t>45</a:t>
            </a:fld>
            <a:endParaRPr lang="en-US"/>
          </a:p>
        </p:txBody>
      </p:sp>
    </p:spTree>
    <p:extLst>
      <p:ext uri="{BB962C8B-B14F-4D97-AF65-F5344CB8AC3E}">
        <p14:creationId xmlns:p14="http://schemas.microsoft.com/office/powerpoint/2010/main" val="4279049386"/>
      </p:ext>
    </p:extLst>
  </p:cSld>
  <p:clrMapOvr>
    <a:masterClrMapping/>
  </p:clrMapOvr>
  <mc:AlternateContent xmlns:mc="http://schemas.openxmlformats.org/markup-compatibility/2006" xmlns:p14="http://schemas.microsoft.com/office/powerpoint/2010/main">
    <mc:Choice Requires="p14">
      <p:transition spd="med" p14:dur="700" advTm="10390">
        <p:fade/>
      </p:transition>
    </mc:Choice>
    <mc:Fallback xmlns="">
      <p:transition spd="med" advTm="1039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a:cxnSpLocks/>
          </p:cNvCxnSpPr>
          <p:nvPr/>
        </p:nvCxnSpPr>
        <p:spPr>
          <a:xfrm flipV="1">
            <a:off x="3561799" y="1583756"/>
            <a:ext cx="0" cy="1197223"/>
          </a:xfrm>
          <a:prstGeom prst="line">
            <a:avLst/>
          </a:prstGeom>
          <a:ln w="50800" cmpd="dbl">
            <a:solidFill>
              <a:schemeClr val="accent5">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Interactive Program Synthesis</a:t>
            </a:r>
          </a:p>
        </p:txBody>
      </p:sp>
      <p:sp>
        <p:nvSpPr>
          <p:cNvPr id="4" name="Date Placeholder 3"/>
          <p:cNvSpPr>
            <a:spLocks noGrp="1"/>
          </p:cNvSpPr>
          <p:nvPr>
            <p:ph type="dt" sz="half" idx="10"/>
          </p:nvPr>
        </p:nvSpPr>
        <p:spPr/>
        <p:txBody>
          <a:bodyPr/>
          <a:lstStyle/>
          <a:p>
            <a:r>
              <a:rPr lang="en-US"/>
              <a:t>2 June 2017</a:t>
            </a:r>
          </a:p>
        </p:txBody>
      </p:sp>
      <p:grpSp>
        <p:nvGrpSpPr>
          <p:cNvPr id="10" name="Group 9"/>
          <p:cNvGrpSpPr/>
          <p:nvPr/>
        </p:nvGrpSpPr>
        <p:grpSpPr>
          <a:xfrm>
            <a:off x="1066174" y="2272560"/>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3"/>
            <a:stretch>
              <a:fillRect/>
            </a:stretch>
          </p:blipFill>
          <p:spPr>
            <a:xfrm>
              <a:off x="6640455" y="2106754"/>
              <a:ext cx="1048468" cy="1024085"/>
            </a:xfrm>
            <a:prstGeom prst="rect">
              <a:avLst/>
            </a:prstGeom>
            <a:extLst>
              <a:ext uri="{91240B29-F687-4F45-9708-019B960494DF}">
                <a14:hiddenLine xmlns:a14="http://schemas.microsoft.com/office/drawing/2010/main" w="12700" cap="flat" cmpd="sng" algn="ctr">
                  <a:solidFill>
                    <a:schemeClr val="dk1"/>
                  </a:solidFill>
                  <a:prstDash val="solid"/>
                  <a:miter lim="800000"/>
                </a14:hiddenLine>
              </a:ext>
            </a:extLst>
          </p:spPr>
        </p:pic>
      </p:grpSp>
      <p:grpSp>
        <p:nvGrpSpPr>
          <p:cNvPr id="11" name="Group 4"/>
          <p:cNvGrpSpPr/>
          <p:nvPr/>
        </p:nvGrpSpPr>
        <p:grpSpPr>
          <a:xfrm>
            <a:off x="4790245" y="4668269"/>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400007"/>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7348375" y="2729376"/>
            <a:ext cx="2568332" cy="2100234"/>
            <a:chOff x="7561876" y="3161405"/>
            <a:chExt cx="2568332" cy="2100234"/>
          </a:xfrm>
        </p:grpSpPr>
        <p:pic>
          <p:nvPicPr>
            <p:cNvPr id="2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561876" y="4799974"/>
              <a:ext cx="2568332" cy="461665"/>
            </a:xfrm>
            <a:prstGeom prst="rect">
              <a:avLst/>
            </a:prstGeom>
            <a:noFill/>
          </p:spPr>
          <p:txBody>
            <a:bodyPr wrap="none" rtlCol="0">
              <a:spAutoFit/>
            </a:bodyPr>
            <a:lstStyle/>
            <a:p>
              <a:pPr algn="ctr"/>
              <a:r>
                <a:rPr lang="en-US" sz="2400" dirty="0">
                  <a:solidFill>
                    <a:schemeClr val="tx1">
                      <a:lumMod val="50000"/>
                      <a:lumOff val="50000"/>
                    </a:schemeClr>
                  </a:solidFill>
                </a:rPr>
                <a:t>User (Debugging)</a:t>
              </a:r>
            </a:p>
          </p:txBody>
        </p:sp>
      </p:grpSp>
      <p:sp>
        <p:nvSpPr>
          <p:cNvPr id="30" name="Flowchart: Multidocument 17"/>
          <p:cNvSpPr/>
          <p:nvPr/>
        </p:nvSpPr>
        <p:spPr>
          <a:xfrm>
            <a:off x="4692875" y="2339509"/>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780979"/>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Magnetic Disk 26"/>
          <p:cNvSpPr/>
          <p:nvPr/>
        </p:nvSpPr>
        <p:spPr>
          <a:xfrm>
            <a:off x="7731629" y="5426534"/>
            <a:ext cx="1801824" cy="717127"/>
          </a:xfrm>
          <a:prstGeom prst="rect">
            <a:avLst/>
          </a:prstGeom>
          <a:solidFill>
            <a:srgbClr val="F2F2F2"/>
          </a:solidFill>
          <a:ln>
            <a:noFill/>
          </a:ln>
        </p:spPr>
        <p:style>
          <a:lnRef idx="2">
            <a:schemeClr val="accent3">
              <a:shade val="50000"/>
            </a:schemeClr>
          </a:lnRef>
          <a:fillRef idx="1">
            <a:schemeClr val="accent3"/>
          </a:fillRef>
          <a:effectRef idx="0">
            <a:schemeClr val="accent3"/>
          </a:effectRef>
          <a:fontRef idx="minor">
            <a:schemeClr val="lt1"/>
          </a:fontRef>
        </p:style>
        <p:txBody>
          <a:bodyPr tIns="0" rtlCol="0" anchor="ctr"/>
          <a:lstStyle/>
          <a:p>
            <a:pPr algn="ctr"/>
            <a:r>
              <a:rPr lang="en-US" sz="2300" dirty="0">
                <a:solidFill>
                  <a:schemeClr val="accent1"/>
                </a:solidFill>
              </a:rPr>
              <a:t>Test Inputs</a:t>
            </a:r>
          </a:p>
        </p:txBody>
      </p:sp>
      <p:cxnSp>
        <p:nvCxnSpPr>
          <p:cNvPr id="25" name="Straight Arrow Connector 43"/>
          <p:cNvCxnSpPr>
            <a:cxnSpLocks/>
            <a:endCxn id="23" idx="2"/>
          </p:cNvCxnSpPr>
          <p:nvPr/>
        </p:nvCxnSpPr>
        <p:spPr>
          <a:xfrm flipH="1" flipV="1">
            <a:off x="8632541" y="4829610"/>
            <a:ext cx="2987" cy="648721"/>
          </a:xfrm>
          <a:prstGeom prst="straightConnector1">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128401" y="1591376"/>
            <a:ext cx="2537874" cy="446276"/>
          </a:xfrm>
          <a:prstGeom prst="rect">
            <a:avLst/>
          </a:prstGeom>
          <a:noFill/>
        </p:spPr>
        <p:txBody>
          <a:bodyPr wrap="none" rtlCol="0">
            <a:spAutoFit/>
          </a:bodyPr>
          <a:lstStyle/>
          <a:p>
            <a:pPr algn="ctr"/>
            <a:r>
              <a:rPr lang="en-US" sz="2300" dirty="0">
                <a:solidFill>
                  <a:schemeClr val="tx1">
                    <a:lumMod val="50000"/>
                    <a:lumOff val="50000"/>
                  </a:schemeClr>
                </a:solidFill>
              </a:rPr>
              <a:t>Refined examples</a:t>
            </a:r>
          </a:p>
        </p:txBody>
      </p:sp>
      <p:sp>
        <p:nvSpPr>
          <p:cNvPr id="37" name="Horizontal Scroll 30"/>
          <p:cNvSpPr/>
          <p:nvPr/>
        </p:nvSpPr>
        <p:spPr>
          <a:xfrm>
            <a:off x="10050392" y="2991881"/>
            <a:ext cx="1683657" cy="1035324"/>
          </a:xfrm>
          <a:prstGeom prst="horizontalScroll">
            <a:avLst/>
          </a:prstGeom>
          <a:noFill/>
          <a:ln>
            <a:solidFill>
              <a:schemeClr val="accent3">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accent3">
                    <a:lumMod val="75000"/>
                  </a:schemeClr>
                </a:solidFill>
              </a:rPr>
              <a:t>Desired program</a:t>
            </a:r>
          </a:p>
        </p:txBody>
      </p:sp>
      <p:cxnSp>
        <p:nvCxnSpPr>
          <p:cNvPr id="38" name="Straight Arrow Connector 43"/>
          <p:cNvCxnSpPr>
            <a:cxnSpLocks/>
            <a:stCxn id="22" idx="3"/>
            <a:endCxn id="37" idx="1"/>
          </p:cNvCxnSpPr>
          <p:nvPr/>
        </p:nvCxnSpPr>
        <p:spPr>
          <a:xfrm flipV="1">
            <a:off x="8917473" y="3509543"/>
            <a:ext cx="1132919" cy="1"/>
          </a:xfrm>
          <a:prstGeom prst="straightConnector1">
            <a:avLst/>
          </a:prstGeom>
          <a:ln w="50800" cmpd="dbl">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32" idx="0"/>
          </p:cNvCxnSpPr>
          <p:nvPr/>
        </p:nvCxnSpPr>
        <p:spPr>
          <a:xfrm flipV="1">
            <a:off x="7232876" y="1583756"/>
            <a:ext cx="0" cy="1740557"/>
          </a:xfrm>
          <a:prstGeom prst="line">
            <a:avLst/>
          </a:prstGeom>
          <a:ln w="50800"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535680" y="1598996"/>
            <a:ext cx="3719989" cy="0"/>
          </a:xfrm>
          <a:prstGeom prst="line">
            <a:avLst/>
          </a:prstGeom>
          <a:ln w="50800" cap="flat"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32" name="Picture 28"/>
          <p:cNvPicPr>
            <a:picLocks/>
          </p:cNvPicPr>
          <p:nvPr/>
        </p:nvPicPr>
        <p:blipFill>
          <a:blip r:embed="rId5">
            <a:duotone>
              <a:prstClr val="black"/>
              <a:schemeClr val="accent5">
                <a:tint val="45000"/>
                <a:satMod val="400000"/>
              </a:schemeClr>
            </a:duotone>
          </a:blip>
          <a:stretch>
            <a:fillRect/>
          </a:stretch>
        </p:blipFill>
        <p:spPr>
          <a:xfrm>
            <a:off x="6826476" y="3324313"/>
            <a:ext cx="812800" cy="812800"/>
          </a:xfrm>
          <a:prstGeom prst="rect">
            <a:avLst/>
          </a:prstGeom>
        </p:spPr>
      </p:pic>
      <p:cxnSp>
        <p:nvCxnSpPr>
          <p:cNvPr id="42" name="Connector: Elbow 41"/>
          <p:cNvCxnSpPr>
            <a:cxnSpLocks/>
            <a:stCxn id="15" idx="0"/>
            <a:endCxn id="32" idx="1"/>
          </p:cNvCxnSpPr>
          <p:nvPr/>
        </p:nvCxnSpPr>
        <p:spPr>
          <a:xfrm rot="5400000" flipH="1" flipV="1">
            <a:off x="5823331" y="3671082"/>
            <a:ext cx="943514" cy="1062776"/>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3"/>
          <p:cNvCxnSpPr>
            <a:cxnSpLocks/>
            <a:stCxn id="32" idx="3"/>
          </p:cNvCxnSpPr>
          <p:nvPr/>
        </p:nvCxnSpPr>
        <p:spPr>
          <a:xfrm>
            <a:off x="7639276" y="3730713"/>
            <a:ext cx="650649" cy="0"/>
          </a:xfrm>
          <a:prstGeom prst="straightConnector1">
            <a:avLst/>
          </a:prstGeom>
          <a:ln w="50800" cmpd="dbl">
            <a:solidFill>
              <a:schemeClr val="accent5">
                <a:lumMod val="50000"/>
              </a:schemeClr>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33" name="Connector: Elbow 32"/>
          <p:cNvCxnSpPr>
            <a:cxnSpLocks/>
            <a:stCxn id="24" idx="1"/>
            <a:endCxn id="32" idx="2"/>
          </p:cNvCxnSpPr>
          <p:nvPr/>
        </p:nvCxnSpPr>
        <p:spPr>
          <a:xfrm rot="10800000">
            <a:off x="7232877" y="4137114"/>
            <a:ext cx="498753" cy="1647985"/>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flipH="1">
            <a:off x="7777235" y="3253154"/>
            <a:ext cx="406400" cy="406400"/>
          </a:xfrm>
          <a:prstGeom prst="rect">
            <a:avLst/>
          </a:prstGeom>
        </p:spPr>
      </p:pic>
      <p:sp>
        <p:nvSpPr>
          <p:cNvPr id="3" name="Slide Number Placeholder 2"/>
          <p:cNvSpPr>
            <a:spLocks noGrp="1"/>
          </p:cNvSpPr>
          <p:nvPr>
            <p:ph type="sldNum" sz="quarter" idx="12"/>
          </p:nvPr>
        </p:nvSpPr>
        <p:spPr/>
        <p:txBody>
          <a:bodyPr/>
          <a:lstStyle/>
          <a:p>
            <a:fld id="{1CEE210A-93B6-4714-AAF6-ECBA5FA348A9}" type="slidenum">
              <a:rPr lang="en-US" smtClean="0"/>
              <a:t>46</a:t>
            </a:fld>
            <a:endParaRPr lang="en-US"/>
          </a:p>
        </p:txBody>
      </p:sp>
      <p:sp>
        <p:nvSpPr>
          <p:cNvPr id="47" name="Freeform: Shape 46" hidden="1"/>
          <p:cNvSpPr/>
          <p:nvPr/>
        </p:nvSpPr>
        <p:spPr>
          <a:xfrm>
            <a:off x="838200" y="1333500"/>
            <a:ext cx="6801076" cy="4330203"/>
          </a:xfrm>
          <a:custGeom>
            <a:avLst/>
            <a:gdLst>
              <a:gd name="connsiteX0" fmla="*/ 2738049 w 6801076"/>
              <a:gd name="connsiteY0" fmla="*/ 1913098 h 4330203"/>
              <a:gd name="connsiteX1" fmla="*/ 2473031 w 6801076"/>
              <a:gd name="connsiteY1" fmla="*/ 2178116 h 4330203"/>
              <a:gd name="connsiteX2" fmla="*/ 2473031 w 6801076"/>
              <a:gd name="connsiteY2" fmla="*/ 3603519 h 4330203"/>
              <a:gd name="connsiteX3" fmla="*/ 2738049 w 6801076"/>
              <a:gd name="connsiteY3" fmla="*/ 3868537 h 4330203"/>
              <a:gd name="connsiteX4" fmla="*/ 3798091 w 6801076"/>
              <a:gd name="connsiteY4" fmla="*/ 3868537 h 4330203"/>
              <a:gd name="connsiteX5" fmla="*/ 4063109 w 6801076"/>
              <a:gd name="connsiteY5" fmla="*/ 3603519 h 4330203"/>
              <a:gd name="connsiteX6" fmla="*/ 4063109 w 6801076"/>
              <a:gd name="connsiteY6" fmla="*/ 3219450 h 4330203"/>
              <a:gd name="connsiteX7" fmla="*/ 4612049 w 6801076"/>
              <a:gd name="connsiteY7" fmla="*/ 3219450 h 4330203"/>
              <a:gd name="connsiteX8" fmla="*/ 4829175 w 6801076"/>
              <a:gd name="connsiteY8" fmla="*/ 3002324 h 4330203"/>
              <a:gd name="connsiteX9" fmla="*/ 4829175 w 6801076"/>
              <a:gd name="connsiteY9" fmla="*/ 2133849 h 4330203"/>
              <a:gd name="connsiteX10" fmla="*/ 4612049 w 6801076"/>
              <a:gd name="connsiteY10" fmla="*/ 1916723 h 4330203"/>
              <a:gd name="connsiteX11" fmla="*/ 3834051 w 6801076"/>
              <a:gd name="connsiteY11" fmla="*/ 1916723 h 4330203"/>
              <a:gd name="connsiteX12" fmla="*/ 3798091 w 6801076"/>
              <a:gd name="connsiteY12" fmla="*/ 1913098 h 4330203"/>
              <a:gd name="connsiteX13" fmla="*/ 2552700 w 6801076"/>
              <a:gd name="connsiteY13" fmla="*/ 0 h 4330203"/>
              <a:gd name="connsiteX14" fmla="*/ 6079361 w 6801076"/>
              <a:gd name="connsiteY14" fmla="*/ 0 h 4330203"/>
              <a:gd name="connsiteX15" fmla="*/ 6801076 w 6801076"/>
              <a:gd name="connsiteY15" fmla="*/ 721715 h 4330203"/>
              <a:gd name="connsiteX16" fmla="*/ 6801076 w 6801076"/>
              <a:gd name="connsiteY16" fmla="*/ 2799439 h 4330203"/>
              <a:gd name="connsiteX17" fmla="*/ 6783381 w 6801076"/>
              <a:gd name="connsiteY17" fmla="*/ 2797655 h 4330203"/>
              <a:gd name="connsiteX18" fmla="*/ 5456244 w 6801076"/>
              <a:gd name="connsiteY18" fmla="*/ 2797655 h 4330203"/>
              <a:gd name="connsiteX19" fmla="*/ 5124450 w 6801076"/>
              <a:gd name="connsiteY19" fmla="*/ 3129449 h 4330203"/>
              <a:gd name="connsiteX20" fmla="*/ 5124450 w 6801076"/>
              <a:gd name="connsiteY20" fmla="*/ 4330203 h 4330203"/>
              <a:gd name="connsiteX21" fmla="*/ 721715 w 6801076"/>
              <a:gd name="connsiteY21" fmla="*/ 4330203 h 4330203"/>
              <a:gd name="connsiteX22" fmla="*/ 0 w 6801076"/>
              <a:gd name="connsiteY22" fmla="*/ 3608488 h 4330203"/>
              <a:gd name="connsiteX23" fmla="*/ 0 w 6801076"/>
              <a:gd name="connsiteY23" fmla="*/ 919169 h 4330203"/>
              <a:gd name="connsiteX24" fmla="*/ 2305838 w 6801076"/>
              <a:gd name="connsiteY24" fmla="*/ 919169 h 4330203"/>
              <a:gd name="connsiteX25" fmla="*/ 2552700 w 6801076"/>
              <a:gd name="connsiteY25" fmla="*/ 672307 h 43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801076" h="4330203">
                <a:moveTo>
                  <a:pt x="2738049" y="1913098"/>
                </a:moveTo>
                <a:cubicBezTo>
                  <a:pt x="2591684" y="1913098"/>
                  <a:pt x="2473031" y="2031751"/>
                  <a:pt x="2473031" y="2178116"/>
                </a:cubicBezTo>
                <a:lnTo>
                  <a:pt x="2473031" y="3603519"/>
                </a:lnTo>
                <a:cubicBezTo>
                  <a:pt x="2473031" y="3749884"/>
                  <a:pt x="2591684" y="3868537"/>
                  <a:pt x="2738049" y="3868537"/>
                </a:cubicBezTo>
                <a:lnTo>
                  <a:pt x="3798091" y="3868537"/>
                </a:lnTo>
                <a:cubicBezTo>
                  <a:pt x="3944456" y="3868537"/>
                  <a:pt x="4063109" y="3749884"/>
                  <a:pt x="4063109" y="3603519"/>
                </a:cubicBezTo>
                <a:lnTo>
                  <a:pt x="4063109" y="3219450"/>
                </a:lnTo>
                <a:lnTo>
                  <a:pt x="4612049" y="3219450"/>
                </a:lnTo>
                <a:cubicBezTo>
                  <a:pt x="4731964" y="3219450"/>
                  <a:pt x="4829175" y="3122239"/>
                  <a:pt x="4829175" y="3002324"/>
                </a:cubicBezTo>
                <a:lnTo>
                  <a:pt x="4829175" y="2133849"/>
                </a:lnTo>
                <a:cubicBezTo>
                  <a:pt x="4829175" y="2013934"/>
                  <a:pt x="4731964" y="1916723"/>
                  <a:pt x="4612049" y="1916723"/>
                </a:cubicBezTo>
                <a:lnTo>
                  <a:pt x="3834051" y="1916723"/>
                </a:lnTo>
                <a:lnTo>
                  <a:pt x="3798091" y="1913098"/>
                </a:lnTo>
                <a:close/>
                <a:moveTo>
                  <a:pt x="2552700" y="0"/>
                </a:moveTo>
                <a:lnTo>
                  <a:pt x="6079361" y="0"/>
                </a:lnTo>
                <a:cubicBezTo>
                  <a:pt x="6477953" y="0"/>
                  <a:pt x="6801076" y="323123"/>
                  <a:pt x="6801076" y="721715"/>
                </a:cubicBezTo>
                <a:lnTo>
                  <a:pt x="6801076" y="2799439"/>
                </a:lnTo>
                <a:lnTo>
                  <a:pt x="6783381" y="2797655"/>
                </a:lnTo>
                <a:lnTo>
                  <a:pt x="5456244" y="2797655"/>
                </a:lnTo>
                <a:cubicBezTo>
                  <a:pt x="5272999" y="2797655"/>
                  <a:pt x="5124450" y="2946204"/>
                  <a:pt x="5124450" y="3129449"/>
                </a:cubicBezTo>
                <a:lnTo>
                  <a:pt x="5124450" y="4330203"/>
                </a:lnTo>
                <a:lnTo>
                  <a:pt x="721715" y="4330203"/>
                </a:lnTo>
                <a:cubicBezTo>
                  <a:pt x="323123" y="4330203"/>
                  <a:pt x="0" y="4007080"/>
                  <a:pt x="0" y="3608488"/>
                </a:cubicBezTo>
                <a:lnTo>
                  <a:pt x="0" y="919169"/>
                </a:lnTo>
                <a:lnTo>
                  <a:pt x="2305838" y="919169"/>
                </a:lnTo>
                <a:cubicBezTo>
                  <a:pt x="2442176" y="919169"/>
                  <a:pt x="2552700" y="808645"/>
                  <a:pt x="2552700" y="672307"/>
                </a:cubicBezTo>
                <a:close/>
              </a:path>
            </a:pathLst>
          </a:custGeom>
          <a:solidFill>
            <a:srgbClr val="AAAAAA">
              <a:alpha val="30000"/>
            </a:srgbClr>
          </a:solidFill>
          <a:ln w="12700" cap="flat" cmpd="sng" algn="ctr">
            <a:solidFill>
              <a:srgbClr val="000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8" name="Trapezoid 47"/>
          <p:cNvSpPr/>
          <p:nvPr/>
        </p:nvSpPr>
        <p:spPr>
          <a:xfrm>
            <a:off x="1066174" y="3222451"/>
            <a:ext cx="2280226" cy="1711936"/>
          </a:xfrm>
          <a:prstGeom prst="trapezoid">
            <a:avLst>
              <a:gd name="adj" fmla="val 17767"/>
            </a:avLst>
          </a:prstGeom>
          <a:solidFill>
            <a:srgbClr val="AAAAAA">
              <a:alpha val="30000"/>
            </a:srgbClr>
          </a:solidFill>
          <a:ln w="12700" cap="flat" cmpd="sng" algn="ctr">
            <a:solidFill>
              <a:srgbClr val="000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081830957"/>
      </p:ext>
    </p:extLst>
  </p:cSld>
  <p:clrMapOvr>
    <a:masterClrMapping/>
  </p:clrMapOvr>
  <mc:AlternateContent xmlns:mc="http://schemas.openxmlformats.org/markup-compatibility/2006" xmlns:p14="http://schemas.microsoft.com/office/powerpoint/2010/main">
    <mc:Choice Requires="p14">
      <p:transition spd="med" p14:dur="700" advTm="28395">
        <p:fade/>
      </p:transition>
    </mc:Choice>
    <mc:Fallback xmlns="">
      <p:transition spd="med" advTm="283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48"/>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48" grpId="0" animBg="1"/>
      <p:bldP spid="48"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PPTLabsSpotlight201706011845082437">
    <p:spTree>
      <p:nvGrpSpPr>
        <p:cNvPr id="1" name=""/>
        <p:cNvGrpSpPr/>
        <p:nvPr/>
      </p:nvGrpSpPr>
      <p:grpSpPr>
        <a:xfrm>
          <a:off x="0" y="0"/>
          <a:ext cx="0" cy="0"/>
          <a:chOff x="0" y="0"/>
          <a:chExt cx="0" cy="0"/>
        </a:xfrm>
      </p:grpSpPr>
      <p:cxnSp>
        <p:nvCxnSpPr>
          <p:cNvPr id="41" name="Straight Connector 40"/>
          <p:cNvCxnSpPr>
            <a:cxnSpLocks/>
          </p:cNvCxnSpPr>
          <p:nvPr/>
        </p:nvCxnSpPr>
        <p:spPr>
          <a:xfrm flipV="1">
            <a:off x="3561799" y="1583756"/>
            <a:ext cx="0" cy="1197223"/>
          </a:xfrm>
          <a:prstGeom prst="line">
            <a:avLst/>
          </a:prstGeom>
          <a:ln w="50800" cmpd="dbl">
            <a:solidFill>
              <a:schemeClr val="accent5">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Interactive Program Synthesis</a:t>
            </a:r>
          </a:p>
        </p:txBody>
      </p:sp>
      <p:sp>
        <p:nvSpPr>
          <p:cNvPr id="4" name="Date Placeholder 3"/>
          <p:cNvSpPr>
            <a:spLocks noGrp="1"/>
          </p:cNvSpPr>
          <p:nvPr>
            <p:ph type="dt" sz="half" idx="10"/>
          </p:nvPr>
        </p:nvSpPr>
        <p:spPr/>
        <p:txBody>
          <a:bodyPr/>
          <a:lstStyle/>
          <a:p>
            <a:r>
              <a:rPr lang="en-US"/>
              <a:t>2 June 2017</a:t>
            </a:r>
          </a:p>
        </p:txBody>
      </p:sp>
      <p:grpSp>
        <p:nvGrpSpPr>
          <p:cNvPr id="10" name="Group 9"/>
          <p:cNvGrpSpPr/>
          <p:nvPr/>
        </p:nvGrpSpPr>
        <p:grpSpPr>
          <a:xfrm>
            <a:off x="1066174" y="2272560"/>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3"/>
            <a:stretch>
              <a:fillRect/>
            </a:stretch>
          </p:blipFill>
          <p:spPr>
            <a:xfrm>
              <a:off x="6640455" y="2106754"/>
              <a:ext cx="1048468" cy="1024085"/>
            </a:xfrm>
            <a:prstGeom prst="rect">
              <a:avLst/>
            </a:prstGeom>
          </p:spPr>
        </p:pic>
      </p:grpSp>
      <p:grpSp>
        <p:nvGrpSpPr>
          <p:cNvPr id="11" name="Group 4"/>
          <p:cNvGrpSpPr/>
          <p:nvPr/>
        </p:nvGrpSpPr>
        <p:grpSpPr>
          <a:xfrm>
            <a:off x="4790245" y="4668269"/>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400007"/>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7348375" y="2729376"/>
            <a:ext cx="2568332" cy="2100234"/>
            <a:chOff x="7561876" y="3161405"/>
            <a:chExt cx="2568332" cy="2100234"/>
          </a:xfrm>
        </p:grpSpPr>
        <p:pic>
          <p:nvPicPr>
            <p:cNvPr id="2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561876" y="4799974"/>
              <a:ext cx="2568332" cy="461665"/>
            </a:xfrm>
            <a:prstGeom prst="rect">
              <a:avLst/>
            </a:prstGeom>
            <a:noFill/>
          </p:spPr>
          <p:txBody>
            <a:bodyPr wrap="none" rtlCol="0">
              <a:spAutoFit/>
            </a:bodyPr>
            <a:lstStyle/>
            <a:p>
              <a:pPr algn="ctr"/>
              <a:r>
                <a:rPr lang="en-US" sz="2400" dirty="0">
                  <a:solidFill>
                    <a:schemeClr val="tx1">
                      <a:lumMod val="50000"/>
                      <a:lumOff val="50000"/>
                    </a:schemeClr>
                  </a:solidFill>
                </a:rPr>
                <a:t>User (Debugging)</a:t>
              </a:r>
            </a:p>
          </p:txBody>
        </p:sp>
      </p:grpSp>
      <p:sp>
        <p:nvSpPr>
          <p:cNvPr id="30" name="Flowchart: Multidocument 17"/>
          <p:cNvSpPr/>
          <p:nvPr/>
        </p:nvSpPr>
        <p:spPr>
          <a:xfrm>
            <a:off x="4692875" y="2339509"/>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780979"/>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Magnetic Disk 26"/>
          <p:cNvSpPr/>
          <p:nvPr/>
        </p:nvSpPr>
        <p:spPr>
          <a:xfrm>
            <a:off x="7731629" y="5426534"/>
            <a:ext cx="1801824" cy="717127"/>
          </a:xfrm>
          <a:prstGeom prst="rect">
            <a:avLst/>
          </a:prstGeom>
          <a:solidFill>
            <a:srgbClr val="F2F2F2"/>
          </a:solidFill>
          <a:ln>
            <a:noFill/>
          </a:ln>
        </p:spPr>
        <p:style>
          <a:lnRef idx="2">
            <a:schemeClr val="accent3">
              <a:shade val="50000"/>
            </a:schemeClr>
          </a:lnRef>
          <a:fillRef idx="1">
            <a:schemeClr val="accent3"/>
          </a:fillRef>
          <a:effectRef idx="0">
            <a:schemeClr val="accent3"/>
          </a:effectRef>
          <a:fontRef idx="minor">
            <a:schemeClr val="lt1"/>
          </a:fontRef>
        </p:style>
        <p:txBody>
          <a:bodyPr tIns="0" rtlCol="0" anchor="ctr"/>
          <a:lstStyle/>
          <a:p>
            <a:pPr algn="ctr"/>
            <a:r>
              <a:rPr lang="en-US" sz="2300" dirty="0">
                <a:solidFill>
                  <a:schemeClr val="accent1"/>
                </a:solidFill>
              </a:rPr>
              <a:t>Test Inputs</a:t>
            </a:r>
          </a:p>
        </p:txBody>
      </p:sp>
      <p:cxnSp>
        <p:nvCxnSpPr>
          <p:cNvPr id="25" name="Straight Arrow Connector 43"/>
          <p:cNvCxnSpPr>
            <a:cxnSpLocks/>
            <a:endCxn id="23" idx="2"/>
          </p:cNvCxnSpPr>
          <p:nvPr/>
        </p:nvCxnSpPr>
        <p:spPr>
          <a:xfrm flipH="1" flipV="1">
            <a:off x="8632541" y="4829610"/>
            <a:ext cx="2987" cy="648721"/>
          </a:xfrm>
          <a:prstGeom prst="straightConnector1">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128401" y="1591376"/>
            <a:ext cx="2537874" cy="446276"/>
          </a:xfrm>
          <a:prstGeom prst="rect">
            <a:avLst/>
          </a:prstGeom>
          <a:noFill/>
        </p:spPr>
        <p:txBody>
          <a:bodyPr wrap="none" rtlCol="0">
            <a:spAutoFit/>
          </a:bodyPr>
          <a:lstStyle/>
          <a:p>
            <a:pPr algn="ctr"/>
            <a:r>
              <a:rPr lang="en-US" sz="2300" dirty="0">
                <a:solidFill>
                  <a:schemeClr val="tx1">
                    <a:lumMod val="50000"/>
                    <a:lumOff val="50000"/>
                  </a:schemeClr>
                </a:solidFill>
              </a:rPr>
              <a:t>Refined examples</a:t>
            </a:r>
          </a:p>
        </p:txBody>
      </p:sp>
      <p:sp>
        <p:nvSpPr>
          <p:cNvPr id="37" name="Horizontal Scroll 30"/>
          <p:cNvSpPr/>
          <p:nvPr/>
        </p:nvSpPr>
        <p:spPr>
          <a:xfrm>
            <a:off x="10050392" y="2991881"/>
            <a:ext cx="1683657" cy="1035324"/>
          </a:xfrm>
          <a:prstGeom prst="horizontalScroll">
            <a:avLst/>
          </a:prstGeom>
          <a:noFill/>
          <a:ln>
            <a:solidFill>
              <a:schemeClr val="accent3">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accent3">
                    <a:lumMod val="75000"/>
                  </a:schemeClr>
                </a:solidFill>
              </a:rPr>
              <a:t>Desired program</a:t>
            </a:r>
          </a:p>
        </p:txBody>
      </p:sp>
      <p:cxnSp>
        <p:nvCxnSpPr>
          <p:cNvPr id="38" name="Straight Arrow Connector 43"/>
          <p:cNvCxnSpPr>
            <a:cxnSpLocks/>
            <a:stCxn id="22" idx="3"/>
            <a:endCxn id="37" idx="1"/>
          </p:cNvCxnSpPr>
          <p:nvPr/>
        </p:nvCxnSpPr>
        <p:spPr>
          <a:xfrm flipV="1">
            <a:off x="8917473" y="3509543"/>
            <a:ext cx="1132919" cy="1"/>
          </a:xfrm>
          <a:prstGeom prst="straightConnector1">
            <a:avLst/>
          </a:prstGeom>
          <a:ln w="50800" cmpd="dbl">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32" idx="0"/>
          </p:cNvCxnSpPr>
          <p:nvPr/>
        </p:nvCxnSpPr>
        <p:spPr>
          <a:xfrm flipV="1">
            <a:off x="7232876" y="1583756"/>
            <a:ext cx="0" cy="1740557"/>
          </a:xfrm>
          <a:prstGeom prst="line">
            <a:avLst/>
          </a:prstGeom>
          <a:ln w="50800"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535680" y="1598996"/>
            <a:ext cx="3719989" cy="0"/>
          </a:xfrm>
          <a:prstGeom prst="line">
            <a:avLst/>
          </a:prstGeom>
          <a:ln w="50800" cap="flat"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32" name="Picture 28"/>
          <p:cNvPicPr>
            <a:picLocks/>
          </p:cNvPicPr>
          <p:nvPr/>
        </p:nvPicPr>
        <p:blipFill>
          <a:blip r:embed="rId5">
            <a:duotone>
              <a:prstClr val="black"/>
              <a:schemeClr val="accent5">
                <a:tint val="45000"/>
                <a:satMod val="400000"/>
              </a:schemeClr>
            </a:duotone>
          </a:blip>
          <a:stretch>
            <a:fillRect/>
          </a:stretch>
        </p:blipFill>
        <p:spPr>
          <a:xfrm>
            <a:off x="6826476" y="3324313"/>
            <a:ext cx="812800" cy="812800"/>
          </a:xfrm>
          <a:prstGeom prst="rect">
            <a:avLst/>
          </a:prstGeom>
        </p:spPr>
      </p:pic>
      <p:cxnSp>
        <p:nvCxnSpPr>
          <p:cNvPr id="42" name="Connector: Elbow 41"/>
          <p:cNvCxnSpPr>
            <a:cxnSpLocks/>
            <a:stCxn id="15" idx="0"/>
            <a:endCxn id="32" idx="1"/>
          </p:cNvCxnSpPr>
          <p:nvPr/>
        </p:nvCxnSpPr>
        <p:spPr>
          <a:xfrm rot="5400000" flipH="1" flipV="1">
            <a:off x="5823331" y="3671082"/>
            <a:ext cx="943514" cy="1062776"/>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3"/>
          <p:cNvCxnSpPr>
            <a:cxnSpLocks/>
            <a:stCxn id="32" idx="3"/>
          </p:cNvCxnSpPr>
          <p:nvPr/>
        </p:nvCxnSpPr>
        <p:spPr>
          <a:xfrm>
            <a:off x="7639276" y="3730713"/>
            <a:ext cx="650649" cy="0"/>
          </a:xfrm>
          <a:prstGeom prst="straightConnector1">
            <a:avLst/>
          </a:prstGeom>
          <a:ln w="50800" cmpd="dbl">
            <a:solidFill>
              <a:schemeClr val="accent5">
                <a:lumMod val="50000"/>
              </a:schemeClr>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33" name="Connector: Elbow 32"/>
          <p:cNvCxnSpPr>
            <a:cxnSpLocks/>
            <a:stCxn id="24" idx="1"/>
            <a:endCxn id="32" idx="2"/>
          </p:cNvCxnSpPr>
          <p:nvPr/>
        </p:nvCxnSpPr>
        <p:spPr>
          <a:xfrm rot="10800000">
            <a:off x="7232877" y="4137114"/>
            <a:ext cx="498753" cy="1647985"/>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flipH="1">
            <a:off x="7777235" y="3253154"/>
            <a:ext cx="406400" cy="406400"/>
          </a:xfrm>
          <a:prstGeom prst="rect">
            <a:avLst/>
          </a:prstGeom>
        </p:spPr>
      </p:pic>
      <p:sp>
        <p:nvSpPr>
          <p:cNvPr id="3" name="Slide Number Placeholder 2"/>
          <p:cNvSpPr>
            <a:spLocks noGrp="1"/>
          </p:cNvSpPr>
          <p:nvPr>
            <p:ph type="sldNum" sz="quarter" idx="12"/>
          </p:nvPr>
        </p:nvSpPr>
        <p:spPr/>
        <p:txBody>
          <a:bodyPr/>
          <a:lstStyle/>
          <a:p>
            <a:fld id="{1CEE210A-93B6-4714-AAF6-ECBA5FA348A9}" type="slidenum">
              <a:rPr lang="en-US" smtClean="0"/>
              <a:t>47</a:t>
            </a:fld>
            <a:endParaRPr lang="en-US"/>
          </a:p>
        </p:txBody>
      </p:sp>
      <p:pic>
        <p:nvPicPr>
          <p:cNvPr id="36" name="SpotlightShape5a29f7ee-fc7c-493c-9f6e-7320af09e99c" hidden="1"/>
          <p:cNvPicPr>
            <a:picLocks noChangeAspect="1"/>
          </p:cNvPicPr>
          <p:nvPr/>
        </p:nvPicPr>
        <p:blipFill>
          <a:blip r:embed="rId8"/>
          <a:stretch>
            <a:fillRect/>
          </a:stretch>
        </p:blipFill>
        <p:spPr>
          <a:xfrm>
            <a:off x="839924" y="1334334"/>
            <a:ext cx="6797629" cy="4328535"/>
          </a:xfrm>
          <a:prstGeom prst="rect">
            <a:avLst/>
          </a:prstGeom>
        </p:spPr>
      </p:pic>
      <p:pic>
        <p:nvPicPr>
          <p:cNvPr id="29" name="SpotlightShape1_rendered"/>
          <p:cNvPicPr>
            <a:picLocks/>
          </p:cNvPicPr>
          <p:nvPr/>
        </p:nvPicPr>
        <p:blipFill>
          <a:blip r:embed="rId9">
            <a:extLst>
              <a:ext uri="{28A0092B-C50C-407E-A947-70E740481C1C}">
                <a14:useLocalDpi xmlns:a14="http://schemas.microsoft.com/office/drawing/2010/main" val="0"/>
              </a:ext>
            </a:extLst>
          </a:blip>
          <a:srcRect l="1599" t="2778"/>
          <a:stretch>
            <a:fillRect/>
          </a:stretch>
        </p:blipFill>
        <p:spPr>
          <a:xfrm>
            <a:off x="-1" y="0"/>
            <a:ext cx="12372976" cy="7086600"/>
          </a:xfrm>
          <a:prstGeom prst="rect">
            <a:avLst/>
          </a:prstGeom>
        </p:spPr>
      </p:pic>
      <p:sp>
        <p:nvSpPr>
          <p:cNvPr id="34" name="TextBox 33"/>
          <p:cNvSpPr txBox="1"/>
          <p:nvPr/>
        </p:nvSpPr>
        <p:spPr>
          <a:xfrm>
            <a:off x="7998602" y="1157209"/>
            <a:ext cx="3810660" cy="1323439"/>
          </a:xfrm>
          <a:prstGeom prst="rect">
            <a:avLst/>
          </a:prstGeom>
          <a:noFill/>
        </p:spPr>
        <p:txBody>
          <a:bodyPr wrap="none" rtlCol="0">
            <a:spAutoFit/>
          </a:bodyPr>
          <a:lstStyle/>
          <a:p>
            <a:pPr algn="r"/>
            <a:r>
              <a:rPr lang="en-US" sz="4000" dirty="0">
                <a:solidFill>
                  <a:schemeClr val="accent3"/>
                </a:solidFill>
                <a:effectLst>
                  <a:glow rad="63500">
                    <a:schemeClr val="accent3">
                      <a:satMod val="175000"/>
                      <a:alpha val="25000"/>
                    </a:schemeClr>
                  </a:glow>
                </a:effectLst>
              </a:rPr>
              <a:t>Outer loop:</a:t>
            </a:r>
            <a:br>
              <a:rPr lang="en-US" sz="4000" dirty="0">
                <a:solidFill>
                  <a:schemeClr val="accent3"/>
                </a:solidFill>
                <a:effectLst>
                  <a:glow rad="63500">
                    <a:schemeClr val="accent3">
                      <a:satMod val="175000"/>
                      <a:alpha val="25000"/>
                    </a:schemeClr>
                  </a:glow>
                </a:effectLst>
              </a:rPr>
            </a:br>
            <a:r>
              <a:rPr lang="en-US" sz="4000" dirty="0">
                <a:solidFill>
                  <a:schemeClr val="accent3"/>
                </a:solidFill>
                <a:effectLst>
                  <a:glow rad="63500">
                    <a:schemeClr val="accent3">
                      <a:satMod val="175000"/>
                      <a:alpha val="25000"/>
                    </a:schemeClr>
                  </a:glow>
                </a:effectLst>
              </a:rPr>
              <a:t>Disambiguation</a:t>
            </a:r>
          </a:p>
        </p:txBody>
      </p:sp>
    </p:spTree>
    <p:extLst>
      <p:ext uri="{BB962C8B-B14F-4D97-AF65-F5344CB8AC3E}">
        <p14:creationId xmlns:p14="http://schemas.microsoft.com/office/powerpoint/2010/main" val="17581287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name="PPTLabsSpotlight201706011852331858">
    <p:spTree>
      <p:nvGrpSpPr>
        <p:cNvPr id="1" name=""/>
        <p:cNvGrpSpPr/>
        <p:nvPr/>
      </p:nvGrpSpPr>
      <p:grpSpPr>
        <a:xfrm>
          <a:off x="0" y="0"/>
          <a:ext cx="0" cy="0"/>
          <a:chOff x="0" y="0"/>
          <a:chExt cx="0" cy="0"/>
        </a:xfrm>
      </p:grpSpPr>
      <p:cxnSp>
        <p:nvCxnSpPr>
          <p:cNvPr id="41" name="Straight Connector 40"/>
          <p:cNvCxnSpPr>
            <a:cxnSpLocks/>
          </p:cNvCxnSpPr>
          <p:nvPr/>
        </p:nvCxnSpPr>
        <p:spPr>
          <a:xfrm flipV="1">
            <a:off x="3561799" y="1583756"/>
            <a:ext cx="0" cy="1197223"/>
          </a:xfrm>
          <a:prstGeom prst="line">
            <a:avLst/>
          </a:prstGeom>
          <a:ln w="50800" cmpd="dbl">
            <a:solidFill>
              <a:schemeClr val="accent5">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Interactive Program Synthesis</a:t>
            </a:r>
          </a:p>
        </p:txBody>
      </p:sp>
      <p:sp>
        <p:nvSpPr>
          <p:cNvPr id="4" name="Date Placeholder 3"/>
          <p:cNvSpPr>
            <a:spLocks noGrp="1"/>
          </p:cNvSpPr>
          <p:nvPr>
            <p:ph type="dt" sz="half" idx="10"/>
          </p:nvPr>
        </p:nvSpPr>
        <p:spPr/>
        <p:txBody>
          <a:bodyPr/>
          <a:lstStyle/>
          <a:p>
            <a:r>
              <a:rPr lang="en-US"/>
              <a:t>2 June 2017</a:t>
            </a:r>
          </a:p>
        </p:txBody>
      </p:sp>
      <p:grpSp>
        <p:nvGrpSpPr>
          <p:cNvPr id="10" name="Group 9"/>
          <p:cNvGrpSpPr/>
          <p:nvPr/>
        </p:nvGrpSpPr>
        <p:grpSpPr>
          <a:xfrm>
            <a:off x="1066174" y="2272560"/>
            <a:ext cx="2247693" cy="3555479"/>
            <a:chOff x="6354789" y="2106754"/>
            <a:chExt cx="2247693" cy="3555479"/>
          </a:xfrm>
        </p:grpSpPr>
        <p:sp>
          <p:nvSpPr>
            <p:cNvPr id="7" name="Flowchart: Predefined Process 18"/>
            <p:cNvSpPr/>
            <p:nvPr/>
          </p:nvSpPr>
          <p:spPr>
            <a:xfrm>
              <a:off x="6357424" y="4818085"/>
              <a:ext cx="2245058" cy="844148"/>
            </a:xfrm>
            <a:prstGeom prst="flowChartPredefinedProcess">
              <a:avLst/>
            </a:prstGeom>
            <a:noFill/>
            <a:ln>
              <a:solidFill>
                <a:schemeClr val="accent2">
                  <a:lumMod val="60000"/>
                  <a:lumOff val="40000"/>
                </a:schemeClr>
              </a:solidFill>
            </a:ln>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r>
                <a:rPr lang="en-US" sz="2400" dirty="0">
                  <a:solidFill>
                    <a:schemeClr val="accent2"/>
                  </a:solidFill>
                </a:rPr>
                <a:t>Synthesizer</a:t>
              </a:r>
            </a:p>
          </p:txBody>
        </p:sp>
        <p:sp>
          <p:nvSpPr>
            <p:cNvPr id="8" name="Trapezoid 5"/>
            <p:cNvSpPr/>
            <p:nvPr/>
          </p:nvSpPr>
          <p:spPr>
            <a:xfrm>
              <a:off x="6354789" y="3058004"/>
              <a:ext cx="2245057" cy="1710577"/>
            </a:xfrm>
            <a:prstGeom prst="trapezoid">
              <a:avLst>
                <a:gd name="adj" fmla="val 17909"/>
              </a:avLst>
            </a:prstGeom>
            <a:noFill/>
            <a:ln>
              <a:solidFill>
                <a:schemeClr val="accent2">
                  <a:lumMod val="60000"/>
                  <a:lumOff val="40000"/>
                </a:schemeClr>
              </a:solidFill>
            </a:ln>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2"/>
                  </a:solidFill>
                </a:rPr>
                <a:t>App</a:t>
              </a:r>
              <a:endParaRPr lang="en-US" sz="2800" dirty="0">
                <a:solidFill>
                  <a:schemeClr val="accent2"/>
                </a:solidFill>
              </a:endParaRPr>
            </a:p>
          </p:txBody>
        </p:sp>
        <p:pic>
          <p:nvPicPr>
            <p:cNvPr id="9" name="Picture 24"/>
            <p:cNvPicPr>
              <a:picLocks noChangeAspect="1"/>
            </p:cNvPicPr>
            <p:nvPr/>
          </p:nvPicPr>
          <p:blipFill>
            <a:blip r:embed="rId3"/>
            <a:stretch>
              <a:fillRect/>
            </a:stretch>
          </p:blipFill>
          <p:spPr>
            <a:xfrm>
              <a:off x="6640455" y="2106754"/>
              <a:ext cx="1048468" cy="1024085"/>
            </a:xfrm>
            <a:prstGeom prst="rect">
              <a:avLst/>
            </a:prstGeom>
            <a:extLst>
              <a:ext uri="{91240B29-F687-4F45-9708-019B960494DF}">
                <a14:hiddenLine xmlns:a14="http://schemas.microsoft.com/office/drawing/2010/main" w="12700" cap="flat" cmpd="sng" algn="ctr">
                  <a:solidFill>
                    <a:schemeClr val="dk1"/>
                  </a:solidFill>
                  <a:prstDash val="solid"/>
                  <a:miter lim="800000"/>
                </a14:hiddenLine>
              </a:ext>
            </a:extLst>
          </p:spPr>
        </p:pic>
      </p:grpSp>
      <p:grpSp>
        <p:nvGrpSpPr>
          <p:cNvPr id="11" name="Group 4"/>
          <p:cNvGrpSpPr/>
          <p:nvPr/>
        </p:nvGrpSpPr>
        <p:grpSpPr>
          <a:xfrm>
            <a:off x="4790245" y="4668269"/>
            <a:ext cx="1946909" cy="1475392"/>
            <a:chOff x="9731964" y="2616526"/>
            <a:chExt cx="2427110" cy="1784547"/>
          </a:xfrm>
          <a:solidFill>
            <a:srgbClr val="F2F2F2"/>
          </a:solidFill>
        </p:grpSpPr>
        <p:grpSp>
          <p:nvGrpSpPr>
            <p:cNvPr id="12" name="Group 11"/>
            <p:cNvGrpSpPr/>
            <p:nvPr/>
          </p:nvGrpSpPr>
          <p:grpSpPr>
            <a:xfrm>
              <a:off x="9731964" y="2616526"/>
              <a:ext cx="2427110" cy="1784547"/>
              <a:chOff x="9731964" y="2616526"/>
              <a:chExt cx="2427110" cy="1784547"/>
            </a:xfrm>
            <a:grpFill/>
          </p:grpSpPr>
          <p:sp>
            <p:nvSpPr>
              <p:cNvPr id="14" name="Vertical Scroll 19"/>
              <p:cNvSpPr/>
              <p:nvPr/>
            </p:nvSpPr>
            <p:spPr>
              <a:xfrm>
                <a:off x="9731964" y="2616526"/>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Vertical Scroll 20"/>
              <p:cNvSpPr/>
              <p:nvPr/>
            </p:nvSpPr>
            <p:spPr>
              <a:xfrm>
                <a:off x="10042408" y="2623733"/>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Vertical Scroll 23"/>
              <p:cNvSpPr/>
              <p:nvPr/>
            </p:nvSpPr>
            <p:spPr>
              <a:xfrm>
                <a:off x="10352852" y="2630940"/>
                <a:ext cx="1806222" cy="1770133"/>
              </a:xfrm>
              <a:prstGeom prst="verticalScroll">
                <a:avLst/>
              </a:prstGeom>
              <a:grp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TextBox 12"/>
            <p:cNvSpPr txBox="1"/>
            <p:nvPr/>
          </p:nvSpPr>
          <p:spPr>
            <a:xfrm>
              <a:off x="9995089" y="3262141"/>
              <a:ext cx="1900859" cy="558403"/>
            </a:xfrm>
            <a:prstGeom prst="rect">
              <a:avLst/>
            </a:prstGeom>
            <a:grpFill/>
            <a:ln>
              <a:noFill/>
            </a:ln>
          </p:spPr>
          <p:txBody>
            <a:bodyPr wrap="none" rtlCol="0">
              <a:spAutoFit/>
            </a:bodyPr>
            <a:lstStyle/>
            <a:p>
              <a:pPr algn="ctr"/>
              <a:r>
                <a:rPr lang="en-US" sz="2400" dirty="0">
                  <a:solidFill>
                    <a:schemeClr val="accent4"/>
                  </a:solidFill>
                </a:rPr>
                <a:t>Programs</a:t>
              </a:r>
            </a:p>
          </p:txBody>
        </p:sp>
      </p:grpSp>
      <p:cxnSp>
        <p:nvCxnSpPr>
          <p:cNvPr id="17" name="Straight Arrow Connector 43"/>
          <p:cNvCxnSpPr>
            <a:cxnSpLocks/>
            <a:stCxn id="7" idx="3"/>
            <a:endCxn id="14" idx="1"/>
          </p:cNvCxnSpPr>
          <p:nvPr/>
        </p:nvCxnSpPr>
        <p:spPr>
          <a:xfrm flipV="1">
            <a:off x="3313867" y="5400007"/>
            <a:ext cx="1657486" cy="5958"/>
          </a:xfrm>
          <a:prstGeom prst="straightConnector1">
            <a:avLst/>
          </a:prstGeom>
          <a:ln w="50800" cmpd="dbl">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17"/>
          <p:cNvGrpSpPr/>
          <p:nvPr/>
        </p:nvGrpSpPr>
        <p:grpSpPr>
          <a:xfrm>
            <a:off x="7348375" y="2729376"/>
            <a:ext cx="2568332" cy="2100234"/>
            <a:chOff x="7561876" y="3161405"/>
            <a:chExt cx="2568332" cy="2100234"/>
          </a:xfrm>
        </p:grpSpPr>
        <p:pic>
          <p:nvPicPr>
            <p:cNvPr id="2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32305" y="3161405"/>
              <a:ext cx="698669" cy="156033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561876" y="4799974"/>
              <a:ext cx="2568332" cy="461665"/>
            </a:xfrm>
            <a:prstGeom prst="rect">
              <a:avLst/>
            </a:prstGeom>
            <a:noFill/>
          </p:spPr>
          <p:txBody>
            <a:bodyPr wrap="none" rtlCol="0">
              <a:spAutoFit/>
            </a:bodyPr>
            <a:lstStyle/>
            <a:p>
              <a:pPr algn="ctr"/>
              <a:r>
                <a:rPr lang="en-US" sz="2400" dirty="0">
                  <a:solidFill>
                    <a:schemeClr val="tx1">
                      <a:lumMod val="50000"/>
                      <a:lumOff val="50000"/>
                    </a:schemeClr>
                  </a:solidFill>
                </a:rPr>
                <a:t>User (Debugging)</a:t>
              </a:r>
            </a:p>
          </p:txBody>
        </p:sp>
      </p:grpSp>
      <p:sp>
        <p:nvSpPr>
          <p:cNvPr id="30" name="Flowchart: Multidocument 17"/>
          <p:cNvSpPr/>
          <p:nvPr/>
        </p:nvSpPr>
        <p:spPr>
          <a:xfrm>
            <a:off x="4692875" y="2339509"/>
            <a:ext cx="2133601" cy="882942"/>
          </a:xfrm>
          <a:prstGeom prst="flowChartMultidocumen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2">
                    <a:lumMod val="50000"/>
                  </a:schemeClr>
                </a:solidFill>
              </a:rPr>
              <a:t>I/O Examples</a:t>
            </a:r>
          </a:p>
        </p:txBody>
      </p:sp>
      <p:cxnSp>
        <p:nvCxnSpPr>
          <p:cNvPr id="31" name="Elbow Connector 29"/>
          <p:cNvCxnSpPr>
            <a:cxnSpLocks/>
            <a:stCxn id="30" idx="1"/>
            <a:endCxn id="9" idx="3"/>
          </p:cNvCxnSpPr>
          <p:nvPr/>
        </p:nvCxnSpPr>
        <p:spPr>
          <a:xfrm rot="10800000" flipV="1">
            <a:off x="2400309" y="2780979"/>
            <a:ext cx="2292567" cy="3623"/>
          </a:xfrm>
          <a:prstGeom prst="bentConnector3">
            <a:avLst>
              <a:gd name="adj1" fmla="val 50000"/>
            </a:avLst>
          </a:prstGeom>
          <a:ln w="50800" cmpd="dbl">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Magnetic Disk 26"/>
          <p:cNvSpPr/>
          <p:nvPr/>
        </p:nvSpPr>
        <p:spPr>
          <a:xfrm>
            <a:off x="7731629" y="5426534"/>
            <a:ext cx="1801824" cy="717127"/>
          </a:xfrm>
          <a:prstGeom prst="rect">
            <a:avLst/>
          </a:prstGeom>
          <a:solidFill>
            <a:srgbClr val="F2F2F2"/>
          </a:solidFill>
          <a:ln>
            <a:noFill/>
          </a:ln>
        </p:spPr>
        <p:style>
          <a:lnRef idx="2">
            <a:schemeClr val="accent3">
              <a:shade val="50000"/>
            </a:schemeClr>
          </a:lnRef>
          <a:fillRef idx="1">
            <a:schemeClr val="accent3"/>
          </a:fillRef>
          <a:effectRef idx="0">
            <a:schemeClr val="accent3"/>
          </a:effectRef>
          <a:fontRef idx="minor">
            <a:schemeClr val="lt1"/>
          </a:fontRef>
        </p:style>
        <p:txBody>
          <a:bodyPr tIns="0" rtlCol="0" anchor="ctr"/>
          <a:lstStyle/>
          <a:p>
            <a:pPr algn="ctr"/>
            <a:r>
              <a:rPr lang="en-US" sz="2300" dirty="0">
                <a:solidFill>
                  <a:schemeClr val="accent1"/>
                </a:solidFill>
              </a:rPr>
              <a:t>Test Inputs</a:t>
            </a:r>
          </a:p>
        </p:txBody>
      </p:sp>
      <p:cxnSp>
        <p:nvCxnSpPr>
          <p:cNvPr id="25" name="Straight Arrow Connector 43"/>
          <p:cNvCxnSpPr>
            <a:cxnSpLocks/>
            <a:endCxn id="23" idx="2"/>
          </p:cNvCxnSpPr>
          <p:nvPr/>
        </p:nvCxnSpPr>
        <p:spPr>
          <a:xfrm flipH="1" flipV="1">
            <a:off x="8632541" y="4829610"/>
            <a:ext cx="2987" cy="648721"/>
          </a:xfrm>
          <a:prstGeom prst="straightConnector1">
            <a:avLst/>
          </a:prstGeom>
          <a:ln w="50800" cmpd="dbl">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128401" y="1591376"/>
            <a:ext cx="2537874" cy="446276"/>
          </a:xfrm>
          <a:prstGeom prst="rect">
            <a:avLst/>
          </a:prstGeom>
          <a:noFill/>
        </p:spPr>
        <p:txBody>
          <a:bodyPr wrap="none" rtlCol="0">
            <a:spAutoFit/>
          </a:bodyPr>
          <a:lstStyle/>
          <a:p>
            <a:pPr algn="ctr"/>
            <a:r>
              <a:rPr lang="en-US" sz="2300" dirty="0">
                <a:solidFill>
                  <a:schemeClr val="tx1">
                    <a:lumMod val="50000"/>
                    <a:lumOff val="50000"/>
                  </a:schemeClr>
                </a:solidFill>
              </a:rPr>
              <a:t>Refined examples</a:t>
            </a:r>
          </a:p>
        </p:txBody>
      </p:sp>
      <p:sp>
        <p:nvSpPr>
          <p:cNvPr id="37" name="Horizontal Scroll 30"/>
          <p:cNvSpPr/>
          <p:nvPr/>
        </p:nvSpPr>
        <p:spPr>
          <a:xfrm>
            <a:off x="10050392" y="2991881"/>
            <a:ext cx="1683657" cy="1035324"/>
          </a:xfrm>
          <a:prstGeom prst="horizontalScroll">
            <a:avLst/>
          </a:prstGeom>
          <a:noFill/>
          <a:ln>
            <a:solidFill>
              <a:schemeClr val="accent3">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accent3">
                    <a:lumMod val="75000"/>
                  </a:schemeClr>
                </a:solidFill>
              </a:rPr>
              <a:t>Desired program</a:t>
            </a:r>
          </a:p>
        </p:txBody>
      </p:sp>
      <p:cxnSp>
        <p:nvCxnSpPr>
          <p:cNvPr id="38" name="Straight Arrow Connector 43"/>
          <p:cNvCxnSpPr>
            <a:cxnSpLocks/>
            <a:stCxn id="22" idx="3"/>
            <a:endCxn id="37" idx="1"/>
          </p:cNvCxnSpPr>
          <p:nvPr/>
        </p:nvCxnSpPr>
        <p:spPr>
          <a:xfrm flipV="1">
            <a:off x="8917473" y="3509543"/>
            <a:ext cx="1132919" cy="1"/>
          </a:xfrm>
          <a:prstGeom prst="straightConnector1">
            <a:avLst/>
          </a:prstGeom>
          <a:ln w="50800" cmpd="dbl">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32" idx="0"/>
          </p:cNvCxnSpPr>
          <p:nvPr/>
        </p:nvCxnSpPr>
        <p:spPr>
          <a:xfrm flipV="1">
            <a:off x="7232876" y="1583756"/>
            <a:ext cx="0" cy="1740557"/>
          </a:xfrm>
          <a:prstGeom prst="line">
            <a:avLst/>
          </a:prstGeom>
          <a:ln w="50800"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535680" y="1598996"/>
            <a:ext cx="3719989" cy="0"/>
          </a:xfrm>
          <a:prstGeom prst="line">
            <a:avLst/>
          </a:prstGeom>
          <a:ln w="50800" cap="flat" cmpd="dbl">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32" name="Picture 28"/>
          <p:cNvPicPr>
            <a:picLocks/>
          </p:cNvPicPr>
          <p:nvPr/>
        </p:nvPicPr>
        <p:blipFill>
          <a:blip r:embed="rId5">
            <a:duotone>
              <a:prstClr val="black"/>
              <a:schemeClr val="accent5">
                <a:tint val="45000"/>
                <a:satMod val="400000"/>
              </a:schemeClr>
            </a:duotone>
          </a:blip>
          <a:stretch>
            <a:fillRect/>
          </a:stretch>
        </p:blipFill>
        <p:spPr>
          <a:xfrm>
            <a:off x="6826476" y="3324313"/>
            <a:ext cx="812800" cy="812800"/>
          </a:xfrm>
          <a:prstGeom prst="rect">
            <a:avLst/>
          </a:prstGeom>
        </p:spPr>
      </p:pic>
      <p:cxnSp>
        <p:nvCxnSpPr>
          <p:cNvPr id="42" name="Connector: Elbow 41"/>
          <p:cNvCxnSpPr>
            <a:cxnSpLocks/>
            <a:stCxn id="15" idx="0"/>
            <a:endCxn id="32" idx="1"/>
          </p:cNvCxnSpPr>
          <p:nvPr/>
        </p:nvCxnSpPr>
        <p:spPr>
          <a:xfrm rot="5400000" flipH="1" flipV="1">
            <a:off x="5823331" y="3671082"/>
            <a:ext cx="943514" cy="1062776"/>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3"/>
          <p:cNvCxnSpPr>
            <a:cxnSpLocks/>
            <a:stCxn id="32" idx="3"/>
          </p:cNvCxnSpPr>
          <p:nvPr/>
        </p:nvCxnSpPr>
        <p:spPr>
          <a:xfrm>
            <a:off x="7639276" y="3730713"/>
            <a:ext cx="650649" cy="0"/>
          </a:xfrm>
          <a:prstGeom prst="straightConnector1">
            <a:avLst/>
          </a:prstGeom>
          <a:ln w="50800" cmpd="dbl">
            <a:solidFill>
              <a:schemeClr val="accent5">
                <a:lumMod val="50000"/>
              </a:schemeClr>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33" name="Connector: Elbow 32"/>
          <p:cNvCxnSpPr>
            <a:cxnSpLocks/>
            <a:stCxn id="24" idx="1"/>
            <a:endCxn id="32" idx="2"/>
          </p:cNvCxnSpPr>
          <p:nvPr/>
        </p:nvCxnSpPr>
        <p:spPr>
          <a:xfrm rot="10800000">
            <a:off x="7232877" y="4137114"/>
            <a:ext cx="498753" cy="1647985"/>
          </a:xfrm>
          <a:prstGeom prst="bentConnector2">
            <a:avLst/>
          </a:prstGeom>
          <a:ln w="50800" cmpd="dbl">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flipH="1">
            <a:off x="7777235" y="3253154"/>
            <a:ext cx="406400" cy="406400"/>
          </a:xfrm>
          <a:prstGeom prst="rect">
            <a:avLst/>
          </a:prstGeom>
        </p:spPr>
      </p:pic>
      <p:sp>
        <p:nvSpPr>
          <p:cNvPr id="3" name="Slide Number Placeholder 2"/>
          <p:cNvSpPr>
            <a:spLocks noGrp="1"/>
          </p:cNvSpPr>
          <p:nvPr>
            <p:ph type="sldNum" sz="quarter" idx="12"/>
          </p:nvPr>
        </p:nvSpPr>
        <p:spPr/>
        <p:txBody>
          <a:bodyPr/>
          <a:lstStyle/>
          <a:p>
            <a:fld id="{1CEE210A-93B6-4714-AAF6-ECBA5FA348A9}" type="slidenum">
              <a:rPr lang="en-US" smtClean="0"/>
              <a:t>48</a:t>
            </a:fld>
            <a:endParaRPr lang="en-US"/>
          </a:p>
        </p:txBody>
      </p:sp>
      <p:pic>
        <p:nvPicPr>
          <p:cNvPr id="40" name="SpotlightShape7be661cd-f3bd-43c5-8f25-9f658ff1af37" hidden="1"/>
          <p:cNvPicPr>
            <a:picLocks noChangeAspect="1"/>
          </p:cNvPicPr>
          <p:nvPr/>
        </p:nvPicPr>
        <p:blipFill>
          <a:blip r:embed="rId8"/>
          <a:stretch>
            <a:fillRect/>
          </a:stretch>
        </p:blipFill>
        <p:spPr>
          <a:xfrm>
            <a:off x="1066236" y="3224905"/>
            <a:ext cx="2280102" cy="1707028"/>
          </a:xfrm>
          <a:prstGeom prst="rect">
            <a:avLst/>
          </a:prstGeom>
        </p:spPr>
      </p:pic>
      <p:pic>
        <p:nvPicPr>
          <p:cNvPr id="29" name="SpotlightShape1_rendered"/>
          <p:cNvPicPr>
            <a:picLocks/>
          </p:cNvPicPr>
          <p:nvPr/>
        </p:nvPicPr>
        <p:blipFill>
          <a:blip r:embed="rId9">
            <a:extLst>
              <a:ext uri="{28A0092B-C50C-407E-A947-70E740481C1C}">
                <a14:useLocalDpi xmlns:a14="http://schemas.microsoft.com/office/drawing/2010/main" val="0"/>
              </a:ext>
            </a:extLst>
          </a:blip>
          <a:srcRect l="1599" t="2778"/>
          <a:stretch>
            <a:fillRect/>
          </a:stretch>
        </p:blipFill>
        <p:spPr>
          <a:xfrm>
            <a:off x="-2" y="-1"/>
            <a:ext cx="12382501" cy="7010401"/>
          </a:xfrm>
          <a:prstGeom prst="rect">
            <a:avLst/>
          </a:prstGeom>
        </p:spPr>
      </p:pic>
      <p:sp>
        <p:nvSpPr>
          <p:cNvPr id="44" name="TextBox 33"/>
          <p:cNvSpPr txBox="1"/>
          <p:nvPr/>
        </p:nvSpPr>
        <p:spPr>
          <a:xfrm>
            <a:off x="7998602" y="1157209"/>
            <a:ext cx="3810660" cy="1323439"/>
          </a:xfrm>
          <a:prstGeom prst="rect">
            <a:avLst/>
          </a:prstGeom>
          <a:noFill/>
        </p:spPr>
        <p:txBody>
          <a:bodyPr wrap="none" rtlCol="0">
            <a:spAutoFit/>
          </a:bodyPr>
          <a:lstStyle/>
          <a:p>
            <a:pPr algn="r"/>
            <a:r>
              <a:rPr lang="en-US" sz="4000" dirty="0">
                <a:solidFill>
                  <a:schemeClr val="accent3"/>
                </a:solidFill>
                <a:effectLst>
                  <a:glow rad="63500">
                    <a:schemeClr val="accent3">
                      <a:satMod val="175000"/>
                      <a:alpha val="25000"/>
                    </a:schemeClr>
                  </a:glow>
                </a:effectLst>
              </a:rPr>
              <a:t>Outer loop:</a:t>
            </a:r>
            <a:br>
              <a:rPr lang="en-US" sz="4000" dirty="0">
                <a:solidFill>
                  <a:schemeClr val="accent3"/>
                </a:solidFill>
                <a:effectLst>
                  <a:glow rad="63500">
                    <a:schemeClr val="accent3">
                      <a:satMod val="175000"/>
                      <a:alpha val="25000"/>
                    </a:schemeClr>
                  </a:glow>
                </a:effectLst>
              </a:rPr>
            </a:br>
            <a:r>
              <a:rPr lang="en-US" sz="4000" dirty="0">
                <a:solidFill>
                  <a:schemeClr val="accent3"/>
                </a:solidFill>
                <a:effectLst>
                  <a:glow rad="63500">
                    <a:schemeClr val="accent3">
                      <a:satMod val="175000"/>
                      <a:alpha val="25000"/>
                    </a:schemeClr>
                  </a:glow>
                </a:effectLst>
              </a:rPr>
              <a:t>Disambiguation</a:t>
            </a:r>
          </a:p>
        </p:txBody>
      </p:sp>
      <p:sp>
        <p:nvSpPr>
          <p:cNvPr id="45" name="TextBox 33"/>
          <p:cNvSpPr txBox="1"/>
          <p:nvPr/>
        </p:nvSpPr>
        <p:spPr>
          <a:xfrm>
            <a:off x="125046" y="1157208"/>
            <a:ext cx="3546164" cy="1323439"/>
          </a:xfrm>
          <a:prstGeom prst="rect">
            <a:avLst/>
          </a:prstGeom>
          <a:noFill/>
        </p:spPr>
        <p:txBody>
          <a:bodyPr wrap="none" rtlCol="0">
            <a:spAutoFit/>
          </a:bodyPr>
          <a:lstStyle/>
          <a:p>
            <a:r>
              <a:rPr lang="en-US" sz="4000" dirty="0">
                <a:solidFill>
                  <a:schemeClr val="tx2">
                    <a:lumMod val="20000"/>
                    <a:lumOff val="80000"/>
                  </a:schemeClr>
                </a:solidFill>
                <a:effectLst>
                  <a:glow rad="63500">
                    <a:schemeClr val="accent1">
                      <a:satMod val="175000"/>
                      <a:alpha val="40000"/>
                    </a:schemeClr>
                  </a:glow>
                </a:effectLst>
              </a:rPr>
              <a:t>Inner loop:</a:t>
            </a:r>
            <a:br>
              <a:rPr lang="en-US" sz="4000" dirty="0">
                <a:solidFill>
                  <a:schemeClr val="tx2">
                    <a:lumMod val="20000"/>
                    <a:lumOff val="80000"/>
                  </a:schemeClr>
                </a:solidFill>
                <a:effectLst>
                  <a:glow rad="63500">
                    <a:schemeClr val="accent1">
                      <a:satMod val="175000"/>
                      <a:alpha val="40000"/>
                    </a:schemeClr>
                  </a:glow>
                </a:effectLst>
              </a:rPr>
            </a:br>
            <a:r>
              <a:rPr lang="en-US" sz="4000" dirty="0">
                <a:solidFill>
                  <a:schemeClr val="tx2">
                    <a:lumMod val="20000"/>
                    <a:lumOff val="80000"/>
                  </a:schemeClr>
                </a:solidFill>
                <a:effectLst>
                  <a:glow rad="63500">
                    <a:schemeClr val="accent1">
                      <a:satMod val="175000"/>
                      <a:alpha val="40000"/>
                    </a:schemeClr>
                  </a:glow>
                </a:effectLst>
              </a:rPr>
              <a:t>Incrementality</a:t>
            </a:r>
          </a:p>
        </p:txBody>
      </p:sp>
    </p:spTree>
    <p:extLst>
      <p:ext uri="{BB962C8B-B14F-4D97-AF65-F5344CB8AC3E}">
        <p14:creationId xmlns:p14="http://schemas.microsoft.com/office/powerpoint/2010/main" val="3380100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 №2: Incremental Synthesis</a:t>
            </a:r>
          </a:p>
        </p:txBody>
      </p:sp>
      <p:sp>
        <p:nvSpPr>
          <p:cNvPr id="4" name="Date Placeholder 3"/>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9B3AA4C5-087E-4A7E-B60D-6A5A45F3E2F8}" type="slidenum">
              <a:rPr lang="en-US" smtClean="0"/>
              <a:t>49</a:t>
            </a:fld>
            <a:endParaRPr lang="en-US"/>
          </a:p>
        </p:txBody>
      </p:sp>
      <p:pic>
        <p:nvPicPr>
          <p:cNvPr id="6" name="Picture 5"/>
          <p:cNvPicPr>
            <a:picLocks noChangeAspect="1"/>
          </p:cNvPicPr>
          <p:nvPr/>
        </p:nvPicPr>
        <p:blipFill>
          <a:blip r:embed="rId2"/>
          <a:stretch>
            <a:fillRect/>
          </a:stretch>
        </p:blipFill>
        <p:spPr>
          <a:xfrm>
            <a:off x="3677989" y="1863552"/>
            <a:ext cx="4664572" cy="3412216"/>
          </a:xfrm>
          <a:prstGeom prst="rect">
            <a:avLst/>
          </a:prstGeom>
        </p:spPr>
      </p:pic>
      <p:pic>
        <p:nvPicPr>
          <p:cNvPr id="7" name="Picture 7"/>
          <p:cNvPicPr>
            <a:picLocks noChangeAspect="1"/>
          </p:cNvPicPr>
          <p:nvPr/>
        </p:nvPicPr>
        <p:blipFill rotWithShape="1">
          <a:blip r:embed="rId3">
            <a:extLst>
              <a:ext uri="{28A0092B-C50C-407E-A947-70E740481C1C}">
                <a14:useLocalDpi xmlns:a14="http://schemas.microsoft.com/office/drawing/2010/main" val="0"/>
              </a:ext>
            </a:extLst>
          </a:blip>
          <a:srcRect l="9450" t="5150" r="10407"/>
          <a:stretch/>
        </p:blipFill>
        <p:spPr>
          <a:xfrm>
            <a:off x="8842159" y="3192462"/>
            <a:ext cx="2689934" cy="3750109"/>
          </a:xfrm>
          <a:prstGeom prst="rect">
            <a:avLst/>
          </a:prstGeom>
          <a:effectLst/>
        </p:spPr>
      </p:pic>
    </p:spTree>
    <p:extLst>
      <p:ext uri="{BB962C8B-B14F-4D97-AF65-F5344CB8AC3E}">
        <p14:creationId xmlns:p14="http://schemas.microsoft.com/office/powerpoint/2010/main" val="11423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0868"/>
          </a:xfrm>
        </p:spPr>
        <p:txBody>
          <a:bodyPr anchor="t">
            <a:normAutofit/>
          </a:bodyPr>
          <a:lstStyle/>
          <a:p>
            <a:r>
              <a:rPr lang="en-US" sz="4400" dirty="0"/>
              <a:t>Applications: Educational Games</a:t>
            </a:r>
          </a:p>
        </p:txBody>
      </p:sp>
      <p:sp>
        <p:nvSpPr>
          <p:cNvPr id="4" name="Date Placeholder 3"/>
          <p:cNvSpPr>
            <a:spLocks noGrp="1"/>
          </p:cNvSpPr>
          <p:nvPr>
            <p:ph type="dt" sz="half" idx="10"/>
          </p:nvPr>
        </p:nvSpPr>
        <p:spPr/>
        <p:txBody>
          <a:bodyPr/>
          <a:lstStyle/>
          <a:p>
            <a:r>
              <a:rPr lang="en-US"/>
              <a:t>2 June 2017</a:t>
            </a:r>
            <a:endParaRPr lang="en-US" dirty="0"/>
          </a:p>
        </p:txBody>
      </p:sp>
      <p:sp>
        <p:nvSpPr>
          <p:cNvPr id="7" name="Arrow: Bent 6"/>
          <p:cNvSpPr/>
          <p:nvPr/>
        </p:nvSpPr>
        <p:spPr>
          <a:xfrm flipV="1">
            <a:off x="1376080" y="3460374"/>
            <a:ext cx="1120513" cy="1819043"/>
          </a:xfrm>
          <a:prstGeom prst="bentArrow">
            <a:avLst>
              <a:gd name="adj1" fmla="val 30794"/>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1" name="Freeform 5"/>
          <p:cNvSpPr/>
          <p:nvPr/>
        </p:nvSpPr>
        <p:spPr>
          <a:xfrm>
            <a:off x="480358" y="2027129"/>
            <a:ext cx="2556697" cy="1211756"/>
          </a:xfrm>
          <a:prstGeom prst="roundRect">
            <a:avLst/>
          </a:prstGeom>
          <a:ln w="19050"/>
        </p:spPr>
        <p:style>
          <a:lnRef idx="2">
            <a:schemeClr val="accent5"/>
          </a:lnRef>
          <a:fillRef idx="1">
            <a:schemeClr val="lt1"/>
          </a:fillRef>
          <a:effectRef idx="0">
            <a:schemeClr val="accent5"/>
          </a:effectRef>
          <a:fontRef idx="minor">
            <a:schemeClr val="dk1"/>
          </a:fontRef>
        </p:style>
        <p:txBody>
          <a:bodyPr spcFirstLastPara="0" vert="horz" wrap="square" lIns="18288" tIns="18288" rIns="18288" bIns="18288" numCol="1" spcCol="1270" anchor="ctr" anchorCtr="0">
            <a:noAutofit/>
          </a:bodyPr>
          <a:lstStyle/>
          <a:p>
            <a:pPr algn="ctr" defTabSz="1066800">
              <a:lnSpc>
                <a:spcPct val="120000"/>
              </a:lnSpc>
              <a:spcBef>
                <a:spcPct val="0"/>
              </a:spcBef>
              <a:spcAft>
                <a:spcPct val="35000"/>
              </a:spcAft>
            </a:pPr>
            <a:r>
              <a:rPr lang="en-US" sz="2200" dirty="0"/>
              <a:t>Pedagogical and spatial constraints</a:t>
            </a:r>
          </a:p>
        </p:txBody>
      </p:sp>
      <p:sp>
        <p:nvSpPr>
          <p:cNvPr id="12" name="Freeform 9"/>
          <p:cNvSpPr/>
          <p:nvPr/>
        </p:nvSpPr>
        <p:spPr>
          <a:xfrm>
            <a:off x="2714940" y="4340982"/>
            <a:ext cx="2967318" cy="1400021"/>
          </a:xfrm>
          <a:prstGeom prst="roundRect">
            <a:avLst/>
          </a:prstGeom>
          <a:ln w="19050"/>
        </p:spPr>
        <p:style>
          <a:lnRef idx="2">
            <a:schemeClr val="dk1"/>
          </a:lnRef>
          <a:fillRef idx="1">
            <a:schemeClr val="lt1"/>
          </a:fillRef>
          <a:effectRef idx="0">
            <a:schemeClr val="dk1"/>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dk1"/>
                </a:solidFill>
              </a:rPr>
              <a:t>Search Algorithm</a:t>
            </a:r>
          </a:p>
        </p:txBody>
      </p:sp>
      <p:sp>
        <p:nvSpPr>
          <p:cNvPr id="13" name="Freeform 7"/>
          <p:cNvSpPr/>
          <p:nvPr/>
        </p:nvSpPr>
        <p:spPr>
          <a:xfrm>
            <a:off x="6553466" y="2004653"/>
            <a:ext cx="2625160" cy="1256709"/>
          </a:xfrm>
          <a:prstGeom prst="roundRect">
            <a:avLst/>
          </a:prstGeom>
          <a:ln w="19050">
            <a:solidFill>
              <a:schemeClr val="accent6"/>
            </a:solidFill>
          </a:ln>
        </p:spPr>
        <p:style>
          <a:lnRef idx="2">
            <a:schemeClr val="accent5"/>
          </a:lnRef>
          <a:fillRef idx="1">
            <a:schemeClr val="lt1"/>
          </a:fillRef>
          <a:effectRef idx="0">
            <a:schemeClr val="accent5"/>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120000"/>
              </a:lnSpc>
              <a:spcBef>
                <a:spcPct val="0"/>
              </a:spcBef>
              <a:spcAft>
                <a:spcPct val="35000"/>
              </a:spcAft>
            </a:pPr>
            <a:r>
              <a:rPr lang="en-US" sz="2200" dirty="0"/>
              <a:t>Game level descriptions</a:t>
            </a:r>
          </a:p>
        </p:txBody>
      </p:sp>
      <p:sp>
        <p:nvSpPr>
          <p:cNvPr id="14" name="Arrow: Bent 13"/>
          <p:cNvSpPr/>
          <p:nvPr/>
        </p:nvSpPr>
        <p:spPr>
          <a:xfrm rot="5400000" flipV="1">
            <a:off x="4306283" y="1906671"/>
            <a:ext cx="1492395" cy="2565276"/>
          </a:xfrm>
          <a:prstGeom prst="bentArrow">
            <a:avLst>
              <a:gd name="adj1" fmla="val 24753"/>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5" name="Rectangle 7"/>
          <p:cNvSpPr/>
          <p:nvPr/>
        </p:nvSpPr>
        <p:spPr>
          <a:xfrm>
            <a:off x="755867" y="1524522"/>
            <a:ext cx="2005677"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5">
                    <a:lumMod val="75000"/>
                  </a:schemeClr>
                </a:solidFill>
              </a:rPr>
              <a:t>User Intent</a:t>
            </a:r>
          </a:p>
        </p:txBody>
      </p:sp>
      <p:sp>
        <p:nvSpPr>
          <p:cNvPr id="17" name="Rectangle 14"/>
          <p:cNvSpPr/>
          <p:nvPr/>
        </p:nvSpPr>
        <p:spPr>
          <a:xfrm>
            <a:off x="6555433" y="1544837"/>
            <a:ext cx="2621230"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6"/>
                </a:solidFill>
              </a:rPr>
              <a:t>Program Space</a:t>
            </a:r>
          </a:p>
        </p:txBody>
      </p:sp>
      <p:sp>
        <p:nvSpPr>
          <p:cNvPr id="18" name="Date Placeholder 3"/>
          <p:cNvSpPr txBox="1">
            <a:spLocks/>
          </p:cNvSpPr>
          <p:nvPr/>
        </p:nvSpPr>
        <p:spPr>
          <a:xfrm>
            <a:off x="4797421" y="6030474"/>
            <a:ext cx="2597159" cy="365125"/>
          </a:xfrm>
          <a:prstGeom prst="rect">
            <a:avLst/>
          </a:prstGeom>
        </p:spPr>
        <p:txBody>
          <a:bodyPr vert="horz" lIns="91440" tIns="45720" rIns="4572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solidFill>
                  <a:schemeClr val="accent4"/>
                </a:solidFill>
              </a:rPr>
              <a:t>[Butler et al.: FDG 2013]</a:t>
            </a:r>
          </a:p>
        </p:txBody>
      </p:sp>
      <p:pic>
        <p:nvPicPr>
          <p:cNvPr id="19" name="Picture 2" descr="Figure 1. A level of Refraction, our actively developed game. We continue to create and release new level progressions for the game, driving our need for progression design too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0548" y="3460374"/>
            <a:ext cx="3825824" cy="28959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0" name="Right Arrow 8"/>
          <p:cNvSpPr/>
          <p:nvPr/>
        </p:nvSpPr>
        <p:spPr>
          <a:xfrm>
            <a:off x="6117549" y="4700068"/>
            <a:ext cx="921276" cy="681847"/>
          </a:xfrm>
          <a:prstGeom prst="rightArrow">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1CEE210A-93B6-4714-AAF6-ECBA5FA348A9}" type="slidenum">
              <a:rPr lang="en-US" smtClean="0"/>
              <a:t>5</a:t>
            </a:fld>
            <a:endParaRPr lang="en-US"/>
          </a:p>
        </p:txBody>
      </p:sp>
    </p:spTree>
    <p:custDataLst>
      <p:tags r:id="rId1"/>
    </p:custDataLst>
    <p:extLst>
      <p:ext uri="{BB962C8B-B14F-4D97-AF65-F5344CB8AC3E}">
        <p14:creationId xmlns:p14="http://schemas.microsoft.com/office/powerpoint/2010/main" val="2216878870"/>
      </p:ext>
    </p:extLst>
  </p:cSld>
  <p:clrMapOvr>
    <a:masterClrMapping/>
  </p:clrMapOvr>
  <mc:AlternateContent xmlns:mc="http://schemas.openxmlformats.org/markup-compatibility/2006" xmlns:p14="http://schemas.microsoft.com/office/powerpoint/2010/main">
    <mc:Choice Requires="p14">
      <p:transition spd="med" p14:dur="700" advTm="10031">
        <p:fade/>
      </p:transition>
    </mc:Choice>
    <mc:Fallback xmlns="">
      <p:transition spd="med" advTm="10031">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 №2: Incremental Synthesis</a:t>
            </a:r>
          </a:p>
        </p:txBody>
      </p:sp>
      <p:sp>
        <p:nvSpPr>
          <p:cNvPr id="4" name="Date Placeholder 3"/>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9B3AA4C5-087E-4A7E-B60D-6A5A45F3E2F8}" type="slidenum">
              <a:rPr lang="en-US" smtClean="0"/>
              <a:t>50</a:t>
            </a:fld>
            <a:endParaRPr lang="en-US"/>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saturation sat="33000"/>
                    </a14:imgEffect>
                  </a14:imgLayer>
                </a14:imgProps>
              </a:ext>
            </a:extLst>
          </a:blip>
          <a:stretch>
            <a:fillRect/>
          </a:stretch>
        </p:blipFill>
        <p:spPr>
          <a:xfrm>
            <a:off x="7019179" y="1863552"/>
            <a:ext cx="4664572" cy="3412216"/>
          </a:xfrm>
          <a:prstGeom prst="rect">
            <a:avLst/>
          </a:prstGeom>
        </p:spPr>
      </p:pic>
      <p:sp>
        <p:nvSpPr>
          <p:cNvPr id="3" name="Multiplication Sign 2"/>
          <p:cNvSpPr/>
          <p:nvPr/>
        </p:nvSpPr>
        <p:spPr>
          <a:xfrm>
            <a:off x="6689227" y="907422"/>
            <a:ext cx="5324475" cy="5324475"/>
          </a:xfrm>
          <a:prstGeom prst="mathMultiply">
            <a:avLst>
              <a:gd name="adj1" fmla="val 1328"/>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TextBox 6"/>
              <p:cNvSpPr txBox="1"/>
              <p:nvPr/>
            </p:nvSpPr>
            <p:spPr>
              <a:xfrm>
                <a:off x="838200" y="1869729"/>
                <a:ext cx="5940793" cy="3165225"/>
              </a:xfrm>
              <a:prstGeom prst="rect">
                <a:avLst/>
              </a:prstGeom>
              <a:noFill/>
            </p:spPr>
            <p:txBody>
              <a:bodyPr wrap="none" rtlCol="0">
                <a:spAutoFit/>
              </a:bodyPr>
              <a:lstStyle/>
              <a:p>
                <a:pPr defTabSz="600075">
                  <a:lnSpc>
                    <a:spcPct val="130000"/>
                  </a:lnSpc>
                </a:pPr>
                <a:r>
                  <a:rPr lang="en-US" sz="2600" b="1" dirty="0">
                    <a:solidFill>
                      <a:schemeClr val="accent1">
                        <a:lumMod val="75000"/>
                      </a:schemeClr>
                    </a:solidFill>
                  </a:rPr>
                  <a:t>Given:</a:t>
                </a:r>
                <a:r>
                  <a:rPr lang="en-US" sz="2600" dirty="0"/>
                  <a:t>	a learned program set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𝒮</m:t>
                        </m:r>
                      </m:e>
                      <m:sub>
                        <m:r>
                          <a:rPr lang="en-US" sz="2600" b="0" i="1" smtClean="0">
                            <a:latin typeface="Cambria Math" panose="02040503050406030204" pitchFamily="18" charset="0"/>
                          </a:rPr>
                          <m:t>𝑖</m:t>
                        </m:r>
                      </m:sub>
                    </m:sSub>
                    <m:r>
                      <a:rPr lang="en-US" sz="2600" b="0" i="1" smtClean="0">
                        <a:latin typeface="Cambria Math" panose="02040503050406030204" pitchFamily="18" charset="0"/>
                      </a:rPr>
                      <m:t>⊂</m:t>
                    </m:r>
                    <m:r>
                      <a:rPr lang="en-US" sz="2600" b="0" i="1" smtClean="0">
                        <a:latin typeface="Cambria Math" panose="02040503050406030204" pitchFamily="18" charset="0"/>
                      </a:rPr>
                      <m:t>ℒ</m:t>
                    </m:r>
                  </m:oMath>
                </a14:m>
                <a:endParaRPr lang="en-US" sz="2600" dirty="0"/>
              </a:p>
              <a:p>
                <a:pPr defTabSz="600075">
                  <a:lnSpc>
                    <a:spcPct val="130000"/>
                  </a:lnSpc>
                </a:pPr>
                <a:r>
                  <a:rPr lang="en-US" sz="2600" dirty="0"/>
                  <a:t>		currently accumulated spec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𝜑</m:t>
                        </m:r>
                      </m:e>
                      <m:sub>
                        <m:r>
                          <a:rPr lang="en-US" sz="2600" b="0" i="1" smtClean="0">
                            <a:latin typeface="Cambria Math" panose="02040503050406030204" pitchFamily="18" charset="0"/>
                          </a:rPr>
                          <m:t>𝑖</m:t>
                        </m:r>
                      </m:sub>
                    </m:sSub>
                  </m:oMath>
                </a14:m>
                <a:endParaRPr lang="en-US" sz="2600" dirty="0"/>
              </a:p>
              <a:p>
                <a:pPr defTabSz="600075">
                  <a:lnSpc>
                    <a:spcPct val="130000"/>
                  </a:lnSpc>
                </a:pPr>
                <a:r>
                  <a:rPr lang="en-US" sz="2600" dirty="0"/>
                  <a:t>		a new constraint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𝜓</m:t>
                        </m:r>
                      </m:e>
                      <m:sub>
                        <m:r>
                          <a:rPr lang="en-US" sz="2600" b="0" i="1" smtClean="0">
                            <a:latin typeface="Cambria Math" panose="02040503050406030204" pitchFamily="18" charset="0"/>
                          </a:rPr>
                          <m:t>𝑖</m:t>
                        </m:r>
                        <m:r>
                          <a:rPr lang="en-US" sz="2600" b="0" i="1" smtClean="0">
                            <a:latin typeface="Cambria Math" panose="02040503050406030204" pitchFamily="18" charset="0"/>
                          </a:rPr>
                          <m:t>+1</m:t>
                        </m:r>
                      </m:sub>
                    </m:sSub>
                  </m:oMath>
                </a14:m>
                <a:endParaRPr lang="en-US" sz="2600" dirty="0"/>
              </a:p>
              <a:p>
                <a:pPr defTabSz="600075">
                  <a:lnSpc>
                    <a:spcPct val="130000"/>
                  </a:lnSpc>
                </a:pPr>
                <a:endParaRPr lang="en-US" sz="2600" dirty="0"/>
              </a:p>
              <a:p>
                <a:pPr defTabSz="600075">
                  <a:lnSpc>
                    <a:spcPct val="130000"/>
                  </a:lnSpc>
                </a:pPr>
                <a:r>
                  <a:rPr lang="en-US" sz="2600" b="1" dirty="0">
                    <a:solidFill>
                      <a:schemeClr val="accent1">
                        <a:lumMod val="75000"/>
                      </a:schemeClr>
                    </a:solidFill>
                  </a:rPr>
                  <a:t>Learn:</a:t>
                </a:r>
                <a:r>
                  <a:rPr lang="en-US" sz="2600" b="1" dirty="0"/>
                  <a:t>	</a:t>
                </a:r>
                <a:r>
                  <a:rPr lang="en-US" sz="2600" dirty="0"/>
                  <a:t>a new program set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𝒮</m:t>
                        </m:r>
                      </m:e>
                      <m:sub>
                        <m:r>
                          <a:rPr lang="en-US" sz="2600" b="0" i="1" smtClean="0">
                            <a:latin typeface="Cambria Math" panose="02040503050406030204" pitchFamily="18" charset="0"/>
                          </a:rPr>
                          <m:t>𝑖</m:t>
                        </m:r>
                        <m:r>
                          <a:rPr lang="en-US" sz="2600" b="0" i="1" smtClean="0">
                            <a:latin typeface="Cambria Math" panose="02040503050406030204" pitchFamily="18" charset="0"/>
                          </a:rPr>
                          <m:t>+1</m:t>
                        </m:r>
                      </m:sub>
                    </m:sSub>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𝒮</m:t>
                        </m:r>
                      </m:e>
                      <m:sub>
                        <m:r>
                          <a:rPr lang="en-US" sz="2600" b="0" i="1" smtClean="0">
                            <a:latin typeface="Cambria Math" panose="02040503050406030204" pitchFamily="18" charset="0"/>
                          </a:rPr>
                          <m:t>𝑖</m:t>
                        </m:r>
                      </m:sub>
                    </m:sSub>
                  </m:oMath>
                </a14:m>
                <a:endParaRPr lang="en-US" sz="2600" b="1" dirty="0"/>
              </a:p>
              <a:p>
                <a:pPr defTabSz="600075">
                  <a:lnSpc>
                    <a:spcPct val="130000"/>
                  </a:lnSpc>
                </a:pPr>
                <a:r>
                  <a:rPr lang="en-US" sz="2600" b="1" dirty="0"/>
                  <a:t>		</a:t>
                </a:r>
                <a:r>
                  <a:rPr lang="en-US" sz="2600" dirty="0"/>
                  <a:t>that satisfies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𝜑</m:t>
                        </m:r>
                      </m:e>
                      <m:sub>
                        <m:r>
                          <a:rPr lang="en-US" sz="2600" b="0" i="1" smtClean="0">
                            <a:latin typeface="Cambria Math" panose="02040503050406030204" pitchFamily="18" charset="0"/>
                          </a:rPr>
                          <m:t>𝑖</m:t>
                        </m:r>
                        <m:r>
                          <a:rPr lang="en-US" sz="2600" b="0" i="1" smtClean="0">
                            <a:latin typeface="Cambria Math" panose="02040503050406030204" pitchFamily="18" charset="0"/>
                          </a:rPr>
                          <m:t>+1</m:t>
                        </m:r>
                      </m:sub>
                    </m:sSub>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𝜑</m:t>
                        </m:r>
                      </m:e>
                      <m:sub>
                        <m:r>
                          <a:rPr lang="en-US" sz="2600" b="0" i="1" smtClean="0">
                            <a:latin typeface="Cambria Math" panose="02040503050406030204" pitchFamily="18" charset="0"/>
                          </a:rPr>
                          <m:t>𝑖</m:t>
                        </m:r>
                      </m:sub>
                    </m:sSub>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𝜓</m:t>
                        </m:r>
                      </m:e>
                      <m:sub>
                        <m:r>
                          <a:rPr lang="en-US" sz="2600" b="0" i="1" smtClean="0">
                            <a:latin typeface="Cambria Math" panose="02040503050406030204" pitchFamily="18" charset="0"/>
                          </a:rPr>
                          <m:t>𝑖</m:t>
                        </m:r>
                        <m:r>
                          <a:rPr lang="en-US" sz="2600" b="0" i="1" smtClean="0">
                            <a:latin typeface="Cambria Math" panose="02040503050406030204" pitchFamily="18" charset="0"/>
                          </a:rPr>
                          <m:t>+1</m:t>
                        </m:r>
                      </m:sub>
                    </m:sSub>
                  </m:oMath>
                </a14:m>
                <a:endParaRPr lang="en-US" sz="2600" b="1" dirty="0"/>
              </a:p>
            </p:txBody>
          </p:sp>
        </mc:Choice>
        <mc:Fallback>
          <p:sp>
            <p:nvSpPr>
              <p:cNvPr id="7" name="TextBox 6"/>
              <p:cNvSpPr txBox="1">
                <a:spLocks noRot="1" noChangeAspect="1" noMove="1" noResize="1" noEditPoints="1" noAdjustHandles="1" noChangeArrowheads="1" noChangeShapeType="1" noTextEdit="1"/>
              </p:cNvSpPr>
              <p:nvPr/>
            </p:nvSpPr>
            <p:spPr>
              <a:xfrm>
                <a:off x="838200" y="1869729"/>
                <a:ext cx="5940793" cy="3165225"/>
              </a:xfrm>
              <a:prstGeom prst="rect">
                <a:avLst/>
              </a:prstGeom>
              <a:blipFill>
                <a:blip r:embed="rId4"/>
                <a:stretch>
                  <a:fillRect l="-1848" b="-3854"/>
                </a:stretch>
              </a:blipFill>
            </p:spPr>
            <p:txBody>
              <a:bodyPr/>
              <a:lstStyle/>
              <a:p>
                <a:r>
                  <a:rPr lang="en-US">
                    <a:noFill/>
                  </a:rPr>
                  <a:t> </a:t>
                </a:r>
              </a:p>
            </p:txBody>
          </p:sp>
        </mc:Fallback>
      </mc:AlternateContent>
    </p:spTree>
    <p:extLst>
      <p:ext uri="{BB962C8B-B14F-4D97-AF65-F5344CB8AC3E}">
        <p14:creationId xmlns:p14="http://schemas.microsoft.com/office/powerpoint/2010/main" val="1363230482"/>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Version Space Algebra</a:t>
            </a:r>
          </a:p>
        </p:txBody>
      </p:sp>
      <p:sp>
        <p:nvSpPr>
          <p:cNvPr id="4" name="Date Placeholder 3"/>
          <p:cNvSpPr>
            <a:spLocks noGrp="1"/>
          </p:cNvSpPr>
          <p:nvPr>
            <p:ph type="dt" sz="half" idx="10"/>
          </p:nvPr>
        </p:nvSpPr>
        <p:spPr/>
        <p:txBody>
          <a:bodyPr/>
          <a:lstStyle/>
          <a:p>
            <a:r>
              <a:rPr lang="en-US"/>
              <a:t>2 June 2017</a:t>
            </a:r>
          </a:p>
        </p:txBody>
      </p:sp>
      <p:sp>
        <p:nvSpPr>
          <p:cNvPr id="6" name="Slide Number Placeholder 5"/>
          <p:cNvSpPr>
            <a:spLocks noGrp="1"/>
          </p:cNvSpPr>
          <p:nvPr>
            <p:ph type="sldNum" sz="quarter" idx="12"/>
          </p:nvPr>
        </p:nvSpPr>
        <p:spPr/>
        <p:txBody>
          <a:bodyPr/>
          <a:lstStyle/>
          <a:p>
            <a:fld id="{8FF2B881-C537-4833-BB91-7E72230AD359}" type="slidenum">
              <a:rPr lang="en-US" smtClean="0"/>
              <a:t>51</a:t>
            </a:fld>
            <a:endParaRPr lang="en-US"/>
          </a:p>
        </p:txBody>
      </p:sp>
      <p:sp>
        <p:nvSpPr>
          <p:cNvPr id="7" name="Rectangle 6"/>
          <p:cNvSpPr/>
          <p:nvPr/>
        </p:nvSpPr>
        <p:spPr>
          <a:xfrm>
            <a:off x="838200" y="1690688"/>
            <a:ext cx="10515600" cy="892552"/>
          </a:xfrm>
          <a:prstGeom prst="rect">
            <a:avLst/>
          </a:prstGeom>
        </p:spPr>
        <p:txBody>
          <a:bodyPr wrap="square">
            <a:spAutoFit/>
          </a:bodyPr>
          <a:lstStyle/>
          <a:p>
            <a:pPr lvl="0" defTabSz="914400" eaLnBrk="0" fontAlgn="base" hangingPunct="0">
              <a:spcBef>
                <a:spcPct val="0"/>
              </a:spcBef>
              <a:spcAft>
                <a:spcPct val="0"/>
              </a:spcAft>
            </a:pPr>
            <a:r>
              <a:rPr lang="en-US" altLang="en-US" sz="2600" dirty="0">
                <a:solidFill>
                  <a:schemeClr val="accent2"/>
                </a:solidFill>
                <a:latin typeface="Consolas" panose="020B0609020204030204" pitchFamily="49" charset="0"/>
                <a:cs typeface="Consolas" panose="020B0609020204030204" pitchFamily="49" charset="0"/>
              </a:rPr>
              <a:t>int</a:t>
            </a:r>
            <a:r>
              <a:rPr lang="en-US" altLang="en-US" sz="2600" dirty="0">
                <a:latin typeface="Consolas" panose="020B0609020204030204" pitchFamily="49" charset="0"/>
                <a:cs typeface="Consolas" panose="020B0609020204030204" pitchFamily="49" charset="0"/>
              </a:rPr>
              <a:t> </a:t>
            </a:r>
            <a:r>
              <a:rPr lang="en-US" altLang="en-US" sz="2600" dirty="0" err="1">
                <a:latin typeface="Consolas" panose="020B0609020204030204" pitchFamily="49" charset="0"/>
                <a:cs typeface="Consolas" panose="020B0609020204030204" pitchFamily="49" charset="0"/>
              </a:rPr>
              <a:t>positionIn</a:t>
            </a:r>
            <a:r>
              <a:rPr lang="en-US" altLang="en-US" sz="2600" dirty="0">
                <a:latin typeface="Consolas" panose="020B0609020204030204" pitchFamily="49" charset="0"/>
                <a:cs typeface="Consolas" panose="020B0609020204030204" pitchFamily="49" charset="0"/>
              </a:rPr>
              <a:t>[</a:t>
            </a:r>
            <a:r>
              <a:rPr lang="en-US" altLang="en-US" sz="2600" dirty="0">
                <a:solidFill>
                  <a:schemeClr val="accent2"/>
                </a:solidFill>
                <a:latin typeface="Consolas" panose="020B0609020204030204" pitchFamily="49" charset="0"/>
                <a:cs typeface="Consolas" panose="020B0609020204030204" pitchFamily="49" charset="0"/>
              </a:rPr>
              <a:t>string</a:t>
            </a:r>
            <a:r>
              <a:rPr lang="en-US" altLang="en-US" sz="2600" dirty="0">
                <a:latin typeface="Consolas" panose="020B0609020204030204" pitchFamily="49" charset="0"/>
                <a:cs typeface="Consolas" panose="020B0609020204030204" pitchFamily="49" charset="0"/>
              </a:rPr>
              <a:t> s] </a:t>
            </a:r>
            <a:r>
              <a:rPr lang="en-US" altLang="en-US" sz="2600" dirty="0">
                <a:solidFill>
                  <a:schemeClr val="tx2"/>
                </a:solidFill>
                <a:latin typeface="Consolas" panose="020B0609020204030204" pitchFamily="49" charset="0"/>
                <a:cs typeface="Consolas" panose="020B0609020204030204" pitchFamily="49" charset="0"/>
              </a:rPr>
              <a:t>:=</a:t>
            </a:r>
            <a:r>
              <a:rPr lang="en-US" altLang="en-US" sz="2600" dirty="0">
                <a:latin typeface="Consolas" panose="020B0609020204030204" pitchFamily="49" charset="0"/>
                <a:cs typeface="Consolas" panose="020B0609020204030204" pitchFamily="49" charset="0"/>
              </a:rPr>
              <a:t> </a:t>
            </a:r>
            <a:r>
              <a:rPr lang="en-US" altLang="en-US" sz="2600" dirty="0">
                <a:solidFill>
                  <a:schemeClr val="accent1"/>
                </a:solidFill>
                <a:latin typeface="Consolas" panose="020B0609020204030204" pitchFamily="49" charset="0"/>
                <a:cs typeface="Consolas" panose="020B0609020204030204" pitchFamily="49" charset="0"/>
              </a:rPr>
              <a:t>AbsPos</a:t>
            </a:r>
            <a:r>
              <a:rPr lang="en-US" altLang="en-US" sz="2600" dirty="0">
                <a:latin typeface="Consolas" panose="020B0609020204030204" pitchFamily="49" charset="0"/>
                <a:cs typeface="Consolas" panose="020B0609020204030204" pitchFamily="49" charset="0"/>
              </a:rPr>
              <a:t>(s, k)</a:t>
            </a:r>
          </a:p>
          <a:p>
            <a:pPr lvl="0" defTabSz="914400" eaLnBrk="0" fontAlgn="base" hangingPunct="0">
              <a:spcBef>
                <a:spcPct val="0"/>
              </a:spcBef>
              <a:spcAft>
                <a:spcPct val="0"/>
              </a:spcAft>
            </a:pPr>
            <a:r>
              <a:rPr lang="en-US" altLang="en-US" sz="2600" dirty="0">
                <a:solidFill>
                  <a:schemeClr val="tx2"/>
                </a:solidFill>
                <a:latin typeface="Consolas" panose="020B0609020204030204" pitchFamily="49" charset="0"/>
                <a:cs typeface="Consolas" panose="020B0609020204030204" pitchFamily="49" charset="0"/>
              </a:rPr>
              <a:t>                          |</a:t>
            </a:r>
            <a:r>
              <a:rPr lang="en-US" altLang="en-US" sz="2600" dirty="0">
                <a:latin typeface="Consolas" panose="020B0609020204030204" pitchFamily="49" charset="0"/>
                <a:cs typeface="Consolas" panose="020B0609020204030204" pitchFamily="49" charset="0"/>
              </a:rPr>
              <a:t> </a:t>
            </a:r>
            <a:r>
              <a:rPr lang="en-US" altLang="en-US" sz="2600" dirty="0">
                <a:solidFill>
                  <a:schemeClr val="accent1"/>
                </a:solidFill>
                <a:latin typeface="Consolas" panose="020B0609020204030204" pitchFamily="49" charset="0"/>
                <a:cs typeface="Consolas" panose="020B0609020204030204" pitchFamily="49" charset="0"/>
              </a:rPr>
              <a:t>RegPos</a:t>
            </a:r>
            <a:r>
              <a:rPr lang="en-US" altLang="en-US" sz="2600" dirty="0">
                <a:latin typeface="Consolas" panose="020B0609020204030204" pitchFamily="49" charset="0"/>
                <a:cs typeface="Consolas" panose="020B0609020204030204" pitchFamily="49" charset="0"/>
              </a:rPr>
              <a:t>(s, </a:t>
            </a:r>
            <a:r>
              <a:rPr lang="en-US" altLang="en-US" sz="2600" dirty="0">
                <a:solidFill>
                  <a:schemeClr val="accent1"/>
                </a:solidFill>
                <a:latin typeface="Consolas" panose="020B0609020204030204" pitchFamily="49" charset="0"/>
                <a:cs typeface="Consolas" panose="020B0609020204030204" pitchFamily="49" charset="0"/>
              </a:rPr>
              <a:t>std.Pair</a:t>
            </a:r>
            <a:r>
              <a:rPr lang="en-US" altLang="en-US" sz="2600" dirty="0">
                <a:latin typeface="Consolas" panose="020B0609020204030204" pitchFamily="49" charset="0"/>
                <a:cs typeface="Consolas" panose="020B0609020204030204" pitchFamily="49" charset="0"/>
              </a:rPr>
              <a:t>(r, r), k);</a:t>
            </a:r>
            <a:endParaRPr lang="ru-RU" altLang="en-US" sz="2600" dirty="0">
              <a:latin typeface="Consolas" panose="020B0609020204030204" pitchFamily="49" charset="0"/>
              <a:cs typeface="Consolas" panose="020B0609020204030204" pitchFamily="49" charset="0"/>
            </a:endParaRPr>
          </a:p>
        </p:txBody>
      </p:sp>
      <p:pic>
        <p:nvPicPr>
          <p:cNvPr id="8" name="Content Placeholder 16"/>
          <p:cNvPicPr>
            <a:picLocks noChangeAspect="1"/>
          </p:cNvPicPr>
          <p:nvPr/>
        </p:nvPicPr>
        <p:blipFill>
          <a:blip r:embed="rId2">
            <a:duotone>
              <a:prstClr val="black"/>
              <a:schemeClr val="accent1">
                <a:tint val="45000"/>
                <a:satMod val="400000"/>
              </a:schemeClr>
            </a:duotone>
            <a:lum bright="-12000"/>
          </a:blip>
          <a:stretch>
            <a:fillRect/>
          </a:stretch>
        </p:blipFill>
        <p:spPr>
          <a:xfrm>
            <a:off x="838200" y="2808549"/>
            <a:ext cx="10515600" cy="3547800"/>
          </a:xfrm>
          <a:prstGeom prst="rect">
            <a:avLst/>
          </a:prstGeom>
        </p:spPr>
      </p:pic>
      <p:sp>
        <p:nvSpPr>
          <p:cNvPr id="9" name="Rounded Rectangular Callout 8"/>
          <p:cNvSpPr/>
          <p:nvPr/>
        </p:nvSpPr>
        <p:spPr>
          <a:xfrm>
            <a:off x="838200" y="3316941"/>
            <a:ext cx="2918012" cy="1595718"/>
          </a:xfrm>
          <a:prstGeom prst="wedgeRoundRectCallout">
            <a:avLst>
              <a:gd name="adj1" fmla="val 88096"/>
              <a:gd name="adj2" fmla="val 61938"/>
              <a:gd name="adj3" fmla="val 16667"/>
            </a:avLst>
          </a:prstGeom>
          <a:ln w="19050"/>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b="1" dirty="0"/>
              <a:t>Sharing #1:</a:t>
            </a:r>
            <a:br>
              <a:rPr lang="en-US" sz="2800" b="1" dirty="0"/>
            </a:br>
            <a:r>
              <a:rPr lang="en-US" sz="2800" dirty="0"/>
              <a:t>cross-product representation</a:t>
            </a:r>
          </a:p>
        </p:txBody>
      </p:sp>
      <mc:AlternateContent xmlns:mc="http://schemas.openxmlformats.org/markup-compatibility/2006">
        <mc:Choice xmlns:a14="http://schemas.microsoft.com/office/drawing/2010/main" Requires="a14">
          <p:sp>
            <p:nvSpPr>
              <p:cNvPr id="13" name="Rounded Rectangle 12"/>
              <p:cNvSpPr/>
              <p:nvPr/>
            </p:nvSpPr>
            <p:spPr>
              <a:xfrm>
                <a:off x="1678921" y="1639377"/>
                <a:ext cx="8834158" cy="1343854"/>
              </a:xfrm>
              <a:prstGeom prst="roundRect">
                <a:avLst/>
              </a:prstGeom>
              <a:ln w="19050"/>
            </p:spPr>
            <p:style>
              <a:lnRef idx="2">
                <a:schemeClr val="accent2"/>
              </a:lnRef>
              <a:fillRef idx="1">
                <a:schemeClr val="lt1"/>
              </a:fillRef>
              <a:effectRef idx="0">
                <a:schemeClr val="accent2"/>
              </a:effectRef>
              <a:fontRef idx="minor">
                <a:schemeClr val="dk1"/>
              </a:fontRef>
            </p:style>
            <p:txBody>
              <a:bodyPr rtlCol="0" anchor="ctr"/>
              <a:lstStyle/>
              <a:p>
                <a:pPr algn="ctr">
                  <a:lnSpc>
                    <a:spcPct val="110000"/>
                  </a:lnSpc>
                </a:pPr>
                <a:r>
                  <a:rPr lang="en-US" sz="2800" dirty="0"/>
                  <a:t>For, e.g., </a:t>
                </a:r>
                <a:r>
                  <a:rPr lang="en-US" sz="2800" dirty="0" err="1"/>
                  <a:t>FlashFill</a:t>
                </a:r>
                <a:r>
                  <a:rPr lang="en-US" sz="2800" dirty="0"/>
                  <a:t>, </a:t>
                </a:r>
                <a14:m>
                  <m:oMath xmlns:m="http://schemas.openxmlformats.org/officeDocument/2006/math">
                    <m:r>
                      <m:rPr>
                        <m:nor/>
                      </m:rPr>
                      <a:rPr lang="en-US" sz="2800" b="0" i="0" smtClean="0">
                        <a:latin typeface="Cambria Math" panose="02040503050406030204" pitchFamily="18" charset="0"/>
                      </a:rPr>
                      <m:t>volume</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𝒮</m:t>
                        </m:r>
                      </m:e>
                    </m: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10</m:t>
                        </m:r>
                      </m:e>
                      <m:sup>
                        <m:r>
                          <a:rPr lang="en-US" sz="2800" b="0" i="1" smtClean="0">
                            <a:latin typeface="Cambria Math" panose="02040503050406030204" pitchFamily="18" charset="0"/>
                          </a:rPr>
                          <m:t>5</m:t>
                        </m:r>
                      </m:sup>
                    </m:sSup>
                  </m:oMath>
                </a14:m>
                <a:r>
                  <a:rPr lang="en-US" sz="2800" dirty="0"/>
                  <a:t> when </a:t>
                </a:r>
                <a14:m>
                  <m:oMath xmlns:m="http://schemas.openxmlformats.org/officeDocument/2006/math">
                    <m:d>
                      <m:dPr>
                        <m:begChr m:val="|"/>
                        <m:endChr m:val="|"/>
                        <m:ctrlPr>
                          <a:rPr lang="en-US" sz="2800" i="1">
                            <a:latin typeface="Cambria Math" panose="02040503050406030204" pitchFamily="18" charset="0"/>
                          </a:rPr>
                        </m:ctrlPr>
                      </m:dPr>
                      <m:e>
                        <m:r>
                          <a:rPr lang="en-US" sz="2800" b="0" i="1" smtClean="0">
                            <a:latin typeface="Cambria Math" panose="02040503050406030204" pitchFamily="18" charset="0"/>
                          </a:rPr>
                          <m:t>𝒮</m:t>
                        </m:r>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20</m:t>
                        </m:r>
                      </m:sup>
                    </m:sSup>
                  </m:oMath>
                </a14:m>
                <a:r>
                  <a:rPr lang="en-US" sz="2800" dirty="0"/>
                  <a:t>.</a:t>
                </a:r>
                <a:br>
                  <a:rPr lang="en-US" sz="2800" dirty="0"/>
                </a:br>
                <a:r>
                  <a:rPr lang="en-US" sz="2800" dirty="0"/>
                  <a:t>Runtime of VSA operations  </a:t>
                </a:r>
                <a14:m>
                  <m:oMath xmlns:m="http://schemas.openxmlformats.org/officeDocument/2006/math">
                    <m:r>
                      <a:rPr lang="en-US" sz="2800" b="0" i="1" smtClean="0">
                        <a:latin typeface="Cambria Math" panose="02040503050406030204" pitchFamily="18" charset="0"/>
                      </a:rPr>
                      <m:t>∝</m:t>
                    </m:r>
                  </m:oMath>
                </a14:m>
                <a:r>
                  <a:rPr lang="en-US" sz="2800" dirty="0"/>
                  <a:t>  VSA volume.</a:t>
                </a:r>
              </a:p>
            </p:txBody>
          </p:sp>
        </mc:Choice>
        <mc:Fallback>
          <p:sp>
            <p:nvSpPr>
              <p:cNvPr id="13" name="Rounded Rectangle 12"/>
              <p:cNvSpPr>
                <a:spLocks noRot="1" noChangeAspect="1" noMove="1" noResize="1" noEditPoints="1" noAdjustHandles="1" noChangeArrowheads="1" noChangeShapeType="1" noTextEdit="1"/>
              </p:cNvSpPr>
              <p:nvPr/>
            </p:nvSpPr>
            <p:spPr>
              <a:xfrm>
                <a:off x="1678921" y="1639377"/>
                <a:ext cx="8834158" cy="1343854"/>
              </a:xfrm>
              <a:prstGeom prst="roundRect">
                <a:avLst/>
              </a:prstGeom>
              <a:blipFill>
                <a:blip r:embed="rId3"/>
                <a:stretch>
                  <a:fillRect/>
                </a:stretch>
              </a:blipFill>
              <a:ln w="19050"/>
            </p:spPr>
            <p:txBody>
              <a:bodyPr/>
              <a:lstStyle/>
              <a:p>
                <a:r>
                  <a:rPr lang="en-US">
                    <a:noFill/>
                  </a:rPr>
                  <a:t> </a:t>
                </a:r>
              </a:p>
            </p:txBody>
          </p:sp>
        </mc:Fallback>
      </mc:AlternateContent>
      <p:grpSp>
        <p:nvGrpSpPr>
          <p:cNvPr id="16" name="Group 15"/>
          <p:cNvGrpSpPr/>
          <p:nvPr/>
        </p:nvGrpSpPr>
        <p:grpSpPr>
          <a:xfrm>
            <a:off x="7953375" y="4501766"/>
            <a:ext cx="4001787" cy="1595719"/>
            <a:chOff x="7953375" y="4501766"/>
            <a:chExt cx="4001787" cy="1595719"/>
          </a:xfrm>
        </p:grpSpPr>
        <p:grpSp>
          <p:nvGrpSpPr>
            <p:cNvPr id="12" name="Group 11"/>
            <p:cNvGrpSpPr/>
            <p:nvPr/>
          </p:nvGrpSpPr>
          <p:grpSpPr>
            <a:xfrm>
              <a:off x="7953375" y="4501766"/>
              <a:ext cx="4001787" cy="1595719"/>
              <a:chOff x="7953375" y="4501766"/>
              <a:chExt cx="4001787" cy="1595719"/>
            </a:xfrm>
          </p:grpSpPr>
          <p:sp>
            <p:nvSpPr>
              <p:cNvPr id="10" name="Rounded Rectangular Callout 9"/>
              <p:cNvSpPr/>
              <p:nvPr/>
            </p:nvSpPr>
            <p:spPr>
              <a:xfrm>
                <a:off x="8259462" y="4501767"/>
                <a:ext cx="3695700" cy="1595718"/>
              </a:xfrm>
              <a:prstGeom prst="wedgeRoundRectCallout">
                <a:avLst>
                  <a:gd name="adj1" fmla="val -83656"/>
                  <a:gd name="adj2" fmla="val -124017"/>
                  <a:gd name="adj3" fmla="val 16667"/>
                </a:avLst>
              </a:prstGeom>
              <a:ln w="19050"/>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b="1" dirty="0"/>
                  <a:t>Sharing #2:</a:t>
                </a:r>
                <a:br>
                  <a:rPr lang="en-US" sz="2800" b="1" dirty="0"/>
                </a:br>
                <a:r>
                  <a:rPr lang="en-US" sz="2800" dirty="0"/>
                  <a:t>equal sets are shared as the same DAG node</a:t>
                </a:r>
              </a:p>
            </p:txBody>
          </p:sp>
          <p:sp>
            <p:nvSpPr>
              <p:cNvPr id="11" name="Rounded Rectangular Callout 10"/>
              <p:cNvSpPr/>
              <p:nvPr/>
            </p:nvSpPr>
            <p:spPr>
              <a:xfrm>
                <a:off x="7953375" y="4501766"/>
                <a:ext cx="4001787" cy="1595718"/>
              </a:xfrm>
              <a:prstGeom prst="wedgeRoundRectCallout">
                <a:avLst>
                  <a:gd name="adj1" fmla="val -77678"/>
                  <a:gd name="adj2" fmla="val -39852"/>
                  <a:gd name="adj3" fmla="val 16667"/>
                </a:avLst>
              </a:prstGeom>
              <a:ln w="19050"/>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b="1" dirty="0"/>
                  <a:t>Sharing #2:</a:t>
                </a:r>
                <a:br>
                  <a:rPr lang="en-US" sz="2800" b="1" dirty="0"/>
                </a:br>
                <a:r>
                  <a:rPr lang="en-US" sz="2800" dirty="0"/>
                  <a:t>equal sets are shared as the same DAG node</a:t>
                </a:r>
              </a:p>
            </p:txBody>
          </p:sp>
        </p:grpSp>
        <p:cxnSp>
          <p:nvCxnSpPr>
            <p:cNvPr id="15" name="Straight Connector 14"/>
            <p:cNvCxnSpPr>
              <a:cxnSpLocks/>
            </p:cNvCxnSpPr>
            <p:nvPr/>
          </p:nvCxnSpPr>
          <p:spPr>
            <a:xfrm>
              <a:off x="8880475" y="4501766"/>
              <a:ext cx="873125" cy="0"/>
            </a:xfrm>
            <a:prstGeom prst="line">
              <a:avLst/>
            </a:prstGeom>
            <a:ln w="19050" cap="flat">
              <a:solidFill>
                <a:srgbClr val="FFFFF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755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818122"/>
            <a:ext cx="10762129" cy="2852737"/>
          </a:xfrm>
        </p:spPr>
        <p:txBody>
          <a:bodyPr anchor="ctr">
            <a:noAutofit/>
          </a:bodyPr>
          <a:lstStyle/>
          <a:p>
            <a:pPr algn="ctr">
              <a:lnSpc>
                <a:spcPct val="150000"/>
              </a:lnSpc>
            </a:pPr>
            <a:r>
              <a:rPr lang="en-US" sz="4100" dirty="0"/>
              <a:t>VSAs and CFGs are two</a:t>
            </a:r>
            <a:br>
              <a:rPr lang="en-US" sz="4100" dirty="0"/>
            </a:br>
            <a:r>
              <a:rPr lang="en-US" sz="4100" i="1" dirty="0">
                <a:solidFill>
                  <a:schemeClr val="accent1"/>
                </a:solidFill>
              </a:rPr>
              <a:t>isomorphic</a:t>
            </a:r>
            <a:r>
              <a:rPr lang="en-US" sz="4100" dirty="0"/>
              <a:t> </a:t>
            </a:r>
            <a:r>
              <a:rPr lang="en-US" sz="4100" i="1" dirty="0">
                <a:solidFill>
                  <a:schemeClr val="accent1"/>
                </a:solidFill>
              </a:rPr>
              <a:t>representations</a:t>
            </a:r>
            <a:r>
              <a:rPr lang="en-US" sz="4100" i="1" dirty="0"/>
              <a:t> </a:t>
            </a:r>
            <a:r>
              <a:rPr lang="en-US" sz="4100" dirty="0"/>
              <a:t>for a </a:t>
            </a:r>
            <a:r>
              <a:rPr lang="en-US" sz="4100" i="1" dirty="0">
                <a:solidFill>
                  <a:schemeClr val="accent1"/>
                </a:solidFill>
              </a:rPr>
              <a:t>language</a:t>
            </a:r>
          </a:p>
        </p:txBody>
      </p:sp>
      <p:sp>
        <p:nvSpPr>
          <p:cNvPr id="2" name="Date Placeholder 1"/>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8FF2B881-C537-4833-BB91-7E72230AD359}" type="slidenum">
              <a:rPr lang="en-US" smtClean="0"/>
              <a:t>52</a:t>
            </a:fld>
            <a:endParaRPr lang="en-US"/>
          </a:p>
        </p:txBody>
      </p:sp>
      <mc:AlternateContent xmlns:mc="http://schemas.openxmlformats.org/markup-compatibility/2006">
        <mc:Choice xmlns:a14="http://schemas.microsoft.com/office/drawing/2010/main" Requires="a14">
          <p:sp>
            <p:nvSpPr>
              <p:cNvPr id="6" name="Title 3"/>
              <p:cNvSpPr txBox="1">
                <a:spLocks/>
              </p:cNvSpPr>
              <p:nvPr/>
            </p:nvSpPr>
            <p:spPr>
              <a:xfrm>
                <a:off x="838200" y="3733612"/>
                <a:ext cx="10515600" cy="15592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pPr>
                <a14:m>
                  <m:oMathPara xmlns:m="http://schemas.openxmlformats.org/officeDocument/2006/math">
                    <m:oMathParaPr>
                      <m:jc m:val="center"/>
                    </m:oMathParaPr>
                    <m:oMath xmlns:m="http://schemas.openxmlformats.org/officeDocument/2006/math">
                      <m:r>
                        <m:rPr>
                          <m:nor/>
                        </m:rPr>
                        <a:rPr lang="en-US" sz="5400" b="0" i="0" smtClean="0">
                          <a:latin typeface="Cambria Math" panose="02040503050406030204" pitchFamily="18" charset="0"/>
                        </a:rPr>
                        <m:t>Filter</m:t>
                      </m:r>
                      <m:d>
                        <m:dPr>
                          <m:ctrlPr>
                            <a:rPr lang="en-US" sz="5400" b="0" i="1" smtClean="0">
                              <a:latin typeface="Cambria Math" panose="02040503050406030204" pitchFamily="18" charset="0"/>
                            </a:rPr>
                          </m:ctrlPr>
                        </m:dPr>
                        <m:e>
                          <m:r>
                            <a:rPr lang="en-US" sz="5400" b="0" i="1" smtClean="0">
                              <a:latin typeface="Cambria Math" panose="02040503050406030204" pitchFamily="18" charset="0"/>
                            </a:rPr>
                            <m:t>𝒮</m:t>
                          </m:r>
                          <m:r>
                            <a:rPr lang="en-US" sz="5400" b="0" i="1" smtClean="0">
                              <a:latin typeface="Cambria Math" panose="02040503050406030204" pitchFamily="18" charset="0"/>
                            </a:rPr>
                            <m:t>, </m:t>
                          </m:r>
                          <m:r>
                            <a:rPr lang="en-US" sz="5400" b="0" i="1" smtClean="0">
                              <a:latin typeface="Cambria Math" panose="02040503050406030204" pitchFamily="18" charset="0"/>
                            </a:rPr>
                            <m:t>𝜑</m:t>
                          </m:r>
                        </m:e>
                      </m:d>
                      <m:r>
                        <a:rPr lang="en-US" sz="5400" b="0" i="1" smtClean="0">
                          <a:latin typeface="Cambria Math" panose="02040503050406030204" pitchFamily="18" charset="0"/>
                        </a:rPr>
                        <m:t>≡</m:t>
                      </m:r>
                      <m:r>
                        <m:rPr>
                          <m:nor/>
                        </m:rPr>
                        <a:rPr lang="en-US" sz="5400" b="0" i="0" smtClean="0">
                          <a:latin typeface="Cambria Math" panose="02040503050406030204" pitchFamily="18" charset="0"/>
                        </a:rPr>
                        <m:t>Learn</m:t>
                      </m:r>
                      <m:d>
                        <m:dPr>
                          <m:ctrlPr>
                            <a:rPr lang="en-US" sz="5400" b="0" i="1" smtClean="0">
                              <a:latin typeface="Cambria Math" panose="02040503050406030204" pitchFamily="18" charset="0"/>
                            </a:rPr>
                          </m:ctrlPr>
                        </m:dPr>
                        <m:e>
                          <m:r>
                            <a:rPr lang="en-US" sz="5400" b="0" i="1" smtClean="0">
                              <a:latin typeface="Cambria Math" panose="02040503050406030204" pitchFamily="18" charset="0"/>
                            </a:rPr>
                            <m:t>ℒ</m:t>
                          </m:r>
                          <m:d>
                            <m:dPr>
                              <m:ctrlPr>
                                <a:rPr lang="en-US" sz="5400" b="0" i="1" smtClean="0">
                                  <a:latin typeface="Cambria Math" panose="02040503050406030204" pitchFamily="18" charset="0"/>
                                </a:rPr>
                              </m:ctrlPr>
                            </m:dPr>
                            <m:e>
                              <m:r>
                                <a:rPr lang="en-US" sz="5400" b="0" i="1" smtClean="0">
                                  <a:latin typeface="Cambria Math" panose="02040503050406030204" pitchFamily="18" charset="0"/>
                                </a:rPr>
                                <m:t>𝒮</m:t>
                              </m:r>
                            </m:e>
                          </m:d>
                          <m:r>
                            <a:rPr lang="en-US" sz="5400" b="0" i="1" smtClean="0">
                              <a:latin typeface="Cambria Math" panose="02040503050406030204" pitchFamily="18" charset="0"/>
                            </a:rPr>
                            <m:t>, </m:t>
                          </m:r>
                          <m:r>
                            <a:rPr lang="en-US" sz="5400" b="0" i="1" smtClean="0">
                              <a:latin typeface="Cambria Math" panose="02040503050406030204" pitchFamily="18" charset="0"/>
                            </a:rPr>
                            <m:t>𝜑</m:t>
                          </m:r>
                        </m:e>
                      </m:d>
                    </m:oMath>
                  </m:oMathPara>
                </a14:m>
                <a:endParaRPr lang="en-US" sz="5400" i="1" dirty="0"/>
              </a:p>
            </p:txBody>
          </p:sp>
        </mc:Choice>
        <mc:Fallback>
          <p:sp>
            <p:nvSpPr>
              <p:cNvPr id="6" name="Title 3"/>
              <p:cNvSpPr txBox="1">
                <a:spLocks noRot="1" noChangeAspect="1" noMove="1" noResize="1" noEditPoints="1" noAdjustHandles="1" noChangeArrowheads="1" noChangeShapeType="1" noTextEdit="1"/>
              </p:cNvSpPr>
              <p:nvPr/>
            </p:nvSpPr>
            <p:spPr>
              <a:xfrm>
                <a:off x="838200" y="3733612"/>
                <a:ext cx="10515600" cy="1559299"/>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0701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Incremental Inductive Synthesis</a:t>
            </a:r>
          </a:p>
        </p:txBody>
      </p:sp>
      <mc:AlternateContent xmlns:mc="http://schemas.openxmlformats.org/markup-compatibility/2006">
        <mc:Choice xmlns:a14="http://schemas.microsoft.com/office/drawing/2010/main" Requires="a14">
          <p:sp>
            <p:nvSpPr>
              <p:cNvPr id="8" name="Content Placeholder 7"/>
              <p:cNvSpPr>
                <a:spLocks noGrp="1"/>
              </p:cNvSpPr>
              <p:nvPr>
                <p:ph idx="1"/>
              </p:nvPr>
            </p:nvSpPr>
            <p:spPr>
              <a:xfrm>
                <a:off x="736870" y="1825625"/>
                <a:ext cx="10718260" cy="4351338"/>
              </a:xfrm>
            </p:spPr>
            <p:txBody>
              <a:bodyPr>
                <a:normAutofit fontScale="92500"/>
              </a:bodyPr>
              <a:lstStyle/>
              <a:p>
                <a:pPr marL="403225" indent="-403225">
                  <a:buFont typeface="+mj-lt"/>
                  <a:buAutoNum type="arabicPeriod"/>
                </a:pPr>
                <a:r>
                  <a:rPr lang="en-US" dirty="0"/>
                  <a:t>Implicitly represent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𝒮</m:t>
                        </m:r>
                      </m:e>
                      <m:sub>
                        <m:r>
                          <a:rPr lang="en-US" b="0" i="1" dirty="0" smtClean="0">
                            <a:latin typeface="Cambria Math" panose="02040503050406030204" pitchFamily="18" charset="0"/>
                          </a:rPr>
                          <m:t>𝑖</m:t>
                        </m:r>
                      </m:sub>
                    </m:sSub>
                  </m:oMath>
                </a14:m>
                <a:r>
                  <a:rPr lang="en-US" dirty="0"/>
                  <a:t> (already a VSA!) as an isomorphic CFG </a:t>
                </a:r>
                <a14:m>
                  <m:oMath xmlns:m="http://schemas.openxmlformats.org/officeDocument/2006/math">
                    <m:r>
                      <a:rPr lang="en-US" b="0" i="1" smtClean="0">
                        <a:latin typeface="Cambria Math" panose="02040503050406030204" pitchFamily="18" charset="0"/>
                      </a:rPr>
                      <m:t>ℒ</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𝒮</m:t>
                            </m:r>
                          </m:e>
                          <m:sub>
                            <m:r>
                              <a:rPr lang="en-US" b="0" i="1" smtClean="0">
                                <a:latin typeface="Cambria Math" panose="02040503050406030204" pitchFamily="18" charset="0"/>
                              </a:rPr>
                              <m:t>𝑖</m:t>
                            </m:r>
                          </m:sub>
                        </m:sSub>
                      </m:e>
                    </m:d>
                  </m:oMath>
                </a14:m>
                <a:r>
                  <a:rPr lang="en-US" dirty="0"/>
                  <a:t>.</a:t>
                </a:r>
              </a:p>
              <a:p>
                <a:pPr marL="403225" indent="-403225">
                  <a:spcBef>
                    <a:spcPts val="1200"/>
                  </a:spcBef>
                  <a:buFont typeface="+mj-lt"/>
                  <a:buAutoNum type="arabicPeriod"/>
                </a:pPr>
                <a:r>
                  <a:rPr lang="en-US" dirty="0"/>
                  <a:t>Analyze the </a:t>
                </a:r>
                <a:r>
                  <a:rPr lang="en-US" i="1" dirty="0">
                    <a:solidFill>
                      <a:schemeClr val="accent1"/>
                    </a:solidFill>
                  </a:rPr>
                  <a:t>descriptive power</a:t>
                </a:r>
                <a:r>
                  <a:rPr lang="en-US" dirty="0">
                    <a:solidFill>
                      <a:schemeClr val="accent1"/>
                    </a:solidFill>
                  </a:rPr>
                  <a:t> </a:t>
                </a:r>
                <a:r>
                  <a:rPr lang="en-US" dirty="0"/>
                  <a:t>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𝜓</m:t>
                        </m:r>
                      </m:e>
                      <m:sub>
                        <m:r>
                          <a:rPr lang="en-US" b="0" i="1" smtClean="0">
                            <a:latin typeface="Cambria Math" panose="02040503050406030204" pitchFamily="18" charset="0"/>
                          </a:rPr>
                          <m:t>𝑖</m:t>
                        </m:r>
                        <m:r>
                          <a:rPr lang="en-US" b="0" i="1" smtClean="0">
                            <a:latin typeface="Cambria Math" panose="02040503050406030204" pitchFamily="18" charset="0"/>
                          </a:rPr>
                          <m:t>+1</m:t>
                        </m:r>
                      </m:sub>
                    </m:sSub>
                  </m:oMath>
                </a14:m>
                <a:r>
                  <a:rPr lang="en-US" dirty="0"/>
                  <a:t>:</a:t>
                </a:r>
              </a:p>
              <a:p>
                <a:pPr lvl="1">
                  <a:lnSpc>
                    <a:spcPct val="110000"/>
                  </a:lnSpc>
                  <a:spcBef>
                    <a:spcPts val="1200"/>
                  </a:spcBef>
                </a:pPr>
                <a:r>
                  <a:rPr lang="en-US" sz="2600" b="1" dirty="0">
                    <a:solidFill>
                      <a:schemeClr val="accent1"/>
                    </a:solidFill>
                  </a:rPr>
                  <a:t>Definitive</a:t>
                </a:r>
                <a:r>
                  <a:rPr lang="en-US" sz="2600" b="1" dirty="0"/>
                  <a:t> </a:t>
                </a:r>
                <a:r>
                  <a:rPr lang="en-US" sz="2600" dirty="0"/>
                  <a:t>(</a:t>
                </a:r>
                <a:r>
                  <a:rPr lang="en-US" sz="2600" i="1" dirty="0"/>
                  <a:t>e.g., </a:t>
                </a:r>
                <a:r>
                  <a:rPr lang="en-US" sz="2600" dirty="0"/>
                  <a:t>examples, set membership, subsequence constraints):</a:t>
                </a:r>
                <a:br>
                  <a:rPr lang="en-US" sz="2600" dirty="0"/>
                </a:br>
                <a:r>
                  <a:rPr lang="en-US" sz="2600" dirty="0"/>
                  <a:t>	Apply regular top-down deductive synthesis on </a:t>
                </a:r>
                <a14:m>
                  <m:oMath xmlns:m="http://schemas.openxmlformats.org/officeDocument/2006/math">
                    <m:r>
                      <a:rPr lang="en-US" sz="2600" i="1">
                        <a:latin typeface="Cambria Math" panose="02040503050406030204" pitchFamily="18" charset="0"/>
                      </a:rPr>
                      <m:t>ℒ</m:t>
                    </m:r>
                    <m:d>
                      <m:dPr>
                        <m:ctrlPr>
                          <a:rPr lang="en-US" sz="2600" i="1">
                            <a:latin typeface="Cambria Math" panose="02040503050406030204" pitchFamily="18" charset="0"/>
                          </a:rPr>
                        </m:ctrlPr>
                      </m:dPr>
                      <m:e>
                        <m:sSub>
                          <m:sSubPr>
                            <m:ctrlPr>
                              <a:rPr lang="en-US" sz="2600" i="1">
                                <a:latin typeface="Cambria Math" panose="02040503050406030204" pitchFamily="18" charset="0"/>
                              </a:rPr>
                            </m:ctrlPr>
                          </m:sSubPr>
                          <m:e>
                            <m:r>
                              <a:rPr lang="en-US" sz="2600" i="1">
                                <a:latin typeface="Cambria Math" panose="02040503050406030204" pitchFamily="18" charset="0"/>
                              </a:rPr>
                              <m:t>𝒮</m:t>
                            </m:r>
                          </m:e>
                          <m:sub>
                            <m:r>
                              <a:rPr lang="en-US" sz="2600" i="1">
                                <a:latin typeface="Cambria Math" panose="02040503050406030204" pitchFamily="18" charset="0"/>
                              </a:rPr>
                              <m:t>𝑖</m:t>
                            </m:r>
                          </m:sub>
                        </m:sSub>
                      </m:e>
                    </m:d>
                  </m:oMath>
                </a14:m>
                <a:r>
                  <a:rPr lang="en-US" sz="2600" dirty="0"/>
                  <a:t> </a:t>
                </a:r>
              </a:p>
              <a:p>
                <a:pPr lvl="1">
                  <a:lnSpc>
                    <a:spcPct val="110000"/>
                  </a:lnSpc>
                  <a:spcBef>
                    <a:spcPts val="1200"/>
                  </a:spcBef>
                </a:pPr>
                <a:r>
                  <a:rPr lang="en-US" sz="2600" b="1" dirty="0">
                    <a:solidFill>
                      <a:schemeClr val="accent1"/>
                    </a:solidFill>
                  </a:rPr>
                  <a:t>Locally refining </a:t>
                </a:r>
                <a:r>
                  <a:rPr lang="en-US" sz="2600" dirty="0"/>
                  <a:t>(</a:t>
                </a:r>
                <a:r>
                  <a:rPr lang="en-US" sz="2600" i="1" dirty="0"/>
                  <a:t>e.g., </a:t>
                </a:r>
                <a:r>
                  <a:rPr lang="en-US" sz="2600" dirty="0"/>
                  <a:t>data types, input relevance):</a:t>
                </a:r>
                <a:br>
                  <a:rPr lang="en-US" sz="2600" dirty="0"/>
                </a:br>
                <a:r>
                  <a:rPr lang="en-US" sz="2600" dirty="0"/>
                  <a:t>	Re-run witness functions only on the relevant parts of </a:t>
                </a:r>
                <a14:m>
                  <m:oMath xmlns:m="http://schemas.openxmlformats.org/officeDocument/2006/math">
                    <m:r>
                      <a:rPr lang="en-US" sz="2600" i="1">
                        <a:latin typeface="Cambria Math" panose="02040503050406030204" pitchFamily="18" charset="0"/>
                      </a:rPr>
                      <m:t>ℒ</m:t>
                    </m:r>
                    <m:d>
                      <m:dPr>
                        <m:ctrlPr>
                          <a:rPr lang="en-US" sz="2600" i="1">
                            <a:latin typeface="Cambria Math" panose="02040503050406030204" pitchFamily="18" charset="0"/>
                          </a:rPr>
                        </m:ctrlPr>
                      </m:dPr>
                      <m:e>
                        <m:sSub>
                          <m:sSubPr>
                            <m:ctrlPr>
                              <a:rPr lang="en-US" sz="2600" i="1">
                                <a:latin typeface="Cambria Math" panose="02040503050406030204" pitchFamily="18" charset="0"/>
                              </a:rPr>
                            </m:ctrlPr>
                          </m:sSubPr>
                          <m:e>
                            <m:r>
                              <a:rPr lang="en-US" sz="2600" i="1">
                                <a:latin typeface="Cambria Math" panose="02040503050406030204" pitchFamily="18" charset="0"/>
                              </a:rPr>
                              <m:t>𝒮</m:t>
                            </m:r>
                          </m:e>
                          <m:sub>
                            <m:r>
                              <a:rPr lang="en-US" sz="2600" i="1">
                                <a:latin typeface="Cambria Math" panose="02040503050406030204" pitchFamily="18" charset="0"/>
                              </a:rPr>
                              <m:t>𝑖</m:t>
                            </m:r>
                          </m:sub>
                        </m:sSub>
                      </m:e>
                    </m:d>
                  </m:oMath>
                </a14:m>
                <a:endParaRPr lang="en-US" sz="2600" b="1" dirty="0"/>
              </a:p>
              <a:p>
                <a:pPr lvl="1">
                  <a:lnSpc>
                    <a:spcPct val="110000"/>
                  </a:lnSpc>
                  <a:spcBef>
                    <a:spcPts val="1200"/>
                  </a:spcBef>
                </a:pPr>
                <a:r>
                  <a:rPr lang="en-US" sz="2600" b="1" dirty="0">
                    <a:solidFill>
                      <a:schemeClr val="accent1"/>
                    </a:solidFill>
                  </a:rPr>
                  <a:t>Globally refining </a:t>
                </a:r>
                <a:r>
                  <a:rPr lang="en-US" sz="2600" dirty="0"/>
                  <a:t>(</a:t>
                </a:r>
                <a:r>
                  <a:rPr lang="en-US" sz="2600" i="1" dirty="0"/>
                  <a:t>e.g., </a:t>
                </a:r>
                <a:r>
                  <a:rPr lang="en-US" sz="2600" dirty="0"/>
                  <a:t>negative examples):</a:t>
                </a:r>
                <a:br>
                  <a:rPr lang="en-US" sz="2600" dirty="0"/>
                </a:br>
                <a:r>
                  <a:rPr lang="en-US" sz="2600" dirty="0"/>
                  <a:t>	Filter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rPr>
                          <m:t>𝒮</m:t>
                        </m:r>
                      </m:e>
                      <m:sub>
                        <m:r>
                          <a:rPr lang="en-US" sz="2600" i="1">
                            <a:latin typeface="Cambria Math" panose="02040503050406030204" pitchFamily="18" charset="0"/>
                          </a:rPr>
                          <m:t>𝑖</m:t>
                        </m:r>
                      </m:sub>
                    </m:sSub>
                  </m:oMath>
                </a14:m>
                <a:r>
                  <a:rPr lang="en-US" sz="2600" dirty="0"/>
                  <a:t> at the top level</a:t>
                </a:r>
                <a:endParaRPr lang="en-US" sz="2600" b="1"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xfrm>
                <a:off x="736870" y="1825625"/>
                <a:ext cx="10718260" cy="4351338"/>
              </a:xfrm>
              <a:blipFill>
                <a:blip r:embed="rId2"/>
                <a:stretch>
                  <a:fillRect l="-967" t="-1261"/>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a:t>2 June 2017</a:t>
            </a:r>
          </a:p>
        </p:txBody>
      </p:sp>
      <p:sp>
        <p:nvSpPr>
          <p:cNvPr id="6" name="Slide Number Placeholder 5"/>
          <p:cNvSpPr>
            <a:spLocks noGrp="1"/>
          </p:cNvSpPr>
          <p:nvPr>
            <p:ph type="sldNum" sz="quarter" idx="12"/>
          </p:nvPr>
        </p:nvSpPr>
        <p:spPr/>
        <p:txBody>
          <a:bodyPr/>
          <a:lstStyle/>
          <a:p>
            <a:fld id="{8FF2B881-C537-4833-BB91-7E72230AD359}" type="slidenum">
              <a:rPr lang="en-US" smtClean="0"/>
              <a:t>53</a:t>
            </a:fld>
            <a:endParaRPr lang="en-US"/>
          </a:p>
        </p:txBody>
      </p:sp>
    </p:spTree>
    <p:extLst>
      <p:ext uri="{BB962C8B-B14F-4D97-AF65-F5344CB8AC3E}">
        <p14:creationId xmlns:p14="http://schemas.microsoft.com/office/powerpoint/2010/main" val="379533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4676" y="514350"/>
            <a:ext cx="10702648" cy="6012637"/>
          </a:xfrm>
        </p:spPr>
      </p:pic>
      <p:sp>
        <p:nvSpPr>
          <p:cNvPr id="2" name="Title 1"/>
          <p:cNvSpPr>
            <a:spLocks noGrp="1"/>
          </p:cNvSpPr>
          <p:nvPr>
            <p:ph type="title"/>
          </p:nvPr>
        </p:nvSpPr>
        <p:spPr/>
        <p:txBody>
          <a:bodyPr/>
          <a:lstStyle/>
          <a:p>
            <a:r>
              <a:rPr lang="en-US" dirty="0"/>
              <a:t>Speedup example: FlashFill</a:t>
            </a:r>
          </a:p>
        </p:txBody>
      </p:sp>
      <p:sp>
        <p:nvSpPr>
          <p:cNvPr id="4" name="Date Placeholder 3"/>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9B3AA4C5-087E-4A7E-B60D-6A5A45F3E2F8}" type="slidenum">
              <a:rPr lang="en-US" smtClean="0"/>
              <a:t>54</a:t>
            </a:fld>
            <a:endParaRPr lang="en-US"/>
          </a:p>
        </p:txBody>
      </p:sp>
    </p:spTree>
    <p:extLst>
      <p:ext uri="{BB962C8B-B14F-4D97-AF65-F5344CB8AC3E}">
        <p14:creationId xmlns:p14="http://schemas.microsoft.com/office/powerpoint/2010/main" val="34857804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4" name="Date Placeholder 3"/>
          <p:cNvSpPr>
            <a:spLocks noGrp="1"/>
          </p:cNvSpPr>
          <p:nvPr>
            <p:ph type="dt" sz="half" idx="10"/>
          </p:nvPr>
        </p:nvSpPr>
        <p:spPr/>
        <p:txBody>
          <a:bodyPr/>
          <a:lstStyle/>
          <a:p>
            <a:r>
              <a:rPr lang="en-US"/>
              <a:t>2 June 2017</a:t>
            </a:r>
          </a:p>
        </p:txBody>
      </p:sp>
      <p:grpSp>
        <p:nvGrpSpPr>
          <p:cNvPr id="16" name="Group 15"/>
          <p:cNvGrpSpPr/>
          <p:nvPr/>
        </p:nvGrpSpPr>
        <p:grpSpPr>
          <a:xfrm>
            <a:off x="2370792" y="1548323"/>
            <a:ext cx="7745309" cy="915085"/>
            <a:chOff x="2370792" y="1548323"/>
            <a:chExt cx="7450415" cy="915085"/>
          </a:xfrm>
        </p:grpSpPr>
        <p:sp>
          <p:nvSpPr>
            <p:cNvPr id="8" name="Freeform: Shape 7"/>
            <p:cNvSpPr/>
            <p:nvPr/>
          </p:nvSpPr>
          <p:spPr>
            <a:xfrm>
              <a:off x="2828333" y="1548323"/>
              <a:ext cx="6992874" cy="915085"/>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Program Synthesis: Intro</a:t>
              </a:r>
            </a:p>
          </p:txBody>
        </p:sp>
        <p:sp>
          <p:nvSpPr>
            <p:cNvPr id="9" name="Oval 8"/>
            <p:cNvSpPr/>
            <p:nvPr/>
          </p:nvSpPr>
          <p:spPr>
            <a:xfrm>
              <a:off x="2370792" y="1548324"/>
              <a:ext cx="915083" cy="915083"/>
            </a:xfrm>
            <a:prstGeom prst="ellipse">
              <a:avLst/>
            </a:prstGeom>
            <a:blipFill dpi="0" rotWithShape="1">
              <a:blip r:embed="rId3"/>
              <a:srcRect/>
              <a:stretch>
                <a:fillRect/>
              </a:stretch>
            </a:blipFill>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7" name="Group 16"/>
          <p:cNvGrpSpPr/>
          <p:nvPr/>
        </p:nvGrpSpPr>
        <p:grpSpPr>
          <a:xfrm>
            <a:off x="2370792" y="2736566"/>
            <a:ext cx="7745309" cy="915084"/>
            <a:chOff x="2370792" y="2736566"/>
            <a:chExt cx="7450415" cy="915084"/>
          </a:xfrm>
        </p:grpSpPr>
        <p:sp>
          <p:nvSpPr>
            <p:cNvPr id="10" name="Freeform: Shape 9"/>
            <p:cNvSpPr/>
            <p:nvPr/>
          </p:nvSpPr>
          <p:spPr>
            <a:xfrm>
              <a:off x="2828333" y="2736566"/>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0"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PROSE Framework</a:t>
              </a:r>
            </a:p>
          </p:txBody>
        </p:sp>
        <p:sp>
          <p:nvSpPr>
            <p:cNvPr id="11" name="Oval 10"/>
            <p:cNvSpPr/>
            <p:nvPr/>
          </p:nvSpPr>
          <p:spPr>
            <a:xfrm>
              <a:off x="2370792" y="2736566"/>
              <a:ext cx="915083" cy="915083"/>
            </a:xfrm>
            <a:prstGeom prst="ellipse">
              <a:avLst/>
            </a:prstGeom>
            <a:blipFill dpi="0" rotWithShape="1">
              <a:blip r:embed="rId4">
                <a:extLst>
                  <a:ext uri="{BEBA8EAE-BF5A-486C-A8C5-ECC9F3942E4B}">
                    <a14:imgProps xmlns:a14="http://schemas.microsoft.com/office/drawing/2010/main">
                      <a14:imgLayer r:embed="rId5">
                        <a14:imgEffect>
                          <a14:sharpenSoften amount="100000"/>
                        </a14:imgEffect>
                      </a14:imgLayer>
                    </a14:imgProps>
                  </a:ext>
                </a:extLst>
              </a:blip>
              <a:srcRect/>
              <a:stretch>
                <a:fillRect l="5000" t="5000" r="5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8" name="Group 17"/>
          <p:cNvGrpSpPr/>
          <p:nvPr/>
        </p:nvGrpSpPr>
        <p:grpSpPr>
          <a:xfrm>
            <a:off x="2370792" y="3924808"/>
            <a:ext cx="7745309" cy="915084"/>
            <a:chOff x="2370792" y="3924808"/>
            <a:chExt cx="7745309" cy="915084"/>
          </a:xfrm>
        </p:grpSpPr>
        <p:sp>
          <p:nvSpPr>
            <p:cNvPr id="12" name="Freeform: Shape 11"/>
            <p:cNvSpPr/>
            <p:nvPr/>
          </p:nvSpPr>
          <p:spPr>
            <a:xfrm>
              <a:off x="2828333" y="3924808"/>
              <a:ext cx="7287768"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lvl="0" defTabSz="1244600">
                <a:lnSpc>
                  <a:spcPct val="90000"/>
                </a:lnSpc>
                <a:spcBef>
                  <a:spcPct val="0"/>
                </a:spcBef>
                <a:spcAft>
                  <a:spcPct val="35000"/>
                </a:spcAft>
              </a:pPr>
              <a:r>
                <a:rPr lang="en-US" sz="2800" kern="1200" dirty="0"/>
                <a:t>Mass-Market Deployments &amp; </a:t>
              </a:r>
              <a:r>
                <a:rPr lang="en-US" sz="2800" dirty="0"/>
                <a:t>Challenges</a:t>
              </a:r>
              <a:endParaRPr lang="en-US" sz="2800" kern="1200" dirty="0"/>
            </a:p>
          </p:txBody>
        </p:sp>
        <p:sp>
          <p:nvSpPr>
            <p:cNvPr id="13" name="Oval 12"/>
            <p:cNvSpPr/>
            <p:nvPr/>
          </p:nvSpPr>
          <p:spPr>
            <a:xfrm>
              <a:off x="2370792" y="3924809"/>
              <a:ext cx="915083" cy="915083"/>
            </a:xfrm>
            <a:prstGeom prst="ellipse">
              <a:avLst/>
            </a:prstGeom>
            <a:blipFill rotWithShape="1">
              <a:blip r:embed="rId6"/>
              <a:stretch>
                <a:fillRect/>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9" name="Group 18"/>
          <p:cNvGrpSpPr/>
          <p:nvPr>
            <p:custDataLst>
              <p:custData r:id="rId1"/>
            </p:custDataLst>
          </p:nvPr>
        </p:nvGrpSpPr>
        <p:grpSpPr>
          <a:xfrm>
            <a:off x="2370792" y="5113050"/>
            <a:ext cx="7745309" cy="915084"/>
            <a:chOff x="2370792" y="5113050"/>
            <a:chExt cx="7450415" cy="915084"/>
          </a:xfrm>
        </p:grpSpPr>
        <mc:AlternateContent xmlns:mc="http://schemas.openxmlformats.org/markup-compatibility/2006" xmlns:a14="http://schemas.microsoft.com/office/drawing/2010/main">
          <mc:Choice Requires="a14">
            <p:sp>
              <p:nvSpPr>
                <p:cNvPr id="14" name="Freeform: Shape 13"/>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Future Work: Synthesis </a:t>
                  </a:r>
                  <a14:m>
                    <m:oMath xmlns:m="http://schemas.openxmlformats.org/officeDocument/2006/math">
                      <m:r>
                        <a:rPr lang="en-US" sz="2800" b="0" i="1" kern="1200" smtClean="0">
                          <a:latin typeface="Cambria Math" panose="02040503050406030204" pitchFamily="18" charset="0"/>
                        </a:rPr>
                        <m:t>⊂</m:t>
                      </m:r>
                    </m:oMath>
                  </a14:m>
                  <a:r>
                    <a:rPr lang="en-US" sz="2800" kern="1200" dirty="0"/>
                    <a:t> ML </a:t>
                  </a:r>
                  <a14:m>
                    <m:oMath xmlns:m="http://schemas.openxmlformats.org/officeDocument/2006/math">
                      <m:r>
                        <a:rPr lang="en-US" sz="2800" b="0" i="1" kern="1200" smtClean="0">
                          <a:latin typeface="Cambria Math" panose="02040503050406030204" pitchFamily="18" charset="0"/>
                        </a:rPr>
                        <m:t>⊂</m:t>
                      </m:r>
                    </m:oMath>
                  </a14:m>
                  <a:r>
                    <a:rPr lang="en-US" sz="2800" kern="1200" dirty="0"/>
                    <a:t> AI</a:t>
                  </a:r>
                </a:p>
              </p:txBody>
            </p:sp>
          </mc:Choice>
          <mc:Fallback xmlns="">
            <p:sp>
              <p:nvSpPr>
                <p:cNvPr id="14" name="Freeform: Shape 13"/>
                <p:cNvSpPr>
                  <a:spLocks noRot="1" noChangeAspect="1" noMove="1" noResize="1" noEditPoints="1" noAdjustHandles="1" noChangeArrowheads="1" noChangeShapeType="1" noTextEdit="1"/>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blipFill>
                  <a:blip r:embed="rId7"/>
                  <a:stretch>
                    <a:fillRect/>
                  </a:stretch>
                </a:blipFill>
              </p:spPr>
              <p:txBody>
                <a:bodyPr/>
                <a:lstStyle/>
                <a:p>
                  <a:r>
                    <a:rPr lang="en-US">
                      <a:noFill/>
                    </a:rPr>
                    <a:t> </a:t>
                  </a:r>
                </a:p>
              </p:txBody>
            </p:sp>
          </mc:Fallback>
        </mc:AlternateContent>
        <p:sp>
          <p:nvSpPr>
            <p:cNvPr id="15" name="Oval 14"/>
            <p:cNvSpPr/>
            <p:nvPr/>
          </p:nvSpPr>
          <p:spPr>
            <a:xfrm>
              <a:off x="2370792" y="5113051"/>
              <a:ext cx="915083" cy="915083"/>
            </a:xfrm>
            <a:prstGeom prst="ellipse">
              <a:avLst/>
            </a:prstGeom>
            <a:blipFill dpi="0" rotWithShape="1">
              <a:blip r:embed="rId8"/>
              <a:srcRect/>
              <a:stretch>
                <a:fillRect l="-20000" t="5000" r="-20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sp>
        <p:nvSpPr>
          <p:cNvPr id="20" name="Rectangle 19"/>
          <p:cNvSpPr/>
          <p:nvPr/>
        </p:nvSpPr>
        <p:spPr>
          <a:xfrm>
            <a:off x="2091217" y="1183002"/>
            <a:ext cx="8467106" cy="3823338"/>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1CEE210A-93B6-4714-AAF6-ECBA5FA348A9}" type="slidenum">
              <a:rPr lang="en-US" smtClean="0"/>
              <a:t>55</a:t>
            </a:fld>
            <a:endParaRPr lang="en-US"/>
          </a:p>
        </p:txBody>
      </p:sp>
    </p:spTree>
    <p:extLst>
      <p:ext uri="{BB962C8B-B14F-4D97-AF65-F5344CB8AC3E}">
        <p14:creationId xmlns:p14="http://schemas.microsoft.com/office/powerpoint/2010/main" val="2493969515"/>
      </p:ext>
    </p:extLst>
  </p:cSld>
  <p:clrMapOvr>
    <a:masterClrMapping/>
  </p:clrMapOvr>
  <mc:AlternateContent xmlns:mc="http://schemas.openxmlformats.org/markup-compatibility/2006" xmlns:p14="http://schemas.microsoft.com/office/powerpoint/2010/main">
    <mc:Choice Requires="p14">
      <p:transition spd="slow" p14:dur="2000" advTm="7625"/>
    </mc:Choice>
    <mc:Fallback xmlns="">
      <p:transition spd="slow" advTm="7625"/>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p:cNvSpPr>
                <a:spLocks noGrp="1"/>
              </p:cNvSpPr>
              <p:nvPr>
                <p:ph type="title"/>
              </p:nvPr>
            </p:nvSpPr>
            <p:spPr>
              <a:xfrm>
                <a:off x="555847" y="365125"/>
                <a:ext cx="11083482" cy="784830"/>
              </a:xfrm>
            </p:spPr>
            <p:txBody>
              <a:bodyPr wrap="none">
                <a:spAutoFit/>
              </a:bodyPr>
              <a:lstStyle/>
              <a:p>
                <a:r>
                  <a:rPr lang="en-US" sz="4000" dirty="0"/>
                  <a:t>Program Synthesis </a:t>
                </a:r>
                <a14:m>
                  <m:oMath xmlns:m="http://schemas.openxmlformats.org/officeDocument/2006/math">
                    <m:r>
                      <a:rPr lang="en-US" sz="4000" i="1">
                        <a:latin typeface="Cambria Math" panose="02040503050406030204" pitchFamily="18" charset="0"/>
                      </a:rPr>
                      <m:t>⊂</m:t>
                    </m:r>
                  </m:oMath>
                </a14:m>
                <a:r>
                  <a:rPr lang="en-US" sz="4000" dirty="0"/>
                  <a:t> Machine Learning </a:t>
                </a:r>
                <a14:m>
                  <m:oMath xmlns:m="http://schemas.openxmlformats.org/officeDocument/2006/math">
                    <m:r>
                      <a:rPr lang="en-US" sz="4000" i="1">
                        <a:latin typeface="Cambria Math" panose="02040503050406030204" pitchFamily="18" charset="0"/>
                      </a:rPr>
                      <m:t>⊂</m:t>
                    </m:r>
                  </m:oMath>
                </a14:m>
                <a:r>
                  <a:rPr lang="en-US" sz="4000" dirty="0"/>
                  <a:t> AI</a:t>
                </a:r>
              </a:p>
            </p:txBody>
          </p:sp>
        </mc:Choice>
        <mc:Fallback xmlns="">
          <p:sp>
            <p:nvSpPr>
              <p:cNvPr id="7" name="Title 6"/>
              <p:cNvSpPr>
                <a:spLocks noGrp="1" noRot="1" noChangeAspect="1" noMove="1" noResize="1" noEditPoints="1" noAdjustHandles="1" noChangeArrowheads="1" noChangeShapeType="1" noTextEdit="1"/>
              </p:cNvSpPr>
              <p:nvPr>
                <p:ph type="title"/>
              </p:nvPr>
            </p:nvSpPr>
            <p:spPr>
              <a:xfrm>
                <a:off x="555847" y="365125"/>
                <a:ext cx="11083482" cy="784830"/>
              </a:xfrm>
              <a:blipFill>
                <a:blip r:embed="rId4"/>
                <a:stretch>
                  <a:fillRect l="-1430" t="-4651" r="-1485" b="-31783"/>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a:t>2 June 2017</a:t>
            </a:r>
          </a:p>
        </p:txBody>
      </p:sp>
      <p:graphicFrame>
        <p:nvGraphicFramePr>
          <p:cNvPr id="14" name="Table 13"/>
          <p:cNvGraphicFramePr>
            <a:graphicFrameLocks noGrp="1"/>
          </p:cNvGraphicFramePr>
          <p:nvPr>
            <p:extLst/>
          </p:nvPr>
        </p:nvGraphicFramePr>
        <p:xfrm>
          <a:off x="307395" y="1270622"/>
          <a:ext cx="11577210" cy="5085892"/>
        </p:xfrm>
        <a:graphic>
          <a:graphicData uri="http://schemas.openxmlformats.org/drawingml/2006/table">
            <a:tbl>
              <a:tblPr firstRow="1" firstCol="1">
                <a:tableStyleId>{3B4B98B0-60AC-42C2-AFA5-B58CD77FA1E5}</a:tableStyleId>
              </a:tblPr>
              <a:tblGrid>
                <a:gridCol w="2399229">
                  <a:extLst>
                    <a:ext uri="{9D8B030D-6E8A-4147-A177-3AD203B41FA5}">
                      <a16:colId xmlns:a16="http://schemas.microsoft.com/office/drawing/2014/main" val="3169989157"/>
                    </a:ext>
                  </a:extLst>
                </a:gridCol>
                <a:gridCol w="4684323">
                  <a:extLst>
                    <a:ext uri="{9D8B030D-6E8A-4147-A177-3AD203B41FA5}">
                      <a16:colId xmlns:a16="http://schemas.microsoft.com/office/drawing/2014/main" val="876979608"/>
                    </a:ext>
                  </a:extLst>
                </a:gridCol>
                <a:gridCol w="4493658">
                  <a:extLst>
                    <a:ext uri="{9D8B030D-6E8A-4147-A177-3AD203B41FA5}">
                      <a16:colId xmlns:a16="http://schemas.microsoft.com/office/drawing/2014/main" val="2243693822"/>
                    </a:ext>
                  </a:extLst>
                </a:gridCol>
              </a:tblGrid>
              <a:tr h="823417">
                <a:tc>
                  <a:txBody>
                    <a:bodyPr/>
                    <a:lstStyle/>
                    <a:p>
                      <a:pPr algn="l"/>
                      <a:endParaRPr lang="en-US" sz="2200" b="0" dirty="0">
                        <a:solidFill>
                          <a:schemeClr val="accent1"/>
                        </a:solidFill>
                      </a:endParaRPr>
                    </a:p>
                  </a:txBody>
                  <a:tcPr marL="45720" marR="45720" anchor="ctr"/>
                </a:tc>
                <a:tc>
                  <a:txBody>
                    <a:bodyPr/>
                    <a:lstStyle/>
                    <a:p>
                      <a:pPr algn="l"/>
                      <a:r>
                        <a:rPr lang="en-US" sz="2250" b="0" kern="1200" cap="small" baseline="0" dirty="0">
                          <a:solidFill>
                            <a:schemeClr val="accent1"/>
                          </a:solidFill>
                          <a:latin typeface="+mn-lt"/>
                          <a:ea typeface="+mn-ea"/>
                          <a:cs typeface="+mn-cs"/>
                        </a:rPr>
                        <a:t>INDUCTIVE PROGRAM SYNTHESIS</a:t>
                      </a:r>
                    </a:p>
                  </a:txBody>
                  <a:tcPr marL="45720" marR="45720" anchor="ctr"/>
                </a:tc>
                <a:tc>
                  <a:txBody>
                    <a:bodyPr/>
                    <a:lstStyle/>
                    <a:p>
                      <a:pPr algn="l"/>
                      <a:r>
                        <a:rPr lang="en-US" sz="2250" b="0" cap="small" baseline="0" dirty="0">
                          <a:solidFill>
                            <a:schemeClr val="accent1"/>
                          </a:solidFill>
                        </a:rPr>
                        <a:t>STATISTICAL MACHINE LEARNING</a:t>
                      </a:r>
                    </a:p>
                  </a:txBody>
                  <a:tcPr marL="45720" marR="45720" anchor="ctr"/>
                </a:tc>
                <a:extLst>
                  <a:ext uri="{0D108BD9-81ED-4DB2-BD59-A6C34878D82A}">
                    <a16:rowId xmlns:a16="http://schemas.microsoft.com/office/drawing/2014/main" val="2487475748"/>
                  </a:ext>
                </a:extLst>
              </a:tr>
              <a:tr h="823417">
                <a:tc>
                  <a:txBody>
                    <a:bodyPr/>
                    <a:lstStyle/>
                    <a:p>
                      <a:pPr>
                        <a:lnSpc>
                          <a:spcPct val="110000"/>
                        </a:lnSpc>
                      </a:pPr>
                      <a:r>
                        <a:rPr lang="en-US" sz="2200" b="0" dirty="0">
                          <a:solidFill>
                            <a:schemeClr val="accent1"/>
                          </a:solidFill>
                        </a:rPr>
                        <a:t>Representation</a:t>
                      </a:r>
                    </a:p>
                  </a:txBody>
                  <a:tcPr marL="45720" marR="45720" anchor="ctr"/>
                </a:tc>
                <a:tc>
                  <a:txBody>
                    <a:bodyPr/>
                    <a:lstStyle/>
                    <a:p>
                      <a:pPr>
                        <a:lnSpc>
                          <a:spcPct val="110000"/>
                        </a:lnSpc>
                      </a:pPr>
                      <a:r>
                        <a:rPr lang="en-US" sz="2400" dirty="0"/>
                        <a:t>Declarative program with abstractions &amp; recursion</a:t>
                      </a:r>
                    </a:p>
                  </a:txBody>
                  <a:tcPr marL="45720" marR="45720" anchor="ctr"/>
                </a:tc>
                <a:tc>
                  <a:txBody>
                    <a:bodyPr/>
                    <a:lstStyle/>
                    <a:p>
                      <a:pPr>
                        <a:lnSpc>
                          <a:spcPct val="110000"/>
                        </a:lnSpc>
                      </a:pPr>
                      <a:r>
                        <a:rPr lang="en-US" sz="2400" dirty="0"/>
                        <a:t>High-dimensional numerical model with implicit abstractions</a:t>
                      </a:r>
                    </a:p>
                  </a:txBody>
                  <a:tcPr marL="45720" marR="45720" anchor="ctr"/>
                </a:tc>
                <a:extLst>
                  <a:ext uri="{0D108BD9-81ED-4DB2-BD59-A6C34878D82A}">
                    <a16:rowId xmlns:a16="http://schemas.microsoft.com/office/drawing/2014/main" val="2853987330"/>
                  </a:ext>
                </a:extLst>
              </a:tr>
              <a:tr h="823417">
                <a:tc>
                  <a:txBody>
                    <a:bodyPr/>
                    <a:lstStyle/>
                    <a:p>
                      <a:r>
                        <a:rPr lang="en-US" sz="2200" b="0" dirty="0">
                          <a:solidFill>
                            <a:schemeClr val="accent1"/>
                          </a:solidFill>
                        </a:rPr>
                        <a:t>Learning</a:t>
                      </a:r>
                    </a:p>
                  </a:txBody>
                  <a:tcPr marL="45720" marR="45720" anchor="ctr"/>
                </a:tc>
                <a:tc>
                  <a:txBody>
                    <a:bodyPr/>
                    <a:lstStyle/>
                    <a:p>
                      <a:r>
                        <a:rPr lang="en-US" sz="2400" dirty="0"/>
                        <a:t>Logical reasoning, deduction</a:t>
                      </a:r>
                    </a:p>
                  </a:txBody>
                  <a:tcPr marL="45720" marR="45720" anchor="ctr"/>
                </a:tc>
                <a:tc>
                  <a:txBody>
                    <a:bodyPr/>
                    <a:lstStyle/>
                    <a:p>
                      <a:r>
                        <a:rPr lang="en-US" sz="2400" dirty="0"/>
                        <a:t>Stochastic gradient descent</a:t>
                      </a:r>
                    </a:p>
                  </a:txBody>
                  <a:tcPr marL="45720" marR="45720" anchor="ctr"/>
                </a:tc>
                <a:extLst>
                  <a:ext uri="{0D108BD9-81ED-4DB2-BD59-A6C34878D82A}">
                    <a16:rowId xmlns:a16="http://schemas.microsoft.com/office/drawing/2014/main" val="3721484087"/>
                  </a:ext>
                </a:extLst>
              </a:tr>
              <a:tr h="823417">
                <a:tc>
                  <a:txBody>
                    <a:bodyPr/>
                    <a:lstStyle/>
                    <a:p>
                      <a:r>
                        <a:rPr lang="en-US" sz="2200" b="0" dirty="0">
                          <a:solidFill>
                            <a:schemeClr val="accent1"/>
                          </a:solidFill>
                        </a:rPr>
                        <a:t>Prior Knowledge</a:t>
                      </a:r>
                    </a:p>
                  </a:txBody>
                  <a:tcPr marL="45720" marR="45720" anchor="ctr"/>
                </a:tc>
                <a:tc>
                  <a:txBody>
                    <a:bodyPr/>
                    <a:lstStyle/>
                    <a:p>
                      <a:r>
                        <a:rPr lang="en-US" sz="2400" dirty="0"/>
                        <a:t>Re-uses</a:t>
                      </a:r>
                    </a:p>
                  </a:txBody>
                  <a:tcPr marL="45720" marR="45720" anchor="ctr"/>
                </a:tc>
                <a:tc>
                  <a:txBody>
                    <a:bodyPr/>
                    <a:lstStyle/>
                    <a:p>
                      <a:r>
                        <a:rPr lang="en-US" sz="2400" dirty="0"/>
                        <a:t>Infers</a:t>
                      </a:r>
                    </a:p>
                  </a:txBody>
                  <a:tcPr marL="45720" marR="45720" anchor="ctr"/>
                </a:tc>
                <a:extLst>
                  <a:ext uri="{0D108BD9-81ED-4DB2-BD59-A6C34878D82A}">
                    <a16:rowId xmlns:a16="http://schemas.microsoft.com/office/drawing/2014/main" val="897199023"/>
                  </a:ext>
                </a:extLst>
              </a:tr>
              <a:tr h="823417">
                <a:tc>
                  <a:txBody>
                    <a:bodyPr/>
                    <a:lstStyle/>
                    <a:p>
                      <a:pPr>
                        <a:lnSpc>
                          <a:spcPct val="110000"/>
                        </a:lnSpc>
                      </a:pPr>
                      <a:r>
                        <a:rPr lang="en-US" sz="2200" b="0" dirty="0">
                          <a:solidFill>
                            <a:schemeClr val="accent1"/>
                          </a:solidFill>
                        </a:rPr>
                        <a:t>Dataset</a:t>
                      </a:r>
                    </a:p>
                  </a:txBody>
                  <a:tcPr marL="45720" marR="45720" anchor="ctr"/>
                </a:tc>
                <a:tc>
                  <a:txBody>
                    <a:bodyPr/>
                    <a:lstStyle/>
                    <a:p>
                      <a:pPr>
                        <a:lnSpc>
                          <a:spcPct val="110000"/>
                        </a:lnSpc>
                      </a:pPr>
                      <a:r>
                        <a:rPr lang="en-US" sz="2400" dirty="0"/>
                        <a:t>Small “hard” spec, precise</a:t>
                      </a:r>
                    </a:p>
                    <a:p>
                      <a:pPr>
                        <a:lnSpc>
                          <a:spcPct val="110000"/>
                        </a:lnSpc>
                      </a:pPr>
                      <a:r>
                        <a:rPr lang="en-US" sz="2400" dirty="0"/>
                        <a:t>Optional “soft” spec: ranking</a:t>
                      </a:r>
                    </a:p>
                  </a:txBody>
                  <a:tcPr marL="45720" marR="45720" anchor="ctr"/>
                </a:tc>
                <a:tc>
                  <a:txBody>
                    <a:bodyPr/>
                    <a:lstStyle/>
                    <a:p>
                      <a:pPr>
                        <a:lnSpc>
                          <a:spcPct val="110000"/>
                        </a:lnSpc>
                      </a:pPr>
                      <a:r>
                        <a:rPr lang="en-US" sz="2400" dirty="0"/>
                        <a:t>Large, may be noisy</a:t>
                      </a:r>
                      <a:br>
                        <a:rPr lang="en-US" sz="2400" dirty="0"/>
                      </a:br>
                      <a:r>
                        <a:rPr lang="en-US" sz="2400" dirty="0"/>
                        <a:t>No hard/soft separation</a:t>
                      </a:r>
                    </a:p>
                  </a:txBody>
                  <a:tcPr marL="45720" marR="45720" anchor="ctr"/>
                </a:tc>
                <a:extLst>
                  <a:ext uri="{0D108BD9-81ED-4DB2-BD59-A6C34878D82A}">
                    <a16:rowId xmlns:a16="http://schemas.microsoft.com/office/drawing/2014/main" val="372756642"/>
                  </a:ext>
                </a:extLst>
              </a:tr>
              <a:tr h="823417">
                <a:tc>
                  <a:txBody>
                    <a:bodyPr/>
                    <a:lstStyle/>
                    <a:p>
                      <a:r>
                        <a:rPr lang="en-US" sz="2200" b="0" dirty="0">
                          <a:solidFill>
                            <a:schemeClr val="accent1"/>
                          </a:solidFill>
                        </a:rPr>
                        <a:t>Interpretable</a:t>
                      </a:r>
                    </a:p>
                  </a:txBody>
                  <a:tcPr marL="45720" marR="45720" anchor="ctr"/>
                </a:tc>
                <a:tc>
                  <a:txBody>
                    <a:bodyPr/>
                    <a:lstStyle/>
                    <a:p>
                      <a:r>
                        <a:rPr lang="en-US" sz="2400" dirty="0"/>
                        <a:t>Yes</a:t>
                      </a:r>
                    </a:p>
                  </a:txBody>
                  <a:tcPr marL="45720" marR="45720" anchor="ctr"/>
                </a:tc>
                <a:tc>
                  <a:txBody>
                    <a:bodyPr/>
                    <a:lstStyle/>
                    <a:p>
                      <a:r>
                        <a:rPr lang="en-US" sz="2400" dirty="0"/>
                        <a:t>Only locally;  globally opaque</a:t>
                      </a:r>
                    </a:p>
                  </a:txBody>
                  <a:tcPr marL="45720" marR="45720" anchor="ctr"/>
                </a:tc>
                <a:extLst>
                  <a:ext uri="{0D108BD9-81ED-4DB2-BD59-A6C34878D82A}">
                    <a16:rowId xmlns:a16="http://schemas.microsoft.com/office/drawing/2014/main" val="3317777868"/>
                  </a:ext>
                </a:extLst>
              </a:tr>
            </a:tbl>
          </a:graphicData>
        </a:graphic>
      </p:graphicFrame>
      <p:sp>
        <p:nvSpPr>
          <p:cNvPr id="2" name="Slide Number Placeholder 1"/>
          <p:cNvSpPr>
            <a:spLocks noGrp="1"/>
          </p:cNvSpPr>
          <p:nvPr>
            <p:ph type="sldNum" sz="quarter" idx="12"/>
          </p:nvPr>
        </p:nvSpPr>
        <p:spPr/>
        <p:txBody>
          <a:bodyPr/>
          <a:lstStyle/>
          <a:p>
            <a:fld id="{1CEE210A-93B6-4714-AAF6-ECBA5FA348A9}" type="slidenum">
              <a:rPr lang="en-US" smtClean="0"/>
              <a:t>56</a:t>
            </a:fld>
            <a:endParaRPr lang="en-US"/>
          </a:p>
        </p:txBody>
      </p:sp>
    </p:spTree>
    <p:extLst>
      <p:ext uri="{BB962C8B-B14F-4D97-AF65-F5344CB8AC3E}">
        <p14:creationId xmlns:p14="http://schemas.microsoft.com/office/powerpoint/2010/main" val="3682355388"/>
      </p:ext>
    </p:extLst>
  </p:cSld>
  <p:clrMapOvr>
    <a:masterClrMapping/>
  </p:clrMapOvr>
  <mc:AlternateContent xmlns:mc="http://schemas.openxmlformats.org/markup-compatibility/2006" xmlns:p14="http://schemas.microsoft.com/office/powerpoint/2010/main">
    <mc:Choice Requires="p14">
      <p:transition spd="slow" p14:dur="2000" advTm="62190"/>
    </mc:Choice>
    <mc:Fallback xmlns="">
      <p:transition spd="slow" advTm="6219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3"/>
          <p:cNvPicPr>
            <a:picLocks/>
          </p:cNvPicPr>
          <p:nvPr/>
        </p:nvPicPr>
        <p:blipFill>
          <a:blip r:embed="rId4">
            <a:grayscl/>
            <a:extLst>
              <a:ext uri="{28A0092B-C50C-407E-A947-70E740481C1C}">
                <a14:useLocalDpi xmlns:a14="http://schemas.microsoft.com/office/drawing/2010/main" val="0"/>
              </a:ext>
            </a:extLst>
          </a:blip>
          <a:stretch>
            <a:fillRect/>
          </a:stretch>
        </p:blipFill>
        <p:spPr>
          <a:xfrm>
            <a:off x="648195" y="3459580"/>
            <a:ext cx="9216648" cy="3089274"/>
          </a:xfrm>
          <a:prstGeom prst="rect">
            <a:avLst/>
          </a:prstGeom>
        </p:spPr>
      </p:pic>
      <p:sp>
        <p:nvSpPr>
          <p:cNvPr id="2" name="Title 1"/>
          <p:cNvSpPr>
            <a:spLocks noGrp="1"/>
          </p:cNvSpPr>
          <p:nvPr>
            <p:ph type="title"/>
          </p:nvPr>
        </p:nvSpPr>
        <p:spPr/>
        <p:txBody>
          <a:bodyPr anchor="t"/>
          <a:lstStyle/>
          <a:p>
            <a:r>
              <a:rPr lang="en-US" dirty="0"/>
              <a:t>ML </a:t>
            </a:r>
            <a:r>
              <a:rPr lang="en-US" normalizeH="1" dirty="0"/>
              <a:t>👉</a:t>
            </a:r>
            <a:r>
              <a:rPr lang="en-US" dirty="0"/>
              <a:t> PS: Adaptive synthesis</a:t>
            </a:r>
          </a:p>
        </p:txBody>
      </p:sp>
      <mc:AlternateContent xmlns:mc="http://schemas.openxmlformats.org/markup-compatibility/2006" xmlns:a14="http://schemas.microsoft.com/office/drawing/2010/main">
        <mc:Choice Requires="a14">
          <p:sp>
            <p:nvSpPr>
              <p:cNvPr id="8" name="Content Placeholder 5"/>
              <p:cNvSpPr>
                <a:spLocks noGrp="1"/>
              </p:cNvSpPr>
              <p:nvPr>
                <p:ph idx="1"/>
              </p:nvPr>
            </p:nvSpPr>
            <p:spPr>
              <a:xfrm>
                <a:off x="647700" y="1612900"/>
                <a:ext cx="10858500" cy="4564063"/>
              </a:xfrm>
            </p:spPr>
            <p:txBody>
              <a:bodyPr>
                <a:normAutofit/>
              </a:bodyPr>
              <a:lstStyle/>
              <a:p>
                <a:pPr defTabSz="800100">
                  <a:tabLst>
                    <a:tab pos="6283325" algn="l"/>
                  </a:tabLst>
                </a:pPr>
                <a:r>
                  <a:rPr lang="en-US" sz="2400" dirty="0"/>
                  <a:t>Learning </a:t>
                </a:r>
                <a:r>
                  <a:rPr lang="en-US" sz="2400" dirty="0">
                    <a:solidFill>
                      <a:schemeClr val="accent1"/>
                    </a:solidFill>
                  </a:rPr>
                  <a:t>grammar weights</a:t>
                </a:r>
                <a:r>
                  <a:rPr lang="en-US" sz="2400" i="1" dirty="0">
                    <a:solidFill>
                      <a:schemeClr val="accent1"/>
                    </a:solidFill>
                  </a:rPr>
                  <a:t> </a:t>
                </a:r>
                <a:r>
                  <a:rPr lang="en-US" sz="2400" dirty="0"/>
                  <a:t>speeds up enumerative program synthesis.</a:t>
                </a:r>
                <a:br>
                  <a:rPr lang="en-US" sz="2400" dirty="0"/>
                </a:br>
                <a:r>
                  <a:rPr lang="en-US" sz="2400" dirty="0">
                    <a:solidFill>
                      <a:schemeClr val="accent4"/>
                    </a:solidFill>
                  </a:rPr>
                  <a:t>[</a:t>
                </a:r>
                <a:r>
                  <a:rPr lang="en-US" sz="2400" dirty="0" err="1">
                    <a:solidFill>
                      <a:schemeClr val="accent4"/>
                    </a:solidFill>
                  </a:rPr>
                  <a:t>Balog</a:t>
                </a:r>
                <a:r>
                  <a:rPr lang="en-US" sz="2400" dirty="0">
                    <a:solidFill>
                      <a:schemeClr val="accent4"/>
                    </a:solidFill>
                  </a:rPr>
                  <a:t> et al.: ICLR 2017]	 [Menon et al.: ICML 2013]</a:t>
                </a:r>
                <a:endParaRPr lang="en-US" sz="2400" dirty="0"/>
              </a:p>
              <a:p>
                <a:pPr marL="234950" indent="0" defTabSz="800100">
                  <a:spcBef>
                    <a:spcPts val="1200"/>
                  </a:spcBef>
                  <a:buNone/>
                  <a:tabLst>
                    <a:tab pos="6283325" algn="l"/>
                  </a:tabLst>
                </a:pPr>
                <a:r>
                  <a:rPr lang="en-US" sz="2400" dirty="0"/>
                  <a:t>Extension to deductive synthesis  </a:t>
                </a:r>
                <a14:m>
                  <m:oMath xmlns:m="http://schemas.openxmlformats.org/officeDocument/2006/math">
                    <m:r>
                      <a:rPr lang="en-US" sz="2400" b="0" i="1" smtClean="0">
                        <a:latin typeface="Cambria Math" panose="02040503050406030204" pitchFamily="18" charset="0"/>
                      </a:rPr>
                      <m:t>⟹</m:t>
                    </m:r>
                  </m:oMath>
                </a14:m>
                <a:r>
                  <a:rPr lang="en-US" sz="2400" dirty="0"/>
                  <a:t>  learning </a:t>
                </a:r>
                <a:r>
                  <a:rPr lang="en-US" sz="2400" dirty="0">
                    <a:solidFill>
                      <a:schemeClr val="accent1"/>
                    </a:solidFill>
                  </a:rPr>
                  <a:t>search tactics</a:t>
                </a:r>
                <a:r>
                  <a:rPr lang="en-US" sz="2400" dirty="0"/>
                  <a:t>.</a:t>
                </a:r>
              </a:p>
            </p:txBody>
          </p:sp>
        </mc:Choice>
        <mc:Fallback xmlns="">
          <p:sp>
            <p:nvSpPr>
              <p:cNvPr id="8" name="Content Placeholder 5"/>
              <p:cNvSpPr>
                <a:spLocks noGrp="1" noRot="1" noChangeAspect="1" noMove="1" noResize="1" noEditPoints="1" noAdjustHandles="1" noChangeArrowheads="1" noChangeShapeType="1" noTextEdit="1"/>
              </p:cNvSpPr>
              <p:nvPr>
                <p:ph idx="1"/>
              </p:nvPr>
            </p:nvSpPr>
            <p:spPr>
              <a:xfrm>
                <a:off x="647700" y="1612900"/>
                <a:ext cx="10858500" cy="4564063"/>
              </a:xfrm>
              <a:blipFill>
                <a:blip r:embed="rId5"/>
                <a:stretch>
                  <a:fillRect l="-730" t="-1070"/>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1CEE210A-93B6-4714-AAF6-ECBA5FA348A9}" type="slidenum">
              <a:rPr lang="en-US" smtClean="0"/>
              <a:t>57</a:t>
            </a:fld>
            <a:endParaRPr lang="en-US"/>
          </a:p>
        </p:txBody>
      </p:sp>
      <p:sp>
        <p:nvSpPr>
          <p:cNvPr id="53" name="Freeform: Shape 52"/>
          <p:cNvSpPr/>
          <p:nvPr/>
        </p:nvSpPr>
        <p:spPr>
          <a:xfrm>
            <a:off x="648195" y="3439796"/>
            <a:ext cx="9220200" cy="3109057"/>
          </a:xfrm>
          <a:custGeom>
            <a:avLst/>
            <a:gdLst>
              <a:gd name="connsiteX0" fmla="*/ 3467100 w 9220200"/>
              <a:gd name="connsiteY0" fmla="*/ 2210533 h 3109057"/>
              <a:gd name="connsiteX1" fmla="*/ 3467100 w 9220200"/>
              <a:gd name="connsiteY1" fmla="*/ 2858233 h 3109057"/>
              <a:gd name="connsiteX2" fmla="*/ 4733925 w 9220200"/>
              <a:gd name="connsiteY2" fmla="*/ 2858233 h 3109057"/>
              <a:gd name="connsiteX3" fmla="*/ 4733925 w 9220200"/>
              <a:gd name="connsiteY3" fmla="*/ 2210533 h 3109057"/>
              <a:gd name="connsiteX4" fmla="*/ 695326 w 9220200"/>
              <a:gd name="connsiteY4" fmla="*/ 2210533 h 3109057"/>
              <a:gd name="connsiteX5" fmla="*/ 695326 w 9220200"/>
              <a:gd name="connsiteY5" fmla="*/ 2877283 h 3109057"/>
              <a:gd name="connsiteX6" fmla="*/ 2095500 w 9220200"/>
              <a:gd name="connsiteY6" fmla="*/ 2877283 h 3109057"/>
              <a:gd name="connsiteX7" fmla="*/ 2095500 w 9220200"/>
              <a:gd name="connsiteY7" fmla="*/ 2210533 h 3109057"/>
              <a:gd name="connsiteX8" fmla="*/ 7124700 w 9220200"/>
              <a:gd name="connsiteY8" fmla="*/ 2201008 h 3109057"/>
              <a:gd name="connsiteX9" fmla="*/ 7124700 w 9220200"/>
              <a:gd name="connsiteY9" fmla="*/ 2858233 h 3109057"/>
              <a:gd name="connsiteX10" fmla="*/ 7133730 w 9220200"/>
              <a:gd name="connsiteY10" fmla="*/ 2858233 h 3109057"/>
              <a:gd name="connsiteX11" fmla="*/ 7133730 w 9220200"/>
              <a:gd name="connsiteY11" fmla="*/ 2865754 h 3109057"/>
              <a:gd name="connsiteX12" fmla="*/ 8086230 w 9220200"/>
              <a:gd name="connsiteY12" fmla="*/ 2865754 h 3109057"/>
              <a:gd name="connsiteX13" fmla="*/ 8086230 w 9220200"/>
              <a:gd name="connsiteY13" fmla="*/ 2858233 h 3109057"/>
              <a:gd name="connsiteX14" fmla="*/ 8096250 w 9220200"/>
              <a:gd name="connsiteY14" fmla="*/ 2858233 h 3109057"/>
              <a:gd name="connsiteX15" fmla="*/ 8096250 w 9220200"/>
              <a:gd name="connsiteY15" fmla="*/ 2854324 h 3109057"/>
              <a:gd name="connsiteX16" fmla="*/ 8114805 w 9220200"/>
              <a:gd name="connsiteY16" fmla="*/ 2854324 h 3109057"/>
              <a:gd name="connsiteX17" fmla="*/ 8114805 w 9220200"/>
              <a:gd name="connsiteY17" fmla="*/ 2237104 h 3109057"/>
              <a:gd name="connsiteX18" fmla="*/ 8096250 w 9220200"/>
              <a:gd name="connsiteY18" fmla="*/ 2237104 h 3109057"/>
              <a:gd name="connsiteX19" fmla="*/ 8096250 w 9220200"/>
              <a:gd name="connsiteY19" fmla="*/ 2201008 h 3109057"/>
              <a:gd name="connsiteX20" fmla="*/ 3486150 w 9220200"/>
              <a:gd name="connsiteY20" fmla="*/ 1143733 h 3109057"/>
              <a:gd name="connsiteX21" fmla="*/ 3486150 w 9220200"/>
              <a:gd name="connsiteY21" fmla="*/ 1781908 h 3109057"/>
              <a:gd name="connsiteX22" fmla="*/ 3490418 w 9220200"/>
              <a:gd name="connsiteY22" fmla="*/ 1781908 h 3109057"/>
              <a:gd name="connsiteX23" fmla="*/ 3490418 w 9220200"/>
              <a:gd name="connsiteY23" fmla="*/ 1789429 h 3109057"/>
              <a:gd name="connsiteX24" fmla="*/ 4676280 w 9220200"/>
              <a:gd name="connsiteY24" fmla="*/ 1789429 h 3109057"/>
              <a:gd name="connsiteX25" fmla="*/ 4676280 w 9220200"/>
              <a:gd name="connsiteY25" fmla="*/ 1781908 h 3109057"/>
              <a:gd name="connsiteX26" fmla="*/ 4686300 w 9220200"/>
              <a:gd name="connsiteY26" fmla="*/ 1781908 h 3109057"/>
              <a:gd name="connsiteX27" fmla="*/ 4686300 w 9220200"/>
              <a:gd name="connsiteY27" fmla="*/ 1143733 h 3109057"/>
              <a:gd name="connsiteX28" fmla="*/ 714375 w 9220200"/>
              <a:gd name="connsiteY28" fmla="*/ 1143733 h 3109057"/>
              <a:gd name="connsiteX29" fmla="*/ 714375 w 9220200"/>
              <a:gd name="connsiteY29" fmla="*/ 1146492 h 3109057"/>
              <a:gd name="connsiteX30" fmla="*/ 709118 w 9220200"/>
              <a:gd name="connsiteY30" fmla="*/ 1146492 h 3109057"/>
              <a:gd name="connsiteX31" fmla="*/ 709118 w 9220200"/>
              <a:gd name="connsiteY31" fmla="*/ 1460817 h 3109057"/>
              <a:gd name="connsiteX32" fmla="*/ 709118 w 9220200"/>
              <a:gd name="connsiteY32" fmla="*/ 1775142 h 3109057"/>
              <a:gd name="connsiteX33" fmla="*/ 709118 w 9220200"/>
              <a:gd name="connsiteY33" fmla="*/ 1784667 h 3109057"/>
              <a:gd name="connsiteX34" fmla="*/ 1711624 w 9220200"/>
              <a:gd name="connsiteY34" fmla="*/ 1784667 h 3109057"/>
              <a:gd name="connsiteX35" fmla="*/ 1711624 w 9220200"/>
              <a:gd name="connsiteY35" fmla="*/ 1775142 h 3109057"/>
              <a:gd name="connsiteX36" fmla="*/ 1714005 w 9220200"/>
              <a:gd name="connsiteY36" fmla="*/ 1775142 h 3109057"/>
              <a:gd name="connsiteX37" fmla="*/ 1714005 w 9220200"/>
              <a:gd name="connsiteY37" fmla="*/ 1146492 h 3109057"/>
              <a:gd name="connsiteX38" fmla="*/ 1695450 w 9220200"/>
              <a:gd name="connsiteY38" fmla="*/ 1146492 h 3109057"/>
              <a:gd name="connsiteX39" fmla="*/ 1695450 w 9220200"/>
              <a:gd name="connsiteY39" fmla="*/ 1143733 h 3109057"/>
              <a:gd name="connsiteX40" fmla="*/ 7733805 w 9220200"/>
              <a:gd name="connsiteY40" fmla="*/ 1141729 h 3109057"/>
              <a:gd name="connsiteX41" fmla="*/ 7733805 w 9220200"/>
              <a:gd name="connsiteY41" fmla="*/ 1143732 h 3109057"/>
              <a:gd name="connsiteX42" fmla="*/ 7134225 w 9220200"/>
              <a:gd name="connsiteY42" fmla="*/ 1143732 h 3109057"/>
              <a:gd name="connsiteX43" fmla="*/ 7134225 w 9220200"/>
              <a:gd name="connsiteY43" fmla="*/ 1781907 h 3109057"/>
              <a:gd name="connsiteX44" fmla="*/ 8582025 w 9220200"/>
              <a:gd name="connsiteY44" fmla="*/ 1781907 h 3109057"/>
              <a:gd name="connsiteX45" fmla="*/ 8582025 w 9220200"/>
              <a:gd name="connsiteY45" fmla="*/ 1770379 h 3109057"/>
              <a:gd name="connsiteX46" fmla="*/ 8614868 w 9220200"/>
              <a:gd name="connsiteY46" fmla="*/ 1770379 h 3109057"/>
              <a:gd name="connsiteX47" fmla="*/ 8614868 w 9220200"/>
              <a:gd name="connsiteY47" fmla="*/ 1141729 h 3109057"/>
              <a:gd name="connsiteX48" fmla="*/ 5314950 w 9220200"/>
              <a:gd name="connsiteY48" fmla="*/ 19784 h 3109057"/>
              <a:gd name="connsiteX49" fmla="*/ 5314950 w 9220200"/>
              <a:gd name="connsiteY49" fmla="*/ 686533 h 3109057"/>
              <a:gd name="connsiteX50" fmla="*/ 9029700 w 9220200"/>
              <a:gd name="connsiteY50" fmla="*/ 686533 h 3109057"/>
              <a:gd name="connsiteX51" fmla="*/ 9029700 w 9220200"/>
              <a:gd name="connsiteY51" fmla="*/ 19784 h 3109057"/>
              <a:gd name="connsiteX52" fmla="*/ 2141838 w 9220200"/>
              <a:gd name="connsiteY52" fmla="*/ 19784 h 3109057"/>
              <a:gd name="connsiteX53" fmla="*/ 2141838 w 9220200"/>
              <a:gd name="connsiteY53" fmla="*/ 715108 h 3109057"/>
              <a:gd name="connsiteX54" fmla="*/ 3876675 w 9220200"/>
              <a:gd name="connsiteY54" fmla="*/ 715108 h 3109057"/>
              <a:gd name="connsiteX55" fmla="*/ 3876675 w 9220200"/>
              <a:gd name="connsiteY55" fmla="*/ 19784 h 3109057"/>
              <a:gd name="connsiteX56" fmla="*/ 0 w 9220200"/>
              <a:gd name="connsiteY56" fmla="*/ 0 h 3109057"/>
              <a:gd name="connsiteX57" fmla="*/ 9220200 w 9220200"/>
              <a:gd name="connsiteY57" fmla="*/ 0 h 3109057"/>
              <a:gd name="connsiteX58" fmla="*/ 9220200 w 9220200"/>
              <a:gd name="connsiteY58" fmla="*/ 3109057 h 3109057"/>
              <a:gd name="connsiteX59" fmla="*/ 0 w 9220200"/>
              <a:gd name="connsiteY59" fmla="*/ 3109057 h 3109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220200" h="3109057">
                <a:moveTo>
                  <a:pt x="3467100" y="2210533"/>
                </a:moveTo>
                <a:lnTo>
                  <a:pt x="3467100" y="2858233"/>
                </a:lnTo>
                <a:lnTo>
                  <a:pt x="4733925" y="2858233"/>
                </a:lnTo>
                <a:lnTo>
                  <a:pt x="4733925" y="2210533"/>
                </a:lnTo>
                <a:close/>
                <a:moveTo>
                  <a:pt x="695326" y="2210533"/>
                </a:moveTo>
                <a:lnTo>
                  <a:pt x="695326" y="2877283"/>
                </a:lnTo>
                <a:lnTo>
                  <a:pt x="2095500" y="2877283"/>
                </a:lnTo>
                <a:lnTo>
                  <a:pt x="2095500" y="2210533"/>
                </a:lnTo>
                <a:close/>
                <a:moveTo>
                  <a:pt x="7124700" y="2201008"/>
                </a:moveTo>
                <a:lnTo>
                  <a:pt x="7124700" y="2858233"/>
                </a:lnTo>
                <a:lnTo>
                  <a:pt x="7133730" y="2858233"/>
                </a:lnTo>
                <a:lnTo>
                  <a:pt x="7133730" y="2865754"/>
                </a:lnTo>
                <a:lnTo>
                  <a:pt x="8086230" y="2865754"/>
                </a:lnTo>
                <a:lnTo>
                  <a:pt x="8086230" y="2858233"/>
                </a:lnTo>
                <a:lnTo>
                  <a:pt x="8096250" y="2858233"/>
                </a:lnTo>
                <a:lnTo>
                  <a:pt x="8096250" y="2854324"/>
                </a:lnTo>
                <a:lnTo>
                  <a:pt x="8114805" y="2854324"/>
                </a:lnTo>
                <a:lnTo>
                  <a:pt x="8114805" y="2237104"/>
                </a:lnTo>
                <a:lnTo>
                  <a:pt x="8096250" y="2237104"/>
                </a:lnTo>
                <a:lnTo>
                  <a:pt x="8096250" y="2201008"/>
                </a:lnTo>
                <a:close/>
                <a:moveTo>
                  <a:pt x="3486150" y="1143733"/>
                </a:moveTo>
                <a:lnTo>
                  <a:pt x="3486150" y="1781908"/>
                </a:lnTo>
                <a:lnTo>
                  <a:pt x="3490418" y="1781908"/>
                </a:lnTo>
                <a:lnTo>
                  <a:pt x="3490418" y="1789429"/>
                </a:lnTo>
                <a:lnTo>
                  <a:pt x="4676280" y="1789429"/>
                </a:lnTo>
                <a:lnTo>
                  <a:pt x="4676280" y="1781908"/>
                </a:lnTo>
                <a:lnTo>
                  <a:pt x="4686300" y="1781908"/>
                </a:lnTo>
                <a:lnTo>
                  <a:pt x="4686300" y="1143733"/>
                </a:lnTo>
                <a:close/>
                <a:moveTo>
                  <a:pt x="714375" y="1143733"/>
                </a:moveTo>
                <a:lnTo>
                  <a:pt x="714375" y="1146492"/>
                </a:lnTo>
                <a:lnTo>
                  <a:pt x="709118" y="1146492"/>
                </a:lnTo>
                <a:lnTo>
                  <a:pt x="709118" y="1460817"/>
                </a:lnTo>
                <a:lnTo>
                  <a:pt x="709118" y="1775142"/>
                </a:lnTo>
                <a:lnTo>
                  <a:pt x="709118" y="1784667"/>
                </a:lnTo>
                <a:lnTo>
                  <a:pt x="1711624" y="1784667"/>
                </a:lnTo>
                <a:lnTo>
                  <a:pt x="1711624" y="1775142"/>
                </a:lnTo>
                <a:lnTo>
                  <a:pt x="1714005" y="1775142"/>
                </a:lnTo>
                <a:lnTo>
                  <a:pt x="1714005" y="1146492"/>
                </a:lnTo>
                <a:lnTo>
                  <a:pt x="1695450" y="1146492"/>
                </a:lnTo>
                <a:lnTo>
                  <a:pt x="1695450" y="1143733"/>
                </a:lnTo>
                <a:close/>
                <a:moveTo>
                  <a:pt x="7733805" y="1141729"/>
                </a:moveTo>
                <a:lnTo>
                  <a:pt x="7733805" y="1143732"/>
                </a:lnTo>
                <a:lnTo>
                  <a:pt x="7134225" y="1143732"/>
                </a:lnTo>
                <a:lnTo>
                  <a:pt x="7134225" y="1781907"/>
                </a:lnTo>
                <a:lnTo>
                  <a:pt x="8582025" y="1781907"/>
                </a:lnTo>
                <a:lnTo>
                  <a:pt x="8582025" y="1770379"/>
                </a:lnTo>
                <a:lnTo>
                  <a:pt x="8614868" y="1770379"/>
                </a:lnTo>
                <a:lnTo>
                  <a:pt x="8614868" y="1141729"/>
                </a:lnTo>
                <a:close/>
                <a:moveTo>
                  <a:pt x="5314950" y="19784"/>
                </a:moveTo>
                <a:lnTo>
                  <a:pt x="5314950" y="686533"/>
                </a:lnTo>
                <a:lnTo>
                  <a:pt x="9029700" y="686533"/>
                </a:lnTo>
                <a:lnTo>
                  <a:pt x="9029700" y="19784"/>
                </a:lnTo>
                <a:close/>
                <a:moveTo>
                  <a:pt x="2141838" y="19784"/>
                </a:moveTo>
                <a:lnTo>
                  <a:pt x="2141838" y="715108"/>
                </a:lnTo>
                <a:lnTo>
                  <a:pt x="3876675" y="715108"/>
                </a:lnTo>
                <a:lnTo>
                  <a:pt x="3876675" y="19784"/>
                </a:lnTo>
                <a:close/>
                <a:moveTo>
                  <a:pt x="0" y="0"/>
                </a:moveTo>
                <a:lnTo>
                  <a:pt x="9220200" y="0"/>
                </a:lnTo>
                <a:lnTo>
                  <a:pt x="9220200" y="3109057"/>
                </a:lnTo>
                <a:lnTo>
                  <a:pt x="0" y="3109057"/>
                </a:lnTo>
                <a:close/>
              </a:path>
            </a:pathLst>
          </a:custGeom>
          <a:solidFill>
            <a:srgbClr val="F2F2F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rrow: Bent 33"/>
          <p:cNvSpPr/>
          <p:nvPr/>
        </p:nvSpPr>
        <p:spPr>
          <a:xfrm rot="16200000" flipV="1">
            <a:off x="10302921" y="5495565"/>
            <a:ext cx="561280" cy="1365909"/>
          </a:xfrm>
          <a:prstGeom prst="bentArrow">
            <a:avLst>
              <a:gd name="adj1" fmla="val 25000"/>
              <a:gd name="adj2" fmla="val 27775"/>
              <a:gd name="adj3" fmla="val 33146"/>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2" descr="http://cdn.ttgtmedia.com/rms/onlineImages/deep_neural_network_desktop.jpg"/>
          <p:cNvPicPr>
            <a:picLocks noChangeAspect="1" noChangeArrowheads="1"/>
          </p:cNvPicPr>
          <p:nvPr/>
        </p:nvPicPr>
        <p:blipFill rotWithShape="1">
          <a:blip r:embed="rId6">
            <a:clrChange>
              <a:clrFrom>
                <a:srgbClr val="F3F3F3"/>
              </a:clrFrom>
              <a:clrTo>
                <a:srgbClr val="F3F3F3">
                  <a:alpha val="0"/>
                </a:srgbClr>
              </a:clrTo>
            </a:clrChange>
            <a:extLst>
              <a:ext uri="{28A0092B-C50C-407E-A947-70E740481C1C}">
                <a14:useLocalDpi xmlns:a14="http://schemas.microsoft.com/office/drawing/2010/main" val="0"/>
              </a:ext>
            </a:extLst>
          </a:blip>
          <a:srcRect l="5229" t="23178" r="2509" b="7891"/>
          <a:stretch/>
        </p:blipFill>
        <p:spPr bwMode="auto">
          <a:xfrm>
            <a:off x="9898476" y="4784333"/>
            <a:ext cx="2165871" cy="1043729"/>
          </a:xfrm>
          <a:prstGeom prst="rect">
            <a:avLst/>
          </a:prstGeom>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pic>
      <p:sp>
        <p:nvSpPr>
          <p:cNvPr id="54" name="Arrow: Bent 53"/>
          <p:cNvSpPr/>
          <p:nvPr/>
        </p:nvSpPr>
        <p:spPr>
          <a:xfrm rot="10800000" flipV="1">
            <a:off x="9898474" y="4146475"/>
            <a:ext cx="1264825" cy="540980"/>
          </a:xfrm>
          <a:prstGeom prst="bentArrow">
            <a:avLst>
              <a:gd name="adj1" fmla="val 27817"/>
              <a:gd name="adj2" fmla="val 27775"/>
              <a:gd name="adj3" fmla="val 33146"/>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1" name="Group 60"/>
          <p:cNvGrpSpPr/>
          <p:nvPr/>
        </p:nvGrpSpPr>
        <p:grpSpPr>
          <a:xfrm>
            <a:off x="1265117" y="4095900"/>
            <a:ext cx="6438900" cy="415500"/>
            <a:chOff x="1265117" y="4095900"/>
            <a:chExt cx="6438900" cy="415500"/>
          </a:xfrm>
        </p:grpSpPr>
        <p:sp>
          <p:nvSpPr>
            <p:cNvPr id="57" name="Rectangle 56"/>
            <p:cNvSpPr/>
            <p:nvPr/>
          </p:nvSpPr>
          <p:spPr>
            <a:xfrm>
              <a:off x="1265117" y="4416425"/>
              <a:ext cx="6438900" cy="94975"/>
            </a:xfrm>
            <a:prstGeom prst="rect">
              <a:avLst/>
            </a:prstGeom>
            <a:gradFill flip="none" rotWithShape="1">
              <a:gsLst>
                <a:gs pos="0">
                  <a:schemeClr val="accent3">
                    <a:lumMod val="50000"/>
                  </a:schemeClr>
                </a:gs>
                <a:gs pos="50000">
                  <a:schemeClr val="accent3">
                    <a:lumMod val="75000"/>
                  </a:schemeClr>
                </a:gs>
                <a:gs pos="75000">
                  <a:srgbClr val="FFFF00"/>
                </a:gs>
                <a:gs pos="25000">
                  <a:srgbClr val="FFFF00"/>
                </a:gs>
                <a:gs pos="100000">
                  <a:schemeClr val="accent2">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8" name="TextBox 57"/>
                <p:cNvSpPr txBox="1"/>
                <p:nvPr/>
              </p:nvSpPr>
              <p:spPr>
                <a:xfrm>
                  <a:off x="1265117" y="4095902"/>
                  <a:ext cx="323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𝑤</m:t>
                            </m:r>
                          </m:e>
                          <m:sub>
                            <m:r>
                              <a:rPr lang="en-US" b="0" i="1" smtClean="0">
                                <a:solidFill>
                                  <a:schemeClr val="accent1">
                                    <a:lumMod val="75000"/>
                                  </a:schemeClr>
                                </a:solidFill>
                                <a:latin typeface="Cambria Math" panose="02040503050406030204" pitchFamily="18" charset="0"/>
                              </a:rPr>
                              <m:t>1</m:t>
                            </m:r>
                          </m:sub>
                        </m:sSub>
                      </m:oMath>
                    </m:oMathPara>
                  </a14:m>
                  <a:endParaRPr lang="en-US" dirty="0">
                    <a:solidFill>
                      <a:schemeClr val="accent1">
                        <a:lumMod val="75000"/>
                      </a:schemeClr>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1265117" y="4095902"/>
                  <a:ext cx="323550" cy="276999"/>
                </a:xfrm>
                <a:prstGeom prst="rect">
                  <a:avLst/>
                </a:prstGeom>
                <a:blipFill>
                  <a:blip r:embed="rId7"/>
                  <a:stretch>
                    <a:fillRect l="-9434" r="-5660" b="-1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3970217" y="4095901"/>
                  <a:ext cx="42133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𝑤</m:t>
                            </m:r>
                          </m:e>
                          <m:sub>
                            <m:r>
                              <a:rPr lang="en-US" b="0" i="1" smtClean="0">
                                <a:solidFill>
                                  <a:schemeClr val="accent1">
                                    <a:lumMod val="75000"/>
                                  </a:schemeClr>
                                </a:solidFill>
                                <a:latin typeface="Cambria Math" panose="02040503050406030204" pitchFamily="18" charset="0"/>
                              </a:rPr>
                              <m:t>10</m:t>
                            </m:r>
                          </m:sub>
                        </m:sSub>
                      </m:oMath>
                    </m:oMathPara>
                  </a14:m>
                  <a:endParaRPr lang="en-US" dirty="0">
                    <a:solidFill>
                      <a:schemeClr val="accent1">
                        <a:lumMod val="75000"/>
                      </a:schemeClr>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3970217" y="4095901"/>
                  <a:ext cx="421334" cy="276999"/>
                </a:xfrm>
                <a:prstGeom prst="rect">
                  <a:avLst/>
                </a:prstGeom>
                <a:blipFill>
                  <a:blip r:embed="rId8"/>
                  <a:stretch>
                    <a:fillRect l="-7246" r="-5797" b="-1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p:cNvSpPr txBox="1"/>
                <p:nvPr/>
              </p:nvSpPr>
              <p:spPr>
                <a:xfrm>
                  <a:off x="7321332" y="4095900"/>
                  <a:ext cx="335060"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𝑤</m:t>
                            </m:r>
                          </m:e>
                          <m:sub>
                            <m:r>
                              <a:rPr lang="en-US" b="0" i="1" smtClean="0">
                                <a:solidFill>
                                  <a:schemeClr val="accent1">
                                    <a:lumMod val="75000"/>
                                  </a:schemeClr>
                                </a:solidFill>
                                <a:latin typeface="Cambria Math" panose="02040503050406030204" pitchFamily="18" charset="0"/>
                              </a:rPr>
                              <m:t>20</m:t>
                            </m:r>
                          </m:sub>
                        </m:sSub>
                      </m:oMath>
                    </m:oMathPara>
                  </a14:m>
                  <a:endParaRPr lang="en-US" dirty="0">
                    <a:solidFill>
                      <a:schemeClr val="accent1">
                        <a:lumMod val="75000"/>
                      </a:schemeClr>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7321332" y="4095900"/>
                  <a:ext cx="335060" cy="276999"/>
                </a:xfrm>
                <a:prstGeom prst="rect">
                  <a:avLst/>
                </a:prstGeom>
                <a:blipFill>
                  <a:blip r:embed="rId9"/>
                  <a:stretch>
                    <a:fillRect l="-18182" r="-25455" b="-17778"/>
                  </a:stretch>
                </a:blipFill>
              </p:spPr>
              <p:txBody>
                <a:bodyPr/>
                <a:lstStyle/>
                <a:p>
                  <a:r>
                    <a:rPr lang="en-US">
                      <a:noFill/>
                    </a:rPr>
                    <a:t> </a:t>
                  </a:r>
                </a:p>
              </p:txBody>
            </p:sp>
          </mc:Fallback>
        </mc:AlternateContent>
      </p:grpSp>
      <p:sp>
        <p:nvSpPr>
          <p:cNvPr id="4" name="Date Placeholder 3"/>
          <p:cNvSpPr>
            <a:spLocks noGrp="1"/>
          </p:cNvSpPr>
          <p:nvPr>
            <p:ph type="dt" sz="half" idx="10"/>
          </p:nvPr>
        </p:nvSpPr>
        <p:spPr/>
        <p:txBody>
          <a:bodyPr/>
          <a:lstStyle/>
          <a:p>
            <a:r>
              <a:rPr lang="en-US"/>
              <a:t>2 June 2017</a:t>
            </a:r>
            <a:endParaRPr lang="en-US" dirty="0"/>
          </a:p>
        </p:txBody>
      </p:sp>
    </p:spTree>
    <p:custDataLst>
      <p:tags r:id="rId1"/>
    </p:custDataLst>
    <p:extLst>
      <p:ext uri="{BB962C8B-B14F-4D97-AF65-F5344CB8AC3E}">
        <p14:creationId xmlns:p14="http://schemas.microsoft.com/office/powerpoint/2010/main" val="2699363584"/>
      </p:ext>
    </p:extLst>
  </p:cSld>
  <p:clrMapOvr>
    <a:masterClrMapping/>
  </p:clrMapOvr>
  <mc:AlternateContent xmlns:mc="http://schemas.openxmlformats.org/markup-compatibility/2006" xmlns:p14="http://schemas.microsoft.com/office/powerpoint/2010/main">
    <mc:Choice Requires="p14">
      <p:transition spd="slow" p14:dur="2000" advTm="93576"/>
    </mc:Choice>
    <mc:Fallback xmlns="">
      <p:transition spd="slow" advTm="935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500"/>
                                        <p:tgtEl>
                                          <p:spTgt spid="54"/>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4" grpId="0" animBg="1"/>
      <p:bldP spid="5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946"/>
            <a:ext cx="10515600" cy="1325563"/>
          </a:xfrm>
        </p:spPr>
        <p:txBody>
          <a:bodyPr/>
          <a:lstStyle/>
          <a:p>
            <a:r>
              <a:rPr lang="en-US" dirty="0"/>
              <a:t>ML </a:t>
            </a:r>
            <a:r>
              <a:rPr lang="en-US" normalizeH="1" dirty="0"/>
              <a:t>👈</a:t>
            </a:r>
            <a:r>
              <a:rPr lang="en-US" dirty="0"/>
              <a:t> PS: Programming </a:t>
            </a:r>
          </a:p>
        </p:txBody>
      </p:sp>
      <p:sp>
        <p:nvSpPr>
          <p:cNvPr id="4" name="Date Placeholder 3"/>
          <p:cNvSpPr>
            <a:spLocks noGrp="1"/>
          </p:cNvSpPr>
          <p:nvPr>
            <p:ph type="dt" sz="half" idx="10"/>
          </p:nvPr>
        </p:nvSpPr>
        <p:spPr>
          <a:xfrm>
            <a:off x="236838" y="6356349"/>
            <a:ext cx="2743200" cy="365125"/>
          </a:xfrm>
        </p:spPr>
        <p:txBody>
          <a:bodyPr/>
          <a:lstStyle/>
          <a:p>
            <a:r>
              <a:rPr lang="en-US"/>
              <a:t>2 June 2017</a:t>
            </a:r>
          </a:p>
        </p:txBody>
      </p:sp>
      <p:pic>
        <p:nvPicPr>
          <p:cNvPr id="7" name="Picture 6"/>
          <p:cNvPicPr>
            <a:picLocks noChangeAspect="1"/>
          </p:cNvPicPr>
          <p:nvPr/>
        </p:nvPicPr>
        <p:blipFill>
          <a:blip r:embed="rId3"/>
          <a:stretch>
            <a:fillRect/>
          </a:stretch>
        </p:blipFill>
        <p:spPr>
          <a:xfrm>
            <a:off x="486168" y="941740"/>
            <a:ext cx="9906000" cy="3762375"/>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4"/>
          <a:stretch>
            <a:fillRect/>
          </a:stretch>
        </p:blipFill>
        <p:spPr>
          <a:xfrm>
            <a:off x="956368" y="1669849"/>
            <a:ext cx="9896475" cy="2752725"/>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5"/>
          <a:stretch>
            <a:fillRect/>
          </a:stretch>
        </p:blipFill>
        <p:spPr>
          <a:xfrm>
            <a:off x="1617068" y="2267303"/>
            <a:ext cx="9705975" cy="2619375"/>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6"/>
          <a:stretch>
            <a:fillRect/>
          </a:stretch>
        </p:blipFill>
        <p:spPr>
          <a:xfrm>
            <a:off x="2106457" y="2967770"/>
            <a:ext cx="9744075" cy="2819400"/>
          </a:xfrm>
          <a:prstGeom prst="rect">
            <a:avLst/>
          </a:prstGeom>
          <a:ln>
            <a:noFill/>
          </a:ln>
          <a:effectLst>
            <a:outerShdw blurRad="190500" algn="tl" rotWithShape="0">
              <a:srgbClr val="000000">
                <a:alpha val="70000"/>
              </a:srgbClr>
            </a:outerShdw>
          </a:effectLst>
        </p:spPr>
      </p:pic>
      <p:pic>
        <p:nvPicPr>
          <p:cNvPr id="12" name="Picture 11"/>
          <p:cNvPicPr>
            <a:picLocks noChangeAspect="1"/>
          </p:cNvPicPr>
          <p:nvPr/>
        </p:nvPicPr>
        <p:blipFill>
          <a:blip r:embed="rId7"/>
          <a:stretch>
            <a:fillRect/>
          </a:stretch>
        </p:blipFill>
        <p:spPr>
          <a:xfrm>
            <a:off x="2641121" y="3623474"/>
            <a:ext cx="9705975" cy="2790825"/>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8"/>
          <a:stretch>
            <a:fillRect/>
          </a:stretch>
        </p:blipFill>
        <p:spPr>
          <a:xfrm>
            <a:off x="3089287" y="4312044"/>
            <a:ext cx="9839325" cy="3943350"/>
          </a:xfrm>
          <a:prstGeom prst="rect">
            <a:avLst/>
          </a:prstGeom>
          <a:ln>
            <a:noFill/>
          </a:ln>
          <a:effectLst>
            <a:outerShdw blurRad="190500" algn="tl" rotWithShape="0">
              <a:srgbClr val="000000">
                <a:alpha val="70000"/>
              </a:srgbClr>
            </a:outerShdw>
          </a:effectLst>
        </p:spPr>
      </p:pic>
      <p:pic>
        <p:nvPicPr>
          <p:cNvPr id="15" name="Picture 14"/>
          <p:cNvPicPr>
            <a:picLocks noChangeAspect="1"/>
          </p:cNvPicPr>
          <p:nvPr/>
        </p:nvPicPr>
        <p:blipFill>
          <a:blip r:embed="rId9"/>
          <a:stretch>
            <a:fillRect/>
          </a:stretch>
        </p:blipFill>
        <p:spPr>
          <a:xfrm>
            <a:off x="3642228" y="5141676"/>
            <a:ext cx="9734550" cy="3133725"/>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a:blip r:embed="rId10"/>
          <a:stretch>
            <a:fillRect/>
          </a:stretch>
        </p:blipFill>
        <p:spPr>
          <a:xfrm>
            <a:off x="4300623" y="5881291"/>
            <a:ext cx="7905750" cy="4210050"/>
          </a:xfrm>
          <a:prstGeom prst="rect">
            <a:avLst/>
          </a:prstGeom>
          <a:ln>
            <a:noFill/>
          </a:ln>
          <a:effectLst>
            <a:outerShdw blurRad="190500" algn="tl" rotWithShape="0">
              <a:srgbClr val="000000">
                <a:alpha val="70000"/>
              </a:srgbClr>
            </a:outerShdw>
          </a:effectLst>
        </p:spPr>
      </p:pic>
      <p:sp>
        <p:nvSpPr>
          <p:cNvPr id="3" name="Slide Number Placeholder 2"/>
          <p:cNvSpPr>
            <a:spLocks noGrp="1"/>
          </p:cNvSpPr>
          <p:nvPr>
            <p:ph type="sldNum" sz="quarter" idx="12"/>
          </p:nvPr>
        </p:nvSpPr>
        <p:spPr/>
        <p:txBody>
          <a:bodyPr/>
          <a:lstStyle/>
          <a:p>
            <a:fld id="{1CEE210A-93B6-4714-AAF6-ECBA5FA348A9}" type="slidenum">
              <a:rPr lang="en-US" smtClean="0"/>
              <a:t>58</a:t>
            </a:fld>
            <a:endParaRPr lang="en-US"/>
          </a:p>
        </p:txBody>
      </p:sp>
    </p:spTree>
    <p:extLst>
      <p:ext uri="{BB962C8B-B14F-4D97-AF65-F5344CB8AC3E}">
        <p14:creationId xmlns:p14="http://schemas.microsoft.com/office/powerpoint/2010/main" val="232488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1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100"/>
                            </p:stCondLst>
                            <p:childTnLst>
                              <p:par>
                                <p:cTn id="13" presetID="10" presetClass="entr" presetSubtype="0" fill="hold" nodeType="afterEffect">
                                  <p:stCondLst>
                                    <p:cond delay="1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700"/>
                            </p:stCondLst>
                            <p:childTnLst>
                              <p:par>
                                <p:cTn id="17" presetID="10" presetClass="entr" presetSubtype="0" fill="hold" nodeType="afterEffect">
                                  <p:stCondLst>
                                    <p:cond delay="1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300"/>
                            </p:stCondLst>
                            <p:childTnLst>
                              <p:par>
                                <p:cTn id="21" presetID="10" presetClass="entr" presetSubtype="0" fill="hold" nodeType="afterEffect">
                                  <p:stCondLst>
                                    <p:cond delay="1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900"/>
                            </p:stCondLst>
                            <p:childTnLst>
                              <p:par>
                                <p:cTn id="25" presetID="10" presetClass="entr" presetSubtype="0" fill="hold" nodeType="afterEffect">
                                  <p:stCondLst>
                                    <p:cond delay="1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500"/>
                            </p:stCondLst>
                            <p:childTnLst>
                              <p:par>
                                <p:cTn id="29" presetID="10" presetClass="entr" presetSubtype="0" fill="hold" nodeType="afterEffect">
                                  <p:stCondLst>
                                    <p:cond delay="1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4100"/>
                            </p:stCondLst>
                            <p:childTnLst>
                              <p:par>
                                <p:cTn id="33" presetID="10" presetClass="entr" presetSubtype="0" fill="hold" nodeType="afterEffect">
                                  <p:stCondLst>
                                    <p:cond delay="1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946"/>
            <a:ext cx="10515600" cy="1325563"/>
          </a:xfrm>
        </p:spPr>
        <p:txBody>
          <a:bodyPr/>
          <a:lstStyle/>
          <a:p>
            <a:r>
              <a:rPr lang="en-US" dirty="0"/>
              <a:t>ML </a:t>
            </a:r>
            <a:r>
              <a:rPr lang="en-US" normalizeH="1" dirty="0"/>
              <a:t>👈</a:t>
            </a:r>
            <a:r>
              <a:rPr lang="en-US" dirty="0"/>
              <a:t> PS: Programming </a:t>
            </a:r>
          </a:p>
        </p:txBody>
      </p:sp>
      <p:sp>
        <p:nvSpPr>
          <p:cNvPr id="4" name="Date Placeholder 3"/>
          <p:cNvSpPr>
            <a:spLocks noGrp="1"/>
          </p:cNvSpPr>
          <p:nvPr>
            <p:ph type="dt" sz="half" idx="10"/>
          </p:nvPr>
        </p:nvSpPr>
        <p:spPr>
          <a:xfrm>
            <a:off x="236838" y="6356349"/>
            <a:ext cx="2743200" cy="365125"/>
          </a:xfrm>
        </p:spPr>
        <p:txBody>
          <a:bodyPr/>
          <a:lstStyle/>
          <a:p>
            <a:r>
              <a:rPr lang="en-US"/>
              <a:t>2 June 2017</a:t>
            </a:r>
          </a:p>
        </p:txBody>
      </p:sp>
      <p:pic>
        <p:nvPicPr>
          <p:cNvPr id="7" name="Picture 6"/>
          <p:cNvPicPr>
            <a:picLocks noChangeAspect="1"/>
          </p:cNvPicPr>
          <p:nvPr/>
        </p:nvPicPr>
        <p:blipFill>
          <a:blip r:embed="rId3"/>
          <a:stretch>
            <a:fillRect/>
          </a:stretch>
        </p:blipFill>
        <p:spPr>
          <a:xfrm>
            <a:off x="486168" y="941740"/>
            <a:ext cx="9906000" cy="3762375"/>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4"/>
          <a:stretch>
            <a:fillRect/>
          </a:stretch>
        </p:blipFill>
        <p:spPr>
          <a:xfrm>
            <a:off x="956368" y="1669849"/>
            <a:ext cx="9896475" cy="2752725"/>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5"/>
          <a:stretch>
            <a:fillRect/>
          </a:stretch>
        </p:blipFill>
        <p:spPr>
          <a:xfrm>
            <a:off x="1617068" y="2267303"/>
            <a:ext cx="9705975" cy="2619375"/>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6"/>
          <a:stretch>
            <a:fillRect/>
          </a:stretch>
        </p:blipFill>
        <p:spPr>
          <a:xfrm>
            <a:off x="2106457" y="2967770"/>
            <a:ext cx="9744075" cy="2819400"/>
          </a:xfrm>
          <a:prstGeom prst="rect">
            <a:avLst/>
          </a:prstGeom>
          <a:ln>
            <a:noFill/>
          </a:ln>
          <a:effectLst>
            <a:outerShdw blurRad="190500" algn="tl" rotWithShape="0">
              <a:srgbClr val="000000">
                <a:alpha val="70000"/>
              </a:srgbClr>
            </a:outerShdw>
          </a:effectLst>
        </p:spPr>
      </p:pic>
      <p:pic>
        <p:nvPicPr>
          <p:cNvPr id="12" name="Picture 11"/>
          <p:cNvPicPr>
            <a:picLocks noChangeAspect="1"/>
          </p:cNvPicPr>
          <p:nvPr/>
        </p:nvPicPr>
        <p:blipFill>
          <a:blip r:embed="rId7"/>
          <a:stretch>
            <a:fillRect/>
          </a:stretch>
        </p:blipFill>
        <p:spPr>
          <a:xfrm>
            <a:off x="2641121" y="3623474"/>
            <a:ext cx="9705975" cy="2790825"/>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8"/>
          <a:stretch>
            <a:fillRect/>
          </a:stretch>
        </p:blipFill>
        <p:spPr>
          <a:xfrm>
            <a:off x="3089287" y="4312044"/>
            <a:ext cx="9839325" cy="3943350"/>
          </a:xfrm>
          <a:prstGeom prst="rect">
            <a:avLst/>
          </a:prstGeom>
          <a:ln>
            <a:noFill/>
          </a:ln>
          <a:effectLst>
            <a:outerShdw blurRad="190500" algn="tl" rotWithShape="0">
              <a:srgbClr val="000000">
                <a:alpha val="70000"/>
              </a:srgbClr>
            </a:outerShdw>
          </a:effectLst>
        </p:spPr>
      </p:pic>
      <p:pic>
        <p:nvPicPr>
          <p:cNvPr id="15" name="Picture 14"/>
          <p:cNvPicPr>
            <a:picLocks noChangeAspect="1"/>
          </p:cNvPicPr>
          <p:nvPr/>
        </p:nvPicPr>
        <p:blipFill>
          <a:blip r:embed="rId9"/>
          <a:stretch>
            <a:fillRect/>
          </a:stretch>
        </p:blipFill>
        <p:spPr>
          <a:xfrm>
            <a:off x="3642228" y="5141676"/>
            <a:ext cx="9734550" cy="3133725"/>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a:blip r:embed="rId10"/>
          <a:stretch>
            <a:fillRect/>
          </a:stretch>
        </p:blipFill>
        <p:spPr>
          <a:xfrm>
            <a:off x="4300623" y="5881291"/>
            <a:ext cx="7905750" cy="4210050"/>
          </a:xfrm>
          <a:prstGeom prst="rect">
            <a:avLst/>
          </a:prstGeom>
          <a:ln>
            <a:noFill/>
          </a:ln>
          <a:effectLst>
            <a:outerShdw blurRad="190500" algn="tl" rotWithShape="0">
              <a:srgbClr val="000000">
                <a:alpha val="70000"/>
              </a:srgbClr>
            </a:outerShdw>
          </a:effectLst>
        </p:spPr>
      </p:pic>
      <p:sp>
        <p:nvSpPr>
          <p:cNvPr id="3" name="Rectangle 2"/>
          <p:cNvSpPr/>
          <p:nvPr/>
        </p:nvSpPr>
        <p:spPr>
          <a:xfrm>
            <a:off x="-106326" y="850606"/>
            <a:ext cx="12453422" cy="6230678"/>
          </a:xfrm>
          <a:prstGeom prst="rect">
            <a:avLst/>
          </a:prstGeom>
          <a:solidFill>
            <a:srgbClr val="F2F2F2">
              <a:alpha val="90000"/>
            </a:srgb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p:cNvSpPr/>
          <p:nvPr/>
        </p:nvSpPr>
        <p:spPr>
          <a:xfrm>
            <a:off x="956368" y="1500644"/>
            <a:ext cx="10366675" cy="4188720"/>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t"/>
          <a:lstStyle/>
          <a:p>
            <a:pPr algn="ctr"/>
            <a:r>
              <a:rPr lang="en-US" sz="3200" dirty="0">
                <a:solidFill>
                  <a:schemeClr val="accent2"/>
                </a:solidFill>
              </a:rPr>
              <a:t>Humans do not program end-to-end!</a:t>
            </a:r>
          </a:p>
          <a:p>
            <a:pPr marL="1198563" indent="-514350">
              <a:spcBef>
                <a:spcPts val="4200"/>
              </a:spcBef>
              <a:buFont typeface="+mj-lt"/>
              <a:buAutoNum type="arabicPeriod"/>
            </a:pPr>
            <a:r>
              <a:rPr lang="en-US" sz="2800" dirty="0"/>
              <a:t>Infer the </a:t>
            </a:r>
            <a:r>
              <a:rPr lang="en-US" sz="2800" dirty="0">
                <a:solidFill>
                  <a:schemeClr val="accent1"/>
                </a:solidFill>
              </a:rPr>
              <a:t>high-level structure/sketch</a:t>
            </a:r>
            <a:r>
              <a:rPr lang="en-US" sz="2800" dirty="0"/>
              <a:t> of the solution.</a:t>
            </a:r>
          </a:p>
          <a:p>
            <a:pPr marL="1198563" indent="-514350">
              <a:spcBef>
                <a:spcPts val="4200"/>
              </a:spcBef>
              <a:buFont typeface="+mj-lt"/>
              <a:buAutoNum type="arabicPeriod"/>
            </a:pPr>
            <a:r>
              <a:rPr lang="en-US" sz="2800" dirty="0">
                <a:solidFill>
                  <a:schemeClr val="accent1"/>
                </a:solidFill>
              </a:rPr>
              <a:t>Deduce the specification</a:t>
            </a:r>
            <a:r>
              <a:rPr lang="en-US" sz="2800" dirty="0"/>
              <a:t> on the missing parts.</a:t>
            </a:r>
          </a:p>
          <a:p>
            <a:pPr marL="1198563" indent="-514350">
              <a:spcBef>
                <a:spcPts val="4200"/>
              </a:spcBef>
              <a:buFont typeface="+mj-lt"/>
              <a:buAutoNum type="arabicPeriod"/>
            </a:pPr>
            <a:r>
              <a:rPr lang="en-US" sz="2800" dirty="0"/>
              <a:t>Fill in the </a:t>
            </a:r>
            <a:r>
              <a:rPr lang="en-US" sz="2800" dirty="0">
                <a:solidFill>
                  <a:schemeClr val="accent1"/>
                </a:solidFill>
              </a:rPr>
              <a:t>implementation details </a:t>
            </a:r>
            <a:r>
              <a:rPr lang="en-US" sz="2800" dirty="0"/>
              <a:t>to match the spec.</a:t>
            </a:r>
          </a:p>
          <a:p>
            <a:pPr marL="914400" indent="-514350">
              <a:spcBef>
                <a:spcPts val="1200"/>
              </a:spcBef>
              <a:buFont typeface="+mj-lt"/>
              <a:buAutoNum type="arabicPeriod"/>
            </a:pPr>
            <a:endParaRPr lang="en-US" sz="2800" dirty="0"/>
          </a:p>
          <a:p>
            <a:pPr marL="400050" algn="ctr">
              <a:spcBef>
                <a:spcPts val="1200"/>
              </a:spcBef>
            </a:pPr>
            <a:endParaRPr lang="en-US" sz="2800" dirty="0"/>
          </a:p>
        </p:txBody>
      </p:sp>
      <mc:AlternateContent xmlns:mc="http://schemas.openxmlformats.org/markup-compatibility/2006" xmlns:a14="http://schemas.microsoft.com/office/drawing/2010/main">
        <mc:Choice Requires="a14">
          <p:sp>
            <p:nvSpPr>
              <p:cNvPr id="27" name="TextBox 26"/>
              <p:cNvSpPr txBox="1"/>
              <p:nvPr/>
            </p:nvSpPr>
            <p:spPr>
              <a:xfrm>
                <a:off x="1154158" y="3657528"/>
                <a:ext cx="533114" cy="55399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1" spc="-100" smtClean="0">
                          <a:effectLst>
                            <a:outerShdw blurRad="38100" dist="38100" dir="2700000" algn="tl">
                              <a:srgbClr val="000000">
                                <a:alpha val="43137"/>
                              </a:srgbClr>
                            </a:outerShdw>
                          </a:effectLst>
                          <a:latin typeface="Cambria Math" panose="02040503050406030204" pitchFamily="18" charset="0"/>
                        </a:rPr>
                        <m:t>∀∃</m:t>
                      </m:r>
                    </m:oMath>
                  </m:oMathPara>
                </a14:m>
                <a:endParaRPr lang="en-US" sz="2400" b="1" spc="-100" dirty="0">
                  <a:effectLst>
                    <a:outerShdw blurRad="38100" dist="38100" dir="2700000" algn="tl">
                      <a:srgbClr val="000000">
                        <a:alpha val="43137"/>
                      </a:srgbClr>
                    </a:outerShdw>
                  </a:effectLst>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154158" y="3657528"/>
                <a:ext cx="533114" cy="553998"/>
              </a:xfrm>
              <a:prstGeom prst="rect">
                <a:avLst/>
              </a:prstGeom>
              <a:blipFill>
                <a:blip r:embed="rId11"/>
                <a:stretch>
                  <a:fillRect/>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1CEE210A-93B6-4714-AAF6-ECBA5FA348A9}" type="slidenum">
              <a:rPr lang="en-US" smtClean="0"/>
              <a:t>59</a:t>
            </a:fld>
            <a:endParaRPr lang="en-US"/>
          </a:p>
        </p:txBody>
      </p:sp>
      <p:grpSp>
        <p:nvGrpSpPr>
          <p:cNvPr id="17" name="Group 16"/>
          <p:cNvGrpSpPr/>
          <p:nvPr/>
        </p:nvGrpSpPr>
        <p:grpSpPr>
          <a:xfrm>
            <a:off x="2507173" y="5074035"/>
            <a:ext cx="4511273" cy="522105"/>
            <a:chOff x="2507173" y="5074035"/>
            <a:chExt cx="4511273" cy="522105"/>
          </a:xfrm>
        </p:grpSpPr>
        <p:pic>
          <p:nvPicPr>
            <p:cNvPr id="22" name="Picture 2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07173" y="5074035"/>
              <a:ext cx="527489" cy="522105"/>
            </a:xfrm>
            <a:prstGeom prst="rect">
              <a:avLst/>
            </a:prstGeom>
          </p:spPr>
        </p:pic>
        <p:sp>
          <p:nvSpPr>
            <p:cNvPr id="24" name="Rectangle 23"/>
            <p:cNvSpPr/>
            <p:nvPr/>
          </p:nvSpPr>
          <p:spPr>
            <a:xfrm>
              <a:off x="3034663" y="5139719"/>
              <a:ext cx="3983783" cy="400110"/>
            </a:xfrm>
            <a:prstGeom prst="rect">
              <a:avLst/>
            </a:prstGeom>
          </p:spPr>
          <p:txBody>
            <a:bodyPr wrap="none">
              <a:spAutoFit/>
            </a:bodyPr>
            <a:lstStyle/>
            <a:p>
              <a:r>
                <a:rPr lang="en-US" sz="2000" dirty="0">
                  <a:solidFill>
                    <a:schemeClr val="accent4"/>
                  </a:solidFill>
                </a:rPr>
                <a:t>[</a:t>
              </a:r>
              <a:r>
                <a:rPr lang="en-US" sz="2000" dirty="0" err="1">
                  <a:solidFill>
                    <a:schemeClr val="accent4"/>
                  </a:solidFill>
                </a:rPr>
                <a:t>Bosnjak</a:t>
              </a:r>
              <a:r>
                <a:rPr lang="en-US" sz="2000" dirty="0">
                  <a:solidFill>
                    <a:schemeClr val="accent4"/>
                  </a:solidFill>
                </a:rPr>
                <a:t> et al.: arXiv 1605.06640]</a:t>
              </a:r>
              <a:endParaRPr lang="en-US" sz="2000" dirty="0"/>
            </a:p>
          </p:txBody>
        </p:sp>
      </p:grpSp>
      <p:grpSp>
        <p:nvGrpSpPr>
          <p:cNvPr id="18" name="Group 17"/>
          <p:cNvGrpSpPr/>
          <p:nvPr/>
        </p:nvGrpSpPr>
        <p:grpSpPr>
          <a:xfrm>
            <a:off x="7675160" y="5103697"/>
            <a:ext cx="3098580" cy="492443"/>
            <a:chOff x="7675160" y="5103697"/>
            <a:chExt cx="3098580" cy="492443"/>
          </a:xfrm>
        </p:grpSpPr>
        <mc:AlternateContent xmlns:mc="http://schemas.openxmlformats.org/markup-compatibility/2006" xmlns:a14="http://schemas.microsoft.com/office/drawing/2010/main">
          <mc:Choice Requires="a14">
            <p:sp>
              <p:nvSpPr>
                <p:cNvPr id="30" name="TextBox 29"/>
                <p:cNvSpPr txBox="1"/>
                <p:nvPr/>
              </p:nvSpPr>
              <p:spPr>
                <a:xfrm>
                  <a:off x="7675160" y="5103697"/>
                  <a:ext cx="622013"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200" b="1" i="1" spc="-100" smtClean="0">
                            <a:effectLst>
                              <a:outerShdw blurRad="38100" dist="38100" dir="2700000" algn="tl">
                                <a:srgbClr val="000000">
                                  <a:alpha val="43137"/>
                                </a:srgbClr>
                              </a:outerShdw>
                            </a:effectLst>
                            <a:latin typeface="Cambria Math" panose="02040503050406030204" pitchFamily="18" charset="0"/>
                          </a:rPr>
                          <m:t>∀∃</m:t>
                        </m:r>
                      </m:oMath>
                    </m:oMathPara>
                  </a14:m>
                  <a:endParaRPr lang="en-US" sz="2000" b="1" spc="-100" dirty="0">
                    <a:effectLst>
                      <a:outerShdw blurRad="38100" dist="38100" dir="2700000" algn="tl">
                        <a:srgbClr val="000000">
                          <a:alpha val="43137"/>
                        </a:srgbClr>
                      </a:outerShdw>
                    </a:effectLs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675160" y="5103697"/>
                  <a:ext cx="622013" cy="492443"/>
                </a:xfrm>
                <a:prstGeom prst="rect">
                  <a:avLst/>
                </a:prstGeom>
                <a:blipFill>
                  <a:blip r:embed="rId13"/>
                  <a:stretch>
                    <a:fillRect/>
                  </a:stretch>
                </a:blipFill>
              </p:spPr>
              <p:txBody>
                <a:bodyPr/>
                <a:lstStyle/>
                <a:p>
                  <a:r>
                    <a:rPr lang="en-US">
                      <a:noFill/>
                    </a:rPr>
                    <a:t> </a:t>
                  </a:r>
                </a:p>
              </p:txBody>
            </p:sp>
          </mc:Fallback>
        </mc:AlternateContent>
        <p:sp>
          <p:nvSpPr>
            <p:cNvPr id="31" name="Rectangle 30"/>
            <p:cNvSpPr/>
            <p:nvPr/>
          </p:nvSpPr>
          <p:spPr>
            <a:xfrm>
              <a:off x="8253498" y="5142272"/>
              <a:ext cx="2520242" cy="400110"/>
            </a:xfrm>
            <a:prstGeom prst="rect">
              <a:avLst/>
            </a:prstGeom>
          </p:spPr>
          <p:txBody>
            <a:bodyPr wrap="none">
              <a:spAutoFit/>
            </a:bodyPr>
            <a:lstStyle/>
            <a:p>
              <a:r>
                <a:rPr lang="en-US" sz="2000" dirty="0">
                  <a:solidFill>
                    <a:schemeClr val="accent4"/>
                  </a:solidFill>
                </a:rPr>
                <a:t>[Solar-Lezama 2008]</a:t>
              </a:r>
              <a:endParaRPr lang="en-US" sz="2000" dirty="0"/>
            </a:p>
          </p:txBody>
        </p:sp>
      </p:grpSp>
      <p:grpSp>
        <p:nvGrpSpPr>
          <p:cNvPr id="32" name="Group 31"/>
          <p:cNvGrpSpPr/>
          <p:nvPr/>
        </p:nvGrpSpPr>
        <p:grpSpPr>
          <a:xfrm>
            <a:off x="2507173" y="3159079"/>
            <a:ext cx="3320242" cy="522105"/>
            <a:chOff x="2507173" y="5074035"/>
            <a:chExt cx="3320242" cy="522105"/>
          </a:xfrm>
        </p:grpSpPr>
        <p:pic>
          <p:nvPicPr>
            <p:cNvPr id="33" name="Picture 3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07173" y="5074035"/>
              <a:ext cx="527489" cy="522105"/>
            </a:xfrm>
            <a:prstGeom prst="rect">
              <a:avLst/>
            </a:prstGeom>
          </p:spPr>
        </p:pic>
        <p:sp>
          <p:nvSpPr>
            <p:cNvPr id="34" name="Rectangle 33"/>
            <p:cNvSpPr/>
            <p:nvPr/>
          </p:nvSpPr>
          <p:spPr>
            <a:xfrm>
              <a:off x="3034663" y="5139719"/>
              <a:ext cx="2792752" cy="400110"/>
            </a:xfrm>
            <a:prstGeom prst="rect">
              <a:avLst/>
            </a:prstGeom>
          </p:spPr>
          <p:txBody>
            <a:bodyPr wrap="none">
              <a:spAutoFit/>
            </a:bodyPr>
            <a:lstStyle/>
            <a:p>
              <a:r>
                <a:rPr lang="en-US" sz="2000" dirty="0">
                  <a:solidFill>
                    <a:schemeClr val="accent4"/>
                  </a:solidFill>
                </a:rPr>
                <a:t>[</a:t>
              </a:r>
              <a:r>
                <a:rPr lang="en-US" sz="2000" dirty="0" err="1">
                  <a:solidFill>
                    <a:schemeClr val="accent4"/>
                  </a:solidFill>
                </a:rPr>
                <a:t>Zoph</a:t>
              </a:r>
              <a:r>
                <a:rPr lang="en-US" sz="2000" dirty="0">
                  <a:solidFill>
                    <a:schemeClr val="accent4"/>
                  </a:solidFill>
                </a:rPr>
                <a:t> &amp; Le: ICLR 2017]</a:t>
              </a:r>
              <a:endParaRPr lang="en-US" sz="2000" dirty="0"/>
            </a:p>
          </p:txBody>
        </p:sp>
      </p:grpSp>
      <p:grpSp>
        <p:nvGrpSpPr>
          <p:cNvPr id="35" name="Group 34"/>
          <p:cNvGrpSpPr/>
          <p:nvPr/>
        </p:nvGrpSpPr>
        <p:grpSpPr>
          <a:xfrm>
            <a:off x="6804842" y="3177961"/>
            <a:ext cx="3973819" cy="492443"/>
            <a:chOff x="7675160" y="5103697"/>
            <a:chExt cx="3973819" cy="492443"/>
          </a:xfrm>
        </p:grpSpPr>
        <mc:AlternateContent xmlns:mc="http://schemas.openxmlformats.org/markup-compatibility/2006" xmlns:a14="http://schemas.microsoft.com/office/drawing/2010/main">
          <mc:Choice Requires="a14">
            <p:sp>
              <p:nvSpPr>
                <p:cNvPr id="36" name="TextBox 35"/>
                <p:cNvSpPr txBox="1"/>
                <p:nvPr/>
              </p:nvSpPr>
              <p:spPr>
                <a:xfrm>
                  <a:off x="7675160" y="5103697"/>
                  <a:ext cx="622013"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200" b="1" i="1" spc="-100" smtClean="0">
                            <a:effectLst>
                              <a:outerShdw blurRad="38100" dist="38100" dir="2700000" algn="tl">
                                <a:srgbClr val="000000">
                                  <a:alpha val="43137"/>
                                </a:srgbClr>
                              </a:outerShdw>
                            </a:effectLst>
                            <a:latin typeface="Cambria Math" panose="02040503050406030204" pitchFamily="18" charset="0"/>
                          </a:rPr>
                          <m:t>∀∃</m:t>
                        </m:r>
                      </m:oMath>
                    </m:oMathPara>
                  </a14:m>
                  <a:endParaRPr lang="en-US" sz="2000" b="1" spc="-100" dirty="0">
                    <a:effectLst>
                      <a:outerShdw blurRad="38100" dist="38100" dir="2700000" algn="tl">
                        <a:srgbClr val="000000">
                          <a:alpha val="43137"/>
                        </a:srgbClr>
                      </a:outerShdw>
                    </a:effectLst>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7675160" y="5103697"/>
                  <a:ext cx="622013" cy="492443"/>
                </a:xfrm>
                <a:prstGeom prst="rect">
                  <a:avLst/>
                </a:prstGeom>
                <a:blipFill>
                  <a:blip r:embed="rId14"/>
                  <a:stretch>
                    <a:fillRect/>
                  </a:stretch>
                </a:blipFill>
              </p:spPr>
              <p:txBody>
                <a:bodyPr/>
                <a:lstStyle/>
                <a:p>
                  <a:r>
                    <a:rPr lang="en-US">
                      <a:noFill/>
                    </a:rPr>
                    <a:t> </a:t>
                  </a:r>
                </a:p>
              </p:txBody>
            </p:sp>
          </mc:Fallback>
        </mc:AlternateContent>
        <p:sp>
          <p:nvSpPr>
            <p:cNvPr id="37" name="Rectangle 36"/>
            <p:cNvSpPr/>
            <p:nvPr/>
          </p:nvSpPr>
          <p:spPr>
            <a:xfrm>
              <a:off x="8253498" y="5142272"/>
              <a:ext cx="3395481" cy="400110"/>
            </a:xfrm>
            <a:prstGeom prst="rect">
              <a:avLst/>
            </a:prstGeom>
          </p:spPr>
          <p:txBody>
            <a:bodyPr wrap="none">
              <a:spAutoFit/>
            </a:bodyPr>
            <a:lstStyle/>
            <a:p>
              <a:r>
                <a:rPr lang="en-US" sz="2000" dirty="0">
                  <a:solidFill>
                    <a:schemeClr val="accent4"/>
                  </a:solidFill>
                </a:rPr>
                <a:t>[</a:t>
              </a:r>
              <a:r>
                <a:rPr lang="en-US" sz="2000" dirty="0" err="1">
                  <a:solidFill>
                    <a:schemeClr val="accent4"/>
                  </a:solidFill>
                </a:rPr>
                <a:t>Schkufza</a:t>
              </a:r>
              <a:r>
                <a:rPr lang="en-US" sz="2000" dirty="0">
                  <a:solidFill>
                    <a:schemeClr val="accent4"/>
                  </a:solidFill>
                </a:rPr>
                <a:t> et al.: CACM 2/16]</a:t>
              </a:r>
              <a:endParaRPr lang="en-US" sz="2000" dirty="0"/>
            </a:p>
          </p:txBody>
        </p:sp>
      </p:grpSp>
    </p:spTree>
    <p:extLst>
      <p:ext uri="{BB962C8B-B14F-4D97-AF65-F5344CB8AC3E}">
        <p14:creationId xmlns:p14="http://schemas.microsoft.com/office/powerpoint/2010/main" val="14343956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0868"/>
          </a:xfrm>
        </p:spPr>
        <p:txBody>
          <a:bodyPr anchor="t">
            <a:normAutofit/>
          </a:bodyPr>
          <a:lstStyle/>
          <a:p>
            <a:r>
              <a:rPr lang="en-US" sz="4400" dirty="0"/>
              <a:t>Applications: Biology</a:t>
            </a:r>
          </a:p>
        </p:txBody>
      </p:sp>
      <p:sp>
        <p:nvSpPr>
          <p:cNvPr id="4" name="Date Placeholder 3"/>
          <p:cNvSpPr>
            <a:spLocks noGrp="1"/>
          </p:cNvSpPr>
          <p:nvPr>
            <p:ph type="dt" sz="half" idx="10"/>
          </p:nvPr>
        </p:nvSpPr>
        <p:spPr/>
        <p:txBody>
          <a:bodyPr/>
          <a:lstStyle/>
          <a:p>
            <a:r>
              <a:rPr lang="en-US"/>
              <a:t>2 June 2017</a:t>
            </a:r>
            <a:endParaRPr lang="en-US" dirty="0"/>
          </a:p>
        </p:txBody>
      </p:sp>
      <p:sp>
        <p:nvSpPr>
          <p:cNvPr id="7" name="Arrow: Bent 6"/>
          <p:cNvSpPr/>
          <p:nvPr/>
        </p:nvSpPr>
        <p:spPr>
          <a:xfrm flipV="1">
            <a:off x="1376080" y="3460374"/>
            <a:ext cx="1120513" cy="1819043"/>
          </a:xfrm>
          <a:prstGeom prst="bentArrow">
            <a:avLst>
              <a:gd name="adj1" fmla="val 30794"/>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1" name="Freeform 5"/>
          <p:cNvSpPr/>
          <p:nvPr/>
        </p:nvSpPr>
        <p:spPr>
          <a:xfrm>
            <a:off x="480358" y="2027129"/>
            <a:ext cx="2556697" cy="1211756"/>
          </a:xfrm>
          <a:prstGeom prst="roundRect">
            <a:avLst/>
          </a:prstGeom>
          <a:ln w="19050"/>
        </p:spPr>
        <p:style>
          <a:lnRef idx="2">
            <a:schemeClr val="accent5"/>
          </a:lnRef>
          <a:fillRef idx="1">
            <a:schemeClr val="lt1"/>
          </a:fillRef>
          <a:effectRef idx="0">
            <a:schemeClr val="accent5"/>
          </a:effectRef>
          <a:fontRef idx="minor">
            <a:schemeClr val="dk1"/>
          </a:fontRef>
        </p:style>
        <p:txBody>
          <a:bodyPr spcFirstLastPara="0" vert="horz" wrap="square" lIns="18288" tIns="18288" rIns="18288" bIns="18288" numCol="1" spcCol="1270" anchor="ctr" anchorCtr="0">
            <a:noAutofit/>
          </a:bodyPr>
          <a:lstStyle/>
          <a:p>
            <a:pPr lvl="0" algn="ctr" defTabSz="1066800">
              <a:lnSpc>
                <a:spcPct val="120000"/>
              </a:lnSpc>
              <a:spcBef>
                <a:spcPct val="0"/>
              </a:spcBef>
              <a:spcAft>
                <a:spcPct val="35000"/>
              </a:spcAft>
            </a:pPr>
            <a:r>
              <a:rPr lang="en-US" sz="2200" dirty="0"/>
              <a:t>A dataset from the lab experiments</a:t>
            </a:r>
          </a:p>
        </p:txBody>
      </p:sp>
      <p:sp>
        <p:nvSpPr>
          <p:cNvPr id="12" name="Freeform 9"/>
          <p:cNvSpPr/>
          <p:nvPr/>
        </p:nvSpPr>
        <p:spPr>
          <a:xfrm>
            <a:off x="2714940" y="4340982"/>
            <a:ext cx="2967318" cy="1400021"/>
          </a:xfrm>
          <a:prstGeom prst="roundRect">
            <a:avLst/>
          </a:prstGeom>
          <a:ln w="19050"/>
        </p:spPr>
        <p:style>
          <a:lnRef idx="2">
            <a:schemeClr val="dk1"/>
          </a:lnRef>
          <a:fillRef idx="1">
            <a:schemeClr val="lt1"/>
          </a:fillRef>
          <a:effectRef idx="0">
            <a:schemeClr val="dk1"/>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dk1"/>
                </a:solidFill>
              </a:rPr>
              <a:t>Search Algorithm</a:t>
            </a:r>
          </a:p>
        </p:txBody>
      </p:sp>
      <p:sp>
        <p:nvSpPr>
          <p:cNvPr id="13" name="Freeform 7"/>
          <p:cNvSpPr/>
          <p:nvPr/>
        </p:nvSpPr>
        <p:spPr>
          <a:xfrm>
            <a:off x="6553466" y="2004653"/>
            <a:ext cx="2625160" cy="1256709"/>
          </a:xfrm>
          <a:prstGeom prst="roundRect">
            <a:avLst/>
          </a:prstGeom>
          <a:ln w="19050">
            <a:solidFill>
              <a:schemeClr val="accent6"/>
            </a:solidFill>
          </a:ln>
        </p:spPr>
        <p:style>
          <a:lnRef idx="2">
            <a:schemeClr val="accent5"/>
          </a:lnRef>
          <a:fillRef idx="1">
            <a:schemeClr val="lt1"/>
          </a:fillRef>
          <a:effectRef idx="0">
            <a:schemeClr val="accent5"/>
          </a:effectRef>
          <a:fontRef idx="minor">
            <a:schemeClr val="dk1"/>
          </a:fontRef>
        </p:style>
        <p:txBody>
          <a:bodyPr spcFirstLastPara="0" vert="horz" wrap="square" lIns="18288" tIns="18288" rIns="18288" bIns="18288" numCol="1" spcCol="1270" anchor="ctr" anchorCtr="0">
            <a:noAutofit/>
          </a:bodyPr>
          <a:lstStyle/>
          <a:p>
            <a:pPr algn="ctr" defTabSz="1066800">
              <a:spcBef>
                <a:spcPct val="0"/>
              </a:spcBef>
              <a:spcAft>
                <a:spcPct val="35000"/>
              </a:spcAft>
            </a:pPr>
            <a:r>
              <a:rPr lang="en-US" sz="2200" dirty="0"/>
              <a:t>Protein interaction networks</a:t>
            </a:r>
          </a:p>
        </p:txBody>
      </p:sp>
      <p:sp>
        <p:nvSpPr>
          <p:cNvPr id="14" name="Arrow: Bent 13"/>
          <p:cNvSpPr/>
          <p:nvPr/>
        </p:nvSpPr>
        <p:spPr>
          <a:xfrm rot="5400000" flipV="1">
            <a:off x="4306283" y="1906671"/>
            <a:ext cx="1492395" cy="2565276"/>
          </a:xfrm>
          <a:prstGeom prst="bentArrow">
            <a:avLst>
              <a:gd name="adj1" fmla="val 24753"/>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5" name="Rectangle 7"/>
          <p:cNvSpPr/>
          <p:nvPr/>
        </p:nvSpPr>
        <p:spPr>
          <a:xfrm>
            <a:off x="755867" y="1524522"/>
            <a:ext cx="2005677"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5">
                    <a:lumMod val="75000"/>
                  </a:schemeClr>
                </a:solidFill>
              </a:rPr>
              <a:t>User Intent</a:t>
            </a:r>
          </a:p>
        </p:txBody>
      </p:sp>
      <p:sp>
        <p:nvSpPr>
          <p:cNvPr id="17" name="Rectangle 14"/>
          <p:cNvSpPr/>
          <p:nvPr/>
        </p:nvSpPr>
        <p:spPr>
          <a:xfrm>
            <a:off x="6555433" y="1544837"/>
            <a:ext cx="2621230"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6"/>
                </a:solidFill>
              </a:rPr>
              <a:t>Program Space</a:t>
            </a:r>
          </a:p>
        </p:txBody>
      </p:sp>
      <p:sp>
        <p:nvSpPr>
          <p:cNvPr id="23" name="Right Arrow 8"/>
          <p:cNvSpPr/>
          <p:nvPr/>
        </p:nvSpPr>
        <p:spPr>
          <a:xfrm>
            <a:off x="6117549" y="4700068"/>
            <a:ext cx="921276" cy="681847"/>
          </a:xfrm>
          <a:prstGeom prst="rightArrow">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Date Placeholder 3"/>
          <p:cNvSpPr txBox="1">
            <a:spLocks/>
          </p:cNvSpPr>
          <p:nvPr/>
        </p:nvSpPr>
        <p:spPr>
          <a:xfrm>
            <a:off x="4614934" y="6043759"/>
            <a:ext cx="2962132" cy="338554"/>
          </a:xfrm>
          <a:prstGeom prst="rect">
            <a:avLst/>
          </a:prstGeom>
        </p:spPr>
        <p:txBody>
          <a:bodyPr vert="horz" wrap="square" lIns="91440" tIns="45720" rIns="45720" bIns="45720" rtlCol="0" anchor="ctr">
            <a:sp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solidFill>
                  <a:schemeClr val="accent4"/>
                </a:solidFill>
              </a:rPr>
              <a:t>[</a:t>
            </a:r>
            <a:r>
              <a:rPr lang="en-US" sz="1600" dirty="0" err="1">
                <a:solidFill>
                  <a:schemeClr val="accent4"/>
                </a:solidFill>
              </a:rPr>
              <a:t>Koksal</a:t>
            </a:r>
            <a:r>
              <a:rPr lang="en-US" sz="1600" dirty="0">
                <a:solidFill>
                  <a:schemeClr val="accent4"/>
                </a:solidFill>
              </a:rPr>
              <a:t> et al.: POPL 2013]</a:t>
            </a:r>
          </a:p>
        </p:txBody>
      </p:sp>
      <p:grpSp>
        <p:nvGrpSpPr>
          <p:cNvPr id="19" name="Group 9"/>
          <p:cNvGrpSpPr/>
          <p:nvPr/>
        </p:nvGrpSpPr>
        <p:grpSpPr>
          <a:xfrm>
            <a:off x="8186057" y="3098100"/>
            <a:ext cx="3372719" cy="3558801"/>
            <a:chOff x="8798670" y="3553726"/>
            <a:chExt cx="2760105" cy="2912388"/>
          </a:xfrm>
        </p:grpSpPr>
        <p:pic>
          <p:nvPicPr>
            <p:cNvPr id="2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798670" y="3553726"/>
              <a:ext cx="2760105" cy="2912388"/>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25" name="Date Placeholder 3"/>
            <p:cNvSpPr txBox="1">
              <a:spLocks/>
            </p:cNvSpPr>
            <p:nvPr/>
          </p:nvSpPr>
          <p:spPr>
            <a:xfrm>
              <a:off x="8923255" y="6100989"/>
              <a:ext cx="1088061" cy="365125"/>
            </a:xfrm>
            <a:prstGeom prst="rect">
              <a:avLst/>
            </a:prstGeom>
          </p:spPr>
          <p:txBody>
            <a:bodyPr vert="horz" lIns="91440" tIns="45720" rIns="4572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solidFill>
                    <a:schemeClr val="bg1">
                      <a:lumMod val="65000"/>
                    </a:schemeClr>
                  </a:solidFill>
                </a:rPr>
                <a:t>© 20n Labs</a:t>
              </a:r>
            </a:p>
          </p:txBody>
        </p:sp>
      </p:grpSp>
      <p:sp>
        <p:nvSpPr>
          <p:cNvPr id="5" name="Slide Number Placeholder 4"/>
          <p:cNvSpPr>
            <a:spLocks noGrp="1"/>
          </p:cNvSpPr>
          <p:nvPr>
            <p:ph type="sldNum" sz="quarter" idx="12"/>
          </p:nvPr>
        </p:nvSpPr>
        <p:spPr/>
        <p:txBody>
          <a:bodyPr/>
          <a:lstStyle/>
          <a:p>
            <a:fld id="{1CEE210A-93B6-4714-AAF6-ECBA5FA348A9}" type="slidenum">
              <a:rPr lang="en-US" smtClean="0"/>
              <a:t>6</a:t>
            </a:fld>
            <a:endParaRPr lang="en-US"/>
          </a:p>
        </p:txBody>
      </p:sp>
    </p:spTree>
    <p:custDataLst>
      <p:tags r:id="rId1"/>
    </p:custDataLst>
    <p:extLst>
      <p:ext uri="{BB962C8B-B14F-4D97-AF65-F5344CB8AC3E}">
        <p14:creationId xmlns:p14="http://schemas.microsoft.com/office/powerpoint/2010/main" val="1860679759"/>
      </p:ext>
    </p:extLst>
  </p:cSld>
  <p:clrMapOvr>
    <a:masterClrMapping/>
  </p:clrMapOvr>
  <mc:AlternateContent xmlns:mc="http://schemas.openxmlformats.org/markup-compatibility/2006" xmlns:p14="http://schemas.microsoft.com/office/powerpoint/2010/main">
    <mc:Choice Requires="p14">
      <p:transition spd="med" p14:dur="700" advTm="11188">
        <p:fade/>
      </p:transition>
    </mc:Choice>
    <mc:Fallback xmlns="">
      <p:transition spd="med" advTm="11188">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2334"/>
          </a:xfrm>
        </p:spPr>
        <p:txBody>
          <a:bodyPr/>
          <a:lstStyle/>
          <a:p>
            <a:r>
              <a:rPr lang="en-US" dirty="0"/>
              <a:t>Summary</a:t>
            </a:r>
          </a:p>
        </p:txBody>
      </p:sp>
      <p:sp>
        <p:nvSpPr>
          <p:cNvPr id="3" name="Content Placeholder 2"/>
          <p:cNvSpPr>
            <a:spLocks noGrp="1"/>
          </p:cNvSpPr>
          <p:nvPr>
            <p:ph idx="1"/>
          </p:nvPr>
        </p:nvSpPr>
        <p:spPr>
          <a:xfrm>
            <a:off x="380222" y="1403860"/>
            <a:ext cx="11431556" cy="4859602"/>
          </a:xfrm>
        </p:spPr>
        <p:txBody>
          <a:bodyPr>
            <a:normAutofit/>
          </a:bodyPr>
          <a:lstStyle/>
          <a:p>
            <a:pPr marL="395288" indent="-395288"/>
            <a:r>
              <a:rPr lang="en-US" sz="2400" dirty="0">
                <a:latin typeface="+mj-lt"/>
              </a:rPr>
              <a:t>PROSE</a:t>
            </a:r>
            <a:r>
              <a:rPr lang="en-US" sz="2400" dirty="0"/>
              <a:t>: </a:t>
            </a:r>
            <a:r>
              <a:rPr lang="en-US" sz="2400" dirty="0">
                <a:solidFill>
                  <a:schemeClr val="accent1"/>
                </a:solidFill>
              </a:rPr>
              <a:t>Decomposition</a:t>
            </a:r>
            <a:r>
              <a:rPr lang="en-US" sz="2400" dirty="0"/>
              <a:t> of Inductive Program Synthesis algorithms into</a:t>
            </a:r>
            <a:br>
              <a:rPr lang="en-US" sz="2400" dirty="0"/>
            </a:br>
            <a:r>
              <a:rPr lang="en-US" sz="2400" dirty="0"/>
              <a:t>a </a:t>
            </a:r>
            <a:r>
              <a:rPr lang="en-US" sz="2400" dirty="0">
                <a:solidFill>
                  <a:schemeClr val="accent1"/>
                </a:solidFill>
              </a:rPr>
              <a:t>domain-agnostic meta-algorithm</a:t>
            </a:r>
            <a:r>
              <a:rPr lang="en-US" sz="2400" dirty="0"/>
              <a:t> + </a:t>
            </a:r>
            <a:r>
              <a:rPr lang="en-US" sz="2400" dirty="0">
                <a:solidFill>
                  <a:schemeClr val="accent1"/>
                </a:solidFill>
              </a:rPr>
              <a:t>domain-specific knowledge</a:t>
            </a:r>
          </a:p>
          <a:p>
            <a:pPr marL="395288" indent="-395288">
              <a:spcBef>
                <a:spcPts val="1800"/>
              </a:spcBef>
            </a:pPr>
            <a:r>
              <a:rPr lang="en-US" sz="2400" dirty="0">
                <a:solidFill>
                  <a:schemeClr val="accent1"/>
                </a:solidFill>
              </a:rPr>
              <a:t>Modular</a:t>
            </a:r>
            <a:r>
              <a:rPr lang="en-US" sz="2400" dirty="0"/>
              <a:t>, </a:t>
            </a:r>
            <a:r>
              <a:rPr lang="en-US" sz="2400" dirty="0">
                <a:solidFill>
                  <a:schemeClr val="accent1"/>
                </a:solidFill>
              </a:rPr>
              <a:t>accessible</a:t>
            </a:r>
            <a:r>
              <a:rPr lang="en-US" sz="2400" dirty="0"/>
              <a:t> for software engineers, </a:t>
            </a:r>
            <a:r>
              <a:rPr lang="en-US" sz="2400" dirty="0">
                <a:solidFill>
                  <a:schemeClr val="accent1"/>
                </a:solidFill>
              </a:rPr>
              <a:t>deployed</a:t>
            </a:r>
            <a:r>
              <a:rPr lang="en-US" sz="2400" dirty="0"/>
              <a:t> Microsoft-wide &amp; beyond</a:t>
            </a:r>
          </a:p>
          <a:p>
            <a:pPr marL="395288" indent="-395288">
              <a:spcBef>
                <a:spcPts val="1800"/>
              </a:spcBef>
            </a:pPr>
            <a:r>
              <a:rPr lang="en-US" sz="2400" dirty="0">
                <a:solidFill>
                  <a:schemeClr val="accent1"/>
                </a:solidFill>
              </a:rPr>
              <a:t>Deductive search parameterized by the domain </a:t>
            </a:r>
            <a:r>
              <a:rPr lang="en-US" sz="2400" dirty="0"/>
              <a:t>ensures real-time response</a:t>
            </a:r>
          </a:p>
          <a:p>
            <a:pPr marL="395288" indent="-395288">
              <a:spcBef>
                <a:spcPts val="1800"/>
              </a:spcBef>
            </a:pPr>
            <a:r>
              <a:rPr lang="en-US" sz="2400" dirty="0"/>
              <a:t>Key challenge: </a:t>
            </a:r>
            <a:r>
              <a:rPr lang="en-US" sz="2400" dirty="0">
                <a:solidFill>
                  <a:schemeClr val="accent1"/>
                </a:solidFill>
              </a:rPr>
              <a:t>intent ambiguity resolution </a:t>
            </a:r>
            <a:r>
              <a:rPr lang="en-US" sz="2400" dirty="0"/>
              <a:t>and </a:t>
            </a:r>
            <a:r>
              <a:rPr lang="en-US" sz="2400" dirty="0">
                <a:solidFill>
                  <a:schemeClr val="accent1"/>
                </a:solidFill>
              </a:rPr>
              <a:t>transparent interaction</a:t>
            </a:r>
          </a:p>
          <a:p>
            <a:pPr marL="395288" indent="-395288">
              <a:spcBef>
                <a:spcPts val="1800"/>
              </a:spcBef>
            </a:pPr>
            <a:r>
              <a:rPr lang="en-US" sz="2400" dirty="0">
                <a:solidFill>
                  <a:schemeClr val="accent1"/>
                </a:solidFill>
              </a:rPr>
              <a:t>Interactive clarification </a:t>
            </a:r>
            <a:r>
              <a:rPr lang="en-US" sz="2400" dirty="0"/>
              <a:t>is the most effective disambiguation model</a:t>
            </a:r>
          </a:p>
          <a:p>
            <a:pPr marL="395288" indent="-395288">
              <a:spcBef>
                <a:spcPts val="1800"/>
              </a:spcBef>
            </a:pPr>
            <a:r>
              <a:rPr lang="en-US" sz="2400" dirty="0"/>
              <a:t>Future: </a:t>
            </a:r>
            <a:r>
              <a:rPr lang="en-US" sz="2400" dirty="0">
                <a:solidFill>
                  <a:schemeClr val="accent1"/>
                </a:solidFill>
              </a:rPr>
              <a:t>ML 🤝 PS </a:t>
            </a:r>
            <a:r>
              <a:rPr lang="en-US" sz="2400" dirty="0"/>
              <a:t>collaboration in practical AI</a:t>
            </a:r>
          </a:p>
        </p:txBody>
      </p:sp>
      <p:sp>
        <p:nvSpPr>
          <p:cNvPr id="4" name="Date Placeholder 3"/>
          <p:cNvSpPr>
            <a:spLocks noGrp="1"/>
          </p:cNvSpPr>
          <p:nvPr>
            <p:ph type="dt" sz="half" idx="10"/>
          </p:nvPr>
        </p:nvSpPr>
        <p:spPr/>
        <p:txBody>
          <a:bodyPr/>
          <a:lstStyle/>
          <a:p>
            <a:r>
              <a:rPr lang="en-US"/>
              <a:t>2 June 2017</a:t>
            </a:r>
          </a:p>
        </p:txBody>
      </p:sp>
      <p:sp>
        <p:nvSpPr>
          <p:cNvPr id="6" name="Slide Number Placeholder 5"/>
          <p:cNvSpPr>
            <a:spLocks noGrp="1"/>
          </p:cNvSpPr>
          <p:nvPr>
            <p:ph type="sldNum" sz="quarter" idx="12"/>
          </p:nvPr>
        </p:nvSpPr>
        <p:spPr/>
        <p:txBody>
          <a:bodyPr/>
          <a:lstStyle/>
          <a:p>
            <a:fld id="{1CEE210A-93B6-4714-AAF6-ECBA5FA348A9}" type="slidenum">
              <a:rPr lang="en-US" smtClean="0"/>
              <a:t>60</a:t>
            </a:fld>
            <a:endParaRPr lang="en-US"/>
          </a:p>
        </p:txBody>
      </p:sp>
    </p:spTree>
    <p:custDataLst>
      <p:tags r:id="rId1"/>
    </p:custDataLst>
    <p:extLst>
      <p:ext uri="{BB962C8B-B14F-4D97-AF65-F5344CB8AC3E}">
        <p14:creationId xmlns:p14="http://schemas.microsoft.com/office/powerpoint/2010/main" val="1991695668"/>
      </p:ext>
    </p:extLst>
  </p:cSld>
  <p:clrMapOvr>
    <a:masterClrMapping/>
  </p:clrMapOvr>
  <mc:AlternateContent xmlns:mc="http://schemas.openxmlformats.org/markup-compatibility/2006" xmlns:p14="http://schemas.microsoft.com/office/powerpoint/2010/main">
    <mc:Choice Requires="p14">
      <p:transition spd="slow" p14:dur="2000" advTm="118979"/>
    </mc:Choice>
    <mc:Fallback xmlns="">
      <p:transition spd="slow" advTm="118979"/>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938"/>
            <a:ext cx="10515600" cy="1325563"/>
          </a:xfrm>
        </p:spPr>
        <p:txBody>
          <a:bodyPr>
            <a:normAutofit/>
          </a:bodyPr>
          <a:lstStyle/>
          <a:p>
            <a:r>
              <a:rPr lang="en-US" sz="4800" dirty="0"/>
              <a:t>Thank you!</a:t>
            </a:r>
          </a:p>
        </p:txBody>
      </p:sp>
      <p:sp>
        <p:nvSpPr>
          <p:cNvPr id="4" name="Date Placeholder 3"/>
          <p:cNvSpPr>
            <a:spLocks noGrp="1"/>
          </p:cNvSpPr>
          <p:nvPr>
            <p:ph type="dt" sz="half" idx="10"/>
          </p:nvPr>
        </p:nvSpPr>
        <p:spPr/>
        <p:txBody>
          <a:bodyPr/>
          <a:lstStyle/>
          <a:p>
            <a:r>
              <a:rPr lang="en-US"/>
              <a:t>2 June 2017</a:t>
            </a:r>
          </a:p>
        </p:txBody>
      </p:sp>
      <p:sp>
        <p:nvSpPr>
          <p:cNvPr id="5" name="Slide Number Placeholder 4"/>
          <p:cNvSpPr>
            <a:spLocks noGrp="1"/>
          </p:cNvSpPr>
          <p:nvPr>
            <p:ph type="sldNum" sz="quarter" idx="12"/>
          </p:nvPr>
        </p:nvSpPr>
        <p:spPr/>
        <p:txBody>
          <a:bodyPr/>
          <a:lstStyle/>
          <a:p>
            <a:fld id="{9B3AA4C5-087E-4A7E-B60D-6A5A45F3E2F8}" type="slidenum">
              <a:rPr lang="en-US" smtClean="0"/>
              <a:t>61</a:t>
            </a:fld>
            <a:endParaRPr lang="en-US"/>
          </a:p>
        </p:txBody>
      </p:sp>
      <p:pic>
        <p:nvPicPr>
          <p:cNvPr id="2050" name="Picture 2" descr="https://www.microsoft.com/en-us/research/wp-content/uploads/2016/02/Sumit-team.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4453" y="1379391"/>
            <a:ext cx="4936707" cy="349436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gustavoasoares.github.io/gustavoasoares.github.io/img/portrait.jpg"/>
          <p:cNvPicPr>
            <a:picLocks noChangeAspect="1" noChangeArrowheads="1"/>
          </p:cNvPicPr>
          <p:nvPr/>
        </p:nvPicPr>
        <p:blipFill rotWithShape="1">
          <a:blip r:embed="rId3">
            <a:extLst>
              <a:ext uri="{28A0092B-C50C-407E-A947-70E740481C1C}">
                <a14:useLocalDpi xmlns:a14="http://schemas.microsoft.com/office/drawing/2010/main" val="0"/>
              </a:ext>
            </a:extLst>
          </a:blip>
          <a:srcRect l="3947" r="11205" b="29022"/>
          <a:stretch/>
        </p:blipFill>
        <p:spPr bwMode="auto">
          <a:xfrm>
            <a:off x="10630020" y="1370662"/>
            <a:ext cx="1310558" cy="16230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4" name="Picture 6" descr="Rishabh's photo'"/>
          <p:cNvPicPr>
            <a:picLocks noChangeAspect="1" noChangeArrowheads="1"/>
          </p:cNvPicPr>
          <p:nvPr/>
        </p:nvPicPr>
        <p:blipFill rotWithShape="1">
          <a:blip r:embed="rId4">
            <a:extLst>
              <a:ext uri="{28A0092B-C50C-407E-A947-70E740481C1C}">
                <a14:useLocalDpi xmlns:a14="http://schemas.microsoft.com/office/drawing/2010/main" val="0"/>
              </a:ext>
            </a:extLst>
          </a:blip>
          <a:srcRect l="3765"/>
          <a:stretch/>
        </p:blipFill>
        <p:spPr bwMode="auto">
          <a:xfrm>
            <a:off x="7877303" y="1370662"/>
            <a:ext cx="1268017" cy="162307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6" name="Picture 8" descr="http://lara.epfl.ch/~kuncak/staff/MikaelMay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8441" y="1370662"/>
            <a:ext cx="1298458" cy="162307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8" name="Picture 10" descr="http://users.dsic.upv.es/~flip/DWA2016/images/zorn.jpg"/>
          <p:cNvPicPr>
            <a:picLocks noChangeAspect="1" noChangeArrowheads="1"/>
          </p:cNvPicPr>
          <p:nvPr/>
        </p:nvPicPr>
        <p:blipFill rotWithShape="1">
          <a:blip r:embed="rId6">
            <a:extLst>
              <a:ext uri="{28A0092B-C50C-407E-A947-70E740481C1C}">
                <a14:useLocalDpi xmlns:a14="http://schemas.microsoft.com/office/drawing/2010/main" val="0"/>
              </a:ext>
            </a:extLst>
          </a:blip>
          <a:srcRect l="8343"/>
          <a:stretch/>
        </p:blipFill>
        <p:spPr bwMode="auto">
          <a:xfrm>
            <a:off x="7089645" y="3155046"/>
            <a:ext cx="1575316" cy="171871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60" name="Picture 12" descr="Portrait of Mark Marr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92688" y="1380405"/>
            <a:ext cx="1075551" cy="161332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62" name="Picture 14" descr="Profile photo"/>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10627189" y="3147358"/>
            <a:ext cx="1313389" cy="172719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64" name="Picture 16" descr="Adam Marshall Smith"/>
          <p:cNvPicPr>
            <a:picLocks noChangeAspect="1" noChangeArrowheads="1"/>
          </p:cNvPicPr>
          <p:nvPr/>
        </p:nvPicPr>
        <p:blipFill rotWithShape="1">
          <a:blip r:embed="rId9">
            <a:extLst>
              <a:ext uri="{28A0092B-C50C-407E-A947-70E740481C1C}">
                <a14:useLocalDpi xmlns:a14="http://schemas.microsoft.com/office/drawing/2010/main" val="0"/>
              </a:ext>
            </a:extLst>
          </a:blip>
          <a:srcRect l="6318" r="9225"/>
          <a:stretch/>
        </p:blipFill>
        <p:spPr bwMode="auto">
          <a:xfrm>
            <a:off x="9238441" y="5047882"/>
            <a:ext cx="1165610" cy="16561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68" name="Picture 20" descr="Avatar from GitHub"/>
          <p:cNvPicPr>
            <a:picLocks noChangeAspect="1" noChangeArrowheads="1"/>
          </p:cNvPicPr>
          <p:nvPr/>
        </p:nvPicPr>
        <p:blipFill rotWithShape="1">
          <a:blip r:embed="rId10">
            <a:extLst>
              <a:ext uri="{28A0092B-C50C-407E-A947-70E740481C1C}">
                <a14:useLocalDpi xmlns:a14="http://schemas.microsoft.com/office/drawing/2010/main" val="0"/>
              </a:ext>
            </a:extLst>
          </a:blip>
          <a:srcRect l="5897" r="4918"/>
          <a:stretch/>
        </p:blipFill>
        <p:spPr bwMode="auto">
          <a:xfrm>
            <a:off x="8875536" y="3142238"/>
            <a:ext cx="1544280" cy="173152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70" name="Picture 22" descr="Portrait of Marc Brockschmidt"/>
          <p:cNvPicPr>
            <a:picLocks noChangeAspect="1" noChangeArrowheads="1"/>
          </p:cNvPicPr>
          <p:nvPr/>
        </p:nvPicPr>
        <p:blipFill rotWithShape="1">
          <a:blip r:embed="rId11">
            <a:extLst>
              <a:ext uri="{28A0092B-C50C-407E-A947-70E740481C1C}">
                <a14:useLocalDpi xmlns:a14="http://schemas.microsoft.com/office/drawing/2010/main" val="0"/>
              </a:ext>
            </a:extLst>
          </a:blip>
          <a:srcRect l="7785" r="7142"/>
          <a:stretch/>
        </p:blipFill>
        <p:spPr bwMode="auto">
          <a:xfrm>
            <a:off x="7668817" y="5056612"/>
            <a:ext cx="1408938" cy="16561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72" name="Picture 24" descr="https://media.licdn.com/mpr/mpr/shrinknp_200_200/p/3/000/055/18e/336a700.jpg"/>
          <p:cNvPicPr>
            <a:picLocks noChangeAspect="1" noChangeArrowheads="1"/>
          </p:cNvPicPr>
          <p:nvPr/>
        </p:nvPicPr>
        <p:blipFill rotWithShape="1">
          <a:blip r:embed="rId12">
            <a:extLst>
              <a:ext uri="{28A0092B-C50C-407E-A947-70E740481C1C}">
                <a14:useLocalDpi xmlns:a14="http://schemas.microsoft.com/office/drawing/2010/main" val="0"/>
              </a:ext>
            </a:extLst>
          </a:blip>
          <a:srcRect l="5431" r="11691"/>
          <a:stretch/>
        </p:blipFill>
        <p:spPr bwMode="auto">
          <a:xfrm>
            <a:off x="6159501" y="5056612"/>
            <a:ext cx="1365347" cy="164740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74" name="Picture 26" descr="http://homes.cs.washington.edu/~bodik/images/ra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69239" y="5056612"/>
            <a:ext cx="1375124" cy="164740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76" name="Picture 28" descr="https://www.cs.washington.edu/public_files/portraits/zoran_sm.jpg"/>
          <p:cNvPicPr>
            <a:picLocks noChangeAspect="1" noChangeArrowheads="1"/>
          </p:cNvPicPr>
          <p:nvPr/>
        </p:nvPicPr>
        <p:blipFill rotWithShape="1">
          <a:blip r:embed="rId14">
            <a:extLst>
              <a:ext uri="{28A0092B-C50C-407E-A947-70E740481C1C}">
                <a14:useLocalDpi xmlns:a14="http://schemas.microsoft.com/office/drawing/2010/main" val="0"/>
              </a:ext>
            </a:extLst>
          </a:blip>
          <a:srcRect t="6533"/>
          <a:stretch/>
        </p:blipFill>
        <p:spPr bwMode="auto">
          <a:xfrm>
            <a:off x="244453" y="5065342"/>
            <a:ext cx="1408071" cy="16450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78" name="Picture 30" descr="https://news.cs.washington.edu/wp-content/uploads/2016/02/Emina-Torlak-265x300.png"/>
          <p:cNvPicPr>
            <a:picLocks noChangeAspect="1" noChangeArrowheads="1"/>
          </p:cNvPicPr>
          <p:nvPr/>
        </p:nvPicPr>
        <p:blipFill rotWithShape="1">
          <a:blip r:embed="rId15">
            <a:extLst>
              <a:ext uri="{28A0092B-C50C-407E-A947-70E740481C1C}">
                <a14:useLocalDpi xmlns:a14="http://schemas.microsoft.com/office/drawing/2010/main" val="0"/>
              </a:ext>
            </a:extLst>
          </a:blip>
          <a:srcRect l="4405" t="6558" r="6617"/>
          <a:stretch/>
        </p:blipFill>
        <p:spPr bwMode="auto">
          <a:xfrm>
            <a:off x="3258915" y="5056613"/>
            <a:ext cx="1385699" cy="164740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80" name="Picture 32" descr="http://faculty.washington.edu/garyhs/images/hsieh_portrait.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786887" y="5047883"/>
            <a:ext cx="1255899" cy="16561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82" name="Picture 34" descr="https://aweirdimagination.net/~perelman/img/perelman.jpg"/>
          <p:cNvPicPr>
            <a:picLocks noChangeAspect="1" noChangeArrowheads="1"/>
          </p:cNvPicPr>
          <p:nvPr/>
        </p:nvPicPr>
        <p:blipFill rotWithShape="1">
          <a:blip r:embed="rId17">
            <a:extLst>
              <a:ext uri="{28A0092B-C50C-407E-A947-70E740481C1C}">
                <a14:useLocalDpi xmlns:a14="http://schemas.microsoft.com/office/drawing/2010/main" val="0"/>
              </a:ext>
            </a:extLst>
          </a:blip>
          <a:srcRect l="4128" r="4726"/>
          <a:stretch/>
        </p:blipFill>
        <p:spPr bwMode="auto">
          <a:xfrm>
            <a:off x="6491362" y="1370662"/>
            <a:ext cx="1268017" cy="16230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84" name="Picture 36" descr="https://www.microsoft.com/en-us/research/wp-content/uploads/2016/07/mraza-3-180x180.jpg"/>
          <p:cNvPicPr>
            <a:picLocks noChangeAspect="1" noChangeArrowheads="1"/>
          </p:cNvPicPr>
          <p:nvPr/>
        </p:nvPicPr>
        <p:blipFill rotWithShape="1">
          <a:blip r:embed="rId18">
            <a:extLst>
              <a:ext uri="{28A0092B-C50C-407E-A947-70E740481C1C}">
                <a14:useLocalDpi xmlns:a14="http://schemas.microsoft.com/office/drawing/2010/main" val="0"/>
              </a:ext>
            </a:extLst>
          </a:blip>
          <a:srcRect l="18335" t="13436" r="11695"/>
          <a:stretch/>
        </p:blipFill>
        <p:spPr bwMode="auto">
          <a:xfrm>
            <a:off x="10614543" y="5047882"/>
            <a:ext cx="1338680" cy="16561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88" name="Picture 40" descr="https://scontent-sea1-1.xx.fbcdn.net/v/t34.0-12/18835195_1446985435363663_103275482_n.png?oh=02d68fad8dfac0837267434b9ff83944&amp;oe=5932E9FD"/>
          <p:cNvPicPr>
            <a:picLocks noChangeAspect="1" noChangeArrowheads="1"/>
          </p:cNvPicPr>
          <p:nvPr/>
        </p:nvPicPr>
        <p:blipFill rotWithShape="1">
          <a:blip r:embed="rId19">
            <a:extLst>
              <a:ext uri="{28A0092B-C50C-407E-A947-70E740481C1C}">
                <a14:useLocalDpi xmlns:a14="http://schemas.microsoft.com/office/drawing/2010/main" val="0"/>
              </a:ext>
            </a:extLst>
          </a:blip>
          <a:srcRect l="54445" t="24752" r="26192" b="44524"/>
          <a:stretch/>
        </p:blipFill>
        <p:spPr bwMode="auto">
          <a:xfrm>
            <a:off x="5440764" y="3167856"/>
            <a:ext cx="1437473" cy="17059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59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7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7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8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8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6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7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7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5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6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6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8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6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511363" y="5517549"/>
            <a:ext cx="3246402" cy="769441"/>
          </a:xfrm>
          <a:prstGeom prst="rect">
            <a:avLst/>
          </a:prstGeom>
        </p:spPr>
        <p:txBody>
          <a:bodyPr wrap="square">
            <a:spAutoFit/>
          </a:bodyPr>
          <a:lstStyle/>
          <a:p>
            <a:r>
              <a:rPr lang="en-US" sz="4400" dirty="0">
                <a:latin typeface="+mj-lt"/>
              </a:rPr>
              <a:t>Thank you!</a:t>
            </a:r>
          </a:p>
        </p:txBody>
      </p:sp>
      <p:sp>
        <p:nvSpPr>
          <p:cNvPr id="9" name="TextBox 8"/>
          <p:cNvSpPr txBox="1"/>
          <p:nvPr/>
        </p:nvSpPr>
        <p:spPr>
          <a:xfrm>
            <a:off x="631633" y="5726729"/>
            <a:ext cx="6849952" cy="523220"/>
          </a:xfrm>
          <a:prstGeom prst="rect">
            <a:avLst/>
          </a:prstGeom>
          <a:noFill/>
        </p:spPr>
        <p:txBody>
          <a:bodyPr wrap="none" rtlCol="0">
            <a:spAutoFit/>
          </a:bodyPr>
          <a:lstStyle/>
          <a:p>
            <a:r>
              <a:rPr lang="en-US" sz="2800" u="sng" spc="-100" dirty="0">
                <a:solidFill>
                  <a:srgbClr val="285FA3"/>
                </a:solidFill>
                <a:latin typeface="Droid Sans Mono" panose="020B0609030804020204" pitchFamily="49" charset="0"/>
                <a:ea typeface="Droid Sans Mono" panose="020B0609030804020204" pitchFamily="49" charset="0"/>
                <a:cs typeface="Droid Sans Mono" panose="020B0609030804020204" pitchFamily="49" charset="0"/>
              </a:rPr>
              <a:t>https://microsoft.github.io/prose</a:t>
            </a:r>
          </a:p>
        </p:txBody>
      </p:sp>
      <p:sp>
        <p:nvSpPr>
          <p:cNvPr id="2" name="Title 1"/>
          <p:cNvSpPr>
            <a:spLocks noGrp="1"/>
          </p:cNvSpPr>
          <p:nvPr>
            <p:ph type="title"/>
          </p:nvPr>
        </p:nvSpPr>
        <p:spPr>
          <a:xfrm>
            <a:off x="838200" y="365126"/>
            <a:ext cx="10515600" cy="932334"/>
          </a:xfrm>
        </p:spPr>
        <p:txBody>
          <a:bodyPr/>
          <a:lstStyle/>
          <a:p>
            <a:r>
              <a:rPr lang="en-US" dirty="0"/>
              <a:t>Summary</a:t>
            </a:r>
          </a:p>
        </p:txBody>
      </p:sp>
      <p:sp>
        <p:nvSpPr>
          <p:cNvPr id="3" name="Content Placeholder 2"/>
          <p:cNvSpPr>
            <a:spLocks noGrp="1"/>
          </p:cNvSpPr>
          <p:nvPr>
            <p:ph idx="1"/>
          </p:nvPr>
        </p:nvSpPr>
        <p:spPr>
          <a:xfrm>
            <a:off x="380222" y="1403860"/>
            <a:ext cx="11431556" cy="4859602"/>
          </a:xfrm>
        </p:spPr>
        <p:txBody>
          <a:bodyPr>
            <a:normAutofit/>
          </a:bodyPr>
          <a:lstStyle/>
          <a:p>
            <a:pPr marL="395288" indent="-395288"/>
            <a:r>
              <a:rPr lang="en-US" sz="2400" dirty="0">
                <a:latin typeface="+mj-lt"/>
              </a:rPr>
              <a:t>PROSE</a:t>
            </a:r>
            <a:r>
              <a:rPr lang="en-US" sz="2400" dirty="0"/>
              <a:t>: </a:t>
            </a:r>
            <a:r>
              <a:rPr lang="en-US" sz="2400" dirty="0">
                <a:solidFill>
                  <a:schemeClr val="accent1"/>
                </a:solidFill>
              </a:rPr>
              <a:t>Decomposition</a:t>
            </a:r>
            <a:r>
              <a:rPr lang="en-US" sz="2400" dirty="0"/>
              <a:t> of Inductive Program Synthesis algorithms into</a:t>
            </a:r>
            <a:br>
              <a:rPr lang="en-US" sz="2400" dirty="0"/>
            </a:br>
            <a:r>
              <a:rPr lang="en-US" sz="2400" dirty="0"/>
              <a:t>a </a:t>
            </a:r>
            <a:r>
              <a:rPr lang="en-US" sz="2400" dirty="0">
                <a:solidFill>
                  <a:schemeClr val="accent1"/>
                </a:solidFill>
              </a:rPr>
              <a:t>domain-agnostic meta-algorithm</a:t>
            </a:r>
            <a:r>
              <a:rPr lang="en-US" sz="2400" dirty="0"/>
              <a:t> + </a:t>
            </a:r>
            <a:r>
              <a:rPr lang="en-US" sz="2400" dirty="0">
                <a:solidFill>
                  <a:schemeClr val="accent1"/>
                </a:solidFill>
              </a:rPr>
              <a:t>domain-specific knowledge</a:t>
            </a:r>
          </a:p>
          <a:p>
            <a:pPr marL="395288" indent="-395288">
              <a:spcBef>
                <a:spcPts val="1800"/>
              </a:spcBef>
            </a:pPr>
            <a:r>
              <a:rPr lang="en-US" sz="2400" dirty="0">
                <a:solidFill>
                  <a:schemeClr val="accent1"/>
                </a:solidFill>
              </a:rPr>
              <a:t>Modular</a:t>
            </a:r>
            <a:r>
              <a:rPr lang="en-US" sz="2400" dirty="0"/>
              <a:t>, </a:t>
            </a:r>
            <a:r>
              <a:rPr lang="en-US" sz="2400" dirty="0">
                <a:solidFill>
                  <a:schemeClr val="accent1"/>
                </a:solidFill>
              </a:rPr>
              <a:t>accessible</a:t>
            </a:r>
            <a:r>
              <a:rPr lang="en-US" sz="2400" dirty="0"/>
              <a:t> for software engineers, </a:t>
            </a:r>
            <a:r>
              <a:rPr lang="en-US" sz="2400" dirty="0">
                <a:solidFill>
                  <a:schemeClr val="accent1"/>
                </a:solidFill>
              </a:rPr>
              <a:t>deployed</a:t>
            </a:r>
            <a:r>
              <a:rPr lang="en-US" sz="2400" dirty="0"/>
              <a:t> Microsoft-wide &amp; beyond</a:t>
            </a:r>
          </a:p>
          <a:p>
            <a:pPr marL="395288" indent="-395288">
              <a:spcBef>
                <a:spcPts val="1800"/>
              </a:spcBef>
            </a:pPr>
            <a:r>
              <a:rPr lang="en-US" sz="2400" dirty="0">
                <a:solidFill>
                  <a:schemeClr val="accent1"/>
                </a:solidFill>
              </a:rPr>
              <a:t>Deductive search parameterized by the domain </a:t>
            </a:r>
            <a:r>
              <a:rPr lang="en-US" sz="2400" dirty="0"/>
              <a:t>ensures real-time response</a:t>
            </a:r>
          </a:p>
          <a:p>
            <a:pPr marL="395288" indent="-395288">
              <a:spcBef>
                <a:spcPts val="1800"/>
              </a:spcBef>
            </a:pPr>
            <a:r>
              <a:rPr lang="en-US" sz="2400" dirty="0"/>
              <a:t>Key challenge: </a:t>
            </a:r>
            <a:r>
              <a:rPr lang="en-US" sz="2400" dirty="0">
                <a:solidFill>
                  <a:schemeClr val="accent1"/>
                </a:solidFill>
              </a:rPr>
              <a:t>intent ambiguity resolution </a:t>
            </a:r>
            <a:r>
              <a:rPr lang="en-US" sz="2400" dirty="0"/>
              <a:t>and </a:t>
            </a:r>
            <a:r>
              <a:rPr lang="en-US" sz="2400" dirty="0">
                <a:solidFill>
                  <a:schemeClr val="accent1"/>
                </a:solidFill>
              </a:rPr>
              <a:t>transparent interaction</a:t>
            </a:r>
          </a:p>
          <a:p>
            <a:pPr marL="395288" indent="-395288">
              <a:spcBef>
                <a:spcPts val="1800"/>
              </a:spcBef>
            </a:pPr>
            <a:r>
              <a:rPr lang="en-US" sz="2400" dirty="0">
                <a:solidFill>
                  <a:schemeClr val="accent1"/>
                </a:solidFill>
              </a:rPr>
              <a:t>Interactive clarification </a:t>
            </a:r>
            <a:r>
              <a:rPr lang="en-US" sz="2400" dirty="0"/>
              <a:t>is the most effective disambiguation model</a:t>
            </a:r>
          </a:p>
          <a:p>
            <a:pPr marL="395288" indent="-395288">
              <a:spcBef>
                <a:spcPts val="1800"/>
              </a:spcBef>
            </a:pPr>
            <a:r>
              <a:rPr lang="en-US" sz="2400" dirty="0"/>
              <a:t>Future: </a:t>
            </a:r>
            <a:r>
              <a:rPr lang="en-US" sz="2400" dirty="0">
                <a:solidFill>
                  <a:schemeClr val="accent1"/>
                </a:solidFill>
              </a:rPr>
              <a:t>ML 🤝 PS </a:t>
            </a:r>
            <a:r>
              <a:rPr lang="en-US" sz="2400" dirty="0"/>
              <a:t>collaboration in practical AI</a:t>
            </a:r>
          </a:p>
        </p:txBody>
      </p:sp>
      <p:sp>
        <p:nvSpPr>
          <p:cNvPr id="4" name="Date Placeholder 3"/>
          <p:cNvSpPr>
            <a:spLocks noGrp="1"/>
          </p:cNvSpPr>
          <p:nvPr>
            <p:ph type="dt" sz="half" idx="10"/>
          </p:nvPr>
        </p:nvSpPr>
        <p:spPr/>
        <p:txBody>
          <a:bodyPr/>
          <a:lstStyle/>
          <a:p>
            <a:r>
              <a:rPr lang="en-US"/>
              <a:t>2 June 2017</a:t>
            </a:r>
          </a:p>
        </p:txBody>
      </p:sp>
      <p:sp>
        <p:nvSpPr>
          <p:cNvPr id="6" name="Slide Number Placeholder 5"/>
          <p:cNvSpPr>
            <a:spLocks noGrp="1"/>
          </p:cNvSpPr>
          <p:nvPr>
            <p:ph type="sldNum" sz="quarter" idx="12"/>
          </p:nvPr>
        </p:nvSpPr>
        <p:spPr/>
        <p:txBody>
          <a:bodyPr/>
          <a:lstStyle/>
          <a:p>
            <a:fld id="{1CEE210A-93B6-4714-AAF6-ECBA5FA348A9}" type="slidenum">
              <a:rPr lang="en-US" smtClean="0"/>
              <a:t>62</a:t>
            </a:fld>
            <a:endParaRPr lang="en-US"/>
          </a:p>
        </p:txBody>
      </p:sp>
    </p:spTree>
    <p:custDataLst>
      <p:tags r:id="rId1"/>
    </p:custDataLst>
    <p:extLst>
      <p:ext uri="{BB962C8B-B14F-4D97-AF65-F5344CB8AC3E}">
        <p14:creationId xmlns:p14="http://schemas.microsoft.com/office/powerpoint/2010/main" val="4039183324"/>
      </p:ext>
    </p:extLst>
  </p:cSld>
  <p:clrMapOvr>
    <a:masterClrMapping/>
  </p:clrMapOvr>
  <mc:AlternateContent xmlns:mc="http://schemas.openxmlformats.org/markup-compatibility/2006" xmlns:p14="http://schemas.microsoft.com/office/powerpoint/2010/main">
    <mc:Choice Requires="p14">
      <p:transition spd="slow" p14:dur="2000" advTm="118979"/>
    </mc:Choice>
    <mc:Fallback xmlns="">
      <p:transition spd="slow" advTm="11897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0868"/>
          </a:xfrm>
        </p:spPr>
        <p:txBody>
          <a:bodyPr anchor="t">
            <a:normAutofit/>
          </a:bodyPr>
          <a:lstStyle/>
          <a:p>
            <a:r>
              <a:rPr lang="en-US" sz="4400" dirty="0"/>
              <a:t>Applications: Live Programming</a:t>
            </a:r>
          </a:p>
        </p:txBody>
      </p:sp>
      <p:sp>
        <p:nvSpPr>
          <p:cNvPr id="4" name="Date Placeholder 3"/>
          <p:cNvSpPr>
            <a:spLocks noGrp="1"/>
          </p:cNvSpPr>
          <p:nvPr>
            <p:ph type="dt" sz="half" idx="10"/>
          </p:nvPr>
        </p:nvSpPr>
        <p:spPr/>
        <p:txBody>
          <a:bodyPr/>
          <a:lstStyle/>
          <a:p>
            <a:r>
              <a:rPr lang="en-US"/>
              <a:t>2 June 2017</a:t>
            </a:r>
            <a:endParaRPr lang="en-US" dirty="0"/>
          </a:p>
        </p:txBody>
      </p:sp>
      <p:sp>
        <p:nvSpPr>
          <p:cNvPr id="7" name="Arrow: Bent 6"/>
          <p:cNvSpPr/>
          <p:nvPr/>
        </p:nvSpPr>
        <p:spPr>
          <a:xfrm flipV="1">
            <a:off x="1376080" y="3460374"/>
            <a:ext cx="1120513" cy="1819043"/>
          </a:xfrm>
          <a:prstGeom prst="bentArrow">
            <a:avLst>
              <a:gd name="adj1" fmla="val 30794"/>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1" name="Freeform 5"/>
          <p:cNvSpPr/>
          <p:nvPr/>
        </p:nvSpPr>
        <p:spPr>
          <a:xfrm>
            <a:off x="480358" y="2027129"/>
            <a:ext cx="2556697" cy="1211756"/>
          </a:xfrm>
          <a:prstGeom prst="roundRect">
            <a:avLst/>
          </a:prstGeom>
          <a:ln w="19050"/>
        </p:spPr>
        <p:style>
          <a:lnRef idx="2">
            <a:schemeClr val="accent5"/>
          </a:lnRef>
          <a:fillRef idx="1">
            <a:schemeClr val="lt1"/>
          </a:fillRef>
          <a:effectRef idx="0">
            <a:schemeClr val="accent5"/>
          </a:effectRef>
          <a:fontRef idx="minor">
            <a:schemeClr val="dk1"/>
          </a:fontRef>
        </p:style>
        <p:txBody>
          <a:bodyPr spcFirstLastPara="0" vert="horz" wrap="square" lIns="18288" tIns="18288" rIns="18288" bIns="18288" numCol="1" spcCol="1270" anchor="ctr" anchorCtr="0">
            <a:noAutofit/>
          </a:bodyPr>
          <a:lstStyle/>
          <a:p>
            <a:pPr lvl="0" algn="ctr" defTabSz="1066800">
              <a:lnSpc>
                <a:spcPct val="120000"/>
              </a:lnSpc>
              <a:spcBef>
                <a:spcPct val="0"/>
              </a:spcBef>
              <a:spcAft>
                <a:spcPct val="35000"/>
              </a:spcAft>
            </a:pPr>
            <a:r>
              <a:rPr lang="en-US" sz="2200" dirty="0"/>
              <a:t>Change of the output value</a:t>
            </a:r>
          </a:p>
        </p:txBody>
      </p:sp>
      <p:sp>
        <p:nvSpPr>
          <p:cNvPr id="12" name="Freeform 9"/>
          <p:cNvSpPr/>
          <p:nvPr/>
        </p:nvSpPr>
        <p:spPr>
          <a:xfrm>
            <a:off x="2714940" y="4340982"/>
            <a:ext cx="2967318" cy="1400021"/>
          </a:xfrm>
          <a:prstGeom prst="roundRect">
            <a:avLst/>
          </a:prstGeom>
          <a:ln w="19050"/>
        </p:spPr>
        <p:style>
          <a:lnRef idx="2">
            <a:schemeClr val="dk1"/>
          </a:lnRef>
          <a:fillRef idx="1">
            <a:schemeClr val="lt1"/>
          </a:fillRef>
          <a:effectRef idx="0">
            <a:schemeClr val="dk1"/>
          </a:effectRef>
          <a:fontRef idx="minor">
            <a:schemeClr val="dk1"/>
          </a:fontRef>
        </p:style>
        <p:txBody>
          <a:bodyPr spcFirstLastPara="0" vert="horz" wrap="square" lIns="265696" tIns="265696" rIns="265696" bIns="265696" numCol="1" spcCol="1270" anchor="ctr" anchorCtr="0">
            <a:noAutofit/>
          </a:bodyPr>
          <a:lstStyle/>
          <a:p>
            <a:pPr algn="ctr" defTabSz="1066800">
              <a:lnSpc>
                <a:spcPct val="90000"/>
              </a:lnSpc>
              <a:spcBef>
                <a:spcPct val="0"/>
              </a:spcBef>
              <a:spcAft>
                <a:spcPct val="35000"/>
              </a:spcAft>
            </a:pPr>
            <a:r>
              <a:rPr lang="en-US" sz="3600" dirty="0">
                <a:solidFill>
                  <a:schemeClr val="dk1"/>
                </a:solidFill>
              </a:rPr>
              <a:t>Search Algorithm</a:t>
            </a:r>
          </a:p>
        </p:txBody>
      </p:sp>
      <p:sp>
        <p:nvSpPr>
          <p:cNvPr id="13" name="Freeform 7"/>
          <p:cNvSpPr/>
          <p:nvPr/>
        </p:nvSpPr>
        <p:spPr>
          <a:xfrm>
            <a:off x="6553466" y="2004653"/>
            <a:ext cx="2625160" cy="1256709"/>
          </a:xfrm>
          <a:prstGeom prst="roundRect">
            <a:avLst/>
          </a:prstGeom>
          <a:ln w="19050">
            <a:solidFill>
              <a:schemeClr val="accent6"/>
            </a:solidFill>
          </a:ln>
        </p:spPr>
        <p:style>
          <a:lnRef idx="2">
            <a:schemeClr val="accent5"/>
          </a:lnRef>
          <a:fillRef idx="1">
            <a:schemeClr val="lt1"/>
          </a:fillRef>
          <a:effectRef idx="0">
            <a:schemeClr val="accent5"/>
          </a:effectRef>
          <a:fontRef idx="minor">
            <a:schemeClr val="dk1"/>
          </a:fontRef>
        </p:style>
        <p:txBody>
          <a:bodyPr spcFirstLastPara="0" vert="horz" wrap="square" lIns="18288" tIns="18288" rIns="18288" bIns="18288" numCol="1" spcCol="1270" anchor="ctr" anchorCtr="0">
            <a:noAutofit/>
          </a:bodyPr>
          <a:lstStyle/>
          <a:p>
            <a:pPr algn="ctr" defTabSz="1066800">
              <a:spcBef>
                <a:spcPct val="0"/>
              </a:spcBef>
              <a:spcAft>
                <a:spcPct val="35000"/>
              </a:spcAft>
            </a:pPr>
            <a:r>
              <a:rPr lang="en-US" sz="2200" dirty="0"/>
              <a:t>Expressions that produce the current element</a:t>
            </a:r>
          </a:p>
        </p:txBody>
      </p:sp>
      <p:sp>
        <p:nvSpPr>
          <p:cNvPr id="14" name="Arrow: Bent 13"/>
          <p:cNvSpPr/>
          <p:nvPr/>
        </p:nvSpPr>
        <p:spPr>
          <a:xfrm rot="5400000" flipV="1">
            <a:off x="4306283" y="1906671"/>
            <a:ext cx="1492395" cy="2565276"/>
          </a:xfrm>
          <a:prstGeom prst="bentArrow">
            <a:avLst>
              <a:gd name="adj1" fmla="val 24753"/>
              <a:gd name="adj2" fmla="val 25000"/>
              <a:gd name="adj3" fmla="val 25000"/>
              <a:gd name="adj4" fmla="val 43750"/>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5" name="Rectangle 7"/>
          <p:cNvSpPr/>
          <p:nvPr/>
        </p:nvSpPr>
        <p:spPr>
          <a:xfrm>
            <a:off x="755867" y="1524522"/>
            <a:ext cx="2005677"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5">
                    <a:lumMod val="75000"/>
                  </a:schemeClr>
                </a:solidFill>
              </a:rPr>
              <a:t>User Intent</a:t>
            </a:r>
          </a:p>
        </p:txBody>
      </p:sp>
      <p:sp>
        <p:nvSpPr>
          <p:cNvPr id="17" name="Rectangle 14"/>
          <p:cNvSpPr/>
          <p:nvPr/>
        </p:nvSpPr>
        <p:spPr>
          <a:xfrm>
            <a:off x="6555433" y="1544837"/>
            <a:ext cx="2621230" cy="480131"/>
          </a:xfrm>
          <a:prstGeom prst="rect">
            <a:avLst/>
          </a:prstGeom>
        </p:spPr>
        <p:txBody>
          <a:bodyPr wrap="none">
            <a:spAutoFit/>
          </a:bodyPr>
          <a:lstStyle/>
          <a:p>
            <a:pPr lvl="0" algn="ctr" defTabSz="1066800">
              <a:lnSpc>
                <a:spcPct val="90000"/>
              </a:lnSpc>
              <a:spcBef>
                <a:spcPct val="0"/>
              </a:spcBef>
              <a:spcAft>
                <a:spcPct val="35000"/>
              </a:spcAft>
            </a:pPr>
            <a:r>
              <a:rPr lang="en-US" sz="2800" dirty="0">
                <a:solidFill>
                  <a:schemeClr val="accent6"/>
                </a:solidFill>
              </a:rPr>
              <a:t>Program Space</a:t>
            </a:r>
          </a:p>
        </p:txBody>
      </p:sp>
      <p:sp>
        <p:nvSpPr>
          <p:cNvPr id="23" name="Right Arrow 8"/>
          <p:cNvSpPr/>
          <p:nvPr/>
        </p:nvSpPr>
        <p:spPr>
          <a:xfrm>
            <a:off x="6117549" y="4700068"/>
            <a:ext cx="921276" cy="681847"/>
          </a:xfrm>
          <a:prstGeom prst="rightArrow">
            <a:avLst/>
          </a:prstGeom>
          <a:solidFill>
            <a:srgbClr val="192F4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Date Placeholder 3"/>
          <p:cNvSpPr txBox="1">
            <a:spLocks/>
          </p:cNvSpPr>
          <p:nvPr/>
        </p:nvSpPr>
        <p:spPr>
          <a:xfrm>
            <a:off x="4614934" y="6043759"/>
            <a:ext cx="2962132" cy="338554"/>
          </a:xfrm>
          <a:prstGeom prst="rect">
            <a:avLst/>
          </a:prstGeom>
        </p:spPr>
        <p:txBody>
          <a:bodyPr vert="horz" wrap="square" lIns="91440" tIns="45720" rIns="45720" bIns="45720" rtlCol="0" anchor="ctr">
            <a:sp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solidFill>
                  <a:schemeClr val="accent4"/>
                </a:solidFill>
              </a:rPr>
              <a:t>[</a:t>
            </a:r>
            <a:r>
              <a:rPr lang="en-US" sz="1600" dirty="0" err="1">
                <a:solidFill>
                  <a:schemeClr val="accent4"/>
                </a:solidFill>
              </a:rPr>
              <a:t>Chugh</a:t>
            </a:r>
            <a:r>
              <a:rPr lang="en-US" sz="1600" dirty="0">
                <a:solidFill>
                  <a:schemeClr val="accent4"/>
                </a:solidFill>
              </a:rPr>
              <a:t> et al.: PLDI 2016]</a:t>
            </a:r>
          </a:p>
        </p:txBody>
      </p:sp>
      <p:pic>
        <p:nvPicPr>
          <p:cNvPr id="2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95252" y="3460374"/>
            <a:ext cx="4759910" cy="282068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1CEE210A-93B6-4714-AAF6-ECBA5FA348A9}" type="slidenum">
              <a:rPr lang="en-US" smtClean="0"/>
              <a:t>7</a:t>
            </a:fld>
            <a:endParaRPr lang="en-US"/>
          </a:p>
        </p:txBody>
      </p:sp>
    </p:spTree>
    <p:custDataLst>
      <p:tags r:id="rId1"/>
    </p:custDataLst>
    <p:extLst>
      <p:ext uri="{BB962C8B-B14F-4D97-AF65-F5344CB8AC3E}">
        <p14:creationId xmlns:p14="http://schemas.microsoft.com/office/powerpoint/2010/main" val="1332478131"/>
      </p:ext>
    </p:extLst>
  </p:cSld>
  <p:clrMapOvr>
    <a:masterClrMapping/>
  </p:clrMapOvr>
  <mc:AlternateContent xmlns:mc="http://schemas.openxmlformats.org/markup-compatibility/2006" xmlns:p14="http://schemas.microsoft.com/office/powerpoint/2010/main">
    <mc:Choice Requires="p14">
      <p:transition spd="med" p14:dur="700" advTm="21993">
        <p:fade/>
      </p:transition>
    </mc:Choice>
    <mc:Fallback xmlns="">
      <p:transition spd="med" advTm="21993">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nSpc>
                <a:spcPct val="110000"/>
              </a:lnSpc>
            </a:pPr>
            <a:r>
              <a:rPr lang="en-US" dirty="0"/>
              <a:t>But what about</a:t>
            </a:r>
            <a:br>
              <a:rPr lang="en-US" dirty="0"/>
            </a:br>
            <a:r>
              <a:rPr lang="en-US"/>
              <a:t>mass-market deployments?</a:t>
            </a:r>
            <a:endParaRPr lang="en-US" dirty="0"/>
          </a:p>
        </p:txBody>
      </p:sp>
      <p:sp>
        <p:nvSpPr>
          <p:cNvPr id="8" name="Text Placeholder 7"/>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n-US"/>
              <a:t>2 June 2017</a:t>
            </a:r>
          </a:p>
        </p:txBody>
      </p:sp>
      <p:sp>
        <p:nvSpPr>
          <p:cNvPr id="2" name="Slide Number Placeholder 1"/>
          <p:cNvSpPr>
            <a:spLocks noGrp="1"/>
          </p:cNvSpPr>
          <p:nvPr>
            <p:ph type="sldNum" sz="quarter" idx="12"/>
          </p:nvPr>
        </p:nvSpPr>
        <p:spPr/>
        <p:txBody>
          <a:bodyPr/>
          <a:lstStyle/>
          <a:p>
            <a:fld id="{1CEE210A-93B6-4714-AAF6-ECBA5FA348A9}" type="slidenum">
              <a:rPr lang="en-US" smtClean="0"/>
              <a:t>8</a:t>
            </a:fld>
            <a:endParaRPr lang="en-US"/>
          </a:p>
        </p:txBody>
      </p:sp>
    </p:spTree>
    <p:extLst>
      <p:ext uri="{BB962C8B-B14F-4D97-AF65-F5344CB8AC3E}">
        <p14:creationId xmlns:p14="http://schemas.microsoft.com/office/powerpoint/2010/main" val="3060762807"/>
      </p:ext>
    </p:extLst>
  </p:cSld>
  <p:clrMapOvr>
    <a:masterClrMapping/>
  </p:clrMapOvr>
  <mc:AlternateContent xmlns:mc="http://schemas.openxmlformats.org/markup-compatibility/2006" xmlns:p14="http://schemas.microsoft.com/office/powerpoint/2010/main">
    <mc:Choice Requires="p14">
      <p:transition spd="slow" p14:dur="2000" advTm="13585"/>
    </mc:Choice>
    <mc:Fallback xmlns="">
      <p:transition spd="slow" advTm="1358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4" name="Date Placeholder 3"/>
          <p:cNvSpPr>
            <a:spLocks noGrp="1"/>
          </p:cNvSpPr>
          <p:nvPr>
            <p:ph type="dt" sz="half" idx="10"/>
          </p:nvPr>
        </p:nvSpPr>
        <p:spPr/>
        <p:txBody>
          <a:bodyPr/>
          <a:lstStyle/>
          <a:p>
            <a:r>
              <a:rPr lang="en-US"/>
              <a:t>2 June 2017</a:t>
            </a:r>
          </a:p>
        </p:txBody>
      </p:sp>
      <p:grpSp>
        <p:nvGrpSpPr>
          <p:cNvPr id="16" name="Group 15"/>
          <p:cNvGrpSpPr/>
          <p:nvPr/>
        </p:nvGrpSpPr>
        <p:grpSpPr>
          <a:xfrm>
            <a:off x="2370792" y="1548323"/>
            <a:ext cx="7763808" cy="915085"/>
            <a:chOff x="2370792" y="1548323"/>
            <a:chExt cx="7450415" cy="915085"/>
          </a:xfrm>
        </p:grpSpPr>
        <p:sp>
          <p:nvSpPr>
            <p:cNvPr id="8" name="Freeform: Shape 7"/>
            <p:cNvSpPr/>
            <p:nvPr/>
          </p:nvSpPr>
          <p:spPr>
            <a:xfrm>
              <a:off x="2828333" y="1548323"/>
              <a:ext cx="6992874" cy="915085"/>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Program Synthesis: Intro</a:t>
              </a:r>
            </a:p>
          </p:txBody>
        </p:sp>
        <p:sp>
          <p:nvSpPr>
            <p:cNvPr id="9" name="Oval 8"/>
            <p:cNvSpPr/>
            <p:nvPr/>
          </p:nvSpPr>
          <p:spPr>
            <a:xfrm>
              <a:off x="2370792" y="1548324"/>
              <a:ext cx="915083" cy="915083"/>
            </a:xfrm>
            <a:prstGeom prst="ellipse">
              <a:avLst/>
            </a:prstGeom>
            <a:blipFill dpi="0" rotWithShape="1">
              <a:blip r:embed="rId2"/>
              <a:srcRect/>
              <a:stretch>
                <a:fillRect/>
              </a:stretch>
            </a:blipFill>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7" name="Group 16"/>
          <p:cNvGrpSpPr/>
          <p:nvPr/>
        </p:nvGrpSpPr>
        <p:grpSpPr>
          <a:xfrm>
            <a:off x="2370792" y="2736566"/>
            <a:ext cx="7763808" cy="915084"/>
            <a:chOff x="2370792" y="2736566"/>
            <a:chExt cx="7450415" cy="915084"/>
          </a:xfrm>
        </p:grpSpPr>
        <p:sp>
          <p:nvSpPr>
            <p:cNvPr id="10" name="Freeform: Shape 9"/>
            <p:cNvSpPr/>
            <p:nvPr/>
          </p:nvSpPr>
          <p:spPr>
            <a:xfrm>
              <a:off x="2828333" y="2736566"/>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0" rIns="199136" bIns="106681" numCol="1" spcCol="1270" anchor="ctr" anchorCtr="0">
              <a:noAutofit/>
            </a:bodyPr>
            <a:lstStyle/>
            <a:p>
              <a:pPr marL="0" lvl="0" indent="0" algn="l" defTabSz="1244600">
                <a:lnSpc>
                  <a:spcPct val="90000"/>
                </a:lnSpc>
                <a:spcBef>
                  <a:spcPct val="0"/>
                </a:spcBef>
                <a:spcAft>
                  <a:spcPct val="35000"/>
                </a:spcAft>
                <a:buNone/>
              </a:pPr>
              <a:r>
                <a:rPr lang="en-US" sz="2800" kern="1200" dirty="0"/>
                <a:t>PROSE Framework</a:t>
              </a:r>
            </a:p>
          </p:txBody>
        </p:sp>
        <p:sp>
          <p:nvSpPr>
            <p:cNvPr id="11" name="Oval 10"/>
            <p:cNvSpPr/>
            <p:nvPr/>
          </p:nvSpPr>
          <p:spPr>
            <a:xfrm>
              <a:off x="2370792" y="2736566"/>
              <a:ext cx="915083" cy="915083"/>
            </a:xfrm>
            <a:prstGeom prst="ellipse">
              <a:avLst/>
            </a:prstGeom>
            <a:blipFill dpi="0" rotWithShape="1">
              <a:blip r:embed="rId3"/>
              <a:srcRect/>
              <a:stretch>
                <a:fillRect l="5000" t="5000" r="5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8" name="Group 17"/>
          <p:cNvGrpSpPr/>
          <p:nvPr/>
        </p:nvGrpSpPr>
        <p:grpSpPr>
          <a:xfrm>
            <a:off x="2370792" y="3924808"/>
            <a:ext cx="7763808" cy="915084"/>
            <a:chOff x="2370792" y="3924808"/>
            <a:chExt cx="7450415" cy="915084"/>
          </a:xfrm>
        </p:grpSpPr>
        <p:sp>
          <p:nvSpPr>
            <p:cNvPr id="12" name="Freeform: Shape 11"/>
            <p:cNvSpPr/>
            <p:nvPr/>
          </p:nvSpPr>
          <p:spPr>
            <a:xfrm>
              <a:off x="2828333" y="3924808"/>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Mass-Market Deployments &amp; Challenges</a:t>
              </a:r>
            </a:p>
          </p:txBody>
        </p:sp>
        <p:sp>
          <p:nvSpPr>
            <p:cNvPr id="13" name="Oval 12"/>
            <p:cNvSpPr/>
            <p:nvPr/>
          </p:nvSpPr>
          <p:spPr>
            <a:xfrm>
              <a:off x="2370792" y="3924809"/>
              <a:ext cx="915083" cy="915083"/>
            </a:xfrm>
            <a:prstGeom prst="ellipse">
              <a:avLst/>
            </a:prstGeom>
            <a:blipFill rotWithShape="1">
              <a:blip r:embed="rId4"/>
              <a:stretch>
                <a:fillRect/>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grpSp>
        <p:nvGrpSpPr>
          <p:cNvPr id="19" name="Group 18"/>
          <p:cNvGrpSpPr/>
          <p:nvPr/>
        </p:nvGrpSpPr>
        <p:grpSpPr>
          <a:xfrm>
            <a:off x="2370792" y="5113050"/>
            <a:ext cx="7763808" cy="915084"/>
            <a:chOff x="2370792" y="5113050"/>
            <a:chExt cx="7450415" cy="915084"/>
          </a:xfrm>
        </p:grpSpPr>
        <mc:AlternateContent xmlns:mc="http://schemas.openxmlformats.org/markup-compatibility/2006" xmlns:a14="http://schemas.microsoft.com/office/drawing/2010/main">
          <mc:Choice Requires="a14">
            <p:sp>
              <p:nvSpPr>
                <p:cNvPr id="14" name="Freeform: Shape 13"/>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632297" tIns="106681" rIns="199136" bIns="106680" numCol="1" spcCol="1270" anchor="ctr" anchorCtr="0">
                  <a:noAutofit/>
                </a:bodyPr>
                <a:lstStyle/>
                <a:p>
                  <a:pPr marL="0" lvl="0" indent="0" algn="l" defTabSz="1244600">
                    <a:lnSpc>
                      <a:spcPct val="90000"/>
                    </a:lnSpc>
                    <a:spcBef>
                      <a:spcPct val="0"/>
                    </a:spcBef>
                    <a:spcAft>
                      <a:spcPct val="35000"/>
                    </a:spcAft>
                    <a:buNone/>
                  </a:pPr>
                  <a:r>
                    <a:rPr lang="en-US" sz="2800" kern="1200" dirty="0"/>
                    <a:t>Future Work: Synthesis </a:t>
                  </a:r>
                  <a14:m>
                    <m:oMath xmlns:m="http://schemas.openxmlformats.org/officeDocument/2006/math">
                      <m:r>
                        <a:rPr lang="en-US" sz="2800" b="0" i="1" kern="1200" smtClean="0">
                          <a:latin typeface="Cambria Math" panose="02040503050406030204" pitchFamily="18" charset="0"/>
                        </a:rPr>
                        <m:t>⊂</m:t>
                      </m:r>
                    </m:oMath>
                  </a14:m>
                  <a:r>
                    <a:rPr lang="en-US" sz="2800" kern="1200" dirty="0"/>
                    <a:t> ML </a:t>
                  </a:r>
                  <a14:m>
                    <m:oMath xmlns:m="http://schemas.openxmlformats.org/officeDocument/2006/math">
                      <m:r>
                        <a:rPr lang="en-US" sz="2800" b="0" i="1" kern="1200" smtClean="0">
                          <a:latin typeface="Cambria Math" panose="02040503050406030204" pitchFamily="18" charset="0"/>
                        </a:rPr>
                        <m:t>⊂</m:t>
                      </m:r>
                    </m:oMath>
                  </a14:m>
                  <a:r>
                    <a:rPr lang="en-US" sz="2800" kern="1200" dirty="0"/>
                    <a:t> AI</a:t>
                  </a:r>
                </a:p>
              </p:txBody>
            </p:sp>
          </mc:Choice>
          <mc:Fallback xmlns="">
            <p:sp>
              <p:nvSpPr>
                <p:cNvPr id="14" name="Freeform: Shape 13"/>
                <p:cNvSpPr>
                  <a:spLocks noRot="1" noChangeAspect="1" noMove="1" noResize="1" noEditPoints="1" noAdjustHandles="1" noChangeArrowheads="1" noChangeShapeType="1" noTextEdit="1"/>
                </p:cNvSpPr>
                <p:nvPr/>
              </p:nvSpPr>
              <p:spPr>
                <a:xfrm>
                  <a:off x="2828333" y="5113050"/>
                  <a:ext cx="6992874" cy="915084"/>
                </a:xfrm>
                <a:custGeom>
                  <a:avLst/>
                  <a:gdLst>
                    <a:gd name="connsiteX0" fmla="*/ 0 w 6992874"/>
                    <a:gd name="connsiteY0" fmla="*/ 0 h 915083"/>
                    <a:gd name="connsiteX1" fmla="*/ 6535333 w 6992874"/>
                    <a:gd name="connsiteY1" fmla="*/ 0 h 915083"/>
                    <a:gd name="connsiteX2" fmla="*/ 6992874 w 6992874"/>
                    <a:gd name="connsiteY2" fmla="*/ 457542 h 915083"/>
                    <a:gd name="connsiteX3" fmla="*/ 6535333 w 6992874"/>
                    <a:gd name="connsiteY3" fmla="*/ 915083 h 915083"/>
                    <a:gd name="connsiteX4" fmla="*/ 0 w 6992874"/>
                    <a:gd name="connsiteY4" fmla="*/ 915083 h 915083"/>
                    <a:gd name="connsiteX5" fmla="*/ 0 w 6992874"/>
                    <a:gd name="connsiteY5" fmla="*/ 0 h 91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2874" h="915083">
                      <a:moveTo>
                        <a:pt x="6992874" y="915082"/>
                      </a:moveTo>
                      <a:lnTo>
                        <a:pt x="457541" y="915082"/>
                      </a:lnTo>
                      <a:lnTo>
                        <a:pt x="0" y="457541"/>
                      </a:lnTo>
                      <a:lnTo>
                        <a:pt x="457541" y="1"/>
                      </a:lnTo>
                      <a:lnTo>
                        <a:pt x="6992874" y="1"/>
                      </a:lnTo>
                      <a:lnTo>
                        <a:pt x="6992874" y="915082"/>
                      </a:lnTo>
                      <a:close/>
                    </a:path>
                  </a:pathLst>
                </a:custGeom>
                <a:blipFill>
                  <a:blip r:embed="rId5"/>
                  <a:stretch>
                    <a:fillRect/>
                  </a:stretch>
                </a:blipFill>
              </p:spPr>
              <p:txBody>
                <a:bodyPr/>
                <a:lstStyle/>
                <a:p>
                  <a:r>
                    <a:rPr lang="en-US">
                      <a:noFill/>
                    </a:rPr>
                    <a:t> </a:t>
                  </a:r>
                </a:p>
              </p:txBody>
            </p:sp>
          </mc:Fallback>
        </mc:AlternateContent>
        <p:sp>
          <p:nvSpPr>
            <p:cNvPr id="15" name="Oval 14"/>
            <p:cNvSpPr/>
            <p:nvPr/>
          </p:nvSpPr>
          <p:spPr>
            <a:xfrm>
              <a:off x="2370792" y="5113051"/>
              <a:ext cx="915083" cy="915083"/>
            </a:xfrm>
            <a:prstGeom prst="ellipse">
              <a:avLst/>
            </a:prstGeom>
            <a:blipFill dpi="0" rotWithShape="1">
              <a:blip r:embed="rId6"/>
              <a:srcRect/>
              <a:stretch>
                <a:fillRect l="-20000" t="5000" r="-20000" b="5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sp>
        <p:nvSpPr>
          <p:cNvPr id="24" name="Rectangle 23"/>
          <p:cNvSpPr/>
          <p:nvPr/>
        </p:nvSpPr>
        <p:spPr>
          <a:xfrm>
            <a:off x="1935678" y="2565070"/>
            <a:ext cx="8467106" cy="3681351"/>
          </a:xfrm>
          <a:prstGeom prst="rect">
            <a:avLst/>
          </a:prstGeom>
          <a:solidFill>
            <a:srgbClr val="F2F2F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1CEE210A-93B6-4714-AAF6-ECBA5FA348A9}" type="slidenum">
              <a:rPr lang="en-US" smtClean="0"/>
              <a:t>9</a:t>
            </a:fld>
            <a:endParaRPr lang="en-US"/>
          </a:p>
        </p:txBody>
      </p:sp>
    </p:spTree>
    <p:extLst>
      <p:ext uri="{BB962C8B-B14F-4D97-AF65-F5344CB8AC3E}">
        <p14:creationId xmlns:p14="http://schemas.microsoft.com/office/powerpoint/2010/main" val="737442753"/>
      </p:ext>
    </p:extLst>
  </p:cSld>
  <p:clrMapOvr>
    <a:masterClrMapping/>
  </p:clrMapOvr>
  <mc:AlternateContent xmlns:mc="http://schemas.openxmlformats.org/markup-compatibility/2006" xmlns:p14="http://schemas.microsoft.com/office/powerpoint/2010/main">
    <mc:Choice Requires="p14">
      <p:transition spd="med" p14:dur="700" advTm="21287">
        <p:fade/>
      </p:transition>
    </mc:Choice>
    <mc:Fallback xmlns="">
      <p:transition spd="med" advTm="21287">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5.4|4.8|2.7"/>
</p:tagLst>
</file>

<file path=ppt/tags/tag10.xml><?xml version="1.0" encoding="utf-8"?>
<p:tagLst xmlns:a="http://schemas.openxmlformats.org/drawingml/2006/main" xmlns:r="http://schemas.openxmlformats.org/officeDocument/2006/relationships" xmlns:p="http://schemas.openxmlformats.org/presentationml/2006/main">
  <p:tag name="TIMING" val="|3.9|28.9|11.6"/>
</p:tagLst>
</file>

<file path=ppt/tags/tag11.xml><?xml version="1.0" encoding="utf-8"?>
<p:tagLst xmlns:a="http://schemas.openxmlformats.org/drawingml/2006/main" xmlns:r="http://schemas.openxmlformats.org/officeDocument/2006/relationships" xmlns:p="http://schemas.openxmlformats.org/presentationml/2006/main">
  <p:tag name="TIMING" val="|3|5.2|7.5|6.1|6.8|1.2|4.2"/>
</p:tagLst>
</file>

<file path=ppt/tags/tag12.xml><?xml version="1.0" encoding="utf-8"?>
<p:tagLst xmlns:a="http://schemas.openxmlformats.org/drawingml/2006/main" xmlns:r="http://schemas.openxmlformats.org/officeDocument/2006/relationships" xmlns:p="http://schemas.openxmlformats.org/presentationml/2006/main">
  <p:tag name="TIMING" val="|1.5"/>
</p:tagLst>
</file>

<file path=ppt/tags/tag13.xml><?xml version="1.0" encoding="utf-8"?>
<p:tagLst xmlns:a="http://schemas.openxmlformats.org/drawingml/2006/main" xmlns:r="http://schemas.openxmlformats.org/officeDocument/2006/relationships" xmlns:p="http://schemas.openxmlformats.org/presentationml/2006/main">
  <p:tag name="TIMING" val="|10.5|34.6"/>
</p:tagLst>
</file>

<file path=ppt/tags/tag14.xml><?xml version="1.0" encoding="utf-8"?>
<p:tagLst xmlns:a="http://schemas.openxmlformats.org/drawingml/2006/main" xmlns:r="http://schemas.openxmlformats.org/officeDocument/2006/relationships" xmlns:p="http://schemas.openxmlformats.org/presentationml/2006/main">
  <p:tag name="TIMING" val="|52.6"/>
</p:tagLst>
</file>

<file path=ppt/tags/tag15.xml><?xml version="1.0" encoding="utf-8"?>
<p:tagLst xmlns:a="http://schemas.openxmlformats.org/drawingml/2006/main" xmlns:r="http://schemas.openxmlformats.org/officeDocument/2006/relationships" xmlns:p="http://schemas.openxmlformats.org/presentationml/2006/main">
  <p:tag name="TIMING" val="|31.2|1.3|16.6|13.1"/>
</p:tagLst>
</file>

<file path=ppt/tags/tag16.xml><?xml version="1.0" encoding="utf-8"?>
<p:tagLst xmlns:a="http://schemas.openxmlformats.org/drawingml/2006/main" xmlns:r="http://schemas.openxmlformats.org/officeDocument/2006/relationships" xmlns:p="http://schemas.openxmlformats.org/presentationml/2006/main">
  <p:tag name="TIMING" val="|14.6"/>
</p:tagLst>
</file>

<file path=ppt/tags/tag17.xml><?xml version="1.0" encoding="utf-8"?>
<p:tagLst xmlns:a="http://schemas.openxmlformats.org/drawingml/2006/main" xmlns:r="http://schemas.openxmlformats.org/officeDocument/2006/relationships" xmlns:p="http://schemas.openxmlformats.org/presentationml/2006/main">
  <p:tag name="TIMING" val="|10.9|12.4|1.5"/>
</p:tagLst>
</file>

<file path=ppt/tags/tag18.xml><?xml version="1.0" encoding="utf-8"?>
<p:tagLst xmlns:a="http://schemas.openxmlformats.org/drawingml/2006/main" xmlns:r="http://schemas.openxmlformats.org/officeDocument/2006/relationships" xmlns:p="http://schemas.openxmlformats.org/presentationml/2006/main">
  <p:tag name="HIGHLIGHTTEXTFRAGMENT" val="PPTLabsHighlightTextFragmentsShapef9e084a7-5298-44c6-a3b3-bf5a3a6f37fd"/>
</p:tagLst>
</file>

<file path=ppt/tags/tag19.xml><?xml version="1.0" encoding="utf-8"?>
<p:tagLst xmlns:a="http://schemas.openxmlformats.org/drawingml/2006/main" xmlns:r="http://schemas.openxmlformats.org/officeDocument/2006/relationships" xmlns:p="http://schemas.openxmlformats.org/presentationml/2006/main">
  <p:tag name="HIGHLIGHTTEXTFRAGMENT" val="PPTLabsHighlightTextFragmentsShape6bdf6130-58f6-4d38-90c3-d139f0dc40f5"/>
</p:tagLst>
</file>

<file path=ppt/tags/tag2.xml><?xml version="1.0" encoding="utf-8"?>
<p:tagLst xmlns:a="http://schemas.openxmlformats.org/drawingml/2006/main" xmlns:r="http://schemas.openxmlformats.org/officeDocument/2006/relationships" xmlns:p="http://schemas.openxmlformats.org/presentationml/2006/main">
  <p:tag name="TIMING" val="|8.5|3.9|3.6"/>
</p:tagLst>
</file>

<file path=ppt/tags/tag20.xml><?xml version="1.0" encoding="utf-8"?>
<p:tagLst xmlns:a="http://schemas.openxmlformats.org/drawingml/2006/main" xmlns:r="http://schemas.openxmlformats.org/officeDocument/2006/relationships" xmlns:p="http://schemas.openxmlformats.org/presentationml/2006/main">
  <p:tag name="HIGHLIGHTTEXTFRAGMENT" val="PPTLabsHighlightTextFragmentsShapef9e084a7-5298-44c6-a3b3-bf5a3a6f37fd"/>
</p:tagLst>
</file>

<file path=ppt/tags/tag21.xml><?xml version="1.0" encoding="utf-8"?>
<p:tagLst xmlns:a="http://schemas.openxmlformats.org/drawingml/2006/main" xmlns:r="http://schemas.openxmlformats.org/officeDocument/2006/relationships" xmlns:p="http://schemas.openxmlformats.org/presentationml/2006/main">
  <p:tag name="HIGHLIGHTTEXTFRAGMENT" val="PPTLabsHighlightTextFragmentsShape6bdf6130-58f6-4d38-90c3-d139f0dc40f5"/>
</p:tagLst>
</file>

<file path=ppt/tags/tag22.xml><?xml version="1.0" encoding="utf-8"?>
<p:tagLst xmlns:a="http://schemas.openxmlformats.org/drawingml/2006/main" xmlns:r="http://schemas.openxmlformats.org/officeDocument/2006/relationships" xmlns:p="http://schemas.openxmlformats.org/presentationml/2006/main">
  <p:tag name="TIMING" val="|15.2|16.2|13.8|2.3|10.3|6.1"/>
</p:tagLst>
</file>

<file path=ppt/tags/tag23.xml><?xml version="1.0" encoding="utf-8"?>
<p:tagLst xmlns:a="http://schemas.openxmlformats.org/drawingml/2006/main" xmlns:r="http://schemas.openxmlformats.org/officeDocument/2006/relationships" xmlns:p="http://schemas.openxmlformats.org/presentationml/2006/main">
  <p:tag name="TIMING" val="|9.7|9.7"/>
</p:tagLst>
</file>

<file path=ppt/tags/tag24.xml><?xml version="1.0" encoding="utf-8"?>
<p:tagLst xmlns:a="http://schemas.openxmlformats.org/drawingml/2006/main" xmlns:r="http://schemas.openxmlformats.org/officeDocument/2006/relationships" xmlns:p="http://schemas.openxmlformats.org/presentationml/2006/main">
  <p:tag name="TIMING" val="|3.2|12.1|4.5|9.8"/>
</p:tagLst>
</file>

<file path=ppt/tags/tag25.xml><?xml version="1.0" encoding="utf-8"?>
<p:tagLst xmlns:a="http://schemas.openxmlformats.org/drawingml/2006/main" xmlns:r="http://schemas.openxmlformats.org/officeDocument/2006/relationships" xmlns:p="http://schemas.openxmlformats.org/presentationml/2006/main">
  <p:tag name="TIMING" val="|2.6"/>
</p:tagLst>
</file>

<file path=ppt/tags/tag26.xml><?xml version="1.0" encoding="utf-8"?>
<p:tagLst xmlns:a="http://schemas.openxmlformats.org/drawingml/2006/main" xmlns:r="http://schemas.openxmlformats.org/officeDocument/2006/relationships" xmlns:p="http://schemas.openxmlformats.org/presentationml/2006/main">
  <p:tag name="TIMING" val="|4.1|47.5|8.3"/>
</p:tagLst>
</file>

<file path=ppt/tags/tag27.xml><?xml version="1.0" encoding="utf-8"?>
<p:tagLst xmlns:a="http://schemas.openxmlformats.org/drawingml/2006/main" xmlns:r="http://schemas.openxmlformats.org/officeDocument/2006/relationships" xmlns:p="http://schemas.openxmlformats.org/presentationml/2006/main">
  <p:tag name="TIMING" val="|105.6"/>
</p:tagLst>
</file>

<file path=ppt/tags/tag28.xml><?xml version="1.0" encoding="utf-8"?>
<p:tagLst xmlns:a="http://schemas.openxmlformats.org/drawingml/2006/main" xmlns:r="http://schemas.openxmlformats.org/officeDocument/2006/relationships" xmlns:p="http://schemas.openxmlformats.org/presentationml/2006/main">
  <p:tag name="TIMING" val="|105.6"/>
</p:tagLst>
</file>

<file path=ppt/tags/tag3.xml><?xml version="1.0" encoding="utf-8"?>
<p:tagLst xmlns:a="http://schemas.openxmlformats.org/drawingml/2006/main" xmlns:r="http://schemas.openxmlformats.org/officeDocument/2006/relationships" xmlns:p="http://schemas.openxmlformats.org/presentationml/2006/main">
  <p:tag name="TIMING" val="|9.6|23.9|4.3"/>
</p:tagLst>
</file>

<file path=ppt/tags/tag4.xml><?xml version="1.0" encoding="utf-8"?>
<p:tagLst xmlns:a="http://schemas.openxmlformats.org/drawingml/2006/main" xmlns:r="http://schemas.openxmlformats.org/officeDocument/2006/relationships" xmlns:p="http://schemas.openxmlformats.org/presentationml/2006/main">
  <p:tag name="TIMING" val="|9.6|23.9|4.3"/>
</p:tagLst>
</file>

<file path=ppt/tags/tag5.xml><?xml version="1.0" encoding="utf-8"?>
<p:tagLst xmlns:a="http://schemas.openxmlformats.org/drawingml/2006/main" xmlns:r="http://schemas.openxmlformats.org/officeDocument/2006/relationships" xmlns:p="http://schemas.openxmlformats.org/presentationml/2006/main">
  <p:tag name="TIMING" val="|9.6|23.9|4.3"/>
</p:tagLst>
</file>

<file path=ppt/tags/tag6.xml><?xml version="1.0" encoding="utf-8"?>
<p:tagLst xmlns:a="http://schemas.openxmlformats.org/drawingml/2006/main" xmlns:r="http://schemas.openxmlformats.org/officeDocument/2006/relationships" xmlns:p="http://schemas.openxmlformats.org/presentationml/2006/main">
  <p:tag name="TIMING" val="|9.6|23.9|4.3"/>
</p:tagLst>
</file>

<file path=ppt/tags/tag7.xml><?xml version="1.0" encoding="utf-8"?>
<p:tagLst xmlns:a="http://schemas.openxmlformats.org/drawingml/2006/main" xmlns:r="http://schemas.openxmlformats.org/officeDocument/2006/relationships" xmlns:p="http://schemas.openxmlformats.org/presentationml/2006/main">
  <p:tag name="TIMING" val="|5.5|13.2"/>
</p:tagLst>
</file>

<file path=ppt/tags/tag8.xml><?xml version="1.0" encoding="utf-8"?>
<p:tagLst xmlns:a="http://schemas.openxmlformats.org/drawingml/2006/main" xmlns:r="http://schemas.openxmlformats.org/officeDocument/2006/relationships" xmlns:p="http://schemas.openxmlformats.org/presentationml/2006/main">
  <p:tag name="TIMING" val="|18.3"/>
</p:tagLst>
</file>

<file path=ppt/tags/tag9.xml><?xml version="1.0" encoding="utf-8"?>
<p:tagLst xmlns:a="http://schemas.openxmlformats.org/drawingml/2006/main" xmlns:r="http://schemas.openxmlformats.org/officeDocument/2006/relationships" xmlns:p="http://schemas.openxmlformats.org/presentationml/2006/main">
  <p:tag name="TIMING" val="|3.8|5.3|4.6|10.4"/>
</p:tagLst>
</file>

<file path=ppt/theme/theme1.xml><?xml version="1.0" encoding="utf-8"?>
<a:theme xmlns:a="http://schemas.openxmlformats.org/drawingml/2006/main" name="Solarized">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arch 2017">
      <a:majorFont>
        <a:latin typeface="Droid Serif"/>
        <a:ea typeface=""/>
        <a:cs typeface=""/>
      </a:majorFont>
      <a:minorFont>
        <a:latin typeface="Droid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F3ED824-F1B0-4935-8E2A-EA2A1217E3A2}" vid="{DB262195-D7FB-4297-A0C2-33C2EFB310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ontrol xmlns="http://schemas.microsoft.com/VisualStudio/2011/storyboarding/control">
  <Id Name="f73ab2c0-5198-4984-a0be-e8327a78fac3" Revision="1" Stencil="System.MyShapes" StencilVersion="1.0"/>
</Control>
</file>

<file path=customXml/itemProps1.xml><?xml version="1.0" encoding="utf-8"?>
<ds:datastoreItem xmlns:ds="http://schemas.openxmlformats.org/officeDocument/2006/customXml" ds:itemID="{FAE2991E-CE71-4D8D-853D-C3B93E5B2753}">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emplate>PROSE - JT [70]</Template>
  <TotalTime>1140</TotalTime>
  <Words>3208</Words>
  <Application>Microsoft Office PowerPoint</Application>
  <PresentationFormat>Widescreen</PresentationFormat>
  <Paragraphs>763</Paragraphs>
  <Slides>62</Slides>
  <Notes>28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62</vt:i4>
      </vt:variant>
    </vt:vector>
  </HeadingPairs>
  <TitlesOfParts>
    <vt:vector size="72" baseType="lpstr">
      <vt:lpstr>Arial</vt:lpstr>
      <vt:lpstr>Calibri</vt:lpstr>
      <vt:lpstr>Cambria Math</vt:lpstr>
      <vt:lpstr>Consolas</vt:lpstr>
      <vt:lpstr>Droid Sans</vt:lpstr>
      <vt:lpstr>Droid Sans Mono</vt:lpstr>
      <vt:lpstr>Droid Serif</vt:lpstr>
      <vt:lpstr>Fira Code</vt:lpstr>
      <vt:lpstr>Roboto</vt:lpstr>
      <vt:lpstr>Solarized</vt:lpstr>
      <vt:lpstr>A Framework for Mass-Market Inductive Program Synthesis</vt:lpstr>
      <vt:lpstr>Program Synthesis: “The Golden Dream of CS” (circa 1950-1960)</vt:lpstr>
      <vt:lpstr>Modern Program Synthesis</vt:lpstr>
      <vt:lpstr>Modern Program Synthesis</vt:lpstr>
      <vt:lpstr>Applications: Educational Games</vt:lpstr>
      <vt:lpstr>Applications: Biology</vt:lpstr>
      <vt:lpstr>Applications: Live Programming</vt:lpstr>
      <vt:lpstr>But what about mass-market deployments?</vt:lpstr>
      <vt:lpstr>Outline</vt:lpstr>
      <vt:lpstr>Original Motivation: Data Wrangling</vt:lpstr>
      <vt:lpstr>Flash Fill</vt:lpstr>
      <vt:lpstr>Flash Fill</vt:lpstr>
      <vt:lpstr>Flash Fill</vt:lpstr>
      <vt:lpstr>PBE Timeline</vt:lpstr>
      <vt:lpstr>Why the Complexity?</vt:lpstr>
      <vt:lpstr>PBE Timeline</vt:lpstr>
      <vt:lpstr>PROSE</vt:lpstr>
      <vt:lpstr>PROSE</vt:lpstr>
      <vt:lpstr>PROgram Synthesis using Examples</vt:lpstr>
      <vt:lpstr>Thesis Statement</vt:lpstr>
      <vt:lpstr>Outline</vt:lpstr>
      <vt:lpstr>Key Idea</vt:lpstr>
      <vt:lpstr>Key Idea</vt:lpstr>
      <vt:lpstr>Witness function, a.k.a. Inverse Semantics</vt:lpstr>
      <vt:lpstr>Witness function, a.k.a. Inverse Semantics</vt:lpstr>
      <vt:lpstr>Witness function, a.k.a. Inverse Semantics</vt:lpstr>
      <vt:lpstr>Performance &amp; Number of Examples</vt:lpstr>
      <vt:lpstr>Limitation: Disjunctions</vt:lpstr>
      <vt:lpstr>Outline</vt:lpstr>
      <vt:lpstr>PowerPoint Presentation</vt:lpstr>
      <vt:lpstr>PowerPoint Presentation</vt:lpstr>
      <vt:lpstr>Refazer: Code Refactoring by Examples </vt:lpstr>
      <vt:lpstr>Refazer: Code Refactoring by Examples Automated feedback in programming MOOCs</vt:lpstr>
      <vt:lpstr>PROSE</vt:lpstr>
      <vt:lpstr>PROSE</vt:lpstr>
      <vt:lpstr>Examples are a terrible specification.</vt:lpstr>
      <vt:lpstr>Challenge №1: Intent Ambiguity</vt:lpstr>
      <vt:lpstr>Challenge №1: Intent Ambiguity</vt:lpstr>
      <vt:lpstr>Challenge №1: Intent Ambiguity</vt:lpstr>
      <vt:lpstr>Anecdotes</vt:lpstr>
      <vt:lpstr>Ambiguity Resolution</vt:lpstr>
      <vt:lpstr>Ambiguity Resolution</vt:lpstr>
      <vt:lpstr>Ambiguity Resolution</vt:lpstr>
      <vt:lpstr>Comparing interaction models</vt:lpstr>
      <vt:lpstr>Interactive Program Synthesis</vt:lpstr>
      <vt:lpstr>Interactive Program Synthesis</vt:lpstr>
      <vt:lpstr>Interactive Program Synthesis</vt:lpstr>
      <vt:lpstr>Interactive Program Synthesis</vt:lpstr>
      <vt:lpstr>Challenge №2: Incremental Synthesis</vt:lpstr>
      <vt:lpstr>Challenge №2: Incremental Synthesis</vt:lpstr>
      <vt:lpstr>Background: Version Space Algebra</vt:lpstr>
      <vt:lpstr>VSAs and CFGs are two isomorphic representations for a language</vt:lpstr>
      <vt:lpstr>Incremental Inductive Synthesis</vt:lpstr>
      <vt:lpstr>Speedup example: FlashFill</vt:lpstr>
      <vt:lpstr>Outline</vt:lpstr>
      <vt:lpstr>Program Synthesis ⊂ Machine Learning ⊂ AI</vt:lpstr>
      <vt:lpstr>ML 👉 PS: Adaptive synthesis</vt:lpstr>
      <vt:lpstr>ML 👈 PS: Programming </vt:lpstr>
      <vt:lpstr>ML 👈 PS: Programming </vt:lpstr>
      <vt:lpstr>Summary</vt:lpstr>
      <vt:lpstr>Thank you!</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Polozov</dc:creator>
  <cp:lastModifiedBy>Alex Polozov</cp:lastModifiedBy>
  <cp:revision>3</cp:revision>
  <dcterms:created xsi:type="dcterms:W3CDTF">2017-06-02T00:42:44Z</dcterms:created>
  <dcterms:modified xsi:type="dcterms:W3CDTF">2017-06-02T19:43:00Z</dcterms:modified>
</cp:coreProperties>
</file>