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90" r:id="rId1"/>
  </p:sldMasterIdLst>
  <p:notesMasterIdLst>
    <p:notesMasterId r:id="rId15"/>
  </p:notesMasterIdLst>
  <p:sldIdLst>
    <p:sldId id="256" r:id="rId2"/>
    <p:sldId id="258" r:id="rId3"/>
    <p:sldId id="263" r:id="rId4"/>
    <p:sldId id="259" r:id="rId5"/>
    <p:sldId id="264" r:id="rId6"/>
    <p:sldId id="270" r:id="rId7"/>
    <p:sldId id="271" r:id="rId8"/>
    <p:sldId id="265" r:id="rId9"/>
    <p:sldId id="267" r:id="rId10"/>
    <p:sldId id="261" r:id="rId11"/>
    <p:sldId id="266" r:id="rId12"/>
    <p:sldId id="269" r:id="rId13"/>
    <p:sldId id="268"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0152" autoAdjust="0"/>
  </p:normalViewPr>
  <p:slideViewPr>
    <p:cSldViewPr snapToGrid="0" snapToObjects="1">
      <p:cViewPr varScale="1">
        <p:scale>
          <a:sx n="81" d="100"/>
          <a:sy n="81" d="100"/>
        </p:scale>
        <p:origin x="2484"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91559BD-DF02-DA43-9053-282C8675ED7A}" type="datetimeFigureOut">
              <a:rPr lang="en-US" smtClean="0"/>
              <a:t>3/27/2015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649F750-E40E-2E45-9906-4DAC5F82DB8E}" type="slidenum">
              <a:rPr lang="en-US" smtClean="0"/>
              <a:t>‹#›</a:t>
            </a:fld>
            <a:endParaRPr lang="en-US"/>
          </a:p>
        </p:txBody>
      </p:sp>
    </p:spTree>
    <p:extLst>
      <p:ext uri="{BB962C8B-B14F-4D97-AF65-F5344CB8AC3E}">
        <p14:creationId xmlns:p14="http://schemas.microsoft.com/office/powerpoint/2010/main" val="339232576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Good morning. I’m Jenny</a:t>
            </a:r>
            <a:r>
              <a:rPr lang="en-US" baseline="0" dirty="0" smtClean="0"/>
              <a:t> Muilenburg, and I’m the Data Services Curriculum and Communications Librarian at the University of Washington.</a:t>
            </a:r>
            <a:endParaRPr lang="en-US" dirty="0"/>
          </a:p>
        </p:txBody>
      </p:sp>
      <p:sp>
        <p:nvSpPr>
          <p:cNvPr id="4" name="Slide Number Placeholder 3"/>
          <p:cNvSpPr>
            <a:spLocks noGrp="1"/>
          </p:cNvSpPr>
          <p:nvPr>
            <p:ph type="sldNum" sz="quarter" idx="10"/>
          </p:nvPr>
        </p:nvSpPr>
        <p:spPr/>
        <p:txBody>
          <a:bodyPr/>
          <a:lstStyle/>
          <a:p>
            <a:fld id="{9649F750-E40E-2E45-9906-4DAC5F82DB8E}" type="slidenum">
              <a:rPr lang="en-US" smtClean="0"/>
              <a:t>1</a:t>
            </a:fld>
            <a:endParaRPr lang="en-US"/>
          </a:p>
        </p:txBody>
      </p:sp>
    </p:spTree>
    <p:extLst>
      <p:ext uri="{BB962C8B-B14F-4D97-AF65-F5344CB8AC3E}">
        <p14:creationId xmlns:p14="http://schemas.microsoft.com/office/powerpoint/2010/main" val="21555141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Today I’m going to talk to you a little bit about the experience</a:t>
            </a:r>
            <a:r>
              <a:rPr lang="en-US" baseline="0" dirty="0" smtClean="0"/>
              <a:t> we had at the University of Washington, teaching Fundamentals of Research Data Management to a group that was primarily graduate students. </a:t>
            </a:r>
            <a:endParaRPr lang="en-US" baseline="0" dirty="0" smtClean="0"/>
          </a:p>
          <a:p>
            <a:endParaRPr lang="en-US" baseline="0" dirty="0" smtClean="0"/>
          </a:p>
          <a:p>
            <a:r>
              <a:rPr lang="en-US" baseline="0" dirty="0" smtClean="0"/>
              <a:t>I’ll </a:t>
            </a:r>
            <a:r>
              <a:rPr lang="en-US" baseline="0" dirty="0" smtClean="0"/>
              <a:t>talk a little about how we designed our class, the activities we used, how we assessed the sessions, and some of the challenges we experienced. </a:t>
            </a:r>
            <a:endParaRPr lang="en-US" dirty="0"/>
          </a:p>
        </p:txBody>
      </p:sp>
      <p:sp>
        <p:nvSpPr>
          <p:cNvPr id="4" name="Slide Number Placeholder 3"/>
          <p:cNvSpPr>
            <a:spLocks noGrp="1"/>
          </p:cNvSpPr>
          <p:nvPr>
            <p:ph type="sldNum" sz="quarter" idx="10"/>
          </p:nvPr>
        </p:nvSpPr>
        <p:spPr/>
        <p:txBody>
          <a:bodyPr/>
          <a:lstStyle/>
          <a:p>
            <a:fld id="{9649F750-E40E-2E45-9906-4DAC5F82DB8E}" type="slidenum">
              <a:rPr lang="en-US" smtClean="0"/>
              <a:t>2</a:t>
            </a:fld>
            <a:endParaRPr lang="en-US"/>
          </a:p>
        </p:txBody>
      </p:sp>
    </p:spTree>
    <p:extLst>
      <p:ext uri="{BB962C8B-B14F-4D97-AF65-F5344CB8AC3E}">
        <p14:creationId xmlns:p14="http://schemas.microsoft.com/office/powerpoint/2010/main" val="21079860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t>At the University of Washington,</a:t>
            </a:r>
            <a:r>
              <a:rPr lang="en-US" sz="1200" baseline="0" dirty="0" smtClean="0"/>
              <a:t> we’ve had someone working with data services since 2010. I was brought on in late 2012 to work as the “data curriculum and communications librarian,” to both promote our library’s data services, and to develop learning materials for both librarians and library users to train on research data management and other data issues.</a:t>
            </a:r>
          </a:p>
          <a:p>
            <a:endParaRPr lang="en-US" sz="1200" baseline="0" dirty="0" smtClean="0"/>
          </a:p>
          <a:p>
            <a:r>
              <a:rPr lang="en-US" sz="1200" baseline="0" dirty="0" smtClean="0"/>
              <a:t>In December 2013 we decided to </a:t>
            </a:r>
            <a:r>
              <a:rPr lang="en-US" sz="1200" baseline="0" dirty="0" err="1" smtClean="0"/>
              <a:t>particpate</a:t>
            </a:r>
            <a:r>
              <a:rPr lang="en-US" sz="1200" baseline="0" dirty="0" smtClean="0"/>
              <a:t> in a call for pilot partners with the NECDMC, the New England Collaborative Data Management Curriculum. They had developed a series of 7 modules to teach RDM (originally for </a:t>
            </a:r>
            <a:r>
              <a:rPr lang="en-US" sz="1200" baseline="0" dirty="0" smtClean="0"/>
              <a:t>STEM </a:t>
            </a:r>
            <a:r>
              <a:rPr lang="en-US" sz="1200" baseline="0" dirty="0" smtClean="0"/>
              <a:t>students), and wanted folks to use one or multiple modules in their own settings, and report back on how the curriculum worked out. </a:t>
            </a:r>
            <a:r>
              <a:rPr lang="en-US" sz="1200" baseline="0" dirty="0" smtClean="0"/>
              <a:t>I have some more detail on that on the next slides.</a:t>
            </a:r>
            <a:endParaRPr lang="en-US" sz="1200" baseline="0" dirty="0" smtClean="0"/>
          </a:p>
          <a:p>
            <a:endParaRPr lang="en-US" sz="1200" baseline="0" dirty="0" smtClean="0"/>
          </a:p>
          <a:p>
            <a:r>
              <a:rPr lang="en-US" sz="1200" baseline="0" dirty="0" smtClean="0"/>
              <a:t>My colleague </a:t>
            </a:r>
            <a:r>
              <a:rPr lang="en-US" sz="1200" baseline="0" dirty="0" err="1" smtClean="0"/>
              <a:t>Mahria</a:t>
            </a:r>
            <a:r>
              <a:rPr lang="en-US" sz="1200" baseline="0" dirty="0" smtClean="0"/>
              <a:t> </a:t>
            </a:r>
            <a:r>
              <a:rPr lang="en-US" sz="1200" baseline="0" dirty="0" err="1" smtClean="0"/>
              <a:t>Lebow</a:t>
            </a:r>
            <a:r>
              <a:rPr lang="en-US" sz="1200" baseline="0" dirty="0" smtClean="0"/>
              <a:t> (from UW Health </a:t>
            </a:r>
            <a:r>
              <a:rPr lang="en-US" sz="1200" baseline="0" dirty="0" smtClean="0"/>
              <a:t>Sciences at the time) </a:t>
            </a:r>
            <a:r>
              <a:rPr lang="en-US" sz="1200" baseline="0" dirty="0" smtClean="0"/>
              <a:t>and I agreed to pilot all seven modules. Previously I had held several drop-in training sessions for librarians, but this was our first offering to the greater university community.</a:t>
            </a:r>
            <a:endParaRPr lang="en-US" sz="1200" dirty="0"/>
          </a:p>
        </p:txBody>
      </p:sp>
      <p:sp>
        <p:nvSpPr>
          <p:cNvPr id="4" name="Slide Number Placeholder 3"/>
          <p:cNvSpPr>
            <a:spLocks noGrp="1"/>
          </p:cNvSpPr>
          <p:nvPr>
            <p:ph type="sldNum" sz="quarter" idx="10"/>
          </p:nvPr>
        </p:nvSpPr>
        <p:spPr/>
        <p:txBody>
          <a:bodyPr/>
          <a:lstStyle/>
          <a:p>
            <a:fld id="{9649F750-E40E-2E45-9906-4DAC5F82DB8E}" type="slidenum">
              <a:rPr lang="en-US" smtClean="0"/>
              <a:t>3</a:t>
            </a:fld>
            <a:endParaRPr lang="en-US"/>
          </a:p>
        </p:txBody>
      </p:sp>
    </p:spTree>
    <p:extLst>
      <p:ext uri="{BB962C8B-B14F-4D97-AF65-F5344CB8AC3E}">
        <p14:creationId xmlns:p14="http://schemas.microsoft.com/office/powerpoint/2010/main" val="33741631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i="0" dirty="0" smtClean="0"/>
              <a:t>NECDMC</a:t>
            </a:r>
            <a:r>
              <a:rPr lang="en-US" i="0" baseline="0" dirty="0" smtClean="0"/>
              <a:t> put out a call for pilot participants in late 2013. We agreed to serve as a site and began setting up a class</a:t>
            </a:r>
            <a:r>
              <a:rPr lang="en-US" i="0" baseline="0" dirty="0" smtClean="0"/>
              <a:t>.</a:t>
            </a:r>
          </a:p>
          <a:p>
            <a:pPr marL="0" marR="0" indent="0" algn="l" defTabSz="457200" rtl="0" eaLnBrk="1" fontAlgn="auto" latinLnBrk="0" hangingPunct="1">
              <a:lnSpc>
                <a:spcPct val="100000"/>
              </a:lnSpc>
              <a:spcBef>
                <a:spcPts val="0"/>
              </a:spcBef>
              <a:spcAft>
                <a:spcPts val="0"/>
              </a:spcAft>
              <a:buClrTx/>
              <a:buSzTx/>
              <a:buFontTx/>
              <a:buNone/>
              <a:tabLst/>
              <a:defRPr/>
            </a:pPr>
            <a:endParaRPr lang="en-US" i="0"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i="0" baseline="0" dirty="0" smtClean="0"/>
              <a:t>A little about NECDMC: it’s an instructional tool for teaching DM best practices to various levels of student in STEM disciplines.</a:t>
            </a:r>
          </a:p>
          <a:p>
            <a:pPr marL="0" marR="0" indent="0" algn="l" defTabSz="457200" rtl="0" eaLnBrk="1" fontAlgn="auto" latinLnBrk="0" hangingPunct="1">
              <a:lnSpc>
                <a:spcPct val="100000"/>
              </a:lnSpc>
              <a:spcBef>
                <a:spcPts val="0"/>
              </a:spcBef>
              <a:spcAft>
                <a:spcPts val="0"/>
              </a:spcAft>
              <a:buClrTx/>
              <a:buSzTx/>
              <a:buFontTx/>
              <a:buNone/>
              <a:tabLst/>
              <a:defRPr/>
            </a:pPr>
            <a:endParaRPr lang="en-US" i="0"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i="0" baseline="0" dirty="0" smtClean="0"/>
              <a:t>Each module aligns with one of the NSF’s DMP recommendations and addresses universal challenges.</a:t>
            </a:r>
          </a:p>
          <a:p>
            <a:pPr marL="0" marR="0" indent="0" algn="l" defTabSz="457200" rtl="0" eaLnBrk="1" fontAlgn="auto" latinLnBrk="0" hangingPunct="1">
              <a:lnSpc>
                <a:spcPct val="100000"/>
              </a:lnSpc>
              <a:spcBef>
                <a:spcPts val="0"/>
              </a:spcBef>
              <a:spcAft>
                <a:spcPts val="0"/>
              </a:spcAft>
              <a:buClrTx/>
              <a:buSzTx/>
              <a:buFontTx/>
              <a:buNone/>
              <a:tabLst/>
              <a:defRPr/>
            </a:pPr>
            <a:endParaRPr lang="en-US" i="0" baseline="0" dirty="0" smtClean="0"/>
          </a:p>
          <a:p>
            <a:r>
              <a:rPr lang="en-US" dirty="0" smtClean="0"/>
              <a:t>We </a:t>
            </a:r>
            <a:r>
              <a:rPr lang="en-US" dirty="0" smtClean="0"/>
              <a:t>decided to teach the 7 modules as a 7-week class. Registration opened in late December</a:t>
            </a:r>
            <a:r>
              <a:rPr lang="en-US" baseline="0" dirty="0" smtClean="0"/>
              <a:t> and had overwhelming response: 78 people signed up. The class was to being in January 2014, two weeks into the quarter.</a:t>
            </a:r>
          </a:p>
          <a:p>
            <a:endParaRPr lang="en-US" baseline="0" dirty="0" smtClean="0"/>
          </a:p>
          <a:p>
            <a:r>
              <a:rPr lang="en-US" dirty="0" smtClean="0"/>
              <a:t>The</a:t>
            </a:r>
            <a:r>
              <a:rPr lang="en-US" baseline="0" dirty="0" smtClean="0"/>
              <a:t> NECDMC modules were developed by a whole consortium of people. Some times multiple writers worked on an individual module. And each module included a lecture, a </a:t>
            </a:r>
            <a:r>
              <a:rPr lang="en-US" baseline="0" dirty="0" err="1" smtClean="0"/>
              <a:t>powerpoint</a:t>
            </a:r>
            <a:r>
              <a:rPr lang="en-US" baseline="0" dirty="0" smtClean="0"/>
              <a:t> presentation sometimes with notes, activities to illustrate the learning concepts, extensive background information in the form of a word doc (from which the PPT was developed), and illustrative case studies.</a:t>
            </a:r>
          </a:p>
          <a:p>
            <a:endParaRPr lang="en-US" baseline="0" dirty="0" smtClean="0"/>
          </a:p>
        </p:txBody>
      </p:sp>
      <p:sp>
        <p:nvSpPr>
          <p:cNvPr id="4" name="Slide Number Placeholder 3"/>
          <p:cNvSpPr>
            <a:spLocks noGrp="1"/>
          </p:cNvSpPr>
          <p:nvPr>
            <p:ph type="sldNum" sz="quarter" idx="10"/>
          </p:nvPr>
        </p:nvSpPr>
        <p:spPr/>
        <p:txBody>
          <a:bodyPr/>
          <a:lstStyle/>
          <a:p>
            <a:fld id="{9649F750-E40E-2E45-9906-4DAC5F82DB8E}" type="slidenum">
              <a:rPr lang="en-US" smtClean="0"/>
              <a:t>4</a:t>
            </a:fld>
            <a:endParaRPr lang="en-US"/>
          </a:p>
        </p:txBody>
      </p:sp>
    </p:spTree>
    <p:extLst>
      <p:ext uri="{BB962C8B-B14F-4D97-AF65-F5344CB8AC3E}">
        <p14:creationId xmlns:p14="http://schemas.microsoft.com/office/powerpoint/2010/main" val="26429361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 included a small amount of readings and</a:t>
            </a:r>
            <a:r>
              <a:rPr lang="en-US" baseline="0" dirty="0" smtClean="0"/>
              <a:t> videos as homework before each class. Although NECDMC included an extensive list of readings and background materials for each module, since this was a no-credit class we tried to keep the homework load very light, under an hour for each class. We edited the list provided by NECDMC for brevity, and swapped out our own suggestions for background readings as </a:t>
            </a:r>
            <a:r>
              <a:rPr lang="en-US" baseline="0" dirty="0" smtClean="0"/>
              <a:t>necessary.</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9649F750-E40E-2E45-9906-4DAC5F82DB8E}" type="slidenum">
              <a:rPr lang="en-US" smtClean="0"/>
              <a:t>5</a:t>
            </a:fld>
            <a:endParaRPr lang="en-US"/>
          </a:p>
        </p:txBody>
      </p:sp>
    </p:spTree>
    <p:extLst>
      <p:ext uri="{BB962C8B-B14F-4D97-AF65-F5344CB8AC3E}">
        <p14:creationId xmlns:p14="http://schemas.microsoft.com/office/powerpoint/2010/main" val="34235482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Just to give you an idea, this was the simplified version of the NSF that NECDMC built their curriculum around.</a:t>
            </a:r>
          </a:p>
          <a:p>
            <a:endParaRPr lang="en-US" dirty="0" smtClean="0"/>
          </a:p>
          <a:p>
            <a:r>
              <a:rPr lang="en-US" dirty="0" smtClean="0"/>
              <a:t>The issues are universal, though the specifics will vary according to discipline.</a:t>
            </a:r>
            <a:endParaRPr lang="en-US" dirty="0"/>
          </a:p>
        </p:txBody>
      </p:sp>
      <p:sp>
        <p:nvSpPr>
          <p:cNvPr id="4" name="Slide Number Placeholder 3"/>
          <p:cNvSpPr>
            <a:spLocks noGrp="1"/>
          </p:cNvSpPr>
          <p:nvPr>
            <p:ph type="sldNum" sz="quarter" idx="10"/>
          </p:nvPr>
        </p:nvSpPr>
        <p:spPr/>
        <p:txBody>
          <a:bodyPr/>
          <a:lstStyle/>
          <a:p>
            <a:fld id="{9649F750-E40E-2E45-9906-4DAC5F82DB8E}" type="slidenum">
              <a:rPr lang="en-US" smtClean="0"/>
              <a:t>6</a:t>
            </a:fld>
            <a:endParaRPr lang="en-US"/>
          </a:p>
        </p:txBody>
      </p:sp>
    </p:spTree>
    <p:extLst>
      <p:ext uri="{BB962C8B-B14F-4D97-AF65-F5344CB8AC3E}">
        <p14:creationId xmlns:p14="http://schemas.microsoft.com/office/powerpoint/2010/main" val="2465781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a:t>
            </a:r>
            <a:r>
              <a:rPr lang="en-US" baseline="0" dirty="0" smtClean="0"/>
              <a:t> marketed our class to a few specific colleges: engineering, nursing, forestry, etc. We had our subject librarians send an email to their departments.</a:t>
            </a:r>
          </a:p>
          <a:p>
            <a:endParaRPr lang="en-US" baseline="0" dirty="0" smtClean="0"/>
          </a:p>
          <a:p>
            <a:r>
              <a:rPr lang="en-US" baseline="0" dirty="0" smtClean="0"/>
              <a:t>Knowing we had a mixed audience, we tried to keep the content general. This was both a plus and a minus, as more specific information might have been more useful. General meant they learned easily across the board.</a:t>
            </a:r>
          </a:p>
          <a:p>
            <a:endParaRPr lang="en-US" baseline="0" dirty="0" smtClean="0"/>
          </a:p>
          <a:p>
            <a:r>
              <a:rPr lang="en-US" baseline="0" dirty="0" smtClean="0"/>
              <a:t>Each module from NECDMC was carefully edited for several reasons: to increase UW-specific information and resources in the content. To re-rank any content’s importance as decided by myself and </a:t>
            </a:r>
            <a:r>
              <a:rPr lang="en-US" baseline="0" dirty="0" err="1" smtClean="0"/>
              <a:t>Mahria</a:t>
            </a:r>
            <a:r>
              <a:rPr lang="en-US" baseline="0" dirty="0" smtClean="0"/>
              <a:t>. And to include any local convention and rules from UW, as pertains to UW resources.</a:t>
            </a:r>
            <a:endParaRPr lang="en-US" dirty="0"/>
          </a:p>
        </p:txBody>
      </p:sp>
      <p:sp>
        <p:nvSpPr>
          <p:cNvPr id="4" name="Slide Number Placeholder 3"/>
          <p:cNvSpPr>
            <a:spLocks noGrp="1"/>
          </p:cNvSpPr>
          <p:nvPr>
            <p:ph type="sldNum" sz="quarter" idx="10"/>
          </p:nvPr>
        </p:nvSpPr>
        <p:spPr/>
        <p:txBody>
          <a:bodyPr/>
          <a:lstStyle/>
          <a:p>
            <a:fld id="{9649F750-E40E-2E45-9906-4DAC5F82DB8E}" type="slidenum">
              <a:rPr lang="en-US" smtClean="0"/>
              <a:t>8</a:t>
            </a:fld>
            <a:endParaRPr lang="en-US"/>
          </a:p>
        </p:txBody>
      </p:sp>
    </p:spTree>
    <p:extLst>
      <p:ext uri="{BB962C8B-B14F-4D97-AF65-F5344CB8AC3E}">
        <p14:creationId xmlns:p14="http://schemas.microsoft.com/office/powerpoint/2010/main" val="15438475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 used the provided activities, but edited them.</a:t>
            </a:r>
            <a:r>
              <a:rPr lang="en-US" baseline="0" dirty="0" smtClean="0"/>
              <a:t> </a:t>
            </a:r>
          </a:p>
          <a:p>
            <a:endParaRPr lang="en-US" baseline="0" dirty="0" smtClean="0"/>
          </a:p>
          <a:p>
            <a:r>
              <a:rPr lang="en-US" baseline="0" dirty="0" smtClean="0"/>
              <a:t>Reading a case study, working in groups, talking through possible solutions. </a:t>
            </a:r>
          </a:p>
          <a:p>
            <a:endParaRPr lang="en-US" baseline="0" dirty="0" smtClean="0"/>
          </a:p>
          <a:p>
            <a:r>
              <a:rPr lang="en-US" baseline="0" dirty="0" smtClean="0"/>
              <a:t>Conversation was one of the best results of this class: students were engaged, learned from each other, good questions were asked</a:t>
            </a:r>
            <a:r>
              <a:rPr lang="en-US" baseline="0" dirty="0" smtClean="0"/>
              <a:t>.</a:t>
            </a:r>
          </a:p>
          <a:p>
            <a:endParaRPr lang="en-US" baseline="0" dirty="0" smtClean="0"/>
          </a:p>
          <a:p>
            <a:r>
              <a:rPr lang="en-US" baseline="0" dirty="0" smtClean="0"/>
              <a:t>We developed a class website as a holding place for our documents, lectures, and to deliver readings and other class-related materials. Exercises were posted there as well.</a:t>
            </a:r>
            <a:endParaRPr lang="en-US" dirty="0"/>
          </a:p>
        </p:txBody>
      </p:sp>
      <p:sp>
        <p:nvSpPr>
          <p:cNvPr id="4" name="Slide Number Placeholder 3"/>
          <p:cNvSpPr>
            <a:spLocks noGrp="1"/>
          </p:cNvSpPr>
          <p:nvPr>
            <p:ph type="sldNum" sz="quarter" idx="10"/>
          </p:nvPr>
        </p:nvSpPr>
        <p:spPr/>
        <p:txBody>
          <a:bodyPr/>
          <a:lstStyle/>
          <a:p>
            <a:fld id="{9649F750-E40E-2E45-9906-4DAC5F82DB8E}" type="slidenum">
              <a:rPr lang="en-US" smtClean="0"/>
              <a:t>9</a:t>
            </a:fld>
            <a:endParaRPr lang="en-US"/>
          </a:p>
        </p:txBody>
      </p:sp>
    </p:spTree>
    <p:extLst>
      <p:ext uri="{BB962C8B-B14F-4D97-AF65-F5344CB8AC3E}">
        <p14:creationId xmlns:p14="http://schemas.microsoft.com/office/powerpoint/2010/main" val="30162127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NECDMC</a:t>
            </a:r>
            <a:r>
              <a:rPr lang="en-US" baseline="0" dirty="0" smtClean="0"/>
              <a:t> of course wanted pilot participants to have their learners rank the classes as taught. Since we had 7 sessions we edited down their surveys and used one for each class.</a:t>
            </a:r>
          </a:p>
          <a:p>
            <a:endParaRPr lang="en-US" baseline="0" dirty="0" smtClean="0"/>
          </a:p>
          <a:p>
            <a:r>
              <a:rPr lang="en-US" baseline="0" dirty="0" smtClean="0"/>
              <a:t>The classes were well received, and I can share that information with anyone who’s curious.</a:t>
            </a:r>
          </a:p>
        </p:txBody>
      </p:sp>
      <p:sp>
        <p:nvSpPr>
          <p:cNvPr id="4" name="Slide Number Placeholder 3"/>
          <p:cNvSpPr>
            <a:spLocks noGrp="1"/>
          </p:cNvSpPr>
          <p:nvPr>
            <p:ph type="sldNum" sz="quarter" idx="10"/>
          </p:nvPr>
        </p:nvSpPr>
        <p:spPr/>
        <p:txBody>
          <a:bodyPr/>
          <a:lstStyle/>
          <a:p>
            <a:fld id="{9649F750-E40E-2E45-9906-4DAC5F82DB8E}" type="slidenum">
              <a:rPr lang="en-US" smtClean="0"/>
              <a:t>10</a:t>
            </a:fld>
            <a:endParaRPr lang="en-US"/>
          </a:p>
        </p:txBody>
      </p:sp>
    </p:spTree>
    <p:extLst>
      <p:ext uri="{BB962C8B-B14F-4D97-AF65-F5344CB8AC3E}">
        <p14:creationId xmlns:p14="http://schemas.microsoft.com/office/powerpoint/2010/main" val="6578736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Customing</a:t>
            </a:r>
            <a:r>
              <a:rPr lang="en-US" dirty="0" smtClean="0"/>
              <a:t> took TIME.</a:t>
            </a:r>
          </a:p>
          <a:p>
            <a:endParaRPr lang="en-US" dirty="0" smtClean="0"/>
          </a:p>
          <a:p>
            <a:r>
              <a:rPr lang="en-US" dirty="0" smtClean="0"/>
              <a:t>Attrition:</a:t>
            </a:r>
            <a:r>
              <a:rPr lang="en-US" baseline="0" dirty="0" smtClean="0"/>
              <a:t> 78 registered, 35 attended on the first day, 7 were at the last class.</a:t>
            </a:r>
          </a:p>
          <a:p>
            <a:endParaRPr lang="en-US" baseline="0" dirty="0" smtClean="0"/>
          </a:p>
          <a:p>
            <a:r>
              <a:rPr lang="en-US" baseline="0" dirty="0" smtClean="0"/>
              <a:t>Mixed audience means widely varied levels of experience, conventions across disciplines, etc. Though this also meant they had an opportunity to learn from each other, which they genuinely seemed to enjoy.</a:t>
            </a:r>
          </a:p>
          <a:p>
            <a:endParaRPr lang="en-US" baseline="0" dirty="0" smtClean="0"/>
          </a:p>
          <a:p>
            <a:r>
              <a:rPr lang="en-US" baseline="0" dirty="0" smtClean="0"/>
              <a:t>Technology, always. We delivered across two sites on campus, one remote with on-site librarian and technical support, but there were (of course) still issues.</a:t>
            </a:r>
          </a:p>
          <a:p>
            <a:endParaRPr lang="en-US"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Issues: non-credit class, drop-in, seven weeks, weather, Seahawks, everything and anything</a:t>
            </a:r>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The online class site,</a:t>
            </a:r>
            <a:r>
              <a:rPr lang="en-US" baseline="0" dirty="0" smtClean="0"/>
              <a:t> used via the classroom management system Canvas, led some students to come right out and say they weren’t going to attend class because it was “all online.” This was actually meant as a companion site, not as a standalone course, so that didn’t help our case much.</a:t>
            </a:r>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9649F750-E40E-2E45-9906-4DAC5F82DB8E}" type="slidenum">
              <a:rPr lang="en-US" smtClean="0"/>
              <a:t>11</a:t>
            </a:fld>
            <a:endParaRPr lang="en-US"/>
          </a:p>
        </p:txBody>
      </p:sp>
    </p:spTree>
    <p:extLst>
      <p:ext uri="{BB962C8B-B14F-4D97-AF65-F5344CB8AC3E}">
        <p14:creationId xmlns:p14="http://schemas.microsoft.com/office/powerpoint/2010/main" val="34827102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I’ll offer a second class, aiming</a:t>
            </a:r>
            <a:r>
              <a:rPr lang="en-US" baseline="0" dirty="0" smtClean="0"/>
              <a:t> for this fall. Also considering a summer session “In Brief.”</a:t>
            </a:r>
          </a:p>
          <a:p>
            <a:endParaRPr lang="en-US" baseline="0" dirty="0" smtClean="0"/>
          </a:p>
          <a:p>
            <a:r>
              <a:rPr lang="en-US" baseline="0" dirty="0" smtClean="0"/>
              <a:t>Marketing: do we aim for more people, so more end up signed up?</a:t>
            </a:r>
          </a:p>
          <a:p>
            <a:r>
              <a:rPr lang="en-US" baseline="0" dirty="0" smtClean="0"/>
              <a:t>More departments?</a:t>
            </a:r>
          </a:p>
          <a:p>
            <a:r>
              <a:rPr lang="en-US" baseline="0" dirty="0" smtClean="0"/>
              <a:t>Same attrition?</a:t>
            </a:r>
          </a:p>
          <a:p>
            <a:endParaRPr lang="en-US" baseline="0" dirty="0" smtClean="0"/>
          </a:p>
          <a:p>
            <a:r>
              <a:rPr lang="en-US" baseline="0" dirty="0" smtClean="0"/>
              <a:t>Audience: Do we break it up further? STEM? Social Sciences? Dig Humanities? Etc.</a:t>
            </a:r>
            <a:endParaRPr lang="en-US" dirty="0"/>
          </a:p>
        </p:txBody>
      </p:sp>
      <p:sp>
        <p:nvSpPr>
          <p:cNvPr id="4" name="Slide Number Placeholder 3"/>
          <p:cNvSpPr>
            <a:spLocks noGrp="1"/>
          </p:cNvSpPr>
          <p:nvPr>
            <p:ph type="sldNum" sz="quarter" idx="10"/>
          </p:nvPr>
        </p:nvSpPr>
        <p:spPr/>
        <p:txBody>
          <a:bodyPr/>
          <a:lstStyle/>
          <a:p>
            <a:fld id="{9649F750-E40E-2E45-9906-4DAC5F82DB8E}" type="slidenum">
              <a:rPr lang="en-US" smtClean="0"/>
              <a:t>12</a:t>
            </a:fld>
            <a:endParaRPr lang="en-US"/>
          </a:p>
        </p:txBody>
      </p:sp>
    </p:spTree>
    <p:extLst>
      <p:ext uri="{BB962C8B-B14F-4D97-AF65-F5344CB8AC3E}">
        <p14:creationId xmlns:p14="http://schemas.microsoft.com/office/powerpoint/2010/main" val="38089525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E13BF99-D737-7449-BD97-CC94328EDD1C}" type="datetimeFigureOut">
              <a:rPr lang="en-US" smtClean="0"/>
              <a:t>3/27/2015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CC888B-D9F9-4E54-B722-F151A9F45E95}" type="slidenum">
              <a:rPr lang="en-US" smtClean="0"/>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E13BF99-D737-7449-BD97-CC94328EDD1C}" type="datetimeFigureOut">
              <a:rPr lang="en-US" smtClean="0"/>
              <a:t>3/27/2015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5716D1D-D03D-3143-A610-E77B1AD5BAE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E13BF99-D737-7449-BD97-CC94328EDD1C}" type="datetimeFigureOut">
              <a:rPr lang="en-US" smtClean="0"/>
              <a:t>3/27/2015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5716D1D-D03D-3143-A610-E77B1AD5BAEB}" type="slidenum">
              <a:rPr lang="en-US" smtClean="0"/>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E13BF99-D737-7449-BD97-CC94328EDD1C}" type="datetimeFigureOut">
              <a:rPr lang="en-US" smtClean="0"/>
              <a:t>3/27/2015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5716D1D-D03D-3143-A610-E77B1AD5BAEB}"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E13BF99-D737-7449-BD97-CC94328EDD1C}" type="datetimeFigureOut">
              <a:rPr lang="en-US" smtClean="0"/>
              <a:t>3/27/2015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5716D1D-D03D-3143-A610-E77B1AD5BAEB}" type="slidenum">
              <a:rPr lang="en-US" smtClean="0"/>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E13BF99-D737-7449-BD97-CC94328EDD1C}" type="datetimeFigureOut">
              <a:rPr lang="en-US" smtClean="0"/>
              <a:t>3/27/2015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5716D1D-D03D-3143-A610-E77B1AD5BAE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13BF99-D737-7449-BD97-CC94328EDD1C}" type="datetimeFigureOut">
              <a:rPr lang="en-US" smtClean="0"/>
              <a:t>3/27/2015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5716D1D-D03D-3143-A610-E77B1AD5BAE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E13BF99-D737-7449-BD97-CC94328EDD1C}" type="datetimeFigureOut">
              <a:rPr lang="en-US" smtClean="0"/>
              <a:t>3/27/2015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37D5FE-740C-46F5-801A-FA5477D9711F}" type="slidenum">
              <a:rPr lang="en-US" smtClean="0"/>
              <a:pPr/>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E13BF99-D737-7449-BD97-CC94328EDD1C}" type="datetimeFigureOut">
              <a:rPr lang="en-US" smtClean="0"/>
              <a:t>3/27/2015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5716D1D-D03D-3143-A610-E77B1AD5BAEB}"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E13BF99-D737-7449-BD97-CC94328EDD1C}" type="datetimeFigureOut">
              <a:rPr lang="en-US" smtClean="0"/>
              <a:t>3/27/2015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5716D1D-D03D-3143-A610-E77B1AD5BAE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E13BF99-D737-7449-BD97-CC94328EDD1C}" type="datetimeFigureOut">
              <a:rPr lang="en-US" smtClean="0"/>
              <a:t>3/27/2015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5716D1D-D03D-3143-A610-E77B1AD5BAE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3E13BF99-D737-7449-BD97-CC94328EDD1C}" type="datetimeFigureOut">
              <a:rPr lang="en-US" smtClean="0"/>
              <a:t>3/27/2015</a:t>
            </a:fld>
            <a:endParaRPr 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US" dirty="0"/>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05716D1D-D03D-3143-A610-E77B1AD5BAEB}"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991" r:id="rId1"/>
    <p:sldLayoutId id="2147483992" r:id="rId2"/>
    <p:sldLayoutId id="2147483993" r:id="rId3"/>
    <p:sldLayoutId id="2147483994" r:id="rId4"/>
    <p:sldLayoutId id="2147483995" r:id="rId5"/>
    <p:sldLayoutId id="2147483996" r:id="rId6"/>
    <p:sldLayoutId id="2147483997" r:id="rId7"/>
    <p:sldLayoutId id="2147483998" r:id="rId8"/>
    <p:sldLayoutId id="2147483999" r:id="rId9"/>
    <p:sldLayoutId id="2147484000" r:id="rId10"/>
    <p:sldLayoutId id="2147484001"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hyperlink" Target="https://canvas.uw.edu/courses/889213"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canvas.uw.edu/courses/889213"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800" dirty="0" smtClean="0"/>
              <a:t>RDM Instruction @ UW</a:t>
            </a:r>
            <a:endParaRPr lang="en-US" sz="4800" dirty="0"/>
          </a:p>
        </p:txBody>
      </p:sp>
      <p:sp>
        <p:nvSpPr>
          <p:cNvPr id="3" name="Subtitle 2"/>
          <p:cNvSpPr>
            <a:spLocks noGrp="1"/>
          </p:cNvSpPr>
          <p:nvPr>
            <p:ph type="subTitle" idx="1"/>
          </p:nvPr>
        </p:nvSpPr>
        <p:spPr/>
        <p:txBody>
          <a:bodyPr>
            <a:normAutofit fontScale="70000" lnSpcReduction="20000"/>
          </a:bodyPr>
          <a:lstStyle/>
          <a:p>
            <a:r>
              <a:rPr lang="en-US" dirty="0" smtClean="0"/>
              <a:t>Jenny Muilenburg</a:t>
            </a:r>
          </a:p>
          <a:p>
            <a:r>
              <a:rPr lang="en-US" dirty="0" smtClean="0"/>
              <a:t>Data Services Curriculum and Communications Librarian</a:t>
            </a:r>
          </a:p>
          <a:p>
            <a:r>
              <a:rPr lang="en-US" dirty="0" smtClean="0"/>
              <a:t>University of Washington</a:t>
            </a:r>
          </a:p>
          <a:p>
            <a:endParaRPr lang="en-US" dirty="0"/>
          </a:p>
          <a:p>
            <a:r>
              <a:rPr lang="en-US" dirty="0" smtClean="0"/>
              <a:t>ACRL2015</a:t>
            </a:r>
          </a:p>
          <a:p>
            <a:r>
              <a:rPr lang="en-US" dirty="0" smtClean="0"/>
              <a:t>#</a:t>
            </a:r>
            <a:r>
              <a:rPr lang="en-US" dirty="0" err="1" smtClean="0"/>
              <a:t>teachDIL</a:t>
            </a:r>
            <a:endParaRPr lang="en-US" dirty="0" smtClean="0"/>
          </a:p>
        </p:txBody>
      </p:sp>
      <p:pic>
        <p:nvPicPr>
          <p:cNvPr id="4" name="Picture 3" descr="noun_university_10532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81800" y="4572283"/>
            <a:ext cx="1752600" cy="1752600"/>
          </a:xfrm>
          <a:prstGeom prst="rect">
            <a:avLst/>
          </a:prstGeom>
        </p:spPr>
      </p:pic>
    </p:spTree>
    <p:extLst>
      <p:ext uri="{BB962C8B-B14F-4D97-AF65-F5344CB8AC3E}">
        <p14:creationId xmlns:p14="http://schemas.microsoft.com/office/powerpoint/2010/main" val="5771989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Fundamentals of RDM</a:t>
            </a:r>
            <a:endParaRPr lang="en-US" dirty="0"/>
          </a:p>
        </p:txBody>
      </p:sp>
      <p:sp>
        <p:nvSpPr>
          <p:cNvPr id="3" name="Content Placeholder 2"/>
          <p:cNvSpPr>
            <a:spLocks noGrp="1"/>
          </p:cNvSpPr>
          <p:nvPr>
            <p:ph idx="1"/>
          </p:nvPr>
        </p:nvSpPr>
        <p:spPr>
          <a:xfrm>
            <a:off x="457201" y="1600200"/>
            <a:ext cx="4175388" cy="4876800"/>
          </a:xfrm>
        </p:spPr>
        <p:txBody>
          <a:bodyPr/>
          <a:lstStyle/>
          <a:p>
            <a:r>
              <a:rPr lang="en-US" dirty="0" smtClean="0"/>
              <a:t>Instructional design</a:t>
            </a:r>
          </a:p>
          <a:p>
            <a:r>
              <a:rPr lang="en-US" dirty="0" smtClean="0"/>
              <a:t>Activities</a:t>
            </a:r>
          </a:p>
          <a:p>
            <a:r>
              <a:rPr lang="en-US" dirty="0" smtClean="0"/>
              <a:t>Assessment</a:t>
            </a:r>
          </a:p>
          <a:p>
            <a:r>
              <a:rPr lang="en-US" dirty="0" smtClean="0"/>
              <a:t>Challenges</a:t>
            </a:r>
          </a:p>
          <a:p>
            <a:endParaRPr lang="en-US" dirty="0"/>
          </a:p>
          <a:p>
            <a:endParaRPr lang="en-US" dirty="0" smtClean="0"/>
          </a:p>
          <a:p>
            <a:endParaRPr lang="en-US" dirty="0"/>
          </a:p>
        </p:txBody>
      </p:sp>
      <p:pic>
        <p:nvPicPr>
          <p:cNvPr id="4" name="Picture 3" descr="noun_teaching_53696.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2588" y="1967937"/>
            <a:ext cx="3810000" cy="3810000"/>
          </a:xfrm>
          <a:prstGeom prst="rect">
            <a:avLst/>
          </a:prstGeom>
        </p:spPr>
      </p:pic>
      <p:sp>
        <p:nvSpPr>
          <p:cNvPr id="5" name="TextBox 4"/>
          <p:cNvSpPr txBox="1"/>
          <p:nvPr/>
        </p:nvSpPr>
        <p:spPr>
          <a:xfrm>
            <a:off x="457200" y="6477000"/>
            <a:ext cx="4559423" cy="276999"/>
          </a:xfrm>
          <a:prstGeom prst="rect">
            <a:avLst/>
          </a:prstGeom>
          <a:noFill/>
        </p:spPr>
        <p:txBody>
          <a:bodyPr wrap="none" rtlCol="0">
            <a:spAutoFit/>
          </a:bodyPr>
          <a:lstStyle/>
          <a:p>
            <a:r>
              <a:rPr lang="en-US" sz="1200" i="1" dirty="0" smtClean="0"/>
              <a:t>All images are from the Noun Project; http://</a:t>
            </a:r>
            <a:r>
              <a:rPr lang="en-US" sz="1200" i="1" dirty="0" err="1" smtClean="0"/>
              <a:t>thenounproject.com</a:t>
            </a:r>
            <a:r>
              <a:rPr lang="en-US" sz="1200" i="1" dirty="0" smtClean="0"/>
              <a:t> </a:t>
            </a:r>
            <a:endParaRPr lang="en-US" sz="1200" i="1" dirty="0"/>
          </a:p>
        </p:txBody>
      </p:sp>
    </p:spTree>
    <p:extLst>
      <p:ext uri="{BB962C8B-B14F-4D97-AF65-F5344CB8AC3E}">
        <p14:creationId xmlns:p14="http://schemas.microsoft.com/office/powerpoint/2010/main" val="1881769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Background</a:t>
            </a:r>
            <a:endParaRPr lang="en-US" dirty="0"/>
          </a:p>
        </p:txBody>
      </p:sp>
      <p:sp>
        <p:nvSpPr>
          <p:cNvPr id="3" name="Content Placeholder 2"/>
          <p:cNvSpPr>
            <a:spLocks noGrp="1"/>
          </p:cNvSpPr>
          <p:nvPr>
            <p:ph idx="1"/>
          </p:nvPr>
        </p:nvSpPr>
        <p:spPr/>
        <p:txBody>
          <a:bodyPr/>
          <a:lstStyle/>
          <a:p>
            <a:r>
              <a:rPr lang="en-US" dirty="0" smtClean="0"/>
              <a:t>History at UW</a:t>
            </a:r>
          </a:p>
          <a:p>
            <a:r>
              <a:rPr lang="en-US" dirty="0" smtClean="0"/>
              <a:t>Libraries RDM</a:t>
            </a:r>
          </a:p>
          <a:p>
            <a:r>
              <a:rPr lang="en-US" dirty="0" smtClean="0"/>
              <a:t>NECDMC</a:t>
            </a:r>
          </a:p>
          <a:p>
            <a:endParaRPr lang="en-US" dirty="0"/>
          </a:p>
        </p:txBody>
      </p:sp>
      <p:pic>
        <p:nvPicPr>
          <p:cNvPr id="5" name="Picture 4" descr="noun_library_71245.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72001" y="1701382"/>
            <a:ext cx="3810000" cy="3810000"/>
          </a:xfrm>
          <a:prstGeom prst="rect">
            <a:avLst/>
          </a:prstGeom>
        </p:spPr>
      </p:pic>
    </p:spTree>
    <p:extLst>
      <p:ext uri="{BB962C8B-B14F-4D97-AF65-F5344CB8AC3E}">
        <p14:creationId xmlns:p14="http://schemas.microsoft.com/office/powerpoint/2010/main" val="32430367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Instructional Design</a:t>
            </a:r>
            <a:endParaRPr lang="en-US" dirty="0"/>
          </a:p>
        </p:txBody>
      </p:sp>
      <p:sp>
        <p:nvSpPr>
          <p:cNvPr id="3" name="Content Placeholder 2"/>
          <p:cNvSpPr>
            <a:spLocks noGrp="1"/>
          </p:cNvSpPr>
          <p:nvPr>
            <p:ph idx="1"/>
          </p:nvPr>
        </p:nvSpPr>
        <p:spPr/>
        <p:txBody>
          <a:bodyPr>
            <a:normAutofit/>
          </a:bodyPr>
          <a:lstStyle/>
          <a:p>
            <a:r>
              <a:rPr lang="en-US" dirty="0" smtClean="0"/>
              <a:t>NECDMC + NSF’s data management </a:t>
            </a:r>
            <a:r>
              <a:rPr lang="en-US" dirty="0" smtClean="0"/>
              <a:t>requirements</a:t>
            </a:r>
          </a:p>
          <a:p>
            <a:r>
              <a:rPr lang="en-US" dirty="0" smtClean="0"/>
              <a:t>Geared </a:t>
            </a:r>
            <a:r>
              <a:rPr lang="en-US" dirty="0" smtClean="0"/>
              <a:t>toward STEM</a:t>
            </a:r>
            <a:r>
              <a:rPr lang="en-US" dirty="0"/>
              <a:t>	</a:t>
            </a:r>
          </a:p>
          <a:p>
            <a:r>
              <a:rPr lang="en-US" dirty="0" smtClean="0"/>
              <a:t>Included:</a:t>
            </a:r>
          </a:p>
          <a:p>
            <a:pPr lvl="1"/>
            <a:r>
              <a:rPr lang="en-US" dirty="0" smtClean="0"/>
              <a:t>Lecture/PPT</a:t>
            </a:r>
          </a:p>
          <a:p>
            <a:pPr lvl="1"/>
            <a:r>
              <a:rPr lang="en-US" dirty="0" smtClean="0"/>
              <a:t>Background notes</a:t>
            </a:r>
          </a:p>
          <a:p>
            <a:pPr lvl="1"/>
            <a:r>
              <a:rPr lang="en-US" dirty="0" smtClean="0"/>
              <a:t>Activities</a:t>
            </a:r>
          </a:p>
          <a:p>
            <a:pPr lvl="1"/>
            <a:r>
              <a:rPr lang="en-US" dirty="0" smtClean="0"/>
              <a:t>Case studies</a:t>
            </a:r>
          </a:p>
          <a:p>
            <a:pPr lvl="1"/>
            <a:endParaRPr lang="en-US" dirty="0"/>
          </a:p>
          <a:p>
            <a:pPr marL="274320" lvl="1" indent="0">
              <a:buNone/>
            </a:pPr>
            <a:r>
              <a:rPr lang="en-US" dirty="0" smtClean="0"/>
              <a:t>	</a:t>
            </a:r>
          </a:p>
          <a:p>
            <a:endParaRPr lang="en-US" dirty="0" smtClean="0"/>
          </a:p>
        </p:txBody>
      </p:sp>
      <p:pic>
        <p:nvPicPr>
          <p:cNvPr id="4" name="Picture 3" descr="noun_puzzle-piece_78513.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42444" y="3532644"/>
            <a:ext cx="2944356" cy="2944356"/>
          </a:xfrm>
          <a:prstGeom prst="rect">
            <a:avLst/>
          </a:prstGeom>
        </p:spPr>
      </p:pic>
    </p:spTree>
    <p:extLst>
      <p:ext uri="{BB962C8B-B14F-4D97-AF65-F5344CB8AC3E}">
        <p14:creationId xmlns:p14="http://schemas.microsoft.com/office/powerpoint/2010/main" val="5120181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Class Design</a:t>
            </a:r>
            <a:endParaRPr lang="en-US" dirty="0"/>
          </a:p>
        </p:txBody>
      </p:sp>
      <p:sp>
        <p:nvSpPr>
          <p:cNvPr id="3" name="Content Placeholder 2"/>
          <p:cNvSpPr>
            <a:spLocks noGrp="1"/>
          </p:cNvSpPr>
          <p:nvPr>
            <p:ph idx="1"/>
          </p:nvPr>
        </p:nvSpPr>
        <p:spPr>
          <a:xfrm>
            <a:off x="457200" y="1600200"/>
            <a:ext cx="4554187" cy="4876800"/>
          </a:xfrm>
        </p:spPr>
        <p:txBody>
          <a:bodyPr>
            <a:normAutofit/>
          </a:bodyPr>
          <a:lstStyle/>
          <a:p>
            <a:r>
              <a:rPr lang="en-US" dirty="0" smtClean="0"/>
              <a:t>Class design</a:t>
            </a:r>
          </a:p>
          <a:p>
            <a:pPr lvl="1"/>
            <a:r>
              <a:rPr lang="en-US" dirty="0" smtClean="0"/>
              <a:t>An hour/</a:t>
            </a:r>
            <a:r>
              <a:rPr lang="en-US" dirty="0"/>
              <a:t>o</a:t>
            </a:r>
            <a:r>
              <a:rPr lang="en-US" dirty="0" smtClean="0"/>
              <a:t>nce a week</a:t>
            </a:r>
          </a:p>
          <a:p>
            <a:pPr lvl="1"/>
            <a:r>
              <a:rPr lang="en-US" dirty="0" smtClean="0"/>
              <a:t>7 week pilot</a:t>
            </a:r>
          </a:p>
          <a:p>
            <a:pPr lvl="1"/>
            <a:r>
              <a:rPr lang="en-US" dirty="0" smtClean="0"/>
              <a:t>Small amount of readings/videos</a:t>
            </a:r>
          </a:p>
          <a:p>
            <a:pPr lvl="1"/>
            <a:r>
              <a:rPr lang="en-US" dirty="0" smtClean="0"/>
              <a:t>No homework</a:t>
            </a:r>
          </a:p>
          <a:p>
            <a:pPr lvl="1"/>
            <a:r>
              <a:rPr lang="en-US" dirty="0" smtClean="0"/>
              <a:t>In-class assignments</a:t>
            </a:r>
          </a:p>
          <a:p>
            <a:pPr lvl="1"/>
            <a:r>
              <a:rPr lang="en-US" dirty="0" smtClean="0"/>
              <a:t>30-40 min lecture</a:t>
            </a:r>
            <a:endParaRPr lang="en-US" dirty="0"/>
          </a:p>
          <a:p>
            <a:pPr lvl="1"/>
            <a:r>
              <a:rPr lang="en-US" dirty="0" smtClean="0"/>
              <a:t>15-20 min </a:t>
            </a:r>
            <a:r>
              <a:rPr lang="en-US" dirty="0" smtClean="0"/>
              <a:t>activity</a:t>
            </a:r>
          </a:p>
          <a:p>
            <a:endParaRPr lang="en-US" dirty="0"/>
          </a:p>
          <a:p>
            <a:endParaRPr lang="en-US" dirty="0" smtClean="0"/>
          </a:p>
        </p:txBody>
      </p:sp>
      <p:pic>
        <p:nvPicPr>
          <p:cNvPr id="4" name="Picture 3" descr="noun_education_23474.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83675" y="1823817"/>
            <a:ext cx="3810000" cy="3810000"/>
          </a:xfrm>
          <a:prstGeom prst="rect">
            <a:avLst/>
          </a:prstGeom>
        </p:spPr>
      </p:pic>
    </p:spTree>
    <p:extLst>
      <p:ext uri="{BB962C8B-B14F-4D97-AF65-F5344CB8AC3E}">
        <p14:creationId xmlns:p14="http://schemas.microsoft.com/office/powerpoint/2010/main" val="27211734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NECDMC/NSF</a:t>
            </a:r>
            <a:endParaRPr lang="en-US" dirty="0"/>
          </a:p>
        </p:txBody>
      </p:sp>
      <p:sp>
        <p:nvSpPr>
          <p:cNvPr id="3" name="Content Placeholder 2"/>
          <p:cNvSpPr>
            <a:spLocks noGrp="1"/>
          </p:cNvSpPr>
          <p:nvPr>
            <p:ph idx="1"/>
          </p:nvPr>
        </p:nvSpPr>
        <p:spPr/>
        <p:txBody>
          <a:bodyPr>
            <a:normAutofit fontScale="92500" lnSpcReduction="20000"/>
          </a:bodyPr>
          <a:lstStyle/>
          <a:p>
            <a:r>
              <a:rPr lang="en-US" dirty="0"/>
              <a:t>Designed to teach to those seven </a:t>
            </a:r>
            <a:r>
              <a:rPr lang="en-US" dirty="0" smtClean="0"/>
              <a:t>NSF categories</a:t>
            </a:r>
          </a:p>
          <a:p>
            <a:pPr lvl="0"/>
            <a:endParaRPr lang="en-US" dirty="0" smtClean="0"/>
          </a:p>
          <a:p>
            <a:pPr marL="0" lvl="0" indent="0">
              <a:buNone/>
            </a:pPr>
            <a:r>
              <a:rPr lang="en-US" dirty="0" smtClean="0"/>
              <a:t>1. Types </a:t>
            </a:r>
            <a:r>
              <a:rPr lang="en-US" dirty="0"/>
              <a:t>of data </a:t>
            </a:r>
            <a:endParaRPr lang="en-US" sz="2000" dirty="0"/>
          </a:p>
          <a:p>
            <a:pPr lvl="1"/>
            <a:r>
              <a:rPr lang="en-US" dirty="0"/>
              <a:t>What types of data will you be creating or capturing? (experimental measures, observational or qualitative, model simulation, existing)</a:t>
            </a:r>
            <a:endParaRPr lang="en-US" sz="1800" dirty="0"/>
          </a:p>
          <a:p>
            <a:pPr lvl="1"/>
            <a:r>
              <a:rPr lang="en-US" dirty="0"/>
              <a:t>How will you capture, create, and/or process the data? (Identify instruments, software, imaging, etc. used)</a:t>
            </a:r>
            <a:endParaRPr lang="en-US" sz="1800" dirty="0"/>
          </a:p>
          <a:p>
            <a:pPr marL="0" indent="0">
              <a:buNone/>
            </a:pPr>
            <a:r>
              <a:rPr lang="en-US" dirty="0"/>
              <a:t> </a:t>
            </a:r>
            <a:endParaRPr lang="en-US" sz="2000" dirty="0"/>
          </a:p>
          <a:p>
            <a:pPr marL="0" lvl="0" indent="0">
              <a:buNone/>
            </a:pPr>
            <a:r>
              <a:rPr lang="en-US" dirty="0" smtClean="0"/>
              <a:t>2. Contextual </a:t>
            </a:r>
            <a:r>
              <a:rPr lang="en-US" dirty="0"/>
              <a:t>Details (Metadata) Needed to Make Data Meaningful to others </a:t>
            </a:r>
            <a:endParaRPr lang="en-US" sz="2000" dirty="0"/>
          </a:p>
          <a:p>
            <a:pPr lvl="1"/>
            <a:r>
              <a:rPr lang="en-US" dirty="0"/>
              <a:t>What file formats and naming conventions will you be using</a:t>
            </a:r>
            <a:r>
              <a:rPr lang="en-US" dirty="0" smtClean="0"/>
              <a:t>?</a:t>
            </a:r>
            <a:endParaRPr lang="en-US" sz="1800" dirty="0"/>
          </a:p>
          <a:p>
            <a:pPr lvl="1"/>
            <a:r>
              <a:rPr lang="en-US" dirty="0"/>
              <a:t> </a:t>
            </a:r>
            <a:endParaRPr lang="en-US" sz="2000" dirty="0"/>
          </a:p>
          <a:p>
            <a:pPr marL="0" lvl="0" indent="0">
              <a:buNone/>
            </a:pPr>
            <a:r>
              <a:rPr lang="en-US" dirty="0" smtClean="0"/>
              <a:t>3. Storage</a:t>
            </a:r>
            <a:r>
              <a:rPr lang="en-US" dirty="0"/>
              <a:t>, Backup and Security</a:t>
            </a:r>
            <a:endParaRPr lang="en-US" sz="2000" dirty="0"/>
          </a:p>
          <a:p>
            <a:pPr lvl="1"/>
            <a:r>
              <a:rPr lang="en-US" dirty="0"/>
              <a:t>Where and on what media will you store the data?</a:t>
            </a:r>
            <a:endParaRPr lang="en-US" sz="1800" dirty="0"/>
          </a:p>
          <a:p>
            <a:pPr lvl="1"/>
            <a:r>
              <a:rPr lang="en-US" dirty="0"/>
              <a:t>What is your backup plan for the data?</a:t>
            </a:r>
            <a:endParaRPr lang="en-US" sz="1800" dirty="0"/>
          </a:p>
          <a:p>
            <a:pPr lvl="1"/>
            <a:r>
              <a:rPr lang="en-US" dirty="0"/>
              <a:t>How will you manage data security?</a:t>
            </a:r>
            <a:endParaRPr lang="en-US" sz="1800" dirty="0"/>
          </a:p>
          <a:p>
            <a:endParaRPr lang="en-US" dirty="0"/>
          </a:p>
          <a:p>
            <a:endParaRPr lang="en-US" dirty="0"/>
          </a:p>
        </p:txBody>
      </p:sp>
    </p:spTree>
    <p:extLst>
      <p:ext uri="{BB962C8B-B14F-4D97-AF65-F5344CB8AC3E}">
        <p14:creationId xmlns:p14="http://schemas.microsoft.com/office/powerpoint/2010/main" val="25021623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NECDMC/NSF</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4. Provisions </a:t>
            </a:r>
            <a:r>
              <a:rPr lang="en-US" dirty="0"/>
              <a:t>for Protection/Privacy</a:t>
            </a:r>
            <a:endParaRPr lang="en-US" sz="2000" dirty="0"/>
          </a:p>
          <a:p>
            <a:pPr lvl="1"/>
            <a:r>
              <a:rPr lang="en-US" dirty="0"/>
              <a:t>How are you addressing any ethical or privacy issues (IRB, </a:t>
            </a:r>
            <a:r>
              <a:rPr lang="en-US" dirty="0" err="1"/>
              <a:t>anonymization</a:t>
            </a:r>
            <a:r>
              <a:rPr lang="en-US" dirty="0"/>
              <a:t> of data)?</a:t>
            </a:r>
            <a:endParaRPr lang="en-US" sz="1800" dirty="0"/>
          </a:p>
          <a:p>
            <a:pPr lvl="1"/>
            <a:r>
              <a:rPr lang="en-US" dirty="0"/>
              <a:t>Who will own any copyright or intellectual property rights to the data?</a:t>
            </a:r>
            <a:endParaRPr lang="en-US" sz="1800" dirty="0"/>
          </a:p>
          <a:p>
            <a:endParaRPr lang="en-US" sz="2000" dirty="0"/>
          </a:p>
          <a:p>
            <a:pPr marL="0" lvl="0" indent="0">
              <a:buNone/>
            </a:pPr>
            <a:r>
              <a:rPr lang="en-US" dirty="0" smtClean="0"/>
              <a:t>5. Policies </a:t>
            </a:r>
            <a:r>
              <a:rPr lang="en-US" dirty="0"/>
              <a:t>for re-use</a:t>
            </a:r>
            <a:endParaRPr lang="en-US" sz="2000" dirty="0"/>
          </a:p>
          <a:p>
            <a:pPr lvl="1"/>
            <a:r>
              <a:rPr lang="en-US" dirty="0"/>
              <a:t>What restrictions need to be placed on re-use of your data?</a:t>
            </a:r>
            <a:endParaRPr lang="en-US" sz="1800" dirty="0"/>
          </a:p>
          <a:p>
            <a:endParaRPr lang="en-US" sz="2000" dirty="0"/>
          </a:p>
          <a:p>
            <a:pPr marL="0" lvl="0" indent="0">
              <a:buNone/>
            </a:pPr>
            <a:r>
              <a:rPr lang="en-US" dirty="0" smtClean="0"/>
              <a:t>6. Policies </a:t>
            </a:r>
            <a:r>
              <a:rPr lang="en-US" dirty="0"/>
              <a:t>for access and sharing</a:t>
            </a:r>
            <a:endParaRPr lang="en-US" sz="2000" dirty="0"/>
          </a:p>
          <a:p>
            <a:pPr lvl="1"/>
            <a:r>
              <a:rPr lang="en-US" dirty="0"/>
              <a:t>What is the process for gaining access to your data?</a:t>
            </a:r>
            <a:endParaRPr lang="en-US" sz="1800" dirty="0"/>
          </a:p>
          <a:p>
            <a:endParaRPr lang="en-US" sz="2000" dirty="0"/>
          </a:p>
          <a:p>
            <a:pPr marL="0" lvl="0" indent="0">
              <a:buNone/>
            </a:pPr>
            <a:r>
              <a:rPr lang="en-US" dirty="0" smtClean="0"/>
              <a:t>7. Plan </a:t>
            </a:r>
            <a:r>
              <a:rPr lang="en-US" dirty="0"/>
              <a:t>for archiving and preservation of access</a:t>
            </a:r>
            <a:endParaRPr lang="en-US" sz="2000" dirty="0"/>
          </a:p>
          <a:p>
            <a:pPr lvl="1"/>
            <a:r>
              <a:rPr lang="en-US" dirty="0"/>
              <a:t>What is your long-term plan for preservation and maintenance of the data?</a:t>
            </a:r>
            <a:r>
              <a:rPr lang="en-US" b="1" dirty="0"/>
              <a:t> </a:t>
            </a:r>
            <a:endParaRPr lang="en-US" sz="1800" dirty="0"/>
          </a:p>
        </p:txBody>
      </p:sp>
    </p:spTree>
    <p:extLst>
      <p:ext uri="{BB962C8B-B14F-4D97-AF65-F5344CB8AC3E}">
        <p14:creationId xmlns:p14="http://schemas.microsoft.com/office/powerpoint/2010/main" val="7748903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Audience</a:t>
            </a:r>
            <a:endParaRPr lang="en-US" dirty="0"/>
          </a:p>
        </p:txBody>
      </p:sp>
      <p:sp>
        <p:nvSpPr>
          <p:cNvPr id="3" name="Content Placeholder 2"/>
          <p:cNvSpPr>
            <a:spLocks noGrp="1"/>
          </p:cNvSpPr>
          <p:nvPr>
            <p:ph idx="1"/>
          </p:nvPr>
        </p:nvSpPr>
        <p:spPr/>
        <p:txBody>
          <a:bodyPr/>
          <a:lstStyle/>
          <a:p>
            <a:r>
              <a:rPr lang="en-US" dirty="0" smtClean="0"/>
              <a:t>Audience: </a:t>
            </a:r>
            <a:r>
              <a:rPr lang="en-US" dirty="0" err="1" smtClean="0"/>
              <a:t>ischool</a:t>
            </a:r>
            <a:r>
              <a:rPr lang="en-US" dirty="0" smtClean="0"/>
              <a:t>, engineering, nursing, biology, forestry, librarians</a:t>
            </a:r>
          </a:p>
          <a:p>
            <a:r>
              <a:rPr lang="en-US" dirty="0"/>
              <a:t>Modules edited for:</a:t>
            </a:r>
          </a:p>
          <a:p>
            <a:pPr lvl="1"/>
            <a:r>
              <a:rPr lang="en-US" dirty="0"/>
              <a:t>UW specificity</a:t>
            </a:r>
          </a:p>
          <a:p>
            <a:pPr lvl="1"/>
            <a:r>
              <a:rPr lang="en-US" dirty="0"/>
              <a:t>Content importance</a:t>
            </a:r>
          </a:p>
          <a:p>
            <a:pPr lvl="1"/>
            <a:r>
              <a:rPr lang="en-US" dirty="0"/>
              <a:t>Local convention</a:t>
            </a:r>
            <a:r>
              <a:rPr lang="en-US" dirty="0" smtClean="0"/>
              <a:t>/rules</a:t>
            </a:r>
            <a:endParaRPr lang="en-US" dirty="0"/>
          </a:p>
          <a:p>
            <a:endParaRPr lang="en-US" dirty="0" smtClean="0"/>
          </a:p>
          <a:p>
            <a:endParaRPr lang="en-US" dirty="0"/>
          </a:p>
          <a:p>
            <a:endParaRPr lang="en-US" dirty="0" smtClean="0"/>
          </a:p>
          <a:p>
            <a:endParaRPr lang="en-US" dirty="0"/>
          </a:p>
        </p:txBody>
      </p:sp>
      <p:pic>
        <p:nvPicPr>
          <p:cNvPr id="5" name="Picture 4" descr="noun_watchtower_13769.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6251" y="4469273"/>
            <a:ext cx="1622793" cy="1622793"/>
          </a:xfrm>
          <a:prstGeom prst="rect">
            <a:avLst/>
          </a:prstGeom>
        </p:spPr>
      </p:pic>
      <p:pic>
        <p:nvPicPr>
          <p:cNvPr id="6" name="Picture 5" descr="noun_stethoscope_18478.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 y="4469273"/>
            <a:ext cx="1763897" cy="1763897"/>
          </a:xfrm>
          <a:prstGeom prst="rect">
            <a:avLst/>
          </a:prstGeom>
        </p:spPr>
      </p:pic>
      <p:pic>
        <p:nvPicPr>
          <p:cNvPr id="7" name="Picture 6" descr="noun_biology_1130.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57282" y="4434254"/>
            <a:ext cx="1657812" cy="1657812"/>
          </a:xfrm>
          <a:prstGeom prst="rect">
            <a:avLst/>
          </a:prstGeom>
        </p:spPr>
      </p:pic>
      <p:pic>
        <p:nvPicPr>
          <p:cNvPr id="8" name="Picture 7" descr="noun_scientist_10278.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25038" y="4469273"/>
            <a:ext cx="1669324" cy="1669324"/>
          </a:xfrm>
          <a:prstGeom prst="rect">
            <a:avLst/>
          </a:prstGeom>
        </p:spPr>
      </p:pic>
      <p:pic>
        <p:nvPicPr>
          <p:cNvPr id="9" name="Picture 8" descr="noun_teacher_28111.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43751" y="2159032"/>
            <a:ext cx="1771343" cy="1771343"/>
          </a:xfrm>
          <a:prstGeom prst="rect">
            <a:avLst/>
          </a:prstGeom>
        </p:spPr>
      </p:pic>
    </p:spTree>
    <p:extLst>
      <p:ext uri="{BB962C8B-B14F-4D97-AF65-F5344CB8AC3E}">
        <p14:creationId xmlns:p14="http://schemas.microsoft.com/office/powerpoint/2010/main" val="32665234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Activities</a:t>
            </a:r>
            <a:endParaRPr lang="en-US" dirty="0"/>
          </a:p>
        </p:txBody>
      </p:sp>
      <p:sp>
        <p:nvSpPr>
          <p:cNvPr id="3" name="Content Placeholder 2"/>
          <p:cNvSpPr>
            <a:spLocks noGrp="1"/>
          </p:cNvSpPr>
          <p:nvPr>
            <p:ph idx="1"/>
          </p:nvPr>
        </p:nvSpPr>
        <p:spPr>
          <a:xfrm>
            <a:off x="457200" y="1600200"/>
            <a:ext cx="3997634" cy="4876800"/>
          </a:xfrm>
        </p:spPr>
        <p:txBody>
          <a:bodyPr/>
          <a:lstStyle/>
          <a:p>
            <a:r>
              <a:rPr lang="en-US" dirty="0" smtClean="0"/>
              <a:t>Case studies from NECDMC</a:t>
            </a:r>
          </a:p>
          <a:p>
            <a:r>
              <a:rPr lang="en-US" dirty="0" smtClean="0"/>
              <a:t>Activities for file structure, naming convention, etc.</a:t>
            </a:r>
          </a:p>
          <a:p>
            <a:r>
              <a:rPr lang="en-US" dirty="0" smtClean="0"/>
              <a:t>Last class was hands-on time for </a:t>
            </a:r>
            <a:r>
              <a:rPr lang="en-US" dirty="0" err="1" smtClean="0"/>
              <a:t>DMPTool</a:t>
            </a:r>
            <a:r>
              <a:rPr lang="en-US" dirty="0" smtClean="0"/>
              <a:t>, ORCID, </a:t>
            </a:r>
            <a:r>
              <a:rPr lang="en-US" dirty="0" smtClean="0"/>
              <a:t>EZID</a:t>
            </a:r>
          </a:p>
          <a:p>
            <a:endParaRPr lang="en-US" dirty="0"/>
          </a:p>
          <a:p>
            <a:r>
              <a:rPr lang="en-US" dirty="0"/>
              <a:t>Class site: </a:t>
            </a:r>
            <a:r>
              <a:rPr lang="en-US" dirty="0">
                <a:hlinkClick r:id="rId3"/>
              </a:rPr>
              <a:t>https://canvas.uw.edu</a:t>
            </a:r>
            <a:r>
              <a:rPr lang="en-US" dirty="0" smtClean="0">
                <a:hlinkClick r:id="rId3"/>
              </a:rPr>
              <a:t>/</a:t>
            </a:r>
            <a:br>
              <a:rPr lang="en-US" dirty="0" smtClean="0">
                <a:hlinkClick r:id="rId3"/>
              </a:rPr>
            </a:br>
            <a:r>
              <a:rPr lang="en-US" dirty="0" smtClean="0">
                <a:hlinkClick r:id="rId3"/>
              </a:rPr>
              <a:t>courses/889213</a:t>
            </a:r>
            <a:endParaRPr lang="en-US" dirty="0"/>
          </a:p>
          <a:p>
            <a:endParaRPr lang="en-US" dirty="0"/>
          </a:p>
        </p:txBody>
      </p:sp>
      <p:pic>
        <p:nvPicPr>
          <p:cNvPr id="5" name="Picture 4" descr="noun_conversation_9490.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76800" y="1600200"/>
            <a:ext cx="3810000" cy="3810000"/>
          </a:xfrm>
          <a:prstGeom prst="rect">
            <a:avLst/>
          </a:prstGeom>
        </p:spPr>
      </p:pic>
    </p:spTree>
    <p:extLst>
      <p:ext uri="{BB962C8B-B14F-4D97-AF65-F5344CB8AC3E}">
        <p14:creationId xmlns:p14="http://schemas.microsoft.com/office/powerpoint/2010/main" val="328554770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Assessment</a:t>
            </a:r>
            <a:endParaRPr lang="en-US" dirty="0"/>
          </a:p>
        </p:txBody>
      </p:sp>
      <p:sp>
        <p:nvSpPr>
          <p:cNvPr id="3" name="Content Placeholder 2"/>
          <p:cNvSpPr>
            <a:spLocks noGrp="1"/>
          </p:cNvSpPr>
          <p:nvPr>
            <p:ph idx="1"/>
          </p:nvPr>
        </p:nvSpPr>
        <p:spPr/>
        <p:txBody>
          <a:bodyPr/>
          <a:lstStyle/>
          <a:p>
            <a:r>
              <a:rPr lang="en-US" dirty="0" smtClean="0"/>
              <a:t>Came from surveys from NECDMC</a:t>
            </a:r>
          </a:p>
          <a:p>
            <a:r>
              <a:rPr lang="en-US" dirty="0" smtClean="0"/>
              <a:t>Edited for brevity</a:t>
            </a:r>
          </a:p>
          <a:p>
            <a:r>
              <a:rPr lang="en-US" dirty="0" smtClean="0"/>
              <a:t>Good return rate</a:t>
            </a:r>
          </a:p>
          <a:p>
            <a:endParaRPr lang="en-US" dirty="0"/>
          </a:p>
        </p:txBody>
      </p:sp>
      <p:pic>
        <p:nvPicPr>
          <p:cNvPr id="4" name="Picture 3" descr="noun_customer-satisfaction_6693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86541" y="2045530"/>
            <a:ext cx="3810000" cy="3810000"/>
          </a:xfrm>
          <a:prstGeom prst="rect">
            <a:avLst/>
          </a:prstGeom>
        </p:spPr>
      </p:pic>
    </p:spTree>
    <p:extLst>
      <p:ext uri="{BB962C8B-B14F-4D97-AF65-F5344CB8AC3E}">
        <p14:creationId xmlns:p14="http://schemas.microsoft.com/office/powerpoint/2010/main" val="36058813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Challenges	</a:t>
            </a:r>
            <a:endParaRPr lang="en-US" dirty="0"/>
          </a:p>
        </p:txBody>
      </p:sp>
      <p:sp>
        <p:nvSpPr>
          <p:cNvPr id="3" name="Content Placeholder 2"/>
          <p:cNvSpPr>
            <a:spLocks noGrp="1"/>
          </p:cNvSpPr>
          <p:nvPr>
            <p:ph idx="1"/>
          </p:nvPr>
        </p:nvSpPr>
        <p:spPr/>
        <p:txBody>
          <a:bodyPr/>
          <a:lstStyle/>
          <a:p>
            <a:r>
              <a:rPr lang="en-US" dirty="0" smtClean="0"/>
              <a:t>Customization</a:t>
            </a:r>
          </a:p>
          <a:p>
            <a:r>
              <a:rPr lang="en-US" dirty="0" smtClean="0"/>
              <a:t>Attrition</a:t>
            </a:r>
          </a:p>
          <a:p>
            <a:r>
              <a:rPr lang="en-US" dirty="0" smtClean="0"/>
              <a:t>Mixed audience</a:t>
            </a:r>
          </a:p>
          <a:p>
            <a:r>
              <a:rPr lang="en-US" dirty="0" smtClean="0"/>
              <a:t>Technology</a:t>
            </a:r>
          </a:p>
          <a:p>
            <a:r>
              <a:rPr lang="en-US" dirty="0" smtClean="0"/>
              <a:t>Online class site</a:t>
            </a:r>
          </a:p>
          <a:p>
            <a:endParaRPr lang="en-US" dirty="0" smtClean="0"/>
          </a:p>
          <a:p>
            <a:endParaRPr lang="en-US" dirty="0" smtClean="0"/>
          </a:p>
          <a:p>
            <a:endParaRPr lang="en-US" dirty="0" smtClean="0"/>
          </a:p>
          <a:p>
            <a:endParaRPr lang="en-US" dirty="0"/>
          </a:p>
        </p:txBody>
      </p:sp>
      <p:pic>
        <p:nvPicPr>
          <p:cNvPr id="4" name="Picture 3" descr="noun_rubiks-cube_20994.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6800" y="1642415"/>
            <a:ext cx="3810000" cy="3810000"/>
          </a:xfrm>
          <a:prstGeom prst="rect">
            <a:avLst/>
          </a:prstGeom>
        </p:spPr>
      </p:pic>
    </p:spTree>
    <p:extLst>
      <p:ext uri="{BB962C8B-B14F-4D97-AF65-F5344CB8AC3E}">
        <p14:creationId xmlns:p14="http://schemas.microsoft.com/office/powerpoint/2010/main" val="14510224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Future directions</a:t>
            </a:r>
            <a:endParaRPr lang="en-US" dirty="0"/>
          </a:p>
        </p:txBody>
      </p:sp>
      <p:sp>
        <p:nvSpPr>
          <p:cNvPr id="3" name="Content Placeholder 2"/>
          <p:cNvSpPr>
            <a:spLocks noGrp="1"/>
          </p:cNvSpPr>
          <p:nvPr>
            <p:ph idx="1"/>
          </p:nvPr>
        </p:nvSpPr>
        <p:spPr/>
        <p:txBody>
          <a:bodyPr/>
          <a:lstStyle/>
          <a:p>
            <a:r>
              <a:rPr lang="en-US" dirty="0" smtClean="0"/>
              <a:t>Additional offering</a:t>
            </a:r>
            <a:endParaRPr lang="en-US" dirty="0" smtClean="0"/>
          </a:p>
          <a:p>
            <a:r>
              <a:rPr lang="en-US" dirty="0" smtClean="0"/>
              <a:t>Marketing</a:t>
            </a:r>
          </a:p>
          <a:p>
            <a:r>
              <a:rPr lang="en-US" dirty="0" smtClean="0"/>
              <a:t>Audience</a:t>
            </a: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2027712"/>
            <a:ext cx="3571504" cy="3571504"/>
          </a:xfrm>
          <a:prstGeom prst="rect">
            <a:avLst/>
          </a:prstGeom>
        </p:spPr>
      </p:pic>
    </p:spTree>
    <p:extLst>
      <p:ext uri="{BB962C8B-B14F-4D97-AF65-F5344CB8AC3E}">
        <p14:creationId xmlns:p14="http://schemas.microsoft.com/office/powerpoint/2010/main" val="26269977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txBody>
          <a:bodyPr/>
          <a:lstStyle/>
          <a:p>
            <a:r>
              <a:rPr lang="en-US" dirty="0" smtClean="0"/>
              <a:t>Class site: </a:t>
            </a:r>
            <a:r>
              <a:rPr lang="en-US" dirty="0">
                <a:hlinkClick r:id="rId2"/>
              </a:rPr>
              <a:t>https://canvas.uw.edu/courses/889213</a:t>
            </a:r>
            <a:endParaRPr lang="en-US" dirty="0"/>
          </a:p>
          <a:p>
            <a:endParaRPr lang="en-US" dirty="0"/>
          </a:p>
        </p:txBody>
      </p:sp>
      <p:pic>
        <p:nvPicPr>
          <p:cNvPr id="4" name="Picture 3" descr="noun_man_51366.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90934" y="2408334"/>
            <a:ext cx="3810000" cy="3810000"/>
          </a:xfrm>
          <a:prstGeom prst="rect">
            <a:avLst/>
          </a:prstGeom>
        </p:spPr>
      </p:pic>
    </p:spTree>
    <p:extLst>
      <p:ext uri="{BB962C8B-B14F-4D97-AF65-F5344CB8AC3E}">
        <p14:creationId xmlns:p14="http://schemas.microsoft.com/office/powerpoint/2010/main" val="11203882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Clarity.thmx</Template>
  <TotalTime>130</TotalTime>
  <Words>1374</Words>
  <Application>Microsoft Office PowerPoint</Application>
  <PresentationFormat>On-screen Show (4:3)</PresentationFormat>
  <Paragraphs>162</Paragraphs>
  <Slides>13</Slides>
  <Notes>11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Clarity</vt:lpstr>
      <vt:lpstr>RDM Instruction @ UW</vt:lpstr>
      <vt:lpstr>Fundamentals of RDM</vt:lpstr>
      <vt:lpstr>Background</vt:lpstr>
      <vt:lpstr>Instructional Design</vt:lpstr>
      <vt:lpstr>Class Design</vt:lpstr>
      <vt:lpstr>NECDMC/NSF</vt:lpstr>
      <vt:lpstr>NECDMC/NSF</vt:lpstr>
      <vt:lpstr>Audience</vt:lpstr>
      <vt:lpstr>Activities</vt:lpstr>
      <vt:lpstr>Assessment</vt:lpstr>
      <vt:lpstr>Challenges </vt:lpstr>
      <vt:lpstr>Future directions</vt:lpstr>
      <vt:lpstr>Thank you</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RDM Instruction @ UW</dc:title>
  <dc:creator>Jennifer Muilenburg</dc:creator>
  <cp:lastModifiedBy>SiteKiosk Restricted User Account</cp:lastModifiedBy>
  <cp:revision>16</cp:revision>
  <dcterms:created xsi:type="dcterms:W3CDTF">2015-03-22T02:46:40Z</dcterms:created>
  <dcterms:modified xsi:type="dcterms:W3CDTF">2015-03-27T13:47:39Z</dcterms:modified>
</cp:coreProperties>
</file>