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15" r:id="rId1"/>
  </p:sldMasterIdLst>
  <p:notesMasterIdLst>
    <p:notesMasterId r:id="rId56"/>
  </p:notesMasterIdLst>
  <p:handoutMasterIdLst>
    <p:handoutMasterId r:id="rId57"/>
  </p:handoutMasterIdLst>
  <p:sldIdLst>
    <p:sldId id="256" r:id="rId2"/>
    <p:sldId id="257" r:id="rId3"/>
    <p:sldId id="352" r:id="rId4"/>
    <p:sldId id="301" r:id="rId5"/>
    <p:sldId id="305" r:id="rId6"/>
    <p:sldId id="315" r:id="rId7"/>
    <p:sldId id="316" r:id="rId8"/>
    <p:sldId id="317" r:id="rId9"/>
    <p:sldId id="311" r:id="rId10"/>
    <p:sldId id="312" r:id="rId11"/>
    <p:sldId id="350" r:id="rId12"/>
    <p:sldId id="353" r:id="rId13"/>
    <p:sldId id="313" r:id="rId14"/>
    <p:sldId id="306" r:id="rId15"/>
    <p:sldId id="307" r:id="rId16"/>
    <p:sldId id="308" r:id="rId17"/>
    <p:sldId id="309" r:id="rId18"/>
    <p:sldId id="310" r:id="rId19"/>
    <p:sldId id="296" r:id="rId20"/>
    <p:sldId id="298" r:id="rId21"/>
    <p:sldId id="349" r:id="rId22"/>
    <p:sldId id="354" r:id="rId23"/>
    <p:sldId id="355" r:id="rId24"/>
    <p:sldId id="300" r:id="rId25"/>
    <p:sldId id="356" r:id="rId26"/>
    <p:sldId id="357" r:id="rId27"/>
    <p:sldId id="358" r:id="rId28"/>
    <p:sldId id="302" r:id="rId29"/>
    <p:sldId id="314" r:id="rId30"/>
    <p:sldId id="303" r:id="rId31"/>
    <p:sldId id="343" r:id="rId32"/>
    <p:sldId id="344" r:id="rId33"/>
    <p:sldId id="326" r:id="rId34"/>
    <p:sldId id="327" r:id="rId35"/>
    <p:sldId id="328" r:id="rId36"/>
    <p:sldId id="329" r:id="rId37"/>
    <p:sldId id="338" r:id="rId38"/>
    <p:sldId id="291" r:id="rId39"/>
    <p:sldId id="340" r:id="rId40"/>
    <p:sldId id="341" r:id="rId41"/>
    <p:sldId id="292" r:id="rId42"/>
    <p:sldId id="345" r:id="rId43"/>
    <p:sldId id="346" r:id="rId44"/>
    <p:sldId id="347" r:id="rId45"/>
    <p:sldId id="293" r:id="rId46"/>
    <p:sldId id="342" r:id="rId47"/>
    <p:sldId id="294" r:id="rId48"/>
    <p:sldId id="332" r:id="rId49"/>
    <p:sldId id="333" r:id="rId50"/>
    <p:sldId id="334" r:id="rId51"/>
    <p:sldId id="335" r:id="rId52"/>
    <p:sldId id="336" r:id="rId53"/>
    <p:sldId id="288" r:id="rId54"/>
    <p:sldId id="281" r:id="rId5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clrMode="gray"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381" autoAdjust="0"/>
    <p:restoredTop sz="92759" autoAdjust="0"/>
  </p:normalViewPr>
  <p:slideViewPr>
    <p:cSldViewPr snapToGrid="0" snapToObjects="1">
      <p:cViewPr varScale="1">
        <p:scale>
          <a:sx n="83" d="100"/>
          <a:sy n="83" d="100"/>
        </p:scale>
        <p:origin x="96" y="570"/>
      </p:cViewPr>
      <p:guideLst>
        <p:guide orient="horz" pos="2160"/>
        <p:guide pos="2880"/>
      </p:guideLst>
    </p:cSldViewPr>
  </p:slideViewPr>
  <p:outlineViewPr>
    <p:cViewPr>
      <p:scale>
        <a:sx n="33" d="100"/>
        <a:sy n="33" d="100"/>
      </p:scale>
      <p:origin x="0" y="9704"/>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0" d="100"/>
          <a:sy n="70" d="100"/>
        </p:scale>
        <p:origin x="-329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6DC98E8-C657-404B-B4E9-9C2106BCC22D}" type="datetimeFigureOut">
              <a:rPr lang="en-US" smtClean="0"/>
              <a:pPr/>
              <a:t>8/24/2016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BB04C30-4F21-BF45-8F02-709D4CD70A64}" type="slidenum">
              <a:rPr lang="en-US" smtClean="0"/>
              <a:pPr/>
              <a:t>‹#›</a:t>
            </a:fld>
            <a:endParaRPr lang="en-US"/>
          </a:p>
        </p:txBody>
      </p:sp>
    </p:spTree>
    <p:extLst>
      <p:ext uri="{BB962C8B-B14F-4D97-AF65-F5344CB8AC3E}">
        <p14:creationId xmlns:p14="http://schemas.microsoft.com/office/powerpoint/2010/main" val="5096220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FA8259-C9F9-7C4A-B995-9774ACCCD33E}" type="datetimeFigureOut">
              <a:rPr lang="en-US" smtClean="0"/>
              <a:pPr/>
              <a:t>8/24/2016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C1477E-545C-0E43-927B-43FEDAA08EED}" type="slidenum">
              <a:rPr lang="en-US" smtClean="0"/>
              <a:pPr/>
              <a:t>‹#›</a:t>
            </a:fld>
            <a:endParaRPr lang="en-US"/>
          </a:p>
        </p:txBody>
      </p:sp>
    </p:spTree>
    <p:extLst>
      <p:ext uri="{BB962C8B-B14F-4D97-AF65-F5344CB8AC3E}">
        <p14:creationId xmlns:p14="http://schemas.microsoft.com/office/powerpoint/2010/main" val="35252438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C1477E-545C-0E43-927B-43FEDAA08EED}" type="slidenum">
              <a:rPr lang="en-US" smtClean="0"/>
              <a:pPr/>
              <a:t>1</a:t>
            </a:fld>
            <a:endParaRPr lang="en-US"/>
          </a:p>
        </p:txBody>
      </p:sp>
    </p:spTree>
    <p:extLst>
      <p:ext uri="{BB962C8B-B14F-4D97-AF65-F5344CB8AC3E}">
        <p14:creationId xmlns:p14="http://schemas.microsoft.com/office/powerpoint/2010/main" val="818368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smtClean="0"/>
          </a:p>
        </p:txBody>
      </p:sp>
      <p:sp>
        <p:nvSpPr>
          <p:cNvPr id="4" name="Slide Number Placeholder 3"/>
          <p:cNvSpPr>
            <a:spLocks noGrp="1"/>
          </p:cNvSpPr>
          <p:nvPr>
            <p:ph type="sldNum" sz="quarter" idx="10"/>
          </p:nvPr>
        </p:nvSpPr>
        <p:spPr/>
        <p:txBody>
          <a:bodyPr/>
          <a:lstStyle/>
          <a:p>
            <a:fld id="{DFC1477E-545C-0E43-927B-43FEDAA08EED}" type="slidenum">
              <a:rPr lang="en-US" smtClean="0"/>
              <a:pPr/>
              <a:t>2</a:t>
            </a:fld>
            <a:endParaRPr lang="en-US"/>
          </a:p>
        </p:txBody>
      </p:sp>
    </p:spTree>
    <p:extLst>
      <p:ext uri="{BB962C8B-B14F-4D97-AF65-F5344CB8AC3E}">
        <p14:creationId xmlns:p14="http://schemas.microsoft.com/office/powerpoint/2010/main" val="2059186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Will come back to this but …</a:t>
            </a:r>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3CBD62D-D14E-4ADD-A4AB-571051B663EA}"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i="1" kern="1200" dirty="0" smtClean="0">
                <a:solidFill>
                  <a:schemeClr val="tx1"/>
                </a:solidFill>
                <a:latin typeface="+mn-lt"/>
                <a:ea typeface="+mn-ea"/>
                <a:cs typeface="+mn-cs"/>
              </a:rPr>
              <a:t>Similar to the physical environment, where we must take certain precautions to ensure privacy and security for ourselves and others, the online environment has its own particular set of precautions that are important to be aware of. Why would we want to protect our privacy?</a:t>
            </a:r>
            <a:r>
              <a:rPr lang="en-US" sz="1200" kern="1200" dirty="0" smtClean="0">
                <a:solidFill>
                  <a:schemeClr val="tx1"/>
                </a:solidFill>
                <a:latin typeface="+mn-lt"/>
                <a:ea typeface="+mn-ea"/>
                <a:cs typeface="+mn-cs"/>
              </a:rPr>
              <a:t>[Take a few answers.]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FC1477E-545C-0E43-927B-43FEDAA08EED}"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www.stopcyberbullying.org</a:t>
            </a:r>
          </a:p>
          <a:p>
            <a:endParaRPr lang="en-US" dirty="0" smtClean="0"/>
          </a:p>
          <a:p>
            <a:r>
              <a:rPr lang="en-US" dirty="0" smtClean="0"/>
              <a:t>Stop, block and tell</a:t>
            </a:r>
          </a:p>
          <a:p>
            <a:r>
              <a:rPr lang="en-US" dirty="0" smtClean="0"/>
              <a:t>Thinkb4uclick</a:t>
            </a:r>
          </a:p>
          <a:p>
            <a:r>
              <a:rPr lang="en-US" dirty="0" smtClean="0"/>
              <a:t>Respect</a:t>
            </a:r>
            <a:r>
              <a:rPr lang="en-US" baseline="0" dirty="0" smtClean="0"/>
              <a:t> (use good netiquette and respect the feelings and bandwidth of others)</a:t>
            </a:r>
          </a:p>
          <a:p>
            <a:r>
              <a:rPr lang="en-US" baseline="0" dirty="0" smtClean="0"/>
              <a:t>Keep personal information private</a:t>
            </a:r>
          </a:p>
          <a:p>
            <a:r>
              <a:rPr lang="en-US" baseline="0" dirty="0" smtClean="0"/>
              <a:t>Google yourself</a:t>
            </a:r>
          </a:p>
          <a:p>
            <a:r>
              <a:rPr lang="en-US" baseline="0" dirty="0" smtClean="0"/>
              <a:t>Take 5</a:t>
            </a:r>
            <a:endParaRPr lang="en-US" dirty="0"/>
          </a:p>
        </p:txBody>
      </p:sp>
      <p:sp>
        <p:nvSpPr>
          <p:cNvPr id="4" name="Slide Number Placeholder 3"/>
          <p:cNvSpPr>
            <a:spLocks noGrp="1"/>
          </p:cNvSpPr>
          <p:nvPr>
            <p:ph type="sldNum" sz="quarter" idx="10"/>
          </p:nvPr>
        </p:nvSpPr>
        <p:spPr/>
        <p:txBody>
          <a:bodyPr/>
          <a:lstStyle/>
          <a:p>
            <a:fld id="{DFC1477E-545C-0E43-927B-43FEDAA08EED}"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Internet Etiquette</a:t>
            </a:r>
          </a:p>
          <a:p>
            <a:r>
              <a:rPr lang="en-US" dirty="0" smtClean="0"/>
              <a:t>Fake photo</a:t>
            </a:r>
          </a:p>
          <a:p>
            <a:r>
              <a:rPr lang="en-US" dirty="0" smtClean="0"/>
              <a:t>Hate</a:t>
            </a:r>
            <a:r>
              <a:rPr lang="en-US" baseline="0" dirty="0" smtClean="0"/>
              <a:t> speech, incitement</a:t>
            </a:r>
          </a:p>
          <a:p>
            <a:r>
              <a:rPr lang="en-US" baseline="0" dirty="0" smtClean="0"/>
              <a:t>Defamation</a:t>
            </a:r>
            <a:endParaRPr lang="en-US" dirty="0"/>
          </a:p>
        </p:txBody>
      </p:sp>
      <p:sp>
        <p:nvSpPr>
          <p:cNvPr id="4" name="Slide Number Placeholder 3"/>
          <p:cNvSpPr>
            <a:spLocks noGrp="1"/>
          </p:cNvSpPr>
          <p:nvPr>
            <p:ph type="sldNum" sz="quarter" idx="10"/>
          </p:nvPr>
        </p:nvSpPr>
        <p:spPr/>
        <p:txBody>
          <a:bodyPr/>
          <a:lstStyle/>
          <a:p>
            <a:fld id="{DFC1477E-545C-0E43-927B-43FEDAA08EED}" type="slidenum">
              <a:rPr lang="en-US" smtClean="0"/>
              <a:pPr/>
              <a:t>28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DFC1477E-545C-0E43-927B-43FEDAA08EED}" type="slidenum">
              <a:rPr lang="en-US" smtClean="0"/>
              <a:pPr/>
              <a:t>53</a:t>
            </a:fld>
            <a:endParaRPr lang="en-US"/>
          </a:p>
        </p:txBody>
      </p:sp>
    </p:spTree>
    <p:extLst>
      <p:ext uri="{BB962C8B-B14F-4D97-AF65-F5344CB8AC3E}">
        <p14:creationId xmlns:p14="http://schemas.microsoft.com/office/powerpoint/2010/main" val="17736876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DFC1477E-545C-0E43-927B-43FEDAA08EED}" type="slidenum">
              <a:rPr lang="en-US" smtClean="0"/>
              <a:pPr/>
              <a:t>54</a:t>
            </a:fld>
            <a:endParaRPr lang="en-US"/>
          </a:p>
        </p:txBody>
      </p:sp>
    </p:spTree>
    <p:extLst>
      <p:ext uri="{BB962C8B-B14F-4D97-AF65-F5344CB8AC3E}">
        <p14:creationId xmlns:p14="http://schemas.microsoft.com/office/powerpoint/2010/main" val="4082064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2280456-B8E7-7F43-8737-7C736E588400}" type="datetimeFigureOut">
              <a:rPr lang="en-US" smtClean="0"/>
              <a:pPr/>
              <a:t>8/24/2016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F5E10-5301-4EE6-90D2-A6C4A3F62BED}"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280456-B8E7-7F43-8737-7C736E588400}" type="datetimeFigureOut">
              <a:rPr lang="en-US" smtClean="0"/>
              <a:pPr/>
              <a:t>8/24/2016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F00603-DCC0-2547-8B6E-EC9F6A3537E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280456-B8E7-7F43-8737-7C736E588400}" type="datetimeFigureOut">
              <a:rPr lang="en-US" smtClean="0"/>
              <a:pPr/>
              <a:t>8/24/2016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F00603-DCC0-2547-8B6E-EC9F6A3537E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280456-B8E7-7F43-8737-7C736E588400}" type="datetimeFigureOut">
              <a:rPr lang="en-US" smtClean="0"/>
              <a:pPr/>
              <a:t>8/24/2016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F00603-DCC0-2547-8B6E-EC9F6A3537E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280456-B8E7-7F43-8737-7C736E588400}" type="datetimeFigureOut">
              <a:rPr lang="en-US" smtClean="0"/>
              <a:pPr/>
              <a:t>8/24/2016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F00603-DCC0-2547-8B6E-EC9F6A3537E5}"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2280456-B8E7-7F43-8737-7C736E588400}" type="datetimeFigureOut">
              <a:rPr lang="en-US" smtClean="0"/>
              <a:pPr/>
              <a:t>8/24/2016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F00603-DCC0-2547-8B6E-EC9F6A3537E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280456-B8E7-7F43-8737-7C736E588400}" type="datetimeFigureOut">
              <a:rPr lang="en-US" smtClean="0"/>
              <a:pPr/>
              <a:t>8/24/2016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F00603-DCC0-2547-8B6E-EC9F6A3537E5}"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280456-B8E7-7F43-8737-7C736E588400}" type="datetimeFigureOut">
              <a:rPr lang="en-US" smtClean="0"/>
              <a:pPr/>
              <a:t>8/24/2016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F00603-DCC0-2547-8B6E-EC9F6A3537E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280456-B8E7-7F43-8737-7C736E588400}" type="datetimeFigureOut">
              <a:rPr lang="en-US" smtClean="0"/>
              <a:pPr/>
              <a:t>8/24/2016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F00603-DCC0-2547-8B6E-EC9F6A3537E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280456-B8E7-7F43-8737-7C736E588400}" type="datetimeFigureOut">
              <a:rPr lang="en-US" smtClean="0"/>
              <a:pPr/>
              <a:t>8/24/2016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280456-B8E7-7F43-8737-7C736E588400}" type="datetimeFigureOut">
              <a:rPr lang="en-US" smtClean="0"/>
              <a:pPr/>
              <a:t>8/24/2016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F00603-DCC0-2547-8B6E-EC9F6A3537E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92280456-B8E7-7F43-8737-7C736E588400}" type="datetimeFigureOut">
              <a:rPr lang="en-US" smtClean="0"/>
              <a:pPr/>
              <a:t>8/24/2016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9CF00603-DCC0-2547-8B6E-EC9F6A3537E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016" r:id="rId1"/>
    <p:sldLayoutId id="2147484017" r:id="rId2"/>
    <p:sldLayoutId id="2147484018" r:id="rId3"/>
    <p:sldLayoutId id="2147484019" r:id="rId4"/>
    <p:sldLayoutId id="2147484020" r:id="rId5"/>
    <p:sldLayoutId id="2147484021" r:id="rId6"/>
    <p:sldLayoutId id="2147484022" r:id="rId7"/>
    <p:sldLayoutId id="2147484023" r:id="rId8"/>
    <p:sldLayoutId id="2147484024" r:id="rId9"/>
    <p:sldLayoutId id="2147484025" r:id="rId10"/>
    <p:sldLayoutId id="2147484026"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Computer_hacker" TargetMode="External"/><Relationship Id="rId7" Type="http://schemas.openxmlformats.org/officeDocument/2006/relationships/hyperlink" Target="http://en.wikipedia.org/wiki/White_hats" TargetMode="External"/><Relationship Id="rId2" Type="http://schemas.openxmlformats.org/officeDocument/2006/relationships/hyperlink" Target="http://en.wikipedia.org/wiki/Internet_slang" TargetMode="External"/><Relationship Id="rId1" Type="http://schemas.openxmlformats.org/officeDocument/2006/relationships/slideLayout" Target="../slideLayouts/slideLayout2.xml"/><Relationship Id="rId6" Type="http://schemas.openxmlformats.org/officeDocument/2006/relationships/hyperlink" Target="http://en.wikipedia.org/wiki/Information_systems" TargetMode="External"/><Relationship Id="rId5" Type="http://schemas.openxmlformats.org/officeDocument/2006/relationships/hyperlink" Target="http://en.wikipedia.org/wiki/Penetration_testing" TargetMode="External"/><Relationship Id="rId4" Type="http://schemas.openxmlformats.org/officeDocument/2006/relationships/hyperlink" Target="http://en.wikipedia.org/wiki/Computer_security"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4000" dirty="0" smtClean="0"/>
              <a:t/>
            </a:r>
            <a:br>
              <a:rPr lang="en-US" sz="4000" dirty="0" smtClean="0"/>
            </a:br>
            <a:r>
              <a:rPr lang="en-US" sz="4000" b="1" dirty="0"/>
              <a:t>Myanmar DIL WORKSHOP SERIES</a:t>
            </a:r>
            <a:r>
              <a:rPr lang="en-US" sz="3600" b="1" dirty="0" smtClean="0"/>
              <a:t/>
            </a:r>
            <a:br>
              <a:rPr lang="en-US" sz="3600" b="1" dirty="0" smtClean="0"/>
            </a:br>
            <a:r>
              <a:rPr lang="en-US" sz="2200" b="1" dirty="0" smtClean="0"/>
              <a:t>Unit </a:t>
            </a:r>
            <a:r>
              <a:rPr lang="en-US" sz="2200" b="1" dirty="0"/>
              <a:t>4</a:t>
            </a:r>
            <a:r>
              <a:rPr lang="en-US" sz="2200" b="1" dirty="0" smtClean="0"/>
              <a:t>: Working Online and Using Information</a:t>
            </a:r>
            <a:endParaRPr lang="en-US" sz="2200" dirty="0"/>
          </a:p>
        </p:txBody>
      </p:sp>
      <p:sp>
        <p:nvSpPr>
          <p:cNvPr id="3" name="Subtitle 2"/>
          <p:cNvSpPr>
            <a:spLocks noGrp="1"/>
          </p:cNvSpPr>
          <p:nvPr>
            <p:ph type="subTitle" idx="1"/>
          </p:nvPr>
        </p:nvSpPr>
        <p:spPr/>
        <p:txBody>
          <a:bodyPr>
            <a:normAutofit/>
          </a:bodyPr>
          <a:lstStyle/>
          <a:p>
            <a:r>
              <a:rPr lang="en-US" dirty="0" smtClean="0"/>
              <a:t>MBAPF</a:t>
            </a:r>
          </a:p>
          <a:p>
            <a:r>
              <a:rPr lang="en-US" sz="1800" dirty="0" smtClean="0"/>
              <a:t>May 2015</a:t>
            </a:r>
          </a:p>
        </p:txBody>
      </p:sp>
    </p:spTree>
    <p:extLst>
      <p:ext uri="{BB962C8B-B14F-4D97-AF65-F5344CB8AC3E}">
        <p14:creationId xmlns:p14="http://schemas.microsoft.com/office/powerpoint/2010/main" val="12614961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Phishing</a:t>
            </a:r>
            <a:endParaRPr lang="en-US" dirty="0"/>
          </a:p>
        </p:txBody>
      </p:sp>
      <p:sp>
        <p:nvSpPr>
          <p:cNvPr id="3" name="Content Placeholder 2"/>
          <p:cNvSpPr>
            <a:spLocks noGrp="1"/>
          </p:cNvSpPr>
          <p:nvPr>
            <p:ph idx="1"/>
          </p:nvPr>
        </p:nvSpPr>
        <p:spPr/>
        <p:txBody>
          <a:bodyPr>
            <a:normAutofit/>
          </a:bodyPr>
          <a:lstStyle/>
          <a:p>
            <a:r>
              <a:rPr lang="en-US" b="1" dirty="0" smtClean="0"/>
              <a:t>Phishing</a:t>
            </a:r>
            <a:r>
              <a:rPr lang="en-US" dirty="0" smtClean="0"/>
              <a:t> is the illegal attempt to acquire sensitive information such as usernames, passwords, and credit card details (and sometimes, indirectly, money), often for malicious reasons, by masquerading as a trustworthy entity in an electronic communication.</a:t>
            </a:r>
          </a:p>
          <a:p>
            <a:endParaRPr lang="en-US" sz="2400" dirty="0"/>
          </a:p>
        </p:txBody>
      </p:sp>
      <p:pic>
        <p:nvPicPr>
          <p:cNvPr id="4" name="Picture 3" descr="phishing.jpg"/>
          <p:cNvPicPr>
            <a:picLocks noChangeAspect="1"/>
          </p:cNvPicPr>
          <p:nvPr/>
        </p:nvPicPr>
        <p:blipFill>
          <a:blip r:embed="rId2" cstate="print"/>
          <a:stretch>
            <a:fillRect/>
          </a:stretch>
        </p:blipFill>
        <p:spPr>
          <a:xfrm>
            <a:off x="2438400" y="3557392"/>
            <a:ext cx="4452938" cy="3100583"/>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Fake Bank</a:t>
            </a:r>
            <a:endParaRPr lang="en-US" dirty="0"/>
          </a:p>
        </p:txBody>
      </p:sp>
      <p:pic>
        <p:nvPicPr>
          <p:cNvPr id="4" name="Content Placeholder 3" descr="https://upload.wikimedia.org/wikipedia/commons/thumb/d/d0/PhishingTrustedBank.png/300px-PhishingTrustedBank.png"/>
          <p:cNvPicPr>
            <a:picLocks noGrp="1"/>
          </p:cNvPicPr>
          <p:nvPr>
            <p:ph idx="1"/>
          </p:nvPr>
        </p:nvPicPr>
        <p:blipFill>
          <a:blip r:embed="rId2"/>
          <a:srcRect/>
          <a:stretch>
            <a:fillRect/>
          </a:stretch>
        </p:blipFill>
        <p:spPr bwMode="auto">
          <a:xfrm>
            <a:off x="457201" y="1524000"/>
            <a:ext cx="8386174" cy="4964482"/>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For CJ\CJ Workshop\funny photoshop mistakes.png"/>
          <p:cNvPicPr>
            <a:picLocks noChangeAspect="1" noChangeArrowheads="1"/>
          </p:cNvPicPr>
          <p:nvPr/>
        </p:nvPicPr>
        <p:blipFill>
          <a:blip r:embed="rId2" cstate="print"/>
          <a:srcRect/>
          <a:stretch>
            <a:fillRect/>
          </a:stretch>
        </p:blipFill>
        <p:spPr bwMode="auto">
          <a:xfrm>
            <a:off x="1371600" y="1371600"/>
            <a:ext cx="6629400" cy="4724400"/>
          </a:xfrm>
          <a:prstGeom prst="rect">
            <a:avLst/>
          </a:prstGeom>
          <a:noFill/>
        </p:spPr>
      </p:pic>
      <p:sp>
        <p:nvSpPr>
          <p:cNvPr id="5" name="Title 4"/>
          <p:cNvSpPr>
            <a:spLocks noGrp="1"/>
          </p:cNvSpPr>
          <p:nvPr>
            <p:ph type="title" idx="4294967295"/>
          </p:nvPr>
        </p:nvSpPr>
        <p:spPr>
          <a:xfrm>
            <a:off x="0" y="274638"/>
            <a:ext cx="8229600" cy="1143000"/>
          </a:xfrm>
        </p:spPr>
        <p:txBody>
          <a:bodyPr/>
          <a:lstStyle/>
          <a:p>
            <a:r>
              <a:rPr lang="en-US" dirty="0" smtClean="0"/>
              <a:t>Fake Photo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Hackers</a:t>
            </a:r>
            <a:endParaRPr lang="en-US" dirty="0"/>
          </a:p>
        </p:txBody>
      </p:sp>
      <p:sp>
        <p:nvSpPr>
          <p:cNvPr id="3" name="Content Placeholder 2"/>
          <p:cNvSpPr>
            <a:spLocks noGrp="1"/>
          </p:cNvSpPr>
          <p:nvPr>
            <p:ph idx="1"/>
          </p:nvPr>
        </p:nvSpPr>
        <p:spPr/>
        <p:txBody>
          <a:bodyPr>
            <a:normAutofit/>
          </a:bodyPr>
          <a:lstStyle/>
          <a:p>
            <a:r>
              <a:rPr lang="en-US" sz="2200" dirty="0" smtClean="0"/>
              <a:t>The term "</a:t>
            </a:r>
            <a:r>
              <a:rPr lang="en-US" sz="2200" b="1" dirty="0" smtClean="0"/>
              <a:t>white hat</a:t>
            </a:r>
            <a:r>
              <a:rPr lang="en-US" sz="2200" dirty="0" smtClean="0"/>
              <a:t>" in </a:t>
            </a:r>
            <a:r>
              <a:rPr lang="en-US" sz="2200" dirty="0" smtClean="0">
                <a:hlinkClick r:id="rId2" tooltip="Internet slang"/>
              </a:rPr>
              <a:t>Internet slang</a:t>
            </a:r>
            <a:r>
              <a:rPr lang="en-US" sz="2200" dirty="0" smtClean="0"/>
              <a:t> refers to an ethical </a:t>
            </a:r>
            <a:r>
              <a:rPr lang="en-US" sz="2200" dirty="0" smtClean="0">
                <a:hlinkClick r:id="rId3" tooltip="Computer hacker"/>
              </a:rPr>
              <a:t>computer hacker</a:t>
            </a:r>
            <a:r>
              <a:rPr lang="en-US" sz="2200" dirty="0" smtClean="0"/>
              <a:t>, or a </a:t>
            </a:r>
            <a:r>
              <a:rPr lang="en-US" sz="2200" dirty="0" smtClean="0">
                <a:hlinkClick r:id="rId4" tooltip="Computer security"/>
              </a:rPr>
              <a:t>computer security</a:t>
            </a:r>
            <a:r>
              <a:rPr lang="en-US" sz="2200" dirty="0" smtClean="0"/>
              <a:t> expert, who specializes in </a:t>
            </a:r>
            <a:r>
              <a:rPr lang="en-US" sz="2200" dirty="0" smtClean="0">
                <a:hlinkClick r:id="rId5" tooltip="Penetration testing"/>
              </a:rPr>
              <a:t>penetration testing</a:t>
            </a:r>
            <a:r>
              <a:rPr lang="en-US" sz="2200" dirty="0" smtClean="0"/>
              <a:t> and in other testing methodologies to ensure the security of an organization's </a:t>
            </a:r>
            <a:r>
              <a:rPr lang="en-US" sz="2200" dirty="0" smtClean="0">
                <a:hlinkClick r:id="rId6" tooltip="Information systems"/>
              </a:rPr>
              <a:t>information systems</a:t>
            </a:r>
            <a:r>
              <a:rPr lang="en-US" sz="2200" dirty="0" smtClean="0"/>
              <a:t>.</a:t>
            </a:r>
            <a:r>
              <a:rPr lang="en-US" sz="2200" baseline="30000" dirty="0" smtClean="0">
                <a:hlinkClick r:id="rId7"/>
              </a:rPr>
              <a:t>[</a:t>
            </a:r>
            <a:endParaRPr lang="en-US" sz="2200" dirty="0" smtClean="0"/>
          </a:p>
          <a:p>
            <a:r>
              <a:rPr lang="en-US" sz="2200" dirty="0" smtClean="0"/>
              <a:t>A "black hat" hacker is a hacker who "violates computer security for little reason beyond maliciousness or for personal gain“</a:t>
            </a:r>
          </a:p>
          <a:p>
            <a:r>
              <a:rPr lang="en-US" sz="2200" dirty="0" smtClean="0"/>
              <a:t>A grey hat hacker is a combination of a Black Hat and a White Hat Hacker. A Grey Hat Hacker may surf the internet and hack into a computer system for the sole purpose of notifying the administrator that their system has been hacked, for example. Then they may offer to repair their system for a small fee.</a:t>
            </a:r>
            <a:endParaRPr lang="en-US" sz="2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Types of Privacy Harms </a:t>
            </a:r>
            <a:endParaRPr lang="en-US" dirty="0"/>
          </a:p>
        </p:txBody>
      </p:sp>
      <p:sp>
        <p:nvSpPr>
          <p:cNvPr id="3" name="Content Placeholder 2"/>
          <p:cNvSpPr>
            <a:spLocks noGrp="1"/>
          </p:cNvSpPr>
          <p:nvPr>
            <p:ph idx="1"/>
          </p:nvPr>
        </p:nvSpPr>
        <p:spPr/>
        <p:txBody>
          <a:bodyPr/>
          <a:lstStyle/>
          <a:p>
            <a:r>
              <a:rPr lang="en-US" dirty="0" smtClean="0"/>
              <a:t>We’ll look more closely at 4 categories of privacy harms: </a:t>
            </a:r>
          </a:p>
          <a:p>
            <a:pPr lvl="1"/>
            <a:r>
              <a:rPr lang="en-US" dirty="0" smtClean="0"/>
              <a:t>Intrusions </a:t>
            </a:r>
          </a:p>
          <a:p>
            <a:pPr lvl="1"/>
            <a:r>
              <a:rPr lang="en-US" dirty="0" smtClean="0"/>
              <a:t>Information collection </a:t>
            </a:r>
          </a:p>
          <a:p>
            <a:pPr lvl="1"/>
            <a:r>
              <a:rPr lang="en-US" dirty="0" smtClean="0"/>
              <a:t>Information processing </a:t>
            </a:r>
          </a:p>
          <a:p>
            <a:pPr lvl="1"/>
            <a:r>
              <a:rPr lang="en-US" dirty="0" smtClean="0"/>
              <a:t>Information dissemination </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Intrusions</a:t>
            </a:r>
            <a:endParaRPr lang="en-US" dirty="0"/>
          </a:p>
        </p:txBody>
      </p:sp>
      <p:sp>
        <p:nvSpPr>
          <p:cNvPr id="3" name="Content Placeholder 2"/>
          <p:cNvSpPr>
            <a:spLocks noGrp="1"/>
          </p:cNvSpPr>
          <p:nvPr>
            <p:ph idx="1"/>
          </p:nvPr>
        </p:nvSpPr>
        <p:spPr/>
        <p:txBody>
          <a:bodyPr/>
          <a:lstStyle/>
          <a:p>
            <a:r>
              <a:rPr lang="en-US" dirty="0" smtClean="0"/>
              <a:t>“ They” come into “your” space and contact you or tell you what to do </a:t>
            </a:r>
          </a:p>
          <a:p>
            <a:r>
              <a:rPr lang="en-US" dirty="0" smtClean="0"/>
              <a:t>Examples: </a:t>
            </a:r>
          </a:p>
          <a:p>
            <a:pPr lvl="1"/>
            <a:r>
              <a:rPr lang="en-US" dirty="0" smtClean="0"/>
              <a:t>Unwanted email (spam) </a:t>
            </a:r>
          </a:p>
          <a:p>
            <a:pPr lvl="1"/>
            <a:r>
              <a:rPr lang="en-US" dirty="0" smtClean="0"/>
              <a:t>Unwanted phone calls </a:t>
            </a:r>
          </a:p>
          <a:p>
            <a:pPr lvl="1"/>
            <a:r>
              <a:rPr lang="en-US" dirty="0" smtClean="0"/>
              <a:t>Parents entering a teen’s room without knocking </a:t>
            </a:r>
          </a:p>
          <a:p>
            <a:pPr lvl="1"/>
            <a:r>
              <a:rPr lang="en-US" dirty="0" smtClean="0"/>
              <a:t>Government saying what you can or can’t do with your own body or property </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Collection </a:t>
            </a:r>
            <a:endParaRPr lang="en-US" dirty="0"/>
          </a:p>
        </p:txBody>
      </p:sp>
      <p:sp>
        <p:nvSpPr>
          <p:cNvPr id="3" name="Content Placeholder 2"/>
          <p:cNvSpPr>
            <a:spLocks noGrp="1"/>
          </p:cNvSpPr>
          <p:nvPr>
            <p:ph idx="1"/>
          </p:nvPr>
        </p:nvSpPr>
        <p:spPr/>
        <p:txBody>
          <a:bodyPr/>
          <a:lstStyle/>
          <a:p>
            <a:r>
              <a:rPr lang="en-US" dirty="0" smtClean="0"/>
              <a:t>“ They” watch what you are doing, more than they should </a:t>
            </a:r>
          </a:p>
          <a:p>
            <a:r>
              <a:rPr lang="en-US" dirty="0" smtClean="0"/>
              <a:t>Surveillance &amp; Interrogation </a:t>
            </a:r>
          </a:p>
          <a:p>
            <a:pPr lvl="1"/>
            <a:r>
              <a:rPr lang="en-US" dirty="0" smtClean="0"/>
              <a:t>Visual, such as peeping Toms </a:t>
            </a:r>
          </a:p>
          <a:p>
            <a:pPr lvl="1"/>
            <a:r>
              <a:rPr lang="en-US" dirty="0" smtClean="0"/>
              <a:t>Communications, such as wiretapping your phone or email </a:t>
            </a:r>
          </a:p>
          <a:p>
            <a:pPr lvl="1"/>
            <a:r>
              <a:rPr lang="en-US" dirty="0" smtClean="0"/>
              <a:t>Government, employers, or parents ask you “private” information </a:t>
            </a:r>
          </a:p>
          <a:p>
            <a:r>
              <a:rPr lang="en-US" dirty="0" smtClean="0"/>
              <a:t>Example of protections: with a warrant, the government can wiretap or search your house. Having to get a warrant is a protection, though, against too much information collection. </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Processing </a:t>
            </a:r>
            <a:endParaRPr lang="en-US" dirty="0"/>
          </a:p>
        </p:txBody>
      </p:sp>
      <p:sp>
        <p:nvSpPr>
          <p:cNvPr id="3" name="Content Placeholder 2"/>
          <p:cNvSpPr>
            <a:spLocks noGrp="1"/>
          </p:cNvSpPr>
          <p:nvPr>
            <p:ph idx="1"/>
          </p:nvPr>
        </p:nvSpPr>
        <p:spPr/>
        <p:txBody>
          <a:bodyPr/>
          <a:lstStyle/>
          <a:p>
            <a:r>
              <a:rPr lang="en-US" dirty="0" smtClean="0"/>
              <a:t>“ They” have a lot of data, and do things with it </a:t>
            </a:r>
          </a:p>
          <a:p>
            <a:pPr lvl="1"/>
            <a:r>
              <a:rPr lang="en-US" dirty="0" smtClean="0"/>
              <a:t>Identification: they learn about your “anonymous” actions </a:t>
            </a:r>
          </a:p>
          <a:p>
            <a:pPr lvl="1"/>
            <a:r>
              <a:rPr lang="en-US" dirty="0" smtClean="0"/>
              <a:t>Data mining: they learn patterns, to decide if you are a good customer or a suspected terrorist </a:t>
            </a:r>
          </a:p>
          <a:p>
            <a:pPr lvl="1"/>
            <a:r>
              <a:rPr lang="en-US" dirty="0" smtClean="0"/>
              <a:t>Exclusion: they decide you are not a good potential employee or customer, or go on the no-fly list at the airport </a:t>
            </a:r>
          </a:p>
          <a:p>
            <a:pPr lvl="1"/>
            <a:r>
              <a:rPr lang="en-US" dirty="0" smtClean="0"/>
              <a:t>Secondary use: they collect the data for one reason, but use it for others </a:t>
            </a:r>
          </a:p>
          <a:p>
            <a:r>
              <a:rPr lang="en-US" dirty="0" smtClean="0"/>
              <a:t>Note: Information processing can be helpful, when it “personalizes” and gives you better service. But it can invade your privacy when it goes too far or is used in ways that break the rules.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Dissemination </a:t>
            </a:r>
            <a:endParaRPr lang="en-US" dirty="0"/>
          </a:p>
        </p:txBody>
      </p:sp>
      <p:sp>
        <p:nvSpPr>
          <p:cNvPr id="3" name="Content Placeholder 2"/>
          <p:cNvSpPr>
            <a:spLocks noGrp="1"/>
          </p:cNvSpPr>
          <p:nvPr>
            <p:ph idx="1"/>
          </p:nvPr>
        </p:nvSpPr>
        <p:spPr/>
        <p:txBody>
          <a:bodyPr/>
          <a:lstStyle/>
          <a:p>
            <a:r>
              <a:rPr lang="en-US" dirty="0" smtClean="0"/>
              <a:t>“ They” disclose data, perhaps more than “you” think they should </a:t>
            </a:r>
          </a:p>
          <a:p>
            <a:pPr lvl="1"/>
            <a:r>
              <a:rPr lang="en-US" dirty="0" smtClean="0"/>
              <a:t>Breach of confidentiality: a doctor or lawyer discloses more than you wish </a:t>
            </a:r>
          </a:p>
          <a:p>
            <a:pPr lvl="1"/>
            <a:r>
              <a:rPr lang="en-US" dirty="0" smtClean="0"/>
              <a:t>Transfer to third parties: a company or government shares data about you to persons you don’t expect </a:t>
            </a:r>
          </a:p>
          <a:p>
            <a:pPr lvl="1"/>
            <a:r>
              <a:rPr lang="en-US" dirty="0" smtClean="0"/>
              <a:t>Public disclosure of private facts: an intimate photo of you, or disclosure of intimate facts </a:t>
            </a:r>
          </a:p>
          <a:p>
            <a:pPr lvl="1"/>
            <a:r>
              <a:rPr lang="en-US" dirty="0" smtClean="0"/>
              <a:t>Disclosure of untrue facts: you are put in a false light </a:t>
            </a:r>
          </a:p>
          <a:p>
            <a:pPr lvl="1"/>
            <a:r>
              <a:rPr lang="en-US" dirty="0" smtClean="0"/>
              <a:t>Appropriation: they use your name or picture without your permission </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Privacy and Security</a:t>
            </a:r>
            <a:endParaRPr lang="en-US" dirty="0"/>
          </a:p>
        </p:txBody>
      </p:sp>
      <p:pic>
        <p:nvPicPr>
          <p:cNvPr id="5" name="Picture 4"/>
          <p:cNvPicPr>
            <a:picLocks noChangeAspect="1"/>
          </p:cNvPicPr>
          <p:nvPr/>
        </p:nvPicPr>
        <p:blipFill>
          <a:blip r:embed="rId2"/>
          <a:stretch>
            <a:fillRect/>
          </a:stretch>
        </p:blipFill>
        <p:spPr>
          <a:xfrm>
            <a:off x="584815" y="1753349"/>
            <a:ext cx="7970140" cy="4480058"/>
          </a:xfrm>
          <a:prstGeom prst="rect">
            <a:avLst/>
          </a:prstGeom>
          <a:ln>
            <a:solidFill>
              <a:schemeClr val="tx2">
                <a:lumMod val="75000"/>
              </a:schemeClr>
            </a:solidFill>
          </a:ln>
        </p:spPr>
      </p:pic>
    </p:spTree>
    <p:extLst>
      <p:ext uri="{BB962C8B-B14F-4D97-AF65-F5344CB8AC3E}">
        <p14:creationId xmlns:p14="http://schemas.microsoft.com/office/powerpoint/2010/main" val="11571131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Module 4 Overview</a:t>
            </a:r>
            <a:endParaRPr lang="en-US" sz="4000" dirty="0"/>
          </a:p>
        </p:txBody>
      </p:sp>
      <p:sp>
        <p:nvSpPr>
          <p:cNvPr id="3" name="Content Placeholder 2"/>
          <p:cNvSpPr>
            <a:spLocks noGrp="1"/>
          </p:cNvSpPr>
          <p:nvPr>
            <p:ph idx="1"/>
          </p:nvPr>
        </p:nvSpPr>
        <p:spPr/>
        <p:txBody>
          <a:bodyPr>
            <a:normAutofit/>
          </a:bodyPr>
          <a:lstStyle/>
          <a:p>
            <a:pPr marL="0" indent="0">
              <a:buNone/>
            </a:pPr>
            <a:r>
              <a:rPr lang="en-US" b="1" dirty="0" smtClean="0"/>
              <a:t>Topics Covered:</a:t>
            </a:r>
          </a:p>
          <a:p>
            <a:r>
              <a:rPr lang="en-US" i="1" dirty="0" smtClean="0"/>
              <a:t>Privacy </a:t>
            </a:r>
            <a:r>
              <a:rPr lang="en-US" i="1" dirty="0"/>
              <a:t>and security </a:t>
            </a:r>
            <a:r>
              <a:rPr lang="en-US" i="1" dirty="0" smtClean="0"/>
              <a:t>measures, </a:t>
            </a:r>
          </a:p>
          <a:p>
            <a:r>
              <a:rPr lang="en-US" i="1" dirty="0" smtClean="0"/>
              <a:t>online etiquette, </a:t>
            </a:r>
          </a:p>
          <a:p>
            <a:r>
              <a:rPr lang="en-US" i="1" dirty="0" smtClean="0"/>
              <a:t>referencing </a:t>
            </a:r>
            <a:r>
              <a:rPr lang="en-US" i="1" dirty="0"/>
              <a:t>online </a:t>
            </a:r>
            <a:r>
              <a:rPr lang="en-US" i="1" dirty="0" smtClean="0"/>
              <a:t>sources, and </a:t>
            </a:r>
          </a:p>
          <a:p>
            <a:r>
              <a:rPr lang="en-US" i="1" dirty="0" smtClean="0"/>
              <a:t>working </a:t>
            </a:r>
            <a:r>
              <a:rPr lang="en-US" i="1" dirty="0"/>
              <a:t>in collaborative online </a:t>
            </a:r>
            <a:r>
              <a:rPr lang="en-US" i="1" dirty="0" smtClean="0"/>
              <a:t>environments</a:t>
            </a:r>
            <a:r>
              <a:rPr lang="en-US" dirty="0" smtClean="0"/>
              <a:t>.</a:t>
            </a:r>
          </a:p>
          <a:p>
            <a:endParaRPr lang="en-US" dirty="0" smtClean="0"/>
          </a:p>
          <a:p>
            <a:pPr marL="0" indent="0">
              <a:buNone/>
            </a:pPr>
            <a:r>
              <a:rPr lang="en-US" b="1" dirty="0" smtClean="0"/>
              <a:t>Questions You Will Be Able to Answer:</a:t>
            </a:r>
          </a:p>
          <a:p>
            <a:r>
              <a:rPr lang="en-US" dirty="0" smtClean="0"/>
              <a:t>How do I protect my privacy online?</a:t>
            </a:r>
          </a:p>
          <a:p>
            <a:r>
              <a:rPr lang="en-US" dirty="0" smtClean="0"/>
              <a:t>What some rules and guidelines for online behavior?</a:t>
            </a:r>
          </a:p>
          <a:p>
            <a:r>
              <a:rPr lang="en-US" dirty="0" smtClean="0"/>
              <a:t>How do I use and reference online sources?</a:t>
            </a:r>
          </a:p>
          <a:p>
            <a:r>
              <a:rPr lang="en-US" dirty="0" smtClean="0"/>
              <a:t>How do I work online with others?</a:t>
            </a:r>
          </a:p>
          <a:p>
            <a:endParaRPr lang="en-US" dirty="0"/>
          </a:p>
          <a:p>
            <a:endParaRPr lang="en-US" dirty="0" smtClean="0"/>
          </a:p>
          <a:p>
            <a:endParaRPr lang="en-US" dirty="0" smtClean="0"/>
          </a:p>
        </p:txBody>
      </p:sp>
    </p:spTree>
    <p:extLst>
      <p:ext uri="{BB962C8B-B14F-4D97-AF65-F5344CB8AC3E}">
        <p14:creationId xmlns:p14="http://schemas.microsoft.com/office/powerpoint/2010/main" val="11557872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Facebook Privacy Policy</a:t>
            </a:r>
            <a:endParaRPr lang="en-US" dirty="0"/>
          </a:p>
        </p:txBody>
      </p:sp>
      <p:pic>
        <p:nvPicPr>
          <p:cNvPr id="6" name="Content Placeholder 5"/>
          <p:cNvPicPr>
            <a:picLocks noGrp="1" noChangeAspect="1"/>
          </p:cNvPicPr>
          <p:nvPr>
            <p:ph idx="1"/>
          </p:nvPr>
        </p:nvPicPr>
        <p:blipFill>
          <a:blip r:embed="rId2"/>
          <a:srcRect l="-13920" r="-13920"/>
          <a:stretch>
            <a:fillRect/>
          </a:stretch>
        </p:blipFill>
        <p:spPr/>
      </p:pic>
    </p:spTree>
    <p:extLst>
      <p:ext uri="{BB962C8B-B14F-4D97-AF65-F5344CB8AC3E}">
        <p14:creationId xmlns:p14="http://schemas.microsoft.com/office/powerpoint/2010/main" val="33701779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Privacy</a:t>
            </a:r>
            <a:endParaRPr lang="en-US" dirty="0"/>
          </a:p>
        </p:txBody>
      </p:sp>
      <p:pic>
        <p:nvPicPr>
          <p:cNvPr id="4" name="Content Placeholder 3" descr="http://www.getsaga.com/blog/wp-content/uploads/2013/10/Facebook-Privacy-Settings.jpg"/>
          <p:cNvPicPr>
            <a:picLocks noGrp="1"/>
          </p:cNvPicPr>
          <p:nvPr>
            <p:ph idx="1"/>
          </p:nvPr>
        </p:nvPicPr>
        <p:blipFill>
          <a:blip r:embed="rId2"/>
          <a:srcRect/>
          <a:stretch>
            <a:fillRect/>
          </a:stretch>
        </p:blipFill>
        <p:spPr bwMode="auto">
          <a:xfrm>
            <a:off x="1320800" y="1600200"/>
            <a:ext cx="6502400" cy="48768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uhtu.png"/>
          <p:cNvPicPr>
            <a:picLocks noChangeAspect="1"/>
          </p:cNvPicPr>
          <p:nvPr/>
        </p:nvPicPr>
        <p:blipFill>
          <a:blip r:embed="rId2" cstate="print"/>
          <a:stretch>
            <a:fillRect/>
          </a:stretch>
        </p:blipFill>
        <p:spPr>
          <a:xfrm>
            <a:off x="457200" y="1187885"/>
            <a:ext cx="8153400" cy="5486400"/>
          </a:xfrm>
          <a:prstGeom prst="rect">
            <a:avLst/>
          </a:prstGeom>
        </p:spPr>
      </p:pic>
      <p:sp>
        <p:nvSpPr>
          <p:cNvPr id="3" name="Title 2"/>
          <p:cNvSpPr>
            <a:spLocks noGrp="1"/>
          </p:cNvSpPr>
          <p:nvPr>
            <p:ph type="title"/>
          </p:nvPr>
        </p:nvSpPr>
        <p:spPr>
          <a:xfrm>
            <a:off x="457200" y="288099"/>
            <a:ext cx="8229600" cy="1235901"/>
          </a:xfrm>
        </p:spPr>
        <p:txBody>
          <a:bodyPr>
            <a:normAutofit/>
          </a:bodyPr>
          <a:lstStyle/>
          <a:p>
            <a:r>
              <a:rPr lang="en-US" dirty="0" smtClean="0"/>
              <a:t>Hate Speech</a:t>
            </a:r>
            <a:endParaRPr lang="en-US" dirty="0"/>
          </a:p>
        </p:txBody>
      </p:sp>
      <p:sp>
        <p:nvSpPr>
          <p:cNvPr id="5" name="Content Placeholder 4"/>
          <p:cNvSpPr>
            <a:spLocks noGrp="1"/>
          </p:cNvSpPr>
          <p:nvPr>
            <p:ph idx="1"/>
          </p:nvPr>
        </p:nvSpPr>
        <p:spPr/>
        <p:txBody>
          <a:bodyPr/>
          <a:lstStyle/>
          <a:p>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Defamation</a:t>
            </a:r>
            <a:endParaRPr lang="en-US" dirty="0"/>
          </a:p>
        </p:txBody>
      </p:sp>
      <p:pic>
        <p:nvPicPr>
          <p:cNvPr id="4" name="Content Placeholder 3" descr="fate.jpg"/>
          <p:cNvPicPr>
            <a:picLocks noGrp="1" noChangeAspect="1"/>
          </p:cNvPicPr>
          <p:nvPr>
            <p:ph idx="1"/>
          </p:nvPr>
        </p:nvPicPr>
        <p:blipFill>
          <a:blip r:embed="rId2" cstate="print"/>
          <a:stretch>
            <a:fillRect/>
          </a:stretch>
        </p:blipFill>
        <p:spPr>
          <a:xfrm>
            <a:off x="402002" y="1554163"/>
            <a:ext cx="8492396" cy="4525962"/>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is Responsible for Privacy and Security?</a:t>
            </a:r>
            <a:endParaRPr lang="en-US" dirty="0"/>
          </a:p>
        </p:txBody>
      </p:sp>
      <p:pic>
        <p:nvPicPr>
          <p:cNvPr id="4" name="Content Placeholder 3"/>
          <p:cNvPicPr>
            <a:picLocks noGrp="1" noChangeAspect="1"/>
          </p:cNvPicPr>
          <p:nvPr>
            <p:ph idx="1"/>
          </p:nvPr>
        </p:nvPicPr>
        <p:blipFill>
          <a:blip r:embed="rId2"/>
          <a:srcRect l="-4727" r="-4727"/>
          <a:stretch>
            <a:fillRect/>
          </a:stretch>
        </p:blipFill>
        <p:spPr/>
      </p:pic>
    </p:spTree>
    <p:extLst>
      <p:ext uri="{BB962C8B-B14F-4D97-AF65-F5344CB8AC3E}">
        <p14:creationId xmlns:p14="http://schemas.microsoft.com/office/powerpoint/2010/main" val="9554456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a:bodyPr>
          <a:lstStyle/>
          <a:p>
            <a:r>
              <a:rPr lang="en-US" sz="3600" dirty="0" err="1">
                <a:latin typeface="Zawgyi-One" pitchFamily="34" charset="0"/>
                <a:cs typeface="Zawgyi-One" pitchFamily="34" charset="0"/>
              </a:rPr>
              <a:t>အျခားသူမ်ားရဲ႕အခြင</a:t>
            </a:r>
            <a:r>
              <a:rPr lang="en-US" sz="3600" dirty="0">
                <a:latin typeface="Zawgyi-One" pitchFamily="34" charset="0"/>
                <a:cs typeface="Zawgyi-One" pitchFamily="34" charset="0"/>
              </a:rPr>
              <a:t>့္</a:t>
            </a:r>
            <a:r>
              <a:rPr lang="en-US" sz="3600" dirty="0" err="1">
                <a:latin typeface="Zawgyi-One" pitchFamily="34" charset="0"/>
                <a:cs typeface="Zawgyi-One" pitchFamily="34" charset="0"/>
              </a:rPr>
              <a:t>အေရးကုိ</a:t>
            </a:r>
            <a:r>
              <a:rPr lang="en-US" sz="3600" dirty="0">
                <a:latin typeface="Zawgyi-One" pitchFamily="34" charset="0"/>
                <a:cs typeface="Zawgyi-One" pitchFamily="34" charset="0"/>
              </a:rPr>
              <a:t> </a:t>
            </a:r>
            <a:r>
              <a:rPr lang="en-US" sz="3600" dirty="0" err="1">
                <a:latin typeface="Zawgyi-One" pitchFamily="34" charset="0"/>
                <a:cs typeface="Zawgyi-One" pitchFamily="34" charset="0"/>
              </a:rPr>
              <a:t>ကာကြယ</a:t>
            </a:r>
            <a:r>
              <a:rPr lang="en-US" sz="3600" dirty="0">
                <a:latin typeface="Zawgyi-One" pitchFamily="34" charset="0"/>
                <a:cs typeface="Zawgyi-One" pitchFamily="34" charset="0"/>
              </a:rPr>
              <a:t>္ျ</a:t>
            </a:r>
            <a:r>
              <a:rPr lang="en-US" sz="3600" dirty="0" err="1">
                <a:latin typeface="Zawgyi-One" pitchFamily="34" charset="0"/>
                <a:cs typeface="Zawgyi-One" pitchFamily="34" charset="0"/>
              </a:rPr>
              <a:t>ခင္</a:t>
            </a:r>
            <a:r>
              <a:rPr lang="en-US" sz="3600" dirty="0" err="1" smtClean="0">
                <a:latin typeface="Zawgyi-One" pitchFamily="34" charset="0"/>
                <a:cs typeface="Zawgyi-One" pitchFamily="34" charset="0"/>
              </a:rPr>
              <a:t>း</a:t>
            </a:r>
            <a:r>
              <a:rPr lang="en-US" sz="3600" dirty="0" smtClean="0">
                <a:latin typeface="Zawgyi-One" pitchFamily="34" charset="0"/>
                <a:cs typeface="Zawgyi-One" pitchFamily="34" charset="0"/>
              </a:rPr>
              <a:t> </a:t>
            </a:r>
            <a:r>
              <a:rPr lang="en-US" dirty="0" smtClean="0">
                <a:latin typeface="Zawgyi-One" pitchFamily="34" charset="0"/>
                <a:cs typeface="Zawgyi-One" pitchFamily="34" charset="0"/>
              </a:rPr>
              <a:t/>
            </a:r>
            <a:br>
              <a:rPr lang="en-US" dirty="0" smtClean="0">
                <a:latin typeface="Zawgyi-One" pitchFamily="34" charset="0"/>
                <a:cs typeface="Zawgyi-One" pitchFamily="34" charset="0"/>
              </a:rPr>
            </a:br>
            <a:r>
              <a:rPr lang="en-US" sz="2700" b="1" dirty="0" smtClean="0">
                <a:latin typeface="Zawgyi-One" pitchFamily="34" charset="0"/>
                <a:cs typeface="Zawgyi-One" pitchFamily="34" charset="0"/>
              </a:rPr>
              <a:t>www.facebook.com/policies</a:t>
            </a:r>
            <a:endParaRPr lang="en-US" sz="2700" b="1" dirty="0"/>
          </a:p>
        </p:txBody>
      </p:sp>
      <p:sp>
        <p:nvSpPr>
          <p:cNvPr id="3" name="Content Placeholder 2"/>
          <p:cNvSpPr>
            <a:spLocks noGrp="1"/>
          </p:cNvSpPr>
          <p:nvPr>
            <p:ph idx="1"/>
          </p:nvPr>
        </p:nvSpPr>
        <p:spPr>
          <a:xfrm>
            <a:off x="457200" y="1816274"/>
            <a:ext cx="8229600" cy="4660726"/>
          </a:xfrm>
        </p:spPr>
        <p:txBody>
          <a:bodyPr>
            <a:normAutofit/>
          </a:bodyPr>
          <a:lstStyle/>
          <a:p>
            <a:r>
              <a:rPr lang="en-US" dirty="0" err="1"/>
              <a:t>Facebook</a:t>
            </a:r>
            <a:r>
              <a:rPr lang="en-US" dirty="0"/>
              <a:t> </a:t>
            </a:r>
            <a:r>
              <a:rPr lang="en-US" dirty="0" err="1">
                <a:latin typeface="Zawgyi-One" pitchFamily="34" charset="0"/>
                <a:cs typeface="Zawgyi-One" pitchFamily="34" charset="0"/>
              </a:rPr>
              <a:t>ေပၚတြင</a:t>
            </a:r>
            <a:r>
              <a:rPr lang="en-US" dirty="0">
                <a:latin typeface="Zawgyi-One" pitchFamily="34" charset="0"/>
                <a:cs typeface="Zawgyi-One" pitchFamily="34" charset="0"/>
              </a:rPr>
              <a:t>္ </a:t>
            </a:r>
            <a:r>
              <a:rPr lang="en-US" dirty="0" err="1">
                <a:latin typeface="Zawgyi-One" pitchFamily="34" charset="0"/>
                <a:cs typeface="Zawgyi-One" pitchFamily="34" charset="0"/>
              </a:rPr>
              <a:t>သင္ဟာ</a:t>
            </a:r>
            <a:r>
              <a:rPr lang="en-US" dirty="0">
                <a:latin typeface="Zawgyi-One" pitchFamily="34" charset="0"/>
                <a:cs typeface="Zawgyi-One" pitchFamily="34" charset="0"/>
              </a:rPr>
              <a:t> - </a:t>
            </a:r>
          </a:p>
          <a:p>
            <a:endParaRPr lang="en-US" dirty="0">
              <a:latin typeface="Zawgyi-One" pitchFamily="34" charset="0"/>
              <a:cs typeface="Zawgyi-One" pitchFamily="34" charset="0"/>
            </a:endParaRPr>
          </a:p>
          <a:p>
            <a:r>
              <a:rPr lang="en-US" dirty="0" err="1" smtClean="0">
                <a:latin typeface="Zawgyi-One" pitchFamily="34" charset="0"/>
                <a:cs typeface="Zawgyi-One" pitchFamily="34" charset="0"/>
              </a:rPr>
              <a:t>တစ</a:t>
            </a:r>
            <a:r>
              <a:rPr lang="en-US" dirty="0" err="1">
                <a:latin typeface="Zawgyi-One" pitchFamily="34" charset="0"/>
                <a:cs typeface="Zawgyi-One" pitchFamily="34" charset="0"/>
              </a:rPr>
              <a:t>္ပါးသူတုိ႔ရဲ</a:t>
            </a:r>
            <a:r>
              <a:rPr lang="en-US" dirty="0">
                <a:latin typeface="Zawgyi-One" pitchFamily="34" charset="0"/>
                <a:cs typeface="Zawgyi-One" pitchFamily="34" charset="0"/>
              </a:rPr>
              <a:t>႕ </a:t>
            </a:r>
            <a:r>
              <a:rPr lang="en-US" dirty="0" err="1">
                <a:latin typeface="Zawgyi-One" pitchFamily="34" charset="0"/>
                <a:cs typeface="Zawgyi-One" pitchFamily="34" charset="0"/>
              </a:rPr>
              <a:t>အခြင</a:t>
            </a:r>
            <a:r>
              <a:rPr lang="en-US" dirty="0">
                <a:latin typeface="Zawgyi-One" pitchFamily="34" charset="0"/>
                <a:cs typeface="Zawgyi-One" pitchFamily="34" charset="0"/>
              </a:rPr>
              <a:t>့္</a:t>
            </a:r>
            <a:r>
              <a:rPr lang="en-US" dirty="0" err="1">
                <a:latin typeface="Zawgyi-One" pitchFamily="34" charset="0"/>
                <a:cs typeface="Zawgyi-One" pitchFamily="34" charset="0"/>
              </a:rPr>
              <a:t>အေရးကုိ</a:t>
            </a:r>
            <a:r>
              <a:rPr lang="en-US" dirty="0">
                <a:latin typeface="Zawgyi-One" pitchFamily="34" charset="0"/>
                <a:cs typeface="Zawgyi-One" pitchFamily="34" charset="0"/>
              </a:rPr>
              <a:t> ခ်ဳ</a:t>
            </a:r>
            <a:r>
              <a:rPr lang="en-US" dirty="0" err="1">
                <a:latin typeface="Zawgyi-One" pitchFamily="34" charset="0"/>
                <a:cs typeface="Zawgyi-One" pitchFamily="34" charset="0"/>
              </a:rPr>
              <a:t>ိးေဖာက္ေသာ၊တရားဥပေဒကုိျငိစြန္း</a:t>
            </a:r>
            <a:r>
              <a:rPr lang="en-US" dirty="0">
                <a:latin typeface="Zawgyi-One" pitchFamily="34" charset="0"/>
                <a:cs typeface="Zawgyi-One" pitchFamily="34" charset="0"/>
              </a:rPr>
              <a:t/>
            </a:r>
            <a:br>
              <a:rPr lang="en-US" dirty="0">
                <a:latin typeface="Zawgyi-One" pitchFamily="34" charset="0"/>
                <a:cs typeface="Zawgyi-One" pitchFamily="34" charset="0"/>
              </a:rPr>
            </a:br>
            <a:r>
              <a:rPr lang="en-US" dirty="0" err="1">
                <a:latin typeface="Zawgyi-One" pitchFamily="34" charset="0"/>
                <a:cs typeface="Zawgyi-One" pitchFamily="34" charset="0"/>
              </a:rPr>
              <a:t>ေနေသာ</a:t>
            </a:r>
            <a:r>
              <a:rPr lang="en-US" dirty="0">
                <a:latin typeface="Zawgyi-One" pitchFamily="34" charset="0"/>
                <a:cs typeface="Zawgyi-One" pitchFamily="34" charset="0"/>
              </a:rPr>
              <a:t> </a:t>
            </a:r>
            <a:r>
              <a:rPr lang="en-US" dirty="0" err="1">
                <a:latin typeface="Zawgyi-One" pitchFamily="34" charset="0"/>
                <a:cs typeface="Zawgyi-One" pitchFamily="34" charset="0"/>
              </a:rPr>
              <a:t>အေၾကာင္းအရာမ်ားကုိ</a:t>
            </a:r>
            <a:r>
              <a:rPr lang="en-US" dirty="0">
                <a:latin typeface="Zawgyi-One" pitchFamily="34" charset="0"/>
                <a:cs typeface="Zawgyi-One" pitchFamily="34" charset="0"/>
              </a:rPr>
              <a:t> </a:t>
            </a:r>
            <a:r>
              <a:rPr lang="en-US" dirty="0" err="1">
                <a:latin typeface="Zawgyi-One" pitchFamily="34" charset="0"/>
                <a:cs typeface="Zawgyi-One" pitchFamily="34" charset="0"/>
              </a:rPr>
              <a:t>တင္ခြင</a:t>
            </a:r>
            <a:r>
              <a:rPr lang="en-US" dirty="0">
                <a:latin typeface="Zawgyi-One" pitchFamily="34" charset="0"/>
                <a:cs typeface="Zawgyi-One" pitchFamily="34" charset="0"/>
              </a:rPr>
              <a:t>့္</a:t>
            </a:r>
            <a:r>
              <a:rPr lang="en-US" dirty="0" err="1">
                <a:latin typeface="Zawgyi-One" pitchFamily="34" charset="0"/>
                <a:cs typeface="Zawgyi-One" pitchFamily="34" charset="0"/>
              </a:rPr>
              <a:t>မရွိပ</a:t>
            </a:r>
            <a:r>
              <a:rPr lang="en-US" dirty="0">
                <a:latin typeface="Zawgyi-One" pitchFamily="34" charset="0"/>
                <a:cs typeface="Zawgyi-One" pitchFamily="34" charset="0"/>
              </a:rPr>
              <a:t>ါ။ </a:t>
            </a:r>
            <a:endParaRPr lang="en-US" dirty="0" smtClean="0">
              <a:latin typeface="Zawgyi-One" pitchFamily="34" charset="0"/>
              <a:cs typeface="Zawgyi-One" pitchFamily="34" charset="0"/>
            </a:endParaRPr>
          </a:p>
          <a:p>
            <a:endParaRPr lang="en-US" dirty="0">
              <a:latin typeface="Zawgyi-One" pitchFamily="34" charset="0"/>
              <a:cs typeface="Zawgyi-One" pitchFamily="34" charset="0"/>
            </a:endParaRPr>
          </a:p>
          <a:p>
            <a:r>
              <a:rPr lang="en-US" dirty="0" err="1">
                <a:latin typeface="Zawgyi-One" pitchFamily="34" charset="0"/>
                <a:cs typeface="Zawgyi-One" pitchFamily="34" charset="0"/>
              </a:rPr>
              <a:t>ဤေၾကျငာခ်က</a:t>
            </a:r>
            <a:r>
              <a:rPr lang="en-US" dirty="0">
                <a:latin typeface="Zawgyi-One" pitchFamily="34" charset="0"/>
                <a:cs typeface="Zawgyi-One" pitchFamily="34" charset="0"/>
              </a:rPr>
              <a:t>္ႏွင့္ </a:t>
            </a:r>
            <a:r>
              <a:rPr lang="en-US" dirty="0" err="1">
                <a:latin typeface="Zawgyi-One" pitchFamily="34" charset="0"/>
                <a:cs typeface="Zawgyi-One" pitchFamily="34" charset="0"/>
              </a:rPr>
              <a:t>ေပၚလစီမ်ားကုိ</a:t>
            </a:r>
            <a:r>
              <a:rPr lang="en-US" dirty="0">
                <a:latin typeface="Zawgyi-One" pitchFamily="34" charset="0"/>
                <a:cs typeface="Zawgyi-One" pitchFamily="34" charset="0"/>
              </a:rPr>
              <a:t> ခ်ဳ</a:t>
            </a:r>
            <a:r>
              <a:rPr lang="en-US" dirty="0" err="1">
                <a:latin typeface="Zawgyi-One" pitchFamily="34" charset="0"/>
                <a:cs typeface="Zawgyi-One" pitchFamily="34" charset="0"/>
              </a:rPr>
              <a:t>ိးေဖာက္သည္ဟု</a:t>
            </a:r>
            <a:r>
              <a:rPr lang="en-US" dirty="0">
                <a:latin typeface="Zawgyi-One" pitchFamily="34" charset="0"/>
                <a:cs typeface="Zawgyi-One" pitchFamily="34" charset="0"/>
              </a:rPr>
              <a:t> </a:t>
            </a:r>
            <a:r>
              <a:rPr lang="en-US" dirty="0" err="1">
                <a:latin typeface="Zawgyi-One" pitchFamily="34" charset="0"/>
                <a:cs typeface="Zawgyi-One" pitchFamily="34" charset="0"/>
              </a:rPr>
              <a:t>ယုံၾကည္ပါက</a:t>
            </a:r>
            <a:r>
              <a:rPr lang="en-US" dirty="0">
                <a:latin typeface="Zawgyi-One" pitchFamily="34" charset="0"/>
                <a:cs typeface="Zawgyi-One" pitchFamily="34" charset="0"/>
              </a:rPr>
              <a:t/>
            </a:r>
            <a:br>
              <a:rPr lang="en-US" dirty="0">
                <a:latin typeface="Zawgyi-One" pitchFamily="34" charset="0"/>
                <a:cs typeface="Zawgyi-One" pitchFamily="34" charset="0"/>
              </a:rPr>
            </a:br>
            <a:r>
              <a:rPr lang="en-US" dirty="0" err="1">
                <a:latin typeface="Zawgyi-One" pitchFamily="34" charset="0"/>
                <a:cs typeface="Zawgyi-One" pitchFamily="34" charset="0"/>
              </a:rPr>
              <a:t>ထုိတင္ထားေသာ</a:t>
            </a:r>
            <a:r>
              <a:rPr lang="en-US" dirty="0">
                <a:latin typeface="Zawgyi-One" pitchFamily="34" charset="0"/>
                <a:cs typeface="Zawgyi-One" pitchFamily="34" charset="0"/>
              </a:rPr>
              <a:t> </a:t>
            </a:r>
            <a:r>
              <a:rPr lang="en-US" dirty="0" err="1">
                <a:latin typeface="Zawgyi-One" pitchFamily="34" charset="0"/>
                <a:cs typeface="Zawgyi-One" pitchFamily="34" charset="0"/>
              </a:rPr>
              <a:t>အခ်က္အလက</a:t>
            </a:r>
            <a:r>
              <a:rPr lang="en-US" dirty="0">
                <a:latin typeface="Zawgyi-One" pitchFamily="34" charset="0"/>
                <a:cs typeface="Zawgyi-One" pitchFamily="34" charset="0"/>
              </a:rPr>
              <a:t>္၊ </a:t>
            </a:r>
            <a:r>
              <a:rPr lang="en-US" dirty="0" err="1">
                <a:latin typeface="Zawgyi-One" pitchFamily="34" charset="0"/>
                <a:cs typeface="Zawgyi-One" pitchFamily="34" charset="0"/>
              </a:rPr>
              <a:t>အေၾကာင္းအရာမ်ားကုိ</a:t>
            </a:r>
            <a:r>
              <a:rPr lang="en-US" dirty="0">
                <a:latin typeface="Zawgyi-One" pitchFamily="34" charset="0"/>
                <a:cs typeface="Zawgyi-One" pitchFamily="34" charset="0"/>
              </a:rPr>
              <a:t> </a:t>
            </a:r>
            <a:r>
              <a:rPr lang="en-US" dirty="0" err="1">
                <a:latin typeface="Zawgyi-One" pitchFamily="34" charset="0"/>
                <a:cs typeface="Zawgyi-One" pitchFamily="34" charset="0"/>
              </a:rPr>
              <a:t>ဖယ္ရွားပစ္ပါမည</a:t>
            </a:r>
            <a:r>
              <a:rPr lang="en-US" dirty="0">
                <a:latin typeface="Zawgyi-One" pitchFamily="34" charset="0"/>
                <a:cs typeface="Zawgyi-One" pitchFamily="34" charset="0"/>
              </a:rPr>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latin typeface="Zawgyi-One" pitchFamily="34" charset="0"/>
                <a:cs typeface="Zawgyi-One" pitchFamily="34" charset="0"/>
              </a:rPr>
              <a:t>အျခားသူမ်ားရဲ႕အခြင</a:t>
            </a:r>
            <a:r>
              <a:rPr lang="en-US" dirty="0" smtClean="0">
                <a:latin typeface="Zawgyi-One" pitchFamily="34" charset="0"/>
                <a:cs typeface="Zawgyi-One" pitchFamily="34" charset="0"/>
              </a:rPr>
              <a:t>့္</a:t>
            </a:r>
            <a:r>
              <a:rPr lang="en-US" dirty="0" err="1" smtClean="0">
                <a:latin typeface="Zawgyi-One" pitchFamily="34" charset="0"/>
                <a:cs typeface="Zawgyi-One" pitchFamily="34" charset="0"/>
              </a:rPr>
              <a:t>အေရးကုိ</a:t>
            </a:r>
            <a:r>
              <a:rPr lang="en-US" dirty="0" smtClean="0">
                <a:latin typeface="Zawgyi-One" pitchFamily="34" charset="0"/>
                <a:cs typeface="Zawgyi-One" pitchFamily="34" charset="0"/>
              </a:rPr>
              <a:t> </a:t>
            </a:r>
            <a:r>
              <a:rPr lang="en-US" dirty="0" err="1" smtClean="0">
                <a:latin typeface="Zawgyi-One" pitchFamily="34" charset="0"/>
                <a:cs typeface="Zawgyi-One" pitchFamily="34" charset="0"/>
              </a:rPr>
              <a:t>ကာကြယ</a:t>
            </a:r>
            <a:r>
              <a:rPr lang="en-US" dirty="0" smtClean="0">
                <a:latin typeface="Zawgyi-One" pitchFamily="34" charset="0"/>
                <a:cs typeface="Zawgyi-One" pitchFamily="34" charset="0"/>
              </a:rPr>
              <a:t>္ျ</a:t>
            </a:r>
            <a:r>
              <a:rPr lang="en-US" dirty="0" err="1" smtClean="0">
                <a:latin typeface="Zawgyi-One" pitchFamily="34" charset="0"/>
                <a:cs typeface="Zawgyi-One" pitchFamily="34" charset="0"/>
              </a:rPr>
              <a:t>ခင္း</a:t>
            </a:r>
            <a:r>
              <a:rPr lang="en-US" dirty="0" smtClean="0">
                <a:latin typeface="Zawgyi-One" pitchFamily="34" charset="0"/>
                <a:cs typeface="Zawgyi-One" pitchFamily="34" charset="0"/>
              </a:rPr>
              <a:t> </a:t>
            </a:r>
            <a:br>
              <a:rPr lang="en-US" dirty="0" smtClean="0">
                <a:latin typeface="Zawgyi-One" pitchFamily="34" charset="0"/>
                <a:cs typeface="Zawgyi-One" pitchFamily="34" charset="0"/>
              </a:rPr>
            </a:br>
            <a:r>
              <a:rPr lang="en-US" sz="3600" b="1" dirty="0" smtClean="0">
                <a:latin typeface="Zawgyi-One" pitchFamily="34" charset="0"/>
                <a:cs typeface="Zawgyi-One" pitchFamily="34" charset="0"/>
              </a:rPr>
              <a:t>www.facebook.com/policies</a:t>
            </a:r>
            <a:endParaRPr lang="en-US" dirty="0"/>
          </a:p>
        </p:txBody>
      </p:sp>
      <p:sp>
        <p:nvSpPr>
          <p:cNvPr id="3" name="Content Placeholder 2"/>
          <p:cNvSpPr>
            <a:spLocks noGrp="1"/>
          </p:cNvSpPr>
          <p:nvPr>
            <p:ph idx="1"/>
          </p:nvPr>
        </p:nvSpPr>
        <p:spPr>
          <a:xfrm>
            <a:off x="457200" y="1905000"/>
            <a:ext cx="8229600" cy="4648200"/>
          </a:xfrm>
        </p:spPr>
        <p:txBody>
          <a:bodyPr>
            <a:normAutofit/>
          </a:bodyPr>
          <a:lstStyle/>
          <a:p>
            <a:r>
              <a:rPr lang="en-US" dirty="0" err="1">
                <a:latin typeface="Zawgyi-One" pitchFamily="34" charset="0"/>
                <a:cs typeface="Zawgyi-One" pitchFamily="34" charset="0"/>
              </a:rPr>
              <a:t>အျခားသူတုိ</a:t>
            </a:r>
            <a:r>
              <a:rPr lang="en-US" dirty="0">
                <a:latin typeface="Zawgyi-One" pitchFamily="34" charset="0"/>
                <a:cs typeface="Zawgyi-One" pitchFamily="34" charset="0"/>
              </a:rPr>
              <a:t>႔၏</a:t>
            </a:r>
            <a:r>
              <a:rPr lang="en-US" dirty="0" err="1">
                <a:latin typeface="Zawgyi-One" pitchFamily="34" charset="0"/>
                <a:cs typeface="Zawgyi-One" pitchFamily="34" charset="0"/>
              </a:rPr>
              <a:t>မူပုိင္ခြင</a:t>
            </a:r>
            <a:r>
              <a:rPr lang="en-US" dirty="0">
                <a:latin typeface="Zawgyi-One" pitchFamily="34" charset="0"/>
                <a:cs typeface="Zawgyi-One" pitchFamily="34" charset="0"/>
              </a:rPr>
              <a:t>့္</a:t>
            </a:r>
            <a:r>
              <a:rPr lang="en-US" dirty="0" err="1">
                <a:latin typeface="Zawgyi-One" pitchFamily="34" charset="0"/>
                <a:cs typeface="Zawgyi-One" pitchFamily="34" charset="0"/>
              </a:rPr>
              <a:t>ဆုိင္ရာအခ်က္အလက္မ်ားအား</a:t>
            </a:r>
            <a:r>
              <a:rPr lang="en-US" dirty="0">
                <a:latin typeface="Zawgyi-One" pitchFamily="34" charset="0"/>
                <a:cs typeface="Zawgyi-One" pitchFamily="34" charset="0"/>
              </a:rPr>
              <a:t> </a:t>
            </a:r>
            <a:r>
              <a:rPr lang="en-US" dirty="0" err="1">
                <a:latin typeface="Zawgyi-One" pitchFamily="34" charset="0"/>
                <a:cs typeface="Zawgyi-One" pitchFamily="34" charset="0"/>
              </a:rPr>
              <a:t>အၾကိမ</a:t>
            </a:r>
            <a:r>
              <a:rPr lang="en-US" dirty="0">
                <a:latin typeface="Zawgyi-One" pitchFamily="34" charset="0"/>
                <a:cs typeface="Zawgyi-One" pitchFamily="34" charset="0"/>
              </a:rPr>
              <a:t>္ၾ</a:t>
            </a:r>
            <a:r>
              <a:rPr lang="en-US" dirty="0" err="1">
                <a:latin typeface="Zawgyi-One" pitchFamily="34" charset="0"/>
                <a:cs typeface="Zawgyi-One" pitchFamily="34" charset="0"/>
              </a:rPr>
              <a:t>ကိမ</a:t>
            </a:r>
            <a:r>
              <a:rPr lang="en-US" dirty="0">
                <a:latin typeface="Zawgyi-One" pitchFamily="34" charset="0"/>
                <a:cs typeface="Zawgyi-One" pitchFamily="34" charset="0"/>
              </a:rPr>
              <a:t>္</a:t>
            </a:r>
            <a:br>
              <a:rPr lang="en-US" dirty="0">
                <a:latin typeface="Zawgyi-One" pitchFamily="34" charset="0"/>
                <a:cs typeface="Zawgyi-One" pitchFamily="34" charset="0"/>
              </a:rPr>
            </a:br>
            <a:r>
              <a:rPr lang="en-US" dirty="0">
                <a:latin typeface="Zawgyi-One" pitchFamily="34" charset="0"/>
                <a:cs typeface="Zawgyi-One" pitchFamily="34" charset="0"/>
              </a:rPr>
              <a:t>ခ်ဳ</a:t>
            </a:r>
            <a:r>
              <a:rPr lang="en-US" dirty="0" err="1">
                <a:latin typeface="Zawgyi-One" pitchFamily="34" charset="0"/>
                <a:cs typeface="Zawgyi-One" pitchFamily="34" charset="0"/>
              </a:rPr>
              <a:t>ိးေဖာက္လာလ</a:t>
            </a:r>
            <a:r>
              <a:rPr lang="en-US" dirty="0">
                <a:latin typeface="Zawgyi-One" pitchFamily="34" charset="0"/>
                <a:cs typeface="Zawgyi-One" pitchFamily="34" charset="0"/>
              </a:rPr>
              <a:t>ွ်င္ </a:t>
            </a:r>
            <a:r>
              <a:rPr lang="en-US" dirty="0" err="1">
                <a:latin typeface="Zawgyi-One" pitchFamily="34" charset="0"/>
                <a:cs typeface="Zawgyi-One" pitchFamily="34" charset="0"/>
              </a:rPr>
              <a:t>သင</a:t>
            </a:r>
            <a:r>
              <a:rPr lang="en-US" dirty="0">
                <a:latin typeface="Zawgyi-One" pitchFamily="34" charset="0"/>
                <a:cs typeface="Zawgyi-One" pitchFamily="34" charset="0"/>
              </a:rPr>
              <a:t>္၏</a:t>
            </a:r>
            <a:r>
              <a:rPr lang="en-US" dirty="0" err="1">
                <a:latin typeface="Zawgyi-One" pitchFamily="34" charset="0"/>
                <a:cs typeface="Zawgyi-One" pitchFamily="34" charset="0"/>
              </a:rPr>
              <a:t>အေကာင</a:t>
            </a:r>
            <a:r>
              <a:rPr lang="en-US" dirty="0">
                <a:latin typeface="Zawgyi-One" pitchFamily="34" charset="0"/>
                <a:cs typeface="Zawgyi-One" pitchFamily="34" charset="0"/>
              </a:rPr>
              <a:t>့္</a:t>
            </a:r>
            <a:r>
              <a:rPr lang="en-US" dirty="0" err="1">
                <a:latin typeface="Zawgyi-One" pitchFamily="34" charset="0"/>
                <a:cs typeface="Zawgyi-One" pitchFamily="34" charset="0"/>
              </a:rPr>
              <a:t>အား</a:t>
            </a:r>
            <a:r>
              <a:rPr lang="en-US" dirty="0">
                <a:latin typeface="Zawgyi-One" pitchFamily="34" charset="0"/>
                <a:cs typeface="Zawgyi-One" pitchFamily="34" charset="0"/>
              </a:rPr>
              <a:t> </a:t>
            </a:r>
            <a:r>
              <a:rPr lang="en-US" dirty="0" err="1">
                <a:latin typeface="Zawgyi-One" pitchFamily="34" charset="0"/>
                <a:cs typeface="Zawgyi-One" pitchFamily="34" charset="0"/>
              </a:rPr>
              <a:t>အသုံးျပဳခြင</a:t>
            </a:r>
            <a:r>
              <a:rPr lang="en-US" dirty="0">
                <a:latin typeface="Zawgyi-One" pitchFamily="34" charset="0"/>
                <a:cs typeface="Zawgyi-One" pitchFamily="34" charset="0"/>
              </a:rPr>
              <a:t>့္</a:t>
            </a:r>
            <a:r>
              <a:rPr lang="en-US" dirty="0" err="1">
                <a:latin typeface="Zawgyi-One" pitchFamily="34" charset="0"/>
                <a:cs typeface="Zawgyi-One" pitchFamily="34" charset="0"/>
              </a:rPr>
              <a:t>မေပးေတာ့ပ</a:t>
            </a:r>
            <a:r>
              <a:rPr lang="en-US" dirty="0">
                <a:latin typeface="Zawgyi-One" pitchFamily="34" charset="0"/>
                <a:cs typeface="Zawgyi-One" pitchFamily="34" charset="0"/>
              </a:rPr>
              <a:t>ါ။ </a:t>
            </a:r>
            <a:endParaRPr lang="en-US" dirty="0" smtClean="0">
              <a:latin typeface="Zawgyi-One" pitchFamily="34" charset="0"/>
              <a:cs typeface="Zawgyi-One" pitchFamily="34" charset="0"/>
            </a:endParaRPr>
          </a:p>
          <a:p>
            <a:endParaRPr lang="en-US" dirty="0">
              <a:latin typeface="Zawgyi-One" pitchFamily="34" charset="0"/>
              <a:cs typeface="Zawgyi-One" pitchFamily="34" charset="0"/>
            </a:endParaRPr>
          </a:p>
          <a:p>
            <a:r>
              <a:rPr lang="en-US" dirty="0" err="1">
                <a:latin typeface="Zawgyi-One" pitchFamily="34" charset="0"/>
                <a:cs typeface="Zawgyi-One" pitchFamily="34" charset="0"/>
              </a:rPr>
              <a:t>မူရင္းပုိင္ရွင္မ်ားထံသုိ</a:t>
            </a:r>
            <a:r>
              <a:rPr lang="en-US" dirty="0">
                <a:latin typeface="Zawgyi-One" pitchFamily="34" charset="0"/>
                <a:cs typeface="Zawgyi-One" pitchFamily="34" charset="0"/>
              </a:rPr>
              <a:t>႔ “ </a:t>
            </a:r>
            <a:r>
              <a:rPr lang="en-US" dirty="0" err="1">
                <a:latin typeface="Zawgyi-One" pitchFamily="34" charset="0"/>
                <a:cs typeface="Zawgyi-One" pitchFamily="34" charset="0"/>
              </a:rPr>
              <a:t>ဘယ္လုိအခ်က္အလက္ကုိယူပါသည</a:t>
            </a:r>
            <a:r>
              <a:rPr lang="en-US" dirty="0">
                <a:latin typeface="Zawgyi-One" pitchFamily="34" charset="0"/>
                <a:cs typeface="Zawgyi-One" pitchFamily="34" charset="0"/>
              </a:rPr>
              <a:t>္၊ </a:t>
            </a:r>
            <a:r>
              <a:rPr lang="en-US" dirty="0" err="1">
                <a:latin typeface="Zawgyi-One" pitchFamily="34" charset="0"/>
                <a:cs typeface="Zawgyi-One" pitchFamily="34" charset="0"/>
              </a:rPr>
              <a:t>ဘယ္လ</a:t>
            </a:r>
            <a:r>
              <a:rPr lang="en-US" dirty="0" err="1" smtClean="0">
                <a:latin typeface="Zawgyi-One" pitchFamily="34" charset="0"/>
                <a:cs typeface="Zawgyi-One" pitchFamily="34" charset="0"/>
              </a:rPr>
              <a:t>ုိအသ</a:t>
            </a:r>
            <a:r>
              <a:rPr lang="en-US" dirty="0" err="1">
                <a:latin typeface="Zawgyi-One" pitchFamily="34" charset="0"/>
                <a:cs typeface="Zawgyi-One" pitchFamily="34" charset="0"/>
              </a:rPr>
              <a:t>ုံးျပဳပါမည</a:t>
            </a:r>
            <a:r>
              <a:rPr lang="en-US" dirty="0">
                <a:latin typeface="Zawgyi-One" pitchFamily="34" charset="0"/>
                <a:cs typeface="Zawgyi-One" pitchFamily="34" charset="0"/>
              </a:rPr>
              <a:t>္ ” </a:t>
            </a:r>
            <a:r>
              <a:rPr lang="en-US" dirty="0" err="1">
                <a:latin typeface="Zawgyi-One" pitchFamily="34" charset="0"/>
                <a:cs typeface="Zawgyi-One" pitchFamily="34" charset="0"/>
              </a:rPr>
              <a:t>ဆုိသည</a:t>
            </a:r>
            <a:r>
              <a:rPr lang="en-US" dirty="0">
                <a:latin typeface="Zawgyi-One" pitchFamily="34" charset="0"/>
                <a:cs typeface="Zawgyi-One" pitchFamily="34" charset="0"/>
              </a:rPr>
              <a:t>့္</a:t>
            </a:r>
            <a:r>
              <a:rPr lang="en-US" dirty="0" err="1">
                <a:latin typeface="Zawgyi-One" pitchFamily="34" charset="0"/>
                <a:cs typeface="Zawgyi-One" pitchFamily="34" charset="0"/>
              </a:rPr>
              <a:t>အေၾကာင္းကုိ</a:t>
            </a:r>
            <a:r>
              <a:rPr lang="en-US" dirty="0">
                <a:latin typeface="Zawgyi-One" pitchFamily="34" charset="0"/>
                <a:cs typeface="Zawgyi-One" pitchFamily="34" charset="0"/>
              </a:rPr>
              <a:t> </a:t>
            </a:r>
            <a:r>
              <a:rPr lang="en-US" dirty="0" err="1">
                <a:latin typeface="Zawgyi-One" pitchFamily="34" charset="0"/>
                <a:cs typeface="Zawgyi-One" pitchFamily="34" charset="0"/>
              </a:rPr>
              <a:t>ရွင္းျပေပးရမည</a:t>
            </a:r>
            <a:r>
              <a:rPr lang="en-US" dirty="0">
                <a:latin typeface="Zawgyi-One" pitchFamily="34" charset="0"/>
                <a:cs typeface="Zawgyi-One" pitchFamily="34" charset="0"/>
              </a:rPr>
              <a:t>္။ </a:t>
            </a:r>
          </a:p>
          <a:p>
            <a:endParaRPr lang="en-US" dirty="0">
              <a:latin typeface="Zawgyi-One" pitchFamily="34" charset="0"/>
              <a:cs typeface="Zawgyi-One"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Zawgyi-One" pitchFamily="34" charset="0"/>
                <a:cs typeface="Zawgyi-One" pitchFamily="34" charset="0"/>
              </a:rPr>
              <a:t>www.facebook.com/policies</a:t>
            </a:r>
            <a:endParaRPr lang="en-US" dirty="0"/>
          </a:p>
        </p:txBody>
      </p:sp>
      <p:sp>
        <p:nvSpPr>
          <p:cNvPr id="3" name="Content Placeholder 2"/>
          <p:cNvSpPr>
            <a:spLocks noGrp="1"/>
          </p:cNvSpPr>
          <p:nvPr>
            <p:ph idx="1"/>
          </p:nvPr>
        </p:nvSpPr>
        <p:spPr/>
        <p:txBody>
          <a:bodyPr>
            <a:normAutofit/>
          </a:bodyPr>
          <a:lstStyle/>
          <a:p>
            <a:r>
              <a:rPr lang="en-US" dirty="0" smtClean="0">
                <a:latin typeface="Zawgyi-One" pitchFamily="34" charset="0"/>
                <a:cs typeface="Zawgyi-One" pitchFamily="34" charset="0"/>
              </a:rPr>
              <a:t>(</a:t>
            </a:r>
            <a:r>
              <a:rPr lang="en-US" dirty="0" err="1" smtClean="0">
                <a:latin typeface="Zawgyi-One" pitchFamily="34" charset="0"/>
                <a:cs typeface="Zawgyi-One" pitchFamily="34" charset="0"/>
              </a:rPr>
              <a:t>က</a:t>
            </a:r>
            <a:r>
              <a:rPr lang="en-US" dirty="0" err="1">
                <a:latin typeface="Zawgyi-One" pitchFamily="34" charset="0"/>
                <a:cs typeface="Zawgyi-One" pitchFamily="34" charset="0"/>
              </a:rPr>
              <a:t>ာယကံရွင</a:t>
            </a:r>
            <a:r>
              <a:rPr lang="en-US" dirty="0">
                <a:latin typeface="Zawgyi-One" pitchFamily="34" charset="0"/>
                <a:cs typeface="Zawgyi-One" pitchFamily="34" charset="0"/>
              </a:rPr>
              <a:t>္၏</a:t>
            </a:r>
            <a:r>
              <a:rPr lang="en-US" dirty="0" err="1">
                <a:latin typeface="Zawgyi-One" pitchFamily="34" charset="0"/>
                <a:cs typeface="Zawgyi-One" pitchFamily="34" charset="0"/>
              </a:rPr>
              <a:t>ခြင</a:t>
            </a:r>
            <a:r>
              <a:rPr lang="en-US" dirty="0">
                <a:latin typeface="Zawgyi-One" pitchFamily="34" charset="0"/>
                <a:cs typeface="Zawgyi-One" pitchFamily="34" charset="0"/>
              </a:rPr>
              <a:t>့္ျ</a:t>
            </a:r>
            <a:r>
              <a:rPr lang="en-US" dirty="0" err="1">
                <a:latin typeface="Zawgyi-One" pitchFamily="34" charset="0"/>
                <a:cs typeface="Zawgyi-One" pitchFamily="34" charset="0"/>
              </a:rPr>
              <a:t>ပဳခ်က္မရွိပဲ</a:t>
            </a:r>
            <a:r>
              <a:rPr lang="en-US" dirty="0">
                <a:latin typeface="Zawgyi-One" pitchFamily="34" charset="0"/>
                <a:cs typeface="Zawgyi-One" pitchFamily="34" charset="0"/>
              </a:rPr>
              <a:t>)</a:t>
            </a:r>
            <a:r>
              <a:rPr lang="en-US" dirty="0" err="1">
                <a:latin typeface="Zawgyi-One" pitchFamily="34" charset="0"/>
                <a:cs typeface="Zawgyi-One" pitchFamily="34" charset="0"/>
              </a:rPr>
              <a:t>အျခားသူမ်ားရဲ႕ကုိယ္ေရးအခ်က္အလက္မ်ားကုိ</a:t>
            </a:r>
            <a:r>
              <a:rPr lang="en-US" dirty="0">
                <a:latin typeface="Zawgyi-One" pitchFamily="34" charset="0"/>
                <a:cs typeface="Zawgyi-One" pitchFamily="34" charset="0"/>
              </a:rPr>
              <a:t> </a:t>
            </a:r>
            <a:r>
              <a:rPr lang="en-US" dirty="0" err="1">
                <a:latin typeface="Zawgyi-One" pitchFamily="34" charset="0"/>
                <a:cs typeface="Zawgyi-One" pitchFamily="34" charset="0"/>
              </a:rPr>
              <a:t>တင္ခြင</a:t>
            </a:r>
            <a:r>
              <a:rPr lang="en-US" dirty="0">
                <a:latin typeface="Zawgyi-One" pitchFamily="34" charset="0"/>
                <a:cs typeface="Zawgyi-One" pitchFamily="34" charset="0"/>
              </a:rPr>
              <a:t>့္</a:t>
            </a:r>
            <a:r>
              <a:rPr lang="en-US" dirty="0" err="1">
                <a:latin typeface="Zawgyi-One" pitchFamily="34" charset="0"/>
                <a:cs typeface="Zawgyi-One" pitchFamily="34" charset="0"/>
              </a:rPr>
              <a:t>မရွိပ</a:t>
            </a:r>
            <a:r>
              <a:rPr lang="en-US" dirty="0">
                <a:latin typeface="Zawgyi-One" pitchFamily="34" charset="0"/>
                <a:cs typeface="Zawgyi-One" pitchFamily="34" charset="0"/>
              </a:rPr>
              <a:t>ါ။ </a:t>
            </a:r>
          </a:p>
          <a:p>
            <a:endParaRPr lang="en-US" dirty="0">
              <a:latin typeface="Zawgyi-One" pitchFamily="34" charset="0"/>
              <a:cs typeface="Zawgyi-One" pitchFamily="34" charset="0"/>
            </a:endParaRPr>
          </a:p>
          <a:p>
            <a:r>
              <a:rPr lang="en-US" dirty="0" err="1" smtClean="0">
                <a:latin typeface="Zawgyi-One" pitchFamily="34" charset="0"/>
                <a:cs typeface="Zawgyi-One" pitchFamily="34" charset="0"/>
              </a:rPr>
              <a:t>အ</a:t>
            </a:r>
            <a:r>
              <a:rPr lang="en-US" dirty="0" err="1">
                <a:latin typeface="Zawgyi-One" pitchFamily="34" charset="0"/>
                <a:cs typeface="Zawgyi-One" pitchFamily="34" charset="0"/>
              </a:rPr>
              <a:t>ျခားသူမ်ားရဲ</a:t>
            </a:r>
            <a:r>
              <a:rPr lang="en-US" dirty="0">
                <a:latin typeface="Zawgyi-One" pitchFamily="34" charset="0"/>
                <a:cs typeface="Zawgyi-One" pitchFamily="34" charset="0"/>
              </a:rPr>
              <a:t>႕ </a:t>
            </a:r>
            <a:r>
              <a:rPr lang="en-US" dirty="0" err="1">
                <a:latin typeface="Zawgyi-One" pitchFamily="34" charset="0"/>
                <a:cs typeface="Zawgyi-One" pitchFamily="34" charset="0"/>
              </a:rPr>
              <a:t>ခြင</a:t>
            </a:r>
            <a:r>
              <a:rPr lang="en-US" dirty="0">
                <a:latin typeface="Zawgyi-One" pitchFamily="34" charset="0"/>
                <a:cs typeface="Zawgyi-One" pitchFamily="34" charset="0"/>
              </a:rPr>
              <a:t>့္ျ</a:t>
            </a:r>
            <a:r>
              <a:rPr lang="en-US" dirty="0" err="1">
                <a:latin typeface="Zawgyi-One" pitchFamily="34" charset="0"/>
                <a:cs typeface="Zawgyi-One" pitchFamily="34" charset="0"/>
              </a:rPr>
              <a:t>ပဳခ်က္မရွိပဲ</a:t>
            </a:r>
            <a:r>
              <a:rPr lang="en-US" dirty="0">
                <a:latin typeface="Zawgyi-One" pitchFamily="34" charset="0"/>
                <a:cs typeface="Zawgyi-One" pitchFamily="34" charset="0"/>
              </a:rPr>
              <a:t> </a:t>
            </a:r>
            <a:r>
              <a:rPr lang="en-US" dirty="0" err="1">
                <a:latin typeface="Zawgyi-One" pitchFamily="34" charset="0"/>
                <a:cs typeface="Zawgyi-One" pitchFamily="34" charset="0"/>
              </a:rPr>
              <a:t>ပုံမ်ား</a:t>
            </a:r>
            <a:r>
              <a:rPr lang="en-US" dirty="0">
                <a:latin typeface="Zawgyi-One" pitchFamily="34" charset="0"/>
                <a:cs typeface="Zawgyi-One" pitchFamily="34" charset="0"/>
              </a:rPr>
              <a:t>၊ Note </a:t>
            </a:r>
            <a:r>
              <a:rPr lang="en-US" dirty="0" err="1">
                <a:latin typeface="Zawgyi-One" pitchFamily="34" charset="0"/>
                <a:cs typeface="Zawgyi-One" pitchFamily="34" charset="0"/>
              </a:rPr>
              <a:t>မ်ားတြင</a:t>
            </a:r>
            <a:r>
              <a:rPr lang="en-US" dirty="0">
                <a:latin typeface="Zawgyi-One" pitchFamily="34" charset="0"/>
                <a:cs typeface="Zawgyi-One" pitchFamily="34" charset="0"/>
              </a:rPr>
              <a:t>္ Tagging </a:t>
            </a:r>
            <a:br>
              <a:rPr lang="en-US" dirty="0">
                <a:latin typeface="Zawgyi-One" pitchFamily="34" charset="0"/>
                <a:cs typeface="Zawgyi-One" pitchFamily="34" charset="0"/>
              </a:rPr>
            </a:br>
            <a:r>
              <a:rPr lang="en-US" dirty="0">
                <a:latin typeface="Zawgyi-One" pitchFamily="34" charset="0"/>
                <a:cs typeface="Zawgyi-One" pitchFamily="34" charset="0"/>
              </a:rPr>
              <a:t>( </a:t>
            </a:r>
            <a:r>
              <a:rPr lang="en-US" dirty="0" err="1">
                <a:latin typeface="Zawgyi-One" pitchFamily="34" charset="0"/>
                <a:cs typeface="Zawgyi-One" pitchFamily="34" charset="0"/>
              </a:rPr>
              <a:t>တြယ္ခ်ိတ္ေပးျခင္း</a:t>
            </a:r>
            <a:r>
              <a:rPr lang="en-US" dirty="0">
                <a:latin typeface="Zawgyi-One" pitchFamily="34" charset="0"/>
                <a:cs typeface="Zawgyi-One" pitchFamily="34" charset="0"/>
              </a:rPr>
              <a:t>) ၊ </a:t>
            </a:r>
            <a:r>
              <a:rPr lang="en-US" dirty="0" err="1">
                <a:latin typeface="Zawgyi-One" pitchFamily="34" charset="0"/>
                <a:cs typeface="Zawgyi-One" pitchFamily="34" charset="0"/>
              </a:rPr>
              <a:t>ဖိတ္ေခၚသည</a:t>
            </a:r>
            <a:r>
              <a:rPr lang="en-US" dirty="0">
                <a:latin typeface="Zawgyi-One" pitchFamily="34" charset="0"/>
                <a:cs typeface="Zawgyi-One" pitchFamily="34" charset="0"/>
              </a:rPr>
              <a:t>့္Email </a:t>
            </a:r>
            <a:r>
              <a:rPr lang="en-US" dirty="0" err="1">
                <a:latin typeface="Zawgyi-One" pitchFamily="34" charset="0"/>
                <a:cs typeface="Zawgyi-One" pitchFamily="34" charset="0"/>
              </a:rPr>
              <a:t>မ်ားေပးပုိ</a:t>
            </a:r>
            <a:r>
              <a:rPr lang="en-US" dirty="0">
                <a:latin typeface="Zawgyi-One" pitchFamily="34" charset="0"/>
                <a:cs typeface="Zawgyi-One" pitchFamily="34" charset="0"/>
              </a:rPr>
              <a:t>႔ျ</a:t>
            </a:r>
            <a:r>
              <a:rPr lang="en-US" dirty="0" err="1">
                <a:latin typeface="Zawgyi-One" pitchFamily="34" charset="0"/>
                <a:cs typeface="Zawgyi-One" pitchFamily="34" charset="0"/>
              </a:rPr>
              <a:t>ခင္း</a:t>
            </a:r>
            <a:r>
              <a:rPr lang="en-US" dirty="0">
                <a:latin typeface="Zawgyi-One" pitchFamily="34" charset="0"/>
                <a:cs typeface="Zawgyi-One" pitchFamily="34" charset="0"/>
              </a:rPr>
              <a:t> </a:t>
            </a:r>
            <a:r>
              <a:rPr lang="en-US" dirty="0" err="1">
                <a:latin typeface="Zawgyi-One" pitchFamily="34" charset="0"/>
                <a:cs typeface="Zawgyi-One" pitchFamily="34" charset="0"/>
              </a:rPr>
              <a:t>မျပဳရပ</a:t>
            </a:r>
            <a:r>
              <a:rPr lang="en-US" dirty="0">
                <a:latin typeface="Zawgyi-One" pitchFamily="34" charset="0"/>
                <a:cs typeface="Zawgyi-One" pitchFamily="34" charset="0"/>
              </a:rPr>
              <a:t>ါ။ </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rcRect l="-95474" r="-95474"/>
          <a:stretch>
            <a:fillRect/>
          </a:stretch>
        </p:blipFill>
        <p:spPr>
          <a:xfrm>
            <a:off x="1197350" y="2038808"/>
            <a:ext cx="7489449" cy="4438192"/>
          </a:xfrm>
        </p:spPr>
      </p:pic>
      <p:pic>
        <p:nvPicPr>
          <p:cNvPr id="5" name="Picture 4"/>
          <p:cNvPicPr>
            <a:picLocks noChangeAspect="1"/>
          </p:cNvPicPr>
          <p:nvPr/>
        </p:nvPicPr>
        <p:blipFill>
          <a:blip r:embed="rId4"/>
          <a:stretch>
            <a:fillRect/>
          </a:stretch>
        </p:blipFill>
        <p:spPr>
          <a:xfrm>
            <a:off x="457199" y="420300"/>
            <a:ext cx="7233781" cy="1524000"/>
          </a:xfrm>
          <a:prstGeom prst="rect">
            <a:avLst/>
          </a:prstGeom>
        </p:spPr>
      </p:pic>
    </p:spTree>
    <p:extLst>
      <p:ext uri="{BB962C8B-B14F-4D97-AF65-F5344CB8AC3E}">
        <p14:creationId xmlns:p14="http://schemas.microsoft.com/office/powerpoint/2010/main" val="27491549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3" name="Text Placeholder 2"/>
          <p:cNvSpPr>
            <a:spLocks noGrp="1"/>
          </p:cNvSpPr>
          <p:nvPr>
            <p:ph idx="1"/>
          </p:nvPr>
        </p:nvSpPr>
        <p:spPr/>
        <p:txBody>
          <a:bodyPr>
            <a:normAutofit fontScale="85000" lnSpcReduction="10000"/>
          </a:bodyPr>
          <a:lstStyle/>
          <a:p>
            <a:endParaRPr lang="en-US" b="1" dirty="0" smtClean="0">
              <a:solidFill>
                <a:schemeClr val="tx1"/>
              </a:solidFill>
              <a:latin typeface="Zawgyi-One" pitchFamily="34" charset="0"/>
              <a:cs typeface="Zawgyi-One" pitchFamily="34" charset="0"/>
            </a:endParaRPr>
          </a:p>
          <a:p>
            <a:endParaRPr lang="en-US" b="1" dirty="0" smtClean="0">
              <a:solidFill>
                <a:schemeClr val="tx1"/>
              </a:solidFill>
              <a:latin typeface="Zawgyi-One" pitchFamily="34" charset="0"/>
              <a:cs typeface="Zawgyi-One" pitchFamily="34" charset="0"/>
            </a:endParaRPr>
          </a:p>
          <a:p>
            <a:endParaRPr lang="en-US" b="1" dirty="0" smtClean="0">
              <a:solidFill>
                <a:schemeClr val="tx1"/>
              </a:solidFill>
              <a:latin typeface="Zawgyi-One" pitchFamily="34" charset="0"/>
              <a:cs typeface="Zawgyi-One" pitchFamily="34" charset="0"/>
            </a:endParaRPr>
          </a:p>
          <a:p>
            <a:r>
              <a:rPr lang="en-US" b="1" dirty="0" smtClean="0">
                <a:solidFill>
                  <a:schemeClr val="tx1"/>
                </a:solidFill>
                <a:latin typeface="Zawgyi-One" pitchFamily="34" charset="0"/>
                <a:cs typeface="Zawgyi-One" pitchFamily="34" charset="0"/>
              </a:rPr>
              <a:t>Citizen - ႏုိင္ငံသား</a:t>
            </a:r>
          </a:p>
          <a:p>
            <a:endParaRPr lang="en-US" b="1" dirty="0" smtClean="0">
              <a:solidFill>
                <a:schemeClr val="tx1"/>
              </a:solidFill>
              <a:latin typeface="Zawgyi-One" pitchFamily="34" charset="0"/>
              <a:cs typeface="Zawgyi-One" pitchFamily="34" charset="0"/>
            </a:endParaRPr>
          </a:p>
          <a:p>
            <a:endParaRPr lang="en-US" b="1" dirty="0" smtClean="0">
              <a:solidFill>
                <a:schemeClr val="tx1"/>
              </a:solidFill>
              <a:latin typeface="Zawgyi-One" pitchFamily="34" charset="0"/>
              <a:cs typeface="Zawgyi-One" pitchFamily="34" charset="0"/>
            </a:endParaRPr>
          </a:p>
          <a:p>
            <a:r>
              <a:rPr lang="en-US" b="1" dirty="0" smtClean="0">
                <a:solidFill>
                  <a:schemeClr val="tx1"/>
                </a:solidFill>
                <a:latin typeface="Zawgyi-One" pitchFamily="34" charset="0"/>
                <a:cs typeface="Zawgyi-One" pitchFamily="34" charset="0"/>
              </a:rPr>
              <a:t>Netizen - အြန္လိုင္းႏုိင္ငံသား</a:t>
            </a:r>
          </a:p>
          <a:p>
            <a:endParaRPr lang="en-US" b="1" dirty="0" smtClean="0">
              <a:solidFill>
                <a:schemeClr val="tx1"/>
              </a:solidFill>
              <a:latin typeface="Zawgyi-One" pitchFamily="34" charset="0"/>
              <a:cs typeface="Zawgyi-One" pitchFamily="34" charset="0"/>
            </a:endParaRPr>
          </a:p>
          <a:p>
            <a:endParaRPr lang="en-US" b="1" dirty="0" smtClean="0">
              <a:solidFill>
                <a:schemeClr val="tx1"/>
              </a:solidFill>
              <a:latin typeface="Zawgyi-One" pitchFamily="34" charset="0"/>
              <a:cs typeface="Zawgyi-One" pitchFamily="34" charset="0"/>
            </a:endParaRPr>
          </a:p>
          <a:p>
            <a:r>
              <a:rPr lang="en-US" b="1" dirty="0" smtClean="0">
                <a:solidFill>
                  <a:schemeClr val="tx1"/>
                </a:solidFill>
                <a:latin typeface="Zawgyi-One" pitchFamily="34" charset="0"/>
                <a:cs typeface="Zawgyi-One" pitchFamily="34" charset="0"/>
              </a:rPr>
              <a:t>Etiquette - ေလာကဝတ္၊ ေစာင့္ထိန္းလိုက္နာရေသာ အစဥ္အလာစည္းကမ္းမ်ား</a:t>
            </a:r>
          </a:p>
          <a:p>
            <a:endParaRPr lang="en-US" b="1" dirty="0" smtClean="0">
              <a:solidFill>
                <a:schemeClr val="tx1"/>
              </a:solidFill>
              <a:latin typeface="Zawgyi-One" pitchFamily="34" charset="0"/>
              <a:cs typeface="Zawgyi-One" pitchFamily="34" charset="0"/>
            </a:endParaRPr>
          </a:p>
          <a:p>
            <a:endParaRPr lang="en-US" b="1" dirty="0" smtClean="0">
              <a:solidFill>
                <a:schemeClr val="tx1"/>
              </a:solidFill>
              <a:latin typeface="Zawgyi-One" pitchFamily="34" charset="0"/>
              <a:cs typeface="Zawgyi-One" pitchFamily="34" charset="0"/>
            </a:endParaRPr>
          </a:p>
          <a:p>
            <a:r>
              <a:rPr lang="en-US" b="1" dirty="0" smtClean="0">
                <a:solidFill>
                  <a:schemeClr val="tx1"/>
                </a:solidFill>
                <a:latin typeface="Zawgyi-One" pitchFamily="34" charset="0"/>
                <a:cs typeface="Zawgyi-One" pitchFamily="34" charset="0"/>
              </a:rPr>
              <a:t>Netiquette - အြန္လုိင္းေပၚတြင္ ေစာင့္ထိန္းလိုက္နာသင့္ေသာ အစဥ္အလာစည္းကမ္းမ်ား</a:t>
            </a:r>
            <a:endParaRPr lang="en-US" b="1" dirty="0">
              <a:solidFill>
                <a:schemeClr val="tx1"/>
              </a:solidFill>
              <a:latin typeface="Zawgyi-One" pitchFamily="34" charset="0"/>
              <a:cs typeface="Zawgyi-One"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7"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3" end="3"/>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3">
                                            <p:txEl>
                                              <p:pRg st="6" end="6"/>
                                            </p:txEl>
                                          </p:spTgt>
                                        </p:tgtEl>
                                        <p:attrNameLst>
                                          <p:attrName>style.visibility</p:attrName>
                                        </p:attrNameLst>
                                      </p:cBhvr>
                                      <p:to>
                                        <p:strVal val="visible"/>
                                      </p:to>
                                    </p:set>
                                    <p:anim calcmode="discrete" valueType="clr">
                                      <p:cBhvr override="childStyle">
                                        <p:cTn id="14" dur="80"/>
                                        <p:tgtEl>
                                          <p:spTgt spid="3">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6" end="6"/>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6" end="6"/>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3">
                                            <p:txEl>
                                              <p:pRg st="9" end="9"/>
                                            </p:txEl>
                                          </p:spTgt>
                                        </p:tgtEl>
                                        <p:attrNameLst>
                                          <p:attrName>style.visibility</p:attrName>
                                        </p:attrNameLst>
                                      </p:cBhvr>
                                      <p:to>
                                        <p:strVal val="visible"/>
                                      </p:to>
                                    </p:set>
                                    <p:anim calcmode="discrete" valueType="clr">
                                      <p:cBhvr override="childStyle">
                                        <p:cTn id="21" dur="80"/>
                                        <p:tgtEl>
                                          <p:spTgt spid="3">
                                            <p:txEl>
                                              <p:pRg st="9" end="9"/>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
                                            <p:txEl>
                                              <p:pRg st="9" end="9"/>
                                            </p:txEl>
                                          </p:spTgt>
                                        </p:tgtEl>
                                        <p:attrNameLst>
                                          <p:attrName>fillcolor</p:attrName>
                                        </p:attrNameLst>
                                      </p:cBhvr>
                                      <p:tavLst>
                                        <p:tav tm="0">
                                          <p:val>
                                            <p:clrVal>
                                              <a:schemeClr val="accent2"/>
                                            </p:clrVal>
                                          </p:val>
                                        </p:tav>
                                        <p:tav tm="50000">
                                          <p:val>
                                            <p:clrVal>
                                              <a:schemeClr val="hlink"/>
                                            </p:clrVal>
                                          </p:val>
                                        </p:tav>
                                      </p:tavLst>
                                    </p:anim>
                                    <p:set>
                                      <p:cBhvr>
                                        <p:cTn id="23" dur="80"/>
                                        <p:tgtEl>
                                          <p:spTgt spid="3">
                                            <p:txEl>
                                              <p:pRg st="9" end="9"/>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3">
                                            <p:txEl>
                                              <p:pRg st="12" end="12"/>
                                            </p:txEl>
                                          </p:spTgt>
                                        </p:tgtEl>
                                        <p:attrNameLst>
                                          <p:attrName>style.visibility</p:attrName>
                                        </p:attrNameLst>
                                      </p:cBhvr>
                                      <p:to>
                                        <p:strVal val="visible"/>
                                      </p:to>
                                    </p:set>
                                    <p:anim calcmode="discrete" valueType="clr">
                                      <p:cBhvr override="childStyle">
                                        <p:cTn id="28" dur="80"/>
                                        <p:tgtEl>
                                          <p:spTgt spid="3">
                                            <p:txEl>
                                              <p:pRg st="12" end="1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3">
                                            <p:txEl>
                                              <p:pRg st="12" end="12"/>
                                            </p:txEl>
                                          </p:spTgt>
                                        </p:tgtEl>
                                        <p:attrNameLst>
                                          <p:attrName>fillcolor</p:attrName>
                                        </p:attrNameLst>
                                      </p:cBhvr>
                                      <p:tavLst>
                                        <p:tav tm="0">
                                          <p:val>
                                            <p:clrVal>
                                              <a:schemeClr val="accent2"/>
                                            </p:clrVal>
                                          </p:val>
                                        </p:tav>
                                        <p:tav tm="50000">
                                          <p:val>
                                            <p:clrVal>
                                              <a:schemeClr val="hlink"/>
                                            </p:clrVal>
                                          </p:val>
                                        </p:tav>
                                      </p:tavLst>
                                    </p:anim>
                                    <p:set>
                                      <p:cBhvr>
                                        <p:cTn id="30" dur="80"/>
                                        <p:tgtEl>
                                          <p:spTgt spid="3">
                                            <p:txEl>
                                              <p:pRg st="12" end="1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defRPr/>
            </a:pPr>
            <a:r>
              <a:rPr lang="en-US" i="1" dirty="0" smtClean="0"/>
              <a:t>Information Literacy </a:t>
            </a:r>
            <a:r>
              <a:rPr lang="en-US" dirty="0" smtClean="0"/>
              <a:t>– For You and Your Community</a:t>
            </a:r>
            <a:endParaRPr lang="en-US" i="1" dirty="0"/>
          </a:p>
        </p:txBody>
      </p:sp>
      <p:sp>
        <p:nvSpPr>
          <p:cNvPr id="3075" name="Content Placeholder 2"/>
          <p:cNvSpPr>
            <a:spLocks noGrp="1"/>
          </p:cNvSpPr>
          <p:nvPr>
            <p:ph sz="quarter" idx="1"/>
          </p:nvPr>
        </p:nvSpPr>
        <p:spPr/>
        <p:txBody>
          <a:bodyPr/>
          <a:lstStyle/>
          <a:p>
            <a:r>
              <a:rPr lang="en-US" sz="2800" smtClean="0"/>
              <a:t>In the 21</a:t>
            </a:r>
            <a:r>
              <a:rPr lang="en-US" sz="2800" baseline="30000" smtClean="0"/>
              <a:t>st</a:t>
            </a:r>
            <a:r>
              <a:rPr lang="en-US" sz="2800" smtClean="0"/>
              <a:t> century, literacy is not enough for success</a:t>
            </a:r>
          </a:p>
          <a:p>
            <a:r>
              <a:rPr lang="en-US" sz="2800" smtClean="0"/>
              <a:t>Means computer literacy and using many kinds of IT (phones, scanners, cameras, etc.)</a:t>
            </a:r>
          </a:p>
          <a:p>
            <a:r>
              <a:rPr lang="en-US" sz="2800" smtClean="0"/>
              <a:t>Also means that you learn to analyze the quality and validity of what you find online</a:t>
            </a:r>
          </a:p>
          <a:p>
            <a:r>
              <a:rPr lang="en-US" sz="2800" smtClean="0"/>
              <a:t>With information literacy, people keep up to date</a:t>
            </a:r>
          </a:p>
          <a:p>
            <a:r>
              <a:rPr lang="en-US" sz="2800" smtClean="0"/>
              <a:t>It is the basis for lifelong learning</a:t>
            </a:r>
          </a:p>
          <a:p>
            <a:r>
              <a:rPr lang="en-US" sz="2800" smtClean="0"/>
              <a:t>Is a practical </a:t>
            </a:r>
            <a:r>
              <a:rPr lang="en-US" sz="2800" i="1" smtClean="0"/>
              <a:t>and</a:t>
            </a:r>
            <a:r>
              <a:rPr lang="en-US" sz="2800" smtClean="0"/>
              <a:t> an academic skill</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 Credibility, and Copyright</a:t>
            </a:r>
            <a:endParaRPr lang="en-US" dirty="0"/>
          </a:p>
        </p:txBody>
      </p:sp>
      <p:pic>
        <p:nvPicPr>
          <p:cNvPr id="6" name="Picture 5"/>
          <p:cNvPicPr>
            <a:picLocks noChangeAspect="1"/>
          </p:cNvPicPr>
          <p:nvPr/>
        </p:nvPicPr>
        <p:blipFill>
          <a:blip r:embed="rId2"/>
          <a:stretch>
            <a:fillRect/>
          </a:stretch>
        </p:blipFill>
        <p:spPr>
          <a:xfrm>
            <a:off x="1108851" y="3570344"/>
            <a:ext cx="3084673" cy="3084673"/>
          </a:xfrm>
          <a:prstGeom prst="rect">
            <a:avLst/>
          </a:prstGeom>
        </p:spPr>
      </p:pic>
      <p:pic>
        <p:nvPicPr>
          <p:cNvPr id="10" name="Picture 9"/>
          <p:cNvPicPr>
            <a:picLocks noChangeAspect="1"/>
          </p:cNvPicPr>
          <p:nvPr/>
        </p:nvPicPr>
        <p:blipFill>
          <a:blip r:embed="rId3"/>
          <a:stretch>
            <a:fillRect/>
          </a:stretch>
        </p:blipFill>
        <p:spPr>
          <a:xfrm>
            <a:off x="4494286" y="1611872"/>
            <a:ext cx="3665769" cy="3500809"/>
          </a:xfrm>
          <a:prstGeom prst="rect">
            <a:avLst/>
          </a:prstGeom>
        </p:spPr>
      </p:pic>
    </p:spTree>
    <p:extLst>
      <p:ext uri="{BB962C8B-B14F-4D97-AF65-F5344CB8AC3E}">
        <p14:creationId xmlns:p14="http://schemas.microsoft.com/office/powerpoint/2010/main" val="39359298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Credits and Credibility</a:t>
            </a:r>
            <a:endParaRPr lang="en-US" dirty="0"/>
          </a:p>
        </p:txBody>
      </p:sp>
      <p:sp>
        <p:nvSpPr>
          <p:cNvPr id="3" name="Content Placeholder 2"/>
          <p:cNvSpPr>
            <a:spLocks noGrp="1"/>
          </p:cNvSpPr>
          <p:nvPr>
            <p:ph idx="1"/>
          </p:nvPr>
        </p:nvSpPr>
        <p:spPr/>
        <p:txBody>
          <a:bodyPr>
            <a:normAutofit/>
          </a:bodyPr>
          <a:lstStyle/>
          <a:p>
            <a:pPr lvl="0"/>
            <a:r>
              <a:rPr lang="en-US" b="1" dirty="0" smtClean="0"/>
              <a:t>Author and credentials</a:t>
            </a:r>
            <a:r>
              <a:rPr lang="en-US" dirty="0" smtClean="0"/>
              <a:t>. Has he/she written other articles considered to be credible? Are the author and his/her credentials considered respectable and authoritative on the subject matter?</a:t>
            </a:r>
          </a:p>
          <a:p>
            <a:pPr lvl="0"/>
            <a:r>
              <a:rPr lang="en-US" b="1" dirty="0" smtClean="0"/>
              <a:t>Type of organization</a:t>
            </a:r>
            <a:r>
              <a:rPr lang="en-US" dirty="0" smtClean="0"/>
              <a:t>. Is the organization considered to be reputable and a credible source for information? What type of information do they provide?</a:t>
            </a:r>
          </a:p>
          <a:p>
            <a:pPr lvl="0"/>
            <a:r>
              <a:rPr lang="en-US" b="1" dirty="0" smtClean="0"/>
              <a:t>Content</a:t>
            </a:r>
            <a:r>
              <a:rPr lang="en-US" dirty="0" smtClean="0"/>
              <a:t>. Does the information appear to be accurate?</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Credits and Credibility</a:t>
            </a:r>
            <a:endParaRPr lang="en-US" dirty="0"/>
          </a:p>
        </p:txBody>
      </p:sp>
      <p:sp>
        <p:nvSpPr>
          <p:cNvPr id="3" name="Content Placeholder 2"/>
          <p:cNvSpPr>
            <a:spLocks noGrp="1"/>
          </p:cNvSpPr>
          <p:nvPr>
            <p:ph idx="1"/>
          </p:nvPr>
        </p:nvSpPr>
        <p:spPr/>
        <p:txBody>
          <a:bodyPr/>
          <a:lstStyle/>
          <a:p>
            <a:pPr lvl="0"/>
            <a:r>
              <a:rPr lang="en-US" b="1" dirty="0" smtClean="0"/>
              <a:t>Writing style</a:t>
            </a:r>
            <a:r>
              <a:rPr lang="en-US" dirty="0" smtClean="0"/>
              <a:t>. Is the information written in a manner that is appropriate as a credible information source?</a:t>
            </a:r>
          </a:p>
          <a:p>
            <a:pPr lvl="0"/>
            <a:endParaRPr lang="en-US" dirty="0" smtClean="0"/>
          </a:p>
          <a:p>
            <a:pPr lvl="0"/>
            <a:r>
              <a:rPr lang="en-US" b="1" dirty="0" smtClean="0"/>
              <a:t>References. </a:t>
            </a:r>
            <a:r>
              <a:rPr lang="en-US" dirty="0" smtClean="0"/>
              <a:t>Do other reputable sources reference this work? Does this work reference reputable sources?</a:t>
            </a:r>
          </a:p>
          <a:p>
            <a:pPr lvl="0"/>
            <a:endParaRPr lang="en-US" dirty="0" smtClean="0"/>
          </a:p>
          <a:p>
            <a:pPr lvl="0"/>
            <a:r>
              <a:rPr lang="en-US" b="1" dirty="0" smtClean="0"/>
              <a:t>Date</a:t>
            </a:r>
            <a:r>
              <a:rPr lang="en-US" dirty="0" smtClean="0"/>
              <a:t>. Is the information current?</a:t>
            </a:r>
          </a:p>
          <a:p>
            <a:pPr lvl="0"/>
            <a:endParaRPr lang="en-US" dirty="0" smtClean="0"/>
          </a:p>
          <a:p>
            <a:pPr lvl="0"/>
            <a:r>
              <a:rPr lang="en-US" b="1" dirty="0" smtClean="0"/>
              <a:t>Retrieval.</a:t>
            </a:r>
            <a:r>
              <a:rPr lang="en-US" dirty="0" smtClean="0"/>
              <a:t> How did you find this resource? Was it found through a reputable channel, for example through a knowledge database or peer-reviewed resource?</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a:t>
            </a:r>
            <a:endParaRPr lang="en-US" dirty="0"/>
          </a:p>
        </p:txBody>
      </p:sp>
      <p:sp>
        <p:nvSpPr>
          <p:cNvPr id="3" name="Content Placeholder 2"/>
          <p:cNvSpPr>
            <a:spLocks noGrp="1"/>
          </p:cNvSpPr>
          <p:nvPr>
            <p:ph idx="1"/>
          </p:nvPr>
        </p:nvSpPr>
        <p:spPr/>
        <p:txBody>
          <a:bodyPr/>
          <a:lstStyle/>
          <a:p>
            <a:r>
              <a:rPr lang="en-US" dirty="0" smtClean="0"/>
              <a:t>Copyright is automatic, no need to register or do anything</a:t>
            </a:r>
          </a:p>
          <a:p>
            <a:r>
              <a:rPr lang="en-US" dirty="0" smtClean="0"/>
              <a:t>It lasts for many decades</a:t>
            </a:r>
          </a:p>
          <a:p>
            <a:r>
              <a:rPr lang="en-US" dirty="0" smtClean="0"/>
              <a:t>Author is the copyright holder </a:t>
            </a:r>
          </a:p>
          <a:p>
            <a:r>
              <a:rPr lang="en-US" dirty="0" smtClean="0"/>
              <a:t>Employer can sometimes be the copyright holder</a:t>
            </a:r>
          </a:p>
          <a:p>
            <a:pPr marL="0" indent="0">
              <a:buNone/>
            </a:pPr>
            <a:endParaRPr lang="en-US" dirty="0"/>
          </a:p>
        </p:txBody>
      </p:sp>
    </p:spTree>
    <p:extLst>
      <p:ext uri="{BB962C8B-B14F-4D97-AF65-F5344CB8AC3E}">
        <p14:creationId xmlns:p14="http://schemas.microsoft.com/office/powerpoint/2010/main" val="8303664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Exceptions to Copyright</a:t>
            </a:r>
            <a:endParaRPr lang="en-US" dirty="0"/>
          </a:p>
        </p:txBody>
      </p:sp>
      <p:sp>
        <p:nvSpPr>
          <p:cNvPr id="3" name="Content Placeholder 2"/>
          <p:cNvSpPr>
            <a:spLocks noGrp="1"/>
          </p:cNvSpPr>
          <p:nvPr>
            <p:ph idx="1"/>
          </p:nvPr>
        </p:nvSpPr>
        <p:spPr/>
        <p:txBody>
          <a:bodyPr/>
          <a:lstStyle/>
          <a:p>
            <a:r>
              <a:rPr lang="en-US" dirty="0" smtClean="0"/>
              <a:t>Fair Use for Educational Purposes</a:t>
            </a:r>
          </a:p>
          <a:p>
            <a:r>
              <a:rPr lang="en-US" dirty="0" smtClean="0"/>
              <a:t>Use of material to format and make available to persons with disabilities such as blind people (Marrakesh Agreement)</a:t>
            </a:r>
          </a:p>
          <a:p>
            <a:r>
              <a:rPr lang="en-US" dirty="0" smtClean="0"/>
              <a:t>Things in the public domain, usually after the author has been dead for a long time</a:t>
            </a:r>
            <a:endParaRPr lang="en-US" dirty="0"/>
          </a:p>
        </p:txBody>
      </p:sp>
    </p:spTree>
    <p:extLst>
      <p:ext uri="{BB962C8B-B14F-4D97-AF65-F5344CB8AC3E}">
        <p14:creationId xmlns:p14="http://schemas.microsoft.com/office/powerpoint/2010/main" val="10019985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11-26 at 8.19.0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1029"/>
            <a:ext cx="9144000" cy="5850881"/>
          </a:xfrm>
          <a:prstGeom prst="rect">
            <a:avLst/>
          </a:prstGeom>
        </p:spPr>
      </p:pic>
    </p:spTree>
    <p:extLst>
      <p:ext uri="{BB962C8B-B14F-4D97-AF65-F5344CB8AC3E}">
        <p14:creationId xmlns:p14="http://schemas.microsoft.com/office/powerpoint/2010/main" val="29801000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Turnitin</a:t>
            </a:r>
            <a:r>
              <a:rPr lang="en-US" dirty="0" smtClean="0"/>
              <a:t>/URKUND</a:t>
            </a:r>
            <a:endParaRPr lang="en-US" dirty="0"/>
          </a:p>
        </p:txBody>
      </p:sp>
      <p:sp>
        <p:nvSpPr>
          <p:cNvPr id="3" name="Content Placeholder 2"/>
          <p:cNvSpPr>
            <a:spLocks noGrp="1"/>
          </p:cNvSpPr>
          <p:nvPr>
            <p:ph idx="1"/>
          </p:nvPr>
        </p:nvSpPr>
        <p:spPr/>
        <p:txBody>
          <a:bodyPr/>
          <a:lstStyle/>
          <a:p>
            <a:r>
              <a:rPr lang="en-US" dirty="0" smtClean="0"/>
              <a:t>A Service that helps to prevent plagiarism</a:t>
            </a:r>
          </a:p>
          <a:p>
            <a:r>
              <a:rPr lang="en-US" dirty="0" smtClean="0"/>
              <a:t>Students submit papers/assignments in electronic form</a:t>
            </a:r>
          </a:p>
          <a:p>
            <a:r>
              <a:rPr lang="en-US" dirty="0" smtClean="0"/>
              <a:t>The paper is checked against thousands of existing papers/articles in a database and documents on the internet</a:t>
            </a:r>
          </a:p>
          <a:p>
            <a:r>
              <a:rPr lang="en-US" dirty="0" smtClean="0"/>
              <a:t>Possible matches or similarities are shown to the professor</a:t>
            </a:r>
            <a:endParaRPr lang="en-US" dirty="0"/>
          </a:p>
        </p:txBody>
      </p:sp>
    </p:spTree>
    <p:extLst>
      <p:ext uri="{BB962C8B-B14F-4D97-AF65-F5344CB8AC3E}">
        <p14:creationId xmlns:p14="http://schemas.microsoft.com/office/powerpoint/2010/main" val="22577071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Today's Cloud</a:t>
            </a:r>
            <a:br>
              <a:rPr lang="en-US" b="1" dirty="0" smtClean="0"/>
            </a:br>
            <a:endParaRPr lang="en-US" dirty="0"/>
          </a:p>
        </p:txBody>
      </p:sp>
      <p:sp>
        <p:nvSpPr>
          <p:cNvPr id="3" name="Content Placeholder 2"/>
          <p:cNvSpPr>
            <a:spLocks noGrp="1"/>
          </p:cNvSpPr>
          <p:nvPr>
            <p:ph idx="1"/>
          </p:nvPr>
        </p:nvSpPr>
        <p:spPr>
          <a:xfrm>
            <a:off x="215812" y="1286005"/>
            <a:ext cx="8229600" cy="4876800"/>
          </a:xfrm>
        </p:spPr>
        <p:txBody>
          <a:bodyPr/>
          <a:lstStyle/>
          <a:p>
            <a:pPr fontAlgn="base"/>
            <a:r>
              <a:rPr lang="en-US" dirty="0" smtClean="0"/>
              <a:t>Quite often, the cloud is the Internet, and cloud computing on the Internet has several advantages for developers, content publishers and users. </a:t>
            </a:r>
          </a:p>
          <a:p>
            <a:pPr fontAlgn="base"/>
            <a:r>
              <a:rPr lang="en-US" dirty="0" smtClean="0"/>
              <a:t>More functionality than just the network of networks</a:t>
            </a:r>
          </a:p>
          <a:p>
            <a:pPr fontAlgn="base"/>
            <a:endParaRPr lang="en-US" dirty="0" smtClean="0"/>
          </a:p>
          <a:p>
            <a:r>
              <a:rPr lang="en-US" dirty="0" smtClean="0"/>
              <a:t>Whereas users relied on their devices to manipulate and store information, cloud service providers enable users to manage, store, and manipulate data over the internet.</a:t>
            </a:r>
            <a:br>
              <a:rPr lang="en-US" dirty="0" smtClean="0"/>
            </a:br>
            <a:endParaRPr lang="en-US" dirty="0"/>
          </a:p>
        </p:txBody>
      </p:sp>
      <p:pic>
        <p:nvPicPr>
          <p:cNvPr id="4" name="Picture 3" descr="http://common.ziffdavisinternet.com/encyclopedia_images/CLOUDNET.GIF"/>
          <p:cNvPicPr/>
          <p:nvPr/>
        </p:nvPicPr>
        <p:blipFill>
          <a:blip r:embed="rId2"/>
          <a:srcRect/>
          <a:stretch>
            <a:fillRect/>
          </a:stretch>
        </p:blipFill>
        <p:spPr bwMode="auto">
          <a:xfrm>
            <a:off x="2470497" y="4504478"/>
            <a:ext cx="3203792" cy="2353522"/>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4.1: Basic Protection Measures</a:t>
            </a:r>
            <a:endParaRPr lang="en-US" dirty="0"/>
          </a:p>
        </p:txBody>
      </p:sp>
      <p:pic>
        <p:nvPicPr>
          <p:cNvPr id="5" name="Picture 4"/>
          <p:cNvPicPr>
            <a:picLocks noChangeAspect="1"/>
          </p:cNvPicPr>
          <p:nvPr/>
        </p:nvPicPr>
        <p:blipFill>
          <a:blip r:embed="rId2"/>
          <a:stretch>
            <a:fillRect/>
          </a:stretch>
        </p:blipFill>
        <p:spPr>
          <a:xfrm>
            <a:off x="457200" y="1877244"/>
            <a:ext cx="8037029" cy="4219440"/>
          </a:xfrm>
          <a:prstGeom prst="rect">
            <a:avLst/>
          </a:prstGeom>
        </p:spPr>
      </p:pic>
    </p:spTree>
    <p:extLst>
      <p:ext uri="{BB962C8B-B14F-4D97-AF65-F5344CB8AC3E}">
        <p14:creationId xmlns:p14="http://schemas.microsoft.com/office/powerpoint/2010/main" val="354199079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security settings</a:t>
            </a:r>
            <a:endParaRPr lang="en-US" dirty="0"/>
          </a:p>
        </p:txBody>
      </p:sp>
      <p:sp>
        <p:nvSpPr>
          <p:cNvPr id="3" name="Content Placeholder 2"/>
          <p:cNvSpPr>
            <a:spLocks noGrp="1"/>
          </p:cNvSpPr>
          <p:nvPr>
            <p:ph idx="1"/>
          </p:nvPr>
        </p:nvSpPr>
        <p:spPr/>
        <p:txBody>
          <a:bodyPr/>
          <a:lstStyle/>
          <a:p>
            <a:r>
              <a:rPr lang="en-US" dirty="0" smtClean="0"/>
              <a:t>Device</a:t>
            </a:r>
          </a:p>
          <a:p>
            <a:pPr lvl="1"/>
            <a:r>
              <a:rPr lang="en-US" dirty="0" smtClean="0"/>
              <a:t>Password, lock, location settings, remote lock/find/erase, etc.</a:t>
            </a:r>
          </a:p>
          <a:p>
            <a:pPr lvl="1"/>
            <a:r>
              <a:rPr lang="en-US" dirty="0" smtClean="0"/>
              <a:t>Frequently used apps, especially social media and messaging apps</a:t>
            </a:r>
          </a:p>
          <a:p>
            <a:pPr lvl="1"/>
            <a:r>
              <a:rPr lang="en-US" dirty="0" smtClean="0"/>
              <a:t>Browser apps (Do not track, clear data/history/cookies, etc.)</a:t>
            </a:r>
          </a:p>
          <a:p>
            <a:pPr lvl="1"/>
            <a:endParaRPr lang="en-US" dirty="0" smtClean="0"/>
          </a:p>
          <a:p>
            <a:pPr lvl="1"/>
            <a:r>
              <a:rPr lang="en-US" dirty="0" smtClean="0"/>
              <a:t>Secure Accounts</a:t>
            </a:r>
          </a:p>
          <a:p>
            <a:pPr lvl="2"/>
            <a:r>
              <a:rPr lang="en-US" dirty="0" smtClean="0"/>
              <a:t>Social media</a:t>
            </a:r>
          </a:p>
          <a:p>
            <a:pPr lvl="2"/>
            <a:r>
              <a:rPr lang="en-US" dirty="0" smtClean="0"/>
              <a:t>Emails, etc.</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Privacy, Why Bother?</a:t>
            </a:r>
            <a:endParaRPr lang="en-US" dirty="0"/>
          </a:p>
        </p:txBody>
      </p:sp>
      <p:pic>
        <p:nvPicPr>
          <p:cNvPr id="4" name="Content Placeholder 3"/>
          <p:cNvPicPr>
            <a:picLocks noGrp="1" noChangeAspect="1"/>
          </p:cNvPicPr>
          <p:nvPr>
            <p:ph idx="1"/>
          </p:nvPr>
        </p:nvPicPr>
        <p:blipFill>
          <a:blip r:embed="rId3"/>
          <a:srcRect l="-4131" r="-4131"/>
          <a:stretch>
            <a:fillRect/>
          </a:stretch>
        </p:blipFill>
        <p:spPr>
          <a:prstGeom prst="rect">
            <a:avLst/>
          </a:prstGeom>
        </p:spPr>
      </p:pic>
    </p:spTree>
    <p:extLst>
      <p:ext uri="{BB962C8B-B14F-4D97-AF65-F5344CB8AC3E}">
        <p14:creationId xmlns:p14="http://schemas.microsoft.com/office/powerpoint/2010/main" val="150845368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a:t>
            </a:r>
            <a:endParaRPr lang="en-US" dirty="0"/>
          </a:p>
        </p:txBody>
      </p:sp>
      <p:sp>
        <p:nvSpPr>
          <p:cNvPr id="3" name="Content Placeholder 2"/>
          <p:cNvSpPr>
            <a:spLocks noGrp="1"/>
          </p:cNvSpPr>
          <p:nvPr>
            <p:ph idx="1"/>
          </p:nvPr>
        </p:nvSpPr>
        <p:spPr/>
        <p:txBody>
          <a:bodyPr/>
          <a:lstStyle/>
          <a:p>
            <a:r>
              <a:rPr lang="en-US" dirty="0" smtClean="0"/>
              <a:t>What security options did you find?</a:t>
            </a:r>
          </a:p>
          <a:p>
            <a:r>
              <a:rPr lang="en-US" dirty="0" smtClean="0"/>
              <a:t>Which did you think were important to set? Why?</a:t>
            </a:r>
          </a:p>
          <a:p>
            <a:r>
              <a:rPr lang="en-US" dirty="0" smtClean="0"/>
              <a:t>How might these security options be important for your organization or personally?</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4.2: Using Online Content</a:t>
            </a:r>
            <a:endParaRPr lang="en-US" dirty="0"/>
          </a:p>
        </p:txBody>
      </p:sp>
      <p:pic>
        <p:nvPicPr>
          <p:cNvPr id="13" name="Picture 12"/>
          <p:cNvPicPr>
            <a:picLocks noChangeAspect="1"/>
          </p:cNvPicPr>
          <p:nvPr/>
        </p:nvPicPr>
        <p:blipFill>
          <a:blip r:embed="rId2"/>
          <a:stretch>
            <a:fillRect/>
          </a:stretch>
        </p:blipFill>
        <p:spPr>
          <a:xfrm>
            <a:off x="1520518" y="1982640"/>
            <a:ext cx="6092441" cy="4875360"/>
          </a:xfrm>
          <a:prstGeom prst="rect">
            <a:avLst/>
          </a:prstGeom>
        </p:spPr>
      </p:pic>
    </p:spTree>
    <p:extLst>
      <p:ext uri="{BB962C8B-B14F-4D97-AF65-F5344CB8AC3E}">
        <p14:creationId xmlns:p14="http://schemas.microsoft.com/office/powerpoint/2010/main" val="88866234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 You Need Permission?</a:t>
            </a:r>
            <a:br>
              <a:rPr lang="en-US" dirty="0" smtClean="0"/>
            </a:br>
            <a:endParaRPr lang="en-US" dirty="0"/>
          </a:p>
        </p:txBody>
      </p:sp>
      <p:sp>
        <p:nvSpPr>
          <p:cNvPr id="3" name="Content Placeholder 2"/>
          <p:cNvSpPr>
            <a:spLocks noGrp="1"/>
          </p:cNvSpPr>
          <p:nvPr>
            <p:ph idx="1"/>
          </p:nvPr>
        </p:nvSpPr>
        <p:spPr/>
        <p:txBody>
          <a:bodyPr/>
          <a:lstStyle/>
          <a:p>
            <a:pPr fontAlgn="base"/>
            <a:r>
              <a:rPr lang="en-US" dirty="0" smtClean="0"/>
              <a:t>most online content is protected by copyright</a:t>
            </a:r>
          </a:p>
          <a:p>
            <a:pPr fontAlgn="base"/>
            <a:r>
              <a:rPr lang="en-US" dirty="0" smtClean="0"/>
              <a:t>always assume that online content is protected unless you know otherwise</a:t>
            </a:r>
          </a:p>
          <a:p>
            <a:pPr fontAlgn="base"/>
            <a:r>
              <a:rPr lang="en-US" dirty="0" smtClean="0"/>
              <a:t>if you use unauthorized content, don’t be surprised if you get an email from the content owner</a:t>
            </a:r>
          </a:p>
          <a:p>
            <a:pPr fontAlgn="base"/>
            <a:r>
              <a:rPr lang="en-US" dirty="0" smtClean="0"/>
              <a:t>Digital or electronic content, such as e-books, photographs on Web sites and electronic databases are subject to the same protections under the Copyright Act as non-digital, traditional or analog works. </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Fair use</a:t>
            </a:r>
            <a:endParaRPr lang="en-US" dirty="0"/>
          </a:p>
        </p:txBody>
      </p:sp>
      <p:sp>
        <p:nvSpPr>
          <p:cNvPr id="3" name="Content Placeholder 2"/>
          <p:cNvSpPr>
            <a:spLocks noGrp="1"/>
          </p:cNvSpPr>
          <p:nvPr>
            <p:ph idx="1"/>
          </p:nvPr>
        </p:nvSpPr>
        <p:spPr/>
        <p:txBody>
          <a:bodyPr/>
          <a:lstStyle/>
          <a:p>
            <a:r>
              <a:rPr lang="en-US" dirty="0" smtClean="0"/>
              <a:t>Copyright law protects almost all content on the Web or in any other digital or electronic form. </a:t>
            </a:r>
          </a:p>
          <a:p>
            <a:endParaRPr lang="en-US" dirty="0" smtClean="0"/>
          </a:p>
          <a:p>
            <a:r>
              <a:rPr lang="en-US" dirty="0" smtClean="0"/>
              <a:t>Therefore, permission is most likely required to use that work beyond fair use.</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Unique Uses</a:t>
            </a:r>
            <a:br>
              <a:rPr lang="en-US" b="1" dirty="0" smtClean="0"/>
            </a:br>
            <a:endParaRPr lang="en-US" dirty="0"/>
          </a:p>
        </p:txBody>
      </p:sp>
      <p:sp>
        <p:nvSpPr>
          <p:cNvPr id="3" name="Content Placeholder 2"/>
          <p:cNvSpPr>
            <a:spLocks noGrp="1"/>
          </p:cNvSpPr>
          <p:nvPr>
            <p:ph idx="1"/>
          </p:nvPr>
        </p:nvSpPr>
        <p:spPr/>
        <p:txBody>
          <a:bodyPr/>
          <a:lstStyle/>
          <a:p>
            <a:pPr>
              <a:buNone/>
            </a:pPr>
            <a:r>
              <a:rPr lang="en-US" dirty="0" smtClean="0"/>
              <a:t>The electronic environment features methods of reusing </a:t>
            </a:r>
          </a:p>
          <a:p>
            <a:pPr>
              <a:buNone/>
            </a:pPr>
            <a:r>
              <a:rPr lang="en-US" dirty="0" smtClean="0"/>
              <a:t>copyright-protected materials. These methods include:</a:t>
            </a:r>
          </a:p>
          <a:p>
            <a:pPr>
              <a:buNone/>
            </a:pPr>
            <a:r>
              <a:rPr lang="en-US" i="1" dirty="0" smtClean="0"/>
              <a:t>		Scanning</a:t>
            </a:r>
          </a:p>
          <a:p>
            <a:pPr>
              <a:buNone/>
            </a:pPr>
            <a:r>
              <a:rPr lang="en-US" i="1" dirty="0" smtClean="0"/>
              <a:t>		Using Content from a Web Site</a:t>
            </a:r>
          </a:p>
          <a:p>
            <a:pPr>
              <a:buNone/>
            </a:pPr>
            <a:r>
              <a:rPr lang="en-US" i="1" dirty="0" smtClean="0"/>
              <a:t>		Posting Content to a Web Site</a:t>
            </a:r>
            <a:endParaRPr lang="en-US" b="1" i="1" dirty="0" smtClean="0"/>
          </a:p>
          <a:p>
            <a:pPr>
              <a:buNone/>
            </a:pPr>
            <a:r>
              <a:rPr lang="en-US" i="1" dirty="0" smtClean="0"/>
              <a:t>		Forwarding E-Mail</a:t>
            </a:r>
            <a:endParaRPr lang="en-US" b="1" i="1" dirty="0" smtClean="0"/>
          </a:p>
          <a:p>
            <a:pPr>
              <a:buNone/>
            </a:pPr>
            <a:r>
              <a:rPr lang="en-US" i="1" dirty="0" smtClean="0"/>
              <a:t>		Linking to a Web Site</a:t>
            </a:r>
          </a:p>
          <a:p>
            <a:pPr>
              <a:buNone/>
            </a:pPr>
            <a:r>
              <a:rPr lang="en-US" i="1" dirty="0" smtClean="0"/>
              <a:t>		Electronic Discussion Lists, </a:t>
            </a:r>
          </a:p>
          <a:p>
            <a:pPr>
              <a:buNone/>
            </a:pPr>
            <a:r>
              <a:rPr lang="en-US" i="1" dirty="0" smtClean="0"/>
              <a:t>		Bulletin Boards and 	Newsgroups</a:t>
            </a:r>
            <a:r>
              <a:rPr lang="en-US" b="1" dirty="0" smtClean="0"/>
              <a:t/>
            </a:r>
            <a:br>
              <a:rPr lang="en-US" b="1" dirty="0" smtClean="0"/>
            </a:br>
            <a:r>
              <a:rPr lang="en-US" b="1" dirty="0" smtClean="0"/>
              <a:t/>
            </a:r>
            <a:br>
              <a:rPr lang="en-US" b="1" dirty="0" smtClean="0"/>
            </a:b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Activity 4.3: Facebook Groups</a:t>
            </a:r>
            <a:endParaRPr lang="en-US" dirty="0"/>
          </a:p>
        </p:txBody>
      </p:sp>
      <p:pic>
        <p:nvPicPr>
          <p:cNvPr id="8" name="Picture 7"/>
          <p:cNvPicPr>
            <a:picLocks noChangeAspect="1"/>
          </p:cNvPicPr>
          <p:nvPr/>
        </p:nvPicPr>
        <p:blipFill>
          <a:blip r:embed="rId2"/>
          <a:stretch>
            <a:fillRect/>
          </a:stretch>
        </p:blipFill>
        <p:spPr>
          <a:xfrm>
            <a:off x="1152920" y="2219028"/>
            <a:ext cx="6683601" cy="3761877"/>
          </a:xfrm>
          <a:prstGeom prst="rect">
            <a:avLst/>
          </a:prstGeom>
        </p:spPr>
      </p:pic>
    </p:spTree>
    <p:extLst>
      <p:ext uri="{BB962C8B-B14F-4D97-AF65-F5344CB8AC3E}">
        <p14:creationId xmlns:p14="http://schemas.microsoft.com/office/powerpoint/2010/main" val="21414014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Facebook</a:t>
            </a:r>
            <a:r>
              <a:rPr lang="en-US" dirty="0" smtClean="0"/>
              <a:t> Group </a:t>
            </a:r>
            <a:endParaRPr lang="en-US" dirty="0"/>
          </a:p>
        </p:txBody>
      </p:sp>
      <p:sp>
        <p:nvSpPr>
          <p:cNvPr id="3" name="Content Placeholder 2"/>
          <p:cNvSpPr>
            <a:spLocks noGrp="1"/>
          </p:cNvSpPr>
          <p:nvPr>
            <p:ph idx="1"/>
          </p:nvPr>
        </p:nvSpPr>
        <p:spPr/>
        <p:txBody>
          <a:bodyPr/>
          <a:lstStyle/>
          <a:p>
            <a:r>
              <a:rPr lang="en-US" dirty="0" smtClean="0"/>
              <a:t>Create a </a:t>
            </a:r>
            <a:r>
              <a:rPr lang="en-US" dirty="0" err="1" smtClean="0"/>
              <a:t>Facebook</a:t>
            </a:r>
            <a:r>
              <a:rPr lang="en-US" dirty="0" smtClean="0"/>
              <a:t> Group</a:t>
            </a:r>
          </a:p>
          <a:p>
            <a:r>
              <a:rPr lang="en-US" dirty="0" smtClean="0"/>
              <a:t>Limit membership</a:t>
            </a:r>
          </a:p>
          <a:p>
            <a:r>
              <a:rPr lang="en-US" dirty="0" smtClean="0"/>
              <a:t>Pls. add me to your </a:t>
            </a:r>
            <a:r>
              <a:rPr lang="en-US" dirty="0" err="1" smtClean="0"/>
              <a:t>facebook</a:t>
            </a:r>
            <a:r>
              <a:rPr lang="en-US" dirty="0" smtClean="0"/>
              <a:t> group</a:t>
            </a:r>
          </a:p>
          <a:p>
            <a:r>
              <a:rPr lang="en-US" dirty="0" smtClean="0"/>
              <a:t>Interact and explore in the group space</a:t>
            </a:r>
          </a:p>
          <a:p>
            <a:pPr lvl="1"/>
            <a:r>
              <a:rPr lang="en-US" dirty="0" smtClean="0"/>
              <a:t>Posts vs. messages</a:t>
            </a:r>
          </a:p>
          <a:p>
            <a:pPr lvl="1"/>
            <a:r>
              <a:rPr lang="en-US" dirty="0" smtClean="0"/>
              <a:t>Attaching photos and videos</a:t>
            </a:r>
          </a:p>
          <a:p>
            <a:pPr lvl="1"/>
            <a:r>
              <a:rPr lang="en-US" dirty="0" smtClean="0"/>
              <a:t>Tagging photos</a:t>
            </a:r>
          </a:p>
          <a:p>
            <a:pPr lvl="1"/>
            <a:r>
              <a:rPr lang="en-US" dirty="0" smtClean="0"/>
              <a:t>Creating and managing albums</a:t>
            </a:r>
          </a:p>
          <a:p>
            <a:pPr lvl="1"/>
            <a:r>
              <a:rPr lang="en-US" dirty="0" smtClean="0"/>
              <a:t>Attaching files</a:t>
            </a:r>
          </a:p>
          <a:p>
            <a:pPr lvl="1"/>
            <a:r>
              <a:rPr lang="en-US" dirty="0" smtClean="0"/>
              <a:t>Editing posts</a:t>
            </a:r>
          </a:p>
          <a:p>
            <a:pPr lvl="1"/>
            <a:r>
              <a:rPr lang="en-US" dirty="0" smtClean="0"/>
              <a:t>Deleting posts</a:t>
            </a:r>
          </a:p>
          <a:p>
            <a:pPr lvl="1"/>
            <a:r>
              <a:rPr lang="en-US" dirty="0" smtClean="0"/>
              <a:t>Sharing website links</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Activity 4.4: Intro to Google Docs</a:t>
            </a:r>
            <a:endParaRPr lang="en-US" dirty="0"/>
          </a:p>
        </p:txBody>
      </p:sp>
      <p:pic>
        <p:nvPicPr>
          <p:cNvPr id="6" name="Picture 5"/>
          <p:cNvPicPr>
            <a:picLocks noChangeAspect="1"/>
          </p:cNvPicPr>
          <p:nvPr/>
        </p:nvPicPr>
        <p:blipFill>
          <a:blip r:embed="rId2"/>
          <a:stretch>
            <a:fillRect/>
          </a:stretch>
        </p:blipFill>
        <p:spPr>
          <a:xfrm>
            <a:off x="787400" y="2320808"/>
            <a:ext cx="7556500" cy="3340100"/>
          </a:xfrm>
          <a:prstGeom prst="rect">
            <a:avLst/>
          </a:prstGeom>
        </p:spPr>
      </p:pic>
    </p:spTree>
    <p:extLst>
      <p:ext uri="{BB962C8B-B14F-4D97-AF65-F5344CB8AC3E}">
        <p14:creationId xmlns:p14="http://schemas.microsoft.com/office/powerpoint/2010/main" val="302222765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Google Docs</a:t>
            </a:r>
            <a:endParaRPr lang="en-US" dirty="0"/>
          </a:p>
        </p:txBody>
      </p:sp>
      <p:sp>
        <p:nvSpPr>
          <p:cNvPr id="3" name="Content Placeholder 2"/>
          <p:cNvSpPr>
            <a:spLocks noGrp="1"/>
          </p:cNvSpPr>
          <p:nvPr>
            <p:ph idx="1"/>
          </p:nvPr>
        </p:nvSpPr>
        <p:spPr/>
        <p:txBody>
          <a:bodyPr/>
          <a:lstStyle/>
          <a:p>
            <a:endParaRPr lang="en-US" dirty="0" smtClean="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create a new file	</a:t>
            </a:r>
            <a:endParaRPr lang="en-US" dirty="0"/>
          </a:p>
        </p:txBody>
      </p:sp>
      <p:sp>
        <p:nvSpPr>
          <p:cNvPr id="3" name="Content Placeholder 2"/>
          <p:cNvSpPr>
            <a:spLocks noGrp="1"/>
          </p:cNvSpPr>
          <p:nvPr>
            <p:ph idx="1"/>
          </p:nvPr>
        </p:nvSpPr>
        <p:spPr/>
        <p:txBody>
          <a:bodyPr/>
          <a:lstStyle/>
          <a:p>
            <a:r>
              <a:rPr lang="en-US" dirty="0" smtClean="0"/>
              <a:t>Google Document</a:t>
            </a:r>
          </a:p>
          <a:p>
            <a:r>
              <a:rPr lang="en-US" dirty="0" smtClean="0"/>
              <a:t>Locate and select the New button</a:t>
            </a:r>
          </a:p>
          <a:p>
            <a:r>
              <a:rPr lang="en-US" dirty="0" smtClean="0"/>
              <a:t>Choose the type of file you want to create</a:t>
            </a:r>
          </a:p>
          <a:p>
            <a:r>
              <a:rPr lang="en-US" dirty="0" smtClean="0"/>
              <a:t>Select Google Docs to create a new document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Internet Ethics, Online Security </a:t>
            </a:r>
            <a:endParaRPr lang="en-US" dirty="0"/>
          </a:p>
        </p:txBody>
      </p:sp>
      <p:sp>
        <p:nvSpPr>
          <p:cNvPr id="3" name="Content Placeholder 2"/>
          <p:cNvSpPr>
            <a:spLocks noGrp="1"/>
          </p:cNvSpPr>
          <p:nvPr>
            <p:ph idx="1"/>
          </p:nvPr>
        </p:nvSpPr>
        <p:spPr/>
        <p:txBody>
          <a:bodyPr/>
          <a:lstStyle/>
          <a:p>
            <a:r>
              <a:rPr lang="en-US" b="1" dirty="0" smtClean="0"/>
              <a:t>Internet Ethics</a:t>
            </a:r>
            <a:r>
              <a:rPr lang="en-US" dirty="0" smtClean="0"/>
              <a:t>, including plagiarism and </a:t>
            </a:r>
            <a:r>
              <a:rPr lang="en-US" dirty="0" err="1" smtClean="0"/>
              <a:t>cyberbullying</a:t>
            </a:r>
            <a:r>
              <a:rPr lang="en-US" dirty="0" smtClean="0"/>
              <a:t>; and Online Security. The acceptable behavior while using the Internet; being honest and respecting the rights of others on the Internet.</a:t>
            </a:r>
          </a:p>
          <a:p>
            <a:endParaRPr lang="en-US" dirty="0" smtClean="0"/>
          </a:p>
          <a:p>
            <a:r>
              <a:rPr lang="en-US" b="1" dirty="0" smtClean="0"/>
              <a:t>Online security </a:t>
            </a:r>
            <a:r>
              <a:rPr lang="en-US" dirty="0" smtClean="0"/>
              <a:t>– is protecting students from inappropriate material online and protecting students and teachers from threats from outsiders and each other. </a:t>
            </a:r>
          </a:p>
          <a:p>
            <a:endParaRPr lang="en-US" dirty="0" smtClean="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file, New Tab	</a:t>
            </a:r>
            <a:endParaRPr lang="en-US" dirty="0"/>
          </a:p>
        </p:txBody>
      </p:sp>
      <p:sp>
        <p:nvSpPr>
          <p:cNvPr id="3" name="Content Placeholder 2"/>
          <p:cNvSpPr>
            <a:spLocks noGrp="1"/>
          </p:cNvSpPr>
          <p:nvPr>
            <p:ph idx="1"/>
          </p:nvPr>
        </p:nvSpPr>
        <p:spPr/>
        <p:txBody>
          <a:bodyPr/>
          <a:lstStyle/>
          <a:p>
            <a:r>
              <a:rPr lang="en-US" dirty="0" smtClean="0"/>
              <a:t>Locate and select Untitled document in the upper left corner</a:t>
            </a:r>
          </a:p>
          <a:p>
            <a:r>
              <a:rPr lang="en-US" dirty="0" smtClean="0"/>
              <a:t>Rename dialog box will appear</a:t>
            </a:r>
          </a:p>
          <a:p>
            <a:r>
              <a:rPr lang="en-US" dirty="0" smtClean="0"/>
              <a:t>Type a name for your file, then click OK</a:t>
            </a:r>
          </a:p>
          <a:p>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Renamed	</a:t>
            </a:r>
            <a:endParaRPr lang="en-US" dirty="0"/>
          </a:p>
        </p:txBody>
      </p:sp>
      <p:sp>
        <p:nvSpPr>
          <p:cNvPr id="3" name="Content Placeholder 2"/>
          <p:cNvSpPr>
            <a:spLocks noGrp="1"/>
          </p:cNvSpPr>
          <p:nvPr>
            <p:ph idx="1"/>
          </p:nvPr>
        </p:nvSpPr>
        <p:spPr/>
        <p:txBody>
          <a:bodyPr/>
          <a:lstStyle/>
          <a:p>
            <a:r>
              <a:rPr lang="en-US" dirty="0" smtClean="0"/>
              <a:t>Your file will be renamed</a:t>
            </a:r>
          </a:p>
          <a:p>
            <a:r>
              <a:rPr lang="en-US" dirty="0" smtClean="0"/>
              <a:t>You can access the file anytime from your Google Drive, where it will be saved automatically.</a:t>
            </a:r>
          </a:p>
          <a:p>
            <a:r>
              <a:rPr lang="en-US" dirty="0" smtClean="0"/>
              <a:t>Simply double click to open the file again</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Automatically saved	</a:t>
            </a:r>
            <a:endParaRPr lang="en-US" dirty="0"/>
          </a:p>
        </p:txBody>
      </p:sp>
      <p:sp>
        <p:nvSpPr>
          <p:cNvPr id="3" name="Content Placeholder 2"/>
          <p:cNvSpPr>
            <a:spLocks noGrp="1"/>
          </p:cNvSpPr>
          <p:nvPr>
            <p:ph idx="1"/>
          </p:nvPr>
        </p:nvSpPr>
        <p:spPr/>
        <p:txBody>
          <a:bodyPr/>
          <a:lstStyle/>
          <a:p>
            <a:r>
              <a:rPr lang="en-US" dirty="0" smtClean="0"/>
              <a:t>You may notice that there is no save button for your files.</a:t>
            </a:r>
          </a:p>
          <a:p>
            <a:r>
              <a:rPr lang="en-US" dirty="0" smtClean="0"/>
              <a:t>This is because Google Drive uses which automatically and immediately save your files as you edit them</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idx="1"/>
          </p:nvPr>
        </p:nvSpPr>
        <p:spPr/>
        <p:txBody>
          <a:bodyPr>
            <a:normAutofit/>
          </a:bodyPr>
          <a:lstStyle/>
          <a:p>
            <a:pPr marL="0" indent="0">
              <a:buNone/>
            </a:pPr>
            <a:r>
              <a:rPr lang="en-US" b="1" dirty="0"/>
              <a:t>Topics Covered:</a:t>
            </a:r>
          </a:p>
          <a:p>
            <a:r>
              <a:rPr lang="en-US" i="1" dirty="0"/>
              <a:t>Privacy and security measures, online etiquette, referencing online sources, and working in collaborative online </a:t>
            </a:r>
            <a:r>
              <a:rPr lang="en-US" i="1" dirty="0" smtClean="0"/>
              <a:t>environments</a:t>
            </a:r>
            <a:r>
              <a:rPr lang="en-US" dirty="0" smtClean="0"/>
              <a:t>.</a:t>
            </a:r>
            <a:endParaRPr lang="en-US" dirty="0"/>
          </a:p>
          <a:p>
            <a:endParaRPr lang="en-US" dirty="0"/>
          </a:p>
          <a:p>
            <a:pPr marL="0" indent="0">
              <a:buNone/>
            </a:pPr>
            <a:r>
              <a:rPr lang="en-US" b="1" dirty="0" smtClean="0"/>
              <a:t>Concepts Learned:</a:t>
            </a:r>
            <a:endParaRPr lang="en-US" b="1" dirty="0"/>
          </a:p>
          <a:p>
            <a:r>
              <a:rPr lang="en-US" dirty="0"/>
              <a:t>How do I protect my privacy online?</a:t>
            </a:r>
          </a:p>
          <a:p>
            <a:r>
              <a:rPr lang="en-US" dirty="0"/>
              <a:t>What some rules and guidelines for online behavior?</a:t>
            </a:r>
          </a:p>
          <a:p>
            <a:r>
              <a:rPr lang="en-US" dirty="0"/>
              <a:t>How do I use and reference online sources?</a:t>
            </a:r>
          </a:p>
          <a:p>
            <a:r>
              <a:rPr lang="en-US" dirty="0"/>
              <a:t>How do I work online with others?</a:t>
            </a:r>
          </a:p>
        </p:txBody>
      </p:sp>
    </p:spTree>
    <p:extLst>
      <p:ext uri="{BB962C8B-B14F-4D97-AF65-F5344CB8AC3E}">
        <p14:creationId xmlns:p14="http://schemas.microsoft.com/office/powerpoint/2010/main" val="47214552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Unit </a:t>
            </a:r>
            <a:r>
              <a:rPr lang="en-US" dirty="0"/>
              <a:t>4</a:t>
            </a:r>
          </a:p>
        </p:txBody>
      </p:sp>
      <p:sp>
        <p:nvSpPr>
          <p:cNvPr id="3" name="Content Placeholder 2"/>
          <p:cNvSpPr>
            <a:spLocks noGrp="1"/>
          </p:cNvSpPr>
          <p:nvPr>
            <p:ph idx="1"/>
          </p:nvPr>
        </p:nvSpPr>
        <p:spPr/>
        <p:txBody>
          <a:bodyPr/>
          <a:lstStyle/>
          <a:p>
            <a:pPr marL="0" indent="0">
              <a:buNone/>
            </a:pPr>
            <a:r>
              <a:rPr lang="en-US" dirty="0" smtClean="0"/>
              <a:t>Congratulations!!! You have completed the Myanmar Digital Information Literacy (DIL) Workshop Module Unit 4: Working Online and Using Information.</a:t>
            </a:r>
          </a:p>
        </p:txBody>
      </p:sp>
      <p:pic>
        <p:nvPicPr>
          <p:cNvPr id="4" name="Picture 3"/>
          <p:cNvPicPr>
            <a:picLocks noChangeAspect="1"/>
          </p:cNvPicPr>
          <p:nvPr/>
        </p:nvPicPr>
        <p:blipFill>
          <a:blip r:embed="rId3"/>
          <a:stretch>
            <a:fillRect/>
          </a:stretch>
        </p:blipFill>
        <p:spPr>
          <a:xfrm>
            <a:off x="2683593" y="2821210"/>
            <a:ext cx="3782790" cy="3782790"/>
          </a:xfrm>
          <a:prstGeom prst="rect">
            <a:avLst/>
          </a:prstGeom>
        </p:spPr>
      </p:pic>
    </p:spTree>
    <p:extLst>
      <p:ext uri="{BB962C8B-B14F-4D97-AF65-F5344CB8AC3E}">
        <p14:creationId xmlns:p14="http://schemas.microsoft.com/office/powerpoint/2010/main" val="9852579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Plagiarism?</a:t>
            </a:r>
            <a:endParaRPr lang="en-US" dirty="0"/>
          </a:p>
        </p:txBody>
      </p:sp>
      <p:sp>
        <p:nvSpPr>
          <p:cNvPr id="3" name="Content Placeholder 2"/>
          <p:cNvSpPr>
            <a:spLocks noGrp="1"/>
          </p:cNvSpPr>
          <p:nvPr>
            <p:ph idx="1"/>
          </p:nvPr>
        </p:nvSpPr>
        <p:spPr/>
        <p:txBody>
          <a:bodyPr/>
          <a:lstStyle/>
          <a:p>
            <a:r>
              <a:rPr lang="en-US" dirty="0" smtClean="0"/>
              <a:t>According to the Merriam-Webster Dictionary:</a:t>
            </a:r>
          </a:p>
          <a:p>
            <a:pPr lvl="1"/>
            <a:r>
              <a:rPr lang="en-US" dirty="0" smtClean="0"/>
              <a:t>To steal and pass off (the ideas or words of another) as one’s own</a:t>
            </a:r>
          </a:p>
          <a:p>
            <a:pPr lvl="1"/>
            <a:r>
              <a:rPr lang="en-US" dirty="0" smtClean="0"/>
              <a:t>To use (another person’s work) without honoring/crediting/citing/crediting the source</a:t>
            </a:r>
          </a:p>
          <a:p>
            <a:pPr lvl="1"/>
            <a:r>
              <a:rPr lang="en-US" dirty="0" smtClean="0"/>
              <a:t>To commit literary theft</a:t>
            </a:r>
          </a:p>
          <a:p>
            <a:pPr lvl="1"/>
            <a:r>
              <a:rPr lang="en-US" dirty="0" smtClean="0"/>
              <a:t>To present as new an original an idea or product from another source</a:t>
            </a:r>
          </a:p>
        </p:txBody>
      </p:sp>
    </p:spTree>
    <p:extLst>
      <p:ext uri="{BB962C8B-B14F-4D97-AF65-F5344CB8AC3E}">
        <p14:creationId xmlns:p14="http://schemas.microsoft.com/office/powerpoint/2010/main" val="16564442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lstStyle/>
          <a:p>
            <a:r>
              <a:rPr lang="en-US" dirty="0" smtClean="0"/>
              <a:t>Turning in someone else’s work as your own</a:t>
            </a:r>
          </a:p>
          <a:p>
            <a:r>
              <a:rPr lang="en-US" dirty="0" smtClean="0"/>
              <a:t>Copying words or ideas from someone else without giving credit</a:t>
            </a:r>
          </a:p>
          <a:p>
            <a:r>
              <a:rPr lang="en-US" dirty="0" smtClean="0"/>
              <a:t>Failing to put a quotation in quotation marks</a:t>
            </a:r>
          </a:p>
          <a:p>
            <a:r>
              <a:rPr lang="en-US" dirty="0" smtClean="0"/>
              <a:t>Giving incorrect information about the sources of a quotation</a:t>
            </a:r>
          </a:p>
          <a:p>
            <a:r>
              <a:rPr lang="en-US" dirty="0" smtClean="0"/>
              <a:t>Copying so many words that it is the majority of your work</a:t>
            </a:r>
            <a:endParaRPr lang="en-US" dirty="0"/>
          </a:p>
        </p:txBody>
      </p:sp>
    </p:spTree>
    <p:extLst>
      <p:ext uri="{BB962C8B-B14F-4D97-AF65-F5344CB8AC3E}">
        <p14:creationId xmlns:p14="http://schemas.microsoft.com/office/powerpoint/2010/main" val="8851093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Avoid Plagiarism</a:t>
            </a:r>
            <a:endParaRPr lang="en-US" dirty="0"/>
          </a:p>
        </p:txBody>
      </p:sp>
      <p:sp>
        <p:nvSpPr>
          <p:cNvPr id="3" name="Content Placeholder 2"/>
          <p:cNvSpPr>
            <a:spLocks noGrp="1"/>
          </p:cNvSpPr>
          <p:nvPr>
            <p:ph idx="1"/>
          </p:nvPr>
        </p:nvSpPr>
        <p:spPr/>
        <p:txBody>
          <a:bodyPr/>
          <a:lstStyle/>
          <a:p>
            <a:r>
              <a:rPr lang="en-US" dirty="0" smtClean="0"/>
              <a:t>Plan your paper with your own thoughts first</a:t>
            </a:r>
          </a:p>
          <a:p>
            <a:r>
              <a:rPr lang="en-US" dirty="0" smtClean="0"/>
              <a:t>Keep good notes about your sources</a:t>
            </a:r>
          </a:p>
          <a:p>
            <a:r>
              <a:rPr lang="en-US" dirty="0" smtClean="0"/>
              <a:t>Cite/reference your sources</a:t>
            </a:r>
          </a:p>
          <a:p>
            <a:r>
              <a:rPr lang="en-US" dirty="0" smtClean="0"/>
              <a:t>Don’t use someone else’s work as your own</a:t>
            </a:r>
          </a:p>
          <a:p>
            <a:r>
              <a:rPr lang="en-US" dirty="0" smtClean="0"/>
              <a:t>If you are working in a group, make sure that your co-workers don’t plagiarize </a:t>
            </a:r>
            <a:endParaRPr lang="en-US" dirty="0"/>
          </a:p>
        </p:txBody>
      </p:sp>
    </p:spTree>
    <p:extLst>
      <p:ext uri="{BB962C8B-B14F-4D97-AF65-F5344CB8AC3E}">
        <p14:creationId xmlns:p14="http://schemas.microsoft.com/office/powerpoint/2010/main" val="40947048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1470025"/>
          </a:xfrm>
        </p:spPr>
        <p:txBody>
          <a:bodyPr/>
          <a:lstStyle/>
          <a:p>
            <a:r>
              <a:rPr lang="en-US" b="1" dirty="0" smtClean="0"/>
              <a:t>Cyberbullying</a:t>
            </a:r>
            <a:endParaRPr lang="en-US" dirty="0"/>
          </a:p>
        </p:txBody>
      </p:sp>
      <p:sp>
        <p:nvSpPr>
          <p:cNvPr id="3" name="Subtitle 2"/>
          <p:cNvSpPr>
            <a:spLocks noGrp="1"/>
          </p:cNvSpPr>
          <p:nvPr>
            <p:ph type="subTitle" idx="1"/>
          </p:nvPr>
        </p:nvSpPr>
        <p:spPr>
          <a:xfrm>
            <a:off x="1371600" y="1752600"/>
            <a:ext cx="6400800" cy="1752600"/>
          </a:xfrm>
        </p:spPr>
        <p:txBody>
          <a:bodyPr>
            <a:normAutofit/>
          </a:bodyPr>
          <a:lstStyle/>
          <a:p>
            <a:r>
              <a:rPr lang="en-US" dirty="0" smtClean="0">
                <a:solidFill>
                  <a:schemeClr val="tx1"/>
                </a:solidFill>
              </a:rPr>
              <a:t>Cyberbullying is the use of the Internet and related technologies to harm other people, in a deliberate, repeated, and hostile manner.</a:t>
            </a:r>
            <a:endParaRPr lang="en-US" dirty="0">
              <a:solidFill>
                <a:schemeClr val="tx1"/>
              </a:solidFill>
            </a:endParaRPr>
          </a:p>
        </p:txBody>
      </p:sp>
      <p:pic>
        <p:nvPicPr>
          <p:cNvPr id="4" name="Picture 3" descr="cyber bullying.jpg"/>
          <p:cNvPicPr>
            <a:picLocks noChangeAspect="1"/>
          </p:cNvPicPr>
          <p:nvPr/>
        </p:nvPicPr>
        <p:blipFill>
          <a:blip r:embed="rId3" cstate="print"/>
          <a:stretch>
            <a:fillRect/>
          </a:stretch>
        </p:blipFill>
        <p:spPr>
          <a:xfrm>
            <a:off x="2166730" y="3505200"/>
            <a:ext cx="4538870" cy="30480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1">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0066FF"/>
      </a:hlink>
      <a:folHlink>
        <a:srgbClr val="0066FF"/>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14602</TotalTime>
  <Words>2178</Words>
  <Application>Microsoft Office PowerPoint</Application>
  <PresentationFormat>On-screen Show (4:3)</PresentationFormat>
  <Paragraphs>254</Paragraphs>
  <Slides>54</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54</vt:i4>
      </vt:variant>
    </vt:vector>
  </HeadingPairs>
  <TitlesOfParts>
    <vt:vector size="58" baseType="lpstr">
      <vt:lpstr>Arial</vt:lpstr>
      <vt:lpstr>Calibri</vt:lpstr>
      <vt:lpstr>Zawgyi-One</vt:lpstr>
      <vt:lpstr>Clarity</vt:lpstr>
      <vt:lpstr> Myanmar DIL WORKSHOP SERIES Unit 4: Working Online and Using Information</vt:lpstr>
      <vt:lpstr>Module 4 Overview</vt:lpstr>
      <vt:lpstr>Information Literacy – For You and Your Community</vt:lpstr>
      <vt:lpstr>Privacy, Why Bother?</vt:lpstr>
      <vt:lpstr>Internet Ethics, Online Security </vt:lpstr>
      <vt:lpstr>What is Plagiarism?</vt:lpstr>
      <vt:lpstr>Examples</vt:lpstr>
      <vt:lpstr>How to Avoid Plagiarism</vt:lpstr>
      <vt:lpstr>Cyberbullying</vt:lpstr>
      <vt:lpstr>Phishing</vt:lpstr>
      <vt:lpstr>Fake Bank</vt:lpstr>
      <vt:lpstr>Fake Photo </vt:lpstr>
      <vt:lpstr>Hackers</vt:lpstr>
      <vt:lpstr>4 Types of Privacy Harms </vt:lpstr>
      <vt:lpstr>Intrusions</vt:lpstr>
      <vt:lpstr>Information Collection </vt:lpstr>
      <vt:lpstr>Information Processing </vt:lpstr>
      <vt:lpstr>Information Dissemination </vt:lpstr>
      <vt:lpstr>Privacy and Security</vt:lpstr>
      <vt:lpstr>Facebook Privacy Policy</vt:lpstr>
      <vt:lpstr>Privacy</vt:lpstr>
      <vt:lpstr>Hate Speech</vt:lpstr>
      <vt:lpstr>Defamation</vt:lpstr>
      <vt:lpstr>Who is Responsible for Privacy and Security?</vt:lpstr>
      <vt:lpstr>အျခားသူမ်ားရဲ႕အခြင့္အေရးကုိ ကာကြယ္ျခင္း  www.facebook.com/policies</vt:lpstr>
      <vt:lpstr>အျခားသူမ်ားရဲ႕အခြင့္အေရးကုိ ကာကြယ္ျခင္း  www.facebook.com/policies</vt:lpstr>
      <vt:lpstr>www.facebook.com/policies</vt:lpstr>
      <vt:lpstr>PowerPoint Presentation</vt:lpstr>
      <vt:lpstr>PowerPoint Presentation</vt:lpstr>
      <vt:lpstr>Credit, Credibility, and Copyright</vt:lpstr>
      <vt:lpstr>Credits and Credibility</vt:lpstr>
      <vt:lpstr>Credits and Credibility</vt:lpstr>
      <vt:lpstr>Copyright</vt:lpstr>
      <vt:lpstr>Exceptions to Copyright</vt:lpstr>
      <vt:lpstr>PowerPoint Presentation</vt:lpstr>
      <vt:lpstr>Turnitin/URKUND</vt:lpstr>
      <vt:lpstr>Today's Cloud </vt:lpstr>
      <vt:lpstr>Activity 4.1: Basic Protection Measures</vt:lpstr>
      <vt:lpstr>Identify security settings</vt:lpstr>
      <vt:lpstr>Discussion </vt:lpstr>
      <vt:lpstr>Activity 4.2: Using Online Content</vt:lpstr>
      <vt:lpstr>Do You Need Permission? </vt:lpstr>
      <vt:lpstr>Fair use</vt:lpstr>
      <vt:lpstr>Unique Uses </vt:lpstr>
      <vt:lpstr>Activity 4.3: Facebook Groups</vt:lpstr>
      <vt:lpstr>Facebook Group </vt:lpstr>
      <vt:lpstr>Activity 4.4: Intro to Google Docs</vt:lpstr>
      <vt:lpstr>Creating Google Docs</vt:lpstr>
      <vt:lpstr>To create a new file </vt:lpstr>
      <vt:lpstr>New file, New Tab </vt:lpstr>
      <vt:lpstr>Renamed </vt:lpstr>
      <vt:lpstr>Automatically saved </vt:lpstr>
      <vt:lpstr>Review</vt:lpstr>
      <vt:lpstr>End Unit 4</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Myanmar Digital Information Literacy Workshop Curriculum</dc:title>
  <dc:creator>Sheryl A. Day</dc:creator>
  <cp:lastModifiedBy>Karen H</cp:lastModifiedBy>
  <cp:revision>622</cp:revision>
  <dcterms:created xsi:type="dcterms:W3CDTF">2014-11-16T17:15:19Z</dcterms:created>
  <dcterms:modified xsi:type="dcterms:W3CDTF">2016-08-24T20:49:05Z</dcterms:modified>
</cp:coreProperties>
</file>