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92"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9" autoAdjust="0"/>
    <p:restoredTop sz="94987" autoAdjust="0"/>
  </p:normalViewPr>
  <p:slideViewPr>
    <p:cSldViewPr snapToGrid="0">
      <p:cViewPr>
        <p:scale>
          <a:sx n="80" d="100"/>
          <a:sy n="80" d="100"/>
        </p:scale>
        <p:origin x="1332" y="40"/>
      </p:cViewPr>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D37864-15E1-4284-BE5E-06B8AD65F431}" type="datetimeFigureOut">
              <a:rPr lang="en-US" smtClean="0"/>
              <a:t>5/10/2023</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599C74-42CD-4314-8F28-37E729976235}" type="slidenum">
              <a:rPr lang="en-US" smtClean="0"/>
              <a:t>‹#›</a:t>
            </a:fld>
            <a:endParaRPr lang="en-US"/>
          </a:p>
        </p:txBody>
      </p:sp>
    </p:spTree>
    <p:extLst>
      <p:ext uri="{BB962C8B-B14F-4D97-AF65-F5344CB8AC3E}">
        <p14:creationId xmlns:p14="http://schemas.microsoft.com/office/powerpoint/2010/main" val="100062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37DF3C-D9CE-4049-917E-BE2B1C2D387F}" type="datetimeFigureOut">
              <a:rPr lang="en-US" smtClean="0"/>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347061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37DF3C-D9CE-4049-917E-BE2B1C2D387F}" type="datetimeFigureOut">
              <a:rPr lang="en-US" smtClean="0"/>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360598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37DF3C-D9CE-4049-917E-BE2B1C2D387F}" type="datetimeFigureOut">
              <a:rPr lang="en-US" smtClean="0"/>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3334463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37DF3C-D9CE-4049-917E-BE2B1C2D387F}" type="datetimeFigureOut">
              <a:rPr lang="en-US" smtClean="0"/>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2409696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37DF3C-D9CE-4049-917E-BE2B1C2D387F}" type="datetimeFigureOut">
              <a:rPr lang="en-US" smtClean="0"/>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1020453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37DF3C-D9CE-4049-917E-BE2B1C2D387F}" type="datetimeFigureOut">
              <a:rPr lang="en-US" smtClean="0"/>
              <a:t>5/10/2023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2562554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37DF3C-D9CE-4049-917E-BE2B1C2D387F}" type="datetimeFigureOut">
              <a:rPr lang="en-US" smtClean="0"/>
              <a:t>5/10/2023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3580189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37DF3C-D9CE-4049-917E-BE2B1C2D387F}" type="datetimeFigureOut">
              <a:rPr lang="en-US" smtClean="0"/>
              <a:t>5/10/2023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1655034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37DF3C-D9CE-4049-917E-BE2B1C2D387F}" type="datetimeFigureOut">
              <a:rPr lang="en-US" smtClean="0"/>
              <a:t>5/10/2023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156594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E37DF3C-D9CE-4049-917E-BE2B1C2D387F}" type="datetimeFigureOut">
              <a:rPr lang="en-US" smtClean="0"/>
              <a:t>5/10/2023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634582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E37DF3C-D9CE-4049-917E-BE2B1C2D387F}" type="datetimeFigureOut">
              <a:rPr lang="en-US" smtClean="0"/>
              <a:t>5/10/2023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DAF198-A1E0-4D7A-9BB1-C2B79FA3263E}" type="slidenum">
              <a:rPr lang="en-US" smtClean="0"/>
              <a:t>‹#›</a:t>
            </a:fld>
            <a:endParaRPr lang="en-US"/>
          </a:p>
        </p:txBody>
      </p:sp>
    </p:spTree>
    <p:extLst>
      <p:ext uri="{BB962C8B-B14F-4D97-AF65-F5344CB8AC3E}">
        <p14:creationId xmlns:p14="http://schemas.microsoft.com/office/powerpoint/2010/main" val="1487140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2E37DF3C-D9CE-4049-917E-BE2B1C2D387F}" type="datetimeFigureOut">
              <a:rPr lang="en-US" smtClean="0"/>
              <a:t>5/10/2023</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7DAF198-A1E0-4D7A-9BB1-C2B79FA3263E}" type="slidenum">
              <a:rPr lang="en-US" smtClean="0"/>
              <a:t>‹#›</a:t>
            </a:fld>
            <a:endParaRPr lang="en-US"/>
          </a:p>
        </p:txBody>
      </p:sp>
    </p:spTree>
    <p:extLst>
      <p:ext uri="{BB962C8B-B14F-4D97-AF65-F5344CB8AC3E}">
        <p14:creationId xmlns:p14="http://schemas.microsoft.com/office/powerpoint/2010/main" val="23251357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77920" y="6806914"/>
            <a:ext cx="6387737" cy="2266005"/>
          </a:xfrm>
          <a:prstGeom prst="rect">
            <a:avLst/>
          </a:prstGeom>
        </p:spPr>
        <p:txBody>
          <a:bodyPr wrap="square">
            <a:spAutoFit/>
          </a:bodyPr>
          <a:lstStyle/>
          <a:p>
            <a:pPr>
              <a:lnSpc>
                <a:spcPct val="107000"/>
              </a:lnSpc>
            </a:pPr>
            <a:r>
              <a:rPr lang="en-US" sz="1100" b="1" dirty="0">
                <a:latin typeface="Arial" panose="020B0604020202020204" pitchFamily="34" charset="0"/>
                <a:ea typeface="Calibri" panose="020F0502020204030204" pitchFamily="34" charset="0"/>
                <a:cs typeface="Arial" panose="020B0604020202020204" pitchFamily="34" charset="0"/>
              </a:rPr>
              <a:t>Supplemental Figure 1. Similarity™ and Complexity™ Matrix</a:t>
            </a:r>
            <a:r>
              <a:rPr lang="en-US" sz="1100" dirty="0">
                <a:latin typeface="Arial" panose="020B0604020202020204" pitchFamily="34" charset="0"/>
                <a:ea typeface="Calibri" panose="020F050202020403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The Similarity™ Index is a measure of fluorophore dye pair uniqueness on a scale from 0 to 1. Values close to 0 indicate that the full spectrum signatures of the 2 dyes are very different from each other, and values close to 1 indicate that the signatures are very similar to each other. The Complexity™ Index is an overall measure of uniqueness of all dyes in a full spectrum cytometry panel. The lower the value, the easier it will be to work with the dyes in the panel as the overall spread in the panel will be low; the higher the value, the more challenging it will be to work with the dyes in the panel as the overall spread is higher. Well-designed small panels (e.g. 10 dyes or fewer) will have complexity indices around 2 to 3. Well-designed large panels (e.g. 35 to 40 colors) will have complexity indices around 40 to 50. This panel including 20 fluorophore-antibody conjugates, Live/Dead Blue viability dye and two AF signatures, has low similarity and complexity. Compatibility of the two lung AF signatures from lungs of PR9-infected mice with all other fluorophores in this panel are shown in the red boxes.</a:t>
            </a:r>
            <a:endParaRPr lang="en-US" sz="1100" dirty="0">
              <a:latin typeface="Arial" panose="020B0604020202020204" pitchFamily="34" charset="0"/>
              <a:ea typeface="Calibri" panose="020F0502020204030204" pitchFamily="34" charset="0"/>
              <a:cs typeface="Arial" panose="020B0604020202020204" pitchFamily="34" charset="0"/>
            </a:endParaRPr>
          </a:p>
        </p:txBody>
      </p:sp>
      <p:grpSp>
        <p:nvGrpSpPr>
          <p:cNvPr id="2" name="Group 1"/>
          <p:cNvGrpSpPr/>
          <p:nvPr/>
        </p:nvGrpSpPr>
        <p:grpSpPr>
          <a:xfrm>
            <a:off x="588095" y="862551"/>
            <a:ext cx="5691188" cy="5705475"/>
            <a:chOff x="240765" y="1564299"/>
            <a:chExt cx="5691188" cy="5705475"/>
          </a:xfrm>
        </p:grpSpPr>
        <p:pic>
          <p:nvPicPr>
            <p:cNvPr id="19" name="Picture 18"/>
            <p:cNvPicPr>
              <a:picLocks noChangeAspect="1"/>
            </p:cNvPicPr>
            <p:nvPr/>
          </p:nvPicPr>
          <p:blipFill>
            <a:blip r:embed="rId2"/>
            <a:stretch>
              <a:fillRect/>
            </a:stretch>
          </p:blipFill>
          <p:spPr>
            <a:xfrm>
              <a:off x="316965" y="1564299"/>
              <a:ext cx="5614988" cy="5705475"/>
            </a:xfrm>
            <a:prstGeom prst="rect">
              <a:avLst/>
            </a:prstGeom>
          </p:spPr>
        </p:pic>
        <p:pic>
          <p:nvPicPr>
            <p:cNvPr id="20" name="Picture 19"/>
            <p:cNvPicPr>
              <a:picLocks noChangeAspect="1"/>
            </p:cNvPicPr>
            <p:nvPr/>
          </p:nvPicPr>
          <p:blipFill>
            <a:blip r:embed="rId3"/>
            <a:stretch>
              <a:fillRect/>
            </a:stretch>
          </p:blipFill>
          <p:spPr>
            <a:xfrm>
              <a:off x="4523466" y="1642384"/>
              <a:ext cx="1341120" cy="445770"/>
            </a:xfrm>
            <a:prstGeom prst="rect">
              <a:avLst/>
            </a:prstGeom>
          </p:spPr>
        </p:pic>
        <p:sp>
          <p:nvSpPr>
            <p:cNvPr id="18" name="TextBox 17"/>
            <p:cNvSpPr txBox="1"/>
            <p:nvPr/>
          </p:nvSpPr>
          <p:spPr>
            <a:xfrm>
              <a:off x="240765" y="7023553"/>
              <a:ext cx="2032000" cy="246221"/>
            </a:xfrm>
            <a:prstGeom prst="rect">
              <a:avLst/>
            </a:prstGeom>
            <a:solidFill>
              <a:schemeClr val="bg1"/>
            </a:solidFill>
            <a:ln>
              <a:noFill/>
            </a:ln>
          </p:spPr>
          <p:txBody>
            <a:bodyPr wrap="square" rtlCol="0">
              <a:spAutoFit/>
            </a:bodyPr>
            <a:lstStyle/>
            <a:p>
              <a:r>
                <a:rPr lang="en-US" sz="1000" b="1" dirty="0"/>
                <a:t>Complexity Index 10.21</a:t>
              </a:r>
            </a:p>
          </p:txBody>
        </p:sp>
        <p:sp>
          <p:nvSpPr>
            <p:cNvPr id="15" name="Rectangle 14"/>
            <p:cNvSpPr/>
            <p:nvPr/>
          </p:nvSpPr>
          <p:spPr>
            <a:xfrm>
              <a:off x="2666999" y="3019420"/>
              <a:ext cx="201168" cy="3953933"/>
            </a:xfrm>
            <a:prstGeom prst="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667928" y="2020358"/>
              <a:ext cx="203205" cy="4952995"/>
            </a:xfrm>
            <a:prstGeom prst="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p:cNvSpPr/>
          <p:nvPr/>
        </p:nvSpPr>
        <p:spPr>
          <a:xfrm>
            <a:off x="32590" y="41452"/>
            <a:ext cx="4838206" cy="461665"/>
          </a:xfrm>
          <a:prstGeom prst="rect">
            <a:avLst/>
          </a:prstGeom>
          <a:ln w="3175">
            <a:solidFill>
              <a:schemeClr val="tx1"/>
            </a:solidFill>
          </a:ln>
        </p:spPr>
        <p:txBody>
          <a:bodyPr wrap="square">
            <a:spAutoFit/>
          </a:bodyPr>
          <a:lstStyle/>
          <a:p>
            <a:r>
              <a:rPr lang="en-US" sz="800" dirty="0">
                <a:latin typeface="Arial" panose="020B0604020202020204" pitchFamily="34" charset="0"/>
                <a:ea typeface="Calibri" panose="020F0502020204030204" pitchFamily="34" charset="0"/>
                <a:cs typeface="Arial" panose="020B0604020202020204" pitchFamily="34" charset="0"/>
              </a:rPr>
              <a:t>Multi-Compartmental Analysis of the Murine Pulmonary Immune Response by Spectral Flow Cytometry</a:t>
            </a:r>
          </a:p>
          <a:p>
            <a:r>
              <a:rPr lang="en-US" sz="800" dirty="0">
                <a:latin typeface="Arial" panose="020B0604020202020204" pitchFamily="34" charset="0"/>
                <a:ea typeface="Calibri" panose="020F0502020204030204" pitchFamily="34" charset="0"/>
                <a:cs typeface="Arial" panose="020B0604020202020204" pitchFamily="34" charset="0"/>
              </a:rPr>
              <a:t>Chang M.Y., Brune J.E., Black M., Altemeier W.A., and Frevert C.W.</a:t>
            </a:r>
            <a:endParaRPr lang="en-US" sz="800" baseline="30000" dirty="0">
              <a:latin typeface="Arial" panose="020B0604020202020204" pitchFamily="34" charset="0"/>
              <a:ea typeface="Calibri" panose="020F0502020204030204" pitchFamily="34" charset="0"/>
              <a:cs typeface="Arial" panose="020B0604020202020204" pitchFamily="34" charset="0"/>
            </a:endParaRPr>
          </a:p>
          <a:p>
            <a:r>
              <a:rPr lang="en-US" sz="800" dirty="0">
                <a:latin typeface="Arial" panose="020B0604020202020204" pitchFamily="34" charset="0"/>
                <a:ea typeface="Calibri" panose="020F0502020204030204" pitchFamily="34" charset="0"/>
                <a:cs typeface="Arial" panose="020B0604020202020204" pitchFamily="34" charset="0"/>
              </a:rPr>
              <a:t>American Journal of Physiology Lung Cellular and Molecular Physiology</a:t>
            </a:r>
          </a:p>
        </p:txBody>
      </p:sp>
    </p:spTree>
    <p:extLst>
      <p:ext uri="{BB962C8B-B14F-4D97-AF65-F5344CB8AC3E}">
        <p14:creationId xmlns:p14="http://schemas.microsoft.com/office/powerpoint/2010/main" val="2044235933"/>
      </p:ext>
    </p:extLst>
  </p:cSld>
  <p:clrMapOvr>
    <a:masterClrMapping/>
  </p:clrMapOvr>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44546A"/>
      </a:dk2>
      <a:lt2>
        <a:srgbClr val="E7E6E6"/>
      </a:lt2>
      <a:accent1>
        <a:srgbClr val="7030A0"/>
      </a:accent1>
      <a:accent2>
        <a:srgbClr val="7F7F7F"/>
      </a:accent2>
      <a:accent3>
        <a:srgbClr val="7030A0"/>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50060</TotalTime>
  <Words>271</Words>
  <Application>Microsoft Office PowerPoint</Application>
  <PresentationFormat>On-screen Show (4:3)</PresentationFormat>
  <Paragraphs>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 Y. Chang</dc:creator>
  <cp:lastModifiedBy>Mary Y. Chang</cp:lastModifiedBy>
  <cp:revision>434</cp:revision>
  <dcterms:created xsi:type="dcterms:W3CDTF">2023-02-10T19:39:05Z</dcterms:created>
  <dcterms:modified xsi:type="dcterms:W3CDTF">2023-05-10T21:23:38Z</dcterms:modified>
</cp:coreProperties>
</file>