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6.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81.xml" ContentType="application/vnd.openxmlformats-officedocument.presentationml.slide+xml"/>
  <Override PartName="/ppt/slides/slide80.xml" ContentType="application/vnd.openxmlformats-officedocument.presentationml.slide+xml"/>
  <Override PartName="/ppt/slides/slide79.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74.xml" ContentType="application/vnd.openxmlformats-officedocument.presentationml.slide+xml"/>
  <Override PartName="/ppt/slides/slide73.xml" ContentType="application/vnd.openxmlformats-officedocument.presentationml.slide+xml"/>
  <Override PartName="/ppt/slides/slide72.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67.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45.xml" ContentType="application/vnd.openxmlformats-officedocument.presentationml.slide+xml"/>
  <Override PartName="/ppt/slides/slide1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14.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2.xml" ContentType="application/vnd.openxmlformats-officedocument.presentationml.notesSlide+xml"/>
  <Override PartName="/ppt/notesSlides/notesSlide15.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3.xml" ContentType="application/vnd.openxmlformats-officedocument.presentationml.notesSlide+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5.xml" ContentType="application/vnd.openxmlformats-officedocument.presentationml.notesSlide+xml"/>
  <Override PartName="/ppt/notesSlides/notesSlide12.xml" ContentType="application/vnd.openxmlformats-officedocument.presentationml.notesSlide+xml"/>
  <Override PartName="/ppt/notesSlides/notesSlide4.xml" ContentType="application/vnd.openxmlformats-officedocument.presentationml.notes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16.xml" ContentType="application/vnd.openxmlformats-officedocument.presentationml.notesSlide+xml"/>
  <Override PartName="/ppt/slideLayouts/slideLayout8.xml" ContentType="application/vnd.openxmlformats-officedocument.presentationml.slideLayout+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7.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Layouts/slideLayout9.xml" ContentType="application/vnd.openxmlformats-officedocument.presentationml.slideLayout+xml"/>
  <Override PartName="/ppt/notesSlides/notesSlide19.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83"/>
  </p:notesMasterIdLst>
  <p:sldIdLst>
    <p:sldId id="256" r:id="rId2"/>
    <p:sldId id="396" r:id="rId3"/>
    <p:sldId id="382" r:id="rId4"/>
    <p:sldId id="534" r:id="rId5"/>
    <p:sldId id="535" r:id="rId6"/>
    <p:sldId id="536" r:id="rId7"/>
    <p:sldId id="537" r:id="rId8"/>
    <p:sldId id="538" r:id="rId9"/>
    <p:sldId id="539" r:id="rId10"/>
    <p:sldId id="540" r:id="rId11"/>
    <p:sldId id="541" r:id="rId12"/>
    <p:sldId id="542" r:id="rId13"/>
    <p:sldId id="543" r:id="rId14"/>
    <p:sldId id="310" r:id="rId15"/>
    <p:sldId id="309" r:id="rId16"/>
    <p:sldId id="311" r:id="rId17"/>
    <p:sldId id="312" r:id="rId18"/>
    <p:sldId id="313" r:id="rId19"/>
    <p:sldId id="544" r:id="rId20"/>
    <p:sldId id="545" r:id="rId21"/>
    <p:sldId id="546" r:id="rId22"/>
    <p:sldId id="344" r:id="rId23"/>
    <p:sldId id="345" r:id="rId24"/>
    <p:sldId id="346" r:id="rId25"/>
    <p:sldId id="347" r:id="rId26"/>
    <p:sldId id="348" r:id="rId27"/>
    <p:sldId id="349" r:id="rId28"/>
    <p:sldId id="350" r:id="rId29"/>
    <p:sldId id="351" r:id="rId30"/>
    <p:sldId id="352" r:id="rId31"/>
    <p:sldId id="354" r:id="rId32"/>
    <p:sldId id="357" r:id="rId33"/>
    <p:sldId id="358" r:id="rId34"/>
    <p:sldId id="359" r:id="rId35"/>
    <p:sldId id="317" r:id="rId36"/>
    <p:sldId id="549" r:id="rId37"/>
    <p:sldId id="550" r:id="rId38"/>
    <p:sldId id="552" r:id="rId39"/>
    <p:sldId id="553" r:id="rId40"/>
    <p:sldId id="554" r:id="rId41"/>
    <p:sldId id="555" r:id="rId42"/>
    <p:sldId id="556" r:id="rId43"/>
    <p:sldId id="557" r:id="rId44"/>
    <p:sldId id="558" r:id="rId45"/>
    <p:sldId id="563" r:id="rId46"/>
    <p:sldId id="564" r:id="rId47"/>
    <p:sldId id="565" r:id="rId48"/>
    <p:sldId id="566" r:id="rId49"/>
    <p:sldId id="567" r:id="rId50"/>
    <p:sldId id="568" r:id="rId51"/>
    <p:sldId id="569" r:id="rId52"/>
    <p:sldId id="570" r:id="rId53"/>
    <p:sldId id="580" r:id="rId54"/>
    <p:sldId id="571" r:id="rId55"/>
    <p:sldId id="572" r:id="rId56"/>
    <p:sldId id="573" r:id="rId57"/>
    <p:sldId id="581" r:id="rId58"/>
    <p:sldId id="574" r:id="rId59"/>
    <p:sldId id="575" r:id="rId60"/>
    <p:sldId id="577" r:id="rId61"/>
    <p:sldId id="578" r:id="rId62"/>
    <p:sldId id="579" r:id="rId63"/>
    <p:sldId id="559" r:id="rId64"/>
    <p:sldId id="551" r:id="rId65"/>
    <p:sldId id="547" r:id="rId66"/>
    <p:sldId id="548" r:id="rId67"/>
    <p:sldId id="560" r:id="rId68"/>
    <p:sldId id="576" r:id="rId69"/>
    <p:sldId id="562" r:id="rId70"/>
    <p:sldId id="561" r:id="rId71"/>
    <p:sldId id="582" r:id="rId72"/>
    <p:sldId id="583" r:id="rId73"/>
    <p:sldId id="584" r:id="rId74"/>
    <p:sldId id="526" r:id="rId75"/>
    <p:sldId id="527" r:id="rId76"/>
    <p:sldId id="528" r:id="rId77"/>
    <p:sldId id="529" r:id="rId78"/>
    <p:sldId id="530" r:id="rId79"/>
    <p:sldId id="531" r:id="rId80"/>
    <p:sldId id="532" r:id="rId81"/>
    <p:sldId id="533"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DE33A85-E0E5-49CB-97E5-AC21764F95E4}">
          <p14:sldIdLst>
            <p14:sldId id="256"/>
            <p14:sldId id="396"/>
            <p14:sldId id="382"/>
            <p14:sldId id="534"/>
            <p14:sldId id="535"/>
            <p14:sldId id="536"/>
            <p14:sldId id="537"/>
            <p14:sldId id="538"/>
            <p14:sldId id="539"/>
            <p14:sldId id="540"/>
            <p14:sldId id="541"/>
            <p14:sldId id="542"/>
            <p14:sldId id="543"/>
            <p14:sldId id="310"/>
            <p14:sldId id="309"/>
            <p14:sldId id="311"/>
            <p14:sldId id="312"/>
            <p14:sldId id="313"/>
            <p14:sldId id="544"/>
            <p14:sldId id="545"/>
            <p14:sldId id="546"/>
          </p14:sldIdLst>
        </p14:section>
        <p14:section name="Identifying Systemic Oppression" id="{2D3890E6-B1B6-4E29-B2BF-F4CEAB7B70E6}">
          <p14:sldIdLst>
            <p14:sldId id="344"/>
            <p14:sldId id="345"/>
            <p14:sldId id="346"/>
            <p14:sldId id="347"/>
            <p14:sldId id="348"/>
            <p14:sldId id="349"/>
            <p14:sldId id="350"/>
            <p14:sldId id="351"/>
            <p14:sldId id="352"/>
            <p14:sldId id="354"/>
            <p14:sldId id="357"/>
            <p14:sldId id="358"/>
            <p14:sldId id="359"/>
            <p14:sldId id="317"/>
            <p14:sldId id="549"/>
            <p14:sldId id="550"/>
            <p14:sldId id="552"/>
            <p14:sldId id="553"/>
            <p14:sldId id="554"/>
            <p14:sldId id="555"/>
            <p14:sldId id="556"/>
            <p14:sldId id="557"/>
            <p14:sldId id="558"/>
            <p14:sldId id="563"/>
            <p14:sldId id="564"/>
            <p14:sldId id="565"/>
            <p14:sldId id="566"/>
            <p14:sldId id="567"/>
            <p14:sldId id="568"/>
            <p14:sldId id="569"/>
            <p14:sldId id="570"/>
            <p14:sldId id="580"/>
            <p14:sldId id="571"/>
            <p14:sldId id="572"/>
            <p14:sldId id="573"/>
            <p14:sldId id="581"/>
            <p14:sldId id="574"/>
            <p14:sldId id="575"/>
            <p14:sldId id="577"/>
            <p14:sldId id="578"/>
            <p14:sldId id="579"/>
            <p14:sldId id="559"/>
            <p14:sldId id="551"/>
            <p14:sldId id="547"/>
            <p14:sldId id="548"/>
            <p14:sldId id="560"/>
            <p14:sldId id="576"/>
            <p14:sldId id="562"/>
            <p14:sldId id="561"/>
            <p14:sldId id="582"/>
            <p14:sldId id="583"/>
            <p14:sldId id="584"/>
          </p14:sldIdLst>
        </p14:section>
        <p14:section name="Resources" id="{B5BC27E3-4EBD-4799-9912-B4D9752E00E9}">
          <p14:sldIdLst>
            <p14:sldId id="526"/>
            <p14:sldId id="527"/>
            <p14:sldId id="528"/>
            <p14:sldId id="529"/>
            <p14:sldId id="530"/>
            <p14:sldId id="531"/>
            <p14:sldId id="532"/>
            <p14:sldId id="53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240" y="10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89" Type="http://schemas.openxmlformats.org/officeDocument/2006/relationships/customXml" Target="../customXml/item2.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customXml" Target="../customXml/item3.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A54818-D40A-483B-AD61-222DCB9548AD}" type="datetimeFigureOut">
              <a:rPr lang="en-US" smtClean="0"/>
              <a:t>3/5/2013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E44DB8-3043-4F0E-83F9-C31A2A353AAB}" type="slidenum">
              <a:rPr lang="en-US" smtClean="0"/>
              <a:t>‹#›</a:t>
            </a:fld>
            <a:endParaRPr lang="en-US"/>
          </a:p>
        </p:txBody>
      </p:sp>
    </p:spTree>
    <p:extLst>
      <p:ext uri="{BB962C8B-B14F-4D97-AF65-F5344CB8AC3E}">
        <p14:creationId xmlns:p14="http://schemas.microsoft.com/office/powerpoint/2010/main" val="889102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eamonkey.ed.asu.edu/~mcisaac/emc598ge/Unpacking.html"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E44DB8-3043-4F0E-83F9-C31A2A353AAB}" type="slidenum">
              <a:rPr lang="en-US" smtClean="0"/>
              <a:t>2</a:t>
            </a:fld>
            <a:endParaRPr lang="en-US"/>
          </a:p>
        </p:txBody>
      </p:sp>
    </p:spTree>
    <p:extLst>
      <p:ext uri="{BB962C8B-B14F-4D97-AF65-F5344CB8AC3E}">
        <p14:creationId xmlns:p14="http://schemas.microsoft.com/office/powerpoint/2010/main" val="2875644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30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31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32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33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34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Challenges We Face</a:t>
            </a:r>
            <a:r>
              <a:rPr lang="en-US" dirty="0" smtClean="0"/>
              <a:t/>
            </a:r>
            <a:br>
              <a:rPr lang="en-US" dirty="0" smtClean="0"/>
            </a:br>
            <a:r>
              <a:rPr lang="en-US" sz="1200" b="0" i="0" kern="1200" dirty="0" smtClean="0">
                <a:solidFill>
                  <a:schemeClr val="tx1"/>
                </a:solidFill>
                <a:effectLst/>
                <a:latin typeface="+mn-lt"/>
                <a:ea typeface="+mn-ea"/>
                <a:cs typeface="+mn-cs"/>
              </a:rPr>
              <a:t>From the moment of our birth we are identified by others. They define our sex identity by looking at our genitals when we are born. Our parent(s) choose our name and dream of how we will "turn out." The record of our birth is the binding legal statement that says who we are.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We are socialized immediately, and later taught "proper" behavior. We learn to recognize our parent(s) and siblings, and learn how to eat, speak, walk, and move our bladder and bowels, all within the first three years of life! We learn what is important. We learn that we are part of a family. We learn loyalty to the family culture, including the family’s race and ethnicity. We also learn about our family secrets and learn to keep them secret. We are praised for doing "good," and punished for being "bad." In general, "socialization" efforts by those around us are very intensive, especially between birth and age five. And when we are not being actively taught, we watch and listen, and integrate everything we see and hear within the very core of ourselves, so that we can know just how to "be." Like everyone else, we desperately want to please and receive praise.</a:t>
            </a:r>
            <a:r>
              <a:rPr lang="en-US" dirty="0" smtClean="0"/>
              <a:t/>
            </a:r>
            <a:br>
              <a:rPr lang="en-US" dirty="0" smtClean="0"/>
            </a:br>
            <a:r>
              <a:rPr lang="en-US" dirty="0" smtClean="0"/>
              <a:t/>
            </a:r>
            <a:br>
              <a:rPr lang="en-US" dirty="0" smtClean="0"/>
            </a:br>
            <a:r>
              <a:rPr lang="en-US" sz="1200" b="0" i="0" kern="1200" dirty="0" smtClean="0">
                <a:solidFill>
                  <a:schemeClr val="tx1"/>
                </a:solidFill>
                <a:effectLst/>
                <a:latin typeface="+mn-lt"/>
                <a:ea typeface="+mn-ea"/>
                <a:cs typeface="+mn-cs"/>
              </a:rPr>
              <a:t>Then, there comes this feeling, this desire to be the other sex. This frightens us and challenges everything that we have learned. We worry about ourselves. We fear others might find out. Prayers do not help. We become angry with ourselves in having these thoughts and desires. Yet, we must press on hoping it will go away. But it doesn’t go away. It just gets "worse." We wonder, ‘Am I crazy?’ ‘Am I gay or lesbian?’ ‘Why do I enjoy "dressing up?"  (Source: http://community.pflag.org/page.aspx?pid=702 ) </a:t>
            </a:r>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6</a:t>
            </a:fld>
            <a:endParaRPr lang="en-US"/>
          </a:p>
        </p:txBody>
      </p:sp>
    </p:spTree>
    <p:extLst>
      <p:ext uri="{BB962C8B-B14F-4D97-AF65-F5344CB8AC3E}">
        <p14:creationId xmlns:p14="http://schemas.microsoft.com/office/powerpoint/2010/main" val="758853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Cisgender</a:t>
            </a:r>
            <a:r>
              <a:rPr lang="en-US" dirty="0" smtClean="0"/>
              <a:t> is a term that refers to people whose birth sex is consistent with the gender identity and expression considered appropriate by society, in contrast to transgender (Israel, 2011).</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Peggy McIntosh's </a:t>
            </a:r>
            <a:r>
              <a:rPr lang="en-US" sz="1200" b="0" i="0" kern="1200" dirty="0" smtClean="0">
                <a:solidFill>
                  <a:schemeClr val="tx1"/>
                </a:solidFill>
                <a:effectLst/>
                <a:latin typeface="+mn-lt"/>
                <a:ea typeface="+mn-ea"/>
                <a:cs typeface="+mn-cs"/>
                <a:hlinkClick r:id="rId3"/>
              </a:rPr>
              <a:t>White Privilege: Unpacking the Invisible Knapsack</a:t>
            </a:r>
            <a:r>
              <a:rPr lang="en-US" sz="1200" b="0" i="0" kern="1200" dirty="0" smtClean="0">
                <a:solidFill>
                  <a:schemeClr val="tx1"/>
                </a:solidFill>
                <a:effectLst/>
                <a:latin typeface="+mn-lt"/>
                <a:ea typeface="+mn-ea"/>
                <a:cs typeface="+mn-cs"/>
              </a:rPr>
              <a:t> , refer to </a:t>
            </a:r>
            <a:r>
              <a:rPr lang="en-US" sz="1200" b="0" i="0" kern="1200" dirty="0" err="1" smtClean="0">
                <a:solidFill>
                  <a:schemeClr val="tx1"/>
                </a:solidFill>
                <a:effectLst/>
                <a:latin typeface="+mn-lt"/>
                <a:ea typeface="+mn-ea"/>
                <a:cs typeface="+mn-cs"/>
              </a:rPr>
              <a:t>Cisgender</a:t>
            </a:r>
            <a:r>
              <a:rPr lang="en-US" sz="1200" b="0" i="0" kern="1200" dirty="0" smtClean="0">
                <a:solidFill>
                  <a:schemeClr val="tx1"/>
                </a:solidFill>
                <a:effectLst/>
                <a:latin typeface="+mn-lt"/>
                <a:ea typeface="+mn-ea"/>
                <a:cs typeface="+mn-cs"/>
              </a:rPr>
              <a:t> privilege checklist</a:t>
            </a:r>
          </a:p>
          <a:p>
            <a:r>
              <a:rPr lang="en-US" smtClean="0"/>
              <a:t>(http://www.t-vox.org/index.php?title=Cisgender_privilege#Cisgender_privilege_checklist)</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35</a:t>
            </a:fld>
            <a:endParaRPr lang="en-US"/>
          </a:p>
        </p:txBody>
      </p:sp>
    </p:spTree>
    <p:extLst>
      <p:ext uri="{BB962C8B-B14F-4D97-AF65-F5344CB8AC3E}">
        <p14:creationId xmlns:p14="http://schemas.microsoft.com/office/powerpoint/2010/main" val="27031669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Suspension of the youth’s biological puberty reduces their preoccupation with it, and affords the adolescent greater opportunity to explore their longer-term gender identity options in a more reflective and less pressured way (Zucker, Bradley, Anderson, Blanchard &amp; Bain, 2011).</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36</a:t>
            </a:fld>
            <a:endParaRPr lang="en-US"/>
          </a:p>
        </p:txBody>
      </p:sp>
    </p:spTree>
    <p:extLst>
      <p:ext uri="{BB962C8B-B14F-4D97-AF65-F5344CB8AC3E}">
        <p14:creationId xmlns:p14="http://schemas.microsoft.com/office/powerpoint/2010/main" val="36164239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 a child is supported at home and at school may impact how successful they are in meeting this developmental milestone.</a:t>
            </a:r>
          </a:p>
          <a:p>
            <a:endParaRPr lang="en-US"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Children diagnosed with GID may have a developmental delay in establishing gender constancy. Researchers speculate that this delay may occur because of a parent who does not help the child label gender correctly or correct “inappropriate” behaviors. Or, these children may have achieved an understanding of gender as flexible. Much of the attention to GID children comes from parents intolerant of gender variance, not from the children themselves, as is the case with most childhood psychological problems. It has been noted repeatedly in the literature that almost all referrals of GID youth to gender treatment centers come from parents and other adults, such as teachers, who are not comfortable with their gender expressive behaviors.</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42</a:t>
            </a:fld>
            <a:endParaRPr lang="en-US"/>
          </a:p>
        </p:txBody>
      </p:sp>
    </p:spTree>
    <p:extLst>
      <p:ext uri="{BB962C8B-B14F-4D97-AF65-F5344CB8AC3E}">
        <p14:creationId xmlns:p14="http://schemas.microsoft.com/office/powerpoint/2010/main" val="148472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How is this different than sexual orientation?</a:t>
            </a:r>
            <a:endParaRPr lang="en-US" sz="1800" dirty="0" smtClean="0"/>
          </a:p>
          <a:p>
            <a:pPr lvl="0"/>
            <a:r>
              <a:rPr lang="en-US" dirty="0" smtClean="0"/>
              <a:t>How is gender identity different from gender expression?</a:t>
            </a:r>
          </a:p>
          <a:p>
            <a:r>
              <a:rPr lang="en-US" sz="1800" dirty="0" smtClean="0"/>
              <a:t>Terminology - Differences between youth and adults</a:t>
            </a:r>
          </a:p>
          <a:p>
            <a:r>
              <a:rPr lang="en-US" sz="1800" dirty="0" smtClean="0"/>
              <a:t>Pronoun preference</a:t>
            </a:r>
          </a:p>
          <a:p>
            <a:pPr lvl="0"/>
            <a:endParaRPr lang="en-US" sz="1800" dirty="0" smtClean="0"/>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11</a:t>
            </a:fld>
            <a:endParaRPr lang="en-US"/>
          </a:p>
        </p:txBody>
      </p:sp>
    </p:spTree>
    <p:extLst>
      <p:ext uri="{BB962C8B-B14F-4D97-AF65-F5344CB8AC3E}">
        <p14:creationId xmlns:p14="http://schemas.microsoft.com/office/powerpoint/2010/main" val="242613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post-modern Western culture, it has been claimed that more and more individuals are rejecting the traditional binary of male versus female, suggestive of greater evidence of normative gender fluidity” (Singh, Peterson-Badali, Johnson, Bradley, Kibblewhite, Owen-Anderson, Deogracias &amp; Zucker, 2010).</a:t>
            </a:r>
          </a:p>
          <a:p>
            <a:endParaRPr lang="en-US" dirty="0"/>
          </a:p>
        </p:txBody>
      </p:sp>
      <p:sp>
        <p:nvSpPr>
          <p:cNvPr id="4" name="Slide Number Placeholder 3"/>
          <p:cNvSpPr>
            <a:spLocks noGrp="1"/>
          </p:cNvSpPr>
          <p:nvPr>
            <p:ph type="sldNum" sz="quarter" idx="10"/>
          </p:nvPr>
        </p:nvSpPr>
        <p:spPr/>
        <p:txBody>
          <a:bodyPr/>
          <a:lstStyle/>
          <a:p>
            <a:fld id="{76E44DB8-3043-4F0E-83F9-C31A2A353AAB}" type="slidenum">
              <a:rPr lang="en-US" smtClean="0"/>
              <a:t>12</a:t>
            </a:fld>
            <a:endParaRPr lang="en-US"/>
          </a:p>
        </p:txBody>
      </p:sp>
    </p:spTree>
    <p:extLst>
      <p:ext uri="{BB962C8B-B14F-4D97-AF65-F5344CB8AC3E}">
        <p14:creationId xmlns:p14="http://schemas.microsoft.com/office/powerpoint/2010/main" val="215180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Transgender is an umbrella term that can be used in its broadest definition to describe anyone who transgresses usual gender roles.  But there is little research that can provide solid numbers as to the</a:t>
            </a:r>
            <a:r>
              <a:rPr lang="en-US" baseline="0" dirty="0" smtClean="0"/>
              <a:t> population of the trans community as a whole. Even if the census were to include a gender variant option, many people self-identifying as gender variant would likely not self-disclose, for fear of how the information collected may be used. So, we are using the information gathered from the most comprehensive survey of trans individuals we have been able to find – Injustice at every Turn, published earlier this year (2011) by the National Center for Transgender Equality and the National Gay &amp; Lesbian Task Force.</a:t>
            </a:r>
            <a:endParaRPr lang="en-US" dirty="0"/>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02703FE-43FC-40C2-B7DB-C214347E5EF8}" type="slidenum">
              <a:rPr lang="en-US" smtClean="0"/>
              <a:pPr>
                <a:defRPr/>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60BA48-74E9-46E0-AEE2-F7AF762CDBFE}"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15721B-3BA1-49CC-8D3C-295482B66CC4}"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095BDA-2F21-4FA3-854A-D877A0F1AB4F}"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50ABA36-9F90-420A-95E5-E667D3EA10A9}"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8E1D61-898B-4985-B7DE-9475C6ED74DD}" type="datetime1">
              <a:rPr lang="en-US" smtClean="0"/>
              <a:t>3/5/2013</a:t>
            </a:fld>
            <a:endParaRPr lang="en-US"/>
          </a:p>
        </p:txBody>
      </p:sp>
      <p:sp>
        <p:nvSpPr>
          <p:cNvPr id="5" name="Footer Placeholder 4"/>
          <p:cNvSpPr>
            <a:spLocks noGrp="1"/>
          </p:cNvSpPr>
          <p:nvPr>
            <p:ph type="ftr" sz="quarter" idx="11"/>
          </p:nvPr>
        </p:nvSpPr>
        <p:spPr/>
        <p:txBody>
          <a:bodyPr/>
          <a:lstStyle/>
          <a:p>
            <a:r>
              <a:rPr lang="en-US" smtClean="0"/>
              <a:t>© 2013 Kathyrn Kemp Chociej for Gender Diversity</a:t>
            </a:r>
            <a:endParaRPr lang="en-US"/>
          </a:p>
        </p:txBody>
      </p:sp>
      <p:sp>
        <p:nvSpPr>
          <p:cNvPr id="6" name="Slide Number Placeholder 5"/>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C5C036-711F-464B-ADAA-8E6B055E37E7}"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3EA107-BD92-415D-B146-994792421E60}" type="datetime1">
              <a:rPr lang="en-US" smtClean="0"/>
              <a:t>3/5/2013</a:t>
            </a:fld>
            <a:endParaRPr lang="en-US"/>
          </a:p>
        </p:txBody>
      </p:sp>
      <p:sp>
        <p:nvSpPr>
          <p:cNvPr id="8" name="Footer Placeholder 7"/>
          <p:cNvSpPr>
            <a:spLocks noGrp="1"/>
          </p:cNvSpPr>
          <p:nvPr>
            <p:ph type="ftr" sz="quarter" idx="11"/>
          </p:nvPr>
        </p:nvSpPr>
        <p:spPr/>
        <p:txBody>
          <a:bodyPr/>
          <a:lstStyle/>
          <a:p>
            <a:r>
              <a:rPr lang="en-US" smtClean="0"/>
              <a:t>© 2013 Kathyrn Kemp Chociej for Gender Diversity</a:t>
            </a:r>
            <a:endParaRPr lang="en-US"/>
          </a:p>
        </p:txBody>
      </p:sp>
      <p:sp>
        <p:nvSpPr>
          <p:cNvPr id="9" name="Slide Number Placeholder 8"/>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0051B2-AC00-478A-81C0-E00C0B952986}" type="datetime1">
              <a:rPr lang="en-US" smtClean="0"/>
              <a:t>3/5/2013</a:t>
            </a:fld>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2016F-9E2B-48A8-B690-E83E598A7C94}" type="datetime1">
              <a:rPr lang="en-US" smtClean="0"/>
              <a:t>3/5/2013</a:t>
            </a:fld>
            <a:endParaRPr lang="en-US"/>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76993-A7BD-41DD-814F-2436C64A08B0}"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203EEB-4FB9-4520-984D-EAFAC78632AB}" type="datetime1">
              <a:rPr lang="en-US" smtClean="0"/>
              <a:t>3/5/2013</a:t>
            </a:fld>
            <a:endParaRPr lang="en-US"/>
          </a:p>
        </p:txBody>
      </p:sp>
      <p:sp>
        <p:nvSpPr>
          <p:cNvPr id="6" name="Footer Placeholder 5"/>
          <p:cNvSpPr>
            <a:spLocks noGrp="1"/>
          </p:cNvSpPr>
          <p:nvPr>
            <p:ph type="ftr" sz="quarter" idx="11"/>
          </p:nvPr>
        </p:nvSpPr>
        <p:spPr/>
        <p:txBody>
          <a:bodyPr/>
          <a:lstStyle/>
          <a:p>
            <a:r>
              <a:rPr lang="en-US" smtClean="0"/>
              <a:t>© 2013 Kathyrn Kemp Chociej for Gender Diversity</a:t>
            </a:r>
            <a:endParaRPr lang="en-US"/>
          </a:p>
        </p:txBody>
      </p:sp>
      <p:sp>
        <p:nvSpPr>
          <p:cNvPr id="7" name="Slide Number Placeholder 6"/>
          <p:cNvSpPr>
            <a:spLocks noGrp="1"/>
          </p:cNvSpPr>
          <p:nvPr>
            <p:ph type="sldNum" sz="quarter" idx="12"/>
          </p:nvPr>
        </p:nvSpPr>
        <p:spPr/>
        <p:txBody>
          <a:bodyPr/>
          <a:lstStyle/>
          <a:p>
            <a:fld id="{4D02C3FE-780A-4933-A992-0C08BC605576}"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C93A52CC-C477-4735-82E5-422705981ECC}" type="datetime1">
              <a:rPr lang="en-US" smtClean="0"/>
              <a:t>3/5/2013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r>
              <a:rPr lang="en-US" smtClean="0"/>
              <a:t>© 2013 Kathyrn Kemp Chociej for Gender Diversity</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D02C3FE-780A-4933-A992-0C08BC605576}"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dt="0"/>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google.com/imgres?imgurl=http://weblogs.pbspaces.com/misskarlcounselingcorner/files/2010/11/stop-discrimination-now1.gif&amp;imgrefurl=http://weblogs.pbspaces.com/misskarlcounselingcorner/2010/11/07/discrimination-in-schools-2/&amp;usg=__JvsQ8b7z6FnZmVe8Mo7GkuzGpYo=&amp;h=217&amp;w=200&amp;sz=8&amp;hl=en&amp;start=9&amp;zoom=0&amp;itbs=1&amp;tbnid=giutaHRI4p24lM:&amp;tbnh=107&amp;tbnw=99&amp;prev=/images?q=Discrimination+in+schools&amp;hl=en&amp;gbv=2&amp;tbs=isch:1&amp;ei=PKt1TeOnG4nogQeKma3XBQ"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20.png"/><Relationship Id="rId7" Type="http://schemas.openxmlformats.org/officeDocument/2006/relationships/hyperlink" Target="http://www.google.com/imgres?imgurl=http://www.thatreligiousstudieswebsite.com/images_trsw/Sects/unitarian_universalism_chalice.jpg&amp;imgrefurl=http://www.thatreligiousstudieswebsite.com/Religious_Studies/World_Faith/Christianity/Sects/unitarian_universalists.php&amp;usg=__IC3E7oFg1z8DdUe7zjvRkTwBAII=&amp;h=300&amp;w=317&amp;sz=10&amp;hl=en&amp;start=1&amp;zoom=1&amp;itbs=1&amp;tbnid=pjBKn-6-XWFecM:&amp;tbnh=112&amp;tbnw=118&amp;prev=/images?q=unitarian+universalist+symbol&amp;hl=en&amp;gbv=2&amp;tbs=isch:1&amp;ei=G6h1TYXQJM-tgQeo39zbBQ"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www.google.com/imgres?imgurl=http://c4.ac-images.myspacecdn.com/images02/15/m_9eb6d8a8f81647d7bad0c199f6fd27f7.jpg&amp;imgrefurl=http://www.myspace.com/sgi-usa&amp;usg=__HRmZZTJlC0kPS9O7yADLSIcC8zw=&amp;h=168&amp;w=170&amp;sz=8&amp;hl=en&amp;start=6&amp;zoom=1&amp;itbs=1&amp;tbnid=AG6NeV5vpc53tM:&amp;tbnh=98&amp;tbnw=99&amp;prev=/images?q=SGI-USA&amp;hl=en&amp;gbv=2&amp;tbs=isch:1&amp;ei=Oad1TdrVEcuSgQeVg-3ABQ" TargetMode="External"/><Relationship Id="rId10" Type="http://schemas.openxmlformats.org/officeDocument/2006/relationships/image" Target="../media/image24.jpeg"/><Relationship Id="rId4" Type="http://schemas.openxmlformats.org/officeDocument/2006/relationships/image" Target="../media/image21.png"/><Relationship Id="rId9" Type="http://schemas.openxmlformats.org/officeDocument/2006/relationships/hyperlink" Target="http://www.google.com/imgres?imgurl=http://atschool.eduweb.co.uk/carolrb/christianity/images/cross2.gif&amp;imgrefurl=http://atschool.eduweb.co.uk/carolrb/christianity/christian_symbols.html&amp;usg=__C4JSQ0n2y0fkpDdx1-uujizGCJQ=&amp;h=214&amp;w=150&amp;sz=1&amp;hl=en&amp;start=9&amp;zoom=1&amp;itbs=1&amp;tbnid=EYgZbgPhztjE3M:&amp;tbnh=106&amp;tbnw=74&amp;prev=/images?q=Christian+symbol&amp;hl=en&amp;gbv=2&amp;tbs=isch:1&amp;ei=KKl1TfH-LMnZgAeq6Z3RBQ"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www.twospirits.or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hyperlink" Target="http://www.google.com/imgres?imgurl=http://4.bp.blogspot.com/_BjW1avGcuos/TUnbeQ57iLI/AAAAAAAACwM/rOTCuaSGDfI/s1600/nomoney.jpg&amp;imgrefurl=http://anotherblackconservative.blogspot.com/2011/02/florida-says-thanks-but-no-thanks-to.html&amp;usg=__-4cYNnaZIxefxp42rFIsTY83SN8=&amp;h=447&amp;w=483&amp;sz=91&amp;hl=en&amp;start=4&amp;zoom=1&amp;itbs=1&amp;tbnid=_g6gjgcJ7N20VM:&amp;tbnh=119&amp;tbnw=129&amp;prev=/images?q=no+money&amp;hl=en&amp;gbv=2&amp;tbs=isch:1&amp;ei=ja51Tf2rKIm2sAP2-Ym3BA" TargetMode="Externa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hyperlink" Target="http://images.google.com/imgres?imgurl=http://www.oefunds.org/images/DeptOfVeteransAffairs-Seal.png&amp;imgrefurl=http://www.oefunds.org/links/links2.htm&amp;usg=__2pvi9h5ITDUyy2A8xENb3zhraC4=&amp;h=600&amp;w=600&amp;sz=224&amp;hl=en&amp;start=2&amp;zoom=1&amp;itbs=1&amp;tbnid=JmMgEy5H__vWzM:&amp;tbnh=135&amp;tbnw=135&amp;prev=/images?q=department+of+veterans+affairs&amp;hl=en&amp;gbv=2&amp;tbs=isch:1&amp;ei=lKl2TeqvI420sAOyvvnDBA"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oprah.com/own-our-america-lisa-ling/Transgender-Child-A-Parents-Difficult-Choic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welcomingschools.org/" TargetMode="External"/><Relationship Id="rId2" Type="http://schemas.openxmlformats.org/officeDocument/2006/relationships/hyperlink" Target="http://www.genderdiversity.org/" TargetMode="External"/><Relationship Id="rId1" Type="http://schemas.openxmlformats.org/officeDocument/2006/relationships/slideLayout" Target="../slideLayouts/slideLayout2.xml"/><Relationship Id="rId5" Type="http://schemas.openxmlformats.org/officeDocument/2006/relationships/hyperlink" Target="http://www.glsen.org/cgi-bin/iowa/all/home/index.html" TargetMode="External"/><Relationship Id="rId4" Type="http://schemas.openxmlformats.org/officeDocument/2006/relationships/hyperlink" Target="http://www.safeschoolscoalition.org/"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community.pflag.org/page.aspx?pid=702"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hyperlink" Target="http://hab.hrsa.gov/newspublications/careactionnewsletter/hab_transgender_dec_careaction_pdf.pdf"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www.safeschoolscoalition.org/SafeZone_SafeSchoolsCoalition.pdf"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www.glsen.org/booklink" TargetMode="External"/><Relationship Id="rId7" Type="http://schemas.openxmlformats.org/officeDocument/2006/relationships/hyperlink" Target="http://edallies.ning.com/" TargetMode="External"/><Relationship Id="rId2" Type="http://schemas.openxmlformats.org/officeDocument/2006/relationships/hyperlink" Target="http://www2.ed.gov/about/offices/list/ocr/letters/colleague-201010.html" TargetMode="External"/><Relationship Id="rId1" Type="http://schemas.openxmlformats.org/officeDocument/2006/relationships/slideLayout" Target="../slideLayouts/slideLayout2.xml"/><Relationship Id="rId6" Type="http://schemas.openxmlformats.org/officeDocument/2006/relationships/hyperlink" Target="http://www.glsen.org/jumpstart" TargetMode="External"/><Relationship Id="rId5" Type="http://schemas.openxmlformats.org/officeDocument/2006/relationships/hyperlink" Target="http://www.glsen.org/educator" TargetMode="External"/><Relationship Id="rId4" Type="http://schemas.openxmlformats.org/officeDocument/2006/relationships/hyperlink" Target="http://www.safeschoolscoalition.org/" TargetMode="External"/></Relationships>
</file>

<file path=ppt/slides/_rels/slide7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hyperlink" Target="http://www.genderdiversity.org/event-registration/?ee=2" TargetMode="External"/><Relationship Id="rId2" Type="http://schemas.openxmlformats.org/officeDocument/2006/relationships/hyperlink" Target="https://app.e2ma.net/app2/audience/signup/28753/17074/?v=a"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339975"/>
            <a:ext cx="7117180" cy="1470025"/>
          </a:xfrm>
        </p:spPr>
        <p:txBody>
          <a:bodyPr/>
          <a:lstStyle/>
          <a:p>
            <a:r>
              <a:rPr lang="en-US" b="1" dirty="0"/>
              <a:t>Best Practices for Teachers and Providers: A Cross Systems Training to Support Gender-Variant Youth</a:t>
            </a:r>
            <a:endParaRPr lang="en-US" dirty="0"/>
          </a:p>
        </p:txBody>
      </p:sp>
      <p:sp>
        <p:nvSpPr>
          <p:cNvPr id="3" name="Subtitle 2"/>
          <p:cNvSpPr>
            <a:spLocks noGrp="1"/>
          </p:cNvSpPr>
          <p:nvPr>
            <p:ph type="subTitle" idx="1"/>
          </p:nvPr>
        </p:nvSpPr>
        <p:spPr>
          <a:xfrm>
            <a:off x="228600" y="4572000"/>
            <a:ext cx="8610600" cy="1752600"/>
          </a:xfrm>
        </p:spPr>
        <p:txBody>
          <a:bodyPr>
            <a:normAutofit/>
          </a:bodyPr>
          <a:lstStyle/>
          <a:p>
            <a:pPr algn="l"/>
            <a:r>
              <a:rPr lang="en-US" sz="2400" dirty="0" smtClean="0"/>
              <a:t>Kathyrn Chociej, University of Washington – Tacoma, School of Social Work</a:t>
            </a:r>
          </a:p>
          <a:p>
            <a:pPr algn="l"/>
            <a:r>
              <a:rPr lang="en-US" sz="2400" dirty="0" smtClean="0"/>
              <a:t>MSW Candidate, Class of 2013</a:t>
            </a:r>
          </a:p>
        </p:txBody>
      </p:sp>
    </p:spTree>
    <p:extLst>
      <p:ext uri="{BB962C8B-B14F-4D97-AF65-F5344CB8AC3E}">
        <p14:creationId xmlns:p14="http://schemas.microsoft.com/office/powerpoint/2010/main" val="547340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77500" lnSpcReduction="20000"/>
          </a:bodyPr>
          <a:lstStyle/>
          <a:p>
            <a:pPr eaLnBrk="1" hangingPunct="1">
              <a:defRPr/>
            </a:pPr>
            <a:r>
              <a:rPr lang="en-US" sz="2600" dirty="0" smtClean="0"/>
              <a:t>GENDER QUEER</a:t>
            </a:r>
          </a:p>
          <a:p>
            <a:pPr lvl="1" eaLnBrk="1" hangingPunct="1">
              <a:defRPr/>
            </a:pPr>
            <a:r>
              <a:rPr lang="en-US" sz="2200" dirty="0" smtClean="0"/>
              <a:t>People who do not identify as, or who do not express themselves as completely male or female. Gender Queer people may or may not identify as transgender</a:t>
            </a:r>
          </a:p>
          <a:p>
            <a:pPr eaLnBrk="1" hangingPunct="1">
              <a:lnSpc>
                <a:spcPct val="90000"/>
              </a:lnSpc>
              <a:defRPr/>
            </a:pPr>
            <a:r>
              <a:rPr lang="en-US" sz="2600" dirty="0" smtClean="0"/>
              <a:t>SEXUAL ORIENTATION</a:t>
            </a:r>
          </a:p>
          <a:p>
            <a:pPr lvl="1" eaLnBrk="1" hangingPunct="1">
              <a:lnSpc>
                <a:spcPct val="90000"/>
              </a:lnSpc>
              <a:defRPr/>
            </a:pPr>
            <a:r>
              <a:rPr lang="en-US" sz="2200" dirty="0" smtClean="0"/>
              <a:t>A person’s emotional and sexual attraction to other people based on the gender of the other person.</a:t>
            </a:r>
          </a:p>
          <a:p>
            <a:pPr eaLnBrk="1" hangingPunct="1">
              <a:defRPr/>
            </a:pPr>
            <a:endParaRPr lang="en-US" sz="2200" dirty="0" smtClean="0"/>
          </a:p>
          <a:p>
            <a:pPr eaLnBrk="1" hangingPunct="1">
              <a:defRPr/>
            </a:pPr>
            <a:endParaRPr lang="en-US" sz="2600" dirty="0" smtClean="0"/>
          </a:p>
        </p:txBody>
      </p:sp>
      <p:sp>
        <p:nvSpPr>
          <p:cNvPr id="2" name="Content Placeholder 3"/>
          <p:cNvSpPr>
            <a:spLocks/>
          </p:cNvSpPr>
          <p:nvPr/>
        </p:nvSpPr>
        <p:spPr bwMode="auto">
          <a:xfrm>
            <a:off x="4648200" y="1600200"/>
            <a:ext cx="4038600" cy="4525963"/>
          </a:xfrm>
          <a:prstGeom prst="rect">
            <a:avLst/>
          </a:prstGeom>
          <a:noFill/>
          <a:ln w="9525">
            <a:noFill/>
            <a:miter lim="800000"/>
            <a:headEnd/>
            <a:tailEnd/>
          </a:ln>
        </p:spPr>
        <p:txBody>
          <a:bodyPr/>
          <a:lstStyle/>
          <a:p>
            <a:pPr marL="342900" indent="-342900" fontAlgn="auto">
              <a:spcBef>
                <a:spcPct val="20000"/>
              </a:spcBef>
              <a:spcAft>
                <a:spcPts val="0"/>
              </a:spcAft>
              <a:buFont typeface="Arial" pitchFamily="34" charset="0"/>
              <a:buChar char="•"/>
              <a:defRPr/>
            </a:pPr>
            <a:endParaRPr lang="en-US" sz="2800">
              <a:latin typeface="+mn-lt"/>
              <a:cs typeface="+mn-cs"/>
            </a:endParaRP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7266"/>
            <a:ext cx="838200" cy="365125"/>
          </a:xfrm>
        </p:spPr>
        <p:txBody>
          <a:bodyPr/>
          <a:lstStyle/>
          <a:p>
            <a:fld id="{4D02C3FE-780A-4933-A992-0C08BC605576}" type="slidenum">
              <a:rPr lang="en-US" smtClean="0"/>
              <a:t>10</a:t>
            </a:fld>
            <a:endParaRPr lang="en-US" dirty="0"/>
          </a:p>
        </p:txBody>
      </p:sp>
      <p:sp>
        <p:nvSpPr>
          <p:cNvPr id="7" name="TextBox 6"/>
          <p:cNvSpPr txBox="1"/>
          <p:nvPr/>
        </p:nvSpPr>
        <p:spPr>
          <a:xfrm>
            <a:off x="5867400" y="3048000"/>
            <a:ext cx="3048000" cy="3693319"/>
          </a:xfrm>
          <a:prstGeom prst="rect">
            <a:avLst/>
          </a:prstGeom>
          <a:noFill/>
        </p:spPr>
        <p:txBody>
          <a:bodyPr wrap="square" rtlCol="0">
            <a:spAutoFit/>
          </a:bodyPr>
          <a:lstStyle/>
          <a:p>
            <a:pPr marL="0" lvl="2"/>
            <a:r>
              <a:rPr lang="en-US" dirty="0"/>
              <a:t>“GID can be conceptualized as an end-point of a continuum of cross-gender identification and it is conceivable that there are now more individuals who identify within this broader spectrum of cross-gender identity” (Zucker &amp; Lawrence, 2009).</a:t>
            </a:r>
          </a:p>
          <a:p>
            <a:endParaRPr lang="en-US" dirty="0"/>
          </a:p>
        </p:txBody>
      </p:sp>
    </p:spTree>
    <p:extLst>
      <p:ext uri="{BB962C8B-B14F-4D97-AF65-F5344CB8AC3E}">
        <p14:creationId xmlns:p14="http://schemas.microsoft.com/office/powerpoint/2010/main" val="1504075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ics.livejournal.com/drjon/pic/000c7a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84225"/>
            <a:ext cx="6400800" cy="41221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36825" y="6172200"/>
            <a:ext cx="6324600" cy="369332"/>
          </a:xfrm>
          <a:prstGeom prst="rect">
            <a:avLst/>
          </a:prstGeom>
          <a:noFill/>
        </p:spPr>
        <p:txBody>
          <a:bodyPr wrap="square" rtlCol="0">
            <a:spAutoFit/>
          </a:bodyPr>
          <a:lstStyle/>
          <a:p>
            <a:r>
              <a:rPr lang="en-US" dirty="0"/>
              <a:t>http://jessthanthree.site11.com/genderbread.html</a:t>
            </a:r>
          </a:p>
        </p:txBody>
      </p:sp>
      <p:sp>
        <p:nvSpPr>
          <p:cNvPr id="4" name="Footer Placeholder 3"/>
          <p:cNvSpPr>
            <a:spLocks noGrp="1"/>
          </p:cNvSpPr>
          <p:nvPr>
            <p:ph type="ftr" sz="quarter" idx="11"/>
          </p:nvPr>
        </p:nvSpPr>
        <p:spPr>
          <a:xfrm>
            <a:off x="3887601" y="6492875"/>
            <a:ext cx="5256399" cy="365125"/>
          </a:xfrm>
        </p:spPr>
        <p:txBody>
          <a:bodyPr/>
          <a:lstStyle/>
          <a:p>
            <a:r>
              <a:rPr lang="en-US" dirty="0" smtClean="0"/>
              <a:t>© 2013 Kathyrn Kemp Chociej for Gender Diversity</a:t>
            </a:r>
            <a:endParaRPr lang="en-US" dirty="0"/>
          </a:p>
        </p:txBody>
      </p:sp>
      <p:sp>
        <p:nvSpPr>
          <p:cNvPr id="5" name="Slide Number Placeholder 4"/>
          <p:cNvSpPr>
            <a:spLocks noGrp="1"/>
          </p:cNvSpPr>
          <p:nvPr>
            <p:ph type="sldNum" sz="quarter" idx="12"/>
          </p:nvPr>
        </p:nvSpPr>
        <p:spPr>
          <a:xfrm>
            <a:off x="76200" y="6352427"/>
            <a:ext cx="990600" cy="365125"/>
          </a:xfrm>
        </p:spPr>
        <p:txBody>
          <a:bodyPr/>
          <a:lstStyle/>
          <a:p>
            <a:fld id="{4D02C3FE-780A-4933-A992-0C08BC605576}" type="slidenum">
              <a:rPr lang="en-US" smtClean="0"/>
              <a:t>11</a:t>
            </a:fld>
            <a:endParaRPr lang="en-US" dirty="0"/>
          </a:p>
        </p:txBody>
      </p:sp>
      <p:sp>
        <p:nvSpPr>
          <p:cNvPr id="6" name="TextBox 5"/>
          <p:cNvSpPr txBox="1"/>
          <p:nvPr/>
        </p:nvSpPr>
        <p:spPr>
          <a:xfrm>
            <a:off x="1676399" y="4438589"/>
            <a:ext cx="7185025" cy="1754326"/>
          </a:xfrm>
          <a:prstGeom prst="rect">
            <a:avLst/>
          </a:prstGeom>
          <a:noFill/>
        </p:spPr>
        <p:txBody>
          <a:bodyPr wrap="square" rtlCol="0">
            <a:spAutoFit/>
          </a:bodyPr>
          <a:lstStyle/>
          <a:p>
            <a:pPr marL="0" lvl="3"/>
            <a:r>
              <a:rPr lang="en-US" dirty="0"/>
              <a:t>“Rather than a binary concept, gender identity includes gradations of masculinity to femininity and maleness to femaleness, as well as identification as neither essentially male nor female” (Haas, Eliason, Mays, Mathy, Cochran, D’Augelli, Silverman &amp; Clayton, 2011).</a:t>
            </a:r>
          </a:p>
          <a:p>
            <a:endParaRPr lang="en-US" dirty="0"/>
          </a:p>
        </p:txBody>
      </p:sp>
    </p:spTree>
    <p:extLst>
      <p:ext uri="{BB962C8B-B14F-4D97-AF65-F5344CB8AC3E}">
        <p14:creationId xmlns:p14="http://schemas.microsoft.com/office/powerpoint/2010/main" val="3827374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www.deviantart.com/download/280346413/genderbread_person_by_shunandromeda-d4mws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0"/>
            <a:ext cx="4762500" cy="66675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a:xfrm>
            <a:off x="152400" y="6400800"/>
            <a:ext cx="838200" cy="365125"/>
          </a:xfrm>
        </p:spPr>
        <p:txBody>
          <a:bodyPr/>
          <a:lstStyle/>
          <a:p>
            <a:fld id="{4D02C3FE-780A-4933-A992-0C08BC605576}" type="slidenum">
              <a:rPr lang="en-US" smtClean="0"/>
              <a:t>12</a:t>
            </a:fld>
            <a:endParaRPr lang="en-US" dirty="0"/>
          </a:p>
        </p:txBody>
      </p:sp>
    </p:spTree>
    <p:extLst>
      <p:ext uri="{BB962C8B-B14F-4D97-AF65-F5344CB8AC3E}">
        <p14:creationId xmlns:p14="http://schemas.microsoft.com/office/powerpoint/2010/main" val="1069376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 they aren’t just numbers!</a:t>
            </a:r>
            <a:endParaRPr lang="en-US" dirty="0"/>
          </a:p>
        </p:txBody>
      </p:sp>
      <p:sp>
        <p:nvSpPr>
          <p:cNvPr id="3" name="Content Placeholder 2"/>
          <p:cNvSpPr>
            <a:spLocks noGrp="1"/>
          </p:cNvSpPr>
          <p:nvPr>
            <p:ph idx="1"/>
          </p:nvPr>
        </p:nvSpPr>
        <p:spPr/>
        <p:txBody>
          <a:bodyPr/>
          <a:lstStyle/>
          <a:p>
            <a:r>
              <a:rPr lang="en-US" dirty="0"/>
              <a:t>Gender non-conformity is attributed to decreased coping and resilience and social rejection, which places youth at a higher risk for suicidal symptoms. </a:t>
            </a:r>
            <a:endParaRPr lang="en-US" dirty="0" smtClean="0"/>
          </a:p>
          <a:p>
            <a:pPr marL="342900" lvl="1" indent="-342900"/>
            <a:r>
              <a:rPr lang="en-US" dirty="0"/>
              <a:t>While adolescents in general are a high-risk group for suicidal ideation and self-harm, with suicide being the third cause of death for young adults ages 15-24, there is increasing evidence that transgender youth are at increased risk for low self-esteem, depression, suicide, substance abuse, school problems, family rejection and discord running away, homelessness, and prostitution.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838200" cy="365125"/>
          </a:xfrm>
        </p:spPr>
        <p:txBody>
          <a:bodyPr/>
          <a:lstStyle/>
          <a:p>
            <a:fld id="{4D02C3FE-780A-4933-A992-0C08BC605576}" type="slidenum">
              <a:rPr lang="en-US" smtClean="0"/>
              <a:t>13</a:t>
            </a:fld>
            <a:endParaRPr lang="en-US" dirty="0"/>
          </a:p>
        </p:txBody>
      </p:sp>
    </p:spTree>
    <p:extLst>
      <p:ext uri="{BB962C8B-B14F-4D97-AF65-F5344CB8AC3E}">
        <p14:creationId xmlns:p14="http://schemas.microsoft.com/office/powerpoint/2010/main" val="2500542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422" t="29167" r="20240" b="13492"/>
          <a:stretch/>
        </p:blipFill>
        <p:spPr bwMode="auto">
          <a:xfrm>
            <a:off x="533400" y="914399"/>
            <a:ext cx="8267042" cy="464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400800"/>
            <a:ext cx="914400" cy="365125"/>
          </a:xfrm>
        </p:spPr>
        <p:txBody>
          <a:bodyPr/>
          <a:lstStyle/>
          <a:p>
            <a:fld id="{4D02C3FE-780A-4933-A992-0C08BC605576}" type="slidenum">
              <a:rPr lang="en-US" smtClean="0"/>
              <a:t>14</a:t>
            </a:fld>
            <a:endParaRPr lang="en-US" dirty="0"/>
          </a:p>
        </p:txBody>
      </p:sp>
    </p:spTree>
    <p:extLst>
      <p:ext uri="{BB962C8B-B14F-4D97-AF65-F5344CB8AC3E}">
        <p14:creationId xmlns:p14="http://schemas.microsoft.com/office/powerpoint/2010/main" val="3542683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641" t="21970" r="19793" b="7738"/>
          <a:stretch/>
        </p:blipFill>
        <p:spPr bwMode="auto">
          <a:xfrm>
            <a:off x="838200" y="533400"/>
            <a:ext cx="7620000" cy="5142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400800"/>
            <a:ext cx="914400" cy="365125"/>
          </a:xfrm>
        </p:spPr>
        <p:txBody>
          <a:bodyPr/>
          <a:lstStyle/>
          <a:p>
            <a:fld id="{4D02C3FE-780A-4933-A992-0C08BC605576}" type="slidenum">
              <a:rPr lang="en-US" smtClean="0"/>
              <a:t>15</a:t>
            </a:fld>
            <a:endParaRPr lang="en-US" dirty="0"/>
          </a:p>
        </p:txBody>
      </p:sp>
    </p:spTree>
    <p:extLst>
      <p:ext uri="{BB962C8B-B14F-4D97-AF65-F5344CB8AC3E}">
        <p14:creationId xmlns:p14="http://schemas.microsoft.com/office/powerpoint/2010/main" val="13008085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228600"/>
            <a:ext cx="7125113" cy="924475"/>
          </a:xfrm>
        </p:spPr>
        <p:txBody>
          <a:bodyPr/>
          <a:lstStyle/>
          <a:p>
            <a:r>
              <a:rPr lang="en-US" dirty="0" smtClean="0"/>
              <a:t>Restraining Forces</a:t>
            </a:r>
            <a:endParaRPr lang="en-US" dirty="0"/>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5935" t="17614" r="20398" b="9186"/>
          <a:stretch/>
        </p:blipFill>
        <p:spPr bwMode="auto">
          <a:xfrm>
            <a:off x="1357743" y="1295400"/>
            <a:ext cx="6982691" cy="5354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a:xfrm>
            <a:off x="4038600" y="6515069"/>
            <a:ext cx="5256399" cy="365125"/>
          </a:xfrm>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a:xfrm>
            <a:off x="10357" y="6467619"/>
            <a:ext cx="904043" cy="365125"/>
          </a:xfrm>
        </p:spPr>
        <p:txBody>
          <a:bodyPr/>
          <a:lstStyle/>
          <a:p>
            <a:fld id="{4D02C3FE-780A-4933-A992-0C08BC605576}" type="slidenum">
              <a:rPr lang="en-US" smtClean="0"/>
              <a:t>16</a:t>
            </a:fld>
            <a:endParaRPr lang="en-US" dirty="0"/>
          </a:p>
        </p:txBody>
      </p:sp>
    </p:spTree>
    <p:extLst>
      <p:ext uri="{BB962C8B-B14F-4D97-AF65-F5344CB8AC3E}">
        <p14:creationId xmlns:p14="http://schemas.microsoft.com/office/powerpoint/2010/main" val="3111204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Driving Forces</a:t>
            </a:r>
            <a:endParaRPr lang="en-US"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434" t="22727" r="21355" b="33523"/>
          <a:stretch/>
        </p:blipFill>
        <p:spPr bwMode="auto">
          <a:xfrm>
            <a:off x="533400" y="1828800"/>
            <a:ext cx="8406881"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a:xfrm>
            <a:off x="152400" y="6324600"/>
            <a:ext cx="914400" cy="365125"/>
          </a:xfrm>
        </p:spPr>
        <p:txBody>
          <a:bodyPr/>
          <a:lstStyle/>
          <a:p>
            <a:fld id="{4D02C3FE-780A-4933-A992-0C08BC605576}" type="slidenum">
              <a:rPr lang="en-US" smtClean="0"/>
              <a:t>17</a:t>
            </a:fld>
            <a:endParaRPr lang="en-US" dirty="0"/>
          </a:p>
        </p:txBody>
      </p:sp>
    </p:spTree>
    <p:extLst>
      <p:ext uri="{BB962C8B-B14F-4D97-AF65-F5344CB8AC3E}">
        <p14:creationId xmlns:p14="http://schemas.microsoft.com/office/powerpoint/2010/main" val="3631901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326" t="21032" r="21690" b="8333"/>
          <a:stretch/>
        </p:blipFill>
        <p:spPr bwMode="auto">
          <a:xfrm>
            <a:off x="457201" y="228600"/>
            <a:ext cx="8118562" cy="620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a:xfrm>
            <a:off x="3733800" y="6452956"/>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p:txBody>
          <a:bodyPr/>
          <a:lstStyle/>
          <a:p>
            <a:fld id="{4D02C3FE-780A-4933-A992-0C08BC605576}" type="slidenum">
              <a:rPr lang="en-US" smtClean="0"/>
              <a:t>18</a:t>
            </a:fld>
            <a:endParaRPr lang="en-US"/>
          </a:p>
        </p:txBody>
      </p:sp>
    </p:spTree>
    <p:extLst>
      <p:ext uri="{BB962C8B-B14F-4D97-AF65-F5344CB8AC3E}">
        <p14:creationId xmlns:p14="http://schemas.microsoft.com/office/powerpoint/2010/main" val="3556945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 they aren’t just numbers!</a:t>
            </a:r>
            <a:endParaRPr lang="en-US" dirty="0"/>
          </a:p>
        </p:txBody>
      </p:sp>
      <p:sp>
        <p:nvSpPr>
          <p:cNvPr id="3" name="Content Placeholder 2"/>
          <p:cNvSpPr>
            <a:spLocks noGrp="1"/>
          </p:cNvSpPr>
          <p:nvPr>
            <p:ph idx="1"/>
          </p:nvPr>
        </p:nvSpPr>
        <p:spPr/>
        <p:txBody>
          <a:bodyPr/>
          <a:lstStyle/>
          <a:p>
            <a:r>
              <a:rPr lang="en-US" dirty="0"/>
              <a:t>Gender non-conformity is attributed to decreased coping and resilience and social rejection, which places youth at a higher risk for suicidal symptoms. </a:t>
            </a:r>
            <a:endParaRPr lang="en-US" dirty="0" smtClean="0"/>
          </a:p>
          <a:p>
            <a:pPr marL="342900" lvl="1" indent="-342900"/>
            <a:r>
              <a:rPr lang="en-US" dirty="0"/>
              <a:t>While adolescents in general are a high-risk group for suicidal ideation and self-harm, with suicide being the third cause of death for young adults ages 15-24, there is increasing evidence that transgender youth are at increased risk for low self-esteem, depression, suicide, substance abuse, school problems, family rejection and discord running away, homelessness, and prostitution.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19</a:t>
            </a:fld>
            <a:endParaRPr lang="en-US" dirty="0"/>
          </a:p>
        </p:txBody>
      </p:sp>
    </p:spTree>
    <p:extLst>
      <p:ext uri="{BB962C8B-B14F-4D97-AF65-F5344CB8AC3E}">
        <p14:creationId xmlns:p14="http://schemas.microsoft.com/office/powerpoint/2010/main" val="1237792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III</a:t>
            </a:r>
            <a:endParaRPr lang="en-US" dirty="0"/>
          </a:p>
        </p:txBody>
      </p:sp>
      <p:sp>
        <p:nvSpPr>
          <p:cNvPr id="3" name="Text Placeholder 2"/>
          <p:cNvSpPr>
            <a:spLocks noGrp="1"/>
          </p:cNvSpPr>
          <p:nvPr>
            <p:ph type="body" idx="1"/>
          </p:nvPr>
        </p:nvSpPr>
        <p:spPr/>
        <p:txBody>
          <a:bodyPr/>
          <a:lstStyle/>
          <a:p>
            <a:r>
              <a:rPr lang="en-US" dirty="0"/>
              <a:t>Mental Health Providers Training Module</a:t>
            </a:r>
          </a:p>
        </p:txBody>
      </p:sp>
      <p:sp>
        <p:nvSpPr>
          <p:cNvPr id="4" name="Footer Placeholder 3"/>
          <p:cNvSpPr>
            <a:spLocks noGrp="1"/>
          </p:cNvSpPr>
          <p:nvPr>
            <p:ph type="ftr" sz="quarter" idx="11"/>
          </p:nvPr>
        </p:nvSpPr>
        <p:spPr>
          <a:xfrm>
            <a:off x="3733800" y="6324600"/>
            <a:ext cx="5256399" cy="365125"/>
          </a:xfrm>
        </p:spPr>
        <p:txBody>
          <a:bodyPr/>
          <a:lstStyle/>
          <a:p>
            <a:r>
              <a:rPr lang="en-US" dirty="0" smtClean="0"/>
              <a:t>© 2013 Kathyrn Kemp Chociej for Gender Diversity</a:t>
            </a:r>
            <a:endParaRPr lang="en-US" dirty="0"/>
          </a:p>
        </p:txBody>
      </p:sp>
      <p:sp>
        <p:nvSpPr>
          <p:cNvPr id="5" name="Slide Number Placeholder 4"/>
          <p:cNvSpPr>
            <a:spLocks noGrp="1"/>
          </p:cNvSpPr>
          <p:nvPr>
            <p:ph type="sldNum" sz="quarter" idx="12"/>
          </p:nvPr>
        </p:nvSpPr>
        <p:spPr>
          <a:xfrm>
            <a:off x="152400" y="6324600"/>
            <a:ext cx="990600" cy="365125"/>
          </a:xfrm>
        </p:spPr>
        <p:txBody>
          <a:bodyPr/>
          <a:lstStyle/>
          <a:p>
            <a:fld id="{4D02C3FE-780A-4933-A992-0C08BC605576}" type="slidenum">
              <a:rPr lang="en-US" smtClean="0"/>
              <a:t>2</a:t>
            </a:fld>
            <a:endParaRPr lang="en-US" dirty="0"/>
          </a:p>
        </p:txBody>
      </p:sp>
    </p:spTree>
    <p:extLst>
      <p:ext uri="{BB962C8B-B14F-4D97-AF65-F5344CB8AC3E}">
        <p14:creationId xmlns:p14="http://schemas.microsoft.com/office/powerpoint/2010/main" val="28548170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a:t>
            </a:r>
            <a:endParaRPr lang="en-US" dirty="0"/>
          </a:p>
        </p:txBody>
      </p:sp>
      <p:sp>
        <p:nvSpPr>
          <p:cNvPr id="3" name="Content Placeholder 2"/>
          <p:cNvSpPr>
            <a:spLocks noGrp="1"/>
          </p:cNvSpPr>
          <p:nvPr>
            <p:ph idx="1"/>
          </p:nvPr>
        </p:nvSpPr>
        <p:spPr/>
        <p:txBody>
          <a:bodyPr>
            <a:normAutofit lnSpcReduction="10000"/>
          </a:bodyPr>
          <a:lstStyle/>
          <a:p>
            <a:pPr marL="342900" lvl="2" indent="-342900"/>
            <a:r>
              <a:rPr lang="en-US" dirty="0"/>
              <a:t>“Young people who do not conform to heteronormative societal values are at risk for victimization during adolescence” (Russell, Ryan, Toomey, Diaz &amp; Sanchez, 2011).</a:t>
            </a:r>
          </a:p>
          <a:p>
            <a:pPr marL="342900" lvl="2" indent="-342900"/>
            <a:r>
              <a:rPr lang="en-US" dirty="0"/>
              <a:t>“The more young people present as gender non-conforming, the more likely they will be victimized or abused at school” (Russell, Ryan, Toomey, Diaz &amp; Sanchez, 2011).</a:t>
            </a:r>
          </a:p>
          <a:p>
            <a:r>
              <a:rPr lang="en-US" dirty="0"/>
              <a:t>Gender-nonconforming youth are at elevated risk levels for experiencing victimization and negative psychosocial adjustment. </a:t>
            </a:r>
            <a:endParaRPr lang="en-US" dirty="0" smtClean="0"/>
          </a:p>
          <a:p>
            <a:r>
              <a:rPr lang="en-US" dirty="0"/>
              <a:t>The shame felt by gender-nonconforming adolescents may be compounded by the reactions from their peers and family. </a:t>
            </a:r>
            <a:endParaRPr lang="en-US" dirty="0" smtClean="0"/>
          </a:p>
          <a:p>
            <a:r>
              <a:rPr lang="en-US" dirty="0"/>
              <a:t>Peer reactions to gender nonconforming behavior are often negative, ranging from verbal questioning of another’s biological sex to physical abuse. </a:t>
            </a:r>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20</a:t>
            </a:fld>
            <a:endParaRPr lang="en-US" dirty="0"/>
          </a:p>
        </p:txBody>
      </p:sp>
    </p:spTree>
    <p:extLst>
      <p:ext uri="{BB962C8B-B14F-4D97-AF65-F5344CB8AC3E}">
        <p14:creationId xmlns:p14="http://schemas.microsoft.com/office/powerpoint/2010/main" val="35068783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a:t>
            </a:r>
            <a:endParaRPr lang="en-US" dirty="0"/>
          </a:p>
        </p:txBody>
      </p:sp>
      <p:sp>
        <p:nvSpPr>
          <p:cNvPr id="3" name="Content Placeholder 2"/>
          <p:cNvSpPr>
            <a:spLocks noGrp="1"/>
          </p:cNvSpPr>
          <p:nvPr>
            <p:ph idx="1"/>
          </p:nvPr>
        </p:nvSpPr>
        <p:spPr>
          <a:xfrm>
            <a:off x="1009443" y="1380202"/>
            <a:ext cx="7125112" cy="4791998"/>
          </a:xfrm>
        </p:spPr>
        <p:txBody>
          <a:bodyPr/>
          <a:lstStyle/>
          <a:p>
            <a:pPr lvl="2"/>
            <a:r>
              <a:rPr lang="en-US" sz="1600" dirty="0" smtClean="0"/>
              <a:t>Emotional distress, isolation, internalized homophobia/transphobia, depression, substance abuse, suicide, violence/victimization, family conflict, school performance, sexually transmitted diseases and/or pregnancy or other health risk behaviors (</a:t>
            </a:r>
            <a:r>
              <a:rPr lang="en-US" sz="1600" dirty="0" err="1" smtClean="0"/>
              <a:t>Elze</a:t>
            </a:r>
            <a:r>
              <a:rPr lang="en-US" sz="1600" dirty="0" smtClean="0"/>
              <a:t>, 2007; Kitts, 2010).</a:t>
            </a:r>
          </a:p>
          <a:p>
            <a:pPr lvl="2"/>
            <a:r>
              <a:rPr lang="en-US" sz="1600" dirty="0" smtClean="0"/>
              <a:t>“</a:t>
            </a:r>
            <a:r>
              <a:rPr lang="en-US" sz="1600" dirty="0"/>
              <a:t>Teenagers who believe they alone are responsible for family conflicts may feel overwhelmed by the constant stress and may perceive suicide as the best solution for everyone” (Kanel, 2012, p. 85)</a:t>
            </a:r>
          </a:p>
          <a:p>
            <a:pPr lvl="2"/>
            <a:r>
              <a:rPr lang="en-US" sz="1600" dirty="0"/>
              <a:t>There is an increased risk of suicidal thinking and attempts during the coming-out process (Kanel, 2012</a:t>
            </a:r>
            <a:r>
              <a:rPr lang="en-US" sz="1600" dirty="0" smtClean="0"/>
              <a:t>).</a:t>
            </a:r>
          </a:p>
          <a:p>
            <a:pPr lvl="2"/>
            <a:r>
              <a:rPr lang="en-US" sz="1600" dirty="0"/>
              <a:t>Additional risk factors are attributed to lack of training among service providers. </a:t>
            </a:r>
          </a:p>
          <a:p>
            <a:pPr lvl="2"/>
            <a:r>
              <a:rPr lang="en-US" sz="1600" dirty="0" smtClean="0"/>
              <a:t> </a:t>
            </a:r>
            <a:endParaRPr lang="en-US" sz="16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21</a:t>
            </a:fld>
            <a:endParaRPr lang="en-US" dirty="0"/>
          </a:p>
        </p:txBody>
      </p:sp>
    </p:spTree>
    <p:extLst>
      <p:ext uri="{BB962C8B-B14F-4D97-AF65-F5344CB8AC3E}">
        <p14:creationId xmlns:p14="http://schemas.microsoft.com/office/powerpoint/2010/main" val="3313100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0" y="14288"/>
            <a:ext cx="9144000" cy="1966912"/>
          </a:xfrm>
        </p:spPr>
        <p:txBody>
          <a:bodyPr/>
          <a:lstStyle/>
          <a:p>
            <a:pPr eaLnBrk="1" hangingPunct="1"/>
            <a:r>
              <a:rPr lang="en-US" smtClean="0"/>
              <a:t> STUDY: INJUSTICE AT EVERY TURN</a:t>
            </a:r>
          </a:p>
        </p:txBody>
      </p:sp>
      <p:pic>
        <p:nvPicPr>
          <p:cNvPr id="33794" name="Picture 2"/>
          <p:cNvPicPr>
            <a:picLocks noGrp="1" noChangeAspect="1" noChangeArrowheads="1"/>
          </p:cNvPicPr>
          <p:nvPr>
            <p:ph idx="1"/>
          </p:nvPr>
        </p:nvPicPr>
        <p:blipFill>
          <a:blip r:embed="rId3" cstate="print"/>
          <a:srcRect l="5000" t="22656" r="21875" b="17969"/>
          <a:stretch>
            <a:fillRect/>
          </a:stretch>
        </p:blipFill>
        <p:spPr>
          <a:xfrm>
            <a:off x="1066800" y="1524000"/>
            <a:ext cx="6969125" cy="4953000"/>
          </a:xfrm>
        </p:spPr>
      </p:pic>
      <p:sp>
        <p:nvSpPr>
          <p:cNvPr id="2" name="Footer Placeholder 1"/>
          <p:cNvSpPr>
            <a:spLocks noGrp="1"/>
          </p:cNvSpPr>
          <p:nvPr>
            <p:ph type="ftr" sz="quarter" idx="11"/>
          </p:nvPr>
        </p:nvSpPr>
        <p:spPr>
          <a:xfrm>
            <a:off x="3908316" y="6492875"/>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76200" y="6488436"/>
            <a:ext cx="990600" cy="365125"/>
          </a:xfrm>
        </p:spPr>
        <p:txBody>
          <a:bodyPr/>
          <a:lstStyle/>
          <a:p>
            <a:fld id="{4D02C3FE-780A-4933-A992-0C08BC605576}" type="slidenum">
              <a:rPr lang="en-US" smtClean="0"/>
              <a:t>22</a:t>
            </a:fld>
            <a:endParaRPr lang="en-US" dirty="0"/>
          </a:p>
        </p:txBody>
      </p:sp>
    </p:spTree>
    <p:extLst>
      <p:ext uri="{BB962C8B-B14F-4D97-AF65-F5344CB8AC3E}">
        <p14:creationId xmlns:p14="http://schemas.microsoft.com/office/powerpoint/2010/main" val="22506579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t>FINDING FROM STUDY OF 6,450</a:t>
            </a:r>
          </a:p>
        </p:txBody>
      </p:sp>
      <p:sp>
        <p:nvSpPr>
          <p:cNvPr id="34818" name="Content Placeholder 2"/>
          <p:cNvSpPr>
            <a:spLocks noGrp="1"/>
          </p:cNvSpPr>
          <p:nvPr>
            <p:ph sz="half" idx="1"/>
          </p:nvPr>
        </p:nvSpPr>
        <p:spPr/>
        <p:txBody>
          <a:bodyPr>
            <a:normAutofit fontScale="85000" lnSpcReduction="10000"/>
          </a:bodyPr>
          <a:lstStyle/>
          <a:p>
            <a:pPr eaLnBrk="1" hangingPunct="1"/>
            <a:r>
              <a:rPr lang="en-US" sz="2400" smtClean="0"/>
              <a:t>Discrimination was pervasive throughout the entire sample, yet the combination of anti-transgender bias and persistent, structural racism was especially devastating</a:t>
            </a:r>
          </a:p>
          <a:p>
            <a:pPr eaLnBrk="1" hangingPunct="1"/>
            <a:r>
              <a:rPr lang="en-US" sz="2400" smtClean="0"/>
              <a:t>Respondents live in extreme poverty</a:t>
            </a:r>
          </a:p>
          <a:p>
            <a:pPr eaLnBrk="1" hangingPunct="1"/>
            <a:r>
              <a:rPr lang="en-US" sz="2400" smtClean="0"/>
              <a:t>Forty-one percent of respondents reported attempting suicide</a:t>
            </a:r>
          </a:p>
        </p:txBody>
      </p:sp>
      <p:pic>
        <p:nvPicPr>
          <p:cNvPr id="34819" name="Picture 2"/>
          <p:cNvPicPr>
            <a:picLocks noGrp="1" noChangeAspect="1" noChangeArrowheads="1"/>
          </p:cNvPicPr>
          <p:nvPr>
            <p:ph sz="half" idx="2"/>
          </p:nvPr>
        </p:nvPicPr>
        <p:blipFill>
          <a:blip r:embed="rId3" cstate="print"/>
          <a:srcRect l="6250" t="34375" r="22501" b="19531"/>
          <a:stretch>
            <a:fillRect/>
          </a:stretch>
        </p:blipFill>
        <p:spPr>
          <a:xfrm>
            <a:off x="4648200" y="1371600"/>
            <a:ext cx="4038600" cy="3581400"/>
          </a:xfrm>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400800"/>
            <a:ext cx="990600" cy="365125"/>
          </a:xfrm>
        </p:spPr>
        <p:txBody>
          <a:bodyPr/>
          <a:lstStyle/>
          <a:p>
            <a:fld id="{4D02C3FE-780A-4933-A992-0C08BC605576}" type="slidenum">
              <a:rPr lang="en-US" smtClean="0"/>
              <a:t>23</a:t>
            </a:fld>
            <a:endParaRPr lang="en-US" dirty="0"/>
          </a:p>
        </p:txBody>
      </p:sp>
    </p:spTree>
    <p:extLst>
      <p:ext uri="{BB962C8B-B14F-4D97-AF65-F5344CB8AC3E}">
        <p14:creationId xmlns:p14="http://schemas.microsoft.com/office/powerpoint/2010/main" val="1081637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0" y="274638"/>
            <a:ext cx="9144000" cy="1143000"/>
          </a:xfrm>
        </p:spPr>
        <p:txBody>
          <a:bodyPr/>
          <a:lstStyle/>
          <a:p>
            <a:pPr eaLnBrk="1" hangingPunct="1"/>
            <a:r>
              <a:rPr lang="en-US" smtClean="0"/>
              <a:t>FORMS OF DISCRIMINATION IDENTIFIED</a:t>
            </a:r>
          </a:p>
        </p:txBody>
      </p:sp>
      <p:sp>
        <p:nvSpPr>
          <p:cNvPr id="34818" name="Content Placeholder 4"/>
          <p:cNvSpPr>
            <a:spLocks noGrp="1"/>
          </p:cNvSpPr>
          <p:nvPr>
            <p:ph idx="1"/>
          </p:nvPr>
        </p:nvSpPr>
        <p:spPr/>
        <p:txBody>
          <a:bodyPr>
            <a:normAutofit fontScale="77500" lnSpcReduction="20000"/>
          </a:bodyPr>
          <a:lstStyle/>
          <a:p>
            <a:pPr eaLnBrk="1" hangingPunct="1">
              <a:defRPr/>
            </a:pPr>
            <a:r>
              <a:rPr lang="en-US" sz="2800" dirty="0" smtClean="0"/>
              <a:t>Harassment and discrimination in education</a:t>
            </a:r>
          </a:p>
          <a:p>
            <a:pPr eaLnBrk="1" hangingPunct="1">
              <a:defRPr/>
            </a:pPr>
            <a:r>
              <a:rPr lang="en-US" sz="2800" dirty="0" smtClean="0"/>
              <a:t>Employment discrimination and economic insecurity</a:t>
            </a:r>
          </a:p>
          <a:p>
            <a:pPr eaLnBrk="1" hangingPunct="1">
              <a:defRPr/>
            </a:pPr>
            <a:r>
              <a:rPr lang="en-US" sz="2800" dirty="0" smtClean="0"/>
              <a:t>Housing discrimination and homelessness</a:t>
            </a:r>
          </a:p>
          <a:p>
            <a:pPr eaLnBrk="1" hangingPunct="1">
              <a:defRPr/>
            </a:pPr>
            <a:r>
              <a:rPr lang="en-US" sz="2800" dirty="0" smtClean="0"/>
              <a:t>Discrimination in public accommodations</a:t>
            </a:r>
          </a:p>
          <a:p>
            <a:pPr eaLnBrk="1" hangingPunct="1">
              <a:defRPr/>
            </a:pPr>
            <a:r>
              <a:rPr lang="en-US" sz="2800" dirty="0" smtClean="0"/>
              <a:t>Barriers to receiving updated ID documents</a:t>
            </a:r>
          </a:p>
          <a:p>
            <a:pPr eaLnBrk="1" hangingPunct="1">
              <a:defRPr/>
            </a:pPr>
            <a:r>
              <a:rPr lang="en-US" sz="2800" dirty="0" smtClean="0"/>
              <a:t>Abuse by police and in prison</a:t>
            </a:r>
          </a:p>
          <a:p>
            <a:pPr eaLnBrk="1" hangingPunct="1">
              <a:defRPr/>
            </a:pPr>
            <a:r>
              <a:rPr lang="en-US" sz="2800" dirty="0" smtClean="0"/>
              <a:t>Discrimination in health care and poor health outcomes</a:t>
            </a:r>
          </a:p>
          <a:p>
            <a:pPr eaLnBrk="1" hangingPunct="1">
              <a:defRPr/>
            </a:pPr>
            <a:r>
              <a:rPr lang="en-US" sz="2800" dirty="0" smtClean="0"/>
              <a:t>Cumulative discrimination</a:t>
            </a:r>
          </a:p>
          <a:p>
            <a:pPr marL="0" indent="0" eaLnBrk="1" hangingPunct="1">
              <a:buFont typeface="Arial" charset="0"/>
              <a:buNone/>
              <a:defRPr/>
            </a:pPr>
            <a:endParaRPr lang="en-US" dirty="0" smtClean="0"/>
          </a:p>
        </p:txBody>
      </p:sp>
      <p:pic>
        <p:nvPicPr>
          <p:cNvPr id="35843" name="Picture 2" descr="http://t1.gstatic.com/images?q=tbn:ANd9GcSXJpE-pb7_SMSS2Vbr9LrvAvijC15O1KZ5t4mVonKa26YOGP7o4g">
            <a:hlinkClick r:id="rId3"/>
          </p:cNvPr>
          <p:cNvPicPr>
            <a:picLocks noChangeAspect="1" noChangeArrowheads="1"/>
          </p:cNvPicPr>
          <p:nvPr/>
        </p:nvPicPr>
        <p:blipFill>
          <a:blip r:embed="rId4" cstate="print"/>
          <a:srcRect/>
          <a:stretch>
            <a:fillRect/>
          </a:stretch>
        </p:blipFill>
        <p:spPr bwMode="auto">
          <a:xfrm>
            <a:off x="7450138" y="5213350"/>
            <a:ext cx="1265237" cy="1368425"/>
          </a:xfrm>
          <a:prstGeom prst="rect">
            <a:avLst/>
          </a:prstGeom>
          <a:noFill/>
          <a:ln w="9525">
            <a:noFill/>
            <a:miter lim="800000"/>
            <a:headEnd/>
            <a:tailEnd/>
          </a:ln>
        </p:spPr>
      </p:pic>
      <p:pic>
        <p:nvPicPr>
          <p:cNvPr id="35844" name="Picture 4" descr="http://www.why6percent.com/blog/wp-content/content/fair-housing.jpg"/>
          <p:cNvPicPr>
            <a:picLocks noChangeAspect="1" noChangeArrowheads="1"/>
          </p:cNvPicPr>
          <p:nvPr/>
        </p:nvPicPr>
        <p:blipFill>
          <a:blip r:embed="rId5" cstate="print"/>
          <a:srcRect b="19179"/>
          <a:stretch>
            <a:fillRect/>
          </a:stretch>
        </p:blipFill>
        <p:spPr bwMode="auto">
          <a:xfrm>
            <a:off x="7386638" y="2971800"/>
            <a:ext cx="1390650" cy="12319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152400" y="6399212"/>
            <a:ext cx="914400" cy="365125"/>
          </a:xfrm>
        </p:spPr>
        <p:txBody>
          <a:bodyPr/>
          <a:lstStyle/>
          <a:p>
            <a:fld id="{4D02C3FE-780A-4933-A992-0C08BC605576}" type="slidenum">
              <a:rPr lang="en-US" smtClean="0"/>
              <a:t>24</a:t>
            </a:fld>
            <a:endParaRPr lang="en-US" dirty="0"/>
          </a:p>
        </p:txBody>
      </p:sp>
    </p:spTree>
    <p:extLst>
      <p:ext uri="{BB962C8B-B14F-4D97-AF65-F5344CB8AC3E}">
        <p14:creationId xmlns:p14="http://schemas.microsoft.com/office/powerpoint/2010/main" val="22619831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14288" y="274638"/>
            <a:ext cx="9158288" cy="1143000"/>
          </a:xfrm>
        </p:spPr>
        <p:txBody>
          <a:bodyPr/>
          <a:lstStyle/>
          <a:p>
            <a:pPr eaLnBrk="1" hangingPunct="1"/>
            <a:r>
              <a:rPr lang="en-US" smtClean="0"/>
              <a:t>UNEMPLOYMENT AND LOSS OF JOBS</a:t>
            </a:r>
          </a:p>
        </p:txBody>
      </p:sp>
      <p:pic>
        <p:nvPicPr>
          <p:cNvPr id="36866" name="Picture 2"/>
          <p:cNvPicPr>
            <a:picLocks noGrp="1" noChangeAspect="1" noChangeArrowheads="1"/>
          </p:cNvPicPr>
          <p:nvPr>
            <p:ph idx="1"/>
          </p:nvPr>
        </p:nvPicPr>
        <p:blipFill>
          <a:blip r:embed="rId3" cstate="print"/>
          <a:srcRect l="6876" t="46094" r="30000" b="15625"/>
          <a:stretch>
            <a:fillRect/>
          </a:stretch>
        </p:blipFill>
        <p:spPr>
          <a:xfrm>
            <a:off x="609600" y="1981200"/>
            <a:ext cx="7696200" cy="3733800"/>
          </a:xfrm>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400800"/>
            <a:ext cx="838200" cy="365125"/>
          </a:xfrm>
        </p:spPr>
        <p:txBody>
          <a:bodyPr/>
          <a:lstStyle/>
          <a:p>
            <a:fld id="{4D02C3FE-780A-4933-A992-0C08BC605576}" type="slidenum">
              <a:rPr lang="en-US" smtClean="0"/>
              <a:t>25</a:t>
            </a:fld>
            <a:endParaRPr lang="en-US" dirty="0"/>
          </a:p>
        </p:txBody>
      </p:sp>
    </p:spTree>
    <p:extLst>
      <p:ext uri="{BB962C8B-B14F-4D97-AF65-F5344CB8AC3E}">
        <p14:creationId xmlns:p14="http://schemas.microsoft.com/office/powerpoint/2010/main" val="636920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US" smtClean="0"/>
              <a:t>MISTREATMENT</a:t>
            </a:r>
          </a:p>
        </p:txBody>
      </p:sp>
      <p:pic>
        <p:nvPicPr>
          <p:cNvPr id="37890" name="Picture 2"/>
          <p:cNvPicPr>
            <a:picLocks noGrp="1" noChangeAspect="1" noChangeArrowheads="1"/>
          </p:cNvPicPr>
          <p:nvPr>
            <p:ph idx="1"/>
          </p:nvPr>
        </p:nvPicPr>
        <p:blipFill>
          <a:blip r:embed="rId3" cstate="print"/>
          <a:srcRect l="6250" t="31250" r="26250" b="20313"/>
          <a:stretch>
            <a:fillRect/>
          </a:stretch>
        </p:blipFill>
        <p:spPr>
          <a:xfrm>
            <a:off x="630238" y="1600200"/>
            <a:ext cx="7883525" cy="4525963"/>
          </a:xfrm>
        </p:spPr>
      </p:pic>
      <p:sp>
        <p:nvSpPr>
          <p:cNvPr id="2" name="Footer Placeholder 1"/>
          <p:cNvSpPr>
            <a:spLocks noGrp="1"/>
          </p:cNvSpPr>
          <p:nvPr>
            <p:ph type="ftr" sz="quarter" idx="11"/>
          </p:nvPr>
        </p:nvSpPr>
        <p:spPr>
          <a:xfrm>
            <a:off x="3505200" y="6400800"/>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152400" y="6400800"/>
            <a:ext cx="990600" cy="365125"/>
          </a:xfrm>
        </p:spPr>
        <p:txBody>
          <a:bodyPr/>
          <a:lstStyle/>
          <a:p>
            <a:fld id="{4D02C3FE-780A-4933-A992-0C08BC605576}" type="slidenum">
              <a:rPr lang="en-US" smtClean="0"/>
              <a:t>26</a:t>
            </a:fld>
            <a:endParaRPr lang="en-US" dirty="0"/>
          </a:p>
        </p:txBody>
      </p:sp>
    </p:spTree>
    <p:extLst>
      <p:ext uri="{BB962C8B-B14F-4D97-AF65-F5344CB8AC3E}">
        <p14:creationId xmlns:p14="http://schemas.microsoft.com/office/powerpoint/2010/main" val="37764021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US" smtClean="0"/>
              <a:t>POVERTY</a:t>
            </a:r>
          </a:p>
        </p:txBody>
      </p:sp>
      <p:pic>
        <p:nvPicPr>
          <p:cNvPr id="38914" name="Picture 2"/>
          <p:cNvPicPr>
            <a:picLocks noGrp="1" noChangeAspect="1" noChangeArrowheads="1"/>
          </p:cNvPicPr>
          <p:nvPr>
            <p:ph idx="1"/>
          </p:nvPr>
        </p:nvPicPr>
        <p:blipFill>
          <a:blip r:embed="rId3" cstate="print"/>
          <a:srcRect l="6250" t="23438" r="31250" b="36719"/>
          <a:stretch>
            <a:fillRect/>
          </a:stretch>
        </p:blipFill>
        <p:spPr>
          <a:xfrm>
            <a:off x="762000" y="1920875"/>
            <a:ext cx="7620000" cy="3884613"/>
          </a:xfrm>
        </p:spPr>
      </p:pic>
      <p:sp>
        <p:nvSpPr>
          <p:cNvPr id="2" name="Footer Placeholder 1"/>
          <p:cNvSpPr>
            <a:spLocks noGrp="1"/>
          </p:cNvSpPr>
          <p:nvPr>
            <p:ph type="ftr" sz="quarter" idx="11"/>
          </p:nvPr>
        </p:nvSpPr>
        <p:spPr>
          <a:xfrm>
            <a:off x="3581400" y="6324600"/>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152400" y="6400800"/>
            <a:ext cx="914400" cy="365125"/>
          </a:xfrm>
        </p:spPr>
        <p:txBody>
          <a:bodyPr/>
          <a:lstStyle/>
          <a:p>
            <a:fld id="{4D02C3FE-780A-4933-A992-0C08BC605576}" type="slidenum">
              <a:rPr lang="en-US" smtClean="0"/>
              <a:t>27</a:t>
            </a:fld>
            <a:endParaRPr lang="en-US" dirty="0"/>
          </a:p>
        </p:txBody>
      </p:sp>
    </p:spTree>
    <p:extLst>
      <p:ext uri="{BB962C8B-B14F-4D97-AF65-F5344CB8AC3E}">
        <p14:creationId xmlns:p14="http://schemas.microsoft.com/office/powerpoint/2010/main" val="23200594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eaLnBrk="1" hangingPunct="1"/>
            <a:r>
              <a:rPr lang="en-US" smtClean="0"/>
              <a:t>HOUSING</a:t>
            </a:r>
          </a:p>
        </p:txBody>
      </p:sp>
      <p:pic>
        <p:nvPicPr>
          <p:cNvPr id="39938" name="Picture 2"/>
          <p:cNvPicPr>
            <a:picLocks noGrp="1" noChangeAspect="1" noChangeArrowheads="1"/>
          </p:cNvPicPr>
          <p:nvPr>
            <p:ph idx="1"/>
          </p:nvPr>
        </p:nvPicPr>
        <p:blipFill>
          <a:blip r:embed="rId3" cstate="print"/>
          <a:srcRect l="6876" t="21094" r="20625" b="48811"/>
          <a:stretch>
            <a:fillRect/>
          </a:stretch>
        </p:blipFill>
        <p:spPr>
          <a:xfrm>
            <a:off x="152400" y="1981200"/>
            <a:ext cx="8813800" cy="3886200"/>
          </a:xfrm>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152400" y="6400800"/>
            <a:ext cx="914400" cy="365125"/>
          </a:xfrm>
        </p:spPr>
        <p:txBody>
          <a:bodyPr/>
          <a:lstStyle/>
          <a:p>
            <a:fld id="{4D02C3FE-780A-4933-A992-0C08BC605576}" type="slidenum">
              <a:rPr lang="en-US" smtClean="0"/>
              <a:t>28</a:t>
            </a:fld>
            <a:endParaRPr lang="en-US" dirty="0"/>
          </a:p>
        </p:txBody>
      </p:sp>
    </p:spTree>
    <p:extLst>
      <p:ext uri="{BB962C8B-B14F-4D97-AF65-F5344CB8AC3E}">
        <p14:creationId xmlns:p14="http://schemas.microsoft.com/office/powerpoint/2010/main" val="23687800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152400"/>
            <a:ext cx="8229600" cy="1143000"/>
          </a:xfrm>
        </p:spPr>
        <p:txBody>
          <a:bodyPr/>
          <a:lstStyle/>
          <a:p>
            <a:pPr eaLnBrk="1" hangingPunct="1"/>
            <a:r>
              <a:rPr lang="en-US" smtClean="0"/>
              <a:t>RELIGION</a:t>
            </a:r>
          </a:p>
        </p:txBody>
      </p:sp>
      <p:pic>
        <p:nvPicPr>
          <p:cNvPr id="40962" name="Picture 2"/>
          <p:cNvPicPr>
            <a:picLocks noGrp="1" noChangeAspect="1" noChangeArrowheads="1"/>
          </p:cNvPicPr>
          <p:nvPr>
            <p:ph idx="1"/>
          </p:nvPr>
        </p:nvPicPr>
        <p:blipFill>
          <a:blip r:embed="rId3" cstate="print"/>
          <a:srcRect l="51660" t="41763" r="31308" b="9085"/>
          <a:stretch>
            <a:fillRect/>
          </a:stretch>
        </p:blipFill>
        <p:spPr>
          <a:xfrm>
            <a:off x="457200" y="914400"/>
            <a:ext cx="2133600" cy="4926013"/>
          </a:xfrm>
        </p:spPr>
      </p:pic>
      <p:pic>
        <p:nvPicPr>
          <p:cNvPr id="40963" name="Picture 4"/>
          <p:cNvPicPr>
            <a:picLocks noChangeAspect="1" noChangeArrowheads="1"/>
          </p:cNvPicPr>
          <p:nvPr/>
        </p:nvPicPr>
        <p:blipFill>
          <a:blip r:embed="rId4" cstate="print"/>
          <a:srcRect l="35625" t="25000" r="34375" b="14063"/>
          <a:stretch>
            <a:fillRect/>
          </a:stretch>
        </p:blipFill>
        <p:spPr bwMode="auto">
          <a:xfrm>
            <a:off x="2411413" y="811213"/>
            <a:ext cx="3462337" cy="5943600"/>
          </a:xfrm>
          <a:prstGeom prst="rect">
            <a:avLst/>
          </a:prstGeom>
          <a:noFill/>
          <a:ln w="9525">
            <a:noFill/>
            <a:miter lim="800000"/>
            <a:headEnd/>
            <a:tailEnd/>
          </a:ln>
        </p:spPr>
      </p:pic>
      <p:pic>
        <p:nvPicPr>
          <p:cNvPr id="40964" name="Picture 4" descr="http://t1.gstatic.com/images?q=tbn:ANd9GcRMR8bq8-ISvaoKMcPOJCCyDrM2hGgWnWvVgM8PNx4Z_eVnAnqYJRwhOZk">
            <a:hlinkClick r:id="rId5"/>
          </p:cNvPr>
          <p:cNvPicPr>
            <a:picLocks noChangeAspect="1" noChangeArrowheads="1"/>
          </p:cNvPicPr>
          <p:nvPr/>
        </p:nvPicPr>
        <p:blipFill>
          <a:blip r:embed="rId6" cstate="print"/>
          <a:srcRect/>
          <a:stretch>
            <a:fillRect/>
          </a:stretch>
        </p:blipFill>
        <p:spPr bwMode="auto">
          <a:xfrm>
            <a:off x="6934200" y="1143000"/>
            <a:ext cx="1612900" cy="1595438"/>
          </a:xfrm>
          <a:prstGeom prst="rect">
            <a:avLst/>
          </a:prstGeom>
          <a:noFill/>
          <a:ln w="9525">
            <a:noFill/>
            <a:miter lim="800000"/>
            <a:headEnd/>
            <a:tailEnd/>
          </a:ln>
        </p:spPr>
      </p:pic>
      <p:pic>
        <p:nvPicPr>
          <p:cNvPr id="40965" name="Picture 6" descr="http://t2.gstatic.com/images?q=tbn:ANd9GcQjQOOfIGUu8xLa7I7RA5XhKuy8JFfOPiVMS8ZXNMyjKEc6s1KAwWwYAg">
            <a:hlinkClick r:id="rId7"/>
          </p:cNvPr>
          <p:cNvPicPr>
            <a:picLocks noChangeAspect="1" noChangeArrowheads="1"/>
          </p:cNvPicPr>
          <p:nvPr/>
        </p:nvPicPr>
        <p:blipFill>
          <a:blip r:embed="rId8" cstate="print"/>
          <a:srcRect/>
          <a:stretch>
            <a:fillRect/>
          </a:stretch>
        </p:blipFill>
        <p:spPr bwMode="auto">
          <a:xfrm>
            <a:off x="6343650" y="2971800"/>
            <a:ext cx="1581150" cy="1500188"/>
          </a:xfrm>
          <a:prstGeom prst="rect">
            <a:avLst/>
          </a:prstGeom>
          <a:noFill/>
          <a:ln w="9525">
            <a:noFill/>
            <a:miter lim="800000"/>
            <a:headEnd/>
            <a:tailEnd/>
          </a:ln>
        </p:spPr>
      </p:pic>
      <p:pic>
        <p:nvPicPr>
          <p:cNvPr id="40966" name="Picture 8" descr="http://t1.gstatic.com/images?q=tbn:ANd9GcSFKUrbMsbWCKhhkAP2fKYomU8H-9jsxXWy7GJ5AAvoL44s8qL64cj-sg0">
            <a:hlinkClick r:id="rId9"/>
          </p:cNvPr>
          <p:cNvPicPr>
            <a:picLocks noChangeAspect="1" noChangeArrowheads="1"/>
          </p:cNvPicPr>
          <p:nvPr/>
        </p:nvPicPr>
        <p:blipFill>
          <a:blip r:embed="rId10" cstate="print"/>
          <a:srcRect/>
          <a:stretch>
            <a:fillRect/>
          </a:stretch>
        </p:blipFill>
        <p:spPr bwMode="auto">
          <a:xfrm>
            <a:off x="7453313" y="5065713"/>
            <a:ext cx="944562" cy="1354137"/>
          </a:xfrm>
          <a:prstGeom prst="rect">
            <a:avLst/>
          </a:prstGeom>
          <a:noFill/>
          <a:ln w="9525">
            <a:noFill/>
            <a:miter lim="800000"/>
            <a:headEnd/>
            <a:tailEnd/>
          </a:ln>
        </p:spPr>
      </p:pic>
      <p:sp>
        <p:nvSpPr>
          <p:cNvPr id="2" name="Footer Placeholder 1"/>
          <p:cNvSpPr>
            <a:spLocks noGrp="1"/>
          </p:cNvSpPr>
          <p:nvPr>
            <p:ph type="ftr" sz="quarter" idx="11"/>
          </p:nvPr>
        </p:nvSpPr>
        <p:spPr>
          <a:xfrm>
            <a:off x="5943600" y="6492875"/>
            <a:ext cx="3228513"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228600" y="6389688"/>
            <a:ext cx="914400" cy="365125"/>
          </a:xfrm>
        </p:spPr>
        <p:txBody>
          <a:bodyPr/>
          <a:lstStyle/>
          <a:p>
            <a:fld id="{4D02C3FE-780A-4933-A992-0C08BC605576}" type="slidenum">
              <a:rPr lang="en-US" smtClean="0"/>
              <a:t>29</a:t>
            </a:fld>
            <a:endParaRPr lang="en-US" dirty="0"/>
          </a:p>
        </p:txBody>
      </p:sp>
    </p:spTree>
    <p:extLst>
      <p:ext uri="{BB962C8B-B14F-4D97-AF65-F5344CB8AC3E}">
        <p14:creationId xmlns:p14="http://schemas.microsoft.com/office/powerpoint/2010/main" val="1874242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418925"/>
            <a:ext cx="7125113" cy="924475"/>
          </a:xfrm>
        </p:spPr>
        <p:txBody>
          <a:bodyPr/>
          <a:lstStyle/>
          <a:p>
            <a:r>
              <a:rPr lang="en-US" sz="2800" dirty="0"/>
              <a:t>Mental health providers will gain an understanding of gender identity and expression, better understand barriers gender-variant youth face when accessing mental health services, be better prepared to support gender-variant youth; and recommend other affirmative therapies and gatekeeping practices which positively advocates for potential medical interventions.</a:t>
            </a:r>
            <a:br>
              <a:rPr lang="en-US" sz="2800" dirty="0"/>
            </a:br>
            <a:r>
              <a:rPr lang="en-US" dirty="0"/>
              <a:t/>
            </a:r>
            <a:br>
              <a:rPr lang="en-US" dirty="0"/>
            </a:br>
            <a:endParaRPr lang="en-US" dirty="0"/>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a:xfrm>
            <a:off x="152400" y="6400800"/>
            <a:ext cx="914400" cy="365125"/>
          </a:xfrm>
        </p:spPr>
        <p:txBody>
          <a:bodyPr/>
          <a:lstStyle/>
          <a:p>
            <a:fld id="{4D02C3FE-780A-4933-A992-0C08BC605576}" type="slidenum">
              <a:rPr lang="en-US" smtClean="0"/>
              <a:t>3</a:t>
            </a:fld>
            <a:endParaRPr lang="en-US" dirty="0"/>
          </a:p>
        </p:txBody>
      </p:sp>
    </p:spTree>
    <p:extLst>
      <p:ext uri="{BB962C8B-B14F-4D97-AF65-F5344CB8AC3E}">
        <p14:creationId xmlns:p14="http://schemas.microsoft.com/office/powerpoint/2010/main" val="16925441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57200" y="0"/>
            <a:ext cx="8229600" cy="1417638"/>
          </a:xfrm>
        </p:spPr>
        <p:txBody>
          <a:bodyPr/>
          <a:lstStyle/>
          <a:p>
            <a:r>
              <a:rPr lang="en-US" smtClean="0"/>
              <a:t>TWO SPIRIT</a:t>
            </a:r>
          </a:p>
        </p:txBody>
      </p:sp>
      <p:sp>
        <p:nvSpPr>
          <p:cNvPr id="41986" name="Content Placeholder 2"/>
          <p:cNvSpPr>
            <a:spLocks noGrp="1"/>
          </p:cNvSpPr>
          <p:nvPr>
            <p:ph sz="half" idx="1"/>
          </p:nvPr>
        </p:nvSpPr>
        <p:spPr>
          <a:xfrm>
            <a:off x="457200" y="4267200"/>
            <a:ext cx="4038600" cy="2438400"/>
          </a:xfrm>
        </p:spPr>
        <p:txBody>
          <a:bodyPr>
            <a:normAutofit fontScale="85000" lnSpcReduction="20000"/>
          </a:bodyPr>
          <a:lstStyle/>
          <a:p>
            <a:r>
              <a:rPr lang="en-US" sz="2000" dirty="0" smtClean="0"/>
              <a:t>Exists in many native societies</a:t>
            </a:r>
          </a:p>
          <a:p>
            <a:r>
              <a:rPr lang="en-US" sz="2000" dirty="0" smtClean="0"/>
              <a:t>Individuals are greatly respected in native community as healers and for their energy/originality</a:t>
            </a:r>
          </a:p>
          <a:p>
            <a:r>
              <a:rPr lang="en-US" sz="2000" dirty="0" err="1" smtClean="0"/>
              <a:t>Berdache</a:t>
            </a:r>
            <a:r>
              <a:rPr lang="en-US" sz="2000" dirty="0" smtClean="0"/>
              <a:t> vs. Two Spirit (1990)</a:t>
            </a:r>
          </a:p>
          <a:p>
            <a:r>
              <a:rPr lang="en-US" sz="2000" dirty="0" smtClean="0"/>
              <a:t>Freddy Martinez -2001</a:t>
            </a:r>
          </a:p>
          <a:p>
            <a:pPr lvl="1"/>
            <a:r>
              <a:rPr lang="en-US" sz="1600" dirty="0" smtClean="0">
                <a:hlinkClick r:id="rId3"/>
              </a:rPr>
              <a:t>www.twospirits.org</a:t>
            </a:r>
            <a:endParaRPr lang="en-US" sz="1600" dirty="0" smtClean="0"/>
          </a:p>
          <a:p>
            <a:pPr lvl="1"/>
            <a:endParaRPr lang="en-US" sz="1600" dirty="0" smtClean="0"/>
          </a:p>
        </p:txBody>
      </p:sp>
      <p:pic>
        <p:nvPicPr>
          <p:cNvPr id="41987" name="Picture 2"/>
          <p:cNvPicPr>
            <a:picLocks noGrp="1" noChangeAspect="1" noChangeArrowheads="1"/>
          </p:cNvPicPr>
          <p:nvPr>
            <p:ph sz="half" idx="2"/>
          </p:nvPr>
        </p:nvPicPr>
        <p:blipFill>
          <a:blip r:embed="rId4" cstate="print"/>
          <a:srcRect l="18867" t="27533" r="20755" b="12090"/>
          <a:stretch>
            <a:fillRect/>
          </a:stretch>
        </p:blipFill>
        <p:spPr>
          <a:xfrm>
            <a:off x="6172200" y="5029200"/>
            <a:ext cx="2438400" cy="1371600"/>
          </a:xfrm>
        </p:spPr>
      </p:pic>
      <p:pic>
        <p:nvPicPr>
          <p:cNvPr id="41988" name="Picture 3"/>
          <p:cNvPicPr>
            <a:picLocks noChangeAspect="1" noChangeArrowheads="1"/>
          </p:cNvPicPr>
          <p:nvPr/>
        </p:nvPicPr>
        <p:blipFill>
          <a:blip r:embed="rId5" cstate="print"/>
          <a:srcRect l="40500" t="30222" r="38499" b="27110"/>
          <a:stretch>
            <a:fillRect/>
          </a:stretch>
        </p:blipFill>
        <p:spPr bwMode="auto">
          <a:xfrm>
            <a:off x="5715000" y="1143000"/>
            <a:ext cx="3200400" cy="3657600"/>
          </a:xfrm>
          <a:prstGeom prst="rect">
            <a:avLst/>
          </a:prstGeom>
          <a:noFill/>
          <a:ln w="9525">
            <a:noFill/>
            <a:miter lim="800000"/>
            <a:headEnd/>
            <a:tailEnd/>
          </a:ln>
        </p:spPr>
      </p:pic>
      <p:pic>
        <p:nvPicPr>
          <p:cNvPr id="41989" name="Picture 4"/>
          <p:cNvPicPr>
            <a:picLocks noChangeAspect="1" noChangeArrowheads="1"/>
          </p:cNvPicPr>
          <p:nvPr/>
        </p:nvPicPr>
        <p:blipFill>
          <a:blip r:embed="rId6" cstate="print"/>
          <a:srcRect l="42999" t="32889" r="38000" b="31557"/>
          <a:stretch>
            <a:fillRect/>
          </a:stretch>
        </p:blipFill>
        <p:spPr bwMode="auto">
          <a:xfrm>
            <a:off x="2286000" y="1143000"/>
            <a:ext cx="2895600" cy="3048000"/>
          </a:xfrm>
          <a:prstGeom prst="rect">
            <a:avLst/>
          </a:prstGeom>
          <a:noFill/>
          <a:ln w="9525">
            <a:noFill/>
            <a:miter lim="800000"/>
            <a:headEnd/>
            <a:tailEnd/>
          </a:ln>
        </p:spPr>
      </p:pic>
      <p:sp>
        <p:nvSpPr>
          <p:cNvPr id="2" name="Footer Placeholder 1"/>
          <p:cNvSpPr>
            <a:spLocks noGrp="1"/>
          </p:cNvSpPr>
          <p:nvPr>
            <p:ph type="ftr" sz="quarter" idx="11"/>
          </p:nvPr>
        </p:nvSpPr>
        <p:spPr>
          <a:xfrm>
            <a:off x="3733800" y="6492875"/>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76200" y="6400800"/>
            <a:ext cx="914400" cy="365125"/>
          </a:xfrm>
        </p:spPr>
        <p:txBody>
          <a:bodyPr/>
          <a:lstStyle/>
          <a:p>
            <a:fld id="{4D02C3FE-780A-4933-A992-0C08BC605576}" type="slidenum">
              <a:rPr lang="en-US" smtClean="0"/>
              <a:t>30</a:t>
            </a:fld>
            <a:endParaRPr lang="en-US" dirty="0"/>
          </a:p>
        </p:txBody>
      </p:sp>
    </p:spTree>
    <p:extLst>
      <p:ext uri="{BB962C8B-B14F-4D97-AF65-F5344CB8AC3E}">
        <p14:creationId xmlns:p14="http://schemas.microsoft.com/office/powerpoint/2010/main" val="10630386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57200" y="0"/>
            <a:ext cx="8229600" cy="1143000"/>
          </a:xfrm>
        </p:spPr>
        <p:txBody>
          <a:bodyPr/>
          <a:lstStyle/>
          <a:p>
            <a:pPr eaLnBrk="1" hangingPunct="1"/>
            <a:r>
              <a:rPr lang="en-US" smtClean="0"/>
              <a:t>EDUCATION</a:t>
            </a:r>
          </a:p>
        </p:txBody>
      </p:sp>
      <p:sp>
        <p:nvSpPr>
          <p:cNvPr id="44034" name="Content Placeholder 2"/>
          <p:cNvSpPr>
            <a:spLocks noGrp="1"/>
          </p:cNvSpPr>
          <p:nvPr>
            <p:ph idx="1"/>
          </p:nvPr>
        </p:nvSpPr>
        <p:spPr>
          <a:xfrm>
            <a:off x="228600" y="1058863"/>
            <a:ext cx="7772400" cy="5257800"/>
          </a:xfrm>
        </p:spPr>
        <p:txBody>
          <a:bodyPr>
            <a:normAutofit fontScale="92500"/>
          </a:bodyPr>
          <a:lstStyle/>
          <a:p>
            <a:pPr eaLnBrk="1" hangingPunct="1"/>
            <a:r>
              <a:rPr lang="en-US" sz="2800" smtClean="0"/>
              <a:t>In grades K-12: 78% report harassment, 35% report physical assault, and 12% report sexual violence. </a:t>
            </a:r>
          </a:p>
          <a:p>
            <a:pPr eaLnBrk="1" hangingPunct="1"/>
            <a:r>
              <a:rPr lang="en-US" sz="2800" smtClean="0"/>
              <a:t>6% were expelled from school for gender identity/expression</a:t>
            </a:r>
          </a:p>
          <a:p>
            <a:pPr eaLnBrk="1" hangingPunct="1"/>
            <a:r>
              <a:rPr lang="en-US" sz="2800" smtClean="0"/>
              <a:t>19% in higher education were denied access to gender-appropriate housing, 5% were denied housing altogether</a:t>
            </a:r>
          </a:p>
          <a:p>
            <a:pPr eaLnBrk="1" hangingPunct="1"/>
            <a:r>
              <a:rPr lang="en-US" sz="2800" smtClean="0"/>
              <a:t>11% report losing or not receiving financial aid because of their gender identity/expression</a:t>
            </a:r>
            <a:r>
              <a:rPr lang="en-US" smtClean="0"/>
              <a:t>.</a:t>
            </a:r>
          </a:p>
          <a:p>
            <a:pPr eaLnBrk="1" hangingPunct="1"/>
            <a:endParaRPr lang="en-US" smtClean="0"/>
          </a:p>
        </p:txBody>
      </p:sp>
      <p:pic>
        <p:nvPicPr>
          <p:cNvPr id="44035" name="Picture 2" descr="http://thenextweb.com/socialmedia/files/2010/11/access-denied.jpg"/>
          <p:cNvPicPr>
            <a:picLocks noChangeAspect="1" noChangeArrowheads="1"/>
          </p:cNvPicPr>
          <p:nvPr/>
        </p:nvPicPr>
        <p:blipFill>
          <a:blip r:embed="rId3" cstate="print"/>
          <a:srcRect/>
          <a:stretch>
            <a:fillRect/>
          </a:stretch>
        </p:blipFill>
        <p:spPr bwMode="auto">
          <a:xfrm>
            <a:off x="7493000" y="3124200"/>
            <a:ext cx="1517650" cy="2016125"/>
          </a:xfrm>
          <a:prstGeom prst="rect">
            <a:avLst/>
          </a:prstGeom>
          <a:noFill/>
          <a:ln w="9525">
            <a:noFill/>
            <a:miter lim="800000"/>
            <a:headEnd/>
            <a:tailEnd/>
          </a:ln>
        </p:spPr>
      </p:pic>
      <p:pic>
        <p:nvPicPr>
          <p:cNvPr id="44036" name="Picture 4" descr="http://www.co.washington.or.us/cgi/neighbor/graphics/graf0306/fight.gif"/>
          <p:cNvPicPr>
            <a:picLocks noChangeAspect="1" noChangeArrowheads="1"/>
          </p:cNvPicPr>
          <p:nvPr/>
        </p:nvPicPr>
        <p:blipFill>
          <a:blip r:embed="rId4" cstate="print"/>
          <a:srcRect/>
          <a:stretch>
            <a:fillRect/>
          </a:stretch>
        </p:blipFill>
        <p:spPr bwMode="auto">
          <a:xfrm>
            <a:off x="7537450" y="1371600"/>
            <a:ext cx="1428750" cy="1143000"/>
          </a:xfrm>
          <a:prstGeom prst="rect">
            <a:avLst/>
          </a:prstGeom>
          <a:noFill/>
          <a:ln w="9525">
            <a:noFill/>
            <a:miter lim="800000"/>
            <a:headEnd/>
            <a:tailEnd/>
          </a:ln>
        </p:spPr>
      </p:pic>
      <p:pic>
        <p:nvPicPr>
          <p:cNvPr id="44037" name="Picture 6" descr="http://t0.gstatic.com/images?q=tbn:ANd9GcRcoipz4rltBqpL4Ay8btibt5dgRtRKWKNteEBTcIcUf7dIJeXGgfoXnk8">
            <a:hlinkClick r:id="rId5"/>
          </p:cNvPr>
          <p:cNvPicPr>
            <a:picLocks noChangeAspect="1" noChangeArrowheads="1"/>
          </p:cNvPicPr>
          <p:nvPr/>
        </p:nvPicPr>
        <p:blipFill>
          <a:blip r:embed="rId6" cstate="print"/>
          <a:srcRect/>
          <a:stretch>
            <a:fillRect/>
          </a:stretch>
        </p:blipFill>
        <p:spPr bwMode="auto">
          <a:xfrm>
            <a:off x="3657600" y="5724525"/>
            <a:ext cx="1228725" cy="1133475"/>
          </a:xfrm>
          <a:prstGeom prst="rect">
            <a:avLst/>
          </a:prstGeom>
          <a:noFill/>
          <a:ln w="9525">
            <a:noFill/>
            <a:miter lim="800000"/>
            <a:headEnd/>
            <a:tailEnd/>
          </a:ln>
        </p:spPr>
      </p:pic>
      <p:sp>
        <p:nvSpPr>
          <p:cNvPr id="2" name="Footer Placeholder 1"/>
          <p:cNvSpPr>
            <a:spLocks noGrp="1"/>
          </p:cNvSpPr>
          <p:nvPr>
            <p:ph type="ftr" sz="quarter" idx="11"/>
          </p:nvPr>
        </p:nvSpPr>
        <p:spPr>
          <a:xfrm>
            <a:off x="5029200" y="6492875"/>
            <a:ext cx="43419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228600" y="6400800"/>
            <a:ext cx="914400" cy="365125"/>
          </a:xfrm>
        </p:spPr>
        <p:txBody>
          <a:bodyPr/>
          <a:lstStyle/>
          <a:p>
            <a:fld id="{4D02C3FE-780A-4933-A992-0C08BC605576}" type="slidenum">
              <a:rPr lang="en-US" smtClean="0"/>
              <a:t>31</a:t>
            </a:fld>
            <a:endParaRPr lang="en-US" dirty="0"/>
          </a:p>
        </p:txBody>
      </p:sp>
    </p:spTree>
    <p:extLst>
      <p:ext uri="{BB962C8B-B14F-4D97-AF65-F5344CB8AC3E}">
        <p14:creationId xmlns:p14="http://schemas.microsoft.com/office/powerpoint/2010/main" val="7007472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14288" y="274638"/>
            <a:ext cx="9129712" cy="1143000"/>
          </a:xfrm>
        </p:spPr>
        <p:txBody>
          <a:bodyPr/>
          <a:lstStyle/>
          <a:p>
            <a:pPr eaLnBrk="1" hangingPunct="1"/>
            <a:r>
              <a:rPr lang="en-US" smtClean="0"/>
              <a:t>EFFECTS OF MISTREATMENT IN SCHOOL</a:t>
            </a:r>
          </a:p>
        </p:txBody>
      </p:sp>
      <p:sp>
        <p:nvSpPr>
          <p:cNvPr id="48130" name="Content Placeholder 2"/>
          <p:cNvSpPr>
            <a:spLocks noGrp="1"/>
          </p:cNvSpPr>
          <p:nvPr>
            <p:ph idx="1"/>
          </p:nvPr>
        </p:nvSpPr>
        <p:spPr/>
        <p:txBody>
          <a:bodyPr>
            <a:normAutofit fontScale="85000" lnSpcReduction="10000"/>
          </a:bodyPr>
          <a:lstStyle/>
          <a:p>
            <a:pPr eaLnBrk="1" hangingPunct="1"/>
            <a:r>
              <a:rPr lang="en-US" sz="1800" smtClean="0"/>
              <a:t>32% physically assaulted at school were reported doing sex work or other work in the underground economy (drug sales, etc.)</a:t>
            </a:r>
          </a:p>
          <a:p>
            <a:pPr eaLnBrk="1" hangingPunct="1"/>
            <a:r>
              <a:rPr lang="en-US" sz="1800" smtClean="0"/>
              <a:t>22% of those physically assaulted and 24 % of those sexually assaulted were incarcerated at some point in their lives. </a:t>
            </a:r>
          </a:p>
          <a:p>
            <a:pPr eaLnBrk="1" hangingPunct="1"/>
            <a:r>
              <a:rPr lang="en-US" sz="1800" smtClean="0"/>
              <a:t>38% of those physically assaulted reported homelessness at some point, for those whom left school because of harassment, 48% are currently or were homeless at one time. </a:t>
            </a:r>
          </a:p>
          <a:p>
            <a:pPr eaLnBrk="1" hangingPunct="1"/>
            <a:r>
              <a:rPr lang="en-US" sz="1800" smtClean="0"/>
              <a:t>35% of those verbally, sexually, or physically harassed reported using drugs and/or alcohol</a:t>
            </a:r>
          </a:p>
          <a:p>
            <a:pPr eaLnBrk="1" hangingPunct="1"/>
            <a:r>
              <a:rPr lang="en-US" sz="1800" smtClean="0"/>
              <a:t>Those who left school due to harassment were HIV + at a rate of 5.14%, eight times higher than the rate of the general population. </a:t>
            </a:r>
          </a:p>
          <a:p>
            <a:pPr eaLnBrk="1" hangingPunct="1"/>
            <a:r>
              <a:rPr lang="en-US" sz="1800" smtClean="0"/>
              <a:t>51% of those who were verbally, physically, and/or sexually harassed reported attempting suicide. </a:t>
            </a:r>
          </a:p>
          <a:p>
            <a:pPr eaLnBrk="1" hangingPunct="1"/>
            <a:r>
              <a:rPr lang="en-US" sz="1800" smtClean="0"/>
              <a:t>Suicide attempts rose greatly when it was teachers who were the perpetrators.</a:t>
            </a:r>
          </a:p>
          <a:p>
            <a:pPr eaLnBrk="1" hangingPunct="1"/>
            <a:endParaRPr lang="en-US" smtClean="0"/>
          </a:p>
        </p:txBody>
      </p:sp>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228600" y="6400800"/>
            <a:ext cx="914400" cy="365125"/>
          </a:xfrm>
        </p:spPr>
        <p:txBody>
          <a:bodyPr/>
          <a:lstStyle/>
          <a:p>
            <a:fld id="{4D02C3FE-780A-4933-A992-0C08BC605576}" type="slidenum">
              <a:rPr lang="en-US" smtClean="0"/>
              <a:t>32</a:t>
            </a:fld>
            <a:endParaRPr lang="en-US" dirty="0"/>
          </a:p>
        </p:txBody>
      </p:sp>
    </p:spTree>
    <p:extLst>
      <p:ext uri="{BB962C8B-B14F-4D97-AF65-F5344CB8AC3E}">
        <p14:creationId xmlns:p14="http://schemas.microsoft.com/office/powerpoint/2010/main" val="42577864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smtClean="0"/>
              <a:t>HEALTHCARE</a:t>
            </a:r>
          </a:p>
        </p:txBody>
      </p:sp>
      <p:pic>
        <p:nvPicPr>
          <p:cNvPr id="49154" name="Picture 2"/>
          <p:cNvPicPr>
            <a:picLocks noGrp="1" noChangeAspect="1" noChangeArrowheads="1"/>
          </p:cNvPicPr>
          <p:nvPr>
            <p:ph idx="1"/>
          </p:nvPr>
        </p:nvPicPr>
        <p:blipFill>
          <a:blip r:embed="rId3" cstate="print"/>
          <a:srcRect l="6876" t="53503" r="20625" b="10156"/>
          <a:stretch>
            <a:fillRect/>
          </a:stretch>
        </p:blipFill>
        <p:spPr>
          <a:xfrm>
            <a:off x="381000" y="1981200"/>
            <a:ext cx="8361363" cy="3352800"/>
          </a:xfrm>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400800"/>
            <a:ext cx="914400" cy="365125"/>
          </a:xfrm>
        </p:spPr>
        <p:txBody>
          <a:bodyPr/>
          <a:lstStyle/>
          <a:p>
            <a:fld id="{4D02C3FE-780A-4933-A992-0C08BC605576}" type="slidenum">
              <a:rPr lang="en-US" smtClean="0"/>
              <a:t>33</a:t>
            </a:fld>
            <a:endParaRPr lang="en-US" dirty="0"/>
          </a:p>
        </p:txBody>
      </p:sp>
    </p:spTree>
    <p:extLst>
      <p:ext uri="{BB962C8B-B14F-4D97-AF65-F5344CB8AC3E}">
        <p14:creationId xmlns:p14="http://schemas.microsoft.com/office/powerpoint/2010/main" val="8406883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457200" y="304800"/>
            <a:ext cx="8229600" cy="1143000"/>
          </a:xfrm>
        </p:spPr>
        <p:txBody>
          <a:bodyPr/>
          <a:lstStyle/>
          <a:p>
            <a:pPr eaLnBrk="1" hangingPunct="1"/>
            <a:r>
              <a:rPr lang="en-US" smtClean="0"/>
              <a:t>HEALTHCARE</a:t>
            </a:r>
          </a:p>
        </p:txBody>
      </p:sp>
      <p:sp>
        <p:nvSpPr>
          <p:cNvPr id="49154" name="Content Placeholder 2"/>
          <p:cNvSpPr>
            <a:spLocks noGrp="1"/>
          </p:cNvSpPr>
          <p:nvPr>
            <p:ph idx="1"/>
          </p:nvPr>
        </p:nvSpPr>
        <p:spPr/>
        <p:txBody>
          <a:bodyPr>
            <a:normAutofit fontScale="70000" lnSpcReduction="20000"/>
          </a:bodyPr>
          <a:lstStyle/>
          <a:p>
            <a:pPr eaLnBrk="1" hangingPunct="1"/>
            <a:r>
              <a:rPr lang="en-US" sz="2800" dirty="0" smtClean="0"/>
              <a:t>Cigna medical coverage policy: gender reassignment surgery:</a:t>
            </a:r>
          </a:p>
          <a:p>
            <a:pPr lvl="1" eaLnBrk="1" hangingPunct="1"/>
            <a:r>
              <a:rPr lang="en-US" sz="2400" dirty="0" smtClean="0"/>
              <a:t>Age 18 or older</a:t>
            </a:r>
          </a:p>
          <a:p>
            <a:pPr lvl="1" eaLnBrk="1" hangingPunct="1"/>
            <a:r>
              <a:rPr lang="en-US" sz="2400" dirty="0" smtClean="0"/>
              <a:t>Diagnosed with gender identity disorder (GID)</a:t>
            </a:r>
          </a:p>
          <a:p>
            <a:pPr lvl="2" eaLnBrk="1" hangingPunct="1"/>
            <a:r>
              <a:rPr lang="en-US" sz="2000" dirty="0" smtClean="0"/>
              <a:t>Desire to live and be accepted as a member of the other sex</a:t>
            </a:r>
          </a:p>
          <a:p>
            <a:pPr lvl="2" eaLnBrk="1" hangingPunct="1"/>
            <a:r>
              <a:rPr lang="en-US" sz="2000" dirty="0" smtClean="0"/>
              <a:t>Express desire to make their body congruent as possible with preferred sex</a:t>
            </a:r>
          </a:p>
          <a:p>
            <a:pPr lvl="2" eaLnBrk="1" hangingPunct="1"/>
            <a:r>
              <a:rPr lang="en-US" sz="2000" dirty="0" smtClean="0"/>
              <a:t>Transsexual identity has been present for two or more years</a:t>
            </a:r>
          </a:p>
          <a:p>
            <a:pPr lvl="1" eaLnBrk="1" hangingPunct="1"/>
            <a:r>
              <a:rPr lang="en-US" sz="2400" dirty="0" smtClean="0"/>
              <a:t>Active participant in a gender identity treatment program</a:t>
            </a:r>
          </a:p>
          <a:p>
            <a:pPr eaLnBrk="1" hangingPunct="1"/>
            <a:r>
              <a:rPr lang="en-US" sz="2800" dirty="0" smtClean="0"/>
              <a:t>VA Services</a:t>
            </a:r>
          </a:p>
          <a:p>
            <a:pPr lvl="1" eaLnBrk="1" hangingPunct="1"/>
            <a:r>
              <a:rPr lang="en-US" sz="2400" dirty="0" smtClean="0"/>
              <a:t>Endocrinology</a:t>
            </a:r>
          </a:p>
          <a:p>
            <a:pPr lvl="1" eaLnBrk="1" hangingPunct="1">
              <a:buFont typeface="Arial" charset="0"/>
              <a:buNone/>
            </a:pPr>
            <a:endParaRPr lang="en-US" dirty="0" smtClean="0"/>
          </a:p>
          <a:p>
            <a:pPr lvl="2" eaLnBrk="1" hangingPunct="1">
              <a:buFont typeface="Arial" charset="0"/>
              <a:buNone/>
            </a:pPr>
            <a:endParaRPr lang="en-US" dirty="0" smtClean="0"/>
          </a:p>
          <a:p>
            <a:pPr lvl="1" eaLnBrk="1" hangingPunct="1"/>
            <a:endParaRPr lang="en-US" dirty="0" smtClean="0"/>
          </a:p>
        </p:txBody>
      </p:sp>
      <p:pic>
        <p:nvPicPr>
          <p:cNvPr id="50181" name="Picture 5" descr="Cigna"/>
          <p:cNvPicPr>
            <a:picLocks noChangeAspect="1" noChangeArrowheads="1"/>
          </p:cNvPicPr>
          <p:nvPr/>
        </p:nvPicPr>
        <p:blipFill>
          <a:blip r:embed="rId3" cstate="print"/>
          <a:srcRect/>
          <a:stretch>
            <a:fillRect/>
          </a:stretch>
        </p:blipFill>
        <p:spPr bwMode="auto">
          <a:xfrm>
            <a:off x="7541858" y="775317"/>
            <a:ext cx="1090613" cy="1295400"/>
          </a:xfrm>
          <a:prstGeom prst="rect">
            <a:avLst/>
          </a:prstGeom>
          <a:noFill/>
        </p:spPr>
      </p:pic>
      <p:pic>
        <p:nvPicPr>
          <p:cNvPr id="50185" name="Picture 9" descr="ANd9GcTybivmzFoqe_6uN-8HEowmxDRUqKs3FJ0Aq4EwYmU5hPS_iZ-dOF2zG3uX">
            <a:hlinkClick r:id="rId4"/>
          </p:cNvPr>
          <p:cNvPicPr>
            <a:picLocks noChangeAspect="1" noChangeArrowheads="1"/>
          </p:cNvPicPr>
          <p:nvPr/>
        </p:nvPicPr>
        <p:blipFill>
          <a:blip r:embed="rId5" cstate="print"/>
          <a:srcRect/>
          <a:stretch>
            <a:fillRect/>
          </a:stretch>
        </p:blipFill>
        <p:spPr bwMode="auto">
          <a:xfrm>
            <a:off x="5257800" y="5410200"/>
            <a:ext cx="1285875" cy="1285875"/>
          </a:xfrm>
          <a:prstGeom prst="rect">
            <a:avLst/>
          </a:prstGeom>
          <a:noFill/>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152400" y="6330950"/>
            <a:ext cx="914400" cy="365125"/>
          </a:xfrm>
        </p:spPr>
        <p:txBody>
          <a:bodyPr/>
          <a:lstStyle/>
          <a:p>
            <a:fld id="{4D02C3FE-780A-4933-A992-0C08BC605576}" type="slidenum">
              <a:rPr lang="en-US" smtClean="0"/>
              <a:t>34</a:t>
            </a:fld>
            <a:endParaRPr lang="en-US" dirty="0"/>
          </a:p>
        </p:txBody>
      </p:sp>
    </p:spTree>
    <p:extLst>
      <p:ext uri="{BB962C8B-B14F-4D97-AF65-F5344CB8AC3E}">
        <p14:creationId xmlns:p14="http://schemas.microsoft.com/office/powerpoint/2010/main" val="11684190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Cis</a:t>
            </a:r>
            <a:r>
              <a:rPr lang="en-US" dirty="0" smtClean="0"/>
              <a:t>-gender privilege checklist</a:t>
            </a:r>
            <a:endParaRPr lang="en-US" dirty="0"/>
          </a:p>
        </p:txBody>
      </p:sp>
      <p:sp>
        <p:nvSpPr>
          <p:cNvPr id="6" name="Content Placeholder 2"/>
          <p:cNvSpPr>
            <a:spLocks noGrp="1"/>
          </p:cNvSpPr>
          <p:nvPr>
            <p:ph idx="1"/>
          </p:nvPr>
        </p:nvSpPr>
        <p:spPr>
          <a:xfrm>
            <a:off x="1009443" y="1807361"/>
            <a:ext cx="7125112" cy="4051437"/>
          </a:xfrm>
        </p:spPr>
        <p:txBody>
          <a:bodyPr>
            <a:normAutofit fontScale="70000" lnSpcReduction="20000"/>
          </a:bodyPr>
          <a:lstStyle/>
          <a:p>
            <a:pPr marL="0" lvl="1" indent="0">
              <a:buNone/>
            </a:pPr>
            <a:r>
              <a:rPr lang="en-US" sz="2900" dirty="0"/>
              <a:t>On a daily basis, a </a:t>
            </a:r>
            <a:r>
              <a:rPr lang="en-US" sz="2900" dirty="0" err="1"/>
              <a:t>cis</a:t>
            </a:r>
            <a:r>
              <a:rPr lang="en-US" sz="2900" dirty="0"/>
              <a:t>-gender person:</a:t>
            </a:r>
          </a:p>
          <a:p>
            <a:pPr marL="342900" lvl="1" indent="-342900"/>
            <a:r>
              <a:rPr lang="en-US" sz="2900" dirty="0"/>
              <a:t>Strangers don’t assume they can ask me what my genitals look like and how I have sex.</a:t>
            </a:r>
          </a:p>
          <a:p>
            <a:pPr marL="342900" lvl="1" indent="-342900"/>
            <a:r>
              <a:rPr lang="en-US" sz="2900" dirty="0"/>
              <a:t>I am not expected to constantly defend my medical decisions.</a:t>
            </a:r>
          </a:p>
          <a:p>
            <a:pPr marL="342900" lvl="1" indent="-342900"/>
            <a:r>
              <a:rPr lang="en-US" sz="2900" dirty="0"/>
              <a:t>Strangers do not ask me what my “real name” {birth name} is and assume then they have the right to call me by that name.</a:t>
            </a:r>
          </a:p>
          <a:p>
            <a:pPr marL="342900" lvl="1" indent="-342900"/>
            <a:r>
              <a:rPr lang="en-US" sz="2900" dirty="0"/>
              <a:t>If I end up in an emergency room, I do not have to worry that my gender will keep me from receiving appropriate treatment, nor will all my medical issues be seen as a product of my gender (</a:t>
            </a:r>
            <a:r>
              <a:rPr lang="en-US" sz="2900" dirty="0" err="1" smtClean="0"/>
              <a:t>cis</a:t>
            </a:r>
            <a:r>
              <a:rPr lang="en-US" sz="2900" dirty="0" smtClean="0"/>
              <a:t>-gender </a:t>
            </a:r>
            <a:r>
              <a:rPr lang="en-US" sz="2900" dirty="0"/>
              <a:t>privilege checklist, 2007).</a:t>
            </a:r>
          </a:p>
          <a:p>
            <a:endParaRPr lang="en-US" dirty="0"/>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a:xfrm>
            <a:off x="152400" y="6324600"/>
            <a:ext cx="914400" cy="365125"/>
          </a:xfrm>
        </p:spPr>
        <p:txBody>
          <a:bodyPr/>
          <a:lstStyle/>
          <a:p>
            <a:fld id="{4D02C3FE-780A-4933-A992-0C08BC605576}" type="slidenum">
              <a:rPr lang="en-US" smtClean="0"/>
              <a:t>35</a:t>
            </a:fld>
            <a:endParaRPr lang="en-US" dirty="0"/>
          </a:p>
        </p:txBody>
      </p:sp>
    </p:spTree>
    <p:extLst>
      <p:ext uri="{BB962C8B-B14F-4D97-AF65-F5344CB8AC3E}">
        <p14:creationId xmlns:p14="http://schemas.microsoft.com/office/powerpoint/2010/main" val="20814709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factors include:</a:t>
            </a:r>
            <a:endParaRPr lang="en-US" dirty="0"/>
          </a:p>
        </p:txBody>
      </p:sp>
      <p:sp>
        <p:nvSpPr>
          <p:cNvPr id="3" name="Content Placeholder 2"/>
          <p:cNvSpPr>
            <a:spLocks noGrp="1"/>
          </p:cNvSpPr>
          <p:nvPr>
            <p:ph idx="1"/>
          </p:nvPr>
        </p:nvSpPr>
        <p:spPr/>
        <p:txBody>
          <a:bodyPr/>
          <a:lstStyle/>
          <a:p>
            <a:pPr marL="342900" lvl="2" indent="-342900"/>
            <a:r>
              <a:rPr lang="en-US" dirty="0"/>
              <a:t>U</a:t>
            </a:r>
            <a:r>
              <a:rPr lang="en-US" dirty="0" smtClean="0"/>
              <a:t>nconditional </a:t>
            </a:r>
            <a:r>
              <a:rPr lang="en-US" dirty="0"/>
              <a:t>support of a child’s </a:t>
            </a:r>
            <a:r>
              <a:rPr lang="en-US" dirty="0" smtClean="0"/>
              <a:t>identity</a:t>
            </a:r>
          </a:p>
          <a:p>
            <a:pPr marL="342900" lvl="2" indent="-342900"/>
            <a:r>
              <a:rPr lang="en-US" dirty="0"/>
              <a:t>A</a:t>
            </a:r>
            <a:r>
              <a:rPr lang="en-US" dirty="0" smtClean="0"/>
              <a:t>ccess </a:t>
            </a:r>
            <a:r>
              <a:rPr lang="en-US" dirty="0"/>
              <a:t>to safe health </a:t>
            </a:r>
            <a:r>
              <a:rPr lang="en-US" dirty="0" smtClean="0"/>
              <a:t>care</a:t>
            </a:r>
          </a:p>
          <a:p>
            <a:pPr marL="342900" lvl="2" indent="-342900"/>
            <a:r>
              <a:rPr lang="en-US" dirty="0"/>
              <a:t>E</a:t>
            </a:r>
            <a:r>
              <a:rPr lang="en-US" dirty="0" smtClean="0"/>
              <a:t>nsuring </a:t>
            </a:r>
            <a:r>
              <a:rPr lang="en-US" dirty="0"/>
              <a:t>that the child’s school is safe and </a:t>
            </a:r>
            <a:r>
              <a:rPr lang="en-US" dirty="0" smtClean="0"/>
              <a:t>welcoming</a:t>
            </a:r>
          </a:p>
          <a:p>
            <a:pPr marL="342900" lvl="2" indent="-342900"/>
            <a:r>
              <a:rPr lang="en-US" dirty="0"/>
              <a:t>E</a:t>
            </a:r>
            <a:r>
              <a:rPr lang="en-US" dirty="0" smtClean="0"/>
              <a:t>nsuring </a:t>
            </a:r>
            <a:r>
              <a:rPr lang="en-US" dirty="0"/>
              <a:t>service providers are well trained and sensitive to transgender </a:t>
            </a:r>
            <a:r>
              <a:rPr lang="en-US" dirty="0" smtClean="0"/>
              <a:t>issues</a:t>
            </a:r>
          </a:p>
          <a:p>
            <a:pPr marL="342900" lvl="2" indent="-342900"/>
            <a:r>
              <a:rPr lang="en-US" dirty="0" smtClean="0"/>
              <a:t>Ensuring </a:t>
            </a:r>
            <a:r>
              <a:rPr lang="en-US" dirty="0"/>
              <a:t>that service agencies implement explicit policies that prohibit all forms of discrimination; and </a:t>
            </a:r>
            <a:endParaRPr lang="en-US" dirty="0" smtClean="0"/>
          </a:p>
          <a:p>
            <a:pPr marL="342900" lvl="2" indent="-342900"/>
            <a:r>
              <a:rPr lang="en-US" dirty="0"/>
              <a:t>S</a:t>
            </a:r>
            <a:r>
              <a:rPr lang="en-US" dirty="0" smtClean="0"/>
              <a:t>upporting </a:t>
            </a:r>
            <a:r>
              <a:rPr lang="en-US" dirty="0"/>
              <a:t>a child’s transition at a younger age at home and at school</a:t>
            </a:r>
            <a:r>
              <a:rPr lang="en-US" dirty="0" smtClean="0"/>
              <a:t>.</a:t>
            </a:r>
          </a:p>
          <a:p>
            <a:pPr marL="800100" lvl="3" indent="-342900"/>
            <a:r>
              <a:rPr lang="en-US" dirty="0"/>
              <a:t>For adolescents, this could include pubertal suspension, to be discussed more later in the presentation</a:t>
            </a:r>
          </a:p>
          <a:p>
            <a:pPr marL="800100" lvl="3" indent="-342900"/>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838200" cy="365125"/>
          </a:xfrm>
        </p:spPr>
        <p:txBody>
          <a:bodyPr/>
          <a:lstStyle/>
          <a:p>
            <a:fld id="{4D02C3FE-780A-4933-A992-0C08BC605576}" type="slidenum">
              <a:rPr lang="en-US" smtClean="0"/>
              <a:t>36</a:t>
            </a:fld>
            <a:endParaRPr lang="en-US" dirty="0"/>
          </a:p>
        </p:txBody>
      </p:sp>
    </p:spTree>
    <p:extLst>
      <p:ext uri="{BB962C8B-B14F-4D97-AF65-F5344CB8AC3E}">
        <p14:creationId xmlns:p14="http://schemas.microsoft.com/office/powerpoint/2010/main" val="39491734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factors</a:t>
            </a:r>
            <a:endParaRPr lang="en-US" dirty="0"/>
          </a:p>
        </p:txBody>
      </p:sp>
      <p:sp>
        <p:nvSpPr>
          <p:cNvPr id="3" name="Content Placeholder 2"/>
          <p:cNvSpPr>
            <a:spLocks noGrp="1"/>
          </p:cNvSpPr>
          <p:nvPr>
            <p:ph idx="1"/>
          </p:nvPr>
        </p:nvSpPr>
        <p:spPr/>
        <p:txBody>
          <a:bodyPr>
            <a:normAutofit lnSpcReduction="10000"/>
          </a:bodyPr>
          <a:lstStyle/>
          <a:p>
            <a:pPr lvl="2"/>
            <a:r>
              <a:rPr lang="en-US" sz="1600" dirty="0"/>
              <a:t>Resilience, positive and supportive family relationships, stable intellectual functioning, self-confidence, high self-esteem, a socially appealing disposition/personality and social competence, a supportive and validating faith, special talent (e.g., athletic or musical skills) and/or educational achievement, sustainable hope, and supportive school and other peer relationships. </a:t>
            </a:r>
          </a:p>
          <a:p>
            <a:pPr lvl="2"/>
            <a:r>
              <a:rPr lang="en-US" sz="1600" dirty="0"/>
              <a:t>Family support is associated with greater self-acceptance, which contributes to fewer mental health problems (Elze, 2007).</a:t>
            </a:r>
          </a:p>
          <a:p>
            <a:pPr lvl="2"/>
            <a:r>
              <a:rPr lang="en-US" sz="1600" dirty="0"/>
              <a:t>Youth Empowerment programs and events</a:t>
            </a:r>
          </a:p>
          <a:p>
            <a:pPr lvl="3"/>
            <a:r>
              <a:rPr lang="en-US" dirty="0"/>
              <a:t>Provides a sense of community to fight against isolation</a:t>
            </a:r>
          </a:p>
          <a:p>
            <a:pPr lvl="2"/>
            <a:r>
              <a:rPr lang="en-US" sz="1600" dirty="0"/>
              <a:t>It is important to identify and use these protective factors as client strengths in social work practice with LGBTQIS2-S youth (Zubernis, Snyder &amp; McCoy,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37</a:t>
            </a:fld>
            <a:endParaRPr lang="en-US" dirty="0"/>
          </a:p>
        </p:txBody>
      </p:sp>
    </p:spTree>
    <p:extLst>
      <p:ext uri="{BB962C8B-B14F-4D97-AF65-F5344CB8AC3E}">
        <p14:creationId xmlns:p14="http://schemas.microsoft.com/office/powerpoint/2010/main" val="1817881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Entering the Discomfort Zone</a:t>
            </a:r>
            <a:endParaRPr lang="en-US" dirty="0"/>
          </a:p>
        </p:txBody>
      </p:sp>
      <p:sp>
        <p:nvSpPr>
          <p:cNvPr id="3" name="Content Placeholder 2"/>
          <p:cNvSpPr>
            <a:spLocks noGrp="1"/>
          </p:cNvSpPr>
          <p:nvPr>
            <p:ph idx="1"/>
          </p:nvPr>
        </p:nvSpPr>
        <p:spPr/>
        <p:txBody>
          <a:bodyPr>
            <a:normAutofit/>
          </a:bodyPr>
          <a:lstStyle/>
          <a:p>
            <a:r>
              <a:rPr lang="en-US" dirty="0"/>
              <a:t>Why this is so much harder for adults than children?</a:t>
            </a:r>
          </a:p>
          <a:p>
            <a:r>
              <a:rPr lang="en-US" dirty="0" smtClean="0"/>
              <a:t>How </a:t>
            </a:r>
            <a:r>
              <a:rPr lang="en-US" dirty="0"/>
              <a:t>do I help others understand? </a:t>
            </a:r>
          </a:p>
          <a:p>
            <a:r>
              <a:rPr lang="en-US" dirty="0"/>
              <a:t>Why are pronouns so hard to switch?</a:t>
            </a:r>
          </a:p>
          <a:p>
            <a:r>
              <a:rPr lang="en-US" dirty="0"/>
              <a:t>Cultural/ethnic differences and their impact on potential child acceptance</a:t>
            </a:r>
          </a:p>
          <a:p>
            <a:r>
              <a:rPr lang="en-US" dirty="0"/>
              <a:t>Understanding the daily implications of having an atypical gender </a:t>
            </a:r>
            <a:r>
              <a:rPr lang="en-US" dirty="0" smtClean="0"/>
              <a:t>presentation</a:t>
            </a:r>
            <a:endParaRPr lang="en-US" dirty="0"/>
          </a:p>
          <a:p>
            <a:r>
              <a:rPr lang="en-US" dirty="0"/>
              <a:t>How homophobia and </a:t>
            </a:r>
            <a:r>
              <a:rPr lang="en-US" dirty="0" err="1" smtClean="0"/>
              <a:t>ridid</a:t>
            </a:r>
            <a:r>
              <a:rPr lang="en-US" dirty="0" smtClean="0"/>
              <a:t> gender role norms </a:t>
            </a:r>
            <a:r>
              <a:rPr lang="en-US" dirty="0"/>
              <a:t>affect the acceptance of trans </a:t>
            </a:r>
            <a:r>
              <a:rPr lang="en-US" dirty="0" smtClean="0"/>
              <a:t>kids </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38</a:t>
            </a:fld>
            <a:endParaRPr lang="en-US" dirty="0"/>
          </a:p>
        </p:txBody>
      </p:sp>
    </p:spTree>
    <p:extLst>
      <p:ext uri="{BB962C8B-B14F-4D97-AF65-F5344CB8AC3E}">
        <p14:creationId xmlns:p14="http://schemas.microsoft.com/office/powerpoint/2010/main" val="41327770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Confronting Biases</a:t>
            </a:r>
            <a:endParaRPr lang="en-US" dirty="0"/>
          </a:p>
        </p:txBody>
      </p:sp>
      <p:sp>
        <p:nvSpPr>
          <p:cNvPr id="3" name="Content Placeholder 2"/>
          <p:cNvSpPr>
            <a:spLocks noGrp="1"/>
          </p:cNvSpPr>
          <p:nvPr>
            <p:ph idx="1"/>
          </p:nvPr>
        </p:nvSpPr>
        <p:spPr/>
        <p:txBody>
          <a:bodyPr>
            <a:normAutofit/>
          </a:bodyPr>
          <a:lstStyle/>
          <a:p>
            <a:pPr marL="342900" lvl="1" indent="-342900"/>
            <a:r>
              <a:rPr lang="en-US" sz="1800" dirty="0"/>
              <a:t>Does a five-year-old know their gender?</a:t>
            </a:r>
          </a:p>
          <a:p>
            <a:pPr marL="342900" lvl="1" indent="-342900"/>
            <a:r>
              <a:rPr lang="en-US" sz="1800" dirty="0"/>
              <a:t>Is this a phase?</a:t>
            </a:r>
          </a:p>
          <a:p>
            <a:pPr marL="342900" lvl="1" indent="-342900"/>
            <a:r>
              <a:rPr lang="en-US" sz="1800" dirty="0"/>
              <a:t>Aren’t they too young to understand?</a:t>
            </a:r>
          </a:p>
          <a:p>
            <a:pPr marL="342900" lvl="1" indent="-342900"/>
            <a:r>
              <a:rPr lang="en-US" sz="1800" dirty="0"/>
              <a:t>Are they confused?</a:t>
            </a:r>
          </a:p>
          <a:p>
            <a:pPr marL="342900" lvl="1" indent="-342900"/>
            <a:r>
              <a:rPr lang="en-US" sz="1800" dirty="0"/>
              <a:t>Maybe this child is “just gay</a:t>
            </a:r>
            <a:r>
              <a:rPr lang="en-US" sz="1800" dirty="0" smtClean="0"/>
              <a:t>”</a:t>
            </a:r>
          </a:p>
          <a:p>
            <a:pPr marL="342900" lvl="1" indent="-342900"/>
            <a:endParaRPr lang="en-US" sz="1800" dirty="0"/>
          </a:p>
          <a:p>
            <a:pPr marL="342900" lvl="1" indent="-342900"/>
            <a:r>
              <a:rPr lang="en-US" sz="1800" dirty="0">
                <a:hlinkClick r:id="rId2"/>
              </a:rPr>
              <a:t>http://www.oprah.com/own-our-america-lisa-ling/Transgender-Child-A-Parents-Difficult-Choice</a:t>
            </a:r>
            <a:endParaRPr lang="en-US" sz="1800" dirty="0"/>
          </a:p>
          <a:p>
            <a:pPr marL="342900" lvl="1" indent="-342900"/>
            <a:endParaRPr lang="en-US" sz="18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838200" cy="365125"/>
          </a:xfrm>
        </p:spPr>
        <p:txBody>
          <a:bodyPr/>
          <a:lstStyle/>
          <a:p>
            <a:fld id="{4D02C3FE-780A-4933-A992-0C08BC605576}" type="slidenum">
              <a:rPr lang="en-US" smtClean="0"/>
              <a:t>39</a:t>
            </a:fld>
            <a:endParaRPr lang="en-US" dirty="0"/>
          </a:p>
        </p:txBody>
      </p:sp>
    </p:spTree>
    <p:extLst>
      <p:ext uri="{BB962C8B-B14F-4D97-AF65-F5344CB8AC3E}">
        <p14:creationId xmlns:p14="http://schemas.microsoft.com/office/powerpoint/2010/main" val="1336949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 and check-in</a:t>
            </a:r>
            <a:endParaRPr lang="en-US" dirty="0"/>
          </a:p>
        </p:txBody>
      </p:sp>
      <p:sp>
        <p:nvSpPr>
          <p:cNvPr id="3" name="Content Placeholder 2"/>
          <p:cNvSpPr>
            <a:spLocks noGrp="1"/>
          </p:cNvSpPr>
          <p:nvPr>
            <p:ph idx="1"/>
          </p:nvPr>
        </p:nvSpPr>
        <p:spPr/>
        <p:txBody>
          <a:bodyPr/>
          <a:lstStyle/>
          <a:p>
            <a:r>
              <a:rPr lang="en-US" dirty="0"/>
              <a:t>What do you hope to learn and/or gain from this workshop</a:t>
            </a:r>
            <a:r>
              <a:rPr lang="en-US" dirty="0" smtClean="0"/>
              <a:t>?</a:t>
            </a:r>
          </a:p>
          <a:p>
            <a:pPr marL="342900" lvl="1" indent="-342900"/>
            <a:r>
              <a:rPr lang="en-US" dirty="0"/>
              <a:t>W</a:t>
            </a:r>
            <a:r>
              <a:rPr lang="en-US" dirty="0" smtClean="0"/>
              <a:t>hat </a:t>
            </a:r>
            <a:r>
              <a:rPr lang="en-US" dirty="0"/>
              <a:t>part of the state </a:t>
            </a:r>
            <a:r>
              <a:rPr lang="en-US" dirty="0" smtClean="0"/>
              <a:t>do you </a:t>
            </a:r>
            <a:r>
              <a:rPr lang="en-US" dirty="0"/>
              <a:t>work </a:t>
            </a:r>
            <a:r>
              <a:rPr lang="en-US" dirty="0" smtClean="0"/>
              <a:t>in?</a:t>
            </a:r>
          </a:p>
          <a:p>
            <a:pPr marL="342900" lvl="1" indent="-342900"/>
            <a:r>
              <a:rPr lang="en-US" dirty="0" smtClean="0"/>
              <a:t> </a:t>
            </a:r>
            <a:r>
              <a:rPr lang="en-US" dirty="0"/>
              <a:t>W</a:t>
            </a:r>
            <a:r>
              <a:rPr lang="en-US" dirty="0" smtClean="0"/>
              <a:t>hat </a:t>
            </a:r>
            <a:r>
              <a:rPr lang="en-US" dirty="0"/>
              <a:t>age youth </a:t>
            </a:r>
            <a:r>
              <a:rPr lang="en-US" dirty="0" smtClean="0"/>
              <a:t>do you </a:t>
            </a:r>
            <a:r>
              <a:rPr lang="en-US" dirty="0"/>
              <a:t>typically work </a:t>
            </a:r>
            <a:r>
              <a:rPr lang="en-US" dirty="0" smtClean="0"/>
              <a:t>with?</a:t>
            </a:r>
          </a:p>
          <a:p>
            <a:pPr marL="342900" lvl="1" indent="-342900"/>
            <a:r>
              <a:rPr lang="en-US" dirty="0" smtClean="0"/>
              <a:t>Have you attended similar trainings to this one?</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4</a:t>
            </a:fld>
            <a:endParaRPr lang="en-US" dirty="0"/>
          </a:p>
        </p:txBody>
      </p:sp>
    </p:spTree>
    <p:extLst>
      <p:ext uri="{BB962C8B-B14F-4D97-AF65-F5344CB8AC3E}">
        <p14:creationId xmlns:p14="http://schemas.microsoft.com/office/powerpoint/2010/main" val="4726654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Confronting Biases</a:t>
            </a:r>
            <a:endParaRPr lang="en-US" dirty="0"/>
          </a:p>
        </p:txBody>
      </p:sp>
      <p:sp>
        <p:nvSpPr>
          <p:cNvPr id="3" name="Content Placeholder 2"/>
          <p:cNvSpPr>
            <a:spLocks noGrp="1"/>
          </p:cNvSpPr>
          <p:nvPr>
            <p:ph idx="1"/>
          </p:nvPr>
        </p:nvSpPr>
        <p:spPr/>
        <p:txBody>
          <a:bodyPr>
            <a:normAutofit/>
          </a:bodyPr>
          <a:lstStyle/>
          <a:p>
            <a:r>
              <a:rPr lang="en-US" dirty="0" smtClean="0"/>
              <a:t>Age we have a sense of our gender identity</a:t>
            </a:r>
          </a:p>
          <a:p>
            <a:pPr lvl="1"/>
            <a:r>
              <a:rPr lang="en-US" dirty="0" smtClean="0"/>
              <a:t>Age we have a sense of our sexual orientation is different!</a:t>
            </a:r>
          </a:p>
          <a:p>
            <a:pPr lvl="1"/>
            <a:r>
              <a:rPr lang="en-US" dirty="0" smtClean="0"/>
              <a:t>Gender does not equal sexual orientation!</a:t>
            </a:r>
          </a:p>
          <a:p>
            <a:pPr marL="457200" lvl="1" indent="0">
              <a:buNone/>
            </a:pPr>
            <a:endParaRPr lang="en-US" dirty="0" smtClean="0"/>
          </a:p>
          <a:p>
            <a:pPr marL="457200" lvl="1" indent="0">
              <a:buNone/>
            </a:pPr>
            <a:endParaRPr lang="en-US" sz="3200" dirty="0"/>
          </a:p>
          <a:p>
            <a:pPr lvl="1"/>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40</a:t>
            </a:fld>
            <a:endParaRPr lang="en-US" dirty="0"/>
          </a:p>
        </p:txBody>
      </p:sp>
    </p:spTree>
    <p:extLst>
      <p:ext uri="{BB962C8B-B14F-4D97-AF65-F5344CB8AC3E}">
        <p14:creationId xmlns:p14="http://schemas.microsoft.com/office/powerpoint/2010/main" val="31537500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your resources</a:t>
            </a:r>
            <a:endParaRPr lang="en-US" dirty="0"/>
          </a:p>
        </p:txBody>
      </p:sp>
      <p:sp>
        <p:nvSpPr>
          <p:cNvPr id="3" name="Content Placeholder 2"/>
          <p:cNvSpPr>
            <a:spLocks noGrp="1"/>
          </p:cNvSpPr>
          <p:nvPr>
            <p:ph idx="1"/>
          </p:nvPr>
        </p:nvSpPr>
        <p:spPr/>
        <p:txBody>
          <a:bodyPr/>
          <a:lstStyle/>
          <a:p>
            <a:pPr lvl="3"/>
            <a:r>
              <a:rPr lang="en-US" dirty="0"/>
              <a:t>Gender Diversity  trainings in schools for both students and educators and </a:t>
            </a:r>
            <a:r>
              <a:rPr lang="en-US" dirty="0" smtClean="0"/>
              <a:t>administrators </a:t>
            </a:r>
            <a:r>
              <a:rPr lang="en-US" dirty="0" smtClean="0">
                <a:hlinkClick r:id="rId2"/>
              </a:rPr>
              <a:t>www.genderdiversity.org</a:t>
            </a:r>
            <a:r>
              <a:rPr lang="en-US" dirty="0" smtClean="0"/>
              <a:t> </a:t>
            </a:r>
            <a:endParaRPr lang="en-US" dirty="0"/>
          </a:p>
          <a:p>
            <a:pPr lvl="3"/>
            <a:r>
              <a:rPr lang="en-US" dirty="0"/>
              <a:t>Trans Youth &amp; Family Allies trainings for educators and administrators http://www.imatyfa.org/</a:t>
            </a:r>
          </a:p>
          <a:p>
            <a:pPr lvl="3"/>
            <a:r>
              <a:rPr lang="en-US" dirty="0"/>
              <a:t>Welcoming Schools trainings in schools for both students and educators </a:t>
            </a:r>
            <a:r>
              <a:rPr lang="en-US" dirty="0">
                <a:hlinkClick r:id="rId3"/>
              </a:rPr>
              <a:t>http://www.welcomingschools.org</a:t>
            </a:r>
            <a:r>
              <a:rPr lang="en-US" dirty="0" smtClean="0">
                <a:hlinkClick r:id="rId3"/>
              </a:rPr>
              <a:t>/</a:t>
            </a:r>
            <a:r>
              <a:rPr lang="en-US" dirty="0" smtClean="0"/>
              <a:t> </a:t>
            </a:r>
            <a:endParaRPr lang="en-US" dirty="0"/>
          </a:p>
          <a:p>
            <a:pPr lvl="3"/>
            <a:r>
              <a:rPr lang="en-US" dirty="0"/>
              <a:t>Safe Schools Coalition </a:t>
            </a:r>
            <a:r>
              <a:rPr lang="en-US" dirty="0">
                <a:hlinkClick r:id="rId4"/>
              </a:rPr>
              <a:t>http://www.safeschoolscoalition.org</a:t>
            </a:r>
            <a:r>
              <a:rPr lang="en-US" dirty="0" smtClean="0">
                <a:hlinkClick r:id="rId4"/>
              </a:rPr>
              <a:t>/</a:t>
            </a:r>
            <a:r>
              <a:rPr lang="en-US" dirty="0" smtClean="0"/>
              <a:t> </a:t>
            </a:r>
            <a:endParaRPr lang="en-US" dirty="0"/>
          </a:p>
          <a:p>
            <a:pPr lvl="3"/>
            <a:r>
              <a:rPr lang="en-US" dirty="0"/>
              <a:t>Gay Lesbian Straight Educators Network (GLSEN) </a:t>
            </a:r>
            <a:r>
              <a:rPr lang="en-US" dirty="0">
                <a:hlinkClick r:id="rId5"/>
              </a:rPr>
              <a:t>http://</a:t>
            </a:r>
            <a:r>
              <a:rPr lang="en-US" dirty="0" smtClean="0">
                <a:hlinkClick r:id="rId5"/>
              </a:rPr>
              <a:t>www.glsen.org/cgi-bin/iowa/all/home/index.html</a:t>
            </a:r>
            <a:r>
              <a:rPr lang="en-US" dirty="0" smtClean="0"/>
              <a:t> </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41</a:t>
            </a:fld>
            <a:endParaRPr lang="en-US" dirty="0"/>
          </a:p>
        </p:txBody>
      </p:sp>
    </p:spTree>
    <p:extLst>
      <p:ext uri="{BB962C8B-B14F-4D97-AF65-F5344CB8AC3E}">
        <p14:creationId xmlns:p14="http://schemas.microsoft.com/office/powerpoint/2010/main" val="17893101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Developmental stages</a:t>
            </a:r>
            <a:endParaRPr lang="en-US" dirty="0"/>
          </a:p>
        </p:txBody>
      </p:sp>
      <p:sp>
        <p:nvSpPr>
          <p:cNvPr id="3" name="Content Placeholder 2"/>
          <p:cNvSpPr>
            <a:spLocks noGrp="1"/>
          </p:cNvSpPr>
          <p:nvPr>
            <p:ph idx="1"/>
          </p:nvPr>
        </p:nvSpPr>
        <p:spPr/>
        <p:txBody>
          <a:bodyPr/>
          <a:lstStyle/>
          <a:p>
            <a:pPr marL="342900" lvl="2" indent="-342900"/>
            <a:r>
              <a:rPr lang="en-US" dirty="0"/>
              <a:t>The two age groups that are associated with the most self-harm, distress and suicidality are five to seven year-olds who are being forced to fit into social gender roles that aren’t true to who they are, and self-harm and suicidality for kids entering puberty, whose bodies are betraying them. </a:t>
            </a:r>
            <a:endParaRPr lang="en-US" dirty="0" smtClean="0"/>
          </a:p>
          <a:p>
            <a:pPr marL="342900" lvl="2" indent="-342900"/>
            <a:r>
              <a:rPr lang="en-US" dirty="0" smtClean="0"/>
              <a:t>The </a:t>
            </a:r>
            <a:r>
              <a:rPr lang="en-US" dirty="0"/>
              <a:t>internalization of homophobic and heterosexist messages begins very early—often before transgender youth fully realize their gender </a:t>
            </a:r>
            <a:r>
              <a:rPr lang="en-US" dirty="0" smtClean="0"/>
              <a:t>identity.</a:t>
            </a:r>
          </a:p>
          <a:p>
            <a:pPr marL="342900" lvl="2" indent="-342900"/>
            <a:r>
              <a:rPr lang="en-US" dirty="0" smtClean="0"/>
              <a:t>Transgender </a:t>
            </a:r>
            <a:r>
              <a:rPr lang="en-US" dirty="0"/>
              <a:t>youth who disclose their gender identity to their parents are at risk for parental rejection, withdrawal of financial support, authoritative restrictions of their social lives, forced counseling, and even violence and removal from the home.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42</a:t>
            </a:fld>
            <a:endParaRPr lang="en-US" dirty="0"/>
          </a:p>
        </p:txBody>
      </p:sp>
    </p:spTree>
    <p:extLst>
      <p:ext uri="{BB962C8B-B14F-4D97-AF65-F5344CB8AC3E}">
        <p14:creationId xmlns:p14="http://schemas.microsoft.com/office/powerpoint/2010/main" val="29150606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r" defTabSz="457200" rtl="0">
              <a:spcBef>
                <a:spcPct val="0"/>
              </a:spcBef>
            </a:pPr>
            <a:r>
              <a:rPr lang="en-US" dirty="0"/>
              <a:t>“The passage through puberty, peer group acceptance, and the establishment of a personal identity are all developmental tasks of the adolescent years. For the youth who is lesbian, gay, bisexual, or transgender, self-acceptance and identity formation in the face of a heterosexist society are difficult tasks associated with many risks to physical, emotional, and social health” (Kreiss &amp; Patterson, 1997).</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43</a:t>
            </a:fld>
            <a:endParaRPr lang="en-US" dirty="0"/>
          </a:p>
        </p:txBody>
      </p:sp>
    </p:spTree>
    <p:extLst>
      <p:ext uri="{BB962C8B-B14F-4D97-AF65-F5344CB8AC3E}">
        <p14:creationId xmlns:p14="http://schemas.microsoft.com/office/powerpoint/2010/main" val="11731591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Interventions</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228600" y="6400800"/>
            <a:ext cx="838200" cy="365125"/>
          </a:xfrm>
        </p:spPr>
        <p:txBody>
          <a:bodyPr/>
          <a:lstStyle/>
          <a:p>
            <a:fld id="{4D02C3FE-780A-4933-A992-0C08BC605576}" type="slidenum">
              <a:rPr lang="en-US" smtClean="0"/>
              <a:t>44</a:t>
            </a:fld>
            <a:endParaRPr lang="en-US" dirty="0"/>
          </a:p>
        </p:txBody>
      </p:sp>
    </p:spTree>
    <p:extLst>
      <p:ext uri="{BB962C8B-B14F-4D97-AF65-F5344CB8AC3E}">
        <p14:creationId xmlns:p14="http://schemas.microsoft.com/office/powerpoint/2010/main" val="11060929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Professional Association for Transgender Health</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572658" y="5951810"/>
            <a:ext cx="722742" cy="365125"/>
          </a:xfrm>
        </p:spPr>
        <p:txBody>
          <a:bodyPr/>
          <a:lstStyle/>
          <a:p>
            <a:fld id="{4D02C3FE-780A-4933-A992-0C08BC605576}" type="slidenum">
              <a:rPr lang="en-US" smtClean="0"/>
              <a:t>45</a:t>
            </a:fld>
            <a:endParaRPr lang="en-US" dirty="0"/>
          </a:p>
        </p:txBody>
      </p:sp>
    </p:spTree>
    <p:extLst>
      <p:ext uri="{BB962C8B-B14F-4D97-AF65-F5344CB8AC3E}">
        <p14:creationId xmlns:p14="http://schemas.microsoft.com/office/powerpoint/2010/main" val="3377191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defTabSz="457200" rtl="0">
              <a:spcBef>
                <a:spcPct val="0"/>
              </a:spcBef>
            </a:pPr>
            <a:r>
              <a:rPr lang="en-US" sz="3200" kern="1200" dirty="0">
                <a:solidFill>
                  <a:schemeClr val="tx1"/>
                </a:solidFill>
                <a:latin typeface="+mj-lt"/>
                <a:ea typeface="+mj-ea"/>
                <a:cs typeface="Trebuchet MS"/>
              </a:rPr>
              <a:t>WPATH Standards of Care</a:t>
            </a:r>
            <a:br>
              <a:rPr lang="en-US" sz="3200" kern="1200" dirty="0">
                <a:solidFill>
                  <a:schemeClr val="tx1"/>
                </a:solidFill>
                <a:latin typeface="+mj-lt"/>
                <a:ea typeface="+mj-ea"/>
                <a:cs typeface="Trebuchet MS"/>
              </a:rPr>
            </a:br>
            <a:r>
              <a:rPr lang="en-US" sz="3200" kern="1200" dirty="0">
                <a:solidFill>
                  <a:schemeClr val="tx1"/>
                </a:solidFill>
                <a:latin typeface="+mj-lt"/>
                <a:ea typeface="+mj-ea"/>
                <a:cs typeface="Trebuchet MS"/>
              </a:rPr>
              <a:t>Version 7</a:t>
            </a:r>
          </a:p>
        </p:txBody>
      </p:sp>
      <p:sp>
        <p:nvSpPr>
          <p:cNvPr id="3" name="Content Placeholder 2"/>
          <p:cNvSpPr>
            <a:spLocks noGrp="1"/>
          </p:cNvSpPr>
          <p:nvPr>
            <p:ph idx="1"/>
          </p:nvPr>
        </p:nvSpPr>
        <p:spPr/>
        <p:txBody>
          <a:bodyPr/>
          <a:lstStyle/>
          <a:p>
            <a:pPr marL="230188" lvl="3" indent="0"/>
            <a:r>
              <a:rPr lang="en-US" dirty="0"/>
              <a:t>The World Professional Association for Transgender Health (WPATH) is an international, multidisciplinary, professional association whose mission is to promote evidence-based care, education, research, advocacy, public policy, and respect for transgender health. </a:t>
            </a:r>
          </a:p>
          <a:p>
            <a:pPr marL="230188" lvl="3" indent="0"/>
            <a:r>
              <a:rPr lang="en-US" dirty="0"/>
              <a:t>The vision of WPATH is to bring together diverse professionals dedicated to developing best practices and supportive policies worldwide that promote health, research, education, respect, dignity, and equality for transsexual, transgender, and gender nonconforming people in all cultural settings.</a:t>
            </a:r>
          </a:p>
          <a:p>
            <a:pPr marL="230188" lvl="3" indent="0"/>
            <a:r>
              <a:rPr lang="en-US" dirty="0"/>
              <a:t>One of the main functions of WPATH is to promote the highest standards of health care for individuals through the articulation of </a:t>
            </a:r>
            <a:r>
              <a:rPr lang="en-US" i="1" dirty="0"/>
              <a:t>Standards of Care (SOC) for the Health of Transsexual, Transgender, and Gender Nonconforming People</a:t>
            </a:r>
            <a:r>
              <a:rPr lang="en-US" dirty="0"/>
              <a:t>.</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572658" y="5951810"/>
            <a:ext cx="722742" cy="365125"/>
          </a:xfrm>
        </p:spPr>
        <p:txBody>
          <a:bodyPr/>
          <a:lstStyle/>
          <a:p>
            <a:fld id="{4D02C3FE-780A-4933-A992-0C08BC605576}" type="slidenum">
              <a:rPr lang="en-US" smtClean="0"/>
              <a:t>46</a:t>
            </a:fld>
            <a:endParaRPr lang="en-US" dirty="0"/>
          </a:p>
        </p:txBody>
      </p:sp>
    </p:spTree>
    <p:extLst>
      <p:ext uri="{BB962C8B-B14F-4D97-AF65-F5344CB8AC3E}">
        <p14:creationId xmlns:p14="http://schemas.microsoft.com/office/powerpoint/2010/main" val="15039663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of Standards of Care</a:t>
            </a:r>
            <a:endParaRPr lang="en-US" dirty="0"/>
          </a:p>
        </p:txBody>
      </p:sp>
      <p:sp>
        <p:nvSpPr>
          <p:cNvPr id="3" name="Content Placeholder 2"/>
          <p:cNvSpPr>
            <a:spLocks noGrp="1"/>
          </p:cNvSpPr>
          <p:nvPr>
            <p:ph idx="1"/>
          </p:nvPr>
        </p:nvSpPr>
        <p:spPr/>
        <p:txBody>
          <a:bodyPr/>
          <a:lstStyle/>
          <a:p>
            <a:pPr marL="230188" lvl="3" indent="0"/>
            <a:r>
              <a:rPr lang="en-US" dirty="0"/>
              <a:t>The overall goal of the </a:t>
            </a:r>
            <a:r>
              <a:rPr lang="en-US" i="1" dirty="0"/>
              <a:t>SOC </a:t>
            </a:r>
            <a:r>
              <a:rPr lang="en-US" dirty="0"/>
              <a:t>is to provide clinical guidance for health professionals to assist transsexual, transgender, and gender nonconforming people with safe and effective pathways to achieving lasting personal comfort with their gendered selves, in order to maximize their overall health, psychological well-being, and self-fulfillment. This assistance may include primary care, gynecologic and urologic care, reproductive options, voice and communication therapy, mental health services (e.g., assessment, counseling, psychotherapy), and hormonal and surgical treatments.</a:t>
            </a:r>
          </a:p>
          <a:p>
            <a:pPr marL="230188" lvl="3" indent="0"/>
            <a:r>
              <a:rPr lang="en-US" dirty="0"/>
              <a:t>The </a:t>
            </a:r>
            <a:r>
              <a:rPr lang="en-US" i="1" dirty="0"/>
              <a:t>SOC </a:t>
            </a:r>
            <a:r>
              <a:rPr lang="en-US" dirty="0"/>
              <a:t>are intended to be flexible in order to meet the diverse health care needs of transsexual, transgender, and gender nonconforming people. While flexible, they offer standards for promoting optimal health care and guiding the treatment of people experiencing gender dysphoria – broadly defined as discomfort or distress that is caused by a discrepancy between a person’s gender identity and that person’s sex assigned at birth.</a:t>
            </a:r>
          </a:p>
          <a:p>
            <a:endParaRPr lang="en-US" dirty="0"/>
          </a:p>
        </p:txBody>
      </p:sp>
      <p:sp>
        <p:nvSpPr>
          <p:cNvPr id="6" name="Slide Number Placeholder 5"/>
          <p:cNvSpPr>
            <a:spLocks noGrp="1"/>
          </p:cNvSpPr>
          <p:nvPr>
            <p:ph type="sldNum" sz="quarter" idx="12"/>
          </p:nvPr>
        </p:nvSpPr>
        <p:spPr>
          <a:xfrm>
            <a:off x="572658" y="5951810"/>
            <a:ext cx="798942" cy="365125"/>
          </a:xfrm>
        </p:spPr>
        <p:txBody>
          <a:bodyPr/>
          <a:lstStyle/>
          <a:p>
            <a:fld id="{4D02C3FE-780A-4933-A992-0C08BC605576}" type="slidenum">
              <a:rPr lang="en-US" smtClean="0"/>
              <a:t>47</a:t>
            </a:fld>
            <a:endParaRPr lang="en-US" dirty="0"/>
          </a:p>
        </p:txBody>
      </p:sp>
    </p:spTree>
    <p:extLst>
      <p:ext uri="{BB962C8B-B14F-4D97-AF65-F5344CB8AC3E}">
        <p14:creationId xmlns:p14="http://schemas.microsoft.com/office/powerpoint/2010/main" val="10792887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and Statistical Manual of Mental Disorders, 4</a:t>
            </a:r>
            <a:r>
              <a:rPr lang="en-US" baseline="30000" dirty="0" smtClean="0"/>
              <a:t>th</a:t>
            </a:r>
            <a:r>
              <a:rPr lang="en-US" dirty="0" smtClean="0"/>
              <a:t> Edition</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572658" y="5951810"/>
            <a:ext cx="722742" cy="365125"/>
          </a:xfrm>
        </p:spPr>
        <p:txBody>
          <a:bodyPr/>
          <a:lstStyle/>
          <a:p>
            <a:fld id="{4D02C3FE-780A-4933-A992-0C08BC605576}" type="slidenum">
              <a:rPr lang="en-US" smtClean="0"/>
              <a:t>48</a:t>
            </a:fld>
            <a:endParaRPr lang="en-US" dirty="0"/>
          </a:p>
        </p:txBody>
      </p:sp>
    </p:spTree>
    <p:extLst>
      <p:ext uri="{BB962C8B-B14F-4D97-AF65-F5344CB8AC3E}">
        <p14:creationId xmlns:p14="http://schemas.microsoft.com/office/powerpoint/2010/main" val="25962572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defTabSz="457200" rtl="0">
              <a:spcBef>
                <a:spcPct val="0"/>
              </a:spcBef>
            </a:pPr>
            <a:r>
              <a:rPr lang="en-US" sz="2400" kern="1200" dirty="0">
                <a:solidFill>
                  <a:schemeClr val="tx1"/>
                </a:solidFill>
                <a:latin typeface="+mj-lt"/>
                <a:ea typeface="+mj-ea"/>
                <a:cs typeface="Trebuchet MS"/>
              </a:rPr>
              <a:t>DSM – Sexual and Identity Disorder (APA, 2000)</a:t>
            </a:r>
            <a:br>
              <a:rPr lang="en-US" sz="2400" kern="1200" dirty="0">
                <a:solidFill>
                  <a:schemeClr val="tx1"/>
                </a:solidFill>
                <a:latin typeface="+mj-lt"/>
                <a:ea typeface="+mj-ea"/>
                <a:cs typeface="Trebuchet MS"/>
              </a:rPr>
            </a:br>
            <a:r>
              <a:rPr lang="en-US" sz="2400" kern="1200" dirty="0">
                <a:solidFill>
                  <a:schemeClr val="tx1"/>
                </a:solidFill>
                <a:latin typeface="+mj-lt"/>
                <a:ea typeface="+mj-ea"/>
                <a:cs typeface="Trebuchet MS"/>
              </a:rPr>
              <a:t>There are two components of Gender Identity Disorder (GID) which both must be present to make a diagnosis.</a:t>
            </a:r>
            <a:br>
              <a:rPr lang="en-US" sz="2400" kern="1200" dirty="0">
                <a:solidFill>
                  <a:schemeClr val="tx1"/>
                </a:solidFill>
                <a:latin typeface="+mj-lt"/>
                <a:ea typeface="+mj-ea"/>
                <a:cs typeface="Trebuchet MS"/>
              </a:rPr>
            </a:br>
            <a:endParaRPr lang="en-US" sz="24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230188" lvl="3" indent="0"/>
            <a:r>
              <a:rPr lang="en-US" dirty="0" smtClean="0"/>
              <a:t>There </a:t>
            </a:r>
            <a:r>
              <a:rPr lang="en-US" dirty="0"/>
              <a:t>must be evidence of a strong and persistent cross-gender identification, which is the desire to be, or the insistence that one is, of the other sex.</a:t>
            </a:r>
          </a:p>
          <a:p>
            <a:pPr marL="230188" lvl="4" indent="0"/>
            <a:r>
              <a:rPr lang="en-US" dirty="0" smtClean="0"/>
              <a:t> This </a:t>
            </a:r>
            <a:r>
              <a:rPr lang="en-US" dirty="0"/>
              <a:t>cross-gender identification must not merely be a desire for any perceived cultural advantages of being the other sex. There must also be evidence of persistent discomfort about one’s assigned sex or a sense of inappropriateness in the gender role of that sex.</a:t>
            </a:r>
          </a:p>
          <a:p>
            <a:pPr marL="230188" lvl="4" indent="0"/>
            <a:r>
              <a:rPr lang="en-US" dirty="0" smtClean="0"/>
              <a:t> The </a:t>
            </a:r>
            <a:r>
              <a:rPr lang="en-US" dirty="0"/>
              <a:t>diagnosis is not made if the individual has a concurrent physical intersex condition.</a:t>
            </a:r>
          </a:p>
          <a:p>
            <a:pPr marL="230188" lvl="4" indent="0"/>
            <a:r>
              <a:rPr lang="en-US" dirty="0" smtClean="0"/>
              <a:t> To </a:t>
            </a:r>
            <a:r>
              <a:rPr lang="en-US" dirty="0"/>
              <a:t>make the diagnosis, there must be evidence of clinically significant distress or impairment in social, occupational, or other important areas of functioning.</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5943600"/>
            <a:ext cx="914400" cy="365125"/>
          </a:xfrm>
        </p:spPr>
        <p:txBody>
          <a:bodyPr/>
          <a:lstStyle/>
          <a:p>
            <a:fld id="{4D02C3FE-780A-4933-A992-0C08BC605576}" type="slidenum">
              <a:rPr lang="en-US" smtClean="0"/>
              <a:t>49</a:t>
            </a:fld>
            <a:endParaRPr lang="en-US" dirty="0"/>
          </a:p>
        </p:txBody>
      </p:sp>
    </p:spTree>
    <p:extLst>
      <p:ext uri="{BB962C8B-B14F-4D97-AF65-F5344CB8AC3E}">
        <p14:creationId xmlns:p14="http://schemas.microsoft.com/office/powerpoint/2010/main" val="9403523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norms and creating a </a:t>
            </a:r>
            <a:br>
              <a:rPr lang="en-US" dirty="0" smtClean="0"/>
            </a:br>
            <a:r>
              <a:rPr lang="en-US" dirty="0" smtClean="0"/>
              <a:t>safe training space</a:t>
            </a:r>
            <a:endParaRPr lang="en-US" dirty="0"/>
          </a:p>
        </p:txBody>
      </p:sp>
      <p:sp>
        <p:nvSpPr>
          <p:cNvPr id="3" name="Content Placeholder 2"/>
          <p:cNvSpPr>
            <a:spLocks noGrp="1"/>
          </p:cNvSpPr>
          <p:nvPr>
            <p:ph idx="1"/>
          </p:nvPr>
        </p:nvSpPr>
        <p:spPr/>
        <p:txBody>
          <a:bodyPr>
            <a:normAutofit fontScale="92500" lnSpcReduction="10000"/>
          </a:bodyPr>
          <a:lstStyle/>
          <a:p>
            <a:r>
              <a:rPr lang="en-US" dirty="0"/>
              <a:t>No interrupting</a:t>
            </a:r>
          </a:p>
          <a:p>
            <a:r>
              <a:rPr lang="en-US" dirty="0" smtClean="0"/>
              <a:t>No </a:t>
            </a:r>
            <a:r>
              <a:rPr lang="en-US" dirty="0"/>
              <a:t>side conversations – cross talk</a:t>
            </a:r>
          </a:p>
          <a:p>
            <a:r>
              <a:rPr lang="en-US" dirty="0"/>
              <a:t>Give the benefit of the doubt – look for learning</a:t>
            </a:r>
          </a:p>
          <a:p>
            <a:r>
              <a:rPr lang="en-US" dirty="0" smtClean="0"/>
              <a:t>No </a:t>
            </a:r>
            <a:r>
              <a:rPr lang="en-US" dirty="0"/>
              <a:t>judgment – we are all in different places</a:t>
            </a:r>
          </a:p>
          <a:p>
            <a:r>
              <a:rPr lang="en-US" dirty="0"/>
              <a:t>Commitment to the process- stay through the hard stuff</a:t>
            </a:r>
          </a:p>
          <a:p>
            <a:r>
              <a:rPr lang="en-US" dirty="0"/>
              <a:t>Own your stuff – apologize</a:t>
            </a:r>
          </a:p>
          <a:p>
            <a:r>
              <a:rPr lang="en-US" dirty="0"/>
              <a:t>“I” statements</a:t>
            </a:r>
          </a:p>
          <a:p>
            <a:r>
              <a:rPr lang="en-US" dirty="0" smtClean="0"/>
              <a:t>Stay </a:t>
            </a:r>
            <a:r>
              <a:rPr lang="en-US" dirty="0"/>
              <a:t>humble</a:t>
            </a:r>
          </a:p>
          <a:p>
            <a:r>
              <a:rPr lang="en-US" dirty="0"/>
              <a:t>Focus is: to explore, to encourage a deeper understanding of complex topics</a:t>
            </a:r>
          </a:p>
          <a:p>
            <a:r>
              <a:rPr lang="en-US" dirty="0"/>
              <a:t>To engage in an analysis of the </a:t>
            </a:r>
            <a:r>
              <a:rPr lang="en-US" dirty="0" smtClean="0"/>
              <a:t>topic</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838200" cy="365125"/>
          </a:xfrm>
        </p:spPr>
        <p:txBody>
          <a:bodyPr/>
          <a:lstStyle/>
          <a:p>
            <a:fld id="{4D02C3FE-780A-4933-A992-0C08BC605576}" type="slidenum">
              <a:rPr lang="en-US" smtClean="0"/>
              <a:t>5</a:t>
            </a:fld>
            <a:endParaRPr lang="en-US" dirty="0"/>
          </a:p>
        </p:txBody>
      </p:sp>
    </p:spTree>
    <p:extLst>
      <p:ext uri="{BB962C8B-B14F-4D97-AF65-F5344CB8AC3E}">
        <p14:creationId xmlns:p14="http://schemas.microsoft.com/office/powerpoint/2010/main" val="33206370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defTabSz="457200" rtl="0">
              <a:spcBef>
                <a:spcPct val="0"/>
              </a:spcBef>
            </a:pPr>
            <a:r>
              <a:rPr lang="en-US" sz="3200" kern="1200" dirty="0">
                <a:solidFill>
                  <a:schemeClr val="tx1"/>
                </a:solidFill>
                <a:latin typeface="+mj-lt"/>
                <a:ea typeface="+mj-ea"/>
                <a:cs typeface="Trebuchet MS"/>
              </a:rPr>
              <a:t>Distress in individuals with GID is manifested differently across the life cycle.</a:t>
            </a:r>
            <a:br>
              <a:rPr lang="en-US" sz="3200" kern="1200" dirty="0">
                <a:solidFill>
                  <a:schemeClr val="tx1"/>
                </a:solidFill>
                <a:latin typeface="+mj-lt"/>
                <a:ea typeface="+mj-ea"/>
                <a:cs typeface="Trebuchet MS"/>
              </a:rPr>
            </a:br>
            <a:endParaRPr lang="en-US" sz="3200" kern="1200" dirty="0">
              <a:solidFill>
                <a:schemeClr val="tx1"/>
              </a:solidFill>
              <a:latin typeface="+mj-lt"/>
              <a:ea typeface="+mj-ea"/>
              <a:cs typeface="Trebuchet MS"/>
            </a:endParaRPr>
          </a:p>
        </p:txBody>
      </p:sp>
      <p:sp>
        <p:nvSpPr>
          <p:cNvPr id="3" name="Content Placeholder 2"/>
          <p:cNvSpPr>
            <a:spLocks noGrp="1"/>
          </p:cNvSpPr>
          <p:nvPr>
            <p:ph idx="1"/>
          </p:nvPr>
        </p:nvSpPr>
        <p:spPr/>
        <p:txBody>
          <a:bodyPr/>
          <a:lstStyle/>
          <a:p>
            <a:pPr marL="230188" lvl="4" indent="0" defTabSz="227013"/>
            <a:r>
              <a:rPr lang="en-US" dirty="0" smtClean="0"/>
              <a:t> In </a:t>
            </a:r>
            <a:r>
              <a:rPr lang="en-US" dirty="0"/>
              <a:t>young children, distress is manifested by the stated unhappiness about their assigned sex. Preoccupation with cross-gender wishes often interferes with ordinary activities.</a:t>
            </a:r>
          </a:p>
          <a:p>
            <a:pPr marL="230188" lvl="5" indent="0" defTabSz="227013"/>
            <a:r>
              <a:rPr lang="en-US" dirty="0" smtClean="0"/>
              <a:t> Children </a:t>
            </a:r>
            <a:r>
              <a:rPr lang="en-US" dirty="0"/>
              <a:t>with GID may manifest coexisting Separation Anxiety Disorder, Generalized Anxiety Disorder, and symptoms of depression.</a:t>
            </a:r>
          </a:p>
          <a:p>
            <a:pPr marL="230188" lvl="5" indent="0" defTabSz="227013"/>
            <a:r>
              <a:rPr lang="en-US" dirty="0" smtClean="0"/>
              <a:t> For </a:t>
            </a:r>
            <a:r>
              <a:rPr lang="en-US" dirty="0"/>
              <a:t>clinically referred children, onset of cross-gender interests and activities is usually between ages 2 and 4 years. Typically children are referred around the time of school entry because of parental concern that what they regarded as a phase does not appear to be passing.</a:t>
            </a:r>
          </a:p>
          <a:p>
            <a:pPr marL="230188" lvl="4" indent="0" defTabSz="227013"/>
            <a:r>
              <a:rPr lang="en-US" dirty="0" smtClean="0"/>
              <a:t> In </a:t>
            </a:r>
            <a:r>
              <a:rPr lang="en-US" dirty="0"/>
              <a:t>older children, failure to develop age-appropriate same-sex peer relationships and skills often leads to isolation and distress, and some children may refuse to attend school because of teasing or pressure to dress in attire stereotypical of their assigned sex.</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5943600"/>
            <a:ext cx="838200" cy="365125"/>
          </a:xfrm>
        </p:spPr>
        <p:txBody>
          <a:bodyPr/>
          <a:lstStyle/>
          <a:p>
            <a:fld id="{4D02C3FE-780A-4933-A992-0C08BC605576}" type="slidenum">
              <a:rPr lang="en-US" smtClean="0"/>
              <a:t>50</a:t>
            </a:fld>
            <a:endParaRPr lang="en-US" dirty="0"/>
          </a:p>
        </p:txBody>
      </p:sp>
    </p:spTree>
    <p:extLst>
      <p:ext uri="{BB962C8B-B14F-4D97-AF65-F5344CB8AC3E}">
        <p14:creationId xmlns:p14="http://schemas.microsoft.com/office/powerpoint/2010/main" val="28222092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Adolescents diagnosed with GID</a:t>
            </a:r>
            <a:endParaRPr lang="en-US" dirty="0"/>
          </a:p>
        </p:txBody>
      </p:sp>
      <p:sp>
        <p:nvSpPr>
          <p:cNvPr id="3" name="Content Placeholder 2"/>
          <p:cNvSpPr>
            <a:spLocks noGrp="1"/>
          </p:cNvSpPr>
          <p:nvPr>
            <p:ph idx="1"/>
          </p:nvPr>
        </p:nvSpPr>
        <p:spPr/>
        <p:txBody>
          <a:bodyPr/>
          <a:lstStyle/>
          <a:p>
            <a:pPr marL="230188" lvl="4" indent="0"/>
            <a:r>
              <a:rPr lang="en-US" dirty="0" smtClean="0"/>
              <a:t> In </a:t>
            </a:r>
            <a:r>
              <a:rPr lang="en-US" dirty="0"/>
              <a:t>adolescents and adults, preoccupation with cross-gender wishes often interferes with ordinary activities. Relationship difficulties are common, and functioning at school or at work may be impaired.</a:t>
            </a:r>
          </a:p>
          <a:p>
            <a:pPr marL="230188" lvl="5" indent="0"/>
            <a:r>
              <a:rPr lang="en-US" dirty="0" smtClean="0"/>
              <a:t> Adolescents </a:t>
            </a:r>
            <a:r>
              <a:rPr lang="en-US" dirty="0"/>
              <a:t>are particularly at risk for depression and suicidal ideation and suicide attempts.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51</a:t>
            </a:fld>
            <a:endParaRPr lang="en-US" dirty="0"/>
          </a:p>
        </p:txBody>
      </p:sp>
    </p:spTree>
    <p:extLst>
      <p:ext uri="{BB962C8B-B14F-4D97-AF65-F5344CB8AC3E}">
        <p14:creationId xmlns:p14="http://schemas.microsoft.com/office/powerpoint/2010/main" val="407528323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defTabSz="457200" rtl="0">
              <a:spcBef>
                <a:spcPct val="0"/>
              </a:spcBef>
            </a:pPr>
            <a:r>
              <a:rPr lang="en-US" sz="3200" kern="1200" dirty="0">
                <a:solidFill>
                  <a:schemeClr val="tx1"/>
                </a:solidFill>
                <a:latin typeface="+mj-lt"/>
                <a:ea typeface="+mj-ea"/>
                <a:cs typeface="Trebuchet MS"/>
              </a:rPr>
              <a:t>Diagnostic criteria code is based on age</a:t>
            </a:r>
            <a:r>
              <a:rPr lang="en-US" dirty="0"/>
              <a:t/>
            </a:r>
            <a:br>
              <a:rPr lang="en-US" dirty="0"/>
            </a:br>
            <a:endParaRPr lang="en-US" dirty="0"/>
          </a:p>
        </p:txBody>
      </p:sp>
      <p:sp>
        <p:nvSpPr>
          <p:cNvPr id="3" name="Content Placeholder 2"/>
          <p:cNvSpPr>
            <a:spLocks noGrp="1"/>
          </p:cNvSpPr>
          <p:nvPr>
            <p:ph idx="1"/>
          </p:nvPr>
        </p:nvSpPr>
        <p:spPr/>
        <p:txBody>
          <a:bodyPr/>
          <a:lstStyle/>
          <a:p>
            <a:pPr lvl="4"/>
            <a:r>
              <a:rPr lang="en-US" dirty="0"/>
              <a:t>302.6 Gender Identity Disorder in Children</a:t>
            </a:r>
          </a:p>
          <a:p>
            <a:pPr lvl="4"/>
            <a:r>
              <a:rPr lang="en-US" dirty="0"/>
              <a:t>302.85 Gender Identity Disorder in Adolescents or </a:t>
            </a:r>
            <a:r>
              <a:rPr lang="en-US" dirty="0" smtClean="0"/>
              <a:t>Adults</a:t>
            </a:r>
          </a:p>
          <a:p>
            <a:pPr lvl="4"/>
            <a:r>
              <a:rPr lang="en-US" dirty="0"/>
              <a:t>Regarding the criteria for GID for adolescents and adults, the current criteria do not capture the whole spectrum of gender variant phenomena (Narrow &amp; Cohen-Kettenis, 2010).</a:t>
            </a:r>
          </a:p>
          <a:p>
            <a:pPr lvl="4"/>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52</a:t>
            </a:fld>
            <a:endParaRPr lang="en-US" dirty="0"/>
          </a:p>
        </p:txBody>
      </p:sp>
    </p:spTree>
    <p:extLst>
      <p:ext uri="{BB962C8B-B14F-4D97-AF65-F5344CB8AC3E}">
        <p14:creationId xmlns:p14="http://schemas.microsoft.com/office/powerpoint/2010/main" val="151167466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DSM and insurance coverage</a:t>
            </a:r>
            <a:endParaRPr lang="en-US" dirty="0"/>
          </a:p>
        </p:txBody>
      </p:sp>
      <p:sp>
        <p:nvSpPr>
          <p:cNvPr id="3" name="Content Placeholder 2"/>
          <p:cNvSpPr>
            <a:spLocks noGrp="1"/>
          </p:cNvSpPr>
          <p:nvPr>
            <p:ph idx="1"/>
          </p:nvPr>
        </p:nvSpPr>
        <p:spPr/>
        <p:txBody>
          <a:bodyPr/>
          <a:lstStyle/>
          <a:p>
            <a:pPr lvl="3"/>
            <a:r>
              <a:rPr lang="en-US" dirty="0"/>
              <a:t>The GID diagnosis is, to date, required for insurance coverage of hormonal therapy and sex reassignment procedures for transitioning individuals. Those who seek treatment often view it as a trade-off between stigma and insurance reimbursement. Because most insurance companies require DSM diagnoses for treatment coverage in general, the diagnoses of GID facilitates payment and thus access to basic care for gender-variant individuals. While many view GID diagnoses as a societal prejudice rather than a mental disorder, there has been concern that without a specific disorder label to categorize behaviors, treatment-seeking individuals would be turned away. (Kamens, 2011).</a:t>
            </a:r>
          </a:p>
          <a:p>
            <a:pPr lvl="3"/>
            <a:r>
              <a:rPr lang="en-US" dirty="0"/>
              <a:t>Utilization of health care services is reduced in this population, with received barriers, including cost, fear of services in general, and fear of mental health stigma (Colton, Fitzgerald, Pardo &amp; Babcock, 2011).</a:t>
            </a:r>
          </a:p>
          <a:p>
            <a:pPr lvl="3"/>
            <a:r>
              <a:rPr lang="en-US" dirty="0"/>
              <a:t>Puberty blockers are both medically necessary and expensive.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53</a:t>
            </a:fld>
            <a:endParaRPr lang="en-US" dirty="0"/>
          </a:p>
        </p:txBody>
      </p:sp>
    </p:spTree>
    <p:extLst>
      <p:ext uri="{BB962C8B-B14F-4D97-AF65-F5344CB8AC3E}">
        <p14:creationId xmlns:p14="http://schemas.microsoft.com/office/powerpoint/2010/main" val="5014819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Dutch Protocol</a:t>
            </a:r>
            <a:endParaRPr lang="en-US" dirty="0"/>
          </a:p>
        </p:txBody>
      </p:sp>
      <p:sp>
        <p:nvSpPr>
          <p:cNvPr id="3" name="Content Placeholder 2"/>
          <p:cNvSpPr>
            <a:spLocks noGrp="1"/>
          </p:cNvSpPr>
          <p:nvPr>
            <p:ph idx="1"/>
          </p:nvPr>
        </p:nvSpPr>
        <p:spPr/>
        <p:txBody>
          <a:bodyPr/>
          <a:lstStyle/>
          <a:p>
            <a:pPr marL="342900" lvl="3" indent="-342900"/>
            <a:r>
              <a:rPr lang="en-US" dirty="0"/>
              <a:t>Since the mid-1990s, one model of therapeutic care, developed by Dutch clinicians and researchers, has been to initiate the biomedical aspects of sex reassignment in early – to mid-adolescence, rather than wait for the legal age of adulthood. After careful psychological evaluation, adolescents deemed appropriate for such treatment are prescribed hormonal medication to delay or suppress somatic puberty. If the gender dysphoria persists, then cross-sex hormonal therapy is offered at the age of 16, and if the adolescent desires, surgical sex change procedures are then offered (Zucker, </a:t>
            </a:r>
            <a:r>
              <a:rPr lang="en-US" dirty="0" err="1"/>
              <a:t>Breadley</a:t>
            </a:r>
            <a:r>
              <a:rPr lang="en-US" dirty="0"/>
              <a:t>, Owen-Anderson, Singh, Blanchard &amp; Bain,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54</a:t>
            </a:fld>
            <a:endParaRPr lang="en-US" dirty="0"/>
          </a:p>
        </p:txBody>
      </p:sp>
    </p:spTree>
    <p:extLst>
      <p:ext uri="{BB962C8B-B14F-4D97-AF65-F5344CB8AC3E}">
        <p14:creationId xmlns:p14="http://schemas.microsoft.com/office/powerpoint/2010/main" val="239326845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a:t>
            </a:r>
            <a:endParaRPr lang="en-US" dirty="0"/>
          </a:p>
        </p:txBody>
      </p:sp>
      <p:sp>
        <p:nvSpPr>
          <p:cNvPr id="3" name="Content Placeholder 2"/>
          <p:cNvSpPr>
            <a:spLocks noGrp="1"/>
          </p:cNvSpPr>
          <p:nvPr>
            <p:ph idx="1"/>
          </p:nvPr>
        </p:nvSpPr>
        <p:spPr/>
        <p:txBody>
          <a:bodyPr/>
          <a:lstStyle/>
          <a:p>
            <a:pPr marL="230188" lvl="4" indent="0"/>
            <a:r>
              <a:rPr lang="en-US" dirty="0"/>
              <a:t>There is the assumption that for some adolescents with GID there is little systematic empirical evidence that psychological interventions can resolve the gender dysphoria</a:t>
            </a:r>
          </a:p>
          <a:p>
            <a:pPr marL="230188" lvl="4" indent="0"/>
            <a:r>
              <a:rPr lang="en-US" dirty="0"/>
              <a:t>The use of hormonal blockers can be helpful to the adolescent because it reduces the incongruence between the development of natal sex secondary physical characteristics (male: facial hair growth, hair growth on other parts of body, deepening of voice; female: breast development, menstruation) and the felt </a:t>
            </a:r>
            <a:r>
              <a:rPr lang="en-US" dirty="0" err="1"/>
              <a:t>psychologic</a:t>
            </a:r>
            <a:r>
              <a:rPr lang="en-US" dirty="0"/>
              <a:t> gender, thereby reducing stress</a:t>
            </a:r>
          </a:p>
          <a:p>
            <a:pPr marL="230188" lvl="4" indent="0"/>
            <a:r>
              <a:rPr lang="en-US" dirty="0"/>
              <a:t>Reduction of incongruence makes it easier for adolescents to present socially in the cross-gender identity/role, which is also helpful in reducing stress during the gender transition process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55</a:t>
            </a:fld>
            <a:endParaRPr lang="en-US" dirty="0"/>
          </a:p>
        </p:txBody>
      </p:sp>
    </p:spTree>
    <p:extLst>
      <p:ext uri="{BB962C8B-B14F-4D97-AF65-F5344CB8AC3E}">
        <p14:creationId xmlns:p14="http://schemas.microsoft.com/office/powerpoint/2010/main" val="25397546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342900" lvl="3" indent="-342900"/>
            <a:r>
              <a:rPr lang="en-US" dirty="0"/>
              <a:t>“A study in the Netherlands at a gender clinic found adolescents to be faring better than adults in measures of psychological health, largely attributed to the youth receiving gender role assistance by way of puberty suspension or hormone therapy, and implications the adolescents felt more supported and experienced less harm through stigmatization than adults” (Herbert, 2011).</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56</a:t>
            </a:fld>
            <a:endParaRPr lang="en-US" dirty="0"/>
          </a:p>
        </p:txBody>
      </p:sp>
    </p:spTree>
    <p:extLst>
      <p:ext uri="{BB962C8B-B14F-4D97-AF65-F5344CB8AC3E}">
        <p14:creationId xmlns:p14="http://schemas.microsoft.com/office/powerpoint/2010/main" val="226710177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treatment for adolescents</a:t>
            </a:r>
            <a:endParaRPr lang="en-US" dirty="0"/>
          </a:p>
        </p:txBody>
      </p:sp>
      <p:sp>
        <p:nvSpPr>
          <p:cNvPr id="3" name="Content Placeholder 2"/>
          <p:cNvSpPr>
            <a:spLocks noGrp="1"/>
          </p:cNvSpPr>
          <p:nvPr>
            <p:ph idx="1"/>
          </p:nvPr>
        </p:nvSpPr>
        <p:spPr/>
        <p:txBody>
          <a:bodyPr/>
          <a:lstStyle/>
          <a:p>
            <a:pPr lvl="3"/>
            <a:r>
              <a:rPr lang="en-US" dirty="0"/>
              <a:t>Stage 1: therapeutic exploration</a:t>
            </a:r>
          </a:p>
          <a:p>
            <a:pPr lvl="3"/>
            <a:r>
              <a:rPr lang="en-US" dirty="0"/>
              <a:t>Stage 2: For adolescents whose GID persists and becomes more distressing during adolescent development, stage two may be considered following careful assessment. This involves the use of hypothalamic blockers which suppresses the production of estrogen or testosterone and produces a state of biological neutrality. This intervention is reversible. A controversy exists about the timing of this intervention during pubertal development.</a:t>
            </a:r>
          </a:p>
          <a:p>
            <a:pPr lvl="3"/>
            <a:r>
              <a:rPr lang="en-US" dirty="0"/>
              <a:t>Stage 3: includes partially reversible interventions such as hormonal treatment which masculinizes or feminizes the body. Current guidelines allow this intervention after the age of 16</a:t>
            </a:r>
          </a:p>
          <a:p>
            <a:pPr lvl="3"/>
            <a:r>
              <a:rPr lang="en-US" dirty="0"/>
              <a:t>Stage 4: after the age of 18, stage four includes irreversible interventions, such as surgical procedures” (</a:t>
            </a:r>
            <a:r>
              <a:rPr lang="en-US" dirty="0" err="1"/>
              <a:t>Ceglie</a:t>
            </a:r>
            <a:r>
              <a:rPr lang="en-US" dirty="0"/>
              <a:t>, 2008).</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914400" cy="365125"/>
          </a:xfrm>
        </p:spPr>
        <p:txBody>
          <a:bodyPr/>
          <a:lstStyle/>
          <a:p>
            <a:fld id="{4D02C3FE-780A-4933-A992-0C08BC605576}" type="slidenum">
              <a:rPr lang="en-US" smtClean="0"/>
              <a:t>57</a:t>
            </a:fld>
            <a:endParaRPr lang="en-US" dirty="0"/>
          </a:p>
        </p:txBody>
      </p:sp>
    </p:spTree>
    <p:extLst>
      <p:ext uri="{BB962C8B-B14F-4D97-AF65-F5344CB8AC3E}">
        <p14:creationId xmlns:p14="http://schemas.microsoft.com/office/powerpoint/2010/main" val="41009243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Misdiagnosis</a:t>
            </a:r>
            <a:endParaRPr lang="en-US" dirty="0"/>
          </a:p>
        </p:txBody>
      </p:sp>
      <p:sp>
        <p:nvSpPr>
          <p:cNvPr id="3" name="Content Placeholder 2"/>
          <p:cNvSpPr>
            <a:spLocks noGrp="1"/>
          </p:cNvSpPr>
          <p:nvPr>
            <p:ph idx="1"/>
          </p:nvPr>
        </p:nvSpPr>
        <p:spPr/>
        <p:txBody>
          <a:bodyPr/>
          <a:lstStyle/>
          <a:p>
            <a:pPr marL="461963" lvl="4" indent="-231775"/>
            <a:r>
              <a:rPr lang="en-US" dirty="0"/>
              <a:t>On quantitative gender assessment scales, children with GID are at risk for misdiagnosis. </a:t>
            </a:r>
          </a:p>
          <a:p>
            <a:pPr marL="461963" lvl="4" indent="-231775"/>
            <a:r>
              <a:rPr lang="en-US" dirty="0"/>
              <a:t>Professional services for GID children are provided primarily by pediatric endocrinologists and urologists, and very few centers have staff experienced with treating gender identity variants in children (Meyer-Bahlburg, 2009).</a:t>
            </a:r>
          </a:p>
          <a:p>
            <a:pPr marL="461963" lvl="4" indent="-231775"/>
            <a:r>
              <a:rPr lang="en-US" dirty="0"/>
              <a:t>Inexperienced clinicians may mistake indications of gender dysphoria for delusions. The vast majority of children and adolescents with gender dysphoria are not suffering from underlying severe psychiatric illness such as psychotic disorders (WPATH, 7</a:t>
            </a:r>
            <a:r>
              <a:rPr lang="en-US" baseline="30000" dirty="0"/>
              <a:t>th</a:t>
            </a:r>
            <a:r>
              <a:rPr lang="en-US" dirty="0"/>
              <a:t> version)</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58</a:t>
            </a:fld>
            <a:endParaRPr lang="en-US" dirty="0"/>
          </a:p>
        </p:txBody>
      </p:sp>
    </p:spTree>
    <p:extLst>
      <p:ext uri="{BB962C8B-B14F-4D97-AF65-F5344CB8AC3E}">
        <p14:creationId xmlns:p14="http://schemas.microsoft.com/office/powerpoint/2010/main" val="142725817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Misdiagnosis</a:t>
            </a:r>
            <a:endParaRPr lang="en-US" dirty="0"/>
          </a:p>
        </p:txBody>
      </p:sp>
      <p:sp>
        <p:nvSpPr>
          <p:cNvPr id="3" name="Content Placeholder 2"/>
          <p:cNvSpPr>
            <a:spLocks noGrp="1"/>
          </p:cNvSpPr>
          <p:nvPr>
            <p:ph idx="1"/>
          </p:nvPr>
        </p:nvSpPr>
        <p:spPr/>
        <p:txBody>
          <a:bodyPr>
            <a:normAutofit fontScale="92500" lnSpcReduction="20000"/>
          </a:bodyPr>
          <a:lstStyle/>
          <a:p>
            <a:pPr lvl="4"/>
            <a:r>
              <a:rPr lang="en-US" dirty="0"/>
              <a:t>It is more common for adolescents with gender dysphoria to have co-existing internalizing disorders such as anxiety and depression, and/or externalizing disorders such as oppositional defiant disorder (WPATH, 7</a:t>
            </a:r>
            <a:r>
              <a:rPr lang="en-US" baseline="30000" dirty="0"/>
              <a:t>th</a:t>
            </a:r>
            <a:r>
              <a:rPr lang="en-US" dirty="0"/>
              <a:t> version)</a:t>
            </a:r>
          </a:p>
          <a:p>
            <a:pPr lvl="4"/>
            <a:r>
              <a:rPr lang="en-US" dirty="0"/>
              <a:t>There seems to be a higher prevalence of autistic spectrum disorders in clinically referred, gender dysphoric adolescents than in the general adolescent population (WPATH, 7</a:t>
            </a:r>
            <a:r>
              <a:rPr lang="en-US" baseline="30000" dirty="0"/>
              <a:t>th</a:t>
            </a:r>
            <a:r>
              <a:rPr lang="en-US" dirty="0"/>
              <a:t> version).</a:t>
            </a:r>
          </a:p>
          <a:p>
            <a:pPr lvl="4"/>
            <a:r>
              <a:rPr lang="en-US" dirty="0"/>
              <a:t>Regarding children and adolescents who are gender variant, there is a greater risk for misdiagnosis of Oppositional Defiant Disorder, Attention Deficit Disorder, and Asperger’s, as reported anecdotally by families attending support groups.  </a:t>
            </a:r>
          </a:p>
          <a:p>
            <a:pPr lvl="4"/>
            <a:r>
              <a:rPr lang="en-US" dirty="0"/>
              <a:t>Youth may be exhibiting symptoms that are similar to these disorders as a result of high anxiety levels and fixation of interests or hobbies as a way to cope (Bradley &amp; Zucker, 1997).   </a:t>
            </a:r>
          </a:p>
          <a:p>
            <a:pPr lvl="4"/>
            <a:r>
              <a:rPr lang="en-US" dirty="0"/>
              <a:t>Adolescents referred for gender identity concerns also displayed significant behavioral difficulties such as anger, aggression, isolation, and depression, as reported by their mothers (Bradley &amp; Zucker, 1997).</a:t>
            </a:r>
          </a:p>
          <a:p>
            <a:pPr lvl="4"/>
            <a:r>
              <a:rPr lang="en-US" dirty="0"/>
              <a:t>In one parent support group, a parent shared recent research about complex brain trauma. She explained that on-going stress and anxiety from living in the wrong gender can lead to complex brain trauma. </a:t>
            </a:r>
          </a:p>
          <a:p>
            <a:pPr lvl="4"/>
            <a:r>
              <a:rPr lang="en-US" dirty="0"/>
              <a:t>Once gender issues are addressed, many parents shared that other symptoms go away.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760687" cy="365125"/>
          </a:xfrm>
        </p:spPr>
        <p:txBody>
          <a:bodyPr/>
          <a:lstStyle/>
          <a:p>
            <a:fld id="{4D02C3FE-780A-4933-A992-0C08BC605576}" type="slidenum">
              <a:rPr lang="en-US" smtClean="0"/>
              <a:t>59</a:t>
            </a:fld>
            <a:endParaRPr lang="en-US" dirty="0"/>
          </a:p>
        </p:txBody>
      </p:sp>
    </p:spTree>
    <p:extLst>
      <p:ext uri="{BB962C8B-B14F-4D97-AF65-F5344CB8AC3E}">
        <p14:creationId xmlns:p14="http://schemas.microsoft.com/office/powerpoint/2010/main" val="388026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are we first gendered?</a:t>
            </a:r>
            <a:endParaRPr lang="en-US" dirty="0"/>
          </a:p>
        </p:txBody>
      </p:sp>
      <p:sp>
        <p:nvSpPr>
          <p:cNvPr id="3" name="Footer Placeholder 2"/>
          <p:cNvSpPr>
            <a:spLocks noGrp="1"/>
          </p:cNvSpPr>
          <p:nvPr>
            <p:ph type="ftr" sz="quarter" idx="11"/>
          </p:nvPr>
        </p:nvSpPr>
        <p:spPr/>
        <p:txBody>
          <a:bodyPr/>
          <a:lstStyle/>
          <a:p>
            <a:r>
              <a:rPr lang="en-US" smtClean="0"/>
              <a:t>© 2013 Kathyrn Kemp Chociej for Gender Diversity</a:t>
            </a:r>
            <a:endParaRPr lang="en-US"/>
          </a:p>
        </p:txBody>
      </p:sp>
      <p:sp>
        <p:nvSpPr>
          <p:cNvPr id="4" name="Slide Number Placeholder 3"/>
          <p:cNvSpPr>
            <a:spLocks noGrp="1"/>
          </p:cNvSpPr>
          <p:nvPr>
            <p:ph type="sldNum" sz="quarter" idx="12"/>
          </p:nvPr>
        </p:nvSpPr>
        <p:spPr>
          <a:xfrm>
            <a:off x="152400" y="6400800"/>
            <a:ext cx="914400" cy="365125"/>
          </a:xfrm>
        </p:spPr>
        <p:txBody>
          <a:bodyPr/>
          <a:lstStyle/>
          <a:p>
            <a:fld id="{4D02C3FE-780A-4933-A992-0C08BC605576}" type="slidenum">
              <a:rPr lang="en-US" smtClean="0"/>
              <a:t>6</a:t>
            </a:fld>
            <a:endParaRPr lang="en-US" dirty="0"/>
          </a:p>
        </p:txBody>
      </p:sp>
    </p:spTree>
    <p:extLst>
      <p:ext uri="{BB962C8B-B14F-4D97-AF65-F5344CB8AC3E}">
        <p14:creationId xmlns:p14="http://schemas.microsoft.com/office/powerpoint/2010/main" val="54165534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Misdiagnosis</a:t>
            </a:r>
            <a:endParaRPr lang="en-US" dirty="0"/>
          </a:p>
        </p:txBody>
      </p:sp>
      <p:sp>
        <p:nvSpPr>
          <p:cNvPr id="3" name="Content Placeholder 2"/>
          <p:cNvSpPr>
            <a:spLocks noGrp="1"/>
          </p:cNvSpPr>
          <p:nvPr>
            <p:ph idx="1"/>
          </p:nvPr>
        </p:nvSpPr>
        <p:spPr/>
        <p:txBody>
          <a:bodyPr>
            <a:normAutofit fontScale="92500" lnSpcReduction="20000"/>
          </a:bodyPr>
          <a:lstStyle/>
          <a:p>
            <a:pPr lvl="4"/>
            <a:r>
              <a:rPr lang="en-US" dirty="0"/>
              <a:t>Inexperienced clinicians may mistake indications of gender dysphoria for delusions. The vast majority of children and adolescents with gender dysphoria are not suffering from underlying severe psychiatric illness such as psychotic disorders (WPATH, 7</a:t>
            </a:r>
            <a:r>
              <a:rPr lang="en-US" baseline="30000" dirty="0"/>
              <a:t>th</a:t>
            </a:r>
            <a:r>
              <a:rPr lang="en-US" dirty="0"/>
              <a:t> version)</a:t>
            </a:r>
          </a:p>
          <a:p>
            <a:pPr lvl="4"/>
            <a:r>
              <a:rPr lang="en-US" dirty="0"/>
              <a:t>It is more common for adolescents with gender dysphoria to have co-existing internalizing disorders such as anxiety and depression, and/or externalizing disorders such as oppositional defiant disorder (WPATH, 7</a:t>
            </a:r>
            <a:r>
              <a:rPr lang="en-US" baseline="30000" dirty="0"/>
              <a:t>th</a:t>
            </a:r>
            <a:r>
              <a:rPr lang="en-US" dirty="0"/>
              <a:t> version)</a:t>
            </a:r>
          </a:p>
          <a:p>
            <a:pPr lvl="4"/>
            <a:r>
              <a:rPr lang="en-US" dirty="0"/>
              <a:t>There seems to be a higher prevalence of autistic spectrum disorders in clinically referred, gender dysphoric adolescents than in the general adolescent population (WPATH, 7</a:t>
            </a:r>
            <a:r>
              <a:rPr lang="en-US" baseline="30000" dirty="0"/>
              <a:t>th</a:t>
            </a:r>
            <a:r>
              <a:rPr lang="en-US" dirty="0"/>
              <a:t> version).</a:t>
            </a:r>
          </a:p>
          <a:p>
            <a:pPr lvl="4"/>
            <a:r>
              <a:rPr lang="en-US" dirty="0"/>
              <a:t>Regarding children and adolescents who are gender variant, there is a greater risk for misdiagnosis of Oppositional Defiant Disorder, Attention Deficit Disorder, and Asperger’s, as reported anecdotally by families attending support groups.  </a:t>
            </a:r>
          </a:p>
          <a:p>
            <a:pPr lvl="4"/>
            <a:r>
              <a:rPr lang="en-US" dirty="0"/>
              <a:t>Youth may be exhibiting symptoms that are similar to these disorders as a result of high anxiety levels and fixation of interests or hobbies as a way to cope (Bradley &amp; Zucker, 1997).   </a:t>
            </a:r>
          </a:p>
          <a:p>
            <a:pPr lvl="4"/>
            <a:r>
              <a:rPr lang="en-US" dirty="0"/>
              <a:t>Adolescents referred for gender identity concerns also displayed significant behavioral difficulties such as anger, aggression, isolation, and depression, as reported by their mothers (Bradley &amp; Zucker, 1997).</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60</a:t>
            </a:fld>
            <a:endParaRPr lang="en-US" dirty="0"/>
          </a:p>
        </p:txBody>
      </p:sp>
    </p:spTree>
    <p:extLst>
      <p:ext uri="{BB962C8B-B14F-4D97-AF65-F5344CB8AC3E}">
        <p14:creationId xmlns:p14="http://schemas.microsoft.com/office/powerpoint/2010/main" val="128440935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Cortisol and stress</a:t>
            </a:r>
            <a:endParaRPr lang="en-US" dirty="0"/>
          </a:p>
        </p:txBody>
      </p:sp>
      <p:sp>
        <p:nvSpPr>
          <p:cNvPr id="3" name="Content Placeholder 2"/>
          <p:cNvSpPr>
            <a:spLocks noGrp="1"/>
          </p:cNvSpPr>
          <p:nvPr>
            <p:ph idx="1"/>
          </p:nvPr>
        </p:nvSpPr>
        <p:spPr/>
        <p:txBody>
          <a:bodyPr>
            <a:normAutofit fontScale="85000" lnSpcReduction="20000"/>
          </a:bodyPr>
          <a:lstStyle/>
          <a:p>
            <a:pPr lvl="4"/>
            <a:r>
              <a:rPr lang="en-US" dirty="0"/>
              <a:t>In one parent support group, a parent shared recent research about complex brain trauma. She explained that on-going stress and anxiety from living in the wrong gender can lead to complex brain trauma. </a:t>
            </a:r>
          </a:p>
          <a:p>
            <a:pPr lvl="4"/>
            <a:r>
              <a:rPr lang="en-US" dirty="0"/>
              <a:t>Once gender issues are addressed, many parents shared that other symptoms go away. </a:t>
            </a:r>
          </a:p>
          <a:p>
            <a:pPr lvl="4"/>
            <a:r>
              <a:rPr lang="en-US" dirty="0"/>
              <a:t>Some parents hypothesized that when the cortisol goes away, it gives the brain an opportunity to heal itself and other symptoms then retreat as well. </a:t>
            </a:r>
          </a:p>
          <a:p>
            <a:pPr lvl="4"/>
            <a:r>
              <a:rPr lang="en-US" dirty="0"/>
              <a:t>These parents’ insights are consistent with research published by Child Welfare Information Gateway (2009), which states that if a child lives in a threatening, chaotic world, the child’s brain may be </a:t>
            </a:r>
            <a:r>
              <a:rPr lang="en-US" dirty="0" err="1"/>
              <a:t>hyperalert</a:t>
            </a:r>
            <a:r>
              <a:rPr lang="en-US" dirty="0"/>
              <a:t> for danger because their survival may depend on it. </a:t>
            </a:r>
          </a:p>
          <a:p>
            <a:pPr lvl="4"/>
            <a:r>
              <a:rPr lang="en-US" dirty="0"/>
              <a:t>When children are exposed to chronic, traumatic stress, their brains sensitize the pathways for the fear response, resulting in a number of biological reactions, including a persistent state of fear. </a:t>
            </a:r>
          </a:p>
          <a:p>
            <a:pPr lvl="4"/>
            <a:r>
              <a:rPr lang="en-US" dirty="0"/>
              <a:t>Gender-variant children and adolescents receive perpetual messages in society that there is something wrong with them, and they live with a constant fear of people finding out their secret. </a:t>
            </a:r>
          </a:p>
          <a:p>
            <a:pPr lvl="4"/>
            <a:r>
              <a:rPr lang="en-US" dirty="0"/>
              <a:t>For adolescents with symptoms of chronic stress, which may include changes in attention, impulse control, sleep, and fine motor control, it is understandable how they may be misdiagnosed as ODD or ADD. </a:t>
            </a:r>
          </a:p>
          <a:p>
            <a:pPr lvl="4"/>
            <a:r>
              <a:rPr lang="en-US" dirty="0"/>
              <a:t>The research further explains that chronic activation of certain parts of the brain involved in the fear response can “wear out” other parts of the brain such as the hippocampus, which is involved in cognition and memory. This may causes excess production of cortisol—a hormone that may damage or destroy neurons in critical brain areas. </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838200" cy="365125"/>
          </a:xfrm>
        </p:spPr>
        <p:txBody>
          <a:bodyPr/>
          <a:lstStyle/>
          <a:p>
            <a:fld id="{4D02C3FE-780A-4933-A992-0C08BC605576}" type="slidenum">
              <a:rPr lang="en-US" smtClean="0"/>
              <a:t>61</a:t>
            </a:fld>
            <a:endParaRPr lang="en-US" dirty="0"/>
          </a:p>
        </p:txBody>
      </p:sp>
    </p:spTree>
    <p:extLst>
      <p:ext uri="{BB962C8B-B14F-4D97-AF65-F5344CB8AC3E}">
        <p14:creationId xmlns:p14="http://schemas.microsoft.com/office/powerpoint/2010/main" val="247935798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Psychosocial interventions</a:t>
            </a:r>
            <a:endParaRPr lang="en-US" dirty="0"/>
          </a:p>
        </p:txBody>
      </p:sp>
      <p:sp>
        <p:nvSpPr>
          <p:cNvPr id="3" name="Content Placeholder 2"/>
          <p:cNvSpPr>
            <a:spLocks noGrp="1"/>
          </p:cNvSpPr>
          <p:nvPr>
            <p:ph idx="1"/>
          </p:nvPr>
        </p:nvSpPr>
        <p:spPr/>
        <p:txBody>
          <a:bodyPr>
            <a:normAutofit fontScale="85000" lnSpcReduction="20000"/>
          </a:bodyPr>
          <a:lstStyle/>
          <a:p>
            <a:pPr lvl="4"/>
            <a:r>
              <a:rPr lang="en-US" dirty="0"/>
              <a:t>Psychosocial assessment should include evaluation of the transgender adolescent’s home life, education/employment, eating, activities, drugs, sexuality, suicide/depression, and safety.</a:t>
            </a:r>
          </a:p>
          <a:p>
            <a:pPr lvl="4"/>
            <a:r>
              <a:rPr lang="en-US" dirty="0"/>
              <a:t>When discussing sexuality, clinicians should engage in frank and explicit discussion about the actual practices an adolescent is engaged in, rather than making assumptions about the gender of partner(s) or sexual activities. The transgender adolescent should be asked about preferred terms for genitals to ensure that sexual health discussion is respectful of self-defined gender identity</a:t>
            </a:r>
            <a:r>
              <a:rPr lang="en-US" dirty="0" smtClean="0"/>
              <a:t>.</a:t>
            </a:r>
          </a:p>
          <a:p>
            <a:pPr lvl="4"/>
            <a:r>
              <a:rPr lang="en-US" dirty="0"/>
              <a:t>For adolescents with intense frustration or distress about body image, in addition to a general screening tool for eating disorders, it may be appropriate to inquire about excessively tight breast binding, wrapping of the penis/testicles, and compulsive or excessive exercise. Intervention may explore transgender identity, transgender community involvement, and peer support.</a:t>
            </a:r>
          </a:p>
          <a:p>
            <a:pPr lvl="4"/>
            <a:r>
              <a:rPr lang="en-US" dirty="0"/>
              <a:t>For adolescents undergoing gender transition, psychosocial issues that tend to be impacted over the course of gender transition or to change as part of general adolescent development (such as relationships, sexuality, infertility, disclosure of transgender identity and body image) need to be revisited periodically.</a:t>
            </a:r>
          </a:p>
          <a:p>
            <a:pPr lvl="4"/>
            <a:r>
              <a:rPr lang="en-US" dirty="0"/>
              <a:t>Sexual health education should be offered as part of treatment.</a:t>
            </a:r>
          </a:p>
          <a:p>
            <a:pPr lvl="4"/>
            <a:r>
              <a:rPr lang="en-US" dirty="0"/>
              <a:t>Family therapists or family counselors should try to help parents determine realistic demands and to work on the development of healthy boundaries and limits. In some cases, it may be appropriate to involve a second clinician in work with parents to avoid compromising the therapeutic alliance with the adolescent.</a:t>
            </a:r>
          </a:p>
          <a:p>
            <a:pPr lvl="4"/>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838200" cy="365125"/>
          </a:xfrm>
        </p:spPr>
        <p:txBody>
          <a:bodyPr/>
          <a:lstStyle/>
          <a:p>
            <a:fld id="{4D02C3FE-780A-4933-A992-0C08BC605576}" type="slidenum">
              <a:rPr lang="en-US" smtClean="0"/>
              <a:t>62</a:t>
            </a:fld>
            <a:endParaRPr lang="en-US" dirty="0"/>
          </a:p>
        </p:txBody>
      </p:sp>
    </p:spTree>
    <p:extLst>
      <p:ext uri="{BB962C8B-B14F-4D97-AF65-F5344CB8AC3E}">
        <p14:creationId xmlns:p14="http://schemas.microsoft.com/office/powerpoint/2010/main" val="38956840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 spaces</a:t>
            </a:r>
            <a:endParaRPr lang="en-US" dirty="0"/>
          </a:p>
        </p:txBody>
      </p:sp>
      <p:sp>
        <p:nvSpPr>
          <p:cNvPr id="3" name="Content Placeholder 2"/>
          <p:cNvSpPr>
            <a:spLocks noGrp="1"/>
          </p:cNvSpPr>
          <p:nvPr>
            <p:ph idx="1"/>
          </p:nvPr>
        </p:nvSpPr>
        <p:spPr/>
        <p:txBody>
          <a:bodyPr/>
          <a:lstStyle/>
          <a:p>
            <a:pPr marL="342900" lvl="2" indent="-342900"/>
            <a:r>
              <a:rPr lang="en-US" dirty="0"/>
              <a:t>Research suggests that the presence of a GSA in middle school and high school can serve as a protective factor for LGBTQ adolescents. The presence of a GSA is associated with reduced suicide risk for sexual minority youths.</a:t>
            </a:r>
          </a:p>
          <a:p>
            <a:pPr marL="342900" lvl="3" indent="-342900"/>
            <a:r>
              <a:rPr lang="en-US" dirty="0"/>
              <a:t>Creating a safe zone is a means of support for students who are LGBTQ. This can consist of a teacher or counselor with training concerning issues related to these students. Teacher preparation programs and in-service training should emphasize the importance of avoiding anti-biased language, particularly concerning students who are LGBTQ. Using a curricular focus, schools can assist children in becoming more comfortable with diversity in all its human forms. GLSEN proposes the use of early intervention to facilitate acceptance of sexual diversity by targeting elementary school students.</a:t>
            </a:r>
          </a:p>
          <a:p>
            <a:pPr lvl="4"/>
            <a:r>
              <a:rPr lang="en-US" dirty="0"/>
              <a:t>Gender neutral bathrooms are another visual cue for transgender youth that this is a safe zone</a:t>
            </a:r>
          </a:p>
          <a:p>
            <a:pPr lvl="4"/>
            <a:r>
              <a:rPr lang="en-US" dirty="0"/>
              <a:t>Support students in dressing and expressing consistent with their internalized identity</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63</a:t>
            </a:fld>
            <a:endParaRPr lang="en-US" dirty="0"/>
          </a:p>
        </p:txBody>
      </p:sp>
    </p:spTree>
    <p:extLst>
      <p:ext uri="{BB962C8B-B14F-4D97-AF65-F5344CB8AC3E}">
        <p14:creationId xmlns:p14="http://schemas.microsoft.com/office/powerpoint/2010/main" val="11177897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families in supporting their child</a:t>
            </a:r>
            <a:endParaRPr lang="en-US" dirty="0"/>
          </a:p>
        </p:txBody>
      </p:sp>
      <p:sp>
        <p:nvSpPr>
          <p:cNvPr id="3" name="Content Placeholder 2"/>
          <p:cNvSpPr>
            <a:spLocks noGrp="1"/>
          </p:cNvSpPr>
          <p:nvPr>
            <p:ph idx="1"/>
          </p:nvPr>
        </p:nvSpPr>
        <p:spPr/>
        <p:txBody>
          <a:bodyPr/>
          <a:lstStyle/>
          <a:p>
            <a:pPr lvl="3"/>
            <a:r>
              <a:rPr lang="en-US" dirty="0"/>
              <a:t>Promoting family involvement can be affected by a few different factors, including emotional responses as they learn to adjust and accept their child’s status (Spencer, 2005):</a:t>
            </a:r>
          </a:p>
          <a:p>
            <a:pPr lvl="4"/>
            <a:r>
              <a:rPr lang="en-US" dirty="0"/>
              <a:t>Stage 1: shocked and dejected, may experience grief and fear</a:t>
            </a:r>
          </a:p>
          <a:p>
            <a:pPr lvl="4"/>
            <a:r>
              <a:rPr lang="en-US" dirty="0"/>
              <a:t>Stage 2: confused, </a:t>
            </a:r>
            <a:r>
              <a:rPr lang="en-US" dirty="0" err="1"/>
              <a:t>feny</a:t>
            </a:r>
            <a:r>
              <a:rPr lang="en-US" dirty="0"/>
              <a:t> their child’s status, reject their child, or avoid dealing with the issue by looking for other explanations</a:t>
            </a:r>
          </a:p>
          <a:p>
            <a:pPr lvl="4"/>
            <a:r>
              <a:rPr lang="en-US" dirty="0"/>
              <a:t>Stage 3: anger, self-pity, disappointment, guilt and a sense of powerlessness that may be expressed as rage or withdrawal</a:t>
            </a:r>
          </a:p>
          <a:p>
            <a:pPr lvl="4"/>
            <a:r>
              <a:rPr lang="en-US" dirty="0"/>
              <a:t>Stage 4: begin to understand and accept their child’s status and impact on the family</a:t>
            </a:r>
          </a:p>
          <a:p>
            <a:pPr lvl="4"/>
            <a:r>
              <a:rPr lang="en-US" dirty="0"/>
              <a:t>Stage 5: families may accept, love, and appreciate their child unconditionally</a:t>
            </a:r>
          </a:p>
          <a:p>
            <a:pPr lvl="4"/>
            <a:r>
              <a:rPr lang="en-US" dirty="0"/>
              <a:t>Stage 6: families may begin to focus on living on the benefits accrued, on the future, and on working with others to teach and provide support services for their child</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64</a:t>
            </a:fld>
            <a:endParaRPr lang="en-US" dirty="0"/>
          </a:p>
        </p:txBody>
      </p:sp>
    </p:spTree>
    <p:extLst>
      <p:ext uri="{BB962C8B-B14F-4D97-AF65-F5344CB8AC3E}">
        <p14:creationId xmlns:p14="http://schemas.microsoft.com/office/powerpoint/2010/main" val="145679024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lvl="0"/>
            <a:r>
              <a:rPr lang="en-US" dirty="0" smtClean="0"/>
              <a:t>Support Through a Gender </a:t>
            </a:r>
            <a:r>
              <a:rPr lang="en-US" dirty="0"/>
              <a:t>T</a:t>
            </a:r>
            <a:r>
              <a:rPr lang="en-US" dirty="0" smtClean="0"/>
              <a:t>ransition</a:t>
            </a:r>
            <a:r>
              <a:rPr lang="en-US" sz="4000" dirty="0" smtClean="0"/>
              <a:t/>
            </a:r>
            <a:br>
              <a:rPr lang="en-US" sz="4000" dirty="0" smtClean="0"/>
            </a:br>
            <a:endParaRPr lang="en-US" dirty="0"/>
          </a:p>
        </p:txBody>
      </p:sp>
      <p:sp>
        <p:nvSpPr>
          <p:cNvPr id="3" name="Content Placeholder 2"/>
          <p:cNvSpPr>
            <a:spLocks noGrp="1"/>
          </p:cNvSpPr>
          <p:nvPr>
            <p:ph idx="1"/>
          </p:nvPr>
        </p:nvSpPr>
        <p:spPr/>
        <p:txBody>
          <a:bodyPr>
            <a:normAutofit/>
          </a:bodyPr>
          <a:lstStyle/>
          <a:p>
            <a:pPr lvl="1"/>
            <a:r>
              <a:rPr lang="en-US" dirty="0" smtClean="0"/>
              <a:t>Create opportunities for child to see that they are not alone</a:t>
            </a:r>
            <a:endParaRPr lang="en-US" sz="2400" dirty="0" smtClean="0"/>
          </a:p>
          <a:p>
            <a:pPr lvl="1"/>
            <a:r>
              <a:rPr lang="en-US" dirty="0" smtClean="0"/>
              <a:t>Creating a network of support </a:t>
            </a:r>
          </a:p>
          <a:p>
            <a:pPr lvl="1"/>
            <a:r>
              <a:rPr lang="en-US" dirty="0" smtClean="0"/>
              <a:t>Identify current and former trans/</a:t>
            </a:r>
            <a:r>
              <a:rPr lang="en-US" dirty="0" err="1" smtClean="0"/>
              <a:t>gnc</a:t>
            </a:r>
            <a:r>
              <a:rPr lang="en-US" dirty="0" smtClean="0"/>
              <a:t> role models/examples and give their journey some historical context</a:t>
            </a:r>
            <a:endParaRPr lang="en-US" sz="2400" dirty="0" smtClean="0"/>
          </a:p>
          <a:p>
            <a:pPr lvl="1"/>
            <a:r>
              <a:rPr lang="en-US" dirty="0" smtClean="0"/>
              <a:t>Dealing with uncontrollable variables, delays and other factors</a:t>
            </a:r>
            <a:endParaRPr lang="en-US" sz="2400" dirty="0" smtClean="0"/>
          </a:p>
          <a:p>
            <a:pPr lvl="1"/>
            <a:r>
              <a:rPr lang="en-US" dirty="0" smtClean="0"/>
              <a:t>Role-play how to address questions, slips, and other potentially awkward gender moments</a:t>
            </a:r>
            <a:endParaRPr lang="en-US" sz="2400" dirty="0" smtClean="0"/>
          </a:p>
          <a:p>
            <a:pPr lvl="1"/>
            <a:r>
              <a:rPr lang="en-US" dirty="0" smtClean="0"/>
              <a:t>Need </a:t>
            </a:r>
            <a:r>
              <a:rPr lang="en-US" dirty="0"/>
              <a:t>for </a:t>
            </a:r>
            <a:r>
              <a:rPr lang="en-US" dirty="0" smtClean="0"/>
              <a:t>celebration</a:t>
            </a:r>
            <a:endParaRPr lang="en-US" sz="2400" dirty="0"/>
          </a:p>
          <a:p>
            <a:pPr lvl="1"/>
            <a:r>
              <a:rPr lang="en-US" dirty="0" smtClean="0"/>
              <a:t>Allowing </a:t>
            </a:r>
            <a:r>
              <a:rPr lang="en-US" dirty="0"/>
              <a:t>for non-binary gender exploration – what is that?</a:t>
            </a:r>
            <a:endParaRPr lang="en-US" sz="2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838200" cy="365125"/>
          </a:xfrm>
        </p:spPr>
        <p:txBody>
          <a:bodyPr/>
          <a:lstStyle/>
          <a:p>
            <a:fld id="{4D02C3FE-780A-4933-A992-0C08BC605576}" type="slidenum">
              <a:rPr lang="en-US" smtClean="0"/>
              <a:t>65</a:t>
            </a:fld>
            <a:endParaRPr lang="en-US" dirty="0"/>
          </a:p>
        </p:txBody>
      </p:sp>
    </p:spTree>
    <p:extLst>
      <p:ext uri="{BB962C8B-B14F-4D97-AF65-F5344CB8AC3E}">
        <p14:creationId xmlns:p14="http://schemas.microsoft.com/office/powerpoint/2010/main" val="331255631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a Child in Distress</a:t>
            </a:r>
            <a:endParaRPr lang="en-US" dirty="0"/>
          </a:p>
        </p:txBody>
      </p:sp>
      <p:sp>
        <p:nvSpPr>
          <p:cNvPr id="3" name="Content Placeholder 2"/>
          <p:cNvSpPr>
            <a:spLocks noGrp="1"/>
          </p:cNvSpPr>
          <p:nvPr>
            <p:ph idx="1"/>
          </p:nvPr>
        </p:nvSpPr>
        <p:spPr/>
        <p:txBody>
          <a:bodyPr/>
          <a:lstStyle/>
          <a:p>
            <a:pPr lvl="1"/>
            <a:r>
              <a:rPr lang="en-US" dirty="0"/>
              <a:t>Switching schools, homeschooling, or </a:t>
            </a:r>
            <a:r>
              <a:rPr lang="en-US" dirty="0" smtClean="0"/>
              <a:t>on-line </a:t>
            </a:r>
            <a:r>
              <a:rPr lang="en-US" dirty="0"/>
              <a:t>programs</a:t>
            </a:r>
            <a:endParaRPr lang="en-US" sz="2400" dirty="0"/>
          </a:p>
          <a:p>
            <a:pPr lvl="1"/>
            <a:r>
              <a:rPr lang="en-US" dirty="0" smtClean="0"/>
              <a:t>Create/find </a:t>
            </a:r>
            <a:r>
              <a:rPr lang="en-US" dirty="0"/>
              <a:t>alternative community</a:t>
            </a:r>
            <a:endParaRPr lang="en-US" sz="2400" dirty="0"/>
          </a:p>
          <a:p>
            <a:pPr lvl="1"/>
            <a:r>
              <a:rPr lang="en-US" dirty="0"/>
              <a:t>Find peers/mentors for your child</a:t>
            </a:r>
            <a:endParaRPr lang="en-US" sz="2400" dirty="0"/>
          </a:p>
          <a:p>
            <a:pPr lvl="1"/>
            <a:r>
              <a:rPr lang="en-US" dirty="0"/>
              <a:t>Therapists, school counselors, religious leaders, support groups, etc.</a:t>
            </a:r>
            <a:endParaRPr lang="en-US" sz="2400" dirty="0"/>
          </a:p>
          <a:p>
            <a:pPr lvl="1"/>
            <a:r>
              <a:rPr lang="en-US" dirty="0"/>
              <a:t>Fast-tracking a transition?</a:t>
            </a:r>
            <a:endParaRPr lang="en-US" sz="2400"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990600" cy="365125"/>
          </a:xfrm>
        </p:spPr>
        <p:txBody>
          <a:bodyPr/>
          <a:lstStyle/>
          <a:p>
            <a:fld id="{4D02C3FE-780A-4933-A992-0C08BC605576}" type="slidenum">
              <a:rPr lang="en-US" smtClean="0"/>
              <a:t>66</a:t>
            </a:fld>
            <a:endParaRPr lang="en-US" dirty="0"/>
          </a:p>
        </p:txBody>
      </p:sp>
    </p:spTree>
    <p:extLst>
      <p:ext uri="{BB962C8B-B14F-4D97-AF65-F5344CB8AC3E}">
        <p14:creationId xmlns:p14="http://schemas.microsoft.com/office/powerpoint/2010/main" val="392427565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competence</a:t>
            </a:r>
            <a:endParaRPr lang="en-US" dirty="0"/>
          </a:p>
        </p:txBody>
      </p:sp>
      <p:sp>
        <p:nvSpPr>
          <p:cNvPr id="3" name="Content Placeholder 2"/>
          <p:cNvSpPr>
            <a:spLocks noGrp="1"/>
          </p:cNvSpPr>
          <p:nvPr>
            <p:ph idx="1"/>
          </p:nvPr>
        </p:nvSpPr>
        <p:spPr/>
        <p:txBody>
          <a:bodyPr>
            <a:normAutofit fontScale="77500" lnSpcReduction="20000"/>
          </a:bodyPr>
          <a:lstStyle/>
          <a:p>
            <a:pPr marL="342900" lvl="2" indent="-342900"/>
            <a:r>
              <a:rPr lang="en-US" dirty="0"/>
              <a:t>Transgender patients may present with gender dysphoria. For transgender care, humaneness and technical competence are particularly important. Transgender patients are among the most socially stigmatized of sexual minorities, facing discrimination in health care coverage and insensitivity from ill-informed health providers. (Bockting, Robinson, Benner &amp; Scheltema, 2004).</a:t>
            </a:r>
          </a:p>
          <a:p>
            <a:pPr lvl="2"/>
            <a:r>
              <a:rPr lang="en-US" dirty="0"/>
              <a:t>(</a:t>
            </a:r>
            <a:r>
              <a:rPr lang="en-US" u="sng" dirty="0">
                <a:hlinkClick r:id="rId2"/>
              </a:rPr>
              <a:t>http://community.pflag.org/page.aspx?pid=702</a:t>
            </a:r>
            <a:r>
              <a:rPr lang="en-US" dirty="0"/>
              <a:t>) As counselors/therapists: Be open to learning the truth about transgender—that it is not a psychiatric disorder, but a physical issue that has not been understood until research, reported in recent years, identified the site of sex identity—which is the brain. This means that you will need to unlearn your own personal and professional socialization, which told you that the genitals define sex identity. They do not.</a:t>
            </a:r>
          </a:p>
          <a:p>
            <a:pPr lvl="2"/>
            <a:r>
              <a:rPr lang="en-US" dirty="0"/>
              <a:t>Become aware of your own comfort levels. Some helpers just are not appropriate to work with the transgender community, just as some cannot work with excessively dependent people or with spousal abusers.</a:t>
            </a:r>
          </a:p>
          <a:p>
            <a:pPr lvl="2"/>
            <a:r>
              <a:rPr lang="en-US" dirty="0"/>
              <a:t>Become aware of the WPATH Standards of Care established by the Harry Benjamin International Gender Dysphoria Association, Inc. </a:t>
            </a:r>
          </a:p>
          <a:p>
            <a:pPr lvl="2"/>
            <a:r>
              <a:rPr lang="en-US" dirty="0"/>
              <a:t>Become aware of the transgender community and of the resources available in that community</a:t>
            </a:r>
            <a:r>
              <a:rPr lang="en-US" dirty="0" smtClean="0"/>
              <a:t>.</a:t>
            </a:r>
          </a:p>
          <a:p>
            <a:pPr lvl="2"/>
            <a:r>
              <a:rPr lang="en-US" dirty="0"/>
              <a:t>Be prepared to provide supportive counseling to transgender persons, both individually and in transgender groups. You may also need to be ready to do family work, to be an advocate (job, school, community), and be able to work with medical persons and others.</a:t>
            </a:r>
          </a:p>
          <a:p>
            <a:pPr lvl="2"/>
            <a:endParaRPr lang="en-US" dirty="0"/>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324600"/>
            <a:ext cx="990600" cy="365125"/>
          </a:xfrm>
        </p:spPr>
        <p:txBody>
          <a:bodyPr/>
          <a:lstStyle/>
          <a:p>
            <a:fld id="{4D02C3FE-780A-4933-A992-0C08BC605576}" type="slidenum">
              <a:rPr lang="en-US" smtClean="0"/>
              <a:t>67</a:t>
            </a:fld>
            <a:endParaRPr lang="en-US" dirty="0"/>
          </a:p>
        </p:txBody>
      </p:sp>
    </p:spTree>
    <p:extLst>
      <p:ext uri="{BB962C8B-B14F-4D97-AF65-F5344CB8AC3E}">
        <p14:creationId xmlns:p14="http://schemas.microsoft.com/office/powerpoint/2010/main" val="153484892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competence</a:t>
            </a:r>
            <a:endParaRPr lang="en-US" dirty="0"/>
          </a:p>
        </p:txBody>
      </p:sp>
      <p:sp>
        <p:nvSpPr>
          <p:cNvPr id="3" name="Content Placeholder 2"/>
          <p:cNvSpPr>
            <a:spLocks noGrp="1"/>
          </p:cNvSpPr>
          <p:nvPr>
            <p:ph idx="1"/>
          </p:nvPr>
        </p:nvSpPr>
        <p:spPr/>
        <p:txBody>
          <a:bodyPr/>
          <a:lstStyle/>
          <a:p>
            <a:pPr lvl="4"/>
            <a:r>
              <a:rPr lang="en-US" dirty="0"/>
              <a:t>Clinicians who diagnose and treat transgender and gender variant adolescents should have training in adolescent psychiatry and/or clinical psychology and/or clinical social work and experience in diagnosing and treating typical issues related to adolescents, as well as specific expertise relating to transgender and gender variant identity development and gender identity concerns</a:t>
            </a:r>
          </a:p>
          <a:p>
            <a:pPr lvl="4"/>
            <a:r>
              <a:rPr lang="en-US" dirty="0"/>
              <a:t>Therapists working with transgender adolescents must be accustomed to working with adolescents and be able to practice in a trans-affirming manner that includes the ability to discuss sensitive topics, including sexuality</a:t>
            </a:r>
          </a:p>
          <a:p>
            <a:pPr lvl="4"/>
            <a:r>
              <a:rPr lang="en-US" dirty="0"/>
              <a:t>Regardless of the presenting issues, the clinician should be able to evaluate the impact of trans-specific issues on the adolescent’s overall health and well-being, and incorporate this into the overall care plan</a:t>
            </a:r>
          </a:p>
          <a:p>
            <a:pPr lvl="4"/>
            <a:r>
              <a:rPr lang="en-US" dirty="0"/>
              <a:t>Clinicians should be aware of the gender diversity among the local transgender/gender variant adolescent population as part of the general sensitivity and awareness needed for any work with the transgender communities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838200" cy="365125"/>
          </a:xfrm>
        </p:spPr>
        <p:txBody>
          <a:bodyPr/>
          <a:lstStyle/>
          <a:p>
            <a:fld id="{4D02C3FE-780A-4933-A992-0C08BC605576}" type="slidenum">
              <a:rPr lang="en-US" smtClean="0"/>
              <a:t>68</a:t>
            </a:fld>
            <a:endParaRPr lang="en-US" dirty="0"/>
          </a:p>
        </p:txBody>
      </p:sp>
    </p:spTree>
    <p:extLst>
      <p:ext uri="{BB962C8B-B14F-4D97-AF65-F5344CB8AC3E}">
        <p14:creationId xmlns:p14="http://schemas.microsoft.com/office/powerpoint/2010/main" val="22581053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r" defTabSz="457200" rtl="0">
              <a:spcBef>
                <a:spcPct val="0"/>
              </a:spcBef>
            </a:pPr>
            <a:r>
              <a:rPr lang="en-US" dirty="0"/>
              <a:t>“There is no compelling reason to withhold treatment as the youth and their families are very troubled, and the prognosis of any treatment is extremely guarded after puberty. So, for those interested in converting the gender-variant child back to a traditionally gendered child, the current wisdom states that the earlier the diagnosis, the better the prognosis” (Hill, Rozanski, Carfagnini &amp; Willoughby, 2006).</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838200" cy="365125"/>
          </a:xfrm>
        </p:spPr>
        <p:txBody>
          <a:bodyPr/>
          <a:lstStyle/>
          <a:p>
            <a:fld id="{4D02C3FE-780A-4933-A992-0C08BC605576}" type="slidenum">
              <a:rPr lang="en-US" smtClean="0"/>
              <a:t>69</a:t>
            </a:fld>
            <a:endParaRPr lang="en-US" dirty="0"/>
          </a:p>
        </p:txBody>
      </p:sp>
    </p:spTree>
    <p:extLst>
      <p:ext uri="{BB962C8B-B14F-4D97-AF65-F5344CB8AC3E}">
        <p14:creationId xmlns:p14="http://schemas.microsoft.com/office/powerpoint/2010/main" val="2551811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half" idx="1"/>
          </p:nvPr>
        </p:nvSpPr>
        <p:spPr>
          <a:xfrm>
            <a:off x="457200" y="1371600"/>
            <a:ext cx="4114800" cy="5486400"/>
          </a:xfrm>
        </p:spPr>
        <p:txBody>
          <a:bodyPr>
            <a:normAutofit/>
          </a:bodyPr>
          <a:lstStyle/>
          <a:p>
            <a:pPr eaLnBrk="1" hangingPunct="1">
              <a:lnSpc>
                <a:spcPct val="90000"/>
              </a:lnSpc>
            </a:pPr>
            <a:r>
              <a:rPr lang="en-US" sz="2400" dirty="0" smtClean="0"/>
              <a:t>TRANSGENDER</a:t>
            </a:r>
          </a:p>
          <a:p>
            <a:pPr lvl="1" eaLnBrk="1" hangingPunct="1">
              <a:lnSpc>
                <a:spcPct val="90000"/>
              </a:lnSpc>
            </a:pPr>
            <a:r>
              <a:rPr lang="en-US" sz="2000" dirty="0" smtClean="0"/>
              <a:t>A person whose internal sense of gender doesn’t match the gender identity that society expects of them based on their anatomy</a:t>
            </a:r>
          </a:p>
          <a:p>
            <a:pPr eaLnBrk="1" hangingPunct="1"/>
            <a:r>
              <a:rPr lang="en-US" sz="2400" dirty="0" smtClean="0"/>
              <a:t>GENDER IDENTITY</a:t>
            </a:r>
          </a:p>
          <a:p>
            <a:pPr lvl="1" eaLnBrk="1" hangingPunct="1"/>
            <a:r>
              <a:rPr lang="en-US" sz="2000" dirty="0" smtClean="0"/>
              <a:t>A person’s internal, deeply-felt sense of being either male, female, something other, or in between</a:t>
            </a:r>
          </a:p>
          <a:p>
            <a:pPr eaLnBrk="1" hangingPunct="1">
              <a:lnSpc>
                <a:spcPct val="90000"/>
              </a:lnSpc>
            </a:pPr>
            <a:endParaRPr lang="en-US" sz="2000" dirty="0" smtClean="0"/>
          </a:p>
          <a:p>
            <a:pPr lvl="1" eaLnBrk="1" hangingPunct="1">
              <a:lnSpc>
                <a:spcPct val="90000"/>
              </a:lnSpc>
            </a:pPr>
            <a:endParaRPr lang="en-US" sz="2000" dirty="0" smtClean="0"/>
          </a:p>
          <a:p>
            <a:pPr eaLnBrk="1" hangingPunct="1">
              <a:lnSpc>
                <a:spcPct val="90000"/>
              </a:lnSpc>
              <a:buFont typeface="Arial" charset="0"/>
              <a:buNone/>
            </a:pPr>
            <a:endParaRPr lang="en-US" sz="2400" dirty="0" smtClean="0"/>
          </a:p>
        </p:txBody>
      </p:sp>
      <p:pic>
        <p:nvPicPr>
          <p:cNvPr id="16387" name="Content Placeholder 1"/>
          <p:cNvPicPr>
            <a:picLocks noGrp="1" noChangeAspect="1"/>
          </p:cNvPicPr>
          <p:nvPr>
            <p:ph sz="half" idx="2"/>
          </p:nvPr>
        </p:nvPicPr>
        <p:blipFill>
          <a:blip r:embed="rId2" cstate="print"/>
          <a:srcRect/>
          <a:stretch>
            <a:fillRect/>
          </a:stretch>
        </p:blipFill>
        <p:spPr>
          <a:xfrm>
            <a:off x="4495800" y="1295400"/>
            <a:ext cx="4038600" cy="2973388"/>
          </a:xfrm>
        </p:spPr>
      </p:pic>
      <p:sp>
        <p:nvSpPr>
          <p:cNvPr id="2" name="Footer Placeholder 1"/>
          <p:cNvSpPr>
            <a:spLocks noGrp="1"/>
          </p:cNvSpPr>
          <p:nvPr>
            <p:ph type="ftr" sz="quarter" idx="11"/>
          </p:nvPr>
        </p:nvSpPr>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76200" y="6400800"/>
            <a:ext cx="914400" cy="365125"/>
          </a:xfrm>
        </p:spPr>
        <p:txBody>
          <a:bodyPr/>
          <a:lstStyle/>
          <a:p>
            <a:fld id="{4D02C3FE-780A-4933-A992-0C08BC605576}" type="slidenum">
              <a:rPr lang="en-US" smtClean="0"/>
              <a:t>7</a:t>
            </a:fld>
            <a:endParaRPr lang="en-US" dirty="0"/>
          </a:p>
        </p:txBody>
      </p:sp>
    </p:spTree>
    <p:extLst>
      <p:ext uri="{BB962C8B-B14F-4D97-AF65-F5344CB8AC3E}">
        <p14:creationId xmlns:p14="http://schemas.microsoft.com/office/powerpoint/2010/main" val="32634462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 do to affirm a gender-variant youth in your practice</a:t>
            </a:r>
            <a:endParaRPr lang="en-US" dirty="0"/>
          </a:p>
        </p:txBody>
      </p:sp>
      <p:sp>
        <p:nvSpPr>
          <p:cNvPr id="3" name="Content Placeholder 2"/>
          <p:cNvSpPr>
            <a:spLocks noGrp="1"/>
          </p:cNvSpPr>
          <p:nvPr>
            <p:ph idx="1"/>
          </p:nvPr>
        </p:nvSpPr>
        <p:spPr>
          <a:xfrm>
            <a:off x="1009443" y="2120763"/>
            <a:ext cx="7125112" cy="4051437"/>
          </a:xfrm>
        </p:spPr>
        <p:txBody>
          <a:bodyPr/>
          <a:lstStyle/>
          <a:p>
            <a:pPr lvl="1"/>
            <a:r>
              <a:rPr lang="en-US" dirty="0"/>
              <a:t>What you can do today to affirm gender variant youth in your practice (HRSA Care, 2011) </a:t>
            </a:r>
            <a:r>
              <a:rPr lang="en-US" u="sng" dirty="0">
                <a:hlinkClick r:id="rId2"/>
              </a:rPr>
              <a:t>http://hab.hrsa.gov/newspublications/careactionnewsletter/hab_transgender_dec_careaction_pdf.pdf</a:t>
            </a:r>
            <a:r>
              <a:rPr lang="en-US" dirty="0"/>
              <a:t> </a:t>
            </a:r>
          </a:p>
          <a:p>
            <a:r>
              <a:rPr lang="en-US" dirty="0"/>
              <a:t> </a:t>
            </a:r>
          </a:p>
          <a:p>
            <a:pPr lvl="2"/>
            <a:r>
              <a:rPr lang="en-US" dirty="0"/>
              <a:t> Post trans-friendly materials in waiting rooms </a:t>
            </a:r>
          </a:p>
          <a:p>
            <a:pPr lvl="2"/>
            <a:r>
              <a:rPr lang="en-US" dirty="0"/>
              <a:t>Offer single-occupancy or gender-neutral bathrooms </a:t>
            </a:r>
          </a:p>
          <a:p>
            <a:pPr lvl="2"/>
            <a:r>
              <a:rPr lang="en-US" dirty="0"/>
              <a:t>A best practice would be to include preferred name in a medical chart alongside legal name, which is a trigger to other staff in your clinic so they know what name to call the patient and helps avoid creating billing issues.</a:t>
            </a:r>
          </a:p>
          <a:p>
            <a:pPr lvl="2"/>
            <a:r>
              <a:rPr lang="en-US" dirty="0"/>
              <a:t>To demonstrate that a clinic is transgender friendly, it is important to have materials in the waiting room that are spe­cific to this population. </a:t>
            </a:r>
          </a:p>
          <a:p>
            <a:endParaRPr lang="en-US" dirty="0"/>
          </a:p>
        </p:txBody>
      </p:sp>
      <p:sp>
        <p:nvSpPr>
          <p:cNvPr id="4" name="Footer Placeholder 3"/>
          <p:cNvSpPr>
            <a:spLocks noGrp="1"/>
          </p:cNvSpPr>
          <p:nvPr>
            <p:ph type="ftr" sz="quarter" idx="11"/>
          </p:nvPr>
        </p:nvSpPr>
        <p:spPr>
          <a:xfrm>
            <a:off x="3886861" y="6492875"/>
            <a:ext cx="5256399" cy="365125"/>
          </a:xfrm>
        </p:spPr>
        <p:txBody>
          <a:bodyPr/>
          <a:lstStyle/>
          <a:p>
            <a:r>
              <a:rPr lang="en-US" dirty="0" smtClean="0"/>
              <a:t>© 2013 Kathyrn Kemp Chociej for Gender Diversity</a:t>
            </a:r>
            <a:endParaRPr lang="en-US" dirty="0"/>
          </a:p>
        </p:txBody>
      </p:sp>
      <p:sp>
        <p:nvSpPr>
          <p:cNvPr id="5" name="Slide Number Placeholder 4"/>
          <p:cNvSpPr>
            <a:spLocks noGrp="1"/>
          </p:cNvSpPr>
          <p:nvPr>
            <p:ph type="sldNum" sz="quarter" idx="12"/>
          </p:nvPr>
        </p:nvSpPr>
        <p:spPr>
          <a:xfrm>
            <a:off x="152400" y="6400800"/>
            <a:ext cx="914400" cy="365125"/>
          </a:xfrm>
        </p:spPr>
        <p:txBody>
          <a:bodyPr/>
          <a:lstStyle/>
          <a:p>
            <a:fld id="{4D02C3FE-780A-4933-A992-0C08BC605576}" type="slidenum">
              <a:rPr lang="en-US" smtClean="0"/>
              <a:t>70</a:t>
            </a:fld>
            <a:endParaRPr lang="en-US" dirty="0"/>
          </a:p>
        </p:txBody>
      </p:sp>
    </p:spTree>
    <p:extLst>
      <p:ext uri="{BB962C8B-B14F-4D97-AF65-F5344CB8AC3E}">
        <p14:creationId xmlns:p14="http://schemas.microsoft.com/office/powerpoint/2010/main" val="71154048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2"/>
            <a:r>
              <a:rPr lang="en-US" dirty="0"/>
              <a:t>Have visual cues – such as posters</a:t>
            </a:r>
          </a:p>
          <a:p>
            <a:pPr lvl="3"/>
            <a:r>
              <a:rPr lang="en-US" u="sng" dirty="0">
                <a:hlinkClick r:id="rId2"/>
              </a:rPr>
              <a:t>http://www.safeschoolscoalition.org/SafeZone_SafeSchoolsCoalition.pdf</a:t>
            </a:r>
            <a:r>
              <a:rPr lang="en-US" dirty="0"/>
              <a:t> </a:t>
            </a:r>
          </a:p>
          <a:p>
            <a:pPr lvl="2"/>
            <a:r>
              <a:rPr lang="en-US" dirty="0"/>
              <a:t>Clinics should also post antidiscrimina­tion policies and provide written hiring policies indicating the organization’s desire to employ qualified, diverse candidates.</a:t>
            </a:r>
          </a:p>
          <a:p>
            <a:pPr lvl="2"/>
            <a:r>
              <a:rPr lang="en-US" dirty="0"/>
              <a:t>Do research and find out which insurance codes your clinic can bill services through</a:t>
            </a:r>
          </a:p>
          <a:p>
            <a:endParaRPr lang="en-US" dirty="0"/>
          </a:p>
        </p:txBody>
      </p:sp>
      <p:sp>
        <p:nvSpPr>
          <p:cNvPr id="4" name="Footer Placeholder 3"/>
          <p:cNvSpPr>
            <a:spLocks noGrp="1"/>
          </p:cNvSpPr>
          <p:nvPr>
            <p:ph type="ftr" sz="quarter" idx="11"/>
          </p:nvPr>
        </p:nvSpPr>
        <p:spPr>
          <a:xfrm>
            <a:off x="1219200" y="5791200"/>
            <a:ext cx="5256399" cy="365125"/>
          </a:xfrm>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71</a:t>
            </a:fld>
            <a:endParaRPr lang="en-US" dirty="0"/>
          </a:p>
        </p:txBody>
      </p:sp>
    </p:spTree>
    <p:extLst>
      <p:ext uri="{BB962C8B-B14F-4D97-AF65-F5344CB8AC3E}">
        <p14:creationId xmlns:p14="http://schemas.microsoft.com/office/powerpoint/2010/main" val="376973939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Confidentiality concerns</a:t>
            </a:r>
            <a:endParaRPr lang="en-US" dirty="0"/>
          </a:p>
        </p:txBody>
      </p:sp>
      <p:sp>
        <p:nvSpPr>
          <p:cNvPr id="3" name="Content Placeholder 2"/>
          <p:cNvSpPr>
            <a:spLocks noGrp="1"/>
          </p:cNvSpPr>
          <p:nvPr>
            <p:ph idx="1"/>
          </p:nvPr>
        </p:nvSpPr>
        <p:spPr/>
        <p:txBody>
          <a:bodyPr/>
          <a:lstStyle/>
          <a:p>
            <a:pPr lvl="3"/>
            <a:r>
              <a:rPr lang="en-US" dirty="0"/>
              <a:t>Mitigate patient worries around the confidentiality of client-level data and assure patients that any patient-specific information disclosed among medical staff is restricted to appropriately addressing their health needs. </a:t>
            </a:r>
          </a:p>
          <a:p>
            <a:pPr lvl="3"/>
            <a:r>
              <a:rPr lang="en-US" dirty="0"/>
              <a:t>Providers should also create a nonjudgmental environment where patients feel comfortable discussing any risk-taking behaviors.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914400" cy="365125"/>
          </a:xfrm>
        </p:spPr>
        <p:txBody>
          <a:bodyPr/>
          <a:lstStyle/>
          <a:p>
            <a:fld id="{4D02C3FE-780A-4933-A992-0C08BC605576}" type="slidenum">
              <a:rPr lang="en-US" smtClean="0"/>
              <a:t>72</a:t>
            </a:fld>
            <a:endParaRPr lang="en-US" dirty="0"/>
          </a:p>
        </p:txBody>
      </p:sp>
    </p:spTree>
    <p:extLst>
      <p:ext uri="{BB962C8B-B14F-4D97-AF65-F5344CB8AC3E}">
        <p14:creationId xmlns:p14="http://schemas.microsoft.com/office/powerpoint/2010/main" val="114041245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correct pronoun</a:t>
            </a:r>
            <a:endParaRPr lang="en-US" dirty="0"/>
          </a:p>
        </p:txBody>
      </p:sp>
      <p:sp>
        <p:nvSpPr>
          <p:cNvPr id="3" name="Content Placeholder 2"/>
          <p:cNvSpPr>
            <a:spLocks noGrp="1"/>
          </p:cNvSpPr>
          <p:nvPr>
            <p:ph idx="1"/>
          </p:nvPr>
        </p:nvSpPr>
        <p:spPr/>
        <p:txBody>
          <a:bodyPr/>
          <a:lstStyle/>
          <a:p>
            <a:pPr lvl="3"/>
            <a:r>
              <a:rPr lang="en-US" dirty="0"/>
              <a:t>Clinics should respect what gender a client says he or she is. If providers are in doubt, they should ask the patient politely and discreetly what his or her preference is. Use of gender-neutral language ensures inclusion of all </a:t>
            </a:r>
            <a:r>
              <a:rPr lang="en-US" dirty="0" err="1"/>
              <a:t>transpersons</a:t>
            </a:r>
            <a:r>
              <a:rPr lang="en-US" dirty="0"/>
              <a:t> and avoids inadvertently “outing” someone in public. </a:t>
            </a:r>
          </a:p>
          <a:p>
            <a:pPr lvl="3"/>
            <a:r>
              <a:rPr lang="en-US" dirty="0"/>
              <a:t>Patients may wish to be labeled male or female according to their gender identity and expression, their legal status, or according to the way they are registered with their insur­ance carrier. </a:t>
            </a:r>
          </a:p>
          <a:p>
            <a:pPr lvl="3"/>
            <a:r>
              <a:rPr lang="en-US" dirty="0"/>
              <a:t>Patients may wish to be referred to as female in one situation (e.g., in their record with the physician’s office and in personal interactions with the physician and staff), but male in other situations (e.g., on forms related to their insurance coverage, lab work, etc.). </a:t>
            </a:r>
          </a:p>
          <a:p>
            <a:pPr lvl="3"/>
            <a:r>
              <a:rPr lang="en-US" dirty="0"/>
              <a:t>This application of ter­minology could change at any time as individuals come to understand or evaluate their gender.</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304800" y="5951810"/>
            <a:ext cx="876145" cy="365125"/>
          </a:xfrm>
        </p:spPr>
        <p:txBody>
          <a:bodyPr/>
          <a:lstStyle/>
          <a:p>
            <a:fld id="{4D02C3FE-780A-4933-A992-0C08BC605576}" type="slidenum">
              <a:rPr lang="en-US" smtClean="0"/>
              <a:t>73</a:t>
            </a:fld>
            <a:endParaRPr lang="en-US" dirty="0"/>
          </a:p>
        </p:txBody>
      </p:sp>
    </p:spTree>
    <p:extLst>
      <p:ext uri="{BB962C8B-B14F-4D97-AF65-F5344CB8AC3E}">
        <p14:creationId xmlns:p14="http://schemas.microsoft.com/office/powerpoint/2010/main" val="161142924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a:t>Resources</a:t>
            </a:r>
          </a:p>
          <a:p>
            <a:pPr lvl="2"/>
            <a:r>
              <a:rPr lang="en-US" dirty="0"/>
              <a:t>AMA Policy</a:t>
            </a:r>
          </a:p>
          <a:p>
            <a:pPr lvl="2"/>
            <a:r>
              <a:rPr lang="en-US" dirty="0"/>
              <a:t>WPATH Standards of Care</a:t>
            </a:r>
          </a:p>
          <a:p>
            <a:pPr lvl="2"/>
            <a:r>
              <a:rPr lang="en-US" dirty="0"/>
              <a:t>WPATH Clarification on Medical Necessity</a:t>
            </a:r>
          </a:p>
          <a:p>
            <a:pPr lvl="2"/>
            <a:r>
              <a:rPr lang="en-US" dirty="0"/>
              <a:t>Injustice at Every Turn Executive Summary</a:t>
            </a:r>
          </a:p>
          <a:p>
            <a:pPr lvl="2"/>
            <a:r>
              <a:rPr lang="en-US" dirty="0"/>
              <a:t>Sample doctor’s letters</a:t>
            </a:r>
          </a:p>
          <a:p>
            <a:pPr lvl="2"/>
            <a:r>
              <a:rPr lang="en-US" dirty="0"/>
              <a:t>Cis-gender privilege checklist</a:t>
            </a:r>
          </a:p>
          <a:p>
            <a:pPr lvl="2"/>
            <a:r>
              <a:rPr lang="en-US" dirty="0"/>
              <a:t>LGBTQ Worksheet</a:t>
            </a:r>
          </a:p>
          <a:p>
            <a:pPr lvl="2"/>
            <a:r>
              <a:rPr lang="en-US" dirty="0"/>
              <a:t>Safe Zone poster</a:t>
            </a:r>
          </a:p>
          <a:p>
            <a:pPr lvl="2"/>
            <a:r>
              <a:rPr lang="en-US" dirty="0"/>
              <a:t>Book reference list for adults</a:t>
            </a:r>
          </a:p>
          <a:p>
            <a:pPr lvl="2"/>
            <a:r>
              <a:rPr lang="en-US" dirty="0"/>
              <a:t>Book reference list for children</a:t>
            </a:r>
          </a:p>
          <a:p>
            <a:pPr lvl="2"/>
            <a:r>
              <a:rPr lang="en-US" dirty="0"/>
              <a:t>List of LGBTQ youth organizations, conferences, support groups</a:t>
            </a:r>
          </a:p>
          <a:p>
            <a:pPr lvl="2"/>
            <a:r>
              <a:rPr lang="en-US" dirty="0"/>
              <a:t>List of gender therapists in Washington state</a:t>
            </a:r>
          </a:p>
          <a:p>
            <a:pPr lvl="2"/>
            <a:r>
              <a:rPr lang="en-US" dirty="0"/>
              <a:t>Gender Alliance of the South Sound Resource Guide</a:t>
            </a:r>
          </a:p>
          <a:p>
            <a:pPr lvl="2"/>
            <a:r>
              <a:rPr lang="en-US" dirty="0"/>
              <a:t>Provider tool kit for adolescents</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00800"/>
            <a:ext cx="838200" cy="365125"/>
          </a:xfrm>
        </p:spPr>
        <p:txBody>
          <a:bodyPr/>
          <a:lstStyle/>
          <a:p>
            <a:fld id="{4D02C3FE-780A-4933-A992-0C08BC605576}" type="slidenum">
              <a:rPr lang="en-US" smtClean="0"/>
              <a:t>74</a:t>
            </a:fld>
            <a:endParaRPr lang="en-US" dirty="0"/>
          </a:p>
        </p:txBody>
      </p:sp>
    </p:spTree>
    <p:extLst>
      <p:ext uri="{BB962C8B-B14F-4D97-AF65-F5344CB8AC3E}">
        <p14:creationId xmlns:p14="http://schemas.microsoft.com/office/powerpoint/2010/main" val="25397956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a:bodyPr>
          <a:lstStyle/>
          <a:p>
            <a:pPr lvl="2"/>
            <a:r>
              <a:rPr lang="en-US" dirty="0"/>
              <a:t>Dear Colleague Letter (October 26, 2010) - Harassment and Bullying (U.S. Department of Education): </a:t>
            </a:r>
            <a:r>
              <a:rPr lang="en-US" dirty="0">
                <a:hlinkClick r:id="rId2"/>
              </a:rPr>
              <a:t>http://</a:t>
            </a:r>
            <a:r>
              <a:rPr lang="en-US" dirty="0" smtClean="0">
                <a:hlinkClick r:id="rId2"/>
              </a:rPr>
              <a:t>www2.ed.gov/about/offices/list/ocr/letters/colleague-201010.html</a:t>
            </a:r>
            <a:r>
              <a:rPr lang="en-US" dirty="0" smtClean="0"/>
              <a:t>  </a:t>
            </a:r>
            <a:endParaRPr lang="en-US" dirty="0"/>
          </a:p>
          <a:p>
            <a:pPr lvl="2"/>
            <a:r>
              <a:rPr lang="en-US" dirty="0" smtClean="0"/>
              <a:t>Cis-gender </a:t>
            </a:r>
            <a:r>
              <a:rPr lang="en-US" dirty="0"/>
              <a:t>privilege checklist</a:t>
            </a:r>
          </a:p>
          <a:p>
            <a:pPr lvl="2"/>
            <a:r>
              <a:rPr lang="en-US" dirty="0"/>
              <a:t>List of LGBTQ youth centers</a:t>
            </a:r>
          </a:p>
          <a:p>
            <a:pPr lvl="2"/>
            <a:r>
              <a:rPr lang="en-US" dirty="0"/>
              <a:t>List of transgender books </a:t>
            </a:r>
            <a:r>
              <a:rPr lang="en-US" u="sng" dirty="0">
                <a:hlinkClick r:id="rId3"/>
              </a:rPr>
              <a:t>www.glsen.org/booklink</a:t>
            </a:r>
            <a:r>
              <a:rPr lang="en-US" dirty="0"/>
              <a:t> </a:t>
            </a:r>
          </a:p>
          <a:p>
            <a:pPr lvl="2"/>
            <a:r>
              <a:rPr lang="en-US" dirty="0"/>
              <a:t>Support groups and advocacy organizations</a:t>
            </a:r>
          </a:p>
          <a:p>
            <a:pPr lvl="2"/>
            <a:r>
              <a:rPr lang="en-US" dirty="0"/>
              <a:t>Safe Schools Coalition </a:t>
            </a:r>
            <a:r>
              <a:rPr lang="en-US" u="sng" dirty="0">
                <a:hlinkClick r:id="rId4"/>
              </a:rPr>
              <a:t>www.safeschoolscoalition.org</a:t>
            </a:r>
            <a:r>
              <a:rPr lang="en-US" dirty="0"/>
              <a:t> </a:t>
            </a:r>
          </a:p>
          <a:p>
            <a:pPr lvl="2"/>
            <a:r>
              <a:rPr lang="en-US" u="sng" dirty="0">
                <a:hlinkClick r:id="rId5"/>
              </a:rPr>
              <a:t>www.glsen.org/educator</a:t>
            </a:r>
            <a:r>
              <a:rPr lang="en-US" dirty="0"/>
              <a:t> </a:t>
            </a:r>
          </a:p>
          <a:p>
            <a:pPr lvl="2"/>
            <a:r>
              <a:rPr lang="en-US" dirty="0"/>
              <a:t>Jump-start guide for GSAs </a:t>
            </a:r>
            <a:r>
              <a:rPr lang="en-US" u="sng" dirty="0">
                <a:hlinkClick r:id="rId6"/>
              </a:rPr>
              <a:t>www.glsen.org/jumpstart</a:t>
            </a:r>
            <a:r>
              <a:rPr lang="en-US" dirty="0"/>
              <a:t> </a:t>
            </a:r>
          </a:p>
          <a:p>
            <a:pPr lvl="2"/>
            <a:r>
              <a:rPr lang="en-US" dirty="0"/>
              <a:t>Educators Allies Network </a:t>
            </a:r>
            <a:r>
              <a:rPr lang="en-US" u="sng" dirty="0">
                <a:hlinkClick r:id="rId7"/>
              </a:rPr>
              <a:t>http://edallies.ning.com</a:t>
            </a:r>
            <a:r>
              <a:rPr lang="en-US" dirty="0"/>
              <a:t> </a:t>
            </a:r>
          </a:p>
          <a:p>
            <a:pPr lvl="2"/>
            <a:r>
              <a:rPr lang="en-US" dirty="0"/>
              <a:t>WPATH Standards of Care</a:t>
            </a:r>
          </a:p>
          <a:p>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492875"/>
            <a:ext cx="914400" cy="365125"/>
          </a:xfrm>
        </p:spPr>
        <p:txBody>
          <a:bodyPr/>
          <a:lstStyle/>
          <a:p>
            <a:fld id="{4D02C3FE-780A-4933-A992-0C08BC605576}" type="slidenum">
              <a:rPr lang="en-US" smtClean="0"/>
              <a:t>75</a:t>
            </a:fld>
            <a:endParaRPr lang="en-US" dirty="0"/>
          </a:p>
        </p:txBody>
      </p:sp>
    </p:spTree>
    <p:extLst>
      <p:ext uri="{BB962C8B-B14F-4D97-AF65-F5344CB8AC3E}">
        <p14:creationId xmlns:p14="http://schemas.microsoft.com/office/powerpoint/2010/main" val="31328406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362322"/>
            <a:ext cx="914400" cy="365125"/>
          </a:xfrm>
        </p:spPr>
        <p:txBody>
          <a:bodyPr/>
          <a:lstStyle/>
          <a:p>
            <a:fld id="{4D02C3FE-780A-4933-A992-0C08BC605576}" type="slidenum">
              <a:rPr lang="en-US" smtClean="0"/>
              <a:t>76</a:t>
            </a:fld>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3200400"/>
            <a:ext cx="3546696" cy="3527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18495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868366" y="6096000"/>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152400" y="6400800"/>
            <a:ext cx="914400" cy="365125"/>
          </a:xfrm>
        </p:spPr>
        <p:txBody>
          <a:bodyPr/>
          <a:lstStyle/>
          <a:p>
            <a:fld id="{4D02C3FE-780A-4933-A992-0C08BC605576}" type="slidenum">
              <a:rPr lang="en-US" smtClean="0"/>
              <a:t>77</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4695825"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4696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579174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r>
              <a:rPr lang="en-US" dirty="0" smtClean="0"/>
              <a:t>Any questions or comments?</a:t>
            </a:r>
            <a:endParaRPr lang="en-US" dirty="0"/>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400800"/>
            <a:ext cx="838200" cy="365125"/>
          </a:xfrm>
        </p:spPr>
        <p:txBody>
          <a:bodyPr/>
          <a:lstStyle/>
          <a:p>
            <a:fld id="{4D02C3FE-780A-4933-A992-0C08BC605576}" type="slidenum">
              <a:rPr lang="en-US" smtClean="0"/>
              <a:t>79</a:t>
            </a:fld>
            <a:endParaRPr lang="en-US" dirty="0"/>
          </a:p>
        </p:txBody>
      </p:sp>
    </p:spTree>
    <p:extLst>
      <p:ext uri="{BB962C8B-B14F-4D97-AF65-F5344CB8AC3E}">
        <p14:creationId xmlns:p14="http://schemas.microsoft.com/office/powerpoint/2010/main" val="3126442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sz="half" idx="4294967295"/>
          </p:nvPr>
        </p:nvSpPr>
        <p:spPr>
          <a:xfrm>
            <a:off x="457200" y="1295400"/>
            <a:ext cx="4038600" cy="5257800"/>
          </a:xfrm>
        </p:spPr>
        <p:txBody>
          <a:bodyPr>
            <a:normAutofit fontScale="85000" lnSpcReduction="10000"/>
          </a:bodyPr>
          <a:lstStyle/>
          <a:p>
            <a:pPr eaLnBrk="1" hangingPunct="1">
              <a:lnSpc>
                <a:spcPct val="90000"/>
              </a:lnSpc>
            </a:pPr>
            <a:r>
              <a:rPr lang="en-US" sz="2400" dirty="0" smtClean="0"/>
              <a:t>GENDER EXPRESSION</a:t>
            </a:r>
          </a:p>
          <a:p>
            <a:pPr lvl="1" eaLnBrk="1" hangingPunct="1">
              <a:lnSpc>
                <a:spcPct val="80000"/>
              </a:lnSpc>
            </a:pPr>
            <a:r>
              <a:rPr lang="en-US" sz="2000" dirty="0" smtClean="0"/>
              <a:t>An individual’s characteristics and behaviors such as appearance, dress, mannerisms, speech patterns, and social interactions that are perceived as masculine or feminine, or neither.</a:t>
            </a:r>
          </a:p>
          <a:p>
            <a:pPr eaLnBrk="1" hangingPunct="1">
              <a:lnSpc>
                <a:spcPct val="90000"/>
              </a:lnSpc>
            </a:pPr>
            <a:r>
              <a:rPr lang="en-US" sz="2400" dirty="0" smtClean="0"/>
              <a:t>Affirmed male or affirmed female</a:t>
            </a:r>
          </a:p>
          <a:p>
            <a:pPr lvl="1" eaLnBrk="1" hangingPunct="1">
              <a:lnSpc>
                <a:spcPct val="90000"/>
              </a:lnSpc>
            </a:pPr>
            <a:r>
              <a:rPr lang="en-US" sz="2000" dirty="0" smtClean="0"/>
              <a:t>Someone who transitions from one gender to another</a:t>
            </a:r>
          </a:p>
          <a:p>
            <a:pPr lvl="2" eaLnBrk="1" hangingPunct="1">
              <a:lnSpc>
                <a:spcPct val="90000"/>
              </a:lnSpc>
            </a:pPr>
            <a:r>
              <a:rPr lang="en-US" sz="1700" dirty="0" smtClean="0"/>
              <a:t>Change in style of dress</a:t>
            </a:r>
          </a:p>
          <a:p>
            <a:pPr lvl="2" eaLnBrk="1" hangingPunct="1">
              <a:lnSpc>
                <a:spcPct val="90000"/>
              </a:lnSpc>
            </a:pPr>
            <a:r>
              <a:rPr lang="en-US" sz="1700" dirty="0" smtClean="0"/>
              <a:t>New name and new pronouns</a:t>
            </a:r>
          </a:p>
          <a:p>
            <a:pPr lvl="2" eaLnBrk="1" hangingPunct="1">
              <a:lnSpc>
                <a:spcPct val="90000"/>
              </a:lnSpc>
            </a:pPr>
            <a:r>
              <a:rPr lang="en-US" sz="1700" dirty="0" smtClean="0"/>
              <a:t>May or may not include hormone therapy, counseling, and/or surgery</a:t>
            </a:r>
          </a:p>
          <a:p>
            <a:pPr lvl="2" eaLnBrk="1" hangingPunct="1">
              <a:lnSpc>
                <a:spcPct val="90000"/>
              </a:lnSpc>
            </a:pPr>
            <a:r>
              <a:rPr lang="en-US" sz="1700" dirty="0" smtClean="0"/>
              <a:t>MTF (male to female)</a:t>
            </a:r>
          </a:p>
          <a:p>
            <a:pPr lvl="2" eaLnBrk="1" hangingPunct="1">
              <a:lnSpc>
                <a:spcPct val="90000"/>
              </a:lnSpc>
            </a:pPr>
            <a:r>
              <a:rPr lang="en-US" sz="1700" dirty="0" smtClean="0"/>
              <a:t>FTM (female to male)</a:t>
            </a:r>
          </a:p>
          <a:p>
            <a:pPr eaLnBrk="1" hangingPunct="1">
              <a:lnSpc>
                <a:spcPct val="90000"/>
              </a:lnSpc>
            </a:pPr>
            <a:endParaRPr lang="en-US" sz="2400" dirty="0" smtClean="0"/>
          </a:p>
          <a:p>
            <a:pPr lvl="1" eaLnBrk="1" hangingPunct="1">
              <a:lnSpc>
                <a:spcPct val="90000"/>
              </a:lnSpc>
            </a:pPr>
            <a:endParaRPr lang="en-US" sz="2000" dirty="0" smtClean="0"/>
          </a:p>
          <a:p>
            <a:pPr eaLnBrk="1" hangingPunct="1">
              <a:lnSpc>
                <a:spcPct val="90000"/>
              </a:lnSpc>
              <a:buFont typeface="Arial" charset="0"/>
              <a:buNone/>
            </a:pPr>
            <a:endParaRPr lang="en-US" sz="2400" dirty="0" smtClean="0"/>
          </a:p>
        </p:txBody>
      </p:sp>
      <p:pic>
        <p:nvPicPr>
          <p:cNvPr id="17411" name="Content Placeholder 1"/>
          <p:cNvPicPr>
            <a:picLocks noGrp="1" noChangeAspect="1"/>
          </p:cNvPicPr>
          <p:nvPr>
            <p:ph sz="half" idx="4294967295"/>
          </p:nvPr>
        </p:nvPicPr>
        <p:blipFill>
          <a:blip r:embed="rId2" cstate="print"/>
          <a:srcRect t="-5995" b="5995"/>
          <a:stretch>
            <a:fillRect/>
          </a:stretch>
        </p:blipFill>
        <p:spPr>
          <a:xfrm>
            <a:off x="4648200" y="990600"/>
            <a:ext cx="2436813" cy="2916238"/>
          </a:xfrm>
        </p:spPr>
      </p:pic>
      <p:pic>
        <p:nvPicPr>
          <p:cNvPr id="17412" name="Picture 2" descr="PHOTO Transgender model Lea T is making headlines as the muse of Givenchy's creative director Riccardo Tisci and the star of the label's new ad campaign"/>
          <p:cNvPicPr>
            <a:picLocks noChangeAspect="1" noChangeArrowheads="1"/>
          </p:cNvPicPr>
          <p:nvPr/>
        </p:nvPicPr>
        <p:blipFill>
          <a:blip r:embed="rId3" cstate="print"/>
          <a:srcRect/>
          <a:stretch>
            <a:fillRect/>
          </a:stretch>
        </p:blipFill>
        <p:spPr bwMode="auto">
          <a:xfrm>
            <a:off x="5791200" y="4038600"/>
            <a:ext cx="3048000" cy="2286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smtClean="0"/>
              <a:t>© 2013 Kathyrn Kemp Chociej for Gender Diversity</a:t>
            </a:r>
            <a:endParaRPr lang="en-US"/>
          </a:p>
        </p:txBody>
      </p:sp>
      <p:sp>
        <p:nvSpPr>
          <p:cNvPr id="3" name="Slide Number Placeholder 2"/>
          <p:cNvSpPr>
            <a:spLocks noGrp="1"/>
          </p:cNvSpPr>
          <p:nvPr>
            <p:ph type="sldNum" sz="quarter" idx="12"/>
          </p:nvPr>
        </p:nvSpPr>
        <p:spPr>
          <a:xfrm>
            <a:off x="76200" y="6329039"/>
            <a:ext cx="914400" cy="365125"/>
          </a:xfrm>
        </p:spPr>
        <p:txBody>
          <a:bodyPr/>
          <a:lstStyle/>
          <a:p>
            <a:fld id="{4D02C3FE-780A-4933-A992-0C08BC605576}" type="slidenum">
              <a:rPr lang="en-US" smtClean="0"/>
              <a:t>8</a:t>
            </a:fld>
            <a:endParaRPr lang="en-US" dirty="0"/>
          </a:p>
        </p:txBody>
      </p:sp>
    </p:spTree>
    <p:extLst>
      <p:ext uri="{BB962C8B-B14F-4D97-AF65-F5344CB8AC3E}">
        <p14:creationId xmlns:p14="http://schemas.microsoft.com/office/powerpoint/2010/main" val="415364350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Survey</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76200" y="6324600"/>
            <a:ext cx="914400" cy="365125"/>
          </a:xfrm>
        </p:spPr>
        <p:txBody>
          <a:bodyPr/>
          <a:lstStyle/>
          <a:p>
            <a:fld id="{4D02C3FE-780A-4933-A992-0C08BC605576}" type="slidenum">
              <a:rPr lang="en-US" smtClean="0"/>
              <a:t>80</a:t>
            </a:fld>
            <a:endParaRPr lang="en-US" dirty="0"/>
          </a:p>
        </p:txBody>
      </p:sp>
    </p:spTree>
    <p:extLst>
      <p:ext uri="{BB962C8B-B14F-4D97-AF65-F5344CB8AC3E}">
        <p14:creationId xmlns:p14="http://schemas.microsoft.com/office/powerpoint/2010/main" val="219941151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r>
              <a:rPr lang="en-US" dirty="0"/>
              <a:t>Subscribe to the Gender Odyssey mailing list to learn about training events, such as professional Day: </a:t>
            </a:r>
            <a:r>
              <a:rPr lang="en-US" u="sng" dirty="0">
                <a:hlinkClick r:id="rId2"/>
              </a:rPr>
              <a:t>https://app.e2ma.net/app2/audience/signup/28753/17074/?</a:t>
            </a:r>
            <a:r>
              <a:rPr lang="en-US" u="sng" dirty="0" smtClean="0">
                <a:hlinkClick r:id="rId2"/>
              </a:rPr>
              <a:t>v=a</a:t>
            </a:r>
            <a:r>
              <a:rPr lang="en-US" u="sng" dirty="0" smtClean="0"/>
              <a:t/>
            </a:r>
            <a:br>
              <a:rPr lang="en-US" u="sng" dirty="0" smtClean="0"/>
            </a:br>
            <a:r>
              <a:rPr lang="en-US" dirty="0"/>
              <a:t/>
            </a:r>
            <a:br>
              <a:rPr lang="en-US" dirty="0"/>
            </a:br>
            <a:r>
              <a:rPr lang="en-US" dirty="0"/>
              <a:t>Register for more in-depth training at Gender Odyssey’s annual Professional Day: </a:t>
            </a:r>
            <a:r>
              <a:rPr lang="en-US" u="sng" dirty="0">
                <a:hlinkClick r:id="rId3"/>
              </a:rPr>
              <a:t>http://www.genderdiversity.org/event-registration/?ee=2</a:t>
            </a:r>
            <a:r>
              <a:rPr lang="en-US" dirty="0"/>
              <a:t/>
            </a:r>
            <a:br>
              <a:rPr lang="en-US" dirty="0"/>
            </a:b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2013 Kathyrn Kemp Chociej for Gender Diversity</a:t>
            </a:r>
            <a:endParaRPr lang="en-US"/>
          </a:p>
        </p:txBody>
      </p:sp>
      <p:sp>
        <p:nvSpPr>
          <p:cNvPr id="5" name="Slide Number Placeholder 4"/>
          <p:cNvSpPr>
            <a:spLocks noGrp="1"/>
          </p:cNvSpPr>
          <p:nvPr>
            <p:ph type="sldNum" sz="quarter" idx="12"/>
          </p:nvPr>
        </p:nvSpPr>
        <p:spPr>
          <a:xfrm>
            <a:off x="152400" y="6324600"/>
            <a:ext cx="838200" cy="365125"/>
          </a:xfrm>
        </p:spPr>
        <p:txBody>
          <a:bodyPr/>
          <a:lstStyle/>
          <a:p>
            <a:fld id="{4D02C3FE-780A-4933-A992-0C08BC605576}" type="slidenum">
              <a:rPr lang="en-US" smtClean="0"/>
              <a:t>81</a:t>
            </a:fld>
            <a:endParaRPr lang="en-US" dirty="0"/>
          </a:p>
        </p:txBody>
      </p:sp>
    </p:spTree>
    <p:extLst>
      <p:ext uri="{BB962C8B-B14F-4D97-AF65-F5344CB8AC3E}">
        <p14:creationId xmlns:p14="http://schemas.microsoft.com/office/powerpoint/2010/main" val="1835440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sz="half" idx="4294967295"/>
          </p:nvPr>
        </p:nvSpPr>
        <p:spPr>
          <a:xfrm>
            <a:off x="228600" y="1676400"/>
            <a:ext cx="5334000" cy="4525963"/>
          </a:xfrm>
        </p:spPr>
        <p:txBody>
          <a:bodyPr>
            <a:normAutofit/>
          </a:bodyPr>
          <a:lstStyle/>
          <a:p>
            <a:pPr eaLnBrk="1" hangingPunct="1">
              <a:lnSpc>
                <a:spcPct val="80000"/>
              </a:lnSpc>
            </a:pPr>
            <a:r>
              <a:rPr lang="en-US" sz="2600" dirty="0" smtClean="0"/>
              <a:t>GENDER NON-CONFORMING</a:t>
            </a:r>
          </a:p>
          <a:p>
            <a:pPr lvl="1" eaLnBrk="1" hangingPunct="1">
              <a:lnSpc>
                <a:spcPct val="80000"/>
              </a:lnSpc>
            </a:pPr>
            <a:r>
              <a:rPr lang="en-US" sz="2200" dirty="0" smtClean="0"/>
              <a:t>A person who is or is perceived to have gender characteristics and/or behaviors that do not conform to traditional or societal expectations.</a:t>
            </a:r>
          </a:p>
          <a:p>
            <a:pPr eaLnBrk="1" hangingPunct="1">
              <a:lnSpc>
                <a:spcPct val="90000"/>
              </a:lnSpc>
            </a:pPr>
            <a:endParaRPr lang="en-US" sz="2800" dirty="0" smtClean="0"/>
          </a:p>
          <a:p>
            <a:pPr eaLnBrk="1" hangingPunct="1">
              <a:lnSpc>
                <a:spcPct val="90000"/>
              </a:lnSpc>
            </a:pPr>
            <a:endParaRPr lang="en-US" sz="2800" dirty="0" smtClean="0"/>
          </a:p>
          <a:p>
            <a:pPr lvl="1" eaLnBrk="1" hangingPunct="1">
              <a:lnSpc>
                <a:spcPct val="90000"/>
              </a:lnSpc>
            </a:pPr>
            <a:endParaRPr lang="en-US" sz="2400" dirty="0" smtClean="0"/>
          </a:p>
        </p:txBody>
      </p:sp>
      <p:pic>
        <p:nvPicPr>
          <p:cNvPr id="18435" name="Picture 2" descr="http://www.crimethinc.com/tools/posters/gender_big.gif"/>
          <p:cNvPicPr>
            <a:picLocks noChangeAspect="1" noChangeArrowheads="1"/>
          </p:cNvPicPr>
          <p:nvPr/>
        </p:nvPicPr>
        <p:blipFill>
          <a:blip r:embed="rId3" cstate="print"/>
          <a:srcRect/>
          <a:stretch>
            <a:fillRect/>
          </a:stretch>
        </p:blipFill>
        <p:spPr bwMode="auto">
          <a:xfrm>
            <a:off x="5562600" y="1447800"/>
            <a:ext cx="2876550" cy="4746625"/>
          </a:xfrm>
          <a:prstGeom prst="rect">
            <a:avLst/>
          </a:prstGeom>
          <a:noFill/>
          <a:ln w="9525">
            <a:noFill/>
            <a:miter lim="800000"/>
            <a:headEnd/>
            <a:tailEnd/>
          </a:ln>
        </p:spPr>
      </p:pic>
      <p:sp>
        <p:nvSpPr>
          <p:cNvPr id="2" name="Footer Placeholder 1"/>
          <p:cNvSpPr>
            <a:spLocks noGrp="1"/>
          </p:cNvSpPr>
          <p:nvPr>
            <p:ph type="ftr" sz="quarter" idx="11"/>
          </p:nvPr>
        </p:nvSpPr>
        <p:spPr>
          <a:xfrm>
            <a:off x="3887601" y="6492875"/>
            <a:ext cx="5256399" cy="365125"/>
          </a:xfrm>
        </p:spPr>
        <p:txBody>
          <a:bodyPr/>
          <a:lstStyle/>
          <a:p>
            <a:r>
              <a:rPr lang="en-US" dirty="0" smtClean="0"/>
              <a:t>© 2013 Kathyrn Kemp Chociej for Gender Diversity</a:t>
            </a:r>
            <a:endParaRPr lang="en-US" dirty="0"/>
          </a:p>
        </p:txBody>
      </p:sp>
      <p:sp>
        <p:nvSpPr>
          <p:cNvPr id="3" name="Slide Number Placeholder 2"/>
          <p:cNvSpPr>
            <a:spLocks noGrp="1"/>
          </p:cNvSpPr>
          <p:nvPr>
            <p:ph type="sldNum" sz="quarter" idx="12"/>
          </p:nvPr>
        </p:nvSpPr>
        <p:spPr>
          <a:xfrm>
            <a:off x="219556" y="6376116"/>
            <a:ext cx="999644" cy="365125"/>
          </a:xfrm>
        </p:spPr>
        <p:txBody>
          <a:bodyPr/>
          <a:lstStyle/>
          <a:p>
            <a:fld id="{4D02C3FE-780A-4933-A992-0C08BC605576}" type="slidenum">
              <a:rPr lang="en-US" smtClean="0"/>
              <a:t>9</a:t>
            </a:fld>
            <a:endParaRPr lang="en-US" dirty="0"/>
          </a:p>
        </p:txBody>
      </p:sp>
      <p:sp>
        <p:nvSpPr>
          <p:cNvPr id="7" name="TextBox 6"/>
          <p:cNvSpPr txBox="1"/>
          <p:nvPr/>
        </p:nvSpPr>
        <p:spPr>
          <a:xfrm>
            <a:off x="838200" y="4419600"/>
            <a:ext cx="4114800" cy="2308324"/>
          </a:xfrm>
          <a:prstGeom prst="rect">
            <a:avLst/>
          </a:prstGeom>
          <a:noFill/>
        </p:spPr>
        <p:txBody>
          <a:bodyPr wrap="square" rtlCol="0">
            <a:spAutoFit/>
          </a:bodyPr>
          <a:lstStyle/>
          <a:p>
            <a:pPr marL="0" lvl="2"/>
            <a:r>
              <a:rPr lang="en-US" dirty="0"/>
              <a:t>“The discrimination in society toward children who do not behave or look the way we expect them to look and behave according to their gender can be even more extreme than anti-gay discrimination” (Baker, 2002).</a:t>
            </a:r>
          </a:p>
          <a:p>
            <a:endParaRPr lang="en-US" dirty="0"/>
          </a:p>
        </p:txBody>
      </p:sp>
    </p:spTree>
    <p:extLst>
      <p:ext uri="{BB962C8B-B14F-4D97-AF65-F5344CB8AC3E}">
        <p14:creationId xmlns:p14="http://schemas.microsoft.com/office/powerpoint/2010/main" val="3865688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2" ma:contentTypeDescription="Create a new document." ma:contentTypeScope="" ma:versionID="5f3a5719ddafa2ce19543402012f839f">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f80f338179bfc78b782adab248fa029e"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06EADBB-C6FA-4BF1-9F67-EC4ABB734271}"/>
</file>

<file path=customXml/itemProps2.xml><?xml version="1.0" encoding="utf-8"?>
<ds:datastoreItem xmlns:ds="http://schemas.openxmlformats.org/officeDocument/2006/customXml" ds:itemID="{CAD1FAAF-B187-492C-A59B-17B25A4878FF}"/>
</file>

<file path=customXml/itemProps3.xml><?xml version="1.0" encoding="utf-8"?>
<ds:datastoreItem xmlns:ds="http://schemas.openxmlformats.org/officeDocument/2006/customXml" ds:itemID="{0C8FAEEC-D709-41B1-A1B5-D7794BA64EF3}"/>
</file>

<file path=docProps/app.xml><?xml version="1.0" encoding="utf-8"?>
<Properties xmlns="http://schemas.openxmlformats.org/officeDocument/2006/extended-properties" xmlns:vt="http://schemas.openxmlformats.org/officeDocument/2006/docPropsVTypes">
  <Template/>
  <TotalTime>904</TotalTime>
  <Words>6998</Words>
  <Application>Microsoft Office PowerPoint</Application>
  <PresentationFormat>On-screen Show (4:3)</PresentationFormat>
  <Paragraphs>531</Paragraphs>
  <Slides>81</Slides>
  <Notes>22</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Summer</vt:lpstr>
      <vt:lpstr>Best Practices for Teachers and Providers: A Cross Systems Training to Support Gender-Variant Youth</vt:lpstr>
      <vt:lpstr>Module III</vt:lpstr>
      <vt:lpstr>Mental health providers will gain an understanding of gender identity and expression, better understand barriers gender-variant youth face when accessing mental health services, be better prepared to support gender-variant youth; and recommend other affirmative therapies and gatekeeping practices which positively advocates for potential medical interventions.  </vt:lpstr>
      <vt:lpstr>Introductions and check-in</vt:lpstr>
      <vt:lpstr>Group norms and creating a  safe training space</vt:lpstr>
      <vt:lpstr>When are we first gendered?</vt:lpstr>
      <vt:lpstr>PowerPoint Presentation</vt:lpstr>
      <vt:lpstr>PowerPoint Presentation</vt:lpstr>
      <vt:lpstr>PowerPoint Presentation</vt:lpstr>
      <vt:lpstr>PowerPoint Presentation</vt:lpstr>
      <vt:lpstr>PowerPoint Presentation</vt:lpstr>
      <vt:lpstr>PowerPoint Presentation</vt:lpstr>
      <vt:lpstr>Statistics – they aren’t just numbers!</vt:lpstr>
      <vt:lpstr>PowerPoint Presentation</vt:lpstr>
      <vt:lpstr>PowerPoint Presentation</vt:lpstr>
      <vt:lpstr>Restraining Forces</vt:lpstr>
      <vt:lpstr>Driving Forces</vt:lpstr>
      <vt:lpstr>PowerPoint Presentation</vt:lpstr>
      <vt:lpstr>Statistics – they aren’t just numbers!</vt:lpstr>
      <vt:lpstr>Risk factors</vt:lpstr>
      <vt:lpstr>Risk factors</vt:lpstr>
      <vt:lpstr> STUDY: INJUSTICE AT EVERY TURN</vt:lpstr>
      <vt:lpstr>FINDING FROM STUDY OF 6,450</vt:lpstr>
      <vt:lpstr>FORMS OF DISCRIMINATION IDENTIFIED</vt:lpstr>
      <vt:lpstr>UNEMPLOYMENT AND LOSS OF JOBS</vt:lpstr>
      <vt:lpstr>MISTREATMENT</vt:lpstr>
      <vt:lpstr>POVERTY</vt:lpstr>
      <vt:lpstr>HOUSING</vt:lpstr>
      <vt:lpstr>RELIGION</vt:lpstr>
      <vt:lpstr>TWO SPIRIT</vt:lpstr>
      <vt:lpstr>EDUCATION</vt:lpstr>
      <vt:lpstr>EFFECTS OF MISTREATMENT IN SCHOOL</vt:lpstr>
      <vt:lpstr>HEALTHCARE</vt:lpstr>
      <vt:lpstr>HEALTHCARE</vt:lpstr>
      <vt:lpstr>Cis-gender privilege checklist</vt:lpstr>
      <vt:lpstr>Protective factors include:</vt:lpstr>
      <vt:lpstr>Protective factors</vt:lpstr>
      <vt:lpstr>Entering the Discomfort Zone</vt:lpstr>
      <vt:lpstr>Confronting Biases</vt:lpstr>
      <vt:lpstr>Confronting Biases</vt:lpstr>
      <vt:lpstr>Know your resources</vt:lpstr>
      <vt:lpstr>Developmental stages</vt:lpstr>
      <vt:lpstr>“The passage through puberty, peer group acceptance, and the establishment of a personal identity are all developmental tasks of the adolescent years. For the youth who is lesbian, gay, bisexual, or transgender, self-acceptance and identity formation in the face of a heterosexist society are difficult tasks associated with many risks to physical, emotional, and social health” (Kreiss &amp; Patterson, 1997). </vt:lpstr>
      <vt:lpstr>Interventions</vt:lpstr>
      <vt:lpstr>World Professional Association for Transgender Health</vt:lpstr>
      <vt:lpstr>WPATH Standards of Care Version 7</vt:lpstr>
      <vt:lpstr>Goal of Standards of Care</vt:lpstr>
      <vt:lpstr>Diagnostic and Statistical Manual of Mental Disorders, 4th Edition</vt:lpstr>
      <vt:lpstr>DSM – Sexual and Identity Disorder (APA, 2000) There are two components of Gender Identity Disorder (GID) which both must be present to make a diagnosis. </vt:lpstr>
      <vt:lpstr>Distress in individuals with GID is manifested differently across the life cycle. </vt:lpstr>
      <vt:lpstr>Adolescents diagnosed with GID</vt:lpstr>
      <vt:lpstr>Diagnostic criteria code is based on age </vt:lpstr>
      <vt:lpstr>DSM and insurance coverage</vt:lpstr>
      <vt:lpstr>Dutch Protocol</vt:lpstr>
      <vt:lpstr>Rationale</vt:lpstr>
      <vt:lpstr>PowerPoint Presentation</vt:lpstr>
      <vt:lpstr>Stages of treatment for adolescents</vt:lpstr>
      <vt:lpstr>Misdiagnosis</vt:lpstr>
      <vt:lpstr>Misdiagnosis</vt:lpstr>
      <vt:lpstr>Misdiagnosis</vt:lpstr>
      <vt:lpstr>Cortisol and stress</vt:lpstr>
      <vt:lpstr>Psychosocial interventions</vt:lpstr>
      <vt:lpstr>Safe spaces</vt:lpstr>
      <vt:lpstr>Supporting families in supporting their child</vt:lpstr>
      <vt:lpstr>Support Through a Gender Transition </vt:lpstr>
      <vt:lpstr>Supporting a Child in Distress</vt:lpstr>
      <vt:lpstr>Cultural competence</vt:lpstr>
      <vt:lpstr>Clinical competence</vt:lpstr>
      <vt:lpstr>“There is no compelling reason to withhold treatment as the youth and their families are very troubled, and the prognosis of any treatment is extremely guarded after puberty. So, for those interested in converting the gender-variant child back to a traditionally gendered child, the current wisdom states that the earlier the diagnosis, the better the prognosis” (Hill, Rozanski, Carfagnini &amp; Willoughby, 2006). </vt:lpstr>
      <vt:lpstr>What you can do to affirm a gender-variant youth in your practice</vt:lpstr>
      <vt:lpstr>PowerPoint Presentation</vt:lpstr>
      <vt:lpstr>Confidentiality concerns</vt:lpstr>
      <vt:lpstr>Using the correct pronoun</vt:lpstr>
      <vt:lpstr>Resources</vt:lpstr>
      <vt:lpstr>Resources</vt:lpstr>
      <vt:lpstr>PowerPoint Presentation</vt:lpstr>
      <vt:lpstr>PowerPoint Presentation</vt:lpstr>
      <vt:lpstr>PowerPoint Presentation</vt:lpstr>
      <vt:lpstr>Thank you!</vt:lpstr>
      <vt:lpstr>Complete Survey</vt:lpstr>
      <vt:lpstr>Subscribe to the Gender Odyssey mailing list to learn about training events, such as professional Day: https://app.e2ma.net/app2/audience/signup/28753/17074/?v=a  Register for more in-depth training at Gender Odyssey’s annual Professional Day: http://www.genderdiversity.org/event-registration/?ee=2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Gender</dc:title>
  <dc:creator>KathyrnUW</dc:creator>
  <cp:lastModifiedBy>KathyrnUW</cp:lastModifiedBy>
  <cp:revision>57</cp:revision>
  <dcterms:created xsi:type="dcterms:W3CDTF">2013-01-27T23:06:52Z</dcterms:created>
  <dcterms:modified xsi:type="dcterms:W3CDTF">2013-03-05T21:43:54Z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ContentTypeId">
    <vt:lpwstr>0x01010025FE2D001CF2D344AB637DEDC91790A9</vt:lpwstr>
  </property>
  <property fmtid="{D5CDD505-2E9C-101B-9397-08002B2CF9AE}" pid="4" name="CreatedDateTime_Client">
    <vt:filetime>2017-11-30T00:19:48Z</vt:filetime>
  </property>
  <property fmtid="{D5CDD505-2E9C-101B-9397-08002B2CF9AE}" pid="5" name="LastModifiedDateTime_Client">
    <vt:filetime>2017-11-30T00:19:48Z</vt:filetime>
  </property>
  <property fmtid="{D5CDD505-2E9C-101B-9397-08002B2CF9AE}" pid="6" name="MediaServiceImageTags">
    <vt:lpwstr/>
  </property>
</Properties>
</file>