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1.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59.xml" ContentType="application/vnd.openxmlformats-officedocument.presentationml.slide+xml"/>
  <Override PartName="/ppt/slides/slide58.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0.xml" ContentType="application/vnd.openxmlformats-officedocument.presentationml.slide+xml"/>
  <Override PartName="/ppt/slides/slide64.xml" ContentType="application/vnd.openxmlformats-officedocument.presentationml.slide+xml"/>
  <Override PartName="/ppt/slides/slide66.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5.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6.xml" ContentType="application/vnd.openxmlformats-officedocument.presentationml.notesSlide+xml"/>
  <Override PartName="/ppt/slideLayouts/slideLayout8.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notesSlides/notesSlide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7.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notesSlides/notesSlide10.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notesSlides/notesSlide9.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70"/>
  </p:notesMasterIdLst>
  <p:sldIdLst>
    <p:sldId id="256" r:id="rId2"/>
    <p:sldId id="395" r:id="rId3"/>
    <p:sldId id="460" r:id="rId4"/>
    <p:sldId id="381" r:id="rId5"/>
    <p:sldId id="461" r:id="rId6"/>
    <p:sldId id="462" r:id="rId7"/>
    <p:sldId id="463" r:id="rId8"/>
    <p:sldId id="464" r:id="rId9"/>
    <p:sldId id="465" r:id="rId10"/>
    <p:sldId id="466" r:id="rId11"/>
    <p:sldId id="467" r:id="rId12"/>
    <p:sldId id="468" r:id="rId13"/>
    <p:sldId id="469" r:id="rId14"/>
    <p:sldId id="470" r:id="rId15"/>
    <p:sldId id="471" r:id="rId16"/>
    <p:sldId id="472" r:id="rId17"/>
    <p:sldId id="473" r:id="rId18"/>
    <p:sldId id="474" r:id="rId19"/>
    <p:sldId id="476" r:id="rId20"/>
    <p:sldId id="477" r:id="rId21"/>
    <p:sldId id="478" r:id="rId22"/>
    <p:sldId id="479" r:id="rId23"/>
    <p:sldId id="480" r:id="rId24"/>
    <p:sldId id="481" r:id="rId25"/>
    <p:sldId id="482" r:id="rId26"/>
    <p:sldId id="483" r:id="rId27"/>
    <p:sldId id="484" r:id="rId28"/>
    <p:sldId id="393" r:id="rId29"/>
    <p:sldId id="486" r:id="rId30"/>
    <p:sldId id="485" r:id="rId31"/>
    <p:sldId id="487" r:id="rId32"/>
    <p:sldId id="488" r:id="rId33"/>
    <p:sldId id="489" r:id="rId34"/>
    <p:sldId id="490" r:id="rId35"/>
    <p:sldId id="491" r:id="rId36"/>
    <p:sldId id="492" r:id="rId37"/>
    <p:sldId id="493" r:id="rId38"/>
    <p:sldId id="494" r:id="rId39"/>
    <p:sldId id="495" r:id="rId40"/>
    <p:sldId id="496" r:id="rId41"/>
    <p:sldId id="497" r:id="rId42"/>
    <p:sldId id="498" r:id="rId43"/>
    <p:sldId id="499" r:id="rId44"/>
    <p:sldId id="500" r:id="rId45"/>
    <p:sldId id="501" r:id="rId46"/>
    <p:sldId id="502" r:id="rId47"/>
    <p:sldId id="503" r:id="rId48"/>
    <p:sldId id="504" r:id="rId49"/>
    <p:sldId id="505" r:id="rId50"/>
    <p:sldId id="506" r:id="rId51"/>
    <p:sldId id="507" r:id="rId52"/>
    <p:sldId id="508" r:id="rId53"/>
    <p:sldId id="509" r:id="rId54"/>
    <p:sldId id="510" r:id="rId55"/>
    <p:sldId id="511" r:id="rId56"/>
    <p:sldId id="512" r:id="rId57"/>
    <p:sldId id="513" r:id="rId58"/>
    <p:sldId id="514" r:id="rId59"/>
    <p:sldId id="515" r:id="rId60"/>
    <p:sldId id="517" r:id="rId61"/>
    <p:sldId id="516" r:id="rId62"/>
    <p:sldId id="518" r:id="rId63"/>
    <p:sldId id="519" r:id="rId64"/>
    <p:sldId id="520" r:id="rId65"/>
    <p:sldId id="521" r:id="rId66"/>
    <p:sldId id="523" r:id="rId67"/>
    <p:sldId id="524" r:id="rId68"/>
    <p:sldId id="525"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DE33A85-E0E5-49CB-97E5-AC21764F95E4}">
          <p14:sldIdLst>
            <p14:sldId id="256"/>
            <p14:sldId id="395"/>
            <p14:sldId id="460"/>
            <p14:sldId id="381"/>
            <p14:sldId id="461"/>
            <p14:sldId id="462"/>
            <p14:sldId id="463"/>
            <p14:sldId id="464"/>
            <p14:sldId id="465"/>
            <p14:sldId id="466"/>
            <p14:sldId id="467"/>
            <p14:sldId id="468"/>
            <p14:sldId id="469"/>
            <p14:sldId id="470"/>
            <p14:sldId id="471"/>
            <p14:sldId id="472"/>
            <p14:sldId id="473"/>
            <p14:sldId id="474"/>
            <p14:sldId id="476"/>
            <p14:sldId id="477"/>
            <p14:sldId id="478"/>
            <p14:sldId id="479"/>
            <p14:sldId id="480"/>
            <p14:sldId id="481"/>
            <p14:sldId id="482"/>
            <p14:sldId id="483"/>
            <p14:sldId id="484"/>
            <p14:sldId id="393"/>
            <p14:sldId id="486"/>
            <p14:sldId id="485"/>
            <p14:sldId id="487"/>
            <p14:sldId id="488"/>
            <p14:sldId id="489"/>
            <p14:sldId id="490"/>
            <p14:sldId id="491"/>
            <p14:sldId id="492"/>
            <p14:sldId id="493"/>
            <p14:sldId id="494"/>
            <p14:sldId id="495"/>
            <p14:sldId id="496"/>
            <p14:sldId id="497"/>
            <p14:sldId id="498"/>
            <p14:sldId id="499"/>
            <p14:sldId id="500"/>
            <p14:sldId id="501"/>
            <p14:sldId id="502"/>
            <p14:sldId id="503"/>
            <p14:sldId id="504"/>
            <p14:sldId id="505"/>
            <p14:sldId id="506"/>
            <p14:sldId id="507"/>
            <p14:sldId id="508"/>
            <p14:sldId id="509"/>
            <p14:sldId id="510"/>
            <p14:sldId id="511"/>
            <p14:sldId id="512"/>
            <p14:sldId id="513"/>
            <p14:sldId id="514"/>
            <p14:sldId id="515"/>
            <p14:sldId id="517"/>
            <p14:sldId id="516"/>
            <p14:sldId id="518"/>
            <p14:sldId id="519"/>
            <p14:sldId id="520"/>
            <p14:sldId id="521"/>
            <p14:sldId id="523"/>
            <p14:sldId id="524"/>
            <p14:sldId id="52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240" y="10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customXml" Target="../customXml/item2.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A54818-D40A-483B-AD61-222DCB9548AD}" type="datetimeFigureOut">
              <a:rPr lang="en-US" smtClean="0"/>
              <a:t>3/5/2013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E44DB8-3043-4F0E-83F9-C31A2A353AAB}" type="slidenum">
              <a:rPr lang="en-US" smtClean="0"/>
              <a:t>‹#›</a:t>
            </a:fld>
            <a:endParaRPr lang="en-US"/>
          </a:p>
        </p:txBody>
      </p:sp>
    </p:spTree>
    <p:extLst>
      <p:ext uri="{BB962C8B-B14F-4D97-AF65-F5344CB8AC3E}">
        <p14:creationId xmlns:p14="http://schemas.microsoft.com/office/powerpoint/2010/main" val="889102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E44DB8-3043-4F0E-83F9-C31A2A353AAB}" type="slidenum">
              <a:rPr lang="en-US" smtClean="0"/>
              <a:t>2</a:t>
            </a:fld>
            <a:endParaRPr lang="en-US"/>
          </a:p>
        </p:txBody>
      </p:sp>
    </p:spTree>
    <p:extLst>
      <p:ext uri="{BB962C8B-B14F-4D97-AF65-F5344CB8AC3E}">
        <p14:creationId xmlns:p14="http://schemas.microsoft.com/office/powerpoint/2010/main" val="2875644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“Adolescents who have a persistent experience of incongruity between mind and body find puberty painful and unbearable. They are often at high risk of suicide attempts. A staged approach to management has been devised and this provides a containing framework for these unbearable states of mind. </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57</a:t>
            </a:fld>
            <a:endParaRPr lang="en-US"/>
          </a:p>
        </p:txBody>
      </p:sp>
    </p:spTree>
    <p:extLst>
      <p:ext uri="{BB962C8B-B14F-4D97-AF65-F5344CB8AC3E}">
        <p14:creationId xmlns:p14="http://schemas.microsoft.com/office/powerpoint/2010/main" val="2985248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Challenges We Face</a:t>
            </a:r>
            <a:r>
              <a:rPr lang="en-US" dirty="0" smtClean="0"/>
              <a:t/>
            </a:r>
            <a:br>
              <a:rPr lang="en-US" dirty="0" smtClean="0"/>
            </a:br>
            <a:r>
              <a:rPr lang="en-US" sz="1200" b="0" i="0" kern="1200" dirty="0" smtClean="0">
                <a:solidFill>
                  <a:schemeClr val="tx1"/>
                </a:solidFill>
                <a:effectLst/>
                <a:latin typeface="+mn-lt"/>
                <a:ea typeface="+mn-ea"/>
                <a:cs typeface="+mn-cs"/>
              </a:rPr>
              <a:t>From the moment of our birth we are identified by others. They define our sex identity by looking at our genitals when we are born. Our parent(s) choose our name and dream of how we will "turn out." The record of our birth is the binding legal statement that says who we are.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We are socialized immediately, and later taught "proper" behavior. We learn to recognize our parent(s) and siblings, and learn how to eat, speak, walk, and move our bladder and bowels, all within the first three years of life! We learn what is important. We learn that we are part of a family. We learn loyalty to the family culture, including the family’s race and ethnicity. We also learn about our family secrets and learn to keep them secret. We are praised for doing "good," and punished for being "bad." In general, "socialization" efforts by those around us are very intensive, especially between birth and age five. And when we are not being actively taught, we watch and listen, and integrate everything we see and hear within the very core of ourselves, so that we can know just how to "be." Like everyone else, we desperately want to please and receive praise.</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mn-lt"/>
                <a:ea typeface="+mn-ea"/>
                <a:cs typeface="+mn-cs"/>
              </a:rPr>
              <a:t>Then, there comes this feeling, this desire to be the other sex. This frightens us and challenges everything that we have learned. We worry about ourselves. We fear others might find out. Prayers do not help. We become angry with ourselves in having these thoughts and desires. Yet, we must press on hoping it will go away. But it doesn’t go away. It just gets "worse." We wonder, ‘Am I crazy?’ ‘Am I gay or lesbian?’ ‘Why do I enjoy "dressing up?"  (Source: http://community.pflag.org/page.aspx?pid=702 ) </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6</a:t>
            </a:fld>
            <a:endParaRPr lang="en-US"/>
          </a:p>
        </p:txBody>
      </p:sp>
    </p:spTree>
    <p:extLst>
      <p:ext uri="{BB962C8B-B14F-4D97-AF65-F5344CB8AC3E}">
        <p14:creationId xmlns:p14="http://schemas.microsoft.com/office/powerpoint/2010/main" val="758853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How is this different than sexual orientation?</a:t>
            </a:r>
            <a:endParaRPr lang="en-US" sz="1800" dirty="0" smtClean="0"/>
          </a:p>
          <a:p>
            <a:pPr lvl="0"/>
            <a:r>
              <a:rPr lang="en-US" dirty="0" smtClean="0"/>
              <a:t>How is gender identity different from gender expression?</a:t>
            </a:r>
          </a:p>
          <a:p>
            <a:r>
              <a:rPr lang="en-US" sz="1800" dirty="0" smtClean="0"/>
              <a:t>Terminology - Differences between youth and adults</a:t>
            </a:r>
          </a:p>
          <a:p>
            <a:r>
              <a:rPr lang="en-US" sz="1800" dirty="0" smtClean="0"/>
              <a:t>Pronoun preference</a:t>
            </a:r>
          </a:p>
          <a:p>
            <a:pPr lvl="0"/>
            <a:endParaRPr lang="en-US" sz="1800" dirty="0" smtClean="0"/>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11</a:t>
            </a:fld>
            <a:endParaRPr lang="en-US"/>
          </a:p>
        </p:txBody>
      </p:sp>
    </p:spTree>
    <p:extLst>
      <p:ext uri="{BB962C8B-B14F-4D97-AF65-F5344CB8AC3E}">
        <p14:creationId xmlns:p14="http://schemas.microsoft.com/office/powerpoint/2010/main" val="242613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post-modern Western culture, it has been claimed that more and more individuals are rejecting the traditional binary of male versus female, suggestive of greater evidence of normative gender fluidity” (Singh, Peterson-Badali, Johnson, Bradley, Kibblewhite, Owen-Anderson, Deogracias &amp; Zucker, 2010).</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12</a:t>
            </a:fld>
            <a:endParaRPr lang="en-US"/>
          </a:p>
        </p:txBody>
      </p:sp>
    </p:spTree>
    <p:extLst>
      <p:ext uri="{BB962C8B-B14F-4D97-AF65-F5344CB8AC3E}">
        <p14:creationId xmlns:p14="http://schemas.microsoft.com/office/powerpoint/2010/main" val="215180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Suspension of the youth’s biological puberty reduces their preoccupation with it, and affords the adolescent greater opportunity to explore their longer-term gender identity options in a more reflective and less pressured way (Zucker, Bradley, Anderson, Blanchard &amp; Bain, 2011).</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16</a:t>
            </a:fld>
            <a:endParaRPr lang="en-US"/>
          </a:p>
        </p:txBody>
      </p:sp>
    </p:spTree>
    <p:extLst>
      <p:ext uri="{BB962C8B-B14F-4D97-AF65-F5344CB8AC3E}">
        <p14:creationId xmlns:p14="http://schemas.microsoft.com/office/powerpoint/2010/main" val="3616423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 a child is supported at home and at school may impact how successful they are in meeting this developmental milestone.</a:t>
            </a:r>
          </a:p>
          <a:p>
            <a:endParaRPr lang="en-US"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Children diagnosed with GID may have a developmental delay in establishing gender constancy. Researchers speculate that this delay may occur because of a parent who does not help the child label gender correctly or correct “inappropriate” behaviors. Or, these children may have achieved an understanding of gender as flexible. Much of the attention to GID children comes from parents intolerant of gender variance, not from the children themselves, as is the case with most childhood psychological problems. It has been noted repeatedly in the literature that almost all referrals of GID youth to gender treatment centers come from parents and other adults, such as teachers, who are not comfortable with their gender expressive behaviors.</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24</a:t>
            </a:fld>
            <a:endParaRPr lang="en-US"/>
          </a:p>
        </p:txBody>
      </p:sp>
    </p:spTree>
    <p:extLst>
      <p:ext uri="{BB962C8B-B14F-4D97-AF65-F5344CB8AC3E}">
        <p14:creationId xmlns:p14="http://schemas.microsoft.com/office/powerpoint/2010/main" val="148472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Peggy Cohen-Kettenis of the </a:t>
            </a:r>
            <a:r>
              <a:rPr lang="en-US" sz="1200" i="1" kern="1200" dirty="0" smtClean="0">
                <a:solidFill>
                  <a:schemeClr val="tx1"/>
                </a:solidFill>
                <a:effectLst/>
                <a:latin typeface="+mn-lt"/>
                <a:ea typeface="+mn-ea"/>
                <a:cs typeface="+mn-cs"/>
              </a:rPr>
              <a:t>Free University of Amsterdam Medical Center</a:t>
            </a:r>
            <a:r>
              <a:rPr lang="en-US" sz="1200" kern="1200" dirty="0" smtClean="0">
                <a:solidFill>
                  <a:schemeClr val="tx1"/>
                </a:solidFill>
                <a:effectLst/>
                <a:latin typeface="+mn-lt"/>
                <a:ea typeface="+mn-ea"/>
                <a:cs typeface="+mn-cs"/>
              </a:rPr>
              <a:t> said: "People are always afraid that if will be harmful for the children. But what they never take into account is that it is also harmful to </a:t>
            </a:r>
            <a:r>
              <a:rPr lang="en-US" sz="1200" i="1" kern="1200" dirty="0" smtClean="0">
                <a:solidFill>
                  <a:schemeClr val="tx1"/>
                </a:solidFill>
                <a:effectLst/>
                <a:latin typeface="+mn-lt"/>
                <a:ea typeface="+mn-ea"/>
                <a:cs typeface="+mn-cs"/>
              </a:rPr>
              <a:t>not</a:t>
            </a:r>
            <a:r>
              <a:rPr lang="en-US" sz="1200" kern="1200" dirty="0" smtClean="0">
                <a:solidFill>
                  <a:schemeClr val="tx1"/>
                </a:solidFill>
                <a:effectLst/>
                <a:latin typeface="+mn-lt"/>
                <a:ea typeface="+mn-ea"/>
                <a:cs typeface="+mn-cs"/>
              </a:rPr>
              <a:t> give them this treatment."</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50</a:t>
            </a:fld>
            <a:endParaRPr lang="en-US"/>
          </a:p>
        </p:txBody>
      </p:sp>
    </p:spTree>
    <p:extLst>
      <p:ext uri="{BB962C8B-B14F-4D97-AF65-F5344CB8AC3E}">
        <p14:creationId xmlns:p14="http://schemas.microsoft.com/office/powerpoint/2010/main" val="2850538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60BA48-74E9-46E0-AEE2-F7AF762CDBFE}"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15721B-3BA1-49CC-8D3C-295482B66CC4}"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095BDA-2F21-4FA3-854A-D877A0F1AB4F}"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50ABA36-9F90-420A-95E5-E667D3EA10A9}"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8E1D61-898B-4985-B7DE-9475C6ED74DD}"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C5C036-711F-464B-ADAA-8E6B055E37E7}"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3EA107-BD92-415D-B146-994792421E60}" type="datetime1">
              <a:rPr lang="en-US" smtClean="0"/>
              <a:t>3/5/2013</a:t>
            </a:fld>
            <a:endParaRPr lang="en-US"/>
          </a:p>
        </p:txBody>
      </p:sp>
      <p:sp>
        <p:nvSpPr>
          <p:cNvPr id="8" name="Footer Placeholder 7"/>
          <p:cNvSpPr>
            <a:spLocks noGrp="1"/>
          </p:cNvSpPr>
          <p:nvPr>
            <p:ph type="ftr" sz="quarter" idx="11"/>
          </p:nvPr>
        </p:nvSpPr>
        <p:spPr/>
        <p:txBody>
          <a:bodyPr/>
          <a:lstStyle/>
          <a:p>
            <a:r>
              <a:rPr lang="en-US" smtClean="0"/>
              <a:t>© 2013 Kathyrn Kemp Chociej for Gender Diversity</a:t>
            </a:r>
            <a:endParaRPr lang="en-US"/>
          </a:p>
        </p:txBody>
      </p:sp>
      <p:sp>
        <p:nvSpPr>
          <p:cNvPr id="9" name="Slide Number Placeholder 8"/>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0051B2-AC00-478A-81C0-E00C0B952986}" type="datetime1">
              <a:rPr lang="en-US" smtClean="0"/>
              <a:t>3/5/2013</a:t>
            </a:fld>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2016F-9E2B-48A8-B690-E83E598A7C94}" type="datetime1">
              <a:rPr lang="en-US" smtClean="0"/>
              <a:t>3/5/2013</a:t>
            </a:fld>
            <a:endParaRPr lang="en-US"/>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76993-A7BD-41DD-814F-2436C64A08B0}"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03EEB-4FB9-4520-984D-EAFAC78632AB}"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93A52CC-C477-4735-82E5-422705981ECC}" type="datetime1">
              <a:rPr lang="en-US" smtClean="0"/>
              <a:t>3/5/2013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r>
              <a:rPr lang="en-US" smtClean="0"/>
              <a:t>© 2013 Kathyrn Kemp Chociej for Gender Diversity</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D02C3FE-780A-4933-A992-0C08BC605576}"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dt="0"/>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oprah.com/own-our-america-lisa-ling/Transgender-Child-A-Parents-Difficult-Choic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welcomingschools.org/" TargetMode="External"/><Relationship Id="rId2" Type="http://schemas.openxmlformats.org/officeDocument/2006/relationships/hyperlink" Target="http://www.genderdiversity.org/" TargetMode="External"/><Relationship Id="rId1" Type="http://schemas.openxmlformats.org/officeDocument/2006/relationships/slideLayout" Target="../slideLayouts/slideLayout2.xml"/><Relationship Id="rId5" Type="http://schemas.openxmlformats.org/officeDocument/2006/relationships/hyperlink" Target="http://www.glsen.org/cgi-bin/iowa/all/home/index.html" TargetMode="External"/><Relationship Id="rId4" Type="http://schemas.openxmlformats.org/officeDocument/2006/relationships/hyperlink" Target="http://www.safeschoolscoalition.org/"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transactiveonline.org/community_education/TransActive%20OHSC%20Testimony.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endo-society.org/"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srlp.org/"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hab.hrsa.gov/newspublications/careactionnewsletter/hab_transgender_dec_careaction_pdf.pdf"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ww.safeschoolscoalition.org/SafeZone_SafeSchoolsCoalition.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www.glsen.org/booklink"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hyperlink" Target="http://www.genderdiversity.org/event-registration/?ee=2" TargetMode="External"/><Relationship Id="rId2" Type="http://schemas.openxmlformats.org/officeDocument/2006/relationships/hyperlink" Target="https://app.e2ma.net/app2/audience/signup/28753/17074/?v=a"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339975"/>
            <a:ext cx="7117180" cy="1470025"/>
          </a:xfrm>
        </p:spPr>
        <p:txBody>
          <a:bodyPr/>
          <a:lstStyle/>
          <a:p>
            <a:r>
              <a:rPr lang="en-US" b="1" dirty="0"/>
              <a:t>Best Practices for Teachers and Providers: A Cross Systems Training to Support Gender-Variant Youth</a:t>
            </a:r>
            <a:endParaRPr lang="en-US" dirty="0"/>
          </a:p>
        </p:txBody>
      </p:sp>
      <p:sp>
        <p:nvSpPr>
          <p:cNvPr id="3" name="Subtitle 2"/>
          <p:cNvSpPr>
            <a:spLocks noGrp="1"/>
          </p:cNvSpPr>
          <p:nvPr>
            <p:ph type="subTitle" idx="1"/>
          </p:nvPr>
        </p:nvSpPr>
        <p:spPr>
          <a:xfrm>
            <a:off x="228600" y="4572000"/>
            <a:ext cx="8610600" cy="1752600"/>
          </a:xfrm>
        </p:spPr>
        <p:txBody>
          <a:bodyPr>
            <a:normAutofit/>
          </a:bodyPr>
          <a:lstStyle/>
          <a:p>
            <a:pPr algn="l"/>
            <a:r>
              <a:rPr lang="en-US" sz="2400" dirty="0" smtClean="0"/>
              <a:t>Kathyrn Chociej, University of Washington – Tacoma, School of Social Work</a:t>
            </a:r>
          </a:p>
          <a:p>
            <a:pPr algn="l"/>
            <a:r>
              <a:rPr lang="en-US" sz="2400" dirty="0" smtClean="0"/>
              <a:t>MSW Candidate, Class of 2013</a:t>
            </a:r>
          </a:p>
        </p:txBody>
      </p:sp>
    </p:spTree>
    <p:extLst>
      <p:ext uri="{BB962C8B-B14F-4D97-AF65-F5344CB8AC3E}">
        <p14:creationId xmlns:p14="http://schemas.microsoft.com/office/powerpoint/2010/main" val="547340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77500" lnSpcReduction="20000"/>
          </a:bodyPr>
          <a:lstStyle/>
          <a:p>
            <a:pPr eaLnBrk="1" hangingPunct="1">
              <a:defRPr/>
            </a:pPr>
            <a:r>
              <a:rPr lang="en-US" sz="2600" dirty="0" smtClean="0"/>
              <a:t>GENDER QUEER</a:t>
            </a:r>
          </a:p>
          <a:p>
            <a:pPr lvl="1" eaLnBrk="1" hangingPunct="1">
              <a:defRPr/>
            </a:pPr>
            <a:r>
              <a:rPr lang="en-US" sz="2200" dirty="0" smtClean="0"/>
              <a:t>People who do not identify as, or who do not express themselves as completely male or female. Gender Queer people may or may not identify as transgender</a:t>
            </a:r>
          </a:p>
          <a:p>
            <a:pPr eaLnBrk="1" hangingPunct="1">
              <a:lnSpc>
                <a:spcPct val="90000"/>
              </a:lnSpc>
              <a:defRPr/>
            </a:pPr>
            <a:r>
              <a:rPr lang="en-US" sz="2600" dirty="0" smtClean="0"/>
              <a:t>SEXUAL ORIENTATION</a:t>
            </a:r>
          </a:p>
          <a:p>
            <a:pPr lvl="1" eaLnBrk="1" hangingPunct="1">
              <a:lnSpc>
                <a:spcPct val="90000"/>
              </a:lnSpc>
              <a:defRPr/>
            </a:pPr>
            <a:r>
              <a:rPr lang="en-US" sz="2200" dirty="0" smtClean="0"/>
              <a:t>A person’s emotional and sexual attraction to other people based on the gender of the other person.</a:t>
            </a:r>
          </a:p>
          <a:p>
            <a:pPr eaLnBrk="1" hangingPunct="1">
              <a:defRPr/>
            </a:pPr>
            <a:endParaRPr lang="en-US" sz="2200" dirty="0" smtClean="0"/>
          </a:p>
          <a:p>
            <a:pPr eaLnBrk="1" hangingPunct="1">
              <a:defRPr/>
            </a:pPr>
            <a:endParaRPr lang="en-US" sz="2600" dirty="0" smtClean="0"/>
          </a:p>
        </p:txBody>
      </p:sp>
      <p:sp>
        <p:nvSpPr>
          <p:cNvPr id="2" name="Content Placeholder 3"/>
          <p:cNvSpPr>
            <a:spLocks/>
          </p:cNvSpPr>
          <p:nvPr/>
        </p:nvSpPr>
        <p:spPr bwMode="auto">
          <a:xfrm>
            <a:off x="4648200" y="1600200"/>
            <a:ext cx="4038600" cy="4525963"/>
          </a:xfrm>
          <a:prstGeom prst="rect">
            <a:avLst/>
          </a:prstGeom>
          <a:noFill/>
          <a:ln w="9525">
            <a:noFill/>
            <a:miter lim="800000"/>
            <a:headEnd/>
            <a:tailEnd/>
          </a:ln>
        </p:spPr>
        <p:txBody>
          <a:bodyPr/>
          <a:lstStyle/>
          <a:p>
            <a:pPr marL="342900" indent="-342900" fontAlgn="auto">
              <a:spcBef>
                <a:spcPct val="20000"/>
              </a:spcBef>
              <a:spcAft>
                <a:spcPts val="0"/>
              </a:spcAft>
              <a:buFont typeface="Arial" pitchFamily="34" charset="0"/>
              <a:buChar char="•"/>
              <a:defRPr/>
            </a:pPr>
            <a:endParaRPr lang="en-US" sz="2800">
              <a:latin typeface="+mn-lt"/>
              <a:cs typeface="+mn-cs"/>
            </a:endParaRP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10</a:t>
            </a:fld>
            <a:endParaRPr lang="en-US"/>
          </a:p>
        </p:txBody>
      </p:sp>
      <p:sp>
        <p:nvSpPr>
          <p:cNvPr id="7" name="TextBox 6"/>
          <p:cNvSpPr txBox="1"/>
          <p:nvPr/>
        </p:nvSpPr>
        <p:spPr>
          <a:xfrm>
            <a:off x="5867400" y="3048000"/>
            <a:ext cx="3048000" cy="3693319"/>
          </a:xfrm>
          <a:prstGeom prst="rect">
            <a:avLst/>
          </a:prstGeom>
          <a:noFill/>
        </p:spPr>
        <p:txBody>
          <a:bodyPr wrap="square" rtlCol="0">
            <a:spAutoFit/>
          </a:bodyPr>
          <a:lstStyle/>
          <a:p>
            <a:pPr marL="0" lvl="2"/>
            <a:r>
              <a:rPr lang="en-US" dirty="0"/>
              <a:t>“GID can be conceptualized as an end-point of a continuum of cross-gender identification and it is conceivable that there are now more individuals who identify within this broader spectrum of cross-gender identity” (Zucker &amp; Lawrence, 2009).</a:t>
            </a:r>
          </a:p>
          <a:p>
            <a:endParaRPr lang="en-US" dirty="0"/>
          </a:p>
        </p:txBody>
      </p:sp>
    </p:spTree>
    <p:extLst>
      <p:ext uri="{BB962C8B-B14F-4D97-AF65-F5344CB8AC3E}">
        <p14:creationId xmlns:p14="http://schemas.microsoft.com/office/powerpoint/2010/main" val="3770769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ics.livejournal.com/drjon/pic/000c7a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84225"/>
            <a:ext cx="6400800" cy="41221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36825" y="6172200"/>
            <a:ext cx="6324600" cy="369332"/>
          </a:xfrm>
          <a:prstGeom prst="rect">
            <a:avLst/>
          </a:prstGeom>
          <a:noFill/>
        </p:spPr>
        <p:txBody>
          <a:bodyPr wrap="square" rtlCol="0">
            <a:spAutoFit/>
          </a:bodyPr>
          <a:lstStyle/>
          <a:p>
            <a:r>
              <a:rPr lang="en-US" dirty="0"/>
              <a:t>http://jessthanthree.site11.com/genderbread.html</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11</a:t>
            </a:fld>
            <a:endParaRPr lang="en-US"/>
          </a:p>
        </p:txBody>
      </p:sp>
    </p:spTree>
    <p:extLst>
      <p:ext uri="{BB962C8B-B14F-4D97-AF65-F5344CB8AC3E}">
        <p14:creationId xmlns:p14="http://schemas.microsoft.com/office/powerpoint/2010/main" val="3125031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deviantart.com/download/280346413/genderbread_person_by_shunandromeda-d4mws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0"/>
            <a:ext cx="4762500" cy="66675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12</a:t>
            </a:fld>
            <a:endParaRPr lang="en-US"/>
          </a:p>
        </p:txBody>
      </p:sp>
    </p:spTree>
    <p:extLst>
      <p:ext uri="{BB962C8B-B14F-4D97-AF65-F5344CB8AC3E}">
        <p14:creationId xmlns:p14="http://schemas.microsoft.com/office/powerpoint/2010/main" val="3500139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 they aren’t just numbers!</a:t>
            </a:r>
            <a:endParaRPr lang="en-US" dirty="0"/>
          </a:p>
        </p:txBody>
      </p:sp>
      <p:sp>
        <p:nvSpPr>
          <p:cNvPr id="3" name="Content Placeholder 2"/>
          <p:cNvSpPr>
            <a:spLocks noGrp="1"/>
          </p:cNvSpPr>
          <p:nvPr>
            <p:ph idx="1"/>
          </p:nvPr>
        </p:nvSpPr>
        <p:spPr/>
        <p:txBody>
          <a:bodyPr/>
          <a:lstStyle/>
          <a:p>
            <a:r>
              <a:rPr lang="en-US" dirty="0"/>
              <a:t>Gender non-conformity is attributed to decreased coping and resilience and social rejection, which places youth at a higher risk for suicidal symptoms. </a:t>
            </a:r>
            <a:endParaRPr lang="en-US" dirty="0" smtClean="0"/>
          </a:p>
          <a:p>
            <a:pPr marL="342900" lvl="1" indent="-342900"/>
            <a:r>
              <a:rPr lang="en-US" dirty="0"/>
              <a:t>While adolescents in general are a high-risk group for suicidal ideation and self-harm, with suicide being the third cause of death for young adults ages 15-24, there is increasing evidence that transgender youth are at increased risk for low self-esteem, depression, suicide, substance abuse, school problems, family rejection and discord running away, homelessness, and prostitution.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13</a:t>
            </a:fld>
            <a:endParaRPr lang="en-US"/>
          </a:p>
        </p:txBody>
      </p:sp>
    </p:spTree>
    <p:extLst>
      <p:ext uri="{BB962C8B-B14F-4D97-AF65-F5344CB8AC3E}">
        <p14:creationId xmlns:p14="http://schemas.microsoft.com/office/powerpoint/2010/main" val="1543204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p:txBody>
          <a:bodyPr>
            <a:normAutofit lnSpcReduction="10000"/>
          </a:bodyPr>
          <a:lstStyle/>
          <a:p>
            <a:pPr marL="342900" lvl="2" indent="-342900"/>
            <a:r>
              <a:rPr lang="en-US" dirty="0"/>
              <a:t>“Young people who do not conform to heteronormative societal values are at risk for victimization during adolescence” (Russell, Ryan, Toomey, Diaz &amp; Sanchez, 2011).</a:t>
            </a:r>
          </a:p>
          <a:p>
            <a:pPr marL="342900" lvl="2" indent="-342900"/>
            <a:r>
              <a:rPr lang="en-US" dirty="0"/>
              <a:t>“The more young people present as gender non-conforming, the more likely they will be victimized or abused at school” (Russell, Ryan, Toomey, Diaz &amp; Sanchez, 2011).</a:t>
            </a:r>
          </a:p>
          <a:p>
            <a:r>
              <a:rPr lang="en-US" dirty="0"/>
              <a:t>Gender-nonconforming youth are at elevated risk levels for experiencing victimization and negative psychosocial adjustment. </a:t>
            </a:r>
            <a:endParaRPr lang="en-US" dirty="0" smtClean="0"/>
          </a:p>
          <a:p>
            <a:r>
              <a:rPr lang="en-US" dirty="0"/>
              <a:t>The shame felt by gender-nonconforming adolescents may be compounded by the reactions from their peers and family. </a:t>
            </a:r>
            <a:endParaRPr lang="en-US" dirty="0" smtClean="0"/>
          </a:p>
          <a:p>
            <a:r>
              <a:rPr lang="en-US" dirty="0"/>
              <a:t>Peer reactions to gender nonconforming behavior are often negative, ranging from verbal questioning of another’s biological sex to physical abuse. </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14</a:t>
            </a:fld>
            <a:endParaRPr lang="en-US"/>
          </a:p>
        </p:txBody>
      </p:sp>
    </p:spTree>
    <p:extLst>
      <p:ext uri="{BB962C8B-B14F-4D97-AF65-F5344CB8AC3E}">
        <p14:creationId xmlns:p14="http://schemas.microsoft.com/office/powerpoint/2010/main" val="9299448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a:xfrm>
            <a:off x="1009443" y="1380202"/>
            <a:ext cx="7125112" cy="4791998"/>
          </a:xfrm>
        </p:spPr>
        <p:txBody>
          <a:bodyPr/>
          <a:lstStyle/>
          <a:p>
            <a:pPr lvl="2"/>
            <a:r>
              <a:rPr lang="en-US" sz="1600" dirty="0" smtClean="0"/>
              <a:t>Emotional distress, isolation, internalized homophobia/transphobia, depression, substance abuse, suicide, violence/victimization, family conflict, school performance, sexually transmitted diseases and/or pregnancy or other health risk behaviors (</a:t>
            </a:r>
            <a:r>
              <a:rPr lang="en-US" sz="1600" dirty="0" err="1" smtClean="0"/>
              <a:t>Elze</a:t>
            </a:r>
            <a:r>
              <a:rPr lang="en-US" sz="1600" dirty="0" smtClean="0"/>
              <a:t>, 2007; Kitts, 2010).</a:t>
            </a:r>
          </a:p>
          <a:p>
            <a:pPr lvl="2"/>
            <a:r>
              <a:rPr lang="en-US" sz="1600" dirty="0" smtClean="0"/>
              <a:t>“</a:t>
            </a:r>
            <a:r>
              <a:rPr lang="en-US" sz="1600" dirty="0"/>
              <a:t>Teenagers who believe they alone are responsible for family conflicts may feel overwhelmed by the constant stress and may perceive suicide as the best solution for everyone” (Kanel, 2012, p. 85)</a:t>
            </a:r>
          </a:p>
          <a:p>
            <a:pPr lvl="2"/>
            <a:r>
              <a:rPr lang="en-US" sz="1600" dirty="0"/>
              <a:t>There is an increased risk of suicidal thinking and attempts during the coming-out process (Kanel, 2012</a:t>
            </a:r>
            <a:r>
              <a:rPr lang="en-US" sz="1600" dirty="0" smtClean="0"/>
              <a:t>).</a:t>
            </a:r>
          </a:p>
          <a:p>
            <a:pPr lvl="2"/>
            <a:r>
              <a:rPr lang="en-US" sz="1600" dirty="0"/>
              <a:t>Additional risk factors are attributed to lack of training among service providers. </a:t>
            </a:r>
          </a:p>
          <a:p>
            <a:pPr lvl="2"/>
            <a:r>
              <a:rPr lang="en-US" sz="1600" dirty="0" smtClean="0"/>
              <a:t> </a:t>
            </a:r>
            <a:endParaRPr lang="en-US" sz="16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15</a:t>
            </a:fld>
            <a:endParaRPr lang="en-US"/>
          </a:p>
        </p:txBody>
      </p:sp>
    </p:spTree>
    <p:extLst>
      <p:ext uri="{BB962C8B-B14F-4D97-AF65-F5344CB8AC3E}">
        <p14:creationId xmlns:p14="http://schemas.microsoft.com/office/powerpoint/2010/main" val="3879679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 include:</a:t>
            </a:r>
            <a:endParaRPr lang="en-US" dirty="0"/>
          </a:p>
        </p:txBody>
      </p:sp>
      <p:sp>
        <p:nvSpPr>
          <p:cNvPr id="3" name="Content Placeholder 2"/>
          <p:cNvSpPr>
            <a:spLocks noGrp="1"/>
          </p:cNvSpPr>
          <p:nvPr>
            <p:ph idx="1"/>
          </p:nvPr>
        </p:nvSpPr>
        <p:spPr/>
        <p:txBody>
          <a:bodyPr/>
          <a:lstStyle/>
          <a:p>
            <a:pPr marL="342900" lvl="2" indent="-342900"/>
            <a:r>
              <a:rPr lang="en-US" dirty="0"/>
              <a:t>U</a:t>
            </a:r>
            <a:r>
              <a:rPr lang="en-US" dirty="0" smtClean="0"/>
              <a:t>nconditional </a:t>
            </a:r>
            <a:r>
              <a:rPr lang="en-US" dirty="0"/>
              <a:t>support of a child’s </a:t>
            </a:r>
            <a:r>
              <a:rPr lang="en-US" dirty="0" smtClean="0"/>
              <a:t>identity</a:t>
            </a:r>
          </a:p>
          <a:p>
            <a:pPr marL="342900" lvl="2" indent="-342900"/>
            <a:r>
              <a:rPr lang="en-US" dirty="0"/>
              <a:t>A</a:t>
            </a:r>
            <a:r>
              <a:rPr lang="en-US" dirty="0" smtClean="0"/>
              <a:t>ccess </a:t>
            </a:r>
            <a:r>
              <a:rPr lang="en-US" dirty="0"/>
              <a:t>to safe health </a:t>
            </a:r>
            <a:r>
              <a:rPr lang="en-US" dirty="0" smtClean="0"/>
              <a:t>care</a:t>
            </a:r>
          </a:p>
          <a:p>
            <a:pPr marL="342900" lvl="2" indent="-342900"/>
            <a:r>
              <a:rPr lang="en-US" dirty="0"/>
              <a:t>E</a:t>
            </a:r>
            <a:r>
              <a:rPr lang="en-US" dirty="0" smtClean="0"/>
              <a:t>nsuring </a:t>
            </a:r>
            <a:r>
              <a:rPr lang="en-US" dirty="0"/>
              <a:t>that the child’s school is safe and </a:t>
            </a:r>
            <a:r>
              <a:rPr lang="en-US" dirty="0" smtClean="0"/>
              <a:t>welcoming</a:t>
            </a:r>
          </a:p>
          <a:p>
            <a:pPr marL="342900" lvl="2" indent="-342900"/>
            <a:r>
              <a:rPr lang="en-US" dirty="0"/>
              <a:t>E</a:t>
            </a:r>
            <a:r>
              <a:rPr lang="en-US" dirty="0" smtClean="0"/>
              <a:t>nsuring </a:t>
            </a:r>
            <a:r>
              <a:rPr lang="en-US" dirty="0"/>
              <a:t>service providers are well trained and sensitive to transgender </a:t>
            </a:r>
            <a:r>
              <a:rPr lang="en-US" dirty="0" smtClean="0"/>
              <a:t>issues</a:t>
            </a:r>
          </a:p>
          <a:p>
            <a:pPr marL="342900" lvl="2" indent="-342900"/>
            <a:r>
              <a:rPr lang="en-US" dirty="0" smtClean="0"/>
              <a:t>Ensuring </a:t>
            </a:r>
            <a:r>
              <a:rPr lang="en-US" dirty="0"/>
              <a:t>that service agencies implement explicit policies that prohibit all forms of discrimination; and </a:t>
            </a:r>
            <a:endParaRPr lang="en-US" dirty="0" smtClean="0"/>
          </a:p>
          <a:p>
            <a:pPr marL="342900" lvl="2" indent="-342900"/>
            <a:r>
              <a:rPr lang="en-US" dirty="0"/>
              <a:t>S</a:t>
            </a:r>
            <a:r>
              <a:rPr lang="en-US" dirty="0" smtClean="0"/>
              <a:t>upporting </a:t>
            </a:r>
            <a:r>
              <a:rPr lang="en-US" dirty="0"/>
              <a:t>a child’s transition at a younger age at home and at school</a:t>
            </a:r>
            <a:r>
              <a:rPr lang="en-US" dirty="0" smtClean="0"/>
              <a:t>.</a:t>
            </a:r>
          </a:p>
          <a:p>
            <a:pPr marL="800100" lvl="3" indent="-342900"/>
            <a:r>
              <a:rPr lang="en-US" dirty="0"/>
              <a:t>For adolescents, this could include pubertal suspension, to be discussed more later in the presentation</a:t>
            </a:r>
          </a:p>
          <a:p>
            <a:pPr marL="800100" lvl="3" indent="-342900"/>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16</a:t>
            </a:fld>
            <a:endParaRPr lang="en-US"/>
          </a:p>
        </p:txBody>
      </p:sp>
    </p:spTree>
    <p:extLst>
      <p:ext uri="{BB962C8B-B14F-4D97-AF65-F5344CB8AC3E}">
        <p14:creationId xmlns:p14="http://schemas.microsoft.com/office/powerpoint/2010/main" val="78226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a:t>
            </a:r>
            <a:endParaRPr lang="en-US" dirty="0"/>
          </a:p>
        </p:txBody>
      </p:sp>
      <p:sp>
        <p:nvSpPr>
          <p:cNvPr id="3" name="Content Placeholder 2"/>
          <p:cNvSpPr>
            <a:spLocks noGrp="1"/>
          </p:cNvSpPr>
          <p:nvPr>
            <p:ph idx="1"/>
          </p:nvPr>
        </p:nvSpPr>
        <p:spPr/>
        <p:txBody>
          <a:bodyPr>
            <a:normAutofit lnSpcReduction="10000"/>
          </a:bodyPr>
          <a:lstStyle/>
          <a:p>
            <a:pPr lvl="2"/>
            <a:r>
              <a:rPr lang="en-US" sz="1600" dirty="0"/>
              <a:t>Resilience, positive and supportive family relationships, stable intellectual functioning, self-confidence, high self-esteem, a socially appealing disposition/personality and social competence, a supportive and validating faith, special talent (e.g., athletic or musical skills) and/or educational achievement, sustainable hope, and supportive school and other peer relationships. </a:t>
            </a:r>
          </a:p>
          <a:p>
            <a:pPr lvl="2"/>
            <a:r>
              <a:rPr lang="en-US" sz="1600" dirty="0"/>
              <a:t>Family support is associated with greater self-acceptance, which contributes to fewer mental health problems (Elze, 2007).</a:t>
            </a:r>
          </a:p>
          <a:p>
            <a:pPr lvl="2"/>
            <a:r>
              <a:rPr lang="en-US" sz="1600" dirty="0"/>
              <a:t>Youth Empowerment programs and events</a:t>
            </a:r>
          </a:p>
          <a:p>
            <a:pPr lvl="3"/>
            <a:r>
              <a:rPr lang="en-US" dirty="0"/>
              <a:t>Provides a sense of community to fight against isolation</a:t>
            </a:r>
          </a:p>
          <a:p>
            <a:pPr lvl="2"/>
            <a:r>
              <a:rPr lang="en-US" sz="1600" dirty="0"/>
              <a:t>It is important to identify and use these protective factors as client strengths in social work practice with LGBTQIS2-S youth (Zubernis, Snyder &amp; McCoy,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17</a:t>
            </a:fld>
            <a:endParaRPr lang="en-US"/>
          </a:p>
        </p:txBody>
      </p:sp>
    </p:spTree>
    <p:extLst>
      <p:ext uri="{BB962C8B-B14F-4D97-AF65-F5344CB8AC3E}">
        <p14:creationId xmlns:p14="http://schemas.microsoft.com/office/powerpoint/2010/main" val="1137176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families in supporting their child</a:t>
            </a:r>
            <a:endParaRPr lang="en-US" dirty="0"/>
          </a:p>
        </p:txBody>
      </p:sp>
      <p:sp>
        <p:nvSpPr>
          <p:cNvPr id="3" name="Content Placeholder 2"/>
          <p:cNvSpPr>
            <a:spLocks noGrp="1"/>
          </p:cNvSpPr>
          <p:nvPr>
            <p:ph idx="1"/>
          </p:nvPr>
        </p:nvSpPr>
        <p:spPr/>
        <p:txBody>
          <a:bodyPr/>
          <a:lstStyle/>
          <a:p>
            <a:pPr lvl="3"/>
            <a:r>
              <a:rPr lang="en-US" dirty="0"/>
              <a:t>Promoting family involvement can be affected by a few different factors, including emotional responses as they learn to adjust and accept their child’s status (Spencer, 2005):</a:t>
            </a:r>
          </a:p>
          <a:p>
            <a:pPr lvl="4"/>
            <a:r>
              <a:rPr lang="en-US" dirty="0"/>
              <a:t>Stage 1: shocked and dejected, may experience grief and fear</a:t>
            </a:r>
          </a:p>
          <a:p>
            <a:pPr lvl="4"/>
            <a:r>
              <a:rPr lang="en-US" dirty="0"/>
              <a:t>Stage 2: confused, </a:t>
            </a:r>
            <a:r>
              <a:rPr lang="en-US" dirty="0" err="1"/>
              <a:t>feny</a:t>
            </a:r>
            <a:r>
              <a:rPr lang="en-US" dirty="0"/>
              <a:t> their child’s status, reject their child, or avoid dealing with the issue by looking for other explanations</a:t>
            </a:r>
          </a:p>
          <a:p>
            <a:pPr lvl="4"/>
            <a:r>
              <a:rPr lang="en-US" dirty="0"/>
              <a:t>Stage 3: anger, self-pity, disappointment, guilt and a sense of powerlessness that may be expressed as rage or withdrawal</a:t>
            </a:r>
          </a:p>
          <a:p>
            <a:pPr lvl="4"/>
            <a:r>
              <a:rPr lang="en-US" dirty="0"/>
              <a:t>Stage 4: begin to understand and accept their child’s status and impact on the family</a:t>
            </a:r>
          </a:p>
          <a:p>
            <a:pPr lvl="4"/>
            <a:r>
              <a:rPr lang="en-US" dirty="0"/>
              <a:t>Stage 5: families may accept, love, and appreciate their child unconditionally</a:t>
            </a:r>
          </a:p>
          <a:p>
            <a:pPr lvl="4"/>
            <a:r>
              <a:rPr lang="en-US" dirty="0"/>
              <a:t>Stage 6: families may begin to focus on living on the benefits accrued, on the future, and on working with others to teach and provide support services for their child</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18</a:t>
            </a:fld>
            <a:endParaRPr lang="en-US"/>
          </a:p>
        </p:txBody>
      </p:sp>
    </p:spTree>
    <p:extLst>
      <p:ext uri="{BB962C8B-B14F-4D97-AF65-F5344CB8AC3E}">
        <p14:creationId xmlns:p14="http://schemas.microsoft.com/office/powerpoint/2010/main" val="900476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r" defTabSz="457200" rtl="0">
              <a:spcBef>
                <a:spcPct val="0"/>
              </a:spcBef>
            </a:pPr>
            <a:r>
              <a:rPr lang="en-US" dirty="0"/>
              <a:t>“Most social service providers, schools, and families are ill-equipped to help transgender youth and many remain hidden to be accepted” (Grossman, D’Augelli, Howell &amp; Hubbard, 2005).</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19</a:t>
            </a:fld>
            <a:endParaRPr lang="en-US"/>
          </a:p>
        </p:txBody>
      </p:sp>
    </p:spTree>
    <p:extLst>
      <p:ext uri="{BB962C8B-B14F-4D97-AF65-F5344CB8AC3E}">
        <p14:creationId xmlns:p14="http://schemas.microsoft.com/office/powerpoint/2010/main" val="1185405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II</a:t>
            </a:r>
            <a:endParaRPr lang="en-US" dirty="0"/>
          </a:p>
        </p:txBody>
      </p:sp>
      <p:sp>
        <p:nvSpPr>
          <p:cNvPr id="3" name="Text Placeholder 2"/>
          <p:cNvSpPr>
            <a:spLocks noGrp="1"/>
          </p:cNvSpPr>
          <p:nvPr>
            <p:ph type="body" idx="1"/>
          </p:nvPr>
        </p:nvSpPr>
        <p:spPr/>
        <p:txBody>
          <a:bodyPr/>
          <a:lstStyle/>
          <a:p>
            <a:r>
              <a:rPr lang="en-US" dirty="0"/>
              <a:t>Medical Providers Training Module</a:t>
            </a:r>
          </a:p>
        </p:txBody>
      </p:sp>
      <p:sp>
        <p:nvSpPr>
          <p:cNvPr id="4" name="Footer Placeholder 3"/>
          <p:cNvSpPr>
            <a:spLocks noGrp="1"/>
          </p:cNvSpPr>
          <p:nvPr>
            <p:ph type="ftr" sz="quarter" idx="11"/>
          </p:nvPr>
        </p:nvSpPr>
        <p:spPr>
          <a:xfrm>
            <a:off x="3733800" y="6324600"/>
            <a:ext cx="5256399" cy="365125"/>
          </a:xfrm>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p:txBody>
          <a:bodyPr/>
          <a:lstStyle/>
          <a:p>
            <a:fld id="{4D02C3FE-780A-4933-A992-0C08BC605576}" type="slidenum">
              <a:rPr lang="en-US" smtClean="0"/>
              <a:t>2</a:t>
            </a:fld>
            <a:endParaRPr lang="en-US" dirty="0"/>
          </a:p>
        </p:txBody>
      </p:sp>
    </p:spTree>
    <p:extLst>
      <p:ext uri="{BB962C8B-B14F-4D97-AF65-F5344CB8AC3E}">
        <p14:creationId xmlns:p14="http://schemas.microsoft.com/office/powerpoint/2010/main" val="30241513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Entering the Discomfort Zone</a:t>
            </a:r>
            <a:endParaRPr lang="en-US" dirty="0"/>
          </a:p>
        </p:txBody>
      </p:sp>
      <p:sp>
        <p:nvSpPr>
          <p:cNvPr id="3" name="Content Placeholder 2"/>
          <p:cNvSpPr>
            <a:spLocks noGrp="1"/>
          </p:cNvSpPr>
          <p:nvPr>
            <p:ph idx="1"/>
          </p:nvPr>
        </p:nvSpPr>
        <p:spPr/>
        <p:txBody>
          <a:bodyPr>
            <a:normAutofit/>
          </a:bodyPr>
          <a:lstStyle/>
          <a:p>
            <a:r>
              <a:rPr lang="en-US" dirty="0"/>
              <a:t>Why this is so much harder for adults than children?</a:t>
            </a:r>
          </a:p>
          <a:p>
            <a:r>
              <a:rPr lang="en-US" dirty="0" smtClean="0"/>
              <a:t>How </a:t>
            </a:r>
            <a:r>
              <a:rPr lang="en-US" dirty="0"/>
              <a:t>do I help others understand? </a:t>
            </a:r>
          </a:p>
          <a:p>
            <a:r>
              <a:rPr lang="en-US" dirty="0"/>
              <a:t>Why are pronouns so hard to switch?</a:t>
            </a:r>
          </a:p>
          <a:p>
            <a:r>
              <a:rPr lang="en-US" dirty="0"/>
              <a:t>Cultural/ethnic differences and their impact on potential child acceptance</a:t>
            </a:r>
          </a:p>
          <a:p>
            <a:r>
              <a:rPr lang="en-US" dirty="0"/>
              <a:t>Understanding the daily implications of having an atypical gender </a:t>
            </a:r>
            <a:r>
              <a:rPr lang="en-US" dirty="0" smtClean="0"/>
              <a:t>presentation</a:t>
            </a:r>
            <a:endParaRPr lang="en-US" dirty="0"/>
          </a:p>
          <a:p>
            <a:r>
              <a:rPr lang="en-US" dirty="0"/>
              <a:t>How homophobia and </a:t>
            </a:r>
            <a:r>
              <a:rPr lang="en-US" dirty="0" err="1" smtClean="0"/>
              <a:t>ridid</a:t>
            </a:r>
            <a:r>
              <a:rPr lang="en-US" dirty="0" smtClean="0"/>
              <a:t> gender role norms </a:t>
            </a:r>
            <a:r>
              <a:rPr lang="en-US" dirty="0"/>
              <a:t>affect the acceptance of trans </a:t>
            </a:r>
            <a:r>
              <a:rPr lang="en-US" dirty="0" smtClean="0"/>
              <a:t>kids </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20</a:t>
            </a:fld>
            <a:endParaRPr lang="en-US"/>
          </a:p>
        </p:txBody>
      </p:sp>
    </p:spTree>
    <p:extLst>
      <p:ext uri="{BB962C8B-B14F-4D97-AF65-F5344CB8AC3E}">
        <p14:creationId xmlns:p14="http://schemas.microsoft.com/office/powerpoint/2010/main" val="21654490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Confronting Biases</a:t>
            </a:r>
            <a:endParaRPr lang="en-US" dirty="0"/>
          </a:p>
        </p:txBody>
      </p:sp>
      <p:sp>
        <p:nvSpPr>
          <p:cNvPr id="3" name="Content Placeholder 2"/>
          <p:cNvSpPr>
            <a:spLocks noGrp="1"/>
          </p:cNvSpPr>
          <p:nvPr>
            <p:ph idx="1"/>
          </p:nvPr>
        </p:nvSpPr>
        <p:spPr/>
        <p:txBody>
          <a:bodyPr>
            <a:normAutofit/>
          </a:bodyPr>
          <a:lstStyle/>
          <a:p>
            <a:pPr marL="342900" lvl="1" indent="-342900"/>
            <a:r>
              <a:rPr lang="en-US" sz="1800" dirty="0"/>
              <a:t>Does a five-year-old know their gender?</a:t>
            </a:r>
          </a:p>
          <a:p>
            <a:pPr marL="342900" lvl="1" indent="-342900"/>
            <a:r>
              <a:rPr lang="en-US" sz="1800" dirty="0"/>
              <a:t>Is this a phase?</a:t>
            </a:r>
          </a:p>
          <a:p>
            <a:pPr marL="342900" lvl="1" indent="-342900"/>
            <a:r>
              <a:rPr lang="en-US" sz="1800" dirty="0"/>
              <a:t>Aren’t they too young to understand?</a:t>
            </a:r>
          </a:p>
          <a:p>
            <a:pPr marL="342900" lvl="1" indent="-342900"/>
            <a:r>
              <a:rPr lang="en-US" sz="1800" dirty="0"/>
              <a:t>Are they confused?</a:t>
            </a:r>
          </a:p>
          <a:p>
            <a:pPr marL="342900" lvl="1" indent="-342900"/>
            <a:r>
              <a:rPr lang="en-US" sz="1800" dirty="0"/>
              <a:t>Maybe this child is “just gay</a:t>
            </a:r>
            <a:r>
              <a:rPr lang="en-US" sz="1800" dirty="0" smtClean="0"/>
              <a:t>”</a:t>
            </a:r>
          </a:p>
          <a:p>
            <a:pPr marL="342900" lvl="1" indent="-342900"/>
            <a:endParaRPr lang="en-US" sz="1800" dirty="0"/>
          </a:p>
          <a:p>
            <a:pPr marL="342900" lvl="1" indent="-342900"/>
            <a:r>
              <a:rPr lang="en-US" sz="1800" dirty="0">
                <a:hlinkClick r:id="rId2"/>
              </a:rPr>
              <a:t>http://www.oprah.com/own-our-america-lisa-ling/Transgender-Child-A-Parents-Difficult-Choice</a:t>
            </a:r>
            <a:endParaRPr lang="en-US" sz="1800" dirty="0"/>
          </a:p>
          <a:p>
            <a:pPr marL="342900" lvl="1" indent="-342900"/>
            <a:endParaRPr lang="en-US" sz="18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21</a:t>
            </a:fld>
            <a:endParaRPr lang="en-US"/>
          </a:p>
        </p:txBody>
      </p:sp>
    </p:spTree>
    <p:extLst>
      <p:ext uri="{BB962C8B-B14F-4D97-AF65-F5344CB8AC3E}">
        <p14:creationId xmlns:p14="http://schemas.microsoft.com/office/powerpoint/2010/main" val="15745539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Confronting Biases</a:t>
            </a:r>
            <a:endParaRPr lang="en-US" dirty="0"/>
          </a:p>
        </p:txBody>
      </p:sp>
      <p:sp>
        <p:nvSpPr>
          <p:cNvPr id="3" name="Content Placeholder 2"/>
          <p:cNvSpPr>
            <a:spLocks noGrp="1"/>
          </p:cNvSpPr>
          <p:nvPr>
            <p:ph idx="1"/>
          </p:nvPr>
        </p:nvSpPr>
        <p:spPr/>
        <p:txBody>
          <a:bodyPr>
            <a:normAutofit/>
          </a:bodyPr>
          <a:lstStyle/>
          <a:p>
            <a:r>
              <a:rPr lang="en-US" dirty="0" smtClean="0"/>
              <a:t>Age we have a sense of our gender identity</a:t>
            </a:r>
          </a:p>
          <a:p>
            <a:pPr lvl="1"/>
            <a:r>
              <a:rPr lang="en-US" dirty="0" smtClean="0"/>
              <a:t>Age we have a sense of our sexual orientation is different!</a:t>
            </a:r>
          </a:p>
          <a:p>
            <a:pPr lvl="1"/>
            <a:r>
              <a:rPr lang="en-US" dirty="0" smtClean="0"/>
              <a:t>Gender does not equal sexual orientation!</a:t>
            </a:r>
          </a:p>
          <a:p>
            <a:pPr marL="457200" lvl="1" indent="0">
              <a:buNone/>
            </a:pPr>
            <a:endParaRPr lang="en-US" dirty="0" smtClean="0"/>
          </a:p>
          <a:p>
            <a:pPr marL="457200" lvl="1" indent="0">
              <a:buNone/>
            </a:pPr>
            <a:endParaRPr lang="en-US" sz="3200" dirty="0"/>
          </a:p>
          <a:p>
            <a:pPr lvl="1"/>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22</a:t>
            </a:fld>
            <a:endParaRPr lang="en-US"/>
          </a:p>
        </p:txBody>
      </p:sp>
    </p:spTree>
    <p:extLst>
      <p:ext uri="{BB962C8B-B14F-4D97-AF65-F5344CB8AC3E}">
        <p14:creationId xmlns:p14="http://schemas.microsoft.com/office/powerpoint/2010/main" val="33602615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resources</a:t>
            </a:r>
            <a:endParaRPr lang="en-US" dirty="0"/>
          </a:p>
        </p:txBody>
      </p:sp>
      <p:sp>
        <p:nvSpPr>
          <p:cNvPr id="3" name="Content Placeholder 2"/>
          <p:cNvSpPr>
            <a:spLocks noGrp="1"/>
          </p:cNvSpPr>
          <p:nvPr>
            <p:ph idx="1"/>
          </p:nvPr>
        </p:nvSpPr>
        <p:spPr/>
        <p:txBody>
          <a:bodyPr/>
          <a:lstStyle/>
          <a:p>
            <a:pPr lvl="3"/>
            <a:r>
              <a:rPr lang="en-US" dirty="0"/>
              <a:t>Gender Diversity  trainings in schools for both students and educators and </a:t>
            </a:r>
            <a:r>
              <a:rPr lang="en-US" dirty="0" smtClean="0"/>
              <a:t>administrators </a:t>
            </a:r>
            <a:r>
              <a:rPr lang="en-US" dirty="0" smtClean="0">
                <a:hlinkClick r:id="rId2"/>
              </a:rPr>
              <a:t>www.genderdiversity.org</a:t>
            </a:r>
            <a:r>
              <a:rPr lang="en-US" dirty="0" smtClean="0"/>
              <a:t> </a:t>
            </a:r>
            <a:endParaRPr lang="en-US" dirty="0"/>
          </a:p>
          <a:p>
            <a:pPr lvl="3"/>
            <a:r>
              <a:rPr lang="en-US" dirty="0"/>
              <a:t>Trans Youth &amp; Family Allies trainings for educators and administrators http://www.imatyfa.org/</a:t>
            </a:r>
          </a:p>
          <a:p>
            <a:pPr lvl="3"/>
            <a:r>
              <a:rPr lang="en-US" dirty="0"/>
              <a:t>Welcoming Schools trainings in schools for both students and educators </a:t>
            </a:r>
            <a:r>
              <a:rPr lang="en-US" dirty="0">
                <a:hlinkClick r:id="rId3"/>
              </a:rPr>
              <a:t>http://www.welcomingschools.org</a:t>
            </a:r>
            <a:r>
              <a:rPr lang="en-US" dirty="0" smtClean="0">
                <a:hlinkClick r:id="rId3"/>
              </a:rPr>
              <a:t>/</a:t>
            </a:r>
            <a:r>
              <a:rPr lang="en-US" dirty="0" smtClean="0"/>
              <a:t> </a:t>
            </a:r>
            <a:endParaRPr lang="en-US" dirty="0"/>
          </a:p>
          <a:p>
            <a:pPr lvl="3"/>
            <a:r>
              <a:rPr lang="en-US" dirty="0"/>
              <a:t>Safe Schools Coalition </a:t>
            </a:r>
            <a:r>
              <a:rPr lang="en-US" dirty="0">
                <a:hlinkClick r:id="rId4"/>
              </a:rPr>
              <a:t>http://www.safeschoolscoalition.org</a:t>
            </a:r>
            <a:r>
              <a:rPr lang="en-US" dirty="0" smtClean="0">
                <a:hlinkClick r:id="rId4"/>
              </a:rPr>
              <a:t>/</a:t>
            </a:r>
            <a:r>
              <a:rPr lang="en-US" dirty="0" smtClean="0"/>
              <a:t> </a:t>
            </a:r>
            <a:endParaRPr lang="en-US" dirty="0"/>
          </a:p>
          <a:p>
            <a:pPr lvl="3"/>
            <a:r>
              <a:rPr lang="en-US" dirty="0"/>
              <a:t>Gay Lesbian Straight Educators Network (GLSEN) </a:t>
            </a:r>
            <a:r>
              <a:rPr lang="en-US" dirty="0">
                <a:hlinkClick r:id="rId5"/>
              </a:rPr>
              <a:t>http://</a:t>
            </a:r>
            <a:r>
              <a:rPr lang="en-US" dirty="0" smtClean="0">
                <a:hlinkClick r:id="rId5"/>
              </a:rPr>
              <a:t>www.glsen.org/cgi-bin/iowa/all/home/index.html</a:t>
            </a:r>
            <a:r>
              <a:rPr lang="en-US" dirty="0" smtClean="0"/>
              <a:t> </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23</a:t>
            </a:fld>
            <a:endParaRPr lang="en-US"/>
          </a:p>
        </p:txBody>
      </p:sp>
    </p:spTree>
    <p:extLst>
      <p:ext uri="{BB962C8B-B14F-4D97-AF65-F5344CB8AC3E}">
        <p14:creationId xmlns:p14="http://schemas.microsoft.com/office/powerpoint/2010/main" val="1326790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Developmental stages</a:t>
            </a:r>
            <a:endParaRPr lang="en-US" dirty="0"/>
          </a:p>
        </p:txBody>
      </p:sp>
      <p:sp>
        <p:nvSpPr>
          <p:cNvPr id="3" name="Content Placeholder 2"/>
          <p:cNvSpPr>
            <a:spLocks noGrp="1"/>
          </p:cNvSpPr>
          <p:nvPr>
            <p:ph idx="1"/>
          </p:nvPr>
        </p:nvSpPr>
        <p:spPr/>
        <p:txBody>
          <a:bodyPr/>
          <a:lstStyle/>
          <a:p>
            <a:pPr marL="342900" lvl="2" indent="-342900"/>
            <a:r>
              <a:rPr lang="en-US" dirty="0"/>
              <a:t>The two age groups that are associated with the most self-harm, distress and suicidality are five to seven year-olds who are being forced to fit into social gender roles that aren’t true to who they are, and self-harm and suicidality for kids entering puberty, whose bodies are betraying them. </a:t>
            </a:r>
            <a:endParaRPr lang="en-US" dirty="0" smtClean="0"/>
          </a:p>
          <a:p>
            <a:pPr marL="342900" lvl="2" indent="-342900"/>
            <a:r>
              <a:rPr lang="en-US" dirty="0" smtClean="0"/>
              <a:t>The </a:t>
            </a:r>
            <a:r>
              <a:rPr lang="en-US" dirty="0"/>
              <a:t>internalization of homophobic and heterosexist messages begins very early—often before transgender youth fully realize their gender </a:t>
            </a:r>
            <a:r>
              <a:rPr lang="en-US" dirty="0" smtClean="0"/>
              <a:t>identity.</a:t>
            </a:r>
          </a:p>
          <a:p>
            <a:pPr marL="342900" lvl="2" indent="-342900"/>
            <a:r>
              <a:rPr lang="en-US" dirty="0" smtClean="0"/>
              <a:t>Transgender </a:t>
            </a:r>
            <a:r>
              <a:rPr lang="en-US" dirty="0"/>
              <a:t>youth who disclose their gender identity to their parents are at risk for parental rejection, withdrawal of financial support, authoritative restrictions of their social lives, forced counseling, and even violence and removal from the home.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24</a:t>
            </a:fld>
            <a:endParaRPr lang="en-US"/>
          </a:p>
        </p:txBody>
      </p:sp>
    </p:spTree>
    <p:extLst>
      <p:ext uri="{BB962C8B-B14F-4D97-AF65-F5344CB8AC3E}">
        <p14:creationId xmlns:p14="http://schemas.microsoft.com/office/powerpoint/2010/main" val="10821345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r" defTabSz="457200" rtl="0">
              <a:spcBef>
                <a:spcPct val="0"/>
              </a:spcBef>
            </a:pPr>
            <a:r>
              <a:rPr lang="en-US" dirty="0"/>
              <a:t>“The passage through puberty, peer group acceptance, and the establishment of a personal identity are all developmental tasks of the adolescent years. For the youth who is lesbian, gay, bisexual, or transgender, self-acceptance and identity formation in the face of a heterosexist society are difficult tasks associated with many risks to physical, emotional, and social health” (Kreiss &amp; Patterson, 1997).</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228600" y="6019800"/>
            <a:ext cx="762000" cy="365125"/>
          </a:xfrm>
        </p:spPr>
        <p:txBody>
          <a:bodyPr/>
          <a:lstStyle/>
          <a:p>
            <a:fld id="{4D02C3FE-780A-4933-A992-0C08BC605576}" type="slidenum">
              <a:rPr lang="en-US" smtClean="0"/>
              <a:t>25</a:t>
            </a:fld>
            <a:endParaRPr lang="en-US" dirty="0"/>
          </a:p>
        </p:txBody>
      </p:sp>
    </p:spTree>
    <p:extLst>
      <p:ext uri="{BB962C8B-B14F-4D97-AF65-F5344CB8AC3E}">
        <p14:creationId xmlns:p14="http://schemas.microsoft.com/office/powerpoint/2010/main" val="32619384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Interventions</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019800"/>
            <a:ext cx="762000" cy="365125"/>
          </a:xfrm>
        </p:spPr>
        <p:txBody>
          <a:bodyPr/>
          <a:lstStyle/>
          <a:p>
            <a:fld id="{4D02C3FE-780A-4933-A992-0C08BC605576}" type="slidenum">
              <a:rPr lang="en-US" smtClean="0"/>
              <a:t>26</a:t>
            </a:fld>
            <a:endParaRPr lang="en-US" dirty="0"/>
          </a:p>
        </p:txBody>
      </p:sp>
    </p:spTree>
    <p:extLst>
      <p:ext uri="{BB962C8B-B14F-4D97-AF65-F5344CB8AC3E}">
        <p14:creationId xmlns:p14="http://schemas.microsoft.com/office/powerpoint/2010/main" val="35459284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AMA Policy</a:t>
            </a:r>
            <a:endParaRPr lang="en-US" dirty="0"/>
          </a:p>
        </p:txBody>
      </p:sp>
      <p:sp>
        <p:nvSpPr>
          <p:cNvPr id="3" name="Content Placeholder 2"/>
          <p:cNvSpPr>
            <a:spLocks noGrp="1"/>
          </p:cNvSpPr>
          <p:nvPr>
            <p:ph idx="1"/>
          </p:nvPr>
        </p:nvSpPr>
        <p:spPr/>
        <p:txBody>
          <a:bodyPr/>
          <a:lstStyle/>
          <a:p>
            <a:pPr marL="230188" lvl="3" indent="0"/>
            <a:r>
              <a:rPr lang="en-US" dirty="0" smtClean="0"/>
              <a:t> In </a:t>
            </a:r>
            <a:r>
              <a:rPr lang="en-US" dirty="0"/>
              <a:t>2007, the Board of Trustees of the American Medical association (AMA) amended its policies to include language that would prohibit discrimination against and ensure “protection and equality relating to gender identity issues.” </a:t>
            </a:r>
          </a:p>
          <a:p>
            <a:pPr marL="230188" lvl="3" indent="0"/>
            <a:r>
              <a:rPr lang="en-US" dirty="0" smtClean="0"/>
              <a:t> The </a:t>
            </a:r>
            <a:r>
              <a:rPr lang="en-US" dirty="0"/>
              <a:t>AMA’s policy states “Physicians cannot refuse to care for patients based on gender identity.” </a:t>
            </a:r>
          </a:p>
          <a:p>
            <a:pPr marL="230188" lvl="3" indent="0"/>
            <a:r>
              <a:rPr lang="en-US" dirty="0" smtClean="0"/>
              <a:t> The </a:t>
            </a:r>
            <a:r>
              <a:rPr lang="en-US" dirty="0"/>
              <a:t>AMA also opposes the denial of health insurance on the basis of sexual orientation or gender identity.</a:t>
            </a:r>
          </a:p>
          <a:p>
            <a:pPr marL="230188" lvl="3" indent="0"/>
            <a:r>
              <a:rPr lang="en-US" dirty="0" smtClean="0"/>
              <a:t> Doctors </a:t>
            </a:r>
            <a:r>
              <a:rPr lang="en-US" dirty="0"/>
              <a:t>who do not comply can be admonished, censured, or even lose their licenses.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304800" y="5943600"/>
            <a:ext cx="762000" cy="365125"/>
          </a:xfrm>
        </p:spPr>
        <p:txBody>
          <a:bodyPr/>
          <a:lstStyle/>
          <a:p>
            <a:fld id="{4D02C3FE-780A-4933-A992-0C08BC605576}" type="slidenum">
              <a:rPr lang="en-US" smtClean="0"/>
              <a:t>27</a:t>
            </a:fld>
            <a:endParaRPr lang="en-US" dirty="0"/>
          </a:p>
        </p:txBody>
      </p:sp>
    </p:spTree>
    <p:extLst>
      <p:ext uri="{BB962C8B-B14F-4D97-AF65-F5344CB8AC3E}">
        <p14:creationId xmlns:p14="http://schemas.microsoft.com/office/powerpoint/2010/main" val="33014244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7569" t="18902" r="20272" b="6301"/>
          <a:stretch/>
        </p:blipFill>
        <p:spPr bwMode="auto">
          <a:xfrm>
            <a:off x="0" y="25893"/>
            <a:ext cx="8991600" cy="6083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304800" y="6122441"/>
            <a:ext cx="762000" cy="365125"/>
          </a:xfrm>
        </p:spPr>
        <p:txBody>
          <a:bodyPr/>
          <a:lstStyle/>
          <a:p>
            <a:fld id="{4D02C3FE-780A-4933-A992-0C08BC605576}" type="slidenum">
              <a:rPr lang="en-US" smtClean="0"/>
              <a:t>28</a:t>
            </a:fld>
            <a:endParaRPr lang="en-US" dirty="0"/>
          </a:p>
        </p:txBody>
      </p:sp>
    </p:spTree>
    <p:extLst>
      <p:ext uri="{BB962C8B-B14F-4D97-AF65-F5344CB8AC3E}">
        <p14:creationId xmlns:p14="http://schemas.microsoft.com/office/powerpoint/2010/main" val="8579072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Professional Association for Transgender Health</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572658" y="5951810"/>
            <a:ext cx="722742" cy="365125"/>
          </a:xfrm>
        </p:spPr>
        <p:txBody>
          <a:bodyPr/>
          <a:lstStyle/>
          <a:p>
            <a:fld id="{4D02C3FE-780A-4933-A992-0C08BC605576}" type="slidenum">
              <a:rPr lang="en-US" smtClean="0"/>
              <a:t>29</a:t>
            </a:fld>
            <a:endParaRPr lang="en-US" dirty="0"/>
          </a:p>
        </p:txBody>
      </p:sp>
    </p:spTree>
    <p:extLst>
      <p:ext uri="{BB962C8B-B14F-4D97-AF65-F5344CB8AC3E}">
        <p14:creationId xmlns:p14="http://schemas.microsoft.com/office/powerpoint/2010/main" val="3617824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 and check-in</a:t>
            </a:r>
            <a:endParaRPr lang="en-US" dirty="0"/>
          </a:p>
        </p:txBody>
      </p:sp>
      <p:sp>
        <p:nvSpPr>
          <p:cNvPr id="3" name="Content Placeholder 2"/>
          <p:cNvSpPr>
            <a:spLocks noGrp="1"/>
          </p:cNvSpPr>
          <p:nvPr>
            <p:ph idx="1"/>
          </p:nvPr>
        </p:nvSpPr>
        <p:spPr/>
        <p:txBody>
          <a:bodyPr/>
          <a:lstStyle/>
          <a:p>
            <a:r>
              <a:rPr lang="en-US" dirty="0"/>
              <a:t>What do you hope to learn and/or gain from this workshop</a:t>
            </a:r>
            <a:r>
              <a:rPr lang="en-US" dirty="0" smtClean="0"/>
              <a:t>?</a:t>
            </a:r>
          </a:p>
          <a:p>
            <a:pPr marL="342900" lvl="1" indent="-342900"/>
            <a:r>
              <a:rPr lang="en-US" dirty="0"/>
              <a:t>W</a:t>
            </a:r>
            <a:r>
              <a:rPr lang="en-US" dirty="0" smtClean="0"/>
              <a:t>hat </a:t>
            </a:r>
            <a:r>
              <a:rPr lang="en-US" dirty="0"/>
              <a:t>part of the state </a:t>
            </a:r>
            <a:r>
              <a:rPr lang="en-US" dirty="0" smtClean="0"/>
              <a:t>do you </a:t>
            </a:r>
            <a:r>
              <a:rPr lang="en-US" dirty="0"/>
              <a:t>work </a:t>
            </a:r>
            <a:r>
              <a:rPr lang="en-US" dirty="0" smtClean="0"/>
              <a:t>in?</a:t>
            </a:r>
          </a:p>
          <a:p>
            <a:pPr marL="342900" lvl="1" indent="-342900"/>
            <a:r>
              <a:rPr lang="en-US" dirty="0" smtClean="0"/>
              <a:t> </a:t>
            </a:r>
            <a:r>
              <a:rPr lang="en-US" dirty="0"/>
              <a:t>W</a:t>
            </a:r>
            <a:r>
              <a:rPr lang="en-US" dirty="0" smtClean="0"/>
              <a:t>hat </a:t>
            </a:r>
            <a:r>
              <a:rPr lang="en-US" dirty="0"/>
              <a:t>age youth </a:t>
            </a:r>
            <a:r>
              <a:rPr lang="en-US" dirty="0" smtClean="0"/>
              <a:t>do you </a:t>
            </a:r>
            <a:r>
              <a:rPr lang="en-US" dirty="0"/>
              <a:t>typically work </a:t>
            </a:r>
            <a:r>
              <a:rPr lang="en-US" dirty="0" smtClean="0"/>
              <a:t>with?</a:t>
            </a:r>
          </a:p>
          <a:p>
            <a:pPr marL="342900" lvl="1" indent="-342900"/>
            <a:r>
              <a:rPr lang="en-US" dirty="0" smtClean="0"/>
              <a:t>Have you attended similar trainings to this one?</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3</a:t>
            </a:fld>
            <a:endParaRPr lang="en-US"/>
          </a:p>
        </p:txBody>
      </p:sp>
    </p:spTree>
    <p:extLst>
      <p:ext uri="{BB962C8B-B14F-4D97-AF65-F5344CB8AC3E}">
        <p14:creationId xmlns:p14="http://schemas.microsoft.com/office/powerpoint/2010/main" val="3938868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defTabSz="457200" rtl="0">
              <a:spcBef>
                <a:spcPct val="0"/>
              </a:spcBef>
            </a:pPr>
            <a:r>
              <a:rPr lang="en-US" sz="3200" kern="1200" dirty="0">
                <a:solidFill>
                  <a:schemeClr val="tx1"/>
                </a:solidFill>
                <a:latin typeface="+mj-lt"/>
                <a:ea typeface="+mj-ea"/>
                <a:cs typeface="Trebuchet MS"/>
              </a:rPr>
              <a:t>WPATH Standards of Care</a:t>
            </a:r>
            <a:br>
              <a:rPr lang="en-US" sz="3200" kern="1200" dirty="0">
                <a:solidFill>
                  <a:schemeClr val="tx1"/>
                </a:solidFill>
                <a:latin typeface="+mj-lt"/>
                <a:ea typeface="+mj-ea"/>
                <a:cs typeface="Trebuchet MS"/>
              </a:rPr>
            </a:br>
            <a:r>
              <a:rPr lang="en-US" sz="3200" kern="1200" dirty="0">
                <a:solidFill>
                  <a:schemeClr val="tx1"/>
                </a:solidFill>
                <a:latin typeface="+mj-lt"/>
                <a:ea typeface="+mj-ea"/>
                <a:cs typeface="Trebuchet MS"/>
              </a:rPr>
              <a:t>Version 7</a:t>
            </a:r>
          </a:p>
        </p:txBody>
      </p:sp>
      <p:sp>
        <p:nvSpPr>
          <p:cNvPr id="3" name="Content Placeholder 2"/>
          <p:cNvSpPr>
            <a:spLocks noGrp="1"/>
          </p:cNvSpPr>
          <p:nvPr>
            <p:ph idx="1"/>
          </p:nvPr>
        </p:nvSpPr>
        <p:spPr/>
        <p:txBody>
          <a:bodyPr/>
          <a:lstStyle/>
          <a:p>
            <a:pPr marL="230188" lvl="3" indent="0"/>
            <a:r>
              <a:rPr lang="en-US" dirty="0"/>
              <a:t>The World Professional Association for Transgender Health (WPATH) is an international, multidisciplinary, professional association whose mission is to promote evidence-based care, education, research, advocacy, public policy, and respect for transgender health. </a:t>
            </a:r>
          </a:p>
          <a:p>
            <a:pPr marL="230188" lvl="3" indent="0"/>
            <a:r>
              <a:rPr lang="en-US" dirty="0"/>
              <a:t>The vision of WPATH is to bring together diverse professionals dedicated to developing best practices and supportive policies worldwide that promote health, research, education, respect, dignity, and equality for transsexual, transgender, and gender nonconforming people in all cultural settings.</a:t>
            </a:r>
          </a:p>
          <a:p>
            <a:pPr marL="230188" lvl="3" indent="0"/>
            <a:r>
              <a:rPr lang="en-US" dirty="0"/>
              <a:t>One of the main functions of WPATH is to promote the highest standards of health care for individuals through the articulation of </a:t>
            </a:r>
            <a:r>
              <a:rPr lang="en-US" i="1" dirty="0"/>
              <a:t>Standards of Care (SOC) for the Health of Transsexual, Transgender, and Gender Nonconforming People</a:t>
            </a:r>
            <a:r>
              <a:rPr lang="en-US" dirty="0"/>
              <a:t>.</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572658" y="5951810"/>
            <a:ext cx="722742" cy="365125"/>
          </a:xfrm>
        </p:spPr>
        <p:txBody>
          <a:bodyPr/>
          <a:lstStyle/>
          <a:p>
            <a:fld id="{4D02C3FE-780A-4933-A992-0C08BC605576}" type="slidenum">
              <a:rPr lang="en-US" smtClean="0"/>
              <a:t>30</a:t>
            </a:fld>
            <a:endParaRPr lang="en-US" dirty="0"/>
          </a:p>
        </p:txBody>
      </p:sp>
    </p:spTree>
    <p:extLst>
      <p:ext uri="{BB962C8B-B14F-4D97-AF65-F5344CB8AC3E}">
        <p14:creationId xmlns:p14="http://schemas.microsoft.com/office/powerpoint/2010/main" val="41175249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of Standards of Care</a:t>
            </a:r>
            <a:endParaRPr lang="en-US" dirty="0"/>
          </a:p>
        </p:txBody>
      </p:sp>
      <p:sp>
        <p:nvSpPr>
          <p:cNvPr id="3" name="Content Placeholder 2"/>
          <p:cNvSpPr>
            <a:spLocks noGrp="1"/>
          </p:cNvSpPr>
          <p:nvPr>
            <p:ph idx="1"/>
          </p:nvPr>
        </p:nvSpPr>
        <p:spPr/>
        <p:txBody>
          <a:bodyPr/>
          <a:lstStyle/>
          <a:p>
            <a:pPr marL="230188" lvl="3" indent="0"/>
            <a:r>
              <a:rPr lang="en-US" dirty="0"/>
              <a:t>The overall goal of the </a:t>
            </a:r>
            <a:r>
              <a:rPr lang="en-US" i="1" dirty="0"/>
              <a:t>SOC </a:t>
            </a:r>
            <a:r>
              <a:rPr lang="en-US" dirty="0"/>
              <a:t>is to provide clinical guidance for health professionals to assist transsexual, transgender, and gender nonconforming people with safe and effective pathways to achieving lasting personal comfort with their gendered selves, in order to maximize their overall health, psychological well-being, and self-fulfillment. This assistance may include primary care, gynecologic and urologic care, reproductive options, voice and communication therapy, mental health services (e.g., assessment, counseling, psychotherapy), and hormonal and surgical treatments.</a:t>
            </a:r>
          </a:p>
          <a:p>
            <a:pPr marL="230188" lvl="3" indent="0"/>
            <a:r>
              <a:rPr lang="en-US" dirty="0"/>
              <a:t>The </a:t>
            </a:r>
            <a:r>
              <a:rPr lang="en-US" i="1" dirty="0"/>
              <a:t>SOC </a:t>
            </a:r>
            <a:r>
              <a:rPr lang="en-US" dirty="0"/>
              <a:t>are intended to be flexible in order to meet the diverse health care needs of transsexual, transgender, and gender nonconforming people. While flexible, they offer standards for promoting optimal health care and guiding the treatment of people experiencing gender dysphoria – broadly defined as discomfort or distress that is caused by a discrepancy between a person’s gender identity and that person’s sex assigned at birth.</a:t>
            </a:r>
          </a:p>
          <a:p>
            <a:endParaRPr lang="en-US" dirty="0"/>
          </a:p>
        </p:txBody>
      </p:sp>
      <p:sp>
        <p:nvSpPr>
          <p:cNvPr id="6" name="Slide Number Placeholder 5"/>
          <p:cNvSpPr>
            <a:spLocks noGrp="1"/>
          </p:cNvSpPr>
          <p:nvPr>
            <p:ph type="sldNum" sz="quarter" idx="12"/>
          </p:nvPr>
        </p:nvSpPr>
        <p:spPr>
          <a:xfrm>
            <a:off x="572658" y="5951810"/>
            <a:ext cx="798942" cy="365125"/>
          </a:xfrm>
        </p:spPr>
        <p:txBody>
          <a:bodyPr/>
          <a:lstStyle/>
          <a:p>
            <a:fld id="{4D02C3FE-780A-4933-A992-0C08BC605576}" type="slidenum">
              <a:rPr lang="en-US" smtClean="0"/>
              <a:t>31</a:t>
            </a:fld>
            <a:endParaRPr lang="en-US" dirty="0"/>
          </a:p>
        </p:txBody>
      </p:sp>
    </p:spTree>
    <p:extLst>
      <p:ext uri="{BB962C8B-B14F-4D97-AF65-F5344CB8AC3E}">
        <p14:creationId xmlns:p14="http://schemas.microsoft.com/office/powerpoint/2010/main" val="33119015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and Statistical Manual of Mental Disorders, 4</a:t>
            </a:r>
            <a:r>
              <a:rPr lang="en-US" baseline="30000" dirty="0" smtClean="0"/>
              <a:t>th</a:t>
            </a:r>
            <a:r>
              <a:rPr lang="en-US" dirty="0" smtClean="0"/>
              <a:t> Edition</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572658" y="5951810"/>
            <a:ext cx="722742" cy="365125"/>
          </a:xfrm>
        </p:spPr>
        <p:txBody>
          <a:bodyPr/>
          <a:lstStyle/>
          <a:p>
            <a:fld id="{4D02C3FE-780A-4933-A992-0C08BC605576}" type="slidenum">
              <a:rPr lang="en-US" smtClean="0"/>
              <a:t>32</a:t>
            </a:fld>
            <a:endParaRPr lang="en-US" dirty="0"/>
          </a:p>
        </p:txBody>
      </p:sp>
    </p:spTree>
    <p:extLst>
      <p:ext uri="{BB962C8B-B14F-4D97-AF65-F5344CB8AC3E}">
        <p14:creationId xmlns:p14="http://schemas.microsoft.com/office/powerpoint/2010/main" val="41464917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defTabSz="457200" rtl="0">
              <a:spcBef>
                <a:spcPct val="0"/>
              </a:spcBef>
            </a:pPr>
            <a:r>
              <a:rPr lang="en-US" sz="2400" kern="1200" dirty="0">
                <a:solidFill>
                  <a:schemeClr val="tx1"/>
                </a:solidFill>
                <a:latin typeface="+mj-lt"/>
                <a:ea typeface="+mj-ea"/>
                <a:cs typeface="Trebuchet MS"/>
              </a:rPr>
              <a:t>DSM – Sexual and Identity Disorder (APA, 2000)</a:t>
            </a:r>
            <a:br>
              <a:rPr lang="en-US" sz="2400" kern="1200" dirty="0">
                <a:solidFill>
                  <a:schemeClr val="tx1"/>
                </a:solidFill>
                <a:latin typeface="+mj-lt"/>
                <a:ea typeface="+mj-ea"/>
                <a:cs typeface="Trebuchet MS"/>
              </a:rPr>
            </a:br>
            <a:r>
              <a:rPr lang="en-US" sz="2400" kern="1200" dirty="0">
                <a:solidFill>
                  <a:schemeClr val="tx1"/>
                </a:solidFill>
                <a:latin typeface="+mj-lt"/>
                <a:ea typeface="+mj-ea"/>
                <a:cs typeface="Trebuchet MS"/>
              </a:rPr>
              <a:t>There are two components of Gender Identity Disorder (GID) which both must be present to make a diagnosis.</a:t>
            </a:r>
            <a:br>
              <a:rPr lang="en-US" sz="2400" kern="1200" dirty="0">
                <a:solidFill>
                  <a:schemeClr val="tx1"/>
                </a:solidFill>
                <a:latin typeface="+mj-lt"/>
                <a:ea typeface="+mj-ea"/>
                <a:cs typeface="Trebuchet MS"/>
              </a:rPr>
            </a:br>
            <a:endParaRPr lang="en-US" sz="24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230188" lvl="3" indent="0"/>
            <a:r>
              <a:rPr lang="en-US" dirty="0" smtClean="0"/>
              <a:t>There </a:t>
            </a:r>
            <a:r>
              <a:rPr lang="en-US" dirty="0"/>
              <a:t>must be evidence of a strong and persistent cross-gender identification, which is the desire to be, or the insistence that one is, of the other sex.</a:t>
            </a:r>
          </a:p>
          <a:p>
            <a:pPr marL="230188" lvl="4" indent="0"/>
            <a:r>
              <a:rPr lang="en-US" dirty="0" smtClean="0"/>
              <a:t> This </a:t>
            </a:r>
            <a:r>
              <a:rPr lang="en-US" dirty="0"/>
              <a:t>cross-gender identification must not merely be a desire for any perceived cultural advantages of being the other sex. There must also be evidence of persistent discomfort about one’s assigned sex or a sense of inappropriateness in the gender role of that sex.</a:t>
            </a:r>
          </a:p>
          <a:p>
            <a:pPr marL="230188" lvl="4" indent="0"/>
            <a:r>
              <a:rPr lang="en-US" dirty="0" smtClean="0"/>
              <a:t> The </a:t>
            </a:r>
            <a:r>
              <a:rPr lang="en-US" dirty="0"/>
              <a:t>diagnosis is not made if the individual has a concurrent physical intersex condition.</a:t>
            </a:r>
          </a:p>
          <a:p>
            <a:pPr marL="230188" lvl="4" indent="0"/>
            <a:r>
              <a:rPr lang="en-US" dirty="0" smtClean="0"/>
              <a:t> To </a:t>
            </a:r>
            <a:r>
              <a:rPr lang="en-US" dirty="0"/>
              <a:t>make the diagnosis, there must be evidence of clinically significant distress or impairment in social, occupational, or other important areas of functioning.</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5943600"/>
            <a:ext cx="914400" cy="365125"/>
          </a:xfrm>
        </p:spPr>
        <p:txBody>
          <a:bodyPr/>
          <a:lstStyle/>
          <a:p>
            <a:fld id="{4D02C3FE-780A-4933-A992-0C08BC605576}" type="slidenum">
              <a:rPr lang="en-US" smtClean="0"/>
              <a:t>33</a:t>
            </a:fld>
            <a:endParaRPr lang="en-US" dirty="0"/>
          </a:p>
        </p:txBody>
      </p:sp>
    </p:spTree>
    <p:extLst>
      <p:ext uri="{BB962C8B-B14F-4D97-AF65-F5344CB8AC3E}">
        <p14:creationId xmlns:p14="http://schemas.microsoft.com/office/powerpoint/2010/main" val="39999285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Distress in individuals with GID is manifested differently across the life cycle.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230188" lvl="4" indent="0" defTabSz="227013"/>
            <a:r>
              <a:rPr lang="en-US" dirty="0" smtClean="0"/>
              <a:t> In </a:t>
            </a:r>
            <a:r>
              <a:rPr lang="en-US" dirty="0"/>
              <a:t>young children, distress is manifested by the stated unhappiness about their assigned sex. Preoccupation with cross-gender wishes often interferes with ordinary activities.</a:t>
            </a:r>
          </a:p>
          <a:p>
            <a:pPr marL="230188" lvl="5" indent="0" defTabSz="227013"/>
            <a:r>
              <a:rPr lang="en-US" dirty="0" smtClean="0"/>
              <a:t> Children </a:t>
            </a:r>
            <a:r>
              <a:rPr lang="en-US" dirty="0"/>
              <a:t>with GID may manifest coexisting Separation Anxiety Disorder, Generalized Anxiety Disorder, and symptoms of depression.</a:t>
            </a:r>
          </a:p>
          <a:p>
            <a:pPr marL="230188" lvl="5" indent="0" defTabSz="227013"/>
            <a:r>
              <a:rPr lang="en-US" dirty="0" smtClean="0"/>
              <a:t> For </a:t>
            </a:r>
            <a:r>
              <a:rPr lang="en-US" dirty="0"/>
              <a:t>clinically referred children, onset of cross-gender interests and activities is usually between ages 2 and 4 years. Typically children are referred around the time of school entry because of parental concern that what they regarded as a phase does not appear to be passing.</a:t>
            </a:r>
          </a:p>
          <a:p>
            <a:pPr marL="230188" lvl="4" indent="0" defTabSz="227013"/>
            <a:r>
              <a:rPr lang="en-US" dirty="0" smtClean="0"/>
              <a:t> In </a:t>
            </a:r>
            <a:r>
              <a:rPr lang="en-US" dirty="0"/>
              <a:t>older children, failure to develop age-appropriate same-sex peer relationships and skills often leads to isolation and distress, and some children may refuse to attend school because of teasing or pressure to dress in attire stereotypical of their assigned sex.</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5943600"/>
            <a:ext cx="838200" cy="365125"/>
          </a:xfrm>
        </p:spPr>
        <p:txBody>
          <a:bodyPr/>
          <a:lstStyle/>
          <a:p>
            <a:fld id="{4D02C3FE-780A-4933-A992-0C08BC605576}" type="slidenum">
              <a:rPr lang="en-US" smtClean="0"/>
              <a:t>34</a:t>
            </a:fld>
            <a:endParaRPr lang="en-US" dirty="0"/>
          </a:p>
        </p:txBody>
      </p:sp>
    </p:spTree>
    <p:extLst>
      <p:ext uri="{BB962C8B-B14F-4D97-AF65-F5344CB8AC3E}">
        <p14:creationId xmlns:p14="http://schemas.microsoft.com/office/powerpoint/2010/main" val="11660101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Adolescents diagnosed with GID</a:t>
            </a:r>
            <a:endParaRPr lang="en-US" dirty="0"/>
          </a:p>
        </p:txBody>
      </p:sp>
      <p:sp>
        <p:nvSpPr>
          <p:cNvPr id="3" name="Content Placeholder 2"/>
          <p:cNvSpPr>
            <a:spLocks noGrp="1"/>
          </p:cNvSpPr>
          <p:nvPr>
            <p:ph idx="1"/>
          </p:nvPr>
        </p:nvSpPr>
        <p:spPr/>
        <p:txBody>
          <a:bodyPr/>
          <a:lstStyle/>
          <a:p>
            <a:pPr marL="230188" lvl="4" indent="0"/>
            <a:r>
              <a:rPr lang="en-US" dirty="0" smtClean="0"/>
              <a:t> In </a:t>
            </a:r>
            <a:r>
              <a:rPr lang="en-US" dirty="0"/>
              <a:t>adolescents and adults, preoccupation with cross-gender wishes often interferes with ordinary activities. Relationship difficulties are common, and functioning at school or at work may be impaired.</a:t>
            </a:r>
          </a:p>
          <a:p>
            <a:pPr marL="230188" lvl="5" indent="0"/>
            <a:r>
              <a:rPr lang="en-US" dirty="0" smtClean="0"/>
              <a:t> Adolescents </a:t>
            </a:r>
            <a:r>
              <a:rPr lang="en-US" dirty="0"/>
              <a:t>are particularly at risk for depression and suicidal ideation and suicide attempts.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35</a:t>
            </a:fld>
            <a:endParaRPr lang="en-US" dirty="0"/>
          </a:p>
        </p:txBody>
      </p:sp>
    </p:spTree>
    <p:extLst>
      <p:ext uri="{BB962C8B-B14F-4D97-AF65-F5344CB8AC3E}">
        <p14:creationId xmlns:p14="http://schemas.microsoft.com/office/powerpoint/2010/main" val="27356503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Diagnostic criteria code is based on age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lvl="4"/>
            <a:r>
              <a:rPr lang="en-US" dirty="0"/>
              <a:t>302.6 Gender Identity Disorder in Children</a:t>
            </a:r>
          </a:p>
          <a:p>
            <a:pPr lvl="4"/>
            <a:r>
              <a:rPr lang="en-US" dirty="0"/>
              <a:t>302.85 Gender Identity Disorder in Adolescents or </a:t>
            </a:r>
            <a:r>
              <a:rPr lang="en-US" dirty="0" smtClean="0"/>
              <a:t>Adults</a:t>
            </a:r>
          </a:p>
          <a:p>
            <a:pPr lvl="4"/>
            <a:r>
              <a:rPr lang="en-US" dirty="0"/>
              <a:t>Regarding the criteria for GID for adolescents and adults, the current criteria do not capture the whole spectrum of gender variant phenomena (Narrow &amp; Cohen-Kettenis, 2010).</a:t>
            </a:r>
          </a:p>
          <a:p>
            <a:pPr lvl="4"/>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324600"/>
            <a:ext cx="990600" cy="365125"/>
          </a:xfrm>
        </p:spPr>
        <p:txBody>
          <a:bodyPr/>
          <a:lstStyle/>
          <a:p>
            <a:fld id="{4D02C3FE-780A-4933-A992-0C08BC605576}" type="slidenum">
              <a:rPr lang="en-US" smtClean="0"/>
              <a:t>36</a:t>
            </a:fld>
            <a:endParaRPr lang="en-US" dirty="0"/>
          </a:p>
        </p:txBody>
      </p:sp>
    </p:spTree>
    <p:extLst>
      <p:ext uri="{BB962C8B-B14F-4D97-AF65-F5344CB8AC3E}">
        <p14:creationId xmlns:p14="http://schemas.microsoft.com/office/powerpoint/2010/main" val="42879383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Dutch Protocol</a:t>
            </a:r>
            <a:endParaRPr lang="en-US" dirty="0"/>
          </a:p>
        </p:txBody>
      </p:sp>
      <p:sp>
        <p:nvSpPr>
          <p:cNvPr id="3" name="Content Placeholder 2"/>
          <p:cNvSpPr>
            <a:spLocks noGrp="1"/>
          </p:cNvSpPr>
          <p:nvPr>
            <p:ph idx="1"/>
          </p:nvPr>
        </p:nvSpPr>
        <p:spPr/>
        <p:txBody>
          <a:bodyPr/>
          <a:lstStyle/>
          <a:p>
            <a:pPr marL="342900" lvl="3" indent="-342900"/>
            <a:r>
              <a:rPr lang="en-US" dirty="0"/>
              <a:t>Since the mid-1990s, one model of therapeutic care, developed by Dutch clinicians and researchers, has been to initiate the biomedical aspects of sex reassignment in early – to mid-adolescence, rather than wait for the legal age of adulthood. After careful psychological evaluation, adolescents deemed appropriate for such treatment are prescribed hormonal medication to delay or suppress somatic puberty. If the gender dysphoria persists, then cross-sex hormonal therapy is offered at the age of 16, and if the adolescent desires, surgical sex change procedures are then offered (Zucker, </a:t>
            </a:r>
            <a:r>
              <a:rPr lang="en-US" dirty="0" err="1"/>
              <a:t>Breadley</a:t>
            </a:r>
            <a:r>
              <a:rPr lang="en-US" dirty="0"/>
              <a:t>, Owen-Anderson, Singh, Blanchard &amp; Bain,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37</a:t>
            </a:fld>
            <a:endParaRPr lang="en-US" dirty="0"/>
          </a:p>
        </p:txBody>
      </p:sp>
    </p:spTree>
    <p:extLst>
      <p:ext uri="{BB962C8B-B14F-4D97-AF65-F5344CB8AC3E}">
        <p14:creationId xmlns:p14="http://schemas.microsoft.com/office/powerpoint/2010/main" val="11213659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a:t>
            </a:r>
            <a:endParaRPr lang="en-US" dirty="0"/>
          </a:p>
        </p:txBody>
      </p:sp>
      <p:sp>
        <p:nvSpPr>
          <p:cNvPr id="3" name="Content Placeholder 2"/>
          <p:cNvSpPr>
            <a:spLocks noGrp="1"/>
          </p:cNvSpPr>
          <p:nvPr>
            <p:ph idx="1"/>
          </p:nvPr>
        </p:nvSpPr>
        <p:spPr/>
        <p:txBody>
          <a:bodyPr/>
          <a:lstStyle/>
          <a:p>
            <a:pPr marL="230188" lvl="4" indent="0"/>
            <a:r>
              <a:rPr lang="en-US" dirty="0"/>
              <a:t>There is the assumption that for some adolescents with GID there is little systematic empirical evidence that psychological interventions can resolve the gender dysphoria</a:t>
            </a:r>
          </a:p>
          <a:p>
            <a:pPr marL="230188" lvl="4" indent="0"/>
            <a:r>
              <a:rPr lang="en-US" dirty="0"/>
              <a:t>The use of hormonal blockers can be helpful to the adolescent because it reduces the incongruence between the development of natal sex secondary physical characteristics (male: facial hair growth, hair growth on other parts of body, deepening of voice; female: breast development, menstruation) and the felt </a:t>
            </a:r>
            <a:r>
              <a:rPr lang="en-US" dirty="0" err="1"/>
              <a:t>psychologic</a:t>
            </a:r>
            <a:r>
              <a:rPr lang="en-US" dirty="0"/>
              <a:t> gender, thereby reducing stress</a:t>
            </a:r>
          </a:p>
          <a:p>
            <a:pPr marL="230188" lvl="4" indent="0"/>
            <a:r>
              <a:rPr lang="en-US" dirty="0"/>
              <a:t>Reduction of incongruence makes it easier for adolescents to present socially in the cross-gender identity/role, which is also helpful in reducing stress during the gender transition process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38</a:t>
            </a:fld>
            <a:endParaRPr lang="en-US" dirty="0"/>
          </a:p>
        </p:txBody>
      </p:sp>
    </p:spTree>
    <p:extLst>
      <p:ext uri="{BB962C8B-B14F-4D97-AF65-F5344CB8AC3E}">
        <p14:creationId xmlns:p14="http://schemas.microsoft.com/office/powerpoint/2010/main" val="39270785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342900" lvl="3" indent="-342900"/>
            <a:r>
              <a:rPr lang="en-US" dirty="0"/>
              <a:t>“A study in the Netherlands at a gender clinic found adolescents to be faring better than adults in measures of psychological health, largely attributed to the youth receiving gender role assistance by way of puberty suspension or hormone therapy, and implications the adolescents felt more supported and experienced less harm through stigmatization than adults” (Herbert,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39</a:t>
            </a:fld>
            <a:endParaRPr lang="en-US" dirty="0"/>
          </a:p>
        </p:txBody>
      </p:sp>
    </p:spTree>
    <p:extLst>
      <p:ext uri="{BB962C8B-B14F-4D97-AF65-F5344CB8AC3E}">
        <p14:creationId xmlns:p14="http://schemas.microsoft.com/office/powerpoint/2010/main" val="4245038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809325"/>
            <a:ext cx="7125113" cy="924475"/>
          </a:xfrm>
        </p:spPr>
        <p:txBody>
          <a:bodyPr/>
          <a:lstStyle/>
          <a:p>
            <a:r>
              <a:rPr lang="en-US" sz="2800" dirty="0"/>
              <a:t>Medical providers will gain an understanding of gender identity and expression, better understand barriers gender-variant youth face when accessing healthcare services; and will be able to offer prescriptive options for gender-variant youth and reduce common misdiagnoses.</a:t>
            </a:r>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4</a:t>
            </a:fld>
            <a:endParaRPr lang="en-US"/>
          </a:p>
        </p:txBody>
      </p:sp>
    </p:spTree>
    <p:extLst>
      <p:ext uri="{BB962C8B-B14F-4D97-AF65-F5344CB8AC3E}">
        <p14:creationId xmlns:p14="http://schemas.microsoft.com/office/powerpoint/2010/main" val="22778869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Misdiagnosis</a:t>
            </a:r>
            <a:endParaRPr lang="en-US" dirty="0"/>
          </a:p>
        </p:txBody>
      </p:sp>
      <p:sp>
        <p:nvSpPr>
          <p:cNvPr id="3" name="Content Placeholder 2"/>
          <p:cNvSpPr>
            <a:spLocks noGrp="1"/>
          </p:cNvSpPr>
          <p:nvPr>
            <p:ph idx="1"/>
          </p:nvPr>
        </p:nvSpPr>
        <p:spPr/>
        <p:txBody>
          <a:bodyPr/>
          <a:lstStyle/>
          <a:p>
            <a:pPr marL="461963" lvl="4" indent="-231775"/>
            <a:r>
              <a:rPr lang="en-US" dirty="0"/>
              <a:t>On quantitative gender assessment scales, children with GID are at risk for misdiagnosis. </a:t>
            </a:r>
          </a:p>
          <a:p>
            <a:pPr marL="461963" lvl="4" indent="-231775"/>
            <a:r>
              <a:rPr lang="en-US" dirty="0"/>
              <a:t>Professional services for GID children are provided primarily by pediatric endocrinologists and urologists, and very few centers have staff experienced with treating gender identity variants in children (Meyer-Bahlburg, 2009).</a:t>
            </a:r>
          </a:p>
          <a:p>
            <a:pPr marL="461963" lvl="4" indent="-231775"/>
            <a:r>
              <a:rPr lang="en-US" dirty="0"/>
              <a:t>Inexperienced clinicians may mistake indications of gender dysphoria for delusions. The vast majority of children and adolescents with gender dysphoria are not suffering from underlying severe psychiatric illness such as psychotic disorders (WPATH, 7</a:t>
            </a:r>
            <a:r>
              <a:rPr lang="en-US" baseline="30000" dirty="0"/>
              <a:t>th</a:t>
            </a:r>
            <a:r>
              <a:rPr lang="en-US" dirty="0"/>
              <a:t> version)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40</a:t>
            </a:fld>
            <a:endParaRPr lang="en-US" dirty="0"/>
          </a:p>
        </p:txBody>
      </p:sp>
    </p:spTree>
    <p:extLst>
      <p:ext uri="{BB962C8B-B14F-4D97-AF65-F5344CB8AC3E}">
        <p14:creationId xmlns:p14="http://schemas.microsoft.com/office/powerpoint/2010/main" val="10000239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lvl="4"/>
            <a:r>
              <a:rPr lang="en-US" dirty="0"/>
              <a:t>It is more common for adolescents with gender dysphoria to have co-existing internalizing disorders such as anxiety and depression, and/or externalizing disorders such as oppositional defiant disorder (WPATH, 7</a:t>
            </a:r>
            <a:r>
              <a:rPr lang="en-US" baseline="30000" dirty="0"/>
              <a:t>th</a:t>
            </a:r>
            <a:r>
              <a:rPr lang="en-US" dirty="0"/>
              <a:t> version)</a:t>
            </a:r>
          </a:p>
          <a:p>
            <a:pPr lvl="4"/>
            <a:r>
              <a:rPr lang="en-US" dirty="0"/>
              <a:t>There seems to be a higher prevalence of autistic spectrum disorders in clinically referred, gender dysphoric adolescents than in the general adolescent population (WPATH, 7</a:t>
            </a:r>
            <a:r>
              <a:rPr lang="en-US" baseline="30000" dirty="0"/>
              <a:t>th</a:t>
            </a:r>
            <a:r>
              <a:rPr lang="en-US" dirty="0"/>
              <a:t> version).</a:t>
            </a:r>
          </a:p>
          <a:p>
            <a:pPr lvl="4"/>
            <a:r>
              <a:rPr lang="en-US" dirty="0"/>
              <a:t>Regarding children and adolescents who are gender variant, there is a greater risk for misdiagnosis of Oppositional Defiant Disorder, Attention Deficit Disorder, and Asperger’s, as reported anecdotally by families attending support groups.  </a:t>
            </a:r>
          </a:p>
          <a:p>
            <a:pPr lvl="4"/>
            <a:r>
              <a:rPr lang="en-US" dirty="0"/>
              <a:t>Youth may be exhibiting symptoms that are similar to these disorders as a result of high anxiety levels and fixation of interests or hobbies as a way to cope (Bradley &amp; Zucker, 1997).   </a:t>
            </a:r>
          </a:p>
          <a:p>
            <a:pPr lvl="4"/>
            <a:r>
              <a:rPr lang="en-US" dirty="0"/>
              <a:t>Adolescents referred for gender identity concerns also displayed significant behavioral difficulties such as anger, aggression, isolation, and depression, as reported by their mothers (Bradley &amp; Zucker, 1997).</a:t>
            </a:r>
          </a:p>
          <a:p>
            <a:pPr lvl="4"/>
            <a:r>
              <a:rPr lang="en-US" dirty="0"/>
              <a:t>In one parent support group, a parent shared recent research about complex brain trauma. She explained that on-going stress and anxiety from living in the wrong gender can lead to complex brain trauma. </a:t>
            </a:r>
          </a:p>
          <a:p>
            <a:pPr lvl="4"/>
            <a:r>
              <a:rPr lang="en-US" dirty="0"/>
              <a:t>Once gender issues are addressed, many parents shared that other symptoms go away.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41</a:t>
            </a:fld>
            <a:endParaRPr lang="en-US" dirty="0"/>
          </a:p>
        </p:txBody>
      </p:sp>
    </p:spTree>
    <p:extLst>
      <p:ext uri="{BB962C8B-B14F-4D97-AF65-F5344CB8AC3E}">
        <p14:creationId xmlns:p14="http://schemas.microsoft.com/office/powerpoint/2010/main" val="7611920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Tanner stages</a:t>
            </a:r>
            <a:endParaRPr lang="en-US" dirty="0"/>
          </a:p>
        </p:txBody>
      </p:sp>
      <p:sp>
        <p:nvSpPr>
          <p:cNvPr id="3" name="Content Placeholder 2"/>
          <p:cNvSpPr>
            <a:spLocks noGrp="1"/>
          </p:cNvSpPr>
          <p:nvPr>
            <p:ph idx="1"/>
          </p:nvPr>
        </p:nvSpPr>
        <p:spPr/>
        <p:txBody>
          <a:bodyPr/>
          <a:lstStyle/>
          <a:p>
            <a:pPr lvl="4"/>
            <a:r>
              <a:rPr lang="en-US" dirty="0"/>
              <a:t>When the brain determines that it is time to start puberty, usually around age 11 in male bodied persons and 10 in female bodied persons, the pituitary gland releases 2 hormones called LH (</a:t>
            </a:r>
            <a:r>
              <a:rPr lang="en-US" dirty="0" err="1"/>
              <a:t>leutinizing</a:t>
            </a:r>
            <a:r>
              <a:rPr lang="en-US" dirty="0"/>
              <a:t> hormone) and FSH(follicle stimulating hormone). </a:t>
            </a:r>
          </a:p>
          <a:p>
            <a:pPr lvl="4"/>
            <a:r>
              <a:rPr lang="en-US" dirty="0"/>
              <a:t>With a rise in these two hormones, they both then affect the sex gland at hand by producing sex hormones: testes produce testosterone, and ovaries produce estrogen. </a:t>
            </a:r>
          </a:p>
          <a:p>
            <a:pPr lvl="4"/>
            <a:r>
              <a:rPr lang="en-US" dirty="0"/>
              <a:t>It is these sex hormones that cause the typical changes we see with puberty and they occur in a series of steps called Tanner Stages 1-5. Tanner Stage 1 is, generally speaking, the time from birth to the onset of puberty, at which point the child enters Tanner Stage 2.</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42</a:t>
            </a:fld>
            <a:endParaRPr lang="en-US" dirty="0"/>
          </a:p>
        </p:txBody>
      </p:sp>
    </p:spTree>
    <p:extLst>
      <p:ext uri="{BB962C8B-B14F-4D97-AF65-F5344CB8AC3E}">
        <p14:creationId xmlns:p14="http://schemas.microsoft.com/office/powerpoint/2010/main" val="1334225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male-bodied persons</a:t>
            </a:r>
            <a:endParaRPr lang="en-US" dirty="0"/>
          </a:p>
        </p:txBody>
      </p:sp>
      <p:sp>
        <p:nvSpPr>
          <p:cNvPr id="3" name="Content Placeholder 2"/>
          <p:cNvSpPr>
            <a:spLocks noGrp="1"/>
          </p:cNvSpPr>
          <p:nvPr>
            <p:ph idx="1"/>
          </p:nvPr>
        </p:nvSpPr>
        <p:spPr/>
        <p:txBody>
          <a:bodyPr/>
          <a:lstStyle/>
          <a:p>
            <a:pPr lvl="5"/>
            <a:r>
              <a:rPr lang="en-US" dirty="0"/>
              <a:t>First, the LH and FSH cause increase in testicular size; </a:t>
            </a:r>
          </a:p>
          <a:p>
            <a:pPr lvl="5"/>
            <a:r>
              <a:rPr lang="en-US" dirty="0"/>
              <a:t>Which then results in an increase in testosterone production; </a:t>
            </a:r>
          </a:p>
          <a:p>
            <a:pPr lvl="5"/>
            <a:r>
              <a:rPr lang="en-US" dirty="0"/>
              <a:t>Testosterone causes increase in pubic hair and phallic size; </a:t>
            </a:r>
          </a:p>
          <a:p>
            <a:pPr lvl="5"/>
            <a:r>
              <a:rPr lang="en-US" dirty="0"/>
              <a:t>There is more acne; </a:t>
            </a:r>
          </a:p>
          <a:p>
            <a:pPr lvl="5"/>
            <a:r>
              <a:rPr lang="en-US" dirty="0"/>
              <a:t>They get axillary (armpit) hair and facial hair; </a:t>
            </a:r>
          </a:p>
          <a:p>
            <a:pPr lvl="5"/>
            <a:r>
              <a:rPr lang="en-US" dirty="0"/>
              <a:t>Eventually they get a growth spurt and their voice changes; </a:t>
            </a:r>
          </a:p>
          <a:p>
            <a:pPr lvl="5"/>
            <a:r>
              <a:rPr lang="en-US" dirty="0"/>
              <a:t>When they are around 18 years of age, puberty is complete and growth stops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838200" cy="365125"/>
          </a:xfrm>
        </p:spPr>
        <p:txBody>
          <a:bodyPr/>
          <a:lstStyle/>
          <a:p>
            <a:fld id="{4D02C3FE-780A-4933-A992-0C08BC605576}" type="slidenum">
              <a:rPr lang="en-US" smtClean="0"/>
              <a:t>43</a:t>
            </a:fld>
            <a:endParaRPr lang="en-US" dirty="0"/>
          </a:p>
        </p:txBody>
      </p:sp>
    </p:spTree>
    <p:extLst>
      <p:ext uri="{BB962C8B-B14F-4D97-AF65-F5344CB8AC3E}">
        <p14:creationId xmlns:p14="http://schemas.microsoft.com/office/powerpoint/2010/main" val="34388514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female-bodied persons</a:t>
            </a:r>
            <a:endParaRPr lang="en-US" dirty="0"/>
          </a:p>
        </p:txBody>
      </p:sp>
      <p:sp>
        <p:nvSpPr>
          <p:cNvPr id="3" name="Content Placeholder 2"/>
          <p:cNvSpPr>
            <a:spLocks noGrp="1"/>
          </p:cNvSpPr>
          <p:nvPr>
            <p:ph idx="1"/>
          </p:nvPr>
        </p:nvSpPr>
        <p:spPr/>
        <p:txBody>
          <a:bodyPr/>
          <a:lstStyle/>
          <a:p>
            <a:pPr lvl="5"/>
            <a:r>
              <a:rPr lang="en-US" dirty="0"/>
              <a:t>Estrogen causes breast development first; </a:t>
            </a:r>
          </a:p>
          <a:p>
            <a:pPr lvl="5"/>
            <a:r>
              <a:rPr lang="en-US" dirty="0"/>
              <a:t>This progresses and the person then gets more curves, and fat deposits in the typical adult female places;</a:t>
            </a:r>
          </a:p>
          <a:p>
            <a:pPr lvl="5"/>
            <a:r>
              <a:rPr lang="en-US" dirty="0"/>
              <a:t>About 2 years after the start of breast development, menstrual periods start; </a:t>
            </a:r>
          </a:p>
          <a:p>
            <a:pPr lvl="5"/>
            <a:r>
              <a:rPr lang="en-US" dirty="0"/>
              <a:t>A female-bodied person does get pubic hair, axillary (armpit) hair and acne, but not from estrogen. These changes come from hormones that are produced from the adrenal glands, and happen independently of LH, FSH and estrogen.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44</a:t>
            </a:fld>
            <a:endParaRPr lang="en-US" dirty="0"/>
          </a:p>
        </p:txBody>
      </p:sp>
    </p:spTree>
    <p:extLst>
      <p:ext uri="{BB962C8B-B14F-4D97-AF65-F5344CB8AC3E}">
        <p14:creationId xmlns:p14="http://schemas.microsoft.com/office/powerpoint/2010/main" val="19166868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Puberty delay</a:t>
            </a:r>
            <a:endParaRPr lang="en-US" dirty="0"/>
          </a:p>
        </p:txBody>
      </p:sp>
      <p:sp>
        <p:nvSpPr>
          <p:cNvPr id="3" name="Content Placeholder 2"/>
          <p:cNvSpPr>
            <a:spLocks noGrp="1"/>
          </p:cNvSpPr>
          <p:nvPr>
            <p:ph idx="1"/>
          </p:nvPr>
        </p:nvSpPr>
        <p:spPr/>
        <p:txBody>
          <a:bodyPr/>
          <a:lstStyle/>
          <a:p>
            <a:pPr marL="342900" lvl="3" indent="-342900"/>
            <a:r>
              <a:rPr lang="en-US" dirty="0"/>
              <a:t>(Dr. Karin </a:t>
            </a:r>
            <a:r>
              <a:rPr lang="en-US" dirty="0" err="1"/>
              <a:t>Selva</a:t>
            </a:r>
            <a:r>
              <a:rPr lang="en-US" dirty="0"/>
              <a:t>, </a:t>
            </a:r>
            <a:r>
              <a:rPr lang="en-US" dirty="0" err="1"/>
              <a:t>TransActive</a:t>
            </a:r>
            <a:r>
              <a:rPr lang="en-US" dirty="0"/>
              <a:t>, 2012) </a:t>
            </a:r>
            <a:r>
              <a:rPr lang="en-US" u="sng" dirty="0">
                <a:hlinkClick r:id="rId2"/>
              </a:rPr>
              <a:t>http://transactiveonline.org/community_education/TransActive%20OHSC%20Testimony.pdf</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838200" cy="365125"/>
          </a:xfrm>
        </p:spPr>
        <p:txBody>
          <a:bodyPr/>
          <a:lstStyle/>
          <a:p>
            <a:fld id="{4D02C3FE-780A-4933-A992-0C08BC605576}" type="slidenum">
              <a:rPr lang="en-US" smtClean="0"/>
              <a:t>45</a:t>
            </a:fld>
            <a:endParaRPr lang="en-US" dirty="0"/>
          </a:p>
        </p:txBody>
      </p:sp>
    </p:spTree>
    <p:extLst>
      <p:ext uri="{BB962C8B-B14F-4D97-AF65-F5344CB8AC3E}">
        <p14:creationId xmlns:p14="http://schemas.microsoft.com/office/powerpoint/2010/main" val="22465757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What are puberty blockers and how do they work?</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normAutofit lnSpcReduction="10000"/>
          </a:bodyPr>
          <a:lstStyle/>
          <a:p>
            <a:pPr lvl="5"/>
            <a:r>
              <a:rPr lang="en-US" dirty="0"/>
              <a:t>These are agents (or medicines) that block (or as we say suppress) the release of LH and FSH from the pituitary gland. </a:t>
            </a:r>
          </a:p>
          <a:p>
            <a:pPr lvl="5"/>
            <a:r>
              <a:rPr lang="en-US" dirty="0"/>
              <a:t>This then stops testosterone from being released from the testes, and estrogen from being released from the ovaries. </a:t>
            </a:r>
          </a:p>
          <a:p>
            <a:pPr lvl="5"/>
            <a:r>
              <a:rPr lang="en-US" dirty="0"/>
              <a:t>Thus, they SUPPRESS PUBERTY. </a:t>
            </a:r>
          </a:p>
          <a:p>
            <a:pPr lvl="5"/>
            <a:r>
              <a:rPr lang="en-US" dirty="0"/>
              <a:t>Without exposure to the sex hormones, the body does not undergo the changes associated with them.</a:t>
            </a:r>
          </a:p>
          <a:p>
            <a:pPr lvl="4"/>
            <a:r>
              <a:rPr lang="en-US" dirty="0"/>
              <a:t>These agents (medicines) come in 2 forms:</a:t>
            </a:r>
          </a:p>
          <a:p>
            <a:pPr lvl="5"/>
            <a:r>
              <a:rPr lang="en-US" dirty="0" err="1"/>
              <a:t>Leuprolide</a:t>
            </a:r>
            <a:r>
              <a:rPr lang="en-US" dirty="0"/>
              <a:t> or Depot Lupron: This form of the medicine is an </a:t>
            </a:r>
            <a:r>
              <a:rPr lang="en-US" dirty="0" err="1"/>
              <a:t>injectible</a:t>
            </a:r>
            <a:r>
              <a:rPr lang="en-US" dirty="0"/>
              <a:t> that is given on either a monthly or every 3 month basis. It is injected into the muscle. Often the patient or family members are taught how to administer this shot at home.</a:t>
            </a:r>
          </a:p>
          <a:p>
            <a:pPr lvl="5"/>
            <a:r>
              <a:rPr lang="en-US" dirty="0" err="1"/>
              <a:t>Suprellin</a:t>
            </a:r>
            <a:r>
              <a:rPr lang="en-US" dirty="0"/>
              <a:t> or </a:t>
            </a:r>
            <a:r>
              <a:rPr lang="en-US" dirty="0" err="1"/>
              <a:t>Histrelin</a:t>
            </a:r>
            <a:r>
              <a:rPr lang="en-US" dirty="0"/>
              <a:t>: This form is an implant. A very small device is implanted under the skin of one’s upper arm, and it slowly releases the agent (medicine) over a period of one year. The unit must be replaced on a yearly basis by a surgeon, but this can be done under local anesthesia.</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92875"/>
            <a:ext cx="990600" cy="365125"/>
          </a:xfrm>
        </p:spPr>
        <p:txBody>
          <a:bodyPr/>
          <a:lstStyle/>
          <a:p>
            <a:fld id="{4D02C3FE-780A-4933-A992-0C08BC605576}" type="slidenum">
              <a:rPr lang="en-US" smtClean="0"/>
              <a:t>46</a:t>
            </a:fld>
            <a:endParaRPr lang="en-US" dirty="0"/>
          </a:p>
        </p:txBody>
      </p:sp>
    </p:spTree>
    <p:extLst>
      <p:ext uri="{BB962C8B-B14F-4D97-AF65-F5344CB8AC3E}">
        <p14:creationId xmlns:p14="http://schemas.microsoft.com/office/powerpoint/2010/main" val="42699524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Why are they used and when are they prescribed?</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lvl="5"/>
            <a:r>
              <a:rPr lang="en-US" dirty="0"/>
              <a:t>These agents (medicines) are used for many different reasons. In children they are used to treat precocious puberty, when puberty happens too early. They are given to a child until the child is older and mature enough to enter into puberty, and once these agents are stopped, puberty will start on its own.</a:t>
            </a:r>
          </a:p>
          <a:p>
            <a:pPr lvl="5"/>
            <a:r>
              <a:rPr lang="en-US" dirty="0"/>
              <a:t>These agents are also used to suppress endogenous sex hormone production in an adult individual who is undergoing cross-gender transition. By suppressing the individual’s production of sex hormones, administering cross hormone therapy for transition is more effective.</a:t>
            </a:r>
          </a:p>
          <a:p>
            <a:pPr lvl="5"/>
            <a:r>
              <a:rPr lang="en-US" dirty="0"/>
              <a:t>In transgender youth, puberty blockers are used to suppress the endogenous pubertal changes that quite often worsen the individual’s gender dysphoria. In addition, by not being exposed to one’s own sex hormones, cross hormone therapy is even more effective at achieving the desired physical appearance in gender transition.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47</a:t>
            </a:fld>
            <a:endParaRPr lang="en-US" dirty="0"/>
          </a:p>
        </p:txBody>
      </p:sp>
    </p:spTree>
    <p:extLst>
      <p:ext uri="{BB962C8B-B14F-4D97-AF65-F5344CB8AC3E}">
        <p14:creationId xmlns:p14="http://schemas.microsoft.com/office/powerpoint/2010/main" val="29700021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Endocrine Society recommendations </a:t>
            </a:r>
            <a:r>
              <a:rPr lang="en-US" u="sng" dirty="0">
                <a:hlinkClick r:id="rId2"/>
              </a:rPr>
              <a:t>www.endo-society.org</a:t>
            </a:r>
            <a:r>
              <a:rPr lang="en-US" dirty="0"/>
              <a:t>  </a:t>
            </a:r>
            <a:br>
              <a:rPr lang="en-US" dirty="0"/>
            </a:br>
            <a:endParaRPr lang="en-US" dirty="0"/>
          </a:p>
        </p:txBody>
      </p:sp>
      <p:sp>
        <p:nvSpPr>
          <p:cNvPr id="3" name="Content Placeholder 2"/>
          <p:cNvSpPr>
            <a:spLocks noGrp="1"/>
          </p:cNvSpPr>
          <p:nvPr>
            <p:ph idx="1"/>
          </p:nvPr>
        </p:nvSpPr>
        <p:spPr/>
        <p:txBody>
          <a:bodyPr/>
          <a:lstStyle/>
          <a:p>
            <a:pPr lvl="4"/>
            <a:r>
              <a:rPr lang="en-US" dirty="0"/>
              <a:t>We recommend that adolescents who fulfill eligibility and readiness criteria for gender reassignment initially undergo treatment to suppress pubertal development.</a:t>
            </a:r>
          </a:p>
          <a:p>
            <a:pPr lvl="4"/>
            <a:r>
              <a:rPr lang="en-US" dirty="0"/>
              <a:t>We recommend that suppression of pubertal hormones start when girls and boys first exhibit physical changes of puberty (confirmed by pubertal levels of estradiol and testosterone, respectively), but no earlier than Tanner stages 2–3.</a:t>
            </a:r>
          </a:p>
          <a:p>
            <a:pPr lvl="4"/>
            <a:r>
              <a:rPr lang="en-US" dirty="0"/>
              <a:t>We recommend that </a:t>
            </a:r>
            <a:r>
              <a:rPr lang="en-US" dirty="0" err="1"/>
              <a:t>GnRH</a:t>
            </a:r>
            <a:r>
              <a:rPr lang="en-US" dirty="0"/>
              <a:t> analogues be used to achieve suppression of pubertal hormones.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48</a:t>
            </a:fld>
            <a:endParaRPr lang="en-US" dirty="0"/>
          </a:p>
        </p:txBody>
      </p:sp>
    </p:spTree>
    <p:extLst>
      <p:ext uri="{BB962C8B-B14F-4D97-AF65-F5344CB8AC3E}">
        <p14:creationId xmlns:p14="http://schemas.microsoft.com/office/powerpoint/2010/main" val="14173071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defTabSz="457200" rtl="0">
              <a:spcBef>
                <a:spcPct val="0"/>
              </a:spcBef>
            </a:pPr>
            <a:r>
              <a:rPr lang="en-US" sz="3200" kern="1200" dirty="0">
                <a:solidFill>
                  <a:schemeClr val="tx1"/>
                </a:solidFill>
                <a:latin typeface="+mj-lt"/>
                <a:ea typeface="+mj-ea"/>
                <a:cs typeface="Trebuchet MS"/>
              </a:rPr>
              <a:t>Cost considerations and insurance coverage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lvl="3"/>
            <a:r>
              <a:rPr lang="en-US" dirty="0"/>
              <a:t>The GID diagnosis is, to date, required for insurance coverage of hormonal therapy and sex reassignment procedures for transitioning individuals. Those who seek treatment often view it as a trade-off between stigma and insurance reimbursement. Because most insurance companies require DSM diagnoses for treatment coverage in general, the diagnoses of GID facilitates payment and thus access to basic care for gender-variant individuals. While many view GID diagnoses as a societal prejudice rather than a mental disorder, there has been concern that without a specific disorder label to categorize behaviors, treatment-seeking individuals would be turned away. (Kamens, 2011).</a:t>
            </a:r>
          </a:p>
          <a:p>
            <a:pPr lvl="3"/>
            <a:r>
              <a:rPr lang="en-US" dirty="0"/>
              <a:t>Utilization of health care services is reduced in this population, with received barriers, including cost, fear of services in general, and fear of mental health stigma (Colton, Fitzgerald, Pardo &amp; Babcock,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49</a:t>
            </a:fld>
            <a:endParaRPr lang="en-US" dirty="0"/>
          </a:p>
        </p:txBody>
      </p:sp>
    </p:spTree>
    <p:extLst>
      <p:ext uri="{BB962C8B-B14F-4D97-AF65-F5344CB8AC3E}">
        <p14:creationId xmlns:p14="http://schemas.microsoft.com/office/powerpoint/2010/main" val="3766496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norms and creating a </a:t>
            </a:r>
            <a:br>
              <a:rPr lang="en-US" dirty="0" smtClean="0"/>
            </a:br>
            <a:r>
              <a:rPr lang="en-US" dirty="0" smtClean="0"/>
              <a:t>safe training space</a:t>
            </a:r>
            <a:endParaRPr lang="en-US" dirty="0"/>
          </a:p>
        </p:txBody>
      </p:sp>
      <p:sp>
        <p:nvSpPr>
          <p:cNvPr id="3" name="Content Placeholder 2"/>
          <p:cNvSpPr>
            <a:spLocks noGrp="1"/>
          </p:cNvSpPr>
          <p:nvPr>
            <p:ph idx="1"/>
          </p:nvPr>
        </p:nvSpPr>
        <p:spPr/>
        <p:txBody>
          <a:bodyPr>
            <a:normAutofit fontScale="92500" lnSpcReduction="10000"/>
          </a:bodyPr>
          <a:lstStyle/>
          <a:p>
            <a:r>
              <a:rPr lang="en-US" dirty="0"/>
              <a:t>No interrupting</a:t>
            </a:r>
          </a:p>
          <a:p>
            <a:r>
              <a:rPr lang="en-US" dirty="0" smtClean="0"/>
              <a:t>No </a:t>
            </a:r>
            <a:r>
              <a:rPr lang="en-US" dirty="0"/>
              <a:t>side conversations – cross talk</a:t>
            </a:r>
          </a:p>
          <a:p>
            <a:r>
              <a:rPr lang="en-US" dirty="0"/>
              <a:t>Give the benefit of the doubt – look for learning</a:t>
            </a:r>
          </a:p>
          <a:p>
            <a:r>
              <a:rPr lang="en-US" dirty="0" smtClean="0"/>
              <a:t>No </a:t>
            </a:r>
            <a:r>
              <a:rPr lang="en-US" dirty="0"/>
              <a:t>judgment – we are all in different places</a:t>
            </a:r>
          </a:p>
          <a:p>
            <a:r>
              <a:rPr lang="en-US" dirty="0"/>
              <a:t>Commitment to the process- stay through the hard stuff</a:t>
            </a:r>
          </a:p>
          <a:p>
            <a:r>
              <a:rPr lang="en-US" dirty="0"/>
              <a:t>Own your stuff – apologize</a:t>
            </a:r>
          </a:p>
          <a:p>
            <a:r>
              <a:rPr lang="en-US" dirty="0"/>
              <a:t>“I” statements</a:t>
            </a:r>
          </a:p>
          <a:p>
            <a:r>
              <a:rPr lang="en-US" dirty="0" smtClean="0"/>
              <a:t>Stay </a:t>
            </a:r>
            <a:r>
              <a:rPr lang="en-US" dirty="0"/>
              <a:t>humble</a:t>
            </a:r>
          </a:p>
          <a:p>
            <a:r>
              <a:rPr lang="en-US" dirty="0"/>
              <a:t>Focus is: to explore, to encourage a deeper understanding of complex topics</a:t>
            </a:r>
          </a:p>
          <a:p>
            <a:r>
              <a:rPr lang="en-US" dirty="0"/>
              <a:t>To engage in an analysis of the </a:t>
            </a:r>
            <a:r>
              <a:rPr lang="en-US" dirty="0" smtClean="0"/>
              <a:t>topic</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5</a:t>
            </a:fld>
            <a:endParaRPr lang="en-US"/>
          </a:p>
        </p:txBody>
      </p:sp>
    </p:spTree>
    <p:extLst>
      <p:ext uri="{BB962C8B-B14F-4D97-AF65-F5344CB8AC3E}">
        <p14:creationId xmlns:p14="http://schemas.microsoft.com/office/powerpoint/2010/main" val="40228278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defTabSz="457200" rtl="0">
              <a:spcBef>
                <a:spcPct val="0"/>
              </a:spcBef>
            </a:pPr>
            <a:r>
              <a:rPr lang="en-US" sz="3200" kern="1200" dirty="0">
                <a:solidFill>
                  <a:schemeClr val="tx1"/>
                </a:solidFill>
                <a:latin typeface="+mj-lt"/>
                <a:ea typeface="+mj-ea"/>
                <a:cs typeface="Trebuchet MS"/>
              </a:rPr>
              <a:t>Puberty blockers are both medically necessary and expensive.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lvl="4"/>
            <a:r>
              <a:rPr lang="en-US" dirty="0"/>
              <a:t>Typically, Depot-Lupron costs range from around $700 (online) to $800 (Portland area) to $1,500 dollars a month elsewhere for the monthly preparation. The 3 month preparation is equivalent in price. </a:t>
            </a:r>
          </a:p>
          <a:p>
            <a:pPr lvl="4"/>
            <a:r>
              <a:rPr lang="en-US" dirty="0"/>
              <a:t>The </a:t>
            </a:r>
            <a:r>
              <a:rPr lang="en-US" dirty="0" err="1"/>
              <a:t>Histrelin</a:t>
            </a:r>
            <a:r>
              <a:rPr lang="en-US" dirty="0"/>
              <a:t> implant is approximately $15,000 total for the device and the cost of surgically implanting it. </a:t>
            </a:r>
          </a:p>
          <a:p>
            <a:pPr lvl="4"/>
            <a:r>
              <a:rPr lang="en-US" dirty="0"/>
              <a:t>Also, labs need to be monitored while on these agents. A pre-treatment LH, FSH and testosterone or estradiol level is checked, as well as a post treatment level to assess the level of suppression. </a:t>
            </a:r>
          </a:p>
          <a:p>
            <a:pPr lvl="4"/>
            <a:r>
              <a:rPr lang="en-US" dirty="0"/>
              <a:t>Some health insurance will cover them partially in cross-gender treatment, and some won’t. As a result, the out of pocket cost of these agents can be quite substantial and out of reach for most youth and their families.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92875"/>
            <a:ext cx="990600" cy="365125"/>
          </a:xfrm>
        </p:spPr>
        <p:txBody>
          <a:bodyPr/>
          <a:lstStyle/>
          <a:p>
            <a:fld id="{4D02C3FE-780A-4933-A992-0C08BC605576}" type="slidenum">
              <a:rPr lang="en-US" smtClean="0"/>
              <a:t>50</a:t>
            </a:fld>
            <a:endParaRPr lang="en-US" dirty="0"/>
          </a:p>
        </p:txBody>
      </p:sp>
    </p:spTree>
    <p:extLst>
      <p:ext uri="{BB962C8B-B14F-4D97-AF65-F5344CB8AC3E}">
        <p14:creationId xmlns:p14="http://schemas.microsoft.com/office/powerpoint/2010/main" val="29043989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considerations</a:t>
            </a:r>
            <a:endParaRPr lang="en-US" dirty="0"/>
          </a:p>
        </p:txBody>
      </p:sp>
      <p:sp>
        <p:nvSpPr>
          <p:cNvPr id="3" name="Content Placeholder 2"/>
          <p:cNvSpPr>
            <a:spLocks noGrp="1"/>
          </p:cNvSpPr>
          <p:nvPr>
            <p:ph idx="1"/>
          </p:nvPr>
        </p:nvSpPr>
        <p:spPr/>
        <p:txBody>
          <a:bodyPr/>
          <a:lstStyle/>
          <a:p>
            <a:pPr lvl="5"/>
            <a:r>
              <a:rPr lang="en-US" dirty="0"/>
              <a:t>While a child is being treated with </a:t>
            </a:r>
            <a:r>
              <a:rPr lang="en-US" dirty="0" err="1"/>
              <a:t>GnRH</a:t>
            </a:r>
            <a:r>
              <a:rPr lang="en-US" dirty="0"/>
              <a:t> inhibitors, they will not experience the cognitive development that comes naturally with the increase of hormonal activity in the body, which is simply a delay and not a permanent impact on development.</a:t>
            </a:r>
          </a:p>
          <a:p>
            <a:pPr lvl="5"/>
            <a:r>
              <a:rPr lang="en-US" dirty="0"/>
              <a:t>If a child is not treated with puberty blockers, the likelihood for future surgical interventions will increase.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51</a:t>
            </a:fld>
            <a:endParaRPr lang="en-US" dirty="0"/>
          </a:p>
        </p:txBody>
      </p:sp>
    </p:spTree>
    <p:extLst>
      <p:ext uri="{BB962C8B-B14F-4D97-AF65-F5344CB8AC3E}">
        <p14:creationId xmlns:p14="http://schemas.microsoft.com/office/powerpoint/2010/main" val="16331397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125113" cy="924475"/>
          </a:xfrm>
        </p:spPr>
        <p:txBody>
          <a:bodyPr/>
          <a:lstStyle/>
          <a:p>
            <a:pPr lvl="3" algn="l" defTabSz="457200" rtl="0">
              <a:spcBef>
                <a:spcPct val="0"/>
              </a:spcBef>
            </a:pPr>
            <a:r>
              <a:rPr lang="en-US" sz="3200" kern="1200" dirty="0">
                <a:solidFill>
                  <a:schemeClr val="tx1"/>
                </a:solidFill>
                <a:latin typeface="+mj-lt"/>
                <a:ea typeface="+mj-ea"/>
                <a:cs typeface="Trebuchet MS"/>
              </a:rPr>
              <a:t>ICD-9-CM Code for billing insurance for puberty blockers</a:t>
            </a:r>
            <a:r>
              <a:rPr lang="en-US" dirty="0"/>
              <a:t/>
            </a:r>
            <a:br>
              <a:rPr lang="en-US" dirty="0"/>
            </a:br>
            <a:endParaRPr lang="en-US" dirty="0"/>
          </a:p>
        </p:txBody>
      </p:sp>
      <p:sp>
        <p:nvSpPr>
          <p:cNvPr id="3" name="Content Placeholder 2"/>
          <p:cNvSpPr>
            <a:spLocks noGrp="1"/>
          </p:cNvSpPr>
          <p:nvPr>
            <p:ph idx="1"/>
          </p:nvPr>
        </p:nvSpPr>
        <p:spPr/>
        <p:txBody>
          <a:bodyPr/>
          <a:lstStyle/>
          <a:p>
            <a:pPr lvl="4"/>
            <a:r>
              <a:rPr lang="en-US" dirty="0"/>
              <a:t>259.1 Sexual development and puberty, precocious</a:t>
            </a:r>
          </a:p>
          <a:p>
            <a:pPr lvl="4"/>
            <a:r>
              <a:rPr lang="en-US" dirty="0"/>
              <a:t>259.8 is a billable medical code that can be used to specify a diagnosis on a reimbursement claim.</a:t>
            </a:r>
          </a:p>
          <a:p>
            <a:pPr lvl="4"/>
            <a:r>
              <a:rPr lang="en-US" dirty="0"/>
              <a:t>Providers may also use non­specific diagnostic and procedural codes to work around the issue related to hormonal imbalances or unwanted puberty changes.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90600" cy="365125"/>
          </a:xfrm>
        </p:spPr>
        <p:txBody>
          <a:bodyPr/>
          <a:lstStyle/>
          <a:p>
            <a:fld id="{4D02C3FE-780A-4933-A992-0C08BC605576}" type="slidenum">
              <a:rPr lang="en-US" smtClean="0"/>
              <a:t>52</a:t>
            </a:fld>
            <a:endParaRPr lang="en-US" dirty="0"/>
          </a:p>
        </p:txBody>
      </p:sp>
    </p:spTree>
    <p:extLst>
      <p:ext uri="{BB962C8B-B14F-4D97-AF65-F5344CB8AC3E}">
        <p14:creationId xmlns:p14="http://schemas.microsoft.com/office/powerpoint/2010/main" val="8822833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hormones</a:t>
            </a:r>
            <a:endParaRPr lang="en-US" dirty="0"/>
          </a:p>
        </p:txBody>
      </p:sp>
      <p:sp>
        <p:nvSpPr>
          <p:cNvPr id="3" name="Content Placeholder 2"/>
          <p:cNvSpPr>
            <a:spLocks noGrp="1"/>
          </p:cNvSpPr>
          <p:nvPr>
            <p:ph idx="1"/>
          </p:nvPr>
        </p:nvSpPr>
        <p:spPr/>
        <p:txBody>
          <a:bodyPr/>
          <a:lstStyle/>
          <a:p>
            <a:pPr lvl="3"/>
            <a:r>
              <a:rPr lang="en-US" dirty="0"/>
              <a:t>Hormonal interventions are an often-sought option for transgender individuals seeking to medically transition to an authentic gender (Colton, Fitzgerald, Pardo &amp; Babcock, 2011).</a:t>
            </a:r>
          </a:p>
          <a:p>
            <a:pPr lvl="3"/>
            <a:r>
              <a:rPr lang="en-US" dirty="0"/>
              <a:t>Due to lack of insurance coverage, hormone replacement therapy (HRT) is more commonly accessed than surgery. Most individuals who desire to make a gender transition select hormonal regimens solely or as an initial step.</a:t>
            </a:r>
          </a:p>
          <a:p>
            <a:pPr lvl="3"/>
            <a:r>
              <a:rPr lang="en-US" dirty="0"/>
              <a:t>The aim for HRT for transgender individuals is to diminish the secondary sex characteristics of the original sex (such as fat distribution) and to engender and/or enhance the secondary sex characteristics (hair growth, muscle), of the sex with which the individual identifies (Colton, Fitzgerald, Pardo &amp; Babcock,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53</a:t>
            </a:fld>
            <a:endParaRPr lang="en-US" dirty="0"/>
          </a:p>
        </p:txBody>
      </p:sp>
    </p:spTree>
    <p:extLst>
      <p:ext uri="{BB962C8B-B14F-4D97-AF65-F5344CB8AC3E}">
        <p14:creationId xmlns:p14="http://schemas.microsoft.com/office/powerpoint/2010/main" val="157529728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Fertility considerations</a:t>
            </a:r>
            <a:endParaRPr lang="en-US" dirty="0"/>
          </a:p>
        </p:txBody>
      </p:sp>
      <p:sp>
        <p:nvSpPr>
          <p:cNvPr id="3" name="Content Placeholder 2"/>
          <p:cNvSpPr>
            <a:spLocks noGrp="1"/>
          </p:cNvSpPr>
          <p:nvPr>
            <p:ph idx="1"/>
          </p:nvPr>
        </p:nvSpPr>
        <p:spPr/>
        <p:txBody>
          <a:bodyPr/>
          <a:lstStyle/>
          <a:p>
            <a:pPr lvl="3"/>
            <a:r>
              <a:rPr lang="en-US" dirty="0"/>
              <a:t>It should be noted that suppression of the natal sex hormones combined with cross-hormone therapy will alter reproductive capacity in patients, so sperm storage for genetic males and cryopreservation of eggs for genetic females might be presented as an option to maintain the possibility of having their own biologic offspring later in life.</a:t>
            </a:r>
          </a:p>
          <a:p>
            <a:pPr lvl="3"/>
            <a:r>
              <a:rPr lang="en-US" dirty="0" err="1"/>
              <a:t>Prepubertal</a:t>
            </a:r>
            <a:r>
              <a:rPr lang="en-US" dirty="0"/>
              <a:t> or pubertal adolescents may not develop reproductive function in their natal sex due to blockers or cross gender hormones. There is currently no technique for preserving function from the gonads of these individuals (WPATH, 7</a:t>
            </a:r>
            <a:r>
              <a:rPr lang="en-US" baseline="30000" dirty="0"/>
              <a:t>th</a:t>
            </a:r>
            <a:r>
              <a:rPr lang="en-US" dirty="0"/>
              <a:t> version).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54</a:t>
            </a:fld>
            <a:endParaRPr lang="en-US" dirty="0"/>
          </a:p>
        </p:txBody>
      </p:sp>
    </p:spTree>
    <p:extLst>
      <p:ext uri="{BB962C8B-B14F-4D97-AF65-F5344CB8AC3E}">
        <p14:creationId xmlns:p14="http://schemas.microsoft.com/office/powerpoint/2010/main" val="8894183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care consent for minors</a:t>
            </a:r>
            <a:endParaRPr lang="en-US" dirty="0"/>
          </a:p>
        </p:txBody>
      </p:sp>
      <p:sp>
        <p:nvSpPr>
          <p:cNvPr id="3" name="Content Placeholder 2"/>
          <p:cNvSpPr>
            <a:spLocks noGrp="1"/>
          </p:cNvSpPr>
          <p:nvPr>
            <p:ph idx="1"/>
          </p:nvPr>
        </p:nvSpPr>
        <p:spPr/>
        <p:txBody>
          <a:bodyPr/>
          <a:lstStyle/>
          <a:p>
            <a:pPr lvl="3"/>
            <a:r>
              <a:rPr lang="en-US" dirty="0"/>
              <a:t>The Sylvia Rivera Law Project (</a:t>
            </a:r>
            <a:r>
              <a:rPr lang="en-US" u="sng" dirty="0">
                <a:hlinkClick r:id="rId2"/>
              </a:rPr>
              <a:t>www.srlp.org</a:t>
            </a:r>
            <a:r>
              <a:rPr lang="en-US" dirty="0"/>
              <a:t>) states: “A parent, guardian, or the state can consent to health care for people under 18. Health care providers may treat young people for gender identity issues – including with hormones – if a parent, guardian, or foster care agency agrees.” </a:t>
            </a:r>
          </a:p>
          <a:p>
            <a:pPr lvl="3"/>
            <a:r>
              <a:rPr lang="en-US" dirty="0"/>
              <a:t>Feminizing/masculinizing hormone therapy may lead to irreversible physical changes. Providers should document in the medical record that comprehensive information has been provided and understood about all relevant aspects of hormone therapy, including both possible benefits and risks and the impact on reproductive capacity. (WPATH, 7</a:t>
            </a:r>
            <a:r>
              <a:rPr lang="en-US" baseline="30000" dirty="0"/>
              <a:t>th</a:t>
            </a:r>
            <a:r>
              <a:rPr lang="en-US" dirty="0"/>
              <a:t> version)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55</a:t>
            </a:fld>
            <a:endParaRPr lang="en-US" dirty="0"/>
          </a:p>
        </p:txBody>
      </p:sp>
    </p:spTree>
    <p:extLst>
      <p:ext uri="{BB962C8B-B14F-4D97-AF65-F5344CB8AC3E}">
        <p14:creationId xmlns:p14="http://schemas.microsoft.com/office/powerpoint/2010/main" val="20032034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Surgeries</a:t>
            </a:r>
            <a:endParaRPr lang="en-US" dirty="0"/>
          </a:p>
        </p:txBody>
      </p:sp>
      <p:sp>
        <p:nvSpPr>
          <p:cNvPr id="3" name="Content Placeholder 2"/>
          <p:cNvSpPr>
            <a:spLocks noGrp="1"/>
          </p:cNvSpPr>
          <p:nvPr>
            <p:ph idx="1"/>
          </p:nvPr>
        </p:nvSpPr>
        <p:spPr/>
        <p:txBody>
          <a:bodyPr/>
          <a:lstStyle/>
          <a:p>
            <a:pPr lvl="3"/>
            <a:r>
              <a:rPr lang="en-US" dirty="0"/>
              <a:t>Individuals with gender dysphoria may need sex reassignment services in order to alleviate their distress and find comfort with their identity and role (Bockting, 2009).</a:t>
            </a:r>
          </a:p>
          <a:p>
            <a:pPr lvl="3"/>
            <a:r>
              <a:rPr lang="en-US" dirty="0"/>
              <a:t>Gender affirmation treatment (GAT) are medical affirmation treatments that align physical sex with the transgender individuals’ identity and can take the form of surgical interventions and/or hormonal regimens (Colton, Fitzgerald, Pardo &amp; Babcock, 2011).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56</a:t>
            </a:fld>
            <a:endParaRPr lang="en-US" dirty="0"/>
          </a:p>
        </p:txBody>
      </p:sp>
    </p:spTree>
    <p:extLst>
      <p:ext uri="{BB962C8B-B14F-4D97-AF65-F5344CB8AC3E}">
        <p14:creationId xmlns:p14="http://schemas.microsoft.com/office/powerpoint/2010/main" val="8331343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staged approach to management </a:t>
            </a:r>
          </a:p>
        </p:txBody>
      </p:sp>
      <p:sp>
        <p:nvSpPr>
          <p:cNvPr id="3" name="Content Placeholder 2"/>
          <p:cNvSpPr>
            <a:spLocks noGrp="1"/>
          </p:cNvSpPr>
          <p:nvPr>
            <p:ph idx="1"/>
          </p:nvPr>
        </p:nvSpPr>
        <p:spPr/>
        <p:txBody>
          <a:bodyPr/>
          <a:lstStyle/>
          <a:p>
            <a:pPr lvl="2"/>
            <a:r>
              <a:rPr lang="en-US" dirty="0"/>
              <a:t>The approach involves four stages:</a:t>
            </a:r>
          </a:p>
          <a:p>
            <a:pPr lvl="3"/>
            <a:r>
              <a:rPr lang="en-US" dirty="0"/>
              <a:t>Stage 1: therapeutic exploration</a:t>
            </a:r>
          </a:p>
          <a:p>
            <a:pPr lvl="3"/>
            <a:r>
              <a:rPr lang="en-US" dirty="0"/>
              <a:t>Stage 2: For adolescents whose GID persists and becomes more distressing during adolescent development, stage two may be considered following careful assessment. This involves the use of hypothalamic blockers which suppresses the production of estrogen or testosterone and produces a state of biological neutrality. This intervention is reversible. A controversy exists about the timing of this intervention during pubertal development.</a:t>
            </a:r>
          </a:p>
          <a:p>
            <a:pPr lvl="3"/>
            <a:r>
              <a:rPr lang="en-US" dirty="0"/>
              <a:t>Stage 3: includes partially reversible interventions such as hormonal treatment which masculinizes or feminizes the body. Current guidelines allow this intervention after the age of 16</a:t>
            </a:r>
          </a:p>
          <a:p>
            <a:pPr lvl="3"/>
            <a:r>
              <a:rPr lang="en-US" dirty="0"/>
              <a:t>Stage 4: after the age of 18, stage four includes irreversible interventions, such as surgical procedures” (</a:t>
            </a:r>
            <a:r>
              <a:rPr lang="en-US" dirty="0" err="1"/>
              <a:t>Ceglie</a:t>
            </a:r>
            <a:r>
              <a:rPr lang="en-US" dirty="0"/>
              <a:t>, 2008).</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92875"/>
            <a:ext cx="990600" cy="365125"/>
          </a:xfrm>
        </p:spPr>
        <p:txBody>
          <a:bodyPr/>
          <a:lstStyle/>
          <a:p>
            <a:fld id="{4D02C3FE-780A-4933-A992-0C08BC605576}" type="slidenum">
              <a:rPr lang="en-US" smtClean="0"/>
              <a:t>57</a:t>
            </a:fld>
            <a:endParaRPr lang="en-US" dirty="0"/>
          </a:p>
        </p:txBody>
      </p:sp>
    </p:spTree>
    <p:extLst>
      <p:ext uri="{BB962C8B-B14F-4D97-AF65-F5344CB8AC3E}">
        <p14:creationId xmlns:p14="http://schemas.microsoft.com/office/powerpoint/2010/main" val="14933911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defTabSz="457200" rtl="0">
              <a:spcBef>
                <a:spcPct val="0"/>
              </a:spcBef>
            </a:pPr>
            <a:r>
              <a:rPr lang="en-US" sz="2000" kern="1200" dirty="0">
                <a:solidFill>
                  <a:schemeClr val="tx1"/>
                </a:solidFill>
                <a:latin typeface="+mj-lt"/>
                <a:ea typeface="+mj-ea"/>
                <a:cs typeface="Trebuchet MS"/>
              </a:rPr>
              <a:t>What you can do today to affirm gender variant youth in your practice (HRSA Care, 2011) </a:t>
            </a:r>
            <a:r>
              <a:rPr lang="en-US" u="sng" dirty="0">
                <a:hlinkClick r:id="rId2"/>
              </a:rPr>
              <a:t>http://hab.hrsa.gov/newspublications/careactionnewsletter/hab_transgender_dec_careaction_pdf.pdf</a:t>
            </a:r>
            <a:r>
              <a:rPr lang="en-US" dirty="0"/>
              <a:t> </a:t>
            </a:r>
            <a:br>
              <a:rPr lang="en-US" dirty="0"/>
            </a:br>
            <a:endParaRPr lang="en-US" dirty="0"/>
          </a:p>
        </p:txBody>
      </p:sp>
      <p:sp>
        <p:nvSpPr>
          <p:cNvPr id="3" name="Content Placeholder 2"/>
          <p:cNvSpPr>
            <a:spLocks noGrp="1"/>
          </p:cNvSpPr>
          <p:nvPr>
            <p:ph idx="1"/>
          </p:nvPr>
        </p:nvSpPr>
        <p:spPr/>
        <p:txBody>
          <a:bodyPr>
            <a:normAutofit lnSpcReduction="10000"/>
          </a:bodyPr>
          <a:lstStyle/>
          <a:p>
            <a:pPr lvl="2"/>
            <a:r>
              <a:rPr lang="en-US" dirty="0"/>
              <a:t>Steps like posting trans-friendly materials in provider waiting rooms and having single-occupancy bathrooms go a long way in making </a:t>
            </a:r>
            <a:r>
              <a:rPr lang="en-US" dirty="0" err="1"/>
              <a:t>transpeople</a:t>
            </a:r>
            <a:r>
              <a:rPr lang="en-US" dirty="0"/>
              <a:t> feel welcomed and comfortable in your clinic space.</a:t>
            </a:r>
          </a:p>
          <a:p>
            <a:pPr lvl="2"/>
            <a:r>
              <a:rPr lang="en-US" dirty="0"/>
              <a:t>Electronic medical records (EMRs) sometimes do not have transgender-specific options. Some EMR systems may permit a change but retain a record of the change that can be seen without the need for the physician or patient to provide permission. Such systems leave </a:t>
            </a:r>
            <a:r>
              <a:rPr lang="en-US" dirty="0" err="1"/>
              <a:t>transpa­tients</a:t>
            </a:r>
            <a:r>
              <a:rPr lang="en-US" dirty="0"/>
              <a:t> vulnerable to exposure and discrimination.</a:t>
            </a:r>
            <a:r>
              <a:rPr lang="en-US" sz="800" dirty="0"/>
              <a:t> </a:t>
            </a:r>
            <a:endParaRPr lang="en-US" dirty="0"/>
          </a:p>
          <a:p>
            <a:pPr lvl="2"/>
            <a:r>
              <a:rPr lang="en-US" dirty="0"/>
              <a:t>A best practice would be to include preferred name in a chart alongside legal name, which is a trigger to other pro­viders so they know what name to call the patient and helps avoid creating billing issues.</a:t>
            </a:r>
          </a:p>
          <a:p>
            <a:pPr lvl="2"/>
            <a:r>
              <a:rPr lang="en-US" dirty="0"/>
              <a:t>To demonstrate that a clinic is transgender friendly, it is important to have materials in the waiting room that are spe­cific to this population.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58</a:t>
            </a:fld>
            <a:endParaRPr lang="en-US" dirty="0"/>
          </a:p>
        </p:txBody>
      </p:sp>
    </p:spTree>
    <p:extLst>
      <p:ext uri="{BB962C8B-B14F-4D97-AF65-F5344CB8AC3E}">
        <p14:creationId xmlns:p14="http://schemas.microsoft.com/office/powerpoint/2010/main" val="27557613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cues</a:t>
            </a:r>
            <a:endParaRPr lang="en-US" dirty="0"/>
          </a:p>
        </p:txBody>
      </p:sp>
      <p:sp>
        <p:nvSpPr>
          <p:cNvPr id="3" name="Content Placeholder 2"/>
          <p:cNvSpPr>
            <a:spLocks noGrp="1"/>
          </p:cNvSpPr>
          <p:nvPr>
            <p:ph idx="1"/>
          </p:nvPr>
        </p:nvSpPr>
        <p:spPr/>
        <p:txBody>
          <a:bodyPr>
            <a:normAutofit/>
          </a:bodyPr>
          <a:lstStyle/>
          <a:p>
            <a:pPr lvl="2"/>
            <a:r>
              <a:rPr lang="en-US" dirty="0"/>
              <a:t>Have visual cues – such as posters</a:t>
            </a:r>
          </a:p>
          <a:p>
            <a:pPr lvl="3"/>
            <a:r>
              <a:rPr lang="en-US" u="sng" dirty="0">
                <a:hlinkClick r:id="rId2"/>
              </a:rPr>
              <a:t>http://www.safeschoolscoalition.org/SafeZone_SafeSchoolsCoalition.pdf</a:t>
            </a:r>
            <a:r>
              <a:rPr lang="en-US" dirty="0"/>
              <a:t> </a:t>
            </a:r>
          </a:p>
          <a:p>
            <a:pPr lvl="2"/>
            <a:r>
              <a:rPr lang="en-US" dirty="0"/>
              <a:t>Clinics should also post antidiscrimina­tion policies and provide written hiring policies indicating the organization’s desire to employ qualified, diverse candidates.</a:t>
            </a:r>
          </a:p>
          <a:p>
            <a:pPr lvl="2"/>
            <a:r>
              <a:rPr lang="en-US" dirty="0"/>
              <a:t>Do research and find out which insurance codes your clinic can bill services through</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59</a:t>
            </a:fld>
            <a:endParaRPr lang="en-US" dirty="0"/>
          </a:p>
        </p:txBody>
      </p:sp>
    </p:spTree>
    <p:extLst>
      <p:ext uri="{BB962C8B-B14F-4D97-AF65-F5344CB8AC3E}">
        <p14:creationId xmlns:p14="http://schemas.microsoft.com/office/powerpoint/2010/main" val="1134478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are we first gendered?</a:t>
            </a:r>
            <a:endParaRPr lang="en-US" dirty="0"/>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6</a:t>
            </a:fld>
            <a:endParaRPr lang="en-US"/>
          </a:p>
        </p:txBody>
      </p:sp>
    </p:spTree>
    <p:extLst>
      <p:ext uri="{BB962C8B-B14F-4D97-AF65-F5344CB8AC3E}">
        <p14:creationId xmlns:p14="http://schemas.microsoft.com/office/powerpoint/2010/main" val="27785944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defTabSz="457200" rtl="0">
              <a:spcBef>
                <a:spcPct val="0"/>
              </a:spcBef>
            </a:pPr>
            <a:r>
              <a:rPr lang="en-US" sz="3200" kern="1200" dirty="0">
                <a:solidFill>
                  <a:schemeClr val="tx1"/>
                </a:solidFill>
                <a:latin typeface="+mj-lt"/>
                <a:ea typeface="+mj-ea"/>
                <a:cs typeface="Trebuchet MS"/>
              </a:rPr>
              <a:t>Confidentiality concerns</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lvl="3"/>
            <a:r>
              <a:rPr lang="en-US" dirty="0" smtClean="0"/>
              <a:t>Mitigate </a:t>
            </a:r>
            <a:r>
              <a:rPr lang="en-US" dirty="0"/>
              <a:t>patient worries around the confidentiality of client-level data and assure patients that any patient-specific information disclosed among medical staff is restricted to appropriately addressing their health needs. </a:t>
            </a:r>
          </a:p>
          <a:p>
            <a:pPr lvl="3"/>
            <a:r>
              <a:rPr lang="en-US" dirty="0"/>
              <a:t>Providers should also create a nonjudgmental environment where patients feel comfortable discussing any risk-taking behaviors.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60</a:t>
            </a:fld>
            <a:endParaRPr lang="en-US" dirty="0"/>
          </a:p>
        </p:txBody>
      </p:sp>
    </p:spTree>
    <p:extLst>
      <p:ext uri="{BB962C8B-B14F-4D97-AF65-F5344CB8AC3E}">
        <p14:creationId xmlns:p14="http://schemas.microsoft.com/office/powerpoint/2010/main" val="223955218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defTabSz="457200" rtl="0">
              <a:spcBef>
                <a:spcPct val="0"/>
              </a:spcBef>
            </a:pPr>
            <a:r>
              <a:rPr lang="en-US" sz="3200" kern="1200" dirty="0">
                <a:solidFill>
                  <a:schemeClr val="tx1"/>
                </a:solidFill>
                <a:latin typeface="+mj-lt"/>
                <a:ea typeface="+mj-ea"/>
                <a:cs typeface="Trebuchet MS"/>
              </a:rPr>
              <a:t>Using the correct pronoun</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lvl="3"/>
            <a:r>
              <a:rPr lang="en-US" dirty="0" smtClean="0"/>
              <a:t>Clinics </a:t>
            </a:r>
            <a:r>
              <a:rPr lang="en-US" dirty="0"/>
              <a:t>should respect what gender a client says he or she is. If providers are in doubt, they should ask the patient politely and discreetly what his or her preference is. Use of gender-neutral language ensures inclusion of all </a:t>
            </a:r>
            <a:r>
              <a:rPr lang="en-US" dirty="0" err="1"/>
              <a:t>transpersons</a:t>
            </a:r>
            <a:r>
              <a:rPr lang="en-US" dirty="0"/>
              <a:t> and avoids inadvertently “outing” someone in public. </a:t>
            </a:r>
          </a:p>
          <a:p>
            <a:pPr lvl="3"/>
            <a:r>
              <a:rPr lang="en-US" dirty="0"/>
              <a:t>Patients may wish to be labeled male or female according to their gender identity and expression, their legal status, or according to the way they are registered with their insur­ance carrier. </a:t>
            </a:r>
          </a:p>
          <a:p>
            <a:pPr lvl="3"/>
            <a:r>
              <a:rPr lang="en-US" dirty="0"/>
              <a:t>Patients may wish to be referred to as female in one situation (e.g., in their record with the physician’s office and in personal interactions with the physician and staff), but male in other situations (e.g., on forms related to their insurance coverage, lab work, etc.). </a:t>
            </a:r>
          </a:p>
          <a:p>
            <a:pPr lvl="3"/>
            <a:r>
              <a:rPr lang="en-US" dirty="0"/>
              <a:t>This application of ter­minology could change at any time as individuals come to understand or evaluate their gender.</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90600" cy="365125"/>
          </a:xfrm>
        </p:spPr>
        <p:txBody>
          <a:bodyPr/>
          <a:lstStyle/>
          <a:p>
            <a:fld id="{4D02C3FE-780A-4933-A992-0C08BC605576}" type="slidenum">
              <a:rPr lang="en-US" smtClean="0"/>
              <a:t>61</a:t>
            </a:fld>
            <a:endParaRPr lang="en-US" dirty="0"/>
          </a:p>
        </p:txBody>
      </p:sp>
    </p:spTree>
    <p:extLst>
      <p:ext uri="{BB962C8B-B14F-4D97-AF65-F5344CB8AC3E}">
        <p14:creationId xmlns:p14="http://schemas.microsoft.com/office/powerpoint/2010/main" val="310732885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a:t>Resources</a:t>
            </a:r>
          </a:p>
          <a:p>
            <a:pPr lvl="2"/>
            <a:r>
              <a:rPr lang="en-US" dirty="0"/>
              <a:t>AMA Policy</a:t>
            </a:r>
          </a:p>
          <a:p>
            <a:pPr lvl="2"/>
            <a:r>
              <a:rPr lang="en-US" dirty="0"/>
              <a:t>WPATH Standards of Care</a:t>
            </a:r>
          </a:p>
          <a:p>
            <a:pPr lvl="2"/>
            <a:r>
              <a:rPr lang="en-US" dirty="0"/>
              <a:t>WPATH Clarification on Medical Necessity</a:t>
            </a:r>
          </a:p>
          <a:p>
            <a:pPr lvl="2"/>
            <a:r>
              <a:rPr lang="en-US" dirty="0"/>
              <a:t>Injustice at Every Turn Executive Summary</a:t>
            </a:r>
          </a:p>
          <a:p>
            <a:pPr lvl="2"/>
            <a:r>
              <a:rPr lang="en-US" dirty="0"/>
              <a:t>Sample doctor’s letters</a:t>
            </a:r>
          </a:p>
          <a:p>
            <a:pPr lvl="2"/>
            <a:r>
              <a:rPr lang="en-US" dirty="0"/>
              <a:t>Cis-gender privilege checklist</a:t>
            </a:r>
          </a:p>
          <a:p>
            <a:pPr lvl="2"/>
            <a:r>
              <a:rPr lang="en-US" dirty="0"/>
              <a:t>LGBTQ Worksheet</a:t>
            </a:r>
          </a:p>
          <a:p>
            <a:pPr lvl="2"/>
            <a:r>
              <a:rPr lang="en-US" dirty="0"/>
              <a:t>Safe Zone poster</a:t>
            </a:r>
          </a:p>
          <a:p>
            <a:pPr lvl="2"/>
            <a:r>
              <a:rPr lang="en-US" dirty="0"/>
              <a:t>Book reference list for adults</a:t>
            </a:r>
          </a:p>
          <a:p>
            <a:pPr lvl="2"/>
            <a:r>
              <a:rPr lang="en-US" dirty="0"/>
              <a:t>Book reference list for children</a:t>
            </a:r>
          </a:p>
          <a:p>
            <a:pPr lvl="2"/>
            <a:r>
              <a:rPr lang="en-US" dirty="0"/>
              <a:t>List of LGBTQ youth organizations, conferences, support groups</a:t>
            </a:r>
          </a:p>
          <a:p>
            <a:pPr lvl="2"/>
            <a:r>
              <a:rPr lang="en-US" dirty="0"/>
              <a:t>List of gender therapists in Washington state</a:t>
            </a:r>
          </a:p>
          <a:p>
            <a:pPr lvl="2"/>
            <a:r>
              <a:rPr lang="en-US" dirty="0"/>
              <a:t>Gender Alliance of the South Sound Resource Guide</a:t>
            </a:r>
          </a:p>
          <a:p>
            <a:pPr lvl="2"/>
            <a:r>
              <a:rPr lang="en-US" dirty="0"/>
              <a:t>Provider tool kit for adolescents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62</a:t>
            </a:fld>
            <a:endParaRPr lang="en-US" dirty="0"/>
          </a:p>
        </p:txBody>
      </p:sp>
    </p:spTree>
    <p:extLst>
      <p:ext uri="{BB962C8B-B14F-4D97-AF65-F5344CB8AC3E}">
        <p14:creationId xmlns:p14="http://schemas.microsoft.com/office/powerpoint/2010/main" val="232644494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a:bodyPr>
          <a:lstStyle/>
          <a:p>
            <a:pPr lvl="2"/>
            <a:r>
              <a:rPr lang="en-US" dirty="0" smtClean="0"/>
              <a:t>Cis-gender </a:t>
            </a:r>
            <a:r>
              <a:rPr lang="en-US" dirty="0"/>
              <a:t>privilege checklist</a:t>
            </a:r>
          </a:p>
          <a:p>
            <a:pPr lvl="2"/>
            <a:r>
              <a:rPr lang="en-US" dirty="0"/>
              <a:t>List of LGBTQ youth centers</a:t>
            </a:r>
          </a:p>
          <a:p>
            <a:pPr lvl="2"/>
            <a:r>
              <a:rPr lang="en-US" dirty="0"/>
              <a:t>List of transgender books </a:t>
            </a:r>
            <a:r>
              <a:rPr lang="en-US" u="sng" dirty="0">
                <a:hlinkClick r:id="rId2"/>
              </a:rPr>
              <a:t>www.glsen.org/booklink</a:t>
            </a:r>
            <a:r>
              <a:rPr lang="en-US" dirty="0"/>
              <a:t> </a:t>
            </a:r>
          </a:p>
          <a:p>
            <a:pPr lvl="2"/>
            <a:r>
              <a:rPr lang="en-US" dirty="0"/>
              <a:t>Support groups and advocacy organizations</a:t>
            </a:r>
          </a:p>
          <a:p>
            <a:pPr lvl="2"/>
            <a:r>
              <a:rPr lang="en-US" dirty="0" smtClean="0"/>
              <a:t>WPATH </a:t>
            </a:r>
            <a:r>
              <a:rPr lang="en-US" dirty="0"/>
              <a:t>Standards of Care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58844"/>
            <a:ext cx="913087" cy="365125"/>
          </a:xfrm>
        </p:spPr>
        <p:txBody>
          <a:bodyPr/>
          <a:lstStyle/>
          <a:p>
            <a:fld id="{4D02C3FE-780A-4933-A992-0C08BC605576}" type="slidenum">
              <a:rPr lang="en-US" smtClean="0"/>
              <a:t>63</a:t>
            </a:fld>
            <a:endParaRPr lang="en-US" dirty="0"/>
          </a:p>
        </p:txBody>
      </p:sp>
    </p:spTree>
    <p:extLst>
      <p:ext uri="{BB962C8B-B14F-4D97-AF65-F5344CB8AC3E}">
        <p14:creationId xmlns:p14="http://schemas.microsoft.com/office/powerpoint/2010/main" val="33559461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362322"/>
            <a:ext cx="914400" cy="365125"/>
          </a:xfrm>
        </p:spPr>
        <p:txBody>
          <a:bodyPr/>
          <a:lstStyle/>
          <a:p>
            <a:fld id="{4D02C3FE-780A-4933-A992-0C08BC605576}" type="slidenum">
              <a:rPr lang="en-US" smtClean="0"/>
              <a:t>64</a:t>
            </a:fld>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3200400"/>
            <a:ext cx="3546696" cy="3527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566382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868366" y="6096000"/>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152400" y="6400800"/>
            <a:ext cx="990600" cy="365125"/>
          </a:xfrm>
        </p:spPr>
        <p:txBody>
          <a:bodyPr/>
          <a:lstStyle/>
          <a:p>
            <a:fld id="{4D02C3FE-780A-4933-A992-0C08BC605576}" type="slidenum">
              <a:rPr lang="en-US" smtClean="0"/>
              <a:t>65</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4695825"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29519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t>Any questions or comments?</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1066800" cy="365125"/>
          </a:xfrm>
        </p:spPr>
        <p:txBody>
          <a:bodyPr/>
          <a:lstStyle/>
          <a:p>
            <a:fld id="{4D02C3FE-780A-4933-A992-0C08BC605576}" type="slidenum">
              <a:rPr lang="en-US" smtClean="0"/>
              <a:t>66</a:t>
            </a:fld>
            <a:endParaRPr lang="en-US"/>
          </a:p>
        </p:txBody>
      </p:sp>
    </p:spTree>
    <p:extLst>
      <p:ext uri="{BB962C8B-B14F-4D97-AF65-F5344CB8AC3E}">
        <p14:creationId xmlns:p14="http://schemas.microsoft.com/office/powerpoint/2010/main" val="103813102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Survey</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67</a:t>
            </a:fld>
            <a:endParaRPr lang="en-US" dirty="0"/>
          </a:p>
        </p:txBody>
      </p:sp>
    </p:spTree>
    <p:extLst>
      <p:ext uri="{BB962C8B-B14F-4D97-AF65-F5344CB8AC3E}">
        <p14:creationId xmlns:p14="http://schemas.microsoft.com/office/powerpoint/2010/main" val="190610735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r>
              <a:rPr lang="en-US" dirty="0"/>
              <a:t>Subscribe to the Gender Odyssey mailing list to learn about training events, such as professional Day: </a:t>
            </a:r>
            <a:r>
              <a:rPr lang="en-US" u="sng" dirty="0">
                <a:hlinkClick r:id="rId2"/>
              </a:rPr>
              <a:t>https://app.e2ma.net/app2/audience/signup/28753/17074/?</a:t>
            </a:r>
            <a:r>
              <a:rPr lang="en-US" u="sng" dirty="0" smtClean="0">
                <a:hlinkClick r:id="rId2"/>
              </a:rPr>
              <a:t>v=a</a:t>
            </a:r>
            <a:r>
              <a:rPr lang="en-US" u="sng" dirty="0" smtClean="0"/>
              <a:t/>
            </a:r>
            <a:br>
              <a:rPr lang="en-US" u="sng" dirty="0" smtClean="0"/>
            </a:br>
            <a:r>
              <a:rPr lang="en-US" dirty="0"/>
              <a:t/>
            </a:r>
            <a:br>
              <a:rPr lang="en-US" dirty="0"/>
            </a:br>
            <a:r>
              <a:rPr lang="en-US" dirty="0"/>
              <a:t>Register for more in-depth training at Gender Odyssey’s annual Professional Day: </a:t>
            </a:r>
            <a:r>
              <a:rPr lang="en-US" u="sng" dirty="0">
                <a:hlinkClick r:id="rId3"/>
              </a:rPr>
              <a:t>http://www.genderdiversity.org/event-registration/?ee=2</a:t>
            </a:r>
            <a:r>
              <a:rPr lang="en-US" dirty="0"/>
              <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68</a:t>
            </a:fld>
            <a:endParaRPr lang="en-US" dirty="0"/>
          </a:p>
        </p:txBody>
      </p:sp>
    </p:spTree>
    <p:extLst>
      <p:ext uri="{BB962C8B-B14F-4D97-AF65-F5344CB8AC3E}">
        <p14:creationId xmlns:p14="http://schemas.microsoft.com/office/powerpoint/2010/main" val="912670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half" idx="1"/>
          </p:nvPr>
        </p:nvSpPr>
        <p:spPr>
          <a:xfrm>
            <a:off x="457200" y="1371600"/>
            <a:ext cx="4114800" cy="5486400"/>
          </a:xfrm>
        </p:spPr>
        <p:txBody>
          <a:bodyPr>
            <a:normAutofit/>
          </a:bodyPr>
          <a:lstStyle/>
          <a:p>
            <a:pPr eaLnBrk="1" hangingPunct="1">
              <a:lnSpc>
                <a:spcPct val="90000"/>
              </a:lnSpc>
            </a:pPr>
            <a:r>
              <a:rPr lang="en-US" sz="2400" dirty="0" smtClean="0"/>
              <a:t>TRANSGENDER</a:t>
            </a:r>
          </a:p>
          <a:p>
            <a:pPr lvl="1" eaLnBrk="1" hangingPunct="1">
              <a:lnSpc>
                <a:spcPct val="90000"/>
              </a:lnSpc>
            </a:pPr>
            <a:r>
              <a:rPr lang="en-US" sz="2000" dirty="0" smtClean="0"/>
              <a:t>A person whose internal sense of gender doesn’t match the gender identity that society expects of them based on their anatomy</a:t>
            </a:r>
          </a:p>
          <a:p>
            <a:pPr eaLnBrk="1" hangingPunct="1"/>
            <a:r>
              <a:rPr lang="en-US" sz="2400" dirty="0" smtClean="0"/>
              <a:t>GENDER IDENTITY</a:t>
            </a:r>
          </a:p>
          <a:p>
            <a:pPr lvl="1" eaLnBrk="1" hangingPunct="1"/>
            <a:r>
              <a:rPr lang="en-US" sz="2000" dirty="0" smtClean="0"/>
              <a:t>A person’s internal, deeply-felt sense of being either male, female, something other, or in between</a:t>
            </a:r>
          </a:p>
          <a:p>
            <a:pPr eaLnBrk="1" hangingPunct="1">
              <a:lnSpc>
                <a:spcPct val="90000"/>
              </a:lnSpc>
            </a:pPr>
            <a:endParaRPr lang="en-US" sz="2000" dirty="0" smtClean="0"/>
          </a:p>
          <a:p>
            <a:pPr lvl="1" eaLnBrk="1" hangingPunct="1">
              <a:lnSpc>
                <a:spcPct val="90000"/>
              </a:lnSpc>
            </a:pPr>
            <a:endParaRPr lang="en-US" sz="2000" dirty="0" smtClean="0"/>
          </a:p>
          <a:p>
            <a:pPr eaLnBrk="1" hangingPunct="1">
              <a:lnSpc>
                <a:spcPct val="90000"/>
              </a:lnSpc>
              <a:buFont typeface="Arial" charset="0"/>
              <a:buNone/>
            </a:pPr>
            <a:endParaRPr lang="en-US" sz="2400" dirty="0" smtClean="0"/>
          </a:p>
        </p:txBody>
      </p:sp>
      <p:pic>
        <p:nvPicPr>
          <p:cNvPr id="16387" name="Content Placeholder 1"/>
          <p:cNvPicPr>
            <a:picLocks noGrp="1" noChangeAspect="1"/>
          </p:cNvPicPr>
          <p:nvPr>
            <p:ph sz="half" idx="2"/>
          </p:nvPr>
        </p:nvPicPr>
        <p:blipFill>
          <a:blip r:embed="rId2" cstate="print"/>
          <a:srcRect/>
          <a:stretch>
            <a:fillRect/>
          </a:stretch>
        </p:blipFill>
        <p:spPr>
          <a:xfrm>
            <a:off x="4495800" y="1295400"/>
            <a:ext cx="4038600" cy="2973388"/>
          </a:xfrm>
        </p:spPr>
      </p:pic>
      <p:sp>
        <p:nvSpPr>
          <p:cNvPr id="2" name="Footer Placeholder 1"/>
          <p:cNvSpPr>
            <a:spLocks noGrp="1"/>
          </p:cNvSpPr>
          <p:nvPr>
            <p:ph type="ftr" sz="quarter" idx="11"/>
          </p:nvPr>
        </p:nvSpPr>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p:txBody>
          <a:bodyPr/>
          <a:lstStyle/>
          <a:p>
            <a:fld id="{4D02C3FE-780A-4933-A992-0C08BC605576}" type="slidenum">
              <a:rPr lang="en-US" smtClean="0"/>
              <a:t>7</a:t>
            </a:fld>
            <a:endParaRPr lang="en-US"/>
          </a:p>
        </p:txBody>
      </p:sp>
    </p:spTree>
    <p:extLst>
      <p:ext uri="{BB962C8B-B14F-4D97-AF65-F5344CB8AC3E}">
        <p14:creationId xmlns:p14="http://schemas.microsoft.com/office/powerpoint/2010/main" val="35282861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sz="half" idx="4294967295"/>
          </p:nvPr>
        </p:nvSpPr>
        <p:spPr>
          <a:xfrm>
            <a:off x="457200" y="1295400"/>
            <a:ext cx="4038600" cy="5257800"/>
          </a:xfrm>
        </p:spPr>
        <p:txBody>
          <a:bodyPr>
            <a:normAutofit fontScale="85000" lnSpcReduction="10000"/>
          </a:bodyPr>
          <a:lstStyle/>
          <a:p>
            <a:pPr eaLnBrk="1" hangingPunct="1">
              <a:lnSpc>
                <a:spcPct val="90000"/>
              </a:lnSpc>
            </a:pPr>
            <a:r>
              <a:rPr lang="en-US" sz="2400" dirty="0" smtClean="0"/>
              <a:t>GENDER EXPRESSION</a:t>
            </a:r>
          </a:p>
          <a:p>
            <a:pPr lvl="1" eaLnBrk="1" hangingPunct="1">
              <a:lnSpc>
                <a:spcPct val="80000"/>
              </a:lnSpc>
            </a:pPr>
            <a:r>
              <a:rPr lang="en-US" sz="2000" dirty="0" smtClean="0"/>
              <a:t>An individual’s characteristics and behaviors such as appearance, dress, mannerisms, speech patterns, and social interactions that are perceived as masculine or feminine, or neither.</a:t>
            </a:r>
          </a:p>
          <a:p>
            <a:pPr eaLnBrk="1" hangingPunct="1">
              <a:lnSpc>
                <a:spcPct val="90000"/>
              </a:lnSpc>
            </a:pPr>
            <a:r>
              <a:rPr lang="en-US" sz="2400" dirty="0" smtClean="0"/>
              <a:t>Affirmed male or affirmed female</a:t>
            </a:r>
          </a:p>
          <a:p>
            <a:pPr lvl="1" eaLnBrk="1" hangingPunct="1">
              <a:lnSpc>
                <a:spcPct val="90000"/>
              </a:lnSpc>
            </a:pPr>
            <a:r>
              <a:rPr lang="en-US" sz="2000" dirty="0" smtClean="0"/>
              <a:t>Someone who transitions from one gender to another</a:t>
            </a:r>
          </a:p>
          <a:p>
            <a:pPr lvl="2" eaLnBrk="1" hangingPunct="1">
              <a:lnSpc>
                <a:spcPct val="90000"/>
              </a:lnSpc>
            </a:pPr>
            <a:r>
              <a:rPr lang="en-US" sz="1700" dirty="0" smtClean="0"/>
              <a:t>Change in style of dress</a:t>
            </a:r>
          </a:p>
          <a:p>
            <a:pPr lvl="2" eaLnBrk="1" hangingPunct="1">
              <a:lnSpc>
                <a:spcPct val="90000"/>
              </a:lnSpc>
            </a:pPr>
            <a:r>
              <a:rPr lang="en-US" sz="1700" dirty="0" smtClean="0"/>
              <a:t>New name and new pronouns</a:t>
            </a:r>
          </a:p>
          <a:p>
            <a:pPr lvl="2" eaLnBrk="1" hangingPunct="1">
              <a:lnSpc>
                <a:spcPct val="90000"/>
              </a:lnSpc>
            </a:pPr>
            <a:r>
              <a:rPr lang="en-US" sz="1700" dirty="0" smtClean="0"/>
              <a:t>May or may not include hormone therapy, counseling, and/or surgery</a:t>
            </a:r>
          </a:p>
          <a:p>
            <a:pPr lvl="2" eaLnBrk="1" hangingPunct="1">
              <a:lnSpc>
                <a:spcPct val="90000"/>
              </a:lnSpc>
            </a:pPr>
            <a:r>
              <a:rPr lang="en-US" sz="1700" dirty="0" smtClean="0"/>
              <a:t>MTF (male to female)</a:t>
            </a:r>
          </a:p>
          <a:p>
            <a:pPr lvl="2" eaLnBrk="1" hangingPunct="1">
              <a:lnSpc>
                <a:spcPct val="90000"/>
              </a:lnSpc>
            </a:pPr>
            <a:r>
              <a:rPr lang="en-US" sz="1700" dirty="0" smtClean="0"/>
              <a:t>FTM (female to male)</a:t>
            </a:r>
          </a:p>
          <a:p>
            <a:pPr eaLnBrk="1" hangingPunct="1">
              <a:lnSpc>
                <a:spcPct val="90000"/>
              </a:lnSpc>
            </a:pPr>
            <a:endParaRPr lang="en-US" sz="2400" dirty="0" smtClean="0"/>
          </a:p>
          <a:p>
            <a:pPr lvl="1" eaLnBrk="1" hangingPunct="1">
              <a:lnSpc>
                <a:spcPct val="90000"/>
              </a:lnSpc>
            </a:pPr>
            <a:endParaRPr lang="en-US" sz="2000" dirty="0" smtClean="0"/>
          </a:p>
          <a:p>
            <a:pPr eaLnBrk="1" hangingPunct="1">
              <a:lnSpc>
                <a:spcPct val="90000"/>
              </a:lnSpc>
              <a:buFont typeface="Arial" charset="0"/>
              <a:buNone/>
            </a:pPr>
            <a:endParaRPr lang="en-US" sz="2400" dirty="0" smtClean="0"/>
          </a:p>
        </p:txBody>
      </p:sp>
      <p:pic>
        <p:nvPicPr>
          <p:cNvPr id="17411" name="Content Placeholder 1"/>
          <p:cNvPicPr>
            <a:picLocks noGrp="1" noChangeAspect="1"/>
          </p:cNvPicPr>
          <p:nvPr>
            <p:ph sz="half" idx="4294967295"/>
          </p:nvPr>
        </p:nvPicPr>
        <p:blipFill>
          <a:blip r:embed="rId2" cstate="print"/>
          <a:srcRect t="-5995" b="5995"/>
          <a:stretch>
            <a:fillRect/>
          </a:stretch>
        </p:blipFill>
        <p:spPr>
          <a:xfrm>
            <a:off x="4648200" y="990600"/>
            <a:ext cx="2436813" cy="2916238"/>
          </a:xfrm>
        </p:spPr>
      </p:pic>
      <p:pic>
        <p:nvPicPr>
          <p:cNvPr id="17412" name="Picture 2" descr="PHOTO Transgender model Lea T is making headlines as the muse of Givenchy's creative director Riccardo Tisci and the star of the label's new ad campaign"/>
          <p:cNvPicPr>
            <a:picLocks noChangeAspect="1" noChangeArrowheads="1"/>
          </p:cNvPicPr>
          <p:nvPr/>
        </p:nvPicPr>
        <p:blipFill>
          <a:blip r:embed="rId3" cstate="print"/>
          <a:srcRect/>
          <a:stretch>
            <a:fillRect/>
          </a:stretch>
        </p:blipFill>
        <p:spPr bwMode="auto">
          <a:xfrm>
            <a:off x="5791200" y="4038600"/>
            <a:ext cx="3048000" cy="2286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p:txBody>
          <a:bodyPr/>
          <a:lstStyle/>
          <a:p>
            <a:fld id="{4D02C3FE-780A-4933-A992-0C08BC605576}" type="slidenum">
              <a:rPr lang="en-US" smtClean="0"/>
              <a:t>8</a:t>
            </a:fld>
            <a:endParaRPr lang="en-US"/>
          </a:p>
        </p:txBody>
      </p:sp>
    </p:spTree>
    <p:extLst>
      <p:ext uri="{BB962C8B-B14F-4D97-AF65-F5344CB8AC3E}">
        <p14:creationId xmlns:p14="http://schemas.microsoft.com/office/powerpoint/2010/main" val="4220290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sz="half" idx="4294967295"/>
          </p:nvPr>
        </p:nvSpPr>
        <p:spPr>
          <a:xfrm>
            <a:off x="228600" y="1676400"/>
            <a:ext cx="5334000" cy="4525963"/>
          </a:xfrm>
        </p:spPr>
        <p:txBody>
          <a:bodyPr>
            <a:normAutofit/>
          </a:bodyPr>
          <a:lstStyle/>
          <a:p>
            <a:pPr eaLnBrk="1" hangingPunct="1">
              <a:lnSpc>
                <a:spcPct val="80000"/>
              </a:lnSpc>
            </a:pPr>
            <a:r>
              <a:rPr lang="en-US" sz="2600" dirty="0" smtClean="0"/>
              <a:t>GENDER NON-CONFORMING</a:t>
            </a:r>
          </a:p>
          <a:p>
            <a:pPr lvl="1" eaLnBrk="1" hangingPunct="1">
              <a:lnSpc>
                <a:spcPct val="80000"/>
              </a:lnSpc>
            </a:pPr>
            <a:r>
              <a:rPr lang="en-US" sz="2200" dirty="0" smtClean="0"/>
              <a:t>A person who is or is perceived to have gender characteristics and/or behaviors that do not conform to traditional or societal expectations.</a:t>
            </a:r>
          </a:p>
          <a:p>
            <a:pPr eaLnBrk="1" hangingPunct="1">
              <a:lnSpc>
                <a:spcPct val="90000"/>
              </a:lnSpc>
            </a:pPr>
            <a:endParaRPr lang="en-US" sz="2800" dirty="0" smtClean="0"/>
          </a:p>
          <a:p>
            <a:pPr eaLnBrk="1" hangingPunct="1">
              <a:lnSpc>
                <a:spcPct val="90000"/>
              </a:lnSpc>
            </a:pPr>
            <a:endParaRPr lang="en-US" sz="2800" dirty="0" smtClean="0"/>
          </a:p>
          <a:p>
            <a:pPr lvl="1" eaLnBrk="1" hangingPunct="1">
              <a:lnSpc>
                <a:spcPct val="90000"/>
              </a:lnSpc>
            </a:pPr>
            <a:endParaRPr lang="en-US" sz="2400" dirty="0" smtClean="0"/>
          </a:p>
        </p:txBody>
      </p:sp>
      <p:pic>
        <p:nvPicPr>
          <p:cNvPr id="18435" name="Picture 2" descr="http://www.crimethinc.com/tools/posters/gender_big.gif"/>
          <p:cNvPicPr>
            <a:picLocks noChangeAspect="1" noChangeArrowheads="1"/>
          </p:cNvPicPr>
          <p:nvPr/>
        </p:nvPicPr>
        <p:blipFill>
          <a:blip r:embed="rId3" cstate="print"/>
          <a:srcRect/>
          <a:stretch>
            <a:fillRect/>
          </a:stretch>
        </p:blipFill>
        <p:spPr bwMode="auto">
          <a:xfrm>
            <a:off x="5562600" y="1447800"/>
            <a:ext cx="2876550" cy="4746625"/>
          </a:xfrm>
          <a:prstGeom prst="rect">
            <a:avLst/>
          </a:prstGeom>
          <a:noFill/>
          <a:ln w="9525">
            <a:noFill/>
            <a:miter lim="800000"/>
            <a:headEnd/>
            <a:tailEnd/>
          </a:ln>
        </p:spPr>
      </p:pic>
      <p:sp>
        <p:nvSpPr>
          <p:cNvPr id="2" name="Footer Placeholder 1"/>
          <p:cNvSpPr>
            <a:spLocks noGrp="1"/>
          </p:cNvSpPr>
          <p:nvPr>
            <p:ph type="ftr" sz="quarter" idx="11"/>
          </p:nvPr>
        </p:nvSpPr>
        <p:spPr>
          <a:xfrm>
            <a:off x="3887601" y="6492875"/>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p:txBody>
          <a:bodyPr/>
          <a:lstStyle/>
          <a:p>
            <a:fld id="{4D02C3FE-780A-4933-A992-0C08BC605576}" type="slidenum">
              <a:rPr lang="en-US" smtClean="0"/>
              <a:t>9</a:t>
            </a:fld>
            <a:endParaRPr lang="en-US"/>
          </a:p>
        </p:txBody>
      </p:sp>
      <p:sp>
        <p:nvSpPr>
          <p:cNvPr id="7" name="TextBox 6"/>
          <p:cNvSpPr txBox="1"/>
          <p:nvPr/>
        </p:nvSpPr>
        <p:spPr>
          <a:xfrm>
            <a:off x="838200" y="4419600"/>
            <a:ext cx="4114800" cy="2308324"/>
          </a:xfrm>
          <a:prstGeom prst="rect">
            <a:avLst/>
          </a:prstGeom>
          <a:noFill/>
        </p:spPr>
        <p:txBody>
          <a:bodyPr wrap="square" rtlCol="0">
            <a:spAutoFit/>
          </a:bodyPr>
          <a:lstStyle/>
          <a:p>
            <a:pPr marL="0" lvl="2"/>
            <a:r>
              <a:rPr lang="en-US" dirty="0"/>
              <a:t>“The discrimination in society toward children who do not behave or look the way we expect them to look and behave according to their gender can be even more extreme than anti-gay discrimination” (Baker, 2002).</a:t>
            </a:r>
          </a:p>
          <a:p>
            <a:endParaRPr lang="en-US" dirty="0"/>
          </a:p>
        </p:txBody>
      </p:sp>
    </p:spTree>
    <p:extLst>
      <p:ext uri="{BB962C8B-B14F-4D97-AF65-F5344CB8AC3E}">
        <p14:creationId xmlns:p14="http://schemas.microsoft.com/office/powerpoint/2010/main" val="3787686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5f3a5719ddafa2ce19543402012f839f">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f80f338179bfc78b782adab248fa029e"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0878B94-3E6F-46F4-9C3C-D0CAA5C8C2D9}"/>
</file>

<file path=customXml/itemProps2.xml><?xml version="1.0" encoding="utf-8"?>
<ds:datastoreItem xmlns:ds="http://schemas.openxmlformats.org/officeDocument/2006/customXml" ds:itemID="{7CBB50F2-602F-4F2E-8620-E298086E7FF6}"/>
</file>

<file path=customXml/itemProps3.xml><?xml version="1.0" encoding="utf-8"?>
<ds:datastoreItem xmlns:ds="http://schemas.openxmlformats.org/officeDocument/2006/customXml" ds:itemID="{36637B61-CB3C-4C31-9578-3CC38B84304C}"/>
</file>

<file path=docProps/app.xml><?xml version="1.0" encoding="utf-8"?>
<Properties xmlns="http://schemas.openxmlformats.org/officeDocument/2006/extended-properties" xmlns:vt="http://schemas.openxmlformats.org/officeDocument/2006/docPropsVTypes">
  <Template/>
  <TotalTime>904</TotalTime>
  <Words>6167</Words>
  <Application>Microsoft Office PowerPoint</Application>
  <PresentationFormat>On-screen Show (4:3)</PresentationFormat>
  <Paragraphs>435</Paragraphs>
  <Slides>68</Slides>
  <Notes>10</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Summer</vt:lpstr>
      <vt:lpstr>Best Practices for Teachers and Providers: A Cross Systems Training to Support Gender-Variant Youth</vt:lpstr>
      <vt:lpstr>Module II</vt:lpstr>
      <vt:lpstr>Introductions and check-in</vt:lpstr>
      <vt:lpstr>Medical providers will gain an understanding of gender identity and expression, better understand barriers gender-variant youth face when accessing healthcare services; and will be able to offer prescriptive options for gender-variant youth and reduce common misdiagnoses.</vt:lpstr>
      <vt:lpstr>Group norms and creating a  safe training space</vt:lpstr>
      <vt:lpstr>When are we first gendered?</vt:lpstr>
      <vt:lpstr>PowerPoint Presentation</vt:lpstr>
      <vt:lpstr>PowerPoint Presentation</vt:lpstr>
      <vt:lpstr>PowerPoint Presentation</vt:lpstr>
      <vt:lpstr>PowerPoint Presentation</vt:lpstr>
      <vt:lpstr>PowerPoint Presentation</vt:lpstr>
      <vt:lpstr>PowerPoint Presentation</vt:lpstr>
      <vt:lpstr>Statistics – they aren’t just numbers!</vt:lpstr>
      <vt:lpstr>Risk factors</vt:lpstr>
      <vt:lpstr>Risk factors</vt:lpstr>
      <vt:lpstr>Protective factors include:</vt:lpstr>
      <vt:lpstr>Protective factors</vt:lpstr>
      <vt:lpstr>Supporting families in supporting their child</vt:lpstr>
      <vt:lpstr>“Most social service providers, schools, and families are ill-equipped to help transgender youth and many remain hidden to be accepted” (Grossman, D’Augelli, Howell &amp; Hubbard, 2005). </vt:lpstr>
      <vt:lpstr>Entering the Discomfort Zone</vt:lpstr>
      <vt:lpstr>Confronting Biases</vt:lpstr>
      <vt:lpstr>Confronting Biases</vt:lpstr>
      <vt:lpstr>Know your resources</vt:lpstr>
      <vt:lpstr>Developmental stages</vt:lpstr>
      <vt:lpstr>“The passage through puberty, peer group acceptance, and the establishment of a personal identity are all developmental tasks of the adolescent years. For the youth who is lesbian, gay, bisexual, or transgender, self-acceptance and identity formation in the face of a heterosexist society are difficult tasks associated with many risks to physical, emotional, and social health” (Kreiss &amp; Patterson, 1997). </vt:lpstr>
      <vt:lpstr>Interventions</vt:lpstr>
      <vt:lpstr>AMA Policy</vt:lpstr>
      <vt:lpstr>PowerPoint Presentation</vt:lpstr>
      <vt:lpstr>World Professional Association for Transgender Health</vt:lpstr>
      <vt:lpstr>WPATH Standards of Care Version 7</vt:lpstr>
      <vt:lpstr>Goal of Standards of Care</vt:lpstr>
      <vt:lpstr>Diagnostic and Statistical Manual of Mental Disorders, 4th Edition</vt:lpstr>
      <vt:lpstr>DSM – Sexual and Identity Disorder (APA, 2000) There are two components of Gender Identity Disorder (GID) which both must be present to make a diagnosis. </vt:lpstr>
      <vt:lpstr>Distress in individuals with GID is manifested differently across the life cycle. </vt:lpstr>
      <vt:lpstr>Adolescents diagnosed with GID</vt:lpstr>
      <vt:lpstr>Diagnostic criteria code is based on age </vt:lpstr>
      <vt:lpstr>Dutch Protocol</vt:lpstr>
      <vt:lpstr>Rationale</vt:lpstr>
      <vt:lpstr>PowerPoint Presentation</vt:lpstr>
      <vt:lpstr>Misdiagnosis</vt:lpstr>
      <vt:lpstr>PowerPoint Presentation</vt:lpstr>
      <vt:lpstr>Tanner stages</vt:lpstr>
      <vt:lpstr>In male-bodied persons</vt:lpstr>
      <vt:lpstr>In female-bodied persons</vt:lpstr>
      <vt:lpstr>Puberty delay</vt:lpstr>
      <vt:lpstr>What are puberty blockers and how do they work? </vt:lpstr>
      <vt:lpstr>Why are they used and when are they prescribed? </vt:lpstr>
      <vt:lpstr>Endocrine Society recommendations www.endo-society.org   </vt:lpstr>
      <vt:lpstr>Cost considerations and insurance coverage </vt:lpstr>
      <vt:lpstr>Puberty blockers are both medically necessary and expensive. </vt:lpstr>
      <vt:lpstr>Other considerations</vt:lpstr>
      <vt:lpstr>ICD-9-CM Code for billing insurance for puberty blockers </vt:lpstr>
      <vt:lpstr>Cross hormones</vt:lpstr>
      <vt:lpstr>Fertility considerations</vt:lpstr>
      <vt:lpstr>Health care consent for minors</vt:lpstr>
      <vt:lpstr>Surgeries</vt:lpstr>
      <vt:lpstr>A staged approach to management </vt:lpstr>
      <vt:lpstr>What you can do today to affirm gender variant youth in your practice (HRSA Care, 2011) http://hab.hrsa.gov/newspublications/careactionnewsletter/hab_transgender_dec_careaction_pdf.pdf  </vt:lpstr>
      <vt:lpstr>Visual cues</vt:lpstr>
      <vt:lpstr>Confidentiality concerns </vt:lpstr>
      <vt:lpstr>Using the correct pronoun </vt:lpstr>
      <vt:lpstr>Resources</vt:lpstr>
      <vt:lpstr>Resources</vt:lpstr>
      <vt:lpstr>PowerPoint Presentation</vt:lpstr>
      <vt:lpstr>PowerPoint Presentation</vt:lpstr>
      <vt:lpstr>Thank you!</vt:lpstr>
      <vt:lpstr>Complete Survey</vt:lpstr>
      <vt:lpstr>Subscribe to the Gender Odyssey mailing list to learn about training events, such as professional Day: https://app.e2ma.net/app2/audience/signup/28753/17074/?v=a  Register for more in-depth training at Gender Odyssey’s annual Professional Day: http://www.genderdiversity.org/event-registration/?ee=2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Gender</dc:title>
  <dc:creator>KathyrnUW</dc:creator>
  <cp:lastModifiedBy>KathyrnUW</cp:lastModifiedBy>
  <cp:revision>57</cp:revision>
  <dcterms:created xsi:type="dcterms:W3CDTF">2013-01-27T23:06:52Z</dcterms:created>
  <dcterms:modified xsi:type="dcterms:W3CDTF">2013-03-05T21:46:02Z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y fmtid="{D5CDD505-2E9C-101B-9397-08002B2CF9AE}" pid="4" name="CreatedDateTime_Client">
    <vt:filetime>2017-11-30T00:19:42Z</vt:filetime>
  </property>
  <property fmtid="{D5CDD505-2E9C-101B-9397-08002B2CF9AE}" pid="5" name="LastModifiedDateTime_Client">
    <vt:filetime>2017-11-30T00:19:42Z</vt:filetime>
  </property>
  <property fmtid="{D5CDD505-2E9C-101B-9397-08002B2CF9AE}" pid="6" name="MediaServiceImageTags">
    <vt:lpwstr/>
  </property>
</Properties>
</file>