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987" autoAdjust="0"/>
  </p:normalViewPr>
  <p:slideViewPr>
    <p:cSldViewPr snapToGrid="0">
      <p:cViewPr varScale="1">
        <p:scale>
          <a:sx n="119" d="100"/>
          <a:sy n="119" d="100"/>
        </p:scale>
        <p:origin x="402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37864-15E1-4284-BE5E-06B8AD65F431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99C74-42CD-4314-8F28-37E729976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2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1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6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9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5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5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8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3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4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8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4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3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7398" y="8059218"/>
            <a:ext cx="6408533" cy="998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2. Antibody Titrations.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Two-fold dilutions were tested for all fluorophores.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The y-axis reflects mean fluorescence intensity (MFI); the x-axis reflects ng/test for conjugates or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ul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/test for Live/Dead Blue. Files were concatenated and staining indices determined with FlowJo 10.8.1. For each conjugate, the optimal amount selected for inclusion in the full-stained master mix is indicated by the red box.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27398" y="653520"/>
            <a:ext cx="5738297" cy="7353029"/>
            <a:chOff x="227398" y="674908"/>
            <a:chExt cx="5738297" cy="7353029"/>
          </a:xfrm>
        </p:grpSpPr>
        <p:sp>
          <p:nvSpPr>
            <p:cNvPr id="47" name="TextBox 46"/>
            <p:cNvSpPr txBox="1"/>
            <p:nvPr/>
          </p:nvSpPr>
          <p:spPr>
            <a:xfrm rot="16200000">
              <a:off x="-272181" y="6050431"/>
              <a:ext cx="1245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Yellow/Green Laser</a:t>
              </a:r>
            </a:p>
          </p:txBody>
        </p:sp>
        <p:grpSp>
          <p:nvGrpSpPr>
            <p:cNvPr id="136" name="Group 135"/>
            <p:cNvGrpSpPr/>
            <p:nvPr/>
          </p:nvGrpSpPr>
          <p:grpSpPr>
            <a:xfrm>
              <a:off x="538548" y="5562858"/>
              <a:ext cx="1342325" cy="1235542"/>
              <a:chOff x="546988" y="5349274"/>
              <a:chExt cx="1342325" cy="1235542"/>
            </a:xfrm>
          </p:grpSpPr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6988" y="5555081"/>
                <a:ext cx="1112711" cy="913257"/>
              </a:xfrm>
              <a:prstGeom prst="rect">
                <a:avLst/>
              </a:prstGeom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771962" y="6430928"/>
                <a:ext cx="1117351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0      8     16     31    63   125  250  500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958940" y="5349274"/>
                <a:ext cx="49420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CD8 PE</a:t>
                </a: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1215555" y="5584491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1906520" y="5564146"/>
              <a:ext cx="1331459" cy="1232966"/>
              <a:chOff x="1914829" y="5351850"/>
              <a:chExt cx="1331459" cy="1232966"/>
            </a:xfrm>
          </p:grpSpPr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14829" y="5569368"/>
                <a:ext cx="1112139" cy="898970"/>
              </a:xfrm>
              <a:prstGeom prst="rect">
                <a:avLst/>
              </a:prstGeom>
            </p:spPr>
          </p:pic>
          <p:sp>
            <p:nvSpPr>
              <p:cNvPr id="65" name="TextBox 64"/>
              <p:cNvSpPr txBox="1"/>
              <p:nvPr/>
            </p:nvSpPr>
            <p:spPr>
              <a:xfrm>
                <a:off x="2118835" y="5351850"/>
                <a:ext cx="8998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CD3 PEDazzle594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155976" y="6430928"/>
                <a:ext cx="1090312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0    16    31    63   125  250  500  1000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773745" y="5584491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3286987" y="5564146"/>
              <a:ext cx="1333227" cy="1232966"/>
              <a:chOff x="3288733" y="5351850"/>
              <a:chExt cx="1333227" cy="1232966"/>
            </a:xfrm>
          </p:grpSpPr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88733" y="5563082"/>
                <a:ext cx="1114997" cy="905256"/>
              </a:xfrm>
              <a:prstGeom prst="rect">
                <a:avLst/>
              </a:prstGeom>
            </p:spPr>
          </p:pic>
          <p:sp>
            <p:nvSpPr>
              <p:cNvPr id="62" name="TextBox 61"/>
              <p:cNvSpPr txBox="1"/>
              <p:nvPr/>
            </p:nvSpPr>
            <p:spPr>
              <a:xfrm>
                <a:off x="3562809" y="5351850"/>
                <a:ext cx="7892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CD19 PECy5.5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3529895" y="6430928"/>
                <a:ext cx="1092065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0    16    31   63   125   250  500  1000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4153506" y="5584491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4654296" y="5565434"/>
              <a:ext cx="1311399" cy="1230390"/>
              <a:chOff x="4677737" y="5354426"/>
              <a:chExt cx="1311399" cy="1230390"/>
            </a:xfrm>
          </p:grpSpPr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77737" y="5563082"/>
                <a:ext cx="1113854" cy="905256"/>
              </a:xfrm>
              <a:prstGeom prst="rect">
                <a:avLst/>
              </a:prstGeom>
            </p:spPr>
          </p:pic>
          <p:sp>
            <p:nvSpPr>
              <p:cNvPr id="59" name="TextBox 58"/>
              <p:cNvSpPr txBox="1"/>
              <p:nvPr/>
            </p:nvSpPr>
            <p:spPr>
              <a:xfrm>
                <a:off x="4976644" y="5354426"/>
                <a:ext cx="71853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CD24 PECy7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929392" y="6430928"/>
                <a:ext cx="10597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0     4      8     16     31   63  125  250 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5248999" y="5584491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 rot="16200000">
              <a:off x="20826" y="1169517"/>
              <a:ext cx="6593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UV Laser</a:t>
              </a: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538548" y="677629"/>
              <a:ext cx="1287237" cy="1229996"/>
              <a:chOff x="539745" y="150810"/>
              <a:chExt cx="1287237" cy="122999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74079" y="150810"/>
                <a:ext cx="8196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MHCII BUV395</a:t>
                </a:r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9745" y="363577"/>
                <a:ext cx="1128141" cy="904113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77563" y="1226918"/>
                <a:ext cx="104941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0      2      4       8     16     31    63  125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216053" y="375342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1906520" y="677629"/>
              <a:ext cx="1327279" cy="1229996"/>
              <a:chOff x="1906520" y="150810"/>
              <a:chExt cx="1327279" cy="1229996"/>
            </a:xfrm>
          </p:grpSpPr>
          <p:grpSp>
            <p:nvGrpSpPr>
              <p:cNvPr id="118" name="Group 117"/>
              <p:cNvGrpSpPr/>
              <p:nvPr/>
            </p:nvGrpSpPr>
            <p:grpSpPr>
              <a:xfrm>
                <a:off x="1906520" y="150810"/>
                <a:ext cx="1327279" cy="1229996"/>
                <a:chOff x="1906520" y="150810"/>
                <a:chExt cx="1327279" cy="1229996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2142443" y="150810"/>
                  <a:ext cx="84355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/>
                    <a:t>Live/Dead Blue</a:t>
                  </a:r>
                </a:p>
              </p:txBody>
            </p:sp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906520" y="354433"/>
                  <a:ext cx="1125284" cy="913257"/>
                </a:xfrm>
                <a:prstGeom prst="rect">
                  <a:avLst/>
                </a:prstGeom>
              </p:spPr>
            </p:pic>
            <p:sp>
              <p:nvSpPr>
                <p:cNvPr id="21" name="TextBox 20"/>
                <p:cNvSpPr txBox="1"/>
                <p:nvPr/>
              </p:nvSpPr>
              <p:spPr>
                <a:xfrm>
                  <a:off x="2184380" y="1226918"/>
                  <a:ext cx="1049419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00" b="1" dirty="0"/>
                    <a:t>0        5       10       20      40      80</a:t>
                  </a:r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>
                <a:off x="2723707" y="375342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3286987" y="674908"/>
              <a:ext cx="1344681" cy="1235438"/>
              <a:chOff x="3286987" y="145368"/>
              <a:chExt cx="1344681" cy="1235438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514343" y="145368"/>
                <a:ext cx="8332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CD103 BUV737</a:t>
                </a:r>
              </a:p>
            </p:txBody>
          </p:sp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86987" y="353861"/>
                <a:ext cx="1128141" cy="913829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3529528" y="1226918"/>
                <a:ext cx="1102140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0     16    31    63   125  250  500 1000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063557" y="375342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 rot="16200000">
              <a:off x="-18911" y="4864555"/>
              <a:ext cx="738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Blue Laser</a:t>
              </a:r>
            </a:p>
          </p:txBody>
        </p:sp>
        <p:grpSp>
          <p:nvGrpSpPr>
            <p:cNvPr id="135" name="Group 134"/>
            <p:cNvGrpSpPr/>
            <p:nvPr/>
          </p:nvGrpSpPr>
          <p:grpSpPr>
            <a:xfrm>
              <a:off x="538548" y="4375841"/>
              <a:ext cx="1361476" cy="1223648"/>
              <a:chOff x="552311" y="4084485"/>
              <a:chExt cx="1361476" cy="1223648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893026" y="4084485"/>
                <a:ext cx="701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CD45 </a:t>
                </a:r>
                <a:r>
                  <a:rPr lang="en-US" sz="800" b="1" dirty="0" err="1"/>
                  <a:t>PerCP</a:t>
                </a:r>
                <a:endParaRPr lang="en-US" sz="800" b="1" dirty="0"/>
              </a:p>
            </p:txBody>
          </p:sp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2311" y="4284975"/>
                <a:ext cx="1117283" cy="910971"/>
              </a:xfrm>
              <a:prstGeom prst="rect">
                <a:avLst/>
              </a:prstGeom>
            </p:spPr>
          </p:pic>
          <p:sp>
            <p:nvSpPr>
              <p:cNvPr id="41" name="TextBox 40"/>
              <p:cNvSpPr txBox="1"/>
              <p:nvPr/>
            </p:nvSpPr>
            <p:spPr>
              <a:xfrm>
                <a:off x="782332" y="5154245"/>
                <a:ext cx="1131455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0    16     31    63   125   250  500  1000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221445" y="4311738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1906520" y="4375841"/>
              <a:ext cx="1299650" cy="1223648"/>
              <a:chOff x="1924762" y="4087206"/>
              <a:chExt cx="1299650" cy="1223648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2006060" y="4087206"/>
                <a:ext cx="12089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err="1">
                    <a:latin typeface="Symbol" panose="05050102010706020507" pitchFamily="18" charset="2"/>
                  </a:rPr>
                  <a:t>gd</a:t>
                </a:r>
                <a:r>
                  <a:rPr lang="en-US" sz="800" b="1" dirty="0" err="1"/>
                  <a:t>TCR</a:t>
                </a:r>
                <a:r>
                  <a:rPr lang="en-US" sz="800" b="1" dirty="0"/>
                  <a:t> PerCP-eFluor710</a:t>
                </a:r>
              </a:p>
            </p:txBody>
          </p:sp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924762" y="4296976"/>
                <a:ext cx="1117854" cy="898970"/>
              </a:xfrm>
              <a:prstGeom prst="rect">
                <a:avLst/>
              </a:prstGeom>
            </p:spPr>
          </p:pic>
          <p:sp>
            <p:nvSpPr>
              <p:cNvPr id="45" name="TextBox 44"/>
              <p:cNvSpPr txBox="1"/>
              <p:nvPr/>
            </p:nvSpPr>
            <p:spPr>
              <a:xfrm>
                <a:off x="2164668" y="5156966"/>
                <a:ext cx="10597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0     8     16     31    63   125  250  500</a:t>
                </a: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593504" y="4311738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 rot="16200000">
              <a:off x="-53193" y="3050600"/>
              <a:ext cx="8074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Violet Laser</a:t>
              </a:r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538548" y="1991904"/>
              <a:ext cx="1332360" cy="1226641"/>
              <a:chOff x="538548" y="1515698"/>
              <a:chExt cx="1332360" cy="1226641"/>
            </a:xfrm>
          </p:grpSpPr>
          <p:sp>
            <p:nvSpPr>
              <p:cNvPr id="117" name="TextBox 116"/>
              <p:cNvSpPr txBox="1"/>
              <p:nvPr/>
            </p:nvSpPr>
            <p:spPr>
              <a:xfrm>
                <a:off x="779063" y="2588451"/>
                <a:ext cx="1091845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0    16    31    63   125  250  500  1000</a:t>
                </a:r>
              </a:p>
            </p:txBody>
          </p:sp>
          <p:grpSp>
            <p:nvGrpSpPr>
              <p:cNvPr id="130" name="Group 129"/>
              <p:cNvGrpSpPr/>
              <p:nvPr/>
            </p:nvGrpSpPr>
            <p:grpSpPr>
              <a:xfrm>
                <a:off x="538548" y="1515698"/>
                <a:ext cx="1115568" cy="1115770"/>
                <a:chOff x="554925" y="1515698"/>
                <a:chExt cx="1115568" cy="1115770"/>
              </a:xfrm>
            </p:grpSpPr>
            <p:sp>
              <p:nvSpPr>
                <p:cNvPr id="85" name="TextBox 84"/>
                <p:cNvSpPr txBox="1"/>
                <p:nvPr/>
              </p:nvSpPr>
              <p:spPr>
                <a:xfrm>
                  <a:off x="814270" y="1515698"/>
                  <a:ext cx="78228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/>
                    <a:t>CD11c BV421</a:t>
                  </a:r>
                </a:p>
              </p:txBody>
            </p:sp>
            <p:pic>
              <p:nvPicPr>
                <p:cNvPr id="116" name="Picture 115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54925" y="1728498"/>
                  <a:ext cx="1115568" cy="902970"/>
                </a:xfrm>
                <a:prstGeom prst="rect">
                  <a:avLst/>
                </a:prstGeom>
              </p:spPr>
            </p:pic>
            <p:sp>
              <p:nvSpPr>
                <p:cNvPr id="91" name="Rectangle 90"/>
                <p:cNvSpPr/>
                <p:nvPr/>
              </p:nvSpPr>
              <p:spPr>
                <a:xfrm>
                  <a:off x="1413537" y="1740469"/>
                  <a:ext cx="91440" cy="868680"/>
                </a:xfrm>
                <a:prstGeom prst="rect">
                  <a:avLst/>
                </a:prstGeom>
                <a:noFill/>
                <a:ln w="95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43" name="Group 142"/>
            <p:cNvGrpSpPr/>
            <p:nvPr/>
          </p:nvGrpSpPr>
          <p:grpSpPr>
            <a:xfrm>
              <a:off x="1906520" y="1991904"/>
              <a:ext cx="1327281" cy="1226641"/>
              <a:chOff x="1906520" y="1515698"/>
              <a:chExt cx="1327281" cy="1226641"/>
            </a:xfrm>
          </p:grpSpPr>
          <p:sp>
            <p:nvSpPr>
              <p:cNvPr id="113" name="TextBox 112"/>
              <p:cNvSpPr txBox="1"/>
              <p:nvPr/>
            </p:nvSpPr>
            <p:spPr>
              <a:xfrm>
                <a:off x="2183676" y="1515698"/>
                <a:ext cx="74818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Ly6G </a:t>
                </a:r>
                <a:r>
                  <a:rPr lang="en-US" sz="800" b="1" dirty="0" err="1"/>
                  <a:t>PacBlue</a:t>
                </a:r>
                <a:endParaRPr lang="en-US" sz="800" b="1" dirty="0"/>
              </a:p>
            </p:txBody>
          </p:sp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906520" y="1719354"/>
                <a:ext cx="1125855" cy="912114"/>
              </a:xfrm>
              <a:prstGeom prst="rect">
                <a:avLst/>
              </a:prstGeom>
            </p:spPr>
          </p:pic>
          <p:sp>
            <p:nvSpPr>
              <p:cNvPr id="115" name="TextBox 114"/>
              <p:cNvSpPr txBox="1"/>
              <p:nvPr/>
            </p:nvSpPr>
            <p:spPr>
              <a:xfrm>
                <a:off x="2157660" y="2588451"/>
                <a:ext cx="1076141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0   16    31   63  125  250  500  1000</a:t>
                </a: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2762540" y="1740469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3286987" y="1991904"/>
              <a:ext cx="1356617" cy="1226641"/>
              <a:chOff x="3290365" y="1515698"/>
              <a:chExt cx="1356617" cy="1226641"/>
            </a:xfrm>
          </p:grpSpPr>
          <p:sp>
            <p:nvSpPr>
              <p:cNvPr id="110" name="TextBox 109"/>
              <p:cNvSpPr txBox="1"/>
              <p:nvPr/>
            </p:nvSpPr>
            <p:spPr>
              <a:xfrm>
                <a:off x="3565037" y="1515698"/>
                <a:ext cx="76626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NKp46 BV605</a:t>
                </a:r>
              </a:p>
            </p:txBody>
          </p:sp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290365" y="1730784"/>
                <a:ext cx="1122426" cy="900684"/>
              </a:xfrm>
              <a:prstGeom prst="rect">
                <a:avLst/>
              </a:prstGeom>
            </p:spPr>
          </p:pic>
          <p:sp>
            <p:nvSpPr>
              <p:cNvPr id="112" name="TextBox 111"/>
              <p:cNvSpPr txBox="1"/>
              <p:nvPr/>
            </p:nvSpPr>
            <p:spPr>
              <a:xfrm>
                <a:off x="3546386" y="2588451"/>
                <a:ext cx="110059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0   16    31    63  125   250  500  1000</a:t>
                </a: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4160159" y="1740469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538548" y="3192184"/>
              <a:ext cx="1342533" cy="1227452"/>
              <a:chOff x="538548" y="2821560"/>
              <a:chExt cx="1342533" cy="1227452"/>
            </a:xfrm>
          </p:grpSpPr>
          <p:sp>
            <p:nvSpPr>
              <p:cNvPr id="107" name="TextBox 106"/>
              <p:cNvSpPr txBox="1"/>
              <p:nvPr/>
            </p:nvSpPr>
            <p:spPr>
              <a:xfrm>
                <a:off x="826734" y="2821560"/>
                <a:ext cx="72444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CD64 BV711</a:t>
                </a:r>
              </a:p>
            </p:txBody>
          </p:sp>
          <p:pic>
            <p:nvPicPr>
              <p:cNvPr id="108" name="Picture 107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38548" y="3029676"/>
                <a:ext cx="1125284" cy="909257"/>
              </a:xfrm>
              <a:prstGeom prst="rect">
                <a:avLst/>
              </a:prstGeom>
            </p:spPr>
          </p:pic>
          <p:sp>
            <p:nvSpPr>
              <p:cNvPr id="109" name="TextBox 108"/>
              <p:cNvSpPr txBox="1"/>
              <p:nvPr/>
            </p:nvSpPr>
            <p:spPr>
              <a:xfrm>
                <a:off x="776573" y="3895124"/>
                <a:ext cx="1104508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0    16     31   63   125  250  500  1000</a:t>
                </a: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1406370" y="3046020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>
              <a:off x="1906520" y="3192184"/>
              <a:ext cx="1298150" cy="1227452"/>
              <a:chOff x="1923582" y="2821560"/>
              <a:chExt cx="1298150" cy="1227452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2185643" y="2821560"/>
                <a:ext cx="78466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err="1"/>
                  <a:t>SiglecF</a:t>
                </a:r>
                <a:r>
                  <a:rPr lang="en-US" sz="800" b="1" dirty="0"/>
                  <a:t> BV750</a:t>
                </a:r>
              </a:p>
            </p:txBody>
          </p:sp>
          <p:pic>
            <p:nvPicPr>
              <p:cNvPr id="105" name="Picture 104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923582" y="3043392"/>
                <a:ext cx="1116711" cy="895541"/>
              </a:xfrm>
              <a:prstGeom prst="rect">
                <a:avLst/>
              </a:prstGeom>
            </p:spPr>
          </p:pic>
          <p:sp>
            <p:nvSpPr>
              <p:cNvPr id="106" name="TextBox 105"/>
              <p:cNvSpPr txBox="1"/>
              <p:nvPr/>
            </p:nvSpPr>
            <p:spPr>
              <a:xfrm>
                <a:off x="2161988" y="3895124"/>
                <a:ext cx="10597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0      4      8    16    31    63   125   250 </a:t>
                </a:r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2593397" y="3046020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3286987" y="3192184"/>
              <a:ext cx="1291540" cy="1227452"/>
              <a:chOff x="3297496" y="2821560"/>
              <a:chExt cx="1291540" cy="1227452"/>
            </a:xfrm>
          </p:grpSpPr>
          <p:sp>
            <p:nvSpPr>
              <p:cNvPr id="96" name="TextBox 95"/>
              <p:cNvSpPr txBox="1"/>
              <p:nvPr/>
            </p:nvSpPr>
            <p:spPr>
              <a:xfrm>
                <a:off x="3615703" y="2821560"/>
                <a:ext cx="6708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CD4 BV785</a:t>
                </a:r>
              </a:p>
            </p:txBody>
          </p:sp>
          <p:pic>
            <p:nvPicPr>
              <p:cNvPr id="97" name="Picture 96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297496" y="3030819"/>
                <a:ext cx="1119569" cy="908114"/>
              </a:xfrm>
              <a:prstGeom prst="rect">
                <a:avLst/>
              </a:prstGeom>
            </p:spPr>
          </p:pic>
          <p:sp>
            <p:nvSpPr>
              <p:cNvPr id="98" name="TextBox 97"/>
              <p:cNvSpPr txBox="1"/>
              <p:nvPr/>
            </p:nvSpPr>
            <p:spPr>
              <a:xfrm>
                <a:off x="3529292" y="3895124"/>
                <a:ext cx="10597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0      8     16    31     63   125  250  500 </a:t>
                </a:r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3968352" y="3046020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4654296" y="1991904"/>
              <a:ext cx="1310342" cy="1226641"/>
              <a:chOff x="4654296" y="1515698"/>
              <a:chExt cx="1310342" cy="1226641"/>
            </a:xfrm>
          </p:grpSpPr>
          <p:pic>
            <p:nvPicPr>
              <p:cNvPr id="83" name="Picture 82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654296" y="1722165"/>
                <a:ext cx="1128199" cy="909303"/>
              </a:xfrm>
              <a:prstGeom prst="rect">
                <a:avLst/>
              </a:prstGeom>
            </p:spPr>
          </p:pic>
          <p:sp>
            <p:nvSpPr>
              <p:cNvPr id="86" name="TextBox 85"/>
              <p:cNvSpPr txBox="1"/>
              <p:nvPr/>
            </p:nvSpPr>
            <p:spPr>
              <a:xfrm>
                <a:off x="4986742" y="1515698"/>
                <a:ext cx="6789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Ly6C BV650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4910157" y="2588451"/>
                <a:ext cx="1054481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0     2      4      8     16    31     63   125</a:t>
                </a: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5431840" y="1740469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 rot="16200000">
              <a:off x="-7452" y="7291233"/>
              <a:ext cx="7159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Red Laser</a:t>
              </a:r>
            </a:p>
          </p:txBody>
        </p:sp>
        <p:grpSp>
          <p:nvGrpSpPr>
            <p:cNvPr id="142" name="Group 141"/>
            <p:cNvGrpSpPr/>
            <p:nvPr/>
          </p:nvGrpSpPr>
          <p:grpSpPr>
            <a:xfrm>
              <a:off x="538548" y="6800750"/>
              <a:ext cx="1382482" cy="1227187"/>
              <a:chOff x="552534" y="6704498"/>
              <a:chExt cx="1382482" cy="1227187"/>
            </a:xfrm>
          </p:grpSpPr>
          <p:sp>
            <p:nvSpPr>
              <p:cNvPr id="79" name="TextBox 78"/>
              <p:cNvSpPr txBox="1"/>
              <p:nvPr/>
            </p:nvSpPr>
            <p:spPr>
              <a:xfrm>
                <a:off x="696287" y="6704498"/>
                <a:ext cx="106336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F4/80 AlexaFluor647</a:t>
                </a:r>
              </a:p>
            </p:txBody>
          </p:sp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52534" y="6924693"/>
                <a:ext cx="1110425" cy="894398"/>
              </a:xfrm>
              <a:prstGeom prst="rect">
                <a:avLst/>
              </a:prstGeom>
            </p:spPr>
          </p:pic>
          <p:sp>
            <p:nvSpPr>
              <p:cNvPr id="81" name="TextBox 80"/>
              <p:cNvSpPr txBox="1"/>
              <p:nvPr/>
            </p:nvSpPr>
            <p:spPr>
              <a:xfrm>
                <a:off x="783157" y="7777797"/>
                <a:ext cx="115185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0    16    31    63   125  250   500  1000</a:t>
                </a:r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1311595" y="6927879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1906520" y="6802038"/>
              <a:ext cx="1302370" cy="1224611"/>
              <a:chOff x="1922837" y="6707074"/>
              <a:chExt cx="1302370" cy="1224611"/>
            </a:xfrm>
          </p:grpSpPr>
          <p:sp>
            <p:nvSpPr>
              <p:cNvPr id="73" name="TextBox 72"/>
              <p:cNvSpPr txBox="1"/>
              <p:nvPr/>
            </p:nvSpPr>
            <p:spPr>
              <a:xfrm>
                <a:off x="2121594" y="6707074"/>
                <a:ext cx="93814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CD11b APC-R700</a:t>
                </a:r>
              </a:p>
            </p:txBody>
          </p:sp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922837" y="6916692"/>
                <a:ext cx="1120712" cy="902399"/>
              </a:xfrm>
              <a:prstGeom prst="rect">
                <a:avLst/>
              </a:prstGeom>
            </p:spPr>
          </p:pic>
          <p:sp>
            <p:nvSpPr>
              <p:cNvPr id="75" name="TextBox 74"/>
              <p:cNvSpPr txBox="1"/>
              <p:nvPr/>
            </p:nvSpPr>
            <p:spPr>
              <a:xfrm>
                <a:off x="2165463" y="7777797"/>
                <a:ext cx="10597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0     4       8     16     31   63  125   250 </a:t>
                </a:r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2494785" y="6927879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3286987" y="6800750"/>
              <a:ext cx="1334472" cy="1227187"/>
              <a:chOff x="3298319" y="6704498"/>
              <a:chExt cx="1334472" cy="1227187"/>
            </a:xfrm>
          </p:grpSpPr>
          <p:sp>
            <p:nvSpPr>
              <p:cNvPr id="76" name="TextBox 75"/>
              <p:cNvSpPr txBox="1"/>
              <p:nvPr/>
            </p:nvSpPr>
            <p:spPr>
              <a:xfrm>
                <a:off x="3403420" y="6704498"/>
                <a:ext cx="11080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CD49b APC-eFluor780</a:t>
                </a:r>
              </a:p>
            </p:txBody>
          </p:sp>
          <p:pic>
            <p:nvPicPr>
              <p:cNvPr id="77" name="Picture 76"/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298319" y="6917264"/>
                <a:ext cx="1120140" cy="901827"/>
              </a:xfrm>
              <a:prstGeom prst="rect">
                <a:avLst/>
              </a:prstGeom>
            </p:spPr>
          </p:pic>
          <p:sp>
            <p:nvSpPr>
              <p:cNvPr id="78" name="TextBox 77"/>
              <p:cNvSpPr txBox="1">
                <a:spLocks noChangeAspect="1"/>
              </p:cNvSpPr>
              <p:nvPr/>
            </p:nvSpPr>
            <p:spPr>
              <a:xfrm>
                <a:off x="3533742" y="7777797"/>
                <a:ext cx="109904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0    31    63   125   250  500 1000 2000</a:t>
                </a:r>
              </a:p>
            </p:txBody>
          </p:sp>
          <p:sp>
            <p:nvSpPr>
              <p:cNvPr id="121" name="Rectangle 120"/>
              <p:cNvSpPr>
                <a:spLocks noChangeAspect="1"/>
              </p:cNvSpPr>
              <p:nvPr/>
            </p:nvSpPr>
            <p:spPr>
              <a:xfrm>
                <a:off x="4164529" y="6927879"/>
                <a:ext cx="94763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33307" y="1533663"/>
              <a:ext cx="632874" cy="500914"/>
              <a:chOff x="432770" y="1688865"/>
              <a:chExt cx="632874" cy="500914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529257" y="1922784"/>
                <a:ext cx="181211" cy="181211"/>
                <a:chOff x="5260312" y="1582614"/>
                <a:chExt cx="275493" cy="275493"/>
              </a:xfrm>
            </p:grpSpPr>
            <p:cxnSp>
              <p:nvCxnSpPr>
                <p:cNvPr id="27" name="Straight Arrow Connector 26"/>
                <p:cNvCxnSpPr/>
                <p:nvPr/>
              </p:nvCxnSpPr>
              <p:spPr>
                <a:xfrm flipV="1">
                  <a:off x="5260312" y="1582614"/>
                  <a:ext cx="0" cy="274320"/>
                </a:xfrm>
                <a:prstGeom prst="straightConnector1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rot="5400000" flipV="1">
                  <a:off x="5398645" y="1720947"/>
                  <a:ext cx="0" cy="274320"/>
                </a:xfrm>
                <a:prstGeom prst="straightConnector1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  <a:headEnd w="sm" len="sm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TextBox 24"/>
              <p:cNvSpPr txBox="1"/>
              <p:nvPr/>
            </p:nvSpPr>
            <p:spPr>
              <a:xfrm rot="16200000">
                <a:off x="371054" y="1750581"/>
                <a:ext cx="3080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MFI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45336" y="2005113"/>
                <a:ext cx="42030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ng/test</a:t>
                </a: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1930938" y="1533663"/>
              <a:ext cx="1153687" cy="500914"/>
              <a:chOff x="1962688" y="1061273"/>
              <a:chExt cx="1153687" cy="500914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2059175" y="1295196"/>
                <a:ext cx="181211" cy="181211"/>
                <a:chOff x="5260312" y="1582614"/>
                <a:chExt cx="275493" cy="275492"/>
              </a:xfrm>
            </p:grpSpPr>
            <p:cxnSp>
              <p:nvCxnSpPr>
                <p:cNvPr id="22" name="Straight Arrow Connector 21"/>
                <p:cNvCxnSpPr/>
                <p:nvPr/>
              </p:nvCxnSpPr>
              <p:spPr>
                <a:xfrm flipV="1">
                  <a:off x="5260312" y="1582614"/>
                  <a:ext cx="0" cy="274320"/>
                </a:xfrm>
                <a:prstGeom prst="straightConnector1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 rot="5400000" flipV="1">
                  <a:off x="5398645" y="1720946"/>
                  <a:ext cx="0" cy="274320"/>
                </a:xfrm>
                <a:prstGeom prst="straightConnector1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  <a:headEnd w="sm" len="sm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/>
              <p:cNvSpPr txBox="1"/>
              <p:nvPr/>
            </p:nvSpPr>
            <p:spPr>
              <a:xfrm rot="16200000">
                <a:off x="1900972" y="1122989"/>
                <a:ext cx="3080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MFI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165474" y="1377521"/>
                <a:ext cx="95090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ul</a:t>
                </a:r>
                <a:r>
                  <a:rPr lang="en-US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@ 1:320 dilution/test</a:t>
                </a:r>
              </a:p>
            </p:txBody>
          </p:sp>
        </p:grpSp>
      </p:grpSp>
      <p:sp>
        <p:nvSpPr>
          <p:cNvPr id="122" name="Rectangle 121"/>
          <p:cNvSpPr/>
          <p:nvPr/>
        </p:nvSpPr>
        <p:spPr>
          <a:xfrm>
            <a:off x="32590" y="41452"/>
            <a:ext cx="4873361" cy="461665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Multi-Compartmental Analysis of the Murine Pulmonary Immune Response by Spectral Flow Cytometry</a:t>
            </a:r>
          </a:p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Chang M.Y., Brune J.E., Black M., Altemeier W.A., and Frevert C.W.</a:t>
            </a:r>
            <a:endParaRPr lang="en-US" sz="800" baseline="30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American Journal of Physiology Lung Cellular and Molecular Physiology</a:t>
            </a:r>
          </a:p>
        </p:txBody>
      </p:sp>
    </p:spTree>
    <p:extLst>
      <p:ext uri="{BB962C8B-B14F-4D97-AF65-F5344CB8AC3E}">
        <p14:creationId xmlns:p14="http://schemas.microsoft.com/office/powerpoint/2010/main" val="2092426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7F7F7F"/>
      </a:accent2>
      <a:accent3>
        <a:srgbClr val="7030A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50054</TotalTime>
  <Words>311</Words>
  <Application>Microsoft Office PowerPoint</Application>
  <PresentationFormat>On-screen Show (4:3)</PresentationFormat>
  <Paragraphs>51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Y. Chang</dc:creator>
  <cp:lastModifiedBy>Mary Y. Chang</cp:lastModifiedBy>
  <cp:revision>443</cp:revision>
  <dcterms:created xsi:type="dcterms:W3CDTF">2023-02-10T19:39:05Z</dcterms:created>
  <dcterms:modified xsi:type="dcterms:W3CDTF">2023-05-10T21:23:48Z</dcterms:modified>
</cp:coreProperties>
</file>