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4" r:id="rId2"/>
    <p:sldId id="293" r:id="rId3"/>
    <p:sldId id="280" r:id="rId4"/>
    <p:sldId id="28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pplemental Figures" id="{0FA5ACFE-6037-7E41-9351-6CE736A72A9E}">
          <p14:sldIdLst>
            <p14:sldId id="264"/>
            <p14:sldId id="293"/>
            <p14:sldId id="280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F9"/>
    <a:srgbClr val="3366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5753" autoAdjust="0"/>
  </p:normalViewPr>
  <p:slideViewPr>
    <p:cSldViewPr snapToGrid="0">
      <p:cViewPr varScale="1">
        <p:scale>
          <a:sx n="122" d="100"/>
          <a:sy n="122" d="100"/>
        </p:scale>
        <p:origin x="25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32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812C7-F873-4421-A7BE-018167DC3B2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2A185-AA85-472E-BAB7-510B316AF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97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22A185-AA85-472E-BAB7-510B316AF0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38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3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2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5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9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3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99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10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51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9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43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B8F12-E6DA-4478-9AF3-5CF639CFDA3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56CB8-C5E0-477C-BB59-FB495329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0A48-EC00-5BA0-06C6-512219532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74CA5C-E1AE-0D4B-3A6E-A2418DC85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00" y="2780921"/>
            <a:ext cx="5829300" cy="27104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C9A95F-A06D-3177-9092-AAB325454890}"/>
              </a:ext>
            </a:extLst>
          </p:cNvPr>
          <p:cNvSpPr txBox="1"/>
          <p:nvPr/>
        </p:nvSpPr>
        <p:spPr>
          <a:xfrm>
            <a:off x="395752" y="5205273"/>
            <a:ext cx="854213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S1. </a:t>
            </a:r>
            <a:r>
              <a:rPr lang="en-US" sz="1400" b="1" dirty="0">
                <a:effectLst/>
                <a:ea typeface="Times New Roman" panose="02020603050405020304" pitchFamily="18" charset="0"/>
              </a:rPr>
              <a:t>UMAP visualization </a:t>
            </a:r>
            <a:r>
              <a:rPr lang="en-US" sz="1400" b="1" dirty="0"/>
              <a:t>of lung cells and versican expression of mice on days 0-, 3-, and 6-dpi with IAV. </a:t>
            </a:r>
            <a:r>
              <a:rPr lang="en-US" sz="1400" dirty="0"/>
              <a:t>(A)</a:t>
            </a:r>
            <a:r>
              <a:rPr lang="en-US" sz="1400" b="1" dirty="0"/>
              <a:t> </a:t>
            </a:r>
            <a:r>
              <a:rPr lang="en-US" sz="1400" dirty="0"/>
              <a:t>Uniform manifold approximation and projection (UMAP) plot of the </a:t>
            </a:r>
            <a:r>
              <a:rPr lang="en-US" sz="1400" dirty="0" err="1"/>
              <a:t>scRNAseq</a:t>
            </a:r>
            <a:r>
              <a:rPr lang="en-US" sz="1400" dirty="0"/>
              <a:t> data from uninfected mice. (B) Cell clusters of different colors represent the various populations of cells in the lungs </a:t>
            </a:r>
            <a:r>
              <a:rPr lang="en-US" sz="1400" dirty="0">
                <a:ea typeface="Times New Roman" panose="02020603050405020304" pitchFamily="18" charset="0"/>
              </a:rPr>
              <a:t>0, 3, and 6-d</a:t>
            </a:r>
            <a:r>
              <a:rPr lang="en-US" sz="1400" dirty="0"/>
              <a:t>pi with IAV. (C) UMAP visualization of Col1a1 and Acta2 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normalized counts. (D) </a:t>
            </a:r>
            <a:r>
              <a:rPr lang="en-US" sz="1400" dirty="0"/>
              <a:t>UMAP visualization of </a:t>
            </a:r>
            <a:r>
              <a:rPr lang="en-US" sz="1400" i="1" dirty="0" err="1"/>
              <a:t>Vcan</a:t>
            </a:r>
            <a:r>
              <a:rPr lang="en-US" sz="1400" dirty="0"/>
              <a:t> normalized counts 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(purple dots) in all cells of the lungs on 0, 3, and 6-dpi with IAV. Grey illustrates cells not expressing </a:t>
            </a:r>
            <a:r>
              <a:rPr lang="en-US" sz="1400" i="1" dirty="0" err="1">
                <a:effectLst/>
                <a:ea typeface="Times New Roman" panose="02020603050405020304" pitchFamily="18" charset="0"/>
              </a:rPr>
              <a:t>Vcan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 mRNA. </a:t>
            </a:r>
            <a:r>
              <a:rPr lang="en-US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Abbreviations: 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AT1, alveolar type 1; AT2, alveolar type 2; AM, alveolar macrophages; LEC, lymphatic endothelial cells; EC, endothelial cells </a:t>
            </a:r>
            <a:endParaRPr lang="en-US" sz="1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2EFB5E-E7F8-EA55-0DC5-5415CC6C5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80" y="386782"/>
            <a:ext cx="3321202" cy="30056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657D3D-458D-3E12-55D3-584BBF1CEEF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8765" b="27668"/>
          <a:stretch/>
        </p:blipFill>
        <p:spPr>
          <a:xfrm>
            <a:off x="3314700" y="629487"/>
            <a:ext cx="5456767" cy="21514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F5EA45-BA7A-90B8-EA15-2DAB2B4BE45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5803" b="25731"/>
          <a:stretch/>
        </p:blipFill>
        <p:spPr>
          <a:xfrm>
            <a:off x="157063" y="3516525"/>
            <a:ext cx="3157637" cy="13849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10D959-4944-285A-B52E-8A271C2F3860}"/>
              </a:ext>
            </a:extLst>
          </p:cNvPr>
          <p:cNvSpPr txBox="1"/>
          <p:nvPr/>
        </p:nvSpPr>
        <p:spPr>
          <a:xfrm>
            <a:off x="75280" y="386782"/>
            <a:ext cx="320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C3F02A-D820-607D-EF77-F18DD5E1F841}"/>
              </a:ext>
            </a:extLst>
          </p:cNvPr>
          <p:cNvSpPr txBox="1"/>
          <p:nvPr/>
        </p:nvSpPr>
        <p:spPr>
          <a:xfrm>
            <a:off x="3240029" y="38678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880DC2-46EB-F5D0-C7BB-956C7815F538}"/>
              </a:ext>
            </a:extLst>
          </p:cNvPr>
          <p:cNvSpPr txBox="1"/>
          <p:nvPr/>
        </p:nvSpPr>
        <p:spPr>
          <a:xfrm>
            <a:off x="75280" y="3392449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F32CE0-1ADE-8003-0D5B-76487123F941}"/>
              </a:ext>
            </a:extLst>
          </p:cNvPr>
          <p:cNvSpPr txBox="1"/>
          <p:nvPr/>
        </p:nvSpPr>
        <p:spPr>
          <a:xfrm>
            <a:off x="3396482" y="2896575"/>
            <a:ext cx="320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D.</a:t>
            </a:r>
          </a:p>
        </p:txBody>
      </p:sp>
    </p:spTree>
    <p:extLst>
      <p:ext uri="{BB962C8B-B14F-4D97-AF65-F5344CB8AC3E}">
        <p14:creationId xmlns:p14="http://schemas.microsoft.com/office/powerpoint/2010/main" val="1787879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32A43-942F-755D-2C6F-280C8A7DD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1CA404A-5FBA-D5BB-B954-EFE1ABD8C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437" y="587564"/>
            <a:ext cx="2751600" cy="366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679DA6-D3F2-75C1-5134-6A48ABCE3889}"/>
              </a:ext>
            </a:extLst>
          </p:cNvPr>
          <p:cNvSpPr txBox="1"/>
          <p:nvPr/>
        </p:nvSpPr>
        <p:spPr>
          <a:xfrm>
            <a:off x="395468" y="5054719"/>
            <a:ext cx="85512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S2. Col1a2 expression in mesenchymal cells from whole lungs of mice 0-dpi with IAV. </a:t>
            </a:r>
            <a:r>
              <a:rPr lang="en-US" sz="1400" dirty="0"/>
              <a:t>(A)</a:t>
            </a:r>
            <a:r>
              <a:rPr lang="en-US" sz="1400" b="1" dirty="0"/>
              <a:t> 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Uniform manifold approximation and projection (UMAP) visualization of mesenchymal cell clusters recovered from whole lungs of mice. </a:t>
            </a:r>
            <a:r>
              <a:rPr lang="en-US" sz="1400" dirty="0"/>
              <a:t>(B) Col1a2 normalized counts in the four clusters of mesenchymal cells in control mice (0 dpi) (C) Col1a2 expression in the four clusters of mesenchymal cells in control mice (0 dpi). n =4=5 mice per group.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CE639B-3D4E-293B-F65A-052D4F5E8B63}"/>
              </a:ext>
            </a:extLst>
          </p:cNvPr>
          <p:cNvSpPr txBox="1"/>
          <p:nvPr/>
        </p:nvSpPr>
        <p:spPr>
          <a:xfrm>
            <a:off x="1427893" y="664507"/>
            <a:ext cx="320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05DC2C-CF7B-59A0-6CA6-9291D9789746}"/>
              </a:ext>
            </a:extLst>
          </p:cNvPr>
          <p:cNvSpPr txBox="1"/>
          <p:nvPr/>
        </p:nvSpPr>
        <p:spPr>
          <a:xfrm>
            <a:off x="1427893" y="3152001"/>
            <a:ext cx="320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D892D8-FD62-A2D6-492D-60D046FBD2A1}"/>
              </a:ext>
            </a:extLst>
          </p:cNvPr>
          <p:cNvSpPr txBox="1"/>
          <p:nvPr/>
        </p:nvSpPr>
        <p:spPr>
          <a:xfrm>
            <a:off x="5366437" y="664507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7C6773-CAE7-552F-E75E-B62E9CED9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176" y="587564"/>
            <a:ext cx="3346450" cy="2362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6B884F-69E0-045E-5A9B-A74B8935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8129" y="2949764"/>
            <a:ext cx="2862537" cy="202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574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91DB3F-F2D2-A8C0-19F2-64344F88D769}"/>
              </a:ext>
            </a:extLst>
          </p:cNvPr>
          <p:cNvSpPr txBox="1"/>
          <p:nvPr/>
        </p:nvSpPr>
        <p:spPr>
          <a:xfrm>
            <a:off x="1491882" y="4095209"/>
            <a:ext cx="701302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S3. Histological evidence of tissue injury and alteration of the alveolar-capillary barrier during IAV</a:t>
            </a:r>
            <a:r>
              <a:rPr lang="en-US" sz="1400" dirty="0"/>
              <a:t>(A) Acute lung injury scores from WT and Col1a2/</a:t>
            </a:r>
            <a:r>
              <a:rPr lang="en-US" sz="1400" dirty="0" err="1"/>
              <a:t>Vcan</a:t>
            </a:r>
            <a:r>
              <a:rPr lang="en-US" sz="1400" baseline="30000" dirty="0"/>
              <a:t>-/-</a:t>
            </a:r>
            <a:r>
              <a:rPr lang="en-US" sz="1400" dirty="0"/>
              <a:t> mice 9 dpi with IAV. (B) Total protein measured from BAL fluid  at </a:t>
            </a:r>
            <a:r>
              <a:rPr lang="en-US" sz="1400" dirty="0">
                <a:ea typeface="Times New Roman" panose="02020603050405020304" pitchFamily="18" charset="0"/>
              </a:rPr>
              <a:t>0 (PBS), 3, 6, and 9 dpi with IAV. Values are mean </a:t>
            </a:r>
            <a:r>
              <a:rPr lang="en-US" sz="1400" dirty="0"/>
              <a:t>±</a:t>
            </a:r>
            <a:r>
              <a:rPr lang="en-US" sz="1400" dirty="0">
                <a:ea typeface="Times New Roman" panose="02020603050405020304" pitchFamily="18" charset="0"/>
              </a:rPr>
              <a:t> SEM, </a:t>
            </a:r>
            <a:r>
              <a:rPr lang="en-US" sz="1400" i="1" dirty="0">
                <a:ea typeface="Times New Roman" panose="02020603050405020304" pitchFamily="18" charset="0"/>
              </a:rPr>
              <a:t>n</a:t>
            </a:r>
            <a:r>
              <a:rPr lang="en-US" sz="1400" dirty="0">
                <a:ea typeface="Times New Roman" panose="02020603050405020304" pitchFamily="18" charset="0"/>
              </a:rPr>
              <a:t> = 3 in (A) and </a:t>
            </a:r>
            <a:r>
              <a:rPr lang="en-US" sz="1400" i="1" dirty="0">
                <a:ea typeface="Times New Roman" panose="02020603050405020304" pitchFamily="18" charset="0"/>
              </a:rPr>
              <a:t>n</a:t>
            </a:r>
            <a:r>
              <a:rPr lang="en-US" sz="1400" dirty="0">
                <a:ea typeface="Times New Roman" panose="02020603050405020304" pitchFamily="18" charset="0"/>
              </a:rPr>
              <a:t> = 4-14 in (B). Mann-Whitney for (A) and two-way ANOVA with Bonferroni’s for multiple comparison test for (B). </a:t>
            </a:r>
            <a:r>
              <a:rPr lang="en-US" sz="1400" dirty="0"/>
              <a:t>Abbreviations: BAL, bronchoalveolar lavage</a:t>
            </a:r>
          </a:p>
          <a:p>
            <a:endParaRPr lang="en-US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6C920A-E91A-1BFB-2A53-7BA0D6B4E796}"/>
              </a:ext>
            </a:extLst>
          </p:cNvPr>
          <p:cNvSpPr txBox="1"/>
          <p:nvPr/>
        </p:nvSpPr>
        <p:spPr>
          <a:xfrm>
            <a:off x="4324868" y="1242206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B3942F-B338-A35B-FE95-7D4C9C176033}"/>
              </a:ext>
            </a:extLst>
          </p:cNvPr>
          <p:cNvSpPr txBox="1"/>
          <p:nvPr/>
        </p:nvSpPr>
        <p:spPr>
          <a:xfrm>
            <a:off x="2258797" y="1245285"/>
            <a:ext cx="320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D854DD-9B20-2350-759B-7A114CD13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797" y="1619594"/>
            <a:ext cx="1489173" cy="2248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2F37AD-818A-49D1-2E38-C0737F085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868" y="1619594"/>
            <a:ext cx="3873727" cy="197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58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1B8E02-9F2F-C9B0-F712-A9069A7D9434}"/>
              </a:ext>
            </a:extLst>
          </p:cNvPr>
          <p:cNvSpPr txBox="1"/>
          <p:nvPr/>
        </p:nvSpPr>
        <p:spPr>
          <a:xfrm>
            <a:off x="1696038" y="4145047"/>
            <a:ext cx="65415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S4. Circulating Leukocytes on 3 dpi with IAV </a:t>
            </a:r>
            <a:r>
              <a:rPr lang="en-US" sz="1400" dirty="0"/>
              <a:t>Total leukocytes, lymphocytes, neutrophils, monocytes, and eosinophils in circulation was determined from whole blood samples collected from Col1a2/</a:t>
            </a:r>
            <a:r>
              <a:rPr lang="en-US" sz="1400" dirty="0" err="1"/>
              <a:t>Vcan</a:t>
            </a:r>
            <a:r>
              <a:rPr lang="en-US" sz="1400" baseline="30000" dirty="0"/>
              <a:t>-/-</a:t>
            </a:r>
            <a:r>
              <a:rPr lang="en-US" sz="1400" dirty="0"/>
              <a:t> and WT mice 3 dpi with IAV. No differences were observed between Col1a2/</a:t>
            </a:r>
            <a:r>
              <a:rPr lang="en-US" sz="1400" dirty="0" err="1"/>
              <a:t>Vcan</a:t>
            </a:r>
            <a:r>
              <a:rPr lang="en-US" sz="1400" baseline="30000" dirty="0"/>
              <a:t>-/-</a:t>
            </a:r>
            <a:r>
              <a:rPr lang="en-US" sz="1400" dirty="0"/>
              <a:t> and WT mice using Student’s t-test.</a:t>
            </a:r>
            <a:r>
              <a:rPr lang="en-US" sz="1400" dirty="0">
                <a:ea typeface="Times New Roman" panose="02020603050405020304" pitchFamily="18" charset="0"/>
              </a:rPr>
              <a:t> Values are mean </a:t>
            </a:r>
            <a:r>
              <a:rPr lang="en-US" sz="1400" dirty="0"/>
              <a:t>±</a:t>
            </a:r>
            <a:r>
              <a:rPr lang="en-US" sz="1400" dirty="0">
                <a:ea typeface="Times New Roman" panose="02020603050405020304" pitchFamily="18" charset="0"/>
              </a:rPr>
              <a:t> SEM, </a:t>
            </a:r>
            <a:r>
              <a:rPr lang="en-US" sz="1400" i="1" dirty="0">
                <a:ea typeface="Times New Roman" panose="02020603050405020304" pitchFamily="18" charset="0"/>
              </a:rPr>
              <a:t>n</a:t>
            </a:r>
            <a:r>
              <a:rPr lang="en-US" sz="1400" dirty="0">
                <a:ea typeface="Times New Roman" panose="02020603050405020304" pitchFamily="18" charset="0"/>
              </a:rPr>
              <a:t> = 5. </a:t>
            </a: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906492-FF4F-0501-89FB-31678C65F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389" y="1784076"/>
            <a:ext cx="3856931" cy="236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279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175713</TotalTime>
  <Words>431</Words>
  <Application>Microsoft Macintosh PowerPoint</Application>
  <PresentationFormat>On-screen Show (4:3)</PresentationFormat>
  <Paragraphs>14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Jourdan E Brune</cp:lastModifiedBy>
  <cp:revision>584</cp:revision>
  <dcterms:created xsi:type="dcterms:W3CDTF">2023-05-25T18:02:00Z</dcterms:created>
  <dcterms:modified xsi:type="dcterms:W3CDTF">2025-07-31T19:07:21Z</dcterms:modified>
</cp:coreProperties>
</file>