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Lst>
  <p:sldSz cx="9144000" cy="6858000" type="letter"/>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6" d="100"/>
          <a:sy n="66" d="100"/>
        </p:scale>
        <p:origin x="1282" y="4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A681B3E5-E67D-4208-A7E8-5D91024F9E7E}" type="datetimeFigureOut">
              <a:rPr lang="en-US" smtClean="0"/>
              <a:t>6/5/2015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04AF09B-265F-44B3-835A-DD400A161B3B}" type="slidenum">
              <a:rPr lang="en-US" smtClean="0"/>
              <a:t>‹#›</a:t>
            </a:fld>
            <a:endParaRPr lang="en-US"/>
          </a:p>
        </p:txBody>
      </p:sp>
    </p:spTree>
    <p:extLst>
      <p:ext uri="{BB962C8B-B14F-4D97-AF65-F5344CB8AC3E}">
        <p14:creationId xmlns:p14="http://schemas.microsoft.com/office/powerpoint/2010/main" val="208111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681B3E5-E67D-4208-A7E8-5D91024F9E7E}" type="datetimeFigureOut">
              <a:rPr lang="en-US" smtClean="0"/>
              <a:t>6/5/2015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04AF09B-265F-44B3-835A-DD400A161B3B}" type="slidenum">
              <a:rPr lang="en-US" smtClean="0"/>
              <a:t>‹#›</a:t>
            </a:fld>
            <a:endParaRPr lang="en-US"/>
          </a:p>
        </p:txBody>
      </p:sp>
    </p:spTree>
    <p:extLst>
      <p:ext uri="{BB962C8B-B14F-4D97-AF65-F5344CB8AC3E}">
        <p14:creationId xmlns:p14="http://schemas.microsoft.com/office/powerpoint/2010/main" val="39062649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681B3E5-E67D-4208-A7E8-5D91024F9E7E}" type="datetimeFigureOut">
              <a:rPr lang="en-US" smtClean="0"/>
              <a:t>6/5/2015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04AF09B-265F-44B3-835A-DD400A161B3B}" type="slidenum">
              <a:rPr lang="en-US" smtClean="0"/>
              <a:t>‹#›</a:t>
            </a:fld>
            <a:endParaRPr lang="en-US"/>
          </a:p>
        </p:txBody>
      </p:sp>
    </p:spTree>
    <p:extLst>
      <p:ext uri="{BB962C8B-B14F-4D97-AF65-F5344CB8AC3E}">
        <p14:creationId xmlns:p14="http://schemas.microsoft.com/office/powerpoint/2010/main" val="34064563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A681B3E5-E67D-4208-A7E8-5D91024F9E7E}" type="datetimeFigureOut">
              <a:rPr lang="en-US" smtClean="0"/>
              <a:t>6/5/2015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04AF09B-265F-44B3-835A-DD400A161B3B}" type="slidenum">
              <a:rPr lang="en-US" smtClean="0"/>
              <a:t>‹#›</a:t>
            </a:fld>
            <a:endParaRPr lang="en-US"/>
          </a:p>
        </p:txBody>
      </p:sp>
    </p:spTree>
    <p:extLst>
      <p:ext uri="{BB962C8B-B14F-4D97-AF65-F5344CB8AC3E}">
        <p14:creationId xmlns:p14="http://schemas.microsoft.com/office/powerpoint/2010/main" val="13432429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A681B3E5-E67D-4208-A7E8-5D91024F9E7E}" type="datetimeFigureOut">
              <a:rPr lang="en-US" smtClean="0"/>
              <a:t>6/5/2015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04AF09B-265F-44B3-835A-DD400A161B3B}" type="slidenum">
              <a:rPr lang="en-US" smtClean="0"/>
              <a:t>‹#›</a:t>
            </a:fld>
            <a:endParaRPr lang="en-US"/>
          </a:p>
        </p:txBody>
      </p:sp>
    </p:spTree>
    <p:extLst>
      <p:ext uri="{BB962C8B-B14F-4D97-AF65-F5344CB8AC3E}">
        <p14:creationId xmlns:p14="http://schemas.microsoft.com/office/powerpoint/2010/main" val="24711574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A681B3E5-E67D-4208-A7E8-5D91024F9E7E}" type="datetimeFigureOut">
              <a:rPr lang="en-US" smtClean="0"/>
              <a:t>6/5/2015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04AF09B-265F-44B3-835A-DD400A161B3B}" type="slidenum">
              <a:rPr lang="en-US" smtClean="0"/>
              <a:t>‹#›</a:t>
            </a:fld>
            <a:endParaRPr lang="en-US"/>
          </a:p>
        </p:txBody>
      </p:sp>
    </p:spTree>
    <p:extLst>
      <p:ext uri="{BB962C8B-B14F-4D97-AF65-F5344CB8AC3E}">
        <p14:creationId xmlns:p14="http://schemas.microsoft.com/office/powerpoint/2010/main" val="41425349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681B3E5-E67D-4208-A7E8-5D91024F9E7E}" type="datetimeFigureOut">
              <a:rPr lang="en-US" smtClean="0"/>
              <a:t>6/5/2015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04AF09B-265F-44B3-835A-DD400A161B3B}" type="slidenum">
              <a:rPr lang="en-US" smtClean="0"/>
              <a:t>‹#›</a:t>
            </a:fld>
            <a:endParaRPr lang="en-US"/>
          </a:p>
        </p:txBody>
      </p:sp>
    </p:spTree>
    <p:extLst>
      <p:ext uri="{BB962C8B-B14F-4D97-AF65-F5344CB8AC3E}">
        <p14:creationId xmlns:p14="http://schemas.microsoft.com/office/powerpoint/2010/main" val="18498716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681B3E5-E67D-4208-A7E8-5D91024F9E7E}" type="datetimeFigureOut">
              <a:rPr lang="en-US" smtClean="0"/>
              <a:t>6/5/2015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04AF09B-265F-44B3-835A-DD400A161B3B}" type="slidenum">
              <a:rPr lang="en-US" smtClean="0"/>
              <a:t>‹#›</a:t>
            </a:fld>
            <a:endParaRPr lang="en-US"/>
          </a:p>
        </p:txBody>
      </p:sp>
    </p:spTree>
    <p:extLst>
      <p:ext uri="{BB962C8B-B14F-4D97-AF65-F5344CB8AC3E}">
        <p14:creationId xmlns:p14="http://schemas.microsoft.com/office/powerpoint/2010/main" val="18933984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681B3E5-E67D-4208-A7E8-5D91024F9E7E}" type="datetimeFigureOut">
              <a:rPr lang="en-US" smtClean="0"/>
              <a:t>6/5/2015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04AF09B-265F-44B3-835A-DD400A161B3B}" type="slidenum">
              <a:rPr lang="en-US" smtClean="0"/>
              <a:t>‹#›</a:t>
            </a:fld>
            <a:endParaRPr lang="en-US"/>
          </a:p>
        </p:txBody>
      </p:sp>
    </p:spTree>
    <p:extLst>
      <p:ext uri="{BB962C8B-B14F-4D97-AF65-F5344CB8AC3E}">
        <p14:creationId xmlns:p14="http://schemas.microsoft.com/office/powerpoint/2010/main" val="15743095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681B3E5-E67D-4208-A7E8-5D91024F9E7E}" type="datetimeFigureOut">
              <a:rPr lang="en-US" smtClean="0"/>
              <a:t>6/5/2015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04AF09B-265F-44B3-835A-DD400A161B3B}" type="slidenum">
              <a:rPr lang="en-US" smtClean="0"/>
              <a:t>‹#›</a:t>
            </a:fld>
            <a:endParaRPr lang="en-US"/>
          </a:p>
        </p:txBody>
      </p:sp>
    </p:spTree>
    <p:extLst>
      <p:ext uri="{BB962C8B-B14F-4D97-AF65-F5344CB8AC3E}">
        <p14:creationId xmlns:p14="http://schemas.microsoft.com/office/powerpoint/2010/main" val="19218294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681B3E5-E67D-4208-A7E8-5D91024F9E7E}" type="datetimeFigureOut">
              <a:rPr lang="en-US" smtClean="0"/>
              <a:t>6/5/2015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04AF09B-265F-44B3-835A-DD400A161B3B}" type="slidenum">
              <a:rPr lang="en-US" smtClean="0"/>
              <a:t>‹#›</a:t>
            </a:fld>
            <a:endParaRPr lang="en-US"/>
          </a:p>
        </p:txBody>
      </p:sp>
    </p:spTree>
    <p:extLst>
      <p:ext uri="{BB962C8B-B14F-4D97-AF65-F5344CB8AC3E}">
        <p14:creationId xmlns:p14="http://schemas.microsoft.com/office/powerpoint/2010/main" val="23561396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681B3E5-E67D-4208-A7E8-5D91024F9E7E}" type="datetimeFigureOut">
              <a:rPr lang="en-US" smtClean="0"/>
              <a:t>6/5/2015</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04AF09B-265F-44B3-835A-DD400A161B3B}" type="slidenum">
              <a:rPr lang="en-US" smtClean="0"/>
              <a:t>‹#›</a:t>
            </a:fld>
            <a:endParaRPr lang="en-US"/>
          </a:p>
        </p:txBody>
      </p:sp>
    </p:spTree>
    <p:extLst>
      <p:ext uri="{BB962C8B-B14F-4D97-AF65-F5344CB8AC3E}">
        <p14:creationId xmlns:p14="http://schemas.microsoft.com/office/powerpoint/2010/main" val="23705333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30214" y="944061"/>
            <a:ext cx="8602884" cy="3831818"/>
          </a:xfrm>
          <a:prstGeom prst="rect">
            <a:avLst/>
          </a:prstGeom>
          <a:noFill/>
        </p:spPr>
        <p:txBody>
          <a:bodyPr wrap="square" rtlCol="0">
            <a:spAutoFit/>
          </a:bodyPr>
          <a:lstStyle/>
          <a:p>
            <a:r>
              <a:rPr lang="en-US" sz="1350" dirty="0"/>
              <a:t>Figure </a:t>
            </a:r>
            <a:r>
              <a:rPr lang="en-US" sz="1350" dirty="0" smtClean="0"/>
              <a:t>S3.2 </a:t>
            </a:r>
            <a:r>
              <a:rPr lang="en-US" sz="1350" dirty="0"/>
              <a:t>- Trend in average of length, weight and daily growth rate measured over time in female and male offspring for each family. Individual measures are depicted by open circular dots. Means are represented by black circular dots, and standard deviations are depicted by black bars. The following graphs illustrate individual trait changes for either female or male progeny in each family:</a:t>
            </a:r>
          </a:p>
          <a:p>
            <a:endParaRPr lang="en-US" sz="1350" dirty="0"/>
          </a:p>
          <a:p>
            <a:r>
              <a:rPr lang="en-US" sz="1350" dirty="0"/>
              <a:t>Figure </a:t>
            </a:r>
            <a:r>
              <a:rPr lang="en-US" sz="1350" dirty="0" smtClean="0"/>
              <a:t>S3.2.a </a:t>
            </a:r>
            <a:r>
              <a:rPr lang="en-US" sz="1350" dirty="0"/>
              <a:t>- Length for female offspring in Family_1</a:t>
            </a:r>
          </a:p>
          <a:p>
            <a:r>
              <a:rPr lang="en-US" sz="1350" dirty="0"/>
              <a:t>Figure </a:t>
            </a:r>
            <a:r>
              <a:rPr lang="en-US" sz="1350" dirty="0" smtClean="0"/>
              <a:t>S3.2.b </a:t>
            </a:r>
            <a:r>
              <a:rPr lang="en-US" sz="1350" dirty="0"/>
              <a:t>- Weight for female offspring in Family_1</a:t>
            </a:r>
          </a:p>
          <a:p>
            <a:r>
              <a:rPr lang="en-US" sz="1350" dirty="0"/>
              <a:t>Figure </a:t>
            </a:r>
            <a:r>
              <a:rPr lang="en-US" sz="1350" dirty="0" smtClean="0"/>
              <a:t>S3.2.c </a:t>
            </a:r>
            <a:r>
              <a:rPr lang="en-US" sz="1350" dirty="0"/>
              <a:t>- Daily growth rate for female offspring in Family_1</a:t>
            </a:r>
          </a:p>
          <a:p>
            <a:r>
              <a:rPr lang="en-US" sz="1350" dirty="0"/>
              <a:t>Figure </a:t>
            </a:r>
            <a:r>
              <a:rPr lang="en-US" sz="1350" dirty="0" smtClean="0"/>
              <a:t>S3.2.d </a:t>
            </a:r>
            <a:r>
              <a:rPr lang="en-US" sz="1350" dirty="0"/>
              <a:t>- Length male offspring in Family_1</a:t>
            </a:r>
          </a:p>
          <a:p>
            <a:r>
              <a:rPr lang="en-US" sz="1350" dirty="0"/>
              <a:t>Figure </a:t>
            </a:r>
            <a:r>
              <a:rPr lang="en-US" sz="1350" dirty="0" smtClean="0"/>
              <a:t>S3.2.e </a:t>
            </a:r>
            <a:r>
              <a:rPr lang="en-US" sz="1350" dirty="0"/>
              <a:t>- Weight for male offspring in Family_1</a:t>
            </a:r>
          </a:p>
          <a:p>
            <a:r>
              <a:rPr lang="en-US" sz="1350" dirty="0"/>
              <a:t>Figure </a:t>
            </a:r>
            <a:r>
              <a:rPr lang="en-US" sz="1350" dirty="0" smtClean="0"/>
              <a:t>S3.2.f </a:t>
            </a:r>
            <a:r>
              <a:rPr lang="en-US" sz="1350" dirty="0"/>
              <a:t>- Daily growth rate for male offspring in Family_1</a:t>
            </a:r>
          </a:p>
          <a:p>
            <a:endParaRPr lang="en-US" sz="1350" dirty="0"/>
          </a:p>
          <a:p>
            <a:r>
              <a:rPr lang="en-US" sz="1350" dirty="0"/>
              <a:t>Figure </a:t>
            </a:r>
            <a:r>
              <a:rPr lang="en-US" sz="1350" dirty="0" smtClean="0"/>
              <a:t>S3.2.g </a:t>
            </a:r>
            <a:r>
              <a:rPr lang="en-US" sz="1350" dirty="0"/>
              <a:t>- Length female offspring in Family_2</a:t>
            </a:r>
          </a:p>
          <a:p>
            <a:r>
              <a:rPr lang="en-US" sz="1350" dirty="0"/>
              <a:t>Figure </a:t>
            </a:r>
            <a:r>
              <a:rPr lang="en-US" sz="1350" dirty="0" smtClean="0"/>
              <a:t>S3.2.h </a:t>
            </a:r>
            <a:r>
              <a:rPr lang="en-US" sz="1350" dirty="0"/>
              <a:t>- Weight for female offspring in Family_2</a:t>
            </a:r>
          </a:p>
          <a:p>
            <a:r>
              <a:rPr lang="en-US" sz="1350" dirty="0"/>
              <a:t>Figure </a:t>
            </a:r>
            <a:r>
              <a:rPr lang="en-US" sz="1350" dirty="0" smtClean="0"/>
              <a:t>S3.2.i </a:t>
            </a:r>
            <a:r>
              <a:rPr lang="en-US" sz="1350" dirty="0"/>
              <a:t>- Daily growth rate for female offspring in Family_2</a:t>
            </a:r>
          </a:p>
          <a:p>
            <a:r>
              <a:rPr lang="en-US" sz="1350" dirty="0"/>
              <a:t>Figure </a:t>
            </a:r>
            <a:r>
              <a:rPr lang="en-US" sz="1350" dirty="0" smtClean="0"/>
              <a:t>S3.2.j </a:t>
            </a:r>
            <a:r>
              <a:rPr lang="en-US" sz="1350" dirty="0"/>
              <a:t>- Length male offspring in Family_2</a:t>
            </a:r>
          </a:p>
          <a:p>
            <a:r>
              <a:rPr lang="en-US" sz="1350" dirty="0"/>
              <a:t>Figure </a:t>
            </a:r>
            <a:r>
              <a:rPr lang="en-US" sz="1350" dirty="0" smtClean="0"/>
              <a:t>S3.2.k </a:t>
            </a:r>
            <a:r>
              <a:rPr lang="en-US" sz="1350" dirty="0"/>
              <a:t>- Weight for male offspring in Family_2</a:t>
            </a:r>
          </a:p>
          <a:p>
            <a:r>
              <a:rPr lang="en-US" sz="1350" dirty="0"/>
              <a:t>Figure </a:t>
            </a:r>
            <a:r>
              <a:rPr lang="en-US" sz="1350" dirty="0" smtClean="0"/>
              <a:t>S3.2.l </a:t>
            </a:r>
            <a:r>
              <a:rPr lang="en-US" sz="1350" dirty="0"/>
              <a:t>- Daily growth rate for male offspring in Family_2</a:t>
            </a:r>
          </a:p>
        </p:txBody>
      </p:sp>
      <p:sp>
        <p:nvSpPr>
          <p:cNvPr id="5" name="TextBox 4"/>
          <p:cNvSpPr txBox="1"/>
          <p:nvPr/>
        </p:nvSpPr>
        <p:spPr>
          <a:xfrm>
            <a:off x="4661704" y="1951058"/>
            <a:ext cx="5121798" cy="3416320"/>
          </a:xfrm>
          <a:prstGeom prst="rect">
            <a:avLst/>
          </a:prstGeom>
          <a:noFill/>
        </p:spPr>
        <p:txBody>
          <a:bodyPr wrap="square" rtlCol="0">
            <a:spAutoFit/>
          </a:bodyPr>
          <a:lstStyle/>
          <a:p>
            <a:r>
              <a:rPr lang="en-US" sz="1350" dirty="0"/>
              <a:t>Figure </a:t>
            </a:r>
            <a:r>
              <a:rPr lang="en-US" sz="1350" dirty="0" smtClean="0"/>
              <a:t>S3.2.m </a:t>
            </a:r>
            <a:r>
              <a:rPr lang="en-US" sz="1350" dirty="0"/>
              <a:t>- Length female offspring in Family_3</a:t>
            </a:r>
          </a:p>
          <a:p>
            <a:r>
              <a:rPr lang="en-US" sz="1350" dirty="0"/>
              <a:t>Figure </a:t>
            </a:r>
            <a:r>
              <a:rPr lang="en-US" sz="1350" dirty="0" smtClean="0"/>
              <a:t>S3.2.n </a:t>
            </a:r>
            <a:r>
              <a:rPr lang="en-US" sz="1350" dirty="0"/>
              <a:t>- Weight for female offspring in Family_3</a:t>
            </a:r>
          </a:p>
          <a:p>
            <a:r>
              <a:rPr lang="en-US" sz="1350" dirty="0"/>
              <a:t>Figure </a:t>
            </a:r>
            <a:r>
              <a:rPr lang="en-US" sz="1350" dirty="0" smtClean="0"/>
              <a:t>S3.2.o </a:t>
            </a:r>
            <a:r>
              <a:rPr lang="en-US" sz="1350" dirty="0"/>
              <a:t>- Daily growth rate for female offspring in Family_3</a:t>
            </a:r>
          </a:p>
          <a:p>
            <a:r>
              <a:rPr lang="en-US" sz="1350" dirty="0"/>
              <a:t>Figure </a:t>
            </a:r>
            <a:r>
              <a:rPr lang="en-US" sz="1350" dirty="0" smtClean="0"/>
              <a:t>S3.2.p </a:t>
            </a:r>
            <a:r>
              <a:rPr lang="en-US" sz="1350" dirty="0"/>
              <a:t>- Length male offspring in Family_3</a:t>
            </a:r>
          </a:p>
          <a:p>
            <a:r>
              <a:rPr lang="en-US" sz="1350" dirty="0"/>
              <a:t>Figure </a:t>
            </a:r>
            <a:r>
              <a:rPr lang="en-US" sz="1350" dirty="0" smtClean="0"/>
              <a:t>S3.2.q </a:t>
            </a:r>
            <a:r>
              <a:rPr lang="en-US" sz="1350" dirty="0"/>
              <a:t>- Weight for male offspring in Family_3</a:t>
            </a:r>
          </a:p>
          <a:p>
            <a:r>
              <a:rPr lang="en-US" sz="1350" dirty="0"/>
              <a:t>Figure </a:t>
            </a:r>
            <a:r>
              <a:rPr lang="en-US" sz="1350" dirty="0" smtClean="0"/>
              <a:t>S3.2.r </a:t>
            </a:r>
            <a:r>
              <a:rPr lang="en-US" sz="1350" dirty="0"/>
              <a:t>- Daily growth rate for male offspring in Family_3</a:t>
            </a:r>
          </a:p>
          <a:p>
            <a:endParaRPr lang="en-US" sz="1350" dirty="0"/>
          </a:p>
          <a:p>
            <a:r>
              <a:rPr lang="en-US" sz="1350" dirty="0"/>
              <a:t>Figure </a:t>
            </a:r>
            <a:r>
              <a:rPr lang="en-US" sz="1350" dirty="0" smtClean="0"/>
              <a:t>S3.2.s </a:t>
            </a:r>
            <a:r>
              <a:rPr lang="en-US" sz="1350" dirty="0"/>
              <a:t>- Length female offspring in Family_4</a:t>
            </a:r>
          </a:p>
          <a:p>
            <a:r>
              <a:rPr lang="en-US" sz="1350" dirty="0"/>
              <a:t>Figure </a:t>
            </a:r>
            <a:r>
              <a:rPr lang="en-US" sz="1350" dirty="0" smtClean="0"/>
              <a:t>S3.2.t </a:t>
            </a:r>
            <a:r>
              <a:rPr lang="en-US" sz="1350" dirty="0"/>
              <a:t>- Weight for female offspring in Family_4</a:t>
            </a:r>
          </a:p>
          <a:p>
            <a:r>
              <a:rPr lang="en-US" sz="1350" dirty="0"/>
              <a:t>Figure </a:t>
            </a:r>
            <a:r>
              <a:rPr lang="en-US" sz="1350" dirty="0" smtClean="0"/>
              <a:t>S3.2.u </a:t>
            </a:r>
            <a:r>
              <a:rPr lang="en-US" sz="1350" dirty="0"/>
              <a:t>- Daily growth rate Female offspring in Family_4</a:t>
            </a:r>
          </a:p>
          <a:p>
            <a:r>
              <a:rPr lang="en-US" sz="1350" dirty="0"/>
              <a:t>Figure </a:t>
            </a:r>
            <a:r>
              <a:rPr lang="en-US" sz="1350" dirty="0" smtClean="0"/>
              <a:t>S3.2.v </a:t>
            </a:r>
            <a:r>
              <a:rPr lang="en-US" sz="1350" dirty="0"/>
              <a:t>- Length male offspring in Family_4</a:t>
            </a:r>
          </a:p>
          <a:p>
            <a:r>
              <a:rPr lang="en-US" sz="1350" dirty="0"/>
              <a:t>Figure </a:t>
            </a:r>
            <a:r>
              <a:rPr lang="en-US" sz="1350" dirty="0" smtClean="0"/>
              <a:t>S3.2.w </a:t>
            </a:r>
            <a:r>
              <a:rPr lang="en-US" sz="1350" dirty="0"/>
              <a:t>- Weight for male offspring in Family_4</a:t>
            </a:r>
          </a:p>
          <a:p>
            <a:r>
              <a:rPr lang="en-US" sz="1350" dirty="0"/>
              <a:t>Figure </a:t>
            </a:r>
            <a:r>
              <a:rPr lang="en-US" sz="1350" dirty="0" smtClean="0"/>
              <a:t>S3.2.x </a:t>
            </a:r>
            <a:r>
              <a:rPr lang="en-US" sz="1350" dirty="0"/>
              <a:t>- Daily growth rate for male offspring in Family_4</a:t>
            </a:r>
          </a:p>
          <a:p>
            <a:endParaRPr lang="en-US" sz="1350" dirty="0"/>
          </a:p>
          <a:p>
            <a:endParaRPr lang="en-US" sz="1350" dirty="0"/>
          </a:p>
          <a:p>
            <a:endParaRPr lang="en-US" sz="1350" dirty="0"/>
          </a:p>
        </p:txBody>
      </p:sp>
    </p:spTree>
    <p:extLst>
      <p:ext uri="{BB962C8B-B14F-4D97-AF65-F5344CB8AC3E}">
        <p14:creationId xmlns:p14="http://schemas.microsoft.com/office/powerpoint/2010/main" val="7016983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47577" y="1030870"/>
            <a:ext cx="5396696" cy="338554"/>
          </a:xfrm>
          <a:prstGeom prst="rect">
            <a:avLst/>
          </a:prstGeom>
          <a:noFill/>
        </p:spPr>
        <p:txBody>
          <a:bodyPr wrap="square" rtlCol="0">
            <a:spAutoFit/>
          </a:bodyPr>
          <a:lstStyle/>
          <a:p>
            <a:r>
              <a:rPr lang="en-US" sz="1600" dirty="0"/>
              <a:t>Figure </a:t>
            </a:r>
            <a:r>
              <a:rPr lang="en-US" sz="1600" dirty="0" smtClean="0"/>
              <a:t>S3.2.a </a:t>
            </a:r>
            <a:r>
              <a:rPr lang="en-US" sz="1600" dirty="0"/>
              <a:t>- Length for female offspring in Family_1</a:t>
            </a:r>
          </a:p>
        </p:txBody>
      </p:sp>
      <p:pic>
        <p:nvPicPr>
          <p:cNvPr id="2" name="Picture 1"/>
          <p:cNvPicPr>
            <a:picLocks noChangeAspect="1"/>
          </p:cNvPicPr>
          <p:nvPr/>
        </p:nvPicPr>
        <p:blipFill rotWithShape="1">
          <a:blip r:embed="rId2">
            <a:extLst>
              <a:ext uri="{28A0092B-C50C-407E-A947-70E740481C1C}">
                <a14:useLocalDpi xmlns:a14="http://schemas.microsoft.com/office/drawing/2010/main" val="0"/>
              </a:ext>
            </a:extLst>
          </a:blip>
          <a:srcRect r="2056"/>
          <a:stretch/>
        </p:blipFill>
        <p:spPr>
          <a:xfrm>
            <a:off x="0" y="1679775"/>
            <a:ext cx="9097680" cy="3483257"/>
          </a:xfrm>
          <a:prstGeom prst="rect">
            <a:avLst/>
          </a:prstGeom>
        </p:spPr>
      </p:pic>
    </p:spTree>
    <p:extLst>
      <p:ext uri="{BB962C8B-B14F-4D97-AF65-F5344CB8AC3E}">
        <p14:creationId xmlns:p14="http://schemas.microsoft.com/office/powerpoint/2010/main" val="14670866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47576" y="1030870"/>
            <a:ext cx="5095756" cy="338554"/>
          </a:xfrm>
          <a:prstGeom prst="rect">
            <a:avLst/>
          </a:prstGeom>
          <a:noFill/>
        </p:spPr>
        <p:txBody>
          <a:bodyPr wrap="square" rtlCol="0">
            <a:spAutoFit/>
          </a:bodyPr>
          <a:lstStyle/>
          <a:p>
            <a:r>
              <a:rPr lang="en-US" sz="1600" dirty="0"/>
              <a:t>Figure </a:t>
            </a:r>
            <a:r>
              <a:rPr lang="en-US" sz="1600" dirty="0" smtClean="0"/>
              <a:t>S3.2.b </a:t>
            </a:r>
            <a:r>
              <a:rPr lang="en-US" sz="1600" dirty="0"/>
              <a:t>- Weight for female offspring in Family_1</a:t>
            </a:r>
          </a:p>
        </p:txBody>
      </p:sp>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r="2072"/>
          <a:stretch/>
        </p:blipFill>
        <p:spPr>
          <a:xfrm>
            <a:off x="0" y="1714500"/>
            <a:ext cx="9097701" cy="3483800"/>
          </a:xfrm>
          <a:prstGeom prst="rect">
            <a:avLst/>
          </a:prstGeom>
        </p:spPr>
      </p:pic>
    </p:spTree>
    <p:extLst>
      <p:ext uri="{BB962C8B-B14F-4D97-AF65-F5344CB8AC3E}">
        <p14:creationId xmlns:p14="http://schemas.microsoft.com/office/powerpoint/2010/main" val="6412668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47576" y="1030870"/>
            <a:ext cx="6044879" cy="338554"/>
          </a:xfrm>
          <a:prstGeom prst="rect">
            <a:avLst/>
          </a:prstGeom>
          <a:noFill/>
        </p:spPr>
        <p:txBody>
          <a:bodyPr wrap="square" rtlCol="0">
            <a:spAutoFit/>
          </a:bodyPr>
          <a:lstStyle/>
          <a:p>
            <a:r>
              <a:rPr lang="en-US" sz="1600" dirty="0"/>
              <a:t>Figure </a:t>
            </a:r>
            <a:r>
              <a:rPr lang="en-US" sz="1600" dirty="0" smtClean="0"/>
              <a:t>S3.2.c </a:t>
            </a:r>
            <a:r>
              <a:rPr lang="en-US" sz="1600" dirty="0"/>
              <a:t>- Daily growth rate for female offspring in Family_1</a:t>
            </a:r>
          </a:p>
        </p:txBody>
      </p:sp>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r="1956"/>
          <a:stretch/>
        </p:blipFill>
        <p:spPr>
          <a:xfrm>
            <a:off x="0" y="2057400"/>
            <a:ext cx="9071508" cy="2775754"/>
          </a:xfrm>
          <a:prstGeom prst="rect">
            <a:avLst/>
          </a:prstGeom>
        </p:spPr>
      </p:pic>
    </p:spTree>
    <p:extLst>
      <p:ext uri="{BB962C8B-B14F-4D97-AF65-F5344CB8AC3E}">
        <p14:creationId xmlns:p14="http://schemas.microsoft.com/office/powerpoint/2010/main" val="20607740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47577" y="1030870"/>
            <a:ext cx="4653023" cy="338554"/>
          </a:xfrm>
          <a:prstGeom prst="rect">
            <a:avLst/>
          </a:prstGeom>
          <a:noFill/>
        </p:spPr>
        <p:txBody>
          <a:bodyPr wrap="square" rtlCol="0">
            <a:spAutoFit/>
          </a:bodyPr>
          <a:lstStyle/>
          <a:p>
            <a:r>
              <a:rPr lang="en-US" sz="1600" dirty="0"/>
              <a:t>Figure </a:t>
            </a:r>
            <a:r>
              <a:rPr lang="en-US" sz="1600" dirty="0" smtClean="0"/>
              <a:t>S3.2.d </a:t>
            </a:r>
            <a:r>
              <a:rPr lang="en-US" sz="1600" dirty="0"/>
              <a:t>- Length male offspring in Family_1</a:t>
            </a:r>
          </a:p>
        </p:txBody>
      </p:sp>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r="2416"/>
          <a:stretch/>
        </p:blipFill>
        <p:spPr>
          <a:xfrm>
            <a:off x="-1" y="1714500"/>
            <a:ext cx="9109396" cy="3500618"/>
          </a:xfrm>
          <a:prstGeom prst="rect">
            <a:avLst/>
          </a:prstGeom>
        </p:spPr>
      </p:pic>
    </p:spTree>
    <p:extLst>
      <p:ext uri="{BB962C8B-B14F-4D97-AF65-F5344CB8AC3E}">
        <p14:creationId xmlns:p14="http://schemas.microsoft.com/office/powerpoint/2010/main" val="9450814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47577" y="1030870"/>
            <a:ext cx="5304099" cy="338554"/>
          </a:xfrm>
          <a:prstGeom prst="rect">
            <a:avLst/>
          </a:prstGeom>
          <a:noFill/>
        </p:spPr>
        <p:txBody>
          <a:bodyPr wrap="square" rtlCol="0">
            <a:spAutoFit/>
          </a:bodyPr>
          <a:lstStyle/>
          <a:p>
            <a:r>
              <a:rPr lang="en-US" sz="1600" dirty="0"/>
              <a:t>Figure </a:t>
            </a:r>
            <a:r>
              <a:rPr lang="en-US" sz="1600" dirty="0" smtClean="0"/>
              <a:t>S3.2.e </a:t>
            </a:r>
            <a:r>
              <a:rPr lang="en-US" sz="1600" dirty="0"/>
              <a:t>- Weight for male offspring in Family_1</a:t>
            </a:r>
          </a:p>
        </p:txBody>
      </p:sp>
      <p:pic>
        <p:nvPicPr>
          <p:cNvPr id="2" name="Picture 1"/>
          <p:cNvPicPr>
            <a:picLocks noChangeAspect="1"/>
          </p:cNvPicPr>
          <p:nvPr/>
        </p:nvPicPr>
        <p:blipFill rotWithShape="1">
          <a:blip r:embed="rId2">
            <a:extLst>
              <a:ext uri="{28A0092B-C50C-407E-A947-70E740481C1C}">
                <a14:useLocalDpi xmlns:a14="http://schemas.microsoft.com/office/drawing/2010/main" val="0"/>
              </a:ext>
            </a:extLst>
          </a:blip>
          <a:srcRect r="2532"/>
          <a:stretch/>
        </p:blipFill>
        <p:spPr>
          <a:xfrm>
            <a:off x="1" y="1714500"/>
            <a:ext cx="9121217" cy="3509300"/>
          </a:xfrm>
          <a:prstGeom prst="rect">
            <a:avLst/>
          </a:prstGeom>
        </p:spPr>
      </p:pic>
    </p:spTree>
    <p:extLst>
      <p:ext uri="{BB962C8B-B14F-4D97-AF65-F5344CB8AC3E}">
        <p14:creationId xmlns:p14="http://schemas.microsoft.com/office/powerpoint/2010/main" val="21266904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47577" y="1030870"/>
            <a:ext cx="5720788" cy="338554"/>
          </a:xfrm>
          <a:prstGeom prst="rect">
            <a:avLst/>
          </a:prstGeom>
          <a:noFill/>
        </p:spPr>
        <p:txBody>
          <a:bodyPr wrap="square" rtlCol="0">
            <a:spAutoFit/>
          </a:bodyPr>
          <a:lstStyle/>
          <a:p>
            <a:r>
              <a:rPr lang="en-US" sz="1600" dirty="0"/>
              <a:t>Figure </a:t>
            </a:r>
            <a:r>
              <a:rPr lang="en-US" sz="1600" dirty="0" smtClean="0"/>
              <a:t>S3.2.f </a:t>
            </a:r>
            <a:r>
              <a:rPr lang="en-US" sz="1600" dirty="0"/>
              <a:t>- Daily growth rate for male offspring in Family_1</a:t>
            </a:r>
          </a:p>
        </p:txBody>
      </p:sp>
      <p:pic>
        <p:nvPicPr>
          <p:cNvPr id="2" name="Picture 1"/>
          <p:cNvPicPr>
            <a:picLocks noChangeAspect="1"/>
          </p:cNvPicPr>
          <p:nvPr/>
        </p:nvPicPr>
        <p:blipFill rotWithShape="1">
          <a:blip r:embed="rId2">
            <a:extLst>
              <a:ext uri="{28A0092B-C50C-407E-A947-70E740481C1C}">
                <a14:useLocalDpi xmlns:a14="http://schemas.microsoft.com/office/drawing/2010/main" val="0"/>
              </a:ext>
            </a:extLst>
          </a:blip>
          <a:srcRect r="1841"/>
          <a:stretch/>
        </p:blipFill>
        <p:spPr>
          <a:xfrm>
            <a:off x="0" y="2057400"/>
            <a:ext cx="9110561" cy="2784435"/>
          </a:xfrm>
          <a:prstGeom prst="rect">
            <a:avLst/>
          </a:prstGeom>
        </p:spPr>
      </p:pic>
    </p:spTree>
    <p:extLst>
      <p:ext uri="{BB962C8B-B14F-4D97-AF65-F5344CB8AC3E}">
        <p14:creationId xmlns:p14="http://schemas.microsoft.com/office/powerpoint/2010/main" val="10703777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47577" y="1030870"/>
            <a:ext cx="5477719" cy="338554"/>
          </a:xfrm>
          <a:prstGeom prst="rect">
            <a:avLst/>
          </a:prstGeom>
          <a:noFill/>
        </p:spPr>
        <p:txBody>
          <a:bodyPr wrap="square" rtlCol="0">
            <a:spAutoFit/>
          </a:bodyPr>
          <a:lstStyle/>
          <a:p>
            <a:r>
              <a:rPr lang="en-US" sz="1600" dirty="0"/>
              <a:t>Figure </a:t>
            </a:r>
            <a:r>
              <a:rPr lang="en-US" sz="1600" dirty="0" smtClean="0"/>
              <a:t>S3.2.g </a:t>
            </a:r>
            <a:r>
              <a:rPr lang="en-US" sz="1600" dirty="0"/>
              <a:t>- Length female offspring in Family_2</a:t>
            </a:r>
          </a:p>
        </p:txBody>
      </p:sp>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r="2416"/>
          <a:stretch/>
        </p:blipFill>
        <p:spPr>
          <a:xfrm>
            <a:off x="0" y="1714500"/>
            <a:ext cx="9131987" cy="3509300"/>
          </a:xfrm>
          <a:prstGeom prst="rect">
            <a:avLst/>
          </a:prstGeom>
        </p:spPr>
      </p:pic>
    </p:spTree>
    <p:extLst>
      <p:ext uri="{BB962C8B-B14F-4D97-AF65-F5344CB8AC3E}">
        <p14:creationId xmlns:p14="http://schemas.microsoft.com/office/powerpoint/2010/main" val="19861643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47576" y="1030870"/>
            <a:ext cx="5778662" cy="338554"/>
          </a:xfrm>
          <a:prstGeom prst="rect">
            <a:avLst/>
          </a:prstGeom>
          <a:noFill/>
        </p:spPr>
        <p:txBody>
          <a:bodyPr wrap="square" rtlCol="0">
            <a:spAutoFit/>
          </a:bodyPr>
          <a:lstStyle/>
          <a:p>
            <a:r>
              <a:rPr lang="en-US" sz="1600" dirty="0"/>
              <a:t>Figure </a:t>
            </a:r>
            <a:r>
              <a:rPr lang="en-US" sz="1600" dirty="0" smtClean="0"/>
              <a:t>S3.2.h </a:t>
            </a:r>
            <a:r>
              <a:rPr lang="en-US" sz="1600" dirty="0"/>
              <a:t>- Weight for female offspring in Family_2</a:t>
            </a:r>
          </a:p>
        </p:txBody>
      </p:sp>
      <p:pic>
        <p:nvPicPr>
          <p:cNvPr id="2" name="Picture 1"/>
          <p:cNvPicPr>
            <a:picLocks noChangeAspect="1"/>
          </p:cNvPicPr>
          <p:nvPr/>
        </p:nvPicPr>
        <p:blipFill rotWithShape="1">
          <a:blip r:embed="rId2">
            <a:extLst>
              <a:ext uri="{28A0092B-C50C-407E-A947-70E740481C1C}">
                <a14:useLocalDpi xmlns:a14="http://schemas.microsoft.com/office/drawing/2010/main" val="0"/>
              </a:ext>
            </a:extLst>
          </a:blip>
          <a:srcRect r="2416"/>
          <a:stretch/>
        </p:blipFill>
        <p:spPr>
          <a:xfrm>
            <a:off x="0" y="1714500"/>
            <a:ext cx="9131987" cy="3509300"/>
          </a:xfrm>
          <a:prstGeom prst="rect">
            <a:avLst/>
          </a:prstGeom>
        </p:spPr>
      </p:pic>
    </p:spTree>
    <p:extLst>
      <p:ext uri="{BB962C8B-B14F-4D97-AF65-F5344CB8AC3E}">
        <p14:creationId xmlns:p14="http://schemas.microsoft.com/office/powerpoint/2010/main" val="8445912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47576" y="1030870"/>
            <a:ext cx="5848109" cy="338554"/>
          </a:xfrm>
          <a:prstGeom prst="rect">
            <a:avLst/>
          </a:prstGeom>
          <a:noFill/>
        </p:spPr>
        <p:txBody>
          <a:bodyPr wrap="square" rtlCol="0">
            <a:spAutoFit/>
          </a:bodyPr>
          <a:lstStyle/>
          <a:p>
            <a:r>
              <a:rPr lang="en-US" sz="1600" dirty="0"/>
              <a:t>Figure </a:t>
            </a:r>
            <a:r>
              <a:rPr lang="en-US" sz="1600" dirty="0" smtClean="0"/>
              <a:t>S3.2.i </a:t>
            </a:r>
            <a:r>
              <a:rPr lang="en-US" sz="1600" dirty="0"/>
              <a:t>- Daily growth rate for female offspring in Family_2</a:t>
            </a:r>
          </a:p>
        </p:txBody>
      </p:sp>
      <p:pic>
        <p:nvPicPr>
          <p:cNvPr id="2" name="Picture 1"/>
          <p:cNvPicPr>
            <a:picLocks noChangeAspect="1"/>
          </p:cNvPicPr>
          <p:nvPr/>
        </p:nvPicPr>
        <p:blipFill rotWithShape="1">
          <a:blip r:embed="rId2">
            <a:extLst>
              <a:ext uri="{28A0092B-C50C-407E-A947-70E740481C1C}">
                <a14:useLocalDpi xmlns:a14="http://schemas.microsoft.com/office/drawing/2010/main" val="0"/>
              </a:ext>
            </a:extLst>
          </a:blip>
          <a:srcRect r="1841"/>
          <a:stretch/>
        </p:blipFill>
        <p:spPr>
          <a:xfrm>
            <a:off x="0" y="2057400"/>
            <a:ext cx="9110561" cy="2784435"/>
          </a:xfrm>
          <a:prstGeom prst="rect">
            <a:avLst/>
          </a:prstGeom>
        </p:spPr>
      </p:pic>
    </p:spTree>
    <p:extLst>
      <p:ext uri="{BB962C8B-B14F-4D97-AF65-F5344CB8AC3E}">
        <p14:creationId xmlns:p14="http://schemas.microsoft.com/office/powerpoint/2010/main" val="170335047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47577" y="1030870"/>
            <a:ext cx="4412848" cy="338554"/>
          </a:xfrm>
          <a:prstGeom prst="rect">
            <a:avLst/>
          </a:prstGeom>
          <a:noFill/>
        </p:spPr>
        <p:txBody>
          <a:bodyPr wrap="square" rtlCol="0">
            <a:spAutoFit/>
          </a:bodyPr>
          <a:lstStyle/>
          <a:p>
            <a:r>
              <a:rPr lang="en-US" sz="1600" dirty="0"/>
              <a:t>Figure </a:t>
            </a:r>
            <a:r>
              <a:rPr lang="en-US" sz="1600" dirty="0" smtClean="0"/>
              <a:t>S3.2.j </a:t>
            </a:r>
            <a:r>
              <a:rPr lang="en-US" sz="1600" dirty="0"/>
              <a:t>- Length male offspring in Family_2</a:t>
            </a:r>
          </a:p>
        </p:txBody>
      </p:sp>
      <p:pic>
        <p:nvPicPr>
          <p:cNvPr id="2" name="Picture 1"/>
          <p:cNvPicPr>
            <a:picLocks noChangeAspect="1"/>
          </p:cNvPicPr>
          <p:nvPr/>
        </p:nvPicPr>
        <p:blipFill rotWithShape="1">
          <a:blip r:embed="rId2">
            <a:extLst>
              <a:ext uri="{28A0092B-C50C-407E-A947-70E740481C1C}">
                <a14:useLocalDpi xmlns:a14="http://schemas.microsoft.com/office/drawing/2010/main" val="0"/>
              </a:ext>
            </a:extLst>
          </a:blip>
          <a:srcRect r="2302"/>
          <a:stretch/>
        </p:blipFill>
        <p:spPr>
          <a:xfrm>
            <a:off x="0" y="1714500"/>
            <a:ext cx="9120137" cy="3500618"/>
          </a:xfrm>
          <a:prstGeom prst="rect">
            <a:avLst/>
          </a:prstGeom>
        </p:spPr>
      </p:pic>
    </p:spTree>
    <p:extLst>
      <p:ext uri="{BB962C8B-B14F-4D97-AF65-F5344CB8AC3E}">
        <p14:creationId xmlns:p14="http://schemas.microsoft.com/office/powerpoint/2010/main" val="12790886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47576" y="1030870"/>
            <a:ext cx="4933709" cy="338554"/>
          </a:xfrm>
          <a:prstGeom prst="rect">
            <a:avLst/>
          </a:prstGeom>
          <a:noFill/>
        </p:spPr>
        <p:txBody>
          <a:bodyPr wrap="square" rtlCol="0">
            <a:spAutoFit/>
          </a:bodyPr>
          <a:lstStyle/>
          <a:p>
            <a:r>
              <a:rPr lang="en-US" sz="1600" dirty="0"/>
              <a:t>Figure </a:t>
            </a:r>
            <a:r>
              <a:rPr lang="en-US" sz="1600" dirty="0" smtClean="0"/>
              <a:t>S3.2.k </a:t>
            </a:r>
            <a:r>
              <a:rPr lang="en-US" sz="1600" dirty="0"/>
              <a:t>- Weight for male offspring in Family_2</a:t>
            </a:r>
          </a:p>
        </p:txBody>
      </p:sp>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r="2416"/>
          <a:stretch/>
        </p:blipFill>
        <p:spPr>
          <a:xfrm>
            <a:off x="0" y="1714500"/>
            <a:ext cx="9131987" cy="3509300"/>
          </a:xfrm>
          <a:prstGeom prst="rect">
            <a:avLst/>
          </a:prstGeom>
        </p:spPr>
      </p:pic>
    </p:spTree>
    <p:extLst>
      <p:ext uri="{BB962C8B-B14F-4D97-AF65-F5344CB8AC3E}">
        <p14:creationId xmlns:p14="http://schemas.microsoft.com/office/powerpoint/2010/main" val="37453127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47577" y="1030870"/>
            <a:ext cx="5662914" cy="338554"/>
          </a:xfrm>
          <a:prstGeom prst="rect">
            <a:avLst/>
          </a:prstGeom>
          <a:noFill/>
        </p:spPr>
        <p:txBody>
          <a:bodyPr wrap="square" rtlCol="0">
            <a:spAutoFit/>
          </a:bodyPr>
          <a:lstStyle/>
          <a:p>
            <a:r>
              <a:rPr lang="en-US" sz="1600" dirty="0"/>
              <a:t>Figure </a:t>
            </a:r>
            <a:r>
              <a:rPr lang="en-US" sz="1600" dirty="0" smtClean="0"/>
              <a:t>S3.2.l </a:t>
            </a:r>
            <a:r>
              <a:rPr lang="en-US" sz="1600" dirty="0"/>
              <a:t>- Daily growth rate for male offspring in Family_2</a:t>
            </a:r>
          </a:p>
        </p:txBody>
      </p:sp>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r="1956"/>
          <a:stretch/>
        </p:blipFill>
        <p:spPr>
          <a:xfrm>
            <a:off x="0" y="2057400"/>
            <a:ext cx="9099879" cy="2784435"/>
          </a:xfrm>
          <a:prstGeom prst="rect">
            <a:avLst/>
          </a:prstGeom>
        </p:spPr>
      </p:pic>
    </p:spTree>
    <p:extLst>
      <p:ext uri="{BB962C8B-B14F-4D97-AF65-F5344CB8AC3E}">
        <p14:creationId xmlns:p14="http://schemas.microsoft.com/office/powerpoint/2010/main" val="37644058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14500" y="1285875"/>
            <a:ext cx="5715000" cy="4286250"/>
          </a:xfrm>
          <a:prstGeom prst="rect">
            <a:avLst/>
          </a:prstGeom>
        </p:spPr>
      </p:pic>
      <p:sp>
        <p:nvSpPr>
          <p:cNvPr id="3" name="TextBox 2"/>
          <p:cNvSpPr txBox="1"/>
          <p:nvPr/>
        </p:nvSpPr>
        <p:spPr>
          <a:xfrm>
            <a:off x="147575" y="1030870"/>
            <a:ext cx="4644343" cy="338554"/>
          </a:xfrm>
          <a:prstGeom prst="rect">
            <a:avLst/>
          </a:prstGeom>
          <a:noFill/>
        </p:spPr>
        <p:txBody>
          <a:bodyPr wrap="square" rtlCol="0">
            <a:spAutoFit/>
          </a:bodyPr>
          <a:lstStyle/>
          <a:p>
            <a:r>
              <a:rPr lang="en-US" sz="1600" dirty="0"/>
              <a:t>Figure </a:t>
            </a:r>
            <a:r>
              <a:rPr lang="en-US" sz="1600" dirty="0" smtClean="0"/>
              <a:t>S3.2.m </a:t>
            </a:r>
            <a:r>
              <a:rPr lang="en-US" sz="1600" dirty="0"/>
              <a:t>- Length female offspring in Family_3</a:t>
            </a:r>
          </a:p>
        </p:txBody>
      </p:sp>
    </p:spTree>
    <p:extLst>
      <p:ext uri="{BB962C8B-B14F-4D97-AF65-F5344CB8AC3E}">
        <p14:creationId xmlns:p14="http://schemas.microsoft.com/office/powerpoint/2010/main" val="175930236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14500" y="1285875"/>
            <a:ext cx="5715000" cy="4286250"/>
          </a:xfrm>
          <a:prstGeom prst="rect">
            <a:avLst/>
          </a:prstGeom>
        </p:spPr>
      </p:pic>
      <p:sp>
        <p:nvSpPr>
          <p:cNvPr id="3" name="TextBox 2"/>
          <p:cNvSpPr txBox="1"/>
          <p:nvPr/>
        </p:nvSpPr>
        <p:spPr>
          <a:xfrm>
            <a:off x="147577" y="1030870"/>
            <a:ext cx="5014732" cy="338554"/>
          </a:xfrm>
          <a:prstGeom prst="rect">
            <a:avLst/>
          </a:prstGeom>
          <a:noFill/>
        </p:spPr>
        <p:txBody>
          <a:bodyPr wrap="square" rtlCol="0">
            <a:spAutoFit/>
          </a:bodyPr>
          <a:lstStyle/>
          <a:p>
            <a:r>
              <a:rPr lang="en-US" sz="1600" dirty="0"/>
              <a:t>Figure </a:t>
            </a:r>
            <a:r>
              <a:rPr lang="en-US" sz="1600" dirty="0" smtClean="0"/>
              <a:t>S3.2.n </a:t>
            </a:r>
            <a:r>
              <a:rPr lang="en-US" sz="1600" dirty="0"/>
              <a:t>- Weight for female offspring in Family_3</a:t>
            </a:r>
          </a:p>
        </p:txBody>
      </p:sp>
    </p:spTree>
    <p:extLst>
      <p:ext uri="{BB962C8B-B14F-4D97-AF65-F5344CB8AC3E}">
        <p14:creationId xmlns:p14="http://schemas.microsoft.com/office/powerpoint/2010/main" val="7816513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47576" y="1030870"/>
            <a:ext cx="5813385" cy="338554"/>
          </a:xfrm>
          <a:prstGeom prst="rect">
            <a:avLst/>
          </a:prstGeom>
          <a:noFill/>
        </p:spPr>
        <p:txBody>
          <a:bodyPr wrap="square" rtlCol="0">
            <a:spAutoFit/>
          </a:bodyPr>
          <a:lstStyle/>
          <a:p>
            <a:r>
              <a:rPr lang="en-US" sz="1600" dirty="0"/>
              <a:t>Figure </a:t>
            </a:r>
            <a:r>
              <a:rPr lang="en-US" sz="1600" dirty="0" smtClean="0"/>
              <a:t>S3.2.o </a:t>
            </a:r>
            <a:r>
              <a:rPr lang="en-US" sz="1600" dirty="0"/>
              <a:t>- Daily growth rate for female offspring in Family_3</a:t>
            </a:r>
          </a:p>
        </p:txBody>
      </p:sp>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t="7620"/>
          <a:stretch/>
        </p:blipFill>
        <p:spPr>
          <a:xfrm>
            <a:off x="1714500" y="1612498"/>
            <a:ext cx="5715000" cy="3959627"/>
          </a:xfrm>
          <a:prstGeom prst="rect">
            <a:avLst/>
          </a:prstGeom>
        </p:spPr>
      </p:pic>
    </p:spTree>
    <p:extLst>
      <p:ext uri="{BB962C8B-B14F-4D97-AF65-F5344CB8AC3E}">
        <p14:creationId xmlns:p14="http://schemas.microsoft.com/office/powerpoint/2010/main" val="282200677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14500" y="1285875"/>
            <a:ext cx="5715000" cy="4286250"/>
          </a:xfrm>
          <a:prstGeom prst="rect">
            <a:avLst/>
          </a:prstGeom>
        </p:spPr>
      </p:pic>
      <p:sp>
        <p:nvSpPr>
          <p:cNvPr id="3" name="TextBox 2"/>
          <p:cNvSpPr txBox="1"/>
          <p:nvPr/>
        </p:nvSpPr>
        <p:spPr>
          <a:xfrm>
            <a:off x="147576" y="1030870"/>
            <a:ext cx="4528596" cy="338554"/>
          </a:xfrm>
          <a:prstGeom prst="rect">
            <a:avLst/>
          </a:prstGeom>
          <a:noFill/>
        </p:spPr>
        <p:txBody>
          <a:bodyPr wrap="square" rtlCol="0">
            <a:spAutoFit/>
          </a:bodyPr>
          <a:lstStyle/>
          <a:p>
            <a:r>
              <a:rPr lang="en-US" sz="1600" dirty="0"/>
              <a:t>Figure </a:t>
            </a:r>
            <a:r>
              <a:rPr lang="en-US" sz="1600" dirty="0" smtClean="0"/>
              <a:t>S3.2.p </a:t>
            </a:r>
            <a:r>
              <a:rPr lang="en-US" sz="1600" dirty="0"/>
              <a:t>- Length male offspring in Family_3</a:t>
            </a:r>
          </a:p>
        </p:txBody>
      </p:sp>
    </p:spTree>
    <p:extLst>
      <p:ext uri="{BB962C8B-B14F-4D97-AF65-F5344CB8AC3E}">
        <p14:creationId xmlns:p14="http://schemas.microsoft.com/office/powerpoint/2010/main" val="230331506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14500" y="1285875"/>
            <a:ext cx="5715000" cy="4286250"/>
          </a:xfrm>
          <a:prstGeom prst="rect">
            <a:avLst/>
          </a:prstGeom>
        </p:spPr>
      </p:pic>
      <p:sp>
        <p:nvSpPr>
          <p:cNvPr id="3" name="TextBox 2"/>
          <p:cNvSpPr txBox="1"/>
          <p:nvPr/>
        </p:nvSpPr>
        <p:spPr>
          <a:xfrm>
            <a:off x="147577" y="1030870"/>
            <a:ext cx="4875836" cy="338554"/>
          </a:xfrm>
          <a:prstGeom prst="rect">
            <a:avLst/>
          </a:prstGeom>
          <a:noFill/>
        </p:spPr>
        <p:txBody>
          <a:bodyPr wrap="square" rtlCol="0">
            <a:spAutoFit/>
          </a:bodyPr>
          <a:lstStyle/>
          <a:p>
            <a:r>
              <a:rPr lang="en-US" sz="1600" dirty="0"/>
              <a:t>Figure </a:t>
            </a:r>
            <a:r>
              <a:rPr lang="en-US" sz="1600" dirty="0" smtClean="0"/>
              <a:t>S3.2.q </a:t>
            </a:r>
            <a:r>
              <a:rPr lang="en-US" sz="1600" dirty="0"/>
              <a:t>- Weight for male offspring in Family_3</a:t>
            </a:r>
          </a:p>
        </p:txBody>
      </p:sp>
    </p:spTree>
    <p:extLst>
      <p:ext uri="{BB962C8B-B14F-4D97-AF65-F5344CB8AC3E}">
        <p14:creationId xmlns:p14="http://schemas.microsoft.com/office/powerpoint/2010/main" val="54708780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47576" y="1030870"/>
            <a:ext cx="5732363" cy="338554"/>
          </a:xfrm>
          <a:prstGeom prst="rect">
            <a:avLst/>
          </a:prstGeom>
          <a:noFill/>
        </p:spPr>
        <p:txBody>
          <a:bodyPr wrap="square" rtlCol="0">
            <a:spAutoFit/>
          </a:bodyPr>
          <a:lstStyle/>
          <a:p>
            <a:r>
              <a:rPr lang="en-US" sz="1600" dirty="0"/>
              <a:t>Figure </a:t>
            </a:r>
            <a:r>
              <a:rPr lang="en-US" sz="1600" dirty="0" smtClean="0"/>
              <a:t>S3.2.r </a:t>
            </a:r>
            <a:r>
              <a:rPr lang="en-US" sz="1600" dirty="0"/>
              <a:t>- Daily growth rate for male offspring in Family_3</a:t>
            </a:r>
          </a:p>
        </p:txBody>
      </p:sp>
      <p:pic>
        <p:nvPicPr>
          <p:cNvPr id="2" name="Picture 1"/>
          <p:cNvPicPr>
            <a:picLocks noChangeAspect="1"/>
          </p:cNvPicPr>
          <p:nvPr/>
        </p:nvPicPr>
        <p:blipFill rotWithShape="1">
          <a:blip r:embed="rId2">
            <a:extLst>
              <a:ext uri="{28A0092B-C50C-407E-A947-70E740481C1C}">
                <a14:useLocalDpi xmlns:a14="http://schemas.microsoft.com/office/drawing/2010/main" val="0"/>
              </a:ext>
            </a:extLst>
          </a:blip>
          <a:srcRect t="9241"/>
          <a:stretch/>
        </p:blipFill>
        <p:spPr>
          <a:xfrm>
            <a:off x="1714500" y="1681946"/>
            <a:ext cx="5715000" cy="3890179"/>
          </a:xfrm>
          <a:prstGeom prst="rect">
            <a:avLst/>
          </a:prstGeom>
        </p:spPr>
      </p:pic>
    </p:spTree>
    <p:extLst>
      <p:ext uri="{BB962C8B-B14F-4D97-AF65-F5344CB8AC3E}">
        <p14:creationId xmlns:p14="http://schemas.microsoft.com/office/powerpoint/2010/main" val="384471805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14500" y="1285875"/>
            <a:ext cx="5715000" cy="4286250"/>
          </a:xfrm>
          <a:prstGeom prst="rect">
            <a:avLst/>
          </a:prstGeom>
        </p:spPr>
      </p:pic>
      <p:sp>
        <p:nvSpPr>
          <p:cNvPr id="3" name="TextBox 2"/>
          <p:cNvSpPr txBox="1"/>
          <p:nvPr/>
        </p:nvSpPr>
        <p:spPr>
          <a:xfrm>
            <a:off x="147577" y="1030870"/>
            <a:ext cx="4852686" cy="338554"/>
          </a:xfrm>
          <a:prstGeom prst="rect">
            <a:avLst/>
          </a:prstGeom>
          <a:noFill/>
        </p:spPr>
        <p:txBody>
          <a:bodyPr wrap="square" rtlCol="0">
            <a:spAutoFit/>
          </a:bodyPr>
          <a:lstStyle/>
          <a:p>
            <a:r>
              <a:rPr lang="en-US" sz="1600" dirty="0"/>
              <a:t>Figure </a:t>
            </a:r>
            <a:r>
              <a:rPr lang="en-US" sz="1600" dirty="0" smtClean="0"/>
              <a:t>S3.2.s </a:t>
            </a:r>
            <a:r>
              <a:rPr lang="en-US" sz="1600" dirty="0"/>
              <a:t>- Length female offspring in Family_4</a:t>
            </a:r>
          </a:p>
        </p:txBody>
      </p:sp>
    </p:spTree>
    <p:extLst>
      <p:ext uri="{BB962C8B-B14F-4D97-AF65-F5344CB8AC3E}">
        <p14:creationId xmlns:p14="http://schemas.microsoft.com/office/powerpoint/2010/main" val="390084406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14500" y="1285875"/>
            <a:ext cx="5715000" cy="4286250"/>
          </a:xfrm>
          <a:prstGeom prst="rect">
            <a:avLst/>
          </a:prstGeom>
        </p:spPr>
      </p:pic>
      <p:sp>
        <p:nvSpPr>
          <p:cNvPr id="3" name="TextBox 2"/>
          <p:cNvSpPr txBox="1"/>
          <p:nvPr/>
        </p:nvSpPr>
        <p:spPr>
          <a:xfrm>
            <a:off x="147576" y="1030870"/>
            <a:ext cx="5246227" cy="338554"/>
          </a:xfrm>
          <a:prstGeom prst="rect">
            <a:avLst/>
          </a:prstGeom>
          <a:noFill/>
        </p:spPr>
        <p:txBody>
          <a:bodyPr wrap="square" rtlCol="0">
            <a:spAutoFit/>
          </a:bodyPr>
          <a:lstStyle/>
          <a:p>
            <a:r>
              <a:rPr lang="en-US" sz="1600" dirty="0"/>
              <a:t>Figure </a:t>
            </a:r>
            <a:r>
              <a:rPr lang="en-US" sz="1600" dirty="0" smtClean="0"/>
              <a:t>S3.2.t </a:t>
            </a:r>
            <a:r>
              <a:rPr lang="en-US" sz="1600" dirty="0"/>
              <a:t>- Weight for female offspring in Family_4</a:t>
            </a:r>
          </a:p>
        </p:txBody>
      </p:sp>
    </p:spTree>
    <p:extLst>
      <p:ext uri="{BB962C8B-B14F-4D97-AF65-F5344CB8AC3E}">
        <p14:creationId xmlns:p14="http://schemas.microsoft.com/office/powerpoint/2010/main" val="234138805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47577" y="1030870"/>
            <a:ext cx="5755512" cy="338554"/>
          </a:xfrm>
          <a:prstGeom prst="rect">
            <a:avLst/>
          </a:prstGeom>
          <a:noFill/>
        </p:spPr>
        <p:txBody>
          <a:bodyPr wrap="square" rtlCol="0">
            <a:spAutoFit/>
          </a:bodyPr>
          <a:lstStyle/>
          <a:p>
            <a:r>
              <a:rPr lang="en-US" sz="1600" dirty="0"/>
              <a:t>Figure </a:t>
            </a:r>
            <a:r>
              <a:rPr lang="en-US" sz="1600" dirty="0" smtClean="0"/>
              <a:t>S3.2.u </a:t>
            </a:r>
            <a:r>
              <a:rPr lang="en-US" sz="1600" dirty="0"/>
              <a:t>- Daily growth rate Female offspring in Family_4</a:t>
            </a:r>
          </a:p>
        </p:txBody>
      </p:sp>
      <p:pic>
        <p:nvPicPr>
          <p:cNvPr id="2" name="Picture 1"/>
          <p:cNvPicPr>
            <a:picLocks noChangeAspect="1"/>
          </p:cNvPicPr>
          <p:nvPr/>
        </p:nvPicPr>
        <p:blipFill rotWithShape="1">
          <a:blip r:embed="rId2">
            <a:extLst>
              <a:ext uri="{28A0092B-C50C-407E-A947-70E740481C1C}">
                <a14:useLocalDpi xmlns:a14="http://schemas.microsoft.com/office/drawing/2010/main" val="0"/>
              </a:ext>
            </a:extLst>
          </a:blip>
          <a:srcRect t="10456"/>
          <a:stretch/>
        </p:blipFill>
        <p:spPr>
          <a:xfrm>
            <a:off x="1714500" y="1734032"/>
            <a:ext cx="5715000" cy="3838093"/>
          </a:xfrm>
          <a:prstGeom prst="rect">
            <a:avLst/>
          </a:prstGeom>
        </p:spPr>
      </p:pic>
    </p:spTree>
    <p:extLst>
      <p:ext uri="{BB962C8B-B14F-4D97-AF65-F5344CB8AC3E}">
        <p14:creationId xmlns:p14="http://schemas.microsoft.com/office/powerpoint/2010/main" val="214955060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14500" y="1285875"/>
            <a:ext cx="5715000" cy="4286250"/>
          </a:xfrm>
          <a:prstGeom prst="rect">
            <a:avLst/>
          </a:prstGeom>
        </p:spPr>
      </p:pic>
      <p:sp>
        <p:nvSpPr>
          <p:cNvPr id="3" name="TextBox 2"/>
          <p:cNvSpPr txBox="1"/>
          <p:nvPr/>
        </p:nvSpPr>
        <p:spPr>
          <a:xfrm>
            <a:off x="147576" y="1030869"/>
            <a:ext cx="5350399" cy="338554"/>
          </a:xfrm>
          <a:prstGeom prst="rect">
            <a:avLst/>
          </a:prstGeom>
          <a:noFill/>
        </p:spPr>
        <p:txBody>
          <a:bodyPr wrap="square" rtlCol="0">
            <a:spAutoFit/>
          </a:bodyPr>
          <a:lstStyle/>
          <a:p>
            <a:r>
              <a:rPr lang="en-US" sz="1600" dirty="0"/>
              <a:t>Figure </a:t>
            </a:r>
            <a:r>
              <a:rPr lang="en-US" sz="1600" dirty="0" smtClean="0"/>
              <a:t>S3.2.v </a:t>
            </a:r>
            <a:r>
              <a:rPr lang="en-US" sz="1600" dirty="0"/>
              <a:t>- Length male offspring in Family_4</a:t>
            </a:r>
          </a:p>
        </p:txBody>
      </p:sp>
    </p:spTree>
    <p:extLst>
      <p:ext uri="{BB962C8B-B14F-4D97-AF65-F5344CB8AC3E}">
        <p14:creationId xmlns:p14="http://schemas.microsoft.com/office/powerpoint/2010/main" val="281891899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14500" y="1285875"/>
            <a:ext cx="5715000" cy="4286250"/>
          </a:xfrm>
          <a:prstGeom prst="rect">
            <a:avLst/>
          </a:prstGeom>
        </p:spPr>
      </p:pic>
      <p:sp>
        <p:nvSpPr>
          <p:cNvPr id="3" name="TextBox 2"/>
          <p:cNvSpPr txBox="1"/>
          <p:nvPr/>
        </p:nvSpPr>
        <p:spPr>
          <a:xfrm>
            <a:off x="147577" y="1030870"/>
            <a:ext cx="5442995" cy="338554"/>
          </a:xfrm>
          <a:prstGeom prst="rect">
            <a:avLst/>
          </a:prstGeom>
          <a:noFill/>
        </p:spPr>
        <p:txBody>
          <a:bodyPr wrap="square" rtlCol="0">
            <a:spAutoFit/>
          </a:bodyPr>
          <a:lstStyle/>
          <a:p>
            <a:r>
              <a:rPr lang="en-US" sz="1600" dirty="0"/>
              <a:t>Figure </a:t>
            </a:r>
            <a:r>
              <a:rPr lang="en-US" sz="1600" dirty="0" smtClean="0"/>
              <a:t>S3.2.w </a:t>
            </a:r>
            <a:r>
              <a:rPr lang="en-US" sz="1600" dirty="0"/>
              <a:t>- Weight for male offspring in Family_4</a:t>
            </a:r>
          </a:p>
        </p:txBody>
      </p:sp>
    </p:spTree>
    <p:extLst>
      <p:ext uri="{BB962C8B-B14F-4D97-AF65-F5344CB8AC3E}">
        <p14:creationId xmlns:p14="http://schemas.microsoft.com/office/powerpoint/2010/main" val="22714704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47576" y="1030871"/>
            <a:ext cx="5778661" cy="338554"/>
          </a:xfrm>
          <a:prstGeom prst="rect">
            <a:avLst/>
          </a:prstGeom>
          <a:noFill/>
        </p:spPr>
        <p:txBody>
          <a:bodyPr wrap="square" rtlCol="0">
            <a:spAutoFit/>
          </a:bodyPr>
          <a:lstStyle/>
          <a:p>
            <a:r>
              <a:rPr lang="en-US" sz="1600" dirty="0"/>
              <a:t>Figure </a:t>
            </a:r>
            <a:r>
              <a:rPr lang="en-US" sz="1600" dirty="0" smtClean="0"/>
              <a:t>S3.2.x </a:t>
            </a:r>
            <a:r>
              <a:rPr lang="en-US" sz="1600" dirty="0"/>
              <a:t>- Daily growth rate for male offspring in Family_4</a:t>
            </a:r>
          </a:p>
        </p:txBody>
      </p:sp>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t="8228"/>
          <a:stretch/>
        </p:blipFill>
        <p:spPr>
          <a:xfrm>
            <a:off x="1714500" y="1638541"/>
            <a:ext cx="5715000" cy="3933584"/>
          </a:xfrm>
          <a:prstGeom prst="rect">
            <a:avLst/>
          </a:prstGeom>
        </p:spPr>
      </p:pic>
    </p:spTree>
    <p:extLst>
      <p:ext uri="{BB962C8B-B14F-4D97-AF65-F5344CB8AC3E}">
        <p14:creationId xmlns:p14="http://schemas.microsoft.com/office/powerpoint/2010/main" val="347136187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97</TotalTime>
  <Words>517</Words>
  <Application>Microsoft Office PowerPoint</Application>
  <PresentationFormat>Letter Paper (8.5x11 in)</PresentationFormat>
  <Paragraphs>53</Paragraphs>
  <Slides>25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25</vt:i4>
      </vt:variant>
    </vt:vector>
  </HeadingPairs>
  <TitlesOfParts>
    <vt:vector size="29"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miyakokodama@gmail.com</dc:creator>
  <cp:lastModifiedBy>miyakokodama@gmail.com</cp:lastModifiedBy>
  <cp:revision>21</cp:revision>
  <dcterms:created xsi:type="dcterms:W3CDTF">2015-02-27T14:39:37Z</dcterms:created>
  <dcterms:modified xsi:type="dcterms:W3CDTF">2015-06-05T20:40:47Z</dcterms:modified>
</cp:coreProperties>
</file>