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2" r:id="rId1"/>
    <p:sldMasterId id="2147484108" r:id="rId2"/>
    <p:sldMasterId id="2147484113" r:id="rId3"/>
  </p:sldMasterIdLst>
  <p:sldIdLst>
    <p:sldId id="260" r:id="rId4"/>
    <p:sldId id="262" r:id="rId5"/>
    <p:sldId id="263" r:id="rId6"/>
    <p:sldId id="264" r:id="rId7"/>
    <p:sldId id="265" r:id="rId8"/>
    <p:sldId id="286" r:id="rId9"/>
    <p:sldId id="285" r:id="rId10"/>
    <p:sldId id="287" r:id="rId11"/>
    <p:sldId id="270" r:id="rId12"/>
    <p:sldId id="288" r:id="rId13"/>
    <p:sldId id="289" r:id="rId14"/>
    <p:sldId id="273" r:id="rId15"/>
    <p:sldId id="290" r:id="rId16"/>
    <p:sldId id="292" r:id="rId17"/>
    <p:sldId id="275" r:id="rId18"/>
    <p:sldId id="291" r:id="rId19"/>
    <p:sldId id="277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6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9D411C-4BAA-4BDB-B415-36A987BACBA6}" type="doc">
      <dgm:prSet loTypeId="urn:microsoft.com/office/officeart/2011/layout/HexagonRadial" loCatId="cycle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C85E83-1B23-4BD6-9AEE-2C7072EEC65E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Key Components of Stakeholder Engagement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2C84FC-BB37-4443-8F3E-70565B69ED2C}" type="parTrans" cxnId="{D524507B-3EDB-4D41-A03D-4DFD164A7E5E}">
      <dgm:prSet/>
      <dgm:spPr/>
      <dgm:t>
        <a:bodyPr/>
        <a:lstStyle/>
        <a:p>
          <a:endParaRPr lang="en-US"/>
        </a:p>
      </dgm:t>
    </dgm:pt>
    <dgm:pt modelId="{A4AAA376-5E61-4C03-A4BF-CA8CBE8F32A5}" type="sibTrans" cxnId="{D524507B-3EDB-4D41-A03D-4DFD164A7E5E}">
      <dgm:prSet/>
      <dgm:spPr/>
      <dgm:t>
        <a:bodyPr/>
        <a:lstStyle/>
        <a:p>
          <a:endParaRPr lang="en-US"/>
        </a:p>
      </dgm:t>
    </dgm:pt>
    <dgm:pt modelId="{590177D2-BCDD-4219-90B5-9690D4B6D5D9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Stakeholder Identification &amp; Analysis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AF9922-4FDC-4976-AB49-6FD1AE041A24}" type="parTrans" cxnId="{E54E6BB8-3E16-4D79-B1CE-33D0793FAF62}">
      <dgm:prSet/>
      <dgm:spPr/>
      <dgm:t>
        <a:bodyPr/>
        <a:lstStyle/>
        <a:p>
          <a:endParaRPr lang="en-US"/>
        </a:p>
      </dgm:t>
    </dgm:pt>
    <dgm:pt modelId="{C6226982-F804-4146-8B8F-BCFFA560DF97}" type="sibTrans" cxnId="{E54E6BB8-3E16-4D79-B1CE-33D0793FAF62}">
      <dgm:prSet/>
      <dgm:spPr/>
      <dgm:t>
        <a:bodyPr/>
        <a:lstStyle/>
        <a:p>
          <a:endParaRPr lang="en-US"/>
        </a:p>
      </dgm:t>
    </dgm:pt>
    <dgm:pt modelId="{D236E1F7-99FD-439B-BB2F-E47E5D14D39B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Stakeholder Consultation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40D1B2-0913-4EE0-BCD4-1A876B3DA074}" type="parTrans" cxnId="{2F4076BC-5CAD-4ED7-8837-4F493048F18E}">
      <dgm:prSet/>
      <dgm:spPr/>
      <dgm:t>
        <a:bodyPr/>
        <a:lstStyle/>
        <a:p>
          <a:endParaRPr lang="en-US"/>
        </a:p>
      </dgm:t>
    </dgm:pt>
    <dgm:pt modelId="{A3494668-A075-489D-A24A-212E7E166110}" type="sibTrans" cxnId="{2F4076BC-5CAD-4ED7-8837-4F493048F18E}">
      <dgm:prSet/>
      <dgm:spPr/>
      <dgm:t>
        <a:bodyPr/>
        <a:lstStyle/>
        <a:p>
          <a:endParaRPr lang="en-US"/>
        </a:p>
      </dgm:t>
    </dgm:pt>
    <dgm:pt modelId="{6329D0AE-7A71-4706-AB9C-C122B0613F14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Information Disclosure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8E0B4F-07A4-4783-8275-31A466FFC30C}" type="parTrans" cxnId="{D4EDE3E5-5140-4D41-80AB-F357B203393B}">
      <dgm:prSet/>
      <dgm:spPr/>
      <dgm:t>
        <a:bodyPr/>
        <a:lstStyle/>
        <a:p>
          <a:endParaRPr lang="en-US"/>
        </a:p>
      </dgm:t>
    </dgm:pt>
    <dgm:pt modelId="{61E3253D-EA85-4A7F-B56E-AFB60308D846}" type="sibTrans" cxnId="{D4EDE3E5-5140-4D41-80AB-F357B203393B}">
      <dgm:prSet/>
      <dgm:spPr/>
      <dgm:t>
        <a:bodyPr/>
        <a:lstStyle/>
        <a:p>
          <a:endParaRPr lang="en-US"/>
        </a:p>
      </dgm:t>
    </dgm:pt>
    <dgm:pt modelId="{C1B176D0-18EA-479F-B74F-F22CE37C4780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Stakeholder Involvement in Project Monitoring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6E2388-EE40-4760-A7A3-876421194BD8}" type="parTrans" cxnId="{9A1E12F1-3F2A-440C-A552-3147B9A37233}">
      <dgm:prSet/>
      <dgm:spPr/>
      <dgm:t>
        <a:bodyPr/>
        <a:lstStyle/>
        <a:p>
          <a:endParaRPr lang="en-US"/>
        </a:p>
      </dgm:t>
    </dgm:pt>
    <dgm:pt modelId="{8BB2199F-E253-4D9B-8625-0D14E85A95EC}" type="sibTrans" cxnId="{9A1E12F1-3F2A-440C-A552-3147B9A37233}">
      <dgm:prSet/>
      <dgm:spPr/>
      <dgm:t>
        <a:bodyPr/>
        <a:lstStyle/>
        <a:p>
          <a:endParaRPr lang="en-US"/>
        </a:p>
      </dgm:t>
    </dgm:pt>
    <dgm:pt modelId="{DD15FBCC-B709-48CD-A479-8130784AF5A5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Grievance Management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AAA59D-B120-4C74-AF69-0CF2A0054EA8}" type="parTrans" cxnId="{FFB407D7-679D-4310-9752-EC71EBBD455F}">
      <dgm:prSet/>
      <dgm:spPr/>
      <dgm:t>
        <a:bodyPr/>
        <a:lstStyle/>
        <a:p>
          <a:endParaRPr lang="en-US"/>
        </a:p>
      </dgm:t>
    </dgm:pt>
    <dgm:pt modelId="{6461365B-E083-455F-85B3-C4E6C03357A7}" type="sibTrans" cxnId="{FFB407D7-679D-4310-9752-EC71EBBD455F}">
      <dgm:prSet/>
      <dgm:spPr/>
      <dgm:t>
        <a:bodyPr/>
        <a:lstStyle/>
        <a:p>
          <a:endParaRPr lang="en-US"/>
        </a:p>
      </dgm:t>
    </dgm:pt>
    <dgm:pt modelId="{FDA033EA-DFC0-4007-8E86-5F18EA498244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Stakeholder Reporting 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C91E4D-8691-469C-B8C4-9A9BB6D5E27D}" type="parTrans" cxnId="{E6699341-CAFD-4C35-996A-192F95FE910F}">
      <dgm:prSet/>
      <dgm:spPr/>
      <dgm:t>
        <a:bodyPr/>
        <a:lstStyle/>
        <a:p>
          <a:endParaRPr lang="en-US"/>
        </a:p>
      </dgm:t>
    </dgm:pt>
    <dgm:pt modelId="{5A646C74-5F5D-4D60-87F5-A3635A4DEB97}" type="sibTrans" cxnId="{E6699341-CAFD-4C35-996A-192F95FE910F}">
      <dgm:prSet/>
      <dgm:spPr/>
      <dgm:t>
        <a:bodyPr/>
        <a:lstStyle/>
        <a:p>
          <a:endParaRPr lang="en-US"/>
        </a:p>
      </dgm:t>
    </dgm:pt>
    <dgm:pt modelId="{8FDA9D39-D64D-453F-9B20-83B54291E032}" type="pres">
      <dgm:prSet presAssocID="{C39D411C-4BAA-4BDB-B415-36A987BACBA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328ACEF-BD03-468A-917A-4A5D69ABCE29}" type="pres">
      <dgm:prSet presAssocID="{BFC85E83-1B23-4BD6-9AEE-2C7072EEC65E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B641F7B2-9A56-4F7E-AFFC-64DA0AF22EF7}" type="pres">
      <dgm:prSet presAssocID="{590177D2-BCDD-4219-90B5-9690D4B6D5D9}" presName="Accent1" presStyleCnt="0"/>
      <dgm:spPr/>
    </dgm:pt>
    <dgm:pt modelId="{EA124A99-79B1-42C8-9A57-9B49CE1F8FA9}" type="pres">
      <dgm:prSet presAssocID="{590177D2-BCDD-4219-90B5-9690D4B6D5D9}" presName="Accent" presStyleLbl="bgShp" presStyleIdx="0" presStyleCnt="6"/>
      <dgm:spPr/>
    </dgm:pt>
    <dgm:pt modelId="{8B0F2170-7204-465D-BFD4-65754493FDDB}" type="pres">
      <dgm:prSet presAssocID="{590177D2-BCDD-4219-90B5-9690D4B6D5D9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BBCFE9-91C1-47B0-8B72-7128118CAC27}" type="pres">
      <dgm:prSet presAssocID="{D236E1F7-99FD-439B-BB2F-E47E5D14D39B}" presName="Accent2" presStyleCnt="0"/>
      <dgm:spPr/>
    </dgm:pt>
    <dgm:pt modelId="{28310157-9CBB-4D2A-B3F6-C993C0EF8FF8}" type="pres">
      <dgm:prSet presAssocID="{D236E1F7-99FD-439B-BB2F-E47E5D14D39B}" presName="Accent" presStyleLbl="bgShp" presStyleIdx="1" presStyleCnt="6"/>
      <dgm:spPr/>
    </dgm:pt>
    <dgm:pt modelId="{4A821979-4444-4F23-BF16-E6D4371B8E51}" type="pres">
      <dgm:prSet presAssocID="{D236E1F7-99FD-439B-BB2F-E47E5D14D39B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5E90BA-BE4B-4D17-9D4B-A054586549A7}" type="pres">
      <dgm:prSet presAssocID="{6329D0AE-7A71-4706-AB9C-C122B0613F14}" presName="Accent3" presStyleCnt="0"/>
      <dgm:spPr/>
    </dgm:pt>
    <dgm:pt modelId="{4642B66E-FDCE-444F-8547-5E23E654FEC3}" type="pres">
      <dgm:prSet presAssocID="{6329D0AE-7A71-4706-AB9C-C122B0613F14}" presName="Accent" presStyleLbl="bgShp" presStyleIdx="2" presStyleCnt="6"/>
      <dgm:spPr/>
    </dgm:pt>
    <dgm:pt modelId="{6D9755D0-36D1-48E1-AC38-3780D365CB46}" type="pres">
      <dgm:prSet presAssocID="{6329D0AE-7A71-4706-AB9C-C122B0613F1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567210-E66E-40D4-95CC-355685C62024}" type="pres">
      <dgm:prSet presAssocID="{C1B176D0-18EA-479F-B74F-F22CE37C4780}" presName="Accent4" presStyleCnt="0"/>
      <dgm:spPr/>
    </dgm:pt>
    <dgm:pt modelId="{7405CCA7-FA6B-44A9-BF65-89151FD3D586}" type="pres">
      <dgm:prSet presAssocID="{C1B176D0-18EA-479F-B74F-F22CE37C4780}" presName="Accent" presStyleLbl="bgShp" presStyleIdx="3" presStyleCnt="6"/>
      <dgm:spPr/>
    </dgm:pt>
    <dgm:pt modelId="{9FA09E1D-5C8B-45E4-A68F-DF20494E66F9}" type="pres">
      <dgm:prSet presAssocID="{C1B176D0-18EA-479F-B74F-F22CE37C4780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C890E8-4737-48E6-8E2D-DC68C05CA22B}" type="pres">
      <dgm:prSet presAssocID="{DD15FBCC-B709-48CD-A479-8130784AF5A5}" presName="Accent5" presStyleCnt="0"/>
      <dgm:spPr/>
    </dgm:pt>
    <dgm:pt modelId="{A9BF0C0B-F7A6-42DE-9274-22FDA33CBF49}" type="pres">
      <dgm:prSet presAssocID="{DD15FBCC-B709-48CD-A479-8130784AF5A5}" presName="Accent" presStyleLbl="bgShp" presStyleIdx="4" presStyleCnt="6"/>
      <dgm:spPr/>
    </dgm:pt>
    <dgm:pt modelId="{375D1C1C-3495-4312-91EC-1D881C7A37C3}" type="pres">
      <dgm:prSet presAssocID="{DD15FBCC-B709-48CD-A479-8130784AF5A5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A8FB7F-6E75-47DB-ADBC-DE46E82FFB02}" type="pres">
      <dgm:prSet presAssocID="{FDA033EA-DFC0-4007-8E86-5F18EA498244}" presName="Accent6" presStyleCnt="0"/>
      <dgm:spPr/>
    </dgm:pt>
    <dgm:pt modelId="{D7B19B5C-3DB5-432E-A296-4A227AA38E25}" type="pres">
      <dgm:prSet presAssocID="{FDA033EA-DFC0-4007-8E86-5F18EA498244}" presName="Accent" presStyleLbl="bgShp" presStyleIdx="5" presStyleCnt="6"/>
      <dgm:spPr/>
    </dgm:pt>
    <dgm:pt modelId="{D960B28F-EC59-403E-B8F0-46C56DFB209A}" type="pres">
      <dgm:prSet presAssocID="{FDA033EA-DFC0-4007-8E86-5F18EA498244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91C4F8-4BD3-4CED-B9C3-135033B76DD2}" type="presOf" srcId="{C1B176D0-18EA-479F-B74F-F22CE37C4780}" destId="{9FA09E1D-5C8B-45E4-A68F-DF20494E66F9}" srcOrd="0" destOrd="0" presId="urn:microsoft.com/office/officeart/2011/layout/HexagonRadial"/>
    <dgm:cxn modelId="{E54E6BB8-3E16-4D79-B1CE-33D0793FAF62}" srcId="{BFC85E83-1B23-4BD6-9AEE-2C7072EEC65E}" destId="{590177D2-BCDD-4219-90B5-9690D4B6D5D9}" srcOrd="0" destOrd="0" parTransId="{48AF9922-4FDC-4976-AB49-6FD1AE041A24}" sibTransId="{C6226982-F804-4146-8B8F-BCFFA560DF97}"/>
    <dgm:cxn modelId="{CB6E91DB-007F-4AC6-B406-10C6BA40555A}" type="presOf" srcId="{DD15FBCC-B709-48CD-A479-8130784AF5A5}" destId="{375D1C1C-3495-4312-91EC-1D881C7A37C3}" srcOrd="0" destOrd="0" presId="urn:microsoft.com/office/officeart/2011/layout/HexagonRadial"/>
    <dgm:cxn modelId="{7FE824CF-2587-44C7-AADC-C6759315A004}" type="presOf" srcId="{590177D2-BCDD-4219-90B5-9690D4B6D5D9}" destId="{8B0F2170-7204-465D-BFD4-65754493FDDB}" srcOrd="0" destOrd="0" presId="urn:microsoft.com/office/officeart/2011/layout/HexagonRadial"/>
    <dgm:cxn modelId="{E6699341-CAFD-4C35-996A-192F95FE910F}" srcId="{BFC85E83-1B23-4BD6-9AEE-2C7072EEC65E}" destId="{FDA033EA-DFC0-4007-8E86-5F18EA498244}" srcOrd="5" destOrd="0" parTransId="{FCC91E4D-8691-469C-B8C4-9A9BB6D5E27D}" sibTransId="{5A646C74-5F5D-4D60-87F5-A3635A4DEB97}"/>
    <dgm:cxn modelId="{D524507B-3EDB-4D41-A03D-4DFD164A7E5E}" srcId="{C39D411C-4BAA-4BDB-B415-36A987BACBA6}" destId="{BFC85E83-1B23-4BD6-9AEE-2C7072EEC65E}" srcOrd="0" destOrd="0" parTransId="{FC2C84FC-BB37-4443-8F3E-70565B69ED2C}" sibTransId="{A4AAA376-5E61-4C03-A4BF-CA8CBE8F32A5}"/>
    <dgm:cxn modelId="{FFB407D7-679D-4310-9752-EC71EBBD455F}" srcId="{BFC85E83-1B23-4BD6-9AEE-2C7072EEC65E}" destId="{DD15FBCC-B709-48CD-A479-8130784AF5A5}" srcOrd="4" destOrd="0" parTransId="{51AAA59D-B120-4C74-AF69-0CF2A0054EA8}" sibTransId="{6461365B-E083-455F-85B3-C4E6C03357A7}"/>
    <dgm:cxn modelId="{AE2D11EB-539C-47C7-BE44-8D3A5E0467C6}" type="presOf" srcId="{FDA033EA-DFC0-4007-8E86-5F18EA498244}" destId="{D960B28F-EC59-403E-B8F0-46C56DFB209A}" srcOrd="0" destOrd="0" presId="urn:microsoft.com/office/officeart/2011/layout/HexagonRadial"/>
    <dgm:cxn modelId="{65276657-16C7-4794-8230-382EF7A81B69}" type="presOf" srcId="{C39D411C-4BAA-4BDB-B415-36A987BACBA6}" destId="{8FDA9D39-D64D-453F-9B20-83B54291E032}" srcOrd="0" destOrd="0" presId="urn:microsoft.com/office/officeart/2011/layout/HexagonRadial"/>
    <dgm:cxn modelId="{9A1E12F1-3F2A-440C-A552-3147B9A37233}" srcId="{BFC85E83-1B23-4BD6-9AEE-2C7072EEC65E}" destId="{C1B176D0-18EA-479F-B74F-F22CE37C4780}" srcOrd="3" destOrd="0" parTransId="{7E6E2388-EE40-4760-A7A3-876421194BD8}" sibTransId="{8BB2199F-E253-4D9B-8625-0D14E85A95EC}"/>
    <dgm:cxn modelId="{65D4E6CC-F337-4FF3-A93E-4C970CDB4157}" type="presOf" srcId="{BFC85E83-1B23-4BD6-9AEE-2C7072EEC65E}" destId="{2328ACEF-BD03-468A-917A-4A5D69ABCE29}" srcOrd="0" destOrd="0" presId="urn:microsoft.com/office/officeart/2011/layout/HexagonRadial"/>
    <dgm:cxn modelId="{D08C4412-D3C5-4DCC-A9B3-21FBDB8824C0}" type="presOf" srcId="{6329D0AE-7A71-4706-AB9C-C122B0613F14}" destId="{6D9755D0-36D1-48E1-AC38-3780D365CB46}" srcOrd="0" destOrd="0" presId="urn:microsoft.com/office/officeart/2011/layout/HexagonRadial"/>
    <dgm:cxn modelId="{B460D7C7-D659-436A-AC71-493392BA5877}" type="presOf" srcId="{D236E1F7-99FD-439B-BB2F-E47E5D14D39B}" destId="{4A821979-4444-4F23-BF16-E6D4371B8E51}" srcOrd="0" destOrd="0" presId="urn:microsoft.com/office/officeart/2011/layout/HexagonRadial"/>
    <dgm:cxn modelId="{D4EDE3E5-5140-4D41-80AB-F357B203393B}" srcId="{BFC85E83-1B23-4BD6-9AEE-2C7072EEC65E}" destId="{6329D0AE-7A71-4706-AB9C-C122B0613F14}" srcOrd="2" destOrd="0" parTransId="{7B8E0B4F-07A4-4783-8275-31A466FFC30C}" sibTransId="{61E3253D-EA85-4A7F-B56E-AFB60308D846}"/>
    <dgm:cxn modelId="{2F4076BC-5CAD-4ED7-8837-4F493048F18E}" srcId="{BFC85E83-1B23-4BD6-9AEE-2C7072EEC65E}" destId="{D236E1F7-99FD-439B-BB2F-E47E5D14D39B}" srcOrd="1" destOrd="0" parTransId="{E440D1B2-0913-4EE0-BCD4-1A876B3DA074}" sibTransId="{A3494668-A075-489D-A24A-212E7E166110}"/>
    <dgm:cxn modelId="{D3DAAF2F-1D24-4D63-9B04-85E707219702}" type="presParOf" srcId="{8FDA9D39-D64D-453F-9B20-83B54291E032}" destId="{2328ACEF-BD03-468A-917A-4A5D69ABCE29}" srcOrd="0" destOrd="0" presId="urn:microsoft.com/office/officeart/2011/layout/HexagonRadial"/>
    <dgm:cxn modelId="{25830D1D-4473-462B-A7B0-85041304E1CB}" type="presParOf" srcId="{8FDA9D39-D64D-453F-9B20-83B54291E032}" destId="{B641F7B2-9A56-4F7E-AFFC-64DA0AF22EF7}" srcOrd="1" destOrd="0" presId="urn:microsoft.com/office/officeart/2011/layout/HexagonRadial"/>
    <dgm:cxn modelId="{CECCFB05-770A-4D02-A4D1-D5EB41A35004}" type="presParOf" srcId="{B641F7B2-9A56-4F7E-AFFC-64DA0AF22EF7}" destId="{EA124A99-79B1-42C8-9A57-9B49CE1F8FA9}" srcOrd="0" destOrd="0" presId="urn:microsoft.com/office/officeart/2011/layout/HexagonRadial"/>
    <dgm:cxn modelId="{8B77AF5C-DF62-4A84-8F42-34130562828A}" type="presParOf" srcId="{8FDA9D39-D64D-453F-9B20-83B54291E032}" destId="{8B0F2170-7204-465D-BFD4-65754493FDDB}" srcOrd="2" destOrd="0" presId="urn:microsoft.com/office/officeart/2011/layout/HexagonRadial"/>
    <dgm:cxn modelId="{8B67A54E-FF5C-4D5D-94C6-44445C4C0047}" type="presParOf" srcId="{8FDA9D39-D64D-453F-9B20-83B54291E032}" destId="{11BBCFE9-91C1-47B0-8B72-7128118CAC27}" srcOrd="3" destOrd="0" presId="urn:microsoft.com/office/officeart/2011/layout/HexagonRadial"/>
    <dgm:cxn modelId="{F2D4C414-B3ED-4B94-BE50-E26C0A1DDB4C}" type="presParOf" srcId="{11BBCFE9-91C1-47B0-8B72-7128118CAC27}" destId="{28310157-9CBB-4D2A-B3F6-C993C0EF8FF8}" srcOrd="0" destOrd="0" presId="urn:microsoft.com/office/officeart/2011/layout/HexagonRadial"/>
    <dgm:cxn modelId="{209996C7-D3AC-4EB0-A6F7-66AEA4DB8DA1}" type="presParOf" srcId="{8FDA9D39-D64D-453F-9B20-83B54291E032}" destId="{4A821979-4444-4F23-BF16-E6D4371B8E51}" srcOrd="4" destOrd="0" presId="urn:microsoft.com/office/officeart/2011/layout/HexagonRadial"/>
    <dgm:cxn modelId="{E4340E5B-4AA5-4456-AD60-91BE85FC1E75}" type="presParOf" srcId="{8FDA9D39-D64D-453F-9B20-83B54291E032}" destId="{8C5E90BA-BE4B-4D17-9D4B-A054586549A7}" srcOrd="5" destOrd="0" presId="urn:microsoft.com/office/officeart/2011/layout/HexagonRadial"/>
    <dgm:cxn modelId="{0F25F76F-4127-47A7-87B7-1FC9709E51F3}" type="presParOf" srcId="{8C5E90BA-BE4B-4D17-9D4B-A054586549A7}" destId="{4642B66E-FDCE-444F-8547-5E23E654FEC3}" srcOrd="0" destOrd="0" presId="urn:microsoft.com/office/officeart/2011/layout/HexagonRadial"/>
    <dgm:cxn modelId="{CCE28837-A3AD-4077-B013-072C4FE70311}" type="presParOf" srcId="{8FDA9D39-D64D-453F-9B20-83B54291E032}" destId="{6D9755D0-36D1-48E1-AC38-3780D365CB46}" srcOrd="6" destOrd="0" presId="urn:microsoft.com/office/officeart/2011/layout/HexagonRadial"/>
    <dgm:cxn modelId="{B55D1DEC-039D-4D2E-942D-74880BD618DD}" type="presParOf" srcId="{8FDA9D39-D64D-453F-9B20-83B54291E032}" destId="{57567210-E66E-40D4-95CC-355685C62024}" srcOrd="7" destOrd="0" presId="urn:microsoft.com/office/officeart/2011/layout/HexagonRadial"/>
    <dgm:cxn modelId="{0246EA8E-038A-4954-80A5-09B41E689D8A}" type="presParOf" srcId="{57567210-E66E-40D4-95CC-355685C62024}" destId="{7405CCA7-FA6B-44A9-BF65-89151FD3D586}" srcOrd="0" destOrd="0" presId="urn:microsoft.com/office/officeart/2011/layout/HexagonRadial"/>
    <dgm:cxn modelId="{0E221DAF-8E79-42FF-943D-CDF8F2934AE7}" type="presParOf" srcId="{8FDA9D39-D64D-453F-9B20-83B54291E032}" destId="{9FA09E1D-5C8B-45E4-A68F-DF20494E66F9}" srcOrd="8" destOrd="0" presId="urn:microsoft.com/office/officeart/2011/layout/HexagonRadial"/>
    <dgm:cxn modelId="{2FB28B49-276C-4614-B28B-7C7BF390189D}" type="presParOf" srcId="{8FDA9D39-D64D-453F-9B20-83B54291E032}" destId="{76C890E8-4737-48E6-8E2D-DC68C05CA22B}" srcOrd="9" destOrd="0" presId="urn:microsoft.com/office/officeart/2011/layout/HexagonRadial"/>
    <dgm:cxn modelId="{49EF8A93-AA2B-4179-81A2-CF9702C47556}" type="presParOf" srcId="{76C890E8-4737-48E6-8E2D-DC68C05CA22B}" destId="{A9BF0C0B-F7A6-42DE-9274-22FDA33CBF49}" srcOrd="0" destOrd="0" presId="urn:microsoft.com/office/officeart/2011/layout/HexagonRadial"/>
    <dgm:cxn modelId="{E259F633-3047-4B01-B1CB-0AC2DD0ABD25}" type="presParOf" srcId="{8FDA9D39-D64D-453F-9B20-83B54291E032}" destId="{375D1C1C-3495-4312-91EC-1D881C7A37C3}" srcOrd="10" destOrd="0" presId="urn:microsoft.com/office/officeart/2011/layout/HexagonRadial"/>
    <dgm:cxn modelId="{4653C829-3E48-4752-9149-0314CD41A863}" type="presParOf" srcId="{8FDA9D39-D64D-453F-9B20-83B54291E032}" destId="{8CA8FB7F-6E75-47DB-ADBC-DE46E82FFB02}" srcOrd="11" destOrd="0" presId="urn:microsoft.com/office/officeart/2011/layout/HexagonRadial"/>
    <dgm:cxn modelId="{B3A5F4E5-C496-4C99-974C-2A1B79C96669}" type="presParOf" srcId="{8CA8FB7F-6E75-47DB-ADBC-DE46E82FFB02}" destId="{D7B19B5C-3DB5-432E-A296-4A227AA38E25}" srcOrd="0" destOrd="0" presId="urn:microsoft.com/office/officeart/2011/layout/HexagonRadial"/>
    <dgm:cxn modelId="{A752BFD9-C506-4358-912F-5596C9ED7230}" type="presParOf" srcId="{8FDA9D39-D64D-453F-9B20-83B54291E032}" destId="{D960B28F-EC59-403E-B8F0-46C56DFB209A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28ACEF-BD03-468A-917A-4A5D69ABCE29}">
      <dsp:nvSpPr>
        <dsp:cNvPr id="0" name=""/>
        <dsp:cNvSpPr/>
      </dsp:nvSpPr>
      <dsp:spPr>
        <a:xfrm>
          <a:off x="2276377" y="1418657"/>
          <a:ext cx="1803174" cy="1559819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Key Components of Stakeholder Engagement</a:t>
          </a:r>
          <a:endParaRPr lang="en-US" sz="1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76377" y="1418657"/>
        <a:ext cx="1803174" cy="1559819"/>
      </dsp:txXfrm>
    </dsp:sp>
    <dsp:sp modelId="{28310157-9CBB-4D2A-B3F6-C993C0EF8FF8}">
      <dsp:nvSpPr>
        <dsp:cNvPr id="0" name=""/>
        <dsp:cNvSpPr/>
      </dsp:nvSpPr>
      <dsp:spPr>
        <a:xfrm>
          <a:off x="3405511" y="672388"/>
          <a:ext cx="680332" cy="5861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F2170-7204-465D-BFD4-65754493FDDB}">
      <dsp:nvSpPr>
        <dsp:cNvPr id="0" name=""/>
        <dsp:cNvSpPr/>
      </dsp:nvSpPr>
      <dsp:spPr>
        <a:xfrm>
          <a:off x="2442476" y="0"/>
          <a:ext cx="1477688" cy="1278374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Stakeholder Identification &amp; Analysis</a:t>
          </a:r>
          <a:endParaRPr lang="en-US" sz="1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42476" y="0"/>
        <a:ext cx="1477688" cy="1278374"/>
      </dsp:txXfrm>
    </dsp:sp>
    <dsp:sp modelId="{4642B66E-FDCE-444F-8547-5E23E654FEC3}">
      <dsp:nvSpPr>
        <dsp:cNvPr id="0" name=""/>
        <dsp:cNvSpPr/>
      </dsp:nvSpPr>
      <dsp:spPr>
        <a:xfrm>
          <a:off x="4199512" y="1768264"/>
          <a:ext cx="680332" cy="5861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821979-4444-4F23-BF16-E6D4371B8E51}">
      <dsp:nvSpPr>
        <dsp:cNvPr id="0" name=""/>
        <dsp:cNvSpPr/>
      </dsp:nvSpPr>
      <dsp:spPr>
        <a:xfrm>
          <a:off x="3797688" y="786286"/>
          <a:ext cx="1477688" cy="1278374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Stakeholder Consultation</a:t>
          </a:r>
          <a:endParaRPr lang="en-US" sz="1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7688" y="786286"/>
        <a:ext cx="1477688" cy="1278374"/>
      </dsp:txXfrm>
    </dsp:sp>
    <dsp:sp modelId="{7405CCA7-FA6B-44A9-BF65-89151FD3D586}">
      <dsp:nvSpPr>
        <dsp:cNvPr id="0" name=""/>
        <dsp:cNvSpPr/>
      </dsp:nvSpPr>
      <dsp:spPr>
        <a:xfrm>
          <a:off x="3647948" y="3005301"/>
          <a:ext cx="680332" cy="5861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9755D0-36D1-48E1-AC38-3780D365CB46}">
      <dsp:nvSpPr>
        <dsp:cNvPr id="0" name=""/>
        <dsp:cNvSpPr/>
      </dsp:nvSpPr>
      <dsp:spPr>
        <a:xfrm>
          <a:off x="3797688" y="2332032"/>
          <a:ext cx="1477688" cy="1278374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Information Disclosure</a:t>
          </a:r>
          <a:endParaRPr lang="en-US" sz="1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7688" y="2332032"/>
        <a:ext cx="1477688" cy="1278374"/>
      </dsp:txXfrm>
    </dsp:sp>
    <dsp:sp modelId="{A9BF0C0B-F7A6-42DE-9274-22FDA33CBF49}">
      <dsp:nvSpPr>
        <dsp:cNvPr id="0" name=""/>
        <dsp:cNvSpPr/>
      </dsp:nvSpPr>
      <dsp:spPr>
        <a:xfrm>
          <a:off x="2279733" y="3133710"/>
          <a:ext cx="680332" cy="5861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A09E1D-5C8B-45E4-A68F-DF20494E66F9}">
      <dsp:nvSpPr>
        <dsp:cNvPr id="0" name=""/>
        <dsp:cNvSpPr/>
      </dsp:nvSpPr>
      <dsp:spPr>
        <a:xfrm>
          <a:off x="2442476" y="3119198"/>
          <a:ext cx="1477688" cy="1278374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Stakeholder Involvement in Project Monitoring</a:t>
          </a:r>
          <a:endParaRPr lang="en-US" sz="1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42476" y="3119198"/>
        <a:ext cx="1477688" cy="1278374"/>
      </dsp:txXfrm>
    </dsp:sp>
    <dsp:sp modelId="{D7B19B5C-3DB5-432E-A296-4A227AA38E25}">
      <dsp:nvSpPr>
        <dsp:cNvPr id="0" name=""/>
        <dsp:cNvSpPr/>
      </dsp:nvSpPr>
      <dsp:spPr>
        <a:xfrm>
          <a:off x="1472729" y="2038275"/>
          <a:ext cx="680332" cy="58619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5D1C1C-3495-4312-91EC-1D881C7A37C3}">
      <dsp:nvSpPr>
        <dsp:cNvPr id="0" name=""/>
        <dsp:cNvSpPr/>
      </dsp:nvSpPr>
      <dsp:spPr>
        <a:xfrm>
          <a:off x="1080972" y="2332912"/>
          <a:ext cx="1477688" cy="1278374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Grievance Management</a:t>
          </a:r>
          <a:endParaRPr lang="en-US" sz="1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0972" y="2332912"/>
        <a:ext cx="1477688" cy="1278374"/>
      </dsp:txXfrm>
    </dsp:sp>
    <dsp:sp modelId="{D960B28F-EC59-403E-B8F0-46C56DFB209A}">
      <dsp:nvSpPr>
        <dsp:cNvPr id="0" name=""/>
        <dsp:cNvSpPr/>
      </dsp:nvSpPr>
      <dsp:spPr>
        <a:xfrm>
          <a:off x="1080972" y="784527"/>
          <a:ext cx="1477688" cy="1278374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Stakeholder Reporting </a:t>
          </a:r>
          <a:endParaRPr lang="en-US" sz="1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0972" y="784527"/>
        <a:ext cx="1477688" cy="1278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bg>
      <p:bgPr>
        <a:solidFill>
          <a:srgbClr val="4B2E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W_W Logo_Whit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5815" y="5945854"/>
            <a:ext cx="1371600" cy="9235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334" y="6354234"/>
            <a:ext cx="2540000" cy="2667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1179824"/>
            <a:ext cx="6972300" cy="26417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5000" b="0" i="0" baseline="0">
                <a:solidFill>
                  <a:schemeClr val="accent3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TITLE HERE</a:t>
            </a:r>
          </a:p>
          <a:p>
            <a:pPr lvl="0"/>
            <a:r>
              <a:rPr lang="en-US" dirty="0" smtClean="0"/>
              <a:t>ENCODE NORMAL</a:t>
            </a:r>
          </a:p>
          <a:p>
            <a:pPr lvl="0"/>
            <a:r>
              <a:rPr lang="en-US" dirty="0" smtClean="0"/>
              <a:t>BLACK, 50 PT. </a:t>
            </a:r>
            <a:endParaRPr lang="en-US" dirty="0"/>
          </a:p>
        </p:txBody>
      </p:sp>
      <p:pic>
        <p:nvPicPr>
          <p:cNvPr id="2" name="Picture 1" descr="Bar_RtAngle_7502_RG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3587" y="4006085"/>
            <a:ext cx="2284303" cy="11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4001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1167124"/>
            <a:ext cx="6972300" cy="26417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5000" b="0" i="0" baseline="0">
                <a:solidFill>
                  <a:srgbClr val="4B2E83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TITLE HERE</a:t>
            </a:r>
          </a:p>
          <a:p>
            <a:pPr lvl="0"/>
            <a:r>
              <a:rPr lang="en-US" dirty="0" smtClean="0"/>
              <a:t>ENCODE NORMAL</a:t>
            </a:r>
          </a:p>
          <a:p>
            <a:pPr lvl="0"/>
            <a:r>
              <a:rPr lang="en-US" dirty="0" smtClean="0"/>
              <a:t>BLACK, 50 PT. </a:t>
            </a:r>
            <a:endParaRPr lang="en-US" dirty="0"/>
          </a:p>
        </p:txBody>
      </p:sp>
      <p:pic>
        <p:nvPicPr>
          <p:cNvPr id="8" name="Picture 7" descr="W Logo_Purple_2685_HEX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8139" y="5949410"/>
            <a:ext cx="1371600" cy="923544"/>
          </a:xfrm>
          <a:prstGeom prst="rect">
            <a:avLst/>
          </a:prstGeom>
        </p:spPr>
      </p:pic>
      <p:pic>
        <p:nvPicPr>
          <p:cNvPr id="9" name="Picture 8" descr="Wordmark_center_Purple_HEX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039" y="6487457"/>
            <a:ext cx="2425295" cy="163374"/>
          </a:xfrm>
          <a:prstGeom prst="rect">
            <a:avLst/>
          </a:prstGeom>
        </p:spPr>
      </p:pic>
      <p:pic>
        <p:nvPicPr>
          <p:cNvPr id="6" name="Picture 5" descr="Bar_RtAngle_7502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3587" y="4006085"/>
            <a:ext cx="2284303" cy="11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61653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Sub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4B2E83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59305" y="2320239"/>
            <a:ext cx="8197114" cy="3810086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rgbClr val="4B2E83"/>
                </a:solidFill>
                <a:latin typeface="Open Sans"/>
                <a:cs typeface="Open Sans"/>
              </a:defRPr>
            </a:lvl1pPr>
            <a:lvl2pPr>
              <a:defRPr sz="2000" b="1" i="0" baseline="0">
                <a:solidFill>
                  <a:srgbClr val="4B2E83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rgbClr val="4B2E83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4B2E83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4B2E83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Content here (Open Sans Bold, 24 pt.)</a:t>
            </a:r>
          </a:p>
          <a:p>
            <a:pPr lvl="1"/>
            <a:r>
              <a:rPr lang="en-US" dirty="0" smtClean="0"/>
              <a:t>Second level (Open Sans Bold, 20)</a:t>
            </a:r>
          </a:p>
          <a:p>
            <a:pPr lvl="2"/>
            <a:r>
              <a:rPr lang="en-US" dirty="0" smtClean="0"/>
              <a:t>Third level (Open Sans Bold, 18)</a:t>
            </a:r>
          </a:p>
          <a:p>
            <a:pPr lvl="3"/>
            <a:r>
              <a:rPr lang="en-US" dirty="0" smtClean="0"/>
              <a:t>Fourth level (Open Sans Bold, 16)</a:t>
            </a:r>
          </a:p>
          <a:p>
            <a:pPr lvl="4"/>
            <a:r>
              <a:rPr lang="en-US" dirty="0" smtClean="0"/>
              <a:t>Fifth level (Open Sans Bold, 14)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71757" y="1730667"/>
            <a:ext cx="8184662" cy="4111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2400" b="0" i="0" baseline="0">
                <a:solidFill>
                  <a:srgbClr val="4B2E83"/>
                </a:solidFill>
                <a:latin typeface="Uni Sans Regular"/>
                <a:cs typeface="Uni Sans Regular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SUB-HEADER HERE (UNI SANS LIGHT, 24 PT.)</a:t>
            </a:r>
            <a:endParaRPr lang="en-US" dirty="0"/>
          </a:p>
        </p:txBody>
      </p:sp>
      <p:pic>
        <p:nvPicPr>
          <p:cNvPr id="9" name="Picture 8" descr="Wordmark_center_Purple_HEX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2155" y="6487457"/>
            <a:ext cx="2425295" cy="163374"/>
          </a:xfrm>
          <a:prstGeom prst="rect">
            <a:avLst/>
          </a:prstGeom>
        </p:spPr>
      </p:pic>
      <p:pic>
        <p:nvPicPr>
          <p:cNvPr id="8" name="Picture 7" descr="Bar_RtAngle_7502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" y="1437805"/>
            <a:ext cx="1358184" cy="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5161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4B2E83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59305" y="1736725"/>
            <a:ext cx="8196210" cy="4015497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rgbClr val="4B2E83"/>
                </a:solidFill>
                <a:latin typeface="Open Sans"/>
                <a:cs typeface="Open Sans"/>
              </a:defRPr>
            </a:lvl1pPr>
            <a:lvl2pPr>
              <a:defRPr sz="2000" b="1" i="0" baseline="0">
                <a:solidFill>
                  <a:srgbClr val="4B2E83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rgbClr val="4B2E83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4B2E83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4B2E83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Content here (Open Sans Bold, 24 pt.)</a:t>
            </a:r>
          </a:p>
          <a:p>
            <a:pPr lvl="1"/>
            <a:r>
              <a:rPr lang="en-US" dirty="0" smtClean="0"/>
              <a:t>Second level (Open Sans Bold, 20)</a:t>
            </a:r>
          </a:p>
          <a:p>
            <a:pPr lvl="2"/>
            <a:r>
              <a:rPr lang="en-US" dirty="0" smtClean="0"/>
              <a:t>Third level (Open Sans Bold, 18)</a:t>
            </a:r>
          </a:p>
          <a:p>
            <a:pPr lvl="3"/>
            <a:r>
              <a:rPr lang="en-US" dirty="0" smtClean="0"/>
              <a:t>Fourth level (Open Sans Bold, 16)</a:t>
            </a:r>
          </a:p>
          <a:p>
            <a:pPr lvl="4"/>
            <a:r>
              <a:rPr lang="en-US" dirty="0" smtClean="0"/>
              <a:t>Fifth level (Open Sans Bold, 14)</a:t>
            </a:r>
            <a:endParaRPr lang="en-US" dirty="0"/>
          </a:p>
        </p:txBody>
      </p:sp>
      <p:pic>
        <p:nvPicPr>
          <p:cNvPr id="9" name="Picture 8" descr="W Logo_Purple_2685_HEX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8139" y="5949410"/>
            <a:ext cx="1371600" cy="923544"/>
          </a:xfrm>
          <a:prstGeom prst="rect">
            <a:avLst/>
          </a:prstGeom>
        </p:spPr>
      </p:pic>
      <p:pic>
        <p:nvPicPr>
          <p:cNvPr id="7" name="Picture 6" descr="Bar_RtAngle_7502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" y="1437805"/>
            <a:ext cx="1358184" cy="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4497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/>
          <p:cNvSpPr>
            <a:spLocks noGrp="1"/>
          </p:cNvSpPr>
          <p:nvPr>
            <p:ph type="chart" sz="quarter" idx="12" hasCustomPrompt="1"/>
          </p:nvPr>
        </p:nvSpPr>
        <p:spPr>
          <a:xfrm>
            <a:off x="766763" y="1736725"/>
            <a:ext cx="8021637" cy="4432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1" baseline="0">
                <a:solidFill>
                  <a:srgbClr val="999999"/>
                </a:solidFill>
                <a:latin typeface="Open Sans Light"/>
                <a:cs typeface="Open Sans Light"/>
              </a:defRPr>
            </a:lvl1pPr>
          </a:lstStyle>
          <a:p>
            <a:r>
              <a:rPr lang="en-US" dirty="0" smtClean="0"/>
              <a:t>Graphics can go here – </a:t>
            </a:r>
            <a:br>
              <a:rPr lang="en-US" dirty="0" smtClean="0"/>
            </a:br>
            <a:r>
              <a:rPr lang="en-US" dirty="0" smtClean="0"/>
              <a:t>replace this box with your image or chart</a:t>
            </a:r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4B2E83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pic>
        <p:nvPicPr>
          <p:cNvPr id="7" name="Picture 6" descr="Wordmark_center_Purple_HEX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3105" y="6487457"/>
            <a:ext cx="2425295" cy="163374"/>
          </a:xfrm>
          <a:prstGeom prst="rect">
            <a:avLst/>
          </a:prstGeom>
        </p:spPr>
      </p:pic>
      <p:pic>
        <p:nvPicPr>
          <p:cNvPr id="6" name="Picture 5" descr="Bar_RtAngle_7502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" y="1437805"/>
            <a:ext cx="1358184" cy="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257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+ Sub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FFFFFF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59305" y="2320239"/>
            <a:ext cx="8197114" cy="3810086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rgbClr val="FFFFFF"/>
                </a:solidFill>
                <a:latin typeface="Open Sans"/>
                <a:cs typeface="Open Sans"/>
              </a:defRPr>
            </a:lvl1pPr>
            <a:lvl2pPr>
              <a:defRPr sz="2000" b="1" i="0" baseline="0">
                <a:solidFill>
                  <a:srgbClr val="FFFFFF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rgbClr val="FFFFFF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FFFFFF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FFFFFF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Content here (Open Sans Bold, 24 pt.)</a:t>
            </a:r>
          </a:p>
          <a:p>
            <a:pPr lvl="1"/>
            <a:r>
              <a:rPr lang="en-US" dirty="0" smtClean="0"/>
              <a:t>Second level (Open Sans Bold, 20)</a:t>
            </a:r>
          </a:p>
          <a:p>
            <a:pPr lvl="2"/>
            <a:r>
              <a:rPr lang="en-US" dirty="0" smtClean="0"/>
              <a:t>Third level (Open Sans Bold, 18)</a:t>
            </a:r>
          </a:p>
          <a:p>
            <a:pPr lvl="3"/>
            <a:r>
              <a:rPr lang="en-US" dirty="0" smtClean="0"/>
              <a:t>Fourth level (Open Sans Bold, 16)</a:t>
            </a:r>
          </a:p>
          <a:p>
            <a:pPr lvl="4"/>
            <a:r>
              <a:rPr lang="en-US" dirty="0" smtClean="0"/>
              <a:t>Fifth level (Open Sans Bold, 14)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71757" y="1730667"/>
            <a:ext cx="8184662" cy="4111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2400" b="0" i="0" baseline="0">
                <a:solidFill>
                  <a:srgbClr val="FFFFFF"/>
                </a:solidFill>
                <a:latin typeface="Uni Sans Regular"/>
                <a:cs typeface="Uni Sans Regular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SUB-HEADER HERE (UNI SANS REGULAR	, 24 PT.)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1" y="6354234"/>
            <a:ext cx="2540000" cy="266700"/>
          </a:xfrm>
          <a:prstGeom prst="rect">
            <a:avLst/>
          </a:prstGeom>
        </p:spPr>
      </p:pic>
      <p:pic>
        <p:nvPicPr>
          <p:cNvPr id="8" name="Picture 7" descr="Bar_RtAngle_7502_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" y="1437805"/>
            <a:ext cx="1358184" cy="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0466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+ Content">
    <p:bg>
      <p:bgPr>
        <a:solidFill>
          <a:srgbClr val="4B2E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W_W Logo_Whit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5815" y="5945854"/>
            <a:ext cx="1371600" cy="923544"/>
          </a:xfrm>
          <a:prstGeom prst="rect">
            <a:avLst/>
          </a:prstGeom>
        </p:spPr>
      </p:pic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FFFFFF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59305" y="1736725"/>
            <a:ext cx="8076956" cy="4015497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rgbClr val="FFFFFF"/>
                </a:solidFill>
                <a:latin typeface="Open Sans"/>
                <a:cs typeface="Open Sans"/>
              </a:defRPr>
            </a:lvl1pPr>
            <a:lvl2pPr>
              <a:defRPr sz="2000" b="1" i="0" baseline="0">
                <a:solidFill>
                  <a:srgbClr val="FFFFFF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rgbClr val="FFFFFF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FFFFFF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FFFFFF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Bulleted content here (Open Sans Light, 24 pt.)</a:t>
            </a:r>
          </a:p>
          <a:p>
            <a:pPr lvl="1"/>
            <a:r>
              <a:rPr lang="en-US" dirty="0" smtClean="0"/>
              <a:t>Second level (Open Sans Light, 20)</a:t>
            </a:r>
          </a:p>
          <a:p>
            <a:pPr lvl="2"/>
            <a:r>
              <a:rPr lang="en-US" dirty="0" smtClean="0"/>
              <a:t>Third level (Open Sans Light, 18)</a:t>
            </a:r>
          </a:p>
          <a:p>
            <a:pPr lvl="3"/>
            <a:r>
              <a:rPr lang="en-US" dirty="0" smtClean="0"/>
              <a:t>Fourth level (Open Sans Light, 16)</a:t>
            </a:r>
          </a:p>
          <a:p>
            <a:pPr lvl="4"/>
            <a:r>
              <a:rPr lang="en-US" dirty="0" smtClean="0"/>
              <a:t>Fifth level (Open Sans Light, 14)</a:t>
            </a:r>
            <a:endParaRPr lang="en-US" dirty="0"/>
          </a:p>
        </p:txBody>
      </p:sp>
      <p:pic>
        <p:nvPicPr>
          <p:cNvPr id="8" name="Picture 7" descr="Bar_RtAngle_7502_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" y="1437805"/>
            <a:ext cx="1358184" cy="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79713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+ Graphic">
    <p:bg>
      <p:bgPr>
        <a:solidFill>
          <a:srgbClr val="4B2E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1" y="6354234"/>
            <a:ext cx="2540000" cy="266700"/>
          </a:xfrm>
          <a:prstGeom prst="rect">
            <a:avLst/>
          </a:prstGeom>
        </p:spPr>
      </p:pic>
      <p:sp>
        <p:nvSpPr>
          <p:cNvPr id="12" name="Chart Placeholder 11"/>
          <p:cNvSpPr>
            <a:spLocks noGrp="1"/>
          </p:cNvSpPr>
          <p:nvPr>
            <p:ph type="chart" sz="quarter" idx="12" hasCustomPrompt="1"/>
          </p:nvPr>
        </p:nvSpPr>
        <p:spPr>
          <a:xfrm>
            <a:off x="766763" y="1736725"/>
            <a:ext cx="8021637" cy="4432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1" baseline="0">
                <a:solidFill>
                  <a:srgbClr val="FFFFFF"/>
                </a:solidFill>
                <a:latin typeface="Open Sans Light"/>
                <a:cs typeface="Open Sans Light"/>
              </a:defRPr>
            </a:lvl1pPr>
          </a:lstStyle>
          <a:p>
            <a:r>
              <a:rPr lang="en-US" dirty="0" smtClean="0"/>
              <a:t>Graphics can go here – </a:t>
            </a:r>
            <a:br>
              <a:rPr lang="en-US" dirty="0" smtClean="0"/>
            </a:br>
            <a:r>
              <a:rPr lang="en-US" dirty="0" smtClean="0"/>
              <a:t>replace this box with your image or chart</a:t>
            </a:r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FFFFFF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pic>
        <p:nvPicPr>
          <p:cNvPr id="8" name="Picture 7" descr="Bar_RtAngle_7502_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225" y="1437805"/>
            <a:ext cx="1358184" cy="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2575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939146"/>
            <a:ext cx="6972300" cy="2871103"/>
          </a:xfrm>
          <a:prstGeom prst="rect">
            <a:avLst/>
          </a:prstGeom>
          <a:ln>
            <a:noFill/>
          </a:ln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5000" b="0" i="0" baseline="0">
                <a:solidFill>
                  <a:srgbClr val="4B2E83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TITLE HERE</a:t>
            </a:r>
          </a:p>
          <a:p>
            <a:pPr lvl="0"/>
            <a:r>
              <a:rPr lang="en-US" dirty="0" smtClean="0"/>
              <a:t>ENCODE NORMAL</a:t>
            </a:r>
          </a:p>
          <a:p>
            <a:pPr lvl="0"/>
            <a:r>
              <a:rPr lang="en-US" dirty="0" smtClean="0"/>
              <a:t>BLACK, 50 PT. </a:t>
            </a:r>
            <a:endParaRPr lang="en-US" dirty="0"/>
          </a:p>
        </p:txBody>
      </p:sp>
      <p:pic>
        <p:nvPicPr>
          <p:cNvPr id="2" name="Picture 1" descr="W Logo_Purple_2685_HEX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8139" y="5949410"/>
            <a:ext cx="1371600" cy="923544"/>
          </a:xfrm>
          <a:prstGeom prst="rect">
            <a:avLst/>
          </a:prstGeom>
        </p:spPr>
      </p:pic>
      <p:pic>
        <p:nvPicPr>
          <p:cNvPr id="3" name="Picture 2" descr="Wordmark_center_Purple_HEX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039" y="6487457"/>
            <a:ext cx="2425295" cy="163374"/>
          </a:xfrm>
          <a:prstGeom prst="rect">
            <a:avLst/>
          </a:prstGeom>
        </p:spPr>
      </p:pic>
      <p:pic>
        <p:nvPicPr>
          <p:cNvPr id="4" name="Picture 3" descr="Bar_RtAngle_HEX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039" y="3947767"/>
            <a:ext cx="2451418" cy="12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7978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Sub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4B2E83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71757" y="2320239"/>
            <a:ext cx="8197114" cy="3810086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rgbClr val="4B2E83"/>
                </a:solidFill>
                <a:latin typeface="Open Sans"/>
                <a:cs typeface="Open Sans"/>
              </a:defRPr>
            </a:lvl1pPr>
            <a:lvl2pPr>
              <a:defRPr sz="2000" b="1" i="0" baseline="0">
                <a:solidFill>
                  <a:srgbClr val="4B2E83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rgbClr val="4B2E83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4B2E83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4B2E83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Content here (Open Sans Bold, 24 pt.)</a:t>
            </a:r>
          </a:p>
          <a:p>
            <a:pPr lvl="1"/>
            <a:r>
              <a:rPr lang="en-US" dirty="0" smtClean="0"/>
              <a:t>Second level (Open Sans Bold, 20)</a:t>
            </a:r>
          </a:p>
          <a:p>
            <a:pPr lvl="2"/>
            <a:r>
              <a:rPr lang="en-US" dirty="0" smtClean="0"/>
              <a:t>Third level (Open Sans Bold, 18)</a:t>
            </a:r>
          </a:p>
          <a:p>
            <a:pPr lvl="3"/>
            <a:r>
              <a:rPr lang="en-US" dirty="0" smtClean="0"/>
              <a:t>Fourth level (Open Sans Bold, 16)</a:t>
            </a:r>
          </a:p>
          <a:p>
            <a:pPr lvl="4"/>
            <a:r>
              <a:rPr lang="en-US" dirty="0" smtClean="0"/>
              <a:t>Fifth level (Open Sans Bold, 14)</a:t>
            </a:r>
            <a:endParaRPr 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71757" y="1730667"/>
            <a:ext cx="8184662" cy="4111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2400" b="0" i="0" baseline="0">
                <a:solidFill>
                  <a:srgbClr val="4B2E83"/>
                </a:solidFill>
                <a:latin typeface="Uni Sans Regular"/>
                <a:cs typeface="Uni Sans Regular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SUB-HEADER HERE (UNI SANS REGULAR, 24 PT.)</a:t>
            </a:r>
            <a:endParaRPr lang="en-US" dirty="0"/>
          </a:p>
        </p:txBody>
      </p:sp>
      <p:pic>
        <p:nvPicPr>
          <p:cNvPr id="8" name="Picture 7" descr="W Logo_Purple_2685_HEX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8139" y="5949410"/>
            <a:ext cx="1371600" cy="923544"/>
          </a:xfrm>
          <a:prstGeom prst="rect">
            <a:avLst/>
          </a:prstGeom>
        </p:spPr>
      </p:pic>
      <p:pic>
        <p:nvPicPr>
          <p:cNvPr id="12" name="Picture 11" descr="Bar_RtAngle_HEX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050" y="1402894"/>
            <a:ext cx="1371201" cy="6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618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4B2E83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59305" y="1736725"/>
            <a:ext cx="8076956" cy="4015497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rgbClr val="4B2E83"/>
                </a:solidFill>
                <a:latin typeface="Open Sans"/>
                <a:cs typeface="Open Sans"/>
              </a:defRPr>
            </a:lvl1pPr>
            <a:lvl2pPr>
              <a:defRPr sz="2000" b="1" i="0" baseline="0">
                <a:solidFill>
                  <a:srgbClr val="4B2E83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rgbClr val="4B2E83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4B2E83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4B2E83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 smtClean="0"/>
              <a:t>Bulleted content here (Open Sans Bold, 24 pt.)</a:t>
            </a:r>
          </a:p>
          <a:p>
            <a:pPr lvl="1"/>
            <a:r>
              <a:rPr lang="en-US" dirty="0" smtClean="0"/>
              <a:t>Second level (Open Sans Bold, 20)</a:t>
            </a:r>
          </a:p>
          <a:p>
            <a:pPr lvl="2"/>
            <a:r>
              <a:rPr lang="en-US" dirty="0" smtClean="0"/>
              <a:t>Third level (Open Sans Bold, 18)</a:t>
            </a:r>
          </a:p>
          <a:p>
            <a:pPr lvl="3"/>
            <a:r>
              <a:rPr lang="en-US" dirty="0" smtClean="0"/>
              <a:t>Fourth level (Open Sans Bold, 16)</a:t>
            </a:r>
          </a:p>
          <a:p>
            <a:pPr lvl="4"/>
            <a:r>
              <a:rPr lang="en-US" dirty="0" smtClean="0"/>
              <a:t>Fifth level (Open Sans Bold, 14)</a:t>
            </a:r>
            <a:endParaRPr lang="en-US" dirty="0"/>
          </a:p>
        </p:txBody>
      </p:sp>
      <p:pic>
        <p:nvPicPr>
          <p:cNvPr id="11" name="Picture 10" descr="Wordmark_center_Purple_HEX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2155" y="6487457"/>
            <a:ext cx="2425295" cy="163374"/>
          </a:xfrm>
          <a:prstGeom prst="rect">
            <a:avLst/>
          </a:prstGeom>
        </p:spPr>
      </p:pic>
      <p:pic>
        <p:nvPicPr>
          <p:cNvPr id="12" name="Picture 11" descr="Bar_RtAngle_HEX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050" y="1402894"/>
            <a:ext cx="1371201" cy="6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162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/>
          <p:cNvSpPr>
            <a:spLocks noGrp="1"/>
          </p:cNvSpPr>
          <p:nvPr>
            <p:ph type="chart" sz="quarter" idx="12" hasCustomPrompt="1"/>
          </p:nvPr>
        </p:nvSpPr>
        <p:spPr>
          <a:xfrm>
            <a:off x="671757" y="1736725"/>
            <a:ext cx="8184662" cy="4432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1" baseline="0">
                <a:solidFill>
                  <a:srgbClr val="4B2E83"/>
                </a:solidFill>
                <a:latin typeface="Open Sans Light"/>
                <a:cs typeface="Open Sans Light"/>
              </a:defRPr>
            </a:lvl1pPr>
          </a:lstStyle>
          <a:p>
            <a:r>
              <a:rPr lang="en-US" dirty="0" smtClean="0"/>
              <a:t>Graphics can go here – </a:t>
            </a:r>
            <a:br>
              <a:rPr lang="en-US" dirty="0" smtClean="0"/>
            </a:br>
            <a:r>
              <a:rPr lang="en-US" dirty="0" smtClean="0"/>
              <a:t>replace this box with your image or chart</a:t>
            </a:r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71757" y="371510"/>
            <a:ext cx="8184662" cy="99199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000" b="0" i="0" baseline="0">
                <a:solidFill>
                  <a:srgbClr val="4B2E83"/>
                </a:solidFill>
                <a:latin typeface="Encode Sans Normal Black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 smtClean="0"/>
              <a:t>HEADER HERE </a:t>
            </a:r>
          </a:p>
          <a:p>
            <a:pPr lvl="0"/>
            <a:r>
              <a:rPr lang="en-US" dirty="0" smtClean="0"/>
              <a:t>(ENCODE NORMAL BLACK, 30 PT.)</a:t>
            </a:r>
            <a:endParaRPr lang="en-US" dirty="0"/>
          </a:p>
        </p:txBody>
      </p:sp>
      <p:pic>
        <p:nvPicPr>
          <p:cNvPr id="8" name="Picture 7" descr="W Logo_Purple_2685_HEX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8139" y="5949410"/>
            <a:ext cx="1371600" cy="923544"/>
          </a:xfrm>
          <a:prstGeom prst="rect">
            <a:avLst/>
          </a:prstGeom>
        </p:spPr>
      </p:pic>
      <p:pic>
        <p:nvPicPr>
          <p:cNvPr id="10" name="Picture 9" descr="Bar_RtAngle_HEX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050" y="1402894"/>
            <a:ext cx="1371201" cy="6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8607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fld id="{199F9F53-4323-413C-9168-CCC5E5C16693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/>
          <a:lstStyle/>
          <a:p>
            <a:fld id="{21ADD4B2-4ACB-49C4-B845-DFD556C55E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485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B2E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06169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8D3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67178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8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9824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146810" y="430887"/>
            <a:ext cx="6972300" cy="264175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components of Collaboration in Higher Education Buildings: a case study of Stakeholder Engagement at the University of Washington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9897" y="4502331"/>
            <a:ext cx="76461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Presented by:                                                                       Committee:                                                          </a:t>
            </a:r>
          </a:p>
          <a:p>
            <a:endParaRPr lang="en-US" dirty="0" smtClean="0"/>
          </a:p>
          <a:p>
            <a:r>
              <a:rPr lang="en-US" dirty="0" err="1" smtClean="0"/>
              <a:t>Achaiah</a:t>
            </a:r>
            <a:r>
              <a:rPr lang="en-US" dirty="0" smtClean="0"/>
              <a:t> Ramesh </a:t>
            </a:r>
            <a:r>
              <a:rPr lang="en-US" dirty="0" err="1" smtClean="0"/>
              <a:t>Malachira</a:t>
            </a:r>
            <a:r>
              <a:rPr lang="en-US" dirty="0" smtClean="0"/>
              <a:t>                                                Dr. Carrie </a:t>
            </a:r>
            <a:r>
              <a:rPr lang="en-US" dirty="0" err="1" smtClean="0"/>
              <a:t>Sturts</a:t>
            </a:r>
            <a:r>
              <a:rPr lang="en-US" dirty="0" smtClean="0"/>
              <a:t> </a:t>
            </a:r>
            <a:r>
              <a:rPr lang="en-US" dirty="0" err="1" smtClean="0"/>
              <a:t>Dossick</a:t>
            </a:r>
            <a:endParaRPr lang="en-US" dirty="0" smtClean="0"/>
          </a:p>
          <a:p>
            <a:r>
              <a:rPr lang="en-US" dirty="0" smtClean="0"/>
              <a:t>                                                                                                Dr. William Bender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35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Interviews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Stakeholders that were interviewed are:</a:t>
            </a:r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77005339"/>
              </p:ext>
            </p:extLst>
          </p:nvPr>
        </p:nvGraphicFramePr>
        <p:xfrm>
          <a:off x="1110115" y="2642755"/>
          <a:ext cx="6827385" cy="3237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126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147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466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SUMMARY OF INTERVIEWEES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Construction Manager (CPD)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General Contractor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4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Designer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4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Building End User </a:t>
                      </a:r>
                      <a:r>
                        <a:rPr lang="en-IN" sz="1200" dirty="0" smtClean="0">
                          <a:effectLst/>
                        </a:rPr>
                        <a:t>Representative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4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Commissioning Agent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4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Building Envelope Consultant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4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Total Interviewees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4957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5610" y="2874962"/>
            <a:ext cx="8076956" cy="2860675"/>
          </a:xfrm>
        </p:spPr>
        <p:txBody>
          <a:bodyPr/>
          <a:lstStyle/>
          <a:p>
            <a:pPr marL="0" indent="0" algn="ctr">
              <a:buNone/>
            </a:pPr>
            <a:r>
              <a:rPr lang="en-US" sz="3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Interview Questionnaire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268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1" y="148045"/>
            <a:ext cx="5808616" cy="65801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13417" y="2488908"/>
            <a:ext cx="2926080" cy="14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IN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en-IN" sz="1100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6: Interview questionnaire used for  the research</a:t>
            </a:r>
            <a:endParaRPr lang="en-US" sz="1100" i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7271657" y="2784396"/>
            <a:ext cx="618309" cy="307147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867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3688" y="1655805"/>
            <a:ext cx="6400800" cy="421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593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 (Conference notes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Notes were taken down as the various speakers voiced their opinions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Conference notes were analyzed to determine if there was a similarity with the LSB project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Notes from 5 different note takers were analyzed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truth table was prepared to identify the important criteria for collaboration as far as university buildings construction was concerned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Green dot indicates high popularity &amp; importance of that criteria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 dot indicates no importance according to the various conference speakers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2693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61165" y="3396343"/>
            <a:ext cx="28651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IN" sz="1100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Truth table indicating important criteria as far as the University buildings construction was concerned</a:t>
            </a:r>
            <a:endParaRPr lang="en-US" sz="1100" i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7242591" y="2928439"/>
            <a:ext cx="502268" cy="235131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491" y="105002"/>
            <a:ext cx="5886674" cy="658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977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 (Personal Interviews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59305" y="1736725"/>
            <a:ext cx="5474795" cy="4015497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stakeholders on the LSB project were identified and contacted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consent form was signed prior to interviews as part of the protocol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interviews were mostly conducted on the UW campus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components used as critical identifiers on LSB project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Recordings were transcribed &amp; analyzed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were scored on a scale from 0 to 5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was depicted graphically to get a clear picture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Truth table prepared to reinforce graphical findings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8104" y="2113004"/>
            <a:ext cx="2950864" cy="233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456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11375" y="6046915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IN" sz="1100" i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IN" sz="1100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7: Graphical representation of interview data</a:t>
            </a:r>
            <a:endParaRPr lang="en-US" sz="1100" i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304800"/>
            <a:ext cx="7893050" cy="555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926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23919" y="3294789"/>
            <a:ext cx="31200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IN" sz="1100" i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Truth table indicating </a:t>
            </a:r>
            <a:r>
              <a:rPr lang="en-IN" sz="1100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prominence of each component as per Stakeholders on the LSB project</a:t>
            </a:r>
            <a:endParaRPr lang="en-US" sz="1100" i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7332825" y="2823578"/>
            <a:ext cx="502268" cy="235131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402" y="81232"/>
            <a:ext cx="5894044" cy="66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892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Similarities?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59305" y="1736725"/>
            <a:ext cx="3733522" cy="401549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Capital Cost Initiative Conference notes</a:t>
            </a:r>
          </a:p>
          <a:p>
            <a:pPr marL="0" indent="0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Stakeholder Identification &amp; Analysis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Stakeholder Consultation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Disclosure/ Transparency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Grievance Management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Stakeholder Involvement in Project Monitoring</a:t>
            </a:r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486" y="1736725"/>
            <a:ext cx="385193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 Interviews on </a:t>
            </a:r>
            <a:r>
              <a:rPr lang="en-US" sz="16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 Sciences Building project</a:t>
            </a:r>
          </a:p>
          <a:p>
            <a:pPr marL="342900" indent="-342900" defTabSz="45720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en-US" sz="1600" b="1" u="sng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4572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Stakeholder Identification &amp; Analysis</a:t>
            </a:r>
          </a:p>
          <a:p>
            <a:pPr marL="285750" indent="-285750" defTabSz="4572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Stakeholder Consultation</a:t>
            </a:r>
          </a:p>
          <a:p>
            <a:pPr marL="285750" indent="-285750" defTabSz="4572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Disclosure/ Transparency</a:t>
            </a:r>
          </a:p>
          <a:p>
            <a:pPr marL="285750" indent="-285750" defTabSz="4572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Grievance Management </a:t>
            </a:r>
          </a:p>
          <a:p>
            <a:pPr marL="285750" indent="-285750" defTabSz="4572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Stakeholder Involvement in Project Monitoring </a:t>
            </a:r>
            <a:endParaRPr lang="en-US" sz="160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4572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Reporting to Stakeholders</a:t>
            </a:r>
            <a:endParaRPr lang="en-US" sz="16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u="sng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45720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en-US" sz="1600" b="1" u="sng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u="sng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4917989" y="5103341"/>
            <a:ext cx="2928552" cy="3521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813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71756" y="1876062"/>
            <a:ext cx="4801943" cy="4015497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and Future research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5989" y="2174174"/>
            <a:ext cx="3415402" cy="254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004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Quotes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59305" y="1581665"/>
            <a:ext cx="8076956" cy="4287794"/>
          </a:xfrm>
        </p:spPr>
        <p:txBody>
          <a:bodyPr/>
          <a:lstStyle/>
          <a:p>
            <a:pPr marL="0" indent="0">
              <a:buNone/>
            </a:pP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“I’d say this was a very successful project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it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clear from the beginning that there was one point of contact from the University who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from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user’s side. Everything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funneled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him and he managed all activities and from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side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helped a lot because we could just feed things to him and he was that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funnel.”</a:t>
            </a:r>
          </a:p>
          <a:p>
            <a:pPr marL="0" indent="0">
              <a:buNone/>
            </a:pPr>
            <a:endParaRPr lang="en-US" sz="16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 came on board during SD phase, the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and electrical sub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came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during the late DD phase or early CD phase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proved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invaluable. I’ve never worked on a project where you get your primary subs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involved, helping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decisions and actually a lot of the drawings which involved a lot of detailing on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mechanical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 was done by them which was incredible and that was a new setup for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me.”</a:t>
            </a:r>
          </a:p>
          <a:p>
            <a:pPr marL="0" indent="0">
              <a:buNone/>
            </a:pPr>
            <a:endParaRPr lang="en-US" sz="16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“Trying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incorporate all of those infra into those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tiny spaces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very challenging and by the mechanical sub’s drawing and involvement early, we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able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do the co-ordination without much hassle. We still do the co-ordination with our BIM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and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clash detections to see in anyone’s scope interfere with each other and sort it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 accordingly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That alone has saved us tons of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RFIs.”</a:t>
            </a:r>
            <a:endParaRPr lang="en-US" sz="16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28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Quotes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59305" y="1556951"/>
            <a:ext cx="8076956" cy="4491681"/>
          </a:xfrm>
        </p:spPr>
        <p:txBody>
          <a:bodyPr/>
          <a:lstStyle/>
          <a:p>
            <a:pPr marL="0" indent="0">
              <a:buNone/>
            </a:pP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 most successful part was the AE team puts together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 in the early stages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design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they usually meet with the major stakeholders to get a general sense of what this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is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 to be and that is supposed to translate into this Basis of Design document we spoke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earlier.”</a:t>
            </a:r>
            <a:endParaRPr lang="en-US" sz="16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6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was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provided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clearly or as thoroughly and time to consider and weigh the pros and cons clearly as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moved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forward wasn’t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considered.”</a:t>
            </a:r>
          </a:p>
          <a:p>
            <a:pPr marL="0" indent="0">
              <a:buNone/>
            </a:pPr>
            <a:endParaRPr lang="en-US" sz="16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“I would say not quite as transparent as some of the other projects I have been involved in here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the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UW.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I’ve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been involved in projects where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have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been asked to be in quite a few meetings but other projects such as this it is more of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design-assist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sort of a role I have. But that being said, it is a pretty open group and most of the UW projects are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pretty transparent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nature.”</a:t>
            </a:r>
          </a:p>
          <a:p>
            <a:pPr marL="0" indent="0">
              <a:buNone/>
            </a:pPr>
            <a:endParaRPr lang="en-US" sz="16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IN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meet weekly, we call it our OAC meeting and then we report out of that. So we provide a schedule update of direct activities. Early on we did a lot of pull planning with the design team to determine where we needed to have certain design complete so that we can have permit drawings to go into the </a:t>
            </a:r>
            <a:r>
              <a:rPr lang="en-IN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city.”</a:t>
            </a:r>
          </a:p>
          <a:p>
            <a:pPr marL="0" indent="0">
              <a:buNone/>
            </a:pPr>
            <a:endParaRPr lang="en-IN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23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&amp; Future Scope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 &amp; strict adherence of some of the key components of Stakeholder Engagement has contributed to project success so far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Early engagement of peripheral stakeholders has made working on a complex project involving multiple stakeholders relatively smoother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from interviewing the stakeholders suggest that implementing these components has contributed to significant reduction in RFIs, increased team bond and added value to the project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implementing the various components of Stakeholder Engagement cannot be justified through a single project and a limited sample space of interviewees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more thorough comparative analysis involving multiple projects would provide the platform for validating the hypothesis  </a:t>
            </a:r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95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3967" y="1630446"/>
            <a:ext cx="6400241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840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Delivery </a:t>
            </a:r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ethods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59305" y="1736725"/>
            <a:ext cx="8076956" cy="482953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Design-Bid-Build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Traditional, hard bids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Lowest bidder wins the tender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scope for fast-tracking and value engineering</a:t>
            </a:r>
          </a:p>
          <a:p>
            <a:pPr>
              <a:buFont typeface="Times New Roman" panose="02020603050405020304" pitchFamily="18" charset="0"/>
              <a:buChar char="›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Design-Build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contract between owner and Design-Builder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 tracking is a characteristic feature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scope for value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</a:p>
          <a:p>
            <a:pPr marL="0" indent="0">
              <a:buNone/>
            </a:pPr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Contractor/Construction </a:t>
            </a:r>
            <a:r>
              <a:rPr 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Manager (GC/CM)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on the basis of qualifications, experience or best 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GC brought on early in design to provide constructability review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scope for value engineering</a:t>
            </a:r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1223" y="1363508"/>
            <a:ext cx="3721230" cy="300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57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Project Delivery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Integrated 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greement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Shared Risk and Reward                        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Dispute and Liability avoidance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Decision making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Stakeholder Engagement!!!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1311720028-project-delivery-methods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68932" y="1545091"/>
            <a:ext cx="4887487" cy="33665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26675" y="4914718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IN" sz="1100" i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1: Pictorial representation of Integrated Project Delivery (http://www.archdaily.com/153953/integrated-project-delivery-methodology#_=_ /Accessed 1/16/2017 at 2:46 pm)</a:t>
            </a:r>
            <a:endParaRPr lang="en-US" sz="1100" i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1968137" y="3997233"/>
            <a:ext cx="256902" cy="914401"/>
          </a:xfrm>
          <a:prstGeom prst="downArrow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78324" y="5106352"/>
            <a:ext cx="2728329" cy="408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048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16207" y="371511"/>
            <a:ext cx="8184662" cy="991998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Stakeholder Engagement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84556" y="5912718"/>
            <a:ext cx="311458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IN" sz="1100" i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IN" sz="1100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2: Key components of Stakeholder Engagement (Stakeholder </a:t>
            </a:r>
            <a:r>
              <a:rPr lang="en-IN" sz="1100" i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Engagement, IFC Handbook </a:t>
            </a:r>
            <a:r>
              <a:rPr lang="en-IN" sz="1100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2007)</a:t>
            </a:r>
            <a:endParaRPr lang="en-US" sz="1100" i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3073940655"/>
              </p:ext>
            </p:extLst>
          </p:nvPr>
        </p:nvGraphicFramePr>
        <p:xfrm>
          <a:off x="1393825" y="1515145"/>
          <a:ext cx="6356350" cy="4397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2643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14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0" y="2280656"/>
            <a:ext cx="4394200" cy="2748544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59305" y="1736725"/>
            <a:ext cx="3912695" cy="4015497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 Sciences Building (LSB)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&amp; Institutional space for the Department of Biology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G+5 structure plus Mechanical Penthouse &amp;two stories below grade (B1 &amp; B2)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B1 &amp; B2 house growth chambers and other research facilities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167,700 </a:t>
            </a:r>
            <a:r>
              <a:rPr lang="en-US" sz="16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gsf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LSB with 20,000 </a:t>
            </a:r>
            <a:r>
              <a:rPr lang="en-US" sz="16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gsf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Greenhouse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GC/CM type project delivery method implemented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83100" y="5081885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IN" sz="1100" i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3: Final rendering of the Life Sciences Building Project currently being constructed on the University of Washington, Seattle campus</a:t>
            </a:r>
            <a:endParaRPr lang="en-US" sz="1100" i="1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48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 the key components of Stakeholder Engagement play out and aid collaboration in Higher Education Buildings?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7961" y="3441224"/>
            <a:ext cx="2551612" cy="23563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1687" y="3443815"/>
            <a:ext cx="2551612" cy="234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619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3688" y="1624543"/>
            <a:ext cx="6400800" cy="425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450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65579" y="371510"/>
            <a:ext cx="8184662" cy="991998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Sources</a:t>
            </a:r>
            <a:endParaRPr 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59305" y="1736726"/>
            <a:ext cx="7909929" cy="3946524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UW/WSU Capital Cost Initiative Conference notes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initiative by the University of Washington &amp; Washington State University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Held on 24</a:t>
            </a:r>
            <a:r>
              <a:rPr lang="en-US" sz="1600" b="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October, 2016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industry’s best minds were part of the speakers that attended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topic was centered around University buildings construction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 themes included	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we build	: Programming, Planning &amp; Design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we Build	: Teaming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we Build	: Fostering Innovation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7100" y="3972016"/>
            <a:ext cx="2905779" cy="192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167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UW Brand">
      <a:dk1>
        <a:srgbClr val="33006F"/>
      </a:dk1>
      <a:lt1>
        <a:srgbClr val="E8D3A2"/>
      </a:lt1>
      <a:dk2>
        <a:srgbClr val="33006F"/>
      </a:dk2>
      <a:lt2>
        <a:srgbClr val="FFFFFF"/>
      </a:lt2>
      <a:accent1>
        <a:srgbClr val="33006F"/>
      </a:accent1>
      <a:accent2>
        <a:srgbClr val="E8D3A2"/>
      </a:accent2>
      <a:accent3>
        <a:srgbClr val="FFFFFF"/>
      </a:accent3>
      <a:accent4>
        <a:srgbClr val="D8D9DA"/>
      </a:accent4>
      <a:accent5>
        <a:srgbClr val="999999"/>
      </a:accent5>
      <a:accent6>
        <a:srgbClr val="917B4C"/>
      </a:accent6>
      <a:hlink>
        <a:srgbClr val="D8D9DA"/>
      </a:hlink>
      <a:folHlink>
        <a:srgbClr val="9999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UW Palette 1">
      <a:dk1>
        <a:srgbClr val="4B2E83"/>
      </a:dk1>
      <a:lt1>
        <a:srgbClr val="E8E3D3"/>
      </a:lt1>
      <a:dk2>
        <a:srgbClr val="4B2E83"/>
      </a:dk2>
      <a:lt2>
        <a:srgbClr val="FFFFFF"/>
      </a:lt2>
      <a:accent1>
        <a:srgbClr val="4B2E83"/>
      </a:accent1>
      <a:accent2>
        <a:srgbClr val="E8E3D3"/>
      </a:accent2>
      <a:accent3>
        <a:srgbClr val="FFFFFF"/>
      </a:accent3>
      <a:accent4>
        <a:srgbClr val="D9D9D9"/>
      </a:accent4>
      <a:accent5>
        <a:srgbClr val="444444"/>
      </a:accent5>
      <a:accent6>
        <a:srgbClr val="85754D"/>
      </a:accent6>
      <a:hlink>
        <a:srgbClr val="4B2E83"/>
      </a:hlink>
      <a:folHlink>
        <a:srgbClr val="4B2E8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Custom 5">
      <a:dk1>
        <a:srgbClr val="33006F"/>
      </a:dk1>
      <a:lt1>
        <a:srgbClr val="E8D3A2"/>
      </a:lt1>
      <a:dk2>
        <a:srgbClr val="33006F"/>
      </a:dk2>
      <a:lt2>
        <a:srgbClr val="FFFFFF"/>
      </a:lt2>
      <a:accent1>
        <a:srgbClr val="33006F"/>
      </a:accent1>
      <a:accent2>
        <a:srgbClr val="E8D3A2"/>
      </a:accent2>
      <a:accent3>
        <a:srgbClr val="FFFFFF"/>
      </a:accent3>
      <a:accent4>
        <a:srgbClr val="B2B2B2"/>
      </a:accent4>
      <a:accent5>
        <a:srgbClr val="26005C"/>
      </a:accent5>
      <a:accent6>
        <a:srgbClr val="917B4C"/>
      </a:accent6>
      <a:hlink>
        <a:srgbClr val="26005C"/>
      </a:hlink>
      <a:folHlink>
        <a:srgbClr val="3300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PPT_Template_1New1</Template>
  <TotalTime>490</TotalTime>
  <Words>1207</Words>
  <Application>Microsoft Office PowerPoint</Application>
  <PresentationFormat>On-screen Show (4:3)</PresentationFormat>
  <Paragraphs>148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Custom Design</vt:lpstr>
      <vt:lpstr>Office Theme</vt:lpstr>
      <vt:lpstr>1_Custom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Achaiah R. Malachira</dc:creator>
  <cp:lastModifiedBy>Achaiah M R</cp:lastModifiedBy>
  <cp:revision>112</cp:revision>
  <dcterms:created xsi:type="dcterms:W3CDTF">2017-02-28T23:33:53Z</dcterms:created>
  <dcterms:modified xsi:type="dcterms:W3CDTF">2017-03-08T04:48:40Z</dcterms:modified>
</cp:coreProperties>
</file>