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Lato"/>
      <p:regular r:id="rId26"/>
      <p:bold r:id="rId27"/>
      <p:italic r:id="rId28"/>
      <p:boldItalic r:id="rId29"/>
    </p:embeddedFont>
    <p:embeddedFont>
      <p:font typeface="Merriweather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-regular.fntdata"/><Relationship Id="rId21" Type="http://schemas.openxmlformats.org/officeDocument/2006/relationships/slide" Target="slides/slide16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erriweather-bold.fntdata"/><Relationship Id="rId30" Type="http://schemas.openxmlformats.org/officeDocument/2006/relationships/font" Target="fonts/Merriweather-regular.fntdata"/><Relationship Id="rId11" Type="http://schemas.openxmlformats.org/officeDocument/2006/relationships/slide" Target="slides/slide6.xml"/><Relationship Id="rId33" Type="http://schemas.openxmlformats.org/officeDocument/2006/relationships/font" Target="fonts/Merriweather-boldItalic.fntdata"/><Relationship Id="rId10" Type="http://schemas.openxmlformats.org/officeDocument/2006/relationships/slide" Target="slides/slide5.xml"/><Relationship Id="rId32" Type="http://schemas.openxmlformats.org/officeDocument/2006/relationships/font" Target="fonts/Merriweather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d7f0c0a76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d7f0c0a7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d7f0c0a76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d7f0c0a76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c1b3e7ff9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dc1b3e7ff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db603fdf03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db603fdf03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dc1b3e7ff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dc1b3e7ff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678fe4eb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678fe4eb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b603fdf03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db603fdf03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603fdf0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603fdf0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c1b3e7ff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dc1b3e7ff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b603fdf0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b603fdf0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c1b3e7ff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c1b3e7ff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c1b3e7ff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dc1b3e7ff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b603fdf03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db603fdf0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b603fdf03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db603fdf0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b678fe4e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b678fe4e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norlab@uw.edu" TargetMode="External"/><Relationship Id="rId4" Type="http://schemas.openxmlformats.org/officeDocument/2006/relationships/hyperlink" Target="mailto:chrisjow@uw.edu" TargetMode="External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hyperlink" Target="mailto:norlab@uw.edu" TargetMode="External"/><Relationship Id="rId5" Type="http://schemas.openxmlformats.org/officeDocument/2006/relationships/hyperlink" Target="mailto:chrisjow@uw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600"/>
              </a:spcAft>
              <a:buNone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 Data Challenges in the Public Library Domain</a:t>
            </a:r>
            <a:endParaRPr sz="4400"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87900" y="1374835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Bree Norlander | </a:t>
            </a:r>
            <a:r>
              <a:rPr lang="en" u="sng">
                <a:solidFill>
                  <a:schemeClr val="hlink"/>
                </a:solidFill>
                <a:hlinkClick r:id="rId3"/>
              </a:rPr>
              <a:t>norlab@uw.edu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 Jowaisas | </a:t>
            </a:r>
            <a:r>
              <a:rPr lang="en" u="sng">
                <a:solidFill>
                  <a:schemeClr val="hlink"/>
                </a:solidFill>
                <a:hlinkClick r:id="rId4"/>
              </a:rPr>
              <a:t>chrisjow@uw.edu</a:t>
            </a:r>
            <a:r>
              <a:rPr lang="en"/>
              <a:t> </a:t>
            </a:r>
            <a:endParaRPr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96049" y="2967325"/>
            <a:ext cx="3751899" cy="227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Peers	</a:t>
            </a:r>
            <a:endParaRPr sz="3600"/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6639" y="232438"/>
            <a:ext cx="5730776" cy="467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11738" y="4850400"/>
            <a:ext cx="852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Image credit: https://ubique.americangeo.org/map-of-the-week/map-of-the-week-voronoi-diagrams-in-geography/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Peers	</a:t>
            </a:r>
            <a:endParaRPr sz="3600"/>
          </a:p>
        </p:txBody>
      </p:sp>
      <p:sp>
        <p:nvSpPr>
          <p:cNvPr id="160" name="Google Shape;160;p23"/>
          <p:cNvSpPr txBox="1"/>
          <p:nvPr/>
        </p:nvSpPr>
        <p:spPr>
          <a:xfrm>
            <a:off x="311725" y="1526650"/>
            <a:ext cx="8617200" cy="21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CHALLENGES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" sz="2200">
                <a:latin typeface="Roboto"/>
                <a:ea typeface="Roboto"/>
                <a:cs typeface="Roboto"/>
                <a:sym typeface="Roboto"/>
              </a:rPr>
              <a:t>Will a combination of library data and community data build the best peer groups?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200">
                <a:latin typeface="Roboto"/>
                <a:ea typeface="Roboto"/>
                <a:cs typeface="Roboto"/>
                <a:sym typeface="Roboto"/>
              </a:rPr>
              <a:t>What are the geographical boundaries of a library community?</a:t>
            </a:r>
            <a:r>
              <a:rPr lang="en" sz="2400">
                <a:latin typeface="Roboto"/>
                <a:ea typeface="Roboto"/>
                <a:cs typeface="Roboto"/>
                <a:sym typeface="Roboto"/>
              </a:rPr>
              <a:t>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311725" y="3402200"/>
            <a:ext cx="8617200" cy="17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OPPORTUNITIES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" sz="22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Test iterations of peer groups in collaboration with libraries</a:t>
            </a:r>
            <a:endParaRPr sz="22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" sz="22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Build comparison tools</a:t>
            </a:r>
            <a:endParaRPr sz="22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Open Data</a:t>
            </a:r>
            <a:r>
              <a:rPr lang="en" sz="3600"/>
              <a:t>	</a:t>
            </a:r>
            <a:endParaRPr sz="3600"/>
          </a:p>
        </p:txBody>
      </p:sp>
      <p:sp>
        <p:nvSpPr>
          <p:cNvPr id="167" name="Google Shape;167;p24"/>
          <p:cNvSpPr txBox="1"/>
          <p:nvPr/>
        </p:nvSpPr>
        <p:spPr>
          <a:xfrm>
            <a:off x="716550" y="4079250"/>
            <a:ext cx="7505700" cy="10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B45F06"/>
                </a:solidFill>
                <a:latin typeface="Merriweather"/>
                <a:ea typeface="Merriweather"/>
                <a:cs typeface="Merriweather"/>
                <a:sym typeface="Merriweather"/>
              </a:rPr>
              <a:t>Open data</a:t>
            </a:r>
            <a:r>
              <a:rPr i="1" lang="en" sz="1600">
                <a:latin typeface="Merriweather"/>
                <a:ea typeface="Merriweather"/>
                <a:cs typeface="Merriweather"/>
                <a:sym typeface="Merriweather"/>
              </a:rPr>
              <a:t> is data that can be freely used, re-used and redistributed by anyone - subject only, at most, to the requirement to attribute and sharealike.</a:t>
            </a:r>
            <a:endParaRPr sz="13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http://opendatahandbook.org/guide/en/what-is-open-data/</a:t>
            </a:r>
            <a:endParaRPr sz="1000">
              <a:solidFill>
                <a:srgbClr val="595959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152400" y="1295400"/>
            <a:ext cx="8907600" cy="28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highlight>
                  <a:schemeClr val="lt1"/>
                </a:highlight>
              </a:rPr>
              <a:t>Question for the </a:t>
            </a:r>
            <a:r>
              <a:rPr lang="en" sz="2200">
                <a:highlight>
                  <a:schemeClr val="lt1"/>
                </a:highlight>
              </a:rPr>
              <a:t>audience</a:t>
            </a:r>
            <a:r>
              <a:rPr lang="en" sz="2200">
                <a:highlight>
                  <a:schemeClr val="lt1"/>
                </a:highlight>
              </a:rPr>
              <a:t>:</a:t>
            </a:r>
            <a:endParaRPr sz="2200"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highlight>
                  <a:schemeClr val="lt1"/>
                </a:highlight>
              </a:rPr>
              <a:t>What is your rank in using open data to answer questions about your community? Choose from the following ranks: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UcParenR"/>
            </a:pPr>
            <a:r>
              <a:rPr lang="en" sz="2200">
                <a:highlight>
                  <a:schemeClr val="lt1"/>
                </a:highlight>
              </a:rPr>
              <a:t>Newbie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UcParenR"/>
            </a:pPr>
            <a:r>
              <a:rPr lang="en" sz="2200">
                <a:highlight>
                  <a:schemeClr val="lt1"/>
                </a:highlight>
              </a:rPr>
              <a:t>Semi-experienced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UcParenR"/>
            </a:pPr>
            <a:r>
              <a:rPr lang="en" sz="2200">
                <a:highlight>
                  <a:schemeClr val="lt1"/>
                </a:highlight>
              </a:rPr>
              <a:t>Experienced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UcParenR"/>
            </a:pPr>
            <a:r>
              <a:rPr lang="en" sz="2200">
                <a:highlight>
                  <a:schemeClr val="lt1"/>
                </a:highlight>
              </a:rPr>
              <a:t>Expert </a:t>
            </a:r>
            <a:endParaRPr sz="220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/>
          <p:nvPr>
            <p:ph type="title"/>
          </p:nvPr>
        </p:nvSpPr>
        <p:spPr>
          <a:xfrm>
            <a:off x="180750" y="132550"/>
            <a:ext cx="86964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00"/>
              <a:t>Answering questions with</a:t>
            </a:r>
            <a:endParaRPr sz="3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00"/>
              <a:t>Open Data </a:t>
            </a:r>
            <a:endParaRPr sz="3600"/>
          </a:p>
        </p:txBody>
      </p:sp>
      <p:sp>
        <p:nvSpPr>
          <p:cNvPr id="174" name="Google Shape;174;p25"/>
          <p:cNvSpPr txBox="1"/>
          <p:nvPr>
            <p:ph idx="1" type="body"/>
          </p:nvPr>
        </p:nvSpPr>
        <p:spPr>
          <a:xfrm>
            <a:off x="256950" y="1483950"/>
            <a:ext cx="2649000" cy="3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Employment</a:t>
            </a:r>
            <a:endParaRPr sz="5200"/>
          </a:p>
          <a:p>
            <a:pPr indent="-285750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How many people in the community are </a:t>
            </a:r>
            <a:r>
              <a:rPr b="1" lang="en" sz="3600">
                <a:latin typeface="Arial"/>
                <a:ea typeface="Arial"/>
                <a:cs typeface="Arial"/>
                <a:sym typeface="Arial"/>
              </a:rPr>
              <a:t>under</a:t>
            </a:r>
            <a:r>
              <a:rPr lang="en" sz="3600">
                <a:latin typeface="Arial"/>
                <a:ea typeface="Arial"/>
                <a:cs typeface="Arial"/>
                <a:sym typeface="Arial"/>
              </a:rPr>
              <a:t>employed and </a:t>
            </a:r>
            <a:r>
              <a:rPr b="1" lang="en" sz="3600">
                <a:latin typeface="Arial"/>
                <a:ea typeface="Arial"/>
                <a:cs typeface="Arial"/>
                <a:sym typeface="Arial"/>
              </a:rPr>
              <a:t>un</a:t>
            </a:r>
            <a:r>
              <a:rPr lang="en" sz="3600">
                <a:latin typeface="Arial"/>
                <a:ea typeface="Arial"/>
                <a:cs typeface="Arial"/>
                <a:sym typeface="Arial"/>
              </a:rPr>
              <a:t>employed vs employed?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types of employment exist in the community?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workforce development resources/organizations are available in the community?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do people identify as personal barriers to employment?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shifts are people working? (When do people have free time?)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new industries are coming into the community and/or growing? 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What languages should programs/services be offered in? 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❖"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Are we (the library) reaching the people in most need of employment resources and services?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5"/>
          <p:cNvSpPr txBox="1"/>
          <p:nvPr>
            <p:ph idx="1" type="body"/>
          </p:nvPr>
        </p:nvSpPr>
        <p:spPr>
          <a:xfrm>
            <a:off x="3219450" y="1483950"/>
            <a:ext cx="2705100" cy="3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Children/Youth &amp; Education</a:t>
            </a:r>
            <a:endParaRPr/>
          </a:p>
          <a:p>
            <a:pPr indent="-285750" lvl="0" marL="457200" rtl="0" algn="l">
              <a:spcBef>
                <a:spcPts val="120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capacity level do parents have to engage in their children’s education?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many students are bilingual? What bilingual education environments exist?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is the status of digital access for children, especially when faced with the challenge of switching to a virtual learning environment?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did the lack of access to school lunches affect children (during the pandemic)?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many children are unhoused?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many children serve as language interpreters for their families?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opportunities exist for youth - volunteer, service learning, place-based learning?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after-school or out-of-school time programs exist in the area?</a:t>
            </a:r>
            <a:endParaRPr sz="900"/>
          </a:p>
        </p:txBody>
      </p:sp>
      <p:sp>
        <p:nvSpPr>
          <p:cNvPr id="176" name="Google Shape;176;p25"/>
          <p:cNvSpPr txBox="1"/>
          <p:nvPr>
            <p:ph idx="1" type="body"/>
          </p:nvPr>
        </p:nvSpPr>
        <p:spPr>
          <a:xfrm>
            <a:off x="6237925" y="1483950"/>
            <a:ext cx="2705100" cy="3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Health</a:t>
            </a:r>
            <a:endParaRPr/>
          </a:p>
          <a:p>
            <a:pPr indent="-285750" lvl="0" marL="457200" rtl="0" algn="l">
              <a:spcBef>
                <a:spcPts val="120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is the health profile of the community and are we providing programs that fit that need?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Who does not have health insurance?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Are there healthcare deserts in my service area where it is difficult to access health services?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Is local healthcare affordable?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many community members are homebound? 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How many community members need mental health care and are they being supported and given the resources they need?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Are the health needs of those experiencing homelessness being met?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❖"/>
            </a:pPr>
            <a:r>
              <a:rPr lang="en" sz="900"/>
              <a:t>What are the changes in number of people needing mental or emotional care?</a:t>
            </a:r>
            <a:endParaRPr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Open Data </a:t>
            </a:r>
            <a:r>
              <a:rPr lang="en" sz="3600"/>
              <a:t>	</a:t>
            </a:r>
            <a:endParaRPr sz="3600"/>
          </a:p>
        </p:txBody>
      </p:sp>
      <p:sp>
        <p:nvSpPr>
          <p:cNvPr id="182" name="Google Shape;182;p26"/>
          <p:cNvSpPr txBox="1"/>
          <p:nvPr/>
        </p:nvSpPr>
        <p:spPr>
          <a:xfrm>
            <a:off x="311725" y="1526650"/>
            <a:ext cx="40011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CHALLENGES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Finding it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Different scales of data 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Uneven coverage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Currency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Accuracy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4831225" y="1526650"/>
            <a:ext cx="40011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OPPORTUNITIES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/>
              <a:t>Improving Findability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Data Pre-Processing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Storytelling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Finding Outliers</a:t>
            </a:r>
            <a:endParaRPr sz="2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290675" y="341700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pic>
        <p:nvPicPr>
          <p:cNvPr id="189" name="Google Shape;18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3126" y="161678"/>
            <a:ext cx="3706500" cy="2099498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0" name="Google Shape;19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046275"/>
            <a:ext cx="979200" cy="121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7"/>
          <p:cNvSpPr txBox="1"/>
          <p:nvPr/>
        </p:nvSpPr>
        <p:spPr>
          <a:xfrm>
            <a:off x="5191625" y="3009825"/>
            <a:ext cx="3409500" cy="18471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What</a:t>
            </a:r>
            <a:r>
              <a:rPr lang="en" sz="1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 we heard:</a:t>
            </a:r>
            <a:endParaRPr sz="18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erriweather"/>
              <a:buChar char="❖"/>
            </a:pPr>
            <a:r>
              <a:rPr lang="en" sz="1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Flexibility in Defining Community</a:t>
            </a:r>
            <a:endParaRPr sz="18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erriweather"/>
              <a:buChar char="❖"/>
            </a:pPr>
            <a:r>
              <a:rPr lang="en" sz="1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Information/Data: Easy to Use</a:t>
            </a:r>
            <a:endParaRPr sz="18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"/>
          <p:cNvSpPr txBox="1"/>
          <p:nvPr>
            <p:ph type="title"/>
          </p:nvPr>
        </p:nvSpPr>
        <p:spPr>
          <a:xfrm>
            <a:off x="311700" y="158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780"/>
              <a:t>Questions/Thoughts?</a:t>
            </a:r>
            <a:endParaRPr sz="5780"/>
          </a:p>
        </p:txBody>
      </p:sp>
      <p:pic>
        <p:nvPicPr>
          <p:cNvPr id="197" name="Google Shape;19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8749" y="3076500"/>
            <a:ext cx="3257699" cy="19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 txBox="1"/>
          <p:nvPr>
            <p:ph idx="4294967295" type="subTitle"/>
          </p:nvPr>
        </p:nvSpPr>
        <p:spPr>
          <a:xfrm>
            <a:off x="176550" y="3903613"/>
            <a:ext cx="3761700" cy="7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51C75"/>
                </a:solidFill>
                <a:latin typeface="Merriweather"/>
                <a:ea typeface="Merriweather"/>
                <a:cs typeface="Merriweather"/>
                <a:sym typeface="Merriweather"/>
              </a:rPr>
              <a:t>Bree Norlander | </a:t>
            </a:r>
            <a:r>
              <a:rPr lang="en" sz="1500" u="sng">
                <a:solidFill>
                  <a:srgbClr val="351C75"/>
                </a:solidFill>
                <a:latin typeface="Merriweather"/>
                <a:ea typeface="Merriweather"/>
                <a:cs typeface="Merriweather"/>
                <a:sym typeface="Merriweath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norlab@uw.edu</a:t>
            </a:r>
            <a:endParaRPr sz="1500">
              <a:solidFill>
                <a:srgbClr val="351C75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>
                <a:solidFill>
                  <a:srgbClr val="351C75"/>
                </a:solidFill>
                <a:latin typeface="Merriweather"/>
                <a:ea typeface="Merriweather"/>
                <a:cs typeface="Merriweather"/>
                <a:sym typeface="Merriweather"/>
              </a:rPr>
              <a:t>Chris Jowaisas | </a:t>
            </a:r>
            <a:r>
              <a:rPr lang="en" sz="1500" u="sng">
                <a:solidFill>
                  <a:srgbClr val="351C75"/>
                </a:solidFill>
                <a:latin typeface="Merriweather"/>
                <a:ea typeface="Merriweather"/>
                <a:cs typeface="Merriweather"/>
                <a:sym typeface="Merriweathe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chrisjow@uw.edu</a:t>
            </a:r>
            <a:r>
              <a:rPr lang="en" sz="1500">
                <a:solidFill>
                  <a:srgbClr val="351C75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500">
              <a:solidFill>
                <a:srgbClr val="351C7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9" name="Google Shape;199;p28"/>
          <p:cNvSpPr txBox="1"/>
          <p:nvPr/>
        </p:nvSpPr>
        <p:spPr>
          <a:xfrm>
            <a:off x="311700" y="762000"/>
            <a:ext cx="8520600" cy="25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 u="sng"/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Merriweather"/>
              <a:buChar char="●"/>
            </a:pPr>
            <a:r>
              <a:rPr lang="en" sz="2300">
                <a:latin typeface="Merriweather"/>
                <a:ea typeface="Merriweather"/>
                <a:cs typeface="Merriweather"/>
                <a:sym typeface="Merriweather"/>
              </a:rPr>
              <a:t>How do you see any work that you have done intersecting with this work?</a:t>
            </a:r>
            <a:endParaRPr sz="23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Merriweather"/>
              <a:buChar char="●"/>
            </a:pPr>
            <a:r>
              <a:rPr lang="en" sz="2300">
                <a:latin typeface="Merriweather"/>
                <a:ea typeface="Merriweather"/>
                <a:cs typeface="Merriweather"/>
                <a:sym typeface="Merriweather"/>
              </a:rPr>
              <a:t>Have the observations we have shared about this work generated any thoughts on your side about your research, classes, or work in a library?</a:t>
            </a:r>
            <a:endParaRPr sz="2500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we are and how we got here</a:t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7763" y="196125"/>
            <a:ext cx="4020230" cy="18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4717763" y="1974450"/>
            <a:ext cx="4088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latin typeface="Merriweather"/>
                <a:ea typeface="Merriweather"/>
                <a:cs typeface="Merriweather"/>
                <a:sym typeface="Merriweather"/>
              </a:rPr>
              <a:t>Funded by a grant from the Institute of Museum and Library Services LG-246255-OLS-20</a:t>
            </a:r>
            <a:endParaRPr b="1" i="1" sz="13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4678913" y="3012450"/>
            <a:ext cx="4166100" cy="1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B45F06"/>
                </a:solidFill>
                <a:latin typeface="Merriweather"/>
                <a:ea typeface="Merriweather"/>
                <a:cs typeface="Merriweather"/>
                <a:sym typeface="Merriweather"/>
              </a:rPr>
              <a:t>Open data</a:t>
            </a:r>
            <a:r>
              <a:rPr i="1" lang="en" sz="1600">
                <a:latin typeface="Merriweather"/>
                <a:ea typeface="Merriweather"/>
                <a:cs typeface="Merriweather"/>
                <a:sym typeface="Merriweather"/>
              </a:rPr>
              <a:t> is data that can be freely used, re-used and redistributed by anyone - subject only, at most, to the requirement to attribute and sharealike.</a:t>
            </a:r>
            <a:endParaRPr sz="13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http://opendatahandbook.org/guide/en/what-is-open-data/</a:t>
            </a:r>
            <a:endParaRPr sz="1000">
              <a:solidFill>
                <a:srgbClr val="595959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75" name="Google Shape;75;p14"/>
          <p:cNvCxnSpPr/>
          <p:nvPr/>
        </p:nvCxnSpPr>
        <p:spPr>
          <a:xfrm>
            <a:off x="5550388" y="2639700"/>
            <a:ext cx="2355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med" w="med" type="none"/>
            <a:tailEnd len="med" w="med" type="none"/>
          </a:ln>
        </p:spPr>
      </p:cxnSp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250" y="3106500"/>
            <a:ext cx="1227475" cy="1755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1465725" y="3055350"/>
            <a:ext cx="27066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Using Open Data to Inform Public Library Branch Services</a:t>
            </a:r>
            <a:endParaRPr b="1" sz="10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i="1" lang="en" sz="9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Karalyn Rose Ostler, Bree Norlander, Nic Weber</a:t>
            </a:r>
            <a:endParaRPr b="1" i="1" sz="9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https://doi.org/10.1080/01616846.2020.1798206</a:t>
            </a:r>
            <a:endParaRPr sz="9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Community</a:t>
            </a:r>
            <a:r>
              <a:rPr lang="en" sz="3600"/>
              <a:t>	</a:t>
            </a:r>
            <a:endParaRPr sz="3600"/>
          </a:p>
        </p:txBody>
      </p:sp>
      <p:sp>
        <p:nvSpPr>
          <p:cNvPr id="83" name="Google Shape;83;p15"/>
          <p:cNvSpPr txBox="1"/>
          <p:nvPr/>
        </p:nvSpPr>
        <p:spPr>
          <a:xfrm>
            <a:off x="5273583" y="1345098"/>
            <a:ext cx="374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Beardsley Library volunteer, Remy, is preparing a deery bag.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311725" y="1526650"/>
            <a:ext cx="8617200" cy="22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Audience question: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When you hear the word community, what picture do you draw in your mind? Do you think of a physical space, a group of people, or some other feature to define it? </a:t>
            </a:r>
            <a:endParaRPr sz="24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311675" y="1245200"/>
            <a:ext cx="8234700" cy="148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311675" y="2114550"/>
            <a:ext cx="8234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“...what I'm going to tell the City Council who provides the bulk of our funding is different than what I'm going to tell the County Commissioners.” - Workshop Participant</a:t>
            </a:r>
            <a:endParaRPr sz="18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Community	</a:t>
            </a:r>
            <a:endParaRPr sz="3600"/>
          </a:p>
        </p:txBody>
      </p:sp>
      <p:sp>
        <p:nvSpPr>
          <p:cNvPr id="96" name="Google Shape;96;p17"/>
          <p:cNvSpPr txBox="1"/>
          <p:nvPr/>
        </p:nvSpPr>
        <p:spPr>
          <a:xfrm>
            <a:off x="5273583" y="1345098"/>
            <a:ext cx="374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Beardsley Library volunteer, Remy, is preparing a deery bag.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311725" y="1526650"/>
            <a:ext cx="86172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CHALLENGES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Lots of component parts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Doesn’t necessarily align with legal definition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311725" y="3203050"/>
            <a:ext cx="8617200" cy="21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OPPORTUNITIES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Location data in the PLS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○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Flexibility (to some degree)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https://www.imls.gov/research-evaluation/data-collection/public-libraries-survey</a:t>
            </a:r>
            <a:endParaRPr sz="18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Community	</a:t>
            </a:r>
            <a:endParaRPr sz="3600"/>
          </a:p>
        </p:txBody>
      </p:sp>
      <p:sp>
        <p:nvSpPr>
          <p:cNvPr id="104" name="Google Shape;104;p18"/>
          <p:cNvSpPr txBox="1"/>
          <p:nvPr/>
        </p:nvSpPr>
        <p:spPr>
          <a:xfrm>
            <a:off x="5273583" y="1345098"/>
            <a:ext cx="374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Beardsley Library volunteer, Remy, is preparing a deery bag.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85849"/>
            <a:ext cx="9143999" cy="3791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/>
          <p:nvPr/>
        </p:nvSpPr>
        <p:spPr>
          <a:xfrm>
            <a:off x="3070875" y="20222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1242075" y="24794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1394475" y="30128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8"/>
          <p:cNvSpPr/>
          <p:nvPr/>
        </p:nvSpPr>
        <p:spPr>
          <a:xfrm>
            <a:off x="1165875" y="34700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1242075" y="42320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>
            <a:off x="6423675" y="20222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8"/>
          <p:cNvSpPr/>
          <p:nvPr/>
        </p:nvSpPr>
        <p:spPr>
          <a:xfrm>
            <a:off x="6423675" y="24794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6423675" y="30128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8"/>
          <p:cNvSpPr/>
          <p:nvPr/>
        </p:nvSpPr>
        <p:spPr>
          <a:xfrm>
            <a:off x="6423675" y="34700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6423675" y="4232000"/>
            <a:ext cx="867000" cy="301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Peers	</a:t>
            </a:r>
            <a:endParaRPr sz="3600"/>
          </a:p>
        </p:txBody>
      </p:sp>
      <p:grpSp>
        <p:nvGrpSpPr>
          <p:cNvPr id="121" name="Google Shape;121;p19"/>
          <p:cNvGrpSpPr/>
          <p:nvPr/>
        </p:nvGrpSpPr>
        <p:grpSpPr>
          <a:xfrm>
            <a:off x="5273583" y="1345098"/>
            <a:ext cx="3742161" cy="3755614"/>
            <a:chOff x="6652975" y="1505700"/>
            <a:chExt cx="2179349" cy="2503576"/>
          </a:xfrm>
        </p:grpSpPr>
        <p:pic>
          <p:nvPicPr>
            <p:cNvPr id="122" name="Google Shape;122;p19"/>
            <p:cNvPicPr preferRelativeResize="0"/>
            <p:nvPr/>
          </p:nvPicPr>
          <p:blipFill rotWithShape="1">
            <a:blip r:embed="rId3">
              <a:alphaModFix/>
            </a:blip>
            <a:srcRect b="0" l="0" r="27214" t="16387"/>
            <a:stretch/>
          </p:blipFill>
          <p:spPr>
            <a:xfrm>
              <a:off x="6653025" y="1505700"/>
              <a:ext cx="2179299" cy="2503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19"/>
            <p:cNvSpPr txBox="1"/>
            <p:nvPr/>
          </p:nvSpPr>
          <p:spPr>
            <a:xfrm>
              <a:off x="6652975" y="1505700"/>
              <a:ext cx="217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Beardsley Library volunteer, Remy, is preparing a delivery bag.</a:t>
              </a:r>
              <a:endPara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4" name="Google Shape;124;p19"/>
          <p:cNvSpPr txBox="1"/>
          <p:nvPr/>
        </p:nvSpPr>
        <p:spPr>
          <a:xfrm>
            <a:off x="311725" y="1526650"/>
            <a:ext cx="4182900" cy="34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What would make another library branch a peer?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Peers	</a:t>
            </a:r>
            <a:endParaRPr sz="3600"/>
          </a:p>
        </p:txBody>
      </p:sp>
      <p:sp>
        <p:nvSpPr>
          <p:cNvPr id="130" name="Google Shape;130;p20"/>
          <p:cNvSpPr/>
          <p:nvPr/>
        </p:nvSpPr>
        <p:spPr>
          <a:xfrm>
            <a:off x="1392325" y="1399650"/>
            <a:ext cx="3999900" cy="3634500"/>
          </a:xfrm>
          <a:prstGeom prst="ellipse">
            <a:avLst/>
          </a:prstGeom>
          <a:noFill/>
          <a:ln cap="flat" cmpd="sng" w="28575">
            <a:solidFill>
              <a:srgbClr val="0563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0"/>
          <p:cNvSpPr/>
          <p:nvPr/>
        </p:nvSpPr>
        <p:spPr>
          <a:xfrm>
            <a:off x="3605625" y="1399825"/>
            <a:ext cx="3999900" cy="3634500"/>
          </a:xfrm>
          <a:prstGeom prst="ellipse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0"/>
          <p:cNvSpPr txBox="1"/>
          <p:nvPr/>
        </p:nvSpPr>
        <p:spPr>
          <a:xfrm>
            <a:off x="2707375" y="1432350"/>
            <a:ext cx="1369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</a:rPr>
              <a:t>Library</a:t>
            </a:r>
            <a:endParaRPr b="1" sz="1600">
              <a:solidFill>
                <a:srgbClr val="0563C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</a:rPr>
              <a:t>(e</a:t>
            </a:r>
            <a:r>
              <a:rPr b="1" lang="en" sz="1000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</a:rPr>
              <a:t>.g . IMLS PLS)</a:t>
            </a:r>
            <a:endParaRPr b="1" sz="1000">
              <a:solidFill>
                <a:srgbClr val="0563C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4824750" y="1432350"/>
            <a:ext cx="1475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Community</a:t>
            </a:r>
            <a:endParaRPr b="1" sz="1600">
              <a:solidFill>
                <a:srgbClr val="38761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(e.g . census)</a:t>
            </a:r>
            <a:endParaRPr b="1" sz="1600">
              <a:solidFill>
                <a:srgbClr val="3876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1832300" y="2171550"/>
            <a:ext cx="147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Square footage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1551200" y="3016800"/>
            <a:ext cx="163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Operating Budget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1968225" y="3862050"/>
            <a:ext cx="111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Staffing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4101688" y="2453675"/>
            <a:ext cx="87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Patrons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5771075" y="2171550"/>
            <a:ext cx="111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Population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5958550" y="3016975"/>
            <a:ext cx="141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Demographics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5806150" y="3847275"/>
            <a:ext cx="87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Assets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4016025" y="3122075"/>
            <a:ext cx="111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Programs/Services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311725" y="3485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Peers	</a:t>
            </a:r>
            <a:endParaRPr sz="3600"/>
          </a:p>
        </p:txBody>
      </p:sp>
      <p:sp>
        <p:nvSpPr>
          <p:cNvPr id="147" name="Google Shape;147;p21"/>
          <p:cNvSpPr txBox="1"/>
          <p:nvPr/>
        </p:nvSpPr>
        <p:spPr>
          <a:xfrm>
            <a:off x="387825" y="1456350"/>
            <a:ext cx="83655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How many full time librarians do peer libraries employ?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What are the most popular children’s programs at a peer library?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What MakerSpace assets are most useful in a town like mine?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What library programming has helped residents access healthcare in similar cities?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Is my circulation decreasing at the same rate as similar community libraries?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In other communities do the libraries offer social worker services?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Roboto"/>
              <a:buChar char="❖"/>
            </a:pPr>
            <a:r>
              <a:rPr lang="en" sz="2100">
                <a:latin typeface="Roboto"/>
                <a:ea typeface="Roboto"/>
                <a:cs typeface="Roboto"/>
                <a:sym typeface="Roboto"/>
              </a:rPr>
              <a:t>Are similar libraries as busy at 5pm on Friday as mine?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