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5143500" cx="9144000"/>
  <p:notesSz cx="6858000" cy="9144000"/>
  <p:embeddedFontLst>
    <p:embeddedFont>
      <p:font typeface="Roboto"/>
      <p:regular r:id="rId22"/>
      <p:bold r:id="rId23"/>
      <p:italic r:id="rId24"/>
      <p:boldItalic r:id="rId25"/>
    </p:embeddedFont>
    <p:embeddedFont>
      <p:font typeface="Lato"/>
      <p:regular r:id="rId26"/>
      <p:bold r:id="rId27"/>
      <p:italic r:id="rId28"/>
      <p:boldItalic r:id="rId29"/>
    </p:embeddedFont>
    <p:embeddedFont>
      <p:font typeface="Merriweather"/>
      <p:regular r:id="rId30"/>
      <p:bold r:id="rId31"/>
      <p:italic r:id="rId32"/>
      <p:boldItalic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Roboto-regular.fntdata"/><Relationship Id="rId21" Type="http://schemas.openxmlformats.org/officeDocument/2006/relationships/slide" Target="slides/slide16.xml"/><Relationship Id="rId24" Type="http://schemas.openxmlformats.org/officeDocument/2006/relationships/font" Target="fonts/Roboto-italic.fntdata"/><Relationship Id="rId23" Type="http://schemas.openxmlformats.org/officeDocument/2006/relationships/font" Target="fonts/Roboto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Lato-regular.fntdata"/><Relationship Id="rId25" Type="http://schemas.openxmlformats.org/officeDocument/2006/relationships/font" Target="fonts/Roboto-boldItalic.fntdata"/><Relationship Id="rId28" Type="http://schemas.openxmlformats.org/officeDocument/2006/relationships/font" Target="fonts/Lato-italic.fntdata"/><Relationship Id="rId27" Type="http://schemas.openxmlformats.org/officeDocument/2006/relationships/font" Target="fonts/Lato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Lato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Merriweather-bold.fntdata"/><Relationship Id="rId30" Type="http://schemas.openxmlformats.org/officeDocument/2006/relationships/font" Target="fonts/Merriweather-regular.fntdata"/><Relationship Id="rId11" Type="http://schemas.openxmlformats.org/officeDocument/2006/relationships/slide" Target="slides/slide6.xml"/><Relationship Id="rId33" Type="http://schemas.openxmlformats.org/officeDocument/2006/relationships/font" Target="fonts/Merriweather-boldItalic.fntdata"/><Relationship Id="rId10" Type="http://schemas.openxmlformats.org/officeDocument/2006/relationships/slide" Target="slides/slide5.xml"/><Relationship Id="rId32" Type="http://schemas.openxmlformats.org/officeDocument/2006/relationships/font" Target="fonts/Merriweather-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d7f0c0a76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d7f0c0a76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d7f0c0a760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d7f0c0a760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dc1b3e7ff9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dc1b3e7ff9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db603fdf03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db603fdf03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dc1b3e7ff9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dc1b3e7ff9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b678fe4eb3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b678fe4eb3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db603fdf03_0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db603fdf03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db603fdf03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db603fdf03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dc1b3e7ff9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dc1b3e7ff9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db603fdf03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db603fdf03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dc1b3e7ff9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dc1b3e7ff9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dc1b3e7ff9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dc1b3e7ff9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db603fdf03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db603fdf03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db603fdf03_0_1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db603fdf03_0_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b678fe4eb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b678fe4eb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-125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/>
          <p:nvPr>
            <p:ph hasCustomPrompt="1" type="title"/>
          </p:nvPr>
        </p:nvSpPr>
        <p:spPr>
          <a:xfrm>
            <a:off x="311750" y="831175"/>
            <a:ext cx="5334900" cy="124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6" name="Google Shape;56;p11"/>
          <p:cNvSpPr txBox="1"/>
          <p:nvPr>
            <p:ph idx="1" type="body"/>
          </p:nvPr>
        </p:nvSpPr>
        <p:spPr>
          <a:xfrm>
            <a:off x="311700" y="2121425"/>
            <a:ext cx="5334900" cy="94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57" name="Google Shape;5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48099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6" name="Google Shape;16;p3"/>
          <p:cNvSpPr/>
          <p:nvPr/>
        </p:nvSpPr>
        <p:spPr>
          <a:xfrm>
            <a:off x="0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0"/>
            <a:ext cx="431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/>
          <p:nvPr/>
        </p:nvSpPr>
        <p:spPr>
          <a:xfrm>
            <a:off x="0" y="44125"/>
            <a:ext cx="4313625" cy="4399375"/>
          </a:xfrm>
          <a:custGeom>
            <a:rect b="b" l="l" r="r" t="t"/>
            <a:pathLst>
              <a:path extrusionOk="0" h="175975" w="172545">
                <a:moveTo>
                  <a:pt x="0" y="157"/>
                </a:moveTo>
                <a:lnTo>
                  <a:pt x="172419" y="0"/>
                </a:lnTo>
                <a:lnTo>
                  <a:pt x="172545" y="126541"/>
                </a:lnTo>
                <a:lnTo>
                  <a:pt x="0" y="1759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22" name="Google Shape;22;p4"/>
          <p:cNvSpPr/>
          <p:nvPr/>
        </p:nvSpPr>
        <p:spPr>
          <a:xfrm>
            <a:off x="-125" y="0"/>
            <a:ext cx="4316900" cy="4395600"/>
          </a:xfrm>
          <a:custGeom>
            <a:rect b="b" l="l" r="r" t="t"/>
            <a:pathLst>
              <a:path extrusionOk="0" h="175824" w="172676">
                <a:moveTo>
                  <a:pt x="0" y="6"/>
                </a:moveTo>
                <a:lnTo>
                  <a:pt x="172676" y="0"/>
                </a:lnTo>
                <a:lnTo>
                  <a:pt x="172562" y="126442"/>
                </a:lnTo>
                <a:lnTo>
                  <a:pt x="0" y="17582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</p:sp>
      <p:sp>
        <p:nvSpPr>
          <p:cNvPr id="23" name="Google Shape;23;p4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" name="Google Shape;28;p5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2" type="body"/>
          </p:nvPr>
        </p:nvSpPr>
        <p:spPr>
          <a:xfrm>
            <a:off x="48324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/>
          <p:nvPr/>
        </p:nvSpPr>
        <p:spPr>
          <a:xfrm>
            <a:off x="0" y="0"/>
            <a:ext cx="3764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 txBox="1"/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9" name="Google Shape;39;p7"/>
          <p:cNvSpPr txBox="1"/>
          <p:nvPr>
            <p:ph idx="1" type="body"/>
          </p:nvPr>
        </p:nvSpPr>
        <p:spPr>
          <a:xfrm>
            <a:off x="311700" y="2390650"/>
            <a:ext cx="3127500" cy="229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0" name="Google Shape;40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 txBox="1"/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3" name="Google Shape;43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9"/>
          <p:cNvSpPr txBox="1"/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1" type="subTitle"/>
          </p:nvPr>
        </p:nvSpPr>
        <p:spPr>
          <a:xfrm>
            <a:off x="304800" y="2626725"/>
            <a:ext cx="3704400" cy="92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8" name="Google Shape;48;p9"/>
          <p:cNvSpPr txBox="1"/>
          <p:nvPr>
            <p:ph idx="2" type="body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9" name="Google Shape;49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/>
          <p:nvPr/>
        </p:nvSpPr>
        <p:spPr>
          <a:xfrm>
            <a:off x="0" y="4369000"/>
            <a:ext cx="9144000" cy="774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10"/>
          <p:cNvSpPr txBox="1"/>
          <p:nvPr>
            <p:ph idx="1" type="body"/>
          </p:nvPr>
        </p:nvSpPr>
        <p:spPr>
          <a:xfrm>
            <a:off x="311700" y="4521400"/>
            <a:ext cx="7979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Merriweather"/>
              <a:buNone/>
              <a:defRPr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</a:lstStyle>
          <a:p/>
        </p:txBody>
      </p:sp>
      <p:sp>
        <p:nvSpPr>
          <p:cNvPr id="53" name="Google Shape;5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aradig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mailto:norlab@uw.edu" TargetMode="External"/><Relationship Id="rId4" Type="http://schemas.openxmlformats.org/officeDocument/2006/relationships/hyperlink" Target="mailto:chrisjow@uw.edu" TargetMode="External"/><Relationship Id="rId5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6.png"/><Relationship Id="rId4" Type="http://schemas.openxmlformats.org/officeDocument/2006/relationships/hyperlink" Target="mailto:norlab@uw.edu" TargetMode="External"/><Relationship Id="rId5" Type="http://schemas.openxmlformats.org/officeDocument/2006/relationships/hyperlink" Target="mailto:chrisjow@uw.edu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 txBox="1"/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600"/>
              </a:spcAft>
              <a:buNone/>
            </a:pPr>
            <a:r>
              <a:rPr lang="en"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Open Data Challenges in the Public Library Domain</a:t>
            </a:r>
            <a:endParaRPr sz="4400"/>
          </a:p>
        </p:txBody>
      </p:sp>
      <p:sp>
        <p:nvSpPr>
          <p:cNvPr id="65" name="Google Shape;65;p13"/>
          <p:cNvSpPr txBox="1"/>
          <p:nvPr>
            <p:ph idx="1" type="subTitle"/>
          </p:nvPr>
        </p:nvSpPr>
        <p:spPr>
          <a:xfrm>
            <a:off x="387900" y="1374835"/>
            <a:ext cx="4242600" cy="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Bree Norlander | </a:t>
            </a:r>
            <a:r>
              <a:rPr lang="en" u="sng">
                <a:solidFill>
                  <a:schemeClr val="hlink"/>
                </a:solidFill>
                <a:hlinkClick r:id="rId3"/>
              </a:rPr>
              <a:t>norlab@uw.edu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Chris Jowaisas | </a:t>
            </a:r>
            <a:r>
              <a:rPr lang="en" u="sng">
                <a:solidFill>
                  <a:schemeClr val="hlink"/>
                </a:solidFill>
                <a:hlinkClick r:id="rId4"/>
              </a:rPr>
              <a:t>chrisjow@uw.edu</a:t>
            </a:r>
            <a:r>
              <a:rPr lang="en"/>
              <a:t> </a:t>
            </a:r>
            <a:endParaRPr/>
          </a:p>
        </p:txBody>
      </p:sp>
      <p:pic>
        <p:nvPicPr>
          <p:cNvPr id="66" name="Google Shape;66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96049" y="2967325"/>
            <a:ext cx="3751899" cy="227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2"/>
          <p:cNvSpPr txBox="1"/>
          <p:nvPr>
            <p:ph type="title"/>
          </p:nvPr>
        </p:nvSpPr>
        <p:spPr>
          <a:xfrm>
            <a:off x="311725" y="3485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Peers	</a:t>
            </a:r>
            <a:endParaRPr sz="3600"/>
          </a:p>
        </p:txBody>
      </p:sp>
      <p:pic>
        <p:nvPicPr>
          <p:cNvPr id="153" name="Google Shape;15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06639" y="232438"/>
            <a:ext cx="5730776" cy="4678625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22"/>
          <p:cNvSpPr txBox="1"/>
          <p:nvPr/>
        </p:nvSpPr>
        <p:spPr>
          <a:xfrm>
            <a:off x="311738" y="4850400"/>
            <a:ext cx="8520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Image credit: https://ubique.americangeo.org/map-of-the-week/map-of-the-week-voronoi-diagrams-in-geography/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3"/>
          <p:cNvSpPr txBox="1"/>
          <p:nvPr>
            <p:ph type="title"/>
          </p:nvPr>
        </p:nvSpPr>
        <p:spPr>
          <a:xfrm>
            <a:off x="311725" y="3485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Peers	</a:t>
            </a:r>
            <a:endParaRPr sz="3600"/>
          </a:p>
        </p:txBody>
      </p:sp>
      <p:sp>
        <p:nvSpPr>
          <p:cNvPr id="160" name="Google Shape;160;p23"/>
          <p:cNvSpPr txBox="1"/>
          <p:nvPr/>
        </p:nvSpPr>
        <p:spPr>
          <a:xfrm>
            <a:off x="311725" y="1526650"/>
            <a:ext cx="8617200" cy="21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Roboto"/>
                <a:ea typeface="Roboto"/>
                <a:cs typeface="Roboto"/>
                <a:sym typeface="Roboto"/>
              </a:rPr>
              <a:t>CHALLENGES</a:t>
            </a:r>
            <a:endParaRPr sz="2400">
              <a:latin typeface="Roboto"/>
              <a:ea typeface="Roboto"/>
              <a:cs typeface="Roboto"/>
              <a:sym typeface="Roboto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Char char="●"/>
            </a:pPr>
            <a:r>
              <a:rPr lang="en" sz="2200">
                <a:latin typeface="Roboto"/>
                <a:ea typeface="Roboto"/>
                <a:cs typeface="Roboto"/>
                <a:sym typeface="Roboto"/>
              </a:rPr>
              <a:t>Will a combination of library data and community data build the best peer groups?</a:t>
            </a:r>
            <a:endParaRPr sz="2200"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Char char="●"/>
            </a:pPr>
            <a:r>
              <a:rPr lang="en" sz="2200">
                <a:latin typeface="Roboto"/>
                <a:ea typeface="Roboto"/>
                <a:cs typeface="Roboto"/>
                <a:sym typeface="Roboto"/>
              </a:rPr>
              <a:t>What are the geographical boundaries of a library community?</a:t>
            </a:r>
            <a:r>
              <a:rPr lang="en" sz="2400">
                <a:latin typeface="Roboto"/>
                <a:ea typeface="Roboto"/>
                <a:cs typeface="Roboto"/>
                <a:sym typeface="Roboto"/>
              </a:rPr>
              <a:t> </a:t>
            </a:r>
            <a:endParaRPr sz="2400"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1" name="Google Shape;161;p23"/>
          <p:cNvSpPr txBox="1"/>
          <p:nvPr/>
        </p:nvSpPr>
        <p:spPr>
          <a:xfrm>
            <a:off x="311725" y="3402200"/>
            <a:ext cx="8617200" cy="17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Roboto"/>
                <a:ea typeface="Roboto"/>
                <a:cs typeface="Roboto"/>
                <a:sym typeface="Roboto"/>
              </a:rPr>
              <a:t>OPPORTUNITIES</a:t>
            </a:r>
            <a:endParaRPr sz="2400">
              <a:latin typeface="Roboto"/>
              <a:ea typeface="Roboto"/>
              <a:cs typeface="Roboto"/>
              <a:sym typeface="Roboto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Char char="●"/>
            </a:pPr>
            <a:r>
              <a:rPr lang="en" sz="2200"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Test iterations of peer groups in collaboration with libraries</a:t>
            </a:r>
            <a:endParaRPr sz="2200"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Roboto"/>
              <a:buChar char="●"/>
            </a:pPr>
            <a:r>
              <a:rPr lang="en" sz="2200"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Build comparison tools</a:t>
            </a:r>
            <a:endParaRPr sz="2200"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4"/>
          <p:cNvSpPr txBox="1"/>
          <p:nvPr>
            <p:ph type="title"/>
          </p:nvPr>
        </p:nvSpPr>
        <p:spPr>
          <a:xfrm>
            <a:off x="311725" y="3485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Open Data</a:t>
            </a:r>
            <a:r>
              <a:rPr lang="en" sz="3600"/>
              <a:t>	</a:t>
            </a:r>
            <a:endParaRPr sz="3600"/>
          </a:p>
        </p:txBody>
      </p:sp>
      <p:sp>
        <p:nvSpPr>
          <p:cNvPr id="167" name="Google Shape;167;p24"/>
          <p:cNvSpPr txBox="1"/>
          <p:nvPr/>
        </p:nvSpPr>
        <p:spPr>
          <a:xfrm>
            <a:off x="716550" y="4079250"/>
            <a:ext cx="75057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600">
                <a:solidFill>
                  <a:srgbClr val="B45F06"/>
                </a:solidFill>
                <a:latin typeface="Merriweather"/>
                <a:ea typeface="Merriweather"/>
                <a:cs typeface="Merriweather"/>
                <a:sym typeface="Merriweather"/>
              </a:rPr>
              <a:t>Open data</a:t>
            </a:r>
            <a:r>
              <a:rPr i="1" lang="en" sz="1600">
                <a:latin typeface="Merriweather"/>
                <a:ea typeface="Merriweather"/>
                <a:cs typeface="Merriweather"/>
                <a:sym typeface="Merriweather"/>
              </a:rPr>
              <a:t> is data that can be freely used, re-used and redistributed by anyone - subject only, at most, to the requirement to attribute and sharealike.</a:t>
            </a:r>
            <a:endParaRPr sz="13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000">
                <a:solidFill>
                  <a:srgbClr val="595959"/>
                </a:solidFill>
                <a:latin typeface="Merriweather"/>
                <a:ea typeface="Merriweather"/>
                <a:cs typeface="Merriweather"/>
                <a:sym typeface="Merriweather"/>
              </a:rPr>
              <a:t>http://opendatahandbook.org/guide/en/what-is-open-data/</a:t>
            </a:r>
            <a:endParaRPr sz="1000">
              <a:solidFill>
                <a:srgbClr val="595959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168" name="Google Shape;168;p24"/>
          <p:cNvSpPr txBox="1"/>
          <p:nvPr/>
        </p:nvSpPr>
        <p:spPr>
          <a:xfrm>
            <a:off x="152400" y="1295400"/>
            <a:ext cx="8907600" cy="285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highlight>
                  <a:schemeClr val="lt1"/>
                </a:highlight>
              </a:rPr>
              <a:t>Question for the </a:t>
            </a:r>
            <a:r>
              <a:rPr lang="en" sz="2200">
                <a:highlight>
                  <a:schemeClr val="lt1"/>
                </a:highlight>
              </a:rPr>
              <a:t>audience</a:t>
            </a:r>
            <a:r>
              <a:rPr lang="en" sz="2200">
                <a:highlight>
                  <a:schemeClr val="lt1"/>
                </a:highlight>
              </a:rPr>
              <a:t>:</a:t>
            </a:r>
            <a:endParaRPr sz="2200"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highlight>
                  <a:schemeClr val="lt1"/>
                </a:highlight>
              </a:rPr>
              <a:t>What is your rank in using open data to answer questions about your community? Choose from the following ranks:</a:t>
            </a:r>
            <a:endParaRPr sz="2200">
              <a:highlight>
                <a:schemeClr val="lt1"/>
              </a:highlight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AutoNum type="alphaUcParenR"/>
            </a:pPr>
            <a:r>
              <a:rPr lang="en" sz="2200">
                <a:highlight>
                  <a:schemeClr val="lt1"/>
                </a:highlight>
              </a:rPr>
              <a:t>Newbie</a:t>
            </a:r>
            <a:endParaRPr sz="2200">
              <a:highlight>
                <a:schemeClr val="lt1"/>
              </a:highlight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AutoNum type="alphaUcParenR"/>
            </a:pPr>
            <a:r>
              <a:rPr lang="en" sz="2200">
                <a:highlight>
                  <a:schemeClr val="lt1"/>
                </a:highlight>
              </a:rPr>
              <a:t>Semi-experienced</a:t>
            </a:r>
            <a:endParaRPr sz="2200">
              <a:highlight>
                <a:schemeClr val="lt1"/>
              </a:highlight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AutoNum type="alphaUcParenR"/>
            </a:pPr>
            <a:r>
              <a:rPr lang="en" sz="2200">
                <a:highlight>
                  <a:schemeClr val="lt1"/>
                </a:highlight>
              </a:rPr>
              <a:t>Experienced</a:t>
            </a:r>
            <a:endParaRPr sz="2200">
              <a:highlight>
                <a:schemeClr val="lt1"/>
              </a:highlight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AutoNum type="alphaUcParenR"/>
            </a:pPr>
            <a:r>
              <a:rPr lang="en" sz="2200">
                <a:highlight>
                  <a:schemeClr val="lt1"/>
                </a:highlight>
              </a:rPr>
              <a:t>Expert </a:t>
            </a:r>
            <a:endParaRPr sz="2200">
              <a:highlight>
                <a:schemeClr val="lt1"/>
              </a:highligh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5"/>
          <p:cNvSpPr txBox="1"/>
          <p:nvPr>
            <p:ph type="title"/>
          </p:nvPr>
        </p:nvSpPr>
        <p:spPr>
          <a:xfrm>
            <a:off x="180750" y="132550"/>
            <a:ext cx="8696400" cy="124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100"/>
              <a:t>Answering questions with</a:t>
            </a:r>
            <a:endParaRPr sz="3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600"/>
              <a:t>Open Data </a:t>
            </a:r>
            <a:endParaRPr sz="3600"/>
          </a:p>
        </p:txBody>
      </p:sp>
      <p:sp>
        <p:nvSpPr>
          <p:cNvPr id="174" name="Google Shape;174;p25"/>
          <p:cNvSpPr txBox="1"/>
          <p:nvPr>
            <p:ph idx="1" type="body"/>
          </p:nvPr>
        </p:nvSpPr>
        <p:spPr>
          <a:xfrm>
            <a:off x="256950" y="1483950"/>
            <a:ext cx="2649000" cy="3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200"/>
              <a:t>Employment</a:t>
            </a:r>
            <a:endParaRPr sz="5200"/>
          </a:p>
          <a:p>
            <a:pPr indent="-285750" lvl="0" marL="457200" rtl="0" algn="l">
              <a:spcBef>
                <a:spcPts val="1200"/>
              </a:spcBef>
              <a:spcAft>
                <a:spcPts val="0"/>
              </a:spcAft>
              <a:buSzPct val="100000"/>
              <a:buFont typeface="Arial"/>
              <a:buChar char="❖"/>
            </a:pPr>
            <a:r>
              <a:rPr lang="en" sz="3600">
                <a:latin typeface="Arial"/>
                <a:ea typeface="Arial"/>
                <a:cs typeface="Arial"/>
                <a:sym typeface="Arial"/>
              </a:rPr>
              <a:t>How many people in the community are </a:t>
            </a:r>
            <a:r>
              <a:rPr b="1" lang="en" sz="3600">
                <a:latin typeface="Arial"/>
                <a:ea typeface="Arial"/>
                <a:cs typeface="Arial"/>
                <a:sym typeface="Arial"/>
              </a:rPr>
              <a:t>under</a:t>
            </a:r>
            <a:r>
              <a:rPr lang="en" sz="3600">
                <a:latin typeface="Arial"/>
                <a:ea typeface="Arial"/>
                <a:cs typeface="Arial"/>
                <a:sym typeface="Arial"/>
              </a:rPr>
              <a:t>employed and </a:t>
            </a:r>
            <a:r>
              <a:rPr b="1" lang="en" sz="3600">
                <a:latin typeface="Arial"/>
                <a:ea typeface="Arial"/>
                <a:cs typeface="Arial"/>
                <a:sym typeface="Arial"/>
              </a:rPr>
              <a:t>un</a:t>
            </a:r>
            <a:r>
              <a:rPr lang="en" sz="3600">
                <a:latin typeface="Arial"/>
                <a:ea typeface="Arial"/>
                <a:cs typeface="Arial"/>
                <a:sym typeface="Arial"/>
              </a:rPr>
              <a:t>employed vs employed?</a:t>
            </a:r>
            <a:endParaRPr sz="3600">
              <a:latin typeface="Arial"/>
              <a:ea typeface="Arial"/>
              <a:cs typeface="Arial"/>
              <a:sym typeface="Arial"/>
            </a:endParaRPr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❖"/>
            </a:pPr>
            <a:r>
              <a:rPr lang="en" sz="3600">
                <a:latin typeface="Arial"/>
                <a:ea typeface="Arial"/>
                <a:cs typeface="Arial"/>
                <a:sym typeface="Arial"/>
              </a:rPr>
              <a:t>What types of employment exist in the community?</a:t>
            </a:r>
            <a:endParaRPr sz="3600">
              <a:latin typeface="Arial"/>
              <a:ea typeface="Arial"/>
              <a:cs typeface="Arial"/>
              <a:sym typeface="Arial"/>
            </a:endParaRPr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❖"/>
            </a:pPr>
            <a:r>
              <a:rPr lang="en" sz="3600">
                <a:latin typeface="Arial"/>
                <a:ea typeface="Arial"/>
                <a:cs typeface="Arial"/>
                <a:sym typeface="Arial"/>
              </a:rPr>
              <a:t>What workforce development resources/organizations are available in the community?</a:t>
            </a:r>
            <a:endParaRPr sz="3600">
              <a:latin typeface="Arial"/>
              <a:ea typeface="Arial"/>
              <a:cs typeface="Arial"/>
              <a:sym typeface="Arial"/>
            </a:endParaRPr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❖"/>
            </a:pPr>
            <a:r>
              <a:rPr lang="en" sz="3600">
                <a:latin typeface="Arial"/>
                <a:ea typeface="Arial"/>
                <a:cs typeface="Arial"/>
                <a:sym typeface="Arial"/>
              </a:rPr>
              <a:t>What do people identify as personal barriers to employment?</a:t>
            </a:r>
            <a:endParaRPr sz="3600">
              <a:latin typeface="Arial"/>
              <a:ea typeface="Arial"/>
              <a:cs typeface="Arial"/>
              <a:sym typeface="Arial"/>
            </a:endParaRPr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❖"/>
            </a:pPr>
            <a:r>
              <a:rPr lang="en" sz="3600">
                <a:latin typeface="Arial"/>
                <a:ea typeface="Arial"/>
                <a:cs typeface="Arial"/>
                <a:sym typeface="Arial"/>
              </a:rPr>
              <a:t>What shifts are people working? (When do people have free time?)</a:t>
            </a:r>
            <a:endParaRPr sz="3600">
              <a:latin typeface="Arial"/>
              <a:ea typeface="Arial"/>
              <a:cs typeface="Arial"/>
              <a:sym typeface="Arial"/>
            </a:endParaRPr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❖"/>
            </a:pPr>
            <a:r>
              <a:rPr lang="en" sz="3600">
                <a:latin typeface="Arial"/>
                <a:ea typeface="Arial"/>
                <a:cs typeface="Arial"/>
                <a:sym typeface="Arial"/>
              </a:rPr>
              <a:t>What new industries are coming into the community and/or growing? </a:t>
            </a:r>
            <a:endParaRPr sz="3600">
              <a:latin typeface="Arial"/>
              <a:ea typeface="Arial"/>
              <a:cs typeface="Arial"/>
              <a:sym typeface="Arial"/>
            </a:endParaRPr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❖"/>
            </a:pPr>
            <a:r>
              <a:rPr lang="en" sz="3600">
                <a:latin typeface="Arial"/>
                <a:ea typeface="Arial"/>
                <a:cs typeface="Arial"/>
                <a:sym typeface="Arial"/>
              </a:rPr>
              <a:t>What languages should programs/services be offered in? </a:t>
            </a:r>
            <a:endParaRPr sz="3600">
              <a:latin typeface="Arial"/>
              <a:ea typeface="Arial"/>
              <a:cs typeface="Arial"/>
              <a:sym typeface="Arial"/>
            </a:endParaRPr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❖"/>
            </a:pPr>
            <a:r>
              <a:rPr lang="en" sz="3600">
                <a:latin typeface="Arial"/>
                <a:ea typeface="Arial"/>
                <a:cs typeface="Arial"/>
                <a:sym typeface="Arial"/>
              </a:rPr>
              <a:t>Are we (the library) reaching the people in most need of employment resources and services?</a:t>
            </a:r>
            <a:endParaRPr sz="3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25"/>
          <p:cNvSpPr txBox="1"/>
          <p:nvPr>
            <p:ph idx="1" type="body"/>
          </p:nvPr>
        </p:nvSpPr>
        <p:spPr>
          <a:xfrm>
            <a:off x="3219450" y="1483950"/>
            <a:ext cx="2705100" cy="3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Children/Youth &amp; Education</a:t>
            </a:r>
            <a:endParaRPr/>
          </a:p>
          <a:p>
            <a:pPr indent="-285750" lvl="0" marL="457200" rtl="0" algn="l">
              <a:spcBef>
                <a:spcPts val="1200"/>
              </a:spcBef>
              <a:spcAft>
                <a:spcPts val="0"/>
              </a:spcAft>
              <a:buSzPts val="900"/>
              <a:buChar char="❖"/>
            </a:pPr>
            <a:r>
              <a:rPr lang="en" sz="900"/>
              <a:t>What capacity level do parents have to engage in their children’s education?</a:t>
            </a:r>
            <a:endParaRPr sz="900"/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SzPts val="900"/>
              <a:buChar char="❖"/>
            </a:pPr>
            <a:r>
              <a:rPr lang="en" sz="900"/>
              <a:t>How many students are bilingual? What bilingual education environments exist?</a:t>
            </a:r>
            <a:endParaRPr sz="900"/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SzPts val="900"/>
              <a:buChar char="❖"/>
            </a:pPr>
            <a:r>
              <a:rPr lang="en" sz="900"/>
              <a:t>What is the status of digital access for children, especially when faced with the challenge of switching to a virtual learning environment?</a:t>
            </a:r>
            <a:endParaRPr sz="900"/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SzPts val="900"/>
              <a:buChar char="❖"/>
            </a:pPr>
            <a:r>
              <a:rPr lang="en" sz="900"/>
              <a:t>How did the lack of access to school lunches affect children (during the pandemic)?</a:t>
            </a:r>
            <a:endParaRPr sz="900"/>
          </a:p>
          <a:p>
            <a:pPr indent="-2857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Char char="❖"/>
            </a:pPr>
            <a:r>
              <a:rPr lang="en" sz="900"/>
              <a:t>How many children are unhoused?</a:t>
            </a:r>
            <a:endParaRPr sz="900"/>
          </a:p>
          <a:p>
            <a:pPr indent="-2857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Char char="❖"/>
            </a:pPr>
            <a:r>
              <a:rPr lang="en" sz="900"/>
              <a:t>How many children serve as language interpreters for their families?</a:t>
            </a:r>
            <a:endParaRPr sz="900"/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SzPts val="900"/>
              <a:buChar char="❖"/>
            </a:pPr>
            <a:r>
              <a:rPr lang="en" sz="900"/>
              <a:t>What opportunities exist for youth - volunteer, service learning, place-based learning?</a:t>
            </a:r>
            <a:endParaRPr sz="900"/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SzPts val="900"/>
              <a:buChar char="❖"/>
            </a:pPr>
            <a:r>
              <a:rPr lang="en" sz="900"/>
              <a:t>What after-school or out-of-school time programs exist in the area?</a:t>
            </a:r>
            <a:endParaRPr sz="900"/>
          </a:p>
        </p:txBody>
      </p:sp>
      <p:sp>
        <p:nvSpPr>
          <p:cNvPr id="176" name="Google Shape;176;p25"/>
          <p:cNvSpPr txBox="1"/>
          <p:nvPr>
            <p:ph idx="1" type="body"/>
          </p:nvPr>
        </p:nvSpPr>
        <p:spPr>
          <a:xfrm>
            <a:off x="6237925" y="1483950"/>
            <a:ext cx="2705100" cy="3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Health</a:t>
            </a:r>
            <a:endParaRPr/>
          </a:p>
          <a:p>
            <a:pPr indent="-285750" lvl="0" marL="457200" rtl="0" algn="l">
              <a:spcBef>
                <a:spcPts val="1200"/>
              </a:spcBef>
              <a:spcAft>
                <a:spcPts val="0"/>
              </a:spcAft>
              <a:buSzPts val="900"/>
              <a:buChar char="❖"/>
            </a:pPr>
            <a:r>
              <a:rPr lang="en" sz="900"/>
              <a:t>What is the health profile of the community and are we providing programs that fit that need?</a:t>
            </a:r>
            <a:endParaRPr sz="900"/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SzPts val="900"/>
              <a:buChar char="❖"/>
            </a:pPr>
            <a:r>
              <a:rPr lang="en" sz="900"/>
              <a:t>Who does not have health insurance?</a:t>
            </a:r>
            <a:endParaRPr sz="900"/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SzPts val="900"/>
              <a:buChar char="❖"/>
            </a:pPr>
            <a:r>
              <a:rPr lang="en" sz="900"/>
              <a:t>Are there healthcare deserts in my service area where it is difficult to access health services?</a:t>
            </a:r>
            <a:endParaRPr sz="900"/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SzPts val="900"/>
              <a:buChar char="❖"/>
            </a:pPr>
            <a:r>
              <a:rPr lang="en" sz="900"/>
              <a:t>Is local healthcare affordable?</a:t>
            </a:r>
            <a:endParaRPr sz="900"/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SzPts val="900"/>
              <a:buChar char="❖"/>
            </a:pPr>
            <a:r>
              <a:rPr lang="en" sz="900"/>
              <a:t>How many community members are homebound? </a:t>
            </a:r>
            <a:endParaRPr sz="900"/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SzPts val="900"/>
              <a:buChar char="❖"/>
            </a:pPr>
            <a:r>
              <a:rPr lang="en" sz="900"/>
              <a:t>How many community members need mental health care and are they being supported and given the resources they need?</a:t>
            </a:r>
            <a:endParaRPr sz="900"/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SzPts val="900"/>
              <a:buChar char="❖"/>
            </a:pPr>
            <a:r>
              <a:rPr lang="en" sz="900"/>
              <a:t>Are the health needs of those experiencing homelessness being met?</a:t>
            </a:r>
            <a:endParaRPr sz="900"/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SzPts val="900"/>
              <a:buChar char="❖"/>
            </a:pPr>
            <a:r>
              <a:rPr lang="en" sz="900"/>
              <a:t>What are the changes in number of people needing mental or emotional care?</a:t>
            </a:r>
            <a:endParaRPr sz="9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6"/>
          <p:cNvSpPr txBox="1"/>
          <p:nvPr>
            <p:ph type="title"/>
          </p:nvPr>
        </p:nvSpPr>
        <p:spPr>
          <a:xfrm>
            <a:off x="311725" y="3485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Open Data </a:t>
            </a:r>
            <a:r>
              <a:rPr lang="en" sz="3600"/>
              <a:t>	</a:t>
            </a:r>
            <a:endParaRPr sz="3600"/>
          </a:p>
        </p:txBody>
      </p:sp>
      <p:sp>
        <p:nvSpPr>
          <p:cNvPr id="182" name="Google Shape;182;p26"/>
          <p:cNvSpPr txBox="1"/>
          <p:nvPr/>
        </p:nvSpPr>
        <p:spPr>
          <a:xfrm>
            <a:off x="311725" y="1526650"/>
            <a:ext cx="4001100" cy="310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Roboto"/>
                <a:ea typeface="Roboto"/>
                <a:cs typeface="Roboto"/>
                <a:sym typeface="Roboto"/>
              </a:rPr>
              <a:t>CHALLENGES</a:t>
            </a:r>
            <a:endParaRPr sz="2400"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Finding it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Different scales of data </a:t>
            </a:r>
            <a:endParaRPr sz="3600"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Char char="●"/>
            </a:pPr>
            <a:r>
              <a:rPr lang="en" sz="2400">
                <a:latin typeface="Roboto"/>
                <a:ea typeface="Roboto"/>
                <a:cs typeface="Roboto"/>
                <a:sym typeface="Roboto"/>
              </a:rPr>
              <a:t>Uneven coverage</a:t>
            </a:r>
            <a:endParaRPr sz="2400"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Char char="●"/>
            </a:pPr>
            <a:r>
              <a:rPr lang="en" sz="2400">
                <a:latin typeface="Roboto"/>
                <a:ea typeface="Roboto"/>
                <a:cs typeface="Roboto"/>
                <a:sym typeface="Roboto"/>
              </a:rPr>
              <a:t>Currency</a:t>
            </a:r>
            <a:endParaRPr sz="2400"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Char char="●"/>
            </a:pPr>
            <a:r>
              <a:rPr lang="en" sz="2400">
                <a:latin typeface="Roboto"/>
                <a:ea typeface="Roboto"/>
                <a:cs typeface="Roboto"/>
                <a:sym typeface="Roboto"/>
              </a:rPr>
              <a:t>Accuracy</a:t>
            </a:r>
            <a:endParaRPr sz="2400"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3" name="Google Shape;183;p26"/>
          <p:cNvSpPr txBox="1"/>
          <p:nvPr/>
        </p:nvSpPr>
        <p:spPr>
          <a:xfrm>
            <a:off x="4831225" y="1526650"/>
            <a:ext cx="4001100" cy="310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Roboto"/>
                <a:ea typeface="Roboto"/>
                <a:cs typeface="Roboto"/>
                <a:sym typeface="Roboto"/>
              </a:rPr>
              <a:t>OPPORTUNITIES</a:t>
            </a:r>
            <a:endParaRPr sz="2400"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Char char="●"/>
            </a:pPr>
            <a:r>
              <a:rPr lang="en" sz="2400"/>
              <a:t>Improving Findability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Data Pre-Processing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Storytelling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Finding Outliers</a:t>
            </a:r>
            <a:endParaRPr sz="24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7"/>
          <p:cNvSpPr txBox="1"/>
          <p:nvPr>
            <p:ph type="title"/>
          </p:nvPr>
        </p:nvSpPr>
        <p:spPr>
          <a:xfrm>
            <a:off x="290675" y="341700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</a:t>
            </a:r>
            <a:endParaRPr/>
          </a:p>
        </p:txBody>
      </p:sp>
      <p:pic>
        <p:nvPicPr>
          <p:cNvPr id="189" name="Google Shape;189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43126" y="161678"/>
            <a:ext cx="3706500" cy="2099498"/>
          </a:xfrm>
          <a:prstGeom prst="rect">
            <a:avLst/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90" name="Google Shape;190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1046275"/>
            <a:ext cx="979200" cy="1214900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27"/>
          <p:cNvSpPr txBox="1"/>
          <p:nvPr/>
        </p:nvSpPr>
        <p:spPr>
          <a:xfrm>
            <a:off x="5191625" y="3009825"/>
            <a:ext cx="3409500" cy="18471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rPr>
              <a:t>What</a:t>
            </a:r>
            <a:r>
              <a:rPr lang="en" sz="1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rPr>
              <a:t> we heard:</a:t>
            </a:r>
            <a:endParaRPr sz="1800">
              <a:solidFill>
                <a:schemeClr val="accent1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Merriweather"/>
              <a:buChar char="❖"/>
            </a:pPr>
            <a:r>
              <a:rPr lang="en" sz="1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rPr>
              <a:t>Flexibility in Defining Community</a:t>
            </a:r>
            <a:endParaRPr sz="1800">
              <a:solidFill>
                <a:schemeClr val="accent1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Merriweather"/>
              <a:buChar char="❖"/>
            </a:pPr>
            <a:r>
              <a:rPr lang="en" sz="1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rPr>
              <a:t>Information/Data: Easy to Use</a:t>
            </a:r>
            <a:endParaRPr sz="1800">
              <a:solidFill>
                <a:schemeClr val="accent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8"/>
          <p:cNvSpPr txBox="1"/>
          <p:nvPr>
            <p:ph type="title"/>
          </p:nvPr>
        </p:nvSpPr>
        <p:spPr>
          <a:xfrm>
            <a:off x="311700" y="158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5780"/>
              <a:t>Questions/Thoughts?</a:t>
            </a:r>
            <a:endParaRPr sz="5780"/>
          </a:p>
        </p:txBody>
      </p:sp>
      <p:pic>
        <p:nvPicPr>
          <p:cNvPr id="197" name="Google Shape;197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38749" y="3076500"/>
            <a:ext cx="3257699" cy="1984475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28"/>
          <p:cNvSpPr txBox="1"/>
          <p:nvPr>
            <p:ph idx="4294967295" type="subTitle"/>
          </p:nvPr>
        </p:nvSpPr>
        <p:spPr>
          <a:xfrm>
            <a:off x="176550" y="3903613"/>
            <a:ext cx="3761700" cy="74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351C75"/>
                </a:solidFill>
                <a:latin typeface="Merriweather"/>
                <a:ea typeface="Merriweather"/>
                <a:cs typeface="Merriweather"/>
                <a:sym typeface="Merriweather"/>
              </a:rPr>
              <a:t>Bree Norlander | </a:t>
            </a:r>
            <a:r>
              <a:rPr lang="en" sz="1500" u="sng">
                <a:solidFill>
                  <a:srgbClr val="351C75"/>
                </a:solidFill>
                <a:latin typeface="Merriweather"/>
                <a:ea typeface="Merriweather"/>
                <a:cs typeface="Merriweather"/>
                <a:sym typeface="Merriweather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norlab@uw.edu</a:t>
            </a:r>
            <a:endParaRPr sz="1500">
              <a:solidFill>
                <a:srgbClr val="351C75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ctr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500">
                <a:solidFill>
                  <a:srgbClr val="351C75"/>
                </a:solidFill>
                <a:latin typeface="Merriweather"/>
                <a:ea typeface="Merriweather"/>
                <a:cs typeface="Merriweather"/>
                <a:sym typeface="Merriweather"/>
              </a:rPr>
              <a:t>Chris Jowaisas | </a:t>
            </a:r>
            <a:r>
              <a:rPr lang="en" sz="1500" u="sng">
                <a:solidFill>
                  <a:srgbClr val="351C75"/>
                </a:solidFill>
                <a:latin typeface="Merriweather"/>
                <a:ea typeface="Merriweather"/>
                <a:cs typeface="Merriweather"/>
                <a:sym typeface="Merriweather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chrisjow@uw.edu</a:t>
            </a:r>
            <a:r>
              <a:rPr lang="en" sz="1500">
                <a:solidFill>
                  <a:srgbClr val="351C75"/>
                </a:solidFill>
                <a:latin typeface="Merriweather"/>
                <a:ea typeface="Merriweather"/>
                <a:cs typeface="Merriweather"/>
                <a:sym typeface="Merriweather"/>
              </a:rPr>
              <a:t> </a:t>
            </a:r>
            <a:endParaRPr sz="1500">
              <a:solidFill>
                <a:srgbClr val="351C75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199" name="Google Shape;199;p28"/>
          <p:cNvSpPr txBox="1"/>
          <p:nvPr/>
        </p:nvSpPr>
        <p:spPr>
          <a:xfrm>
            <a:off x="311700" y="762000"/>
            <a:ext cx="8520600" cy="259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 u="sng"/>
          </a:p>
          <a:p>
            <a:pPr indent="-3746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300"/>
              <a:buFont typeface="Merriweather"/>
              <a:buChar char="●"/>
            </a:pPr>
            <a:r>
              <a:rPr lang="en" sz="2300">
                <a:latin typeface="Merriweather"/>
                <a:ea typeface="Merriweather"/>
                <a:cs typeface="Merriweather"/>
                <a:sym typeface="Merriweather"/>
              </a:rPr>
              <a:t>How do you see any work that you have done intersecting with this work?</a:t>
            </a:r>
            <a:endParaRPr sz="2300">
              <a:latin typeface="Merriweather"/>
              <a:ea typeface="Merriweather"/>
              <a:cs typeface="Merriweather"/>
              <a:sym typeface="Merriweather"/>
            </a:endParaRPr>
          </a:p>
          <a:p>
            <a:pPr indent="-3746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300"/>
              <a:buFont typeface="Merriweather"/>
              <a:buChar char="●"/>
            </a:pPr>
            <a:r>
              <a:rPr lang="en" sz="2300">
                <a:latin typeface="Merriweather"/>
                <a:ea typeface="Merriweather"/>
                <a:cs typeface="Merriweather"/>
                <a:sym typeface="Merriweather"/>
              </a:rPr>
              <a:t>Have the observations we have shared about this work generated any thoughts on your side about your research, classes, or work in a library?</a:t>
            </a:r>
            <a:endParaRPr sz="2500"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4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Who we are and how we got here</a:t>
            </a:r>
            <a:endParaRPr/>
          </a:p>
        </p:txBody>
      </p:sp>
      <p:pic>
        <p:nvPicPr>
          <p:cNvPr id="72" name="Google Shape;7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17763" y="196125"/>
            <a:ext cx="4020230" cy="18288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4"/>
          <p:cNvSpPr txBox="1"/>
          <p:nvPr/>
        </p:nvSpPr>
        <p:spPr>
          <a:xfrm>
            <a:off x="4717763" y="1974450"/>
            <a:ext cx="40884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latin typeface="Merriweather"/>
                <a:ea typeface="Merriweather"/>
                <a:cs typeface="Merriweather"/>
                <a:sym typeface="Merriweather"/>
              </a:rPr>
              <a:t>Funded by a grant from the Institute of Museum and Library Services LG-246255-OLS-20</a:t>
            </a:r>
            <a:endParaRPr b="1" i="1" sz="1300"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74" name="Google Shape;74;p14"/>
          <p:cNvSpPr txBox="1"/>
          <p:nvPr/>
        </p:nvSpPr>
        <p:spPr>
          <a:xfrm>
            <a:off x="4678913" y="3012450"/>
            <a:ext cx="4166100" cy="19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600">
                <a:solidFill>
                  <a:srgbClr val="B45F06"/>
                </a:solidFill>
                <a:latin typeface="Merriweather"/>
                <a:ea typeface="Merriweather"/>
                <a:cs typeface="Merriweather"/>
                <a:sym typeface="Merriweather"/>
              </a:rPr>
              <a:t>Open data</a:t>
            </a:r>
            <a:r>
              <a:rPr i="1" lang="en" sz="1600">
                <a:latin typeface="Merriweather"/>
                <a:ea typeface="Merriweather"/>
                <a:cs typeface="Merriweather"/>
                <a:sym typeface="Merriweather"/>
              </a:rPr>
              <a:t> is data that can be freely used, re-used and redistributed by anyone - subject only, at most, to the requirement to attribute and sharealike.</a:t>
            </a:r>
            <a:endParaRPr sz="13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000">
                <a:solidFill>
                  <a:srgbClr val="595959"/>
                </a:solidFill>
                <a:latin typeface="Merriweather"/>
                <a:ea typeface="Merriweather"/>
                <a:cs typeface="Merriweather"/>
                <a:sym typeface="Merriweather"/>
              </a:rPr>
              <a:t>http://opendatahandbook.org/guide/en/what-is-open-data/</a:t>
            </a:r>
            <a:endParaRPr sz="1000">
              <a:solidFill>
                <a:srgbClr val="595959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cxnSp>
        <p:nvCxnSpPr>
          <p:cNvPr id="75" name="Google Shape;75;p14"/>
          <p:cNvCxnSpPr/>
          <p:nvPr/>
        </p:nvCxnSpPr>
        <p:spPr>
          <a:xfrm>
            <a:off x="5550388" y="2639700"/>
            <a:ext cx="2355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Dot"/>
            <a:round/>
            <a:headEnd len="med" w="med" type="none"/>
            <a:tailEnd len="med" w="med" type="none"/>
          </a:ln>
        </p:spPr>
      </p:cxnSp>
      <p:pic>
        <p:nvPicPr>
          <p:cNvPr id="76" name="Google Shape;7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1250" y="3106500"/>
            <a:ext cx="1227475" cy="1755300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4"/>
          <p:cNvSpPr txBox="1"/>
          <p:nvPr/>
        </p:nvSpPr>
        <p:spPr>
          <a:xfrm>
            <a:off x="1465725" y="3055350"/>
            <a:ext cx="2706600" cy="18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Using Open Data to Inform Public Library Branch Services</a:t>
            </a:r>
            <a:endParaRPr b="1" sz="1000">
              <a:solidFill>
                <a:schemeClr val="lt1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l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None/>
            </a:pPr>
            <a:r>
              <a:t/>
            </a:r>
            <a:endParaRPr b="1" sz="100">
              <a:solidFill>
                <a:schemeClr val="lt1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l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None/>
            </a:pPr>
            <a:r>
              <a:rPr b="1" i="1" lang="en" sz="9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Karalyn Rose Ostler, Bree Norlander, Nic Weber</a:t>
            </a:r>
            <a:endParaRPr b="1" i="1" sz="900">
              <a:solidFill>
                <a:schemeClr val="lt1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https://doi.org/10.1080/01616846.2020.1798206</a:t>
            </a:r>
            <a:endParaRPr sz="900">
              <a:solidFill>
                <a:schemeClr val="lt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5"/>
          <p:cNvSpPr txBox="1"/>
          <p:nvPr>
            <p:ph type="title"/>
          </p:nvPr>
        </p:nvSpPr>
        <p:spPr>
          <a:xfrm>
            <a:off x="311725" y="3485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Community</a:t>
            </a:r>
            <a:r>
              <a:rPr lang="en" sz="3600"/>
              <a:t>	</a:t>
            </a:r>
            <a:endParaRPr sz="3600"/>
          </a:p>
        </p:txBody>
      </p:sp>
      <p:sp>
        <p:nvSpPr>
          <p:cNvPr id="83" name="Google Shape;83;p15"/>
          <p:cNvSpPr txBox="1"/>
          <p:nvPr/>
        </p:nvSpPr>
        <p:spPr>
          <a:xfrm>
            <a:off x="5273583" y="1345098"/>
            <a:ext cx="37419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Beardsley Library volunteer, Remy, is preparing a deery bag.</a:t>
            </a:r>
            <a:endParaRPr sz="1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4" name="Google Shape;84;p15"/>
          <p:cNvSpPr txBox="1"/>
          <p:nvPr/>
        </p:nvSpPr>
        <p:spPr>
          <a:xfrm>
            <a:off x="311725" y="1526650"/>
            <a:ext cx="8617200" cy="22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Char char="●"/>
            </a:pPr>
            <a:r>
              <a:rPr lang="en" sz="2400">
                <a:latin typeface="Roboto"/>
                <a:ea typeface="Roboto"/>
                <a:cs typeface="Roboto"/>
                <a:sym typeface="Roboto"/>
              </a:rPr>
              <a:t>Audience question: </a:t>
            </a:r>
            <a:endParaRPr sz="2400"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Roboto"/>
                <a:ea typeface="Roboto"/>
                <a:cs typeface="Roboto"/>
                <a:sym typeface="Roboto"/>
              </a:rPr>
              <a:t>When you hear the word community, what picture do you draw in your mind? Do you think of a physical space, a group of people, or some other feature to define it? </a:t>
            </a:r>
            <a:endParaRPr sz="2400"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6"/>
          <p:cNvSpPr txBox="1"/>
          <p:nvPr>
            <p:ph type="title"/>
          </p:nvPr>
        </p:nvSpPr>
        <p:spPr>
          <a:xfrm>
            <a:off x="311675" y="1245200"/>
            <a:ext cx="8234700" cy="148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Community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6"/>
          <p:cNvSpPr txBox="1"/>
          <p:nvPr/>
        </p:nvSpPr>
        <p:spPr>
          <a:xfrm>
            <a:off x="311675" y="2114550"/>
            <a:ext cx="82347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rPr>
              <a:t>“...what I'm going to tell the City Council who provides the bulk of our funding is different than what I'm going to tell the County Commissioners.” - Workshop Participant</a:t>
            </a:r>
            <a:endParaRPr sz="1800">
              <a:solidFill>
                <a:schemeClr val="accent1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7"/>
          <p:cNvSpPr txBox="1"/>
          <p:nvPr>
            <p:ph type="title"/>
          </p:nvPr>
        </p:nvSpPr>
        <p:spPr>
          <a:xfrm>
            <a:off x="311725" y="3485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Community	</a:t>
            </a:r>
            <a:endParaRPr sz="3600"/>
          </a:p>
        </p:txBody>
      </p:sp>
      <p:sp>
        <p:nvSpPr>
          <p:cNvPr id="96" name="Google Shape;96;p17"/>
          <p:cNvSpPr txBox="1"/>
          <p:nvPr/>
        </p:nvSpPr>
        <p:spPr>
          <a:xfrm>
            <a:off x="5273583" y="1345098"/>
            <a:ext cx="37419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Beardsley Library volunteer, Remy, is preparing a deery bag.</a:t>
            </a:r>
            <a:endParaRPr sz="1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7" name="Google Shape;97;p17"/>
          <p:cNvSpPr txBox="1"/>
          <p:nvPr/>
        </p:nvSpPr>
        <p:spPr>
          <a:xfrm>
            <a:off x="311725" y="1526650"/>
            <a:ext cx="8617200" cy="18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Roboto"/>
                <a:ea typeface="Roboto"/>
                <a:cs typeface="Roboto"/>
                <a:sym typeface="Roboto"/>
              </a:rPr>
              <a:t>CHALLENGES</a:t>
            </a:r>
            <a:endParaRPr sz="2400"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Char char="●"/>
            </a:pPr>
            <a:r>
              <a:rPr lang="en" sz="2400">
                <a:latin typeface="Roboto"/>
                <a:ea typeface="Roboto"/>
                <a:cs typeface="Roboto"/>
                <a:sym typeface="Roboto"/>
              </a:rPr>
              <a:t>Lots of component parts </a:t>
            </a:r>
            <a:endParaRPr sz="2400"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Char char="●"/>
            </a:pPr>
            <a:r>
              <a:rPr lang="en" sz="2400">
                <a:latin typeface="Roboto"/>
                <a:ea typeface="Roboto"/>
                <a:cs typeface="Roboto"/>
                <a:sym typeface="Roboto"/>
              </a:rPr>
              <a:t>Doesn’t necessarily align with legal definition</a:t>
            </a:r>
            <a:endParaRPr sz="2400"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8" name="Google Shape;98;p17"/>
          <p:cNvSpPr txBox="1"/>
          <p:nvPr/>
        </p:nvSpPr>
        <p:spPr>
          <a:xfrm>
            <a:off x="311725" y="3203050"/>
            <a:ext cx="8617200" cy="21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Roboto"/>
                <a:ea typeface="Roboto"/>
                <a:cs typeface="Roboto"/>
                <a:sym typeface="Roboto"/>
              </a:rPr>
              <a:t>OPPORTUNITIES</a:t>
            </a:r>
            <a:endParaRPr sz="2400"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Char char="●"/>
            </a:pPr>
            <a:r>
              <a:rPr lang="en" sz="2400">
                <a:latin typeface="Roboto"/>
                <a:ea typeface="Roboto"/>
                <a:cs typeface="Roboto"/>
                <a:sym typeface="Roboto"/>
              </a:rPr>
              <a:t>Location data in the PLS</a:t>
            </a:r>
            <a:endParaRPr sz="2400">
              <a:latin typeface="Roboto"/>
              <a:ea typeface="Roboto"/>
              <a:cs typeface="Roboto"/>
              <a:sym typeface="Roboto"/>
            </a:endParaRPr>
          </a:p>
          <a:p>
            <a:pPr indent="-381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boto"/>
              <a:buChar char="○"/>
            </a:pPr>
            <a:r>
              <a:rPr lang="en" sz="2400">
                <a:latin typeface="Roboto"/>
                <a:ea typeface="Roboto"/>
                <a:cs typeface="Roboto"/>
                <a:sym typeface="Roboto"/>
              </a:rPr>
              <a:t>Flexibility (to some degree)</a:t>
            </a:r>
            <a:endParaRPr sz="24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https://www.imls.gov/research-evaluation/data-collection/public-libraries-survey</a:t>
            </a:r>
            <a:endParaRPr sz="1800"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8"/>
          <p:cNvSpPr txBox="1"/>
          <p:nvPr>
            <p:ph type="title"/>
          </p:nvPr>
        </p:nvSpPr>
        <p:spPr>
          <a:xfrm>
            <a:off x="311725" y="3485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Community	</a:t>
            </a:r>
            <a:endParaRPr sz="3600"/>
          </a:p>
        </p:txBody>
      </p:sp>
      <p:sp>
        <p:nvSpPr>
          <p:cNvPr id="104" name="Google Shape;104;p18"/>
          <p:cNvSpPr txBox="1"/>
          <p:nvPr/>
        </p:nvSpPr>
        <p:spPr>
          <a:xfrm>
            <a:off x="5273583" y="1345098"/>
            <a:ext cx="37419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Beardsley Library volunteer, Remy, is preparing a deery bag.</a:t>
            </a:r>
            <a:endParaRPr sz="1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05" name="Google Shape;10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85849"/>
            <a:ext cx="9143999" cy="3791002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8"/>
          <p:cNvSpPr/>
          <p:nvPr/>
        </p:nvSpPr>
        <p:spPr>
          <a:xfrm>
            <a:off x="3070875" y="2022200"/>
            <a:ext cx="867000" cy="301200"/>
          </a:xfrm>
          <a:prstGeom prst="ellipse">
            <a:avLst/>
          </a:prstGeom>
          <a:noFill/>
          <a:ln cap="flat" cmpd="sng" w="28575">
            <a:solidFill>
              <a:srgbClr val="FF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8"/>
          <p:cNvSpPr/>
          <p:nvPr/>
        </p:nvSpPr>
        <p:spPr>
          <a:xfrm>
            <a:off x="1242075" y="2479400"/>
            <a:ext cx="867000" cy="301200"/>
          </a:xfrm>
          <a:prstGeom prst="ellipse">
            <a:avLst/>
          </a:prstGeom>
          <a:noFill/>
          <a:ln cap="flat" cmpd="sng" w="28575">
            <a:solidFill>
              <a:srgbClr val="FF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18"/>
          <p:cNvSpPr/>
          <p:nvPr/>
        </p:nvSpPr>
        <p:spPr>
          <a:xfrm>
            <a:off x="1394475" y="3012800"/>
            <a:ext cx="867000" cy="301200"/>
          </a:xfrm>
          <a:prstGeom prst="ellipse">
            <a:avLst/>
          </a:prstGeom>
          <a:noFill/>
          <a:ln cap="flat" cmpd="sng" w="28575">
            <a:solidFill>
              <a:srgbClr val="FF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18"/>
          <p:cNvSpPr/>
          <p:nvPr/>
        </p:nvSpPr>
        <p:spPr>
          <a:xfrm>
            <a:off x="1165875" y="3470000"/>
            <a:ext cx="867000" cy="301200"/>
          </a:xfrm>
          <a:prstGeom prst="ellipse">
            <a:avLst/>
          </a:prstGeom>
          <a:noFill/>
          <a:ln cap="flat" cmpd="sng" w="28575">
            <a:solidFill>
              <a:srgbClr val="FF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18"/>
          <p:cNvSpPr/>
          <p:nvPr/>
        </p:nvSpPr>
        <p:spPr>
          <a:xfrm>
            <a:off x="1242075" y="4232000"/>
            <a:ext cx="867000" cy="301200"/>
          </a:xfrm>
          <a:prstGeom prst="ellipse">
            <a:avLst/>
          </a:prstGeom>
          <a:noFill/>
          <a:ln cap="flat" cmpd="sng" w="28575">
            <a:solidFill>
              <a:srgbClr val="FF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18"/>
          <p:cNvSpPr/>
          <p:nvPr/>
        </p:nvSpPr>
        <p:spPr>
          <a:xfrm>
            <a:off x="6423675" y="2022200"/>
            <a:ext cx="867000" cy="301200"/>
          </a:xfrm>
          <a:prstGeom prst="ellipse">
            <a:avLst/>
          </a:prstGeom>
          <a:noFill/>
          <a:ln cap="flat" cmpd="sng" w="28575">
            <a:solidFill>
              <a:srgbClr val="FF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18"/>
          <p:cNvSpPr/>
          <p:nvPr/>
        </p:nvSpPr>
        <p:spPr>
          <a:xfrm>
            <a:off x="6423675" y="2479400"/>
            <a:ext cx="867000" cy="301200"/>
          </a:xfrm>
          <a:prstGeom prst="ellipse">
            <a:avLst/>
          </a:prstGeom>
          <a:noFill/>
          <a:ln cap="flat" cmpd="sng" w="28575">
            <a:solidFill>
              <a:srgbClr val="FF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18"/>
          <p:cNvSpPr/>
          <p:nvPr/>
        </p:nvSpPr>
        <p:spPr>
          <a:xfrm>
            <a:off x="6423675" y="3012800"/>
            <a:ext cx="867000" cy="301200"/>
          </a:xfrm>
          <a:prstGeom prst="ellipse">
            <a:avLst/>
          </a:prstGeom>
          <a:noFill/>
          <a:ln cap="flat" cmpd="sng" w="28575">
            <a:solidFill>
              <a:srgbClr val="FF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8"/>
          <p:cNvSpPr/>
          <p:nvPr/>
        </p:nvSpPr>
        <p:spPr>
          <a:xfrm>
            <a:off x="6423675" y="3470000"/>
            <a:ext cx="867000" cy="301200"/>
          </a:xfrm>
          <a:prstGeom prst="ellipse">
            <a:avLst/>
          </a:prstGeom>
          <a:noFill/>
          <a:ln cap="flat" cmpd="sng" w="28575">
            <a:solidFill>
              <a:srgbClr val="FF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18"/>
          <p:cNvSpPr/>
          <p:nvPr/>
        </p:nvSpPr>
        <p:spPr>
          <a:xfrm>
            <a:off x="6423675" y="4232000"/>
            <a:ext cx="867000" cy="301200"/>
          </a:xfrm>
          <a:prstGeom prst="ellipse">
            <a:avLst/>
          </a:prstGeom>
          <a:noFill/>
          <a:ln cap="flat" cmpd="sng" w="28575">
            <a:solidFill>
              <a:srgbClr val="FF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9"/>
          <p:cNvSpPr txBox="1"/>
          <p:nvPr>
            <p:ph type="title"/>
          </p:nvPr>
        </p:nvSpPr>
        <p:spPr>
          <a:xfrm>
            <a:off x="311725" y="3485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Peers	</a:t>
            </a:r>
            <a:endParaRPr sz="3600"/>
          </a:p>
        </p:txBody>
      </p:sp>
      <p:grpSp>
        <p:nvGrpSpPr>
          <p:cNvPr id="121" name="Google Shape;121;p19"/>
          <p:cNvGrpSpPr/>
          <p:nvPr/>
        </p:nvGrpSpPr>
        <p:grpSpPr>
          <a:xfrm>
            <a:off x="5273583" y="1345098"/>
            <a:ext cx="3742161" cy="3755614"/>
            <a:chOff x="6652975" y="1505700"/>
            <a:chExt cx="2179349" cy="2503576"/>
          </a:xfrm>
        </p:grpSpPr>
        <p:pic>
          <p:nvPicPr>
            <p:cNvPr id="122" name="Google Shape;122;p19"/>
            <p:cNvPicPr preferRelativeResize="0"/>
            <p:nvPr/>
          </p:nvPicPr>
          <p:blipFill rotWithShape="1">
            <a:blip r:embed="rId3">
              <a:alphaModFix/>
            </a:blip>
            <a:srcRect b="0" l="0" r="27214" t="16387"/>
            <a:stretch/>
          </p:blipFill>
          <p:spPr>
            <a:xfrm>
              <a:off x="6653025" y="1505700"/>
              <a:ext cx="2179299" cy="250357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3" name="Google Shape;123;p19"/>
            <p:cNvSpPr txBox="1"/>
            <p:nvPr/>
          </p:nvSpPr>
          <p:spPr>
            <a:xfrm>
              <a:off x="6652975" y="1505700"/>
              <a:ext cx="2179200" cy="45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Beardsley Library volunteer, Remy, is preparing a delivery bag.</a:t>
              </a:r>
              <a:endParaRPr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24" name="Google Shape;124;p19"/>
          <p:cNvSpPr txBox="1"/>
          <p:nvPr/>
        </p:nvSpPr>
        <p:spPr>
          <a:xfrm>
            <a:off x="311725" y="1526650"/>
            <a:ext cx="4182900" cy="347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What would make another library branch a peer?</a:t>
            </a:r>
            <a:endParaRPr sz="48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0"/>
          <p:cNvSpPr txBox="1"/>
          <p:nvPr>
            <p:ph type="title"/>
          </p:nvPr>
        </p:nvSpPr>
        <p:spPr>
          <a:xfrm>
            <a:off x="311725" y="3485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Peers	</a:t>
            </a:r>
            <a:endParaRPr sz="3600"/>
          </a:p>
        </p:txBody>
      </p:sp>
      <p:sp>
        <p:nvSpPr>
          <p:cNvPr id="130" name="Google Shape;130;p20"/>
          <p:cNvSpPr/>
          <p:nvPr/>
        </p:nvSpPr>
        <p:spPr>
          <a:xfrm>
            <a:off x="1392325" y="1399650"/>
            <a:ext cx="3999900" cy="3634500"/>
          </a:xfrm>
          <a:prstGeom prst="ellipse">
            <a:avLst/>
          </a:prstGeom>
          <a:noFill/>
          <a:ln cap="flat" cmpd="sng" w="28575">
            <a:solidFill>
              <a:srgbClr val="0563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20"/>
          <p:cNvSpPr/>
          <p:nvPr/>
        </p:nvSpPr>
        <p:spPr>
          <a:xfrm>
            <a:off x="3605625" y="1399825"/>
            <a:ext cx="3999900" cy="3634500"/>
          </a:xfrm>
          <a:prstGeom prst="ellipse">
            <a:avLst/>
          </a:prstGeom>
          <a:noFill/>
          <a:ln cap="flat" cmpd="sng" w="28575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20"/>
          <p:cNvSpPr txBox="1"/>
          <p:nvPr/>
        </p:nvSpPr>
        <p:spPr>
          <a:xfrm>
            <a:off x="2707375" y="1432350"/>
            <a:ext cx="13698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0563C1"/>
                </a:solidFill>
                <a:latin typeface="Roboto"/>
                <a:ea typeface="Roboto"/>
                <a:cs typeface="Roboto"/>
                <a:sym typeface="Roboto"/>
              </a:rPr>
              <a:t>Library</a:t>
            </a:r>
            <a:endParaRPr b="1" sz="1600">
              <a:solidFill>
                <a:srgbClr val="0563C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0563C1"/>
                </a:solidFill>
                <a:latin typeface="Roboto"/>
                <a:ea typeface="Roboto"/>
                <a:cs typeface="Roboto"/>
                <a:sym typeface="Roboto"/>
              </a:rPr>
              <a:t>(e</a:t>
            </a:r>
            <a:r>
              <a:rPr b="1" lang="en" sz="1000">
                <a:solidFill>
                  <a:srgbClr val="0563C1"/>
                </a:solidFill>
                <a:latin typeface="Roboto"/>
                <a:ea typeface="Roboto"/>
                <a:cs typeface="Roboto"/>
                <a:sym typeface="Roboto"/>
              </a:rPr>
              <a:t>.g . IMLS PLS)</a:t>
            </a:r>
            <a:endParaRPr b="1" sz="1000">
              <a:solidFill>
                <a:srgbClr val="0563C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3" name="Google Shape;133;p20"/>
          <p:cNvSpPr txBox="1"/>
          <p:nvPr/>
        </p:nvSpPr>
        <p:spPr>
          <a:xfrm>
            <a:off x="4824750" y="1432350"/>
            <a:ext cx="14757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38761D"/>
                </a:solidFill>
                <a:latin typeface="Roboto"/>
                <a:ea typeface="Roboto"/>
                <a:cs typeface="Roboto"/>
                <a:sym typeface="Roboto"/>
              </a:rPr>
              <a:t>Community</a:t>
            </a:r>
            <a:endParaRPr b="1" sz="1600">
              <a:solidFill>
                <a:srgbClr val="38761D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38761D"/>
                </a:solidFill>
                <a:latin typeface="Roboto"/>
                <a:ea typeface="Roboto"/>
                <a:cs typeface="Roboto"/>
                <a:sym typeface="Roboto"/>
              </a:rPr>
              <a:t>(e.g . census)</a:t>
            </a:r>
            <a:endParaRPr b="1" sz="1600">
              <a:solidFill>
                <a:srgbClr val="38761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4" name="Google Shape;134;p20"/>
          <p:cNvSpPr txBox="1"/>
          <p:nvPr/>
        </p:nvSpPr>
        <p:spPr>
          <a:xfrm>
            <a:off x="1832300" y="2171550"/>
            <a:ext cx="1475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Square footage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5" name="Google Shape;135;p20"/>
          <p:cNvSpPr txBox="1"/>
          <p:nvPr/>
        </p:nvSpPr>
        <p:spPr>
          <a:xfrm>
            <a:off x="1551200" y="3016800"/>
            <a:ext cx="1637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Operating Budget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6" name="Google Shape;136;p20"/>
          <p:cNvSpPr txBox="1"/>
          <p:nvPr/>
        </p:nvSpPr>
        <p:spPr>
          <a:xfrm>
            <a:off x="1968225" y="3862050"/>
            <a:ext cx="1115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Staffing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7" name="Google Shape;137;p20"/>
          <p:cNvSpPr txBox="1"/>
          <p:nvPr/>
        </p:nvSpPr>
        <p:spPr>
          <a:xfrm>
            <a:off x="4101688" y="2453675"/>
            <a:ext cx="875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Patrons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8" name="Google Shape;138;p20"/>
          <p:cNvSpPr txBox="1"/>
          <p:nvPr/>
        </p:nvSpPr>
        <p:spPr>
          <a:xfrm>
            <a:off x="5771075" y="2171550"/>
            <a:ext cx="1115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Population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9" name="Google Shape;139;p20"/>
          <p:cNvSpPr txBox="1"/>
          <p:nvPr/>
        </p:nvSpPr>
        <p:spPr>
          <a:xfrm>
            <a:off x="5958550" y="3016975"/>
            <a:ext cx="141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Demographics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0" name="Google Shape;140;p20"/>
          <p:cNvSpPr txBox="1"/>
          <p:nvPr/>
        </p:nvSpPr>
        <p:spPr>
          <a:xfrm>
            <a:off x="5806150" y="3847275"/>
            <a:ext cx="875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Assets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1" name="Google Shape;141;p20"/>
          <p:cNvSpPr txBox="1"/>
          <p:nvPr/>
        </p:nvSpPr>
        <p:spPr>
          <a:xfrm>
            <a:off x="4016025" y="3122075"/>
            <a:ext cx="1115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Programs/Services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1"/>
          <p:cNvSpPr txBox="1"/>
          <p:nvPr>
            <p:ph type="title"/>
          </p:nvPr>
        </p:nvSpPr>
        <p:spPr>
          <a:xfrm>
            <a:off x="311725" y="3485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Peers	</a:t>
            </a:r>
            <a:endParaRPr sz="3600"/>
          </a:p>
        </p:txBody>
      </p:sp>
      <p:sp>
        <p:nvSpPr>
          <p:cNvPr id="147" name="Google Shape;147;p21"/>
          <p:cNvSpPr txBox="1"/>
          <p:nvPr/>
        </p:nvSpPr>
        <p:spPr>
          <a:xfrm>
            <a:off x="387825" y="1456350"/>
            <a:ext cx="83655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Font typeface="Roboto"/>
              <a:buChar char="❖"/>
            </a:pPr>
            <a:r>
              <a:rPr lang="en" sz="2100">
                <a:latin typeface="Roboto"/>
                <a:ea typeface="Roboto"/>
                <a:cs typeface="Roboto"/>
                <a:sym typeface="Roboto"/>
              </a:rPr>
              <a:t>How many full time librarians do peer libraries employ?</a:t>
            </a:r>
            <a:endParaRPr sz="2100">
              <a:latin typeface="Roboto"/>
              <a:ea typeface="Roboto"/>
              <a:cs typeface="Roboto"/>
              <a:sym typeface="Roboto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Font typeface="Roboto"/>
              <a:buChar char="❖"/>
            </a:pPr>
            <a:r>
              <a:rPr lang="en" sz="2100">
                <a:latin typeface="Roboto"/>
                <a:ea typeface="Roboto"/>
                <a:cs typeface="Roboto"/>
                <a:sym typeface="Roboto"/>
              </a:rPr>
              <a:t>What are the most popular children’s programs at a peer library?</a:t>
            </a:r>
            <a:endParaRPr sz="2100">
              <a:latin typeface="Roboto"/>
              <a:ea typeface="Roboto"/>
              <a:cs typeface="Roboto"/>
              <a:sym typeface="Roboto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Font typeface="Roboto"/>
              <a:buChar char="❖"/>
            </a:pPr>
            <a:r>
              <a:rPr lang="en" sz="2100">
                <a:latin typeface="Roboto"/>
                <a:ea typeface="Roboto"/>
                <a:cs typeface="Roboto"/>
                <a:sym typeface="Roboto"/>
              </a:rPr>
              <a:t>What MakerSpace assets are most useful in a town like mine?</a:t>
            </a:r>
            <a:endParaRPr sz="2100">
              <a:latin typeface="Roboto"/>
              <a:ea typeface="Roboto"/>
              <a:cs typeface="Roboto"/>
              <a:sym typeface="Roboto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Font typeface="Roboto"/>
              <a:buChar char="❖"/>
            </a:pPr>
            <a:r>
              <a:rPr lang="en" sz="2100">
                <a:latin typeface="Roboto"/>
                <a:ea typeface="Roboto"/>
                <a:cs typeface="Roboto"/>
                <a:sym typeface="Roboto"/>
              </a:rPr>
              <a:t>What library programming has helped residents access healthcare in similar cities?</a:t>
            </a:r>
            <a:endParaRPr sz="2100">
              <a:latin typeface="Roboto"/>
              <a:ea typeface="Roboto"/>
              <a:cs typeface="Roboto"/>
              <a:sym typeface="Roboto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Font typeface="Roboto"/>
              <a:buChar char="❖"/>
            </a:pPr>
            <a:r>
              <a:rPr lang="en" sz="2100">
                <a:latin typeface="Roboto"/>
                <a:ea typeface="Roboto"/>
                <a:cs typeface="Roboto"/>
                <a:sym typeface="Roboto"/>
              </a:rPr>
              <a:t>Is my circulation decreasing at the same rate as similar community libraries?</a:t>
            </a:r>
            <a:endParaRPr sz="2100">
              <a:latin typeface="Roboto"/>
              <a:ea typeface="Roboto"/>
              <a:cs typeface="Roboto"/>
              <a:sym typeface="Roboto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Font typeface="Roboto"/>
              <a:buChar char="❖"/>
            </a:pPr>
            <a:r>
              <a:rPr lang="en" sz="2100">
                <a:latin typeface="Roboto"/>
                <a:ea typeface="Roboto"/>
                <a:cs typeface="Roboto"/>
                <a:sym typeface="Roboto"/>
              </a:rPr>
              <a:t>In other communities do the libraries offer social worker services?</a:t>
            </a:r>
            <a:endParaRPr sz="2100">
              <a:latin typeface="Roboto"/>
              <a:ea typeface="Roboto"/>
              <a:cs typeface="Roboto"/>
              <a:sym typeface="Roboto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Font typeface="Roboto"/>
              <a:buChar char="❖"/>
            </a:pPr>
            <a:r>
              <a:rPr lang="en" sz="2100">
                <a:latin typeface="Roboto"/>
                <a:ea typeface="Roboto"/>
                <a:cs typeface="Roboto"/>
                <a:sym typeface="Roboto"/>
              </a:rPr>
              <a:t>Are similar libraries as busy at 5pm on Friday as mine?</a:t>
            </a:r>
            <a:endParaRPr sz="21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