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356" r:id="rId2"/>
    <p:sldId id="257" r:id="rId3"/>
    <p:sldId id="285" r:id="rId4"/>
    <p:sldId id="263" r:id="rId5"/>
    <p:sldId id="287" r:id="rId6"/>
    <p:sldId id="268" r:id="rId7"/>
    <p:sldId id="273" r:id="rId8"/>
    <p:sldId id="422" r:id="rId9"/>
    <p:sldId id="312" r:id="rId10"/>
    <p:sldId id="426" r:id="rId11"/>
    <p:sldId id="462" r:id="rId12"/>
    <p:sldId id="425" r:id="rId13"/>
    <p:sldId id="280" r:id="rId14"/>
    <p:sldId id="388" r:id="rId15"/>
    <p:sldId id="278" r:id="rId16"/>
    <p:sldId id="281" r:id="rId17"/>
    <p:sldId id="314" r:id="rId18"/>
    <p:sldId id="390" r:id="rId19"/>
    <p:sldId id="429" r:id="rId20"/>
    <p:sldId id="334" r:id="rId21"/>
    <p:sldId id="418" r:id="rId22"/>
    <p:sldId id="402" r:id="rId23"/>
    <p:sldId id="369" r:id="rId24"/>
    <p:sldId id="538" r:id="rId25"/>
    <p:sldId id="467" r:id="rId26"/>
    <p:sldId id="484" r:id="rId27"/>
    <p:sldId id="489" r:id="rId28"/>
    <p:sldId id="428" r:id="rId29"/>
    <p:sldId id="433" r:id="rId30"/>
    <p:sldId id="406" r:id="rId31"/>
    <p:sldId id="479" r:id="rId32"/>
    <p:sldId id="492" r:id="rId33"/>
    <p:sldId id="526" r:id="rId34"/>
    <p:sldId id="410" r:id="rId35"/>
    <p:sldId id="495" r:id="rId36"/>
    <p:sldId id="518" r:id="rId37"/>
    <p:sldId id="519" r:id="rId38"/>
    <p:sldId id="522" r:id="rId39"/>
    <p:sldId id="457" r:id="rId40"/>
    <p:sldId id="507" r:id="rId41"/>
    <p:sldId id="540" r:id="rId42"/>
    <p:sldId id="530" r:id="rId43"/>
    <p:sldId id="531" r:id="rId44"/>
    <p:sldId id="532" r:id="rId45"/>
    <p:sldId id="439" r:id="rId46"/>
    <p:sldId id="539"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1F26"/>
    <a:srgbClr val="40BAEC"/>
    <a:srgbClr val="000000"/>
    <a:srgbClr val="7D1416"/>
    <a:srgbClr val="F15523"/>
    <a:srgbClr val="C7DA2C"/>
    <a:srgbClr val="A3CD39"/>
    <a:srgbClr val="6ABD45"/>
    <a:srgbClr val="3D53A4"/>
    <a:srgbClr val="E7F6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35" autoAdjust="0"/>
    <p:restoredTop sz="86134" autoAdjust="0"/>
  </p:normalViewPr>
  <p:slideViewPr>
    <p:cSldViewPr snapToGrid="0">
      <p:cViewPr>
        <p:scale>
          <a:sx n="125" d="100"/>
          <a:sy n="125" d="100"/>
        </p:scale>
        <p:origin x="168" y="-1434"/>
      </p:cViewPr>
      <p:guideLst>
        <p:guide orient="horz" pos="2160"/>
        <p:guide pos="3840"/>
      </p:guideLst>
    </p:cSldViewPr>
  </p:slideViewPr>
  <p:notesTextViewPr>
    <p:cViewPr>
      <p:scale>
        <a:sx n="100" d="100"/>
        <a:sy n="100" d="100"/>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8E3B2E-2617-433D-9989-08D007A290D9}" type="datetimeFigureOut">
              <a:rPr lang="en-US" smtClean="0"/>
              <a:t>5/27/2024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14D769-402E-4997-B13C-D7F747FBA289}" type="slidenum">
              <a:rPr lang="en-US" smtClean="0"/>
              <a:t>‹#›</a:t>
            </a:fld>
            <a:endParaRPr lang="en-US"/>
          </a:p>
        </p:txBody>
      </p:sp>
    </p:spTree>
    <p:extLst>
      <p:ext uri="{BB962C8B-B14F-4D97-AF65-F5344CB8AC3E}">
        <p14:creationId xmlns:p14="http://schemas.microsoft.com/office/powerpoint/2010/main" val="1689724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Good morning everyone. My name is Ka Kit Chiu, thank you for coming to the presentation of my thesis, titled “</a:t>
            </a:r>
            <a:r>
              <a:rPr lang="en-US" sz="1200" b="1" dirty="0">
                <a:latin typeface="BrownPro" panose="00010500010101010101" pitchFamily="50" charset="0"/>
              </a:rPr>
              <a:t>Balancing Glare and Circadian Stimulus </a:t>
            </a:r>
          </a:p>
          <a:p>
            <a:pPr algn="l"/>
            <a:r>
              <a:rPr lang="en-US" sz="1200" b="1" dirty="0">
                <a:latin typeface="BrownPro" panose="00010500010101010101" pitchFamily="50" charset="0"/>
              </a:rPr>
              <a:t>with Shade Fabric Simulation”</a:t>
            </a:r>
            <a:r>
              <a:rPr lang="en-US" sz="1200" b="0" dirty="0">
                <a:latin typeface="BrownPro" panose="00010500010101010101" pitchFamily="50" charset="0"/>
              </a:rPr>
              <a:t>. This research is conducted at UW under the guidance of my thesis advisor Mehlika Inanici, and committee member Christopher Meek. In this research, we have been exploring how shade fabric can be manipulated to enhance both visual comfort and circadian health. </a:t>
            </a:r>
          </a:p>
          <a:p>
            <a:endParaRPr lang="en-US" dirty="0"/>
          </a:p>
        </p:txBody>
      </p:sp>
      <p:sp>
        <p:nvSpPr>
          <p:cNvPr id="4" name="Slide Number Placeholder 3"/>
          <p:cNvSpPr>
            <a:spLocks noGrp="1"/>
          </p:cNvSpPr>
          <p:nvPr>
            <p:ph type="sldNum" sz="quarter" idx="5"/>
          </p:nvPr>
        </p:nvSpPr>
        <p:spPr/>
        <p:txBody>
          <a:bodyPr/>
          <a:lstStyle/>
          <a:p>
            <a:fld id="{9814D769-402E-4997-B13C-D7F747FBA289}" type="slidenum">
              <a:rPr lang="en-US" smtClean="0"/>
              <a:t>1</a:t>
            </a:fld>
            <a:endParaRPr lang="en-US"/>
          </a:p>
        </p:txBody>
      </p:sp>
    </p:spTree>
    <p:extLst>
      <p:ext uri="{BB962C8B-B14F-4D97-AF65-F5344CB8AC3E}">
        <p14:creationId xmlns:p14="http://schemas.microsoft.com/office/powerpoint/2010/main" val="8184543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visualization on a conceptual level. The graph here presents a baseline condition how we receive light without any shading. 1</a:t>
            </a:r>
            <a:r>
              <a:rPr lang="en-US" baseline="30000" dirty="0"/>
              <a:t>st</a:t>
            </a:r>
            <a:r>
              <a:rPr lang="en-US" dirty="0"/>
              <a:t>, we have the photopic curve with the green area concentrated at the green spectrum, contributing to 67% of our visual sensation. The 2</a:t>
            </a:r>
            <a:r>
              <a:rPr lang="en-US" baseline="30000" dirty="0"/>
              <a:t>nd</a:t>
            </a:r>
            <a:r>
              <a:rPr lang="en-US" dirty="0"/>
              <a:t> one is the Melanopic curve with the blue area concentrated at the blue spectrum contributing to 61% of our circadian entrainment. </a:t>
            </a:r>
          </a:p>
        </p:txBody>
      </p:sp>
      <p:sp>
        <p:nvSpPr>
          <p:cNvPr id="4" name="Slide Number Placeholder 3"/>
          <p:cNvSpPr>
            <a:spLocks noGrp="1"/>
          </p:cNvSpPr>
          <p:nvPr>
            <p:ph type="sldNum" sz="quarter" idx="5"/>
          </p:nvPr>
        </p:nvSpPr>
        <p:spPr/>
        <p:txBody>
          <a:bodyPr/>
          <a:lstStyle/>
          <a:p>
            <a:fld id="{9814D769-402E-4997-B13C-D7F747FBA289}" type="slidenum">
              <a:rPr lang="en-US" smtClean="0"/>
              <a:t>10</a:t>
            </a:fld>
            <a:endParaRPr lang="en-US"/>
          </a:p>
        </p:txBody>
      </p:sp>
    </p:spTree>
    <p:extLst>
      <p:ext uri="{BB962C8B-B14F-4D97-AF65-F5344CB8AC3E}">
        <p14:creationId xmlns:p14="http://schemas.microsoft.com/office/powerpoint/2010/main" val="28023673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what happened when we deploy shade fabrics which we mitigate glare by suppressing the excessive light, but at the same time we also suppress circadian light we need for entrainment. </a:t>
            </a:r>
          </a:p>
        </p:txBody>
      </p:sp>
      <p:sp>
        <p:nvSpPr>
          <p:cNvPr id="4" name="Slide Number Placeholder 3"/>
          <p:cNvSpPr>
            <a:spLocks noGrp="1"/>
          </p:cNvSpPr>
          <p:nvPr>
            <p:ph type="sldNum" sz="quarter" idx="5"/>
          </p:nvPr>
        </p:nvSpPr>
        <p:spPr/>
        <p:txBody>
          <a:bodyPr/>
          <a:lstStyle/>
          <a:p>
            <a:fld id="{9814D769-402E-4997-B13C-D7F747FBA289}" type="slidenum">
              <a:rPr lang="en-US" smtClean="0"/>
              <a:t>11</a:t>
            </a:fld>
            <a:endParaRPr lang="en-US"/>
          </a:p>
        </p:txBody>
      </p:sp>
    </p:spTree>
    <p:extLst>
      <p:ext uri="{BB962C8B-B14F-4D97-AF65-F5344CB8AC3E}">
        <p14:creationId xmlns:p14="http://schemas.microsoft.com/office/powerpoint/2010/main" val="15926021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we can see that photopic and Melanopic sensitivities peak at different wavelength of light, we want to preserve as much blue light as possible for circadian entrainment while suppressing enough green light for glare control.</a:t>
            </a:r>
          </a:p>
        </p:txBody>
      </p:sp>
      <p:sp>
        <p:nvSpPr>
          <p:cNvPr id="4" name="Slide Number Placeholder 3"/>
          <p:cNvSpPr>
            <a:spLocks noGrp="1"/>
          </p:cNvSpPr>
          <p:nvPr>
            <p:ph type="sldNum" sz="quarter" idx="5"/>
          </p:nvPr>
        </p:nvSpPr>
        <p:spPr/>
        <p:txBody>
          <a:bodyPr/>
          <a:lstStyle/>
          <a:p>
            <a:fld id="{9814D769-402E-4997-B13C-D7F747FBA289}" type="slidenum">
              <a:rPr lang="en-US" smtClean="0"/>
              <a:t>12</a:t>
            </a:fld>
            <a:endParaRPr lang="en-US"/>
          </a:p>
        </p:txBody>
      </p:sp>
    </p:spTree>
    <p:extLst>
      <p:ext uri="{BB962C8B-B14F-4D97-AF65-F5344CB8AC3E}">
        <p14:creationId xmlns:p14="http://schemas.microsoft.com/office/powerpoint/2010/main" val="37633666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there are 2 metrics to help us understand where the balance is. An office task generally requires at least 300lx on the table illuminance on horizontal plane, and 2657lx on the vertical plane at eye level is the threshold where we experience glare. Apart from this, the circadian lighting design guideline in chapter L03 of WELL v2 standard has mentioned at least 275 EML for 4 hours in the morning time, which stands for Equivalent Melanopic Lux, a metrics used to quantify the effect of light on the human circadian system, and there is “too much” EML but we propose an upper threshold of 1100EML which required duration can be shortened to 1 hour. Overall, we can summarize it into 5 conditions, “glare” in red, “ideal” in green, “fair” in yellow means lacking EML, “dim” in blue means lacking photopic light, and underlit in grey. </a:t>
            </a:r>
          </a:p>
        </p:txBody>
      </p:sp>
      <p:sp>
        <p:nvSpPr>
          <p:cNvPr id="4" name="Slide Number Placeholder 3"/>
          <p:cNvSpPr>
            <a:spLocks noGrp="1"/>
          </p:cNvSpPr>
          <p:nvPr>
            <p:ph type="sldNum" sz="quarter" idx="5"/>
          </p:nvPr>
        </p:nvSpPr>
        <p:spPr/>
        <p:txBody>
          <a:bodyPr/>
          <a:lstStyle/>
          <a:p>
            <a:fld id="{9814D769-402E-4997-B13C-D7F747FBA289}" type="slidenum">
              <a:rPr lang="en-US" smtClean="0"/>
              <a:t>13</a:t>
            </a:fld>
            <a:endParaRPr lang="en-US"/>
          </a:p>
        </p:txBody>
      </p:sp>
    </p:spTree>
    <p:extLst>
      <p:ext uri="{BB962C8B-B14F-4D97-AF65-F5344CB8AC3E}">
        <p14:creationId xmlns:p14="http://schemas.microsoft.com/office/powerpoint/2010/main" val="25157984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reason determines why 2657Lx becomes glare. It comes from a formula called Daylight Glare Probability (DGP). It is a metric used to evaluate the likelihood of experiencing glare for daylight in an interior environment. It consists of 2 major parts. The 1</a:t>
            </a:r>
            <a:r>
              <a:rPr lang="en-US" baseline="30000" dirty="0"/>
              <a:t>st</a:t>
            </a:r>
            <a:r>
              <a:rPr lang="en-US" dirty="0"/>
              <a:t> part is the light coming from the surrounding. The 2</a:t>
            </a:r>
            <a:r>
              <a:rPr lang="en-US" baseline="30000" dirty="0"/>
              <a:t>nd</a:t>
            </a:r>
            <a:r>
              <a:rPr lang="en-US" dirty="0"/>
              <a:t> part is our glare sensation from contrast between glare source and its surrounding (such as reflection on our monitor). As our research focuses on the glare from daylight, we can remove the contrast component and use the simplified version of DGP. Referencing the degree of glare scale by </a:t>
            </a:r>
            <a:r>
              <a:rPr lang="en-US" dirty="0" err="1"/>
              <a:t>Wienold</a:t>
            </a:r>
            <a:r>
              <a:rPr lang="en-US" dirty="0"/>
              <a:t>, 0.34 is the threshold of “imperceptible” glare that we plug in the equation to find out this glare value of “2657lx”.</a:t>
            </a:r>
          </a:p>
          <a:p>
            <a:endParaRPr lang="en-US" dirty="0"/>
          </a:p>
          <a:p>
            <a:r>
              <a:rPr lang="en-US" dirty="0"/>
              <a:t>Detail: 0.16 is an empirical value added to better align the theoretical model with observed data form glare studies. (baseline adjustment + calibration)</a:t>
            </a:r>
          </a:p>
        </p:txBody>
      </p:sp>
      <p:sp>
        <p:nvSpPr>
          <p:cNvPr id="4" name="Slide Number Placeholder 3"/>
          <p:cNvSpPr>
            <a:spLocks noGrp="1"/>
          </p:cNvSpPr>
          <p:nvPr>
            <p:ph type="sldNum" sz="quarter" idx="5"/>
          </p:nvPr>
        </p:nvSpPr>
        <p:spPr/>
        <p:txBody>
          <a:bodyPr/>
          <a:lstStyle/>
          <a:p>
            <a:fld id="{9814D769-402E-4997-B13C-D7F747FBA289}" type="slidenum">
              <a:rPr lang="en-US" smtClean="0"/>
              <a:t>14</a:t>
            </a:fld>
            <a:endParaRPr lang="en-US"/>
          </a:p>
        </p:txBody>
      </p:sp>
    </p:spTree>
    <p:extLst>
      <p:ext uri="{BB962C8B-B14F-4D97-AF65-F5344CB8AC3E}">
        <p14:creationId xmlns:p14="http://schemas.microsoft.com/office/powerpoint/2010/main" val="33613134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than glare and circadian metrics, we also need to understand the sky colors as light source for simulation, Correlated Color Temperature CCT is a simplified way to describe the color of a light source (in this case it is our sky) in terms of color temperature, measured in Kelvin. The sky CCT can range from a warm tone of 2500K to cool tone of over 25000K. </a:t>
            </a:r>
          </a:p>
        </p:txBody>
      </p:sp>
      <p:sp>
        <p:nvSpPr>
          <p:cNvPr id="4" name="Slide Number Placeholder 3"/>
          <p:cNvSpPr>
            <a:spLocks noGrp="1"/>
          </p:cNvSpPr>
          <p:nvPr>
            <p:ph type="sldNum" sz="quarter" idx="5"/>
          </p:nvPr>
        </p:nvSpPr>
        <p:spPr/>
        <p:txBody>
          <a:bodyPr/>
          <a:lstStyle/>
          <a:p>
            <a:fld id="{9814D769-402E-4997-B13C-D7F747FBA289}" type="slidenum">
              <a:rPr lang="en-US" smtClean="0"/>
              <a:t>15</a:t>
            </a:fld>
            <a:endParaRPr lang="en-US"/>
          </a:p>
        </p:txBody>
      </p:sp>
    </p:spTree>
    <p:extLst>
      <p:ext uri="{BB962C8B-B14F-4D97-AF65-F5344CB8AC3E}">
        <p14:creationId xmlns:p14="http://schemas.microsoft.com/office/powerpoint/2010/main" val="24540498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International Commission on Illumination (CIE) positions 6500K as the average daylight CCT throughout the day but it is overly simplified because skies CCT can be influenced by various factors, such as weather, seasons, and even view orientations of the same time. The CCT range should be covered properly in a simulation for more accurate insights and future analysis.</a:t>
            </a:r>
          </a:p>
        </p:txBody>
      </p:sp>
      <p:sp>
        <p:nvSpPr>
          <p:cNvPr id="4" name="Slide Number Placeholder 3"/>
          <p:cNvSpPr>
            <a:spLocks noGrp="1"/>
          </p:cNvSpPr>
          <p:nvPr>
            <p:ph type="sldNum" sz="quarter" idx="5"/>
          </p:nvPr>
        </p:nvSpPr>
        <p:spPr/>
        <p:txBody>
          <a:bodyPr/>
          <a:lstStyle/>
          <a:p>
            <a:fld id="{9814D769-402E-4997-B13C-D7F747FBA289}" type="slidenum">
              <a:rPr lang="en-US" smtClean="0"/>
              <a:t>16</a:t>
            </a:fld>
            <a:endParaRPr lang="en-US"/>
          </a:p>
        </p:txBody>
      </p:sp>
    </p:spTree>
    <p:extLst>
      <p:ext uri="{BB962C8B-B14F-4D97-AF65-F5344CB8AC3E}">
        <p14:creationId xmlns:p14="http://schemas.microsoft.com/office/powerpoint/2010/main" val="11080110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we have some understandings of light source, let’s move on to how shade fabric interact with daylight. In short there are 3 types of interaction. 1</a:t>
            </a:r>
            <a:r>
              <a:rPr lang="en-US" baseline="30000" dirty="0"/>
              <a:t>st</a:t>
            </a:r>
            <a:r>
              <a:rPr lang="en-US" dirty="0"/>
              <a:t>, is transmission, meaning a direction light penetration thro fabric. 2</a:t>
            </a:r>
            <a:r>
              <a:rPr lang="en-US" baseline="30000" dirty="0"/>
              <a:t>nd</a:t>
            </a:r>
            <a:r>
              <a:rPr lang="en-US" dirty="0"/>
              <a:t> is Absorption, meaning radiation being absorption by the fabric. 3</a:t>
            </a:r>
            <a:r>
              <a:rPr lang="en-US" baseline="30000" dirty="0"/>
              <a:t>rd</a:t>
            </a:r>
            <a:r>
              <a:rPr lang="en-US" dirty="0"/>
              <a:t> is reflection, meaning light reflected by the fabric. Something worth notices is that Transmission and Reflection both have specular and diffused interactions. Commercial typical products have openness factors (1%,3%,5%,10%) that affect specular transmissions. And the Color of fabrics to control the diffused transmission and all reflections. Light color reflects radiation and have less glare control, while darker color absorb radiation and absorb more heat. Hence, Grey becomes the norm as middle ground. </a:t>
            </a:r>
          </a:p>
        </p:txBody>
      </p:sp>
      <p:sp>
        <p:nvSpPr>
          <p:cNvPr id="4" name="Slide Number Placeholder 3"/>
          <p:cNvSpPr>
            <a:spLocks noGrp="1"/>
          </p:cNvSpPr>
          <p:nvPr>
            <p:ph type="sldNum" sz="quarter" idx="5"/>
          </p:nvPr>
        </p:nvSpPr>
        <p:spPr/>
        <p:txBody>
          <a:bodyPr/>
          <a:lstStyle/>
          <a:p>
            <a:fld id="{9814D769-402E-4997-B13C-D7F747FBA289}" type="slidenum">
              <a:rPr lang="en-US" smtClean="0"/>
              <a:t>17</a:t>
            </a:fld>
            <a:endParaRPr lang="en-US"/>
          </a:p>
        </p:txBody>
      </p:sp>
    </p:spTree>
    <p:extLst>
      <p:ext uri="{BB962C8B-B14F-4D97-AF65-F5344CB8AC3E}">
        <p14:creationId xmlns:p14="http://schemas.microsoft.com/office/powerpoint/2010/main" val="10025183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simulate the materials, we first look at the solar optical properties and compute those value with a light simulation engine called Radiance developed by Lawrence Berkeley National Lab (LBNL). In Radiance, we have compared 2 material calculations: Trans. Material and BRTDfunc (stands for </a:t>
            </a:r>
            <a:r>
              <a:rPr lang="en-US" b="0" i="0" dirty="0">
                <a:solidFill>
                  <a:srgbClr val="ECECEC"/>
                </a:solidFill>
                <a:effectLst/>
                <a:highlight>
                  <a:srgbClr val="212121"/>
                </a:highlight>
                <a:latin typeface="ui-sans-serif"/>
              </a:rPr>
              <a:t>Bidirectional Reflectance Transmittance Distribution Function</a:t>
            </a:r>
            <a:r>
              <a:rPr lang="en-US" dirty="0"/>
              <a:t>). After a quick test we decide to go with BRTDfunc as it provides a more accurate simulation to human visual perception.</a:t>
            </a:r>
          </a:p>
        </p:txBody>
      </p:sp>
      <p:sp>
        <p:nvSpPr>
          <p:cNvPr id="4" name="Slide Number Placeholder 3"/>
          <p:cNvSpPr>
            <a:spLocks noGrp="1"/>
          </p:cNvSpPr>
          <p:nvPr>
            <p:ph type="sldNum" sz="quarter" idx="5"/>
          </p:nvPr>
        </p:nvSpPr>
        <p:spPr/>
        <p:txBody>
          <a:bodyPr/>
          <a:lstStyle/>
          <a:p>
            <a:fld id="{9814D769-402E-4997-B13C-D7F747FBA289}" type="slidenum">
              <a:rPr lang="en-US" smtClean="0"/>
              <a:t>18</a:t>
            </a:fld>
            <a:endParaRPr lang="en-US"/>
          </a:p>
        </p:txBody>
      </p:sp>
    </p:spTree>
    <p:extLst>
      <p:ext uri="{BB962C8B-B14F-4D97-AF65-F5344CB8AC3E}">
        <p14:creationId xmlns:p14="http://schemas.microsoft.com/office/powerpoint/2010/main" val="18068508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Overall, this is how the simulation process works. First, we have our light source multiplying with the materials in 9 channels, Lark Spectral Lighting 3.0. Then we further multiply the values with photopic and Melanopic sensitivity curves to find out the amount of photopic lux and EML.</a:t>
            </a:r>
          </a:p>
        </p:txBody>
      </p:sp>
      <p:sp>
        <p:nvSpPr>
          <p:cNvPr id="4" name="Slide Number Placeholder 3"/>
          <p:cNvSpPr>
            <a:spLocks noGrp="1"/>
          </p:cNvSpPr>
          <p:nvPr>
            <p:ph type="sldNum" sz="quarter" idx="5"/>
          </p:nvPr>
        </p:nvSpPr>
        <p:spPr/>
        <p:txBody>
          <a:bodyPr/>
          <a:lstStyle/>
          <a:p>
            <a:fld id="{9814D769-402E-4997-B13C-D7F747FBA289}" type="slidenum">
              <a:rPr lang="en-US" smtClean="0"/>
              <a:t>19</a:t>
            </a:fld>
            <a:endParaRPr lang="en-US"/>
          </a:p>
        </p:txBody>
      </p:sp>
    </p:spTree>
    <p:extLst>
      <p:ext uri="{BB962C8B-B14F-4D97-AF65-F5344CB8AC3E}">
        <p14:creationId xmlns:p14="http://schemas.microsoft.com/office/powerpoint/2010/main" val="1858480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600" dirty="0">
                <a:latin typeface="BrownPro" panose="00010500010101010101" pitchFamily="50" charset="0"/>
              </a:rPr>
              <a:t>Here is a quick structure of this presentation, starting with the research problem of balancing glare and circadian Stimulus, we will explore the background covering the relationship between our circadian rhythm and human ocular system. </a:t>
            </a:r>
            <a:r>
              <a:rPr lang="en-US" sz="2400" b="0" i="0" dirty="0">
                <a:solidFill>
                  <a:srgbClr val="ECECEC"/>
                </a:solidFill>
                <a:effectLst/>
                <a:latin typeface="ui-sans-serif"/>
              </a:rPr>
              <a:t>Next, we'll discuss the metrics used to evaluate glare and circadian effects, followed by the simulation methods, including parameters and shade fabric materials. The results will compare available products with proposed spectrally selective shade fabric alternatives. Finally, we'll summarize the findings and conclude with key takeaways."</a:t>
            </a:r>
            <a:endParaRPr lang="en-US" sz="1600" dirty="0">
              <a:latin typeface="BrownPro" panose="00010500010101010101" pitchFamily="50" charset="0"/>
            </a:endParaRPr>
          </a:p>
        </p:txBody>
      </p:sp>
      <p:sp>
        <p:nvSpPr>
          <p:cNvPr id="4" name="Slide Number Placeholder 3"/>
          <p:cNvSpPr>
            <a:spLocks noGrp="1"/>
          </p:cNvSpPr>
          <p:nvPr>
            <p:ph type="sldNum" sz="quarter" idx="5"/>
          </p:nvPr>
        </p:nvSpPr>
        <p:spPr/>
        <p:txBody>
          <a:bodyPr/>
          <a:lstStyle/>
          <a:p>
            <a:fld id="{9814D769-402E-4997-B13C-D7F747FBA289}" type="slidenum">
              <a:rPr lang="en-US" smtClean="0"/>
              <a:t>2</a:t>
            </a:fld>
            <a:endParaRPr lang="en-US"/>
          </a:p>
        </p:txBody>
      </p:sp>
    </p:spTree>
    <p:extLst>
      <p:ext uri="{BB962C8B-B14F-4D97-AF65-F5344CB8AC3E}">
        <p14:creationId xmlns:p14="http://schemas.microsoft.com/office/powerpoint/2010/main" val="4526919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are the parameters for the simulation. 1</a:t>
            </a:r>
            <a:r>
              <a:rPr lang="en-US" baseline="30000" dirty="0"/>
              <a:t>st</a:t>
            </a:r>
            <a:r>
              <a:rPr lang="en-US" dirty="0"/>
              <a:t>, we use LARK 3.0 in Rhino3D as the platform. In Rhino3D, a 30’ x 30’ classroom is created (typical class size for 20-25 students in American standard.) It locates in Seattle, WA, with a south facing window of 40% WWR. Simulation takes place at our sitting eye level which is typically 44” from the ground. The weather is set to be Clear sky with varying CCT from 5500K to 25000K  because we are tackling glare from natural daylight. Higher CCT value incorporates blueish light whereas lower CCT values incorporate yellowish light. It also focus on summer and winter solstices, across 4 gaze orientation N,E,S,W.</a:t>
            </a:r>
          </a:p>
        </p:txBody>
      </p:sp>
      <p:sp>
        <p:nvSpPr>
          <p:cNvPr id="4" name="Slide Number Placeholder 3"/>
          <p:cNvSpPr>
            <a:spLocks noGrp="1"/>
          </p:cNvSpPr>
          <p:nvPr>
            <p:ph type="sldNum" sz="quarter" idx="5"/>
          </p:nvPr>
        </p:nvSpPr>
        <p:spPr/>
        <p:txBody>
          <a:bodyPr/>
          <a:lstStyle/>
          <a:p>
            <a:fld id="{9814D769-402E-4997-B13C-D7F747FBA289}" type="slidenum">
              <a:rPr lang="en-US" smtClean="0"/>
              <a:t>20</a:t>
            </a:fld>
            <a:endParaRPr lang="en-US"/>
          </a:p>
        </p:txBody>
      </p:sp>
    </p:spTree>
    <p:extLst>
      <p:ext uri="{BB962C8B-B14F-4D97-AF65-F5344CB8AC3E}">
        <p14:creationId xmlns:p14="http://schemas.microsoft.com/office/powerpoint/2010/main" val="42161801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process of the lighting analysis. We 1</a:t>
            </a:r>
            <a:r>
              <a:rPr lang="en-US" baseline="30000" dirty="0"/>
              <a:t>st</a:t>
            </a:r>
            <a:r>
              <a:rPr lang="en-US" dirty="0"/>
              <a:t> look at the light distribution via a grid simulation and then follow up with a section to see the light penetration, and a render to understand how it looks like in human eyes.</a:t>
            </a:r>
          </a:p>
        </p:txBody>
      </p:sp>
      <p:sp>
        <p:nvSpPr>
          <p:cNvPr id="4" name="Slide Number Placeholder 3"/>
          <p:cNvSpPr>
            <a:spLocks noGrp="1"/>
          </p:cNvSpPr>
          <p:nvPr>
            <p:ph type="sldNum" sz="quarter" idx="5"/>
          </p:nvPr>
        </p:nvSpPr>
        <p:spPr/>
        <p:txBody>
          <a:bodyPr/>
          <a:lstStyle/>
          <a:p>
            <a:fld id="{9814D769-402E-4997-B13C-D7F747FBA289}" type="slidenum">
              <a:rPr lang="en-US" smtClean="0"/>
              <a:t>21</a:t>
            </a:fld>
            <a:endParaRPr lang="en-US"/>
          </a:p>
        </p:txBody>
      </p:sp>
    </p:spTree>
    <p:extLst>
      <p:ext uri="{BB962C8B-B14F-4D97-AF65-F5344CB8AC3E}">
        <p14:creationId xmlns:p14="http://schemas.microsoft.com/office/powerpoint/2010/main" val="6748891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a:t>
            </a:r>
            <a:r>
              <a:rPr lang="en-US" baseline="30000" dirty="0"/>
              <a:t>st</a:t>
            </a:r>
            <a:r>
              <a:rPr lang="en-US" dirty="0"/>
              <a:t> let look at the result for baseline condition.</a:t>
            </a:r>
          </a:p>
        </p:txBody>
      </p:sp>
      <p:sp>
        <p:nvSpPr>
          <p:cNvPr id="4" name="Slide Number Placeholder 3"/>
          <p:cNvSpPr>
            <a:spLocks noGrp="1"/>
          </p:cNvSpPr>
          <p:nvPr>
            <p:ph type="sldNum" sz="quarter" idx="5"/>
          </p:nvPr>
        </p:nvSpPr>
        <p:spPr/>
        <p:txBody>
          <a:bodyPr/>
          <a:lstStyle/>
          <a:p>
            <a:fld id="{9814D769-402E-4997-B13C-D7F747FBA289}" type="slidenum">
              <a:rPr lang="en-US" smtClean="0"/>
              <a:t>22</a:t>
            </a:fld>
            <a:endParaRPr lang="en-US"/>
          </a:p>
        </p:txBody>
      </p:sp>
    </p:spTree>
    <p:extLst>
      <p:ext uri="{BB962C8B-B14F-4D97-AF65-F5344CB8AC3E}">
        <p14:creationId xmlns:p14="http://schemas.microsoft.com/office/powerpoint/2010/main" val="6152750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photopic and Melanopic light condition on Summer solstice. After overlap these 2 information together, we </a:t>
            </a:r>
          </a:p>
        </p:txBody>
      </p:sp>
      <p:sp>
        <p:nvSpPr>
          <p:cNvPr id="4" name="Slide Number Placeholder 3"/>
          <p:cNvSpPr>
            <a:spLocks noGrp="1"/>
          </p:cNvSpPr>
          <p:nvPr>
            <p:ph type="sldNum" sz="quarter" idx="5"/>
          </p:nvPr>
        </p:nvSpPr>
        <p:spPr/>
        <p:txBody>
          <a:bodyPr/>
          <a:lstStyle/>
          <a:p>
            <a:fld id="{9814D769-402E-4997-B13C-D7F747FBA289}" type="slidenum">
              <a:rPr lang="en-US" smtClean="0"/>
              <a:t>23</a:t>
            </a:fld>
            <a:endParaRPr lang="en-US"/>
          </a:p>
        </p:txBody>
      </p:sp>
    </p:spTree>
    <p:extLst>
      <p:ext uri="{BB962C8B-B14F-4D97-AF65-F5344CB8AC3E}">
        <p14:creationId xmlns:p14="http://schemas.microsoft.com/office/powerpoint/2010/main" val="19220741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14D769-402E-4997-B13C-D7F747FBA289}" type="slidenum">
              <a:rPr lang="en-US" smtClean="0"/>
              <a:t>24</a:t>
            </a:fld>
            <a:endParaRPr lang="en-US"/>
          </a:p>
        </p:txBody>
      </p:sp>
    </p:spTree>
    <p:extLst>
      <p:ext uri="{BB962C8B-B14F-4D97-AF65-F5344CB8AC3E}">
        <p14:creationId xmlns:p14="http://schemas.microsoft.com/office/powerpoint/2010/main" val="8034711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balance condition graph to show the idea conditions in green that means we have at enough EML for circadian entrainment under comfortable photopic lux. The red labels here show there is a problematic glare issue especially during the winter when we are looking toward the window. On the other hand, yellow means we have enough photopic light but lacking EML.</a:t>
            </a:r>
          </a:p>
        </p:txBody>
      </p:sp>
      <p:sp>
        <p:nvSpPr>
          <p:cNvPr id="4" name="Slide Number Placeholder 3"/>
          <p:cNvSpPr>
            <a:spLocks noGrp="1"/>
          </p:cNvSpPr>
          <p:nvPr>
            <p:ph type="sldNum" sz="quarter" idx="5"/>
          </p:nvPr>
        </p:nvSpPr>
        <p:spPr/>
        <p:txBody>
          <a:bodyPr/>
          <a:lstStyle/>
          <a:p>
            <a:fld id="{9814D769-402E-4997-B13C-D7F747FBA289}" type="slidenum">
              <a:rPr lang="en-US" smtClean="0"/>
              <a:t>25</a:t>
            </a:fld>
            <a:endParaRPr lang="en-US"/>
          </a:p>
        </p:txBody>
      </p:sp>
    </p:spTree>
    <p:extLst>
      <p:ext uri="{BB962C8B-B14F-4D97-AF65-F5344CB8AC3E}">
        <p14:creationId xmlns:p14="http://schemas.microsoft.com/office/powerpoint/2010/main" val="11799112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light penetration analysis on summer solstice: people gaze toward window has a significant glare problem even at 15’ from the window. People gaze parallel to window is slightly better but there is still a glare issue near the window. However, people gaze toward rare wall may experience underlit condition in the central area of the classroom.</a:t>
            </a:r>
          </a:p>
        </p:txBody>
      </p:sp>
      <p:sp>
        <p:nvSpPr>
          <p:cNvPr id="4" name="Slide Number Placeholder 3"/>
          <p:cNvSpPr>
            <a:spLocks noGrp="1"/>
          </p:cNvSpPr>
          <p:nvPr>
            <p:ph type="sldNum" sz="quarter" idx="5"/>
          </p:nvPr>
        </p:nvSpPr>
        <p:spPr/>
        <p:txBody>
          <a:bodyPr/>
          <a:lstStyle/>
          <a:p>
            <a:fld id="{9814D769-402E-4997-B13C-D7F747FBA289}" type="slidenum">
              <a:rPr lang="en-US" smtClean="0"/>
              <a:t>26</a:t>
            </a:fld>
            <a:endParaRPr lang="en-US"/>
          </a:p>
        </p:txBody>
      </p:sp>
    </p:spTree>
    <p:extLst>
      <p:ext uri="{BB962C8B-B14F-4D97-AF65-F5344CB8AC3E}">
        <p14:creationId xmlns:p14="http://schemas.microsoft.com/office/powerpoint/2010/main" val="40142216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winter solstice: there is a glare problem over the entire classroom. People gaze parallel to window will experience glare issue near the window. People gaze toward rare wall has the best lighting condition</a:t>
            </a:r>
          </a:p>
        </p:txBody>
      </p:sp>
      <p:sp>
        <p:nvSpPr>
          <p:cNvPr id="4" name="Slide Number Placeholder 3"/>
          <p:cNvSpPr>
            <a:spLocks noGrp="1"/>
          </p:cNvSpPr>
          <p:nvPr>
            <p:ph type="sldNum" sz="quarter" idx="5"/>
          </p:nvPr>
        </p:nvSpPr>
        <p:spPr/>
        <p:txBody>
          <a:bodyPr/>
          <a:lstStyle/>
          <a:p>
            <a:fld id="{9814D769-402E-4997-B13C-D7F747FBA289}" type="slidenum">
              <a:rPr lang="en-US" smtClean="0"/>
              <a:t>27</a:t>
            </a:fld>
            <a:endParaRPr lang="en-US"/>
          </a:p>
        </p:txBody>
      </p:sp>
    </p:spTree>
    <p:extLst>
      <p:ext uri="{BB962C8B-B14F-4D97-AF65-F5344CB8AC3E}">
        <p14:creationId xmlns:p14="http://schemas.microsoft.com/office/powerpoint/2010/main" val="6011840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This is the human visual sensation of the classroom with gaze parallel to window. Similar to the light penetration graph, the classroom appears evenly lit but with potential glare from the window in summer, while the overall light level are lower in winter due to the sun position. </a:t>
            </a:r>
          </a:p>
          <a:p>
            <a:endParaRPr lang="en-US"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b="1" i="0" dirty="0">
                <a:solidFill>
                  <a:srgbClr val="ECECEC"/>
                </a:solidFill>
                <a:effectLst/>
                <a:highlight>
                  <a:srgbClr val="212121"/>
                </a:highlight>
                <a:latin typeface="Times New Roman" panose="02020603050405020304" pitchFamily="18" charset="0"/>
                <a:cs typeface="Times New Roman" panose="02020603050405020304" pitchFamily="18" charset="0"/>
              </a:rPr>
              <a:t>Lighting Conditions</a:t>
            </a:r>
            <a:r>
              <a:rPr lang="en-US" b="0" i="0" dirty="0">
                <a:solidFill>
                  <a:srgbClr val="ECECEC"/>
                </a:solidFill>
                <a:effectLst/>
                <a:highlight>
                  <a:srgbClr val="212121"/>
                </a:highlight>
                <a:latin typeface="Times New Roman" panose="02020603050405020304" pitchFamily="18" charset="0"/>
                <a:cs typeface="Times New Roman" panose="02020603050405020304" pitchFamily="18" charset="0"/>
              </a:rPr>
              <a:t>: The simulations show significant variations in lighting conditions depending on the time of year, time of day, and correlated color temperature (CCT).</a:t>
            </a:r>
          </a:p>
          <a:p>
            <a:pPr algn="l">
              <a:buFont typeface="Arial" panose="020B0604020202020204" pitchFamily="34" charset="0"/>
              <a:buChar char="•"/>
            </a:pPr>
            <a:r>
              <a:rPr lang="en-US" b="1" i="0" dirty="0">
                <a:solidFill>
                  <a:srgbClr val="ECECEC"/>
                </a:solidFill>
                <a:effectLst/>
                <a:highlight>
                  <a:srgbClr val="212121"/>
                </a:highlight>
                <a:latin typeface="Times New Roman" panose="02020603050405020304" pitchFamily="18" charset="0"/>
                <a:cs typeface="Times New Roman" panose="02020603050405020304" pitchFamily="18" charset="0"/>
              </a:rPr>
              <a:t>Glare and Brightness</a:t>
            </a:r>
            <a:r>
              <a:rPr lang="en-US" b="0" i="0" dirty="0">
                <a:solidFill>
                  <a:srgbClr val="ECECEC"/>
                </a:solidFill>
                <a:effectLst/>
                <a:highlight>
                  <a:srgbClr val="212121"/>
                </a:highlight>
                <a:latin typeface="Times New Roman" panose="02020603050405020304" pitchFamily="18" charset="0"/>
                <a:cs typeface="Times New Roman" panose="02020603050405020304" pitchFamily="18" charset="0"/>
              </a:rPr>
              <a:t>: Higher CCT values (25000K) result in circadian brightness levels, especially near windows.</a:t>
            </a:r>
          </a:p>
          <a:p>
            <a:pPr algn="l">
              <a:buFont typeface="Arial" panose="020B0604020202020204" pitchFamily="34" charset="0"/>
              <a:buChar char="•"/>
            </a:pPr>
            <a:r>
              <a:rPr lang="en-US" b="1" i="0" dirty="0">
                <a:solidFill>
                  <a:srgbClr val="ECECEC"/>
                </a:solidFill>
                <a:effectLst/>
                <a:highlight>
                  <a:srgbClr val="212121"/>
                </a:highlight>
                <a:latin typeface="Times New Roman" panose="02020603050405020304" pitchFamily="18" charset="0"/>
                <a:cs typeface="Times New Roman" panose="02020603050405020304" pitchFamily="18" charset="0"/>
              </a:rPr>
              <a:t>Seasonal Impact</a:t>
            </a:r>
            <a:r>
              <a:rPr lang="en-US" b="0" i="0" dirty="0">
                <a:solidFill>
                  <a:srgbClr val="ECECEC"/>
                </a:solidFill>
                <a:effectLst/>
                <a:highlight>
                  <a:srgbClr val="212121"/>
                </a:highlight>
                <a:latin typeface="Times New Roman" panose="02020603050405020304" pitchFamily="18" charset="0"/>
                <a:cs typeface="Times New Roman" panose="02020603050405020304" pitchFamily="18" charset="0"/>
              </a:rPr>
              <a:t>: Winter conditions result in generally lower light levels compared to summer, but the relative increase in brightness and glare with higher CCT remains consistent.</a:t>
            </a:r>
          </a:p>
        </p:txBody>
      </p:sp>
      <p:sp>
        <p:nvSpPr>
          <p:cNvPr id="4" name="Slide Number Placeholder 3"/>
          <p:cNvSpPr>
            <a:spLocks noGrp="1"/>
          </p:cNvSpPr>
          <p:nvPr>
            <p:ph type="sldNum" sz="quarter" idx="5"/>
          </p:nvPr>
        </p:nvSpPr>
        <p:spPr/>
        <p:txBody>
          <a:bodyPr/>
          <a:lstStyle/>
          <a:p>
            <a:fld id="{9814D769-402E-4997-B13C-D7F747FBA289}" type="slidenum">
              <a:rPr lang="en-US" smtClean="0"/>
              <a:t>28</a:t>
            </a:fld>
            <a:endParaRPr lang="en-US"/>
          </a:p>
        </p:txBody>
      </p:sp>
    </p:spTree>
    <p:extLst>
      <p:ext uri="{BB962C8B-B14F-4D97-AF65-F5344CB8AC3E}">
        <p14:creationId xmlns:p14="http://schemas.microsoft.com/office/powerpoint/2010/main" val="38554734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looking at baseline, we have compare all the openness factor 1%,3%,5%,10%, and here are the results.</a:t>
            </a:r>
          </a:p>
        </p:txBody>
      </p:sp>
      <p:sp>
        <p:nvSpPr>
          <p:cNvPr id="4" name="Slide Number Placeholder 3"/>
          <p:cNvSpPr>
            <a:spLocks noGrp="1"/>
          </p:cNvSpPr>
          <p:nvPr>
            <p:ph type="sldNum" sz="quarter" idx="5"/>
          </p:nvPr>
        </p:nvSpPr>
        <p:spPr/>
        <p:txBody>
          <a:bodyPr/>
          <a:lstStyle/>
          <a:p>
            <a:fld id="{9814D769-402E-4997-B13C-D7F747FBA289}" type="slidenum">
              <a:rPr lang="en-US" smtClean="0"/>
              <a:t>29</a:t>
            </a:fld>
            <a:endParaRPr lang="en-US"/>
          </a:p>
        </p:txBody>
      </p:sp>
    </p:spTree>
    <p:extLst>
      <p:ext uri="{BB962C8B-B14F-4D97-AF65-F5344CB8AC3E}">
        <p14:creationId xmlns:p14="http://schemas.microsoft.com/office/powerpoint/2010/main" val="17745485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ECECEC"/>
                </a:solidFill>
                <a:effectLst/>
                <a:latin typeface="ui-sans-serif"/>
              </a:rPr>
              <a:t>When we encounter glare,  we often deploy shade fabrics to control the glare issue. However, while these fabrics are effective, they also reduce light penetration into deeper spaces and diminish the circadian stimulus, thereby disrupting our natural circadian rhythm. </a:t>
            </a:r>
            <a:endParaRPr lang="en-US" dirty="0"/>
          </a:p>
        </p:txBody>
      </p:sp>
      <p:sp>
        <p:nvSpPr>
          <p:cNvPr id="4" name="Slide Number Placeholder 3"/>
          <p:cNvSpPr>
            <a:spLocks noGrp="1"/>
          </p:cNvSpPr>
          <p:nvPr>
            <p:ph type="sldNum" sz="quarter" idx="5"/>
          </p:nvPr>
        </p:nvSpPr>
        <p:spPr/>
        <p:txBody>
          <a:bodyPr/>
          <a:lstStyle/>
          <a:p>
            <a:fld id="{9814D769-402E-4997-B13C-D7F747FBA289}" type="slidenum">
              <a:rPr lang="en-US" smtClean="0"/>
              <a:t>3</a:t>
            </a:fld>
            <a:endParaRPr lang="en-US"/>
          </a:p>
        </p:txBody>
      </p:sp>
    </p:spTree>
    <p:extLst>
      <p:ext uri="{BB962C8B-B14F-4D97-AF65-F5344CB8AC3E}">
        <p14:creationId xmlns:p14="http://schemas.microsoft.com/office/powerpoint/2010/main" val="19757215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Throughout all the openness factor, 10% has better performance which about 1/3 of the area achieve an ideal lighting condition. However, it is also the only option comes with a glare issue for people who gave toward the window during the winter.</a:t>
            </a:r>
          </a:p>
        </p:txBody>
      </p:sp>
      <p:sp>
        <p:nvSpPr>
          <p:cNvPr id="4" name="Slide Number Placeholder 3"/>
          <p:cNvSpPr>
            <a:spLocks noGrp="1"/>
          </p:cNvSpPr>
          <p:nvPr>
            <p:ph type="sldNum" sz="quarter" idx="5"/>
          </p:nvPr>
        </p:nvSpPr>
        <p:spPr/>
        <p:txBody>
          <a:bodyPr/>
          <a:lstStyle/>
          <a:p>
            <a:fld id="{9814D769-402E-4997-B13C-D7F747FBA289}" type="slidenum">
              <a:rPr lang="en-US" smtClean="0"/>
              <a:t>30</a:t>
            </a:fld>
            <a:endParaRPr lang="en-US"/>
          </a:p>
        </p:txBody>
      </p:sp>
    </p:spTree>
    <p:extLst>
      <p:ext uri="{BB962C8B-B14F-4D97-AF65-F5344CB8AC3E}">
        <p14:creationId xmlns:p14="http://schemas.microsoft.com/office/powerpoint/2010/main" val="36826162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light penetration analysis of those option with gaze toward window. While having a glare issue slightly above the threshold, 10% OF is the only option that doesn’t have circadian underlit problem in all CCT. </a:t>
            </a:r>
          </a:p>
        </p:txBody>
      </p:sp>
      <p:sp>
        <p:nvSpPr>
          <p:cNvPr id="4" name="Slide Number Placeholder 3"/>
          <p:cNvSpPr>
            <a:spLocks noGrp="1"/>
          </p:cNvSpPr>
          <p:nvPr>
            <p:ph type="sldNum" sz="quarter" idx="5"/>
          </p:nvPr>
        </p:nvSpPr>
        <p:spPr/>
        <p:txBody>
          <a:bodyPr/>
          <a:lstStyle/>
          <a:p>
            <a:fld id="{9814D769-402E-4997-B13C-D7F747FBA289}" type="slidenum">
              <a:rPr lang="en-US" smtClean="0"/>
              <a:t>31</a:t>
            </a:fld>
            <a:endParaRPr lang="en-US"/>
          </a:p>
        </p:txBody>
      </p:sp>
    </p:spTree>
    <p:extLst>
      <p:ext uri="{BB962C8B-B14F-4D97-AF65-F5344CB8AC3E}">
        <p14:creationId xmlns:p14="http://schemas.microsoft.com/office/powerpoint/2010/main" val="27525244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ECECEC"/>
                </a:solidFill>
                <a:effectLst/>
                <a:highlight>
                  <a:srgbClr val="212121"/>
                </a:highlight>
                <a:latin typeface="ui-sans-serif"/>
              </a:rPr>
              <a:t>The use of gray (10%) shade fabric is effective in controlling glare and reducing excessive brightness in the classroom environment. It creates a more uniform light distribution, enhancing visual comfort regardless of the season or CCT setting. However, the purple area at the deeper space of the classroom shows a underlit problem which can be resolved by proper manipulation of material based on our photopic and Melanopic sensitivities. </a:t>
            </a:r>
            <a:endParaRPr lang="en-US" dirty="0"/>
          </a:p>
        </p:txBody>
      </p:sp>
      <p:sp>
        <p:nvSpPr>
          <p:cNvPr id="4" name="Slide Number Placeholder 3"/>
          <p:cNvSpPr>
            <a:spLocks noGrp="1"/>
          </p:cNvSpPr>
          <p:nvPr>
            <p:ph type="sldNum" sz="quarter" idx="5"/>
          </p:nvPr>
        </p:nvSpPr>
        <p:spPr/>
        <p:txBody>
          <a:bodyPr/>
          <a:lstStyle/>
          <a:p>
            <a:fld id="{9814D769-402E-4997-B13C-D7F747FBA289}" type="slidenum">
              <a:rPr lang="en-US" smtClean="0"/>
              <a:t>32</a:t>
            </a:fld>
            <a:endParaRPr lang="en-US"/>
          </a:p>
        </p:txBody>
      </p:sp>
    </p:spTree>
    <p:extLst>
      <p:ext uri="{BB962C8B-B14F-4D97-AF65-F5344CB8AC3E}">
        <p14:creationId xmlns:p14="http://schemas.microsoft.com/office/powerpoint/2010/main" val="24805138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small take away. 1, 2, 3.</a:t>
            </a:r>
          </a:p>
        </p:txBody>
      </p:sp>
      <p:sp>
        <p:nvSpPr>
          <p:cNvPr id="4" name="Slide Number Placeholder 3"/>
          <p:cNvSpPr>
            <a:spLocks noGrp="1"/>
          </p:cNvSpPr>
          <p:nvPr>
            <p:ph type="sldNum" sz="quarter" idx="5"/>
          </p:nvPr>
        </p:nvSpPr>
        <p:spPr/>
        <p:txBody>
          <a:bodyPr/>
          <a:lstStyle/>
          <a:p>
            <a:fld id="{9814D769-402E-4997-B13C-D7F747FBA289}" type="slidenum">
              <a:rPr lang="en-US" smtClean="0"/>
              <a:t>33</a:t>
            </a:fld>
            <a:endParaRPr lang="en-US"/>
          </a:p>
        </p:txBody>
      </p:sp>
    </p:spTree>
    <p:extLst>
      <p:ext uri="{BB962C8B-B14F-4D97-AF65-F5344CB8AC3E}">
        <p14:creationId xmlns:p14="http://schemas.microsoft.com/office/powerpoint/2010/main" val="25621277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color exploration, we have remapped a special color cube that uses photopic, Melanopic, and </a:t>
            </a:r>
            <a:r>
              <a:rPr lang="en-US" sz="1200" dirty="0" err="1">
                <a:latin typeface="BrownPro Light" panose="00010400010101010101" pitchFamily="50" charset="0"/>
              </a:rPr>
              <a:t>Neuropic</a:t>
            </a:r>
            <a:r>
              <a:rPr lang="en-US" sz="1200" dirty="0">
                <a:latin typeface="BrownPro Light" panose="00010400010101010101" pitchFamily="50" charset="0"/>
              </a:rPr>
              <a:t> responsivity as the XYZ axis. We call this Opsin Responsive Color Cube. This model shows that there’s a variety of colors we can potentially use to retain as much Melanopic responses.</a:t>
            </a:r>
            <a:endParaRPr lang="en-US" dirty="0"/>
          </a:p>
        </p:txBody>
      </p:sp>
      <p:sp>
        <p:nvSpPr>
          <p:cNvPr id="4" name="Slide Number Placeholder 3"/>
          <p:cNvSpPr>
            <a:spLocks noGrp="1"/>
          </p:cNvSpPr>
          <p:nvPr>
            <p:ph type="sldNum" sz="quarter" idx="5"/>
          </p:nvPr>
        </p:nvSpPr>
        <p:spPr/>
        <p:txBody>
          <a:bodyPr/>
          <a:lstStyle/>
          <a:p>
            <a:fld id="{9814D769-402E-4997-B13C-D7F747FBA289}" type="slidenum">
              <a:rPr lang="en-US" smtClean="0"/>
              <a:t>34</a:t>
            </a:fld>
            <a:endParaRPr lang="en-US"/>
          </a:p>
        </p:txBody>
      </p:sp>
    </p:spTree>
    <p:extLst>
      <p:ext uri="{BB962C8B-B14F-4D97-AF65-F5344CB8AC3E}">
        <p14:creationId xmlns:p14="http://schemas.microsoft.com/office/powerpoint/2010/main" val="34193449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short, we have tested blue, purple and orange to see how their Melanopic lighting effects. Given OF 10% for all shades, Blue fabric performs better in retaining the Melanopic light as expected. But purple fabric seems to mitigate more glare than blue hence lead to slighting better balance effect.</a:t>
            </a:r>
          </a:p>
        </p:txBody>
      </p:sp>
      <p:sp>
        <p:nvSpPr>
          <p:cNvPr id="4" name="Slide Number Placeholder 3"/>
          <p:cNvSpPr>
            <a:spLocks noGrp="1"/>
          </p:cNvSpPr>
          <p:nvPr>
            <p:ph type="sldNum" sz="quarter" idx="5"/>
          </p:nvPr>
        </p:nvSpPr>
        <p:spPr/>
        <p:txBody>
          <a:bodyPr/>
          <a:lstStyle/>
          <a:p>
            <a:fld id="{9814D769-402E-4997-B13C-D7F747FBA289}" type="slidenum">
              <a:rPr lang="en-US" smtClean="0"/>
              <a:t>35</a:t>
            </a:fld>
            <a:endParaRPr lang="en-US"/>
          </a:p>
        </p:txBody>
      </p:sp>
    </p:spTree>
    <p:extLst>
      <p:ext uri="{BB962C8B-B14F-4D97-AF65-F5344CB8AC3E}">
        <p14:creationId xmlns:p14="http://schemas.microsoft.com/office/powerpoint/2010/main" val="4722838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the plan simulation we can see that blue has improve the overall circadian distribution by 10%, but if we are looking at particular orientation (in this case is gaze toward window), blue color can improve the blue light penetration to the rare wall and eliminate the underlit condition. </a:t>
            </a:r>
          </a:p>
        </p:txBody>
      </p:sp>
      <p:sp>
        <p:nvSpPr>
          <p:cNvPr id="4" name="Slide Number Placeholder 3"/>
          <p:cNvSpPr>
            <a:spLocks noGrp="1"/>
          </p:cNvSpPr>
          <p:nvPr>
            <p:ph type="sldNum" sz="quarter" idx="5"/>
          </p:nvPr>
        </p:nvSpPr>
        <p:spPr/>
        <p:txBody>
          <a:bodyPr/>
          <a:lstStyle/>
          <a:p>
            <a:fld id="{9814D769-402E-4997-B13C-D7F747FBA289}" type="slidenum">
              <a:rPr lang="en-US" smtClean="0"/>
              <a:t>36</a:t>
            </a:fld>
            <a:endParaRPr lang="en-US"/>
          </a:p>
        </p:txBody>
      </p:sp>
    </p:spTree>
    <p:extLst>
      <p:ext uri="{BB962C8B-B14F-4D97-AF65-F5344CB8AC3E}">
        <p14:creationId xmlns:p14="http://schemas.microsoft.com/office/powerpoint/2010/main" val="41265779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14D769-402E-4997-B13C-D7F747FBA289}" type="slidenum">
              <a:rPr lang="en-US" smtClean="0"/>
              <a:t>37</a:t>
            </a:fld>
            <a:endParaRPr lang="en-US"/>
          </a:p>
        </p:txBody>
      </p:sp>
    </p:spTree>
    <p:extLst>
      <p:ext uri="{BB962C8B-B14F-4D97-AF65-F5344CB8AC3E}">
        <p14:creationId xmlns:p14="http://schemas.microsoft.com/office/powerpoint/2010/main" val="15628401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here are the visual sensations when we deploy the fabrics, the blue fabric also appears to be more align with human visual sensation.</a:t>
            </a:r>
          </a:p>
          <a:p>
            <a:endParaRPr lang="en-US" dirty="0"/>
          </a:p>
          <a:p>
            <a:r>
              <a:rPr lang="en-US" dirty="0"/>
              <a:t>(color constancy: </a:t>
            </a:r>
            <a:r>
              <a:rPr lang="en-US" b="0" i="0" dirty="0">
                <a:solidFill>
                  <a:srgbClr val="ECECEC"/>
                </a:solidFill>
                <a:effectLst/>
                <a:highlight>
                  <a:srgbClr val="212121"/>
                </a:highlight>
                <a:latin typeface="ui-sans-serif"/>
              </a:rPr>
              <a:t>ensures that the perceived color of an object remains relatively constant whether it's observed in sunlight, shade, or artificial light. The brain adjusts the colors based on the light source and surrounding colors, maintaining a stable perception of an object's color despite changes in illumination.</a:t>
            </a:r>
            <a:r>
              <a:rPr lang="en-US" dirty="0"/>
              <a:t>)</a:t>
            </a:r>
          </a:p>
        </p:txBody>
      </p:sp>
      <p:sp>
        <p:nvSpPr>
          <p:cNvPr id="4" name="Slide Number Placeholder 3"/>
          <p:cNvSpPr>
            <a:spLocks noGrp="1"/>
          </p:cNvSpPr>
          <p:nvPr>
            <p:ph type="sldNum" sz="quarter" idx="5"/>
          </p:nvPr>
        </p:nvSpPr>
        <p:spPr/>
        <p:txBody>
          <a:bodyPr/>
          <a:lstStyle/>
          <a:p>
            <a:fld id="{9814D769-402E-4997-B13C-D7F747FBA289}" type="slidenum">
              <a:rPr lang="en-US" smtClean="0"/>
              <a:t>38</a:t>
            </a:fld>
            <a:endParaRPr lang="en-US"/>
          </a:p>
        </p:txBody>
      </p:sp>
    </p:spTree>
    <p:extLst>
      <p:ext uri="{BB962C8B-B14F-4D97-AF65-F5344CB8AC3E}">
        <p14:creationId xmlns:p14="http://schemas.microsoft.com/office/powerpoint/2010/main" val="94969044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take way for phase 2</a:t>
            </a:r>
          </a:p>
        </p:txBody>
      </p:sp>
      <p:sp>
        <p:nvSpPr>
          <p:cNvPr id="4" name="Slide Number Placeholder 3"/>
          <p:cNvSpPr>
            <a:spLocks noGrp="1"/>
          </p:cNvSpPr>
          <p:nvPr>
            <p:ph type="sldNum" sz="quarter" idx="5"/>
          </p:nvPr>
        </p:nvSpPr>
        <p:spPr/>
        <p:txBody>
          <a:bodyPr/>
          <a:lstStyle/>
          <a:p>
            <a:fld id="{9814D769-402E-4997-B13C-D7F747FBA289}" type="slidenum">
              <a:rPr lang="en-US" smtClean="0"/>
              <a:t>39</a:t>
            </a:fld>
            <a:endParaRPr lang="en-US"/>
          </a:p>
        </p:txBody>
      </p:sp>
    </p:spTree>
    <p:extLst>
      <p:ext uri="{BB962C8B-B14F-4D97-AF65-F5344CB8AC3E}">
        <p14:creationId xmlns:p14="http://schemas.microsoft.com/office/powerpoint/2010/main" val="1214186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ECECEC"/>
                </a:solidFill>
                <a:effectLst/>
                <a:latin typeface="ui-sans-serif"/>
              </a:rPr>
              <a:t>So what is CR, and why is it important? Our circadian rhythm regulates and coordinates our body's functions over a 24-hour period, such as melatonin secretion, body temperature, blood pressure, and alertness… etc. And previous studies have found out some people may have shorter “</a:t>
            </a:r>
            <a:r>
              <a:rPr lang="en-US" b="1" i="0" dirty="0">
                <a:solidFill>
                  <a:srgbClr val="ECECEC"/>
                </a:solidFill>
                <a:effectLst/>
                <a:latin typeface="ui-sans-serif"/>
              </a:rPr>
              <a:t>Circadian Clock”, </a:t>
            </a:r>
            <a:r>
              <a:rPr lang="en-US" b="0" i="0" dirty="0">
                <a:solidFill>
                  <a:srgbClr val="ECECEC"/>
                </a:solidFill>
                <a:effectLst/>
                <a:latin typeface="ui-sans-serif"/>
              </a:rPr>
              <a:t>and some may have long CR. And we need specific condition of lights to help our bodies synchronized, including the right light intensity, duration, correct timing, and wavelength or color of light. </a:t>
            </a:r>
          </a:p>
          <a:p>
            <a:endParaRPr lang="en-US" dirty="0"/>
          </a:p>
        </p:txBody>
      </p:sp>
      <p:sp>
        <p:nvSpPr>
          <p:cNvPr id="4" name="Slide Number Placeholder 3"/>
          <p:cNvSpPr>
            <a:spLocks noGrp="1"/>
          </p:cNvSpPr>
          <p:nvPr>
            <p:ph type="sldNum" sz="quarter" idx="5"/>
          </p:nvPr>
        </p:nvSpPr>
        <p:spPr/>
        <p:txBody>
          <a:bodyPr/>
          <a:lstStyle/>
          <a:p>
            <a:fld id="{9814D769-402E-4997-B13C-D7F747FBA289}" type="slidenum">
              <a:rPr lang="en-US" smtClean="0"/>
              <a:t>4</a:t>
            </a:fld>
            <a:endParaRPr lang="en-US"/>
          </a:p>
        </p:txBody>
      </p:sp>
    </p:spTree>
    <p:extLst>
      <p:ext uri="{BB962C8B-B14F-4D97-AF65-F5344CB8AC3E}">
        <p14:creationId xmlns:p14="http://schemas.microsoft.com/office/powerpoint/2010/main" val="4940850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Lastly, we are interested in comparing the SF with other fenestration system such as venetian blinds. And just like SF, we have explore a VB in gray and a VB that has different color on both sides (Blue and Red).</a:t>
            </a:r>
          </a:p>
        </p:txBody>
      </p:sp>
      <p:sp>
        <p:nvSpPr>
          <p:cNvPr id="4" name="Slide Number Placeholder 3"/>
          <p:cNvSpPr>
            <a:spLocks noGrp="1"/>
          </p:cNvSpPr>
          <p:nvPr>
            <p:ph type="sldNum" sz="quarter" idx="5"/>
          </p:nvPr>
        </p:nvSpPr>
        <p:spPr/>
        <p:txBody>
          <a:bodyPr/>
          <a:lstStyle/>
          <a:p>
            <a:fld id="{9814D769-402E-4997-B13C-D7F747FBA289}" type="slidenum">
              <a:rPr lang="en-US" smtClean="0"/>
              <a:t>40</a:t>
            </a:fld>
            <a:endParaRPr lang="en-US"/>
          </a:p>
        </p:txBody>
      </p:sp>
    </p:spTree>
    <p:extLst>
      <p:ext uri="{BB962C8B-B14F-4D97-AF65-F5344CB8AC3E}">
        <p14:creationId xmlns:p14="http://schemas.microsoft.com/office/powerpoint/2010/main" val="3860462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here are the results. 1</a:t>
            </a:r>
            <a:r>
              <a:rPr lang="en-US" baseline="30000" dirty="0"/>
              <a:t>st</a:t>
            </a:r>
            <a:r>
              <a:rPr lang="en-US" dirty="0"/>
              <a:t>, VB in general is in general 30% more effect than SF in balancing glare and circadian lighting condition, more effective allowing more light penetration thro the gaps between slabs. But the difference between VB colors is not significant.</a:t>
            </a:r>
          </a:p>
        </p:txBody>
      </p:sp>
      <p:sp>
        <p:nvSpPr>
          <p:cNvPr id="4" name="Slide Number Placeholder 3"/>
          <p:cNvSpPr>
            <a:spLocks noGrp="1"/>
          </p:cNvSpPr>
          <p:nvPr>
            <p:ph type="sldNum" sz="quarter" idx="5"/>
          </p:nvPr>
        </p:nvSpPr>
        <p:spPr/>
        <p:txBody>
          <a:bodyPr/>
          <a:lstStyle/>
          <a:p>
            <a:fld id="{9814D769-402E-4997-B13C-D7F747FBA289}" type="slidenum">
              <a:rPr lang="en-US" smtClean="0"/>
              <a:t>41</a:t>
            </a:fld>
            <a:endParaRPr lang="en-US"/>
          </a:p>
        </p:txBody>
      </p:sp>
    </p:spTree>
    <p:extLst>
      <p:ext uri="{BB962C8B-B14F-4D97-AF65-F5344CB8AC3E}">
        <p14:creationId xmlns:p14="http://schemas.microsoft.com/office/powerpoint/2010/main" val="11273185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the light penetration analysis, we can see that VB help reflect more light into a deeper space with the slabs. However, this feature also makes </a:t>
            </a:r>
            <a:r>
              <a:rPr lang="en-US" sz="1200" dirty="0">
                <a:latin typeface="BrownPro Light" panose="00010400010101010101" pitchFamily="50" charset="0"/>
              </a:rPr>
              <a:t>it not as predictable when comparing with shade fabrics</a:t>
            </a:r>
            <a:r>
              <a:rPr lang="en-US" dirty="0"/>
              <a:t> where a sparsity of light distribution is observed.</a:t>
            </a:r>
          </a:p>
        </p:txBody>
      </p:sp>
      <p:sp>
        <p:nvSpPr>
          <p:cNvPr id="4" name="Slide Number Placeholder 3"/>
          <p:cNvSpPr>
            <a:spLocks noGrp="1"/>
          </p:cNvSpPr>
          <p:nvPr>
            <p:ph type="sldNum" sz="quarter" idx="5"/>
          </p:nvPr>
        </p:nvSpPr>
        <p:spPr/>
        <p:txBody>
          <a:bodyPr/>
          <a:lstStyle/>
          <a:p>
            <a:fld id="{9814D769-402E-4997-B13C-D7F747FBA289}" type="slidenum">
              <a:rPr lang="en-US" smtClean="0"/>
              <a:t>42</a:t>
            </a:fld>
            <a:endParaRPr lang="en-US"/>
          </a:p>
        </p:txBody>
      </p:sp>
    </p:spTree>
    <p:extLst>
      <p:ext uri="{BB962C8B-B14F-4D97-AF65-F5344CB8AC3E}">
        <p14:creationId xmlns:p14="http://schemas.microsoft.com/office/powerpoint/2010/main" val="108651451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situation is more obvious during the winter when sun angles are lower and hence have a higher impact to the classroom. In this we have a spike of glare near the center of the classroom which may require further control to resolve. </a:t>
            </a:r>
            <a:r>
              <a:rPr lang="en-US" sz="1200" dirty="0">
                <a:latin typeface="BrownPro Light" panose="00010400010101010101" pitchFamily="50" charset="0"/>
              </a:rPr>
              <a:t>The color variation of blinds show slight improvement (1-2%).</a:t>
            </a:r>
          </a:p>
        </p:txBody>
      </p:sp>
      <p:sp>
        <p:nvSpPr>
          <p:cNvPr id="4" name="Slide Number Placeholder 3"/>
          <p:cNvSpPr>
            <a:spLocks noGrp="1"/>
          </p:cNvSpPr>
          <p:nvPr>
            <p:ph type="sldNum" sz="quarter" idx="5"/>
          </p:nvPr>
        </p:nvSpPr>
        <p:spPr/>
        <p:txBody>
          <a:bodyPr/>
          <a:lstStyle/>
          <a:p>
            <a:fld id="{9814D769-402E-4997-B13C-D7F747FBA289}" type="slidenum">
              <a:rPr lang="en-US" smtClean="0"/>
              <a:t>43</a:t>
            </a:fld>
            <a:endParaRPr lang="en-US"/>
          </a:p>
        </p:txBody>
      </p:sp>
    </p:spTree>
    <p:extLst>
      <p:ext uri="{BB962C8B-B14F-4D97-AF65-F5344CB8AC3E}">
        <p14:creationId xmlns:p14="http://schemas.microsoft.com/office/powerpoint/2010/main" val="79890495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visual sensation comparison between SF and VB. </a:t>
            </a:r>
          </a:p>
        </p:txBody>
      </p:sp>
      <p:sp>
        <p:nvSpPr>
          <p:cNvPr id="4" name="Slide Number Placeholder 3"/>
          <p:cNvSpPr>
            <a:spLocks noGrp="1"/>
          </p:cNvSpPr>
          <p:nvPr>
            <p:ph type="sldNum" sz="quarter" idx="5"/>
          </p:nvPr>
        </p:nvSpPr>
        <p:spPr/>
        <p:txBody>
          <a:bodyPr/>
          <a:lstStyle/>
          <a:p>
            <a:fld id="{9814D769-402E-4997-B13C-D7F747FBA289}" type="slidenum">
              <a:rPr lang="en-US" smtClean="0"/>
              <a:t>44</a:t>
            </a:fld>
            <a:endParaRPr lang="en-US"/>
          </a:p>
        </p:txBody>
      </p:sp>
    </p:spTree>
    <p:extLst>
      <p:ext uri="{BB962C8B-B14F-4D97-AF65-F5344CB8AC3E}">
        <p14:creationId xmlns:p14="http://schemas.microsoft.com/office/powerpoint/2010/main" val="14881559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end of my presentation, thanks again for coming to review my thesis and please feel free to leave any comment.</a:t>
            </a:r>
          </a:p>
        </p:txBody>
      </p:sp>
      <p:sp>
        <p:nvSpPr>
          <p:cNvPr id="4" name="Slide Number Placeholder 3"/>
          <p:cNvSpPr>
            <a:spLocks noGrp="1"/>
          </p:cNvSpPr>
          <p:nvPr>
            <p:ph type="sldNum" sz="quarter" idx="5"/>
          </p:nvPr>
        </p:nvSpPr>
        <p:spPr/>
        <p:txBody>
          <a:bodyPr/>
          <a:lstStyle/>
          <a:p>
            <a:fld id="{9814D769-402E-4997-B13C-D7F747FBA289}" type="slidenum">
              <a:rPr lang="en-US" smtClean="0"/>
              <a:t>46</a:t>
            </a:fld>
            <a:endParaRPr lang="en-US"/>
          </a:p>
        </p:txBody>
      </p:sp>
    </p:spTree>
    <p:extLst>
      <p:ext uri="{BB962C8B-B14F-4D97-AF65-F5344CB8AC3E}">
        <p14:creationId xmlns:p14="http://schemas.microsoft.com/office/powerpoint/2010/main" val="13942728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past, </a:t>
            </a:r>
            <a:r>
              <a:rPr lang="en-US" b="0" i="0" dirty="0">
                <a:solidFill>
                  <a:srgbClr val="ECECEC"/>
                </a:solidFill>
                <a:effectLst/>
                <a:latin typeface="ui-sans-serif"/>
              </a:rPr>
              <a:t>our environment featured vast natural horizons, blue skies, green landscapes, and a consistent daily cycle of light and dark. This natural lighting supported our circadian rhythms and overall well-being. However, our current indoor environments, illuminated by electric lights since the 19th century, often lack windows or have filtered and shaded light. This shift to irregular use of light disrupts our natural cycles to support our circadian health. Here is an example of the SPD of these environment for comparison, daylight provides a broad, continuous spectrum that changes with time of day, supporting our circadian rhythms. In contrast, </a:t>
            </a:r>
            <a:r>
              <a:rPr lang="en-US" b="0" i="0" dirty="0" err="1">
                <a:solidFill>
                  <a:srgbClr val="ECECEC"/>
                </a:solidFill>
                <a:effectLst/>
                <a:latin typeface="ui-sans-serif"/>
              </a:rPr>
              <a:t>electirc</a:t>
            </a:r>
            <a:r>
              <a:rPr lang="en-US" b="0" i="0" dirty="0">
                <a:solidFill>
                  <a:srgbClr val="ECECEC"/>
                </a:solidFill>
                <a:effectLst/>
                <a:latin typeface="ui-sans-serif"/>
              </a:rPr>
              <a:t> lights like fluorescent, cool white LED, and incandescent bulbs have narrow, often spiky spectrums that lack the full range of wavelengths found in natural light. This difference in spectral quality is what leads to circadian disruption.</a:t>
            </a:r>
            <a:endParaRPr lang="en-US" dirty="0"/>
          </a:p>
        </p:txBody>
      </p:sp>
      <p:sp>
        <p:nvSpPr>
          <p:cNvPr id="4" name="Slide Number Placeholder 3"/>
          <p:cNvSpPr>
            <a:spLocks noGrp="1"/>
          </p:cNvSpPr>
          <p:nvPr>
            <p:ph type="sldNum" sz="quarter" idx="5"/>
          </p:nvPr>
        </p:nvSpPr>
        <p:spPr/>
        <p:txBody>
          <a:bodyPr/>
          <a:lstStyle/>
          <a:p>
            <a:fld id="{9814D769-402E-4997-B13C-D7F747FBA289}" type="slidenum">
              <a:rPr lang="en-US" smtClean="0"/>
              <a:t>5</a:t>
            </a:fld>
            <a:endParaRPr lang="en-US"/>
          </a:p>
        </p:txBody>
      </p:sp>
    </p:spTree>
    <p:extLst>
      <p:ext uri="{BB962C8B-B14F-4D97-AF65-F5344CB8AC3E}">
        <p14:creationId xmlns:p14="http://schemas.microsoft.com/office/powerpoint/2010/main" val="20324169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Especially nowadays we are spending 90% of our time indoor, it means we are experiencing biological darkness. To address this issue, first we need to understand how our ocular systems works. There’re 2 pathways both are sensitive to different spectrum of light.</a:t>
            </a:r>
          </a:p>
          <a:p>
            <a:endParaRPr lang="en-US" dirty="0"/>
          </a:p>
        </p:txBody>
      </p:sp>
      <p:sp>
        <p:nvSpPr>
          <p:cNvPr id="4" name="Slide Number Placeholder 3"/>
          <p:cNvSpPr>
            <a:spLocks noGrp="1"/>
          </p:cNvSpPr>
          <p:nvPr>
            <p:ph type="sldNum" sz="quarter" idx="5"/>
          </p:nvPr>
        </p:nvSpPr>
        <p:spPr/>
        <p:txBody>
          <a:bodyPr/>
          <a:lstStyle/>
          <a:p>
            <a:fld id="{9814D769-402E-4997-B13C-D7F747FBA289}" type="slidenum">
              <a:rPr lang="en-US" smtClean="0"/>
              <a:t>6</a:t>
            </a:fld>
            <a:endParaRPr lang="en-US"/>
          </a:p>
        </p:txBody>
      </p:sp>
    </p:spTree>
    <p:extLst>
      <p:ext uri="{BB962C8B-B14F-4D97-AF65-F5344CB8AC3E}">
        <p14:creationId xmlns:p14="http://schemas.microsoft.com/office/powerpoint/2010/main" val="25012572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first one is the Image-Forming Pathways, which is responsible for our color/day/night vision. It relies on 4 photoreceptors S-cones, M-cones, L-cones, and Rods. </a:t>
            </a:r>
          </a:p>
        </p:txBody>
      </p:sp>
      <p:sp>
        <p:nvSpPr>
          <p:cNvPr id="4" name="Slide Number Placeholder 3"/>
          <p:cNvSpPr>
            <a:spLocks noGrp="1"/>
          </p:cNvSpPr>
          <p:nvPr>
            <p:ph type="sldNum" sz="quarter" idx="5"/>
          </p:nvPr>
        </p:nvSpPr>
        <p:spPr/>
        <p:txBody>
          <a:bodyPr/>
          <a:lstStyle/>
          <a:p>
            <a:fld id="{9814D769-402E-4997-B13C-D7F747FBA289}" type="slidenum">
              <a:rPr lang="en-US" smtClean="0"/>
              <a:t>7</a:t>
            </a:fld>
            <a:endParaRPr lang="en-US"/>
          </a:p>
        </p:txBody>
      </p:sp>
    </p:spTree>
    <p:extLst>
      <p:ext uri="{BB962C8B-B14F-4D97-AF65-F5344CB8AC3E}">
        <p14:creationId xmlns:p14="http://schemas.microsoft.com/office/powerpoint/2010/main" val="13818292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2</a:t>
            </a:r>
            <a:r>
              <a:rPr lang="en-US" baseline="30000" dirty="0"/>
              <a:t>nd</a:t>
            </a:r>
            <a:r>
              <a:rPr lang="en-US" dirty="0"/>
              <a:t> pathways is called the Non-image forming pathways. It relies on the 5</a:t>
            </a:r>
            <a:r>
              <a:rPr lang="en-US" baseline="30000" dirty="0"/>
              <a:t>th</a:t>
            </a:r>
            <a:r>
              <a:rPr lang="en-US" dirty="0"/>
              <a:t> type of photoreceptors known as the intrinsically photosensitive Retinal Ganglion cells (ipRGCs). </a:t>
            </a:r>
            <a:r>
              <a:rPr lang="en-US" b="0" i="0" dirty="0">
                <a:solidFill>
                  <a:srgbClr val="ECECEC"/>
                </a:solidFill>
                <a:effectLst/>
                <a:highlight>
                  <a:srgbClr val="212121"/>
                </a:highlight>
                <a:latin typeface="ui-sans-serif"/>
              </a:rPr>
              <a:t>These cells directly influence our circadian rhythms through the Suprachiasmatic Nucleus (SCN) . And respond primarily to blue light, because it contains melanopsin with sensitivity peaking at 480 nm and </a:t>
            </a:r>
            <a:r>
              <a:rPr lang="en-US" b="0" i="0" dirty="0" err="1">
                <a:solidFill>
                  <a:srgbClr val="ECECEC"/>
                </a:solidFill>
                <a:effectLst/>
                <a:highlight>
                  <a:srgbClr val="212121"/>
                </a:highlight>
                <a:latin typeface="ui-sans-serif"/>
              </a:rPr>
              <a:t>neuropsin</a:t>
            </a:r>
            <a:r>
              <a:rPr lang="en-US" b="0" i="0" dirty="0">
                <a:solidFill>
                  <a:srgbClr val="ECECEC"/>
                </a:solidFill>
                <a:effectLst/>
                <a:highlight>
                  <a:srgbClr val="212121"/>
                </a:highlight>
                <a:latin typeface="ui-sans-serif"/>
              </a:rPr>
              <a:t> at 380 nm. That why the blue spectrum of the light has direct impact to synchronizing circadian clock of our bodies. </a:t>
            </a:r>
            <a:endParaRPr lang="en-US" dirty="0"/>
          </a:p>
        </p:txBody>
      </p:sp>
      <p:sp>
        <p:nvSpPr>
          <p:cNvPr id="4" name="Slide Number Placeholder 3"/>
          <p:cNvSpPr>
            <a:spLocks noGrp="1"/>
          </p:cNvSpPr>
          <p:nvPr>
            <p:ph type="sldNum" sz="quarter" idx="5"/>
          </p:nvPr>
        </p:nvSpPr>
        <p:spPr/>
        <p:txBody>
          <a:bodyPr/>
          <a:lstStyle/>
          <a:p>
            <a:fld id="{9814D769-402E-4997-B13C-D7F747FBA289}" type="slidenum">
              <a:rPr lang="en-US" smtClean="0"/>
              <a:t>8</a:t>
            </a:fld>
            <a:endParaRPr lang="en-US"/>
          </a:p>
        </p:txBody>
      </p:sp>
    </p:spTree>
    <p:extLst>
      <p:ext uri="{BB962C8B-B14F-4D97-AF65-F5344CB8AC3E}">
        <p14:creationId xmlns:p14="http://schemas.microsoft.com/office/powerpoint/2010/main" val="39691644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result, the objective of this research is to design shade fabric to balance glare and circadian stimulus based on the photopic and melanopic responsivity. 1</a:t>
            </a:r>
            <a:r>
              <a:rPr lang="en-US" baseline="30000" dirty="0"/>
              <a:t>st</a:t>
            </a:r>
            <a:r>
              <a:rPr lang="en-US" dirty="0"/>
              <a:t>, we want to minimize visual discomfort and maximize circadian stimulus. 2</a:t>
            </a:r>
            <a:r>
              <a:rPr lang="en-US" baseline="30000" dirty="0"/>
              <a:t>nd</a:t>
            </a:r>
            <a:r>
              <a:rPr lang="en-US" dirty="0"/>
              <a:t>, we want to develop a better color scheme that differentiates the melanopic and photopic effect of shading. 3</a:t>
            </a:r>
            <a:r>
              <a:rPr lang="en-US" baseline="30000" dirty="0"/>
              <a:t>rd</a:t>
            </a:r>
            <a:r>
              <a:rPr lang="en-US" dirty="0"/>
              <a:t> , we also want to compare those effect between shades and venetian </a:t>
            </a:r>
          </a:p>
        </p:txBody>
      </p:sp>
      <p:sp>
        <p:nvSpPr>
          <p:cNvPr id="4" name="Slide Number Placeholder 3"/>
          <p:cNvSpPr>
            <a:spLocks noGrp="1"/>
          </p:cNvSpPr>
          <p:nvPr>
            <p:ph type="sldNum" sz="quarter" idx="5"/>
          </p:nvPr>
        </p:nvSpPr>
        <p:spPr/>
        <p:txBody>
          <a:bodyPr/>
          <a:lstStyle/>
          <a:p>
            <a:fld id="{9814D769-402E-4997-B13C-D7F747FBA289}" type="slidenum">
              <a:rPr lang="en-US" smtClean="0"/>
              <a:t>9</a:t>
            </a:fld>
            <a:endParaRPr lang="en-US"/>
          </a:p>
        </p:txBody>
      </p:sp>
    </p:spTree>
    <p:extLst>
      <p:ext uri="{BB962C8B-B14F-4D97-AF65-F5344CB8AC3E}">
        <p14:creationId xmlns:p14="http://schemas.microsoft.com/office/powerpoint/2010/main" val="1292342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154B9-7C51-CA74-5836-816714C4508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3AEDA4C-AB18-A97B-BDF6-A6EBE3699E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78B2CED-74A7-C4F8-2313-ECE20024AF07}"/>
              </a:ext>
            </a:extLst>
          </p:cNvPr>
          <p:cNvSpPr>
            <a:spLocks noGrp="1"/>
          </p:cNvSpPr>
          <p:nvPr>
            <p:ph type="dt" sz="half" idx="10"/>
          </p:nvPr>
        </p:nvSpPr>
        <p:spPr/>
        <p:txBody>
          <a:bodyPr/>
          <a:lstStyle/>
          <a:p>
            <a:fld id="{7AE2CCBC-9AA2-42CB-8E52-E7CE96D3F8E8}" type="datetimeFigureOut">
              <a:rPr lang="en-US" smtClean="0"/>
              <a:t>5/27/2024</a:t>
            </a:fld>
            <a:endParaRPr lang="en-US"/>
          </a:p>
        </p:txBody>
      </p:sp>
      <p:sp>
        <p:nvSpPr>
          <p:cNvPr id="5" name="Footer Placeholder 4">
            <a:extLst>
              <a:ext uri="{FF2B5EF4-FFF2-40B4-BE49-F238E27FC236}">
                <a16:creationId xmlns:a16="http://schemas.microsoft.com/office/drawing/2014/main" id="{6A612325-E294-26F9-49B4-6A4F6C2D76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F8C223-67E8-B513-83F3-551732240E4B}"/>
              </a:ext>
            </a:extLst>
          </p:cNvPr>
          <p:cNvSpPr>
            <a:spLocks noGrp="1"/>
          </p:cNvSpPr>
          <p:nvPr>
            <p:ph type="sldNum" sz="quarter" idx="12"/>
          </p:nvPr>
        </p:nvSpPr>
        <p:spPr/>
        <p:txBody>
          <a:bodyPr/>
          <a:lstStyle/>
          <a:p>
            <a:fld id="{B4D28268-62EB-4931-962C-F973AD2F5980}" type="slidenum">
              <a:rPr lang="en-US" smtClean="0"/>
              <a:t>‹#›</a:t>
            </a:fld>
            <a:endParaRPr lang="en-US"/>
          </a:p>
        </p:txBody>
      </p:sp>
    </p:spTree>
    <p:extLst>
      <p:ext uri="{BB962C8B-B14F-4D97-AF65-F5344CB8AC3E}">
        <p14:creationId xmlns:p14="http://schemas.microsoft.com/office/powerpoint/2010/main" val="12981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A9F54-FDC4-31D7-7F5A-3A6133CEBBC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4DFECE5-8277-C2BD-20B3-F79D67D3241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DB4B3D-39F4-1F3F-7C7C-F222F3FC7E61}"/>
              </a:ext>
            </a:extLst>
          </p:cNvPr>
          <p:cNvSpPr>
            <a:spLocks noGrp="1"/>
          </p:cNvSpPr>
          <p:nvPr>
            <p:ph type="dt" sz="half" idx="10"/>
          </p:nvPr>
        </p:nvSpPr>
        <p:spPr/>
        <p:txBody>
          <a:bodyPr/>
          <a:lstStyle/>
          <a:p>
            <a:fld id="{7AE2CCBC-9AA2-42CB-8E52-E7CE96D3F8E8}" type="datetimeFigureOut">
              <a:rPr lang="en-US" smtClean="0"/>
              <a:t>5/27/2024</a:t>
            </a:fld>
            <a:endParaRPr lang="en-US"/>
          </a:p>
        </p:txBody>
      </p:sp>
      <p:sp>
        <p:nvSpPr>
          <p:cNvPr id="5" name="Footer Placeholder 4">
            <a:extLst>
              <a:ext uri="{FF2B5EF4-FFF2-40B4-BE49-F238E27FC236}">
                <a16:creationId xmlns:a16="http://schemas.microsoft.com/office/drawing/2014/main" id="{3BDD6D63-4857-ADF9-472D-CC6B600C64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F14E9D-A652-F1A0-5CD9-72587A8558AA}"/>
              </a:ext>
            </a:extLst>
          </p:cNvPr>
          <p:cNvSpPr>
            <a:spLocks noGrp="1"/>
          </p:cNvSpPr>
          <p:nvPr>
            <p:ph type="sldNum" sz="quarter" idx="12"/>
          </p:nvPr>
        </p:nvSpPr>
        <p:spPr/>
        <p:txBody>
          <a:bodyPr/>
          <a:lstStyle/>
          <a:p>
            <a:fld id="{B4D28268-62EB-4931-962C-F973AD2F5980}" type="slidenum">
              <a:rPr lang="en-US" smtClean="0"/>
              <a:t>‹#›</a:t>
            </a:fld>
            <a:endParaRPr lang="en-US"/>
          </a:p>
        </p:txBody>
      </p:sp>
    </p:spTree>
    <p:extLst>
      <p:ext uri="{BB962C8B-B14F-4D97-AF65-F5344CB8AC3E}">
        <p14:creationId xmlns:p14="http://schemas.microsoft.com/office/powerpoint/2010/main" val="269815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A095C66-D8F2-BB4A-D84E-02C5A813D06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48B0A4D-E2D3-3B8A-9A9C-44C952ED1D9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8F3789-E9B9-3359-4A84-54BEBC3A5C10}"/>
              </a:ext>
            </a:extLst>
          </p:cNvPr>
          <p:cNvSpPr>
            <a:spLocks noGrp="1"/>
          </p:cNvSpPr>
          <p:nvPr>
            <p:ph type="dt" sz="half" idx="10"/>
          </p:nvPr>
        </p:nvSpPr>
        <p:spPr/>
        <p:txBody>
          <a:bodyPr/>
          <a:lstStyle/>
          <a:p>
            <a:fld id="{7AE2CCBC-9AA2-42CB-8E52-E7CE96D3F8E8}" type="datetimeFigureOut">
              <a:rPr lang="en-US" smtClean="0"/>
              <a:t>5/27/2024</a:t>
            </a:fld>
            <a:endParaRPr lang="en-US"/>
          </a:p>
        </p:txBody>
      </p:sp>
      <p:sp>
        <p:nvSpPr>
          <p:cNvPr id="5" name="Footer Placeholder 4">
            <a:extLst>
              <a:ext uri="{FF2B5EF4-FFF2-40B4-BE49-F238E27FC236}">
                <a16:creationId xmlns:a16="http://schemas.microsoft.com/office/drawing/2014/main" id="{ED96B830-89D7-2497-B680-7815E5422D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0B8F4A-0394-D413-A2B2-32B58948740E}"/>
              </a:ext>
            </a:extLst>
          </p:cNvPr>
          <p:cNvSpPr>
            <a:spLocks noGrp="1"/>
          </p:cNvSpPr>
          <p:nvPr>
            <p:ph type="sldNum" sz="quarter" idx="12"/>
          </p:nvPr>
        </p:nvSpPr>
        <p:spPr/>
        <p:txBody>
          <a:bodyPr/>
          <a:lstStyle/>
          <a:p>
            <a:fld id="{B4D28268-62EB-4931-962C-F973AD2F5980}" type="slidenum">
              <a:rPr lang="en-US" smtClean="0"/>
              <a:t>‹#›</a:t>
            </a:fld>
            <a:endParaRPr lang="en-US"/>
          </a:p>
        </p:txBody>
      </p:sp>
    </p:spTree>
    <p:extLst>
      <p:ext uri="{BB962C8B-B14F-4D97-AF65-F5344CB8AC3E}">
        <p14:creationId xmlns:p14="http://schemas.microsoft.com/office/powerpoint/2010/main" val="3227176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2C2EC-A4F2-1734-8DD1-891EE6C2E1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C6C6E5-2112-2102-61C5-86537BAB67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4EC950-7172-9C82-DEDB-FFB956BC7024}"/>
              </a:ext>
            </a:extLst>
          </p:cNvPr>
          <p:cNvSpPr>
            <a:spLocks noGrp="1"/>
          </p:cNvSpPr>
          <p:nvPr>
            <p:ph type="dt" sz="half" idx="10"/>
          </p:nvPr>
        </p:nvSpPr>
        <p:spPr/>
        <p:txBody>
          <a:bodyPr/>
          <a:lstStyle/>
          <a:p>
            <a:fld id="{7AE2CCBC-9AA2-42CB-8E52-E7CE96D3F8E8}" type="datetimeFigureOut">
              <a:rPr lang="en-US" smtClean="0"/>
              <a:t>5/27/2024</a:t>
            </a:fld>
            <a:endParaRPr lang="en-US"/>
          </a:p>
        </p:txBody>
      </p:sp>
      <p:sp>
        <p:nvSpPr>
          <p:cNvPr id="5" name="Footer Placeholder 4">
            <a:extLst>
              <a:ext uri="{FF2B5EF4-FFF2-40B4-BE49-F238E27FC236}">
                <a16:creationId xmlns:a16="http://schemas.microsoft.com/office/drawing/2014/main" id="{699A59AE-441F-F40C-F536-3761184D3E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84A2D5-36A1-0D0C-2019-C7148BD30865}"/>
              </a:ext>
            </a:extLst>
          </p:cNvPr>
          <p:cNvSpPr>
            <a:spLocks noGrp="1"/>
          </p:cNvSpPr>
          <p:nvPr>
            <p:ph type="sldNum" sz="quarter" idx="12"/>
          </p:nvPr>
        </p:nvSpPr>
        <p:spPr/>
        <p:txBody>
          <a:bodyPr/>
          <a:lstStyle/>
          <a:p>
            <a:fld id="{B4D28268-62EB-4931-962C-F973AD2F5980}" type="slidenum">
              <a:rPr lang="en-US" smtClean="0"/>
              <a:t>‹#›</a:t>
            </a:fld>
            <a:endParaRPr lang="en-US"/>
          </a:p>
        </p:txBody>
      </p:sp>
    </p:spTree>
    <p:extLst>
      <p:ext uri="{BB962C8B-B14F-4D97-AF65-F5344CB8AC3E}">
        <p14:creationId xmlns:p14="http://schemas.microsoft.com/office/powerpoint/2010/main" val="3741707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CC294-1382-59C3-E972-3BB73497FAB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B6DFDDF-BE3F-4562-DC04-FA7C6F9A2F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136279-D3F3-AF96-412D-9B51DCB2B32A}"/>
              </a:ext>
            </a:extLst>
          </p:cNvPr>
          <p:cNvSpPr>
            <a:spLocks noGrp="1"/>
          </p:cNvSpPr>
          <p:nvPr>
            <p:ph type="dt" sz="half" idx="10"/>
          </p:nvPr>
        </p:nvSpPr>
        <p:spPr/>
        <p:txBody>
          <a:bodyPr/>
          <a:lstStyle/>
          <a:p>
            <a:fld id="{7AE2CCBC-9AA2-42CB-8E52-E7CE96D3F8E8}" type="datetimeFigureOut">
              <a:rPr lang="en-US" smtClean="0"/>
              <a:t>5/27/2024</a:t>
            </a:fld>
            <a:endParaRPr lang="en-US"/>
          </a:p>
        </p:txBody>
      </p:sp>
      <p:sp>
        <p:nvSpPr>
          <p:cNvPr id="5" name="Footer Placeholder 4">
            <a:extLst>
              <a:ext uri="{FF2B5EF4-FFF2-40B4-BE49-F238E27FC236}">
                <a16:creationId xmlns:a16="http://schemas.microsoft.com/office/drawing/2014/main" id="{F340E7B1-635E-7BB8-B9C9-279274FDF5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CC3FE1-6D84-42D4-4982-DA855EA52208}"/>
              </a:ext>
            </a:extLst>
          </p:cNvPr>
          <p:cNvSpPr>
            <a:spLocks noGrp="1"/>
          </p:cNvSpPr>
          <p:nvPr>
            <p:ph type="sldNum" sz="quarter" idx="12"/>
          </p:nvPr>
        </p:nvSpPr>
        <p:spPr/>
        <p:txBody>
          <a:bodyPr/>
          <a:lstStyle/>
          <a:p>
            <a:fld id="{B4D28268-62EB-4931-962C-F973AD2F5980}" type="slidenum">
              <a:rPr lang="en-US" smtClean="0"/>
              <a:t>‹#›</a:t>
            </a:fld>
            <a:endParaRPr lang="en-US"/>
          </a:p>
        </p:txBody>
      </p:sp>
    </p:spTree>
    <p:extLst>
      <p:ext uri="{BB962C8B-B14F-4D97-AF65-F5344CB8AC3E}">
        <p14:creationId xmlns:p14="http://schemas.microsoft.com/office/powerpoint/2010/main" val="2543029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96DE3-EF60-7049-4676-498695E397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C0B5354-62ED-E315-5C42-8D1AC65776E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E63614A-2558-E936-B9B7-D0999E9F61E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09DAAC1-F7CB-0F57-EEEC-6B754A5E6866}"/>
              </a:ext>
            </a:extLst>
          </p:cNvPr>
          <p:cNvSpPr>
            <a:spLocks noGrp="1"/>
          </p:cNvSpPr>
          <p:nvPr>
            <p:ph type="dt" sz="half" idx="10"/>
          </p:nvPr>
        </p:nvSpPr>
        <p:spPr/>
        <p:txBody>
          <a:bodyPr/>
          <a:lstStyle/>
          <a:p>
            <a:fld id="{7AE2CCBC-9AA2-42CB-8E52-E7CE96D3F8E8}" type="datetimeFigureOut">
              <a:rPr lang="en-US" smtClean="0"/>
              <a:t>5/27/2024</a:t>
            </a:fld>
            <a:endParaRPr lang="en-US"/>
          </a:p>
        </p:txBody>
      </p:sp>
      <p:sp>
        <p:nvSpPr>
          <p:cNvPr id="6" name="Footer Placeholder 5">
            <a:extLst>
              <a:ext uri="{FF2B5EF4-FFF2-40B4-BE49-F238E27FC236}">
                <a16:creationId xmlns:a16="http://schemas.microsoft.com/office/drawing/2014/main" id="{FEFA9C18-715F-0C44-8E1E-D27AD3F31F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EA2EBA-61E0-B8C7-F35E-086E9429C010}"/>
              </a:ext>
            </a:extLst>
          </p:cNvPr>
          <p:cNvSpPr>
            <a:spLocks noGrp="1"/>
          </p:cNvSpPr>
          <p:nvPr>
            <p:ph type="sldNum" sz="quarter" idx="12"/>
          </p:nvPr>
        </p:nvSpPr>
        <p:spPr/>
        <p:txBody>
          <a:bodyPr/>
          <a:lstStyle/>
          <a:p>
            <a:fld id="{B4D28268-62EB-4931-962C-F973AD2F5980}" type="slidenum">
              <a:rPr lang="en-US" smtClean="0"/>
              <a:t>‹#›</a:t>
            </a:fld>
            <a:endParaRPr lang="en-US"/>
          </a:p>
        </p:txBody>
      </p:sp>
    </p:spTree>
    <p:extLst>
      <p:ext uri="{BB962C8B-B14F-4D97-AF65-F5344CB8AC3E}">
        <p14:creationId xmlns:p14="http://schemas.microsoft.com/office/powerpoint/2010/main" val="1871115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3D045-55F3-29A2-0CA0-518D9E4AF0D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F40A53-94FB-D222-A45F-2BC83A6880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6EF1EFE-0C1C-A13C-CC7F-FE96C3BB07A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8D3443E-7640-CCA8-FC03-F67BA3E70E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C09EE91-E607-4CBF-4C48-FE13853B525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F678F82-1B46-8DA3-4B65-549F2EA4068E}"/>
              </a:ext>
            </a:extLst>
          </p:cNvPr>
          <p:cNvSpPr>
            <a:spLocks noGrp="1"/>
          </p:cNvSpPr>
          <p:nvPr>
            <p:ph type="dt" sz="half" idx="10"/>
          </p:nvPr>
        </p:nvSpPr>
        <p:spPr/>
        <p:txBody>
          <a:bodyPr/>
          <a:lstStyle/>
          <a:p>
            <a:fld id="{7AE2CCBC-9AA2-42CB-8E52-E7CE96D3F8E8}" type="datetimeFigureOut">
              <a:rPr lang="en-US" smtClean="0"/>
              <a:t>5/27/2024</a:t>
            </a:fld>
            <a:endParaRPr lang="en-US"/>
          </a:p>
        </p:txBody>
      </p:sp>
      <p:sp>
        <p:nvSpPr>
          <p:cNvPr id="8" name="Footer Placeholder 7">
            <a:extLst>
              <a:ext uri="{FF2B5EF4-FFF2-40B4-BE49-F238E27FC236}">
                <a16:creationId xmlns:a16="http://schemas.microsoft.com/office/drawing/2014/main" id="{9EF3852D-46AD-A631-A21D-11923A7E217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C2D3D51-27EE-7062-6FC9-3720F75C1DB8}"/>
              </a:ext>
            </a:extLst>
          </p:cNvPr>
          <p:cNvSpPr>
            <a:spLocks noGrp="1"/>
          </p:cNvSpPr>
          <p:nvPr>
            <p:ph type="sldNum" sz="quarter" idx="12"/>
          </p:nvPr>
        </p:nvSpPr>
        <p:spPr/>
        <p:txBody>
          <a:bodyPr/>
          <a:lstStyle/>
          <a:p>
            <a:fld id="{B4D28268-62EB-4931-962C-F973AD2F5980}" type="slidenum">
              <a:rPr lang="en-US" smtClean="0"/>
              <a:t>‹#›</a:t>
            </a:fld>
            <a:endParaRPr lang="en-US"/>
          </a:p>
        </p:txBody>
      </p:sp>
    </p:spTree>
    <p:extLst>
      <p:ext uri="{BB962C8B-B14F-4D97-AF65-F5344CB8AC3E}">
        <p14:creationId xmlns:p14="http://schemas.microsoft.com/office/powerpoint/2010/main" val="2857193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A6778-D2DB-9B71-C111-096B5981FE2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10E8E84-54B9-63B0-B41B-901B431D9017}"/>
              </a:ext>
            </a:extLst>
          </p:cNvPr>
          <p:cNvSpPr>
            <a:spLocks noGrp="1"/>
          </p:cNvSpPr>
          <p:nvPr>
            <p:ph type="dt" sz="half" idx="10"/>
          </p:nvPr>
        </p:nvSpPr>
        <p:spPr/>
        <p:txBody>
          <a:bodyPr/>
          <a:lstStyle/>
          <a:p>
            <a:fld id="{7AE2CCBC-9AA2-42CB-8E52-E7CE96D3F8E8}" type="datetimeFigureOut">
              <a:rPr lang="en-US" smtClean="0"/>
              <a:t>5/27/2024</a:t>
            </a:fld>
            <a:endParaRPr lang="en-US"/>
          </a:p>
        </p:txBody>
      </p:sp>
      <p:sp>
        <p:nvSpPr>
          <p:cNvPr id="4" name="Footer Placeholder 3">
            <a:extLst>
              <a:ext uri="{FF2B5EF4-FFF2-40B4-BE49-F238E27FC236}">
                <a16:creationId xmlns:a16="http://schemas.microsoft.com/office/drawing/2014/main" id="{582041F8-58C2-2EC3-B797-A9C952DEFB7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1DCD3A7-F7F0-BBA3-C457-327636D0AB8A}"/>
              </a:ext>
            </a:extLst>
          </p:cNvPr>
          <p:cNvSpPr>
            <a:spLocks noGrp="1"/>
          </p:cNvSpPr>
          <p:nvPr>
            <p:ph type="sldNum" sz="quarter" idx="12"/>
          </p:nvPr>
        </p:nvSpPr>
        <p:spPr/>
        <p:txBody>
          <a:bodyPr/>
          <a:lstStyle/>
          <a:p>
            <a:fld id="{B4D28268-62EB-4931-962C-F973AD2F5980}" type="slidenum">
              <a:rPr lang="en-US" smtClean="0"/>
              <a:t>‹#›</a:t>
            </a:fld>
            <a:endParaRPr lang="en-US"/>
          </a:p>
        </p:txBody>
      </p:sp>
    </p:spTree>
    <p:extLst>
      <p:ext uri="{BB962C8B-B14F-4D97-AF65-F5344CB8AC3E}">
        <p14:creationId xmlns:p14="http://schemas.microsoft.com/office/powerpoint/2010/main" val="3705380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599AD2-D763-8D5E-C42D-1397047538FA}"/>
              </a:ext>
            </a:extLst>
          </p:cNvPr>
          <p:cNvSpPr>
            <a:spLocks noGrp="1"/>
          </p:cNvSpPr>
          <p:nvPr>
            <p:ph type="dt" sz="half" idx="10"/>
          </p:nvPr>
        </p:nvSpPr>
        <p:spPr/>
        <p:txBody>
          <a:bodyPr/>
          <a:lstStyle/>
          <a:p>
            <a:fld id="{7AE2CCBC-9AA2-42CB-8E52-E7CE96D3F8E8}" type="datetimeFigureOut">
              <a:rPr lang="en-US" smtClean="0"/>
              <a:t>5/27/2024</a:t>
            </a:fld>
            <a:endParaRPr lang="en-US"/>
          </a:p>
        </p:txBody>
      </p:sp>
      <p:sp>
        <p:nvSpPr>
          <p:cNvPr id="3" name="Footer Placeholder 2">
            <a:extLst>
              <a:ext uri="{FF2B5EF4-FFF2-40B4-BE49-F238E27FC236}">
                <a16:creationId xmlns:a16="http://schemas.microsoft.com/office/drawing/2014/main" id="{0CC639C7-FA9A-8589-0F37-86EF977F14A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F70BEC5-4683-5A95-2D7D-846C5F96670B}"/>
              </a:ext>
            </a:extLst>
          </p:cNvPr>
          <p:cNvSpPr>
            <a:spLocks noGrp="1"/>
          </p:cNvSpPr>
          <p:nvPr>
            <p:ph type="sldNum" sz="quarter" idx="12"/>
          </p:nvPr>
        </p:nvSpPr>
        <p:spPr/>
        <p:txBody>
          <a:bodyPr/>
          <a:lstStyle/>
          <a:p>
            <a:fld id="{B4D28268-62EB-4931-962C-F973AD2F5980}" type="slidenum">
              <a:rPr lang="en-US" smtClean="0"/>
              <a:t>‹#›</a:t>
            </a:fld>
            <a:endParaRPr lang="en-US"/>
          </a:p>
        </p:txBody>
      </p:sp>
    </p:spTree>
    <p:extLst>
      <p:ext uri="{BB962C8B-B14F-4D97-AF65-F5344CB8AC3E}">
        <p14:creationId xmlns:p14="http://schemas.microsoft.com/office/powerpoint/2010/main" val="3542838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0EACC-C651-021E-103D-ED0CA5FEC7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0F23618-7CD5-7D9E-79F8-E3B42F7075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B8C9490-020B-9FFE-91A9-A2E30D4942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634482-2456-7817-C5D9-45E46D15717B}"/>
              </a:ext>
            </a:extLst>
          </p:cNvPr>
          <p:cNvSpPr>
            <a:spLocks noGrp="1"/>
          </p:cNvSpPr>
          <p:nvPr>
            <p:ph type="dt" sz="half" idx="10"/>
          </p:nvPr>
        </p:nvSpPr>
        <p:spPr/>
        <p:txBody>
          <a:bodyPr/>
          <a:lstStyle/>
          <a:p>
            <a:fld id="{7AE2CCBC-9AA2-42CB-8E52-E7CE96D3F8E8}" type="datetimeFigureOut">
              <a:rPr lang="en-US" smtClean="0"/>
              <a:t>5/27/2024</a:t>
            </a:fld>
            <a:endParaRPr lang="en-US"/>
          </a:p>
        </p:txBody>
      </p:sp>
      <p:sp>
        <p:nvSpPr>
          <p:cNvPr id="6" name="Footer Placeholder 5">
            <a:extLst>
              <a:ext uri="{FF2B5EF4-FFF2-40B4-BE49-F238E27FC236}">
                <a16:creationId xmlns:a16="http://schemas.microsoft.com/office/drawing/2014/main" id="{64500ECE-D4D8-4498-329A-0981243DDB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E2EF1F-8AAD-EFB3-42B0-820DEF1E338C}"/>
              </a:ext>
            </a:extLst>
          </p:cNvPr>
          <p:cNvSpPr>
            <a:spLocks noGrp="1"/>
          </p:cNvSpPr>
          <p:nvPr>
            <p:ph type="sldNum" sz="quarter" idx="12"/>
          </p:nvPr>
        </p:nvSpPr>
        <p:spPr/>
        <p:txBody>
          <a:bodyPr/>
          <a:lstStyle/>
          <a:p>
            <a:fld id="{B4D28268-62EB-4931-962C-F973AD2F5980}" type="slidenum">
              <a:rPr lang="en-US" smtClean="0"/>
              <a:t>‹#›</a:t>
            </a:fld>
            <a:endParaRPr lang="en-US"/>
          </a:p>
        </p:txBody>
      </p:sp>
    </p:spTree>
    <p:extLst>
      <p:ext uri="{BB962C8B-B14F-4D97-AF65-F5344CB8AC3E}">
        <p14:creationId xmlns:p14="http://schemas.microsoft.com/office/powerpoint/2010/main" val="131059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22670-AA1F-9423-ADE3-3C67942AAC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F6B0827-E355-DC7E-7FC2-111699CB66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226628F-8885-583C-1356-8F9BA328FD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F56C7C-CDA5-ED24-24D3-170375985A10}"/>
              </a:ext>
            </a:extLst>
          </p:cNvPr>
          <p:cNvSpPr>
            <a:spLocks noGrp="1"/>
          </p:cNvSpPr>
          <p:nvPr>
            <p:ph type="dt" sz="half" idx="10"/>
          </p:nvPr>
        </p:nvSpPr>
        <p:spPr/>
        <p:txBody>
          <a:bodyPr/>
          <a:lstStyle/>
          <a:p>
            <a:fld id="{7AE2CCBC-9AA2-42CB-8E52-E7CE96D3F8E8}" type="datetimeFigureOut">
              <a:rPr lang="en-US" smtClean="0"/>
              <a:t>5/27/2024</a:t>
            </a:fld>
            <a:endParaRPr lang="en-US"/>
          </a:p>
        </p:txBody>
      </p:sp>
      <p:sp>
        <p:nvSpPr>
          <p:cNvPr id="6" name="Footer Placeholder 5">
            <a:extLst>
              <a:ext uri="{FF2B5EF4-FFF2-40B4-BE49-F238E27FC236}">
                <a16:creationId xmlns:a16="http://schemas.microsoft.com/office/drawing/2014/main" id="{7EB5CADD-4782-0E30-E766-57AAE84910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E1EFB6-7FE6-C23A-5B42-2A38D0437FC4}"/>
              </a:ext>
            </a:extLst>
          </p:cNvPr>
          <p:cNvSpPr>
            <a:spLocks noGrp="1"/>
          </p:cNvSpPr>
          <p:nvPr>
            <p:ph type="sldNum" sz="quarter" idx="12"/>
          </p:nvPr>
        </p:nvSpPr>
        <p:spPr/>
        <p:txBody>
          <a:bodyPr/>
          <a:lstStyle/>
          <a:p>
            <a:fld id="{B4D28268-62EB-4931-962C-F973AD2F5980}" type="slidenum">
              <a:rPr lang="en-US" smtClean="0"/>
              <a:t>‹#›</a:t>
            </a:fld>
            <a:endParaRPr lang="en-US"/>
          </a:p>
        </p:txBody>
      </p:sp>
    </p:spTree>
    <p:extLst>
      <p:ext uri="{BB962C8B-B14F-4D97-AF65-F5344CB8AC3E}">
        <p14:creationId xmlns:p14="http://schemas.microsoft.com/office/powerpoint/2010/main" val="1485437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265433-1C0C-9976-7A4F-E488A8FBAA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3D715D-3964-560B-A7F1-64D4AFC829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3C8CD0-83D0-8FDB-CFAF-CAF5C7C84F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E2CCBC-9AA2-42CB-8E52-E7CE96D3F8E8}" type="datetimeFigureOut">
              <a:rPr lang="en-US" smtClean="0"/>
              <a:t>5/27/2024</a:t>
            </a:fld>
            <a:endParaRPr lang="en-US"/>
          </a:p>
        </p:txBody>
      </p:sp>
      <p:sp>
        <p:nvSpPr>
          <p:cNvPr id="5" name="Footer Placeholder 4">
            <a:extLst>
              <a:ext uri="{FF2B5EF4-FFF2-40B4-BE49-F238E27FC236}">
                <a16:creationId xmlns:a16="http://schemas.microsoft.com/office/drawing/2014/main" id="{4B317FC9-0D0B-896B-588D-0CDE155EBD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CD3D022-35A7-017D-78AD-C39CE5B99D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D28268-62EB-4931-962C-F973AD2F5980}" type="slidenum">
              <a:rPr lang="en-US" smtClean="0"/>
              <a:t>‹#›</a:t>
            </a:fld>
            <a:endParaRPr lang="en-US"/>
          </a:p>
        </p:txBody>
      </p:sp>
    </p:spTree>
    <p:extLst>
      <p:ext uri="{BB962C8B-B14F-4D97-AF65-F5344CB8AC3E}">
        <p14:creationId xmlns:p14="http://schemas.microsoft.com/office/powerpoint/2010/main" val="18873626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28.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notesSlide" Target="../notesSlides/notesSlide10.xml"/><Relationship Id="rId16" Type="http://schemas.openxmlformats.org/officeDocument/2006/relationships/image" Target="../media/image31.svg"/><Relationship Id="rId1" Type="http://schemas.openxmlformats.org/officeDocument/2006/relationships/slideLayout" Target="../slideLayouts/slideLayout2.xml"/><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3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 Id="rId14" Type="http://schemas.openxmlformats.org/officeDocument/2006/relationships/image" Target="../media/image29.svg"/></Relationships>
</file>

<file path=ppt/slides/_rels/slide11.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36.png"/><Relationship Id="rId3" Type="http://schemas.openxmlformats.org/officeDocument/2006/relationships/image" Target="../media/image22.png"/><Relationship Id="rId7" Type="http://schemas.openxmlformats.org/officeDocument/2006/relationships/image" Target="../media/image32.png"/><Relationship Id="rId12" Type="http://schemas.openxmlformats.org/officeDocument/2006/relationships/image" Target="../media/image29.svg"/><Relationship Id="rId2" Type="http://schemas.openxmlformats.org/officeDocument/2006/relationships/notesSlide" Target="../notesSlides/notesSlide11.xml"/><Relationship Id="rId16" Type="http://schemas.openxmlformats.org/officeDocument/2006/relationships/image" Target="../media/image31.svg"/><Relationship Id="rId1" Type="http://schemas.openxmlformats.org/officeDocument/2006/relationships/slideLayout" Target="../slideLayouts/slideLayout2.xml"/><Relationship Id="rId6" Type="http://schemas.openxmlformats.org/officeDocument/2006/relationships/image" Target="../media/image25.svg"/><Relationship Id="rId11" Type="http://schemas.openxmlformats.org/officeDocument/2006/relationships/image" Target="../media/image28.png"/><Relationship Id="rId5" Type="http://schemas.openxmlformats.org/officeDocument/2006/relationships/image" Target="../media/image24.png"/><Relationship Id="rId15" Type="http://schemas.openxmlformats.org/officeDocument/2006/relationships/image" Target="../media/image30.png"/><Relationship Id="rId10" Type="http://schemas.openxmlformats.org/officeDocument/2006/relationships/image" Target="../media/image35.svg"/><Relationship Id="rId4" Type="http://schemas.openxmlformats.org/officeDocument/2006/relationships/image" Target="../media/image23.svg"/><Relationship Id="rId9" Type="http://schemas.openxmlformats.org/officeDocument/2006/relationships/image" Target="../media/image34.png"/><Relationship Id="rId14" Type="http://schemas.openxmlformats.org/officeDocument/2006/relationships/image" Target="../media/image37.svg"/></Relationships>
</file>

<file path=ppt/slides/_rels/slide12.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38.png"/><Relationship Id="rId3" Type="http://schemas.openxmlformats.org/officeDocument/2006/relationships/image" Target="../media/image32.png"/><Relationship Id="rId7" Type="http://schemas.openxmlformats.org/officeDocument/2006/relationships/image" Target="../media/image24.png"/><Relationship Id="rId12" Type="http://schemas.openxmlformats.org/officeDocument/2006/relationships/image" Target="../media/image29.svg"/><Relationship Id="rId2" Type="http://schemas.openxmlformats.org/officeDocument/2006/relationships/notesSlide" Target="../notesSlides/notesSlide12.xml"/><Relationship Id="rId16" Type="http://schemas.openxmlformats.org/officeDocument/2006/relationships/image" Target="../media/image31.svg"/><Relationship Id="rId1" Type="http://schemas.openxmlformats.org/officeDocument/2006/relationships/slideLayout" Target="../slideLayouts/slideLayout2.xml"/><Relationship Id="rId6" Type="http://schemas.openxmlformats.org/officeDocument/2006/relationships/image" Target="../media/image23.sv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0.png"/><Relationship Id="rId10" Type="http://schemas.openxmlformats.org/officeDocument/2006/relationships/image" Target="../media/image19.svg"/><Relationship Id="rId4" Type="http://schemas.openxmlformats.org/officeDocument/2006/relationships/image" Target="../media/image33.svg"/><Relationship Id="rId9" Type="http://schemas.openxmlformats.org/officeDocument/2006/relationships/image" Target="../media/image18.png"/><Relationship Id="rId14" Type="http://schemas.openxmlformats.org/officeDocument/2006/relationships/image" Target="../media/image39.svg"/></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3.sv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hyperlink" Target="https://www.thorlux.com/v4/en/applications/education/classroom#:~:text=The%20illumination%20level%20is%20dependent,adult%20education%20and%20evening%20classes." TargetMode="External"/><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png"/><Relationship Id="rId4" Type="http://schemas.openxmlformats.org/officeDocument/2006/relationships/image" Target="../media/image47.png"/></Relationships>
</file>

<file path=ppt/slides/_rels/slide1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png"/><Relationship Id="rId7"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8.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7.jpeg"/><Relationship Id="rId5" Type="http://schemas.openxmlformats.org/officeDocument/2006/relationships/image" Target="../media/image56.png"/><Relationship Id="rId4" Type="http://schemas.openxmlformats.org/officeDocument/2006/relationships/hyperlink" Target="https://www.hunterdouglasarchitectural.eu/en-CZ/windowcoverings/functional-perspective/glare-protection-fabrics/index.jsp"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62.jpe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s/_rels/slide19.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7.svg"/><Relationship Id="rId3" Type="http://schemas.openxmlformats.org/officeDocument/2006/relationships/image" Target="../media/image67.png"/><Relationship Id="rId7" Type="http://schemas.openxmlformats.org/officeDocument/2006/relationships/image" Target="../media/image12.png"/><Relationship Id="rId12"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70.svg"/><Relationship Id="rId11" Type="http://schemas.openxmlformats.org/officeDocument/2006/relationships/image" Target="../media/image73.svg"/><Relationship Id="rId5" Type="http://schemas.openxmlformats.org/officeDocument/2006/relationships/image" Target="../media/image69.png"/><Relationship Id="rId15" Type="http://schemas.openxmlformats.org/officeDocument/2006/relationships/image" Target="../media/image75.svg"/><Relationship Id="rId10" Type="http://schemas.openxmlformats.org/officeDocument/2006/relationships/image" Target="../media/image72.png"/><Relationship Id="rId4" Type="http://schemas.openxmlformats.org/officeDocument/2006/relationships/image" Target="../media/image68.png"/><Relationship Id="rId9" Type="http://schemas.openxmlformats.org/officeDocument/2006/relationships/image" Target="../media/image71.png"/><Relationship Id="rId14" Type="http://schemas.openxmlformats.org/officeDocument/2006/relationships/image" Target="../media/image7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78.png"/><Relationship Id="rId4" Type="http://schemas.openxmlformats.org/officeDocument/2006/relationships/image" Target="../media/image77.png"/></Relationships>
</file>

<file path=ppt/slides/_rels/slide21.xml.rels><?xml version="1.0" encoding="UTF-8" standalone="yes"?>
<Relationships xmlns="http://schemas.openxmlformats.org/package/2006/relationships"><Relationship Id="rId8" Type="http://schemas.openxmlformats.org/officeDocument/2006/relationships/image" Target="../media/image83.svg"/><Relationship Id="rId13" Type="http://schemas.openxmlformats.org/officeDocument/2006/relationships/image" Target="../media/image88.png"/><Relationship Id="rId3" Type="http://schemas.openxmlformats.org/officeDocument/2006/relationships/image" Target="../media/image76.png"/><Relationship Id="rId7" Type="http://schemas.openxmlformats.org/officeDocument/2006/relationships/image" Target="../media/image82.png"/><Relationship Id="rId12" Type="http://schemas.openxmlformats.org/officeDocument/2006/relationships/image" Target="../media/image87.svg"/><Relationship Id="rId2" Type="http://schemas.openxmlformats.org/officeDocument/2006/relationships/notesSlide" Target="../notesSlides/notesSlide21.xml"/><Relationship Id="rId16" Type="http://schemas.openxmlformats.org/officeDocument/2006/relationships/image" Target="../media/image91.svg"/><Relationship Id="rId1" Type="http://schemas.openxmlformats.org/officeDocument/2006/relationships/slideLayout" Target="../slideLayouts/slideLayout2.xml"/><Relationship Id="rId6" Type="http://schemas.openxmlformats.org/officeDocument/2006/relationships/image" Target="../media/image81.png"/><Relationship Id="rId11" Type="http://schemas.openxmlformats.org/officeDocument/2006/relationships/image" Target="../media/image86.png"/><Relationship Id="rId5" Type="http://schemas.openxmlformats.org/officeDocument/2006/relationships/image" Target="../media/image80.png"/><Relationship Id="rId15" Type="http://schemas.openxmlformats.org/officeDocument/2006/relationships/image" Target="../media/image90.png"/><Relationship Id="rId10" Type="http://schemas.openxmlformats.org/officeDocument/2006/relationships/image" Target="../media/image85.svg"/><Relationship Id="rId4" Type="http://schemas.openxmlformats.org/officeDocument/2006/relationships/image" Target="../media/image79.png"/><Relationship Id="rId9" Type="http://schemas.openxmlformats.org/officeDocument/2006/relationships/image" Target="../media/image84.png"/><Relationship Id="rId14" Type="http://schemas.openxmlformats.org/officeDocument/2006/relationships/image" Target="../media/image89.svg"/></Relationships>
</file>

<file path=ppt/slides/_rels/slide2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95.svg"/><Relationship Id="rId5" Type="http://schemas.openxmlformats.org/officeDocument/2006/relationships/image" Target="../media/image94.png"/><Relationship Id="rId4" Type="http://schemas.openxmlformats.org/officeDocument/2006/relationships/image" Target="../media/image93.svg"/></Relationships>
</file>

<file path=ppt/slides/_rels/slide23.xml.rels><?xml version="1.0" encoding="UTF-8" standalone="yes"?>
<Relationships xmlns="http://schemas.openxmlformats.org/package/2006/relationships"><Relationship Id="rId8" Type="http://schemas.openxmlformats.org/officeDocument/2006/relationships/image" Target="../media/image95.svg"/><Relationship Id="rId3" Type="http://schemas.openxmlformats.org/officeDocument/2006/relationships/image" Target="../media/image96.png"/><Relationship Id="rId7" Type="http://schemas.openxmlformats.org/officeDocument/2006/relationships/image" Target="../media/image94.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93.svg"/><Relationship Id="rId5" Type="http://schemas.openxmlformats.org/officeDocument/2006/relationships/image" Target="../media/image92.png"/><Relationship Id="rId4" Type="http://schemas.openxmlformats.org/officeDocument/2006/relationships/image" Target="../media/image97.jpg"/></Relationships>
</file>

<file path=ppt/slides/_rels/slide2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97.jpg"/></Relationships>
</file>

<file path=ppt/slides/_rels/slide25.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99.jpg"/></Relationships>
</file>

<file path=ppt/slides/_rels/slide26.xml.rels><?xml version="1.0" encoding="UTF-8" standalone="yes"?>
<Relationships xmlns="http://schemas.openxmlformats.org/package/2006/relationships"><Relationship Id="rId8" Type="http://schemas.openxmlformats.org/officeDocument/2006/relationships/image" Target="../media/image101.svg"/><Relationship Id="rId13" Type="http://schemas.openxmlformats.org/officeDocument/2006/relationships/image" Target="../media/image104.png"/><Relationship Id="rId18" Type="http://schemas.openxmlformats.org/officeDocument/2006/relationships/image" Target="../media/image109.svg"/><Relationship Id="rId3" Type="http://schemas.openxmlformats.org/officeDocument/2006/relationships/image" Target="../media/image86.png"/><Relationship Id="rId7" Type="http://schemas.openxmlformats.org/officeDocument/2006/relationships/image" Target="../media/image100.png"/><Relationship Id="rId12" Type="http://schemas.openxmlformats.org/officeDocument/2006/relationships/image" Target="../media/image83.svg"/><Relationship Id="rId17" Type="http://schemas.openxmlformats.org/officeDocument/2006/relationships/image" Target="../media/image108.png"/><Relationship Id="rId2" Type="http://schemas.openxmlformats.org/officeDocument/2006/relationships/notesSlide" Target="../notesSlides/notesSlide26.xml"/><Relationship Id="rId16" Type="http://schemas.openxmlformats.org/officeDocument/2006/relationships/image" Target="../media/image107.svg"/><Relationship Id="rId20" Type="http://schemas.openxmlformats.org/officeDocument/2006/relationships/image" Target="../media/image111.svg"/><Relationship Id="rId1" Type="http://schemas.openxmlformats.org/officeDocument/2006/relationships/slideLayout" Target="../slideLayouts/slideLayout2.xml"/><Relationship Id="rId6" Type="http://schemas.openxmlformats.org/officeDocument/2006/relationships/image" Target="../media/image85.svg"/><Relationship Id="rId11" Type="http://schemas.openxmlformats.org/officeDocument/2006/relationships/image" Target="../media/image82.png"/><Relationship Id="rId5" Type="http://schemas.openxmlformats.org/officeDocument/2006/relationships/image" Target="../media/image84.png"/><Relationship Id="rId15" Type="http://schemas.openxmlformats.org/officeDocument/2006/relationships/image" Target="../media/image106.png"/><Relationship Id="rId10" Type="http://schemas.openxmlformats.org/officeDocument/2006/relationships/image" Target="../media/image103.svg"/><Relationship Id="rId19" Type="http://schemas.openxmlformats.org/officeDocument/2006/relationships/image" Target="../media/image110.png"/><Relationship Id="rId4" Type="http://schemas.openxmlformats.org/officeDocument/2006/relationships/image" Target="../media/image87.svg"/><Relationship Id="rId9" Type="http://schemas.openxmlformats.org/officeDocument/2006/relationships/image" Target="../media/image102.png"/><Relationship Id="rId14" Type="http://schemas.openxmlformats.org/officeDocument/2006/relationships/image" Target="../media/image105.svg"/></Relationships>
</file>

<file path=ppt/slides/_rels/slide27.xml.rels><?xml version="1.0" encoding="UTF-8" standalone="yes"?>
<Relationships xmlns="http://schemas.openxmlformats.org/package/2006/relationships"><Relationship Id="rId8" Type="http://schemas.openxmlformats.org/officeDocument/2006/relationships/image" Target="../media/image113.svg"/><Relationship Id="rId13" Type="http://schemas.openxmlformats.org/officeDocument/2006/relationships/image" Target="../media/image116.png"/><Relationship Id="rId18" Type="http://schemas.openxmlformats.org/officeDocument/2006/relationships/image" Target="../media/image121.svg"/><Relationship Id="rId3" Type="http://schemas.openxmlformats.org/officeDocument/2006/relationships/image" Target="../media/image86.png"/><Relationship Id="rId7" Type="http://schemas.openxmlformats.org/officeDocument/2006/relationships/image" Target="../media/image112.png"/><Relationship Id="rId12" Type="http://schemas.openxmlformats.org/officeDocument/2006/relationships/image" Target="../media/image115.svg"/><Relationship Id="rId17" Type="http://schemas.openxmlformats.org/officeDocument/2006/relationships/image" Target="../media/image120.png"/><Relationship Id="rId2" Type="http://schemas.openxmlformats.org/officeDocument/2006/relationships/notesSlide" Target="../notesSlides/notesSlide27.xml"/><Relationship Id="rId16" Type="http://schemas.openxmlformats.org/officeDocument/2006/relationships/image" Target="../media/image119.svg"/><Relationship Id="rId20" Type="http://schemas.openxmlformats.org/officeDocument/2006/relationships/image" Target="../media/image123.svg"/><Relationship Id="rId1" Type="http://schemas.openxmlformats.org/officeDocument/2006/relationships/slideLayout" Target="../slideLayouts/slideLayout2.xml"/><Relationship Id="rId6" Type="http://schemas.openxmlformats.org/officeDocument/2006/relationships/image" Target="../media/image85.svg"/><Relationship Id="rId11" Type="http://schemas.openxmlformats.org/officeDocument/2006/relationships/image" Target="../media/image114.png"/><Relationship Id="rId5" Type="http://schemas.openxmlformats.org/officeDocument/2006/relationships/image" Target="../media/image84.png"/><Relationship Id="rId15" Type="http://schemas.openxmlformats.org/officeDocument/2006/relationships/image" Target="../media/image118.png"/><Relationship Id="rId10" Type="http://schemas.openxmlformats.org/officeDocument/2006/relationships/image" Target="../media/image83.svg"/><Relationship Id="rId19" Type="http://schemas.openxmlformats.org/officeDocument/2006/relationships/image" Target="../media/image122.png"/><Relationship Id="rId4" Type="http://schemas.openxmlformats.org/officeDocument/2006/relationships/image" Target="../media/image87.svg"/><Relationship Id="rId9" Type="http://schemas.openxmlformats.org/officeDocument/2006/relationships/image" Target="../media/image82.png"/><Relationship Id="rId14" Type="http://schemas.openxmlformats.org/officeDocument/2006/relationships/image" Target="../media/image117.svg"/></Relationships>
</file>

<file path=ppt/slides/_rels/slide28.xml.rels><?xml version="1.0" encoding="UTF-8" standalone="yes"?>
<Relationships xmlns="http://schemas.openxmlformats.org/package/2006/relationships"><Relationship Id="rId8" Type="http://schemas.openxmlformats.org/officeDocument/2006/relationships/image" Target="../media/image129.svg"/><Relationship Id="rId3" Type="http://schemas.openxmlformats.org/officeDocument/2006/relationships/image" Target="../media/image124.png"/><Relationship Id="rId7" Type="http://schemas.openxmlformats.org/officeDocument/2006/relationships/image" Target="../media/image128.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27.svg"/><Relationship Id="rId5" Type="http://schemas.openxmlformats.org/officeDocument/2006/relationships/image" Target="../media/image126.png"/><Relationship Id="rId4" Type="http://schemas.openxmlformats.org/officeDocument/2006/relationships/image" Target="../media/image125.svg"/></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6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8" Type="http://schemas.openxmlformats.org/officeDocument/2006/relationships/image" Target="../media/image135.jpg"/><Relationship Id="rId3" Type="http://schemas.openxmlformats.org/officeDocument/2006/relationships/image" Target="../media/image130.jpg"/><Relationship Id="rId7" Type="http://schemas.openxmlformats.org/officeDocument/2006/relationships/image" Target="../media/image134.jpg"/><Relationship Id="rId12" Type="http://schemas.openxmlformats.org/officeDocument/2006/relationships/image" Target="../media/image137.jp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33.jpg"/><Relationship Id="rId11" Type="http://schemas.openxmlformats.org/officeDocument/2006/relationships/image" Target="../media/image136.jpg"/><Relationship Id="rId5" Type="http://schemas.openxmlformats.org/officeDocument/2006/relationships/image" Target="../media/image132.jpg"/><Relationship Id="rId10" Type="http://schemas.openxmlformats.org/officeDocument/2006/relationships/image" Target="../media/image43.svg"/><Relationship Id="rId4" Type="http://schemas.openxmlformats.org/officeDocument/2006/relationships/image" Target="../media/image131.jpg"/><Relationship Id="rId9" Type="http://schemas.openxmlformats.org/officeDocument/2006/relationships/image" Target="../media/image42.png"/></Relationships>
</file>

<file path=ppt/slides/_rels/slide31.xml.rels><?xml version="1.0" encoding="UTF-8" standalone="yes"?>
<Relationships xmlns="http://schemas.openxmlformats.org/package/2006/relationships"><Relationship Id="rId8" Type="http://schemas.openxmlformats.org/officeDocument/2006/relationships/image" Target="../media/image83.svg"/><Relationship Id="rId13" Type="http://schemas.openxmlformats.org/officeDocument/2006/relationships/image" Target="../media/image142.png"/><Relationship Id="rId18" Type="http://schemas.openxmlformats.org/officeDocument/2006/relationships/image" Target="../media/image147.svg"/><Relationship Id="rId3" Type="http://schemas.openxmlformats.org/officeDocument/2006/relationships/image" Target="../media/image84.png"/><Relationship Id="rId21" Type="http://schemas.openxmlformats.org/officeDocument/2006/relationships/image" Target="../media/image150.png"/><Relationship Id="rId7" Type="http://schemas.openxmlformats.org/officeDocument/2006/relationships/image" Target="../media/image82.png"/><Relationship Id="rId12" Type="http://schemas.openxmlformats.org/officeDocument/2006/relationships/image" Target="../media/image141.svg"/><Relationship Id="rId17" Type="http://schemas.openxmlformats.org/officeDocument/2006/relationships/image" Target="../media/image146.png"/><Relationship Id="rId2" Type="http://schemas.openxmlformats.org/officeDocument/2006/relationships/notesSlide" Target="../notesSlides/notesSlide31.xml"/><Relationship Id="rId16" Type="http://schemas.openxmlformats.org/officeDocument/2006/relationships/image" Target="../media/image145.svg"/><Relationship Id="rId20" Type="http://schemas.openxmlformats.org/officeDocument/2006/relationships/image" Target="../media/image149.svg"/><Relationship Id="rId1" Type="http://schemas.openxmlformats.org/officeDocument/2006/relationships/slideLayout" Target="../slideLayouts/slideLayout2.xml"/><Relationship Id="rId6" Type="http://schemas.openxmlformats.org/officeDocument/2006/relationships/image" Target="../media/image87.svg"/><Relationship Id="rId11" Type="http://schemas.openxmlformats.org/officeDocument/2006/relationships/image" Target="../media/image140.png"/><Relationship Id="rId24" Type="http://schemas.openxmlformats.org/officeDocument/2006/relationships/image" Target="../media/image153.svg"/><Relationship Id="rId5" Type="http://schemas.openxmlformats.org/officeDocument/2006/relationships/image" Target="../media/image86.png"/><Relationship Id="rId15" Type="http://schemas.openxmlformats.org/officeDocument/2006/relationships/image" Target="../media/image144.png"/><Relationship Id="rId23" Type="http://schemas.openxmlformats.org/officeDocument/2006/relationships/image" Target="../media/image152.png"/><Relationship Id="rId10" Type="http://schemas.openxmlformats.org/officeDocument/2006/relationships/image" Target="../media/image139.svg"/><Relationship Id="rId19" Type="http://schemas.openxmlformats.org/officeDocument/2006/relationships/image" Target="../media/image148.png"/><Relationship Id="rId4" Type="http://schemas.openxmlformats.org/officeDocument/2006/relationships/image" Target="../media/image85.svg"/><Relationship Id="rId9" Type="http://schemas.openxmlformats.org/officeDocument/2006/relationships/image" Target="../media/image138.png"/><Relationship Id="rId14" Type="http://schemas.openxmlformats.org/officeDocument/2006/relationships/image" Target="../media/image143.svg"/><Relationship Id="rId22" Type="http://schemas.openxmlformats.org/officeDocument/2006/relationships/image" Target="../media/image151.svg"/></Relationships>
</file>

<file path=ppt/slides/_rels/slide32.xml.rels><?xml version="1.0" encoding="UTF-8" standalone="yes"?>
<Relationships xmlns="http://schemas.openxmlformats.org/package/2006/relationships"><Relationship Id="rId8" Type="http://schemas.openxmlformats.org/officeDocument/2006/relationships/image" Target="../media/image125.svg"/><Relationship Id="rId3" Type="http://schemas.openxmlformats.org/officeDocument/2006/relationships/image" Target="../media/image154.png"/><Relationship Id="rId7" Type="http://schemas.openxmlformats.org/officeDocument/2006/relationships/image" Target="../media/image124.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157.svg"/><Relationship Id="rId5" Type="http://schemas.openxmlformats.org/officeDocument/2006/relationships/image" Target="../media/image156.png"/><Relationship Id="rId10" Type="http://schemas.openxmlformats.org/officeDocument/2006/relationships/image" Target="../media/image127.svg"/><Relationship Id="rId4" Type="http://schemas.openxmlformats.org/officeDocument/2006/relationships/image" Target="../media/image155.svg"/><Relationship Id="rId9" Type="http://schemas.openxmlformats.org/officeDocument/2006/relationships/image" Target="../media/image126.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161.png"/><Relationship Id="rId13" Type="http://schemas.openxmlformats.org/officeDocument/2006/relationships/image" Target="../media/image30.png"/><Relationship Id="rId18" Type="http://schemas.openxmlformats.org/officeDocument/2006/relationships/image" Target="../media/image19.svg"/><Relationship Id="rId3" Type="http://schemas.openxmlformats.org/officeDocument/2006/relationships/slideLayout" Target="../slideLayouts/slideLayout2.xml"/><Relationship Id="rId21" Type="http://schemas.openxmlformats.org/officeDocument/2006/relationships/image" Target="../media/image38.png"/><Relationship Id="rId7" Type="http://schemas.openxmlformats.org/officeDocument/2006/relationships/image" Target="../media/image160.png"/><Relationship Id="rId12" Type="http://schemas.openxmlformats.org/officeDocument/2006/relationships/image" Target="../media/image165.svg"/><Relationship Id="rId17" Type="http://schemas.openxmlformats.org/officeDocument/2006/relationships/image" Target="../media/image18.png"/><Relationship Id="rId2" Type="http://schemas.openxmlformats.org/officeDocument/2006/relationships/video" Target="../media/media1.mp4"/><Relationship Id="rId16" Type="http://schemas.openxmlformats.org/officeDocument/2006/relationships/image" Target="../media/image25.svg"/><Relationship Id="rId20" Type="http://schemas.openxmlformats.org/officeDocument/2006/relationships/image" Target="../media/image29.svg"/><Relationship Id="rId1" Type="http://schemas.microsoft.com/office/2007/relationships/media" Target="../media/media1.mp4"/><Relationship Id="rId6" Type="http://schemas.openxmlformats.org/officeDocument/2006/relationships/image" Target="../media/image159.png"/><Relationship Id="rId11" Type="http://schemas.openxmlformats.org/officeDocument/2006/relationships/image" Target="../media/image164.png"/><Relationship Id="rId5" Type="http://schemas.openxmlformats.org/officeDocument/2006/relationships/image" Target="../media/image158.png"/><Relationship Id="rId15" Type="http://schemas.openxmlformats.org/officeDocument/2006/relationships/image" Target="../media/image24.png"/><Relationship Id="rId10" Type="http://schemas.openxmlformats.org/officeDocument/2006/relationships/image" Target="../media/image163.svg"/><Relationship Id="rId19" Type="http://schemas.openxmlformats.org/officeDocument/2006/relationships/image" Target="../media/image28.png"/><Relationship Id="rId4" Type="http://schemas.openxmlformats.org/officeDocument/2006/relationships/notesSlide" Target="../notesSlides/notesSlide34.xml"/><Relationship Id="rId9" Type="http://schemas.openxmlformats.org/officeDocument/2006/relationships/image" Target="../media/image162.png"/><Relationship Id="rId14" Type="http://schemas.openxmlformats.org/officeDocument/2006/relationships/image" Target="../media/image31.svg"/><Relationship Id="rId22" Type="http://schemas.openxmlformats.org/officeDocument/2006/relationships/image" Target="../media/image39.svg"/></Relationships>
</file>

<file path=ppt/slides/_rels/slide35.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136.jpg"/><Relationship Id="rId7" Type="http://schemas.openxmlformats.org/officeDocument/2006/relationships/image" Target="../media/image42.png"/><Relationship Id="rId12" Type="http://schemas.openxmlformats.org/officeDocument/2006/relationships/image" Target="../media/image171.jp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167.jpeg"/><Relationship Id="rId11" Type="http://schemas.openxmlformats.org/officeDocument/2006/relationships/image" Target="../media/image170.jpg"/><Relationship Id="rId5" Type="http://schemas.openxmlformats.org/officeDocument/2006/relationships/image" Target="../media/image166.jpeg"/><Relationship Id="rId10" Type="http://schemas.openxmlformats.org/officeDocument/2006/relationships/image" Target="../media/image169.jpeg"/><Relationship Id="rId4" Type="http://schemas.openxmlformats.org/officeDocument/2006/relationships/image" Target="../media/image137.jpg"/><Relationship Id="rId9" Type="http://schemas.openxmlformats.org/officeDocument/2006/relationships/image" Target="../media/image168.jpeg"/></Relationships>
</file>

<file path=ppt/slides/_rels/slide36.xml.rels><?xml version="1.0" encoding="UTF-8" standalone="yes"?>
<Relationships xmlns="http://schemas.openxmlformats.org/package/2006/relationships"><Relationship Id="rId8" Type="http://schemas.openxmlformats.org/officeDocument/2006/relationships/image" Target="../media/image87.svg"/><Relationship Id="rId13" Type="http://schemas.openxmlformats.org/officeDocument/2006/relationships/image" Target="../media/image176.png"/><Relationship Id="rId18" Type="http://schemas.openxmlformats.org/officeDocument/2006/relationships/image" Target="../media/image181.svg"/><Relationship Id="rId3" Type="http://schemas.openxmlformats.org/officeDocument/2006/relationships/image" Target="../media/image82.png"/><Relationship Id="rId7" Type="http://schemas.openxmlformats.org/officeDocument/2006/relationships/image" Target="../media/image86.png"/><Relationship Id="rId12" Type="http://schemas.openxmlformats.org/officeDocument/2006/relationships/image" Target="../media/image175.svg"/><Relationship Id="rId17" Type="http://schemas.openxmlformats.org/officeDocument/2006/relationships/image" Target="../media/image180.png"/><Relationship Id="rId2" Type="http://schemas.openxmlformats.org/officeDocument/2006/relationships/notesSlide" Target="../notesSlides/notesSlide36.xml"/><Relationship Id="rId16" Type="http://schemas.openxmlformats.org/officeDocument/2006/relationships/image" Target="../media/image179.svg"/><Relationship Id="rId1" Type="http://schemas.openxmlformats.org/officeDocument/2006/relationships/slideLayout" Target="../slideLayouts/slideLayout2.xml"/><Relationship Id="rId6" Type="http://schemas.openxmlformats.org/officeDocument/2006/relationships/image" Target="../media/image85.svg"/><Relationship Id="rId11" Type="http://schemas.openxmlformats.org/officeDocument/2006/relationships/image" Target="../media/image174.png"/><Relationship Id="rId5" Type="http://schemas.openxmlformats.org/officeDocument/2006/relationships/image" Target="../media/image84.png"/><Relationship Id="rId15" Type="http://schemas.openxmlformats.org/officeDocument/2006/relationships/image" Target="../media/image178.png"/><Relationship Id="rId10" Type="http://schemas.openxmlformats.org/officeDocument/2006/relationships/image" Target="../media/image173.svg"/><Relationship Id="rId4" Type="http://schemas.openxmlformats.org/officeDocument/2006/relationships/image" Target="../media/image83.svg"/><Relationship Id="rId9" Type="http://schemas.openxmlformats.org/officeDocument/2006/relationships/image" Target="../media/image172.png"/><Relationship Id="rId14" Type="http://schemas.openxmlformats.org/officeDocument/2006/relationships/image" Target="../media/image177.svg"/></Relationships>
</file>

<file path=ppt/slides/_rels/slide37.xml.rels><?xml version="1.0" encoding="UTF-8" standalone="yes"?>
<Relationships xmlns="http://schemas.openxmlformats.org/package/2006/relationships"><Relationship Id="rId8" Type="http://schemas.openxmlformats.org/officeDocument/2006/relationships/image" Target="../media/image85.svg"/><Relationship Id="rId13" Type="http://schemas.openxmlformats.org/officeDocument/2006/relationships/image" Target="../media/image138.png"/><Relationship Id="rId18" Type="http://schemas.openxmlformats.org/officeDocument/2006/relationships/image" Target="../media/image189.svg"/><Relationship Id="rId3" Type="http://schemas.openxmlformats.org/officeDocument/2006/relationships/image" Target="../media/image86.png"/><Relationship Id="rId7" Type="http://schemas.openxmlformats.org/officeDocument/2006/relationships/image" Target="../media/image84.png"/><Relationship Id="rId12" Type="http://schemas.openxmlformats.org/officeDocument/2006/relationships/image" Target="../media/image185.svg"/><Relationship Id="rId17" Type="http://schemas.openxmlformats.org/officeDocument/2006/relationships/image" Target="../media/image188.png"/><Relationship Id="rId2" Type="http://schemas.openxmlformats.org/officeDocument/2006/relationships/notesSlide" Target="../notesSlides/notesSlide37.xml"/><Relationship Id="rId16" Type="http://schemas.openxmlformats.org/officeDocument/2006/relationships/image" Target="../media/image187.svg"/><Relationship Id="rId1" Type="http://schemas.openxmlformats.org/officeDocument/2006/relationships/slideLayout" Target="../slideLayouts/slideLayout2.xml"/><Relationship Id="rId6" Type="http://schemas.openxmlformats.org/officeDocument/2006/relationships/image" Target="../media/image83.svg"/><Relationship Id="rId11" Type="http://schemas.openxmlformats.org/officeDocument/2006/relationships/image" Target="../media/image184.png"/><Relationship Id="rId5" Type="http://schemas.openxmlformats.org/officeDocument/2006/relationships/image" Target="../media/image82.png"/><Relationship Id="rId15" Type="http://schemas.openxmlformats.org/officeDocument/2006/relationships/image" Target="../media/image186.png"/><Relationship Id="rId10" Type="http://schemas.openxmlformats.org/officeDocument/2006/relationships/image" Target="../media/image183.svg"/><Relationship Id="rId4" Type="http://schemas.openxmlformats.org/officeDocument/2006/relationships/image" Target="../media/image87.svg"/><Relationship Id="rId9" Type="http://schemas.openxmlformats.org/officeDocument/2006/relationships/image" Target="../media/image182.png"/><Relationship Id="rId14" Type="http://schemas.openxmlformats.org/officeDocument/2006/relationships/image" Target="../media/image139.svg"/></Relationships>
</file>

<file path=ppt/slides/_rels/slide38.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127.svg"/><Relationship Id="rId5" Type="http://schemas.openxmlformats.org/officeDocument/2006/relationships/image" Target="../media/image126.png"/><Relationship Id="rId4" Type="http://schemas.openxmlformats.org/officeDocument/2006/relationships/image" Target="../media/image191.sv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92.jpe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194.png"/><Relationship Id="rId4" Type="http://schemas.openxmlformats.org/officeDocument/2006/relationships/image" Target="../media/image193.png"/></Relationships>
</file>

<file path=ppt/slides/_rels/slide41.xml.rels><?xml version="1.0" encoding="UTF-8" standalone="yes"?>
<Relationships xmlns="http://schemas.openxmlformats.org/package/2006/relationships"><Relationship Id="rId8" Type="http://schemas.openxmlformats.org/officeDocument/2006/relationships/image" Target="../media/image196.jpg"/><Relationship Id="rId3" Type="http://schemas.openxmlformats.org/officeDocument/2006/relationships/image" Target="../media/image42.png"/><Relationship Id="rId7" Type="http://schemas.openxmlformats.org/officeDocument/2006/relationships/image" Target="../media/image195.jp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137.jpg"/><Relationship Id="rId5" Type="http://schemas.openxmlformats.org/officeDocument/2006/relationships/image" Target="../media/image136.jpg"/><Relationship Id="rId4" Type="http://schemas.openxmlformats.org/officeDocument/2006/relationships/image" Target="../media/image43.svg"/></Relationships>
</file>

<file path=ppt/slides/_rels/slide42.xml.rels><?xml version="1.0" encoding="UTF-8" standalone="yes"?>
<Relationships xmlns="http://schemas.openxmlformats.org/package/2006/relationships"><Relationship Id="rId8" Type="http://schemas.openxmlformats.org/officeDocument/2006/relationships/image" Target="../media/image87.svg"/><Relationship Id="rId13" Type="http://schemas.openxmlformats.org/officeDocument/2006/relationships/image" Target="../media/image197.png"/><Relationship Id="rId18" Type="http://schemas.openxmlformats.org/officeDocument/2006/relationships/image" Target="../media/image202.svg"/><Relationship Id="rId3" Type="http://schemas.openxmlformats.org/officeDocument/2006/relationships/image" Target="../media/image82.png"/><Relationship Id="rId21" Type="http://schemas.openxmlformats.org/officeDocument/2006/relationships/image" Target="../media/image174.png"/><Relationship Id="rId7" Type="http://schemas.openxmlformats.org/officeDocument/2006/relationships/image" Target="../media/image86.png"/><Relationship Id="rId12" Type="http://schemas.openxmlformats.org/officeDocument/2006/relationships/image" Target="../media/image181.svg"/><Relationship Id="rId17" Type="http://schemas.openxmlformats.org/officeDocument/2006/relationships/image" Target="../media/image201.png"/><Relationship Id="rId2" Type="http://schemas.openxmlformats.org/officeDocument/2006/relationships/notesSlide" Target="../notesSlides/notesSlide42.xml"/><Relationship Id="rId16" Type="http://schemas.openxmlformats.org/officeDocument/2006/relationships/image" Target="../media/image200.svg"/><Relationship Id="rId20" Type="http://schemas.openxmlformats.org/officeDocument/2006/relationships/image" Target="../media/image204.svg"/><Relationship Id="rId1" Type="http://schemas.openxmlformats.org/officeDocument/2006/relationships/slideLayout" Target="../slideLayouts/slideLayout2.xml"/><Relationship Id="rId6" Type="http://schemas.openxmlformats.org/officeDocument/2006/relationships/image" Target="../media/image85.svg"/><Relationship Id="rId11" Type="http://schemas.openxmlformats.org/officeDocument/2006/relationships/image" Target="../media/image180.png"/><Relationship Id="rId5" Type="http://schemas.openxmlformats.org/officeDocument/2006/relationships/image" Target="../media/image84.png"/><Relationship Id="rId15" Type="http://schemas.openxmlformats.org/officeDocument/2006/relationships/image" Target="../media/image199.png"/><Relationship Id="rId10" Type="http://schemas.openxmlformats.org/officeDocument/2006/relationships/image" Target="../media/image177.svg"/><Relationship Id="rId19" Type="http://schemas.openxmlformats.org/officeDocument/2006/relationships/image" Target="../media/image203.png"/><Relationship Id="rId4" Type="http://schemas.openxmlformats.org/officeDocument/2006/relationships/image" Target="../media/image83.svg"/><Relationship Id="rId9" Type="http://schemas.openxmlformats.org/officeDocument/2006/relationships/image" Target="../media/image176.png"/><Relationship Id="rId14" Type="http://schemas.openxmlformats.org/officeDocument/2006/relationships/image" Target="../media/image198.svg"/><Relationship Id="rId22" Type="http://schemas.openxmlformats.org/officeDocument/2006/relationships/image" Target="../media/image175.svg"/></Relationships>
</file>

<file path=ppt/slides/_rels/slide43.xml.rels><?xml version="1.0" encoding="UTF-8" standalone="yes"?>
<Relationships xmlns="http://schemas.openxmlformats.org/package/2006/relationships"><Relationship Id="rId8" Type="http://schemas.openxmlformats.org/officeDocument/2006/relationships/image" Target="../media/image85.svg"/><Relationship Id="rId13" Type="http://schemas.openxmlformats.org/officeDocument/2006/relationships/image" Target="../media/image205.png"/><Relationship Id="rId18" Type="http://schemas.openxmlformats.org/officeDocument/2006/relationships/image" Target="../media/image210.svg"/><Relationship Id="rId3" Type="http://schemas.openxmlformats.org/officeDocument/2006/relationships/image" Target="../media/image86.png"/><Relationship Id="rId21" Type="http://schemas.openxmlformats.org/officeDocument/2006/relationships/image" Target="../media/image182.png"/><Relationship Id="rId7" Type="http://schemas.openxmlformats.org/officeDocument/2006/relationships/image" Target="../media/image84.png"/><Relationship Id="rId12" Type="http://schemas.openxmlformats.org/officeDocument/2006/relationships/image" Target="../media/image189.svg"/><Relationship Id="rId17" Type="http://schemas.openxmlformats.org/officeDocument/2006/relationships/image" Target="../media/image209.png"/><Relationship Id="rId2" Type="http://schemas.openxmlformats.org/officeDocument/2006/relationships/notesSlide" Target="../notesSlides/notesSlide43.xml"/><Relationship Id="rId16" Type="http://schemas.openxmlformats.org/officeDocument/2006/relationships/image" Target="../media/image208.svg"/><Relationship Id="rId20" Type="http://schemas.openxmlformats.org/officeDocument/2006/relationships/image" Target="../media/image212.svg"/><Relationship Id="rId1" Type="http://schemas.openxmlformats.org/officeDocument/2006/relationships/slideLayout" Target="../slideLayouts/slideLayout2.xml"/><Relationship Id="rId6" Type="http://schemas.openxmlformats.org/officeDocument/2006/relationships/image" Target="../media/image83.svg"/><Relationship Id="rId11" Type="http://schemas.openxmlformats.org/officeDocument/2006/relationships/image" Target="../media/image188.png"/><Relationship Id="rId5" Type="http://schemas.openxmlformats.org/officeDocument/2006/relationships/image" Target="../media/image82.png"/><Relationship Id="rId15" Type="http://schemas.openxmlformats.org/officeDocument/2006/relationships/image" Target="../media/image207.png"/><Relationship Id="rId10" Type="http://schemas.openxmlformats.org/officeDocument/2006/relationships/image" Target="../media/image139.svg"/><Relationship Id="rId19" Type="http://schemas.openxmlformats.org/officeDocument/2006/relationships/image" Target="../media/image211.png"/><Relationship Id="rId4" Type="http://schemas.openxmlformats.org/officeDocument/2006/relationships/image" Target="../media/image87.svg"/><Relationship Id="rId9" Type="http://schemas.openxmlformats.org/officeDocument/2006/relationships/image" Target="../media/image138.png"/><Relationship Id="rId14" Type="http://schemas.openxmlformats.org/officeDocument/2006/relationships/image" Target="../media/image206.svg"/><Relationship Id="rId22" Type="http://schemas.openxmlformats.org/officeDocument/2006/relationships/image" Target="../media/image183.svg"/></Relationships>
</file>

<file path=ppt/slides/_rels/slide44.xml.rels><?xml version="1.0" encoding="UTF-8" standalone="yes"?>
<Relationships xmlns="http://schemas.openxmlformats.org/package/2006/relationships"><Relationship Id="rId3" Type="http://schemas.openxmlformats.org/officeDocument/2006/relationships/image" Target="../media/image213.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127.svg"/><Relationship Id="rId5" Type="http://schemas.openxmlformats.org/officeDocument/2006/relationships/image" Target="../media/image126.png"/><Relationship Id="rId4" Type="http://schemas.openxmlformats.org/officeDocument/2006/relationships/image" Target="../media/image214.sv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19.svg"/><Relationship Id="rId3" Type="http://schemas.openxmlformats.org/officeDocument/2006/relationships/image" Target="../media/image1.jpeg"/><Relationship Id="rId7" Type="http://schemas.openxmlformats.org/officeDocument/2006/relationships/image" Target="../media/image165.svg"/><Relationship Id="rId12" Type="http://schemas.openxmlformats.org/officeDocument/2006/relationships/image" Target="../media/image18.png"/><Relationship Id="rId17" Type="http://schemas.openxmlformats.org/officeDocument/2006/relationships/image" Target="../media/image39.svg"/><Relationship Id="rId2" Type="http://schemas.openxmlformats.org/officeDocument/2006/relationships/notesSlide" Target="../notesSlides/notesSlide45.xml"/><Relationship Id="rId16"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164.png"/><Relationship Id="rId11" Type="http://schemas.openxmlformats.org/officeDocument/2006/relationships/image" Target="../media/image25.svg"/><Relationship Id="rId5" Type="http://schemas.openxmlformats.org/officeDocument/2006/relationships/image" Target="../media/image163.svg"/><Relationship Id="rId15" Type="http://schemas.openxmlformats.org/officeDocument/2006/relationships/image" Target="../media/image29.svg"/><Relationship Id="rId10" Type="http://schemas.openxmlformats.org/officeDocument/2006/relationships/image" Target="../media/image24.png"/><Relationship Id="rId4" Type="http://schemas.openxmlformats.org/officeDocument/2006/relationships/image" Target="../media/image162.png"/><Relationship Id="rId9" Type="http://schemas.openxmlformats.org/officeDocument/2006/relationships/image" Target="../media/image31.svg"/><Relationship Id="rId14"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DF8FBB8-59A9-DC5E-8996-D3F552A86032}"/>
              </a:ext>
            </a:extLst>
          </p:cNvPr>
          <p:cNvSpPr txBox="1">
            <a:spLocks/>
          </p:cNvSpPr>
          <p:nvPr/>
        </p:nvSpPr>
        <p:spPr>
          <a:xfrm>
            <a:off x="805343" y="1878501"/>
            <a:ext cx="10444294"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latin typeface="BrownPro" panose="00010500010101010101" pitchFamily="50" charset="0"/>
              </a:rPr>
              <a:t>Balancing Glare and Circadian Stimulus </a:t>
            </a:r>
          </a:p>
          <a:p>
            <a:pPr algn="l"/>
            <a:r>
              <a:rPr lang="en-US" sz="3600" b="1" dirty="0">
                <a:latin typeface="BrownPro" panose="00010500010101010101" pitchFamily="50" charset="0"/>
              </a:rPr>
              <a:t>with Shade Fabric Simulation</a:t>
            </a:r>
          </a:p>
        </p:txBody>
      </p:sp>
      <p:sp>
        <p:nvSpPr>
          <p:cNvPr id="9" name="Subtitle 2">
            <a:extLst>
              <a:ext uri="{FF2B5EF4-FFF2-40B4-BE49-F238E27FC236}">
                <a16:creationId xmlns:a16="http://schemas.microsoft.com/office/drawing/2014/main" id="{96325E2F-1339-2B99-6E7C-90A47158A770}"/>
              </a:ext>
            </a:extLst>
          </p:cNvPr>
          <p:cNvSpPr txBox="1">
            <a:spLocks/>
          </p:cNvSpPr>
          <p:nvPr/>
        </p:nvSpPr>
        <p:spPr>
          <a:xfrm>
            <a:off x="805343" y="4547915"/>
            <a:ext cx="2004969" cy="47501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200" dirty="0">
                <a:latin typeface="BrownPro" panose="00010500010101010101" pitchFamily="50" charset="0"/>
              </a:rPr>
              <a:t>Ka Kit Chiu</a:t>
            </a:r>
          </a:p>
        </p:txBody>
      </p:sp>
      <p:sp>
        <p:nvSpPr>
          <p:cNvPr id="10" name="Subtitle 2">
            <a:extLst>
              <a:ext uri="{FF2B5EF4-FFF2-40B4-BE49-F238E27FC236}">
                <a16:creationId xmlns:a16="http://schemas.microsoft.com/office/drawing/2014/main" id="{D08E1532-0EEF-3B9D-E022-24CC72E82EB0}"/>
              </a:ext>
            </a:extLst>
          </p:cNvPr>
          <p:cNvSpPr txBox="1">
            <a:spLocks/>
          </p:cNvSpPr>
          <p:nvPr/>
        </p:nvSpPr>
        <p:spPr>
          <a:xfrm>
            <a:off x="805343" y="5022929"/>
            <a:ext cx="4865615" cy="123499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000" b="1" dirty="0">
                <a:latin typeface="BrownPro" panose="00010500010101010101" pitchFamily="50" charset="0"/>
              </a:rPr>
              <a:t>University of Washington CBE</a:t>
            </a:r>
          </a:p>
          <a:p>
            <a:pPr algn="l"/>
            <a:r>
              <a:rPr lang="en-US" sz="1200" dirty="0">
                <a:latin typeface="BrownPro" panose="00010500010101010101" pitchFamily="50" charset="0"/>
              </a:rPr>
              <a:t>Thesis Advisor: Mehlika Inanici</a:t>
            </a:r>
          </a:p>
          <a:p>
            <a:pPr algn="l"/>
            <a:r>
              <a:rPr lang="en-US" sz="1200" dirty="0">
                <a:latin typeface="BrownPro" panose="00010500010101010101" pitchFamily="50" charset="0"/>
              </a:rPr>
              <a:t>Committee Member: Christopher Meek		</a:t>
            </a:r>
          </a:p>
        </p:txBody>
      </p:sp>
      <p:sp>
        <p:nvSpPr>
          <p:cNvPr id="12" name="Subtitle 2">
            <a:extLst>
              <a:ext uri="{FF2B5EF4-FFF2-40B4-BE49-F238E27FC236}">
                <a16:creationId xmlns:a16="http://schemas.microsoft.com/office/drawing/2014/main" id="{BC487D06-EA5B-1E4F-7A78-32E225700314}"/>
              </a:ext>
            </a:extLst>
          </p:cNvPr>
          <p:cNvSpPr txBox="1">
            <a:spLocks/>
          </p:cNvSpPr>
          <p:nvPr/>
        </p:nvSpPr>
        <p:spPr>
          <a:xfrm>
            <a:off x="4665678" y="5022928"/>
            <a:ext cx="476774" cy="81025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5000" dirty="0">
              <a:latin typeface="Bradley Hand ITC" panose="03070402050302030203" pitchFamily="66" charset="0"/>
            </a:endParaRPr>
          </a:p>
        </p:txBody>
      </p:sp>
      <p:pic>
        <p:nvPicPr>
          <p:cNvPr id="9226" name="Picture 10" descr="Human Centric Lighting (HCL): What Is It and How Does It Work">
            <a:extLst>
              <a:ext uri="{FF2B5EF4-FFF2-40B4-BE49-F238E27FC236}">
                <a16:creationId xmlns:a16="http://schemas.microsoft.com/office/drawing/2014/main" id="{DEA5B0B5-894D-F9E4-9207-49A1CB40B51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0516" b="6103"/>
          <a:stretch/>
        </p:blipFill>
        <p:spPr bwMode="auto">
          <a:xfrm>
            <a:off x="1" y="-1"/>
            <a:ext cx="12192000" cy="294703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B86BA15-F34A-A14D-7BD1-118D8909256A}"/>
              </a:ext>
            </a:extLst>
          </p:cNvPr>
          <p:cNvSpPr txBox="1"/>
          <p:nvPr/>
        </p:nvSpPr>
        <p:spPr>
          <a:xfrm>
            <a:off x="9152778" y="31401"/>
            <a:ext cx="2959981" cy="246221"/>
          </a:xfrm>
          <a:prstGeom prst="rect">
            <a:avLst/>
          </a:prstGeom>
          <a:noFill/>
        </p:spPr>
        <p:txBody>
          <a:bodyPr wrap="square">
            <a:spAutoFit/>
          </a:bodyPr>
          <a:lstStyle/>
          <a:p>
            <a:pPr algn="r"/>
            <a:r>
              <a:rPr lang="en-US" sz="1000" b="0" i="1" dirty="0">
                <a:solidFill>
                  <a:schemeClr val="bg1"/>
                </a:solidFill>
                <a:effectLst/>
                <a:latin typeface="Palanquin" panose="020B0004020203020204" pitchFamily="34" charset="0"/>
              </a:rPr>
              <a:t>image credit: </a:t>
            </a:r>
            <a:r>
              <a:rPr lang="en-US" sz="1000" i="1" dirty="0">
                <a:solidFill>
                  <a:schemeClr val="bg1"/>
                </a:solidFill>
                <a:latin typeface="Palanquin" panose="020B0004020203020204" pitchFamily="34" charset="0"/>
              </a:rPr>
              <a:t>Yuan 2022</a:t>
            </a:r>
            <a:endParaRPr lang="en-US" sz="1000" dirty="0">
              <a:solidFill>
                <a:schemeClr val="bg1"/>
              </a:solidFill>
            </a:endParaRPr>
          </a:p>
        </p:txBody>
      </p:sp>
    </p:spTree>
    <p:extLst>
      <p:ext uri="{BB962C8B-B14F-4D97-AF65-F5344CB8AC3E}">
        <p14:creationId xmlns:p14="http://schemas.microsoft.com/office/powerpoint/2010/main" val="16030803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id="{EF6CC198-E1AE-025D-5903-0DBD596309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00125" y="1131382"/>
            <a:ext cx="9053675" cy="4308831"/>
          </a:xfrm>
          <a:prstGeom prst="rect">
            <a:avLst/>
          </a:prstGeom>
        </p:spPr>
      </p:pic>
      <p:pic>
        <p:nvPicPr>
          <p:cNvPr id="30" name="Graphic 29">
            <a:extLst>
              <a:ext uri="{FF2B5EF4-FFF2-40B4-BE49-F238E27FC236}">
                <a16:creationId xmlns:a16="http://schemas.microsoft.com/office/drawing/2014/main" id="{30B5E57B-FD58-F2F4-CF81-159892C6FF1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00125" y="1105737"/>
            <a:ext cx="9053675" cy="4385774"/>
          </a:xfrm>
          <a:prstGeom prst="rect">
            <a:avLst/>
          </a:prstGeom>
        </p:spPr>
      </p:pic>
      <p:pic>
        <p:nvPicPr>
          <p:cNvPr id="26" name="Graphic 25">
            <a:extLst>
              <a:ext uri="{FF2B5EF4-FFF2-40B4-BE49-F238E27FC236}">
                <a16:creationId xmlns:a16="http://schemas.microsoft.com/office/drawing/2014/main" id="{301D6F7C-6A27-AD28-147C-A6F1E7CE3C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300125" y="1086500"/>
            <a:ext cx="9053675" cy="4385774"/>
          </a:xfrm>
          <a:prstGeom prst="rect">
            <a:avLst/>
          </a:prstGeom>
        </p:spPr>
      </p:pic>
      <p:pic>
        <p:nvPicPr>
          <p:cNvPr id="11" name="Graphic 10">
            <a:extLst>
              <a:ext uri="{FF2B5EF4-FFF2-40B4-BE49-F238E27FC236}">
                <a16:creationId xmlns:a16="http://schemas.microsoft.com/office/drawing/2014/main" id="{8B175DD3-F3C7-998D-57B9-7638B4CD0C8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300125" y="1092911"/>
            <a:ext cx="9053675" cy="4385774"/>
          </a:xfrm>
          <a:prstGeom prst="rect">
            <a:avLst/>
          </a:prstGeom>
        </p:spPr>
      </p:pic>
      <p:pic>
        <p:nvPicPr>
          <p:cNvPr id="13" name="Graphic 12">
            <a:extLst>
              <a:ext uri="{FF2B5EF4-FFF2-40B4-BE49-F238E27FC236}">
                <a16:creationId xmlns:a16="http://schemas.microsoft.com/office/drawing/2014/main" id="{C2BA1307-A9D0-EB40-4E9B-EC112F442F5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300125" y="1099324"/>
            <a:ext cx="9053675" cy="4385774"/>
          </a:xfrm>
          <a:prstGeom prst="rect">
            <a:avLst/>
          </a:prstGeom>
        </p:spPr>
      </p:pic>
      <p:pic>
        <p:nvPicPr>
          <p:cNvPr id="10" name="Graphic 9">
            <a:extLst>
              <a:ext uri="{FF2B5EF4-FFF2-40B4-BE49-F238E27FC236}">
                <a16:creationId xmlns:a16="http://schemas.microsoft.com/office/drawing/2014/main" id="{C5A614B2-33AB-81A3-22AC-5F5C019E988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38784" y="1041214"/>
            <a:ext cx="899160" cy="566138"/>
          </a:xfrm>
          <a:prstGeom prst="rect">
            <a:avLst/>
          </a:prstGeom>
        </p:spPr>
      </p:pic>
      <p:grpSp>
        <p:nvGrpSpPr>
          <p:cNvPr id="28" name="Group 27">
            <a:extLst>
              <a:ext uri="{FF2B5EF4-FFF2-40B4-BE49-F238E27FC236}">
                <a16:creationId xmlns:a16="http://schemas.microsoft.com/office/drawing/2014/main" id="{4B9AD5AB-6AFD-C3E4-7DD5-C322ECF42DEB}"/>
              </a:ext>
            </a:extLst>
          </p:cNvPr>
          <p:cNvGrpSpPr/>
          <p:nvPr/>
        </p:nvGrpSpPr>
        <p:grpSpPr>
          <a:xfrm>
            <a:off x="6372225" y="2471643"/>
            <a:ext cx="4600575" cy="661270"/>
            <a:chOff x="6372225" y="1324284"/>
            <a:chExt cx="4600575" cy="661270"/>
          </a:xfrm>
        </p:grpSpPr>
        <p:cxnSp>
          <p:nvCxnSpPr>
            <p:cNvPr id="14" name="Straight Arrow Connector 13">
              <a:extLst>
                <a:ext uri="{FF2B5EF4-FFF2-40B4-BE49-F238E27FC236}">
                  <a16:creationId xmlns:a16="http://schemas.microsoft.com/office/drawing/2014/main" id="{FD569985-3905-F5E5-3768-8E4526D3559E}"/>
                </a:ext>
              </a:extLst>
            </p:cNvPr>
            <p:cNvCxnSpPr>
              <a:cxnSpLocks/>
              <a:stCxn id="21" idx="1"/>
            </p:cNvCxnSpPr>
            <p:nvPr/>
          </p:nvCxnSpPr>
          <p:spPr>
            <a:xfrm flipH="1">
              <a:off x="6372225" y="1654919"/>
              <a:ext cx="1930526" cy="0"/>
            </a:xfrm>
            <a:prstGeom prst="straightConnector1">
              <a:avLst/>
            </a:prstGeom>
            <a:ln w="38100">
              <a:tailEnd type="triangle"/>
            </a:ln>
          </p:spPr>
          <p:style>
            <a:lnRef idx="1">
              <a:schemeClr val="accent6"/>
            </a:lnRef>
            <a:fillRef idx="0">
              <a:schemeClr val="accent6"/>
            </a:fillRef>
            <a:effectRef idx="0">
              <a:schemeClr val="accent6"/>
            </a:effectRef>
            <a:fontRef idx="minor">
              <a:schemeClr val="tx1"/>
            </a:fontRef>
          </p:style>
        </p:cxnSp>
        <p:sp>
          <p:nvSpPr>
            <p:cNvPr id="21" name="Rectangle 20">
              <a:extLst>
                <a:ext uri="{FF2B5EF4-FFF2-40B4-BE49-F238E27FC236}">
                  <a16:creationId xmlns:a16="http://schemas.microsoft.com/office/drawing/2014/main" id="{5C52C3BE-2366-FB16-FA1A-E52CAF18E8C3}"/>
                </a:ext>
              </a:extLst>
            </p:cNvPr>
            <p:cNvSpPr/>
            <p:nvPr/>
          </p:nvSpPr>
          <p:spPr>
            <a:xfrm>
              <a:off x="8302751" y="1324284"/>
              <a:ext cx="2670049" cy="661270"/>
            </a:xfrm>
            <a:prstGeom prst="rect">
              <a:avLst/>
            </a:prstGeom>
            <a:noFill/>
            <a:ln w="381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BrownPro Light" panose="00010400010101010101" pitchFamily="50" charset="0"/>
                </a:rPr>
                <a:t>Photopic (Green: 67%)</a:t>
              </a:r>
            </a:p>
          </p:txBody>
        </p:sp>
      </p:grpSp>
      <p:grpSp>
        <p:nvGrpSpPr>
          <p:cNvPr id="9" name="Group 8">
            <a:extLst>
              <a:ext uri="{FF2B5EF4-FFF2-40B4-BE49-F238E27FC236}">
                <a16:creationId xmlns:a16="http://schemas.microsoft.com/office/drawing/2014/main" id="{4D928F83-94A2-3A93-E02F-2A58A1430FEE}"/>
              </a:ext>
            </a:extLst>
          </p:cNvPr>
          <p:cNvGrpSpPr/>
          <p:nvPr/>
        </p:nvGrpSpPr>
        <p:grpSpPr>
          <a:xfrm>
            <a:off x="4772025" y="1263934"/>
            <a:ext cx="6200775" cy="661270"/>
            <a:chOff x="3230608" y="1296634"/>
            <a:chExt cx="6200775" cy="661270"/>
          </a:xfrm>
        </p:grpSpPr>
        <p:cxnSp>
          <p:nvCxnSpPr>
            <p:cNvPr id="12" name="Straight Arrow Connector 11">
              <a:extLst>
                <a:ext uri="{FF2B5EF4-FFF2-40B4-BE49-F238E27FC236}">
                  <a16:creationId xmlns:a16="http://schemas.microsoft.com/office/drawing/2014/main" id="{FDD401D7-1FED-D8EC-AA68-6E6AE5792C6B}"/>
                </a:ext>
              </a:extLst>
            </p:cNvPr>
            <p:cNvCxnSpPr>
              <a:cxnSpLocks/>
              <a:stCxn id="15" idx="1"/>
            </p:cNvCxnSpPr>
            <p:nvPr/>
          </p:nvCxnSpPr>
          <p:spPr>
            <a:xfrm flipH="1">
              <a:off x="3230608" y="1627269"/>
              <a:ext cx="3530726" cy="0"/>
            </a:xfrm>
            <a:prstGeom prst="straightConnector1">
              <a:avLst/>
            </a:prstGeom>
            <a:ln w="38100">
              <a:solidFill>
                <a:srgbClr val="0070C0"/>
              </a:solidFill>
              <a:tailEnd type="triangle"/>
            </a:ln>
          </p:spPr>
          <p:style>
            <a:lnRef idx="1">
              <a:schemeClr val="accent6"/>
            </a:lnRef>
            <a:fillRef idx="0">
              <a:schemeClr val="accent6"/>
            </a:fillRef>
            <a:effectRef idx="0">
              <a:schemeClr val="accent6"/>
            </a:effectRef>
            <a:fontRef idx="minor">
              <a:schemeClr val="tx1"/>
            </a:fontRef>
          </p:style>
        </p:cxnSp>
        <p:sp>
          <p:nvSpPr>
            <p:cNvPr id="15" name="Rectangle 14">
              <a:extLst>
                <a:ext uri="{FF2B5EF4-FFF2-40B4-BE49-F238E27FC236}">
                  <a16:creationId xmlns:a16="http://schemas.microsoft.com/office/drawing/2014/main" id="{F5715430-0DA5-EDD7-0B5D-7C78A392DC54}"/>
                </a:ext>
              </a:extLst>
            </p:cNvPr>
            <p:cNvSpPr/>
            <p:nvPr/>
          </p:nvSpPr>
          <p:spPr>
            <a:xfrm>
              <a:off x="6761334" y="1296634"/>
              <a:ext cx="2670049" cy="661270"/>
            </a:xfrm>
            <a:prstGeom prst="rect">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BrownPro Light" panose="00010400010101010101" pitchFamily="50" charset="0"/>
                </a:rPr>
                <a:t>Melanopic (Blue: 61%)</a:t>
              </a:r>
            </a:p>
          </p:txBody>
        </p:sp>
      </p:grpSp>
      <p:sp>
        <p:nvSpPr>
          <p:cNvPr id="29" name="Title 1">
            <a:extLst>
              <a:ext uri="{FF2B5EF4-FFF2-40B4-BE49-F238E27FC236}">
                <a16:creationId xmlns:a16="http://schemas.microsoft.com/office/drawing/2014/main" id="{C822EF9F-BD44-094C-0137-7ED8F08DA363}"/>
              </a:ext>
            </a:extLst>
          </p:cNvPr>
          <p:cNvSpPr txBox="1">
            <a:spLocks/>
          </p:cNvSpPr>
          <p:nvPr/>
        </p:nvSpPr>
        <p:spPr>
          <a:xfrm>
            <a:off x="838200" y="1"/>
            <a:ext cx="10515600" cy="8119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latin typeface="BrownPro" panose="00010500010101010101" pitchFamily="50" charset="0"/>
              </a:rPr>
              <a:t>Baseline (No Shade)</a:t>
            </a:r>
          </a:p>
        </p:txBody>
      </p:sp>
      <p:grpSp>
        <p:nvGrpSpPr>
          <p:cNvPr id="47" name="Group 46">
            <a:extLst>
              <a:ext uri="{FF2B5EF4-FFF2-40B4-BE49-F238E27FC236}">
                <a16:creationId xmlns:a16="http://schemas.microsoft.com/office/drawing/2014/main" id="{F15E85A6-CA34-612D-95A1-3F53F8115178}"/>
              </a:ext>
            </a:extLst>
          </p:cNvPr>
          <p:cNvGrpSpPr/>
          <p:nvPr/>
        </p:nvGrpSpPr>
        <p:grpSpPr>
          <a:xfrm>
            <a:off x="4343400" y="720510"/>
            <a:ext cx="685799" cy="5971945"/>
            <a:chOff x="4343400" y="720510"/>
            <a:chExt cx="685799" cy="5971945"/>
          </a:xfrm>
        </p:grpSpPr>
        <p:cxnSp>
          <p:nvCxnSpPr>
            <p:cNvPr id="19" name="Straight Connector 18">
              <a:extLst>
                <a:ext uri="{FF2B5EF4-FFF2-40B4-BE49-F238E27FC236}">
                  <a16:creationId xmlns:a16="http://schemas.microsoft.com/office/drawing/2014/main" id="{A8F0FA4C-BFE3-88D0-4A17-C319554BCAEB}"/>
                </a:ext>
              </a:extLst>
            </p:cNvPr>
            <p:cNvCxnSpPr>
              <a:cxnSpLocks/>
            </p:cNvCxnSpPr>
            <p:nvPr/>
          </p:nvCxnSpPr>
          <p:spPr>
            <a:xfrm>
              <a:off x="5029199" y="720510"/>
              <a:ext cx="0" cy="5831379"/>
            </a:xfrm>
            <a:prstGeom prst="line">
              <a:avLst/>
            </a:prstGeom>
            <a:ln w="28575">
              <a:solidFill>
                <a:schemeClr val="tx1">
                  <a:lumMod val="65000"/>
                  <a:lumOff val="35000"/>
                </a:schemeClr>
              </a:solidFill>
              <a:prstDash val="dash"/>
            </a:ln>
          </p:spPr>
          <p:style>
            <a:lnRef idx="1">
              <a:schemeClr val="accent2"/>
            </a:lnRef>
            <a:fillRef idx="0">
              <a:schemeClr val="accent2"/>
            </a:fillRef>
            <a:effectRef idx="0">
              <a:schemeClr val="accent2"/>
            </a:effectRef>
            <a:fontRef idx="minor">
              <a:schemeClr val="tx1"/>
            </a:fontRef>
          </p:style>
        </p:cxnSp>
        <p:sp>
          <p:nvSpPr>
            <p:cNvPr id="64" name="Rectangle 63">
              <a:extLst>
                <a:ext uri="{FF2B5EF4-FFF2-40B4-BE49-F238E27FC236}">
                  <a16:creationId xmlns:a16="http://schemas.microsoft.com/office/drawing/2014/main" id="{29194DBE-F41C-9EB8-153C-9B94F62DC37F}"/>
                </a:ext>
              </a:extLst>
            </p:cNvPr>
            <p:cNvSpPr/>
            <p:nvPr/>
          </p:nvSpPr>
          <p:spPr>
            <a:xfrm>
              <a:off x="4343400" y="6411322"/>
              <a:ext cx="685799" cy="28113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lumMod val="85000"/>
                      <a:lumOff val="15000"/>
                    </a:schemeClr>
                  </a:solidFill>
                  <a:latin typeface="BrownPro" panose="00010500010101010101" pitchFamily="50" charset="0"/>
                </a:rPr>
                <a:t>500nm</a:t>
              </a:r>
            </a:p>
          </p:txBody>
        </p:sp>
      </p:grpSp>
      <p:grpSp>
        <p:nvGrpSpPr>
          <p:cNvPr id="46" name="Group 45">
            <a:extLst>
              <a:ext uri="{FF2B5EF4-FFF2-40B4-BE49-F238E27FC236}">
                <a16:creationId xmlns:a16="http://schemas.microsoft.com/office/drawing/2014/main" id="{2969A887-2E92-A301-D23B-EF6904F9360C}"/>
              </a:ext>
            </a:extLst>
          </p:cNvPr>
          <p:cNvGrpSpPr/>
          <p:nvPr/>
        </p:nvGrpSpPr>
        <p:grpSpPr>
          <a:xfrm>
            <a:off x="6252972" y="720510"/>
            <a:ext cx="688276" cy="5971945"/>
            <a:chOff x="6252972" y="720510"/>
            <a:chExt cx="688276" cy="5971945"/>
          </a:xfrm>
        </p:grpSpPr>
        <p:cxnSp>
          <p:nvCxnSpPr>
            <p:cNvPr id="3" name="Straight Connector 2">
              <a:extLst>
                <a:ext uri="{FF2B5EF4-FFF2-40B4-BE49-F238E27FC236}">
                  <a16:creationId xmlns:a16="http://schemas.microsoft.com/office/drawing/2014/main" id="{27CEF37E-6956-125F-B573-F0931201CAD0}"/>
                </a:ext>
              </a:extLst>
            </p:cNvPr>
            <p:cNvCxnSpPr>
              <a:cxnSpLocks/>
              <a:endCxn id="43" idx="3"/>
            </p:cNvCxnSpPr>
            <p:nvPr/>
          </p:nvCxnSpPr>
          <p:spPr>
            <a:xfrm flipH="1">
              <a:off x="6938771" y="720510"/>
              <a:ext cx="2477" cy="5831379"/>
            </a:xfrm>
            <a:prstGeom prst="line">
              <a:avLst/>
            </a:prstGeom>
            <a:ln w="28575">
              <a:solidFill>
                <a:schemeClr val="tx1">
                  <a:lumMod val="65000"/>
                  <a:lumOff val="35000"/>
                </a:schemeClr>
              </a:solidFill>
              <a:prstDash val="dash"/>
            </a:ln>
          </p:spPr>
          <p:style>
            <a:lnRef idx="1">
              <a:schemeClr val="accent2"/>
            </a:lnRef>
            <a:fillRef idx="0">
              <a:schemeClr val="accent2"/>
            </a:fillRef>
            <a:effectRef idx="0">
              <a:schemeClr val="accent2"/>
            </a:effectRef>
            <a:fontRef idx="minor">
              <a:schemeClr val="tx1"/>
            </a:fontRef>
          </p:style>
        </p:cxnSp>
        <p:sp>
          <p:nvSpPr>
            <p:cNvPr id="43" name="Rectangle 42">
              <a:extLst>
                <a:ext uri="{FF2B5EF4-FFF2-40B4-BE49-F238E27FC236}">
                  <a16:creationId xmlns:a16="http://schemas.microsoft.com/office/drawing/2014/main" id="{09533CEF-8A81-B149-D908-677902D7167E}"/>
                </a:ext>
              </a:extLst>
            </p:cNvPr>
            <p:cNvSpPr/>
            <p:nvPr/>
          </p:nvSpPr>
          <p:spPr>
            <a:xfrm>
              <a:off x="6252972" y="6411322"/>
              <a:ext cx="685799" cy="28113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lumMod val="85000"/>
                      <a:lumOff val="15000"/>
                    </a:schemeClr>
                  </a:solidFill>
                  <a:latin typeface="BrownPro" panose="00010500010101010101" pitchFamily="50" charset="0"/>
                </a:rPr>
                <a:t>588nm</a:t>
              </a:r>
            </a:p>
          </p:txBody>
        </p:sp>
      </p:grpSp>
      <p:pic>
        <p:nvPicPr>
          <p:cNvPr id="7" name="Graphic 6">
            <a:extLst>
              <a:ext uri="{FF2B5EF4-FFF2-40B4-BE49-F238E27FC236}">
                <a16:creationId xmlns:a16="http://schemas.microsoft.com/office/drawing/2014/main" id="{6B771285-854E-AA83-D1B5-BF71FE3CDAD3}"/>
              </a:ext>
            </a:extLst>
          </p:cNvPr>
          <p:cNvPicPr>
            <a:picLocks noChangeAspect="1"/>
          </p:cNvPicPr>
          <p:nvPr/>
        </p:nvPicPr>
        <p:blipFill rotWithShape="1">
          <a:blip r:embed="rId15">
            <a:extLst>
              <a:ext uri="{96DAC541-7B7A-43D3-8B79-37D633B846F1}">
                <asvg:svgBlip xmlns:asvg="http://schemas.microsoft.com/office/drawing/2016/SVG/main" r:embed="rId16"/>
              </a:ext>
            </a:extLst>
          </a:blip>
          <a:srcRect l="9507" t="3896" b="7001"/>
          <a:stretch/>
        </p:blipFill>
        <p:spPr>
          <a:xfrm>
            <a:off x="1837944" y="811944"/>
            <a:ext cx="9515856" cy="5004842"/>
          </a:xfrm>
          <a:prstGeom prst="rect">
            <a:avLst/>
          </a:prstGeom>
        </p:spPr>
      </p:pic>
      <p:sp>
        <p:nvSpPr>
          <p:cNvPr id="2" name="Rectangle 1">
            <a:extLst>
              <a:ext uri="{FF2B5EF4-FFF2-40B4-BE49-F238E27FC236}">
                <a16:creationId xmlns:a16="http://schemas.microsoft.com/office/drawing/2014/main" id="{EFFA5FF3-FEBD-5145-2322-6B46F5379C0B}"/>
              </a:ext>
            </a:extLst>
          </p:cNvPr>
          <p:cNvSpPr/>
          <p:nvPr/>
        </p:nvSpPr>
        <p:spPr>
          <a:xfrm>
            <a:off x="2278865" y="5827824"/>
            <a:ext cx="2700087" cy="478803"/>
          </a:xfrm>
          <a:prstGeom prst="rect">
            <a:avLst/>
          </a:prstGeom>
          <a:no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accent1"/>
                </a:solidFill>
                <a:latin typeface="BrownPro Light" panose="00010400010101010101" pitchFamily="50" charset="0"/>
              </a:rPr>
              <a:t>Photopic: 6%</a:t>
            </a:r>
          </a:p>
          <a:p>
            <a:pPr algn="ctr"/>
            <a:r>
              <a:rPr lang="en-US" sz="1600" b="1" dirty="0">
                <a:solidFill>
                  <a:schemeClr val="accent1"/>
                </a:solidFill>
                <a:latin typeface="BrownPro Light" panose="00010400010101010101" pitchFamily="50" charset="0"/>
              </a:rPr>
              <a:t>Melanopic: 61%</a:t>
            </a:r>
          </a:p>
        </p:txBody>
      </p:sp>
      <p:sp>
        <p:nvSpPr>
          <p:cNvPr id="4" name="Rectangle 3">
            <a:extLst>
              <a:ext uri="{FF2B5EF4-FFF2-40B4-BE49-F238E27FC236}">
                <a16:creationId xmlns:a16="http://schemas.microsoft.com/office/drawing/2014/main" id="{F33E46BE-C93F-D0C6-17D8-703D42F66106}"/>
              </a:ext>
            </a:extLst>
          </p:cNvPr>
          <p:cNvSpPr/>
          <p:nvPr/>
        </p:nvSpPr>
        <p:spPr>
          <a:xfrm>
            <a:off x="5074270" y="5833128"/>
            <a:ext cx="1814257" cy="478803"/>
          </a:xfrm>
          <a:prstGeom prst="rect">
            <a:avLst/>
          </a:prstGeom>
          <a:no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accent6"/>
                </a:solidFill>
                <a:latin typeface="BrownPro Light" panose="00010400010101010101" pitchFamily="50" charset="0"/>
              </a:rPr>
              <a:t>Photopic: 67%</a:t>
            </a:r>
          </a:p>
          <a:p>
            <a:pPr algn="ctr"/>
            <a:r>
              <a:rPr lang="en-US" sz="1600" b="1" dirty="0">
                <a:solidFill>
                  <a:schemeClr val="accent6"/>
                </a:solidFill>
                <a:latin typeface="BrownPro Light" panose="00010400010101010101" pitchFamily="50" charset="0"/>
              </a:rPr>
              <a:t>Melanopic: 39%</a:t>
            </a:r>
          </a:p>
        </p:txBody>
      </p:sp>
      <p:sp>
        <p:nvSpPr>
          <p:cNvPr id="5" name="Rectangle 4">
            <a:extLst>
              <a:ext uri="{FF2B5EF4-FFF2-40B4-BE49-F238E27FC236}">
                <a16:creationId xmlns:a16="http://schemas.microsoft.com/office/drawing/2014/main" id="{FE174EF4-5FD0-1493-49D1-94BEA1013E4D}"/>
              </a:ext>
            </a:extLst>
          </p:cNvPr>
          <p:cNvSpPr/>
          <p:nvPr/>
        </p:nvSpPr>
        <p:spPr>
          <a:xfrm>
            <a:off x="6986535" y="5827823"/>
            <a:ext cx="4367265" cy="478803"/>
          </a:xfrm>
          <a:prstGeom prst="rect">
            <a:avLst/>
          </a:prstGeom>
          <a:no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FF0000"/>
                </a:solidFill>
                <a:latin typeface="BrownPro Light" panose="00010400010101010101" pitchFamily="50" charset="0"/>
              </a:rPr>
              <a:t>Photopic: 26 %</a:t>
            </a:r>
          </a:p>
          <a:p>
            <a:pPr algn="ctr"/>
            <a:r>
              <a:rPr lang="en-US" sz="1600" b="1" dirty="0">
                <a:solidFill>
                  <a:srgbClr val="FF0000"/>
                </a:solidFill>
                <a:latin typeface="BrownPro Light" panose="00010400010101010101" pitchFamily="50" charset="0"/>
              </a:rPr>
              <a:t>Melanopic: 0.3%</a:t>
            </a:r>
          </a:p>
        </p:txBody>
      </p:sp>
      <p:sp>
        <p:nvSpPr>
          <p:cNvPr id="20" name="Rectangle 19">
            <a:extLst>
              <a:ext uri="{FF2B5EF4-FFF2-40B4-BE49-F238E27FC236}">
                <a16:creationId xmlns:a16="http://schemas.microsoft.com/office/drawing/2014/main" id="{BC30B9B7-8903-A79F-1E5D-B884FA2C0956}"/>
              </a:ext>
            </a:extLst>
          </p:cNvPr>
          <p:cNvSpPr/>
          <p:nvPr/>
        </p:nvSpPr>
        <p:spPr>
          <a:xfrm flipV="1">
            <a:off x="5140739" y="5779157"/>
            <a:ext cx="1607931" cy="30019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49AB700-A64D-102E-8723-90C61FCBD7A1}"/>
              </a:ext>
            </a:extLst>
          </p:cNvPr>
          <p:cNvSpPr/>
          <p:nvPr/>
        </p:nvSpPr>
        <p:spPr>
          <a:xfrm flipV="1">
            <a:off x="2824942" y="6041725"/>
            <a:ext cx="1607931" cy="30019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17812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250"/>
                                        <p:tgtEl>
                                          <p:spTgt spid="11"/>
                                        </p:tgtEl>
                                      </p:cBhvr>
                                    </p:animEffect>
                                  </p:childTnLst>
                                </p:cTn>
                              </p:par>
                            </p:childTnLst>
                          </p:cTn>
                        </p:par>
                        <p:par>
                          <p:cTn id="8" fill="hold">
                            <p:stCondLst>
                              <p:cond delay="250"/>
                            </p:stCondLst>
                            <p:childTnLst>
                              <p:par>
                                <p:cTn id="9" presetID="22" presetClass="entr" presetSubtype="4"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down)">
                                      <p:cBhvr>
                                        <p:cTn id="11" dur="250"/>
                                        <p:tgtEl>
                                          <p:spTgt spid="17"/>
                                        </p:tgtEl>
                                      </p:cBhvr>
                                    </p:animEffect>
                                  </p:childTnLst>
                                </p:cTn>
                              </p:par>
                              <p:par>
                                <p:cTn id="12" presetID="10" presetClass="entr" presetSubtype="0" fill="hold" nodeType="with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250"/>
                                        <p:tgtEl>
                                          <p:spTgt spid="26"/>
                                        </p:tgtEl>
                                      </p:cBhvr>
                                    </p:animEffect>
                                  </p:childTnLst>
                                </p:cTn>
                              </p:par>
                            </p:childTnLst>
                          </p:cTn>
                        </p:par>
                        <p:par>
                          <p:cTn id="15" fill="hold">
                            <p:stCondLst>
                              <p:cond delay="500"/>
                            </p:stCondLst>
                            <p:childTnLst>
                              <p:par>
                                <p:cTn id="16" presetID="22" presetClass="entr" presetSubtype="8" fill="hold" nodeType="after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wipe(left)">
                                      <p:cBhvr>
                                        <p:cTn id="18" dur="500"/>
                                        <p:tgtEl>
                                          <p:spTgt spid="2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left)">
                                      <p:cBhvr>
                                        <p:cTn id="23" dur="250"/>
                                        <p:tgtEl>
                                          <p:spTgt spid="13"/>
                                        </p:tgtEl>
                                      </p:cBhvr>
                                    </p:animEffect>
                                  </p:childTnLst>
                                </p:cTn>
                              </p:par>
                            </p:childTnLst>
                          </p:cTn>
                        </p:par>
                        <p:par>
                          <p:cTn id="24" fill="hold">
                            <p:stCondLst>
                              <p:cond delay="250"/>
                            </p:stCondLst>
                            <p:childTnLst>
                              <p:par>
                                <p:cTn id="25" presetID="22" presetClass="entr" presetSubtype="4" fill="hold" nodeType="after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wipe(down)">
                                      <p:cBhvr>
                                        <p:cTn id="27" dur="250"/>
                                        <p:tgtEl>
                                          <p:spTgt spid="30"/>
                                        </p:tgtEl>
                                      </p:cBhvr>
                                    </p:animEffect>
                                  </p:childTnLst>
                                </p:cTn>
                              </p:par>
                            </p:childTnLst>
                          </p:cTn>
                        </p:par>
                        <p:par>
                          <p:cTn id="28" fill="hold">
                            <p:stCondLst>
                              <p:cond delay="500"/>
                            </p:stCondLst>
                            <p:childTnLst>
                              <p:par>
                                <p:cTn id="29" presetID="22" presetClass="entr" presetSubtype="8"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left)">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46"/>
                                        </p:tgtEl>
                                        <p:attrNameLst>
                                          <p:attrName>style.visibility</p:attrName>
                                        </p:attrNameLst>
                                      </p:cBhvr>
                                      <p:to>
                                        <p:strVal val="visible"/>
                                      </p:to>
                                    </p:set>
                                    <p:animEffect transition="in" filter="wipe(up)">
                                      <p:cBhvr>
                                        <p:cTn id="36" dur="500"/>
                                        <p:tgtEl>
                                          <p:spTgt spid="46"/>
                                        </p:tgtEl>
                                      </p:cBhvr>
                                    </p:animEffect>
                                  </p:childTnLst>
                                </p:cTn>
                              </p:par>
                              <p:par>
                                <p:cTn id="37" presetID="22" presetClass="entr" presetSubtype="1" fill="hold" nodeType="withEffect">
                                  <p:stCondLst>
                                    <p:cond delay="0"/>
                                  </p:stCondLst>
                                  <p:childTnLst>
                                    <p:set>
                                      <p:cBhvr>
                                        <p:cTn id="38" dur="1" fill="hold">
                                          <p:stCondLst>
                                            <p:cond delay="0"/>
                                          </p:stCondLst>
                                        </p:cTn>
                                        <p:tgtEl>
                                          <p:spTgt spid="47"/>
                                        </p:tgtEl>
                                        <p:attrNameLst>
                                          <p:attrName>style.visibility</p:attrName>
                                        </p:attrNameLst>
                                      </p:cBhvr>
                                      <p:to>
                                        <p:strVal val="visible"/>
                                      </p:to>
                                    </p:set>
                                    <p:animEffect transition="in" filter="wipe(up)">
                                      <p:cBhvr>
                                        <p:cTn id="39" dur="500"/>
                                        <p:tgtEl>
                                          <p:spTgt spid="4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fade">
                                      <p:cBhvr>
                                        <p:cTn id="42" dur="500"/>
                                        <p:tgtEl>
                                          <p:spTgt spid="2"/>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500"/>
                                        <p:tgtEl>
                                          <p:spTgt spid="4"/>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fade">
                                      <p:cBhvr>
                                        <p:cTn id="48" dur="500"/>
                                        <p:tgtEl>
                                          <p:spTgt spid="5"/>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fade">
                                      <p:cBhvr>
                                        <p:cTn id="53" dur="500"/>
                                        <p:tgtEl>
                                          <p:spTgt spid="20"/>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fade">
                                      <p:cBhvr>
                                        <p:cTn id="5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20"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4D5DD296-F3BC-CBAC-AE81-672EA14030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00125" y="1086500"/>
            <a:ext cx="9053675" cy="4385774"/>
          </a:xfrm>
          <a:prstGeom prst="rect">
            <a:avLst/>
          </a:prstGeom>
        </p:spPr>
      </p:pic>
      <p:pic>
        <p:nvPicPr>
          <p:cNvPr id="11" name="Graphic 10">
            <a:extLst>
              <a:ext uri="{FF2B5EF4-FFF2-40B4-BE49-F238E27FC236}">
                <a16:creationId xmlns:a16="http://schemas.microsoft.com/office/drawing/2014/main" id="{8B175DD3-F3C7-998D-57B9-7638B4CD0C8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00125" y="3287861"/>
            <a:ext cx="9053675" cy="2197237"/>
          </a:xfrm>
          <a:prstGeom prst="rect">
            <a:avLst/>
          </a:prstGeom>
        </p:spPr>
      </p:pic>
      <p:pic>
        <p:nvPicPr>
          <p:cNvPr id="13" name="Graphic 12">
            <a:extLst>
              <a:ext uri="{FF2B5EF4-FFF2-40B4-BE49-F238E27FC236}">
                <a16:creationId xmlns:a16="http://schemas.microsoft.com/office/drawing/2014/main" id="{C2BA1307-A9D0-EB40-4E9B-EC112F442F5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300125" y="1099324"/>
            <a:ext cx="9053675" cy="4385774"/>
          </a:xfrm>
          <a:prstGeom prst="rect">
            <a:avLst/>
          </a:prstGeom>
        </p:spPr>
      </p:pic>
      <p:pic>
        <p:nvPicPr>
          <p:cNvPr id="17" name="Graphic 16">
            <a:extLst>
              <a:ext uri="{FF2B5EF4-FFF2-40B4-BE49-F238E27FC236}">
                <a16:creationId xmlns:a16="http://schemas.microsoft.com/office/drawing/2014/main" id="{EF6CC198-E1AE-025D-5903-0DBD5963098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300125" y="3279387"/>
            <a:ext cx="9053675" cy="2158689"/>
          </a:xfrm>
          <a:prstGeom prst="rect">
            <a:avLst/>
          </a:prstGeom>
        </p:spPr>
      </p:pic>
      <p:grpSp>
        <p:nvGrpSpPr>
          <p:cNvPr id="22" name="Group 21">
            <a:extLst>
              <a:ext uri="{FF2B5EF4-FFF2-40B4-BE49-F238E27FC236}">
                <a16:creationId xmlns:a16="http://schemas.microsoft.com/office/drawing/2014/main" id="{97F54BFC-1A61-F57B-785E-BB37AE9A7D00}"/>
              </a:ext>
            </a:extLst>
          </p:cNvPr>
          <p:cNvGrpSpPr/>
          <p:nvPr/>
        </p:nvGrpSpPr>
        <p:grpSpPr>
          <a:xfrm>
            <a:off x="6238875" y="2540116"/>
            <a:ext cx="3969991" cy="428269"/>
            <a:chOff x="3307108" y="-564641"/>
            <a:chExt cx="3969991" cy="428269"/>
          </a:xfrm>
        </p:grpSpPr>
        <p:cxnSp>
          <p:nvCxnSpPr>
            <p:cNvPr id="23" name="Straight Arrow Connector 22">
              <a:extLst>
                <a:ext uri="{FF2B5EF4-FFF2-40B4-BE49-F238E27FC236}">
                  <a16:creationId xmlns:a16="http://schemas.microsoft.com/office/drawing/2014/main" id="{2F7F103C-836D-F3CB-DF97-0435DD16113A}"/>
                </a:ext>
              </a:extLst>
            </p:cNvPr>
            <p:cNvCxnSpPr>
              <a:cxnSpLocks/>
              <a:stCxn id="24" idx="1"/>
            </p:cNvCxnSpPr>
            <p:nvPr/>
          </p:nvCxnSpPr>
          <p:spPr>
            <a:xfrm flipH="1">
              <a:off x="3307108" y="-350506"/>
              <a:ext cx="2064992" cy="0"/>
            </a:xfrm>
            <a:prstGeom prst="straightConnector1">
              <a:avLst/>
            </a:prstGeom>
            <a:ln w="38100">
              <a:tailEnd type="triangle"/>
            </a:ln>
          </p:spPr>
          <p:style>
            <a:lnRef idx="1">
              <a:schemeClr val="accent6"/>
            </a:lnRef>
            <a:fillRef idx="0">
              <a:schemeClr val="accent6"/>
            </a:fillRef>
            <a:effectRef idx="0">
              <a:schemeClr val="accent6"/>
            </a:effectRef>
            <a:fontRef idx="minor">
              <a:schemeClr val="tx1"/>
            </a:fontRef>
          </p:style>
        </p:cxnSp>
        <p:sp>
          <p:nvSpPr>
            <p:cNvPr id="24" name="Rectangle 23">
              <a:extLst>
                <a:ext uri="{FF2B5EF4-FFF2-40B4-BE49-F238E27FC236}">
                  <a16:creationId xmlns:a16="http://schemas.microsoft.com/office/drawing/2014/main" id="{E22A3BF6-251C-2B42-506F-CC123AC48CA5}"/>
                </a:ext>
              </a:extLst>
            </p:cNvPr>
            <p:cNvSpPr/>
            <p:nvPr/>
          </p:nvSpPr>
          <p:spPr>
            <a:xfrm>
              <a:off x="5372100" y="-564641"/>
              <a:ext cx="1904999" cy="428269"/>
            </a:xfrm>
            <a:prstGeom prst="rect">
              <a:avLst/>
            </a:prstGeom>
            <a:noFill/>
            <a:ln w="381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BrownPro Light" panose="00010400010101010101" pitchFamily="50" charset="0"/>
                </a:rPr>
                <a:t>Glare mitigated</a:t>
              </a:r>
            </a:p>
          </p:txBody>
        </p:sp>
      </p:grpSp>
      <p:pic>
        <p:nvPicPr>
          <p:cNvPr id="25" name="Graphic 24">
            <a:extLst>
              <a:ext uri="{FF2B5EF4-FFF2-40B4-BE49-F238E27FC236}">
                <a16:creationId xmlns:a16="http://schemas.microsoft.com/office/drawing/2014/main" id="{72504F4F-752E-E8A7-57AC-401A1AE3F59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38784" y="1041214"/>
            <a:ext cx="899160" cy="566138"/>
          </a:xfrm>
          <a:prstGeom prst="rect">
            <a:avLst/>
          </a:prstGeom>
        </p:spPr>
      </p:pic>
      <p:sp>
        <p:nvSpPr>
          <p:cNvPr id="3" name="Title 1">
            <a:extLst>
              <a:ext uri="{FF2B5EF4-FFF2-40B4-BE49-F238E27FC236}">
                <a16:creationId xmlns:a16="http://schemas.microsoft.com/office/drawing/2014/main" id="{D9AB6447-9521-2164-4049-202128C4BA97}"/>
              </a:ext>
            </a:extLst>
          </p:cNvPr>
          <p:cNvSpPr txBox="1">
            <a:spLocks/>
          </p:cNvSpPr>
          <p:nvPr/>
        </p:nvSpPr>
        <p:spPr>
          <a:xfrm>
            <a:off x="838200" y="1"/>
            <a:ext cx="10515600" cy="8119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latin typeface="BrownPro" panose="00010500010101010101" pitchFamily="50" charset="0"/>
              </a:rPr>
              <a:t>Shade Deployed</a:t>
            </a:r>
          </a:p>
        </p:txBody>
      </p:sp>
      <p:pic>
        <p:nvPicPr>
          <p:cNvPr id="6" name="Graphic 5">
            <a:extLst>
              <a:ext uri="{FF2B5EF4-FFF2-40B4-BE49-F238E27FC236}">
                <a16:creationId xmlns:a16="http://schemas.microsoft.com/office/drawing/2014/main" id="{F9A27ED1-0E84-FDF5-CD9C-8F2C0AA9D483}"/>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300125" y="3279385"/>
            <a:ext cx="9053675" cy="2205711"/>
          </a:xfrm>
          <a:prstGeom prst="rect">
            <a:avLst/>
          </a:prstGeom>
        </p:spPr>
      </p:pic>
      <p:grpSp>
        <p:nvGrpSpPr>
          <p:cNvPr id="45" name="Group 44">
            <a:extLst>
              <a:ext uri="{FF2B5EF4-FFF2-40B4-BE49-F238E27FC236}">
                <a16:creationId xmlns:a16="http://schemas.microsoft.com/office/drawing/2014/main" id="{36079BFF-F343-3134-DCC1-36320A8E05D7}"/>
              </a:ext>
            </a:extLst>
          </p:cNvPr>
          <p:cNvGrpSpPr/>
          <p:nvPr/>
        </p:nvGrpSpPr>
        <p:grpSpPr>
          <a:xfrm>
            <a:off x="492238" y="2407333"/>
            <a:ext cx="4222637" cy="623167"/>
            <a:chOff x="492238" y="2407333"/>
            <a:chExt cx="4222637" cy="623167"/>
          </a:xfrm>
        </p:grpSpPr>
        <p:sp>
          <p:nvSpPr>
            <p:cNvPr id="26" name="Rectangle 25">
              <a:extLst>
                <a:ext uri="{FF2B5EF4-FFF2-40B4-BE49-F238E27FC236}">
                  <a16:creationId xmlns:a16="http://schemas.microsoft.com/office/drawing/2014/main" id="{5E2895DD-3FC8-BC33-94F3-CCF40D1838EA}"/>
                </a:ext>
              </a:extLst>
            </p:cNvPr>
            <p:cNvSpPr/>
            <p:nvPr/>
          </p:nvSpPr>
          <p:spPr>
            <a:xfrm>
              <a:off x="492238" y="2407333"/>
              <a:ext cx="1614649" cy="623167"/>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BrownPro Light" panose="00010400010101010101" pitchFamily="50" charset="0"/>
                </a:rPr>
                <a:t>Circadian light suppressed</a:t>
              </a:r>
            </a:p>
          </p:txBody>
        </p:sp>
        <p:cxnSp>
          <p:nvCxnSpPr>
            <p:cNvPr id="20" name="Straight Arrow Connector 19">
              <a:extLst>
                <a:ext uri="{FF2B5EF4-FFF2-40B4-BE49-F238E27FC236}">
                  <a16:creationId xmlns:a16="http://schemas.microsoft.com/office/drawing/2014/main" id="{5F6860A5-42D4-394B-47E0-1D447D9B5AAF}"/>
                </a:ext>
              </a:extLst>
            </p:cNvPr>
            <p:cNvCxnSpPr>
              <a:cxnSpLocks/>
              <a:stCxn id="26" idx="3"/>
            </p:cNvCxnSpPr>
            <p:nvPr/>
          </p:nvCxnSpPr>
          <p:spPr>
            <a:xfrm>
              <a:off x="2106887" y="2718917"/>
              <a:ext cx="2607988" cy="0"/>
            </a:xfrm>
            <a:prstGeom prst="straightConnector1">
              <a:avLst/>
            </a:prstGeom>
            <a:ln w="38100">
              <a:solidFill>
                <a:schemeClr val="accent1"/>
              </a:solidFill>
              <a:tailEnd type="triangle"/>
            </a:ln>
          </p:spPr>
          <p:style>
            <a:lnRef idx="1">
              <a:schemeClr val="accent6"/>
            </a:lnRef>
            <a:fillRef idx="0">
              <a:schemeClr val="accent6"/>
            </a:fillRef>
            <a:effectRef idx="0">
              <a:schemeClr val="accent6"/>
            </a:effectRef>
            <a:fontRef idx="minor">
              <a:schemeClr val="tx1"/>
            </a:fontRef>
          </p:style>
        </p:cxnSp>
      </p:grpSp>
      <p:pic>
        <p:nvPicPr>
          <p:cNvPr id="7" name="Graphic 6">
            <a:extLst>
              <a:ext uri="{FF2B5EF4-FFF2-40B4-BE49-F238E27FC236}">
                <a16:creationId xmlns:a16="http://schemas.microsoft.com/office/drawing/2014/main" id="{6B771285-854E-AA83-D1B5-BF71FE3CDAD3}"/>
              </a:ext>
            </a:extLst>
          </p:cNvPr>
          <p:cNvPicPr>
            <a:picLocks noChangeAspect="1"/>
          </p:cNvPicPr>
          <p:nvPr/>
        </p:nvPicPr>
        <p:blipFill rotWithShape="1">
          <a:blip r:embed="rId15">
            <a:extLst>
              <a:ext uri="{96DAC541-7B7A-43D3-8B79-37D633B846F1}">
                <asvg:svgBlip xmlns:asvg="http://schemas.microsoft.com/office/drawing/2016/SVG/main" r:embed="rId16"/>
              </a:ext>
            </a:extLst>
          </a:blip>
          <a:srcRect l="9333" t="3897" b="6999"/>
          <a:stretch/>
        </p:blipFill>
        <p:spPr>
          <a:xfrm>
            <a:off x="1819656" y="811944"/>
            <a:ext cx="9534144" cy="5004842"/>
          </a:xfrm>
          <a:prstGeom prst="rect">
            <a:avLst/>
          </a:prstGeom>
        </p:spPr>
      </p:pic>
      <p:sp>
        <p:nvSpPr>
          <p:cNvPr id="29" name="Rectangle 28">
            <a:extLst>
              <a:ext uri="{FF2B5EF4-FFF2-40B4-BE49-F238E27FC236}">
                <a16:creationId xmlns:a16="http://schemas.microsoft.com/office/drawing/2014/main" id="{889FCA25-E806-0265-5F85-396C36BF81F8}"/>
              </a:ext>
            </a:extLst>
          </p:cNvPr>
          <p:cNvSpPr/>
          <p:nvPr/>
        </p:nvSpPr>
        <p:spPr>
          <a:xfrm>
            <a:off x="2278865" y="5827824"/>
            <a:ext cx="2700087" cy="478803"/>
          </a:xfrm>
          <a:prstGeom prst="rect">
            <a:avLst/>
          </a:prstGeom>
          <a:no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accent1"/>
                </a:solidFill>
                <a:latin typeface="BrownPro Light" panose="00010400010101010101" pitchFamily="50" charset="0"/>
              </a:rPr>
              <a:t>Photopic: 6%</a:t>
            </a:r>
          </a:p>
          <a:p>
            <a:pPr algn="ctr"/>
            <a:r>
              <a:rPr lang="en-US" sz="1600" b="1" dirty="0">
                <a:solidFill>
                  <a:schemeClr val="accent1"/>
                </a:solidFill>
                <a:latin typeface="BrownPro Light" panose="00010400010101010101" pitchFamily="50" charset="0"/>
              </a:rPr>
              <a:t>Melanopic: 61%</a:t>
            </a:r>
          </a:p>
        </p:txBody>
      </p:sp>
      <p:sp>
        <p:nvSpPr>
          <p:cNvPr id="30" name="Rectangle 29">
            <a:extLst>
              <a:ext uri="{FF2B5EF4-FFF2-40B4-BE49-F238E27FC236}">
                <a16:creationId xmlns:a16="http://schemas.microsoft.com/office/drawing/2014/main" id="{AC968502-8BD3-2CA0-5687-5A9E7BF61B4E}"/>
              </a:ext>
            </a:extLst>
          </p:cNvPr>
          <p:cNvSpPr/>
          <p:nvPr/>
        </p:nvSpPr>
        <p:spPr>
          <a:xfrm>
            <a:off x="5074270" y="5833128"/>
            <a:ext cx="1814257" cy="478803"/>
          </a:xfrm>
          <a:prstGeom prst="rect">
            <a:avLst/>
          </a:prstGeom>
          <a:no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accent6"/>
                </a:solidFill>
                <a:latin typeface="BrownPro Light" panose="00010400010101010101" pitchFamily="50" charset="0"/>
              </a:rPr>
              <a:t>Photopic: 67%</a:t>
            </a:r>
          </a:p>
          <a:p>
            <a:pPr algn="ctr"/>
            <a:r>
              <a:rPr lang="en-US" sz="1600" b="1" dirty="0">
                <a:solidFill>
                  <a:schemeClr val="accent6"/>
                </a:solidFill>
                <a:latin typeface="BrownPro Light" panose="00010400010101010101" pitchFamily="50" charset="0"/>
              </a:rPr>
              <a:t>Melanopic: 39%</a:t>
            </a:r>
          </a:p>
        </p:txBody>
      </p:sp>
      <p:sp>
        <p:nvSpPr>
          <p:cNvPr id="31" name="Rectangle 30">
            <a:extLst>
              <a:ext uri="{FF2B5EF4-FFF2-40B4-BE49-F238E27FC236}">
                <a16:creationId xmlns:a16="http://schemas.microsoft.com/office/drawing/2014/main" id="{A0E7D81B-1C29-BBFD-F3AD-196A4859D314}"/>
              </a:ext>
            </a:extLst>
          </p:cNvPr>
          <p:cNvSpPr/>
          <p:nvPr/>
        </p:nvSpPr>
        <p:spPr>
          <a:xfrm>
            <a:off x="6986535" y="5827823"/>
            <a:ext cx="4367265" cy="478803"/>
          </a:xfrm>
          <a:prstGeom prst="rect">
            <a:avLst/>
          </a:prstGeom>
          <a:no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FF0000"/>
                </a:solidFill>
                <a:latin typeface="BrownPro Light" panose="00010400010101010101" pitchFamily="50" charset="0"/>
              </a:rPr>
              <a:t>Photopic: 26 %</a:t>
            </a:r>
          </a:p>
          <a:p>
            <a:pPr algn="ctr"/>
            <a:r>
              <a:rPr lang="en-US" sz="1600" b="1" dirty="0">
                <a:solidFill>
                  <a:srgbClr val="FF0000"/>
                </a:solidFill>
                <a:latin typeface="BrownPro Light" panose="00010400010101010101" pitchFamily="50" charset="0"/>
              </a:rPr>
              <a:t>Melanopic: 0.3%</a:t>
            </a:r>
          </a:p>
        </p:txBody>
      </p:sp>
      <p:grpSp>
        <p:nvGrpSpPr>
          <p:cNvPr id="2" name="Group 1">
            <a:extLst>
              <a:ext uri="{FF2B5EF4-FFF2-40B4-BE49-F238E27FC236}">
                <a16:creationId xmlns:a16="http://schemas.microsoft.com/office/drawing/2014/main" id="{E8CF6DA8-54BE-D79A-8E97-2B56D515E3F4}"/>
              </a:ext>
            </a:extLst>
          </p:cNvPr>
          <p:cNvGrpSpPr/>
          <p:nvPr/>
        </p:nvGrpSpPr>
        <p:grpSpPr>
          <a:xfrm>
            <a:off x="4343400" y="720510"/>
            <a:ext cx="685799" cy="5971945"/>
            <a:chOff x="4343400" y="720510"/>
            <a:chExt cx="685799" cy="5971945"/>
          </a:xfrm>
        </p:grpSpPr>
        <p:cxnSp>
          <p:nvCxnSpPr>
            <p:cNvPr id="4" name="Straight Connector 3">
              <a:extLst>
                <a:ext uri="{FF2B5EF4-FFF2-40B4-BE49-F238E27FC236}">
                  <a16:creationId xmlns:a16="http://schemas.microsoft.com/office/drawing/2014/main" id="{3FE0DDF3-2A25-6031-AEA6-23DCF591A481}"/>
                </a:ext>
              </a:extLst>
            </p:cNvPr>
            <p:cNvCxnSpPr>
              <a:cxnSpLocks/>
            </p:cNvCxnSpPr>
            <p:nvPr/>
          </p:nvCxnSpPr>
          <p:spPr>
            <a:xfrm>
              <a:off x="5029199" y="720510"/>
              <a:ext cx="0" cy="5831379"/>
            </a:xfrm>
            <a:prstGeom prst="line">
              <a:avLst/>
            </a:prstGeom>
            <a:ln w="28575">
              <a:solidFill>
                <a:schemeClr val="tx1">
                  <a:lumMod val="65000"/>
                  <a:lumOff val="35000"/>
                </a:schemeClr>
              </a:solidFill>
              <a:prstDash val="dash"/>
            </a:ln>
          </p:spPr>
          <p:style>
            <a:lnRef idx="1">
              <a:schemeClr val="accent2"/>
            </a:lnRef>
            <a:fillRef idx="0">
              <a:schemeClr val="accent2"/>
            </a:fillRef>
            <a:effectRef idx="0">
              <a:schemeClr val="accent2"/>
            </a:effectRef>
            <a:fontRef idx="minor">
              <a:schemeClr val="tx1"/>
            </a:fontRef>
          </p:style>
        </p:cxnSp>
        <p:sp>
          <p:nvSpPr>
            <p:cNvPr id="5" name="Rectangle 4">
              <a:extLst>
                <a:ext uri="{FF2B5EF4-FFF2-40B4-BE49-F238E27FC236}">
                  <a16:creationId xmlns:a16="http://schemas.microsoft.com/office/drawing/2014/main" id="{7D004EE5-7BDE-BC78-A227-7AC0DFE2E573}"/>
                </a:ext>
              </a:extLst>
            </p:cNvPr>
            <p:cNvSpPr/>
            <p:nvPr/>
          </p:nvSpPr>
          <p:spPr>
            <a:xfrm>
              <a:off x="4343400" y="6411322"/>
              <a:ext cx="685799" cy="28113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lumMod val="85000"/>
                      <a:lumOff val="15000"/>
                    </a:schemeClr>
                  </a:solidFill>
                  <a:latin typeface="BrownPro" panose="00010500010101010101" pitchFamily="50" charset="0"/>
                </a:rPr>
                <a:t>500nm</a:t>
              </a:r>
            </a:p>
          </p:txBody>
        </p:sp>
      </p:grpSp>
      <p:grpSp>
        <p:nvGrpSpPr>
          <p:cNvPr id="8" name="Group 7">
            <a:extLst>
              <a:ext uri="{FF2B5EF4-FFF2-40B4-BE49-F238E27FC236}">
                <a16:creationId xmlns:a16="http://schemas.microsoft.com/office/drawing/2014/main" id="{1F47E9E1-01CE-377C-1AD4-1C50F56B1140}"/>
              </a:ext>
            </a:extLst>
          </p:cNvPr>
          <p:cNvGrpSpPr/>
          <p:nvPr/>
        </p:nvGrpSpPr>
        <p:grpSpPr>
          <a:xfrm>
            <a:off x="6252972" y="720510"/>
            <a:ext cx="688276" cy="5971945"/>
            <a:chOff x="6252972" y="720510"/>
            <a:chExt cx="688276" cy="5971945"/>
          </a:xfrm>
        </p:grpSpPr>
        <p:cxnSp>
          <p:nvCxnSpPr>
            <p:cNvPr id="10" name="Straight Connector 9">
              <a:extLst>
                <a:ext uri="{FF2B5EF4-FFF2-40B4-BE49-F238E27FC236}">
                  <a16:creationId xmlns:a16="http://schemas.microsoft.com/office/drawing/2014/main" id="{220BB3A0-9EC1-5BBA-6D95-EB65E348A8FF}"/>
                </a:ext>
              </a:extLst>
            </p:cNvPr>
            <p:cNvCxnSpPr>
              <a:cxnSpLocks/>
              <a:endCxn id="19" idx="3"/>
            </p:cNvCxnSpPr>
            <p:nvPr/>
          </p:nvCxnSpPr>
          <p:spPr>
            <a:xfrm flipH="1">
              <a:off x="6938771" y="720510"/>
              <a:ext cx="2477" cy="5831379"/>
            </a:xfrm>
            <a:prstGeom prst="line">
              <a:avLst/>
            </a:prstGeom>
            <a:ln w="28575">
              <a:solidFill>
                <a:schemeClr val="tx1">
                  <a:lumMod val="65000"/>
                  <a:lumOff val="35000"/>
                </a:schemeClr>
              </a:solidFill>
              <a:prstDash val="dash"/>
            </a:ln>
          </p:spPr>
          <p:style>
            <a:lnRef idx="1">
              <a:schemeClr val="accent2"/>
            </a:lnRef>
            <a:fillRef idx="0">
              <a:schemeClr val="accent2"/>
            </a:fillRef>
            <a:effectRef idx="0">
              <a:schemeClr val="accent2"/>
            </a:effectRef>
            <a:fontRef idx="minor">
              <a:schemeClr val="tx1"/>
            </a:fontRef>
          </p:style>
        </p:cxnSp>
        <p:sp>
          <p:nvSpPr>
            <p:cNvPr id="19" name="Rectangle 18">
              <a:extLst>
                <a:ext uri="{FF2B5EF4-FFF2-40B4-BE49-F238E27FC236}">
                  <a16:creationId xmlns:a16="http://schemas.microsoft.com/office/drawing/2014/main" id="{CA3D4145-F6AC-7F2F-EA88-0D837EC09E32}"/>
                </a:ext>
              </a:extLst>
            </p:cNvPr>
            <p:cNvSpPr/>
            <p:nvPr/>
          </p:nvSpPr>
          <p:spPr>
            <a:xfrm>
              <a:off x="6252972" y="6411322"/>
              <a:ext cx="685799" cy="28113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lumMod val="85000"/>
                      <a:lumOff val="15000"/>
                    </a:schemeClr>
                  </a:solidFill>
                  <a:latin typeface="BrownPro" panose="00010500010101010101" pitchFamily="50" charset="0"/>
                </a:rPr>
                <a:t>588nm</a:t>
              </a:r>
            </a:p>
          </p:txBody>
        </p:sp>
      </p:grpSp>
    </p:spTree>
    <p:extLst>
      <p:ext uri="{BB962C8B-B14F-4D97-AF65-F5344CB8AC3E}">
        <p14:creationId xmlns:p14="http://schemas.microsoft.com/office/powerpoint/2010/main" val="3166531872"/>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B4AB0B6A-4069-CF92-49AC-B0CE3B7B674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00125" y="1099324"/>
            <a:ext cx="9053675" cy="4385774"/>
          </a:xfrm>
          <a:prstGeom prst="rect">
            <a:avLst/>
          </a:prstGeom>
        </p:spPr>
      </p:pic>
      <p:pic>
        <p:nvPicPr>
          <p:cNvPr id="9" name="Graphic 8">
            <a:extLst>
              <a:ext uri="{FF2B5EF4-FFF2-40B4-BE49-F238E27FC236}">
                <a16:creationId xmlns:a16="http://schemas.microsoft.com/office/drawing/2014/main" id="{4D5DD296-F3BC-CBAC-AE81-672EA140302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00125" y="1086500"/>
            <a:ext cx="9053675" cy="4385774"/>
          </a:xfrm>
          <a:prstGeom prst="rect">
            <a:avLst/>
          </a:prstGeom>
        </p:spPr>
      </p:pic>
      <p:pic>
        <p:nvPicPr>
          <p:cNvPr id="11" name="Graphic 10">
            <a:extLst>
              <a:ext uri="{FF2B5EF4-FFF2-40B4-BE49-F238E27FC236}">
                <a16:creationId xmlns:a16="http://schemas.microsoft.com/office/drawing/2014/main" id="{8B175DD3-F3C7-998D-57B9-7638B4CD0C8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300125" y="3287861"/>
            <a:ext cx="9053675" cy="2197237"/>
          </a:xfrm>
          <a:prstGeom prst="rect">
            <a:avLst/>
          </a:prstGeom>
        </p:spPr>
      </p:pic>
      <p:pic>
        <p:nvPicPr>
          <p:cNvPr id="17" name="Graphic 16">
            <a:extLst>
              <a:ext uri="{FF2B5EF4-FFF2-40B4-BE49-F238E27FC236}">
                <a16:creationId xmlns:a16="http://schemas.microsoft.com/office/drawing/2014/main" id="{EF6CC198-E1AE-025D-5903-0DBD5963098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300125" y="3279387"/>
            <a:ext cx="9053675" cy="2158689"/>
          </a:xfrm>
          <a:prstGeom prst="rect">
            <a:avLst/>
          </a:prstGeom>
        </p:spPr>
      </p:pic>
      <p:pic>
        <p:nvPicPr>
          <p:cNvPr id="25" name="Graphic 24">
            <a:extLst>
              <a:ext uri="{FF2B5EF4-FFF2-40B4-BE49-F238E27FC236}">
                <a16:creationId xmlns:a16="http://schemas.microsoft.com/office/drawing/2014/main" id="{72504F4F-752E-E8A7-57AC-401A1AE3F59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38784" y="1041214"/>
            <a:ext cx="899160" cy="566138"/>
          </a:xfrm>
          <a:prstGeom prst="rect">
            <a:avLst/>
          </a:prstGeom>
        </p:spPr>
      </p:pic>
      <p:sp>
        <p:nvSpPr>
          <p:cNvPr id="3" name="Title 1">
            <a:extLst>
              <a:ext uri="{FF2B5EF4-FFF2-40B4-BE49-F238E27FC236}">
                <a16:creationId xmlns:a16="http://schemas.microsoft.com/office/drawing/2014/main" id="{EE3C3CD7-7491-F73A-7E00-C492226FD1D7}"/>
              </a:ext>
            </a:extLst>
          </p:cNvPr>
          <p:cNvSpPr txBox="1">
            <a:spLocks/>
          </p:cNvSpPr>
          <p:nvPr/>
        </p:nvSpPr>
        <p:spPr>
          <a:xfrm>
            <a:off x="838200" y="1"/>
            <a:ext cx="10515600" cy="8119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latin typeface="BrownPro" panose="00010500010101010101" pitchFamily="50" charset="0"/>
              </a:rPr>
              <a:t>Proposed Solution</a:t>
            </a:r>
          </a:p>
        </p:txBody>
      </p:sp>
      <p:pic>
        <p:nvPicPr>
          <p:cNvPr id="8" name="Graphic 7">
            <a:extLst>
              <a:ext uri="{FF2B5EF4-FFF2-40B4-BE49-F238E27FC236}">
                <a16:creationId xmlns:a16="http://schemas.microsoft.com/office/drawing/2014/main" id="{DF56017D-0551-DB24-3FFF-D11EFD45780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300125" y="1607352"/>
            <a:ext cx="9053675" cy="3877744"/>
          </a:xfrm>
          <a:prstGeom prst="rect">
            <a:avLst/>
          </a:prstGeom>
        </p:spPr>
      </p:pic>
      <p:grpSp>
        <p:nvGrpSpPr>
          <p:cNvPr id="4" name="Group 3">
            <a:extLst>
              <a:ext uri="{FF2B5EF4-FFF2-40B4-BE49-F238E27FC236}">
                <a16:creationId xmlns:a16="http://schemas.microsoft.com/office/drawing/2014/main" id="{2B3E6035-51F7-898A-22A9-45177FFD6D89}"/>
              </a:ext>
            </a:extLst>
          </p:cNvPr>
          <p:cNvGrpSpPr/>
          <p:nvPr/>
        </p:nvGrpSpPr>
        <p:grpSpPr>
          <a:xfrm>
            <a:off x="492238" y="2407333"/>
            <a:ext cx="4222637" cy="623167"/>
            <a:chOff x="492238" y="2407333"/>
            <a:chExt cx="4103176" cy="623167"/>
          </a:xfrm>
        </p:grpSpPr>
        <p:cxnSp>
          <p:nvCxnSpPr>
            <p:cNvPr id="6" name="Straight Arrow Connector 5">
              <a:extLst>
                <a:ext uri="{FF2B5EF4-FFF2-40B4-BE49-F238E27FC236}">
                  <a16:creationId xmlns:a16="http://schemas.microsoft.com/office/drawing/2014/main" id="{D7002FC5-8FCF-4C25-3DC4-3C507CE3C9D3}"/>
                </a:ext>
              </a:extLst>
            </p:cNvPr>
            <p:cNvCxnSpPr>
              <a:cxnSpLocks/>
              <a:stCxn id="5" idx="3"/>
            </p:cNvCxnSpPr>
            <p:nvPr/>
          </p:nvCxnSpPr>
          <p:spPr>
            <a:xfrm>
              <a:off x="2106887" y="2718917"/>
              <a:ext cx="2488527" cy="0"/>
            </a:xfrm>
            <a:prstGeom prst="straightConnector1">
              <a:avLst/>
            </a:prstGeom>
            <a:ln w="38100">
              <a:solidFill>
                <a:schemeClr val="accent1"/>
              </a:solidFill>
              <a:tailEnd type="triangle"/>
            </a:ln>
          </p:spPr>
          <p:style>
            <a:lnRef idx="1">
              <a:schemeClr val="accent6"/>
            </a:lnRef>
            <a:fillRef idx="0">
              <a:schemeClr val="accent6"/>
            </a:fillRef>
            <a:effectRef idx="0">
              <a:schemeClr val="accent6"/>
            </a:effectRef>
            <a:fontRef idx="minor">
              <a:schemeClr val="tx1"/>
            </a:fontRef>
          </p:style>
        </p:cxnSp>
        <p:sp>
          <p:nvSpPr>
            <p:cNvPr id="5" name="Rectangle 4">
              <a:extLst>
                <a:ext uri="{FF2B5EF4-FFF2-40B4-BE49-F238E27FC236}">
                  <a16:creationId xmlns:a16="http://schemas.microsoft.com/office/drawing/2014/main" id="{64C6DF0B-4389-40C8-213E-298DF365E321}"/>
                </a:ext>
              </a:extLst>
            </p:cNvPr>
            <p:cNvSpPr/>
            <p:nvPr/>
          </p:nvSpPr>
          <p:spPr>
            <a:xfrm>
              <a:off x="492238" y="2407333"/>
              <a:ext cx="1614649" cy="623167"/>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BrownPro Light" panose="00010400010101010101" pitchFamily="50" charset="0"/>
                </a:rPr>
                <a:t>Circadian light regained</a:t>
              </a:r>
            </a:p>
          </p:txBody>
        </p:sp>
      </p:grpSp>
      <p:grpSp>
        <p:nvGrpSpPr>
          <p:cNvPr id="16" name="Group 15">
            <a:extLst>
              <a:ext uri="{FF2B5EF4-FFF2-40B4-BE49-F238E27FC236}">
                <a16:creationId xmlns:a16="http://schemas.microsoft.com/office/drawing/2014/main" id="{BA51BF9F-3CBA-A34E-6E24-6BF4C4A9613B}"/>
              </a:ext>
            </a:extLst>
          </p:cNvPr>
          <p:cNvGrpSpPr/>
          <p:nvPr/>
        </p:nvGrpSpPr>
        <p:grpSpPr>
          <a:xfrm>
            <a:off x="6238875" y="2540116"/>
            <a:ext cx="3969991" cy="428269"/>
            <a:chOff x="3307108" y="-564641"/>
            <a:chExt cx="3969991" cy="428269"/>
          </a:xfrm>
        </p:grpSpPr>
        <p:cxnSp>
          <p:nvCxnSpPr>
            <p:cNvPr id="18" name="Straight Arrow Connector 17">
              <a:extLst>
                <a:ext uri="{FF2B5EF4-FFF2-40B4-BE49-F238E27FC236}">
                  <a16:creationId xmlns:a16="http://schemas.microsoft.com/office/drawing/2014/main" id="{EE422C36-7D24-B964-379A-B920985174D4}"/>
                </a:ext>
              </a:extLst>
            </p:cNvPr>
            <p:cNvCxnSpPr>
              <a:cxnSpLocks/>
              <a:stCxn id="19" idx="1"/>
            </p:cNvCxnSpPr>
            <p:nvPr/>
          </p:nvCxnSpPr>
          <p:spPr>
            <a:xfrm flipH="1">
              <a:off x="3307108" y="-350506"/>
              <a:ext cx="2064992" cy="0"/>
            </a:xfrm>
            <a:prstGeom prst="straightConnector1">
              <a:avLst/>
            </a:prstGeom>
            <a:ln w="38100">
              <a:tailEnd type="triangle"/>
            </a:ln>
          </p:spPr>
          <p:style>
            <a:lnRef idx="1">
              <a:schemeClr val="accent6"/>
            </a:lnRef>
            <a:fillRef idx="0">
              <a:schemeClr val="accent6"/>
            </a:fillRef>
            <a:effectRef idx="0">
              <a:schemeClr val="accent6"/>
            </a:effectRef>
            <a:fontRef idx="minor">
              <a:schemeClr val="tx1"/>
            </a:fontRef>
          </p:style>
        </p:cxnSp>
        <p:sp>
          <p:nvSpPr>
            <p:cNvPr id="19" name="Rectangle 18">
              <a:extLst>
                <a:ext uri="{FF2B5EF4-FFF2-40B4-BE49-F238E27FC236}">
                  <a16:creationId xmlns:a16="http://schemas.microsoft.com/office/drawing/2014/main" id="{FFFBD24D-C3FA-CB28-0FB5-3806D22D4146}"/>
                </a:ext>
              </a:extLst>
            </p:cNvPr>
            <p:cNvSpPr/>
            <p:nvPr/>
          </p:nvSpPr>
          <p:spPr>
            <a:xfrm>
              <a:off x="5372100" y="-564641"/>
              <a:ext cx="1904999" cy="428269"/>
            </a:xfrm>
            <a:prstGeom prst="rect">
              <a:avLst/>
            </a:prstGeom>
            <a:noFill/>
            <a:ln w="381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BrownPro Light" panose="00010400010101010101" pitchFamily="50" charset="0"/>
                </a:rPr>
                <a:t>Glare mitigated</a:t>
              </a:r>
            </a:p>
          </p:txBody>
        </p:sp>
      </p:grpSp>
      <p:pic>
        <p:nvPicPr>
          <p:cNvPr id="101" name="Graphic 100">
            <a:extLst>
              <a:ext uri="{FF2B5EF4-FFF2-40B4-BE49-F238E27FC236}">
                <a16:creationId xmlns:a16="http://schemas.microsoft.com/office/drawing/2014/main" id="{F078F3EB-61E2-CF98-1845-7A39489A859C}"/>
              </a:ext>
            </a:extLst>
          </p:cNvPr>
          <p:cNvPicPr>
            <a:picLocks noChangeAspect="1"/>
          </p:cNvPicPr>
          <p:nvPr/>
        </p:nvPicPr>
        <p:blipFill rotWithShape="1">
          <a:blip r:embed="rId15">
            <a:extLst>
              <a:ext uri="{96DAC541-7B7A-43D3-8B79-37D633B846F1}">
                <asvg:svgBlip xmlns:asvg="http://schemas.microsoft.com/office/drawing/2016/SVG/main" r:embed="rId16"/>
              </a:ext>
            </a:extLst>
          </a:blip>
          <a:srcRect l="9333" t="3897" b="6999"/>
          <a:stretch/>
        </p:blipFill>
        <p:spPr>
          <a:xfrm>
            <a:off x="1819656" y="811944"/>
            <a:ext cx="9534144" cy="5004842"/>
          </a:xfrm>
          <a:prstGeom prst="rect">
            <a:avLst/>
          </a:prstGeom>
        </p:spPr>
      </p:pic>
      <p:grpSp>
        <p:nvGrpSpPr>
          <p:cNvPr id="65" name="Group 64">
            <a:extLst>
              <a:ext uri="{FF2B5EF4-FFF2-40B4-BE49-F238E27FC236}">
                <a16:creationId xmlns:a16="http://schemas.microsoft.com/office/drawing/2014/main" id="{B00FDF8B-0420-7883-9155-1BE178697744}"/>
              </a:ext>
            </a:extLst>
          </p:cNvPr>
          <p:cNvGrpSpPr/>
          <p:nvPr/>
        </p:nvGrpSpPr>
        <p:grpSpPr>
          <a:xfrm>
            <a:off x="4343400" y="720510"/>
            <a:ext cx="685799" cy="5971945"/>
            <a:chOff x="4343400" y="720510"/>
            <a:chExt cx="685799" cy="5971945"/>
          </a:xfrm>
        </p:grpSpPr>
        <p:cxnSp>
          <p:nvCxnSpPr>
            <p:cNvPr id="66" name="Straight Connector 65">
              <a:extLst>
                <a:ext uri="{FF2B5EF4-FFF2-40B4-BE49-F238E27FC236}">
                  <a16:creationId xmlns:a16="http://schemas.microsoft.com/office/drawing/2014/main" id="{F53DBE35-FB73-9002-3751-2CEA585999FD}"/>
                </a:ext>
              </a:extLst>
            </p:cNvPr>
            <p:cNvCxnSpPr>
              <a:cxnSpLocks/>
            </p:cNvCxnSpPr>
            <p:nvPr/>
          </p:nvCxnSpPr>
          <p:spPr>
            <a:xfrm>
              <a:off x="5029199" y="720510"/>
              <a:ext cx="0" cy="5831379"/>
            </a:xfrm>
            <a:prstGeom prst="line">
              <a:avLst/>
            </a:prstGeom>
            <a:ln w="28575">
              <a:solidFill>
                <a:schemeClr val="tx1">
                  <a:lumMod val="65000"/>
                  <a:lumOff val="35000"/>
                </a:schemeClr>
              </a:solidFill>
              <a:prstDash val="dash"/>
            </a:ln>
          </p:spPr>
          <p:style>
            <a:lnRef idx="1">
              <a:schemeClr val="accent2"/>
            </a:lnRef>
            <a:fillRef idx="0">
              <a:schemeClr val="accent2"/>
            </a:fillRef>
            <a:effectRef idx="0">
              <a:schemeClr val="accent2"/>
            </a:effectRef>
            <a:fontRef idx="minor">
              <a:schemeClr val="tx1"/>
            </a:fontRef>
          </p:style>
        </p:cxnSp>
        <p:sp>
          <p:nvSpPr>
            <p:cNvPr id="67" name="Rectangle 66">
              <a:extLst>
                <a:ext uri="{FF2B5EF4-FFF2-40B4-BE49-F238E27FC236}">
                  <a16:creationId xmlns:a16="http://schemas.microsoft.com/office/drawing/2014/main" id="{69D2C0D2-C0D8-61AB-37B6-C42DFF098433}"/>
                </a:ext>
              </a:extLst>
            </p:cNvPr>
            <p:cNvSpPr/>
            <p:nvPr/>
          </p:nvSpPr>
          <p:spPr>
            <a:xfrm>
              <a:off x="4343400" y="6411322"/>
              <a:ext cx="685799" cy="28113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lumMod val="85000"/>
                      <a:lumOff val="15000"/>
                    </a:schemeClr>
                  </a:solidFill>
                  <a:latin typeface="BrownPro" panose="00010500010101010101" pitchFamily="50" charset="0"/>
                </a:rPr>
                <a:t>500nm</a:t>
              </a:r>
            </a:p>
          </p:txBody>
        </p:sp>
      </p:grpSp>
      <p:grpSp>
        <p:nvGrpSpPr>
          <p:cNvPr id="68" name="Group 67">
            <a:extLst>
              <a:ext uri="{FF2B5EF4-FFF2-40B4-BE49-F238E27FC236}">
                <a16:creationId xmlns:a16="http://schemas.microsoft.com/office/drawing/2014/main" id="{F22E71AA-0104-21E1-E943-D16BC2AD6087}"/>
              </a:ext>
            </a:extLst>
          </p:cNvPr>
          <p:cNvGrpSpPr/>
          <p:nvPr/>
        </p:nvGrpSpPr>
        <p:grpSpPr>
          <a:xfrm>
            <a:off x="6252972" y="720510"/>
            <a:ext cx="688276" cy="5971945"/>
            <a:chOff x="6252972" y="720510"/>
            <a:chExt cx="688276" cy="5971945"/>
          </a:xfrm>
        </p:grpSpPr>
        <p:cxnSp>
          <p:nvCxnSpPr>
            <p:cNvPr id="69" name="Straight Connector 68">
              <a:extLst>
                <a:ext uri="{FF2B5EF4-FFF2-40B4-BE49-F238E27FC236}">
                  <a16:creationId xmlns:a16="http://schemas.microsoft.com/office/drawing/2014/main" id="{9697F0EE-6BE2-2BFD-9393-B9008784DAC3}"/>
                </a:ext>
              </a:extLst>
            </p:cNvPr>
            <p:cNvCxnSpPr>
              <a:cxnSpLocks/>
              <a:endCxn id="70" idx="3"/>
            </p:cNvCxnSpPr>
            <p:nvPr/>
          </p:nvCxnSpPr>
          <p:spPr>
            <a:xfrm flipH="1">
              <a:off x="6938771" y="720510"/>
              <a:ext cx="2477" cy="5831379"/>
            </a:xfrm>
            <a:prstGeom prst="line">
              <a:avLst/>
            </a:prstGeom>
            <a:ln w="28575">
              <a:solidFill>
                <a:schemeClr val="tx1">
                  <a:lumMod val="65000"/>
                  <a:lumOff val="35000"/>
                </a:schemeClr>
              </a:solidFill>
              <a:prstDash val="dash"/>
            </a:ln>
          </p:spPr>
          <p:style>
            <a:lnRef idx="1">
              <a:schemeClr val="accent2"/>
            </a:lnRef>
            <a:fillRef idx="0">
              <a:schemeClr val="accent2"/>
            </a:fillRef>
            <a:effectRef idx="0">
              <a:schemeClr val="accent2"/>
            </a:effectRef>
            <a:fontRef idx="minor">
              <a:schemeClr val="tx1"/>
            </a:fontRef>
          </p:style>
        </p:cxnSp>
        <p:sp>
          <p:nvSpPr>
            <p:cNvPr id="70" name="Rectangle 69">
              <a:extLst>
                <a:ext uri="{FF2B5EF4-FFF2-40B4-BE49-F238E27FC236}">
                  <a16:creationId xmlns:a16="http://schemas.microsoft.com/office/drawing/2014/main" id="{A0444C3C-E1D6-DE19-2D75-4020741C6ABA}"/>
                </a:ext>
              </a:extLst>
            </p:cNvPr>
            <p:cNvSpPr/>
            <p:nvPr/>
          </p:nvSpPr>
          <p:spPr>
            <a:xfrm>
              <a:off x="6252972" y="6411322"/>
              <a:ext cx="685799" cy="28113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lumMod val="85000"/>
                      <a:lumOff val="15000"/>
                    </a:schemeClr>
                  </a:solidFill>
                  <a:latin typeface="BrownPro" panose="00010500010101010101" pitchFamily="50" charset="0"/>
                </a:rPr>
                <a:t>588nm</a:t>
              </a:r>
            </a:p>
          </p:txBody>
        </p:sp>
      </p:grpSp>
      <p:sp>
        <p:nvSpPr>
          <p:cNvPr id="105" name="Rectangle 104">
            <a:extLst>
              <a:ext uri="{FF2B5EF4-FFF2-40B4-BE49-F238E27FC236}">
                <a16:creationId xmlns:a16="http://schemas.microsoft.com/office/drawing/2014/main" id="{BBE6B6A0-24B1-FC46-ECD9-E3020E745053}"/>
              </a:ext>
            </a:extLst>
          </p:cNvPr>
          <p:cNvSpPr/>
          <p:nvPr/>
        </p:nvSpPr>
        <p:spPr>
          <a:xfrm>
            <a:off x="2278865" y="5827824"/>
            <a:ext cx="2700087" cy="478803"/>
          </a:xfrm>
          <a:prstGeom prst="rect">
            <a:avLst/>
          </a:prstGeom>
          <a:no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accent1"/>
                </a:solidFill>
                <a:latin typeface="BrownPro Light" panose="00010400010101010101" pitchFamily="50" charset="0"/>
              </a:rPr>
              <a:t>Photopic: 6%</a:t>
            </a:r>
          </a:p>
          <a:p>
            <a:pPr algn="ctr"/>
            <a:r>
              <a:rPr lang="en-US" sz="1600" b="1" dirty="0">
                <a:solidFill>
                  <a:schemeClr val="accent1"/>
                </a:solidFill>
                <a:latin typeface="BrownPro Light" panose="00010400010101010101" pitchFamily="50" charset="0"/>
              </a:rPr>
              <a:t>Melanopic: 61%</a:t>
            </a:r>
          </a:p>
        </p:txBody>
      </p:sp>
      <p:sp>
        <p:nvSpPr>
          <p:cNvPr id="106" name="Rectangle 105">
            <a:extLst>
              <a:ext uri="{FF2B5EF4-FFF2-40B4-BE49-F238E27FC236}">
                <a16:creationId xmlns:a16="http://schemas.microsoft.com/office/drawing/2014/main" id="{B50D5A53-B119-2E14-5054-ECE6DEC19BD0}"/>
              </a:ext>
            </a:extLst>
          </p:cNvPr>
          <p:cNvSpPr/>
          <p:nvPr/>
        </p:nvSpPr>
        <p:spPr>
          <a:xfrm>
            <a:off x="5074270" y="5833128"/>
            <a:ext cx="1814257" cy="478803"/>
          </a:xfrm>
          <a:prstGeom prst="rect">
            <a:avLst/>
          </a:prstGeom>
          <a:no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accent6"/>
                </a:solidFill>
                <a:latin typeface="BrownPro Light" panose="00010400010101010101" pitchFamily="50" charset="0"/>
              </a:rPr>
              <a:t>Photopic: 67%</a:t>
            </a:r>
          </a:p>
          <a:p>
            <a:pPr algn="ctr"/>
            <a:r>
              <a:rPr lang="en-US" sz="1600" b="1" dirty="0">
                <a:solidFill>
                  <a:schemeClr val="accent6"/>
                </a:solidFill>
                <a:latin typeface="BrownPro Light" panose="00010400010101010101" pitchFamily="50" charset="0"/>
              </a:rPr>
              <a:t>Melanopic: 39%</a:t>
            </a:r>
          </a:p>
        </p:txBody>
      </p:sp>
      <p:sp>
        <p:nvSpPr>
          <p:cNvPr id="107" name="Rectangle 106">
            <a:extLst>
              <a:ext uri="{FF2B5EF4-FFF2-40B4-BE49-F238E27FC236}">
                <a16:creationId xmlns:a16="http://schemas.microsoft.com/office/drawing/2014/main" id="{807BFBD9-1A79-28CC-79A9-A2A094CEC56D}"/>
              </a:ext>
            </a:extLst>
          </p:cNvPr>
          <p:cNvSpPr/>
          <p:nvPr/>
        </p:nvSpPr>
        <p:spPr>
          <a:xfrm>
            <a:off x="6986535" y="5827823"/>
            <a:ext cx="4367265" cy="478803"/>
          </a:xfrm>
          <a:prstGeom prst="rect">
            <a:avLst/>
          </a:prstGeom>
          <a:no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FF0000"/>
                </a:solidFill>
                <a:latin typeface="BrownPro Light" panose="00010400010101010101" pitchFamily="50" charset="0"/>
              </a:rPr>
              <a:t>Photopic: 26 %</a:t>
            </a:r>
          </a:p>
          <a:p>
            <a:pPr algn="ctr"/>
            <a:r>
              <a:rPr lang="en-US" sz="1600" b="1" dirty="0">
                <a:solidFill>
                  <a:srgbClr val="FF0000"/>
                </a:solidFill>
                <a:latin typeface="BrownPro Light" panose="00010400010101010101" pitchFamily="50" charset="0"/>
              </a:rPr>
              <a:t>Melanopic: 0.3%</a:t>
            </a:r>
          </a:p>
        </p:txBody>
      </p:sp>
      <p:sp>
        <p:nvSpPr>
          <p:cNvPr id="28" name="Rectangle 27">
            <a:extLst>
              <a:ext uri="{FF2B5EF4-FFF2-40B4-BE49-F238E27FC236}">
                <a16:creationId xmlns:a16="http://schemas.microsoft.com/office/drawing/2014/main" id="{4537D5AE-A578-B223-E62D-232A21B14E58}"/>
              </a:ext>
            </a:extLst>
          </p:cNvPr>
          <p:cNvSpPr/>
          <p:nvPr/>
        </p:nvSpPr>
        <p:spPr>
          <a:xfrm flipV="1">
            <a:off x="5140739" y="5779157"/>
            <a:ext cx="1607931" cy="30019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0578BE6-8574-1C60-8485-987FA9E23762}"/>
              </a:ext>
            </a:extLst>
          </p:cNvPr>
          <p:cNvSpPr/>
          <p:nvPr/>
        </p:nvSpPr>
        <p:spPr>
          <a:xfrm flipV="1">
            <a:off x="2824942" y="6041725"/>
            <a:ext cx="1607931" cy="30019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54777063"/>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1">
            <a:extLst>
              <a:ext uri="{FF2B5EF4-FFF2-40B4-BE49-F238E27FC236}">
                <a16:creationId xmlns:a16="http://schemas.microsoft.com/office/drawing/2014/main" id="{2BAD64DD-290D-F662-061B-33237F99C68C}"/>
              </a:ext>
            </a:extLst>
          </p:cNvPr>
          <p:cNvSpPr txBox="1">
            <a:spLocks/>
          </p:cNvSpPr>
          <p:nvPr/>
        </p:nvSpPr>
        <p:spPr>
          <a:xfrm>
            <a:off x="838199" y="1825626"/>
            <a:ext cx="5457825" cy="43513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mj-lt"/>
              <a:buAutoNum type="arabicPeriod"/>
            </a:pPr>
            <a:r>
              <a:rPr lang="en-US" sz="1600" dirty="0">
                <a:latin typeface="BrownPro" panose="00010500010101010101" pitchFamily="50" charset="0"/>
              </a:rPr>
              <a:t>Light Intensity (300lx – 2657lx)</a:t>
            </a:r>
          </a:p>
          <a:p>
            <a:pPr lvl="1"/>
            <a:r>
              <a:rPr lang="en-US" sz="1600" dirty="0">
                <a:latin typeface="BrownPro Light" panose="00010400010101010101" pitchFamily="50" charset="0"/>
              </a:rPr>
              <a:t>Office task: </a:t>
            </a:r>
            <a:r>
              <a:rPr lang="en-US" sz="1600" dirty="0">
                <a:solidFill>
                  <a:srgbClr val="FF0000"/>
                </a:solidFill>
                <a:latin typeface="BrownPro Light" panose="00010400010101010101" pitchFamily="50" charset="0"/>
              </a:rPr>
              <a:t>300lx* (on the table)</a:t>
            </a:r>
            <a:endParaRPr lang="en-US" sz="1600" dirty="0">
              <a:latin typeface="BrownPro Light" panose="00010400010101010101" pitchFamily="50" charset="0"/>
            </a:endParaRPr>
          </a:p>
          <a:p>
            <a:pPr lvl="1"/>
            <a:r>
              <a:rPr lang="en-US" sz="1600" dirty="0">
                <a:latin typeface="BrownPro Light" panose="00010400010101010101" pitchFamily="50" charset="0"/>
              </a:rPr>
              <a:t>Glare: </a:t>
            </a:r>
            <a:r>
              <a:rPr lang="en-US" sz="1600" dirty="0">
                <a:solidFill>
                  <a:srgbClr val="FF0000"/>
                </a:solidFill>
                <a:latin typeface="BrownPro Light" panose="00010400010101010101" pitchFamily="50" charset="0"/>
              </a:rPr>
              <a:t>2657lx* (Ev at the eye)</a:t>
            </a:r>
            <a:endParaRPr lang="en-US" sz="1600" dirty="0">
              <a:latin typeface="BrownPro" panose="00010500010101010101" pitchFamily="50" charset="0"/>
            </a:endParaRPr>
          </a:p>
          <a:p>
            <a:pPr marL="342900" indent="-342900">
              <a:buFont typeface="+mj-lt"/>
              <a:buAutoNum type="arabicPeriod"/>
            </a:pPr>
            <a:r>
              <a:rPr lang="en-US" sz="1600" dirty="0">
                <a:latin typeface="BrownPro" panose="00010500010101010101" pitchFamily="50" charset="0"/>
              </a:rPr>
              <a:t>WELL v2 L03 Circadian Standard</a:t>
            </a:r>
          </a:p>
          <a:p>
            <a:pPr lvl="1"/>
            <a:r>
              <a:rPr lang="en-US" sz="1600" dirty="0">
                <a:latin typeface="BrownPro Light" panose="00010400010101010101" pitchFamily="50" charset="0"/>
              </a:rPr>
              <a:t>Equivalent Melanopic Lux (EML) </a:t>
            </a:r>
            <a:r>
              <a:rPr lang="en-US" sz="1600" dirty="0">
                <a:solidFill>
                  <a:srgbClr val="FF0000"/>
                </a:solidFill>
                <a:latin typeface="BrownPro Light" panose="00010400010101010101" pitchFamily="50" charset="0"/>
              </a:rPr>
              <a:t>(Ev at the eye)</a:t>
            </a:r>
          </a:p>
          <a:p>
            <a:pPr lvl="1"/>
            <a:r>
              <a:rPr lang="en-US" sz="1600" dirty="0">
                <a:latin typeface="BrownPro Light" panose="00010400010101010101" pitchFamily="50" charset="0"/>
              </a:rPr>
              <a:t>&gt;275EML for 4 hour</a:t>
            </a:r>
          </a:p>
          <a:p>
            <a:pPr marL="457200" lvl="1" indent="0">
              <a:buNone/>
            </a:pPr>
            <a:endParaRPr lang="en-US" sz="1600" dirty="0">
              <a:latin typeface="BrownPro Light" panose="00010400010101010101" pitchFamily="50" charset="0"/>
            </a:endParaRPr>
          </a:p>
          <a:p>
            <a:pPr>
              <a:buFont typeface="Wingdings" panose="05000000000000000000" pitchFamily="2" charset="2"/>
              <a:buChar char="v"/>
            </a:pPr>
            <a:r>
              <a:rPr lang="en-US" sz="1600" dirty="0">
                <a:latin typeface="BrownPro Light" panose="00010400010101010101" pitchFamily="50" charset="0"/>
              </a:rPr>
              <a:t> Ideal Condition: &gt;275 EML - &lt;2657lx </a:t>
            </a:r>
          </a:p>
          <a:p>
            <a:pPr marL="0" indent="0">
              <a:buNone/>
            </a:pPr>
            <a:endParaRPr lang="en-US" sz="1600" dirty="0">
              <a:latin typeface="BrownPro" panose="00010500010101010101" pitchFamily="50" charset="0"/>
            </a:endParaRPr>
          </a:p>
          <a:p>
            <a:pPr lvl="1"/>
            <a:endParaRPr lang="en-US" sz="1600" dirty="0">
              <a:latin typeface="BrownPro" panose="00010500010101010101" pitchFamily="50" charset="0"/>
            </a:endParaRPr>
          </a:p>
        </p:txBody>
      </p:sp>
      <p:sp>
        <p:nvSpPr>
          <p:cNvPr id="6" name="Title 1">
            <a:extLst>
              <a:ext uri="{FF2B5EF4-FFF2-40B4-BE49-F238E27FC236}">
                <a16:creationId xmlns:a16="http://schemas.microsoft.com/office/drawing/2014/main" id="{2E1407B6-394D-8F16-8121-089050E3309D}"/>
              </a:ext>
            </a:extLst>
          </p:cNvPr>
          <p:cNvSpPr txBox="1">
            <a:spLocks/>
          </p:cNvSpPr>
          <p:nvPr/>
        </p:nvSpPr>
        <p:spPr>
          <a:xfrm>
            <a:off x="838198"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latin typeface="BrownPro" panose="00010500010101010101" pitchFamily="50" charset="0"/>
              </a:rPr>
              <a:t>Glare and Circadian Metrics</a:t>
            </a:r>
          </a:p>
        </p:txBody>
      </p:sp>
      <p:sp>
        <p:nvSpPr>
          <p:cNvPr id="12" name="TextBox 11">
            <a:extLst>
              <a:ext uri="{FF2B5EF4-FFF2-40B4-BE49-F238E27FC236}">
                <a16:creationId xmlns:a16="http://schemas.microsoft.com/office/drawing/2014/main" id="{41534247-5806-7611-C422-8C0A5AE03E4D}"/>
              </a:ext>
            </a:extLst>
          </p:cNvPr>
          <p:cNvSpPr txBox="1"/>
          <p:nvPr/>
        </p:nvSpPr>
        <p:spPr>
          <a:xfrm>
            <a:off x="8854067" y="6344158"/>
            <a:ext cx="2959981" cy="246221"/>
          </a:xfrm>
          <a:prstGeom prst="rect">
            <a:avLst/>
          </a:prstGeom>
          <a:noFill/>
        </p:spPr>
        <p:txBody>
          <a:bodyPr wrap="square">
            <a:spAutoFit/>
          </a:bodyPr>
          <a:lstStyle/>
          <a:p>
            <a:pPr algn="r"/>
            <a:r>
              <a:rPr lang="en-US" sz="1000" b="0" i="1" dirty="0">
                <a:solidFill>
                  <a:srgbClr val="333333"/>
                </a:solidFill>
                <a:effectLst/>
                <a:latin typeface="Palanquin" panose="020B0004020203020204" pitchFamily="34" charset="0"/>
              </a:rPr>
              <a:t>image credit: WELL v2 Circadian Light Standard</a:t>
            </a:r>
            <a:endParaRPr lang="en-US" sz="1000" dirty="0"/>
          </a:p>
        </p:txBody>
      </p:sp>
      <p:sp>
        <p:nvSpPr>
          <p:cNvPr id="3" name="TextBox 2">
            <a:extLst>
              <a:ext uri="{FF2B5EF4-FFF2-40B4-BE49-F238E27FC236}">
                <a16:creationId xmlns:a16="http://schemas.microsoft.com/office/drawing/2014/main" id="{953ED655-567A-0CAE-C4D9-1F2DA36251A3}"/>
              </a:ext>
            </a:extLst>
          </p:cNvPr>
          <p:cNvSpPr txBox="1"/>
          <p:nvPr/>
        </p:nvSpPr>
        <p:spPr>
          <a:xfrm>
            <a:off x="838199" y="6340475"/>
            <a:ext cx="5747159" cy="707886"/>
          </a:xfrm>
          <a:prstGeom prst="rect">
            <a:avLst/>
          </a:prstGeom>
          <a:noFill/>
        </p:spPr>
        <p:txBody>
          <a:bodyPr wrap="square">
            <a:spAutoFit/>
          </a:bodyPr>
          <a:lstStyle/>
          <a:p>
            <a:pPr rtl="0">
              <a:spcBef>
                <a:spcPts val="0"/>
              </a:spcBef>
              <a:spcAft>
                <a:spcPts val="0"/>
              </a:spcAft>
            </a:pPr>
            <a:r>
              <a:rPr lang="en-US" sz="1000" b="0" i="1" u="none" strike="noStrike" dirty="0" err="1">
                <a:solidFill>
                  <a:srgbClr val="000000"/>
                </a:solidFill>
                <a:effectLst/>
                <a:latin typeface="BrownPro Light" panose="00010400010101010101" pitchFamily="50" charset="0"/>
              </a:rPr>
              <a:t>Wienold</a:t>
            </a:r>
            <a:r>
              <a:rPr lang="en-US" sz="1000" b="0" i="1" u="none" strike="noStrike" dirty="0">
                <a:solidFill>
                  <a:srgbClr val="000000"/>
                </a:solidFill>
                <a:effectLst/>
                <a:latin typeface="BrownPro Light" panose="00010400010101010101" pitchFamily="50" charset="0"/>
              </a:rPr>
              <a:t> J and Christofferson J. </a:t>
            </a:r>
            <a:r>
              <a:rPr lang="en-US" sz="1000" b="0" i="0" u="none" strike="noStrike" dirty="0">
                <a:solidFill>
                  <a:srgbClr val="000000"/>
                </a:solidFill>
                <a:effectLst/>
                <a:latin typeface="BrownPro Light" panose="00010400010101010101" pitchFamily="50" charset="0"/>
              </a:rPr>
              <a:t>“Evaluation methods and development of a new glare prediction model for daylight environments with the use of CCD cameras” </a:t>
            </a:r>
            <a:r>
              <a:rPr lang="en-US" sz="1000" b="0" i="1" u="none" strike="noStrike" dirty="0">
                <a:solidFill>
                  <a:srgbClr val="000000"/>
                </a:solidFill>
                <a:effectLst/>
                <a:latin typeface="BrownPro Light" panose="00010400010101010101" pitchFamily="50" charset="0"/>
              </a:rPr>
              <a:t>Energy and Buildings, 38, 2006</a:t>
            </a:r>
            <a:endParaRPr lang="en-US" sz="1000" b="0" dirty="0">
              <a:effectLst/>
              <a:latin typeface="BrownPro Light" panose="00010400010101010101" pitchFamily="50" charset="0"/>
            </a:endParaRPr>
          </a:p>
          <a:p>
            <a:br>
              <a:rPr lang="en-US" sz="1000" dirty="0">
                <a:latin typeface="BrownPro Light" panose="00010400010101010101" pitchFamily="50" charset="0"/>
              </a:rPr>
            </a:br>
            <a:endParaRPr lang="en-US" sz="1000" dirty="0">
              <a:latin typeface="BrownPro Light" panose="00010400010101010101" pitchFamily="50" charset="0"/>
            </a:endParaRPr>
          </a:p>
        </p:txBody>
      </p:sp>
      <p:pic>
        <p:nvPicPr>
          <p:cNvPr id="9" name="Picture 8">
            <a:extLst>
              <a:ext uri="{FF2B5EF4-FFF2-40B4-BE49-F238E27FC236}">
                <a16:creationId xmlns:a16="http://schemas.microsoft.com/office/drawing/2014/main" id="{0F413D68-BF9F-7EF1-E4AD-BF448D9E8DD0}"/>
              </a:ext>
            </a:extLst>
          </p:cNvPr>
          <p:cNvPicPr>
            <a:picLocks noChangeAspect="1"/>
          </p:cNvPicPr>
          <p:nvPr/>
        </p:nvPicPr>
        <p:blipFill rotWithShape="1">
          <a:blip r:embed="rId3"/>
          <a:srcRect t="33450"/>
          <a:stretch/>
        </p:blipFill>
        <p:spPr>
          <a:xfrm>
            <a:off x="6743968" y="3477408"/>
            <a:ext cx="5070080" cy="2821781"/>
          </a:xfrm>
          <a:prstGeom prst="rect">
            <a:avLst/>
          </a:prstGeom>
        </p:spPr>
      </p:pic>
      <p:pic>
        <p:nvPicPr>
          <p:cNvPr id="7" name="Picture 6">
            <a:extLst>
              <a:ext uri="{FF2B5EF4-FFF2-40B4-BE49-F238E27FC236}">
                <a16:creationId xmlns:a16="http://schemas.microsoft.com/office/drawing/2014/main" id="{BA8C662E-F67E-1646-2003-686861102DCE}"/>
              </a:ext>
            </a:extLst>
          </p:cNvPr>
          <p:cNvPicPr>
            <a:picLocks noChangeAspect="1"/>
          </p:cNvPicPr>
          <p:nvPr/>
        </p:nvPicPr>
        <p:blipFill rotWithShape="1">
          <a:blip r:embed="rId4"/>
          <a:srcRect l="5656" r="3496" b="44868"/>
          <a:stretch/>
        </p:blipFill>
        <p:spPr>
          <a:xfrm>
            <a:off x="6743967" y="1502329"/>
            <a:ext cx="5070081" cy="1485446"/>
          </a:xfrm>
          <a:prstGeom prst="rect">
            <a:avLst/>
          </a:prstGeom>
        </p:spPr>
      </p:pic>
      <p:sp>
        <p:nvSpPr>
          <p:cNvPr id="4" name="TextBox 3">
            <a:extLst>
              <a:ext uri="{FF2B5EF4-FFF2-40B4-BE49-F238E27FC236}">
                <a16:creationId xmlns:a16="http://schemas.microsoft.com/office/drawing/2014/main" id="{5B8AA41A-B4B8-C998-A6F4-DD86C301B8F9}"/>
              </a:ext>
            </a:extLst>
          </p:cNvPr>
          <p:cNvSpPr txBox="1"/>
          <p:nvPr/>
        </p:nvSpPr>
        <p:spPr>
          <a:xfrm>
            <a:off x="7419703" y="3010259"/>
            <a:ext cx="4394345" cy="246221"/>
          </a:xfrm>
          <a:prstGeom prst="rect">
            <a:avLst/>
          </a:prstGeom>
          <a:noFill/>
        </p:spPr>
        <p:txBody>
          <a:bodyPr wrap="square">
            <a:spAutoFit/>
          </a:bodyPr>
          <a:lstStyle/>
          <a:p>
            <a:pPr algn="r"/>
            <a:r>
              <a:rPr lang="en-US" sz="1000" b="0" i="1" dirty="0">
                <a:solidFill>
                  <a:srgbClr val="333333"/>
                </a:solidFill>
                <a:effectLst/>
                <a:latin typeface="Palanquin" panose="020B0004020203020204" pitchFamily="34" charset="0"/>
              </a:rPr>
              <a:t>image credit:  </a:t>
            </a:r>
            <a:r>
              <a:rPr lang="en-US" sz="1000" dirty="0">
                <a:latin typeface="BrownPro Light" panose="00010400010101010101" pitchFamily="50" charset="0"/>
                <a:hlinkClick r:id="rId5"/>
              </a:rPr>
              <a:t>Classrooms | </a:t>
            </a:r>
            <a:r>
              <a:rPr lang="en-US" sz="1000" dirty="0" err="1">
                <a:latin typeface="BrownPro Light" panose="00010400010101010101" pitchFamily="50" charset="0"/>
                <a:hlinkClick r:id="rId5"/>
              </a:rPr>
              <a:t>Thorlux</a:t>
            </a:r>
            <a:r>
              <a:rPr lang="en-US" sz="1000" dirty="0">
                <a:latin typeface="BrownPro Light" panose="00010400010101010101" pitchFamily="50" charset="0"/>
                <a:hlinkClick r:id="rId5"/>
              </a:rPr>
              <a:t> Lighting</a:t>
            </a:r>
            <a:endParaRPr lang="en-US" sz="1000" dirty="0">
              <a:latin typeface="BrownPro Light" panose="00010400010101010101" pitchFamily="50" charset="0"/>
            </a:endParaRPr>
          </a:p>
        </p:txBody>
      </p:sp>
      <p:sp>
        <p:nvSpPr>
          <p:cNvPr id="10" name="Rectangle 9">
            <a:extLst>
              <a:ext uri="{FF2B5EF4-FFF2-40B4-BE49-F238E27FC236}">
                <a16:creationId xmlns:a16="http://schemas.microsoft.com/office/drawing/2014/main" id="{26EC708C-95A9-A937-7078-C335EED4C059}"/>
              </a:ext>
            </a:extLst>
          </p:cNvPr>
          <p:cNvSpPr/>
          <p:nvPr/>
        </p:nvSpPr>
        <p:spPr>
          <a:xfrm flipV="1">
            <a:off x="6679474" y="1741713"/>
            <a:ext cx="5134574" cy="30019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7FCFC1FD-BAD7-F136-7BEB-A0EF5C3EFA1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819276" y="4420903"/>
            <a:ext cx="2644976" cy="1271623"/>
          </a:xfrm>
          <a:prstGeom prst="rect">
            <a:avLst/>
          </a:prstGeom>
        </p:spPr>
      </p:pic>
      <p:sp>
        <p:nvSpPr>
          <p:cNvPr id="11" name="Rectangle 10">
            <a:extLst>
              <a:ext uri="{FF2B5EF4-FFF2-40B4-BE49-F238E27FC236}">
                <a16:creationId xmlns:a16="http://schemas.microsoft.com/office/drawing/2014/main" id="{EC83058B-BE78-2F82-C520-EDE4BA7C8583}"/>
              </a:ext>
            </a:extLst>
          </p:cNvPr>
          <p:cNvSpPr/>
          <p:nvPr/>
        </p:nvSpPr>
        <p:spPr>
          <a:xfrm flipV="1">
            <a:off x="8629649" y="5205573"/>
            <a:ext cx="1149547" cy="65230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9682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1">
            <a:extLst>
              <a:ext uri="{FF2B5EF4-FFF2-40B4-BE49-F238E27FC236}">
                <a16:creationId xmlns:a16="http://schemas.microsoft.com/office/drawing/2014/main" id="{2BAD64DD-290D-F662-061B-33237F99C68C}"/>
              </a:ext>
            </a:extLst>
          </p:cNvPr>
          <p:cNvSpPr txBox="1">
            <a:spLocks/>
          </p:cNvSpPr>
          <p:nvPr/>
        </p:nvSpPr>
        <p:spPr>
          <a:xfrm>
            <a:off x="6248400" y="1916756"/>
            <a:ext cx="3942807" cy="8502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latin typeface="BrownPro" panose="00010500010101010101" pitchFamily="50" charset="0"/>
              </a:rPr>
              <a:t>Simplified DGP:  </a:t>
            </a:r>
          </a:p>
          <a:p>
            <a:pPr marL="0" indent="0">
              <a:buNone/>
            </a:pPr>
            <a:r>
              <a:rPr lang="en-US" sz="1600" dirty="0">
                <a:latin typeface="BrownPro" panose="00010500010101010101" pitchFamily="50" charset="0"/>
              </a:rPr>
              <a:t>DGPs = 5.87 x 10</a:t>
            </a:r>
            <a:r>
              <a:rPr lang="en-US" sz="1600" baseline="30000" dirty="0">
                <a:latin typeface="BrownPro" panose="00010500010101010101" pitchFamily="50" charset="0"/>
              </a:rPr>
              <a:t>-5</a:t>
            </a:r>
            <a:r>
              <a:rPr lang="en-US" sz="1600" dirty="0">
                <a:latin typeface="BrownPro" panose="00010500010101010101" pitchFamily="50" charset="0"/>
              </a:rPr>
              <a:t> x Ev + 0.16</a:t>
            </a:r>
          </a:p>
          <a:p>
            <a:pPr marL="0" indent="0">
              <a:buNone/>
            </a:pPr>
            <a:endParaRPr lang="en-US" sz="1600" dirty="0">
              <a:latin typeface="BrownPro" panose="00010500010101010101" pitchFamily="50" charset="0"/>
            </a:endParaRPr>
          </a:p>
        </p:txBody>
      </p:sp>
      <p:sp>
        <p:nvSpPr>
          <p:cNvPr id="6" name="Title 1">
            <a:extLst>
              <a:ext uri="{FF2B5EF4-FFF2-40B4-BE49-F238E27FC236}">
                <a16:creationId xmlns:a16="http://schemas.microsoft.com/office/drawing/2014/main" id="{2E1407B6-394D-8F16-8121-089050E3309D}"/>
              </a:ext>
            </a:extLst>
          </p:cNvPr>
          <p:cNvSpPr txBox="1">
            <a:spLocks/>
          </p:cNvSpPr>
          <p:nvPr/>
        </p:nvSpPr>
        <p:spPr>
          <a:xfrm>
            <a:off x="8382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latin typeface="BrownPro" panose="00010500010101010101" pitchFamily="50" charset="0"/>
              </a:rPr>
              <a:t>Glare : Daylight Glare Probability (DGP)</a:t>
            </a:r>
          </a:p>
        </p:txBody>
      </p:sp>
      <p:sp>
        <p:nvSpPr>
          <p:cNvPr id="3" name="TextBox 2">
            <a:extLst>
              <a:ext uri="{FF2B5EF4-FFF2-40B4-BE49-F238E27FC236}">
                <a16:creationId xmlns:a16="http://schemas.microsoft.com/office/drawing/2014/main" id="{953ED655-567A-0CAE-C4D9-1F2DA36251A3}"/>
              </a:ext>
            </a:extLst>
          </p:cNvPr>
          <p:cNvSpPr txBox="1"/>
          <p:nvPr/>
        </p:nvSpPr>
        <p:spPr>
          <a:xfrm>
            <a:off x="838199" y="6340475"/>
            <a:ext cx="5747159" cy="707886"/>
          </a:xfrm>
          <a:prstGeom prst="rect">
            <a:avLst/>
          </a:prstGeom>
          <a:noFill/>
        </p:spPr>
        <p:txBody>
          <a:bodyPr wrap="square">
            <a:spAutoFit/>
          </a:bodyPr>
          <a:lstStyle/>
          <a:p>
            <a:pPr rtl="0">
              <a:spcBef>
                <a:spcPts val="0"/>
              </a:spcBef>
              <a:spcAft>
                <a:spcPts val="0"/>
              </a:spcAft>
            </a:pPr>
            <a:r>
              <a:rPr lang="en-US" sz="1000" b="0" i="1" u="none" strike="noStrike" dirty="0" err="1">
                <a:solidFill>
                  <a:srgbClr val="000000"/>
                </a:solidFill>
                <a:effectLst/>
                <a:latin typeface="BrownPro Light" panose="00010400010101010101" pitchFamily="50" charset="0"/>
              </a:rPr>
              <a:t>Wienold</a:t>
            </a:r>
            <a:r>
              <a:rPr lang="en-US" sz="1000" b="0" i="1" u="none" strike="noStrike" dirty="0">
                <a:solidFill>
                  <a:srgbClr val="000000"/>
                </a:solidFill>
                <a:effectLst/>
                <a:latin typeface="BrownPro Light" panose="00010400010101010101" pitchFamily="50" charset="0"/>
              </a:rPr>
              <a:t> J and Christofferson J. </a:t>
            </a:r>
            <a:r>
              <a:rPr lang="en-US" sz="1000" b="0" i="0" u="none" strike="noStrike" dirty="0">
                <a:solidFill>
                  <a:srgbClr val="000000"/>
                </a:solidFill>
                <a:effectLst/>
                <a:latin typeface="BrownPro Light" panose="00010400010101010101" pitchFamily="50" charset="0"/>
              </a:rPr>
              <a:t>“Evaluation methods and development of a new glare prediction model for daylight environments with the use of CCD cameras” </a:t>
            </a:r>
            <a:r>
              <a:rPr lang="en-US" sz="1000" b="0" i="1" u="none" strike="noStrike" dirty="0">
                <a:solidFill>
                  <a:srgbClr val="000000"/>
                </a:solidFill>
                <a:effectLst/>
                <a:latin typeface="BrownPro Light" panose="00010400010101010101" pitchFamily="50" charset="0"/>
              </a:rPr>
              <a:t>Energy and Buildings, 38, 2006</a:t>
            </a:r>
            <a:endParaRPr lang="en-US" sz="1000" b="0" dirty="0">
              <a:effectLst/>
              <a:latin typeface="BrownPro Light" panose="00010400010101010101" pitchFamily="50" charset="0"/>
            </a:endParaRPr>
          </a:p>
          <a:p>
            <a:br>
              <a:rPr lang="en-US" sz="1000" dirty="0">
                <a:latin typeface="BrownPro Light" panose="00010400010101010101" pitchFamily="50" charset="0"/>
              </a:rPr>
            </a:br>
            <a:endParaRPr lang="en-US" sz="1000" dirty="0">
              <a:latin typeface="BrownPro Light" panose="00010400010101010101" pitchFamily="50" charset="0"/>
            </a:endParaRPr>
          </a:p>
        </p:txBody>
      </p:sp>
      <p:pic>
        <p:nvPicPr>
          <p:cNvPr id="1026" name="Picture 2" descr="Evaluation formula of DGP. | Download Scientific Diagram">
            <a:extLst>
              <a:ext uri="{FF2B5EF4-FFF2-40B4-BE49-F238E27FC236}">
                <a16:creationId xmlns:a16="http://schemas.microsoft.com/office/drawing/2014/main" id="{B3CB39CA-0A2E-C541-3DE7-B5D02F44B3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679736"/>
            <a:ext cx="4295139" cy="2011136"/>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1">
            <a:extLst>
              <a:ext uri="{FF2B5EF4-FFF2-40B4-BE49-F238E27FC236}">
                <a16:creationId xmlns:a16="http://schemas.microsoft.com/office/drawing/2014/main" id="{F6ECC85B-B311-EEF2-C620-B9CC1B1E3F34}"/>
              </a:ext>
            </a:extLst>
          </p:cNvPr>
          <p:cNvSpPr txBox="1">
            <a:spLocks/>
          </p:cNvSpPr>
          <p:nvPr/>
        </p:nvSpPr>
        <p:spPr>
          <a:xfrm>
            <a:off x="838199" y="4329341"/>
            <a:ext cx="6305551" cy="175713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solidFill>
                  <a:srgbClr val="FF0000"/>
                </a:solidFill>
                <a:latin typeface="BrownPro" panose="00010500010101010101" pitchFamily="50" charset="0"/>
              </a:rPr>
              <a:t>Imperceptible Glare:	Ev &lt; 2657 Lx</a:t>
            </a:r>
          </a:p>
          <a:p>
            <a:pPr marL="0" indent="0">
              <a:buNone/>
            </a:pPr>
            <a:r>
              <a:rPr lang="en-US" sz="1600" dirty="0">
                <a:latin typeface="BrownPro" panose="00010500010101010101" pitchFamily="50" charset="0"/>
              </a:rPr>
              <a:t>Noticeable Glare:		Ev 2657 – 3339 Lx</a:t>
            </a:r>
          </a:p>
          <a:p>
            <a:pPr marL="0" indent="0">
              <a:buNone/>
            </a:pPr>
            <a:r>
              <a:rPr lang="en-US" sz="1600" dirty="0">
                <a:latin typeface="BrownPro" panose="00010500010101010101" pitchFamily="50" charset="0"/>
              </a:rPr>
              <a:t>Disturbing Glare:		Ev 3339 – 4532 Lx</a:t>
            </a:r>
          </a:p>
          <a:p>
            <a:pPr marL="0" indent="0">
              <a:buNone/>
            </a:pPr>
            <a:r>
              <a:rPr lang="en-US" sz="1600" dirty="0">
                <a:latin typeface="BrownPro" panose="00010500010101010101" pitchFamily="50" charset="0"/>
              </a:rPr>
              <a:t>Intolerable Glare:		Ev &gt; 4532 Lx </a:t>
            </a:r>
          </a:p>
          <a:p>
            <a:pPr marL="0" indent="0">
              <a:buNone/>
            </a:pPr>
            <a:r>
              <a:rPr lang="en-US" sz="1600" dirty="0">
                <a:latin typeface="BrownPro" panose="00010500010101010101" pitchFamily="50" charset="0"/>
              </a:rPr>
              <a:t>			Ev = 13900 Lx saturates (DGP = 1.0)</a:t>
            </a:r>
          </a:p>
          <a:p>
            <a:pPr marL="0" indent="0">
              <a:buNone/>
            </a:pPr>
            <a:endParaRPr lang="en-US" sz="1600" dirty="0">
              <a:latin typeface="BrownPro" panose="00010500010101010101" pitchFamily="50" charset="0"/>
            </a:endParaRPr>
          </a:p>
        </p:txBody>
      </p:sp>
      <p:pic>
        <p:nvPicPr>
          <p:cNvPr id="10" name="Picture 9">
            <a:extLst>
              <a:ext uri="{FF2B5EF4-FFF2-40B4-BE49-F238E27FC236}">
                <a16:creationId xmlns:a16="http://schemas.microsoft.com/office/drawing/2014/main" id="{F459E451-6A8D-7564-AE8C-B963D6E5B427}"/>
              </a:ext>
            </a:extLst>
          </p:cNvPr>
          <p:cNvPicPr>
            <a:picLocks noChangeAspect="1"/>
          </p:cNvPicPr>
          <p:nvPr/>
        </p:nvPicPr>
        <p:blipFill>
          <a:blip r:embed="rId4"/>
          <a:stretch>
            <a:fillRect/>
          </a:stretch>
        </p:blipFill>
        <p:spPr>
          <a:xfrm>
            <a:off x="9252316" y="4248150"/>
            <a:ext cx="2562225" cy="1838325"/>
          </a:xfrm>
          <a:prstGeom prst="rect">
            <a:avLst/>
          </a:prstGeom>
        </p:spPr>
      </p:pic>
      <p:cxnSp>
        <p:nvCxnSpPr>
          <p:cNvPr id="15" name="Straight Arrow Connector 14">
            <a:extLst>
              <a:ext uri="{FF2B5EF4-FFF2-40B4-BE49-F238E27FC236}">
                <a16:creationId xmlns:a16="http://schemas.microsoft.com/office/drawing/2014/main" id="{94D480E0-A500-3D23-E4F1-3DF95D1BCA92}"/>
              </a:ext>
            </a:extLst>
          </p:cNvPr>
          <p:cNvCxnSpPr>
            <a:cxnSpLocks/>
          </p:cNvCxnSpPr>
          <p:nvPr/>
        </p:nvCxnSpPr>
        <p:spPr>
          <a:xfrm>
            <a:off x="5662779" y="2229394"/>
            <a:ext cx="433221"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32A2E112-7BC2-F151-90BD-63D7F865D124}"/>
              </a:ext>
            </a:extLst>
          </p:cNvPr>
          <p:cNvGrpSpPr/>
          <p:nvPr/>
        </p:nvGrpSpPr>
        <p:grpSpPr>
          <a:xfrm>
            <a:off x="6743700" y="2562225"/>
            <a:ext cx="5070841" cy="2596988"/>
            <a:chOff x="6743700" y="2562225"/>
            <a:chExt cx="5070841" cy="2596988"/>
          </a:xfrm>
        </p:grpSpPr>
        <p:sp>
          <p:nvSpPr>
            <p:cNvPr id="4" name="Rectangle 3">
              <a:extLst>
                <a:ext uri="{FF2B5EF4-FFF2-40B4-BE49-F238E27FC236}">
                  <a16:creationId xmlns:a16="http://schemas.microsoft.com/office/drawing/2014/main" id="{6EA0B7E3-98E8-9684-2EEE-B63B71A22DED}"/>
                </a:ext>
              </a:extLst>
            </p:cNvPr>
            <p:cNvSpPr/>
            <p:nvPr/>
          </p:nvSpPr>
          <p:spPr>
            <a:xfrm flipV="1">
              <a:off x="9252316" y="4797806"/>
              <a:ext cx="2562225" cy="36140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C427B427-FAC1-8565-773C-9B2300343489}"/>
                </a:ext>
              </a:extLst>
            </p:cNvPr>
            <p:cNvCxnSpPr/>
            <p:nvPr/>
          </p:nvCxnSpPr>
          <p:spPr>
            <a:xfrm flipH="1" flipV="1">
              <a:off x="6743700" y="2562225"/>
              <a:ext cx="2508616" cy="2235581"/>
            </a:xfrm>
            <a:prstGeom prst="straightConnector1">
              <a:avLst/>
            </a:prstGeom>
            <a:ln w="19050">
              <a:solidFill>
                <a:srgbClr val="FF0000"/>
              </a:solidFill>
              <a:prstDash val="dash"/>
              <a:tailEnd type="triangle"/>
            </a:ln>
          </p:spPr>
          <p:style>
            <a:lnRef idx="1">
              <a:schemeClr val="accent2"/>
            </a:lnRef>
            <a:fillRef idx="0">
              <a:schemeClr val="accent2"/>
            </a:fillRef>
            <a:effectRef idx="0">
              <a:schemeClr val="accent2"/>
            </a:effectRef>
            <a:fontRef idx="minor">
              <a:schemeClr val="tx1"/>
            </a:fontRef>
          </p:style>
        </p:cxnSp>
      </p:grpSp>
      <p:grpSp>
        <p:nvGrpSpPr>
          <p:cNvPr id="14" name="Group 13">
            <a:extLst>
              <a:ext uri="{FF2B5EF4-FFF2-40B4-BE49-F238E27FC236}">
                <a16:creationId xmlns:a16="http://schemas.microsoft.com/office/drawing/2014/main" id="{7228788F-8E1E-7FEB-FFEF-373FDF9EF1A4}"/>
              </a:ext>
            </a:extLst>
          </p:cNvPr>
          <p:cNvGrpSpPr/>
          <p:nvPr/>
        </p:nvGrpSpPr>
        <p:grpSpPr>
          <a:xfrm>
            <a:off x="3619499" y="2562225"/>
            <a:ext cx="4600304" cy="2082254"/>
            <a:chOff x="3619499" y="2562225"/>
            <a:chExt cx="4600304" cy="2082254"/>
          </a:xfrm>
        </p:grpSpPr>
        <p:cxnSp>
          <p:nvCxnSpPr>
            <p:cNvPr id="11" name="Straight Arrow Connector 10">
              <a:extLst>
                <a:ext uri="{FF2B5EF4-FFF2-40B4-BE49-F238E27FC236}">
                  <a16:creationId xmlns:a16="http://schemas.microsoft.com/office/drawing/2014/main" id="{FAA8EC78-8270-DAB5-0739-3FACA770F5F3}"/>
                </a:ext>
              </a:extLst>
            </p:cNvPr>
            <p:cNvCxnSpPr/>
            <p:nvPr/>
          </p:nvCxnSpPr>
          <p:spPr>
            <a:xfrm flipH="1">
              <a:off x="4914900" y="2562225"/>
              <a:ext cx="3304903" cy="1857375"/>
            </a:xfrm>
            <a:prstGeom prst="straightConnector1">
              <a:avLst/>
            </a:prstGeom>
            <a:ln w="19050">
              <a:solidFill>
                <a:srgbClr val="FF0000"/>
              </a:solidFill>
              <a:prstDash val="solid"/>
              <a:tailEnd type="triangle"/>
            </a:ln>
          </p:spPr>
          <p:style>
            <a:lnRef idx="1">
              <a:schemeClr val="accent2"/>
            </a:lnRef>
            <a:fillRef idx="0">
              <a:schemeClr val="accent2"/>
            </a:fillRef>
            <a:effectRef idx="0">
              <a:schemeClr val="accent2"/>
            </a:effectRef>
            <a:fontRef idx="minor">
              <a:schemeClr val="tx1"/>
            </a:fontRef>
          </p:style>
        </p:cxnSp>
        <p:sp>
          <p:nvSpPr>
            <p:cNvPr id="12" name="Rectangle 11">
              <a:extLst>
                <a:ext uri="{FF2B5EF4-FFF2-40B4-BE49-F238E27FC236}">
                  <a16:creationId xmlns:a16="http://schemas.microsoft.com/office/drawing/2014/main" id="{9778B93E-7F85-958C-0372-D0D6A7FAF247}"/>
                </a:ext>
              </a:extLst>
            </p:cNvPr>
            <p:cNvSpPr/>
            <p:nvPr/>
          </p:nvSpPr>
          <p:spPr>
            <a:xfrm flipV="1">
              <a:off x="3619499" y="4283072"/>
              <a:ext cx="1295401" cy="36140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220454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up)">
                                      <p:cBhvr>
                                        <p:cTn id="1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1">
            <a:extLst>
              <a:ext uri="{FF2B5EF4-FFF2-40B4-BE49-F238E27FC236}">
                <a16:creationId xmlns:a16="http://schemas.microsoft.com/office/drawing/2014/main" id="{2BAD64DD-290D-F662-061B-33237F99C68C}"/>
              </a:ext>
            </a:extLst>
          </p:cNvPr>
          <p:cNvSpPr txBox="1">
            <a:spLocks/>
          </p:cNvSpPr>
          <p:nvPr/>
        </p:nvSpPr>
        <p:spPr>
          <a:xfrm>
            <a:off x="838200" y="1825627"/>
            <a:ext cx="8901418" cy="14254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BrownPro Light" panose="00010400010101010101" pitchFamily="50" charset="0"/>
              </a:rPr>
              <a:t>A simplified way to describe the color of a light source</a:t>
            </a:r>
          </a:p>
          <a:p>
            <a:r>
              <a:rPr lang="en-US" sz="1600" dirty="0">
                <a:latin typeface="BrownPro Light" panose="00010400010101010101" pitchFamily="50" charset="0"/>
              </a:rPr>
              <a:t>Blackbody’s color in different temperature (Unit: Kelvin (K))</a:t>
            </a:r>
          </a:p>
          <a:p>
            <a:r>
              <a:rPr lang="en-US" sz="1600" dirty="0">
                <a:latin typeface="BrownPro Light" panose="00010400010101010101" pitchFamily="50" charset="0"/>
              </a:rPr>
              <a:t>Warm (2500K) – Cool (25000+K)</a:t>
            </a:r>
          </a:p>
        </p:txBody>
      </p:sp>
      <p:sp>
        <p:nvSpPr>
          <p:cNvPr id="6" name="Title 1">
            <a:extLst>
              <a:ext uri="{FF2B5EF4-FFF2-40B4-BE49-F238E27FC236}">
                <a16:creationId xmlns:a16="http://schemas.microsoft.com/office/drawing/2014/main" id="{2E1407B6-394D-8F16-8121-089050E3309D}"/>
              </a:ext>
            </a:extLst>
          </p:cNvPr>
          <p:cNvSpPr txBox="1">
            <a:spLocks/>
          </p:cNvSpPr>
          <p:nvPr/>
        </p:nvSpPr>
        <p:spPr>
          <a:xfrm>
            <a:off x="866214"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latin typeface="BrownPro" panose="00010500010101010101" pitchFamily="50" charset="0"/>
              </a:rPr>
              <a:t>Correlated Color Temperature (CCT)</a:t>
            </a:r>
          </a:p>
        </p:txBody>
      </p:sp>
      <p:grpSp>
        <p:nvGrpSpPr>
          <p:cNvPr id="7" name="Group 6">
            <a:extLst>
              <a:ext uri="{FF2B5EF4-FFF2-40B4-BE49-F238E27FC236}">
                <a16:creationId xmlns:a16="http://schemas.microsoft.com/office/drawing/2014/main" id="{CBD98628-1BF1-5EA5-258B-B7AD76842695}"/>
              </a:ext>
            </a:extLst>
          </p:cNvPr>
          <p:cNvGrpSpPr/>
          <p:nvPr/>
        </p:nvGrpSpPr>
        <p:grpSpPr>
          <a:xfrm>
            <a:off x="4253002" y="3251044"/>
            <a:ext cx="2849921" cy="3447628"/>
            <a:chOff x="4253002" y="3251044"/>
            <a:chExt cx="2849921" cy="3447628"/>
          </a:xfrm>
        </p:grpSpPr>
        <p:pic>
          <p:nvPicPr>
            <p:cNvPr id="15364" name="Picture 4">
              <a:extLst>
                <a:ext uri="{FF2B5EF4-FFF2-40B4-BE49-F238E27FC236}">
                  <a16:creationId xmlns:a16="http://schemas.microsoft.com/office/drawing/2014/main" id="{67E13C64-BFC4-57FC-E847-5C4F01E99D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3002" y="3251044"/>
              <a:ext cx="2849921" cy="320141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7D2FFDA-A07C-04AA-45BC-84BE49E91BB0}"/>
                </a:ext>
              </a:extLst>
            </p:cNvPr>
            <p:cNvSpPr txBox="1"/>
            <p:nvPr/>
          </p:nvSpPr>
          <p:spPr>
            <a:xfrm>
              <a:off x="5068261" y="6452451"/>
              <a:ext cx="1942140" cy="246221"/>
            </a:xfrm>
            <a:prstGeom prst="rect">
              <a:avLst/>
            </a:prstGeom>
            <a:noFill/>
          </p:spPr>
          <p:txBody>
            <a:bodyPr wrap="square">
              <a:spAutoFit/>
            </a:bodyPr>
            <a:lstStyle/>
            <a:p>
              <a:r>
                <a:rPr lang="en-US" sz="1000" i="1" dirty="0" err="1">
                  <a:solidFill>
                    <a:srgbClr val="333333"/>
                  </a:solidFill>
                  <a:latin typeface="Palanquin" panose="020B0004020203020204" pitchFamily="34" charset="0"/>
                </a:rPr>
                <a:t>xy</a:t>
              </a:r>
              <a:r>
                <a:rPr lang="en-US" sz="1000" i="1" dirty="0">
                  <a:solidFill>
                    <a:srgbClr val="333333"/>
                  </a:solidFill>
                  <a:latin typeface="Palanquin" panose="020B0004020203020204" pitchFamily="34" charset="0"/>
                </a:rPr>
                <a:t> Chromaticity Space (</a:t>
              </a:r>
              <a:r>
                <a:rPr lang="en-US" sz="1000" b="0" i="1" dirty="0">
                  <a:solidFill>
                    <a:srgbClr val="333333"/>
                  </a:solidFill>
                  <a:effectLst/>
                  <a:latin typeface="Palanquin" panose="020B0004020203020204" pitchFamily="34" charset="0"/>
                </a:rPr>
                <a:t>CIE 1931)</a:t>
              </a:r>
              <a:endParaRPr lang="en-US" sz="1000" dirty="0"/>
            </a:p>
          </p:txBody>
        </p:sp>
      </p:grpSp>
      <p:cxnSp>
        <p:nvCxnSpPr>
          <p:cNvPr id="10" name="Straight Arrow Connector 9">
            <a:extLst>
              <a:ext uri="{FF2B5EF4-FFF2-40B4-BE49-F238E27FC236}">
                <a16:creationId xmlns:a16="http://schemas.microsoft.com/office/drawing/2014/main" id="{2AA9F525-85E9-9861-E067-6FE39B954B98}"/>
              </a:ext>
            </a:extLst>
          </p:cNvPr>
          <p:cNvCxnSpPr>
            <a:cxnSpLocks/>
          </p:cNvCxnSpPr>
          <p:nvPr/>
        </p:nvCxnSpPr>
        <p:spPr>
          <a:xfrm flipV="1">
            <a:off x="7102923" y="4851747"/>
            <a:ext cx="427073" cy="2"/>
          </a:xfrm>
          <a:prstGeom prst="straightConnector1">
            <a:avLst/>
          </a:prstGeom>
          <a:ln w="3810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4098" name="Picture 2">
            <a:extLst>
              <a:ext uri="{FF2B5EF4-FFF2-40B4-BE49-F238E27FC236}">
                <a16:creationId xmlns:a16="http://schemas.microsoft.com/office/drawing/2014/main" id="{54ACC927-3E8F-A6E3-A76B-78247F85C6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469" y="3925709"/>
            <a:ext cx="3055460" cy="1852079"/>
          </a:xfrm>
          <a:prstGeom prst="rect">
            <a:avLst/>
          </a:prstGeom>
          <a:noFill/>
          <a:extLst>
            <a:ext uri="{909E8E84-426E-40DD-AFC4-6F175D3DCCD1}">
              <a14:hiddenFill xmlns:a14="http://schemas.microsoft.com/office/drawing/2010/main">
                <a:solidFill>
                  <a:srgbClr val="FFFFFF"/>
                </a:solidFill>
              </a14:hiddenFill>
            </a:ext>
          </a:extLst>
        </p:spPr>
      </p:pic>
      <p:cxnSp>
        <p:nvCxnSpPr>
          <p:cNvPr id="26" name="Straight Arrow Connector 25">
            <a:extLst>
              <a:ext uri="{FF2B5EF4-FFF2-40B4-BE49-F238E27FC236}">
                <a16:creationId xmlns:a16="http://schemas.microsoft.com/office/drawing/2014/main" id="{193B3717-1B54-7CEE-2812-8B765E205703}"/>
              </a:ext>
            </a:extLst>
          </p:cNvPr>
          <p:cNvCxnSpPr>
            <a:cxnSpLocks/>
          </p:cNvCxnSpPr>
          <p:nvPr/>
        </p:nvCxnSpPr>
        <p:spPr>
          <a:xfrm>
            <a:off x="3612392" y="4855270"/>
            <a:ext cx="427073" cy="1"/>
          </a:xfrm>
          <a:prstGeom prst="straightConnector1">
            <a:avLst/>
          </a:prstGeom>
          <a:ln w="3810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nvGrpSpPr>
          <p:cNvPr id="4" name="Group 3">
            <a:extLst>
              <a:ext uri="{FF2B5EF4-FFF2-40B4-BE49-F238E27FC236}">
                <a16:creationId xmlns:a16="http://schemas.microsoft.com/office/drawing/2014/main" id="{729842CB-B674-7859-369C-96C7C4C3C3D4}"/>
              </a:ext>
            </a:extLst>
          </p:cNvPr>
          <p:cNvGrpSpPr/>
          <p:nvPr/>
        </p:nvGrpSpPr>
        <p:grpSpPr>
          <a:xfrm>
            <a:off x="7529996" y="3413221"/>
            <a:ext cx="4095508" cy="3285451"/>
            <a:chOff x="7529996" y="3413221"/>
            <a:chExt cx="4095508" cy="3285451"/>
          </a:xfrm>
        </p:grpSpPr>
        <p:pic>
          <p:nvPicPr>
            <p:cNvPr id="37" name="Picture 36">
              <a:extLst>
                <a:ext uri="{FF2B5EF4-FFF2-40B4-BE49-F238E27FC236}">
                  <a16:creationId xmlns:a16="http://schemas.microsoft.com/office/drawing/2014/main" id="{E405DEA7-0D9D-382B-05A3-4C30DD8F417B}"/>
                </a:ext>
              </a:extLst>
            </p:cNvPr>
            <p:cNvPicPr>
              <a:picLocks noChangeAspect="1"/>
            </p:cNvPicPr>
            <p:nvPr/>
          </p:nvPicPr>
          <p:blipFill>
            <a:blip r:embed="rId5"/>
            <a:stretch>
              <a:fillRect/>
            </a:stretch>
          </p:blipFill>
          <p:spPr>
            <a:xfrm>
              <a:off x="7529996" y="3413221"/>
              <a:ext cx="4095508" cy="2877054"/>
            </a:xfrm>
            <a:prstGeom prst="rect">
              <a:avLst/>
            </a:prstGeom>
          </p:spPr>
        </p:pic>
        <p:sp>
          <p:nvSpPr>
            <p:cNvPr id="42" name="TextBox 41">
              <a:extLst>
                <a:ext uri="{FF2B5EF4-FFF2-40B4-BE49-F238E27FC236}">
                  <a16:creationId xmlns:a16="http://schemas.microsoft.com/office/drawing/2014/main" id="{B8FA00D9-C27C-3D58-2E08-6413BE76A9AA}"/>
                </a:ext>
              </a:extLst>
            </p:cNvPr>
            <p:cNvSpPr txBox="1"/>
            <p:nvPr/>
          </p:nvSpPr>
          <p:spPr>
            <a:xfrm>
              <a:off x="8761535" y="6452451"/>
              <a:ext cx="2863969" cy="246221"/>
            </a:xfrm>
            <a:prstGeom prst="rect">
              <a:avLst/>
            </a:prstGeom>
            <a:noFill/>
          </p:spPr>
          <p:txBody>
            <a:bodyPr wrap="square">
              <a:spAutoFit/>
            </a:bodyPr>
            <a:lstStyle/>
            <a:p>
              <a:pPr algn="r"/>
              <a:r>
                <a:rPr lang="en-US" sz="1000" b="0" i="1" dirty="0">
                  <a:solidFill>
                    <a:srgbClr val="333333"/>
                  </a:solidFill>
                  <a:effectLst/>
                  <a:latin typeface="Palanquin" panose="020B0004020203020204" pitchFamily="34" charset="0"/>
                </a:rPr>
                <a:t>image credit: (Hernandez-</a:t>
              </a:r>
              <a:r>
                <a:rPr lang="en-US" sz="1000" i="1" dirty="0">
                  <a:solidFill>
                    <a:srgbClr val="333333"/>
                  </a:solidFill>
                  <a:latin typeface="Palanquin" panose="020B0004020203020204" pitchFamily="34" charset="0"/>
                </a:rPr>
                <a:t>Andreas, et al 2001)</a:t>
              </a:r>
              <a:endParaRPr lang="en-US" sz="1000" dirty="0"/>
            </a:p>
          </p:txBody>
        </p:sp>
      </p:grpSp>
      <p:sp>
        <p:nvSpPr>
          <p:cNvPr id="48" name="TextBox 47">
            <a:extLst>
              <a:ext uri="{FF2B5EF4-FFF2-40B4-BE49-F238E27FC236}">
                <a16:creationId xmlns:a16="http://schemas.microsoft.com/office/drawing/2014/main" id="{1B00762B-ED04-85D3-8F27-E905599E4B83}"/>
              </a:ext>
            </a:extLst>
          </p:cNvPr>
          <p:cNvSpPr txBox="1"/>
          <p:nvPr/>
        </p:nvSpPr>
        <p:spPr>
          <a:xfrm>
            <a:off x="866214" y="6452451"/>
            <a:ext cx="2863969" cy="246221"/>
          </a:xfrm>
          <a:prstGeom prst="rect">
            <a:avLst/>
          </a:prstGeom>
          <a:noFill/>
        </p:spPr>
        <p:txBody>
          <a:bodyPr wrap="square">
            <a:spAutoFit/>
          </a:bodyPr>
          <a:lstStyle/>
          <a:p>
            <a:r>
              <a:rPr lang="en-US" sz="1000" i="1" dirty="0">
                <a:solidFill>
                  <a:srgbClr val="333333"/>
                </a:solidFill>
                <a:latin typeface="Palanquin" panose="020B0004020203020204" pitchFamily="34" charset="0"/>
              </a:rPr>
              <a:t>S/M/L Cones Sensitivities</a:t>
            </a:r>
            <a:endParaRPr lang="en-US" sz="1000" dirty="0"/>
          </a:p>
        </p:txBody>
      </p:sp>
      <p:grpSp>
        <p:nvGrpSpPr>
          <p:cNvPr id="58" name="Group 57">
            <a:extLst>
              <a:ext uri="{FF2B5EF4-FFF2-40B4-BE49-F238E27FC236}">
                <a16:creationId xmlns:a16="http://schemas.microsoft.com/office/drawing/2014/main" id="{2C7F4B07-2DE3-04F1-8DD6-68CD497221D1}"/>
              </a:ext>
            </a:extLst>
          </p:cNvPr>
          <p:cNvGrpSpPr/>
          <p:nvPr/>
        </p:nvGrpSpPr>
        <p:grpSpPr>
          <a:xfrm>
            <a:off x="7916312" y="1028739"/>
            <a:ext cx="3573711" cy="4268090"/>
            <a:chOff x="7402935" y="3724858"/>
            <a:chExt cx="4712865" cy="5628584"/>
          </a:xfrm>
        </p:grpSpPr>
        <p:grpSp>
          <p:nvGrpSpPr>
            <p:cNvPr id="2" name="Group 1">
              <a:extLst>
                <a:ext uri="{FF2B5EF4-FFF2-40B4-BE49-F238E27FC236}">
                  <a16:creationId xmlns:a16="http://schemas.microsoft.com/office/drawing/2014/main" id="{5A69F24A-EC4C-72BE-1456-34690AF47411}"/>
                </a:ext>
              </a:extLst>
            </p:cNvPr>
            <p:cNvGrpSpPr/>
            <p:nvPr/>
          </p:nvGrpSpPr>
          <p:grpSpPr>
            <a:xfrm>
              <a:off x="7402935" y="3896839"/>
              <a:ext cx="4699443" cy="2880323"/>
              <a:chOff x="7402935" y="3896839"/>
              <a:chExt cx="4699443" cy="2880323"/>
            </a:xfrm>
          </p:grpSpPr>
          <p:sp>
            <p:nvSpPr>
              <p:cNvPr id="3" name="TextBox 2">
                <a:extLst>
                  <a:ext uri="{FF2B5EF4-FFF2-40B4-BE49-F238E27FC236}">
                    <a16:creationId xmlns:a16="http://schemas.microsoft.com/office/drawing/2014/main" id="{345E94B3-8839-4B6D-039A-94E83D7842F9}"/>
                  </a:ext>
                </a:extLst>
              </p:cNvPr>
              <p:cNvSpPr txBox="1"/>
              <p:nvPr/>
            </p:nvSpPr>
            <p:spPr>
              <a:xfrm>
                <a:off x="8139614" y="6452456"/>
                <a:ext cx="3754055" cy="324706"/>
              </a:xfrm>
              <a:prstGeom prst="rect">
                <a:avLst/>
              </a:prstGeom>
              <a:noFill/>
            </p:spPr>
            <p:txBody>
              <a:bodyPr wrap="square">
                <a:spAutoFit/>
              </a:bodyPr>
              <a:lstStyle/>
              <a:p>
                <a:pPr algn="r"/>
                <a:r>
                  <a:rPr lang="en-US" sz="1000" b="0" i="1" dirty="0">
                    <a:solidFill>
                      <a:srgbClr val="333333"/>
                    </a:solidFill>
                    <a:effectLst/>
                    <a:latin typeface="Palanquin" panose="020B0004020203020204" pitchFamily="34" charset="0"/>
                  </a:rPr>
                  <a:t>image credit: The Retrofit Companies,  Inc.</a:t>
                </a:r>
                <a:endParaRPr lang="en-US" sz="1000" dirty="0"/>
              </a:p>
            </p:txBody>
          </p:sp>
          <p:pic>
            <p:nvPicPr>
              <p:cNvPr id="9" name="Picture 2" descr="Color Temperature | Lighting Design Lab">
                <a:extLst>
                  <a:ext uri="{FF2B5EF4-FFF2-40B4-BE49-F238E27FC236}">
                    <a16:creationId xmlns:a16="http://schemas.microsoft.com/office/drawing/2014/main" id="{A30A9DC7-272F-1BEC-B4E0-7C49AE1A75A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02935" y="3896839"/>
                <a:ext cx="4699443" cy="2475040"/>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45" name="Straight Arrow Connector 44">
              <a:extLst>
                <a:ext uri="{FF2B5EF4-FFF2-40B4-BE49-F238E27FC236}">
                  <a16:creationId xmlns:a16="http://schemas.microsoft.com/office/drawing/2014/main" id="{24C63DB7-00A0-449B-8F89-63095C2B595E}"/>
                </a:ext>
              </a:extLst>
            </p:cNvPr>
            <p:cNvCxnSpPr>
              <a:cxnSpLocks/>
            </p:cNvCxnSpPr>
            <p:nvPr/>
          </p:nvCxnSpPr>
          <p:spPr>
            <a:xfrm>
              <a:off x="11315437" y="6777162"/>
              <a:ext cx="0" cy="2576280"/>
            </a:xfrm>
            <a:prstGeom prst="straightConnector1">
              <a:avLst/>
            </a:prstGeom>
            <a:ln w="190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49" name="Rectangle 48">
              <a:extLst>
                <a:ext uri="{FF2B5EF4-FFF2-40B4-BE49-F238E27FC236}">
                  <a16:creationId xmlns:a16="http://schemas.microsoft.com/office/drawing/2014/main" id="{305F0973-7241-FAAC-5D5A-EB0AC55FDD9A}"/>
                </a:ext>
              </a:extLst>
            </p:cNvPr>
            <p:cNvSpPr/>
            <p:nvPr/>
          </p:nvSpPr>
          <p:spPr>
            <a:xfrm>
              <a:off x="7515225" y="3724858"/>
              <a:ext cx="4600575" cy="3052305"/>
            </a:xfrm>
            <a:prstGeom prst="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491307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wipe(down)">
                                      <p:cBhvr>
                                        <p:cTn id="7"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Group 57">
            <a:extLst>
              <a:ext uri="{FF2B5EF4-FFF2-40B4-BE49-F238E27FC236}">
                <a16:creationId xmlns:a16="http://schemas.microsoft.com/office/drawing/2014/main" id="{341FC603-9418-8C6A-F728-B9CDE6E3A03A}"/>
              </a:ext>
            </a:extLst>
          </p:cNvPr>
          <p:cNvGrpSpPr/>
          <p:nvPr/>
        </p:nvGrpSpPr>
        <p:grpSpPr>
          <a:xfrm>
            <a:off x="603504" y="3047194"/>
            <a:ext cx="6452989" cy="3578534"/>
            <a:chOff x="603504" y="2979588"/>
            <a:chExt cx="6452989" cy="3578534"/>
          </a:xfrm>
        </p:grpSpPr>
        <p:sp>
          <p:nvSpPr>
            <p:cNvPr id="59" name="TextBox 58">
              <a:extLst>
                <a:ext uri="{FF2B5EF4-FFF2-40B4-BE49-F238E27FC236}">
                  <a16:creationId xmlns:a16="http://schemas.microsoft.com/office/drawing/2014/main" id="{3B2B75B4-F2DA-FEB9-4765-6A4EC5B6D2AE}"/>
                </a:ext>
              </a:extLst>
            </p:cNvPr>
            <p:cNvSpPr txBox="1"/>
            <p:nvPr/>
          </p:nvSpPr>
          <p:spPr>
            <a:xfrm>
              <a:off x="731521" y="6311901"/>
              <a:ext cx="6159934" cy="246221"/>
            </a:xfrm>
            <a:prstGeom prst="rect">
              <a:avLst/>
            </a:prstGeom>
            <a:noFill/>
          </p:spPr>
          <p:txBody>
            <a:bodyPr wrap="square">
              <a:spAutoFit/>
            </a:bodyPr>
            <a:lstStyle/>
            <a:p>
              <a:r>
                <a:rPr lang="en-US" sz="1000" b="0" i="1" dirty="0">
                  <a:solidFill>
                    <a:srgbClr val="333333"/>
                  </a:solidFill>
                  <a:effectLst/>
                  <a:latin typeface="Palanquin" panose="020B0004020203020204" pitchFamily="34" charset="0"/>
                </a:rPr>
                <a:t>SPD of eye-level HDR image in Seattle (Jung, Inanici 2018)</a:t>
              </a:r>
              <a:endParaRPr lang="en-US" sz="1000" dirty="0"/>
            </a:p>
          </p:txBody>
        </p:sp>
        <p:pic>
          <p:nvPicPr>
            <p:cNvPr id="60" name="Picture 59">
              <a:extLst>
                <a:ext uri="{FF2B5EF4-FFF2-40B4-BE49-F238E27FC236}">
                  <a16:creationId xmlns:a16="http://schemas.microsoft.com/office/drawing/2014/main" id="{EEA51106-FC70-1538-CB53-226C2E54FC02}"/>
                </a:ext>
              </a:extLst>
            </p:cNvPr>
            <p:cNvPicPr>
              <a:picLocks noChangeAspect="1"/>
            </p:cNvPicPr>
            <p:nvPr/>
          </p:nvPicPr>
          <p:blipFill>
            <a:blip r:embed="rId3"/>
            <a:stretch>
              <a:fillRect/>
            </a:stretch>
          </p:blipFill>
          <p:spPr>
            <a:xfrm>
              <a:off x="603504" y="2979588"/>
              <a:ext cx="6452989" cy="3156420"/>
            </a:xfrm>
            <a:prstGeom prst="rect">
              <a:avLst/>
            </a:prstGeom>
          </p:spPr>
        </p:pic>
      </p:grpSp>
      <p:grpSp>
        <p:nvGrpSpPr>
          <p:cNvPr id="38" name="Group 37">
            <a:extLst>
              <a:ext uri="{FF2B5EF4-FFF2-40B4-BE49-F238E27FC236}">
                <a16:creationId xmlns:a16="http://schemas.microsoft.com/office/drawing/2014/main" id="{5CCCCF2B-7B4D-B801-F7CB-E05131082EE3}"/>
              </a:ext>
            </a:extLst>
          </p:cNvPr>
          <p:cNvGrpSpPr/>
          <p:nvPr/>
        </p:nvGrpSpPr>
        <p:grpSpPr>
          <a:xfrm>
            <a:off x="7056493" y="3010185"/>
            <a:ext cx="4804652" cy="3621441"/>
            <a:chOff x="7529996" y="3482358"/>
            <a:chExt cx="4095508" cy="3086934"/>
          </a:xfrm>
        </p:grpSpPr>
        <p:pic>
          <p:nvPicPr>
            <p:cNvPr id="39" name="Picture 38">
              <a:extLst>
                <a:ext uri="{FF2B5EF4-FFF2-40B4-BE49-F238E27FC236}">
                  <a16:creationId xmlns:a16="http://schemas.microsoft.com/office/drawing/2014/main" id="{0762EA36-9403-E14A-36A9-A3C6FD27F815}"/>
                </a:ext>
              </a:extLst>
            </p:cNvPr>
            <p:cNvPicPr>
              <a:picLocks noChangeAspect="1"/>
            </p:cNvPicPr>
            <p:nvPr/>
          </p:nvPicPr>
          <p:blipFill>
            <a:blip r:embed="rId4"/>
            <a:stretch>
              <a:fillRect/>
            </a:stretch>
          </p:blipFill>
          <p:spPr>
            <a:xfrm>
              <a:off x="7529996" y="3482358"/>
              <a:ext cx="4095508" cy="2877054"/>
            </a:xfrm>
            <a:prstGeom prst="rect">
              <a:avLst/>
            </a:prstGeom>
          </p:spPr>
        </p:pic>
        <p:sp>
          <p:nvSpPr>
            <p:cNvPr id="40" name="TextBox 39">
              <a:extLst>
                <a:ext uri="{FF2B5EF4-FFF2-40B4-BE49-F238E27FC236}">
                  <a16:creationId xmlns:a16="http://schemas.microsoft.com/office/drawing/2014/main" id="{04C2DF8D-0E48-4D9E-C246-8452CAD7FA04}"/>
                </a:ext>
              </a:extLst>
            </p:cNvPr>
            <p:cNvSpPr txBox="1"/>
            <p:nvPr/>
          </p:nvSpPr>
          <p:spPr>
            <a:xfrm>
              <a:off x="8761535" y="6359412"/>
              <a:ext cx="2863969" cy="209880"/>
            </a:xfrm>
            <a:prstGeom prst="rect">
              <a:avLst/>
            </a:prstGeom>
            <a:noFill/>
          </p:spPr>
          <p:txBody>
            <a:bodyPr wrap="square">
              <a:spAutoFit/>
            </a:bodyPr>
            <a:lstStyle/>
            <a:p>
              <a:pPr algn="r"/>
              <a:r>
                <a:rPr lang="en-US" sz="1000" b="0" i="1" dirty="0">
                  <a:solidFill>
                    <a:srgbClr val="333333"/>
                  </a:solidFill>
                  <a:effectLst/>
                  <a:latin typeface="Palanquin" panose="020B0004020203020204" pitchFamily="34" charset="0"/>
                </a:rPr>
                <a:t>image credit: Hernandez-</a:t>
              </a:r>
              <a:r>
                <a:rPr lang="en-US" sz="1000" i="1" dirty="0">
                  <a:solidFill>
                    <a:srgbClr val="333333"/>
                  </a:solidFill>
                  <a:latin typeface="Palanquin" panose="020B0004020203020204" pitchFamily="34" charset="0"/>
                </a:rPr>
                <a:t>Andreas, et al 2001</a:t>
              </a:r>
              <a:endParaRPr lang="en-US" sz="1000" dirty="0"/>
            </a:p>
          </p:txBody>
        </p:sp>
      </p:grpSp>
      <p:sp>
        <p:nvSpPr>
          <p:cNvPr id="6" name="Title 1">
            <a:extLst>
              <a:ext uri="{FF2B5EF4-FFF2-40B4-BE49-F238E27FC236}">
                <a16:creationId xmlns:a16="http://schemas.microsoft.com/office/drawing/2014/main" id="{2E1407B6-394D-8F16-8121-089050E3309D}"/>
              </a:ext>
            </a:extLst>
          </p:cNvPr>
          <p:cNvSpPr txBox="1">
            <a:spLocks/>
          </p:cNvSpPr>
          <p:nvPr/>
        </p:nvSpPr>
        <p:spPr>
          <a:xfrm>
            <a:off x="866214" y="517525"/>
            <a:ext cx="546791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latin typeface="BrownPro" panose="00010500010101010101" pitchFamily="50" charset="0"/>
              </a:rPr>
              <a:t>CCT of Skies</a:t>
            </a:r>
          </a:p>
        </p:txBody>
      </p:sp>
      <p:sp>
        <p:nvSpPr>
          <p:cNvPr id="20484" name="TextBox 20483">
            <a:extLst>
              <a:ext uri="{FF2B5EF4-FFF2-40B4-BE49-F238E27FC236}">
                <a16:creationId xmlns:a16="http://schemas.microsoft.com/office/drawing/2014/main" id="{A9FBB91E-34CE-225D-CB21-3F623A6EAE94}"/>
              </a:ext>
            </a:extLst>
          </p:cNvPr>
          <p:cNvSpPr txBox="1"/>
          <p:nvPr/>
        </p:nvSpPr>
        <p:spPr>
          <a:xfrm>
            <a:off x="6891455" y="6394380"/>
            <a:ext cx="2343613" cy="246221"/>
          </a:xfrm>
          <a:prstGeom prst="rect">
            <a:avLst/>
          </a:prstGeom>
          <a:noFill/>
        </p:spPr>
        <p:txBody>
          <a:bodyPr wrap="square">
            <a:spAutoFit/>
          </a:bodyPr>
          <a:lstStyle/>
          <a:p>
            <a:pPr algn="r"/>
            <a:r>
              <a:rPr lang="en-US" sz="1000" b="0" i="1" dirty="0">
                <a:solidFill>
                  <a:srgbClr val="333333"/>
                </a:solidFill>
                <a:effectLst/>
                <a:latin typeface="Palanquin" panose="020B0004020203020204" pitchFamily="34" charset="0"/>
              </a:rPr>
              <a:t>image credit:</a:t>
            </a:r>
            <a:r>
              <a:rPr lang="en-US" sz="1000" i="1" dirty="0">
                <a:solidFill>
                  <a:srgbClr val="333333"/>
                </a:solidFill>
                <a:latin typeface="Palanquin" panose="020B0004020203020204" pitchFamily="34" charset="0"/>
              </a:rPr>
              <a:t> Inanici 2022</a:t>
            </a:r>
            <a:endParaRPr lang="en-US" sz="1000" dirty="0"/>
          </a:p>
        </p:txBody>
      </p:sp>
      <p:grpSp>
        <p:nvGrpSpPr>
          <p:cNvPr id="2" name="Group 1">
            <a:extLst>
              <a:ext uri="{FF2B5EF4-FFF2-40B4-BE49-F238E27FC236}">
                <a16:creationId xmlns:a16="http://schemas.microsoft.com/office/drawing/2014/main" id="{AE2A251D-0DC0-E014-A5AD-F574A3F1C9A9}"/>
              </a:ext>
            </a:extLst>
          </p:cNvPr>
          <p:cNvGrpSpPr/>
          <p:nvPr/>
        </p:nvGrpSpPr>
        <p:grpSpPr>
          <a:xfrm>
            <a:off x="7385347" y="1623707"/>
            <a:ext cx="4173176" cy="3766535"/>
            <a:chOff x="7385347" y="1623707"/>
            <a:chExt cx="4173176" cy="3766535"/>
          </a:xfrm>
        </p:grpSpPr>
        <p:grpSp>
          <p:nvGrpSpPr>
            <p:cNvPr id="28" name="Group 27">
              <a:extLst>
                <a:ext uri="{FF2B5EF4-FFF2-40B4-BE49-F238E27FC236}">
                  <a16:creationId xmlns:a16="http://schemas.microsoft.com/office/drawing/2014/main" id="{7E52D1A0-A711-BE1B-C5DB-F39AE192C2F0}"/>
                </a:ext>
              </a:extLst>
            </p:cNvPr>
            <p:cNvGrpSpPr/>
            <p:nvPr/>
          </p:nvGrpSpPr>
          <p:grpSpPr>
            <a:xfrm>
              <a:off x="7385347" y="1694537"/>
              <a:ext cx="933153" cy="3695705"/>
              <a:chOff x="4325800" y="5421021"/>
              <a:chExt cx="933153" cy="3695705"/>
            </a:xfrm>
          </p:grpSpPr>
          <p:pic>
            <p:nvPicPr>
              <p:cNvPr id="62" name="Picture 61">
                <a:extLst>
                  <a:ext uri="{FF2B5EF4-FFF2-40B4-BE49-F238E27FC236}">
                    <a16:creationId xmlns:a16="http://schemas.microsoft.com/office/drawing/2014/main" id="{6AD33E4F-7CA9-A9C7-D5F3-63941AF2295B}"/>
                  </a:ext>
                </a:extLst>
              </p:cNvPr>
              <p:cNvPicPr>
                <a:picLocks noChangeAspect="1"/>
              </p:cNvPicPr>
              <p:nvPr/>
            </p:nvPicPr>
            <p:blipFill>
              <a:blip r:embed="rId5"/>
              <a:stretch>
                <a:fillRect/>
              </a:stretch>
            </p:blipFill>
            <p:spPr>
              <a:xfrm>
                <a:off x="4325800" y="5421021"/>
                <a:ext cx="827926" cy="821701"/>
              </a:xfrm>
              <a:prstGeom prst="rect">
                <a:avLst/>
              </a:prstGeom>
            </p:spPr>
          </p:pic>
          <p:cxnSp>
            <p:nvCxnSpPr>
              <p:cNvPr id="63" name="Straight Arrow Connector 62">
                <a:extLst>
                  <a:ext uri="{FF2B5EF4-FFF2-40B4-BE49-F238E27FC236}">
                    <a16:creationId xmlns:a16="http://schemas.microsoft.com/office/drawing/2014/main" id="{4743DA3B-51AA-F8F2-7A58-51EE7C88BBBA}"/>
                  </a:ext>
                </a:extLst>
              </p:cNvPr>
              <p:cNvCxnSpPr>
                <a:cxnSpLocks/>
                <a:stCxn id="62" idx="2"/>
              </p:cNvCxnSpPr>
              <p:nvPr/>
            </p:nvCxnSpPr>
            <p:spPr>
              <a:xfrm>
                <a:off x="4739763" y="6242722"/>
                <a:ext cx="519190" cy="28740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33DBB22A-7ED8-E2CD-2B28-FDD206670AB2}"/>
                </a:ext>
              </a:extLst>
            </p:cNvPr>
            <p:cNvGrpSpPr/>
            <p:nvPr/>
          </p:nvGrpSpPr>
          <p:grpSpPr>
            <a:xfrm rot="491566">
              <a:off x="10546078" y="1623707"/>
              <a:ext cx="1012445" cy="2273450"/>
              <a:chOff x="7448145" y="3410253"/>
              <a:chExt cx="1012445" cy="2273450"/>
            </a:xfrm>
          </p:grpSpPr>
          <p:pic>
            <p:nvPicPr>
              <p:cNvPr id="8" name="Picture 7">
                <a:extLst>
                  <a:ext uri="{FF2B5EF4-FFF2-40B4-BE49-F238E27FC236}">
                    <a16:creationId xmlns:a16="http://schemas.microsoft.com/office/drawing/2014/main" id="{17F51D1B-56E9-D2C4-F991-2A3EBBBB5834}"/>
                  </a:ext>
                </a:extLst>
              </p:cNvPr>
              <p:cNvPicPr>
                <a:picLocks noChangeAspect="1"/>
              </p:cNvPicPr>
              <p:nvPr/>
            </p:nvPicPr>
            <p:blipFill>
              <a:blip r:embed="rId6"/>
              <a:stretch>
                <a:fillRect/>
              </a:stretch>
            </p:blipFill>
            <p:spPr>
              <a:xfrm rot="1858368">
                <a:off x="7598277" y="3410253"/>
                <a:ext cx="862313" cy="843291"/>
              </a:xfrm>
              <a:prstGeom prst="rect">
                <a:avLst/>
              </a:prstGeom>
            </p:spPr>
          </p:pic>
          <p:cxnSp>
            <p:nvCxnSpPr>
              <p:cNvPr id="9" name="Straight Arrow Connector 8">
                <a:extLst>
                  <a:ext uri="{FF2B5EF4-FFF2-40B4-BE49-F238E27FC236}">
                    <a16:creationId xmlns:a16="http://schemas.microsoft.com/office/drawing/2014/main" id="{DDC7E5A6-6C16-12B4-4302-9BCD5D465C10}"/>
                  </a:ext>
                </a:extLst>
              </p:cNvPr>
              <p:cNvCxnSpPr>
                <a:cxnSpLocks/>
                <a:stCxn id="8" idx="2"/>
              </p:cNvCxnSpPr>
              <p:nvPr/>
            </p:nvCxnSpPr>
            <p:spPr>
              <a:xfrm rot="21108434" flipH="1">
                <a:off x="7448145" y="4219513"/>
                <a:ext cx="471027" cy="14641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22" name="Group 21">
              <a:extLst>
                <a:ext uri="{FF2B5EF4-FFF2-40B4-BE49-F238E27FC236}">
                  <a16:creationId xmlns:a16="http://schemas.microsoft.com/office/drawing/2014/main" id="{676BB1C3-105A-D5B9-58D9-5DDC2122AFD1}"/>
                </a:ext>
              </a:extLst>
            </p:cNvPr>
            <p:cNvGrpSpPr/>
            <p:nvPr/>
          </p:nvGrpSpPr>
          <p:grpSpPr>
            <a:xfrm>
              <a:off x="9692261" y="1656197"/>
              <a:ext cx="873689" cy="2693553"/>
              <a:chOff x="2549812" y="2178841"/>
              <a:chExt cx="873689" cy="2693553"/>
            </a:xfrm>
          </p:grpSpPr>
          <p:pic>
            <p:nvPicPr>
              <p:cNvPr id="30" name="Picture 29">
                <a:extLst>
                  <a:ext uri="{FF2B5EF4-FFF2-40B4-BE49-F238E27FC236}">
                    <a16:creationId xmlns:a16="http://schemas.microsoft.com/office/drawing/2014/main" id="{2D213A47-203F-7718-AF11-A6FAA0DB71A6}"/>
                  </a:ext>
                </a:extLst>
              </p:cNvPr>
              <p:cNvPicPr>
                <a:picLocks noChangeAspect="1"/>
              </p:cNvPicPr>
              <p:nvPr/>
            </p:nvPicPr>
            <p:blipFill>
              <a:blip r:embed="rId7"/>
              <a:stretch>
                <a:fillRect/>
              </a:stretch>
            </p:blipFill>
            <p:spPr>
              <a:xfrm rot="1061282">
                <a:off x="2549812" y="2178841"/>
                <a:ext cx="873689" cy="860108"/>
              </a:xfrm>
              <a:prstGeom prst="rect">
                <a:avLst/>
              </a:prstGeom>
            </p:spPr>
          </p:pic>
          <p:cxnSp>
            <p:nvCxnSpPr>
              <p:cNvPr id="32" name="Straight Arrow Connector 31">
                <a:extLst>
                  <a:ext uri="{FF2B5EF4-FFF2-40B4-BE49-F238E27FC236}">
                    <a16:creationId xmlns:a16="http://schemas.microsoft.com/office/drawing/2014/main" id="{F396467B-73EC-75DF-5855-2D26574C562B}"/>
                  </a:ext>
                </a:extLst>
              </p:cNvPr>
              <p:cNvCxnSpPr>
                <a:cxnSpLocks/>
                <a:stCxn id="30" idx="2"/>
              </p:cNvCxnSpPr>
              <p:nvPr/>
            </p:nvCxnSpPr>
            <p:spPr>
              <a:xfrm flipH="1">
                <a:off x="2599100" y="3018618"/>
                <a:ext cx="256892" cy="18537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045241BA-44EE-D8CB-6895-5D9C017B9B3E}"/>
                </a:ext>
              </a:extLst>
            </p:cNvPr>
            <p:cNvGrpSpPr/>
            <p:nvPr/>
          </p:nvGrpSpPr>
          <p:grpSpPr>
            <a:xfrm>
              <a:off x="8567001" y="1665615"/>
              <a:ext cx="884715" cy="3319539"/>
              <a:chOff x="310586" y="3249554"/>
              <a:chExt cx="884715" cy="3319539"/>
            </a:xfrm>
          </p:grpSpPr>
          <p:pic>
            <p:nvPicPr>
              <p:cNvPr id="42" name="Picture 41">
                <a:extLst>
                  <a:ext uri="{FF2B5EF4-FFF2-40B4-BE49-F238E27FC236}">
                    <a16:creationId xmlns:a16="http://schemas.microsoft.com/office/drawing/2014/main" id="{65F27E95-A1C6-C00A-C3E2-B587C9BE9065}"/>
                  </a:ext>
                </a:extLst>
              </p:cNvPr>
              <p:cNvPicPr>
                <a:picLocks noChangeAspect="1"/>
              </p:cNvPicPr>
              <p:nvPr/>
            </p:nvPicPr>
            <p:blipFill>
              <a:blip r:embed="rId8"/>
              <a:stretch>
                <a:fillRect/>
              </a:stretch>
            </p:blipFill>
            <p:spPr>
              <a:xfrm>
                <a:off x="310586" y="3249554"/>
                <a:ext cx="884715" cy="868687"/>
              </a:xfrm>
              <a:prstGeom prst="rect">
                <a:avLst/>
              </a:prstGeom>
            </p:spPr>
          </p:pic>
          <p:cxnSp>
            <p:nvCxnSpPr>
              <p:cNvPr id="43" name="Straight Arrow Connector 42">
                <a:extLst>
                  <a:ext uri="{FF2B5EF4-FFF2-40B4-BE49-F238E27FC236}">
                    <a16:creationId xmlns:a16="http://schemas.microsoft.com/office/drawing/2014/main" id="{5C77CBEA-A319-4C94-1F89-B5F3CC647F1F}"/>
                  </a:ext>
                </a:extLst>
              </p:cNvPr>
              <p:cNvCxnSpPr>
                <a:cxnSpLocks/>
                <a:stCxn id="42" idx="2"/>
              </p:cNvCxnSpPr>
              <p:nvPr/>
            </p:nvCxnSpPr>
            <p:spPr>
              <a:xfrm flipH="1">
                <a:off x="586195" y="4118241"/>
                <a:ext cx="166749" cy="24508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sp>
        <p:nvSpPr>
          <p:cNvPr id="20508" name="Content Placeholder 11">
            <a:extLst>
              <a:ext uri="{FF2B5EF4-FFF2-40B4-BE49-F238E27FC236}">
                <a16:creationId xmlns:a16="http://schemas.microsoft.com/office/drawing/2014/main" id="{2BAD64DD-290D-F662-061B-33237F99C68C}"/>
              </a:ext>
            </a:extLst>
          </p:cNvPr>
          <p:cNvSpPr txBox="1">
            <a:spLocks/>
          </p:cNvSpPr>
          <p:nvPr/>
        </p:nvSpPr>
        <p:spPr>
          <a:xfrm>
            <a:off x="838199" y="1825627"/>
            <a:ext cx="5866097" cy="10397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BrownPro Light" panose="00010400010101010101" pitchFamily="50" charset="0"/>
              </a:rPr>
              <a:t>Affected by weather, seasons, time, view orientations… etc.</a:t>
            </a:r>
          </a:p>
          <a:p>
            <a:r>
              <a:rPr lang="en-US" sz="1600" dirty="0">
                <a:latin typeface="BrownPro Light" panose="00010400010101010101" pitchFamily="50" charset="0"/>
              </a:rPr>
              <a:t>CIE standard [D65] = 6500K </a:t>
            </a:r>
          </a:p>
        </p:txBody>
      </p:sp>
    </p:spTree>
    <p:extLst>
      <p:ext uri="{BB962C8B-B14F-4D97-AF65-F5344CB8AC3E}">
        <p14:creationId xmlns:p14="http://schemas.microsoft.com/office/powerpoint/2010/main" val="3730567180"/>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E1407B6-394D-8F16-8121-089050E3309D}"/>
              </a:ext>
            </a:extLst>
          </p:cNvPr>
          <p:cNvSpPr txBox="1">
            <a:spLocks/>
          </p:cNvSpPr>
          <p:nvPr/>
        </p:nvSpPr>
        <p:spPr>
          <a:xfrm>
            <a:off x="8382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latin typeface="BrownPro" panose="00010500010101010101" pitchFamily="50" charset="0"/>
              </a:rPr>
              <a:t>What is Shade Fabric (SF)?</a:t>
            </a:r>
          </a:p>
        </p:txBody>
      </p:sp>
      <p:sp>
        <p:nvSpPr>
          <p:cNvPr id="3" name="Content Placeholder 11">
            <a:extLst>
              <a:ext uri="{FF2B5EF4-FFF2-40B4-BE49-F238E27FC236}">
                <a16:creationId xmlns:a16="http://schemas.microsoft.com/office/drawing/2014/main" id="{90FDCB8D-81FB-2FA9-F296-C01403354FE0}"/>
              </a:ext>
            </a:extLst>
          </p:cNvPr>
          <p:cNvSpPr txBox="1">
            <a:spLocks/>
          </p:cNvSpPr>
          <p:nvPr/>
        </p:nvSpPr>
        <p:spPr>
          <a:xfrm>
            <a:off x="838200" y="1825627"/>
            <a:ext cx="6581775" cy="29227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mj-lt"/>
              <a:buAutoNum type="arabicPeriod"/>
            </a:pPr>
            <a:r>
              <a:rPr lang="en-US" sz="1600" dirty="0">
                <a:latin typeface="BrownPro" panose="00010500010101010101" pitchFamily="50" charset="0"/>
              </a:rPr>
              <a:t>Transmission (Ts)</a:t>
            </a:r>
          </a:p>
          <a:p>
            <a:pPr lvl="1"/>
            <a:r>
              <a:rPr lang="en-US" sz="1200" dirty="0">
                <a:latin typeface="BrownPro Light" panose="00010400010101010101" pitchFamily="50" charset="0"/>
              </a:rPr>
              <a:t>Tv-direct and Tv-diffuse</a:t>
            </a:r>
          </a:p>
          <a:p>
            <a:pPr marL="342900" indent="-342900">
              <a:buFont typeface="+mj-lt"/>
              <a:buAutoNum type="arabicPeriod"/>
            </a:pPr>
            <a:r>
              <a:rPr lang="en-US" sz="1600" dirty="0">
                <a:latin typeface="BrownPro" panose="00010500010101010101" pitchFamily="50" charset="0"/>
              </a:rPr>
              <a:t>Absorption (As)</a:t>
            </a:r>
          </a:p>
          <a:p>
            <a:pPr marL="342900" indent="-342900">
              <a:buFont typeface="+mj-lt"/>
              <a:buAutoNum type="arabicPeriod"/>
            </a:pPr>
            <a:r>
              <a:rPr lang="en-US" sz="1600" dirty="0">
                <a:latin typeface="BrownPro" panose="00010500010101010101" pitchFamily="50" charset="0"/>
              </a:rPr>
              <a:t>Reflection (Rs)</a:t>
            </a:r>
          </a:p>
          <a:p>
            <a:pPr marL="342900" indent="-342900">
              <a:buFont typeface="+mj-lt"/>
              <a:buAutoNum type="arabicPeriod"/>
            </a:pPr>
            <a:r>
              <a:rPr lang="en-US" sz="1600" dirty="0">
                <a:latin typeface="BrownPro" panose="00010500010101010101" pitchFamily="50" charset="0"/>
              </a:rPr>
              <a:t>Openness Factor (OF: 1% - 3% - 5% - 10%) </a:t>
            </a:r>
            <a:r>
              <a:rPr lang="en-US" sz="1600" dirty="0">
                <a:solidFill>
                  <a:srgbClr val="FF0000"/>
                </a:solidFill>
                <a:latin typeface="BrownPro" panose="00010500010101010101" pitchFamily="50" charset="0"/>
              </a:rPr>
              <a:t>(impact Tv-direct)</a:t>
            </a:r>
            <a:endParaRPr lang="en-US" sz="1600" dirty="0">
              <a:latin typeface="BrownPro" panose="00010500010101010101" pitchFamily="50" charset="0"/>
            </a:endParaRPr>
          </a:p>
          <a:p>
            <a:pPr marL="342900" indent="-342900">
              <a:buFont typeface="+mj-lt"/>
              <a:buAutoNum type="arabicPeriod"/>
            </a:pPr>
            <a:r>
              <a:rPr lang="en-US" sz="1600" dirty="0">
                <a:latin typeface="BrownPro" panose="00010500010101010101" pitchFamily="50" charset="0"/>
              </a:rPr>
              <a:t>Color </a:t>
            </a:r>
            <a:r>
              <a:rPr lang="en-US" sz="1600" dirty="0">
                <a:solidFill>
                  <a:srgbClr val="FF0000"/>
                </a:solidFill>
                <a:latin typeface="BrownPro" panose="00010500010101010101" pitchFamily="50" charset="0"/>
              </a:rPr>
              <a:t>(impact Tv-diffuse and Rs)</a:t>
            </a:r>
          </a:p>
          <a:p>
            <a:pPr lvl="1"/>
            <a:r>
              <a:rPr lang="en-US" sz="1200" dirty="0">
                <a:latin typeface="BrownPro Light" panose="00010400010101010101" pitchFamily="50" charset="0"/>
              </a:rPr>
              <a:t>Lighter color reflect radiation (less glare control)</a:t>
            </a:r>
          </a:p>
          <a:p>
            <a:pPr lvl="1"/>
            <a:r>
              <a:rPr lang="en-US" sz="1200" dirty="0">
                <a:latin typeface="BrownPro Light" panose="00010400010101010101" pitchFamily="50" charset="0"/>
              </a:rPr>
              <a:t>Darker color absorb radiation (more heat absorption)</a:t>
            </a:r>
          </a:p>
          <a:p>
            <a:pPr lvl="1"/>
            <a:r>
              <a:rPr lang="en-US" sz="1200" dirty="0">
                <a:latin typeface="BrownPro Light" panose="00010400010101010101" pitchFamily="50" charset="0"/>
              </a:rPr>
              <a:t>Standard Color: Grey </a:t>
            </a:r>
          </a:p>
        </p:txBody>
      </p:sp>
      <p:pic>
        <p:nvPicPr>
          <p:cNvPr id="5" name="Picture 4">
            <a:extLst>
              <a:ext uri="{FF2B5EF4-FFF2-40B4-BE49-F238E27FC236}">
                <a16:creationId xmlns:a16="http://schemas.microsoft.com/office/drawing/2014/main" id="{B049D75D-2DF2-7243-84BB-7AB96BF061F7}"/>
              </a:ext>
            </a:extLst>
          </p:cNvPr>
          <p:cNvPicPr>
            <a:picLocks noChangeAspect="1"/>
          </p:cNvPicPr>
          <p:nvPr/>
        </p:nvPicPr>
        <p:blipFill>
          <a:blip r:embed="rId3"/>
          <a:stretch>
            <a:fillRect/>
          </a:stretch>
        </p:blipFill>
        <p:spPr>
          <a:xfrm>
            <a:off x="8205787" y="3429000"/>
            <a:ext cx="3491680" cy="2922771"/>
          </a:xfrm>
          <a:prstGeom prst="rect">
            <a:avLst/>
          </a:prstGeom>
        </p:spPr>
      </p:pic>
      <p:sp>
        <p:nvSpPr>
          <p:cNvPr id="7" name="TextBox 6">
            <a:extLst>
              <a:ext uri="{FF2B5EF4-FFF2-40B4-BE49-F238E27FC236}">
                <a16:creationId xmlns:a16="http://schemas.microsoft.com/office/drawing/2014/main" id="{148364E1-F145-17F7-3F25-3A60A33A05A2}"/>
              </a:ext>
            </a:extLst>
          </p:cNvPr>
          <p:cNvSpPr txBox="1"/>
          <p:nvPr/>
        </p:nvSpPr>
        <p:spPr>
          <a:xfrm>
            <a:off x="6781206" y="6398261"/>
            <a:ext cx="5002683" cy="246221"/>
          </a:xfrm>
          <a:prstGeom prst="rect">
            <a:avLst/>
          </a:prstGeom>
          <a:noFill/>
        </p:spPr>
        <p:txBody>
          <a:bodyPr wrap="square">
            <a:spAutoFit/>
          </a:bodyPr>
          <a:lstStyle/>
          <a:p>
            <a:pPr algn="r"/>
            <a:r>
              <a:rPr lang="en-US" sz="1000" b="0" i="1" dirty="0">
                <a:solidFill>
                  <a:srgbClr val="333333"/>
                </a:solidFill>
                <a:effectLst/>
                <a:latin typeface="Palanquin" panose="020B0004020203020204" pitchFamily="34" charset="0"/>
              </a:rPr>
              <a:t>image credit: </a:t>
            </a:r>
            <a:r>
              <a:rPr lang="en-US" sz="1000" dirty="0">
                <a:hlinkClick r:id="rId4"/>
              </a:rPr>
              <a:t>Glare protection fabrics | Roller Blinds (hunterdouglasarchitectural.eu)</a:t>
            </a:r>
            <a:endParaRPr lang="en-US" sz="1000" dirty="0"/>
          </a:p>
        </p:txBody>
      </p:sp>
      <p:pic>
        <p:nvPicPr>
          <p:cNvPr id="9" name="Picture 8">
            <a:extLst>
              <a:ext uri="{FF2B5EF4-FFF2-40B4-BE49-F238E27FC236}">
                <a16:creationId xmlns:a16="http://schemas.microsoft.com/office/drawing/2014/main" id="{16A9700E-3C2A-0F76-66A6-7A33EF08F833}"/>
              </a:ext>
            </a:extLst>
          </p:cNvPr>
          <p:cNvPicPr>
            <a:picLocks noChangeAspect="1"/>
          </p:cNvPicPr>
          <p:nvPr/>
        </p:nvPicPr>
        <p:blipFill rotWithShape="1">
          <a:blip r:embed="rId5"/>
          <a:srcRect l="21403" t="24999" r="23762" b="25000"/>
          <a:stretch/>
        </p:blipFill>
        <p:spPr>
          <a:xfrm>
            <a:off x="838200" y="4962049"/>
            <a:ext cx="2959982" cy="1325563"/>
          </a:xfrm>
          <a:prstGeom prst="rect">
            <a:avLst/>
          </a:prstGeom>
        </p:spPr>
      </p:pic>
      <p:sp>
        <p:nvSpPr>
          <p:cNvPr id="10" name="TextBox 9">
            <a:extLst>
              <a:ext uri="{FF2B5EF4-FFF2-40B4-BE49-F238E27FC236}">
                <a16:creationId xmlns:a16="http://schemas.microsoft.com/office/drawing/2014/main" id="{68BA9437-A5E7-CAE0-0C59-E4B72E7249B5}"/>
              </a:ext>
            </a:extLst>
          </p:cNvPr>
          <p:cNvSpPr txBox="1"/>
          <p:nvPr/>
        </p:nvSpPr>
        <p:spPr>
          <a:xfrm>
            <a:off x="838200" y="6398261"/>
            <a:ext cx="2959981" cy="246221"/>
          </a:xfrm>
          <a:prstGeom prst="rect">
            <a:avLst/>
          </a:prstGeom>
          <a:noFill/>
        </p:spPr>
        <p:txBody>
          <a:bodyPr wrap="square">
            <a:spAutoFit/>
          </a:bodyPr>
          <a:lstStyle/>
          <a:p>
            <a:r>
              <a:rPr lang="en-US" sz="1000" b="0" i="1" dirty="0">
                <a:solidFill>
                  <a:srgbClr val="333333"/>
                </a:solidFill>
                <a:effectLst/>
                <a:latin typeface="Palanquin" panose="020B0004020203020204" pitchFamily="34" charset="0"/>
              </a:rPr>
              <a:t>image credit: </a:t>
            </a:r>
            <a:r>
              <a:rPr lang="en-US" sz="1000" dirty="0"/>
              <a:t> EN 14501 Standard</a:t>
            </a:r>
          </a:p>
        </p:txBody>
      </p:sp>
      <p:pic>
        <p:nvPicPr>
          <p:cNvPr id="1026" name="Picture 2" descr="Sunlight and solar shade fabric | Solar screens, Solar screen shades, Solar shades">
            <a:extLst>
              <a:ext uri="{FF2B5EF4-FFF2-40B4-BE49-F238E27FC236}">
                <a16:creationId xmlns:a16="http://schemas.microsoft.com/office/drawing/2014/main" id="{ACF37B64-3EA8-5129-D4BF-932F7F5851D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05787" y="330750"/>
            <a:ext cx="3491680" cy="302467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88FCF611-EEED-2668-301E-3DD58B782274}"/>
              </a:ext>
            </a:extLst>
          </p:cNvPr>
          <p:cNvPicPr>
            <a:picLocks noChangeAspect="1"/>
          </p:cNvPicPr>
          <p:nvPr/>
        </p:nvPicPr>
        <p:blipFill>
          <a:blip r:embed="rId7"/>
          <a:stretch>
            <a:fillRect/>
          </a:stretch>
        </p:blipFill>
        <p:spPr>
          <a:xfrm>
            <a:off x="3921839" y="4885924"/>
            <a:ext cx="2977912" cy="1687145"/>
          </a:xfrm>
          <a:prstGeom prst="rect">
            <a:avLst/>
          </a:prstGeom>
        </p:spPr>
      </p:pic>
    </p:spTree>
    <p:extLst>
      <p:ext uri="{BB962C8B-B14F-4D97-AF65-F5344CB8AC3E}">
        <p14:creationId xmlns:p14="http://schemas.microsoft.com/office/powerpoint/2010/main" val="9866164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1">
            <a:extLst>
              <a:ext uri="{FF2B5EF4-FFF2-40B4-BE49-F238E27FC236}">
                <a16:creationId xmlns:a16="http://schemas.microsoft.com/office/drawing/2014/main" id="{C3228063-D594-910E-6E37-F1FC92173CDD}"/>
              </a:ext>
            </a:extLst>
          </p:cNvPr>
          <p:cNvSpPr txBox="1">
            <a:spLocks/>
          </p:cNvSpPr>
          <p:nvPr/>
        </p:nvSpPr>
        <p:spPr>
          <a:xfrm>
            <a:off x="838200" y="1825627"/>
            <a:ext cx="3228975" cy="7842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latin typeface="BrownPro" panose="00010500010101010101" pitchFamily="50" charset="0"/>
              </a:rPr>
              <a:t>1% , 3%, 5%, 10%</a:t>
            </a:r>
          </a:p>
        </p:txBody>
      </p:sp>
      <p:pic>
        <p:nvPicPr>
          <p:cNvPr id="4" name="Picture 3">
            <a:extLst>
              <a:ext uri="{FF2B5EF4-FFF2-40B4-BE49-F238E27FC236}">
                <a16:creationId xmlns:a16="http://schemas.microsoft.com/office/drawing/2014/main" id="{45E9D876-FD89-B937-6C64-3B0273BB5BF1}"/>
              </a:ext>
            </a:extLst>
          </p:cNvPr>
          <p:cNvPicPr>
            <a:picLocks noChangeAspect="1"/>
          </p:cNvPicPr>
          <p:nvPr/>
        </p:nvPicPr>
        <p:blipFill>
          <a:blip r:embed="rId3"/>
          <a:stretch>
            <a:fillRect/>
          </a:stretch>
        </p:blipFill>
        <p:spPr>
          <a:xfrm>
            <a:off x="838200" y="2241025"/>
            <a:ext cx="1943100" cy="2228850"/>
          </a:xfrm>
          <a:prstGeom prst="rect">
            <a:avLst/>
          </a:prstGeom>
        </p:spPr>
      </p:pic>
      <p:grpSp>
        <p:nvGrpSpPr>
          <p:cNvPr id="14" name="Group 13">
            <a:extLst>
              <a:ext uri="{FF2B5EF4-FFF2-40B4-BE49-F238E27FC236}">
                <a16:creationId xmlns:a16="http://schemas.microsoft.com/office/drawing/2014/main" id="{8A8A63B5-929D-3C80-9450-659986F6FE92}"/>
              </a:ext>
            </a:extLst>
          </p:cNvPr>
          <p:cNvGrpSpPr/>
          <p:nvPr/>
        </p:nvGrpSpPr>
        <p:grpSpPr>
          <a:xfrm>
            <a:off x="4948419" y="1843088"/>
            <a:ext cx="6405381" cy="3733735"/>
            <a:chOff x="3088321" y="1843088"/>
            <a:chExt cx="8113079" cy="4729162"/>
          </a:xfrm>
        </p:grpSpPr>
        <p:pic>
          <p:nvPicPr>
            <p:cNvPr id="8" name="Picture 7">
              <a:extLst>
                <a:ext uri="{FF2B5EF4-FFF2-40B4-BE49-F238E27FC236}">
                  <a16:creationId xmlns:a16="http://schemas.microsoft.com/office/drawing/2014/main" id="{85AD0845-9B2C-94A1-3184-DE6EF7EEDFCC}"/>
                </a:ext>
              </a:extLst>
            </p:cNvPr>
            <p:cNvPicPr>
              <a:picLocks noChangeAspect="1"/>
            </p:cNvPicPr>
            <p:nvPr/>
          </p:nvPicPr>
          <p:blipFill>
            <a:blip r:embed="rId4"/>
            <a:stretch>
              <a:fillRect/>
            </a:stretch>
          </p:blipFill>
          <p:spPr>
            <a:xfrm>
              <a:off x="3088321" y="1843088"/>
              <a:ext cx="8113079" cy="4729162"/>
            </a:xfrm>
            <a:prstGeom prst="rect">
              <a:avLst/>
            </a:prstGeom>
          </p:spPr>
        </p:pic>
        <p:sp>
          <p:nvSpPr>
            <p:cNvPr id="9" name="Rectangle 8">
              <a:extLst>
                <a:ext uri="{FF2B5EF4-FFF2-40B4-BE49-F238E27FC236}">
                  <a16:creationId xmlns:a16="http://schemas.microsoft.com/office/drawing/2014/main" id="{4EFAE8B3-E269-C4F6-278E-566769328C35}"/>
                </a:ext>
              </a:extLst>
            </p:cNvPr>
            <p:cNvSpPr/>
            <p:nvPr/>
          </p:nvSpPr>
          <p:spPr>
            <a:xfrm>
              <a:off x="3088321" y="3648075"/>
              <a:ext cx="8113079" cy="1905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D4EA02E-B6A9-B3A0-4326-7A74E94A1192}"/>
                </a:ext>
              </a:extLst>
            </p:cNvPr>
            <p:cNvSpPr/>
            <p:nvPr/>
          </p:nvSpPr>
          <p:spPr>
            <a:xfrm>
              <a:off x="3088321" y="5700712"/>
              <a:ext cx="8113079" cy="1905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3" name="Picture 12">
            <a:extLst>
              <a:ext uri="{FF2B5EF4-FFF2-40B4-BE49-F238E27FC236}">
                <a16:creationId xmlns:a16="http://schemas.microsoft.com/office/drawing/2014/main" id="{96A7F461-076C-BC2C-92D6-E4D0FF444546}"/>
              </a:ext>
            </a:extLst>
          </p:cNvPr>
          <p:cNvPicPr>
            <a:picLocks noChangeAspect="1"/>
          </p:cNvPicPr>
          <p:nvPr/>
        </p:nvPicPr>
        <p:blipFill>
          <a:blip r:embed="rId5"/>
          <a:stretch>
            <a:fillRect/>
          </a:stretch>
        </p:blipFill>
        <p:spPr>
          <a:xfrm>
            <a:off x="4948419" y="5765194"/>
            <a:ext cx="6405381" cy="880437"/>
          </a:xfrm>
          <a:prstGeom prst="rect">
            <a:avLst/>
          </a:prstGeom>
        </p:spPr>
      </p:pic>
      <p:sp>
        <p:nvSpPr>
          <p:cNvPr id="3" name="Title 1">
            <a:extLst>
              <a:ext uri="{FF2B5EF4-FFF2-40B4-BE49-F238E27FC236}">
                <a16:creationId xmlns:a16="http://schemas.microsoft.com/office/drawing/2014/main" id="{47888C08-7A10-2831-5D12-E999C13B58AC}"/>
              </a:ext>
            </a:extLst>
          </p:cNvPr>
          <p:cNvSpPr txBox="1">
            <a:spLocks/>
          </p:cNvSpPr>
          <p:nvPr/>
        </p:nvSpPr>
        <p:spPr>
          <a:xfrm>
            <a:off x="8382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latin typeface="BrownPro" panose="00010500010101010101" pitchFamily="50" charset="0"/>
              </a:rPr>
              <a:t>Commercial Typical:</a:t>
            </a:r>
          </a:p>
        </p:txBody>
      </p:sp>
      <p:pic>
        <p:nvPicPr>
          <p:cNvPr id="5" name="Picture 6" descr="Diffuse Reflectance and Transmittance - ScienceDirect">
            <a:extLst>
              <a:ext uri="{FF2B5EF4-FFF2-40B4-BE49-F238E27FC236}">
                <a16:creationId xmlns:a16="http://schemas.microsoft.com/office/drawing/2014/main" id="{42AC2D3B-BDB2-1D91-41BD-A603E1ACC41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3130" y="4555114"/>
            <a:ext cx="3448415" cy="2019786"/>
          </a:xfrm>
          <a:prstGeom prst="rect">
            <a:avLst/>
          </a:prstGeom>
          <a:noFill/>
          <a:extLst>
            <a:ext uri="{909E8E84-426E-40DD-AFC4-6F175D3DCCD1}">
              <a14:hiddenFill xmlns:a14="http://schemas.microsoft.com/office/drawing/2010/main">
                <a:solidFill>
                  <a:srgbClr val="FFFFFF"/>
                </a:solidFill>
              </a14:hiddenFill>
            </a:ext>
          </a:extLst>
        </p:spPr>
      </p:pic>
      <p:grpSp>
        <p:nvGrpSpPr>
          <p:cNvPr id="62" name="Group 61">
            <a:extLst>
              <a:ext uri="{FF2B5EF4-FFF2-40B4-BE49-F238E27FC236}">
                <a16:creationId xmlns:a16="http://schemas.microsoft.com/office/drawing/2014/main" id="{DB8DC4F6-105F-67D8-6837-24D340ED41CA}"/>
              </a:ext>
            </a:extLst>
          </p:cNvPr>
          <p:cNvGrpSpPr/>
          <p:nvPr/>
        </p:nvGrpSpPr>
        <p:grpSpPr>
          <a:xfrm>
            <a:off x="4859269" y="1653921"/>
            <a:ext cx="6583680" cy="4991710"/>
            <a:chOff x="4859269" y="1653921"/>
            <a:chExt cx="6583680" cy="4991710"/>
          </a:xfrm>
        </p:grpSpPr>
        <p:grpSp>
          <p:nvGrpSpPr>
            <p:cNvPr id="59" name="Group 58">
              <a:extLst>
                <a:ext uri="{FF2B5EF4-FFF2-40B4-BE49-F238E27FC236}">
                  <a16:creationId xmlns:a16="http://schemas.microsoft.com/office/drawing/2014/main" id="{28229BA0-F444-D4ED-C357-D8C1E397B1F1}"/>
                </a:ext>
              </a:extLst>
            </p:cNvPr>
            <p:cNvGrpSpPr/>
            <p:nvPr/>
          </p:nvGrpSpPr>
          <p:grpSpPr>
            <a:xfrm>
              <a:off x="4859269" y="1824634"/>
              <a:ext cx="6583680" cy="4820997"/>
              <a:chOff x="4860758" y="1824634"/>
              <a:chExt cx="6583680" cy="4820997"/>
            </a:xfrm>
          </p:grpSpPr>
          <p:sp>
            <p:nvSpPr>
              <p:cNvPr id="45" name="Rectangle 44">
                <a:extLst>
                  <a:ext uri="{FF2B5EF4-FFF2-40B4-BE49-F238E27FC236}">
                    <a16:creationId xmlns:a16="http://schemas.microsoft.com/office/drawing/2014/main" id="{02517D20-D422-3E6D-0235-166F18F0E7D3}"/>
                  </a:ext>
                </a:extLst>
              </p:cNvPr>
              <p:cNvSpPr/>
              <p:nvPr/>
            </p:nvSpPr>
            <p:spPr>
              <a:xfrm>
                <a:off x="4860758" y="1824634"/>
                <a:ext cx="6583680" cy="48209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375A4A7A-A957-B331-399E-EDB5A3E76E14}"/>
                  </a:ext>
                </a:extLst>
              </p:cNvPr>
              <p:cNvGrpSpPr/>
              <p:nvPr/>
            </p:nvGrpSpPr>
            <p:grpSpPr>
              <a:xfrm>
                <a:off x="5807287" y="1969268"/>
                <a:ext cx="4687644" cy="4487488"/>
                <a:chOff x="4182298" y="1807957"/>
                <a:chExt cx="4687644" cy="4487488"/>
              </a:xfrm>
            </p:grpSpPr>
            <p:pic>
              <p:nvPicPr>
                <p:cNvPr id="47" name="Picture 46">
                  <a:extLst>
                    <a:ext uri="{FF2B5EF4-FFF2-40B4-BE49-F238E27FC236}">
                      <a16:creationId xmlns:a16="http://schemas.microsoft.com/office/drawing/2014/main" id="{5128E61D-DE27-9082-E4DC-A5B438CCF0C9}"/>
                    </a:ext>
                  </a:extLst>
                </p:cNvPr>
                <p:cNvPicPr>
                  <a:picLocks noChangeAspect="1"/>
                </p:cNvPicPr>
                <p:nvPr/>
              </p:nvPicPr>
              <p:blipFill>
                <a:blip r:embed="rId7"/>
                <a:stretch>
                  <a:fillRect/>
                </a:stretch>
              </p:blipFill>
              <p:spPr>
                <a:xfrm>
                  <a:off x="4182298" y="5655644"/>
                  <a:ext cx="2429624" cy="639801"/>
                </a:xfrm>
                <a:prstGeom prst="rect">
                  <a:avLst/>
                </a:prstGeom>
                <a:ln>
                  <a:solidFill>
                    <a:schemeClr val="tx1"/>
                  </a:solidFill>
                </a:ln>
              </p:spPr>
            </p:pic>
            <p:grpSp>
              <p:nvGrpSpPr>
                <p:cNvPr id="48" name="Group 47">
                  <a:extLst>
                    <a:ext uri="{FF2B5EF4-FFF2-40B4-BE49-F238E27FC236}">
                      <a16:creationId xmlns:a16="http://schemas.microsoft.com/office/drawing/2014/main" id="{C599F743-4E42-5130-AD9F-15DD98BF9446}"/>
                    </a:ext>
                  </a:extLst>
                </p:cNvPr>
                <p:cNvGrpSpPr/>
                <p:nvPr/>
              </p:nvGrpSpPr>
              <p:grpSpPr>
                <a:xfrm>
                  <a:off x="6697070" y="4491596"/>
                  <a:ext cx="2168110" cy="1803082"/>
                  <a:chOff x="3746685" y="2818658"/>
                  <a:chExt cx="2168110" cy="1803082"/>
                </a:xfrm>
              </p:grpSpPr>
              <p:pic>
                <p:nvPicPr>
                  <p:cNvPr id="51" name="Picture 50">
                    <a:extLst>
                      <a:ext uri="{FF2B5EF4-FFF2-40B4-BE49-F238E27FC236}">
                        <a16:creationId xmlns:a16="http://schemas.microsoft.com/office/drawing/2014/main" id="{F09B3602-09AF-3A3B-D4EF-F1264E201B91}"/>
                      </a:ext>
                    </a:extLst>
                  </p:cNvPr>
                  <p:cNvPicPr>
                    <a:picLocks noChangeAspect="1"/>
                  </p:cNvPicPr>
                  <p:nvPr/>
                </p:nvPicPr>
                <p:blipFill rotWithShape="1">
                  <a:blip r:embed="rId8"/>
                  <a:srcRect l="4798" r="3816"/>
                  <a:stretch/>
                </p:blipFill>
                <p:spPr>
                  <a:xfrm>
                    <a:off x="3746685" y="2818658"/>
                    <a:ext cx="2168110" cy="1803082"/>
                  </a:xfrm>
                  <a:custGeom>
                    <a:avLst/>
                    <a:gdLst>
                      <a:gd name="connsiteX0" fmla="*/ -44 w 2372461"/>
                      <a:gd name="connsiteY0" fmla="*/ -33 h 1803082"/>
                      <a:gd name="connsiteX1" fmla="*/ 2372417 w 2372461"/>
                      <a:gd name="connsiteY1" fmla="*/ -33 h 1803082"/>
                      <a:gd name="connsiteX2" fmla="*/ 2372417 w 2372461"/>
                      <a:gd name="connsiteY2" fmla="*/ 1803049 h 1803082"/>
                      <a:gd name="connsiteX3" fmla="*/ -44 w 2372461"/>
                      <a:gd name="connsiteY3" fmla="*/ 1803049 h 1803082"/>
                    </a:gdLst>
                    <a:ahLst/>
                    <a:cxnLst>
                      <a:cxn ang="0">
                        <a:pos x="connsiteX0" y="connsiteY0"/>
                      </a:cxn>
                      <a:cxn ang="0">
                        <a:pos x="connsiteX1" y="connsiteY1"/>
                      </a:cxn>
                      <a:cxn ang="0">
                        <a:pos x="connsiteX2" y="connsiteY2"/>
                      </a:cxn>
                      <a:cxn ang="0">
                        <a:pos x="connsiteX3" y="connsiteY3"/>
                      </a:cxn>
                    </a:cxnLst>
                    <a:rect l="l" t="t" r="r" b="b"/>
                    <a:pathLst>
                      <a:path w="2372461" h="1803082">
                        <a:moveTo>
                          <a:pt x="-44" y="-33"/>
                        </a:moveTo>
                        <a:lnTo>
                          <a:pt x="2372417" y="-33"/>
                        </a:lnTo>
                        <a:lnTo>
                          <a:pt x="2372417" y="1803049"/>
                        </a:lnTo>
                        <a:lnTo>
                          <a:pt x="-44" y="1803049"/>
                        </a:lnTo>
                        <a:close/>
                      </a:path>
                    </a:pathLst>
                  </a:custGeom>
                  <a:ln>
                    <a:solidFill>
                      <a:schemeClr val="tx1"/>
                    </a:solidFill>
                  </a:ln>
                </p:spPr>
              </p:pic>
              <p:grpSp>
                <p:nvGrpSpPr>
                  <p:cNvPr id="52" name="Graphic 3">
                    <a:extLst>
                      <a:ext uri="{FF2B5EF4-FFF2-40B4-BE49-F238E27FC236}">
                        <a16:creationId xmlns:a16="http://schemas.microsoft.com/office/drawing/2014/main" id="{CA363B07-9F4D-7929-5817-8BCE9DB12CAE}"/>
                      </a:ext>
                    </a:extLst>
                  </p:cNvPr>
                  <p:cNvGrpSpPr/>
                  <p:nvPr/>
                </p:nvGrpSpPr>
                <p:grpSpPr>
                  <a:xfrm>
                    <a:off x="4171633" y="3068092"/>
                    <a:ext cx="1506310" cy="1287791"/>
                    <a:chOff x="4171633" y="3068092"/>
                    <a:chExt cx="1506310" cy="1287791"/>
                  </a:xfrm>
                </p:grpSpPr>
                <p:sp>
                  <p:nvSpPr>
                    <p:cNvPr id="53" name="Freeform: Shape 52">
                      <a:extLst>
                        <a:ext uri="{FF2B5EF4-FFF2-40B4-BE49-F238E27FC236}">
                          <a16:creationId xmlns:a16="http://schemas.microsoft.com/office/drawing/2014/main" id="{B8809ADA-8BA3-A3E2-F626-027F9836761D}"/>
                        </a:ext>
                      </a:extLst>
                    </p:cNvPr>
                    <p:cNvSpPr/>
                    <p:nvPr/>
                  </p:nvSpPr>
                  <p:spPr>
                    <a:xfrm>
                      <a:off x="4207968" y="3068092"/>
                      <a:ext cx="463775" cy="497139"/>
                    </a:xfrm>
                    <a:custGeom>
                      <a:avLst/>
                      <a:gdLst>
                        <a:gd name="connsiteX0" fmla="*/ 0 w 463775"/>
                        <a:gd name="connsiteY0" fmla="*/ 0 h 497139"/>
                        <a:gd name="connsiteX1" fmla="*/ 463775 w 463775"/>
                        <a:gd name="connsiteY1" fmla="*/ 0 h 497139"/>
                        <a:gd name="connsiteX2" fmla="*/ 463775 w 463775"/>
                        <a:gd name="connsiteY2" fmla="*/ 497140 h 497139"/>
                        <a:gd name="connsiteX3" fmla="*/ 0 w 463775"/>
                        <a:gd name="connsiteY3" fmla="*/ 497140 h 497139"/>
                      </a:gdLst>
                      <a:ahLst/>
                      <a:cxnLst>
                        <a:cxn ang="0">
                          <a:pos x="connsiteX0" y="connsiteY0"/>
                        </a:cxn>
                        <a:cxn ang="0">
                          <a:pos x="connsiteX1" y="connsiteY1"/>
                        </a:cxn>
                        <a:cxn ang="0">
                          <a:pos x="connsiteX2" y="connsiteY2"/>
                        </a:cxn>
                        <a:cxn ang="0">
                          <a:pos x="connsiteX3" y="connsiteY3"/>
                        </a:cxn>
                      </a:cxnLst>
                      <a:rect l="l" t="t" r="r" b="b"/>
                      <a:pathLst>
                        <a:path w="463775" h="497139">
                          <a:moveTo>
                            <a:pt x="0" y="0"/>
                          </a:moveTo>
                          <a:lnTo>
                            <a:pt x="463775" y="0"/>
                          </a:lnTo>
                          <a:lnTo>
                            <a:pt x="463775" y="497140"/>
                          </a:lnTo>
                          <a:lnTo>
                            <a:pt x="0" y="497140"/>
                          </a:lnTo>
                          <a:close/>
                        </a:path>
                      </a:pathLst>
                    </a:custGeom>
                    <a:solidFill>
                      <a:srgbClr val="EF3B39">
                        <a:alpha val="20000"/>
                      </a:srgbClr>
                    </a:solidFill>
                    <a:ln w="0"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78670D64-4AF2-1307-6293-036A7F084258}"/>
                        </a:ext>
                      </a:extLst>
                    </p:cNvPr>
                    <p:cNvSpPr/>
                    <p:nvPr/>
                  </p:nvSpPr>
                  <p:spPr>
                    <a:xfrm>
                      <a:off x="4708735" y="3068092"/>
                      <a:ext cx="463775" cy="497139"/>
                    </a:xfrm>
                    <a:custGeom>
                      <a:avLst/>
                      <a:gdLst>
                        <a:gd name="connsiteX0" fmla="*/ 0 w 463775"/>
                        <a:gd name="connsiteY0" fmla="*/ 0 h 497139"/>
                        <a:gd name="connsiteX1" fmla="*/ 463775 w 463775"/>
                        <a:gd name="connsiteY1" fmla="*/ 0 h 497139"/>
                        <a:gd name="connsiteX2" fmla="*/ 463775 w 463775"/>
                        <a:gd name="connsiteY2" fmla="*/ 497140 h 497139"/>
                        <a:gd name="connsiteX3" fmla="*/ 0 w 463775"/>
                        <a:gd name="connsiteY3" fmla="*/ 497140 h 497139"/>
                      </a:gdLst>
                      <a:ahLst/>
                      <a:cxnLst>
                        <a:cxn ang="0">
                          <a:pos x="connsiteX0" y="connsiteY0"/>
                        </a:cxn>
                        <a:cxn ang="0">
                          <a:pos x="connsiteX1" y="connsiteY1"/>
                        </a:cxn>
                        <a:cxn ang="0">
                          <a:pos x="connsiteX2" y="connsiteY2"/>
                        </a:cxn>
                        <a:cxn ang="0">
                          <a:pos x="connsiteX3" y="connsiteY3"/>
                        </a:cxn>
                      </a:cxnLst>
                      <a:rect l="l" t="t" r="r" b="b"/>
                      <a:pathLst>
                        <a:path w="463775" h="497139">
                          <a:moveTo>
                            <a:pt x="0" y="0"/>
                          </a:moveTo>
                          <a:lnTo>
                            <a:pt x="463775" y="0"/>
                          </a:lnTo>
                          <a:lnTo>
                            <a:pt x="463775" y="497140"/>
                          </a:lnTo>
                          <a:lnTo>
                            <a:pt x="0" y="497140"/>
                          </a:lnTo>
                          <a:close/>
                        </a:path>
                      </a:pathLst>
                    </a:custGeom>
                    <a:solidFill>
                      <a:srgbClr val="6FBE44">
                        <a:alpha val="20000"/>
                      </a:srgbClr>
                    </a:solidFill>
                    <a:ln w="0"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AAC1933C-BD41-D351-D044-98D98C87C593}"/>
                        </a:ext>
                      </a:extLst>
                    </p:cNvPr>
                    <p:cNvSpPr/>
                    <p:nvPr/>
                  </p:nvSpPr>
                  <p:spPr>
                    <a:xfrm>
                      <a:off x="5214168" y="3068092"/>
                      <a:ext cx="463775" cy="497139"/>
                    </a:xfrm>
                    <a:custGeom>
                      <a:avLst/>
                      <a:gdLst>
                        <a:gd name="connsiteX0" fmla="*/ 0 w 463775"/>
                        <a:gd name="connsiteY0" fmla="*/ 0 h 497139"/>
                        <a:gd name="connsiteX1" fmla="*/ 463775 w 463775"/>
                        <a:gd name="connsiteY1" fmla="*/ 0 h 497139"/>
                        <a:gd name="connsiteX2" fmla="*/ 463775 w 463775"/>
                        <a:gd name="connsiteY2" fmla="*/ 497140 h 497139"/>
                        <a:gd name="connsiteX3" fmla="*/ 0 w 463775"/>
                        <a:gd name="connsiteY3" fmla="*/ 497140 h 497139"/>
                      </a:gdLst>
                      <a:ahLst/>
                      <a:cxnLst>
                        <a:cxn ang="0">
                          <a:pos x="connsiteX0" y="connsiteY0"/>
                        </a:cxn>
                        <a:cxn ang="0">
                          <a:pos x="connsiteX1" y="connsiteY1"/>
                        </a:cxn>
                        <a:cxn ang="0">
                          <a:pos x="connsiteX2" y="connsiteY2"/>
                        </a:cxn>
                        <a:cxn ang="0">
                          <a:pos x="connsiteX3" y="connsiteY3"/>
                        </a:cxn>
                      </a:cxnLst>
                      <a:rect l="l" t="t" r="r" b="b"/>
                      <a:pathLst>
                        <a:path w="463775" h="497139">
                          <a:moveTo>
                            <a:pt x="0" y="0"/>
                          </a:moveTo>
                          <a:lnTo>
                            <a:pt x="463775" y="0"/>
                          </a:lnTo>
                          <a:lnTo>
                            <a:pt x="463775" y="497140"/>
                          </a:lnTo>
                          <a:lnTo>
                            <a:pt x="0" y="497140"/>
                          </a:lnTo>
                          <a:close/>
                        </a:path>
                      </a:pathLst>
                    </a:custGeom>
                    <a:solidFill>
                      <a:srgbClr val="33669A">
                        <a:alpha val="20000"/>
                      </a:srgbClr>
                    </a:solidFill>
                    <a:ln w="0"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ABA224CC-2632-86AC-8A05-F4E046613C8A}"/>
                        </a:ext>
                      </a:extLst>
                    </p:cNvPr>
                    <p:cNvSpPr/>
                    <p:nvPr/>
                  </p:nvSpPr>
                  <p:spPr>
                    <a:xfrm>
                      <a:off x="4171633" y="3854250"/>
                      <a:ext cx="423535" cy="497139"/>
                    </a:xfrm>
                    <a:custGeom>
                      <a:avLst/>
                      <a:gdLst>
                        <a:gd name="connsiteX0" fmla="*/ 0 w 463775"/>
                        <a:gd name="connsiteY0" fmla="*/ 0 h 497139"/>
                        <a:gd name="connsiteX1" fmla="*/ 463775 w 463775"/>
                        <a:gd name="connsiteY1" fmla="*/ 0 h 497139"/>
                        <a:gd name="connsiteX2" fmla="*/ 463775 w 463775"/>
                        <a:gd name="connsiteY2" fmla="*/ 497140 h 497139"/>
                        <a:gd name="connsiteX3" fmla="*/ 0 w 463775"/>
                        <a:gd name="connsiteY3" fmla="*/ 497140 h 497139"/>
                      </a:gdLst>
                      <a:ahLst/>
                      <a:cxnLst>
                        <a:cxn ang="0">
                          <a:pos x="connsiteX0" y="connsiteY0"/>
                        </a:cxn>
                        <a:cxn ang="0">
                          <a:pos x="connsiteX1" y="connsiteY1"/>
                        </a:cxn>
                        <a:cxn ang="0">
                          <a:pos x="connsiteX2" y="connsiteY2"/>
                        </a:cxn>
                        <a:cxn ang="0">
                          <a:pos x="connsiteX3" y="connsiteY3"/>
                        </a:cxn>
                      </a:cxnLst>
                      <a:rect l="l" t="t" r="r" b="b"/>
                      <a:pathLst>
                        <a:path w="463775" h="497139">
                          <a:moveTo>
                            <a:pt x="0" y="0"/>
                          </a:moveTo>
                          <a:lnTo>
                            <a:pt x="463775" y="0"/>
                          </a:lnTo>
                          <a:lnTo>
                            <a:pt x="463775" y="497140"/>
                          </a:lnTo>
                          <a:lnTo>
                            <a:pt x="0" y="497140"/>
                          </a:lnTo>
                          <a:close/>
                        </a:path>
                      </a:pathLst>
                    </a:custGeom>
                    <a:solidFill>
                      <a:srgbClr val="EF3B39">
                        <a:alpha val="20000"/>
                      </a:srgbClr>
                    </a:solidFill>
                    <a:ln w="0"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5EB9A8EE-4AE7-EAEB-29C6-0EC1FE5FBE45}"/>
                        </a:ext>
                      </a:extLst>
                    </p:cNvPr>
                    <p:cNvSpPr/>
                    <p:nvPr/>
                  </p:nvSpPr>
                  <p:spPr>
                    <a:xfrm>
                      <a:off x="4632159" y="3854250"/>
                      <a:ext cx="423535" cy="497139"/>
                    </a:xfrm>
                    <a:custGeom>
                      <a:avLst/>
                      <a:gdLst>
                        <a:gd name="connsiteX0" fmla="*/ 0 w 463775"/>
                        <a:gd name="connsiteY0" fmla="*/ 0 h 497139"/>
                        <a:gd name="connsiteX1" fmla="*/ 463775 w 463775"/>
                        <a:gd name="connsiteY1" fmla="*/ 0 h 497139"/>
                        <a:gd name="connsiteX2" fmla="*/ 463775 w 463775"/>
                        <a:gd name="connsiteY2" fmla="*/ 497140 h 497139"/>
                        <a:gd name="connsiteX3" fmla="*/ 0 w 463775"/>
                        <a:gd name="connsiteY3" fmla="*/ 497140 h 497139"/>
                      </a:gdLst>
                      <a:ahLst/>
                      <a:cxnLst>
                        <a:cxn ang="0">
                          <a:pos x="connsiteX0" y="connsiteY0"/>
                        </a:cxn>
                        <a:cxn ang="0">
                          <a:pos x="connsiteX1" y="connsiteY1"/>
                        </a:cxn>
                        <a:cxn ang="0">
                          <a:pos x="connsiteX2" y="connsiteY2"/>
                        </a:cxn>
                        <a:cxn ang="0">
                          <a:pos x="connsiteX3" y="connsiteY3"/>
                        </a:cxn>
                      </a:cxnLst>
                      <a:rect l="l" t="t" r="r" b="b"/>
                      <a:pathLst>
                        <a:path w="463775" h="497139">
                          <a:moveTo>
                            <a:pt x="0" y="0"/>
                          </a:moveTo>
                          <a:lnTo>
                            <a:pt x="463775" y="0"/>
                          </a:lnTo>
                          <a:lnTo>
                            <a:pt x="463775" y="497140"/>
                          </a:lnTo>
                          <a:lnTo>
                            <a:pt x="0" y="497140"/>
                          </a:lnTo>
                          <a:close/>
                        </a:path>
                      </a:pathLst>
                    </a:custGeom>
                    <a:solidFill>
                      <a:srgbClr val="6FBE44">
                        <a:alpha val="20000"/>
                      </a:srgbClr>
                    </a:solidFill>
                    <a:ln w="0"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A76AD0D8-C374-1EA0-61C6-F0AB7B39B0CF}"/>
                        </a:ext>
                      </a:extLst>
                    </p:cNvPr>
                    <p:cNvSpPr/>
                    <p:nvPr/>
                  </p:nvSpPr>
                  <p:spPr>
                    <a:xfrm>
                      <a:off x="5092685" y="3858744"/>
                      <a:ext cx="423535" cy="497139"/>
                    </a:xfrm>
                    <a:custGeom>
                      <a:avLst/>
                      <a:gdLst>
                        <a:gd name="connsiteX0" fmla="*/ 0 w 463775"/>
                        <a:gd name="connsiteY0" fmla="*/ 0 h 497139"/>
                        <a:gd name="connsiteX1" fmla="*/ 463775 w 463775"/>
                        <a:gd name="connsiteY1" fmla="*/ 0 h 497139"/>
                        <a:gd name="connsiteX2" fmla="*/ 463775 w 463775"/>
                        <a:gd name="connsiteY2" fmla="*/ 497140 h 497139"/>
                        <a:gd name="connsiteX3" fmla="*/ 0 w 463775"/>
                        <a:gd name="connsiteY3" fmla="*/ 497140 h 497139"/>
                      </a:gdLst>
                      <a:ahLst/>
                      <a:cxnLst>
                        <a:cxn ang="0">
                          <a:pos x="connsiteX0" y="connsiteY0"/>
                        </a:cxn>
                        <a:cxn ang="0">
                          <a:pos x="connsiteX1" y="connsiteY1"/>
                        </a:cxn>
                        <a:cxn ang="0">
                          <a:pos x="connsiteX2" y="connsiteY2"/>
                        </a:cxn>
                        <a:cxn ang="0">
                          <a:pos x="connsiteX3" y="connsiteY3"/>
                        </a:cxn>
                      </a:cxnLst>
                      <a:rect l="l" t="t" r="r" b="b"/>
                      <a:pathLst>
                        <a:path w="463775" h="497139">
                          <a:moveTo>
                            <a:pt x="0" y="0"/>
                          </a:moveTo>
                          <a:lnTo>
                            <a:pt x="463775" y="0"/>
                          </a:lnTo>
                          <a:lnTo>
                            <a:pt x="463775" y="497140"/>
                          </a:lnTo>
                          <a:lnTo>
                            <a:pt x="0" y="497140"/>
                          </a:lnTo>
                          <a:close/>
                        </a:path>
                      </a:pathLst>
                    </a:custGeom>
                    <a:solidFill>
                      <a:srgbClr val="33669A">
                        <a:alpha val="20000"/>
                      </a:srgbClr>
                    </a:solidFill>
                    <a:ln w="0" cap="flat">
                      <a:noFill/>
                      <a:prstDash val="solid"/>
                      <a:miter/>
                    </a:ln>
                  </p:spPr>
                  <p:txBody>
                    <a:bodyPr rtlCol="0" anchor="ctr"/>
                    <a:lstStyle/>
                    <a:p>
                      <a:endParaRPr lang="en-US"/>
                    </a:p>
                  </p:txBody>
                </p:sp>
              </p:grpSp>
            </p:grpSp>
            <p:pic>
              <p:nvPicPr>
                <p:cNvPr id="49" name="Picture 48">
                  <a:extLst>
                    <a:ext uri="{FF2B5EF4-FFF2-40B4-BE49-F238E27FC236}">
                      <a16:creationId xmlns:a16="http://schemas.microsoft.com/office/drawing/2014/main" id="{EF1D6F63-D95F-206C-A235-879EF05E80D3}"/>
                    </a:ext>
                  </a:extLst>
                </p:cNvPr>
                <p:cNvPicPr>
                  <a:picLocks noChangeAspect="1"/>
                </p:cNvPicPr>
                <p:nvPr/>
              </p:nvPicPr>
              <p:blipFill rotWithShape="1">
                <a:blip r:embed="rId9"/>
                <a:srcRect l="25687" r="26668"/>
                <a:stretch/>
              </p:blipFill>
              <p:spPr>
                <a:xfrm>
                  <a:off x="4182298" y="1807957"/>
                  <a:ext cx="2175313" cy="2473063"/>
                </a:xfrm>
                <a:prstGeom prst="rect">
                  <a:avLst/>
                </a:prstGeom>
              </p:spPr>
            </p:pic>
            <p:pic>
              <p:nvPicPr>
                <p:cNvPr id="50" name="Picture 49">
                  <a:extLst>
                    <a:ext uri="{FF2B5EF4-FFF2-40B4-BE49-F238E27FC236}">
                      <a16:creationId xmlns:a16="http://schemas.microsoft.com/office/drawing/2014/main" id="{5922854D-BD6F-912B-CFBD-65150D408710}"/>
                    </a:ext>
                  </a:extLst>
                </p:cNvPr>
                <p:cNvPicPr>
                  <a:picLocks noChangeAspect="1"/>
                </p:cNvPicPr>
                <p:nvPr/>
              </p:nvPicPr>
              <p:blipFill rotWithShape="1">
                <a:blip r:embed="rId10"/>
                <a:srcRect l="25562" r="26667"/>
                <a:stretch/>
              </p:blipFill>
              <p:spPr>
                <a:xfrm>
                  <a:off x="6701832" y="1807957"/>
                  <a:ext cx="2168110" cy="2458389"/>
                </a:xfrm>
                <a:prstGeom prst="rect">
                  <a:avLst/>
                </a:prstGeom>
              </p:spPr>
            </p:pic>
          </p:grpSp>
        </p:grpSp>
        <p:sp>
          <p:nvSpPr>
            <p:cNvPr id="60" name="Title 1">
              <a:extLst>
                <a:ext uri="{FF2B5EF4-FFF2-40B4-BE49-F238E27FC236}">
                  <a16:creationId xmlns:a16="http://schemas.microsoft.com/office/drawing/2014/main" id="{A6B975E9-0A5F-FA39-CCC0-B0A5896D3B12}"/>
                </a:ext>
              </a:extLst>
            </p:cNvPr>
            <p:cNvSpPr txBox="1">
              <a:spLocks/>
            </p:cNvSpPr>
            <p:nvPr/>
          </p:nvSpPr>
          <p:spPr>
            <a:xfrm>
              <a:off x="6157302" y="1653921"/>
              <a:ext cx="1472303" cy="3913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b="1" dirty="0">
                  <a:latin typeface="BrownPro" panose="00010500010101010101" pitchFamily="50" charset="0"/>
                </a:rPr>
                <a:t>Trans (.rad)</a:t>
              </a:r>
            </a:p>
          </p:txBody>
        </p:sp>
        <p:sp>
          <p:nvSpPr>
            <p:cNvPr id="61" name="Title 1">
              <a:extLst>
                <a:ext uri="{FF2B5EF4-FFF2-40B4-BE49-F238E27FC236}">
                  <a16:creationId xmlns:a16="http://schemas.microsoft.com/office/drawing/2014/main" id="{69356229-62E3-DB29-52FF-16E754328838}"/>
                </a:ext>
              </a:extLst>
            </p:cNvPr>
            <p:cNvSpPr txBox="1">
              <a:spLocks/>
            </p:cNvSpPr>
            <p:nvPr/>
          </p:nvSpPr>
          <p:spPr>
            <a:xfrm>
              <a:off x="8443006" y="1660036"/>
              <a:ext cx="1923238" cy="3852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b="1" dirty="0">
                  <a:latin typeface="BrownPro" panose="00010500010101010101" pitchFamily="50" charset="0"/>
                </a:rPr>
                <a:t>BRTDfunc (.rad)</a:t>
              </a:r>
            </a:p>
          </p:txBody>
        </p:sp>
      </p:grpSp>
      <p:sp>
        <p:nvSpPr>
          <p:cNvPr id="63" name="Rectangle 62">
            <a:extLst>
              <a:ext uri="{FF2B5EF4-FFF2-40B4-BE49-F238E27FC236}">
                <a16:creationId xmlns:a16="http://schemas.microsoft.com/office/drawing/2014/main" id="{60319771-2367-CFCB-1C7C-6089C9740BC8}"/>
              </a:ext>
            </a:extLst>
          </p:cNvPr>
          <p:cNvSpPr/>
          <p:nvPr/>
        </p:nvSpPr>
        <p:spPr>
          <a:xfrm>
            <a:off x="8235422" y="1453415"/>
            <a:ext cx="2361993" cy="5121485"/>
          </a:xfrm>
          <a:prstGeom prst="rect">
            <a:avLst/>
          </a:prstGeom>
          <a:noFill/>
          <a:ln w="381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9478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500"/>
                                        <p:tgtEl>
                                          <p:spTgt spid="62"/>
                                        </p:tgtEl>
                                      </p:cBhvr>
                                    </p:animEffect>
                                  </p:childTnLst>
                                </p:cTn>
                              </p:par>
                            </p:childTnLst>
                          </p:cTn>
                        </p:par>
                        <p:par>
                          <p:cTn id="8" fill="hold">
                            <p:stCondLst>
                              <p:cond delay="500"/>
                            </p:stCondLst>
                            <p:childTnLst>
                              <p:par>
                                <p:cTn id="9" presetID="21" presetClass="entr" presetSubtype="1" fill="hold" grpId="0" nodeType="afterEffect">
                                  <p:stCondLst>
                                    <p:cond delay="0"/>
                                  </p:stCondLst>
                                  <p:childTnLst>
                                    <p:set>
                                      <p:cBhvr>
                                        <p:cTn id="10" dur="1" fill="hold">
                                          <p:stCondLst>
                                            <p:cond delay="0"/>
                                          </p:stCondLst>
                                        </p:cTn>
                                        <p:tgtEl>
                                          <p:spTgt spid="63"/>
                                        </p:tgtEl>
                                        <p:attrNameLst>
                                          <p:attrName>style.visibility</p:attrName>
                                        </p:attrNameLst>
                                      </p:cBhvr>
                                      <p:to>
                                        <p:strVal val="visible"/>
                                      </p:to>
                                    </p:set>
                                    <p:animEffect transition="in" filter="wheel(1)">
                                      <p:cBhvr>
                                        <p:cTn id="11"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DB2B879-F0F2-0B55-1073-AE0C60DFDDFD}"/>
              </a:ext>
            </a:extLst>
          </p:cNvPr>
          <p:cNvSpPr txBox="1">
            <a:spLocks/>
          </p:cNvSpPr>
          <p:nvPr/>
        </p:nvSpPr>
        <p:spPr>
          <a:xfrm>
            <a:off x="838199" y="517525"/>
            <a:ext cx="1112737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latin typeface="BrownPro" panose="00010500010101010101" pitchFamily="50" charset="0"/>
              </a:rPr>
              <a:t>Simulation Method: LARK 3.0 (Multi-spectral lighting)</a:t>
            </a:r>
          </a:p>
        </p:txBody>
      </p:sp>
      <p:grpSp>
        <p:nvGrpSpPr>
          <p:cNvPr id="24" name="Group 23">
            <a:extLst>
              <a:ext uri="{FF2B5EF4-FFF2-40B4-BE49-F238E27FC236}">
                <a16:creationId xmlns:a16="http://schemas.microsoft.com/office/drawing/2014/main" id="{D7A3B737-D868-AC70-2017-F71DAAB893CC}"/>
              </a:ext>
            </a:extLst>
          </p:cNvPr>
          <p:cNvGrpSpPr/>
          <p:nvPr/>
        </p:nvGrpSpPr>
        <p:grpSpPr>
          <a:xfrm>
            <a:off x="843791" y="2053424"/>
            <a:ext cx="2203623" cy="4395130"/>
            <a:chOff x="392031" y="2053424"/>
            <a:chExt cx="2203623" cy="4395130"/>
          </a:xfrm>
        </p:grpSpPr>
        <p:sp>
          <p:nvSpPr>
            <p:cNvPr id="6" name="Content Placeholder 11">
              <a:extLst>
                <a:ext uri="{FF2B5EF4-FFF2-40B4-BE49-F238E27FC236}">
                  <a16:creationId xmlns:a16="http://schemas.microsoft.com/office/drawing/2014/main" id="{DF34A705-2004-AAB5-1CDB-DB8368F5B068}"/>
                </a:ext>
              </a:extLst>
            </p:cNvPr>
            <p:cNvSpPr txBox="1">
              <a:spLocks/>
            </p:cNvSpPr>
            <p:nvPr/>
          </p:nvSpPr>
          <p:spPr>
            <a:xfrm>
              <a:off x="1233301" y="4077202"/>
              <a:ext cx="574964" cy="7328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000" i="0" dirty="0">
                  <a:latin typeface="+mj-lt"/>
                </a:rPr>
                <a:t>×</a:t>
              </a:r>
              <a:endParaRPr lang="en-US" sz="4000" dirty="0">
                <a:latin typeface="BrownPro" panose="00010500010101010101" pitchFamily="50" charset="0"/>
              </a:endParaRPr>
            </a:p>
          </p:txBody>
        </p:sp>
        <p:grpSp>
          <p:nvGrpSpPr>
            <p:cNvPr id="5" name="Group 4">
              <a:extLst>
                <a:ext uri="{FF2B5EF4-FFF2-40B4-BE49-F238E27FC236}">
                  <a16:creationId xmlns:a16="http://schemas.microsoft.com/office/drawing/2014/main" id="{1693A1C2-B49F-FB57-9FFA-3B1F2CAFF892}"/>
                </a:ext>
              </a:extLst>
            </p:cNvPr>
            <p:cNvGrpSpPr/>
            <p:nvPr/>
          </p:nvGrpSpPr>
          <p:grpSpPr>
            <a:xfrm>
              <a:off x="392031" y="2053424"/>
              <a:ext cx="2023126" cy="1945656"/>
              <a:chOff x="392031" y="2053424"/>
              <a:chExt cx="2023126" cy="1945656"/>
            </a:xfrm>
          </p:grpSpPr>
          <p:sp>
            <p:nvSpPr>
              <p:cNvPr id="9" name="Content Placeholder 11">
                <a:extLst>
                  <a:ext uri="{FF2B5EF4-FFF2-40B4-BE49-F238E27FC236}">
                    <a16:creationId xmlns:a16="http://schemas.microsoft.com/office/drawing/2014/main" id="{8F297279-41C5-BF50-D3FD-DD619FC542FB}"/>
                  </a:ext>
                </a:extLst>
              </p:cNvPr>
              <p:cNvSpPr txBox="1">
                <a:spLocks/>
              </p:cNvSpPr>
              <p:nvPr/>
            </p:nvSpPr>
            <p:spPr>
              <a:xfrm>
                <a:off x="800100" y="3513077"/>
                <a:ext cx="1365167" cy="4860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latin typeface="BrownPro" panose="00010500010101010101" pitchFamily="50" charset="0"/>
                  </a:rPr>
                  <a:t>Light source</a:t>
                </a:r>
              </a:p>
            </p:txBody>
          </p:sp>
          <p:pic>
            <p:nvPicPr>
              <p:cNvPr id="27" name="Picture 26">
                <a:extLst>
                  <a:ext uri="{FF2B5EF4-FFF2-40B4-BE49-F238E27FC236}">
                    <a16:creationId xmlns:a16="http://schemas.microsoft.com/office/drawing/2014/main" id="{A6EB1E1B-48BF-27FF-410E-E43245DE7BB0}"/>
                  </a:ext>
                </a:extLst>
              </p:cNvPr>
              <p:cNvPicPr>
                <a:picLocks noChangeAspect="1"/>
              </p:cNvPicPr>
              <p:nvPr/>
            </p:nvPicPr>
            <p:blipFill>
              <a:blip r:embed="rId3"/>
              <a:stretch>
                <a:fillRect/>
              </a:stretch>
            </p:blipFill>
            <p:spPr>
              <a:xfrm>
                <a:off x="392031" y="2053424"/>
                <a:ext cx="2023126" cy="1356975"/>
              </a:xfrm>
              <a:prstGeom prst="rect">
                <a:avLst/>
              </a:prstGeom>
            </p:spPr>
          </p:pic>
        </p:grpSp>
        <p:grpSp>
          <p:nvGrpSpPr>
            <p:cNvPr id="11" name="Group 10">
              <a:extLst>
                <a:ext uri="{FF2B5EF4-FFF2-40B4-BE49-F238E27FC236}">
                  <a16:creationId xmlns:a16="http://schemas.microsoft.com/office/drawing/2014/main" id="{7301BC19-077D-6B7B-09F9-244A0A8D2C76}"/>
                </a:ext>
              </a:extLst>
            </p:cNvPr>
            <p:cNvGrpSpPr/>
            <p:nvPr/>
          </p:nvGrpSpPr>
          <p:grpSpPr>
            <a:xfrm>
              <a:off x="509220" y="4796687"/>
              <a:ext cx="2086434" cy="1651867"/>
              <a:chOff x="509220" y="4796687"/>
              <a:chExt cx="2086434" cy="1651867"/>
            </a:xfrm>
          </p:grpSpPr>
          <p:sp>
            <p:nvSpPr>
              <p:cNvPr id="10" name="Content Placeholder 11">
                <a:extLst>
                  <a:ext uri="{FF2B5EF4-FFF2-40B4-BE49-F238E27FC236}">
                    <a16:creationId xmlns:a16="http://schemas.microsoft.com/office/drawing/2014/main" id="{21D30E79-EB49-39B4-A3AB-B3D1E7677F97}"/>
                  </a:ext>
                </a:extLst>
              </p:cNvPr>
              <p:cNvSpPr txBox="1">
                <a:spLocks/>
              </p:cNvSpPr>
              <p:nvPr/>
            </p:nvSpPr>
            <p:spPr>
              <a:xfrm>
                <a:off x="509220" y="5962551"/>
                <a:ext cx="2086434" cy="4860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latin typeface="BrownPro" panose="00010500010101010101" pitchFamily="50" charset="0"/>
                  </a:rPr>
                  <a:t>Material properties</a:t>
                </a:r>
              </a:p>
            </p:txBody>
          </p:sp>
          <p:pic>
            <p:nvPicPr>
              <p:cNvPr id="38" name="Picture 37">
                <a:extLst>
                  <a:ext uri="{FF2B5EF4-FFF2-40B4-BE49-F238E27FC236}">
                    <a16:creationId xmlns:a16="http://schemas.microsoft.com/office/drawing/2014/main" id="{6FC55125-C0F2-5CD3-09E2-D3723C2521B7}"/>
                  </a:ext>
                </a:extLst>
              </p:cNvPr>
              <p:cNvPicPr>
                <a:picLocks noChangeAspect="1"/>
              </p:cNvPicPr>
              <p:nvPr/>
            </p:nvPicPr>
            <p:blipFill>
              <a:blip r:embed="rId4"/>
              <a:stretch>
                <a:fillRect/>
              </a:stretch>
            </p:blipFill>
            <p:spPr>
              <a:xfrm>
                <a:off x="509220" y="4796687"/>
                <a:ext cx="2023126" cy="1092885"/>
              </a:xfrm>
              <a:prstGeom prst="rect">
                <a:avLst/>
              </a:prstGeom>
            </p:spPr>
          </p:pic>
        </p:grpSp>
      </p:grpSp>
      <p:grpSp>
        <p:nvGrpSpPr>
          <p:cNvPr id="30" name="Group 29">
            <a:extLst>
              <a:ext uri="{FF2B5EF4-FFF2-40B4-BE49-F238E27FC236}">
                <a16:creationId xmlns:a16="http://schemas.microsoft.com/office/drawing/2014/main" id="{5E8F9867-5E14-2E6C-3305-3BB66E3A098C}"/>
              </a:ext>
            </a:extLst>
          </p:cNvPr>
          <p:cNvGrpSpPr/>
          <p:nvPr/>
        </p:nvGrpSpPr>
        <p:grpSpPr>
          <a:xfrm>
            <a:off x="9381647" y="2128466"/>
            <a:ext cx="2010253" cy="1830547"/>
            <a:chOff x="9381647" y="2128466"/>
            <a:chExt cx="2010253" cy="1830547"/>
          </a:xfrm>
        </p:grpSpPr>
        <p:pic>
          <p:nvPicPr>
            <p:cNvPr id="45" name="Graphic 44">
              <a:extLst>
                <a:ext uri="{FF2B5EF4-FFF2-40B4-BE49-F238E27FC236}">
                  <a16:creationId xmlns:a16="http://schemas.microsoft.com/office/drawing/2014/main" id="{EFAAC45F-C5BD-2E69-199D-9020E7C3D82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99028" y="2128466"/>
              <a:ext cx="1815108" cy="1042097"/>
            </a:xfrm>
            <a:prstGeom prst="rect">
              <a:avLst/>
            </a:prstGeom>
          </p:spPr>
        </p:pic>
        <p:grpSp>
          <p:nvGrpSpPr>
            <p:cNvPr id="25" name="Group 24">
              <a:extLst>
                <a:ext uri="{FF2B5EF4-FFF2-40B4-BE49-F238E27FC236}">
                  <a16:creationId xmlns:a16="http://schemas.microsoft.com/office/drawing/2014/main" id="{8D8DDF93-B6EB-9A1B-063F-C1055315F6E8}"/>
                </a:ext>
              </a:extLst>
            </p:cNvPr>
            <p:cNvGrpSpPr/>
            <p:nvPr/>
          </p:nvGrpSpPr>
          <p:grpSpPr>
            <a:xfrm>
              <a:off x="9381647" y="2254661"/>
              <a:ext cx="2010253" cy="1704352"/>
              <a:chOff x="9381647" y="2254661"/>
              <a:chExt cx="2010253" cy="1704352"/>
            </a:xfrm>
          </p:grpSpPr>
          <p:pic>
            <p:nvPicPr>
              <p:cNvPr id="46" name="Graphic 45">
                <a:extLst>
                  <a:ext uri="{FF2B5EF4-FFF2-40B4-BE49-F238E27FC236}">
                    <a16:creationId xmlns:a16="http://schemas.microsoft.com/office/drawing/2014/main" id="{ED0CD6F5-6704-27DB-0CEB-FFACB4EB3D6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479578" y="2254661"/>
                <a:ext cx="1815109" cy="1163531"/>
              </a:xfrm>
              <a:prstGeom prst="rect">
                <a:avLst/>
              </a:prstGeom>
            </p:spPr>
          </p:pic>
          <p:sp>
            <p:nvSpPr>
              <p:cNvPr id="47" name="Content Placeholder 11">
                <a:extLst>
                  <a:ext uri="{FF2B5EF4-FFF2-40B4-BE49-F238E27FC236}">
                    <a16:creationId xmlns:a16="http://schemas.microsoft.com/office/drawing/2014/main" id="{D93E62A8-846F-A7B4-33DF-2E1E86079C61}"/>
                  </a:ext>
                </a:extLst>
              </p:cNvPr>
              <p:cNvSpPr txBox="1">
                <a:spLocks/>
              </p:cNvSpPr>
              <p:nvPr/>
            </p:nvSpPr>
            <p:spPr>
              <a:xfrm>
                <a:off x="9381647" y="3473010"/>
                <a:ext cx="2010253" cy="4860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solidFill>
                      <a:schemeClr val="accent6"/>
                    </a:solidFill>
                    <a:latin typeface="BrownPro" panose="00010500010101010101" pitchFamily="50" charset="0"/>
                  </a:rPr>
                  <a:t>Photopic Lux</a:t>
                </a:r>
              </a:p>
            </p:txBody>
          </p:sp>
        </p:grpSp>
      </p:grpSp>
      <p:grpSp>
        <p:nvGrpSpPr>
          <p:cNvPr id="18" name="Group 17">
            <a:extLst>
              <a:ext uri="{FF2B5EF4-FFF2-40B4-BE49-F238E27FC236}">
                <a16:creationId xmlns:a16="http://schemas.microsoft.com/office/drawing/2014/main" id="{B22ADC98-9748-18AD-C723-20DDD3ABEA61}"/>
              </a:ext>
            </a:extLst>
          </p:cNvPr>
          <p:cNvGrpSpPr/>
          <p:nvPr/>
        </p:nvGrpSpPr>
        <p:grpSpPr>
          <a:xfrm>
            <a:off x="6578091" y="2265426"/>
            <a:ext cx="2803556" cy="1706112"/>
            <a:chOff x="6578091" y="2265426"/>
            <a:chExt cx="2803556" cy="1706112"/>
          </a:xfrm>
        </p:grpSpPr>
        <p:sp>
          <p:nvSpPr>
            <p:cNvPr id="7" name="Content Placeholder 11">
              <a:extLst>
                <a:ext uri="{FF2B5EF4-FFF2-40B4-BE49-F238E27FC236}">
                  <a16:creationId xmlns:a16="http://schemas.microsoft.com/office/drawing/2014/main" id="{6E6A5AC7-2F11-44C5-002D-AA50DBF07E91}"/>
                </a:ext>
              </a:extLst>
            </p:cNvPr>
            <p:cNvSpPr txBox="1">
              <a:spLocks/>
            </p:cNvSpPr>
            <p:nvPr/>
          </p:nvSpPr>
          <p:spPr>
            <a:xfrm>
              <a:off x="8806683" y="3011320"/>
              <a:ext cx="574964" cy="7328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000" i="0" dirty="0">
                  <a:latin typeface="+mj-lt"/>
                </a:rPr>
                <a:t>=</a:t>
              </a:r>
              <a:endParaRPr lang="en-US" sz="4000" dirty="0">
                <a:latin typeface="BrownPro" panose="00010500010101010101" pitchFamily="50" charset="0"/>
              </a:endParaRPr>
            </a:p>
          </p:txBody>
        </p:sp>
        <p:grpSp>
          <p:nvGrpSpPr>
            <p:cNvPr id="15" name="Group 14">
              <a:extLst>
                <a:ext uri="{FF2B5EF4-FFF2-40B4-BE49-F238E27FC236}">
                  <a16:creationId xmlns:a16="http://schemas.microsoft.com/office/drawing/2014/main" id="{DC9FF236-DFB1-7CD5-4B43-97474437B7B4}"/>
                </a:ext>
              </a:extLst>
            </p:cNvPr>
            <p:cNvGrpSpPr/>
            <p:nvPr/>
          </p:nvGrpSpPr>
          <p:grpSpPr>
            <a:xfrm>
              <a:off x="6578091" y="2265426"/>
              <a:ext cx="1818157" cy="1706112"/>
              <a:chOff x="6578091" y="2265426"/>
              <a:chExt cx="1818157" cy="1706112"/>
            </a:xfrm>
          </p:grpSpPr>
          <p:sp>
            <p:nvSpPr>
              <p:cNvPr id="12" name="Content Placeholder 11">
                <a:extLst>
                  <a:ext uri="{FF2B5EF4-FFF2-40B4-BE49-F238E27FC236}">
                    <a16:creationId xmlns:a16="http://schemas.microsoft.com/office/drawing/2014/main" id="{821D7473-B3DC-8468-7A7B-82CF9DD67C97}"/>
                  </a:ext>
                </a:extLst>
              </p:cNvPr>
              <p:cNvSpPr txBox="1">
                <a:spLocks/>
              </p:cNvSpPr>
              <p:nvPr/>
            </p:nvSpPr>
            <p:spPr>
              <a:xfrm>
                <a:off x="6578091" y="3485535"/>
                <a:ext cx="1815109" cy="4860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solidFill>
                      <a:schemeClr val="accent6"/>
                    </a:solidFill>
                    <a:latin typeface="BrownPro" panose="00010500010101010101" pitchFamily="50" charset="0"/>
                  </a:rPr>
                  <a:t>OPN-1</a:t>
                </a:r>
              </a:p>
            </p:txBody>
          </p:sp>
          <p:pic>
            <p:nvPicPr>
              <p:cNvPr id="32" name="Graphic 31">
                <a:extLst>
                  <a:ext uri="{FF2B5EF4-FFF2-40B4-BE49-F238E27FC236}">
                    <a16:creationId xmlns:a16="http://schemas.microsoft.com/office/drawing/2014/main" id="{C13DD4F2-171C-7E5B-0E1C-D8FE5D603AB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581139" y="2265426"/>
                <a:ext cx="1815109" cy="1163531"/>
              </a:xfrm>
              <a:prstGeom prst="rect">
                <a:avLst/>
              </a:prstGeom>
            </p:spPr>
          </p:pic>
        </p:grpSp>
      </p:grpSp>
      <p:grpSp>
        <p:nvGrpSpPr>
          <p:cNvPr id="3" name="Group 2">
            <a:extLst>
              <a:ext uri="{FF2B5EF4-FFF2-40B4-BE49-F238E27FC236}">
                <a16:creationId xmlns:a16="http://schemas.microsoft.com/office/drawing/2014/main" id="{F9B21E77-C1AC-D17A-42AA-8D5555FFF9F6}"/>
              </a:ext>
            </a:extLst>
          </p:cNvPr>
          <p:cNvGrpSpPr/>
          <p:nvPr/>
        </p:nvGrpSpPr>
        <p:grpSpPr>
          <a:xfrm>
            <a:off x="3107310" y="3033497"/>
            <a:ext cx="3306256" cy="2354751"/>
            <a:chOff x="3107310" y="3033497"/>
            <a:chExt cx="3306256" cy="2354751"/>
          </a:xfrm>
        </p:grpSpPr>
        <p:pic>
          <p:nvPicPr>
            <p:cNvPr id="2050" name="Picture 2" descr="Lark Spectral Lighting | Food4Rhino">
              <a:extLst>
                <a:ext uri="{FF2B5EF4-FFF2-40B4-BE49-F238E27FC236}">
                  <a16:creationId xmlns:a16="http://schemas.microsoft.com/office/drawing/2014/main" id="{F32DA99B-BDF4-E4DD-0FF3-C85F21CA1591}"/>
                </a:ext>
              </a:extLst>
            </p:cNvPr>
            <p:cNvPicPr>
              <a:picLocks noChangeAspect="1" noChangeArrowheads="1"/>
            </p:cNvPicPr>
            <p:nvPr/>
          </p:nvPicPr>
          <p:blipFill>
            <a:blip r:embed="rId9">
              <a:alphaModFix amt="20000"/>
              <a:extLst>
                <a:ext uri="{28A0092B-C50C-407E-A947-70E740481C1C}">
                  <a14:useLocalDpi xmlns:a14="http://schemas.microsoft.com/office/drawing/2010/main" val="0"/>
                </a:ext>
              </a:extLst>
            </a:blip>
            <a:srcRect/>
            <a:stretch>
              <a:fillRect/>
            </a:stretch>
          </p:blipFill>
          <p:spPr bwMode="auto">
            <a:xfrm>
              <a:off x="3855363" y="3033497"/>
              <a:ext cx="1652047" cy="1659134"/>
            </a:xfrm>
            <a:prstGeom prst="rect">
              <a:avLst/>
            </a:prstGeom>
            <a:noFill/>
            <a:extLst>
              <a:ext uri="{909E8E84-426E-40DD-AFC4-6F175D3DCCD1}">
                <a14:hiddenFill xmlns:a14="http://schemas.microsoft.com/office/drawing/2010/main">
                  <a:solidFill>
                    <a:srgbClr val="FFFFFF"/>
                  </a:solidFill>
                </a14:hiddenFill>
              </a:ext>
            </a:extLst>
          </p:spPr>
        </p:pic>
        <p:grpSp>
          <p:nvGrpSpPr>
            <p:cNvPr id="28" name="Group 27">
              <a:extLst>
                <a:ext uri="{FF2B5EF4-FFF2-40B4-BE49-F238E27FC236}">
                  <a16:creationId xmlns:a16="http://schemas.microsoft.com/office/drawing/2014/main" id="{6663B81E-8F59-DD31-9C6D-AA59C432FC33}"/>
                </a:ext>
              </a:extLst>
            </p:cNvPr>
            <p:cNvGrpSpPr/>
            <p:nvPr/>
          </p:nvGrpSpPr>
          <p:grpSpPr>
            <a:xfrm>
              <a:off x="3107310" y="3679827"/>
              <a:ext cx="3306256" cy="1708421"/>
              <a:chOff x="2725024" y="3679827"/>
              <a:chExt cx="3306256" cy="1708421"/>
            </a:xfrm>
          </p:grpSpPr>
          <p:sp>
            <p:nvSpPr>
              <p:cNvPr id="8" name="Content Placeholder 11">
                <a:extLst>
                  <a:ext uri="{FF2B5EF4-FFF2-40B4-BE49-F238E27FC236}">
                    <a16:creationId xmlns:a16="http://schemas.microsoft.com/office/drawing/2014/main" id="{031A6A2A-18AF-BCC3-DBDD-5B73DC0948BD}"/>
                  </a:ext>
                </a:extLst>
              </p:cNvPr>
              <p:cNvSpPr txBox="1">
                <a:spLocks/>
              </p:cNvSpPr>
              <p:nvPr/>
            </p:nvSpPr>
            <p:spPr>
              <a:xfrm>
                <a:off x="5456316" y="4063840"/>
                <a:ext cx="574964" cy="7328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000" i="0" dirty="0">
                    <a:latin typeface="+mj-lt"/>
                  </a:rPr>
                  <a:t>×</a:t>
                </a:r>
                <a:endParaRPr lang="en-US" sz="4000" dirty="0">
                  <a:latin typeface="BrownPro" panose="00010500010101010101" pitchFamily="50" charset="0"/>
                </a:endParaRPr>
              </a:p>
            </p:txBody>
          </p:sp>
          <p:grpSp>
            <p:nvGrpSpPr>
              <p:cNvPr id="14" name="Group 13">
                <a:extLst>
                  <a:ext uri="{FF2B5EF4-FFF2-40B4-BE49-F238E27FC236}">
                    <a16:creationId xmlns:a16="http://schemas.microsoft.com/office/drawing/2014/main" id="{6DCAD470-842C-6ECB-0D3A-57C48209160E}"/>
                  </a:ext>
                </a:extLst>
              </p:cNvPr>
              <p:cNvGrpSpPr/>
              <p:nvPr/>
            </p:nvGrpSpPr>
            <p:grpSpPr>
              <a:xfrm>
                <a:off x="2725024" y="3679827"/>
                <a:ext cx="2400100" cy="1708421"/>
                <a:chOff x="2725024" y="3679827"/>
                <a:chExt cx="2400100" cy="1708421"/>
              </a:xfrm>
            </p:grpSpPr>
            <p:cxnSp>
              <p:nvCxnSpPr>
                <p:cNvPr id="17" name="Straight Arrow Connector 16">
                  <a:extLst>
                    <a:ext uri="{FF2B5EF4-FFF2-40B4-BE49-F238E27FC236}">
                      <a16:creationId xmlns:a16="http://schemas.microsoft.com/office/drawing/2014/main" id="{D18610D0-EE45-5AF8-9B54-F43093C6951A}"/>
                    </a:ext>
                  </a:extLst>
                </p:cNvPr>
                <p:cNvCxnSpPr>
                  <a:cxnSpLocks/>
                </p:cNvCxnSpPr>
                <p:nvPr/>
              </p:nvCxnSpPr>
              <p:spPr>
                <a:xfrm>
                  <a:off x="2725024" y="4394250"/>
                  <a:ext cx="419449"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41" name="Graphic 40">
                  <a:extLst>
                    <a:ext uri="{FF2B5EF4-FFF2-40B4-BE49-F238E27FC236}">
                      <a16:creationId xmlns:a16="http://schemas.microsoft.com/office/drawing/2014/main" id="{B005A28C-B4C4-D5A1-8C90-F20523D13DA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475665" y="3679827"/>
                  <a:ext cx="1649459" cy="946994"/>
                </a:xfrm>
                <a:prstGeom prst="rect">
                  <a:avLst/>
                </a:prstGeom>
              </p:spPr>
            </p:pic>
            <p:sp>
              <p:nvSpPr>
                <p:cNvPr id="53" name="Content Placeholder 11">
                  <a:extLst>
                    <a:ext uri="{FF2B5EF4-FFF2-40B4-BE49-F238E27FC236}">
                      <a16:creationId xmlns:a16="http://schemas.microsoft.com/office/drawing/2014/main" id="{AE40E388-5C4B-803F-8490-08C1259634D6}"/>
                    </a:ext>
                  </a:extLst>
                </p:cNvPr>
                <p:cNvSpPr txBox="1">
                  <a:spLocks/>
                </p:cNvSpPr>
                <p:nvPr/>
              </p:nvSpPr>
              <p:spPr>
                <a:xfrm>
                  <a:off x="3514585" y="4771911"/>
                  <a:ext cx="1571617" cy="6163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latin typeface="BrownPro" panose="00010500010101010101" pitchFamily="50" charset="0"/>
                    </a:rPr>
                    <a:t>9-Channel Simulation</a:t>
                  </a:r>
                </a:p>
              </p:txBody>
            </p:sp>
          </p:grpSp>
        </p:grpSp>
      </p:grpSp>
      <p:grpSp>
        <p:nvGrpSpPr>
          <p:cNvPr id="19" name="Group 18">
            <a:extLst>
              <a:ext uri="{FF2B5EF4-FFF2-40B4-BE49-F238E27FC236}">
                <a16:creationId xmlns:a16="http://schemas.microsoft.com/office/drawing/2014/main" id="{8DB2A276-DF94-0205-03ED-C0D2395E96D7}"/>
              </a:ext>
            </a:extLst>
          </p:cNvPr>
          <p:cNvGrpSpPr/>
          <p:nvPr/>
        </p:nvGrpSpPr>
        <p:grpSpPr>
          <a:xfrm>
            <a:off x="6573367" y="4798907"/>
            <a:ext cx="2808280" cy="1699429"/>
            <a:chOff x="6573367" y="4798907"/>
            <a:chExt cx="2808280" cy="1699429"/>
          </a:xfrm>
        </p:grpSpPr>
        <p:grpSp>
          <p:nvGrpSpPr>
            <p:cNvPr id="16" name="Group 15">
              <a:extLst>
                <a:ext uri="{FF2B5EF4-FFF2-40B4-BE49-F238E27FC236}">
                  <a16:creationId xmlns:a16="http://schemas.microsoft.com/office/drawing/2014/main" id="{91D0AC7F-1803-4854-BF70-4E0951879243}"/>
                </a:ext>
              </a:extLst>
            </p:cNvPr>
            <p:cNvGrpSpPr/>
            <p:nvPr/>
          </p:nvGrpSpPr>
          <p:grpSpPr>
            <a:xfrm>
              <a:off x="6573367" y="4798907"/>
              <a:ext cx="1819832" cy="1699429"/>
              <a:chOff x="6573367" y="4798907"/>
              <a:chExt cx="1819832" cy="1699429"/>
            </a:xfrm>
          </p:grpSpPr>
          <p:sp>
            <p:nvSpPr>
              <p:cNvPr id="13" name="Content Placeholder 11">
                <a:extLst>
                  <a:ext uri="{FF2B5EF4-FFF2-40B4-BE49-F238E27FC236}">
                    <a16:creationId xmlns:a16="http://schemas.microsoft.com/office/drawing/2014/main" id="{55C0F411-C9E4-6AB3-7432-775701CF4465}"/>
                  </a:ext>
                </a:extLst>
              </p:cNvPr>
              <p:cNvSpPr txBox="1">
                <a:spLocks/>
              </p:cNvSpPr>
              <p:nvPr/>
            </p:nvSpPr>
            <p:spPr>
              <a:xfrm>
                <a:off x="6578090" y="6012333"/>
                <a:ext cx="1815109" cy="4860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solidFill>
                      <a:schemeClr val="accent1"/>
                    </a:solidFill>
                    <a:latin typeface="BrownPro" panose="00010500010101010101" pitchFamily="50" charset="0"/>
                  </a:rPr>
                  <a:t>OPN-4</a:t>
                </a:r>
              </a:p>
            </p:txBody>
          </p:sp>
          <p:pic>
            <p:nvPicPr>
              <p:cNvPr id="31" name="Graphic 30">
                <a:extLst>
                  <a:ext uri="{FF2B5EF4-FFF2-40B4-BE49-F238E27FC236}">
                    <a16:creationId xmlns:a16="http://schemas.microsoft.com/office/drawing/2014/main" id="{5925B009-92A7-06C4-014A-FBFB86950A9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573367" y="4798907"/>
                <a:ext cx="1815110" cy="1163532"/>
              </a:xfrm>
              <a:prstGeom prst="rect">
                <a:avLst/>
              </a:prstGeom>
            </p:spPr>
          </p:pic>
        </p:grpSp>
        <p:sp>
          <p:nvSpPr>
            <p:cNvPr id="48" name="Content Placeholder 11">
              <a:extLst>
                <a:ext uri="{FF2B5EF4-FFF2-40B4-BE49-F238E27FC236}">
                  <a16:creationId xmlns:a16="http://schemas.microsoft.com/office/drawing/2014/main" id="{93808369-0AE5-ABC2-B44F-5CA7E45CF8DB}"/>
                </a:ext>
              </a:extLst>
            </p:cNvPr>
            <p:cNvSpPr txBox="1">
              <a:spLocks/>
            </p:cNvSpPr>
            <p:nvPr/>
          </p:nvSpPr>
          <p:spPr>
            <a:xfrm>
              <a:off x="8806683" y="5402051"/>
              <a:ext cx="574964" cy="7328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000" i="0" dirty="0">
                  <a:latin typeface="+mj-lt"/>
                </a:rPr>
                <a:t>=</a:t>
              </a:r>
              <a:endParaRPr lang="en-US" sz="4000" dirty="0">
                <a:latin typeface="BrownPro" panose="00010500010101010101" pitchFamily="50" charset="0"/>
              </a:endParaRPr>
            </a:p>
          </p:txBody>
        </p:sp>
      </p:grpSp>
      <p:grpSp>
        <p:nvGrpSpPr>
          <p:cNvPr id="34" name="Group 33">
            <a:extLst>
              <a:ext uri="{FF2B5EF4-FFF2-40B4-BE49-F238E27FC236}">
                <a16:creationId xmlns:a16="http://schemas.microsoft.com/office/drawing/2014/main" id="{89CD8FDF-34EE-23F7-B97F-DFF25988BBF4}"/>
              </a:ext>
            </a:extLst>
          </p:cNvPr>
          <p:cNvGrpSpPr/>
          <p:nvPr/>
        </p:nvGrpSpPr>
        <p:grpSpPr>
          <a:xfrm>
            <a:off x="9381647" y="4718187"/>
            <a:ext cx="2010253" cy="1795068"/>
            <a:chOff x="9381647" y="4718187"/>
            <a:chExt cx="2010253" cy="1795068"/>
          </a:xfrm>
        </p:grpSpPr>
        <p:pic>
          <p:nvPicPr>
            <p:cNvPr id="50" name="Graphic 49">
              <a:extLst>
                <a:ext uri="{FF2B5EF4-FFF2-40B4-BE49-F238E27FC236}">
                  <a16:creationId xmlns:a16="http://schemas.microsoft.com/office/drawing/2014/main" id="{B4D74CB0-2484-6420-04C3-A79B14ECA93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499026" y="4718187"/>
              <a:ext cx="1815110" cy="1042098"/>
            </a:xfrm>
            <a:prstGeom prst="rect">
              <a:avLst/>
            </a:prstGeom>
          </p:spPr>
        </p:pic>
        <p:grpSp>
          <p:nvGrpSpPr>
            <p:cNvPr id="26" name="Group 25">
              <a:extLst>
                <a:ext uri="{FF2B5EF4-FFF2-40B4-BE49-F238E27FC236}">
                  <a16:creationId xmlns:a16="http://schemas.microsoft.com/office/drawing/2014/main" id="{265CC469-73CF-AE95-116E-D175DD6195B1}"/>
                </a:ext>
              </a:extLst>
            </p:cNvPr>
            <p:cNvGrpSpPr/>
            <p:nvPr/>
          </p:nvGrpSpPr>
          <p:grpSpPr>
            <a:xfrm>
              <a:off x="9381647" y="4848801"/>
              <a:ext cx="2010253" cy="1664454"/>
              <a:chOff x="9381647" y="4848801"/>
              <a:chExt cx="2010253" cy="1664454"/>
            </a:xfrm>
          </p:grpSpPr>
          <p:sp>
            <p:nvSpPr>
              <p:cNvPr id="52" name="Content Placeholder 11">
                <a:extLst>
                  <a:ext uri="{FF2B5EF4-FFF2-40B4-BE49-F238E27FC236}">
                    <a16:creationId xmlns:a16="http://schemas.microsoft.com/office/drawing/2014/main" id="{468B7030-B0EF-0A87-AD80-31E8EF4941C4}"/>
                  </a:ext>
                </a:extLst>
              </p:cNvPr>
              <p:cNvSpPr txBox="1">
                <a:spLocks/>
              </p:cNvSpPr>
              <p:nvPr/>
            </p:nvSpPr>
            <p:spPr>
              <a:xfrm>
                <a:off x="9381647" y="6027252"/>
                <a:ext cx="2010253" cy="4860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solidFill>
                      <a:schemeClr val="accent1"/>
                    </a:solidFill>
                    <a:latin typeface="BrownPro" panose="00010500010101010101" pitchFamily="50" charset="0"/>
                  </a:rPr>
                  <a:t>EML</a:t>
                </a:r>
              </a:p>
            </p:txBody>
          </p:sp>
          <p:pic>
            <p:nvPicPr>
              <p:cNvPr id="51" name="Graphic 50">
                <a:extLst>
                  <a:ext uri="{FF2B5EF4-FFF2-40B4-BE49-F238E27FC236}">
                    <a16:creationId xmlns:a16="http://schemas.microsoft.com/office/drawing/2014/main" id="{4DEFCD4C-AABC-D297-33AA-41C80999FB2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479218" y="4848801"/>
                <a:ext cx="1815110" cy="1163532"/>
              </a:xfrm>
              <a:prstGeom prst="rect">
                <a:avLst/>
              </a:prstGeom>
            </p:spPr>
          </p:pic>
        </p:grpSp>
      </p:grpSp>
    </p:spTree>
    <p:extLst>
      <p:ext uri="{BB962C8B-B14F-4D97-AF65-F5344CB8AC3E}">
        <p14:creationId xmlns:p14="http://schemas.microsoft.com/office/powerpoint/2010/main" val="2002934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up)">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wipe(left)">
                                      <p:cBhvr>
                                        <p:cTn id="16" dur="500"/>
                                        <p:tgtEl>
                                          <p:spTgt spid="18"/>
                                        </p:tgtEl>
                                      </p:cBhvr>
                                    </p:animEffect>
                                  </p:childTnLst>
                                </p:cTn>
                              </p:par>
                              <p:par>
                                <p:cTn id="17" presetID="22" presetClass="entr" presetSubtype="8"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left)">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wipe(left)">
                                      <p:cBhvr>
                                        <p:cTn id="24" dur="500"/>
                                        <p:tgtEl>
                                          <p:spTgt spid="30"/>
                                        </p:tgtEl>
                                      </p:cBhvr>
                                    </p:animEffect>
                                  </p:childTnLst>
                                </p:cTn>
                              </p:par>
                              <p:par>
                                <p:cTn id="25" presetID="22" presetClass="entr" presetSubtype="8" fill="hold" nodeType="with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wipe(left)">
                                      <p:cBhvr>
                                        <p:cTn id="2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613E4ED-DBA5-4C25-EDDE-9920ED5F28BA}"/>
              </a:ext>
            </a:extLst>
          </p:cNvPr>
          <p:cNvSpPr txBox="1">
            <a:spLocks/>
          </p:cNvSpPr>
          <p:nvPr/>
        </p:nvSpPr>
        <p:spPr>
          <a:xfrm>
            <a:off x="8382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latin typeface="BrownPro" panose="00010500010101010101" pitchFamily="50" charset="0"/>
              </a:rPr>
              <a:t>Content</a:t>
            </a:r>
          </a:p>
        </p:txBody>
      </p:sp>
      <p:sp>
        <p:nvSpPr>
          <p:cNvPr id="11" name="Content Placeholder 11">
            <a:extLst>
              <a:ext uri="{FF2B5EF4-FFF2-40B4-BE49-F238E27FC236}">
                <a16:creationId xmlns:a16="http://schemas.microsoft.com/office/drawing/2014/main" id="{D4BA5A3A-5D63-7846-DE3D-1FF3E317AC57}"/>
              </a:ext>
            </a:extLst>
          </p:cNvPr>
          <p:cNvSpPr txBox="1">
            <a:spLocks/>
          </p:cNvSpPr>
          <p:nvPr/>
        </p:nvSpPr>
        <p:spPr>
          <a:xfrm>
            <a:off x="838199" y="1825626"/>
            <a:ext cx="9176657" cy="43513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BrownPro" panose="00010500010101010101" pitchFamily="50" charset="0"/>
              </a:rPr>
              <a:t>Research Problem (Glare vs Circadian Stimulus)</a:t>
            </a:r>
          </a:p>
          <a:p>
            <a:r>
              <a:rPr lang="en-US" sz="1600" dirty="0">
                <a:latin typeface="BrownPro" panose="00010500010101010101" pitchFamily="50" charset="0"/>
              </a:rPr>
              <a:t>Background </a:t>
            </a:r>
          </a:p>
          <a:p>
            <a:pPr lvl="1"/>
            <a:r>
              <a:rPr lang="en-US" sz="1200" dirty="0">
                <a:latin typeface="BrownPro Light" panose="00010400010101010101" pitchFamily="50" charset="0"/>
              </a:rPr>
              <a:t>Circadian Rhythm</a:t>
            </a:r>
          </a:p>
          <a:p>
            <a:pPr lvl="1"/>
            <a:r>
              <a:rPr lang="en-US" sz="1200" dirty="0">
                <a:latin typeface="BrownPro Light" panose="00010400010101010101" pitchFamily="50" charset="0"/>
              </a:rPr>
              <a:t>Human Ocular System</a:t>
            </a:r>
          </a:p>
          <a:p>
            <a:r>
              <a:rPr lang="en-US" sz="1600" dirty="0">
                <a:latin typeface="BrownPro" panose="00010500010101010101" pitchFamily="50" charset="0"/>
              </a:rPr>
              <a:t>Glare and Circadian Metrics</a:t>
            </a:r>
          </a:p>
          <a:p>
            <a:r>
              <a:rPr lang="en-US" sz="1600" dirty="0">
                <a:latin typeface="BrownPro" panose="00010500010101010101" pitchFamily="50" charset="0"/>
              </a:rPr>
              <a:t>Simulation Method</a:t>
            </a:r>
          </a:p>
          <a:p>
            <a:pPr lvl="1"/>
            <a:r>
              <a:rPr lang="en-US" sz="1200" dirty="0">
                <a:latin typeface="BrownPro Light" panose="00010400010101010101" pitchFamily="50" charset="0"/>
              </a:rPr>
              <a:t>Parameters </a:t>
            </a:r>
          </a:p>
          <a:p>
            <a:pPr lvl="1"/>
            <a:r>
              <a:rPr lang="en-US" sz="1200" dirty="0">
                <a:latin typeface="BrownPro Light" panose="00010400010101010101" pitchFamily="50" charset="0"/>
              </a:rPr>
              <a:t>Shade Fabric Materials</a:t>
            </a:r>
          </a:p>
          <a:p>
            <a:r>
              <a:rPr lang="en-US" sz="1600" dirty="0">
                <a:latin typeface="BrownPro" panose="00010500010101010101" pitchFamily="50" charset="0"/>
              </a:rPr>
              <a:t>Result</a:t>
            </a:r>
          </a:p>
          <a:p>
            <a:pPr lvl="1"/>
            <a:r>
              <a:rPr lang="en-US" sz="1200" dirty="0">
                <a:latin typeface="BrownPro Light" panose="00010400010101010101" pitchFamily="50" charset="0"/>
              </a:rPr>
              <a:t>Comparison of available products with proposed spectrally selective shade fabric alternatives</a:t>
            </a:r>
          </a:p>
          <a:p>
            <a:r>
              <a:rPr lang="en-US" sz="1600" dirty="0">
                <a:latin typeface="BrownPro" panose="00010500010101010101" pitchFamily="50" charset="0"/>
              </a:rPr>
              <a:t>Conclusion</a:t>
            </a:r>
          </a:p>
          <a:p>
            <a:pPr lvl="1"/>
            <a:endParaRPr lang="en-US" sz="1600" dirty="0">
              <a:latin typeface="BrownPro Light" panose="00010400010101010101" pitchFamily="50" charset="0"/>
            </a:endParaRPr>
          </a:p>
          <a:p>
            <a:pPr lvl="1"/>
            <a:endParaRPr lang="en-US" sz="1600" dirty="0">
              <a:latin typeface="BrownPro" panose="00010500010101010101" pitchFamily="50" charset="0"/>
            </a:endParaRPr>
          </a:p>
        </p:txBody>
      </p:sp>
    </p:spTree>
    <p:extLst>
      <p:ext uri="{BB962C8B-B14F-4D97-AF65-F5344CB8AC3E}">
        <p14:creationId xmlns:p14="http://schemas.microsoft.com/office/powerpoint/2010/main" val="10733356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1">
            <a:extLst>
              <a:ext uri="{FF2B5EF4-FFF2-40B4-BE49-F238E27FC236}">
                <a16:creationId xmlns:a16="http://schemas.microsoft.com/office/drawing/2014/main" id="{4C71BE8B-76CD-C091-DACC-0401590AA3A7}"/>
              </a:ext>
            </a:extLst>
          </p:cNvPr>
          <p:cNvSpPr txBox="1">
            <a:spLocks/>
          </p:cNvSpPr>
          <p:nvPr/>
        </p:nvSpPr>
        <p:spPr>
          <a:xfrm>
            <a:off x="838200" y="1825626"/>
            <a:ext cx="5128811" cy="48538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mj-lt"/>
              <a:buAutoNum type="arabicPeriod"/>
            </a:pPr>
            <a:r>
              <a:rPr lang="en-US" sz="1600" dirty="0">
                <a:latin typeface="BrownPro" panose="00010500010101010101" pitchFamily="50" charset="0"/>
              </a:rPr>
              <a:t>Platform: Lark 3.0 (9-Channel) in Rhino3D</a:t>
            </a:r>
          </a:p>
          <a:p>
            <a:pPr marL="342900" indent="-342900">
              <a:buFont typeface="+mj-lt"/>
              <a:buAutoNum type="arabicPeriod"/>
            </a:pPr>
            <a:r>
              <a:rPr lang="en-US" sz="1600" dirty="0">
                <a:latin typeface="BrownPro" panose="00010500010101010101" pitchFamily="50" charset="0"/>
              </a:rPr>
              <a:t>Classroom: 30’x 30’</a:t>
            </a:r>
          </a:p>
          <a:p>
            <a:pPr marL="342900" indent="-342900">
              <a:buFont typeface="+mj-lt"/>
              <a:buAutoNum type="arabicPeriod"/>
            </a:pPr>
            <a:r>
              <a:rPr lang="en-US" sz="1600" dirty="0">
                <a:latin typeface="BrownPro" panose="00010500010101010101" pitchFamily="50" charset="0"/>
              </a:rPr>
              <a:t>Location: Seattle, WA</a:t>
            </a:r>
          </a:p>
          <a:p>
            <a:pPr marL="342900" indent="-342900">
              <a:buFont typeface="+mj-lt"/>
              <a:buAutoNum type="arabicPeriod"/>
            </a:pPr>
            <a:r>
              <a:rPr lang="en-US" sz="1600" dirty="0">
                <a:latin typeface="BrownPro" panose="00010500010101010101" pitchFamily="50" charset="0"/>
              </a:rPr>
              <a:t>South Facing Window: 40% WWR</a:t>
            </a:r>
          </a:p>
          <a:p>
            <a:pPr marL="342900" indent="-342900">
              <a:buFont typeface="+mj-lt"/>
              <a:buAutoNum type="arabicPeriod"/>
            </a:pPr>
            <a:r>
              <a:rPr lang="en-US" sz="1600" dirty="0">
                <a:latin typeface="BrownPro" panose="00010500010101010101" pitchFamily="50" charset="0"/>
              </a:rPr>
              <a:t>Sitting eye level: 44”</a:t>
            </a:r>
          </a:p>
          <a:p>
            <a:pPr marL="342900" indent="-342900">
              <a:buFont typeface="+mj-lt"/>
              <a:buAutoNum type="arabicPeriod"/>
            </a:pPr>
            <a:r>
              <a:rPr lang="en-US" sz="1600" dirty="0">
                <a:latin typeface="BrownPro" panose="00010500010101010101" pitchFamily="50" charset="0"/>
              </a:rPr>
              <a:t>Weather: Clear Sky</a:t>
            </a:r>
          </a:p>
          <a:p>
            <a:pPr marL="342900" indent="-342900">
              <a:buFont typeface="+mj-lt"/>
              <a:buAutoNum type="arabicPeriod"/>
            </a:pPr>
            <a:r>
              <a:rPr lang="en-US" sz="1600" dirty="0">
                <a:latin typeface="BrownPro" panose="00010500010101010101" pitchFamily="50" charset="0"/>
              </a:rPr>
              <a:t>Sky CCT: 5500K, 6500K, 13000K, 25000K</a:t>
            </a:r>
          </a:p>
          <a:p>
            <a:pPr marL="342900" indent="-342900">
              <a:buFont typeface="+mj-lt"/>
              <a:buAutoNum type="arabicPeriod"/>
            </a:pPr>
            <a:r>
              <a:rPr lang="en-US" sz="1600" dirty="0">
                <a:latin typeface="BrownPro" panose="00010500010101010101" pitchFamily="50" charset="0"/>
              </a:rPr>
              <a:t>Season: </a:t>
            </a:r>
          </a:p>
          <a:p>
            <a:pPr marL="800100" lvl="1" indent="-342900">
              <a:buFont typeface="+mj-lt"/>
              <a:buAutoNum type="arabicPeriod"/>
            </a:pPr>
            <a:r>
              <a:rPr lang="en-US" sz="1200" dirty="0">
                <a:latin typeface="BrownPro" panose="00010500010101010101" pitchFamily="50" charset="0"/>
              </a:rPr>
              <a:t>Sunny Summer (June 21</a:t>
            </a:r>
            <a:r>
              <a:rPr lang="en-US" sz="1200" baseline="30000" dirty="0">
                <a:latin typeface="BrownPro" panose="00010500010101010101" pitchFamily="50" charset="0"/>
              </a:rPr>
              <a:t>st</a:t>
            </a:r>
            <a:r>
              <a:rPr lang="en-US" sz="1200" dirty="0">
                <a:latin typeface="BrownPro" panose="00010500010101010101" pitchFamily="50" charset="0"/>
              </a:rPr>
              <a:t>, 9:00am to 12:00pm)</a:t>
            </a:r>
          </a:p>
          <a:p>
            <a:pPr marL="800100" lvl="1" indent="-342900">
              <a:buFont typeface="+mj-lt"/>
              <a:buAutoNum type="arabicPeriod"/>
            </a:pPr>
            <a:r>
              <a:rPr lang="en-US" sz="1200" dirty="0">
                <a:latin typeface="BrownPro" panose="00010500010101010101" pitchFamily="50" charset="0"/>
              </a:rPr>
              <a:t>Sunny Winter (Dec 21</a:t>
            </a:r>
            <a:r>
              <a:rPr lang="en-US" sz="1200" baseline="30000" dirty="0">
                <a:latin typeface="BrownPro" panose="00010500010101010101" pitchFamily="50" charset="0"/>
              </a:rPr>
              <a:t>st</a:t>
            </a:r>
            <a:r>
              <a:rPr lang="en-US" sz="1200" dirty="0">
                <a:latin typeface="BrownPro" panose="00010500010101010101" pitchFamily="50" charset="0"/>
              </a:rPr>
              <a:t>, 9:00am to 12:00pm)</a:t>
            </a:r>
          </a:p>
          <a:p>
            <a:pPr marL="342900" indent="-342900">
              <a:buFont typeface="+mj-lt"/>
              <a:buAutoNum type="arabicPeriod"/>
            </a:pPr>
            <a:r>
              <a:rPr lang="en-US" sz="1600" dirty="0">
                <a:latin typeface="BrownPro" panose="00010500010101010101" pitchFamily="50" charset="0"/>
              </a:rPr>
              <a:t>4 gaze orientations: (N,E,S,W)</a:t>
            </a:r>
          </a:p>
        </p:txBody>
      </p:sp>
      <p:sp>
        <p:nvSpPr>
          <p:cNvPr id="4" name="Title 1">
            <a:extLst>
              <a:ext uri="{FF2B5EF4-FFF2-40B4-BE49-F238E27FC236}">
                <a16:creationId xmlns:a16="http://schemas.microsoft.com/office/drawing/2014/main" id="{0CBB2B6D-7078-2CBB-8CC6-1824E0614106}"/>
              </a:ext>
            </a:extLst>
          </p:cNvPr>
          <p:cNvSpPr txBox="1">
            <a:spLocks/>
          </p:cNvSpPr>
          <p:nvPr/>
        </p:nvSpPr>
        <p:spPr>
          <a:xfrm>
            <a:off x="838200" y="517525"/>
            <a:ext cx="112014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latin typeface="BrownPro" panose="00010500010101010101" pitchFamily="50" charset="0"/>
              </a:rPr>
              <a:t>Research Setting</a:t>
            </a:r>
          </a:p>
        </p:txBody>
      </p:sp>
      <p:pic>
        <p:nvPicPr>
          <p:cNvPr id="10" name="Picture 9">
            <a:extLst>
              <a:ext uri="{FF2B5EF4-FFF2-40B4-BE49-F238E27FC236}">
                <a16:creationId xmlns:a16="http://schemas.microsoft.com/office/drawing/2014/main" id="{66833BC2-8E01-64EE-2FAB-B075AAC01F1A}"/>
              </a:ext>
            </a:extLst>
          </p:cNvPr>
          <p:cNvPicPr>
            <a:picLocks noChangeAspect="1"/>
          </p:cNvPicPr>
          <p:nvPr/>
        </p:nvPicPr>
        <p:blipFill>
          <a:blip r:embed="rId3"/>
          <a:stretch>
            <a:fillRect/>
          </a:stretch>
        </p:blipFill>
        <p:spPr>
          <a:xfrm>
            <a:off x="6621534" y="61237"/>
            <a:ext cx="5570466" cy="3429000"/>
          </a:xfrm>
          <a:prstGeom prst="rect">
            <a:avLst/>
          </a:prstGeom>
        </p:spPr>
      </p:pic>
      <p:pic>
        <p:nvPicPr>
          <p:cNvPr id="12" name="Picture 11">
            <a:extLst>
              <a:ext uri="{FF2B5EF4-FFF2-40B4-BE49-F238E27FC236}">
                <a16:creationId xmlns:a16="http://schemas.microsoft.com/office/drawing/2014/main" id="{5D12A83A-DA93-E795-C375-40A3D799786E}"/>
              </a:ext>
            </a:extLst>
          </p:cNvPr>
          <p:cNvPicPr>
            <a:picLocks noChangeAspect="1"/>
          </p:cNvPicPr>
          <p:nvPr/>
        </p:nvPicPr>
        <p:blipFill>
          <a:blip r:embed="rId4"/>
          <a:stretch>
            <a:fillRect/>
          </a:stretch>
        </p:blipFill>
        <p:spPr>
          <a:xfrm>
            <a:off x="6621534" y="0"/>
            <a:ext cx="5570466" cy="3437849"/>
          </a:xfrm>
          <a:prstGeom prst="rect">
            <a:avLst/>
          </a:prstGeom>
        </p:spPr>
      </p:pic>
      <p:pic>
        <p:nvPicPr>
          <p:cNvPr id="2" name="Picture 2">
            <a:extLst>
              <a:ext uri="{FF2B5EF4-FFF2-40B4-BE49-F238E27FC236}">
                <a16:creationId xmlns:a16="http://schemas.microsoft.com/office/drawing/2014/main" id="{CB361879-3D1D-386B-BCB4-6680164B2B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7886" y="3499085"/>
            <a:ext cx="5704114" cy="269700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31EC5A7-7356-1D89-4849-D938A9F57C23}"/>
              </a:ext>
            </a:extLst>
          </p:cNvPr>
          <p:cNvSpPr txBox="1"/>
          <p:nvPr/>
        </p:nvSpPr>
        <p:spPr>
          <a:xfrm>
            <a:off x="9848387" y="6575565"/>
            <a:ext cx="2343613" cy="246221"/>
          </a:xfrm>
          <a:prstGeom prst="rect">
            <a:avLst/>
          </a:prstGeom>
          <a:noFill/>
        </p:spPr>
        <p:txBody>
          <a:bodyPr wrap="square">
            <a:spAutoFit/>
          </a:bodyPr>
          <a:lstStyle/>
          <a:p>
            <a:pPr algn="r"/>
            <a:r>
              <a:rPr lang="en-US" sz="1000" b="0" i="1" dirty="0">
                <a:solidFill>
                  <a:srgbClr val="333333"/>
                </a:solidFill>
                <a:effectLst/>
                <a:latin typeface="Palanquin" panose="020B0004020203020204" pitchFamily="34" charset="0"/>
              </a:rPr>
              <a:t>image credit:</a:t>
            </a:r>
            <a:r>
              <a:rPr lang="en-US" sz="1000" i="1" dirty="0">
                <a:solidFill>
                  <a:srgbClr val="333333"/>
                </a:solidFill>
                <a:latin typeface="Palanquin" panose="020B0004020203020204" pitchFamily="34" charset="0"/>
              </a:rPr>
              <a:t> Inanici 2022</a:t>
            </a:r>
            <a:endParaRPr lang="en-US" sz="1000" dirty="0"/>
          </a:p>
        </p:txBody>
      </p:sp>
      <p:sp>
        <p:nvSpPr>
          <p:cNvPr id="6" name="Rectangle 5">
            <a:extLst>
              <a:ext uri="{FF2B5EF4-FFF2-40B4-BE49-F238E27FC236}">
                <a16:creationId xmlns:a16="http://schemas.microsoft.com/office/drawing/2014/main" id="{2958A620-FC3A-275F-016D-9657C46B6B3E}"/>
              </a:ext>
            </a:extLst>
          </p:cNvPr>
          <p:cNvSpPr/>
          <p:nvPr/>
        </p:nvSpPr>
        <p:spPr>
          <a:xfrm>
            <a:off x="8934450" y="3551473"/>
            <a:ext cx="390525" cy="2644615"/>
          </a:xfrm>
          <a:prstGeom prst="rect">
            <a:avLst/>
          </a:prstGeom>
          <a:noFill/>
          <a:ln w="381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24A31F3-0D46-2D6E-DDE4-F95BEE4963FC}"/>
              </a:ext>
            </a:extLst>
          </p:cNvPr>
          <p:cNvSpPr/>
          <p:nvPr/>
        </p:nvSpPr>
        <p:spPr>
          <a:xfrm>
            <a:off x="10963275" y="3560321"/>
            <a:ext cx="390525" cy="2644615"/>
          </a:xfrm>
          <a:prstGeom prst="rect">
            <a:avLst/>
          </a:prstGeom>
          <a:noFill/>
          <a:ln w="381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1653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par>
                          <p:cTn id="8" fill="hold">
                            <p:stCondLst>
                              <p:cond delay="500"/>
                            </p:stCondLst>
                            <p:childTnLst>
                              <p:par>
                                <p:cTn id="9" presetID="21"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heel(1)">
                                      <p:cBhvr>
                                        <p:cTn id="11" dur="500"/>
                                        <p:tgtEl>
                                          <p:spTgt spid="6"/>
                                        </p:tgtEl>
                                      </p:cBhvr>
                                    </p:animEffect>
                                  </p:childTnLst>
                                </p:cTn>
                              </p:par>
                            </p:childTnLst>
                          </p:cTn>
                        </p:par>
                        <p:par>
                          <p:cTn id="12" fill="hold">
                            <p:stCondLst>
                              <p:cond delay="1000"/>
                            </p:stCondLst>
                            <p:childTnLst>
                              <p:par>
                                <p:cTn id="13" presetID="21" presetClass="entr" presetSubtype="1"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heel(1)">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374FE7E-D6E3-914E-A014-6C05BC46F34F}"/>
              </a:ext>
            </a:extLst>
          </p:cNvPr>
          <p:cNvPicPr>
            <a:picLocks noChangeAspect="1"/>
          </p:cNvPicPr>
          <p:nvPr/>
        </p:nvPicPr>
        <p:blipFill>
          <a:blip r:embed="rId3"/>
          <a:stretch>
            <a:fillRect/>
          </a:stretch>
        </p:blipFill>
        <p:spPr>
          <a:xfrm>
            <a:off x="0" y="4417965"/>
            <a:ext cx="3963875" cy="2440035"/>
          </a:xfrm>
          <a:prstGeom prst="rect">
            <a:avLst/>
          </a:prstGeom>
        </p:spPr>
      </p:pic>
      <p:grpSp>
        <p:nvGrpSpPr>
          <p:cNvPr id="7" name="Group 6">
            <a:extLst>
              <a:ext uri="{FF2B5EF4-FFF2-40B4-BE49-F238E27FC236}">
                <a16:creationId xmlns:a16="http://schemas.microsoft.com/office/drawing/2014/main" id="{7DF99883-47D4-E5D0-4720-F80F56EEEF7B}"/>
              </a:ext>
            </a:extLst>
          </p:cNvPr>
          <p:cNvGrpSpPr/>
          <p:nvPr/>
        </p:nvGrpSpPr>
        <p:grpSpPr>
          <a:xfrm>
            <a:off x="1973179" y="2810403"/>
            <a:ext cx="2283923" cy="3157260"/>
            <a:chOff x="5529931" y="2871098"/>
            <a:chExt cx="1657883" cy="2291831"/>
          </a:xfrm>
        </p:grpSpPr>
        <p:pic>
          <p:nvPicPr>
            <p:cNvPr id="8" name="Picture 7">
              <a:extLst>
                <a:ext uri="{FF2B5EF4-FFF2-40B4-BE49-F238E27FC236}">
                  <a16:creationId xmlns:a16="http://schemas.microsoft.com/office/drawing/2014/main" id="{796C96DF-6499-1A8E-95B9-37ACF210D545}"/>
                </a:ext>
              </a:extLst>
            </p:cNvPr>
            <p:cNvPicPr>
              <a:picLocks noChangeAspect="1"/>
            </p:cNvPicPr>
            <p:nvPr/>
          </p:nvPicPr>
          <p:blipFill>
            <a:blip r:embed="rId4"/>
            <a:stretch>
              <a:fillRect/>
            </a:stretch>
          </p:blipFill>
          <p:spPr>
            <a:xfrm>
              <a:off x="6096000" y="2879369"/>
              <a:ext cx="1091814" cy="955008"/>
            </a:xfrm>
            <a:prstGeom prst="rect">
              <a:avLst/>
            </a:prstGeom>
          </p:spPr>
        </p:pic>
        <p:cxnSp>
          <p:nvCxnSpPr>
            <p:cNvPr id="9" name="Straight Connector 8">
              <a:extLst>
                <a:ext uri="{FF2B5EF4-FFF2-40B4-BE49-F238E27FC236}">
                  <a16:creationId xmlns:a16="http://schemas.microsoft.com/office/drawing/2014/main" id="{3C86CCC7-340D-1BBD-326C-4CE60982F825}"/>
                </a:ext>
              </a:extLst>
            </p:cNvPr>
            <p:cNvCxnSpPr>
              <a:cxnSpLocks/>
            </p:cNvCxnSpPr>
            <p:nvPr/>
          </p:nvCxnSpPr>
          <p:spPr>
            <a:xfrm flipV="1">
              <a:off x="5529931" y="3834377"/>
              <a:ext cx="1657883" cy="1328552"/>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1444B79-9355-4F23-D4EB-9E8804B460FC}"/>
                </a:ext>
              </a:extLst>
            </p:cNvPr>
            <p:cNvCxnSpPr>
              <a:cxnSpLocks/>
            </p:cNvCxnSpPr>
            <p:nvPr/>
          </p:nvCxnSpPr>
          <p:spPr>
            <a:xfrm flipV="1">
              <a:off x="5529931" y="2899255"/>
              <a:ext cx="566069" cy="2263674"/>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6F1894C-5377-D6DE-692E-D4329ED573D4}"/>
                </a:ext>
              </a:extLst>
            </p:cNvPr>
            <p:cNvSpPr/>
            <p:nvPr/>
          </p:nvSpPr>
          <p:spPr>
            <a:xfrm>
              <a:off x="6096000" y="2871098"/>
              <a:ext cx="1091814" cy="963279"/>
            </a:xfrm>
            <a:prstGeom prst="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6" name="Group 45">
            <a:extLst>
              <a:ext uri="{FF2B5EF4-FFF2-40B4-BE49-F238E27FC236}">
                <a16:creationId xmlns:a16="http://schemas.microsoft.com/office/drawing/2014/main" id="{27D74F37-BB24-893C-E8BA-865D9F753244}"/>
              </a:ext>
            </a:extLst>
          </p:cNvPr>
          <p:cNvGrpSpPr/>
          <p:nvPr/>
        </p:nvGrpSpPr>
        <p:grpSpPr>
          <a:xfrm>
            <a:off x="3505053" y="2371661"/>
            <a:ext cx="3300273" cy="1261917"/>
            <a:chOff x="1449900" y="2541914"/>
            <a:chExt cx="6870992" cy="2627245"/>
          </a:xfrm>
        </p:grpSpPr>
        <p:pic>
          <p:nvPicPr>
            <p:cNvPr id="4" name="Picture 2">
              <a:extLst>
                <a:ext uri="{FF2B5EF4-FFF2-40B4-BE49-F238E27FC236}">
                  <a16:creationId xmlns:a16="http://schemas.microsoft.com/office/drawing/2014/main" id="{AF917DBC-F6BD-771E-23DA-1E0A5BD774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16531" y="2541914"/>
              <a:ext cx="5104361" cy="2627245"/>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Straight Connector 17">
              <a:extLst>
                <a:ext uri="{FF2B5EF4-FFF2-40B4-BE49-F238E27FC236}">
                  <a16:creationId xmlns:a16="http://schemas.microsoft.com/office/drawing/2014/main" id="{C83C18B0-547B-B430-6268-DB286CAAF1E2}"/>
                </a:ext>
              </a:extLst>
            </p:cNvPr>
            <p:cNvCxnSpPr>
              <a:cxnSpLocks/>
            </p:cNvCxnSpPr>
            <p:nvPr/>
          </p:nvCxnSpPr>
          <p:spPr>
            <a:xfrm flipV="1">
              <a:off x="1449900" y="4891084"/>
              <a:ext cx="3094108" cy="278075"/>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E248EDD-DB6A-12C0-AECA-1DCE1F851B71}"/>
                </a:ext>
              </a:extLst>
            </p:cNvPr>
            <p:cNvCxnSpPr>
              <a:cxnSpLocks/>
            </p:cNvCxnSpPr>
            <p:nvPr/>
          </p:nvCxnSpPr>
          <p:spPr>
            <a:xfrm flipV="1">
              <a:off x="1481375" y="3517642"/>
              <a:ext cx="2240195" cy="1651517"/>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grpSp>
      <p:grpSp>
        <p:nvGrpSpPr>
          <p:cNvPr id="2" name="Group 1">
            <a:extLst>
              <a:ext uri="{FF2B5EF4-FFF2-40B4-BE49-F238E27FC236}">
                <a16:creationId xmlns:a16="http://schemas.microsoft.com/office/drawing/2014/main" id="{995DDEBD-ECFF-1D39-FC7B-0CD8822F5F4D}"/>
              </a:ext>
            </a:extLst>
          </p:cNvPr>
          <p:cNvGrpSpPr/>
          <p:nvPr/>
        </p:nvGrpSpPr>
        <p:grpSpPr>
          <a:xfrm>
            <a:off x="5799461" y="386383"/>
            <a:ext cx="6288908" cy="6377570"/>
            <a:chOff x="5799461" y="386383"/>
            <a:chExt cx="6288908" cy="6377570"/>
          </a:xfrm>
        </p:grpSpPr>
        <p:grpSp>
          <p:nvGrpSpPr>
            <p:cNvPr id="47" name="Group 46">
              <a:extLst>
                <a:ext uri="{FF2B5EF4-FFF2-40B4-BE49-F238E27FC236}">
                  <a16:creationId xmlns:a16="http://schemas.microsoft.com/office/drawing/2014/main" id="{FD726002-B098-DEA7-6C13-80B9FD72A8F0}"/>
                </a:ext>
              </a:extLst>
            </p:cNvPr>
            <p:cNvGrpSpPr/>
            <p:nvPr/>
          </p:nvGrpSpPr>
          <p:grpSpPr>
            <a:xfrm>
              <a:off x="5799461" y="412832"/>
              <a:ext cx="6288908" cy="6351121"/>
              <a:chOff x="7231417" y="1857742"/>
              <a:chExt cx="4823616" cy="4871334"/>
            </a:xfrm>
          </p:grpSpPr>
          <p:pic>
            <p:nvPicPr>
              <p:cNvPr id="5" name="Picture 4">
                <a:extLst>
                  <a:ext uri="{FF2B5EF4-FFF2-40B4-BE49-F238E27FC236}">
                    <a16:creationId xmlns:a16="http://schemas.microsoft.com/office/drawing/2014/main" id="{C9221BD5-06A0-113D-7EAB-17EC9911CD87}"/>
                  </a:ext>
                </a:extLst>
              </p:cNvPr>
              <p:cNvPicPr>
                <a:picLocks noChangeAspect="1"/>
              </p:cNvPicPr>
              <p:nvPr/>
            </p:nvPicPr>
            <p:blipFill rotWithShape="1">
              <a:blip r:embed="rId6"/>
              <a:srcRect l="25703" t="10193" r="26719" b="1971"/>
              <a:stretch/>
            </p:blipFill>
            <p:spPr>
              <a:xfrm>
                <a:off x="8645141" y="3319185"/>
                <a:ext cx="3409892" cy="3409891"/>
              </a:xfrm>
              <a:prstGeom prst="rect">
                <a:avLst/>
              </a:prstGeom>
            </p:spPr>
          </p:pic>
          <p:cxnSp>
            <p:nvCxnSpPr>
              <p:cNvPr id="33" name="Straight Connector 32">
                <a:extLst>
                  <a:ext uri="{FF2B5EF4-FFF2-40B4-BE49-F238E27FC236}">
                    <a16:creationId xmlns:a16="http://schemas.microsoft.com/office/drawing/2014/main" id="{B4A8C177-32FD-CEBB-A333-82399277F13E}"/>
                  </a:ext>
                </a:extLst>
              </p:cNvPr>
              <p:cNvCxnSpPr>
                <a:cxnSpLocks/>
              </p:cNvCxnSpPr>
              <p:nvPr/>
            </p:nvCxnSpPr>
            <p:spPr>
              <a:xfrm>
                <a:off x="7231417" y="3942685"/>
                <a:ext cx="1413723" cy="2786391"/>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9DB767-64C8-2348-05B7-3362CD22858A}"/>
                  </a:ext>
                </a:extLst>
              </p:cNvPr>
              <p:cNvCxnSpPr>
                <a:cxnSpLocks/>
              </p:cNvCxnSpPr>
              <p:nvPr/>
            </p:nvCxnSpPr>
            <p:spPr>
              <a:xfrm flipV="1">
                <a:off x="7237312" y="1857742"/>
                <a:ext cx="1415403" cy="2035031"/>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4DB5B52E-9019-1AFE-43FA-6DC8C7893CA9}"/>
                </a:ext>
              </a:extLst>
            </p:cNvPr>
            <p:cNvGrpSpPr/>
            <p:nvPr/>
          </p:nvGrpSpPr>
          <p:grpSpPr>
            <a:xfrm>
              <a:off x="7642636" y="386383"/>
              <a:ext cx="4445733" cy="1695857"/>
              <a:chOff x="7642636" y="386383"/>
              <a:chExt cx="4445733" cy="1695857"/>
            </a:xfrm>
          </p:grpSpPr>
          <p:grpSp>
            <p:nvGrpSpPr>
              <p:cNvPr id="22" name="Group 21">
                <a:extLst>
                  <a:ext uri="{FF2B5EF4-FFF2-40B4-BE49-F238E27FC236}">
                    <a16:creationId xmlns:a16="http://schemas.microsoft.com/office/drawing/2014/main" id="{649DA1C9-9B8F-69EC-A39D-6A44A3C1C863}"/>
                  </a:ext>
                </a:extLst>
              </p:cNvPr>
              <p:cNvGrpSpPr/>
              <p:nvPr/>
            </p:nvGrpSpPr>
            <p:grpSpPr>
              <a:xfrm>
                <a:off x="8766036" y="1117600"/>
                <a:ext cx="1291308" cy="460594"/>
                <a:chOff x="3741454" y="4419601"/>
                <a:chExt cx="3140298" cy="1120106"/>
              </a:xfrm>
            </p:grpSpPr>
            <p:pic>
              <p:nvPicPr>
                <p:cNvPr id="23" name="Graphic 22">
                  <a:extLst>
                    <a:ext uri="{FF2B5EF4-FFF2-40B4-BE49-F238E27FC236}">
                      <a16:creationId xmlns:a16="http://schemas.microsoft.com/office/drawing/2014/main" id="{BB915BF7-50B5-688F-6F1F-482FD7A68A2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741454" y="4419601"/>
                  <a:ext cx="3140298" cy="1120106"/>
                </a:xfrm>
                <a:prstGeom prst="rect">
                  <a:avLst/>
                </a:prstGeom>
              </p:spPr>
            </p:pic>
            <p:sp>
              <p:nvSpPr>
                <p:cNvPr id="24" name="Content Placeholder 11">
                  <a:extLst>
                    <a:ext uri="{FF2B5EF4-FFF2-40B4-BE49-F238E27FC236}">
                      <a16:creationId xmlns:a16="http://schemas.microsoft.com/office/drawing/2014/main" id="{D67D4F2A-14FA-3BEC-D6F8-FCD45B04301E}"/>
                    </a:ext>
                  </a:extLst>
                </p:cNvPr>
                <p:cNvSpPr txBox="1">
                  <a:spLocks/>
                </p:cNvSpPr>
                <p:nvPr/>
              </p:nvSpPr>
              <p:spPr>
                <a:xfrm>
                  <a:off x="4330283" y="4806950"/>
                  <a:ext cx="305217" cy="232082"/>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latin typeface="BrownPro" panose="00010500010101010101" pitchFamily="50" charset="0"/>
                    </a:rPr>
                    <a:t>S</a:t>
                  </a:r>
                </a:p>
              </p:txBody>
            </p:sp>
            <p:sp>
              <p:nvSpPr>
                <p:cNvPr id="25" name="Content Placeholder 11">
                  <a:extLst>
                    <a:ext uri="{FF2B5EF4-FFF2-40B4-BE49-F238E27FC236}">
                      <a16:creationId xmlns:a16="http://schemas.microsoft.com/office/drawing/2014/main" id="{50A060C0-F157-843D-A8ED-0DE877C694E3}"/>
                    </a:ext>
                  </a:extLst>
                </p:cNvPr>
                <p:cNvSpPr txBox="1">
                  <a:spLocks/>
                </p:cNvSpPr>
                <p:nvPr/>
              </p:nvSpPr>
              <p:spPr>
                <a:xfrm>
                  <a:off x="5158994" y="4806950"/>
                  <a:ext cx="305217" cy="232082"/>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latin typeface="BrownPro" panose="00010500010101010101" pitchFamily="50" charset="0"/>
                    </a:rPr>
                    <a:t>E</a:t>
                  </a:r>
                </a:p>
              </p:txBody>
            </p:sp>
            <p:sp>
              <p:nvSpPr>
                <p:cNvPr id="26" name="Content Placeholder 11">
                  <a:extLst>
                    <a:ext uri="{FF2B5EF4-FFF2-40B4-BE49-F238E27FC236}">
                      <a16:creationId xmlns:a16="http://schemas.microsoft.com/office/drawing/2014/main" id="{29CFDEB5-7C89-06A4-1315-A1E090BC3274}"/>
                    </a:ext>
                  </a:extLst>
                </p:cNvPr>
                <p:cNvSpPr txBox="1">
                  <a:spLocks/>
                </p:cNvSpPr>
                <p:nvPr/>
              </p:nvSpPr>
              <p:spPr>
                <a:xfrm>
                  <a:off x="5987705" y="4806950"/>
                  <a:ext cx="305217" cy="232082"/>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latin typeface="BrownPro" panose="00010500010101010101" pitchFamily="50" charset="0"/>
                    </a:rPr>
                    <a:t>N</a:t>
                  </a:r>
                </a:p>
              </p:txBody>
            </p:sp>
          </p:grpSp>
          <p:pic>
            <p:nvPicPr>
              <p:cNvPr id="28" name="Graphic 27">
                <a:extLst>
                  <a:ext uri="{FF2B5EF4-FFF2-40B4-BE49-F238E27FC236}">
                    <a16:creationId xmlns:a16="http://schemas.microsoft.com/office/drawing/2014/main" id="{A2B2E215-AEE1-D6DB-CA28-154CECAC0A3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652512" y="386383"/>
                <a:ext cx="4435855" cy="1163646"/>
              </a:xfrm>
              <a:prstGeom prst="rect">
                <a:avLst/>
              </a:prstGeom>
            </p:spPr>
          </p:pic>
          <p:grpSp>
            <p:nvGrpSpPr>
              <p:cNvPr id="3" name="Group 2">
                <a:extLst>
                  <a:ext uri="{FF2B5EF4-FFF2-40B4-BE49-F238E27FC236}">
                    <a16:creationId xmlns:a16="http://schemas.microsoft.com/office/drawing/2014/main" id="{B4659DD5-DB36-918C-E12F-C42DAB771569}"/>
                  </a:ext>
                </a:extLst>
              </p:cNvPr>
              <p:cNvGrpSpPr/>
              <p:nvPr/>
            </p:nvGrpSpPr>
            <p:grpSpPr>
              <a:xfrm>
                <a:off x="7642636" y="412832"/>
                <a:ext cx="4445733" cy="1669408"/>
                <a:chOff x="7642636" y="412832"/>
                <a:chExt cx="4445733" cy="1669408"/>
              </a:xfrm>
            </p:grpSpPr>
            <p:pic>
              <p:nvPicPr>
                <p:cNvPr id="12" name="Graphic 11">
                  <a:extLst>
                    <a:ext uri="{FF2B5EF4-FFF2-40B4-BE49-F238E27FC236}">
                      <a16:creationId xmlns:a16="http://schemas.microsoft.com/office/drawing/2014/main" id="{74F9EE8D-09A0-5B4F-856B-CCE4EFDFBCC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52514" y="412832"/>
                  <a:ext cx="4435855" cy="1669408"/>
                </a:xfrm>
                <a:prstGeom prst="rect">
                  <a:avLst/>
                </a:prstGeom>
              </p:spPr>
            </p:pic>
            <p:pic>
              <p:nvPicPr>
                <p:cNvPr id="38" name="Graphic 37">
                  <a:extLst>
                    <a:ext uri="{FF2B5EF4-FFF2-40B4-BE49-F238E27FC236}">
                      <a16:creationId xmlns:a16="http://schemas.microsoft.com/office/drawing/2014/main" id="{C2E9F15B-1500-E876-8793-6CAA14C69CB5}"/>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642636" y="415554"/>
                  <a:ext cx="4445731" cy="1147286"/>
                </a:xfrm>
                <a:prstGeom prst="rect">
                  <a:avLst/>
                </a:prstGeom>
              </p:spPr>
            </p:pic>
          </p:grpSp>
          <p:pic>
            <p:nvPicPr>
              <p:cNvPr id="48" name="Graphic 47">
                <a:extLst>
                  <a:ext uri="{FF2B5EF4-FFF2-40B4-BE49-F238E27FC236}">
                    <a16:creationId xmlns:a16="http://schemas.microsoft.com/office/drawing/2014/main" id="{8132E0A5-32FB-12A8-969D-6672B0B3B64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448712" y="489143"/>
                <a:ext cx="3195048" cy="1067652"/>
              </a:xfrm>
              <a:prstGeom prst="rect">
                <a:avLst/>
              </a:prstGeom>
            </p:spPr>
          </p:pic>
        </p:grpSp>
      </p:grpSp>
    </p:spTree>
    <p:extLst>
      <p:ext uri="{BB962C8B-B14F-4D97-AF65-F5344CB8AC3E}">
        <p14:creationId xmlns:p14="http://schemas.microsoft.com/office/powerpoint/2010/main" val="2340115843"/>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2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wipe(left)">
                                      <p:cBhvr>
                                        <p:cTn id="12" dur="200"/>
                                        <p:tgtEl>
                                          <p:spTgt spid="4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11">
            <a:extLst>
              <a:ext uri="{FF2B5EF4-FFF2-40B4-BE49-F238E27FC236}">
                <a16:creationId xmlns:a16="http://schemas.microsoft.com/office/drawing/2014/main" id="{4140F799-7DAC-EFC2-1699-40EF9A6B24FD}"/>
              </a:ext>
            </a:extLst>
          </p:cNvPr>
          <p:cNvSpPr txBox="1">
            <a:spLocks/>
          </p:cNvSpPr>
          <p:nvPr/>
        </p:nvSpPr>
        <p:spPr>
          <a:xfrm>
            <a:off x="1026795" y="2062812"/>
            <a:ext cx="2712720" cy="34792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latin typeface="BrownPro Light" panose="00010400010101010101" pitchFamily="50" charset="0"/>
              </a:rPr>
              <a:t>Baseline (No Shade Fabric)</a:t>
            </a:r>
          </a:p>
          <a:p>
            <a:pPr marL="0" indent="0">
              <a:buNone/>
            </a:pPr>
            <a:r>
              <a:rPr lang="en-US" sz="1200" dirty="0">
                <a:latin typeface="BrownPro Light" panose="00010400010101010101" pitchFamily="50" charset="0"/>
              </a:rPr>
              <a:t>Location: Seattle, WA</a:t>
            </a:r>
          </a:p>
          <a:p>
            <a:pPr marL="0" indent="0">
              <a:buNone/>
            </a:pPr>
            <a:r>
              <a:rPr lang="en-US" sz="1200" dirty="0">
                <a:latin typeface="BrownPro Light" panose="00010400010101010101" pitchFamily="50" charset="0"/>
              </a:rPr>
              <a:t>Climate: Clear Sky</a:t>
            </a:r>
          </a:p>
          <a:p>
            <a:pPr marL="0" indent="0">
              <a:buNone/>
            </a:pPr>
            <a:r>
              <a:rPr lang="en-US" sz="1200" dirty="0">
                <a:latin typeface="BrownPro Light" panose="00010400010101010101" pitchFamily="50" charset="0"/>
              </a:rPr>
              <a:t>CCT: 6500K</a:t>
            </a:r>
          </a:p>
          <a:p>
            <a:pPr marL="0" indent="0">
              <a:buNone/>
            </a:pPr>
            <a:r>
              <a:rPr lang="en-US" sz="1200" dirty="0">
                <a:latin typeface="BrownPro Light" panose="00010400010101010101" pitchFamily="50" charset="0"/>
              </a:rPr>
              <a:t>Jun 21</a:t>
            </a:r>
            <a:r>
              <a:rPr lang="en-US" sz="1200" baseline="30000" dirty="0">
                <a:latin typeface="BrownPro Light" panose="00010400010101010101" pitchFamily="50" charset="0"/>
              </a:rPr>
              <a:t>st</a:t>
            </a:r>
            <a:r>
              <a:rPr lang="en-US" sz="1200" dirty="0">
                <a:latin typeface="BrownPro Light" panose="00010400010101010101" pitchFamily="50" charset="0"/>
              </a:rPr>
              <a:t> : 12:00pm</a:t>
            </a:r>
          </a:p>
          <a:p>
            <a:pPr marL="0" indent="0">
              <a:buNone/>
            </a:pPr>
            <a:r>
              <a:rPr lang="en-US" sz="1200" dirty="0">
                <a:latin typeface="BrownPro Light" panose="00010400010101010101" pitchFamily="50" charset="0"/>
              </a:rPr>
              <a:t>Sitting Eye-level: 44”</a:t>
            </a:r>
          </a:p>
          <a:p>
            <a:pPr marL="0" indent="0">
              <a:buNone/>
            </a:pPr>
            <a:r>
              <a:rPr lang="en-US" sz="1200" dirty="0">
                <a:latin typeface="BrownPro Light" panose="00010400010101010101" pitchFamily="50" charset="0"/>
              </a:rPr>
              <a:t>Photopic Lx:</a:t>
            </a:r>
          </a:p>
          <a:p>
            <a:pPr marL="0" indent="0">
              <a:buNone/>
            </a:pPr>
            <a:endParaRPr lang="en-US" sz="1200" dirty="0">
              <a:latin typeface="BrownPro Light" panose="00010400010101010101" pitchFamily="50" charset="0"/>
            </a:endParaRPr>
          </a:p>
          <a:p>
            <a:pPr marL="0" indent="0">
              <a:buNone/>
            </a:pPr>
            <a:endParaRPr lang="en-US" sz="1200" dirty="0">
              <a:latin typeface="BrownPro Light" panose="00010400010101010101" pitchFamily="50" charset="0"/>
            </a:endParaRPr>
          </a:p>
          <a:p>
            <a:pPr marL="0" indent="0">
              <a:buNone/>
            </a:pPr>
            <a:r>
              <a:rPr lang="en-US" sz="1200" dirty="0">
                <a:latin typeface="BrownPro Light" panose="00010400010101010101" pitchFamily="50" charset="0"/>
              </a:rPr>
              <a:t>EML:</a:t>
            </a:r>
          </a:p>
          <a:p>
            <a:pPr marL="0" indent="0">
              <a:buNone/>
            </a:pPr>
            <a:endParaRPr lang="en-US" sz="1200" dirty="0">
              <a:latin typeface="BrownPro Light" panose="00010400010101010101" pitchFamily="50" charset="0"/>
            </a:endParaRPr>
          </a:p>
        </p:txBody>
      </p:sp>
      <p:pic>
        <p:nvPicPr>
          <p:cNvPr id="4" name="Graphic 3">
            <a:extLst>
              <a:ext uri="{FF2B5EF4-FFF2-40B4-BE49-F238E27FC236}">
                <a16:creationId xmlns:a16="http://schemas.microsoft.com/office/drawing/2014/main" id="{108C7F00-6A26-85C8-96B1-4D842BB0729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6795" y="4125443"/>
            <a:ext cx="2505075" cy="476250"/>
          </a:xfrm>
          <a:prstGeom prst="rect">
            <a:avLst/>
          </a:prstGeom>
        </p:spPr>
      </p:pic>
      <p:sp>
        <p:nvSpPr>
          <p:cNvPr id="9" name="Rectangle 8">
            <a:extLst>
              <a:ext uri="{FF2B5EF4-FFF2-40B4-BE49-F238E27FC236}">
                <a16:creationId xmlns:a16="http://schemas.microsoft.com/office/drawing/2014/main" id="{23320920-9542-3DCC-7880-92B75DCEA65F}"/>
              </a:ext>
            </a:extLst>
          </p:cNvPr>
          <p:cNvSpPr/>
          <p:nvPr/>
        </p:nvSpPr>
        <p:spPr>
          <a:xfrm>
            <a:off x="838200" y="1825625"/>
            <a:ext cx="3105150" cy="4033838"/>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2E78D80C-9CD1-4D1D-AC7A-A75F299D9AD3}"/>
              </a:ext>
            </a:extLst>
          </p:cNvPr>
          <p:cNvSpPr txBox="1">
            <a:spLocks/>
          </p:cNvSpPr>
          <p:nvPr/>
        </p:nvSpPr>
        <p:spPr>
          <a:xfrm>
            <a:off x="838200" y="50006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latin typeface="BrownPro" panose="00010500010101010101" pitchFamily="50" charset="0"/>
              </a:rPr>
              <a:t>Baseline: No Shade Fabric</a:t>
            </a:r>
          </a:p>
        </p:txBody>
      </p:sp>
      <p:pic>
        <p:nvPicPr>
          <p:cNvPr id="11" name="Graphic 10">
            <a:extLst>
              <a:ext uri="{FF2B5EF4-FFF2-40B4-BE49-F238E27FC236}">
                <a16:creationId xmlns:a16="http://schemas.microsoft.com/office/drawing/2014/main" id="{94A0D703-5558-E2CD-713E-3680F0748B6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7468" y="5049081"/>
            <a:ext cx="2552700" cy="476250"/>
          </a:xfrm>
          <a:prstGeom prst="rect">
            <a:avLst/>
          </a:prstGeom>
        </p:spPr>
      </p:pic>
    </p:spTree>
    <p:extLst>
      <p:ext uri="{BB962C8B-B14F-4D97-AF65-F5344CB8AC3E}">
        <p14:creationId xmlns:p14="http://schemas.microsoft.com/office/powerpoint/2010/main" val="6181962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chart&#10;&#10;Description automatically generated">
            <a:extLst>
              <a:ext uri="{FF2B5EF4-FFF2-40B4-BE49-F238E27FC236}">
                <a16:creationId xmlns:a16="http://schemas.microsoft.com/office/drawing/2014/main" id="{289F8F36-3D83-F542-58B1-63F76DA45E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76812"/>
            <a:ext cx="6605307" cy="3715485"/>
          </a:xfrm>
          <a:prstGeom prst="rect">
            <a:avLst/>
          </a:prstGeom>
        </p:spPr>
      </p:pic>
      <p:pic>
        <p:nvPicPr>
          <p:cNvPr id="2" name="Picture 1" descr="A close-up of a grid&#10;&#10;Description automatically generated">
            <a:extLst>
              <a:ext uri="{FF2B5EF4-FFF2-40B4-BE49-F238E27FC236}">
                <a16:creationId xmlns:a16="http://schemas.microsoft.com/office/drawing/2014/main" id="{CD51E6C4-DCD8-1188-4157-BB8572AFE58E}"/>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5586691" y="2176813"/>
            <a:ext cx="6605306" cy="3715485"/>
          </a:xfrm>
          <a:prstGeom prst="rect">
            <a:avLst/>
          </a:prstGeom>
        </p:spPr>
      </p:pic>
      <p:sp>
        <p:nvSpPr>
          <p:cNvPr id="25" name="Title 1">
            <a:extLst>
              <a:ext uri="{FF2B5EF4-FFF2-40B4-BE49-F238E27FC236}">
                <a16:creationId xmlns:a16="http://schemas.microsoft.com/office/drawing/2014/main" id="{EAB5BC83-FA41-DFCA-273B-06D7D282A8D3}"/>
              </a:ext>
            </a:extLst>
          </p:cNvPr>
          <p:cNvSpPr txBox="1">
            <a:spLocks/>
          </p:cNvSpPr>
          <p:nvPr/>
        </p:nvSpPr>
        <p:spPr>
          <a:xfrm>
            <a:off x="866214" y="833906"/>
            <a:ext cx="8188937" cy="6190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latin typeface="BrownPro" panose="00010500010101010101" pitchFamily="50" charset="0"/>
              </a:rPr>
              <a:t>Baseline : Jun 21</a:t>
            </a:r>
            <a:r>
              <a:rPr lang="en-US" sz="3000" b="1" baseline="30000" dirty="0">
                <a:latin typeface="BrownPro" panose="00010500010101010101" pitchFamily="50" charset="0"/>
              </a:rPr>
              <a:t>st</a:t>
            </a:r>
            <a:r>
              <a:rPr lang="en-US" sz="3000" b="1" dirty="0">
                <a:latin typeface="BrownPro" panose="00010500010101010101" pitchFamily="50" charset="0"/>
              </a:rPr>
              <a:t> 12:00pm – OPN 1 vs OPN 4</a:t>
            </a:r>
          </a:p>
        </p:txBody>
      </p:sp>
      <p:pic>
        <p:nvPicPr>
          <p:cNvPr id="6" name="Graphic 5">
            <a:extLst>
              <a:ext uri="{FF2B5EF4-FFF2-40B4-BE49-F238E27FC236}">
                <a16:creationId xmlns:a16="http://schemas.microsoft.com/office/drawing/2014/main" id="{CC43AD48-8788-1B34-829D-AAACE155047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88970" y="6024094"/>
            <a:ext cx="2505075" cy="476250"/>
          </a:xfrm>
          <a:prstGeom prst="rect">
            <a:avLst/>
          </a:prstGeom>
        </p:spPr>
      </p:pic>
      <p:pic>
        <p:nvPicPr>
          <p:cNvPr id="3" name="Graphic 2">
            <a:extLst>
              <a:ext uri="{FF2B5EF4-FFF2-40B4-BE49-F238E27FC236}">
                <a16:creationId xmlns:a16="http://schemas.microsoft.com/office/drawing/2014/main" id="{A0C9FBD2-25B9-9D27-ACC9-B82B631D706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50493" y="6024094"/>
            <a:ext cx="2552700" cy="476250"/>
          </a:xfrm>
          <a:prstGeom prst="rect">
            <a:avLst/>
          </a:prstGeom>
        </p:spPr>
      </p:pic>
      <p:sp>
        <p:nvSpPr>
          <p:cNvPr id="12" name="Content Placeholder 11">
            <a:extLst>
              <a:ext uri="{FF2B5EF4-FFF2-40B4-BE49-F238E27FC236}">
                <a16:creationId xmlns:a16="http://schemas.microsoft.com/office/drawing/2014/main" id="{41790E33-52ED-2574-7A59-829BBC01B49E}"/>
              </a:ext>
            </a:extLst>
          </p:cNvPr>
          <p:cNvSpPr txBox="1">
            <a:spLocks/>
          </p:cNvSpPr>
          <p:nvPr/>
        </p:nvSpPr>
        <p:spPr>
          <a:xfrm>
            <a:off x="2279808" y="1851792"/>
            <a:ext cx="2592761" cy="3250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latin typeface="BrownPro" panose="00010500010101010101" pitchFamily="50" charset="0"/>
              </a:rPr>
              <a:t>OPN 1</a:t>
            </a:r>
          </a:p>
        </p:txBody>
      </p:sp>
      <p:sp>
        <p:nvSpPr>
          <p:cNvPr id="13" name="Content Placeholder 11">
            <a:extLst>
              <a:ext uri="{FF2B5EF4-FFF2-40B4-BE49-F238E27FC236}">
                <a16:creationId xmlns:a16="http://schemas.microsoft.com/office/drawing/2014/main" id="{C60A5506-443F-A994-088E-75531613F7A3}"/>
              </a:ext>
            </a:extLst>
          </p:cNvPr>
          <p:cNvSpPr txBox="1">
            <a:spLocks/>
          </p:cNvSpPr>
          <p:nvPr/>
        </p:nvSpPr>
        <p:spPr>
          <a:xfrm>
            <a:off x="7891912" y="1851792"/>
            <a:ext cx="2591684" cy="3250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latin typeface="BrownPro" panose="00010500010101010101" pitchFamily="50" charset="0"/>
              </a:rPr>
              <a:t>OPN 4</a:t>
            </a:r>
          </a:p>
        </p:txBody>
      </p:sp>
      <p:grpSp>
        <p:nvGrpSpPr>
          <p:cNvPr id="23" name="Group 22">
            <a:extLst>
              <a:ext uri="{FF2B5EF4-FFF2-40B4-BE49-F238E27FC236}">
                <a16:creationId xmlns:a16="http://schemas.microsoft.com/office/drawing/2014/main" id="{87A18995-35B6-C960-AFC7-719347DA9DD4}"/>
              </a:ext>
            </a:extLst>
          </p:cNvPr>
          <p:cNvGrpSpPr/>
          <p:nvPr/>
        </p:nvGrpSpPr>
        <p:grpSpPr>
          <a:xfrm>
            <a:off x="5967598" y="2790824"/>
            <a:ext cx="1419318" cy="2669540"/>
            <a:chOff x="5967598" y="2790824"/>
            <a:chExt cx="1419318" cy="2669540"/>
          </a:xfrm>
        </p:grpSpPr>
        <p:sp>
          <p:nvSpPr>
            <p:cNvPr id="16" name="Rectangle: Rounded Corners 15">
              <a:extLst>
                <a:ext uri="{FF2B5EF4-FFF2-40B4-BE49-F238E27FC236}">
                  <a16:creationId xmlns:a16="http://schemas.microsoft.com/office/drawing/2014/main" id="{E47F7155-FDC4-C82E-96E1-8957EA0DD7B8}"/>
                </a:ext>
              </a:extLst>
            </p:cNvPr>
            <p:cNvSpPr/>
            <p:nvPr/>
          </p:nvSpPr>
          <p:spPr>
            <a:xfrm>
              <a:off x="5967598" y="2790824"/>
              <a:ext cx="1419318" cy="6381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55.3%</a:t>
              </a:r>
            </a:p>
          </p:txBody>
        </p:sp>
        <p:sp>
          <p:nvSpPr>
            <p:cNvPr id="18" name="Rectangle: Rounded Corners 17">
              <a:extLst>
                <a:ext uri="{FF2B5EF4-FFF2-40B4-BE49-F238E27FC236}">
                  <a16:creationId xmlns:a16="http://schemas.microsoft.com/office/drawing/2014/main" id="{727540DD-D269-1743-0B1F-F1E48E243409}"/>
                </a:ext>
              </a:extLst>
            </p:cNvPr>
            <p:cNvSpPr/>
            <p:nvPr/>
          </p:nvSpPr>
          <p:spPr>
            <a:xfrm>
              <a:off x="5967598" y="3467099"/>
              <a:ext cx="1419318" cy="638175"/>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b="1" dirty="0">
                  <a:latin typeface="BrownPro" panose="00010500010101010101" pitchFamily="50" charset="0"/>
                </a:rPr>
                <a:t>IDEAL: 71.4%</a:t>
              </a:r>
            </a:p>
          </p:txBody>
        </p:sp>
        <p:sp>
          <p:nvSpPr>
            <p:cNvPr id="20" name="Rectangle: Rounded Corners 19">
              <a:extLst>
                <a:ext uri="{FF2B5EF4-FFF2-40B4-BE49-F238E27FC236}">
                  <a16:creationId xmlns:a16="http://schemas.microsoft.com/office/drawing/2014/main" id="{873388ED-8002-D611-23D8-3895C2C49438}"/>
                </a:ext>
              </a:extLst>
            </p:cNvPr>
            <p:cNvSpPr/>
            <p:nvPr/>
          </p:nvSpPr>
          <p:spPr>
            <a:xfrm>
              <a:off x="5967598" y="4144644"/>
              <a:ext cx="1419318" cy="638175"/>
            </a:xfrm>
            <a:prstGeom prst="round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48.49%</a:t>
              </a:r>
            </a:p>
          </p:txBody>
        </p:sp>
        <p:sp>
          <p:nvSpPr>
            <p:cNvPr id="22" name="Rectangle: Rounded Corners 21">
              <a:extLst>
                <a:ext uri="{FF2B5EF4-FFF2-40B4-BE49-F238E27FC236}">
                  <a16:creationId xmlns:a16="http://schemas.microsoft.com/office/drawing/2014/main" id="{244F888E-E9EB-924F-A6F7-F6FCEEF9AE86}"/>
                </a:ext>
              </a:extLst>
            </p:cNvPr>
            <p:cNvSpPr/>
            <p:nvPr/>
          </p:nvSpPr>
          <p:spPr>
            <a:xfrm>
              <a:off x="5967598" y="4822189"/>
              <a:ext cx="1419318" cy="638175"/>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58.9%</a:t>
              </a:r>
            </a:p>
          </p:txBody>
        </p:sp>
      </p:grpSp>
      <p:grpSp>
        <p:nvGrpSpPr>
          <p:cNvPr id="4" name="Group 3">
            <a:extLst>
              <a:ext uri="{FF2B5EF4-FFF2-40B4-BE49-F238E27FC236}">
                <a16:creationId xmlns:a16="http://schemas.microsoft.com/office/drawing/2014/main" id="{8B076545-F713-D4F6-0238-BA732CDD050B}"/>
              </a:ext>
            </a:extLst>
          </p:cNvPr>
          <p:cNvGrpSpPr/>
          <p:nvPr/>
        </p:nvGrpSpPr>
        <p:grpSpPr>
          <a:xfrm>
            <a:off x="380908" y="2790824"/>
            <a:ext cx="1419318" cy="2669540"/>
            <a:chOff x="5967598" y="2790824"/>
            <a:chExt cx="1419318" cy="2669540"/>
          </a:xfrm>
        </p:grpSpPr>
        <p:sp>
          <p:nvSpPr>
            <p:cNvPr id="7" name="Rectangle: Rounded Corners 6">
              <a:extLst>
                <a:ext uri="{FF2B5EF4-FFF2-40B4-BE49-F238E27FC236}">
                  <a16:creationId xmlns:a16="http://schemas.microsoft.com/office/drawing/2014/main" id="{3BF4A0BF-A107-FE07-984A-EA3124A931F5}"/>
                </a:ext>
              </a:extLst>
            </p:cNvPr>
            <p:cNvSpPr/>
            <p:nvPr/>
          </p:nvSpPr>
          <p:spPr>
            <a:xfrm>
              <a:off x="5967598" y="2790824"/>
              <a:ext cx="1419318" cy="6381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55.3%</a:t>
              </a:r>
            </a:p>
          </p:txBody>
        </p:sp>
        <p:sp>
          <p:nvSpPr>
            <p:cNvPr id="8" name="Rectangle: Rounded Corners 7">
              <a:extLst>
                <a:ext uri="{FF2B5EF4-FFF2-40B4-BE49-F238E27FC236}">
                  <a16:creationId xmlns:a16="http://schemas.microsoft.com/office/drawing/2014/main" id="{54A3792A-5DC9-0525-DF96-A514FB7017F5}"/>
                </a:ext>
              </a:extLst>
            </p:cNvPr>
            <p:cNvSpPr/>
            <p:nvPr/>
          </p:nvSpPr>
          <p:spPr>
            <a:xfrm>
              <a:off x="5967598" y="3467099"/>
              <a:ext cx="1419318" cy="638175"/>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b="1" dirty="0">
                  <a:latin typeface="BrownPro" panose="00010500010101010101" pitchFamily="50" charset="0"/>
                </a:rPr>
                <a:t>IDEAL: 71.4%</a:t>
              </a:r>
            </a:p>
          </p:txBody>
        </p:sp>
        <p:sp>
          <p:nvSpPr>
            <p:cNvPr id="9" name="Rectangle: Rounded Corners 8">
              <a:extLst>
                <a:ext uri="{FF2B5EF4-FFF2-40B4-BE49-F238E27FC236}">
                  <a16:creationId xmlns:a16="http://schemas.microsoft.com/office/drawing/2014/main" id="{D1FA572D-49E8-7F57-CE86-F7F5B58F3863}"/>
                </a:ext>
              </a:extLst>
            </p:cNvPr>
            <p:cNvSpPr/>
            <p:nvPr/>
          </p:nvSpPr>
          <p:spPr>
            <a:xfrm>
              <a:off x="5967598" y="4144644"/>
              <a:ext cx="1419318" cy="638175"/>
            </a:xfrm>
            <a:prstGeom prst="round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48.49%</a:t>
              </a:r>
            </a:p>
          </p:txBody>
        </p:sp>
        <p:sp>
          <p:nvSpPr>
            <p:cNvPr id="10" name="Rectangle: Rounded Corners 9">
              <a:extLst>
                <a:ext uri="{FF2B5EF4-FFF2-40B4-BE49-F238E27FC236}">
                  <a16:creationId xmlns:a16="http://schemas.microsoft.com/office/drawing/2014/main" id="{46B09078-37CE-45D8-41B1-6E15E5B9CF15}"/>
                </a:ext>
              </a:extLst>
            </p:cNvPr>
            <p:cNvSpPr/>
            <p:nvPr/>
          </p:nvSpPr>
          <p:spPr>
            <a:xfrm>
              <a:off x="5967598" y="4822189"/>
              <a:ext cx="1419318" cy="638175"/>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58.9%</a:t>
              </a:r>
            </a:p>
          </p:txBody>
        </p:sp>
      </p:grpSp>
    </p:spTree>
    <p:extLst>
      <p:ext uri="{BB962C8B-B14F-4D97-AF65-F5344CB8AC3E}">
        <p14:creationId xmlns:p14="http://schemas.microsoft.com/office/powerpoint/2010/main" val="35331184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chart&#10;&#10;Description automatically generated">
            <a:extLst>
              <a:ext uri="{FF2B5EF4-FFF2-40B4-BE49-F238E27FC236}">
                <a16:creationId xmlns:a16="http://schemas.microsoft.com/office/drawing/2014/main" id="{289F8F36-3D83-F542-58B1-63F76DA45EB3}"/>
              </a:ext>
            </a:extLst>
          </p:cNvPr>
          <p:cNvPicPr>
            <a:picLocks noChangeAspect="1"/>
          </p:cNvPicPr>
          <p:nvPr/>
        </p:nvPicPr>
        <p:blipFill>
          <a:blip r:embed="rId3">
            <a:alphaModFix amt="50000"/>
            <a:extLst>
              <a:ext uri="{28A0092B-C50C-407E-A947-70E740481C1C}">
                <a14:useLocalDpi xmlns:a14="http://schemas.microsoft.com/office/drawing/2010/main" val="0"/>
              </a:ext>
            </a:extLst>
          </a:blip>
          <a:stretch>
            <a:fillRect/>
          </a:stretch>
        </p:blipFill>
        <p:spPr>
          <a:xfrm>
            <a:off x="2793346" y="2176812"/>
            <a:ext cx="6605307" cy="3715485"/>
          </a:xfrm>
          <a:prstGeom prst="rect">
            <a:avLst/>
          </a:prstGeom>
        </p:spPr>
      </p:pic>
      <p:pic>
        <p:nvPicPr>
          <p:cNvPr id="2" name="Picture 1" descr="A close-up of a grid&#10;&#10;Description automatically generated">
            <a:extLst>
              <a:ext uri="{FF2B5EF4-FFF2-40B4-BE49-F238E27FC236}">
                <a16:creationId xmlns:a16="http://schemas.microsoft.com/office/drawing/2014/main" id="{CD51E6C4-DCD8-1188-4157-BB8572AFE58E}"/>
              </a:ext>
            </a:extLst>
          </p:cNvPr>
          <p:cNvPicPr>
            <a:picLocks noChangeAspect="1"/>
          </p:cNvPicPr>
          <p:nvPr/>
        </p:nvPicPr>
        <p:blipFill rotWithShape="1">
          <a:blip r:embed="rId4">
            <a:alphaModFix amt="35000"/>
            <a:extLst>
              <a:ext uri="{28A0092B-C50C-407E-A947-70E740481C1C}">
                <a14:useLocalDpi xmlns:a14="http://schemas.microsoft.com/office/drawing/2010/main" val="0"/>
              </a:ext>
            </a:extLst>
          </a:blip>
          <a:srcRect/>
          <a:stretch/>
        </p:blipFill>
        <p:spPr>
          <a:xfrm>
            <a:off x="2793347" y="2176811"/>
            <a:ext cx="6605306" cy="3715485"/>
          </a:xfrm>
          <a:prstGeom prst="rect">
            <a:avLst/>
          </a:prstGeom>
        </p:spPr>
      </p:pic>
    </p:spTree>
    <p:extLst>
      <p:ext uri="{BB962C8B-B14F-4D97-AF65-F5344CB8AC3E}">
        <p14:creationId xmlns:p14="http://schemas.microsoft.com/office/powerpoint/2010/main" val="25974944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50" advClick="0" advTm="0">
        <p159:morph option="byObject"/>
      </p:transition>
    </mc:Choice>
    <mc:Fallback xmlns="">
      <p:transition advClick="0" advTm="0">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91C29C6E-609A-3812-C042-F342F7502F64}"/>
              </a:ext>
            </a:extLst>
          </p:cNvPr>
          <p:cNvGrpSpPr/>
          <p:nvPr/>
        </p:nvGrpSpPr>
        <p:grpSpPr>
          <a:xfrm>
            <a:off x="1" y="2176811"/>
            <a:ext cx="12191999" cy="3715486"/>
            <a:chOff x="1" y="2176811"/>
            <a:chExt cx="12191999" cy="3715486"/>
          </a:xfrm>
        </p:grpSpPr>
        <p:pic>
          <p:nvPicPr>
            <p:cNvPr id="5" name="Picture 4" descr="A diagram of different colored squares&#10;&#10;Description automatically generated">
              <a:extLst>
                <a:ext uri="{FF2B5EF4-FFF2-40B4-BE49-F238E27FC236}">
                  <a16:creationId xmlns:a16="http://schemas.microsoft.com/office/drawing/2014/main" id="{0F331373-F498-4987-B017-C09EC35A65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176811"/>
              <a:ext cx="6605308" cy="3715486"/>
            </a:xfrm>
            <a:prstGeom prst="rect">
              <a:avLst/>
            </a:prstGeom>
          </p:spPr>
        </p:pic>
        <p:pic>
          <p:nvPicPr>
            <p:cNvPr id="3" name="Picture 2" descr="A diagram of a pattern&#10;&#10;Description automatically generated with medium confidence">
              <a:extLst>
                <a:ext uri="{FF2B5EF4-FFF2-40B4-BE49-F238E27FC236}">
                  <a16:creationId xmlns:a16="http://schemas.microsoft.com/office/drawing/2014/main" id="{E31CE6A3-F957-7C66-A79A-9F18FDBAEC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86692" y="2176811"/>
              <a:ext cx="6605308" cy="3715486"/>
            </a:xfrm>
            <a:prstGeom prst="rect">
              <a:avLst/>
            </a:prstGeom>
          </p:spPr>
        </p:pic>
      </p:grpSp>
      <p:sp>
        <p:nvSpPr>
          <p:cNvPr id="8" name="Content Placeholder 11">
            <a:extLst>
              <a:ext uri="{FF2B5EF4-FFF2-40B4-BE49-F238E27FC236}">
                <a16:creationId xmlns:a16="http://schemas.microsoft.com/office/drawing/2014/main" id="{B1D654F4-6E5B-A220-1511-C1A2A8531D00}"/>
              </a:ext>
            </a:extLst>
          </p:cNvPr>
          <p:cNvSpPr txBox="1">
            <a:spLocks/>
          </p:cNvSpPr>
          <p:nvPr/>
        </p:nvSpPr>
        <p:spPr>
          <a:xfrm>
            <a:off x="1962151" y="6078972"/>
            <a:ext cx="3228974" cy="3250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latin typeface="BrownPro" panose="00010500010101010101" pitchFamily="50" charset="0"/>
              </a:rPr>
              <a:t>Summer Jun 21</a:t>
            </a:r>
            <a:r>
              <a:rPr lang="en-US" sz="1600" baseline="30000" dirty="0">
                <a:latin typeface="BrownPro" panose="00010500010101010101" pitchFamily="50" charset="0"/>
              </a:rPr>
              <a:t>st </a:t>
            </a:r>
            <a:r>
              <a:rPr lang="en-US" sz="1600" dirty="0">
                <a:latin typeface="BrownPro" panose="00010500010101010101" pitchFamily="50" charset="0"/>
              </a:rPr>
              <a:t>12 :00pm</a:t>
            </a:r>
          </a:p>
        </p:txBody>
      </p:sp>
      <p:sp>
        <p:nvSpPr>
          <p:cNvPr id="9" name="Content Placeholder 11">
            <a:extLst>
              <a:ext uri="{FF2B5EF4-FFF2-40B4-BE49-F238E27FC236}">
                <a16:creationId xmlns:a16="http://schemas.microsoft.com/office/drawing/2014/main" id="{0970F1DB-E067-C288-634E-20978D1E6B9A}"/>
              </a:ext>
            </a:extLst>
          </p:cNvPr>
          <p:cNvSpPr txBox="1">
            <a:spLocks/>
          </p:cNvSpPr>
          <p:nvPr/>
        </p:nvSpPr>
        <p:spPr>
          <a:xfrm>
            <a:off x="7572376" y="6078972"/>
            <a:ext cx="3228974" cy="3250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latin typeface="BrownPro" panose="00010500010101010101" pitchFamily="50" charset="0"/>
              </a:rPr>
              <a:t>Winter Dec 21</a:t>
            </a:r>
            <a:r>
              <a:rPr lang="en-US" sz="1600" baseline="30000" dirty="0">
                <a:latin typeface="BrownPro" panose="00010500010101010101" pitchFamily="50" charset="0"/>
              </a:rPr>
              <a:t>st </a:t>
            </a:r>
            <a:r>
              <a:rPr lang="en-US" sz="1600" dirty="0">
                <a:latin typeface="BrownPro" panose="00010500010101010101" pitchFamily="50" charset="0"/>
              </a:rPr>
              <a:t>12 :00pm</a:t>
            </a:r>
          </a:p>
        </p:txBody>
      </p:sp>
      <p:sp>
        <p:nvSpPr>
          <p:cNvPr id="14" name="Title 1">
            <a:extLst>
              <a:ext uri="{FF2B5EF4-FFF2-40B4-BE49-F238E27FC236}">
                <a16:creationId xmlns:a16="http://schemas.microsoft.com/office/drawing/2014/main" id="{CF49FFF0-602A-E01E-C50B-CCD4566339D0}"/>
              </a:ext>
            </a:extLst>
          </p:cNvPr>
          <p:cNvSpPr txBox="1">
            <a:spLocks/>
          </p:cNvSpPr>
          <p:nvPr/>
        </p:nvSpPr>
        <p:spPr>
          <a:xfrm>
            <a:off x="866214" y="833906"/>
            <a:ext cx="8188937" cy="6190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latin typeface="BrownPro" panose="00010500010101010101" pitchFamily="50" charset="0"/>
              </a:rPr>
              <a:t>Baseline : Balance Condition</a:t>
            </a:r>
          </a:p>
        </p:txBody>
      </p:sp>
      <p:pic>
        <p:nvPicPr>
          <p:cNvPr id="17" name="Graphic 16">
            <a:extLst>
              <a:ext uri="{FF2B5EF4-FFF2-40B4-BE49-F238E27FC236}">
                <a16:creationId xmlns:a16="http://schemas.microsoft.com/office/drawing/2014/main" id="{8AEB6E75-5A15-C0FB-C132-A301A426CB1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48728" y="203671"/>
            <a:ext cx="2316296" cy="1113604"/>
          </a:xfrm>
          <a:prstGeom prst="rect">
            <a:avLst/>
          </a:prstGeom>
        </p:spPr>
      </p:pic>
      <p:grpSp>
        <p:nvGrpSpPr>
          <p:cNvPr id="26" name="Group 25">
            <a:extLst>
              <a:ext uri="{FF2B5EF4-FFF2-40B4-BE49-F238E27FC236}">
                <a16:creationId xmlns:a16="http://schemas.microsoft.com/office/drawing/2014/main" id="{8DCA9D38-3F58-6A6C-8D6C-3EC7093E4F94}"/>
              </a:ext>
            </a:extLst>
          </p:cNvPr>
          <p:cNvGrpSpPr/>
          <p:nvPr/>
        </p:nvGrpSpPr>
        <p:grpSpPr>
          <a:xfrm>
            <a:off x="5692450" y="2760344"/>
            <a:ext cx="1419318" cy="2669540"/>
            <a:chOff x="5967598" y="2790824"/>
            <a:chExt cx="1419318" cy="2669540"/>
          </a:xfrm>
        </p:grpSpPr>
        <p:sp>
          <p:nvSpPr>
            <p:cNvPr id="27" name="Rectangle: Rounded Corners 26">
              <a:extLst>
                <a:ext uri="{FF2B5EF4-FFF2-40B4-BE49-F238E27FC236}">
                  <a16:creationId xmlns:a16="http://schemas.microsoft.com/office/drawing/2014/main" id="{E68F4562-B2DC-3E57-BDCA-A2DB2A8709F8}"/>
                </a:ext>
              </a:extLst>
            </p:cNvPr>
            <p:cNvSpPr/>
            <p:nvPr/>
          </p:nvSpPr>
          <p:spPr>
            <a:xfrm>
              <a:off x="5967598" y="2790824"/>
              <a:ext cx="1419318" cy="6381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71%</a:t>
              </a:r>
            </a:p>
          </p:txBody>
        </p:sp>
        <p:sp>
          <p:nvSpPr>
            <p:cNvPr id="28" name="Rectangle: Rounded Corners 27">
              <a:extLst>
                <a:ext uri="{FF2B5EF4-FFF2-40B4-BE49-F238E27FC236}">
                  <a16:creationId xmlns:a16="http://schemas.microsoft.com/office/drawing/2014/main" id="{76F28C21-4C65-922A-7353-E651CD562B9A}"/>
                </a:ext>
              </a:extLst>
            </p:cNvPr>
            <p:cNvSpPr/>
            <p:nvPr/>
          </p:nvSpPr>
          <p:spPr>
            <a:xfrm>
              <a:off x="5967598" y="3467099"/>
              <a:ext cx="1419318" cy="638175"/>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b="1" dirty="0">
                  <a:latin typeface="BrownPro" panose="00010500010101010101" pitchFamily="50" charset="0"/>
                </a:rPr>
                <a:t>IDEAL: 100%</a:t>
              </a:r>
            </a:p>
          </p:txBody>
        </p:sp>
        <p:sp>
          <p:nvSpPr>
            <p:cNvPr id="29" name="Rectangle: Rounded Corners 28">
              <a:extLst>
                <a:ext uri="{FF2B5EF4-FFF2-40B4-BE49-F238E27FC236}">
                  <a16:creationId xmlns:a16="http://schemas.microsoft.com/office/drawing/2014/main" id="{3DFCC146-F1A6-7DD0-5AF0-817FA1A717A0}"/>
                </a:ext>
              </a:extLst>
            </p:cNvPr>
            <p:cNvSpPr/>
            <p:nvPr/>
          </p:nvSpPr>
          <p:spPr>
            <a:xfrm>
              <a:off x="5967598" y="4144644"/>
              <a:ext cx="1419318" cy="638175"/>
            </a:xfrm>
            <a:prstGeom prst="round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83%</a:t>
              </a:r>
            </a:p>
          </p:txBody>
        </p:sp>
        <p:sp>
          <p:nvSpPr>
            <p:cNvPr id="30" name="Rectangle: Rounded Corners 29">
              <a:extLst>
                <a:ext uri="{FF2B5EF4-FFF2-40B4-BE49-F238E27FC236}">
                  <a16:creationId xmlns:a16="http://schemas.microsoft.com/office/drawing/2014/main" id="{91475CF0-9986-5ED6-C79F-E131960DC144}"/>
                </a:ext>
              </a:extLst>
            </p:cNvPr>
            <p:cNvSpPr/>
            <p:nvPr/>
          </p:nvSpPr>
          <p:spPr>
            <a:xfrm>
              <a:off x="5967598" y="4822189"/>
              <a:ext cx="1419318" cy="638175"/>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71%</a:t>
              </a:r>
            </a:p>
          </p:txBody>
        </p:sp>
      </p:grpSp>
      <p:grpSp>
        <p:nvGrpSpPr>
          <p:cNvPr id="31" name="Group 30">
            <a:extLst>
              <a:ext uri="{FF2B5EF4-FFF2-40B4-BE49-F238E27FC236}">
                <a16:creationId xmlns:a16="http://schemas.microsoft.com/office/drawing/2014/main" id="{16783867-0512-0A58-1CE1-5333713207D4}"/>
              </a:ext>
            </a:extLst>
          </p:cNvPr>
          <p:cNvGrpSpPr/>
          <p:nvPr/>
        </p:nvGrpSpPr>
        <p:grpSpPr>
          <a:xfrm>
            <a:off x="105759" y="2760344"/>
            <a:ext cx="1419318" cy="2669540"/>
            <a:chOff x="5967598" y="2790824"/>
            <a:chExt cx="1419318" cy="2669540"/>
          </a:xfrm>
        </p:grpSpPr>
        <p:sp>
          <p:nvSpPr>
            <p:cNvPr id="32" name="Rectangle: Rounded Corners 31">
              <a:extLst>
                <a:ext uri="{FF2B5EF4-FFF2-40B4-BE49-F238E27FC236}">
                  <a16:creationId xmlns:a16="http://schemas.microsoft.com/office/drawing/2014/main" id="{68686854-8F88-4DF8-799C-88D0414DD2BF}"/>
                </a:ext>
              </a:extLst>
            </p:cNvPr>
            <p:cNvSpPr/>
            <p:nvPr/>
          </p:nvSpPr>
          <p:spPr>
            <a:xfrm>
              <a:off x="5967598" y="2790824"/>
              <a:ext cx="1419318" cy="6381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64%</a:t>
              </a:r>
            </a:p>
          </p:txBody>
        </p:sp>
        <p:sp>
          <p:nvSpPr>
            <p:cNvPr id="33" name="Rectangle: Rounded Corners 32">
              <a:extLst>
                <a:ext uri="{FF2B5EF4-FFF2-40B4-BE49-F238E27FC236}">
                  <a16:creationId xmlns:a16="http://schemas.microsoft.com/office/drawing/2014/main" id="{8E2DC410-82A1-F9B0-5439-5211BAF7072B}"/>
                </a:ext>
              </a:extLst>
            </p:cNvPr>
            <p:cNvSpPr/>
            <p:nvPr/>
          </p:nvSpPr>
          <p:spPr>
            <a:xfrm>
              <a:off x="5967598" y="3467099"/>
              <a:ext cx="1419318" cy="638175"/>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b="1" dirty="0">
                  <a:latin typeface="BrownPro" panose="00010500010101010101" pitchFamily="50" charset="0"/>
                </a:rPr>
                <a:t>IDEAL: 87%</a:t>
              </a:r>
            </a:p>
          </p:txBody>
        </p:sp>
        <p:sp>
          <p:nvSpPr>
            <p:cNvPr id="34" name="Rectangle: Rounded Corners 33">
              <a:extLst>
                <a:ext uri="{FF2B5EF4-FFF2-40B4-BE49-F238E27FC236}">
                  <a16:creationId xmlns:a16="http://schemas.microsoft.com/office/drawing/2014/main" id="{C47F514A-0268-B0FB-663D-06297D07910C}"/>
                </a:ext>
              </a:extLst>
            </p:cNvPr>
            <p:cNvSpPr/>
            <p:nvPr/>
          </p:nvSpPr>
          <p:spPr>
            <a:xfrm>
              <a:off x="5967598" y="4144644"/>
              <a:ext cx="1419318" cy="638175"/>
            </a:xfrm>
            <a:prstGeom prst="round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60%</a:t>
              </a:r>
            </a:p>
          </p:txBody>
        </p:sp>
        <p:sp>
          <p:nvSpPr>
            <p:cNvPr id="35" name="Rectangle: Rounded Corners 34">
              <a:extLst>
                <a:ext uri="{FF2B5EF4-FFF2-40B4-BE49-F238E27FC236}">
                  <a16:creationId xmlns:a16="http://schemas.microsoft.com/office/drawing/2014/main" id="{D7C7A149-ABF1-69C9-C491-41F4D8E74B56}"/>
                </a:ext>
              </a:extLst>
            </p:cNvPr>
            <p:cNvSpPr/>
            <p:nvPr/>
          </p:nvSpPr>
          <p:spPr>
            <a:xfrm>
              <a:off x="5967598" y="4822189"/>
              <a:ext cx="1419318" cy="638175"/>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67%</a:t>
              </a:r>
            </a:p>
          </p:txBody>
        </p:sp>
      </p:grpSp>
    </p:spTree>
    <p:extLst>
      <p:ext uri="{BB962C8B-B14F-4D97-AF65-F5344CB8AC3E}">
        <p14:creationId xmlns:p14="http://schemas.microsoft.com/office/powerpoint/2010/main" val="2614715399"/>
      </p:ext>
    </p:extLst>
  </p:cSld>
  <p:clrMapOvr>
    <a:masterClrMapping/>
  </p:clrMapOvr>
  <mc:AlternateContent xmlns:mc="http://schemas.openxmlformats.org/markup-compatibility/2006" xmlns:p14="http://schemas.microsoft.com/office/powerpoint/2010/main">
    <mc:Choice Requires="p14">
      <p:transition spd="slow" p14:dur="800" advClick="0">
        <p14:flythrough/>
      </p:transition>
    </mc:Choice>
    <mc:Fallback xmlns="">
      <p:transition spd="slow" advClick="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6" name="Group 135">
            <a:extLst>
              <a:ext uri="{FF2B5EF4-FFF2-40B4-BE49-F238E27FC236}">
                <a16:creationId xmlns:a16="http://schemas.microsoft.com/office/drawing/2014/main" id="{1FAB4844-F8FD-859C-DEF0-1AC48D10BC90}"/>
              </a:ext>
            </a:extLst>
          </p:cNvPr>
          <p:cNvGrpSpPr/>
          <p:nvPr/>
        </p:nvGrpSpPr>
        <p:grpSpPr>
          <a:xfrm>
            <a:off x="838200" y="2531758"/>
            <a:ext cx="11353800" cy="4326242"/>
            <a:chOff x="838200" y="2531758"/>
            <a:chExt cx="11353800" cy="4326242"/>
          </a:xfrm>
        </p:grpSpPr>
        <p:pic>
          <p:nvPicPr>
            <p:cNvPr id="15" name="Graphic 14">
              <a:extLst>
                <a:ext uri="{FF2B5EF4-FFF2-40B4-BE49-F238E27FC236}">
                  <a16:creationId xmlns:a16="http://schemas.microsoft.com/office/drawing/2014/main" id="{E7BEB13D-838A-380E-BC04-3EE9A067CCA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200" y="2585065"/>
              <a:ext cx="11353800" cy="4272935"/>
            </a:xfrm>
            <a:prstGeom prst="rect">
              <a:avLst/>
            </a:prstGeom>
          </p:spPr>
        </p:pic>
        <p:pic>
          <p:nvPicPr>
            <p:cNvPr id="11" name="Graphic 10">
              <a:extLst>
                <a:ext uri="{FF2B5EF4-FFF2-40B4-BE49-F238E27FC236}">
                  <a16:creationId xmlns:a16="http://schemas.microsoft.com/office/drawing/2014/main" id="{74F14DAD-AB30-32BA-71D1-5C5AE20C8B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8200" y="2531758"/>
              <a:ext cx="11330628" cy="2972335"/>
            </a:xfrm>
            <a:prstGeom prst="rect">
              <a:avLst/>
            </a:prstGeom>
          </p:spPr>
        </p:pic>
      </p:grpSp>
      <p:sp>
        <p:nvSpPr>
          <p:cNvPr id="50" name="Rectangle 49">
            <a:extLst>
              <a:ext uri="{FF2B5EF4-FFF2-40B4-BE49-F238E27FC236}">
                <a16:creationId xmlns:a16="http://schemas.microsoft.com/office/drawing/2014/main" id="{2B5F75BB-DDB5-2D87-E41E-B3CEEA648E60}"/>
              </a:ext>
            </a:extLst>
          </p:cNvPr>
          <p:cNvSpPr/>
          <p:nvPr/>
        </p:nvSpPr>
        <p:spPr>
          <a:xfrm>
            <a:off x="856488" y="6556248"/>
            <a:ext cx="2888312" cy="301752"/>
          </a:xfrm>
          <a:prstGeom prst="rect">
            <a:avLst/>
          </a:prstGeom>
          <a:solidFill>
            <a:srgbClr val="BFB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b="1" dirty="0">
                <a:latin typeface="BrownPro" panose="00010500010101010101" pitchFamily="50" charset="0"/>
              </a:rPr>
              <a:t>Jun 21</a:t>
            </a:r>
            <a:r>
              <a:rPr lang="en-US" sz="1600" b="1" baseline="30000" dirty="0">
                <a:latin typeface="BrownPro" panose="00010500010101010101" pitchFamily="50" charset="0"/>
              </a:rPr>
              <a:t>st</a:t>
            </a:r>
            <a:r>
              <a:rPr lang="en-US" sz="1600" b="1" dirty="0">
                <a:latin typeface="BrownPro" panose="00010500010101010101" pitchFamily="50" charset="0"/>
              </a:rPr>
              <a:t> – 12:00pm </a:t>
            </a:r>
          </a:p>
        </p:txBody>
      </p:sp>
      <p:sp>
        <p:nvSpPr>
          <p:cNvPr id="2" name="Title 1">
            <a:extLst>
              <a:ext uri="{FF2B5EF4-FFF2-40B4-BE49-F238E27FC236}">
                <a16:creationId xmlns:a16="http://schemas.microsoft.com/office/drawing/2014/main" id="{123B3B30-2767-9790-D60D-D382E9E678C8}"/>
              </a:ext>
            </a:extLst>
          </p:cNvPr>
          <p:cNvSpPr txBox="1">
            <a:spLocks/>
          </p:cNvSpPr>
          <p:nvPr/>
        </p:nvSpPr>
        <p:spPr>
          <a:xfrm rot="16200000">
            <a:off x="-3153621" y="3153623"/>
            <a:ext cx="6846364" cy="5391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latin typeface="BrownPro" panose="00010500010101010101" pitchFamily="50" charset="0"/>
              </a:rPr>
              <a:t>Light PNTN: Baseline</a:t>
            </a:r>
          </a:p>
        </p:txBody>
      </p:sp>
      <p:grpSp>
        <p:nvGrpSpPr>
          <p:cNvPr id="26" name="Group 25">
            <a:extLst>
              <a:ext uri="{FF2B5EF4-FFF2-40B4-BE49-F238E27FC236}">
                <a16:creationId xmlns:a16="http://schemas.microsoft.com/office/drawing/2014/main" id="{FBA6E91F-9518-F9A0-45AE-62BAEAEB5FD5}"/>
              </a:ext>
            </a:extLst>
          </p:cNvPr>
          <p:cNvGrpSpPr/>
          <p:nvPr/>
        </p:nvGrpSpPr>
        <p:grpSpPr>
          <a:xfrm>
            <a:off x="6561507" y="1679188"/>
            <a:ext cx="1038490" cy="3969137"/>
            <a:chOff x="3409685" y="1874519"/>
            <a:chExt cx="1038490" cy="3969137"/>
          </a:xfrm>
        </p:grpSpPr>
        <p:cxnSp>
          <p:nvCxnSpPr>
            <p:cNvPr id="39" name="Straight Connector 38">
              <a:extLst>
                <a:ext uri="{FF2B5EF4-FFF2-40B4-BE49-F238E27FC236}">
                  <a16:creationId xmlns:a16="http://schemas.microsoft.com/office/drawing/2014/main" id="{3B2864EA-AE85-AFB9-A402-DF0590B03345}"/>
                </a:ext>
              </a:extLst>
            </p:cNvPr>
            <p:cNvCxnSpPr>
              <a:cxnSpLocks/>
              <a:stCxn id="40" idx="3"/>
            </p:cNvCxnSpPr>
            <p:nvPr/>
          </p:nvCxnSpPr>
          <p:spPr>
            <a:xfrm>
              <a:off x="4448175" y="1970608"/>
              <a:ext cx="0" cy="3873048"/>
            </a:xfrm>
            <a:prstGeom prst="line">
              <a:avLst/>
            </a:prstGeom>
            <a:ln w="28575" cmpd="sng">
              <a:solidFill>
                <a:srgbClr val="FF0000">
                  <a:alpha val="50000"/>
                </a:srgbClr>
              </a:solidFill>
              <a:prstDash val="dash"/>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8C50B2C4-1A3D-9931-5A22-34EA726BBB29}"/>
                </a:ext>
              </a:extLst>
            </p:cNvPr>
            <p:cNvSpPr/>
            <p:nvPr/>
          </p:nvSpPr>
          <p:spPr>
            <a:xfrm>
              <a:off x="3409685" y="1874519"/>
              <a:ext cx="1038490" cy="19217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rgbClr val="FF0000"/>
                  </a:solidFill>
                  <a:latin typeface="BrownPro" panose="00010500010101010101" pitchFamily="50" charset="0"/>
                </a:rPr>
                <a:t>Glare - S</a:t>
              </a:r>
            </a:p>
          </p:txBody>
        </p:sp>
      </p:grpSp>
      <p:grpSp>
        <p:nvGrpSpPr>
          <p:cNvPr id="137" name="Group 136">
            <a:extLst>
              <a:ext uri="{FF2B5EF4-FFF2-40B4-BE49-F238E27FC236}">
                <a16:creationId xmlns:a16="http://schemas.microsoft.com/office/drawing/2014/main" id="{C957749F-FEAD-0FF2-9B47-A09490F9CAEB}"/>
              </a:ext>
            </a:extLst>
          </p:cNvPr>
          <p:cNvGrpSpPr/>
          <p:nvPr/>
        </p:nvGrpSpPr>
        <p:grpSpPr>
          <a:xfrm>
            <a:off x="2472129" y="2053526"/>
            <a:ext cx="8911636" cy="3450567"/>
            <a:chOff x="2472129" y="2053526"/>
            <a:chExt cx="8911636" cy="3450567"/>
          </a:xfrm>
        </p:grpSpPr>
        <p:grpSp>
          <p:nvGrpSpPr>
            <p:cNvPr id="62" name="Group 61">
              <a:extLst>
                <a:ext uri="{FF2B5EF4-FFF2-40B4-BE49-F238E27FC236}">
                  <a16:creationId xmlns:a16="http://schemas.microsoft.com/office/drawing/2014/main" id="{C98A6DCB-D80C-8774-E40B-6ECCAEB45B60}"/>
                </a:ext>
              </a:extLst>
            </p:cNvPr>
            <p:cNvGrpSpPr/>
            <p:nvPr/>
          </p:nvGrpSpPr>
          <p:grpSpPr>
            <a:xfrm>
              <a:off x="2472129" y="2053526"/>
              <a:ext cx="1503921" cy="833581"/>
              <a:chOff x="9848458" y="1318910"/>
              <a:chExt cx="1139661" cy="1151513"/>
            </a:xfrm>
          </p:grpSpPr>
          <p:cxnSp>
            <p:nvCxnSpPr>
              <p:cNvPr id="63" name="Straight Connector 62">
                <a:extLst>
                  <a:ext uri="{FF2B5EF4-FFF2-40B4-BE49-F238E27FC236}">
                    <a16:creationId xmlns:a16="http://schemas.microsoft.com/office/drawing/2014/main" id="{B5217806-FB66-B30C-4882-3DF9DB5FD686}"/>
                  </a:ext>
                </a:extLst>
              </p:cNvPr>
              <p:cNvCxnSpPr>
                <a:cxnSpLocks/>
              </p:cNvCxnSpPr>
              <p:nvPr/>
            </p:nvCxnSpPr>
            <p:spPr>
              <a:xfrm>
                <a:off x="9921240" y="1539240"/>
                <a:ext cx="65532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64" name="Group 63">
                <a:extLst>
                  <a:ext uri="{FF2B5EF4-FFF2-40B4-BE49-F238E27FC236}">
                    <a16:creationId xmlns:a16="http://schemas.microsoft.com/office/drawing/2014/main" id="{DD623A89-E69A-F484-DB2E-83BFBFD43DB8}"/>
                  </a:ext>
                </a:extLst>
              </p:cNvPr>
              <p:cNvGrpSpPr/>
              <p:nvPr/>
            </p:nvGrpSpPr>
            <p:grpSpPr>
              <a:xfrm>
                <a:off x="9848458" y="1318910"/>
                <a:ext cx="1139661" cy="1151513"/>
                <a:chOff x="9848458" y="1318910"/>
                <a:chExt cx="1139661" cy="1151513"/>
              </a:xfrm>
            </p:grpSpPr>
            <p:cxnSp>
              <p:nvCxnSpPr>
                <p:cNvPr id="65" name="Straight Arrow Connector 64">
                  <a:extLst>
                    <a:ext uri="{FF2B5EF4-FFF2-40B4-BE49-F238E27FC236}">
                      <a16:creationId xmlns:a16="http://schemas.microsoft.com/office/drawing/2014/main" id="{2DEC3465-459F-7C0A-517A-37BB0FDF829E}"/>
                    </a:ext>
                  </a:extLst>
                </p:cNvPr>
                <p:cNvCxnSpPr>
                  <a:cxnSpLocks/>
                </p:cNvCxnSpPr>
                <p:nvPr/>
              </p:nvCxnSpPr>
              <p:spPr>
                <a:xfrm>
                  <a:off x="10579362" y="1539240"/>
                  <a:ext cx="408757" cy="9311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66" name="Content Placeholder 11">
                  <a:extLst>
                    <a:ext uri="{FF2B5EF4-FFF2-40B4-BE49-F238E27FC236}">
                      <a16:creationId xmlns:a16="http://schemas.microsoft.com/office/drawing/2014/main" id="{28619BBC-A76B-6BA1-CA05-29CB577087E5}"/>
                    </a:ext>
                  </a:extLst>
                </p:cNvPr>
                <p:cNvSpPr txBox="1">
                  <a:spLocks/>
                </p:cNvSpPr>
                <p:nvPr/>
              </p:nvSpPr>
              <p:spPr>
                <a:xfrm>
                  <a:off x="9848458" y="1318910"/>
                  <a:ext cx="746760" cy="624841"/>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800" b="1" dirty="0">
                      <a:solidFill>
                        <a:srgbClr val="FF0000"/>
                      </a:solidFill>
                      <a:latin typeface="BrownPro Light" panose="00010400010101010101" pitchFamily="50" charset="0"/>
                    </a:rPr>
                    <a:t>S – OPN 1</a:t>
                  </a:r>
                </a:p>
                <a:p>
                  <a:pPr marL="0" indent="0">
                    <a:lnSpc>
                      <a:spcPct val="100000"/>
                    </a:lnSpc>
                    <a:spcBef>
                      <a:spcPts val="0"/>
                    </a:spcBef>
                    <a:buNone/>
                  </a:pPr>
                  <a:r>
                    <a:rPr lang="en-US" sz="600" dirty="0">
                      <a:solidFill>
                        <a:srgbClr val="FF0000"/>
                      </a:solidFill>
                      <a:latin typeface="BrownPro Light" panose="00010400010101010101" pitchFamily="50" charset="0"/>
                    </a:rPr>
                    <a:t>5500 - 25000 K</a:t>
                  </a:r>
                </a:p>
                <a:p>
                  <a:pPr marL="0" indent="0">
                    <a:lnSpc>
                      <a:spcPct val="100000"/>
                    </a:lnSpc>
                    <a:spcBef>
                      <a:spcPts val="0"/>
                    </a:spcBef>
                    <a:buNone/>
                  </a:pPr>
                  <a:endParaRPr lang="en-US" sz="600" dirty="0">
                    <a:solidFill>
                      <a:srgbClr val="FF0000"/>
                    </a:solidFill>
                    <a:latin typeface="BrownPro Light" panose="00010400010101010101" pitchFamily="50" charset="0"/>
                  </a:endParaRPr>
                </a:p>
              </p:txBody>
            </p:sp>
          </p:grpSp>
        </p:grpSp>
        <p:pic>
          <p:nvPicPr>
            <p:cNvPr id="49" name="Graphic 48">
              <a:extLst>
                <a:ext uri="{FF2B5EF4-FFF2-40B4-BE49-F238E27FC236}">
                  <a16:creationId xmlns:a16="http://schemas.microsoft.com/office/drawing/2014/main" id="{B2D71594-72B8-574D-53F5-84E9881C31C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49806" y="2786062"/>
              <a:ext cx="8133959" cy="2718031"/>
            </a:xfrm>
            <a:prstGeom prst="rect">
              <a:avLst/>
            </a:prstGeom>
          </p:spPr>
        </p:pic>
      </p:grpSp>
      <p:grpSp>
        <p:nvGrpSpPr>
          <p:cNvPr id="3" name="Group 2">
            <a:extLst>
              <a:ext uri="{FF2B5EF4-FFF2-40B4-BE49-F238E27FC236}">
                <a16:creationId xmlns:a16="http://schemas.microsoft.com/office/drawing/2014/main" id="{33C3BE6A-DB24-7B36-92AA-C24E35AAD681}"/>
              </a:ext>
            </a:extLst>
          </p:cNvPr>
          <p:cNvGrpSpPr/>
          <p:nvPr/>
        </p:nvGrpSpPr>
        <p:grpSpPr>
          <a:xfrm>
            <a:off x="3783201" y="2079805"/>
            <a:ext cx="8406450" cy="3424286"/>
            <a:chOff x="3783201" y="2079805"/>
            <a:chExt cx="8406450" cy="3424286"/>
          </a:xfrm>
        </p:grpSpPr>
        <p:pic>
          <p:nvPicPr>
            <p:cNvPr id="4" name="Graphic 3">
              <a:extLst>
                <a:ext uri="{FF2B5EF4-FFF2-40B4-BE49-F238E27FC236}">
                  <a16:creationId xmlns:a16="http://schemas.microsoft.com/office/drawing/2014/main" id="{CAC67191-0E72-1758-0BE5-DDF060679BB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783201" y="2790824"/>
              <a:ext cx="7633594" cy="2713267"/>
            </a:xfrm>
            <a:prstGeom prst="rect">
              <a:avLst/>
            </a:prstGeom>
          </p:spPr>
        </p:pic>
        <p:grpSp>
          <p:nvGrpSpPr>
            <p:cNvPr id="9" name="Group 8">
              <a:extLst>
                <a:ext uri="{FF2B5EF4-FFF2-40B4-BE49-F238E27FC236}">
                  <a16:creationId xmlns:a16="http://schemas.microsoft.com/office/drawing/2014/main" id="{6012A377-8D74-F724-1605-FA76BF414881}"/>
                </a:ext>
              </a:extLst>
            </p:cNvPr>
            <p:cNvGrpSpPr/>
            <p:nvPr/>
          </p:nvGrpSpPr>
          <p:grpSpPr>
            <a:xfrm>
              <a:off x="10831082" y="2079805"/>
              <a:ext cx="1358569" cy="1116681"/>
              <a:chOff x="9565704" y="1318910"/>
              <a:chExt cx="1029514" cy="1542590"/>
            </a:xfrm>
          </p:grpSpPr>
          <p:cxnSp>
            <p:nvCxnSpPr>
              <p:cNvPr id="10" name="Straight Connector 9">
                <a:extLst>
                  <a:ext uri="{FF2B5EF4-FFF2-40B4-BE49-F238E27FC236}">
                    <a16:creationId xmlns:a16="http://schemas.microsoft.com/office/drawing/2014/main" id="{55C6114C-81BD-D675-B661-71555634BB7A}"/>
                  </a:ext>
                </a:extLst>
              </p:cNvPr>
              <p:cNvCxnSpPr>
                <a:cxnSpLocks/>
              </p:cNvCxnSpPr>
              <p:nvPr/>
            </p:nvCxnSpPr>
            <p:spPr>
              <a:xfrm>
                <a:off x="9921240" y="1539240"/>
                <a:ext cx="6553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0FE50A66-8DB2-DADB-AD21-8693E8BF93CF}"/>
                  </a:ext>
                </a:extLst>
              </p:cNvPr>
              <p:cNvGrpSpPr/>
              <p:nvPr/>
            </p:nvGrpSpPr>
            <p:grpSpPr>
              <a:xfrm>
                <a:off x="9565704" y="1318910"/>
                <a:ext cx="1029514" cy="1542590"/>
                <a:chOff x="9565704" y="1318910"/>
                <a:chExt cx="1029514" cy="1542590"/>
              </a:xfrm>
            </p:grpSpPr>
            <p:cxnSp>
              <p:nvCxnSpPr>
                <p:cNvPr id="13" name="Straight Arrow Connector 12">
                  <a:extLst>
                    <a:ext uri="{FF2B5EF4-FFF2-40B4-BE49-F238E27FC236}">
                      <a16:creationId xmlns:a16="http://schemas.microsoft.com/office/drawing/2014/main" id="{F242F616-CD8B-937E-2038-5DEBA77F1CFB}"/>
                    </a:ext>
                  </a:extLst>
                </p:cNvPr>
                <p:cNvCxnSpPr>
                  <a:cxnSpLocks/>
                </p:cNvCxnSpPr>
                <p:nvPr/>
              </p:nvCxnSpPr>
              <p:spPr>
                <a:xfrm flipH="1">
                  <a:off x="9565704" y="1539237"/>
                  <a:ext cx="355536" cy="1322263"/>
                </a:xfrm>
                <a:prstGeom prst="straightConnector1">
                  <a:avLst/>
                </a:prstGeom>
                <a:ln w="3175"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4" name="Content Placeholder 11">
                  <a:extLst>
                    <a:ext uri="{FF2B5EF4-FFF2-40B4-BE49-F238E27FC236}">
                      <a16:creationId xmlns:a16="http://schemas.microsoft.com/office/drawing/2014/main" id="{56683E3A-A0D3-2445-B914-D0C1924528C8}"/>
                    </a:ext>
                  </a:extLst>
                </p:cNvPr>
                <p:cNvSpPr txBox="1">
                  <a:spLocks/>
                </p:cNvSpPr>
                <p:nvPr/>
              </p:nvSpPr>
              <p:spPr>
                <a:xfrm>
                  <a:off x="9848458" y="1318910"/>
                  <a:ext cx="746760" cy="624841"/>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800" b="1" dirty="0">
                      <a:solidFill>
                        <a:schemeClr val="accent1"/>
                      </a:solidFill>
                      <a:latin typeface="BrownPro Light" panose="00010400010101010101" pitchFamily="50" charset="0"/>
                    </a:rPr>
                    <a:t>S – OPN 1</a:t>
                  </a:r>
                </a:p>
                <a:p>
                  <a:pPr marL="0" indent="0" algn="r">
                    <a:lnSpc>
                      <a:spcPct val="100000"/>
                    </a:lnSpc>
                    <a:spcBef>
                      <a:spcPts val="0"/>
                    </a:spcBef>
                    <a:buNone/>
                  </a:pPr>
                  <a:r>
                    <a:rPr lang="en-US" sz="600" dirty="0">
                      <a:solidFill>
                        <a:schemeClr val="accent1"/>
                      </a:solidFill>
                      <a:latin typeface="BrownPro Light" panose="00010400010101010101" pitchFamily="50" charset="0"/>
                    </a:rPr>
                    <a:t>5500 - 25000 K</a:t>
                  </a:r>
                </a:p>
                <a:p>
                  <a:pPr marL="0" indent="0" algn="r">
                    <a:lnSpc>
                      <a:spcPct val="100000"/>
                    </a:lnSpc>
                    <a:spcBef>
                      <a:spcPts val="0"/>
                    </a:spcBef>
                    <a:buNone/>
                  </a:pPr>
                  <a:endParaRPr lang="en-US" sz="600" dirty="0">
                    <a:solidFill>
                      <a:schemeClr val="accent1"/>
                    </a:solidFill>
                    <a:latin typeface="BrownPro Light" panose="00010400010101010101" pitchFamily="50" charset="0"/>
                  </a:endParaRPr>
                </a:p>
              </p:txBody>
            </p:sp>
          </p:grpSp>
        </p:grpSp>
      </p:grpSp>
      <p:grpSp>
        <p:nvGrpSpPr>
          <p:cNvPr id="19" name="Group 18">
            <a:extLst>
              <a:ext uri="{FF2B5EF4-FFF2-40B4-BE49-F238E27FC236}">
                <a16:creationId xmlns:a16="http://schemas.microsoft.com/office/drawing/2014/main" id="{CC08AEE4-130B-D483-CA12-AF47ACF48190}"/>
              </a:ext>
            </a:extLst>
          </p:cNvPr>
          <p:cNvGrpSpPr/>
          <p:nvPr/>
        </p:nvGrpSpPr>
        <p:grpSpPr>
          <a:xfrm>
            <a:off x="3656632" y="4421601"/>
            <a:ext cx="1118564" cy="1120106"/>
            <a:chOff x="4782463" y="4419601"/>
            <a:chExt cx="1118564" cy="1120106"/>
          </a:xfrm>
        </p:grpSpPr>
        <p:pic>
          <p:nvPicPr>
            <p:cNvPr id="22" name="Graphic 21">
              <a:extLst>
                <a:ext uri="{FF2B5EF4-FFF2-40B4-BE49-F238E27FC236}">
                  <a16:creationId xmlns:a16="http://schemas.microsoft.com/office/drawing/2014/main" id="{18A92F20-0F8B-8EA0-1BDB-7AD373C97B05}"/>
                </a:ext>
              </a:extLst>
            </p:cNvPr>
            <p:cNvPicPr>
              <a:picLocks noChangeAspect="1"/>
            </p:cNvPicPr>
            <p:nvPr/>
          </p:nvPicPr>
          <p:blipFill rotWithShape="1">
            <a:blip r:embed="rId11">
              <a:extLst>
                <a:ext uri="{96DAC541-7B7A-43D3-8B79-37D633B846F1}">
                  <asvg:svgBlip xmlns:asvg="http://schemas.microsoft.com/office/drawing/2016/SVG/main" r:embed="rId12"/>
                </a:ext>
              </a:extLst>
            </a:blip>
            <a:srcRect l="-3064" r="67444"/>
            <a:stretch/>
          </p:blipFill>
          <p:spPr>
            <a:xfrm>
              <a:off x="4782463" y="4419601"/>
              <a:ext cx="1118564" cy="1120106"/>
            </a:xfrm>
            <a:prstGeom prst="rect">
              <a:avLst/>
            </a:prstGeom>
          </p:spPr>
        </p:pic>
        <p:sp>
          <p:nvSpPr>
            <p:cNvPr id="23" name="Content Placeholder 11">
              <a:extLst>
                <a:ext uri="{FF2B5EF4-FFF2-40B4-BE49-F238E27FC236}">
                  <a16:creationId xmlns:a16="http://schemas.microsoft.com/office/drawing/2014/main" id="{907BD3D8-B829-452D-0D85-66D901721041}"/>
                </a:ext>
              </a:extLst>
            </p:cNvPr>
            <p:cNvSpPr txBox="1">
              <a:spLocks/>
            </p:cNvSpPr>
            <p:nvPr/>
          </p:nvSpPr>
          <p:spPr>
            <a:xfrm>
              <a:off x="5327877" y="4806950"/>
              <a:ext cx="573146" cy="4467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latin typeface="BrownPro" panose="00010500010101010101" pitchFamily="50" charset="0"/>
                </a:rPr>
                <a:t>S</a:t>
              </a:r>
            </a:p>
            <a:p>
              <a:pPr marL="0" indent="0" algn="ctr">
                <a:buNone/>
              </a:pPr>
              <a:endParaRPr lang="en-US" sz="1600" b="1" dirty="0">
                <a:latin typeface="BrownPro" panose="00010500010101010101" pitchFamily="50" charset="0"/>
              </a:endParaRPr>
            </a:p>
          </p:txBody>
        </p:sp>
      </p:grpSp>
      <p:grpSp>
        <p:nvGrpSpPr>
          <p:cNvPr id="5" name="Group 4">
            <a:extLst>
              <a:ext uri="{FF2B5EF4-FFF2-40B4-BE49-F238E27FC236}">
                <a16:creationId xmlns:a16="http://schemas.microsoft.com/office/drawing/2014/main" id="{C5F17F7C-9B63-B8A6-0719-DBF48AC4F94B}"/>
              </a:ext>
            </a:extLst>
          </p:cNvPr>
          <p:cNvGrpSpPr/>
          <p:nvPr/>
        </p:nvGrpSpPr>
        <p:grpSpPr>
          <a:xfrm>
            <a:off x="3767146" y="1874519"/>
            <a:ext cx="1038490" cy="3773806"/>
            <a:chOff x="3409685" y="1874519"/>
            <a:chExt cx="1038490" cy="3773806"/>
          </a:xfrm>
        </p:grpSpPr>
        <p:cxnSp>
          <p:nvCxnSpPr>
            <p:cNvPr id="8" name="Straight Connector 7">
              <a:extLst>
                <a:ext uri="{FF2B5EF4-FFF2-40B4-BE49-F238E27FC236}">
                  <a16:creationId xmlns:a16="http://schemas.microsoft.com/office/drawing/2014/main" id="{E66226A0-5CF1-283D-A416-4AC4F7389939}"/>
                </a:ext>
              </a:extLst>
            </p:cNvPr>
            <p:cNvCxnSpPr>
              <a:cxnSpLocks/>
              <a:stCxn id="16" idx="3"/>
            </p:cNvCxnSpPr>
            <p:nvPr/>
          </p:nvCxnSpPr>
          <p:spPr>
            <a:xfrm>
              <a:off x="4448175" y="1970608"/>
              <a:ext cx="0" cy="3677717"/>
            </a:xfrm>
            <a:prstGeom prst="line">
              <a:avLst/>
            </a:prstGeom>
            <a:ln w="28575" cmpd="sng">
              <a:solidFill>
                <a:srgbClr val="FF0000">
                  <a:alpha val="50000"/>
                </a:srgbClr>
              </a:solidFill>
              <a:prstDash val="dash"/>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B48CA898-7583-8CA6-08ED-12E735D23199}"/>
                </a:ext>
              </a:extLst>
            </p:cNvPr>
            <p:cNvSpPr/>
            <p:nvPr/>
          </p:nvSpPr>
          <p:spPr>
            <a:xfrm>
              <a:off x="3409685" y="1874519"/>
              <a:ext cx="1038490" cy="19217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rgbClr val="FF0000"/>
                  </a:solidFill>
                  <a:latin typeface="BrownPro" panose="00010500010101010101" pitchFamily="50" charset="0"/>
                </a:rPr>
                <a:t>Glare – E/W</a:t>
              </a:r>
            </a:p>
          </p:txBody>
        </p:sp>
      </p:grpSp>
      <p:grpSp>
        <p:nvGrpSpPr>
          <p:cNvPr id="17" name="Group 16">
            <a:extLst>
              <a:ext uri="{FF2B5EF4-FFF2-40B4-BE49-F238E27FC236}">
                <a16:creationId xmlns:a16="http://schemas.microsoft.com/office/drawing/2014/main" id="{6B0CB4F8-4074-BB96-ADD1-86F0F9134BC3}"/>
              </a:ext>
            </a:extLst>
          </p:cNvPr>
          <p:cNvGrpSpPr/>
          <p:nvPr/>
        </p:nvGrpSpPr>
        <p:grpSpPr>
          <a:xfrm>
            <a:off x="2472128" y="2786062"/>
            <a:ext cx="8911637" cy="2718031"/>
            <a:chOff x="2472128" y="2786062"/>
            <a:chExt cx="8911637" cy="2718031"/>
          </a:xfrm>
        </p:grpSpPr>
        <p:pic>
          <p:nvPicPr>
            <p:cNvPr id="18" name="Graphic 17">
              <a:extLst>
                <a:ext uri="{FF2B5EF4-FFF2-40B4-BE49-F238E27FC236}">
                  <a16:creationId xmlns:a16="http://schemas.microsoft.com/office/drawing/2014/main" id="{5B37AD70-4CCD-47E5-F290-B0292AD07A9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249806" y="2786062"/>
              <a:ext cx="8133959" cy="2718031"/>
            </a:xfrm>
            <a:prstGeom prst="rect">
              <a:avLst/>
            </a:prstGeom>
          </p:spPr>
        </p:pic>
        <p:grpSp>
          <p:nvGrpSpPr>
            <p:cNvPr id="20" name="Group 19">
              <a:extLst>
                <a:ext uri="{FF2B5EF4-FFF2-40B4-BE49-F238E27FC236}">
                  <a16:creationId xmlns:a16="http://schemas.microsoft.com/office/drawing/2014/main" id="{2765B676-4965-54FD-BFC4-D44FEDABC0BF}"/>
                </a:ext>
              </a:extLst>
            </p:cNvPr>
            <p:cNvGrpSpPr/>
            <p:nvPr/>
          </p:nvGrpSpPr>
          <p:grpSpPr>
            <a:xfrm>
              <a:off x="2472128" y="3204542"/>
              <a:ext cx="1536414" cy="673726"/>
              <a:chOff x="9848458" y="1013062"/>
              <a:chExt cx="1164284" cy="930689"/>
            </a:xfrm>
          </p:grpSpPr>
          <p:cxnSp>
            <p:nvCxnSpPr>
              <p:cNvPr id="21" name="Straight Connector 20">
                <a:extLst>
                  <a:ext uri="{FF2B5EF4-FFF2-40B4-BE49-F238E27FC236}">
                    <a16:creationId xmlns:a16="http://schemas.microsoft.com/office/drawing/2014/main" id="{0DD066B4-167C-75CB-BC62-EC9F88C6BA18}"/>
                  </a:ext>
                </a:extLst>
              </p:cNvPr>
              <p:cNvCxnSpPr>
                <a:cxnSpLocks/>
              </p:cNvCxnSpPr>
              <p:nvPr/>
            </p:nvCxnSpPr>
            <p:spPr>
              <a:xfrm>
                <a:off x="9921240" y="1539240"/>
                <a:ext cx="65532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FB395544-330F-5E89-B25B-1F46741049EA}"/>
                  </a:ext>
                </a:extLst>
              </p:cNvPr>
              <p:cNvGrpSpPr/>
              <p:nvPr/>
            </p:nvGrpSpPr>
            <p:grpSpPr>
              <a:xfrm>
                <a:off x="9848458" y="1013062"/>
                <a:ext cx="1164284" cy="930689"/>
                <a:chOff x="9848458" y="1013062"/>
                <a:chExt cx="1164284" cy="930689"/>
              </a:xfrm>
            </p:grpSpPr>
            <p:cxnSp>
              <p:nvCxnSpPr>
                <p:cNvPr id="25" name="Straight Arrow Connector 24">
                  <a:extLst>
                    <a:ext uri="{FF2B5EF4-FFF2-40B4-BE49-F238E27FC236}">
                      <a16:creationId xmlns:a16="http://schemas.microsoft.com/office/drawing/2014/main" id="{CADAA71B-7E8B-8996-4E52-F32409731C37}"/>
                    </a:ext>
                  </a:extLst>
                </p:cNvPr>
                <p:cNvCxnSpPr>
                  <a:cxnSpLocks/>
                </p:cNvCxnSpPr>
                <p:nvPr/>
              </p:nvCxnSpPr>
              <p:spPr>
                <a:xfrm flipV="1">
                  <a:off x="10579362" y="1013062"/>
                  <a:ext cx="433380" cy="526177"/>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7" name="Content Placeholder 11">
                  <a:extLst>
                    <a:ext uri="{FF2B5EF4-FFF2-40B4-BE49-F238E27FC236}">
                      <a16:creationId xmlns:a16="http://schemas.microsoft.com/office/drawing/2014/main" id="{76D8B4A4-391C-C859-5314-F933B27072DC}"/>
                    </a:ext>
                  </a:extLst>
                </p:cNvPr>
                <p:cNvSpPr txBox="1">
                  <a:spLocks/>
                </p:cNvSpPr>
                <p:nvPr/>
              </p:nvSpPr>
              <p:spPr>
                <a:xfrm>
                  <a:off x="9848458" y="1318910"/>
                  <a:ext cx="746760" cy="624841"/>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800" b="1" dirty="0">
                      <a:solidFill>
                        <a:srgbClr val="FF0000"/>
                      </a:solidFill>
                      <a:latin typeface="BrownPro Light" panose="00010400010101010101" pitchFamily="50" charset="0"/>
                    </a:rPr>
                    <a:t>E/W – OPN 1</a:t>
                  </a:r>
                </a:p>
                <a:p>
                  <a:pPr marL="0" indent="0">
                    <a:lnSpc>
                      <a:spcPct val="100000"/>
                    </a:lnSpc>
                    <a:spcBef>
                      <a:spcPts val="0"/>
                    </a:spcBef>
                    <a:buNone/>
                  </a:pPr>
                  <a:r>
                    <a:rPr lang="en-US" sz="600" dirty="0">
                      <a:solidFill>
                        <a:srgbClr val="FF0000"/>
                      </a:solidFill>
                      <a:latin typeface="BrownPro Light" panose="00010400010101010101" pitchFamily="50" charset="0"/>
                    </a:rPr>
                    <a:t>5500 - 25000 K</a:t>
                  </a:r>
                </a:p>
                <a:p>
                  <a:pPr marL="0" indent="0">
                    <a:lnSpc>
                      <a:spcPct val="100000"/>
                    </a:lnSpc>
                    <a:spcBef>
                      <a:spcPts val="0"/>
                    </a:spcBef>
                    <a:buNone/>
                  </a:pPr>
                  <a:endParaRPr lang="en-US" sz="600" dirty="0">
                    <a:solidFill>
                      <a:srgbClr val="FF0000"/>
                    </a:solidFill>
                    <a:latin typeface="BrownPro Light" panose="00010400010101010101" pitchFamily="50" charset="0"/>
                  </a:endParaRPr>
                </a:p>
              </p:txBody>
            </p:sp>
          </p:grpSp>
        </p:grpSp>
      </p:grpSp>
      <p:grpSp>
        <p:nvGrpSpPr>
          <p:cNvPr id="28" name="Group 27">
            <a:extLst>
              <a:ext uri="{FF2B5EF4-FFF2-40B4-BE49-F238E27FC236}">
                <a16:creationId xmlns:a16="http://schemas.microsoft.com/office/drawing/2014/main" id="{324337CD-B65A-A8BE-72CB-C8563BC85B14}"/>
              </a:ext>
            </a:extLst>
          </p:cNvPr>
          <p:cNvGrpSpPr/>
          <p:nvPr/>
        </p:nvGrpSpPr>
        <p:grpSpPr>
          <a:xfrm>
            <a:off x="3744800" y="2777176"/>
            <a:ext cx="8444741" cy="2726917"/>
            <a:chOff x="3744800" y="2777176"/>
            <a:chExt cx="8444741" cy="2726917"/>
          </a:xfrm>
        </p:grpSpPr>
        <p:pic>
          <p:nvPicPr>
            <p:cNvPr id="29" name="Graphic 28">
              <a:extLst>
                <a:ext uri="{FF2B5EF4-FFF2-40B4-BE49-F238E27FC236}">
                  <a16:creationId xmlns:a16="http://schemas.microsoft.com/office/drawing/2014/main" id="{8485A33E-4DEE-2838-F09D-333370B126C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744800" y="2777176"/>
              <a:ext cx="7671995" cy="2726917"/>
            </a:xfrm>
            <a:prstGeom prst="rect">
              <a:avLst/>
            </a:prstGeom>
          </p:spPr>
        </p:pic>
        <p:grpSp>
          <p:nvGrpSpPr>
            <p:cNvPr id="30" name="Group 29">
              <a:extLst>
                <a:ext uri="{FF2B5EF4-FFF2-40B4-BE49-F238E27FC236}">
                  <a16:creationId xmlns:a16="http://schemas.microsoft.com/office/drawing/2014/main" id="{5E696489-E528-3261-37A8-60E6B557916E}"/>
                </a:ext>
              </a:extLst>
            </p:cNvPr>
            <p:cNvGrpSpPr/>
            <p:nvPr/>
          </p:nvGrpSpPr>
          <p:grpSpPr>
            <a:xfrm>
              <a:off x="10223197" y="3225058"/>
              <a:ext cx="1966344" cy="1194260"/>
              <a:chOff x="9105138" y="1318911"/>
              <a:chExt cx="1490082" cy="1649757"/>
            </a:xfrm>
          </p:grpSpPr>
          <p:cxnSp>
            <p:nvCxnSpPr>
              <p:cNvPr id="31" name="Straight Connector 30">
                <a:extLst>
                  <a:ext uri="{FF2B5EF4-FFF2-40B4-BE49-F238E27FC236}">
                    <a16:creationId xmlns:a16="http://schemas.microsoft.com/office/drawing/2014/main" id="{CD5893F7-6AF7-9DE1-119D-FFAB9DBBA3F5}"/>
                  </a:ext>
                </a:extLst>
              </p:cNvPr>
              <p:cNvCxnSpPr>
                <a:cxnSpLocks/>
              </p:cNvCxnSpPr>
              <p:nvPr/>
            </p:nvCxnSpPr>
            <p:spPr>
              <a:xfrm>
                <a:off x="9921240" y="1539240"/>
                <a:ext cx="6553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B59CCF5D-BF18-CE08-4D4C-F14DC3217C1B}"/>
                  </a:ext>
                </a:extLst>
              </p:cNvPr>
              <p:cNvGrpSpPr/>
              <p:nvPr/>
            </p:nvGrpSpPr>
            <p:grpSpPr>
              <a:xfrm>
                <a:off x="9105138" y="1318911"/>
                <a:ext cx="1490082" cy="1649757"/>
                <a:chOff x="9105138" y="1318911"/>
                <a:chExt cx="1490082" cy="1649757"/>
              </a:xfrm>
            </p:grpSpPr>
            <p:cxnSp>
              <p:nvCxnSpPr>
                <p:cNvPr id="33" name="Straight Arrow Connector 32">
                  <a:extLst>
                    <a:ext uri="{FF2B5EF4-FFF2-40B4-BE49-F238E27FC236}">
                      <a16:creationId xmlns:a16="http://schemas.microsoft.com/office/drawing/2014/main" id="{6F59B6AA-A756-A95F-69F0-8C5E00D7BF3A}"/>
                    </a:ext>
                  </a:extLst>
                </p:cNvPr>
                <p:cNvCxnSpPr>
                  <a:cxnSpLocks/>
                </p:cNvCxnSpPr>
                <p:nvPr/>
              </p:nvCxnSpPr>
              <p:spPr>
                <a:xfrm flipH="1">
                  <a:off x="9105138" y="1539237"/>
                  <a:ext cx="816101" cy="1429431"/>
                </a:xfrm>
                <a:prstGeom prst="straightConnector1">
                  <a:avLst/>
                </a:prstGeom>
                <a:ln w="3175"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4" name="Content Placeholder 11">
                  <a:extLst>
                    <a:ext uri="{FF2B5EF4-FFF2-40B4-BE49-F238E27FC236}">
                      <a16:creationId xmlns:a16="http://schemas.microsoft.com/office/drawing/2014/main" id="{3B450D7B-8A71-E1DA-1F4C-3FB5DEBFAC28}"/>
                    </a:ext>
                  </a:extLst>
                </p:cNvPr>
                <p:cNvSpPr txBox="1">
                  <a:spLocks/>
                </p:cNvSpPr>
                <p:nvPr/>
              </p:nvSpPr>
              <p:spPr>
                <a:xfrm>
                  <a:off x="9848460" y="1318911"/>
                  <a:ext cx="746760" cy="624841"/>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800" b="1" dirty="0">
                      <a:solidFill>
                        <a:schemeClr val="accent1"/>
                      </a:solidFill>
                      <a:latin typeface="BrownPro Light" panose="00010400010101010101" pitchFamily="50" charset="0"/>
                    </a:rPr>
                    <a:t>E/W – OPN 1</a:t>
                  </a:r>
                </a:p>
                <a:p>
                  <a:pPr marL="0" indent="0" algn="r">
                    <a:lnSpc>
                      <a:spcPct val="100000"/>
                    </a:lnSpc>
                    <a:spcBef>
                      <a:spcPts val="0"/>
                    </a:spcBef>
                    <a:buNone/>
                  </a:pPr>
                  <a:r>
                    <a:rPr lang="en-US" sz="600" dirty="0">
                      <a:solidFill>
                        <a:schemeClr val="accent1"/>
                      </a:solidFill>
                      <a:latin typeface="BrownPro Light" panose="00010400010101010101" pitchFamily="50" charset="0"/>
                    </a:rPr>
                    <a:t>5500 - 25000 K</a:t>
                  </a:r>
                </a:p>
                <a:p>
                  <a:pPr marL="0" indent="0" algn="r">
                    <a:lnSpc>
                      <a:spcPct val="100000"/>
                    </a:lnSpc>
                    <a:spcBef>
                      <a:spcPts val="0"/>
                    </a:spcBef>
                    <a:buNone/>
                  </a:pPr>
                  <a:endParaRPr lang="en-US" sz="600" dirty="0">
                    <a:solidFill>
                      <a:schemeClr val="accent1"/>
                    </a:solidFill>
                    <a:latin typeface="BrownPro Light" panose="00010400010101010101" pitchFamily="50" charset="0"/>
                  </a:endParaRPr>
                </a:p>
              </p:txBody>
            </p:sp>
          </p:grpSp>
        </p:grpSp>
      </p:grpSp>
      <p:grpSp>
        <p:nvGrpSpPr>
          <p:cNvPr id="35" name="Group 34">
            <a:extLst>
              <a:ext uri="{FF2B5EF4-FFF2-40B4-BE49-F238E27FC236}">
                <a16:creationId xmlns:a16="http://schemas.microsoft.com/office/drawing/2014/main" id="{F900D172-36D5-58C4-B3FC-ABF2EEA4476B}"/>
              </a:ext>
            </a:extLst>
          </p:cNvPr>
          <p:cNvGrpSpPr/>
          <p:nvPr/>
        </p:nvGrpSpPr>
        <p:grpSpPr>
          <a:xfrm>
            <a:off x="4893805" y="4429407"/>
            <a:ext cx="1118564" cy="1120106"/>
            <a:chOff x="4782463" y="4419601"/>
            <a:chExt cx="1118564" cy="1120106"/>
          </a:xfrm>
        </p:grpSpPr>
        <p:pic>
          <p:nvPicPr>
            <p:cNvPr id="36" name="Graphic 35">
              <a:extLst>
                <a:ext uri="{FF2B5EF4-FFF2-40B4-BE49-F238E27FC236}">
                  <a16:creationId xmlns:a16="http://schemas.microsoft.com/office/drawing/2014/main" id="{9E168B2B-FCAE-4705-CF7E-112F42FAB42E}"/>
                </a:ext>
              </a:extLst>
            </p:cNvPr>
            <p:cNvPicPr>
              <a:picLocks noChangeAspect="1"/>
            </p:cNvPicPr>
            <p:nvPr/>
          </p:nvPicPr>
          <p:blipFill rotWithShape="1">
            <a:blip r:embed="rId11">
              <a:extLst>
                <a:ext uri="{96DAC541-7B7A-43D3-8B79-37D633B846F1}">
                  <asvg:svgBlip xmlns:asvg="http://schemas.microsoft.com/office/drawing/2016/SVG/main" r:embed="rId12"/>
                </a:ext>
              </a:extLst>
            </a:blip>
            <a:srcRect l="33150" r="31230"/>
            <a:stretch/>
          </p:blipFill>
          <p:spPr>
            <a:xfrm>
              <a:off x="4782463" y="4419601"/>
              <a:ext cx="1118564" cy="1120106"/>
            </a:xfrm>
            <a:prstGeom prst="rect">
              <a:avLst/>
            </a:prstGeom>
          </p:spPr>
        </p:pic>
        <p:sp>
          <p:nvSpPr>
            <p:cNvPr id="37" name="Content Placeholder 11">
              <a:extLst>
                <a:ext uri="{FF2B5EF4-FFF2-40B4-BE49-F238E27FC236}">
                  <a16:creationId xmlns:a16="http://schemas.microsoft.com/office/drawing/2014/main" id="{A2CE9FED-E070-FFBD-DC50-EA1FF8A41D49}"/>
                </a:ext>
              </a:extLst>
            </p:cNvPr>
            <p:cNvSpPr txBox="1">
              <a:spLocks/>
            </p:cNvSpPr>
            <p:nvPr/>
          </p:nvSpPr>
          <p:spPr>
            <a:xfrm>
              <a:off x="4968194" y="4806950"/>
              <a:ext cx="742032" cy="56861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latin typeface="BrownPro" panose="00010500010101010101" pitchFamily="50" charset="0"/>
                </a:rPr>
                <a:t>E/W</a:t>
              </a:r>
            </a:p>
          </p:txBody>
        </p:sp>
      </p:grpSp>
      <p:grpSp>
        <p:nvGrpSpPr>
          <p:cNvPr id="38" name="Group 37">
            <a:extLst>
              <a:ext uri="{FF2B5EF4-FFF2-40B4-BE49-F238E27FC236}">
                <a16:creationId xmlns:a16="http://schemas.microsoft.com/office/drawing/2014/main" id="{19D3CF13-43DE-8A8E-A2B0-B32B4F4227F8}"/>
              </a:ext>
            </a:extLst>
          </p:cNvPr>
          <p:cNvGrpSpPr/>
          <p:nvPr/>
        </p:nvGrpSpPr>
        <p:grpSpPr>
          <a:xfrm>
            <a:off x="3744800" y="2790825"/>
            <a:ext cx="8444745" cy="2726916"/>
            <a:chOff x="3744800" y="2790825"/>
            <a:chExt cx="8444745" cy="2726916"/>
          </a:xfrm>
        </p:grpSpPr>
        <p:pic>
          <p:nvPicPr>
            <p:cNvPr id="41" name="Graphic 40">
              <a:extLst>
                <a:ext uri="{FF2B5EF4-FFF2-40B4-BE49-F238E27FC236}">
                  <a16:creationId xmlns:a16="http://schemas.microsoft.com/office/drawing/2014/main" id="{158356A7-3DE9-1871-5D58-34B5719EB7B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744800" y="2790825"/>
              <a:ext cx="7671995" cy="2726916"/>
            </a:xfrm>
            <a:prstGeom prst="rect">
              <a:avLst/>
            </a:prstGeom>
          </p:spPr>
        </p:pic>
        <p:grpSp>
          <p:nvGrpSpPr>
            <p:cNvPr id="42" name="Group 41">
              <a:extLst>
                <a:ext uri="{FF2B5EF4-FFF2-40B4-BE49-F238E27FC236}">
                  <a16:creationId xmlns:a16="http://schemas.microsoft.com/office/drawing/2014/main" id="{2573D47F-FDD4-B436-6E67-7A9A36318EAF}"/>
                </a:ext>
              </a:extLst>
            </p:cNvPr>
            <p:cNvGrpSpPr/>
            <p:nvPr/>
          </p:nvGrpSpPr>
          <p:grpSpPr>
            <a:xfrm>
              <a:off x="10889678" y="4224821"/>
              <a:ext cx="1299867" cy="504766"/>
              <a:chOff x="9610190" y="1246466"/>
              <a:chExt cx="985030" cy="697286"/>
            </a:xfrm>
          </p:grpSpPr>
          <p:cxnSp>
            <p:nvCxnSpPr>
              <p:cNvPr id="43" name="Straight Connector 42">
                <a:extLst>
                  <a:ext uri="{FF2B5EF4-FFF2-40B4-BE49-F238E27FC236}">
                    <a16:creationId xmlns:a16="http://schemas.microsoft.com/office/drawing/2014/main" id="{69A67E38-F7CF-D5C0-B942-806B34FA7E9D}"/>
                  </a:ext>
                </a:extLst>
              </p:cNvPr>
              <p:cNvCxnSpPr>
                <a:cxnSpLocks/>
              </p:cNvCxnSpPr>
              <p:nvPr/>
            </p:nvCxnSpPr>
            <p:spPr>
              <a:xfrm>
                <a:off x="9921240" y="1539240"/>
                <a:ext cx="6553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44" name="Group 43">
                <a:extLst>
                  <a:ext uri="{FF2B5EF4-FFF2-40B4-BE49-F238E27FC236}">
                    <a16:creationId xmlns:a16="http://schemas.microsoft.com/office/drawing/2014/main" id="{CCE936EE-59D4-CB7B-B454-0391D0CB64BC}"/>
                  </a:ext>
                </a:extLst>
              </p:cNvPr>
              <p:cNvGrpSpPr/>
              <p:nvPr/>
            </p:nvGrpSpPr>
            <p:grpSpPr>
              <a:xfrm>
                <a:off x="9610190" y="1246466"/>
                <a:ext cx="985030" cy="697286"/>
                <a:chOff x="9610190" y="1246466"/>
                <a:chExt cx="985030" cy="697286"/>
              </a:xfrm>
            </p:grpSpPr>
            <p:cxnSp>
              <p:nvCxnSpPr>
                <p:cNvPr id="45" name="Straight Arrow Connector 44">
                  <a:extLst>
                    <a:ext uri="{FF2B5EF4-FFF2-40B4-BE49-F238E27FC236}">
                      <a16:creationId xmlns:a16="http://schemas.microsoft.com/office/drawing/2014/main" id="{86A7B47C-3AE5-DE70-81D7-DCF10AC5D381}"/>
                    </a:ext>
                  </a:extLst>
                </p:cNvPr>
                <p:cNvCxnSpPr>
                  <a:cxnSpLocks/>
                </p:cNvCxnSpPr>
                <p:nvPr/>
              </p:nvCxnSpPr>
              <p:spPr>
                <a:xfrm flipH="1" flipV="1">
                  <a:off x="9610190" y="1246466"/>
                  <a:ext cx="311049" cy="292771"/>
                </a:xfrm>
                <a:prstGeom prst="straightConnector1">
                  <a:avLst/>
                </a:prstGeom>
                <a:ln w="3175"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6" name="Content Placeholder 11">
                  <a:extLst>
                    <a:ext uri="{FF2B5EF4-FFF2-40B4-BE49-F238E27FC236}">
                      <a16:creationId xmlns:a16="http://schemas.microsoft.com/office/drawing/2014/main" id="{89743A31-16B9-2D9C-E366-7A5D9DA43D68}"/>
                    </a:ext>
                  </a:extLst>
                </p:cNvPr>
                <p:cNvSpPr txBox="1">
                  <a:spLocks/>
                </p:cNvSpPr>
                <p:nvPr/>
              </p:nvSpPr>
              <p:spPr>
                <a:xfrm>
                  <a:off x="9848460" y="1318911"/>
                  <a:ext cx="746760" cy="624841"/>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800" b="1" dirty="0">
                      <a:solidFill>
                        <a:schemeClr val="accent1"/>
                      </a:solidFill>
                      <a:latin typeface="BrownPro Light" panose="00010400010101010101" pitchFamily="50" charset="0"/>
                    </a:rPr>
                    <a:t>N – OPN 1</a:t>
                  </a:r>
                </a:p>
                <a:p>
                  <a:pPr marL="0" indent="0" algn="r">
                    <a:lnSpc>
                      <a:spcPct val="100000"/>
                    </a:lnSpc>
                    <a:spcBef>
                      <a:spcPts val="0"/>
                    </a:spcBef>
                    <a:buNone/>
                  </a:pPr>
                  <a:r>
                    <a:rPr lang="en-US" sz="600" dirty="0">
                      <a:solidFill>
                        <a:schemeClr val="accent1"/>
                      </a:solidFill>
                      <a:latin typeface="BrownPro Light" panose="00010400010101010101" pitchFamily="50" charset="0"/>
                    </a:rPr>
                    <a:t>5500 - 25000 K</a:t>
                  </a:r>
                </a:p>
                <a:p>
                  <a:pPr marL="0" indent="0" algn="r">
                    <a:lnSpc>
                      <a:spcPct val="100000"/>
                    </a:lnSpc>
                    <a:spcBef>
                      <a:spcPts val="0"/>
                    </a:spcBef>
                    <a:buNone/>
                  </a:pPr>
                  <a:endParaRPr lang="en-US" sz="600" dirty="0">
                    <a:solidFill>
                      <a:schemeClr val="accent1"/>
                    </a:solidFill>
                    <a:latin typeface="BrownPro Light" panose="00010400010101010101" pitchFamily="50" charset="0"/>
                  </a:endParaRPr>
                </a:p>
              </p:txBody>
            </p:sp>
          </p:grpSp>
        </p:grpSp>
      </p:grpSp>
      <p:grpSp>
        <p:nvGrpSpPr>
          <p:cNvPr id="47" name="Group 46">
            <a:extLst>
              <a:ext uri="{FF2B5EF4-FFF2-40B4-BE49-F238E27FC236}">
                <a16:creationId xmlns:a16="http://schemas.microsoft.com/office/drawing/2014/main" id="{1029BABE-CD24-10E3-5B17-E691F7AFB8B8}"/>
              </a:ext>
            </a:extLst>
          </p:cNvPr>
          <p:cNvGrpSpPr/>
          <p:nvPr/>
        </p:nvGrpSpPr>
        <p:grpSpPr>
          <a:xfrm>
            <a:off x="6640945" y="2131482"/>
            <a:ext cx="2613891" cy="3516843"/>
            <a:chOff x="6555207" y="2131482"/>
            <a:chExt cx="2962850" cy="3516843"/>
          </a:xfrm>
        </p:grpSpPr>
        <p:cxnSp>
          <p:nvCxnSpPr>
            <p:cNvPr id="48" name="Straight Connector 47">
              <a:extLst>
                <a:ext uri="{FF2B5EF4-FFF2-40B4-BE49-F238E27FC236}">
                  <a16:creationId xmlns:a16="http://schemas.microsoft.com/office/drawing/2014/main" id="{73D5EA18-F60C-064A-0884-F664252A8C99}"/>
                </a:ext>
              </a:extLst>
            </p:cNvPr>
            <p:cNvCxnSpPr>
              <a:cxnSpLocks/>
              <a:stCxn id="51" idx="1"/>
            </p:cNvCxnSpPr>
            <p:nvPr/>
          </p:nvCxnSpPr>
          <p:spPr>
            <a:xfrm>
              <a:off x="6555207" y="2214720"/>
              <a:ext cx="0" cy="3433605"/>
            </a:xfrm>
            <a:prstGeom prst="line">
              <a:avLst/>
            </a:prstGeom>
            <a:ln w="28575" cmpd="sng">
              <a:solidFill>
                <a:schemeClr val="tx1">
                  <a:lumMod val="85000"/>
                  <a:lumOff val="15000"/>
                  <a:alpha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51" name="Rectangle 50">
              <a:extLst>
                <a:ext uri="{FF2B5EF4-FFF2-40B4-BE49-F238E27FC236}">
                  <a16:creationId xmlns:a16="http://schemas.microsoft.com/office/drawing/2014/main" id="{3CE10BB8-2431-B50E-211A-78F7B7252710}"/>
                </a:ext>
              </a:extLst>
            </p:cNvPr>
            <p:cNvSpPr/>
            <p:nvPr/>
          </p:nvSpPr>
          <p:spPr>
            <a:xfrm>
              <a:off x="6555207" y="2131482"/>
              <a:ext cx="2962837" cy="166476"/>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lumMod val="85000"/>
                      <a:lumOff val="15000"/>
                    </a:schemeClr>
                  </a:solidFill>
                  <a:latin typeface="BrownPro" panose="00010500010101010101" pitchFamily="50" charset="0"/>
                </a:rPr>
                <a:t>Underlit (OPN 4) </a:t>
              </a:r>
            </a:p>
          </p:txBody>
        </p:sp>
        <p:cxnSp>
          <p:nvCxnSpPr>
            <p:cNvPr id="52" name="Straight Connector 51">
              <a:extLst>
                <a:ext uri="{FF2B5EF4-FFF2-40B4-BE49-F238E27FC236}">
                  <a16:creationId xmlns:a16="http://schemas.microsoft.com/office/drawing/2014/main" id="{E66F917B-70D4-665B-8F64-8DECE2330754}"/>
                </a:ext>
              </a:extLst>
            </p:cNvPr>
            <p:cNvCxnSpPr>
              <a:cxnSpLocks/>
            </p:cNvCxnSpPr>
            <p:nvPr/>
          </p:nvCxnSpPr>
          <p:spPr>
            <a:xfrm flipH="1">
              <a:off x="9518044" y="2214720"/>
              <a:ext cx="13" cy="3433605"/>
            </a:xfrm>
            <a:prstGeom prst="line">
              <a:avLst/>
            </a:prstGeom>
            <a:ln w="28575" cmpd="sng">
              <a:solidFill>
                <a:schemeClr val="tx1">
                  <a:lumMod val="85000"/>
                  <a:lumOff val="15000"/>
                  <a:alpha val="50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87AEB4A8-9314-DD72-194D-C107C6D54CC2}"/>
              </a:ext>
            </a:extLst>
          </p:cNvPr>
          <p:cNvGrpSpPr/>
          <p:nvPr/>
        </p:nvGrpSpPr>
        <p:grpSpPr>
          <a:xfrm>
            <a:off x="2472128" y="2786062"/>
            <a:ext cx="8911637" cy="2718031"/>
            <a:chOff x="2472128" y="2786062"/>
            <a:chExt cx="8911637" cy="2718031"/>
          </a:xfrm>
        </p:grpSpPr>
        <p:pic>
          <p:nvPicPr>
            <p:cNvPr id="54" name="Graphic 53">
              <a:extLst>
                <a:ext uri="{FF2B5EF4-FFF2-40B4-BE49-F238E27FC236}">
                  <a16:creationId xmlns:a16="http://schemas.microsoft.com/office/drawing/2014/main" id="{327CF3EF-D4B1-51EB-9F67-2A7B99D9D7B7}"/>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3249806" y="2786062"/>
              <a:ext cx="8133959" cy="2718031"/>
            </a:xfrm>
            <a:prstGeom prst="rect">
              <a:avLst/>
            </a:prstGeom>
          </p:spPr>
        </p:pic>
        <p:grpSp>
          <p:nvGrpSpPr>
            <p:cNvPr id="55" name="Group 54">
              <a:extLst>
                <a:ext uri="{FF2B5EF4-FFF2-40B4-BE49-F238E27FC236}">
                  <a16:creationId xmlns:a16="http://schemas.microsoft.com/office/drawing/2014/main" id="{0A649F75-C8EE-7EFC-EEE3-A9F057CD914B}"/>
                </a:ext>
              </a:extLst>
            </p:cNvPr>
            <p:cNvGrpSpPr/>
            <p:nvPr/>
          </p:nvGrpSpPr>
          <p:grpSpPr>
            <a:xfrm>
              <a:off x="2472128" y="4062371"/>
              <a:ext cx="1536417" cy="673726"/>
              <a:chOff x="9848456" y="1013062"/>
              <a:chExt cx="1164286" cy="930688"/>
            </a:xfrm>
          </p:grpSpPr>
          <p:cxnSp>
            <p:nvCxnSpPr>
              <p:cNvPr id="56" name="Straight Connector 55">
                <a:extLst>
                  <a:ext uri="{FF2B5EF4-FFF2-40B4-BE49-F238E27FC236}">
                    <a16:creationId xmlns:a16="http://schemas.microsoft.com/office/drawing/2014/main" id="{986B5F59-D554-FFC2-9794-C4147B515351}"/>
                  </a:ext>
                </a:extLst>
              </p:cNvPr>
              <p:cNvCxnSpPr>
                <a:cxnSpLocks/>
              </p:cNvCxnSpPr>
              <p:nvPr/>
            </p:nvCxnSpPr>
            <p:spPr>
              <a:xfrm>
                <a:off x="9921240" y="1539240"/>
                <a:ext cx="65532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C77E831B-00DD-B6DE-21C3-74CB9F5710E7}"/>
                  </a:ext>
                </a:extLst>
              </p:cNvPr>
              <p:cNvGrpSpPr/>
              <p:nvPr/>
            </p:nvGrpSpPr>
            <p:grpSpPr>
              <a:xfrm>
                <a:off x="9848456" y="1013062"/>
                <a:ext cx="1164286" cy="930688"/>
                <a:chOff x="9848456" y="1013062"/>
                <a:chExt cx="1164286" cy="930688"/>
              </a:xfrm>
            </p:grpSpPr>
            <p:cxnSp>
              <p:nvCxnSpPr>
                <p:cNvPr id="58" name="Straight Arrow Connector 57">
                  <a:extLst>
                    <a:ext uri="{FF2B5EF4-FFF2-40B4-BE49-F238E27FC236}">
                      <a16:creationId xmlns:a16="http://schemas.microsoft.com/office/drawing/2014/main" id="{6724079A-6B7B-3AAE-A593-7CC8D87F2361}"/>
                    </a:ext>
                  </a:extLst>
                </p:cNvPr>
                <p:cNvCxnSpPr>
                  <a:cxnSpLocks/>
                </p:cNvCxnSpPr>
                <p:nvPr/>
              </p:nvCxnSpPr>
              <p:spPr>
                <a:xfrm flipV="1">
                  <a:off x="10579362" y="1013062"/>
                  <a:ext cx="433380" cy="526176"/>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59" name="Content Placeholder 11">
                  <a:extLst>
                    <a:ext uri="{FF2B5EF4-FFF2-40B4-BE49-F238E27FC236}">
                      <a16:creationId xmlns:a16="http://schemas.microsoft.com/office/drawing/2014/main" id="{52A38272-4A14-EA1A-A018-83A1083E317D}"/>
                    </a:ext>
                  </a:extLst>
                </p:cNvPr>
                <p:cNvSpPr txBox="1">
                  <a:spLocks/>
                </p:cNvSpPr>
                <p:nvPr/>
              </p:nvSpPr>
              <p:spPr>
                <a:xfrm>
                  <a:off x="9848456" y="1318909"/>
                  <a:ext cx="746760" cy="624841"/>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800" b="1" dirty="0">
                      <a:solidFill>
                        <a:srgbClr val="FF0000"/>
                      </a:solidFill>
                      <a:latin typeface="BrownPro Light" panose="00010400010101010101" pitchFamily="50" charset="0"/>
                    </a:rPr>
                    <a:t>N – OPN 1</a:t>
                  </a:r>
                </a:p>
                <a:p>
                  <a:pPr marL="0" indent="0">
                    <a:lnSpc>
                      <a:spcPct val="100000"/>
                    </a:lnSpc>
                    <a:spcBef>
                      <a:spcPts val="0"/>
                    </a:spcBef>
                    <a:buNone/>
                  </a:pPr>
                  <a:r>
                    <a:rPr lang="en-US" sz="600" dirty="0">
                      <a:solidFill>
                        <a:srgbClr val="FF0000"/>
                      </a:solidFill>
                      <a:latin typeface="BrownPro Light" panose="00010400010101010101" pitchFamily="50" charset="0"/>
                    </a:rPr>
                    <a:t>5500 - 25000 K</a:t>
                  </a:r>
                </a:p>
                <a:p>
                  <a:pPr marL="0" indent="0">
                    <a:lnSpc>
                      <a:spcPct val="100000"/>
                    </a:lnSpc>
                    <a:spcBef>
                      <a:spcPts val="0"/>
                    </a:spcBef>
                    <a:buNone/>
                  </a:pPr>
                  <a:endParaRPr lang="en-US" sz="600" dirty="0">
                    <a:solidFill>
                      <a:srgbClr val="FF0000"/>
                    </a:solidFill>
                    <a:latin typeface="BrownPro Light" panose="00010400010101010101" pitchFamily="50" charset="0"/>
                  </a:endParaRPr>
                </a:p>
              </p:txBody>
            </p:sp>
          </p:grpSp>
        </p:grpSp>
      </p:grpSp>
      <p:grpSp>
        <p:nvGrpSpPr>
          <p:cNvPr id="60" name="Group 59">
            <a:extLst>
              <a:ext uri="{FF2B5EF4-FFF2-40B4-BE49-F238E27FC236}">
                <a16:creationId xmlns:a16="http://schemas.microsoft.com/office/drawing/2014/main" id="{655749D1-1756-F103-0C4E-14AFFDA20CEA}"/>
              </a:ext>
            </a:extLst>
          </p:cNvPr>
          <p:cNvGrpSpPr/>
          <p:nvPr/>
        </p:nvGrpSpPr>
        <p:grpSpPr>
          <a:xfrm>
            <a:off x="5996952" y="4402398"/>
            <a:ext cx="1222129" cy="1120106"/>
            <a:chOff x="4669662" y="4419601"/>
            <a:chExt cx="1222129" cy="1120106"/>
          </a:xfrm>
        </p:grpSpPr>
        <p:pic>
          <p:nvPicPr>
            <p:cNvPr id="61" name="Graphic 60">
              <a:extLst>
                <a:ext uri="{FF2B5EF4-FFF2-40B4-BE49-F238E27FC236}">
                  <a16:creationId xmlns:a16="http://schemas.microsoft.com/office/drawing/2014/main" id="{74C45BCE-7863-CB70-74AE-AEF14B745E82}"/>
                </a:ext>
              </a:extLst>
            </p:cNvPr>
            <p:cNvPicPr>
              <a:picLocks noChangeAspect="1"/>
            </p:cNvPicPr>
            <p:nvPr/>
          </p:nvPicPr>
          <p:blipFill rotWithShape="1">
            <a:blip r:embed="rId11">
              <a:extLst>
                <a:ext uri="{96DAC541-7B7A-43D3-8B79-37D633B846F1}">
                  <asvg:svgBlip xmlns:asvg="http://schemas.microsoft.com/office/drawing/2016/SVG/main" r:embed="rId12"/>
                </a:ext>
              </a:extLst>
            </a:blip>
            <a:srcRect l="68628" r="-4248"/>
            <a:stretch/>
          </p:blipFill>
          <p:spPr>
            <a:xfrm>
              <a:off x="4773227" y="4419601"/>
              <a:ext cx="1118564" cy="1120106"/>
            </a:xfrm>
            <a:prstGeom prst="rect">
              <a:avLst/>
            </a:prstGeom>
          </p:spPr>
        </p:pic>
        <p:sp>
          <p:nvSpPr>
            <p:cNvPr id="67" name="Content Placeholder 11">
              <a:extLst>
                <a:ext uri="{FF2B5EF4-FFF2-40B4-BE49-F238E27FC236}">
                  <a16:creationId xmlns:a16="http://schemas.microsoft.com/office/drawing/2014/main" id="{0D49A40C-AC78-145E-EF74-7757741BE861}"/>
                </a:ext>
              </a:extLst>
            </p:cNvPr>
            <p:cNvSpPr txBox="1">
              <a:spLocks/>
            </p:cNvSpPr>
            <p:nvPr/>
          </p:nvSpPr>
          <p:spPr>
            <a:xfrm>
              <a:off x="4669662" y="4806950"/>
              <a:ext cx="715550" cy="4659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latin typeface="BrownPro" panose="00010500010101010101" pitchFamily="50" charset="0"/>
                </a:rPr>
                <a:t>N</a:t>
              </a:r>
            </a:p>
          </p:txBody>
        </p:sp>
      </p:grpSp>
      <p:sp>
        <p:nvSpPr>
          <p:cNvPr id="6" name="Content Placeholder 11">
            <a:extLst>
              <a:ext uri="{FF2B5EF4-FFF2-40B4-BE49-F238E27FC236}">
                <a16:creationId xmlns:a16="http://schemas.microsoft.com/office/drawing/2014/main" id="{F697B900-DF0B-A2B7-F884-77708A0968CD}"/>
              </a:ext>
            </a:extLst>
          </p:cNvPr>
          <p:cNvSpPr txBox="1">
            <a:spLocks/>
          </p:cNvSpPr>
          <p:nvPr/>
        </p:nvSpPr>
        <p:spPr>
          <a:xfrm>
            <a:off x="3291228" y="5642162"/>
            <a:ext cx="3397929" cy="8464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chemeClr val="bg1"/>
                </a:solidFill>
                <a:latin typeface="BrownPro Light" panose="00010400010101010101" pitchFamily="50" charset="0"/>
              </a:rPr>
              <a:t>S:       	Gaze toward window</a:t>
            </a:r>
          </a:p>
          <a:p>
            <a:pPr marL="0" indent="0">
              <a:buNone/>
            </a:pPr>
            <a:r>
              <a:rPr lang="en-US" sz="1200" dirty="0">
                <a:solidFill>
                  <a:schemeClr val="bg1"/>
                </a:solidFill>
                <a:latin typeface="BrownPro Light" panose="00010400010101010101" pitchFamily="50" charset="0"/>
              </a:rPr>
              <a:t>E/W: 	Gaze parallel to window</a:t>
            </a:r>
          </a:p>
          <a:p>
            <a:pPr marL="0" indent="0">
              <a:buNone/>
            </a:pPr>
            <a:r>
              <a:rPr lang="en-US" sz="1200" dirty="0">
                <a:solidFill>
                  <a:schemeClr val="bg1"/>
                </a:solidFill>
                <a:latin typeface="BrownPro Light" panose="00010400010101010101" pitchFamily="50" charset="0"/>
              </a:rPr>
              <a:t>N: 	Gaze toward rare wall</a:t>
            </a:r>
          </a:p>
        </p:txBody>
      </p:sp>
    </p:spTree>
    <p:extLst>
      <p:ext uri="{BB962C8B-B14F-4D97-AF65-F5344CB8AC3E}">
        <p14:creationId xmlns:p14="http://schemas.microsoft.com/office/powerpoint/2010/main" val="2413747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7"/>
                                        </p:tgtEl>
                                        <p:attrNameLst>
                                          <p:attrName>style.visibility</p:attrName>
                                        </p:attrNameLst>
                                      </p:cBhvr>
                                      <p:to>
                                        <p:strVal val="visible"/>
                                      </p:to>
                                    </p:set>
                                    <p:animEffect transition="in" filter="wipe(left)">
                                      <p:cBhvr>
                                        <p:cTn id="7" dur="500"/>
                                        <p:tgtEl>
                                          <p:spTgt spid="137"/>
                                        </p:tgtEl>
                                      </p:cBhvr>
                                    </p:animEffect>
                                  </p:childTnLst>
                                </p:cTn>
                              </p:par>
                              <p:par>
                                <p:cTn id="8" presetID="1"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wipe(down)">
                                      <p:cBhvr>
                                        <p:cTn id="13" dur="500"/>
                                        <p:tgtEl>
                                          <p:spTgt spid="2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left)">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mph" presetSubtype="0" nodeType="clickEffect">
                                  <p:stCondLst>
                                    <p:cond delay="0"/>
                                  </p:stCondLst>
                                  <p:childTnLst>
                                    <p:set>
                                      <p:cBhvr>
                                        <p:cTn id="22" dur="indefinite"/>
                                        <p:tgtEl>
                                          <p:spTgt spid="137"/>
                                        </p:tgtEl>
                                        <p:attrNameLst>
                                          <p:attrName>style.opacity</p:attrName>
                                        </p:attrNameLst>
                                      </p:cBhvr>
                                      <p:to>
                                        <p:strVal val="0.25"/>
                                      </p:to>
                                    </p:set>
                                    <p:animEffect filter="image" prLst="opacity: 0.25">
                                      <p:cBhvr rctx="IE">
                                        <p:cTn id="23" dur="indefinite"/>
                                        <p:tgtEl>
                                          <p:spTgt spid="137"/>
                                        </p:tgtEl>
                                      </p:cBhvr>
                                    </p:animEffect>
                                  </p:childTnLst>
                                </p:cTn>
                              </p:par>
                              <p:par>
                                <p:cTn id="24" presetID="9" presetClass="emph" presetSubtype="0" nodeType="withEffect">
                                  <p:stCondLst>
                                    <p:cond delay="0"/>
                                  </p:stCondLst>
                                  <p:childTnLst>
                                    <p:set>
                                      <p:cBhvr>
                                        <p:cTn id="25" dur="indefinite"/>
                                        <p:tgtEl>
                                          <p:spTgt spid="26"/>
                                        </p:tgtEl>
                                        <p:attrNameLst>
                                          <p:attrName>style.opacity</p:attrName>
                                        </p:attrNameLst>
                                      </p:cBhvr>
                                      <p:to>
                                        <p:strVal val="0.25"/>
                                      </p:to>
                                    </p:set>
                                    <p:animEffect filter="image" prLst="opacity: 0.25">
                                      <p:cBhvr rctx="IE">
                                        <p:cTn id="26" dur="indefinite"/>
                                        <p:tgtEl>
                                          <p:spTgt spid="26"/>
                                        </p:tgtEl>
                                      </p:cBhvr>
                                    </p:animEffect>
                                  </p:childTnLst>
                                </p:cTn>
                              </p:par>
                              <p:par>
                                <p:cTn id="27" presetID="9" presetClass="emph" presetSubtype="0" nodeType="withEffect">
                                  <p:stCondLst>
                                    <p:cond delay="0"/>
                                  </p:stCondLst>
                                  <p:childTnLst>
                                    <p:set>
                                      <p:cBhvr>
                                        <p:cTn id="28" dur="indefinite"/>
                                        <p:tgtEl>
                                          <p:spTgt spid="3"/>
                                        </p:tgtEl>
                                        <p:attrNameLst>
                                          <p:attrName>style.opacity</p:attrName>
                                        </p:attrNameLst>
                                      </p:cBhvr>
                                      <p:to>
                                        <p:strVal val="0.25"/>
                                      </p:to>
                                    </p:set>
                                    <p:animEffect filter="image" prLst="opacity: 0.25">
                                      <p:cBhvr rctx="IE">
                                        <p:cTn id="29" dur="indefinite"/>
                                        <p:tgtEl>
                                          <p:spTgt spid="3"/>
                                        </p:tgtEl>
                                      </p:cBhvr>
                                    </p:animEffect>
                                  </p:childTnLst>
                                </p:cTn>
                              </p:par>
                              <p:par>
                                <p:cTn id="30" presetID="9" presetClass="emph" presetSubtype="0" nodeType="withEffect">
                                  <p:stCondLst>
                                    <p:cond delay="0"/>
                                  </p:stCondLst>
                                  <p:childTnLst>
                                    <p:set>
                                      <p:cBhvr>
                                        <p:cTn id="31" dur="indefinite"/>
                                        <p:tgtEl>
                                          <p:spTgt spid="19"/>
                                        </p:tgtEl>
                                        <p:attrNameLst>
                                          <p:attrName>style.opacity</p:attrName>
                                        </p:attrNameLst>
                                      </p:cBhvr>
                                      <p:to>
                                        <p:strVal val="0.25"/>
                                      </p:to>
                                    </p:set>
                                    <p:animEffect filter="image" prLst="opacity: 0.25">
                                      <p:cBhvr rctx="IE">
                                        <p:cTn id="32" dur="indefinite"/>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left)">
                                      <p:cBhvr>
                                        <p:cTn id="37" dur="500"/>
                                        <p:tgtEl>
                                          <p:spTgt spid="17"/>
                                        </p:tgtEl>
                                      </p:cBhvr>
                                    </p:animEffect>
                                  </p:childTnLst>
                                </p:cTn>
                              </p:par>
                              <p:par>
                                <p:cTn id="38" presetID="1" presetClass="entr" presetSubtype="0" fill="hold" nodeType="withEffect">
                                  <p:stCondLst>
                                    <p:cond delay="0"/>
                                  </p:stCondLst>
                                  <p:childTnLst>
                                    <p:set>
                                      <p:cBhvr>
                                        <p:cTn id="39" dur="1" fill="hold">
                                          <p:stCondLst>
                                            <p:cond delay="0"/>
                                          </p:stCondLst>
                                        </p:cTn>
                                        <p:tgtEl>
                                          <p:spTgt spid="35"/>
                                        </p:tgtEl>
                                        <p:attrNameLst>
                                          <p:attrName>style.visibility</p:attrName>
                                        </p:attrNameLst>
                                      </p:cBhvr>
                                      <p:to>
                                        <p:strVal val="visible"/>
                                      </p:to>
                                    </p:set>
                                  </p:childTnLst>
                                </p:cTn>
                              </p:par>
                            </p:childTnLst>
                          </p:cTn>
                        </p:par>
                        <p:par>
                          <p:cTn id="40" fill="hold">
                            <p:stCondLst>
                              <p:cond delay="500"/>
                            </p:stCondLst>
                            <p:childTnLst>
                              <p:par>
                                <p:cTn id="41" presetID="22" presetClass="entr" presetSubtype="4" fill="hold" nodeType="after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wipe(down)">
                                      <p:cBhvr>
                                        <p:cTn id="43" dur="500"/>
                                        <p:tgtEl>
                                          <p:spTgt spid="5"/>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wipe(left)">
                                      <p:cBhvr>
                                        <p:cTn id="48" dur="500"/>
                                        <p:tgtEl>
                                          <p:spTgt spid="28"/>
                                        </p:tgtEl>
                                      </p:cBhvr>
                                    </p:animEffect>
                                  </p:childTnLst>
                                </p:cTn>
                              </p:par>
                            </p:childTnLst>
                          </p:cTn>
                        </p:par>
                      </p:childTnLst>
                    </p:cTn>
                  </p:par>
                  <p:par>
                    <p:cTn id="49" fill="hold">
                      <p:stCondLst>
                        <p:cond delay="indefinite"/>
                      </p:stCondLst>
                      <p:childTnLst>
                        <p:par>
                          <p:cTn id="50" fill="hold">
                            <p:stCondLst>
                              <p:cond delay="0"/>
                            </p:stCondLst>
                            <p:childTnLst>
                              <p:par>
                                <p:cTn id="51" presetID="9" presetClass="emph" presetSubtype="0" nodeType="clickEffect">
                                  <p:stCondLst>
                                    <p:cond delay="0"/>
                                  </p:stCondLst>
                                  <p:childTnLst>
                                    <p:set>
                                      <p:cBhvr>
                                        <p:cTn id="52" dur="indefinite"/>
                                        <p:tgtEl>
                                          <p:spTgt spid="17"/>
                                        </p:tgtEl>
                                        <p:attrNameLst>
                                          <p:attrName>style.opacity</p:attrName>
                                        </p:attrNameLst>
                                      </p:cBhvr>
                                      <p:to>
                                        <p:strVal val="0.25"/>
                                      </p:to>
                                    </p:set>
                                    <p:animEffect filter="image" prLst="opacity: 0.25">
                                      <p:cBhvr rctx="IE">
                                        <p:cTn id="53" dur="indefinite"/>
                                        <p:tgtEl>
                                          <p:spTgt spid="17"/>
                                        </p:tgtEl>
                                      </p:cBhvr>
                                    </p:animEffect>
                                  </p:childTnLst>
                                </p:cTn>
                              </p:par>
                              <p:par>
                                <p:cTn id="54" presetID="9" presetClass="emph" presetSubtype="0" nodeType="withEffect">
                                  <p:stCondLst>
                                    <p:cond delay="0"/>
                                  </p:stCondLst>
                                  <p:childTnLst>
                                    <p:set>
                                      <p:cBhvr>
                                        <p:cTn id="55" dur="indefinite"/>
                                        <p:tgtEl>
                                          <p:spTgt spid="5"/>
                                        </p:tgtEl>
                                        <p:attrNameLst>
                                          <p:attrName>style.opacity</p:attrName>
                                        </p:attrNameLst>
                                      </p:cBhvr>
                                      <p:to>
                                        <p:strVal val="0.25"/>
                                      </p:to>
                                    </p:set>
                                    <p:animEffect filter="image" prLst="opacity: 0.25">
                                      <p:cBhvr rctx="IE">
                                        <p:cTn id="56" dur="indefinite"/>
                                        <p:tgtEl>
                                          <p:spTgt spid="5"/>
                                        </p:tgtEl>
                                      </p:cBhvr>
                                    </p:animEffect>
                                  </p:childTnLst>
                                </p:cTn>
                              </p:par>
                              <p:par>
                                <p:cTn id="57" presetID="9" presetClass="emph" presetSubtype="0" nodeType="withEffect">
                                  <p:stCondLst>
                                    <p:cond delay="0"/>
                                  </p:stCondLst>
                                  <p:childTnLst>
                                    <p:set>
                                      <p:cBhvr>
                                        <p:cTn id="58" dur="indefinite"/>
                                        <p:tgtEl>
                                          <p:spTgt spid="28"/>
                                        </p:tgtEl>
                                        <p:attrNameLst>
                                          <p:attrName>style.opacity</p:attrName>
                                        </p:attrNameLst>
                                      </p:cBhvr>
                                      <p:to>
                                        <p:strVal val="0.25"/>
                                      </p:to>
                                    </p:set>
                                    <p:animEffect filter="image" prLst="opacity: 0.25">
                                      <p:cBhvr rctx="IE">
                                        <p:cTn id="59" dur="indefinite"/>
                                        <p:tgtEl>
                                          <p:spTgt spid="28"/>
                                        </p:tgtEl>
                                      </p:cBhvr>
                                    </p:animEffect>
                                  </p:childTnLst>
                                </p:cTn>
                              </p:par>
                              <p:par>
                                <p:cTn id="60" presetID="9" presetClass="emph" presetSubtype="0" nodeType="withEffect">
                                  <p:stCondLst>
                                    <p:cond delay="0"/>
                                  </p:stCondLst>
                                  <p:childTnLst>
                                    <p:set>
                                      <p:cBhvr>
                                        <p:cTn id="61" dur="indefinite"/>
                                        <p:tgtEl>
                                          <p:spTgt spid="35"/>
                                        </p:tgtEl>
                                        <p:attrNameLst>
                                          <p:attrName>style.opacity</p:attrName>
                                        </p:attrNameLst>
                                      </p:cBhvr>
                                      <p:to>
                                        <p:strVal val="0.25"/>
                                      </p:to>
                                    </p:set>
                                    <p:animEffect filter="image" prLst="opacity: 0.25">
                                      <p:cBhvr rctx="IE">
                                        <p:cTn id="62" dur="indefinite"/>
                                        <p:tgtEl>
                                          <p:spTgt spid="35"/>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53"/>
                                        </p:tgtEl>
                                        <p:attrNameLst>
                                          <p:attrName>style.visibility</p:attrName>
                                        </p:attrNameLst>
                                      </p:cBhvr>
                                      <p:to>
                                        <p:strVal val="visible"/>
                                      </p:to>
                                    </p:set>
                                    <p:animEffect transition="in" filter="wipe(left)">
                                      <p:cBhvr>
                                        <p:cTn id="67" dur="500"/>
                                        <p:tgtEl>
                                          <p:spTgt spid="53"/>
                                        </p:tgtEl>
                                      </p:cBhvr>
                                    </p:animEffect>
                                  </p:childTnLst>
                                </p:cTn>
                              </p:par>
                              <p:par>
                                <p:cTn id="68" presetID="1" presetClass="entr" presetSubtype="0" fill="hold" nodeType="withEffect">
                                  <p:stCondLst>
                                    <p:cond delay="0"/>
                                  </p:stCondLst>
                                  <p:childTnLst>
                                    <p:set>
                                      <p:cBhvr>
                                        <p:cTn id="69" dur="1" fill="hold">
                                          <p:stCondLst>
                                            <p:cond delay="0"/>
                                          </p:stCondLst>
                                        </p:cTn>
                                        <p:tgtEl>
                                          <p:spTgt spid="60"/>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nodeType="clickEffect">
                                  <p:stCondLst>
                                    <p:cond delay="0"/>
                                  </p:stCondLst>
                                  <p:childTnLst>
                                    <p:set>
                                      <p:cBhvr>
                                        <p:cTn id="73" dur="1" fill="hold">
                                          <p:stCondLst>
                                            <p:cond delay="0"/>
                                          </p:stCondLst>
                                        </p:cTn>
                                        <p:tgtEl>
                                          <p:spTgt spid="38"/>
                                        </p:tgtEl>
                                        <p:attrNameLst>
                                          <p:attrName>style.visibility</p:attrName>
                                        </p:attrNameLst>
                                      </p:cBhvr>
                                      <p:to>
                                        <p:strVal val="visible"/>
                                      </p:to>
                                    </p:set>
                                    <p:animEffect transition="in" filter="wipe(left)">
                                      <p:cBhvr>
                                        <p:cTn id="74" dur="500"/>
                                        <p:tgtEl>
                                          <p:spTgt spid="38"/>
                                        </p:tgtEl>
                                      </p:cBhvr>
                                    </p:animEffect>
                                  </p:childTnLst>
                                </p:cTn>
                              </p:par>
                            </p:childTnLst>
                          </p:cTn>
                        </p:par>
                        <p:par>
                          <p:cTn id="75" fill="hold">
                            <p:stCondLst>
                              <p:cond delay="500"/>
                            </p:stCondLst>
                            <p:childTnLst>
                              <p:par>
                                <p:cTn id="76" presetID="22" presetClass="entr" presetSubtype="4" fill="hold" nodeType="afterEffect">
                                  <p:stCondLst>
                                    <p:cond delay="0"/>
                                  </p:stCondLst>
                                  <p:childTnLst>
                                    <p:set>
                                      <p:cBhvr>
                                        <p:cTn id="77" dur="1" fill="hold">
                                          <p:stCondLst>
                                            <p:cond delay="0"/>
                                          </p:stCondLst>
                                        </p:cTn>
                                        <p:tgtEl>
                                          <p:spTgt spid="47"/>
                                        </p:tgtEl>
                                        <p:attrNameLst>
                                          <p:attrName>style.visibility</p:attrName>
                                        </p:attrNameLst>
                                      </p:cBhvr>
                                      <p:to>
                                        <p:strVal val="visible"/>
                                      </p:to>
                                    </p:set>
                                    <p:animEffect transition="in" filter="wipe(down)">
                                      <p:cBhvr>
                                        <p:cTn id="78" dur="500"/>
                                        <p:tgtEl>
                                          <p:spTgt spid="47"/>
                                        </p:tgtEl>
                                      </p:cBhvr>
                                    </p:animEffect>
                                  </p:childTnLst>
                                </p:cTn>
                              </p:par>
                            </p:childTnLst>
                          </p:cTn>
                        </p:par>
                      </p:childTnLst>
                    </p:cTn>
                  </p:par>
                  <p:par>
                    <p:cTn id="79" fill="hold">
                      <p:stCondLst>
                        <p:cond delay="indefinite"/>
                      </p:stCondLst>
                      <p:childTnLst>
                        <p:par>
                          <p:cTn id="80" fill="hold">
                            <p:stCondLst>
                              <p:cond delay="0"/>
                            </p:stCondLst>
                            <p:childTnLst>
                              <p:par>
                                <p:cTn id="81" presetID="9" presetClass="emph" presetSubtype="0" nodeType="clickEffect">
                                  <p:stCondLst>
                                    <p:cond delay="0"/>
                                  </p:stCondLst>
                                  <p:childTnLst>
                                    <p:set>
                                      <p:cBhvr>
                                        <p:cTn id="82" dur="indefinite"/>
                                        <p:tgtEl>
                                          <p:spTgt spid="60"/>
                                        </p:tgtEl>
                                        <p:attrNameLst>
                                          <p:attrName>style.opacity</p:attrName>
                                        </p:attrNameLst>
                                      </p:cBhvr>
                                      <p:to>
                                        <p:strVal val="0.25"/>
                                      </p:to>
                                    </p:set>
                                    <p:animEffect filter="image" prLst="opacity: 0.25">
                                      <p:cBhvr rctx="IE">
                                        <p:cTn id="83" dur="indefinite"/>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6" name="Group 135">
            <a:extLst>
              <a:ext uri="{FF2B5EF4-FFF2-40B4-BE49-F238E27FC236}">
                <a16:creationId xmlns:a16="http://schemas.microsoft.com/office/drawing/2014/main" id="{1FAB4844-F8FD-859C-DEF0-1AC48D10BC90}"/>
              </a:ext>
            </a:extLst>
          </p:cNvPr>
          <p:cNvGrpSpPr/>
          <p:nvPr/>
        </p:nvGrpSpPr>
        <p:grpSpPr>
          <a:xfrm>
            <a:off x="838200" y="2531758"/>
            <a:ext cx="11353800" cy="4326242"/>
            <a:chOff x="838200" y="2531758"/>
            <a:chExt cx="11353800" cy="4326242"/>
          </a:xfrm>
        </p:grpSpPr>
        <p:pic>
          <p:nvPicPr>
            <p:cNvPr id="15" name="Graphic 14">
              <a:extLst>
                <a:ext uri="{FF2B5EF4-FFF2-40B4-BE49-F238E27FC236}">
                  <a16:creationId xmlns:a16="http://schemas.microsoft.com/office/drawing/2014/main" id="{E7BEB13D-838A-380E-BC04-3EE9A067CCA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200" y="2585065"/>
              <a:ext cx="11353800" cy="4272935"/>
            </a:xfrm>
            <a:prstGeom prst="rect">
              <a:avLst/>
            </a:prstGeom>
          </p:spPr>
        </p:pic>
        <p:pic>
          <p:nvPicPr>
            <p:cNvPr id="11" name="Graphic 10">
              <a:extLst>
                <a:ext uri="{FF2B5EF4-FFF2-40B4-BE49-F238E27FC236}">
                  <a16:creationId xmlns:a16="http://schemas.microsoft.com/office/drawing/2014/main" id="{74F14DAD-AB30-32BA-71D1-5C5AE20C8B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8200" y="2531758"/>
              <a:ext cx="11330628" cy="2972335"/>
            </a:xfrm>
            <a:prstGeom prst="rect">
              <a:avLst/>
            </a:prstGeom>
          </p:spPr>
        </p:pic>
      </p:grpSp>
      <p:grpSp>
        <p:nvGrpSpPr>
          <p:cNvPr id="3" name="Group 2">
            <a:extLst>
              <a:ext uri="{FF2B5EF4-FFF2-40B4-BE49-F238E27FC236}">
                <a16:creationId xmlns:a16="http://schemas.microsoft.com/office/drawing/2014/main" id="{6C8581E5-BF2C-A96B-EB00-BC2C71AE626D}"/>
              </a:ext>
            </a:extLst>
          </p:cNvPr>
          <p:cNvGrpSpPr/>
          <p:nvPr/>
        </p:nvGrpSpPr>
        <p:grpSpPr>
          <a:xfrm>
            <a:off x="3235960" y="2593196"/>
            <a:ext cx="8950154" cy="2915660"/>
            <a:chOff x="3235960" y="2593196"/>
            <a:chExt cx="8950154" cy="2915660"/>
          </a:xfrm>
        </p:grpSpPr>
        <p:pic>
          <p:nvPicPr>
            <p:cNvPr id="37" name="Graphic 36">
              <a:extLst>
                <a:ext uri="{FF2B5EF4-FFF2-40B4-BE49-F238E27FC236}">
                  <a16:creationId xmlns:a16="http://schemas.microsoft.com/office/drawing/2014/main" id="{E8729EDC-00EF-BC8D-8895-6753531BC20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35960" y="2617632"/>
              <a:ext cx="8111490" cy="2891224"/>
            </a:xfrm>
            <a:prstGeom prst="rect">
              <a:avLst/>
            </a:prstGeom>
          </p:spPr>
        </p:pic>
        <p:grpSp>
          <p:nvGrpSpPr>
            <p:cNvPr id="41" name="Group 40">
              <a:extLst>
                <a:ext uri="{FF2B5EF4-FFF2-40B4-BE49-F238E27FC236}">
                  <a16:creationId xmlns:a16="http://schemas.microsoft.com/office/drawing/2014/main" id="{E0D50F38-E5A1-6C48-F871-63A9F1989587}"/>
                </a:ext>
              </a:extLst>
            </p:cNvPr>
            <p:cNvGrpSpPr/>
            <p:nvPr/>
          </p:nvGrpSpPr>
          <p:grpSpPr>
            <a:xfrm>
              <a:off x="10889673" y="2593196"/>
              <a:ext cx="1296441" cy="641358"/>
              <a:chOff x="9700529" y="1325090"/>
              <a:chExt cx="982434" cy="885976"/>
            </a:xfrm>
          </p:grpSpPr>
          <p:cxnSp>
            <p:nvCxnSpPr>
              <p:cNvPr id="43" name="Straight Connector 42">
                <a:extLst>
                  <a:ext uri="{FF2B5EF4-FFF2-40B4-BE49-F238E27FC236}">
                    <a16:creationId xmlns:a16="http://schemas.microsoft.com/office/drawing/2014/main" id="{D9AE62FD-500B-41CD-FECC-17FE46BC600D}"/>
                  </a:ext>
                </a:extLst>
              </p:cNvPr>
              <p:cNvCxnSpPr>
                <a:cxnSpLocks/>
              </p:cNvCxnSpPr>
              <p:nvPr/>
            </p:nvCxnSpPr>
            <p:spPr>
              <a:xfrm>
                <a:off x="10002191" y="1539240"/>
                <a:ext cx="664794"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44" name="Group 43">
                <a:extLst>
                  <a:ext uri="{FF2B5EF4-FFF2-40B4-BE49-F238E27FC236}">
                    <a16:creationId xmlns:a16="http://schemas.microsoft.com/office/drawing/2014/main" id="{23813B5E-97CD-D18B-F0F7-9DFEDC09BF39}"/>
                  </a:ext>
                </a:extLst>
              </p:cNvPr>
              <p:cNvGrpSpPr/>
              <p:nvPr/>
            </p:nvGrpSpPr>
            <p:grpSpPr>
              <a:xfrm>
                <a:off x="9700529" y="1325090"/>
                <a:ext cx="982434" cy="885976"/>
                <a:chOff x="9700529" y="1325090"/>
                <a:chExt cx="982434" cy="885976"/>
              </a:xfrm>
            </p:grpSpPr>
            <p:cxnSp>
              <p:nvCxnSpPr>
                <p:cNvPr id="45" name="Straight Arrow Connector 44">
                  <a:extLst>
                    <a:ext uri="{FF2B5EF4-FFF2-40B4-BE49-F238E27FC236}">
                      <a16:creationId xmlns:a16="http://schemas.microsoft.com/office/drawing/2014/main" id="{66C60AF3-E6B7-4D77-4C7E-3D738F09AF29}"/>
                    </a:ext>
                  </a:extLst>
                </p:cNvPr>
                <p:cNvCxnSpPr>
                  <a:cxnSpLocks/>
                </p:cNvCxnSpPr>
                <p:nvPr/>
              </p:nvCxnSpPr>
              <p:spPr>
                <a:xfrm flipH="1">
                  <a:off x="9700529" y="1539240"/>
                  <a:ext cx="297202" cy="671826"/>
                </a:xfrm>
                <a:prstGeom prst="straightConnector1">
                  <a:avLst/>
                </a:prstGeom>
                <a:ln w="63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6" name="Content Placeholder 11">
                  <a:extLst>
                    <a:ext uri="{FF2B5EF4-FFF2-40B4-BE49-F238E27FC236}">
                      <a16:creationId xmlns:a16="http://schemas.microsoft.com/office/drawing/2014/main" id="{81A2D4A7-4AB8-257C-CD46-F6824DEACE4F}"/>
                    </a:ext>
                  </a:extLst>
                </p:cNvPr>
                <p:cNvSpPr txBox="1">
                  <a:spLocks/>
                </p:cNvSpPr>
                <p:nvPr/>
              </p:nvSpPr>
              <p:spPr>
                <a:xfrm>
                  <a:off x="9936203" y="1325090"/>
                  <a:ext cx="746760" cy="624840"/>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800" b="1" dirty="0">
                      <a:solidFill>
                        <a:srgbClr val="FF0000"/>
                      </a:solidFill>
                      <a:latin typeface="BrownPro Light" panose="00010400010101010101" pitchFamily="50" charset="0"/>
                    </a:rPr>
                    <a:t>S – OPN 1</a:t>
                  </a:r>
                </a:p>
                <a:p>
                  <a:pPr marL="0" indent="0" algn="r">
                    <a:lnSpc>
                      <a:spcPct val="100000"/>
                    </a:lnSpc>
                    <a:spcBef>
                      <a:spcPts val="0"/>
                    </a:spcBef>
                    <a:buNone/>
                  </a:pPr>
                  <a:r>
                    <a:rPr lang="en-US" sz="600" dirty="0">
                      <a:solidFill>
                        <a:srgbClr val="FF0000"/>
                      </a:solidFill>
                      <a:latin typeface="BrownPro Light" panose="00010400010101010101" pitchFamily="50" charset="0"/>
                    </a:rPr>
                    <a:t>5500 - 25000 K</a:t>
                  </a:r>
                </a:p>
                <a:p>
                  <a:pPr marL="0" indent="0" algn="r">
                    <a:lnSpc>
                      <a:spcPct val="100000"/>
                    </a:lnSpc>
                    <a:spcBef>
                      <a:spcPts val="0"/>
                    </a:spcBef>
                    <a:buNone/>
                  </a:pPr>
                  <a:endParaRPr lang="en-US" sz="600" dirty="0">
                    <a:solidFill>
                      <a:srgbClr val="FF0000"/>
                    </a:solidFill>
                    <a:latin typeface="BrownPro Light" panose="00010400010101010101" pitchFamily="50" charset="0"/>
                  </a:endParaRPr>
                </a:p>
              </p:txBody>
            </p:sp>
          </p:grpSp>
        </p:grpSp>
      </p:grpSp>
      <p:sp>
        <p:nvSpPr>
          <p:cNvPr id="50" name="Rectangle 49">
            <a:extLst>
              <a:ext uri="{FF2B5EF4-FFF2-40B4-BE49-F238E27FC236}">
                <a16:creationId xmlns:a16="http://schemas.microsoft.com/office/drawing/2014/main" id="{2B5F75BB-DDB5-2D87-E41E-B3CEEA648E60}"/>
              </a:ext>
            </a:extLst>
          </p:cNvPr>
          <p:cNvSpPr/>
          <p:nvPr/>
        </p:nvSpPr>
        <p:spPr>
          <a:xfrm>
            <a:off x="856488" y="6556248"/>
            <a:ext cx="7299960" cy="301752"/>
          </a:xfrm>
          <a:prstGeom prst="rect">
            <a:avLst/>
          </a:prstGeom>
          <a:solidFill>
            <a:srgbClr val="BFB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latin typeface="BrownPro" panose="00010500010101010101" pitchFamily="50" charset="0"/>
              </a:rPr>
              <a:t>Dec 21</a:t>
            </a:r>
            <a:r>
              <a:rPr lang="en-US" b="1" baseline="30000" dirty="0">
                <a:latin typeface="BrownPro" panose="00010500010101010101" pitchFamily="50" charset="0"/>
              </a:rPr>
              <a:t>st</a:t>
            </a:r>
            <a:r>
              <a:rPr lang="en-US" b="1" dirty="0">
                <a:latin typeface="BrownPro" panose="00010500010101010101" pitchFamily="50" charset="0"/>
              </a:rPr>
              <a:t> – 12:00pm </a:t>
            </a:r>
          </a:p>
        </p:txBody>
      </p:sp>
      <p:sp>
        <p:nvSpPr>
          <p:cNvPr id="2" name="Title 1">
            <a:extLst>
              <a:ext uri="{FF2B5EF4-FFF2-40B4-BE49-F238E27FC236}">
                <a16:creationId xmlns:a16="http://schemas.microsoft.com/office/drawing/2014/main" id="{123B3B30-2767-9790-D60D-D382E9E678C8}"/>
              </a:ext>
            </a:extLst>
          </p:cNvPr>
          <p:cNvSpPr txBox="1">
            <a:spLocks/>
          </p:cNvSpPr>
          <p:nvPr/>
        </p:nvSpPr>
        <p:spPr>
          <a:xfrm rot="16200000">
            <a:off x="-3153621" y="3153623"/>
            <a:ext cx="6846364" cy="5391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latin typeface="BrownPro" panose="00010500010101010101" pitchFamily="50" charset="0"/>
              </a:rPr>
              <a:t>Light PNTN: Baseline</a:t>
            </a:r>
          </a:p>
        </p:txBody>
      </p:sp>
      <p:grpSp>
        <p:nvGrpSpPr>
          <p:cNvPr id="19" name="Group 18">
            <a:extLst>
              <a:ext uri="{FF2B5EF4-FFF2-40B4-BE49-F238E27FC236}">
                <a16:creationId xmlns:a16="http://schemas.microsoft.com/office/drawing/2014/main" id="{CC08AEE4-130B-D483-CA12-AF47ACF48190}"/>
              </a:ext>
            </a:extLst>
          </p:cNvPr>
          <p:cNvGrpSpPr/>
          <p:nvPr/>
        </p:nvGrpSpPr>
        <p:grpSpPr>
          <a:xfrm>
            <a:off x="3656632" y="4421601"/>
            <a:ext cx="1173687" cy="1120106"/>
            <a:chOff x="4782463" y="4419601"/>
            <a:chExt cx="1173687" cy="1120106"/>
          </a:xfrm>
        </p:grpSpPr>
        <p:pic>
          <p:nvPicPr>
            <p:cNvPr id="22" name="Graphic 21">
              <a:extLst>
                <a:ext uri="{FF2B5EF4-FFF2-40B4-BE49-F238E27FC236}">
                  <a16:creationId xmlns:a16="http://schemas.microsoft.com/office/drawing/2014/main" id="{18A92F20-0F8B-8EA0-1BDB-7AD373C97B05}"/>
                </a:ext>
              </a:extLst>
            </p:cNvPr>
            <p:cNvPicPr>
              <a:picLocks noChangeAspect="1"/>
            </p:cNvPicPr>
            <p:nvPr/>
          </p:nvPicPr>
          <p:blipFill rotWithShape="1">
            <a:blip r:embed="rId9">
              <a:extLst>
                <a:ext uri="{96DAC541-7B7A-43D3-8B79-37D633B846F1}">
                  <asvg:svgBlip xmlns:asvg="http://schemas.microsoft.com/office/drawing/2016/SVG/main" r:embed="rId10"/>
                </a:ext>
              </a:extLst>
            </a:blip>
            <a:srcRect l="-3064" r="67444"/>
            <a:stretch/>
          </p:blipFill>
          <p:spPr>
            <a:xfrm>
              <a:off x="4782463" y="4419601"/>
              <a:ext cx="1118564" cy="1120106"/>
            </a:xfrm>
            <a:prstGeom prst="rect">
              <a:avLst/>
            </a:prstGeom>
          </p:spPr>
        </p:pic>
        <p:sp>
          <p:nvSpPr>
            <p:cNvPr id="23" name="Content Placeholder 11">
              <a:extLst>
                <a:ext uri="{FF2B5EF4-FFF2-40B4-BE49-F238E27FC236}">
                  <a16:creationId xmlns:a16="http://schemas.microsoft.com/office/drawing/2014/main" id="{907BD3D8-B829-452D-0D85-66D901721041}"/>
                </a:ext>
              </a:extLst>
            </p:cNvPr>
            <p:cNvSpPr txBox="1">
              <a:spLocks/>
            </p:cNvSpPr>
            <p:nvPr/>
          </p:nvSpPr>
          <p:spPr>
            <a:xfrm>
              <a:off x="5266608" y="4797713"/>
              <a:ext cx="689542" cy="3911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latin typeface="BrownPro" panose="00010500010101010101" pitchFamily="50" charset="0"/>
                </a:rPr>
                <a:t>S</a:t>
              </a:r>
            </a:p>
          </p:txBody>
        </p:sp>
      </p:grpSp>
      <p:grpSp>
        <p:nvGrpSpPr>
          <p:cNvPr id="4" name="Group 3">
            <a:extLst>
              <a:ext uri="{FF2B5EF4-FFF2-40B4-BE49-F238E27FC236}">
                <a16:creationId xmlns:a16="http://schemas.microsoft.com/office/drawing/2014/main" id="{FF285757-F094-85FE-F64F-96F6BC740887}"/>
              </a:ext>
            </a:extLst>
          </p:cNvPr>
          <p:cNvGrpSpPr/>
          <p:nvPr/>
        </p:nvGrpSpPr>
        <p:grpSpPr>
          <a:xfrm>
            <a:off x="3784449" y="1825932"/>
            <a:ext cx="8405202" cy="3667079"/>
            <a:chOff x="3784449" y="1825932"/>
            <a:chExt cx="8405202" cy="3667079"/>
          </a:xfrm>
        </p:grpSpPr>
        <p:pic>
          <p:nvPicPr>
            <p:cNvPr id="17" name="Graphic 16">
              <a:extLst>
                <a:ext uri="{FF2B5EF4-FFF2-40B4-BE49-F238E27FC236}">
                  <a16:creationId xmlns:a16="http://schemas.microsoft.com/office/drawing/2014/main" id="{68C3A504-4D6A-E000-5991-557BD2652DA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784449" y="2799870"/>
              <a:ext cx="7576971" cy="2693141"/>
            </a:xfrm>
            <a:prstGeom prst="rect">
              <a:avLst/>
            </a:prstGeom>
          </p:spPr>
        </p:pic>
        <p:grpSp>
          <p:nvGrpSpPr>
            <p:cNvPr id="51" name="Group 50">
              <a:extLst>
                <a:ext uri="{FF2B5EF4-FFF2-40B4-BE49-F238E27FC236}">
                  <a16:creationId xmlns:a16="http://schemas.microsoft.com/office/drawing/2014/main" id="{31BA8D22-947F-27F5-EDB9-B80E8F89E3B8}"/>
                </a:ext>
              </a:extLst>
            </p:cNvPr>
            <p:cNvGrpSpPr/>
            <p:nvPr/>
          </p:nvGrpSpPr>
          <p:grpSpPr>
            <a:xfrm>
              <a:off x="10831082" y="1825932"/>
              <a:ext cx="1358569" cy="1370554"/>
              <a:chOff x="9565704" y="968208"/>
              <a:chExt cx="1029514" cy="1893292"/>
            </a:xfrm>
          </p:grpSpPr>
          <p:cxnSp>
            <p:nvCxnSpPr>
              <p:cNvPr id="52" name="Straight Connector 51">
                <a:extLst>
                  <a:ext uri="{FF2B5EF4-FFF2-40B4-BE49-F238E27FC236}">
                    <a16:creationId xmlns:a16="http://schemas.microsoft.com/office/drawing/2014/main" id="{61AC509C-C38E-F0C9-329F-06647C622FC9}"/>
                  </a:ext>
                </a:extLst>
              </p:cNvPr>
              <p:cNvCxnSpPr>
                <a:cxnSpLocks/>
              </p:cNvCxnSpPr>
              <p:nvPr/>
            </p:nvCxnSpPr>
            <p:spPr>
              <a:xfrm>
                <a:off x="9921240" y="1192171"/>
                <a:ext cx="6553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53" name="Group 52">
                <a:extLst>
                  <a:ext uri="{FF2B5EF4-FFF2-40B4-BE49-F238E27FC236}">
                    <a16:creationId xmlns:a16="http://schemas.microsoft.com/office/drawing/2014/main" id="{58FDFF3E-F0DA-4184-78EF-46353326667C}"/>
                  </a:ext>
                </a:extLst>
              </p:cNvPr>
              <p:cNvGrpSpPr/>
              <p:nvPr/>
            </p:nvGrpSpPr>
            <p:grpSpPr>
              <a:xfrm>
                <a:off x="9565704" y="968208"/>
                <a:ext cx="1029514" cy="1893292"/>
                <a:chOff x="9565704" y="968208"/>
                <a:chExt cx="1029514" cy="1893292"/>
              </a:xfrm>
            </p:grpSpPr>
            <p:cxnSp>
              <p:nvCxnSpPr>
                <p:cNvPr id="54" name="Straight Arrow Connector 53">
                  <a:extLst>
                    <a:ext uri="{FF2B5EF4-FFF2-40B4-BE49-F238E27FC236}">
                      <a16:creationId xmlns:a16="http://schemas.microsoft.com/office/drawing/2014/main" id="{04A45F07-FE2F-7FEE-F1B2-DF132FD59302}"/>
                    </a:ext>
                  </a:extLst>
                </p:cNvPr>
                <p:cNvCxnSpPr>
                  <a:cxnSpLocks/>
                </p:cNvCxnSpPr>
                <p:nvPr/>
              </p:nvCxnSpPr>
              <p:spPr>
                <a:xfrm flipH="1">
                  <a:off x="9565704" y="1192171"/>
                  <a:ext cx="358059" cy="1669329"/>
                </a:xfrm>
                <a:prstGeom prst="straightConnector1">
                  <a:avLst/>
                </a:prstGeom>
                <a:ln w="63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55" name="Content Placeholder 11">
                  <a:extLst>
                    <a:ext uri="{FF2B5EF4-FFF2-40B4-BE49-F238E27FC236}">
                      <a16:creationId xmlns:a16="http://schemas.microsoft.com/office/drawing/2014/main" id="{88EA7655-658E-20D7-2FAA-6EF3009F3DFF}"/>
                    </a:ext>
                  </a:extLst>
                </p:cNvPr>
                <p:cNvSpPr txBox="1">
                  <a:spLocks/>
                </p:cNvSpPr>
                <p:nvPr/>
              </p:nvSpPr>
              <p:spPr>
                <a:xfrm>
                  <a:off x="9848458" y="968208"/>
                  <a:ext cx="746760" cy="624841"/>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800" b="1" dirty="0">
                      <a:solidFill>
                        <a:schemeClr val="accent1"/>
                      </a:solidFill>
                      <a:latin typeface="BrownPro Light" panose="00010400010101010101" pitchFamily="50" charset="0"/>
                    </a:rPr>
                    <a:t>S – OPN 4</a:t>
                  </a:r>
                </a:p>
                <a:p>
                  <a:pPr marL="0" indent="0" algn="r">
                    <a:lnSpc>
                      <a:spcPct val="100000"/>
                    </a:lnSpc>
                    <a:spcBef>
                      <a:spcPts val="0"/>
                    </a:spcBef>
                    <a:buNone/>
                  </a:pPr>
                  <a:r>
                    <a:rPr lang="en-US" sz="600" dirty="0">
                      <a:solidFill>
                        <a:schemeClr val="accent1"/>
                      </a:solidFill>
                      <a:latin typeface="BrownPro Light" panose="00010400010101010101" pitchFamily="50" charset="0"/>
                    </a:rPr>
                    <a:t>5500 - 25000 K</a:t>
                  </a:r>
                </a:p>
                <a:p>
                  <a:pPr marL="0" indent="0" algn="r">
                    <a:lnSpc>
                      <a:spcPct val="100000"/>
                    </a:lnSpc>
                    <a:spcBef>
                      <a:spcPts val="0"/>
                    </a:spcBef>
                    <a:buNone/>
                  </a:pPr>
                  <a:endParaRPr lang="en-US" sz="600" dirty="0">
                    <a:solidFill>
                      <a:schemeClr val="accent1"/>
                    </a:solidFill>
                    <a:latin typeface="BrownPro Light" panose="00010400010101010101" pitchFamily="50" charset="0"/>
                  </a:endParaRPr>
                </a:p>
              </p:txBody>
            </p:sp>
          </p:grpSp>
        </p:grpSp>
      </p:grpSp>
      <p:grpSp>
        <p:nvGrpSpPr>
          <p:cNvPr id="81" name="Group 80">
            <a:extLst>
              <a:ext uri="{FF2B5EF4-FFF2-40B4-BE49-F238E27FC236}">
                <a16:creationId xmlns:a16="http://schemas.microsoft.com/office/drawing/2014/main" id="{BE6FFCB3-3F3D-2362-BBF2-18C2F33AD0D5}"/>
              </a:ext>
            </a:extLst>
          </p:cNvPr>
          <p:cNvGrpSpPr/>
          <p:nvPr/>
        </p:nvGrpSpPr>
        <p:grpSpPr>
          <a:xfrm>
            <a:off x="4008545" y="1581150"/>
            <a:ext cx="6875242" cy="4067175"/>
            <a:chOff x="4008545" y="1874519"/>
            <a:chExt cx="6875242" cy="3773806"/>
          </a:xfrm>
        </p:grpSpPr>
        <p:grpSp>
          <p:nvGrpSpPr>
            <p:cNvPr id="73" name="Group 72">
              <a:extLst>
                <a:ext uri="{FF2B5EF4-FFF2-40B4-BE49-F238E27FC236}">
                  <a16:creationId xmlns:a16="http://schemas.microsoft.com/office/drawing/2014/main" id="{2639B801-F564-C3D0-DDFB-7D368C2540CF}"/>
                </a:ext>
              </a:extLst>
            </p:cNvPr>
            <p:cNvGrpSpPr/>
            <p:nvPr/>
          </p:nvGrpSpPr>
          <p:grpSpPr>
            <a:xfrm>
              <a:off x="4008545" y="1874519"/>
              <a:ext cx="6875242" cy="3773806"/>
              <a:chOff x="3409685" y="1874519"/>
              <a:chExt cx="1038490" cy="3969137"/>
            </a:xfrm>
          </p:grpSpPr>
          <p:cxnSp>
            <p:nvCxnSpPr>
              <p:cNvPr id="74" name="Straight Connector 73">
                <a:extLst>
                  <a:ext uri="{FF2B5EF4-FFF2-40B4-BE49-F238E27FC236}">
                    <a16:creationId xmlns:a16="http://schemas.microsoft.com/office/drawing/2014/main" id="{45CD8824-31DF-629A-E9B1-CB4D5D7C301D}"/>
                  </a:ext>
                </a:extLst>
              </p:cNvPr>
              <p:cNvCxnSpPr>
                <a:cxnSpLocks/>
                <a:stCxn id="75" idx="3"/>
              </p:cNvCxnSpPr>
              <p:nvPr/>
            </p:nvCxnSpPr>
            <p:spPr>
              <a:xfrm>
                <a:off x="4448175" y="1970608"/>
                <a:ext cx="0" cy="3873048"/>
              </a:xfrm>
              <a:prstGeom prst="line">
                <a:avLst/>
              </a:prstGeom>
              <a:ln w="28575" cmpd="sng">
                <a:solidFill>
                  <a:srgbClr val="FF0000">
                    <a:alpha val="50000"/>
                  </a:srgbClr>
                </a:solidFill>
                <a:prstDash val="dash"/>
              </a:ln>
            </p:spPr>
            <p:style>
              <a:lnRef idx="1">
                <a:schemeClr val="accent1"/>
              </a:lnRef>
              <a:fillRef idx="0">
                <a:schemeClr val="accent1"/>
              </a:fillRef>
              <a:effectRef idx="0">
                <a:schemeClr val="accent1"/>
              </a:effectRef>
              <a:fontRef idx="minor">
                <a:schemeClr val="tx1"/>
              </a:fontRef>
            </p:style>
          </p:cxnSp>
          <p:sp>
            <p:nvSpPr>
              <p:cNvPr id="75" name="Rectangle 74">
                <a:extLst>
                  <a:ext uri="{FF2B5EF4-FFF2-40B4-BE49-F238E27FC236}">
                    <a16:creationId xmlns:a16="http://schemas.microsoft.com/office/drawing/2014/main" id="{34E1C475-D808-EA1D-42D8-B797F50BCB06}"/>
                  </a:ext>
                </a:extLst>
              </p:cNvPr>
              <p:cNvSpPr/>
              <p:nvPr/>
            </p:nvSpPr>
            <p:spPr>
              <a:xfrm>
                <a:off x="3409685" y="1874519"/>
                <a:ext cx="1038490" cy="19217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rgbClr val="FF0000"/>
                    </a:solidFill>
                    <a:latin typeface="BrownPro" panose="00010500010101010101" pitchFamily="50" charset="0"/>
                  </a:rPr>
                  <a:t>Glare (S)</a:t>
                </a:r>
              </a:p>
            </p:txBody>
          </p:sp>
        </p:grpSp>
        <p:cxnSp>
          <p:nvCxnSpPr>
            <p:cNvPr id="76" name="Straight Connector 75">
              <a:extLst>
                <a:ext uri="{FF2B5EF4-FFF2-40B4-BE49-F238E27FC236}">
                  <a16:creationId xmlns:a16="http://schemas.microsoft.com/office/drawing/2014/main" id="{33801983-53F0-1A6A-357D-401E1F1AB1A2}"/>
                </a:ext>
              </a:extLst>
            </p:cNvPr>
            <p:cNvCxnSpPr>
              <a:cxnSpLocks/>
            </p:cNvCxnSpPr>
            <p:nvPr/>
          </p:nvCxnSpPr>
          <p:spPr>
            <a:xfrm>
              <a:off x="4008545" y="1965879"/>
              <a:ext cx="0" cy="3682446"/>
            </a:xfrm>
            <a:prstGeom prst="line">
              <a:avLst/>
            </a:prstGeom>
            <a:ln w="28575" cmpd="sng">
              <a:solidFill>
                <a:srgbClr val="FF0000">
                  <a:alpha val="50000"/>
                </a:srgbClr>
              </a:solidFill>
              <a:prstDash val="dash"/>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3B1B6A2E-B7C4-7372-4227-34999559E071}"/>
              </a:ext>
            </a:extLst>
          </p:cNvPr>
          <p:cNvGrpSpPr/>
          <p:nvPr/>
        </p:nvGrpSpPr>
        <p:grpSpPr>
          <a:xfrm>
            <a:off x="3784445" y="2245956"/>
            <a:ext cx="8405206" cy="3247055"/>
            <a:chOff x="3784445" y="2245956"/>
            <a:chExt cx="8405206" cy="3247055"/>
          </a:xfrm>
        </p:grpSpPr>
        <p:grpSp>
          <p:nvGrpSpPr>
            <p:cNvPr id="6" name="Group 5">
              <a:extLst>
                <a:ext uri="{FF2B5EF4-FFF2-40B4-BE49-F238E27FC236}">
                  <a16:creationId xmlns:a16="http://schemas.microsoft.com/office/drawing/2014/main" id="{6785C50F-E669-54B1-FB19-E044DEED8452}"/>
                </a:ext>
              </a:extLst>
            </p:cNvPr>
            <p:cNvGrpSpPr/>
            <p:nvPr/>
          </p:nvGrpSpPr>
          <p:grpSpPr>
            <a:xfrm>
              <a:off x="10831082" y="2245956"/>
              <a:ext cx="1358569" cy="1116682"/>
              <a:chOff x="9565704" y="1318909"/>
              <a:chExt cx="1029514" cy="1542591"/>
            </a:xfrm>
          </p:grpSpPr>
          <p:cxnSp>
            <p:nvCxnSpPr>
              <p:cNvPr id="8" name="Straight Connector 7">
                <a:extLst>
                  <a:ext uri="{FF2B5EF4-FFF2-40B4-BE49-F238E27FC236}">
                    <a16:creationId xmlns:a16="http://schemas.microsoft.com/office/drawing/2014/main" id="{A294B5A1-F173-6A92-2491-459BFCCE4285}"/>
                  </a:ext>
                </a:extLst>
              </p:cNvPr>
              <p:cNvCxnSpPr>
                <a:cxnSpLocks/>
              </p:cNvCxnSpPr>
              <p:nvPr/>
            </p:nvCxnSpPr>
            <p:spPr>
              <a:xfrm>
                <a:off x="9921240" y="1539240"/>
                <a:ext cx="6553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EA30C2BE-CDD8-368D-1F5B-7AFCEF90772B}"/>
                  </a:ext>
                </a:extLst>
              </p:cNvPr>
              <p:cNvGrpSpPr/>
              <p:nvPr/>
            </p:nvGrpSpPr>
            <p:grpSpPr>
              <a:xfrm>
                <a:off x="9565704" y="1318909"/>
                <a:ext cx="1029514" cy="1542591"/>
                <a:chOff x="9565704" y="1318909"/>
                <a:chExt cx="1029514" cy="1542591"/>
              </a:xfrm>
            </p:grpSpPr>
            <p:cxnSp>
              <p:nvCxnSpPr>
                <p:cNvPr id="10" name="Straight Arrow Connector 9">
                  <a:extLst>
                    <a:ext uri="{FF2B5EF4-FFF2-40B4-BE49-F238E27FC236}">
                      <a16:creationId xmlns:a16="http://schemas.microsoft.com/office/drawing/2014/main" id="{59C8F148-3842-D4C7-E1EF-D33FD83BC4B9}"/>
                    </a:ext>
                  </a:extLst>
                </p:cNvPr>
                <p:cNvCxnSpPr>
                  <a:cxnSpLocks/>
                </p:cNvCxnSpPr>
                <p:nvPr/>
              </p:nvCxnSpPr>
              <p:spPr>
                <a:xfrm flipH="1">
                  <a:off x="9565704" y="1539237"/>
                  <a:ext cx="355536" cy="1322263"/>
                </a:xfrm>
                <a:prstGeom prst="straightConnector1">
                  <a:avLst/>
                </a:prstGeom>
                <a:ln w="63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2" name="Content Placeholder 11">
                  <a:extLst>
                    <a:ext uri="{FF2B5EF4-FFF2-40B4-BE49-F238E27FC236}">
                      <a16:creationId xmlns:a16="http://schemas.microsoft.com/office/drawing/2014/main" id="{E4BE78C5-168E-D4B0-1C13-132731A37DEE}"/>
                    </a:ext>
                  </a:extLst>
                </p:cNvPr>
                <p:cNvSpPr txBox="1">
                  <a:spLocks/>
                </p:cNvSpPr>
                <p:nvPr/>
              </p:nvSpPr>
              <p:spPr>
                <a:xfrm>
                  <a:off x="9986875" y="1318909"/>
                  <a:ext cx="608343" cy="624840"/>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800" b="1" dirty="0">
                      <a:solidFill>
                        <a:schemeClr val="accent1"/>
                      </a:solidFill>
                      <a:latin typeface="BrownPro Light" panose="00010400010101010101" pitchFamily="50" charset="0"/>
                    </a:rPr>
                    <a:t>E/W – OPN 4</a:t>
                  </a:r>
                </a:p>
                <a:p>
                  <a:pPr marL="0" indent="0" algn="r">
                    <a:lnSpc>
                      <a:spcPct val="100000"/>
                    </a:lnSpc>
                    <a:spcBef>
                      <a:spcPts val="0"/>
                    </a:spcBef>
                    <a:buNone/>
                  </a:pPr>
                  <a:r>
                    <a:rPr lang="en-US" sz="600" dirty="0">
                      <a:solidFill>
                        <a:schemeClr val="accent1"/>
                      </a:solidFill>
                      <a:latin typeface="BrownPro Light" panose="00010400010101010101" pitchFamily="50" charset="0"/>
                    </a:rPr>
                    <a:t>5500 - 25000 K</a:t>
                  </a:r>
                </a:p>
                <a:p>
                  <a:pPr marL="0" indent="0" algn="r">
                    <a:lnSpc>
                      <a:spcPct val="100000"/>
                    </a:lnSpc>
                    <a:spcBef>
                      <a:spcPts val="0"/>
                    </a:spcBef>
                    <a:buNone/>
                  </a:pPr>
                  <a:endParaRPr lang="en-US" sz="600" dirty="0">
                    <a:solidFill>
                      <a:schemeClr val="accent1"/>
                    </a:solidFill>
                    <a:latin typeface="BrownPro Light" panose="00010400010101010101" pitchFamily="50" charset="0"/>
                  </a:endParaRPr>
                </a:p>
              </p:txBody>
            </p:sp>
          </p:grpSp>
        </p:grpSp>
        <p:pic>
          <p:nvPicPr>
            <p:cNvPr id="7" name="Graphic 6">
              <a:extLst>
                <a:ext uri="{FF2B5EF4-FFF2-40B4-BE49-F238E27FC236}">
                  <a16:creationId xmlns:a16="http://schemas.microsoft.com/office/drawing/2014/main" id="{31E90D72-EF17-67CD-9030-BE2B9D1DC398}"/>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784445" y="2790824"/>
              <a:ext cx="7602421" cy="2702187"/>
            </a:xfrm>
            <a:prstGeom prst="rect">
              <a:avLst/>
            </a:prstGeom>
          </p:spPr>
        </p:pic>
      </p:grpSp>
      <p:grpSp>
        <p:nvGrpSpPr>
          <p:cNvPr id="13" name="Group 12">
            <a:extLst>
              <a:ext uri="{FF2B5EF4-FFF2-40B4-BE49-F238E27FC236}">
                <a16:creationId xmlns:a16="http://schemas.microsoft.com/office/drawing/2014/main" id="{33DEC449-70B8-DCF4-6A53-FF4132E5453B}"/>
              </a:ext>
            </a:extLst>
          </p:cNvPr>
          <p:cNvGrpSpPr/>
          <p:nvPr/>
        </p:nvGrpSpPr>
        <p:grpSpPr>
          <a:xfrm>
            <a:off x="3239291" y="1874519"/>
            <a:ext cx="8946823" cy="3773806"/>
            <a:chOff x="3239291" y="1874519"/>
            <a:chExt cx="8946823" cy="3773806"/>
          </a:xfrm>
        </p:grpSpPr>
        <p:grpSp>
          <p:nvGrpSpPr>
            <p:cNvPr id="14" name="Group 13">
              <a:extLst>
                <a:ext uri="{FF2B5EF4-FFF2-40B4-BE49-F238E27FC236}">
                  <a16:creationId xmlns:a16="http://schemas.microsoft.com/office/drawing/2014/main" id="{EEB3D74B-CD38-ECA4-9662-1D84F69895F6}"/>
                </a:ext>
              </a:extLst>
            </p:cNvPr>
            <p:cNvGrpSpPr/>
            <p:nvPr/>
          </p:nvGrpSpPr>
          <p:grpSpPr>
            <a:xfrm>
              <a:off x="3239291" y="2786062"/>
              <a:ext cx="8946823" cy="2715995"/>
              <a:chOff x="3239291" y="2786062"/>
              <a:chExt cx="8946823" cy="2715995"/>
            </a:xfrm>
          </p:grpSpPr>
          <p:grpSp>
            <p:nvGrpSpPr>
              <p:cNvPr id="25" name="Group 24">
                <a:extLst>
                  <a:ext uri="{FF2B5EF4-FFF2-40B4-BE49-F238E27FC236}">
                    <a16:creationId xmlns:a16="http://schemas.microsoft.com/office/drawing/2014/main" id="{53173A9F-1C53-D1C4-746D-B751DADDFC80}"/>
                  </a:ext>
                </a:extLst>
              </p:cNvPr>
              <p:cNvGrpSpPr/>
              <p:nvPr/>
            </p:nvGrpSpPr>
            <p:grpSpPr>
              <a:xfrm>
                <a:off x="10889673" y="3821238"/>
                <a:ext cx="1296441" cy="641358"/>
                <a:chOff x="9700529" y="1325090"/>
                <a:chExt cx="982434" cy="885976"/>
              </a:xfrm>
            </p:grpSpPr>
            <p:cxnSp>
              <p:nvCxnSpPr>
                <p:cNvPr id="27" name="Straight Connector 26">
                  <a:extLst>
                    <a:ext uri="{FF2B5EF4-FFF2-40B4-BE49-F238E27FC236}">
                      <a16:creationId xmlns:a16="http://schemas.microsoft.com/office/drawing/2014/main" id="{D8E7BE9B-4A51-AF9A-EC76-C59AE925114E}"/>
                    </a:ext>
                  </a:extLst>
                </p:cNvPr>
                <p:cNvCxnSpPr>
                  <a:cxnSpLocks/>
                </p:cNvCxnSpPr>
                <p:nvPr/>
              </p:nvCxnSpPr>
              <p:spPr>
                <a:xfrm>
                  <a:off x="10002191" y="1539240"/>
                  <a:ext cx="664794"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0DB92747-95B7-C57C-BCA0-B4D7B0F9FB54}"/>
                    </a:ext>
                  </a:extLst>
                </p:cNvPr>
                <p:cNvGrpSpPr/>
                <p:nvPr/>
              </p:nvGrpSpPr>
              <p:grpSpPr>
                <a:xfrm>
                  <a:off x="9700529" y="1325090"/>
                  <a:ext cx="982434" cy="885976"/>
                  <a:chOff x="9700529" y="1325090"/>
                  <a:chExt cx="982434" cy="885976"/>
                </a:xfrm>
              </p:grpSpPr>
              <p:cxnSp>
                <p:nvCxnSpPr>
                  <p:cNvPr id="29" name="Straight Arrow Connector 28">
                    <a:extLst>
                      <a:ext uri="{FF2B5EF4-FFF2-40B4-BE49-F238E27FC236}">
                        <a16:creationId xmlns:a16="http://schemas.microsoft.com/office/drawing/2014/main" id="{B6EC9C93-17EC-F2D4-801A-AB4A5DFCA6D8}"/>
                      </a:ext>
                    </a:extLst>
                  </p:cNvPr>
                  <p:cNvCxnSpPr>
                    <a:cxnSpLocks/>
                  </p:cNvCxnSpPr>
                  <p:nvPr/>
                </p:nvCxnSpPr>
                <p:spPr>
                  <a:xfrm flipH="1">
                    <a:off x="9700529" y="1539240"/>
                    <a:ext cx="297202" cy="671826"/>
                  </a:xfrm>
                  <a:prstGeom prst="straightConnector1">
                    <a:avLst/>
                  </a:prstGeom>
                  <a:ln w="63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0" name="Content Placeholder 11">
                    <a:extLst>
                      <a:ext uri="{FF2B5EF4-FFF2-40B4-BE49-F238E27FC236}">
                        <a16:creationId xmlns:a16="http://schemas.microsoft.com/office/drawing/2014/main" id="{A438E15E-B9B6-DCF5-BB03-BC8FA16436B6}"/>
                      </a:ext>
                    </a:extLst>
                  </p:cNvPr>
                  <p:cNvSpPr txBox="1">
                    <a:spLocks/>
                  </p:cNvSpPr>
                  <p:nvPr/>
                </p:nvSpPr>
                <p:spPr>
                  <a:xfrm>
                    <a:off x="9936203" y="1325090"/>
                    <a:ext cx="746760" cy="624840"/>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800" b="1" dirty="0">
                        <a:solidFill>
                          <a:srgbClr val="FF0000"/>
                        </a:solidFill>
                        <a:latin typeface="BrownPro Light" panose="00010400010101010101" pitchFamily="50" charset="0"/>
                      </a:rPr>
                      <a:t>E/W – OPN 1</a:t>
                    </a:r>
                  </a:p>
                  <a:p>
                    <a:pPr marL="0" indent="0" algn="r">
                      <a:lnSpc>
                        <a:spcPct val="100000"/>
                      </a:lnSpc>
                      <a:spcBef>
                        <a:spcPts val="0"/>
                      </a:spcBef>
                      <a:buNone/>
                    </a:pPr>
                    <a:r>
                      <a:rPr lang="en-US" sz="600" dirty="0">
                        <a:solidFill>
                          <a:srgbClr val="FF0000"/>
                        </a:solidFill>
                        <a:latin typeface="BrownPro Light" panose="00010400010101010101" pitchFamily="50" charset="0"/>
                      </a:rPr>
                      <a:t>5500 - 25000 K</a:t>
                    </a:r>
                  </a:p>
                  <a:p>
                    <a:pPr marL="0" indent="0" algn="r">
                      <a:lnSpc>
                        <a:spcPct val="100000"/>
                      </a:lnSpc>
                      <a:spcBef>
                        <a:spcPts val="0"/>
                      </a:spcBef>
                      <a:buNone/>
                    </a:pPr>
                    <a:endParaRPr lang="en-US" sz="600" dirty="0">
                      <a:solidFill>
                        <a:srgbClr val="FF0000"/>
                      </a:solidFill>
                      <a:latin typeface="BrownPro Light" panose="00010400010101010101" pitchFamily="50" charset="0"/>
                    </a:endParaRPr>
                  </a:p>
                </p:txBody>
              </p:sp>
            </p:grpSp>
          </p:grpSp>
          <p:pic>
            <p:nvPicPr>
              <p:cNvPr id="26" name="Graphic 25">
                <a:extLst>
                  <a:ext uri="{FF2B5EF4-FFF2-40B4-BE49-F238E27FC236}">
                    <a16:creationId xmlns:a16="http://schemas.microsoft.com/office/drawing/2014/main" id="{0EF18B93-34CC-4AB3-DC3E-E1419C74065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239291" y="2786062"/>
                <a:ext cx="8127867" cy="2715995"/>
              </a:xfrm>
              <a:prstGeom prst="rect">
                <a:avLst/>
              </a:prstGeom>
            </p:spPr>
          </p:pic>
        </p:grpSp>
        <p:grpSp>
          <p:nvGrpSpPr>
            <p:cNvPr id="16" name="Group 15">
              <a:extLst>
                <a:ext uri="{FF2B5EF4-FFF2-40B4-BE49-F238E27FC236}">
                  <a16:creationId xmlns:a16="http://schemas.microsoft.com/office/drawing/2014/main" id="{6EDB0351-4AAD-9DF8-17FC-C79C89F8B2A7}"/>
                </a:ext>
              </a:extLst>
            </p:cNvPr>
            <p:cNvGrpSpPr/>
            <p:nvPr/>
          </p:nvGrpSpPr>
          <p:grpSpPr>
            <a:xfrm>
              <a:off x="4646789" y="1874519"/>
              <a:ext cx="1052047" cy="3773806"/>
              <a:chOff x="4008545" y="1874519"/>
              <a:chExt cx="6875242" cy="3773806"/>
            </a:xfrm>
          </p:grpSpPr>
          <p:grpSp>
            <p:nvGrpSpPr>
              <p:cNvPr id="18" name="Group 17">
                <a:extLst>
                  <a:ext uri="{FF2B5EF4-FFF2-40B4-BE49-F238E27FC236}">
                    <a16:creationId xmlns:a16="http://schemas.microsoft.com/office/drawing/2014/main" id="{13A1F6F4-A0FB-A253-968E-5156DA3DABA5}"/>
                  </a:ext>
                </a:extLst>
              </p:cNvPr>
              <p:cNvGrpSpPr/>
              <p:nvPr/>
            </p:nvGrpSpPr>
            <p:grpSpPr>
              <a:xfrm>
                <a:off x="4008545" y="1874519"/>
                <a:ext cx="6875242" cy="3773806"/>
                <a:chOff x="3409685" y="1874519"/>
                <a:chExt cx="1038490" cy="3969137"/>
              </a:xfrm>
            </p:grpSpPr>
            <p:cxnSp>
              <p:nvCxnSpPr>
                <p:cNvPr id="21" name="Straight Connector 20">
                  <a:extLst>
                    <a:ext uri="{FF2B5EF4-FFF2-40B4-BE49-F238E27FC236}">
                      <a16:creationId xmlns:a16="http://schemas.microsoft.com/office/drawing/2014/main" id="{89CFC406-2261-A93C-F4ED-0762B95F52CE}"/>
                    </a:ext>
                  </a:extLst>
                </p:cNvPr>
                <p:cNvCxnSpPr>
                  <a:cxnSpLocks/>
                  <a:stCxn id="24" idx="3"/>
                </p:cNvCxnSpPr>
                <p:nvPr/>
              </p:nvCxnSpPr>
              <p:spPr>
                <a:xfrm>
                  <a:off x="4448175" y="1970608"/>
                  <a:ext cx="0" cy="3873048"/>
                </a:xfrm>
                <a:prstGeom prst="line">
                  <a:avLst/>
                </a:prstGeom>
                <a:ln w="28575" cmpd="sng">
                  <a:solidFill>
                    <a:srgbClr val="FF0000">
                      <a:alpha val="50000"/>
                    </a:srgbClr>
                  </a:solidFill>
                  <a:prstDash val="dash"/>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44475FDE-F763-B275-2321-1ABEA35E79A9}"/>
                    </a:ext>
                  </a:extLst>
                </p:cNvPr>
                <p:cNvSpPr/>
                <p:nvPr/>
              </p:nvSpPr>
              <p:spPr>
                <a:xfrm>
                  <a:off x="3409685" y="1874519"/>
                  <a:ext cx="1038490" cy="19217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rgbClr val="FF0000"/>
                      </a:solidFill>
                      <a:latin typeface="BrownPro" panose="00010500010101010101" pitchFamily="50" charset="0"/>
                    </a:rPr>
                    <a:t>Glare (E/W)</a:t>
                  </a:r>
                </a:p>
              </p:txBody>
            </p:sp>
          </p:grpSp>
          <p:cxnSp>
            <p:nvCxnSpPr>
              <p:cNvPr id="20" name="Straight Connector 19">
                <a:extLst>
                  <a:ext uri="{FF2B5EF4-FFF2-40B4-BE49-F238E27FC236}">
                    <a16:creationId xmlns:a16="http://schemas.microsoft.com/office/drawing/2014/main" id="{DCA2132F-2D75-FEA5-6510-F84DAC191784}"/>
                  </a:ext>
                </a:extLst>
              </p:cNvPr>
              <p:cNvCxnSpPr>
                <a:cxnSpLocks/>
              </p:cNvCxnSpPr>
              <p:nvPr/>
            </p:nvCxnSpPr>
            <p:spPr>
              <a:xfrm>
                <a:off x="4008545" y="1965879"/>
                <a:ext cx="0" cy="3682446"/>
              </a:xfrm>
              <a:prstGeom prst="line">
                <a:avLst/>
              </a:prstGeom>
              <a:ln w="28575" cmpd="sng">
                <a:solidFill>
                  <a:srgbClr val="FF0000">
                    <a:alpha val="50000"/>
                  </a:srgbClr>
                </a:solidFill>
                <a:prstDash val="dash"/>
              </a:ln>
            </p:spPr>
            <p:style>
              <a:lnRef idx="1">
                <a:schemeClr val="accent1"/>
              </a:lnRef>
              <a:fillRef idx="0">
                <a:schemeClr val="accent1"/>
              </a:fillRef>
              <a:effectRef idx="0">
                <a:schemeClr val="accent1"/>
              </a:effectRef>
              <a:fontRef idx="minor">
                <a:schemeClr val="tx1"/>
              </a:fontRef>
            </p:style>
          </p:cxnSp>
        </p:grpSp>
      </p:grpSp>
      <p:grpSp>
        <p:nvGrpSpPr>
          <p:cNvPr id="31" name="Group 30">
            <a:extLst>
              <a:ext uri="{FF2B5EF4-FFF2-40B4-BE49-F238E27FC236}">
                <a16:creationId xmlns:a16="http://schemas.microsoft.com/office/drawing/2014/main" id="{4644B331-DD86-70B6-3E28-DFAE6B2A642E}"/>
              </a:ext>
            </a:extLst>
          </p:cNvPr>
          <p:cNvGrpSpPr/>
          <p:nvPr/>
        </p:nvGrpSpPr>
        <p:grpSpPr>
          <a:xfrm>
            <a:off x="4721926" y="4419601"/>
            <a:ext cx="1118564" cy="1120106"/>
            <a:chOff x="4782463" y="4419601"/>
            <a:chExt cx="1118564" cy="1120106"/>
          </a:xfrm>
        </p:grpSpPr>
        <p:pic>
          <p:nvPicPr>
            <p:cNvPr id="32" name="Graphic 31">
              <a:extLst>
                <a:ext uri="{FF2B5EF4-FFF2-40B4-BE49-F238E27FC236}">
                  <a16:creationId xmlns:a16="http://schemas.microsoft.com/office/drawing/2014/main" id="{1ADFAB34-FCDD-0B5C-CC6B-B94F7E87F110}"/>
                </a:ext>
              </a:extLst>
            </p:cNvPr>
            <p:cNvPicPr>
              <a:picLocks noChangeAspect="1"/>
            </p:cNvPicPr>
            <p:nvPr/>
          </p:nvPicPr>
          <p:blipFill rotWithShape="1">
            <a:blip r:embed="rId9">
              <a:extLst>
                <a:ext uri="{96DAC541-7B7A-43D3-8B79-37D633B846F1}">
                  <asvg:svgBlip xmlns:asvg="http://schemas.microsoft.com/office/drawing/2016/SVG/main" r:embed="rId10"/>
                </a:ext>
              </a:extLst>
            </a:blip>
            <a:srcRect l="33150" r="31230"/>
            <a:stretch/>
          </p:blipFill>
          <p:spPr>
            <a:xfrm>
              <a:off x="4782463" y="4419601"/>
              <a:ext cx="1118564" cy="1120106"/>
            </a:xfrm>
            <a:prstGeom prst="rect">
              <a:avLst/>
            </a:prstGeom>
          </p:spPr>
        </p:pic>
        <p:sp>
          <p:nvSpPr>
            <p:cNvPr id="33" name="Content Placeholder 11">
              <a:extLst>
                <a:ext uri="{FF2B5EF4-FFF2-40B4-BE49-F238E27FC236}">
                  <a16:creationId xmlns:a16="http://schemas.microsoft.com/office/drawing/2014/main" id="{DE08F25E-8F74-B204-6C3C-03FC27776F8E}"/>
                </a:ext>
              </a:extLst>
            </p:cNvPr>
            <p:cNvSpPr txBox="1">
              <a:spLocks/>
            </p:cNvSpPr>
            <p:nvPr/>
          </p:nvSpPr>
          <p:spPr>
            <a:xfrm>
              <a:off x="4993249" y="4779240"/>
              <a:ext cx="656142" cy="32846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latin typeface="BrownPro" panose="00010500010101010101" pitchFamily="50" charset="0"/>
                </a:rPr>
                <a:t>E/W</a:t>
              </a:r>
            </a:p>
          </p:txBody>
        </p:sp>
      </p:grpSp>
      <p:grpSp>
        <p:nvGrpSpPr>
          <p:cNvPr id="68" name="Group 67">
            <a:extLst>
              <a:ext uri="{FF2B5EF4-FFF2-40B4-BE49-F238E27FC236}">
                <a16:creationId xmlns:a16="http://schemas.microsoft.com/office/drawing/2014/main" id="{52F0D8E1-EAA3-6514-A249-DBB8C8F7C924}"/>
              </a:ext>
            </a:extLst>
          </p:cNvPr>
          <p:cNvGrpSpPr/>
          <p:nvPr/>
        </p:nvGrpSpPr>
        <p:grpSpPr>
          <a:xfrm>
            <a:off x="3756137" y="2790824"/>
            <a:ext cx="8433518" cy="2713267"/>
            <a:chOff x="3756137" y="2790824"/>
            <a:chExt cx="8433518" cy="2713267"/>
          </a:xfrm>
        </p:grpSpPr>
        <p:grpSp>
          <p:nvGrpSpPr>
            <p:cNvPr id="69" name="Group 68">
              <a:extLst>
                <a:ext uri="{FF2B5EF4-FFF2-40B4-BE49-F238E27FC236}">
                  <a16:creationId xmlns:a16="http://schemas.microsoft.com/office/drawing/2014/main" id="{3AE64C36-DB4E-0354-C77D-D0791835A657}"/>
                </a:ext>
              </a:extLst>
            </p:cNvPr>
            <p:cNvGrpSpPr/>
            <p:nvPr/>
          </p:nvGrpSpPr>
          <p:grpSpPr>
            <a:xfrm>
              <a:off x="10642604" y="3357137"/>
              <a:ext cx="1547051" cy="551223"/>
              <a:chOff x="9422874" y="651531"/>
              <a:chExt cx="1172344" cy="761462"/>
            </a:xfrm>
          </p:grpSpPr>
          <p:cxnSp>
            <p:nvCxnSpPr>
              <p:cNvPr id="71" name="Straight Connector 70">
                <a:extLst>
                  <a:ext uri="{FF2B5EF4-FFF2-40B4-BE49-F238E27FC236}">
                    <a16:creationId xmlns:a16="http://schemas.microsoft.com/office/drawing/2014/main" id="{9C04A07F-2073-BAE0-7828-85BB87137E6B}"/>
                  </a:ext>
                </a:extLst>
              </p:cNvPr>
              <p:cNvCxnSpPr>
                <a:cxnSpLocks/>
              </p:cNvCxnSpPr>
              <p:nvPr/>
            </p:nvCxnSpPr>
            <p:spPr>
              <a:xfrm>
                <a:off x="9921240" y="1008483"/>
                <a:ext cx="6553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72" name="Group 71">
                <a:extLst>
                  <a:ext uri="{FF2B5EF4-FFF2-40B4-BE49-F238E27FC236}">
                    <a16:creationId xmlns:a16="http://schemas.microsoft.com/office/drawing/2014/main" id="{94FFBA3F-FC40-14B3-AAB4-DAE51653CC64}"/>
                  </a:ext>
                </a:extLst>
              </p:cNvPr>
              <p:cNvGrpSpPr/>
              <p:nvPr/>
            </p:nvGrpSpPr>
            <p:grpSpPr>
              <a:xfrm>
                <a:off x="9422874" y="651531"/>
                <a:ext cx="1172344" cy="761462"/>
                <a:chOff x="9422874" y="651531"/>
                <a:chExt cx="1172344" cy="761462"/>
              </a:xfrm>
            </p:grpSpPr>
            <p:cxnSp>
              <p:nvCxnSpPr>
                <p:cNvPr id="77" name="Straight Arrow Connector 76">
                  <a:extLst>
                    <a:ext uri="{FF2B5EF4-FFF2-40B4-BE49-F238E27FC236}">
                      <a16:creationId xmlns:a16="http://schemas.microsoft.com/office/drawing/2014/main" id="{64D724AE-EEDE-8FF2-D37B-89A76A90AF73}"/>
                    </a:ext>
                  </a:extLst>
                </p:cNvPr>
                <p:cNvCxnSpPr>
                  <a:cxnSpLocks/>
                </p:cNvCxnSpPr>
                <p:nvPr/>
              </p:nvCxnSpPr>
              <p:spPr>
                <a:xfrm flipH="1" flipV="1">
                  <a:off x="9422874" y="651531"/>
                  <a:ext cx="498366" cy="356952"/>
                </a:xfrm>
                <a:prstGeom prst="straightConnector1">
                  <a:avLst/>
                </a:prstGeom>
                <a:ln w="63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78" name="Content Placeholder 11">
                  <a:extLst>
                    <a:ext uri="{FF2B5EF4-FFF2-40B4-BE49-F238E27FC236}">
                      <a16:creationId xmlns:a16="http://schemas.microsoft.com/office/drawing/2014/main" id="{0589E9E0-E07C-C5D2-E8EC-788177D40C8C}"/>
                    </a:ext>
                  </a:extLst>
                </p:cNvPr>
                <p:cNvSpPr txBox="1">
                  <a:spLocks/>
                </p:cNvSpPr>
                <p:nvPr/>
              </p:nvSpPr>
              <p:spPr>
                <a:xfrm>
                  <a:off x="9848458" y="788153"/>
                  <a:ext cx="746760" cy="624840"/>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800" b="1" dirty="0">
                      <a:solidFill>
                        <a:schemeClr val="accent1"/>
                      </a:solidFill>
                      <a:latin typeface="BrownPro Light" panose="00010400010101010101" pitchFamily="50" charset="0"/>
                    </a:rPr>
                    <a:t>N – OPN 4</a:t>
                  </a:r>
                </a:p>
                <a:p>
                  <a:pPr marL="0" indent="0" algn="r">
                    <a:lnSpc>
                      <a:spcPct val="100000"/>
                    </a:lnSpc>
                    <a:spcBef>
                      <a:spcPts val="0"/>
                    </a:spcBef>
                    <a:buNone/>
                  </a:pPr>
                  <a:r>
                    <a:rPr lang="en-US" sz="600" dirty="0">
                      <a:solidFill>
                        <a:schemeClr val="accent1"/>
                      </a:solidFill>
                      <a:latin typeface="BrownPro Light" panose="00010400010101010101" pitchFamily="50" charset="0"/>
                    </a:rPr>
                    <a:t>5500 - 25000 K</a:t>
                  </a:r>
                </a:p>
                <a:p>
                  <a:pPr marL="0" indent="0" algn="r">
                    <a:lnSpc>
                      <a:spcPct val="100000"/>
                    </a:lnSpc>
                    <a:spcBef>
                      <a:spcPts val="0"/>
                    </a:spcBef>
                    <a:buNone/>
                  </a:pPr>
                  <a:endParaRPr lang="en-US" sz="600" dirty="0">
                    <a:solidFill>
                      <a:schemeClr val="accent1"/>
                    </a:solidFill>
                    <a:latin typeface="BrownPro Light" panose="00010400010101010101" pitchFamily="50" charset="0"/>
                  </a:endParaRPr>
                </a:p>
              </p:txBody>
            </p:sp>
          </p:grpSp>
        </p:grpSp>
        <p:pic>
          <p:nvPicPr>
            <p:cNvPr id="70" name="Graphic 69">
              <a:extLst>
                <a:ext uri="{FF2B5EF4-FFF2-40B4-BE49-F238E27FC236}">
                  <a16:creationId xmlns:a16="http://schemas.microsoft.com/office/drawing/2014/main" id="{C9CEA29D-8EE3-6B02-A35C-7C09FD865C76}"/>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756137" y="2790824"/>
              <a:ext cx="7633594" cy="2713267"/>
            </a:xfrm>
            <a:prstGeom prst="rect">
              <a:avLst/>
            </a:prstGeom>
          </p:spPr>
        </p:pic>
      </p:grpSp>
      <p:grpSp>
        <p:nvGrpSpPr>
          <p:cNvPr id="79" name="Group 78">
            <a:extLst>
              <a:ext uri="{FF2B5EF4-FFF2-40B4-BE49-F238E27FC236}">
                <a16:creationId xmlns:a16="http://schemas.microsoft.com/office/drawing/2014/main" id="{BD846AD0-0FE5-FD61-D721-FF1DC5486774}"/>
              </a:ext>
            </a:extLst>
          </p:cNvPr>
          <p:cNvGrpSpPr/>
          <p:nvPr/>
        </p:nvGrpSpPr>
        <p:grpSpPr>
          <a:xfrm>
            <a:off x="3235960" y="2786062"/>
            <a:ext cx="8950152" cy="2723672"/>
            <a:chOff x="3235960" y="2786062"/>
            <a:chExt cx="8950152" cy="2723672"/>
          </a:xfrm>
        </p:grpSpPr>
        <p:grpSp>
          <p:nvGrpSpPr>
            <p:cNvPr id="80" name="Group 79">
              <a:extLst>
                <a:ext uri="{FF2B5EF4-FFF2-40B4-BE49-F238E27FC236}">
                  <a16:creationId xmlns:a16="http://schemas.microsoft.com/office/drawing/2014/main" id="{E5FE2155-6F0F-AEAD-3FE3-F0125E752C8B}"/>
                </a:ext>
              </a:extLst>
            </p:cNvPr>
            <p:cNvGrpSpPr/>
            <p:nvPr/>
          </p:nvGrpSpPr>
          <p:grpSpPr>
            <a:xfrm>
              <a:off x="10831080" y="4288340"/>
              <a:ext cx="1355032" cy="1221394"/>
              <a:chOff x="9656129" y="262689"/>
              <a:chExt cx="1026834" cy="1687241"/>
            </a:xfrm>
          </p:grpSpPr>
          <p:cxnSp>
            <p:nvCxnSpPr>
              <p:cNvPr id="84" name="Straight Connector 83">
                <a:extLst>
                  <a:ext uri="{FF2B5EF4-FFF2-40B4-BE49-F238E27FC236}">
                    <a16:creationId xmlns:a16="http://schemas.microsoft.com/office/drawing/2014/main" id="{C0473582-32ED-4491-0F15-1D5B319B886A}"/>
                  </a:ext>
                </a:extLst>
              </p:cNvPr>
              <p:cNvCxnSpPr>
                <a:cxnSpLocks/>
              </p:cNvCxnSpPr>
              <p:nvPr/>
            </p:nvCxnSpPr>
            <p:spPr>
              <a:xfrm>
                <a:off x="10002191" y="1539240"/>
                <a:ext cx="664794"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85" name="Group 84">
                <a:extLst>
                  <a:ext uri="{FF2B5EF4-FFF2-40B4-BE49-F238E27FC236}">
                    <a16:creationId xmlns:a16="http://schemas.microsoft.com/office/drawing/2014/main" id="{0A9248C9-FAED-0932-EA35-C4A2B659DADE}"/>
                  </a:ext>
                </a:extLst>
              </p:cNvPr>
              <p:cNvGrpSpPr/>
              <p:nvPr/>
            </p:nvGrpSpPr>
            <p:grpSpPr>
              <a:xfrm>
                <a:off x="9656129" y="262689"/>
                <a:ext cx="1026834" cy="1687241"/>
                <a:chOff x="9656129" y="262689"/>
                <a:chExt cx="1026834" cy="1687241"/>
              </a:xfrm>
            </p:grpSpPr>
            <p:cxnSp>
              <p:nvCxnSpPr>
                <p:cNvPr id="86" name="Straight Arrow Connector 85">
                  <a:extLst>
                    <a:ext uri="{FF2B5EF4-FFF2-40B4-BE49-F238E27FC236}">
                      <a16:creationId xmlns:a16="http://schemas.microsoft.com/office/drawing/2014/main" id="{AC5FA4B7-82DA-67CF-5C7C-30E36F3422CE}"/>
                    </a:ext>
                  </a:extLst>
                </p:cNvPr>
                <p:cNvCxnSpPr>
                  <a:cxnSpLocks/>
                </p:cNvCxnSpPr>
                <p:nvPr/>
              </p:nvCxnSpPr>
              <p:spPr>
                <a:xfrm flipH="1" flipV="1">
                  <a:off x="9656129" y="262689"/>
                  <a:ext cx="341602" cy="1276551"/>
                </a:xfrm>
                <a:prstGeom prst="straightConnector1">
                  <a:avLst/>
                </a:prstGeom>
                <a:ln w="63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87" name="Content Placeholder 11">
                  <a:extLst>
                    <a:ext uri="{FF2B5EF4-FFF2-40B4-BE49-F238E27FC236}">
                      <a16:creationId xmlns:a16="http://schemas.microsoft.com/office/drawing/2014/main" id="{88FACBD0-072D-B384-7A73-037679E8857F}"/>
                    </a:ext>
                  </a:extLst>
                </p:cNvPr>
                <p:cNvSpPr txBox="1">
                  <a:spLocks/>
                </p:cNvSpPr>
                <p:nvPr/>
              </p:nvSpPr>
              <p:spPr>
                <a:xfrm>
                  <a:off x="9936203" y="1325090"/>
                  <a:ext cx="746760" cy="624840"/>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800" b="1" dirty="0">
                      <a:solidFill>
                        <a:srgbClr val="FF0000"/>
                      </a:solidFill>
                      <a:latin typeface="BrownPro Light" panose="00010400010101010101" pitchFamily="50" charset="0"/>
                    </a:rPr>
                    <a:t>N – OPN 1</a:t>
                  </a:r>
                </a:p>
                <a:p>
                  <a:pPr marL="0" indent="0" algn="r">
                    <a:lnSpc>
                      <a:spcPct val="100000"/>
                    </a:lnSpc>
                    <a:spcBef>
                      <a:spcPts val="0"/>
                    </a:spcBef>
                    <a:buNone/>
                  </a:pPr>
                  <a:r>
                    <a:rPr lang="en-US" sz="600" dirty="0">
                      <a:solidFill>
                        <a:srgbClr val="FF0000"/>
                      </a:solidFill>
                      <a:latin typeface="BrownPro Light" panose="00010400010101010101" pitchFamily="50" charset="0"/>
                    </a:rPr>
                    <a:t>5500 - 25000 K</a:t>
                  </a:r>
                </a:p>
                <a:p>
                  <a:pPr marL="0" indent="0" algn="r">
                    <a:lnSpc>
                      <a:spcPct val="100000"/>
                    </a:lnSpc>
                    <a:spcBef>
                      <a:spcPts val="0"/>
                    </a:spcBef>
                    <a:buNone/>
                  </a:pPr>
                  <a:endParaRPr lang="en-US" sz="600" dirty="0">
                    <a:solidFill>
                      <a:srgbClr val="FF0000"/>
                    </a:solidFill>
                    <a:latin typeface="BrownPro Light" panose="00010400010101010101" pitchFamily="50" charset="0"/>
                  </a:endParaRPr>
                </a:p>
              </p:txBody>
            </p:sp>
          </p:grpSp>
        </p:grpSp>
        <p:pic>
          <p:nvPicPr>
            <p:cNvPr id="82" name="Graphic 81">
              <a:extLst>
                <a:ext uri="{FF2B5EF4-FFF2-40B4-BE49-F238E27FC236}">
                  <a16:creationId xmlns:a16="http://schemas.microsoft.com/office/drawing/2014/main" id="{9E529634-B0ED-49D9-34DD-BB4FC118DD58}"/>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3235960" y="2786062"/>
              <a:ext cx="8148204" cy="2722791"/>
            </a:xfrm>
            <a:prstGeom prst="rect">
              <a:avLst/>
            </a:prstGeom>
          </p:spPr>
        </p:pic>
      </p:grpSp>
      <p:grpSp>
        <p:nvGrpSpPr>
          <p:cNvPr id="88" name="Group 87">
            <a:extLst>
              <a:ext uri="{FF2B5EF4-FFF2-40B4-BE49-F238E27FC236}">
                <a16:creationId xmlns:a16="http://schemas.microsoft.com/office/drawing/2014/main" id="{41BB6A32-4B07-60D0-6FE0-5A3066D807CB}"/>
              </a:ext>
            </a:extLst>
          </p:cNvPr>
          <p:cNvGrpSpPr/>
          <p:nvPr/>
        </p:nvGrpSpPr>
        <p:grpSpPr>
          <a:xfrm>
            <a:off x="5882365" y="4402398"/>
            <a:ext cx="1118564" cy="1120106"/>
            <a:chOff x="4773227" y="4419601"/>
            <a:chExt cx="1118564" cy="1120106"/>
          </a:xfrm>
        </p:grpSpPr>
        <p:pic>
          <p:nvPicPr>
            <p:cNvPr id="89" name="Graphic 88">
              <a:extLst>
                <a:ext uri="{FF2B5EF4-FFF2-40B4-BE49-F238E27FC236}">
                  <a16:creationId xmlns:a16="http://schemas.microsoft.com/office/drawing/2014/main" id="{A331EC7B-5923-897A-D37E-5BC3AE642F14}"/>
                </a:ext>
              </a:extLst>
            </p:cNvPr>
            <p:cNvPicPr>
              <a:picLocks noChangeAspect="1"/>
            </p:cNvPicPr>
            <p:nvPr/>
          </p:nvPicPr>
          <p:blipFill rotWithShape="1">
            <a:blip r:embed="rId9">
              <a:extLst>
                <a:ext uri="{96DAC541-7B7A-43D3-8B79-37D633B846F1}">
                  <asvg:svgBlip xmlns:asvg="http://schemas.microsoft.com/office/drawing/2016/SVG/main" r:embed="rId10"/>
                </a:ext>
              </a:extLst>
            </a:blip>
            <a:srcRect l="68628" r="-4248"/>
            <a:stretch/>
          </p:blipFill>
          <p:spPr>
            <a:xfrm>
              <a:off x="4773227" y="4419601"/>
              <a:ext cx="1118564" cy="1120106"/>
            </a:xfrm>
            <a:prstGeom prst="rect">
              <a:avLst/>
            </a:prstGeom>
          </p:spPr>
        </p:pic>
        <p:sp>
          <p:nvSpPr>
            <p:cNvPr id="90" name="Content Placeholder 11">
              <a:extLst>
                <a:ext uri="{FF2B5EF4-FFF2-40B4-BE49-F238E27FC236}">
                  <a16:creationId xmlns:a16="http://schemas.microsoft.com/office/drawing/2014/main" id="{11E6830A-8CD4-E19B-C73A-0892FB8D12DD}"/>
                </a:ext>
              </a:extLst>
            </p:cNvPr>
            <p:cNvSpPr txBox="1">
              <a:spLocks/>
            </p:cNvSpPr>
            <p:nvPr/>
          </p:nvSpPr>
          <p:spPr>
            <a:xfrm>
              <a:off x="4860541" y="4806949"/>
              <a:ext cx="290677" cy="4659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latin typeface="BrownPro" panose="00010500010101010101" pitchFamily="50" charset="0"/>
                </a:rPr>
                <a:t>N</a:t>
              </a:r>
            </a:p>
          </p:txBody>
        </p:sp>
      </p:grpSp>
      <p:sp>
        <p:nvSpPr>
          <p:cNvPr id="34" name="Content Placeholder 11">
            <a:extLst>
              <a:ext uri="{FF2B5EF4-FFF2-40B4-BE49-F238E27FC236}">
                <a16:creationId xmlns:a16="http://schemas.microsoft.com/office/drawing/2014/main" id="{2E1E6785-F094-0DA7-D043-3079D0BCAB63}"/>
              </a:ext>
            </a:extLst>
          </p:cNvPr>
          <p:cNvSpPr txBox="1">
            <a:spLocks/>
          </p:cNvSpPr>
          <p:nvPr/>
        </p:nvSpPr>
        <p:spPr>
          <a:xfrm>
            <a:off x="3291228" y="5642162"/>
            <a:ext cx="3397929" cy="8464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chemeClr val="bg1"/>
                </a:solidFill>
                <a:latin typeface="BrownPro Light" panose="00010400010101010101" pitchFamily="50" charset="0"/>
              </a:rPr>
              <a:t>S:       	Gaze toward window</a:t>
            </a:r>
          </a:p>
          <a:p>
            <a:pPr marL="0" indent="0">
              <a:buNone/>
            </a:pPr>
            <a:r>
              <a:rPr lang="en-US" sz="1200" dirty="0">
                <a:solidFill>
                  <a:schemeClr val="bg1"/>
                </a:solidFill>
                <a:latin typeface="BrownPro Light" panose="00010400010101010101" pitchFamily="50" charset="0"/>
              </a:rPr>
              <a:t>E/W: 	Gaze parallel to window</a:t>
            </a:r>
          </a:p>
          <a:p>
            <a:pPr marL="0" indent="0">
              <a:buNone/>
            </a:pPr>
            <a:r>
              <a:rPr lang="en-US" sz="1200" dirty="0">
                <a:solidFill>
                  <a:schemeClr val="bg1"/>
                </a:solidFill>
                <a:latin typeface="BrownPro Light" panose="00010400010101010101" pitchFamily="50" charset="0"/>
              </a:rPr>
              <a:t>N: 	Gaze toward rare wall</a:t>
            </a:r>
          </a:p>
        </p:txBody>
      </p:sp>
    </p:spTree>
    <p:extLst>
      <p:ext uri="{BB962C8B-B14F-4D97-AF65-F5344CB8AC3E}">
        <p14:creationId xmlns:p14="http://schemas.microsoft.com/office/powerpoint/2010/main" val="2284082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50">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1"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childTnLst>
                                </p:cTn>
                              </p:par>
                              <p:par>
                                <p:cTn id="10" presetID="22" presetClass="entr" presetSubtype="8"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81"/>
                                        </p:tgtEl>
                                        <p:attrNameLst>
                                          <p:attrName>style.visibility</p:attrName>
                                        </p:attrNameLst>
                                      </p:cBhvr>
                                      <p:to>
                                        <p:strVal val="visible"/>
                                      </p:to>
                                    </p:set>
                                    <p:animEffect transition="in" filter="wipe(down)">
                                      <p:cBhvr>
                                        <p:cTn id="16" dur="500"/>
                                        <p:tgtEl>
                                          <p:spTgt spid="81"/>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mph" presetSubtype="0" nodeType="clickEffect">
                                  <p:stCondLst>
                                    <p:cond delay="0"/>
                                  </p:stCondLst>
                                  <p:childTnLst>
                                    <p:set>
                                      <p:cBhvr>
                                        <p:cTn id="20" dur="indefinite"/>
                                        <p:tgtEl>
                                          <p:spTgt spid="3"/>
                                        </p:tgtEl>
                                        <p:attrNameLst>
                                          <p:attrName>style.opacity</p:attrName>
                                        </p:attrNameLst>
                                      </p:cBhvr>
                                      <p:to>
                                        <p:strVal val="0.25"/>
                                      </p:to>
                                    </p:set>
                                    <p:animEffect filter="image" prLst="opacity: 0.25">
                                      <p:cBhvr rctx="IE">
                                        <p:cTn id="21" dur="indefinite"/>
                                        <p:tgtEl>
                                          <p:spTgt spid="3"/>
                                        </p:tgtEl>
                                      </p:cBhvr>
                                    </p:animEffect>
                                  </p:childTnLst>
                                </p:cTn>
                              </p:par>
                              <p:par>
                                <p:cTn id="22" presetID="9" presetClass="emph" presetSubtype="0" nodeType="withEffect">
                                  <p:stCondLst>
                                    <p:cond delay="0"/>
                                  </p:stCondLst>
                                  <p:childTnLst>
                                    <p:set>
                                      <p:cBhvr>
                                        <p:cTn id="23" dur="indefinite"/>
                                        <p:tgtEl>
                                          <p:spTgt spid="19"/>
                                        </p:tgtEl>
                                        <p:attrNameLst>
                                          <p:attrName>style.opacity</p:attrName>
                                        </p:attrNameLst>
                                      </p:cBhvr>
                                      <p:to>
                                        <p:strVal val="0.25"/>
                                      </p:to>
                                    </p:set>
                                    <p:animEffect filter="image" prLst="opacity: 0.25">
                                      <p:cBhvr rctx="IE">
                                        <p:cTn id="24" dur="indefinite"/>
                                        <p:tgtEl>
                                          <p:spTgt spid="19"/>
                                        </p:tgtEl>
                                      </p:cBhvr>
                                    </p:animEffect>
                                  </p:childTnLst>
                                </p:cTn>
                              </p:par>
                              <p:par>
                                <p:cTn id="25" presetID="9" presetClass="emph" presetSubtype="0" nodeType="withEffect">
                                  <p:stCondLst>
                                    <p:cond delay="0"/>
                                  </p:stCondLst>
                                  <p:childTnLst>
                                    <p:set>
                                      <p:cBhvr>
                                        <p:cTn id="26" dur="indefinite"/>
                                        <p:tgtEl>
                                          <p:spTgt spid="81"/>
                                        </p:tgtEl>
                                        <p:attrNameLst>
                                          <p:attrName>style.opacity</p:attrName>
                                        </p:attrNameLst>
                                      </p:cBhvr>
                                      <p:to>
                                        <p:strVal val="0.25"/>
                                      </p:to>
                                    </p:set>
                                    <p:animEffect filter="image" prLst="opacity: 0.25">
                                      <p:cBhvr rctx="IE">
                                        <p:cTn id="27" dur="indefinite"/>
                                        <p:tgtEl>
                                          <p:spTgt spid="81"/>
                                        </p:tgtEl>
                                      </p:cBhvr>
                                    </p:animEffect>
                                  </p:childTnLst>
                                </p:cTn>
                              </p:par>
                              <p:par>
                                <p:cTn id="28" presetID="9" presetClass="emph" presetSubtype="0" nodeType="withEffect">
                                  <p:stCondLst>
                                    <p:cond delay="0"/>
                                  </p:stCondLst>
                                  <p:childTnLst>
                                    <p:set>
                                      <p:cBhvr>
                                        <p:cTn id="29" dur="indefinite"/>
                                        <p:tgtEl>
                                          <p:spTgt spid="4"/>
                                        </p:tgtEl>
                                        <p:attrNameLst>
                                          <p:attrName>style.opacity</p:attrName>
                                        </p:attrNameLst>
                                      </p:cBhvr>
                                      <p:to>
                                        <p:strVal val="0.25"/>
                                      </p:to>
                                    </p:set>
                                    <p:animEffect filter="image" prLst="opacity: 0.25">
                                      <p:cBhvr rctx="IE">
                                        <p:cTn id="30" dur="indefinite"/>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wipe(left)">
                                      <p:cBhvr>
                                        <p:cTn id="35" dur="500"/>
                                        <p:tgtEl>
                                          <p:spTgt spid="5"/>
                                        </p:tgtEl>
                                      </p:cBhvr>
                                    </p:animEffect>
                                  </p:childTnLst>
                                </p:cTn>
                              </p:par>
                              <p:par>
                                <p:cTn id="36" presetID="1" presetClass="entr" presetSubtype="0" fill="hold" nodeType="withEffect">
                                  <p:stCondLst>
                                    <p:cond delay="0"/>
                                  </p:stCondLst>
                                  <p:childTnLst>
                                    <p:set>
                                      <p:cBhvr>
                                        <p:cTn id="37" dur="1" fill="hold">
                                          <p:stCondLst>
                                            <p:cond delay="0"/>
                                          </p:stCondLst>
                                        </p:cTn>
                                        <p:tgtEl>
                                          <p:spTgt spid="31"/>
                                        </p:tgtEl>
                                        <p:attrNameLst>
                                          <p:attrName>style.visibility</p:attrName>
                                        </p:attrNameLst>
                                      </p:cBhvr>
                                      <p:to>
                                        <p:strVal val="visible"/>
                                      </p:to>
                                    </p:set>
                                  </p:childTnLst>
                                </p:cTn>
                              </p:par>
                              <p:par>
                                <p:cTn id="38" presetID="22" presetClass="entr" presetSubtype="8"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left)">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mph" presetSubtype="0" nodeType="clickEffect">
                                  <p:stCondLst>
                                    <p:cond delay="0"/>
                                  </p:stCondLst>
                                  <p:childTnLst>
                                    <p:set>
                                      <p:cBhvr>
                                        <p:cTn id="44" dur="indefinite"/>
                                        <p:tgtEl>
                                          <p:spTgt spid="5"/>
                                        </p:tgtEl>
                                        <p:attrNameLst>
                                          <p:attrName>style.opacity</p:attrName>
                                        </p:attrNameLst>
                                      </p:cBhvr>
                                      <p:to>
                                        <p:strVal val="0.25"/>
                                      </p:to>
                                    </p:set>
                                    <p:animEffect filter="image" prLst="opacity: 0.25">
                                      <p:cBhvr rctx="IE">
                                        <p:cTn id="45" dur="indefinite"/>
                                        <p:tgtEl>
                                          <p:spTgt spid="5"/>
                                        </p:tgtEl>
                                      </p:cBhvr>
                                    </p:animEffect>
                                  </p:childTnLst>
                                </p:cTn>
                              </p:par>
                              <p:par>
                                <p:cTn id="46" presetID="9" presetClass="emph" presetSubtype="0" nodeType="withEffect">
                                  <p:stCondLst>
                                    <p:cond delay="0"/>
                                  </p:stCondLst>
                                  <p:childTnLst>
                                    <p:set>
                                      <p:cBhvr>
                                        <p:cTn id="47" dur="indefinite"/>
                                        <p:tgtEl>
                                          <p:spTgt spid="31"/>
                                        </p:tgtEl>
                                        <p:attrNameLst>
                                          <p:attrName>style.opacity</p:attrName>
                                        </p:attrNameLst>
                                      </p:cBhvr>
                                      <p:to>
                                        <p:strVal val="0.25"/>
                                      </p:to>
                                    </p:set>
                                    <p:animEffect filter="image" prLst="opacity: 0.25">
                                      <p:cBhvr rctx="IE">
                                        <p:cTn id="48" dur="indefinite"/>
                                        <p:tgtEl>
                                          <p:spTgt spid="31"/>
                                        </p:tgtEl>
                                      </p:cBhvr>
                                    </p:animEffect>
                                  </p:childTnLst>
                                </p:cTn>
                              </p:par>
                              <p:par>
                                <p:cTn id="49" presetID="9" presetClass="emph" presetSubtype="0" nodeType="withEffect">
                                  <p:stCondLst>
                                    <p:cond delay="0"/>
                                  </p:stCondLst>
                                  <p:childTnLst>
                                    <p:set>
                                      <p:cBhvr>
                                        <p:cTn id="50" dur="indefinite"/>
                                        <p:tgtEl>
                                          <p:spTgt spid="13"/>
                                        </p:tgtEl>
                                        <p:attrNameLst>
                                          <p:attrName>style.opacity</p:attrName>
                                        </p:attrNameLst>
                                      </p:cBhvr>
                                      <p:to>
                                        <p:strVal val="0.25"/>
                                      </p:to>
                                    </p:set>
                                    <p:animEffect filter="image" prLst="opacity: 0.25">
                                      <p:cBhvr rctx="IE">
                                        <p:cTn id="51" dur="indefinite"/>
                                        <p:tgtEl>
                                          <p:spTgt spid="13"/>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79"/>
                                        </p:tgtEl>
                                        <p:attrNameLst>
                                          <p:attrName>style.visibility</p:attrName>
                                        </p:attrNameLst>
                                      </p:cBhvr>
                                      <p:to>
                                        <p:strVal val="visible"/>
                                      </p:to>
                                    </p:set>
                                    <p:animEffect transition="in" filter="wipe(left)">
                                      <p:cBhvr>
                                        <p:cTn id="56" dur="500"/>
                                        <p:tgtEl>
                                          <p:spTgt spid="79"/>
                                        </p:tgtEl>
                                      </p:cBhvr>
                                    </p:animEffect>
                                  </p:childTnLst>
                                </p:cTn>
                              </p:par>
                              <p:par>
                                <p:cTn id="57" presetID="1" presetClass="entr" presetSubtype="0" fill="hold" nodeType="withEffect">
                                  <p:stCondLst>
                                    <p:cond delay="0"/>
                                  </p:stCondLst>
                                  <p:childTnLst>
                                    <p:set>
                                      <p:cBhvr>
                                        <p:cTn id="58" dur="1" fill="hold">
                                          <p:stCondLst>
                                            <p:cond delay="0"/>
                                          </p:stCondLst>
                                        </p:cTn>
                                        <p:tgtEl>
                                          <p:spTgt spid="88"/>
                                        </p:tgtEl>
                                        <p:attrNameLst>
                                          <p:attrName>style.visibility</p:attrName>
                                        </p:attrNameLst>
                                      </p:cBhvr>
                                      <p:to>
                                        <p:strVal val="visible"/>
                                      </p:to>
                                    </p:set>
                                  </p:childTnLst>
                                </p:cTn>
                              </p:par>
                              <p:par>
                                <p:cTn id="59" presetID="22" presetClass="entr" presetSubtype="8" fill="hold" nodeType="withEffect">
                                  <p:stCondLst>
                                    <p:cond delay="0"/>
                                  </p:stCondLst>
                                  <p:childTnLst>
                                    <p:set>
                                      <p:cBhvr>
                                        <p:cTn id="60" dur="1" fill="hold">
                                          <p:stCondLst>
                                            <p:cond delay="0"/>
                                          </p:stCondLst>
                                        </p:cTn>
                                        <p:tgtEl>
                                          <p:spTgt spid="68"/>
                                        </p:tgtEl>
                                        <p:attrNameLst>
                                          <p:attrName>style.visibility</p:attrName>
                                        </p:attrNameLst>
                                      </p:cBhvr>
                                      <p:to>
                                        <p:strVal val="visible"/>
                                      </p:to>
                                    </p:set>
                                    <p:animEffect transition="in" filter="wipe(left)">
                                      <p:cBhvr>
                                        <p:cTn id="61"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078A94E4-6582-70E7-8131-4BE9AFEE88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76455" y="6358658"/>
            <a:ext cx="1924050" cy="342900"/>
          </a:xfrm>
          <a:prstGeom prst="rect">
            <a:avLst/>
          </a:prstGeom>
        </p:spPr>
      </p:pic>
      <p:sp>
        <p:nvSpPr>
          <p:cNvPr id="25" name="Rectangle 24">
            <a:extLst>
              <a:ext uri="{FF2B5EF4-FFF2-40B4-BE49-F238E27FC236}">
                <a16:creationId xmlns:a16="http://schemas.microsoft.com/office/drawing/2014/main" id="{81118B48-D6B8-0332-A041-5F5FA174C6C4}"/>
              </a:ext>
            </a:extLst>
          </p:cNvPr>
          <p:cNvSpPr/>
          <p:nvPr/>
        </p:nvSpPr>
        <p:spPr>
          <a:xfrm>
            <a:off x="561263" y="-11640"/>
            <a:ext cx="2739340" cy="6858003"/>
          </a:xfrm>
          <a:prstGeom prst="rect">
            <a:avLst/>
          </a:prstGeom>
          <a:solidFill>
            <a:schemeClr val="bg2"/>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11">
            <a:extLst>
              <a:ext uri="{FF2B5EF4-FFF2-40B4-BE49-F238E27FC236}">
                <a16:creationId xmlns:a16="http://schemas.microsoft.com/office/drawing/2014/main" id="{2CAFAEFF-AFA0-1F6C-9ECC-847C11AE28D0}"/>
              </a:ext>
            </a:extLst>
          </p:cNvPr>
          <p:cNvSpPr txBox="1">
            <a:spLocks/>
          </p:cNvSpPr>
          <p:nvPr/>
        </p:nvSpPr>
        <p:spPr>
          <a:xfrm>
            <a:off x="838200" y="3673353"/>
            <a:ext cx="2447886" cy="25764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latin typeface="BrownPro" panose="00010500010101010101" pitchFamily="50" charset="0"/>
              </a:rPr>
              <a:t>Baseline (No SF)</a:t>
            </a:r>
          </a:p>
          <a:p>
            <a:pPr marL="0" indent="0">
              <a:buNone/>
            </a:pPr>
            <a:r>
              <a:rPr lang="en-US" sz="1600" dirty="0">
                <a:latin typeface="BrownPro" panose="00010500010101010101" pitchFamily="50" charset="0"/>
              </a:rPr>
              <a:t>Seattle, WA</a:t>
            </a:r>
          </a:p>
          <a:p>
            <a:pPr marL="0" indent="0">
              <a:buNone/>
            </a:pPr>
            <a:r>
              <a:rPr lang="en-US" sz="1600" dirty="0">
                <a:latin typeface="BrownPro" panose="00010500010101010101" pitchFamily="50" charset="0"/>
              </a:rPr>
              <a:t>Climate: Clear</a:t>
            </a:r>
          </a:p>
          <a:p>
            <a:pPr marL="0" indent="0">
              <a:buNone/>
            </a:pPr>
            <a:r>
              <a:rPr lang="en-US" sz="1600" dirty="0">
                <a:latin typeface="BrownPro" panose="00010500010101010101" pitchFamily="50" charset="0"/>
              </a:rPr>
              <a:t>CCT: 5500 – 25000 K</a:t>
            </a:r>
          </a:p>
          <a:p>
            <a:pPr marL="0" indent="0">
              <a:buNone/>
            </a:pPr>
            <a:r>
              <a:rPr lang="en-US" sz="1600" dirty="0">
                <a:latin typeface="BrownPro" panose="00010500010101010101" pitchFamily="50" charset="0"/>
              </a:rPr>
              <a:t>View: East</a:t>
            </a:r>
          </a:p>
          <a:p>
            <a:pPr marL="0" indent="0">
              <a:buNone/>
            </a:pPr>
            <a:r>
              <a:rPr lang="en-US" sz="1600" dirty="0">
                <a:highlight>
                  <a:srgbClr val="FFFF00"/>
                </a:highlight>
                <a:latin typeface="BrownPro" panose="00010500010101010101" pitchFamily="50" charset="0"/>
              </a:rPr>
              <a:t>Dec 21</a:t>
            </a:r>
            <a:r>
              <a:rPr lang="en-US" sz="1600" baseline="30000" dirty="0">
                <a:highlight>
                  <a:srgbClr val="FFFF00"/>
                </a:highlight>
                <a:latin typeface="BrownPro" panose="00010500010101010101" pitchFamily="50" charset="0"/>
              </a:rPr>
              <a:t>st</a:t>
            </a:r>
            <a:r>
              <a:rPr lang="en-US" sz="1600" dirty="0">
                <a:highlight>
                  <a:srgbClr val="FFFF00"/>
                </a:highlight>
                <a:latin typeface="BrownPro" panose="00010500010101010101" pitchFamily="50" charset="0"/>
              </a:rPr>
              <a:t> : 9:00am</a:t>
            </a:r>
          </a:p>
          <a:p>
            <a:pPr marL="0" indent="0">
              <a:buNone/>
            </a:pPr>
            <a:r>
              <a:rPr lang="en-US" sz="1600" dirty="0">
                <a:latin typeface="BrownPro" panose="00010500010101010101" pitchFamily="50" charset="0"/>
              </a:rPr>
              <a:t>Sitting Eye-level: 44”</a:t>
            </a:r>
          </a:p>
        </p:txBody>
      </p:sp>
      <p:sp>
        <p:nvSpPr>
          <p:cNvPr id="26" name="Title 1">
            <a:extLst>
              <a:ext uri="{FF2B5EF4-FFF2-40B4-BE49-F238E27FC236}">
                <a16:creationId xmlns:a16="http://schemas.microsoft.com/office/drawing/2014/main" id="{3D156848-6D22-6465-08CB-84D49F5E231B}"/>
              </a:ext>
            </a:extLst>
          </p:cNvPr>
          <p:cNvSpPr txBox="1">
            <a:spLocks/>
          </p:cNvSpPr>
          <p:nvPr/>
        </p:nvSpPr>
        <p:spPr>
          <a:xfrm rot="16200000">
            <a:off x="-3153621" y="3153623"/>
            <a:ext cx="6846364" cy="5391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latin typeface="BrownPro" panose="00010500010101010101" pitchFamily="50" charset="0"/>
              </a:rPr>
              <a:t>HDR Imagery</a:t>
            </a:r>
          </a:p>
        </p:txBody>
      </p:sp>
      <p:pic>
        <p:nvPicPr>
          <p:cNvPr id="11" name="Graphic 10">
            <a:extLst>
              <a:ext uri="{FF2B5EF4-FFF2-40B4-BE49-F238E27FC236}">
                <a16:creationId xmlns:a16="http://schemas.microsoft.com/office/drawing/2014/main" id="{60925339-3C6A-3515-5CCB-058F68BF418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92260" y="6358658"/>
            <a:ext cx="2066925" cy="342900"/>
          </a:xfrm>
          <a:prstGeom prst="rect">
            <a:avLst/>
          </a:prstGeom>
        </p:spPr>
      </p:pic>
      <p:pic>
        <p:nvPicPr>
          <p:cNvPr id="13" name="Graphic 12">
            <a:extLst>
              <a:ext uri="{FF2B5EF4-FFF2-40B4-BE49-F238E27FC236}">
                <a16:creationId xmlns:a16="http://schemas.microsoft.com/office/drawing/2014/main" id="{DCBDED1E-6083-E913-2BFD-FEA1A8B4D40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409014" y="608188"/>
            <a:ext cx="8782983" cy="5641624"/>
          </a:xfrm>
          <a:prstGeom prst="rect">
            <a:avLst/>
          </a:prstGeom>
        </p:spPr>
      </p:pic>
      <p:sp>
        <p:nvSpPr>
          <p:cNvPr id="14" name="Content Placeholder 11">
            <a:extLst>
              <a:ext uri="{FF2B5EF4-FFF2-40B4-BE49-F238E27FC236}">
                <a16:creationId xmlns:a16="http://schemas.microsoft.com/office/drawing/2014/main" id="{8952FC3B-90AF-1CFB-8CFF-16D846338F68}"/>
              </a:ext>
            </a:extLst>
          </p:cNvPr>
          <p:cNvSpPr txBox="1">
            <a:spLocks/>
          </p:cNvSpPr>
          <p:nvPr/>
        </p:nvSpPr>
        <p:spPr>
          <a:xfrm>
            <a:off x="838200" y="608188"/>
            <a:ext cx="2447886" cy="25764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latin typeface="BrownPro" panose="00010500010101010101" pitchFamily="50" charset="0"/>
              </a:rPr>
              <a:t>Baseline (No SF)</a:t>
            </a:r>
          </a:p>
          <a:p>
            <a:pPr marL="0" indent="0">
              <a:buNone/>
            </a:pPr>
            <a:r>
              <a:rPr lang="en-US" sz="1600" dirty="0">
                <a:latin typeface="BrownPro" panose="00010500010101010101" pitchFamily="50" charset="0"/>
              </a:rPr>
              <a:t>Seattle, WA</a:t>
            </a:r>
          </a:p>
          <a:p>
            <a:pPr marL="0" indent="0">
              <a:buNone/>
            </a:pPr>
            <a:r>
              <a:rPr lang="en-US" sz="1600" dirty="0">
                <a:latin typeface="BrownPro" panose="00010500010101010101" pitchFamily="50" charset="0"/>
              </a:rPr>
              <a:t>Climate: Clear</a:t>
            </a:r>
          </a:p>
          <a:p>
            <a:pPr marL="0" indent="0">
              <a:buNone/>
            </a:pPr>
            <a:r>
              <a:rPr lang="en-US" sz="1600" dirty="0">
                <a:latin typeface="BrownPro" panose="00010500010101010101" pitchFamily="50" charset="0"/>
              </a:rPr>
              <a:t>CCT: 5500 – 25000 K</a:t>
            </a:r>
          </a:p>
          <a:p>
            <a:pPr marL="0" indent="0">
              <a:buNone/>
            </a:pPr>
            <a:r>
              <a:rPr lang="en-US" sz="1600" dirty="0">
                <a:latin typeface="BrownPro" panose="00010500010101010101" pitchFamily="50" charset="0"/>
              </a:rPr>
              <a:t>View: East</a:t>
            </a:r>
          </a:p>
          <a:p>
            <a:pPr marL="0" indent="0">
              <a:buNone/>
            </a:pPr>
            <a:r>
              <a:rPr lang="en-US" sz="1600" dirty="0">
                <a:highlight>
                  <a:srgbClr val="FFFF00"/>
                </a:highlight>
                <a:latin typeface="BrownPro" panose="00010500010101010101" pitchFamily="50" charset="0"/>
              </a:rPr>
              <a:t>Jun 21</a:t>
            </a:r>
            <a:r>
              <a:rPr lang="en-US" sz="1600" baseline="30000" dirty="0">
                <a:highlight>
                  <a:srgbClr val="FFFF00"/>
                </a:highlight>
                <a:latin typeface="BrownPro" panose="00010500010101010101" pitchFamily="50" charset="0"/>
              </a:rPr>
              <a:t>st</a:t>
            </a:r>
            <a:r>
              <a:rPr lang="en-US" sz="1600" dirty="0">
                <a:highlight>
                  <a:srgbClr val="FFFF00"/>
                </a:highlight>
                <a:latin typeface="BrownPro" panose="00010500010101010101" pitchFamily="50" charset="0"/>
              </a:rPr>
              <a:t> : 9:00am</a:t>
            </a:r>
          </a:p>
          <a:p>
            <a:pPr marL="0" indent="0">
              <a:buNone/>
            </a:pPr>
            <a:r>
              <a:rPr lang="en-US" sz="1600" dirty="0">
                <a:latin typeface="BrownPro" panose="00010500010101010101" pitchFamily="50" charset="0"/>
              </a:rPr>
              <a:t>Sitting Eye-level: 44”</a:t>
            </a:r>
          </a:p>
        </p:txBody>
      </p:sp>
    </p:spTree>
    <p:extLst>
      <p:ext uri="{BB962C8B-B14F-4D97-AF65-F5344CB8AC3E}">
        <p14:creationId xmlns:p14="http://schemas.microsoft.com/office/powerpoint/2010/main" val="34840406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11">
            <a:extLst>
              <a:ext uri="{FF2B5EF4-FFF2-40B4-BE49-F238E27FC236}">
                <a16:creationId xmlns:a16="http://schemas.microsoft.com/office/drawing/2014/main" id="{4140F799-7DAC-EFC2-1699-40EF9A6B24FD}"/>
              </a:ext>
            </a:extLst>
          </p:cNvPr>
          <p:cNvSpPr txBox="1">
            <a:spLocks/>
          </p:cNvSpPr>
          <p:nvPr/>
        </p:nvSpPr>
        <p:spPr>
          <a:xfrm>
            <a:off x="1026795" y="2561287"/>
            <a:ext cx="2712720" cy="17315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latin typeface="BrownPro Light" panose="00010400010101010101" pitchFamily="50" charset="0"/>
              </a:rPr>
              <a:t>Gray 1% 3% 5% 10%</a:t>
            </a:r>
          </a:p>
          <a:p>
            <a:pPr marL="0" indent="0">
              <a:buNone/>
            </a:pPr>
            <a:r>
              <a:rPr lang="en-US" sz="1200" dirty="0">
                <a:latin typeface="BrownPro Light" panose="00010400010101010101" pitchFamily="50" charset="0"/>
              </a:rPr>
              <a:t>Location: Seattle, WA</a:t>
            </a:r>
          </a:p>
          <a:p>
            <a:pPr marL="0" indent="0">
              <a:buNone/>
            </a:pPr>
            <a:r>
              <a:rPr lang="en-US" sz="1200" dirty="0">
                <a:latin typeface="BrownPro Light" panose="00010400010101010101" pitchFamily="50" charset="0"/>
              </a:rPr>
              <a:t>Climate: Clear Sky</a:t>
            </a:r>
          </a:p>
          <a:p>
            <a:pPr marL="0" indent="0">
              <a:buNone/>
            </a:pPr>
            <a:r>
              <a:rPr lang="en-US" sz="1200" dirty="0">
                <a:latin typeface="BrownPro Light" panose="00010400010101010101" pitchFamily="50" charset="0"/>
              </a:rPr>
              <a:t>CCT: 6500K</a:t>
            </a:r>
          </a:p>
          <a:p>
            <a:pPr marL="0" indent="0">
              <a:buNone/>
            </a:pPr>
            <a:r>
              <a:rPr lang="en-US" sz="1200" dirty="0">
                <a:latin typeface="BrownPro Light" panose="00010400010101010101" pitchFamily="50" charset="0"/>
              </a:rPr>
              <a:t>Jun 21</a:t>
            </a:r>
            <a:r>
              <a:rPr lang="en-US" sz="1200" baseline="30000" dirty="0">
                <a:latin typeface="BrownPro Light" panose="00010400010101010101" pitchFamily="50" charset="0"/>
              </a:rPr>
              <a:t>st</a:t>
            </a:r>
            <a:r>
              <a:rPr lang="en-US" sz="1200" dirty="0">
                <a:latin typeface="BrownPro Light" panose="00010400010101010101" pitchFamily="50" charset="0"/>
              </a:rPr>
              <a:t> : 12:00pm</a:t>
            </a:r>
          </a:p>
          <a:p>
            <a:pPr marL="0" indent="0">
              <a:buNone/>
            </a:pPr>
            <a:r>
              <a:rPr lang="en-US" sz="1200" dirty="0">
                <a:latin typeface="BrownPro Light" panose="00010400010101010101" pitchFamily="50" charset="0"/>
              </a:rPr>
              <a:t>Sitting Eye-level: 44”</a:t>
            </a:r>
          </a:p>
        </p:txBody>
      </p:sp>
      <p:sp>
        <p:nvSpPr>
          <p:cNvPr id="9" name="Rectangle 8">
            <a:extLst>
              <a:ext uri="{FF2B5EF4-FFF2-40B4-BE49-F238E27FC236}">
                <a16:creationId xmlns:a16="http://schemas.microsoft.com/office/drawing/2014/main" id="{23320920-9542-3DCC-7880-92B75DCEA65F}"/>
              </a:ext>
            </a:extLst>
          </p:cNvPr>
          <p:cNvSpPr/>
          <p:nvPr/>
        </p:nvSpPr>
        <p:spPr>
          <a:xfrm>
            <a:off x="838200" y="2324100"/>
            <a:ext cx="3105150" cy="2065020"/>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2E78D80C-9CD1-4D1D-AC7A-A75F299D9AD3}"/>
              </a:ext>
            </a:extLst>
          </p:cNvPr>
          <p:cNvSpPr txBox="1">
            <a:spLocks/>
          </p:cNvSpPr>
          <p:nvPr/>
        </p:nvSpPr>
        <p:spPr>
          <a:xfrm>
            <a:off x="838200" y="50006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latin typeface="BrownPro" panose="00010500010101010101" pitchFamily="50" charset="0"/>
              </a:rPr>
              <a:t>1. Gray (OF: 1% 3%,5%,10%)</a:t>
            </a:r>
          </a:p>
        </p:txBody>
      </p:sp>
      <p:grpSp>
        <p:nvGrpSpPr>
          <p:cNvPr id="14" name="Group 13">
            <a:extLst>
              <a:ext uri="{FF2B5EF4-FFF2-40B4-BE49-F238E27FC236}">
                <a16:creationId xmlns:a16="http://schemas.microsoft.com/office/drawing/2014/main" id="{3C5B03DD-8C45-56A8-462D-2AAAB42A6220}"/>
              </a:ext>
            </a:extLst>
          </p:cNvPr>
          <p:cNvGrpSpPr/>
          <p:nvPr/>
        </p:nvGrpSpPr>
        <p:grpSpPr>
          <a:xfrm>
            <a:off x="4948419" y="1843088"/>
            <a:ext cx="6405381" cy="3733735"/>
            <a:chOff x="3088321" y="1843088"/>
            <a:chExt cx="8113079" cy="4729162"/>
          </a:xfrm>
        </p:grpSpPr>
        <p:pic>
          <p:nvPicPr>
            <p:cNvPr id="15" name="Picture 14">
              <a:extLst>
                <a:ext uri="{FF2B5EF4-FFF2-40B4-BE49-F238E27FC236}">
                  <a16:creationId xmlns:a16="http://schemas.microsoft.com/office/drawing/2014/main" id="{F27BDA1A-5EA6-BDE7-6E5B-D879E4F8D570}"/>
                </a:ext>
              </a:extLst>
            </p:cNvPr>
            <p:cNvPicPr>
              <a:picLocks noChangeAspect="1"/>
            </p:cNvPicPr>
            <p:nvPr/>
          </p:nvPicPr>
          <p:blipFill>
            <a:blip r:embed="rId3"/>
            <a:stretch>
              <a:fillRect/>
            </a:stretch>
          </p:blipFill>
          <p:spPr>
            <a:xfrm>
              <a:off x="3088321" y="1843088"/>
              <a:ext cx="8113079" cy="4729162"/>
            </a:xfrm>
            <a:prstGeom prst="rect">
              <a:avLst/>
            </a:prstGeom>
          </p:spPr>
        </p:pic>
        <p:sp>
          <p:nvSpPr>
            <p:cNvPr id="17" name="Rectangle 16">
              <a:extLst>
                <a:ext uri="{FF2B5EF4-FFF2-40B4-BE49-F238E27FC236}">
                  <a16:creationId xmlns:a16="http://schemas.microsoft.com/office/drawing/2014/main" id="{51E439A4-BEDC-6FD9-3AB3-377A7C234C70}"/>
                </a:ext>
              </a:extLst>
            </p:cNvPr>
            <p:cNvSpPr/>
            <p:nvPr/>
          </p:nvSpPr>
          <p:spPr>
            <a:xfrm>
              <a:off x="3088321" y="3648075"/>
              <a:ext cx="8113079" cy="1905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FCC339A3-8E82-5C43-0957-E8C4B6E39BDC}"/>
                </a:ext>
              </a:extLst>
            </p:cNvPr>
            <p:cNvSpPr/>
            <p:nvPr/>
          </p:nvSpPr>
          <p:spPr>
            <a:xfrm>
              <a:off x="3088321" y="5700712"/>
              <a:ext cx="8113079" cy="1905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9" name="Picture 18">
            <a:extLst>
              <a:ext uri="{FF2B5EF4-FFF2-40B4-BE49-F238E27FC236}">
                <a16:creationId xmlns:a16="http://schemas.microsoft.com/office/drawing/2014/main" id="{C9938269-AEAD-079A-D3B3-0BA9E35B49FA}"/>
              </a:ext>
            </a:extLst>
          </p:cNvPr>
          <p:cNvPicPr>
            <a:picLocks noChangeAspect="1"/>
          </p:cNvPicPr>
          <p:nvPr/>
        </p:nvPicPr>
        <p:blipFill>
          <a:blip r:embed="rId4"/>
          <a:stretch>
            <a:fillRect/>
          </a:stretch>
        </p:blipFill>
        <p:spPr>
          <a:xfrm>
            <a:off x="4948419" y="5765194"/>
            <a:ext cx="6405381" cy="880437"/>
          </a:xfrm>
          <a:prstGeom prst="rect">
            <a:avLst/>
          </a:prstGeom>
        </p:spPr>
      </p:pic>
      <p:pic>
        <p:nvPicPr>
          <p:cNvPr id="20" name="Picture 19">
            <a:extLst>
              <a:ext uri="{FF2B5EF4-FFF2-40B4-BE49-F238E27FC236}">
                <a16:creationId xmlns:a16="http://schemas.microsoft.com/office/drawing/2014/main" id="{7A131C9B-4D46-0424-8A6A-7C28819398B1}"/>
              </a:ext>
            </a:extLst>
          </p:cNvPr>
          <p:cNvPicPr>
            <a:picLocks noChangeAspect="1"/>
          </p:cNvPicPr>
          <p:nvPr/>
        </p:nvPicPr>
        <p:blipFill>
          <a:blip r:embed="rId5"/>
          <a:stretch>
            <a:fillRect/>
          </a:stretch>
        </p:blipFill>
        <p:spPr>
          <a:xfrm>
            <a:off x="838200" y="4462398"/>
            <a:ext cx="1943100" cy="2228850"/>
          </a:xfrm>
          <a:prstGeom prst="rect">
            <a:avLst/>
          </a:prstGeom>
        </p:spPr>
      </p:pic>
    </p:spTree>
    <p:extLst>
      <p:ext uri="{BB962C8B-B14F-4D97-AF65-F5344CB8AC3E}">
        <p14:creationId xmlns:p14="http://schemas.microsoft.com/office/powerpoint/2010/main" val="1417090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0078D070-3E43-97CB-A878-B584902914BF}"/>
              </a:ext>
            </a:extLst>
          </p:cNvPr>
          <p:cNvSpPr txBox="1">
            <a:spLocks/>
          </p:cNvSpPr>
          <p:nvPr/>
        </p:nvSpPr>
        <p:spPr>
          <a:xfrm>
            <a:off x="8382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latin typeface="BrownPro" panose="00010500010101010101" pitchFamily="50" charset="0"/>
              </a:rPr>
              <a:t>When we encounter glare…</a:t>
            </a:r>
          </a:p>
        </p:txBody>
      </p:sp>
      <p:pic>
        <p:nvPicPr>
          <p:cNvPr id="4" name="Picture 3">
            <a:extLst>
              <a:ext uri="{FF2B5EF4-FFF2-40B4-BE49-F238E27FC236}">
                <a16:creationId xmlns:a16="http://schemas.microsoft.com/office/drawing/2014/main" id="{546A7082-65C8-DFCA-37D0-DC91256A34D8}"/>
              </a:ext>
            </a:extLst>
          </p:cNvPr>
          <p:cNvPicPr>
            <a:picLocks noChangeAspect="1"/>
          </p:cNvPicPr>
          <p:nvPr/>
        </p:nvPicPr>
        <p:blipFill>
          <a:blip r:embed="rId3"/>
          <a:stretch>
            <a:fillRect/>
          </a:stretch>
        </p:blipFill>
        <p:spPr>
          <a:xfrm>
            <a:off x="1504568" y="3651876"/>
            <a:ext cx="3781994" cy="2525087"/>
          </a:xfrm>
          <a:prstGeom prst="rect">
            <a:avLst/>
          </a:prstGeom>
        </p:spPr>
      </p:pic>
      <p:pic>
        <p:nvPicPr>
          <p:cNvPr id="5" name="Picture 4" descr="A picture containing indoor, window, building, several&#10;&#10;Description automatically generated">
            <a:extLst>
              <a:ext uri="{FF2B5EF4-FFF2-40B4-BE49-F238E27FC236}">
                <a16:creationId xmlns:a16="http://schemas.microsoft.com/office/drawing/2014/main" id="{E0D4A1D0-0826-51EF-4204-814252D7F8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9299" y="3649188"/>
            <a:ext cx="3766101" cy="2510734"/>
          </a:xfrm>
          <a:prstGeom prst="rect">
            <a:avLst/>
          </a:prstGeom>
        </p:spPr>
      </p:pic>
      <p:sp>
        <p:nvSpPr>
          <p:cNvPr id="10" name="Content Placeholder 11">
            <a:extLst>
              <a:ext uri="{FF2B5EF4-FFF2-40B4-BE49-F238E27FC236}">
                <a16:creationId xmlns:a16="http://schemas.microsoft.com/office/drawing/2014/main" id="{3AE25313-B6DF-A790-3599-563EF1AD8C09}"/>
              </a:ext>
            </a:extLst>
          </p:cNvPr>
          <p:cNvSpPr txBox="1">
            <a:spLocks/>
          </p:cNvSpPr>
          <p:nvPr/>
        </p:nvSpPr>
        <p:spPr>
          <a:xfrm>
            <a:off x="838200" y="1825627"/>
            <a:ext cx="9849232" cy="16033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BrownPro" panose="00010500010101010101" pitchFamily="50" charset="0"/>
              </a:rPr>
              <a:t>We often use shade fabrics for glare controls but…</a:t>
            </a:r>
          </a:p>
          <a:p>
            <a:endParaRPr lang="en-US" sz="1600" dirty="0">
              <a:latin typeface="BrownPro" panose="00010500010101010101" pitchFamily="50" charset="0"/>
            </a:endParaRPr>
          </a:p>
          <a:p>
            <a:r>
              <a:rPr lang="en-US" sz="1600" dirty="0">
                <a:latin typeface="BrownPro" panose="00010500010101010101" pitchFamily="50" charset="0"/>
              </a:rPr>
              <a:t>It reduces light penetration to deeper space</a:t>
            </a:r>
          </a:p>
          <a:p>
            <a:r>
              <a:rPr lang="en-US" sz="1600" dirty="0">
                <a:latin typeface="BrownPro" panose="00010500010101010101" pitchFamily="50" charset="0"/>
              </a:rPr>
              <a:t>It reduces the circadian stimulus and disrupts our circadian rhythm</a:t>
            </a:r>
          </a:p>
          <a:p>
            <a:endParaRPr lang="en-US" sz="1600" dirty="0">
              <a:latin typeface="BrownPro" panose="00010500010101010101" pitchFamily="50" charset="0"/>
            </a:endParaRPr>
          </a:p>
        </p:txBody>
      </p:sp>
      <p:sp>
        <p:nvSpPr>
          <p:cNvPr id="6" name="Content Placeholder 11">
            <a:extLst>
              <a:ext uri="{FF2B5EF4-FFF2-40B4-BE49-F238E27FC236}">
                <a16:creationId xmlns:a16="http://schemas.microsoft.com/office/drawing/2014/main" id="{EA7C1C24-3624-F0C0-B38B-AEC31F18F83A}"/>
              </a:ext>
            </a:extLst>
          </p:cNvPr>
          <p:cNvSpPr txBox="1">
            <a:spLocks/>
          </p:cNvSpPr>
          <p:nvPr/>
        </p:nvSpPr>
        <p:spPr>
          <a:xfrm>
            <a:off x="7884782" y="6176963"/>
            <a:ext cx="2500618" cy="3319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000" i="1" dirty="0">
                <a:latin typeface="BrownPro Light" panose="00010400010101010101" pitchFamily="50" charset="0"/>
              </a:rPr>
              <a:t>Image: Ka Kit Chiu</a:t>
            </a:r>
          </a:p>
        </p:txBody>
      </p:sp>
    </p:spTree>
    <p:extLst>
      <p:ext uri="{BB962C8B-B14F-4D97-AF65-F5344CB8AC3E}">
        <p14:creationId xmlns:p14="http://schemas.microsoft.com/office/powerpoint/2010/main" val="38693834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 name="Group 52">
            <a:extLst>
              <a:ext uri="{FF2B5EF4-FFF2-40B4-BE49-F238E27FC236}">
                <a16:creationId xmlns:a16="http://schemas.microsoft.com/office/drawing/2014/main" id="{411B83B7-69D8-88C5-D4B1-23CE3455C92E}"/>
              </a:ext>
            </a:extLst>
          </p:cNvPr>
          <p:cNvGrpSpPr/>
          <p:nvPr/>
        </p:nvGrpSpPr>
        <p:grpSpPr>
          <a:xfrm>
            <a:off x="0" y="2176811"/>
            <a:ext cx="12192000" cy="3715485"/>
            <a:chOff x="0" y="2176811"/>
            <a:chExt cx="12192000" cy="3715485"/>
          </a:xfrm>
        </p:grpSpPr>
        <p:grpSp>
          <p:nvGrpSpPr>
            <p:cNvPr id="2" name="Group 1">
              <a:extLst>
                <a:ext uri="{FF2B5EF4-FFF2-40B4-BE49-F238E27FC236}">
                  <a16:creationId xmlns:a16="http://schemas.microsoft.com/office/drawing/2014/main" id="{6FC3684D-0D40-28EE-AA54-29D4B3325AD7}"/>
                </a:ext>
              </a:extLst>
            </p:cNvPr>
            <p:cNvGrpSpPr/>
            <p:nvPr/>
          </p:nvGrpSpPr>
          <p:grpSpPr>
            <a:xfrm>
              <a:off x="0" y="2176811"/>
              <a:ext cx="12192000" cy="3715485"/>
              <a:chOff x="0" y="2176811"/>
              <a:chExt cx="12192000" cy="3715485"/>
            </a:xfrm>
          </p:grpSpPr>
          <p:pic>
            <p:nvPicPr>
              <p:cNvPr id="15" name="Picture 14" descr="A diagram of a grid&#10;&#10;Description automatically generated with medium confidence">
                <a:extLst>
                  <a:ext uri="{FF2B5EF4-FFF2-40B4-BE49-F238E27FC236}">
                    <a16:creationId xmlns:a16="http://schemas.microsoft.com/office/drawing/2014/main" id="{2AFE41A4-85B5-CF84-AAC3-5BDFE171A2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76811"/>
                <a:ext cx="6605303" cy="3715483"/>
              </a:xfrm>
              <a:prstGeom prst="rect">
                <a:avLst/>
              </a:prstGeom>
            </p:spPr>
          </p:pic>
          <p:pic>
            <p:nvPicPr>
              <p:cNvPr id="13" name="Picture 12" descr="A diagram of a pattern&#10;&#10;Description automatically generated with medium confidence">
                <a:extLst>
                  <a:ext uri="{FF2B5EF4-FFF2-40B4-BE49-F238E27FC236}">
                    <a16:creationId xmlns:a16="http://schemas.microsoft.com/office/drawing/2014/main" id="{95AFA6D1-2EA4-1EF8-A3EE-0F13B1EECB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86694" y="2176811"/>
                <a:ext cx="6605306" cy="3715485"/>
              </a:xfrm>
              <a:prstGeom prst="rect">
                <a:avLst/>
              </a:prstGeom>
            </p:spPr>
          </p:pic>
        </p:grpSp>
        <p:grpSp>
          <p:nvGrpSpPr>
            <p:cNvPr id="7" name="Group 6">
              <a:extLst>
                <a:ext uri="{FF2B5EF4-FFF2-40B4-BE49-F238E27FC236}">
                  <a16:creationId xmlns:a16="http://schemas.microsoft.com/office/drawing/2014/main" id="{B194A1AD-6B47-8F16-997F-2A2D3C014D71}"/>
                </a:ext>
              </a:extLst>
            </p:cNvPr>
            <p:cNvGrpSpPr/>
            <p:nvPr/>
          </p:nvGrpSpPr>
          <p:grpSpPr>
            <a:xfrm>
              <a:off x="5698945" y="2760344"/>
              <a:ext cx="1419318" cy="2669540"/>
              <a:chOff x="5932308" y="2790824"/>
              <a:chExt cx="1419318" cy="2669540"/>
            </a:xfrm>
          </p:grpSpPr>
          <p:sp>
            <p:nvSpPr>
              <p:cNvPr id="17" name="Rectangle: Rounded Corners 16">
                <a:extLst>
                  <a:ext uri="{FF2B5EF4-FFF2-40B4-BE49-F238E27FC236}">
                    <a16:creationId xmlns:a16="http://schemas.microsoft.com/office/drawing/2014/main" id="{6A04515C-FF87-A1E2-1524-852CD5195EE1}"/>
                  </a:ext>
                </a:extLst>
              </p:cNvPr>
              <p:cNvSpPr/>
              <p:nvPr/>
            </p:nvSpPr>
            <p:spPr>
              <a:xfrm>
                <a:off x="5932308" y="2790824"/>
                <a:ext cx="1419318" cy="6381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14%</a:t>
                </a:r>
              </a:p>
            </p:txBody>
          </p:sp>
          <p:sp>
            <p:nvSpPr>
              <p:cNvPr id="18" name="Rectangle: Rounded Corners 17">
                <a:extLst>
                  <a:ext uri="{FF2B5EF4-FFF2-40B4-BE49-F238E27FC236}">
                    <a16:creationId xmlns:a16="http://schemas.microsoft.com/office/drawing/2014/main" id="{6D804DCD-BE1C-29E9-3E4E-AB2EAC81F109}"/>
                  </a:ext>
                </a:extLst>
              </p:cNvPr>
              <p:cNvSpPr/>
              <p:nvPr/>
            </p:nvSpPr>
            <p:spPr>
              <a:xfrm>
                <a:off x="5932308" y="3467099"/>
                <a:ext cx="1419318" cy="638175"/>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b="1" dirty="0">
                    <a:latin typeface="BrownPro" panose="00010500010101010101" pitchFamily="50" charset="0"/>
                  </a:rPr>
                  <a:t>IDEAL: 14%</a:t>
                </a:r>
              </a:p>
            </p:txBody>
          </p:sp>
          <p:sp>
            <p:nvSpPr>
              <p:cNvPr id="25" name="Rectangle: Rounded Corners 24">
                <a:extLst>
                  <a:ext uri="{FF2B5EF4-FFF2-40B4-BE49-F238E27FC236}">
                    <a16:creationId xmlns:a16="http://schemas.microsoft.com/office/drawing/2014/main" id="{E9CB7F61-6B9E-367B-4A79-7AF15BF19D3F}"/>
                  </a:ext>
                </a:extLst>
              </p:cNvPr>
              <p:cNvSpPr/>
              <p:nvPr/>
            </p:nvSpPr>
            <p:spPr>
              <a:xfrm>
                <a:off x="5932308" y="4144644"/>
                <a:ext cx="1419318" cy="638175"/>
              </a:xfrm>
              <a:prstGeom prst="round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IDEAL:8%</a:t>
                </a:r>
              </a:p>
            </p:txBody>
          </p:sp>
          <p:sp>
            <p:nvSpPr>
              <p:cNvPr id="26" name="Rectangle: Rounded Corners 25">
                <a:extLst>
                  <a:ext uri="{FF2B5EF4-FFF2-40B4-BE49-F238E27FC236}">
                    <a16:creationId xmlns:a16="http://schemas.microsoft.com/office/drawing/2014/main" id="{BA1A2F03-6C1C-768C-4449-7B47A8E32FEA}"/>
                  </a:ext>
                </a:extLst>
              </p:cNvPr>
              <p:cNvSpPr/>
              <p:nvPr/>
            </p:nvSpPr>
            <p:spPr>
              <a:xfrm>
                <a:off x="5932308" y="4822189"/>
                <a:ext cx="1419318" cy="638175"/>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14%</a:t>
                </a:r>
              </a:p>
            </p:txBody>
          </p:sp>
        </p:grpSp>
        <p:grpSp>
          <p:nvGrpSpPr>
            <p:cNvPr id="27" name="Group 26">
              <a:extLst>
                <a:ext uri="{FF2B5EF4-FFF2-40B4-BE49-F238E27FC236}">
                  <a16:creationId xmlns:a16="http://schemas.microsoft.com/office/drawing/2014/main" id="{3B2BAAD1-2038-FE9A-BA7D-5643CAAD584F}"/>
                </a:ext>
              </a:extLst>
            </p:cNvPr>
            <p:cNvGrpSpPr/>
            <p:nvPr/>
          </p:nvGrpSpPr>
          <p:grpSpPr>
            <a:xfrm>
              <a:off x="112254" y="2760344"/>
              <a:ext cx="1419318" cy="2669540"/>
              <a:chOff x="5932308" y="2790824"/>
              <a:chExt cx="1419318" cy="2669540"/>
            </a:xfrm>
          </p:grpSpPr>
          <p:sp>
            <p:nvSpPr>
              <p:cNvPr id="28" name="Rectangle: Rounded Corners 27">
                <a:extLst>
                  <a:ext uri="{FF2B5EF4-FFF2-40B4-BE49-F238E27FC236}">
                    <a16:creationId xmlns:a16="http://schemas.microsoft.com/office/drawing/2014/main" id="{5515B7A1-F75D-4F5B-0EE3-26F4F91D28FA}"/>
                  </a:ext>
                </a:extLst>
              </p:cNvPr>
              <p:cNvSpPr/>
              <p:nvPr/>
            </p:nvSpPr>
            <p:spPr>
              <a:xfrm>
                <a:off x="5932308" y="2790824"/>
                <a:ext cx="1419318" cy="6381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7%</a:t>
                </a:r>
              </a:p>
            </p:txBody>
          </p:sp>
          <p:sp>
            <p:nvSpPr>
              <p:cNvPr id="29" name="Rectangle: Rounded Corners 28">
                <a:extLst>
                  <a:ext uri="{FF2B5EF4-FFF2-40B4-BE49-F238E27FC236}">
                    <a16:creationId xmlns:a16="http://schemas.microsoft.com/office/drawing/2014/main" id="{93E6FC4E-2A63-E510-15C6-D3C9FDC06ACB}"/>
                  </a:ext>
                </a:extLst>
              </p:cNvPr>
              <p:cNvSpPr/>
              <p:nvPr/>
            </p:nvSpPr>
            <p:spPr>
              <a:xfrm>
                <a:off x="5932308" y="3467099"/>
                <a:ext cx="1419318" cy="638175"/>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b="1" dirty="0">
                    <a:latin typeface="BrownPro" panose="00010500010101010101" pitchFamily="50" charset="0"/>
                  </a:rPr>
                  <a:t>IDEAL: 8%</a:t>
                </a:r>
              </a:p>
            </p:txBody>
          </p:sp>
          <p:sp>
            <p:nvSpPr>
              <p:cNvPr id="30" name="Rectangle: Rounded Corners 29">
                <a:extLst>
                  <a:ext uri="{FF2B5EF4-FFF2-40B4-BE49-F238E27FC236}">
                    <a16:creationId xmlns:a16="http://schemas.microsoft.com/office/drawing/2014/main" id="{7D8BEAB8-0735-E9F8-4FE3-E35DD760220F}"/>
                  </a:ext>
                </a:extLst>
              </p:cNvPr>
              <p:cNvSpPr/>
              <p:nvPr/>
            </p:nvSpPr>
            <p:spPr>
              <a:xfrm>
                <a:off x="5932308" y="4144644"/>
                <a:ext cx="1419318" cy="638175"/>
              </a:xfrm>
              <a:prstGeom prst="round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2%</a:t>
                </a:r>
              </a:p>
            </p:txBody>
          </p:sp>
          <p:sp>
            <p:nvSpPr>
              <p:cNvPr id="31" name="Rectangle: Rounded Corners 30">
                <a:extLst>
                  <a:ext uri="{FF2B5EF4-FFF2-40B4-BE49-F238E27FC236}">
                    <a16:creationId xmlns:a16="http://schemas.microsoft.com/office/drawing/2014/main" id="{DD8CB004-37F2-E72A-3976-16C8C17BAE67}"/>
                  </a:ext>
                </a:extLst>
              </p:cNvPr>
              <p:cNvSpPr/>
              <p:nvPr/>
            </p:nvSpPr>
            <p:spPr>
              <a:xfrm>
                <a:off x="5932308" y="4822189"/>
                <a:ext cx="1419318" cy="638175"/>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8%</a:t>
                </a:r>
              </a:p>
            </p:txBody>
          </p:sp>
        </p:grpSp>
      </p:grpSp>
      <p:grpSp>
        <p:nvGrpSpPr>
          <p:cNvPr id="64" name="Group 63">
            <a:extLst>
              <a:ext uri="{FF2B5EF4-FFF2-40B4-BE49-F238E27FC236}">
                <a16:creationId xmlns:a16="http://schemas.microsoft.com/office/drawing/2014/main" id="{3936D1B2-59F2-2E8C-022F-A17B86EDE136}"/>
              </a:ext>
            </a:extLst>
          </p:cNvPr>
          <p:cNvGrpSpPr/>
          <p:nvPr/>
        </p:nvGrpSpPr>
        <p:grpSpPr>
          <a:xfrm>
            <a:off x="-1" y="2176810"/>
            <a:ext cx="12192001" cy="3715484"/>
            <a:chOff x="-1" y="2171431"/>
            <a:chExt cx="12192001" cy="3715484"/>
          </a:xfrm>
        </p:grpSpPr>
        <p:grpSp>
          <p:nvGrpSpPr>
            <p:cNvPr id="3" name="Group 2">
              <a:extLst>
                <a:ext uri="{FF2B5EF4-FFF2-40B4-BE49-F238E27FC236}">
                  <a16:creationId xmlns:a16="http://schemas.microsoft.com/office/drawing/2014/main" id="{33FE49B1-690A-549C-1D50-2DD28697961F}"/>
                </a:ext>
              </a:extLst>
            </p:cNvPr>
            <p:cNvGrpSpPr/>
            <p:nvPr/>
          </p:nvGrpSpPr>
          <p:grpSpPr>
            <a:xfrm>
              <a:off x="-1" y="2171431"/>
              <a:ext cx="12192001" cy="3715484"/>
              <a:chOff x="-1" y="2176804"/>
              <a:chExt cx="12192001" cy="3715484"/>
            </a:xfrm>
          </p:grpSpPr>
          <p:pic>
            <p:nvPicPr>
              <p:cNvPr id="4" name="Picture 3" descr="A diagram of a pattern&#10;&#10;Description automatically generated with medium confidence">
                <a:extLst>
                  <a:ext uri="{FF2B5EF4-FFF2-40B4-BE49-F238E27FC236}">
                    <a16:creationId xmlns:a16="http://schemas.microsoft.com/office/drawing/2014/main" id="{B12BCC36-5CFD-0634-2F20-6B6BDC2E1A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2176805"/>
                <a:ext cx="6605304" cy="3715483"/>
              </a:xfrm>
              <a:prstGeom prst="rect">
                <a:avLst/>
              </a:prstGeom>
            </p:spPr>
          </p:pic>
          <p:pic>
            <p:nvPicPr>
              <p:cNvPr id="5" name="Picture 4" descr="A diagram of different colored squares&#10;&#10;Description automatically generated with medium confidence">
                <a:extLst>
                  <a:ext uri="{FF2B5EF4-FFF2-40B4-BE49-F238E27FC236}">
                    <a16:creationId xmlns:a16="http://schemas.microsoft.com/office/drawing/2014/main" id="{2C878C82-5047-2593-5AAA-3CE7455D6F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86697" y="2176804"/>
                <a:ext cx="6605303" cy="3715483"/>
              </a:xfrm>
              <a:prstGeom prst="rect">
                <a:avLst/>
              </a:prstGeom>
            </p:spPr>
          </p:pic>
        </p:grpSp>
        <p:grpSp>
          <p:nvGrpSpPr>
            <p:cNvPr id="43" name="Group 42">
              <a:extLst>
                <a:ext uri="{FF2B5EF4-FFF2-40B4-BE49-F238E27FC236}">
                  <a16:creationId xmlns:a16="http://schemas.microsoft.com/office/drawing/2014/main" id="{968447C4-07FA-45E5-A3BC-7390595DE642}"/>
                </a:ext>
              </a:extLst>
            </p:cNvPr>
            <p:cNvGrpSpPr/>
            <p:nvPr/>
          </p:nvGrpSpPr>
          <p:grpSpPr>
            <a:xfrm>
              <a:off x="5692450" y="2760344"/>
              <a:ext cx="1419318" cy="2669540"/>
              <a:chOff x="5967598" y="2790824"/>
              <a:chExt cx="1419318" cy="2669540"/>
            </a:xfrm>
          </p:grpSpPr>
          <p:sp>
            <p:nvSpPr>
              <p:cNvPr id="44" name="Rectangle: Rounded Corners 43">
                <a:extLst>
                  <a:ext uri="{FF2B5EF4-FFF2-40B4-BE49-F238E27FC236}">
                    <a16:creationId xmlns:a16="http://schemas.microsoft.com/office/drawing/2014/main" id="{457FE219-EB37-5C4C-34D9-E4B931BE9883}"/>
                  </a:ext>
                </a:extLst>
              </p:cNvPr>
              <p:cNvSpPr/>
              <p:nvPr/>
            </p:nvSpPr>
            <p:spPr>
              <a:xfrm>
                <a:off x="5967598" y="2790824"/>
                <a:ext cx="1419318" cy="6381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14%</a:t>
                </a:r>
              </a:p>
            </p:txBody>
          </p:sp>
          <p:sp>
            <p:nvSpPr>
              <p:cNvPr id="45" name="Rectangle: Rounded Corners 44">
                <a:extLst>
                  <a:ext uri="{FF2B5EF4-FFF2-40B4-BE49-F238E27FC236}">
                    <a16:creationId xmlns:a16="http://schemas.microsoft.com/office/drawing/2014/main" id="{1D4944AB-B6F5-32E0-A42D-0802F7095003}"/>
                  </a:ext>
                </a:extLst>
              </p:cNvPr>
              <p:cNvSpPr/>
              <p:nvPr/>
            </p:nvSpPr>
            <p:spPr>
              <a:xfrm>
                <a:off x="5967598" y="3467099"/>
                <a:ext cx="1419318" cy="638175"/>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b="1" dirty="0">
                    <a:latin typeface="BrownPro" panose="00010500010101010101" pitchFamily="50" charset="0"/>
                  </a:rPr>
                  <a:t>IDEAL: 18%</a:t>
                </a:r>
              </a:p>
            </p:txBody>
          </p:sp>
          <p:sp>
            <p:nvSpPr>
              <p:cNvPr id="46" name="Rectangle: Rounded Corners 45">
                <a:extLst>
                  <a:ext uri="{FF2B5EF4-FFF2-40B4-BE49-F238E27FC236}">
                    <a16:creationId xmlns:a16="http://schemas.microsoft.com/office/drawing/2014/main" id="{3DBC4702-628E-1462-9519-398E3DF4CE12}"/>
                  </a:ext>
                </a:extLst>
              </p:cNvPr>
              <p:cNvSpPr/>
              <p:nvPr/>
            </p:nvSpPr>
            <p:spPr>
              <a:xfrm>
                <a:off x="5967598" y="4144644"/>
                <a:ext cx="1419318" cy="638175"/>
              </a:xfrm>
              <a:prstGeom prst="round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14%</a:t>
                </a:r>
              </a:p>
            </p:txBody>
          </p:sp>
          <p:sp>
            <p:nvSpPr>
              <p:cNvPr id="47" name="Rectangle: Rounded Corners 46">
                <a:extLst>
                  <a:ext uri="{FF2B5EF4-FFF2-40B4-BE49-F238E27FC236}">
                    <a16:creationId xmlns:a16="http://schemas.microsoft.com/office/drawing/2014/main" id="{94A58B60-316C-4A09-9041-68E52371BC7B}"/>
                  </a:ext>
                </a:extLst>
              </p:cNvPr>
              <p:cNvSpPr/>
              <p:nvPr/>
            </p:nvSpPr>
            <p:spPr>
              <a:xfrm>
                <a:off x="5967598" y="4822189"/>
                <a:ext cx="1419318" cy="638175"/>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18%</a:t>
                </a:r>
              </a:p>
            </p:txBody>
          </p:sp>
        </p:grpSp>
        <p:grpSp>
          <p:nvGrpSpPr>
            <p:cNvPr id="48" name="Group 47">
              <a:extLst>
                <a:ext uri="{FF2B5EF4-FFF2-40B4-BE49-F238E27FC236}">
                  <a16:creationId xmlns:a16="http://schemas.microsoft.com/office/drawing/2014/main" id="{0F909346-4228-F497-8A01-04640D6CFD1B}"/>
                </a:ext>
              </a:extLst>
            </p:cNvPr>
            <p:cNvGrpSpPr/>
            <p:nvPr/>
          </p:nvGrpSpPr>
          <p:grpSpPr>
            <a:xfrm>
              <a:off x="105759" y="2760344"/>
              <a:ext cx="1419318" cy="2669540"/>
              <a:chOff x="5967598" y="2790824"/>
              <a:chExt cx="1419318" cy="2669540"/>
            </a:xfrm>
          </p:grpSpPr>
          <p:sp>
            <p:nvSpPr>
              <p:cNvPr id="49" name="Rectangle: Rounded Corners 48">
                <a:extLst>
                  <a:ext uri="{FF2B5EF4-FFF2-40B4-BE49-F238E27FC236}">
                    <a16:creationId xmlns:a16="http://schemas.microsoft.com/office/drawing/2014/main" id="{330A5EC2-8FA6-CC21-657B-AA3B9BE46FF0}"/>
                  </a:ext>
                </a:extLst>
              </p:cNvPr>
              <p:cNvSpPr/>
              <p:nvPr/>
            </p:nvSpPr>
            <p:spPr>
              <a:xfrm>
                <a:off x="5967598" y="2790824"/>
                <a:ext cx="1419318" cy="6381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13%</a:t>
                </a:r>
              </a:p>
            </p:txBody>
          </p:sp>
          <p:sp>
            <p:nvSpPr>
              <p:cNvPr id="50" name="Rectangle: Rounded Corners 49">
                <a:extLst>
                  <a:ext uri="{FF2B5EF4-FFF2-40B4-BE49-F238E27FC236}">
                    <a16:creationId xmlns:a16="http://schemas.microsoft.com/office/drawing/2014/main" id="{8A67080C-D022-3D5A-61DF-9B67D35419E0}"/>
                  </a:ext>
                </a:extLst>
              </p:cNvPr>
              <p:cNvSpPr/>
              <p:nvPr/>
            </p:nvSpPr>
            <p:spPr>
              <a:xfrm>
                <a:off x="5967598" y="3467099"/>
                <a:ext cx="1419318" cy="638175"/>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b="1" dirty="0">
                    <a:latin typeface="BrownPro" panose="00010500010101010101" pitchFamily="50" charset="0"/>
                  </a:rPr>
                  <a:t>IDEAL: 14%</a:t>
                </a:r>
              </a:p>
            </p:txBody>
          </p:sp>
          <p:sp>
            <p:nvSpPr>
              <p:cNvPr id="51" name="Rectangle: Rounded Corners 50">
                <a:extLst>
                  <a:ext uri="{FF2B5EF4-FFF2-40B4-BE49-F238E27FC236}">
                    <a16:creationId xmlns:a16="http://schemas.microsoft.com/office/drawing/2014/main" id="{ADE76AEC-1FEF-3B32-0266-6BB4D2839C02}"/>
                  </a:ext>
                </a:extLst>
              </p:cNvPr>
              <p:cNvSpPr/>
              <p:nvPr/>
            </p:nvSpPr>
            <p:spPr>
              <a:xfrm>
                <a:off x="5967598" y="4144644"/>
                <a:ext cx="1419318" cy="638175"/>
              </a:xfrm>
              <a:prstGeom prst="round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IDEAL:5%</a:t>
                </a:r>
              </a:p>
            </p:txBody>
          </p:sp>
          <p:sp>
            <p:nvSpPr>
              <p:cNvPr id="52" name="Rectangle: Rounded Corners 51">
                <a:extLst>
                  <a:ext uri="{FF2B5EF4-FFF2-40B4-BE49-F238E27FC236}">
                    <a16:creationId xmlns:a16="http://schemas.microsoft.com/office/drawing/2014/main" id="{8BC64095-7AE7-7402-D776-8119B4939B77}"/>
                  </a:ext>
                </a:extLst>
              </p:cNvPr>
              <p:cNvSpPr/>
              <p:nvPr/>
            </p:nvSpPr>
            <p:spPr>
              <a:xfrm>
                <a:off x="5967598" y="4822189"/>
                <a:ext cx="1419318" cy="638175"/>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14%</a:t>
                </a:r>
              </a:p>
            </p:txBody>
          </p:sp>
        </p:grpSp>
      </p:grpSp>
      <p:grpSp>
        <p:nvGrpSpPr>
          <p:cNvPr id="88" name="Group 87">
            <a:extLst>
              <a:ext uri="{FF2B5EF4-FFF2-40B4-BE49-F238E27FC236}">
                <a16:creationId xmlns:a16="http://schemas.microsoft.com/office/drawing/2014/main" id="{861186A7-74F0-2698-0789-997157B00AC9}"/>
              </a:ext>
            </a:extLst>
          </p:cNvPr>
          <p:cNvGrpSpPr/>
          <p:nvPr/>
        </p:nvGrpSpPr>
        <p:grpSpPr>
          <a:xfrm>
            <a:off x="0" y="2176809"/>
            <a:ext cx="12192000" cy="3715485"/>
            <a:chOff x="0" y="2176809"/>
            <a:chExt cx="12192000" cy="3715485"/>
          </a:xfrm>
        </p:grpSpPr>
        <p:grpSp>
          <p:nvGrpSpPr>
            <p:cNvPr id="8" name="Group 7">
              <a:extLst>
                <a:ext uri="{FF2B5EF4-FFF2-40B4-BE49-F238E27FC236}">
                  <a16:creationId xmlns:a16="http://schemas.microsoft.com/office/drawing/2014/main" id="{D5CBAF80-8BDA-C9FE-7EB1-9D3DEF10862A}"/>
                </a:ext>
              </a:extLst>
            </p:cNvPr>
            <p:cNvGrpSpPr/>
            <p:nvPr/>
          </p:nvGrpSpPr>
          <p:grpSpPr>
            <a:xfrm>
              <a:off x="0" y="2176809"/>
              <a:ext cx="12192000" cy="3715485"/>
              <a:chOff x="0" y="2176810"/>
              <a:chExt cx="12192000" cy="3715485"/>
            </a:xfrm>
          </p:grpSpPr>
          <p:pic>
            <p:nvPicPr>
              <p:cNvPr id="9" name="Picture 8" descr="A diagram of a grid&#10;&#10;Description automatically generated with medium confidence">
                <a:extLst>
                  <a:ext uri="{FF2B5EF4-FFF2-40B4-BE49-F238E27FC236}">
                    <a16:creationId xmlns:a16="http://schemas.microsoft.com/office/drawing/2014/main" id="{2697AA63-85F8-F7D7-BC69-1B0A83B2106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176811"/>
                <a:ext cx="6605305" cy="3715483"/>
              </a:xfrm>
              <a:prstGeom prst="rect">
                <a:avLst/>
              </a:prstGeom>
            </p:spPr>
          </p:pic>
          <p:pic>
            <p:nvPicPr>
              <p:cNvPr id="10" name="Picture 9" descr="A close-up of a pattern&#10;&#10;Description automatically generated">
                <a:extLst>
                  <a:ext uri="{FF2B5EF4-FFF2-40B4-BE49-F238E27FC236}">
                    <a16:creationId xmlns:a16="http://schemas.microsoft.com/office/drawing/2014/main" id="{AA4B98B0-C828-E981-B586-D3406776701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86694" y="2176810"/>
                <a:ext cx="6605306" cy="3715485"/>
              </a:xfrm>
              <a:prstGeom prst="rect">
                <a:avLst/>
              </a:prstGeom>
            </p:spPr>
          </p:pic>
        </p:grpSp>
        <p:grpSp>
          <p:nvGrpSpPr>
            <p:cNvPr id="77" name="Group 76">
              <a:extLst>
                <a:ext uri="{FF2B5EF4-FFF2-40B4-BE49-F238E27FC236}">
                  <a16:creationId xmlns:a16="http://schemas.microsoft.com/office/drawing/2014/main" id="{8AF71DD0-F793-459E-B9ED-6AA6603CEA92}"/>
                </a:ext>
              </a:extLst>
            </p:cNvPr>
            <p:cNvGrpSpPr/>
            <p:nvPr/>
          </p:nvGrpSpPr>
          <p:grpSpPr>
            <a:xfrm>
              <a:off x="5692450" y="2760344"/>
              <a:ext cx="1419318" cy="2669540"/>
              <a:chOff x="5967598" y="2790824"/>
              <a:chExt cx="1419318" cy="2669540"/>
            </a:xfrm>
          </p:grpSpPr>
          <p:sp>
            <p:nvSpPr>
              <p:cNvPr id="78" name="Rectangle: Rounded Corners 77">
                <a:extLst>
                  <a:ext uri="{FF2B5EF4-FFF2-40B4-BE49-F238E27FC236}">
                    <a16:creationId xmlns:a16="http://schemas.microsoft.com/office/drawing/2014/main" id="{401F1FEE-9F16-44E5-E895-9F112BC99C00}"/>
                  </a:ext>
                </a:extLst>
              </p:cNvPr>
              <p:cNvSpPr/>
              <p:nvPr/>
            </p:nvSpPr>
            <p:spPr>
              <a:xfrm>
                <a:off x="5967598" y="2790824"/>
                <a:ext cx="1419318" cy="6381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24%</a:t>
                </a:r>
              </a:p>
            </p:txBody>
          </p:sp>
          <p:sp>
            <p:nvSpPr>
              <p:cNvPr id="79" name="Rectangle: Rounded Corners 78">
                <a:extLst>
                  <a:ext uri="{FF2B5EF4-FFF2-40B4-BE49-F238E27FC236}">
                    <a16:creationId xmlns:a16="http://schemas.microsoft.com/office/drawing/2014/main" id="{A18F6640-895A-65AF-6BED-080B0FF5F4B0}"/>
                  </a:ext>
                </a:extLst>
              </p:cNvPr>
              <p:cNvSpPr/>
              <p:nvPr/>
            </p:nvSpPr>
            <p:spPr>
              <a:xfrm>
                <a:off x="5967598" y="3467099"/>
                <a:ext cx="1419318" cy="638175"/>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b="1" dirty="0">
                    <a:latin typeface="BrownPro" panose="00010500010101010101" pitchFamily="50" charset="0"/>
                  </a:rPr>
                  <a:t>IDEAL: 27%</a:t>
                </a:r>
              </a:p>
            </p:txBody>
          </p:sp>
          <p:sp>
            <p:nvSpPr>
              <p:cNvPr id="80" name="Rectangle: Rounded Corners 79">
                <a:extLst>
                  <a:ext uri="{FF2B5EF4-FFF2-40B4-BE49-F238E27FC236}">
                    <a16:creationId xmlns:a16="http://schemas.microsoft.com/office/drawing/2014/main" id="{0CCF28DF-F7E1-4AB4-9510-3CAFF8902210}"/>
                  </a:ext>
                </a:extLst>
              </p:cNvPr>
              <p:cNvSpPr/>
              <p:nvPr/>
            </p:nvSpPr>
            <p:spPr>
              <a:xfrm>
                <a:off x="5967598" y="4144644"/>
                <a:ext cx="1419318" cy="638175"/>
              </a:xfrm>
              <a:prstGeom prst="round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14%</a:t>
                </a:r>
              </a:p>
            </p:txBody>
          </p:sp>
          <p:sp>
            <p:nvSpPr>
              <p:cNvPr id="81" name="Rectangle: Rounded Corners 80">
                <a:extLst>
                  <a:ext uri="{FF2B5EF4-FFF2-40B4-BE49-F238E27FC236}">
                    <a16:creationId xmlns:a16="http://schemas.microsoft.com/office/drawing/2014/main" id="{4D257B44-5F31-396C-6431-A0D0D2C704F4}"/>
                  </a:ext>
                </a:extLst>
              </p:cNvPr>
              <p:cNvSpPr/>
              <p:nvPr/>
            </p:nvSpPr>
            <p:spPr>
              <a:xfrm>
                <a:off x="5967598" y="4822189"/>
                <a:ext cx="1419318" cy="638175"/>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27%</a:t>
                </a:r>
              </a:p>
            </p:txBody>
          </p:sp>
        </p:grpSp>
        <p:grpSp>
          <p:nvGrpSpPr>
            <p:cNvPr id="82" name="Group 81">
              <a:extLst>
                <a:ext uri="{FF2B5EF4-FFF2-40B4-BE49-F238E27FC236}">
                  <a16:creationId xmlns:a16="http://schemas.microsoft.com/office/drawing/2014/main" id="{28771A68-4102-1C1E-373F-BB39E2CDD6BB}"/>
                </a:ext>
              </a:extLst>
            </p:cNvPr>
            <p:cNvGrpSpPr/>
            <p:nvPr/>
          </p:nvGrpSpPr>
          <p:grpSpPr>
            <a:xfrm>
              <a:off x="105759" y="2760344"/>
              <a:ext cx="1419318" cy="2669540"/>
              <a:chOff x="5967598" y="2790824"/>
              <a:chExt cx="1419318" cy="2669540"/>
            </a:xfrm>
          </p:grpSpPr>
          <p:sp>
            <p:nvSpPr>
              <p:cNvPr id="83" name="Rectangle: Rounded Corners 82">
                <a:extLst>
                  <a:ext uri="{FF2B5EF4-FFF2-40B4-BE49-F238E27FC236}">
                    <a16:creationId xmlns:a16="http://schemas.microsoft.com/office/drawing/2014/main" id="{FA22B244-505A-1259-6860-1157286C1E14}"/>
                  </a:ext>
                </a:extLst>
              </p:cNvPr>
              <p:cNvSpPr/>
              <p:nvPr/>
            </p:nvSpPr>
            <p:spPr>
              <a:xfrm>
                <a:off x="5967598" y="2790824"/>
                <a:ext cx="1419318" cy="6381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19%</a:t>
                </a:r>
              </a:p>
            </p:txBody>
          </p:sp>
          <p:sp>
            <p:nvSpPr>
              <p:cNvPr id="84" name="Rectangle: Rounded Corners 83">
                <a:extLst>
                  <a:ext uri="{FF2B5EF4-FFF2-40B4-BE49-F238E27FC236}">
                    <a16:creationId xmlns:a16="http://schemas.microsoft.com/office/drawing/2014/main" id="{0D46B456-B958-1999-AABB-3FEC101B4F2C}"/>
                  </a:ext>
                </a:extLst>
              </p:cNvPr>
              <p:cNvSpPr/>
              <p:nvPr/>
            </p:nvSpPr>
            <p:spPr>
              <a:xfrm>
                <a:off x="5967598" y="3467099"/>
                <a:ext cx="1419318" cy="638175"/>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b="1" dirty="0">
                    <a:latin typeface="BrownPro" panose="00010500010101010101" pitchFamily="50" charset="0"/>
                  </a:rPr>
                  <a:t>IDEAL: 20%</a:t>
                </a:r>
              </a:p>
            </p:txBody>
          </p:sp>
          <p:sp>
            <p:nvSpPr>
              <p:cNvPr id="85" name="Rectangle: Rounded Corners 84">
                <a:extLst>
                  <a:ext uri="{FF2B5EF4-FFF2-40B4-BE49-F238E27FC236}">
                    <a16:creationId xmlns:a16="http://schemas.microsoft.com/office/drawing/2014/main" id="{4A72AC55-8506-CBAC-A4B1-32C93F9D9452}"/>
                  </a:ext>
                </a:extLst>
              </p:cNvPr>
              <p:cNvSpPr/>
              <p:nvPr/>
            </p:nvSpPr>
            <p:spPr>
              <a:xfrm>
                <a:off x="5967598" y="4144644"/>
                <a:ext cx="1419318" cy="638175"/>
              </a:xfrm>
              <a:prstGeom prst="round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6%</a:t>
                </a:r>
              </a:p>
            </p:txBody>
          </p:sp>
          <p:sp>
            <p:nvSpPr>
              <p:cNvPr id="86" name="Rectangle: Rounded Corners 85">
                <a:extLst>
                  <a:ext uri="{FF2B5EF4-FFF2-40B4-BE49-F238E27FC236}">
                    <a16:creationId xmlns:a16="http://schemas.microsoft.com/office/drawing/2014/main" id="{E72187D0-929A-AAFD-2738-9FF0F8A35FD4}"/>
                  </a:ext>
                </a:extLst>
              </p:cNvPr>
              <p:cNvSpPr/>
              <p:nvPr/>
            </p:nvSpPr>
            <p:spPr>
              <a:xfrm>
                <a:off x="5967598" y="4822189"/>
                <a:ext cx="1419318" cy="638175"/>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20%</a:t>
                </a:r>
              </a:p>
            </p:txBody>
          </p:sp>
        </p:grpSp>
      </p:grpSp>
      <p:pic>
        <p:nvPicPr>
          <p:cNvPr id="22" name="Graphic 21">
            <a:extLst>
              <a:ext uri="{FF2B5EF4-FFF2-40B4-BE49-F238E27FC236}">
                <a16:creationId xmlns:a16="http://schemas.microsoft.com/office/drawing/2014/main" id="{8900AFEC-0524-974D-E257-925B79C4C62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748728" y="203671"/>
            <a:ext cx="2316296" cy="1113604"/>
          </a:xfrm>
          <a:prstGeom prst="rect">
            <a:avLst/>
          </a:prstGeom>
        </p:spPr>
      </p:pic>
      <p:sp>
        <p:nvSpPr>
          <p:cNvPr id="6" name="Title 1">
            <a:extLst>
              <a:ext uri="{FF2B5EF4-FFF2-40B4-BE49-F238E27FC236}">
                <a16:creationId xmlns:a16="http://schemas.microsoft.com/office/drawing/2014/main" id="{2E1407B6-394D-8F16-8121-089050E3309D}"/>
              </a:ext>
            </a:extLst>
          </p:cNvPr>
          <p:cNvSpPr txBox="1">
            <a:spLocks/>
          </p:cNvSpPr>
          <p:nvPr/>
        </p:nvSpPr>
        <p:spPr>
          <a:xfrm>
            <a:off x="8382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latin typeface="BrownPro" panose="00010500010101010101" pitchFamily="50" charset="0"/>
              </a:rPr>
              <a:t>Balance Conditions : Gray 1% 3% 5% 10%</a:t>
            </a:r>
          </a:p>
        </p:txBody>
      </p:sp>
      <p:sp>
        <p:nvSpPr>
          <p:cNvPr id="16" name="Rectangle 15">
            <a:extLst>
              <a:ext uri="{FF2B5EF4-FFF2-40B4-BE49-F238E27FC236}">
                <a16:creationId xmlns:a16="http://schemas.microsoft.com/office/drawing/2014/main" id="{E117CA7B-4A35-3D89-7BCB-01A7A5F97F1D}"/>
              </a:ext>
            </a:extLst>
          </p:cNvPr>
          <p:cNvSpPr/>
          <p:nvPr/>
        </p:nvSpPr>
        <p:spPr>
          <a:xfrm>
            <a:off x="5819716" y="1414464"/>
            <a:ext cx="497264" cy="89486"/>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1C15D4ED-377C-F5B7-2C11-4A352607194B}"/>
              </a:ext>
            </a:extLst>
          </p:cNvPr>
          <p:cNvSpPr/>
          <p:nvPr/>
        </p:nvSpPr>
        <p:spPr>
          <a:xfrm>
            <a:off x="6443894" y="1414464"/>
            <a:ext cx="547455" cy="89486"/>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9C0BDEC8-4293-6213-B19B-F3C02EE58536}"/>
              </a:ext>
            </a:extLst>
          </p:cNvPr>
          <p:cNvSpPr/>
          <p:nvPr/>
        </p:nvSpPr>
        <p:spPr>
          <a:xfrm>
            <a:off x="7118263" y="1414464"/>
            <a:ext cx="555606" cy="89486"/>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3F7714B9-116F-F87D-467A-37FEFA487DD9}"/>
              </a:ext>
            </a:extLst>
          </p:cNvPr>
          <p:cNvSpPr/>
          <p:nvPr/>
        </p:nvSpPr>
        <p:spPr>
          <a:xfrm>
            <a:off x="7800783" y="1414464"/>
            <a:ext cx="719330" cy="89486"/>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Content Placeholder 11">
            <a:extLst>
              <a:ext uri="{FF2B5EF4-FFF2-40B4-BE49-F238E27FC236}">
                <a16:creationId xmlns:a16="http://schemas.microsoft.com/office/drawing/2014/main" id="{3CFE23CC-0158-053E-EAB0-1C26B548412D}"/>
              </a:ext>
            </a:extLst>
          </p:cNvPr>
          <p:cNvSpPr txBox="1">
            <a:spLocks/>
          </p:cNvSpPr>
          <p:nvPr/>
        </p:nvSpPr>
        <p:spPr>
          <a:xfrm>
            <a:off x="1685925" y="6078972"/>
            <a:ext cx="3228974" cy="3250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latin typeface="BrownPro" panose="00010500010101010101" pitchFamily="50" charset="0"/>
              </a:rPr>
              <a:t>Summer Jun 21</a:t>
            </a:r>
            <a:r>
              <a:rPr lang="en-US" sz="1600" baseline="30000" dirty="0">
                <a:latin typeface="BrownPro" panose="00010500010101010101" pitchFamily="50" charset="0"/>
              </a:rPr>
              <a:t>st </a:t>
            </a:r>
            <a:r>
              <a:rPr lang="en-US" sz="1600" dirty="0">
                <a:latin typeface="BrownPro" panose="00010500010101010101" pitchFamily="50" charset="0"/>
              </a:rPr>
              <a:t>12 :00pm</a:t>
            </a:r>
          </a:p>
        </p:txBody>
      </p:sp>
      <p:sp>
        <p:nvSpPr>
          <p:cNvPr id="24" name="Content Placeholder 11">
            <a:extLst>
              <a:ext uri="{FF2B5EF4-FFF2-40B4-BE49-F238E27FC236}">
                <a16:creationId xmlns:a16="http://schemas.microsoft.com/office/drawing/2014/main" id="{9EB1A38F-6CCA-F16D-787F-BD2D01C762AC}"/>
              </a:ext>
            </a:extLst>
          </p:cNvPr>
          <p:cNvSpPr txBox="1">
            <a:spLocks/>
          </p:cNvSpPr>
          <p:nvPr/>
        </p:nvSpPr>
        <p:spPr>
          <a:xfrm>
            <a:off x="7277104" y="6078972"/>
            <a:ext cx="3228972" cy="3250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latin typeface="BrownPro" panose="00010500010101010101" pitchFamily="50" charset="0"/>
              </a:rPr>
              <a:t>Winter Dec 21</a:t>
            </a:r>
            <a:r>
              <a:rPr lang="en-US" sz="1600" baseline="30000" dirty="0">
                <a:latin typeface="BrownPro" panose="00010500010101010101" pitchFamily="50" charset="0"/>
              </a:rPr>
              <a:t>st </a:t>
            </a:r>
            <a:r>
              <a:rPr lang="en-US" sz="1600" dirty="0">
                <a:latin typeface="BrownPro" panose="00010500010101010101" pitchFamily="50" charset="0"/>
              </a:rPr>
              <a:t>12 :00pm</a:t>
            </a:r>
          </a:p>
        </p:txBody>
      </p:sp>
      <p:grpSp>
        <p:nvGrpSpPr>
          <p:cNvPr id="129" name="Group 128">
            <a:extLst>
              <a:ext uri="{FF2B5EF4-FFF2-40B4-BE49-F238E27FC236}">
                <a16:creationId xmlns:a16="http://schemas.microsoft.com/office/drawing/2014/main" id="{75531107-353C-23C6-5ADC-33B5C4E78414}"/>
              </a:ext>
            </a:extLst>
          </p:cNvPr>
          <p:cNvGrpSpPr/>
          <p:nvPr/>
        </p:nvGrpSpPr>
        <p:grpSpPr>
          <a:xfrm>
            <a:off x="0" y="2176807"/>
            <a:ext cx="12191999" cy="3715486"/>
            <a:chOff x="0" y="2176807"/>
            <a:chExt cx="12191999" cy="3715486"/>
          </a:xfrm>
        </p:grpSpPr>
        <p:grpSp>
          <p:nvGrpSpPr>
            <p:cNvPr id="11" name="Group 10">
              <a:extLst>
                <a:ext uri="{FF2B5EF4-FFF2-40B4-BE49-F238E27FC236}">
                  <a16:creationId xmlns:a16="http://schemas.microsoft.com/office/drawing/2014/main" id="{3C1FA1A8-CA0E-DBE0-7D0C-3EB1A26E1BB0}"/>
                </a:ext>
              </a:extLst>
            </p:cNvPr>
            <p:cNvGrpSpPr/>
            <p:nvPr/>
          </p:nvGrpSpPr>
          <p:grpSpPr>
            <a:xfrm>
              <a:off x="0" y="2176807"/>
              <a:ext cx="12191999" cy="3715486"/>
              <a:chOff x="0" y="2176813"/>
              <a:chExt cx="12191999" cy="3715486"/>
            </a:xfrm>
          </p:grpSpPr>
          <p:pic>
            <p:nvPicPr>
              <p:cNvPr id="12" name="Picture 11" descr="A diagram of different colored squares&#10;&#10;Description automatically generated with medium confidence">
                <a:extLst>
                  <a:ext uri="{FF2B5EF4-FFF2-40B4-BE49-F238E27FC236}">
                    <a16:creationId xmlns:a16="http://schemas.microsoft.com/office/drawing/2014/main" id="{7E505C34-FB2B-2B73-8075-4B36B8946D9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2176813"/>
                <a:ext cx="6605308" cy="3715486"/>
              </a:xfrm>
              <a:prstGeom prst="rect">
                <a:avLst/>
              </a:prstGeom>
            </p:spPr>
          </p:pic>
          <p:pic>
            <p:nvPicPr>
              <p:cNvPr id="14" name="Picture 13" descr="A diagram of different colored squares&#10;&#10;Description automatically generated">
                <a:extLst>
                  <a:ext uri="{FF2B5EF4-FFF2-40B4-BE49-F238E27FC236}">
                    <a16:creationId xmlns:a16="http://schemas.microsoft.com/office/drawing/2014/main" id="{21F0E8AB-1682-C0C9-793B-09FC83FFC98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586691" y="2176813"/>
                <a:ext cx="6605308" cy="3715485"/>
              </a:xfrm>
              <a:prstGeom prst="rect">
                <a:avLst/>
              </a:prstGeom>
            </p:spPr>
          </p:pic>
        </p:grpSp>
        <p:grpSp>
          <p:nvGrpSpPr>
            <p:cNvPr id="109" name="Group 108">
              <a:extLst>
                <a:ext uri="{FF2B5EF4-FFF2-40B4-BE49-F238E27FC236}">
                  <a16:creationId xmlns:a16="http://schemas.microsoft.com/office/drawing/2014/main" id="{DCAAF8A8-DFE0-3FB8-2503-DCE95B9FB7D4}"/>
                </a:ext>
              </a:extLst>
            </p:cNvPr>
            <p:cNvGrpSpPr/>
            <p:nvPr/>
          </p:nvGrpSpPr>
          <p:grpSpPr>
            <a:xfrm>
              <a:off x="5692450" y="2760344"/>
              <a:ext cx="1419318" cy="2669540"/>
              <a:chOff x="5967598" y="2790824"/>
              <a:chExt cx="1419318" cy="2669540"/>
            </a:xfrm>
          </p:grpSpPr>
          <p:sp>
            <p:nvSpPr>
              <p:cNvPr id="110" name="Rectangle: Rounded Corners 109">
                <a:extLst>
                  <a:ext uri="{FF2B5EF4-FFF2-40B4-BE49-F238E27FC236}">
                    <a16:creationId xmlns:a16="http://schemas.microsoft.com/office/drawing/2014/main" id="{5F78D6A6-6A33-2989-14AE-BA3E96F58B6A}"/>
                  </a:ext>
                </a:extLst>
              </p:cNvPr>
              <p:cNvSpPr/>
              <p:nvPr/>
            </p:nvSpPr>
            <p:spPr>
              <a:xfrm>
                <a:off x="5967598" y="2790824"/>
                <a:ext cx="1419318" cy="6381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33%</a:t>
                </a:r>
              </a:p>
            </p:txBody>
          </p:sp>
          <p:sp>
            <p:nvSpPr>
              <p:cNvPr id="111" name="Rectangle: Rounded Corners 110">
                <a:extLst>
                  <a:ext uri="{FF2B5EF4-FFF2-40B4-BE49-F238E27FC236}">
                    <a16:creationId xmlns:a16="http://schemas.microsoft.com/office/drawing/2014/main" id="{05F817AF-8C28-F6C2-8BA8-F62637DD4BC7}"/>
                  </a:ext>
                </a:extLst>
              </p:cNvPr>
              <p:cNvSpPr/>
              <p:nvPr/>
            </p:nvSpPr>
            <p:spPr>
              <a:xfrm>
                <a:off x="5967598" y="3467099"/>
                <a:ext cx="1419318" cy="638175"/>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b="1" dirty="0">
                    <a:latin typeface="BrownPro" panose="00010500010101010101" pitchFamily="50" charset="0"/>
                  </a:rPr>
                  <a:t>IDEAL: 42%</a:t>
                </a:r>
              </a:p>
            </p:txBody>
          </p:sp>
          <p:sp>
            <p:nvSpPr>
              <p:cNvPr id="112" name="Rectangle: Rounded Corners 111">
                <a:extLst>
                  <a:ext uri="{FF2B5EF4-FFF2-40B4-BE49-F238E27FC236}">
                    <a16:creationId xmlns:a16="http://schemas.microsoft.com/office/drawing/2014/main" id="{D9F13145-8CDF-401D-ED84-32985F803DAA}"/>
                  </a:ext>
                </a:extLst>
              </p:cNvPr>
              <p:cNvSpPr/>
              <p:nvPr/>
            </p:nvSpPr>
            <p:spPr>
              <a:xfrm>
                <a:off x="5967598" y="4144644"/>
                <a:ext cx="1419318" cy="638175"/>
              </a:xfrm>
              <a:prstGeom prst="round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18%</a:t>
                </a:r>
              </a:p>
            </p:txBody>
          </p:sp>
          <p:sp>
            <p:nvSpPr>
              <p:cNvPr id="113" name="Rectangle: Rounded Corners 112">
                <a:extLst>
                  <a:ext uri="{FF2B5EF4-FFF2-40B4-BE49-F238E27FC236}">
                    <a16:creationId xmlns:a16="http://schemas.microsoft.com/office/drawing/2014/main" id="{24244BCA-BCE8-EB32-82C5-919FAF00E9FB}"/>
                  </a:ext>
                </a:extLst>
              </p:cNvPr>
              <p:cNvSpPr/>
              <p:nvPr/>
            </p:nvSpPr>
            <p:spPr>
              <a:xfrm>
                <a:off x="5967598" y="4822189"/>
                <a:ext cx="1419318" cy="638175"/>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35%</a:t>
                </a:r>
              </a:p>
            </p:txBody>
          </p:sp>
        </p:grpSp>
        <p:grpSp>
          <p:nvGrpSpPr>
            <p:cNvPr id="114" name="Group 113">
              <a:extLst>
                <a:ext uri="{FF2B5EF4-FFF2-40B4-BE49-F238E27FC236}">
                  <a16:creationId xmlns:a16="http://schemas.microsoft.com/office/drawing/2014/main" id="{0657CB9B-89FB-06AB-74F1-BB8E23FCA833}"/>
                </a:ext>
              </a:extLst>
            </p:cNvPr>
            <p:cNvGrpSpPr/>
            <p:nvPr/>
          </p:nvGrpSpPr>
          <p:grpSpPr>
            <a:xfrm>
              <a:off x="105759" y="2760344"/>
              <a:ext cx="1419318" cy="2669540"/>
              <a:chOff x="5967598" y="2790824"/>
              <a:chExt cx="1419318" cy="2669540"/>
            </a:xfrm>
          </p:grpSpPr>
          <p:sp>
            <p:nvSpPr>
              <p:cNvPr id="115" name="Rectangle: Rounded Corners 114">
                <a:extLst>
                  <a:ext uri="{FF2B5EF4-FFF2-40B4-BE49-F238E27FC236}">
                    <a16:creationId xmlns:a16="http://schemas.microsoft.com/office/drawing/2014/main" id="{9589CE4E-219D-B8CB-3FEF-7307EE577FF9}"/>
                  </a:ext>
                </a:extLst>
              </p:cNvPr>
              <p:cNvSpPr/>
              <p:nvPr/>
            </p:nvSpPr>
            <p:spPr>
              <a:xfrm>
                <a:off x="5967598" y="2790824"/>
                <a:ext cx="1419318" cy="6381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27%</a:t>
                </a:r>
              </a:p>
            </p:txBody>
          </p:sp>
          <p:sp>
            <p:nvSpPr>
              <p:cNvPr id="116" name="Rectangle: Rounded Corners 115">
                <a:extLst>
                  <a:ext uri="{FF2B5EF4-FFF2-40B4-BE49-F238E27FC236}">
                    <a16:creationId xmlns:a16="http://schemas.microsoft.com/office/drawing/2014/main" id="{09EFB56B-E805-C49E-8080-F34A837C1922}"/>
                  </a:ext>
                </a:extLst>
              </p:cNvPr>
              <p:cNvSpPr/>
              <p:nvPr/>
            </p:nvSpPr>
            <p:spPr>
              <a:xfrm>
                <a:off x="5967598" y="3467099"/>
                <a:ext cx="1419318" cy="638175"/>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b="1" dirty="0">
                    <a:latin typeface="BrownPro" panose="00010500010101010101" pitchFamily="50" charset="0"/>
                  </a:rPr>
                  <a:t>IDEAL: 31%</a:t>
                </a:r>
              </a:p>
            </p:txBody>
          </p:sp>
          <p:sp>
            <p:nvSpPr>
              <p:cNvPr id="117" name="Rectangle: Rounded Corners 116">
                <a:extLst>
                  <a:ext uri="{FF2B5EF4-FFF2-40B4-BE49-F238E27FC236}">
                    <a16:creationId xmlns:a16="http://schemas.microsoft.com/office/drawing/2014/main" id="{ABE10057-D98B-3EA3-C891-5D71159010C0}"/>
                  </a:ext>
                </a:extLst>
              </p:cNvPr>
              <p:cNvSpPr/>
              <p:nvPr/>
            </p:nvSpPr>
            <p:spPr>
              <a:xfrm>
                <a:off x="5967598" y="4144644"/>
                <a:ext cx="1419318" cy="638175"/>
              </a:xfrm>
              <a:prstGeom prst="round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14%</a:t>
                </a:r>
              </a:p>
            </p:txBody>
          </p:sp>
          <p:sp>
            <p:nvSpPr>
              <p:cNvPr id="118" name="Rectangle: Rounded Corners 117">
                <a:extLst>
                  <a:ext uri="{FF2B5EF4-FFF2-40B4-BE49-F238E27FC236}">
                    <a16:creationId xmlns:a16="http://schemas.microsoft.com/office/drawing/2014/main" id="{6F9F26E1-89EE-9BBD-3BFA-557C8BE85010}"/>
                  </a:ext>
                </a:extLst>
              </p:cNvPr>
              <p:cNvSpPr/>
              <p:nvPr/>
            </p:nvSpPr>
            <p:spPr>
              <a:xfrm>
                <a:off x="5967598" y="4822189"/>
                <a:ext cx="1419318" cy="638175"/>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30%</a:t>
                </a:r>
              </a:p>
            </p:txBody>
          </p:sp>
        </p:grpSp>
      </p:grpSp>
    </p:spTree>
    <p:extLst>
      <p:ext uri="{BB962C8B-B14F-4D97-AF65-F5344CB8AC3E}">
        <p14:creationId xmlns:p14="http://schemas.microsoft.com/office/powerpoint/2010/main" val="654265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grpId="1" nodeType="clickEffect">
                                  <p:stCondLst>
                                    <p:cond delay="0"/>
                                  </p:stCondLst>
                                  <p:childTnLst>
                                    <p:set>
                                      <p:cBhvr>
                                        <p:cTn id="11" dur="indefinite"/>
                                        <p:tgtEl>
                                          <p:spTgt spid="16"/>
                                        </p:tgtEl>
                                        <p:attrNameLst>
                                          <p:attrName>style.opacity</p:attrName>
                                        </p:attrNameLst>
                                      </p:cBhvr>
                                      <p:to>
                                        <p:strVal val="0.25"/>
                                      </p:to>
                                    </p:set>
                                    <p:animEffect filter="image" prLst="opacity: 0.25">
                                      <p:cBhvr rctx="IE">
                                        <p:cTn id="12" dur="indefinite"/>
                                        <p:tgtEl>
                                          <p:spTgt spid="1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nodeType="withEffect">
                                  <p:stCondLst>
                                    <p:cond delay="0"/>
                                  </p:stCondLst>
                                  <p:childTnLst>
                                    <p:set>
                                      <p:cBhvr>
                                        <p:cTn id="17" dur="1" fill="hold">
                                          <p:stCondLst>
                                            <p:cond delay="0"/>
                                          </p:stCondLst>
                                        </p:cTn>
                                        <p:tgtEl>
                                          <p:spTgt spid="64"/>
                                        </p:tgtEl>
                                        <p:attrNameLst>
                                          <p:attrName>style.visibility</p:attrName>
                                        </p:attrNameLst>
                                      </p:cBhvr>
                                      <p:to>
                                        <p:strVal val="visible"/>
                                      </p:to>
                                    </p:set>
                                    <p:animEffect transition="in" filter="fade">
                                      <p:cBhvr>
                                        <p:cTn id="18" dur="500"/>
                                        <p:tgtEl>
                                          <p:spTgt spid="64"/>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mph" presetSubtype="0" grpId="1" nodeType="clickEffect">
                                  <p:stCondLst>
                                    <p:cond delay="0"/>
                                  </p:stCondLst>
                                  <p:childTnLst>
                                    <p:set>
                                      <p:cBhvr>
                                        <p:cTn id="22" dur="indefinite"/>
                                        <p:tgtEl>
                                          <p:spTgt spid="19"/>
                                        </p:tgtEl>
                                        <p:attrNameLst>
                                          <p:attrName>style.opacity</p:attrName>
                                        </p:attrNameLst>
                                      </p:cBhvr>
                                      <p:to>
                                        <p:strVal val="0.25"/>
                                      </p:to>
                                    </p:set>
                                    <p:animEffect filter="image" prLst="opacity: 0.25">
                                      <p:cBhvr rctx="IE">
                                        <p:cTn id="23" dur="indefinite"/>
                                        <p:tgtEl>
                                          <p:spTgt spid="1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childTnLst>
                                </p:cTn>
                              </p:par>
                              <p:par>
                                <p:cTn id="27" presetID="10" presetClass="entr" presetSubtype="0" fill="hold" nodeType="withEffect">
                                  <p:stCondLst>
                                    <p:cond delay="0"/>
                                  </p:stCondLst>
                                  <p:childTnLst>
                                    <p:set>
                                      <p:cBhvr>
                                        <p:cTn id="28" dur="1" fill="hold">
                                          <p:stCondLst>
                                            <p:cond delay="0"/>
                                          </p:stCondLst>
                                        </p:cTn>
                                        <p:tgtEl>
                                          <p:spTgt spid="88"/>
                                        </p:tgtEl>
                                        <p:attrNameLst>
                                          <p:attrName>style.visibility</p:attrName>
                                        </p:attrNameLst>
                                      </p:cBhvr>
                                      <p:to>
                                        <p:strVal val="visible"/>
                                      </p:to>
                                    </p:set>
                                    <p:animEffect transition="in" filter="fade">
                                      <p:cBhvr>
                                        <p:cTn id="29" dur="500"/>
                                        <p:tgtEl>
                                          <p:spTgt spid="88"/>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mph" presetSubtype="0" grpId="1" nodeType="clickEffect">
                                  <p:stCondLst>
                                    <p:cond delay="0"/>
                                  </p:stCondLst>
                                  <p:childTnLst>
                                    <p:set>
                                      <p:cBhvr>
                                        <p:cTn id="33" dur="indefinite"/>
                                        <p:tgtEl>
                                          <p:spTgt spid="20"/>
                                        </p:tgtEl>
                                        <p:attrNameLst>
                                          <p:attrName>style.opacity</p:attrName>
                                        </p:attrNameLst>
                                      </p:cBhvr>
                                      <p:to>
                                        <p:strVal val="0.25"/>
                                      </p:to>
                                    </p:set>
                                    <p:animEffect filter="image" prLst="opacity: 0.25">
                                      <p:cBhvr rctx="IE">
                                        <p:cTn id="34" dur="indefinite"/>
                                        <p:tgtEl>
                                          <p:spTgt spid="20"/>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par>
                                <p:cTn id="38" presetID="10" presetClass="entr" presetSubtype="0" fill="hold" nodeType="withEffect">
                                  <p:stCondLst>
                                    <p:cond delay="0"/>
                                  </p:stCondLst>
                                  <p:childTnLst>
                                    <p:set>
                                      <p:cBhvr>
                                        <p:cTn id="39" dur="1" fill="hold">
                                          <p:stCondLst>
                                            <p:cond delay="0"/>
                                          </p:stCondLst>
                                        </p:cTn>
                                        <p:tgtEl>
                                          <p:spTgt spid="129"/>
                                        </p:tgtEl>
                                        <p:attrNameLst>
                                          <p:attrName>style.visibility</p:attrName>
                                        </p:attrNameLst>
                                      </p:cBhvr>
                                      <p:to>
                                        <p:strVal val="visible"/>
                                      </p:to>
                                    </p:set>
                                    <p:animEffect transition="in" filter="fade">
                                      <p:cBhvr>
                                        <p:cTn id="40" dur="500"/>
                                        <p:tgtEl>
                                          <p:spTgt spid="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9" grpId="0" animBg="1"/>
      <p:bldP spid="19" grpId="1" animBg="1"/>
      <p:bldP spid="20" grpId="0" animBg="1"/>
      <p:bldP spid="20" grpId="1" animBg="1"/>
      <p:bldP spid="2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74F14DAD-AB30-32BA-71D1-5C5AE20C8BBB}"/>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838200" y="2531758"/>
            <a:ext cx="11330628" cy="2972335"/>
          </a:xfrm>
          <a:prstGeom prst="rect">
            <a:avLst/>
          </a:prstGeom>
        </p:spPr>
      </p:pic>
      <p:pic>
        <p:nvPicPr>
          <p:cNvPr id="15" name="Graphic 14">
            <a:extLst>
              <a:ext uri="{FF2B5EF4-FFF2-40B4-BE49-F238E27FC236}">
                <a16:creationId xmlns:a16="http://schemas.microsoft.com/office/drawing/2014/main" id="{E7BEB13D-838A-380E-BC04-3EE9A067CCAA}"/>
              </a:ext>
            </a:extLst>
          </p:cNvPr>
          <p:cNvPicPr>
            <a:picLocks noGrp="1" noRot="1" noChangeAspect="1" noMove="1" noResize="1" noEditPoints="1" noAdjustHandles="1" noChangeArrowheads="1" noChangeShapeType="1" noCrop="1"/>
          </p:cNvPicPr>
          <p:nvPr/>
        </p:nvPicPr>
        <p:blipFill>
          <a:blip r:embed="rId5">
            <a:extLst>
              <a:ext uri="{96DAC541-7B7A-43D3-8B79-37D633B846F1}">
                <asvg:svgBlip xmlns:asvg="http://schemas.microsoft.com/office/drawing/2016/SVG/main" r:embed="rId6"/>
              </a:ext>
            </a:extLst>
          </a:blip>
          <a:stretch>
            <a:fillRect/>
          </a:stretch>
        </p:blipFill>
        <p:spPr>
          <a:xfrm>
            <a:off x="838200" y="2585065"/>
            <a:ext cx="11353800" cy="4272935"/>
          </a:xfrm>
          <a:prstGeom prst="rect">
            <a:avLst/>
          </a:prstGeom>
        </p:spPr>
      </p:pic>
      <p:sp>
        <p:nvSpPr>
          <p:cNvPr id="50" name="Rectangle 49">
            <a:extLst>
              <a:ext uri="{FF2B5EF4-FFF2-40B4-BE49-F238E27FC236}">
                <a16:creationId xmlns:a16="http://schemas.microsoft.com/office/drawing/2014/main" id="{2B5F75BB-DDB5-2D87-E41E-B3CEEA648E60}"/>
              </a:ext>
            </a:extLst>
          </p:cNvPr>
          <p:cNvSpPr/>
          <p:nvPr/>
        </p:nvSpPr>
        <p:spPr>
          <a:xfrm>
            <a:off x="856488" y="6556248"/>
            <a:ext cx="7299960" cy="301752"/>
          </a:xfrm>
          <a:prstGeom prst="rect">
            <a:avLst/>
          </a:prstGeom>
          <a:solidFill>
            <a:srgbClr val="BFB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latin typeface="BrownPro" panose="00010500010101010101" pitchFamily="50" charset="0"/>
              </a:rPr>
              <a:t>Dec</a:t>
            </a:r>
            <a:r>
              <a:rPr lang="en-US" sz="1800" b="1" dirty="0">
                <a:latin typeface="BrownPro" panose="00010500010101010101" pitchFamily="50" charset="0"/>
              </a:rPr>
              <a:t> 21</a:t>
            </a:r>
            <a:r>
              <a:rPr lang="en-US" sz="1800" b="1" baseline="30000" dirty="0">
                <a:latin typeface="BrownPro" panose="00010500010101010101" pitchFamily="50" charset="0"/>
              </a:rPr>
              <a:t>st</a:t>
            </a:r>
            <a:r>
              <a:rPr lang="en-US" sz="1800" b="1" dirty="0">
                <a:latin typeface="BrownPro" panose="00010500010101010101" pitchFamily="50" charset="0"/>
              </a:rPr>
              <a:t> – 12:00pm </a:t>
            </a:r>
          </a:p>
        </p:txBody>
      </p:sp>
      <p:grpSp>
        <p:nvGrpSpPr>
          <p:cNvPr id="22" name="Group 21">
            <a:extLst>
              <a:ext uri="{FF2B5EF4-FFF2-40B4-BE49-F238E27FC236}">
                <a16:creationId xmlns:a16="http://schemas.microsoft.com/office/drawing/2014/main" id="{FF541839-2FA7-9670-9149-12B0270AC164}"/>
              </a:ext>
            </a:extLst>
          </p:cNvPr>
          <p:cNvGrpSpPr/>
          <p:nvPr/>
        </p:nvGrpSpPr>
        <p:grpSpPr>
          <a:xfrm>
            <a:off x="5991225" y="1874519"/>
            <a:ext cx="839012" cy="3773806"/>
            <a:chOff x="3609163" y="1874519"/>
            <a:chExt cx="839012" cy="3773806"/>
          </a:xfrm>
        </p:grpSpPr>
        <p:cxnSp>
          <p:nvCxnSpPr>
            <p:cNvPr id="23" name="Straight Connector 22">
              <a:extLst>
                <a:ext uri="{FF2B5EF4-FFF2-40B4-BE49-F238E27FC236}">
                  <a16:creationId xmlns:a16="http://schemas.microsoft.com/office/drawing/2014/main" id="{57E2FD3D-D76A-56FA-6F4F-A572FE74226A}"/>
                </a:ext>
              </a:extLst>
            </p:cNvPr>
            <p:cNvCxnSpPr>
              <a:cxnSpLocks/>
              <a:stCxn id="27" idx="3"/>
            </p:cNvCxnSpPr>
            <p:nvPr/>
          </p:nvCxnSpPr>
          <p:spPr>
            <a:xfrm>
              <a:off x="4448174" y="1989772"/>
              <a:ext cx="1" cy="3658553"/>
            </a:xfrm>
            <a:prstGeom prst="line">
              <a:avLst/>
            </a:prstGeom>
            <a:ln w="28575" cmpd="sng">
              <a:solidFill>
                <a:srgbClr val="FF0000">
                  <a:alpha val="50000"/>
                </a:srgbClr>
              </a:solidFill>
              <a:prstDash val="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8539D985-C5F7-715D-852F-A90C0CE9CDF8}"/>
                </a:ext>
              </a:extLst>
            </p:cNvPr>
            <p:cNvSpPr/>
            <p:nvPr/>
          </p:nvSpPr>
          <p:spPr>
            <a:xfrm>
              <a:off x="3609163" y="1874519"/>
              <a:ext cx="839011" cy="23050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rgbClr val="FF0000"/>
                  </a:solidFill>
                  <a:latin typeface="BrownPro" panose="00010500010101010101" pitchFamily="50" charset="0"/>
                </a:rPr>
                <a:t>Glare (S)</a:t>
              </a:r>
            </a:p>
          </p:txBody>
        </p:sp>
      </p:grpSp>
      <p:sp>
        <p:nvSpPr>
          <p:cNvPr id="28" name="Title 1">
            <a:extLst>
              <a:ext uri="{FF2B5EF4-FFF2-40B4-BE49-F238E27FC236}">
                <a16:creationId xmlns:a16="http://schemas.microsoft.com/office/drawing/2014/main" id="{6F181BFE-61BC-F3DA-3738-2F1B4DD69CD0}"/>
              </a:ext>
            </a:extLst>
          </p:cNvPr>
          <p:cNvSpPr txBox="1">
            <a:spLocks/>
          </p:cNvSpPr>
          <p:nvPr/>
        </p:nvSpPr>
        <p:spPr>
          <a:xfrm rot="16200000">
            <a:off x="-3153621" y="3153623"/>
            <a:ext cx="6846364" cy="5391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latin typeface="BrownPro" panose="00010500010101010101" pitchFamily="50" charset="0"/>
              </a:rPr>
              <a:t>Light PNTN : OF 1% - 10%</a:t>
            </a:r>
          </a:p>
        </p:txBody>
      </p:sp>
      <p:grpSp>
        <p:nvGrpSpPr>
          <p:cNvPr id="37" name="Group 36">
            <a:extLst>
              <a:ext uri="{FF2B5EF4-FFF2-40B4-BE49-F238E27FC236}">
                <a16:creationId xmlns:a16="http://schemas.microsoft.com/office/drawing/2014/main" id="{7CD5F836-6DA4-1AD3-8037-B63ABBAA8DF5}"/>
              </a:ext>
            </a:extLst>
          </p:cNvPr>
          <p:cNvGrpSpPr/>
          <p:nvPr/>
        </p:nvGrpSpPr>
        <p:grpSpPr>
          <a:xfrm>
            <a:off x="3656632" y="4421601"/>
            <a:ext cx="1173687" cy="1120106"/>
            <a:chOff x="4782463" y="4419601"/>
            <a:chExt cx="1173687" cy="1120106"/>
          </a:xfrm>
        </p:grpSpPr>
        <p:pic>
          <p:nvPicPr>
            <p:cNvPr id="39" name="Graphic 38">
              <a:extLst>
                <a:ext uri="{FF2B5EF4-FFF2-40B4-BE49-F238E27FC236}">
                  <a16:creationId xmlns:a16="http://schemas.microsoft.com/office/drawing/2014/main" id="{4E027C97-2E3F-B9B4-1D38-BD200EF0BB58}"/>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l="-3064" r="67444"/>
            <a:stretch/>
          </p:blipFill>
          <p:spPr>
            <a:xfrm>
              <a:off x="4782463" y="4419601"/>
              <a:ext cx="1118564" cy="1120106"/>
            </a:xfrm>
            <a:prstGeom prst="rect">
              <a:avLst/>
            </a:prstGeom>
          </p:spPr>
        </p:pic>
        <p:sp>
          <p:nvSpPr>
            <p:cNvPr id="40" name="Content Placeholder 11">
              <a:extLst>
                <a:ext uri="{FF2B5EF4-FFF2-40B4-BE49-F238E27FC236}">
                  <a16:creationId xmlns:a16="http://schemas.microsoft.com/office/drawing/2014/main" id="{7DECC30C-8A3C-CC05-E11A-EB233CB55844}"/>
                </a:ext>
              </a:extLst>
            </p:cNvPr>
            <p:cNvSpPr txBox="1">
              <a:spLocks/>
            </p:cNvSpPr>
            <p:nvPr/>
          </p:nvSpPr>
          <p:spPr>
            <a:xfrm>
              <a:off x="5266608" y="4797713"/>
              <a:ext cx="689542" cy="3911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latin typeface="BrownPro" panose="00010500010101010101" pitchFamily="50" charset="0"/>
                </a:rPr>
                <a:t>S</a:t>
              </a:r>
            </a:p>
          </p:txBody>
        </p:sp>
      </p:grpSp>
      <p:grpSp>
        <p:nvGrpSpPr>
          <p:cNvPr id="3" name="Group 2">
            <a:extLst>
              <a:ext uri="{FF2B5EF4-FFF2-40B4-BE49-F238E27FC236}">
                <a16:creationId xmlns:a16="http://schemas.microsoft.com/office/drawing/2014/main" id="{FA222AFE-E0D9-5072-E92F-F4BD839E9957}"/>
              </a:ext>
            </a:extLst>
          </p:cNvPr>
          <p:cNvGrpSpPr/>
          <p:nvPr/>
        </p:nvGrpSpPr>
        <p:grpSpPr>
          <a:xfrm>
            <a:off x="2411861" y="2649162"/>
            <a:ext cx="8950744" cy="2854931"/>
            <a:chOff x="2411861" y="2649162"/>
            <a:chExt cx="8950744" cy="2854931"/>
          </a:xfrm>
        </p:grpSpPr>
        <p:grpSp>
          <p:nvGrpSpPr>
            <p:cNvPr id="41" name="Group 40">
              <a:extLst>
                <a:ext uri="{FF2B5EF4-FFF2-40B4-BE49-F238E27FC236}">
                  <a16:creationId xmlns:a16="http://schemas.microsoft.com/office/drawing/2014/main" id="{9FCC0109-D85A-E579-7070-062886A0C43F}"/>
                </a:ext>
              </a:extLst>
            </p:cNvPr>
            <p:cNvGrpSpPr/>
            <p:nvPr/>
          </p:nvGrpSpPr>
          <p:grpSpPr>
            <a:xfrm>
              <a:off x="2411861" y="2649162"/>
              <a:ext cx="1564827" cy="529013"/>
              <a:chOff x="9839686" y="1383623"/>
              <a:chExt cx="1564827" cy="529013"/>
            </a:xfrm>
          </p:grpSpPr>
          <p:cxnSp>
            <p:nvCxnSpPr>
              <p:cNvPr id="42" name="Straight Connector 41">
                <a:extLst>
                  <a:ext uri="{FF2B5EF4-FFF2-40B4-BE49-F238E27FC236}">
                    <a16:creationId xmlns:a16="http://schemas.microsoft.com/office/drawing/2014/main" id="{BF0FF903-3AC4-7052-60C6-B4443A50DCAF}"/>
                  </a:ext>
                </a:extLst>
              </p:cNvPr>
              <p:cNvCxnSpPr>
                <a:cxnSpLocks/>
              </p:cNvCxnSpPr>
              <p:nvPr/>
            </p:nvCxnSpPr>
            <p:spPr>
              <a:xfrm>
                <a:off x="9921240" y="1539240"/>
                <a:ext cx="655320" cy="0"/>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43" name="Group 42">
                <a:extLst>
                  <a:ext uri="{FF2B5EF4-FFF2-40B4-BE49-F238E27FC236}">
                    <a16:creationId xmlns:a16="http://schemas.microsoft.com/office/drawing/2014/main" id="{CA569A92-672E-D6E6-E186-399A839130BC}"/>
                  </a:ext>
                </a:extLst>
              </p:cNvPr>
              <p:cNvGrpSpPr/>
              <p:nvPr/>
            </p:nvGrpSpPr>
            <p:grpSpPr>
              <a:xfrm>
                <a:off x="9839686" y="1383623"/>
                <a:ext cx="1564827" cy="529013"/>
                <a:chOff x="9839686" y="1383623"/>
                <a:chExt cx="1564827" cy="529013"/>
              </a:xfrm>
            </p:grpSpPr>
            <p:cxnSp>
              <p:nvCxnSpPr>
                <p:cNvPr id="44" name="Straight Arrow Connector 43">
                  <a:extLst>
                    <a:ext uri="{FF2B5EF4-FFF2-40B4-BE49-F238E27FC236}">
                      <a16:creationId xmlns:a16="http://schemas.microsoft.com/office/drawing/2014/main" id="{69E0CC53-87A3-E641-9376-B447F217D836}"/>
                    </a:ext>
                  </a:extLst>
                </p:cNvPr>
                <p:cNvCxnSpPr>
                  <a:cxnSpLocks/>
                </p:cNvCxnSpPr>
                <p:nvPr/>
              </p:nvCxnSpPr>
              <p:spPr>
                <a:xfrm>
                  <a:off x="10576560" y="1539197"/>
                  <a:ext cx="827953" cy="373439"/>
                </a:xfrm>
                <a:prstGeom prst="straightConnector1">
                  <a:avLst/>
                </a:prstGeom>
                <a:ln w="63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5" name="Content Placeholder 11">
                  <a:extLst>
                    <a:ext uri="{FF2B5EF4-FFF2-40B4-BE49-F238E27FC236}">
                      <a16:creationId xmlns:a16="http://schemas.microsoft.com/office/drawing/2014/main" id="{45F8283D-BD0A-670E-501D-4671AAB9F681}"/>
                    </a:ext>
                  </a:extLst>
                </p:cNvPr>
                <p:cNvSpPr txBox="1">
                  <a:spLocks/>
                </p:cNvSpPr>
                <p:nvPr/>
              </p:nvSpPr>
              <p:spPr>
                <a:xfrm>
                  <a:off x="9839686" y="1383623"/>
                  <a:ext cx="655240" cy="322878"/>
                </a:xfrm>
                <a:prstGeom prst="rect">
                  <a:avLst/>
                </a:prstGeom>
                <a:ln>
                  <a:noFill/>
                </a:ln>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800" b="1" dirty="0">
                      <a:solidFill>
                        <a:srgbClr val="FF0000"/>
                      </a:solidFill>
                      <a:latin typeface="BrownPro Light" panose="00010400010101010101" pitchFamily="50" charset="0"/>
                    </a:rPr>
                    <a:t>OPN1</a:t>
                  </a:r>
                </a:p>
                <a:p>
                  <a:pPr marL="0" indent="0">
                    <a:lnSpc>
                      <a:spcPct val="100000"/>
                    </a:lnSpc>
                    <a:spcBef>
                      <a:spcPts val="0"/>
                    </a:spcBef>
                    <a:buNone/>
                  </a:pPr>
                  <a:r>
                    <a:rPr lang="en-US" sz="800" b="1" dirty="0">
                      <a:solidFill>
                        <a:srgbClr val="FF0000"/>
                      </a:solidFill>
                      <a:latin typeface="BrownPro Light" panose="00010400010101010101" pitchFamily="50" charset="0"/>
                    </a:rPr>
                    <a:t>Gray 10%</a:t>
                  </a:r>
                </a:p>
              </p:txBody>
            </p:sp>
          </p:grpSp>
        </p:grpSp>
        <p:pic>
          <p:nvPicPr>
            <p:cNvPr id="54" name="Graphic 53">
              <a:extLst>
                <a:ext uri="{FF2B5EF4-FFF2-40B4-BE49-F238E27FC236}">
                  <a16:creationId xmlns:a16="http://schemas.microsoft.com/office/drawing/2014/main" id="{F4179516-94CD-351F-4E7E-EF7D0F9E32C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228646" y="2786062"/>
              <a:ext cx="8133959" cy="2718031"/>
            </a:xfrm>
            <a:prstGeom prst="rect">
              <a:avLst/>
            </a:prstGeom>
          </p:spPr>
        </p:pic>
      </p:grpSp>
      <p:grpSp>
        <p:nvGrpSpPr>
          <p:cNvPr id="4" name="Group 3">
            <a:extLst>
              <a:ext uri="{FF2B5EF4-FFF2-40B4-BE49-F238E27FC236}">
                <a16:creationId xmlns:a16="http://schemas.microsoft.com/office/drawing/2014/main" id="{FF966980-6AE4-44B6-5569-4B53B28C154A}"/>
              </a:ext>
            </a:extLst>
          </p:cNvPr>
          <p:cNvGrpSpPr/>
          <p:nvPr/>
        </p:nvGrpSpPr>
        <p:grpSpPr>
          <a:xfrm>
            <a:off x="2405309" y="2786062"/>
            <a:ext cx="8957296" cy="2718031"/>
            <a:chOff x="2405309" y="2786062"/>
            <a:chExt cx="8957296" cy="2718031"/>
          </a:xfrm>
        </p:grpSpPr>
        <p:pic>
          <p:nvPicPr>
            <p:cNvPr id="49" name="Graphic 48">
              <a:extLst>
                <a:ext uri="{FF2B5EF4-FFF2-40B4-BE49-F238E27FC236}">
                  <a16:creationId xmlns:a16="http://schemas.microsoft.com/office/drawing/2014/main" id="{4745C368-D989-D882-93DA-172EE60A800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28646" y="2786062"/>
              <a:ext cx="8133959" cy="2718031"/>
            </a:xfrm>
            <a:prstGeom prst="rect">
              <a:avLst/>
            </a:prstGeom>
          </p:spPr>
        </p:pic>
        <p:grpSp>
          <p:nvGrpSpPr>
            <p:cNvPr id="62" name="Group 61">
              <a:extLst>
                <a:ext uri="{FF2B5EF4-FFF2-40B4-BE49-F238E27FC236}">
                  <a16:creationId xmlns:a16="http://schemas.microsoft.com/office/drawing/2014/main" id="{9CBD0FDE-1083-6E77-C56F-130405990640}"/>
                </a:ext>
              </a:extLst>
            </p:cNvPr>
            <p:cNvGrpSpPr/>
            <p:nvPr/>
          </p:nvGrpSpPr>
          <p:grpSpPr>
            <a:xfrm>
              <a:off x="2405309" y="3465302"/>
              <a:ext cx="1564827" cy="529013"/>
              <a:chOff x="9839686" y="1383623"/>
              <a:chExt cx="1564827" cy="529013"/>
            </a:xfrm>
          </p:grpSpPr>
          <p:cxnSp>
            <p:nvCxnSpPr>
              <p:cNvPr id="63" name="Straight Connector 62">
                <a:extLst>
                  <a:ext uri="{FF2B5EF4-FFF2-40B4-BE49-F238E27FC236}">
                    <a16:creationId xmlns:a16="http://schemas.microsoft.com/office/drawing/2014/main" id="{D98ACE01-2DFD-0AA5-11EE-F9AEFB1EDFF1}"/>
                  </a:ext>
                </a:extLst>
              </p:cNvPr>
              <p:cNvCxnSpPr>
                <a:cxnSpLocks/>
              </p:cNvCxnSpPr>
              <p:nvPr/>
            </p:nvCxnSpPr>
            <p:spPr>
              <a:xfrm>
                <a:off x="9921240" y="1539240"/>
                <a:ext cx="655320" cy="0"/>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64" name="Group 63">
                <a:extLst>
                  <a:ext uri="{FF2B5EF4-FFF2-40B4-BE49-F238E27FC236}">
                    <a16:creationId xmlns:a16="http://schemas.microsoft.com/office/drawing/2014/main" id="{D0DF0414-8921-B910-179E-5B2493D78FB1}"/>
                  </a:ext>
                </a:extLst>
              </p:cNvPr>
              <p:cNvGrpSpPr/>
              <p:nvPr/>
            </p:nvGrpSpPr>
            <p:grpSpPr>
              <a:xfrm>
                <a:off x="9839686" y="1383623"/>
                <a:ext cx="1564827" cy="529013"/>
                <a:chOff x="9839686" y="1383623"/>
                <a:chExt cx="1564827" cy="529013"/>
              </a:xfrm>
            </p:grpSpPr>
            <p:cxnSp>
              <p:nvCxnSpPr>
                <p:cNvPr id="65" name="Straight Arrow Connector 64">
                  <a:extLst>
                    <a:ext uri="{FF2B5EF4-FFF2-40B4-BE49-F238E27FC236}">
                      <a16:creationId xmlns:a16="http://schemas.microsoft.com/office/drawing/2014/main" id="{B7FE2AB3-BD25-CC0B-13EA-E4474531AA48}"/>
                    </a:ext>
                  </a:extLst>
                </p:cNvPr>
                <p:cNvCxnSpPr>
                  <a:cxnSpLocks/>
                </p:cNvCxnSpPr>
                <p:nvPr/>
              </p:nvCxnSpPr>
              <p:spPr>
                <a:xfrm>
                  <a:off x="10576560" y="1539197"/>
                  <a:ext cx="827953" cy="373439"/>
                </a:xfrm>
                <a:prstGeom prst="straightConnector1">
                  <a:avLst/>
                </a:prstGeom>
                <a:ln w="63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66" name="Content Placeholder 11">
                  <a:extLst>
                    <a:ext uri="{FF2B5EF4-FFF2-40B4-BE49-F238E27FC236}">
                      <a16:creationId xmlns:a16="http://schemas.microsoft.com/office/drawing/2014/main" id="{969F2534-57A4-0E00-4DE4-F7C1448395B5}"/>
                    </a:ext>
                  </a:extLst>
                </p:cNvPr>
                <p:cNvSpPr txBox="1">
                  <a:spLocks/>
                </p:cNvSpPr>
                <p:nvPr/>
              </p:nvSpPr>
              <p:spPr>
                <a:xfrm>
                  <a:off x="9839686" y="1383623"/>
                  <a:ext cx="655240" cy="373440"/>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800" b="1" dirty="0">
                      <a:solidFill>
                        <a:srgbClr val="FF0000"/>
                      </a:solidFill>
                      <a:latin typeface="BrownPro Light" panose="00010400010101010101" pitchFamily="50" charset="0"/>
                    </a:rPr>
                    <a:t>OPN1</a:t>
                  </a:r>
                </a:p>
                <a:p>
                  <a:pPr marL="0" indent="0">
                    <a:lnSpc>
                      <a:spcPct val="100000"/>
                    </a:lnSpc>
                    <a:spcBef>
                      <a:spcPts val="0"/>
                    </a:spcBef>
                    <a:buNone/>
                  </a:pPr>
                  <a:r>
                    <a:rPr lang="en-US" sz="800" b="1" dirty="0">
                      <a:solidFill>
                        <a:srgbClr val="FF0000"/>
                      </a:solidFill>
                      <a:latin typeface="BrownPro Light" panose="00010400010101010101" pitchFamily="50" charset="0"/>
                    </a:rPr>
                    <a:t>Gray 5%</a:t>
                  </a:r>
                </a:p>
              </p:txBody>
            </p:sp>
          </p:grpSp>
        </p:grpSp>
      </p:grpSp>
      <p:grpSp>
        <p:nvGrpSpPr>
          <p:cNvPr id="5" name="Group 4">
            <a:extLst>
              <a:ext uri="{FF2B5EF4-FFF2-40B4-BE49-F238E27FC236}">
                <a16:creationId xmlns:a16="http://schemas.microsoft.com/office/drawing/2014/main" id="{B881D07E-C2B2-8951-FACB-C3C5459BBAC3}"/>
              </a:ext>
            </a:extLst>
          </p:cNvPr>
          <p:cNvGrpSpPr/>
          <p:nvPr/>
        </p:nvGrpSpPr>
        <p:grpSpPr>
          <a:xfrm>
            <a:off x="2387680" y="2786062"/>
            <a:ext cx="8991889" cy="2718031"/>
            <a:chOff x="2387680" y="2786062"/>
            <a:chExt cx="8991889" cy="2718031"/>
          </a:xfrm>
        </p:grpSpPr>
        <p:pic>
          <p:nvPicPr>
            <p:cNvPr id="52" name="Graphic 51">
              <a:extLst>
                <a:ext uri="{FF2B5EF4-FFF2-40B4-BE49-F238E27FC236}">
                  <a16:creationId xmlns:a16="http://schemas.microsoft.com/office/drawing/2014/main" id="{F36156F8-4D28-6FBC-52FF-08DD7650C23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245610" y="2786062"/>
              <a:ext cx="8133959" cy="2718031"/>
            </a:xfrm>
            <a:prstGeom prst="rect">
              <a:avLst/>
            </a:prstGeom>
          </p:spPr>
        </p:pic>
        <p:grpSp>
          <p:nvGrpSpPr>
            <p:cNvPr id="69" name="Group 68">
              <a:extLst>
                <a:ext uri="{FF2B5EF4-FFF2-40B4-BE49-F238E27FC236}">
                  <a16:creationId xmlns:a16="http://schemas.microsoft.com/office/drawing/2014/main" id="{29C11717-2110-5AB4-24C8-6593D9F8E6A2}"/>
                </a:ext>
              </a:extLst>
            </p:cNvPr>
            <p:cNvGrpSpPr/>
            <p:nvPr/>
          </p:nvGrpSpPr>
          <p:grpSpPr>
            <a:xfrm>
              <a:off x="2387680" y="3845024"/>
              <a:ext cx="1564827" cy="529013"/>
              <a:chOff x="9839686" y="1383623"/>
              <a:chExt cx="1564827" cy="529013"/>
            </a:xfrm>
          </p:grpSpPr>
          <p:cxnSp>
            <p:nvCxnSpPr>
              <p:cNvPr id="71" name="Straight Connector 70">
                <a:extLst>
                  <a:ext uri="{FF2B5EF4-FFF2-40B4-BE49-F238E27FC236}">
                    <a16:creationId xmlns:a16="http://schemas.microsoft.com/office/drawing/2014/main" id="{6886886B-0102-FC3A-87C0-1A8609827AAD}"/>
                  </a:ext>
                </a:extLst>
              </p:cNvPr>
              <p:cNvCxnSpPr>
                <a:cxnSpLocks/>
              </p:cNvCxnSpPr>
              <p:nvPr/>
            </p:nvCxnSpPr>
            <p:spPr>
              <a:xfrm>
                <a:off x="9921240" y="1539240"/>
                <a:ext cx="655320" cy="0"/>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72" name="Group 71">
                <a:extLst>
                  <a:ext uri="{FF2B5EF4-FFF2-40B4-BE49-F238E27FC236}">
                    <a16:creationId xmlns:a16="http://schemas.microsoft.com/office/drawing/2014/main" id="{48C84C6E-88D7-E0E2-EB49-4C375AA88896}"/>
                  </a:ext>
                </a:extLst>
              </p:cNvPr>
              <p:cNvGrpSpPr/>
              <p:nvPr/>
            </p:nvGrpSpPr>
            <p:grpSpPr>
              <a:xfrm>
                <a:off x="9839686" y="1383623"/>
                <a:ext cx="1564827" cy="529013"/>
                <a:chOff x="9839686" y="1383623"/>
                <a:chExt cx="1564827" cy="529013"/>
              </a:xfrm>
            </p:grpSpPr>
            <p:cxnSp>
              <p:nvCxnSpPr>
                <p:cNvPr id="73" name="Straight Arrow Connector 72">
                  <a:extLst>
                    <a:ext uri="{FF2B5EF4-FFF2-40B4-BE49-F238E27FC236}">
                      <a16:creationId xmlns:a16="http://schemas.microsoft.com/office/drawing/2014/main" id="{4ABC098F-4006-CA2D-F128-9644A148855E}"/>
                    </a:ext>
                  </a:extLst>
                </p:cNvPr>
                <p:cNvCxnSpPr>
                  <a:cxnSpLocks/>
                </p:cNvCxnSpPr>
                <p:nvPr/>
              </p:nvCxnSpPr>
              <p:spPr>
                <a:xfrm>
                  <a:off x="10576560" y="1539197"/>
                  <a:ext cx="827953" cy="373439"/>
                </a:xfrm>
                <a:prstGeom prst="straightConnector1">
                  <a:avLst/>
                </a:prstGeom>
                <a:ln w="63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74" name="Content Placeholder 11">
                  <a:extLst>
                    <a:ext uri="{FF2B5EF4-FFF2-40B4-BE49-F238E27FC236}">
                      <a16:creationId xmlns:a16="http://schemas.microsoft.com/office/drawing/2014/main" id="{D7070BC9-C2A1-3B4E-6664-A63CCEE2C0B3}"/>
                    </a:ext>
                  </a:extLst>
                </p:cNvPr>
                <p:cNvSpPr txBox="1">
                  <a:spLocks/>
                </p:cNvSpPr>
                <p:nvPr/>
              </p:nvSpPr>
              <p:spPr>
                <a:xfrm>
                  <a:off x="9839686" y="1383623"/>
                  <a:ext cx="655240" cy="373440"/>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800" b="1" dirty="0">
                      <a:solidFill>
                        <a:srgbClr val="FF0000"/>
                      </a:solidFill>
                      <a:latin typeface="BrownPro Light" panose="00010400010101010101" pitchFamily="50" charset="0"/>
                    </a:rPr>
                    <a:t>OPN1</a:t>
                  </a:r>
                </a:p>
                <a:p>
                  <a:pPr marL="0" indent="0">
                    <a:lnSpc>
                      <a:spcPct val="100000"/>
                    </a:lnSpc>
                    <a:spcBef>
                      <a:spcPts val="0"/>
                    </a:spcBef>
                    <a:buNone/>
                  </a:pPr>
                  <a:r>
                    <a:rPr lang="en-US" sz="800" b="1" dirty="0">
                      <a:solidFill>
                        <a:srgbClr val="FF0000"/>
                      </a:solidFill>
                      <a:latin typeface="BrownPro Light" panose="00010400010101010101" pitchFamily="50" charset="0"/>
                    </a:rPr>
                    <a:t>Gray 3%</a:t>
                  </a:r>
                </a:p>
              </p:txBody>
            </p:sp>
          </p:grpSp>
        </p:grpSp>
      </p:grpSp>
      <p:grpSp>
        <p:nvGrpSpPr>
          <p:cNvPr id="6" name="Group 5">
            <a:extLst>
              <a:ext uri="{FF2B5EF4-FFF2-40B4-BE49-F238E27FC236}">
                <a16:creationId xmlns:a16="http://schemas.microsoft.com/office/drawing/2014/main" id="{9B3F2583-8EDB-2D51-A158-3769073EDD5A}"/>
              </a:ext>
            </a:extLst>
          </p:cNvPr>
          <p:cNvGrpSpPr/>
          <p:nvPr/>
        </p:nvGrpSpPr>
        <p:grpSpPr>
          <a:xfrm>
            <a:off x="2387680" y="2786062"/>
            <a:ext cx="8991889" cy="2718031"/>
            <a:chOff x="2387680" y="2786062"/>
            <a:chExt cx="8991889" cy="2718031"/>
          </a:xfrm>
        </p:grpSpPr>
        <p:pic>
          <p:nvPicPr>
            <p:cNvPr id="47" name="Graphic 46">
              <a:extLst>
                <a:ext uri="{FF2B5EF4-FFF2-40B4-BE49-F238E27FC236}">
                  <a16:creationId xmlns:a16="http://schemas.microsoft.com/office/drawing/2014/main" id="{56B6CACB-EB9F-111C-A732-08E9AC0C9DED}"/>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245610" y="2786062"/>
              <a:ext cx="8133959" cy="2718031"/>
            </a:xfrm>
            <a:prstGeom prst="rect">
              <a:avLst/>
            </a:prstGeom>
          </p:spPr>
        </p:pic>
        <p:grpSp>
          <p:nvGrpSpPr>
            <p:cNvPr id="75" name="Group 74">
              <a:extLst>
                <a:ext uri="{FF2B5EF4-FFF2-40B4-BE49-F238E27FC236}">
                  <a16:creationId xmlns:a16="http://schemas.microsoft.com/office/drawing/2014/main" id="{932BF404-5ACB-F44C-F253-2FB6CFF52928}"/>
                </a:ext>
              </a:extLst>
            </p:cNvPr>
            <p:cNvGrpSpPr/>
            <p:nvPr/>
          </p:nvGrpSpPr>
          <p:grpSpPr>
            <a:xfrm>
              <a:off x="2387680" y="4204041"/>
              <a:ext cx="1564827" cy="529013"/>
              <a:chOff x="9839686" y="1383623"/>
              <a:chExt cx="1564827" cy="529013"/>
            </a:xfrm>
          </p:grpSpPr>
          <p:cxnSp>
            <p:nvCxnSpPr>
              <p:cNvPr id="76" name="Straight Connector 75">
                <a:extLst>
                  <a:ext uri="{FF2B5EF4-FFF2-40B4-BE49-F238E27FC236}">
                    <a16:creationId xmlns:a16="http://schemas.microsoft.com/office/drawing/2014/main" id="{FAC03227-4887-6805-1E1C-B4825DC24B72}"/>
                  </a:ext>
                </a:extLst>
              </p:cNvPr>
              <p:cNvCxnSpPr>
                <a:cxnSpLocks/>
              </p:cNvCxnSpPr>
              <p:nvPr/>
            </p:nvCxnSpPr>
            <p:spPr>
              <a:xfrm>
                <a:off x="9921240" y="1539240"/>
                <a:ext cx="655320" cy="0"/>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77" name="Group 76">
                <a:extLst>
                  <a:ext uri="{FF2B5EF4-FFF2-40B4-BE49-F238E27FC236}">
                    <a16:creationId xmlns:a16="http://schemas.microsoft.com/office/drawing/2014/main" id="{82488DFB-FD75-2116-688E-99EFD951F654}"/>
                  </a:ext>
                </a:extLst>
              </p:cNvPr>
              <p:cNvGrpSpPr/>
              <p:nvPr/>
            </p:nvGrpSpPr>
            <p:grpSpPr>
              <a:xfrm>
                <a:off x="9839686" y="1383623"/>
                <a:ext cx="1564827" cy="529013"/>
                <a:chOff x="9839686" y="1383623"/>
                <a:chExt cx="1564827" cy="529013"/>
              </a:xfrm>
            </p:grpSpPr>
            <p:cxnSp>
              <p:nvCxnSpPr>
                <p:cNvPr id="78" name="Straight Arrow Connector 77">
                  <a:extLst>
                    <a:ext uri="{FF2B5EF4-FFF2-40B4-BE49-F238E27FC236}">
                      <a16:creationId xmlns:a16="http://schemas.microsoft.com/office/drawing/2014/main" id="{AFA2B077-D45A-BE9A-575D-A104894811AE}"/>
                    </a:ext>
                  </a:extLst>
                </p:cNvPr>
                <p:cNvCxnSpPr>
                  <a:cxnSpLocks/>
                </p:cNvCxnSpPr>
                <p:nvPr/>
              </p:nvCxnSpPr>
              <p:spPr>
                <a:xfrm>
                  <a:off x="10576560" y="1539197"/>
                  <a:ext cx="827953" cy="373439"/>
                </a:xfrm>
                <a:prstGeom prst="straightConnector1">
                  <a:avLst/>
                </a:prstGeom>
                <a:ln w="63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79" name="Content Placeholder 11">
                  <a:extLst>
                    <a:ext uri="{FF2B5EF4-FFF2-40B4-BE49-F238E27FC236}">
                      <a16:creationId xmlns:a16="http://schemas.microsoft.com/office/drawing/2014/main" id="{5AED6CC5-C16C-0DFA-F6A4-E0517668A926}"/>
                    </a:ext>
                  </a:extLst>
                </p:cNvPr>
                <p:cNvSpPr txBox="1">
                  <a:spLocks/>
                </p:cNvSpPr>
                <p:nvPr/>
              </p:nvSpPr>
              <p:spPr>
                <a:xfrm>
                  <a:off x="9839686" y="1383623"/>
                  <a:ext cx="655240" cy="373440"/>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800" b="1" dirty="0">
                      <a:solidFill>
                        <a:srgbClr val="FF0000"/>
                      </a:solidFill>
                      <a:latin typeface="BrownPro Light" panose="00010400010101010101" pitchFamily="50" charset="0"/>
                    </a:rPr>
                    <a:t>OPN1</a:t>
                  </a:r>
                </a:p>
                <a:p>
                  <a:pPr marL="0" indent="0">
                    <a:lnSpc>
                      <a:spcPct val="100000"/>
                    </a:lnSpc>
                    <a:spcBef>
                      <a:spcPts val="0"/>
                    </a:spcBef>
                    <a:buNone/>
                  </a:pPr>
                  <a:r>
                    <a:rPr lang="en-US" sz="800" b="1" dirty="0">
                      <a:solidFill>
                        <a:srgbClr val="FF0000"/>
                      </a:solidFill>
                      <a:latin typeface="BrownPro Light" panose="00010400010101010101" pitchFamily="50" charset="0"/>
                    </a:rPr>
                    <a:t>Gray 1%</a:t>
                  </a:r>
                </a:p>
              </p:txBody>
            </p:sp>
          </p:grpSp>
        </p:grpSp>
      </p:grpSp>
      <p:grpSp>
        <p:nvGrpSpPr>
          <p:cNvPr id="9" name="Group 8">
            <a:extLst>
              <a:ext uri="{FF2B5EF4-FFF2-40B4-BE49-F238E27FC236}">
                <a16:creationId xmlns:a16="http://schemas.microsoft.com/office/drawing/2014/main" id="{17A3336C-CAB5-34E8-CD3E-88A4097F6ED8}"/>
              </a:ext>
            </a:extLst>
          </p:cNvPr>
          <p:cNvGrpSpPr/>
          <p:nvPr/>
        </p:nvGrpSpPr>
        <p:grpSpPr>
          <a:xfrm>
            <a:off x="3738308" y="2752238"/>
            <a:ext cx="8453689" cy="2751855"/>
            <a:chOff x="3738308" y="2752238"/>
            <a:chExt cx="8453689" cy="2751855"/>
          </a:xfrm>
        </p:grpSpPr>
        <p:pic>
          <p:nvPicPr>
            <p:cNvPr id="10" name="Graphic 9">
              <a:extLst>
                <a:ext uri="{FF2B5EF4-FFF2-40B4-BE49-F238E27FC236}">
                  <a16:creationId xmlns:a16="http://schemas.microsoft.com/office/drawing/2014/main" id="{C1431CB2-DD23-F956-1D58-E957F56FE7D4}"/>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738308" y="2790825"/>
              <a:ext cx="7633597" cy="2713268"/>
            </a:xfrm>
            <a:prstGeom prst="rect">
              <a:avLst/>
            </a:prstGeom>
          </p:spPr>
        </p:pic>
        <p:grpSp>
          <p:nvGrpSpPr>
            <p:cNvPr id="12" name="Group 11">
              <a:extLst>
                <a:ext uri="{FF2B5EF4-FFF2-40B4-BE49-F238E27FC236}">
                  <a16:creationId xmlns:a16="http://schemas.microsoft.com/office/drawing/2014/main" id="{C9D57298-E945-43D4-E7D9-D4616991F5AC}"/>
                </a:ext>
              </a:extLst>
            </p:cNvPr>
            <p:cNvGrpSpPr/>
            <p:nvPr/>
          </p:nvGrpSpPr>
          <p:grpSpPr>
            <a:xfrm>
              <a:off x="10231144" y="2752238"/>
              <a:ext cx="1960853" cy="1689003"/>
              <a:chOff x="8702384" y="1383622"/>
              <a:chExt cx="1960853" cy="1689003"/>
            </a:xfrm>
          </p:grpSpPr>
          <p:cxnSp>
            <p:nvCxnSpPr>
              <p:cNvPr id="13" name="Straight Connector 12">
                <a:extLst>
                  <a:ext uri="{FF2B5EF4-FFF2-40B4-BE49-F238E27FC236}">
                    <a16:creationId xmlns:a16="http://schemas.microsoft.com/office/drawing/2014/main" id="{03001E44-66AE-1013-95B8-D69DCF24D32A}"/>
                  </a:ext>
                </a:extLst>
              </p:cNvPr>
              <p:cNvCxnSpPr>
                <a:cxnSpLocks/>
              </p:cNvCxnSpPr>
              <p:nvPr/>
            </p:nvCxnSpPr>
            <p:spPr>
              <a:xfrm>
                <a:off x="9921240" y="1539240"/>
                <a:ext cx="65532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2B49092A-9B9D-D111-BD9A-D7A7843B36A1}"/>
                  </a:ext>
                </a:extLst>
              </p:cNvPr>
              <p:cNvGrpSpPr/>
              <p:nvPr/>
            </p:nvGrpSpPr>
            <p:grpSpPr>
              <a:xfrm>
                <a:off x="8702384" y="1383622"/>
                <a:ext cx="1960853" cy="1689003"/>
                <a:chOff x="8702384" y="1383622"/>
                <a:chExt cx="1960853" cy="1689003"/>
              </a:xfrm>
            </p:grpSpPr>
            <p:cxnSp>
              <p:nvCxnSpPr>
                <p:cNvPr id="16" name="Straight Arrow Connector 15">
                  <a:extLst>
                    <a:ext uri="{FF2B5EF4-FFF2-40B4-BE49-F238E27FC236}">
                      <a16:creationId xmlns:a16="http://schemas.microsoft.com/office/drawing/2014/main" id="{46558E6F-2622-BC48-43FD-ABF02C43CDF1}"/>
                    </a:ext>
                  </a:extLst>
                </p:cNvPr>
                <p:cNvCxnSpPr>
                  <a:cxnSpLocks/>
                </p:cNvCxnSpPr>
                <p:nvPr/>
              </p:nvCxnSpPr>
              <p:spPr>
                <a:xfrm flipH="1">
                  <a:off x="8702384" y="1539240"/>
                  <a:ext cx="1218856" cy="1533385"/>
                </a:xfrm>
                <a:prstGeom prst="straightConnector1">
                  <a:avLst/>
                </a:prstGeom>
                <a:ln w="9525"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7" name="Content Placeholder 11">
                  <a:extLst>
                    <a:ext uri="{FF2B5EF4-FFF2-40B4-BE49-F238E27FC236}">
                      <a16:creationId xmlns:a16="http://schemas.microsoft.com/office/drawing/2014/main" id="{E630CF0B-8561-CE7B-6F5A-22EB3DC1A8C7}"/>
                    </a:ext>
                  </a:extLst>
                </p:cNvPr>
                <p:cNvSpPr txBox="1">
                  <a:spLocks/>
                </p:cNvSpPr>
                <p:nvPr/>
              </p:nvSpPr>
              <p:spPr>
                <a:xfrm>
                  <a:off x="9916477" y="1383622"/>
                  <a:ext cx="746760" cy="6248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800" b="1" dirty="0">
                      <a:solidFill>
                        <a:schemeClr val="accent1"/>
                      </a:solidFill>
                      <a:latin typeface="BrownPro Light" panose="00010400010101010101" pitchFamily="50" charset="0"/>
                    </a:rPr>
                    <a:t>OPN 4</a:t>
                  </a:r>
                </a:p>
                <a:p>
                  <a:pPr marL="0" indent="0" algn="r">
                    <a:lnSpc>
                      <a:spcPct val="100000"/>
                    </a:lnSpc>
                    <a:spcBef>
                      <a:spcPts val="0"/>
                    </a:spcBef>
                    <a:buNone/>
                  </a:pPr>
                  <a:r>
                    <a:rPr lang="en-US" sz="800" dirty="0">
                      <a:solidFill>
                        <a:schemeClr val="accent1"/>
                      </a:solidFill>
                      <a:latin typeface="BrownPro Light" panose="00010400010101010101" pitchFamily="50" charset="0"/>
                    </a:rPr>
                    <a:t>GRAY 10%</a:t>
                  </a:r>
                </a:p>
              </p:txBody>
            </p:sp>
          </p:grpSp>
        </p:grpSp>
      </p:grpSp>
      <p:grpSp>
        <p:nvGrpSpPr>
          <p:cNvPr id="81" name="Group 80">
            <a:extLst>
              <a:ext uri="{FF2B5EF4-FFF2-40B4-BE49-F238E27FC236}">
                <a16:creationId xmlns:a16="http://schemas.microsoft.com/office/drawing/2014/main" id="{29459C3B-E1A3-AA92-A4D8-CB401574D8F3}"/>
              </a:ext>
            </a:extLst>
          </p:cNvPr>
          <p:cNvGrpSpPr/>
          <p:nvPr/>
        </p:nvGrpSpPr>
        <p:grpSpPr>
          <a:xfrm>
            <a:off x="9474426" y="2277009"/>
            <a:ext cx="1323006" cy="3445697"/>
            <a:chOff x="9798340" y="1874519"/>
            <a:chExt cx="982436" cy="3773806"/>
          </a:xfrm>
        </p:grpSpPr>
        <p:cxnSp>
          <p:nvCxnSpPr>
            <p:cNvPr id="82" name="Straight Connector 81">
              <a:extLst>
                <a:ext uri="{FF2B5EF4-FFF2-40B4-BE49-F238E27FC236}">
                  <a16:creationId xmlns:a16="http://schemas.microsoft.com/office/drawing/2014/main" id="{0455FFB8-F48F-8F8C-234F-D9E63E89A12F}"/>
                </a:ext>
              </a:extLst>
            </p:cNvPr>
            <p:cNvCxnSpPr>
              <a:cxnSpLocks/>
              <a:stCxn id="83" idx="1"/>
            </p:cNvCxnSpPr>
            <p:nvPr/>
          </p:nvCxnSpPr>
          <p:spPr>
            <a:xfrm>
              <a:off x="9798340" y="2015135"/>
              <a:ext cx="0" cy="3633190"/>
            </a:xfrm>
            <a:prstGeom prst="line">
              <a:avLst/>
            </a:prstGeom>
            <a:ln w="28575" cmpd="sng">
              <a:solidFill>
                <a:schemeClr val="tx1">
                  <a:lumMod val="85000"/>
                  <a:lumOff val="15000"/>
                  <a:alpha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E6E0D8EF-228D-9E44-A9C0-DE4FD2D19356}"/>
                </a:ext>
              </a:extLst>
            </p:cNvPr>
            <p:cNvSpPr/>
            <p:nvPr/>
          </p:nvSpPr>
          <p:spPr>
            <a:xfrm>
              <a:off x="9798340" y="1874519"/>
              <a:ext cx="982436" cy="281231"/>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000" b="1" dirty="0">
                  <a:solidFill>
                    <a:schemeClr val="tx1">
                      <a:lumMod val="85000"/>
                      <a:lumOff val="15000"/>
                    </a:schemeClr>
                  </a:solidFill>
                  <a:latin typeface="BrownPro" panose="00010500010101010101" pitchFamily="50" charset="0"/>
                </a:rPr>
                <a:t>GRAY 5% (OPN4)</a:t>
              </a:r>
            </a:p>
          </p:txBody>
        </p:sp>
      </p:grpSp>
      <p:grpSp>
        <p:nvGrpSpPr>
          <p:cNvPr id="84" name="Group 83">
            <a:extLst>
              <a:ext uri="{FF2B5EF4-FFF2-40B4-BE49-F238E27FC236}">
                <a16:creationId xmlns:a16="http://schemas.microsoft.com/office/drawing/2014/main" id="{451F73CF-AFF1-DDD6-E002-ABB5903CBA9F}"/>
              </a:ext>
            </a:extLst>
          </p:cNvPr>
          <p:cNvGrpSpPr/>
          <p:nvPr/>
        </p:nvGrpSpPr>
        <p:grpSpPr>
          <a:xfrm>
            <a:off x="3745972" y="2790825"/>
            <a:ext cx="8453670" cy="2713268"/>
            <a:chOff x="3745972" y="2790825"/>
            <a:chExt cx="8453670" cy="2713268"/>
          </a:xfrm>
        </p:grpSpPr>
        <p:pic>
          <p:nvPicPr>
            <p:cNvPr id="85" name="Graphic 84">
              <a:extLst>
                <a:ext uri="{FF2B5EF4-FFF2-40B4-BE49-F238E27FC236}">
                  <a16:creationId xmlns:a16="http://schemas.microsoft.com/office/drawing/2014/main" id="{9F1F0A21-5206-57EF-308E-06377085849C}"/>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3745972" y="2790825"/>
              <a:ext cx="7633597" cy="2713268"/>
            </a:xfrm>
            <a:prstGeom prst="rect">
              <a:avLst/>
            </a:prstGeom>
          </p:spPr>
        </p:pic>
        <p:grpSp>
          <p:nvGrpSpPr>
            <p:cNvPr id="86" name="Group 85">
              <a:extLst>
                <a:ext uri="{FF2B5EF4-FFF2-40B4-BE49-F238E27FC236}">
                  <a16:creationId xmlns:a16="http://schemas.microsoft.com/office/drawing/2014/main" id="{5641DB66-9438-154E-0DC7-F512DDAC5D5C}"/>
                </a:ext>
              </a:extLst>
            </p:cNvPr>
            <p:cNvGrpSpPr/>
            <p:nvPr/>
          </p:nvGrpSpPr>
          <p:grpSpPr>
            <a:xfrm>
              <a:off x="10238789" y="3250146"/>
              <a:ext cx="1960853" cy="1689003"/>
              <a:chOff x="8702384" y="1383622"/>
              <a:chExt cx="1960853" cy="1689003"/>
            </a:xfrm>
          </p:grpSpPr>
          <p:cxnSp>
            <p:nvCxnSpPr>
              <p:cNvPr id="87" name="Straight Connector 86">
                <a:extLst>
                  <a:ext uri="{FF2B5EF4-FFF2-40B4-BE49-F238E27FC236}">
                    <a16:creationId xmlns:a16="http://schemas.microsoft.com/office/drawing/2014/main" id="{108EF825-2736-71E6-80DA-97EC3D6DD72F}"/>
                  </a:ext>
                </a:extLst>
              </p:cNvPr>
              <p:cNvCxnSpPr>
                <a:cxnSpLocks/>
              </p:cNvCxnSpPr>
              <p:nvPr/>
            </p:nvCxnSpPr>
            <p:spPr>
              <a:xfrm>
                <a:off x="9921240" y="1539240"/>
                <a:ext cx="65532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88" name="Group 87">
                <a:extLst>
                  <a:ext uri="{FF2B5EF4-FFF2-40B4-BE49-F238E27FC236}">
                    <a16:creationId xmlns:a16="http://schemas.microsoft.com/office/drawing/2014/main" id="{51DDA801-1842-7E22-2E96-4473E3453595}"/>
                  </a:ext>
                </a:extLst>
              </p:cNvPr>
              <p:cNvGrpSpPr/>
              <p:nvPr/>
            </p:nvGrpSpPr>
            <p:grpSpPr>
              <a:xfrm>
                <a:off x="8702384" y="1383622"/>
                <a:ext cx="1960853" cy="1689003"/>
                <a:chOff x="8702384" y="1383622"/>
                <a:chExt cx="1960853" cy="1689003"/>
              </a:xfrm>
            </p:grpSpPr>
            <p:cxnSp>
              <p:nvCxnSpPr>
                <p:cNvPr id="89" name="Straight Arrow Connector 88">
                  <a:extLst>
                    <a:ext uri="{FF2B5EF4-FFF2-40B4-BE49-F238E27FC236}">
                      <a16:creationId xmlns:a16="http://schemas.microsoft.com/office/drawing/2014/main" id="{A40DAFDF-5834-138A-82EF-AD04240811FC}"/>
                    </a:ext>
                  </a:extLst>
                </p:cNvPr>
                <p:cNvCxnSpPr>
                  <a:cxnSpLocks/>
                </p:cNvCxnSpPr>
                <p:nvPr/>
              </p:nvCxnSpPr>
              <p:spPr>
                <a:xfrm flipH="1">
                  <a:off x="8702384" y="1539240"/>
                  <a:ext cx="1218856" cy="1533385"/>
                </a:xfrm>
                <a:prstGeom prst="straightConnector1">
                  <a:avLst/>
                </a:prstGeom>
                <a:ln w="9525"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90" name="Content Placeholder 11">
                  <a:extLst>
                    <a:ext uri="{FF2B5EF4-FFF2-40B4-BE49-F238E27FC236}">
                      <a16:creationId xmlns:a16="http://schemas.microsoft.com/office/drawing/2014/main" id="{3D97A901-0EB4-994A-3472-969AE8E797E8}"/>
                    </a:ext>
                  </a:extLst>
                </p:cNvPr>
                <p:cNvSpPr txBox="1">
                  <a:spLocks/>
                </p:cNvSpPr>
                <p:nvPr/>
              </p:nvSpPr>
              <p:spPr>
                <a:xfrm>
                  <a:off x="9916477" y="1383622"/>
                  <a:ext cx="746760" cy="6248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800" b="1" dirty="0">
                      <a:solidFill>
                        <a:schemeClr val="accent1"/>
                      </a:solidFill>
                      <a:latin typeface="BrownPro Light" panose="00010400010101010101" pitchFamily="50" charset="0"/>
                    </a:rPr>
                    <a:t>OPN 4</a:t>
                  </a:r>
                </a:p>
                <a:p>
                  <a:pPr marL="0" indent="0" algn="r">
                    <a:lnSpc>
                      <a:spcPct val="100000"/>
                    </a:lnSpc>
                    <a:spcBef>
                      <a:spcPts val="0"/>
                    </a:spcBef>
                    <a:buNone/>
                  </a:pPr>
                  <a:r>
                    <a:rPr lang="en-US" sz="800" dirty="0">
                      <a:solidFill>
                        <a:schemeClr val="accent1"/>
                      </a:solidFill>
                      <a:latin typeface="BrownPro Light" panose="00010400010101010101" pitchFamily="50" charset="0"/>
                    </a:rPr>
                    <a:t>GRAY 5%</a:t>
                  </a:r>
                </a:p>
              </p:txBody>
            </p:sp>
          </p:grpSp>
        </p:grpSp>
      </p:grpSp>
      <p:grpSp>
        <p:nvGrpSpPr>
          <p:cNvPr id="34" name="Group 33">
            <a:extLst>
              <a:ext uri="{FF2B5EF4-FFF2-40B4-BE49-F238E27FC236}">
                <a16:creationId xmlns:a16="http://schemas.microsoft.com/office/drawing/2014/main" id="{6A753485-DEB0-5FC9-20C8-8740DD3F063C}"/>
              </a:ext>
            </a:extLst>
          </p:cNvPr>
          <p:cNvGrpSpPr/>
          <p:nvPr/>
        </p:nvGrpSpPr>
        <p:grpSpPr>
          <a:xfrm>
            <a:off x="8351216" y="1950217"/>
            <a:ext cx="1347369" cy="3772489"/>
            <a:chOff x="9798340" y="1874519"/>
            <a:chExt cx="1561478" cy="3773806"/>
          </a:xfrm>
        </p:grpSpPr>
        <p:cxnSp>
          <p:nvCxnSpPr>
            <p:cNvPr id="35" name="Straight Connector 34">
              <a:extLst>
                <a:ext uri="{FF2B5EF4-FFF2-40B4-BE49-F238E27FC236}">
                  <a16:creationId xmlns:a16="http://schemas.microsoft.com/office/drawing/2014/main" id="{9F7FDB10-8669-542A-0E67-82FF7AF22353}"/>
                </a:ext>
              </a:extLst>
            </p:cNvPr>
            <p:cNvCxnSpPr>
              <a:cxnSpLocks/>
              <a:stCxn id="36" idx="1"/>
            </p:cNvCxnSpPr>
            <p:nvPr/>
          </p:nvCxnSpPr>
          <p:spPr>
            <a:xfrm>
              <a:off x="9798340" y="2015135"/>
              <a:ext cx="0" cy="3633190"/>
            </a:xfrm>
            <a:prstGeom prst="line">
              <a:avLst/>
            </a:prstGeom>
            <a:ln w="28575" cmpd="sng">
              <a:solidFill>
                <a:schemeClr val="tx1">
                  <a:lumMod val="85000"/>
                  <a:lumOff val="15000"/>
                  <a:alpha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0A34F611-F18F-CF86-0CAA-81D22A870FD1}"/>
                </a:ext>
              </a:extLst>
            </p:cNvPr>
            <p:cNvSpPr/>
            <p:nvPr/>
          </p:nvSpPr>
          <p:spPr>
            <a:xfrm>
              <a:off x="9798340" y="1874519"/>
              <a:ext cx="1561478" cy="281231"/>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000" b="1" dirty="0">
                  <a:solidFill>
                    <a:schemeClr val="tx1">
                      <a:lumMod val="85000"/>
                      <a:lumOff val="15000"/>
                    </a:schemeClr>
                  </a:solidFill>
                  <a:latin typeface="BrownPro" panose="00010500010101010101" pitchFamily="50" charset="0"/>
                </a:rPr>
                <a:t>GRAY 3% (OPN4)</a:t>
              </a:r>
            </a:p>
          </p:txBody>
        </p:sp>
      </p:grpSp>
      <p:grpSp>
        <p:nvGrpSpPr>
          <p:cNvPr id="38" name="Group 37">
            <a:extLst>
              <a:ext uri="{FF2B5EF4-FFF2-40B4-BE49-F238E27FC236}">
                <a16:creationId xmlns:a16="http://schemas.microsoft.com/office/drawing/2014/main" id="{1547ADBC-F017-4129-4C69-5FFFDBA88A18}"/>
              </a:ext>
            </a:extLst>
          </p:cNvPr>
          <p:cNvGrpSpPr/>
          <p:nvPr/>
        </p:nvGrpSpPr>
        <p:grpSpPr>
          <a:xfrm>
            <a:off x="3745972" y="2790825"/>
            <a:ext cx="8446025" cy="2713268"/>
            <a:chOff x="3745972" y="2790825"/>
            <a:chExt cx="8446025" cy="2713268"/>
          </a:xfrm>
        </p:grpSpPr>
        <p:pic>
          <p:nvPicPr>
            <p:cNvPr id="46" name="Graphic 45">
              <a:extLst>
                <a:ext uri="{FF2B5EF4-FFF2-40B4-BE49-F238E27FC236}">
                  <a16:creationId xmlns:a16="http://schemas.microsoft.com/office/drawing/2014/main" id="{7329260A-E9BE-8788-A6CD-CD1738F67979}"/>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3745972" y="2790825"/>
              <a:ext cx="7633597" cy="2713268"/>
            </a:xfrm>
            <a:prstGeom prst="rect">
              <a:avLst/>
            </a:prstGeom>
          </p:spPr>
        </p:pic>
        <p:grpSp>
          <p:nvGrpSpPr>
            <p:cNvPr id="48" name="Group 47">
              <a:extLst>
                <a:ext uri="{FF2B5EF4-FFF2-40B4-BE49-F238E27FC236}">
                  <a16:creationId xmlns:a16="http://schemas.microsoft.com/office/drawing/2014/main" id="{1A52FFF9-8968-DFB0-D9C2-8F0F816C5383}"/>
                </a:ext>
              </a:extLst>
            </p:cNvPr>
            <p:cNvGrpSpPr/>
            <p:nvPr/>
          </p:nvGrpSpPr>
          <p:grpSpPr>
            <a:xfrm>
              <a:off x="10245861" y="3617584"/>
              <a:ext cx="1946136" cy="1562070"/>
              <a:chOff x="8717101" y="1383622"/>
              <a:chExt cx="1946136" cy="1562070"/>
            </a:xfrm>
          </p:grpSpPr>
          <p:cxnSp>
            <p:nvCxnSpPr>
              <p:cNvPr id="51" name="Straight Connector 50">
                <a:extLst>
                  <a:ext uri="{FF2B5EF4-FFF2-40B4-BE49-F238E27FC236}">
                    <a16:creationId xmlns:a16="http://schemas.microsoft.com/office/drawing/2014/main" id="{45C6E292-2F71-5351-5B20-1A1D521B7954}"/>
                  </a:ext>
                </a:extLst>
              </p:cNvPr>
              <p:cNvCxnSpPr>
                <a:cxnSpLocks/>
              </p:cNvCxnSpPr>
              <p:nvPr/>
            </p:nvCxnSpPr>
            <p:spPr>
              <a:xfrm>
                <a:off x="9921240" y="1539240"/>
                <a:ext cx="65532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53" name="Group 52">
                <a:extLst>
                  <a:ext uri="{FF2B5EF4-FFF2-40B4-BE49-F238E27FC236}">
                    <a16:creationId xmlns:a16="http://schemas.microsoft.com/office/drawing/2014/main" id="{9D156893-EAAB-20EF-E5ED-A4AA9ABCE324}"/>
                  </a:ext>
                </a:extLst>
              </p:cNvPr>
              <p:cNvGrpSpPr/>
              <p:nvPr/>
            </p:nvGrpSpPr>
            <p:grpSpPr>
              <a:xfrm>
                <a:off x="8717101" y="1383622"/>
                <a:ext cx="1946136" cy="1562070"/>
                <a:chOff x="8717101" y="1383622"/>
                <a:chExt cx="1946136" cy="1562070"/>
              </a:xfrm>
            </p:grpSpPr>
            <p:cxnSp>
              <p:nvCxnSpPr>
                <p:cNvPr id="55" name="Straight Arrow Connector 54">
                  <a:extLst>
                    <a:ext uri="{FF2B5EF4-FFF2-40B4-BE49-F238E27FC236}">
                      <a16:creationId xmlns:a16="http://schemas.microsoft.com/office/drawing/2014/main" id="{DBB4648B-35C9-20CB-1E83-E59EEEB8A26C}"/>
                    </a:ext>
                  </a:extLst>
                </p:cNvPr>
                <p:cNvCxnSpPr>
                  <a:cxnSpLocks/>
                </p:cNvCxnSpPr>
                <p:nvPr/>
              </p:nvCxnSpPr>
              <p:spPr>
                <a:xfrm flipH="1">
                  <a:off x="8717101" y="1539240"/>
                  <a:ext cx="1204139" cy="1406452"/>
                </a:xfrm>
                <a:prstGeom prst="straightConnector1">
                  <a:avLst/>
                </a:prstGeom>
                <a:ln w="9525"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56" name="Content Placeholder 11">
                  <a:extLst>
                    <a:ext uri="{FF2B5EF4-FFF2-40B4-BE49-F238E27FC236}">
                      <a16:creationId xmlns:a16="http://schemas.microsoft.com/office/drawing/2014/main" id="{6A52CB46-CADC-CF1C-4148-07FA013F6E0E}"/>
                    </a:ext>
                  </a:extLst>
                </p:cNvPr>
                <p:cNvSpPr txBox="1">
                  <a:spLocks/>
                </p:cNvSpPr>
                <p:nvPr/>
              </p:nvSpPr>
              <p:spPr>
                <a:xfrm>
                  <a:off x="9916477" y="1383622"/>
                  <a:ext cx="746760" cy="6248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800" b="1" dirty="0">
                      <a:solidFill>
                        <a:schemeClr val="accent1"/>
                      </a:solidFill>
                      <a:latin typeface="BrownPro Light" panose="00010400010101010101" pitchFamily="50" charset="0"/>
                    </a:rPr>
                    <a:t>OPN 4</a:t>
                  </a:r>
                </a:p>
                <a:p>
                  <a:pPr marL="0" indent="0" algn="r">
                    <a:lnSpc>
                      <a:spcPct val="100000"/>
                    </a:lnSpc>
                    <a:spcBef>
                      <a:spcPts val="0"/>
                    </a:spcBef>
                    <a:buNone/>
                  </a:pPr>
                  <a:r>
                    <a:rPr lang="en-US" sz="800" dirty="0">
                      <a:solidFill>
                        <a:schemeClr val="accent1"/>
                      </a:solidFill>
                      <a:latin typeface="BrownPro Light" panose="00010400010101010101" pitchFamily="50" charset="0"/>
                    </a:rPr>
                    <a:t>GRAY 3%</a:t>
                  </a:r>
                </a:p>
              </p:txBody>
            </p:sp>
          </p:grpSp>
        </p:grpSp>
      </p:grpSp>
      <p:grpSp>
        <p:nvGrpSpPr>
          <p:cNvPr id="58" name="Group 57">
            <a:extLst>
              <a:ext uri="{FF2B5EF4-FFF2-40B4-BE49-F238E27FC236}">
                <a16:creationId xmlns:a16="http://schemas.microsoft.com/office/drawing/2014/main" id="{20A90A0E-CD50-464B-3C39-639D22DAC690}"/>
              </a:ext>
            </a:extLst>
          </p:cNvPr>
          <p:cNvGrpSpPr/>
          <p:nvPr/>
        </p:nvGrpSpPr>
        <p:grpSpPr>
          <a:xfrm>
            <a:off x="7857225" y="1559292"/>
            <a:ext cx="1281597" cy="4163413"/>
            <a:chOff x="9798339" y="1874519"/>
            <a:chExt cx="1281597" cy="3773806"/>
          </a:xfrm>
        </p:grpSpPr>
        <p:cxnSp>
          <p:nvCxnSpPr>
            <p:cNvPr id="59" name="Straight Connector 58">
              <a:extLst>
                <a:ext uri="{FF2B5EF4-FFF2-40B4-BE49-F238E27FC236}">
                  <a16:creationId xmlns:a16="http://schemas.microsoft.com/office/drawing/2014/main" id="{552A825B-ACAA-89B9-0E18-2161F6B4015F}"/>
                </a:ext>
              </a:extLst>
            </p:cNvPr>
            <p:cNvCxnSpPr>
              <a:cxnSpLocks/>
              <a:stCxn id="60" idx="1"/>
            </p:cNvCxnSpPr>
            <p:nvPr/>
          </p:nvCxnSpPr>
          <p:spPr>
            <a:xfrm>
              <a:off x="9798339" y="2015134"/>
              <a:ext cx="1" cy="3633191"/>
            </a:xfrm>
            <a:prstGeom prst="line">
              <a:avLst/>
            </a:prstGeom>
            <a:ln w="28575" cmpd="sng">
              <a:solidFill>
                <a:schemeClr val="tx1">
                  <a:lumMod val="85000"/>
                  <a:lumOff val="15000"/>
                  <a:alpha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60" name="Rectangle 59">
              <a:extLst>
                <a:ext uri="{FF2B5EF4-FFF2-40B4-BE49-F238E27FC236}">
                  <a16:creationId xmlns:a16="http://schemas.microsoft.com/office/drawing/2014/main" id="{3E85D8E0-B7B7-CED4-CC8B-C6B0A247C36C}"/>
                </a:ext>
              </a:extLst>
            </p:cNvPr>
            <p:cNvSpPr/>
            <p:nvPr/>
          </p:nvSpPr>
          <p:spPr>
            <a:xfrm>
              <a:off x="9798339" y="1874519"/>
              <a:ext cx="1281597" cy="281231"/>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000" b="1" dirty="0">
                  <a:solidFill>
                    <a:schemeClr val="tx1">
                      <a:lumMod val="85000"/>
                      <a:lumOff val="15000"/>
                    </a:schemeClr>
                  </a:solidFill>
                  <a:latin typeface="BrownPro" panose="00010500010101010101" pitchFamily="50" charset="0"/>
                </a:rPr>
                <a:t>GRAY 1% (OPN4)</a:t>
              </a:r>
            </a:p>
          </p:txBody>
        </p:sp>
      </p:grpSp>
      <p:grpSp>
        <p:nvGrpSpPr>
          <p:cNvPr id="61" name="Group 60">
            <a:extLst>
              <a:ext uri="{FF2B5EF4-FFF2-40B4-BE49-F238E27FC236}">
                <a16:creationId xmlns:a16="http://schemas.microsoft.com/office/drawing/2014/main" id="{73D7B779-C76E-85A8-0BA3-05EA8A13E301}"/>
              </a:ext>
            </a:extLst>
          </p:cNvPr>
          <p:cNvGrpSpPr/>
          <p:nvPr/>
        </p:nvGrpSpPr>
        <p:grpSpPr>
          <a:xfrm>
            <a:off x="3753614" y="2790825"/>
            <a:ext cx="8453103" cy="2713268"/>
            <a:chOff x="3753614" y="2790825"/>
            <a:chExt cx="8453103" cy="2713268"/>
          </a:xfrm>
        </p:grpSpPr>
        <p:pic>
          <p:nvPicPr>
            <p:cNvPr id="67" name="Graphic 66">
              <a:extLst>
                <a:ext uri="{FF2B5EF4-FFF2-40B4-BE49-F238E27FC236}">
                  <a16:creationId xmlns:a16="http://schemas.microsoft.com/office/drawing/2014/main" id="{B57F9A5C-6C70-25AC-3AF1-FB4C1CA10C59}"/>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3753614" y="2790825"/>
              <a:ext cx="7633597" cy="2713268"/>
            </a:xfrm>
            <a:prstGeom prst="rect">
              <a:avLst/>
            </a:prstGeom>
          </p:spPr>
        </p:pic>
        <p:grpSp>
          <p:nvGrpSpPr>
            <p:cNvPr id="68" name="Group 67">
              <a:extLst>
                <a:ext uri="{FF2B5EF4-FFF2-40B4-BE49-F238E27FC236}">
                  <a16:creationId xmlns:a16="http://schemas.microsoft.com/office/drawing/2014/main" id="{11FC5BE8-BBD8-7244-BB9B-B856429B8C44}"/>
                </a:ext>
              </a:extLst>
            </p:cNvPr>
            <p:cNvGrpSpPr/>
            <p:nvPr/>
          </p:nvGrpSpPr>
          <p:grpSpPr>
            <a:xfrm>
              <a:off x="10245858" y="3945102"/>
              <a:ext cx="1960859" cy="1371383"/>
              <a:chOff x="8702378" y="1383622"/>
              <a:chExt cx="1960859" cy="1371383"/>
            </a:xfrm>
          </p:grpSpPr>
          <p:cxnSp>
            <p:nvCxnSpPr>
              <p:cNvPr id="70" name="Straight Connector 69">
                <a:extLst>
                  <a:ext uri="{FF2B5EF4-FFF2-40B4-BE49-F238E27FC236}">
                    <a16:creationId xmlns:a16="http://schemas.microsoft.com/office/drawing/2014/main" id="{BABEE8F9-D4FC-8DF9-B600-DF9D58E83A5A}"/>
                  </a:ext>
                </a:extLst>
              </p:cNvPr>
              <p:cNvCxnSpPr>
                <a:cxnSpLocks/>
              </p:cNvCxnSpPr>
              <p:nvPr/>
            </p:nvCxnSpPr>
            <p:spPr>
              <a:xfrm>
                <a:off x="9921240" y="1539240"/>
                <a:ext cx="65532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80" name="Group 79">
                <a:extLst>
                  <a:ext uri="{FF2B5EF4-FFF2-40B4-BE49-F238E27FC236}">
                    <a16:creationId xmlns:a16="http://schemas.microsoft.com/office/drawing/2014/main" id="{48512E47-83FC-B322-61F3-3B6C515562D5}"/>
                  </a:ext>
                </a:extLst>
              </p:cNvPr>
              <p:cNvGrpSpPr/>
              <p:nvPr/>
            </p:nvGrpSpPr>
            <p:grpSpPr>
              <a:xfrm>
                <a:off x="8702378" y="1383622"/>
                <a:ext cx="1960859" cy="1371383"/>
                <a:chOff x="8702378" y="1383622"/>
                <a:chExt cx="1960859" cy="1371383"/>
              </a:xfrm>
            </p:grpSpPr>
            <p:cxnSp>
              <p:nvCxnSpPr>
                <p:cNvPr id="91" name="Straight Arrow Connector 90">
                  <a:extLst>
                    <a:ext uri="{FF2B5EF4-FFF2-40B4-BE49-F238E27FC236}">
                      <a16:creationId xmlns:a16="http://schemas.microsoft.com/office/drawing/2014/main" id="{E2174C3C-2B06-4B27-E8AE-5CAF81B85839}"/>
                    </a:ext>
                  </a:extLst>
                </p:cNvPr>
                <p:cNvCxnSpPr>
                  <a:cxnSpLocks/>
                </p:cNvCxnSpPr>
                <p:nvPr/>
              </p:nvCxnSpPr>
              <p:spPr>
                <a:xfrm flipH="1">
                  <a:off x="8702378" y="1539240"/>
                  <a:ext cx="1218862" cy="1215765"/>
                </a:xfrm>
                <a:prstGeom prst="straightConnector1">
                  <a:avLst/>
                </a:prstGeom>
                <a:ln w="9525"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92" name="Content Placeholder 11">
                  <a:extLst>
                    <a:ext uri="{FF2B5EF4-FFF2-40B4-BE49-F238E27FC236}">
                      <a16:creationId xmlns:a16="http://schemas.microsoft.com/office/drawing/2014/main" id="{1CD170D8-2E51-B6C2-65E4-EAB6288FE13C}"/>
                    </a:ext>
                  </a:extLst>
                </p:cNvPr>
                <p:cNvSpPr txBox="1">
                  <a:spLocks/>
                </p:cNvSpPr>
                <p:nvPr/>
              </p:nvSpPr>
              <p:spPr>
                <a:xfrm>
                  <a:off x="9916477" y="1383622"/>
                  <a:ext cx="746760" cy="6248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800" b="1" dirty="0">
                      <a:solidFill>
                        <a:schemeClr val="accent1"/>
                      </a:solidFill>
                      <a:latin typeface="BrownPro Light" panose="00010400010101010101" pitchFamily="50" charset="0"/>
                    </a:rPr>
                    <a:t>OPN 4</a:t>
                  </a:r>
                </a:p>
                <a:p>
                  <a:pPr marL="0" indent="0" algn="r">
                    <a:lnSpc>
                      <a:spcPct val="100000"/>
                    </a:lnSpc>
                    <a:spcBef>
                      <a:spcPts val="0"/>
                    </a:spcBef>
                    <a:buNone/>
                  </a:pPr>
                  <a:r>
                    <a:rPr lang="en-US" sz="800" dirty="0">
                      <a:solidFill>
                        <a:schemeClr val="accent1"/>
                      </a:solidFill>
                      <a:latin typeface="BrownPro Light" panose="00010400010101010101" pitchFamily="50" charset="0"/>
                    </a:rPr>
                    <a:t>GRAY 5%</a:t>
                  </a:r>
                </a:p>
              </p:txBody>
            </p:sp>
          </p:grpSp>
        </p:grpSp>
      </p:grpSp>
      <p:sp>
        <p:nvSpPr>
          <p:cNvPr id="2" name="Content Placeholder 11">
            <a:extLst>
              <a:ext uri="{FF2B5EF4-FFF2-40B4-BE49-F238E27FC236}">
                <a16:creationId xmlns:a16="http://schemas.microsoft.com/office/drawing/2014/main" id="{74C06304-EF38-0A5B-83BC-5254A8DD3FD5}"/>
              </a:ext>
            </a:extLst>
          </p:cNvPr>
          <p:cNvSpPr txBox="1">
            <a:spLocks/>
          </p:cNvSpPr>
          <p:nvPr/>
        </p:nvSpPr>
        <p:spPr>
          <a:xfrm>
            <a:off x="3291228" y="5642162"/>
            <a:ext cx="3397929" cy="8464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chemeClr val="bg1"/>
                </a:solidFill>
                <a:latin typeface="BrownPro Light" panose="00010400010101010101" pitchFamily="50" charset="0"/>
              </a:rPr>
              <a:t>S:       	Gaze toward window</a:t>
            </a:r>
          </a:p>
          <a:p>
            <a:pPr marL="0" indent="0">
              <a:buNone/>
            </a:pPr>
            <a:r>
              <a:rPr lang="en-US" sz="1200" dirty="0">
                <a:solidFill>
                  <a:schemeClr val="bg1"/>
                </a:solidFill>
                <a:latin typeface="BrownPro Light" panose="00010400010101010101" pitchFamily="50" charset="0"/>
              </a:rPr>
              <a:t>E/W: 	Gaze parallel to window</a:t>
            </a:r>
          </a:p>
          <a:p>
            <a:pPr marL="0" indent="0">
              <a:buNone/>
            </a:pPr>
            <a:r>
              <a:rPr lang="en-US" sz="1200" dirty="0">
                <a:solidFill>
                  <a:schemeClr val="bg1"/>
                </a:solidFill>
                <a:latin typeface="BrownPro Light" panose="00010400010101010101" pitchFamily="50" charset="0"/>
              </a:rPr>
              <a:t>N: 	Gaze toward rare wall</a:t>
            </a:r>
          </a:p>
        </p:txBody>
      </p:sp>
    </p:spTree>
    <p:extLst>
      <p:ext uri="{BB962C8B-B14F-4D97-AF65-F5344CB8AC3E}">
        <p14:creationId xmlns:p14="http://schemas.microsoft.com/office/powerpoint/2010/main" val="4041731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50">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8"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par>
                                <p:cTn id="11" presetID="22" presetClass="entr" presetSubtype="8"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500"/>
                                        <p:tgtEl>
                                          <p:spTgt spid="6"/>
                                        </p:tgtEl>
                                      </p:cBhvr>
                                    </p:animEffect>
                                  </p:childTnLst>
                                </p:cTn>
                              </p:par>
                              <p:par>
                                <p:cTn id="14" presetID="22" presetClass="entr" presetSubtype="8"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wipe(down)">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61"/>
                                        </p:tgtEl>
                                        <p:attrNameLst>
                                          <p:attrName>style.visibility</p:attrName>
                                        </p:attrNameLst>
                                      </p:cBhvr>
                                      <p:to>
                                        <p:strVal val="visible"/>
                                      </p:to>
                                    </p:set>
                                    <p:animEffect transition="in" filter="wipe(left)">
                                      <p:cBhvr>
                                        <p:cTn id="25" dur="500"/>
                                        <p:tgtEl>
                                          <p:spTgt spid="61"/>
                                        </p:tgtEl>
                                      </p:cBhvr>
                                    </p:animEffect>
                                  </p:childTnLst>
                                </p:cTn>
                              </p:par>
                            </p:childTnLst>
                          </p:cTn>
                        </p:par>
                        <p:par>
                          <p:cTn id="26" fill="hold">
                            <p:stCondLst>
                              <p:cond delay="500"/>
                            </p:stCondLst>
                            <p:childTnLst>
                              <p:par>
                                <p:cTn id="27" presetID="22" presetClass="entr" presetSubtype="4" fill="hold" nodeType="afterEffect">
                                  <p:stCondLst>
                                    <p:cond delay="0"/>
                                  </p:stCondLst>
                                  <p:childTnLst>
                                    <p:set>
                                      <p:cBhvr>
                                        <p:cTn id="28" dur="1" fill="hold">
                                          <p:stCondLst>
                                            <p:cond delay="0"/>
                                          </p:stCondLst>
                                        </p:cTn>
                                        <p:tgtEl>
                                          <p:spTgt spid="58"/>
                                        </p:tgtEl>
                                        <p:attrNameLst>
                                          <p:attrName>style.visibility</p:attrName>
                                        </p:attrNameLst>
                                      </p:cBhvr>
                                      <p:to>
                                        <p:strVal val="visible"/>
                                      </p:to>
                                    </p:set>
                                    <p:animEffect transition="in" filter="wipe(down)">
                                      <p:cBhvr>
                                        <p:cTn id="29" dur="500"/>
                                        <p:tgtEl>
                                          <p:spTgt spid="5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wipe(left)">
                                      <p:cBhvr>
                                        <p:cTn id="34" dur="500"/>
                                        <p:tgtEl>
                                          <p:spTgt spid="38"/>
                                        </p:tgtEl>
                                      </p:cBhvr>
                                    </p:animEffect>
                                  </p:childTnLst>
                                </p:cTn>
                              </p:par>
                            </p:childTnLst>
                          </p:cTn>
                        </p:par>
                        <p:par>
                          <p:cTn id="35" fill="hold">
                            <p:stCondLst>
                              <p:cond delay="500"/>
                            </p:stCondLst>
                            <p:childTnLst>
                              <p:par>
                                <p:cTn id="36" presetID="22" presetClass="entr" presetSubtype="4" fill="hold" nodeType="afterEffect">
                                  <p:stCondLst>
                                    <p:cond delay="0"/>
                                  </p:stCondLst>
                                  <p:childTnLst>
                                    <p:set>
                                      <p:cBhvr>
                                        <p:cTn id="37" dur="1" fill="hold">
                                          <p:stCondLst>
                                            <p:cond delay="0"/>
                                          </p:stCondLst>
                                        </p:cTn>
                                        <p:tgtEl>
                                          <p:spTgt spid="34"/>
                                        </p:tgtEl>
                                        <p:attrNameLst>
                                          <p:attrName>style.visibility</p:attrName>
                                        </p:attrNameLst>
                                      </p:cBhvr>
                                      <p:to>
                                        <p:strVal val="visible"/>
                                      </p:to>
                                    </p:set>
                                    <p:animEffect transition="in" filter="wipe(down)">
                                      <p:cBhvr>
                                        <p:cTn id="38" dur="500"/>
                                        <p:tgtEl>
                                          <p:spTgt spid="34"/>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84"/>
                                        </p:tgtEl>
                                        <p:attrNameLst>
                                          <p:attrName>style.visibility</p:attrName>
                                        </p:attrNameLst>
                                      </p:cBhvr>
                                      <p:to>
                                        <p:strVal val="visible"/>
                                      </p:to>
                                    </p:set>
                                    <p:animEffect transition="in" filter="wipe(left)">
                                      <p:cBhvr>
                                        <p:cTn id="43" dur="500"/>
                                        <p:tgtEl>
                                          <p:spTgt spid="84"/>
                                        </p:tgtEl>
                                      </p:cBhvr>
                                    </p:animEffect>
                                  </p:childTnLst>
                                </p:cTn>
                              </p:par>
                            </p:childTnLst>
                          </p:cTn>
                        </p:par>
                        <p:par>
                          <p:cTn id="44" fill="hold">
                            <p:stCondLst>
                              <p:cond delay="500"/>
                            </p:stCondLst>
                            <p:childTnLst>
                              <p:par>
                                <p:cTn id="45" presetID="22" presetClass="entr" presetSubtype="4" fill="hold" nodeType="afterEffect">
                                  <p:stCondLst>
                                    <p:cond delay="0"/>
                                  </p:stCondLst>
                                  <p:childTnLst>
                                    <p:set>
                                      <p:cBhvr>
                                        <p:cTn id="46" dur="1" fill="hold">
                                          <p:stCondLst>
                                            <p:cond delay="0"/>
                                          </p:stCondLst>
                                        </p:cTn>
                                        <p:tgtEl>
                                          <p:spTgt spid="81"/>
                                        </p:tgtEl>
                                        <p:attrNameLst>
                                          <p:attrName>style.visibility</p:attrName>
                                        </p:attrNameLst>
                                      </p:cBhvr>
                                      <p:to>
                                        <p:strVal val="visible"/>
                                      </p:to>
                                    </p:set>
                                    <p:animEffect transition="in" filter="wipe(down)">
                                      <p:cBhvr>
                                        <p:cTn id="47" dur="500"/>
                                        <p:tgtEl>
                                          <p:spTgt spid="8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wipe(left)">
                                      <p:cBhvr>
                                        <p:cTn id="52" dur="500"/>
                                        <p:tgtEl>
                                          <p:spTgt spid="9"/>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mph" presetSubtype="0" nodeType="clickEffect">
                                  <p:stCondLst>
                                    <p:cond delay="0"/>
                                  </p:stCondLst>
                                  <p:childTnLst>
                                    <p:set>
                                      <p:cBhvr>
                                        <p:cTn id="56" dur="indefinite"/>
                                        <p:tgtEl>
                                          <p:spTgt spid="61"/>
                                        </p:tgtEl>
                                        <p:attrNameLst>
                                          <p:attrName>style.opacity</p:attrName>
                                        </p:attrNameLst>
                                      </p:cBhvr>
                                      <p:to>
                                        <p:strVal val="0.1"/>
                                      </p:to>
                                    </p:set>
                                    <p:animEffect filter="image" prLst="opacity: 0.1">
                                      <p:cBhvr rctx="IE">
                                        <p:cTn id="57" dur="indefinite"/>
                                        <p:tgtEl>
                                          <p:spTgt spid="61"/>
                                        </p:tgtEl>
                                      </p:cBhvr>
                                    </p:animEffect>
                                  </p:childTnLst>
                                </p:cTn>
                              </p:par>
                              <p:par>
                                <p:cTn id="58" presetID="9" presetClass="emph" presetSubtype="0" nodeType="withEffect">
                                  <p:stCondLst>
                                    <p:cond delay="0"/>
                                  </p:stCondLst>
                                  <p:childTnLst>
                                    <p:set>
                                      <p:cBhvr>
                                        <p:cTn id="59" dur="indefinite"/>
                                        <p:tgtEl>
                                          <p:spTgt spid="58"/>
                                        </p:tgtEl>
                                        <p:attrNameLst>
                                          <p:attrName>style.opacity</p:attrName>
                                        </p:attrNameLst>
                                      </p:cBhvr>
                                      <p:to>
                                        <p:strVal val="0.1"/>
                                      </p:to>
                                    </p:set>
                                    <p:animEffect filter="image" prLst="opacity: 0.1">
                                      <p:cBhvr rctx="IE">
                                        <p:cTn id="60" dur="indefinite"/>
                                        <p:tgtEl>
                                          <p:spTgt spid="58"/>
                                        </p:tgtEl>
                                      </p:cBhvr>
                                    </p:animEffect>
                                  </p:childTnLst>
                                </p:cTn>
                              </p:par>
                              <p:par>
                                <p:cTn id="61" presetID="9" presetClass="emph" presetSubtype="0" nodeType="withEffect">
                                  <p:stCondLst>
                                    <p:cond delay="0"/>
                                  </p:stCondLst>
                                  <p:childTnLst>
                                    <p:set>
                                      <p:cBhvr>
                                        <p:cTn id="62" dur="indefinite"/>
                                        <p:tgtEl>
                                          <p:spTgt spid="38"/>
                                        </p:tgtEl>
                                        <p:attrNameLst>
                                          <p:attrName>style.opacity</p:attrName>
                                        </p:attrNameLst>
                                      </p:cBhvr>
                                      <p:to>
                                        <p:strVal val="0.1"/>
                                      </p:to>
                                    </p:set>
                                    <p:animEffect filter="image" prLst="opacity: 0.1">
                                      <p:cBhvr rctx="IE">
                                        <p:cTn id="63" dur="indefinite"/>
                                        <p:tgtEl>
                                          <p:spTgt spid="38"/>
                                        </p:tgtEl>
                                      </p:cBhvr>
                                    </p:animEffect>
                                  </p:childTnLst>
                                </p:cTn>
                              </p:par>
                              <p:par>
                                <p:cTn id="64" presetID="9" presetClass="emph" presetSubtype="0" nodeType="withEffect">
                                  <p:stCondLst>
                                    <p:cond delay="0"/>
                                  </p:stCondLst>
                                  <p:childTnLst>
                                    <p:set>
                                      <p:cBhvr>
                                        <p:cTn id="65" dur="indefinite"/>
                                        <p:tgtEl>
                                          <p:spTgt spid="34"/>
                                        </p:tgtEl>
                                        <p:attrNameLst>
                                          <p:attrName>style.opacity</p:attrName>
                                        </p:attrNameLst>
                                      </p:cBhvr>
                                      <p:to>
                                        <p:strVal val="0.1"/>
                                      </p:to>
                                    </p:set>
                                    <p:animEffect filter="image" prLst="opacity: 0.1">
                                      <p:cBhvr rctx="IE">
                                        <p:cTn id="66" dur="indefinite"/>
                                        <p:tgtEl>
                                          <p:spTgt spid="34"/>
                                        </p:tgtEl>
                                      </p:cBhvr>
                                    </p:animEffect>
                                  </p:childTnLst>
                                </p:cTn>
                              </p:par>
                              <p:par>
                                <p:cTn id="67" presetID="9" presetClass="emph" presetSubtype="0" nodeType="withEffect">
                                  <p:stCondLst>
                                    <p:cond delay="0"/>
                                  </p:stCondLst>
                                  <p:childTnLst>
                                    <p:set>
                                      <p:cBhvr>
                                        <p:cTn id="68" dur="indefinite"/>
                                        <p:tgtEl>
                                          <p:spTgt spid="84"/>
                                        </p:tgtEl>
                                        <p:attrNameLst>
                                          <p:attrName>style.opacity</p:attrName>
                                        </p:attrNameLst>
                                      </p:cBhvr>
                                      <p:to>
                                        <p:strVal val="0.1"/>
                                      </p:to>
                                    </p:set>
                                    <p:animEffect filter="image" prLst="opacity: 0.1">
                                      <p:cBhvr rctx="IE">
                                        <p:cTn id="69" dur="indefinite"/>
                                        <p:tgtEl>
                                          <p:spTgt spid="84"/>
                                        </p:tgtEl>
                                      </p:cBhvr>
                                    </p:animEffect>
                                  </p:childTnLst>
                                </p:cTn>
                              </p:par>
                              <p:par>
                                <p:cTn id="70" presetID="9" presetClass="emph" presetSubtype="0" nodeType="withEffect">
                                  <p:stCondLst>
                                    <p:cond delay="0"/>
                                  </p:stCondLst>
                                  <p:childTnLst>
                                    <p:set>
                                      <p:cBhvr>
                                        <p:cTn id="71" dur="indefinite"/>
                                        <p:tgtEl>
                                          <p:spTgt spid="81"/>
                                        </p:tgtEl>
                                        <p:attrNameLst>
                                          <p:attrName>style.opacity</p:attrName>
                                        </p:attrNameLst>
                                      </p:cBhvr>
                                      <p:to>
                                        <p:strVal val="0.1"/>
                                      </p:to>
                                    </p:set>
                                    <p:animEffect filter="image" prLst="opacity: 0.1">
                                      <p:cBhvr rctx="IE">
                                        <p:cTn id="72" dur="indefinite"/>
                                        <p:tgtEl>
                                          <p:spTgt spid="81"/>
                                        </p:tgtEl>
                                      </p:cBhvr>
                                    </p:animEffect>
                                  </p:childTnLst>
                                </p:cTn>
                              </p:par>
                              <p:par>
                                <p:cTn id="73" presetID="9" presetClass="emph" presetSubtype="0" nodeType="withEffect">
                                  <p:stCondLst>
                                    <p:cond delay="0"/>
                                  </p:stCondLst>
                                  <p:childTnLst>
                                    <p:set>
                                      <p:cBhvr>
                                        <p:cTn id="74" dur="indefinite"/>
                                        <p:tgtEl>
                                          <p:spTgt spid="4"/>
                                        </p:tgtEl>
                                        <p:attrNameLst>
                                          <p:attrName>style.opacity</p:attrName>
                                        </p:attrNameLst>
                                      </p:cBhvr>
                                      <p:to>
                                        <p:strVal val="0.1"/>
                                      </p:to>
                                    </p:set>
                                    <p:animEffect filter="image" prLst="opacity: 0.1">
                                      <p:cBhvr rctx="IE">
                                        <p:cTn id="75" dur="indefinite"/>
                                        <p:tgtEl>
                                          <p:spTgt spid="4"/>
                                        </p:tgtEl>
                                      </p:cBhvr>
                                    </p:animEffect>
                                  </p:childTnLst>
                                </p:cTn>
                              </p:par>
                              <p:par>
                                <p:cTn id="76" presetID="9" presetClass="emph" presetSubtype="0" nodeType="withEffect">
                                  <p:stCondLst>
                                    <p:cond delay="0"/>
                                  </p:stCondLst>
                                  <p:childTnLst>
                                    <p:set>
                                      <p:cBhvr>
                                        <p:cTn id="77" dur="indefinite"/>
                                        <p:tgtEl>
                                          <p:spTgt spid="5"/>
                                        </p:tgtEl>
                                        <p:attrNameLst>
                                          <p:attrName>style.opacity</p:attrName>
                                        </p:attrNameLst>
                                      </p:cBhvr>
                                      <p:to>
                                        <p:strVal val="0.1"/>
                                      </p:to>
                                    </p:set>
                                    <p:animEffect filter="image" prLst="opacity: 0.1">
                                      <p:cBhvr rctx="IE">
                                        <p:cTn id="78" dur="indefinite"/>
                                        <p:tgtEl>
                                          <p:spTgt spid="5"/>
                                        </p:tgtEl>
                                      </p:cBhvr>
                                    </p:animEffect>
                                  </p:childTnLst>
                                </p:cTn>
                              </p:par>
                              <p:par>
                                <p:cTn id="79" presetID="9" presetClass="emph" presetSubtype="0" nodeType="withEffect">
                                  <p:stCondLst>
                                    <p:cond delay="0"/>
                                  </p:stCondLst>
                                  <p:childTnLst>
                                    <p:set>
                                      <p:cBhvr>
                                        <p:cTn id="80" dur="indefinite"/>
                                        <p:tgtEl>
                                          <p:spTgt spid="6"/>
                                        </p:tgtEl>
                                        <p:attrNameLst>
                                          <p:attrName>style.opacity</p:attrName>
                                        </p:attrNameLst>
                                      </p:cBhvr>
                                      <p:to>
                                        <p:strVal val="0.1"/>
                                      </p:to>
                                    </p:set>
                                    <p:animEffect filter="image" prLst="opacity: 0.1">
                                      <p:cBhvr rctx="IE">
                                        <p:cTn id="81" dur="indefinite"/>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raphic 19">
            <a:extLst>
              <a:ext uri="{FF2B5EF4-FFF2-40B4-BE49-F238E27FC236}">
                <a16:creationId xmlns:a16="http://schemas.microsoft.com/office/drawing/2014/main" id="{1C72C1B2-F21C-89D0-F81A-CB153D9BD4B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09014" y="586005"/>
            <a:ext cx="8782986" cy="2628485"/>
          </a:xfrm>
          <a:prstGeom prst="rect">
            <a:avLst/>
          </a:prstGeom>
        </p:spPr>
      </p:pic>
      <p:pic>
        <p:nvPicPr>
          <p:cNvPr id="14" name="Graphic 13">
            <a:extLst>
              <a:ext uri="{FF2B5EF4-FFF2-40B4-BE49-F238E27FC236}">
                <a16:creationId xmlns:a16="http://schemas.microsoft.com/office/drawing/2014/main" id="{0A8E3E7A-F14E-A061-1A6D-C4323D95925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09014" y="3617867"/>
            <a:ext cx="8782983" cy="2628484"/>
          </a:xfrm>
          <a:prstGeom prst="rect">
            <a:avLst/>
          </a:prstGeom>
        </p:spPr>
      </p:pic>
      <p:sp>
        <p:nvSpPr>
          <p:cNvPr id="3" name="Rectangle 2">
            <a:extLst>
              <a:ext uri="{FF2B5EF4-FFF2-40B4-BE49-F238E27FC236}">
                <a16:creationId xmlns:a16="http://schemas.microsoft.com/office/drawing/2014/main" id="{DB6AC835-2874-6963-4EBC-EF21D8A47D1A}"/>
              </a:ext>
            </a:extLst>
          </p:cNvPr>
          <p:cNvSpPr/>
          <p:nvPr/>
        </p:nvSpPr>
        <p:spPr>
          <a:xfrm>
            <a:off x="561263" y="-3"/>
            <a:ext cx="2739340" cy="6858003"/>
          </a:xfrm>
          <a:prstGeom prst="rect">
            <a:avLst/>
          </a:prstGeom>
          <a:solidFill>
            <a:schemeClr val="bg2"/>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11">
            <a:extLst>
              <a:ext uri="{FF2B5EF4-FFF2-40B4-BE49-F238E27FC236}">
                <a16:creationId xmlns:a16="http://schemas.microsoft.com/office/drawing/2014/main" id="{2CAFAEFF-AFA0-1F6C-9ECC-847C11AE28D0}"/>
              </a:ext>
            </a:extLst>
          </p:cNvPr>
          <p:cNvSpPr txBox="1">
            <a:spLocks/>
          </p:cNvSpPr>
          <p:nvPr/>
        </p:nvSpPr>
        <p:spPr>
          <a:xfrm>
            <a:off x="838200" y="3650740"/>
            <a:ext cx="2447886" cy="30579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highlight>
                  <a:srgbClr val="FFFF00"/>
                </a:highlight>
                <a:latin typeface="BrownPro" panose="00010500010101010101" pitchFamily="50" charset="0"/>
              </a:rPr>
              <a:t>Gray (10%)</a:t>
            </a:r>
          </a:p>
          <a:p>
            <a:pPr marL="0" indent="0">
              <a:buNone/>
            </a:pPr>
            <a:r>
              <a:rPr lang="en-US" sz="1600" dirty="0">
                <a:latin typeface="BrownPro" panose="00010500010101010101" pitchFamily="50" charset="0"/>
              </a:rPr>
              <a:t>Seattle, WA</a:t>
            </a:r>
          </a:p>
          <a:p>
            <a:pPr marL="0" indent="0">
              <a:buNone/>
            </a:pPr>
            <a:r>
              <a:rPr lang="en-US" sz="1600" dirty="0">
                <a:latin typeface="BrownPro" panose="00010500010101010101" pitchFamily="50" charset="0"/>
              </a:rPr>
              <a:t>Climate: Clear</a:t>
            </a:r>
          </a:p>
          <a:p>
            <a:pPr marL="0" indent="0">
              <a:buNone/>
            </a:pPr>
            <a:r>
              <a:rPr lang="en-US" sz="1600" dirty="0">
                <a:latin typeface="BrownPro" panose="00010500010101010101" pitchFamily="50" charset="0"/>
              </a:rPr>
              <a:t>CCT: 5500 - 25000K</a:t>
            </a:r>
          </a:p>
          <a:p>
            <a:pPr marL="0" indent="0">
              <a:buNone/>
            </a:pPr>
            <a:r>
              <a:rPr lang="en-US" sz="1600" dirty="0">
                <a:latin typeface="BrownPro" panose="00010500010101010101" pitchFamily="50" charset="0"/>
              </a:rPr>
              <a:t>View: East</a:t>
            </a:r>
          </a:p>
          <a:p>
            <a:pPr marL="0" indent="0">
              <a:buNone/>
            </a:pPr>
            <a:r>
              <a:rPr lang="en-US" sz="1600" dirty="0">
                <a:latin typeface="BrownPro" panose="00010500010101010101" pitchFamily="50" charset="0"/>
              </a:rPr>
              <a:t>Dec 21</a:t>
            </a:r>
            <a:r>
              <a:rPr lang="en-US" sz="1600" baseline="30000" dirty="0">
                <a:latin typeface="BrownPro" panose="00010500010101010101" pitchFamily="50" charset="0"/>
              </a:rPr>
              <a:t>st</a:t>
            </a:r>
            <a:r>
              <a:rPr lang="en-US" sz="1600" dirty="0">
                <a:latin typeface="BrownPro" panose="00010500010101010101" pitchFamily="50" charset="0"/>
              </a:rPr>
              <a:t> : 9:00am</a:t>
            </a:r>
          </a:p>
          <a:p>
            <a:pPr marL="0" indent="0">
              <a:buNone/>
            </a:pPr>
            <a:r>
              <a:rPr lang="en-US" sz="1600" dirty="0">
                <a:latin typeface="BrownPro" panose="00010500010101010101" pitchFamily="50" charset="0"/>
              </a:rPr>
              <a:t>Sitting Eye-level: 44”</a:t>
            </a:r>
          </a:p>
          <a:p>
            <a:pPr marL="0" indent="0">
              <a:buNone/>
            </a:pPr>
            <a:endParaRPr lang="en-US" sz="1600" dirty="0">
              <a:latin typeface="BrownPro" panose="00010500010101010101" pitchFamily="50" charset="0"/>
            </a:endParaRPr>
          </a:p>
        </p:txBody>
      </p:sp>
      <p:sp>
        <p:nvSpPr>
          <p:cNvPr id="4" name="Title 1">
            <a:extLst>
              <a:ext uri="{FF2B5EF4-FFF2-40B4-BE49-F238E27FC236}">
                <a16:creationId xmlns:a16="http://schemas.microsoft.com/office/drawing/2014/main" id="{EDAA136F-51FD-FC75-E3B7-FE3EFAF8CE58}"/>
              </a:ext>
            </a:extLst>
          </p:cNvPr>
          <p:cNvSpPr txBox="1">
            <a:spLocks/>
          </p:cNvSpPr>
          <p:nvPr/>
        </p:nvSpPr>
        <p:spPr>
          <a:xfrm rot="16200000">
            <a:off x="-3153621" y="3153623"/>
            <a:ext cx="6846364" cy="5391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latin typeface="BrownPro" panose="00010500010101010101" pitchFamily="50" charset="0"/>
              </a:rPr>
              <a:t>HDR Imagery</a:t>
            </a:r>
          </a:p>
        </p:txBody>
      </p:sp>
      <p:sp>
        <p:nvSpPr>
          <p:cNvPr id="27" name="Content Placeholder 11">
            <a:extLst>
              <a:ext uri="{FF2B5EF4-FFF2-40B4-BE49-F238E27FC236}">
                <a16:creationId xmlns:a16="http://schemas.microsoft.com/office/drawing/2014/main" id="{E25C5E24-3D8A-924D-996C-7FEE8C77C0AC}"/>
              </a:ext>
            </a:extLst>
          </p:cNvPr>
          <p:cNvSpPr txBox="1">
            <a:spLocks/>
          </p:cNvSpPr>
          <p:nvPr/>
        </p:nvSpPr>
        <p:spPr>
          <a:xfrm>
            <a:off x="838200" y="695325"/>
            <a:ext cx="2447886" cy="25405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highlight>
                  <a:srgbClr val="FFFF00"/>
                </a:highlight>
                <a:latin typeface="BrownPro" panose="00010500010101010101" pitchFamily="50" charset="0"/>
              </a:rPr>
              <a:t>Baseline (No Shade)</a:t>
            </a:r>
          </a:p>
          <a:p>
            <a:pPr marL="0" indent="0">
              <a:buNone/>
            </a:pPr>
            <a:r>
              <a:rPr lang="en-US" sz="1600" dirty="0">
                <a:latin typeface="BrownPro" panose="00010500010101010101" pitchFamily="50" charset="0"/>
              </a:rPr>
              <a:t>Seattle, WA</a:t>
            </a:r>
          </a:p>
          <a:p>
            <a:pPr marL="0" indent="0">
              <a:buNone/>
            </a:pPr>
            <a:r>
              <a:rPr lang="en-US" sz="1600" dirty="0">
                <a:latin typeface="BrownPro" panose="00010500010101010101" pitchFamily="50" charset="0"/>
              </a:rPr>
              <a:t>Climate: Clear</a:t>
            </a:r>
          </a:p>
          <a:p>
            <a:pPr marL="0" indent="0">
              <a:buNone/>
            </a:pPr>
            <a:r>
              <a:rPr lang="en-US" sz="1600" dirty="0">
                <a:latin typeface="BrownPro" panose="00010500010101010101" pitchFamily="50" charset="0"/>
              </a:rPr>
              <a:t>CCT: 5500 - 25000K</a:t>
            </a:r>
          </a:p>
          <a:p>
            <a:pPr marL="0" indent="0">
              <a:buNone/>
            </a:pPr>
            <a:r>
              <a:rPr lang="en-US" sz="1600" dirty="0">
                <a:latin typeface="BrownPro" panose="00010500010101010101" pitchFamily="50" charset="0"/>
              </a:rPr>
              <a:t>View: East</a:t>
            </a:r>
          </a:p>
          <a:p>
            <a:pPr marL="0" indent="0">
              <a:buNone/>
            </a:pPr>
            <a:r>
              <a:rPr lang="en-US" sz="1600" dirty="0">
                <a:latin typeface="BrownPro" panose="00010500010101010101" pitchFamily="50" charset="0"/>
              </a:rPr>
              <a:t>Dec 21</a:t>
            </a:r>
            <a:r>
              <a:rPr lang="en-US" sz="1600" baseline="30000" dirty="0">
                <a:latin typeface="BrownPro" panose="00010500010101010101" pitchFamily="50" charset="0"/>
              </a:rPr>
              <a:t>st</a:t>
            </a:r>
            <a:r>
              <a:rPr lang="en-US" sz="1600" dirty="0">
                <a:latin typeface="BrownPro" panose="00010500010101010101" pitchFamily="50" charset="0"/>
              </a:rPr>
              <a:t> : 9:00am</a:t>
            </a:r>
          </a:p>
          <a:p>
            <a:pPr marL="0" indent="0">
              <a:buNone/>
            </a:pPr>
            <a:r>
              <a:rPr lang="en-US" sz="1600" dirty="0">
                <a:latin typeface="BrownPro" panose="00010500010101010101" pitchFamily="50" charset="0"/>
              </a:rPr>
              <a:t>Sitting Eye-level: 44”</a:t>
            </a:r>
          </a:p>
        </p:txBody>
      </p:sp>
      <p:pic>
        <p:nvPicPr>
          <p:cNvPr id="2" name="Graphic 1">
            <a:extLst>
              <a:ext uri="{FF2B5EF4-FFF2-40B4-BE49-F238E27FC236}">
                <a16:creationId xmlns:a16="http://schemas.microsoft.com/office/drawing/2014/main" id="{E1E3DB8E-DB07-2C2B-FDF3-1C7D90EFB48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876455" y="6358658"/>
            <a:ext cx="1924050" cy="342900"/>
          </a:xfrm>
          <a:prstGeom prst="rect">
            <a:avLst/>
          </a:prstGeom>
        </p:spPr>
      </p:pic>
      <p:pic>
        <p:nvPicPr>
          <p:cNvPr id="9" name="Graphic 8">
            <a:extLst>
              <a:ext uri="{FF2B5EF4-FFF2-40B4-BE49-F238E27FC236}">
                <a16:creationId xmlns:a16="http://schemas.microsoft.com/office/drawing/2014/main" id="{4550EA73-D53B-FD00-9F36-4A5741A53D7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892260" y="6358658"/>
            <a:ext cx="2066925" cy="342900"/>
          </a:xfrm>
          <a:prstGeom prst="rect">
            <a:avLst/>
          </a:prstGeom>
        </p:spPr>
      </p:pic>
    </p:spTree>
    <p:extLst>
      <p:ext uri="{BB962C8B-B14F-4D97-AF65-F5344CB8AC3E}">
        <p14:creationId xmlns:p14="http://schemas.microsoft.com/office/powerpoint/2010/main" val="17550488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30EB1-111F-AF59-F058-C31F389CE3FB}"/>
              </a:ext>
            </a:extLst>
          </p:cNvPr>
          <p:cNvSpPr>
            <a:spLocks noGrp="1"/>
          </p:cNvSpPr>
          <p:nvPr>
            <p:ph type="title"/>
          </p:nvPr>
        </p:nvSpPr>
        <p:spPr/>
        <p:txBody>
          <a:bodyPr>
            <a:normAutofit/>
          </a:bodyPr>
          <a:lstStyle/>
          <a:p>
            <a:r>
              <a:rPr lang="en-US" sz="3000" b="1" dirty="0">
                <a:latin typeface="BrownPro" panose="00010500010101010101" pitchFamily="50" charset="0"/>
              </a:rPr>
              <a:t>Finding 1: Commercial typical</a:t>
            </a:r>
          </a:p>
        </p:txBody>
      </p:sp>
      <p:sp>
        <p:nvSpPr>
          <p:cNvPr id="3" name="Content Placeholder 2">
            <a:extLst>
              <a:ext uri="{FF2B5EF4-FFF2-40B4-BE49-F238E27FC236}">
                <a16:creationId xmlns:a16="http://schemas.microsoft.com/office/drawing/2014/main" id="{51D604CF-2EEE-251C-76A6-A8750CE2902F}"/>
              </a:ext>
            </a:extLst>
          </p:cNvPr>
          <p:cNvSpPr>
            <a:spLocks noGrp="1"/>
          </p:cNvSpPr>
          <p:nvPr>
            <p:ph idx="1"/>
          </p:nvPr>
        </p:nvSpPr>
        <p:spPr/>
        <p:txBody>
          <a:bodyPr>
            <a:normAutofit/>
          </a:bodyPr>
          <a:lstStyle/>
          <a:p>
            <a:pPr marL="514350" indent="-514350">
              <a:buFont typeface="+mj-lt"/>
              <a:buAutoNum type="arabicPeriod"/>
            </a:pPr>
            <a:r>
              <a:rPr lang="en-US" sz="1600" dirty="0">
                <a:latin typeface="BrownPro Light" panose="00010400010101010101" pitchFamily="50" charset="0"/>
              </a:rPr>
              <a:t>If not considering layout, SF with 5% OF would be the safe options in avoiding all glare annually.</a:t>
            </a:r>
          </a:p>
          <a:p>
            <a:pPr marL="514350" indent="-514350">
              <a:buFont typeface="+mj-lt"/>
              <a:buAutoNum type="arabicPeriod"/>
            </a:pPr>
            <a:endParaRPr lang="en-US" sz="1600" dirty="0">
              <a:latin typeface="BrownPro Light" panose="00010400010101010101" pitchFamily="50" charset="0"/>
            </a:endParaRPr>
          </a:p>
          <a:p>
            <a:pPr marL="514350" indent="-514350">
              <a:buFont typeface="+mj-lt"/>
              <a:buAutoNum type="arabicPeriod"/>
            </a:pPr>
            <a:r>
              <a:rPr lang="en-US" sz="1600" dirty="0">
                <a:latin typeface="BrownPro Light" panose="00010400010101010101" pitchFamily="50" charset="0"/>
              </a:rPr>
              <a:t>With layout planning, SF with 10% OF helps to improve glare control by min. 10% annually.</a:t>
            </a:r>
          </a:p>
          <a:p>
            <a:pPr marL="514350" indent="-514350">
              <a:buFont typeface="+mj-lt"/>
              <a:buAutoNum type="arabicPeriod"/>
            </a:pPr>
            <a:endParaRPr lang="en-US" sz="1600" dirty="0">
              <a:latin typeface="BrownPro Light" panose="00010400010101010101" pitchFamily="50" charset="0"/>
            </a:endParaRPr>
          </a:p>
          <a:p>
            <a:pPr marL="514350" indent="-514350">
              <a:buFont typeface="+mj-lt"/>
              <a:buAutoNum type="arabicPeriod"/>
            </a:pPr>
            <a:r>
              <a:rPr lang="en-US" sz="1600" dirty="0">
                <a:latin typeface="BrownPro Light" panose="00010400010101010101" pitchFamily="50" charset="0"/>
              </a:rPr>
              <a:t>OF 10% presents a good opportunity for further investigation.</a:t>
            </a:r>
          </a:p>
        </p:txBody>
      </p:sp>
    </p:spTree>
    <p:extLst>
      <p:ext uri="{BB962C8B-B14F-4D97-AF65-F5344CB8AC3E}">
        <p14:creationId xmlns:p14="http://schemas.microsoft.com/office/powerpoint/2010/main" val="2385322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B297B-7693-1E9B-2A0C-35C9759BBF77}"/>
              </a:ext>
            </a:extLst>
          </p:cNvPr>
          <p:cNvSpPr>
            <a:spLocks noGrp="1"/>
          </p:cNvSpPr>
          <p:nvPr>
            <p:ph type="title"/>
          </p:nvPr>
        </p:nvSpPr>
        <p:spPr>
          <a:xfrm>
            <a:off x="838199" y="5818760"/>
            <a:ext cx="3533775" cy="820738"/>
          </a:xfrm>
        </p:spPr>
        <p:txBody>
          <a:bodyPr>
            <a:normAutofit/>
          </a:bodyPr>
          <a:lstStyle/>
          <a:p>
            <a:r>
              <a:rPr lang="en-US" sz="1600" dirty="0">
                <a:latin typeface="BrownPro" panose="00010500010101010101" pitchFamily="50" charset="0"/>
              </a:rPr>
              <a:t>Opsin Responsive Color Cube</a:t>
            </a:r>
          </a:p>
        </p:txBody>
      </p:sp>
      <p:pic>
        <p:nvPicPr>
          <p:cNvPr id="5" name="Rhino_opn-responsive-color space">
            <a:hlinkClick r:id="" action="ppaction://media"/>
            <a:extLst>
              <a:ext uri="{FF2B5EF4-FFF2-40B4-BE49-F238E27FC236}">
                <a16:creationId xmlns:a16="http://schemas.microsoft.com/office/drawing/2014/main" id="{E0C83D9D-4EE5-324E-8621-882E7E19A94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38200" y="2245383"/>
            <a:ext cx="6126025" cy="3573377"/>
          </a:xfrm>
          <a:prstGeom prst="rect">
            <a:avLst/>
          </a:prstGeom>
        </p:spPr>
      </p:pic>
      <p:grpSp>
        <p:nvGrpSpPr>
          <p:cNvPr id="7" name="Group 6">
            <a:extLst>
              <a:ext uri="{FF2B5EF4-FFF2-40B4-BE49-F238E27FC236}">
                <a16:creationId xmlns:a16="http://schemas.microsoft.com/office/drawing/2014/main" id="{67ACCD12-9BB1-703B-4E65-A3604A71DCD9}"/>
              </a:ext>
            </a:extLst>
          </p:cNvPr>
          <p:cNvGrpSpPr/>
          <p:nvPr/>
        </p:nvGrpSpPr>
        <p:grpSpPr>
          <a:xfrm>
            <a:off x="8233118" y="1"/>
            <a:ext cx="3885921" cy="6784848"/>
            <a:chOff x="8589836" y="440891"/>
            <a:chExt cx="3419475" cy="6127359"/>
          </a:xfrm>
        </p:grpSpPr>
        <p:pic>
          <p:nvPicPr>
            <p:cNvPr id="8" name="Picture 2">
              <a:extLst>
                <a:ext uri="{FF2B5EF4-FFF2-40B4-BE49-F238E27FC236}">
                  <a16:creationId xmlns:a16="http://schemas.microsoft.com/office/drawing/2014/main" id="{6CB2AF6A-8E44-3090-5777-76E522574D2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23186" y="440891"/>
              <a:ext cx="3286125" cy="225742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a:extLst>
                <a:ext uri="{FF2B5EF4-FFF2-40B4-BE49-F238E27FC236}">
                  <a16:creationId xmlns:a16="http://schemas.microsoft.com/office/drawing/2014/main" id="{D6CBA805-641D-4D38-EE48-44D8C982CE1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23186" y="2389674"/>
              <a:ext cx="3286125" cy="245745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a:extLst>
                <a:ext uri="{FF2B5EF4-FFF2-40B4-BE49-F238E27FC236}">
                  <a16:creationId xmlns:a16="http://schemas.microsoft.com/office/drawing/2014/main" id="{413612A1-1156-364B-1DF5-4D8C1549CE0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89836" y="4644200"/>
              <a:ext cx="3419475" cy="1924050"/>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Title 1">
            <a:extLst>
              <a:ext uri="{FF2B5EF4-FFF2-40B4-BE49-F238E27FC236}">
                <a16:creationId xmlns:a16="http://schemas.microsoft.com/office/drawing/2014/main" id="{2E78D80C-9CD1-4D1D-AC7A-A75F299D9AD3}"/>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latin typeface="BrownPro" panose="00010500010101010101" pitchFamily="50" charset="0"/>
              </a:rPr>
              <a:t>2. Gray vs Colors (OF: 10%)</a:t>
            </a:r>
          </a:p>
        </p:txBody>
      </p:sp>
      <p:grpSp>
        <p:nvGrpSpPr>
          <p:cNvPr id="3" name="Group 2">
            <a:extLst>
              <a:ext uri="{FF2B5EF4-FFF2-40B4-BE49-F238E27FC236}">
                <a16:creationId xmlns:a16="http://schemas.microsoft.com/office/drawing/2014/main" id="{5EC1A295-EB20-B479-9314-902E1536CE4B}"/>
              </a:ext>
            </a:extLst>
          </p:cNvPr>
          <p:cNvGrpSpPr/>
          <p:nvPr/>
        </p:nvGrpSpPr>
        <p:grpSpPr>
          <a:xfrm>
            <a:off x="438150" y="2245383"/>
            <a:ext cx="6930549" cy="3573377"/>
            <a:chOff x="438150" y="647700"/>
            <a:chExt cx="10991850" cy="5667375"/>
          </a:xfrm>
        </p:grpSpPr>
        <p:sp>
          <p:nvSpPr>
            <p:cNvPr id="4" name="Rectangle 3">
              <a:extLst>
                <a:ext uri="{FF2B5EF4-FFF2-40B4-BE49-F238E27FC236}">
                  <a16:creationId xmlns:a16="http://schemas.microsoft.com/office/drawing/2014/main" id="{1BA5A911-07EB-6FAB-42F8-BCA48596AEBC}"/>
                </a:ext>
              </a:extLst>
            </p:cNvPr>
            <p:cNvSpPr/>
            <p:nvPr/>
          </p:nvSpPr>
          <p:spPr>
            <a:xfrm>
              <a:off x="438150" y="647700"/>
              <a:ext cx="10991850" cy="56673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2141F9B7-7BB1-552F-8208-E3C3442738BA}"/>
                </a:ext>
              </a:extLst>
            </p:cNvPr>
            <p:cNvGrpSpPr/>
            <p:nvPr/>
          </p:nvGrpSpPr>
          <p:grpSpPr>
            <a:xfrm>
              <a:off x="938784" y="720510"/>
              <a:ext cx="10415016" cy="5500744"/>
              <a:chOff x="938784" y="720510"/>
              <a:chExt cx="10415016" cy="5500744"/>
            </a:xfrm>
          </p:grpSpPr>
          <p:pic>
            <p:nvPicPr>
              <p:cNvPr id="11" name="Graphic 10">
                <a:extLst>
                  <a:ext uri="{FF2B5EF4-FFF2-40B4-BE49-F238E27FC236}">
                    <a16:creationId xmlns:a16="http://schemas.microsoft.com/office/drawing/2014/main" id="{2B93F7AD-BF08-B7AA-7548-0E5D82F7CEC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300125" y="1099324"/>
                <a:ext cx="9053675" cy="4385774"/>
              </a:xfrm>
              <a:prstGeom prst="rect">
                <a:avLst/>
              </a:prstGeom>
            </p:spPr>
          </p:pic>
          <p:pic>
            <p:nvPicPr>
              <p:cNvPr id="12" name="Graphic 11">
                <a:extLst>
                  <a:ext uri="{FF2B5EF4-FFF2-40B4-BE49-F238E27FC236}">
                    <a16:creationId xmlns:a16="http://schemas.microsoft.com/office/drawing/2014/main" id="{C1912FC3-0D1D-8FDD-04F2-9F013FD5D11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300125" y="1086500"/>
                <a:ext cx="9053675" cy="4385774"/>
              </a:xfrm>
              <a:prstGeom prst="rect">
                <a:avLst/>
              </a:prstGeom>
            </p:spPr>
          </p:pic>
          <p:pic>
            <p:nvPicPr>
              <p:cNvPr id="13" name="Graphic 12">
                <a:extLst>
                  <a:ext uri="{FF2B5EF4-FFF2-40B4-BE49-F238E27FC236}">
                    <a16:creationId xmlns:a16="http://schemas.microsoft.com/office/drawing/2014/main" id="{B7B9C3E6-0D35-614B-F1AC-4B11D76AD7EE}"/>
                  </a:ext>
                </a:extLst>
              </p:cNvPr>
              <p:cNvPicPr>
                <a:picLocks noChangeAspect="1"/>
              </p:cNvPicPr>
              <p:nvPr/>
            </p:nvPicPr>
            <p:blipFill rotWithShape="1">
              <a:blip r:embed="rId13">
                <a:extLst>
                  <a:ext uri="{96DAC541-7B7A-43D3-8B79-37D633B846F1}">
                    <asvg:svgBlip xmlns:asvg="http://schemas.microsoft.com/office/drawing/2016/SVG/main" r:embed="rId14"/>
                  </a:ext>
                </a:extLst>
              </a:blip>
              <a:srcRect l="9333" t="3896" b="12754"/>
              <a:stretch/>
            </p:blipFill>
            <p:spPr>
              <a:xfrm>
                <a:off x="1819656" y="811944"/>
                <a:ext cx="9534144" cy="4681628"/>
              </a:xfrm>
              <a:prstGeom prst="rect">
                <a:avLst/>
              </a:prstGeom>
            </p:spPr>
          </p:pic>
          <p:pic>
            <p:nvPicPr>
              <p:cNvPr id="14" name="Graphic 13">
                <a:extLst>
                  <a:ext uri="{FF2B5EF4-FFF2-40B4-BE49-F238E27FC236}">
                    <a16:creationId xmlns:a16="http://schemas.microsoft.com/office/drawing/2014/main" id="{04C7BAD9-5D6E-3163-2A63-16B8D86CD35A}"/>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300125" y="3287861"/>
                <a:ext cx="9053675" cy="2197237"/>
              </a:xfrm>
              <a:prstGeom prst="rect">
                <a:avLst/>
              </a:prstGeom>
            </p:spPr>
          </p:pic>
          <p:pic>
            <p:nvPicPr>
              <p:cNvPr id="15" name="Graphic 14">
                <a:extLst>
                  <a:ext uri="{FF2B5EF4-FFF2-40B4-BE49-F238E27FC236}">
                    <a16:creationId xmlns:a16="http://schemas.microsoft.com/office/drawing/2014/main" id="{911A79CE-40EA-A9D2-A664-43CDC452C97A}"/>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2300125" y="3279387"/>
                <a:ext cx="9053675" cy="2158689"/>
              </a:xfrm>
              <a:prstGeom prst="rect">
                <a:avLst/>
              </a:prstGeom>
            </p:spPr>
          </p:pic>
          <p:pic>
            <p:nvPicPr>
              <p:cNvPr id="17" name="Graphic 16">
                <a:extLst>
                  <a:ext uri="{FF2B5EF4-FFF2-40B4-BE49-F238E27FC236}">
                    <a16:creationId xmlns:a16="http://schemas.microsoft.com/office/drawing/2014/main" id="{DD8AFC3C-FDF1-DC65-0590-3C11719DB768}"/>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938784" y="1041214"/>
                <a:ext cx="899160" cy="566138"/>
              </a:xfrm>
              <a:prstGeom prst="rect">
                <a:avLst/>
              </a:prstGeom>
            </p:spPr>
          </p:pic>
          <p:pic>
            <p:nvPicPr>
              <p:cNvPr id="18" name="Graphic 17">
                <a:extLst>
                  <a:ext uri="{FF2B5EF4-FFF2-40B4-BE49-F238E27FC236}">
                    <a16:creationId xmlns:a16="http://schemas.microsoft.com/office/drawing/2014/main" id="{A05B69B4-3746-BBB8-6B58-6EBE94C5CEB8}"/>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2300125" y="1607352"/>
                <a:ext cx="9053675" cy="3877744"/>
              </a:xfrm>
              <a:prstGeom prst="rect">
                <a:avLst/>
              </a:prstGeom>
            </p:spPr>
          </p:pic>
          <p:grpSp>
            <p:nvGrpSpPr>
              <p:cNvPr id="19" name="Group 18">
                <a:extLst>
                  <a:ext uri="{FF2B5EF4-FFF2-40B4-BE49-F238E27FC236}">
                    <a16:creationId xmlns:a16="http://schemas.microsoft.com/office/drawing/2014/main" id="{EFD8C68B-6934-7C30-318E-EC918A570AF7}"/>
                  </a:ext>
                </a:extLst>
              </p:cNvPr>
              <p:cNvGrpSpPr/>
              <p:nvPr/>
            </p:nvGrpSpPr>
            <p:grpSpPr>
              <a:xfrm>
                <a:off x="2314576" y="5593681"/>
                <a:ext cx="8790628" cy="236250"/>
                <a:chOff x="2314576" y="5593681"/>
                <a:chExt cx="8790628" cy="236250"/>
              </a:xfrm>
            </p:grpSpPr>
            <p:sp>
              <p:nvSpPr>
                <p:cNvPr id="22" name="Rectangle 21">
                  <a:extLst>
                    <a:ext uri="{FF2B5EF4-FFF2-40B4-BE49-F238E27FC236}">
                      <a16:creationId xmlns:a16="http://schemas.microsoft.com/office/drawing/2014/main" id="{74D90D52-E3C3-02CA-DD60-3F57D4270651}"/>
                    </a:ext>
                  </a:extLst>
                </p:cNvPr>
                <p:cNvSpPr/>
                <p:nvPr/>
              </p:nvSpPr>
              <p:spPr>
                <a:xfrm>
                  <a:off x="2314576" y="5599252"/>
                  <a:ext cx="834147" cy="230679"/>
                </a:xfrm>
                <a:prstGeom prst="rect">
                  <a:avLst/>
                </a:prstGeom>
                <a:solidFill>
                  <a:srgbClr val="6939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latin typeface="BrownPro Light" panose="00010400010101010101" pitchFamily="50" charset="0"/>
                    </a:rPr>
                    <a:t>B1</a:t>
                  </a:r>
                </a:p>
              </p:txBody>
            </p:sp>
            <p:sp>
              <p:nvSpPr>
                <p:cNvPr id="23" name="Rectangle 22">
                  <a:extLst>
                    <a:ext uri="{FF2B5EF4-FFF2-40B4-BE49-F238E27FC236}">
                      <a16:creationId xmlns:a16="http://schemas.microsoft.com/office/drawing/2014/main" id="{F7CA61C0-32E6-F69E-07AA-5A0E83082221}"/>
                    </a:ext>
                  </a:extLst>
                </p:cNvPr>
                <p:cNvSpPr/>
                <p:nvPr/>
              </p:nvSpPr>
              <p:spPr>
                <a:xfrm>
                  <a:off x="3302790" y="5599252"/>
                  <a:ext cx="834147" cy="230679"/>
                </a:xfrm>
                <a:prstGeom prst="rect">
                  <a:avLst/>
                </a:prstGeom>
                <a:solidFill>
                  <a:srgbClr val="3D53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latin typeface="BrownPro Light" panose="00010400010101010101" pitchFamily="50" charset="0"/>
                    </a:rPr>
                    <a:t>B2</a:t>
                  </a:r>
                </a:p>
              </p:txBody>
            </p:sp>
            <p:sp>
              <p:nvSpPr>
                <p:cNvPr id="24" name="Rectangle 23">
                  <a:extLst>
                    <a:ext uri="{FF2B5EF4-FFF2-40B4-BE49-F238E27FC236}">
                      <a16:creationId xmlns:a16="http://schemas.microsoft.com/office/drawing/2014/main" id="{8A690804-20AD-1DF3-8635-C00C6B342D56}"/>
                    </a:ext>
                  </a:extLst>
                </p:cNvPr>
                <p:cNvSpPr/>
                <p:nvPr/>
              </p:nvSpPr>
              <p:spPr>
                <a:xfrm>
                  <a:off x="4291003" y="5599252"/>
                  <a:ext cx="834147" cy="230679"/>
                </a:xfrm>
                <a:prstGeom prst="rect">
                  <a:avLst/>
                </a:prstGeom>
                <a:solidFill>
                  <a:srgbClr val="40BA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latin typeface="BrownPro Light" panose="00010400010101010101" pitchFamily="50" charset="0"/>
                    </a:rPr>
                    <a:t>B3</a:t>
                  </a:r>
                </a:p>
              </p:txBody>
            </p:sp>
            <p:sp>
              <p:nvSpPr>
                <p:cNvPr id="25" name="Rectangle 24">
                  <a:extLst>
                    <a:ext uri="{FF2B5EF4-FFF2-40B4-BE49-F238E27FC236}">
                      <a16:creationId xmlns:a16="http://schemas.microsoft.com/office/drawing/2014/main" id="{362AA19A-EDAE-4BB4-37F8-7E2301A95FC2}"/>
                    </a:ext>
                  </a:extLst>
                </p:cNvPr>
                <p:cNvSpPr/>
                <p:nvPr/>
              </p:nvSpPr>
              <p:spPr>
                <a:xfrm>
                  <a:off x="5279216" y="5593681"/>
                  <a:ext cx="684024" cy="230679"/>
                </a:xfrm>
                <a:prstGeom prst="rect">
                  <a:avLst/>
                </a:prstGeom>
                <a:solidFill>
                  <a:srgbClr val="6ABD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latin typeface="BrownPro Light" panose="00010400010101010101" pitchFamily="50" charset="0"/>
                    </a:rPr>
                    <a:t>G1</a:t>
                  </a:r>
                </a:p>
              </p:txBody>
            </p:sp>
            <p:sp>
              <p:nvSpPr>
                <p:cNvPr id="26" name="Rectangle 25">
                  <a:extLst>
                    <a:ext uri="{FF2B5EF4-FFF2-40B4-BE49-F238E27FC236}">
                      <a16:creationId xmlns:a16="http://schemas.microsoft.com/office/drawing/2014/main" id="{F1EE61B9-7503-4F23-908B-57DC15A71AA0}"/>
                    </a:ext>
                  </a:extLst>
                </p:cNvPr>
                <p:cNvSpPr/>
                <p:nvPr/>
              </p:nvSpPr>
              <p:spPr>
                <a:xfrm>
                  <a:off x="6115335" y="5593681"/>
                  <a:ext cx="684024" cy="230679"/>
                </a:xfrm>
                <a:prstGeom prst="rect">
                  <a:avLst/>
                </a:prstGeom>
                <a:solidFill>
                  <a:srgbClr val="A3CD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latin typeface="BrownPro Light" panose="00010400010101010101" pitchFamily="50" charset="0"/>
                    </a:rPr>
                    <a:t>G2</a:t>
                  </a:r>
                </a:p>
              </p:txBody>
            </p:sp>
            <p:sp>
              <p:nvSpPr>
                <p:cNvPr id="27" name="Rectangle 26">
                  <a:extLst>
                    <a:ext uri="{FF2B5EF4-FFF2-40B4-BE49-F238E27FC236}">
                      <a16:creationId xmlns:a16="http://schemas.microsoft.com/office/drawing/2014/main" id="{AC49B620-5BD8-049B-6802-2C8EBA94D921}"/>
                    </a:ext>
                  </a:extLst>
                </p:cNvPr>
                <p:cNvSpPr/>
                <p:nvPr/>
              </p:nvSpPr>
              <p:spPr>
                <a:xfrm>
                  <a:off x="6951454" y="5593681"/>
                  <a:ext cx="684024" cy="230679"/>
                </a:xfrm>
                <a:prstGeom prst="rect">
                  <a:avLst/>
                </a:prstGeom>
                <a:solidFill>
                  <a:srgbClr val="C7DA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latin typeface="BrownPro Light" panose="00010400010101010101" pitchFamily="50" charset="0"/>
                    </a:rPr>
                    <a:t>G3</a:t>
                  </a:r>
                </a:p>
              </p:txBody>
            </p:sp>
            <p:sp>
              <p:nvSpPr>
                <p:cNvPr id="28" name="Rectangle 27">
                  <a:extLst>
                    <a:ext uri="{FF2B5EF4-FFF2-40B4-BE49-F238E27FC236}">
                      <a16:creationId xmlns:a16="http://schemas.microsoft.com/office/drawing/2014/main" id="{3BB92C63-D693-C951-3578-861D5D8F79D3}"/>
                    </a:ext>
                  </a:extLst>
                </p:cNvPr>
                <p:cNvSpPr/>
                <p:nvPr/>
              </p:nvSpPr>
              <p:spPr>
                <a:xfrm>
                  <a:off x="7805448" y="5593681"/>
                  <a:ext cx="994607" cy="230679"/>
                </a:xfrm>
                <a:prstGeom prst="rect">
                  <a:avLst/>
                </a:prstGeom>
                <a:solidFill>
                  <a:srgbClr val="F155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latin typeface="BrownPro Light" panose="00010400010101010101" pitchFamily="50" charset="0"/>
                    </a:rPr>
                    <a:t>R1</a:t>
                  </a:r>
                </a:p>
              </p:txBody>
            </p:sp>
            <p:sp>
              <p:nvSpPr>
                <p:cNvPr id="29" name="Rectangle 28">
                  <a:extLst>
                    <a:ext uri="{FF2B5EF4-FFF2-40B4-BE49-F238E27FC236}">
                      <a16:creationId xmlns:a16="http://schemas.microsoft.com/office/drawing/2014/main" id="{F6CC290A-EC67-DC0A-AE67-1A19D8385C39}"/>
                    </a:ext>
                  </a:extLst>
                </p:cNvPr>
                <p:cNvSpPr/>
                <p:nvPr/>
              </p:nvSpPr>
              <p:spPr>
                <a:xfrm>
                  <a:off x="8959404" y="5593681"/>
                  <a:ext cx="994607" cy="230679"/>
                </a:xfrm>
                <a:prstGeom prst="rect">
                  <a:avLst/>
                </a:prstGeom>
                <a:solidFill>
                  <a:srgbClr val="DF1F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latin typeface="BrownPro Light" panose="00010400010101010101" pitchFamily="50" charset="0"/>
                    </a:rPr>
                    <a:t>R2</a:t>
                  </a:r>
                </a:p>
              </p:txBody>
            </p:sp>
            <p:sp>
              <p:nvSpPr>
                <p:cNvPr id="30" name="Rectangle 29">
                  <a:extLst>
                    <a:ext uri="{FF2B5EF4-FFF2-40B4-BE49-F238E27FC236}">
                      <a16:creationId xmlns:a16="http://schemas.microsoft.com/office/drawing/2014/main" id="{A2D06233-DCFC-669D-2E59-FEBED6CDF9D0}"/>
                    </a:ext>
                  </a:extLst>
                </p:cNvPr>
                <p:cNvSpPr/>
                <p:nvPr/>
              </p:nvSpPr>
              <p:spPr>
                <a:xfrm>
                  <a:off x="10110597" y="5593681"/>
                  <a:ext cx="994607" cy="230679"/>
                </a:xfrm>
                <a:prstGeom prst="rect">
                  <a:avLst/>
                </a:prstGeom>
                <a:solidFill>
                  <a:srgbClr val="7D14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latin typeface="BrownPro Light" panose="00010400010101010101" pitchFamily="50" charset="0"/>
                    </a:rPr>
                    <a:t>R3</a:t>
                  </a:r>
                </a:p>
              </p:txBody>
            </p:sp>
          </p:grpSp>
          <p:cxnSp>
            <p:nvCxnSpPr>
              <p:cNvPr id="20" name="Straight Connector 19">
                <a:extLst>
                  <a:ext uri="{FF2B5EF4-FFF2-40B4-BE49-F238E27FC236}">
                    <a16:creationId xmlns:a16="http://schemas.microsoft.com/office/drawing/2014/main" id="{496F8E3C-38B8-9DA8-AA79-EE80E55E07EB}"/>
                  </a:ext>
                </a:extLst>
              </p:cNvPr>
              <p:cNvCxnSpPr>
                <a:cxnSpLocks/>
              </p:cNvCxnSpPr>
              <p:nvPr/>
            </p:nvCxnSpPr>
            <p:spPr>
              <a:xfrm>
                <a:off x="5181599" y="720510"/>
                <a:ext cx="0" cy="5500744"/>
              </a:xfrm>
              <a:prstGeom prst="line">
                <a:avLst/>
              </a:prstGeom>
              <a:ln w="28575">
                <a:solidFill>
                  <a:schemeClr val="tx1">
                    <a:lumMod val="65000"/>
                    <a:lumOff val="35000"/>
                  </a:schemeClr>
                </a:solidFill>
                <a:prstDash val="dash"/>
              </a:ln>
            </p:spPr>
            <p:style>
              <a:lnRef idx="1">
                <a:schemeClr val="accent2"/>
              </a:lnRef>
              <a:fillRef idx="0">
                <a:schemeClr val="accent2"/>
              </a:fillRef>
              <a:effectRef idx="0">
                <a:schemeClr val="accent2"/>
              </a:effectRef>
              <a:fontRef idx="minor">
                <a:schemeClr val="tx1"/>
              </a:fontRef>
            </p:style>
          </p:cxnSp>
          <p:cxnSp>
            <p:nvCxnSpPr>
              <p:cNvPr id="21" name="Straight Connector 20">
                <a:extLst>
                  <a:ext uri="{FF2B5EF4-FFF2-40B4-BE49-F238E27FC236}">
                    <a16:creationId xmlns:a16="http://schemas.microsoft.com/office/drawing/2014/main" id="{BBD38892-ED71-C354-D1CB-7A6E576DF5AA}"/>
                  </a:ext>
                </a:extLst>
              </p:cNvPr>
              <p:cNvCxnSpPr>
                <a:cxnSpLocks/>
              </p:cNvCxnSpPr>
              <p:nvPr/>
            </p:nvCxnSpPr>
            <p:spPr>
              <a:xfrm>
                <a:off x="7646098" y="720510"/>
                <a:ext cx="0" cy="5500744"/>
              </a:xfrm>
              <a:prstGeom prst="line">
                <a:avLst/>
              </a:prstGeom>
              <a:ln w="28575">
                <a:solidFill>
                  <a:schemeClr val="tx1">
                    <a:lumMod val="65000"/>
                    <a:lumOff val="35000"/>
                  </a:schemeClr>
                </a:solidFill>
                <a:prstDash val="dash"/>
              </a:ln>
            </p:spPr>
            <p:style>
              <a:lnRef idx="1">
                <a:schemeClr val="accent2"/>
              </a:lnRef>
              <a:fillRef idx="0">
                <a:schemeClr val="accent2"/>
              </a:fillRef>
              <a:effectRef idx="0">
                <a:schemeClr val="accent2"/>
              </a:effectRef>
              <a:fontRef idx="minor">
                <a:schemeClr val="tx1"/>
              </a:fontRef>
            </p:style>
          </p:cxnSp>
        </p:grpSp>
      </p:grpSp>
    </p:spTree>
    <p:extLst>
      <p:ext uri="{BB962C8B-B14F-4D97-AF65-F5344CB8AC3E}">
        <p14:creationId xmlns:p14="http://schemas.microsoft.com/office/powerpoint/2010/main" val="157176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7964"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47"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anim calcmode="lin" valueType="num">
                                      <p:cBhvr>
                                        <p:cTn id="12" dur="500" fill="hold"/>
                                        <p:tgtEl>
                                          <p:spTgt spid="3"/>
                                        </p:tgtEl>
                                        <p:attrNameLst>
                                          <p:attrName>ppt_x</p:attrName>
                                        </p:attrNameLst>
                                      </p:cBhvr>
                                      <p:tavLst>
                                        <p:tav tm="0">
                                          <p:val>
                                            <p:strVal val="#ppt_x"/>
                                          </p:val>
                                        </p:tav>
                                        <p:tav tm="100000">
                                          <p:val>
                                            <p:strVal val="#ppt_x"/>
                                          </p:val>
                                        </p:tav>
                                      </p:tavLst>
                                    </p:anim>
                                    <p:anim calcmode="lin" valueType="num">
                                      <p:cBhvr>
                                        <p:cTn id="13"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5"/>
                </p:tgtEl>
              </p:cMediaNode>
            </p:video>
            <p:seq concurrent="1" nextAc="seek">
              <p:cTn id="15" restart="whenNotActive" fill="hold" evtFilter="cancelBubble" nodeType="interactiveSeq">
                <p:stCondLst>
                  <p:cond evt="onClick" delay="0">
                    <p:tgtEl>
                      <p:spTgt spid="5"/>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withEffect">
                                  <p:stCondLst>
                                    <p:cond delay="0"/>
                                  </p:stCondLst>
                                  <p:childTnLst>
                                    <p:cmd type="call" cmd="togglePause">
                                      <p:cBhvr>
                                        <p:cTn id="19"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5" name="Group 94">
            <a:extLst>
              <a:ext uri="{FF2B5EF4-FFF2-40B4-BE49-F238E27FC236}">
                <a16:creationId xmlns:a16="http://schemas.microsoft.com/office/drawing/2014/main" id="{3CD48CC2-60DB-CE86-B448-985AEB942817}"/>
              </a:ext>
            </a:extLst>
          </p:cNvPr>
          <p:cNvGrpSpPr/>
          <p:nvPr/>
        </p:nvGrpSpPr>
        <p:grpSpPr>
          <a:xfrm>
            <a:off x="0" y="2176797"/>
            <a:ext cx="12191999" cy="3715487"/>
            <a:chOff x="0" y="2176797"/>
            <a:chExt cx="12191999" cy="3715487"/>
          </a:xfrm>
        </p:grpSpPr>
        <p:grpSp>
          <p:nvGrpSpPr>
            <p:cNvPr id="13" name="Group 12">
              <a:extLst>
                <a:ext uri="{FF2B5EF4-FFF2-40B4-BE49-F238E27FC236}">
                  <a16:creationId xmlns:a16="http://schemas.microsoft.com/office/drawing/2014/main" id="{5E9CFA7C-9318-7165-CC33-381470F667FB}"/>
                </a:ext>
              </a:extLst>
            </p:cNvPr>
            <p:cNvGrpSpPr/>
            <p:nvPr/>
          </p:nvGrpSpPr>
          <p:grpSpPr>
            <a:xfrm>
              <a:off x="0" y="2176797"/>
              <a:ext cx="12191999" cy="3715487"/>
              <a:chOff x="0" y="2176808"/>
              <a:chExt cx="12191999" cy="3715487"/>
            </a:xfrm>
          </p:grpSpPr>
          <p:pic>
            <p:nvPicPr>
              <p:cNvPr id="8" name="Picture 7" descr="A diagram of different colored squares&#10;&#10;Description automatically generated with medium confidence">
                <a:extLst>
                  <a:ext uri="{FF2B5EF4-FFF2-40B4-BE49-F238E27FC236}">
                    <a16:creationId xmlns:a16="http://schemas.microsoft.com/office/drawing/2014/main" id="{0236865D-AE9C-EE4C-9EBC-9E0F59AE10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76809"/>
                <a:ext cx="6605308" cy="3715486"/>
              </a:xfrm>
              <a:prstGeom prst="rect">
                <a:avLst/>
              </a:prstGeom>
            </p:spPr>
          </p:pic>
          <p:pic>
            <p:nvPicPr>
              <p:cNvPr id="3" name="Picture 2" descr="A diagram of different colored squares&#10;&#10;Description automatically generated">
                <a:extLst>
                  <a:ext uri="{FF2B5EF4-FFF2-40B4-BE49-F238E27FC236}">
                    <a16:creationId xmlns:a16="http://schemas.microsoft.com/office/drawing/2014/main" id="{243001F3-66CB-3B0A-B259-F9EA2441E1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86691" y="2176808"/>
                <a:ext cx="6605308" cy="3715485"/>
              </a:xfrm>
              <a:prstGeom prst="rect">
                <a:avLst/>
              </a:prstGeom>
            </p:spPr>
          </p:pic>
        </p:grpSp>
        <p:grpSp>
          <p:nvGrpSpPr>
            <p:cNvPr id="85" name="Group 84">
              <a:extLst>
                <a:ext uri="{FF2B5EF4-FFF2-40B4-BE49-F238E27FC236}">
                  <a16:creationId xmlns:a16="http://schemas.microsoft.com/office/drawing/2014/main" id="{05C48A82-9274-693D-1B10-ACFA96E5579D}"/>
                </a:ext>
              </a:extLst>
            </p:cNvPr>
            <p:cNvGrpSpPr/>
            <p:nvPr/>
          </p:nvGrpSpPr>
          <p:grpSpPr>
            <a:xfrm>
              <a:off x="5692449" y="2754937"/>
              <a:ext cx="1419318" cy="2669540"/>
              <a:chOff x="5967598" y="2790824"/>
              <a:chExt cx="1419318" cy="2669540"/>
            </a:xfrm>
          </p:grpSpPr>
          <p:sp>
            <p:nvSpPr>
              <p:cNvPr id="86" name="Rectangle: Rounded Corners 85">
                <a:extLst>
                  <a:ext uri="{FF2B5EF4-FFF2-40B4-BE49-F238E27FC236}">
                    <a16:creationId xmlns:a16="http://schemas.microsoft.com/office/drawing/2014/main" id="{047D90C2-A095-B144-2E45-EC41D084782B}"/>
                  </a:ext>
                </a:extLst>
              </p:cNvPr>
              <p:cNvSpPr/>
              <p:nvPr/>
            </p:nvSpPr>
            <p:spPr>
              <a:xfrm>
                <a:off x="5967598" y="2790824"/>
                <a:ext cx="1419318" cy="6381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33%</a:t>
                </a:r>
              </a:p>
            </p:txBody>
          </p:sp>
          <p:sp>
            <p:nvSpPr>
              <p:cNvPr id="87" name="Rectangle: Rounded Corners 86">
                <a:extLst>
                  <a:ext uri="{FF2B5EF4-FFF2-40B4-BE49-F238E27FC236}">
                    <a16:creationId xmlns:a16="http://schemas.microsoft.com/office/drawing/2014/main" id="{E9902C16-F9B0-CC67-7B3D-71E0ACAC6202}"/>
                  </a:ext>
                </a:extLst>
              </p:cNvPr>
              <p:cNvSpPr/>
              <p:nvPr/>
            </p:nvSpPr>
            <p:spPr>
              <a:xfrm>
                <a:off x="5967598" y="3467099"/>
                <a:ext cx="1419318" cy="638175"/>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b="1" dirty="0">
                    <a:latin typeface="BrownPro" panose="00010500010101010101" pitchFamily="50" charset="0"/>
                  </a:rPr>
                  <a:t>IDEAL: 42%</a:t>
                </a:r>
              </a:p>
            </p:txBody>
          </p:sp>
          <p:sp>
            <p:nvSpPr>
              <p:cNvPr id="88" name="Rectangle: Rounded Corners 87">
                <a:extLst>
                  <a:ext uri="{FF2B5EF4-FFF2-40B4-BE49-F238E27FC236}">
                    <a16:creationId xmlns:a16="http://schemas.microsoft.com/office/drawing/2014/main" id="{2F0B1145-340D-283D-0E90-D9794B76AF91}"/>
                  </a:ext>
                </a:extLst>
              </p:cNvPr>
              <p:cNvSpPr/>
              <p:nvPr/>
            </p:nvSpPr>
            <p:spPr>
              <a:xfrm>
                <a:off x="5967598" y="4144644"/>
                <a:ext cx="1419318" cy="638175"/>
              </a:xfrm>
              <a:prstGeom prst="round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18%</a:t>
                </a:r>
              </a:p>
            </p:txBody>
          </p:sp>
          <p:sp>
            <p:nvSpPr>
              <p:cNvPr id="89" name="Rectangle: Rounded Corners 88">
                <a:extLst>
                  <a:ext uri="{FF2B5EF4-FFF2-40B4-BE49-F238E27FC236}">
                    <a16:creationId xmlns:a16="http://schemas.microsoft.com/office/drawing/2014/main" id="{ECA0295A-C179-82DE-561D-29AD96581957}"/>
                  </a:ext>
                </a:extLst>
              </p:cNvPr>
              <p:cNvSpPr/>
              <p:nvPr/>
            </p:nvSpPr>
            <p:spPr>
              <a:xfrm>
                <a:off x="5967598" y="4822189"/>
                <a:ext cx="1419318" cy="638175"/>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35%</a:t>
                </a:r>
              </a:p>
            </p:txBody>
          </p:sp>
        </p:grpSp>
        <p:grpSp>
          <p:nvGrpSpPr>
            <p:cNvPr id="90" name="Group 89">
              <a:extLst>
                <a:ext uri="{FF2B5EF4-FFF2-40B4-BE49-F238E27FC236}">
                  <a16:creationId xmlns:a16="http://schemas.microsoft.com/office/drawing/2014/main" id="{9BBB7216-76A8-5D8C-A9FF-5B86B529751E}"/>
                </a:ext>
              </a:extLst>
            </p:cNvPr>
            <p:cNvGrpSpPr/>
            <p:nvPr/>
          </p:nvGrpSpPr>
          <p:grpSpPr>
            <a:xfrm>
              <a:off x="105758" y="2754937"/>
              <a:ext cx="1419318" cy="2669540"/>
              <a:chOff x="5967598" y="2790824"/>
              <a:chExt cx="1419318" cy="2669540"/>
            </a:xfrm>
          </p:grpSpPr>
          <p:sp>
            <p:nvSpPr>
              <p:cNvPr id="91" name="Rectangle: Rounded Corners 90">
                <a:extLst>
                  <a:ext uri="{FF2B5EF4-FFF2-40B4-BE49-F238E27FC236}">
                    <a16:creationId xmlns:a16="http://schemas.microsoft.com/office/drawing/2014/main" id="{889DB0B8-4CD3-24F5-7110-67D82DCA5D9F}"/>
                  </a:ext>
                </a:extLst>
              </p:cNvPr>
              <p:cNvSpPr/>
              <p:nvPr/>
            </p:nvSpPr>
            <p:spPr>
              <a:xfrm>
                <a:off x="5967598" y="2790824"/>
                <a:ext cx="1419318" cy="6381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28%</a:t>
                </a:r>
              </a:p>
            </p:txBody>
          </p:sp>
          <p:sp>
            <p:nvSpPr>
              <p:cNvPr id="92" name="Rectangle: Rounded Corners 91">
                <a:extLst>
                  <a:ext uri="{FF2B5EF4-FFF2-40B4-BE49-F238E27FC236}">
                    <a16:creationId xmlns:a16="http://schemas.microsoft.com/office/drawing/2014/main" id="{28EF66F5-E2F9-B34C-1AEC-3B32346D57A4}"/>
                  </a:ext>
                </a:extLst>
              </p:cNvPr>
              <p:cNvSpPr/>
              <p:nvPr/>
            </p:nvSpPr>
            <p:spPr>
              <a:xfrm>
                <a:off x="5967598" y="3467099"/>
                <a:ext cx="1419318" cy="638175"/>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b="1" dirty="0">
                    <a:latin typeface="BrownPro" panose="00010500010101010101" pitchFamily="50" charset="0"/>
                  </a:rPr>
                  <a:t>IDEAL: 31%</a:t>
                </a:r>
              </a:p>
            </p:txBody>
          </p:sp>
          <p:sp>
            <p:nvSpPr>
              <p:cNvPr id="93" name="Rectangle: Rounded Corners 92">
                <a:extLst>
                  <a:ext uri="{FF2B5EF4-FFF2-40B4-BE49-F238E27FC236}">
                    <a16:creationId xmlns:a16="http://schemas.microsoft.com/office/drawing/2014/main" id="{9162301D-65D8-78DD-C72F-B4D21A78FF37}"/>
                  </a:ext>
                </a:extLst>
              </p:cNvPr>
              <p:cNvSpPr/>
              <p:nvPr/>
            </p:nvSpPr>
            <p:spPr>
              <a:xfrm>
                <a:off x="5967598" y="4144644"/>
                <a:ext cx="1419318" cy="638175"/>
              </a:xfrm>
              <a:prstGeom prst="round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14%</a:t>
                </a:r>
              </a:p>
            </p:txBody>
          </p:sp>
          <p:sp>
            <p:nvSpPr>
              <p:cNvPr id="94" name="Rectangle: Rounded Corners 93">
                <a:extLst>
                  <a:ext uri="{FF2B5EF4-FFF2-40B4-BE49-F238E27FC236}">
                    <a16:creationId xmlns:a16="http://schemas.microsoft.com/office/drawing/2014/main" id="{9C1FFF6A-2647-5868-2DEA-24CDD4065AD6}"/>
                  </a:ext>
                </a:extLst>
              </p:cNvPr>
              <p:cNvSpPr/>
              <p:nvPr/>
            </p:nvSpPr>
            <p:spPr>
              <a:xfrm>
                <a:off x="5967598" y="4822189"/>
                <a:ext cx="1419318" cy="638175"/>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31%</a:t>
                </a:r>
              </a:p>
            </p:txBody>
          </p:sp>
        </p:grpSp>
      </p:grpSp>
      <p:grpSp>
        <p:nvGrpSpPr>
          <p:cNvPr id="97" name="Group 96">
            <a:extLst>
              <a:ext uri="{FF2B5EF4-FFF2-40B4-BE49-F238E27FC236}">
                <a16:creationId xmlns:a16="http://schemas.microsoft.com/office/drawing/2014/main" id="{4C4BBB02-3480-1D5C-B1CA-C1FE88CFE75C}"/>
              </a:ext>
            </a:extLst>
          </p:cNvPr>
          <p:cNvGrpSpPr/>
          <p:nvPr/>
        </p:nvGrpSpPr>
        <p:grpSpPr>
          <a:xfrm>
            <a:off x="6350" y="2182469"/>
            <a:ext cx="12192000" cy="3715486"/>
            <a:chOff x="0" y="2176796"/>
            <a:chExt cx="12192000" cy="3715486"/>
          </a:xfrm>
        </p:grpSpPr>
        <p:grpSp>
          <p:nvGrpSpPr>
            <p:cNvPr id="21" name="Group 20">
              <a:extLst>
                <a:ext uri="{FF2B5EF4-FFF2-40B4-BE49-F238E27FC236}">
                  <a16:creationId xmlns:a16="http://schemas.microsoft.com/office/drawing/2014/main" id="{95B609CA-0652-1966-70E7-613C271D0CA6}"/>
                </a:ext>
              </a:extLst>
            </p:cNvPr>
            <p:cNvGrpSpPr/>
            <p:nvPr/>
          </p:nvGrpSpPr>
          <p:grpSpPr>
            <a:xfrm>
              <a:off x="0" y="2176796"/>
              <a:ext cx="12192000" cy="3715486"/>
              <a:chOff x="0" y="2171700"/>
              <a:chExt cx="12192000" cy="3715486"/>
            </a:xfrm>
          </p:grpSpPr>
          <p:pic>
            <p:nvPicPr>
              <p:cNvPr id="22" name="Picture 21" descr="A diagram of different colored squares&#10;&#10;Description automatically generated with medium confidence">
                <a:extLst>
                  <a:ext uri="{FF2B5EF4-FFF2-40B4-BE49-F238E27FC236}">
                    <a16:creationId xmlns:a16="http://schemas.microsoft.com/office/drawing/2014/main" id="{DFE61851-E7D5-E5A2-3BFD-1569B2CC80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177272"/>
                <a:ext cx="6595403" cy="3709914"/>
              </a:xfrm>
              <a:prstGeom prst="rect">
                <a:avLst/>
              </a:prstGeom>
            </p:spPr>
          </p:pic>
          <p:pic>
            <p:nvPicPr>
              <p:cNvPr id="23" name="Picture 22" descr="A diagram of different colored squares&#10;&#10;Description automatically generated with medium confidence">
                <a:extLst>
                  <a:ext uri="{FF2B5EF4-FFF2-40B4-BE49-F238E27FC236}">
                    <a16:creationId xmlns:a16="http://schemas.microsoft.com/office/drawing/2014/main" id="{385BDD99-677B-35BF-C1F2-49AF3C2DCBD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86693" y="2171700"/>
                <a:ext cx="6605307" cy="3715485"/>
              </a:xfrm>
              <a:prstGeom prst="rect">
                <a:avLst/>
              </a:prstGeom>
            </p:spPr>
          </p:pic>
        </p:grpSp>
        <p:grpSp>
          <p:nvGrpSpPr>
            <p:cNvPr id="75" name="Group 74">
              <a:extLst>
                <a:ext uri="{FF2B5EF4-FFF2-40B4-BE49-F238E27FC236}">
                  <a16:creationId xmlns:a16="http://schemas.microsoft.com/office/drawing/2014/main" id="{88A2BEC9-09E8-7EA1-4129-AD6A5C83B0F2}"/>
                </a:ext>
              </a:extLst>
            </p:cNvPr>
            <p:cNvGrpSpPr/>
            <p:nvPr/>
          </p:nvGrpSpPr>
          <p:grpSpPr>
            <a:xfrm>
              <a:off x="5692448" y="2760334"/>
              <a:ext cx="1419318" cy="2669540"/>
              <a:chOff x="5967598" y="2790824"/>
              <a:chExt cx="1419318" cy="2669540"/>
            </a:xfrm>
          </p:grpSpPr>
          <p:sp>
            <p:nvSpPr>
              <p:cNvPr id="76" name="Rectangle: Rounded Corners 75">
                <a:extLst>
                  <a:ext uri="{FF2B5EF4-FFF2-40B4-BE49-F238E27FC236}">
                    <a16:creationId xmlns:a16="http://schemas.microsoft.com/office/drawing/2014/main" id="{E1F4E84E-B8F2-C1A9-CFEF-7C86BA89CE56}"/>
                  </a:ext>
                </a:extLst>
              </p:cNvPr>
              <p:cNvSpPr/>
              <p:nvPr/>
            </p:nvSpPr>
            <p:spPr>
              <a:xfrm>
                <a:off x="5967598" y="2790824"/>
                <a:ext cx="1419318" cy="6381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33%</a:t>
                </a:r>
              </a:p>
            </p:txBody>
          </p:sp>
          <p:sp>
            <p:nvSpPr>
              <p:cNvPr id="77" name="Rectangle: Rounded Corners 76">
                <a:extLst>
                  <a:ext uri="{FF2B5EF4-FFF2-40B4-BE49-F238E27FC236}">
                    <a16:creationId xmlns:a16="http://schemas.microsoft.com/office/drawing/2014/main" id="{453DA320-67A7-F903-CB37-1BA1FF324C13}"/>
                  </a:ext>
                </a:extLst>
              </p:cNvPr>
              <p:cNvSpPr/>
              <p:nvPr/>
            </p:nvSpPr>
            <p:spPr>
              <a:xfrm>
                <a:off x="5967598" y="3467099"/>
                <a:ext cx="1419318" cy="638175"/>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b="1" dirty="0">
                    <a:latin typeface="BrownPro" panose="00010500010101010101" pitchFamily="50" charset="0"/>
                  </a:rPr>
                  <a:t>IDEAL: 57%</a:t>
                </a:r>
              </a:p>
            </p:txBody>
          </p:sp>
          <p:sp>
            <p:nvSpPr>
              <p:cNvPr id="78" name="Rectangle: Rounded Corners 77">
                <a:extLst>
                  <a:ext uri="{FF2B5EF4-FFF2-40B4-BE49-F238E27FC236}">
                    <a16:creationId xmlns:a16="http://schemas.microsoft.com/office/drawing/2014/main" id="{32F9D353-896C-8EA9-5188-CD6F4CBF07A9}"/>
                  </a:ext>
                </a:extLst>
              </p:cNvPr>
              <p:cNvSpPr/>
              <p:nvPr/>
            </p:nvSpPr>
            <p:spPr>
              <a:xfrm>
                <a:off x="5967598" y="4144644"/>
                <a:ext cx="1419318" cy="638175"/>
              </a:xfrm>
              <a:prstGeom prst="round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40%</a:t>
                </a:r>
              </a:p>
            </p:txBody>
          </p:sp>
          <p:sp>
            <p:nvSpPr>
              <p:cNvPr id="79" name="Rectangle: Rounded Corners 78">
                <a:extLst>
                  <a:ext uri="{FF2B5EF4-FFF2-40B4-BE49-F238E27FC236}">
                    <a16:creationId xmlns:a16="http://schemas.microsoft.com/office/drawing/2014/main" id="{9F68E93B-6DF0-C6BF-F5B1-74DB2E2FFC2B}"/>
                  </a:ext>
                </a:extLst>
              </p:cNvPr>
              <p:cNvSpPr/>
              <p:nvPr/>
            </p:nvSpPr>
            <p:spPr>
              <a:xfrm>
                <a:off x="5967598" y="4822189"/>
                <a:ext cx="1419318" cy="638175"/>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38%</a:t>
                </a:r>
              </a:p>
            </p:txBody>
          </p:sp>
        </p:grpSp>
        <p:grpSp>
          <p:nvGrpSpPr>
            <p:cNvPr id="80" name="Group 79">
              <a:extLst>
                <a:ext uri="{FF2B5EF4-FFF2-40B4-BE49-F238E27FC236}">
                  <a16:creationId xmlns:a16="http://schemas.microsoft.com/office/drawing/2014/main" id="{363A0985-A33D-002C-150F-15FF3EED524E}"/>
                </a:ext>
              </a:extLst>
            </p:cNvPr>
            <p:cNvGrpSpPr/>
            <p:nvPr/>
          </p:nvGrpSpPr>
          <p:grpSpPr>
            <a:xfrm>
              <a:off x="107016" y="2760345"/>
              <a:ext cx="1419318" cy="2669540"/>
              <a:chOff x="5967598" y="2790824"/>
              <a:chExt cx="1419318" cy="2669540"/>
            </a:xfrm>
          </p:grpSpPr>
          <p:sp>
            <p:nvSpPr>
              <p:cNvPr id="81" name="Rectangle: Rounded Corners 80">
                <a:extLst>
                  <a:ext uri="{FF2B5EF4-FFF2-40B4-BE49-F238E27FC236}">
                    <a16:creationId xmlns:a16="http://schemas.microsoft.com/office/drawing/2014/main" id="{DF215290-509E-3D03-71A5-7687B8AAAF0C}"/>
                  </a:ext>
                </a:extLst>
              </p:cNvPr>
              <p:cNvSpPr/>
              <p:nvPr/>
            </p:nvSpPr>
            <p:spPr>
              <a:xfrm>
                <a:off x="5967598" y="2790824"/>
                <a:ext cx="1419318" cy="6381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28%</a:t>
                </a:r>
              </a:p>
            </p:txBody>
          </p:sp>
          <p:sp>
            <p:nvSpPr>
              <p:cNvPr id="82" name="Rectangle: Rounded Corners 81">
                <a:extLst>
                  <a:ext uri="{FF2B5EF4-FFF2-40B4-BE49-F238E27FC236}">
                    <a16:creationId xmlns:a16="http://schemas.microsoft.com/office/drawing/2014/main" id="{31C84705-D190-E8D8-B9B5-CB67F6C8ED17}"/>
                  </a:ext>
                </a:extLst>
              </p:cNvPr>
              <p:cNvSpPr/>
              <p:nvPr/>
            </p:nvSpPr>
            <p:spPr>
              <a:xfrm>
                <a:off x="5967598" y="3467099"/>
                <a:ext cx="1419318" cy="638175"/>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b="1" dirty="0">
                    <a:latin typeface="BrownPro" panose="00010500010101010101" pitchFamily="50" charset="0"/>
                  </a:rPr>
                  <a:t>IDEAL: 41%</a:t>
                </a:r>
              </a:p>
            </p:txBody>
          </p:sp>
          <p:sp>
            <p:nvSpPr>
              <p:cNvPr id="83" name="Rectangle: Rounded Corners 82">
                <a:extLst>
                  <a:ext uri="{FF2B5EF4-FFF2-40B4-BE49-F238E27FC236}">
                    <a16:creationId xmlns:a16="http://schemas.microsoft.com/office/drawing/2014/main" id="{ECDA3E52-71E9-D232-3030-BA5A506CAA81}"/>
                  </a:ext>
                </a:extLst>
              </p:cNvPr>
              <p:cNvSpPr/>
              <p:nvPr/>
            </p:nvSpPr>
            <p:spPr>
              <a:xfrm>
                <a:off x="5967598" y="4144644"/>
                <a:ext cx="1419318" cy="638175"/>
              </a:xfrm>
              <a:prstGeom prst="round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28%</a:t>
                </a:r>
              </a:p>
            </p:txBody>
          </p:sp>
          <p:sp>
            <p:nvSpPr>
              <p:cNvPr id="84" name="Rectangle: Rounded Corners 83">
                <a:extLst>
                  <a:ext uri="{FF2B5EF4-FFF2-40B4-BE49-F238E27FC236}">
                    <a16:creationId xmlns:a16="http://schemas.microsoft.com/office/drawing/2014/main" id="{C864F057-EA71-277D-EABA-FCBF1CC99BC3}"/>
                  </a:ext>
                </a:extLst>
              </p:cNvPr>
              <p:cNvSpPr/>
              <p:nvPr/>
            </p:nvSpPr>
            <p:spPr>
              <a:xfrm>
                <a:off x="5967598" y="4822189"/>
                <a:ext cx="1419318" cy="638175"/>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34%</a:t>
                </a:r>
              </a:p>
            </p:txBody>
          </p:sp>
        </p:grpSp>
      </p:grpSp>
      <p:sp>
        <p:nvSpPr>
          <p:cNvPr id="6" name="Title 1">
            <a:extLst>
              <a:ext uri="{FF2B5EF4-FFF2-40B4-BE49-F238E27FC236}">
                <a16:creationId xmlns:a16="http://schemas.microsoft.com/office/drawing/2014/main" id="{2E1407B6-394D-8F16-8121-089050E3309D}"/>
              </a:ext>
            </a:extLst>
          </p:cNvPr>
          <p:cNvSpPr txBox="1">
            <a:spLocks/>
          </p:cNvSpPr>
          <p:nvPr/>
        </p:nvSpPr>
        <p:spPr>
          <a:xfrm>
            <a:off x="8382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latin typeface="BrownPro" panose="00010500010101010101" pitchFamily="50" charset="0"/>
              </a:rPr>
              <a:t>OF 10%: Gray/Blue/Purple/Orange</a:t>
            </a:r>
          </a:p>
        </p:txBody>
      </p:sp>
      <p:sp>
        <p:nvSpPr>
          <p:cNvPr id="30" name="Rectangle 29">
            <a:extLst>
              <a:ext uri="{FF2B5EF4-FFF2-40B4-BE49-F238E27FC236}">
                <a16:creationId xmlns:a16="http://schemas.microsoft.com/office/drawing/2014/main" id="{4438990C-4805-A0AA-D1D0-E4073A242A55}"/>
              </a:ext>
            </a:extLst>
          </p:cNvPr>
          <p:cNvSpPr/>
          <p:nvPr/>
        </p:nvSpPr>
        <p:spPr>
          <a:xfrm>
            <a:off x="2438400" y="1414463"/>
            <a:ext cx="942975" cy="90487"/>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E0FCBB98-0C89-8838-43B9-4371BA4D8867}"/>
              </a:ext>
            </a:extLst>
          </p:cNvPr>
          <p:cNvSpPr/>
          <p:nvPr/>
        </p:nvSpPr>
        <p:spPr>
          <a:xfrm>
            <a:off x="3556001" y="1414463"/>
            <a:ext cx="800100" cy="90487"/>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CD172CF7-9285-6EFB-E137-47B28CF9376F}"/>
              </a:ext>
            </a:extLst>
          </p:cNvPr>
          <p:cNvSpPr/>
          <p:nvPr/>
        </p:nvSpPr>
        <p:spPr>
          <a:xfrm>
            <a:off x="4564341" y="1414463"/>
            <a:ext cx="1144309" cy="90487"/>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C25D9020-39B1-2015-CC19-143650C556C6}"/>
              </a:ext>
            </a:extLst>
          </p:cNvPr>
          <p:cNvSpPr/>
          <p:nvPr/>
        </p:nvSpPr>
        <p:spPr>
          <a:xfrm>
            <a:off x="5982354" y="1414463"/>
            <a:ext cx="1345546" cy="9048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Graphic 1">
            <a:extLst>
              <a:ext uri="{FF2B5EF4-FFF2-40B4-BE49-F238E27FC236}">
                <a16:creationId xmlns:a16="http://schemas.microsoft.com/office/drawing/2014/main" id="{6A8986D2-7E42-460F-BC4B-0327D030AE6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748728" y="203671"/>
            <a:ext cx="2316296" cy="1113604"/>
          </a:xfrm>
          <a:prstGeom prst="rect">
            <a:avLst/>
          </a:prstGeom>
        </p:spPr>
      </p:pic>
      <p:sp>
        <p:nvSpPr>
          <p:cNvPr id="12" name="Content Placeholder 11">
            <a:extLst>
              <a:ext uri="{FF2B5EF4-FFF2-40B4-BE49-F238E27FC236}">
                <a16:creationId xmlns:a16="http://schemas.microsoft.com/office/drawing/2014/main" id="{1E166B04-FFB4-C191-DAF0-4AED4D125409}"/>
              </a:ext>
            </a:extLst>
          </p:cNvPr>
          <p:cNvSpPr txBox="1">
            <a:spLocks/>
          </p:cNvSpPr>
          <p:nvPr/>
        </p:nvSpPr>
        <p:spPr>
          <a:xfrm>
            <a:off x="1685925" y="6078972"/>
            <a:ext cx="3228974" cy="3250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latin typeface="BrownPro" panose="00010500010101010101" pitchFamily="50" charset="0"/>
              </a:rPr>
              <a:t>Summer Jun 21</a:t>
            </a:r>
            <a:r>
              <a:rPr lang="en-US" sz="1600" baseline="30000" dirty="0">
                <a:latin typeface="BrownPro" panose="00010500010101010101" pitchFamily="50" charset="0"/>
              </a:rPr>
              <a:t>st </a:t>
            </a:r>
            <a:r>
              <a:rPr lang="en-US" sz="1600" dirty="0">
                <a:latin typeface="BrownPro" panose="00010500010101010101" pitchFamily="50" charset="0"/>
              </a:rPr>
              <a:t>12 :00pm</a:t>
            </a:r>
          </a:p>
        </p:txBody>
      </p:sp>
      <p:sp>
        <p:nvSpPr>
          <p:cNvPr id="14" name="Content Placeholder 11">
            <a:extLst>
              <a:ext uri="{FF2B5EF4-FFF2-40B4-BE49-F238E27FC236}">
                <a16:creationId xmlns:a16="http://schemas.microsoft.com/office/drawing/2014/main" id="{71EDB093-F3CD-5F00-5A04-BB357E586771}"/>
              </a:ext>
            </a:extLst>
          </p:cNvPr>
          <p:cNvSpPr txBox="1">
            <a:spLocks/>
          </p:cNvSpPr>
          <p:nvPr/>
        </p:nvSpPr>
        <p:spPr>
          <a:xfrm>
            <a:off x="7277104" y="6078972"/>
            <a:ext cx="3228972" cy="3250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latin typeface="BrownPro" panose="00010500010101010101" pitchFamily="50" charset="0"/>
              </a:rPr>
              <a:t>Winter Dec 21</a:t>
            </a:r>
            <a:r>
              <a:rPr lang="en-US" sz="1600" baseline="30000" dirty="0">
                <a:latin typeface="BrownPro" panose="00010500010101010101" pitchFamily="50" charset="0"/>
              </a:rPr>
              <a:t>st </a:t>
            </a:r>
            <a:r>
              <a:rPr lang="en-US" sz="1600" dirty="0">
                <a:latin typeface="BrownPro" panose="00010500010101010101" pitchFamily="50" charset="0"/>
              </a:rPr>
              <a:t>12 :00pm</a:t>
            </a:r>
          </a:p>
        </p:txBody>
      </p:sp>
      <p:grpSp>
        <p:nvGrpSpPr>
          <p:cNvPr id="108" name="Group 107">
            <a:extLst>
              <a:ext uri="{FF2B5EF4-FFF2-40B4-BE49-F238E27FC236}">
                <a16:creationId xmlns:a16="http://schemas.microsoft.com/office/drawing/2014/main" id="{18901910-8640-24F2-8BE0-5ACA3A70E876}"/>
              </a:ext>
            </a:extLst>
          </p:cNvPr>
          <p:cNvGrpSpPr/>
          <p:nvPr/>
        </p:nvGrpSpPr>
        <p:grpSpPr>
          <a:xfrm>
            <a:off x="68453" y="2214213"/>
            <a:ext cx="12077014" cy="3650806"/>
            <a:chOff x="68453" y="2214213"/>
            <a:chExt cx="12077014" cy="3650806"/>
          </a:xfrm>
        </p:grpSpPr>
        <p:grpSp>
          <p:nvGrpSpPr>
            <p:cNvPr id="109" name="Group 108">
              <a:extLst>
                <a:ext uri="{FF2B5EF4-FFF2-40B4-BE49-F238E27FC236}">
                  <a16:creationId xmlns:a16="http://schemas.microsoft.com/office/drawing/2014/main" id="{46EB5DBB-138D-9D44-CA0F-A12A29959D66}"/>
                </a:ext>
              </a:extLst>
            </p:cNvPr>
            <p:cNvGrpSpPr/>
            <p:nvPr/>
          </p:nvGrpSpPr>
          <p:grpSpPr>
            <a:xfrm>
              <a:off x="68453" y="2214213"/>
              <a:ext cx="12077014" cy="3650806"/>
              <a:chOff x="68453" y="2214213"/>
              <a:chExt cx="12077014" cy="3650806"/>
            </a:xfrm>
          </p:grpSpPr>
          <p:pic>
            <p:nvPicPr>
              <p:cNvPr id="120" name="Picture 119" descr="A close-up of a grid&#10;&#10;Description automatically generated">
                <a:extLst>
                  <a:ext uri="{FF2B5EF4-FFF2-40B4-BE49-F238E27FC236}">
                    <a16:creationId xmlns:a16="http://schemas.microsoft.com/office/drawing/2014/main" id="{7509AF91-2308-00FA-59F4-CC5225B5231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453" y="2220921"/>
                <a:ext cx="6478397" cy="3644098"/>
              </a:xfrm>
              <a:prstGeom prst="rect">
                <a:avLst/>
              </a:prstGeom>
            </p:spPr>
          </p:pic>
          <p:pic>
            <p:nvPicPr>
              <p:cNvPr id="121" name="Picture 120" descr="A diagram of a grid&#10;&#10;Description automatically generated with medium confidence">
                <a:extLst>
                  <a:ext uri="{FF2B5EF4-FFF2-40B4-BE49-F238E27FC236}">
                    <a16:creationId xmlns:a16="http://schemas.microsoft.com/office/drawing/2014/main" id="{48F7045F-F2C1-EB28-9D92-85721B079C5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655146" y="2214213"/>
                <a:ext cx="6490321" cy="3650806"/>
              </a:xfrm>
              <a:prstGeom prst="rect">
                <a:avLst/>
              </a:prstGeom>
            </p:spPr>
          </p:pic>
        </p:grpSp>
        <p:grpSp>
          <p:nvGrpSpPr>
            <p:cNvPr id="110" name="Group 109">
              <a:extLst>
                <a:ext uri="{FF2B5EF4-FFF2-40B4-BE49-F238E27FC236}">
                  <a16:creationId xmlns:a16="http://schemas.microsoft.com/office/drawing/2014/main" id="{65E06B30-FE61-C393-DE72-D89A60C4752D}"/>
                </a:ext>
              </a:extLst>
            </p:cNvPr>
            <p:cNvGrpSpPr/>
            <p:nvPr/>
          </p:nvGrpSpPr>
          <p:grpSpPr>
            <a:xfrm>
              <a:off x="5692448" y="2771568"/>
              <a:ext cx="1419318" cy="2669540"/>
              <a:chOff x="5967598" y="2790824"/>
              <a:chExt cx="1419318" cy="2669540"/>
            </a:xfrm>
          </p:grpSpPr>
          <p:sp>
            <p:nvSpPr>
              <p:cNvPr id="116" name="Rectangle: Rounded Corners 115">
                <a:extLst>
                  <a:ext uri="{FF2B5EF4-FFF2-40B4-BE49-F238E27FC236}">
                    <a16:creationId xmlns:a16="http://schemas.microsoft.com/office/drawing/2014/main" id="{9EE88336-FD81-4960-7AE0-E6B753E12FF4}"/>
                  </a:ext>
                </a:extLst>
              </p:cNvPr>
              <p:cNvSpPr/>
              <p:nvPr/>
            </p:nvSpPr>
            <p:spPr>
              <a:xfrm>
                <a:off x="5967598" y="2790824"/>
                <a:ext cx="1419318" cy="6381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36%</a:t>
                </a:r>
              </a:p>
            </p:txBody>
          </p:sp>
          <p:sp>
            <p:nvSpPr>
              <p:cNvPr id="117" name="Rectangle: Rounded Corners 116">
                <a:extLst>
                  <a:ext uri="{FF2B5EF4-FFF2-40B4-BE49-F238E27FC236}">
                    <a16:creationId xmlns:a16="http://schemas.microsoft.com/office/drawing/2014/main" id="{F9ADF8D5-AC3E-58E6-710A-8A703011317D}"/>
                  </a:ext>
                </a:extLst>
              </p:cNvPr>
              <p:cNvSpPr/>
              <p:nvPr/>
            </p:nvSpPr>
            <p:spPr>
              <a:xfrm>
                <a:off x="5967598" y="3467099"/>
                <a:ext cx="1419318" cy="638175"/>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b="1" dirty="0">
                    <a:latin typeface="BrownPro" panose="00010500010101010101" pitchFamily="50" charset="0"/>
                  </a:rPr>
                  <a:t>IDEAL: 49%</a:t>
                </a:r>
              </a:p>
            </p:txBody>
          </p:sp>
          <p:sp>
            <p:nvSpPr>
              <p:cNvPr id="118" name="Rectangle: Rounded Corners 117">
                <a:extLst>
                  <a:ext uri="{FF2B5EF4-FFF2-40B4-BE49-F238E27FC236}">
                    <a16:creationId xmlns:a16="http://schemas.microsoft.com/office/drawing/2014/main" id="{2DFB8604-1A72-7E95-93B8-6F16C312E47D}"/>
                  </a:ext>
                </a:extLst>
              </p:cNvPr>
              <p:cNvSpPr/>
              <p:nvPr/>
            </p:nvSpPr>
            <p:spPr>
              <a:xfrm>
                <a:off x="5967598" y="4144644"/>
                <a:ext cx="1419318" cy="638175"/>
              </a:xfrm>
              <a:prstGeom prst="round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39%</a:t>
                </a:r>
              </a:p>
            </p:txBody>
          </p:sp>
          <p:sp>
            <p:nvSpPr>
              <p:cNvPr id="119" name="Rectangle: Rounded Corners 118">
                <a:extLst>
                  <a:ext uri="{FF2B5EF4-FFF2-40B4-BE49-F238E27FC236}">
                    <a16:creationId xmlns:a16="http://schemas.microsoft.com/office/drawing/2014/main" id="{A8F37B2D-75AF-05D7-3ACA-825325ED84D9}"/>
                  </a:ext>
                </a:extLst>
              </p:cNvPr>
              <p:cNvSpPr/>
              <p:nvPr/>
            </p:nvSpPr>
            <p:spPr>
              <a:xfrm>
                <a:off x="5967598" y="4822189"/>
                <a:ext cx="1419318" cy="638175"/>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40%</a:t>
                </a:r>
              </a:p>
            </p:txBody>
          </p:sp>
        </p:grpSp>
        <p:grpSp>
          <p:nvGrpSpPr>
            <p:cNvPr id="111" name="Group 110">
              <a:extLst>
                <a:ext uri="{FF2B5EF4-FFF2-40B4-BE49-F238E27FC236}">
                  <a16:creationId xmlns:a16="http://schemas.microsoft.com/office/drawing/2014/main" id="{18D6F482-CBC7-D3CC-AB85-1A7A85E39EEE}"/>
                </a:ext>
              </a:extLst>
            </p:cNvPr>
            <p:cNvGrpSpPr/>
            <p:nvPr/>
          </p:nvGrpSpPr>
          <p:grpSpPr>
            <a:xfrm>
              <a:off x="105758" y="2766181"/>
              <a:ext cx="1419318" cy="2669540"/>
              <a:chOff x="5967598" y="2790824"/>
              <a:chExt cx="1419318" cy="2669540"/>
            </a:xfrm>
          </p:grpSpPr>
          <p:sp>
            <p:nvSpPr>
              <p:cNvPr id="112" name="Rectangle: Rounded Corners 111">
                <a:extLst>
                  <a:ext uri="{FF2B5EF4-FFF2-40B4-BE49-F238E27FC236}">
                    <a16:creationId xmlns:a16="http://schemas.microsoft.com/office/drawing/2014/main" id="{A173CC9C-307F-7D3E-2E78-F92D0C0C65DC}"/>
                  </a:ext>
                </a:extLst>
              </p:cNvPr>
              <p:cNvSpPr/>
              <p:nvPr/>
            </p:nvSpPr>
            <p:spPr>
              <a:xfrm>
                <a:off x="5967598" y="2790824"/>
                <a:ext cx="1419318" cy="6381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26%</a:t>
                </a:r>
              </a:p>
            </p:txBody>
          </p:sp>
          <p:sp>
            <p:nvSpPr>
              <p:cNvPr id="113" name="Rectangle: Rounded Corners 112">
                <a:extLst>
                  <a:ext uri="{FF2B5EF4-FFF2-40B4-BE49-F238E27FC236}">
                    <a16:creationId xmlns:a16="http://schemas.microsoft.com/office/drawing/2014/main" id="{EADCF897-541D-7C78-7415-3D97037586BC}"/>
                  </a:ext>
                </a:extLst>
              </p:cNvPr>
              <p:cNvSpPr/>
              <p:nvPr/>
            </p:nvSpPr>
            <p:spPr>
              <a:xfrm>
                <a:off x="5967598" y="3467099"/>
                <a:ext cx="1419318" cy="638175"/>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b="1" dirty="0">
                    <a:latin typeface="BrownPro" panose="00010500010101010101" pitchFamily="50" charset="0"/>
                  </a:rPr>
                  <a:t>IDEAL: 35%</a:t>
                </a:r>
              </a:p>
            </p:txBody>
          </p:sp>
          <p:sp>
            <p:nvSpPr>
              <p:cNvPr id="114" name="Rectangle: Rounded Corners 113">
                <a:extLst>
                  <a:ext uri="{FF2B5EF4-FFF2-40B4-BE49-F238E27FC236}">
                    <a16:creationId xmlns:a16="http://schemas.microsoft.com/office/drawing/2014/main" id="{DFB8F92A-2865-D601-85C3-23AC31677470}"/>
                  </a:ext>
                </a:extLst>
              </p:cNvPr>
              <p:cNvSpPr/>
              <p:nvPr/>
            </p:nvSpPr>
            <p:spPr>
              <a:xfrm>
                <a:off x="5967598" y="4144644"/>
                <a:ext cx="1419318" cy="638175"/>
              </a:xfrm>
              <a:prstGeom prst="round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26%</a:t>
                </a:r>
              </a:p>
            </p:txBody>
          </p:sp>
          <p:sp>
            <p:nvSpPr>
              <p:cNvPr id="115" name="Rectangle: Rounded Corners 114">
                <a:extLst>
                  <a:ext uri="{FF2B5EF4-FFF2-40B4-BE49-F238E27FC236}">
                    <a16:creationId xmlns:a16="http://schemas.microsoft.com/office/drawing/2014/main" id="{7C40A3D3-FECB-E8E0-8219-172B323BD8F1}"/>
                  </a:ext>
                </a:extLst>
              </p:cNvPr>
              <p:cNvSpPr/>
              <p:nvPr/>
            </p:nvSpPr>
            <p:spPr>
              <a:xfrm>
                <a:off x="5967598" y="4822189"/>
                <a:ext cx="1419318" cy="638175"/>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31%</a:t>
                </a:r>
              </a:p>
            </p:txBody>
          </p:sp>
        </p:grpSp>
      </p:grpSp>
      <p:grpSp>
        <p:nvGrpSpPr>
          <p:cNvPr id="136" name="Group 135">
            <a:extLst>
              <a:ext uri="{FF2B5EF4-FFF2-40B4-BE49-F238E27FC236}">
                <a16:creationId xmlns:a16="http://schemas.microsoft.com/office/drawing/2014/main" id="{D7AA4098-468F-6A6A-8C4D-2D247B098FBD}"/>
              </a:ext>
            </a:extLst>
          </p:cNvPr>
          <p:cNvGrpSpPr>
            <a:grpSpLocks/>
          </p:cNvGrpSpPr>
          <p:nvPr/>
        </p:nvGrpSpPr>
        <p:grpSpPr>
          <a:xfrm>
            <a:off x="-1" y="2188039"/>
            <a:ext cx="12192000" cy="3715489"/>
            <a:chOff x="-1" y="2176802"/>
            <a:chExt cx="12192000" cy="3715489"/>
          </a:xfrm>
        </p:grpSpPr>
        <p:grpSp>
          <p:nvGrpSpPr>
            <p:cNvPr id="137" name="Group 136">
              <a:extLst>
                <a:ext uri="{FF2B5EF4-FFF2-40B4-BE49-F238E27FC236}">
                  <a16:creationId xmlns:a16="http://schemas.microsoft.com/office/drawing/2014/main" id="{C8855509-D47B-0435-C7A8-0E8288DF4C1B}"/>
                </a:ext>
              </a:extLst>
            </p:cNvPr>
            <p:cNvGrpSpPr>
              <a:grpSpLocks/>
            </p:cNvGrpSpPr>
            <p:nvPr/>
          </p:nvGrpSpPr>
          <p:grpSpPr>
            <a:xfrm>
              <a:off x="-1" y="2176802"/>
              <a:ext cx="12192000" cy="3715489"/>
              <a:chOff x="-1" y="2176802"/>
              <a:chExt cx="12192000" cy="3715489"/>
            </a:xfrm>
          </p:grpSpPr>
          <p:pic>
            <p:nvPicPr>
              <p:cNvPr id="148" name="Picture 147" descr="A diagram of different colored squares&#10;&#10;Description automatically generated with medium confidence">
                <a:extLst>
                  <a:ext uri="{FF2B5EF4-FFF2-40B4-BE49-F238E27FC236}">
                    <a16:creationId xmlns:a16="http://schemas.microsoft.com/office/drawing/2014/main" id="{BE05939F-17B6-6724-39B8-AC09CBB8860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 y="2176802"/>
                <a:ext cx="6605305" cy="3715484"/>
              </a:xfrm>
              <a:prstGeom prst="rect">
                <a:avLst/>
              </a:prstGeom>
            </p:spPr>
          </p:pic>
          <p:pic>
            <p:nvPicPr>
              <p:cNvPr id="149" name="Picture 148" descr="A diagram of different colored squares&#10;&#10;Description automatically generated">
                <a:extLst>
                  <a:ext uri="{FF2B5EF4-FFF2-40B4-BE49-F238E27FC236}">
                    <a16:creationId xmlns:a16="http://schemas.microsoft.com/office/drawing/2014/main" id="{290F1DD9-65DF-3E23-35EE-76D8A9419CC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586693" y="2176806"/>
                <a:ext cx="6605306" cy="3715485"/>
              </a:xfrm>
              <a:prstGeom prst="rect">
                <a:avLst/>
              </a:prstGeom>
            </p:spPr>
          </p:pic>
        </p:grpSp>
        <p:grpSp>
          <p:nvGrpSpPr>
            <p:cNvPr id="138" name="Group 137">
              <a:extLst>
                <a:ext uri="{FF2B5EF4-FFF2-40B4-BE49-F238E27FC236}">
                  <a16:creationId xmlns:a16="http://schemas.microsoft.com/office/drawing/2014/main" id="{CA3CEDEB-27E9-8F36-464C-D085026D8E36}"/>
                </a:ext>
              </a:extLst>
            </p:cNvPr>
            <p:cNvGrpSpPr>
              <a:grpSpLocks/>
            </p:cNvGrpSpPr>
            <p:nvPr/>
          </p:nvGrpSpPr>
          <p:grpSpPr>
            <a:xfrm>
              <a:off x="5692450" y="2760344"/>
              <a:ext cx="1419318" cy="2669540"/>
              <a:chOff x="5967598" y="2790824"/>
              <a:chExt cx="1419318" cy="2669540"/>
            </a:xfrm>
          </p:grpSpPr>
          <p:sp>
            <p:nvSpPr>
              <p:cNvPr id="144" name="Rectangle: Rounded Corners 143">
                <a:extLst>
                  <a:ext uri="{FF2B5EF4-FFF2-40B4-BE49-F238E27FC236}">
                    <a16:creationId xmlns:a16="http://schemas.microsoft.com/office/drawing/2014/main" id="{7644C66F-A7F0-2499-54A9-C3B9A7520E54}"/>
                  </a:ext>
                </a:extLst>
              </p:cNvPr>
              <p:cNvSpPr>
                <a:spLocks/>
              </p:cNvSpPr>
              <p:nvPr/>
            </p:nvSpPr>
            <p:spPr>
              <a:xfrm>
                <a:off x="5967598" y="2790824"/>
                <a:ext cx="1419318" cy="6381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34%</a:t>
                </a:r>
              </a:p>
            </p:txBody>
          </p:sp>
          <p:sp>
            <p:nvSpPr>
              <p:cNvPr id="145" name="Rectangle: Rounded Corners 144">
                <a:extLst>
                  <a:ext uri="{FF2B5EF4-FFF2-40B4-BE49-F238E27FC236}">
                    <a16:creationId xmlns:a16="http://schemas.microsoft.com/office/drawing/2014/main" id="{90CE2F23-39E5-3063-DD81-D3D6BEF32AF8}"/>
                  </a:ext>
                </a:extLst>
              </p:cNvPr>
              <p:cNvSpPr>
                <a:spLocks/>
              </p:cNvSpPr>
              <p:nvPr/>
            </p:nvSpPr>
            <p:spPr>
              <a:xfrm>
                <a:off x="5967598" y="3467099"/>
                <a:ext cx="1419318" cy="638175"/>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b="1" dirty="0">
                    <a:latin typeface="BrownPro" panose="00010500010101010101" pitchFamily="50" charset="0"/>
                  </a:rPr>
                  <a:t>IDEAL: 25%</a:t>
                </a:r>
              </a:p>
            </p:txBody>
          </p:sp>
          <p:sp>
            <p:nvSpPr>
              <p:cNvPr id="146" name="Rectangle: Rounded Corners 145">
                <a:extLst>
                  <a:ext uri="{FF2B5EF4-FFF2-40B4-BE49-F238E27FC236}">
                    <a16:creationId xmlns:a16="http://schemas.microsoft.com/office/drawing/2014/main" id="{801D8B32-86B8-9832-346A-F765CF700589}"/>
                  </a:ext>
                </a:extLst>
              </p:cNvPr>
              <p:cNvSpPr>
                <a:spLocks/>
              </p:cNvSpPr>
              <p:nvPr/>
            </p:nvSpPr>
            <p:spPr>
              <a:xfrm>
                <a:off x="5967598" y="4144644"/>
                <a:ext cx="1419318" cy="638175"/>
              </a:xfrm>
              <a:prstGeom prst="round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12%</a:t>
                </a:r>
              </a:p>
            </p:txBody>
          </p:sp>
          <p:sp>
            <p:nvSpPr>
              <p:cNvPr id="147" name="Rectangle: Rounded Corners 146">
                <a:extLst>
                  <a:ext uri="{FF2B5EF4-FFF2-40B4-BE49-F238E27FC236}">
                    <a16:creationId xmlns:a16="http://schemas.microsoft.com/office/drawing/2014/main" id="{436A23B0-6AA5-DB72-A561-62E63462BA18}"/>
                  </a:ext>
                </a:extLst>
              </p:cNvPr>
              <p:cNvSpPr>
                <a:spLocks/>
              </p:cNvSpPr>
              <p:nvPr/>
            </p:nvSpPr>
            <p:spPr>
              <a:xfrm>
                <a:off x="5967598" y="4822189"/>
                <a:ext cx="1419318" cy="638175"/>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18%</a:t>
                </a:r>
              </a:p>
            </p:txBody>
          </p:sp>
        </p:grpSp>
        <p:grpSp>
          <p:nvGrpSpPr>
            <p:cNvPr id="139" name="Group 138">
              <a:extLst>
                <a:ext uri="{FF2B5EF4-FFF2-40B4-BE49-F238E27FC236}">
                  <a16:creationId xmlns:a16="http://schemas.microsoft.com/office/drawing/2014/main" id="{8EBEC588-4232-F02D-54A2-5D51E025C368}"/>
                </a:ext>
              </a:extLst>
            </p:cNvPr>
            <p:cNvGrpSpPr>
              <a:grpSpLocks/>
            </p:cNvGrpSpPr>
            <p:nvPr/>
          </p:nvGrpSpPr>
          <p:grpSpPr>
            <a:xfrm>
              <a:off x="105759" y="2760344"/>
              <a:ext cx="1419318" cy="2669540"/>
              <a:chOff x="5967598" y="2790824"/>
              <a:chExt cx="1419318" cy="2669540"/>
            </a:xfrm>
          </p:grpSpPr>
          <p:sp>
            <p:nvSpPr>
              <p:cNvPr id="140" name="Rectangle: Rounded Corners 139">
                <a:extLst>
                  <a:ext uri="{FF2B5EF4-FFF2-40B4-BE49-F238E27FC236}">
                    <a16:creationId xmlns:a16="http://schemas.microsoft.com/office/drawing/2014/main" id="{2DD603D3-57E6-EAAB-1F34-22D545C02BD0}"/>
                  </a:ext>
                </a:extLst>
              </p:cNvPr>
              <p:cNvSpPr>
                <a:spLocks/>
              </p:cNvSpPr>
              <p:nvPr/>
            </p:nvSpPr>
            <p:spPr>
              <a:xfrm>
                <a:off x="5967598" y="2790824"/>
                <a:ext cx="1419318" cy="6381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27%</a:t>
                </a:r>
              </a:p>
            </p:txBody>
          </p:sp>
          <p:sp>
            <p:nvSpPr>
              <p:cNvPr id="141" name="Rectangle: Rounded Corners 140">
                <a:extLst>
                  <a:ext uri="{FF2B5EF4-FFF2-40B4-BE49-F238E27FC236}">
                    <a16:creationId xmlns:a16="http://schemas.microsoft.com/office/drawing/2014/main" id="{2F0574C7-7821-D861-E53D-05733427E0BE}"/>
                  </a:ext>
                </a:extLst>
              </p:cNvPr>
              <p:cNvSpPr>
                <a:spLocks/>
              </p:cNvSpPr>
              <p:nvPr/>
            </p:nvSpPr>
            <p:spPr>
              <a:xfrm>
                <a:off x="5967598" y="3467099"/>
                <a:ext cx="1419318" cy="638175"/>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b="1" dirty="0">
                    <a:latin typeface="BrownPro" panose="00010500010101010101" pitchFamily="50" charset="0"/>
                  </a:rPr>
                  <a:t>IDEAL: 19%</a:t>
                </a:r>
              </a:p>
            </p:txBody>
          </p:sp>
          <p:sp>
            <p:nvSpPr>
              <p:cNvPr id="142" name="Rectangle: Rounded Corners 141">
                <a:extLst>
                  <a:ext uri="{FF2B5EF4-FFF2-40B4-BE49-F238E27FC236}">
                    <a16:creationId xmlns:a16="http://schemas.microsoft.com/office/drawing/2014/main" id="{10A4E361-85C0-BB0C-93BB-CD21E53F01AC}"/>
                  </a:ext>
                </a:extLst>
              </p:cNvPr>
              <p:cNvSpPr>
                <a:spLocks/>
              </p:cNvSpPr>
              <p:nvPr/>
            </p:nvSpPr>
            <p:spPr>
              <a:xfrm>
                <a:off x="5967598" y="4144644"/>
                <a:ext cx="1419318" cy="638175"/>
              </a:xfrm>
              <a:prstGeom prst="round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2%</a:t>
                </a:r>
              </a:p>
            </p:txBody>
          </p:sp>
          <p:sp>
            <p:nvSpPr>
              <p:cNvPr id="143" name="Rectangle: Rounded Corners 142">
                <a:extLst>
                  <a:ext uri="{FF2B5EF4-FFF2-40B4-BE49-F238E27FC236}">
                    <a16:creationId xmlns:a16="http://schemas.microsoft.com/office/drawing/2014/main" id="{7EEC9D01-48C3-0F58-660B-349DD5D2B86F}"/>
                  </a:ext>
                </a:extLst>
              </p:cNvPr>
              <p:cNvSpPr>
                <a:spLocks/>
              </p:cNvSpPr>
              <p:nvPr/>
            </p:nvSpPr>
            <p:spPr>
              <a:xfrm>
                <a:off x="5967598" y="4822189"/>
                <a:ext cx="1419318" cy="638175"/>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19%</a:t>
                </a:r>
              </a:p>
            </p:txBody>
          </p:sp>
        </p:grpSp>
      </p:grpSp>
    </p:spTree>
    <p:extLst>
      <p:ext uri="{BB962C8B-B14F-4D97-AF65-F5344CB8AC3E}">
        <p14:creationId xmlns:p14="http://schemas.microsoft.com/office/powerpoint/2010/main" val="1925838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grpId="1" nodeType="clickEffect">
                                  <p:stCondLst>
                                    <p:cond delay="0"/>
                                  </p:stCondLst>
                                  <p:childTnLst>
                                    <p:set>
                                      <p:cBhvr>
                                        <p:cTn id="11" dur="indefinite"/>
                                        <p:tgtEl>
                                          <p:spTgt spid="30"/>
                                        </p:tgtEl>
                                        <p:attrNameLst>
                                          <p:attrName>style.opacity</p:attrName>
                                        </p:attrNameLst>
                                      </p:cBhvr>
                                      <p:to>
                                        <p:strVal val="0.25"/>
                                      </p:to>
                                    </p:set>
                                    <p:animEffect filter="image" prLst="opacity: 0.25">
                                      <p:cBhvr rctx="IE">
                                        <p:cTn id="12" dur="indefinite"/>
                                        <p:tgtEl>
                                          <p:spTgt spid="30"/>
                                        </p:tgtEl>
                                      </p:cBhvr>
                                    </p:animEffect>
                                  </p:childTnLst>
                                </p:cTn>
                              </p:par>
                              <p:par>
                                <p:cTn id="13" presetID="10" presetClass="entr" presetSubtype="0" fill="hold" nodeType="withEffect">
                                  <p:stCondLst>
                                    <p:cond delay="0"/>
                                  </p:stCondLst>
                                  <p:childTnLst>
                                    <p:set>
                                      <p:cBhvr>
                                        <p:cTn id="14" dur="1" fill="hold">
                                          <p:stCondLst>
                                            <p:cond delay="0"/>
                                          </p:stCondLst>
                                        </p:cTn>
                                        <p:tgtEl>
                                          <p:spTgt spid="97"/>
                                        </p:tgtEl>
                                        <p:attrNameLst>
                                          <p:attrName>style.visibility</p:attrName>
                                        </p:attrNameLst>
                                      </p:cBhvr>
                                      <p:to>
                                        <p:strVal val="visible"/>
                                      </p:to>
                                    </p:set>
                                    <p:animEffect transition="in" filter="fade">
                                      <p:cBhvr>
                                        <p:cTn id="15" dur="500"/>
                                        <p:tgtEl>
                                          <p:spTgt spid="9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fade">
                                      <p:cBhvr>
                                        <p:cTn id="18" dur="500"/>
                                        <p:tgtEl>
                                          <p:spTgt spid="31"/>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mph" presetSubtype="0" grpId="1" nodeType="clickEffect">
                                  <p:stCondLst>
                                    <p:cond delay="0"/>
                                  </p:stCondLst>
                                  <p:childTnLst>
                                    <p:set>
                                      <p:cBhvr>
                                        <p:cTn id="22" dur="indefinite"/>
                                        <p:tgtEl>
                                          <p:spTgt spid="31"/>
                                        </p:tgtEl>
                                        <p:attrNameLst>
                                          <p:attrName>style.opacity</p:attrName>
                                        </p:attrNameLst>
                                      </p:cBhvr>
                                      <p:to>
                                        <p:strVal val="0.25"/>
                                      </p:to>
                                    </p:set>
                                    <p:animEffect filter="image" prLst="opacity: 0.25">
                                      <p:cBhvr rctx="IE">
                                        <p:cTn id="23" dur="indefinite"/>
                                        <p:tgtEl>
                                          <p:spTgt spid="31"/>
                                        </p:tgtEl>
                                      </p:cBhvr>
                                    </p:animEffect>
                                  </p:childTnLst>
                                </p:cTn>
                              </p:par>
                              <p:par>
                                <p:cTn id="24" presetID="10" presetClass="entr" presetSubtype="0" fill="hold" nodeType="withEffect">
                                  <p:stCondLst>
                                    <p:cond delay="0"/>
                                  </p:stCondLst>
                                  <p:childTnLst>
                                    <p:set>
                                      <p:cBhvr>
                                        <p:cTn id="25" dur="1" fill="hold">
                                          <p:stCondLst>
                                            <p:cond delay="0"/>
                                          </p:stCondLst>
                                        </p:cTn>
                                        <p:tgtEl>
                                          <p:spTgt spid="108"/>
                                        </p:tgtEl>
                                        <p:attrNameLst>
                                          <p:attrName>style.visibility</p:attrName>
                                        </p:attrNameLst>
                                      </p:cBhvr>
                                      <p:to>
                                        <p:strVal val="visible"/>
                                      </p:to>
                                    </p:set>
                                    <p:animEffect transition="in" filter="fade">
                                      <p:cBhvr>
                                        <p:cTn id="26" dur="500"/>
                                        <p:tgtEl>
                                          <p:spTgt spid="10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fade">
                                      <p:cBhvr>
                                        <p:cTn id="29" dur="500"/>
                                        <p:tgtEl>
                                          <p:spTgt spid="32"/>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mph" presetSubtype="0" grpId="1" nodeType="clickEffect">
                                  <p:stCondLst>
                                    <p:cond delay="0"/>
                                  </p:stCondLst>
                                  <p:childTnLst>
                                    <p:set>
                                      <p:cBhvr>
                                        <p:cTn id="33" dur="indefinite"/>
                                        <p:tgtEl>
                                          <p:spTgt spid="32"/>
                                        </p:tgtEl>
                                        <p:attrNameLst>
                                          <p:attrName>style.opacity</p:attrName>
                                        </p:attrNameLst>
                                      </p:cBhvr>
                                      <p:to>
                                        <p:strVal val="0.25"/>
                                      </p:to>
                                    </p:set>
                                    <p:animEffect filter="image" prLst="opacity: 0.25">
                                      <p:cBhvr rctx="IE">
                                        <p:cTn id="34" dur="indefinite"/>
                                        <p:tgtEl>
                                          <p:spTgt spid="3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fade">
                                      <p:cBhvr>
                                        <p:cTn id="37" dur="500"/>
                                        <p:tgtEl>
                                          <p:spTgt spid="33"/>
                                        </p:tgtEl>
                                      </p:cBhvr>
                                    </p:animEffect>
                                  </p:childTnLst>
                                </p:cTn>
                              </p:par>
                              <p:par>
                                <p:cTn id="38" presetID="10" presetClass="entr" presetSubtype="0" fill="hold" nodeType="withEffect">
                                  <p:stCondLst>
                                    <p:cond delay="0"/>
                                  </p:stCondLst>
                                  <p:childTnLst>
                                    <p:set>
                                      <p:cBhvr>
                                        <p:cTn id="39" dur="1" fill="hold">
                                          <p:stCondLst>
                                            <p:cond delay="0"/>
                                          </p:stCondLst>
                                        </p:cTn>
                                        <p:tgtEl>
                                          <p:spTgt spid="136"/>
                                        </p:tgtEl>
                                        <p:attrNameLst>
                                          <p:attrName>style.visibility</p:attrName>
                                        </p:attrNameLst>
                                      </p:cBhvr>
                                      <p:to>
                                        <p:strVal val="visible"/>
                                      </p:to>
                                    </p:set>
                                    <p:animEffect transition="in" filter="fade">
                                      <p:cBhvr>
                                        <p:cTn id="40" dur="500"/>
                                        <p:tgtEl>
                                          <p:spTgt spid="1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0" grpId="1" animBg="1"/>
      <p:bldP spid="31" grpId="0" animBg="1"/>
      <p:bldP spid="31" grpId="1" animBg="1"/>
      <p:bldP spid="32" grpId="0" animBg="1"/>
      <p:bldP spid="32" grpId="1" animBg="1"/>
      <p:bldP spid="3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8" name="Group 77">
            <a:extLst>
              <a:ext uri="{FF2B5EF4-FFF2-40B4-BE49-F238E27FC236}">
                <a16:creationId xmlns:a16="http://schemas.microsoft.com/office/drawing/2014/main" id="{B5004599-8910-7B4F-C504-FE984D261F70}"/>
              </a:ext>
            </a:extLst>
          </p:cNvPr>
          <p:cNvGrpSpPr/>
          <p:nvPr/>
        </p:nvGrpSpPr>
        <p:grpSpPr>
          <a:xfrm>
            <a:off x="3656632" y="4421601"/>
            <a:ext cx="1173687" cy="1120106"/>
            <a:chOff x="4782463" y="4419601"/>
            <a:chExt cx="1173687" cy="1120106"/>
          </a:xfrm>
        </p:grpSpPr>
        <p:pic>
          <p:nvPicPr>
            <p:cNvPr id="79" name="Graphic 78">
              <a:extLst>
                <a:ext uri="{FF2B5EF4-FFF2-40B4-BE49-F238E27FC236}">
                  <a16:creationId xmlns:a16="http://schemas.microsoft.com/office/drawing/2014/main" id="{BF78E6F0-4CBB-D234-0610-241F95C5C588}"/>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3064" r="67444"/>
            <a:stretch/>
          </p:blipFill>
          <p:spPr>
            <a:xfrm>
              <a:off x="4782463" y="4419601"/>
              <a:ext cx="1118564" cy="1120106"/>
            </a:xfrm>
            <a:prstGeom prst="rect">
              <a:avLst/>
            </a:prstGeom>
          </p:spPr>
        </p:pic>
        <p:sp>
          <p:nvSpPr>
            <p:cNvPr id="80" name="Content Placeholder 11">
              <a:extLst>
                <a:ext uri="{FF2B5EF4-FFF2-40B4-BE49-F238E27FC236}">
                  <a16:creationId xmlns:a16="http://schemas.microsoft.com/office/drawing/2014/main" id="{7BA86C80-26D7-9196-D1E3-0E12C3BABE86}"/>
                </a:ext>
              </a:extLst>
            </p:cNvPr>
            <p:cNvSpPr txBox="1">
              <a:spLocks/>
            </p:cNvSpPr>
            <p:nvPr/>
          </p:nvSpPr>
          <p:spPr>
            <a:xfrm>
              <a:off x="5266608" y="4797713"/>
              <a:ext cx="689542" cy="3911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latin typeface="BrownPro" panose="00010500010101010101" pitchFamily="50" charset="0"/>
                </a:rPr>
                <a:t>S</a:t>
              </a:r>
            </a:p>
          </p:txBody>
        </p:sp>
      </p:grpSp>
      <p:pic>
        <p:nvPicPr>
          <p:cNvPr id="11" name="Graphic 10">
            <a:extLst>
              <a:ext uri="{FF2B5EF4-FFF2-40B4-BE49-F238E27FC236}">
                <a16:creationId xmlns:a16="http://schemas.microsoft.com/office/drawing/2014/main" id="{74F14DAD-AB30-32BA-71D1-5C5AE20C8BBB}"/>
              </a:ext>
            </a:extLst>
          </p:cNvPr>
          <p:cNvPicPr>
            <a:picLocks noGrp="1" noRot="1" noChangeAspect="1" noMove="1" noResize="1" noEditPoints="1" noAdjustHandles="1" noChangeArrowheads="1" noChangeShapeType="1" noCrop="1"/>
          </p:cNvPicPr>
          <p:nvPr/>
        </p:nvPicPr>
        <p:blipFill>
          <a:blip r:embed="rId5">
            <a:extLst>
              <a:ext uri="{96DAC541-7B7A-43D3-8B79-37D633B846F1}">
                <asvg:svgBlip xmlns:asvg="http://schemas.microsoft.com/office/drawing/2016/SVG/main" r:embed="rId6"/>
              </a:ext>
            </a:extLst>
          </a:blip>
          <a:stretch>
            <a:fillRect/>
          </a:stretch>
        </p:blipFill>
        <p:spPr>
          <a:xfrm>
            <a:off x="838200" y="2531758"/>
            <a:ext cx="11330628" cy="2972335"/>
          </a:xfrm>
          <a:prstGeom prst="rect">
            <a:avLst/>
          </a:prstGeom>
        </p:spPr>
      </p:pic>
      <p:pic>
        <p:nvPicPr>
          <p:cNvPr id="15" name="Graphic 14">
            <a:extLst>
              <a:ext uri="{FF2B5EF4-FFF2-40B4-BE49-F238E27FC236}">
                <a16:creationId xmlns:a16="http://schemas.microsoft.com/office/drawing/2014/main" id="{E7BEB13D-838A-380E-BC04-3EE9A067CCAA}"/>
              </a:ext>
            </a:extLst>
          </p:cNvPr>
          <p:cNvPicPr>
            <a:picLocks noGrp="1" noRot="1" noChangeAspect="1" noMove="1" noResize="1" noEditPoints="1" noAdjustHandles="1" noChangeArrowheads="1" noChangeShapeType="1" noCrop="1"/>
          </p:cNvPicPr>
          <p:nvPr/>
        </p:nvPicPr>
        <p:blipFill>
          <a:blip r:embed="rId7">
            <a:extLst>
              <a:ext uri="{96DAC541-7B7A-43D3-8B79-37D633B846F1}">
                <asvg:svgBlip xmlns:asvg="http://schemas.microsoft.com/office/drawing/2016/SVG/main" r:embed="rId8"/>
              </a:ext>
            </a:extLst>
          </a:blip>
          <a:stretch>
            <a:fillRect/>
          </a:stretch>
        </p:blipFill>
        <p:spPr>
          <a:xfrm>
            <a:off x="838200" y="2585065"/>
            <a:ext cx="11353800" cy="4272935"/>
          </a:xfrm>
          <a:prstGeom prst="rect">
            <a:avLst/>
          </a:prstGeom>
        </p:spPr>
      </p:pic>
      <p:sp>
        <p:nvSpPr>
          <p:cNvPr id="50" name="Rectangle 49">
            <a:extLst>
              <a:ext uri="{FF2B5EF4-FFF2-40B4-BE49-F238E27FC236}">
                <a16:creationId xmlns:a16="http://schemas.microsoft.com/office/drawing/2014/main" id="{2B5F75BB-DDB5-2D87-E41E-B3CEEA648E60}"/>
              </a:ext>
            </a:extLst>
          </p:cNvPr>
          <p:cNvSpPr/>
          <p:nvPr/>
        </p:nvSpPr>
        <p:spPr>
          <a:xfrm>
            <a:off x="856488" y="6556248"/>
            <a:ext cx="7299960" cy="301752"/>
          </a:xfrm>
          <a:prstGeom prst="rect">
            <a:avLst/>
          </a:prstGeom>
          <a:solidFill>
            <a:srgbClr val="BFB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800" b="1" dirty="0">
                <a:latin typeface="BrownPro" panose="00010500010101010101" pitchFamily="50" charset="0"/>
              </a:rPr>
              <a:t>Jun 21</a:t>
            </a:r>
            <a:r>
              <a:rPr lang="en-US" sz="1800" b="1" baseline="30000" dirty="0">
                <a:latin typeface="BrownPro" panose="00010500010101010101" pitchFamily="50" charset="0"/>
              </a:rPr>
              <a:t>st</a:t>
            </a:r>
            <a:r>
              <a:rPr lang="en-US" sz="1800" b="1" dirty="0">
                <a:latin typeface="BrownPro" panose="00010500010101010101" pitchFamily="50" charset="0"/>
              </a:rPr>
              <a:t> – 12:00pm </a:t>
            </a:r>
          </a:p>
        </p:txBody>
      </p:sp>
      <p:sp>
        <p:nvSpPr>
          <p:cNvPr id="71" name="Title 1">
            <a:extLst>
              <a:ext uri="{FF2B5EF4-FFF2-40B4-BE49-F238E27FC236}">
                <a16:creationId xmlns:a16="http://schemas.microsoft.com/office/drawing/2014/main" id="{EF63649C-A423-813A-8783-6B3ED40E7B53}"/>
              </a:ext>
            </a:extLst>
          </p:cNvPr>
          <p:cNvSpPr txBox="1">
            <a:spLocks/>
          </p:cNvSpPr>
          <p:nvPr/>
        </p:nvSpPr>
        <p:spPr>
          <a:xfrm rot="16200000">
            <a:off x="-3153621" y="3153623"/>
            <a:ext cx="6846364" cy="5391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latin typeface="BrownPro" panose="00010500010101010101" pitchFamily="50" charset="0"/>
              </a:rPr>
              <a:t>Light PNTN : Colors</a:t>
            </a:r>
          </a:p>
        </p:txBody>
      </p:sp>
      <p:grpSp>
        <p:nvGrpSpPr>
          <p:cNvPr id="33" name="Group 32">
            <a:extLst>
              <a:ext uri="{FF2B5EF4-FFF2-40B4-BE49-F238E27FC236}">
                <a16:creationId xmlns:a16="http://schemas.microsoft.com/office/drawing/2014/main" id="{C6AF16E6-1E69-F428-9637-5B5978F770C7}"/>
              </a:ext>
            </a:extLst>
          </p:cNvPr>
          <p:cNvGrpSpPr/>
          <p:nvPr/>
        </p:nvGrpSpPr>
        <p:grpSpPr>
          <a:xfrm>
            <a:off x="3728850" y="2740323"/>
            <a:ext cx="8477277" cy="2794237"/>
            <a:chOff x="3728850" y="2740323"/>
            <a:chExt cx="8477277" cy="2794237"/>
          </a:xfrm>
        </p:grpSpPr>
        <p:pic>
          <p:nvPicPr>
            <p:cNvPr id="8" name="Graphic 7">
              <a:extLst>
                <a:ext uri="{FF2B5EF4-FFF2-40B4-BE49-F238E27FC236}">
                  <a16:creationId xmlns:a16="http://schemas.microsoft.com/office/drawing/2014/main" id="{FAF4FF77-9534-8F4D-2FD0-8565259F237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728850" y="2740323"/>
              <a:ext cx="7633533" cy="2794237"/>
            </a:xfrm>
            <a:prstGeom prst="rect">
              <a:avLst/>
            </a:prstGeom>
          </p:spPr>
        </p:pic>
        <p:grpSp>
          <p:nvGrpSpPr>
            <p:cNvPr id="26" name="Group 25">
              <a:extLst>
                <a:ext uri="{FF2B5EF4-FFF2-40B4-BE49-F238E27FC236}">
                  <a16:creationId xmlns:a16="http://schemas.microsoft.com/office/drawing/2014/main" id="{85D7D31C-E921-5AF4-CFD1-63826CA82F82}"/>
                </a:ext>
              </a:extLst>
            </p:cNvPr>
            <p:cNvGrpSpPr/>
            <p:nvPr/>
          </p:nvGrpSpPr>
          <p:grpSpPr>
            <a:xfrm>
              <a:off x="10245274" y="3160650"/>
              <a:ext cx="1960853" cy="1689003"/>
              <a:chOff x="8702384" y="1383622"/>
              <a:chExt cx="1960853" cy="1689003"/>
            </a:xfrm>
          </p:grpSpPr>
          <p:cxnSp>
            <p:nvCxnSpPr>
              <p:cNvPr id="27" name="Straight Connector 26">
                <a:extLst>
                  <a:ext uri="{FF2B5EF4-FFF2-40B4-BE49-F238E27FC236}">
                    <a16:creationId xmlns:a16="http://schemas.microsoft.com/office/drawing/2014/main" id="{9DD42906-A0E2-C06D-5567-18B6ACA53DAC}"/>
                  </a:ext>
                </a:extLst>
              </p:cNvPr>
              <p:cNvCxnSpPr>
                <a:cxnSpLocks/>
              </p:cNvCxnSpPr>
              <p:nvPr/>
            </p:nvCxnSpPr>
            <p:spPr>
              <a:xfrm>
                <a:off x="9751309" y="1539240"/>
                <a:ext cx="825251" cy="0"/>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27001B11-2123-7E8A-919D-D5E825118468}"/>
                  </a:ext>
                </a:extLst>
              </p:cNvPr>
              <p:cNvGrpSpPr/>
              <p:nvPr/>
            </p:nvGrpSpPr>
            <p:grpSpPr>
              <a:xfrm>
                <a:off x="8702384" y="1383622"/>
                <a:ext cx="1960853" cy="1689003"/>
                <a:chOff x="8702384" y="1383622"/>
                <a:chExt cx="1960853" cy="1689003"/>
              </a:xfrm>
            </p:grpSpPr>
            <p:cxnSp>
              <p:nvCxnSpPr>
                <p:cNvPr id="29" name="Straight Arrow Connector 28">
                  <a:extLst>
                    <a:ext uri="{FF2B5EF4-FFF2-40B4-BE49-F238E27FC236}">
                      <a16:creationId xmlns:a16="http://schemas.microsoft.com/office/drawing/2014/main" id="{6203E88F-2229-8F15-AAA3-339B8B06347C}"/>
                    </a:ext>
                  </a:extLst>
                </p:cNvPr>
                <p:cNvCxnSpPr>
                  <a:cxnSpLocks/>
                </p:cNvCxnSpPr>
                <p:nvPr/>
              </p:nvCxnSpPr>
              <p:spPr>
                <a:xfrm flipH="1">
                  <a:off x="8702384" y="1539216"/>
                  <a:ext cx="1048925" cy="1533409"/>
                </a:xfrm>
                <a:prstGeom prst="straightConnector1">
                  <a:avLst/>
                </a:prstGeom>
                <a:ln w="9525" cap="flat" cmpd="sng" algn="ctr">
                  <a:solidFill>
                    <a:srgbClr val="7030A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0" name="Content Placeholder 11">
                  <a:extLst>
                    <a:ext uri="{FF2B5EF4-FFF2-40B4-BE49-F238E27FC236}">
                      <a16:creationId xmlns:a16="http://schemas.microsoft.com/office/drawing/2014/main" id="{38DAE25B-928A-149E-B464-057225A616AD}"/>
                    </a:ext>
                  </a:extLst>
                </p:cNvPr>
                <p:cNvSpPr txBox="1">
                  <a:spLocks/>
                </p:cNvSpPr>
                <p:nvPr/>
              </p:nvSpPr>
              <p:spPr>
                <a:xfrm>
                  <a:off x="9702658" y="1383622"/>
                  <a:ext cx="960579" cy="6248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800" b="1" dirty="0">
                      <a:solidFill>
                        <a:srgbClr val="7030A0"/>
                      </a:solidFill>
                      <a:latin typeface="BrownPro Light" panose="00010400010101010101" pitchFamily="50" charset="0"/>
                    </a:rPr>
                    <a:t>OPN 4</a:t>
                  </a:r>
                </a:p>
                <a:p>
                  <a:pPr marL="0" indent="0" algn="r">
                    <a:lnSpc>
                      <a:spcPct val="100000"/>
                    </a:lnSpc>
                    <a:spcBef>
                      <a:spcPts val="0"/>
                    </a:spcBef>
                    <a:buNone/>
                  </a:pPr>
                  <a:r>
                    <a:rPr lang="en-US" sz="800" dirty="0">
                      <a:solidFill>
                        <a:srgbClr val="7030A0"/>
                      </a:solidFill>
                      <a:latin typeface="BrownPro Light" panose="00010400010101010101" pitchFamily="50" charset="0"/>
                    </a:rPr>
                    <a:t>Purple 10%</a:t>
                  </a:r>
                </a:p>
              </p:txBody>
            </p:sp>
          </p:grpSp>
        </p:grpSp>
      </p:grpSp>
      <p:grpSp>
        <p:nvGrpSpPr>
          <p:cNvPr id="34" name="Group 33">
            <a:extLst>
              <a:ext uri="{FF2B5EF4-FFF2-40B4-BE49-F238E27FC236}">
                <a16:creationId xmlns:a16="http://schemas.microsoft.com/office/drawing/2014/main" id="{2253FCE5-D487-4120-5802-864D99C1EBCA}"/>
              </a:ext>
            </a:extLst>
          </p:cNvPr>
          <p:cNvGrpSpPr/>
          <p:nvPr/>
        </p:nvGrpSpPr>
        <p:grpSpPr>
          <a:xfrm>
            <a:off x="3735694" y="2770357"/>
            <a:ext cx="8490280" cy="2743673"/>
            <a:chOff x="3735694" y="2770357"/>
            <a:chExt cx="8490280" cy="2743673"/>
          </a:xfrm>
        </p:grpSpPr>
        <p:pic>
          <p:nvPicPr>
            <p:cNvPr id="10" name="Graphic 9">
              <a:extLst>
                <a:ext uri="{FF2B5EF4-FFF2-40B4-BE49-F238E27FC236}">
                  <a16:creationId xmlns:a16="http://schemas.microsoft.com/office/drawing/2014/main" id="{2949AC98-3FC6-6E37-8B89-878C06C547B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735694" y="2786062"/>
              <a:ext cx="7618106" cy="2727968"/>
            </a:xfrm>
            <a:prstGeom prst="rect">
              <a:avLst/>
            </a:prstGeom>
          </p:spPr>
        </p:pic>
        <p:grpSp>
          <p:nvGrpSpPr>
            <p:cNvPr id="12" name="Group 11">
              <a:extLst>
                <a:ext uri="{FF2B5EF4-FFF2-40B4-BE49-F238E27FC236}">
                  <a16:creationId xmlns:a16="http://schemas.microsoft.com/office/drawing/2014/main" id="{083FD58F-7E7F-EED7-F035-7F78AE7F03B7}"/>
                </a:ext>
              </a:extLst>
            </p:cNvPr>
            <p:cNvGrpSpPr/>
            <p:nvPr/>
          </p:nvGrpSpPr>
          <p:grpSpPr>
            <a:xfrm>
              <a:off x="10120051" y="2770357"/>
              <a:ext cx="2105923" cy="1838669"/>
              <a:chOff x="8557314" y="1383622"/>
              <a:chExt cx="2105923" cy="1838669"/>
            </a:xfrm>
          </p:grpSpPr>
          <p:cxnSp>
            <p:nvCxnSpPr>
              <p:cNvPr id="13" name="Straight Connector 12">
                <a:extLst>
                  <a:ext uri="{FF2B5EF4-FFF2-40B4-BE49-F238E27FC236}">
                    <a16:creationId xmlns:a16="http://schemas.microsoft.com/office/drawing/2014/main" id="{C632F36A-F0AA-34FF-0122-23975A85D99F}"/>
                  </a:ext>
                </a:extLst>
              </p:cNvPr>
              <p:cNvCxnSpPr>
                <a:cxnSpLocks/>
              </p:cNvCxnSpPr>
              <p:nvPr/>
            </p:nvCxnSpPr>
            <p:spPr>
              <a:xfrm>
                <a:off x="9751309" y="1539240"/>
                <a:ext cx="825251"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5DF29C81-8BD6-E6F2-FC58-C649033CBE3E}"/>
                  </a:ext>
                </a:extLst>
              </p:cNvPr>
              <p:cNvGrpSpPr/>
              <p:nvPr/>
            </p:nvGrpSpPr>
            <p:grpSpPr>
              <a:xfrm>
                <a:off x="8557314" y="1383622"/>
                <a:ext cx="2105923" cy="1838669"/>
                <a:chOff x="8557314" y="1383622"/>
                <a:chExt cx="2105923" cy="1838669"/>
              </a:xfrm>
            </p:grpSpPr>
            <p:cxnSp>
              <p:nvCxnSpPr>
                <p:cNvPr id="16" name="Straight Arrow Connector 15">
                  <a:extLst>
                    <a:ext uri="{FF2B5EF4-FFF2-40B4-BE49-F238E27FC236}">
                      <a16:creationId xmlns:a16="http://schemas.microsoft.com/office/drawing/2014/main" id="{B6296F3B-BB1B-20FD-1FA1-3456A5473D7D}"/>
                    </a:ext>
                  </a:extLst>
                </p:cNvPr>
                <p:cNvCxnSpPr>
                  <a:cxnSpLocks/>
                </p:cNvCxnSpPr>
                <p:nvPr/>
              </p:nvCxnSpPr>
              <p:spPr>
                <a:xfrm flipH="1">
                  <a:off x="8557314" y="1539216"/>
                  <a:ext cx="1193995" cy="1683075"/>
                </a:xfrm>
                <a:prstGeom prst="straightConnector1">
                  <a:avLst/>
                </a:prstGeom>
                <a:ln w="9525"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7" name="Content Placeholder 11">
                  <a:extLst>
                    <a:ext uri="{FF2B5EF4-FFF2-40B4-BE49-F238E27FC236}">
                      <a16:creationId xmlns:a16="http://schemas.microsoft.com/office/drawing/2014/main" id="{8BEA32F1-63D7-8D67-315A-6357E7362099}"/>
                    </a:ext>
                  </a:extLst>
                </p:cNvPr>
                <p:cNvSpPr txBox="1">
                  <a:spLocks/>
                </p:cNvSpPr>
                <p:nvPr/>
              </p:nvSpPr>
              <p:spPr>
                <a:xfrm>
                  <a:off x="9702658" y="1383622"/>
                  <a:ext cx="960579" cy="6248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800" b="1" dirty="0">
                      <a:solidFill>
                        <a:schemeClr val="accent1"/>
                      </a:solidFill>
                      <a:latin typeface="BrownPro Light" panose="00010400010101010101" pitchFamily="50" charset="0"/>
                    </a:rPr>
                    <a:t>OPN 4</a:t>
                  </a:r>
                </a:p>
                <a:p>
                  <a:pPr marL="0" indent="0" algn="r">
                    <a:lnSpc>
                      <a:spcPct val="100000"/>
                    </a:lnSpc>
                    <a:spcBef>
                      <a:spcPts val="0"/>
                    </a:spcBef>
                    <a:buNone/>
                  </a:pPr>
                  <a:r>
                    <a:rPr lang="en-US" sz="800" dirty="0">
                      <a:solidFill>
                        <a:schemeClr val="accent1"/>
                      </a:solidFill>
                      <a:latin typeface="BrownPro Light" panose="00010400010101010101" pitchFamily="50" charset="0"/>
                    </a:rPr>
                    <a:t>Blue 10%</a:t>
                  </a:r>
                </a:p>
              </p:txBody>
            </p:sp>
          </p:grpSp>
        </p:grpSp>
      </p:grpSp>
      <p:grpSp>
        <p:nvGrpSpPr>
          <p:cNvPr id="44" name="Group 43">
            <a:extLst>
              <a:ext uri="{FF2B5EF4-FFF2-40B4-BE49-F238E27FC236}">
                <a16:creationId xmlns:a16="http://schemas.microsoft.com/office/drawing/2014/main" id="{2BEF6218-36FB-5F87-BDDE-56C2614F7D04}"/>
              </a:ext>
            </a:extLst>
          </p:cNvPr>
          <p:cNvGrpSpPr/>
          <p:nvPr/>
        </p:nvGrpSpPr>
        <p:grpSpPr>
          <a:xfrm>
            <a:off x="2382507" y="2786062"/>
            <a:ext cx="8972936" cy="2713245"/>
            <a:chOff x="2382507" y="2786062"/>
            <a:chExt cx="8972936" cy="2713245"/>
          </a:xfrm>
        </p:grpSpPr>
        <p:pic>
          <p:nvPicPr>
            <p:cNvPr id="39" name="Graphic 38">
              <a:extLst>
                <a:ext uri="{FF2B5EF4-FFF2-40B4-BE49-F238E27FC236}">
                  <a16:creationId xmlns:a16="http://schemas.microsoft.com/office/drawing/2014/main" id="{A0A80CC5-547B-B3CB-2EA6-B9D799FE78B3}"/>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235806" y="2786062"/>
              <a:ext cx="8119637" cy="2713245"/>
            </a:xfrm>
            <a:prstGeom prst="rect">
              <a:avLst/>
            </a:prstGeom>
          </p:spPr>
        </p:pic>
        <p:grpSp>
          <p:nvGrpSpPr>
            <p:cNvPr id="43" name="Group 42">
              <a:extLst>
                <a:ext uri="{FF2B5EF4-FFF2-40B4-BE49-F238E27FC236}">
                  <a16:creationId xmlns:a16="http://schemas.microsoft.com/office/drawing/2014/main" id="{1DA19764-B1EC-FD5A-ED5C-30F25757DD24}"/>
                </a:ext>
              </a:extLst>
            </p:cNvPr>
            <p:cNvGrpSpPr/>
            <p:nvPr/>
          </p:nvGrpSpPr>
          <p:grpSpPr>
            <a:xfrm>
              <a:off x="2382507" y="2966975"/>
              <a:ext cx="1564828" cy="944625"/>
              <a:chOff x="2382507" y="3524416"/>
              <a:chExt cx="1564828" cy="944625"/>
            </a:xfrm>
          </p:grpSpPr>
          <p:cxnSp>
            <p:nvCxnSpPr>
              <p:cNvPr id="40" name="Straight Connector 39">
                <a:extLst>
                  <a:ext uri="{FF2B5EF4-FFF2-40B4-BE49-F238E27FC236}">
                    <a16:creationId xmlns:a16="http://schemas.microsoft.com/office/drawing/2014/main" id="{72ED3294-D30A-E61E-2112-7BA80F7564F2}"/>
                  </a:ext>
                </a:extLst>
              </p:cNvPr>
              <p:cNvCxnSpPr>
                <a:cxnSpLocks/>
              </p:cNvCxnSpPr>
              <p:nvPr/>
            </p:nvCxnSpPr>
            <p:spPr>
              <a:xfrm>
                <a:off x="2464062" y="3680034"/>
                <a:ext cx="655320" cy="0"/>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22F05068-B62A-9CC0-329D-C65D26902336}"/>
                  </a:ext>
                </a:extLst>
              </p:cNvPr>
              <p:cNvCxnSpPr>
                <a:cxnSpLocks/>
              </p:cNvCxnSpPr>
              <p:nvPr/>
            </p:nvCxnSpPr>
            <p:spPr>
              <a:xfrm>
                <a:off x="3119382" y="3679991"/>
                <a:ext cx="827953" cy="373439"/>
              </a:xfrm>
              <a:prstGeom prst="straightConnector1">
                <a:avLst/>
              </a:prstGeom>
              <a:ln w="63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2" name="Content Placeholder 11">
                <a:extLst>
                  <a:ext uri="{FF2B5EF4-FFF2-40B4-BE49-F238E27FC236}">
                    <a16:creationId xmlns:a16="http://schemas.microsoft.com/office/drawing/2014/main" id="{288C48DD-0181-D712-07FE-BFB44ABC6D47}"/>
                  </a:ext>
                </a:extLst>
              </p:cNvPr>
              <p:cNvSpPr txBox="1">
                <a:spLocks/>
              </p:cNvSpPr>
              <p:nvPr/>
            </p:nvSpPr>
            <p:spPr>
              <a:xfrm>
                <a:off x="2382507" y="3524416"/>
                <a:ext cx="1365873" cy="944625"/>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800" b="1" dirty="0">
                    <a:solidFill>
                      <a:srgbClr val="FF0000"/>
                    </a:solidFill>
                    <a:latin typeface="BrownPro Light" panose="00010400010101010101" pitchFamily="50" charset="0"/>
                  </a:rPr>
                  <a:t>OPN1</a:t>
                </a:r>
              </a:p>
              <a:p>
                <a:pPr marL="0" indent="0">
                  <a:lnSpc>
                    <a:spcPct val="100000"/>
                  </a:lnSpc>
                  <a:spcBef>
                    <a:spcPts val="0"/>
                  </a:spcBef>
                  <a:buNone/>
                </a:pPr>
                <a:r>
                  <a:rPr lang="en-US" sz="800" b="1" dirty="0">
                    <a:solidFill>
                      <a:srgbClr val="FF0000"/>
                    </a:solidFill>
                    <a:latin typeface="BrownPro Light" panose="00010400010101010101" pitchFamily="50" charset="0"/>
                  </a:rPr>
                  <a:t>Gray 10%</a:t>
                </a:r>
              </a:p>
              <a:p>
                <a:pPr marL="0" indent="0">
                  <a:lnSpc>
                    <a:spcPct val="100000"/>
                  </a:lnSpc>
                  <a:spcBef>
                    <a:spcPts val="0"/>
                  </a:spcBef>
                  <a:buNone/>
                </a:pPr>
                <a:r>
                  <a:rPr lang="en-US" sz="800" b="1" dirty="0">
                    <a:solidFill>
                      <a:srgbClr val="FF0000"/>
                    </a:solidFill>
                    <a:latin typeface="BrownPro Light" panose="00010400010101010101" pitchFamily="50" charset="0"/>
                  </a:rPr>
                  <a:t>Blue 10%</a:t>
                </a:r>
              </a:p>
              <a:p>
                <a:pPr marL="0" indent="0">
                  <a:lnSpc>
                    <a:spcPct val="100000"/>
                  </a:lnSpc>
                  <a:spcBef>
                    <a:spcPts val="0"/>
                  </a:spcBef>
                  <a:buNone/>
                </a:pPr>
                <a:r>
                  <a:rPr lang="en-US" sz="800" b="1" dirty="0">
                    <a:solidFill>
                      <a:srgbClr val="FF0000"/>
                    </a:solidFill>
                    <a:latin typeface="BrownPro Light" panose="00010400010101010101" pitchFamily="50" charset="0"/>
                  </a:rPr>
                  <a:t>Purple 10%</a:t>
                </a:r>
              </a:p>
            </p:txBody>
          </p:sp>
        </p:grpSp>
      </p:grpSp>
      <p:grpSp>
        <p:nvGrpSpPr>
          <p:cNvPr id="31" name="Group 30">
            <a:extLst>
              <a:ext uri="{FF2B5EF4-FFF2-40B4-BE49-F238E27FC236}">
                <a16:creationId xmlns:a16="http://schemas.microsoft.com/office/drawing/2014/main" id="{8168621E-9315-8D24-5B82-96E1EE5B0701}"/>
              </a:ext>
            </a:extLst>
          </p:cNvPr>
          <p:cNvGrpSpPr/>
          <p:nvPr/>
        </p:nvGrpSpPr>
        <p:grpSpPr>
          <a:xfrm>
            <a:off x="3748380" y="2790824"/>
            <a:ext cx="8498448" cy="2708475"/>
            <a:chOff x="3748380" y="2790824"/>
            <a:chExt cx="8498448" cy="2708475"/>
          </a:xfrm>
        </p:grpSpPr>
        <p:pic>
          <p:nvPicPr>
            <p:cNvPr id="20" name="Graphic 19">
              <a:extLst>
                <a:ext uri="{FF2B5EF4-FFF2-40B4-BE49-F238E27FC236}">
                  <a16:creationId xmlns:a16="http://schemas.microsoft.com/office/drawing/2014/main" id="{AFE6BFDC-57F2-82A4-17E3-F2D0911C81B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748380" y="2790824"/>
              <a:ext cx="7620113" cy="2708475"/>
            </a:xfrm>
            <a:prstGeom prst="rect">
              <a:avLst/>
            </a:prstGeom>
          </p:spPr>
        </p:pic>
        <p:grpSp>
          <p:nvGrpSpPr>
            <p:cNvPr id="21" name="Group 20">
              <a:extLst>
                <a:ext uri="{FF2B5EF4-FFF2-40B4-BE49-F238E27FC236}">
                  <a16:creationId xmlns:a16="http://schemas.microsoft.com/office/drawing/2014/main" id="{431390D4-EC75-562C-49F0-488CB1CB4D67}"/>
                </a:ext>
              </a:extLst>
            </p:cNvPr>
            <p:cNvGrpSpPr/>
            <p:nvPr/>
          </p:nvGrpSpPr>
          <p:grpSpPr>
            <a:xfrm>
              <a:off x="10285975" y="3550943"/>
              <a:ext cx="1960853" cy="1689003"/>
              <a:chOff x="8702384" y="1383622"/>
              <a:chExt cx="1960853" cy="1689003"/>
            </a:xfrm>
          </p:grpSpPr>
          <p:cxnSp>
            <p:nvCxnSpPr>
              <p:cNvPr id="22" name="Straight Connector 21">
                <a:extLst>
                  <a:ext uri="{FF2B5EF4-FFF2-40B4-BE49-F238E27FC236}">
                    <a16:creationId xmlns:a16="http://schemas.microsoft.com/office/drawing/2014/main" id="{FC553699-48C3-B5A3-B8DC-384A7636F32F}"/>
                  </a:ext>
                </a:extLst>
              </p:cNvPr>
              <p:cNvCxnSpPr>
                <a:cxnSpLocks/>
              </p:cNvCxnSpPr>
              <p:nvPr/>
            </p:nvCxnSpPr>
            <p:spPr>
              <a:xfrm>
                <a:off x="9751309" y="1539240"/>
                <a:ext cx="825251"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EA16A8BF-2A7B-5AC9-E0FC-621F0AF96775}"/>
                  </a:ext>
                </a:extLst>
              </p:cNvPr>
              <p:cNvGrpSpPr/>
              <p:nvPr/>
            </p:nvGrpSpPr>
            <p:grpSpPr>
              <a:xfrm>
                <a:off x="8702384" y="1383622"/>
                <a:ext cx="1960853" cy="1689003"/>
                <a:chOff x="8702384" y="1383622"/>
                <a:chExt cx="1960853" cy="1689003"/>
              </a:xfrm>
            </p:grpSpPr>
            <p:cxnSp>
              <p:nvCxnSpPr>
                <p:cNvPr id="24" name="Straight Arrow Connector 23">
                  <a:extLst>
                    <a:ext uri="{FF2B5EF4-FFF2-40B4-BE49-F238E27FC236}">
                      <a16:creationId xmlns:a16="http://schemas.microsoft.com/office/drawing/2014/main" id="{670CBDB5-CAE9-23F4-0488-2287E73E8716}"/>
                    </a:ext>
                  </a:extLst>
                </p:cNvPr>
                <p:cNvCxnSpPr>
                  <a:cxnSpLocks/>
                </p:cNvCxnSpPr>
                <p:nvPr/>
              </p:nvCxnSpPr>
              <p:spPr>
                <a:xfrm flipH="1">
                  <a:off x="8702384" y="1539216"/>
                  <a:ext cx="1048925" cy="1533409"/>
                </a:xfrm>
                <a:prstGeom prst="straightConnector1">
                  <a:avLst/>
                </a:prstGeom>
                <a:ln w="952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5" name="Content Placeholder 11">
                  <a:extLst>
                    <a:ext uri="{FF2B5EF4-FFF2-40B4-BE49-F238E27FC236}">
                      <a16:creationId xmlns:a16="http://schemas.microsoft.com/office/drawing/2014/main" id="{5EFAFABB-6678-39C1-B4AC-E007326EA38A}"/>
                    </a:ext>
                  </a:extLst>
                </p:cNvPr>
                <p:cNvSpPr txBox="1">
                  <a:spLocks/>
                </p:cNvSpPr>
                <p:nvPr/>
              </p:nvSpPr>
              <p:spPr>
                <a:xfrm>
                  <a:off x="9702658" y="1383622"/>
                  <a:ext cx="960579" cy="6248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800" b="1" dirty="0">
                      <a:solidFill>
                        <a:schemeClr val="accent2"/>
                      </a:solidFill>
                      <a:latin typeface="BrownPro Light" panose="00010400010101010101" pitchFamily="50" charset="0"/>
                    </a:rPr>
                    <a:t>OPN 4</a:t>
                  </a:r>
                </a:p>
                <a:p>
                  <a:pPr marL="0" indent="0" algn="r">
                    <a:lnSpc>
                      <a:spcPct val="100000"/>
                    </a:lnSpc>
                    <a:spcBef>
                      <a:spcPts val="0"/>
                    </a:spcBef>
                    <a:buNone/>
                  </a:pPr>
                  <a:r>
                    <a:rPr lang="en-US" sz="800" dirty="0">
                      <a:solidFill>
                        <a:schemeClr val="accent2"/>
                      </a:solidFill>
                      <a:latin typeface="BrownPro Light" panose="00010400010101010101" pitchFamily="50" charset="0"/>
                    </a:rPr>
                    <a:t>Orange 10%</a:t>
                  </a:r>
                </a:p>
              </p:txBody>
            </p:sp>
          </p:grpSp>
        </p:grpSp>
      </p:grpSp>
      <p:grpSp>
        <p:nvGrpSpPr>
          <p:cNvPr id="47" name="Group 46">
            <a:extLst>
              <a:ext uri="{FF2B5EF4-FFF2-40B4-BE49-F238E27FC236}">
                <a16:creationId xmlns:a16="http://schemas.microsoft.com/office/drawing/2014/main" id="{FEA8EABA-7CDD-596D-65E0-2474FA8EAF82}"/>
              </a:ext>
            </a:extLst>
          </p:cNvPr>
          <p:cNvGrpSpPr/>
          <p:nvPr/>
        </p:nvGrpSpPr>
        <p:grpSpPr>
          <a:xfrm>
            <a:off x="3752502" y="2790824"/>
            <a:ext cx="8490636" cy="2713245"/>
            <a:chOff x="3752502" y="2790824"/>
            <a:chExt cx="8490636" cy="2713245"/>
          </a:xfrm>
        </p:grpSpPr>
        <p:pic>
          <p:nvPicPr>
            <p:cNvPr id="37" name="Graphic 36">
              <a:extLst>
                <a:ext uri="{FF2B5EF4-FFF2-40B4-BE49-F238E27FC236}">
                  <a16:creationId xmlns:a16="http://schemas.microsoft.com/office/drawing/2014/main" id="{739803C7-4889-FBE1-29FC-93293CEA01D0}"/>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752502" y="2790824"/>
              <a:ext cx="7633533" cy="2713245"/>
            </a:xfrm>
            <a:prstGeom prst="rect">
              <a:avLst/>
            </a:prstGeom>
          </p:spPr>
        </p:pic>
        <p:grpSp>
          <p:nvGrpSpPr>
            <p:cNvPr id="6" name="Group 5">
              <a:extLst>
                <a:ext uri="{FF2B5EF4-FFF2-40B4-BE49-F238E27FC236}">
                  <a16:creationId xmlns:a16="http://schemas.microsoft.com/office/drawing/2014/main" id="{C3D4F15A-112F-17BC-4AD9-442394C688DA}"/>
                </a:ext>
              </a:extLst>
            </p:cNvPr>
            <p:cNvGrpSpPr/>
            <p:nvPr/>
          </p:nvGrpSpPr>
          <p:grpSpPr>
            <a:xfrm>
              <a:off x="10675144" y="3954703"/>
              <a:ext cx="1567994" cy="1130746"/>
              <a:chOff x="9095243" y="1383622"/>
              <a:chExt cx="1567994" cy="1130746"/>
            </a:xfrm>
          </p:grpSpPr>
          <p:cxnSp>
            <p:nvCxnSpPr>
              <p:cNvPr id="9" name="Straight Connector 8">
                <a:extLst>
                  <a:ext uri="{FF2B5EF4-FFF2-40B4-BE49-F238E27FC236}">
                    <a16:creationId xmlns:a16="http://schemas.microsoft.com/office/drawing/2014/main" id="{2E4A2DC0-3A48-B822-ACF2-88765E44B9AE}"/>
                  </a:ext>
                </a:extLst>
              </p:cNvPr>
              <p:cNvCxnSpPr>
                <a:cxnSpLocks/>
              </p:cNvCxnSpPr>
              <p:nvPr/>
            </p:nvCxnSpPr>
            <p:spPr>
              <a:xfrm>
                <a:off x="9765439" y="1539240"/>
                <a:ext cx="811121" cy="0"/>
              </a:xfrm>
              <a:prstGeom prst="line">
                <a:avLst/>
              </a:prstGeom>
            </p:spPr>
            <p:style>
              <a:lnRef idx="1">
                <a:schemeClr val="dk1"/>
              </a:lnRef>
              <a:fillRef idx="0">
                <a:schemeClr val="dk1"/>
              </a:fillRef>
              <a:effectRef idx="0">
                <a:schemeClr val="dk1"/>
              </a:effectRef>
              <a:fontRef idx="minor">
                <a:schemeClr val="tx1"/>
              </a:fontRef>
            </p:style>
          </p:cxnSp>
          <p:grpSp>
            <p:nvGrpSpPr>
              <p:cNvPr id="32" name="Group 31">
                <a:extLst>
                  <a:ext uri="{FF2B5EF4-FFF2-40B4-BE49-F238E27FC236}">
                    <a16:creationId xmlns:a16="http://schemas.microsoft.com/office/drawing/2014/main" id="{DDA332B2-9A52-8422-3656-5FCB3C1387F2}"/>
                  </a:ext>
                </a:extLst>
              </p:cNvPr>
              <p:cNvGrpSpPr/>
              <p:nvPr/>
            </p:nvGrpSpPr>
            <p:grpSpPr>
              <a:xfrm>
                <a:off x="9095243" y="1383622"/>
                <a:ext cx="1567994" cy="1130746"/>
                <a:chOff x="9095243" y="1383622"/>
                <a:chExt cx="1567994" cy="1130746"/>
              </a:xfrm>
            </p:grpSpPr>
            <p:cxnSp>
              <p:nvCxnSpPr>
                <p:cNvPr id="35" name="Straight Arrow Connector 34">
                  <a:extLst>
                    <a:ext uri="{FF2B5EF4-FFF2-40B4-BE49-F238E27FC236}">
                      <a16:creationId xmlns:a16="http://schemas.microsoft.com/office/drawing/2014/main" id="{4C17E63E-BAFD-CD5F-80A8-7C1D16E388C1}"/>
                    </a:ext>
                  </a:extLst>
                </p:cNvPr>
                <p:cNvCxnSpPr>
                  <a:cxnSpLocks/>
                </p:cNvCxnSpPr>
                <p:nvPr/>
              </p:nvCxnSpPr>
              <p:spPr>
                <a:xfrm flipH="1">
                  <a:off x="9095243" y="1539216"/>
                  <a:ext cx="670193" cy="97515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36" name="Content Placeholder 11">
                  <a:extLst>
                    <a:ext uri="{FF2B5EF4-FFF2-40B4-BE49-F238E27FC236}">
                      <a16:creationId xmlns:a16="http://schemas.microsoft.com/office/drawing/2014/main" id="{4103FD38-CB32-26A2-0A82-4116B995D969}"/>
                    </a:ext>
                  </a:extLst>
                </p:cNvPr>
                <p:cNvSpPr txBox="1">
                  <a:spLocks/>
                </p:cNvSpPr>
                <p:nvPr/>
              </p:nvSpPr>
              <p:spPr>
                <a:xfrm>
                  <a:off x="9702658" y="1383622"/>
                  <a:ext cx="960579" cy="6248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800" b="1" dirty="0">
                      <a:latin typeface="BrownPro Light" panose="00010400010101010101" pitchFamily="50" charset="0"/>
                    </a:rPr>
                    <a:t>OPN 4</a:t>
                  </a:r>
                </a:p>
                <a:p>
                  <a:pPr marL="0" indent="0" algn="r">
                    <a:lnSpc>
                      <a:spcPct val="100000"/>
                    </a:lnSpc>
                    <a:spcBef>
                      <a:spcPts val="0"/>
                    </a:spcBef>
                    <a:buNone/>
                  </a:pPr>
                  <a:r>
                    <a:rPr lang="en-US" sz="800" dirty="0">
                      <a:latin typeface="BrownPro Light" panose="00010400010101010101" pitchFamily="50" charset="0"/>
                    </a:rPr>
                    <a:t>Gray 10%</a:t>
                  </a:r>
                </a:p>
              </p:txBody>
            </p:sp>
          </p:grpSp>
        </p:grpSp>
      </p:grpSp>
      <p:sp>
        <p:nvSpPr>
          <p:cNvPr id="48" name="Rectangle 47">
            <a:extLst>
              <a:ext uri="{FF2B5EF4-FFF2-40B4-BE49-F238E27FC236}">
                <a16:creationId xmlns:a16="http://schemas.microsoft.com/office/drawing/2014/main" id="{80E2397F-9720-675E-1F68-A418166DE02E}"/>
              </a:ext>
            </a:extLst>
          </p:cNvPr>
          <p:cNvSpPr/>
          <p:nvPr/>
        </p:nvSpPr>
        <p:spPr>
          <a:xfrm>
            <a:off x="7295626" y="5717299"/>
            <a:ext cx="4860836" cy="921228"/>
          </a:xfrm>
          <a:prstGeom prst="rect">
            <a:avLst/>
          </a:prstGeom>
          <a:solidFill>
            <a:schemeClr val="bg1">
              <a:lumMod val="75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indent="0">
              <a:buNone/>
            </a:pPr>
            <a:r>
              <a:rPr lang="en-US" sz="1600" b="1" dirty="0">
                <a:latin typeface="BrownPro "/>
              </a:rPr>
              <a:t>OPN 4 Coverage:</a:t>
            </a:r>
          </a:p>
          <a:p>
            <a:pPr marL="0" indent="0">
              <a:buNone/>
            </a:pPr>
            <a:r>
              <a:rPr lang="en-US" sz="1600" dirty="0">
                <a:latin typeface="BrownPro Light" panose="00010400010101010101" pitchFamily="50" charset="0"/>
              </a:rPr>
              <a:t>Gray (10%) : 31% 		</a:t>
            </a:r>
            <a:r>
              <a:rPr lang="en-US" sz="1600" dirty="0">
                <a:solidFill>
                  <a:schemeClr val="accent1"/>
                </a:solidFill>
                <a:latin typeface="BrownPro Light" panose="00010400010101010101" pitchFamily="50" charset="0"/>
              </a:rPr>
              <a:t>Blue (10%) : 41%</a:t>
            </a:r>
          </a:p>
          <a:p>
            <a:pPr marL="0" indent="0">
              <a:buNone/>
            </a:pPr>
            <a:r>
              <a:rPr lang="en-US" sz="1600" dirty="0">
                <a:solidFill>
                  <a:srgbClr val="7030A0"/>
                </a:solidFill>
                <a:latin typeface="BrownPro Light" panose="00010400010101010101" pitchFamily="50" charset="0"/>
              </a:rPr>
              <a:t>Purple (10%) : 35% 		</a:t>
            </a:r>
            <a:r>
              <a:rPr lang="en-US" sz="1600" dirty="0">
                <a:solidFill>
                  <a:schemeClr val="accent2"/>
                </a:solidFill>
                <a:latin typeface="BrownPro Light" panose="00010400010101010101" pitchFamily="50" charset="0"/>
              </a:rPr>
              <a:t>Orange (10%) : 19%</a:t>
            </a:r>
          </a:p>
        </p:txBody>
      </p:sp>
      <p:grpSp>
        <p:nvGrpSpPr>
          <p:cNvPr id="5" name="Group 4">
            <a:extLst>
              <a:ext uri="{FF2B5EF4-FFF2-40B4-BE49-F238E27FC236}">
                <a16:creationId xmlns:a16="http://schemas.microsoft.com/office/drawing/2014/main" id="{48492F14-8C93-F630-5D8B-316B94E6C00C}"/>
              </a:ext>
            </a:extLst>
          </p:cNvPr>
          <p:cNvGrpSpPr/>
          <p:nvPr/>
        </p:nvGrpSpPr>
        <p:grpSpPr>
          <a:xfrm>
            <a:off x="9372166" y="1930401"/>
            <a:ext cx="1323006" cy="3792306"/>
            <a:chOff x="9798340" y="1874519"/>
            <a:chExt cx="982436" cy="3773806"/>
          </a:xfrm>
        </p:grpSpPr>
        <p:cxnSp>
          <p:nvCxnSpPr>
            <p:cNvPr id="7" name="Straight Connector 6">
              <a:extLst>
                <a:ext uri="{FF2B5EF4-FFF2-40B4-BE49-F238E27FC236}">
                  <a16:creationId xmlns:a16="http://schemas.microsoft.com/office/drawing/2014/main" id="{CBF0F50B-3ECE-3FA9-1A77-4F8A2EED3C67}"/>
                </a:ext>
              </a:extLst>
            </p:cNvPr>
            <p:cNvCxnSpPr>
              <a:cxnSpLocks/>
              <a:stCxn id="18" idx="1"/>
            </p:cNvCxnSpPr>
            <p:nvPr/>
          </p:nvCxnSpPr>
          <p:spPr>
            <a:xfrm>
              <a:off x="9798340" y="2015135"/>
              <a:ext cx="0" cy="3633190"/>
            </a:xfrm>
            <a:prstGeom prst="line">
              <a:avLst/>
            </a:prstGeom>
            <a:ln w="28575" cmpd="sng">
              <a:solidFill>
                <a:schemeClr val="tx1">
                  <a:lumMod val="85000"/>
                  <a:lumOff val="15000"/>
                  <a:alpha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17D756AE-190A-9A3F-6ADD-D0C21B82596D}"/>
                </a:ext>
              </a:extLst>
            </p:cNvPr>
            <p:cNvSpPr/>
            <p:nvPr/>
          </p:nvSpPr>
          <p:spPr>
            <a:xfrm>
              <a:off x="9798340" y="1874519"/>
              <a:ext cx="982436" cy="281231"/>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000" b="1" dirty="0">
                  <a:solidFill>
                    <a:schemeClr val="tx1">
                      <a:lumMod val="85000"/>
                      <a:lumOff val="15000"/>
                    </a:schemeClr>
                  </a:solidFill>
                  <a:latin typeface="BrownPro" panose="00010500010101010101" pitchFamily="50" charset="0"/>
                </a:rPr>
                <a:t>GRAY (OPN4)</a:t>
              </a:r>
            </a:p>
          </p:txBody>
        </p:sp>
      </p:grpSp>
      <p:grpSp>
        <p:nvGrpSpPr>
          <p:cNvPr id="19" name="Group 18">
            <a:extLst>
              <a:ext uri="{FF2B5EF4-FFF2-40B4-BE49-F238E27FC236}">
                <a16:creationId xmlns:a16="http://schemas.microsoft.com/office/drawing/2014/main" id="{EDD6DFF3-C430-011B-DD96-0EB95FC294FB}"/>
              </a:ext>
            </a:extLst>
          </p:cNvPr>
          <p:cNvGrpSpPr/>
          <p:nvPr/>
        </p:nvGrpSpPr>
        <p:grpSpPr>
          <a:xfrm>
            <a:off x="9743233" y="2266318"/>
            <a:ext cx="1323006" cy="3474455"/>
            <a:chOff x="9798340" y="1874519"/>
            <a:chExt cx="982436" cy="3773806"/>
          </a:xfrm>
        </p:grpSpPr>
        <p:cxnSp>
          <p:nvCxnSpPr>
            <p:cNvPr id="38" name="Straight Connector 37">
              <a:extLst>
                <a:ext uri="{FF2B5EF4-FFF2-40B4-BE49-F238E27FC236}">
                  <a16:creationId xmlns:a16="http://schemas.microsoft.com/office/drawing/2014/main" id="{A201AE8E-358D-30AE-984F-F42A7138E87A}"/>
                </a:ext>
              </a:extLst>
            </p:cNvPr>
            <p:cNvCxnSpPr>
              <a:cxnSpLocks/>
              <a:stCxn id="45" idx="1"/>
            </p:cNvCxnSpPr>
            <p:nvPr/>
          </p:nvCxnSpPr>
          <p:spPr>
            <a:xfrm>
              <a:off x="9798340" y="2015135"/>
              <a:ext cx="0" cy="3633190"/>
            </a:xfrm>
            <a:prstGeom prst="line">
              <a:avLst/>
            </a:prstGeom>
            <a:ln w="28575" cmpd="sng">
              <a:solidFill>
                <a:srgbClr val="7030A0"/>
              </a:solidFill>
              <a:prstDash val="dash"/>
            </a:ln>
          </p:spPr>
          <p:style>
            <a:lnRef idx="1">
              <a:schemeClr val="accent1"/>
            </a:lnRef>
            <a:fillRef idx="0">
              <a:schemeClr val="accent1"/>
            </a:fillRef>
            <a:effectRef idx="0">
              <a:schemeClr val="accent1"/>
            </a:effectRef>
            <a:fontRef idx="minor">
              <a:schemeClr val="tx1"/>
            </a:fontRef>
          </p:style>
        </p:cxnSp>
        <p:sp>
          <p:nvSpPr>
            <p:cNvPr id="45" name="Rectangle 44">
              <a:extLst>
                <a:ext uri="{FF2B5EF4-FFF2-40B4-BE49-F238E27FC236}">
                  <a16:creationId xmlns:a16="http://schemas.microsoft.com/office/drawing/2014/main" id="{2AE7DAA3-D3FD-829A-C99B-F5D275A3021C}"/>
                </a:ext>
              </a:extLst>
            </p:cNvPr>
            <p:cNvSpPr/>
            <p:nvPr/>
          </p:nvSpPr>
          <p:spPr>
            <a:xfrm>
              <a:off x="9798340" y="1874519"/>
              <a:ext cx="982436" cy="281231"/>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000" b="1" dirty="0">
                  <a:solidFill>
                    <a:srgbClr val="7030A0"/>
                  </a:solidFill>
                  <a:latin typeface="BrownPro" panose="00010500010101010101" pitchFamily="50" charset="0"/>
                </a:rPr>
                <a:t>Purple (OPN4)</a:t>
              </a:r>
            </a:p>
          </p:txBody>
        </p:sp>
      </p:grpSp>
      <p:grpSp>
        <p:nvGrpSpPr>
          <p:cNvPr id="49" name="Group 48">
            <a:extLst>
              <a:ext uri="{FF2B5EF4-FFF2-40B4-BE49-F238E27FC236}">
                <a16:creationId xmlns:a16="http://schemas.microsoft.com/office/drawing/2014/main" id="{D7CD4DAE-FF9E-585D-4D10-E69557937571}"/>
              </a:ext>
            </a:extLst>
          </p:cNvPr>
          <p:cNvGrpSpPr/>
          <p:nvPr/>
        </p:nvGrpSpPr>
        <p:grpSpPr>
          <a:xfrm>
            <a:off x="7547120" y="1880272"/>
            <a:ext cx="1323006" cy="3810373"/>
            <a:chOff x="9798340" y="1874519"/>
            <a:chExt cx="982436" cy="3773806"/>
          </a:xfrm>
        </p:grpSpPr>
        <p:cxnSp>
          <p:nvCxnSpPr>
            <p:cNvPr id="51" name="Straight Connector 50">
              <a:extLst>
                <a:ext uri="{FF2B5EF4-FFF2-40B4-BE49-F238E27FC236}">
                  <a16:creationId xmlns:a16="http://schemas.microsoft.com/office/drawing/2014/main" id="{AE7A1F2C-415D-BE73-4CC1-8ED350D201EF}"/>
                </a:ext>
              </a:extLst>
            </p:cNvPr>
            <p:cNvCxnSpPr>
              <a:cxnSpLocks/>
              <a:stCxn id="52" idx="1"/>
            </p:cNvCxnSpPr>
            <p:nvPr/>
          </p:nvCxnSpPr>
          <p:spPr>
            <a:xfrm>
              <a:off x="9798340" y="2015135"/>
              <a:ext cx="0" cy="3633190"/>
            </a:xfrm>
            <a:prstGeom prst="line">
              <a:avLst/>
            </a:prstGeom>
            <a:ln w="28575" cmpd="sng">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3CB891CF-4BE4-AD48-2FDE-F09A5E0D52E4}"/>
                </a:ext>
              </a:extLst>
            </p:cNvPr>
            <p:cNvSpPr/>
            <p:nvPr/>
          </p:nvSpPr>
          <p:spPr>
            <a:xfrm>
              <a:off x="9798340" y="1874519"/>
              <a:ext cx="982436" cy="281231"/>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000" b="1" dirty="0">
                  <a:solidFill>
                    <a:schemeClr val="accent2"/>
                  </a:solidFill>
                  <a:latin typeface="BrownPro" panose="00010500010101010101" pitchFamily="50" charset="0"/>
                </a:rPr>
                <a:t>Orange (OPN4)</a:t>
              </a:r>
            </a:p>
          </p:txBody>
        </p:sp>
      </p:grpSp>
      <p:sp>
        <p:nvSpPr>
          <p:cNvPr id="53" name="Content Placeholder 11">
            <a:extLst>
              <a:ext uri="{FF2B5EF4-FFF2-40B4-BE49-F238E27FC236}">
                <a16:creationId xmlns:a16="http://schemas.microsoft.com/office/drawing/2014/main" id="{38613AFD-CF5B-A85D-6A49-1A628589F013}"/>
              </a:ext>
            </a:extLst>
          </p:cNvPr>
          <p:cNvSpPr txBox="1">
            <a:spLocks/>
          </p:cNvSpPr>
          <p:nvPr/>
        </p:nvSpPr>
        <p:spPr>
          <a:xfrm>
            <a:off x="3291228" y="5642162"/>
            <a:ext cx="3397929" cy="8464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chemeClr val="bg1"/>
                </a:solidFill>
                <a:latin typeface="BrownPro Light" panose="00010400010101010101" pitchFamily="50" charset="0"/>
              </a:rPr>
              <a:t>S:       	Gaze toward window</a:t>
            </a:r>
          </a:p>
          <a:p>
            <a:pPr marL="0" indent="0">
              <a:buNone/>
            </a:pPr>
            <a:r>
              <a:rPr lang="en-US" sz="1200" dirty="0">
                <a:solidFill>
                  <a:schemeClr val="bg1"/>
                </a:solidFill>
                <a:latin typeface="BrownPro Light" panose="00010400010101010101" pitchFamily="50" charset="0"/>
              </a:rPr>
              <a:t>E/W: 	Gaze parallel to window</a:t>
            </a:r>
          </a:p>
          <a:p>
            <a:pPr marL="0" indent="0">
              <a:buNone/>
            </a:pPr>
            <a:r>
              <a:rPr lang="en-US" sz="1200" dirty="0">
                <a:solidFill>
                  <a:schemeClr val="bg1"/>
                </a:solidFill>
                <a:latin typeface="BrownPro Light" panose="00010400010101010101" pitchFamily="50" charset="0"/>
              </a:rPr>
              <a:t>N: 	Gaze toward rare wall</a:t>
            </a:r>
          </a:p>
        </p:txBody>
      </p:sp>
    </p:spTree>
    <p:extLst>
      <p:ext uri="{BB962C8B-B14F-4D97-AF65-F5344CB8AC3E}">
        <p14:creationId xmlns:p14="http://schemas.microsoft.com/office/powerpoint/2010/main" val="37032070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50">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left)">
                                      <p:cBhvr>
                                        <p:cTn id="7" dur="500"/>
                                        <p:tgtEl>
                                          <p:spTgt spid="44"/>
                                        </p:tgtEl>
                                      </p:cBhvr>
                                    </p:animEffect>
                                  </p:childTnLst>
                                </p:cTn>
                              </p:par>
                              <p:par>
                                <p:cTn id="8" presetID="22" presetClass="entr" presetSubtype="8" fill="hold"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wipe(left)">
                                      <p:cBhvr>
                                        <p:cTn id="10" dur="500"/>
                                        <p:tgtEl>
                                          <p:spTgt spid="47"/>
                                        </p:tgtEl>
                                      </p:cBhvr>
                                    </p:animEffect>
                                  </p:childTnLst>
                                </p:cTn>
                              </p:par>
                            </p:childTnLst>
                          </p:cTn>
                        </p:par>
                        <p:par>
                          <p:cTn id="11" fill="hold">
                            <p:stCondLst>
                              <p:cond delay="500"/>
                            </p:stCondLst>
                            <p:childTnLst>
                              <p:par>
                                <p:cTn id="12" presetID="22" presetClass="entr" presetSubtype="4"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mph" presetSubtype="0" nodeType="clickEffect">
                                  <p:stCondLst>
                                    <p:cond delay="0"/>
                                  </p:stCondLst>
                                  <p:childTnLst>
                                    <p:set>
                                      <p:cBhvr>
                                        <p:cTn id="18" dur="indefinite"/>
                                        <p:tgtEl>
                                          <p:spTgt spid="47"/>
                                        </p:tgtEl>
                                        <p:attrNameLst>
                                          <p:attrName>style.opacity</p:attrName>
                                        </p:attrNameLst>
                                      </p:cBhvr>
                                      <p:to>
                                        <p:strVal val="0.25"/>
                                      </p:to>
                                    </p:set>
                                    <p:animEffect filter="image" prLst="opacity: 0.25">
                                      <p:cBhvr rctx="IE">
                                        <p:cTn id="19" dur="indefinite"/>
                                        <p:tgtEl>
                                          <p:spTgt spid="47"/>
                                        </p:tgtEl>
                                      </p:cBhvr>
                                    </p:animEffect>
                                  </p:childTnLst>
                                </p:cTn>
                              </p:par>
                              <p:par>
                                <p:cTn id="20" presetID="9" presetClass="emph" presetSubtype="0" nodeType="withEffect">
                                  <p:stCondLst>
                                    <p:cond delay="0"/>
                                  </p:stCondLst>
                                  <p:childTnLst>
                                    <p:set>
                                      <p:cBhvr>
                                        <p:cTn id="21" dur="indefinite"/>
                                        <p:tgtEl>
                                          <p:spTgt spid="44"/>
                                        </p:tgtEl>
                                        <p:attrNameLst>
                                          <p:attrName>style.opacity</p:attrName>
                                        </p:attrNameLst>
                                      </p:cBhvr>
                                      <p:to>
                                        <p:strVal val="0.25"/>
                                      </p:to>
                                    </p:set>
                                    <p:animEffect filter="image" prLst="opacity: 0.25">
                                      <p:cBhvr rctx="IE">
                                        <p:cTn id="22" dur="indefinite"/>
                                        <p:tgtEl>
                                          <p:spTgt spid="44"/>
                                        </p:tgtEl>
                                      </p:cBhvr>
                                    </p:animEffect>
                                  </p:childTnLst>
                                </p:cTn>
                              </p:par>
                              <p:par>
                                <p:cTn id="23" presetID="22" presetClass="entr" presetSubtype="8" fill="hold" nodeType="with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wipe(left)">
                                      <p:cBhvr>
                                        <p:cTn id="25" dur="500"/>
                                        <p:tgtEl>
                                          <p:spTgt spid="31"/>
                                        </p:tgtEl>
                                      </p:cBhvr>
                                    </p:animEffect>
                                  </p:childTnLst>
                                </p:cTn>
                              </p:par>
                            </p:childTnLst>
                          </p:cTn>
                        </p:par>
                        <p:par>
                          <p:cTn id="26" fill="hold">
                            <p:stCondLst>
                              <p:cond delay="500"/>
                            </p:stCondLst>
                            <p:childTnLst>
                              <p:par>
                                <p:cTn id="27" presetID="22" presetClass="entr" presetSubtype="4" fill="hold" nodeType="afterEffect">
                                  <p:stCondLst>
                                    <p:cond delay="0"/>
                                  </p:stCondLst>
                                  <p:childTnLst>
                                    <p:set>
                                      <p:cBhvr>
                                        <p:cTn id="28" dur="1" fill="hold">
                                          <p:stCondLst>
                                            <p:cond delay="0"/>
                                          </p:stCondLst>
                                        </p:cTn>
                                        <p:tgtEl>
                                          <p:spTgt spid="49"/>
                                        </p:tgtEl>
                                        <p:attrNameLst>
                                          <p:attrName>style.visibility</p:attrName>
                                        </p:attrNameLst>
                                      </p:cBhvr>
                                      <p:to>
                                        <p:strVal val="visible"/>
                                      </p:to>
                                    </p:set>
                                    <p:animEffect transition="in" filter="wipe(down)">
                                      <p:cBhvr>
                                        <p:cTn id="29" dur="500"/>
                                        <p:tgtEl>
                                          <p:spTgt spid="4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wipe(left)">
                                      <p:cBhvr>
                                        <p:cTn id="34" dur="500"/>
                                        <p:tgtEl>
                                          <p:spTgt spid="33"/>
                                        </p:tgtEl>
                                      </p:cBhvr>
                                    </p:animEffect>
                                  </p:childTnLst>
                                </p:cTn>
                              </p:par>
                            </p:childTnLst>
                          </p:cTn>
                        </p:par>
                        <p:par>
                          <p:cTn id="35" fill="hold">
                            <p:stCondLst>
                              <p:cond delay="500"/>
                            </p:stCondLst>
                            <p:childTnLst>
                              <p:par>
                                <p:cTn id="36" presetID="22" presetClass="entr" presetSubtype="4" fill="hold" nodeType="after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wipe(down)">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34"/>
                                        </p:tgtEl>
                                        <p:attrNameLst>
                                          <p:attrName>style.visibility</p:attrName>
                                        </p:attrNameLst>
                                      </p:cBhvr>
                                      <p:to>
                                        <p:strVal val="visible"/>
                                      </p:to>
                                    </p:set>
                                    <p:animEffect transition="in" filter="wipe(left)">
                                      <p:cBhvr>
                                        <p:cTn id="43"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E7BEB13D-838A-380E-BC04-3EE9A067CCAA}"/>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838200" y="2585065"/>
            <a:ext cx="11353800" cy="4272935"/>
          </a:xfrm>
          <a:prstGeom prst="rect">
            <a:avLst/>
          </a:prstGeom>
        </p:spPr>
      </p:pic>
      <p:sp>
        <p:nvSpPr>
          <p:cNvPr id="58" name="Rectangle 57">
            <a:extLst>
              <a:ext uri="{FF2B5EF4-FFF2-40B4-BE49-F238E27FC236}">
                <a16:creationId xmlns:a16="http://schemas.microsoft.com/office/drawing/2014/main" id="{A9A8719C-6175-F5B7-9EF5-4964C44E69BF}"/>
              </a:ext>
            </a:extLst>
          </p:cNvPr>
          <p:cNvSpPr/>
          <p:nvPr/>
        </p:nvSpPr>
        <p:spPr>
          <a:xfrm>
            <a:off x="7295626" y="5717299"/>
            <a:ext cx="4860836" cy="921228"/>
          </a:xfrm>
          <a:prstGeom prst="rect">
            <a:avLst/>
          </a:prstGeom>
          <a:solidFill>
            <a:schemeClr val="bg1">
              <a:lumMod val="75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indent="0">
              <a:buNone/>
            </a:pPr>
            <a:r>
              <a:rPr lang="en-US" sz="1600" b="1" dirty="0">
                <a:latin typeface="BrownPro "/>
              </a:rPr>
              <a:t>OPN 4 Coverage:</a:t>
            </a:r>
          </a:p>
          <a:p>
            <a:pPr marL="0" indent="0">
              <a:buNone/>
            </a:pPr>
            <a:r>
              <a:rPr lang="en-US" sz="1600" dirty="0">
                <a:latin typeface="BrownPro Light" panose="00010400010101010101" pitchFamily="50" charset="0"/>
              </a:rPr>
              <a:t>Gray (10%) : 42% 		</a:t>
            </a:r>
            <a:r>
              <a:rPr lang="en-US" sz="1600" dirty="0">
                <a:solidFill>
                  <a:schemeClr val="accent1"/>
                </a:solidFill>
                <a:latin typeface="BrownPro Light" panose="00010400010101010101" pitchFamily="50" charset="0"/>
              </a:rPr>
              <a:t>Blue (10%) : 57%</a:t>
            </a:r>
          </a:p>
          <a:p>
            <a:pPr marL="0" indent="0">
              <a:buNone/>
            </a:pPr>
            <a:r>
              <a:rPr lang="en-US" sz="1600" dirty="0">
                <a:solidFill>
                  <a:srgbClr val="7030A0"/>
                </a:solidFill>
                <a:latin typeface="BrownPro Light" panose="00010400010101010101" pitchFamily="50" charset="0"/>
              </a:rPr>
              <a:t>Purple (10%) </a:t>
            </a:r>
            <a:r>
              <a:rPr lang="en-US" sz="1600">
                <a:solidFill>
                  <a:srgbClr val="7030A0"/>
                </a:solidFill>
                <a:latin typeface="BrownPro Light" panose="00010400010101010101" pitchFamily="50" charset="0"/>
              </a:rPr>
              <a:t>: 49% </a:t>
            </a:r>
            <a:r>
              <a:rPr lang="en-US" sz="1600" dirty="0">
                <a:solidFill>
                  <a:srgbClr val="7030A0"/>
                </a:solidFill>
                <a:latin typeface="BrownPro Light" panose="00010400010101010101" pitchFamily="50" charset="0"/>
              </a:rPr>
              <a:t>		</a:t>
            </a:r>
            <a:r>
              <a:rPr lang="en-US" sz="1600" dirty="0">
                <a:solidFill>
                  <a:schemeClr val="accent2"/>
                </a:solidFill>
                <a:latin typeface="BrownPro Light" panose="00010400010101010101" pitchFamily="50" charset="0"/>
              </a:rPr>
              <a:t>Orange (10%) : 25%</a:t>
            </a:r>
          </a:p>
        </p:txBody>
      </p:sp>
      <p:grpSp>
        <p:nvGrpSpPr>
          <p:cNvPr id="78" name="Group 77">
            <a:extLst>
              <a:ext uri="{FF2B5EF4-FFF2-40B4-BE49-F238E27FC236}">
                <a16:creationId xmlns:a16="http://schemas.microsoft.com/office/drawing/2014/main" id="{B5004599-8910-7B4F-C504-FE984D261F70}"/>
              </a:ext>
            </a:extLst>
          </p:cNvPr>
          <p:cNvGrpSpPr/>
          <p:nvPr/>
        </p:nvGrpSpPr>
        <p:grpSpPr>
          <a:xfrm>
            <a:off x="3656632" y="4421601"/>
            <a:ext cx="1173687" cy="1120106"/>
            <a:chOff x="4782463" y="4419601"/>
            <a:chExt cx="1173687" cy="1120106"/>
          </a:xfrm>
        </p:grpSpPr>
        <p:pic>
          <p:nvPicPr>
            <p:cNvPr id="79" name="Graphic 78">
              <a:extLst>
                <a:ext uri="{FF2B5EF4-FFF2-40B4-BE49-F238E27FC236}">
                  <a16:creationId xmlns:a16="http://schemas.microsoft.com/office/drawing/2014/main" id="{BF78E6F0-4CBB-D234-0610-241F95C5C588}"/>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3064" r="67444"/>
            <a:stretch/>
          </p:blipFill>
          <p:spPr>
            <a:xfrm>
              <a:off x="4782463" y="4419601"/>
              <a:ext cx="1118564" cy="1120106"/>
            </a:xfrm>
            <a:prstGeom prst="rect">
              <a:avLst/>
            </a:prstGeom>
          </p:spPr>
        </p:pic>
        <p:sp>
          <p:nvSpPr>
            <p:cNvPr id="80" name="Content Placeholder 11">
              <a:extLst>
                <a:ext uri="{FF2B5EF4-FFF2-40B4-BE49-F238E27FC236}">
                  <a16:creationId xmlns:a16="http://schemas.microsoft.com/office/drawing/2014/main" id="{7BA86C80-26D7-9196-D1E3-0E12C3BABE86}"/>
                </a:ext>
              </a:extLst>
            </p:cNvPr>
            <p:cNvSpPr txBox="1">
              <a:spLocks/>
            </p:cNvSpPr>
            <p:nvPr/>
          </p:nvSpPr>
          <p:spPr>
            <a:xfrm>
              <a:off x="5266608" y="4797713"/>
              <a:ext cx="689542" cy="3911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latin typeface="BrownPro" panose="00010500010101010101" pitchFamily="50" charset="0"/>
                </a:rPr>
                <a:t>S</a:t>
              </a:r>
            </a:p>
          </p:txBody>
        </p:sp>
      </p:grpSp>
      <p:pic>
        <p:nvPicPr>
          <p:cNvPr id="11" name="Graphic 10">
            <a:extLst>
              <a:ext uri="{FF2B5EF4-FFF2-40B4-BE49-F238E27FC236}">
                <a16:creationId xmlns:a16="http://schemas.microsoft.com/office/drawing/2014/main" id="{74F14DAD-AB30-32BA-71D1-5C5AE20C8BBB}"/>
              </a:ext>
            </a:extLst>
          </p:cNvPr>
          <p:cNvPicPr>
            <a:picLocks noGrp="1" noRot="1" noChangeAspect="1" noMove="1" noResize="1" noEditPoints="1" noAdjustHandles="1" noChangeArrowheads="1" noChangeShapeType="1" noCrop="1"/>
          </p:cNvPicPr>
          <p:nvPr/>
        </p:nvPicPr>
        <p:blipFill>
          <a:blip r:embed="rId7">
            <a:extLst>
              <a:ext uri="{96DAC541-7B7A-43D3-8B79-37D633B846F1}">
                <asvg:svgBlip xmlns:asvg="http://schemas.microsoft.com/office/drawing/2016/SVG/main" r:embed="rId8"/>
              </a:ext>
            </a:extLst>
          </a:blip>
          <a:stretch>
            <a:fillRect/>
          </a:stretch>
        </p:blipFill>
        <p:spPr>
          <a:xfrm>
            <a:off x="838200" y="2531758"/>
            <a:ext cx="11330628" cy="2972335"/>
          </a:xfrm>
          <a:prstGeom prst="rect">
            <a:avLst/>
          </a:prstGeom>
        </p:spPr>
      </p:pic>
      <p:sp>
        <p:nvSpPr>
          <p:cNvPr id="50" name="Rectangle 49">
            <a:extLst>
              <a:ext uri="{FF2B5EF4-FFF2-40B4-BE49-F238E27FC236}">
                <a16:creationId xmlns:a16="http://schemas.microsoft.com/office/drawing/2014/main" id="{2B5F75BB-DDB5-2D87-E41E-B3CEEA648E60}"/>
              </a:ext>
            </a:extLst>
          </p:cNvPr>
          <p:cNvSpPr/>
          <p:nvPr/>
        </p:nvSpPr>
        <p:spPr>
          <a:xfrm>
            <a:off x="856488" y="6556248"/>
            <a:ext cx="5064021" cy="301752"/>
          </a:xfrm>
          <a:prstGeom prst="rect">
            <a:avLst/>
          </a:prstGeom>
          <a:solidFill>
            <a:srgbClr val="BFB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800" b="1" dirty="0">
                <a:latin typeface="BrownPro" panose="00010500010101010101" pitchFamily="50" charset="0"/>
              </a:rPr>
              <a:t>Dec 21</a:t>
            </a:r>
            <a:r>
              <a:rPr lang="en-US" sz="1800" b="1" baseline="30000" dirty="0">
                <a:latin typeface="BrownPro" panose="00010500010101010101" pitchFamily="50" charset="0"/>
              </a:rPr>
              <a:t>st</a:t>
            </a:r>
            <a:r>
              <a:rPr lang="en-US" sz="1800" b="1" dirty="0">
                <a:latin typeface="BrownPro" panose="00010500010101010101" pitchFamily="50" charset="0"/>
              </a:rPr>
              <a:t> – 12:00pm </a:t>
            </a:r>
          </a:p>
        </p:txBody>
      </p:sp>
      <p:sp>
        <p:nvSpPr>
          <p:cNvPr id="71" name="Title 1">
            <a:extLst>
              <a:ext uri="{FF2B5EF4-FFF2-40B4-BE49-F238E27FC236}">
                <a16:creationId xmlns:a16="http://schemas.microsoft.com/office/drawing/2014/main" id="{EF63649C-A423-813A-8783-6B3ED40E7B53}"/>
              </a:ext>
            </a:extLst>
          </p:cNvPr>
          <p:cNvSpPr txBox="1">
            <a:spLocks/>
          </p:cNvSpPr>
          <p:nvPr/>
        </p:nvSpPr>
        <p:spPr>
          <a:xfrm rot="16200000">
            <a:off x="-3153621" y="3153623"/>
            <a:ext cx="6846364" cy="5391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latin typeface="BrownPro" panose="00010500010101010101" pitchFamily="50" charset="0"/>
              </a:rPr>
              <a:t>Light PNTN : Colors</a:t>
            </a:r>
          </a:p>
        </p:txBody>
      </p:sp>
      <p:grpSp>
        <p:nvGrpSpPr>
          <p:cNvPr id="35" name="Group 34">
            <a:extLst>
              <a:ext uri="{FF2B5EF4-FFF2-40B4-BE49-F238E27FC236}">
                <a16:creationId xmlns:a16="http://schemas.microsoft.com/office/drawing/2014/main" id="{021B3557-AB06-F97E-3D59-29A20E7C7634}"/>
              </a:ext>
            </a:extLst>
          </p:cNvPr>
          <p:cNvGrpSpPr/>
          <p:nvPr/>
        </p:nvGrpSpPr>
        <p:grpSpPr>
          <a:xfrm>
            <a:off x="3741319" y="1881083"/>
            <a:ext cx="8450678" cy="3638217"/>
            <a:chOff x="3741319" y="1881083"/>
            <a:chExt cx="8450678" cy="3638217"/>
          </a:xfrm>
        </p:grpSpPr>
        <p:grpSp>
          <p:nvGrpSpPr>
            <p:cNvPr id="4" name="Group 3">
              <a:extLst>
                <a:ext uri="{FF2B5EF4-FFF2-40B4-BE49-F238E27FC236}">
                  <a16:creationId xmlns:a16="http://schemas.microsoft.com/office/drawing/2014/main" id="{D92F2B80-C689-6282-2654-5C0D6869DFB2}"/>
                </a:ext>
              </a:extLst>
            </p:cNvPr>
            <p:cNvGrpSpPr/>
            <p:nvPr/>
          </p:nvGrpSpPr>
          <p:grpSpPr>
            <a:xfrm>
              <a:off x="10231144" y="1881083"/>
              <a:ext cx="1960853" cy="1689003"/>
              <a:chOff x="8702384" y="1383622"/>
              <a:chExt cx="1960853" cy="1689003"/>
            </a:xfrm>
          </p:grpSpPr>
          <p:cxnSp>
            <p:nvCxnSpPr>
              <p:cNvPr id="6" name="Straight Connector 5">
                <a:extLst>
                  <a:ext uri="{FF2B5EF4-FFF2-40B4-BE49-F238E27FC236}">
                    <a16:creationId xmlns:a16="http://schemas.microsoft.com/office/drawing/2014/main" id="{F9A0A125-42F7-697B-70D3-FCA4CCE68DA0}"/>
                  </a:ext>
                </a:extLst>
              </p:cNvPr>
              <p:cNvCxnSpPr>
                <a:cxnSpLocks/>
              </p:cNvCxnSpPr>
              <p:nvPr/>
            </p:nvCxnSpPr>
            <p:spPr>
              <a:xfrm>
                <a:off x="9765439" y="1539240"/>
                <a:ext cx="811121"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8628B137-152C-1E65-F7ED-888BBA3833CC}"/>
                  </a:ext>
                </a:extLst>
              </p:cNvPr>
              <p:cNvGrpSpPr/>
              <p:nvPr/>
            </p:nvGrpSpPr>
            <p:grpSpPr>
              <a:xfrm>
                <a:off x="8702384" y="1383622"/>
                <a:ext cx="1960853" cy="1689003"/>
                <a:chOff x="8702384" y="1383622"/>
                <a:chExt cx="1960853" cy="1689003"/>
              </a:xfrm>
            </p:grpSpPr>
            <p:cxnSp>
              <p:nvCxnSpPr>
                <p:cNvPr id="8" name="Straight Arrow Connector 7">
                  <a:extLst>
                    <a:ext uri="{FF2B5EF4-FFF2-40B4-BE49-F238E27FC236}">
                      <a16:creationId xmlns:a16="http://schemas.microsoft.com/office/drawing/2014/main" id="{B88CCD75-87E0-1E7D-8013-CCA4AFD83652}"/>
                    </a:ext>
                  </a:extLst>
                </p:cNvPr>
                <p:cNvCxnSpPr>
                  <a:cxnSpLocks/>
                </p:cNvCxnSpPr>
                <p:nvPr/>
              </p:nvCxnSpPr>
              <p:spPr>
                <a:xfrm flipH="1">
                  <a:off x="8702384" y="1539216"/>
                  <a:ext cx="1063052" cy="1533409"/>
                </a:xfrm>
                <a:prstGeom prst="straightConnector1">
                  <a:avLst/>
                </a:prstGeom>
                <a:ln w="9525"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9" name="Content Placeholder 11">
                  <a:extLst>
                    <a:ext uri="{FF2B5EF4-FFF2-40B4-BE49-F238E27FC236}">
                      <a16:creationId xmlns:a16="http://schemas.microsoft.com/office/drawing/2014/main" id="{BAFC4B40-25A6-990A-E4F4-60C25B066370}"/>
                    </a:ext>
                  </a:extLst>
                </p:cNvPr>
                <p:cNvSpPr txBox="1">
                  <a:spLocks/>
                </p:cNvSpPr>
                <p:nvPr/>
              </p:nvSpPr>
              <p:spPr>
                <a:xfrm>
                  <a:off x="9702658" y="1383622"/>
                  <a:ext cx="960579" cy="6248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800" b="1" dirty="0">
                      <a:solidFill>
                        <a:schemeClr val="accent1"/>
                      </a:solidFill>
                      <a:latin typeface="BrownPro Light" panose="00010400010101010101" pitchFamily="50" charset="0"/>
                    </a:rPr>
                    <a:t>OPN 4</a:t>
                  </a:r>
                </a:p>
                <a:p>
                  <a:pPr marL="0" indent="0" algn="r">
                    <a:lnSpc>
                      <a:spcPct val="100000"/>
                    </a:lnSpc>
                    <a:spcBef>
                      <a:spcPts val="0"/>
                    </a:spcBef>
                    <a:buNone/>
                  </a:pPr>
                  <a:r>
                    <a:rPr lang="en-US" sz="800" dirty="0">
                      <a:solidFill>
                        <a:schemeClr val="accent1"/>
                      </a:solidFill>
                      <a:latin typeface="BrownPro Light" panose="00010400010101010101" pitchFamily="50" charset="0"/>
                    </a:rPr>
                    <a:t>Blue 10%</a:t>
                  </a:r>
                </a:p>
              </p:txBody>
            </p:sp>
          </p:grpSp>
        </p:grpSp>
        <p:pic>
          <p:nvPicPr>
            <p:cNvPr id="2" name="Graphic 1">
              <a:extLst>
                <a:ext uri="{FF2B5EF4-FFF2-40B4-BE49-F238E27FC236}">
                  <a16:creationId xmlns:a16="http://schemas.microsoft.com/office/drawing/2014/main" id="{82C0137D-2040-7DE5-1EDB-BBD5270D960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741319" y="2732768"/>
              <a:ext cx="7612482" cy="2786532"/>
            </a:xfrm>
            <a:prstGeom prst="rect">
              <a:avLst/>
            </a:prstGeom>
          </p:spPr>
        </p:pic>
      </p:grpSp>
      <p:grpSp>
        <p:nvGrpSpPr>
          <p:cNvPr id="34" name="Group 33">
            <a:extLst>
              <a:ext uri="{FF2B5EF4-FFF2-40B4-BE49-F238E27FC236}">
                <a16:creationId xmlns:a16="http://schemas.microsoft.com/office/drawing/2014/main" id="{63ED65C7-3D36-710E-480F-14D08F0D57B7}"/>
              </a:ext>
            </a:extLst>
          </p:cNvPr>
          <p:cNvGrpSpPr/>
          <p:nvPr/>
        </p:nvGrpSpPr>
        <p:grpSpPr>
          <a:xfrm>
            <a:off x="3773883" y="2256553"/>
            <a:ext cx="8434900" cy="3247540"/>
            <a:chOff x="3773883" y="2256553"/>
            <a:chExt cx="8434900" cy="3247540"/>
          </a:xfrm>
        </p:grpSpPr>
        <p:pic>
          <p:nvPicPr>
            <p:cNvPr id="20" name="Graphic 19">
              <a:extLst>
                <a:ext uri="{FF2B5EF4-FFF2-40B4-BE49-F238E27FC236}">
                  <a16:creationId xmlns:a16="http://schemas.microsoft.com/office/drawing/2014/main" id="{407F057A-E81F-485B-4657-DD1D6DB9B8A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773883" y="2752238"/>
              <a:ext cx="7572623" cy="2751855"/>
            </a:xfrm>
            <a:prstGeom prst="rect">
              <a:avLst/>
            </a:prstGeom>
          </p:spPr>
        </p:pic>
        <p:grpSp>
          <p:nvGrpSpPr>
            <p:cNvPr id="21" name="Group 20">
              <a:extLst>
                <a:ext uri="{FF2B5EF4-FFF2-40B4-BE49-F238E27FC236}">
                  <a16:creationId xmlns:a16="http://schemas.microsoft.com/office/drawing/2014/main" id="{06DE5B89-2C48-BCE0-73C6-742037FED5A0}"/>
                </a:ext>
              </a:extLst>
            </p:cNvPr>
            <p:cNvGrpSpPr/>
            <p:nvPr/>
          </p:nvGrpSpPr>
          <p:grpSpPr>
            <a:xfrm>
              <a:off x="10247930" y="2256553"/>
              <a:ext cx="1960853" cy="1689003"/>
              <a:chOff x="8702384" y="1383622"/>
              <a:chExt cx="1960853" cy="1689003"/>
            </a:xfrm>
          </p:grpSpPr>
          <p:cxnSp>
            <p:nvCxnSpPr>
              <p:cNvPr id="22" name="Straight Connector 21">
                <a:extLst>
                  <a:ext uri="{FF2B5EF4-FFF2-40B4-BE49-F238E27FC236}">
                    <a16:creationId xmlns:a16="http://schemas.microsoft.com/office/drawing/2014/main" id="{72D2B74C-4EE9-70A6-7BD7-70F684430042}"/>
                  </a:ext>
                </a:extLst>
              </p:cNvPr>
              <p:cNvCxnSpPr>
                <a:cxnSpLocks/>
              </p:cNvCxnSpPr>
              <p:nvPr/>
            </p:nvCxnSpPr>
            <p:spPr>
              <a:xfrm>
                <a:off x="9765439" y="1539240"/>
                <a:ext cx="811121" cy="0"/>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AB8395C5-28DB-CF4E-01D1-3C2743B60027}"/>
                  </a:ext>
                </a:extLst>
              </p:cNvPr>
              <p:cNvGrpSpPr/>
              <p:nvPr/>
            </p:nvGrpSpPr>
            <p:grpSpPr>
              <a:xfrm>
                <a:off x="8702384" y="1383622"/>
                <a:ext cx="1960853" cy="1689003"/>
                <a:chOff x="8702384" y="1383622"/>
                <a:chExt cx="1960853" cy="1689003"/>
              </a:xfrm>
            </p:grpSpPr>
            <p:cxnSp>
              <p:nvCxnSpPr>
                <p:cNvPr id="24" name="Straight Arrow Connector 23">
                  <a:extLst>
                    <a:ext uri="{FF2B5EF4-FFF2-40B4-BE49-F238E27FC236}">
                      <a16:creationId xmlns:a16="http://schemas.microsoft.com/office/drawing/2014/main" id="{E6990308-1A26-DF94-0E40-3B4975AD8EAD}"/>
                    </a:ext>
                  </a:extLst>
                </p:cNvPr>
                <p:cNvCxnSpPr>
                  <a:cxnSpLocks/>
                </p:cNvCxnSpPr>
                <p:nvPr/>
              </p:nvCxnSpPr>
              <p:spPr>
                <a:xfrm flipH="1">
                  <a:off x="8702384" y="1539216"/>
                  <a:ext cx="1063052" cy="1533409"/>
                </a:xfrm>
                <a:prstGeom prst="straightConnector1">
                  <a:avLst/>
                </a:prstGeom>
                <a:ln w="9525" cap="flat" cmpd="sng" algn="ctr">
                  <a:solidFill>
                    <a:srgbClr val="7030A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5" name="Content Placeholder 11">
                  <a:extLst>
                    <a:ext uri="{FF2B5EF4-FFF2-40B4-BE49-F238E27FC236}">
                      <a16:creationId xmlns:a16="http://schemas.microsoft.com/office/drawing/2014/main" id="{3C2B4D4B-B4F0-AAE9-0A75-B2F1BBC269BF}"/>
                    </a:ext>
                  </a:extLst>
                </p:cNvPr>
                <p:cNvSpPr txBox="1">
                  <a:spLocks/>
                </p:cNvSpPr>
                <p:nvPr/>
              </p:nvSpPr>
              <p:spPr>
                <a:xfrm>
                  <a:off x="9702658" y="1383622"/>
                  <a:ext cx="960579" cy="6248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800" b="1" dirty="0">
                      <a:solidFill>
                        <a:srgbClr val="7030A0"/>
                      </a:solidFill>
                      <a:latin typeface="BrownPro Light" panose="00010400010101010101" pitchFamily="50" charset="0"/>
                    </a:rPr>
                    <a:t>OPN 4</a:t>
                  </a:r>
                </a:p>
                <a:p>
                  <a:pPr marL="0" indent="0" algn="r">
                    <a:lnSpc>
                      <a:spcPct val="100000"/>
                    </a:lnSpc>
                    <a:spcBef>
                      <a:spcPts val="0"/>
                    </a:spcBef>
                    <a:buNone/>
                  </a:pPr>
                  <a:r>
                    <a:rPr lang="en-US" sz="800" dirty="0">
                      <a:solidFill>
                        <a:srgbClr val="7030A0"/>
                      </a:solidFill>
                      <a:latin typeface="BrownPro Light" panose="00010400010101010101" pitchFamily="50" charset="0"/>
                    </a:rPr>
                    <a:t>Purple 10%</a:t>
                  </a:r>
                </a:p>
              </p:txBody>
            </p:sp>
          </p:grpSp>
        </p:grpSp>
      </p:grpSp>
      <p:grpSp>
        <p:nvGrpSpPr>
          <p:cNvPr id="18" name="Group 17">
            <a:extLst>
              <a:ext uri="{FF2B5EF4-FFF2-40B4-BE49-F238E27FC236}">
                <a16:creationId xmlns:a16="http://schemas.microsoft.com/office/drawing/2014/main" id="{9AAD68A6-5DDB-F739-7919-C6485AFE13AE}"/>
              </a:ext>
            </a:extLst>
          </p:cNvPr>
          <p:cNvGrpSpPr/>
          <p:nvPr/>
        </p:nvGrpSpPr>
        <p:grpSpPr>
          <a:xfrm>
            <a:off x="2411859" y="2649161"/>
            <a:ext cx="8950746" cy="2854932"/>
            <a:chOff x="2411859" y="2649161"/>
            <a:chExt cx="8950746" cy="2854932"/>
          </a:xfrm>
        </p:grpSpPr>
        <p:pic>
          <p:nvPicPr>
            <p:cNvPr id="10" name="Graphic 9">
              <a:extLst>
                <a:ext uri="{FF2B5EF4-FFF2-40B4-BE49-F238E27FC236}">
                  <a16:creationId xmlns:a16="http://schemas.microsoft.com/office/drawing/2014/main" id="{256DE304-7B0A-34FE-1180-2C09FB272EF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228646" y="2786062"/>
              <a:ext cx="8133959" cy="2718031"/>
            </a:xfrm>
            <a:prstGeom prst="rect">
              <a:avLst/>
            </a:prstGeom>
          </p:spPr>
        </p:pic>
        <p:grpSp>
          <p:nvGrpSpPr>
            <p:cNvPr id="12" name="Group 11">
              <a:extLst>
                <a:ext uri="{FF2B5EF4-FFF2-40B4-BE49-F238E27FC236}">
                  <a16:creationId xmlns:a16="http://schemas.microsoft.com/office/drawing/2014/main" id="{83B2DB3F-3455-4B4B-4134-AD540A0321AF}"/>
                </a:ext>
              </a:extLst>
            </p:cNvPr>
            <p:cNvGrpSpPr/>
            <p:nvPr/>
          </p:nvGrpSpPr>
          <p:grpSpPr>
            <a:xfrm>
              <a:off x="2411859" y="2649161"/>
              <a:ext cx="1564829" cy="1203702"/>
              <a:chOff x="9839684" y="1383622"/>
              <a:chExt cx="1564829" cy="1203702"/>
            </a:xfrm>
          </p:grpSpPr>
          <p:cxnSp>
            <p:nvCxnSpPr>
              <p:cNvPr id="13" name="Straight Connector 12">
                <a:extLst>
                  <a:ext uri="{FF2B5EF4-FFF2-40B4-BE49-F238E27FC236}">
                    <a16:creationId xmlns:a16="http://schemas.microsoft.com/office/drawing/2014/main" id="{CFACF8F8-2489-56AB-7EE8-7E426AD40B48}"/>
                  </a:ext>
                </a:extLst>
              </p:cNvPr>
              <p:cNvCxnSpPr>
                <a:cxnSpLocks/>
              </p:cNvCxnSpPr>
              <p:nvPr/>
            </p:nvCxnSpPr>
            <p:spPr>
              <a:xfrm>
                <a:off x="9921240" y="1539240"/>
                <a:ext cx="655320" cy="0"/>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6BD2AAF5-4185-0631-ECED-F719CA01C08D}"/>
                  </a:ext>
                </a:extLst>
              </p:cNvPr>
              <p:cNvGrpSpPr/>
              <p:nvPr/>
            </p:nvGrpSpPr>
            <p:grpSpPr>
              <a:xfrm>
                <a:off x="9839684" y="1383622"/>
                <a:ext cx="1564829" cy="1203702"/>
                <a:chOff x="9839684" y="1383622"/>
                <a:chExt cx="1564829" cy="1203702"/>
              </a:xfrm>
            </p:grpSpPr>
            <p:cxnSp>
              <p:nvCxnSpPr>
                <p:cNvPr id="16" name="Straight Arrow Connector 15">
                  <a:extLst>
                    <a:ext uri="{FF2B5EF4-FFF2-40B4-BE49-F238E27FC236}">
                      <a16:creationId xmlns:a16="http://schemas.microsoft.com/office/drawing/2014/main" id="{7F547DB5-C949-9E2B-445D-50103099F368}"/>
                    </a:ext>
                  </a:extLst>
                </p:cNvPr>
                <p:cNvCxnSpPr>
                  <a:cxnSpLocks/>
                </p:cNvCxnSpPr>
                <p:nvPr/>
              </p:nvCxnSpPr>
              <p:spPr>
                <a:xfrm>
                  <a:off x="10576560" y="1539197"/>
                  <a:ext cx="827953" cy="373439"/>
                </a:xfrm>
                <a:prstGeom prst="straightConnector1">
                  <a:avLst/>
                </a:prstGeom>
                <a:ln w="63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7" name="Content Placeholder 11">
                  <a:extLst>
                    <a:ext uri="{FF2B5EF4-FFF2-40B4-BE49-F238E27FC236}">
                      <a16:creationId xmlns:a16="http://schemas.microsoft.com/office/drawing/2014/main" id="{D701F01E-277E-1264-30E8-84835B63B168}"/>
                    </a:ext>
                  </a:extLst>
                </p:cNvPr>
                <p:cNvSpPr txBox="1">
                  <a:spLocks/>
                </p:cNvSpPr>
                <p:nvPr/>
              </p:nvSpPr>
              <p:spPr>
                <a:xfrm>
                  <a:off x="9839684" y="1383622"/>
                  <a:ext cx="1507679" cy="1203702"/>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800" b="1" dirty="0">
                      <a:solidFill>
                        <a:srgbClr val="FF0000"/>
                      </a:solidFill>
                      <a:latin typeface="BrownPro Light" panose="00010400010101010101" pitchFamily="50" charset="0"/>
                    </a:rPr>
                    <a:t>OPN1</a:t>
                  </a:r>
                </a:p>
                <a:p>
                  <a:pPr marL="0" indent="0">
                    <a:lnSpc>
                      <a:spcPct val="100000"/>
                    </a:lnSpc>
                    <a:spcBef>
                      <a:spcPts val="0"/>
                    </a:spcBef>
                    <a:buNone/>
                  </a:pPr>
                  <a:r>
                    <a:rPr lang="en-US" sz="800" b="1" dirty="0">
                      <a:solidFill>
                        <a:srgbClr val="FF0000"/>
                      </a:solidFill>
                      <a:latin typeface="BrownPro Light" panose="00010400010101010101" pitchFamily="50" charset="0"/>
                    </a:rPr>
                    <a:t>Gray 10%</a:t>
                  </a:r>
                </a:p>
                <a:p>
                  <a:pPr marL="0" indent="0">
                    <a:lnSpc>
                      <a:spcPct val="100000"/>
                    </a:lnSpc>
                    <a:spcBef>
                      <a:spcPts val="0"/>
                    </a:spcBef>
                    <a:buNone/>
                  </a:pPr>
                  <a:r>
                    <a:rPr lang="en-US" sz="800" b="1" dirty="0">
                      <a:solidFill>
                        <a:srgbClr val="FF0000"/>
                      </a:solidFill>
                      <a:latin typeface="BrownPro Light" panose="00010400010101010101" pitchFamily="50" charset="0"/>
                    </a:rPr>
                    <a:t>Blue 10%</a:t>
                  </a:r>
                </a:p>
                <a:p>
                  <a:pPr marL="0" indent="0">
                    <a:lnSpc>
                      <a:spcPct val="100000"/>
                    </a:lnSpc>
                    <a:spcBef>
                      <a:spcPts val="0"/>
                    </a:spcBef>
                    <a:buNone/>
                  </a:pPr>
                  <a:r>
                    <a:rPr lang="en-US" sz="800" b="1" dirty="0">
                      <a:solidFill>
                        <a:srgbClr val="FF0000"/>
                      </a:solidFill>
                      <a:latin typeface="BrownPro Light" panose="00010400010101010101" pitchFamily="50" charset="0"/>
                    </a:rPr>
                    <a:t>Purple 10%</a:t>
                  </a:r>
                </a:p>
                <a:p>
                  <a:pPr marL="0" indent="0">
                    <a:lnSpc>
                      <a:spcPct val="100000"/>
                    </a:lnSpc>
                    <a:spcBef>
                      <a:spcPts val="0"/>
                    </a:spcBef>
                    <a:buNone/>
                  </a:pPr>
                  <a:r>
                    <a:rPr lang="en-US" sz="800" b="1" dirty="0">
                      <a:solidFill>
                        <a:srgbClr val="FF0000"/>
                      </a:solidFill>
                      <a:latin typeface="BrownPro Light" panose="00010400010101010101" pitchFamily="50" charset="0"/>
                    </a:rPr>
                    <a:t>Orange 10%</a:t>
                  </a:r>
                </a:p>
              </p:txBody>
            </p:sp>
          </p:grpSp>
        </p:grpSp>
      </p:grpSp>
      <p:grpSp>
        <p:nvGrpSpPr>
          <p:cNvPr id="33" name="Group 32">
            <a:extLst>
              <a:ext uri="{FF2B5EF4-FFF2-40B4-BE49-F238E27FC236}">
                <a16:creationId xmlns:a16="http://schemas.microsoft.com/office/drawing/2014/main" id="{6E853C55-C69A-3F90-F6A8-F50F0EB1DAED}"/>
              </a:ext>
            </a:extLst>
          </p:cNvPr>
          <p:cNvGrpSpPr/>
          <p:nvPr/>
        </p:nvGrpSpPr>
        <p:grpSpPr>
          <a:xfrm>
            <a:off x="3738308" y="2790825"/>
            <a:ext cx="8450497" cy="2713268"/>
            <a:chOff x="3738308" y="2790825"/>
            <a:chExt cx="8450497" cy="2713268"/>
          </a:xfrm>
        </p:grpSpPr>
        <p:pic>
          <p:nvPicPr>
            <p:cNvPr id="27" name="Graphic 26">
              <a:extLst>
                <a:ext uri="{FF2B5EF4-FFF2-40B4-BE49-F238E27FC236}">
                  <a16:creationId xmlns:a16="http://schemas.microsoft.com/office/drawing/2014/main" id="{309FC0EB-9CB9-4181-7013-98C051050A5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738308" y="2790825"/>
              <a:ext cx="7633597" cy="2713268"/>
            </a:xfrm>
            <a:prstGeom prst="rect">
              <a:avLst/>
            </a:prstGeom>
          </p:spPr>
        </p:pic>
        <p:grpSp>
          <p:nvGrpSpPr>
            <p:cNvPr id="28" name="Group 27">
              <a:extLst>
                <a:ext uri="{FF2B5EF4-FFF2-40B4-BE49-F238E27FC236}">
                  <a16:creationId xmlns:a16="http://schemas.microsoft.com/office/drawing/2014/main" id="{62C58143-2550-34CF-BD6F-201EBD034C9C}"/>
                </a:ext>
              </a:extLst>
            </p:cNvPr>
            <p:cNvGrpSpPr/>
            <p:nvPr/>
          </p:nvGrpSpPr>
          <p:grpSpPr>
            <a:xfrm>
              <a:off x="10227952" y="3376475"/>
              <a:ext cx="1960853" cy="1689003"/>
              <a:chOff x="8702384" y="1383622"/>
              <a:chExt cx="1960853" cy="1689003"/>
            </a:xfrm>
          </p:grpSpPr>
          <p:cxnSp>
            <p:nvCxnSpPr>
              <p:cNvPr id="29" name="Straight Connector 28">
                <a:extLst>
                  <a:ext uri="{FF2B5EF4-FFF2-40B4-BE49-F238E27FC236}">
                    <a16:creationId xmlns:a16="http://schemas.microsoft.com/office/drawing/2014/main" id="{68DC8116-A951-93F2-1E09-C75577DBA542}"/>
                  </a:ext>
                </a:extLst>
              </p:cNvPr>
              <p:cNvCxnSpPr>
                <a:cxnSpLocks/>
              </p:cNvCxnSpPr>
              <p:nvPr/>
            </p:nvCxnSpPr>
            <p:spPr>
              <a:xfrm>
                <a:off x="9765439" y="1539240"/>
                <a:ext cx="811121"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707ADB5F-B694-B1C9-62A1-1AA6DB0E2C9A}"/>
                  </a:ext>
                </a:extLst>
              </p:cNvPr>
              <p:cNvGrpSpPr/>
              <p:nvPr/>
            </p:nvGrpSpPr>
            <p:grpSpPr>
              <a:xfrm>
                <a:off x="8702384" y="1383622"/>
                <a:ext cx="1960853" cy="1689003"/>
                <a:chOff x="8702384" y="1383622"/>
                <a:chExt cx="1960853" cy="1689003"/>
              </a:xfrm>
            </p:grpSpPr>
            <p:cxnSp>
              <p:nvCxnSpPr>
                <p:cNvPr id="31" name="Straight Arrow Connector 30">
                  <a:extLst>
                    <a:ext uri="{FF2B5EF4-FFF2-40B4-BE49-F238E27FC236}">
                      <a16:creationId xmlns:a16="http://schemas.microsoft.com/office/drawing/2014/main" id="{868F03CF-561B-EE22-A7FB-C84ED2B43FC9}"/>
                    </a:ext>
                  </a:extLst>
                </p:cNvPr>
                <p:cNvCxnSpPr>
                  <a:cxnSpLocks/>
                </p:cNvCxnSpPr>
                <p:nvPr/>
              </p:nvCxnSpPr>
              <p:spPr>
                <a:xfrm flipH="1">
                  <a:off x="8702384" y="1539216"/>
                  <a:ext cx="1063052" cy="1533409"/>
                </a:xfrm>
                <a:prstGeom prst="straightConnector1">
                  <a:avLst/>
                </a:prstGeom>
                <a:ln w="952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2" name="Content Placeholder 11">
                  <a:extLst>
                    <a:ext uri="{FF2B5EF4-FFF2-40B4-BE49-F238E27FC236}">
                      <a16:creationId xmlns:a16="http://schemas.microsoft.com/office/drawing/2014/main" id="{3E6EA105-FAE5-ABF7-63FB-5143B680289D}"/>
                    </a:ext>
                  </a:extLst>
                </p:cNvPr>
                <p:cNvSpPr txBox="1">
                  <a:spLocks/>
                </p:cNvSpPr>
                <p:nvPr/>
              </p:nvSpPr>
              <p:spPr>
                <a:xfrm>
                  <a:off x="9702658" y="1383622"/>
                  <a:ext cx="960579" cy="6248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800" b="1" dirty="0">
                      <a:solidFill>
                        <a:schemeClr val="accent2"/>
                      </a:solidFill>
                      <a:latin typeface="BrownPro Light" panose="00010400010101010101" pitchFamily="50" charset="0"/>
                    </a:rPr>
                    <a:t>OPN 4</a:t>
                  </a:r>
                </a:p>
                <a:p>
                  <a:pPr marL="0" indent="0" algn="r">
                    <a:lnSpc>
                      <a:spcPct val="100000"/>
                    </a:lnSpc>
                    <a:spcBef>
                      <a:spcPts val="0"/>
                    </a:spcBef>
                    <a:buNone/>
                  </a:pPr>
                  <a:r>
                    <a:rPr lang="en-US" sz="800" dirty="0">
                      <a:solidFill>
                        <a:schemeClr val="accent2"/>
                      </a:solidFill>
                      <a:latin typeface="BrownPro Light" panose="00010400010101010101" pitchFamily="50" charset="0"/>
                    </a:rPr>
                    <a:t>Orange 10%</a:t>
                  </a:r>
                </a:p>
              </p:txBody>
            </p:sp>
          </p:grpSp>
        </p:grpSp>
      </p:grpSp>
      <p:grpSp>
        <p:nvGrpSpPr>
          <p:cNvPr id="55" name="Group 54">
            <a:extLst>
              <a:ext uri="{FF2B5EF4-FFF2-40B4-BE49-F238E27FC236}">
                <a16:creationId xmlns:a16="http://schemas.microsoft.com/office/drawing/2014/main" id="{423D9022-9AF0-C516-5453-AD28D4003513}"/>
              </a:ext>
            </a:extLst>
          </p:cNvPr>
          <p:cNvGrpSpPr/>
          <p:nvPr/>
        </p:nvGrpSpPr>
        <p:grpSpPr>
          <a:xfrm>
            <a:off x="3738308" y="2761912"/>
            <a:ext cx="8457339" cy="2742181"/>
            <a:chOff x="3738308" y="2761912"/>
            <a:chExt cx="8457339" cy="2742181"/>
          </a:xfrm>
        </p:grpSpPr>
        <p:pic>
          <p:nvPicPr>
            <p:cNvPr id="3" name="Graphic 2">
              <a:extLst>
                <a:ext uri="{FF2B5EF4-FFF2-40B4-BE49-F238E27FC236}">
                  <a16:creationId xmlns:a16="http://schemas.microsoft.com/office/drawing/2014/main" id="{E784B748-113B-D6D0-0A1E-7454F1158AF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738308" y="2790825"/>
              <a:ext cx="7633597" cy="2713268"/>
            </a:xfrm>
            <a:prstGeom prst="rect">
              <a:avLst/>
            </a:prstGeom>
          </p:spPr>
        </p:pic>
        <p:grpSp>
          <p:nvGrpSpPr>
            <p:cNvPr id="49" name="Group 48">
              <a:extLst>
                <a:ext uri="{FF2B5EF4-FFF2-40B4-BE49-F238E27FC236}">
                  <a16:creationId xmlns:a16="http://schemas.microsoft.com/office/drawing/2014/main" id="{5F9BF158-2E20-82D3-9DCB-07C2CA0E8ED9}"/>
                </a:ext>
              </a:extLst>
            </p:cNvPr>
            <p:cNvGrpSpPr/>
            <p:nvPr/>
          </p:nvGrpSpPr>
          <p:grpSpPr>
            <a:xfrm>
              <a:off x="10234794" y="2761912"/>
              <a:ext cx="1960853" cy="1689003"/>
              <a:chOff x="8702384" y="1383622"/>
              <a:chExt cx="1960853" cy="1689003"/>
            </a:xfrm>
          </p:grpSpPr>
          <p:cxnSp>
            <p:nvCxnSpPr>
              <p:cNvPr id="51" name="Straight Connector 50">
                <a:extLst>
                  <a:ext uri="{FF2B5EF4-FFF2-40B4-BE49-F238E27FC236}">
                    <a16:creationId xmlns:a16="http://schemas.microsoft.com/office/drawing/2014/main" id="{8EA3977E-7A9C-13E9-DB5F-2C0E5C5E5A1C}"/>
                  </a:ext>
                </a:extLst>
              </p:cNvPr>
              <p:cNvCxnSpPr>
                <a:cxnSpLocks/>
              </p:cNvCxnSpPr>
              <p:nvPr/>
            </p:nvCxnSpPr>
            <p:spPr>
              <a:xfrm>
                <a:off x="9765439" y="1539240"/>
                <a:ext cx="811121" cy="0"/>
              </a:xfrm>
              <a:prstGeom prst="line">
                <a:avLst/>
              </a:prstGeom>
            </p:spPr>
            <p:style>
              <a:lnRef idx="1">
                <a:schemeClr val="dk1"/>
              </a:lnRef>
              <a:fillRef idx="0">
                <a:schemeClr val="dk1"/>
              </a:fillRef>
              <a:effectRef idx="0">
                <a:schemeClr val="dk1"/>
              </a:effectRef>
              <a:fontRef idx="minor">
                <a:schemeClr val="tx1"/>
              </a:fontRef>
            </p:style>
          </p:cxnSp>
          <p:grpSp>
            <p:nvGrpSpPr>
              <p:cNvPr id="52" name="Group 51">
                <a:extLst>
                  <a:ext uri="{FF2B5EF4-FFF2-40B4-BE49-F238E27FC236}">
                    <a16:creationId xmlns:a16="http://schemas.microsoft.com/office/drawing/2014/main" id="{B1361D92-7FC2-BF4E-D232-B448FB477C3B}"/>
                  </a:ext>
                </a:extLst>
              </p:cNvPr>
              <p:cNvGrpSpPr/>
              <p:nvPr/>
            </p:nvGrpSpPr>
            <p:grpSpPr>
              <a:xfrm>
                <a:off x="8702384" y="1383622"/>
                <a:ext cx="1960853" cy="1689003"/>
                <a:chOff x="8702384" y="1383622"/>
                <a:chExt cx="1960853" cy="1689003"/>
              </a:xfrm>
            </p:grpSpPr>
            <p:cxnSp>
              <p:nvCxnSpPr>
                <p:cNvPr id="53" name="Straight Arrow Connector 52">
                  <a:extLst>
                    <a:ext uri="{FF2B5EF4-FFF2-40B4-BE49-F238E27FC236}">
                      <a16:creationId xmlns:a16="http://schemas.microsoft.com/office/drawing/2014/main" id="{FF1A6198-42AC-D7DF-7CC1-CA1B18F59188}"/>
                    </a:ext>
                  </a:extLst>
                </p:cNvPr>
                <p:cNvCxnSpPr>
                  <a:cxnSpLocks/>
                </p:cNvCxnSpPr>
                <p:nvPr/>
              </p:nvCxnSpPr>
              <p:spPr>
                <a:xfrm flipH="1">
                  <a:off x="8702384" y="1539216"/>
                  <a:ext cx="1063052" cy="1533409"/>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54" name="Content Placeholder 11">
                  <a:extLst>
                    <a:ext uri="{FF2B5EF4-FFF2-40B4-BE49-F238E27FC236}">
                      <a16:creationId xmlns:a16="http://schemas.microsoft.com/office/drawing/2014/main" id="{AB9BDF85-3672-8B14-7EA3-8FE12EF01203}"/>
                    </a:ext>
                  </a:extLst>
                </p:cNvPr>
                <p:cNvSpPr txBox="1">
                  <a:spLocks/>
                </p:cNvSpPr>
                <p:nvPr/>
              </p:nvSpPr>
              <p:spPr>
                <a:xfrm>
                  <a:off x="9702658" y="1383622"/>
                  <a:ext cx="960579" cy="6248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800" b="1" dirty="0">
                      <a:latin typeface="BrownPro Light" panose="00010400010101010101" pitchFamily="50" charset="0"/>
                    </a:rPr>
                    <a:t>OPN 4</a:t>
                  </a:r>
                </a:p>
                <a:p>
                  <a:pPr marL="0" indent="0" algn="r">
                    <a:lnSpc>
                      <a:spcPct val="100000"/>
                    </a:lnSpc>
                    <a:spcBef>
                      <a:spcPts val="0"/>
                    </a:spcBef>
                    <a:buNone/>
                  </a:pPr>
                  <a:r>
                    <a:rPr lang="en-US" sz="800" dirty="0">
                      <a:latin typeface="BrownPro Light" panose="00010400010101010101" pitchFamily="50" charset="0"/>
                    </a:rPr>
                    <a:t>Gray 10%</a:t>
                  </a:r>
                </a:p>
              </p:txBody>
            </p:sp>
          </p:grpSp>
        </p:grpSp>
      </p:grpSp>
      <p:grpSp>
        <p:nvGrpSpPr>
          <p:cNvPr id="5" name="Group 4">
            <a:extLst>
              <a:ext uri="{FF2B5EF4-FFF2-40B4-BE49-F238E27FC236}">
                <a16:creationId xmlns:a16="http://schemas.microsoft.com/office/drawing/2014/main" id="{6A6ACE92-C1C8-E602-0B46-23B0BA3563D6}"/>
              </a:ext>
            </a:extLst>
          </p:cNvPr>
          <p:cNvGrpSpPr/>
          <p:nvPr/>
        </p:nvGrpSpPr>
        <p:grpSpPr>
          <a:xfrm>
            <a:off x="5991225" y="1874519"/>
            <a:ext cx="839012" cy="3773806"/>
            <a:chOff x="3609163" y="1874519"/>
            <a:chExt cx="839012" cy="3773806"/>
          </a:xfrm>
        </p:grpSpPr>
        <p:cxnSp>
          <p:nvCxnSpPr>
            <p:cNvPr id="19" name="Straight Connector 18">
              <a:extLst>
                <a:ext uri="{FF2B5EF4-FFF2-40B4-BE49-F238E27FC236}">
                  <a16:creationId xmlns:a16="http://schemas.microsoft.com/office/drawing/2014/main" id="{843B7A33-A669-0745-9196-FEEAA6A352E3}"/>
                </a:ext>
              </a:extLst>
            </p:cNvPr>
            <p:cNvCxnSpPr>
              <a:cxnSpLocks/>
              <a:stCxn id="26" idx="3"/>
            </p:cNvCxnSpPr>
            <p:nvPr/>
          </p:nvCxnSpPr>
          <p:spPr>
            <a:xfrm>
              <a:off x="4448174" y="1989772"/>
              <a:ext cx="1" cy="3658553"/>
            </a:xfrm>
            <a:prstGeom prst="line">
              <a:avLst/>
            </a:prstGeom>
            <a:ln w="28575" cmpd="sng">
              <a:solidFill>
                <a:srgbClr val="FF0000">
                  <a:alpha val="50000"/>
                </a:srgbClr>
              </a:solidFill>
              <a:prstDash val="dash"/>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ED433CE1-2C7E-B5C3-8F5B-C07438143174}"/>
                </a:ext>
              </a:extLst>
            </p:cNvPr>
            <p:cNvSpPr/>
            <p:nvPr/>
          </p:nvSpPr>
          <p:spPr>
            <a:xfrm>
              <a:off x="3609163" y="1874519"/>
              <a:ext cx="839011" cy="23050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rgbClr val="FF0000"/>
                  </a:solidFill>
                  <a:latin typeface="BrownPro" panose="00010500010101010101" pitchFamily="50" charset="0"/>
                </a:rPr>
                <a:t>Glare (S)</a:t>
              </a:r>
            </a:p>
          </p:txBody>
        </p:sp>
      </p:grpSp>
      <p:sp>
        <p:nvSpPr>
          <p:cNvPr id="36" name="Content Placeholder 11">
            <a:extLst>
              <a:ext uri="{FF2B5EF4-FFF2-40B4-BE49-F238E27FC236}">
                <a16:creationId xmlns:a16="http://schemas.microsoft.com/office/drawing/2014/main" id="{B4D7BA54-A753-1F2F-59EE-583D62DFDB99}"/>
              </a:ext>
            </a:extLst>
          </p:cNvPr>
          <p:cNvSpPr txBox="1">
            <a:spLocks/>
          </p:cNvSpPr>
          <p:nvPr/>
        </p:nvSpPr>
        <p:spPr>
          <a:xfrm>
            <a:off x="3291228" y="5642162"/>
            <a:ext cx="3397929" cy="8464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chemeClr val="bg1"/>
                </a:solidFill>
                <a:latin typeface="BrownPro Light" panose="00010400010101010101" pitchFamily="50" charset="0"/>
              </a:rPr>
              <a:t>S:       	Gaze toward window</a:t>
            </a:r>
          </a:p>
          <a:p>
            <a:pPr marL="0" indent="0">
              <a:buNone/>
            </a:pPr>
            <a:r>
              <a:rPr lang="en-US" sz="1200" dirty="0">
                <a:solidFill>
                  <a:schemeClr val="bg1"/>
                </a:solidFill>
                <a:latin typeface="BrownPro Light" panose="00010400010101010101" pitchFamily="50" charset="0"/>
              </a:rPr>
              <a:t>E/W: 	Gaze parallel to window</a:t>
            </a:r>
          </a:p>
          <a:p>
            <a:pPr marL="0" indent="0">
              <a:buNone/>
            </a:pPr>
            <a:r>
              <a:rPr lang="en-US" sz="1200" dirty="0">
                <a:solidFill>
                  <a:schemeClr val="bg1"/>
                </a:solidFill>
                <a:latin typeface="BrownPro Light" panose="00010400010101010101" pitchFamily="50" charset="0"/>
              </a:rPr>
              <a:t>N: 	Gaze toward rare wall</a:t>
            </a:r>
          </a:p>
        </p:txBody>
      </p:sp>
      <p:grpSp>
        <p:nvGrpSpPr>
          <p:cNvPr id="37" name="Group 36">
            <a:extLst>
              <a:ext uri="{FF2B5EF4-FFF2-40B4-BE49-F238E27FC236}">
                <a16:creationId xmlns:a16="http://schemas.microsoft.com/office/drawing/2014/main" id="{417E468B-42AB-B3D0-3289-AAC703400101}"/>
              </a:ext>
            </a:extLst>
          </p:cNvPr>
          <p:cNvGrpSpPr/>
          <p:nvPr/>
        </p:nvGrpSpPr>
        <p:grpSpPr>
          <a:xfrm>
            <a:off x="9451007" y="1880272"/>
            <a:ext cx="1323006" cy="3810373"/>
            <a:chOff x="9798340" y="1874519"/>
            <a:chExt cx="982436" cy="3773806"/>
          </a:xfrm>
        </p:grpSpPr>
        <p:cxnSp>
          <p:nvCxnSpPr>
            <p:cNvPr id="38" name="Straight Connector 37">
              <a:extLst>
                <a:ext uri="{FF2B5EF4-FFF2-40B4-BE49-F238E27FC236}">
                  <a16:creationId xmlns:a16="http://schemas.microsoft.com/office/drawing/2014/main" id="{A0FD24D9-38A4-A722-2A02-EB9DA7B4AFCA}"/>
                </a:ext>
              </a:extLst>
            </p:cNvPr>
            <p:cNvCxnSpPr>
              <a:cxnSpLocks/>
              <a:stCxn id="39" idx="1"/>
            </p:cNvCxnSpPr>
            <p:nvPr/>
          </p:nvCxnSpPr>
          <p:spPr>
            <a:xfrm>
              <a:off x="9798340" y="2015135"/>
              <a:ext cx="0" cy="3633190"/>
            </a:xfrm>
            <a:prstGeom prst="line">
              <a:avLst/>
            </a:prstGeom>
            <a:ln w="28575" cmpd="sng">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66BB82DE-1328-951F-587C-94ACD71BD078}"/>
                </a:ext>
              </a:extLst>
            </p:cNvPr>
            <p:cNvSpPr/>
            <p:nvPr/>
          </p:nvSpPr>
          <p:spPr>
            <a:xfrm>
              <a:off x="9798340" y="1874519"/>
              <a:ext cx="982436" cy="281231"/>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000" b="1" dirty="0">
                  <a:solidFill>
                    <a:schemeClr val="accent2"/>
                  </a:solidFill>
                  <a:latin typeface="BrownPro" panose="00010500010101010101" pitchFamily="50" charset="0"/>
                </a:rPr>
                <a:t>Orange (OPN4)</a:t>
              </a:r>
            </a:p>
          </p:txBody>
        </p:sp>
      </p:grpSp>
    </p:spTree>
    <p:extLst>
      <p:ext uri="{BB962C8B-B14F-4D97-AF65-F5344CB8AC3E}">
        <p14:creationId xmlns:p14="http://schemas.microsoft.com/office/powerpoint/2010/main" val="7611430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50">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55"/>
                                        </p:tgtEl>
                                        <p:attrNameLst>
                                          <p:attrName>style.visibility</p:attrName>
                                        </p:attrNameLst>
                                      </p:cBhvr>
                                      <p:to>
                                        <p:strVal val="visible"/>
                                      </p:to>
                                    </p:set>
                                    <p:animEffect transition="in" filter="wipe(left)">
                                      <p:cBhvr>
                                        <p:cTn id="16" dur="500"/>
                                        <p:tgtEl>
                                          <p:spTgt spid="55"/>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mph" presetSubtype="0" nodeType="clickEffect">
                                  <p:stCondLst>
                                    <p:cond delay="0"/>
                                  </p:stCondLst>
                                  <p:childTnLst>
                                    <p:set>
                                      <p:cBhvr>
                                        <p:cTn id="20" dur="indefinite"/>
                                        <p:tgtEl>
                                          <p:spTgt spid="18"/>
                                        </p:tgtEl>
                                        <p:attrNameLst>
                                          <p:attrName>style.opacity</p:attrName>
                                        </p:attrNameLst>
                                      </p:cBhvr>
                                      <p:to>
                                        <p:strVal val="0.5"/>
                                      </p:to>
                                    </p:set>
                                    <p:animEffect filter="image" prLst="opacity: 0.5">
                                      <p:cBhvr rctx="IE">
                                        <p:cTn id="21" dur="indefinite"/>
                                        <p:tgtEl>
                                          <p:spTgt spid="18"/>
                                        </p:tgtEl>
                                      </p:cBhvr>
                                    </p:animEffect>
                                  </p:childTnLst>
                                </p:cTn>
                              </p:par>
                              <p:par>
                                <p:cTn id="22" presetID="9" presetClass="emph" presetSubtype="0" nodeType="withEffect">
                                  <p:stCondLst>
                                    <p:cond delay="0"/>
                                  </p:stCondLst>
                                  <p:childTnLst>
                                    <p:set>
                                      <p:cBhvr>
                                        <p:cTn id="23" dur="indefinite"/>
                                        <p:tgtEl>
                                          <p:spTgt spid="55"/>
                                        </p:tgtEl>
                                        <p:attrNameLst>
                                          <p:attrName>style.opacity</p:attrName>
                                        </p:attrNameLst>
                                      </p:cBhvr>
                                      <p:to>
                                        <p:strVal val="0.5"/>
                                      </p:to>
                                    </p:set>
                                    <p:animEffect filter="image" prLst="opacity: 0.5">
                                      <p:cBhvr rctx="IE">
                                        <p:cTn id="24" dur="indefinite"/>
                                        <p:tgtEl>
                                          <p:spTgt spid="55"/>
                                        </p:tgtEl>
                                      </p:cBhvr>
                                    </p:animEffect>
                                  </p:childTnLst>
                                </p:cTn>
                              </p:par>
                              <p:par>
                                <p:cTn id="25" presetID="22" presetClass="entr" presetSubtype="8" fill="hold" nodeType="with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wipe(left)">
                                      <p:cBhvr>
                                        <p:cTn id="27" dur="500"/>
                                        <p:tgtEl>
                                          <p:spTgt spid="3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wipe(left)">
                                      <p:cBhvr>
                                        <p:cTn id="32" dur="500"/>
                                        <p:tgtEl>
                                          <p:spTgt spid="3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wipe(left)">
                                      <p:cBhvr>
                                        <p:cTn id="37" dur="500"/>
                                        <p:tgtEl>
                                          <p:spTgt spid="35"/>
                                        </p:tgtEl>
                                      </p:cBhvr>
                                    </p:animEffect>
                                  </p:childTnLst>
                                </p:cTn>
                              </p:par>
                            </p:childTnLst>
                          </p:cTn>
                        </p:par>
                        <p:par>
                          <p:cTn id="38" fill="hold">
                            <p:stCondLst>
                              <p:cond delay="500"/>
                            </p:stCondLst>
                            <p:childTnLst>
                              <p:par>
                                <p:cTn id="39" presetID="22" presetClass="entr" presetSubtype="4" fill="hold" nodeType="afterEffect">
                                  <p:stCondLst>
                                    <p:cond delay="0"/>
                                  </p:stCondLst>
                                  <p:childTnLst>
                                    <p:set>
                                      <p:cBhvr>
                                        <p:cTn id="40" dur="1" fill="hold">
                                          <p:stCondLst>
                                            <p:cond delay="0"/>
                                          </p:stCondLst>
                                        </p:cTn>
                                        <p:tgtEl>
                                          <p:spTgt spid="37"/>
                                        </p:tgtEl>
                                        <p:attrNameLst>
                                          <p:attrName>style.visibility</p:attrName>
                                        </p:attrNameLst>
                                      </p:cBhvr>
                                      <p:to>
                                        <p:strVal val="visible"/>
                                      </p:to>
                                    </p:set>
                                    <p:animEffect transition="in" filter="wipe(down)">
                                      <p:cBhvr>
                                        <p:cTn id="41"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B4C7C5C1-3AE4-D41E-4529-05C696C79B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09016" y="610483"/>
            <a:ext cx="8782983" cy="5637031"/>
          </a:xfrm>
          <a:prstGeom prst="rect">
            <a:avLst/>
          </a:prstGeom>
        </p:spPr>
      </p:pic>
      <p:sp>
        <p:nvSpPr>
          <p:cNvPr id="3" name="Rectangle 2">
            <a:extLst>
              <a:ext uri="{FF2B5EF4-FFF2-40B4-BE49-F238E27FC236}">
                <a16:creationId xmlns:a16="http://schemas.microsoft.com/office/drawing/2014/main" id="{DB6AC835-2874-6963-4EBC-EF21D8A47D1A}"/>
              </a:ext>
            </a:extLst>
          </p:cNvPr>
          <p:cNvSpPr/>
          <p:nvPr/>
        </p:nvSpPr>
        <p:spPr>
          <a:xfrm>
            <a:off x="561263" y="-3"/>
            <a:ext cx="2739340" cy="6858003"/>
          </a:xfrm>
          <a:prstGeom prst="rect">
            <a:avLst/>
          </a:prstGeom>
          <a:solidFill>
            <a:schemeClr val="bg2"/>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EDAA136F-51FD-FC75-E3B7-FE3EFAF8CE58}"/>
              </a:ext>
            </a:extLst>
          </p:cNvPr>
          <p:cNvSpPr txBox="1">
            <a:spLocks/>
          </p:cNvSpPr>
          <p:nvPr/>
        </p:nvSpPr>
        <p:spPr>
          <a:xfrm rot="16200000">
            <a:off x="-3153621" y="3153623"/>
            <a:ext cx="6846364" cy="5391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latin typeface="BrownPro" panose="00010500010101010101" pitchFamily="50" charset="0"/>
              </a:rPr>
              <a:t>HDR Imagery</a:t>
            </a:r>
          </a:p>
        </p:txBody>
      </p:sp>
      <p:sp>
        <p:nvSpPr>
          <p:cNvPr id="6" name="Content Placeholder 11">
            <a:extLst>
              <a:ext uri="{FF2B5EF4-FFF2-40B4-BE49-F238E27FC236}">
                <a16:creationId xmlns:a16="http://schemas.microsoft.com/office/drawing/2014/main" id="{54608438-757B-C9A6-BE7D-12AA4074C968}"/>
              </a:ext>
            </a:extLst>
          </p:cNvPr>
          <p:cNvSpPr txBox="1">
            <a:spLocks/>
          </p:cNvSpPr>
          <p:nvPr/>
        </p:nvSpPr>
        <p:spPr>
          <a:xfrm>
            <a:off x="838200" y="733422"/>
            <a:ext cx="2447886" cy="38456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latin typeface="BrownPro" panose="00010500010101010101" pitchFamily="50" charset="0"/>
              </a:rPr>
              <a:t>Gray (10%)</a:t>
            </a:r>
          </a:p>
          <a:p>
            <a:pPr marL="0" indent="0">
              <a:buNone/>
            </a:pPr>
            <a:r>
              <a:rPr lang="en-US" sz="1600" dirty="0">
                <a:solidFill>
                  <a:schemeClr val="accent1"/>
                </a:solidFill>
                <a:latin typeface="BrownPro" panose="00010500010101010101" pitchFamily="50" charset="0"/>
              </a:rPr>
              <a:t>Blue (10%)</a:t>
            </a:r>
          </a:p>
          <a:p>
            <a:pPr marL="0" indent="0">
              <a:buNone/>
            </a:pPr>
            <a:r>
              <a:rPr lang="en-US" sz="1600" dirty="0">
                <a:solidFill>
                  <a:srgbClr val="7030A0"/>
                </a:solidFill>
                <a:latin typeface="BrownPro" panose="00010500010101010101" pitchFamily="50" charset="0"/>
              </a:rPr>
              <a:t>Purple (10%)</a:t>
            </a:r>
          </a:p>
          <a:p>
            <a:pPr marL="0" indent="0">
              <a:buNone/>
            </a:pPr>
            <a:r>
              <a:rPr lang="en-US" sz="1600" dirty="0">
                <a:solidFill>
                  <a:schemeClr val="accent2"/>
                </a:solidFill>
                <a:latin typeface="BrownPro" panose="00010500010101010101" pitchFamily="50" charset="0"/>
              </a:rPr>
              <a:t>Orange (10%)</a:t>
            </a:r>
          </a:p>
          <a:p>
            <a:pPr marL="0" indent="0">
              <a:buNone/>
            </a:pPr>
            <a:r>
              <a:rPr lang="en-US" sz="1600" dirty="0">
                <a:latin typeface="BrownPro" panose="00010500010101010101" pitchFamily="50" charset="0"/>
              </a:rPr>
              <a:t>Seattle, WA</a:t>
            </a:r>
          </a:p>
          <a:p>
            <a:pPr marL="0" indent="0">
              <a:buNone/>
            </a:pPr>
            <a:r>
              <a:rPr lang="en-US" sz="1600" dirty="0">
                <a:latin typeface="BrownPro" panose="00010500010101010101" pitchFamily="50" charset="0"/>
              </a:rPr>
              <a:t>Climate: Clear</a:t>
            </a:r>
          </a:p>
          <a:p>
            <a:pPr marL="0" indent="0">
              <a:buNone/>
            </a:pPr>
            <a:r>
              <a:rPr lang="en-US" sz="1600" dirty="0">
                <a:latin typeface="BrownPro" panose="00010500010101010101" pitchFamily="50" charset="0"/>
              </a:rPr>
              <a:t>CCT: 5500 - 25000K</a:t>
            </a:r>
          </a:p>
          <a:p>
            <a:pPr marL="0" indent="0">
              <a:buNone/>
            </a:pPr>
            <a:r>
              <a:rPr lang="en-US" sz="1600" dirty="0">
                <a:latin typeface="BrownPro" panose="00010500010101010101" pitchFamily="50" charset="0"/>
              </a:rPr>
              <a:t>View: East</a:t>
            </a:r>
          </a:p>
          <a:p>
            <a:pPr marL="0" indent="0">
              <a:buNone/>
            </a:pPr>
            <a:r>
              <a:rPr lang="en-US" sz="1600" dirty="0">
                <a:latin typeface="BrownPro" panose="00010500010101010101" pitchFamily="50" charset="0"/>
              </a:rPr>
              <a:t>Dec 21</a:t>
            </a:r>
            <a:r>
              <a:rPr lang="en-US" sz="1600" baseline="30000" dirty="0">
                <a:latin typeface="BrownPro" panose="00010500010101010101" pitchFamily="50" charset="0"/>
              </a:rPr>
              <a:t>st</a:t>
            </a:r>
            <a:r>
              <a:rPr lang="en-US" sz="1600" dirty="0">
                <a:latin typeface="BrownPro" panose="00010500010101010101" pitchFamily="50" charset="0"/>
              </a:rPr>
              <a:t> : 9:00am</a:t>
            </a:r>
          </a:p>
          <a:p>
            <a:pPr marL="0" indent="0">
              <a:buNone/>
            </a:pPr>
            <a:r>
              <a:rPr lang="en-US" sz="1600" dirty="0">
                <a:latin typeface="BrownPro" panose="00010500010101010101" pitchFamily="50" charset="0"/>
              </a:rPr>
              <a:t>Sitting Eye-level: 44”</a:t>
            </a:r>
          </a:p>
          <a:p>
            <a:pPr marL="0" indent="0">
              <a:buNone/>
            </a:pPr>
            <a:endParaRPr lang="en-US" sz="1600" dirty="0">
              <a:latin typeface="BrownPro" panose="00010500010101010101" pitchFamily="50" charset="0"/>
            </a:endParaRPr>
          </a:p>
        </p:txBody>
      </p:sp>
      <p:pic>
        <p:nvPicPr>
          <p:cNvPr id="5" name="Graphic 4">
            <a:extLst>
              <a:ext uri="{FF2B5EF4-FFF2-40B4-BE49-F238E27FC236}">
                <a16:creationId xmlns:a16="http://schemas.microsoft.com/office/drawing/2014/main" id="{EB4BDE70-C29F-6EA5-7D08-F7A14611D1E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97470" y="4407582"/>
            <a:ext cx="2066925" cy="342900"/>
          </a:xfrm>
          <a:prstGeom prst="rect">
            <a:avLst/>
          </a:prstGeom>
        </p:spPr>
      </p:pic>
    </p:spTree>
    <p:extLst>
      <p:ext uri="{BB962C8B-B14F-4D97-AF65-F5344CB8AC3E}">
        <p14:creationId xmlns:p14="http://schemas.microsoft.com/office/powerpoint/2010/main" val="25430082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30EB1-111F-AF59-F058-C31F389CE3FB}"/>
              </a:ext>
            </a:extLst>
          </p:cNvPr>
          <p:cNvSpPr>
            <a:spLocks noGrp="1"/>
          </p:cNvSpPr>
          <p:nvPr>
            <p:ph type="title"/>
          </p:nvPr>
        </p:nvSpPr>
        <p:spPr/>
        <p:txBody>
          <a:bodyPr>
            <a:normAutofit/>
          </a:bodyPr>
          <a:lstStyle/>
          <a:p>
            <a:r>
              <a:rPr lang="en-US" sz="3000" b="1" dirty="0">
                <a:latin typeface="BrownPro" panose="00010500010101010101" pitchFamily="50" charset="0"/>
              </a:rPr>
              <a:t>Finding 2: Gray vs Color (OF: 10%)</a:t>
            </a:r>
          </a:p>
        </p:txBody>
      </p:sp>
      <p:sp>
        <p:nvSpPr>
          <p:cNvPr id="3" name="Content Placeholder 2">
            <a:extLst>
              <a:ext uri="{FF2B5EF4-FFF2-40B4-BE49-F238E27FC236}">
                <a16:creationId xmlns:a16="http://schemas.microsoft.com/office/drawing/2014/main" id="{51D604CF-2EEE-251C-76A6-A8750CE2902F}"/>
              </a:ext>
            </a:extLst>
          </p:cNvPr>
          <p:cNvSpPr>
            <a:spLocks noGrp="1"/>
          </p:cNvSpPr>
          <p:nvPr>
            <p:ph idx="1"/>
          </p:nvPr>
        </p:nvSpPr>
        <p:spPr/>
        <p:txBody>
          <a:bodyPr>
            <a:normAutofit/>
          </a:bodyPr>
          <a:lstStyle/>
          <a:p>
            <a:pPr marL="514350" indent="-514350">
              <a:buFont typeface="+mj-lt"/>
              <a:buAutoNum type="arabicPeriod"/>
            </a:pPr>
            <a:r>
              <a:rPr lang="en-US" sz="1600" dirty="0">
                <a:latin typeface="BrownPro Light" panose="00010400010101010101" pitchFamily="50" charset="0"/>
              </a:rPr>
              <a:t>Trans and BRTDfunc files have similar results in grid base simulation, but HDR renders by BRTDfunc is significantly more realistic to human visual sensation.</a:t>
            </a:r>
          </a:p>
          <a:p>
            <a:pPr marL="514350" indent="-514350">
              <a:buFont typeface="+mj-lt"/>
              <a:buAutoNum type="arabicPeriod"/>
            </a:pPr>
            <a:endParaRPr lang="en-US" sz="1600" dirty="0">
              <a:latin typeface="BrownPro Light" panose="00010400010101010101" pitchFamily="50" charset="0"/>
            </a:endParaRPr>
          </a:p>
          <a:p>
            <a:pPr marL="514350" indent="-514350">
              <a:buFont typeface="+mj-lt"/>
              <a:buAutoNum type="arabicPeriod"/>
            </a:pPr>
            <a:r>
              <a:rPr lang="en-US" sz="1600" dirty="0">
                <a:latin typeface="BrownPro Light" panose="00010400010101010101" pitchFamily="50" charset="0"/>
              </a:rPr>
              <a:t>Manipulate the fabric can improve melanopic light distribution up to 15% in general. </a:t>
            </a:r>
          </a:p>
          <a:p>
            <a:pPr marL="514350" indent="-514350">
              <a:buFont typeface="+mj-lt"/>
              <a:buAutoNum type="arabicPeriod"/>
            </a:pPr>
            <a:endParaRPr lang="en-US" sz="1600" dirty="0">
              <a:latin typeface="BrownPro Light" panose="00010400010101010101" pitchFamily="50" charset="0"/>
            </a:endParaRPr>
          </a:p>
          <a:p>
            <a:pPr marL="514350" indent="-514350">
              <a:buFont typeface="+mj-lt"/>
              <a:buAutoNum type="arabicPeriod"/>
            </a:pPr>
            <a:r>
              <a:rPr lang="en-US" sz="1600" dirty="0">
                <a:latin typeface="BrownPro Light" panose="00010400010101010101" pitchFamily="50" charset="0"/>
              </a:rPr>
              <a:t>Manipulate the fabric can increase melanopic light penetration over 10’– 0”.</a:t>
            </a:r>
          </a:p>
          <a:p>
            <a:pPr marL="514350" indent="-514350">
              <a:buFont typeface="+mj-lt"/>
              <a:buAutoNum type="arabicPeriod"/>
            </a:pPr>
            <a:endParaRPr lang="en-US" sz="1600" dirty="0">
              <a:latin typeface="BrownPro Light" panose="00010400010101010101" pitchFamily="50" charset="0"/>
            </a:endParaRPr>
          </a:p>
          <a:p>
            <a:pPr marL="514350" indent="-514350">
              <a:buFont typeface="+mj-lt"/>
              <a:buAutoNum type="arabicPeriod"/>
            </a:pPr>
            <a:r>
              <a:rPr lang="en-US" sz="1600" dirty="0">
                <a:latin typeface="BrownPro Light" panose="00010400010101010101" pitchFamily="50" charset="0"/>
              </a:rPr>
              <a:t>This simulation alters the fabric property via the colors of specular transmission, further investigation would require advanced material science.</a:t>
            </a:r>
          </a:p>
        </p:txBody>
      </p:sp>
    </p:spTree>
    <p:extLst>
      <p:ext uri="{BB962C8B-B14F-4D97-AF65-F5344CB8AC3E}">
        <p14:creationId xmlns:p14="http://schemas.microsoft.com/office/powerpoint/2010/main" val="2872905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ircadian rhythm">
            <a:extLst>
              <a:ext uri="{FF2B5EF4-FFF2-40B4-BE49-F238E27FC236}">
                <a16:creationId xmlns:a16="http://schemas.microsoft.com/office/drawing/2014/main" id="{88B3F73E-B705-A919-F47C-58F212B856EE}"/>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6930" t="8017" r="8017" b="6930"/>
          <a:stretch/>
        </p:blipFill>
        <p:spPr bwMode="auto">
          <a:xfrm>
            <a:off x="6972648" y="1843087"/>
            <a:ext cx="4381151" cy="4381151"/>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11">
            <a:extLst>
              <a:ext uri="{FF2B5EF4-FFF2-40B4-BE49-F238E27FC236}">
                <a16:creationId xmlns:a16="http://schemas.microsoft.com/office/drawing/2014/main" id="{2BAD64DD-290D-F662-061B-33237F99C68C}"/>
              </a:ext>
            </a:extLst>
          </p:cNvPr>
          <p:cNvSpPr txBox="1">
            <a:spLocks/>
          </p:cNvSpPr>
          <p:nvPr/>
        </p:nvSpPr>
        <p:spPr>
          <a:xfrm>
            <a:off x="838200" y="1825626"/>
            <a:ext cx="5257800" cy="43513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BrownPro" panose="00010500010101010101" pitchFamily="50" charset="0"/>
              </a:rPr>
              <a:t>Regulate and coordinate body functions over 24 hours </a:t>
            </a:r>
          </a:p>
          <a:p>
            <a:r>
              <a:rPr lang="en-US" sz="2000" dirty="0">
                <a:latin typeface="BrownPro" panose="00010500010101010101" pitchFamily="50" charset="0"/>
              </a:rPr>
              <a:t>23.7 – 25.1 </a:t>
            </a:r>
            <a:r>
              <a:rPr lang="en-US" sz="2000" dirty="0" err="1">
                <a:latin typeface="BrownPro" panose="00010500010101010101" pitchFamily="50" charset="0"/>
              </a:rPr>
              <a:t>hrs</a:t>
            </a:r>
            <a:r>
              <a:rPr lang="en-US" sz="2000" dirty="0">
                <a:latin typeface="BrownPro" panose="00010500010101010101" pitchFamily="50" charset="0"/>
              </a:rPr>
              <a:t> (Lockley 2009)</a:t>
            </a:r>
          </a:p>
          <a:p>
            <a:r>
              <a:rPr lang="en-US" sz="2000" dirty="0">
                <a:latin typeface="BrownPro" panose="00010500010101010101" pitchFamily="50" charset="0"/>
              </a:rPr>
              <a:t>Synchronization requires: </a:t>
            </a:r>
            <a:endParaRPr lang="en-US" sz="2000" dirty="0">
              <a:latin typeface="BrownPro Light" panose="00010400010101010101" pitchFamily="50" charset="0"/>
            </a:endParaRPr>
          </a:p>
          <a:p>
            <a:pPr lvl="1"/>
            <a:r>
              <a:rPr lang="en-US" sz="1600" dirty="0">
                <a:latin typeface="BrownPro Light" panose="00010400010101010101" pitchFamily="50" charset="0"/>
              </a:rPr>
              <a:t>Light intensity</a:t>
            </a:r>
          </a:p>
          <a:p>
            <a:pPr lvl="1"/>
            <a:r>
              <a:rPr lang="en-US" sz="1600" dirty="0">
                <a:latin typeface="BrownPro Light" panose="00010400010101010101" pitchFamily="50" charset="0"/>
              </a:rPr>
              <a:t>Duration</a:t>
            </a:r>
          </a:p>
          <a:p>
            <a:pPr lvl="1"/>
            <a:r>
              <a:rPr lang="en-US" sz="1600" dirty="0">
                <a:latin typeface="BrownPro Light" panose="00010400010101010101" pitchFamily="50" charset="0"/>
              </a:rPr>
              <a:t>Correct Timing</a:t>
            </a:r>
          </a:p>
          <a:p>
            <a:pPr lvl="1"/>
            <a:r>
              <a:rPr lang="en-US" sz="1600" dirty="0">
                <a:latin typeface="BrownPro Light" panose="00010400010101010101" pitchFamily="50" charset="0"/>
              </a:rPr>
              <a:t>Wavelength / Color</a:t>
            </a:r>
          </a:p>
        </p:txBody>
      </p:sp>
      <p:sp>
        <p:nvSpPr>
          <p:cNvPr id="6" name="Title 1">
            <a:extLst>
              <a:ext uri="{FF2B5EF4-FFF2-40B4-BE49-F238E27FC236}">
                <a16:creationId xmlns:a16="http://schemas.microsoft.com/office/drawing/2014/main" id="{2E1407B6-394D-8F16-8121-089050E3309D}"/>
              </a:ext>
            </a:extLst>
          </p:cNvPr>
          <p:cNvSpPr txBox="1">
            <a:spLocks/>
          </p:cNvSpPr>
          <p:nvPr/>
        </p:nvSpPr>
        <p:spPr>
          <a:xfrm>
            <a:off x="8382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latin typeface="BrownPro" panose="00010500010101010101" pitchFamily="50" charset="0"/>
              </a:rPr>
              <a:t>Circadian Rhythm</a:t>
            </a:r>
          </a:p>
        </p:txBody>
      </p:sp>
      <p:sp>
        <p:nvSpPr>
          <p:cNvPr id="7" name="Content Placeholder 11">
            <a:extLst>
              <a:ext uri="{FF2B5EF4-FFF2-40B4-BE49-F238E27FC236}">
                <a16:creationId xmlns:a16="http://schemas.microsoft.com/office/drawing/2014/main" id="{D8797B72-6ABB-77BA-6412-F32631BE01E2}"/>
              </a:ext>
            </a:extLst>
          </p:cNvPr>
          <p:cNvSpPr txBox="1">
            <a:spLocks/>
          </p:cNvSpPr>
          <p:nvPr/>
        </p:nvSpPr>
        <p:spPr>
          <a:xfrm>
            <a:off x="8853182" y="6176963"/>
            <a:ext cx="2500618" cy="3319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000" i="1" dirty="0">
                <a:latin typeface="BrownPro Light" panose="00010400010101010101" pitchFamily="50" charset="0"/>
              </a:rPr>
              <a:t>Image: </a:t>
            </a:r>
            <a:r>
              <a:rPr lang="en-US" sz="1000" i="1" dirty="0" err="1">
                <a:latin typeface="BrownPro Light" panose="00010400010101010101" pitchFamily="50" charset="0"/>
              </a:rPr>
              <a:t>Elenabsl</a:t>
            </a:r>
            <a:r>
              <a:rPr lang="en-US" sz="1000" i="1" dirty="0">
                <a:latin typeface="BrownPro Light" panose="00010400010101010101" pitchFamily="50" charset="0"/>
              </a:rPr>
              <a:t> / Shutterstock.com</a:t>
            </a:r>
          </a:p>
          <a:p>
            <a:pPr marL="342900" indent="-342900" algn="r">
              <a:buFont typeface="+mj-lt"/>
              <a:buAutoNum type="arabicPeriod"/>
            </a:pPr>
            <a:endParaRPr lang="en-US" sz="1000" i="1" dirty="0">
              <a:latin typeface="BrownPro Light" panose="00010400010101010101" pitchFamily="50" charset="0"/>
            </a:endParaRPr>
          </a:p>
        </p:txBody>
      </p:sp>
    </p:spTree>
    <p:extLst>
      <p:ext uri="{BB962C8B-B14F-4D97-AF65-F5344CB8AC3E}">
        <p14:creationId xmlns:p14="http://schemas.microsoft.com/office/powerpoint/2010/main" val="10261170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2E78D80C-9CD1-4D1D-AC7A-A75F299D9AD3}"/>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latin typeface="BrownPro" panose="00010500010101010101" pitchFamily="50" charset="0"/>
              </a:rPr>
              <a:t>3. Shade vs Venetian Blinds (VB)</a:t>
            </a:r>
          </a:p>
        </p:txBody>
      </p:sp>
      <p:pic>
        <p:nvPicPr>
          <p:cNvPr id="1026" name="Picture 2">
            <a:extLst>
              <a:ext uri="{FF2B5EF4-FFF2-40B4-BE49-F238E27FC236}">
                <a16:creationId xmlns:a16="http://schemas.microsoft.com/office/drawing/2014/main" id="{72AA18AF-F9E8-7673-31BE-30C9A6F87C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3824" y="1814659"/>
            <a:ext cx="3224352" cy="396504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61A073F7-C8B1-C31E-BE16-F7EA47691F71}"/>
              </a:ext>
            </a:extLst>
          </p:cNvPr>
          <p:cNvPicPr>
            <a:picLocks noChangeAspect="1"/>
          </p:cNvPicPr>
          <p:nvPr/>
        </p:nvPicPr>
        <p:blipFill rotWithShape="1">
          <a:blip r:embed="rId4"/>
          <a:srcRect r="33358"/>
          <a:stretch/>
        </p:blipFill>
        <p:spPr>
          <a:xfrm>
            <a:off x="4483824" y="1814659"/>
            <a:ext cx="2155646" cy="3965045"/>
          </a:xfrm>
          <a:prstGeom prst="rect">
            <a:avLst/>
          </a:prstGeom>
        </p:spPr>
      </p:pic>
      <p:sp>
        <p:nvSpPr>
          <p:cNvPr id="3" name="Content Placeholder 11">
            <a:extLst>
              <a:ext uri="{FF2B5EF4-FFF2-40B4-BE49-F238E27FC236}">
                <a16:creationId xmlns:a16="http://schemas.microsoft.com/office/drawing/2014/main" id="{0B9783A3-8A8D-B307-D9DA-8FCBE8982FF1}"/>
              </a:ext>
            </a:extLst>
          </p:cNvPr>
          <p:cNvSpPr txBox="1">
            <a:spLocks/>
          </p:cNvSpPr>
          <p:nvPr/>
        </p:nvSpPr>
        <p:spPr>
          <a:xfrm>
            <a:off x="1103539" y="2051846"/>
            <a:ext cx="2712720" cy="34775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latin typeface="BrownPro Light" panose="00010400010101010101" pitchFamily="50" charset="0"/>
              </a:rPr>
              <a:t>Gray – 50mm spacing, 30° pitch.</a:t>
            </a:r>
          </a:p>
          <a:p>
            <a:pPr marL="0" indent="0">
              <a:buNone/>
            </a:pPr>
            <a:r>
              <a:rPr lang="en-US" sz="1200" dirty="0">
                <a:latin typeface="BrownPro Light" panose="00010400010101010101" pitchFamily="50" charset="0"/>
              </a:rPr>
              <a:t>Location: Seattle, WA</a:t>
            </a:r>
          </a:p>
          <a:p>
            <a:pPr marL="0" indent="0">
              <a:buNone/>
            </a:pPr>
            <a:r>
              <a:rPr lang="en-US" sz="1200" dirty="0">
                <a:latin typeface="BrownPro Light" panose="00010400010101010101" pitchFamily="50" charset="0"/>
              </a:rPr>
              <a:t>Climate: Clear Sky</a:t>
            </a:r>
          </a:p>
          <a:p>
            <a:pPr marL="0" indent="0">
              <a:buNone/>
            </a:pPr>
            <a:r>
              <a:rPr lang="en-US" sz="1200" dirty="0">
                <a:latin typeface="BrownPro Light" panose="00010400010101010101" pitchFamily="50" charset="0"/>
              </a:rPr>
              <a:t>CCT: 6500K</a:t>
            </a:r>
          </a:p>
          <a:p>
            <a:pPr marL="0" indent="0">
              <a:buNone/>
            </a:pPr>
            <a:r>
              <a:rPr lang="en-US" sz="1200" dirty="0">
                <a:latin typeface="BrownPro Light" panose="00010400010101010101" pitchFamily="50" charset="0"/>
              </a:rPr>
              <a:t>Jun 21</a:t>
            </a:r>
            <a:r>
              <a:rPr lang="en-US" sz="1200" baseline="30000" dirty="0">
                <a:latin typeface="BrownPro Light" panose="00010400010101010101" pitchFamily="50" charset="0"/>
              </a:rPr>
              <a:t>st</a:t>
            </a:r>
            <a:r>
              <a:rPr lang="en-US" sz="1200" dirty="0">
                <a:latin typeface="BrownPro Light" panose="00010400010101010101" pitchFamily="50" charset="0"/>
              </a:rPr>
              <a:t> : 12:00pm</a:t>
            </a:r>
          </a:p>
          <a:p>
            <a:pPr marL="0" indent="0">
              <a:buNone/>
            </a:pPr>
            <a:r>
              <a:rPr lang="en-US" sz="1200" dirty="0">
                <a:latin typeface="BrownPro Light" panose="00010400010101010101" pitchFamily="50" charset="0"/>
              </a:rPr>
              <a:t>Sitting Eye-level: 44”</a:t>
            </a:r>
          </a:p>
        </p:txBody>
      </p:sp>
      <p:sp>
        <p:nvSpPr>
          <p:cNvPr id="4" name="Rectangle 3">
            <a:extLst>
              <a:ext uri="{FF2B5EF4-FFF2-40B4-BE49-F238E27FC236}">
                <a16:creationId xmlns:a16="http://schemas.microsoft.com/office/drawing/2014/main" id="{BEE8D43E-0C0D-219E-1DF8-28EF6126B82B}"/>
              </a:ext>
            </a:extLst>
          </p:cNvPr>
          <p:cNvSpPr/>
          <p:nvPr/>
        </p:nvSpPr>
        <p:spPr>
          <a:xfrm>
            <a:off x="838199" y="1814659"/>
            <a:ext cx="3105150" cy="3965044"/>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D9853A1-1DB5-8F5C-6995-EB64D0485BEA}"/>
              </a:ext>
            </a:extLst>
          </p:cNvPr>
          <p:cNvPicPr>
            <a:picLocks noChangeAspect="1"/>
          </p:cNvPicPr>
          <p:nvPr/>
        </p:nvPicPr>
        <p:blipFill>
          <a:blip r:embed="rId5"/>
          <a:stretch>
            <a:fillRect/>
          </a:stretch>
        </p:blipFill>
        <p:spPr>
          <a:xfrm>
            <a:off x="7784921" y="1814658"/>
            <a:ext cx="3823436" cy="3965045"/>
          </a:xfrm>
          <a:prstGeom prst="rect">
            <a:avLst/>
          </a:prstGeom>
        </p:spPr>
      </p:pic>
    </p:spTree>
    <p:extLst>
      <p:ext uri="{BB962C8B-B14F-4D97-AF65-F5344CB8AC3E}">
        <p14:creationId xmlns:p14="http://schemas.microsoft.com/office/powerpoint/2010/main" val="21947593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E1407B6-394D-8F16-8121-089050E3309D}"/>
              </a:ext>
            </a:extLst>
          </p:cNvPr>
          <p:cNvSpPr txBox="1">
            <a:spLocks/>
          </p:cNvSpPr>
          <p:nvPr/>
        </p:nvSpPr>
        <p:spPr>
          <a:xfrm>
            <a:off x="8382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latin typeface="BrownPro" panose="00010500010101010101" pitchFamily="50" charset="0"/>
              </a:rPr>
              <a:t>SF (Gray), VB(Gray) , VB(Blue / Red)</a:t>
            </a:r>
          </a:p>
        </p:txBody>
      </p:sp>
      <p:sp>
        <p:nvSpPr>
          <p:cNvPr id="2" name="Rectangle 1">
            <a:extLst>
              <a:ext uri="{FF2B5EF4-FFF2-40B4-BE49-F238E27FC236}">
                <a16:creationId xmlns:a16="http://schemas.microsoft.com/office/drawing/2014/main" id="{1FD7359C-A589-7039-7DE8-3B734BC91648}"/>
              </a:ext>
            </a:extLst>
          </p:cNvPr>
          <p:cNvSpPr/>
          <p:nvPr/>
        </p:nvSpPr>
        <p:spPr>
          <a:xfrm>
            <a:off x="923865" y="1414464"/>
            <a:ext cx="1733609" cy="89486"/>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0361B0C4-48EF-B492-2068-7C5DF3320D4A}"/>
              </a:ext>
            </a:extLst>
          </p:cNvPr>
          <p:cNvSpPr/>
          <p:nvPr/>
        </p:nvSpPr>
        <p:spPr>
          <a:xfrm>
            <a:off x="2881544" y="1414464"/>
            <a:ext cx="1642831" cy="89486"/>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0A6CA7E7-0698-4F69-099A-105FC053837B}"/>
              </a:ext>
            </a:extLst>
          </p:cNvPr>
          <p:cNvSpPr/>
          <p:nvPr/>
        </p:nvSpPr>
        <p:spPr>
          <a:xfrm>
            <a:off x="4946562" y="1414464"/>
            <a:ext cx="2540088" cy="89486"/>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Graphic 14">
            <a:extLst>
              <a:ext uri="{FF2B5EF4-FFF2-40B4-BE49-F238E27FC236}">
                <a16:creationId xmlns:a16="http://schemas.microsoft.com/office/drawing/2014/main" id="{B48106CD-904A-6D73-F68F-38A704C95F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48728" y="203671"/>
            <a:ext cx="2316296" cy="1113604"/>
          </a:xfrm>
          <a:prstGeom prst="rect">
            <a:avLst/>
          </a:prstGeom>
        </p:spPr>
      </p:pic>
      <p:sp>
        <p:nvSpPr>
          <p:cNvPr id="16" name="Content Placeholder 11">
            <a:extLst>
              <a:ext uri="{FF2B5EF4-FFF2-40B4-BE49-F238E27FC236}">
                <a16:creationId xmlns:a16="http://schemas.microsoft.com/office/drawing/2014/main" id="{6E83374F-66DF-8AC6-0A43-6B45998499ED}"/>
              </a:ext>
            </a:extLst>
          </p:cNvPr>
          <p:cNvSpPr txBox="1">
            <a:spLocks/>
          </p:cNvSpPr>
          <p:nvPr/>
        </p:nvSpPr>
        <p:spPr>
          <a:xfrm>
            <a:off x="1685925" y="6078972"/>
            <a:ext cx="3228974" cy="3250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latin typeface="BrownPro" panose="00010500010101010101" pitchFamily="50" charset="0"/>
              </a:rPr>
              <a:t>Summer Jun 21</a:t>
            </a:r>
            <a:r>
              <a:rPr lang="en-US" sz="1600" baseline="30000" dirty="0">
                <a:latin typeface="BrownPro" panose="00010500010101010101" pitchFamily="50" charset="0"/>
              </a:rPr>
              <a:t>st </a:t>
            </a:r>
            <a:r>
              <a:rPr lang="en-US" sz="1600" dirty="0">
                <a:latin typeface="BrownPro" panose="00010500010101010101" pitchFamily="50" charset="0"/>
              </a:rPr>
              <a:t>12 :00pm</a:t>
            </a:r>
          </a:p>
        </p:txBody>
      </p:sp>
      <p:sp>
        <p:nvSpPr>
          <p:cNvPr id="19" name="Content Placeholder 11">
            <a:extLst>
              <a:ext uri="{FF2B5EF4-FFF2-40B4-BE49-F238E27FC236}">
                <a16:creationId xmlns:a16="http://schemas.microsoft.com/office/drawing/2014/main" id="{F90A5119-3388-68D5-2645-9A5FC8ADFA6B}"/>
              </a:ext>
            </a:extLst>
          </p:cNvPr>
          <p:cNvSpPr txBox="1">
            <a:spLocks/>
          </p:cNvSpPr>
          <p:nvPr/>
        </p:nvSpPr>
        <p:spPr>
          <a:xfrm>
            <a:off x="7277104" y="6078972"/>
            <a:ext cx="3228972" cy="3250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latin typeface="BrownPro" panose="00010500010101010101" pitchFamily="50" charset="0"/>
              </a:rPr>
              <a:t>Winter Dec 21</a:t>
            </a:r>
            <a:r>
              <a:rPr lang="en-US" sz="1600" baseline="30000" dirty="0">
                <a:latin typeface="BrownPro" panose="00010500010101010101" pitchFamily="50" charset="0"/>
              </a:rPr>
              <a:t>st </a:t>
            </a:r>
            <a:r>
              <a:rPr lang="en-US" sz="1600" dirty="0">
                <a:latin typeface="BrownPro" panose="00010500010101010101" pitchFamily="50" charset="0"/>
              </a:rPr>
              <a:t>12 :00pm</a:t>
            </a:r>
          </a:p>
        </p:txBody>
      </p:sp>
      <p:grpSp>
        <p:nvGrpSpPr>
          <p:cNvPr id="33" name="Group 32">
            <a:extLst>
              <a:ext uri="{FF2B5EF4-FFF2-40B4-BE49-F238E27FC236}">
                <a16:creationId xmlns:a16="http://schemas.microsoft.com/office/drawing/2014/main" id="{B7D09379-3DE5-6BB0-0D91-5F4010DB563B}"/>
              </a:ext>
            </a:extLst>
          </p:cNvPr>
          <p:cNvGrpSpPr/>
          <p:nvPr/>
        </p:nvGrpSpPr>
        <p:grpSpPr>
          <a:xfrm>
            <a:off x="0" y="2176807"/>
            <a:ext cx="12191999" cy="3715486"/>
            <a:chOff x="0" y="2176807"/>
            <a:chExt cx="12191999" cy="3715486"/>
          </a:xfrm>
        </p:grpSpPr>
        <p:grpSp>
          <p:nvGrpSpPr>
            <p:cNvPr id="34" name="Group 33">
              <a:extLst>
                <a:ext uri="{FF2B5EF4-FFF2-40B4-BE49-F238E27FC236}">
                  <a16:creationId xmlns:a16="http://schemas.microsoft.com/office/drawing/2014/main" id="{B8BA5A24-2D4A-1E0F-3437-9B63695F57E8}"/>
                </a:ext>
              </a:extLst>
            </p:cNvPr>
            <p:cNvGrpSpPr/>
            <p:nvPr/>
          </p:nvGrpSpPr>
          <p:grpSpPr>
            <a:xfrm>
              <a:off x="0" y="2176807"/>
              <a:ext cx="12191999" cy="3715486"/>
              <a:chOff x="0" y="2176813"/>
              <a:chExt cx="12191999" cy="3715486"/>
            </a:xfrm>
          </p:grpSpPr>
          <p:pic>
            <p:nvPicPr>
              <p:cNvPr id="45" name="Picture 44" descr="A diagram of different colored squares&#10;&#10;Description automatically generated with medium confidence">
                <a:extLst>
                  <a:ext uri="{FF2B5EF4-FFF2-40B4-BE49-F238E27FC236}">
                    <a16:creationId xmlns:a16="http://schemas.microsoft.com/office/drawing/2014/main" id="{BB5F0296-630F-FAA1-E562-CDDE12F584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176813"/>
                <a:ext cx="6605308" cy="3715486"/>
              </a:xfrm>
              <a:prstGeom prst="rect">
                <a:avLst/>
              </a:prstGeom>
            </p:spPr>
          </p:pic>
          <p:pic>
            <p:nvPicPr>
              <p:cNvPr id="46" name="Picture 45" descr="A diagram of different colored squares&#10;&#10;Description automatically generated">
                <a:extLst>
                  <a:ext uri="{FF2B5EF4-FFF2-40B4-BE49-F238E27FC236}">
                    <a16:creationId xmlns:a16="http://schemas.microsoft.com/office/drawing/2014/main" id="{CA811816-1673-F15B-6A60-C9D9AEC20B9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86691" y="2176813"/>
                <a:ext cx="6605308" cy="3715485"/>
              </a:xfrm>
              <a:prstGeom prst="rect">
                <a:avLst/>
              </a:prstGeom>
            </p:spPr>
          </p:pic>
        </p:grpSp>
        <p:grpSp>
          <p:nvGrpSpPr>
            <p:cNvPr id="35" name="Group 34">
              <a:extLst>
                <a:ext uri="{FF2B5EF4-FFF2-40B4-BE49-F238E27FC236}">
                  <a16:creationId xmlns:a16="http://schemas.microsoft.com/office/drawing/2014/main" id="{61E270D2-E5AC-2F89-EF0C-8103C5B08889}"/>
                </a:ext>
              </a:extLst>
            </p:cNvPr>
            <p:cNvGrpSpPr/>
            <p:nvPr/>
          </p:nvGrpSpPr>
          <p:grpSpPr>
            <a:xfrm>
              <a:off x="5692450" y="2760344"/>
              <a:ext cx="1419318" cy="2669540"/>
              <a:chOff x="5967598" y="2790824"/>
              <a:chExt cx="1419318" cy="2669540"/>
            </a:xfrm>
          </p:grpSpPr>
          <p:sp>
            <p:nvSpPr>
              <p:cNvPr id="41" name="Rectangle: Rounded Corners 40">
                <a:extLst>
                  <a:ext uri="{FF2B5EF4-FFF2-40B4-BE49-F238E27FC236}">
                    <a16:creationId xmlns:a16="http://schemas.microsoft.com/office/drawing/2014/main" id="{90EB7841-730D-8312-1963-04CFC60A712D}"/>
                  </a:ext>
                </a:extLst>
              </p:cNvPr>
              <p:cNvSpPr/>
              <p:nvPr/>
            </p:nvSpPr>
            <p:spPr>
              <a:xfrm>
                <a:off x="5967598" y="2790824"/>
                <a:ext cx="1419318" cy="6381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33%</a:t>
                </a:r>
              </a:p>
            </p:txBody>
          </p:sp>
          <p:sp>
            <p:nvSpPr>
              <p:cNvPr id="42" name="Rectangle: Rounded Corners 41">
                <a:extLst>
                  <a:ext uri="{FF2B5EF4-FFF2-40B4-BE49-F238E27FC236}">
                    <a16:creationId xmlns:a16="http://schemas.microsoft.com/office/drawing/2014/main" id="{F2D33900-7FB0-6E52-69E3-72A3BAD288CE}"/>
                  </a:ext>
                </a:extLst>
              </p:cNvPr>
              <p:cNvSpPr/>
              <p:nvPr/>
            </p:nvSpPr>
            <p:spPr>
              <a:xfrm>
                <a:off x="5967598" y="3467099"/>
                <a:ext cx="1419318" cy="638175"/>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b="1" dirty="0">
                    <a:latin typeface="BrownPro" panose="00010500010101010101" pitchFamily="50" charset="0"/>
                  </a:rPr>
                  <a:t>IDEAL: 42%</a:t>
                </a:r>
              </a:p>
            </p:txBody>
          </p:sp>
          <p:sp>
            <p:nvSpPr>
              <p:cNvPr id="43" name="Rectangle: Rounded Corners 42">
                <a:extLst>
                  <a:ext uri="{FF2B5EF4-FFF2-40B4-BE49-F238E27FC236}">
                    <a16:creationId xmlns:a16="http://schemas.microsoft.com/office/drawing/2014/main" id="{8CE5D618-8A50-12B4-C56C-D8D1E665F6D5}"/>
                  </a:ext>
                </a:extLst>
              </p:cNvPr>
              <p:cNvSpPr/>
              <p:nvPr/>
            </p:nvSpPr>
            <p:spPr>
              <a:xfrm>
                <a:off x="5967598" y="4144644"/>
                <a:ext cx="1419318" cy="638175"/>
              </a:xfrm>
              <a:prstGeom prst="round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18%</a:t>
                </a:r>
              </a:p>
            </p:txBody>
          </p:sp>
          <p:sp>
            <p:nvSpPr>
              <p:cNvPr id="44" name="Rectangle: Rounded Corners 43">
                <a:extLst>
                  <a:ext uri="{FF2B5EF4-FFF2-40B4-BE49-F238E27FC236}">
                    <a16:creationId xmlns:a16="http://schemas.microsoft.com/office/drawing/2014/main" id="{5F7A1865-4BAA-D170-8B47-C1903C8F33EB}"/>
                  </a:ext>
                </a:extLst>
              </p:cNvPr>
              <p:cNvSpPr/>
              <p:nvPr/>
            </p:nvSpPr>
            <p:spPr>
              <a:xfrm>
                <a:off x="5967598" y="4822189"/>
                <a:ext cx="1419318" cy="638175"/>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35%</a:t>
                </a:r>
              </a:p>
            </p:txBody>
          </p:sp>
        </p:grpSp>
        <p:grpSp>
          <p:nvGrpSpPr>
            <p:cNvPr id="36" name="Group 35">
              <a:extLst>
                <a:ext uri="{FF2B5EF4-FFF2-40B4-BE49-F238E27FC236}">
                  <a16:creationId xmlns:a16="http://schemas.microsoft.com/office/drawing/2014/main" id="{7899B389-75EF-94A0-5B95-DA789B2802AC}"/>
                </a:ext>
              </a:extLst>
            </p:cNvPr>
            <p:cNvGrpSpPr/>
            <p:nvPr/>
          </p:nvGrpSpPr>
          <p:grpSpPr>
            <a:xfrm>
              <a:off x="105759" y="2760344"/>
              <a:ext cx="1419318" cy="2669540"/>
              <a:chOff x="5967598" y="2790824"/>
              <a:chExt cx="1419318" cy="2669540"/>
            </a:xfrm>
          </p:grpSpPr>
          <p:sp>
            <p:nvSpPr>
              <p:cNvPr id="37" name="Rectangle: Rounded Corners 36">
                <a:extLst>
                  <a:ext uri="{FF2B5EF4-FFF2-40B4-BE49-F238E27FC236}">
                    <a16:creationId xmlns:a16="http://schemas.microsoft.com/office/drawing/2014/main" id="{FE83557E-D102-C546-ED1A-37696F0B560E}"/>
                  </a:ext>
                </a:extLst>
              </p:cNvPr>
              <p:cNvSpPr/>
              <p:nvPr/>
            </p:nvSpPr>
            <p:spPr>
              <a:xfrm>
                <a:off x="5967598" y="2790824"/>
                <a:ext cx="1419318" cy="6381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27%</a:t>
                </a:r>
              </a:p>
            </p:txBody>
          </p:sp>
          <p:sp>
            <p:nvSpPr>
              <p:cNvPr id="38" name="Rectangle: Rounded Corners 37">
                <a:extLst>
                  <a:ext uri="{FF2B5EF4-FFF2-40B4-BE49-F238E27FC236}">
                    <a16:creationId xmlns:a16="http://schemas.microsoft.com/office/drawing/2014/main" id="{69662292-BB3F-E7BB-9D4C-2A6980F8CB7D}"/>
                  </a:ext>
                </a:extLst>
              </p:cNvPr>
              <p:cNvSpPr/>
              <p:nvPr/>
            </p:nvSpPr>
            <p:spPr>
              <a:xfrm>
                <a:off x="5967598" y="3467099"/>
                <a:ext cx="1419318" cy="638175"/>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b="1" dirty="0">
                    <a:latin typeface="BrownPro" panose="00010500010101010101" pitchFamily="50" charset="0"/>
                  </a:rPr>
                  <a:t>IDEAL: 31%</a:t>
                </a:r>
              </a:p>
            </p:txBody>
          </p:sp>
          <p:sp>
            <p:nvSpPr>
              <p:cNvPr id="39" name="Rectangle: Rounded Corners 38">
                <a:extLst>
                  <a:ext uri="{FF2B5EF4-FFF2-40B4-BE49-F238E27FC236}">
                    <a16:creationId xmlns:a16="http://schemas.microsoft.com/office/drawing/2014/main" id="{F7625BBD-7C6D-43ED-E190-65C0B0141CDA}"/>
                  </a:ext>
                </a:extLst>
              </p:cNvPr>
              <p:cNvSpPr/>
              <p:nvPr/>
            </p:nvSpPr>
            <p:spPr>
              <a:xfrm>
                <a:off x="5967598" y="4144644"/>
                <a:ext cx="1419318" cy="638175"/>
              </a:xfrm>
              <a:prstGeom prst="round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14%</a:t>
                </a:r>
              </a:p>
            </p:txBody>
          </p:sp>
          <p:sp>
            <p:nvSpPr>
              <p:cNvPr id="40" name="Rectangle: Rounded Corners 39">
                <a:extLst>
                  <a:ext uri="{FF2B5EF4-FFF2-40B4-BE49-F238E27FC236}">
                    <a16:creationId xmlns:a16="http://schemas.microsoft.com/office/drawing/2014/main" id="{72A74C6D-9DBD-3600-92D3-9524C892A56E}"/>
                  </a:ext>
                </a:extLst>
              </p:cNvPr>
              <p:cNvSpPr/>
              <p:nvPr/>
            </p:nvSpPr>
            <p:spPr>
              <a:xfrm>
                <a:off x="5967598" y="4822189"/>
                <a:ext cx="1419318" cy="638175"/>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30%</a:t>
                </a:r>
              </a:p>
            </p:txBody>
          </p:sp>
        </p:grpSp>
      </p:grpSp>
      <p:grpSp>
        <p:nvGrpSpPr>
          <p:cNvPr id="75" name="Group 74">
            <a:extLst>
              <a:ext uri="{FF2B5EF4-FFF2-40B4-BE49-F238E27FC236}">
                <a16:creationId xmlns:a16="http://schemas.microsoft.com/office/drawing/2014/main" id="{E3606958-3A1A-D64E-A6A4-598DC8A2EEB8}"/>
              </a:ext>
            </a:extLst>
          </p:cNvPr>
          <p:cNvGrpSpPr/>
          <p:nvPr/>
        </p:nvGrpSpPr>
        <p:grpSpPr>
          <a:xfrm>
            <a:off x="-1" y="2176808"/>
            <a:ext cx="12192000" cy="3715487"/>
            <a:chOff x="-1" y="2176808"/>
            <a:chExt cx="12192000" cy="3715487"/>
          </a:xfrm>
        </p:grpSpPr>
        <p:grpSp>
          <p:nvGrpSpPr>
            <p:cNvPr id="76" name="Group 75">
              <a:extLst>
                <a:ext uri="{FF2B5EF4-FFF2-40B4-BE49-F238E27FC236}">
                  <a16:creationId xmlns:a16="http://schemas.microsoft.com/office/drawing/2014/main" id="{7A34002C-DBDF-9A20-5722-4DEB4FDAD620}"/>
                </a:ext>
              </a:extLst>
            </p:cNvPr>
            <p:cNvGrpSpPr/>
            <p:nvPr/>
          </p:nvGrpSpPr>
          <p:grpSpPr>
            <a:xfrm>
              <a:off x="-1" y="2176808"/>
              <a:ext cx="12192000" cy="3715487"/>
              <a:chOff x="-1" y="2176806"/>
              <a:chExt cx="12192000" cy="3715487"/>
            </a:xfrm>
          </p:grpSpPr>
          <p:pic>
            <p:nvPicPr>
              <p:cNvPr id="87" name="Picture 86" descr="A diagram of a pattern&#10;&#10;Description automatically generated with medium confidence">
                <a:extLst>
                  <a:ext uri="{FF2B5EF4-FFF2-40B4-BE49-F238E27FC236}">
                    <a16:creationId xmlns:a16="http://schemas.microsoft.com/office/drawing/2014/main" id="{09EDB7AD-8D84-D530-EDA4-3D53C4BE36D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2176806"/>
                <a:ext cx="6605305" cy="3715485"/>
              </a:xfrm>
              <a:prstGeom prst="rect">
                <a:avLst/>
              </a:prstGeom>
            </p:spPr>
          </p:pic>
          <p:pic>
            <p:nvPicPr>
              <p:cNvPr id="88" name="Picture 87" descr="A diagram of different colored squares&#10;&#10;Description automatically generated">
                <a:extLst>
                  <a:ext uri="{FF2B5EF4-FFF2-40B4-BE49-F238E27FC236}">
                    <a16:creationId xmlns:a16="http://schemas.microsoft.com/office/drawing/2014/main" id="{AAD56891-E595-3485-E095-CF6A2549AB9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86689" y="2176806"/>
                <a:ext cx="6605310" cy="3715487"/>
              </a:xfrm>
              <a:prstGeom prst="rect">
                <a:avLst/>
              </a:prstGeom>
            </p:spPr>
          </p:pic>
        </p:grpSp>
        <p:grpSp>
          <p:nvGrpSpPr>
            <p:cNvPr id="77" name="Group 76">
              <a:extLst>
                <a:ext uri="{FF2B5EF4-FFF2-40B4-BE49-F238E27FC236}">
                  <a16:creationId xmlns:a16="http://schemas.microsoft.com/office/drawing/2014/main" id="{9583FB16-D419-487E-3E78-4D2560250FAD}"/>
                </a:ext>
              </a:extLst>
            </p:cNvPr>
            <p:cNvGrpSpPr/>
            <p:nvPr/>
          </p:nvGrpSpPr>
          <p:grpSpPr>
            <a:xfrm>
              <a:off x="5692450" y="2760344"/>
              <a:ext cx="1419318" cy="2669540"/>
              <a:chOff x="5967598" y="2790824"/>
              <a:chExt cx="1419318" cy="2669540"/>
            </a:xfrm>
          </p:grpSpPr>
          <p:sp>
            <p:nvSpPr>
              <p:cNvPr id="83" name="Rectangle: Rounded Corners 82">
                <a:extLst>
                  <a:ext uri="{FF2B5EF4-FFF2-40B4-BE49-F238E27FC236}">
                    <a16:creationId xmlns:a16="http://schemas.microsoft.com/office/drawing/2014/main" id="{7064075F-B9EC-05D7-29EF-F98AAAC5DBC0}"/>
                  </a:ext>
                </a:extLst>
              </p:cNvPr>
              <p:cNvSpPr/>
              <p:nvPr/>
            </p:nvSpPr>
            <p:spPr>
              <a:xfrm>
                <a:off x="5967598" y="2790824"/>
                <a:ext cx="1419318" cy="6381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64%</a:t>
                </a:r>
              </a:p>
            </p:txBody>
          </p:sp>
          <p:sp>
            <p:nvSpPr>
              <p:cNvPr id="84" name="Rectangle: Rounded Corners 83">
                <a:extLst>
                  <a:ext uri="{FF2B5EF4-FFF2-40B4-BE49-F238E27FC236}">
                    <a16:creationId xmlns:a16="http://schemas.microsoft.com/office/drawing/2014/main" id="{C8F625F3-4248-FE5A-C1AA-C104E7877721}"/>
                  </a:ext>
                </a:extLst>
              </p:cNvPr>
              <p:cNvSpPr/>
              <p:nvPr/>
            </p:nvSpPr>
            <p:spPr>
              <a:xfrm>
                <a:off x="5967598" y="3467099"/>
                <a:ext cx="1419318" cy="638175"/>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b="1" dirty="0">
                    <a:latin typeface="BrownPro" panose="00010500010101010101" pitchFamily="50" charset="0"/>
                  </a:rPr>
                  <a:t>IDEAL: 70%</a:t>
                </a:r>
              </a:p>
            </p:txBody>
          </p:sp>
          <p:sp>
            <p:nvSpPr>
              <p:cNvPr id="85" name="Rectangle: Rounded Corners 84">
                <a:extLst>
                  <a:ext uri="{FF2B5EF4-FFF2-40B4-BE49-F238E27FC236}">
                    <a16:creationId xmlns:a16="http://schemas.microsoft.com/office/drawing/2014/main" id="{9FD5FA9A-321D-AEB2-0B34-B204738C4919}"/>
                  </a:ext>
                </a:extLst>
              </p:cNvPr>
              <p:cNvSpPr/>
              <p:nvPr/>
            </p:nvSpPr>
            <p:spPr>
              <a:xfrm>
                <a:off x="5967598" y="4144644"/>
                <a:ext cx="1419318" cy="638175"/>
              </a:xfrm>
              <a:prstGeom prst="round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43%</a:t>
                </a:r>
              </a:p>
            </p:txBody>
          </p:sp>
          <p:sp>
            <p:nvSpPr>
              <p:cNvPr id="86" name="Rectangle: Rounded Corners 85">
                <a:extLst>
                  <a:ext uri="{FF2B5EF4-FFF2-40B4-BE49-F238E27FC236}">
                    <a16:creationId xmlns:a16="http://schemas.microsoft.com/office/drawing/2014/main" id="{C8386BD7-0277-2A39-E9B0-D69B3DCDCE5A}"/>
                  </a:ext>
                </a:extLst>
              </p:cNvPr>
              <p:cNvSpPr/>
              <p:nvPr/>
            </p:nvSpPr>
            <p:spPr>
              <a:xfrm>
                <a:off x="5967598" y="4822189"/>
                <a:ext cx="1419318" cy="638175"/>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68%</a:t>
                </a:r>
              </a:p>
            </p:txBody>
          </p:sp>
        </p:grpSp>
        <p:grpSp>
          <p:nvGrpSpPr>
            <p:cNvPr id="78" name="Group 77">
              <a:extLst>
                <a:ext uri="{FF2B5EF4-FFF2-40B4-BE49-F238E27FC236}">
                  <a16:creationId xmlns:a16="http://schemas.microsoft.com/office/drawing/2014/main" id="{317D7AF5-6EFA-6BCC-9B83-5B78EEA44FA2}"/>
                </a:ext>
              </a:extLst>
            </p:cNvPr>
            <p:cNvGrpSpPr/>
            <p:nvPr/>
          </p:nvGrpSpPr>
          <p:grpSpPr>
            <a:xfrm>
              <a:off x="105759" y="2760344"/>
              <a:ext cx="1419318" cy="2669540"/>
              <a:chOff x="5967598" y="2790824"/>
              <a:chExt cx="1419318" cy="2669540"/>
            </a:xfrm>
          </p:grpSpPr>
          <p:sp>
            <p:nvSpPr>
              <p:cNvPr id="79" name="Rectangle: Rounded Corners 78">
                <a:extLst>
                  <a:ext uri="{FF2B5EF4-FFF2-40B4-BE49-F238E27FC236}">
                    <a16:creationId xmlns:a16="http://schemas.microsoft.com/office/drawing/2014/main" id="{8663AC89-7C3C-C49D-D356-8BE7556B16E7}"/>
                  </a:ext>
                </a:extLst>
              </p:cNvPr>
              <p:cNvSpPr/>
              <p:nvPr/>
            </p:nvSpPr>
            <p:spPr>
              <a:xfrm>
                <a:off x="5967598" y="2790824"/>
                <a:ext cx="1419318" cy="6381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60%</a:t>
                </a:r>
              </a:p>
            </p:txBody>
          </p:sp>
          <p:sp>
            <p:nvSpPr>
              <p:cNvPr id="80" name="Rectangle: Rounded Corners 79">
                <a:extLst>
                  <a:ext uri="{FF2B5EF4-FFF2-40B4-BE49-F238E27FC236}">
                    <a16:creationId xmlns:a16="http://schemas.microsoft.com/office/drawing/2014/main" id="{E16EF41C-765B-B0CC-7E7A-91C8A624D449}"/>
                  </a:ext>
                </a:extLst>
              </p:cNvPr>
              <p:cNvSpPr/>
              <p:nvPr/>
            </p:nvSpPr>
            <p:spPr>
              <a:xfrm>
                <a:off x="5967598" y="3467099"/>
                <a:ext cx="1419318" cy="638175"/>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b="1" dirty="0">
                    <a:latin typeface="BrownPro" panose="00010500010101010101" pitchFamily="50" charset="0"/>
                  </a:rPr>
                  <a:t>IDEAL: 62%</a:t>
                </a:r>
              </a:p>
            </p:txBody>
          </p:sp>
          <p:sp>
            <p:nvSpPr>
              <p:cNvPr id="81" name="Rectangle: Rounded Corners 80">
                <a:extLst>
                  <a:ext uri="{FF2B5EF4-FFF2-40B4-BE49-F238E27FC236}">
                    <a16:creationId xmlns:a16="http://schemas.microsoft.com/office/drawing/2014/main" id="{2009C2AC-1F00-DEF2-3F27-2C6053CC4C32}"/>
                  </a:ext>
                </a:extLst>
              </p:cNvPr>
              <p:cNvSpPr/>
              <p:nvPr/>
            </p:nvSpPr>
            <p:spPr>
              <a:xfrm>
                <a:off x="5967598" y="4144644"/>
                <a:ext cx="1419318" cy="638175"/>
              </a:xfrm>
              <a:prstGeom prst="round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39%</a:t>
                </a:r>
              </a:p>
            </p:txBody>
          </p:sp>
          <p:sp>
            <p:nvSpPr>
              <p:cNvPr id="82" name="Rectangle: Rounded Corners 81">
                <a:extLst>
                  <a:ext uri="{FF2B5EF4-FFF2-40B4-BE49-F238E27FC236}">
                    <a16:creationId xmlns:a16="http://schemas.microsoft.com/office/drawing/2014/main" id="{6087411F-6A7C-2869-08FA-741BABF28BA3}"/>
                  </a:ext>
                </a:extLst>
              </p:cNvPr>
              <p:cNvSpPr/>
              <p:nvPr/>
            </p:nvSpPr>
            <p:spPr>
              <a:xfrm>
                <a:off x="5967598" y="4822189"/>
                <a:ext cx="1419318" cy="638175"/>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62%</a:t>
                </a:r>
              </a:p>
            </p:txBody>
          </p:sp>
        </p:grpSp>
      </p:grpSp>
      <p:grpSp>
        <p:nvGrpSpPr>
          <p:cNvPr id="89" name="Group 88">
            <a:extLst>
              <a:ext uri="{FF2B5EF4-FFF2-40B4-BE49-F238E27FC236}">
                <a16:creationId xmlns:a16="http://schemas.microsoft.com/office/drawing/2014/main" id="{646028DB-D967-45B1-317F-B9159EC3E13C}"/>
              </a:ext>
            </a:extLst>
          </p:cNvPr>
          <p:cNvGrpSpPr/>
          <p:nvPr/>
        </p:nvGrpSpPr>
        <p:grpSpPr>
          <a:xfrm>
            <a:off x="-1" y="2176806"/>
            <a:ext cx="12192000" cy="3715487"/>
            <a:chOff x="-1" y="2176806"/>
            <a:chExt cx="12192000" cy="3715487"/>
          </a:xfrm>
        </p:grpSpPr>
        <p:grpSp>
          <p:nvGrpSpPr>
            <p:cNvPr id="90" name="Group 89">
              <a:extLst>
                <a:ext uri="{FF2B5EF4-FFF2-40B4-BE49-F238E27FC236}">
                  <a16:creationId xmlns:a16="http://schemas.microsoft.com/office/drawing/2014/main" id="{3DC8119F-0596-B997-2E01-5674DA1273DA}"/>
                </a:ext>
              </a:extLst>
            </p:cNvPr>
            <p:cNvGrpSpPr/>
            <p:nvPr/>
          </p:nvGrpSpPr>
          <p:grpSpPr>
            <a:xfrm>
              <a:off x="-1" y="2176806"/>
              <a:ext cx="12192000" cy="3715487"/>
              <a:chOff x="-1" y="2176806"/>
              <a:chExt cx="12192000" cy="3715487"/>
            </a:xfrm>
          </p:grpSpPr>
          <p:pic>
            <p:nvPicPr>
              <p:cNvPr id="101" name="Picture 100" descr="A diagram of a pattern&#10;&#10;Description automatically generated with medium confidence">
                <a:extLst>
                  <a:ext uri="{FF2B5EF4-FFF2-40B4-BE49-F238E27FC236}">
                    <a16:creationId xmlns:a16="http://schemas.microsoft.com/office/drawing/2014/main" id="{5E82BF7B-D0B4-EDE2-4E07-9CC7EA15CB0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2176806"/>
                <a:ext cx="6605305" cy="3715485"/>
              </a:xfrm>
              <a:prstGeom prst="rect">
                <a:avLst/>
              </a:prstGeom>
            </p:spPr>
          </p:pic>
          <p:pic>
            <p:nvPicPr>
              <p:cNvPr id="102" name="Picture 101" descr="A diagram of different colored squares&#10;&#10;Description automatically generated">
                <a:extLst>
                  <a:ext uri="{FF2B5EF4-FFF2-40B4-BE49-F238E27FC236}">
                    <a16:creationId xmlns:a16="http://schemas.microsoft.com/office/drawing/2014/main" id="{7151E5A1-70CD-8F08-E992-41EF868D9B5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86689" y="2176806"/>
                <a:ext cx="6605310" cy="3715487"/>
              </a:xfrm>
              <a:prstGeom prst="rect">
                <a:avLst/>
              </a:prstGeom>
            </p:spPr>
          </p:pic>
        </p:grpSp>
        <p:grpSp>
          <p:nvGrpSpPr>
            <p:cNvPr id="91" name="Group 90">
              <a:extLst>
                <a:ext uri="{FF2B5EF4-FFF2-40B4-BE49-F238E27FC236}">
                  <a16:creationId xmlns:a16="http://schemas.microsoft.com/office/drawing/2014/main" id="{A3F66E18-73B7-EF61-8482-319687024BC8}"/>
                </a:ext>
              </a:extLst>
            </p:cNvPr>
            <p:cNvGrpSpPr/>
            <p:nvPr/>
          </p:nvGrpSpPr>
          <p:grpSpPr>
            <a:xfrm>
              <a:off x="5692450" y="2760344"/>
              <a:ext cx="1419318" cy="2669540"/>
              <a:chOff x="5967598" y="2790824"/>
              <a:chExt cx="1419318" cy="2669540"/>
            </a:xfrm>
          </p:grpSpPr>
          <p:sp>
            <p:nvSpPr>
              <p:cNvPr id="97" name="Rectangle: Rounded Corners 96">
                <a:extLst>
                  <a:ext uri="{FF2B5EF4-FFF2-40B4-BE49-F238E27FC236}">
                    <a16:creationId xmlns:a16="http://schemas.microsoft.com/office/drawing/2014/main" id="{00146485-0FB8-F833-2C44-CA226F0BC087}"/>
                  </a:ext>
                </a:extLst>
              </p:cNvPr>
              <p:cNvSpPr/>
              <p:nvPr/>
            </p:nvSpPr>
            <p:spPr>
              <a:xfrm>
                <a:off x="5967598" y="2790824"/>
                <a:ext cx="1419318" cy="6381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65%</a:t>
                </a:r>
              </a:p>
            </p:txBody>
          </p:sp>
          <p:sp>
            <p:nvSpPr>
              <p:cNvPr id="98" name="Rectangle: Rounded Corners 97">
                <a:extLst>
                  <a:ext uri="{FF2B5EF4-FFF2-40B4-BE49-F238E27FC236}">
                    <a16:creationId xmlns:a16="http://schemas.microsoft.com/office/drawing/2014/main" id="{44059F0F-F84C-62F1-192A-5400E84B5ACF}"/>
                  </a:ext>
                </a:extLst>
              </p:cNvPr>
              <p:cNvSpPr/>
              <p:nvPr/>
            </p:nvSpPr>
            <p:spPr>
              <a:xfrm>
                <a:off x="5967598" y="3467099"/>
                <a:ext cx="1419318" cy="638175"/>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b="1" dirty="0">
                    <a:latin typeface="BrownPro" panose="00010500010101010101" pitchFamily="50" charset="0"/>
                  </a:rPr>
                  <a:t>IDEAL: 71%</a:t>
                </a:r>
              </a:p>
            </p:txBody>
          </p:sp>
          <p:sp>
            <p:nvSpPr>
              <p:cNvPr id="99" name="Rectangle: Rounded Corners 98">
                <a:extLst>
                  <a:ext uri="{FF2B5EF4-FFF2-40B4-BE49-F238E27FC236}">
                    <a16:creationId xmlns:a16="http://schemas.microsoft.com/office/drawing/2014/main" id="{20307FDB-A5DB-0958-EBE1-82635F1F5E42}"/>
                  </a:ext>
                </a:extLst>
              </p:cNvPr>
              <p:cNvSpPr/>
              <p:nvPr/>
            </p:nvSpPr>
            <p:spPr>
              <a:xfrm>
                <a:off x="5967598" y="4144644"/>
                <a:ext cx="1419318" cy="638175"/>
              </a:xfrm>
              <a:prstGeom prst="round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42%</a:t>
                </a:r>
              </a:p>
            </p:txBody>
          </p:sp>
          <p:sp>
            <p:nvSpPr>
              <p:cNvPr id="100" name="Rectangle: Rounded Corners 99">
                <a:extLst>
                  <a:ext uri="{FF2B5EF4-FFF2-40B4-BE49-F238E27FC236}">
                    <a16:creationId xmlns:a16="http://schemas.microsoft.com/office/drawing/2014/main" id="{E93173A3-D1B7-81EE-50EC-0417938F01A4}"/>
                  </a:ext>
                </a:extLst>
              </p:cNvPr>
              <p:cNvSpPr/>
              <p:nvPr/>
            </p:nvSpPr>
            <p:spPr>
              <a:xfrm>
                <a:off x="5967598" y="4822189"/>
                <a:ext cx="1419318" cy="638175"/>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69%</a:t>
                </a:r>
              </a:p>
            </p:txBody>
          </p:sp>
        </p:grpSp>
        <p:grpSp>
          <p:nvGrpSpPr>
            <p:cNvPr id="92" name="Group 91">
              <a:extLst>
                <a:ext uri="{FF2B5EF4-FFF2-40B4-BE49-F238E27FC236}">
                  <a16:creationId xmlns:a16="http://schemas.microsoft.com/office/drawing/2014/main" id="{257F4A81-323D-ED79-1959-A0DD7CC83603}"/>
                </a:ext>
              </a:extLst>
            </p:cNvPr>
            <p:cNvGrpSpPr/>
            <p:nvPr/>
          </p:nvGrpSpPr>
          <p:grpSpPr>
            <a:xfrm>
              <a:off x="105759" y="2760344"/>
              <a:ext cx="1419318" cy="2669540"/>
              <a:chOff x="5967598" y="2790824"/>
              <a:chExt cx="1419318" cy="2669540"/>
            </a:xfrm>
          </p:grpSpPr>
          <p:sp>
            <p:nvSpPr>
              <p:cNvPr id="93" name="Rectangle: Rounded Corners 92">
                <a:extLst>
                  <a:ext uri="{FF2B5EF4-FFF2-40B4-BE49-F238E27FC236}">
                    <a16:creationId xmlns:a16="http://schemas.microsoft.com/office/drawing/2014/main" id="{C6306F4B-491A-7719-2811-C1263016B261}"/>
                  </a:ext>
                </a:extLst>
              </p:cNvPr>
              <p:cNvSpPr/>
              <p:nvPr/>
            </p:nvSpPr>
            <p:spPr>
              <a:xfrm>
                <a:off x="5967598" y="2790824"/>
                <a:ext cx="1419318" cy="6381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60%</a:t>
                </a:r>
              </a:p>
            </p:txBody>
          </p:sp>
          <p:sp>
            <p:nvSpPr>
              <p:cNvPr id="94" name="Rectangle: Rounded Corners 93">
                <a:extLst>
                  <a:ext uri="{FF2B5EF4-FFF2-40B4-BE49-F238E27FC236}">
                    <a16:creationId xmlns:a16="http://schemas.microsoft.com/office/drawing/2014/main" id="{02233E7C-F19A-1DAA-5699-B4FF9D2FE62E}"/>
                  </a:ext>
                </a:extLst>
              </p:cNvPr>
              <p:cNvSpPr/>
              <p:nvPr/>
            </p:nvSpPr>
            <p:spPr>
              <a:xfrm>
                <a:off x="5967598" y="3467099"/>
                <a:ext cx="1419318" cy="638175"/>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b="1" dirty="0">
                    <a:latin typeface="BrownPro" panose="00010500010101010101" pitchFamily="50" charset="0"/>
                  </a:rPr>
                  <a:t>IDEAL: 62%</a:t>
                </a:r>
              </a:p>
            </p:txBody>
          </p:sp>
          <p:sp>
            <p:nvSpPr>
              <p:cNvPr id="95" name="Rectangle: Rounded Corners 94">
                <a:extLst>
                  <a:ext uri="{FF2B5EF4-FFF2-40B4-BE49-F238E27FC236}">
                    <a16:creationId xmlns:a16="http://schemas.microsoft.com/office/drawing/2014/main" id="{3E60945F-4005-1153-E834-DAAB57D1F47A}"/>
                  </a:ext>
                </a:extLst>
              </p:cNvPr>
              <p:cNvSpPr/>
              <p:nvPr/>
            </p:nvSpPr>
            <p:spPr>
              <a:xfrm>
                <a:off x="5967598" y="4144644"/>
                <a:ext cx="1419318" cy="638175"/>
              </a:xfrm>
              <a:prstGeom prst="round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40%</a:t>
                </a:r>
              </a:p>
            </p:txBody>
          </p:sp>
          <p:sp>
            <p:nvSpPr>
              <p:cNvPr id="96" name="Rectangle: Rounded Corners 95">
                <a:extLst>
                  <a:ext uri="{FF2B5EF4-FFF2-40B4-BE49-F238E27FC236}">
                    <a16:creationId xmlns:a16="http://schemas.microsoft.com/office/drawing/2014/main" id="{D623DFBF-C051-4AED-8A1F-7526D612FC1B}"/>
                  </a:ext>
                </a:extLst>
              </p:cNvPr>
              <p:cNvSpPr/>
              <p:nvPr/>
            </p:nvSpPr>
            <p:spPr>
              <a:xfrm>
                <a:off x="5967598" y="4822189"/>
                <a:ext cx="1419318" cy="638175"/>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BrownPro" panose="00010500010101010101" pitchFamily="50" charset="0"/>
                  </a:rPr>
                  <a:t>IDEAL: 62%</a:t>
                </a:r>
              </a:p>
            </p:txBody>
          </p:sp>
        </p:grpSp>
      </p:grpSp>
    </p:spTree>
    <p:extLst>
      <p:ext uri="{BB962C8B-B14F-4D97-AF65-F5344CB8AC3E}">
        <p14:creationId xmlns:p14="http://schemas.microsoft.com/office/powerpoint/2010/main" val="3132275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grpId="1" nodeType="clickEffect">
                                  <p:stCondLst>
                                    <p:cond delay="0"/>
                                  </p:stCondLst>
                                  <p:childTnLst>
                                    <p:set>
                                      <p:cBhvr>
                                        <p:cTn id="11" dur="indefinite"/>
                                        <p:tgtEl>
                                          <p:spTgt spid="2"/>
                                        </p:tgtEl>
                                        <p:attrNameLst>
                                          <p:attrName>style.opacity</p:attrName>
                                        </p:attrNameLst>
                                      </p:cBhvr>
                                      <p:to>
                                        <p:strVal val="0.25"/>
                                      </p:to>
                                    </p:set>
                                    <p:animEffect filter="image" prLst="opacity: 0.25">
                                      <p:cBhvr rctx="IE">
                                        <p:cTn id="12" dur="indefinite"/>
                                        <p:tgtEl>
                                          <p:spTgt spid="2"/>
                                        </p:tgtEl>
                                      </p:cBhvr>
                                    </p:animEffect>
                                  </p:childTnLst>
                                </p:cTn>
                              </p:par>
                              <p:par>
                                <p:cTn id="13" presetID="10" presetClass="entr" presetSubtype="0" fill="hold" nodeType="withEffect">
                                  <p:stCondLst>
                                    <p:cond delay="0"/>
                                  </p:stCondLst>
                                  <p:childTnLst>
                                    <p:set>
                                      <p:cBhvr>
                                        <p:cTn id="14" dur="1" fill="hold">
                                          <p:stCondLst>
                                            <p:cond delay="0"/>
                                          </p:stCondLst>
                                        </p:cTn>
                                        <p:tgtEl>
                                          <p:spTgt spid="75"/>
                                        </p:tgtEl>
                                        <p:attrNameLst>
                                          <p:attrName>style.visibility</p:attrName>
                                        </p:attrNameLst>
                                      </p:cBhvr>
                                      <p:to>
                                        <p:strVal val="visible"/>
                                      </p:to>
                                    </p:set>
                                    <p:animEffect transition="in" filter="fade">
                                      <p:cBhvr>
                                        <p:cTn id="15" dur="500"/>
                                        <p:tgtEl>
                                          <p:spTgt spid="7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mph" presetSubtype="0" grpId="1" nodeType="clickEffect">
                                  <p:stCondLst>
                                    <p:cond delay="0"/>
                                  </p:stCondLst>
                                  <p:childTnLst>
                                    <p:set>
                                      <p:cBhvr>
                                        <p:cTn id="22" dur="indefinite"/>
                                        <p:tgtEl>
                                          <p:spTgt spid="4"/>
                                        </p:tgtEl>
                                        <p:attrNameLst>
                                          <p:attrName>style.opacity</p:attrName>
                                        </p:attrNameLst>
                                      </p:cBhvr>
                                      <p:to>
                                        <p:strVal val="0.25"/>
                                      </p:to>
                                    </p:set>
                                    <p:animEffect filter="image" prLst="opacity: 0.25">
                                      <p:cBhvr rctx="IE">
                                        <p:cTn id="23" dur="indefinite"/>
                                        <p:tgtEl>
                                          <p:spTgt spid="4"/>
                                        </p:tgtEl>
                                      </p:cBhvr>
                                    </p:animEffect>
                                  </p:childTnLst>
                                </p:cTn>
                              </p:par>
                              <p:par>
                                <p:cTn id="24" presetID="10" presetClass="entr" presetSubtype="0" fill="hold" nodeType="withEffect">
                                  <p:stCondLst>
                                    <p:cond delay="0"/>
                                  </p:stCondLst>
                                  <p:childTnLst>
                                    <p:set>
                                      <p:cBhvr>
                                        <p:cTn id="25" dur="1" fill="hold">
                                          <p:stCondLst>
                                            <p:cond delay="0"/>
                                          </p:stCondLst>
                                        </p:cTn>
                                        <p:tgtEl>
                                          <p:spTgt spid="89"/>
                                        </p:tgtEl>
                                        <p:attrNameLst>
                                          <p:attrName>style.visibility</p:attrName>
                                        </p:attrNameLst>
                                      </p:cBhvr>
                                      <p:to>
                                        <p:strVal val="visible"/>
                                      </p:to>
                                    </p:set>
                                    <p:animEffect transition="in" filter="fade">
                                      <p:cBhvr>
                                        <p:cTn id="26" dur="500"/>
                                        <p:tgtEl>
                                          <p:spTgt spid="89"/>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mph" presetSubtype="0" grpId="1" nodeType="clickEffect">
                                  <p:stCondLst>
                                    <p:cond delay="0"/>
                                  </p:stCondLst>
                                  <p:childTnLst>
                                    <p:set>
                                      <p:cBhvr>
                                        <p:cTn id="33" dur="indefinite"/>
                                        <p:tgtEl>
                                          <p:spTgt spid="5"/>
                                        </p:tgtEl>
                                        <p:attrNameLst>
                                          <p:attrName>style.opacity</p:attrName>
                                        </p:attrNameLst>
                                      </p:cBhvr>
                                      <p:to>
                                        <p:strVal val="0.25"/>
                                      </p:to>
                                    </p:set>
                                    <p:animEffect filter="image" prLst="opacity: 0.25">
                                      <p:cBhvr rctx="IE">
                                        <p:cTn id="34" dur="indefinite"/>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4" grpId="0" animBg="1"/>
      <p:bldP spid="4" grpId="1" animBg="1"/>
      <p:bldP spid="5" grpId="0" animBg="1"/>
      <p:bldP spid="5" grpId="1"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8" name="Group 77">
            <a:extLst>
              <a:ext uri="{FF2B5EF4-FFF2-40B4-BE49-F238E27FC236}">
                <a16:creationId xmlns:a16="http://schemas.microsoft.com/office/drawing/2014/main" id="{B5004599-8910-7B4F-C504-FE984D261F70}"/>
              </a:ext>
            </a:extLst>
          </p:cNvPr>
          <p:cNvGrpSpPr/>
          <p:nvPr/>
        </p:nvGrpSpPr>
        <p:grpSpPr>
          <a:xfrm>
            <a:off x="3656632" y="4421601"/>
            <a:ext cx="1173687" cy="1120106"/>
            <a:chOff x="4782463" y="4419601"/>
            <a:chExt cx="1173687" cy="1120106"/>
          </a:xfrm>
        </p:grpSpPr>
        <p:pic>
          <p:nvPicPr>
            <p:cNvPr id="79" name="Graphic 78">
              <a:extLst>
                <a:ext uri="{FF2B5EF4-FFF2-40B4-BE49-F238E27FC236}">
                  <a16:creationId xmlns:a16="http://schemas.microsoft.com/office/drawing/2014/main" id="{BF78E6F0-4CBB-D234-0610-241F95C5C588}"/>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3064" r="67444"/>
            <a:stretch/>
          </p:blipFill>
          <p:spPr>
            <a:xfrm>
              <a:off x="4782463" y="4419601"/>
              <a:ext cx="1118564" cy="1120106"/>
            </a:xfrm>
            <a:prstGeom prst="rect">
              <a:avLst/>
            </a:prstGeom>
          </p:spPr>
        </p:pic>
        <p:sp>
          <p:nvSpPr>
            <p:cNvPr id="80" name="Content Placeholder 11">
              <a:extLst>
                <a:ext uri="{FF2B5EF4-FFF2-40B4-BE49-F238E27FC236}">
                  <a16:creationId xmlns:a16="http://schemas.microsoft.com/office/drawing/2014/main" id="{7BA86C80-26D7-9196-D1E3-0E12C3BABE86}"/>
                </a:ext>
              </a:extLst>
            </p:cNvPr>
            <p:cNvSpPr txBox="1">
              <a:spLocks/>
            </p:cNvSpPr>
            <p:nvPr/>
          </p:nvSpPr>
          <p:spPr>
            <a:xfrm>
              <a:off x="5266608" y="4797713"/>
              <a:ext cx="689542" cy="3911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latin typeface="BrownPro" panose="00010500010101010101" pitchFamily="50" charset="0"/>
                </a:rPr>
                <a:t>S</a:t>
              </a:r>
            </a:p>
          </p:txBody>
        </p:sp>
      </p:grpSp>
      <p:pic>
        <p:nvPicPr>
          <p:cNvPr id="11" name="Graphic 10">
            <a:extLst>
              <a:ext uri="{FF2B5EF4-FFF2-40B4-BE49-F238E27FC236}">
                <a16:creationId xmlns:a16="http://schemas.microsoft.com/office/drawing/2014/main" id="{74F14DAD-AB30-32BA-71D1-5C5AE20C8BBB}"/>
              </a:ext>
            </a:extLst>
          </p:cNvPr>
          <p:cNvPicPr>
            <a:picLocks noGrp="1" noRot="1" noChangeAspect="1" noMove="1" noResize="1" noEditPoints="1" noAdjustHandles="1" noChangeArrowheads="1" noChangeShapeType="1" noCrop="1"/>
          </p:cNvPicPr>
          <p:nvPr/>
        </p:nvPicPr>
        <p:blipFill>
          <a:blip r:embed="rId5">
            <a:extLst>
              <a:ext uri="{96DAC541-7B7A-43D3-8B79-37D633B846F1}">
                <asvg:svgBlip xmlns:asvg="http://schemas.microsoft.com/office/drawing/2016/SVG/main" r:embed="rId6"/>
              </a:ext>
            </a:extLst>
          </a:blip>
          <a:stretch>
            <a:fillRect/>
          </a:stretch>
        </p:blipFill>
        <p:spPr>
          <a:xfrm>
            <a:off x="838200" y="2531758"/>
            <a:ext cx="11330628" cy="2972335"/>
          </a:xfrm>
          <a:prstGeom prst="rect">
            <a:avLst/>
          </a:prstGeom>
        </p:spPr>
      </p:pic>
      <p:pic>
        <p:nvPicPr>
          <p:cNvPr id="15" name="Graphic 14">
            <a:extLst>
              <a:ext uri="{FF2B5EF4-FFF2-40B4-BE49-F238E27FC236}">
                <a16:creationId xmlns:a16="http://schemas.microsoft.com/office/drawing/2014/main" id="{E7BEB13D-838A-380E-BC04-3EE9A067CCAA}"/>
              </a:ext>
            </a:extLst>
          </p:cNvPr>
          <p:cNvPicPr>
            <a:picLocks noGrp="1" noRot="1" noChangeAspect="1" noMove="1" noResize="1" noEditPoints="1" noAdjustHandles="1" noChangeArrowheads="1" noChangeShapeType="1" noCrop="1"/>
          </p:cNvPicPr>
          <p:nvPr/>
        </p:nvPicPr>
        <p:blipFill>
          <a:blip r:embed="rId7">
            <a:extLst>
              <a:ext uri="{96DAC541-7B7A-43D3-8B79-37D633B846F1}">
                <asvg:svgBlip xmlns:asvg="http://schemas.microsoft.com/office/drawing/2016/SVG/main" r:embed="rId8"/>
              </a:ext>
            </a:extLst>
          </a:blip>
          <a:stretch>
            <a:fillRect/>
          </a:stretch>
        </p:blipFill>
        <p:spPr>
          <a:xfrm>
            <a:off x="838200" y="2585065"/>
            <a:ext cx="11353800" cy="4272935"/>
          </a:xfrm>
          <a:prstGeom prst="rect">
            <a:avLst/>
          </a:prstGeom>
        </p:spPr>
      </p:pic>
      <p:sp>
        <p:nvSpPr>
          <p:cNvPr id="50" name="Rectangle 49">
            <a:extLst>
              <a:ext uri="{FF2B5EF4-FFF2-40B4-BE49-F238E27FC236}">
                <a16:creationId xmlns:a16="http://schemas.microsoft.com/office/drawing/2014/main" id="{2B5F75BB-DDB5-2D87-E41E-B3CEEA648E60}"/>
              </a:ext>
            </a:extLst>
          </p:cNvPr>
          <p:cNvSpPr/>
          <p:nvPr/>
        </p:nvSpPr>
        <p:spPr>
          <a:xfrm>
            <a:off x="856488" y="6556248"/>
            <a:ext cx="7299960" cy="301752"/>
          </a:xfrm>
          <a:prstGeom prst="rect">
            <a:avLst/>
          </a:prstGeom>
          <a:solidFill>
            <a:srgbClr val="BFB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800" b="1" dirty="0">
                <a:latin typeface="BrownPro" panose="00010500010101010101" pitchFamily="50" charset="0"/>
              </a:rPr>
              <a:t>Jun 21</a:t>
            </a:r>
            <a:r>
              <a:rPr lang="en-US" sz="1800" b="1" baseline="30000" dirty="0">
                <a:latin typeface="BrownPro" panose="00010500010101010101" pitchFamily="50" charset="0"/>
              </a:rPr>
              <a:t>st</a:t>
            </a:r>
            <a:r>
              <a:rPr lang="en-US" sz="1800" b="1" dirty="0">
                <a:latin typeface="BrownPro" panose="00010500010101010101" pitchFamily="50" charset="0"/>
              </a:rPr>
              <a:t> – 12:00pm </a:t>
            </a:r>
          </a:p>
        </p:txBody>
      </p:sp>
      <p:sp>
        <p:nvSpPr>
          <p:cNvPr id="71" name="Title 1">
            <a:extLst>
              <a:ext uri="{FF2B5EF4-FFF2-40B4-BE49-F238E27FC236}">
                <a16:creationId xmlns:a16="http://schemas.microsoft.com/office/drawing/2014/main" id="{EF63649C-A423-813A-8783-6B3ED40E7B53}"/>
              </a:ext>
            </a:extLst>
          </p:cNvPr>
          <p:cNvSpPr txBox="1">
            <a:spLocks/>
          </p:cNvSpPr>
          <p:nvPr/>
        </p:nvSpPr>
        <p:spPr>
          <a:xfrm rot="16200000">
            <a:off x="-3153621" y="3153623"/>
            <a:ext cx="6846364" cy="5391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latin typeface="BrownPro" panose="00010500010101010101" pitchFamily="50" charset="0"/>
              </a:rPr>
              <a:t>Light Penetration : Summer</a:t>
            </a:r>
          </a:p>
        </p:txBody>
      </p:sp>
      <p:grpSp>
        <p:nvGrpSpPr>
          <p:cNvPr id="44" name="Group 43">
            <a:extLst>
              <a:ext uri="{FF2B5EF4-FFF2-40B4-BE49-F238E27FC236}">
                <a16:creationId xmlns:a16="http://schemas.microsoft.com/office/drawing/2014/main" id="{2BEF6218-36FB-5F87-BDDE-56C2614F7D04}"/>
              </a:ext>
            </a:extLst>
          </p:cNvPr>
          <p:cNvGrpSpPr/>
          <p:nvPr/>
        </p:nvGrpSpPr>
        <p:grpSpPr>
          <a:xfrm>
            <a:off x="2382507" y="2786062"/>
            <a:ext cx="8972936" cy="2713245"/>
            <a:chOff x="2382507" y="2786062"/>
            <a:chExt cx="8972936" cy="2713245"/>
          </a:xfrm>
        </p:grpSpPr>
        <p:pic>
          <p:nvPicPr>
            <p:cNvPr id="39" name="Graphic 38">
              <a:extLst>
                <a:ext uri="{FF2B5EF4-FFF2-40B4-BE49-F238E27FC236}">
                  <a16:creationId xmlns:a16="http://schemas.microsoft.com/office/drawing/2014/main" id="{A0A80CC5-547B-B3CB-2EA6-B9D799FE78B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235806" y="2786062"/>
              <a:ext cx="8119637" cy="2713245"/>
            </a:xfrm>
            <a:prstGeom prst="rect">
              <a:avLst/>
            </a:prstGeom>
          </p:spPr>
        </p:pic>
        <p:grpSp>
          <p:nvGrpSpPr>
            <p:cNvPr id="43" name="Group 42">
              <a:extLst>
                <a:ext uri="{FF2B5EF4-FFF2-40B4-BE49-F238E27FC236}">
                  <a16:creationId xmlns:a16="http://schemas.microsoft.com/office/drawing/2014/main" id="{1DA19764-B1EC-FD5A-ED5C-30F25757DD24}"/>
                </a:ext>
              </a:extLst>
            </p:cNvPr>
            <p:cNvGrpSpPr/>
            <p:nvPr/>
          </p:nvGrpSpPr>
          <p:grpSpPr>
            <a:xfrm>
              <a:off x="2382507" y="2966975"/>
              <a:ext cx="1564828" cy="749009"/>
              <a:chOff x="2382507" y="3524416"/>
              <a:chExt cx="1564828" cy="749009"/>
            </a:xfrm>
          </p:grpSpPr>
          <p:cxnSp>
            <p:nvCxnSpPr>
              <p:cNvPr id="40" name="Straight Connector 39">
                <a:extLst>
                  <a:ext uri="{FF2B5EF4-FFF2-40B4-BE49-F238E27FC236}">
                    <a16:creationId xmlns:a16="http://schemas.microsoft.com/office/drawing/2014/main" id="{72ED3294-D30A-E61E-2112-7BA80F7564F2}"/>
                  </a:ext>
                </a:extLst>
              </p:cNvPr>
              <p:cNvCxnSpPr>
                <a:cxnSpLocks/>
              </p:cNvCxnSpPr>
              <p:nvPr/>
            </p:nvCxnSpPr>
            <p:spPr>
              <a:xfrm>
                <a:off x="2464062" y="3680034"/>
                <a:ext cx="655320" cy="0"/>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22F05068-B62A-9CC0-329D-C65D26902336}"/>
                  </a:ext>
                </a:extLst>
              </p:cNvPr>
              <p:cNvCxnSpPr>
                <a:cxnSpLocks/>
              </p:cNvCxnSpPr>
              <p:nvPr/>
            </p:nvCxnSpPr>
            <p:spPr>
              <a:xfrm>
                <a:off x="3119382" y="3679991"/>
                <a:ext cx="827953" cy="373439"/>
              </a:xfrm>
              <a:prstGeom prst="straightConnector1">
                <a:avLst/>
              </a:prstGeom>
              <a:ln w="63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2" name="Content Placeholder 11">
                <a:extLst>
                  <a:ext uri="{FF2B5EF4-FFF2-40B4-BE49-F238E27FC236}">
                    <a16:creationId xmlns:a16="http://schemas.microsoft.com/office/drawing/2014/main" id="{288C48DD-0181-D712-07FE-BFB44ABC6D47}"/>
                  </a:ext>
                </a:extLst>
              </p:cNvPr>
              <p:cNvSpPr txBox="1">
                <a:spLocks/>
              </p:cNvSpPr>
              <p:nvPr/>
            </p:nvSpPr>
            <p:spPr>
              <a:xfrm>
                <a:off x="2382507" y="3524416"/>
                <a:ext cx="1365873" cy="749009"/>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800" b="1" dirty="0">
                    <a:solidFill>
                      <a:srgbClr val="FF0000"/>
                    </a:solidFill>
                    <a:latin typeface="BrownPro Light" panose="00010400010101010101" pitchFamily="50" charset="0"/>
                  </a:rPr>
                  <a:t>OPN1</a:t>
                </a:r>
              </a:p>
              <a:p>
                <a:pPr marL="0" indent="0">
                  <a:lnSpc>
                    <a:spcPct val="100000"/>
                  </a:lnSpc>
                  <a:spcBef>
                    <a:spcPts val="0"/>
                  </a:spcBef>
                  <a:buNone/>
                </a:pPr>
                <a:r>
                  <a:rPr lang="en-US" sz="800" b="1" dirty="0">
                    <a:solidFill>
                      <a:srgbClr val="FF0000"/>
                    </a:solidFill>
                    <a:latin typeface="BrownPro Light" panose="00010400010101010101" pitchFamily="50" charset="0"/>
                  </a:rPr>
                  <a:t>SF Gray</a:t>
                </a:r>
              </a:p>
              <a:p>
                <a:pPr marL="0" indent="0">
                  <a:lnSpc>
                    <a:spcPct val="100000"/>
                  </a:lnSpc>
                  <a:spcBef>
                    <a:spcPts val="0"/>
                  </a:spcBef>
                  <a:buNone/>
                </a:pPr>
                <a:r>
                  <a:rPr lang="en-US" sz="800" b="1" dirty="0">
                    <a:solidFill>
                      <a:srgbClr val="FF0000"/>
                    </a:solidFill>
                    <a:latin typeface="BrownPro Light" panose="00010400010101010101" pitchFamily="50" charset="0"/>
                  </a:rPr>
                  <a:t>SF Blue </a:t>
                </a:r>
              </a:p>
            </p:txBody>
          </p:sp>
        </p:grpSp>
      </p:grpSp>
      <p:grpSp>
        <p:nvGrpSpPr>
          <p:cNvPr id="47" name="Group 46">
            <a:extLst>
              <a:ext uri="{FF2B5EF4-FFF2-40B4-BE49-F238E27FC236}">
                <a16:creationId xmlns:a16="http://schemas.microsoft.com/office/drawing/2014/main" id="{FEA8EABA-7CDD-596D-65E0-2474FA8EAF82}"/>
              </a:ext>
            </a:extLst>
          </p:cNvPr>
          <p:cNvGrpSpPr/>
          <p:nvPr/>
        </p:nvGrpSpPr>
        <p:grpSpPr>
          <a:xfrm>
            <a:off x="3752502" y="2790824"/>
            <a:ext cx="8490636" cy="2713245"/>
            <a:chOff x="3752502" y="2790824"/>
            <a:chExt cx="8490636" cy="2713245"/>
          </a:xfrm>
        </p:grpSpPr>
        <p:pic>
          <p:nvPicPr>
            <p:cNvPr id="37" name="Graphic 36">
              <a:extLst>
                <a:ext uri="{FF2B5EF4-FFF2-40B4-BE49-F238E27FC236}">
                  <a16:creationId xmlns:a16="http://schemas.microsoft.com/office/drawing/2014/main" id="{739803C7-4889-FBE1-29FC-93293CEA01D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752502" y="2790824"/>
              <a:ext cx="7633533" cy="2713245"/>
            </a:xfrm>
            <a:prstGeom prst="rect">
              <a:avLst/>
            </a:prstGeom>
          </p:spPr>
        </p:pic>
        <p:grpSp>
          <p:nvGrpSpPr>
            <p:cNvPr id="6" name="Group 5">
              <a:extLst>
                <a:ext uri="{FF2B5EF4-FFF2-40B4-BE49-F238E27FC236}">
                  <a16:creationId xmlns:a16="http://schemas.microsoft.com/office/drawing/2014/main" id="{C3D4F15A-112F-17BC-4AD9-442394C688DA}"/>
                </a:ext>
              </a:extLst>
            </p:cNvPr>
            <p:cNvGrpSpPr/>
            <p:nvPr/>
          </p:nvGrpSpPr>
          <p:grpSpPr>
            <a:xfrm>
              <a:off x="10675144" y="3954703"/>
              <a:ext cx="1567994" cy="1130746"/>
              <a:chOff x="9095243" y="1383622"/>
              <a:chExt cx="1567994" cy="1130746"/>
            </a:xfrm>
          </p:grpSpPr>
          <p:cxnSp>
            <p:nvCxnSpPr>
              <p:cNvPr id="9" name="Straight Connector 8">
                <a:extLst>
                  <a:ext uri="{FF2B5EF4-FFF2-40B4-BE49-F238E27FC236}">
                    <a16:creationId xmlns:a16="http://schemas.microsoft.com/office/drawing/2014/main" id="{2E4A2DC0-3A48-B822-ACF2-88765E44B9AE}"/>
                  </a:ext>
                </a:extLst>
              </p:cNvPr>
              <p:cNvCxnSpPr>
                <a:cxnSpLocks/>
              </p:cNvCxnSpPr>
              <p:nvPr/>
            </p:nvCxnSpPr>
            <p:spPr>
              <a:xfrm>
                <a:off x="9765439" y="1539240"/>
                <a:ext cx="811121" cy="0"/>
              </a:xfrm>
              <a:prstGeom prst="line">
                <a:avLst/>
              </a:prstGeom>
            </p:spPr>
            <p:style>
              <a:lnRef idx="1">
                <a:schemeClr val="dk1"/>
              </a:lnRef>
              <a:fillRef idx="0">
                <a:schemeClr val="dk1"/>
              </a:fillRef>
              <a:effectRef idx="0">
                <a:schemeClr val="dk1"/>
              </a:effectRef>
              <a:fontRef idx="minor">
                <a:schemeClr val="tx1"/>
              </a:fontRef>
            </p:style>
          </p:cxnSp>
          <p:grpSp>
            <p:nvGrpSpPr>
              <p:cNvPr id="32" name="Group 31">
                <a:extLst>
                  <a:ext uri="{FF2B5EF4-FFF2-40B4-BE49-F238E27FC236}">
                    <a16:creationId xmlns:a16="http://schemas.microsoft.com/office/drawing/2014/main" id="{DDA332B2-9A52-8422-3656-5FCB3C1387F2}"/>
                  </a:ext>
                </a:extLst>
              </p:cNvPr>
              <p:cNvGrpSpPr/>
              <p:nvPr/>
            </p:nvGrpSpPr>
            <p:grpSpPr>
              <a:xfrm>
                <a:off x="9095243" y="1383622"/>
                <a:ext cx="1567994" cy="1130746"/>
                <a:chOff x="9095243" y="1383622"/>
                <a:chExt cx="1567994" cy="1130746"/>
              </a:xfrm>
            </p:grpSpPr>
            <p:cxnSp>
              <p:nvCxnSpPr>
                <p:cNvPr id="35" name="Straight Arrow Connector 34">
                  <a:extLst>
                    <a:ext uri="{FF2B5EF4-FFF2-40B4-BE49-F238E27FC236}">
                      <a16:creationId xmlns:a16="http://schemas.microsoft.com/office/drawing/2014/main" id="{4C17E63E-BAFD-CD5F-80A8-7C1D16E388C1}"/>
                    </a:ext>
                  </a:extLst>
                </p:cNvPr>
                <p:cNvCxnSpPr>
                  <a:cxnSpLocks/>
                </p:cNvCxnSpPr>
                <p:nvPr/>
              </p:nvCxnSpPr>
              <p:spPr>
                <a:xfrm flipH="1">
                  <a:off x="9095243" y="1539216"/>
                  <a:ext cx="670193" cy="97515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36" name="Content Placeholder 11">
                  <a:extLst>
                    <a:ext uri="{FF2B5EF4-FFF2-40B4-BE49-F238E27FC236}">
                      <a16:creationId xmlns:a16="http://schemas.microsoft.com/office/drawing/2014/main" id="{4103FD38-CB32-26A2-0A82-4116B995D969}"/>
                    </a:ext>
                  </a:extLst>
                </p:cNvPr>
                <p:cNvSpPr txBox="1">
                  <a:spLocks/>
                </p:cNvSpPr>
                <p:nvPr/>
              </p:nvSpPr>
              <p:spPr>
                <a:xfrm>
                  <a:off x="9702658" y="1383622"/>
                  <a:ext cx="960579" cy="6248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800" b="1" dirty="0">
                      <a:latin typeface="BrownPro Light" panose="00010400010101010101" pitchFamily="50" charset="0"/>
                    </a:rPr>
                    <a:t>OPN 4</a:t>
                  </a:r>
                </a:p>
                <a:p>
                  <a:pPr marL="0" indent="0" algn="r">
                    <a:lnSpc>
                      <a:spcPct val="100000"/>
                    </a:lnSpc>
                    <a:spcBef>
                      <a:spcPts val="0"/>
                    </a:spcBef>
                    <a:buNone/>
                  </a:pPr>
                  <a:r>
                    <a:rPr lang="en-US" sz="800" dirty="0">
                      <a:latin typeface="BrownPro Light" panose="00010400010101010101" pitchFamily="50" charset="0"/>
                    </a:rPr>
                    <a:t>SF Gray</a:t>
                  </a:r>
                </a:p>
              </p:txBody>
            </p:sp>
          </p:grpSp>
        </p:grpSp>
      </p:grpSp>
      <p:sp>
        <p:nvSpPr>
          <p:cNvPr id="48" name="Rectangle 47">
            <a:extLst>
              <a:ext uri="{FF2B5EF4-FFF2-40B4-BE49-F238E27FC236}">
                <a16:creationId xmlns:a16="http://schemas.microsoft.com/office/drawing/2014/main" id="{80E2397F-9720-675E-1F68-A418166DE02E}"/>
              </a:ext>
            </a:extLst>
          </p:cNvPr>
          <p:cNvSpPr/>
          <p:nvPr/>
        </p:nvSpPr>
        <p:spPr>
          <a:xfrm>
            <a:off x="7295626" y="5717299"/>
            <a:ext cx="4860836" cy="921228"/>
          </a:xfrm>
          <a:prstGeom prst="rect">
            <a:avLst/>
          </a:prstGeom>
          <a:solidFill>
            <a:schemeClr val="bg1">
              <a:lumMod val="75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indent="0">
              <a:buNone/>
            </a:pPr>
            <a:r>
              <a:rPr lang="en-US" sz="1600" b="1" dirty="0">
                <a:latin typeface="BrownPro "/>
              </a:rPr>
              <a:t>OPN 4 Coverage:</a:t>
            </a:r>
          </a:p>
          <a:p>
            <a:pPr marL="0" indent="0">
              <a:buNone/>
            </a:pPr>
            <a:r>
              <a:rPr lang="en-US" sz="1600" dirty="0">
                <a:latin typeface="BrownPro Light" panose="00010400010101010101" pitchFamily="50" charset="0"/>
              </a:rPr>
              <a:t>SF Gray: 31% 		VB Gray: 62%</a:t>
            </a:r>
          </a:p>
          <a:p>
            <a:pPr marL="0" indent="0">
              <a:buNone/>
            </a:pPr>
            <a:r>
              <a:rPr lang="en-US" sz="1600" dirty="0">
                <a:solidFill>
                  <a:schemeClr val="accent1"/>
                </a:solidFill>
                <a:latin typeface="BrownPro Light" panose="00010400010101010101" pitchFamily="50" charset="0"/>
              </a:rPr>
              <a:t>VB Blue: 62%</a:t>
            </a:r>
            <a:r>
              <a:rPr lang="en-US" sz="1600" dirty="0">
                <a:solidFill>
                  <a:srgbClr val="7030A0"/>
                </a:solidFill>
                <a:latin typeface="BrownPro Light" panose="00010400010101010101" pitchFamily="50" charset="0"/>
              </a:rPr>
              <a:t>		</a:t>
            </a:r>
            <a:r>
              <a:rPr lang="en-US" sz="1600" dirty="0">
                <a:solidFill>
                  <a:schemeClr val="accent2"/>
                </a:solidFill>
                <a:latin typeface="BrownPro Light" panose="00010400010101010101" pitchFamily="50" charset="0"/>
              </a:rPr>
              <a:t>VB Red : 62%</a:t>
            </a:r>
          </a:p>
        </p:txBody>
      </p:sp>
      <p:grpSp>
        <p:nvGrpSpPr>
          <p:cNvPr id="77" name="Group 76">
            <a:extLst>
              <a:ext uri="{FF2B5EF4-FFF2-40B4-BE49-F238E27FC236}">
                <a16:creationId xmlns:a16="http://schemas.microsoft.com/office/drawing/2014/main" id="{895F24C4-51E0-D2EE-BB72-BAE7AC3EE678}"/>
              </a:ext>
            </a:extLst>
          </p:cNvPr>
          <p:cNvGrpSpPr/>
          <p:nvPr/>
        </p:nvGrpSpPr>
        <p:grpSpPr>
          <a:xfrm>
            <a:off x="3761285" y="2242018"/>
            <a:ext cx="8403724" cy="3255807"/>
            <a:chOff x="3761285" y="2242018"/>
            <a:chExt cx="8403724" cy="3255807"/>
          </a:xfrm>
        </p:grpSpPr>
        <p:pic>
          <p:nvPicPr>
            <p:cNvPr id="46" name="Graphic 45">
              <a:extLst>
                <a:ext uri="{FF2B5EF4-FFF2-40B4-BE49-F238E27FC236}">
                  <a16:creationId xmlns:a16="http://schemas.microsoft.com/office/drawing/2014/main" id="{6AB79F98-8006-B72C-497C-D9CD1E2EAFE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761285" y="2790824"/>
              <a:ext cx="7615966" cy="2707001"/>
            </a:xfrm>
            <a:prstGeom prst="rect">
              <a:avLst/>
            </a:prstGeom>
          </p:spPr>
        </p:pic>
        <p:grpSp>
          <p:nvGrpSpPr>
            <p:cNvPr id="54" name="Group 53">
              <a:extLst>
                <a:ext uri="{FF2B5EF4-FFF2-40B4-BE49-F238E27FC236}">
                  <a16:creationId xmlns:a16="http://schemas.microsoft.com/office/drawing/2014/main" id="{F418A087-30BD-EE13-5256-02D2DF6951E9}"/>
                </a:ext>
              </a:extLst>
            </p:cNvPr>
            <p:cNvGrpSpPr/>
            <p:nvPr/>
          </p:nvGrpSpPr>
          <p:grpSpPr>
            <a:xfrm>
              <a:off x="10458598" y="2242018"/>
              <a:ext cx="1706411" cy="1332147"/>
              <a:chOff x="8956826" y="1383622"/>
              <a:chExt cx="1706411" cy="1332147"/>
            </a:xfrm>
          </p:grpSpPr>
          <p:cxnSp>
            <p:nvCxnSpPr>
              <p:cNvPr id="55" name="Straight Connector 54">
                <a:extLst>
                  <a:ext uri="{FF2B5EF4-FFF2-40B4-BE49-F238E27FC236}">
                    <a16:creationId xmlns:a16="http://schemas.microsoft.com/office/drawing/2014/main" id="{2D90311C-B371-26B0-FD8C-D3ADB12535AF}"/>
                  </a:ext>
                </a:extLst>
              </p:cNvPr>
              <p:cNvCxnSpPr>
                <a:cxnSpLocks/>
              </p:cNvCxnSpPr>
              <p:nvPr/>
            </p:nvCxnSpPr>
            <p:spPr>
              <a:xfrm>
                <a:off x="9765439" y="1539240"/>
                <a:ext cx="811121"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56" name="Group 55">
                <a:extLst>
                  <a:ext uri="{FF2B5EF4-FFF2-40B4-BE49-F238E27FC236}">
                    <a16:creationId xmlns:a16="http://schemas.microsoft.com/office/drawing/2014/main" id="{9FA7ED42-524F-A4E5-D87D-C40A4517FB45}"/>
                  </a:ext>
                </a:extLst>
              </p:cNvPr>
              <p:cNvGrpSpPr/>
              <p:nvPr/>
            </p:nvGrpSpPr>
            <p:grpSpPr>
              <a:xfrm>
                <a:off x="8956826" y="1383622"/>
                <a:ext cx="1706411" cy="1332147"/>
                <a:chOff x="8956826" y="1383622"/>
                <a:chExt cx="1706411" cy="1332147"/>
              </a:xfrm>
            </p:grpSpPr>
            <p:cxnSp>
              <p:nvCxnSpPr>
                <p:cNvPr id="57" name="Straight Arrow Connector 56">
                  <a:extLst>
                    <a:ext uri="{FF2B5EF4-FFF2-40B4-BE49-F238E27FC236}">
                      <a16:creationId xmlns:a16="http://schemas.microsoft.com/office/drawing/2014/main" id="{DACB51CA-AB4C-E8D2-E762-4B4E1501C43D}"/>
                    </a:ext>
                  </a:extLst>
                </p:cNvPr>
                <p:cNvCxnSpPr>
                  <a:cxnSpLocks/>
                </p:cNvCxnSpPr>
                <p:nvPr/>
              </p:nvCxnSpPr>
              <p:spPr>
                <a:xfrm flipH="1">
                  <a:off x="8956826" y="1539216"/>
                  <a:ext cx="808610" cy="1176553"/>
                </a:xfrm>
                <a:prstGeom prst="straightConnector1">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58" name="Content Placeholder 11">
                  <a:extLst>
                    <a:ext uri="{FF2B5EF4-FFF2-40B4-BE49-F238E27FC236}">
                      <a16:creationId xmlns:a16="http://schemas.microsoft.com/office/drawing/2014/main" id="{44B6B7BF-DDB7-22D3-6215-543A7870B067}"/>
                    </a:ext>
                  </a:extLst>
                </p:cNvPr>
                <p:cNvSpPr txBox="1">
                  <a:spLocks/>
                </p:cNvSpPr>
                <p:nvPr/>
              </p:nvSpPr>
              <p:spPr>
                <a:xfrm>
                  <a:off x="9702658" y="1383622"/>
                  <a:ext cx="960579" cy="6248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800" b="1" dirty="0">
                      <a:solidFill>
                        <a:schemeClr val="accent1"/>
                      </a:solidFill>
                      <a:latin typeface="BrownPro Light" panose="00010400010101010101" pitchFamily="50" charset="0"/>
                    </a:rPr>
                    <a:t>OPN 4</a:t>
                  </a:r>
                </a:p>
                <a:p>
                  <a:pPr marL="0" indent="0" algn="r">
                    <a:lnSpc>
                      <a:spcPct val="100000"/>
                    </a:lnSpc>
                    <a:spcBef>
                      <a:spcPts val="0"/>
                    </a:spcBef>
                    <a:buNone/>
                  </a:pPr>
                  <a:r>
                    <a:rPr lang="en-US" sz="800" dirty="0">
                      <a:solidFill>
                        <a:schemeClr val="accent1"/>
                      </a:solidFill>
                      <a:latin typeface="BrownPro Light" panose="00010400010101010101" pitchFamily="50" charset="0"/>
                    </a:rPr>
                    <a:t>VB Gray</a:t>
                  </a:r>
                </a:p>
              </p:txBody>
            </p:sp>
          </p:grpSp>
        </p:grpSp>
      </p:grpSp>
      <p:grpSp>
        <p:nvGrpSpPr>
          <p:cNvPr id="100" name="Group 99">
            <a:extLst>
              <a:ext uri="{FF2B5EF4-FFF2-40B4-BE49-F238E27FC236}">
                <a16:creationId xmlns:a16="http://schemas.microsoft.com/office/drawing/2014/main" id="{2316989A-2313-75A8-87A6-9916CEDE24C4}"/>
              </a:ext>
            </a:extLst>
          </p:cNvPr>
          <p:cNvGrpSpPr/>
          <p:nvPr/>
        </p:nvGrpSpPr>
        <p:grpSpPr>
          <a:xfrm>
            <a:off x="3758657" y="2700341"/>
            <a:ext cx="8439885" cy="2779421"/>
            <a:chOff x="3758657" y="2700341"/>
            <a:chExt cx="8439885" cy="2779421"/>
          </a:xfrm>
        </p:grpSpPr>
        <p:pic>
          <p:nvPicPr>
            <p:cNvPr id="85" name="Graphic 84">
              <a:extLst>
                <a:ext uri="{FF2B5EF4-FFF2-40B4-BE49-F238E27FC236}">
                  <a16:creationId xmlns:a16="http://schemas.microsoft.com/office/drawing/2014/main" id="{0B5DC8F9-A423-354C-0916-2CA13FFF7C0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758657" y="2772763"/>
              <a:ext cx="7615960" cy="2706999"/>
            </a:xfrm>
            <a:prstGeom prst="rect">
              <a:avLst/>
            </a:prstGeom>
          </p:spPr>
        </p:pic>
        <p:grpSp>
          <p:nvGrpSpPr>
            <p:cNvPr id="88" name="Group 87">
              <a:extLst>
                <a:ext uri="{FF2B5EF4-FFF2-40B4-BE49-F238E27FC236}">
                  <a16:creationId xmlns:a16="http://schemas.microsoft.com/office/drawing/2014/main" id="{3BBBD461-79A0-24E8-EE8D-7479EA46F3BA}"/>
                </a:ext>
              </a:extLst>
            </p:cNvPr>
            <p:cNvGrpSpPr/>
            <p:nvPr/>
          </p:nvGrpSpPr>
          <p:grpSpPr>
            <a:xfrm>
              <a:off x="10517951" y="2700341"/>
              <a:ext cx="1680591" cy="1015643"/>
              <a:chOff x="8982646" y="1383622"/>
              <a:chExt cx="1680591" cy="1015643"/>
            </a:xfrm>
          </p:grpSpPr>
          <p:cxnSp>
            <p:nvCxnSpPr>
              <p:cNvPr id="89" name="Straight Connector 88">
                <a:extLst>
                  <a:ext uri="{FF2B5EF4-FFF2-40B4-BE49-F238E27FC236}">
                    <a16:creationId xmlns:a16="http://schemas.microsoft.com/office/drawing/2014/main" id="{4D337C65-7619-00FD-7823-1FCFA9976E47}"/>
                  </a:ext>
                </a:extLst>
              </p:cNvPr>
              <p:cNvCxnSpPr>
                <a:cxnSpLocks/>
              </p:cNvCxnSpPr>
              <p:nvPr/>
            </p:nvCxnSpPr>
            <p:spPr>
              <a:xfrm>
                <a:off x="9765439" y="1539240"/>
                <a:ext cx="811121"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A422BA58-A373-59E8-7D22-3457F1A56898}"/>
                  </a:ext>
                </a:extLst>
              </p:cNvPr>
              <p:cNvGrpSpPr/>
              <p:nvPr/>
            </p:nvGrpSpPr>
            <p:grpSpPr>
              <a:xfrm>
                <a:off x="8982646" y="1383622"/>
                <a:ext cx="1680591" cy="1015643"/>
                <a:chOff x="8982646" y="1383622"/>
                <a:chExt cx="1680591" cy="1015643"/>
              </a:xfrm>
            </p:grpSpPr>
            <p:cxnSp>
              <p:nvCxnSpPr>
                <p:cNvPr id="91" name="Straight Arrow Connector 90">
                  <a:extLst>
                    <a:ext uri="{FF2B5EF4-FFF2-40B4-BE49-F238E27FC236}">
                      <a16:creationId xmlns:a16="http://schemas.microsoft.com/office/drawing/2014/main" id="{32B7DDE6-865E-608E-5AB6-F87B41D8C698}"/>
                    </a:ext>
                  </a:extLst>
                </p:cNvPr>
                <p:cNvCxnSpPr>
                  <a:cxnSpLocks/>
                </p:cNvCxnSpPr>
                <p:nvPr/>
              </p:nvCxnSpPr>
              <p:spPr>
                <a:xfrm flipH="1">
                  <a:off x="8982646" y="1539216"/>
                  <a:ext cx="782790" cy="860049"/>
                </a:xfrm>
                <a:prstGeom prst="straightConnector1">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92" name="Content Placeholder 11">
                  <a:extLst>
                    <a:ext uri="{FF2B5EF4-FFF2-40B4-BE49-F238E27FC236}">
                      <a16:creationId xmlns:a16="http://schemas.microsoft.com/office/drawing/2014/main" id="{7F16760C-F336-78B1-7F6C-4FB6E67B73C1}"/>
                    </a:ext>
                  </a:extLst>
                </p:cNvPr>
                <p:cNvSpPr txBox="1">
                  <a:spLocks/>
                </p:cNvSpPr>
                <p:nvPr/>
              </p:nvSpPr>
              <p:spPr>
                <a:xfrm>
                  <a:off x="9702658" y="1383622"/>
                  <a:ext cx="960579" cy="6248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800" b="1" dirty="0">
                      <a:solidFill>
                        <a:schemeClr val="accent1"/>
                      </a:solidFill>
                      <a:latin typeface="BrownPro Light" panose="00010400010101010101" pitchFamily="50" charset="0"/>
                    </a:rPr>
                    <a:t>OPN 4</a:t>
                  </a:r>
                </a:p>
                <a:p>
                  <a:pPr marL="0" indent="0" algn="r">
                    <a:lnSpc>
                      <a:spcPct val="100000"/>
                    </a:lnSpc>
                    <a:spcBef>
                      <a:spcPts val="0"/>
                    </a:spcBef>
                    <a:buNone/>
                  </a:pPr>
                  <a:r>
                    <a:rPr lang="en-US" sz="800" dirty="0">
                      <a:solidFill>
                        <a:schemeClr val="accent1"/>
                      </a:solidFill>
                      <a:latin typeface="BrownPro Light" panose="00010400010101010101" pitchFamily="50" charset="0"/>
                    </a:rPr>
                    <a:t>VB Blue / Red</a:t>
                  </a:r>
                </a:p>
              </p:txBody>
            </p:sp>
          </p:grpSp>
        </p:grpSp>
      </p:grpSp>
      <p:grpSp>
        <p:nvGrpSpPr>
          <p:cNvPr id="99" name="Group 98">
            <a:extLst>
              <a:ext uri="{FF2B5EF4-FFF2-40B4-BE49-F238E27FC236}">
                <a16:creationId xmlns:a16="http://schemas.microsoft.com/office/drawing/2014/main" id="{5988B1D9-DF01-E38B-6ACF-05BBE0587BA4}"/>
              </a:ext>
            </a:extLst>
          </p:cNvPr>
          <p:cNvGrpSpPr/>
          <p:nvPr/>
        </p:nvGrpSpPr>
        <p:grpSpPr>
          <a:xfrm>
            <a:off x="2414565" y="2761755"/>
            <a:ext cx="8956174" cy="2731306"/>
            <a:chOff x="2414565" y="2761755"/>
            <a:chExt cx="8956174" cy="2731306"/>
          </a:xfrm>
        </p:grpSpPr>
        <p:grpSp>
          <p:nvGrpSpPr>
            <p:cNvPr id="96" name="Group 95">
              <a:extLst>
                <a:ext uri="{FF2B5EF4-FFF2-40B4-BE49-F238E27FC236}">
                  <a16:creationId xmlns:a16="http://schemas.microsoft.com/office/drawing/2014/main" id="{61A1F31E-DEAC-8869-7DA0-AC595B48C732}"/>
                </a:ext>
              </a:extLst>
            </p:cNvPr>
            <p:cNvGrpSpPr/>
            <p:nvPr/>
          </p:nvGrpSpPr>
          <p:grpSpPr>
            <a:xfrm>
              <a:off x="2414565" y="2786062"/>
              <a:ext cx="8930773" cy="2706999"/>
              <a:chOff x="2414565" y="2786062"/>
              <a:chExt cx="8930773" cy="2706999"/>
            </a:xfrm>
          </p:grpSpPr>
          <p:grpSp>
            <p:nvGrpSpPr>
              <p:cNvPr id="68" name="Group 67">
                <a:extLst>
                  <a:ext uri="{FF2B5EF4-FFF2-40B4-BE49-F238E27FC236}">
                    <a16:creationId xmlns:a16="http://schemas.microsoft.com/office/drawing/2014/main" id="{EF3EB05A-BDD2-9B9B-5A2C-F22785B5F8DF}"/>
                  </a:ext>
                </a:extLst>
              </p:cNvPr>
              <p:cNvGrpSpPr/>
              <p:nvPr/>
            </p:nvGrpSpPr>
            <p:grpSpPr>
              <a:xfrm>
                <a:off x="2414565" y="3805924"/>
                <a:ext cx="1583679" cy="944625"/>
                <a:chOff x="2382507" y="3524416"/>
                <a:chExt cx="1583679" cy="944625"/>
              </a:xfrm>
            </p:grpSpPr>
            <p:cxnSp>
              <p:nvCxnSpPr>
                <p:cNvPr id="69" name="Straight Connector 68">
                  <a:extLst>
                    <a:ext uri="{FF2B5EF4-FFF2-40B4-BE49-F238E27FC236}">
                      <a16:creationId xmlns:a16="http://schemas.microsoft.com/office/drawing/2014/main" id="{503180DC-4089-F795-CEA8-922855333FAD}"/>
                    </a:ext>
                  </a:extLst>
                </p:cNvPr>
                <p:cNvCxnSpPr>
                  <a:cxnSpLocks/>
                </p:cNvCxnSpPr>
                <p:nvPr/>
              </p:nvCxnSpPr>
              <p:spPr>
                <a:xfrm>
                  <a:off x="2464062" y="3680034"/>
                  <a:ext cx="793828" cy="0"/>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2A084688-B8F3-4755-46E3-9A6C96C7326E}"/>
                    </a:ext>
                  </a:extLst>
                </p:cNvPr>
                <p:cNvCxnSpPr>
                  <a:cxnSpLocks/>
                </p:cNvCxnSpPr>
                <p:nvPr/>
              </p:nvCxnSpPr>
              <p:spPr>
                <a:xfrm>
                  <a:off x="3257890" y="3680034"/>
                  <a:ext cx="708296" cy="418947"/>
                </a:xfrm>
                <a:prstGeom prst="straightConnector1">
                  <a:avLst/>
                </a:prstGeom>
                <a:ln w="63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72" name="Content Placeholder 11">
                  <a:extLst>
                    <a:ext uri="{FF2B5EF4-FFF2-40B4-BE49-F238E27FC236}">
                      <a16:creationId xmlns:a16="http://schemas.microsoft.com/office/drawing/2014/main" id="{844DBAB1-25F4-F9F5-4D49-DADFC2D4EC87}"/>
                    </a:ext>
                  </a:extLst>
                </p:cNvPr>
                <p:cNvSpPr txBox="1">
                  <a:spLocks/>
                </p:cNvSpPr>
                <p:nvPr/>
              </p:nvSpPr>
              <p:spPr>
                <a:xfrm>
                  <a:off x="2382507" y="3524416"/>
                  <a:ext cx="1365873" cy="944625"/>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800" b="1" dirty="0">
                      <a:solidFill>
                        <a:srgbClr val="FF0000"/>
                      </a:solidFill>
                      <a:latin typeface="BrownPro Light" panose="00010400010101010101" pitchFamily="50" charset="0"/>
                    </a:rPr>
                    <a:t>OPN1</a:t>
                  </a:r>
                </a:p>
                <a:p>
                  <a:pPr marL="0" indent="0">
                    <a:lnSpc>
                      <a:spcPct val="100000"/>
                    </a:lnSpc>
                    <a:spcBef>
                      <a:spcPts val="0"/>
                    </a:spcBef>
                    <a:buNone/>
                  </a:pPr>
                  <a:r>
                    <a:rPr lang="en-US" sz="800" b="1" dirty="0">
                      <a:solidFill>
                        <a:srgbClr val="FF0000"/>
                      </a:solidFill>
                      <a:latin typeface="BrownPro Light" panose="00010400010101010101" pitchFamily="50" charset="0"/>
                    </a:rPr>
                    <a:t>VB Gray</a:t>
                  </a:r>
                </a:p>
                <a:p>
                  <a:pPr marL="0" indent="0">
                    <a:lnSpc>
                      <a:spcPct val="100000"/>
                    </a:lnSpc>
                    <a:spcBef>
                      <a:spcPts val="0"/>
                    </a:spcBef>
                    <a:buNone/>
                  </a:pPr>
                  <a:r>
                    <a:rPr lang="en-US" sz="800" b="1" dirty="0">
                      <a:solidFill>
                        <a:srgbClr val="FF0000"/>
                      </a:solidFill>
                      <a:latin typeface="BrownPro Light" panose="00010400010101010101" pitchFamily="50" charset="0"/>
                    </a:rPr>
                    <a:t>VB Blue / Red</a:t>
                  </a:r>
                </a:p>
              </p:txBody>
            </p:sp>
          </p:grpSp>
          <p:pic>
            <p:nvPicPr>
              <p:cNvPr id="95" name="Graphic 94">
                <a:extLst>
                  <a:ext uri="{FF2B5EF4-FFF2-40B4-BE49-F238E27FC236}">
                    <a16:creationId xmlns:a16="http://schemas.microsoft.com/office/drawing/2014/main" id="{E2151A1B-98FC-2C73-DB4A-994A3F61F7FC}"/>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244393" y="2786062"/>
                <a:ext cx="8100945" cy="2706999"/>
              </a:xfrm>
              <a:prstGeom prst="rect">
                <a:avLst/>
              </a:prstGeom>
            </p:spPr>
          </p:pic>
        </p:grpSp>
        <p:pic>
          <p:nvPicPr>
            <p:cNvPr id="98" name="Graphic 97">
              <a:extLst>
                <a:ext uri="{FF2B5EF4-FFF2-40B4-BE49-F238E27FC236}">
                  <a16:creationId xmlns:a16="http://schemas.microsoft.com/office/drawing/2014/main" id="{CAAFAD81-900C-1A4C-0059-68019E1EB754}"/>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3236851" y="2761755"/>
              <a:ext cx="8133888" cy="2718007"/>
            </a:xfrm>
            <a:prstGeom prst="rect">
              <a:avLst/>
            </a:prstGeom>
          </p:spPr>
        </p:pic>
      </p:grpSp>
      <p:grpSp>
        <p:nvGrpSpPr>
          <p:cNvPr id="101" name="Group 100">
            <a:extLst>
              <a:ext uri="{FF2B5EF4-FFF2-40B4-BE49-F238E27FC236}">
                <a16:creationId xmlns:a16="http://schemas.microsoft.com/office/drawing/2014/main" id="{4D6D9692-DB73-0388-EDC4-D9132AB768CF}"/>
              </a:ext>
            </a:extLst>
          </p:cNvPr>
          <p:cNvGrpSpPr/>
          <p:nvPr/>
        </p:nvGrpSpPr>
        <p:grpSpPr>
          <a:xfrm>
            <a:off x="3735694" y="2786062"/>
            <a:ext cx="8490280" cy="2727968"/>
            <a:chOff x="3735694" y="2786062"/>
            <a:chExt cx="8490280" cy="2727968"/>
          </a:xfrm>
        </p:grpSpPr>
        <p:pic>
          <p:nvPicPr>
            <p:cNvPr id="102" name="Graphic 101">
              <a:extLst>
                <a:ext uri="{FF2B5EF4-FFF2-40B4-BE49-F238E27FC236}">
                  <a16:creationId xmlns:a16="http://schemas.microsoft.com/office/drawing/2014/main" id="{E1B731E5-80E7-783B-341F-1EC95CB8BD81}"/>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3735694" y="2786062"/>
              <a:ext cx="7618106" cy="2727968"/>
            </a:xfrm>
            <a:prstGeom prst="rect">
              <a:avLst/>
            </a:prstGeom>
          </p:spPr>
        </p:pic>
        <p:grpSp>
          <p:nvGrpSpPr>
            <p:cNvPr id="103" name="Group 102">
              <a:extLst>
                <a:ext uri="{FF2B5EF4-FFF2-40B4-BE49-F238E27FC236}">
                  <a16:creationId xmlns:a16="http://schemas.microsoft.com/office/drawing/2014/main" id="{5CAAB546-EA74-5068-B07F-7B2434811835}"/>
                </a:ext>
              </a:extLst>
            </p:cNvPr>
            <p:cNvGrpSpPr/>
            <p:nvPr/>
          </p:nvGrpSpPr>
          <p:grpSpPr>
            <a:xfrm>
              <a:off x="10120051" y="3157570"/>
              <a:ext cx="2105923" cy="1451456"/>
              <a:chOff x="8557314" y="1770835"/>
              <a:chExt cx="2105923" cy="1451456"/>
            </a:xfrm>
          </p:grpSpPr>
          <p:cxnSp>
            <p:nvCxnSpPr>
              <p:cNvPr id="104" name="Straight Connector 103">
                <a:extLst>
                  <a:ext uri="{FF2B5EF4-FFF2-40B4-BE49-F238E27FC236}">
                    <a16:creationId xmlns:a16="http://schemas.microsoft.com/office/drawing/2014/main" id="{B9E49C79-9EE0-D9B2-0DA8-9D2CE2645C78}"/>
                  </a:ext>
                </a:extLst>
              </p:cNvPr>
              <p:cNvCxnSpPr>
                <a:cxnSpLocks/>
              </p:cNvCxnSpPr>
              <p:nvPr/>
            </p:nvCxnSpPr>
            <p:spPr>
              <a:xfrm>
                <a:off x="9751309" y="1938447"/>
                <a:ext cx="825251"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05" name="Group 104">
                <a:extLst>
                  <a:ext uri="{FF2B5EF4-FFF2-40B4-BE49-F238E27FC236}">
                    <a16:creationId xmlns:a16="http://schemas.microsoft.com/office/drawing/2014/main" id="{48B8A719-A212-6467-F84A-1646F1ED9D0B}"/>
                  </a:ext>
                </a:extLst>
              </p:cNvPr>
              <p:cNvGrpSpPr/>
              <p:nvPr/>
            </p:nvGrpSpPr>
            <p:grpSpPr>
              <a:xfrm>
                <a:off x="8557314" y="1770835"/>
                <a:ext cx="2105923" cy="1451456"/>
                <a:chOff x="8557314" y="1770835"/>
                <a:chExt cx="2105923" cy="1451456"/>
              </a:xfrm>
            </p:grpSpPr>
            <p:cxnSp>
              <p:nvCxnSpPr>
                <p:cNvPr id="106" name="Straight Arrow Connector 105">
                  <a:extLst>
                    <a:ext uri="{FF2B5EF4-FFF2-40B4-BE49-F238E27FC236}">
                      <a16:creationId xmlns:a16="http://schemas.microsoft.com/office/drawing/2014/main" id="{617A6359-9AED-E079-C552-D1FB53F52105}"/>
                    </a:ext>
                  </a:extLst>
                </p:cNvPr>
                <p:cNvCxnSpPr>
                  <a:cxnSpLocks/>
                </p:cNvCxnSpPr>
                <p:nvPr/>
              </p:nvCxnSpPr>
              <p:spPr>
                <a:xfrm flipH="1">
                  <a:off x="8557314" y="1938447"/>
                  <a:ext cx="1197857" cy="1283844"/>
                </a:xfrm>
                <a:prstGeom prst="straightConnector1">
                  <a:avLst/>
                </a:prstGeom>
                <a:ln w="9525"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7" name="Content Placeholder 11">
                  <a:extLst>
                    <a:ext uri="{FF2B5EF4-FFF2-40B4-BE49-F238E27FC236}">
                      <a16:creationId xmlns:a16="http://schemas.microsoft.com/office/drawing/2014/main" id="{BD02916B-50C5-5109-1FDB-A2C0E0A261E5}"/>
                    </a:ext>
                  </a:extLst>
                </p:cNvPr>
                <p:cNvSpPr txBox="1">
                  <a:spLocks/>
                </p:cNvSpPr>
                <p:nvPr/>
              </p:nvSpPr>
              <p:spPr>
                <a:xfrm>
                  <a:off x="9702658" y="1770835"/>
                  <a:ext cx="960579" cy="38624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800" b="1" dirty="0">
                      <a:solidFill>
                        <a:schemeClr val="accent1"/>
                      </a:solidFill>
                      <a:latin typeface="BrownPro Light" panose="00010400010101010101" pitchFamily="50" charset="0"/>
                    </a:rPr>
                    <a:t>OPN 4</a:t>
                  </a:r>
                </a:p>
                <a:p>
                  <a:pPr marL="0" indent="0" algn="r">
                    <a:lnSpc>
                      <a:spcPct val="100000"/>
                    </a:lnSpc>
                    <a:spcBef>
                      <a:spcPts val="0"/>
                    </a:spcBef>
                    <a:buNone/>
                  </a:pPr>
                  <a:r>
                    <a:rPr lang="en-US" sz="800" dirty="0">
                      <a:solidFill>
                        <a:schemeClr val="accent1"/>
                      </a:solidFill>
                      <a:latin typeface="BrownPro Light" panose="00010400010101010101" pitchFamily="50" charset="0"/>
                    </a:rPr>
                    <a:t>SF Blue</a:t>
                  </a:r>
                </a:p>
              </p:txBody>
            </p:sp>
          </p:grpSp>
        </p:grpSp>
      </p:grpSp>
      <p:sp>
        <p:nvSpPr>
          <p:cNvPr id="4" name="Content Placeholder 11">
            <a:extLst>
              <a:ext uri="{FF2B5EF4-FFF2-40B4-BE49-F238E27FC236}">
                <a16:creationId xmlns:a16="http://schemas.microsoft.com/office/drawing/2014/main" id="{89575CDF-69E1-0A9D-AC26-D9411166DEE4}"/>
              </a:ext>
            </a:extLst>
          </p:cNvPr>
          <p:cNvSpPr txBox="1">
            <a:spLocks/>
          </p:cNvSpPr>
          <p:nvPr/>
        </p:nvSpPr>
        <p:spPr>
          <a:xfrm>
            <a:off x="3291228" y="5642162"/>
            <a:ext cx="3397929" cy="8464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chemeClr val="bg1"/>
                </a:solidFill>
                <a:latin typeface="BrownPro Light" panose="00010400010101010101" pitchFamily="50" charset="0"/>
              </a:rPr>
              <a:t>S:       	Gaze toward window</a:t>
            </a:r>
          </a:p>
          <a:p>
            <a:pPr marL="0" indent="0">
              <a:buNone/>
            </a:pPr>
            <a:r>
              <a:rPr lang="en-US" sz="1200" dirty="0">
                <a:solidFill>
                  <a:schemeClr val="bg1"/>
                </a:solidFill>
                <a:latin typeface="BrownPro Light" panose="00010400010101010101" pitchFamily="50" charset="0"/>
              </a:rPr>
              <a:t>E/W: 	Gaze parallel to window</a:t>
            </a:r>
          </a:p>
          <a:p>
            <a:pPr marL="0" indent="0">
              <a:buNone/>
            </a:pPr>
            <a:r>
              <a:rPr lang="en-US" sz="1200" dirty="0">
                <a:solidFill>
                  <a:schemeClr val="bg1"/>
                </a:solidFill>
                <a:latin typeface="BrownPro Light" panose="00010400010101010101" pitchFamily="50" charset="0"/>
              </a:rPr>
              <a:t>N: 	Gaze toward rare wall</a:t>
            </a:r>
          </a:p>
        </p:txBody>
      </p:sp>
      <p:grpSp>
        <p:nvGrpSpPr>
          <p:cNvPr id="5" name="Group 4">
            <a:extLst>
              <a:ext uri="{FF2B5EF4-FFF2-40B4-BE49-F238E27FC236}">
                <a16:creationId xmlns:a16="http://schemas.microsoft.com/office/drawing/2014/main" id="{D5D27551-F4DC-DBFB-29C2-B93B905B982E}"/>
              </a:ext>
            </a:extLst>
          </p:cNvPr>
          <p:cNvGrpSpPr/>
          <p:nvPr/>
        </p:nvGrpSpPr>
        <p:grpSpPr>
          <a:xfrm>
            <a:off x="9372166" y="1930401"/>
            <a:ext cx="1323006" cy="3792306"/>
            <a:chOff x="9798340" y="1874519"/>
            <a:chExt cx="982436" cy="3773806"/>
          </a:xfrm>
        </p:grpSpPr>
        <p:cxnSp>
          <p:nvCxnSpPr>
            <p:cNvPr id="7" name="Straight Connector 6">
              <a:extLst>
                <a:ext uri="{FF2B5EF4-FFF2-40B4-BE49-F238E27FC236}">
                  <a16:creationId xmlns:a16="http://schemas.microsoft.com/office/drawing/2014/main" id="{B3D9998D-9E70-3047-CFDB-53CD8A2B03BF}"/>
                </a:ext>
              </a:extLst>
            </p:cNvPr>
            <p:cNvCxnSpPr>
              <a:cxnSpLocks/>
              <a:stCxn id="8" idx="1"/>
            </p:cNvCxnSpPr>
            <p:nvPr/>
          </p:nvCxnSpPr>
          <p:spPr>
            <a:xfrm>
              <a:off x="9798340" y="2015135"/>
              <a:ext cx="0" cy="3633190"/>
            </a:xfrm>
            <a:prstGeom prst="line">
              <a:avLst/>
            </a:prstGeom>
            <a:ln w="28575" cmpd="sng">
              <a:solidFill>
                <a:schemeClr val="tx1">
                  <a:lumMod val="85000"/>
                  <a:lumOff val="15000"/>
                  <a:alpha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5DA85BCC-F072-B1B9-E7A0-9BDE0501BA83}"/>
                </a:ext>
              </a:extLst>
            </p:cNvPr>
            <p:cNvSpPr/>
            <p:nvPr/>
          </p:nvSpPr>
          <p:spPr>
            <a:xfrm>
              <a:off x="9798340" y="1874519"/>
              <a:ext cx="982436" cy="281231"/>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000" b="1" dirty="0">
                  <a:solidFill>
                    <a:schemeClr val="tx1">
                      <a:lumMod val="85000"/>
                      <a:lumOff val="15000"/>
                    </a:schemeClr>
                  </a:solidFill>
                  <a:latin typeface="BrownPro" panose="00010500010101010101" pitchFamily="50" charset="0"/>
                </a:rPr>
                <a:t>SF Gary</a:t>
              </a:r>
            </a:p>
          </p:txBody>
        </p:sp>
      </p:grpSp>
    </p:spTree>
    <p:extLst>
      <p:ext uri="{BB962C8B-B14F-4D97-AF65-F5344CB8AC3E}">
        <p14:creationId xmlns:p14="http://schemas.microsoft.com/office/powerpoint/2010/main" val="5174261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50">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left)">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wipe(left)">
                                      <p:cBhvr>
                                        <p:cTn id="12" dur="500"/>
                                        <p:tgtEl>
                                          <p:spTgt spid="47"/>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01"/>
                                        </p:tgtEl>
                                        <p:attrNameLst>
                                          <p:attrName>style.visibility</p:attrName>
                                        </p:attrNameLst>
                                      </p:cBhvr>
                                      <p:to>
                                        <p:strVal val="visible"/>
                                      </p:to>
                                    </p:set>
                                    <p:animEffect transition="in" filter="wipe(left)">
                                      <p:cBhvr>
                                        <p:cTn id="21" dur="500"/>
                                        <p:tgtEl>
                                          <p:spTgt spid="101"/>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mph" presetSubtype="0" nodeType="clickEffect">
                                  <p:stCondLst>
                                    <p:cond delay="0"/>
                                  </p:stCondLst>
                                  <p:childTnLst>
                                    <p:set>
                                      <p:cBhvr>
                                        <p:cTn id="25" dur="indefinite"/>
                                        <p:tgtEl>
                                          <p:spTgt spid="47"/>
                                        </p:tgtEl>
                                        <p:attrNameLst>
                                          <p:attrName>style.opacity</p:attrName>
                                        </p:attrNameLst>
                                      </p:cBhvr>
                                      <p:to>
                                        <p:strVal val="0.25"/>
                                      </p:to>
                                    </p:set>
                                    <p:animEffect filter="image" prLst="opacity: 0.25">
                                      <p:cBhvr rctx="IE">
                                        <p:cTn id="26" dur="indefinite"/>
                                        <p:tgtEl>
                                          <p:spTgt spid="47"/>
                                        </p:tgtEl>
                                      </p:cBhvr>
                                    </p:animEffect>
                                  </p:childTnLst>
                                </p:cTn>
                              </p:par>
                              <p:par>
                                <p:cTn id="27" presetID="9" presetClass="emph" presetSubtype="0" nodeType="withEffect">
                                  <p:stCondLst>
                                    <p:cond delay="0"/>
                                  </p:stCondLst>
                                  <p:childTnLst>
                                    <p:set>
                                      <p:cBhvr>
                                        <p:cTn id="28" dur="indefinite"/>
                                        <p:tgtEl>
                                          <p:spTgt spid="44"/>
                                        </p:tgtEl>
                                        <p:attrNameLst>
                                          <p:attrName>style.opacity</p:attrName>
                                        </p:attrNameLst>
                                      </p:cBhvr>
                                      <p:to>
                                        <p:strVal val="0.25"/>
                                      </p:to>
                                    </p:set>
                                    <p:animEffect filter="image" prLst="opacity: 0.25">
                                      <p:cBhvr rctx="IE">
                                        <p:cTn id="29" dur="indefinite"/>
                                        <p:tgtEl>
                                          <p:spTgt spid="44"/>
                                        </p:tgtEl>
                                      </p:cBhvr>
                                    </p:animEffect>
                                  </p:childTnLst>
                                </p:cTn>
                              </p:par>
                              <p:par>
                                <p:cTn id="30" presetID="9" presetClass="emph" presetSubtype="0" nodeType="withEffect">
                                  <p:stCondLst>
                                    <p:cond delay="0"/>
                                  </p:stCondLst>
                                  <p:childTnLst>
                                    <p:set>
                                      <p:cBhvr>
                                        <p:cTn id="31" dur="indefinite"/>
                                        <p:tgtEl>
                                          <p:spTgt spid="101"/>
                                        </p:tgtEl>
                                        <p:attrNameLst>
                                          <p:attrName>style.opacity</p:attrName>
                                        </p:attrNameLst>
                                      </p:cBhvr>
                                      <p:to>
                                        <p:strVal val="0.25"/>
                                      </p:to>
                                    </p:set>
                                    <p:animEffect filter="image" prLst="opacity: 0.25">
                                      <p:cBhvr rctx="IE">
                                        <p:cTn id="32" dur="indefinite"/>
                                        <p:tgtEl>
                                          <p:spTgt spid="101"/>
                                        </p:tgtEl>
                                      </p:cBhvr>
                                    </p:animEffect>
                                  </p:childTnLst>
                                </p:cTn>
                              </p:par>
                              <p:par>
                                <p:cTn id="33" presetID="22" presetClass="entr" presetSubtype="8" fill="hold" nodeType="withEffect">
                                  <p:stCondLst>
                                    <p:cond delay="0"/>
                                  </p:stCondLst>
                                  <p:childTnLst>
                                    <p:set>
                                      <p:cBhvr>
                                        <p:cTn id="34" dur="1" fill="hold">
                                          <p:stCondLst>
                                            <p:cond delay="0"/>
                                          </p:stCondLst>
                                        </p:cTn>
                                        <p:tgtEl>
                                          <p:spTgt spid="99"/>
                                        </p:tgtEl>
                                        <p:attrNameLst>
                                          <p:attrName>style.visibility</p:attrName>
                                        </p:attrNameLst>
                                      </p:cBhvr>
                                      <p:to>
                                        <p:strVal val="visible"/>
                                      </p:to>
                                    </p:set>
                                    <p:animEffect transition="in" filter="wipe(left)">
                                      <p:cBhvr>
                                        <p:cTn id="35" dur="500"/>
                                        <p:tgtEl>
                                          <p:spTgt spid="99"/>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77"/>
                                        </p:tgtEl>
                                        <p:attrNameLst>
                                          <p:attrName>style.visibility</p:attrName>
                                        </p:attrNameLst>
                                      </p:cBhvr>
                                      <p:to>
                                        <p:strVal val="visible"/>
                                      </p:to>
                                    </p:set>
                                    <p:animEffect transition="in" filter="wipe(left)">
                                      <p:cBhvr>
                                        <p:cTn id="40" dur="500"/>
                                        <p:tgtEl>
                                          <p:spTgt spid="77"/>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mph" presetSubtype="0" nodeType="clickEffect">
                                  <p:stCondLst>
                                    <p:cond delay="0"/>
                                  </p:stCondLst>
                                  <p:childTnLst>
                                    <p:set>
                                      <p:cBhvr>
                                        <p:cTn id="44" dur="indefinite"/>
                                        <p:tgtEl>
                                          <p:spTgt spid="77"/>
                                        </p:tgtEl>
                                        <p:attrNameLst>
                                          <p:attrName>style.opacity</p:attrName>
                                        </p:attrNameLst>
                                      </p:cBhvr>
                                      <p:to>
                                        <p:strVal val="0.5"/>
                                      </p:to>
                                    </p:set>
                                    <p:animEffect filter="image" prLst="opacity: 0.5">
                                      <p:cBhvr rctx="IE">
                                        <p:cTn id="45" dur="indefinite"/>
                                        <p:tgtEl>
                                          <p:spTgt spid="77"/>
                                        </p:tgtEl>
                                      </p:cBhvr>
                                    </p:animEffect>
                                  </p:childTnLst>
                                </p:cTn>
                              </p:par>
                              <p:par>
                                <p:cTn id="46" presetID="22" presetClass="entr" presetSubtype="8" fill="hold" nodeType="withEffect">
                                  <p:stCondLst>
                                    <p:cond delay="0"/>
                                  </p:stCondLst>
                                  <p:childTnLst>
                                    <p:set>
                                      <p:cBhvr>
                                        <p:cTn id="47" dur="1" fill="hold">
                                          <p:stCondLst>
                                            <p:cond delay="0"/>
                                          </p:stCondLst>
                                        </p:cTn>
                                        <p:tgtEl>
                                          <p:spTgt spid="100"/>
                                        </p:tgtEl>
                                        <p:attrNameLst>
                                          <p:attrName>style.visibility</p:attrName>
                                        </p:attrNameLst>
                                      </p:cBhvr>
                                      <p:to>
                                        <p:strVal val="visible"/>
                                      </p:to>
                                    </p:set>
                                    <p:animEffect transition="in" filter="wipe(left)">
                                      <p:cBhvr>
                                        <p:cTn id="48"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E7BEB13D-838A-380E-BC04-3EE9A067CCAA}"/>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838200" y="2585065"/>
            <a:ext cx="11353800" cy="4272935"/>
          </a:xfrm>
          <a:prstGeom prst="rect">
            <a:avLst/>
          </a:prstGeom>
        </p:spPr>
      </p:pic>
      <p:sp>
        <p:nvSpPr>
          <p:cNvPr id="58" name="Rectangle 57">
            <a:extLst>
              <a:ext uri="{FF2B5EF4-FFF2-40B4-BE49-F238E27FC236}">
                <a16:creationId xmlns:a16="http://schemas.microsoft.com/office/drawing/2014/main" id="{A9A8719C-6175-F5B7-9EF5-4964C44E69BF}"/>
              </a:ext>
            </a:extLst>
          </p:cNvPr>
          <p:cNvSpPr/>
          <p:nvPr/>
        </p:nvSpPr>
        <p:spPr>
          <a:xfrm>
            <a:off x="7295626" y="5717299"/>
            <a:ext cx="4860836" cy="921228"/>
          </a:xfrm>
          <a:prstGeom prst="rect">
            <a:avLst/>
          </a:prstGeom>
          <a:solidFill>
            <a:schemeClr val="bg1">
              <a:lumMod val="75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r>
              <a:rPr lang="en-US" sz="1600" b="1" dirty="0">
                <a:latin typeface="BrownPro "/>
              </a:rPr>
              <a:t>OPN 4 Coverage:</a:t>
            </a:r>
          </a:p>
          <a:p>
            <a:r>
              <a:rPr lang="en-US" sz="1600" dirty="0">
                <a:latin typeface="BrownPro Light" panose="00010400010101010101" pitchFamily="50" charset="0"/>
              </a:rPr>
              <a:t>SF Gray: 31% 		VB Gray: 70%</a:t>
            </a:r>
          </a:p>
          <a:p>
            <a:r>
              <a:rPr lang="en-US" sz="1600" dirty="0">
                <a:solidFill>
                  <a:schemeClr val="accent1"/>
                </a:solidFill>
                <a:latin typeface="BrownPro Light" panose="00010400010101010101" pitchFamily="50" charset="0"/>
              </a:rPr>
              <a:t>VB Blue: 71%</a:t>
            </a:r>
            <a:r>
              <a:rPr lang="en-US" sz="1600" dirty="0">
                <a:solidFill>
                  <a:srgbClr val="7030A0"/>
                </a:solidFill>
                <a:latin typeface="BrownPro Light" panose="00010400010101010101" pitchFamily="50" charset="0"/>
              </a:rPr>
              <a:t>		</a:t>
            </a:r>
            <a:r>
              <a:rPr lang="en-US" sz="1600" dirty="0">
                <a:solidFill>
                  <a:schemeClr val="accent2"/>
                </a:solidFill>
                <a:latin typeface="BrownPro Light" panose="00010400010101010101" pitchFamily="50" charset="0"/>
              </a:rPr>
              <a:t>VB Red : 69%</a:t>
            </a:r>
          </a:p>
        </p:txBody>
      </p:sp>
      <p:grpSp>
        <p:nvGrpSpPr>
          <p:cNvPr id="78" name="Group 77">
            <a:extLst>
              <a:ext uri="{FF2B5EF4-FFF2-40B4-BE49-F238E27FC236}">
                <a16:creationId xmlns:a16="http://schemas.microsoft.com/office/drawing/2014/main" id="{B5004599-8910-7B4F-C504-FE984D261F70}"/>
              </a:ext>
            </a:extLst>
          </p:cNvPr>
          <p:cNvGrpSpPr/>
          <p:nvPr/>
        </p:nvGrpSpPr>
        <p:grpSpPr>
          <a:xfrm>
            <a:off x="3656632" y="4421601"/>
            <a:ext cx="1173687" cy="1120106"/>
            <a:chOff x="4782463" y="4419601"/>
            <a:chExt cx="1173687" cy="1120106"/>
          </a:xfrm>
        </p:grpSpPr>
        <p:pic>
          <p:nvPicPr>
            <p:cNvPr id="79" name="Graphic 78">
              <a:extLst>
                <a:ext uri="{FF2B5EF4-FFF2-40B4-BE49-F238E27FC236}">
                  <a16:creationId xmlns:a16="http://schemas.microsoft.com/office/drawing/2014/main" id="{BF78E6F0-4CBB-D234-0610-241F95C5C588}"/>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3064" r="67444"/>
            <a:stretch/>
          </p:blipFill>
          <p:spPr>
            <a:xfrm>
              <a:off x="4782463" y="4419601"/>
              <a:ext cx="1118564" cy="1120106"/>
            </a:xfrm>
            <a:prstGeom prst="rect">
              <a:avLst/>
            </a:prstGeom>
          </p:spPr>
        </p:pic>
        <p:sp>
          <p:nvSpPr>
            <p:cNvPr id="80" name="Content Placeholder 11">
              <a:extLst>
                <a:ext uri="{FF2B5EF4-FFF2-40B4-BE49-F238E27FC236}">
                  <a16:creationId xmlns:a16="http://schemas.microsoft.com/office/drawing/2014/main" id="{7BA86C80-26D7-9196-D1E3-0E12C3BABE86}"/>
                </a:ext>
              </a:extLst>
            </p:cNvPr>
            <p:cNvSpPr txBox="1">
              <a:spLocks/>
            </p:cNvSpPr>
            <p:nvPr/>
          </p:nvSpPr>
          <p:spPr>
            <a:xfrm>
              <a:off x="5266608" y="4797713"/>
              <a:ext cx="689542" cy="3911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latin typeface="BrownPro" panose="00010500010101010101" pitchFamily="50" charset="0"/>
                </a:rPr>
                <a:t>S</a:t>
              </a:r>
            </a:p>
          </p:txBody>
        </p:sp>
      </p:grpSp>
      <p:pic>
        <p:nvPicPr>
          <p:cNvPr id="11" name="Graphic 10">
            <a:extLst>
              <a:ext uri="{FF2B5EF4-FFF2-40B4-BE49-F238E27FC236}">
                <a16:creationId xmlns:a16="http://schemas.microsoft.com/office/drawing/2014/main" id="{74F14DAD-AB30-32BA-71D1-5C5AE20C8BBB}"/>
              </a:ext>
            </a:extLst>
          </p:cNvPr>
          <p:cNvPicPr>
            <a:picLocks noGrp="1" noRot="1" noChangeAspect="1" noMove="1" noResize="1" noEditPoints="1" noAdjustHandles="1" noChangeArrowheads="1" noChangeShapeType="1" noCrop="1"/>
          </p:cNvPicPr>
          <p:nvPr/>
        </p:nvPicPr>
        <p:blipFill>
          <a:blip r:embed="rId7">
            <a:extLst>
              <a:ext uri="{96DAC541-7B7A-43D3-8B79-37D633B846F1}">
                <asvg:svgBlip xmlns:asvg="http://schemas.microsoft.com/office/drawing/2016/SVG/main" r:embed="rId8"/>
              </a:ext>
            </a:extLst>
          </a:blip>
          <a:stretch>
            <a:fillRect/>
          </a:stretch>
        </p:blipFill>
        <p:spPr>
          <a:xfrm>
            <a:off x="838200" y="2531758"/>
            <a:ext cx="11330628" cy="2972335"/>
          </a:xfrm>
          <a:prstGeom prst="rect">
            <a:avLst/>
          </a:prstGeom>
        </p:spPr>
      </p:pic>
      <p:sp>
        <p:nvSpPr>
          <p:cNvPr id="50" name="Rectangle 49">
            <a:extLst>
              <a:ext uri="{FF2B5EF4-FFF2-40B4-BE49-F238E27FC236}">
                <a16:creationId xmlns:a16="http://schemas.microsoft.com/office/drawing/2014/main" id="{2B5F75BB-DDB5-2D87-E41E-B3CEEA648E60}"/>
              </a:ext>
            </a:extLst>
          </p:cNvPr>
          <p:cNvSpPr/>
          <p:nvPr/>
        </p:nvSpPr>
        <p:spPr>
          <a:xfrm>
            <a:off x="856488" y="6556248"/>
            <a:ext cx="5064021" cy="301752"/>
          </a:xfrm>
          <a:prstGeom prst="rect">
            <a:avLst/>
          </a:prstGeom>
          <a:solidFill>
            <a:srgbClr val="BFB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800" b="1" dirty="0">
                <a:latin typeface="BrownPro" panose="00010500010101010101" pitchFamily="50" charset="0"/>
              </a:rPr>
              <a:t>Dec 21</a:t>
            </a:r>
            <a:r>
              <a:rPr lang="en-US" sz="1800" b="1" baseline="30000" dirty="0">
                <a:latin typeface="BrownPro" panose="00010500010101010101" pitchFamily="50" charset="0"/>
              </a:rPr>
              <a:t>st</a:t>
            </a:r>
            <a:r>
              <a:rPr lang="en-US" sz="1800" b="1" dirty="0">
                <a:latin typeface="BrownPro" panose="00010500010101010101" pitchFamily="50" charset="0"/>
              </a:rPr>
              <a:t> – 12:00pm </a:t>
            </a:r>
          </a:p>
        </p:txBody>
      </p:sp>
      <p:sp>
        <p:nvSpPr>
          <p:cNvPr id="71" name="Title 1">
            <a:extLst>
              <a:ext uri="{FF2B5EF4-FFF2-40B4-BE49-F238E27FC236}">
                <a16:creationId xmlns:a16="http://schemas.microsoft.com/office/drawing/2014/main" id="{EF63649C-A423-813A-8783-6B3ED40E7B53}"/>
              </a:ext>
            </a:extLst>
          </p:cNvPr>
          <p:cNvSpPr txBox="1">
            <a:spLocks/>
          </p:cNvSpPr>
          <p:nvPr/>
        </p:nvSpPr>
        <p:spPr>
          <a:xfrm rot="16200000">
            <a:off x="-3153621" y="3153623"/>
            <a:ext cx="6846364" cy="5391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latin typeface="BrownPro" panose="00010500010101010101" pitchFamily="50" charset="0"/>
              </a:rPr>
              <a:t>Light Penetration : Winter</a:t>
            </a:r>
          </a:p>
        </p:txBody>
      </p:sp>
      <p:grpSp>
        <p:nvGrpSpPr>
          <p:cNvPr id="18" name="Group 17">
            <a:extLst>
              <a:ext uri="{FF2B5EF4-FFF2-40B4-BE49-F238E27FC236}">
                <a16:creationId xmlns:a16="http://schemas.microsoft.com/office/drawing/2014/main" id="{9AAD68A6-5DDB-F739-7919-C6485AFE13AE}"/>
              </a:ext>
            </a:extLst>
          </p:cNvPr>
          <p:cNvGrpSpPr/>
          <p:nvPr/>
        </p:nvGrpSpPr>
        <p:grpSpPr>
          <a:xfrm>
            <a:off x="2411859" y="2649161"/>
            <a:ext cx="8950746" cy="2854932"/>
            <a:chOff x="2411859" y="2649161"/>
            <a:chExt cx="8950746" cy="2854932"/>
          </a:xfrm>
        </p:grpSpPr>
        <p:pic>
          <p:nvPicPr>
            <p:cNvPr id="10" name="Graphic 9">
              <a:extLst>
                <a:ext uri="{FF2B5EF4-FFF2-40B4-BE49-F238E27FC236}">
                  <a16:creationId xmlns:a16="http://schemas.microsoft.com/office/drawing/2014/main" id="{256DE304-7B0A-34FE-1180-2C09FB272EF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228646" y="2786062"/>
              <a:ext cx="8133959" cy="2718031"/>
            </a:xfrm>
            <a:prstGeom prst="rect">
              <a:avLst/>
            </a:prstGeom>
          </p:spPr>
        </p:pic>
        <p:grpSp>
          <p:nvGrpSpPr>
            <p:cNvPr id="12" name="Group 11">
              <a:extLst>
                <a:ext uri="{FF2B5EF4-FFF2-40B4-BE49-F238E27FC236}">
                  <a16:creationId xmlns:a16="http://schemas.microsoft.com/office/drawing/2014/main" id="{83B2DB3F-3455-4B4B-4134-AD540A0321AF}"/>
                </a:ext>
              </a:extLst>
            </p:cNvPr>
            <p:cNvGrpSpPr/>
            <p:nvPr/>
          </p:nvGrpSpPr>
          <p:grpSpPr>
            <a:xfrm>
              <a:off x="2411859" y="2649161"/>
              <a:ext cx="1564829" cy="1203702"/>
              <a:chOff x="9839684" y="1383622"/>
              <a:chExt cx="1564829" cy="1203702"/>
            </a:xfrm>
          </p:grpSpPr>
          <p:cxnSp>
            <p:nvCxnSpPr>
              <p:cNvPr id="13" name="Straight Connector 12">
                <a:extLst>
                  <a:ext uri="{FF2B5EF4-FFF2-40B4-BE49-F238E27FC236}">
                    <a16:creationId xmlns:a16="http://schemas.microsoft.com/office/drawing/2014/main" id="{CFACF8F8-2489-56AB-7EE8-7E426AD40B48}"/>
                  </a:ext>
                </a:extLst>
              </p:cNvPr>
              <p:cNvCxnSpPr>
                <a:cxnSpLocks/>
              </p:cNvCxnSpPr>
              <p:nvPr/>
            </p:nvCxnSpPr>
            <p:spPr>
              <a:xfrm>
                <a:off x="9921240" y="1539240"/>
                <a:ext cx="655320" cy="0"/>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6BD2AAF5-4185-0631-ECED-F719CA01C08D}"/>
                  </a:ext>
                </a:extLst>
              </p:cNvPr>
              <p:cNvGrpSpPr/>
              <p:nvPr/>
            </p:nvGrpSpPr>
            <p:grpSpPr>
              <a:xfrm>
                <a:off x="9839684" y="1383622"/>
                <a:ext cx="1564829" cy="1203702"/>
                <a:chOff x="9839684" y="1383622"/>
                <a:chExt cx="1564829" cy="1203702"/>
              </a:xfrm>
            </p:grpSpPr>
            <p:cxnSp>
              <p:nvCxnSpPr>
                <p:cNvPr id="16" name="Straight Arrow Connector 15">
                  <a:extLst>
                    <a:ext uri="{FF2B5EF4-FFF2-40B4-BE49-F238E27FC236}">
                      <a16:creationId xmlns:a16="http://schemas.microsoft.com/office/drawing/2014/main" id="{7F547DB5-C949-9E2B-445D-50103099F368}"/>
                    </a:ext>
                  </a:extLst>
                </p:cNvPr>
                <p:cNvCxnSpPr>
                  <a:cxnSpLocks/>
                </p:cNvCxnSpPr>
                <p:nvPr/>
              </p:nvCxnSpPr>
              <p:spPr>
                <a:xfrm>
                  <a:off x="10576560" y="1539197"/>
                  <a:ext cx="827953" cy="373439"/>
                </a:xfrm>
                <a:prstGeom prst="straightConnector1">
                  <a:avLst/>
                </a:prstGeom>
                <a:ln w="63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7" name="Content Placeholder 11">
                  <a:extLst>
                    <a:ext uri="{FF2B5EF4-FFF2-40B4-BE49-F238E27FC236}">
                      <a16:creationId xmlns:a16="http://schemas.microsoft.com/office/drawing/2014/main" id="{D701F01E-277E-1264-30E8-84835B63B168}"/>
                    </a:ext>
                  </a:extLst>
                </p:cNvPr>
                <p:cNvSpPr txBox="1">
                  <a:spLocks/>
                </p:cNvSpPr>
                <p:nvPr/>
              </p:nvSpPr>
              <p:spPr>
                <a:xfrm>
                  <a:off x="9839684" y="1383622"/>
                  <a:ext cx="1507679" cy="1203702"/>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800" b="1" dirty="0">
                      <a:solidFill>
                        <a:srgbClr val="FF0000"/>
                      </a:solidFill>
                      <a:latin typeface="BrownPro Light" panose="00010400010101010101" pitchFamily="50" charset="0"/>
                    </a:rPr>
                    <a:t>OPN1</a:t>
                  </a:r>
                </a:p>
                <a:p>
                  <a:pPr marL="0" indent="0">
                    <a:lnSpc>
                      <a:spcPct val="100000"/>
                    </a:lnSpc>
                    <a:spcBef>
                      <a:spcPts val="0"/>
                    </a:spcBef>
                    <a:buNone/>
                  </a:pPr>
                  <a:r>
                    <a:rPr lang="en-US" sz="800" b="1" dirty="0">
                      <a:solidFill>
                        <a:srgbClr val="FF0000"/>
                      </a:solidFill>
                      <a:latin typeface="BrownPro Light" panose="00010400010101010101" pitchFamily="50" charset="0"/>
                    </a:rPr>
                    <a:t>SF Gray</a:t>
                  </a:r>
                </a:p>
                <a:p>
                  <a:pPr marL="0" indent="0">
                    <a:lnSpc>
                      <a:spcPct val="100000"/>
                    </a:lnSpc>
                    <a:spcBef>
                      <a:spcPts val="0"/>
                    </a:spcBef>
                    <a:buNone/>
                  </a:pPr>
                  <a:r>
                    <a:rPr lang="en-US" sz="800" b="1" dirty="0">
                      <a:solidFill>
                        <a:srgbClr val="FF0000"/>
                      </a:solidFill>
                      <a:latin typeface="BrownPro Light" panose="00010400010101010101" pitchFamily="50" charset="0"/>
                    </a:rPr>
                    <a:t>SF Blue</a:t>
                  </a:r>
                </a:p>
              </p:txBody>
            </p:sp>
          </p:grpSp>
        </p:grpSp>
      </p:grpSp>
      <p:grpSp>
        <p:nvGrpSpPr>
          <p:cNvPr id="55" name="Group 54">
            <a:extLst>
              <a:ext uri="{FF2B5EF4-FFF2-40B4-BE49-F238E27FC236}">
                <a16:creationId xmlns:a16="http://schemas.microsoft.com/office/drawing/2014/main" id="{423D9022-9AF0-C516-5453-AD28D4003513}"/>
              </a:ext>
            </a:extLst>
          </p:cNvPr>
          <p:cNvGrpSpPr/>
          <p:nvPr/>
        </p:nvGrpSpPr>
        <p:grpSpPr>
          <a:xfrm>
            <a:off x="3738308" y="2761912"/>
            <a:ext cx="8457339" cy="2742181"/>
            <a:chOff x="3738308" y="2761912"/>
            <a:chExt cx="8457339" cy="2742181"/>
          </a:xfrm>
        </p:grpSpPr>
        <p:pic>
          <p:nvPicPr>
            <p:cNvPr id="3" name="Graphic 2">
              <a:extLst>
                <a:ext uri="{FF2B5EF4-FFF2-40B4-BE49-F238E27FC236}">
                  <a16:creationId xmlns:a16="http://schemas.microsoft.com/office/drawing/2014/main" id="{E784B748-113B-D6D0-0A1E-7454F1158AF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738308" y="2790825"/>
              <a:ext cx="7633597" cy="2713268"/>
            </a:xfrm>
            <a:prstGeom prst="rect">
              <a:avLst/>
            </a:prstGeom>
          </p:spPr>
        </p:pic>
        <p:grpSp>
          <p:nvGrpSpPr>
            <p:cNvPr id="49" name="Group 48">
              <a:extLst>
                <a:ext uri="{FF2B5EF4-FFF2-40B4-BE49-F238E27FC236}">
                  <a16:creationId xmlns:a16="http://schemas.microsoft.com/office/drawing/2014/main" id="{5F9BF158-2E20-82D3-9DCB-07C2CA0E8ED9}"/>
                </a:ext>
              </a:extLst>
            </p:cNvPr>
            <p:cNvGrpSpPr/>
            <p:nvPr/>
          </p:nvGrpSpPr>
          <p:grpSpPr>
            <a:xfrm>
              <a:off x="10234794" y="2761912"/>
              <a:ext cx="1960853" cy="1689003"/>
              <a:chOff x="8702384" y="1383622"/>
              <a:chExt cx="1960853" cy="1689003"/>
            </a:xfrm>
          </p:grpSpPr>
          <p:cxnSp>
            <p:nvCxnSpPr>
              <p:cNvPr id="51" name="Straight Connector 50">
                <a:extLst>
                  <a:ext uri="{FF2B5EF4-FFF2-40B4-BE49-F238E27FC236}">
                    <a16:creationId xmlns:a16="http://schemas.microsoft.com/office/drawing/2014/main" id="{8EA3977E-7A9C-13E9-DB5F-2C0E5C5E5A1C}"/>
                  </a:ext>
                </a:extLst>
              </p:cNvPr>
              <p:cNvCxnSpPr>
                <a:cxnSpLocks/>
              </p:cNvCxnSpPr>
              <p:nvPr/>
            </p:nvCxnSpPr>
            <p:spPr>
              <a:xfrm>
                <a:off x="9765439" y="1539240"/>
                <a:ext cx="811121" cy="0"/>
              </a:xfrm>
              <a:prstGeom prst="line">
                <a:avLst/>
              </a:prstGeom>
            </p:spPr>
            <p:style>
              <a:lnRef idx="1">
                <a:schemeClr val="dk1"/>
              </a:lnRef>
              <a:fillRef idx="0">
                <a:schemeClr val="dk1"/>
              </a:fillRef>
              <a:effectRef idx="0">
                <a:schemeClr val="dk1"/>
              </a:effectRef>
              <a:fontRef idx="minor">
                <a:schemeClr val="tx1"/>
              </a:fontRef>
            </p:style>
          </p:cxnSp>
          <p:grpSp>
            <p:nvGrpSpPr>
              <p:cNvPr id="52" name="Group 51">
                <a:extLst>
                  <a:ext uri="{FF2B5EF4-FFF2-40B4-BE49-F238E27FC236}">
                    <a16:creationId xmlns:a16="http://schemas.microsoft.com/office/drawing/2014/main" id="{B1361D92-7FC2-BF4E-D232-B448FB477C3B}"/>
                  </a:ext>
                </a:extLst>
              </p:cNvPr>
              <p:cNvGrpSpPr/>
              <p:nvPr/>
            </p:nvGrpSpPr>
            <p:grpSpPr>
              <a:xfrm>
                <a:off x="8702384" y="1383622"/>
                <a:ext cx="1960853" cy="1689003"/>
                <a:chOff x="8702384" y="1383622"/>
                <a:chExt cx="1960853" cy="1689003"/>
              </a:xfrm>
            </p:grpSpPr>
            <p:cxnSp>
              <p:nvCxnSpPr>
                <p:cNvPr id="53" name="Straight Arrow Connector 52">
                  <a:extLst>
                    <a:ext uri="{FF2B5EF4-FFF2-40B4-BE49-F238E27FC236}">
                      <a16:creationId xmlns:a16="http://schemas.microsoft.com/office/drawing/2014/main" id="{FF1A6198-42AC-D7DF-7CC1-CA1B18F59188}"/>
                    </a:ext>
                  </a:extLst>
                </p:cNvPr>
                <p:cNvCxnSpPr>
                  <a:cxnSpLocks/>
                </p:cNvCxnSpPr>
                <p:nvPr/>
              </p:nvCxnSpPr>
              <p:spPr>
                <a:xfrm flipH="1">
                  <a:off x="8702384" y="1539216"/>
                  <a:ext cx="1063052" cy="1533409"/>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54" name="Content Placeholder 11">
                  <a:extLst>
                    <a:ext uri="{FF2B5EF4-FFF2-40B4-BE49-F238E27FC236}">
                      <a16:creationId xmlns:a16="http://schemas.microsoft.com/office/drawing/2014/main" id="{AB9BDF85-3672-8B14-7EA3-8FE12EF01203}"/>
                    </a:ext>
                  </a:extLst>
                </p:cNvPr>
                <p:cNvSpPr txBox="1">
                  <a:spLocks/>
                </p:cNvSpPr>
                <p:nvPr/>
              </p:nvSpPr>
              <p:spPr>
                <a:xfrm>
                  <a:off x="9702658" y="1383622"/>
                  <a:ext cx="960579" cy="6248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800" b="1" dirty="0">
                      <a:latin typeface="BrownPro Light" panose="00010400010101010101" pitchFamily="50" charset="0"/>
                    </a:rPr>
                    <a:t>OPN 4</a:t>
                  </a:r>
                </a:p>
                <a:p>
                  <a:pPr marL="0" indent="0" algn="r">
                    <a:lnSpc>
                      <a:spcPct val="100000"/>
                    </a:lnSpc>
                    <a:spcBef>
                      <a:spcPts val="0"/>
                    </a:spcBef>
                    <a:buNone/>
                  </a:pPr>
                  <a:r>
                    <a:rPr lang="en-US" sz="800" dirty="0">
                      <a:latin typeface="BrownPro Light" panose="00010400010101010101" pitchFamily="50" charset="0"/>
                    </a:rPr>
                    <a:t>Gray 10%</a:t>
                  </a:r>
                </a:p>
              </p:txBody>
            </p:sp>
          </p:grpSp>
        </p:grpSp>
      </p:grpSp>
      <p:grpSp>
        <p:nvGrpSpPr>
          <p:cNvPr id="68" name="Group 67">
            <a:extLst>
              <a:ext uri="{FF2B5EF4-FFF2-40B4-BE49-F238E27FC236}">
                <a16:creationId xmlns:a16="http://schemas.microsoft.com/office/drawing/2014/main" id="{A4840E24-FF1A-4013-401A-95DF3520D897}"/>
              </a:ext>
            </a:extLst>
          </p:cNvPr>
          <p:cNvGrpSpPr/>
          <p:nvPr/>
        </p:nvGrpSpPr>
        <p:grpSpPr>
          <a:xfrm>
            <a:off x="3785662" y="2761679"/>
            <a:ext cx="8379347" cy="2747150"/>
            <a:chOff x="3785662" y="2761679"/>
            <a:chExt cx="8379347" cy="2747150"/>
          </a:xfrm>
        </p:grpSpPr>
        <p:pic>
          <p:nvPicPr>
            <p:cNvPr id="5" name="Graphic 4">
              <a:extLst>
                <a:ext uri="{FF2B5EF4-FFF2-40B4-BE49-F238E27FC236}">
                  <a16:creationId xmlns:a16="http://schemas.microsoft.com/office/drawing/2014/main" id="{70F93950-DFEA-31DE-DC6E-5CB5DA3B389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785662" y="2761679"/>
              <a:ext cx="7559675" cy="2747150"/>
            </a:xfrm>
            <a:prstGeom prst="rect">
              <a:avLst/>
            </a:prstGeom>
          </p:spPr>
        </p:pic>
        <p:grpSp>
          <p:nvGrpSpPr>
            <p:cNvPr id="19" name="Group 18">
              <a:extLst>
                <a:ext uri="{FF2B5EF4-FFF2-40B4-BE49-F238E27FC236}">
                  <a16:creationId xmlns:a16="http://schemas.microsoft.com/office/drawing/2014/main" id="{F83F2C8C-3E56-A6E5-69C7-E57B9EBCF179}"/>
                </a:ext>
              </a:extLst>
            </p:cNvPr>
            <p:cNvGrpSpPr/>
            <p:nvPr/>
          </p:nvGrpSpPr>
          <p:grpSpPr>
            <a:xfrm>
              <a:off x="10936602" y="3697305"/>
              <a:ext cx="1228407" cy="624841"/>
              <a:chOff x="9434830" y="1383622"/>
              <a:chExt cx="1228407" cy="624841"/>
            </a:xfrm>
          </p:grpSpPr>
          <p:cxnSp>
            <p:nvCxnSpPr>
              <p:cNvPr id="26" name="Straight Connector 25">
                <a:extLst>
                  <a:ext uri="{FF2B5EF4-FFF2-40B4-BE49-F238E27FC236}">
                    <a16:creationId xmlns:a16="http://schemas.microsoft.com/office/drawing/2014/main" id="{98499035-626A-773C-B489-3FC31A8CC1B1}"/>
                  </a:ext>
                </a:extLst>
              </p:cNvPr>
              <p:cNvCxnSpPr>
                <a:cxnSpLocks/>
              </p:cNvCxnSpPr>
              <p:nvPr/>
            </p:nvCxnSpPr>
            <p:spPr>
              <a:xfrm>
                <a:off x="9765439" y="1539240"/>
                <a:ext cx="811121"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36" name="Group 35">
                <a:extLst>
                  <a:ext uri="{FF2B5EF4-FFF2-40B4-BE49-F238E27FC236}">
                    <a16:creationId xmlns:a16="http://schemas.microsoft.com/office/drawing/2014/main" id="{B4453A52-4DFF-F5BA-7684-87BC06E503E7}"/>
                  </a:ext>
                </a:extLst>
              </p:cNvPr>
              <p:cNvGrpSpPr/>
              <p:nvPr/>
            </p:nvGrpSpPr>
            <p:grpSpPr>
              <a:xfrm>
                <a:off x="9434830" y="1383622"/>
                <a:ext cx="1228407" cy="624841"/>
                <a:chOff x="9434830" y="1383622"/>
                <a:chExt cx="1228407" cy="624841"/>
              </a:xfrm>
            </p:grpSpPr>
            <p:cxnSp>
              <p:nvCxnSpPr>
                <p:cNvPr id="37" name="Straight Arrow Connector 36">
                  <a:extLst>
                    <a:ext uri="{FF2B5EF4-FFF2-40B4-BE49-F238E27FC236}">
                      <a16:creationId xmlns:a16="http://schemas.microsoft.com/office/drawing/2014/main" id="{84B1AB07-0C67-ED98-C8FC-64AE9B824EFF}"/>
                    </a:ext>
                  </a:extLst>
                </p:cNvPr>
                <p:cNvCxnSpPr>
                  <a:cxnSpLocks/>
                </p:cNvCxnSpPr>
                <p:nvPr/>
              </p:nvCxnSpPr>
              <p:spPr>
                <a:xfrm flipH="1" flipV="1">
                  <a:off x="9434830" y="1448381"/>
                  <a:ext cx="330606" cy="90835"/>
                </a:xfrm>
                <a:prstGeom prst="straightConnector1">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9" name="Content Placeholder 11">
                  <a:extLst>
                    <a:ext uri="{FF2B5EF4-FFF2-40B4-BE49-F238E27FC236}">
                      <a16:creationId xmlns:a16="http://schemas.microsoft.com/office/drawing/2014/main" id="{972E7DDB-CF82-D0CD-AB9F-EA37792E7E83}"/>
                    </a:ext>
                  </a:extLst>
                </p:cNvPr>
                <p:cNvSpPr txBox="1">
                  <a:spLocks/>
                </p:cNvSpPr>
                <p:nvPr/>
              </p:nvSpPr>
              <p:spPr>
                <a:xfrm>
                  <a:off x="9702658" y="1383622"/>
                  <a:ext cx="960579" cy="6248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800" b="1" dirty="0">
                      <a:solidFill>
                        <a:schemeClr val="accent1"/>
                      </a:solidFill>
                      <a:latin typeface="BrownPro Light" panose="00010400010101010101" pitchFamily="50" charset="0"/>
                    </a:rPr>
                    <a:t>OPN 4</a:t>
                  </a:r>
                </a:p>
                <a:p>
                  <a:pPr marL="0" indent="0" algn="r">
                    <a:lnSpc>
                      <a:spcPct val="100000"/>
                    </a:lnSpc>
                    <a:spcBef>
                      <a:spcPts val="0"/>
                    </a:spcBef>
                    <a:buNone/>
                  </a:pPr>
                  <a:r>
                    <a:rPr lang="en-US" sz="800" dirty="0">
                      <a:solidFill>
                        <a:schemeClr val="accent1"/>
                      </a:solidFill>
                      <a:latin typeface="BrownPro Light" panose="00010400010101010101" pitchFamily="50" charset="0"/>
                    </a:rPr>
                    <a:t>VB Gray</a:t>
                  </a:r>
                </a:p>
              </p:txBody>
            </p:sp>
          </p:grpSp>
        </p:grpSp>
      </p:grpSp>
      <p:grpSp>
        <p:nvGrpSpPr>
          <p:cNvPr id="69" name="Group 68">
            <a:extLst>
              <a:ext uri="{FF2B5EF4-FFF2-40B4-BE49-F238E27FC236}">
                <a16:creationId xmlns:a16="http://schemas.microsoft.com/office/drawing/2014/main" id="{2EEFFB5D-27F7-E8D8-491B-8FF77349A546}"/>
              </a:ext>
            </a:extLst>
          </p:cNvPr>
          <p:cNvGrpSpPr/>
          <p:nvPr/>
        </p:nvGrpSpPr>
        <p:grpSpPr>
          <a:xfrm>
            <a:off x="3823732" y="2776537"/>
            <a:ext cx="8374810" cy="2721289"/>
            <a:chOff x="3823732" y="2776537"/>
            <a:chExt cx="8374810" cy="2721289"/>
          </a:xfrm>
        </p:grpSpPr>
        <p:pic>
          <p:nvPicPr>
            <p:cNvPr id="47" name="Graphic 46">
              <a:extLst>
                <a:ext uri="{FF2B5EF4-FFF2-40B4-BE49-F238E27FC236}">
                  <a16:creationId xmlns:a16="http://schemas.microsoft.com/office/drawing/2014/main" id="{92E34C7C-2542-CF54-EAE5-A2E2010FE74F}"/>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823732" y="2776537"/>
              <a:ext cx="7488511" cy="2721289"/>
            </a:xfrm>
            <a:prstGeom prst="rect">
              <a:avLst/>
            </a:prstGeom>
          </p:spPr>
        </p:pic>
        <p:grpSp>
          <p:nvGrpSpPr>
            <p:cNvPr id="48" name="Group 47">
              <a:extLst>
                <a:ext uri="{FF2B5EF4-FFF2-40B4-BE49-F238E27FC236}">
                  <a16:creationId xmlns:a16="http://schemas.microsoft.com/office/drawing/2014/main" id="{19835B64-DD0A-63A7-C4B4-CF97911AE8CB}"/>
                </a:ext>
              </a:extLst>
            </p:cNvPr>
            <p:cNvGrpSpPr/>
            <p:nvPr/>
          </p:nvGrpSpPr>
          <p:grpSpPr>
            <a:xfrm>
              <a:off x="10918037" y="3307418"/>
              <a:ext cx="1280505" cy="624841"/>
              <a:chOff x="9382732" y="1383622"/>
              <a:chExt cx="1280505" cy="624841"/>
            </a:xfrm>
          </p:grpSpPr>
          <p:cxnSp>
            <p:nvCxnSpPr>
              <p:cNvPr id="56" name="Straight Connector 55">
                <a:extLst>
                  <a:ext uri="{FF2B5EF4-FFF2-40B4-BE49-F238E27FC236}">
                    <a16:creationId xmlns:a16="http://schemas.microsoft.com/office/drawing/2014/main" id="{ADD8C9BC-C72D-E8DA-2B29-7D073E1398AB}"/>
                  </a:ext>
                </a:extLst>
              </p:cNvPr>
              <p:cNvCxnSpPr>
                <a:cxnSpLocks/>
              </p:cNvCxnSpPr>
              <p:nvPr/>
            </p:nvCxnSpPr>
            <p:spPr>
              <a:xfrm>
                <a:off x="9765439" y="1539240"/>
                <a:ext cx="811121"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AF9ACB2B-F2C9-7258-9539-1946C6C5C835}"/>
                  </a:ext>
                </a:extLst>
              </p:cNvPr>
              <p:cNvGrpSpPr/>
              <p:nvPr/>
            </p:nvGrpSpPr>
            <p:grpSpPr>
              <a:xfrm>
                <a:off x="9382732" y="1383622"/>
                <a:ext cx="1280505" cy="624841"/>
                <a:chOff x="9382732" y="1383622"/>
                <a:chExt cx="1280505" cy="624841"/>
              </a:xfrm>
            </p:grpSpPr>
            <p:cxnSp>
              <p:nvCxnSpPr>
                <p:cNvPr id="59" name="Straight Arrow Connector 58">
                  <a:extLst>
                    <a:ext uri="{FF2B5EF4-FFF2-40B4-BE49-F238E27FC236}">
                      <a16:creationId xmlns:a16="http://schemas.microsoft.com/office/drawing/2014/main" id="{B2ACDAFF-7A06-4210-6399-2B59FADD9C68}"/>
                    </a:ext>
                  </a:extLst>
                </p:cNvPr>
                <p:cNvCxnSpPr>
                  <a:cxnSpLocks/>
                </p:cNvCxnSpPr>
                <p:nvPr/>
              </p:nvCxnSpPr>
              <p:spPr>
                <a:xfrm flipH="1">
                  <a:off x="9382732" y="1539216"/>
                  <a:ext cx="382704" cy="143458"/>
                </a:xfrm>
                <a:prstGeom prst="straightConnector1">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60" name="Content Placeholder 11">
                  <a:extLst>
                    <a:ext uri="{FF2B5EF4-FFF2-40B4-BE49-F238E27FC236}">
                      <a16:creationId xmlns:a16="http://schemas.microsoft.com/office/drawing/2014/main" id="{4772340E-F7B7-E1AE-5D33-46072F01FE03}"/>
                    </a:ext>
                  </a:extLst>
                </p:cNvPr>
                <p:cNvSpPr txBox="1">
                  <a:spLocks/>
                </p:cNvSpPr>
                <p:nvPr/>
              </p:nvSpPr>
              <p:spPr>
                <a:xfrm>
                  <a:off x="9702658" y="1383622"/>
                  <a:ext cx="960579" cy="6248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800" b="1" dirty="0">
                      <a:solidFill>
                        <a:schemeClr val="accent1"/>
                      </a:solidFill>
                      <a:latin typeface="BrownPro Light" panose="00010400010101010101" pitchFamily="50" charset="0"/>
                    </a:rPr>
                    <a:t> OPN 4</a:t>
                  </a:r>
                </a:p>
                <a:p>
                  <a:pPr marL="0" indent="0" algn="r">
                    <a:lnSpc>
                      <a:spcPct val="100000"/>
                    </a:lnSpc>
                    <a:spcBef>
                      <a:spcPts val="0"/>
                    </a:spcBef>
                    <a:buNone/>
                  </a:pPr>
                  <a:r>
                    <a:rPr lang="en-US" sz="800" dirty="0">
                      <a:solidFill>
                        <a:schemeClr val="accent1"/>
                      </a:solidFill>
                      <a:latin typeface="BrownPro Light" panose="00010400010101010101" pitchFamily="50" charset="0"/>
                    </a:rPr>
                    <a:t>VB Blue / Red</a:t>
                  </a:r>
                </a:p>
              </p:txBody>
            </p:sp>
          </p:grpSp>
        </p:grpSp>
      </p:grpSp>
      <p:grpSp>
        <p:nvGrpSpPr>
          <p:cNvPr id="67" name="Group 66">
            <a:extLst>
              <a:ext uri="{FF2B5EF4-FFF2-40B4-BE49-F238E27FC236}">
                <a16:creationId xmlns:a16="http://schemas.microsoft.com/office/drawing/2014/main" id="{176528D1-CD86-DE77-F097-DFD251BE6C4F}"/>
              </a:ext>
            </a:extLst>
          </p:cNvPr>
          <p:cNvGrpSpPr/>
          <p:nvPr/>
        </p:nvGrpSpPr>
        <p:grpSpPr>
          <a:xfrm>
            <a:off x="2414565" y="2786062"/>
            <a:ext cx="8971470" cy="2722767"/>
            <a:chOff x="2414565" y="2786062"/>
            <a:chExt cx="8971470" cy="2722767"/>
          </a:xfrm>
        </p:grpSpPr>
        <p:pic>
          <p:nvPicPr>
            <p:cNvPr id="38" name="Graphic 37">
              <a:extLst>
                <a:ext uri="{FF2B5EF4-FFF2-40B4-BE49-F238E27FC236}">
                  <a16:creationId xmlns:a16="http://schemas.microsoft.com/office/drawing/2014/main" id="{6B16E166-4A09-9604-2041-5C5143D7F7DE}"/>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237903" y="2786062"/>
              <a:ext cx="8148132" cy="2722767"/>
            </a:xfrm>
            <a:prstGeom prst="rect">
              <a:avLst/>
            </a:prstGeom>
          </p:spPr>
        </p:pic>
        <p:grpSp>
          <p:nvGrpSpPr>
            <p:cNvPr id="40" name="Group 39">
              <a:extLst>
                <a:ext uri="{FF2B5EF4-FFF2-40B4-BE49-F238E27FC236}">
                  <a16:creationId xmlns:a16="http://schemas.microsoft.com/office/drawing/2014/main" id="{BD790A42-239B-2C85-65A3-FEE595DE69E0}"/>
                </a:ext>
              </a:extLst>
            </p:cNvPr>
            <p:cNvGrpSpPr/>
            <p:nvPr/>
          </p:nvGrpSpPr>
          <p:grpSpPr>
            <a:xfrm>
              <a:off x="2414565" y="3717895"/>
              <a:ext cx="1583679" cy="944625"/>
              <a:chOff x="2382507" y="3524416"/>
              <a:chExt cx="1583679" cy="944625"/>
            </a:xfrm>
          </p:grpSpPr>
          <p:cxnSp>
            <p:nvCxnSpPr>
              <p:cNvPr id="41" name="Straight Connector 40">
                <a:extLst>
                  <a:ext uri="{FF2B5EF4-FFF2-40B4-BE49-F238E27FC236}">
                    <a16:creationId xmlns:a16="http://schemas.microsoft.com/office/drawing/2014/main" id="{F096702A-9C5E-58D3-27D7-C09B32B0BAFA}"/>
                  </a:ext>
                </a:extLst>
              </p:cNvPr>
              <p:cNvCxnSpPr>
                <a:cxnSpLocks/>
              </p:cNvCxnSpPr>
              <p:nvPr/>
            </p:nvCxnSpPr>
            <p:spPr>
              <a:xfrm>
                <a:off x="2464062" y="3680034"/>
                <a:ext cx="793828" cy="0"/>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106AB749-69FB-E8D7-1B92-752B156E3D91}"/>
                  </a:ext>
                </a:extLst>
              </p:cNvPr>
              <p:cNvCxnSpPr>
                <a:cxnSpLocks/>
              </p:cNvCxnSpPr>
              <p:nvPr/>
            </p:nvCxnSpPr>
            <p:spPr>
              <a:xfrm>
                <a:off x="3257890" y="3680034"/>
                <a:ext cx="708296" cy="418947"/>
              </a:xfrm>
              <a:prstGeom prst="straightConnector1">
                <a:avLst/>
              </a:prstGeom>
              <a:ln w="63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3" name="Content Placeholder 11">
                <a:extLst>
                  <a:ext uri="{FF2B5EF4-FFF2-40B4-BE49-F238E27FC236}">
                    <a16:creationId xmlns:a16="http://schemas.microsoft.com/office/drawing/2014/main" id="{D9F9C0DD-A87F-3760-A505-19A5A2076FFF}"/>
                  </a:ext>
                </a:extLst>
              </p:cNvPr>
              <p:cNvSpPr txBox="1">
                <a:spLocks/>
              </p:cNvSpPr>
              <p:nvPr/>
            </p:nvSpPr>
            <p:spPr>
              <a:xfrm>
                <a:off x="2382507" y="3524416"/>
                <a:ext cx="1365873" cy="944625"/>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800" b="1" dirty="0">
                    <a:solidFill>
                      <a:srgbClr val="FF0000"/>
                    </a:solidFill>
                    <a:latin typeface="BrownPro Light" panose="00010400010101010101" pitchFamily="50" charset="0"/>
                  </a:rPr>
                  <a:t>OPN1</a:t>
                </a:r>
              </a:p>
              <a:p>
                <a:pPr marL="0" indent="0">
                  <a:lnSpc>
                    <a:spcPct val="100000"/>
                  </a:lnSpc>
                  <a:spcBef>
                    <a:spcPts val="0"/>
                  </a:spcBef>
                  <a:buNone/>
                </a:pPr>
                <a:r>
                  <a:rPr lang="en-US" sz="800" b="1" dirty="0">
                    <a:solidFill>
                      <a:srgbClr val="FF0000"/>
                    </a:solidFill>
                    <a:latin typeface="BrownPro Light" panose="00010400010101010101" pitchFamily="50" charset="0"/>
                  </a:rPr>
                  <a:t>VB Gray</a:t>
                </a:r>
              </a:p>
              <a:p>
                <a:pPr marL="0" indent="0">
                  <a:lnSpc>
                    <a:spcPct val="100000"/>
                  </a:lnSpc>
                  <a:spcBef>
                    <a:spcPts val="0"/>
                  </a:spcBef>
                  <a:buNone/>
                </a:pPr>
                <a:r>
                  <a:rPr lang="en-US" sz="800" b="1" dirty="0">
                    <a:solidFill>
                      <a:srgbClr val="FF0000"/>
                    </a:solidFill>
                    <a:latin typeface="BrownPro Light" panose="00010400010101010101" pitchFamily="50" charset="0"/>
                  </a:rPr>
                  <a:t>VB Blue / Red</a:t>
                </a:r>
              </a:p>
            </p:txBody>
          </p:sp>
        </p:grpSp>
        <p:pic>
          <p:nvPicPr>
            <p:cNvPr id="66" name="Graphic 65">
              <a:extLst>
                <a:ext uri="{FF2B5EF4-FFF2-40B4-BE49-F238E27FC236}">
                  <a16:creationId xmlns:a16="http://schemas.microsoft.com/office/drawing/2014/main" id="{863BAC07-B97A-BB2B-18E1-AC8FEC968112}"/>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3239534" y="2786062"/>
              <a:ext cx="8134657" cy="2718264"/>
            </a:xfrm>
            <a:prstGeom prst="rect">
              <a:avLst/>
            </a:prstGeom>
          </p:spPr>
        </p:pic>
      </p:grpSp>
      <p:sp>
        <p:nvSpPr>
          <p:cNvPr id="4" name="Content Placeholder 11">
            <a:extLst>
              <a:ext uri="{FF2B5EF4-FFF2-40B4-BE49-F238E27FC236}">
                <a16:creationId xmlns:a16="http://schemas.microsoft.com/office/drawing/2014/main" id="{4952185E-60B7-516F-13FC-66474AD8D3A4}"/>
              </a:ext>
            </a:extLst>
          </p:cNvPr>
          <p:cNvSpPr txBox="1">
            <a:spLocks/>
          </p:cNvSpPr>
          <p:nvPr/>
        </p:nvSpPr>
        <p:spPr>
          <a:xfrm>
            <a:off x="3291228" y="5642162"/>
            <a:ext cx="3397929" cy="8464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chemeClr val="bg1"/>
                </a:solidFill>
                <a:latin typeface="BrownPro Light" panose="00010400010101010101" pitchFamily="50" charset="0"/>
              </a:rPr>
              <a:t>S:       	Gaze toward window</a:t>
            </a:r>
          </a:p>
          <a:p>
            <a:pPr marL="0" indent="0">
              <a:buNone/>
            </a:pPr>
            <a:r>
              <a:rPr lang="en-US" sz="1200" dirty="0">
                <a:solidFill>
                  <a:schemeClr val="bg1"/>
                </a:solidFill>
                <a:latin typeface="BrownPro Light" panose="00010400010101010101" pitchFamily="50" charset="0"/>
              </a:rPr>
              <a:t>E/W: 	Gaze parallel to window</a:t>
            </a:r>
          </a:p>
          <a:p>
            <a:pPr marL="0" indent="0">
              <a:buNone/>
            </a:pPr>
            <a:r>
              <a:rPr lang="en-US" sz="1200" dirty="0">
                <a:solidFill>
                  <a:schemeClr val="bg1"/>
                </a:solidFill>
                <a:latin typeface="BrownPro Light" panose="00010400010101010101" pitchFamily="50" charset="0"/>
              </a:rPr>
              <a:t>N: 	Gaze toward rare wall</a:t>
            </a:r>
          </a:p>
        </p:txBody>
      </p:sp>
      <p:grpSp>
        <p:nvGrpSpPr>
          <p:cNvPr id="6" name="Group 5">
            <a:extLst>
              <a:ext uri="{FF2B5EF4-FFF2-40B4-BE49-F238E27FC236}">
                <a16:creationId xmlns:a16="http://schemas.microsoft.com/office/drawing/2014/main" id="{61074DED-98A0-CC22-390B-5D165CFCB16A}"/>
              </a:ext>
            </a:extLst>
          </p:cNvPr>
          <p:cNvGrpSpPr/>
          <p:nvPr/>
        </p:nvGrpSpPr>
        <p:grpSpPr>
          <a:xfrm>
            <a:off x="5644399" y="1874519"/>
            <a:ext cx="1185837" cy="3773806"/>
            <a:chOff x="3132913" y="1874519"/>
            <a:chExt cx="1315262" cy="3773806"/>
          </a:xfrm>
        </p:grpSpPr>
        <p:cxnSp>
          <p:nvCxnSpPr>
            <p:cNvPr id="7" name="Straight Connector 6">
              <a:extLst>
                <a:ext uri="{FF2B5EF4-FFF2-40B4-BE49-F238E27FC236}">
                  <a16:creationId xmlns:a16="http://schemas.microsoft.com/office/drawing/2014/main" id="{59CA2E2E-4EE4-0244-D7F5-B5FF06B472F6}"/>
                </a:ext>
              </a:extLst>
            </p:cNvPr>
            <p:cNvCxnSpPr>
              <a:cxnSpLocks/>
              <a:stCxn id="8" idx="3"/>
            </p:cNvCxnSpPr>
            <p:nvPr/>
          </p:nvCxnSpPr>
          <p:spPr>
            <a:xfrm>
              <a:off x="4448174" y="1989772"/>
              <a:ext cx="1" cy="3658553"/>
            </a:xfrm>
            <a:prstGeom prst="line">
              <a:avLst/>
            </a:prstGeom>
            <a:ln w="28575" cmpd="sng">
              <a:solidFill>
                <a:srgbClr val="FF0000">
                  <a:alpha val="50000"/>
                </a:srgbClr>
              </a:solidFill>
              <a:prstDash val="dash"/>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D222ED6F-6C7F-DD65-8A8D-92B29167EE86}"/>
                </a:ext>
              </a:extLst>
            </p:cNvPr>
            <p:cNvSpPr/>
            <p:nvPr/>
          </p:nvSpPr>
          <p:spPr>
            <a:xfrm>
              <a:off x="3132913" y="1874519"/>
              <a:ext cx="1315261" cy="23050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rgbClr val="FF0000"/>
                  </a:solidFill>
                  <a:latin typeface="BrownPro" panose="00010500010101010101" pitchFamily="50" charset="0"/>
                </a:rPr>
                <a:t>Glare (SF Gray)</a:t>
              </a:r>
            </a:p>
          </p:txBody>
        </p:sp>
      </p:grpSp>
      <p:grpSp>
        <p:nvGrpSpPr>
          <p:cNvPr id="20" name="Group 19">
            <a:extLst>
              <a:ext uri="{FF2B5EF4-FFF2-40B4-BE49-F238E27FC236}">
                <a16:creationId xmlns:a16="http://schemas.microsoft.com/office/drawing/2014/main" id="{4BD1C5E5-4DD1-7E70-80C5-6CC858BA50F4}"/>
              </a:ext>
            </a:extLst>
          </p:cNvPr>
          <p:cNvGrpSpPr/>
          <p:nvPr/>
        </p:nvGrpSpPr>
        <p:grpSpPr>
          <a:xfrm>
            <a:off x="5236004" y="2238357"/>
            <a:ext cx="1185837" cy="3410609"/>
            <a:chOff x="3132913" y="1874519"/>
            <a:chExt cx="1315262" cy="3773806"/>
          </a:xfrm>
        </p:grpSpPr>
        <p:cxnSp>
          <p:nvCxnSpPr>
            <p:cNvPr id="21" name="Straight Connector 20">
              <a:extLst>
                <a:ext uri="{FF2B5EF4-FFF2-40B4-BE49-F238E27FC236}">
                  <a16:creationId xmlns:a16="http://schemas.microsoft.com/office/drawing/2014/main" id="{67625504-31AE-D539-F2BE-FC58C8674E51}"/>
                </a:ext>
              </a:extLst>
            </p:cNvPr>
            <p:cNvCxnSpPr>
              <a:cxnSpLocks/>
              <a:stCxn id="22" idx="3"/>
            </p:cNvCxnSpPr>
            <p:nvPr/>
          </p:nvCxnSpPr>
          <p:spPr>
            <a:xfrm>
              <a:off x="4448174" y="1989772"/>
              <a:ext cx="1" cy="3658553"/>
            </a:xfrm>
            <a:prstGeom prst="line">
              <a:avLst/>
            </a:prstGeom>
            <a:ln w="28575" cmpd="sng">
              <a:solidFill>
                <a:srgbClr val="FF0000">
                  <a:alpha val="50000"/>
                </a:srgbClr>
              </a:solidFill>
              <a:prstDash val="dash"/>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A590D057-1C72-2943-8C97-7CF068BE499D}"/>
                </a:ext>
              </a:extLst>
            </p:cNvPr>
            <p:cNvSpPr/>
            <p:nvPr/>
          </p:nvSpPr>
          <p:spPr>
            <a:xfrm>
              <a:off x="3132913" y="1874519"/>
              <a:ext cx="1315261" cy="23050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rgbClr val="FF0000"/>
                  </a:solidFill>
                  <a:latin typeface="BrownPro" panose="00010500010101010101" pitchFamily="50" charset="0"/>
                </a:rPr>
                <a:t>Glare (VB)</a:t>
              </a:r>
            </a:p>
          </p:txBody>
        </p:sp>
      </p:grpSp>
      <p:grpSp>
        <p:nvGrpSpPr>
          <p:cNvPr id="28" name="Group 27">
            <a:extLst>
              <a:ext uri="{FF2B5EF4-FFF2-40B4-BE49-F238E27FC236}">
                <a16:creationId xmlns:a16="http://schemas.microsoft.com/office/drawing/2014/main" id="{0B50917B-092F-C83E-45CD-E2719FB75862}"/>
              </a:ext>
            </a:extLst>
          </p:cNvPr>
          <p:cNvGrpSpPr/>
          <p:nvPr/>
        </p:nvGrpSpPr>
        <p:grpSpPr>
          <a:xfrm>
            <a:off x="3741319" y="1881083"/>
            <a:ext cx="8450678" cy="3638217"/>
            <a:chOff x="3741319" y="1881083"/>
            <a:chExt cx="8450678" cy="3638217"/>
          </a:xfrm>
        </p:grpSpPr>
        <p:grpSp>
          <p:nvGrpSpPr>
            <p:cNvPr id="29" name="Group 28">
              <a:extLst>
                <a:ext uri="{FF2B5EF4-FFF2-40B4-BE49-F238E27FC236}">
                  <a16:creationId xmlns:a16="http://schemas.microsoft.com/office/drawing/2014/main" id="{E93921D3-D173-F443-17BF-5FE70C0BC1C8}"/>
                </a:ext>
              </a:extLst>
            </p:cNvPr>
            <p:cNvGrpSpPr/>
            <p:nvPr/>
          </p:nvGrpSpPr>
          <p:grpSpPr>
            <a:xfrm>
              <a:off x="10231144" y="1881083"/>
              <a:ext cx="1960853" cy="1689003"/>
              <a:chOff x="8702384" y="1383622"/>
              <a:chExt cx="1960853" cy="1689003"/>
            </a:xfrm>
          </p:grpSpPr>
          <p:cxnSp>
            <p:nvCxnSpPr>
              <p:cNvPr id="31" name="Straight Connector 30">
                <a:extLst>
                  <a:ext uri="{FF2B5EF4-FFF2-40B4-BE49-F238E27FC236}">
                    <a16:creationId xmlns:a16="http://schemas.microsoft.com/office/drawing/2014/main" id="{F1E8DC1C-33FF-BAA9-147B-DE8155DFEDED}"/>
                  </a:ext>
                </a:extLst>
              </p:cNvPr>
              <p:cNvCxnSpPr>
                <a:cxnSpLocks/>
              </p:cNvCxnSpPr>
              <p:nvPr/>
            </p:nvCxnSpPr>
            <p:spPr>
              <a:xfrm>
                <a:off x="9765439" y="1539240"/>
                <a:ext cx="811121"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32E5EF4F-741F-DF69-9166-CBA969F74B38}"/>
                  </a:ext>
                </a:extLst>
              </p:cNvPr>
              <p:cNvGrpSpPr/>
              <p:nvPr/>
            </p:nvGrpSpPr>
            <p:grpSpPr>
              <a:xfrm>
                <a:off x="8702384" y="1383622"/>
                <a:ext cx="1960853" cy="1689003"/>
                <a:chOff x="8702384" y="1383622"/>
                <a:chExt cx="1960853" cy="1689003"/>
              </a:xfrm>
            </p:grpSpPr>
            <p:cxnSp>
              <p:nvCxnSpPr>
                <p:cNvPr id="33" name="Straight Arrow Connector 32">
                  <a:extLst>
                    <a:ext uri="{FF2B5EF4-FFF2-40B4-BE49-F238E27FC236}">
                      <a16:creationId xmlns:a16="http://schemas.microsoft.com/office/drawing/2014/main" id="{75FD35B0-7D3D-7405-1E9B-14FC3F8CE5AC}"/>
                    </a:ext>
                  </a:extLst>
                </p:cNvPr>
                <p:cNvCxnSpPr>
                  <a:cxnSpLocks/>
                </p:cNvCxnSpPr>
                <p:nvPr/>
              </p:nvCxnSpPr>
              <p:spPr>
                <a:xfrm flipH="1">
                  <a:off x="8702384" y="1539216"/>
                  <a:ext cx="1063052" cy="1533409"/>
                </a:xfrm>
                <a:prstGeom prst="straightConnector1">
                  <a:avLst/>
                </a:prstGeom>
                <a:ln w="9525"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4" name="Content Placeholder 11">
                  <a:extLst>
                    <a:ext uri="{FF2B5EF4-FFF2-40B4-BE49-F238E27FC236}">
                      <a16:creationId xmlns:a16="http://schemas.microsoft.com/office/drawing/2014/main" id="{B1BF04F3-28FC-99D1-1731-0C6456C08FAE}"/>
                    </a:ext>
                  </a:extLst>
                </p:cNvPr>
                <p:cNvSpPr txBox="1">
                  <a:spLocks/>
                </p:cNvSpPr>
                <p:nvPr/>
              </p:nvSpPr>
              <p:spPr>
                <a:xfrm>
                  <a:off x="9702658" y="1383622"/>
                  <a:ext cx="960579" cy="6248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800" b="1" dirty="0">
                      <a:solidFill>
                        <a:schemeClr val="accent1"/>
                      </a:solidFill>
                      <a:latin typeface="BrownPro Light" panose="00010400010101010101" pitchFamily="50" charset="0"/>
                    </a:rPr>
                    <a:t>OPN 4</a:t>
                  </a:r>
                </a:p>
                <a:p>
                  <a:pPr marL="0" indent="0" algn="r">
                    <a:lnSpc>
                      <a:spcPct val="100000"/>
                    </a:lnSpc>
                    <a:spcBef>
                      <a:spcPts val="0"/>
                    </a:spcBef>
                    <a:buNone/>
                  </a:pPr>
                  <a:r>
                    <a:rPr lang="en-US" sz="800" dirty="0">
                      <a:solidFill>
                        <a:schemeClr val="accent1"/>
                      </a:solidFill>
                      <a:latin typeface="BrownPro Light" panose="00010400010101010101" pitchFamily="50" charset="0"/>
                    </a:rPr>
                    <a:t>Blue 10%</a:t>
                  </a:r>
                </a:p>
              </p:txBody>
            </p:sp>
          </p:grpSp>
        </p:grpSp>
        <p:pic>
          <p:nvPicPr>
            <p:cNvPr id="30" name="Graphic 29">
              <a:extLst>
                <a:ext uri="{FF2B5EF4-FFF2-40B4-BE49-F238E27FC236}">
                  <a16:creationId xmlns:a16="http://schemas.microsoft.com/office/drawing/2014/main" id="{14FE614B-248E-2C2A-BDFD-2119B8EBC1E8}"/>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3741319" y="2732768"/>
              <a:ext cx="7612482" cy="2786532"/>
            </a:xfrm>
            <a:prstGeom prst="rect">
              <a:avLst/>
            </a:prstGeom>
          </p:spPr>
        </p:pic>
      </p:grpSp>
    </p:spTree>
    <p:extLst>
      <p:ext uri="{BB962C8B-B14F-4D97-AF65-F5344CB8AC3E}">
        <p14:creationId xmlns:p14="http://schemas.microsoft.com/office/powerpoint/2010/main" val="29601918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50">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5"/>
                                        </p:tgtEl>
                                        <p:attrNameLst>
                                          <p:attrName>style.visibility</p:attrName>
                                        </p:attrNameLst>
                                      </p:cBhvr>
                                      <p:to>
                                        <p:strVal val="visible"/>
                                      </p:to>
                                    </p:set>
                                    <p:animEffect transition="in" filter="wipe(left)">
                                      <p:cBhvr>
                                        <p:cTn id="12" dur="500"/>
                                        <p:tgtEl>
                                          <p:spTgt spid="5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left)">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mph" presetSubtype="0" nodeType="clickEffect">
                                  <p:stCondLst>
                                    <p:cond delay="0"/>
                                  </p:stCondLst>
                                  <p:childTnLst>
                                    <p:set>
                                      <p:cBhvr>
                                        <p:cTn id="21" dur="indefinite"/>
                                        <p:tgtEl>
                                          <p:spTgt spid="18"/>
                                        </p:tgtEl>
                                        <p:attrNameLst>
                                          <p:attrName>style.opacity</p:attrName>
                                        </p:attrNameLst>
                                      </p:cBhvr>
                                      <p:to>
                                        <p:strVal val="0.5"/>
                                      </p:to>
                                    </p:set>
                                    <p:animEffect filter="image" prLst="opacity: 0.5">
                                      <p:cBhvr rctx="IE">
                                        <p:cTn id="22" dur="indefinite"/>
                                        <p:tgtEl>
                                          <p:spTgt spid="18"/>
                                        </p:tgtEl>
                                      </p:cBhvr>
                                    </p:animEffect>
                                  </p:childTnLst>
                                </p:cTn>
                              </p:par>
                              <p:par>
                                <p:cTn id="23" presetID="9" presetClass="emph" presetSubtype="0" nodeType="withEffect">
                                  <p:stCondLst>
                                    <p:cond delay="0"/>
                                  </p:stCondLst>
                                  <p:childTnLst>
                                    <p:set>
                                      <p:cBhvr>
                                        <p:cTn id="24" dur="indefinite"/>
                                        <p:tgtEl>
                                          <p:spTgt spid="55"/>
                                        </p:tgtEl>
                                        <p:attrNameLst>
                                          <p:attrName>style.opacity</p:attrName>
                                        </p:attrNameLst>
                                      </p:cBhvr>
                                      <p:to>
                                        <p:strVal val="0.5"/>
                                      </p:to>
                                    </p:set>
                                    <p:animEffect filter="image" prLst="opacity: 0.5">
                                      <p:cBhvr rctx="IE">
                                        <p:cTn id="25" dur="indefinite"/>
                                        <p:tgtEl>
                                          <p:spTgt spid="55"/>
                                        </p:tgtEl>
                                      </p:cBhvr>
                                    </p:animEffect>
                                  </p:childTnLst>
                                </p:cTn>
                              </p:par>
                              <p:par>
                                <p:cTn id="26" presetID="9" presetClass="emph" presetSubtype="0" nodeType="withEffect">
                                  <p:stCondLst>
                                    <p:cond delay="0"/>
                                  </p:stCondLst>
                                  <p:childTnLst>
                                    <p:set>
                                      <p:cBhvr>
                                        <p:cTn id="27" dur="indefinite"/>
                                        <p:tgtEl>
                                          <p:spTgt spid="28"/>
                                        </p:tgtEl>
                                        <p:attrNameLst>
                                          <p:attrName>style.opacity</p:attrName>
                                        </p:attrNameLst>
                                      </p:cBhvr>
                                      <p:to>
                                        <p:strVal val="0.5"/>
                                      </p:to>
                                    </p:set>
                                    <p:animEffect filter="image" prLst="opacity: 0.5">
                                      <p:cBhvr rctx="IE">
                                        <p:cTn id="28" dur="indefinite"/>
                                        <p:tgtEl>
                                          <p:spTgt spid="2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67"/>
                                        </p:tgtEl>
                                        <p:attrNameLst>
                                          <p:attrName>style.visibility</p:attrName>
                                        </p:attrNameLst>
                                      </p:cBhvr>
                                      <p:to>
                                        <p:strVal val="visible"/>
                                      </p:to>
                                    </p:set>
                                    <p:animEffect transition="in" filter="wipe(left)">
                                      <p:cBhvr>
                                        <p:cTn id="33" dur="500"/>
                                        <p:tgtEl>
                                          <p:spTgt spid="6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69"/>
                                        </p:tgtEl>
                                        <p:attrNameLst>
                                          <p:attrName>style.visibility</p:attrName>
                                        </p:attrNameLst>
                                      </p:cBhvr>
                                      <p:to>
                                        <p:strVal val="visible"/>
                                      </p:to>
                                    </p:set>
                                    <p:animEffect transition="in" filter="wipe(left)">
                                      <p:cBhvr>
                                        <p:cTn id="38" dur="500"/>
                                        <p:tgtEl>
                                          <p:spTgt spid="69"/>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68"/>
                                        </p:tgtEl>
                                        <p:attrNameLst>
                                          <p:attrName>style.visibility</p:attrName>
                                        </p:attrNameLst>
                                      </p:cBhvr>
                                      <p:to>
                                        <p:strVal val="visible"/>
                                      </p:to>
                                    </p:set>
                                    <p:animEffect transition="in" filter="wipe(left)">
                                      <p:cBhvr>
                                        <p:cTn id="43" dur="500"/>
                                        <p:tgtEl>
                                          <p:spTgt spid="68"/>
                                        </p:tgtEl>
                                      </p:cBhvr>
                                    </p:animEffect>
                                  </p:childTnLst>
                                </p:cTn>
                              </p:par>
                            </p:childTnLst>
                          </p:cTn>
                        </p:par>
                        <p:par>
                          <p:cTn id="44" fill="hold">
                            <p:stCondLst>
                              <p:cond delay="500"/>
                            </p:stCondLst>
                            <p:childTnLst>
                              <p:par>
                                <p:cTn id="45" presetID="22" presetClass="entr" presetSubtype="4" fill="hold" nodeType="after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wipe(down)">
                                      <p:cBhvr>
                                        <p:cTn id="47" dur="500"/>
                                        <p:tgtEl>
                                          <p:spTgt spid="6"/>
                                        </p:tgtEl>
                                      </p:cBhvr>
                                    </p:animEffect>
                                  </p:childTnLst>
                                </p:cTn>
                              </p:par>
                            </p:childTnLst>
                          </p:cTn>
                        </p:par>
                        <p:par>
                          <p:cTn id="48" fill="hold">
                            <p:stCondLst>
                              <p:cond delay="1000"/>
                            </p:stCondLst>
                            <p:childTnLst>
                              <p:par>
                                <p:cTn id="49" presetID="22" presetClass="entr" presetSubtype="4" fill="hold" nodeType="after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wipe(down)">
                                      <p:cBhvr>
                                        <p:cTn id="5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74E8156B-3F51-8FC8-DB8E-6FC7AAC9A7C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09016" y="610489"/>
            <a:ext cx="8782978" cy="5620594"/>
          </a:xfrm>
          <a:prstGeom prst="rect">
            <a:avLst/>
          </a:prstGeom>
        </p:spPr>
      </p:pic>
      <p:sp>
        <p:nvSpPr>
          <p:cNvPr id="3" name="Rectangle 2">
            <a:extLst>
              <a:ext uri="{FF2B5EF4-FFF2-40B4-BE49-F238E27FC236}">
                <a16:creationId xmlns:a16="http://schemas.microsoft.com/office/drawing/2014/main" id="{DB6AC835-2874-6963-4EBC-EF21D8A47D1A}"/>
              </a:ext>
            </a:extLst>
          </p:cNvPr>
          <p:cNvSpPr>
            <a:spLocks noGrp="1" noRot="1" noMove="1" noResize="1" noEditPoints="1" noAdjustHandles="1" noChangeArrowheads="1" noChangeShapeType="1"/>
          </p:cNvSpPr>
          <p:nvPr/>
        </p:nvSpPr>
        <p:spPr>
          <a:xfrm>
            <a:off x="561263" y="-3"/>
            <a:ext cx="2739340" cy="6858003"/>
          </a:xfrm>
          <a:prstGeom prst="rect">
            <a:avLst/>
          </a:prstGeom>
          <a:solidFill>
            <a:schemeClr val="bg2"/>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EDAA136F-51FD-FC75-E3B7-FE3EFAF8CE58}"/>
              </a:ext>
            </a:extLst>
          </p:cNvPr>
          <p:cNvSpPr txBox="1">
            <a:spLocks/>
          </p:cNvSpPr>
          <p:nvPr/>
        </p:nvSpPr>
        <p:spPr>
          <a:xfrm rot="16200000">
            <a:off x="-3153621" y="3153623"/>
            <a:ext cx="6846364" cy="5391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latin typeface="BrownPro" panose="00010500010101010101" pitchFamily="50" charset="0"/>
              </a:rPr>
              <a:t>HDR Imagery</a:t>
            </a:r>
          </a:p>
        </p:txBody>
      </p:sp>
      <p:sp>
        <p:nvSpPr>
          <p:cNvPr id="6" name="Content Placeholder 11">
            <a:extLst>
              <a:ext uri="{FF2B5EF4-FFF2-40B4-BE49-F238E27FC236}">
                <a16:creationId xmlns:a16="http://schemas.microsoft.com/office/drawing/2014/main" id="{54608438-757B-C9A6-BE7D-12AA4074C968}"/>
              </a:ext>
            </a:extLst>
          </p:cNvPr>
          <p:cNvSpPr txBox="1">
            <a:spLocks/>
          </p:cNvSpPr>
          <p:nvPr/>
        </p:nvSpPr>
        <p:spPr>
          <a:xfrm>
            <a:off x="838200" y="733422"/>
            <a:ext cx="2447886" cy="38456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latin typeface="BrownPro" panose="00010500010101010101" pitchFamily="50" charset="0"/>
              </a:rPr>
              <a:t>Gray (10%)</a:t>
            </a:r>
          </a:p>
          <a:p>
            <a:pPr marL="0" indent="0">
              <a:buNone/>
            </a:pPr>
            <a:r>
              <a:rPr lang="en-US" sz="1600" dirty="0">
                <a:solidFill>
                  <a:schemeClr val="accent1"/>
                </a:solidFill>
                <a:latin typeface="BrownPro" panose="00010500010101010101" pitchFamily="50" charset="0"/>
              </a:rPr>
              <a:t>Blue (10%)</a:t>
            </a:r>
          </a:p>
          <a:p>
            <a:pPr marL="0" indent="0">
              <a:buNone/>
            </a:pPr>
            <a:r>
              <a:rPr lang="en-US" sz="1600" dirty="0">
                <a:solidFill>
                  <a:srgbClr val="7030A0"/>
                </a:solidFill>
                <a:latin typeface="BrownPro" panose="00010500010101010101" pitchFamily="50" charset="0"/>
              </a:rPr>
              <a:t>Purple (10%)</a:t>
            </a:r>
          </a:p>
          <a:p>
            <a:pPr marL="0" indent="0">
              <a:buNone/>
            </a:pPr>
            <a:r>
              <a:rPr lang="en-US" sz="1600" dirty="0">
                <a:solidFill>
                  <a:schemeClr val="accent2"/>
                </a:solidFill>
                <a:latin typeface="BrownPro" panose="00010500010101010101" pitchFamily="50" charset="0"/>
              </a:rPr>
              <a:t>Orange (10%)</a:t>
            </a:r>
          </a:p>
          <a:p>
            <a:pPr marL="0" indent="0">
              <a:buNone/>
            </a:pPr>
            <a:r>
              <a:rPr lang="en-US" sz="1600" dirty="0">
                <a:latin typeface="BrownPro" panose="00010500010101010101" pitchFamily="50" charset="0"/>
              </a:rPr>
              <a:t>Seattle, WA</a:t>
            </a:r>
          </a:p>
          <a:p>
            <a:pPr marL="0" indent="0">
              <a:buNone/>
            </a:pPr>
            <a:r>
              <a:rPr lang="en-US" sz="1600" dirty="0">
                <a:latin typeface="BrownPro" panose="00010500010101010101" pitchFamily="50" charset="0"/>
              </a:rPr>
              <a:t>Climate: Clear</a:t>
            </a:r>
          </a:p>
          <a:p>
            <a:pPr marL="0" indent="0">
              <a:buNone/>
            </a:pPr>
            <a:r>
              <a:rPr lang="en-US" sz="1600" dirty="0">
                <a:latin typeface="BrownPro" panose="00010500010101010101" pitchFamily="50" charset="0"/>
              </a:rPr>
              <a:t>CCT: 5500 - 25000K</a:t>
            </a:r>
          </a:p>
          <a:p>
            <a:pPr marL="0" indent="0">
              <a:buNone/>
            </a:pPr>
            <a:r>
              <a:rPr lang="en-US" sz="1600" dirty="0">
                <a:latin typeface="BrownPro" panose="00010500010101010101" pitchFamily="50" charset="0"/>
              </a:rPr>
              <a:t>View: East</a:t>
            </a:r>
          </a:p>
          <a:p>
            <a:pPr marL="0" indent="0">
              <a:buNone/>
            </a:pPr>
            <a:r>
              <a:rPr lang="en-US" sz="1600" dirty="0">
                <a:latin typeface="BrownPro" panose="00010500010101010101" pitchFamily="50" charset="0"/>
              </a:rPr>
              <a:t>Dec 21</a:t>
            </a:r>
            <a:r>
              <a:rPr lang="en-US" sz="1600" baseline="30000" dirty="0">
                <a:latin typeface="BrownPro" panose="00010500010101010101" pitchFamily="50" charset="0"/>
              </a:rPr>
              <a:t>st</a:t>
            </a:r>
            <a:r>
              <a:rPr lang="en-US" sz="1600" dirty="0">
                <a:latin typeface="BrownPro" panose="00010500010101010101" pitchFamily="50" charset="0"/>
              </a:rPr>
              <a:t> : 9:00am</a:t>
            </a:r>
          </a:p>
          <a:p>
            <a:pPr marL="0" indent="0">
              <a:buNone/>
            </a:pPr>
            <a:r>
              <a:rPr lang="en-US" sz="1600" dirty="0">
                <a:latin typeface="BrownPro" panose="00010500010101010101" pitchFamily="50" charset="0"/>
              </a:rPr>
              <a:t>Sitting Eye-level: 44”</a:t>
            </a:r>
          </a:p>
          <a:p>
            <a:pPr marL="0" indent="0">
              <a:buNone/>
            </a:pPr>
            <a:endParaRPr lang="en-US" sz="1600" dirty="0">
              <a:latin typeface="BrownPro" panose="00010500010101010101" pitchFamily="50" charset="0"/>
            </a:endParaRPr>
          </a:p>
        </p:txBody>
      </p:sp>
      <p:pic>
        <p:nvPicPr>
          <p:cNvPr id="2" name="Graphic 1">
            <a:extLst>
              <a:ext uri="{FF2B5EF4-FFF2-40B4-BE49-F238E27FC236}">
                <a16:creationId xmlns:a16="http://schemas.microsoft.com/office/drawing/2014/main" id="{D607DE82-D1C6-7489-6085-1DE61D7E9B7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97470" y="4407582"/>
            <a:ext cx="2066925" cy="342900"/>
          </a:xfrm>
          <a:prstGeom prst="rect">
            <a:avLst/>
          </a:prstGeom>
        </p:spPr>
      </p:pic>
    </p:spTree>
    <p:extLst>
      <p:ext uri="{BB962C8B-B14F-4D97-AF65-F5344CB8AC3E}">
        <p14:creationId xmlns:p14="http://schemas.microsoft.com/office/powerpoint/2010/main" val="27021582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30EB1-111F-AF59-F058-C31F389CE3FB}"/>
              </a:ext>
            </a:extLst>
          </p:cNvPr>
          <p:cNvSpPr>
            <a:spLocks noGrp="1"/>
          </p:cNvSpPr>
          <p:nvPr>
            <p:ph type="title"/>
          </p:nvPr>
        </p:nvSpPr>
        <p:spPr/>
        <p:txBody>
          <a:bodyPr>
            <a:normAutofit/>
          </a:bodyPr>
          <a:lstStyle/>
          <a:p>
            <a:r>
              <a:rPr lang="en-US" sz="3000" b="1" dirty="0">
                <a:latin typeface="BrownPro" panose="00010500010101010101" pitchFamily="50" charset="0"/>
              </a:rPr>
              <a:t>Conclusions</a:t>
            </a:r>
          </a:p>
        </p:txBody>
      </p:sp>
      <p:sp>
        <p:nvSpPr>
          <p:cNvPr id="3" name="Content Placeholder 2">
            <a:extLst>
              <a:ext uri="{FF2B5EF4-FFF2-40B4-BE49-F238E27FC236}">
                <a16:creationId xmlns:a16="http://schemas.microsoft.com/office/drawing/2014/main" id="{51D604CF-2EEE-251C-76A6-A8750CE2902F}"/>
              </a:ext>
            </a:extLst>
          </p:cNvPr>
          <p:cNvSpPr>
            <a:spLocks noGrp="1"/>
          </p:cNvSpPr>
          <p:nvPr>
            <p:ph idx="1"/>
          </p:nvPr>
        </p:nvSpPr>
        <p:spPr/>
        <p:txBody>
          <a:bodyPr>
            <a:normAutofit/>
          </a:bodyPr>
          <a:lstStyle/>
          <a:p>
            <a:pPr marL="514350" indent="-514350">
              <a:buFont typeface="+mj-lt"/>
              <a:buAutoNum type="arabicPeriod"/>
            </a:pPr>
            <a:r>
              <a:rPr lang="en-US" sz="1600" dirty="0">
                <a:latin typeface="BrownPro Light" panose="00010400010101010101" pitchFamily="50" charset="0"/>
              </a:rPr>
              <a:t>With current typical products, high OF fabric requires better layout planning to achieve balance:</a:t>
            </a:r>
          </a:p>
          <a:p>
            <a:pPr lvl="1"/>
            <a:r>
              <a:rPr lang="en-US" sz="1600" dirty="0">
                <a:latin typeface="BrownPro Light" panose="00010400010101010101" pitchFamily="50" charset="0"/>
              </a:rPr>
              <a:t>If not considering layout, OF 5% would be the safe options for glare prevention.</a:t>
            </a:r>
          </a:p>
          <a:p>
            <a:pPr lvl="1"/>
            <a:r>
              <a:rPr lang="en-US" sz="1600" dirty="0">
                <a:latin typeface="BrownPro Light" panose="00010400010101010101" pitchFamily="50" charset="0"/>
              </a:rPr>
              <a:t>With layout planning, OF 10% helps to improve lighting condition by min. 10% annually.</a:t>
            </a:r>
          </a:p>
          <a:p>
            <a:pPr lvl="1"/>
            <a:endParaRPr lang="en-US" sz="1600" dirty="0">
              <a:latin typeface="BrownPro Light" panose="00010400010101010101" pitchFamily="50" charset="0"/>
            </a:endParaRPr>
          </a:p>
          <a:p>
            <a:pPr marL="514350" indent="-514350">
              <a:buFont typeface="+mj-lt"/>
              <a:buAutoNum type="arabicPeriod"/>
            </a:pPr>
            <a:r>
              <a:rPr lang="en-US" sz="1600" dirty="0">
                <a:latin typeface="BrownPro Light" panose="00010400010101010101" pitchFamily="50" charset="0"/>
              </a:rPr>
              <a:t>Adjusting the specular transmission can significantly improve the circadian coverage by 10-15%:</a:t>
            </a:r>
          </a:p>
          <a:p>
            <a:pPr lvl="1"/>
            <a:r>
              <a:rPr lang="en-US" sz="1600" dirty="0">
                <a:latin typeface="BrownPro Light" panose="00010400010101010101" pitchFamily="50" charset="0"/>
              </a:rPr>
              <a:t>With OF 10%, the color from reflection is less impactful than color from transmission. </a:t>
            </a:r>
          </a:p>
          <a:p>
            <a:pPr lvl="1"/>
            <a:r>
              <a:rPr lang="en-US" sz="1600" dirty="0">
                <a:latin typeface="BrownPro Light" panose="00010400010101010101" pitchFamily="50" charset="0"/>
              </a:rPr>
              <a:t>This simulation result invites an opportunity to study material science.</a:t>
            </a:r>
          </a:p>
          <a:p>
            <a:pPr marL="514350" indent="-514350">
              <a:buFont typeface="+mj-lt"/>
              <a:buAutoNum type="arabicPeriod"/>
            </a:pPr>
            <a:endParaRPr lang="en-US" sz="1600" dirty="0">
              <a:latin typeface="BrownPro Light" panose="00010400010101010101" pitchFamily="50" charset="0"/>
            </a:endParaRPr>
          </a:p>
          <a:p>
            <a:pPr marL="514350" indent="-514350">
              <a:buFont typeface="+mj-lt"/>
              <a:buAutoNum type="arabicPeriod"/>
            </a:pPr>
            <a:r>
              <a:rPr lang="en-US" sz="1600" dirty="0">
                <a:latin typeface="BrownPro Light" panose="00010400010101010101" pitchFamily="50" charset="0"/>
              </a:rPr>
              <a:t>In comparison, venetian blinds is generally 30% more effective in providing the balance:</a:t>
            </a:r>
          </a:p>
          <a:p>
            <a:pPr lvl="1"/>
            <a:r>
              <a:rPr lang="en-US" sz="1600" dirty="0">
                <a:latin typeface="BrownPro Light" panose="00010400010101010101" pitchFamily="50" charset="0"/>
              </a:rPr>
              <a:t>It is not as predictable when comparing with shade fabrics.</a:t>
            </a:r>
          </a:p>
          <a:p>
            <a:pPr lvl="1"/>
            <a:r>
              <a:rPr lang="en-US" sz="1600" dirty="0">
                <a:latin typeface="BrownPro Light" panose="00010400010101010101" pitchFamily="50" charset="0"/>
              </a:rPr>
              <a:t>The color variation of blinds show slight improvement for about 1-2%.</a:t>
            </a:r>
          </a:p>
        </p:txBody>
      </p:sp>
    </p:spTree>
    <p:extLst>
      <p:ext uri="{BB962C8B-B14F-4D97-AF65-F5344CB8AC3E}">
        <p14:creationId xmlns:p14="http://schemas.microsoft.com/office/powerpoint/2010/main" val="36483167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Human Centric Lighting (HCL): What Is It and How Does It Work">
            <a:extLst>
              <a:ext uri="{FF2B5EF4-FFF2-40B4-BE49-F238E27FC236}">
                <a16:creationId xmlns:a16="http://schemas.microsoft.com/office/drawing/2014/main" id="{BDDF5D21-ABAA-FE67-2C26-ED438AEC8A1C}"/>
              </a:ext>
            </a:extLst>
          </p:cNvPr>
          <p:cNvPicPr>
            <a:picLocks noChangeAspect="1" noChangeArrowheads="1"/>
          </p:cNvPicPr>
          <p:nvPr/>
        </p:nvPicPr>
        <p:blipFill rotWithShape="1">
          <a:blip r:embed="rId3">
            <a:alphaModFix amt="20000"/>
            <a:extLst>
              <a:ext uri="{28A0092B-C50C-407E-A947-70E740481C1C}">
                <a14:useLocalDpi xmlns:a14="http://schemas.microsoft.com/office/drawing/2010/main" val="0"/>
              </a:ext>
            </a:extLst>
          </a:blip>
          <a:srcRect t="28528" b="31868"/>
          <a:stretch/>
        </p:blipFill>
        <p:spPr bwMode="auto">
          <a:xfrm>
            <a:off x="1" y="-20316"/>
            <a:ext cx="12192000" cy="1841463"/>
          </a:xfrm>
          <a:prstGeom prst="rect">
            <a:avLst/>
          </a:prstGeom>
          <a:noFill/>
          <a:extLst>
            <a:ext uri="{909E8E84-426E-40DD-AFC4-6F175D3DCCD1}">
              <a14:hiddenFill xmlns:a14="http://schemas.microsoft.com/office/drawing/2010/main">
                <a:solidFill>
                  <a:srgbClr val="FFFFFF"/>
                </a:solidFill>
              </a14:hiddenFill>
            </a:ext>
          </a:extLst>
        </p:spPr>
      </p:pic>
      <p:sp>
        <p:nvSpPr>
          <p:cNvPr id="53" name="Title 1">
            <a:extLst>
              <a:ext uri="{FF2B5EF4-FFF2-40B4-BE49-F238E27FC236}">
                <a16:creationId xmlns:a16="http://schemas.microsoft.com/office/drawing/2014/main" id="{121911AA-528F-0E42-8F4A-499E150885A3}"/>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latin typeface="BrownPro" panose="00010500010101010101" pitchFamily="50" charset="0"/>
              </a:rPr>
              <a:t>Thank You!</a:t>
            </a:r>
          </a:p>
        </p:txBody>
      </p:sp>
      <p:sp>
        <p:nvSpPr>
          <p:cNvPr id="6" name="Subtitle 2">
            <a:extLst>
              <a:ext uri="{FF2B5EF4-FFF2-40B4-BE49-F238E27FC236}">
                <a16:creationId xmlns:a16="http://schemas.microsoft.com/office/drawing/2014/main" id="{38DB90C4-9272-15D5-AE4F-4B0C2AED9F9E}"/>
              </a:ext>
            </a:extLst>
          </p:cNvPr>
          <p:cNvSpPr txBox="1">
            <a:spLocks/>
          </p:cNvSpPr>
          <p:nvPr/>
        </p:nvSpPr>
        <p:spPr>
          <a:xfrm>
            <a:off x="0" y="5496042"/>
            <a:ext cx="12192000" cy="10673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200000"/>
              </a:lnSpc>
            </a:pPr>
            <a:r>
              <a:rPr lang="en-US" sz="1600" dirty="0">
                <a:latin typeface="BrownPro Light" panose="00010400010101010101" pitchFamily="50" charset="0"/>
              </a:rPr>
              <a:t>“Balancing Glare and Circadian Stimulus with Shade Fabric Simulation”</a:t>
            </a:r>
          </a:p>
          <a:p>
            <a:pPr>
              <a:lnSpc>
                <a:spcPct val="200000"/>
              </a:lnSpc>
            </a:pPr>
            <a:r>
              <a:rPr lang="en-US" sz="1600" dirty="0">
                <a:latin typeface="BrownPro Light" panose="00010400010101010101" pitchFamily="50" charset="0"/>
              </a:rPr>
              <a:t> – Ka Kit Chiu – </a:t>
            </a:r>
          </a:p>
        </p:txBody>
      </p:sp>
      <p:grpSp>
        <p:nvGrpSpPr>
          <p:cNvPr id="10" name="Group 9">
            <a:extLst>
              <a:ext uri="{FF2B5EF4-FFF2-40B4-BE49-F238E27FC236}">
                <a16:creationId xmlns:a16="http://schemas.microsoft.com/office/drawing/2014/main" id="{AD8C6977-B7B2-D6C1-F771-779CF95B9CF8}"/>
              </a:ext>
            </a:extLst>
          </p:cNvPr>
          <p:cNvGrpSpPr/>
          <p:nvPr/>
        </p:nvGrpSpPr>
        <p:grpSpPr>
          <a:xfrm>
            <a:off x="3102629" y="2134042"/>
            <a:ext cx="5986742" cy="3204978"/>
            <a:chOff x="885923" y="720510"/>
            <a:chExt cx="10467877" cy="5603935"/>
          </a:xfrm>
        </p:grpSpPr>
        <p:pic>
          <p:nvPicPr>
            <p:cNvPr id="31" name="Graphic 30">
              <a:extLst>
                <a:ext uri="{FF2B5EF4-FFF2-40B4-BE49-F238E27FC236}">
                  <a16:creationId xmlns:a16="http://schemas.microsoft.com/office/drawing/2014/main" id="{23C9111F-E31F-BF18-28D4-72AE6337B2C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300125" y="1099324"/>
              <a:ext cx="9053675" cy="4385774"/>
            </a:xfrm>
            <a:prstGeom prst="rect">
              <a:avLst/>
            </a:prstGeom>
          </p:spPr>
        </p:pic>
        <p:pic>
          <p:nvPicPr>
            <p:cNvPr id="32" name="Graphic 31">
              <a:extLst>
                <a:ext uri="{FF2B5EF4-FFF2-40B4-BE49-F238E27FC236}">
                  <a16:creationId xmlns:a16="http://schemas.microsoft.com/office/drawing/2014/main" id="{4D257499-D1E8-BF28-46E2-54FCAE5B2C5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300125" y="1086500"/>
              <a:ext cx="9053675" cy="4385774"/>
            </a:xfrm>
            <a:prstGeom prst="rect">
              <a:avLst/>
            </a:prstGeom>
          </p:spPr>
        </p:pic>
        <p:pic>
          <p:nvPicPr>
            <p:cNvPr id="33" name="Graphic 32">
              <a:extLst>
                <a:ext uri="{FF2B5EF4-FFF2-40B4-BE49-F238E27FC236}">
                  <a16:creationId xmlns:a16="http://schemas.microsoft.com/office/drawing/2014/main" id="{523DA998-52AB-6232-B9DA-0C30A849DC5C}"/>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l="9333" t="3896" b="12754"/>
            <a:stretch/>
          </p:blipFill>
          <p:spPr>
            <a:xfrm>
              <a:off x="1819656" y="811944"/>
              <a:ext cx="9534144" cy="4681628"/>
            </a:xfrm>
            <a:prstGeom prst="rect">
              <a:avLst/>
            </a:prstGeom>
          </p:spPr>
        </p:pic>
        <p:pic>
          <p:nvPicPr>
            <p:cNvPr id="34" name="Graphic 33">
              <a:extLst>
                <a:ext uri="{FF2B5EF4-FFF2-40B4-BE49-F238E27FC236}">
                  <a16:creationId xmlns:a16="http://schemas.microsoft.com/office/drawing/2014/main" id="{FF178502-BAD8-772E-D10F-B054F9111FF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300125" y="3287861"/>
              <a:ext cx="9053675" cy="2197237"/>
            </a:xfrm>
            <a:prstGeom prst="rect">
              <a:avLst/>
            </a:prstGeom>
          </p:spPr>
        </p:pic>
        <p:pic>
          <p:nvPicPr>
            <p:cNvPr id="35" name="Graphic 34">
              <a:extLst>
                <a:ext uri="{FF2B5EF4-FFF2-40B4-BE49-F238E27FC236}">
                  <a16:creationId xmlns:a16="http://schemas.microsoft.com/office/drawing/2014/main" id="{35F1FE67-64FF-C1D8-57BC-03F804F7638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300125" y="3279387"/>
              <a:ext cx="9053675" cy="2158689"/>
            </a:xfrm>
            <a:prstGeom prst="rect">
              <a:avLst/>
            </a:prstGeom>
          </p:spPr>
        </p:pic>
        <p:pic>
          <p:nvPicPr>
            <p:cNvPr id="36" name="Graphic 35">
              <a:extLst>
                <a:ext uri="{FF2B5EF4-FFF2-40B4-BE49-F238E27FC236}">
                  <a16:creationId xmlns:a16="http://schemas.microsoft.com/office/drawing/2014/main" id="{C5B5976C-6942-E312-EB8E-C206A80B10D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85923" y="1051074"/>
              <a:ext cx="899160" cy="566138"/>
            </a:xfrm>
            <a:prstGeom prst="rect">
              <a:avLst/>
            </a:prstGeom>
          </p:spPr>
        </p:pic>
        <p:pic>
          <p:nvPicPr>
            <p:cNvPr id="37" name="Graphic 36">
              <a:extLst>
                <a:ext uri="{FF2B5EF4-FFF2-40B4-BE49-F238E27FC236}">
                  <a16:creationId xmlns:a16="http://schemas.microsoft.com/office/drawing/2014/main" id="{C7B3509A-EC2B-FAED-ACF0-CEB997D7F58E}"/>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300125" y="1607352"/>
              <a:ext cx="9053675" cy="3877744"/>
            </a:xfrm>
            <a:prstGeom prst="rect">
              <a:avLst/>
            </a:prstGeom>
          </p:spPr>
        </p:pic>
        <p:grpSp>
          <p:nvGrpSpPr>
            <p:cNvPr id="38" name="Group 37">
              <a:extLst>
                <a:ext uri="{FF2B5EF4-FFF2-40B4-BE49-F238E27FC236}">
                  <a16:creationId xmlns:a16="http://schemas.microsoft.com/office/drawing/2014/main" id="{7690E81D-22CB-DD89-69AE-1AB6F6EE8FA5}"/>
                </a:ext>
              </a:extLst>
            </p:cNvPr>
            <p:cNvGrpSpPr/>
            <p:nvPr/>
          </p:nvGrpSpPr>
          <p:grpSpPr>
            <a:xfrm>
              <a:off x="2314576" y="5593681"/>
              <a:ext cx="8790628" cy="351002"/>
              <a:chOff x="2314576" y="5593681"/>
              <a:chExt cx="8790628" cy="351002"/>
            </a:xfrm>
          </p:grpSpPr>
          <p:sp>
            <p:nvSpPr>
              <p:cNvPr id="41" name="Rectangle 40">
                <a:extLst>
                  <a:ext uri="{FF2B5EF4-FFF2-40B4-BE49-F238E27FC236}">
                    <a16:creationId xmlns:a16="http://schemas.microsoft.com/office/drawing/2014/main" id="{C32BD1E5-6E7A-861D-871A-68A559A4DEBA}"/>
                  </a:ext>
                </a:extLst>
              </p:cNvPr>
              <p:cNvSpPr/>
              <p:nvPr/>
            </p:nvSpPr>
            <p:spPr>
              <a:xfrm>
                <a:off x="2314576" y="5599253"/>
                <a:ext cx="834147" cy="345430"/>
              </a:xfrm>
              <a:prstGeom prst="rect">
                <a:avLst/>
              </a:prstGeom>
              <a:solidFill>
                <a:srgbClr val="6939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latin typeface="BrownPro" panose="00010500010101010101" pitchFamily="50" charset="0"/>
                  </a:rPr>
                  <a:t>B1</a:t>
                </a:r>
              </a:p>
            </p:txBody>
          </p:sp>
          <p:sp>
            <p:nvSpPr>
              <p:cNvPr id="42" name="Rectangle 41">
                <a:extLst>
                  <a:ext uri="{FF2B5EF4-FFF2-40B4-BE49-F238E27FC236}">
                    <a16:creationId xmlns:a16="http://schemas.microsoft.com/office/drawing/2014/main" id="{6D19AF94-87F4-090D-DD50-A22132344FC2}"/>
                  </a:ext>
                </a:extLst>
              </p:cNvPr>
              <p:cNvSpPr/>
              <p:nvPr/>
            </p:nvSpPr>
            <p:spPr>
              <a:xfrm>
                <a:off x="3302790" y="5599253"/>
                <a:ext cx="834147" cy="345430"/>
              </a:xfrm>
              <a:prstGeom prst="rect">
                <a:avLst/>
              </a:prstGeom>
              <a:solidFill>
                <a:srgbClr val="3D53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latin typeface="BrownPro" panose="00010500010101010101" pitchFamily="50" charset="0"/>
                  </a:rPr>
                  <a:t>B2</a:t>
                </a:r>
              </a:p>
            </p:txBody>
          </p:sp>
          <p:sp>
            <p:nvSpPr>
              <p:cNvPr id="43" name="Rectangle 42">
                <a:extLst>
                  <a:ext uri="{FF2B5EF4-FFF2-40B4-BE49-F238E27FC236}">
                    <a16:creationId xmlns:a16="http://schemas.microsoft.com/office/drawing/2014/main" id="{2A542D3C-A6A4-0484-35AC-FFDF25B1C2A2}"/>
                  </a:ext>
                </a:extLst>
              </p:cNvPr>
              <p:cNvSpPr/>
              <p:nvPr/>
            </p:nvSpPr>
            <p:spPr>
              <a:xfrm>
                <a:off x="4291003" y="5599253"/>
                <a:ext cx="834147" cy="345430"/>
              </a:xfrm>
              <a:prstGeom prst="rect">
                <a:avLst/>
              </a:prstGeom>
              <a:solidFill>
                <a:srgbClr val="40BA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latin typeface="BrownPro" panose="00010500010101010101" pitchFamily="50" charset="0"/>
                  </a:rPr>
                  <a:t>B3</a:t>
                </a:r>
              </a:p>
            </p:txBody>
          </p:sp>
          <p:sp>
            <p:nvSpPr>
              <p:cNvPr id="44" name="Rectangle 43">
                <a:extLst>
                  <a:ext uri="{FF2B5EF4-FFF2-40B4-BE49-F238E27FC236}">
                    <a16:creationId xmlns:a16="http://schemas.microsoft.com/office/drawing/2014/main" id="{DE2CC278-D3E5-F241-B953-F5BE75817649}"/>
                  </a:ext>
                </a:extLst>
              </p:cNvPr>
              <p:cNvSpPr/>
              <p:nvPr/>
            </p:nvSpPr>
            <p:spPr>
              <a:xfrm>
                <a:off x="5279216" y="5593681"/>
                <a:ext cx="684024" cy="345430"/>
              </a:xfrm>
              <a:prstGeom prst="rect">
                <a:avLst/>
              </a:prstGeom>
              <a:solidFill>
                <a:srgbClr val="6ABD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latin typeface="BrownPro" panose="00010500010101010101" pitchFamily="50" charset="0"/>
                  </a:rPr>
                  <a:t>G1</a:t>
                </a:r>
              </a:p>
            </p:txBody>
          </p:sp>
          <p:sp>
            <p:nvSpPr>
              <p:cNvPr id="45" name="Rectangle 44">
                <a:extLst>
                  <a:ext uri="{FF2B5EF4-FFF2-40B4-BE49-F238E27FC236}">
                    <a16:creationId xmlns:a16="http://schemas.microsoft.com/office/drawing/2014/main" id="{672E59E6-D76D-4B6F-138B-8B4B755D15DF}"/>
                  </a:ext>
                </a:extLst>
              </p:cNvPr>
              <p:cNvSpPr/>
              <p:nvPr/>
            </p:nvSpPr>
            <p:spPr>
              <a:xfrm>
                <a:off x="6115334" y="5593681"/>
                <a:ext cx="684024" cy="345430"/>
              </a:xfrm>
              <a:prstGeom prst="rect">
                <a:avLst/>
              </a:prstGeom>
              <a:solidFill>
                <a:srgbClr val="A3CD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latin typeface="BrownPro" panose="00010500010101010101" pitchFamily="50" charset="0"/>
                  </a:rPr>
                  <a:t>G2</a:t>
                </a:r>
              </a:p>
            </p:txBody>
          </p:sp>
          <p:sp>
            <p:nvSpPr>
              <p:cNvPr id="46" name="Rectangle 45">
                <a:extLst>
                  <a:ext uri="{FF2B5EF4-FFF2-40B4-BE49-F238E27FC236}">
                    <a16:creationId xmlns:a16="http://schemas.microsoft.com/office/drawing/2014/main" id="{3FE25B0D-FDFD-A4FA-14A5-836771D39F13}"/>
                  </a:ext>
                </a:extLst>
              </p:cNvPr>
              <p:cNvSpPr/>
              <p:nvPr/>
            </p:nvSpPr>
            <p:spPr>
              <a:xfrm>
                <a:off x="6951454" y="5593681"/>
                <a:ext cx="684024" cy="345430"/>
              </a:xfrm>
              <a:prstGeom prst="rect">
                <a:avLst/>
              </a:prstGeom>
              <a:solidFill>
                <a:srgbClr val="C7DA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latin typeface="BrownPro" panose="00010500010101010101" pitchFamily="50" charset="0"/>
                  </a:rPr>
                  <a:t>G3</a:t>
                </a:r>
              </a:p>
            </p:txBody>
          </p:sp>
          <p:sp>
            <p:nvSpPr>
              <p:cNvPr id="47" name="Rectangle 46">
                <a:extLst>
                  <a:ext uri="{FF2B5EF4-FFF2-40B4-BE49-F238E27FC236}">
                    <a16:creationId xmlns:a16="http://schemas.microsoft.com/office/drawing/2014/main" id="{6A8E6A60-6086-9475-3BC8-66C7695F1F3C}"/>
                  </a:ext>
                </a:extLst>
              </p:cNvPr>
              <p:cNvSpPr/>
              <p:nvPr/>
            </p:nvSpPr>
            <p:spPr>
              <a:xfrm>
                <a:off x="7805449" y="5593681"/>
                <a:ext cx="994607" cy="345430"/>
              </a:xfrm>
              <a:prstGeom prst="rect">
                <a:avLst/>
              </a:prstGeom>
              <a:solidFill>
                <a:srgbClr val="F155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latin typeface="BrownPro" panose="00010500010101010101" pitchFamily="50" charset="0"/>
                  </a:rPr>
                  <a:t>R1</a:t>
                </a:r>
              </a:p>
            </p:txBody>
          </p:sp>
          <p:sp>
            <p:nvSpPr>
              <p:cNvPr id="48" name="Rectangle 47">
                <a:extLst>
                  <a:ext uri="{FF2B5EF4-FFF2-40B4-BE49-F238E27FC236}">
                    <a16:creationId xmlns:a16="http://schemas.microsoft.com/office/drawing/2014/main" id="{6370A6BF-8392-593A-6B69-5F3BEE11EAE5}"/>
                  </a:ext>
                </a:extLst>
              </p:cNvPr>
              <p:cNvSpPr/>
              <p:nvPr/>
            </p:nvSpPr>
            <p:spPr>
              <a:xfrm>
                <a:off x="8959403" y="5593681"/>
                <a:ext cx="994607" cy="345430"/>
              </a:xfrm>
              <a:prstGeom prst="rect">
                <a:avLst/>
              </a:prstGeom>
              <a:solidFill>
                <a:srgbClr val="DF1F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latin typeface="BrownPro" panose="00010500010101010101" pitchFamily="50" charset="0"/>
                  </a:rPr>
                  <a:t>R2</a:t>
                </a:r>
              </a:p>
            </p:txBody>
          </p:sp>
          <p:sp>
            <p:nvSpPr>
              <p:cNvPr id="49" name="Rectangle 48">
                <a:extLst>
                  <a:ext uri="{FF2B5EF4-FFF2-40B4-BE49-F238E27FC236}">
                    <a16:creationId xmlns:a16="http://schemas.microsoft.com/office/drawing/2014/main" id="{A2B0930D-73FF-645A-D5F3-FCEADCD60ABD}"/>
                  </a:ext>
                </a:extLst>
              </p:cNvPr>
              <p:cNvSpPr/>
              <p:nvPr/>
            </p:nvSpPr>
            <p:spPr>
              <a:xfrm>
                <a:off x="10110597" y="5593681"/>
                <a:ext cx="994607" cy="345432"/>
              </a:xfrm>
              <a:prstGeom prst="rect">
                <a:avLst/>
              </a:prstGeom>
              <a:solidFill>
                <a:srgbClr val="7D14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latin typeface="BrownPro" panose="00010500010101010101" pitchFamily="50" charset="0"/>
                  </a:rPr>
                  <a:t>R3</a:t>
                </a:r>
              </a:p>
            </p:txBody>
          </p:sp>
        </p:grpSp>
        <p:cxnSp>
          <p:nvCxnSpPr>
            <p:cNvPr id="39" name="Straight Connector 38">
              <a:extLst>
                <a:ext uri="{FF2B5EF4-FFF2-40B4-BE49-F238E27FC236}">
                  <a16:creationId xmlns:a16="http://schemas.microsoft.com/office/drawing/2014/main" id="{B66BA2DB-63FF-85CF-3348-BEED7432D4BB}"/>
                </a:ext>
              </a:extLst>
            </p:cNvPr>
            <p:cNvCxnSpPr>
              <a:cxnSpLocks/>
            </p:cNvCxnSpPr>
            <p:nvPr/>
          </p:nvCxnSpPr>
          <p:spPr>
            <a:xfrm>
              <a:off x="5181599" y="720510"/>
              <a:ext cx="0" cy="5603935"/>
            </a:xfrm>
            <a:prstGeom prst="line">
              <a:avLst/>
            </a:prstGeom>
            <a:ln w="28575">
              <a:solidFill>
                <a:schemeClr val="tx1">
                  <a:lumMod val="65000"/>
                  <a:lumOff val="35000"/>
                </a:schemeClr>
              </a:solidFill>
              <a:prstDash val="dash"/>
            </a:ln>
          </p:spPr>
          <p:style>
            <a:lnRef idx="1">
              <a:schemeClr val="accent2"/>
            </a:lnRef>
            <a:fillRef idx="0">
              <a:schemeClr val="accent2"/>
            </a:fillRef>
            <a:effectRef idx="0">
              <a:schemeClr val="accent2"/>
            </a:effectRef>
            <a:fontRef idx="minor">
              <a:schemeClr val="tx1"/>
            </a:fontRef>
          </p:style>
        </p:cxnSp>
        <p:cxnSp>
          <p:nvCxnSpPr>
            <p:cNvPr id="40" name="Straight Connector 39">
              <a:extLst>
                <a:ext uri="{FF2B5EF4-FFF2-40B4-BE49-F238E27FC236}">
                  <a16:creationId xmlns:a16="http://schemas.microsoft.com/office/drawing/2014/main" id="{0319C045-69F7-CC42-DD76-CDD4211E3ECF}"/>
                </a:ext>
              </a:extLst>
            </p:cNvPr>
            <p:cNvCxnSpPr>
              <a:cxnSpLocks/>
            </p:cNvCxnSpPr>
            <p:nvPr/>
          </p:nvCxnSpPr>
          <p:spPr>
            <a:xfrm>
              <a:off x="7646099" y="720510"/>
              <a:ext cx="0" cy="5591850"/>
            </a:xfrm>
            <a:prstGeom prst="line">
              <a:avLst/>
            </a:prstGeom>
            <a:ln w="28575">
              <a:solidFill>
                <a:schemeClr val="tx1">
                  <a:lumMod val="65000"/>
                  <a:lumOff val="35000"/>
                </a:schemeClr>
              </a:solidFill>
              <a:prstDash val="dash"/>
            </a:ln>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3019098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green field with blue sky and stars&#10;&#10;Description automatically generated">
            <a:extLst>
              <a:ext uri="{FF2B5EF4-FFF2-40B4-BE49-F238E27FC236}">
                <a16:creationId xmlns:a16="http://schemas.microsoft.com/office/drawing/2014/main" id="{259D7D00-63C9-01E0-92D3-62378D4DC5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3429000"/>
            <a:ext cx="3511508" cy="3104127"/>
          </a:xfrm>
          <a:prstGeom prst="rect">
            <a:avLst/>
          </a:prstGeom>
        </p:spPr>
      </p:pic>
      <p:sp>
        <p:nvSpPr>
          <p:cNvPr id="19" name="Content Placeholder 2">
            <a:extLst>
              <a:ext uri="{FF2B5EF4-FFF2-40B4-BE49-F238E27FC236}">
                <a16:creationId xmlns:a16="http://schemas.microsoft.com/office/drawing/2014/main" id="{416E1502-FC62-8A34-87E8-AA5A39A9F7E3}"/>
              </a:ext>
            </a:extLst>
          </p:cNvPr>
          <p:cNvSpPr>
            <a:spLocks noGrp="1"/>
          </p:cNvSpPr>
          <p:nvPr>
            <p:ph idx="1"/>
          </p:nvPr>
        </p:nvSpPr>
        <p:spPr>
          <a:xfrm>
            <a:off x="838200" y="1825624"/>
            <a:ext cx="4666861" cy="1449421"/>
          </a:xfrm>
        </p:spPr>
        <p:txBody>
          <a:bodyPr>
            <a:normAutofit/>
          </a:bodyPr>
          <a:lstStyle/>
          <a:p>
            <a:r>
              <a:rPr lang="en-US" sz="1600" dirty="0">
                <a:latin typeface="BrownPro" panose="00010500010101010101" pitchFamily="50" charset="0"/>
              </a:rPr>
              <a:t>Vast natural horizon </a:t>
            </a:r>
          </a:p>
          <a:p>
            <a:r>
              <a:rPr lang="en-US" sz="1600" dirty="0">
                <a:latin typeface="BrownPro" panose="00010500010101010101" pitchFamily="50" charset="0"/>
              </a:rPr>
              <a:t>Blue sky</a:t>
            </a:r>
          </a:p>
          <a:p>
            <a:r>
              <a:rPr lang="en-US" sz="1600" dirty="0">
                <a:latin typeface="BrownPro" panose="00010500010101010101" pitchFamily="50" charset="0"/>
              </a:rPr>
              <a:t>Green landscape</a:t>
            </a:r>
          </a:p>
          <a:p>
            <a:r>
              <a:rPr lang="en-US" sz="1600" dirty="0">
                <a:latin typeface="BrownPro" panose="00010500010101010101" pitchFamily="50" charset="0"/>
              </a:rPr>
              <a:t>Daily cycle of light and dark</a:t>
            </a:r>
            <a:endParaRPr lang="en-US" sz="1200" dirty="0">
              <a:latin typeface="BrownPro" panose="00010500010101010101" pitchFamily="50" charset="0"/>
            </a:endParaRPr>
          </a:p>
        </p:txBody>
      </p:sp>
      <p:sp>
        <p:nvSpPr>
          <p:cNvPr id="20" name="Title 1">
            <a:extLst>
              <a:ext uri="{FF2B5EF4-FFF2-40B4-BE49-F238E27FC236}">
                <a16:creationId xmlns:a16="http://schemas.microsoft.com/office/drawing/2014/main" id="{0078D070-3E43-97CB-A878-B584902914BF}"/>
              </a:ext>
            </a:extLst>
          </p:cNvPr>
          <p:cNvSpPr txBox="1">
            <a:spLocks/>
          </p:cNvSpPr>
          <p:nvPr/>
        </p:nvSpPr>
        <p:spPr>
          <a:xfrm>
            <a:off x="8382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latin typeface="BrownPro" panose="00010500010101010101" pitchFamily="50" charset="0"/>
              </a:rPr>
              <a:t>Environment: Past vs Now</a:t>
            </a:r>
          </a:p>
        </p:txBody>
      </p:sp>
      <p:pic>
        <p:nvPicPr>
          <p:cNvPr id="21" name="Picture 2" descr="How to Brighten an Office With No Windows | WOW 1 DAY PAINTING">
            <a:extLst>
              <a:ext uri="{FF2B5EF4-FFF2-40B4-BE49-F238E27FC236}">
                <a16:creationId xmlns:a16="http://schemas.microsoft.com/office/drawing/2014/main" id="{813B81CA-88F4-A8B0-33F8-5D7FD496047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323" t="-129" r="8323" b="129"/>
          <a:stretch/>
        </p:blipFill>
        <p:spPr bwMode="auto">
          <a:xfrm>
            <a:off x="6686941" y="3429000"/>
            <a:ext cx="3511508" cy="3104127"/>
          </a:xfrm>
          <a:prstGeom prst="rect">
            <a:avLst/>
          </a:prstGeom>
          <a:noFill/>
          <a:extLst>
            <a:ext uri="{909E8E84-426E-40DD-AFC4-6F175D3DCCD1}">
              <a14:hiddenFill xmlns:a14="http://schemas.microsoft.com/office/drawing/2010/main">
                <a:solidFill>
                  <a:srgbClr val="FFFFFF"/>
                </a:solidFill>
              </a14:hiddenFill>
            </a:ext>
          </a:extLst>
        </p:spPr>
      </p:pic>
      <p:sp>
        <p:nvSpPr>
          <p:cNvPr id="22" name="Content Placeholder 2">
            <a:extLst>
              <a:ext uri="{FF2B5EF4-FFF2-40B4-BE49-F238E27FC236}">
                <a16:creationId xmlns:a16="http://schemas.microsoft.com/office/drawing/2014/main" id="{64B80335-593B-9BF1-AAEE-D4F7C37AA7B4}"/>
              </a:ext>
            </a:extLst>
          </p:cNvPr>
          <p:cNvSpPr txBox="1">
            <a:spLocks/>
          </p:cNvSpPr>
          <p:nvPr/>
        </p:nvSpPr>
        <p:spPr>
          <a:xfrm>
            <a:off x="6686941" y="1911333"/>
            <a:ext cx="4666861" cy="14494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BrownPro" panose="00010500010101010101" pitchFamily="50" charset="0"/>
              </a:rPr>
              <a:t>Indoor environment</a:t>
            </a:r>
          </a:p>
          <a:p>
            <a:r>
              <a:rPr lang="en-US" sz="1600" dirty="0">
                <a:latin typeface="BrownPro" panose="00010500010101010101" pitchFamily="50" charset="0"/>
              </a:rPr>
              <a:t>Electric lights (since 19</a:t>
            </a:r>
            <a:r>
              <a:rPr lang="en-US" sz="1600" baseline="30000" dirty="0">
                <a:latin typeface="BrownPro" panose="00010500010101010101" pitchFamily="50" charset="0"/>
              </a:rPr>
              <a:t>th</a:t>
            </a:r>
            <a:r>
              <a:rPr lang="en-US" sz="1600" dirty="0">
                <a:latin typeface="BrownPro" panose="00010500010101010101" pitchFamily="50" charset="0"/>
              </a:rPr>
              <a:t> century)</a:t>
            </a:r>
          </a:p>
          <a:p>
            <a:r>
              <a:rPr lang="en-US" sz="1600" dirty="0">
                <a:latin typeface="BrownPro" panose="00010500010101010101" pitchFamily="50" charset="0"/>
              </a:rPr>
              <a:t>Windowless/ Filtered/ Shaded</a:t>
            </a:r>
          </a:p>
          <a:p>
            <a:r>
              <a:rPr lang="en-US" sz="1600" dirty="0">
                <a:latin typeface="BrownPro" panose="00010500010101010101" pitchFamily="50" charset="0"/>
              </a:rPr>
              <a:t>Irregular use of light</a:t>
            </a:r>
          </a:p>
          <a:p>
            <a:pPr marL="0" indent="0">
              <a:buNone/>
            </a:pPr>
            <a:endParaRPr lang="en-US" sz="1600" dirty="0">
              <a:latin typeface="BrownPro" panose="00010500010101010101" pitchFamily="50" charset="0"/>
            </a:endParaRPr>
          </a:p>
        </p:txBody>
      </p:sp>
      <p:grpSp>
        <p:nvGrpSpPr>
          <p:cNvPr id="4" name="Group 3">
            <a:extLst>
              <a:ext uri="{FF2B5EF4-FFF2-40B4-BE49-F238E27FC236}">
                <a16:creationId xmlns:a16="http://schemas.microsoft.com/office/drawing/2014/main" id="{D6E0AA7A-FAB7-86C3-D5D3-866EDF6F63C5}"/>
              </a:ext>
            </a:extLst>
          </p:cNvPr>
          <p:cNvGrpSpPr/>
          <p:nvPr/>
        </p:nvGrpSpPr>
        <p:grpSpPr>
          <a:xfrm>
            <a:off x="838198" y="1637121"/>
            <a:ext cx="10776569" cy="1723633"/>
            <a:chOff x="838198" y="1637121"/>
            <a:chExt cx="10776569" cy="1723633"/>
          </a:xfrm>
        </p:grpSpPr>
        <p:pic>
          <p:nvPicPr>
            <p:cNvPr id="2" name="Picture 1" descr="Natural light is fundamentally different than artificial light - Sunlight  Inside">
              <a:extLst>
                <a:ext uri="{FF2B5EF4-FFF2-40B4-BE49-F238E27FC236}">
                  <a16:creationId xmlns:a16="http://schemas.microsoft.com/office/drawing/2014/main" id="{7EF76A6A-6A81-D0C7-09DF-75C004FEF2E2}"/>
                </a:ext>
              </a:extLst>
            </p:cNvPr>
            <p:cNvPicPr>
              <a:picLocks noChangeAspect="1"/>
            </p:cNvPicPr>
            <p:nvPr/>
          </p:nvPicPr>
          <p:blipFill rotWithShape="1">
            <a:blip r:embed="rId5">
              <a:extLst>
                <a:ext uri="{28A0092B-C50C-407E-A947-70E740481C1C}">
                  <a14:useLocalDpi xmlns:a14="http://schemas.microsoft.com/office/drawing/2010/main" val="0"/>
                </a:ext>
              </a:extLst>
            </a:blip>
            <a:srcRect l="25787" r="653"/>
            <a:stretch/>
          </p:blipFill>
          <p:spPr bwMode="auto">
            <a:xfrm>
              <a:off x="4736600" y="1722830"/>
              <a:ext cx="6878167" cy="1637924"/>
            </a:xfrm>
            <a:prstGeom prst="rect">
              <a:avLst/>
            </a:prstGeom>
            <a:noFill/>
            <a:ln>
              <a:noFill/>
            </a:ln>
          </p:spPr>
        </p:pic>
        <p:pic>
          <p:nvPicPr>
            <p:cNvPr id="3" name="Picture 2" descr="Natural light is fundamentally different than artificial light - Sunlight  Inside">
              <a:extLst>
                <a:ext uri="{FF2B5EF4-FFF2-40B4-BE49-F238E27FC236}">
                  <a16:creationId xmlns:a16="http://schemas.microsoft.com/office/drawing/2014/main" id="{E3532AA9-A306-28CE-0083-CA1E8B7C0E46}"/>
                </a:ext>
              </a:extLst>
            </p:cNvPr>
            <p:cNvPicPr>
              <a:picLocks noChangeAspect="1"/>
            </p:cNvPicPr>
            <p:nvPr/>
          </p:nvPicPr>
          <p:blipFill rotWithShape="1">
            <a:blip r:embed="rId5">
              <a:extLst>
                <a:ext uri="{28A0092B-C50C-407E-A947-70E740481C1C}">
                  <a14:useLocalDpi xmlns:a14="http://schemas.microsoft.com/office/drawing/2010/main" val="0"/>
                </a:ext>
              </a:extLst>
            </a:blip>
            <a:srcRect l="-1193" r="73922"/>
            <a:stretch/>
          </p:blipFill>
          <p:spPr bwMode="auto">
            <a:xfrm>
              <a:off x="838198" y="1637121"/>
              <a:ext cx="2549978" cy="1637924"/>
            </a:xfrm>
            <a:prstGeom prst="rect">
              <a:avLst/>
            </a:prstGeom>
            <a:noFill/>
            <a:ln>
              <a:noFill/>
            </a:ln>
          </p:spPr>
        </p:pic>
      </p:grpSp>
    </p:spTree>
    <p:extLst>
      <p:ext uri="{BB962C8B-B14F-4D97-AF65-F5344CB8AC3E}">
        <p14:creationId xmlns:p14="http://schemas.microsoft.com/office/powerpoint/2010/main" val="90942135"/>
      </p:ext>
    </p:extLst>
  </p:cSld>
  <p:clrMapOvr>
    <a:masterClrMapping/>
  </p:clrMapOvr>
  <p:transition>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19">
                                            <p:txEl>
                                              <p:pRg st="0" end="0"/>
                                            </p:txEl>
                                          </p:spTgt>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9">
                                            <p:txEl>
                                              <p:pRg st="1" end="1"/>
                                            </p:txEl>
                                          </p:spTgt>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19">
                                            <p:txEl>
                                              <p:pRg st="2" end="2"/>
                                            </p:txEl>
                                          </p:spTgt>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19">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F224F7C-0943-D44C-A050-09C6B82298F2}"/>
              </a:ext>
            </a:extLst>
          </p:cNvPr>
          <p:cNvSpPr txBox="1">
            <a:spLocks/>
          </p:cNvSpPr>
          <p:nvPr/>
        </p:nvSpPr>
        <p:spPr>
          <a:xfrm>
            <a:off x="8382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latin typeface="BrownPro" panose="00010500010101010101" pitchFamily="50" charset="0"/>
              </a:rPr>
              <a:t>Current Situation</a:t>
            </a:r>
          </a:p>
        </p:txBody>
      </p:sp>
      <p:sp>
        <p:nvSpPr>
          <p:cNvPr id="6" name="Content Placeholder 11">
            <a:extLst>
              <a:ext uri="{FF2B5EF4-FFF2-40B4-BE49-F238E27FC236}">
                <a16:creationId xmlns:a16="http://schemas.microsoft.com/office/drawing/2014/main" id="{F7EC00D4-240F-8F01-11D8-24AB3F49B88B}"/>
              </a:ext>
            </a:extLst>
          </p:cNvPr>
          <p:cNvSpPr txBox="1">
            <a:spLocks/>
          </p:cNvSpPr>
          <p:nvPr/>
        </p:nvSpPr>
        <p:spPr>
          <a:xfrm>
            <a:off x="838200" y="1825626"/>
            <a:ext cx="5257800" cy="43513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dirty="0">
                <a:solidFill>
                  <a:schemeClr val="bg1"/>
                </a:solidFill>
                <a:latin typeface="BrownPro" panose="00010500010101010101" pitchFamily="50" charset="0"/>
              </a:rPr>
              <a:t>d</a:t>
            </a:r>
          </a:p>
        </p:txBody>
      </p:sp>
      <p:pic>
        <p:nvPicPr>
          <p:cNvPr id="7" name="Picture 2" descr="We Spend 90% of Our Time Indoors. Says Who? | BuildingGreen">
            <a:extLst>
              <a:ext uri="{FF2B5EF4-FFF2-40B4-BE49-F238E27FC236}">
                <a16:creationId xmlns:a16="http://schemas.microsoft.com/office/drawing/2014/main" id="{3777425A-EDE5-3328-A26D-F59F3EE110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0881" y="1751151"/>
            <a:ext cx="4676888" cy="3121823"/>
          </a:xfrm>
          <a:prstGeom prst="rect">
            <a:avLst/>
          </a:prstGeom>
          <a:noFill/>
          <a:extLst>
            <a:ext uri="{909E8E84-426E-40DD-AFC4-6F175D3DCCD1}">
              <a14:hiddenFill xmlns:a14="http://schemas.microsoft.com/office/drawing/2010/main">
                <a:solidFill>
                  <a:srgbClr val="FFFFFF"/>
                </a:solidFill>
              </a14:hiddenFill>
            </a:ext>
          </a:extLst>
        </p:spPr>
      </p:pic>
      <p:sp>
        <p:nvSpPr>
          <p:cNvPr id="10" name="Content Placeholder 2">
            <a:extLst>
              <a:ext uri="{FF2B5EF4-FFF2-40B4-BE49-F238E27FC236}">
                <a16:creationId xmlns:a16="http://schemas.microsoft.com/office/drawing/2014/main" id="{BF3FE5BE-5FBF-0423-8ED4-FE17A3D61B90}"/>
              </a:ext>
            </a:extLst>
          </p:cNvPr>
          <p:cNvSpPr>
            <a:spLocks noGrp="1"/>
          </p:cNvSpPr>
          <p:nvPr>
            <p:ph idx="1"/>
          </p:nvPr>
        </p:nvSpPr>
        <p:spPr>
          <a:xfrm>
            <a:off x="838200" y="1825624"/>
            <a:ext cx="4676888" cy="2972879"/>
          </a:xfrm>
        </p:spPr>
        <p:txBody>
          <a:bodyPr>
            <a:normAutofit/>
          </a:bodyPr>
          <a:lstStyle/>
          <a:p>
            <a:r>
              <a:rPr lang="en-US" sz="1600" dirty="0">
                <a:latin typeface="BrownPro" panose="00010500010101010101" pitchFamily="50" charset="0"/>
              </a:rPr>
              <a:t>Human spend 90+% of time indoor</a:t>
            </a:r>
          </a:p>
          <a:p>
            <a:pPr lvl="1"/>
            <a:r>
              <a:rPr lang="en-US" sz="1200" dirty="0">
                <a:latin typeface="BrownPro Light" panose="00010400010101010101" pitchFamily="50" charset="0"/>
              </a:rPr>
              <a:t>Windowless </a:t>
            </a:r>
          </a:p>
          <a:p>
            <a:pPr lvl="1"/>
            <a:r>
              <a:rPr lang="en-US" sz="1200" dirty="0">
                <a:latin typeface="BrownPro Light" panose="00010400010101010101" pitchFamily="50" charset="0"/>
              </a:rPr>
              <a:t>Electric light dominant</a:t>
            </a:r>
          </a:p>
          <a:p>
            <a:pPr marL="457200" lvl="1" indent="0">
              <a:buNone/>
            </a:pPr>
            <a:endParaRPr lang="en-US" sz="1600" dirty="0">
              <a:latin typeface="BrownPro" panose="00010500010101010101" pitchFamily="50" charset="0"/>
            </a:endParaRPr>
          </a:p>
          <a:p>
            <a:r>
              <a:rPr lang="en-US" sz="1600" dirty="0">
                <a:latin typeface="BrownPro" panose="00010500010101010101" pitchFamily="50" charset="0"/>
              </a:rPr>
              <a:t>AIA Architecture 2030s Vision </a:t>
            </a:r>
          </a:p>
          <a:p>
            <a:pPr lvl="1"/>
            <a:r>
              <a:rPr lang="en-US" sz="1200" dirty="0">
                <a:latin typeface="BrownPro Light" panose="00010400010101010101" pitchFamily="50" charset="0"/>
              </a:rPr>
              <a:t>Prioritize building performance</a:t>
            </a:r>
          </a:p>
        </p:txBody>
      </p:sp>
      <p:sp>
        <p:nvSpPr>
          <p:cNvPr id="13" name="TextBox 12">
            <a:extLst>
              <a:ext uri="{FF2B5EF4-FFF2-40B4-BE49-F238E27FC236}">
                <a16:creationId xmlns:a16="http://schemas.microsoft.com/office/drawing/2014/main" id="{703D82B1-D815-2FAC-8E8A-A3F1638F93AF}"/>
              </a:ext>
            </a:extLst>
          </p:cNvPr>
          <p:cNvSpPr txBox="1"/>
          <p:nvPr/>
        </p:nvSpPr>
        <p:spPr>
          <a:xfrm>
            <a:off x="2078966" y="6311900"/>
            <a:ext cx="9814703" cy="400110"/>
          </a:xfrm>
          <a:prstGeom prst="rect">
            <a:avLst/>
          </a:prstGeom>
          <a:noFill/>
        </p:spPr>
        <p:txBody>
          <a:bodyPr wrap="square">
            <a:spAutoFit/>
          </a:bodyPr>
          <a:lstStyle/>
          <a:p>
            <a:pPr algn="r"/>
            <a:r>
              <a:rPr lang="en-US" sz="1000" b="0" i="0" dirty="0" err="1">
                <a:solidFill>
                  <a:srgbClr val="000000"/>
                </a:solidFill>
                <a:effectLst/>
                <a:latin typeface="SourceSansPro"/>
              </a:rPr>
              <a:t>Klepeis</a:t>
            </a:r>
            <a:r>
              <a:rPr lang="en-US" sz="1000" b="0" i="0" dirty="0">
                <a:solidFill>
                  <a:srgbClr val="000000"/>
                </a:solidFill>
                <a:effectLst/>
                <a:latin typeface="SourceSansPro"/>
              </a:rPr>
              <a:t>, N.; Nelson, W.; Ott, W.; Robinson, J.; Tsang, A.; Switzer, P., et al. (2001). The National Human Activity Pattern Survey (NHAPS): A resource for assessing exposure to environmental pollutants. </a:t>
            </a:r>
            <a:r>
              <a:rPr lang="en-US" sz="1000" b="0" i="1" dirty="0">
                <a:solidFill>
                  <a:srgbClr val="000000"/>
                </a:solidFill>
                <a:effectLst/>
                <a:latin typeface="SourceSansPro"/>
              </a:rPr>
              <a:t>Journal of Exposure Analysis and Environmental Epidemiology</a:t>
            </a:r>
            <a:r>
              <a:rPr lang="en-US" sz="1000" b="0" i="0" dirty="0">
                <a:solidFill>
                  <a:srgbClr val="000000"/>
                </a:solidFill>
                <a:effectLst/>
                <a:latin typeface="SourceSansPro"/>
              </a:rPr>
              <a:t>, 11(3). LBNL Report #: LBNL-47713. Retrieved from https://escholarship.org/uc/item/1zg3q68x</a:t>
            </a:r>
            <a:endParaRPr lang="en-US" sz="1000" dirty="0"/>
          </a:p>
        </p:txBody>
      </p:sp>
      <p:grpSp>
        <p:nvGrpSpPr>
          <p:cNvPr id="12" name="Group 11">
            <a:extLst>
              <a:ext uri="{FF2B5EF4-FFF2-40B4-BE49-F238E27FC236}">
                <a16:creationId xmlns:a16="http://schemas.microsoft.com/office/drawing/2014/main" id="{09BF3674-1FE7-E7CE-12C8-2212B0956C19}"/>
              </a:ext>
            </a:extLst>
          </p:cNvPr>
          <p:cNvGrpSpPr/>
          <p:nvPr/>
        </p:nvGrpSpPr>
        <p:grpSpPr>
          <a:xfrm>
            <a:off x="0" y="1"/>
            <a:ext cx="12192000" cy="6857999"/>
            <a:chOff x="0" y="1"/>
            <a:chExt cx="12192000" cy="6857999"/>
          </a:xfrm>
        </p:grpSpPr>
        <p:pic>
          <p:nvPicPr>
            <p:cNvPr id="4" name="Picture 6" descr="How to see the &quot;ring of fire&quot; solar eclipse in Phoenix - Axios Phoenix">
              <a:extLst>
                <a:ext uri="{FF2B5EF4-FFF2-40B4-BE49-F238E27FC236}">
                  <a16:creationId xmlns:a16="http://schemas.microsoft.com/office/drawing/2014/main" id="{94B85EED-ACF6-D186-423D-843D1534509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2089" r="-50" b="12871"/>
            <a:stretch/>
          </p:blipFill>
          <p:spPr bwMode="auto">
            <a:xfrm>
              <a:off x="0" y="1"/>
              <a:ext cx="12192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831041B8-6F0D-3667-0ECE-8B12C83E0D12}"/>
                </a:ext>
              </a:extLst>
            </p:cNvPr>
            <p:cNvSpPr txBox="1">
              <a:spLocks/>
            </p:cNvSpPr>
            <p:nvPr/>
          </p:nvSpPr>
          <p:spPr>
            <a:xfrm>
              <a:off x="8382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chemeClr val="bg1"/>
                  </a:solidFill>
                  <a:latin typeface="BrownPro" panose="00010500010101010101" pitchFamily="50" charset="0"/>
                </a:rPr>
                <a:t>Biological Darkness</a:t>
              </a:r>
            </a:p>
          </p:txBody>
        </p:sp>
        <p:sp>
          <p:nvSpPr>
            <p:cNvPr id="9" name="Title 1">
              <a:extLst>
                <a:ext uri="{FF2B5EF4-FFF2-40B4-BE49-F238E27FC236}">
                  <a16:creationId xmlns:a16="http://schemas.microsoft.com/office/drawing/2014/main" id="{3A8AC95E-38A6-3E40-155A-EF5A4D10FA3F}"/>
                </a:ext>
              </a:extLst>
            </p:cNvPr>
            <p:cNvSpPr txBox="1">
              <a:spLocks/>
            </p:cNvSpPr>
            <p:nvPr/>
          </p:nvSpPr>
          <p:spPr>
            <a:xfrm>
              <a:off x="838200" y="540835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dirty="0">
                  <a:solidFill>
                    <a:schemeClr val="bg1"/>
                  </a:solidFill>
                  <a:latin typeface="BrownPro" panose="00010500010101010101" pitchFamily="50" charset="0"/>
                </a:rPr>
                <a:t>How can we resolve it?</a:t>
              </a:r>
            </a:p>
          </p:txBody>
        </p:sp>
      </p:grpSp>
    </p:spTree>
    <p:extLst>
      <p:ext uri="{BB962C8B-B14F-4D97-AF65-F5344CB8AC3E}">
        <p14:creationId xmlns:p14="http://schemas.microsoft.com/office/powerpoint/2010/main" val="2384359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E1407B6-394D-8F16-8121-089050E3309D}"/>
              </a:ext>
            </a:extLst>
          </p:cNvPr>
          <p:cNvSpPr txBox="1">
            <a:spLocks/>
          </p:cNvSpPr>
          <p:nvPr/>
        </p:nvSpPr>
        <p:spPr>
          <a:xfrm>
            <a:off x="8382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latin typeface="BrownPro" panose="00010500010101010101" pitchFamily="50" charset="0"/>
              </a:rPr>
              <a:t>Image Forming Pathways</a:t>
            </a:r>
          </a:p>
        </p:txBody>
      </p:sp>
      <p:sp>
        <p:nvSpPr>
          <p:cNvPr id="13" name="TextBox 12">
            <a:extLst>
              <a:ext uri="{FF2B5EF4-FFF2-40B4-BE49-F238E27FC236}">
                <a16:creationId xmlns:a16="http://schemas.microsoft.com/office/drawing/2014/main" id="{0AFEB4A5-B807-6524-4A2E-6F90C6D8FB60}"/>
              </a:ext>
            </a:extLst>
          </p:cNvPr>
          <p:cNvSpPr txBox="1"/>
          <p:nvPr/>
        </p:nvSpPr>
        <p:spPr>
          <a:xfrm>
            <a:off x="2078966" y="6423278"/>
            <a:ext cx="9814703" cy="246221"/>
          </a:xfrm>
          <a:prstGeom prst="rect">
            <a:avLst/>
          </a:prstGeom>
          <a:noFill/>
        </p:spPr>
        <p:txBody>
          <a:bodyPr wrap="square">
            <a:spAutoFit/>
          </a:bodyPr>
          <a:lstStyle/>
          <a:p>
            <a:pPr algn="r"/>
            <a:r>
              <a:rPr lang="en-US" sz="1000" b="0" i="0" dirty="0">
                <a:solidFill>
                  <a:srgbClr val="000000"/>
                </a:solidFill>
                <a:effectLst/>
                <a:latin typeface="SourceSansPro"/>
              </a:rPr>
              <a:t> (</a:t>
            </a:r>
            <a:r>
              <a:rPr lang="en-US" sz="1000" b="0" i="0" dirty="0" err="1">
                <a:solidFill>
                  <a:srgbClr val="000000"/>
                </a:solidFill>
                <a:effectLst/>
                <a:latin typeface="SourceSansPro"/>
              </a:rPr>
              <a:t>Provencio</a:t>
            </a:r>
            <a:r>
              <a:rPr lang="en-US" sz="1000" b="0" i="0" dirty="0">
                <a:solidFill>
                  <a:srgbClr val="000000"/>
                </a:solidFill>
                <a:effectLst/>
                <a:latin typeface="SourceSansPro"/>
              </a:rPr>
              <a:t>, 2000; </a:t>
            </a:r>
            <a:r>
              <a:rPr lang="en-US" sz="1000" b="0" i="0" dirty="0" err="1">
                <a:solidFill>
                  <a:srgbClr val="000000"/>
                </a:solidFill>
                <a:effectLst/>
                <a:latin typeface="SourceSansPro"/>
              </a:rPr>
              <a:t>Gooley</a:t>
            </a:r>
            <a:r>
              <a:rPr lang="en-US" sz="1000" b="0" i="0" dirty="0">
                <a:solidFill>
                  <a:srgbClr val="000000"/>
                </a:solidFill>
                <a:effectLst/>
                <a:latin typeface="SourceSansPro"/>
              </a:rPr>
              <a:t> et al., 2001;Hannibal et al., 2002; </a:t>
            </a:r>
            <a:r>
              <a:rPr lang="en-US" sz="1000" b="0" i="0" dirty="0" err="1">
                <a:solidFill>
                  <a:srgbClr val="000000"/>
                </a:solidFill>
                <a:effectLst/>
                <a:latin typeface="SourceSansPro"/>
              </a:rPr>
              <a:t>Hattar</a:t>
            </a:r>
            <a:r>
              <a:rPr lang="en-US" sz="1000" b="0" i="0" dirty="0">
                <a:solidFill>
                  <a:srgbClr val="000000"/>
                </a:solidFill>
                <a:effectLst/>
                <a:latin typeface="SourceSansPro"/>
              </a:rPr>
              <a:t>, 2002)</a:t>
            </a:r>
            <a:endParaRPr lang="en-US" sz="1000" dirty="0"/>
          </a:p>
        </p:txBody>
      </p:sp>
      <p:sp>
        <p:nvSpPr>
          <p:cNvPr id="5" name="Content Placeholder 11">
            <a:extLst>
              <a:ext uri="{FF2B5EF4-FFF2-40B4-BE49-F238E27FC236}">
                <a16:creationId xmlns:a16="http://schemas.microsoft.com/office/drawing/2014/main" id="{2BAD64DD-290D-F662-061B-33237F99C68C}"/>
              </a:ext>
            </a:extLst>
          </p:cNvPr>
          <p:cNvSpPr txBox="1">
            <a:spLocks/>
          </p:cNvSpPr>
          <p:nvPr/>
        </p:nvSpPr>
        <p:spPr>
          <a:xfrm>
            <a:off x="838200" y="1825626"/>
            <a:ext cx="5257800" cy="435133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BrownPro" panose="00010500010101010101" pitchFamily="50" charset="0"/>
              </a:rPr>
              <a:t>4 Photoreceptors: </a:t>
            </a:r>
          </a:p>
          <a:p>
            <a:pPr lvl="1"/>
            <a:r>
              <a:rPr lang="en-US" sz="1600" dirty="0">
                <a:solidFill>
                  <a:schemeClr val="accent1"/>
                </a:solidFill>
                <a:latin typeface="BrownPro Light" panose="00010400010101010101" pitchFamily="50" charset="0"/>
              </a:rPr>
              <a:t>Short-wavelength cones (Blue)</a:t>
            </a:r>
          </a:p>
          <a:p>
            <a:pPr lvl="1"/>
            <a:r>
              <a:rPr lang="en-US" sz="1600" dirty="0">
                <a:solidFill>
                  <a:schemeClr val="accent6"/>
                </a:solidFill>
                <a:latin typeface="BrownPro Light" panose="00010400010101010101" pitchFamily="50" charset="0"/>
              </a:rPr>
              <a:t>Medium-wavelength cones (Green)</a:t>
            </a:r>
          </a:p>
          <a:p>
            <a:pPr lvl="1"/>
            <a:r>
              <a:rPr lang="en-US" sz="1600" dirty="0">
                <a:solidFill>
                  <a:srgbClr val="FF0000"/>
                </a:solidFill>
                <a:latin typeface="BrownPro Light" panose="00010400010101010101" pitchFamily="50" charset="0"/>
              </a:rPr>
              <a:t>Long-wavelength cones (Red)</a:t>
            </a:r>
          </a:p>
          <a:p>
            <a:pPr lvl="1"/>
            <a:r>
              <a:rPr lang="en-US" sz="1600" dirty="0">
                <a:latin typeface="BrownPro Light" panose="00010400010101010101" pitchFamily="50" charset="0"/>
              </a:rPr>
              <a:t>Rods</a:t>
            </a:r>
          </a:p>
          <a:p>
            <a:pPr marL="457200" lvl="1" indent="0">
              <a:buNone/>
            </a:pPr>
            <a:endParaRPr lang="en-US" sz="1600" dirty="0">
              <a:latin typeface="BrownPro Light" panose="00010400010101010101" pitchFamily="50" charset="0"/>
            </a:endParaRPr>
          </a:p>
          <a:p>
            <a:r>
              <a:rPr lang="en-US" sz="1600" dirty="0">
                <a:latin typeface="BrownPro" panose="00010500010101010101" pitchFamily="50" charset="0"/>
              </a:rPr>
              <a:t>Responsible for to color and day/night vision </a:t>
            </a:r>
          </a:p>
          <a:p>
            <a:pPr marL="457200" lvl="1" indent="0">
              <a:buNone/>
            </a:pPr>
            <a:endParaRPr lang="en-US" sz="1600" dirty="0">
              <a:latin typeface="BrownPro" panose="00010500010101010101" pitchFamily="50" charset="0"/>
            </a:endParaRPr>
          </a:p>
        </p:txBody>
      </p:sp>
      <p:pic>
        <p:nvPicPr>
          <p:cNvPr id="21" name="Graphic 20">
            <a:extLst>
              <a:ext uri="{FF2B5EF4-FFF2-40B4-BE49-F238E27FC236}">
                <a16:creationId xmlns:a16="http://schemas.microsoft.com/office/drawing/2014/main" id="{42A5B1F7-583D-32DA-004A-B8A7B0CCF2B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77811" y="1183751"/>
            <a:ext cx="4215858" cy="3249101"/>
          </a:xfrm>
          <a:prstGeom prst="rect">
            <a:avLst/>
          </a:prstGeom>
        </p:spPr>
      </p:pic>
      <p:pic>
        <p:nvPicPr>
          <p:cNvPr id="9" name="Graphic 8">
            <a:extLst>
              <a:ext uri="{FF2B5EF4-FFF2-40B4-BE49-F238E27FC236}">
                <a16:creationId xmlns:a16="http://schemas.microsoft.com/office/drawing/2014/main" id="{9428ADA9-8341-1E6A-F071-8FF1530B977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8199" y="4680566"/>
            <a:ext cx="2718631" cy="1742712"/>
          </a:xfrm>
          <a:prstGeom prst="rect">
            <a:avLst/>
          </a:prstGeom>
        </p:spPr>
      </p:pic>
    </p:spTree>
    <p:extLst>
      <p:ext uri="{BB962C8B-B14F-4D97-AF65-F5344CB8AC3E}">
        <p14:creationId xmlns:p14="http://schemas.microsoft.com/office/powerpoint/2010/main" val="4261018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E1407B6-394D-8F16-8121-089050E3309D}"/>
              </a:ext>
            </a:extLst>
          </p:cNvPr>
          <p:cNvSpPr txBox="1">
            <a:spLocks/>
          </p:cNvSpPr>
          <p:nvPr/>
        </p:nvSpPr>
        <p:spPr>
          <a:xfrm>
            <a:off x="8382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latin typeface="BrownPro" panose="00010500010101010101" pitchFamily="50" charset="0"/>
              </a:rPr>
              <a:t>Non-Image Forming Pathways</a:t>
            </a:r>
          </a:p>
        </p:txBody>
      </p:sp>
      <p:sp>
        <p:nvSpPr>
          <p:cNvPr id="13" name="TextBox 12">
            <a:extLst>
              <a:ext uri="{FF2B5EF4-FFF2-40B4-BE49-F238E27FC236}">
                <a16:creationId xmlns:a16="http://schemas.microsoft.com/office/drawing/2014/main" id="{0AFEB4A5-B807-6524-4A2E-6F90C6D8FB60}"/>
              </a:ext>
            </a:extLst>
          </p:cNvPr>
          <p:cNvSpPr txBox="1"/>
          <p:nvPr/>
        </p:nvSpPr>
        <p:spPr>
          <a:xfrm>
            <a:off x="6667500" y="6423278"/>
            <a:ext cx="5226169" cy="246221"/>
          </a:xfrm>
          <a:prstGeom prst="rect">
            <a:avLst/>
          </a:prstGeom>
          <a:noFill/>
        </p:spPr>
        <p:txBody>
          <a:bodyPr wrap="square">
            <a:spAutoFit/>
          </a:bodyPr>
          <a:lstStyle/>
          <a:p>
            <a:pPr algn="r"/>
            <a:r>
              <a:rPr lang="en-US" sz="1000" b="0" i="0" dirty="0">
                <a:solidFill>
                  <a:srgbClr val="000000"/>
                </a:solidFill>
                <a:effectLst/>
                <a:latin typeface="SourceSansPro"/>
              </a:rPr>
              <a:t> (</a:t>
            </a:r>
            <a:r>
              <a:rPr lang="en-US" sz="1000" b="0" i="0" dirty="0" err="1">
                <a:solidFill>
                  <a:srgbClr val="000000"/>
                </a:solidFill>
                <a:effectLst/>
                <a:latin typeface="SourceSansPro"/>
              </a:rPr>
              <a:t>Provencio</a:t>
            </a:r>
            <a:r>
              <a:rPr lang="en-US" sz="1000" b="0" i="0" dirty="0">
                <a:solidFill>
                  <a:srgbClr val="000000"/>
                </a:solidFill>
                <a:effectLst/>
                <a:latin typeface="SourceSansPro"/>
              </a:rPr>
              <a:t>, 2000; </a:t>
            </a:r>
            <a:r>
              <a:rPr lang="en-US" sz="1000" b="0" i="0" dirty="0" err="1">
                <a:solidFill>
                  <a:srgbClr val="000000"/>
                </a:solidFill>
                <a:effectLst/>
                <a:latin typeface="SourceSansPro"/>
              </a:rPr>
              <a:t>Gooley</a:t>
            </a:r>
            <a:r>
              <a:rPr lang="en-US" sz="1000" b="0" i="0" dirty="0">
                <a:solidFill>
                  <a:srgbClr val="000000"/>
                </a:solidFill>
                <a:effectLst/>
                <a:latin typeface="SourceSansPro"/>
              </a:rPr>
              <a:t> et al., 2001;Hannibal et al., 2002; </a:t>
            </a:r>
            <a:r>
              <a:rPr lang="en-US" sz="1000" b="0" i="0" dirty="0" err="1">
                <a:solidFill>
                  <a:srgbClr val="000000"/>
                </a:solidFill>
                <a:effectLst/>
                <a:latin typeface="SourceSansPro"/>
              </a:rPr>
              <a:t>Hattar</a:t>
            </a:r>
            <a:r>
              <a:rPr lang="en-US" sz="1000" b="0" i="0" dirty="0">
                <a:solidFill>
                  <a:srgbClr val="000000"/>
                </a:solidFill>
                <a:effectLst/>
                <a:latin typeface="SourceSansPro"/>
              </a:rPr>
              <a:t>, 2002)</a:t>
            </a:r>
            <a:endParaRPr lang="en-US" sz="1000" dirty="0"/>
          </a:p>
        </p:txBody>
      </p:sp>
      <p:sp>
        <p:nvSpPr>
          <p:cNvPr id="5" name="Content Placeholder 11">
            <a:extLst>
              <a:ext uri="{FF2B5EF4-FFF2-40B4-BE49-F238E27FC236}">
                <a16:creationId xmlns:a16="http://schemas.microsoft.com/office/drawing/2014/main" id="{2BAD64DD-290D-F662-061B-33237F99C68C}"/>
              </a:ext>
            </a:extLst>
          </p:cNvPr>
          <p:cNvSpPr txBox="1">
            <a:spLocks/>
          </p:cNvSpPr>
          <p:nvPr/>
        </p:nvSpPr>
        <p:spPr>
          <a:xfrm>
            <a:off x="838199" y="1825626"/>
            <a:ext cx="6496879" cy="286564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BrownPro" panose="00010500010101010101" pitchFamily="50" charset="0"/>
              </a:rPr>
              <a:t>The 5</a:t>
            </a:r>
            <a:r>
              <a:rPr lang="en-US" sz="1600" baseline="30000" dirty="0">
                <a:latin typeface="BrownPro" panose="00010500010101010101" pitchFamily="50" charset="0"/>
              </a:rPr>
              <a:t>th</a:t>
            </a:r>
            <a:r>
              <a:rPr lang="en-US" sz="1600" dirty="0">
                <a:latin typeface="BrownPro" panose="00010500010101010101" pitchFamily="50" charset="0"/>
              </a:rPr>
              <a:t> photoreceptor: </a:t>
            </a:r>
          </a:p>
          <a:p>
            <a:pPr lvl="1"/>
            <a:r>
              <a:rPr lang="en-US" sz="1600" dirty="0">
                <a:latin typeface="BrownPro Light" panose="00010400010101010101" pitchFamily="50" charset="0"/>
              </a:rPr>
              <a:t>Intrinsically photosensitive Retinal Ganglion Cells (ipRGCs)</a:t>
            </a:r>
            <a:endParaRPr lang="en-US" sz="1600" dirty="0">
              <a:latin typeface="BrownPro" panose="00010500010101010101" pitchFamily="50" charset="0"/>
            </a:endParaRPr>
          </a:p>
          <a:p>
            <a:endParaRPr lang="en-US" sz="1600" dirty="0">
              <a:latin typeface="BrownPro" panose="00010500010101010101" pitchFamily="50" charset="0"/>
            </a:endParaRPr>
          </a:p>
          <a:p>
            <a:r>
              <a:rPr lang="en-US" sz="1600" dirty="0">
                <a:latin typeface="BrownPro" panose="00010500010101010101" pitchFamily="50" charset="0"/>
              </a:rPr>
              <a:t>Suprachiasmatic Nucleus (SCN) </a:t>
            </a:r>
          </a:p>
          <a:p>
            <a:pPr lvl="1"/>
            <a:r>
              <a:rPr lang="en-US" sz="1600" dirty="0">
                <a:latin typeface="BrownPro Light" panose="00010400010101010101" pitchFamily="50" charset="0"/>
              </a:rPr>
              <a:t>Adjust circadian clock</a:t>
            </a:r>
          </a:p>
          <a:p>
            <a:pPr lvl="1"/>
            <a:r>
              <a:rPr lang="en-US" sz="1600" dirty="0">
                <a:latin typeface="BrownPro Light" panose="00010400010101010101" pitchFamily="50" charset="0"/>
              </a:rPr>
              <a:t>Melanopsin (OPN4) – peaks at 480 nm (Blue light)</a:t>
            </a:r>
          </a:p>
          <a:p>
            <a:pPr lvl="1"/>
            <a:r>
              <a:rPr lang="en-US" sz="1600" dirty="0">
                <a:latin typeface="BrownPro Light" panose="00010400010101010101" pitchFamily="50" charset="0"/>
              </a:rPr>
              <a:t>Neuropsin (OPN5) – peaks at 380 nm (UV-Violet light)</a:t>
            </a:r>
          </a:p>
          <a:p>
            <a:pPr marL="0" indent="0">
              <a:buNone/>
            </a:pPr>
            <a:endParaRPr lang="en-US" sz="1600" dirty="0">
              <a:latin typeface="BrownPro" panose="00010500010101010101" pitchFamily="50" charset="0"/>
            </a:endParaRPr>
          </a:p>
          <a:p>
            <a:r>
              <a:rPr lang="en-US" sz="1600" dirty="0">
                <a:latin typeface="BrownPro" panose="00010500010101010101" pitchFamily="50" charset="0"/>
              </a:rPr>
              <a:t>Respond to dynamic, stable, light changes</a:t>
            </a:r>
          </a:p>
        </p:txBody>
      </p:sp>
      <p:pic>
        <p:nvPicPr>
          <p:cNvPr id="18" name="Graphic 17">
            <a:extLst>
              <a:ext uri="{FF2B5EF4-FFF2-40B4-BE49-F238E27FC236}">
                <a16:creationId xmlns:a16="http://schemas.microsoft.com/office/drawing/2014/main" id="{103937C3-8473-BCFB-2C4A-E7D1919BB00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77811" y="1180306"/>
            <a:ext cx="4215858" cy="3249101"/>
          </a:xfrm>
          <a:prstGeom prst="rect">
            <a:avLst/>
          </a:prstGeom>
        </p:spPr>
      </p:pic>
      <p:pic>
        <p:nvPicPr>
          <p:cNvPr id="7" name="Graphic 6">
            <a:extLst>
              <a:ext uri="{FF2B5EF4-FFF2-40B4-BE49-F238E27FC236}">
                <a16:creationId xmlns:a16="http://schemas.microsoft.com/office/drawing/2014/main" id="{D476CA61-3C15-90E8-6548-D3C831BB74D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8198" y="4685918"/>
            <a:ext cx="2718632" cy="1742713"/>
          </a:xfrm>
          <a:prstGeom prst="rect">
            <a:avLst/>
          </a:prstGeom>
        </p:spPr>
      </p:pic>
    </p:spTree>
    <p:extLst>
      <p:ext uri="{BB962C8B-B14F-4D97-AF65-F5344CB8AC3E}">
        <p14:creationId xmlns:p14="http://schemas.microsoft.com/office/powerpoint/2010/main" val="3732625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1">
            <a:extLst>
              <a:ext uri="{FF2B5EF4-FFF2-40B4-BE49-F238E27FC236}">
                <a16:creationId xmlns:a16="http://schemas.microsoft.com/office/drawing/2014/main" id="{4C71BE8B-76CD-C091-DACC-0401590AA3A7}"/>
              </a:ext>
            </a:extLst>
          </p:cNvPr>
          <p:cNvSpPr txBox="1">
            <a:spLocks/>
          </p:cNvSpPr>
          <p:nvPr/>
        </p:nvSpPr>
        <p:spPr>
          <a:xfrm>
            <a:off x="838200" y="1825626"/>
            <a:ext cx="10168156" cy="43513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latin typeface="BrownPro" panose="00010500010101010101" pitchFamily="50" charset="0"/>
              </a:rPr>
              <a:t>By designing the shade fabric based on the photopic and melanopic responsivity, we may be able to achieve a balance between glare and circadian stimulus.</a:t>
            </a:r>
          </a:p>
          <a:p>
            <a:pPr marL="0" indent="0">
              <a:buNone/>
            </a:pPr>
            <a:endParaRPr lang="en-US" sz="1600" dirty="0">
              <a:latin typeface="BrownPro" panose="00010500010101010101" pitchFamily="50" charset="0"/>
            </a:endParaRPr>
          </a:p>
          <a:p>
            <a:pPr marL="342900" indent="-342900">
              <a:buFont typeface="+mj-lt"/>
              <a:buAutoNum type="arabicPeriod"/>
            </a:pPr>
            <a:r>
              <a:rPr lang="en-US" sz="1600" dirty="0">
                <a:latin typeface="BrownPro" panose="00010500010101010101" pitchFamily="50" charset="0"/>
              </a:rPr>
              <a:t>Minimize visual discomfort and maximize circadian stimulus.</a:t>
            </a:r>
          </a:p>
          <a:p>
            <a:pPr marL="342900" indent="-342900">
              <a:buFont typeface="+mj-lt"/>
              <a:buAutoNum type="arabicPeriod"/>
            </a:pPr>
            <a:r>
              <a:rPr lang="en-US" sz="1600" dirty="0">
                <a:latin typeface="BrownPro" panose="00010500010101010101" pitchFamily="50" charset="0"/>
              </a:rPr>
              <a:t>Develop a better color scheme that differentiates the melanopic and photopic effect of shading.</a:t>
            </a:r>
          </a:p>
          <a:p>
            <a:pPr marL="342900" indent="-342900">
              <a:buFont typeface="+mj-lt"/>
              <a:buAutoNum type="arabicPeriod"/>
            </a:pPr>
            <a:r>
              <a:rPr lang="en-US" sz="1600" dirty="0">
                <a:latin typeface="BrownPro" panose="00010500010101010101" pitchFamily="50" charset="0"/>
              </a:rPr>
              <a:t>Compare shades and venetian blinds.</a:t>
            </a:r>
          </a:p>
        </p:txBody>
      </p:sp>
      <p:sp>
        <p:nvSpPr>
          <p:cNvPr id="2" name="Title 1">
            <a:extLst>
              <a:ext uri="{FF2B5EF4-FFF2-40B4-BE49-F238E27FC236}">
                <a16:creationId xmlns:a16="http://schemas.microsoft.com/office/drawing/2014/main" id="{F8C2A550-AB86-3B11-A829-90D859EA2701}"/>
              </a:ext>
            </a:extLst>
          </p:cNvPr>
          <p:cNvSpPr txBox="1">
            <a:spLocks/>
          </p:cNvSpPr>
          <p:nvPr/>
        </p:nvSpPr>
        <p:spPr>
          <a:xfrm>
            <a:off x="8382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latin typeface="BrownPro" panose="00010500010101010101" pitchFamily="50" charset="0"/>
              </a:rPr>
              <a:t>Objective: Spectrally-Selective Fabric</a:t>
            </a:r>
          </a:p>
        </p:txBody>
      </p:sp>
    </p:spTree>
    <p:extLst>
      <p:ext uri="{BB962C8B-B14F-4D97-AF65-F5344CB8AC3E}">
        <p14:creationId xmlns:p14="http://schemas.microsoft.com/office/powerpoint/2010/main" val="30353641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88170</TotalTime>
  <Words>5871</Words>
  <Application>Microsoft Office PowerPoint</Application>
  <PresentationFormat>Widescreen</PresentationFormat>
  <Paragraphs>704</Paragraphs>
  <Slides>46</Slides>
  <Notes>45</Notes>
  <HiddenSlides>0</HiddenSlides>
  <MMClips>1</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46</vt:i4>
      </vt:variant>
    </vt:vector>
  </HeadingPairs>
  <TitlesOfParts>
    <vt:vector size="59" baseType="lpstr">
      <vt:lpstr>BrownPro </vt:lpstr>
      <vt:lpstr>SourceSansPro</vt:lpstr>
      <vt:lpstr>ui-sans-serif</vt:lpstr>
      <vt:lpstr>Arial</vt:lpstr>
      <vt:lpstr>Bradley Hand ITC</vt:lpstr>
      <vt:lpstr>BrownPro</vt:lpstr>
      <vt:lpstr>BrownPro Light</vt:lpstr>
      <vt:lpstr>Calibri</vt:lpstr>
      <vt:lpstr>Calibri Light</vt:lpstr>
      <vt:lpstr>Palanquin</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Finding 1: Commercial typical</vt:lpstr>
      <vt:lpstr>Opsin Responsive Color Cube</vt:lpstr>
      <vt:lpstr>PowerPoint Presentation</vt:lpstr>
      <vt:lpstr>PowerPoint Presentation</vt:lpstr>
      <vt:lpstr>PowerPoint Presentation</vt:lpstr>
      <vt:lpstr>PowerPoint Presentation</vt:lpstr>
      <vt:lpstr>Finding 2: Gray vs Color (OF: 10%)</vt:lpstr>
      <vt:lpstr>PowerPoint Presentation</vt:lpstr>
      <vt:lpstr>PowerPoint Presentation</vt:lpstr>
      <vt:lpstr>PowerPoint Presentation</vt:lpstr>
      <vt:lpstr>PowerPoint Presentation</vt:lpstr>
      <vt:lpstr>PowerPoint Presentation</vt:lpstr>
      <vt:lpstr>Conclusions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 Kit Chiu</dc:creator>
  <cp:lastModifiedBy>Ka Kit Chiu</cp:lastModifiedBy>
  <cp:revision>95</cp:revision>
  <dcterms:created xsi:type="dcterms:W3CDTF">2023-10-25T05:32:41Z</dcterms:created>
  <dcterms:modified xsi:type="dcterms:W3CDTF">2024-05-28T18:21:17Z</dcterms:modified>
</cp:coreProperties>
</file>