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media/media1.gif" ContentType="video/unknown"/>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732" r:id="rId2"/>
    <p:sldMasterId id="2147483756" r:id="rId3"/>
  </p:sldMasterIdLst>
  <p:notesMasterIdLst>
    <p:notesMasterId r:id="rId173"/>
  </p:notesMasterIdLst>
  <p:sldIdLst>
    <p:sldId id="257" r:id="rId4"/>
    <p:sldId id="289" r:id="rId5"/>
    <p:sldId id="287" r:id="rId6"/>
    <p:sldId id="315" r:id="rId7"/>
    <p:sldId id="294" r:id="rId8"/>
    <p:sldId id="295" r:id="rId9"/>
    <p:sldId id="297" r:id="rId10"/>
    <p:sldId id="298" r:id="rId11"/>
    <p:sldId id="299" r:id="rId12"/>
    <p:sldId id="291" r:id="rId13"/>
    <p:sldId id="300" r:id="rId14"/>
    <p:sldId id="303" r:id="rId15"/>
    <p:sldId id="313" r:id="rId16"/>
    <p:sldId id="311" r:id="rId17"/>
    <p:sldId id="305" r:id="rId18"/>
    <p:sldId id="309" r:id="rId19"/>
    <p:sldId id="308" r:id="rId20"/>
    <p:sldId id="310" r:id="rId21"/>
    <p:sldId id="312" r:id="rId22"/>
    <p:sldId id="314" r:id="rId23"/>
    <p:sldId id="277" r:id="rId24"/>
    <p:sldId id="290" r:id="rId25"/>
    <p:sldId id="316" r:id="rId26"/>
    <p:sldId id="317" r:id="rId27"/>
    <p:sldId id="318" r:id="rId28"/>
    <p:sldId id="319" r:id="rId29"/>
    <p:sldId id="320" r:id="rId30"/>
    <p:sldId id="321" r:id="rId31"/>
    <p:sldId id="322" r:id="rId32"/>
    <p:sldId id="323" r:id="rId33"/>
    <p:sldId id="324"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39" r:id="rId49"/>
    <p:sldId id="340" r:id="rId50"/>
    <p:sldId id="341" r:id="rId51"/>
    <p:sldId id="342" r:id="rId52"/>
    <p:sldId id="343" r:id="rId53"/>
    <p:sldId id="344" r:id="rId54"/>
    <p:sldId id="345" r:id="rId55"/>
    <p:sldId id="346" r:id="rId56"/>
    <p:sldId id="347" r:id="rId57"/>
    <p:sldId id="348" r:id="rId58"/>
    <p:sldId id="349" r:id="rId59"/>
    <p:sldId id="350" r:id="rId60"/>
    <p:sldId id="351" r:id="rId61"/>
    <p:sldId id="352" r:id="rId62"/>
    <p:sldId id="353" r:id="rId63"/>
    <p:sldId id="354" r:id="rId64"/>
    <p:sldId id="355" r:id="rId65"/>
    <p:sldId id="356" r:id="rId66"/>
    <p:sldId id="357" r:id="rId67"/>
    <p:sldId id="358" r:id="rId68"/>
    <p:sldId id="359" r:id="rId69"/>
    <p:sldId id="360" r:id="rId70"/>
    <p:sldId id="361" r:id="rId71"/>
    <p:sldId id="362" r:id="rId72"/>
    <p:sldId id="363" r:id="rId73"/>
    <p:sldId id="364" r:id="rId74"/>
    <p:sldId id="365" r:id="rId75"/>
    <p:sldId id="366" r:id="rId76"/>
    <p:sldId id="367" r:id="rId77"/>
    <p:sldId id="368" r:id="rId78"/>
    <p:sldId id="369" r:id="rId79"/>
    <p:sldId id="370" r:id="rId80"/>
    <p:sldId id="371" r:id="rId81"/>
    <p:sldId id="372" r:id="rId82"/>
    <p:sldId id="373" r:id="rId83"/>
    <p:sldId id="374" r:id="rId84"/>
    <p:sldId id="375" r:id="rId85"/>
    <p:sldId id="376" r:id="rId86"/>
    <p:sldId id="377" r:id="rId87"/>
    <p:sldId id="378" r:id="rId88"/>
    <p:sldId id="379" r:id="rId89"/>
    <p:sldId id="380" r:id="rId90"/>
    <p:sldId id="381" r:id="rId91"/>
    <p:sldId id="382" r:id="rId92"/>
    <p:sldId id="383" r:id="rId93"/>
    <p:sldId id="384" r:id="rId94"/>
    <p:sldId id="385" r:id="rId95"/>
    <p:sldId id="386" r:id="rId96"/>
    <p:sldId id="387" r:id="rId97"/>
    <p:sldId id="388" r:id="rId98"/>
    <p:sldId id="389" r:id="rId99"/>
    <p:sldId id="390" r:id="rId100"/>
    <p:sldId id="391" r:id="rId101"/>
    <p:sldId id="392" r:id="rId102"/>
    <p:sldId id="393" r:id="rId103"/>
    <p:sldId id="394" r:id="rId104"/>
    <p:sldId id="395" r:id="rId105"/>
    <p:sldId id="396" r:id="rId106"/>
    <p:sldId id="397" r:id="rId107"/>
    <p:sldId id="398" r:id="rId108"/>
    <p:sldId id="399" r:id="rId109"/>
    <p:sldId id="400" r:id="rId110"/>
    <p:sldId id="401" r:id="rId111"/>
    <p:sldId id="402" r:id="rId112"/>
    <p:sldId id="403" r:id="rId113"/>
    <p:sldId id="404" r:id="rId114"/>
    <p:sldId id="405" r:id="rId115"/>
    <p:sldId id="406" r:id="rId116"/>
    <p:sldId id="407" r:id="rId117"/>
    <p:sldId id="408" r:id="rId118"/>
    <p:sldId id="409" r:id="rId119"/>
    <p:sldId id="410" r:id="rId120"/>
    <p:sldId id="411" r:id="rId121"/>
    <p:sldId id="412" r:id="rId122"/>
    <p:sldId id="413" r:id="rId123"/>
    <p:sldId id="414" r:id="rId124"/>
    <p:sldId id="415" r:id="rId125"/>
    <p:sldId id="416" r:id="rId126"/>
    <p:sldId id="417" r:id="rId127"/>
    <p:sldId id="418" r:id="rId128"/>
    <p:sldId id="419" r:id="rId129"/>
    <p:sldId id="420" r:id="rId130"/>
    <p:sldId id="421" r:id="rId131"/>
    <p:sldId id="422" r:id="rId132"/>
    <p:sldId id="423" r:id="rId133"/>
    <p:sldId id="424" r:id="rId134"/>
    <p:sldId id="425" r:id="rId135"/>
    <p:sldId id="426" r:id="rId136"/>
    <p:sldId id="427" r:id="rId137"/>
    <p:sldId id="428" r:id="rId138"/>
    <p:sldId id="429" r:id="rId139"/>
    <p:sldId id="430" r:id="rId140"/>
    <p:sldId id="431" r:id="rId141"/>
    <p:sldId id="432" r:id="rId142"/>
    <p:sldId id="433" r:id="rId143"/>
    <p:sldId id="434" r:id="rId144"/>
    <p:sldId id="435" r:id="rId145"/>
    <p:sldId id="436" r:id="rId146"/>
    <p:sldId id="437" r:id="rId147"/>
    <p:sldId id="438" r:id="rId148"/>
    <p:sldId id="439" r:id="rId149"/>
    <p:sldId id="440" r:id="rId150"/>
    <p:sldId id="441" r:id="rId151"/>
    <p:sldId id="442" r:id="rId152"/>
    <p:sldId id="443" r:id="rId153"/>
    <p:sldId id="444" r:id="rId154"/>
    <p:sldId id="445" r:id="rId155"/>
    <p:sldId id="446" r:id="rId156"/>
    <p:sldId id="447" r:id="rId157"/>
    <p:sldId id="448" r:id="rId158"/>
    <p:sldId id="449" r:id="rId159"/>
    <p:sldId id="450" r:id="rId160"/>
    <p:sldId id="451" r:id="rId161"/>
    <p:sldId id="452" r:id="rId162"/>
    <p:sldId id="453" r:id="rId163"/>
    <p:sldId id="454" r:id="rId164"/>
    <p:sldId id="455" r:id="rId165"/>
    <p:sldId id="456" r:id="rId166"/>
    <p:sldId id="457" r:id="rId167"/>
    <p:sldId id="458" r:id="rId168"/>
    <p:sldId id="459" r:id="rId169"/>
    <p:sldId id="460" r:id="rId170"/>
    <p:sldId id="461" r:id="rId171"/>
    <p:sldId id="462" r:id="rId17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94660"/>
  </p:normalViewPr>
  <p:slideViewPr>
    <p:cSldViewPr>
      <p:cViewPr varScale="1">
        <p:scale>
          <a:sx n="108" d="100"/>
          <a:sy n="108" d="100"/>
        </p:scale>
        <p:origin x="96" y="234"/>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63" Type="http://schemas.openxmlformats.org/officeDocument/2006/relationships/slide" Target="slides/slide60.xml"/><Relationship Id="rId84" Type="http://schemas.openxmlformats.org/officeDocument/2006/relationships/slide" Target="slides/slide81.xml"/><Relationship Id="rId138" Type="http://schemas.openxmlformats.org/officeDocument/2006/relationships/slide" Target="slides/slide135.xml"/><Relationship Id="rId159" Type="http://schemas.openxmlformats.org/officeDocument/2006/relationships/slide" Target="slides/slide156.xml"/><Relationship Id="rId170" Type="http://schemas.openxmlformats.org/officeDocument/2006/relationships/slide" Target="slides/slide167.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53" Type="http://schemas.openxmlformats.org/officeDocument/2006/relationships/slide" Target="slides/slide50.xml"/><Relationship Id="rId74" Type="http://schemas.openxmlformats.org/officeDocument/2006/relationships/slide" Target="slides/slide71.xml"/><Relationship Id="rId128" Type="http://schemas.openxmlformats.org/officeDocument/2006/relationships/slide" Target="slides/slide125.xml"/><Relationship Id="rId149" Type="http://schemas.openxmlformats.org/officeDocument/2006/relationships/slide" Target="slides/slide146.xml"/><Relationship Id="rId5" Type="http://schemas.openxmlformats.org/officeDocument/2006/relationships/slide" Target="slides/slide2.xml"/><Relationship Id="rId95" Type="http://schemas.openxmlformats.org/officeDocument/2006/relationships/slide" Target="slides/slide92.xml"/><Relationship Id="rId160" Type="http://schemas.openxmlformats.org/officeDocument/2006/relationships/slide" Target="slides/slide157.xml"/><Relationship Id="rId22" Type="http://schemas.openxmlformats.org/officeDocument/2006/relationships/slide" Target="slides/slide19.xml"/><Relationship Id="rId43" Type="http://schemas.openxmlformats.org/officeDocument/2006/relationships/slide" Target="slides/slide40.xml"/><Relationship Id="rId64" Type="http://schemas.openxmlformats.org/officeDocument/2006/relationships/slide" Target="slides/slide61.xml"/><Relationship Id="rId118" Type="http://schemas.openxmlformats.org/officeDocument/2006/relationships/slide" Target="slides/slide115.xml"/><Relationship Id="rId139" Type="http://schemas.openxmlformats.org/officeDocument/2006/relationships/slide" Target="slides/slide136.xml"/><Relationship Id="rId85" Type="http://schemas.openxmlformats.org/officeDocument/2006/relationships/slide" Target="slides/slide82.xml"/><Relationship Id="rId150" Type="http://schemas.openxmlformats.org/officeDocument/2006/relationships/slide" Target="slides/slide147.xml"/><Relationship Id="rId171" Type="http://schemas.openxmlformats.org/officeDocument/2006/relationships/slide" Target="slides/slide168.xml"/><Relationship Id="rId12" Type="http://schemas.openxmlformats.org/officeDocument/2006/relationships/slide" Target="slides/slide9.xml"/><Relationship Id="rId33" Type="http://schemas.openxmlformats.org/officeDocument/2006/relationships/slide" Target="slides/slide30.xml"/><Relationship Id="rId108" Type="http://schemas.openxmlformats.org/officeDocument/2006/relationships/slide" Target="slides/slide105.xml"/><Relationship Id="rId129" Type="http://schemas.openxmlformats.org/officeDocument/2006/relationships/slide" Target="slides/slide126.xml"/><Relationship Id="rId54" Type="http://schemas.openxmlformats.org/officeDocument/2006/relationships/slide" Target="slides/slide51.xml"/><Relationship Id="rId75" Type="http://schemas.openxmlformats.org/officeDocument/2006/relationships/slide" Target="slides/slide72.xml"/><Relationship Id="rId96" Type="http://schemas.openxmlformats.org/officeDocument/2006/relationships/slide" Target="slides/slide93.xml"/><Relationship Id="rId140" Type="http://schemas.openxmlformats.org/officeDocument/2006/relationships/slide" Target="slides/slide137.xml"/><Relationship Id="rId161" Type="http://schemas.openxmlformats.org/officeDocument/2006/relationships/slide" Target="slides/slide158.xml"/><Relationship Id="rId6" Type="http://schemas.openxmlformats.org/officeDocument/2006/relationships/slide" Target="slides/slide3.xml"/><Relationship Id="rId23" Type="http://schemas.openxmlformats.org/officeDocument/2006/relationships/slide" Target="slides/slide20.xml"/><Relationship Id="rId28" Type="http://schemas.openxmlformats.org/officeDocument/2006/relationships/slide" Target="slides/slide25.xml"/><Relationship Id="rId49" Type="http://schemas.openxmlformats.org/officeDocument/2006/relationships/slide" Target="slides/slide46.xml"/><Relationship Id="rId114" Type="http://schemas.openxmlformats.org/officeDocument/2006/relationships/slide" Target="slides/slide111.xml"/><Relationship Id="rId119" Type="http://schemas.openxmlformats.org/officeDocument/2006/relationships/slide" Target="slides/slide116.xml"/><Relationship Id="rId44" Type="http://schemas.openxmlformats.org/officeDocument/2006/relationships/slide" Target="slides/slide41.xml"/><Relationship Id="rId60" Type="http://schemas.openxmlformats.org/officeDocument/2006/relationships/slide" Target="slides/slide57.xml"/><Relationship Id="rId65" Type="http://schemas.openxmlformats.org/officeDocument/2006/relationships/slide" Target="slides/slide62.xml"/><Relationship Id="rId81" Type="http://schemas.openxmlformats.org/officeDocument/2006/relationships/slide" Target="slides/slide78.xml"/><Relationship Id="rId86" Type="http://schemas.openxmlformats.org/officeDocument/2006/relationships/slide" Target="slides/slide83.xml"/><Relationship Id="rId130" Type="http://schemas.openxmlformats.org/officeDocument/2006/relationships/slide" Target="slides/slide127.xml"/><Relationship Id="rId135" Type="http://schemas.openxmlformats.org/officeDocument/2006/relationships/slide" Target="slides/slide132.xml"/><Relationship Id="rId151" Type="http://schemas.openxmlformats.org/officeDocument/2006/relationships/slide" Target="slides/slide148.xml"/><Relationship Id="rId156" Type="http://schemas.openxmlformats.org/officeDocument/2006/relationships/slide" Target="slides/slide153.xml"/><Relationship Id="rId177" Type="http://schemas.openxmlformats.org/officeDocument/2006/relationships/tableStyles" Target="tableStyles.xml"/><Relationship Id="rId172" Type="http://schemas.openxmlformats.org/officeDocument/2006/relationships/slide" Target="slides/slide169.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slide" Target="slides/slide122.xml"/><Relationship Id="rId141" Type="http://schemas.openxmlformats.org/officeDocument/2006/relationships/slide" Target="slides/slide138.xml"/><Relationship Id="rId146" Type="http://schemas.openxmlformats.org/officeDocument/2006/relationships/slide" Target="slides/slide143.xml"/><Relationship Id="rId167" Type="http://schemas.openxmlformats.org/officeDocument/2006/relationships/slide" Target="slides/slide164.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162" Type="http://schemas.openxmlformats.org/officeDocument/2006/relationships/slide" Target="slides/slide15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 Id="rId131" Type="http://schemas.openxmlformats.org/officeDocument/2006/relationships/slide" Target="slides/slide128.xml"/><Relationship Id="rId136" Type="http://schemas.openxmlformats.org/officeDocument/2006/relationships/slide" Target="slides/slide133.xml"/><Relationship Id="rId157" Type="http://schemas.openxmlformats.org/officeDocument/2006/relationships/slide" Target="slides/slide154.xml"/><Relationship Id="rId61" Type="http://schemas.openxmlformats.org/officeDocument/2006/relationships/slide" Target="slides/slide58.xml"/><Relationship Id="rId82" Type="http://schemas.openxmlformats.org/officeDocument/2006/relationships/slide" Target="slides/slide79.xml"/><Relationship Id="rId152" Type="http://schemas.openxmlformats.org/officeDocument/2006/relationships/slide" Target="slides/slide149.xml"/><Relationship Id="rId173" Type="http://schemas.openxmlformats.org/officeDocument/2006/relationships/notesMaster" Target="notesMasters/notesMaster1.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26" Type="http://schemas.openxmlformats.org/officeDocument/2006/relationships/slide" Target="slides/slide123.xml"/><Relationship Id="rId147" Type="http://schemas.openxmlformats.org/officeDocument/2006/relationships/slide" Target="slides/slide144.xml"/><Relationship Id="rId168" Type="http://schemas.openxmlformats.org/officeDocument/2006/relationships/slide" Target="slides/slide165.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slide" Target="slides/slide118.xml"/><Relationship Id="rId142" Type="http://schemas.openxmlformats.org/officeDocument/2006/relationships/slide" Target="slides/slide139.xml"/><Relationship Id="rId163" Type="http://schemas.openxmlformats.org/officeDocument/2006/relationships/slide" Target="slides/slide160.xml"/><Relationship Id="rId3" Type="http://schemas.openxmlformats.org/officeDocument/2006/relationships/slideMaster" Target="slideMasters/slideMaster3.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 Id="rId116" Type="http://schemas.openxmlformats.org/officeDocument/2006/relationships/slide" Target="slides/slide113.xml"/><Relationship Id="rId137" Type="http://schemas.openxmlformats.org/officeDocument/2006/relationships/slide" Target="slides/slide134.xml"/><Relationship Id="rId158" Type="http://schemas.openxmlformats.org/officeDocument/2006/relationships/slide" Target="slides/slide155.xml"/><Relationship Id="rId20" Type="http://schemas.openxmlformats.org/officeDocument/2006/relationships/slide" Target="slides/slide17.xml"/><Relationship Id="rId41" Type="http://schemas.openxmlformats.org/officeDocument/2006/relationships/slide" Target="slides/slide38.xml"/><Relationship Id="rId62" Type="http://schemas.openxmlformats.org/officeDocument/2006/relationships/slide" Target="slides/slide59.xml"/><Relationship Id="rId83" Type="http://schemas.openxmlformats.org/officeDocument/2006/relationships/slide" Target="slides/slide80.xml"/><Relationship Id="rId88" Type="http://schemas.openxmlformats.org/officeDocument/2006/relationships/slide" Target="slides/slide85.xml"/><Relationship Id="rId111" Type="http://schemas.openxmlformats.org/officeDocument/2006/relationships/slide" Target="slides/slide108.xml"/><Relationship Id="rId132" Type="http://schemas.openxmlformats.org/officeDocument/2006/relationships/slide" Target="slides/slide129.xml"/><Relationship Id="rId153" Type="http://schemas.openxmlformats.org/officeDocument/2006/relationships/slide" Target="slides/slide150.xml"/><Relationship Id="rId174" Type="http://schemas.openxmlformats.org/officeDocument/2006/relationships/presProps" Target="presProps.xml"/><Relationship Id="rId15" Type="http://schemas.openxmlformats.org/officeDocument/2006/relationships/slide" Target="slides/slide12.xml"/><Relationship Id="rId36" Type="http://schemas.openxmlformats.org/officeDocument/2006/relationships/slide" Target="slides/slide33.xml"/><Relationship Id="rId57" Type="http://schemas.openxmlformats.org/officeDocument/2006/relationships/slide" Target="slides/slide54.xml"/><Relationship Id="rId106" Type="http://schemas.openxmlformats.org/officeDocument/2006/relationships/slide" Target="slides/slide103.xml"/><Relationship Id="rId127" Type="http://schemas.openxmlformats.org/officeDocument/2006/relationships/slide" Target="slides/slide124.xml"/><Relationship Id="rId10" Type="http://schemas.openxmlformats.org/officeDocument/2006/relationships/slide" Target="slides/slide7.xml"/><Relationship Id="rId31" Type="http://schemas.openxmlformats.org/officeDocument/2006/relationships/slide" Target="slides/slide28.xml"/><Relationship Id="rId52" Type="http://schemas.openxmlformats.org/officeDocument/2006/relationships/slide" Target="slides/slide49.xml"/><Relationship Id="rId73" Type="http://schemas.openxmlformats.org/officeDocument/2006/relationships/slide" Target="slides/slide70.xml"/><Relationship Id="rId78" Type="http://schemas.openxmlformats.org/officeDocument/2006/relationships/slide" Target="slides/slide75.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slide" Target="slides/slide119.xml"/><Relationship Id="rId143" Type="http://schemas.openxmlformats.org/officeDocument/2006/relationships/slide" Target="slides/slide140.xml"/><Relationship Id="rId148" Type="http://schemas.openxmlformats.org/officeDocument/2006/relationships/slide" Target="slides/slide145.xml"/><Relationship Id="rId164" Type="http://schemas.openxmlformats.org/officeDocument/2006/relationships/slide" Target="slides/slide161.xml"/><Relationship Id="rId169" Type="http://schemas.openxmlformats.org/officeDocument/2006/relationships/slide" Target="slides/slide166.xml"/><Relationship Id="rId4" Type="http://schemas.openxmlformats.org/officeDocument/2006/relationships/slide" Target="slides/slide1.xml"/><Relationship Id="rId9" Type="http://schemas.openxmlformats.org/officeDocument/2006/relationships/slide" Target="slides/slide6.xml"/><Relationship Id="rId26" Type="http://schemas.openxmlformats.org/officeDocument/2006/relationships/slide" Target="slides/slide23.xml"/><Relationship Id="rId47" Type="http://schemas.openxmlformats.org/officeDocument/2006/relationships/slide" Target="slides/slide44.xml"/><Relationship Id="rId68" Type="http://schemas.openxmlformats.org/officeDocument/2006/relationships/slide" Target="slides/slide65.xml"/><Relationship Id="rId89" Type="http://schemas.openxmlformats.org/officeDocument/2006/relationships/slide" Target="slides/slide86.xml"/><Relationship Id="rId112" Type="http://schemas.openxmlformats.org/officeDocument/2006/relationships/slide" Target="slides/slide109.xml"/><Relationship Id="rId133" Type="http://schemas.openxmlformats.org/officeDocument/2006/relationships/slide" Target="slides/slide130.xml"/><Relationship Id="rId154" Type="http://schemas.openxmlformats.org/officeDocument/2006/relationships/slide" Target="slides/slide151.xml"/><Relationship Id="rId175" Type="http://schemas.openxmlformats.org/officeDocument/2006/relationships/viewProps" Target="viewProps.xml"/><Relationship Id="rId16" Type="http://schemas.openxmlformats.org/officeDocument/2006/relationships/slide" Target="slides/slide13.xml"/><Relationship Id="rId37" Type="http://schemas.openxmlformats.org/officeDocument/2006/relationships/slide" Target="slides/slide34.xml"/><Relationship Id="rId58" Type="http://schemas.openxmlformats.org/officeDocument/2006/relationships/slide" Target="slides/slide55.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slide" Target="slides/slide120.xml"/><Relationship Id="rId144" Type="http://schemas.openxmlformats.org/officeDocument/2006/relationships/slide" Target="slides/slide141.xml"/><Relationship Id="rId90" Type="http://schemas.openxmlformats.org/officeDocument/2006/relationships/slide" Target="slides/slide87.xml"/><Relationship Id="rId165" Type="http://schemas.openxmlformats.org/officeDocument/2006/relationships/slide" Target="slides/slide162.xml"/><Relationship Id="rId27" Type="http://schemas.openxmlformats.org/officeDocument/2006/relationships/slide" Target="slides/slide24.xml"/><Relationship Id="rId48" Type="http://schemas.openxmlformats.org/officeDocument/2006/relationships/slide" Target="slides/slide45.xml"/><Relationship Id="rId69" Type="http://schemas.openxmlformats.org/officeDocument/2006/relationships/slide" Target="slides/slide66.xml"/><Relationship Id="rId113" Type="http://schemas.openxmlformats.org/officeDocument/2006/relationships/slide" Target="slides/slide110.xml"/><Relationship Id="rId134" Type="http://schemas.openxmlformats.org/officeDocument/2006/relationships/slide" Target="slides/slide131.xml"/><Relationship Id="rId80" Type="http://schemas.openxmlformats.org/officeDocument/2006/relationships/slide" Target="slides/slide77.xml"/><Relationship Id="rId155" Type="http://schemas.openxmlformats.org/officeDocument/2006/relationships/slide" Target="slides/slide152.xml"/><Relationship Id="rId176" Type="http://schemas.openxmlformats.org/officeDocument/2006/relationships/theme" Target="theme/theme1.xml"/><Relationship Id="rId17" Type="http://schemas.openxmlformats.org/officeDocument/2006/relationships/slide" Target="slides/slide14.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slide" Target="slides/slide100.xml"/><Relationship Id="rId124" Type="http://schemas.openxmlformats.org/officeDocument/2006/relationships/slide" Target="slides/slide121.xml"/><Relationship Id="rId70" Type="http://schemas.openxmlformats.org/officeDocument/2006/relationships/slide" Target="slides/slide67.xml"/><Relationship Id="rId91" Type="http://schemas.openxmlformats.org/officeDocument/2006/relationships/slide" Target="slides/slide88.xml"/><Relationship Id="rId145" Type="http://schemas.openxmlformats.org/officeDocument/2006/relationships/slide" Target="slides/slide142.xml"/><Relationship Id="rId166" Type="http://schemas.openxmlformats.org/officeDocument/2006/relationships/slide" Target="slides/slide163.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bg1"/>
                </a:solidFill>
                <a:latin typeface="+mn-lt"/>
                <a:ea typeface="+mn-ea"/>
                <a:cs typeface="+mn-cs"/>
              </a:defRPr>
            </a:pPr>
            <a:r>
              <a:rPr lang="en-US" sz="2600" b="1" dirty="0">
                <a:solidFill>
                  <a:schemeClr val="bg1"/>
                </a:solidFill>
              </a:rPr>
              <a:t>Demographics of Residential Population</a:t>
            </a:r>
            <a:r>
              <a:rPr lang="en-US" sz="2600" b="1" baseline="0" dirty="0">
                <a:solidFill>
                  <a:schemeClr val="bg1"/>
                </a:solidFill>
              </a:rPr>
              <a:t> in Washington State Juvenile Rehabilitation</a:t>
            </a:r>
            <a:endParaRPr lang="en-US" sz="2600" b="1" dirty="0">
              <a:solidFill>
                <a:schemeClr val="bg1"/>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mn-lt"/>
              <a:ea typeface="+mn-ea"/>
              <a:cs typeface="+mn-cs"/>
            </a:defRPr>
          </a:pPr>
          <a:endParaRPr lang="en-US"/>
        </a:p>
      </c:txPr>
    </c:title>
    <c:autoTitleDeleted val="0"/>
    <c:plotArea>
      <c:layout>
        <c:manualLayout>
          <c:layoutTarget val="inner"/>
          <c:xMode val="edge"/>
          <c:yMode val="edge"/>
          <c:x val="0.10756844510815458"/>
          <c:y val="0.27204454131479794"/>
          <c:w val="0.87662695719069594"/>
          <c:h val="0.45046503639604379"/>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Chemical Abuse/ Dependency</c:v>
                </c:pt>
                <c:pt idx="1">
                  <c:v>Mental Health Condition</c:v>
                </c:pt>
                <c:pt idx="2">
                  <c:v>Male</c:v>
                </c:pt>
                <c:pt idx="3">
                  <c:v>Person of Color</c:v>
                </c:pt>
              </c:strCache>
            </c:strRef>
          </c:cat>
          <c:val>
            <c:numRef>
              <c:f>Sheet1!$B$2:$B$5</c:f>
              <c:numCache>
                <c:formatCode>0.00%</c:formatCode>
                <c:ptCount val="4"/>
                <c:pt idx="0">
                  <c:v>0.57199999999999995</c:v>
                </c:pt>
                <c:pt idx="1">
                  <c:v>0.60799999999999998</c:v>
                </c:pt>
                <c:pt idx="2">
                  <c:v>0.92500000000000004</c:v>
                </c:pt>
                <c:pt idx="3">
                  <c:v>0.58699999999999997</c:v>
                </c:pt>
              </c:numCache>
            </c:numRef>
          </c:val>
          <c:extLst xmlns:c16r2="http://schemas.microsoft.com/office/drawing/2015/06/chart">
            <c:ext xmlns:c16="http://schemas.microsoft.com/office/drawing/2014/chart" uri="{C3380CC4-5D6E-409C-BE32-E72D297353CC}">
              <c16:uniqueId val="{00000000-6B40-4717-B8C8-D2EE3B468F0B}"/>
            </c:ext>
          </c:extLst>
        </c:ser>
        <c:dLbls>
          <c:showLegendKey val="0"/>
          <c:showVal val="0"/>
          <c:showCatName val="0"/>
          <c:showSerName val="0"/>
          <c:showPercent val="0"/>
          <c:showBubbleSize val="0"/>
        </c:dLbls>
        <c:gapWidth val="219"/>
        <c:overlap val="-27"/>
        <c:axId val="211122048"/>
        <c:axId val="211122608"/>
      </c:barChart>
      <c:catAx>
        <c:axId val="211122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1" i="0" u="none" strike="noStrike" kern="1200" baseline="0">
                <a:solidFill>
                  <a:schemeClr val="bg1"/>
                </a:solidFill>
                <a:latin typeface="+mn-lt"/>
                <a:ea typeface="+mn-ea"/>
                <a:cs typeface="+mn-cs"/>
              </a:defRPr>
            </a:pPr>
            <a:endParaRPr lang="en-US"/>
          </a:p>
        </c:txPr>
        <c:crossAx val="211122608"/>
        <c:crosses val="autoZero"/>
        <c:auto val="1"/>
        <c:lblAlgn val="ctr"/>
        <c:lblOffset val="100"/>
        <c:noMultiLvlLbl val="0"/>
      </c:catAx>
      <c:valAx>
        <c:axId val="211122608"/>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bg1"/>
                </a:solidFill>
                <a:latin typeface="+mn-lt"/>
                <a:ea typeface="+mn-ea"/>
                <a:cs typeface="+mn-cs"/>
              </a:defRPr>
            </a:pPr>
            <a:endParaRPr lang="en-US"/>
          </a:p>
        </c:txPr>
        <c:crossAx val="211122048"/>
        <c:crosses val="autoZero"/>
        <c:crossBetween val="between"/>
        <c:majorUnit val="0.2"/>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D4AF7D-EF18-4D64-90DE-3656716EDB8B}" type="doc">
      <dgm:prSet loTypeId="urn:microsoft.com/office/officeart/2005/8/layout/hierarchy3" loCatId="relationship" qsTypeId="urn:microsoft.com/office/officeart/2005/8/quickstyle/simple1" qsCatId="simple" csTypeId="urn:microsoft.com/office/officeart/2005/8/colors/colorful5" csCatId="colorful" phldr="1"/>
      <dgm:spPr/>
      <dgm:t>
        <a:bodyPr/>
        <a:lstStyle/>
        <a:p>
          <a:endParaRPr lang="en-US"/>
        </a:p>
      </dgm:t>
    </dgm:pt>
    <dgm:pt modelId="{36196AAC-EA12-4C9D-BC5D-F0D57DB32578}">
      <dgm:prSet phldrT="[Text]"/>
      <dgm:spPr/>
      <dgm:t>
        <a:bodyPr/>
        <a:lstStyle/>
        <a:p>
          <a:r>
            <a:rPr lang="en-US" dirty="0">
              <a:solidFill>
                <a:schemeClr val="tx1"/>
              </a:solidFill>
            </a:rPr>
            <a:t>Background</a:t>
          </a:r>
        </a:p>
      </dgm:t>
    </dgm:pt>
    <dgm:pt modelId="{F386B676-0A48-4562-837E-BAAF58759A03}" type="parTrans" cxnId="{1FE59806-2375-405F-ABE8-39B24CDEA894}">
      <dgm:prSet/>
      <dgm:spPr/>
      <dgm:t>
        <a:bodyPr/>
        <a:lstStyle/>
        <a:p>
          <a:endParaRPr lang="en-US">
            <a:solidFill>
              <a:schemeClr val="tx1"/>
            </a:solidFill>
          </a:endParaRPr>
        </a:p>
      </dgm:t>
    </dgm:pt>
    <dgm:pt modelId="{5C99141F-D1E7-44FD-AAB4-D074DBEE1B6F}" type="sibTrans" cxnId="{1FE59806-2375-405F-ABE8-39B24CDEA894}">
      <dgm:prSet/>
      <dgm:spPr/>
      <dgm:t>
        <a:bodyPr/>
        <a:lstStyle/>
        <a:p>
          <a:endParaRPr lang="en-US">
            <a:solidFill>
              <a:schemeClr val="tx1"/>
            </a:solidFill>
          </a:endParaRPr>
        </a:p>
      </dgm:t>
    </dgm:pt>
    <dgm:pt modelId="{48D12605-D420-4BD5-9D63-2C3B6C0BB947}">
      <dgm:prSet phldrT="[Text]"/>
      <dgm:spPr/>
      <dgm:t>
        <a:bodyPr/>
        <a:lstStyle/>
        <a:p>
          <a:r>
            <a:rPr lang="en-US" dirty="0">
              <a:solidFill>
                <a:schemeClr val="tx1"/>
              </a:solidFill>
            </a:rPr>
            <a:t>Juvenile Justice System</a:t>
          </a:r>
        </a:p>
      </dgm:t>
    </dgm:pt>
    <dgm:pt modelId="{8B23411F-2326-4DD1-A9C3-B813320FD35E}" type="parTrans" cxnId="{A85A0D82-9D90-4B30-A7E9-9C74153AA40E}">
      <dgm:prSet/>
      <dgm:spPr/>
      <dgm:t>
        <a:bodyPr/>
        <a:lstStyle/>
        <a:p>
          <a:endParaRPr lang="en-US">
            <a:solidFill>
              <a:schemeClr val="tx1"/>
            </a:solidFill>
          </a:endParaRPr>
        </a:p>
      </dgm:t>
    </dgm:pt>
    <dgm:pt modelId="{76B0F443-48ED-4F0F-8CAF-968FB49E790E}" type="sibTrans" cxnId="{A85A0D82-9D90-4B30-A7E9-9C74153AA40E}">
      <dgm:prSet/>
      <dgm:spPr/>
      <dgm:t>
        <a:bodyPr/>
        <a:lstStyle/>
        <a:p>
          <a:endParaRPr lang="en-US">
            <a:solidFill>
              <a:schemeClr val="tx1"/>
            </a:solidFill>
          </a:endParaRPr>
        </a:p>
      </dgm:t>
    </dgm:pt>
    <dgm:pt modelId="{509237ED-95C7-4D1D-891C-486066F70F3B}">
      <dgm:prSet phldrT="[Text]"/>
      <dgm:spPr/>
      <dgm:t>
        <a:bodyPr/>
        <a:lstStyle/>
        <a:p>
          <a:r>
            <a:rPr lang="en-US" dirty="0">
              <a:solidFill>
                <a:schemeClr val="tx1"/>
              </a:solidFill>
            </a:rPr>
            <a:t>Youth Reentry</a:t>
          </a:r>
        </a:p>
      </dgm:t>
    </dgm:pt>
    <dgm:pt modelId="{A6DC45AE-D653-49B1-BA76-95703BE00972}" type="parTrans" cxnId="{1F6C523E-4882-4E6B-8F70-FE8A0CC2E5FF}">
      <dgm:prSet/>
      <dgm:spPr/>
      <dgm:t>
        <a:bodyPr/>
        <a:lstStyle/>
        <a:p>
          <a:endParaRPr lang="en-US">
            <a:solidFill>
              <a:schemeClr val="tx1"/>
            </a:solidFill>
          </a:endParaRPr>
        </a:p>
      </dgm:t>
    </dgm:pt>
    <dgm:pt modelId="{367DBA0F-5CA9-4771-A42F-9C8414BB02CF}" type="sibTrans" cxnId="{1F6C523E-4882-4E6B-8F70-FE8A0CC2E5FF}">
      <dgm:prSet/>
      <dgm:spPr/>
      <dgm:t>
        <a:bodyPr/>
        <a:lstStyle/>
        <a:p>
          <a:endParaRPr lang="en-US">
            <a:solidFill>
              <a:schemeClr val="tx1"/>
            </a:solidFill>
          </a:endParaRPr>
        </a:p>
      </dgm:t>
    </dgm:pt>
    <dgm:pt modelId="{4DBB6F0D-6D8D-49F4-8ACF-4EBD01BA7261}">
      <dgm:prSet phldrT="[Text]"/>
      <dgm:spPr/>
      <dgm:t>
        <a:bodyPr/>
        <a:lstStyle/>
        <a:p>
          <a:r>
            <a:rPr lang="en-US" dirty="0">
              <a:solidFill>
                <a:schemeClr val="tx1"/>
              </a:solidFill>
            </a:rPr>
            <a:t>Methods</a:t>
          </a:r>
        </a:p>
      </dgm:t>
    </dgm:pt>
    <dgm:pt modelId="{1A24D819-0EE1-4847-B656-553F4A28C1E1}" type="parTrans" cxnId="{72D61C6D-DC11-45BD-BE78-2790F61147AC}">
      <dgm:prSet/>
      <dgm:spPr/>
      <dgm:t>
        <a:bodyPr/>
        <a:lstStyle/>
        <a:p>
          <a:endParaRPr lang="en-US">
            <a:solidFill>
              <a:schemeClr val="tx1"/>
            </a:solidFill>
          </a:endParaRPr>
        </a:p>
      </dgm:t>
    </dgm:pt>
    <dgm:pt modelId="{3E11E996-6AFB-4105-9B96-48D7C4AF533E}" type="sibTrans" cxnId="{72D61C6D-DC11-45BD-BE78-2790F61147AC}">
      <dgm:prSet/>
      <dgm:spPr/>
      <dgm:t>
        <a:bodyPr/>
        <a:lstStyle/>
        <a:p>
          <a:endParaRPr lang="en-US">
            <a:solidFill>
              <a:schemeClr val="tx1"/>
            </a:solidFill>
          </a:endParaRPr>
        </a:p>
      </dgm:t>
    </dgm:pt>
    <dgm:pt modelId="{7B814C99-D594-4B31-991A-01EE2AD2396F}">
      <dgm:prSet phldrT="[Text]"/>
      <dgm:spPr/>
      <dgm:t>
        <a:bodyPr/>
        <a:lstStyle/>
        <a:p>
          <a:r>
            <a:rPr lang="en-US" dirty="0">
              <a:solidFill>
                <a:schemeClr val="tx1"/>
              </a:solidFill>
            </a:rPr>
            <a:t>Study Questions</a:t>
          </a:r>
        </a:p>
      </dgm:t>
    </dgm:pt>
    <dgm:pt modelId="{BDDF412F-17B9-491E-B3E8-BCD0DC043371}" type="parTrans" cxnId="{6629CE99-22BA-45CC-A596-15F41C458FC6}">
      <dgm:prSet/>
      <dgm:spPr/>
      <dgm:t>
        <a:bodyPr/>
        <a:lstStyle/>
        <a:p>
          <a:endParaRPr lang="en-US">
            <a:solidFill>
              <a:schemeClr val="tx1"/>
            </a:solidFill>
          </a:endParaRPr>
        </a:p>
      </dgm:t>
    </dgm:pt>
    <dgm:pt modelId="{B26C370A-3DB1-4610-B930-1A88FF3F898F}" type="sibTrans" cxnId="{6629CE99-22BA-45CC-A596-15F41C458FC6}">
      <dgm:prSet/>
      <dgm:spPr/>
      <dgm:t>
        <a:bodyPr/>
        <a:lstStyle/>
        <a:p>
          <a:endParaRPr lang="en-US">
            <a:solidFill>
              <a:schemeClr val="tx1"/>
            </a:solidFill>
          </a:endParaRPr>
        </a:p>
      </dgm:t>
    </dgm:pt>
    <dgm:pt modelId="{99A1D94C-1D91-41DB-8A25-1832E5F7C79D}">
      <dgm:prSet phldrT="[Text]"/>
      <dgm:spPr/>
      <dgm:t>
        <a:bodyPr/>
        <a:lstStyle/>
        <a:p>
          <a:r>
            <a:rPr lang="en-US" dirty="0">
              <a:solidFill>
                <a:schemeClr val="tx1"/>
              </a:solidFill>
            </a:rPr>
            <a:t>GIS Data and Methods</a:t>
          </a:r>
        </a:p>
      </dgm:t>
    </dgm:pt>
    <dgm:pt modelId="{CD88BCBA-E25A-4B22-82BC-F1FB9E6385FB}" type="parTrans" cxnId="{94064A17-0F4D-4699-89E5-26835C305B8F}">
      <dgm:prSet/>
      <dgm:spPr/>
      <dgm:t>
        <a:bodyPr/>
        <a:lstStyle/>
        <a:p>
          <a:endParaRPr lang="en-US">
            <a:solidFill>
              <a:schemeClr val="tx1"/>
            </a:solidFill>
          </a:endParaRPr>
        </a:p>
      </dgm:t>
    </dgm:pt>
    <dgm:pt modelId="{C3C89570-3D4C-4471-9177-39E1F798A84D}" type="sibTrans" cxnId="{94064A17-0F4D-4699-89E5-26835C305B8F}">
      <dgm:prSet/>
      <dgm:spPr/>
      <dgm:t>
        <a:bodyPr/>
        <a:lstStyle/>
        <a:p>
          <a:endParaRPr lang="en-US">
            <a:solidFill>
              <a:schemeClr val="tx1"/>
            </a:solidFill>
          </a:endParaRPr>
        </a:p>
      </dgm:t>
    </dgm:pt>
    <dgm:pt modelId="{D8EE4AF1-E2E5-470F-8EDB-1A36C19C9C85}">
      <dgm:prSet phldrT="[Text]"/>
      <dgm:spPr/>
      <dgm:t>
        <a:bodyPr/>
        <a:lstStyle/>
        <a:p>
          <a:r>
            <a:rPr lang="en-US" dirty="0">
              <a:solidFill>
                <a:schemeClr val="accent3"/>
              </a:solidFill>
            </a:rPr>
            <a:t>Findings</a:t>
          </a:r>
        </a:p>
      </dgm:t>
    </dgm:pt>
    <dgm:pt modelId="{7F95F5A3-B6E6-43BB-B150-54E9C724CAC4}" type="parTrans" cxnId="{10F3436E-094D-4D4D-92A9-4EB686936C28}">
      <dgm:prSet/>
      <dgm:spPr/>
      <dgm:t>
        <a:bodyPr/>
        <a:lstStyle/>
        <a:p>
          <a:endParaRPr lang="en-US">
            <a:solidFill>
              <a:schemeClr val="tx1"/>
            </a:solidFill>
          </a:endParaRPr>
        </a:p>
      </dgm:t>
    </dgm:pt>
    <dgm:pt modelId="{EC25BB47-EF94-42DB-B7D6-AD1448BDCEAD}" type="sibTrans" cxnId="{10F3436E-094D-4D4D-92A9-4EB686936C28}">
      <dgm:prSet/>
      <dgm:spPr/>
      <dgm:t>
        <a:bodyPr/>
        <a:lstStyle/>
        <a:p>
          <a:endParaRPr lang="en-US">
            <a:solidFill>
              <a:schemeClr val="tx1"/>
            </a:solidFill>
          </a:endParaRPr>
        </a:p>
      </dgm:t>
    </dgm:pt>
    <dgm:pt modelId="{91385492-22A7-498B-BBD6-222CC4AB2D0F}">
      <dgm:prSet phldrT="[Text]"/>
      <dgm:spPr/>
      <dgm:t>
        <a:bodyPr/>
        <a:lstStyle/>
        <a:p>
          <a:r>
            <a:rPr lang="en-US" dirty="0">
              <a:solidFill>
                <a:schemeClr val="tx1"/>
              </a:solidFill>
            </a:rPr>
            <a:t>Maps of Results</a:t>
          </a:r>
        </a:p>
      </dgm:t>
    </dgm:pt>
    <dgm:pt modelId="{5300A154-FAC3-47C0-90EB-4545E6137CCC}" type="parTrans" cxnId="{CE6AA5E5-C4FD-4C6A-9E1D-E24281F601F4}">
      <dgm:prSet/>
      <dgm:spPr/>
      <dgm:t>
        <a:bodyPr/>
        <a:lstStyle/>
        <a:p>
          <a:endParaRPr lang="en-US">
            <a:solidFill>
              <a:schemeClr val="tx1"/>
            </a:solidFill>
          </a:endParaRPr>
        </a:p>
      </dgm:t>
    </dgm:pt>
    <dgm:pt modelId="{A2DA707B-6C72-45B3-B49C-DC37FE5060C9}" type="sibTrans" cxnId="{CE6AA5E5-C4FD-4C6A-9E1D-E24281F601F4}">
      <dgm:prSet/>
      <dgm:spPr/>
      <dgm:t>
        <a:bodyPr/>
        <a:lstStyle/>
        <a:p>
          <a:endParaRPr lang="en-US">
            <a:solidFill>
              <a:schemeClr val="tx1"/>
            </a:solidFill>
          </a:endParaRPr>
        </a:p>
      </dgm:t>
    </dgm:pt>
    <dgm:pt modelId="{44CE9CFF-37D3-4983-92AA-FFB369378344}">
      <dgm:prSet phldrT="[Text]"/>
      <dgm:spPr/>
      <dgm:t>
        <a:bodyPr/>
        <a:lstStyle/>
        <a:p>
          <a:r>
            <a:rPr lang="en-US" dirty="0">
              <a:solidFill>
                <a:schemeClr val="tx1"/>
              </a:solidFill>
            </a:rPr>
            <a:t>Policy Implications</a:t>
          </a:r>
        </a:p>
      </dgm:t>
    </dgm:pt>
    <dgm:pt modelId="{919D23B4-6E7F-4E7F-8FDF-5B1B41219006}" type="parTrans" cxnId="{24B2FC6A-1218-4107-848D-31E6DC41B1B4}">
      <dgm:prSet/>
      <dgm:spPr/>
      <dgm:t>
        <a:bodyPr/>
        <a:lstStyle/>
        <a:p>
          <a:endParaRPr lang="en-US">
            <a:solidFill>
              <a:schemeClr val="tx1"/>
            </a:solidFill>
          </a:endParaRPr>
        </a:p>
      </dgm:t>
    </dgm:pt>
    <dgm:pt modelId="{1010120F-2490-4883-AB88-5B332E91565A}" type="sibTrans" cxnId="{24B2FC6A-1218-4107-848D-31E6DC41B1B4}">
      <dgm:prSet/>
      <dgm:spPr/>
      <dgm:t>
        <a:bodyPr/>
        <a:lstStyle/>
        <a:p>
          <a:endParaRPr lang="en-US">
            <a:solidFill>
              <a:schemeClr val="tx1"/>
            </a:solidFill>
          </a:endParaRPr>
        </a:p>
      </dgm:t>
    </dgm:pt>
    <dgm:pt modelId="{9CE6B051-B106-42A2-BD54-EF2B2031A64C}" type="pres">
      <dgm:prSet presAssocID="{4ED4AF7D-EF18-4D64-90DE-3656716EDB8B}" presName="diagram" presStyleCnt="0">
        <dgm:presLayoutVars>
          <dgm:chPref val="1"/>
          <dgm:dir/>
          <dgm:animOne val="branch"/>
          <dgm:animLvl val="lvl"/>
          <dgm:resizeHandles/>
        </dgm:presLayoutVars>
      </dgm:prSet>
      <dgm:spPr/>
      <dgm:t>
        <a:bodyPr/>
        <a:lstStyle/>
        <a:p>
          <a:endParaRPr lang="en-US"/>
        </a:p>
      </dgm:t>
    </dgm:pt>
    <dgm:pt modelId="{C3E54CCC-26E2-4885-B117-386A6FBDB986}" type="pres">
      <dgm:prSet presAssocID="{36196AAC-EA12-4C9D-BC5D-F0D57DB32578}" presName="root" presStyleCnt="0"/>
      <dgm:spPr/>
    </dgm:pt>
    <dgm:pt modelId="{95B58CD4-C996-496B-8D64-81E233F96A38}" type="pres">
      <dgm:prSet presAssocID="{36196AAC-EA12-4C9D-BC5D-F0D57DB32578}" presName="rootComposite" presStyleCnt="0"/>
      <dgm:spPr/>
    </dgm:pt>
    <dgm:pt modelId="{2F141158-A683-4583-B6D3-501885A1A76C}" type="pres">
      <dgm:prSet presAssocID="{36196AAC-EA12-4C9D-BC5D-F0D57DB32578}" presName="rootText" presStyleLbl="node1" presStyleIdx="0" presStyleCnt="3"/>
      <dgm:spPr/>
      <dgm:t>
        <a:bodyPr/>
        <a:lstStyle/>
        <a:p>
          <a:endParaRPr lang="en-US"/>
        </a:p>
      </dgm:t>
    </dgm:pt>
    <dgm:pt modelId="{BBF63020-CA89-45E3-A5B3-5A606F148DAF}" type="pres">
      <dgm:prSet presAssocID="{36196AAC-EA12-4C9D-BC5D-F0D57DB32578}" presName="rootConnector" presStyleLbl="node1" presStyleIdx="0" presStyleCnt="3"/>
      <dgm:spPr/>
      <dgm:t>
        <a:bodyPr/>
        <a:lstStyle/>
        <a:p>
          <a:endParaRPr lang="en-US"/>
        </a:p>
      </dgm:t>
    </dgm:pt>
    <dgm:pt modelId="{03B94F92-593C-4A99-B5A4-3950EA2CEB7F}" type="pres">
      <dgm:prSet presAssocID="{36196AAC-EA12-4C9D-BC5D-F0D57DB32578}" presName="childShape" presStyleCnt="0"/>
      <dgm:spPr/>
    </dgm:pt>
    <dgm:pt modelId="{ED7F4A97-215D-4F9D-8E89-452E0516A622}" type="pres">
      <dgm:prSet presAssocID="{8B23411F-2326-4DD1-A9C3-B813320FD35E}" presName="Name13" presStyleLbl="parChTrans1D2" presStyleIdx="0" presStyleCnt="6"/>
      <dgm:spPr/>
      <dgm:t>
        <a:bodyPr/>
        <a:lstStyle/>
        <a:p>
          <a:endParaRPr lang="en-US"/>
        </a:p>
      </dgm:t>
    </dgm:pt>
    <dgm:pt modelId="{E1C531F1-8501-490C-9723-EE3418130F34}" type="pres">
      <dgm:prSet presAssocID="{48D12605-D420-4BD5-9D63-2C3B6C0BB947}" presName="childText" presStyleLbl="bgAcc1" presStyleIdx="0" presStyleCnt="6">
        <dgm:presLayoutVars>
          <dgm:bulletEnabled val="1"/>
        </dgm:presLayoutVars>
      </dgm:prSet>
      <dgm:spPr/>
      <dgm:t>
        <a:bodyPr/>
        <a:lstStyle/>
        <a:p>
          <a:endParaRPr lang="en-US"/>
        </a:p>
      </dgm:t>
    </dgm:pt>
    <dgm:pt modelId="{216F630E-9ADB-430F-8DB0-27722BC2FB83}" type="pres">
      <dgm:prSet presAssocID="{A6DC45AE-D653-49B1-BA76-95703BE00972}" presName="Name13" presStyleLbl="parChTrans1D2" presStyleIdx="1" presStyleCnt="6"/>
      <dgm:spPr/>
      <dgm:t>
        <a:bodyPr/>
        <a:lstStyle/>
        <a:p>
          <a:endParaRPr lang="en-US"/>
        </a:p>
      </dgm:t>
    </dgm:pt>
    <dgm:pt modelId="{5F7B3220-5BB9-456E-9FE1-752FC950EC6B}" type="pres">
      <dgm:prSet presAssocID="{509237ED-95C7-4D1D-891C-486066F70F3B}" presName="childText" presStyleLbl="bgAcc1" presStyleIdx="1" presStyleCnt="6">
        <dgm:presLayoutVars>
          <dgm:bulletEnabled val="1"/>
        </dgm:presLayoutVars>
      </dgm:prSet>
      <dgm:spPr/>
      <dgm:t>
        <a:bodyPr/>
        <a:lstStyle/>
        <a:p>
          <a:endParaRPr lang="en-US"/>
        </a:p>
      </dgm:t>
    </dgm:pt>
    <dgm:pt modelId="{0E5994B4-0FF3-4993-A8EB-6E2643825AAA}" type="pres">
      <dgm:prSet presAssocID="{4DBB6F0D-6D8D-49F4-8ACF-4EBD01BA7261}" presName="root" presStyleCnt="0"/>
      <dgm:spPr/>
    </dgm:pt>
    <dgm:pt modelId="{666FE53C-802A-483D-9C32-364DF705D391}" type="pres">
      <dgm:prSet presAssocID="{4DBB6F0D-6D8D-49F4-8ACF-4EBD01BA7261}" presName="rootComposite" presStyleCnt="0"/>
      <dgm:spPr/>
    </dgm:pt>
    <dgm:pt modelId="{15981C21-9556-4618-B34D-F2966FE09CF3}" type="pres">
      <dgm:prSet presAssocID="{4DBB6F0D-6D8D-49F4-8ACF-4EBD01BA7261}" presName="rootText" presStyleLbl="node1" presStyleIdx="1" presStyleCnt="3"/>
      <dgm:spPr/>
      <dgm:t>
        <a:bodyPr/>
        <a:lstStyle/>
        <a:p>
          <a:endParaRPr lang="en-US"/>
        </a:p>
      </dgm:t>
    </dgm:pt>
    <dgm:pt modelId="{692AF537-F421-426F-9B15-662CE5DC5254}" type="pres">
      <dgm:prSet presAssocID="{4DBB6F0D-6D8D-49F4-8ACF-4EBD01BA7261}" presName="rootConnector" presStyleLbl="node1" presStyleIdx="1" presStyleCnt="3"/>
      <dgm:spPr/>
      <dgm:t>
        <a:bodyPr/>
        <a:lstStyle/>
        <a:p>
          <a:endParaRPr lang="en-US"/>
        </a:p>
      </dgm:t>
    </dgm:pt>
    <dgm:pt modelId="{65EAF6C9-E601-44A7-A925-DB7CF3EDA58F}" type="pres">
      <dgm:prSet presAssocID="{4DBB6F0D-6D8D-49F4-8ACF-4EBD01BA7261}" presName="childShape" presStyleCnt="0"/>
      <dgm:spPr/>
    </dgm:pt>
    <dgm:pt modelId="{35AEC8D0-38FF-4054-9FEC-0E085FC4AE9C}" type="pres">
      <dgm:prSet presAssocID="{BDDF412F-17B9-491E-B3E8-BCD0DC043371}" presName="Name13" presStyleLbl="parChTrans1D2" presStyleIdx="2" presStyleCnt="6"/>
      <dgm:spPr/>
      <dgm:t>
        <a:bodyPr/>
        <a:lstStyle/>
        <a:p>
          <a:endParaRPr lang="en-US"/>
        </a:p>
      </dgm:t>
    </dgm:pt>
    <dgm:pt modelId="{73C9EDCD-F0F9-42F4-A50E-1FF87E594273}" type="pres">
      <dgm:prSet presAssocID="{7B814C99-D594-4B31-991A-01EE2AD2396F}" presName="childText" presStyleLbl="bgAcc1" presStyleIdx="2" presStyleCnt="6">
        <dgm:presLayoutVars>
          <dgm:bulletEnabled val="1"/>
        </dgm:presLayoutVars>
      </dgm:prSet>
      <dgm:spPr/>
      <dgm:t>
        <a:bodyPr/>
        <a:lstStyle/>
        <a:p>
          <a:endParaRPr lang="en-US"/>
        </a:p>
      </dgm:t>
    </dgm:pt>
    <dgm:pt modelId="{42279271-2769-45A8-948F-F69A690A3082}" type="pres">
      <dgm:prSet presAssocID="{CD88BCBA-E25A-4B22-82BC-F1FB9E6385FB}" presName="Name13" presStyleLbl="parChTrans1D2" presStyleIdx="3" presStyleCnt="6"/>
      <dgm:spPr/>
      <dgm:t>
        <a:bodyPr/>
        <a:lstStyle/>
        <a:p>
          <a:endParaRPr lang="en-US"/>
        </a:p>
      </dgm:t>
    </dgm:pt>
    <dgm:pt modelId="{046BD4BB-E753-48C2-9A3E-8FB21B263756}" type="pres">
      <dgm:prSet presAssocID="{99A1D94C-1D91-41DB-8A25-1832E5F7C79D}" presName="childText" presStyleLbl="bgAcc1" presStyleIdx="3" presStyleCnt="6">
        <dgm:presLayoutVars>
          <dgm:bulletEnabled val="1"/>
        </dgm:presLayoutVars>
      </dgm:prSet>
      <dgm:spPr/>
      <dgm:t>
        <a:bodyPr/>
        <a:lstStyle/>
        <a:p>
          <a:endParaRPr lang="en-US"/>
        </a:p>
      </dgm:t>
    </dgm:pt>
    <dgm:pt modelId="{B71AC689-DFC5-4BBE-8CC1-EA604B46B93E}" type="pres">
      <dgm:prSet presAssocID="{D8EE4AF1-E2E5-470F-8EDB-1A36C19C9C85}" presName="root" presStyleCnt="0"/>
      <dgm:spPr/>
    </dgm:pt>
    <dgm:pt modelId="{7BA5DEC1-A32E-4366-BBB1-45325470E366}" type="pres">
      <dgm:prSet presAssocID="{D8EE4AF1-E2E5-470F-8EDB-1A36C19C9C85}" presName="rootComposite" presStyleCnt="0"/>
      <dgm:spPr/>
    </dgm:pt>
    <dgm:pt modelId="{2E7CBFB6-6E99-46DB-A3E6-56940AA9F7AD}" type="pres">
      <dgm:prSet presAssocID="{D8EE4AF1-E2E5-470F-8EDB-1A36C19C9C85}" presName="rootText" presStyleLbl="node1" presStyleIdx="2" presStyleCnt="3"/>
      <dgm:spPr/>
      <dgm:t>
        <a:bodyPr/>
        <a:lstStyle/>
        <a:p>
          <a:endParaRPr lang="en-US"/>
        </a:p>
      </dgm:t>
    </dgm:pt>
    <dgm:pt modelId="{0E263182-32C1-4098-8F05-EA2CB15E9F1C}" type="pres">
      <dgm:prSet presAssocID="{D8EE4AF1-E2E5-470F-8EDB-1A36C19C9C85}" presName="rootConnector" presStyleLbl="node1" presStyleIdx="2" presStyleCnt="3"/>
      <dgm:spPr/>
      <dgm:t>
        <a:bodyPr/>
        <a:lstStyle/>
        <a:p>
          <a:endParaRPr lang="en-US"/>
        </a:p>
      </dgm:t>
    </dgm:pt>
    <dgm:pt modelId="{CE7FCCD0-F180-40AD-A3BD-8AC31CE8C143}" type="pres">
      <dgm:prSet presAssocID="{D8EE4AF1-E2E5-470F-8EDB-1A36C19C9C85}" presName="childShape" presStyleCnt="0"/>
      <dgm:spPr/>
    </dgm:pt>
    <dgm:pt modelId="{AD97B90C-0D21-42AB-8667-4E3D088250A3}" type="pres">
      <dgm:prSet presAssocID="{5300A154-FAC3-47C0-90EB-4545E6137CCC}" presName="Name13" presStyleLbl="parChTrans1D2" presStyleIdx="4" presStyleCnt="6"/>
      <dgm:spPr/>
      <dgm:t>
        <a:bodyPr/>
        <a:lstStyle/>
        <a:p>
          <a:endParaRPr lang="en-US"/>
        </a:p>
      </dgm:t>
    </dgm:pt>
    <dgm:pt modelId="{782A87AF-8A7B-4619-8AED-B4C54101DFFF}" type="pres">
      <dgm:prSet presAssocID="{91385492-22A7-498B-BBD6-222CC4AB2D0F}" presName="childText" presStyleLbl="bgAcc1" presStyleIdx="4" presStyleCnt="6">
        <dgm:presLayoutVars>
          <dgm:bulletEnabled val="1"/>
        </dgm:presLayoutVars>
      </dgm:prSet>
      <dgm:spPr/>
      <dgm:t>
        <a:bodyPr/>
        <a:lstStyle/>
        <a:p>
          <a:endParaRPr lang="en-US"/>
        </a:p>
      </dgm:t>
    </dgm:pt>
    <dgm:pt modelId="{914A7B98-4D76-4F55-A769-20767139457B}" type="pres">
      <dgm:prSet presAssocID="{919D23B4-6E7F-4E7F-8FDF-5B1B41219006}" presName="Name13" presStyleLbl="parChTrans1D2" presStyleIdx="5" presStyleCnt="6"/>
      <dgm:spPr/>
      <dgm:t>
        <a:bodyPr/>
        <a:lstStyle/>
        <a:p>
          <a:endParaRPr lang="en-US"/>
        </a:p>
      </dgm:t>
    </dgm:pt>
    <dgm:pt modelId="{4F9C7D16-F804-4649-8DF9-0F10DAABABD5}" type="pres">
      <dgm:prSet presAssocID="{44CE9CFF-37D3-4983-92AA-FFB369378344}" presName="childText" presStyleLbl="bgAcc1" presStyleIdx="5" presStyleCnt="6">
        <dgm:presLayoutVars>
          <dgm:bulletEnabled val="1"/>
        </dgm:presLayoutVars>
      </dgm:prSet>
      <dgm:spPr/>
      <dgm:t>
        <a:bodyPr/>
        <a:lstStyle/>
        <a:p>
          <a:endParaRPr lang="en-US"/>
        </a:p>
      </dgm:t>
    </dgm:pt>
  </dgm:ptLst>
  <dgm:cxnLst>
    <dgm:cxn modelId="{24B2FC6A-1218-4107-848D-31E6DC41B1B4}" srcId="{D8EE4AF1-E2E5-470F-8EDB-1A36C19C9C85}" destId="{44CE9CFF-37D3-4983-92AA-FFB369378344}" srcOrd="1" destOrd="0" parTransId="{919D23B4-6E7F-4E7F-8FDF-5B1B41219006}" sibTransId="{1010120F-2490-4883-AB88-5B332E91565A}"/>
    <dgm:cxn modelId="{1FE59806-2375-405F-ABE8-39B24CDEA894}" srcId="{4ED4AF7D-EF18-4D64-90DE-3656716EDB8B}" destId="{36196AAC-EA12-4C9D-BC5D-F0D57DB32578}" srcOrd="0" destOrd="0" parTransId="{F386B676-0A48-4562-837E-BAAF58759A03}" sibTransId="{5C99141F-D1E7-44FD-AAB4-D074DBEE1B6F}"/>
    <dgm:cxn modelId="{FA0FD6C0-5CA0-432B-B201-D14887DB4BA2}" type="presOf" srcId="{BDDF412F-17B9-491E-B3E8-BCD0DC043371}" destId="{35AEC8D0-38FF-4054-9FEC-0E085FC4AE9C}" srcOrd="0" destOrd="0" presId="urn:microsoft.com/office/officeart/2005/8/layout/hierarchy3"/>
    <dgm:cxn modelId="{99D4569C-9B10-4589-95F7-1023ACFB8224}" type="presOf" srcId="{91385492-22A7-498B-BBD6-222CC4AB2D0F}" destId="{782A87AF-8A7B-4619-8AED-B4C54101DFFF}" srcOrd="0" destOrd="0" presId="urn:microsoft.com/office/officeart/2005/8/layout/hierarchy3"/>
    <dgm:cxn modelId="{D587DE4D-BE51-4110-82DC-6AB6BBBD9FFF}" type="presOf" srcId="{7B814C99-D594-4B31-991A-01EE2AD2396F}" destId="{73C9EDCD-F0F9-42F4-A50E-1FF87E594273}" srcOrd="0" destOrd="0" presId="urn:microsoft.com/office/officeart/2005/8/layout/hierarchy3"/>
    <dgm:cxn modelId="{94064A17-0F4D-4699-89E5-26835C305B8F}" srcId="{4DBB6F0D-6D8D-49F4-8ACF-4EBD01BA7261}" destId="{99A1D94C-1D91-41DB-8A25-1832E5F7C79D}" srcOrd="1" destOrd="0" parTransId="{CD88BCBA-E25A-4B22-82BC-F1FB9E6385FB}" sibTransId="{C3C89570-3D4C-4471-9177-39E1F798A84D}"/>
    <dgm:cxn modelId="{02E49E1A-7B9C-467E-A5E6-55F0EB8CB574}" type="presOf" srcId="{36196AAC-EA12-4C9D-BC5D-F0D57DB32578}" destId="{2F141158-A683-4583-B6D3-501885A1A76C}" srcOrd="0" destOrd="0" presId="urn:microsoft.com/office/officeart/2005/8/layout/hierarchy3"/>
    <dgm:cxn modelId="{1247EEF7-D380-4295-B4F9-82BA8D0DA033}" type="presOf" srcId="{36196AAC-EA12-4C9D-BC5D-F0D57DB32578}" destId="{BBF63020-CA89-45E3-A5B3-5A606F148DAF}" srcOrd="1" destOrd="0" presId="urn:microsoft.com/office/officeart/2005/8/layout/hierarchy3"/>
    <dgm:cxn modelId="{056258C9-1B79-4AE0-9A48-D7EF6A94FECE}" type="presOf" srcId="{5300A154-FAC3-47C0-90EB-4545E6137CCC}" destId="{AD97B90C-0D21-42AB-8667-4E3D088250A3}" srcOrd="0" destOrd="0" presId="urn:microsoft.com/office/officeart/2005/8/layout/hierarchy3"/>
    <dgm:cxn modelId="{5515DEB8-A8A8-43CC-B832-27D06AD04162}" type="presOf" srcId="{4ED4AF7D-EF18-4D64-90DE-3656716EDB8B}" destId="{9CE6B051-B106-42A2-BD54-EF2B2031A64C}" srcOrd="0" destOrd="0" presId="urn:microsoft.com/office/officeart/2005/8/layout/hierarchy3"/>
    <dgm:cxn modelId="{25269135-D59F-430E-9C88-660FC08BFF8E}" type="presOf" srcId="{99A1D94C-1D91-41DB-8A25-1832E5F7C79D}" destId="{046BD4BB-E753-48C2-9A3E-8FB21B263756}" srcOrd="0" destOrd="0" presId="urn:microsoft.com/office/officeart/2005/8/layout/hierarchy3"/>
    <dgm:cxn modelId="{FB61D5E7-4125-41C5-951F-9C139CCBF752}" type="presOf" srcId="{509237ED-95C7-4D1D-891C-486066F70F3B}" destId="{5F7B3220-5BB9-456E-9FE1-752FC950EC6B}" srcOrd="0" destOrd="0" presId="urn:microsoft.com/office/officeart/2005/8/layout/hierarchy3"/>
    <dgm:cxn modelId="{1062257E-5332-495C-A7AC-AC34065DBE5D}" type="presOf" srcId="{D8EE4AF1-E2E5-470F-8EDB-1A36C19C9C85}" destId="{0E263182-32C1-4098-8F05-EA2CB15E9F1C}" srcOrd="1" destOrd="0" presId="urn:microsoft.com/office/officeart/2005/8/layout/hierarchy3"/>
    <dgm:cxn modelId="{03AE9CDF-3E7E-4A35-B9FA-ED3AA22D2E11}" type="presOf" srcId="{48D12605-D420-4BD5-9D63-2C3B6C0BB947}" destId="{E1C531F1-8501-490C-9723-EE3418130F34}" srcOrd="0" destOrd="0" presId="urn:microsoft.com/office/officeart/2005/8/layout/hierarchy3"/>
    <dgm:cxn modelId="{1F6C523E-4882-4E6B-8F70-FE8A0CC2E5FF}" srcId="{36196AAC-EA12-4C9D-BC5D-F0D57DB32578}" destId="{509237ED-95C7-4D1D-891C-486066F70F3B}" srcOrd="1" destOrd="0" parTransId="{A6DC45AE-D653-49B1-BA76-95703BE00972}" sibTransId="{367DBA0F-5CA9-4771-A42F-9C8414BB02CF}"/>
    <dgm:cxn modelId="{10F3436E-094D-4D4D-92A9-4EB686936C28}" srcId="{4ED4AF7D-EF18-4D64-90DE-3656716EDB8B}" destId="{D8EE4AF1-E2E5-470F-8EDB-1A36C19C9C85}" srcOrd="2" destOrd="0" parTransId="{7F95F5A3-B6E6-43BB-B150-54E9C724CAC4}" sibTransId="{EC25BB47-EF94-42DB-B7D6-AD1448BDCEAD}"/>
    <dgm:cxn modelId="{DD1A51C6-0763-4E2D-913A-AE12FCF7F39C}" type="presOf" srcId="{A6DC45AE-D653-49B1-BA76-95703BE00972}" destId="{216F630E-9ADB-430F-8DB0-27722BC2FB83}" srcOrd="0" destOrd="0" presId="urn:microsoft.com/office/officeart/2005/8/layout/hierarchy3"/>
    <dgm:cxn modelId="{A0CB7B79-4849-43B4-857B-DAF0FB0C4197}" type="presOf" srcId="{CD88BCBA-E25A-4B22-82BC-F1FB9E6385FB}" destId="{42279271-2769-45A8-948F-F69A690A3082}" srcOrd="0" destOrd="0" presId="urn:microsoft.com/office/officeart/2005/8/layout/hierarchy3"/>
    <dgm:cxn modelId="{6A10F53E-88C1-417A-8E4D-7EDFFB6BBF7E}" type="presOf" srcId="{4DBB6F0D-6D8D-49F4-8ACF-4EBD01BA7261}" destId="{692AF537-F421-426F-9B15-662CE5DC5254}" srcOrd="1" destOrd="0" presId="urn:microsoft.com/office/officeart/2005/8/layout/hierarchy3"/>
    <dgm:cxn modelId="{2E6E1649-E5DC-4614-82AD-1BACEA1166B3}" type="presOf" srcId="{919D23B4-6E7F-4E7F-8FDF-5B1B41219006}" destId="{914A7B98-4D76-4F55-A769-20767139457B}" srcOrd="0" destOrd="0" presId="urn:microsoft.com/office/officeart/2005/8/layout/hierarchy3"/>
    <dgm:cxn modelId="{74157978-8709-4E59-88C6-1C2F353518A9}" type="presOf" srcId="{D8EE4AF1-E2E5-470F-8EDB-1A36C19C9C85}" destId="{2E7CBFB6-6E99-46DB-A3E6-56940AA9F7AD}" srcOrd="0" destOrd="0" presId="urn:microsoft.com/office/officeart/2005/8/layout/hierarchy3"/>
    <dgm:cxn modelId="{72D61C6D-DC11-45BD-BE78-2790F61147AC}" srcId="{4ED4AF7D-EF18-4D64-90DE-3656716EDB8B}" destId="{4DBB6F0D-6D8D-49F4-8ACF-4EBD01BA7261}" srcOrd="1" destOrd="0" parTransId="{1A24D819-0EE1-4847-B656-553F4A28C1E1}" sibTransId="{3E11E996-6AFB-4105-9B96-48D7C4AF533E}"/>
    <dgm:cxn modelId="{9EC70BFD-52AA-4659-82D1-B3942C261D30}" type="presOf" srcId="{8B23411F-2326-4DD1-A9C3-B813320FD35E}" destId="{ED7F4A97-215D-4F9D-8E89-452E0516A622}" srcOrd="0" destOrd="0" presId="urn:microsoft.com/office/officeart/2005/8/layout/hierarchy3"/>
    <dgm:cxn modelId="{A85A0D82-9D90-4B30-A7E9-9C74153AA40E}" srcId="{36196AAC-EA12-4C9D-BC5D-F0D57DB32578}" destId="{48D12605-D420-4BD5-9D63-2C3B6C0BB947}" srcOrd="0" destOrd="0" parTransId="{8B23411F-2326-4DD1-A9C3-B813320FD35E}" sibTransId="{76B0F443-48ED-4F0F-8CAF-968FB49E790E}"/>
    <dgm:cxn modelId="{ABA79D88-EACF-42A9-A333-D635B8EFB609}" type="presOf" srcId="{4DBB6F0D-6D8D-49F4-8ACF-4EBD01BA7261}" destId="{15981C21-9556-4618-B34D-F2966FE09CF3}" srcOrd="0" destOrd="0" presId="urn:microsoft.com/office/officeart/2005/8/layout/hierarchy3"/>
    <dgm:cxn modelId="{4DE03E88-9861-4B4A-8E4E-3BFAFDADEEE5}" type="presOf" srcId="{44CE9CFF-37D3-4983-92AA-FFB369378344}" destId="{4F9C7D16-F804-4649-8DF9-0F10DAABABD5}" srcOrd="0" destOrd="0" presId="urn:microsoft.com/office/officeart/2005/8/layout/hierarchy3"/>
    <dgm:cxn modelId="{CE6AA5E5-C4FD-4C6A-9E1D-E24281F601F4}" srcId="{D8EE4AF1-E2E5-470F-8EDB-1A36C19C9C85}" destId="{91385492-22A7-498B-BBD6-222CC4AB2D0F}" srcOrd="0" destOrd="0" parTransId="{5300A154-FAC3-47C0-90EB-4545E6137CCC}" sibTransId="{A2DA707B-6C72-45B3-B49C-DC37FE5060C9}"/>
    <dgm:cxn modelId="{6629CE99-22BA-45CC-A596-15F41C458FC6}" srcId="{4DBB6F0D-6D8D-49F4-8ACF-4EBD01BA7261}" destId="{7B814C99-D594-4B31-991A-01EE2AD2396F}" srcOrd="0" destOrd="0" parTransId="{BDDF412F-17B9-491E-B3E8-BCD0DC043371}" sibTransId="{B26C370A-3DB1-4610-B930-1A88FF3F898F}"/>
    <dgm:cxn modelId="{D8E31D8F-1AEC-4D8E-875C-F5A7349F29E9}" type="presParOf" srcId="{9CE6B051-B106-42A2-BD54-EF2B2031A64C}" destId="{C3E54CCC-26E2-4885-B117-386A6FBDB986}" srcOrd="0" destOrd="0" presId="urn:microsoft.com/office/officeart/2005/8/layout/hierarchy3"/>
    <dgm:cxn modelId="{917A4175-42FD-443D-8B96-9463B4519A68}" type="presParOf" srcId="{C3E54CCC-26E2-4885-B117-386A6FBDB986}" destId="{95B58CD4-C996-496B-8D64-81E233F96A38}" srcOrd="0" destOrd="0" presId="urn:microsoft.com/office/officeart/2005/8/layout/hierarchy3"/>
    <dgm:cxn modelId="{50A928CB-2C2C-4E53-9751-75AE3D4F6453}" type="presParOf" srcId="{95B58CD4-C996-496B-8D64-81E233F96A38}" destId="{2F141158-A683-4583-B6D3-501885A1A76C}" srcOrd="0" destOrd="0" presId="urn:microsoft.com/office/officeart/2005/8/layout/hierarchy3"/>
    <dgm:cxn modelId="{D950BEFF-270A-4030-AD06-66105013D0D5}" type="presParOf" srcId="{95B58CD4-C996-496B-8D64-81E233F96A38}" destId="{BBF63020-CA89-45E3-A5B3-5A606F148DAF}" srcOrd="1" destOrd="0" presId="urn:microsoft.com/office/officeart/2005/8/layout/hierarchy3"/>
    <dgm:cxn modelId="{33B0AF8C-5E28-4629-A74A-EB71AC825F4B}" type="presParOf" srcId="{C3E54CCC-26E2-4885-B117-386A6FBDB986}" destId="{03B94F92-593C-4A99-B5A4-3950EA2CEB7F}" srcOrd="1" destOrd="0" presId="urn:microsoft.com/office/officeart/2005/8/layout/hierarchy3"/>
    <dgm:cxn modelId="{5098279D-F3AA-4F17-9AF6-4BD510F07C05}" type="presParOf" srcId="{03B94F92-593C-4A99-B5A4-3950EA2CEB7F}" destId="{ED7F4A97-215D-4F9D-8E89-452E0516A622}" srcOrd="0" destOrd="0" presId="urn:microsoft.com/office/officeart/2005/8/layout/hierarchy3"/>
    <dgm:cxn modelId="{AAADBA5A-655D-42F4-ACEF-538D0968EB3F}" type="presParOf" srcId="{03B94F92-593C-4A99-B5A4-3950EA2CEB7F}" destId="{E1C531F1-8501-490C-9723-EE3418130F34}" srcOrd="1" destOrd="0" presId="urn:microsoft.com/office/officeart/2005/8/layout/hierarchy3"/>
    <dgm:cxn modelId="{7E9CDEDD-A962-4F4B-ABFE-94349E176E4E}" type="presParOf" srcId="{03B94F92-593C-4A99-B5A4-3950EA2CEB7F}" destId="{216F630E-9ADB-430F-8DB0-27722BC2FB83}" srcOrd="2" destOrd="0" presId="urn:microsoft.com/office/officeart/2005/8/layout/hierarchy3"/>
    <dgm:cxn modelId="{B0862E44-2EA6-46A7-85B9-C28A1FBC29A7}" type="presParOf" srcId="{03B94F92-593C-4A99-B5A4-3950EA2CEB7F}" destId="{5F7B3220-5BB9-456E-9FE1-752FC950EC6B}" srcOrd="3" destOrd="0" presId="urn:microsoft.com/office/officeart/2005/8/layout/hierarchy3"/>
    <dgm:cxn modelId="{6B3DBB47-C779-4897-96AD-F76DECB0D321}" type="presParOf" srcId="{9CE6B051-B106-42A2-BD54-EF2B2031A64C}" destId="{0E5994B4-0FF3-4993-A8EB-6E2643825AAA}" srcOrd="1" destOrd="0" presId="urn:microsoft.com/office/officeart/2005/8/layout/hierarchy3"/>
    <dgm:cxn modelId="{C3560A2B-6B11-4167-8547-53368642078C}" type="presParOf" srcId="{0E5994B4-0FF3-4993-A8EB-6E2643825AAA}" destId="{666FE53C-802A-483D-9C32-364DF705D391}" srcOrd="0" destOrd="0" presId="urn:microsoft.com/office/officeart/2005/8/layout/hierarchy3"/>
    <dgm:cxn modelId="{EEC3C555-6ACF-43C7-8E13-EF1F0D5CA345}" type="presParOf" srcId="{666FE53C-802A-483D-9C32-364DF705D391}" destId="{15981C21-9556-4618-B34D-F2966FE09CF3}" srcOrd="0" destOrd="0" presId="urn:microsoft.com/office/officeart/2005/8/layout/hierarchy3"/>
    <dgm:cxn modelId="{C6A092E8-A24E-426B-96D6-6B43C85D0395}" type="presParOf" srcId="{666FE53C-802A-483D-9C32-364DF705D391}" destId="{692AF537-F421-426F-9B15-662CE5DC5254}" srcOrd="1" destOrd="0" presId="urn:microsoft.com/office/officeart/2005/8/layout/hierarchy3"/>
    <dgm:cxn modelId="{0F72C9D3-B58B-4A36-9C04-358B04936043}" type="presParOf" srcId="{0E5994B4-0FF3-4993-A8EB-6E2643825AAA}" destId="{65EAF6C9-E601-44A7-A925-DB7CF3EDA58F}" srcOrd="1" destOrd="0" presId="urn:microsoft.com/office/officeart/2005/8/layout/hierarchy3"/>
    <dgm:cxn modelId="{9DB8FB9E-87D0-4156-9D16-5DBD99428712}" type="presParOf" srcId="{65EAF6C9-E601-44A7-A925-DB7CF3EDA58F}" destId="{35AEC8D0-38FF-4054-9FEC-0E085FC4AE9C}" srcOrd="0" destOrd="0" presId="urn:microsoft.com/office/officeart/2005/8/layout/hierarchy3"/>
    <dgm:cxn modelId="{C2BF4813-7C2B-4187-BA08-0E447F2DFA95}" type="presParOf" srcId="{65EAF6C9-E601-44A7-A925-DB7CF3EDA58F}" destId="{73C9EDCD-F0F9-42F4-A50E-1FF87E594273}" srcOrd="1" destOrd="0" presId="urn:microsoft.com/office/officeart/2005/8/layout/hierarchy3"/>
    <dgm:cxn modelId="{78139E1F-F3E0-4BD9-ADB6-CA7D8C33D506}" type="presParOf" srcId="{65EAF6C9-E601-44A7-A925-DB7CF3EDA58F}" destId="{42279271-2769-45A8-948F-F69A690A3082}" srcOrd="2" destOrd="0" presId="urn:microsoft.com/office/officeart/2005/8/layout/hierarchy3"/>
    <dgm:cxn modelId="{2F225ABD-33C3-4CFE-AD16-8DBFB67A5D4C}" type="presParOf" srcId="{65EAF6C9-E601-44A7-A925-DB7CF3EDA58F}" destId="{046BD4BB-E753-48C2-9A3E-8FB21B263756}" srcOrd="3" destOrd="0" presId="urn:microsoft.com/office/officeart/2005/8/layout/hierarchy3"/>
    <dgm:cxn modelId="{4225AD56-34F9-4841-8856-A96D82A87F18}" type="presParOf" srcId="{9CE6B051-B106-42A2-BD54-EF2B2031A64C}" destId="{B71AC689-DFC5-4BBE-8CC1-EA604B46B93E}" srcOrd="2" destOrd="0" presId="urn:microsoft.com/office/officeart/2005/8/layout/hierarchy3"/>
    <dgm:cxn modelId="{710BE050-94DD-4782-B3B6-3935BABCBFA7}" type="presParOf" srcId="{B71AC689-DFC5-4BBE-8CC1-EA604B46B93E}" destId="{7BA5DEC1-A32E-4366-BBB1-45325470E366}" srcOrd="0" destOrd="0" presId="urn:microsoft.com/office/officeart/2005/8/layout/hierarchy3"/>
    <dgm:cxn modelId="{49A88D3A-D248-4FDD-AB1A-7439CEA7B046}" type="presParOf" srcId="{7BA5DEC1-A32E-4366-BBB1-45325470E366}" destId="{2E7CBFB6-6E99-46DB-A3E6-56940AA9F7AD}" srcOrd="0" destOrd="0" presId="urn:microsoft.com/office/officeart/2005/8/layout/hierarchy3"/>
    <dgm:cxn modelId="{B50126CD-74D2-44DF-A536-861A96456475}" type="presParOf" srcId="{7BA5DEC1-A32E-4366-BBB1-45325470E366}" destId="{0E263182-32C1-4098-8F05-EA2CB15E9F1C}" srcOrd="1" destOrd="0" presId="urn:microsoft.com/office/officeart/2005/8/layout/hierarchy3"/>
    <dgm:cxn modelId="{B2D3CC0D-42C5-4A8F-9B7F-3A6853B8F311}" type="presParOf" srcId="{B71AC689-DFC5-4BBE-8CC1-EA604B46B93E}" destId="{CE7FCCD0-F180-40AD-A3BD-8AC31CE8C143}" srcOrd="1" destOrd="0" presId="urn:microsoft.com/office/officeart/2005/8/layout/hierarchy3"/>
    <dgm:cxn modelId="{195D1699-36FC-4B97-9BC4-E5B090FAE005}" type="presParOf" srcId="{CE7FCCD0-F180-40AD-A3BD-8AC31CE8C143}" destId="{AD97B90C-0D21-42AB-8667-4E3D088250A3}" srcOrd="0" destOrd="0" presId="urn:microsoft.com/office/officeart/2005/8/layout/hierarchy3"/>
    <dgm:cxn modelId="{F1359595-FC2F-45F8-B216-0B335E24F25C}" type="presParOf" srcId="{CE7FCCD0-F180-40AD-A3BD-8AC31CE8C143}" destId="{782A87AF-8A7B-4619-8AED-B4C54101DFFF}" srcOrd="1" destOrd="0" presId="urn:microsoft.com/office/officeart/2005/8/layout/hierarchy3"/>
    <dgm:cxn modelId="{DC2602CB-67FE-4C23-882F-0F07AB5A1171}" type="presParOf" srcId="{CE7FCCD0-F180-40AD-A3BD-8AC31CE8C143}" destId="{914A7B98-4D76-4F55-A769-20767139457B}" srcOrd="2" destOrd="0" presId="urn:microsoft.com/office/officeart/2005/8/layout/hierarchy3"/>
    <dgm:cxn modelId="{4B1F8A22-AD97-49BB-981B-F5B89EBCFFE1}" type="presParOf" srcId="{CE7FCCD0-F180-40AD-A3BD-8AC31CE8C143}" destId="{4F9C7D16-F804-4649-8DF9-0F10DAABABD5}"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ED4AF7D-EF18-4D64-90DE-3656716EDB8B}" type="doc">
      <dgm:prSet loTypeId="urn:microsoft.com/office/officeart/2005/8/layout/hierarchy3" loCatId="relationship" qsTypeId="urn:microsoft.com/office/officeart/2005/8/quickstyle/simple1" qsCatId="simple" csTypeId="urn:microsoft.com/office/officeart/2005/8/colors/accent5_1" csCatId="accent5" phldr="1"/>
      <dgm:spPr/>
      <dgm:t>
        <a:bodyPr/>
        <a:lstStyle/>
        <a:p>
          <a:endParaRPr lang="en-US"/>
        </a:p>
      </dgm:t>
    </dgm:pt>
    <dgm:pt modelId="{36196AAC-EA12-4C9D-BC5D-F0D57DB32578}">
      <dgm:prSet phldrT="[Text]"/>
      <dgm:spPr/>
      <dgm:t>
        <a:bodyPr/>
        <a:lstStyle/>
        <a:p>
          <a:r>
            <a:rPr lang="en-US"/>
            <a:t>Descriptive Choropleth Maps</a:t>
          </a:r>
          <a:endParaRPr lang="en-US" dirty="0"/>
        </a:p>
      </dgm:t>
    </dgm:pt>
    <dgm:pt modelId="{F386B676-0A48-4562-837E-BAAF58759A03}" type="parTrans" cxnId="{1FE59806-2375-405F-ABE8-39B24CDEA894}">
      <dgm:prSet/>
      <dgm:spPr/>
      <dgm:t>
        <a:bodyPr/>
        <a:lstStyle/>
        <a:p>
          <a:endParaRPr lang="en-US">
            <a:solidFill>
              <a:schemeClr val="tx1"/>
            </a:solidFill>
          </a:endParaRPr>
        </a:p>
      </dgm:t>
    </dgm:pt>
    <dgm:pt modelId="{5C99141F-D1E7-44FD-AAB4-D074DBEE1B6F}" type="sibTrans" cxnId="{1FE59806-2375-405F-ABE8-39B24CDEA894}">
      <dgm:prSet/>
      <dgm:spPr/>
      <dgm:t>
        <a:bodyPr/>
        <a:lstStyle/>
        <a:p>
          <a:endParaRPr lang="en-US">
            <a:solidFill>
              <a:schemeClr val="tx1"/>
            </a:solidFill>
          </a:endParaRPr>
        </a:p>
      </dgm:t>
    </dgm:pt>
    <dgm:pt modelId="{48D12605-D420-4BD5-9D63-2C3B6C0BB947}">
      <dgm:prSet phldrT="[Text]"/>
      <dgm:spPr/>
      <dgm:t>
        <a:bodyPr/>
        <a:lstStyle/>
        <a:p>
          <a:r>
            <a:rPr lang="en-US" dirty="0"/>
            <a:t>Number of Youth by ZCTA</a:t>
          </a:r>
        </a:p>
      </dgm:t>
    </dgm:pt>
    <dgm:pt modelId="{8B23411F-2326-4DD1-A9C3-B813320FD35E}" type="parTrans" cxnId="{A85A0D82-9D90-4B30-A7E9-9C74153AA40E}">
      <dgm:prSet/>
      <dgm:spPr/>
      <dgm:t>
        <a:bodyPr/>
        <a:lstStyle/>
        <a:p>
          <a:endParaRPr lang="en-US">
            <a:solidFill>
              <a:schemeClr val="tx1"/>
            </a:solidFill>
          </a:endParaRPr>
        </a:p>
      </dgm:t>
    </dgm:pt>
    <dgm:pt modelId="{76B0F443-48ED-4F0F-8CAF-968FB49E790E}" type="sibTrans" cxnId="{A85A0D82-9D90-4B30-A7E9-9C74153AA40E}">
      <dgm:prSet/>
      <dgm:spPr/>
      <dgm:t>
        <a:bodyPr/>
        <a:lstStyle/>
        <a:p>
          <a:endParaRPr lang="en-US">
            <a:solidFill>
              <a:schemeClr val="tx1"/>
            </a:solidFill>
          </a:endParaRPr>
        </a:p>
      </dgm:t>
    </dgm:pt>
    <dgm:pt modelId="{509237ED-95C7-4D1D-891C-486066F70F3B}">
      <dgm:prSet phldrT="[Text]"/>
      <dgm:spPr/>
      <dgm:t>
        <a:bodyPr/>
        <a:lstStyle/>
        <a:p>
          <a:r>
            <a:rPr lang="en-US" dirty="0"/>
            <a:t>Number of Facilities by ZCTA</a:t>
          </a:r>
        </a:p>
      </dgm:t>
    </dgm:pt>
    <dgm:pt modelId="{A6DC45AE-D653-49B1-BA76-95703BE00972}" type="parTrans" cxnId="{1F6C523E-4882-4E6B-8F70-FE8A0CC2E5FF}">
      <dgm:prSet/>
      <dgm:spPr/>
      <dgm:t>
        <a:bodyPr/>
        <a:lstStyle/>
        <a:p>
          <a:endParaRPr lang="en-US">
            <a:solidFill>
              <a:schemeClr val="tx1"/>
            </a:solidFill>
          </a:endParaRPr>
        </a:p>
      </dgm:t>
    </dgm:pt>
    <dgm:pt modelId="{367DBA0F-5CA9-4771-A42F-9C8414BB02CF}" type="sibTrans" cxnId="{1F6C523E-4882-4E6B-8F70-FE8A0CC2E5FF}">
      <dgm:prSet/>
      <dgm:spPr/>
      <dgm:t>
        <a:bodyPr/>
        <a:lstStyle/>
        <a:p>
          <a:endParaRPr lang="en-US">
            <a:solidFill>
              <a:schemeClr val="tx1"/>
            </a:solidFill>
          </a:endParaRPr>
        </a:p>
      </dgm:t>
    </dgm:pt>
    <dgm:pt modelId="{4DBB6F0D-6D8D-49F4-8ACF-4EBD01BA7261}">
      <dgm:prSet phldrT="[Text]"/>
      <dgm:spPr/>
      <dgm:t>
        <a:bodyPr/>
        <a:lstStyle/>
        <a:p>
          <a:r>
            <a:rPr lang="en-US" dirty="0"/>
            <a:t>Geographic Proximity Analysis</a:t>
          </a:r>
        </a:p>
      </dgm:t>
    </dgm:pt>
    <dgm:pt modelId="{1A24D819-0EE1-4847-B656-553F4A28C1E1}" type="parTrans" cxnId="{72D61C6D-DC11-45BD-BE78-2790F61147AC}">
      <dgm:prSet/>
      <dgm:spPr/>
      <dgm:t>
        <a:bodyPr/>
        <a:lstStyle/>
        <a:p>
          <a:endParaRPr lang="en-US">
            <a:solidFill>
              <a:schemeClr val="tx1"/>
            </a:solidFill>
          </a:endParaRPr>
        </a:p>
      </dgm:t>
    </dgm:pt>
    <dgm:pt modelId="{3E11E996-6AFB-4105-9B96-48D7C4AF533E}" type="sibTrans" cxnId="{72D61C6D-DC11-45BD-BE78-2790F61147AC}">
      <dgm:prSet/>
      <dgm:spPr/>
      <dgm:t>
        <a:bodyPr/>
        <a:lstStyle/>
        <a:p>
          <a:endParaRPr lang="en-US">
            <a:solidFill>
              <a:schemeClr val="tx1"/>
            </a:solidFill>
          </a:endParaRPr>
        </a:p>
      </dgm:t>
    </dgm:pt>
    <dgm:pt modelId="{7B814C99-D594-4B31-991A-01EE2AD2396F}">
      <dgm:prSet phldrT="[Text]"/>
      <dgm:spPr/>
      <dgm:t>
        <a:bodyPr/>
        <a:lstStyle/>
        <a:p>
          <a:r>
            <a:rPr lang="en-US" dirty="0"/>
            <a:t>Youth Geocoded to </a:t>
          </a:r>
          <a:r>
            <a:rPr lang="en-US" b="1" dirty="0"/>
            <a:t>Geographic</a:t>
          </a:r>
          <a:r>
            <a:rPr lang="en-US" dirty="0"/>
            <a:t> ZCTA Center</a:t>
          </a:r>
        </a:p>
      </dgm:t>
    </dgm:pt>
    <dgm:pt modelId="{BDDF412F-17B9-491E-B3E8-BCD0DC043371}" type="parTrans" cxnId="{6629CE99-22BA-45CC-A596-15F41C458FC6}">
      <dgm:prSet/>
      <dgm:spPr/>
      <dgm:t>
        <a:bodyPr/>
        <a:lstStyle/>
        <a:p>
          <a:endParaRPr lang="en-US">
            <a:solidFill>
              <a:schemeClr val="tx1"/>
            </a:solidFill>
          </a:endParaRPr>
        </a:p>
      </dgm:t>
    </dgm:pt>
    <dgm:pt modelId="{B26C370A-3DB1-4610-B930-1A88FF3F898F}" type="sibTrans" cxnId="{6629CE99-22BA-45CC-A596-15F41C458FC6}">
      <dgm:prSet/>
      <dgm:spPr/>
      <dgm:t>
        <a:bodyPr/>
        <a:lstStyle/>
        <a:p>
          <a:endParaRPr lang="en-US">
            <a:solidFill>
              <a:schemeClr val="tx1"/>
            </a:solidFill>
          </a:endParaRPr>
        </a:p>
      </dgm:t>
    </dgm:pt>
    <dgm:pt modelId="{99A1D94C-1D91-41DB-8A25-1832E5F7C79D}">
      <dgm:prSet phldrT="[Text]"/>
      <dgm:spPr/>
      <dgm:t>
        <a:bodyPr/>
        <a:lstStyle/>
        <a:p>
          <a:r>
            <a:rPr lang="en-US" dirty="0"/>
            <a:t>Youth Geocoded to </a:t>
          </a:r>
          <a:r>
            <a:rPr lang="en-US" b="1" dirty="0"/>
            <a:t>Population-Weighted</a:t>
          </a:r>
          <a:r>
            <a:rPr lang="en-US" dirty="0"/>
            <a:t> ZCTA Center</a:t>
          </a:r>
        </a:p>
      </dgm:t>
    </dgm:pt>
    <dgm:pt modelId="{CD88BCBA-E25A-4B22-82BC-F1FB9E6385FB}" type="parTrans" cxnId="{94064A17-0F4D-4699-89E5-26835C305B8F}">
      <dgm:prSet/>
      <dgm:spPr/>
      <dgm:t>
        <a:bodyPr/>
        <a:lstStyle/>
        <a:p>
          <a:endParaRPr lang="en-US">
            <a:solidFill>
              <a:schemeClr val="tx1"/>
            </a:solidFill>
          </a:endParaRPr>
        </a:p>
      </dgm:t>
    </dgm:pt>
    <dgm:pt modelId="{C3C89570-3D4C-4471-9177-39E1F798A84D}" type="sibTrans" cxnId="{94064A17-0F4D-4699-89E5-26835C305B8F}">
      <dgm:prSet/>
      <dgm:spPr/>
      <dgm:t>
        <a:bodyPr/>
        <a:lstStyle/>
        <a:p>
          <a:endParaRPr lang="en-US">
            <a:solidFill>
              <a:schemeClr val="tx1"/>
            </a:solidFill>
          </a:endParaRPr>
        </a:p>
      </dgm:t>
    </dgm:pt>
    <dgm:pt modelId="{9CE6B051-B106-42A2-BD54-EF2B2031A64C}" type="pres">
      <dgm:prSet presAssocID="{4ED4AF7D-EF18-4D64-90DE-3656716EDB8B}" presName="diagram" presStyleCnt="0">
        <dgm:presLayoutVars>
          <dgm:chPref val="1"/>
          <dgm:dir/>
          <dgm:animOne val="branch"/>
          <dgm:animLvl val="lvl"/>
          <dgm:resizeHandles/>
        </dgm:presLayoutVars>
      </dgm:prSet>
      <dgm:spPr/>
      <dgm:t>
        <a:bodyPr/>
        <a:lstStyle/>
        <a:p>
          <a:endParaRPr lang="en-US"/>
        </a:p>
      </dgm:t>
    </dgm:pt>
    <dgm:pt modelId="{C3E54CCC-26E2-4885-B117-386A6FBDB986}" type="pres">
      <dgm:prSet presAssocID="{36196AAC-EA12-4C9D-BC5D-F0D57DB32578}" presName="root" presStyleCnt="0"/>
      <dgm:spPr/>
    </dgm:pt>
    <dgm:pt modelId="{95B58CD4-C996-496B-8D64-81E233F96A38}" type="pres">
      <dgm:prSet presAssocID="{36196AAC-EA12-4C9D-BC5D-F0D57DB32578}" presName="rootComposite" presStyleCnt="0"/>
      <dgm:spPr/>
    </dgm:pt>
    <dgm:pt modelId="{2F141158-A683-4583-B6D3-501885A1A76C}" type="pres">
      <dgm:prSet presAssocID="{36196AAC-EA12-4C9D-BC5D-F0D57DB32578}" presName="rootText" presStyleLbl="node1" presStyleIdx="0" presStyleCnt="2"/>
      <dgm:spPr/>
      <dgm:t>
        <a:bodyPr/>
        <a:lstStyle/>
        <a:p>
          <a:endParaRPr lang="en-US"/>
        </a:p>
      </dgm:t>
    </dgm:pt>
    <dgm:pt modelId="{BBF63020-CA89-45E3-A5B3-5A606F148DAF}" type="pres">
      <dgm:prSet presAssocID="{36196AAC-EA12-4C9D-BC5D-F0D57DB32578}" presName="rootConnector" presStyleLbl="node1" presStyleIdx="0" presStyleCnt="2"/>
      <dgm:spPr/>
      <dgm:t>
        <a:bodyPr/>
        <a:lstStyle/>
        <a:p>
          <a:endParaRPr lang="en-US"/>
        </a:p>
      </dgm:t>
    </dgm:pt>
    <dgm:pt modelId="{03B94F92-593C-4A99-B5A4-3950EA2CEB7F}" type="pres">
      <dgm:prSet presAssocID="{36196AAC-EA12-4C9D-BC5D-F0D57DB32578}" presName="childShape" presStyleCnt="0"/>
      <dgm:spPr/>
    </dgm:pt>
    <dgm:pt modelId="{ED7F4A97-215D-4F9D-8E89-452E0516A622}" type="pres">
      <dgm:prSet presAssocID="{8B23411F-2326-4DD1-A9C3-B813320FD35E}" presName="Name13" presStyleLbl="parChTrans1D2" presStyleIdx="0" presStyleCnt="4"/>
      <dgm:spPr/>
      <dgm:t>
        <a:bodyPr/>
        <a:lstStyle/>
        <a:p>
          <a:endParaRPr lang="en-US"/>
        </a:p>
      </dgm:t>
    </dgm:pt>
    <dgm:pt modelId="{E1C531F1-8501-490C-9723-EE3418130F34}" type="pres">
      <dgm:prSet presAssocID="{48D12605-D420-4BD5-9D63-2C3B6C0BB947}" presName="childText" presStyleLbl="bgAcc1" presStyleIdx="0" presStyleCnt="4">
        <dgm:presLayoutVars>
          <dgm:bulletEnabled val="1"/>
        </dgm:presLayoutVars>
      </dgm:prSet>
      <dgm:spPr/>
      <dgm:t>
        <a:bodyPr/>
        <a:lstStyle/>
        <a:p>
          <a:endParaRPr lang="en-US"/>
        </a:p>
      </dgm:t>
    </dgm:pt>
    <dgm:pt modelId="{216F630E-9ADB-430F-8DB0-27722BC2FB83}" type="pres">
      <dgm:prSet presAssocID="{A6DC45AE-D653-49B1-BA76-95703BE00972}" presName="Name13" presStyleLbl="parChTrans1D2" presStyleIdx="1" presStyleCnt="4"/>
      <dgm:spPr/>
      <dgm:t>
        <a:bodyPr/>
        <a:lstStyle/>
        <a:p>
          <a:endParaRPr lang="en-US"/>
        </a:p>
      </dgm:t>
    </dgm:pt>
    <dgm:pt modelId="{5F7B3220-5BB9-456E-9FE1-752FC950EC6B}" type="pres">
      <dgm:prSet presAssocID="{509237ED-95C7-4D1D-891C-486066F70F3B}" presName="childText" presStyleLbl="bgAcc1" presStyleIdx="1" presStyleCnt="4">
        <dgm:presLayoutVars>
          <dgm:bulletEnabled val="1"/>
        </dgm:presLayoutVars>
      </dgm:prSet>
      <dgm:spPr/>
      <dgm:t>
        <a:bodyPr/>
        <a:lstStyle/>
        <a:p>
          <a:endParaRPr lang="en-US"/>
        </a:p>
      </dgm:t>
    </dgm:pt>
    <dgm:pt modelId="{0E5994B4-0FF3-4993-A8EB-6E2643825AAA}" type="pres">
      <dgm:prSet presAssocID="{4DBB6F0D-6D8D-49F4-8ACF-4EBD01BA7261}" presName="root" presStyleCnt="0"/>
      <dgm:spPr/>
    </dgm:pt>
    <dgm:pt modelId="{666FE53C-802A-483D-9C32-364DF705D391}" type="pres">
      <dgm:prSet presAssocID="{4DBB6F0D-6D8D-49F4-8ACF-4EBD01BA7261}" presName="rootComposite" presStyleCnt="0"/>
      <dgm:spPr/>
    </dgm:pt>
    <dgm:pt modelId="{15981C21-9556-4618-B34D-F2966FE09CF3}" type="pres">
      <dgm:prSet presAssocID="{4DBB6F0D-6D8D-49F4-8ACF-4EBD01BA7261}" presName="rootText" presStyleLbl="node1" presStyleIdx="1" presStyleCnt="2"/>
      <dgm:spPr/>
      <dgm:t>
        <a:bodyPr/>
        <a:lstStyle/>
        <a:p>
          <a:endParaRPr lang="en-US"/>
        </a:p>
      </dgm:t>
    </dgm:pt>
    <dgm:pt modelId="{692AF537-F421-426F-9B15-662CE5DC5254}" type="pres">
      <dgm:prSet presAssocID="{4DBB6F0D-6D8D-49F4-8ACF-4EBD01BA7261}" presName="rootConnector" presStyleLbl="node1" presStyleIdx="1" presStyleCnt="2"/>
      <dgm:spPr/>
      <dgm:t>
        <a:bodyPr/>
        <a:lstStyle/>
        <a:p>
          <a:endParaRPr lang="en-US"/>
        </a:p>
      </dgm:t>
    </dgm:pt>
    <dgm:pt modelId="{65EAF6C9-E601-44A7-A925-DB7CF3EDA58F}" type="pres">
      <dgm:prSet presAssocID="{4DBB6F0D-6D8D-49F4-8ACF-4EBD01BA7261}" presName="childShape" presStyleCnt="0"/>
      <dgm:spPr/>
    </dgm:pt>
    <dgm:pt modelId="{35AEC8D0-38FF-4054-9FEC-0E085FC4AE9C}" type="pres">
      <dgm:prSet presAssocID="{BDDF412F-17B9-491E-B3E8-BCD0DC043371}" presName="Name13" presStyleLbl="parChTrans1D2" presStyleIdx="2" presStyleCnt="4"/>
      <dgm:spPr/>
      <dgm:t>
        <a:bodyPr/>
        <a:lstStyle/>
        <a:p>
          <a:endParaRPr lang="en-US"/>
        </a:p>
      </dgm:t>
    </dgm:pt>
    <dgm:pt modelId="{73C9EDCD-F0F9-42F4-A50E-1FF87E594273}" type="pres">
      <dgm:prSet presAssocID="{7B814C99-D594-4B31-991A-01EE2AD2396F}" presName="childText" presStyleLbl="bgAcc1" presStyleIdx="2" presStyleCnt="4">
        <dgm:presLayoutVars>
          <dgm:bulletEnabled val="1"/>
        </dgm:presLayoutVars>
      </dgm:prSet>
      <dgm:spPr/>
      <dgm:t>
        <a:bodyPr/>
        <a:lstStyle/>
        <a:p>
          <a:endParaRPr lang="en-US"/>
        </a:p>
      </dgm:t>
    </dgm:pt>
    <dgm:pt modelId="{42279271-2769-45A8-948F-F69A690A3082}" type="pres">
      <dgm:prSet presAssocID="{CD88BCBA-E25A-4B22-82BC-F1FB9E6385FB}" presName="Name13" presStyleLbl="parChTrans1D2" presStyleIdx="3" presStyleCnt="4"/>
      <dgm:spPr/>
      <dgm:t>
        <a:bodyPr/>
        <a:lstStyle/>
        <a:p>
          <a:endParaRPr lang="en-US"/>
        </a:p>
      </dgm:t>
    </dgm:pt>
    <dgm:pt modelId="{046BD4BB-E753-48C2-9A3E-8FB21B263756}" type="pres">
      <dgm:prSet presAssocID="{99A1D94C-1D91-41DB-8A25-1832E5F7C79D}" presName="childText" presStyleLbl="bgAcc1" presStyleIdx="3" presStyleCnt="4">
        <dgm:presLayoutVars>
          <dgm:bulletEnabled val="1"/>
        </dgm:presLayoutVars>
      </dgm:prSet>
      <dgm:spPr/>
      <dgm:t>
        <a:bodyPr/>
        <a:lstStyle/>
        <a:p>
          <a:endParaRPr lang="en-US"/>
        </a:p>
      </dgm:t>
    </dgm:pt>
  </dgm:ptLst>
  <dgm:cxnLst>
    <dgm:cxn modelId="{02E49E1A-7B9C-467E-A5E6-55F0EB8CB574}" type="presOf" srcId="{36196AAC-EA12-4C9D-BC5D-F0D57DB32578}" destId="{2F141158-A683-4583-B6D3-501885A1A76C}" srcOrd="0" destOrd="0" presId="urn:microsoft.com/office/officeart/2005/8/layout/hierarchy3"/>
    <dgm:cxn modelId="{5515DEB8-A8A8-43CC-B832-27D06AD04162}" type="presOf" srcId="{4ED4AF7D-EF18-4D64-90DE-3656716EDB8B}" destId="{9CE6B051-B106-42A2-BD54-EF2B2031A64C}" srcOrd="0" destOrd="0" presId="urn:microsoft.com/office/officeart/2005/8/layout/hierarchy3"/>
    <dgm:cxn modelId="{94064A17-0F4D-4699-89E5-26835C305B8F}" srcId="{4DBB6F0D-6D8D-49F4-8ACF-4EBD01BA7261}" destId="{99A1D94C-1D91-41DB-8A25-1832E5F7C79D}" srcOrd="1" destOrd="0" parTransId="{CD88BCBA-E25A-4B22-82BC-F1FB9E6385FB}" sibTransId="{C3C89570-3D4C-4471-9177-39E1F798A84D}"/>
    <dgm:cxn modelId="{25269135-D59F-430E-9C88-660FC08BFF8E}" type="presOf" srcId="{99A1D94C-1D91-41DB-8A25-1832E5F7C79D}" destId="{046BD4BB-E753-48C2-9A3E-8FB21B263756}" srcOrd="0" destOrd="0" presId="urn:microsoft.com/office/officeart/2005/8/layout/hierarchy3"/>
    <dgm:cxn modelId="{DD1A51C6-0763-4E2D-913A-AE12FCF7F39C}" type="presOf" srcId="{A6DC45AE-D653-49B1-BA76-95703BE00972}" destId="{216F630E-9ADB-430F-8DB0-27722BC2FB83}" srcOrd="0" destOrd="0" presId="urn:microsoft.com/office/officeart/2005/8/layout/hierarchy3"/>
    <dgm:cxn modelId="{A0CB7B79-4849-43B4-857B-DAF0FB0C4197}" type="presOf" srcId="{CD88BCBA-E25A-4B22-82BC-F1FB9E6385FB}" destId="{42279271-2769-45A8-948F-F69A690A3082}" srcOrd="0" destOrd="0" presId="urn:microsoft.com/office/officeart/2005/8/layout/hierarchy3"/>
    <dgm:cxn modelId="{FA0FD6C0-5CA0-432B-B201-D14887DB4BA2}" type="presOf" srcId="{BDDF412F-17B9-491E-B3E8-BCD0DC043371}" destId="{35AEC8D0-38FF-4054-9FEC-0E085FC4AE9C}" srcOrd="0" destOrd="0" presId="urn:microsoft.com/office/officeart/2005/8/layout/hierarchy3"/>
    <dgm:cxn modelId="{D587DE4D-BE51-4110-82DC-6AB6BBBD9FFF}" type="presOf" srcId="{7B814C99-D594-4B31-991A-01EE2AD2396F}" destId="{73C9EDCD-F0F9-42F4-A50E-1FF87E594273}" srcOrd="0" destOrd="0" presId="urn:microsoft.com/office/officeart/2005/8/layout/hierarchy3"/>
    <dgm:cxn modelId="{9EC70BFD-52AA-4659-82D1-B3942C261D30}" type="presOf" srcId="{8B23411F-2326-4DD1-A9C3-B813320FD35E}" destId="{ED7F4A97-215D-4F9D-8E89-452E0516A622}" srcOrd="0" destOrd="0" presId="urn:microsoft.com/office/officeart/2005/8/layout/hierarchy3"/>
    <dgm:cxn modelId="{A85A0D82-9D90-4B30-A7E9-9C74153AA40E}" srcId="{36196AAC-EA12-4C9D-BC5D-F0D57DB32578}" destId="{48D12605-D420-4BD5-9D63-2C3B6C0BB947}" srcOrd="0" destOrd="0" parTransId="{8B23411F-2326-4DD1-A9C3-B813320FD35E}" sibTransId="{76B0F443-48ED-4F0F-8CAF-968FB49E790E}"/>
    <dgm:cxn modelId="{03AE9CDF-3E7E-4A35-B9FA-ED3AA22D2E11}" type="presOf" srcId="{48D12605-D420-4BD5-9D63-2C3B6C0BB947}" destId="{E1C531F1-8501-490C-9723-EE3418130F34}" srcOrd="0" destOrd="0" presId="urn:microsoft.com/office/officeart/2005/8/layout/hierarchy3"/>
    <dgm:cxn modelId="{ABA79D88-EACF-42A9-A333-D635B8EFB609}" type="presOf" srcId="{4DBB6F0D-6D8D-49F4-8ACF-4EBD01BA7261}" destId="{15981C21-9556-4618-B34D-F2966FE09CF3}" srcOrd="0" destOrd="0" presId="urn:microsoft.com/office/officeart/2005/8/layout/hierarchy3"/>
    <dgm:cxn modelId="{1FE59806-2375-405F-ABE8-39B24CDEA894}" srcId="{4ED4AF7D-EF18-4D64-90DE-3656716EDB8B}" destId="{36196AAC-EA12-4C9D-BC5D-F0D57DB32578}" srcOrd="0" destOrd="0" parTransId="{F386B676-0A48-4562-837E-BAAF58759A03}" sibTransId="{5C99141F-D1E7-44FD-AAB4-D074DBEE1B6F}"/>
    <dgm:cxn modelId="{FB61D5E7-4125-41C5-951F-9C139CCBF752}" type="presOf" srcId="{509237ED-95C7-4D1D-891C-486066F70F3B}" destId="{5F7B3220-5BB9-456E-9FE1-752FC950EC6B}" srcOrd="0" destOrd="0" presId="urn:microsoft.com/office/officeart/2005/8/layout/hierarchy3"/>
    <dgm:cxn modelId="{6629CE99-22BA-45CC-A596-15F41C458FC6}" srcId="{4DBB6F0D-6D8D-49F4-8ACF-4EBD01BA7261}" destId="{7B814C99-D594-4B31-991A-01EE2AD2396F}" srcOrd="0" destOrd="0" parTransId="{BDDF412F-17B9-491E-B3E8-BCD0DC043371}" sibTransId="{B26C370A-3DB1-4610-B930-1A88FF3F898F}"/>
    <dgm:cxn modelId="{6A10F53E-88C1-417A-8E4D-7EDFFB6BBF7E}" type="presOf" srcId="{4DBB6F0D-6D8D-49F4-8ACF-4EBD01BA7261}" destId="{692AF537-F421-426F-9B15-662CE5DC5254}" srcOrd="1" destOrd="0" presId="urn:microsoft.com/office/officeart/2005/8/layout/hierarchy3"/>
    <dgm:cxn modelId="{1F6C523E-4882-4E6B-8F70-FE8A0CC2E5FF}" srcId="{36196AAC-EA12-4C9D-BC5D-F0D57DB32578}" destId="{509237ED-95C7-4D1D-891C-486066F70F3B}" srcOrd="1" destOrd="0" parTransId="{A6DC45AE-D653-49B1-BA76-95703BE00972}" sibTransId="{367DBA0F-5CA9-4771-A42F-9C8414BB02CF}"/>
    <dgm:cxn modelId="{72D61C6D-DC11-45BD-BE78-2790F61147AC}" srcId="{4ED4AF7D-EF18-4D64-90DE-3656716EDB8B}" destId="{4DBB6F0D-6D8D-49F4-8ACF-4EBD01BA7261}" srcOrd="1" destOrd="0" parTransId="{1A24D819-0EE1-4847-B656-553F4A28C1E1}" sibTransId="{3E11E996-6AFB-4105-9B96-48D7C4AF533E}"/>
    <dgm:cxn modelId="{1247EEF7-D380-4295-B4F9-82BA8D0DA033}" type="presOf" srcId="{36196AAC-EA12-4C9D-BC5D-F0D57DB32578}" destId="{BBF63020-CA89-45E3-A5B3-5A606F148DAF}" srcOrd="1" destOrd="0" presId="urn:microsoft.com/office/officeart/2005/8/layout/hierarchy3"/>
    <dgm:cxn modelId="{D8E31D8F-1AEC-4D8E-875C-F5A7349F29E9}" type="presParOf" srcId="{9CE6B051-B106-42A2-BD54-EF2B2031A64C}" destId="{C3E54CCC-26E2-4885-B117-386A6FBDB986}" srcOrd="0" destOrd="0" presId="urn:microsoft.com/office/officeart/2005/8/layout/hierarchy3"/>
    <dgm:cxn modelId="{917A4175-42FD-443D-8B96-9463B4519A68}" type="presParOf" srcId="{C3E54CCC-26E2-4885-B117-386A6FBDB986}" destId="{95B58CD4-C996-496B-8D64-81E233F96A38}" srcOrd="0" destOrd="0" presId="urn:microsoft.com/office/officeart/2005/8/layout/hierarchy3"/>
    <dgm:cxn modelId="{50A928CB-2C2C-4E53-9751-75AE3D4F6453}" type="presParOf" srcId="{95B58CD4-C996-496B-8D64-81E233F96A38}" destId="{2F141158-A683-4583-B6D3-501885A1A76C}" srcOrd="0" destOrd="0" presId="urn:microsoft.com/office/officeart/2005/8/layout/hierarchy3"/>
    <dgm:cxn modelId="{D950BEFF-270A-4030-AD06-66105013D0D5}" type="presParOf" srcId="{95B58CD4-C996-496B-8D64-81E233F96A38}" destId="{BBF63020-CA89-45E3-A5B3-5A606F148DAF}" srcOrd="1" destOrd="0" presId="urn:microsoft.com/office/officeart/2005/8/layout/hierarchy3"/>
    <dgm:cxn modelId="{33B0AF8C-5E28-4629-A74A-EB71AC825F4B}" type="presParOf" srcId="{C3E54CCC-26E2-4885-B117-386A6FBDB986}" destId="{03B94F92-593C-4A99-B5A4-3950EA2CEB7F}" srcOrd="1" destOrd="0" presId="urn:microsoft.com/office/officeart/2005/8/layout/hierarchy3"/>
    <dgm:cxn modelId="{5098279D-F3AA-4F17-9AF6-4BD510F07C05}" type="presParOf" srcId="{03B94F92-593C-4A99-B5A4-3950EA2CEB7F}" destId="{ED7F4A97-215D-4F9D-8E89-452E0516A622}" srcOrd="0" destOrd="0" presId="urn:microsoft.com/office/officeart/2005/8/layout/hierarchy3"/>
    <dgm:cxn modelId="{AAADBA5A-655D-42F4-ACEF-538D0968EB3F}" type="presParOf" srcId="{03B94F92-593C-4A99-B5A4-3950EA2CEB7F}" destId="{E1C531F1-8501-490C-9723-EE3418130F34}" srcOrd="1" destOrd="0" presId="urn:microsoft.com/office/officeart/2005/8/layout/hierarchy3"/>
    <dgm:cxn modelId="{7E9CDEDD-A962-4F4B-ABFE-94349E176E4E}" type="presParOf" srcId="{03B94F92-593C-4A99-B5A4-3950EA2CEB7F}" destId="{216F630E-9ADB-430F-8DB0-27722BC2FB83}" srcOrd="2" destOrd="0" presId="urn:microsoft.com/office/officeart/2005/8/layout/hierarchy3"/>
    <dgm:cxn modelId="{B0862E44-2EA6-46A7-85B9-C28A1FBC29A7}" type="presParOf" srcId="{03B94F92-593C-4A99-B5A4-3950EA2CEB7F}" destId="{5F7B3220-5BB9-456E-9FE1-752FC950EC6B}" srcOrd="3" destOrd="0" presId="urn:microsoft.com/office/officeart/2005/8/layout/hierarchy3"/>
    <dgm:cxn modelId="{6B3DBB47-C779-4897-96AD-F76DECB0D321}" type="presParOf" srcId="{9CE6B051-B106-42A2-BD54-EF2B2031A64C}" destId="{0E5994B4-0FF3-4993-A8EB-6E2643825AAA}" srcOrd="1" destOrd="0" presId="urn:microsoft.com/office/officeart/2005/8/layout/hierarchy3"/>
    <dgm:cxn modelId="{C3560A2B-6B11-4167-8547-53368642078C}" type="presParOf" srcId="{0E5994B4-0FF3-4993-A8EB-6E2643825AAA}" destId="{666FE53C-802A-483D-9C32-364DF705D391}" srcOrd="0" destOrd="0" presId="urn:microsoft.com/office/officeart/2005/8/layout/hierarchy3"/>
    <dgm:cxn modelId="{EEC3C555-6ACF-43C7-8E13-EF1F0D5CA345}" type="presParOf" srcId="{666FE53C-802A-483D-9C32-364DF705D391}" destId="{15981C21-9556-4618-B34D-F2966FE09CF3}" srcOrd="0" destOrd="0" presId="urn:microsoft.com/office/officeart/2005/8/layout/hierarchy3"/>
    <dgm:cxn modelId="{C6A092E8-A24E-426B-96D6-6B43C85D0395}" type="presParOf" srcId="{666FE53C-802A-483D-9C32-364DF705D391}" destId="{692AF537-F421-426F-9B15-662CE5DC5254}" srcOrd="1" destOrd="0" presId="urn:microsoft.com/office/officeart/2005/8/layout/hierarchy3"/>
    <dgm:cxn modelId="{0F72C9D3-B58B-4A36-9C04-358B04936043}" type="presParOf" srcId="{0E5994B4-0FF3-4993-A8EB-6E2643825AAA}" destId="{65EAF6C9-E601-44A7-A925-DB7CF3EDA58F}" srcOrd="1" destOrd="0" presId="urn:microsoft.com/office/officeart/2005/8/layout/hierarchy3"/>
    <dgm:cxn modelId="{9DB8FB9E-87D0-4156-9D16-5DBD99428712}" type="presParOf" srcId="{65EAF6C9-E601-44A7-A925-DB7CF3EDA58F}" destId="{35AEC8D0-38FF-4054-9FEC-0E085FC4AE9C}" srcOrd="0" destOrd="0" presId="urn:microsoft.com/office/officeart/2005/8/layout/hierarchy3"/>
    <dgm:cxn modelId="{C2BF4813-7C2B-4187-BA08-0E447F2DFA95}" type="presParOf" srcId="{65EAF6C9-E601-44A7-A925-DB7CF3EDA58F}" destId="{73C9EDCD-F0F9-42F4-A50E-1FF87E594273}" srcOrd="1" destOrd="0" presId="urn:microsoft.com/office/officeart/2005/8/layout/hierarchy3"/>
    <dgm:cxn modelId="{78139E1F-F3E0-4BD9-ADB6-CA7D8C33D506}" type="presParOf" srcId="{65EAF6C9-E601-44A7-A925-DB7CF3EDA58F}" destId="{42279271-2769-45A8-948F-F69A690A3082}" srcOrd="2" destOrd="0" presId="urn:microsoft.com/office/officeart/2005/8/layout/hierarchy3"/>
    <dgm:cxn modelId="{2F225ABD-33C3-4CFE-AD16-8DBFB67A5D4C}" type="presParOf" srcId="{65EAF6C9-E601-44A7-A925-DB7CF3EDA58F}" destId="{046BD4BB-E753-48C2-9A3E-8FB21B263756}"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6311C37-6DAA-46E7-B498-0D70892E5CC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C99B18A-8803-4709-924C-359A26260288}">
      <dgm:prSet phldrT="[Text]" custT="1"/>
      <dgm:spPr/>
      <dgm:t>
        <a:bodyPr/>
        <a:lstStyle/>
        <a:p>
          <a:r>
            <a:rPr lang="en-US" sz="3000" b="1" dirty="0">
              <a:solidFill>
                <a:schemeClr val="bg1"/>
              </a:solidFill>
            </a:rPr>
            <a:t>Overview of key findings</a:t>
          </a:r>
        </a:p>
      </dgm:t>
    </dgm:pt>
    <dgm:pt modelId="{41BC6C3C-5A48-4C3D-A861-36F48423A408}" type="parTrans" cxnId="{1065345D-35F7-4326-A5C3-50CF9C3998EF}">
      <dgm:prSet/>
      <dgm:spPr/>
      <dgm:t>
        <a:bodyPr/>
        <a:lstStyle/>
        <a:p>
          <a:endParaRPr lang="en-US">
            <a:solidFill>
              <a:schemeClr val="bg1"/>
            </a:solidFill>
          </a:endParaRPr>
        </a:p>
      </dgm:t>
    </dgm:pt>
    <dgm:pt modelId="{48E16BD4-1AE2-4917-8679-EED731C76282}" type="sibTrans" cxnId="{1065345D-35F7-4326-A5C3-50CF9C3998EF}">
      <dgm:prSet/>
      <dgm:spPr/>
      <dgm:t>
        <a:bodyPr/>
        <a:lstStyle/>
        <a:p>
          <a:endParaRPr lang="en-US">
            <a:solidFill>
              <a:schemeClr val="bg1"/>
            </a:solidFill>
          </a:endParaRPr>
        </a:p>
      </dgm:t>
    </dgm:pt>
    <dgm:pt modelId="{D3B5683B-0C28-4D61-B091-B91FA110FA5D}">
      <dgm:prSet phldrT="[Text]" custT="1"/>
      <dgm:spPr/>
      <dgm:t>
        <a:bodyPr/>
        <a:lstStyle/>
        <a:p>
          <a:r>
            <a:rPr lang="en-US" sz="2800" b="1" dirty="0">
              <a:solidFill>
                <a:schemeClr val="accent5">
                  <a:lumMod val="90000"/>
                </a:schemeClr>
              </a:solidFill>
            </a:rPr>
            <a:t>1.</a:t>
          </a:r>
          <a:r>
            <a:rPr lang="en-US" sz="2800" dirty="0">
              <a:solidFill>
                <a:schemeClr val="bg1"/>
              </a:solidFill>
            </a:rPr>
            <a:t> Youth proximity to behavioral health services after reentry varies across the state</a:t>
          </a:r>
        </a:p>
      </dgm:t>
    </dgm:pt>
    <dgm:pt modelId="{1EED1304-8D30-486E-8862-6CF7BEECE8AB}" type="parTrans" cxnId="{0B1989B9-1B1B-4D7E-892F-0FFF74A4D8CF}">
      <dgm:prSet/>
      <dgm:spPr/>
      <dgm:t>
        <a:bodyPr/>
        <a:lstStyle/>
        <a:p>
          <a:endParaRPr lang="en-US">
            <a:solidFill>
              <a:schemeClr val="bg1"/>
            </a:solidFill>
          </a:endParaRPr>
        </a:p>
      </dgm:t>
    </dgm:pt>
    <dgm:pt modelId="{8AF8E2B3-CD2F-44DE-969E-FAB752045439}" type="sibTrans" cxnId="{0B1989B9-1B1B-4D7E-892F-0FFF74A4D8CF}">
      <dgm:prSet/>
      <dgm:spPr/>
      <dgm:t>
        <a:bodyPr/>
        <a:lstStyle/>
        <a:p>
          <a:endParaRPr lang="en-US">
            <a:solidFill>
              <a:schemeClr val="bg1"/>
            </a:solidFill>
          </a:endParaRPr>
        </a:p>
      </dgm:t>
    </dgm:pt>
    <dgm:pt modelId="{79E74944-3EB6-4DCA-8EC3-9CCFF1E747C1}">
      <dgm:prSet phldrT="[Text]" custT="1"/>
      <dgm:spPr/>
      <dgm:t>
        <a:bodyPr/>
        <a:lstStyle/>
        <a:p>
          <a:r>
            <a:rPr lang="en-US" sz="2800" b="1" dirty="0">
              <a:solidFill>
                <a:schemeClr val="accent5">
                  <a:lumMod val="90000"/>
                </a:schemeClr>
              </a:solidFill>
            </a:rPr>
            <a:t>2.</a:t>
          </a:r>
          <a:r>
            <a:rPr lang="en-US" sz="2800" dirty="0">
              <a:solidFill>
                <a:schemeClr val="bg1"/>
              </a:solidFill>
            </a:rPr>
            <a:t> Descriptive maps are an effective tool for identifying potential priority areas for investing in behavioral health services for this population</a:t>
          </a:r>
        </a:p>
      </dgm:t>
    </dgm:pt>
    <dgm:pt modelId="{9246D622-6FBC-49F9-8AA2-9C7917D91280}" type="parTrans" cxnId="{A95AED53-98E5-4A50-AF76-A6E5802770DC}">
      <dgm:prSet/>
      <dgm:spPr/>
      <dgm:t>
        <a:bodyPr/>
        <a:lstStyle/>
        <a:p>
          <a:endParaRPr lang="en-US">
            <a:solidFill>
              <a:schemeClr val="bg1"/>
            </a:solidFill>
          </a:endParaRPr>
        </a:p>
      </dgm:t>
    </dgm:pt>
    <dgm:pt modelId="{569A40D2-5EB3-4FDC-A445-456D516B5A5E}" type="sibTrans" cxnId="{A95AED53-98E5-4A50-AF76-A6E5802770DC}">
      <dgm:prSet/>
      <dgm:spPr/>
      <dgm:t>
        <a:bodyPr/>
        <a:lstStyle/>
        <a:p>
          <a:endParaRPr lang="en-US">
            <a:solidFill>
              <a:schemeClr val="bg1"/>
            </a:solidFill>
          </a:endParaRPr>
        </a:p>
      </dgm:t>
    </dgm:pt>
    <dgm:pt modelId="{27A435FA-0585-4CAF-A926-5B91D68FE691}" type="pres">
      <dgm:prSet presAssocID="{56311C37-6DAA-46E7-B498-0D70892E5CC6}" presName="vert0" presStyleCnt="0">
        <dgm:presLayoutVars>
          <dgm:dir/>
          <dgm:animOne val="branch"/>
          <dgm:animLvl val="lvl"/>
        </dgm:presLayoutVars>
      </dgm:prSet>
      <dgm:spPr/>
      <dgm:t>
        <a:bodyPr/>
        <a:lstStyle/>
        <a:p>
          <a:endParaRPr lang="en-US"/>
        </a:p>
      </dgm:t>
    </dgm:pt>
    <dgm:pt modelId="{E1047B38-5E6F-4D3B-B4E1-180D3B62ADB1}" type="pres">
      <dgm:prSet presAssocID="{5C99B18A-8803-4709-924C-359A26260288}" presName="thickLine" presStyleLbl="alignNode1" presStyleIdx="0" presStyleCnt="1"/>
      <dgm:spPr/>
    </dgm:pt>
    <dgm:pt modelId="{B1D2F6B2-0D1D-419F-B36A-9EC9471ABC3C}" type="pres">
      <dgm:prSet presAssocID="{5C99B18A-8803-4709-924C-359A26260288}" presName="horz1" presStyleCnt="0"/>
      <dgm:spPr/>
    </dgm:pt>
    <dgm:pt modelId="{E9A1E1A8-8893-4C64-A26B-E44E6C8EFFE8}" type="pres">
      <dgm:prSet presAssocID="{5C99B18A-8803-4709-924C-359A26260288}" presName="tx1" presStyleLbl="revTx" presStyleIdx="0" presStyleCnt="3" custScaleX="165359"/>
      <dgm:spPr/>
      <dgm:t>
        <a:bodyPr/>
        <a:lstStyle/>
        <a:p>
          <a:endParaRPr lang="en-US"/>
        </a:p>
      </dgm:t>
    </dgm:pt>
    <dgm:pt modelId="{1C73D03E-E2AC-4EEC-874E-AF606F6CCA0E}" type="pres">
      <dgm:prSet presAssocID="{5C99B18A-8803-4709-924C-359A26260288}" presName="vert1" presStyleCnt="0"/>
      <dgm:spPr/>
    </dgm:pt>
    <dgm:pt modelId="{B726992F-2A9A-4805-BF1E-363328D8910E}" type="pres">
      <dgm:prSet presAssocID="{D3B5683B-0C28-4D61-B091-B91FA110FA5D}" presName="vertSpace2a" presStyleCnt="0"/>
      <dgm:spPr/>
    </dgm:pt>
    <dgm:pt modelId="{5D3C36A0-7785-4813-81C3-513FBAD3435E}" type="pres">
      <dgm:prSet presAssocID="{D3B5683B-0C28-4D61-B091-B91FA110FA5D}" presName="horz2" presStyleCnt="0"/>
      <dgm:spPr/>
    </dgm:pt>
    <dgm:pt modelId="{1FB1EA54-91BF-452A-99A2-88111270A5E4}" type="pres">
      <dgm:prSet presAssocID="{D3B5683B-0C28-4D61-B091-B91FA110FA5D}" presName="horzSpace2" presStyleCnt="0"/>
      <dgm:spPr/>
    </dgm:pt>
    <dgm:pt modelId="{87B4DFFF-0DA0-408D-A5F7-6DBA1CD4C598}" type="pres">
      <dgm:prSet presAssocID="{D3B5683B-0C28-4D61-B091-B91FA110FA5D}" presName="tx2" presStyleLbl="revTx" presStyleIdx="1" presStyleCnt="3" custScaleY="54450"/>
      <dgm:spPr/>
      <dgm:t>
        <a:bodyPr/>
        <a:lstStyle/>
        <a:p>
          <a:endParaRPr lang="en-US"/>
        </a:p>
      </dgm:t>
    </dgm:pt>
    <dgm:pt modelId="{057C4C94-BB41-4B56-B2D7-D08ABAC919AA}" type="pres">
      <dgm:prSet presAssocID="{D3B5683B-0C28-4D61-B091-B91FA110FA5D}" presName="vert2" presStyleCnt="0"/>
      <dgm:spPr/>
    </dgm:pt>
    <dgm:pt modelId="{6D8CF852-8F62-42A2-8ECE-047B5C4D4033}" type="pres">
      <dgm:prSet presAssocID="{D3B5683B-0C28-4D61-B091-B91FA110FA5D}" presName="thinLine2b" presStyleLbl="callout" presStyleIdx="0" presStyleCnt="2"/>
      <dgm:spPr/>
    </dgm:pt>
    <dgm:pt modelId="{46F00B12-EE07-43AC-9AF7-6DCE1223D6C5}" type="pres">
      <dgm:prSet presAssocID="{D3B5683B-0C28-4D61-B091-B91FA110FA5D}" presName="vertSpace2b" presStyleCnt="0"/>
      <dgm:spPr/>
    </dgm:pt>
    <dgm:pt modelId="{0B8A9244-8B22-4CBE-A561-13FF5058EFD7}" type="pres">
      <dgm:prSet presAssocID="{79E74944-3EB6-4DCA-8EC3-9CCFF1E747C1}" presName="horz2" presStyleCnt="0"/>
      <dgm:spPr/>
    </dgm:pt>
    <dgm:pt modelId="{93ADC9C6-43EB-417D-8A71-BB3DEC8337F3}" type="pres">
      <dgm:prSet presAssocID="{79E74944-3EB6-4DCA-8EC3-9CCFF1E747C1}" presName="horzSpace2" presStyleCnt="0"/>
      <dgm:spPr/>
    </dgm:pt>
    <dgm:pt modelId="{F031D582-9492-44F0-98E7-9069742EBA81}" type="pres">
      <dgm:prSet presAssocID="{79E74944-3EB6-4DCA-8EC3-9CCFF1E747C1}" presName="tx2" presStyleLbl="revTx" presStyleIdx="2" presStyleCnt="3" custScaleY="67677"/>
      <dgm:spPr/>
      <dgm:t>
        <a:bodyPr/>
        <a:lstStyle/>
        <a:p>
          <a:endParaRPr lang="en-US"/>
        </a:p>
      </dgm:t>
    </dgm:pt>
    <dgm:pt modelId="{E04ADF2C-761F-43B0-A7B4-4C3673384283}" type="pres">
      <dgm:prSet presAssocID="{79E74944-3EB6-4DCA-8EC3-9CCFF1E747C1}" presName="vert2" presStyleCnt="0"/>
      <dgm:spPr/>
    </dgm:pt>
    <dgm:pt modelId="{A280AC98-8F59-4562-B8C4-9CA2602F8F3E}" type="pres">
      <dgm:prSet presAssocID="{79E74944-3EB6-4DCA-8EC3-9CCFF1E747C1}" presName="thinLine2b" presStyleLbl="callout" presStyleIdx="1" presStyleCnt="2"/>
      <dgm:spPr/>
    </dgm:pt>
    <dgm:pt modelId="{03668BFE-CC4D-4E19-B934-CCF9E82263DB}" type="pres">
      <dgm:prSet presAssocID="{79E74944-3EB6-4DCA-8EC3-9CCFF1E747C1}" presName="vertSpace2b" presStyleCnt="0"/>
      <dgm:spPr/>
    </dgm:pt>
  </dgm:ptLst>
  <dgm:cxnLst>
    <dgm:cxn modelId="{1065345D-35F7-4326-A5C3-50CF9C3998EF}" srcId="{56311C37-6DAA-46E7-B498-0D70892E5CC6}" destId="{5C99B18A-8803-4709-924C-359A26260288}" srcOrd="0" destOrd="0" parTransId="{41BC6C3C-5A48-4C3D-A861-36F48423A408}" sibTransId="{48E16BD4-1AE2-4917-8679-EED731C76282}"/>
    <dgm:cxn modelId="{7CAC7676-9BA1-4EED-99E9-A28629B1FA76}" type="presOf" srcId="{5C99B18A-8803-4709-924C-359A26260288}" destId="{E9A1E1A8-8893-4C64-A26B-E44E6C8EFFE8}" srcOrd="0" destOrd="0" presId="urn:microsoft.com/office/officeart/2008/layout/LinedList"/>
    <dgm:cxn modelId="{0B1989B9-1B1B-4D7E-892F-0FFF74A4D8CF}" srcId="{5C99B18A-8803-4709-924C-359A26260288}" destId="{D3B5683B-0C28-4D61-B091-B91FA110FA5D}" srcOrd="0" destOrd="0" parTransId="{1EED1304-8D30-486E-8862-6CF7BEECE8AB}" sibTransId="{8AF8E2B3-CD2F-44DE-969E-FAB752045439}"/>
    <dgm:cxn modelId="{350B76A1-0E5B-4ADA-8C63-10185BA65E75}" type="presOf" srcId="{79E74944-3EB6-4DCA-8EC3-9CCFF1E747C1}" destId="{F031D582-9492-44F0-98E7-9069742EBA81}" srcOrd="0" destOrd="0" presId="urn:microsoft.com/office/officeart/2008/layout/LinedList"/>
    <dgm:cxn modelId="{EC19FCCE-7E2B-4455-8D77-2338B8EE7451}" type="presOf" srcId="{D3B5683B-0C28-4D61-B091-B91FA110FA5D}" destId="{87B4DFFF-0DA0-408D-A5F7-6DBA1CD4C598}" srcOrd="0" destOrd="0" presId="urn:microsoft.com/office/officeart/2008/layout/LinedList"/>
    <dgm:cxn modelId="{A66397BE-7768-4A32-B526-0C6E02892C5F}" type="presOf" srcId="{56311C37-6DAA-46E7-B498-0D70892E5CC6}" destId="{27A435FA-0585-4CAF-A926-5B91D68FE691}" srcOrd="0" destOrd="0" presId="urn:microsoft.com/office/officeart/2008/layout/LinedList"/>
    <dgm:cxn modelId="{A95AED53-98E5-4A50-AF76-A6E5802770DC}" srcId="{5C99B18A-8803-4709-924C-359A26260288}" destId="{79E74944-3EB6-4DCA-8EC3-9CCFF1E747C1}" srcOrd="1" destOrd="0" parTransId="{9246D622-6FBC-49F9-8AA2-9C7917D91280}" sibTransId="{569A40D2-5EB3-4FDC-A445-456D516B5A5E}"/>
    <dgm:cxn modelId="{EB7D78A4-0021-4E5B-ACE6-29DD35731104}" type="presParOf" srcId="{27A435FA-0585-4CAF-A926-5B91D68FE691}" destId="{E1047B38-5E6F-4D3B-B4E1-180D3B62ADB1}" srcOrd="0" destOrd="0" presId="urn:microsoft.com/office/officeart/2008/layout/LinedList"/>
    <dgm:cxn modelId="{63B06786-07B6-4D08-BE57-F94F113D5805}" type="presParOf" srcId="{27A435FA-0585-4CAF-A926-5B91D68FE691}" destId="{B1D2F6B2-0D1D-419F-B36A-9EC9471ABC3C}" srcOrd="1" destOrd="0" presId="urn:microsoft.com/office/officeart/2008/layout/LinedList"/>
    <dgm:cxn modelId="{CD21C712-143B-4BB2-B3CF-64B7D322C5BA}" type="presParOf" srcId="{B1D2F6B2-0D1D-419F-B36A-9EC9471ABC3C}" destId="{E9A1E1A8-8893-4C64-A26B-E44E6C8EFFE8}" srcOrd="0" destOrd="0" presId="urn:microsoft.com/office/officeart/2008/layout/LinedList"/>
    <dgm:cxn modelId="{0E8EDFBD-D31B-496B-AF69-0E443D4AA725}" type="presParOf" srcId="{B1D2F6B2-0D1D-419F-B36A-9EC9471ABC3C}" destId="{1C73D03E-E2AC-4EEC-874E-AF606F6CCA0E}" srcOrd="1" destOrd="0" presId="urn:microsoft.com/office/officeart/2008/layout/LinedList"/>
    <dgm:cxn modelId="{40A4C1E6-8585-4D15-87BD-F95D0EBDD280}" type="presParOf" srcId="{1C73D03E-E2AC-4EEC-874E-AF606F6CCA0E}" destId="{B726992F-2A9A-4805-BF1E-363328D8910E}" srcOrd="0" destOrd="0" presId="urn:microsoft.com/office/officeart/2008/layout/LinedList"/>
    <dgm:cxn modelId="{827DCDEA-8F50-4EA3-995B-DF5ADF0D4903}" type="presParOf" srcId="{1C73D03E-E2AC-4EEC-874E-AF606F6CCA0E}" destId="{5D3C36A0-7785-4813-81C3-513FBAD3435E}" srcOrd="1" destOrd="0" presId="urn:microsoft.com/office/officeart/2008/layout/LinedList"/>
    <dgm:cxn modelId="{0CA24A5F-FAF6-4386-8430-CD91A735C441}" type="presParOf" srcId="{5D3C36A0-7785-4813-81C3-513FBAD3435E}" destId="{1FB1EA54-91BF-452A-99A2-88111270A5E4}" srcOrd="0" destOrd="0" presId="urn:microsoft.com/office/officeart/2008/layout/LinedList"/>
    <dgm:cxn modelId="{1CA254E2-0AE2-458C-96B7-7E392BC95F3B}" type="presParOf" srcId="{5D3C36A0-7785-4813-81C3-513FBAD3435E}" destId="{87B4DFFF-0DA0-408D-A5F7-6DBA1CD4C598}" srcOrd="1" destOrd="0" presId="urn:microsoft.com/office/officeart/2008/layout/LinedList"/>
    <dgm:cxn modelId="{8D777673-F9BF-4E18-9402-00D899B1F747}" type="presParOf" srcId="{5D3C36A0-7785-4813-81C3-513FBAD3435E}" destId="{057C4C94-BB41-4B56-B2D7-D08ABAC919AA}" srcOrd="2" destOrd="0" presId="urn:microsoft.com/office/officeart/2008/layout/LinedList"/>
    <dgm:cxn modelId="{2710DB4C-712C-4D33-BC51-9B8673C11504}" type="presParOf" srcId="{1C73D03E-E2AC-4EEC-874E-AF606F6CCA0E}" destId="{6D8CF852-8F62-42A2-8ECE-047B5C4D4033}" srcOrd="2" destOrd="0" presId="urn:microsoft.com/office/officeart/2008/layout/LinedList"/>
    <dgm:cxn modelId="{8A7608B0-0FCE-4472-A884-D3339B483396}" type="presParOf" srcId="{1C73D03E-E2AC-4EEC-874E-AF606F6CCA0E}" destId="{46F00B12-EE07-43AC-9AF7-6DCE1223D6C5}" srcOrd="3" destOrd="0" presId="urn:microsoft.com/office/officeart/2008/layout/LinedList"/>
    <dgm:cxn modelId="{CBDB5700-B4F9-4B27-95F8-580F795F816F}" type="presParOf" srcId="{1C73D03E-E2AC-4EEC-874E-AF606F6CCA0E}" destId="{0B8A9244-8B22-4CBE-A561-13FF5058EFD7}" srcOrd="4" destOrd="0" presId="urn:microsoft.com/office/officeart/2008/layout/LinedList"/>
    <dgm:cxn modelId="{461452EB-F3B6-4DF1-978D-D9BFB551EA5A}" type="presParOf" srcId="{0B8A9244-8B22-4CBE-A561-13FF5058EFD7}" destId="{93ADC9C6-43EB-417D-8A71-BB3DEC8337F3}" srcOrd="0" destOrd="0" presId="urn:microsoft.com/office/officeart/2008/layout/LinedList"/>
    <dgm:cxn modelId="{BDCBC92E-4595-4EB6-B7FD-4AAA1E29FF15}" type="presParOf" srcId="{0B8A9244-8B22-4CBE-A561-13FF5058EFD7}" destId="{F031D582-9492-44F0-98E7-9069742EBA81}" srcOrd="1" destOrd="0" presId="urn:microsoft.com/office/officeart/2008/layout/LinedList"/>
    <dgm:cxn modelId="{12DDDDD3-5417-4072-A11F-6DEE6F2A17C6}" type="presParOf" srcId="{0B8A9244-8B22-4CBE-A561-13FF5058EFD7}" destId="{E04ADF2C-761F-43B0-A7B4-4C3673384283}" srcOrd="2" destOrd="0" presId="urn:microsoft.com/office/officeart/2008/layout/LinedList"/>
    <dgm:cxn modelId="{93194B9B-0FE4-4DEF-B594-5D8248A5D8B4}" type="presParOf" srcId="{1C73D03E-E2AC-4EEC-874E-AF606F6CCA0E}" destId="{A280AC98-8F59-4562-B8C4-9CA2602F8F3E}" srcOrd="5" destOrd="0" presId="urn:microsoft.com/office/officeart/2008/layout/LinedList"/>
    <dgm:cxn modelId="{DC0C902D-F066-428B-A648-4D060E190D40}" type="presParOf" srcId="{1C73D03E-E2AC-4EEC-874E-AF606F6CCA0E}" destId="{03668BFE-CC4D-4E19-B934-CCF9E82263D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6311C37-6DAA-46E7-B498-0D70892E5CC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C99B18A-8803-4709-924C-359A26260288}">
      <dgm:prSet phldrT="[Text]" custT="1"/>
      <dgm:spPr/>
      <dgm:t>
        <a:bodyPr/>
        <a:lstStyle/>
        <a:p>
          <a:r>
            <a:rPr lang="en-US" sz="3000" b="1" dirty="0">
              <a:solidFill>
                <a:schemeClr val="bg1"/>
              </a:solidFill>
            </a:rPr>
            <a:t>Policy implications</a:t>
          </a:r>
        </a:p>
      </dgm:t>
    </dgm:pt>
    <dgm:pt modelId="{41BC6C3C-5A48-4C3D-A861-36F48423A408}" type="parTrans" cxnId="{1065345D-35F7-4326-A5C3-50CF9C3998EF}">
      <dgm:prSet/>
      <dgm:spPr/>
      <dgm:t>
        <a:bodyPr/>
        <a:lstStyle/>
        <a:p>
          <a:endParaRPr lang="en-US">
            <a:solidFill>
              <a:schemeClr val="bg1"/>
            </a:solidFill>
          </a:endParaRPr>
        </a:p>
      </dgm:t>
    </dgm:pt>
    <dgm:pt modelId="{48E16BD4-1AE2-4917-8679-EED731C76282}" type="sibTrans" cxnId="{1065345D-35F7-4326-A5C3-50CF9C3998EF}">
      <dgm:prSet/>
      <dgm:spPr/>
      <dgm:t>
        <a:bodyPr/>
        <a:lstStyle/>
        <a:p>
          <a:endParaRPr lang="en-US">
            <a:solidFill>
              <a:schemeClr val="bg1"/>
            </a:solidFill>
          </a:endParaRPr>
        </a:p>
      </dgm:t>
    </dgm:pt>
    <dgm:pt modelId="{D3B5683B-0C28-4D61-B091-B91FA110FA5D}">
      <dgm:prSet phldrT="[Text]" custT="1"/>
      <dgm:spPr/>
      <dgm:t>
        <a:bodyPr/>
        <a:lstStyle/>
        <a:p>
          <a:r>
            <a:rPr lang="en-US" sz="2400" b="1" dirty="0">
              <a:solidFill>
                <a:schemeClr val="accent5">
                  <a:lumMod val="90000"/>
                </a:schemeClr>
              </a:solidFill>
            </a:rPr>
            <a:t>Dissemination:</a:t>
          </a:r>
          <a:r>
            <a:rPr lang="en-US" sz="2400" dirty="0">
              <a:solidFill>
                <a:schemeClr val="bg1"/>
              </a:solidFill>
            </a:rPr>
            <a:t> Findings will be shared with agency representatives in 2018</a:t>
          </a:r>
        </a:p>
      </dgm:t>
    </dgm:pt>
    <dgm:pt modelId="{1EED1304-8D30-486E-8862-6CF7BEECE8AB}" type="parTrans" cxnId="{0B1989B9-1B1B-4D7E-892F-0FFF74A4D8CF}">
      <dgm:prSet/>
      <dgm:spPr/>
      <dgm:t>
        <a:bodyPr/>
        <a:lstStyle/>
        <a:p>
          <a:endParaRPr lang="en-US">
            <a:solidFill>
              <a:schemeClr val="bg1"/>
            </a:solidFill>
          </a:endParaRPr>
        </a:p>
      </dgm:t>
    </dgm:pt>
    <dgm:pt modelId="{8AF8E2B3-CD2F-44DE-969E-FAB752045439}" type="sibTrans" cxnId="{0B1989B9-1B1B-4D7E-892F-0FFF74A4D8CF}">
      <dgm:prSet/>
      <dgm:spPr/>
      <dgm:t>
        <a:bodyPr/>
        <a:lstStyle/>
        <a:p>
          <a:endParaRPr lang="en-US">
            <a:solidFill>
              <a:schemeClr val="bg1"/>
            </a:solidFill>
          </a:endParaRPr>
        </a:p>
      </dgm:t>
    </dgm:pt>
    <dgm:pt modelId="{79E74944-3EB6-4DCA-8EC3-9CCFF1E747C1}">
      <dgm:prSet phldrT="[Text]" custT="1"/>
      <dgm:spPr/>
      <dgm:t>
        <a:bodyPr/>
        <a:lstStyle/>
        <a:p>
          <a:r>
            <a:rPr lang="en-US" sz="2400" b="1" dirty="0">
              <a:solidFill>
                <a:schemeClr val="accent5">
                  <a:lumMod val="90000"/>
                </a:schemeClr>
              </a:solidFill>
            </a:rPr>
            <a:t>Future analysis:</a:t>
          </a:r>
          <a:r>
            <a:rPr lang="en-US" sz="2400" dirty="0">
              <a:solidFill>
                <a:schemeClr val="bg1"/>
              </a:solidFill>
            </a:rPr>
            <a:t> Resources should be invested to conduct more sophisticated and real-time GIS analyses within the juvenile justice system</a:t>
          </a:r>
        </a:p>
      </dgm:t>
    </dgm:pt>
    <dgm:pt modelId="{9246D622-6FBC-49F9-8AA2-9C7917D91280}" type="parTrans" cxnId="{A95AED53-98E5-4A50-AF76-A6E5802770DC}">
      <dgm:prSet/>
      <dgm:spPr/>
      <dgm:t>
        <a:bodyPr/>
        <a:lstStyle/>
        <a:p>
          <a:endParaRPr lang="en-US">
            <a:solidFill>
              <a:schemeClr val="bg1"/>
            </a:solidFill>
          </a:endParaRPr>
        </a:p>
      </dgm:t>
    </dgm:pt>
    <dgm:pt modelId="{569A40D2-5EB3-4FDC-A445-456D516B5A5E}" type="sibTrans" cxnId="{A95AED53-98E5-4A50-AF76-A6E5802770DC}">
      <dgm:prSet/>
      <dgm:spPr/>
      <dgm:t>
        <a:bodyPr/>
        <a:lstStyle/>
        <a:p>
          <a:endParaRPr lang="en-US">
            <a:solidFill>
              <a:schemeClr val="bg1"/>
            </a:solidFill>
          </a:endParaRPr>
        </a:p>
      </dgm:t>
    </dgm:pt>
    <dgm:pt modelId="{8234B2FE-6E84-4C5E-917F-935269D66142}">
      <dgm:prSet phldrT="[Text]" custT="1"/>
      <dgm:spPr/>
      <dgm:t>
        <a:bodyPr/>
        <a:lstStyle/>
        <a:p>
          <a:r>
            <a:rPr lang="en-US" sz="2400" b="1" dirty="0">
              <a:solidFill>
                <a:schemeClr val="accent5">
                  <a:lumMod val="90000"/>
                </a:schemeClr>
              </a:solidFill>
            </a:rPr>
            <a:t>Investment in services:</a:t>
          </a:r>
          <a:r>
            <a:rPr lang="en-US" sz="2400" dirty="0">
              <a:solidFill>
                <a:schemeClr val="bg1"/>
              </a:solidFill>
            </a:rPr>
            <a:t> Maps generated for this project indicate regions where investment in behavioral health services for this population could be fruitful</a:t>
          </a:r>
        </a:p>
      </dgm:t>
    </dgm:pt>
    <dgm:pt modelId="{3C3E9C27-AA70-49E6-ADEE-C9FD634C83FC}" type="parTrans" cxnId="{C00DBB72-7B93-4F70-AAE8-C6552398BC6E}">
      <dgm:prSet/>
      <dgm:spPr/>
      <dgm:t>
        <a:bodyPr/>
        <a:lstStyle/>
        <a:p>
          <a:endParaRPr lang="en-US"/>
        </a:p>
      </dgm:t>
    </dgm:pt>
    <dgm:pt modelId="{6958C62F-F2EB-4425-883A-35739D657057}" type="sibTrans" cxnId="{C00DBB72-7B93-4F70-AAE8-C6552398BC6E}">
      <dgm:prSet/>
      <dgm:spPr/>
      <dgm:t>
        <a:bodyPr/>
        <a:lstStyle/>
        <a:p>
          <a:endParaRPr lang="en-US"/>
        </a:p>
      </dgm:t>
    </dgm:pt>
    <dgm:pt modelId="{27A435FA-0585-4CAF-A926-5B91D68FE691}" type="pres">
      <dgm:prSet presAssocID="{56311C37-6DAA-46E7-B498-0D70892E5CC6}" presName="vert0" presStyleCnt="0">
        <dgm:presLayoutVars>
          <dgm:dir/>
          <dgm:animOne val="branch"/>
          <dgm:animLvl val="lvl"/>
        </dgm:presLayoutVars>
      </dgm:prSet>
      <dgm:spPr/>
      <dgm:t>
        <a:bodyPr/>
        <a:lstStyle/>
        <a:p>
          <a:endParaRPr lang="en-US"/>
        </a:p>
      </dgm:t>
    </dgm:pt>
    <dgm:pt modelId="{E1047B38-5E6F-4D3B-B4E1-180D3B62ADB1}" type="pres">
      <dgm:prSet presAssocID="{5C99B18A-8803-4709-924C-359A26260288}" presName="thickLine" presStyleLbl="alignNode1" presStyleIdx="0" presStyleCnt="1"/>
      <dgm:spPr/>
    </dgm:pt>
    <dgm:pt modelId="{B1D2F6B2-0D1D-419F-B36A-9EC9471ABC3C}" type="pres">
      <dgm:prSet presAssocID="{5C99B18A-8803-4709-924C-359A26260288}" presName="horz1" presStyleCnt="0"/>
      <dgm:spPr/>
    </dgm:pt>
    <dgm:pt modelId="{E9A1E1A8-8893-4C64-A26B-E44E6C8EFFE8}" type="pres">
      <dgm:prSet presAssocID="{5C99B18A-8803-4709-924C-359A26260288}" presName="tx1" presStyleLbl="revTx" presStyleIdx="0" presStyleCnt="4" custScaleX="165359"/>
      <dgm:spPr/>
      <dgm:t>
        <a:bodyPr/>
        <a:lstStyle/>
        <a:p>
          <a:endParaRPr lang="en-US"/>
        </a:p>
      </dgm:t>
    </dgm:pt>
    <dgm:pt modelId="{1C73D03E-E2AC-4EEC-874E-AF606F6CCA0E}" type="pres">
      <dgm:prSet presAssocID="{5C99B18A-8803-4709-924C-359A26260288}" presName="vert1" presStyleCnt="0"/>
      <dgm:spPr/>
    </dgm:pt>
    <dgm:pt modelId="{B726992F-2A9A-4805-BF1E-363328D8910E}" type="pres">
      <dgm:prSet presAssocID="{D3B5683B-0C28-4D61-B091-B91FA110FA5D}" presName="vertSpace2a" presStyleCnt="0"/>
      <dgm:spPr/>
    </dgm:pt>
    <dgm:pt modelId="{5D3C36A0-7785-4813-81C3-513FBAD3435E}" type="pres">
      <dgm:prSet presAssocID="{D3B5683B-0C28-4D61-B091-B91FA110FA5D}" presName="horz2" presStyleCnt="0"/>
      <dgm:spPr/>
    </dgm:pt>
    <dgm:pt modelId="{1FB1EA54-91BF-452A-99A2-88111270A5E4}" type="pres">
      <dgm:prSet presAssocID="{D3B5683B-0C28-4D61-B091-B91FA110FA5D}" presName="horzSpace2" presStyleCnt="0"/>
      <dgm:spPr/>
    </dgm:pt>
    <dgm:pt modelId="{87B4DFFF-0DA0-408D-A5F7-6DBA1CD4C598}" type="pres">
      <dgm:prSet presAssocID="{D3B5683B-0C28-4D61-B091-B91FA110FA5D}" presName="tx2" presStyleLbl="revTx" presStyleIdx="1" presStyleCnt="4" custScaleY="47434"/>
      <dgm:spPr/>
      <dgm:t>
        <a:bodyPr/>
        <a:lstStyle/>
        <a:p>
          <a:endParaRPr lang="en-US"/>
        </a:p>
      </dgm:t>
    </dgm:pt>
    <dgm:pt modelId="{057C4C94-BB41-4B56-B2D7-D08ABAC919AA}" type="pres">
      <dgm:prSet presAssocID="{D3B5683B-0C28-4D61-B091-B91FA110FA5D}" presName="vert2" presStyleCnt="0"/>
      <dgm:spPr/>
    </dgm:pt>
    <dgm:pt modelId="{6D8CF852-8F62-42A2-8ECE-047B5C4D4033}" type="pres">
      <dgm:prSet presAssocID="{D3B5683B-0C28-4D61-B091-B91FA110FA5D}" presName="thinLine2b" presStyleLbl="callout" presStyleIdx="0" presStyleCnt="3"/>
      <dgm:spPr/>
    </dgm:pt>
    <dgm:pt modelId="{46F00B12-EE07-43AC-9AF7-6DCE1223D6C5}" type="pres">
      <dgm:prSet presAssocID="{D3B5683B-0C28-4D61-B091-B91FA110FA5D}" presName="vertSpace2b" presStyleCnt="0"/>
      <dgm:spPr/>
    </dgm:pt>
    <dgm:pt modelId="{238CB232-87F0-42AF-8444-4F458935A31C}" type="pres">
      <dgm:prSet presAssocID="{8234B2FE-6E84-4C5E-917F-935269D66142}" presName="horz2" presStyleCnt="0"/>
      <dgm:spPr/>
    </dgm:pt>
    <dgm:pt modelId="{750AAF79-295F-4862-9F9F-D3D9D7503D74}" type="pres">
      <dgm:prSet presAssocID="{8234B2FE-6E84-4C5E-917F-935269D66142}" presName="horzSpace2" presStyleCnt="0"/>
      <dgm:spPr/>
    </dgm:pt>
    <dgm:pt modelId="{93B1A5A6-DE9C-46EC-AD3C-4FD9FE13C9A9}" type="pres">
      <dgm:prSet presAssocID="{8234B2FE-6E84-4C5E-917F-935269D66142}" presName="tx2" presStyleLbl="revTx" presStyleIdx="2" presStyleCnt="4" custScaleY="81396"/>
      <dgm:spPr/>
      <dgm:t>
        <a:bodyPr/>
        <a:lstStyle/>
        <a:p>
          <a:endParaRPr lang="en-US"/>
        </a:p>
      </dgm:t>
    </dgm:pt>
    <dgm:pt modelId="{F8555DC9-8ED9-4182-8463-B1E10C1FC6B6}" type="pres">
      <dgm:prSet presAssocID="{8234B2FE-6E84-4C5E-917F-935269D66142}" presName="vert2" presStyleCnt="0"/>
      <dgm:spPr/>
    </dgm:pt>
    <dgm:pt modelId="{4579280E-BDEF-4E74-A71E-2DE668ECE165}" type="pres">
      <dgm:prSet presAssocID="{8234B2FE-6E84-4C5E-917F-935269D66142}" presName="thinLine2b" presStyleLbl="callout" presStyleIdx="1" presStyleCnt="3"/>
      <dgm:spPr/>
    </dgm:pt>
    <dgm:pt modelId="{512280CB-B247-467A-8D0F-59E97CF4C913}" type="pres">
      <dgm:prSet presAssocID="{8234B2FE-6E84-4C5E-917F-935269D66142}" presName="vertSpace2b" presStyleCnt="0"/>
      <dgm:spPr/>
    </dgm:pt>
    <dgm:pt modelId="{0B8A9244-8B22-4CBE-A561-13FF5058EFD7}" type="pres">
      <dgm:prSet presAssocID="{79E74944-3EB6-4DCA-8EC3-9CCFF1E747C1}" presName="horz2" presStyleCnt="0"/>
      <dgm:spPr/>
    </dgm:pt>
    <dgm:pt modelId="{93ADC9C6-43EB-417D-8A71-BB3DEC8337F3}" type="pres">
      <dgm:prSet presAssocID="{79E74944-3EB6-4DCA-8EC3-9CCFF1E747C1}" presName="horzSpace2" presStyleCnt="0"/>
      <dgm:spPr/>
    </dgm:pt>
    <dgm:pt modelId="{F031D582-9492-44F0-98E7-9069742EBA81}" type="pres">
      <dgm:prSet presAssocID="{79E74944-3EB6-4DCA-8EC3-9CCFF1E747C1}" presName="tx2" presStyleLbl="revTx" presStyleIdx="3" presStyleCnt="4" custScaleY="78815"/>
      <dgm:spPr/>
      <dgm:t>
        <a:bodyPr/>
        <a:lstStyle/>
        <a:p>
          <a:endParaRPr lang="en-US"/>
        </a:p>
      </dgm:t>
    </dgm:pt>
    <dgm:pt modelId="{E04ADF2C-761F-43B0-A7B4-4C3673384283}" type="pres">
      <dgm:prSet presAssocID="{79E74944-3EB6-4DCA-8EC3-9CCFF1E747C1}" presName="vert2" presStyleCnt="0"/>
      <dgm:spPr/>
    </dgm:pt>
    <dgm:pt modelId="{A280AC98-8F59-4562-B8C4-9CA2602F8F3E}" type="pres">
      <dgm:prSet presAssocID="{79E74944-3EB6-4DCA-8EC3-9CCFF1E747C1}" presName="thinLine2b" presStyleLbl="callout" presStyleIdx="2" presStyleCnt="3"/>
      <dgm:spPr/>
    </dgm:pt>
    <dgm:pt modelId="{03668BFE-CC4D-4E19-B934-CCF9E82263DB}" type="pres">
      <dgm:prSet presAssocID="{79E74944-3EB6-4DCA-8EC3-9CCFF1E747C1}" presName="vertSpace2b" presStyleCnt="0"/>
      <dgm:spPr/>
    </dgm:pt>
  </dgm:ptLst>
  <dgm:cxnLst>
    <dgm:cxn modelId="{1065345D-35F7-4326-A5C3-50CF9C3998EF}" srcId="{56311C37-6DAA-46E7-B498-0D70892E5CC6}" destId="{5C99B18A-8803-4709-924C-359A26260288}" srcOrd="0" destOrd="0" parTransId="{41BC6C3C-5A48-4C3D-A861-36F48423A408}" sibTransId="{48E16BD4-1AE2-4917-8679-EED731C76282}"/>
    <dgm:cxn modelId="{7CAC7676-9BA1-4EED-99E9-A28629B1FA76}" type="presOf" srcId="{5C99B18A-8803-4709-924C-359A26260288}" destId="{E9A1E1A8-8893-4C64-A26B-E44E6C8EFFE8}" srcOrd="0" destOrd="0" presId="urn:microsoft.com/office/officeart/2008/layout/LinedList"/>
    <dgm:cxn modelId="{0B1989B9-1B1B-4D7E-892F-0FFF74A4D8CF}" srcId="{5C99B18A-8803-4709-924C-359A26260288}" destId="{D3B5683B-0C28-4D61-B091-B91FA110FA5D}" srcOrd="0" destOrd="0" parTransId="{1EED1304-8D30-486E-8862-6CF7BEECE8AB}" sibTransId="{8AF8E2B3-CD2F-44DE-969E-FAB752045439}"/>
    <dgm:cxn modelId="{350B76A1-0E5B-4ADA-8C63-10185BA65E75}" type="presOf" srcId="{79E74944-3EB6-4DCA-8EC3-9CCFF1E747C1}" destId="{F031D582-9492-44F0-98E7-9069742EBA81}" srcOrd="0" destOrd="0" presId="urn:microsoft.com/office/officeart/2008/layout/LinedList"/>
    <dgm:cxn modelId="{C00DBB72-7B93-4F70-AAE8-C6552398BC6E}" srcId="{5C99B18A-8803-4709-924C-359A26260288}" destId="{8234B2FE-6E84-4C5E-917F-935269D66142}" srcOrd="1" destOrd="0" parTransId="{3C3E9C27-AA70-49E6-ADEE-C9FD634C83FC}" sibTransId="{6958C62F-F2EB-4425-883A-35739D657057}"/>
    <dgm:cxn modelId="{EC19FCCE-7E2B-4455-8D77-2338B8EE7451}" type="presOf" srcId="{D3B5683B-0C28-4D61-B091-B91FA110FA5D}" destId="{87B4DFFF-0DA0-408D-A5F7-6DBA1CD4C598}" srcOrd="0" destOrd="0" presId="urn:microsoft.com/office/officeart/2008/layout/LinedList"/>
    <dgm:cxn modelId="{A66397BE-7768-4A32-B526-0C6E02892C5F}" type="presOf" srcId="{56311C37-6DAA-46E7-B498-0D70892E5CC6}" destId="{27A435FA-0585-4CAF-A926-5B91D68FE691}" srcOrd="0" destOrd="0" presId="urn:microsoft.com/office/officeart/2008/layout/LinedList"/>
    <dgm:cxn modelId="{09ABBD63-2E9A-45A3-84E6-5DA61B5D8D9D}" type="presOf" srcId="{8234B2FE-6E84-4C5E-917F-935269D66142}" destId="{93B1A5A6-DE9C-46EC-AD3C-4FD9FE13C9A9}" srcOrd="0" destOrd="0" presId="urn:microsoft.com/office/officeart/2008/layout/LinedList"/>
    <dgm:cxn modelId="{A95AED53-98E5-4A50-AF76-A6E5802770DC}" srcId="{5C99B18A-8803-4709-924C-359A26260288}" destId="{79E74944-3EB6-4DCA-8EC3-9CCFF1E747C1}" srcOrd="2" destOrd="0" parTransId="{9246D622-6FBC-49F9-8AA2-9C7917D91280}" sibTransId="{569A40D2-5EB3-4FDC-A445-456D516B5A5E}"/>
    <dgm:cxn modelId="{EB7D78A4-0021-4E5B-ACE6-29DD35731104}" type="presParOf" srcId="{27A435FA-0585-4CAF-A926-5B91D68FE691}" destId="{E1047B38-5E6F-4D3B-B4E1-180D3B62ADB1}" srcOrd="0" destOrd="0" presId="urn:microsoft.com/office/officeart/2008/layout/LinedList"/>
    <dgm:cxn modelId="{63B06786-07B6-4D08-BE57-F94F113D5805}" type="presParOf" srcId="{27A435FA-0585-4CAF-A926-5B91D68FE691}" destId="{B1D2F6B2-0D1D-419F-B36A-9EC9471ABC3C}" srcOrd="1" destOrd="0" presId="urn:microsoft.com/office/officeart/2008/layout/LinedList"/>
    <dgm:cxn modelId="{CD21C712-143B-4BB2-B3CF-64B7D322C5BA}" type="presParOf" srcId="{B1D2F6B2-0D1D-419F-B36A-9EC9471ABC3C}" destId="{E9A1E1A8-8893-4C64-A26B-E44E6C8EFFE8}" srcOrd="0" destOrd="0" presId="urn:microsoft.com/office/officeart/2008/layout/LinedList"/>
    <dgm:cxn modelId="{0E8EDFBD-D31B-496B-AF69-0E443D4AA725}" type="presParOf" srcId="{B1D2F6B2-0D1D-419F-B36A-9EC9471ABC3C}" destId="{1C73D03E-E2AC-4EEC-874E-AF606F6CCA0E}" srcOrd="1" destOrd="0" presId="urn:microsoft.com/office/officeart/2008/layout/LinedList"/>
    <dgm:cxn modelId="{40A4C1E6-8585-4D15-87BD-F95D0EBDD280}" type="presParOf" srcId="{1C73D03E-E2AC-4EEC-874E-AF606F6CCA0E}" destId="{B726992F-2A9A-4805-BF1E-363328D8910E}" srcOrd="0" destOrd="0" presId="urn:microsoft.com/office/officeart/2008/layout/LinedList"/>
    <dgm:cxn modelId="{827DCDEA-8F50-4EA3-995B-DF5ADF0D4903}" type="presParOf" srcId="{1C73D03E-E2AC-4EEC-874E-AF606F6CCA0E}" destId="{5D3C36A0-7785-4813-81C3-513FBAD3435E}" srcOrd="1" destOrd="0" presId="urn:microsoft.com/office/officeart/2008/layout/LinedList"/>
    <dgm:cxn modelId="{0CA24A5F-FAF6-4386-8430-CD91A735C441}" type="presParOf" srcId="{5D3C36A0-7785-4813-81C3-513FBAD3435E}" destId="{1FB1EA54-91BF-452A-99A2-88111270A5E4}" srcOrd="0" destOrd="0" presId="urn:microsoft.com/office/officeart/2008/layout/LinedList"/>
    <dgm:cxn modelId="{1CA254E2-0AE2-458C-96B7-7E392BC95F3B}" type="presParOf" srcId="{5D3C36A0-7785-4813-81C3-513FBAD3435E}" destId="{87B4DFFF-0DA0-408D-A5F7-6DBA1CD4C598}" srcOrd="1" destOrd="0" presId="urn:microsoft.com/office/officeart/2008/layout/LinedList"/>
    <dgm:cxn modelId="{8D777673-F9BF-4E18-9402-00D899B1F747}" type="presParOf" srcId="{5D3C36A0-7785-4813-81C3-513FBAD3435E}" destId="{057C4C94-BB41-4B56-B2D7-D08ABAC919AA}" srcOrd="2" destOrd="0" presId="urn:microsoft.com/office/officeart/2008/layout/LinedList"/>
    <dgm:cxn modelId="{2710DB4C-712C-4D33-BC51-9B8673C11504}" type="presParOf" srcId="{1C73D03E-E2AC-4EEC-874E-AF606F6CCA0E}" destId="{6D8CF852-8F62-42A2-8ECE-047B5C4D4033}" srcOrd="2" destOrd="0" presId="urn:microsoft.com/office/officeart/2008/layout/LinedList"/>
    <dgm:cxn modelId="{8A7608B0-0FCE-4472-A884-D3339B483396}" type="presParOf" srcId="{1C73D03E-E2AC-4EEC-874E-AF606F6CCA0E}" destId="{46F00B12-EE07-43AC-9AF7-6DCE1223D6C5}" srcOrd="3" destOrd="0" presId="urn:microsoft.com/office/officeart/2008/layout/LinedList"/>
    <dgm:cxn modelId="{3BD6C471-AE3D-4472-8183-75ECAB3611F4}" type="presParOf" srcId="{1C73D03E-E2AC-4EEC-874E-AF606F6CCA0E}" destId="{238CB232-87F0-42AF-8444-4F458935A31C}" srcOrd="4" destOrd="0" presId="urn:microsoft.com/office/officeart/2008/layout/LinedList"/>
    <dgm:cxn modelId="{75103353-13A1-4EA5-B521-3F6FD1271C73}" type="presParOf" srcId="{238CB232-87F0-42AF-8444-4F458935A31C}" destId="{750AAF79-295F-4862-9F9F-D3D9D7503D74}" srcOrd="0" destOrd="0" presId="urn:microsoft.com/office/officeart/2008/layout/LinedList"/>
    <dgm:cxn modelId="{291DD4A2-FF99-4507-8233-EA0A7E07E7FE}" type="presParOf" srcId="{238CB232-87F0-42AF-8444-4F458935A31C}" destId="{93B1A5A6-DE9C-46EC-AD3C-4FD9FE13C9A9}" srcOrd="1" destOrd="0" presId="urn:microsoft.com/office/officeart/2008/layout/LinedList"/>
    <dgm:cxn modelId="{5C786B6C-90D7-4947-A28C-C4ADB4CAC5EC}" type="presParOf" srcId="{238CB232-87F0-42AF-8444-4F458935A31C}" destId="{F8555DC9-8ED9-4182-8463-B1E10C1FC6B6}" srcOrd="2" destOrd="0" presId="urn:microsoft.com/office/officeart/2008/layout/LinedList"/>
    <dgm:cxn modelId="{725C773A-061E-4F68-BB42-20ED32D3FEBE}" type="presParOf" srcId="{1C73D03E-E2AC-4EEC-874E-AF606F6CCA0E}" destId="{4579280E-BDEF-4E74-A71E-2DE668ECE165}" srcOrd="5" destOrd="0" presId="urn:microsoft.com/office/officeart/2008/layout/LinedList"/>
    <dgm:cxn modelId="{FB6D6212-E6A2-495C-9040-128CEE608AB7}" type="presParOf" srcId="{1C73D03E-E2AC-4EEC-874E-AF606F6CCA0E}" destId="{512280CB-B247-467A-8D0F-59E97CF4C913}" srcOrd="6" destOrd="0" presId="urn:microsoft.com/office/officeart/2008/layout/LinedList"/>
    <dgm:cxn modelId="{CBDB5700-B4F9-4B27-95F8-580F795F816F}" type="presParOf" srcId="{1C73D03E-E2AC-4EEC-874E-AF606F6CCA0E}" destId="{0B8A9244-8B22-4CBE-A561-13FF5058EFD7}" srcOrd="7" destOrd="0" presId="urn:microsoft.com/office/officeart/2008/layout/LinedList"/>
    <dgm:cxn modelId="{461452EB-F3B6-4DF1-978D-D9BFB551EA5A}" type="presParOf" srcId="{0B8A9244-8B22-4CBE-A561-13FF5058EFD7}" destId="{93ADC9C6-43EB-417D-8A71-BB3DEC8337F3}" srcOrd="0" destOrd="0" presId="urn:microsoft.com/office/officeart/2008/layout/LinedList"/>
    <dgm:cxn modelId="{BDCBC92E-4595-4EB6-B7FD-4AAA1E29FF15}" type="presParOf" srcId="{0B8A9244-8B22-4CBE-A561-13FF5058EFD7}" destId="{F031D582-9492-44F0-98E7-9069742EBA81}" srcOrd="1" destOrd="0" presId="urn:microsoft.com/office/officeart/2008/layout/LinedList"/>
    <dgm:cxn modelId="{12DDDDD3-5417-4072-A11F-6DEE6F2A17C6}" type="presParOf" srcId="{0B8A9244-8B22-4CBE-A561-13FF5058EFD7}" destId="{E04ADF2C-761F-43B0-A7B4-4C3673384283}" srcOrd="2" destOrd="0" presId="urn:microsoft.com/office/officeart/2008/layout/LinedList"/>
    <dgm:cxn modelId="{93194B9B-0FE4-4DEF-B594-5D8248A5D8B4}" type="presParOf" srcId="{1C73D03E-E2AC-4EEC-874E-AF606F6CCA0E}" destId="{A280AC98-8F59-4562-B8C4-9CA2602F8F3E}" srcOrd="8" destOrd="0" presId="urn:microsoft.com/office/officeart/2008/layout/LinedList"/>
    <dgm:cxn modelId="{DC0C902D-F066-428B-A648-4D060E190D40}" type="presParOf" srcId="{1C73D03E-E2AC-4EEC-874E-AF606F6CCA0E}" destId="{03668BFE-CC4D-4E19-B934-CCF9E82263DB}"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6311C37-6DAA-46E7-B498-0D70892E5CC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C99B18A-8803-4709-924C-359A26260288}">
      <dgm:prSet phldrT="[Text]" custT="1"/>
      <dgm:spPr/>
      <dgm:t>
        <a:bodyPr/>
        <a:lstStyle/>
        <a:p>
          <a:r>
            <a:rPr lang="en-US" sz="3000" b="1" dirty="0">
              <a:solidFill>
                <a:schemeClr val="bg1"/>
              </a:solidFill>
            </a:rPr>
            <a:t>Policy implications</a:t>
          </a:r>
        </a:p>
      </dgm:t>
    </dgm:pt>
    <dgm:pt modelId="{41BC6C3C-5A48-4C3D-A861-36F48423A408}" type="parTrans" cxnId="{1065345D-35F7-4326-A5C3-50CF9C3998EF}">
      <dgm:prSet/>
      <dgm:spPr/>
      <dgm:t>
        <a:bodyPr/>
        <a:lstStyle/>
        <a:p>
          <a:endParaRPr lang="en-US">
            <a:solidFill>
              <a:schemeClr val="bg1"/>
            </a:solidFill>
          </a:endParaRPr>
        </a:p>
      </dgm:t>
    </dgm:pt>
    <dgm:pt modelId="{48E16BD4-1AE2-4917-8679-EED731C76282}" type="sibTrans" cxnId="{1065345D-35F7-4326-A5C3-50CF9C3998EF}">
      <dgm:prSet/>
      <dgm:spPr/>
      <dgm:t>
        <a:bodyPr/>
        <a:lstStyle/>
        <a:p>
          <a:endParaRPr lang="en-US">
            <a:solidFill>
              <a:schemeClr val="bg1"/>
            </a:solidFill>
          </a:endParaRPr>
        </a:p>
      </dgm:t>
    </dgm:pt>
    <dgm:pt modelId="{D3B5683B-0C28-4D61-B091-B91FA110FA5D}">
      <dgm:prSet phldrT="[Text]" custT="1"/>
      <dgm:spPr/>
      <dgm:t>
        <a:bodyPr/>
        <a:lstStyle/>
        <a:p>
          <a:r>
            <a:rPr lang="en-US" sz="2400" b="1" dirty="0">
              <a:solidFill>
                <a:schemeClr val="accent5">
                  <a:lumMod val="90000"/>
                </a:schemeClr>
              </a:solidFill>
            </a:rPr>
            <a:t>Dissemination:</a:t>
          </a:r>
          <a:r>
            <a:rPr lang="en-US" sz="2400" dirty="0">
              <a:solidFill>
                <a:schemeClr val="bg1"/>
              </a:solidFill>
            </a:rPr>
            <a:t> Findings will be shared with agency representatives in 2018</a:t>
          </a:r>
        </a:p>
      </dgm:t>
    </dgm:pt>
    <dgm:pt modelId="{1EED1304-8D30-486E-8862-6CF7BEECE8AB}" type="parTrans" cxnId="{0B1989B9-1B1B-4D7E-892F-0FFF74A4D8CF}">
      <dgm:prSet/>
      <dgm:spPr/>
      <dgm:t>
        <a:bodyPr/>
        <a:lstStyle/>
        <a:p>
          <a:endParaRPr lang="en-US">
            <a:solidFill>
              <a:schemeClr val="bg1"/>
            </a:solidFill>
          </a:endParaRPr>
        </a:p>
      </dgm:t>
    </dgm:pt>
    <dgm:pt modelId="{8AF8E2B3-CD2F-44DE-969E-FAB752045439}" type="sibTrans" cxnId="{0B1989B9-1B1B-4D7E-892F-0FFF74A4D8CF}">
      <dgm:prSet/>
      <dgm:spPr/>
      <dgm:t>
        <a:bodyPr/>
        <a:lstStyle/>
        <a:p>
          <a:endParaRPr lang="en-US">
            <a:solidFill>
              <a:schemeClr val="bg1"/>
            </a:solidFill>
          </a:endParaRPr>
        </a:p>
      </dgm:t>
    </dgm:pt>
    <dgm:pt modelId="{79E74944-3EB6-4DCA-8EC3-9CCFF1E747C1}">
      <dgm:prSet phldrT="[Text]" custT="1"/>
      <dgm:spPr/>
      <dgm:t>
        <a:bodyPr/>
        <a:lstStyle/>
        <a:p>
          <a:r>
            <a:rPr lang="en-US" sz="2400" b="1" dirty="0">
              <a:solidFill>
                <a:schemeClr val="accent5">
                  <a:lumMod val="90000"/>
                </a:schemeClr>
              </a:solidFill>
            </a:rPr>
            <a:t>Future analysis:</a:t>
          </a:r>
          <a:r>
            <a:rPr lang="en-US" sz="2400" dirty="0">
              <a:solidFill>
                <a:schemeClr val="bg1"/>
              </a:solidFill>
            </a:rPr>
            <a:t> Resources should be invested to conduct more sophisticated and real-time GIS analyses within the juvenile justice system</a:t>
          </a:r>
        </a:p>
      </dgm:t>
    </dgm:pt>
    <dgm:pt modelId="{9246D622-6FBC-49F9-8AA2-9C7917D91280}" type="parTrans" cxnId="{A95AED53-98E5-4A50-AF76-A6E5802770DC}">
      <dgm:prSet/>
      <dgm:spPr/>
      <dgm:t>
        <a:bodyPr/>
        <a:lstStyle/>
        <a:p>
          <a:endParaRPr lang="en-US">
            <a:solidFill>
              <a:schemeClr val="bg1"/>
            </a:solidFill>
          </a:endParaRPr>
        </a:p>
      </dgm:t>
    </dgm:pt>
    <dgm:pt modelId="{569A40D2-5EB3-4FDC-A445-456D516B5A5E}" type="sibTrans" cxnId="{A95AED53-98E5-4A50-AF76-A6E5802770DC}">
      <dgm:prSet/>
      <dgm:spPr/>
      <dgm:t>
        <a:bodyPr/>
        <a:lstStyle/>
        <a:p>
          <a:endParaRPr lang="en-US">
            <a:solidFill>
              <a:schemeClr val="bg1"/>
            </a:solidFill>
          </a:endParaRPr>
        </a:p>
      </dgm:t>
    </dgm:pt>
    <dgm:pt modelId="{8234B2FE-6E84-4C5E-917F-935269D66142}">
      <dgm:prSet phldrT="[Text]" custT="1"/>
      <dgm:spPr/>
      <dgm:t>
        <a:bodyPr/>
        <a:lstStyle/>
        <a:p>
          <a:r>
            <a:rPr lang="en-US" sz="2400" b="1" dirty="0">
              <a:solidFill>
                <a:schemeClr val="accent5">
                  <a:lumMod val="90000"/>
                </a:schemeClr>
              </a:solidFill>
            </a:rPr>
            <a:t>Investment in services:</a:t>
          </a:r>
          <a:r>
            <a:rPr lang="en-US" sz="2400" dirty="0">
              <a:solidFill>
                <a:schemeClr val="bg1"/>
              </a:solidFill>
            </a:rPr>
            <a:t> Maps generated for this project indicate regions where investment in behavioral health services for this population could be fruitful</a:t>
          </a:r>
        </a:p>
      </dgm:t>
    </dgm:pt>
    <dgm:pt modelId="{3C3E9C27-AA70-49E6-ADEE-C9FD634C83FC}" type="parTrans" cxnId="{C00DBB72-7B93-4F70-AAE8-C6552398BC6E}">
      <dgm:prSet/>
      <dgm:spPr/>
      <dgm:t>
        <a:bodyPr/>
        <a:lstStyle/>
        <a:p>
          <a:endParaRPr lang="en-US"/>
        </a:p>
      </dgm:t>
    </dgm:pt>
    <dgm:pt modelId="{6958C62F-F2EB-4425-883A-35739D657057}" type="sibTrans" cxnId="{C00DBB72-7B93-4F70-AAE8-C6552398BC6E}">
      <dgm:prSet/>
      <dgm:spPr/>
      <dgm:t>
        <a:bodyPr/>
        <a:lstStyle/>
        <a:p>
          <a:endParaRPr lang="en-US"/>
        </a:p>
      </dgm:t>
    </dgm:pt>
    <dgm:pt modelId="{27A435FA-0585-4CAF-A926-5B91D68FE691}" type="pres">
      <dgm:prSet presAssocID="{56311C37-6DAA-46E7-B498-0D70892E5CC6}" presName="vert0" presStyleCnt="0">
        <dgm:presLayoutVars>
          <dgm:dir/>
          <dgm:animOne val="branch"/>
          <dgm:animLvl val="lvl"/>
        </dgm:presLayoutVars>
      </dgm:prSet>
      <dgm:spPr/>
      <dgm:t>
        <a:bodyPr/>
        <a:lstStyle/>
        <a:p>
          <a:endParaRPr lang="en-US"/>
        </a:p>
      </dgm:t>
    </dgm:pt>
    <dgm:pt modelId="{E1047B38-5E6F-4D3B-B4E1-180D3B62ADB1}" type="pres">
      <dgm:prSet presAssocID="{5C99B18A-8803-4709-924C-359A26260288}" presName="thickLine" presStyleLbl="alignNode1" presStyleIdx="0" presStyleCnt="1"/>
      <dgm:spPr/>
    </dgm:pt>
    <dgm:pt modelId="{B1D2F6B2-0D1D-419F-B36A-9EC9471ABC3C}" type="pres">
      <dgm:prSet presAssocID="{5C99B18A-8803-4709-924C-359A26260288}" presName="horz1" presStyleCnt="0"/>
      <dgm:spPr/>
    </dgm:pt>
    <dgm:pt modelId="{E9A1E1A8-8893-4C64-A26B-E44E6C8EFFE8}" type="pres">
      <dgm:prSet presAssocID="{5C99B18A-8803-4709-924C-359A26260288}" presName="tx1" presStyleLbl="revTx" presStyleIdx="0" presStyleCnt="4" custScaleX="165359"/>
      <dgm:spPr/>
      <dgm:t>
        <a:bodyPr/>
        <a:lstStyle/>
        <a:p>
          <a:endParaRPr lang="en-US"/>
        </a:p>
      </dgm:t>
    </dgm:pt>
    <dgm:pt modelId="{1C73D03E-E2AC-4EEC-874E-AF606F6CCA0E}" type="pres">
      <dgm:prSet presAssocID="{5C99B18A-8803-4709-924C-359A26260288}" presName="vert1" presStyleCnt="0"/>
      <dgm:spPr/>
    </dgm:pt>
    <dgm:pt modelId="{B726992F-2A9A-4805-BF1E-363328D8910E}" type="pres">
      <dgm:prSet presAssocID="{D3B5683B-0C28-4D61-B091-B91FA110FA5D}" presName="vertSpace2a" presStyleCnt="0"/>
      <dgm:spPr/>
    </dgm:pt>
    <dgm:pt modelId="{5D3C36A0-7785-4813-81C3-513FBAD3435E}" type="pres">
      <dgm:prSet presAssocID="{D3B5683B-0C28-4D61-B091-B91FA110FA5D}" presName="horz2" presStyleCnt="0"/>
      <dgm:spPr/>
    </dgm:pt>
    <dgm:pt modelId="{1FB1EA54-91BF-452A-99A2-88111270A5E4}" type="pres">
      <dgm:prSet presAssocID="{D3B5683B-0C28-4D61-B091-B91FA110FA5D}" presName="horzSpace2" presStyleCnt="0"/>
      <dgm:spPr/>
    </dgm:pt>
    <dgm:pt modelId="{87B4DFFF-0DA0-408D-A5F7-6DBA1CD4C598}" type="pres">
      <dgm:prSet presAssocID="{D3B5683B-0C28-4D61-B091-B91FA110FA5D}" presName="tx2" presStyleLbl="revTx" presStyleIdx="1" presStyleCnt="4" custScaleY="47434"/>
      <dgm:spPr/>
      <dgm:t>
        <a:bodyPr/>
        <a:lstStyle/>
        <a:p>
          <a:endParaRPr lang="en-US"/>
        </a:p>
      </dgm:t>
    </dgm:pt>
    <dgm:pt modelId="{057C4C94-BB41-4B56-B2D7-D08ABAC919AA}" type="pres">
      <dgm:prSet presAssocID="{D3B5683B-0C28-4D61-B091-B91FA110FA5D}" presName="vert2" presStyleCnt="0"/>
      <dgm:spPr/>
    </dgm:pt>
    <dgm:pt modelId="{6D8CF852-8F62-42A2-8ECE-047B5C4D4033}" type="pres">
      <dgm:prSet presAssocID="{D3B5683B-0C28-4D61-B091-B91FA110FA5D}" presName="thinLine2b" presStyleLbl="callout" presStyleIdx="0" presStyleCnt="3"/>
      <dgm:spPr/>
    </dgm:pt>
    <dgm:pt modelId="{46F00B12-EE07-43AC-9AF7-6DCE1223D6C5}" type="pres">
      <dgm:prSet presAssocID="{D3B5683B-0C28-4D61-B091-B91FA110FA5D}" presName="vertSpace2b" presStyleCnt="0"/>
      <dgm:spPr/>
    </dgm:pt>
    <dgm:pt modelId="{238CB232-87F0-42AF-8444-4F458935A31C}" type="pres">
      <dgm:prSet presAssocID="{8234B2FE-6E84-4C5E-917F-935269D66142}" presName="horz2" presStyleCnt="0"/>
      <dgm:spPr/>
    </dgm:pt>
    <dgm:pt modelId="{750AAF79-295F-4862-9F9F-D3D9D7503D74}" type="pres">
      <dgm:prSet presAssocID="{8234B2FE-6E84-4C5E-917F-935269D66142}" presName="horzSpace2" presStyleCnt="0"/>
      <dgm:spPr/>
    </dgm:pt>
    <dgm:pt modelId="{93B1A5A6-DE9C-46EC-AD3C-4FD9FE13C9A9}" type="pres">
      <dgm:prSet presAssocID="{8234B2FE-6E84-4C5E-917F-935269D66142}" presName="tx2" presStyleLbl="revTx" presStyleIdx="2" presStyleCnt="4" custScaleY="81396"/>
      <dgm:spPr/>
      <dgm:t>
        <a:bodyPr/>
        <a:lstStyle/>
        <a:p>
          <a:endParaRPr lang="en-US"/>
        </a:p>
      </dgm:t>
    </dgm:pt>
    <dgm:pt modelId="{F8555DC9-8ED9-4182-8463-B1E10C1FC6B6}" type="pres">
      <dgm:prSet presAssocID="{8234B2FE-6E84-4C5E-917F-935269D66142}" presName="vert2" presStyleCnt="0"/>
      <dgm:spPr/>
    </dgm:pt>
    <dgm:pt modelId="{4579280E-BDEF-4E74-A71E-2DE668ECE165}" type="pres">
      <dgm:prSet presAssocID="{8234B2FE-6E84-4C5E-917F-935269D66142}" presName="thinLine2b" presStyleLbl="callout" presStyleIdx="1" presStyleCnt="3"/>
      <dgm:spPr/>
    </dgm:pt>
    <dgm:pt modelId="{512280CB-B247-467A-8D0F-59E97CF4C913}" type="pres">
      <dgm:prSet presAssocID="{8234B2FE-6E84-4C5E-917F-935269D66142}" presName="vertSpace2b" presStyleCnt="0"/>
      <dgm:spPr/>
    </dgm:pt>
    <dgm:pt modelId="{0B8A9244-8B22-4CBE-A561-13FF5058EFD7}" type="pres">
      <dgm:prSet presAssocID="{79E74944-3EB6-4DCA-8EC3-9CCFF1E747C1}" presName="horz2" presStyleCnt="0"/>
      <dgm:spPr/>
    </dgm:pt>
    <dgm:pt modelId="{93ADC9C6-43EB-417D-8A71-BB3DEC8337F3}" type="pres">
      <dgm:prSet presAssocID="{79E74944-3EB6-4DCA-8EC3-9CCFF1E747C1}" presName="horzSpace2" presStyleCnt="0"/>
      <dgm:spPr/>
    </dgm:pt>
    <dgm:pt modelId="{F031D582-9492-44F0-98E7-9069742EBA81}" type="pres">
      <dgm:prSet presAssocID="{79E74944-3EB6-4DCA-8EC3-9CCFF1E747C1}" presName="tx2" presStyleLbl="revTx" presStyleIdx="3" presStyleCnt="4" custScaleY="78815"/>
      <dgm:spPr/>
      <dgm:t>
        <a:bodyPr/>
        <a:lstStyle/>
        <a:p>
          <a:endParaRPr lang="en-US"/>
        </a:p>
      </dgm:t>
    </dgm:pt>
    <dgm:pt modelId="{E04ADF2C-761F-43B0-A7B4-4C3673384283}" type="pres">
      <dgm:prSet presAssocID="{79E74944-3EB6-4DCA-8EC3-9CCFF1E747C1}" presName="vert2" presStyleCnt="0"/>
      <dgm:spPr/>
    </dgm:pt>
    <dgm:pt modelId="{A280AC98-8F59-4562-B8C4-9CA2602F8F3E}" type="pres">
      <dgm:prSet presAssocID="{79E74944-3EB6-4DCA-8EC3-9CCFF1E747C1}" presName="thinLine2b" presStyleLbl="callout" presStyleIdx="2" presStyleCnt="3"/>
      <dgm:spPr/>
    </dgm:pt>
    <dgm:pt modelId="{03668BFE-CC4D-4E19-B934-CCF9E82263DB}" type="pres">
      <dgm:prSet presAssocID="{79E74944-3EB6-4DCA-8EC3-9CCFF1E747C1}" presName="vertSpace2b" presStyleCnt="0"/>
      <dgm:spPr/>
    </dgm:pt>
  </dgm:ptLst>
  <dgm:cxnLst>
    <dgm:cxn modelId="{1065345D-35F7-4326-A5C3-50CF9C3998EF}" srcId="{56311C37-6DAA-46E7-B498-0D70892E5CC6}" destId="{5C99B18A-8803-4709-924C-359A26260288}" srcOrd="0" destOrd="0" parTransId="{41BC6C3C-5A48-4C3D-A861-36F48423A408}" sibTransId="{48E16BD4-1AE2-4917-8679-EED731C76282}"/>
    <dgm:cxn modelId="{7CAC7676-9BA1-4EED-99E9-A28629B1FA76}" type="presOf" srcId="{5C99B18A-8803-4709-924C-359A26260288}" destId="{E9A1E1A8-8893-4C64-A26B-E44E6C8EFFE8}" srcOrd="0" destOrd="0" presId="urn:microsoft.com/office/officeart/2008/layout/LinedList"/>
    <dgm:cxn modelId="{0B1989B9-1B1B-4D7E-892F-0FFF74A4D8CF}" srcId="{5C99B18A-8803-4709-924C-359A26260288}" destId="{D3B5683B-0C28-4D61-B091-B91FA110FA5D}" srcOrd="0" destOrd="0" parTransId="{1EED1304-8D30-486E-8862-6CF7BEECE8AB}" sibTransId="{8AF8E2B3-CD2F-44DE-969E-FAB752045439}"/>
    <dgm:cxn modelId="{350B76A1-0E5B-4ADA-8C63-10185BA65E75}" type="presOf" srcId="{79E74944-3EB6-4DCA-8EC3-9CCFF1E747C1}" destId="{F031D582-9492-44F0-98E7-9069742EBA81}" srcOrd="0" destOrd="0" presId="urn:microsoft.com/office/officeart/2008/layout/LinedList"/>
    <dgm:cxn modelId="{C00DBB72-7B93-4F70-AAE8-C6552398BC6E}" srcId="{5C99B18A-8803-4709-924C-359A26260288}" destId="{8234B2FE-6E84-4C5E-917F-935269D66142}" srcOrd="1" destOrd="0" parTransId="{3C3E9C27-AA70-49E6-ADEE-C9FD634C83FC}" sibTransId="{6958C62F-F2EB-4425-883A-35739D657057}"/>
    <dgm:cxn modelId="{EC19FCCE-7E2B-4455-8D77-2338B8EE7451}" type="presOf" srcId="{D3B5683B-0C28-4D61-B091-B91FA110FA5D}" destId="{87B4DFFF-0DA0-408D-A5F7-6DBA1CD4C598}" srcOrd="0" destOrd="0" presId="urn:microsoft.com/office/officeart/2008/layout/LinedList"/>
    <dgm:cxn modelId="{A66397BE-7768-4A32-B526-0C6E02892C5F}" type="presOf" srcId="{56311C37-6DAA-46E7-B498-0D70892E5CC6}" destId="{27A435FA-0585-4CAF-A926-5B91D68FE691}" srcOrd="0" destOrd="0" presId="urn:microsoft.com/office/officeart/2008/layout/LinedList"/>
    <dgm:cxn modelId="{09ABBD63-2E9A-45A3-84E6-5DA61B5D8D9D}" type="presOf" srcId="{8234B2FE-6E84-4C5E-917F-935269D66142}" destId="{93B1A5A6-DE9C-46EC-AD3C-4FD9FE13C9A9}" srcOrd="0" destOrd="0" presId="urn:microsoft.com/office/officeart/2008/layout/LinedList"/>
    <dgm:cxn modelId="{A95AED53-98E5-4A50-AF76-A6E5802770DC}" srcId="{5C99B18A-8803-4709-924C-359A26260288}" destId="{79E74944-3EB6-4DCA-8EC3-9CCFF1E747C1}" srcOrd="2" destOrd="0" parTransId="{9246D622-6FBC-49F9-8AA2-9C7917D91280}" sibTransId="{569A40D2-5EB3-4FDC-A445-456D516B5A5E}"/>
    <dgm:cxn modelId="{EB7D78A4-0021-4E5B-ACE6-29DD35731104}" type="presParOf" srcId="{27A435FA-0585-4CAF-A926-5B91D68FE691}" destId="{E1047B38-5E6F-4D3B-B4E1-180D3B62ADB1}" srcOrd="0" destOrd="0" presId="urn:microsoft.com/office/officeart/2008/layout/LinedList"/>
    <dgm:cxn modelId="{63B06786-07B6-4D08-BE57-F94F113D5805}" type="presParOf" srcId="{27A435FA-0585-4CAF-A926-5B91D68FE691}" destId="{B1D2F6B2-0D1D-419F-B36A-9EC9471ABC3C}" srcOrd="1" destOrd="0" presId="urn:microsoft.com/office/officeart/2008/layout/LinedList"/>
    <dgm:cxn modelId="{CD21C712-143B-4BB2-B3CF-64B7D322C5BA}" type="presParOf" srcId="{B1D2F6B2-0D1D-419F-B36A-9EC9471ABC3C}" destId="{E9A1E1A8-8893-4C64-A26B-E44E6C8EFFE8}" srcOrd="0" destOrd="0" presId="urn:microsoft.com/office/officeart/2008/layout/LinedList"/>
    <dgm:cxn modelId="{0E8EDFBD-D31B-496B-AF69-0E443D4AA725}" type="presParOf" srcId="{B1D2F6B2-0D1D-419F-B36A-9EC9471ABC3C}" destId="{1C73D03E-E2AC-4EEC-874E-AF606F6CCA0E}" srcOrd="1" destOrd="0" presId="urn:microsoft.com/office/officeart/2008/layout/LinedList"/>
    <dgm:cxn modelId="{40A4C1E6-8585-4D15-87BD-F95D0EBDD280}" type="presParOf" srcId="{1C73D03E-E2AC-4EEC-874E-AF606F6CCA0E}" destId="{B726992F-2A9A-4805-BF1E-363328D8910E}" srcOrd="0" destOrd="0" presId="urn:microsoft.com/office/officeart/2008/layout/LinedList"/>
    <dgm:cxn modelId="{827DCDEA-8F50-4EA3-995B-DF5ADF0D4903}" type="presParOf" srcId="{1C73D03E-E2AC-4EEC-874E-AF606F6CCA0E}" destId="{5D3C36A0-7785-4813-81C3-513FBAD3435E}" srcOrd="1" destOrd="0" presId="urn:microsoft.com/office/officeart/2008/layout/LinedList"/>
    <dgm:cxn modelId="{0CA24A5F-FAF6-4386-8430-CD91A735C441}" type="presParOf" srcId="{5D3C36A0-7785-4813-81C3-513FBAD3435E}" destId="{1FB1EA54-91BF-452A-99A2-88111270A5E4}" srcOrd="0" destOrd="0" presId="urn:microsoft.com/office/officeart/2008/layout/LinedList"/>
    <dgm:cxn modelId="{1CA254E2-0AE2-458C-96B7-7E392BC95F3B}" type="presParOf" srcId="{5D3C36A0-7785-4813-81C3-513FBAD3435E}" destId="{87B4DFFF-0DA0-408D-A5F7-6DBA1CD4C598}" srcOrd="1" destOrd="0" presId="urn:microsoft.com/office/officeart/2008/layout/LinedList"/>
    <dgm:cxn modelId="{8D777673-F9BF-4E18-9402-00D899B1F747}" type="presParOf" srcId="{5D3C36A0-7785-4813-81C3-513FBAD3435E}" destId="{057C4C94-BB41-4B56-B2D7-D08ABAC919AA}" srcOrd="2" destOrd="0" presId="urn:microsoft.com/office/officeart/2008/layout/LinedList"/>
    <dgm:cxn modelId="{2710DB4C-712C-4D33-BC51-9B8673C11504}" type="presParOf" srcId="{1C73D03E-E2AC-4EEC-874E-AF606F6CCA0E}" destId="{6D8CF852-8F62-42A2-8ECE-047B5C4D4033}" srcOrd="2" destOrd="0" presId="urn:microsoft.com/office/officeart/2008/layout/LinedList"/>
    <dgm:cxn modelId="{8A7608B0-0FCE-4472-A884-D3339B483396}" type="presParOf" srcId="{1C73D03E-E2AC-4EEC-874E-AF606F6CCA0E}" destId="{46F00B12-EE07-43AC-9AF7-6DCE1223D6C5}" srcOrd="3" destOrd="0" presId="urn:microsoft.com/office/officeart/2008/layout/LinedList"/>
    <dgm:cxn modelId="{3BD6C471-AE3D-4472-8183-75ECAB3611F4}" type="presParOf" srcId="{1C73D03E-E2AC-4EEC-874E-AF606F6CCA0E}" destId="{238CB232-87F0-42AF-8444-4F458935A31C}" srcOrd="4" destOrd="0" presId="urn:microsoft.com/office/officeart/2008/layout/LinedList"/>
    <dgm:cxn modelId="{75103353-13A1-4EA5-B521-3F6FD1271C73}" type="presParOf" srcId="{238CB232-87F0-42AF-8444-4F458935A31C}" destId="{750AAF79-295F-4862-9F9F-D3D9D7503D74}" srcOrd="0" destOrd="0" presId="urn:microsoft.com/office/officeart/2008/layout/LinedList"/>
    <dgm:cxn modelId="{291DD4A2-FF99-4507-8233-EA0A7E07E7FE}" type="presParOf" srcId="{238CB232-87F0-42AF-8444-4F458935A31C}" destId="{93B1A5A6-DE9C-46EC-AD3C-4FD9FE13C9A9}" srcOrd="1" destOrd="0" presId="urn:microsoft.com/office/officeart/2008/layout/LinedList"/>
    <dgm:cxn modelId="{5C786B6C-90D7-4947-A28C-C4ADB4CAC5EC}" type="presParOf" srcId="{238CB232-87F0-42AF-8444-4F458935A31C}" destId="{F8555DC9-8ED9-4182-8463-B1E10C1FC6B6}" srcOrd="2" destOrd="0" presId="urn:microsoft.com/office/officeart/2008/layout/LinedList"/>
    <dgm:cxn modelId="{725C773A-061E-4F68-BB42-20ED32D3FEBE}" type="presParOf" srcId="{1C73D03E-E2AC-4EEC-874E-AF606F6CCA0E}" destId="{4579280E-BDEF-4E74-A71E-2DE668ECE165}" srcOrd="5" destOrd="0" presId="urn:microsoft.com/office/officeart/2008/layout/LinedList"/>
    <dgm:cxn modelId="{FB6D6212-E6A2-495C-9040-128CEE608AB7}" type="presParOf" srcId="{1C73D03E-E2AC-4EEC-874E-AF606F6CCA0E}" destId="{512280CB-B247-467A-8D0F-59E97CF4C913}" srcOrd="6" destOrd="0" presId="urn:microsoft.com/office/officeart/2008/layout/LinedList"/>
    <dgm:cxn modelId="{CBDB5700-B4F9-4B27-95F8-580F795F816F}" type="presParOf" srcId="{1C73D03E-E2AC-4EEC-874E-AF606F6CCA0E}" destId="{0B8A9244-8B22-4CBE-A561-13FF5058EFD7}" srcOrd="7" destOrd="0" presId="urn:microsoft.com/office/officeart/2008/layout/LinedList"/>
    <dgm:cxn modelId="{461452EB-F3B6-4DF1-978D-D9BFB551EA5A}" type="presParOf" srcId="{0B8A9244-8B22-4CBE-A561-13FF5058EFD7}" destId="{93ADC9C6-43EB-417D-8A71-BB3DEC8337F3}" srcOrd="0" destOrd="0" presId="urn:microsoft.com/office/officeart/2008/layout/LinedList"/>
    <dgm:cxn modelId="{BDCBC92E-4595-4EB6-B7FD-4AAA1E29FF15}" type="presParOf" srcId="{0B8A9244-8B22-4CBE-A561-13FF5058EFD7}" destId="{F031D582-9492-44F0-98E7-9069742EBA81}" srcOrd="1" destOrd="0" presId="urn:microsoft.com/office/officeart/2008/layout/LinedList"/>
    <dgm:cxn modelId="{12DDDDD3-5417-4072-A11F-6DEE6F2A17C6}" type="presParOf" srcId="{0B8A9244-8B22-4CBE-A561-13FF5058EFD7}" destId="{E04ADF2C-761F-43B0-A7B4-4C3673384283}" srcOrd="2" destOrd="0" presId="urn:microsoft.com/office/officeart/2008/layout/LinedList"/>
    <dgm:cxn modelId="{93194B9B-0FE4-4DEF-B594-5D8248A5D8B4}" type="presParOf" srcId="{1C73D03E-E2AC-4EEC-874E-AF606F6CCA0E}" destId="{A280AC98-8F59-4562-B8C4-9CA2602F8F3E}" srcOrd="8" destOrd="0" presId="urn:microsoft.com/office/officeart/2008/layout/LinedList"/>
    <dgm:cxn modelId="{DC0C902D-F066-428B-A648-4D060E190D40}" type="presParOf" srcId="{1C73D03E-E2AC-4EEC-874E-AF606F6CCA0E}" destId="{03668BFE-CC4D-4E19-B934-CCF9E82263DB}"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772E71-3AD0-4B51-9DE6-05E44D548402}" type="doc">
      <dgm:prSet loTypeId="urn:microsoft.com/office/officeart/2011/layout/HexagonRadial" loCatId="cycle" qsTypeId="urn:microsoft.com/office/officeart/2005/8/quickstyle/simple1" qsCatId="simple" csTypeId="urn:microsoft.com/office/officeart/2005/8/colors/colorful5" csCatId="colorful" phldr="1"/>
      <dgm:spPr/>
      <dgm:t>
        <a:bodyPr/>
        <a:lstStyle/>
        <a:p>
          <a:endParaRPr lang="en-US"/>
        </a:p>
      </dgm:t>
    </dgm:pt>
    <dgm:pt modelId="{A0140E3E-9C52-4391-9B38-E73D68538AF7}">
      <dgm:prSet phldrT="[Text]" custT="1"/>
      <dgm:spPr/>
      <dgm:t>
        <a:bodyPr/>
        <a:lstStyle/>
        <a:p>
          <a:r>
            <a:rPr lang="en-US" sz="2400" b="1" dirty="0"/>
            <a:t>Juvenile Justice System</a:t>
          </a:r>
        </a:p>
      </dgm:t>
    </dgm:pt>
    <dgm:pt modelId="{6C8FB8EA-49EA-429E-9225-A2B798DEC17D}" type="parTrans" cxnId="{C6B019A0-1DF9-4718-A940-C6EE1B4E1A9A}">
      <dgm:prSet/>
      <dgm:spPr/>
      <dgm:t>
        <a:bodyPr/>
        <a:lstStyle/>
        <a:p>
          <a:endParaRPr lang="en-US" b="1">
            <a:solidFill>
              <a:schemeClr val="tx1"/>
            </a:solidFill>
          </a:endParaRPr>
        </a:p>
      </dgm:t>
    </dgm:pt>
    <dgm:pt modelId="{265C7C90-B49D-4A2C-9E41-D9218746E3D3}" type="sibTrans" cxnId="{C6B019A0-1DF9-4718-A940-C6EE1B4E1A9A}">
      <dgm:prSet/>
      <dgm:spPr/>
      <dgm:t>
        <a:bodyPr/>
        <a:lstStyle/>
        <a:p>
          <a:endParaRPr lang="en-US" b="1">
            <a:solidFill>
              <a:schemeClr val="tx1"/>
            </a:solidFill>
          </a:endParaRPr>
        </a:p>
      </dgm:t>
    </dgm:pt>
    <dgm:pt modelId="{43F46E6A-B620-4416-B9C2-E7BBD40FA169}">
      <dgm:prSet phldrT="[Text]"/>
      <dgm:spPr/>
      <dgm:t>
        <a:bodyPr/>
        <a:lstStyle/>
        <a:p>
          <a:r>
            <a:rPr lang="en-US" b="1">
              <a:solidFill>
                <a:schemeClr val="tx1"/>
              </a:solidFill>
            </a:rPr>
            <a:t>Courts</a:t>
          </a:r>
          <a:endParaRPr lang="en-US" b="1" dirty="0">
            <a:solidFill>
              <a:schemeClr val="tx1"/>
            </a:solidFill>
          </a:endParaRPr>
        </a:p>
      </dgm:t>
    </dgm:pt>
    <dgm:pt modelId="{4EBEDDE4-6E43-420C-B923-378B4B957CB3}" type="parTrans" cxnId="{20C1789D-6D59-4997-8531-803A61191982}">
      <dgm:prSet/>
      <dgm:spPr/>
      <dgm:t>
        <a:bodyPr/>
        <a:lstStyle/>
        <a:p>
          <a:endParaRPr lang="en-US" b="1">
            <a:solidFill>
              <a:schemeClr val="tx1"/>
            </a:solidFill>
          </a:endParaRPr>
        </a:p>
      </dgm:t>
    </dgm:pt>
    <dgm:pt modelId="{FACA20D5-489F-4093-8FCE-C8BB2D34A876}" type="sibTrans" cxnId="{20C1789D-6D59-4997-8531-803A61191982}">
      <dgm:prSet/>
      <dgm:spPr/>
      <dgm:t>
        <a:bodyPr/>
        <a:lstStyle/>
        <a:p>
          <a:endParaRPr lang="en-US" b="1">
            <a:solidFill>
              <a:schemeClr val="tx1"/>
            </a:solidFill>
          </a:endParaRPr>
        </a:p>
      </dgm:t>
    </dgm:pt>
    <dgm:pt modelId="{404371A2-ED3A-46B7-8623-4590BA91B2A9}">
      <dgm:prSet phldrT="[Text]"/>
      <dgm:spPr/>
      <dgm:t>
        <a:bodyPr/>
        <a:lstStyle/>
        <a:p>
          <a:r>
            <a:rPr lang="en-US" b="1">
              <a:solidFill>
                <a:schemeClr val="tx1"/>
              </a:solidFill>
            </a:rPr>
            <a:t>Jails and Prisons</a:t>
          </a:r>
          <a:endParaRPr lang="en-US" b="1" dirty="0">
            <a:solidFill>
              <a:schemeClr val="tx1"/>
            </a:solidFill>
          </a:endParaRPr>
        </a:p>
      </dgm:t>
    </dgm:pt>
    <dgm:pt modelId="{BECFC51D-5BD8-4A17-A2C1-6A6C5401108A}" type="parTrans" cxnId="{FB309910-17C3-494D-9B1E-AD7FCBF8EC7B}">
      <dgm:prSet/>
      <dgm:spPr/>
      <dgm:t>
        <a:bodyPr/>
        <a:lstStyle/>
        <a:p>
          <a:endParaRPr lang="en-US" b="1">
            <a:solidFill>
              <a:schemeClr val="tx1"/>
            </a:solidFill>
          </a:endParaRPr>
        </a:p>
      </dgm:t>
    </dgm:pt>
    <dgm:pt modelId="{525056F8-35A0-491F-8864-B88F3B638A4A}" type="sibTrans" cxnId="{FB309910-17C3-494D-9B1E-AD7FCBF8EC7B}">
      <dgm:prSet/>
      <dgm:spPr/>
      <dgm:t>
        <a:bodyPr/>
        <a:lstStyle/>
        <a:p>
          <a:endParaRPr lang="en-US" b="1">
            <a:solidFill>
              <a:schemeClr val="tx1"/>
            </a:solidFill>
          </a:endParaRPr>
        </a:p>
      </dgm:t>
    </dgm:pt>
    <dgm:pt modelId="{3E25EEDA-92D8-4DD7-A270-9355FE8E6074}">
      <dgm:prSet phldrT="[Text]"/>
      <dgm:spPr/>
      <dgm:t>
        <a:bodyPr/>
        <a:lstStyle/>
        <a:p>
          <a:r>
            <a:rPr lang="en-US" b="1" dirty="0">
              <a:solidFill>
                <a:schemeClr val="tx1"/>
              </a:solidFill>
            </a:rPr>
            <a:t>Parole Services</a:t>
          </a:r>
        </a:p>
      </dgm:t>
    </dgm:pt>
    <dgm:pt modelId="{AAACAFAC-95EE-4AAC-A64F-FDA781B0FAE1}" type="parTrans" cxnId="{8566E598-E547-4782-ACA5-6DDBEF56C4E6}">
      <dgm:prSet/>
      <dgm:spPr/>
      <dgm:t>
        <a:bodyPr/>
        <a:lstStyle/>
        <a:p>
          <a:endParaRPr lang="en-US" b="1">
            <a:solidFill>
              <a:schemeClr val="tx1"/>
            </a:solidFill>
          </a:endParaRPr>
        </a:p>
      </dgm:t>
    </dgm:pt>
    <dgm:pt modelId="{72BED48E-01DF-45D4-9458-AB19B50B8102}" type="sibTrans" cxnId="{8566E598-E547-4782-ACA5-6DDBEF56C4E6}">
      <dgm:prSet/>
      <dgm:spPr/>
      <dgm:t>
        <a:bodyPr/>
        <a:lstStyle/>
        <a:p>
          <a:endParaRPr lang="en-US" b="1">
            <a:solidFill>
              <a:schemeClr val="tx1"/>
            </a:solidFill>
          </a:endParaRPr>
        </a:p>
      </dgm:t>
    </dgm:pt>
    <dgm:pt modelId="{8DF97D4D-8105-435A-BE2E-2AF3AAB7F3FC}">
      <dgm:prSet phldrT="[Text]"/>
      <dgm:spPr/>
      <dgm:t>
        <a:bodyPr/>
        <a:lstStyle/>
        <a:p>
          <a:r>
            <a:rPr lang="en-US" b="1"/>
            <a:t>Education and Training</a:t>
          </a:r>
          <a:endParaRPr lang="en-US" b="1" dirty="0"/>
        </a:p>
      </dgm:t>
    </dgm:pt>
    <dgm:pt modelId="{4B6932D4-D2D2-4394-A3A9-379DCB8FFB01}" type="parTrans" cxnId="{A274D37D-7A17-4FE4-8DDA-F559C76D47A1}">
      <dgm:prSet/>
      <dgm:spPr/>
      <dgm:t>
        <a:bodyPr/>
        <a:lstStyle/>
        <a:p>
          <a:endParaRPr lang="en-US" b="1">
            <a:solidFill>
              <a:schemeClr val="tx1"/>
            </a:solidFill>
          </a:endParaRPr>
        </a:p>
      </dgm:t>
    </dgm:pt>
    <dgm:pt modelId="{548ED706-1848-49E2-AAF6-CF8718589B3E}" type="sibTrans" cxnId="{A274D37D-7A17-4FE4-8DDA-F559C76D47A1}">
      <dgm:prSet/>
      <dgm:spPr/>
      <dgm:t>
        <a:bodyPr/>
        <a:lstStyle/>
        <a:p>
          <a:endParaRPr lang="en-US" b="1">
            <a:solidFill>
              <a:schemeClr val="tx1"/>
            </a:solidFill>
          </a:endParaRPr>
        </a:p>
      </dgm:t>
    </dgm:pt>
    <dgm:pt modelId="{B09E9FD2-3919-4BA4-AE1A-D2F1DD58BF35}">
      <dgm:prSet phldrT="[Text]"/>
      <dgm:spPr/>
      <dgm:t>
        <a:bodyPr/>
        <a:lstStyle/>
        <a:p>
          <a:r>
            <a:rPr lang="en-US" b="1"/>
            <a:t>Health Care</a:t>
          </a:r>
          <a:endParaRPr lang="en-US" b="1" dirty="0"/>
        </a:p>
      </dgm:t>
    </dgm:pt>
    <dgm:pt modelId="{9AE08316-1FEE-44F1-BB22-297349DC7FC9}" type="parTrans" cxnId="{9928A79A-112A-42A4-98A0-71C3FCE3C00C}">
      <dgm:prSet/>
      <dgm:spPr/>
      <dgm:t>
        <a:bodyPr/>
        <a:lstStyle/>
        <a:p>
          <a:endParaRPr lang="en-US" b="1">
            <a:solidFill>
              <a:schemeClr val="tx1"/>
            </a:solidFill>
          </a:endParaRPr>
        </a:p>
      </dgm:t>
    </dgm:pt>
    <dgm:pt modelId="{82DB1CB8-AB76-4400-8988-2AE4DAB83B2D}" type="sibTrans" cxnId="{9928A79A-112A-42A4-98A0-71C3FCE3C00C}">
      <dgm:prSet/>
      <dgm:spPr/>
      <dgm:t>
        <a:bodyPr/>
        <a:lstStyle/>
        <a:p>
          <a:endParaRPr lang="en-US" b="1">
            <a:solidFill>
              <a:schemeClr val="tx1"/>
            </a:solidFill>
          </a:endParaRPr>
        </a:p>
      </dgm:t>
    </dgm:pt>
    <dgm:pt modelId="{583FC085-3B1B-4BC6-A2B4-8BC871C0B7EC}">
      <dgm:prSet phldrT="[Text]"/>
      <dgm:spPr/>
      <dgm:t>
        <a:bodyPr/>
        <a:lstStyle/>
        <a:p>
          <a:r>
            <a:rPr lang="en-US" b="1"/>
            <a:t>Social Services</a:t>
          </a:r>
          <a:endParaRPr lang="en-US" b="1" dirty="0"/>
        </a:p>
      </dgm:t>
    </dgm:pt>
    <dgm:pt modelId="{AD3B62EA-25F5-4765-9224-3A8790D0E218}" type="parTrans" cxnId="{7828E61E-64B7-4BF9-9839-69250DF33681}">
      <dgm:prSet/>
      <dgm:spPr/>
      <dgm:t>
        <a:bodyPr/>
        <a:lstStyle/>
        <a:p>
          <a:endParaRPr lang="en-US" b="1">
            <a:solidFill>
              <a:schemeClr val="tx1"/>
            </a:solidFill>
          </a:endParaRPr>
        </a:p>
      </dgm:t>
    </dgm:pt>
    <dgm:pt modelId="{1DEB872C-EBCF-4CF4-AC7C-FEA36673764A}" type="sibTrans" cxnId="{7828E61E-64B7-4BF9-9839-69250DF33681}">
      <dgm:prSet/>
      <dgm:spPr/>
      <dgm:t>
        <a:bodyPr/>
        <a:lstStyle/>
        <a:p>
          <a:endParaRPr lang="en-US" b="1">
            <a:solidFill>
              <a:schemeClr val="tx1"/>
            </a:solidFill>
          </a:endParaRPr>
        </a:p>
      </dgm:t>
    </dgm:pt>
    <dgm:pt modelId="{45853B06-8EA1-4FC7-B3E9-33BEEF5839FF}" type="pres">
      <dgm:prSet presAssocID="{7A772E71-3AD0-4B51-9DE6-05E44D548402}" presName="Name0" presStyleCnt="0">
        <dgm:presLayoutVars>
          <dgm:chMax val="1"/>
          <dgm:chPref val="1"/>
          <dgm:dir/>
          <dgm:animOne val="branch"/>
          <dgm:animLvl val="lvl"/>
        </dgm:presLayoutVars>
      </dgm:prSet>
      <dgm:spPr/>
      <dgm:t>
        <a:bodyPr/>
        <a:lstStyle/>
        <a:p>
          <a:endParaRPr lang="en-US"/>
        </a:p>
      </dgm:t>
    </dgm:pt>
    <dgm:pt modelId="{07177F64-57E9-42C5-BA8D-2A74D6286428}" type="pres">
      <dgm:prSet presAssocID="{A0140E3E-9C52-4391-9B38-E73D68538AF7}" presName="Parent" presStyleLbl="node0" presStyleIdx="0" presStyleCnt="1">
        <dgm:presLayoutVars>
          <dgm:chMax val="6"/>
          <dgm:chPref val="6"/>
        </dgm:presLayoutVars>
      </dgm:prSet>
      <dgm:spPr/>
      <dgm:t>
        <a:bodyPr/>
        <a:lstStyle/>
        <a:p>
          <a:endParaRPr lang="en-US"/>
        </a:p>
      </dgm:t>
    </dgm:pt>
    <dgm:pt modelId="{AF3D00AD-9FB0-4ABB-82C7-F2764AD73B30}" type="pres">
      <dgm:prSet presAssocID="{43F46E6A-B620-4416-B9C2-E7BBD40FA169}" presName="Accent1" presStyleCnt="0"/>
      <dgm:spPr/>
    </dgm:pt>
    <dgm:pt modelId="{A7A73142-2FEB-4018-9525-3F780B044451}" type="pres">
      <dgm:prSet presAssocID="{43F46E6A-B620-4416-B9C2-E7BBD40FA169}" presName="Accent" presStyleLbl="bgShp" presStyleIdx="0" presStyleCnt="6"/>
      <dgm:spPr/>
    </dgm:pt>
    <dgm:pt modelId="{097B691C-698E-4ECF-A5A1-E6F6783CCE01}" type="pres">
      <dgm:prSet presAssocID="{43F46E6A-B620-4416-B9C2-E7BBD40FA169}" presName="Child1" presStyleLbl="node1" presStyleIdx="0" presStyleCnt="6">
        <dgm:presLayoutVars>
          <dgm:chMax val="0"/>
          <dgm:chPref val="0"/>
          <dgm:bulletEnabled val="1"/>
        </dgm:presLayoutVars>
      </dgm:prSet>
      <dgm:spPr/>
      <dgm:t>
        <a:bodyPr/>
        <a:lstStyle/>
        <a:p>
          <a:endParaRPr lang="en-US"/>
        </a:p>
      </dgm:t>
    </dgm:pt>
    <dgm:pt modelId="{A7A5E6A2-B7F0-467D-AE08-4ABE234BC4C7}" type="pres">
      <dgm:prSet presAssocID="{404371A2-ED3A-46B7-8623-4590BA91B2A9}" presName="Accent2" presStyleCnt="0"/>
      <dgm:spPr/>
    </dgm:pt>
    <dgm:pt modelId="{170727F3-835C-4400-9CCF-5B1D4F090225}" type="pres">
      <dgm:prSet presAssocID="{404371A2-ED3A-46B7-8623-4590BA91B2A9}" presName="Accent" presStyleLbl="bgShp" presStyleIdx="1" presStyleCnt="6"/>
      <dgm:spPr/>
    </dgm:pt>
    <dgm:pt modelId="{372536C4-68D1-4846-8B56-C1F588A0B3AC}" type="pres">
      <dgm:prSet presAssocID="{404371A2-ED3A-46B7-8623-4590BA91B2A9}" presName="Child2" presStyleLbl="node1" presStyleIdx="1" presStyleCnt="6">
        <dgm:presLayoutVars>
          <dgm:chMax val="0"/>
          <dgm:chPref val="0"/>
          <dgm:bulletEnabled val="1"/>
        </dgm:presLayoutVars>
      </dgm:prSet>
      <dgm:spPr/>
      <dgm:t>
        <a:bodyPr/>
        <a:lstStyle/>
        <a:p>
          <a:endParaRPr lang="en-US"/>
        </a:p>
      </dgm:t>
    </dgm:pt>
    <dgm:pt modelId="{11538F26-BBFF-4F8A-A392-31EABE3685A6}" type="pres">
      <dgm:prSet presAssocID="{3E25EEDA-92D8-4DD7-A270-9355FE8E6074}" presName="Accent3" presStyleCnt="0"/>
      <dgm:spPr/>
    </dgm:pt>
    <dgm:pt modelId="{09F3F146-AC1A-425B-9D7B-0F99B538149F}" type="pres">
      <dgm:prSet presAssocID="{3E25EEDA-92D8-4DD7-A270-9355FE8E6074}" presName="Accent" presStyleLbl="bgShp" presStyleIdx="2" presStyleCnt="6"/>
      <dgm:spPr/>
    </dgm:pt>
    <dgm:pt modelId="{9AD3C030-B86B-4EA7-88B1-F02B476D5C5D}" type="pres">
      <dgm:prSet presAssocID="{3E25EEDA-92D8-4DD7-A270-9355FE8E6074}" presName="Child3" presStyleLbl="node1" presStyleIdx="2" presStyleCnt="6">
        <dgm:presLayoutVars>
          <dgm:chMax val="0"/>
          <dgm:chPref val="0"/>
          <dgm:bulletEnabled val="1"/>
        </dgm:presLayoutVars>
      </dgm:prSet>
      <dgm:spPr/>
      <dgm:t>
        <a:bodyPr/>
        <a:lstStyle/>
        <a:p>
          <a:endParaRPr lang="en-US"/>
        </a:p>
      </dgm:t>
    </dgm:pt>
    <dgm:pt modelId="{B2678660-E89F-4786-B312-7E36BAECF302}" type="pres">
      <dgm:prSet presAssocID="{8DF97D4D-8105-435A-BE2E-2AF3AAB7F3FC}" presName="Accent4" presStyleCnt="0"/>
      <dgm:spPr/>
    </dgm:pt>
    <dgm:pt modelId="{3D8C0D72-A6F8-4520-8CA4-AFCB232860B3}" type="pres">
      <dgm:prSet presAssocID="{8DF97D4D-8105-435A-BE2E-2AF3AAB7F3FC}" presName="Accent" presStyleLbl="bgShp" presStyleIdx="3" presStyleCnt="6"/>
      <dgm:spPr/>
    </dgm:pt>
    <dgm:pt modelId="{771FA1B8-3E10-452B-9C27-63F91B8299EB}" type="pres">
      <dgm:prSet presAssocID="{8DF97D4D-8105-435A-BE2E-2AF3AAB7F3FC}" presName="Child4" presStyleLbl="node1" presStyleIdx="3" presStyleCnt="6">
        <dgm:presLayoutVars>
          <dgm:chMax val="0"/>
          <dgm:chPref val="0"/>
          <dgm:bulletEnabled val="1"/>
        </dgm:presLayoutVars>
      </dgm:prSet>
      <dgm:spPr/>
      <dgm:t>
        <a:bodyPr/>
        <a:lstStyle/>
        <a:p>
          <a:endParaRPr lang="en-US"/>
        </a:p>
      </dgm:t>
    </dgm:pt>
    <dgm:pt modelId="{4FBFD7EB-5C06-46C1-B88D-1D6FBA127E5C}" type="pres">
      <dgm:prSet presAssocID="{B09E9FD2-3919-4BA4-AE1A-D2F1DD58BF35}" presName="Accent5" presStyleCnt="0"/>
      <dgm:spPr/>
    </dgm:pt>
    <dgm:pt modelId="{C94DA174-AA6C-4310-A5D7-4814E6313F76}" type="pres">
      <dgm:prSet presAssocID="{B09E9FD2-3919-4BA4-AE1A-D2F1DD58BF35}" presName="Accent" presStyleLbl="bgShp" presStyleIdx="4" presStyleCnt="6"/>
      <dgm:spPr/>
    </dgm:pt>
    <dgm:pt modelId="{F3EEB678-11DD-4526-8052-092A2CC12528}" type="pres">
      <dgm:prSet presAssocID="{B09E9FD2-3919-4BA4-AE1A-D2F1DD58BF35}" presName="Child5" presStyleLbl="node1" presStyleIdx="4" presStyleCnt="6">
        <dgm:presLayoutVars>
          <dgm:chMax val="0"/>
          <dgm:chPref val="0"/>
          <dgm:bulletEnabled val="1"/>
        </dgm:presLayoutVars>
      </dgm:prSet>
      <dgm:spPr/>
      <dgm:t>
        <a:bodyPr/>
        <a:lstStyle/>
        <a:p>
          <a:endParaRPr lang="en-US"/>
        </a:p>
      </dgm:t>
    </dgm:pt>
    <dgm:pt modelId="{8A475D2D-3269-4548-A40D-EB955D523D00}" type="pres">
      <dgm:prSet presAssocID="{583FC085-3B1B-4BC6-A2B4-8BC871C0B7EC}" presName="Accent6" presStyleCnt="0"/>
      <dgm:spPr/>
    </dgm:pt>
    <dgm:pt modelId="{1082B253-777F-4BB7-9E74-75915B3D2905}" type="pres">
      <dgm:prSet presAssocID="{583FC085-3B1B-4BC6-A2B4-8BC871C0B7EC}" presName="Accent" presStyleLbl="bgShp" presStyleIdx="5" presStyleCnt="6"/>
      <dgm:spPr/>
    </dgm:pt>
    <dgm:pt modelId="{12251A0F-1F7A-445E-867E-187EAC4641DE}" type="pres">
      <dgm:prSet presAssocID="{583FC085-3B1B-4BC6-A2B4-8BC871C0B7EC}" presName="Child6" presStyleLbl="node1" presStyleIdx="5" presStyleCnt="6">
        <dgm:presLayoutVars>
          <dgm:chMax val="0"/>
          <dgm:chPref val="0"/>
          <dgm:bulletEnabled val="1"/>
        </dgm:presLayoutVars>
      </dgm:prSet>
      <dgm:spPr/>
      <dgm:t>
        <a:bodyPr/>
        <a:lstStyle/>
        <a:p>
          <a:endParaRPr lang="en-US"/>
        </a:p>
      </dgm:t>
    </dgm:pt>
  </dgm:ptLst>
  <dgm:cxnLst>
    <dgm:cxn modelId="{FB309910-17C3-494D-9B1E-AD7FCBF8EC7B}" srcId="{A0140E3E-9C52-4391-9B38-E73D68538AF7}" destId="{404371A2-ED3A-46B7-8623-4590BA91B2A9}" srcOrd="1" destOrd="0" parTransId="{BECFC51D-5BD8-4A17-A2C1-6A6C5401108A}" sibTransId="{525056F8-35A0-491F-8864-B88F3B638A4A}"/>
    <dgm:cxn modelId="{20C1789D-6D59-4997-8531-803A61191982}" srcId="{A0140E3E-9C52-4391-9B38-E73D68538AF7}" destId="{43F46E6A-B620-4416-B9C2-E7BBD40FA169}" srcOrd="0" destOrd="0" parTransId="{4EBEDDE4-6E43-420C-B923-378B4B957CB3}" sibTransId="{FACA20D5-489F-4093-8FCE-C8BB2D34A876}"/>
    <dgm:cxn modelId="{9928A79A-112A-42A4-98A0-71C3FCE3C00C}" srcId="{A0140E3E-9C52-4391-9B38-E73D68538AF7}" destId="{B09E9FD2-3919-4BA4-AE1A-D2F1DD58BF35}" srcOrd="4" destOrd="0" parTransId="{9AE08316-1FEE-44F1-BB22-297349DC7FC9}" sibTransId="{82DB1CB8-AB76-4400-8988-2AE4DAB83B2D}"/>
    <dgm:cxn modelId="{C6B019A0-1DF9-4718-A940-C6EE1B4E1A9A}" srcId="{7A772E71-3AD0-4B51-9DE6-05E44D548402}" destId="{A0140E3E-9C52-4391-9B38-E73D68538AF7}" srcOrd="0" destOrd="0" parTransId="{6C8FB8EA-49EA-429E-9225-A2B798DEC17D}" sibTransId="{265C7C90-B49D-4A2C-9E41-D9218746E3D3}"/>
    <dgm:cxn modelId="{21704F9C-5290-4A97-8C95-0229807F517B}" type="presOf" srcId="{8DF97D4D-8105-435A-BE2E-2AF3AAB7F3FC}" destId="{771FA1B8-3E10-452B-9C27-63F91B8299EB}" srcOrd="0" destOrd="0" presId="urn:microsoft.com/office/officeart/2011/layout/HexagonRadial"/>
    <dgm:cxn modelId="{B6A263F5-B8B2-4C2F-A8AA-207E2F9ADEC6}" type="presOf" srcId="{A0140E3E-9C52-4391-9B38-E73D68538AF7}" destId="{07177F64-57E9-42C5-BA8D-2A74D6286428}" srcOrd="0" destOrd="0" presId="urn:microsoft.com/office/officeart/2011/layout/HexagonRadial"/>
    <dgm:cxn modelId="{37C9422A-46DC-4E5F-84B5-334C69F889B4}" type="presOf" srcId="{583FC085-3B1B-4BC6-A2B4-8BC871C0B7EC}" destId="{12251A0F-1F7A-445E-867E-187EAC4641DE}" srcOrd="0" destOrd="0" presId="urn:microsoft.com/office/officeart/2011/layout/HexagonRadial"/>
    <dgm:cxn modelId="{7828E61E-64B7-4BF9-9839-69250DF33681}" srcId="{A0140E3E-9C52-4391-9B38-E73D68538AF7}" destId="{583FC085-3B1B-4BC6-A2B4-8BC871C0B7EC}" srcOrd="5" destOrd="0" parTransId="{AD3B62EA-25F5-4765-9224-3A8790D0E218}" sibTransId="{1DEB872C-EBCF-4CF4-AC7C-FEA36673764A}"/>
    <dgm:cxn modelId="{ADA86E84-E645-45AE-AC7E-68247AD92A03}" type="presOf" srcId="{404371A2-ED3A-46B7-8623-4590BA91B2A9}" destId="{372536C4-68D1-4846-8B56-C1F588A0B3AC}" srcOrd="0" destOrd="0" presId="urn:microsoft.com/office/officeart/2011/layout/HexagonRadial"/>
    <dgm:cxn modelId="{A5D0720A-1270-42AE-B996-475B2D258304}" type="presOf" srcId="{7A772E71-3AD0-4B51-9DE6-05E44D548402}" destId="{45853B06-8EA1-4FC7-B3E9-33BEEF5839FF}" srcOrd="0" destOrd="0" presId="urn:microsoft.com/office/officeart/2011/layout/HexagonRadial"/>
    <dgm:cxn modelId="{8566E598-E547-4782-ACA5-6DDBEF56C4E6}" srcId="{A0140E3E-9C52-4391-9B38-E73D68538AF7}" destId="{3E25EEDA-92D8-4DD7-A270-9355FE8E6074}" srcOrd="2" destOrd="0" parTransId="{AAACAFAC-95EE-4AAC-A64F-FDA781B0FAE1}" sibTransId="{72BED48E-01DF-45D4-9458-AB19B50B8102}"/>
    <dgm:cxn modelId="{CFC31454-C8E8-4C3A-946A-5498B967E901}" type="presOf" srcId="{43F46E6A-B620-4416-B9C2-E7BBD40FA169}" destId="{097B691C-698E-4ECF-A5A1-E6F6783CCE01}" srcOrd="0" destOrd="0" presId="urn:microsoft.com/office/officeart/2011/layout/HexagonRadial"/>
    <dgm:cxn modelId="{A274D37D-7A17-4FE4-8DDA-F559C76D47A1}" srcId="{A0140E3E-9C52-4391-9B38-E73D68538AF7}" destId="{8DF97D4D-8105-435A-BE2E-2AF3AAB7F3FC}" srcOrd="3" destOrd="0" parTransId="{4B6932D4-D2D2-4394-A3A9-379DCB8FFB01}" sibTransId="{548ED706-1848-49E2-AAF6-CF8718589B3E}"/>
    <dgm:cxn modelId="{05F4D0A0-EC1C-420D-9B55-750D76F92B80}" type="presOf" srcId="{B09E9FD2-3919-4BA4-AE1A-D2F1DD58BF35}" destId="{F3EEB678-11DD-4526-8052-092A2CC12528}" srcOrd="0" destOrd="0" presId="urn:microsoft.com/office/officeart/2011/layout/HexagonRadial"/>
    <dgm:cxn modelId="{301A02F0-3BB8-44E4-9AA8-B8D03126EF02}" type="presOf" srcId="{3E25EEDA-92D8-4DD7-A270-9355FE8E6074}" destId="{9AD3C030-B86B-4EA7-88B1-F02B476D5C5D}" srcOrd="0" destOrd="0" presId="urn:microsoft.com/office/officeart/2011/layout/HexagonRadial"/>
    <dgm:cxn modelId="{C20105B2-37CB-4721-8F94-F7F5F94C852B}" type="presParOf" srcId="{45853B06-8EA1-4FC7-B3E9-33BEEF5839FF}" destId="{07177F64-57E9-42C5-BA8D-2A74D6286428}" srcOrd="0" destOrd="0" presId="urn:microsoft.com/office/officeart/2011/layout/HexagonRadial"/>
    <dgm:cxn modelId="{4A1AFF15-6BA2-4139-ADE3-F694315DAD83}" type="presParOf" srcId="{45853B06-8EA1-4FC7-B3E9-33BEEF5839FF}" destId="{AF3D00AD-9FB0-4ABB-82C7-F2764AD73B30}" srcOrd="1" destOrd="0" presId="urn:microsoft.com/office/officeart/2011/layout/HexagonRadial"/>
    <dgm:cxn modelId="{35174016-AFC0-4BD4-89C1-C766751E2649}" type="presParOf" srcId="{AF3D00AD-9FB0-4ABB-82C7-F2764AD73B30}" destId="{A7A73142-2FEB-4018-9525-3F780B044451}" srcOrd="0" destOrd="0" presId="urn:microsoft.com/office/officeart/2011/layout/HexagonRadial"/>
    <dgm:cxn modelId="{A5F0604F-FFC7-4AA4-AB9A-CDD21CE69CCD}" type="presParOf" srcId="{45853B06-8EA1-4FC7-B3E9-33BEEF5839FF}" destId="{097B691C-698E-4ECF-A5A1-E6F6783CCE01}" srcOrd="2" destOrd="0" presId="urn:microsoft.com/office/officeart/2011/layout/HexagonRadial"/>
    <dgm:cxn modelId="{41B33569-7C95-4174-AFC6-2D090DE19C49}" type="presParOf" srcId="{45853B06-8EA1-4FC7-B3E9-33BEEF5839FF}" destId="{A7A5E6A2-B7F0-467D-AE08-4ABE234BC4C7}" srcOrd="3" destOrd="0" presId="urn:microsoft.com/office/officeart/2011/layout/HexagonRadial"/>
    <dgm:cxn modelId="{4E8E843C-BA71-41CC-AD46-36B6A6FCC518}" type="presParOf" srcId="{A7A5E6A2-B7F0-467D-AE08-4ABE234BC4C7}" destId="{170727F3-835C-4400-9CCF-5B1D4F090225}" srcOrd="0" destOrd="0" presId="urn:microsoft.com/office/officeart/2011/layout/HexagonRadial"/>
    <dgm:cxn modelId="{20C52D8A-3457-4ACC-8D84-A50B81DEFF54}" type="presParOf" srcId="{45853B06-8EA1-4FC7-B3E9-33BEEF5839FF}" destId="{372536C4-68D1-4846-8B56-C1F588A0B3AC}" srcOrd="4" destOrd="0" presId="urn:microsoft.com/office/officeart/2011/layout/HexagonRadial"/>
    <dgm:cxn modelId="{2CC5BB68-6FF6-4765-AC3B-A4F1FD3F2648}" type="presParOf" srcId="{45853B06-8EA1-4FC7-B3E9-33BEEF5839FF}" destId="{11538F26-BBFF-4F8A-A392-31EABE3685A6}" srcOrd="5" destOrd="0" presId="urn:microsoft.com/office/officeart/2011/layout/HexagonRadial"/>
    <dgm:cxn modelId="{17CFAA93-CD26-4593-8AEC-1E7DB035694D}" type="presParOf" srcId="{11538F26-BBFF-4F8A-A392-31EABE3685A6}" destId="{09F3F146-AC1A-425B-9D7B-0F99B538149F}" srcOrd="0" destOrd="0" presId="urn:microsoft.com/office/officeart/2011/layout/HexagonRadial"/>
    <dgm:cxn modelId="{31FDADB2-620A-4BF7-B90E-D469AFA30047}" type="presParOf" srcId="{45853B06-8EA1-4FC7-B3E9-33BEEF5839FF}" destId="{9AD3C030-B86B-4EA7-88B1-F02B476D5C5D}" srcOrd="6" destOrd="0" presId="urn:microsoft.com/office/officeart/2011/layout/HexagonRadial"/>
    <dgm:cxn modelId="{97D331B2-E0F8-4302-B029-8EA00E88D7CE}" type="presParOf" srcId="{45853B06-8EA1-4FC7-B3E9-33BEEF5839FF}" destId="{B2678660-E89F-4786-B312-7E36BAECF302}" srcOrd="7" destOrd="0" presId="urn:microsoft.com/office/officeart/2011/layout/HexagonRadial"/>
    <dgm:cxn modelId="{E54DC9A9-68D5-4BC4-AC80-CF9D92D8DA76}" type="presParOf" srcId="{B2678660-E89F-4786-B312-7E36BAECF302}" destId="{3D8C0D72-A6F8-4520-8CA4-AFCB232860B3}" srcOrd="0" destOrd="0" presId="urn:microsoft.com/office/officeart/2011/layout/HexagonRadial"/>
    <dgm:cxn modelId="{25AAB651-E870-4719-A14A-D64A66642673}" type="presParOf" srcId="{45853B06-8EA1-4FC7-B3E9-33BEEF5839FF}" destId="{771FA1B8-3E10-452B-9C27-63F91B8299EB}" srcOrd="8" destOrd="0" presId="urn:microsoft.com/office/officeart/2011/layout/HexagonRadial"/>
    <dgm:cxn modelId="{2C56324F-6132-4CC9-9C4E-567C46143AAE}" type="presParOf" srcId="{45853B06-8EA1-4FC7-B3E9-33BEEF5839FF}" destId="{4FBFD7EB-5C06-46C1-B88D-1D6FBA127E5C}" srcOrd="9" destOrd="0" presId="urn:microsoft.com/office/officeart/2011/layout/HexagonRadial"/>
    <dgm:cxn modelId="{AB0D5EEF-EDF0-4117-97DE-F656ADDF7137}" type="presParOf" srcId="{4FBFD7EB-5C06-46C1-B88D-1D6FBA127E5C}" destId="{C94DA174-AA6C-4310-A5D7-4814E6313F76}" srcOrd="0" destOrd="0" presId="urn:microsoft.com/office/officeart/2011/layout/HexagonRadial"/>
    <dgm:cxn modelId="{EB522537-72D5-454E-AF56-E3E9F94EBDD7}" type="presParOf" srcId="{45853B06-8EA1-4FC7-B3E9-33BEEF5839FF}" destId="{F3EEB678-11DD-4526-8052-092A2CC12528}" srcOrd="10" destOrd="0" presId="urn:microsoft.com/office/officeart/2011/layout/HexagonRadial"/>
    <dgm:cxn modelId="{3F48CBA9-5859-4B22-A3BA-201E2688D98D}" type="presParOf" srcId="{45853B06-8EA1-4FC7-B3E9-33BEEF5839FF}" destId="{8A475D2D-3269-4548-A40D-EB955D523D00}" srcOrd="11" destOrd="0" presId="urn:microsoft.com/office/officeart/2011/layout/HexagonRadial"/>
    <dgm:cxn modelId="{66E08F4E-0741-4CB6-85AD-DE8C3E819DDB}" type="presParOf" srcId="{8A475D2D-3269-4548-A40D-EB955D523D00}" destId="{1082B253-777F-4BB7-9E74-75915B3D2905}" srcOrd="0" destOrd="0" presId="urn:microsoft.com/office/officeart/2011/layout/HexagonRadial"/>
    <dgm:cxn modelId="{E19DD880-5647-41AD-AE28-BC9C72894DF3}" type="presParOf" srcId="{45853B06-8EA1-4FC7-B3E9-33BEEF5839FF}" destId="{12251A0F-1F7A-445E-867E-187EAC4641DE}"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311C37-6DAA-46E7-B498-0D70892E5CC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C99B18A-8803-4709-924C-359A26260288}">
      <dgm:prSet phldrT="[Text]" custT="1"/>
      <dgm:spPr/>
      <dgm:t>
        <a:bodyPr/>
        <a:lstStyle/>
        <a:p>
          <a:r>
            <a:rPr lang="en-US" sz="3000" b="1" dirty="0">
              <a:solidFill>
                <a:schemeClr val="accent3">
                  <a:lumMod val="95000"/>
                </a:schemeClr>
              </a:solidFill>
            </a:rPr>
            <a:t>Number of youth incarcerated on any given day</a:t>
          </a:r>
        </a:p>
      </dgm:t>
    </dgm:pt>
    <dgm:pt modelId="{41BC6C3C-5A48-4C3D-A861-36F48423A408}" type="parTrans" cxnId="{1065345D-35F7-4326-A5C3-50CF9C3998EF}">
      <dgm:prSet/>
      <dgm:spPr/>
      <dgm:t>
        <a:bodyPr/>
        <a:lstStyle/>
        <a:p>
          <a:endParaRPr lang="en-US">
            <a:solidFill>
              <a:schemeClr val="bg1"/>
            </a:solidFill>
          </a:endParaRPr>
        </a:p>
      </dgm:t>
    </dgm:pt>
    <dgm:pt modelId="{48E16BD4-1AE2-4917-8679-EED731C76282}" type="sibTrans" cxnId="{1065345D-35F7-4326-A5C3-50CF9C3998EF}">
      <dgm:prSet/>
      <dgm:spPr/>
      <dgm:t>
        <a:bodyPr/>
        <a:lstStyle/>
        <a:p>
          <a:endParaRPr lang="en-US">
            <a:solidFill>
              <a:schemeClr val="bg1"/>
            </a:solidFill>
          </a:endParaRPr>
        </a:p>
      </dgm:t>
    </dgm:pt>
    <dgm:pt modelId="{D3B5683B-0C28-4D61-B091-B91FA110FA5D}">
      <dgm:prSet phldrT="[Text]" custT="1"/>
      <dgm:spPr/>
      <dgm:t>
        <a:bodyPr/>
        <a:lstStyle/>
        <a:p>
          <a:r>
            <a:rPr lang="en-US" sz="3800" b="1" dirty="0">
              <a:solidFill>
                <a:schemeClr val="accent5">
                  <a:lumMod val="90000"/>
                </a:schemeClr>
              </a:solidFill>
            </a:rPr>
            <a:t>48,000</a:t>
          </a:r>
          <a:r>
            <a:rPr lang="en-US" sz="3800" dirty="0">
              <a:solidFill>
                <a:schemeClr val="bg1"/>
              </a:solidFill>
            </a:rPr>
            <a:t> nationally</a:t>
          </a:r>
        </a:p>
      </dgm:t>
    </dgm:pt>
    <dgm:pt modelId="{1EED1304-8D30-486E-8862-6CF7BEECE8AB}" type="parTrans" cxnId="{0B1989B9-1B1B-4D7E-892F-0FFF74A4D8CF}">
      <dgm:prSet/>
      <dgm:spPr/>
      <dgm:t>
        <a:bodyPr/>
        <a:lstStyle/>
        <a:p>
          <a:endParaRPr lang="en-US">
            <a:solidFill>
              <a:schemeClr val="bg1"/>
            </a:solidFill>
          </a:endParaRPr>
        </a:p>
      </dgm:t>
    </dgm:pt>
    <dgm:pt modelId="{8AF8E2B3-CD2F-44DE-969E-FAB752045439}" type="sibTrans" cxnId="{0B1989B9-1B1B-4D7E-892F-0FFF74A4D8CF}">
      <dgm:prSet/>
      <dgm:spPr/>
      <dgm:t>
        <a:bodyPr/>
        <a:lstStyle/>
        <a:p>
          <a:endParaRPr lang="en-US">
            <a:solidFill>
              <a:schemeClr val="bg1"/>
            </a:solidFill>
          </a:endParaRPr>
        </a:p>
      </dgm:t>
    </dgm:pt>
    <dgm:pt modelId="{79E74944-3EB6-4DCA-8EC3-9CCFF1E747C1}">
      <dgm:prSet phldrT="[Text]" custT="1"/>
      <dgm:spPr/>
      <dgm:t>
        <a:bodyPr/>
        <a:lstStyle/>
        <a:p>
          <a:r>
            <a:rPr lang="en-US" sz="3800" b="1" dirty="0">
              <a:solidFill>
                <a:schemeClr val="accent5">
                  <a:lumMod val="90000"/>
                </a:schemeClr>
              </a:solidFill>
            </a:rPr>
            <a:t>1,000</a:t>
          </a:r>
          <a:r>
            <a:rPr lang="en-US" sz="3800" dirty="0">
              <a:solidFill>
                <a:schemeClr val="bg1"/>
              </a:solidFill>
            </a:rPr>
            <a:t> in Washington State (all facilities)</a:t>
          </a:r>
        </a:p>
      </dgm:t>
    </dgm:pt>
    <dgm:pt modelId="{9246D622-6FBC-49F9-8AA2-9C7917D91280}" type="parTrans" cxnId="{A95AED53-98E5-4A50-AF76-A6E5802770DC}">
      <dgm:prSet/>
      <dgm:spPr/>
      <dgm:t>
        <a:bodyPr/>
        <a:lstStyle/>
        <a:p>
          <a:endParaRPr lang="en-US">
            <a:solidFill>
              <a:schemeClr val="bg1"/>
            </a:solidFill>
          </a:endParaRPr>
        </a:p>
      </dgm:t>
    </dgm:pt>
    <dgm:pt modelId="{569A40D2-5EB3-4FDC-A445-456D516B5A5E}" type="sibTrans" cxnId="{A95AED53-98E5-4A50-AF76-A6E5802770DC}">
      <dgm:prSet/>
      <dgm:spPr/>
      <dgm:t>
        <a:bodyPr/>
        <a:lstStyle/>
        <a:p>
          <a:endParaRPr lang="en-US">
            <a:solidFill>
              <a:schemeClr val="bg1"/>
            </a:solidFill>
          </a:endParaRPr>
        </a:p>
      </dgm:t>
    </dgm:pt>
    <dgm:pt modelId="{FF625FF2-437B-48F3-B3BB-7D4407F358CA}">
      <dgm:prSet phldrT="[Text]" custT="1"/>
      <dgm:spPr/>
      <dgm:t>
        <a:bodyPr/>
        <a:lstStyle/>
        <a:p>
          <a:r>
            <a:rPr lang="en-US" sz="3800" b="1" dirty="0">
              <a:solidFill>
                <a:schemeClr val="accent5">
                  <a:lumMod val="90000"/>
                </a:schemeClr>
              </a:solidFill>
            </a:rPr>
            <a:t>500</a:t>
          </a:r>
          <a:r>
            <a:rPr lang="en-US" sz="3800" dirty="0">
              <a:solidFill>
                <a:schemeClr val="bg1"/>
              </a:solidFill>
            </a:rPr>
            <a:t> in Washington State Juvenile Rehabilitation facilities (DSHS)</a:t>
          </a:r>
        </a:p>
      </dgm:t>
    </dgm:pt>
    <dgm:pt modelId="{11FB4DED-BE91-46BC-B8C9-39CADC897DAF}" type="parTrans" cxnId="{50FA3CE4-48C7-4FAC-B7D1-0C1395AA0A2F}">
      <dgm:prSet/>
      <dgm:spPr/>
      <dgm:t>
        <a:bodyPr/>
        <a:lstStyle/>
        <a:p>
          <a:endParaRPr lang="en-US">
            <a:solidFill>
              <a:schemeClr val="bg1"/>
            </a:solidFill>
          </a:endParaRPr>
        </a:p>
      </dgm:t>
    </dgm:pt>
    <dgm:pt modelId="{7B4BF863-F897-4863-897C-EE3FBA6C8786}" type="sibTrans" cxnId="{50FA3CE4-48C7-4FAC-B7D1-0C1395AA0A2F}">
      <dgm:prSet/>
      <dgm:spPr/>
      <dgm:t>
        <a:bodyPr/>
        <a:lstStyle/>
        <a:p>
          <a:endParaRPr lang="en-US">
            <a:solidFill>
              <a:schemeClr val="bg1"/>
            </a:solidFill>
          </a:endParaRPr>
        </a:p>
      </dgm:t>
    </dgm:pt>
    <dgm:pt modelId="{27A435FA-0585-4CAF-A926-5B91D68FE691}" type="pres">
      <dgm:prSet presAssocID="{56311C37-6DAA-46E7-B498-0D70892E5CC6}" presName="vert0" presStyleCnt="0">
        <dgm:presLayoutVars>
          <dgm:dir/>
          <dgm:animOne val="branch"/>
          <dgm:animLvl val="lvl"/>
        </dgm:presLayoutVars>
      </dgm:prSet>
      <dgm:spPr/>
      <dgm:t>
        <a:bodyPr/>
        <a:lstStyle/>
        <a:p>
          <a:endParaRPr lang="en-US"/>
        </a:p>
      </dgm:t>
    </dgm:pt>
    <dgm:pt modelId="{E1047B38-5E6F-4D3B-B4E1-180D3B62ADB1}" type="pres">
      <dgm:prSet presAssocID="{5C99B18A-8803-4709-924C-359A26260288}" presName="thickLine" presStyleLbl="alignNode1" presStyleIdx="0" presStyleCnt="1"/>
      <dgm:spPr/>
    </dgm:pt>
    <dgm:pt modelId="{B1D2F6B2-0D1D-419F-B36A-9EC9471ABC3C}" type="pres">
      <dgm:prSet presAssocID="{5C99B18A-8803-4709-924C-359A26260288}" presName="horz1" presStyleCnt="0"/>
      <dgm:spPr/>
    </dgm:pt>
    <dgm:pt modelId="{E9A1E1A8-8893-4C64-A26B-E44E6C8EFFE8}" type="pres">
      <dgm:prSet presAssocID="{5C99B18A-8803-4709-924C-359A26260288}" presName="tx1" presStyleLbl="revTx" presStyleIdx="0" presStyleCnt="4" custScaleX="165359"/>
      <dgm:spPr/>
      <dgm:t>
        <a:bodyPr/>
        <a:lstStyle/>
        <a:p>
          <a:endParaRPr lang="en-US"/>
        </a:p>
      </dgm:t>
    </dgm:pt>
    <dgm:pt modelId="{1C73D03E-E2AC-4EEC-874E-AF606F6CCA0E}" type="pres">
      <dgm:prSet presAssocID="{5C99B18A-8803-4709-924C-359A26260288}" presName="vert1" presStyleCnt="0"/>
      <dgm:spPr/>
    </dgm:pt>
    <dgm:pt modelId="{B726992F-2A9A-4805-BF1E-363328D8910E}" type="pres">
      <dgm:prSet presAssocID="{D3B5683B-0C28-4D61-B091-B91FA110FA5D}" presName="vertSpace2a" presStyleCnt="0"/>
      <dgm:spPr/>
    </dgm:pt>
    <dgm:pt modelId="{5D3C36A0-7785-4813-81C3-513FBAD3435E}" type="pres">
      <dgm:prSet presAssocID="{D3B5683B-0C28-4D61-B091-B91FA110FA5D}" presName="horz2" presStyleCnt="0"/>
      <dgm:spPr/>
    </dgm:pt>
    <dgm:pt modelId="{1FB1EA54-91BF-452A-99A2-88111270A5E4}" type="pres">
      <dgm:prSet presAssocID="{D3B5683B-0C28-4D61-B091-B91FA110FA5D}" presName="horzSpace2" presStyleCnt="0"/>
      <dgm:spPr/>
    </dgm:pt>
    <dgm:pt modelId="{87B4DFFF-0DA0-408D-A5F7-6DBA1CD4C598}" type="pres">
      <dgm:prSet presAssocID="{D3B5683B-0C28-4D61-B091-B91FA110FA5D}" presName="tx2" presStyleLbl="revTx" presStyleIdx="1" presStyleCnt="4" custScaleY="51689"/>
      <dgm:spPr/>
      <dgm:t>
        <a:bodyPr/>
        <a:lstStyle/>
        <a:p>
          <a:endParaRPr lang="en-US"/>
        </a:p>
      </dgm:t>
    </dgm:pt>
    <dgm:pt modelId="{057C4C94-BB41-4B56-B2D7-D08ABAC919AA}" type="pres">
      <dgm:prSet presAssocID="{D3B5683B-0C28-4D61-B091-B91FA110FA5D}" presName="vert2" presStyleCnt="0"/>
      <dgm:spPr/>
    </dgm:pt>
    <dgm:pt modelId="{6D8CF852-8F62-42A2-8ECE-047B5C4D4033}" type="pres">
      <dgm:prSet presAssocID="{D3B5683B-0C28-4D61-B091-B91FA110FA5D}" presName="thinLine2b" presStyleLbl="callout" presStyleIdx="0" presStyleCnt="3"/>
      <dgm:spPr/>
    </dgm:pt>
    <dgm:pt modelId="{46F00B12-EE07-43AC-9AF7-6DCE1223D6C5}" type="pres">
      <dgm:prSet presAssocID="{D3B5683B-0C28-4D61-B091-B91FA110FA5D}" presName="vertSpace2b" presStyleCnt="0"/>
      <dgm:spPr/>
    </dgm:pt>
    <dgm:pt modelId="{0B8A9244-8B22-4CBE-A561-13FF5058EFD7}" type="pres">
      <dgm:prSet presAssocID="{79E74944-3EB6-4DCA-8EC3-9CCFF1E747C1}" presName="horz2" presStyleCnt="0"/>
      <dgm:spPr/>
    </dgm:pt>
    <dgm:pt modelId="{93ADC9C6-43EB-417D-8A71-BB3DEC8337F3}" type="pres">
      <dgm:prSet presAssocID="{79E74944-3EB6-4DCA-8EC3-9CCFF1E747C1}" presName="horzSpace2" presStyleCnt="0"/>
      <dgm:spPr/>
    </dgm:pt>
    <dgm:pt modelId="{F031D582-9492-44F0-98E7-9069742EBA81}" type="pres">
      <dgm:prSet presAssocID="{79E74944-3EB6-4DCA-8EC3-9CCFF1E747C1}" presName="tx2" presStyleLbl="revTx" presStyleIdx="2" presStyleCnt="4" custScaleY="65940"/>
      <dgm:spPr/>
      <dgm:t>
        <a:bodyPr/>
        <a:lstStyle/>
        <a:p>
          <a:endParaRPr lang="en-US"/>
        </a:p>
      </dgm:t>
    </dgm:pt>
    <dgm:pt modelId="{E04ADF2C-761F-43B0-A7B4-4C3673384283}" type="pres">
      <dgm:prSet presAssocID="{79E74944-3EB6-4DCA-8EC3-9CCFF1E747C1}" presName="vert2" presStyleCnt="0"/>
      <dgm:spPr/>
    </dgm:pt>
    <dgm:pt modelId="{A280AC98-8F59-4562-B8C4-9CA2602F8F3E}" type="pres">
      <dgm:prSet presAssocID="{79E74944-3EB6-4DCA-8EC3-9CCFF1E747C1}" presName="thinLine2b" presStyleLbl="callout" presStyleIdx="1" presStyleCnt="3"/>
      <dgm:spPr/>
    </dgm:pt>
    <dgm:pt modelId="{03668BFE-CC4D-4E19-B934-CCF9E82263DB}" type="pres">
      <dgm:prSet presAssocID="{79E74944-3EB6-4DCA-8EC3-9CCFF1E747C1}" presName="vertSpace2b" presStyleCnt="0"/>
      <dgm:spPr/>
    </dgm:pt>
    <dgm:pt modelId="{27B36952-FC39-4ACD-A894-69A2B11079B9}" type="pres">
      <dgm:prSet presAssocID="{FF625FF2-437B-48F3-B3BB-7D4407F358CA}" presName="horz2" presStyleCnt="0"/>
      <dgm:spPr/>
    </dgm:pt>
    <dgm:pt modelId="{185EE787-ABEC-40F0-8373-F159FE6ABB77}" type="pres">
      <dgm:prSet presAssocID="{FF625FF2-437B-48F3-B3BB-7D4407F358CA}" presName="horzSpace2" presStyleCnt="0"/>
      <dgm:spPr/>
    </dgm:pt>
    <dgm:pt modelId="{9E05119B-8550-4C6F-94F0-0E2979B32BD4}" type="pres">
      <dgm:prSet presAssocID="{FF625FF2-437B-48F3-B3BB-7D4407F358CA}" presName="tx2" presStyleLbl="revTx" presStyleIdx="3" presStyleCnt="4"/>
      <dgm:spPr/>
      <dgm:t>
        <a:bodyPr/>
        <a:lstStyle/>
        <a:p>
          <a:endParaRPr lang="en-US"/>
        </a:p>
      </dgm:t>
    </dgm:pt>
    <dgm:pt modelId="{40D56DFD-3D93-4094-ADD2-4A3642DDA848}" type="pres">
      <dgm:prSet presAssocID="{FF625FF2-437B-48F3-B3BB-7D4407F358CA}" presName="vert2" presStyleCnt="0"/>
      <dgm:spPr/>
    </dgm:pt>
    <dgm:pt modelId="{EC8005F0-F02D-4F0C-8788-EF1B470973FE}" type="pres">
      <dgm:prSet presAssocID="{FF625FF2-437B-48F3-B3BB-7D4407F358CA}" presName="thinLine2b" presStyleLbl="callout" presStyleIdx="2" presStyleCnt="3"/>
      <dgm:spPr/>
    </dgm:pt>
    <dgm:pt modelId="{67CFBE91-365E-4DF0-B511-852D33D804DA}" type="pres">
      <dgm:prSet presAssocID="{FF625FF2-437B-48F3-B3BB-7D4407F358CA}" presName="vertSpace2b" presStyleCnt="0"/>
      <dgm:spPr/>
    </dgm:pt>
  </dgm:ptLst>
  <dgm:cxnLst>
    <dgm:cxn modelId="{1065345D-35F7-4326-A5C3-50CF9C3998EF}" srcId="{56311C37-6DAA-46E7-B498-0D70892E5CC6}" destId="{5C99B18A-8803-4709-924C-359A26260288}" srcOrd="0" destOrd="0" parTransId="{41BC6C3C-5A48-4C3D-A861-36F48423A408}" sibTransId="{48E16BD4-1AE2-4917-8679-EED731C76282}"/>
    <dgm:cxn modelId="{7CAC7676-9BA1-4EED-99E9-A28629B1FA76}" type="presOf" srcId="{5C99B18A-8803-4709-924C-359A26260288}" destId="{E9A1E1A8-8893-4C64-A26B-E44E6C8EFFE8}" srcOrd="0" destOrd="0" presId="urn:microsoft.com/office/officeart/2008/layout/LinedList"/>
    <dgm:cxn modelId="{0B1989B9-1B1B-4D7E-892F-0FFF74A4D8CF}" srcId="{5C99B18A-8803-4709-924C-359A26260288}" destId="{D3B5683B-0C28-4D61-B091-B91FA110FA5D}" srcOrd="0" destOrd="0" parTransId="{1EED1304-8D30-486E-8862-6CF7BEECE8AB}" sibTransId="{8AF8E2B3-CD2F-44DE-969E-FAB752045439}"/>
    <dgm:cxn modelId="{8D6816D6-765C-4E0B-BDD7-0477F5A65957}" type="presOf" srcId="{FF625FF2-437B-48F3-B3BB-7D4407F358CA}" destId="{9E05119B-8550-4C6F-94F0-0E2979B32BD4}" srcOrd="0" destOrd="0" presId="urn:microsoft.com/office/officeart/2008/layout/LinedList"/>
    <dgm:cxn modelId="{350B76A1-0E5B-4ADA-8C63-10185BA65E75}" type="presOf" srcId="{79E74944-3EB6-4DCA-8EC3-9CCFF1E747C1}" destId="{F031D582-9492-44F0-98E7-9069742EBA81}" srcOrd="0" destOrd="0" presId="urn:microsoft.com/office/officeart/2008/layout/LinedList"/>
    <dgm:cxn modelId="{EC19FCCE-7E2B-4455-8D77-2338B8EE7451}" type="presOf" srcId="{D3B5683B-0C28-4D61-B091-B91FA110FA5D}" destId="{87B4DFFF-0DA0-408D-A5F7-6DBA1CD4C598}" srcOrd="0" destOrd="0" presId="urn:microsoft.com/office/officeart/2008/layout/LinedList"/>
    <dgm:cxn modelId="{A66397BE-7768-4A32-B526-0C6E02892C5F}" type="presOf" srcId="{56311C37-6DAA-46E7-B498-0D70892E5CC6}" destId="{27A435FA-0585-4CAF-A926-5B91D68FE691}" srcOrd="0" destOrd="0" presId="urn:microsoft.com/office/officeart/2008/layout/LinedList"/>
    <dgm:cxn modelId="{A95AED53-98E5-4A50-AF76-A6E5802770DC}" srcId="{5C99B18A-8803-4709-924C-359A26260288}" destId="{79E74944-3EB6-4DCA-8EC3-9CCFF1E747C1}" srcOrd="1" destOrd="0" parTransId="{9246D622-6FBC-49F9-8AA2-9C7917D91280}" sibTransId="{569A40D2-5EB3-4FDC-A445-456D516B5A5E}"/>
    <dgm:cxn modelId="{50FA3CE4-48C7-4FAC-B7D1-0C1395AA0A2F}" srcId="{5C99B18A-8803-4709-924C-359A26260288}" destId="{FF625FF2-437B-48F3-B3BB-7D4407F358CA}" srcOrd="2" destOrd="0" parTransId="{11FB4DED-BE91-46BC-B8C9-39CADC897DAF}" sibTransId="{7B4BF863-F897-4863-897C-EE3FBA6C8786}"/>
    <dgm:cxn modelId="{EB7D78A4-0021-4E5B-ACE6-29DD35731104}" type="presParOf" srcId="{27A435FA-0585-4CAF-A926-5B91D68FE691}" destId="{E1047B38-5E6F-4D3B-B4E1-180D3B62ADB1}" srcOrd="0" destOrd="0" presId="urn:microsoft.com/office/officeart/2008/layout/LinedList"/>
    <dgm:cxn modelId="{63B06786-07B6-4D08-BE57-F94F113D5805}" type="presParOf" srcId="{27A435FA-0585-4CAF-A926-5B91D68FE691}" destId="{B1D2F6B2-0D1D-419F-B36A-9EC9471ABC3C}" srcOrd="1" destOrd="0" presId="urn:microsoft.com/office/officeart/2008/layout/LinedList"/>
    <dgm:cxn modelId="{CD21C712-143B-4BB2-B3CF-64B7D322C5BA}" type="presParOf" srcId="{B1D2F6B2-0D1D-419F-B36A-9EC9471ABC3C}" destId="{E9A1E1A8-8893-4C64-A26B-E44E6C8EFFE8}" srcOrd="0" destOrd="0" presId="urn:microsoft.com/office/officeart/2008/layout/LinedList"/>
    <dgm:cxn modelId="{0E8EDFBD-D31B-496B-AF69-0E443D4AA725}" type="presParOf" srcId="{B1D2F6B2-0D1D-419F-B36A-9EC9471ABC3C}" destId="{1C73D03E-E2AC-4EEC-874E-AF606F6CCA0E}" srcOrd="1" destOrd="0" presId="urn:microsoft.com/office/officeart/2008/layout/LinedList"/>
    <dgm:cxn modelId="{40A4C1E6-8585-4D15-87BD-F95D0EBDD280}" type="presParOf" srcId="{1C73D03E-E2AC-4EEC-874E-AF606F6CCA0E}" destId="{B726992F-2A9A-4805-BF1E-363328D8910E}" srcOrd="0" destOrd="0" presId="urn:microsoft.com/office/officeart/2008/layout/LinedList"/>
    <dgm:cxn modelId="{827DCDEA-8F50-4EA3-995B-DF5ADF0D4903}" type="presParOf" srcId="{1C73D03E-E2AC-4EEC-874E-AF606F6CCA0E}" destId="{5D3C36A0-7785-4813-81C3-513FBAD3435E}" srcOrd="1" destOrd="0" presId="urn:microsoft.com/office/officeart/2008/layout/LinedList"/>
    <dgm:cxn modelId="{0CA24A5F-FAF6-4386-8430-CD91A735C441}" type="presParOf" srcId="{5D3C36A0-7785-4813-81C3-513FBAD3435E}" destId="{1FB1EA54-91BF-452A-99A2-88111270A5E4}" srcOrd="0" destOrd="0" presId="urn:microsoft.com/office/officeart/2008/layout/LinedList"/>
    <dgm:cxn modelId="{1CA254E2-0AE2-458C-96B7-7E392BC95F3B}" type="presParOf" srcId="{5D3C36A0-7785-4813-81C3-513FBAD3435E}" destId="{87B4DFFF-0DA0-408D-A5F7-6DBA1CD4C598}" srcOrd="1" destOrd="0" presId="urn:microsoft.com/office/officeart/2008/layout/LinedList"/>
    <dgm:cxn modelId="{8D777673-F9BF-4E18-9402-00D899B1F747}" type="presParOf" srcId="{5D3C36A0-7785-4813-81C3-513FBAD3435E}" destId="{057C4C94-BB41-4B56-B2D7-D08ABAC919AA}" srcOrd="2" destOrd="0" presId="urn:microsoft.com/office/officeart/2008/layout/LinedList"/>
    <dgm:cxn modelId="{2710DB4C-712C-4D33-BC51-9B8673C11504}" type="presParOf" srcId="{1C73D03E-E2AC-4EEC-874E-AF606F6CCA0E}" destId="{6D8CF852-8F62-42A2-8ECE-047B5C4D4033}" srcOrd="2" destOrd="0" presId="urn:microsoft.com/office/officeart/2008/layout/LinedList"/>
    <dgm:cxn modelId="{8A7608B0-0FCE-4472-A884-D3339B483396}" type="presParOf" srcId="{1C73D03E-E2AC-4EEC-874E-AF606F6CCA0E}" destId="{46F00B12-EE07-43AC-9AF7-6DCE1223D6C5}" srcOrd="3" destOrd="0" presId="urn:microsoft.com/office/officeart/2008/layout/LinedList"/>
    <dgm:cxn modelId="{CBDB5700-B4F9-4B27-95F8-580F795F816F}" type="presParOf" srcId="{1C73D03E-E2AC-4EEC-874E-AF606F6CCA0E}" destId="{0B8A9244-8B22-4CBE-A561-13FF5058EFD7}" srcOrd="4" destOrd="0" presId="urn:microsoft.com/office/officeart/2008/layout/LinedList"/>
    <dgm:cxn modelId="{461452EB-F3B6-4DF1-978D-D9BFB551EA5A}" type="presParOf" srcId="{0B8A9244-8B22-4CBE-A561-13FF5058EFD7}" destId="{93ADC9C6-43EB-417D-8A71-BB3DEC8337F3}" srcOrd="0" destOrd="0" presId="urn:microsoft.com/office/officeart/2008/layout/LinedList"/>
    <dgm:cxn modelId="{BDCBC92E-4595-4EB6-B7FD-4AAA1E29FF15}" type="presParOf" srcId="{0B8A9244-8B22-4CBE-A561-13FF5058EFD7}" destId="{F031D582-9492-44F0-98E7-9069742EBA81}" srcOrd="1" destOrd="0" presId="urn:microsoft.com/office/officeart/2008/layout/LinedList"/>
    <dgm:cxn modelId="{12DDDDD3-5417-4072-A11F-6DEE6F2A17C6}" type="presParOf" srcId="{0B8A9244-8B22-4CBE-A561-13FF5058EFD7}" destId="{E04ADF2C-761F-43B0-A7B4-4C3673384283}" srcOrd="2" destOrd="0" presId="urn:microsoft.com/office/officeart/2008/layout/LinedList"/>
    <dgm:cxn modelId="{93194B9B-0FE4-4DEF-B594-5D8248A5D8B4}" type="presParOf" srcId="{1C73D03E-E2AC-4EEC-874E-AF606F6CCA0E}" destId="{A280AC98-8F59-4562-B8C4-9CA2602F8F3E}" srcOrd="5" destOrd="0" presId="urn:microsoft.com/office/officeart/2008/layout/LinedList"/>
    <dgm:cxn modelId="{DC0C902D-F066-428B-A648-4D060E190D40}" type="presParOf" srcId="{1C73D03E-E2AC-4EEC-874E-AF606F6CCA0E}" destId="{03668BFE-CC4D-4E19-B934-CCF9E82263DB}" srcOrd="6" destOrd="0" presId="urn:microsoft.com/office/officeart/2008/layout/LinedList"/>
    <dgm:cxn modelId="{77793A0F-2112-4F23-8E43-191700353DCB}" type="presParOf" srcId="{1C73D03E-E2AC-4EEC-874E-AF606F6CCA0E}" destId="{27B36952-FC39-4ACD-A894-69A2B11079B9}" srcOrd="7" destOrd="0" presId="urn:microsoft.com/office/officeart/2008/layout/LinedList"/>
    <dgm:cxn modelId="{EEE19EE9-552F-4B4A-9B47-6F7301AD3DA2}" type="presParOf" srcId="{27B36952-FC39-4ACD-A894-69A2B11079B9}" destId="{185EE787-ABEC-40F0-8373-F159FE6ABB77}" srcOrd="0" destOrd="0" presId="urn:microsoft.com/office/officeart/2008/layout/LinedList"/>
    <dgm:cxn modelId="{B22E2EE4-F368-49C1-9B60-F54A9147152D}" type="presParOf" srcId="{27B36952-FC39-4ACD-A894-69A2B11079B9}" destId="{9E05119B-8550-4C6F-94F0-0E2979B32BD4}" srcOrd="1" destOrd="0" presId="urn:microsoft.com/office/officeart/2008/layout/LinedList"/>
    <dgm:cxn modelId="{3745709E-A9D2-455A-ADCE-AD566ED87516}" type="presParOf" srcId="{27B36952-FC39-4ACD-A894-69A2B11079B9}" destId="{40D56DFD-3D93-4094-ADD2-4A3642DDA848}" srcOrd="2" destOrd="0" presId="urn:microsoft.com/office/officeart/2008/layout/LinedList"/>
    <dgm:cxn modelId="{1AC8ACCC-923C-4FEC-9A62-BB39E692F8F4}" type="presParOf" srcId="{1C73D03E-E2AC-4EEC-874E-AF606F6CCA0E}" destId="{EC8005F0-F02D-4F0C-8788-EF1B470973FE}" srcOrd="8" destOrd="0" presId="urn:microsoft.com/office/officeart/2008/layout/LinedList"/>
    <dgm:cxn modelId="{82D6FC54-4A83-4AD7-8FF8-1A8E49B37C65}" type="presParOf" srcId="{1C73D03E-E2AC-4EEC-874E-AF606F6CCA0E}" destId="{67CFBE91-365E-4DF0-B511-852D33D804DA}"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3BB253-AB8D-4978-A893-C366D44494F7}" type="doc">
      <dgm:prSet loTypeId="urn:microsoft.com/office/officeart/2011/layout/CircleProcess" loCatId="process" qsTypeId="urn:microsoft.com/office/officeart/2005/8/quickstyle/simple1" qsCatId="simple" csTypeId="urn:microsoft.com/office/officeart/2005/8/colors/accent5_5" csCatId="accent5" phldr="1"/>
      <dgm:spPr/>
      <dgm:t>
        <a:bodyPr/>
        <a:lstStyle/>
        <a:p>
          <a:endParaRPr lang="en-US"/>
        </a:p>
      </dgm:t>
    </dgm:pt>
    <dgm:pt modelId="{CAE692B1-9A11-43C3-8F34-ECED72F7D471}">
      <dgm:prSet phldrT="[Text]" custT="1"/>
      <dgm:spPr/>
      <dgm:t>
        <a:bodyPr/>
        <a:lstStyle/>
        <a:p>
          <a:r>
            <a:rPr lang="en-US" sz="2100" b="1" dirty="0"/>
            <a:t>Incarceration</a:t>
          </a:r>
        </a:p>
      </dgm:t>
    </dgm:pt>
    <dgm:pt modelId="{653CCAC8-6822-460B-A37F-3F2558C23757}" type="parTrans" cxnId="{DFB9CC6D-AE9B-482D-9B23-2E234E5A9BDF}">
      <dgm:prSet/>
      <dgm:spPr/>
      <dgm:t>
        <a:bodyPr/>
        <a:lstStyle/>
        <a:p>
          <a:endParaRPr lang="en-US" sz="2100" b="1"/>
        </a:p>
      </dgm:t>
    </dgm:pt>
    <dgm:pt modelId="{CA2BEEF8-6727-4246-8B42-2B14531B2404}" type="sibTrans" cxnId="{DFB9CC6D-AE9B-482D-9B23-2E234E5A9BDF}">
      <dgm:prSet/>
      <dgm:spPr/>
      <dgm:t>
        <a:bodyPr/>
        <a:lstStyle/>
        <a:p>
          <a:endParaRPr lang="en-US" sz="2100" b="1"/>
        </a:p>
      </dgm:t>
    </dgm:pt>
    <dgm:pt modelId="{3C149CB6-69DF-4E1F-A8DD-83BE31DE563E}">
      <dgm:prSet phldrT="[Text]" custT="1"/>
      <dgm:spPr/>
      <dgm:t>
        <a:bodyPr/>
        <a:lstStyle/>
        <a:p>
          <a:r>
            <a:rPr lang="en-US" sz="2100" b="1" dirty="0"/>
            <a:t>Transition Back Into Community</a:t>
          </a:r>
        </a:p>
      </dgm:t>
    </dgm:pt>
    <dgm:pt modelId="{941CF744-8731-4359-A537-AC7D3AC3220F}" type="parTrans" cxnId="{F5FD2099-E889-45C2-A253-B6719EFB5AD2}">
      <dgm:prSet/>
      <dgm:spPr/>
      <dgm:t>
        <a:bodyPr/>
        <a:lstStyle/>
        <a:p>
          <a:endParaRPr lang="en-US" sz="2100" b="1"/>
        </a:p>
      </dgm:t>
    </dgm:pt>
    <dgm:pt modelId="{5647581E-864E-49E4-96F3-8747F01EC2C5}" type="sibTrans" cxnId="{F5FD2099-E889-45C2-A253-B6719EFB5AD2}">
      <dgm:prSet/>
      <dgm:spPr/>
      <dgm:t>
        <a:bodyPr/>
        <a:lstStyle/>
        <a:p>
          <a:endParaRPr lang="en-US" sz="2100" b="1"/>
        </a:p>
      </dgm:t>
    </dgm:pt>
    <dgm:pt modelId="{D2AA3986-4D2A-48D0-98C9-8AA99BE23BDB}">
      <dgm:prSet phldrT="[Text]" custT="1"/>
      <dgm:spPr/>
      <dgm:t>
        <a:bodyPr/>
        <a:lstStyle/>
        <a:p>
          <a:r>
            <a:rPr lang="en-US" sz="2100" b="1" dirty="0"/>
            <a:t>Life In Community</a:t>
          </a:r>
        </a:p>
      </dgm:t>
    </dgm:pt>
    <dgm:pt modelId="{C460158D-0412-4C3D-B9B4-59E3D2C5602D}" type="parTrans" cxnId="{C867F1CD-FDF3-480C-B65F-E91F1298BB56}">
      <dgm:prSet/>
      <dgm:spPr/>
      <dgm:t>
        <a:bodyPr/>
        <a:lstStyle/>
        <a:p>
          <a:endParaRPr lang="en-US" sz="2100" b="1"/>
        </a:p>
      </dgm:t>
    </dgm:pt>
    <dgm:pt modelId="{7D73D83D-3461-48EE-80B3-9252A8D9E1B0}" type="sibTrans" cxnId="{C867F1CD-FDF3-480C-B65F-E91F1298BB56}">
      <dgm:prSet/>
      <dgm:spPr/>
      <dgm:t>
        <a:bodyPr/>
        <a:lstStyle/>
        <a:p>
          <a:endParaRPr lang="en-US" sz="2100" b="1"/>
        </a:p>
      </dgm:t>
    </dgm:pt>
    <dgm:pt modelId="{CA509F71-5536-4515-A72A-04F3A7B7E93D}" type="pres">
      <dgm:prSet presAssocID="{223BB253-AB8D-4978-A893-C366D44494F7}" presName="Name0" presStyleCnt="0">
        <dgm:presLayoutVars>
          <dgm:chMax val="11"/>
          <dgm:chPref val="11"/>
          <dgm:dir/>
          <dgm:resizeHandles/>
        </dgm:presLayoutVars>
      </dgm:prSet>
      <dgm:spPr/>
      <dgm:t>
        <a:bodyPr/>
        <a:lstStyle/>
        <a:p>
          <a:endParaRPr lang="en-US"/>
        </a:p>
      </dgm:t>
    </dgm:pt>
    <dgm:pt modelId="{47BCA352-B149-4A0D-B0B8-54899D9B4872}" type="pres">
      <dgm:prSet presAssocID="{D2AA3986-4D2A-48D0-98C9-8AA99BE23BDB}" presName="Accent3" presStyleCnt="0"/>
      <dgm:spPr/>
    </dgm:pt>
    <dgm:pt modelId="{54D75AD5-DA84-4F40-86F1-DB0A6F3C9AD4}" type="pres">
      <dgm:prSet presAssocID="{D2AA3986-4D2A-48D0-98C9-8AA99BE23BDB}" presName="Accent" presStyleLbl="node1" presStyleIdx="0" presStyleCnt="3"/>
      <dgm:spPr/>
    </dgm:pt>
    <dgm:pt modelId="{EF08FCCF-E785-419C-8213-DA4273ABE813}" type="pres">
      <dgm:prSet presAssocID="{D2AA3986-4D2A-48D0-98C9-8AA99BE23BDB}" presName="ParentBackground3" presStyleCnt="0"/>
      <dgm:spPr/>
    </dgm:pt>
    <dgm:pt modelId="{6DFE1EFB-3078-4174-BFC4-5F169F4245EF}" type="pres">
      <dgm:prSet presAssocID="{D2AA3986-4D2A-48D0-98C9-8AA99BE23BDB}" presName="ParentBackground" presStyleLbl="fgAcc1" presStyleIdx="0" presStyleCnt="3"/>
      <dgm:spPr/>
      <dgm:t>
        <a:bodyPr/>
        <a:lstStyle/>
        <a:p>
          <a:endParaRPr lang="en-US"/>
        </a:p>
      </dgm:t>
    </dgm:pt>
    <dgm:pt modelId="{292FB73A-CB7C-41D1-84CD-AB1E25A8BA98}" type="pres">
      <dgm:prSet presAssocID="{D2AA3986-4D2A-48D0-98C9-8AA99BE23BDB}" presName="Parent3" presStyleLbl="revTx" presStyleIdx="0" presStyleCnt="0">
        <dgm:presLayoutVars>
          <dgm:chMax val="1"/>
          <dgm:chPref val="1"/>
          <dgm:bulletEnabled val="1"/>
        </dgm:presLayoutVars>
      </dgm:prSet>
      <dgm:spPr/>
      <dgm:t>
        <a:bodyPr/>
        <a:lstStyle/>
        <a:p>
          <a:endParaRPr lang="en-US"/>
        </a:p>
      </dgm:t>
    </dgm:pt>
    <dgm:pt modelId="{6C8C1E62-C881-462E-8013-D54BDF1E3EEF}" type="pres">
      <dgm:prSet presAssocID="{3C149CB6-69DF-4E1F-A8DD-83BE31DE563E}" presName="Accent2" presStyleCnt="0"/>
      <dgm:spPr/>
    </dgm:pt>
    <dgm:pt modelId="{7551665F-C4D1-42E3-AECD-07E34F309C04}" type="pres">
      <dgm:prSet presAssocID="{3C149CB6-69DF-4E1F-A8DD-83BE31DE563E}" presName="Accent" presStyleLbl="node1" presStyleIdx="1" presStyleCnt="3"/>
      <dgm:spPr/>
    </dgm:pt>
    <dgm:pt modelId="{732C6E09-964B-436B-AE3F-C7FDBEB71CE0}" type="pres">
      <dgm:prSet presAssocID="{3C149CB6-69DF-4E1F-A8DD-83BE31DE563E}" presName="ParentBackground2" presStyleCnt="0"/>
      <dgm:spPr/>
    </dgm:pt>
    <dgm:pt modelId="{7F9A6645-C5CB-456F-9850-F172460DFDF1}" type="pres">
      <dgm:prSet presAssocID="{3C149CB6-69DF-4E1F-A8DD-83BE31DE563E}" presName="ParentBackground" presStyleLbl="fgAcc1" presStyleIdx="1" presStyleCnt="3"/>
      <dgm:spPr/>
      <dgm:t>
        <a:bodyPr/>
        <a:lstStyle/>
        <a:p>
          <a:endParaRPr lang="en-US"/>
        </a:p>
      </dgm:t>
    </dgm:pt>
    <dgm:pt modelId="{5807E3BA-BC38-45F9-9DF1-181D0EB2ACC7}" type="pres">
      <dgm:prSet presAssocID="{3C149CB6-69DF-4E1F-A8DD-83BE31DE563E}" presName="Parent2" presStyleLbl="revTx" presStyleIdx="0" presStyleCnt="0">
        <dgm:presLayoutVars>
          <dgm:chMax val="1"/>
          <dgm:chPref val="1"/>
          <dgm:bulletEnabled val="1"/>
        </dgm:presLayoutVars>
      </dgm:prSet>
      <dgm:spPr/>
      <dgm:t>
        <a:bodyPr/>
        <a:lstStyle/>
        <a:p>
          <a:endParaRPr lang="en-US"/>
        </a:p>
      </dgm:t>
    </dgm:pt>
    <dgm:pt modelId="{CCB17A3E-EA04-4DD6-9075-2C268E3A0EFD}" type="pres">
      <dgm:prSet presAssocID="{CAE692B1-9A11-43C3-8F34-ECED72F7D471}" presName="Accent1" presStyleCnt="0"/>
      <dgm:spPr/>
    </dgm:pt>
    <dgm:pt modelId="{3098FC3E-84F0-4707-A586-060AA79D0CB4}" type="pres">
      <dgm:prSet presAssocID="{CAE692B1-9A11-43C3-8F34-ECED72F7D471}" presName="Accent" presStyleLbl="node1" presStyleIdx="2" presStyleCnt="3"/>
      <dgm:spPr/>
    </dgm:pt>
    <dgm:pt modelId="{9DF4910A-2109-4DF7-9B5A-4D75BC48B4BB}" type="pres">
      <dgm:prSet presAssocID="{CAE692B1-9A11-43C3-8F34-ECED72F7D471}" presName="ParentBackground1" presStyleCnt="0"/>
      <dgm:spPr/>
    </dgm:pt>
    <dgm:pt modelId="{CFBF5955-6556-4097-8FD5-FB371F2B92C6}" type="pres">
      <dgm:prSet presAssocID="{CAE692B1-9A11-43C3-8F34-ECED72F7D471}" presName="ParentBackground" presStyleLbl="fgAcc1" presStyleIdx="2" presStyleCnt="3"/>
      <dgm:spPr/>
      <dgm:t>
        <a:bodyPr/>
        <a:lstStyle/>
        <a:p>
          <a:endParaRPr lang="en-US"/>
        </a:p>
      </dgm:t>
    </dgm:pt>
    <dgm:pt modelId="{F78E6BEB-D127-462C-A123-8C3AFEE3D46F}" type="pres">
      <dgm:prSet presAssocID="{CAE692B1-9A11-43C3-8F34-ECED72F7D471}" presName="Parent1" presStyleLbl="revTx" presStyleIdx="0" presStyleCnt="0">
        <dgm:presLayoutVars>
          <dgm:chMax val="1"/>
          <dgm:chPref val="1"/>
          <dgm:bulletEnabled val="1"/>
        </dgm:presLayoutVars>
      </dgm:prSet>
      <dgm:spPr/>
      <dgm:t>
        <a:bodyPr/>
        <a:lstStyle/>
        <a:p>
          <a:endParaRPr lang="en-US"/>
        </a:p>
      </dgm:t>
    </dgm:pt>
  </dgm:ptLst>
  <dgm:cxnLst>
    <dgm:cxn modelId="{F5FD2099-E889-45C2-A253-B6719EFB5AD2}" srcId="{223BB253-AB8D-4978-A893-C366D44494F7}" destId="{3C149CB6-69DF-4E1F-A8DD-83BE31DE563E}" srcOrd="1" destOrd="0" parTransId="{941CF744-8731-4359-A537-AC7D3AC3220F}" sibTransId="{5647581E-864E-49E4-96F3-8747F01EC2C5}"/>
    <dgm:cxn modelId="{FE4DE52D-1D5D-4B3A-8A9E-4D3181F04D39}" type="presOf" srcId="{D2AA3986-4D2A-48D0-98C9-8AA99BE23BDB}" destId="{6DFE1EFB-3078-4174-BFC4-5F169F4245EF}" srcOrd="0" destOrd="0" presId="urn:microsoft.com/office/officeart/2011/layout/CircleProcess"/>
    <dgm:cxn modelId="{D60A3117-D578-4C8C-B66E-8CC0A3942EF2}" type="presOf" srcId="{CAE692B1-9A11-43C3-8F34-ECED72F7D471}" destId="{F78E6BEB-D127-462C-A123-8C3AFEE3D46F}" srcOrd="1" destOrd="0" presId="urn:microsoft.com/office/officeart/2011/layout/CircleProcess"/>
    <dgm:cxn modelId="{89EA4C78-6A65-4FAC-AFC1-E00CE824AFCC}" type="presOf" srcId="{D2AA3986-4D2A-48D0-98C9-8AA99BE23BDB}" destId="{292FB73A-CB7C-41D1-84CD-AB1E25A8BA98}" srcOrd="1" destOrd="0" presId="urn:microsoft.com/office/officeart/2011/layout/CircleProcess"/>
    <dgm:cxn modelId="{A99C73A7-242A-4102-9D89-96F2E4D72FDE}" type="presOf" srcId="{CAE692B1-9A11-43C3-8F34-ECED72F7D471}" destId="{CFBF5955-6556-4097-8FD5-FB371F2B92C6}" srcOrd="0" destOrd="0" presId="urn:microsoft.com/office/officeart/2011/layout/CircleProcess"/>
    <dgm:cxn modelId="{DFB9CC6D-AE9B-482D-9B23-2E234E5A9BDF}" srcId="{223BB253-AB8D-4978-A893-C366D44494F7}" destId="{CAE692B1-9A11-43C3-8F34-ECED72F7D471}" srcOrd="0" destOrd="0" parTransId="{653CCAC8-6822-460B-A37F-3F2558C23757}" sibTransId="{CA2BEEF8-6727-4246-8B42-2B14531B2404}"/>
    <dgm:cxn modelId="{18AEADDD-7C15-4108-908A-239F890B5D1F}" type="presOf" srcId="{3C149CB6-69DF-4E1F-A8DD-83BE31DE563E}" destId="{7F9A6645-C5CB-456F-9850-F172460DFDF1}" srcOrd="0" destOrd="0" presId="urn:microsoft.com/office/officeart/2011/layout/CircleProcess"/>
    <dgm:cxn modelId="{C867F1CD-FDF3-480C-B65F-E91F1298BB56}" srcId="{223BB253-AB8D-4978-A893-C366D44494F7}" destId="{D2AA3986-4D2A-48D0-98C9-8AA99BE23BDB}" srcOrd="2" destOrd="0" parTransId="{C460158D-0412-4C3D-B9B4-59E3D2C5602D}" sibTransId="{7D73D83D-3461-48EE-80B3-9252A8D9E1B0}"/>
    <dgm:cxn modelId="{F285C143-0989-4EC6-9B69-C2A41C50D314}" type="presOf" srcId="{223BB253-AB8D-4978-A893-C366D44494F7}" destId="{CA509F71-5536-4515-A72A-04F3A7B7E93D}" srcOrd="0" destOrd="0" presId="urn:microsoft.com/office/officeart/2011/layout/CircleProcess"/>
    <dgm:cxn modelId="{2480778C-50DE-4183-A90A-E15BF55FDC82}" type="presOf" srcId="{3C149CB6-69DF-4E1F-A8DD-83BE31DE563E}" destId="{5807E3BA-BC38-45F9-9DF1-181D0EB2ACC7}" srcOrd="1" destOrd="0" presId="urn:microsoft.com/office/officeart/2011/layout/CircleProcess"/>
    <dgm:cxn modelId="{F288FD69-53A0-4438-8D71-88F39F67F45C}" type="presParOf" srcId="{CA509F71-5536-4515-A72A-04F3A7B7E93D}" destId="{47BCA352-B149-4A0D-B0B8-54899D9B4872}" srcOrd="0" destOrd="0" presId="urn:microsoft.com/office/officeart/2011/layout/CircleProcess"/>
    <dgm:cxn modelId="{3116B680-CA9B-4938-A9F7-326CAC450B2B}" type="presParOf" srcId="{47BCA352-B149-4A0D-B0B8-54899D9B4872}" destId="{54D75AD5-DA84-4F40-86F1-DB0A6F3C9AD4}" srcOrd="0" destOrd="0" presId="urn:microsoft.com/office/officeart/2011/layout/CircleProcess"/>
    <dgm:cxn modelId="{2F4838C5-A8D6-40D2-88D1-5647B11FC68B}" type="presParOf" srcId="{CA509F71-5536-4515-A72A-04F3A7B7E93D}" destId="{EF08FCCF-E785-419C-8213-DA4273ABE813}" srcOrd="1" destOrd="0" presId="urn:microsoft.com/office/officeart/2011/layout/CircleProcess"/>
    <dgm:cxn modelId="{A51724F3-AB51-40EE-A7DD-F5003665F493}" type="presParOf" srcId="{EF08FCCF-E785-419C-8213-DA4273ABE813}" destId="{6DFE1EFB-3078-4174-BFC4-5F169F4245EF}" srcOrd="0" destOrd="0" presId="urn:microsoft.com/office/officeart/2011/layout/CircleProcess"/>
    <dgm:cxn modelId="{FE08ED94-41BE-4592-8BCB-B26EE6B0C3DF}" type="presParOf" srcId="{CA509F71-5536-4515-A72A-04F3A7B7E93D}" destId="{292FB73A-CB7C-41D1-84CD-AB1E25A8BA98}" srcOrd="2" destOrd="0" presId="urn:microsoft.com/office/officeart/2011/layout/CircleProcess"/>
    <dgm:cxn modelId="{9399BFE7-4EBE-4E81-A3B1-EA8B311DA00E}" type="presParOf" srcId="{CA509F71-5536-4515-A72A-04F3A7B7E93D}" destId="{6C8C1E62-C881-462E-8013-D54BDF1E3EEF}" srcOrd="3" destOrd="0" presId="urn:microsoft.com/office/officeart/2011/layout/CircleProcess"/>
    <dgm:cxn modelId="{C93EB38B-4CE3-4EE8-A964-2BE9CCA88E6E}" type="presParOf" srcId="{6C8C1E62-C881-462E-8013-D54BDF1E3EEF}" destId="{7551665F-C4D1-42E3-AECD-07E34F309C04}" srcOrd="0" destOrd="0" presId="urn:microsoft.com/office/officeart/2011/layout/CircleProcess"/>
    <dgm:cxn modelId="{8D8DD7F4-C429-4C35-99E7-1E957CA5C820}" type="presParOf" srcId="{CA509F71-5536-4515-A72A-04F3A7B7E93D}" destId="{732C6E09-964B-436B-AE3F-C7FDBEB71CE0}" srcOrd="4" destOrd="0" presId="urn:microsoft.com/office/officeart/2011/layout/CircleProcess"/>
    <dgm:cxn modelId="{CA210C12-3C4E-4673-98DC-357107C379D4}" type="presParOf" srcId="{732C6E09-964B-436B-AE3F-C7FDBEB71CE0}" destId="{7F9A6645-C5CB-456F-9850-F172460DFDF1}" srcOrd="0" destOrd="0" presId="urn:microsoft.com/office/officeart/2011/layout/CircleProcess"/>
    <dgm:cxn modelId="{08793742-B1FC-4AAE-8B5E-3F49627E2C08}" type="presParOf" srcId="{CA509F71-5536-4515-A72A-04F3A7B7E93D}" destId="{5807E3BA-BC38-45F9-9DF1-181D0EB2ACC7}" srcOrd="5" destOrd="0" presId="urn:microsoft.com/office/officeart/2011/layout/CircleProcess"/>
    <dgm:cxn modelId="{B4344B7C-3C09-4F2E-8ED0-59B2A0CD7DB7}" type="presParOf" srcId="{CA509F71-5536-4515-A72A-04F3A7B7E93D}" destId="{CCB17A3E-EA04-4DD6-9075-2C268E3A0EFD}" srcOrd="6" destOrd="0" presId="urn:microsoft.com/office/officeart/2011/layout/CircleProcess"/>
    <dgm:cxn modelId="{4528E28C-57D3-466A-850B-C55C060F98D6}" type="presParOf" srcId="{CCB17A3E-EA04-4DD6-9075-2C268E3A0EFD}" destId="{3098FC3E-84F0-4707-A586-060AA79D0CB4}" srcOrd="0" destOrd="0" presId="urn:microsoft.com/office/officeart/2011/layout/CircleProcess"/>
    <dgm:cxn modelId="{247188FE-D9C1-4F7C-BAF0-E5C17051F3A2}" type="presParOf" srcId="{CA509F71-5536-4515-A72A-04F3A7B7E93D}" destId="{9DF4910A-2109-4DF7-9B5A-4D75BC48B4BB}" srcOrd="7" destOrd="0" presId="urn:microsoft.com/office/officeart/2011/layout/CircleProcess"/>
    <dgm:cxn modelId="{DE60EC3F-C261-400C-80A9-BDE532EF0C62}" type="presParOf" srcId="{9DF4910A-2109-4DF7-9B5A-4D75BC48B4BB}" destId="{CFBF5955-6556-4097-8FD5-FB371F2B92C6}" srcOrd="0" destOrd="0" presId="urn:microsoft.com/office/officeart/2011/layout/CircleProcess"/>
    <dgm:cxn modelId="{46887E0A-C172-461D-9A9E-C5899CF39614}" type="presParOf" srcId="{CA509F71-5536-4515-A72A-04F3A7B7E93D}" destId="{F78E6BEB-D127-462C-A123-8C3AFEE3D46F}" srcOrd="8"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F8394B4-0724-45CA-A97D-55B907670702}"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en-US"/>
        </a:p>
      </dgm:t>
    </dgm:pt>
    <dgm:pt modelId="{60D79103-C452-47F2-B825-9C980F9DF7F8}">
      <dgm:prSet phldrT="[Text]"/>
      <dgm:spPr/>
      <dgm:t>
        <a:bodyPr/>
        <a:lstStyle/>
        <a:p>
          <a:r>
            <a:rPr lang="en-US" b="1" dirty="0"/>
            <a:t>Successful Youth Reentry</a:t>
          </a:r>
        </a:p>
      </dgm:t>
    </dgm:pt>
    <dgm:pt modelId="{068E6773-AE85-43AF-B509-65E200D82328}" type="parTrans" cxnId="{3B924921-9EC1-4745-B8EA-352CDC43B722}">
      <dgm:prSet/>
      <dgm:spPr/>
      <dgm:t>
        <a:bodyPr/>
        <a:lstStyle/>
        <a:p>
          <a:endParaRPr lang="en-US"/>
        </a:p>
      </dgm:t>
    </dgm:pt>
    <dgm:pt modelId="{89919AC3-F069-4888-B699-21DDA1D8CA7C}" type="sibTrans" cxnId="{3B924921-9EC1-4745-B8EA-352CDC43B722}">
      <dgm:prSet/>
      <dgm:spPr/>
      <dgm:t>
        <a:bodyPr/>
        <a:lstStyle/>
        <a:p>
          <a:endParaRPr lang="en-US"/>
        </a:p>
      </dgm:t>
    </dgm:pt>
    <dgm:pt modelId="{C1744485-5707-43A1-BE92-F1D9507F2B2D}">
      <dgm:prSet phldrT="[Text]">
        <dgm:style>
          <a:lnRef idx="3">
            <a:schemeClr val="lt1"/>
          </a:lnRef>
          <a:fillRef idx="1">
            <a:schemeClr val="accent2"/>
          </a:fillRef>
          <a:effectRef idx="1">
            <a:schemeClr val="accent2"/>
          </a:effectRef>
          <a:fontRef idx="minor">
            <a:schemeClr val="lt1"/>
          </a:fontRef>
        </dgm:style>
      </dgm:prSet>
      <dgm:spPr/>
      <dgm:t>
        <a:bodyPr/>
        <a:lstStyle/>
        <a:p>
          <a:r>
            <a:rPr lang="en-US" b="1" dirty="0"/>
            <a:t>Access to Services</a:t>
          </a:r>
        </a:p>
      </dgm:t>
    </dgm:pt>
    <dgm:pt modelId="{41032A61-8312-4133-A027-74D2CE59672A}" type="parTrans" cxnId="{5E380F05-255A-42F6-A989-3924C40073DE}">
      <dgm:prSet/>
      <dgm:spPr/>
      <dgm:t>
        <a:bodyPr/>
        <a:lstStyle/>
        <a:p>
          <a:endParaRPr lang="en-US"/>
        </a:p>
      </dgm:t>
    </dgm:pt>
    <dgm:pt modelId="{536C6A4E-9747-4B2A-B568-2349A8B401E1}" type="sibTrans" cxnId="{5E380F05-255A-42F6-A989-3924C40073DE}">
      <dgm:prSet/>
      <dgm:spPr/>
      <dgm:t>
        <a:bodyPr/>
        <a:lstStyle/>
        <a:p>
          <a:endParaRPr lang="en-US"/>
        </a:p>
      </dgm:t>
    </dgm:pt>
    <dgm:pt modelId="{E5D1299E-50F8-46B1-9E12-DD01AACF4B51}">
      <dgm:prSet phldrT="[Text]"/>
      <dgm:spPr/>
      <dgm:t>
        <a:bodyPr/>
        <a:lstStyle/>
        <a:p>
          <a:r>
            <a:rPr lang="en-US" b="1" dirty="0"/>
            <a:t>Staff Support</a:t>
          </a:r>
        </a:p>
      </dgm:t>
    </dgm:pt>
    <dgm:pt modelId="{00553FFE-0EA4-45AF-9D78-0A823BBDC10D}" type="parTrans" cxnId="{9636B248-8DA5-4361-92B2-66D1657DA45E}">
      <dgm:prSet/>
      <dgm:spPr/>
      <dgm:t>
        <a:bodyPr/>
        <a:lstStyle/>
        <a:p>
          <a:endParaRPr lang="en-US"/>
        </a:p>
      </dgm:t>
    </dgm:pt>
    <dgm:pt modelId="{643AF1D0-9A5D-4E75-A843-3D1693658EDB}" type="sibTrans" cxnId="{9636B248-8DA5-4361-92B2-66D1657DA45E}">
      <dgm:prSet/>
      <dgm:spPr/>
      <dgm:t>
        <a:bodyPr/>
        <a:lstStyle/>
        <a:p>
          <a:endParaRPr lang="en-US"/>
        </a:p>
      </dgm:t>
    </dgm:pt>
    <dgm:pt modelId="{A61EC533-6863-46D2-9B60-AC655EEB9671}">
      <dgm:prSet phldrT="[Text]"/>
      <dgm:spPr/>
      <dgm:t>
        <a:bodyPr/>
        <a:lstStyle/>
        <a:p>
          <a:r>
            <a:rPr lang="en-US" b="1" dirty="0"/>
            <a:t>Youth Buy-In</a:t>
          </a:r>
        </a:p>
      </dgm:t>
    </dgm:pt>
    <dgm:pt modelId="{8FFF5953-A7D5-4ED3-8E80-35B273A36F5E}" type="parTrans" cxnId="{2ED2CBA1-CD42-4112-AFC7-09003C6FE027}">
      <dgm:prSet/>
      <dgm:spPr/>
      <dgm:t>
        <a:bodyPr/>
        <a:lstStyle/>
        <a:p>
          <a:endParaRPr lang="en-US"/>
        </a:p>
      </dgm:t>
    </dgm:pt>
    <dgm:pt modelId="{61E3BD3E-31BD-49C6-957B-96D62CC75132}" type="sibTrans" cxnId="{2ED2CBA1-CD42-4112-AFC7-09003C6FE027}">
      <dgm:prSet/>
      <dgm:spPr/>
      <dgm:t>
        <a:bodyPr/>
        <a:lstStyle/>
        <a:p>
          <a:endParaRPr lang="en-US"/>
        </a:p>
      </dgm:t>
    </dgm:pt>
    <dgm:pt modelId="{A42A49B9-7F32-4E80-89CD-5A2A10218916}">
      <dgm:prSet phldrT="[Text]"/>
      <dgm:spPr/>
      <dgm:t>
        <a:bodyPr/>
        <a:lstStyle/>
        <a:p>
          <a:r>
            <a:rPr lang="en-US" b="1" dirty="0"/>
            <a:t>Social and Family Support</a:t>
          </a:r>
        </a:p>
      </dgm:t>
    </dgm:pt>
    <dgm:pt modelId="{20B66694-0587-4418-8A56-9477EEF0FBB4}" type="parTrans" cxnId="{BD9336A3-22ED-419B-8C69-63627F8B9CC0}">
      <dgm:prSet/>
      <dgm:spPr/>
      <dgm:t>
        <a:bodyPr/>
        <a:lstStyle/>
        <a:p>
          <a:endParaRPr lang="en-US"/>
        </a:p>
      </dgm:t>
    </dgm:pt>
    <dgm:pt modelId="{C9BBED56-C6C4-429B-BCC0-03B37BEE357C}" type="sibTrans" cxnId="{BD9336A3-22ED-419B-8C69-63627F8B9CC0}">
      <dgm:prSet/>
      <dgm:spPr/>
      <dgm:t>
        <a:bodyPr/>
        <a:lstStyle/>
        <a:p>
          <a:endParaRPr lang="en-US"/>
        </a:p>
      </dgm:t>
    </dgm:pt>
    <dgm:pt modelId="{209EE7EF-4165-4F0A-A0EC-C2D4F55673FB}" type="pres">
      <dgm:prSet presAssocID="{9F8394B4-0724-45CA-A97D-55B907670702}" presName="composite" presStyleCnt="0">
        <dgm:presLayoutVars>
          <dgm:chMax val="1"/>
          <dgm:dir/>
          <dgm:resizeHandles val="exact"/>
        </dgm:presLayoutVars>
      </dgm:prSet>
      <dgm:spPr/>
      <dgm:t>
        <a:bodyPr/>
        <a:lstStyle/>
        <a:p>
          <a:endParaRPr lang="en-US"/>
        </a:p>
      </dgm:t>
    </dgm:pt>
    <dgm:pt modelId="{DE34A531-95C3-46BA-B952-F2FEDC470BEA}" type="pres">
      <dgm:prSet presAssocID="{9F8394B4-0724-45CA-A97D-55B907670702}" presName="radial" presStyleCnt="0">
        <dgm:presLayoutVars>
          <dgm:animLvl val="ctr"/>
        </dgm:presLayoutVars>
      </dgm:prSet>
      <dgm:spPr/>
    </dgm:pt>
    <dgm:pt modelId="{67D3FA05-F756-49CF-B089-18CEFD3355F0}" type="pres">
      <dgm:prSet presAssocID="{60D79103-C452-47F2-B825-9C980F9DF7F8}" presName="centerShape" presStyleLbl="vennNode1" presStyleIdx="0" presStyleCnt="5"/>
      <dgm:spPr/>
      <dgm:t>
        <a:bodyPr/>
        <a:lstStyle/>
        <a:p>
          <a:endParaRPr lang="en-US"/>
        </a:p>
      </dgm:t>
    </dgm:pt>
    <dgm:pt modelId="{B42D990A-1A07-4EED-A7BE-F7C9E7A6630A}" type="pres">
      <dgm:prSet presAssocID="{C1744485-5707-43A1-BE92-F1D9507F2B2D}" presName="node" presStyleLbl="vennNode1" presStyleIdx="1" presStyleCnt="5">
        <dgm:presLayoutVars>
          <dgm:bulletEnabled val="1"/>
        </dgm:presLayoutVars>
      </dgm:prSet>
      <dgm:spPr/>
      <dgm:t>
        <a:bodyPr/>
        <a:lstStyle/>
        <a:p>
          <a:endParaRPr lang="en-US"/>
        </a:p>
      </dgm:t>
    </dgm:pt>
    <dgm:pt modelId="{E37BAF46-90FB-4E05-ABD4-8C908F60E36E}" type="pres">
      <dgm:prSet presAssocID="{E5D1299E-50F8-46B1-9E12-DD01AACF4B51}" presName="node" presStyleLbl="vennNode1" presStyleIdx="2" presStyleCnt="5">
        <dgm:presLayoutVars>
          <dgm:bulletEnabled val="1"/>
        </dgm:presLayoutVars>
      </dgm:prSet>
      <dgm:spPr/>
      <dgm:t>
        <a:bodyPr/>
        <a:lstStyle/>
        <a:p>
          <a:endParaRPr lang="en-US"/>
        </a:p>
      </dgm:t>
    </dgm:pt>
    <dgm:pt modelId="{E924C332-993C-427F-879B-57FA4051A889}" type="pres">
      <dgm:prSet presAssocID="{A61EC533-6863-46D2-9B60-AC655EEB9671}" presName="node" presStyleLbl="vennNode1" presStyleIdx="3" presStyleCnt="5">
        <dgm:presLayoutVars>
          <dgm:bulletEnabled val="1"/>
        </dgm:presLayoutVars>
      </dgm:prSet>
      <dgm:spPr/>
      <dgm:t>
        <a:bodyPr/>
        <a:lstStyle/>
        <a:p>
          <a:endParaRPr lang="en-US"/>
        </a:p>
      </dgm:t>
    </dgm:pt>
    <dgm:pt modelId="{FC7386F6-52F3-46C8-9384-11AC5A658C08}" type="pres">
      <dgm:prSet presAssocID="{A42A49B9-7F32-4E80-89CD-5A2A10218916}" presName="node" presStyleLbl="vennNode1" presStyleIdx="4" presStyleCnt="5" custScaleX="108169" custScaleY="108169">
        <dgm:presLayoutVars>
          <dgm:bulletEnabled val="1"/>
        </dgm:presLayoutVars>
      </dgm:prSet>
      <dgm:spPr/>
      <dgm:t>
        <a:bodyPr/>
        <a:lstStyle/>
        <a:p>
          <a:endParaRPr lang="en-US"/>
        </a:p>
      </dgm:t>
    </dgm:pt>
  </dgm:ptLst>
  <dgm:cxnLst>
    <dgm:cxn modelId="{5E380F05-255A-42F6-A989-3924C40073DE}" srcId="{60D79103-C452-47F2-B825-9C980F9DF7F8}" destId="{C1744485-5707-43A1-BE92-F1D9507F2B2D}" srcOrd="0" destOrd="0" parTransId="{41032A61-8312-4133-A027-74D2CE59672A}" sibTransId="{536C6A4E-9747-4B2A-B568-2349A8B401E1}"/>
    <dgm:cxn modelId="{2ED2CBA1-CD42-4112-AFC7-09003C6FE027}" srcId="{60D79103-C452-47F2-B825-9C980F9DF7F8}" destId="{A61EC533-6863-46D2-9B60-AC655EEB9671}" srcOrd="2" destOrd="0" parTransId="{8FFF5953-A7D5-4ED3-8E80-35B273A36F5E}" sibTransId="{61E3BD3E-31BD-49C6-957B-96D62CC75132}"/>
    <dgm:cxn modelId="{A5948263-3C5A-4091-A5EE-598873900661}" type="presOf" srcId="{C1744485-5707-43A1-BE92-F1D9507F2B2D}" destId="{B42D990A-1A07-4EED-A7BE-F7C9E7A6630A}" srcOrd="0" destOrd="0" presId="urn:microsoft.com/office/officeart/2005/8/layout/radial3"/>
    <dgm:cxn modelId="{24F3D944-BD40-4630-9C23-B2A6E5AAD04B}" type="presOf" srcId="{60D79103-C452-47F2-B825-9C980F9DF7F8}" destId="{67D3FA05-F756-49CF-B089-18CEFD3355F0}" srcOrd="0" destOrd="0" presId="urn:microsoft.com/office/officeart/2005/8/layout/radial3"/>
    <dgm:cxn modelId="{FB31683C-1450-41D4-A8A3-65EC188212DF}" type="presOf" srcId="{9F8394B4-0724-45CA-A97D-55B907670702}" destId="{209EE7EF-4165-4F0A-A0EC-C2D4F55673FB}" srcOrd="0" destOrd="0" presId="urn:microsoft.com/office/officeart/2005/8/layout/radial3"/>
    <dgm:cxn modelId="{29E67B93-2FB1-420F-B7C9-A3FCB5B6012B}" type="presOf" srcId="{A61EC533-6863-46D2-9B60-AC655EEB9671}" destId="{E924C332-993C-427F-879B-57FA4051A889}" srcOrd="0" destOrd="0" presId="urn:microsoft.com/office/officeart/2005/8/layout/radial3"/>
    <dgm:cxn modelId="{9636B248-8DA5-4361-92B2-66D1657DA45E}" srcId="{60D79103-C452-47F2-B825-9C980F9DF7F8}" destId="{E5D1299E-50F8-46B1-9E12-DD01AACF4B51}" srcOrd="1" destOrd="0" parTransId="{00553FFE-0EA4-45AF-9D78-0A823BBDC10D}" sibTransId="{643AF1D0-9A5D-4E75-A843-3D1693658EDB}"/>
    <dgm:cxn modelId="{2CA72E6C-6986-4A11-8D20-D8125B92E746}" type="presOf" srcId="{E5D1299E-50F8-46B1-9E12-DD01AACF4B51}" destId="{E37BAF46-90FB-4E05-ABD4-8C908F60E36E}" srcOrd="0" destOrd="0" presId="urn:microsoft.com/office/officeart/2005/8/layout/radial3"/>
    <dgm:cxn modelId="{BD9336A3-22ED-419B-8C69-63627F8B9CC0}" srcId="{60D79103-C452-47F2-B825-9C980F9DF7F8}" destId="{A42A49B9-7F32-4E80-89CD-5A2A10218916}" srcOrd="3" destOrd="0" parTransId="{20B66694-0587-4418-8A56-9477EEF0FBB4}" sibTransId="{C9BBED56-C6C4-429B-BCC0-03B37BEE357C}"/>
    <dgm:cxn modelId="{576CD4A7-410A-4D74-B203-627032FBFEAB}" type="presOf" srcId="{A42A49B9-7F32-4E80-89CD-5A2A10218916}" destId="{FC7386F6-52F3-46C8-9384-11AC5A658C08}" srcOrd="0" destOrd="0" presId="urn:microsoft.com/office/officeart/2005/8/layout/radial3"/>
    <dgm:cxn modelId="{3B924921-9EC1-4745-B8EA-352CDC43B722}" srcId="{9F8394B4-0724-45CA-A97D-55B907670702}" destId="{60D79103-C452-47F2-B825-9C980F9DF7F8}" srcOrd="0" destOrd="0" parTransId="{068E6773-AE85-43AF-B509-65E200D82328}" sibTransId="{89919AC3-F069-4888-B699-21DDA1D8CA7C}"/>
    <dgm:cxn modelId="{4A096034-646B-4D01-8793-E18818C22C5F}" type="presParOf" srcId="{209EE7EF-4165-4F0A-A0EC-C2D4F55673FB}" destId="{DE34A531-95C3-46BA-B952-F2FEDC470BEA}" srcOrd="0" destOrd="0" presId="urn:microsoft.com/office/officeart/2005/8/layout/radial3"/>
    <dgm:cxn modelId="{3C9DE690-FBEB-4E65-A694-B005DED73F50}" type="presParOf" srcId="{DE34A531-95C3-46BA-B952-F2FEDC470BEA}" destId="{67D3FA05-F756-49CF-B089-18CEFD3355F0}" srcOrd="0" destOrd="0" presId="urn:microsoft.com/office/officeart/2005/8/layout/radial3"/>
    <dgm:cxn modelId="{CFCD38AB-8F8A-47C3-9240-B49676FB079E}" type="presParOf" srcId="{DE34A531-95C3-46BA-B952-F2FEDC470BEA}" destId="{B42D990A-1A07-4EED-A7BE-F7C9E7A6630A}" srcOrd="1" destOrd="0" presId="urn:microsoft.com/office/officeart/2005/8/layout/radial3"/>
    <dgm:cxn modelId="{2CB12C68-8ED0-4F22-BB13-242CD4F9A130}" type="presParOf" srcId="{DE34A531-95C3-46BA-B952-F2FEDC470BEA}" destId="{E37BAF46-90FB-4E05-ABD4-8C908F60E36E}" srcOrd="2" destOrd="0" presId="urn:microsoft.com/office/officeart/2005/8/layout/radial3"/>
    <dgm:cxn modelId="{92966351-1CE4-4365-B78D-B2061D04B17D}" type="presParOf" srcId="{DE34A531-95C3-46BA-B952-F2FEDC470BEA}" destId="{E924C332-993C-427F-879B-57FA4051A889}" srcOrd="3" destOrd="0" presId="urn:microsoft.com/office/officeart/2005/8/layout/radial3"/>
    <dgm:cxn modelId="{8CD5F14E-3254-49B6-AFE6-604712DB701F}" type="presParOf" srcId="{DE34A531-95C3-46BA-B952-F2FEDC470BEA}" destId="{FC7386F6-52F3-46C8-9384-11AC5A658C08}"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D4325C2-388F-4249-A085-9B122D9223DD}" type="doc">
      <dgm:prSet loTypeId="urn:microsoft.com/office/officeart/2005/8/layout/radial4" loCatId="relationship" qsTypeId="urn:microsoft.com/office/officeart/2005/8/quickstyle/simple1" qsCatId="simple" csTypeId="urn:microsoft.com/office/officeart/2005/8/colors/accent1_1" csCatId="accent1" phldr="1"/>
      <dgm:spPr/>
      <dgm:t>
        <a:bodyPr/>
        <a:lstStyle/>
        <a:p>
          <a:endParaRPr lang="en-US"/>
        </a:p>
      </dgm:t>
    </dgm:pt>
    <dgm:pt modelId="{82336BDA-1707-4229-B36C-4A8F9118BD29}">
      <dgm:prSet phldrT="[Text]"/>
      <dgm:spPr/>
      <dgm:t>
        <a:bodyPr/>
        <a:lstStyle/>
        <a:p>
          <a:r>
            <a:rPr lang="en-US" dirty="0"/>
            <a:t>Access to Services</a:t>
          </a:r>
        </a:p>
      </dgm:t>
    </dgm:pt>
    <dgm:pt modelId="{7426AFD8-27D3-46C8-84BA-6C0DD245A272}" type="parTrans" cxnId="{F00F7EA9-DA88-4492-A1E7-515FB951A617}">
      <dgm:prSet/>
      <dgm:spPr/>
      <dgm:t>
        <a:bodyPr/>
        <a:lstStyle/>
        <a:p>
          <a:endParaRPr lang="en-US"/>
        </a:p>
      </dgm:t>
    </dgm:pt>
    <dgm:pt modelId="{7B0F707F-015D-4C29-9955-983054401834}" type="sibTrans" cxnId="{F00F7EA9-DA88-4492-A1E7-515FB951A617}">
      <dgm:prSet/>
      <dgm:spPr/>
      <dgm:t>
        <a:bodyPr/>
        <a:lstStyle/>
        <a:p>
          <a:endParaRPr lang="en-US"/>
        </a:p>
      </dgm:t>
    </dgm:pt>
    <dgm:pt modelId="{D081253B-701B-4B7A-BF7F-5F268E818722}">
      <dgm:prSet phldrT="[Text]"/>
      <dgm:spPr/>
      <dgm:t>
        <a:bodyPr/>
        <a:lstStyle/>
        <a:p>
          <a:r>
            <a:rPr lang="en-US" dirty="0"/>
            <a:t>Financial Access</a:t>
          </a:r>
        </a:p>
      </dgm:t>
    </dgm:pt>
    <dgm:pt modelId="{15F33612-2099-4708-891F-D3EEA2F3EB8A}" type="parTrans" cxnId="{01EF83AD-A89D-4F0F-9754-2F58C94EFF08}">
      <dgm:prSet/>
      <dgm:spPr/>
      <dgm:t>
        <a:bodyPr/>
        <a:lstStyle/>
        <a:p>
          <a:endParaRPr lang="en-US"/>
        </a:p>
      </dgm:t>
    </dgm:pt>
    <dgm:pt modelId="{09D4E9A7-9AC3-4311-BEDA-C89A0BB442EF}" type="sibTrans" cxnId="{01EF83AD-A89D-4F0F-9754-2F58C94EFF08}">
      <dgm:prSet/>
      <dgm:spPr/>
      <dgm:t>
        <a:bodyPr/>
        <a:lstStyle/>
        <a:p>
          <a:endParaRPr lang="en-US"/>
        </a:p>
      </dgm:t>
    </dgm:pt>
    <dgm:pt modelId="{9CD6F1B2-A26F-4BCA-B2D4-B9B8C70D9899}">
      <dgm:prSet phldrT="[Text]"/>
      <dgm:spPr/>
      <dgm:t>
        <a:bodyPr/>
        <a:lstStyle/>
        <a:p>
          <a:r>
            <a:rPr lang="en-US" dirty="0"/>
            <a:t>Provider Capacity</a:t>
          </a:r>
        </a:p>
      </dgm:t>
    </dgm:pt>
    <dgm:pt modelId="{EE4E5216-E0D0-45D1-82FF-60AC69DE4FB8}" type="parTrans" cxnId="{20214D3E-39C7-4C54-A13C-AF34ADD8277E}">
      <dgm:prSet/>
      <dgm:spPr/>
      <dgm:t>
        <a:bodyPr/>
        <a:lstStyle/>
        <a:p>
          <a:endParaRPr lang="en-US"/>
        </a:p>
      </dgm:t>
    </dgm:pt>
    <dgm:pt modelId="{1DAA0C34-055D-4310-A4D9-EF0D959986DB}" type="sibTrans" cxnId="{20214D3E-39C7-4C54-A13C-AF34ADD8277E}">
      <dgm:prSet/>
      <dgm:spPr/>
      <dgm:t>
        <a:bodyPr/>
        <a:lstStyle/>
        <a:p>
          <a:endParaRPr lang="en-US"/>
        </a:p>
      </dgm:t>
    </dgm:pt>
    <dgm:pt modelId="{CF87D91E-A291-4BF2-80C6-E50D25DABD60}">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a:solidFill>
                <a:schemeClr val="bg1"/>
              </a:solidFill>
            </a:rPr>
            <a:t>Geographic Proximity</a:t>
          </a:r>
        </a:p>
      </dgm:t>
    </dgm:pt>
    <dgm:pt modelId="{56C7CD8C-3AB5-4C59-BFEA-3B74DA78C64B}" type="parTrans" cxnId="{CCA64A9F-5578-40A5-8ADF-AF563C4A1EBC}">
      <dgm:prSet/>
      <dgm:spPr/>
      <dgm:t>
        <a:bodyPr/>
        <a:lstStyle/>
        <a:p>
          <a:endParaRPr lang="en-US"/>
        </a:p>
      </dgm:t>
    </dgm:pt>
    <dgm:pt modelId="{8CE6E61D-8340-485B-BA92-39508144E130}" type="sibTrans" cxnId="{CCA64A9F-5578-40A5-8ADF-AF563C4A1EBC}">
      <dgm:prSet/>
      <dgm:spPr/>
      <dgm:t>
        <a:bodyPr/>
        <a:lstStyle/>
        <a:p>
          <a:endParaRPr lang="en-US"/>
        </a:p>
      </dgm:t>
    </dgm:pt>
    <dgm:pt modelId="{FA4AC638-D718-4468-9193-D4103265A0B6}">
      <dgm:prSet phldrT="[Text]"/>
      <dgm:spPr/>
      <dgm:t>
        <a:bodyPr/>
        <a:lstStyle/>
        <a:p>
          <a:r>
            <a:rPr lang="en-US" dirty="0"/>
            <a:t>Legal Access (Felonies)</a:t>
          </a:r>
        </a:p>
      </dgm:t>
    </dgm:pt>
    <dgm:pt modelId="{FBD06178-72C2-4CAE-BD3D-A9B71182B1D6}" type="parTrans" cxnId="{9B805AEA-99B0-4090-9269-C3362EA8895E}">
      <dgm:prSet/>
      <dgm:spPr/>
      <dgm:t>
        <a:bodyPr/>
        <a:lstStyle/>
        <a:p>
          <a:endParaRPr lang="en-US"/>
        </a:p>
      </dgm:t>
    </dgm:pt>
    <dgm:pt modelId="{EC4F2934-8F06-4FBC-8D2F-BF8B7F48C454}" type="sibTrans" cxnId="{9B805AEA-99B0-4090-9269-C3362EA8895E}">
      <dgm:prSet/>
      <dgm:spPr/>
      <dgm:t>
        <a:bodyPr/>
        <a:lstStyle/>
        <a:p>
          <a:endParaRPr lang="en-US"/>
        </a:p>
      </dgm:t>
    </dgm:pt>
    <dgm:pt modelId="{D2349297-1643-48ED-AFE5-D42B9DE94416}">
      <dgm:prSet phldrT="[Text]"/>
      <dgm:spPr/>
      <dgm:t>
        <a:bodyPr/>
        <a:lstStyle/>
        <a:p>
          <a:r>
            <a:rPr lang="en-US" dirty="0"/>
            <a:t>Socio-Cultural Fit</a:t>
          </a:r>
        </a:p>
      </dgm:t>
    </dgm:pt>
    <dgm:pt modelId="{FEDE7CDF-4ED6-4190-A761-8529FE1EAE8D}" type="parTrans" cxnId="{29856072-D9EC-404D-963B-DB72B869E73F}">
      <dgm:prSet/>
      <dgm:spPr/>
      <dgm:t>
        <a:bodyPr/>
        <a:lstStyle/>
        <a:p>
          <a:endParaRPr lang="en-US"/>
        </a:p>
      </dgm:t>
    </dgm:pt>
    <dgm:pt modelId="{70F3688B-1F93-417A-98F6-28B329E83AA2}" type="sibTrans" cxnId="{29856072-D9EC-404D-963B-DB72B869E73F}">
      <dgm:prSet/>
      <dgm:spPr/>
      <dgm:t>
        <a:bodyPr/>
        <a:lstStyle/>
        <a:p>
          <a:endParaRPr lang="en-US"/>
        </a:p>
      </dgm:t>
    </dgm:pt>
    <dgm:pt modelId="{AAF418A2-E5ED-44DA-909C-5F0ACB135384}" type="pres">
      <dgm:prSet presAssocID="{2D4325C2-388F-4249-A085-9B122D9223DD}" presName="cycle" presStyleCnt="0">
        <dgm:presLayoutVars>
          <dgm:chMax val="1"/>
          <dgm:dir/>
          <dgm:animLvl val="ctr"/>
          <dgm:resizeHandles val="exact"/>
        </dgm:presLayoutVars>
      </dgm:prSet>
      <dgm:spPr/>
      <dgm:t>
        <a:bodyPr/>
        <a:lstStyle/>
        <a:p>
          <a:endParaRPr lang="en-US"/>
        </a:p>
      </dgm:t>
    </dgm:pt>
    <dgm:pt modelId="{B6FE0295-F099-46D4-96D7-72B0DF74E13D}" type="pres">
      <dgm:prSet presAssocID="{82336BDA-1707-4229-B36C-4A8F9118BD29}" presName="centerShape" presStyleLbl="node0" presStyleIdx="0" presStyleCnt="1"/>
      <dgm:spPr/>
      <dgm:t>
        <a:bodyPr/>
        <a:lstStyle/>
        <a:p>
          <a:endParaRPr lang="en-US"/>
        </a:p>
      </dgm:t>
    </dgm:pt>
    <dgm:pt modelId="{4D83D48E-1C33-4827-BA25-12F9C07AF8AC}" type="pres">
      <dgm:prSet presAssocID="{15F33612-2099-4708-891F-D3EEA2F3EB8A}" presName="parTrans" presStyleLbl="bgSibTrans2D1" presStyleIdx="0" presStyleCnt="5"/>
      <dgm:spPr/>
      <dgm:t>
        <a:bodyPr/>
        <a:lstStyle/>
        <a:p>
          <a:endParaRPr lang="en-US"/>
        </a:p>
      </dgm:t>
    </dgm:pt>
    <dgm:pt modelId="{C0E88010-F5C6-4C3B-97D4-229DE1A8EC0A}" type="pres">
      <dgm:prSet presAssocID="{D081253B-701B-4B7A-BF7F-5F268E818722}" presName="node" presStyleLbl="node1" presStyleIdx="0" presStyleCnt="5">
        <dgm:presLayoutVars>
          <dgm:bulletEnabled val="1"/>
        </dgm:presLayoutVars>
      </dgm:prSet>
      <dgm:spPr/>
      <dgm:t>
        <a:bodyPr/>
        <a:lstStyle/>
        <a:p>
          <a:endParaRPr lang="en-US"/>
        </a:p>
      </dgm:t>
    </dgm:pt>
    <dgm:pt modelId="{7ED0B7F7-B12B-46FD-BEA4-9C91EFE6CD2C}" type="pres">
      <dgm:prSet presAssocID="{EE4E5216-E0D0-45D1-82FF-60AC69DE4FB8}" presName="parTrans" presStyleLbl="bgSibTrans2D1" presStyleIdx="1" presStyleCnt="5"/>
      <dgm:spPr/>
      <dgm:t>
        <a:bodyPr/>
        <a:lstStyle/>
        <a:p>
          <a:endParaRPr lang="en-US"/>
        </a:p>
      </dgm:t>
    </dgm:pt>
    <dgm:pt modelId="{924F3C97-7FC1-4CBD-B149-086919255E60}" type="pres">
      <dgm:prSet presAssocID="{9CD6F1B2-A26F-4BCA-B2D4-B9B8C70D9899}" presName="node" presStyleLbl="node1" presStyleIdx="1" presStyleCnt="5">
        <dgm:presLayoutVars>
          <dgm:bulletEnabled val="1"/>
        </dgm:presLayoutVars>
      </dgm:prSet>
      <dgm:spPr/>
      <dgm:t>
        <a:bodyPr/>
        <a:lstStyle/>
        <a:p>
          <a:endParaRPr lang="en-US"/>
        </a:p>
      </dgm:t>
    </dgm:pt>
    <dgm:pt modelId="{8EEAAC05-2AED-470E-9BD2-AE12C5D324A0}" type="pres">
      <dgm:prSet presAssocID="{56C7CD8C-3AB5-4C59-BFEA-3B74DA78C64B}" presName="parTrans" presStyleLbl="bgSibTrans2D1" presStyleIdx="2" presStyleCnt="5"/>
      <dgm:spPr/>
      <dgm:t>
        <a:bodyPr/>
        <a:lstStyle/>
        <a:p>
          <a:endParaRPr lang="en-US"/>
        </a:p>
      </dgm:t>
    </dgm:pt>
    <dgm:pt modelId="{A5908BDA-6776-440E-B9A9-DDB4DBBA77D5}" type="pres">
      <dgm:prSet presAssocID="{CF87D91E-A291-4BF2-80C6-E50D25DABD60}" presName="node" presStyleLbl="node1" presStyleIdx="2" presStyleCnt="5">
        <dgm:presLayoutVars>
          <dgm:bulletEnabled val="1"/>
        </dgm:presLayoutVars>
      </dgm:prSet>
      <dgm:spPr/>
      <dgm:t>
        <a:bodyPr/>
        <a:lstStyle/>
        <a:p>
          <a:endParaRPr lang="en-US"/>
        </a:p>
      </dgm:t>
    </dgm:pt>
    <dgm:pt modelId="{AF194292-7AC1-42C3-B109-F38A77524377}" type="pres">
      <dgm:prSet presAssocID="{FBD06178-72C2-4CAE-BD3D-A9B71182B1D6}" presName="parTrans" presStyleLbl="bgSibTrans2D1" presStyleIdx="3" presStyleCnt="5"/>
      <dgm:spPr/>
      <dgm:t>
        <a:bodyPr/>
        <a:lstStyle/>
        <a:p>
          <a:endParaRPr lang="en-US"/>
        </a:p>
      </dgm:t>
    </dgm:pt>
    <dgm:pt modelId="{D33E7352-8B7E-42EC-BCC8-F0793E958F5D}" type="pres">
      <dgm:prSet presAssocID="{FA4AC638-D718-4468-9193-D4103265A0B6}" presName="node" presStyleLbl="node1" presStyleIdx="3" presStyleCnt="5">
        <dgm:presLayoutVars>
          <dgm:bulletEnabled val="1"/>
        </dgm:presLayoutVars>
      </dgm:prSet>
      <dgm:spPr/>
      <dgm:t>
        <a:bodyPr/>
        <a:lstStyle/>
        <a:p>
          <a:endParaRPr lang="en-US"/>
        </a:p>
      </dgm:t>
    </dgm:pt>
    <dgm:pt modelId="{B31A2FFD-A577-4E1B-8BA6-B43B59B0C837}" type="pres">
      <dgm:prSet presAssocID="{FEDE7CDF-4ED6-4190-A761-8529FE1EAE8D}" presName="parTrans" presStyleLbl="bgSibTrans2D1" presStyleIdx="4" presStyleCnt="5"/>
      <dgm:spPr/>
      <dgm:t>
        <a:bodyPr/>
        <a:lstStyle/>
        <a:p>
          <a:endParaRPr lang="en-US"/>
        </a:p>
      </dgm:t>
    </dgm:pt>
    <dgm:pt modelId="{8C20AE8E-CD6D-4CDB-A4F9-890368FA840B}" type="pres">
      <dgm:prSet presAssocID="{D2349297-1643-48ED-AFE5-D42B9DE94416}" presName="node" presStyleLbl="node1" presStyleIdx="4" presStyleCnt="5">
        <dgm:presLayoutVars>
          <dgm:bulletEnabled val="1"/>
        </dgm:presLayoutVars>
      </dgm:prSet>
      <dgm:spPr/>
      <dgm:t>
        <a:bodyPr/>
        <a:lstStyle/>
        <a:p>
          <a:endParaRPr lang="en-US"/>
        </a:p>
      </dgm:t>
    </dgm:pt>
  </dgm:ptLst>
  <dgm:cxnLst>
    <dgm:cxn modelId="{945CA071-24C3-4950-A072-B6C6AF823EC9}" type="presOf" srcId="{FBD06178-72C2-4CAE-BD3D-A9B71182B1D6}" destId="{AF194292-7AC1-42C3-B109-F38A77524377}" srcOrd="0" destOrd="0" presId="urn:microsoft.com/office/officeart/2005/8/layout/radial4"/>
    <dgm:cxn modelId="{C15DA636-E3EE-48A3-B14B-A78DC0F0BEB5}" type="presOf" srcId="{FEDE7CDF-4ED6-4190-A761-8529FE1EAE8D}" destId="{B31A2FFD-A577-4E1B-8BA6-B43B59B0C837}" srcOrd="0" destOrd="0" presId="urn:microsoft.com/office/officeart/2005/8/layout/radial4"/>
    <dgm:cxn modelId="{A310AAAD-D1C6-41F8-9AC0-35B5B9899AB6}" type="presOf" srcId="{CF87D91E-A291-4BF2-80C6-E50D25DABD60}" destId="{A5908BDA-6776-440E-B9A9-DDB4DBBA77D5}" srcOrd="0" destOrd="0" presId="urn:microsoft.com/office/officeart/2005/8/layout/radial4"/>
    <dgm:cxn modelId="{E52F9365-1CD5-40AE-9C6F-F957B8789EB5}" type="presOf" srcId="{82336BDA-1707-4229-B36C-4A8F9118BD29}" destId="{B6FE0295-F099-46D4-96D7-72B0DF74E13D}" srcOrd="0" destOrd="0" presId="urn:microsoft.com/office/officeart/2005/8/layout/radial4"/>
    <dgm:cxn modelId="{6B4E56AB-C6F0-4C47-A046-7950A840CD66}" type="presOf" srcId="{56C7CD8C-3AB5-4C59-BFEA-3B74DA78C64B}" destId="{8EEAAC05-2AED-470E-9BD2-AE12C5D324A0}" srcOrd="0" destOrd="0" presId="urn:microsoft.com/office/officeart/2005/8/layout/radial4"/>
    <dgm:cxn modelId="{9B805AEA-99B0-4090-9269-C3362EA8895E}" srcId="{82336BDA-1707-4229-B36C-4A8F9118BD29}" destId="{FA4AC638-D718-4468-9193-D4103265A0B6}" srcOrd="3" destOrd="0" parTransId="{FBD06178-72C2-4CAE-BD3D-A9B71182B1D6}" sibTransId="{EC4F2934-8F06-4FBC-8D2F-BF8B7F48C454}"/>
    <dgm:cxn modelId="{EE5DB490-67B9-4270-9B64-601335E2058C}" type="presOf" srcId="{D081253B-701B-4B7A-BF7F-5F268E818722}" destId="{C0E88010-F5C6-4C3B-97D4-229DE1A8EC0A}" srcOrd="0" destOrd="0" presId="urn:microsoft.com/office/officeart/2005/8/layout/radial4"/>
    <dgm:cxn modelId="{24A4EF55-CAC7-4010-B8A3-43614B7D33A6}" type="presOf" srcId="{D2349297-1643-48ED-AFE5-D42B9DE94416}" destId="{8C20AE8E-CD6D-4CDB-A4F9-890368FA840B}" srcOrd="0" destOrd="0" presId="urn:microsoft.com/office/officeart/2005/8/layout/radial4"/>
    <dgm:cxn modelId="{6052D6C8-63E5-4AA8-A23C-FF82B5743F1C}" type="presOf" srcId="{15F33612-2099-4708-891F-D3EEA2F3EB8A}" destId="{4D83D48E-1C33-4827-BA25-12F9C07AF8AC}" srcOrd="0" destOrd="0" presId="urn:microsoft.com/office/officeart/2005/8/layout/radial4"/>
    <dgm:cxn modelId="{2314B7CC-C84E-4549-B6C4-6B05181476F7}" type="presOf" srcId="{2D4325C2-388F-4249-A085-9B122D9223DD}" destId="{AAF418A2-E5ED-44DA-909C-5F0ACB135384}" srcOrd="0" destOrd="0" presId="urn:microsoft.com/office/officeart/2005/8/layout/radial4"/>
    <dgm:cxn modelId="{89D3615A-7F19-4851-958C-58BE3BBF2EAB}" type="presOf" srcId="{9CD6F1B2-A26F-4BCA-B2D4-B9B8C70D9899}" destId="{924F3C97-7FC1-4CBD-B149-086919255E60}" srcOrd="0" destOrd="0" presId="urn:microsoft.com/office/officeart/2005/8/layout/radial4"/>
    <dgm:cxn modelId="{9C6DDC50-962A-4196-93FF-66015613A5CB}" type="presOf" srcId="{EE4E5216-E0D0-45D1-82FF-60AC69DE4FB8}" destId="{7ED0B7F7-B12B-46FD-BEA4-9C91EFE6CD2C}" srcOrd="0" destOrd="0" presId="urn:microsoft.com/office/officeart/2005/8/layout/radial4"/>
    <dgm:cxn modelId="{CCA64A9F-5578-40A5-8ADF-AF563C4A1EBC}" srcId="{82336BDA-1707-4229-B36C-4A8F9118BD29}" destId="{CF87D91E-A291-4BF2-80C6-E50D25DABD60}" srcOrd="2" destOrd="0" parTransId="{56C7CD8C-3AB5-4C59-BFEA-3B74DA78C64B}" sibTransId="{8CE6E61D-8340-485B-BA92-39508144E130}"/>
    <dgm:cxn modelId="{2F6BC49E-342B-4FB9-B958-A25FD1D4AF59}" type="presOf" srcId="{FA4AC638-D718-4468-9193-D4103265A0B6}" destId="{D33E7352-8B7E-42EC-BCC8-F0793E958F5D}" srcOrd="0" destOrd="0" presId="urn:microsoft.com/office/officeart/2005/8/layout/radial4"/>
    <dgm:cxn modelId="{F00F7EA9-DA88-4492-A1E7-515FB951A617}" srcId="{2D4325C2-388F-4249-A085-9B122D9223DD}" destId="{82336BDA-1707-4229-B36C-4A8F9118BD29}" srcOrd="0" destOrd="0" parTransId="{7426AFD8-27D3-46C8-84BA-6C0DD245A272}" sibTransId="{7B0F707F-015D-4C29-9955-983054401834}"/>
    <dgm:cxn modelId="{29856072-D9EC-404D-963B-DB72B869E73F}" srcId="{82336BDA-1707-4229-B36C-4A8F9118BD29}" destId="{D2349297-1643-48ED-AFE5-D42B9DE94416}" srcOrd="4" destOrd="0" parTransId="{FEDE7CDF-4ED6-4190-A761-8529FE1EAE8D}" sibTransId="{70F3688B-1F93-417A-98F6-28B329E83AA2}"/>
    <dgm:cxn modelId="{20214D3E-39C7-4C54-A13C-AF34ADD8277E}" srcId="{82336BDA-1707-4229-B36C-4A8F9118BD29}" destId="{9CD6F1B2-A26F-4BCA-B2D4-B9B8C70D9899}" srcOrd="1" destOrd="0" parTransId="{EE4E5216-E0D0-45D1-82FF-60AC69DE4FB8}" sibTransId="{1DAA0C34-055D-4310-A4D9-EF0D959986DB}"/>
    <dgm:cxn modelId="{01EF83AD-A89D-4F0F-9754-2F58C94EFF08}" srcId="{82336BDA-1707-4229-B36C-4A8F9118BD29}" destId="{D081253B-701B-4B7A-BF7F-5F268E818722}" srcOrd="0" destOrd="0" parTransId="{15F33612-2099-4708-891F-D3EEA2F3EB8A}" sibTransId="{09D4E9A7-9AC3-4311-BEDA-C89A0BB442EF}"/>
    <dgm:cxn modelId="{6F63D691-7CA7-48EE-8EBE-2BAAFC981294}" type="presParOf" srcId="{AAF418A2-E5ED-44DA-909C-5F0ACB135384}" destId="{B6FE0295-F099-46D4-96D7-72B0DF74E13D}" srcOrd="0" destOrd="0" presId="urn:microsoft.com/office/officeart/2005/8/layout/radial4"/>
    <dgm:cxn modelId="{32C171BD-4C1A-4D90-ABDE-EB4DCEF292D6}" type="presParOf" srcId="{AAF418A2-E5ED-44DA-909C-5F0ACB135384}" destId="{4D83D48E-1C33-4827-BA25-12F9C07AF8AC}" srcOrd="1" destOrd="0" presId="urn:microsoft.com/office/officeart/2005/8/layout/radial4"/>
    <dgm:cxn modelId="{F88373A3-5D7D-4A3F-842D-B010047989BD}" type="presParOf" srcId="{AAF418A2-E5ED-44DA-909C-5F0ACB135384}" destId="{C0E88010-F5C6-4C3B-97D4-229DE1A8EC0A}" srcOrd="2" destOrd="0" presId="urn:microsoft.com/office/officeart/2005/8/layout/radial4"/>
    <dgm:cxn modelId="{6723DE20-BA23-46AC-83AF-6D265372B856}" type="presParOf" srcId="{AAF418A2-E5ED-44DA-909C-5F0ACB135384}" destId="{7ED0B7F7-B12B-46FD-BEA4-9C91EFE6CD2C}" srcOrd="3" destOrd="0" presId="urn:microsoft.com/office/officeart/2005/8/layout/radial4"/>
    <dgm:cxn modelId="{0D8793D6-BD3E-4F21-94DA-24A13B97CDE8}" type="presParOf" srcId="{AAF418A2-E5ED-44DA-909C-5F0ACB135384}" destId="{924F3C97-7FC1-4CBD-B149-086919255E60}" srcOrd="4" destOrd="0" presId="urn:microsoft.com/office/officeart/2005/8/layout/radial4"/>
    <dgm:cxn modelId="{246CC472-65E1-4841-98AD-B4DF034D5A38}" type="presParOf" srcId="{AAF418A2-E5ED-44DA-909C-5F0ACB135384}" destId="{8EEAAC05-2AED-470E-9BD2-AE12C5D324A0}" srcOrd="5" destOrd="0" presId="urn:microsoft.com/office/officeart/2005/8/layout/radial4"/>
    <dgm:cxn modelId="{4B88DB1F-6E83-4336-B08F-EC87127EE4CE}" type="presParOf" srcId="{AAF418A2-E5ED-44DA-909C-5F0ACB135384}" destId="{A5908BDA-6776-440E-B9A9-DDB4DBBA77D5}" srcOrd="6" destOrd="0" presId="urn:microsoft.com/office/officeart/2005/8/layout/radial4"/>
    <dgm:cxn modelId="{9BA29CEF-5E69-4903-92E2-51945CBB233E}" type="presParOf" srcId="{AAF418A2-E5ED-44DA-909C-5F0ACB135384}" destId="{AF194292-7AC1-42C3-B109-F38A77524377}" srcOrd="7" destOrd="0" presId="urn:microsoft.com/office/officeart/2005/8/layout/radial4"/>
    <dgm:cxn modelId="{9F4918B4-33E8-486E-9D15-2BD79B1F55DA}" type="presParOf" srcId="{AAF418A2-E5ED-44DA-909C-5F0ACB135384}" destId="{D33E7352-8B7E-42EC-BCC8-F0793E958F5D}" srcOrd="8" destOrd="0" presId="urn:microsoft.com/office/officeart/2005/8/layout/radial4"/>
    <dgm:cxn modelId="{84CC0047-2656-4D4C-B415-152E36EB96F1}" type="presParOf" srcId="{AAF418A2-E5ED-44DA-909C-5F0ACB135384}" destId="{B31A2FFD-A577-4E1B-8BA6-B43B59B0C837}" srcOrd="9" destOrd="0" presId="urn:microsoft.com/office/officeart/2005/8/layout/radial4"/>
    <dgm:cxn modelId="{F243FA4D-59C8-4060-B0D3-4EB1396B1221}" type="presParOf" srcId="{AAF418A2-E5ED-44DA-909C-5F0ACB135384}" destId="{8C20AE8E-CD6D-4CDB-A4F9-890368FA840B}"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6311C37-6DAA-46E7-B498-0D70892E5CC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C99B18A-8803-4709-924C-359A26260288}">
      <dgm:prSet phldrT="[Text]" custT="1"/>
      <dgm:spPr/>
      <dgm:t>
        <a:bodyPr/>
        <a:lstStyle/>
        <a:p>
          <a:r>
            <a:rPr lang="en-US" sz="3000" b="1" dirty="0">
              <a:solidFill>
                <a:schemeClr val="bg1"/>
              </a:solidFill>
            </a:rPr>
            <a:t>Study questions</a:t>
          </a:r>
        </a:p>
      </dgm:t>
    </dgm:pt>
    <dgm:pt modelId="{41BC6C3C-5A48-4C3D-A861-36F48423A408}" type="parTrans" cxnId="{1065345D-35F7-4326-A5C3-50CF9C3998EF}">
      <dgm:prSet/>
      <dgm:spPr/>
      <dgm:t>
        <a:bodyPr/>
        <a:lstStyle/>
        <a:p>
          <a:endParaRPr lang="en-US">
            <a:solidFill>
              <a:schemeClr val="bg1"/>
            </a:solidFill>
          </a:endParaRPr>
        </a:p>
      </dgm:t>
    </dgm:pt>
    <dgm:pt modelId="{48E16BD4-1AE2-4917-8679-EED731C76282}" type="sibTrans" cxnId="{1065345D-35F7-4326-A5C3-50CF9C3998EF}">
      <dgm:prSet/>
      <dgm:spPr/>
      <dgm:t>
        <a:bodyPr/>
        <a:lstStyle/>
        <a:p>
          <a:endParaRPr lang="en-US">
            <a:solidFill>
              <a:schemeClr val="bg1"/>
            </a:solidFill>
          </a:endParaRPr>
        </a:p>
      </dgm:t>
    </dgm:pt>
    <dgm:pt modelId="{D3B5683B-0C28-4D61-B091-B91FA110FA5D}">
      <dgm:prSet phldrT="[Text]" custT="1"/>
      <dgm:spPr/>
      <dgm:t>
        <a:bodyPr/>
        <a:lstStyle/>
        <a:p>
          <a:r>
            <a:rPr lang="en-US" sz="3200" b="1" dirty="0">
              <a:solidFill>
                <a:schemeClr val="accent5">
                  <a:lumMod val="90000"/>
                </a:schemeClr>
              </a:solidFill>
            </a:rPr>
            <a:t>1.</a:t>
          </a:r>
          <a:r>
            <a:rPr lang="en-US" sz="3200" dirty="0">
              <a:solidFill>
                <a:schemeClr val="bg1"/>
              </a:solidFill>
            </a:rPr>
            <a:t> Where are youth with behavioral health conditions reentering after incarceration</a:t>
          </a:r>
          <a:r>
            <a:rPr lang="en-US" sz="3800" dirty="0">
              <a:solidFill>
                <a:schemeClr val="bg1"/>
              </a:solidFill>
            </a:rPr>
            <a:t>?</a:t>
          </a:r>
        </a:p>
      </dgm:t>
    </dgm:pt>
    <dgm:pt modelId="{1EED1304-8D30-486E-8862-6CF7BEECE8AB}" type="parTrans" cxnId="{0B1989B9-1B1B-4D7E-892F-0FFF74A4D8CF}">
      <dgm:prSet/>
      <dgm:spPr/>
      <dgm:t>
        <a:bodyPr/>
        <a:lstStyle/>
        <a:p>
          <a:endParaRPr lang="en-US">
            <a:solidFill>
              <a:schemeClr val="bg1"/>
            </a:solidFill>
          </a:endParaRPr>
        </a:p>
      </dgm:t>
    </dgm:pt>
    <dgm:pt modelId="{8AF8E2B3-CD2F-44DE-969E-FAB752045439}" type="sibTrans" cxnId="{0B1989B9-1B1B-4D7E-892F-0FFF74A4D8CF}">
      <dgm:prSet/>
      <dgm:spPr/>
      <dgm:t>
        <a:bodyPr/>
        <a:lstStyle/>
        <a:p>
          <a:endParaRPr lang="en-US">
            <a:solidFill>
              <a:schemeClr val="bg1"/>
            </a:solidFill>
          </a:endParaRPr>
        </a:p>
      </dgm:t>
    </dgm:pt>
    <dgm:pt modelId="{79E74944-3EB6-4DCA-8EC3-9CCFF1E747C1}">
      <dgm:prSet phldrT="[Text]" custT="1"/>
      <dgm:spPr/>
      <dgm:t>
        <a:bodyPr/>
        <a:lstStyle/>
        <a:p>
          <a:r>
            <a:rPr lang="en-US" sz="3200" b="1" dirty="0">
              <a:solidFill>
                <a:schemeClr val="accent5">
                  <a:lumMod val="90000"/>
                </a:schemeClr>
              </a:solidFill>
            </a:rPr>
            <a:t>2.</a:t>
          </a:r>
          <a:r>
            <a:rPr lang="en-US" sz="3200" dirty="0">
              <a:solidFill>
                <a:schemeClr val="bg1"/>
              </a:solidFill>
            </a:rPr>
            <a:t> Where do youth have most and least geographic access to behavioral health facilities after reentry?</a:t>
          </a:r>
        </a:p>
      </dgm:t>
    </dgm:pt>
    <dgm:pt modelId="{9246D622-6FBC-49F9-8AA2-9C7917D91280}" type="parTrans" cxnId="{A95AED53-98E5-4A50-AF76-A6E5802770DC}">
      <dgm:prSet/>
      <dgm:spPr/>
      <dgm:t>
        <a:bodyPr/>
        <a:lstStyle/>
        <a:p>
          <a:endParaRPr lang="en-US">
            <a:solidFill>
              <a:schemeClr val="bg1"/>
            </a:solidFill>
          </a:endParaRPr>
        </a:p>
      </dgm:t>
    </dgm:pt>
    <dgm:pt modelId="{569A40D2-5EB3-4FDC-A445-456D516B5A5E}" type="sibTrans" cxnId="{A95AED53-98E5-4A50-AF76-A6E5802770DC}">
      <dgm:prSet/>
      <dgm:spPr/>
      <dgm:t>
        <a:bodyPr/>
        <a:lstStyle/>
        <a:p>
          <a:endParaRPr lang="en-US">
            <a:solidFill>
              <a:schemeClr val="bg1"/>
            </a:solidFill>
          </a:endParaRPr>
        </a:p>
      </dgm:t>
    </dgm:pt>
    <dgm:pt modelId="{27A435FA-0585-4CAF-A926-5B91D68FE691}" type="pres">
      <dgm:prSet presAssocID="{56311C37-6DAA-46E7-B498-0D70892E5CC6}" presName="vert0" presStyleCnt="0">
        <dgm:presLayoutVars>
          <dgm:dir/>
          <dgm:animOne val="branch"/>
          <dgm:animLvl val="lvl"/>
        </dgm:presLayoutVars>
      </dgm:prSet>
      <dgm:spPr/>
      <dgm:t>
        <a:bodyPr/>
        <a:lstStyle/>
        <a:p>
          <a:endParaRPr lang="en-US"/>
        </a:p>
      </dgm:t>
    </dgm:pt>
    <dgm:pt modelId="{E1047B38-5E6F-4D3B-B4E1-180D3B62ADB1}" type="pres">
      <dgm:prSet presAssocID="{5C99B18A-8803-4709-924C-359A26260288}" presName="thickLine" presStyleLbl="alignNode1" presStyleIdx="0" presStyleCnt="1"/>
      <dgm:spPr/>
    </dgm:pt>
    <dgm:pt modelId="{B1D2F6B2-0D1D-419F-B36A-9EC9471ABC3C}" type="pres">
      <dgm:prSet presAssocID="{5C99B18A-8803-4709-924C-359A26260288}" presName="horz1" presStyleCnt="0"/>
      <dgm:spPr/>
    </dgm:pt>
    <dgm:pt modelId="{E9A1E1A8-8893-4C64-A26B-E44E6C8EFFE8}" type="pres">
      <dgm:prSet presAssocID="{5C99B18A-8803-4709-924C-359A26260288}" presName="tx1" presStyleLbl="revTx" presStyleIdx="0" presStyleCnt="3" custScaleX="165359"/>
      <dgm:spPr/>
      <dgm:t>
        <a:bodyPr/>
        <a:lstStyle/>
        <a:p>
          <a:endParaRPr lang="en-US"/>
        </a:p>
      </dgm:t>
    </dgm:pt>
    <dgm:pt modelId="{1C73D03E-E2AC-4EEC-874E-AF606F6CCA0E}" type="pres">
      <dgm:prSet presAssocID="{5C99B18A-8803-4709-924C-359A26260288}" presName="vert1" presStyleCnt="0"/>
      <dgm:spPr/>
    </dgm:pt>
    <dgm:pt modelId="{B726992F-2A9A-4805-BF1E-363328D8910E}" type="pres">
      <dgm:prSet presAssocID="{D3B5683B-0C28-4D61-B091-B91FA110FA5D}" presName="vertSpace2a" presStyleCnt="0"/>
      <dgm:spPr/>
    </dgm:pt>
    <dgm:pt modelId="{5D3C36A0-7785-4813-81C3-513FBAD3435E}" type="pres">
      <dgm:prSet presAssocID="{D3B5683B-0C28-4D61-B091-B91FA110FA5D}" presName="horz2" presStyleCnt="0"/>
      <dgm:spPr/>
    </dgm:pt>
    <dgm:pt modelId="{1FB1EA54-91BF-452A-99A2-88111270A5E4}" type="pres">
      <dgm:prSet presAssocID="{D3B5683B-0C28-4D61-B091-B91FA110FA5D}" presName="horzSpace2" presStyleCnt="0"/>
      <dgm:spPr/>
    </dgm:pt>
    <dgm:pt modelId="{87B4DFFF-0DA0-408D-A5F7-6DBA1CD4C598}" type="pres">
      <dgm:prSet presAssocID="{D3B5683B-0C28-4D61-B091-B91FA110FA5D}" presName="tx2" presStyleLbl="revTx" presStyleIdx="1" presStyleCnt="3" custScaleY="50771"/>
      <dgm:spPr/>
      <dgm:t>
        <a:bodyPr/>
        <a:lstStyle/>
        <a:p>
          <a:endParaRPr lang="en-US"/>
        </a:p>
      </dgm:t>
    </dgm:pt>
    <dgm:pt modelId="{057C4C94-BB41-4B56-B2D7-D08ABAC919AA}" type="pres">
      <dgm:prSet presAssocID="{D3B5683B-0C28-4D61-B091-B91FA110FA5D}" presName="vert2" presStyleCnt="0"/>
      <dgm:spPr/>
    </dgm:pt>
    <dgm:pt modelId="{6D8CF852-8F62-42A2-8ECE-047B5C4D4033}" type="pres">
      <dgm:prSet presAssocID="{D3B5683B-0C28-4D61-B091-B91FA110FA5D}" presName="thinLine2b" presStyleLbl="callout" presStyleIdx="0" presStyleCnt="2"/>
      <dgm:spPr/>
    </dgm:pt>
    <dgm:pt modelId="{46F00B12-EE07-43AC-9AF7-6DCE1223D6C5}" type="pres">
      <dgm:prSet presAssocID="{D3B5683B-0C28-4D61-B091-B91FA110FA5D}" presName="vertSpace2b" presStyleCnt="0"/>
      <dgm:spPr/>
    </dgm:pt>
    <dgm:pt modelId="{0B8A9244-8B22-4CBE-A561-13FF5058EFD7}" type="pres">
      <dgm:prSet presAssocID="{79E74944-3EB6-4DCA-8EC3-9CCFF1E747C1}" presName="horz2" presStyleCnt="0"/>
      <dgm:spPr/>
    </dgm:pt>
    <dgm:pt modelId="{93ADC9C6-43EB-417D-8A71-BB3DEC8337F3}" type="pres">
      <dgm:prSet presAssocID="{79E74944-3EB6-4DCA-8EC3-9CCFF1E747C1}" presName="horzSpace2" presStyleCnt="0"/>
      <dgm:spPr/>
    </dgm:pt>
    <dgm:pt modelId="{F031D582-9492-44F0-98E7-9069742EBA81}" type="pres">
      <dgm:prSet presAssocID="{79E74944-3EB6-4DCA-8EC3-9CCFF1E747C1}" presName="tx2" presStyleLbl="revTx" presStyleIdx="2" presStyleCnt="3" custScaleY="66251"/>
      <dgm:spPr/>
      <dgm:t>
        <a:bodyPr/>
        <a:lstStyle/>
        <a:p>
          <a:endParaRPr lang="en-US"/>
        </a:p>
      </dgm:t>
    </dgm:pt>
    <dgm:pt modelId="{E04ADF2C-761F-43B0-A7B4-4C3673384283}" type="pres">
      <dgm:prSet presAssocID="{79E74944-3EB6-4DCA-8EC3-9CCFF1E747C1}" presName="vert2" presStyleCnt="0"/>
      <dgm:spPr/>
    </dgm:pt>
    <dgm:pt modelId="{A280AC98-8F59-4562-B8C4-9CA2602F8F3E}" type="pres">
      <dgm:prSet presAssocID="{79E74944-3EB6-4DCA-8EC3-9CCFF1E747C1}" presName="thinLine2b" presStyleLbl="callout" presStyleIdx="1" presStyleCnt="2"/>
      <dgm:spPr/>
    </dgm:pt>
    <dgm:pt modelId="{03668BFE-CC4D-4E19-B934-CCF9E82263DB}" type="pres">
      <dgm:prSet presAssocID="{79E74944-3EB6-4DCA-8EC3-9CCFF1E747C1}" presName="vertSpace2b" presStyleCnt="0"/>
      <dgm:spPr/>
    </dgm:pt>
  </dgm:ptLst>
  <dgm:cxnLst>
    <dgm:cxn modelId="{1065345D-35F7-4326-A5C3-50CF9C3998EF}" srcId="{56311C37-6DAA-46E7-B498-0D70892E5CC6}" destId="{5C99B18A-8803-4709-924C-359A26260288}" srcOrd="0" destOrd="0" parTransId="{41BC6C3C-5A48-4C3D-A861-36F48423A408}" sibTransId="{48E16BD4-1AE2-4917-8679-EED731C76282}"/>
    <dgm:cxn modelId="{7CAC7676-9BA1-4EED-99E9-A28629B1FA76}" type="presOf" srcId="{5C99B18A-8803-4709-924C-359A26260288}" destId="{E9A1E1A8-8893-4C64-A26B-E44E6C8EFFE8}" srcOrd="0" destOrd="0" presId="urn:microsoft.com/office/officeart/2008/layout/LinedList"/>
    <dgm:cxn modelId="{0B1989B9-1B1B-4D7E-892F-0FFF74A4D8CF}" srcId="{5C99B18A-8803-4709-924C-359A26260288}" destId="{D3B5683B-0C28-4D61-B091-B91FA110FA5D}" srcOrd="0" destOrd="0" parTransId="{1EED1304-8D30-486E-8862-6CF7BEECE8AB}" sibTransId="{8AF8E2B3-CD2F-44DE-969E-FAB752045439}"/>
    <dgm:cxn modelId="{350B76A1-0E5B-4ADA-8C63-10185BA65E75}" type="presOf" srcId="{79E74944-3EB6-4DCA-8EC3-9CCFF1E747C1}" destId="{F031D582-9492-44F0-98E7-9069742EBA81}" srcOrd="0" destOrd="0" presId="urn:microsoft.com/office/officeart/2008/layout/LinedList"/>
    <dgm:cxn modelId="{EC19FCCE-7E2B-4455-8D77-2338B8EE7451}" type="presOf" srcId="{D3B5683B-0C28-4D61-B091-B91FA110FA5D}" destId="{87B4DFFF-0DA0-408D-A5F7-6DBA1CD4C598}" srcOrd="0" destOrd="0" presId="urn:microsoft.com/office/officeart/2008/layout/LinedList"/>
    <dgm:cxn modelId="{A66397BE-7768-4A32-B526-0C6E02892C5F}" type="presOf" srcId="{56311C37-6DAA-46E7-B498-0D70892E5CC6}" destId="{27A435FA-0585-4CAF-A926-5B91D68FE691}" srcOrd="0" destOrd="0" presId="urn:microsoft.com/office/officeart/2008/layout/LinedList"/>
    <dgm:cxn modelId="{A95AED53-98E5-4A50-AF76-A6E5802770DC}" srcId="{5C99B18A-8803-4709-924C-359A26260288}" destId="{79E74944-3EB6-4DCA-8EC3-9CCFF1E747C1}" srcOrd="1" destOrd="0" parTransId="{9246D622-6FBC-49F9-8AA2-9C7917D91280}" sibTransId="{569A40D2-5EB3-4FDC-A445-456D516B5A5E}"/>
    <dgm:cxn modelId="{EB7D78A4-0021-4E5B-ACE6-29DD35731104}" type="presParOf" srcId="{27A435FA-0585-4CAF-A926-5B91D68FE691}" destId="{E1047B38-5E6F-4D3B-B4E1-180D3B62ADB1}" srcOrd="0" destOrd="0" presId="urn:microsoft.com/office/officeart/2008/layout/LinedList"/>
    <dgm:cxn modelId="{63B06786-07B6-4D08-BE57-F94F113D5805}" type="presParOf" srcId="{27A435FA-0585-4CAF-A926-5B91D68FE691}" destId="{B1D2F6B2-0D1D-419F-B36A-9EC9471ABC3C}" srcOrd="1" destOrd="0" presId="urn:microsoft.com/office/officeart/2008/layout/LinedList"/>
    <dgm:cxn modelId="{CD21C712-143B-4BB2-B3CF-64B7D322C5BA}" type="presParOf" srcId="{B1D2F6B2-0D1D-419F-B36A-9EC9471ABC3C}" destId="{E9A1E1A8-8893-4C64-A26B-E44E6C8EFFE8}" srcOrd="0" destOrd="0" presId="urn:microsoft.com/office/officeart/2008/layout/LinedList"/>
    <dgm:cxn modelId="{0E8EDFBD-D31B-496B-AF69-0E443D4AA725}" type="presParOf" srcId="{B1D2F6B2-0D1D-419F-B36A-9EC9471ABC3C}" destId="{1C73D03E-E2AC-4EEC-874E-AF606F6CCA0E}" srcOrd="1" destOrd="0" presId="urn:microsoft.com/office/officeart/2008/layout/LinedList"/>
    <dgm:cxn modelId="{40A4C1E6-8585-4D15-87BD-F95D0EBDD280}" type="presParOf" srcId="{1C73D03E-E2AC-4EEC-874E-AF606F6CCA0E}" destId="{B726992F-2A9A-4805-BF1E-363328D8910E}" srcOrd="0" destOrd="0" presId="urn:microsoft.com/office/officeart/2008/layout/LinedList"/>
    <dgm:cxn modelId="{827DCDEA-8F50-4EA3-995B-DF5ADF0D4903}" type="presParOf" srcId="{1C73D03E-E2AC-4EEC-874E-AF606F6CCA0E}" destId="{5D3C36A0-7785-4813-81C3-513FBAD3435E}" srcOrd="1" destOrd="0" presId="urn:microsoft.com/office/officeart/2008/layout/LinedList"/>
    <dgm:cxn modelId="{0CA24A5F-FAF6-4386-8430-CD91A735C441}" type="presParOf" srcId="{5D3C36A0-7785-4813-81C3-513FBAD3435E}" destId="{1FB1EA54-91BF-452A-99A2-88111270A5E4}" srcOrd="0" destOrd="0" presId="urn:microsoft.com/office/officeart/2008/layout/LinedList"/>
    <dgm:cxn modelId="{1CA254E2-0AE2-458C-96B7-7E392BC95F3B}" type="presParOf" srcId="{5D3C36A0-7785-4813-81C3-513FBAD3435E}" destId="{87B4DFFF-0DA0-408D-A5F7-6DBA1CD4C598}" srcOrd="1" destOrd="0" presId="urn:microsoft.com/office/officeart/2008/layout/LinedList"/>
    <dgm:cxn modelId="{8D777673-F9BF-4E18-9402-00D899B1F747}" type="presParOf" srcId="{5D3C36A0-7785-4813-81C3-513FBAD3435E}" destId="{057C4C94-BB41-4B56-B2D7-D08ABAC919AA}" srcOrd="2" destOrd="0" presId="urn:microsoft.com/office/officeart/2008/layout/LinedList"/>
    <dgm:cxn modelId="{2710DB4C-712C-4D33-BC51-9B8673C11504}" type="presParOf" srcId="{1C73D03E-E2AC-4EEC-874E-AF606F6CCA0E}" destId="{6D8CF852-8F62-42A2-8ECE-047B5C4D4033}" srcOrd="2" destOrd="0" presId="urn:microsoft.com/office/officeart/2008/layout/LinedList"/>
    <dgm:cxn modelId="{8A7608B0-0FCE-4472-A884-D3339B483396}" type="presParOf" srcId="{1C73D03E-E2AC-4EEC-874E-AF606F6CCA0E}" destId="{46F00B12-EE07-43AC-9AF7-6DCE1223D6C5}" srcOrd="3" destOrd="0" presId="urn:microsoft.com/office/officeart/2008/layout/LinedList"/>
    <dgm:cxn modelId="{CBDB5700-B4F9-4B27-95F8-580F795F816F}" type="presParOf" srcId="{1C73D03E-E2AC-4EEC-874E-AF606F6CCA0E}" destId="{0B8A9244-8B22-4CBE-A561-13FF5058EFD7}" srcOrd="4" destOrd="0" presId="urn:microsoft.com/office/officeart/2008/layout/LinedList"/>
    <dgm:cxn modelId="{461452EB-F3B6-4DF1-978D-D9BFB551EA5A}" type="presParOf" srcId="{0B8A9244-8B22-4CBE-A561-13FF5058EFD7}" destId="{93ADC9C6-43EB-417D-8A71-BB3DEC8337F3}" srcOrd="0" destOrd="0" presId="urn:microsoft.com/office/officeart/2008/layout/LinedList"/>
    <dgm:cxn modelId="{BDCBC92E-4595-4EB6-B7FD-4AAA1E29FF15}" type="presParOf" srcId="{0B8A9244-8B22-4CBE-A561-13FF5058EFD7}" destId="{F031D582-9492-44F0-98E7-9069742EBA81}" srcOrd="1" destOrd="0" presId="urn:microsoft.com/office/officeart/2008/layout/LinedList"/>
    <dgm:cxn modelId="{12DDDDD3-5417-4072-A11F-6DEE6F2A17C6}" type="presParOf" srcId="{0B8A9244-8B22-4CBE-A561-13FF5058EFD7}" destId="{E04ADF2C-761F-43B0-A7B4-4C3673384283}" srcOrd="2" destOrd="0" presId="urn:microsoft.com/office/officeart/2008/layout/LinedList"/>
    <dgm:cxn modelId="{93194B9B-0FE4-4DEF-B594-5D8248A5D8B4}" type="presParOf" srcId="{1C73D03E-E2AC-4EEC-874E-AF606F6CCA0E}" destId="{A280AC98-8F59-4562-B8C4-9CA2602F8F3E}" srcOrd="5" destOrd="0" presId="urn:microsoft.com/office/officeart/2008/layout/LinedList"/>
    <dgm:cxn modelId="{DC0C902D-F066-428B-A648-4D060E190D40}" type="presParOf" srcId="{1C73D03E-E2AC-4EEC-874E-AF606F6CCA0E}" destId="{03668BFE-CC4D-4E19-B934-CCF9E82263D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6311C37-6DAA-46E7-B498-0D70892E5CC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C99B18A-8803-4709-924C-359A26260288}">
      <dgm:prSet phldrT="[Text]" custT="1"/>
      <dgm:spPr/>
      <dgm:t>
        <a:bodyPr/>
        <a:lstStyle/>
        <a:p>
          <a:r>
            <a:rPr lang="en-US" sz="3000" b="1" dirty="0">
              <a:solidFill>
                <a:schemeClr val="bg1"/>
              </a:solidFill>
            </a:rPr>
            <a:t>Data sources</a:t>
          </a:r>
        </a:p>
      </dgm:t>
    </dgm:pt>
    <dgm:pt modelId="{41BC6C3C-5A48-4C3D-A861-36F48423A408}" type="parTrans" cxnId="{1065345D-35F7-4326-A5C3-50CF9C3998EF}">
      <dgm:prSet/>
      <dgm:spPr/>
      <dgm:t>
        <a:bodyPr/>
        <a:lstStyle/>
        <a:p>
          <a:endParaRPr lang="en-US">
            <a:solidFill>
              <a:schemeClr val="bg1"/>
            </a:solidFill>
          </a:endParaRPr>
        </a:p>
      </dgm:t>
    </dgm:pt>
    <dgm:pt modelId="{48E16BD4-1AE2-4917-8679-EED731C76282}" type="sibTrans" cxnId="{1065345D-35F7-4326-A5C3-50CF9C3998EF}">
      <dgm:prSet/>
      <dgm:spPr/>
      <dgm:t>
        <a:bodyPr/>
        <a:lstStyle/>
        <a:p>
          <a:endParaRPr lang="en-US">
            <a:solidFill>
              <a:schemeClr val="bg1"/>
            </a:solidFill>
          </a:endParaRPr>
        </a:p>
      </dgm:t>
    </dgm:pt>
    <dgm:pt modelId="{D3B5683B-0C28-4D61-B091-B91FA110FA5D}">
      <dgm:prSet phldrT="[Text]" custT="1"/>
      <dgm:spPr/>
      <dgm:t>
        <a:bodyPr/>
        <a:lstStyle/>
        <a:p>
          <a:r>
            <a:rPr lang="en-US" sz="2800" b="1" dirty="0">
              <a:solidFill>
                <a:schemeClr val="accent5">
                  <a:lumMod val="90000"/>
                </a:schemeClr>
              </a:solidFill>
            </a:rPr>
            <a:t>Youth location:</a:t>
          </a:r>
          <a:r>
            <a:rPr lang="en-US" sz="2800" dirty="0">
              <a:solidFill>
                <a:schemeClr val="bg1"/>
              </a:solidFill>
            </a:rPr>
            <a:t> Home ZIP Code from administrative records for youth released in 2016 and 2017</a:t>
          </a:r>
        </a:p>
      </dgm:t>
    </dgm:pt>
    <dgm:pt modelId="{1EED1304-8D30-486E-8862-6CF7BEECE8AB}" type="parTrans" cxnId="{0B1989B9-1B1B-4D7E-892F-0FFF74A4D8CF}">
      <dgm:prSet/>
      <dgm:spPr/>
      <dgm:t>
        <a:bodyPr/>
        <a:lstStyle/>
        <a:p>
          <a:endParaRPr lang="en-US">
            <a:solidFill>
              <a:schemeClr val="bg1"/>
            </a:solidFill>
          </a:endParaRPr>
        </a:p>
      </dgm:t>
    </dgm:pt>
    <dgm:pt modelId="{8AF8E2B3-CD2F-44DE-969E-FAB752045439}" type="sibTrans" cxnId="{0B1989B9-1B1B-4D7E-892F-0FFF74A4D8CF}">
      <dgm:prSet/>
      <dgm:spPr/>
      <dgm:t>
        <a:bodyPr/>
        <a:lstStyle/>
        <a:p>
          <a:endParaRPr lang="en-US">
            <a:solidFill>
              <a:schemeClr val="bg1"/>
            </a:solidFill>
          </a:endParaRPr>
        </a:p>
      </dgm:t>
    </dgm:pt>
    <dgm:pt modelId="{79E74944-3EB6-4DCA-8EC3-9CCFF1E747C1}">
      <dgm:prSet phldrT="[Text]" custT="1"/>
      <dgm:spPr/>
      <dgm:t>
        <a:bodyPr/>
        <a:lstStyle/>
        <a:p>
          <a:r>
            <a:rPr lang="en-US" sz="2800" b="1" dirty="0">
              <a:solidFill>
                <a:schemeClr val="accent5">
                  <a:lumMod val="90000"/>
                </a:schemeClr>
              </a:solidFill>
            </a:rPr>
            <a:t>Facility location:</a:t>
          </a:r>
          <a:r>
            <a:rPr lang="en-US" sz="2800" dirty="0">
              <a:solidFill>
                <a:schemeClr val="bg1"/>
              </a:solidFill>
            </a:rPr>
            <a:t> Address from Washington State DSHS Directory of Certified Behavioral Health Services</a:t>
          </a:r>
        </a:p>
      </dgm:t>
    </dgm:pt>
    <dgm:pt modelId="{9246D622-6FBC-49F9-8AA2-9C7917D91280}" type="parTrans" cxnId="{A95AED53-98E5-4A50-AF76-A6E5802770DC}">
      <dgm:prSet/>
      <dgm:spPr/>
      <dgm:t>
        <a:bodyPr/>
        <a:lstStyle/>
        <a:p>
          <a:endParaRPr lang="en-US">
            <a:solidFill>
              <a:schemeClr val="bg1"/>
            </a:solidFill>
          </a:endParaRPr>
        </a:p>
      </dgm:t>
    </dgm:pt>
    <dgm:pt modelId="{569A40D2-5EB3-4FDC-A445-456D516B5A5E}" type="sibTrans" cxnId="{A95AED53-98E5-4A50-AF76-A6E5802770DC}">
      <dgm:prSet/>
      <dgm:spPr/>
      <dgm:t>
        <a:bodyPr/>
        <a:lstStyle/>
        <a:p>
          <a:endParaRPr lang="en-US">
            <a:solidFill>
              <a:schemeClr val="bg1"/>
            </a:solidFill>
          </a:endParaRPr>
        </a:p>
      </dgm:t>
    </dgm:pt>
    <dgm:pt modelId="{033A87BF-2D8F-491F-A891-C8F15CAE505A}">
      <dgm:prSet phldrT="[Text]" custT="1"/>
      <dgm:spPr/>
      <dgm:t>
        <a:bodyPr/>
        <a:lstStyle/>
        <a:p>
          <a:r>
            <a:rPr lang="en-US" sz="2800" b="1" dirty="0">
              <a:solidFill>
                <a:schemeClr val="accent5">
                  <a:lumMod val="90000"/>
                </a:schemeClr>
              </a:solidFill>
            </a:rPr>
            <a:t>Other:</a:t>
          </a:r>
          <a:r>
            <a:rPr lang="en-US" sz="2800" dirty="0">
              <a:solidFill>
                <a:schemeClr val="bg1"/>
              </a:solidFill>
            </a:rPr>
            <a:t> Boundary shapefiles including ZIP Code Tabulation Areas (ZCTAs) from U.S. Census and WA OFM</a:t>
          </a:r>
        </a:p>
      </dgm:t>
    </dgm:pt>
    <dgm:pt modelId="{5C38D81B-A044-4922-91AD-85177643CBAB}" type="parTrans" cxnId="{5AC3C1C8-FCD1-40E7-8AA3-2C6E84BDCB70}">
      <dgm:prSet/>
      <dgm:spPr/>
      <dgm:t>
        <a:bodyPr/>
        <a:lstStyle/>
        <a:p>
          <a:endParaRPr lang="en-US"/>
        </a:p>
      </dgm:t>
    </dgm:pt>
    <dgm:pt modelId="{54919DE2-7691-418F-B7AF-B53585C574D6}" type="sibTrans" cxnId="{5AC3C1C8-FCD1-40E7-8AA3-2C6E84BDCB70}">
      <dgm:prSet/>
      <dgm:spPr/>
      <dgm:t>
        <a:bodyPr/>
        <a:lstStyle/>
        <a:p>
          <a:endParaRPr lang="en-US"/>
        </a:p>
      </dgm:t>
    </dgm:pt>
    <dgm:pt modelId="{27A435FA-0585-4CAF-A926-5B91D68FE691}" type="pres">
      <dgm:prSet presAssocID="{56311C37-6DAA-46E7-B498-0D70892E5CC6}" presName="vert0" presStyleCnt="0">
        <dgm:presLayoutVars>
          <dgm:dir/>
          <dgm:animOne val="branch"/>
          <dgm:animLvl val="lvl"/>
        </dgm:presLayoutVars>
      </dgm:prSet>
      <dgm:spPr/>
      <dgm:t>
        <a:bodyPr/>
        <a:lstStyle/>
        <a:p>
          <a:endParaRPr lang="en-US"/>
        </a:p>
      </dgm:t>
    </dgm:pt>
    <dgm:pt modelId="{E1047B38-5E6F-4D3B-B4E1-180D3B62ADB1}" type="pres">
      <dgm:prSet presAssocID="{5C99B18A-8803-4709-924C-359A26260288}" presName="thickLine" presStyleLbl="alignNode1" presStyleIdx="0" presStyleCnt="1"/>
      <dgm:spPr/>
    </dgm:pt>
    <dgm:pt modelId="{B1D2F6B2-0D1D-419F-B36A-9EC9471ABC3C}" type="pres">
      <dgm:prSet presAssocID="{5C99B18A-8803-4709-924C-359A26260288}" presName="horz1" presStyleCnt="0"/>
      <dgm:spPr/>
    </dgm:pt>
    <dgm:pt modelId="{E9A1E1A8-8893-4C64-A26B-E44E6C8EFFE8}" type="pres">
      <dgm:prSet presAssocID="{5C99B18A-8803-4709-924C-359A26260288}" presName="tx1" presStyleLbl="revTx" presStyleIdx="0" presStyleCnt="4" custScaleX="165359"/>
      <dgm:spPr/>
      <dgm:t>
        <a:bodyPr/>
        <a:lstStyle/>
        <a:p>
          <a:endParaRPr lang="en-US"/>
        </a:p>
      </dgm:t>
    </dgm:pt>
    <dgm:pt modelId="{1C73D03E-E2AC-4EEC-874E-AF606F6CCA0E}" type="pres">
      <dgm:prSet presAssocID="{5C99B18A-8803-4709-924C-359A26260288}" presName="vert1" presStyleCnt="0"/>
      <dgm:spPr/>
    </dgm:pt>
    <dgm:pt modelId="{B726992F-2A9A-4805-BF1E-363328D8910E}" type="pres">
      <dgm:prSet presAssocID="{D3B5683B-0C28-4D61-B091-B91FA110FA5D}" presName="vertSpace2a" presStyleCnt="0"/>
      <dgm:spPr/>
    </dgm:pt>
    <dgm:pt modelId="{5D3C36A0-7785-4813-81C3-513FBAD3435E}" type="pres">
      <dgm:prSet presAssocID="{D3B5683B-0C28-4D61-B091-B91FA110FA5D}" presName="horz2" presStyleCnt="0"/>
      <dgm:spPr/>
    </dgm:pt>
    <dgm:pt modelId="{1FB1EA54-91BF-452A-99A2-88111270A5E4}" type="pres">
      <dgm:prSet presAssocID="{D3B5683B-0C28-4D61-B091-B91FA110FA5D}" presName="horzSpace2" presStyleCnt="0"/>
      <dgm:spPr/>
    </dgm:pt>
    <dgm:pt modelId="{87B4DFFF-0DA0-408D-A5F7-6DBA1CD4C598}" type="pres">
      <dgm:prSet presAssocID="{D3B5683B-0C28-4D61-B091-B91FA110FA5D}" presName="tx2" presStyleLbl="revTx" presStyleIdx="1" presStyleCnt="4" custScaleY="54870"/>
      <dgm:spPr/>
      <dgm:t>
        <a:bodyPr/>
        <a:lstStyle/>
        <a:p>
          <a:endParaRPr lang="en-US"/>
        </a:p>
      </dgm:t>
    </dgm:pt>
    <dgm:pt modelId="{057C4C94-BB41-4B56-B2D7-D08ABAC919AA}" type="pres">
      <dgm:prSet presAssocID="{D3B5683B-0C28-4D61-B091-B91FA110FA5D}" presName="vert2" presStyleCnt="0"/>
      <dgm:spPr/>
    </dgm:pt>
    <dgm:pt modelId="{6D8CF852-8F62-42A2-8ECE-047B5C4D4033}" type="pres">
      <dgm:prSet presAssocID="{D3B5683B-0C28-4D61-B091-B91FA110FA5D}" presName="thinLine2b" presStyleLbl="callout" presStyleIdx="0" presStyleCnt="3"/>
      <dgm:spPr/>
    </dgm:pt>
    <dgm:pt modelId="{46F00B12-EE07-43AC-9AF7-6DCE1223D6C5}" type="pres">
      <dgm:prSet presAssocID="{D3B5683B-0C28-4D61-B091-B91FA110FA5D}" presName="vertSpace2b" presStyleCnt="0"/>
      <dgm:spPr/>
    </dgm:pt>
    <dgm:pt modelId="{0B8A9244-8B22-4CBE-A561-13FF5058EFD7}" type="pres">
      <dgm:prSet presAssocID="{79E74944-3EB6-4DCA-8EC3-9CCFF1E747C1}" presName="horz2" presStyleCnt="0"/>
      <dgm:spPr/>
    </dgm:pt>
    <dgm:pt modelId="{93ADC9C6-43EB-417D-8A71-BB3DEC8337F3}" type="pres">
      <dgm:prSet presAssocID="{79E74944-3EB6-4DCA-8EC3-9CCFF1E747C1}" presName="horzSpace2" presStyleCnt="0"/>
      <dgm:spPr/>
    </dgm:pt>
    <dgm:pt modelId="{F031D582-9492-44F0-98E7-9069742EBA81}" type="pres">
      <dgm:prSet presAssocID="{79E74944-3EB6-4DCA-8EC3-9CCFF1E747C1}" presName="tx2" presStyleLbl="revTx" presStyleIdx="2" presStyleCnt="4" custScaleY="54309"/>
      <dgm:spPr/>
      <dgm:t>
        <a:bodyPr/>
        <a:lstStyle/>
        <a:p>
          <a:endParaRPr lang="en-US"/>
        </a:p>
      </dgm:t>
    </dgm:pt>
    <dgm:pt modelId="{E04ADF2C-761F-43B0-A7B4-4C3673384283}" type="pres">
      <dgm:prSet presAssocID="{79E74944-3EB6-4DCA-8EC3-9CCFF1E747C1}" presName="vert2" presStyleCnt="0"/>
      <dgm:spPr/>
    </dgm:pt>
    <dgm:pt modelId="{A280AC98-8F59-4562-B8C4-9CA2602F8F3E}" type="pres">
      <dgm:prSet presAssocID="{79E74944-3EB6-4DCA-8EC3-9CCFF1E747C1}" presName="thinLine2b" presStyleLbl="callout" presStyleIdx="1" presStyleCnt="3"/>
      <dgm:spPr/>
    </dgm:pt>
    <dgm:pt modelId="{03668BFE-CC4D-4E19-B934-CCF9E82263DB}" type="pres">
      <dgm:prSet presAssocID="{79E74944-3EB6-4DCA-8EC3-9CCFF1E747C1}" presName="vertSpace2b" presStyleCnt="0"/>
      <dgm:spPr/>
    </dgm:pt>
    <dgm:pt modelId="{58C82262-490B-4C4C-95D4-B8A8ECAA019C}" type="pres">
      <dgm:prSet presAssocID="{033A87BF-2D8F-491F-A891-C8F15CAE505A}" presName="horz2" presStyleCnt="0"/>
      <dgm:spPr/>
    </dgm:pt>
    <dgm:pt modelId="{45C1DFC6-5DFC-4DBA-B4D7-53D388FE0443}" type="pres">
      <dgm:prSet presAssocID="{033A87BF-2D8F-491F-A891-C8F15CAE505A}" presName="horzSpace2" presStyleCnt="0"/>
      <dgm:spPr/>
    </dgm:pt>
    <dgm:pt modelId="{BFFD874B-920D-45E1-B91F-28AF871EE1AC}" type="pres">
      <dgm:prSet presAssocID="{033A87BF-2D8F-491F-A891-C8F15CAE505A}" presName="tx2" presStyleLbl="revTx" presStyleIdx="3" presStyleCnt="4" custScaleY="57165"/>
      <dgm:spPr/>
      <dgm:t>
        <a:bodyPr/>
        <a:lstStyle/>
        <a:p>
          <a:endParaRPr lang="en-US"/>
        </a:p>
      </dgm:t>
    </dgm:pt>
    <dgm:pt modelId="{A8E91FAD-4431-4BC1-A198-35499B6947D3}" type="pres">
      <dgm:prSet presAssocID="{033A87BF-2D8F-491F-A891-C8F15CAE505A}" presName="vert2" presStyleCnt="0"/>
      <dgm:spPr/>
    </dgm:pt>
    <dgm:pt modelId="{205275F0-DD86-46A8-8597-6B6EEED35340}" type="pres">
      <dgm:prSet presAssocID="{033A87BF-2D8F-491F-A891-C8F15CAE505A}" presName="thinLine2b" presStyleLbl="callout" presStyleIdx="2" presStyleCnt="3"/>
      <dgm:spPr/>
    </dgm:pt>
    <dgm:pt modelId="{565571EA-7161-429D-9662-E09DD0223567}" type="pres">
      <dgm:prSet presAssocID="{033A87BF-2D8F-491F-A891-C8F15CAE505A}" presName="vertSpace2b" presStyleCnt="0"/>
      <dgm:spPr/>
    </dgm:pt>
  </dgm:ptLst>
  <dgm:cxnLst>
    <dgm:cxn modelId="{5AC3C1C8-FCD1-40E7-8AA3-2C6E84BDCB70}" srcId="{5C99B18A-8803-4709-924C-359A26260288}" destId="{033A87BF-2D8F-491F-A891-C8F15CAE505A}" srcOrd="2" destOrd="0" parTransId="{5C38D81B-A044-4922-91AD-85177643CBAB}" sibTransId="{54919DE2-7691-418F-B7AF-B53585C574D6}"/>
    <dgm:cxn modelId="{1065345D-35F7-4326-A5C3-50CF9C3998EF}" srcId="{56311C37-6DAA-46E7-B498-0D70892E5CC6}" destId="{5C99B18A-8803-4709-924C-359A26260288}" srcOrd="0" destOrd="0" parTransId="{41BC6C3C-5A48-4C3D-A861-36F48423A408}" sibTransId="{48E16BD4-1AE2-4917-8679-EED731C76282}"/>
    <dgm:cxn modelId="{7CAC7676-9BA1-4EED-99E9-A28629B1FA76}" type="presOf" srcId="{5C99B18A-8803-4709-924C-359A26260288}" destId="{E9A1E1A8-8893-4C64-A26B-E44E6C8EFFE8}" srcOrd="0" destOrd="0" presId="urn:microsoft.com/office/officeart/2008/layout/LinedList"/>
    <dgm:cxn modelId="{0EFC22FF-DE43-48F2-B795-1670F059CE3A}" type="presOf" srcId="{033A87BF-2D8F-491F-A891-C8F15CAE505A}" destId="{BFFD874B-920D-45E1-B91F-28AF871EE1AC}" srcOrd="0" destOrd="0" presId="urn:microsoft.com/office/officeart/2008/layout/LinedList"/>
    <dgm:cxn modelId="{0B1989B9-1B1B-4D7E-892F-0FFF74A4D8CF}" srcId="{5C99B18A-8803-4709-924C-359A26260288}" destId="{D3B5683B-0C28-4D61-B091-B91FA110FA5D}" srcOrd="0" destOrd="0" parTransId="{1EED1304-8D30-486E-8862-6CF7BEECE8AB}" sibTransId="{8AF8E2B3-CD2F-44DE-969E-FAB752045439}"/>
    <dgm:cxn modelId="{350B76A1-0E5B-4ADA-8C63-10185BA65E75}" type="presOf" srcId="{79E74944-3EB6-4DCA-8EC3-9CCFF1E747C1}" destId="{F031D582-9492-44F0-98E7-9069742EBA81}" srcOrd="0" destOrd="0" presId="urn:microsoft.com/office/officeart/2008/layout/LinedList"/>
    <dgm:cxn modelId="{EC19FCCE-7E2B-4455-8D77-2338B8EE7451}" type="presOf" srcId="{D3B5683B-0C28-4D61-B091-B91FA110FA5D}" destId="{87B4DFFF-0DA0-408D-A5F7-6DBA1CD4C598}" srcOrd="0" destOrd="0" presId="urn:microsoft.com/office/officeart/2008/layout/LinedList"/>
    <dgm:cxn modelId="{A66397BE-7768-4A32-B526-0C6E02892C5F}" type="presOf" srcId="{56311C37-6DAA-46E7-B498-0D70892E5CC6}" destId="{27A435FA-0585-4CAF-A926-5B91D68FE691}" srcOrd="0" destOrd="0" presId="urn:microsoft.com/office/officeart/2008/layout/LinedList"/>
    <dgm:cxn modelId="{A95AED53-98E5-4A50-AF76-A6E5802770DC}" srcId="{5C99B18A-8803-4709-924C-359A26260288}" destId="{79E74944-3EB6-4DCA-8EC3-9CCFF1E747C1}" srcOrd="1" destOrd="0" parTransId="{9246D622-6FBC-49F9-8AA2-9C7917D91280}" sibTransId="{569A40D2-5EB3-4FDC-A445-456D516B5A5E}"/>
    <dgm:cxn modelId="{EB7D78A4-0021-4E5B-ACE6-29DD35731104}" type="presParOf" srcId="{27A435FA-0585-4CAF-A926-5B91D68FE691}" destId="{E1047B38-5E6F-4D3B-B4E1-180D3B62ADB1}" srcOrd="0" destOrd="0" presId="urn:microsoft.com/office/officeart/2008/layout/LinedList"/>
    <dgm:cxn modelId="{63B06786-07B6-4D08-BE57-F94F113D5805}" type="presParOf" srcId="{27A435FA-0585-4CAF-A926-5B91D68FE691}" destId="{B1D2F6B2-0D1D-419F-B36A-9EC9471ABC3C}" srcOrd="1" destOrd="0" presId="urn:microsoft.com/office/officeart/2008/layout/LinedList"/>
    <dgm:cxn modelId="{CD21C712-143B-4BB2-B3CF-64B7D322C5BA}" type="presParOf" srcId="{B1D2F6B2-0D1D-419F-B36A-9EC9471ABC3C}" destId="{E9A1E1A8-8893-4C64-A26B-E44E6C8EFFE8}" srcOrd="0" destOrd="0" presId="urn:microsoft.com/office/officeart/2008/layout/LinedList"/>
    <dgm:cxn modelId="{0E8EDFBD-D31B-496B-AF69-0E443D4AA725}" type="presParOf" srcId="{B1D2F6B2-0D1D-419F-B36A-9EC9471ABC3C}" destId="{1C73D03E-E2AC-4EEC-874E-AF606F6CCA0E}" srcOrd="1" destOrd="0" presId="urn:microsoft.com/office/officeart/2008/layout/LinedList"/>
    <dgm:cxn modelId="{40A4C1E6-8585-4D15-87BD-F95D0EBDD280}" type="presParOf" srcId="{1C73D03E-E2AC-4EEC-874E-AF606F6CCA0E}" destId="{B726992F-2A9A-4805-BF1E-363328D8910E}" srcOrd="0" destOrd="0" presId="urn:microsoft.com/office/officeart/2008/layout/LinedList"/>
    <dgm:cxn modelId="{827DCDEA-8F50-4EA3-995B-DF5ADF0D4903}" type="presParOf" srcId="{1C73D03E-E2AC-4EEC-874E-AF606F6CCA0E}" destId="{5D3C36A0-7785-4813-81C3-513FBAD3435E}" srcOrd="1" destOrd="0" presId="urn:microsoft.com/office/officeart/2008/layout/LinedList"/>
    <dgm:cxn modelId="{0CA24A5F-FAF6-4386-8430-CD91A735C441}" type="presParOf" srcId="{5D3C36A0-7785-4813-81C3-513FBAD3435E}" destId="{1FB1EA54-91BF-452A-99A2-88111270A5E4}" srcOrd="0" destOrd="0" presId="urn:microsoft.com/office/officeart/2008/layout/LinedList"/>
    <dgm:cxn modelId="{1CA254E2-0AE2-458C-96B7-7E392BC95F3B}" type="presParOf" srcId="{5D3C36A0-7785-4813-81C3-513FBAD3435E}" destId="{87B4DFFF-0DA0-408D-A5F7-6DBA1CD4C598}" srcOrd="1" destOrd="0" presId="urn:microsoft.com/office/officeart/2008/layout/LinedList"/>
    <dgm:cxn modelId="{8D777673-F9BF-4E18-9402-00D899B1F747}" type="presParOf" srcId="{5D3C36A0-7785-4813-81C3-513FBAD3435E}" destId="{057C4C94-BB41-4B56-B2D7-D08ABAC919AA}" srcOrd="2" destOrd="0" presId="urn:microsoft.com/office/officeart/2008/layout/LinedList"/>
    <dgm:cxn modelId="{2710DB4C-712C-4D33-BC51-9B8673C11504}" type="presParOf" srcId="{1C73D03E-E2AC-4EEC-874E-AF606F6CCA0E}" destId="{6D8CF852-8F62-42A2-8ECE-047B5C4D4033}" srcOrd="2" destOrd="0" presId="urn:microsoft.com/office/officeart/2008/layout/LinedList"/>
    <dgm:cxn modelId="{8A7608B0-0FCE-4472-A884-D3339B483396}" type="presParOf" srcId="{1C73D03E-E2AC-4EEC-874E-AF606F6CCA0E}" destId="{46F00B12-EE07-43AC-9AF7-6DCE1223D6C5}" srcOrd="3" destOrd="0" presId="urn:microsoft.com/office/officeart/2008/layout/LinedList"/>
    <dgm:cxn modelId="{CBDB5700-B4F9-4B27-95F8-580F795F816F}" type="presParOf" srcId="{1C73D03E-E2AC-4EEC-874E-AF606F6CCA0E}" destId="{0B8A9244-8B22-4CBE-A561-13FF5058EFD7}" srcOrd="4" destOrd="0" presId="urn:microsoft.com/office/officeart/2008/layout/LinedList"/>
    <dgm:cxn modelId="{461452EB-F3B6-4DF1-978D-D9BFB551EA5A}" type="presParOf" srcId="{0B8A9244-8B22-4CBE-A561-13FF5058EFD7}" destId="{93ADC9C6-43EB-417D-8A71-BB3DEC8337F3}" srcOrd="0" destOrd="0" presId="urn:microsoft.com/office/officeart/2008/layout/LinedList"/>
    <dgm:cxn modelId="{BDCBC92E-4595-4EB6-B7FD-4AAA1E29FF15}" type="presParOf" srcId="{0B8A9244-8B22-4CBE-A561-13FF5058EFD7}" destId="{F031D582-9492-44F0-98E7-9069742EBA81}" srcOrd="1" destOrd="0" presId="urn:microsoft.com/office/officeart/2008/layout/LinedList"/>
    <dgm:cxn modelId="{12DDDDD3-5417-4072-A11F-6DEE6F2A17C6}" type="presParOf" srcId="{0B8A9244-8B22-4CBE-A561-13FF5058EFD7}" destId="{E04ADF2C-761F-43B0-A7B4-4C3673384283}" srcOrd="2" destOrd="0" presId="urn:microsoft.com/office/officeart/2008/layout/LinedList"/>
    <dgm:cxn modelId="{93194B9B-0FE4-4DEF-B594-5D8248A5D8B4}" type="presParOf" srcId="{1C73D03E-E2AC-4EEC-874E-AF606F6CCA0E}" destId="{A280AC98-8F59-4562-B8C4-9CA2602F8F3E}" srcOrd="5" destOrd="0" presId="urn:microsoft.com/office/officeart/2008/layout/LinedList"/>
    <dgm:cxn modelId="{DC0C902D-F066-428B-A648-4D060E190D40}" type="presParOf" srcId="{1C73D03E-E2AC-4EEC-874E-AF606F6CCA0E}" destId="{03668BFE-CC4D-4E19-B934-CCF9E82263DB}" srcOrd="6" destOrd="0" presId="urn:microsoft.com/office/officeart/2008/layout/LinedList"/>
    <dgm:cxn modelId="{C143EB78-5E7F-422E-A0DE-FC60B865F90A}" type="presParOf" srcId="{1C73D03E-E2AC-4EEC-874E-AF606F6CCA0E}" destId="{58C82262-490B-4C4C-95D4-B8A8ECAA019C}" srcOrd="7" destOrd="0" presId="urn:microsoft.com/office/officeart/2008/layout/LinedList"/>
    <dgm:cxn modelId="{C8EFB661-DB49-42A6-86E3-820DF7D3ED07}" type="presParOf" srcId="{58C82262-490B-4C4C-95D4-B8A8ECAA019C}" destId="{45C1DFC6-5DFC-4DBA-B4D7-53D388FE0443}" srcOrd="0" destOrd="0" presId="urn:microsoft.com/office/officeart/2008/layout/LinedList"/>
    <dgm:cxn modelId="{756E0E8E-5C59-4B14-964B-E0DB6518C63D}" type="presParOf" srcId="{58C82262-490B-4C4C-95D4-B8A8ECAA019C}" destId="{BFFD874B-920D-45E1-B91F-28AF871EE1AC}" srcOrd="1" destOrd="0" presId="urn:microsoft.com/office/officeart/2008/layout/LinedList"/>
    <dgm:cxn modelId="{7A06583E-F7EE-4142-9AE0-AE8BD313E344}" type="presParOf" srcId="{58C82262-490B-4C4C-95D4-B8A8ECAA019C}" destId="{A8E91FAD-4431-4BC1-A198-35499B6947D3}" srcOrd="2" destOrd="0" presId="urn:microsoft.com/office/officeart/2008/layout/LinedList"/>
    <dgm:cxn modelId="{79142635-DD55-4D66-912C-88573857B26B}" type="presParOf" srcId="{1C73D03E-E2AC-4EEC-874E-AF606F6CCA0E}" destId="{205275F0-DD86-46A8-8597-6B6EEED35340}" srcOrd="8" destOrd="0" presId="urn:microsoft.com/office/officeart/2008/layout/LinedList"/>
    <dgm:cxn modelId="{1A7E12C9-9481-4370-9116-3E8BE9312F96}" type="presParOf" srcId="{1C73D03E-E2AC-4EEC-874E-AF606F6CCA0E}" destId="{565571EA-7161-429D-9662-E09DD0223567}"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ED4AF7D-EF18-4D64-90DE-3656716EDB8B}" type="doc">
      <dgm:prSet loTypeId="urn:microsoft.com/office/officeart/2005/8/layout/hierarchy3" loCatId="relationship" qsTypeId="urn:microsoft.com/office/officeart/2005/8/quickstyle/simple1" qsCatId="simple" csTypeId="urn:microsoft.com/office/officeart/2005/8/colors/accent5_1" csCatId="accent5" phldr="1"/>
      <dgm:spPr/>
      <dgm:t>
        <a:bodyPr/>
        <a:lstStyle/>
        <a:p>
          <a:endParaRPr lang="en-US"/>
        </a:p>
      </dgm:t>
    </dgm:pt>
    <dgm:pt modelId="{36196AAC-EA12-4C9D-BC5D-F0D57DB32578}">
      <dgm:prSet phldrT="[Text]"/>
      <dgm:spPr/>
      <dgm:t>
        <a:bodyPr/>
        <a:lstStyle/>
        <a:p>
          <a:r>
            <a:rPr lang="en-US" dirty="0"/>
            <a:t>Descriptive Choropleth Maps</a:t>
          </a:r>
        </a:p>
      </dgm:t>
    </dgm:pt>
    <dgm:pt modelId="{F386B676-0A48-4562-837E-BAAF58759A03}" type="parTrans" cxnId="{1FE59806-2375-405F-ABE8-39B24CDEA894}">
      <dgm:prSet/>
      <dgm:spPr/>
      <dgm:t>
        <a:bodyPr/>
        <a:lstStyle/>
        <a:p>
          <a:endParaRPr lang="en-US">
            <a:solidFill>
              <a:schemeClr val="tx1"/>
            </a:solidFill>
          </a:endParaRPr>
        </a:p>
      </dgm:t>
    </dgm:pt>
    <dgm:pt modelId="{5C99141F-D1E7-44FD-AAB4-D074DBEE1B6F}" type="sibTrans" cxnId="{1FE59806-2375-405F-ABE8-39B24CDEA894}">
      <dgm:prSet/>
      <dgm:spPr/>
      <dgm:t>
        <a:bodyPr/>
        <a:lstStyle/>
        <a:p>
          <a:endParaRPr lang="en-US">
            <a:solidFill>
              <a:schemeClr val="tx1"/>
            </a:solidFill>
          </a:endParaRPr>
        </a:p>
      </dgm:t>
    </dgm:pt>
    <dgm:pt modelId="{48D12605-D420-4BD5-9D63-2C3B6C0BB947}">
      <dgm:prSet phldrT="[Text]"/>
      <dgm:spPr/>
      <dgm:t>
        <a:bodyPr/>
        <a:lstStyle/>
        <a:p>
          <a:r>
            <a:rPr lang="en-US" dirty="0"/>
            <a:t>Number of Youth by ZCTA</a:t>
          </a:r>
        </a:p>
      </dgm:t>
    </dgm:pt>
    <dgm:pt modelId="{8B23411F-2326-4DD1-A9C3-B813320FD35E}" type="parTrans" cxnId="{A85A0D82-9D90-4B30-A7E9-9C74153AA40E}">
      <dgm:prSet/>
      <dgm:spPr/>
      <dgm:t>
        <a:bodyPr/>
        <a:lstStyle/>
        <a:p>
          <a:endParaRPr lang="en-US">
            <a:solidFill>
              <a:schemeClr val="tx1"/>
            </a:solidFill>
          </a:endParaRPr>
        </a:p>
      </dgm:t>
    </dgm:pt>
    <dgm:pt modelId="{76B0F443-48ED-4F0F-8CAF-968FB49E790E}" type="sibTrans" cxnId="{A85A0D82-9D90-4B30-A7E9-9C74153AA40E}">
      <dgm:prSet/>
      <dgm:spPr/>
      <dgm:t>
        <a:bodyPr/>
        <a:lstStyle/>
        <a:p>
          <a:endParaRPr lang="en-US">
            <a:solidFill>
              <a:schemeClr val="tx1"/>
            </a:solidFill>
          </a:endParaRPr>
        </a:p>
      </dgm:t>
    </dgm:pt>
    <dgm:pt modelId="{509237ED-95C7-4D1D-891C-486066F70F3B}">
      <dgm:prSet phldrT="[Text]"/>
      <dgm:spPr/>
      <dgm:t>
        <a:bodyPr/>
        <a:lstStyle/>
        <a:p>
          <a:r>
            <a:rPr lang="en-US" dirty="0"/>
            <a:t>Number of Facilities by ZCTA</a:t>
          </a:r>
        </a:p>
      </dgm:t>
    </dgm:pt>
    <dgm:pt modelId="{A6DC45AE-D653-49B1-BA76-95703BE00972}" type="parTrans" cxnId="{1F6C523E-4882-4E6B-8F70-FE8A0CC2E5FF}">
      <dgm:prSet/>
      <dgm:spPr/>
      <dgm:t>
        <a:bodyPr/>
        <a:lstStyle/>
        <a:p>
          <a:endParaRPr lang="en-US">
            <a:solidFill>
              <a:schemeClr val="tx1"/>
            </a:solidFill>
          </a:endParaRPr>
        </a:p>
      </dgm:t>
    </dgm:pt>
    <dgm:pt modelId="{367DBA0F-5CA9-4771-A42F-9C8414BB02CF}" type="sibTrans" cxnId="{1F6C523E-4882-4E6B-8F70-FE8A0CC2E5FF}">
      <dgm:prSet/>
      <dgm:spPr/>
      <dgm:t>
        <a:bodyPr/>
        <a:lstStyle/>
        <a:p>
          <a:endParaRPr lang="en-US">
            <a:solidFill>
              <a:schemeClr val="tx1"/>
            </a:solidFill>
          </a:endParaRPr>
        </a:p>
      </dgm:t>
    </dgm:pt>
    <dgm:pt modelId="{4DBB6F0D-6D8D-49F4-8ACF-4EBD01BA7261}">
      <dgm:prSet phldrT="[Text]"/>
      <dgm:spPr/>
      <dgm:t>
        <a:bodyPr/>
        <a:lstStyle/>
        <a:p>
          <a:r>
            <a:rPr lang="en-US" dirty="0"/>
            <a:t>Geographic Proximity Analysis</a:t>
          </a:r>
        </a:p>
      </dgm:t>
    </dgm:pt>
    <dgm:pt modelId="{1A24D819-0EE1-4847-B656-553F4A28C1E1}" type="parTrans" cxnId="{72D61C6D-DC11-45BD-BE78-2790F61147AC}">
      <dgm:prSet/>
      <dgm:spPr/>
      <dgm:t>
        <a:bodyPr/>
        <a:lstStyle/>
        <a:p>
          <a:endParaRPr lang="en-US">
            <a:solidFill>
              <a:schemeClr val="tx1"/>
            </a:solidFill>
          </a:endParaRPr>
        </a:p>
      </dgm:t>
    </dgm:pt>
    <dgm:pt modelId="{3E11E996-6AFB-4105-9B96-48D7C4AF533E}" type="sibTrans" cxnId="{72D61C6D-DC11-45BD-BE78-2790F61147AC}">
      <dgm:prSet/>
      <dgm:spPr/>
      <dgm:t>
        <a:bodyPr/>
        <a:lstStyle/>
        <a:p>
          <a:endParaRPr lang="en-US">
            <a:solidFill>
              <a:schemeClr val="tx1"/>
            </a:solidFill>
          </a:endParaRPr>
        </a:p>
      </dgm:t>
    </dgm:pt>
    <dgm:pt modelId="{7B814C99-D594-4B31-991A-01EE2AD2396F}">
      <dgm:prSet phldrT="[Text]"/>
      <dgm:spPr/>
      <dgm:t>
        <a:bodyPr/>
        <a:lstStyle/>
        <a:p>
          <a:r>
            <a:rPr lang="en-US" dirty="0"/>
            <a:t>Youth Geocoded to </a:t>
          </a:r>
          <a:r>
            <a:rPr lang="en-US" b="1" dirty="0"/>
            <a:t>Geographic</a:t>
          </a:r>
          <a:r>
            <a:rPr lang="en-US" dirty="0"/>
            <a:t> ZCTA Center</a:t>
          </a:r>
        </a:p>
      </dgm:t>
    </dgm:pt>
    <dgm:pt modelId="{BDDF412F-17B9-491E-B3E8-BCD0DC043371}" type="parTrans" cxnId="{6629CE99-22BA-45CC-A596-15F41C458FC6}">
      <dgm:prSet/>
      <dgm:spPr/>
      <dgm:t>
        <a:bodyPr/>
        <a:lstStyle/>
        <a:p>
          <a:endParaRPr lang="en-US">
            <a:solidFill>
              <a:schemeClr val="tx1"/>
            </a:solidFill>
          </a:endParaRPr>
        </a:p>
      </dgm:t>
    </dgm:pt>
    <dgm:pt modelId="{B26C370A-3DB1-4610-B930-1A88FF3F898F}" type="sibTrans" cxnId="{6629CE99-22BA-45CC-A596-15F41C458FC6}">
      <dgm:prSet/>
      <dgm:spPr/>
      <dgm:t>
        <a:bodyPr/>
        <a:lstStyle/>
        <a:p>
          <a:endParaRPr lang="en-US">
            <a:solidFill>
              <a:schemeClr val="tx1"/>
            </a:solidFill>
          </a:endParaRPr>
        </a:p>
      </dgm:t>
    </dgm:pt>
    <dgm:pt modelId="{99A1D94C-1D91-41DB-8A25-1832E5F7C79D}">
      <dgm:prSet phldrT="[Text]"/>
      <dgm:spPr/>
      <dgm:t>
        <a:bodyPr/>
        <a:lstStyle/>
        <a:p>
          <a:r>
            <a:rPr lang="en-US" dirty="0"/>
            <a:t>Youth Geocoded to </a:t>
          </a:r>
          <a:r>
            <a:rPr lang="en-US" b="1" dirty="0"/>
            <a:t>Population-Weighted</a:t>
          </a:r>
          <a:r>
            <a:rPr lang="en-US" dirty="0"/>
            <a:t> ZCTA Center</a:t>
          </a:r>
        </a:p>
      </dgm:t>
    </dgm:pt>
    <dgm:pt modelId="{CD88BCBA-E25A-4B22-82BC-F1FB9E6385FB}" type="parTrans" cxnId="{94064A17-0F4D-4699-89E5-26835C305B8F}">
      <dgm:prSet/>
      <dgm:spPr/>
      <dgm:t>
        <a:bodyPr/>
        <a:lstStyle/>
        <a:p>
          <a:endParaRPr lang="en-US">
            <a:solidFill>
              <a:schemeClr val="tx1"/>
            </a:solidFill>
          </a:endParaRPr>
        </a:p>
      </dgm:t>
    </dgm:pt>
    <dgm:pt modelId="{C3C89570-3D4C-4471-9177-39E1F798A84D}" type="sibTrans" cxnId="{94064A17-0F4D-4699-89E5-26835C305B8F}">
      <dgm:prSet/>
      <dgm:spPr/>
      <dgm:t>
        <a:bodyPr/>
        <a:lstStyle/>
        <a:p>
          <a:endParaRPr lang="en-US">
            <a:solidFill>
              <a:schemeClr val="tx1"/>
            </a:solidFill>
          </a:endParaRPr>
        </a:p>
      </dgm:t>
    </dgm:pt>
    <dgm:pt modelId="{9CE6B051-B106-42A2-BD54-EF2B2031A64C}" type="pres">
      <dgm:prSet presAssocID="{4ED4AF7D-EF18-4D64-90DE-3656716EDB8B}" presName="diagram" presStyleCnt="0">
        <dgm:presLayoutVars>
          <dgm:chPref val="1"/>
          <dgm:dir/>
          <dgm:animOne val="branch"/>
          <dgm:animLvl val="lvl"/>
          <dgm:resizeHandles/>
        </dgm:presLayoutVars>
      </dgm:prSet>
      <dgm:spPr/>
      <dgm:t>
        <a:bodyPr/>
        <a:lstStyle/>
        <a:p>
          <a:endParaRPr lang="en-US"/>
        </a:p>
      </dgm:t>
    </dgm:pt>
    <dgm:pt modelId="{C3E54CCC-26E2-4885-B117-386A6FBDB986}" type="pres">
      <dgm:prSet presAssocID="{36196AAC-EA12-4C9D-BC5D-F0D57DB32578}" presName="root" presStyleCnt="0"/>
      <dgm:spPr/>
    </dgm:pt>
    <dgm:pt modelId="{95B58CD4-C996-496B-8D64-81E233F96A38}" type="pres">
      <dgm:prSet presAssocID="{36196AAC-EA12-4C9D-BC5D-F0D57DB32578}" presName="rootComposite" presStyleCnt="0"/>
      <dgm:spPr/>
    </dgm:pt>
    <dgm:pt modelId="{2F141158-A683-4583-B6D3-501885A1A76C}" type="pres">
      <dgm:prSet presAssocID="{36196AAC-EA12-4C9D-BC5D-F0D57DB32578}" presName="rootText" presStyleLbl="node1" presStyleIdx="0" presStyleCnt="2"/>
      <dgm:spPr/>
      <dgm:t>
        <a:bodyPr/>
        <a:lstStyle/>
        <a:p>
          <a:endParaRPr lang="en-US"/>
        </a:p>
      </dgm:t>
    </dgm:pt>
    <dgm:pt modelId="{BBF63020-CA89-45E3-A5B3-5A606F148DAF}" type="pres">
      <dgm:prSet presAssocID="{36196AAC-EA12-4C9D-BC5D-F0D57DB32578}" presName="rootConnector" presStyleLbl="node1" presStyleIdx="0" presStyleCnt="2"/>
      <dgm:spPr/>
      <dgm:t>
        <a:bodyPr/>
        <a:lstStyle/>
        <a:p>
          <a:endParaRPr lang="en-US"/>
        </a:p>
      </dgm:t>
    </dgm:pt>
    <dgm:pt modelId="{03B94F92-593C-4A99-B5A4-3950EA2CEB7F}" type="pres">
      <dgm:prSet presAssocID="{36196AAC-EA12-4C9D-BC5D-F0D57DB32578}" presName="childShape" presStyleCnt="0"/>
      <dgm:spPr/>
    </dgm:pt>
    <dgm:pt modelId="{ED7F4A97-215D-4F9D-8E89-452E0516A622}" type="pres">
      <dgm:prSet presAssocID="{8B23411F-2326-4DD1-A9C3-B813320FD35E}" presName="Name13" presStyleLbl="parChTrans1D2" presStyleIdx="0" presStyleCnt="4"/>
      <dgm:spPr/>
      <dgm:t>
        <a:bodyPr/>
        <a:lstStyle/>
        <a:p>
          <a:endParaRPr lang="en-US"/>
        </a:p>
      </dgm:t>
    </dgm:pt>
    <dgm:pt modelId="{E1C531F1-8501-490C-9723-EE3418130F34}" type="pres">
      <dgm:prSet presAssocID="{48D12605-D420-4BD5-9D63-2C3B6C0BB947}" presName="childText" presStyleLbl="bgAcc1" presStyleIdx="0" presStyleCnt="4">
        <dgm:presLayoutVars>
          <dgm:bulletEnabled val="1"/>
        </dgm:presLayoutVars>
      </dgm:prSet>
      <dgm:spPr/>
      <dgm:t>
        <a:bodyPr/>
        <a:lstStyle/>
        <a:p>
          <a:endParaRPr lang="en-US"/>
        </a:p>
      </dgm:t>
    </dgm:pt>
    <dgm:pt modelId="{216F630E-9ADB-430F-8DB0-27722BC2FB83}" type="pres">
      <dgm:prSet presAssocID="{A6DC45AE-D653-49B1-BA76-95703BE00972}" presName="Name13" presStyleLbl="parChTrans1D2" presStyleIdx="1" presStyleCnt="4"/>
      <dgm:spPr/>
      <dgm:t>
        <a:bodyPr/>
        <a:lstStyle/>
        <a:p>
          <a:endParaRPr lang="en-US"/>
        </a:p>
      </dgm:t>
    </dgm:pt>
    <dgm:pt modelId="{5F7B3220-5BB9-456E-9FE1-752FC950EC6B}" type="pres">
      <dgm:prSet presAssocID="{509237ED-95C7-4D1D-891C-486066F70F3B}" presName="childText" presStyleLbl="bgAcc1" presStyleIdx="1" presStyleCnt="4">
        <dgm:presLayoutVars>
          <dgm:bulletEnabled val="1"/>
        </dgm:presLayoutVars>
      </dgm:prSet>
      <dgm:spPr/>
      <dgm:t>
        <a:bodyPr/>
        <a:lstStyle/>
        <a:p>
          <a:endParaRPr lang="en-US"/>
        </a:p>
      </dgm:t>
    </dgm:pt>
    <dgm:pt modelId="{0E5994B4-0FF3-4993-A8EB-6E2643825AAA}" type="pres">
      <dgm:prSet presAssocID="{4DBB6F0D-6D8D-49F4-8ACF-4EBD01BA7261}" presName="root" presStyleCnt="0"/>
      <dgm:spPr/>
    </dgm:pt>
    <dgm:pt modelId="{666FE53C-802A-483D-9C32-364DF705D391}" type="pres">
      <dgm:prSet presAssocID="{4DBB6F0D-6D8D-49F4-8ACF-4EBD01BA7261}" presName="rootComposite" presStyleCnt="0"/>
      <dgm:spPr/>
    </dgm:pt>
    <dgm:pt modelId="{15981C21-9556-4618-B34D-F2966FE09CF3}" type="pres">
      <dgm:prSet presAssocID="{4DBB6F0D-6D8D-49F4-8ACF-4EBD01BA7261}" presName="rootText" presStyleLbl="node1" presStyleIdx="1" presStyleCnt="2"/>
      <dgm:spPr/>
      <dgm:t>
        <a:bodyPr/>
        <a:lstStyle/>
        <a:p>
          <a:endParaRPr lang="en-US"/>
        </a:p>
      </dgm:t>
    </dgm:pt>
    <dgm:pt modelId="{692AF537-F421-426F-9B15-662CE5DC5254}" type="pres">
      <dgm:prSet presAssocID="{4DBB6F0D-6D8D-49F4-8ACF-4EBD01BA7261}" presName="rootConnector" presStyleLbl="node1" presStyleIdx="1" presStyleCnt="2"/>
      <dgm:spPr/>
      <dgm:t>
        <a:bodyPr/>
        <a:lstStyle/>
        <a:p>
          <a:endParaRPr lang="en-US"/>
        </a:p>
      </dgm:t>
    </dgm:pt>
    <dgm:pt modelId="{65EAF6C9-E601-44A7-A925-DB7CF3EDA58F}" type="pres">
      <dgm:prSet presAssocID="{4DBB6F0D-6D8D-49F4-8ACF-4EBD01BA7261}" presName="childShape" presStyleCnt="0"/>
      <dgm:spPr/>
    </dgm:pt>
    <dgm:pt modelId="{35AEC8D0-38FF-4054-9FEC-0E085FC4AE9C}" type="pres">
      <dgm:prSet presAssocID="{BDDF412F-17B9-491E-B3E8-BCD0DC043371}" presName="Name13" presStyleLbl="parChTrans1D2" presStyleIdx="2" presStyleCnt="4"/>
      <dgm:spPr/>
      <dgm:t>
        <a:bodyPr/>
        <a:lstStyle/>
        <a:p>
          <a:endParaRPr lang="en-US"/>
        </a:p>
      </dgm:t>
    </dgm:pt>
    <dgm:pt modelId="{73C9EDCD-F0F9-42F4-A50E-1FF87E594273}" type="pres">
      <dgm:prSet presAssocID="{7B814C99-D594-4B31-991A-01EE2AD2396F}" presName="childText" presStyleLbl="bgAcc1" presStyleIdx="2" presStyleCnt="4">
        <dgm:presLayoutVars>
          <dgm:bulletEnabled val="1"/>
        </dgm:presLayoutVars>
      </dgm:prSet>
      <dgm:spPr/>
      <dgm:t>
        <a:bodyPr/>
        <a:lstStyle/>
        <a:p>
          <a:endParaRPr lang="en-US"/>
        </a:p>
      </dgm:t>
    </dgm:pt>
    <dgm:pt modelId="{42279271-2769-45A8-948F-F69A690A3082}" type="pres">
      <dgm:prSet presAssocID="{CD88BCBA-E25A-4B22-82BC-F1FB9E6385FB}" presName="Name13" presStyleLbl="parChTrans1D2" presStyleIdx="3" presStyleCnt="4"/>
      <dgm:spPr/>
      <dgm:t>
        <a:bodyPr/>
        <a:lstStyle/>
        <a:p>
          <a:endParaRPr lang="en-US"/>
        </a:p>
      </dgm:t>
    </dgm:pt>
    <dgm:pt modelId="{046BD4BB-E753-48C2-9A3E-8FB21B263756}" type="pres">
      <dgm:prSet presAssocID="{99A1D94C-1D91-41DB-8A25-1832E5F7C79D}" presName="childText" presStyleLbl="bgAcc1" presStyleIdx="3" presStyleCnt="4">
        <dgm:presLayoutVars>
          <dgm:bulletEnabled val="1"/>
        </dgm:presLayoutVars>
      </dgm:prSet>
      <dgm:spPr/>
      <dgm:t>
        <a:bodyPr/>
        <a:lstStyle/>
        <a:p>
          <a:endParaRPr lang="en-US"/>
        </a:p>
      </dgm:t>
    </dgm:pt>
  </dgm:ptLst>
  <dgm:cxnLst>
    <dgm:cxn modelId="{02E49E1A-7B9C-467E-A5E6-55F0EB8CB574}" type="presOf" srcId="{36196AAC-EA12-4C9D-BC5D-F0D57DB32578}" destId="{2F141158-A683-4583-B6D3-501885A1A76C}" srcOrd="0" destOrd="0" presId="urn:microsoft.com/office/officeart/2005/8/layout/hierarchy3"/>
    <dgm:cxn modelId="{5515DEB8-A8A8-43CC-B832-27D06AD04162}" type="presOf" srcId="{4ED4AF7D-EF18-4D64-90DE-3656716EDB8B}" destId="{9CE6B051-B106-42A2-BD54-EF2B2031A64C}" srcOrd="0" destOrd="0" presId="urn:microsoft.com/office/officeart/2005/8/layout/hierarchy3"/>
    <dgm:cxn modelId="{94064A17-0F4D-4699-89E5-26835C305B8F}" srcId="{4DBB6F0D-6D8D-49F4-8ACF-4EBD01BA7261}" destId="{99A1D94C-1D91-41DB-8A25-1832E5F7C79D}" srcOrd="1" destOrd="0" parTransId="{CD88BCBA-E25A-4B22-82BC-F1FB9E6385FB}" sibTransId="{C3C89570-3D4C-4471-9177-39E1F798A84D}"/>
    <dgm:cxn modelId="{25269135-D59F-430E-9C88-660FC08BFF8E}" type="presOf" srcId="{99A1D94C-1D91-41DB-8A25-1832E5F7C79D}" destId="{046BD4BB-E753-48C2-9A3E-8FB21B263756}" srcOrd="0" destOrd="0" presId="urn:microsoft.com/office/officeart/2005/8/layout/hierarchy3"/>
    <dgm:cxn modelId="{DD1A51C6-0763-4E2D-913A-AE12FCF7F39C}" type="presOf" srcId="{A6DC45AE-D653-49B1-BA76-95703BE00972}" destId="{216F630E-9ADB-430F-8DB0-27722BC2FB83}" srcOrd="0" destOrd="0" presId="urn:microsoft.com/office/officeart/2005/8/layout/hierarchy3"/>
    <dgm:cxn modelId="{A0CB7B79-4849-43B4-857B-DAF0FB0C4197}" type="presOf" srcId="{CD88BCBA-E25A-4B22-82BC-F1FB9E6385FB}" destId="{42279271-2769-45A8-948F-F69A690A3082}" srcOrd="0" destOrd="0" presId="urn:microsoft.com/office/officeart/2005/8/layout/hierarchy3"/>
    <dgm:cxn modelId="{FA0FD6C0-5CA0-432B-B201-D14887DB4BA2}" type="presOf" srcId="{BDDF412F-17B9-491E-B3E8-BCD0DC043371}" destId="{35AEC8D0-38FF-4054-9FEC-0E085FC4AE9C}" srcOrd="0" destOrd="0" presId="urn:microsoft.com/office/officeart/2005/8/layout/hierarchy3"/>
    <dgm:cxn modelId="{D587DE4D-BE51-4110-82DC-6AB6BBBD9FFF}" type="presOf" srcId="{7B814C99-D594-4B31-991A-01EE2AD2396F}" destId="{73C9EDCD-F0F9-42F4-A50E-1FF87E594273}" srcOrd="0" destOrd="0" presId="urn:microsoft.com/office/officeart/2005/8/layout/hierarchy3"/>
    <dgm:cxn modelId="{9EC70BFD-52AA-4659-82D1-B3942C261D30}" type="presOf" srcId="{8B23411F-2326-4DD1-A9C3-B813320FD35E}" destId="{ED7F4A97-215D-4F9D-8E89-452E0516A622}" srcOrd="0" destOrd="0" presId="urn:microsoft.com/office/officeart/2005/8/layout/hierarchy3"/>
    <dgm:cxn modelId="{A85A0D82-9D90-4B30-A7E9-9C74153AA40E}" srcId="{36196AAC-EA12-4C9D-BC5D-F0D57DB32578}" destId="{48D12605-D420-4BD5-9D63-2C3B6C0BB947}" srcOrd="0" destOrd="0" parTransId="{8B23411F-2326-4DD1-A9C3-B813320FD35E}" sibTransId="{76B0F443-48ED-4F0F-8CAF-968FB49E790E}"/>
    <dgm:cxn modelId="{03AE9CDF-3E7E-4A35-B9FA-ED3AA22D2E11}" type="presOf" srcId="{48D12605-D420-4BD5-9D63-2C3B6C0BB947}" destId="{E1C531F1-8501-490C-9723-EE3418130F34}" srcOrd="0" destOrd="0" presId="urn:microsoft.com/office/officeart/2005/8/layout/hierarchy3"/>
    <dgm:cxn modelId="{ABA79D88-EACF-42A9-A333-D635B8EFB609}" type="presOf" srcId="{4DBB6F0D-6D8D-49F4-8ACF-4EBD01BA7261}" destId="{15981C21-9556-4618-B34D-F2966FE09CF3}" srcOrd="0" destOrd="0" presId="urn:microsoft.com/office/officeart/2005/8/layout/hierarchy3"/>
    <dgm:cxn modelId="{1FE59806-2375-405F-ABE8-39B24CDEA894}" srcId="{4ED4AF7D-EF18-4D64-90DE-3656716EDB8B}" destId="{36196AAC-EA12-4C9D-BC5D-F0D57DB32578}" srcOrd="0" destOrd="0" parTransId="{F386B676-0A48-4562-837E-BAAF58759A03}" sibTransId="{5C99141F-D1E7-44FD-AAB4-D074DBEE1B6F}"/>
    <dgm:cxn modelId="{FB61D5E7-4125-41C5-951F-9C139CCBF752}" type="presOf" srcId="{509237ED-95C7-4D1D-891C-486066F70F3B}" destId="{5F7B3220-5BB9-456E-9FE1-752FC950EC6B}" srcOrd="0" destOrd="0" presId="urn:microsoft.com/office/officeart/2005/8/layout/hierarchy3"/>
    <dgm:cxn modelId="{6629CE99-22BA-45CC-A596-15F41C458FC6}" srcId="{4DBB6F0D-6D8D-49F4-8ACF-4EBD01BA7261}" destId="{7B814C99-D594-4B31-991A-01EE2AD2396F}" srcOrd="0" destOrd="0" parTransId="{BDDF412F-17B9-491E-B3E8-BCD0DC043371}" sibTransId="{B26C370A-3DB1-4610-B930-1A88FF3F898F}"/>
    <dgm:cxn modelId="{6A10F53E-88C1-417A-8E4D-7EDFFB6BBF7E}" type="presOf" srcId="{4DBB6F0D-6D8D-49F4-8ACF-4EBD01BA7261}" destId="{692AF537-F421-426F-9B15-662CE5DC5254}" srcOrd="1" destOrd="0" presId="urn:microsoft.com/office/officeart/2005/8/layout/hierarchy3"/>
    <dgm:cxn modelId="{1F6C523E-4882-4E6B-8F70-FE8A0CC2E5FF}" srcId="{36196AAC-EA12-4C9D-BC5D-F0D57DB32578}" destId="{509237ED-95C7-4D1D-891C-486066F70F3B}" srcOrd="1" destOrd="0" parTransId="{A6DC45AE-D653-49B1-BA76-95703BE00972}" sibTransId="{367DBA0F-5CA9-4771-A42F-9C8414BB02CF}"/>
    <dgm:cxn modelId="{72D61C6D-DC11-45BD-BE78-2790F61147AC}" srcId="{4ED4AF7D-EF18-4D64-90DE-3656716EDB8B}" destId="{4DBB6F0D-6D8D-49F4-8ACF-4EBD01BA7261}" srcOrd="1" destOrd="0" parTransId="{1A24D819-0EE1-4847-B656-553F4A28C1E1}" sibTransId="{3E11E996-6AFB-4105-9B96-48D7C4AF533E}"/>
    <dgm:cxn modelId="{1247EEF7-D380-4295-B4F9-82BA8D0DA033}" type="presOf" srcId="{36196AAC-EA12-4C9D-BC5D-F0D57DB32578}" destId="{BBF63020-CA89-45E3-A5B3-5A606F148DAF}" srcOrd="1" destOrd="0" presId="urn:microsoft.com/office/officeart/2005/8/layout/hierarchy3"/>
    <dgm:cxn modelId="{D8E31D8F-1AEC-4D8E-875C-F5A7349F29E9}" type="presParOf" srcId="{9CE6B051-B106-42A2-BD54-EF2B2031A64C}" destId="{C3E54CCC-26E2-4885-B117-386A6FBDB986}" srcOrd="0" destOrd="0" presId="urn:microsoft.com/office/officeart/2005/8/layout/hierarchy3"/>
    <dgm:cxn modelId="{917A4175-42FD-443D-8B96-9463B4519A68}" type="presParOf" srcId="{C3E54CCC-26E2-4885-B117-386A6FBDB986}" destId="{95B58CD4-C996-496B-8D64-81E233F96A38}" srcOrd="0" destOrd="0" presId="urn:microsoft.com/office/officeart/2005/8/layout/hierarchy3"/>
    <dgm:cxn modelId="{50A928CB-2C2C-4E53-9751-75AE3D4F6453}" type="presParOf" srcId="{95B58CD4-C996-496B-8D64-81E233F96A38}" destId="{2F141158-A683-4583-B6D3-501885A1A76C}" srcOrd="0" destOrd="0" presId="urn:microsoft.com/office/officeart/2005/8/layout/hierarchy3"/>
    <dgm:cxn modelId="{D950BEFF-270A-4030-AD06-66105013D0D5}" type="presParOf" srcId="{95B58CD4-C996-496B-8D64-81E233F96A38}" destId="{BBF63020-CA89-45E3-A5B3-5A606F148DAF}" srcOrd="1" destOrd="0" presId="urn:microsoft.com/office/officeart/2005/8/layout/hierarchy3"/>
    <dgm:cxn modelId="{33B0AF8C-5E28-4629-A74A-EB71AC825F4B}" type="presParOf" srcId="{C3E54CCC-26E2-4885-B117-386A6FBDB986}" destId="{03B94F92-593C-4A99-B5A4-3950EA2CEB7F}" srcOrd="1" destOrd="0" presId="urn:microsoft.com/office/officeart/2005/8/layout/hierarchy3"/>
    <dgm:cxn modelId="{5098279D-F3AA-4F17-9AF6-4BD510F07C05}" type="presParOf" srcId="{03B94F92-593C-4A99-B5A4-3950EA2CEB7F}" destId="{ED7F4A97-215D-4F9D-8E89-452E0516A622}" srcOrd="0" destOrd="0" presId="urn:microsoft.com/office/officeart/2005/8/layout/hierarchy3"/>
    <dgm:cxn modelId="{AAADBA5A-655D-42F4-ACEF-538D0968EB3F}" type="presParOf" srcId="{03B94F92-593C-4A99-B5A4-3950EA2CEB7F}" destId="{E1C531F1-8501-490C-9723-EE3418130F34}" srcOrd="1" destOrd="0" presId="urn:microsoft.com/office/officeart/2005/8/layout/hierarchy3"/>
    <dgm:cxn modelId="{7E9CDEDD-A962-4F4B-ABFE-94349E176E4E}" type="presParOf" srcId="{03B94F92-593C-4A99-B5A4-3950EA2CEB7F}" destId="{216F630E-9ADB-430F-8DB0-27722BC2FB83}" srcOrd="2" destOrd="0" presId="urn:microsoft.com/office/officeart/2005/8/layout/hierarchy3"/>
    <dgm:cxn modelId="{B0862E44-2EA6-46A7-85B9-C28A1FBC29A7}" type="presParOf" srcId="{03B94F92-593C-4A99-B5A4-3950EA2CEB7F}" destId="{5F7B3220-5BB9-456E-9FE1-752FC950EC6B}" srcOrd="3" destOrd="0" presId="urn:microsoft.com/office/officeart/2005/8/layout/hierarchy3"/>
    <dgm:cxn modelId="{6B3DBB47-C779-4897-96AD-F76DECB0D321}" type="presParOf" srcId="{9CE6B051-B106-42A2-BD54-EF2B2031A64C}" destId="{0E5994B4-0FF3-4993-A8EB-6E2643825AAA}" srcOrd="1" destOrd="0" presId="urn:microsoft.com/office/officeart/2005/8/layout/hierarchy3"/>
    <dgm:cxn modelId="{C3560A2B-6B11-4167-8547-53368642078C}" type="presParOf" srcId="{0E5994B4-0FF3-4993-A8EB-6E2643825AAA}" destId="{666FE53C-802A-483D-9C32-364DF705D391}" srcOrd="0" destOrd="0" presId="urn:microsoft.com/office/officeart/2005/8/layout/hierarchy3"/>
    <dgm:cxn modelId="{EEC3C555-6ACF-43C7-8E13-EF1F0D5CA345}" type="presParOf" srcId="{666FE53C-802A-483D-9C32-364DF705D391}" destId="{15981C21-9556-4618-B34D-F2966FE09CF3}" srcOrd="0" destOrd="0" presId="urn:microsoft.com/office/officeart/2005/8/layout/hierarchy3"/>
    <dgm:cxn modelId="{C6A092E8-A24E-426B-96D6-6B43C85D0395}" type="presParOf" srcId="{666FE53C-802A-483D-9C32-364DF705D391}" destId="{692AF537-F421-426F-9B15-662CE5DC5254}" srcOrd="1" destOrd="0" presId="urn:microsoft.com/office/officeart/2005/8/layout/hierarchy3"/>
    <dgm:cxn modelId="{0F72C9D3-B58B-4A36-9C04-358B04936043}" type="presParOf" srcId="{0E5994B4-0FF3-4993-A8EB-6E2643825AAA}" destId="{65EAF6C9-E601-44A7-A925-DB7CF3EDA58F}" srcOrd="1" destOrd="0" presId="urn:microsoft.com/office/officeart/2005/8/layout/hierarchy3"/>
    <dgm:cxn modelId="{9DB8FB9E-87D0-4156-9D16-5DBD99428712}" type="presParOf" srcId="{65EAF6C9-E601-44A7-A925-DB7CF3EDA58F}" destId="{35AEC8D0-38FF-4054-9FEC-0E085FC4AE9C}" srcOrd="0" destOrd="0" presId="urn:microsoft.com/office/officeart/2005/8/layout/hierarchy3"/>
    <dgm:cxn modelId="{C2BF4813-7C2B-4187-BA08-0E447F2DFA95}" type="presParOf" srcId="{65EAF6C9-E601-44A7-A925-DB7CF3EDA58F}" destId="{73C9EDCD-F0F9-42F4-A50E-1FF87E594273}" srcOrd="1" destOrd="0" presId="urn:microsoft.com/office/officeart/2005/8/layout/hierarchy3"/>
    <dgm:cxn modelId="{78139E1F-F3E0-4BD9-ADB6-CA7D8C33D506}" type="presParOf" srcId="{65EAF6C9-E601-44A7-A925-DB7CF3EDA58F}" destId="{42279271-2769-45A8-948F-F69A690A3082}" srcOrd="2" destOrd="0" presId="urn:microsoft.com/office/officeart/2005/8/layout/hierarchy3"/>
    <dgm:cxn modelId="{2F225ABD-33C3-4CFE-AD16-8DBFB67A5D4C}" type="presParOf" srcId="{65EAF6C9-E601-44A7-A925-DB7CF3EDA58F}" destId="{046BD4BB-E753-48C2-9A3E-8FB21B263756}"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41158-A683-4583-B6D3-501885A1A76C}">
      <dsp:nvSpPr>
        <dsp:cNvPr id="0" name=""/>
        <dsp:cNvSpPr/>
      </dsp:nvSpPr>
      <dsp:spPr>
        <a:xfrm>
          <a:off x="1079" y="76739"/>
          <a:ext cx="2524869" cy="126243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dirty="0">
              <a:solidFill>
                <a:schemeClr val="tx1"/>
              </a:solidFill>
            </a:rPr>
            <a:t>Background</a:t>
          </a:r>
        </a:p>
      </dsp:txBody>
      <dsp:txXfrm>
        <a:off x="38054" y="113714"/>
        <a:ext cx="2450919" cy="1188484"/>
      </dsp:txXfrm>
    </dsp:sp>
    <dsp:sp modelId="{ED7F4A97-215D-4F9D-8E89-452E0516A622}">
      <dsp:nvSpPr>
        <dsp:cNvPr id="0" name=""/>
        <dsp:cNvSpPr/>
      </dsp:nvSpPr>
      <dsp:spPr>
        <a:xfrm>
          <a:off x="253565" y="1339174"/>
          <a:ext cx="252486" cy="946825"/>
        </a:xfrm>
        <a:custGeom>
          <a:avLst/>
          <a:gdLst/>
          <a:ahLst/>
          <a:cxnLst/>
          <a:rect l="0" t="0" r="0" b="0"/>
          <a:pathLst>
            <a:path>
              <a:moveTo>
                <a:pt x="0" y="0"/>
              </a:moveTo>
              <a:lnTo>
                <a:pt x="0" y="946825"/>
              </a:lnTo>
              <a:lnTo>
                <a:pt x="252486" y="94682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C531F1-8501-490C-9723-EE3418130F34}">
      <dsp:nvSpPr>
        <dsp:cNvPr id="0" name=""/>
        <dsp:cNvSpPr/>
      </dsp:nvSpPr>
      <dsp:spPr>
        <a:xfrm>
          <a:off x="506052" y="1654782"/>
          <a:ext cx="2019895" cy="126243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a:solidFill>
                <a:schemeClr val="tx1"/>
              </a:solidFill>
            </a:rPr>
            <a:t>Juvenile Justice System</a:t>
          </a:r>
        </a:p>
      </dsp:txBody>
      <dsp:txXfrm>
        <a:off x="543027" y="1691757"/>
        <a:ext cx="1945945" cy="1188484"/>
      </dsp:txXfrm>
    </dsp:sp>
    <dsp:sp modelId="{216F630E-9ADB-430F-8DB0-27722BC2FB83}">
      <dsp:nvSpPr>
        <dsp:cNvPr id="0" name=""/>
        <dsp:cNvSpPr/>
      </dsp:nvSpPr>
      <dsp:spPr>
        <a:xfrm>
          <a:off x="253565" y="1339174"/>
          <a:ext cx="252486" cy="2524869"/>
        </a:xfrm>
        <a:custGeom>
          <a:avLst/>
          <a:gdLst/>
          <a:ahLst/>
          <a:cxnLst/>
          <a:rect l="0" t="0" r="0" b="0"/>
          <a:pathLst>
            <a:path>
              <a:moveTo>
                <a:pt x="0" y="0"/>
              </a:moveTo>
              <a:lnTo>
                <a:pt x="0" y="2524869"/>
              </a:lnTo>
              <a:lnTo>
                <a:pt x="252486" y="252486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F7B3220-5BB9-456E-9FE1-752FC950EC6B}">
      <dsp:nvSpPr>
        <dsp:cNvPr id="0" name=""/>
        <dsp:cNvSpPr/>
      </dsp:nvSpPr>
      <dsp:spPr>
        <a:xfrm>
          <a:off x="506052" y="3232825"/>
          <a:ext cx="2019895" cy="126243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1470669"/>
              <a:satOff val="-2046"/>
              <a:lumOff val="-78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a:solidFill>
                <a:schemeClr val="tx1"/>
              </a:solidFill>
            </a:rPr>
            <a:t>Youth Reentry</a:t>
          </a:r>
        </a:p>
      </dsp:txBody>
      <dsp:txXfrm>
        <a:off x="543027" y="3269800"/>
        <a:ext cx="1945945" cy="1188484"/>
      </dsp:txXfrm>
    </dsp:sp>
    <dsp:sp modelId="{15981C21-9556-4618-B34D-F2966FE09CF3}">
      <dsp:nvSpPr>
        <dsp:cNvPr id="0" name=""/>
        <dsp:cNvSpPr/>
      </dsp:nvSpPr>
      <dsp:spPr>
        <a:xfrm>
          <a:off x="3157165" y="76739"/>
          <a:ext cx="2524869" cy="1262434"/>
        </a:xfrm>
        <a:prstGeom prst="roundRect">
          <a:avLst>
            <a:gd name="adj" fmla="val 10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dirty="0">
              <a:solidFill>
                <a:schemeClr val="tx1"/>
              </a:solidFill>
            </a:rPr>
            <a:t>Methods</a:t>
          </a:r>
        </a:p>
      </dsp:txBody>
      <dsp:txXfrm>
        <a:off x="3194140" y="113714"/>
        <a:ext cx="2450919" cy="1188484"/>
      </dsp:txXfrm>
    </dsp:sp>
    <dsp:sp modelId="{35AEC8D0-38FF-4054-9FEC-0E085FC4AE9C}">
      <dsp:nvSpPr>
        <dsp:cNvPr id="0" name=""/>
        <dsp:cNvSpPr/>
      </dsp:nvSpPr>
      <dsp:spPr>
        <a:xfrm>
          <a:off x="3409652" y="1339174"/>
          <a:ext cx="252486" cy="946825"/>
        </a:xfrm>
        <a:custGeom>
          <a:avLst/>
          <a:gdLst/>
          <a:ahLst/>
          <a:cxnLst/>
          <a:rect l="0" t="0" r="0" b="0"/>
          <a:pathLst>
            <a:path>
              <a:moveTo>
                <a:pt x="0" y="0"/>
              </a:moveTo>
              <a:lnTo>
                <a:pt x="0" y="946825"/>
              </a:lnTo>
              <a:lnTo>
                <a:pt x="252486" y="94682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C9EDCD-F0F9-42F4-A50E-1FF87E594273}">
      <dsp:nvSpPr>
        <dsp:cNvPr id="0" name=""/>
        <dsp:cNvSpPr/>
      </dsp:nvSpPr>
      <dsp:spPr>
        <a:xfrm>
          <a:off x="3662139" y="1654782"/>
          <a:ext cx="2019895" cy="126243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2941338"/>
              <a:satOff val="-4091"/>
              <a:lumOff val="-15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a:solidFill>
                <a:schemeClr val="tx1"/>
              </a:solidFill>
            </a:rPr>
            <a:t>Study Questions</a:t>
          </a:r>
        </a:p>
      </dsp:txBody>
      <dsp:txXfrm>
        <a:off x="3699114" y="1691757"/>
        <a:ext cx="1945945" cy="1188484"/>
      </dsp:txXfrm>
    </dsp:sp>
    <dsp:sp modelId="{42279271-2769-45A8-948F-F69A690A3082}">
      <dsp:nvSpPr>
        <dsp:cNvPr id="0" name=""/>
        <dsp:cNvSpPr/>
      </dsp:nvSpPr>
      <dsp:spPr>
        <a:xfrm>
          <a:off x="3409652" y="1339174"/>
          <a:ext cx="252486" cy="2524869"/>
        </a:xfrm>
        <a:custGeom>
          <a:avLst/>
          <a:gdLst/>
          <a:ahLst/>
          <a:cxnLst/>
          <a:rect l="0" t="0" r="0" b="0"/>
          <a:pathLst>
            <a:path>
              <a:moveTo>
                <a:pt x="0" y="0"/>
              </a:moveTo>
              <a:lnTo>
                <a:pt x="0" y="2524869"/>
              </a:lnTo>
              <a:lnTo>
                <a:pt x="252486" y="252486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46BD4BB-E753-48C2-9A3E-8FB21B263756}">
      <dsp:nvSpPr>
        <dsp:cNvPr id="0" name=""/>
        <dsp:cNvSpPr/>
      </dsp:nvSpPr>
      <dsp:spPr>
        <a:xfrm>
          <a:off x="3662139" y="3232825"/>
          <a:ext cx="2019895" cy="126243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4412007"/>
              <a:satOff val="-6137"/>
              <a:lumOff val="-235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a:solidFill>
                <a:schemeClr val="tx1"/>
              </a:solidFill>
            </a:rPr>
            <a:t>GIS Data and Methods</a:t>
          </a:r>
        </a:p>
      </dsp:txBody>
      <dsp:txXfrm>
        <a:off x="3699114" y="3269800"/>
        <a:ext cx="1945945" cy="1188484"/>
      </dsp:txXfrm>
    </dsp:sp>
    <dsp:sp modelId="{2E7CBFB6-6E99-46DB-A3E6-56940AA9F7AD}">
      <dsp:nvSpPr>
        <dsp:cNvPr id="0" name=""/>
        <dsp:cNvSpPr/>
      </dsp:nvSpPr>
      <dsp:spPr>
        <a:xfrm>
          <a:off x="6313251" y="76739"/>
          <a:ext cx="2524869" cy="1262434"/>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dirty="0">
              <a:solidFill>
                <a:schemeClr val="accent3"/>
              </a:solidFill>
            </a:rPr>
            <a:t>Findings</a:t>
          </a:r>
        </a:p>
      </dsp:txBody>
      <dsp:txXfrm>
        <a:off x="6350226" y="113714"/>
        <a:ext cx="2450919" cy="1188484"/>
      </dsp:txXfrm>
    </dsp:sp>
    <dsp:sp modelId="{AD97B90C-0D21-42AB-8667-4E3D088250A3}">
      <dsp:nvSpPr>
        <dsp:cNvPr id="0" name=""/>
        <dsp:cNvSpPr/>
      </dsp:nvSpPr>
      <dsp:spPr>
        <a:xfrm>
          <a:off x="6565738" y="1339174"/>
          <a:ext cx="252486" cy="946825"/>
        </a:xfrm>
        <a:custGeom>
          <a:avLst/>
          <a:gdLst/>
          <a:ahLst/>
          <a:cxnLst/>
          <a:rect l="0" t="0" r="0" b="0"/>
          <a:pathLst>
            <a:path>
              <a:moveTo>
                <a:pt x="0" y="0"/>
              </a:moveTo>
              <a:lnTo>
                <a:pt x="0" y="946825"/>
              </a:lnTo>
              <a:lnTo>
                <a:pt x="252486" y="94682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82A87AF-8A7B-4619-8AED-B4C54101DFFF}">
      <dsp:nvSpPr>
        <dsp:cNvPr id="0" name=""/>
        <dsp:cNvSpPr/>
      </dsp:nvSpPr>
      <dsp:spPr>
        <a:xfrm>
          <a:off x="6818225" y="1654782"/>
          <a:ext cx="2019895" cy="126243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5882676"/>
              <a:satOff val="-8182"/>
              <a:lumOff val="-313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a:solidFill>
                <a:schemeClr val="tx1"/>
              </a:solidFill>
            </a:rPr>
            <a:t>Maps of Results</a:t>
          </a:r>
        </a:p>
      </dsp:txBody>
      <dsp:txXfrm>
        <a:off x="6855200" y="1691757"/>
        <a:ext cx="1945945" cy="1188484"/>
      </dsp:txXfrm>
    </dsp:sp>
    <dsp:sp modelId="{914A7B98-4D76-4F55-A769-20767139457B}">
      <dsp:nvSpPr>
        <dsp:cNvPr id="0" name=""/>
        <dsp:cNvSpPr/>
      </dsp:nvSpPr>
      <dsp:spPr>
        <a:xfrm>
          <a:off x="6565738" y="1339174"/>
          <a:ext cx="252486" cy="2524869"/>
        </a:xfrm>
        <a:custGeom>
          <a:avLst/>
          <a:gdLst/>
          <a:ahLst/>
          <a:cxnLst/>
          <a:rect l="0" t="0" r="0" b="0"/>
          <a:pathLst>
            <a:path>
              <a:moveTo>
                <a:pt x="0" y="0"/>
              </a:moveTo>
              <a:lnTo>
                <a:pt x="0" y="2524869"/>
              </a:lnTo>
              <a:lnTo>
                <a:pt x="252486" y="252486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9C7D16-F804-4649-8DF9-0F10DAABABD5}">
      <dsp:nvSpPr>
        <dsp:cNvPr id="0" name=""/>
        <dsp:cNvSpPr/>
      </dsp:nvSpPr>
      <dsp:spPr>
        <a:xfrm>
          <a:off x="6818225" y="3232825"/>
          <a:ext cx="2019895" cy="126243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a:solidFill>
                <a:schemeClr val="tx1"/>
              </a:solidFill>
            </a:rPr>
            <a:t>Policy Implications</a:t>
          </a:r>
        </a:p>
      </dsp:txBody>
      <dsp:txXfrm>
        <a:off x="6855200" y="3269800"/>
        <a:ext cx="1945945" cy="118848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41158-A683-4583-B6D3-501885A1A76C}">
      <dsp:nvSpPr>
        <dsp:cNvPr id="0" name=""/>
        <dsp:cNvSpPr/>
      </dsp:nvSpPr>
      <dsp:spPr>
        <a:xfrm>
          <a:off x="1482011" y="1209"/>
          <a:ext cx="2611189" cy="130559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a:t>Descriptive Choropleth Maps</a:t>
          </a:r>
          <a:endParaRPr lang="en-US" sz="2700" kern="1200" dirty="0"/>
        </a:p>
      </dsp:txBody>
      <dsp:txXfrm>
        <a:off x="1520251" y="39449"/>
        <a:ext cx="2534709" cy="1229114"/>
      </dsp:txXfrm>
    </dsp:sp>
    <dsp:sp modelId="{ED7F4A97-215D-4F9D-8E89-452E0516A622}">
      <dsp:nvSpPr>
        <dsp:cNvPr id="0" name=""/>
        <dsp:cNvSpPr/>
      </dsp:nvSpPr>
      <dsp:spPr>
        <a:xfrm>
          <a:off x="1743130" y="1306803"/>
          <a:ext cx="261118" cy="979196"/>
        </a:xfrm>
        <a:custGeom>
          <a:avLst/>
          <a:gdLst/>
          <a:ahLst/>
          <a:cxnLst/>
          <a:rect l="0" t="0" r="0" b="0"/>
          <a:pathLst>
            <a:path>
              <a:moveTo>
                <a:pt x="0" y="0"/>
              </a:moveTo>
              <a:lnTo>
                <a:pt x="0" y="979196"/>
              </a:lnTo>
              <a:lnTo>
                <a:pt x="261118" y="979196"/>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C531F1-8501-490C-9723-EE3418130F34}">
      <dsp:nvSpPr>
        <dsp:cNvPr id="0" name=""/>
        <dsp:cNvSpPr/>
      </dsp:nvSpPr>
      <dsp:spPr>
        <a:xfrm>
          <a:off x="2004249" y="1633202"/>
          <a:ext cx="2088951" cy="1305594"/>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a:t>Number of Youth by ZCTA</a:t>
          </a:r>
        </a:p>
      </dsp:txBody>
      <dsp:txXfrm>
        <a:off x="2042489" y="1671442"/>
        <a:ext cx="2012471" cy="1229114"/>
      </dsp:txXfrm>
    </dsp:sp>
    <dsp:sp modelId="{216F630E-9ADB-430F-8DB0-27722BC2FB83}">
      <dsp:nvSpPr>
        <dsp:cNvPr id="0" name=""/>
        <dsp:cNvSpPr/>
      </dsp:nvSpPr>
      <dsp:spPr>
        <a:xfrm>
          <a:off x="1743130" y="1306803"/>
          <a:ext cx="261118" cy="2611189"/>
        </a:xfrm>
        <a:custGeom>
          <a:avLst/>
          <a:gdLst/>
          <a:ahLst/>
          <a:cxnLst/>
          <a:rect l="0" t="0" r="0" b="0"/>
          <a:pathLst>
            <a:path>
              <a:moveTo>
                <a:pt x="0" y="0"/>
              </a:moveTo>
              <a:lnTo>
                <a:pt x="0" y="2611189"/>
              </a:lnTo>
              <a:lnTo>
                <a:pt x="261118" y="2611189"/>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F7B3220-5BB9-456E-9FE1-752FC950EC6B}">
      <dsp:nvSpPr>
        <dsp:cNvPr id="0" name=""/>
        <dsp:cNvSpPr/>
      </dsp:nvSpPr>
      <dsp:spPr>
        <a:xfrm>
          <a:off x="2004249" y="3265196"/>
          <a:ext cx="2088951" cy="1305594"/>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a:t>Number of Facilities by ZCTA</a:t>
          </a:r>
        </a:p>
      </dsp:txBody>
      <dsp:txXfrm>
        <a:off x="2042489" y="3303436"/>
        <a:ext cx="2012471" cy="1229114"/>
      </dsp:txXfrm>
    </dsp:sp>
    <dsp:sp modelId="{15981C21-9556-4618-B34D-F2966FE09CF3}">
      <dsp:nvSpPr>
        <dsp:cNvPr id="0" name=""/>
        <dsp:cNvSpPr/>
      </dsp:nvSpPr>
      <dsp:spPr>
        <a:xfrm>
          <a:off x="4745998" y="1209"/>
          <a:ext cx="2611189" cy="130559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a:t>Geographic Proximity Analysis</a:t>
          </a:r>
        </a:p>
      </dsp:txBody>
      <dsp:txXfrm>
        <a:off x="4784238" y="39449"/>
        <a:ext cx="2534709" cy="1229114"/>
      </dsp:txXfrm>
    </dsp:sp>
    <dsp:sp modelId="{35AEC8D0-38FF-4054-9FEC-0E085FC4AE9C}">
      <dsp:nvSpPr>
        <dsp:cNvPr id="0" name=""/>
        <dsp:cNvSpPr/>
      </dsp:nvSpPr>
      <dsp:spPr>
        <a:xfrm>
          <a:off x="5007117" y="1306803"/>
          <a:ext cx="261118" cy="979196"/>
        </a:xfrm>
        <a:custGeom>
          <a:avLst/>
          <a:gdLst/>
          <a:ahLst/>
          <a:cxnLst/>
          <a:rect l="0" t="0" r="0" b="0"/>
          <a:pathLst>
            <a:path>
              <a:moveTo>
                <a:pt x="0" y="0"/>
              </a:moveTo>
              <a:lnTo>
                <a:pt x="0" y="979196"/>
              </a:lnTo>
              <a:lnTo>
                <a:pt x="261118" y="979196"/>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C9EDCD-F0F9-42F4-A50E-1FF87E594273}">
      <dsp:nvSpPr>
        <dsp:cNvPr id="0" name=""/>
        <dsp:cNvSpPr/>
      </dsp:nvSpPr>
      <dsp:spPr>
        <a:xfrm>
          <a:off x="5268236" y="1633202"/>
          <a:ext cx="2088951" cy="1305594"/>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a:t>Youth Geocoded to </a:t>
          </a:r>
          <a:r>
            <a:rPr lang="en-US" sz="2100" b="1" kern="1200" dirty="0"/>
            <a:t>Geographic</a:t>
          </a:r>
          <a:r>
            <a:rPr lang="en-US" sz="2100" kern="1200" dirty="0"/>
            <a:t> ZCTA Center</a:t>
          </a:r>
        </a:p>
      </dsp:txBody>
      <dsp:txXfrm>
        <a:off x="5306476" y="1671442"/>
        <a:ext cx="2012471" cy="1229114"/>
      </dsp:txXfrm>
    </dsp:sp>
    <dsp:sp modelId="{42279271-2769-45A8-948F-F69A690A3082}">
      <dsp:nvSpPr>
        <dsp:cNvPr id="0" name=""/>
        <dsp:cNvSpPr/>
      </dsp:nvSpPr>
      <dsp:spPr>
        <a:xfrm>
          <a:off x="5007117" y="1306803"/>
          <a:ext cx="261118" cy="2611189"/>
        </a:xfrm>
        <a:custGeom>
          <a:avLst/>
          <a:gdLst/>
          <a:ahLst/>
          <a:cxnLst/>
          <a:rect l="0" t="0" r="0" b="0"/>
          <a:pathLst>
            <a:path>
              <a:moveTo>
                <a:pt x="0" y="0"/>
              </a:moveTo>
              <a:lnTo>
                <a:pt x="0" y="2611189"/>
              </a:lnTo>
              <a:lnTo>
                <a:pt x="261118" y="2611189"/>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46BD4BB-E753-48C2-9A3E-8FB21B263756}">
      <dsp:nvSpPr>
        <dsp:cNvPr id="0" name=""/>
        <dsp:cNvSpPr/>
      </dsp:nvSpPr>
      <dsp:spPr>
        <a:xfrm>
          <a:off x="5268236" y="3265196"/>
          <a:ext cx="2088951" cy="1305594"/>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a:t>Youth Geocoded to </a:t>
          </a:r>
          <a:r>
            <a:rPr lang="en-US" sz="2100" b="1" kern="1200" dirty="0"/>
            <a:t>Population-Weighted</a:t>
          </a:r>
          <a:r>
            <a:rPr lang="en-US" sz="2100" kern="1200" dirty="0"/>
            <a:t> ZCTA Center</a:t>
          </a:r>
        </a:p>
      </dsp:txBody>
      <dsp:txXfrm>
        <a:off x="5306476" y="3303436"/>
        <a:ext cx="2012471" cy="122911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47B38-5E6F-4D3B-B4E1-180D3B62ADB1}">
      <dsp:nvSpPr>
        <dsp:cNvPr id="0" name=""/>
        <dsp:cNvSpPr/>
      </dsp:nvSpPr>
      <dsp:spPr>
        <a:xfrm>
          <a:off x="0" y="1711"/>
          <a:ext cx="88392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A1E1A8-8893-4C64-A26B-E44E6C8EFFE8}">
      <dsp:nvSpPr>
        <dsp:cNvPr id="0" name=""/>
        <dsp:cNvSpPr/>
      </dsp:nvSpPr>
      <dsp:spPr>
        <a:xfrm>
          <a:off x="0" y="1711"/>
          <a:ext cx="2583565" cy="35017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b="1" kern="1200" dirty="0">
              <a:solidFill>
                <a:schemeClr val="bg1"/>
              </a:solidFill>
            </a:rPr>
            <a:t>Overview of key findings</a:t>
          </a:r>
        </a:p>
      </dsp:txBody>
      <dsp:txXfrm>
        <a:off x="0" y="1711"/>
        <a:ext cx="2583565" cy="3501777"/>
      </dsp:txXfrm>
    </dsp:sp>
    <dsp:sp modelId="{87B4DFFF-0DA0-408D-A5F7-6DBA1CD4C598}">
      <dsp:nvSpPr>
        <dsp:cNvPr id="0" name=""/>
        <dsp:cNvSpPr/>
      </dsp:nvSpPr>
      <dsp:spPr>
        <a:xfrm>
          <a:off x="2700744" y="129266"/>
          <a:ext cx="6132410" cy="13890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solidFill>
                <a:schemeClr val="accent5">
                  <a:lumMod val="90000"/>
                </a:schemeClr>
              </a:solidFill>
            </a:rPr>
            <a:t>1.</a:t>
          </a:r>
          <a:r>
            <a:rPr lang="en-US" sz="2800" kern="1200" dirty="0">
              <a:solidFill>
                <a:schemeClr val="bg1"/>
              </a:solidFill>
            </a:rPr>
            <a:t> Youth proximity to behavioral health services after reentry varies across the state</a:t>
          </a:r>
        </a:p>
      </dsp:txBody>
      <dsp:txXfrm>
        <a:off x="2700744" y="129266"/>
        <a:ext cx="6132410" cy="1389073"/>
      </dsp:txXfrm>
    </dsp:sp>
    <dsp:sp modelId="{6D8CF852-8F62-42A2-8ECE-047B5C4D4033}">
      <dsp:nvSpPr>
        <dsp:cNvPr id="0" name=""/>
        <dsp:cNvSpPr/>
      </dsp:nvSpPr>
      <dsp:spPr>
        <a:xfrm>
          <a:off x="2583565" y="1518340"/>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31D582-9492-44F0-98E7-9069742EBA81}">
      <dsp:nvSpPr>
        <dsp:cNvPr id="0" name=""/>
        <dsp:cNvSpPr/>
      </dsp:nvSpPr>
      <dsp:spPr>
        <a:xfrm>
          <a:off x="2700744" y="1645895"/>
          <a:ext cx="6132410" cy="17265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solidFill>
                <a:schemeClr val="accent5">
                  <a:lumMod val="90000"/>
                </a:schemeClr>
              </a:solidFill>
            </a:rPr>
            <a:t>2.</a:t>
          </a:r>
          <a:r>
            <a:rPr lang="en-US" sz="2800" kern="1200" dirty="0">
              <a:solidFill>
                <a:schemeClr val="bg1"/>
              </a:solidFill>
            </a:rPr>
            <a:t> Descriptive maps are an effective tool for identifying potential priority areas for investing in behavioral health services for this population</a:t>
          </a:r>
        </a:p>
      </dsp:txBody>
      <dsp:txXfrm>
        <a:off x="2700744" y="1645895"/>
        <a:ext cx="6132410" cy="1726507"/>
      </dsp:txXfrm>
    </dsp:sp>
    <dsp:sp modelId="{A280AC98-8F59-4562-B8C4-9CA2602F8F3E}">
      <dsp:nvSpPr>
        <dsp:cNvPr id="0" name=""/>
        <dsp:cNvSpPr/>
      </dsp:nvSpPr>
      <dsp:spPr>
        <a:xfrm>
          <a:off x="2583565" y="3372403"/>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47B38-5E6F-4D3B-B4E1-180D3B62ADB1}">
      <dsp:nvSpPr>
        <dsp:cNvPr id="0" name=""/>
        <dsp:cNvSpPr/>
      </dsp:nvSpPr>
      <dsp:spPr>
        <a:xfrm>
          <a:off x="0" y="2030"/>
          <a:ext cx="88392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A1E1A8-8893-4C64-A26B-E44E6C8EFFE8}">
      <dsp:nvSpPr>
        <dsp:cNvPr id="0" name=""/>
        <dsp:cNvSpPr/>
      </dsp:nvSpPr>
      <dsp:spPr>
        <a:xfrm>
          <a:off x="0" y="2030"/>
          <a:ext cx="2583565" cy="41536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b="1" kern="1200" dirty="0">
              <a:solidFill>
                <a:schemeClr val="bg1"/>
              </a:solidFill>
            </a:rPr>
            <a:t>Policy implications</a:t>
          </a:r>
        </a:p>
      </dsp:txBody>
      <dsp:txXfrm>
        <a:off x="0" y="2030"/>
        <a:ext cx="2583565" cy="4153620"/>
      </dsp:txXfrm>
    </dsp:sp>
    <dsp:sp modelId="{87B4DFFF-0DA0-408D-A5F7-6DBA1CD4C598}">
      <dsp:nvSpPr>
        <dsp:cNvPr id="0" name=""/>
        <dsp:cNvSpPr/>
      </dsp:nvSpPr>
      <dsp:spPr>
        <a:xfrm>
          <a:off x="2700744" y="93194"/>
          <a:ext cx="6132410" cy="8648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a:solidFill>
                <a:schemeClr val="accent5">
                  <a:lumMod val="90000"/>
                </a:schemeClr>
              </a:solidFill>
            </a:rPr>
            <a:t>Dissemination:</a:t>
          </a:r>
          <a:r>
            <a:rPr lang="en-US" sz="2400" kern="1200" dirty="0">
              <a:solidFill>
                <a:schemeClr val="bg1"/>
              </a:solidFill>
            </a:rPr>
            <a:t> Findings will be shared with agency representatives in 2018</a:t>
          </a:r>
        </a:p>
      </dsp:txBody>
      <dsp:txXfrm>
        <a:off x="2700744" y="93194"/>
        <a:ext cx="6132410" cy="864861"/>
      </dsp:txXfrm>
    </dsp:sp>
    <dsp:sp modelId="{6D8CF852-8F62-42A2-8ECE-047B5C4D4033}">
      <dsp:nvSpPr>
        <dsp:cNvPr id="0" name=""/>
        <dsp:cNvSpPr/>
      </dsp:nvSpPr>
      <dsp:spPr>
        <a:xfrm>
          <a:off x="2583565" y="958055"/>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3B1A5A6-DE9C-46EC-AD3C-4FD9FE13C9A9}">
      <dsp:nvSpPr>
        <dsp:cNvPr id="0" name=""/>
        <dsp:cNvSpPr/>
      </dsp:nvSpPr>
      <dsp:spPr>
        <a:xfrm>
          <a:off x="2700744" y="1049220"/>
          <a:ext cx="6132410" cy="1484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a:solidFill>
                <a:schemeClr val="accent5">
                  <a:lumMod val="90000"/>
                </a:schemeClr>
              </a:solidFill>
            </a:rPr>
            <a:t>Investment in services:</a:t>
          </a:r>
          <a:r>
            <a:rPr lang="en-US" sz="2400" kern="1200" dirty="0">
              <a:solidFill>
                <a:schemeClr val="bg1"/>
              </a:solidFill>
            </a:rPr>
            <a:t> Maps generated for this project indicate regions where investment in behavioral health services for this population could be fruitful</a:t>
          </a:r>
        </a:p>
      </dsp:txBody>
      <dsp:txXfrm>
        <a:off x="2700744" y="1049220"/>
        <a:ext cx="6132410" cy="1484087"/>
      </dsp:txXfrm>
    </dsp:sp>
    <dsp:sp modelId="{4579280E-BDEF-4E74-A71E-2DE668ECE165}">
      <dsp:nvSpPr>
        <dsp:cNvPr id="0" name=""/>
        <dsp:cNvSpPr/>
      </dsp:nvSpPr>
      <dsp:spPr>
        <a:xfrm>
          <a:off x="2583565" y="2533308"/>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31D582-9492-44F0-98E7-9069742EBA81}">
      <dsp:nvSpPr>
        <dsp:cNvPr id="0" name=""/>
        <dsp:cNvSpPr/>
      </dsp:nvSpPr>
      <dsp:spPr>
        <a:xfrm>
          <a:off x="2700744" y="2624473"/>
          <a:ext cx="6132410" cy="14370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a:solidFill>
                <a:schemeClr val="accent5">
                  <a:lumMod val="90000"/>
                </a:schemeClr>
              </a:solidFill>
            </a:rPr>
            <a:t>Future analysis:</a:t>
          </a:r>
          <a:r>
            <a:rPr lang="en-US" sz="2400" kern="1200" dirty="0">
              <a:solidFill>
                <a:schemeClr val="bg1"/>
              </a:solidFill>
            </a:rPr>
            <a:t> Resources should be invested to conduct more sophisticated and real-time GIS analyses within the juvenile justice system</a:t>
          </a:r>
        </a:p>
      </dsp:txBody>
      <dsp:txXfrm>
        <a:off x="2700744" y="2624473"/>
        <a:ext cx="6132410" cy="1437028"/>
      </dsp:txXfrm>
    </dsp:sp>
    <dsp:sp modelId="{A280AC98-8F59-4562-B8C4-9CA2602F8F3E}">
      <dsp:nvSpPr>
        <dsp:cNvPr id="0" name=""/>
        <dsp:cNvSpPr/>
      </dsp:nvSpPr>
      <dsp:spPr>
        <a:xfrm>
          <a:off x="2583565" y="4061501"/>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47B38-5E6F-4D3B-B4E1-180D3B62ADB1}">
      <dsp:nvSpPr>
        <dsp:cNvPr id="0" name=""/>
        <dsp:cNvSpPr/>
      </dsp:nvSpPr>
      <dsp:spPr>
        <a:xfrm>
          <a:off x="0" y="2030"/>
          <a:ext cx="88392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A1E1A8-8893-4C64-A26B-E44E6C8EFFE8}">
      <dsp:nvSpPr>
        <dsp:cNvPr id="0" name=""/>
        <dsp:cNvSpPr/>
      </dsp:nvSpPr>
      <dsp:spPr>
        <a:xfrm>
          <a:off x="0" y="2030"/>
          <a:ext cx="2583565" cy="41536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b="1" kern="1200" dirty="0">
              <a:solidFill>
                <a:schemeClr val="bg1"/>
              </a:solidFill>
            </a:rPr>
            <a:t>Policy implications</a:t>
          </a:r>
        </a:p>
      </dsp:txBody>
      <dsp:txXfrm>
        <a:off x="0" y="2030"/>
        <a:ext cx="2583565" cy="4153620"/>
      </dsp:txXfrm>
    </dsp:sp>
    <dsp:sp modelId="{87B4DFFF-0DA0-408D-A5F7-6DBA1CD4C598}">
      <dsp:nvSpPr>
        <dsp:cNvPr id="0" name=""/>
        <dsp:cNvSpPr/>
      </dsp:nvSpPr>
      <dsp:spPr>
        <a:xfrm>
          <a:off x="2700744" y="93194"/>
          <a:ext cx="6132410" cy="8648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a:solidFill>
                <a:schemeClr val="accent5">
                  <a:lumMod val="90000"/>
                </a:schemeClr>
              </a:solidFill>
            </a:rPr>
            <a:t>Dissemination:</a:t>
          </a:r>
          <a:r>
            <a:rPr lang="en-US" sz="2400" kern="1200" dirty="0">
              <a:solidFill>
                <a:schemeClr val="bg1"/>
              </a:solidFill>
            </a:rPr>
            <a:t> Findings will be shared with agency representatives in 2018</a:t>
          </a:r>
        </a:p>
      </dsp:txBody>
      <dsp:txXfrm>
        <a:off x="2700744" y="93194"/>
        <a:ext cx="6132410" cy="864861"/>
      </dsp:txXfrm>
    </dsp:sp>
    <dsp:sp modelId="{6D8CF852-8F62-42A2-8ECE-047B5C4D4033}">
      <dsp:nvSpPr>
        <dsp:cNvPr id="0" name=""/>
        <dsp:cNvSpPr/>
      </dsp:nvSpPr>
      <dsp:spPr>
        <a:xfrm>
          <a:off x="2583565" y="958055"/>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3B1A5A6-DE9C-46EC-AD3C-4FD9FE13C9A9}">
      <dsp:nvSpPr>
        <dsp:cNvPr id="0" name=""/>
        <dsp:cNvSpPr/>
      </dsp:nvSpPr>
      <dsp:spPr>
        <a:xfrm>
          <a:off x="2700744" y="1049220"/>
          <a:ext cx="6132410" cy="1484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a:solidFill>
                <a:schemeClr val="accent5">
                  <a:lumMod val="90000"/>
                </a:schemeClr>
              </a:solidFill>
            </a:rPr>
            <a:t>Investment in services:</a:t>
          </a:r>
          <a:r>
            <a:rPr lang="en-US" sz="2400" kern="1200" dirty="0">
              <a:solidFill>
                <a:schemeClr val="bg1"/>
              </a:solidFill>
            </a:rPr>
            <a:t> Maps generated for this project indicate regions where investment in behavioral health services for this population could be fruitful</a:t>
          </a:r>
        </a:p>
      </dsp:txBody>
      <dsp:txXfrm>
        <a:off x="2700744" y="1049220"/>
        <a:ext cx="6132410" cy="1484087"/>
      </dsp:txXfrm>
    </dsp:sp>
    <dsp:sp modelId="{4579280E-BDEF-4E74-A71E-2DE668ECE165}">
      <dsp:nvSpPr>
        <dsp:cNvPr id="0" name=""/>
        <dsp:cNvSpPr/>
      </dsp:nvSpPr>
      <dsp:spPr>
        <a:xfrm>
          <a:off x="2583565" y="2533308"/>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31D582-9492-44F0-98E7-9069742EBA81}">
      <dsp:nvSpPr>
        <dsp:cNvPr id="0" name=""/>
        <dsp:cNvSpPr/>
      </dsp:nvSpPr>
      <dsp:spPr>
        <a:xfrm>
          <a:off x="2700744" y="2624473"/>
          <a:ext cx="6132410" cy="14370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a:solidFill>
                <a:schemeClr val="accent5">
                  <a:lumMod val="90000"/>
                </a:schemeClr>
              </a:solidFill>
            </a:rPr>
            <a:t>Future analysis:</a:t>
          </a:r>
          <a:r>
            <a:rPr lang="en-US" sz="2400" kern="1200" dirty="0">
              <a:solidFill>
                <a:schemeClr val="bg1"/>
              </a:solidFill>
            </a:rPr>
            <a:t> Resources should be invested to conduct more sophisticated and real-time GIS analyses within the juvenile justice system</a:t>
          </a:r>
        </a:p>
      </dsp:txBody>
      <dsp:txXfrm>
        <a:off x="2700744" y="2624473"/>
        <a:ext cx="6132410" cy="1437028"/>
      </dsp:txXfrm>
    </dsp:sp>
    <dsp:sp modelId="{A280AC98-8F59-4562-B8C4-9CA2602F8F3E}">
      <dsp:nvSpPr>
        <dsp:cNvPr id="0" name=""/>
        <dsp:cNvSpPr/>
      </dsp:nvSpPr>
      <dsp:spPr>
        <a:xfrm>
          <a:off x="2583565" y="4061501"/>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177F64-57E9-42C5-BA8D-2A74D6286428}">
      <dsp:nvSpPr>
        <dsp:cNvPr id="0" name=""/>
        <dsp:cNvSpPr/>
      </dsp:nvSpPr>
      <dsp:spPr>
        <a:xfrm>
          <a:off x="3445410" y="1532540"/>
          <a:ext cx="1947926" cy="1685034"/>
        </a:xfrm>
        <a:prstGeom prst="hexagon">
          <a:avLst>
            <a:gd name="adj" fmla="val 28570"/>
            <a:gd name="vf" fmla="val 1154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a:t>Juvenile Justice System</a:t>
          </a:r>
        </a:p>
      </dsp:txBody>
      <dsp:txXfrm>
        <a:off x="3768209" y="1811774"/>
        <a:ext cx="1302328" cy="1126566"/>
      </dsp:txXfrm>
    </dsp:sp>
    <dsp:sp modelId="{170727F3-835C-4400-9CCF-5B1D4F090225}">
      <dsp:nvSpPr>
        <dsp:cNvPr id="0" name=""/>
        <dsp:cNvSpPr/>
      </dsp:nvSpPr>
      <dsp:spPr>
        <a:xfrm>
          <a:off x="4665186" y="726365"/>
          <a:ext cx="734946" cy="633253"/>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7B691C-698E-4ECF-A5A1-E6F6783CCE01}">
      <dsp:nvSpPr>
        <dsp:cNvPr id="0" name=""/>
        <dsp:cNvSpPr/>
      </dsp:nvSpPr>
      <dsp:spPr>
        <a:xfrm>
          <a:off x="3624842" y="0"/>
          <a:ext cx="1596311" cy="1380997"/>
        </a:xfrm>
        <a:prstGeom prst="hexagon">
          <a:avLst>
            <a:gd name="adj" fmla="val 28570"/>
            <a:gd name="vf" fmla="val 1154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a:solidFill>
                <a:schemeClr val="tx1"/>
              </a:solidFill>
            </a:rPr>
            <a:t>Courts</a:t>
          </a:r>
          <a:endParaRPr lang="en-US" sz="1900" b="1" kern="1200" dirty="0">
            <a:solidFill>
              <a:schemeClr val="tx1"/>
            </a:solidFill>
          </a:endParaRPr>
        </a:p>
      </dsp:txBody>
      <dsp:txXfrm>
        <a:off x="3889385" y="228861"/>
        <a:ext cx="1067225" cy="923275"/>
      </dsp:txXfrm>
    </dsp:sp>
    <dsp:sp modelId="{09F3F146-AC1A-425B-9D7B-0F99B538149F}">
      <dsp:nvSpPr>
        <dsp:cNvPr id="0" name=""/>
        <dsp:cNvSpPr/>
      </dsp:nvSpPr>
      <dsp:spPr>
        <a:xfrm>
          <a:off x="5522926" y="1910213"/>
          <a:ext cx="734946" cy="633253"/>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2536C4-68D1-4846-8B56-C1F588A0B3AC}">
      <dsp:nvSpPr>
        <dsp:cNvPr id="0" name=""/>
        <dsp:cNvSpPr/>
      </dsp:nvSpPr>
      <dsp:spPr>
        <a:xfrm>
          <a:off x="5088845" y="849405"/>
          <a:ext cx="1596311" cy="1380997"/>
        </a:xfrm>
        <a:prstGeom prst="hexagon">
          <a:avLst>
            <a:gd name="adj" fmla="val 28570"/>
            <a:gd name="vf" fmla="val 115470"/>
          </a:avLst>
        </a:prstGeom>
        <a:solidFill>
          <a:schemeClr val="accent5">
            <a:hueOff val="-1470669"/>
            <a:satOff val="-2046"/>
            <a:lumOff val="-7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a:solidFill>
                <a:schemeClr val="tx1"/>
              </a:solidFill>
            </a:rPr>
            <a:t>Jails and Prisons</a:t>
          </a:r>
          <a:endParaRPr lang="en-US" sz="1900" b="1" kern="1200" dirty="0">
            <a:solidFill>
              <a:schemeClr val="tx1"/>
            </a:solidFill>
          </a:endParaRPr>
        </a:p>
      </dsp:txBody>
      <dsp:txXfrm>
        <a:off x="5353388" y="1078266"/>
        <a:ext cx="1067225" cy="923275"/>
      </dsp:txXfrm>
    </dsp:sp>
    <dsp:sp modelId="{3D8C0D72-A6F8-4520-8CA4-AFCB232860B3}">
      <dsp:nvSpPr>
        <dsp:cNvPr id="0" name=""/>
        <dsp:cNvSpPr/>
      </dsp:nvSpPr>
      <dsp:spPr>
        <a:xfrm>
          <a:off x="4927084" y="3246554"/>
          <a:ext cx="734946" cy="633253"/>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D3C030-B86B-4EA7-88B1-F02B476D5C5D}">
      <dsp:nvSpPr>
        <dsp:cNvPr id="0" name=""/>
        <dsp:cNvSpPr/>
      </dsp:nvSpPr>
      <dsp:spPr>
        <a:xfrm>
          <a:off x="5088845" y="2519238"/>
          <a:ext cx="1596311" cy="1380997"/>
        </a:xfrm>
        <a:prstGeom prst="hexagon">
          <a:avLst>
            <a:gd name="adj" fmla="val 28570"/>
            <a:gd name="vf" fmla="val 115470"/>
          </a:avLst>
        </a:prstGeom>
        <a:solidFill>
          <a:schemeClr val="accent5">
            <a:hueOff val="-2941338"/>
            <a:satOff val="-4091"/>
            <a:lumOff val="-1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dirty="0">
              <a:solidFill>
                <a:schemeClr val="tx1"/>
              </a:solidFill>
            </a:rPr>
            <a:t>Parole Services</a:t>
          </a:r>
        </a:p>
      </dsp:txBody>
      <dsp:txXfrm>
        <a:off x="5353388" y="2748099"/>
        <a:ext cx="1067225" cy="923275"/>
      </dsp:txXfrm>
    </dsp:sp>
    <dsp:sp modelId="{C94DA174-AA6C-4310-A5D7-4814E6313F76}">
      <dsp:nvSpPr>
        <dsp:cNvPr id="0" name=""/>
        <dsp:cNvSpPr/>
      </dsp:nvSpPr>
      <dsp:spPr>
        <a:xfrm>
          <a:off x="3449035" y="3385271"/>
          <a:ext cx="734946" cy="633253"/>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71FA1B8-3E10-452B-9C27-63F91B8299EB}">
      <dsp:nvSpPr>
        <dsp:cNvPr id="0" name=""/>
        <dsp:cNvSpPr/>
      </dsp:nvSpPr>
      <dsp:spPr>
        <a:xfrm>
          <a:off x="3624842" y="3369594"/>
          <a:ext cx="1596311" cy="1380997"/>
        </a:xfrm>
        <a:prstGeom prst="hexagon">
          <a:avLst>
            <a:gd name="adj" fmla="val 28570"/>
            <a:gd name="vf" fmla="val 115470"/>
          </a:avLst>
        </a:prstGeom>
        <a:solidFill>
          <a:schemeClr val="accent5">
            <a:hueOff val="-4412007"/>
            <a:satOff val="-6137"/>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a:t>Education and Training</a:t>
          </a:r>
          <a:endParaRPr lang="en-US" sz="1900" b="1" kern="1200" dirty="0"/>
        </a:p>
      </dsp:txBody>
      <dsp:txXfrm>
        <a:off x="3889385" y="3598455"/>
        <a:ext cx="1067225" cy="923275"/>
      </dsp:txXfrm>
    </dsp:sp>
    <dsp:sp modelId="{1082B253-777F-4BB7-9E74-75915B3D2905}">
      <dsp:nvSpPr>
        <dsp:cNvPr id="0" name=""/>
        <dsp:cNvSpPr/>
      </dsp:nvSpPr>
      <dsp:spPr>
        <a:xfrm>
          <a:off x="2577248" y="2201899"/>
          <a:ext cx="734946" cy="633253"/>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EEB678-11DD-4526-8052-092A2CC12528}">
      <dsp:nvSpPr>
        <dsp:cNvPr id="0" name=""/>
        <dsp:cNvSpPr/>
      </dsp:nvSpPr>
      <dsp:spPr>
        <a:xfrm>
          <a:off x="2154042" y="2520189"/>
          <a:ext cx="1596311" cy="1380997"/>
        </a:xfrm>
        <a:prstGeom prst="hexagon">
          <a:avLst>
            <a:gd name="adj" fmla="val 28570"/>
            <a:gd name="vf" fmla="val 115470"/>
          </a:avLst>
        </a:prstGeom>
        <a:solidFill>
          <a:schemeClr val="accent5">
            <a:hueOff val="-5882676"/>
            <a:satOff val="-8182"/>
            <a:lumOff val="-31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a:t>Health Care</a:t>
          </a:r>
          <a:endParaRPr lang="en-US" sz="1900" b="1" kern="1200" dirty="0"/>
        </a:p>
      </dsp:txBody>
      <dsp:txXfrm>
        <a:off x="2418585" y="2749050"/>
        <a:ext cx="1067225" cy="923275"/>
      </dsp:txXfrm>
    </dsp:sp>
    <dsp:sp modelId="{12251A0F-1F7A-445E-867E-187EAC4641DE}">
      <dsp:nvSpPr>
        <dsp:cNvPr id="0" name=""/>
        <dsp:cNvSpPr/>
      </dsp:nvSpPr>
      <dsp:spPr>
        <a:xfrm>
          <a:off x="2154042" y="847505"/>
          <a:ext cx="1596311" cy="1380997"/>
        </a:xfrm>
        <a:prstGeom prst="hexagon">
          <a:avLst>
            <a:gd name="adj" fmla="val 28570"/>
            <a:gd name="vf" fmla="val 11547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a:t>Social Services</a:t>
          </a:r>
          <a:endParaRPr lang="en-US" sz="1900" b="1" kern="1200" dirty="0"/>
        </a:p>
      </dsp:txBody>
      <dsp:txXfrm>
        <a:off x="2418585" y="1076366"/>
        <a:ext cx="1067225" cy="9232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47B38-5E6F-4D3B-B4E1-180D3B62ADB1}">
      <dsp:nvSpPr>
        <dsp:cNvPr id="0" name=""/>
        <dsp:cNvSpPr/>
      </dsp:nvSpPr>
      <dsp:spPr>
        <a:xfrm>
          <a:off x="0" y="2242"/>
          <a:ext cx="88392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A1E1A8-8893-4C64-A26B-E44E6C8EFFE8}">
      <dsp:nvSpPr>
        <dsp:cNvPr id="0" name=""/>
        <dsp:cNvSpPr/>
      </dsp:nvSpPr>
      <dsp:spPr>
        <a:xfrm>
          <a:off x="0" y="2242"/>
          <a:ext cx="2583565" cy="45881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b="1" kern="1200" dirty="0">
              <a:solidFill>
                <a:schemeClr val="accent3">
                  <a:lumMod val="95000"/>
                </a:schemeClr>
              </a:solidFill>
            </a:rPr>
            <a:t>Number of youth incarcerated on any given day</a:t>
          </a:r>
        </a:p>
      </dsp:txBody>
      <dsp:txXfrm>
        <a:off x="0" y="2242"/>
        <a:ext cx="2583565" cy="4588151"/>
      </dsp:txXfrm>
    </dsp:sp>
    <dsp:sp modelId="{87B4DFFF-0DA0-408D-A5F7-6DBA1CD4C598}">
      <dsp:nvSpPr>
        <dsp:cNvPr id="0" name=""/>
        <dsp:cNvSpPr/>
      </dsp:nvSpPr>
      <dsp:spPr>
        <a:xfrm>
          <a:off x="2700744" y="98687"/>
          <a:ext cx="6132410" cy="99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lvl="0" algn="l" defTabSz="1689100">
            <a:lnSpc>
              <a:spcPct val="90000"/>
            </a:lnSpc>
            <a:spcBef>
              <a:spcPct val="0"/>
            </a:spcBef>
            <a:spcAft>
              <a:spcPct val="35000"/>
            </a:spcAft>
          </a:pPr>
          <a:r>
            <a:rPr lang="en-US" sz="3800" b="1" kern="1200" dirty="0">
              <a:solidFill>
                <a:schemeClr val="accent5">
                  <a:lumMod val="90000"/>
                </a:schemeClr>
              </a:solidFill>
            </a:rPr>
            <a:t>48,000</a:t>
          </a:r>
          <a:r>
            <a:rPr lang="en-US" sz="3800" kern="1200" dirty="0">
              <a:solidFill>
                <a:schemeClr val="bg1"/>
              </a:solidFill>
            </a:rPr>
            <a:t> nationally</a:t>
          </a:r>
        </a:p>
      </dsp:txBody>
      <dsp:txXfrm>
        <a:off x="2700744" y="98687"/>
        <a:ext cx="6132410" cy="997031"/>
      </dsp:txXfrm>
    </dsp:sp>
    <dsp:sp modelId="{6D8CF852-8F62-42A2-8ECE-047B5C4D4033}">
      <dsp:nvSpPr>
        <dsp:cNvPr id="0" name=""/>
        <dsp:cNvSpPr/>
      </dsp:nvSpPr>
      <dsp:spPr>
        <a:xfrm>
          <a:off x="2583565" y="1095719"/>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31D582-9492-44F0-98E7-9069742EBA81}">
      <dsp:nvSpPr>
        <dsp:cNvPr id="0" name=""/>
        <dsp:cNvSpPr/>
      </dsp:nvSpPr>
      <dsp:spPr>
        <a:xfrm>
          <a:off x="2700744" y="1192164"/>
          <a:ext cx="6132410" cy="1271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lvl="0" algn="l" defTabSz="1689100">
            <a:lnSpc>
              <a:spcPct val="90000"/>
            </a:lnSpc>
            <a:spcBef>
              <a:spcPct val="0"/>
            </a:spcBef>
            <a:spcAft>
              <a:spcPct val="35000"/>
            </a:spcAft>
          </a:pPr>
          <a:r>
            <a:rPr lang="en-US" sz="3800" b="1" kern="1200" dirty="0">
              <a:solidFill>
                <a:schemeClr val="accent5">
                  <a:lumMod val="90000"/>
                </a:schemeClr>
              </a:solidFill>
            </a:rPr>
            <a:t>1,000</a:t>
          </a:r>
          <a:r>
            <a:rPr lang="en-US" sz="3800" kern="1200" dirty="0">
              <a:solidFill>
                <a:schemeClr val="bg1"/>
              </a:solidFill>
            </a:rPr>
            <a:t> in Washington State (all facilities)</a:t>
          </a:r>
        </a:p>
      </dsp:txBody>
      <dsp:txXfrm>
        <a:off x="2700744" y="1192164"/>
        <a:ext cx="6132410" cy="1271920"/>
      </dsp:txXfrm>
    </dsp:sp>
    <dsp:sp modelId="{A280AC98-8F59-4562-B8C4-9CA2602F8F3E}">
      <dsp:nvSpPr>
        <dsp:cNvPr id="0" name=""/>
        <dsp:cNvSpPr/>
      </dsp:nvSpPr>
      <dsp:spPr>
        <a:xfrm>
          <a:off x="2583565" y="2464085"/>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05119B-8550-4C6F-94F0-0E2979B32BD4}">
      <dsp:nvSpPr>
        <dsp:cNvPr id="0" name=""/>
        <dsp:cNvSpPr/>
      </dsp:nvSpPr>
      <dsp:spPr>
        <a:xfrm>
          <a:off x="2700744" y="2560530"/>
          <a:ext cx="6132410" cy="19289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lvl="0" algn="l" defTabSz="1689100">
            <a:lnSpc>
              <a:spcPct val="90000"/>
            </a:lnSpc>
            <a:spcBef>
              <a:spcPct val="0"/>
            </a:spcBef>
            <a:spcAft>
              <a:spcPct val="35000"/>
            </a:spcAft>
          </a:pPr>
          <a:r>
            <a:rPr lang="en-US" sz="3800" b="1" kern="1200" dirty="0">
              <a:solidFill>
                <a:schemeClr val="accent5">
                  <a:lumMod val="90000"/>
                </a:schemeClr>
              </a:solidFill>
            </a:rPr>
            <a:t>500</a:t>
          </a:r>
          <a:r>
            <a:rPr lang="en-US" sz="3800" kern="1200" dirty="0">
              <a:solidFill>
                <a:schemeClr val="bg1"/>
              </a:solidFill>
            </a:rPr>
            <a:t> in Washington State Juvenile Rehabilitation facilities (DSHS)</a:t>
          </a:r>
        </a:p>
      </dsp:txBody>
      <dsp:txXfrm>
        <a:off x="2700744" y="2560530"/>
        <a:ext cx="6132410" cy="1928905"/>
      </dsp:txXfrm>
    </dsp:sp>
    <dsp:sp modelId="{EC8005F0-F02D-4F0C-8788-EF1B470973FE}">
      <dsp:nvSpPr>
        <dsp:cNvPr id="0" name=""/>
        <dsp:cNvSpPr/>
      </dsp:nvSpPr>
      <dsp:spPr>
        <a:xfrm>
          <a:off x="2583565" y="4489435"/>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D75AD5-DA84-4F40-86F1-DB0A6F3C9AD4}">
      <dsp:nvSpPr>
        <dsp:cNvPr id="0" name=""/>
        <dsp:cNvSpPr/>
      </dsp:nvSpPr>
      <dsp:spPr>
        <a:xfrm>
          <a:off x="5458187" y="985178"/>
          <a:ext cx="2380957" cy="2381398"/>
        </a:xfrm>
        <a:prstGeom prst="ellipse">
          <a:avLst/>
        </a:prstGeom>
        <a:solidFill>
          <a:schemeClr val="accent5">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FE1EFB-3078-4174-BFC4-5F169F4245EF}">
      <dsp:nvSpPr>
        <dsp:cNvPr id="0" name=""/>
        <dsp:cNvSpPr/>
      </dsp:nvSpPr>
      <dsp:spPr>
        <a:xfrm>
          <a:off x="5537243" y="1064572"/>
          <a:ext cx="2222847" cy="2222610"/>
        </a:xfrm>
        <a:prstGeom prst="ellipse">
          <a:avLst/>
        </a:prstGeom>
        <a:solidFill>
          <a:schemeClr val="lt1">
            <a:alpha val="90000"/>
            <a:hueOff val="0"/>
            <a:satOff val="0"/>
            <a:lumOff val="0"/>
            <a:alphaOff val="0"/>
          </a:schemeClr>
        </a:solidFill>
        <a:ln w="12700" cap="flat" cmpd="sng" algn="ctr">
          <a:solidFill>
            <a:schemeClr val="accent5">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b="1" kern="1200" dirty="0"/>
            <a:t>Life In Community</a:t>
          </a:r>
        </a:p>
      </dsp:txBody>
      <dsp:txXfrm>
        <a:off x="5855014" y="1382148"/>
        <a:ext cx="1587305" cy="1587459"/>
      </dsp:txXfrm>
    </dsp:sp>
    <dsp:sp modelId="{7551665F-C4D1-42E3-AECD-07E34F309C04}">
      <dsp:nvSpPr>
        <dsp:cNvPr id="0" name=""/>
        <dsp:cNvSpPr/>
      </dsp:nvSpPr>
      <dsp:spPr>
        <a:xfrm rot="2700000">
          <a:off x="3000267" y="988057"/>
          <a:ext cx="2375222" cy="2375222"/>
        </a:xfrm>
        <a:prstGeom prst="teardrop">
          <a:avLst>
            <a:gd name="adj" fmla="val 100000"/>
          </a:avLst>
        </a:prstGeom>
        <a:solidFill>
          <a:schemeClr val="accent5">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9A6645-C5CB-456F-9850-F172460DFDF1}">
      <dsp:nvSpPr>
        <dsp:cNvPr id="0" name=""/>
        <dsp:cNvSpPr/>
      </dsp:nvSpPr>
      <dsp:spPr>
        <a:xfrm>
          <a:off x="3076455" y="1064572"/>
          <a:ext cx="2222847" cy="2222610"/>
        </a:xfrm>
        <a:prstGeom prst="ellipse">
          <a:avLst/>
        </a:prstGeom>
        <a:solidFill>
          <a:schemeClr val="lt1">
            <a:alpha val="90000"/>
            <a:hueOff val="0"/>
            <a:satOff val="0"/>
            <a:lumOff val="0"/>
            <a:alphaOff val="0"/>
          </a:schemeClr>
        </a:solidFill>
        <a:ln w="12700" cap="flat" cmpd="sng" algn="ctr">
          <a:solidFill>
            <a:schemeClr val="accent5">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b="1" kern="1200" dirty="0"/>
            <a:t>Transition Back Into Community</a:t>
          </a:r>
        </a:p>
      </dsp:txBody>
      <dsp:txXfrm>
        <a:off x="3394226" y="1382148"/>
        <a:ext cx="1587305" cy="1587459"/>
      </dsp:txXfrm>
    </dsp:sp>
    <dsp:sp modelId="{3098FC3E-84F0-4707-A586-060AA79D0CB4}">
      <dsp:nvSpPr>
        <dsp:cNvPr id="0" name=""/>
        <dsp:cNvSpPr/>
      </dsp:nvSpPr>
      <dsp:spPr>
        <a:xfrm rot="2700000">
          <a:off x="539479" y="988057"/>
          <a:ext cx="2375222" cy="2375222"/>
        </a:xfrm>
        <a:prstGeom prst="teardrop">
          <a:avLst>
            <a:gd name="adj" fmla="val 100000"/>
          </a:avLst>
        </a:prstGeom>
        <a:solidFill>
          <a:schemeClr val="accent5">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BF5955-6556-4097-8FD5-FB371F2B92C6}">
      <dsp:nvSpPr>
        <dsp:cNvPr id="0" name=""/>
        <dsp:cNvSpPr/>
      </dsp:nvSpPr>
      <dsp:spPr>
        <a:xfrm>
          <a:off x="615667" y="1064572"/>
          <a:ext cx="2222847" cy="2222610"/>
        </a:xfrm>
        <a:prstGeom prst="ellipse">
          <a:avLst/>
        </a:prstGeom>
        <a:solidFill>
          <a:schemeClr val="lt1">
            <a:alpha val="90000"/>
            <a:hueOff val="0"/>
            <a:satOff val="0"/>
            <a:lumOff val="0"/>
            <a:alphaOff val="0"/>
          </a:schemeClr>
        </a:solidFill>
        <a:ln w="12700" cap="flat" cmpd="sng" algn="ctr">
          <a:solidFill>
            <a:schemeClr val="accent5">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b="1" kern="1200" dirty="0"/>
            <a:t>Incarceration</a:t>
          </a:r>
        </a:p>
      </dsp:txBody>
      <dsp:txXfrm>
        <a:off x="933438" y="1382148"/>
        <a:ext cx="1587305" cy="15874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D3FA05-F756-49CF-B089-18CEFD3355F0}">
      <dsp:nvSpPr>
        <dsp:cNvPr id="0" name=""/>
        <dsp:cNvSpPr/>
      </dsp:nvSpPr>
      <dsp:spPr>
        <a:xfrm>
          <a:off x="3065344" y="1109885"/>
          <a:ext cx="2764977" cy="276497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r>
            <a:rPr lang="en-US" sz="3400" b="1" kern="1200" dirty="0"/>
            <a:t>Successful Youth Reentry</a:t>
          </a:r>
        </a:p>
      </dsp:txBody>
      <dsp:txXfrm>
        <a:off x="3470266" y="1514807"/>
        <a:ext cx="1955133" cy="1955133"/>
      </dsp:txXfrm>
    </dsp:sp>
    <dsp:sp modelId="{B42D990A-1A07-4EED-A7BE-F7C9E7A6630A}">
      <dsp:nvSpPr>
        <dsp:cNvPr id="0" name=""/>
        <dsp:cNvSpPr/>
      </dsp:nvSpPr>
      <dsp:spPr>
        <a:xfrm>
          <a:off x="3756589" y="493"/>
          <a:ext cx="1382488" cy="1382488"/>
        </a:xfrm>
        <a:prstGeom prst="ellipse">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a:t>Access to Services</a:t>
          </a:r>
        </a:p>
      </dsp:txBody>
      <dsp:txXfrm>
        <a:off x="3959050" y="202954"/>
        <a:ext cx="977566" cy="977566"/>
      </dsp:txXfrm>
    </dsp:sp>
    <dsp:sp modelId="{E37BAF46-90FB-4E05-ABD4-8C908F60E36E}">
      <dsp:nvSpPr>
        <dsp:cNvPr id="0" name=""/>
        <dsp:cNvSpPr/>
      </dsp:nvSpPr>
      <dsp:spPr>
        <a:xfrm>
          <a:off x="5557225" y="1801130"/>
          <a:ext cx="1382488" cy="138248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a:t>Staff Support</a:t>
          </a:r>
        </a:p>
      </dsp:txBody>
      <dsp:txXfrm>
        <a:off x="5759686" y="2003591"/>
        <a:ext cx="977566" cy="977566"/>
      </dsp:txXfrm>
    </dsp:sp>
    <dsp:sp modelId="{E924C332-993C-427F-879B-57FA4051A889}">
      <dsp:nvSpPr>
        <dsp:cNvPr id="0" name=""/>
        <dsp:cNvSpPr/>
      </dsp:nvSpPr>
      <dsp:spPr>
        <a:xfrm>
          <a:off x="3756589" y="3601766"/>
          <a:ext cx="1382488" cy="138248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a:t>Youth Buy-In</a:t>
          </a:r>
        </a:p>
      </dsp:txBody>
      <dsp:txXfrm>
        <a:off x="3959050" y="3804227"/>
        <a:ext cx="977566" cy="977566"/>
      </dsp:txXfrm>
    </dsp:sp>
    <dsp:sp modelId="{FC7386F6-52F3-46C8-9384-11AC5A658C08}">
      <dsp:nvSpPr>
        <dsp:cNvPr id="0" name=""/>
        <dsp:cNvSpPr/>
      </dsp:nvSpPr>
      <dsp:spPr>
        <a:xfrm>
          <a:off x="1899485" y="1744662"/>
          <a:ext cx="1495424" cy="149542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a:t>Social and Family Support</a:t>
          </a:r>
        </a:p>
      </dsp:txBody>
      <dsp:txXfrm>
        <a:off x="2118485" y="1963662"/>
        <a:ext cx="1057424" cy="105742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FE0295-F099-46D4-96D7-72B0DF74E13D}">
      <dsp:nvSpPr>
        <dsp:cNvPr id="0" name=""/>
        <dsp:cNvSpPr/>
      </dsp:nvSpPr>
      <dsp:spPr>
        <a:xfrm>
          <a:off x="3017972" y="2499778"/>
          <a:ext cx="1850755" cy="1850755"/>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a:t>Access to Services</a:t>
          </a:r>
        </a:p>
      </dsp:txBody>
      <dsp:txXfrm>
        <a:off x="3289009" y="2770815"/>
        <a:ext cx="1308681" cy="1308681"/>
      </dsp:txXfrm>
    </dsp:sp>
    <dsp:sp modelId="{4D83D48E-1C33-4827-BA25-12F9C07AF8AC}">
      <dsp:nvSpPr>
        <dsp:cNvPr id="0" name=""/>
        <dsp:cNvSpPr/>
      </dsp:nvSpPr>
      <dsp:spPr>
        <a:xfrm rot="10800000">
          <a:off x="1222284" y="3161423"/>
          <a:ext cx="1696924" cy="52746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0E88010-F5C6-4C3B-97D4-229DE1A8EC0A}">
      <dsp:nvSpPr>
        <dsp:cNvPr id="0" name=""/>
        <dsp:cNvSpPr/>
      </dsp:nvSpPr>
      <dsp:spPr>
        <a:xfrm>
          <a:off x="343175" y="2721868"/>
          <a:ext cx="1758218" cy="140657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a:t>Financial Access</a:t>
          </a:r>
        </a:p>
      </dsp:txBody>
      <dsp:txXfrm>
        <a:off x="384372" y="2763065"/>
        <a:ext cx="1675824" cy="1324180"/>
      </dsp:txXfrm>
    </dsp:sp>
    <dsp:sp modelId="{7ED0B7F7-B12B-46FD-BEA4-9C91EFE6CD2C}">
      <dsp:nvSpPr>
        <dsp:cNvPr id="0" name=""/>
        <dsp:cNvSpPr/>
      </dsp:nvSpPr>
      <dsp:spPr>
        <a:xfrm rot="13500000">
          <a:off x="1770757" y="1837293"/>
          <a:ext cx="1696924" cy="52746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24F3C97-7FC1-4CBD-B149-086919255E60}">
      <dsp:nvSpPr>
        <dsp:cNvPr id="0" name=""/>
        <dsp:cNvSpPr/>
      </dsp:nvSpPr>
      <dsp:spPr>
        <a:xfrm>
          <a:off x="1140157" y="797785"/>
          <a:ext cx="1758218" cy="140657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a:t>Provider Capacity</a:t>
          </a:r>
        </a:p>
      </dsp:txBody>
      <dsp:txXfrm>
        <a:off x="1181354" y="838982"/>
        <a:ext cx="1675824" cy="1324180"/>
      </dsp:txXfrm>
    </dsp:sp>
    <dsp:sp modelId="{8EEAAC05-2AED-470E-9BD2-AE12C5D324A0}">
      <dsp:nvSpPr>
        <dsp:cNvPr id="0" name=""/>
        <dsp:cNvSpPr/>
      </dsp:nvSpPr>
      <dsp:spPr>
        <a:xfrm rot="16200000">
          <a:off x="3094887" y="1288820"/>
          <a:ext cx="1696924" cy="52746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5908BDA-6776-440E-B9A9-DDB4DBBA77D5}">
      <dsp:nvSpPr>
        <dsp:cNvPr id="0" name=""/>
        <dsp:cNvSpPr/>
      </dsp:nvSpPr>
      <dsp:spPr>
        <a:xfrm>
          <a:off x="3064240" y="803"/>
          <a:ext cx="1758218" cy="1406574"/>
        </a:xfrm>
        <a:prstGeom prst="roundRect">
          <a:avLst>
            <a:gd name="adj" fmla="val 10000"/>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a:solidFill>
                <a:schemeClr val="bg1"/>
              </a:solidFill>
            </a:rPr>
            <a:t>Geographic Proximity</a:t>
          </a:r>
        </a:p>
      </dsp:txBody>
      <dsp:txXfrm>
        <a:off x="3105437" y="42000"/>
        <a:ext cx="1675824" cy="1324180"/>
      </dsp:txXfrm>
    </dsp:sp>
    <dsp:sp modelId="{AF194292-7AC1-42C3-B109-F38A77524377}">
      <dsp:nvSpPr>
        <dsp:cNvPr id="0" name=""/>
        <dsp:cNvSpPr/>
      </dsp:nvSpPr>
      <dsp:spPr>
        <a:xfrm rot="18900000">
          <a:off x="4419018" y="1837293"/>
          <a:ext cx="1696924" cy="52746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3E7352-8B7E-42EC-BCC8-F0793E958F5D}">
      <dsp:nvSpPr>
        <dsp:cNvPr id="0" name=""/>
        <dsp:cNvSpPr/>
      </dsp:nvSpPr>
      <dsp:spPr>
        <a:xfrm>
          <a:off x="4988324" y="797785"/>
          <a:ext cx="1758218" cy="140657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a:t>Legal Access (Felonies)</a:t>
          </a:r>
        </a:p>
      </dsp:txBody>
      <dsp:txXfrm>
        <a:off x="5029521" y="838982"/>
        <a:ext cx="1675824" cy="1324180"/>
      </dsp:txXfrm>
    </dsp:sp>
    <dsp:sp modelId="{B31A2FFD-A577-4E1B-8BA6-B43B59B0C837}">
      <dsp:nvSpPr>
        <dsp:cNvPr id="0" name=""/>
        <dsp:cNvSpPr/>
      </dsp:nvSpPr>
      <dsp:spPr>
        <a:xfrm>
          <a:off x="4967490" y="3161423"/>
          <a:ext cx="1696924" cy="52746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C20AE8E-CD6D-4CDB-A4F9-890368FA840B}">
      <dsp:nvSpPr>
        <dsp:cNvPr id="0" name=""/>
        <dsp:cNvSpPr/>
      </dsp:nvSpPr>
      <dsp:spPr>
        <a:xfrm>
          <a:off x="5785306" y="2721868"/>
          <a:ext cx="1758218" cy="140657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a:t>Socio-Cultural Fit</a:t>
          </a:r>
        </a:p>
      </dsp:txBody>
      <dsp:txXfrm>
        <a:off x="5826503" y="2763065"/>
        <a:ext cx="1675824" cy="13241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47B38-5E6F-4D3B-B4E1-180D3B62ADB1}">
      <dsp:nvSpPr>
        <dsp:cNvPr id="0" name=""/>
        <dsp:cNvSpPr/>
      </dsp:nvSpPr>
      <dsp:spPr>
        <a:xfrm>
          <a:off x="0" y="0"/>
          <a:ext cx="88392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A1E1A8-8893-4C64-A26B-E44E6C8EFFE8}">
      <dsp:nvSpPr>
        <dsp:cNvPr id="0" name=""/>
        <dsp:cNvSpPr/>
      </dsp:nvSpPr>
      <dsp:spPr>
        <a:xfrm>
          <a:off x="0" y="0"/>
          <a:ext cx="2583565" cy="4343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b="1" kern="1200" dirty="0">
              <a:solidFill>
                <a:schemeClr val="bg1"/>
              </a:solidFill>
            </a:rPr>
            <a:t>Study questions</a:t>
          </a:r>
        </a:p>
      </dsp:txBody>
      <dsp:txXfrm>
        <a:off x="0" y="0"/>
        <a:ext cx="2583565" cy="4343400"/>
      </dsp:txXfrm>
    </dsp:sp>
    <dsp:sp modelId="{87B4DFFF-0DA0-408D-A5F7-6DBA1CD4C598}">
      <dsp:nvSpPr>
        <dsp:cNvPr id="0" name=""/>
        <dsp:cNvSpPr/>
      </dsp:nvSpPr>
      <dsp:spPr>
        <a:xfrm>
          <a:off x="2700744" y="164362"/>
          <a:ext cx="6132410" cy="16689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b="1" kern="1200" dirty="0">
              <a:solidFill>
                <a:schemeClr val="accent5">
                  <a:lumMod val="90000"/>
                </a:schemeClr>
              </a:solidFill>
            </a:rPr>
            <a:t>1.</a:t>
          </a:r>
          <a:r>
            <a:rPr lang="en-US" sz="3200" kern="1200" dirty="0">
              <a:solidFill>
                <a:schemeClr val="bg1"/>
              </a:solidFill>
            </a:rPr>
            <a:t> Where are youth with behavioral health conditions reentering after incarceration</a:t>
          </a:r>
          <a:r>
            <a:rPr lang="en-US" sz="3800" kern="1200" dirty="0">
              <a:solidFill>
                <a:schemeClr val="bg1"/>
              </a:solidFill>
            </a:rPr>
            <a:t>?</a:t>
          </a:r>
        </a:p>
      </dsp:txBody>
      <dsp:txXfrm>
        <a:off x="2700744" y="164362"/>
        <a:ext cx="6132410" cy="1668965"/>
      </dsp:txXfrm>
    </dsp:sp>
    <dsp:sp modelId="{6D8CF852-8F62-42A2-8ECE-047B5C4D4033}">
      <dsp:nvSpPr>
        <dsp:cNvPr id="0" name=""/>
        <dsp:cNvSpPr/>
      </dsp:nvSpPr>
      <dsp:spPr>
        <a:xfrm>
          <a:off x="2583565" y="1833327"/>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31D582-9492-44F0-98E7-9069742EBA81}">
      <dsp:nvSpPr>
        <dsp:cNvPr id="0" name=""/>
        <dsp:cNvSpPr/>
      </dsp:nvSpPr>
      <dsp:spPr>
        <a:xfrm>
          <a:off x="2700744" y="1997689"/>
          <a:ext cx="6132410" cy="2177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b="1" kern="1200" dirty="0">
              <a:solidFill>
                <a:schemeClr val="accent5">
                  <a:lumMod val="90000"/>
                </a:schemeClr>
              </a:solidFill>
            </a:rPr>
            <a:t>2.</a:t>
          </a:r>
          <a:r>
            <a:rPr lang="en-US" sz="3200" kern="1200" dirty="0">
              <a:solidFill>
                <a:schemeClr val="bg1"/>
              </a:solidFill>
            </a:rPr>
            <a:t> Where do youth have most and least geographic access to behavioral health facilities after reentry?</a:t>
          </a:r>
        </a:p>
      </dsp:txBody>
      <dsp:txXfrm>
        <a:off x="2700744" y="1997689"/>
        <a:ext cx="6132410" cy="2177830"/>
      </dsp:txXfrm>
    </dsp:sp>
    <dsp:sp modelId="{A280AC98-8F59-4562-B8C4-9CA2602F8F3E}">
      <dsp:nvSpPr>
        <dsp:cNvPr id="0" name=""/>
        <dsp:cNvSpPr/>
      </dsp:nvSpPr>
      <dsp:spPr>
        <a:xfrm>
          <a:off x="2583565" y="4175519"/>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47B38-5E6F-4D3B-B4E1-180D3B62ADB1}">
      <dsp:nvSpPr>
        <dsp:cNvPr id="0" name=""/>
        <dsp:cNvSpPr/>
      </dsp:nvSpPr>
      <dsp:spPr>
        <a:xfrm>
          <a:off x="0" y="0"/>
          <a:ext cx="88392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A1E1A8-8893-4C64-A26B-E44E6C8EFFE8}">
      <dsp:nvSpPr>
        <dsp:cNvPr id="0" name=""/>
        <dsp:cNvSpPr/>
      </dsp:nvSpPr>
      <dsp:spPr>
        <a:xfrm>
          <a:off x="0" y="0"/>
          <a:ext cx="2583565" cy="4914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b="1" kern="1200" dirty="0">
              <a:solidFill>
                <a:schemeClr val="bg1"/>
              </a:solidFill>
            </a:rPr>
            <a:t>Data sources</a:t>
          </a:r>
        </a:p>
      </dsp:txBody>
      <dsp:txXfrm>
        <a:off x="0" y="0"/>
        <a:ext cx="2583565" cy="4914105"/>
      </dsp:txXfrm>
    </dsp:sp>
    <dsp:sp modelId="{87B4DFFF-0DA0-408D-A5F7-6DBA1CD4C598}">
      <dsp:nvSpPr>
        <dsp:cNvPr id="0" name=""/>
        <dsp:cNvSpPr/>
      </dsp:nvSpPr>
      <dsp:spPr>
        <a:xfrm>
          <a:off x="2700744" y="131730"/>
          <a:ext cx="6132410" cy="1445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solidFill>
                <a:schemeClr val="accent5">
                  <a:lumMod val="90000"/>
                </a:schemeClr>
              </a:solidFill>
            </a:rPr>
            <a:t>Youth location:</a:t>
          </a:r>
          <a:r>
            <a:rPr lang="en-US" sz="2800" kern="1200" dirty="0">
              <a:solidFill>
                <a:schemeClr val="bg1"/>
              </a:solidFill>
            </a:rPr>
            <a:t> Home ZIP Code from administrative records for youth released in 2016 and 2017</a:t>
          </a:r>
        </a:p>
      </dsp:txBody>
      <dsp:txXfrm>
        <a:off x="2700744" y="131730"/>
        <a:ext cx="6132410" cy="1445612"/>
      </dsp:txXfrm>
    </dsp:sp>
    <dsp:sp modelId="{6D8CF852-8F62-42A2-8ECE-047B5C4D4033}">
      <dsp:nvSpPr>
        <dsp:cNvPr id="0" name=""/>
        <dsp:cNvSpPr/>
      </dsp:nvSpPr>
      <dsp:spPr>
        <a:xfrm>
          <a:off x="2583565" y="1577342"/>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31D582-9492-44F0-98E7-9069742EBA81}">
      <dsp:nvSpPr>
        <dsp:cNvPr id="0" name=""/>
        <dsp:cNvSpPr/>
      </dsp:nvSpPr>
      <dsp:spPr>
        <a:xfrm>
          <a:off x="2700744" y="1709073"/>
          <a:ext cx="6132410" cy="14308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solidFill>
                <a:schemeClr val="accent5">
                  <a:lumMod val="90000"/>
                </a:schemeClr>
              </a:solidFill>
            </a:rPr>
            <a:t>Facility location:</a:t>
          </a:r>
          <a:r>
            <a:rPr lang="en-US" sz="2800" kern="1200" dirty="0">
              <a:solidFill>
                <a:schemeClr val="bg1"/>
              </a:solidFill>
            </a:rPr>
            <a:t> Address from Washington State DSHS Directory of Certified Behavioral Health Services</a:t>
          </a:r>
        </a:p>
      </dsp:txBody>
      <dsp:txXfrm>
        <a:off x="2700744" y="1709073"/>
        <a:ext cx="6132410" cy="1430831"/>
      </dsp:txXfrm>
    </dsp:sp>
    <dsp:sp modelId="{A280AC98-8F59-4562-B8C4-9CA2602F8F3E}">
      <dsp:nvSpPr>
        <dsp:cNvPr id="0" name=""/>
        <dsp:cNvSpPr/>
      </dsp:nvSpPr>
      <dsp:spPr>
        <a:xfrm>
          <a:off x="2583565" y="3139905"/>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FD874B-920D-45E1-B91F-28AF871EE1AC}">
      <dsp:nvSpPr>
        <dsp:cNvPr id="0" name=""/>
        <dsp:cNvSpPr/>
      </dsp:nvSpPr>
      <dsp:spPr>
        <a:xfrm>
          <a:off x="2700744" y="3271635"/>
          <a:ext cx="6132410" cy="15060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solidFill>
                <a:schemeClr val="accent5">
                  <a:lumMod val="90000"/>
                </a:schemeClr>
              </a:solidFill>
            </a:rPr>
            <a:t>Other:</a:t>
          </a:r>
          <a:r>
            <a:rPr lang="en-US" sz="2800" kern="1200" dirty="0">
              <a:solidFill>
                <a:schemeClr val="bg1"/>
              </a:solidFill>
            </a:rPr>
            <a:t> Boundary shapefiles including ZIP Code Tabulation Areas (ZCTAs) from U.S. Census and WA OFM</a:t>
          </a:r>
        </a:p>
      </dsp:txBody>
      <dsp:txXfrm>
        <a:off x="2700744" y="3271635"/>
        <a:ext cx="6132410" cy="1506076"/>
      </dsp:txXfrm>
    </dsp:sp>
    <dsp:sp modelId="{205275F0-DD86-46A8-8597-6B6EEED35340}">
      <dsp:nvSpPr>
        <dsp:cNvPr id="0" name=""/>
        <dsp:cNvSpPr/>
      </dsp:nvSpPr>
      <dsp:spPr>
        <a:xfrm>
          <a:off x="2583565" y="4777712"/>
          <a:ext cx="62495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41158-A683-4583-B6D3-501885A1A76C}">
      <dsp:nvSpPr>
        <dsp:cNvPr id="0" name=""/>
        <dsp:cNvSpPr/>
      </dsp:nvSpPr>
      <dsp:spPr>
        <a:xfrm>
          <a:off x="1482011" y="1209"/>
          <a:ext cx="2611189" cy="130559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a:t>Descriptive Choropleth Maps</a:t>
          </a:r>
        </a:p>
      </dsp:txBody>
      <dsp:txXfrm>
        <a:off x="1520251" y="39449"/>
        <a:ext cx="2534709" cy="1229114"/>
      </dsp:txXfrm>
    </dsp:sp>
    <dsp:sp modelId="{ED7F4A97-215D-4F9D-8E89-452E0516A622}">
      <dsp:nvSpPr>
        <dsp:cNvPr id="0" name=""/>
        <dsp:cNvSpPr/>
      </dsp:nvSpPr>
      <dsp:spPr>
        <a:xfrm>
          <a:off x="1743130" y="1306803"/>
          <a:ext cx="261118" cy="979196"/>
        </a:xfrm>
        <a:custGeom>
          <a:avLst/>
          <a:gdLst/>
          <a:ahLst/>
          <a:cxnLst/>
          <a:rect l="0" t="0" r="0" b="0"/>
          <a:pathLst>
            <a:path>
              <a:moveTo>
                <a:pt x="0" y="0"/>
              </a:moveTo>
              <a:lnTo>
                <a:pt x="0" y="979196"/>
              </a:lnTo>
              <a:lnTo>
                <a:pt x="261118" y="979196"/>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C531F1-8501-490C-9723-EE3418130F34}">
      <dsp:nvSpPr>
        <dsp:cNvPr id="0" name=""/>
        <dsp:cNvSpPr/>
      </dsp:nvSpPr>
      <dsp:spPr>
        <a:xfrm>
          <a:off x="2004249" y="1633202"/>
          <a:ext cx="2088951" cy="1305594"/>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a:t>Number of Youth by ZCTA</a:t>
          </a:r>
        </a:p>
      </dsp:txBody>
      <dsp:txXfrm>
        <a:off x="2042489" y="1671442"/>
        <a:ext cx="2012471" cy="1229114"/>
      </dsp:txXfrm>
    </dsp:sp>
    <dsp:sp modelId="{216F630E-9ADB-430F-8DB0-27722BC2FB83}">
      <dsp:nvSpPr>
        <dsp:cNvPr id="0" name=""/>
        <dsp:cNvSpPr/>
      </dsp:nvSpPr>
      <dsp:spPr>
        <a:xfrm>
          <a:off x="1743130" y="1306803"/>
          <a:ext cx="261118" cy="2611189"/>
        </a:xfrm>
        <a:custGeom>
          <a:avLst/>
          <a:gdLst/>
          <a:ahLst/>
          <a:cxnLst/>
          <a:rect l="0" t="0" r="0" b="0"/>
          <a:pathLst>
            <a:path>
              <a:moveTo>
                <a:pt x="0" y="0"/>
              </a:moveTo>
              <a:lnTo>
                <a:pt x="0" y="2611189"/>
              </a:lnTo>
              <a:lnTo>
                <a:pt x="261118" y="2611189"/>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F7B3220-5BB9-456E-9FE1-752FC950EC6B}">
      <dsp:nvSpPr>
        <dsp:cNvPr id="0" name=""/>
        <dsp:cNvSpPr/>
      </dsp:nvSpPr>
      <dsp:spPr>
        <a:xfrm>
          <a:off x="2004249" y="3265196"/>
          <a:ext cx="2088951" cy="1305594"/>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a:t>Number of Facilities by ZCTA</a:t>
          </a:r>
        </a:p>
      </dsp:txBody>
      <dsp:txXfrm>
        <a:off x="2042489" y="3303436"/>
        <a:ext cx="2012471" cy="1229114"/>
      </dsp:txXfrm>
    </dsp:sp>
    <dsp:sp modelId="{15981C21-9556-4618-B34D-F2966FE09CF3}">
      <dsp:nvSpPr>
        <dsp:cNvPr id="0" name=""/>
        <dsp:cNvSpPr/>
      </dsp:nvSpPr>
      <dsp:spPr>
        <a:xfrm>
          <a:off x="4745998" y="1209"/>
          <a:ext cx="2611189" cy="130559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a:t>Geographic Proximity Analysis</a:t>
          </a:r>
        </a:p>
      </dsp:txBody>
      <dsp:txXfrm>
        <a:off x="4784238" y="39449"/>
        <a:ext cx="2534709" cy="1229114"/>
      </dsp:txXfrm>
    </dsp:sp>
    <dsp:sp modelId="{35AEC8D0-38FF-4054-9FEC-0E085FC4AE9C}">
      <dsp:nvSpPr>
        <dsp:cNvPr id="0" name=""/>
        <dsp:cNvSpPr/>
      </dsp:nvSpPr>
      <dsp:spPr>
        <a:xfrm>
          <a:off x="5007117" y="1306803"/>
          <a:ext cx="261118" cy="979196"/>
        </a:xfrm>
        <a:custGeom>
          <a:avLst/>
          <a:gdLst/>
          <a:ahLst/>
          <a:cxnLst/>
          <a:rect l="0" t="0" r="0" b="0"/>
          <a:pathLst>
            <a:path>
              <a:moveTo>
                <a:pt x="0" y="0"/>
              </a:moveTo>
              <a:lnTo>
                <a:pt x="0" y="979196"/>
              </a:lnTo>
              <a:lnTo>
                <a:pt x="261118" y="979196"/>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C9EDCD-F0F9-42F4-A50E-1FF87E594273}">
      <dsp:nvSpPr>
        <dsp:cNvPr id="0" name=""/>
        <dsp:cNvSpPr/>
      </dsp:nvSpPr>
      <dsp:spPr>
        <a:xfrm>
          <a:off x="5268236" y="1633202"/>
          <a:ext cx="2088951" cy="1305594"/>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a:t>Youth Geocoded to </a:t>
          </a:r>
          <a:r>
            <a:rPr lang="en-US" sz="2100" b="1" kern="1200" dirty="0"/>
            <a:t>Geographic</a:t>
          </a:r>
          <a:r>
            <a:rPr lang="en-US" sz="2100" kern="1200" dirty="0"/>
            <a:t> ZCTA Center</a:t>
          </a:r>
        </a:p>
      </dsp:txBody>
      <dsp:txXfrm>
        <a:off x="5306476" y="1671442"/>
        <a:ext cx="2012471" cy="1229114"/>
      </dsp:txXfrm>
    </dsp:sp>
    <dsp:sp modelId="{42279271-2769-45A8-948F-F69A690A3082}">
      <dsp:nvSpPr>
        <dsp:cNvPr id="0" name=""/>
        <dsp:cNvSpPr/>
      </dsp:nvSpPr>
      <dsp:spPr>
        <a:xfrm>
          <a:off x="5007117" y="1306803"/>
          <a:ext cx="261118" cy="2611189"/>
        </a:xfrm>
        <a:custGeom>
          <a:avLst/>
          <a:gdLst/>
          <a:ahLst/>
          <a:cxnLst/>
          <a:rect l="0" t="0" r="0" b="0"/>
          <a:pathLst>
            <a:path>
              <a:moveTo>
                <a:pt x="0" y="0"/>
              </a:moveTo>
              <a:lnTo>
                <a:pt x="0" y="2611189"/>
              </a:lnTo>
              <a:lnTo>
                <a:pt x="261118" y="2611189"/>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46BD4BB-E753-48C2-9A3E-8FB21B263756}">
      <dsp:nvSpPr>
        <dsp:cNvPr id="0" name=""/>
        <dsp:cNvSpPr/>
      </dsp:nvSpPr>
      <dsp:spPr>
        <a:xfrm>
          <a:off x="5268236" y="3265196"/>
          <a:ext cx="2088951" cy="1305594"/>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a:t>Youth Geocoded to </a:t>
          </a:r>
          <a:r>
            <a:rPr lang="en-US" sz="2100" b="1" kern="1200" dirty="0"/>
            <a:t>Population-Weighted</a:t>
          </a:r>
          <a:r>
            <a:rPr lang="en-US" sz="2100" kern="1200" dirty="0"/>
            <a:t> ZCTA Center</a:t>
          </a:r>
        </a:p>
      </dsp:txBody>
      <dsp:txXfrm>
        <a:off x="5306476" y="3303436"/>
        <a:ext cx="2012471" cy="122911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CCA4D3-5603-4E7F-A7BB-26C226AEC5C3}" type="datetimeFigureOut">
              <a:rPr lang="en-US" smtClean="0"/>
              <a:t>5/16/2018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1D89D9-AB52-4193-919F-9761E2DE2F31}" type="slidenum">
              <a:rPr lang="en-US" smtClean="0"/>
              <a:t>‹#›</a:t>
            </a:fld>
            <a:endParaRPr lang="en-US"/>
          </a:p>
        </p:txBody>
      </p:sp>
    </p:spTree>
    <p:extLst>
      <p:ext uri="{BB962C8B-B14F-4D97-AF65-F5344CB8AC3E}">
        <p14:creationId xmlns:p14="http://schemas.microsoft.com/office/powerpoint/2010/main" val="539733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2</a:t>
            </a:fld>
            <a:endParaRPr lang="en-US"/>
          </a:p>
        </p:txBody>
      </p:sp>
    </p:spTree>
    <p:extLst>
      <p:ext uri="{BB962C8B-B14F-4D97-AF65-F5344CB8AC3E}">
        <p14:creationId xmlns:p14="http://schemas.microsoft.com/office/powerpoint/2010/main" val="2815618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11</a:t>
            </a:fld>
            <a:endParaRPr lang="en-US"/>
          </a:p>
        </p:txBody>
      </p:sp>
    </p:spTree>
    <p:extLst>
      <p:ext uri="{BB962C8B-B14F-4D97-AF65-F5344CB8AC3E}">
        <p14:creationId xmlns:p14="http://schemas.microsoft.com/office/powerpoint/2010/main" val="1659581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12</a:t>
            </a:fld>
            <a:endParaRPr lang="en-US"/>
          </a:p>
        </p:txBody>
      </p:sp>
    </p:spTree>
    <p:extLst>
      <p:ext uri="{BB962C8B-B14F-4D97-AF65-F5344CB8AC3E}">
        <p14:creationId xmlns:p14="http://schemas.microsoft.com/office/powerpoint/2010/main" val="53969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13</a:t>
            </a:fld>
            <a:endParaRPr lang="en-US"/>
          </a:p>
        </p:txBody>
      </p:sp>
    </p:spTree>
    <p:extLst>
      <p:ext uri="{BB962C8B-B14F-4D97-AF65-F5344CB8AC3E}">
        <p14:creationId xmlns:p14="http://schemas.microsoft.com/office/powerpoint/2010/main" val="1410496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14</a:t>
            </a:fld>
            <a:endParaRPr lang="en-US"/>
          </a:p>
        </p:txBody>
      </p:sp>
    </p:spTree>
    <p:extLst>
      <p:ext uri="{BB962C8B-B14F-4D97-AF65-F5344CB8AC3E}">
        <p14:creationId xmlns:p14="http://schemas.microsoft.com/office/powerpoint/2010/main" val="3245544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19</a:t>
            </a:fld>
            <a:endParaRPr lang="en-US"/>
          </a:p>
        </p:txBody>
      </p:sp>
    </p:spTree>
    <p:extLst>
      <p:ext uri="{BB962C8B-B14F-4D97-AF65-F5344CB8AC3E}">
        <p14:creationId xmlns:p14="http://schemas.microsoft.com/office/powerpoint/2010/main" val="34593619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20</a:t>
            </a:fld>
            <a:endParaRPr lang="en-US"/>
          </a:p>
        </p:txBody>
      </p:sp>
    </p:spTree>
    <p:extLst>
      <p:ext uri="{BB962C8B-B14F-4D97-AF65-F5344CB8AC3E}">
        <p14:creationId xmlns:p14="http://schemas.microsoft.com/office/powerpoint/2010/main" val="693436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53" name="Shape 5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093734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dirty="0"/>
          </a:p>
        </p:txBody>
      </p:sp>
      <p:sp>
        <p:nvSpPr>
          <p:cNvPr id="59" name="Shape 5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25915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68" name="Shape 6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877055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 name="Shape 77"/>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78" name="Shape 7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26</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02423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3</a:t>
            </a:fld>
            <a:endParaRPr lang="en-US"/>
          </a:p>
        </p:txBody>
      </p:sp>
    </p:spTree>
    <p:extLst>
      <p:ext uri="{BB962C8B-B14F-4D97-AF65-F5344CB8AC3E}">
        <p14:creationId xmlns:p14="http://schemas.microsoft.com/office/powerpoint/2010/main" val="32365893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86" name="Shape 8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6563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dirty="0"/>
          </a:p>
        </p:txBody>
      </p:sp>
      <p:sp>
        <p:nvSpPr>
          <p:cNvPr id="94" name="Shape 9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264674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03" name="Shape 10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37376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12" name="Shape 11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62231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21" name="Shape 121"/>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289315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30" name="Shape 13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36138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39" name="Shape 13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497534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48" name="Shape 14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778886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57" name="Shape 157"/>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95295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66" name="Shape 16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30555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4</a:t>
            </a:fld>
            <a:endParaRPr lang="en-US"/>
          </a:p>
        </p:txBody>
      </p:sp>
    </p:spTree>
    <p:extLst>
      <p:ext uri="{BB962C8B-B14F-4D97-AF65-F5344CB8AC3E}">
        <p14:creationId xmlns:p14="http://schemas.microsoft.com/office/powerpoint/2010/main" val="3203344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75" name="Shape 175"/>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19860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84" name="Shape 18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04996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93" name="Shape 19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84193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202" name="Shape 20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2969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11" name="Shape 211"/>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21023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19" name="Shape 21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37856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28" name="Shape 22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648695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44</a:t>
            </a:fld>
            <a:endParaRPr lang="en-US"/>
          </a:p>
        </p:txBody>
      </p:sp>
    </p:spTree>
    <p:extLst>
      <p:ext uri="{BB962C8B-B14F-4D97-AF65-F5344CB8AC3E}">
        <p14:creationId xmlns:p14="http://schemas.microsoft.com/office/powerpoint/2010/main" val="34469210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People have</a:t>
            </a:r>
            <a:r>
              <a:rPr lang="en-US" baseline="0" dirty="0" smtClean="0"/>
              <a:t> tried mapping complex Indigenous realities for a long time. Physical maps draw by Indigenous scholars to address some of this complexity and robustness of information are available, but they are often criticized for their cartographic choices as being overwhelming or unconventional. </a:t>
            </a:r>
          </a:p>
          <a:p>
            <a:r>
              <a:rPr lang="en-US" dirty="0" smtClean="0"/>
              <a:t>Introduction to the topic. What are</a:t>
            </a:r>
            <a:r>
              <a:rPr lang="en-US" baseline="0" dirty="0" smtClean="0"/>
              <a:t> our realities, what are our histories, how can we make this information relevant to our communities, both of Natives and to academics. How do we decolonize information and make it available to people who would benefit most from this information. Is an institution the place to host this information. How do we use geospatial information to tell the stories of our people.</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45</a:t>
            </a:fld>
            <a:endParaRPr lang="en-US"/>
          </a:p>
        </p:txBody>
      </p:sp>
    </p:spTree>
    <p:extLst>
      <p:ext uri="{BB962C8B-B14F-4D97-AF65-F5344CB8AC3E}">
        <p14:creationId xmlns:p14="http://schemas.microsoft.com/office/powerpoint/2010/main" val="22314572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we chose the scale – something more continuous</a:t>
            </a:r>
          </a:p>
          <a:p>
            <a:r>
              <a:rPr lang="en-US" dirty="0" smtClean="0"/>
              <a:t>We have</a:t>
            </a:r>
            <a:r>
              <a:rPr lang="en-US" baseline="0" dirty="0" smtClean="0"/>
              <a:t> a lot of publically available data, but there isn’t any kind of centralized place for this data to live. That’s why I came up with the idea for the PNW Natives Geodatabase, a publically facing data portal for use by Native communities, Indigenous scholars, and academic researchers. </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46</a:t>
            </a:fld>
            <a:endParaRPr lang="en-US"/>
          </a:p>
        </p:txBody>
      </p:sp>
    </p:spTree>
    <p:extLst>
      <p:ext uri="{BB962C8B-B14F-4D97-AF65-F5344CB8AC3E}">
        <p14:creationId xmlns:p14="http://schemas.microsoft.com/office/powerpoint/2010/main" val="3054460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5</a:t>
            </a:fld>
            <a:endParaRPr lang="en-US"/>
          </a:p>
        </p:txBody>
      </p:sp>
    </p:spTree>
    <p:extLst>
      <p:ext uri="{BB962C8B-B14F-4D97-AF65-F5344CB8AC3E}">
        <p14:creationId xmlns:p14="http://schemas.microsoft.com/office/powerpoint/2010/main" val="31231794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Professional</a:t>
            </a:r>
            <a:r>
              <a:rPr lang="en-US" baseline="0" dirty="0" smtClean="0"/>
              <a:t> geospatial technologies are often out of reach for tribal organizations and governments, often relying on the BIA to provide relevant information.</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47</a:t>
            </a:fld>
            <a:endParaRPr lang="en-US"/>
          </a:p>
        </p:txBody>
      </p:sp>
    </p:spTree>
    <p:extLst>
      <p:ext uri="{BB962C8B-B14F-4D97-AF65-F5344CB8AC3E}">
        <p14:creationId xmlns:p14="http://schemas.microsoft.com/office/powerpoint/2010/main" val="35688583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emblems of the different data places.</a:t>
            </a:r>
          </a:p>
          <a:p>
            <a:r>
              <a:rPr lang="en-US" dirty="0" smtClean="0"/>
              <a:t>Where does the data come from?</a:t>
            </a:r>
          </a:p>
          <a:p>
            <a:r>
              <a:rPr lang="en-US" dirty="0" smtClean="0"/>
              <a:t>End: Forewarning,</a:t>
            </a:r>
            <a:r>
              <a:rPr lang="en-US" baseline="0" dirty="0" smtClean="0"/>
              <a:t> I am not a cartographer and the rest of the images are more for previewing the available data rather than making it easily consumable. </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48</a:t>
            </a:fld>
            <a:endParaRPr lang="en-US"/>
          </a:p>
        </p:txBody>
      </p:sp>
    </p:spTree>
    <p:extLst>
      <p:ext uri="{BB962C8B-B14F-4D97-AF65-F5344CB8AC3E}">
        <p14:creationId xmlns:p14="http://schemas.microsoft.com/office/powerpoint/2010/main" val="1223942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 is the data? Mixture of georeferenced</a:t>
            </a:r>
            <a:r>
              <a:rPr lang="en-US" baseline="0" dirty="0" smtClean="0"/>
              <a:t> paper maps and vector data. </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49</a:t>
            </a:fld>
            <a:endParaRPr lang="en-US"/>
          </a:p>
        </p:txBody>
      </p:sp>
    </p:spTree>
    <p:extLst>
      <p:ext uri="{BB962C8B-B14F-4D97-AF65-F5344CB8AC3E}">
        <p14:creationId xmlns:p14="http://schemas.microsoft.com/office/powerpoint/2010/main" val="10883325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50</a:t>
            </a:fld>
            <a:endParaRPr lang="en-US"/>
          </a:p>
        </p:txBody>
      </p:sp>
    </p:spTree>
    <p:extLst>
      <p:ext uri="{BB962C8B-B14F-4D97-AF65-F5344CB8AC3E}">
        <p14:creationId xmlns:p14="http://schemas.microsoft.com/office/powerpoint/2010/main" val="27284167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should maybe be asking questions like, why is the Colville Nation one quarter the size it was when the first treaty was signed. What is being done to all of those lands. Why was the new treaty signed just one year after the publication of a map surveying precious metals in the Colville area. I have a lot of theories and conspiracies.</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51</a:t>
            </a:fld>
            <a:endParaRPr lang="en-US"/>
          </a:p>
        </p:txBody>
      </p:sp>
    </p:spTree>
    <p:extLst>
      <p:ext uri="{BB962C8B-B14F-4D97-AF65-F5344CB8AC3E}">
        <p14:creationId xmlns:p14="http://schemas.microsoft.com/office/powerpoint/2010/main" val="38743038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53</a:t>
            </a:fld>
            <a:endParaRPr lang="en-US"/>
          </a:p>
        </p:txBody>
      </p:sp>
    </p:spTree>
    <p:extLst>
      <p:ext uri="{BB962C8B-B14F-4D97-AF65-F5344CB8AC3E}">
        <p14:creationId xmlns:p14="http://schemas.microsoft.com/office/powerpoint/2010/main" val="19804392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54</a:t>
            </a:fld>
            <a:endParaRPr lang="en-US"/>
          </a:p>
        </p:txBody>
      </p:sp>
    </p:spTree>
    <p:extLst>
      <p:ext uri="{BB962C8B-B14F-4D97-AF65-F5344CB8AC3E}">
        <p14:creationId xmlns:p14="http://schemas.microsoft.com/office/powerpoint/2010/main" val="26845512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I’ve also collected data related</a:t>
            </a:r>
            <a:r>
              <a:rPr lang="en-US" baseline="0" dirty="0" smtClean="0"/>
              <a:t> to environmental concerns. </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59</a:t>
            </a:fld>
            <a:endParaRPr lang="en-US"/>
          </a:p>
        </p:txBody>
      </p:sp>
    </p:spTree>
    <p:extLst>
      <p:ext uri="{BB962C8B-B14F-4D97-AF65-F5344CB8AC3E}">
        <p14:creationId xmlns:p14="http://schemas.microsoft.com/office/powerpoint/2010/main" val="4281243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I’ve also collected data related</a:t>
            </a:r>
            <a:r>
              <a:rPr lang="en-US" baseline="0" dirty="0" smtClean="0"/>
              <a:t> to environmental concerns. </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60</a:t>
            </a:fld>
            <a:endParaRPr lang="en-US"/>
          </a:p>
        </p:txBody>
      </p:sp>
    </p:spTree>
    <p:extLst>
      <p:ext uri="{BB962C8B-B14F-4D97-AF65-F5344CB8AC3E}">
        <p14:creationId xmlns:p14="http://schemas.microsoft.com/office/powerpoint/2010/main" val="11261521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74</a:t>
            </a:fld>
            <a:endParaRPr lang="en-US"/>
          </a:p>
        </p:txBody>
      </p:sp>
    </p:spTree>
    <p:extLst>
      <p:ext uri="{BB962C8B-B14F-4D97-AF65-F5344CB8AC3E}">
        <p14:creationId xmlns:p14="http://schemas.microsoft.com/office/powerpoint/2010/main" val="709265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6</a:t>
            </a:fld>
            <a:endParaRPr lang="en-US"/>
          </a:p>
        </p:txBody>
      </p:sp>
    </p:spTree>
    <p:extLst>
      <p:ext uri="{BB962C8B-B14F-4D97-AF65-F5344CB8AC3E}">
        <p14:creationId xmlns:p14="http://schemas.microsoft.com/office/powerpoint/2010/main" val="10611097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1D89D9-AB52-4193-919F-9761E2DE2F31}" type="slidenum">
              <a:rPr lang="en-US" smtClean="0"/>
              <a:t>107</a:t>
            </a:fld>
            <a:endParaRPr lang="en-US"/>
          </a:p>
        </p:txBody>
      </p:sp>
    </p:spTree>
    <p:extLst>
      <p:ext uri="{BB962C8B-B14F-4D97-AF65-F5344CB8AC3E}">
        <p14:creationId xmlns:p14="http://schemas.microsoft.com/office/powerpoint/2010/main" val="8311997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Demographic</a:t>
            </a:r>
            <a:r>
              <a:rPr lang="en-US" baseline="0" dirty="0" smtClean="0"/>
              <a:t> data is core to a lot of GIS research projects. But working with the US Census Bureau often leads one to experience levels of frustration and despair. Trying to understand what variables are included in which Census tool (Decennial OR American Community Survey) can make you to wish that you had a direct line to a Census master like </a:t>
            </a:r>
            <a:r>
              <a:rPr lang="en-US" baseline="0" dirty="0" err="1" smtClean="0"/>
              <a:t>Gov</a:t>
            </a:r>
            <a:r>
              <a:rPr lang="en-US" baseline="0" dirty="0" smtClean="0"/>
              <a:t> Docs Librarian, Cass Hartnett. On top of that you still have to get the TIGER/Line files and join the two pieces together. </a:t>
            </a:r>
          </a:p>
          <a:p>
            <a:endParaRPr lang="en-US" baseline="0" dirty="0" smtClean="0"/>
          </a:p>
          <a:p>
            <a:r>
              <a:rPr lang="en-US" baseline="0" dirty="0" smtClean="0"/>
              <a:t>There’s got to be a better way?!?</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108</a:t>
            </a:fld>
            <a:endParaRPr lang="en-US"/>
          </a:p>
        </p:txBody>
      </p:sp>
    </p:spTree>
    <p:extLst>
      <p:ext uri="{BB962C8B-B14F-4D97-AF65-F5344CB8AC3E}">
        <p14:creationId xmlns:p14="http://schemas.microsoft.com/office/powerpoint/2010/main" val="357043583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You’re in luck! </a:t>
            </a:r>
          </a:p>
          <a:p>
            <a:endParaRPr lang="en-US" dirty="0"/>
          </a:p>
          <a:p>
            <a:r>
              <a:rPr lang="en-US" dirty="0"/>
              <a:t>“SimplyAnalytics is a web-based mapping, analytics, and data visualization application that makes it easy for anyone to create interactive maps, charts, and reports using 100,000+ data variables. </a:t>
            </a:r>
            <a:r>
              <a:rPr lang="en-US" dirty="0" smtClean="0"/>
              <a:t>…</a:t>
            </a:r>
            <a:r>
              <a:rPr lang="en-US" dirty="0"/>
              <a:t>related to demographics, employment, housing, market segments, businesses, consumer spending, brand preferences, public health, and more from industry-leading data vendors.”--http://simplyanalytics.com/ </a:t>
            </a:r>
          </a:p>
          <a:p>
            <a:pPr defTabSz="931774">
              <a:defRPr/>
            </a:pPr>
            <a:endParaRPr lang="en-US" dirty="0"/>
          </a:p>
          <a:p>
            <a:pPr defTabSz="931774">
              <a:defRPr/>
            </a:pPr>
            <a:r>
              <a:rPr lang="en-US" dirty="0"/>
              <a:t>Primarily comes from 2 vendors: EASI and Simmons</a:t>
            </a:r>
          </a:p>
          <a:p>
            <a:pPr defTabSz="931774">
              <a:defRPr/>
            </a:pPr>
            <a:endParaRPr lang="en-US" dirty="0"/>
          </a:p>
          <a:p>
            <a:pPr defTabSz="931774">
              <a:defRPr/>
            </a:pPr>
            <a:r>
              <a:rPr lang="en-US" sz="800" dirty="0"/>
              <a:t>EASI (Easy Analytic Software Inc.) Data:</a:t>
            </a:r>
          </a:p>
          <a:p>
            <a:pPr marL="174708" indent="-174708" defTabSz="931774">
              <a:buFont typeface="Arial" panose="020B0604020202020204" pitchFamily="34" charset="0"/>
              <a:buChar char="•"/>
              <a:defRPr/>
            </a:pPr>
            <a:r>
              <a:rPr lang="en-US" sz="800" dirty="0"/>
              <a:t>Using input data from the Census Bureau, Bureau of Labor Statistics, and </a:t>
            </a:r>
            <a:r>
              <a:rPr lang="en-US" sz="800" dirty="0" err="1"/>
              <a:t>Mediamark</a:t>
            </a:r>
            <a:r>
              <a:rPr lang="en-US" sz="800" dirty="0"/>
              <a:t>, EASI develops model-based indicators of the demographic characteristics, consumer spending, and behavior patterns</a:t>
            </a:r>
          </a:p>
          <a:p>
            <a:pPr marL="174708" indent="-174708" defTabSz="931774">
              <a:buFont typeface="Arial" panose="020B0604020202020204" pitchFamily="34" charset="0"/>
              <a:buChar char="•"/>
              <a:defRPr/>
            </a:pPr>
            <a:r>
              <a:rPr lang="en-US" sz="800" dirty="0"/>
              <a:t>range of geographic areas—State, counties, census tracts, and block groups.</a:t>
            </a:r>
          </a:p>
          <a:p>
            <a:pPr marL="174708" indent="-174708" defTabSz="931774">
              <a:buFont typeface="Arial" panose="020B0604020202020204" pitchFamily="34" charset="0"/>
              <a:buChar char="•"/>
              <a:defRPr/>
            </a:pPr>
            <a:endParaRPr lang="en-US" sz="800"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109</a:t>
            </a:fld>
            <a:endParaRPr lang="en-US"/>
          </a:p>
        </p:txBody>
      </p:sp>
    </p:spTree>
    <p:extLst>
      <p:ext uri="{BB962C8B-B14F-4D97-AF65-F5344CB8AC3E}">
        <p14:creationId xmlns:p14="http://schemas.microsoft.com/office/powerpoint/2010/main" val="5897224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smtClean="0"/>
              <a:t>Once</a:t>
            </a:r>
            <a:r>
              <a:rPr lang="en-US" baseline="0" dirty="0" smtClean="0"/>
              <a:t> inside, the first thing you want to do is choose your data variable. You don’t need to know if it is part of the Decennial Census or ACS. They’ve categorized everything into topics that make it easy to browse. Here we’re selecting Population Density per </a:t>
            </a:r>
            <a:r>
              <a:rPr lang="en-US" baseline="0" dirty="0" err="1" smtClean="0"/>
              <a:t>sq</a:t>
            </a:r>
            <a:r>
              <a:rPr lang="en-US" baseline="0" dirty="0" smtClean="0"/>
              <a:t> mile.</a:t>
            </a:r>
            <a:endParaRPr lang="en-US" dirty="0" smtClean="0"/>
          </a:p>
          <a:p>
            <a:pPr defTabSz="931774"/>
            <a:endParaRPr lang="en-US" dirty="0" smtClean="0"/>
          </a:p>
          <a:p>
            <a:pPr defTabSz="931774"/>
            <a:r>
              <a:rPr lang="en-US" dirty="0" smtClean="0"/>
              <a:t>Once you’ve selected</a:t>
            </a:r>
            <a:r>
              <a:rPr lang="en-US" baseline="0" dirty="0" smtClean="0"/>
              <a:t> your variable, the next thing you need to do is select your location of interest. You can choose from National down to City level geographies. As you type, an auto-generated list of options will appear. Here we are choosing to map the City of Seattle. </a:t>
            </a:r>
            <a:endParaRPr lang="en-US" dirty="0" smtClean="0"/>
          </a:p>
          <a:p>
            <a:endParaRPr lang="en-US" dirty="0" smtClean="0"/>
          </a:p>
          <a:p>
            <a:pPr defTabSz="931774"/>
            <a:r>
              <a:rPr lang="en-US" dirty="0" smtClean="0"/>
              <a:t>Of</a:t>
            </a:r>
            <a:r>
              <a:rPr lang="en-US" baseline="0" dirty="0" smtClean="0"/>
              <a:t> course, SimplyAnalytics does include metadata, so if you wanted to know if this is a Census or ACS variable, you can find out. It also contains info on what the variable is, so that you can be confident you are mapping the right thing in order to tell your story.</a:t>
            </a:r>
            <a:endParaRPr lang="en-US" dirty="0" smtClean="0"/>
          </a:p>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110</a:t>
            </a:fld>
            <a:endParaRPr lang="en-US"/>
          </a:p>
        </p:txBody>
      </p:sp>
    </p:spTree>
    <p:extLst>
      <p:ext uri="{BB962C8B-B14F-4D97-AF65-F5344CB8AC3E}">
        <p14:creationId xmlns:p14="http://schemas.microsoft.com/office/powerpoint/2010/main" val="308994629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your variable and location</a:t>
            </a:r>
            <a:r>
              <a:rPr lang="en-US" baseline="0" dirty="0" smtClean="0"/>
              <a:t> are selected, SimplyAnalytics creates an interactive map like this one. Here you can edit the legend, color scheme, classification method, etc. You can also change the level of Census geography depicted from State down to Block Group. </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111</a:t>
            </a:fld>
            <a:endParaRPr lang="en-US"/>
          </a:p>
        </p:txBody>
      </p:sp>
    </p:spTree>
    <p:extLst>
      <p:ext uri="{BB962C8B-B14F-4D97-AF65-F5344CB8AC3E}">
        <p14:creationId xmlns:p14="http://schemas.microsoft.com/office/powerpoint/2010/main" val="36272816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You can also create a custom layout of your map after you are done with your editing.  Options for exporting the layout include jpg, pdf, and other formats. </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112</a:t>
            </a:fld>
            <a:endParaRPr lang="en-US"/>
          </a:p>
        </p:txBody>
      </p:sp>
    </p:spTree>
    <p:extLst>
      <p:ext uri="{BB962C8B-B14F-4D97-AF65-F5344CB8AC3E}">
        <p14:creationId xmlns:p14="http://schemas.microsoft.com/office/powerpoint/2010/main" val="156965202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a:t>
            </a:r>
            <a:r>
              <a:rPr lang="en-US" baseline="0" dirty="0" smtClean="0"/>
              <a:t> the neat thing about SimplyAnalytics is that you also have to option of exporting the map data out as a shapefile. With a few clicks of the mouse, you can tell SimplyAnalytics to package up the Census attribute data with the Census geography. Once the backend processing is complete, you get an email with a link to download the zipped shapefile.</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113</a:t>
            </a:fld>
            <a:endParaRPr lang="en-US"/>
          </a:p>
        </p:txBody>
      </p:sp>
    </p:spTree>
    <p:extLst>
      <p:ext uri="{BB962C8B-B14F-4D97-AF65-F5344CB8AC3E}">
        <p14:creationId xmlns:p14="http://schemas.microsoft.com/office/powerpoint/2010/main" val="412031214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 download</a:t>
            </a:r>
            <a:r>
              <a:rPr lang="en-US" baseline="0" dirty="0" smtClean="0"/>
              <a:t> and extract the zipped file, you can add it to your ArcMap project just like any other shapefile.</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114</a:t>
            </a:fld>
            <a:endParaRPr lang="en-US"/>
          </a:p>
        </p:txBody>
      </p:sp>
    </p:spTree>
    <p:extLst>
      <p:ext uri="{BB962C8B-B14F-4D97-AF65-F5344CB8AC3E}">
        <p14:creationId xmlns:p14="http://schemas.microsoft.com/office/powerpoint/2010/main" val="168704098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But wait, there’s more. Remember the other vendor supplying data to SimplyAnalytics, Simmons?</a:t>
            </a:r>
          </a:p>
          <a:p>
            <a:pPr defTabSz="931774">
              <a:defRPr/>
            </a:pPr>
            <a:endParaRPr lang="en-US" dirty="0"/>
          </a:p>
          <a:p>
            <a:pPr defTabSz="931774">
              <a:defRPr/>
            </a:pPr>
            <a:r>
              <a:rPr lang="en-US" dirty="0"/>
              <a:t>Simmons Local Consumer Insight (</a:t>
            </a:r>
            <a:r>
              <a:rPr lang="en-US" dirty="0" err="1"/>
              <a:t>SimmonsLOCAL</a:t>
            </a:r>
            <a:r>
              <a:rPr lang="en-US" dirty="0"/>
              <a:t>) Data includes:</a:t>
            </a:r>
          </a:p>
          <a:p>
            <a:pPr marL="174708" indent="-174708" defTabSz="931774">
              <a:buFont typeface="Arial" panose="020B0604020202020204" pitchFamily="34" charset="0"/>
              <a:buChar char="•"/>
              <a:defRPr/>
            </a:pPr>
            <a:r>
              <a:rPr lang="en-US" dirty="0"/>
              <a:t>information on lifestyles, attitudes, purchase behaviors, and media usage </a:t>
            </a:r>
          </a:p>
          <a:p>
            <a:pPr marL="174708" indent="-174708" defTabSz="931774">
              <a:buFont typeface="Arial" panose="020B0604020202020204" pitchFamily="34" charset="0"/>
              <a:buChar char="•"/>
              <a:defRPr/>
            </a:pPr>
            <a:r>
              <a:rPr lang="en-US" dirty="0"/>
              <a:t>analysis down to the zip code level</a:t>
            </a:r>
          </a:p>
          <a:p>
            <a:pPr defTabSz="931774"/>
            <a:r>
              <a:rPr lang="en-US" dirty="0"/>
              <a:t>For all of America’s 210 media markets.</a:t>
            </a:r>
          </a:p>
          <a:p>
            <a:pPr defTabSz="931774"/>
            <a:endParaRPr lang="en-US" dirty="0"/>
          </a:p>
          <a:p>
            <a:pPr defTabSz="931774"/>
            <a:r>
              <a:rPr lang="en-US" dirty="0"/>
              <a:t>So if you want to map the percent of the population classified as “Kids and Cabernet” in your zip code, you can!</a:t>
            </a:r>
          </a:p>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115</a:t>
            </a:fld>
            <a:endParaRPr lang="en-US"/>
          </a:p>
        </p:txBody>
      </p:sp>
    </p:spTree>
    <p:extLst>
      <p:ext uri="{BB962C8B-B14F-4D97-AF65-F5344CB8AC3E}">
        <p14:creationId xmlns:p14="http://schemas.microsoft.com/office/powerpoint/2010/main" val="30527582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how do you get to SimplyAnalytics? It’s simple: either via the UW Libraries’ Articles &amp; Research Databases link and search for “SimplyAnalytics.”</a:t>
            </a:r>
          </a:p>
          <a:p>
            <a:endParaRPr lang="en-US" baseline="0" dirty="0" smtClean="0"/>
          </a:p>
          <a:p>
            <a:r>
              <a:rPr lang="en-US" baseline="0" dirty="0" smtClean="0"/>
              <a:t>Or by linking to it from the Libraries Geospatial Data Resources Guide’s page on “Other Mapping Tools.”</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116</a:t>
            </a:fld>
            <a:endParaRPr lang="en-US"/>
          </a:p>
        </p:txBody>
      </p:sp>
    </p:spTree>
    <p:extLst>
      <p:ext uri="{BB962C8B-B14F-4D97-AF65-F5344CB8AC3E}">
        <p14:creationId xmlns:p14="http://schemas.microsoft.com/office/powerpoint/2010/main" val="1466631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7</a:t>
            </a:fld>
            <a:endParaRPr lang="en-US"/>
          </a:p>
        </p:txBody>
      </p:sp>
    </p:spTree>
    <p:extLst>
      <p:ext uri="{BB962C8B-B14F-4D97-AF65-F5344CB8AC3E}">
        <p14:creationId xmlns:p14="http://schemas.microsoft.com/office/powerpoint/2010/main" val="379278790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solidFill>
                  <a:prstClr val="black"/>
                </a:solidFill>
              </a:rPr>
              <a:pPr/>
              <a:t>118</a:t>
            </a:fld>
            <a:endParaRPr lang="en-US">
              <a:solidFill>
                <a:prstClr val="black"/>
              </a:solidFill>
            </a:endParaRPr>
          </a:p>
        </p:txBody>
      </p:sp>
    </p:spTree>
    <p:extLst>
      <p:ext uri="{BB962C8B-B14F-4D97-AF65-F5344CB8AC3E}">
        <p14:creationId xmlns:p14="http://schemas.microsoft.com/office/powerpoint/2010/main" val="42582758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131</a:t>
            </a:fld>
            <a:endParaRPr lang="en-US"/>
          </a:p>
        </p:txBody>
      </p:sp>
    </p:spTree>
    <p:extLst>
      <p:ext uri="{BB962C8B-B14F-4D97-AF65-F5344CB8AC3E}">
        <p14:creationId xmlns:p14="http://schemas.microsoft.com/office/powerpoint/2010/main" val="192807664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150</a:t>
            </a:fld>
            <a:endParaRPr lang="en-US"/>
          </a:p>
        </p:txBody>
      </p:sp>
    </p:spTree>
    <p:extLst>
      <p:ext uri="{BB962C8B-B14F-4D97-AF65-F5344CB8AC3E}">
        <p14:creationId xmlns:p14="http://schemas.microsoft.com/office/powerpoint/2010/main" val="36050116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151</a:t>
            </a:fld>
            <a:endParaRPr lang="en-US"/>
          </a:p>
        </p:txBody>
      </p:sp>
    </p:spTree>
    <p:extLst>
      <p:ext uri="{BB962C8B-B14F-4D97-AF65-F5344CB8AC3E}">
        <p14:creationId xmlns:p14="http://schemas.microsoft.com/office/powerpoint/2010/main" val="325339204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A comprehensive address file containing a point for every addressable site within King County. It is derived from the E 9-1-1 address layer which was created with the intention of assisting emergency responders locate 9-1-1 wireless callers more efficiently. Address points with the site type: ED (Dry Hydrant), EH (Hydrant), ET(Public Telephone) are not included. The layer is </a:t>
            </a:r>
            <a:r>
              <a:rPr lang="en-US" sz="1200" b="0" i="0" u="none" strike="noStrike" kern="1200" dirty="0" err="1" smtClean="0">
                <a:solidFill>
                  <a:schemeClr val="tx1"/>
                </a:solidFill>
                <a:effectLst/>
                <a:latin typeface="+mn-lt"/>
                <a:ea typeface="+mn-ea"/>
                <a:cs typeface="+mn-cs"/>
              </a:rPr>
              <a:t>overlayed</a:t>
            </a:r>
            <a:r>
              <a:rPr lang="en-US" sz="1200" b="0" i="0" u="none" strike="noStrike" kern="1200" dirty="0" smtClean="0">
                <a:solidFill>
                  <a:schemeClr val="tx1"/>
                </a:solidFill>
                <a:effectLst/>
                <a:latin typeface="+mn-lt"/>
                <a:ea typeface="+mn-ea"/>
                <a:cs typeface="+mn-cs"/>
              </a:rPr>
              <a:t> with the Washington County polygon layer and the King County parcel layer. The layer is joined with </a:t>
            </a:r>
            <a:r>
              <a:rPr lang="en-US" sz="1200" b="0" i="0" u="none" strike="noStrike" kern="1200" dirty="0" err="1" smtClean="0">
                <a:solidFill>
                  <a:schemeClr val="tx1"/>
                </a:solidFill>
                <a:effectLst/>
                <a:latin typeface="+mn-lt"/>
                <a:ea typeface="+mn-ea"/>
                <a:cs typeface="+mn-cs"/>
              </a:rPr>
              <a:t>KCZipcode</a:t>
            </a:r>
            <a:r>
              <a:rPr lang="en-US" sz="1200" b="0" i="0" u="none" strike="noStrike" kern="1200" dirty="0" smtClean="0">
                <a:solidFill>
                  <a:schemeClr val="tx1"/>
                </a:solidFill>
                <a:effectLst/>
                <a:latin typeface="+mn-lt"/>
                <a:ea typeface="+mn-ea"/>
                <a:cs typeface="+mn-cs"/>
              </a:rPr>
              <a:t> table to bring in the USPS Zip+4 data fields. The layer is joined with King County Assessor tables to identify primary addresses for each parcel.</a:t>
            </a:r>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155</a:t>
            </a:fld>
            <a:endParaRPr lang="en-US"/>
          </a:p>
        </p:txBody>
      </p:sp>
    </p:spTree>
    <p:extLst>
      <p:ext uri="{BB962C8B-B14F-4D97-AF65-F5344CB8AC3E}">
        <p14:creationId xmlns:p14="http://schemas.microsoft.com/office/powerpoint/2010/main" val="3453605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8</a:t>
            </a:fld>
            <a:endParaRPr lang="en-US"/>
          </a:p>
        </p:txBody>
      </p:sp>
    </p:spTree>
    <p:extLst>
      <p:ext uri="{BB962C8B-B14F-4D97-AF65-F5344CB8AC3E}">
        <p14:creationId xmlns:p14="http://schemas.microsoft.com/office/powerpoint/2010/main" val="452119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9</a:t>
            </a:fld>
            <a:endParaRPr lang="en-US"/>
          </a:p>
        </p:txBody>
      </p:sp>
    </p:spTree>
    <p:extLst>
      <p:ext uri="{BB962C8B-B14F-4D97-AF65-F5344CB8AC3E}">
        <p14:creationId xmlns:p14="http://schemas.microsoft.com/office/powerpoint/2010/main" val="250280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1D89D9-AB52-4193-919F-9761E2DE2F31}" type="slidenum">
              <a:rPr lang="en-US" smtClean="0"/>
              <a:t>10</a:t>
            </a:fld>
            <a:endParaRPr lang="en-US"/>
          </a:p>
        </p:txBody>
      </p:sp>
    </p:spTree>
    <p:extLst>
      <p:ext uri="{BB962C8B-B14F-4D97-AF65-F5344CB8AC3E}">
        <p14:creationId xmlns:p14="http://schemas.microsoft.com/office/powerpoint/2010/main" val="27380807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gradFill>
          <a:gsLst>
            <a:gs pos="0">
              <a:schemeClr val="accent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3322" name="Rectangle 10"/>
          <p:cNvSpPr>
            <a:spLocks noGrp="1" noChangeArrowheads="1"/>
          </p:cNvSpPr>
          <p:nvPr>
            <p:ph type="ctrTitle"/>
          </p:nvPr>
        </p:nvSpPr>
        <p:spPr>
          <a:xfrm>
            <a:off x="1295400" y="1295400"/>
            <a:ext cx="7467600" cy="1752600"/>
          </a:xfrm>
        </p:spPr>
        <p:txBody>
          <a:bodyPr/>
          <a:lstStyle>
            <a:lvl1pPr>
              <a:defRPr b="1"/>
            </a:lvl1pPr>
          </a:lstStyle>
          <a:p>
            <a:pPr lvl="0"/>
            <a:r>
              <a:rPr lang="en-US" noProof="0" dirty="0"/>
              <a:t>Click to edit Master title style</a:t>
            </a:r>
          </a:p>
        </p:txBody>
      </p:sp>
      <p:sp>
        <p:nvSpPr>
          <p:cNvPr id="13323" name="Rectangle 11"/>
          <p:cNvSpPr>
            <a:spLocks noGrp="1" noChangeArrowheads="1"/>
          </p:cNvSpPr>
          <p:nvPr>
            <p:ph type="subTitle" idx="1"/>
          </p:nvPr>
        </p:nvSpPr>
        <p:spPr>
          <a:xfrm>
            <a:off x="1295400" y="3124200"/>
            <a:ext cx="7467600" cy="1752600"/>
          </a:xfrm>
        </p:spPr>
        <p:txBody>
          <a:bodyPr/>
          <a:lstStyle>
            <a:lvl1pPr marL="0" indent="0" algn="ctr">
              <a:buFontTx/>
              <a:buNone/>
              <a:defRPr/>
            </a:lvl1pPr>
          </a:lstStyle>
          <a:p>
            <a:pPr lvl="0"/>
            <a:r>
              <a:rPr lang="en-US" noProof="0" dirty="0"/>
              <a:t>Click to edit Master subtitle style</a:t>
            </a:r>
          </a:p>
        </p:txBody>
      </p:sp>
      <p:pic>
        <p:nvPicPr>
          <p:cNvPr id="4" name="Picture 3">
            <a:extLst>
              <a:ext uri="{FF2B5EF4-FFF2-40B4-BE49-F238E27FC236}">
                <a16:creationId xmlns="" xmlns:a16="http://schemas.microsoft.com/office/drawing/2014/main" id="{CACD515D-772E-4FB1-9B49-4A209D686C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3813090587"/>
      </p:ext>
    </p:extLst>
  </p:cSld>
  <p:clrMapOvr>
    <a:masterClrMapping/>
  </p:clrMapOvr>
  <p:transition advClick="0" advTm="15000">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 xmlns:a16="http://schemas.microsoft.com/office/drawing/2014/main" id="{A1B45F04-F5EB-4E29-A8FD-0486B0E494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137738156"/>
      </p:ext>
    </p:extLst>
  </p:cSld>
  <p:clrMapOvr>
    <a:masterClrMapping/>
  </p:clrMapOvr>
  <p:transition advClick="0" advTm="15000">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43750" y="152400"/>
            <a:ext cx="1847850"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00200" y="152400"/>
            <a:ext cx="539115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 xmlns:a16="http://schemas.microsoft.com/office/drawing/2014/main" id="{4689BF96-73EA-4A17-8496-669A1E8344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3566631362"/>
      </p:ext>
    </p:extLst>
  </p:cSld>
  <p:clrMapOvr>
    <a:masterClrMapping/>
  </p:clrMapOvr>
  <p:transition advClick="0" advTm="15000">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gradFill>
          <a:gsLst>
            <a:gs pos="0">
              <a:schemeClr val="accent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3322" name="Rectangle 10"/>
          <p:cNvSpPr>
            <a:spLocks noGrp="1" noChangeArrowheads="1"/>
          </p:cNvSpPr>
          <p:nvPr>
            <p:ph type="ctrTitle"/>
          </p:nvPr>
        </p:nvSpPr>
        <p:spPr>
          <a:xfrm>
            <a:off x="1295400" y="1295400"/>
            <a:ext cx="7467600" cy="1752600"/>
          </a:xfrm>
        </p:spPr>
        <p:txBody>
          <a:bodyPr/>
          <a:lstStyle>
            <a:lvl1pPr>
              <a:defRPr b="1"/>
            </a:lvl1pPr>
          </a:lstStyle>
          <a:p>
            <a:pPr lvl="0"/>
            <a:r>
              <a:rPr lang="en-US" noProof="0" dirty="0"/>
              <a:t>Click to edit Master title style</a:t>
            </a:r>
          </a:p>
        </p:txBody>
      </p:sp>
      <p:sp>
        <p:nvSpPr>
          <p:cNvPr id="13323" name="Rectangle 11"/>
          <p:cNvSpPr>
            <a:spLocks noGrp="1" noChangeArrowheads="1"/>
          </p:cNvSpPr>
          <p:nvPr>
            <p:ph type="subTitle" idx="1"/>
          </p:nvPr>
        </p:nvSpPr>
        <p:spPr>
          <a:xfrm>
            <a:off x="1295400" y="3124200"/>
            <a:ext cx="7467600" cy="1752600"/>
          </a:xfrm>
        </p:spPr>
        <p:txBody>
          <a:bodyPr/>
          <a:lstStyle>
            <a:lvl1pPr marL="0" indent="0" algn="ctr">
              <a:buFontTx/>
              <a:buNone/>
              <a:defRPr/>
            </a:lvl1pPr>
          </a:lstStyle>
          <a:p>
            <a:pPr lvl="0"/>
            <a:r>
              <a:rPr lang="en-US" noProof="0" dirty="0"/>
              <a:t>Click to edit Master subtitle style</a:t>
            </a:r>
          </a:p>
        </p:txBody>
      </p:sp>
    </p:spTree>
    <p:extLst>
      <p:ext uri="{BB962C8B-B14F-4D97-AF65-F5344CB8AC3E}">
        <p14:creationId xmlns:p14="http://schemas.microsoft.com/office/powerpoint/2010/main" val="3160115550"/>
      </p:ext>
    </p:extLst>
  </p:cSld>
  <p:clrMapOvr>
    <a:masterClrMapping/>
  </p:clrMapOvr>
  <p:transition advClick="0" advTm="15000">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151240"/>
      </p:ext>
    </p:extLst>
  </p:cSld>
  <p:clrMapOvr>
    <a:masterClrMapping/>
  </p:clrMapOvr>
  <p:transition advClick="0" advTm="15000">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204361520"/>
      </p:ext>
    </p:extLst>
  </p:cSld>
  <p:clrMapOvr>
    <a:masterClrMapping/>
  </p:clrMapOvr>
  <p:transition advClick="0" advTm="15000">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00200" y="1447800"/>
            <a:ext cx="36195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72100" y="1447800"/>
            <a:ext cx="36195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1774108"/>
      </p:ext>
    </p:extLst>
  </p:cSld>
  <p:clrMapOvr>
    <a:masterClrMapping/>
  </p:clrMapOvr>
  <p:transition advClick="0" advTm="15000">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27440843"/>
      </p:ext>
    </p:extLst>
  </p:cSld>
  <p:clrMapOvr>
    <a:masterClrMapping/>
  </p:clrMapOvr>
  <p:transition advClick="0" advTm="15000">
    <p:wipe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0986828"/>
      </p:ext>
    </p:extLst>
  </p:cSld>
  <p:clrMapOvr>
    <a:masterClrMapping/>
  </p:clrMapOvr>
  <p:transition advClick="0" advTm="15000">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73457844"/>
      </p:ext>
    </p:extLst>
  </p:cSld>
  <p:clrMapOvr>
    <a:masterClrMapping/>
  </p:clrMapOvr>
  <p:transition advClick="0" advTm="15000">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988978595"/>
      </p:ext>
    </p:extLst>
  </p:cSld>
  <p:clrMapOvr>
    <a:masterClrMapping/>
  </p:clrMapOvr>
  <p:transition advClick="0" advTm="15000">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 xmlns:a16="http://schemas.microsoft.com/office/drawing/2014/main" id="{8CEC2495-44D0-4CF2-B0ED-4A85EBD22F9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3156782852"/>
      </p:ext>
    </p:extLst>
  </p:cSld>
  <p:clrMapOvr>
    <a:masterClrMapping/>
  </p:clrMapOvr>
  <p:transition advClick="0" advTm="15000">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34263332"/>
      </p:ext>
    </p:extLst>
  </p:cSld>
  <p:clrMapOvr>
    <a:masterClrMapping/>
  </p:clrMapOvr>
  <p:transition advClick="0" advTm="15000">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6190830"/>
      </p:ext>
    </p:extLst>
  </p:cSld>
  <p:clrMapOvr>
    <a:masterClrMapping/>
  </p:clrMapOvr>
  <p:transition advClick="0" advTm="15000">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43750" y="152400"/>
            <a:ext cx="1847850"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00200" y="152400"/>
            <a:ext cx="539115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2552343"/>
      </p:ext>
    </p:extLst>
  </p:cSld>
  <p:clrMapOvr>
    <a:masterClrMapping/>
  </p:clrMapOvr>
  <p:transition advClick="0" advTm="15000">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E8B6D8-9688-4684-9849-EE41D7EDED8B}"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1799518818"/>
      </p:ext>
    </p:extLst>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E8B6D8-9688-4684-9849-EE41D7EDED8B}"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995115321"/>
      </p:ext>
    </p:extLst>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E8B6D8-9688-4684-9849-EE41D7EDED8B}"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2483902876"/>
      </p:ext>
    </p:extLst>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E8B6D8-9688-4684-9849-EE41D7EDED8B}" type="datetimeFigureOut">
              <a:rPr lang="en-US" smtClean="0"/>
              <a:t>5/16/2018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2322647286"/>
      </p:ext>
    </p:extLst>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E8B6D8-9688-4684-9849-EE41D7EDED8B}" type="datetimeFigureOut">
              <a:rPr lang="en-US" smtClean="0"/>
              <a:t>5/16/2018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3516171351"/>
      </p:ext>
    </p:extLst>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E8B6D8-9688-4684-9849-EE41D7EDED8B}" type="datetimeFigureOut">
              <a:rPr lang="en-US" smtClean="0"/>
              <a:t>5/16/2018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759898465"/>
      </p:ext>
    </p:extLst>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E8B6D8-9688-4684-9849-EE41D7EDED8B}" type="datetimeFigureOut">
              <a:rPr lang="en-US" smtClean="0"/>
              <a:t>5/16/2018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30999061"/>
      </p:ext>
    </p:extLst>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4" name="Picture 3">
            <a:extLst>
              <a:ext uri="{FF2B5EF4-FFF2-40B4-BE49-F238E27FC236}">
                <a16:creationId xmlns="" xmlns:a16="http://schemas.microsoft.com/office/drawing/2014/main" id="{784ACB8A-08C2-4344-A548-846E9A80B9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250496704"/>
      </p:ext>
    </p:extLst>
  </p:cSld>
  <p:clrMapOvr>
    <a:masterClrMapping/>
  </p:clrMapOvr>
  <p:transition advClick="0" advTm="15000">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E8B6D8-9688-4684-9849-EE41D7EDED8B}" type="datetimeFigureOut">
              <a:rPr lang="en-US" smtClean="0"/>
              <a:t>5/16/2018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164326971"/>
      </p:ext>
    </p:extLst>
  </p:cSld>
  <p:clrMapOvr>
    <a:masterClrMapping/>
  </p:clrMapOvr>
  <p:transition>
    <p:wipe dir="r"/>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E8B6D8-9688-4684-9849-EE41D7EDED8B}" type="datetimeFigureOut">
              <a:rPr lang="en-US" smtClean="0"/>
              <a:t>5/16/2018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2397439892"/>
      </p:ext>
    </p:extLst>
  </p:cSld>
  <p:clrMapOvr>
    <a:masterClrMapping/>
  </p:clrMapOvr>
  <p:transition>
    <p:wipe dir="r"/>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E8B6D8-9688-4684-9849-EE41D7EDED8B}"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3418116492"/>
      </p:ext>
    </p:extLst>
  </p:cSld>
  <p:clrMapOvr>
    <a:masterClrMapping/>
  </p:clrMapOvr>
  <p:transition>
    <p:wipe dir="r"/>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E8B6D8-9688-4684-9849-EE41D7EDED8B}"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12C87-33CD-48FD-91FD-48F6731EE8D9}" type="slidenum">
              <a:rPr lang="en-US" smtClean="0"/>
              <a:t>‹#›</a:t>
            </a:fld>
            <a:endParaRPr lang="en-US"/>
          </a:p>
        </p:txBody>
      </p:sp>
    </p:spTree>
    <p:extLst>
      <p:ext uri="{BB962C8B-B14F-4D97-AF65-F5344CB8AC3E}">
        <p14:creationId xmlns:p14="http://schemas.microsoft.com/office/powerpoint/2010/main" val="3695349344"/>
      </p:ext>
    </p:extLst>
  </p:cSld>
  <p:clrMapOvr>
    <a:masterClrMapping/>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00200" y="1447800"/>
            <a:ext cx="36195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72100" y="1447800"/>
            <a:ext cx="36195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 xmlns:a16="http://schemas.microsoft.com/office/drawing/2014/main" id="{863463A3-ED02-4A26-A54E-FD0C2F77C82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397917234"/>
      </p:ext>
    </p:extLst>
  </p:cSld>
  <p:clrMapOvr>
    <a:masterClrMapping/>
  </p:clrMapOvr>
  <p:transition advClick="0" advTm="15000">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a:extLst>
              <a:ext uri="{FF2B5EF4-FFF2-40B4-BE49-F238E27FC236}">
                <a16:creationId xmlns="" xmlns:a16="http://schemas.microsoft.com/office/drawing/2014/main" id="{CCC743F8-B92F-43F2-AE1E-5271661BCBA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2484613410"/>
      </p:ext>
    </p:extLst>
  </p:cSld>
  <p:clrMapOvr>
    <a:masterClrMapping/>
  </p:clrMapOvr>
  <p:transition advClick="0" advTm="15000">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3" name="Picture 2">
            <a:extLst>
              <a:ext uri="{FF2B5EF4-FFF2-40B4-BE49-F238E27FC236}">
                <a16:creationId xmlns="" xmlns:a16="http://schemas.microsoft.com/office/drawing/2014/main" id="{D91F5CC2-90EB-4E26-8474-984FBC3CB0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3482803329"/>
      </p:ext>
    </p:extLst>
  </p:cSld>
  <p:clrMapOvr>
    <a:masterClrMapping/>
  </p:clrMapOvr>
  <p:transition advClick="0" advTm="15000">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B757EA42-2D44-45DE-8C1C-21E23ECF24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2627252235"/>
      </p:ext>
    </p:extLst>
  </p:cSld>
  <p:clrMapOvr>
    <a:masterClrMapping/>
  </p:clrMapOvr>
  <p:transition advClick="0" advTm="15000">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5" name="Picture 4">
            <a:extLst>
              <a:ext uri="{FF2B5EF4-FFF2-40B4-BE49-F238E27FC236}">
                <a16:creationId xmlns="" xmlns:a16="http://schemas.microsoft.com/office/drawing/2014/main" id="{C77A6349-8812-4780-A671-5A35B84775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836525394"/>
      </p:ext>
    </p:extLst>
  </p:cSld>
  <p:clrMapOvr>
    <a:masterClrMapping/>
  </p:clrMapOvr>
  <p:transition advClick="0" advTm="15000">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5" name="Picture 4">
            <a:extLst>
              <a:ext uri="{FF2B5EF4-FFF2-40B4-BE49-F238E27FC236}">
                <a16:creationId xmlns="" xmlns:a16="http://schemas.microsoft.com/office/drawing/2014/main" id="{79E84A46-A017-4E28-8903-0C192E312A2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3063352853"/>
      </p:ext>
    </p:extLst>
  </p:cSld>
  <p:clrMapOvr>
    <a:masterClrMapping/>
  </p:clrMapOvr>
  <p:transition advClick="0" advTm="15000">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2050" name="Picture 12" descr="electrodesdark"/>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10"/>
          <p:cNvSpPr>
            <a:spLocks noGrp="1" noChangeArrowheads="1"/>
          </p:cNvSpPr>
          <p:nvPr>
            <p:ph type="title"/>
          </p:nvPr>
        </p:nvSpPr>
        <p:spPr bwMode="auto">
          <a:xfrm>
            <a:off x="152400" y="152400"/>
            <a:ext cx="8839200" cy="115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3" name="Rectangle 11"/>
          <p:cNvSpPr>
            <a:spLocks noGrp="1" noChangeArrowheads="1"/>
          </p:cNvSpPr>
          <p:nvPr>
            <p:ph type="body" idx="1"/>
          </p:nvPr>
        </p:nvSpPr>
        <p:spPr bwMode="auto">
          <a:xfrm>
            <a:off x="152400" y="1447800"/>
            <a:ext cx="88392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9756" y="6224241"/>
            <a:ext cx="4754890" cy="630937"/>
          </a:xfrm>
          <a:prstGeom prst="rect">
            <a:avLst/>
          </a:prstGeom>
        </p:spPr>
      </p:pic>
      <p:sp>
        <p:nvSpPr>
          <p:cNvPr id="10" name="TextBox 9"/>
          <p:cNvSpPr txBox="1"/>
          <p:nvPr userDrawn="1"/>
        </p:nvSpPr>
        <p:spPr>
          <a:xfrm>
            <a:off x="7367552" y="6161087"/>
            <a:ext cx="1776448" cy="646331"/>
          </a:xfrm>
          <a:prstGeom prst="rect">
            <a:avLst/>
          </a:prstGeom>
          <a:noFill/>
        </p:spPr>
        <p:txBody>
          <a:bodyPr wrap="none" rtlCol="0">
            <a:spAutoFit/>
          </a:bodyPr>
          <a:lstStyle/>
          <a:p>
            <a:pPr algn="ctr"/>
            <a:r>
              <a:rPr lang="en-US" dirty="0">
                <a:solidFill>
                  <a:schemeClr val="bg1"/>
                </a:solidFill>
                <a:latin typeface="Encode Sans Normal" panose="02000000000000000000" pitchFamily="2" charset="0"/>
              </a:rPr>
              <a:t>2018 GIS</a:t>
            </a:r>
          </a:p>
          <a:p>
            <a:pPr algn="ctr"/>
            <a:r>
              <a:rPr lang="en-US" dirty="0">
                <a:solidFill>
                  <a:schemeClr val="bg1"/>
                </a:solidFill>
                <a:latin typeface="Encode Sans Normal" panose="02000000000000000000" pitchFamily="2" charset="0"/>
              </a:rPr>
              <a:t>SYMPOSIUM</a:t>
            </a:r>
          </a:p>
        </p:txBody>
      </p:sp>
      <p:pic>
        <p:nvPicPr>
          <p:cNvPr id="7" name="Picture 6">
            <a:extLst>
              <a:ext uri="{FF2B5EF4-FFF2-40B4-BE49-F238E27FC236}">
                <a16:creationId xmlns="" xmlns:a16="http://schemas.microsoft.com/office/drawing/2014/main" id="{CACD515D-772E-4FB1-9B49-4A209D686C6F}"/>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cSld>
  <p:clrMap bg1="lt1" tx1="dk1" bg2="lt2" tx2="dk2" accent1="accent1" accent2="accent2" accent3="accent3" accent4="accent4" accent5="accent5" accent6="accent6" hlink="hlink" folHlink="folHlink"/>
  <p:sldLayoutIdLst>
    <p:sldLayoutId id="2147483719"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ransition advClick="0" advTm="15000">
    <p:wipe dir="r"/>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2050" name="Picture 12" descr="electrodesdark"/>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10"/>
          <p:cNvSpPr>
            <a:spLocks noGrp="1" noChangeArrowheads="1"/>
          </p:cNvSpPr>
          <p:nvPr>
            <p:ph type="title"/>
          </p:nvPr>
        </p:nvSpPr>
        <p:spPr bwMode="auto">
          <a:xfrm>
            <a:off x="152400" y="152400"/>
            <a:ext cx="8839200" cy="115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3" name="Rectangle 11"/>
          <p:cNvSpPr>
            <a:spLocks noGrp="1" noChangeArrowheads="1"/>
          </p:cNvSpPr>
          <p:nvPr>
            <p:ph type="body" idx="1"/>
          </p:nvPr>
        </p:nvSpPr>
        <p:spPr bwMode="auto">
          <a:xfrm>
            <a:off x="152400" y="1447800"/>
            <a:ext cx="88392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9756" y="6224241"/>
            <a:ext cx="4754890" cy="630937"/>
          </a:xfrm>
          <a:prstGeom prst="rect">
            <a:avLst/>
          </a:prstGeom>
        </p:spPr>
      </p:pic>
      <p:sp>
        <p:nvSpPr>
          <p:cNvPr id="10" name="TextBox 9"/>
          <p:cNvSpPr txBox="1"/>
          <p:nvPr userDrawn="1"/>
        </p:nvSpPr>
        <p:spPr>
          <a:xfrm>
            <a:off x="7367552" y="6161087"/>
            <a:ext cx="1776448" cy="646331"/>
          </a:xfrm>
          <a:prstGeom prst="rect">
            <a:avLst/>
          </a:prstGeom>
          <a:noFill/>
        </p:spPr>
        <p:txBody>
          <a:bodyPr wrap="none" rtlCol="0">
            <a:spAutoFit/>
          </a:bodyPr>
          <a:lstStyle/>
          <a:p>
            <a:pPr algn="ctr"/>
            <a:r>
              <a:rPr lang="en-US" dirty="0">
                <a:solidFill>
                  <a:schemeClr val="bg1"/>
                </a:solidFill>
                <a:latin typeface="Encode Sans Normal" panose="02000000000000000000" pitchFamily="2" charset="0"/>
              </a:rPr>
              <a:t>2018 GIS</a:t>
            </a:r>
          </a:p>
          <a:p>
            <a:pPr algn="ctr"/>
            <a:r>
              <a:rPr lang="en-US" dirty="0">
                <a:solidFill>
                  <a:schemeClr val="bg1"/>
                </a:solidFill>
                <a:latin typeface="Encode Sans Normal" panose="02000000000000000000" pitchFamily="2" charset="0"/>
              </a:rPr>
              <a:t>SYMPOSIUM</a:t>
            </a:r>
          </a:p>
        </p:txBody>
      </p:sp>
    </p:spTree>
    <p:extLst>
      <p:ext uri="{BB962C8B-B14F-4D97-AF65-F5344CB8AC3E}">
        <p14:creationId xmlns:p14="http://schemas.microsoft.com/office/powerpoint/2010/main" val="91579123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advClick="0" advTm="15000">
    <p:wipe dir="r"/>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EE8B6D8-9688-4684-9849-EE41D7EDED8B}" type="datetimeFigureOut">
              <a:rPr lang="en-US" smtClean="0"/>
              <a:t>5/16/2018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D512C87-33CD-48FD-91FD-48F6731EE8D9}" type="slidenum">
              <a:rPr lang="en-US" smtClean="0"/>
              <a:t>‹#›</a:t>
            </a:fld>
            <a:endParaRPr lang="en-US"/>
          </a:p>
        </p:txBody>
      </p:sp>
      <p:pic>
        <p:nvPicPr>
          <p:cNvPr id="7" name="Picture 12" descr="electrodesdark"/>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9756" y="6224241"/>
            <a:ext cx="4754890" cy="630937"/>
          </a:xfrm>
          <a:prstGeom prst="rect">
            <a:avLst/>
          </a:prstGeom>
        </p:spPr>
      </p:pic>
      <p:sp>
        <p:nvSpPr>
          <p:cNvPr id="9" name="TextBox 8"/>
          <p:cNvSpPr txBox="1"/>
          <p:nvPr userDrawn="1"/>
        </p:nvSpPr>
        <p:spPr>
          <a:xfrm>
            <a:off x="7367552" y="6161087"/>
            <a:ext cx="1776448" cy="646331"/>
          </a:xfrm>
          <a:prstGeom prst="rect">
            <a:avLst/>
          </a:prstGeom>
          <a:noFill/>
        </p:spPr>
        <p:txBody>
          <a:bodyPr wrap="none" rtlCol="0">
            <a:spAutoFit/>
          </a:bodyPr>
          <a:lstStyle/>
          <a:p>
            <a:pPr algn="ctr"/>
            <a:r>
              <a:rPr lang="en-US" dirty="0">
                <a:solidFill>
                  <a:schemeClr val="bg1"/>
                </a:solidFill>
                <a:latin typeface="Encode Sans Normal" panose="02000000000000000000" pitchFamily="2" charset="0"/>
              </a:rPr>
              <a:t>2018 GIS</a:t>
            </a:r>
          </a:p>
          <a:p>
            <a:pPr algn="ctr"/>
            <a:r>
              <a:rPr lang="en-US" dirty="0">
                <a:solidFill>
                  <a:schemeClr val="bg1"/>
                </a:solidFill>
                <a:latin typeface="Encode Sans Normal" panose="02000000000000000000" pitchFamily="2" charset="0"/>
              </a:rPr>
              <a:t>SYMPOSIUM</a:t>
            </a:r>
          </a:p>
        </p:txBody>
      </p:sp>
    </p:spTree>
    <p:extLst>
      <p:ext uri="{BB962C8B-B14F-4D97-AF65-F5344CB8AC3E}">
        <p14:creationId xmlns:p14="http://schemas.microsoft.com/office/powerpoint/2010/main" val="1190172015"/>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p:wipe dir="r"/>
  </p:transition>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3.xml"/></Relationships>
</file>

<file path=ppt/slides/_rels/slide108.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51.xml"/><Relationship Id="rId1" Type="http://schemas.openxmlformats.org/officeDocument/2006/relationships/slideLayout" Target="../slideLayouts/slideLayout24.xml"/><Relationship Id="rId5" Type="http://schemas.openxmlformats.org/officeDocument/2006/relationships/image" Target="../media/image89.png"/><Relationship Id="rId4" Type="http://schemas.openxmlformats.org/officeDocument/2006/relationships/image" Target="../media/image88.jpg"/></Relationships>
</file>

<file path=ppt/slides/_rels/slide109.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notesSlide" Target="../notesSlides/notesSlide52.xml"/><Relationship Id="rId1" Type="http://schemas.openxmlformats.org/officeDocument/2006/relationships/slideLayout" Target="../slideLayouts/slideLayout24.xml"/><Relationship Id="rId5" Type="http://schemas.openxmlformats.org/officeDocument/2006/relationships/image" Target="../media/image92.jpg"/><Relationship Id="rId4" Type="http://schemas.openxmlformats.org/officeDocument/2006/relationships/image" Target="../media/image91.JP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3.xml"/><Relationship Id="rId1" Type="http://schemas.openxmlformats.org/officeDocument/2006/relationships/slideLayout" Target="../slideLayouts/slideLayout24.xml"/><Relationship Id="rId6" Type="http://schemas.openxmlformats.org/officeDocument/2006/relationships/image" Target="../media/image95.png"/><Relationship Id="rId5" Type="http://schemas.openxmlformats.org/officeDocument/2006/relationships/image" Target="../media/image90.JPG"/><Relationship Id="rId4" Type="http://schemas.openxmlformats.org/officeDocument/2006/relationships/image" Target="../media/image94.JPG"/></Relationships>
</file>

<file path=ppt/slides/_rels/slide111.xml.rels><?xml version="1.0" encoding="UTF-8" standalone="yes"?>
<Relationships xmlns="http://schemas.openxmlformats.org/package/2006/relationships"><Relationship Id="rId3" Type="http://schemas.openxmlformats.org/officeDocument/2006/relationships/image" Target="../media/image96.JPG"/><Relationship Id="rId2" Type="http://schemas.openxmlformats.org/officeDocument/2006/relationships/notesSlide" Target="../notesSlides/notesSlide54.xml"/><Relationship Id="rId1" Type="http://schemas.openxmlformats.org/officeDocument/2006/relationships/slideLayout" Target="../slideLayouts/slideLayout24.xml"/><Relationship Id="rId4" Type="http://schemas.openxmlformats.org/officeDocument/2006/relationships/image" Target="../media/image90.JPG"/></Relationships>
</file>

<file path=ppt/slides/_rels/slide112.xml.rels><?xml version="1.0" encoding="UTF-8" standalone="yes"?>
<Relationships xmlns="http://schemas.openxmlformats.org/package/2006/relationships"><Relationship Id="rId3" Type="http://schemas.openxmlformats.org/officeDocument/2006/relationships/image" Target="../media/image97.JPG"/><Relationship Id="rId2" Type="http://schemas.openxmlformats.org/officeDocument/2006/relationships/notesSlide" Target="../notesSlides/notesSlide55.xml"/><Relationship Id="rId1" Type="http://schemas.openxmlformats.org/officeDocument/2006/relationships/slideLayout" Target="../slideLayouts/slideLayout24.xml"/><Relationship Id="rId5" Type="http://schemas.openxmlformats.org/officeDocument/2006/relationships/image" Target="../media/image98.JPG"/><Relationship Id="rId4" Type="http://schemas.openxmlformats.org/officeDocument/2006/relationships/image" Target="../media/image90.JPG"/></Relationships>
</file>

<file path=ppt/slides/_rels/slide113.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56.xml"/><Relationship Id="rId1" Type="http://schemas.openxmlformats.org/officeDocument/2006/relationships/slideLayout" Target="../slideLayouts/slideLayout24.xml"/><Relationship Id="rId6" Type="http://schemas.openxmlformats.org/officeDocument/2006/relationships/image" Target="../media/image101.JPG"/><Relationship Id="rId5" Type="http://schemas.openxmlformats.org/officeDocument/2006/relationships/image" Target="../media/image100.JPG"/><Relationship Id="rId4" Type="http://schemas.openxmlformats.org/officeDocument/2006/relationships/image" Target="../media/image90.JPG"/></Relationships>
</file>

<file path=ppt/slides/_rels/slide114.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notesSlide" Target="../notesSlides/notesSlide57.xml"/><Relationship Id="rId1" Type="http://schemas.openxmlformats.org/officeDocument/2006/relationships/slideLayout" Target="../slideLayouts/slideLayout24.xml"/><Relationship Id="rId4" Type="http://schemas.openxmlformats.org/officeDocument/2006/relationships/image" Target="../media/image90.JPG"/></Relationships>
</file>

<file path=ppt/slides/_rels/slide115.xml.rels><?xml version="1.0" encoding="UTF-8" standalone="yes"?>
<Relationships xmlns="http://schemas.openxmlformats.org/package/2006/relationships"><Relationship Id="rId3" Type="http://schemas.openxmlformats.org/officeDocument/2006/relationships/image" Target="../media/image103.JPG"/><Relationship Id="rId2" Type="http://schemas.openxmlformats.org/officeDocument/2006/relationships/notesSlide" Target="../notesSlides/notesSlide58.xml"/><Relationship Id="rId1" Type="http://schemas.openxmlformats.org/officeDocument/2006/relationships/slideLayout" Target="../slideLayouts/slideLayout24.xml"/><Relationship Id="rId5" Type="http://schemas.openxmlformats.org/officeDocument/2006/relationships/image" Target="../media/image90.JPG"/><Relationship Id="rId4" Type="http://schemas.openxmlformats.org/officeDocument/2006/relationships/image" Target="../media/image104.png"/></Relationships>
</file>

<file path=ppt/slides/_rels/slide116.xml.rels><?xml version="1.0" encoding="UTF-8" standalone="yes"?>
<Relationships xmlns="http://schemas.openxmlformats.org/package/2006/relationships"><Relationship Id="rId3" Type="http://schemas.openxmlformats.org/officeDocument/2006/relationships/image" Target="../media/image90.JPG"/><Relationship Id="rId7" Type="http://schemas.openxmlformats.org/officeDocument/2006/relationships/image" Target="../media/image108.JPG"/><Relationship Id="rId2" Type="http://schemas.openxmlformats.org/officeDocument/2006/relationships/notesSlide" Target="../notesSlides/notesSlide59.xml"/><Relationship Id="rId1" Type="http://schemas.openxmlformats.org/officeDocument/2006/relationships/slideLayout" Target="../slideLayouts/slideLayout24.xml"/><Relationship Id="rId6" Type="http://schemas.openxmlformats.org/officeDocument/2006/relationships/image" Target="../media/image107.JPG"/><Relationship Id="rId5" Type="http://schemas.openxmlformats.org/officeDocument/2006/relationships/image" Target="../media/image106.JPG"/><Relationship Id="rId4" Type="http://schemas.openxmlformats.org/officeDocument/2006/relationships/image" Target="../media/image105.JPG"/></Relationships>
</file>

<file path=ppt/slides/_rels/slide11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jpg"/><Relationship Id="rId1" Type="http://schemas.openxmlformats.org/officeDocument/2006/relationships/slideLayout" Target="../slideLayouts/slideLayout24.xml"/><Relationship Id="rId4" Type="http://schemas.openxmlformats.org/officeDocument/2006/relationships/hyperlink" Target="washington.policymap.com" TargetMode="External"/></Relationships>
</file>

<file path=ppt/slides/_rels/slide118.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notesSlide" Target="../notesSlides/notesSlide60.xml"/><Relationship Id="rId1" Type="http://schemas.openxmlformats.org/officeDocument/2006/relationships/slideLayout" Target="../slideLayouts/slideLayout24.xml"/><Relationship Id="rId4" Type="http://schemas.openxmlformats.org/officeDocument/2006/relationships/hyperlink" Target="washington.policymap.com" TargetMode="External"/></Relationships>
</file>

<file path=ppt/slides/_rels/slide119.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24.xml"/><Relationship Id="rId4" Type="http://schemas.openxmlformats.org/officeDocument/2006/relationships/hyperlink" Target="washington.policymap.com"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1.xml"/><Relationship Id="rId1" Type="http://schemas.openxmlformats.org/officeDocument/2006/relationships/slideLayout" Target="../slideLayouts/slideLayout2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20.xml.rels><?xml version="1.0" encoding="UTF-8" standalone="yes"?>
<Relationships xmlns="http://schemas.openxmlformats.org/package/2006/relationships"><Relationship Id="rId3" Type="http://schemas.openxmlformats.org/officeDocument/2006/relationships/image" Target="../media/image115.jpg"/><Relationship Id="rId2" Type="http://schemas.openxmlformats.org/officeDocument/2006/relationships/image" Target="../media/image114.jpg"/><Relationship Id="rId1" Type="http://schemas.openxmlformats.org/officeDocument/2006/relationships/slideLayout" Target="../slideLayouts/slideLayout24.xml"/><Relationship Id="rId4" Type="http://schemas.openxmlformats.org/officeDocument/2006/relationships/hyperlink" Target="washington.policymap.com" TargetMode="External"/></Relationships>
</file>

<file path=ppt/slides/_rels/slide121.xml.rels><?xml version="1.0" encoding="UTF-8" standalone="yes"?>
<Relationships xmlns="http://schemas.openxmlformats.org/package/2006/relationships"><Relationship Id="rId2" Type="http://schemas.openxmlformats.org/officeDocument/2006/relationships/hyperlink" Target="washington.policymap.com" TargetMode="External"/><Relationship Id="rId1" Type="http://schemas.openxmlformats.org/officeDocument/2006/relationships/slideLayout" Target="../slideLayouts/slideLayout24.xml"/></Relationships>
</file>

<file path=ppt/slides/_rels/slide122.xml.rels><?xml version="1.0" encoding="UTF-8" standalone="yes"?>
<Relationships xmlns="http://schemas.openxmlformats.org/package/2006/relationships"><Relationship Id="rId2" Type="http://schemas.openxmlformats.org/officeDocument/2006/relationships/hyperlink" Target="washington.policymap.com" TargetMode="External"/><Relationship Id="rId1" Type="http://schemas.openxmlformats.org/officeDocument/2006/relationships/slideLayout" Target="../slideLayouts/slideLayout24.xml"/></Relationships>
</file>

<file path=ppt/slides/_rels/slide123.xml.rels><?xml version="1.0" encoding="UTF-8" standalone="yes"?>
<Relationships xmlns="http://schemas.openxmlformats.org/package/2006/relationships"><Relationship Id="rId3" Type="http://schemas.openxmlformats.org/officeDocument/2006/relationships/hyperlink" Target="washington.policymap.com" TargetMode="External"/><Relationship Id="rId2" Type="http://schemas.openxmlformats.org/officeDocument/2006/relationships/image" Target="../media/image116.jpg"/><Relationship Id="rId1" Type="http://schemas.openxmlformats.org/officeDocument/2006/relationships/slideLayout" Target="../slideLayouts/slideLayout24.xml"/></Relationships>
</file>

<file path=ppt/slides/_rels/slide124.xml.rels><?xml version="1.0" encoding="UTF-8" standalone="yes"?>
<Relationships xmlns="http://schemas.openxmlformats.org/package/2006/relationships"><Relationship Id="rId3" Type="http://schemas.openxmlformats.org/officeDocument/2006/relationships/hyperlink" Target="washington.policymap.com" TargetMode="External"/><Relationship Id="rId2" Type="http://schemas.openxmlformats.org/officeDocument/2006/relationships/image" Target="../media/image117.jpg"/><Relationship Id="rId1" Type="http://schemas.openxmlformats.org/officeDocument/2006/relationships/slideLayout" Target="../slideLayouts/slideLayout24.xml"/></Relationships>
</file>

<file path=ppt/slides/_rels/slide125.xml.rels><?xml version="1.0" encoding="UTF-8" standalone="yes"?>
<Relationships xmlns="http://schemas.openxmlformats.org/package/2006/relationships"><Relationship Id="rId3" Type="http://schemas.openxmlformats.org/officeDocument/2006/relationships/image" Target="../media/image119.jpg"/><Relationship Id="rId2" Type="http://schemas.openxmlformats.org/officeDocument/2006/relationships/image" Target="../media/image118.jpg"/><Relationship Id="rId1" Type="http://schemas.openxmlformats.org/officeDocument/2006/relationships/slideLayout" Target="../slideLayouts/slideLayout24.xml"/><Relationship Id="rId4" Type="http://schemas.openxmlformats.org/officeDocument/2006/relationships/hyperlink" Target="washington.policymap.com" TargetMode="External"/></Relationships>
</file>

<file path=ppt/slides/_rels/slide126.xml.rels><?xml version="1.0" encoding="UTF-8" standalone="yes"?>
<Relationships xmlns="http://schemas.openxmlformats.org/package/2006/relationships"><Relationship Id="rId3" Type="http://schemas.openxmlformats.org/officeDocument/2006/relationships/image" Target="../media/image119.jpg"/><Relationship Id="rId2" Type="http://schemas.openxmlformats.org/officeDocument/2006/relationships/image" Target="../media/image118.jpg"/><Relationship Id="rId1" Type="http://schemas.openxmlformats.org/officeDocument/2006/relationships/slideLayout" Target="../slideLayouts/slideLayout24.xml"/><Relationship Id="rId4" Type="http://schemas.openxmlformats.org/officeDocument/2006/relationships/hyperlink" Target="washington.policymap.com" TargetMode="External"/></Relationships>
</file>

<file path=ppt/slides/_rels/slide127.xml.rels><?xml version="1.0" encoding="UTF-8" standalone="yes"?>
<Relationships xmlns="http://schemas.openxmlformats.org/package/2006/relationships"><Relationship Id="rId3" Type="http://schemas.openxmlformats.org/officeDocument/2006/relationships/hyperlink" Target="mailto:Flynnk7@uw.edu" TargetMode="External"/><Relationship Id="rId2" Type="http://schemas.openxmlformats.org/officeDocument/2006/relationships/hyperlink" Target="mailto:parsonsm@uw.edu" TargetMode="External"/><Relationship Id="rId1" Type="http://schemas.openxmlformats.org/officeDocument/2006/relationships/slideLayout" Target="../slideLayouts/slideLayout24.xml"/><Relationship Id="rId4" Type="http://schemas.openxmlformats.org/officeDocument/2006/relationships/image" Target="../media/image15.pn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2.xml"/><Relationship Id="rId1" Type="http://schemas.openxmlformats.org/officeDocument/2006/relationships/slideLayout" Target="../slideLayouts/slideLayout2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30.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4.xml"/></Relationships>
</file>

<file path=ppt/slides/_rels/slide131.xml.rels><?xml version="1.0" encoding="UTF-8" standalone="yes"?>
<Relationships xmlns="http://schemas.openxmlformats.org/package/2006/relationships"><Relationship Id="rId3" Type="http://schemas.openxmlformats.org/officeDocument/2006/relationships/image" Target="../media/image123.jpg"/><Relationship Id="rId7" Type="http://schemas.openxmlformats.org/officeDocument/2006/relationships/image" Target="../media/image127.jpg"/><Relationship Id="rId2" Type="http://schemas.openxmlformats.org/officeDocument/2006/relationships/notesSlide" Target="../notesSlides/notesSlide61.xml"/><Relationship Id="rId1" Type="http://schemas.openxmlformats.org/officeDocument/2006/relationships/slideLayout" Target="../slideLayouts/slideLayout24.xml"/><Relationship Id="rId6" Type="http://schemas.openxmlformats.org/officeDocument/2006/relationships/image" Target="../media/image126.jpeg"/><Relationship Id="rId5" Type="http://schemas.openxmlformats.org/officeDocument/2006/relationships/image" Target="../media/image125.jpeg"/><Relationship Id="rId4" Type="http://schemas.openxmlformats.org/officeDocument/2006/relationships/image" Target="../media/image124.jpg"/></Relationships>
</file>

<file path=ppt/slides/_rels/slide132.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image" Target="../media/image128.jpeg"/><Relationship Id="rId1" Type="http://schemas.openxmlformats.org/officeDocument/2006/relationships/slideLayout" Target="../slideLayouts/slideLayout24.xml"/><Relationship Id="rId5" Type="http://schemas.openxmlformats.org/officeDocument/2006/relationships/image" Target="../media/image131.jpg"/><Relationship Id="rId4" Type="http://schemas.openxmlformats.org/officeDocument/2006/relationships/image" Target="../media/image130.jpg"/></Relationships>
</file>

<file path=ppt/slides/_rels/slide133.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4.xml"/><Relationship Id="rId4" Type="http://schemas.openxmlformats.org/officeDocument/2006/relationships/image" Target="../media/image134.png"/></Relationships>
</file>

<file path=ppt/slides/_rels/slide134.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24.xml"/><Relationship Id="rId4" Type="http://schemas.openxmlformats.org/officeDocument/2006/relationships/image" Target="../media/image137.png"/></Relationships>
</file>

<file path=ppt/slides/_rels/slide135.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4.xml"/></Relationships>
</file>

<file path=ppt/slides/_rels/slide13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24.xml"/><Relationship Id="rId5" Type="http://schemas.openxmlformats.org/officeDocument/2006/relationships/image" Target="../media/image142.jpeg"/><Relationship Id="rId4" Type="http://schemas.openxmlformats.org/officeDocument/2006/relationships/image" Target="../media/image141.jpeg"/></Relationships>
</file>

<file path=ppt/slides/_rels/slide137.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4.xml"/></Relationships>
</file>

<file path=ppt/slides/_rels/slide138.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24.xml"/></Relationships>
</file>

<file path=ppt/slides/_rels/slide139.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40.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24.xml"/><Relationship Id="rId6" Type="http://schemas.openxmlformats.org/officeDocument/2006/relationships/image" Target="../media/image150.jpeg"/><Relationship Id="rId5" Type="http://schemas.openxmlformats.org/officeDocument/2006/relationships/image" Target="../media/image149.png"/><Relationship Id="rId4" Type="http://schemas.openxmlformats.org/officeDocument/2006/relationships/image" Target="../media/image148.png"/></Relationships>
</file>

<file path=ppt/slides/_rels/slide141.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24.xml"/><Relationship Id="rId5" Type="http://schemas.openxmlformats.org/officeDocument/2006/relationships/image" Target="../media/image154.png"/><Relationship Id="rId4" Type="http://schemas.openxmlformats.org/officeDocument/2006/relationships/image" Target="../media/image153.jpeg"/></Relationships>
</file>

<file path=ppt/slides/_rels/slide142.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image" Target="../media/image155.png"/><Relationship Id="rId1" Type="http://schemas.openxmlformats.org/officeDocument/2006/relationships/slideLayout" Target="../slideLayouts/slideLayout24.xml"/><Relationship Id="rId5" Type="http://schemas.openxmlformats.org/officeDocument/2006/relationships/image" Target="../media/image158.png"/><Relationship Id="rId4" Type="http://schemas.openxmlformats.org/officeDocument/2006/relationships/image" Target="../media/image157.png"/></Relationships>
</file>

<file path=ppt/slides/_rels/slide143.xml.rels><?xml version="1.0" encoding="UTF-8" standalone="yes"?>
<Relationships xmlns="http://schemas.openxmlformats.org/package/2006/relationships"><Relationship Id="rId3" Type="http://schemas.openxmlformats.org/officeDocument/2006/relationships/image" Target="../media/image160.png"/><Relationship Id="rId7" Type="http://schemas.openxmlformats.org/officeDocument/2006/relationships/image" Target="../media/image164.jpeg"/><Relationship Id="rId2" Type="http://schemas.openxmlformats.org/officeDocument/2006/relationships/image" Target="../media/image159.png"/><Relationship Id="rId1" Type="http://schemas.openxmlformats.org/officeDocument/2006/relationships/slideLayout" Target="../slideLayouts/slideLayout24.xml"/><Relationship Id="rId6" Type="http://schemas.openxmlformats.org/officeDocument/2006/relationships/image" Target="../media/image163.jpeg"/><Relationship Id="rId5" Type="http://schemas.openxmlformats.org/officeDocument/2006/relationships/image" Target="../media/image162.jpeg"/><Relationship Id="rId4" Type="http://schemas.openxmlformats.org/officeDocument/2006/relationships/image" Target="../media/image161.jpeg"/></Relationships>
</file>

<file path=ppt/slides/_rels/slide144.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24.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7.jpeg"/></Relationships>
</file>

<file path=ppt/slides/_rels/slide145.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jpeg"/><Relationship Id="rId1" Type="http://schemas.openxmlformats.org/officeDocument/2006/relationships/slideLayout" Target="../slideLayouts/slideLayout24.xml"/><Relationship Id="rId4" Type="http://schemas.openxmlformats.org/officeDocument/2006/relationships/image" Target="../media/image172.jpeg"/></Relationships>
</file>

<file path=ppt/slides/_rels/slide146.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3.png"/><Relationship Id="rId1" Type="http://schemas.openxmlformats.org/officeDocument/2006/relationships/slideLayout" Target="../slideLayouts/slideLayout24.xml"/><Relationship Id="rId4" Type="http://schemas.openxmlformats.org/officeDocument/2006/relationships/image" Target="../media/image175.jpeg"/></Relationships>
</file>

<file path=ppt/slides/_rels/slide147.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image" Target="../media/image121.png"/><Relationship Id="rId1" Type="http://schemas.openxmlformats.org/officeDocument/2006/relationships/slideLayout" Target="../slideLayouts/slideLayout24.xml"/><Relationship Id="rId5" Type="http://schemas.openxmlformats.org/officeDocument/2006/relationships/image" Target="../media/image178.png"/><Relationship Id="rId4" Type="http://schemas.openxmlformats.org/officeDocument/2006/relationships/image" Target="../media/image177.png"/></Relationships>
</file>

<file path=ppt/slides/_rels/slide1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149.xml.rels><?xml version="1.0" encoding="UTF-8" standalone="yes"?>
<Relationships xmlns="http://schemas.openxmlformats.org/package/2006/relationships"><Relationship Id="rId2" Type="http://schemas.openxmlformats.org/officeDocument/2006/relationships/image" Target="../media/image179.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4.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s>
</file>

<file path=ppt/slides/_rels/slide150.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62.xml"/><Relationship Id="rId1" Type="http://schemas.openxmlformats.org/officeDocument/2006/relationships/slideLayout" Target="../slideLayouts/slideLayout24.xml"/><Relationship Id="rId5" Type="http://schemas.openxmlformats.org/officeDocument/2006/relationships/image" Target="../media/image182.png"/><Relationship Id="rId4" Type="http://schemas.openxmlformats.org/officeDocument/2006/relationships/image" Target="../media/image181.jpeg"/></Relationships>
</file>

<file path=ppt/slides/_rels/slide151.xml.rels><?xml version="1.0" encoding="UTF-8" standalone="yes"?>
<Relationships xmlns="http://schemas.openxmlformats.org/package/2006/relationships"><Relationship Id="rId3" Type="http://schemas.openxmlformats.org/officeDocument/2006/relationships/image" Target="../media/image183.jpeg"/><Relationship Id="rId2" Type="http://schemas.openxmlformats.org/officeDocument/2006/relationships/notesSlide" Target="../notesSlides/notesSlide63.xml"/><Relationship Id="rId1" Type="http://schemas.openxmlformats.org/officeDocument/2006/relationships/slideLayout" Target="../slideLayouts/slideLayout24.xml"/><Relationship Id="rId4" Type="http://schemas.openxmlformats.org/officeDocument/2006/relationships/image" Target="../media/image184.jpeg"/></Relationships>
</file>

<file path=ppt/slides/_rels/slide152.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24.xml"/></Relationships>
</file>

<file path=ppt/slides/_rels/slide153.xml.rels><?xml version="1.0" encoding="UTF-8" standalone="yes"?>
<Relationships xmlns="http://schemas.openxmlformats.org/package/2006/relationships"><Relationship Id="rId2" Type="http://schemas.openxmlformats.org/officeDocument/2006/relationships/image" Target="../media/image186.png"/><Relationship Id="rId1" Type="http://schemas.openxmlformats.org/officeDocument/2006/relationships/slideLayout" Target="../slideLayouts/slideLayout24.xml"/></Relationships>
</file>

<file path=ppt/slides/_rels/slide154.xml.rels><?xml version="1.0" encoding="UTF-8" standalone="yes"?>
<Relationships xmlns="http://schemas.openxmlformats.org/package/2006/relationships"><Relationship Id="rId2" Type="http://schemas.openxmlformats.org/officeDocument/2006/relationships/image" Target="../media/image186.png"/><Relationship Id="rId1" Type="http://schemas.openxmlformats.org/officeDocument/2006/relationships/slideLayout" Target="../slideLayouts/slideLayout24.xml"/></Relationships>
</file>

<file path=ppt/slides/_rels/slide155.xml.rels><?xml version="1.0" encoding="UTF-8" standalone="yes"?>
<Relationships xmlns="http://schemas.openxmlformats.org/package/2006/relationships"><Relationship Id="rId3" Type="http://schemas.openxmlformats.org/officeDocument/2006/relationships/image" Target="../media/image187.jpeg"/><Relationship Id="rId2" Type="http://schemas.openxmlformats.org/officeDocument/2006/relationships/notesSlide" Target="../notesSlides/notesSlide64.xml"/><Relationship Id="rId1" Type="http://schemas.openxmlformats.org/officeDocument/2006/relationships/slideLayout" Target="../slideLayouts/slideLayout24.xml"/></Relationships>
</file>

<file path=ppt/slides/_rels/slide156.xml.rels><?xml version="1.0" encoding="UTF-8" standalone="yes"?>
<Relationships xmlns="http://schemas.openxmlformats.org/package/2006/relationships"><Relationship Id="rId2" Type="http://schemas.openxmlformats.org/officeDocument/2006/relationships/image" Target="../media/image188.png"/><Relationship Id="rId1" Type="http://schemas.openxmlformats.org/officeDocument/2006/relationships/slideLayout" Target="../slideLayouts/slideLayout24.xml"/></Relationships>
</file>

<file path=ppt/slides/_rels/slide157.xml.rels><?xml version="1.0" encoding="UTF-8" standalone="yes"?>
<Relationships xmlns="http://schemas.openxmlformats.org/package/2006/relationships"><Relationship Id="rId2" Type="http://schemas.openxmlformats.org/officeDocument/2006/relationships/image" Target="../media/image188.png"/><Relationship Id="rId1" Type="http://schemas.openxmlformats.org/officeDocument/2006/relationships/slideLayout" Target="../slideLayouts/slideLayout24.xml"/></Relationships>
</file>

<file path=ppt/slides/_rels/slide158.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24.xml"/></Relationships>
</file>

<file path=ppt/slides/_rels/slide159.xml.rels><?xml version="1.0" encoding="UTF-8" standalone="yes"?>
<Relationships xmlns="http://schemas.openxmlformats.org/package/2006/relationships"><Relationship Id="rId3" Type="http://schemas.openxmlformats.org/officeDocument/2006/relationships/image" Target="../media/image191.jpeg"/><Relationship Id="rId2" Type="http://schemas.openxmlformats.org/officeDocument/2006/relationships/image" Target="../media/image190.jpeg"/><Relationship Id="rId1" Type="http://schemas.openxmlformats.org/officeDocument/2006/relationships/slideLayout" Target="../slideLayouts/slideLayout24.xml"/><Relationship Id="rId4" Type="http://schemas.openxmlformats.org/officeDocument/2006/relationships/image" Target="../media/image192.jpe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4.xml"/><Relationship Id="rId5" Type="http://schemas.openxmlformats.org/officeDocument/2006/relationships/image" Target="../media/image3.png"/><Relationship Id="rId4" Type="http://schemas.openxmlformats.org/officeDocument/2006/relationships/image" Target="../media/image10.png"/></Relationships>
</file>

<file path=ppt/slides/_rels/slide160.xml.rels><?xml version="1.0" encoding="UTF-8" standalone="yes"?>
<Relationships xmlns="http://schemas.openxmlformats.org/package/2006/relationships"><Relationship Id="rId3" Type="http://schemas.openxmlformats.org/officeDocument/2006/relationships/image" Target="../media/image194.jpeg"/><Relationship Id="rId2" Type="http://schemas.openxmlformats.org/officeDocument/2006/relationships/image" Target="../media/image193.png"/><Relationship Id="rId1" Type="http://schemas.openxmlformats.org/officeDocument/2006/relationships/slideLayout" Target="../slideLayouts/slideLayout24.xml"/><Relationship Id="rId5" Type="http://schemas.openxmlformats.org/officeDocument/2006/relationships/image" Target="../media/image196.jpeg"/><Relationship Id="rId4" Type="http://schemas.openxmlformats.org/officeDocument/2006/relationships/image" Target="../media/image195.jpeg"/></Relationships>
</file>

<file path=ppt/slides/_rels/slide161.xml.rels><?xml version="1.0" encoding="UTF-8" standalone="yes"?>
<Relationships xmlns="http://schemas.openxmlformats.org/package/2006/relationships"><Relationship Id="rId3" Type="http://schemas.openxmlformats.org/officeDocument/2006/relationships/image" Target="../media/image194.jpeg"/><Relationship Id="rId2" Type="http://schemas.openxmlformats.org/officeDocument/2006/relationships/image" Target="../media/image193.png"/><Relationship Id="rId1" Type="http://schemas.openxmlformats.org/officeDocument/2006/relationships/slideLayout" Target="../slideLayouts/slideLayout24.xml"/><Relationship Id="rId5" Type="http://schemas.openxmlformats.org/officeDocument/2006/relationships/image" Target="../media/image196.jpeg"/><Relationship Id="rId4" Type="http://schemas.openxmlformats.org/officeDocument/2006/relationships/image" Target="../media/image195.jpeg"/></Relationships>
</file>

<file path=ppt/slides/_rels/slide162.xml.rels><?xml version="1.0" encoding="UTF-8" standalone="yes"?>
<Relationships xmlns="http://schemas.openxmlformats.org/package/2006/relationships"><Relationship Id="rId2" Type="http://schemas.openxmlformats.org/officeDocument/2006/relationships/image" Target="../media/image197.png"/><Relationship Id="rId1" Type="http://schemas.openxmlformats.org/officeDocument/2006/relationships/slideLayout" Target="../slideLayouts/slideLayout24.xml"/></Relationships>
</file>

<file path=ppt/slides/_rels/slide163.xml.rels><?xml version="1.0" encoding="UTF-8" standalone="yes"?>
<Relationships xmlns="http://schemas.openxmlformats.org/package/2006/relationships"><Relationship Id="rId2" Type="http://schemas.openxmlformats.org/officeDocument/2006/relationships/image" Target="../media/image197.png"/><Relationship Id="rId1" Type="http://schemas.openxmlformats.org/officeDocument/2006/relationships/slideLayout" Target="../slideLayouts/slideLayout24.xml"/></Relationships>
</file>

<file path=ppt/slides/_rels/slide164.xml.rels><?xml version="1.0" encoding="UTF-8" standalone="yes"?>
<Relationships xmlns="http://schemas.openxmlformats.org/package/2006/relationships"><Relationship Id="rId2" Type="http://schemas.openxmlformats.org/officeDocument/2006/relationships/image" Target="../media/image198.png"/><Relationship Id="rId1" Type="http://schemas.openxmlformats.org/officeDocument/2006/relationships/slideLayout" Target="../slideLayouts/slideLayout24.xml"/></Relationships>
</file>

<file path=ppt/slides/_rels/slide165.xml.rels><?xml version="1.0" encoding="UTF-8" standalone="yes"?>
<Relationships xmlns="http://schemas.openxmlformats.org/package/2006/relationships"><Relationship Id="rId2" Type="http://schemas.openxmlformats.org/officeDocument/2006/relationships/image" Target="../media/image199.png"/><Relationship Id="rId1" Type="http://schemas.openxmlformats.org/officeDocument/2006/relationships/slideLayout" Target="../slideLayouts/slideLayout24.xml"/></Relationships>
</file>

<file path=ppt/slides/_rels/slide166.xml.rels><?xml version="1.0" encoding="UTF-8" standalone="yes"?>
<Relationships xmlns="http://schemas.openxmlformats.org/package/2006/relationships"><Relationship Id="rId2" Type="http://schemas.openxmlformats.org/officeDocument/2006/relationships/image" Target="../media/image199.png"/><Relationship Id="rId1" Type="http://schemas.openxmlformats.org/officeDocument/2006/relationships/slideLayout" Target="../slideLayouts/slideLayout24.xml"/></Relationships>
</file>

<file path=ppt/slides/_rels/slide167.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24.xml"/></Relationships>
</file>

<file path=ppt/slides/_rels/slide168.xml.rels><?xml version="1.0" encoding="UTF-8" standalone="yes"?>
<Relationships xmlns="http://schemas.openxmlformats.org/package/2006/relationships"><Relationship Id="rId3" Type="http://schemas.openxmlformats.org/officeDocument/2006/relationships/image" Target="../media/image201.jpeg"/><Relationship Id="rId2" Type="http://schemas.openxmlformats.org/officeDocument/2006/relationships/image" Target="../media/image179.jpeg"/><Relationship Id="rId1" Type="http://schemas.openxmlformats.org/officeDocument/2006/relationships/slideLayout" Target="../slideLayouts/slideLayout24.xml"/><Relationship Id="rId4" Type="http://schemas.openxmlformats.org/officeDocument/2006/relationships/image" Target="../media/image202.png"/></Relationships>
</file>

<file path=ppt/slides/_rels/slide16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24.xml"/><Relationship Id="rId5" Type="http://schemas.openxmlformats.org/officeDocument/2006/relationships/image" Target="../media/image3.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4.xml"/><Relationship Id="rId1" Type="http://schemas.openxmlformats.org/officeDocument/2006/relationships/slideLayout" Target="../slideLayouts/slideLayout24.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5.xml"/><Relationship Id="rId1" Type="http://schemas.openxmlformats.org/officeDocument/2006/relationships/slideLayout" Target="../slideLayouts/slideLayout24.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linkedin.com/in/albertsonem/" TargetMode="External"/><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hyperlink" Target="https://www.dshs.wa.gov/sites/default/files/JJRA/jr/documents/Reports/2016DemographicsOn1-11-16.pdf" TargetMode="External"/><Relationship Id="rId2" Type="http://schemas.openxmlformats.org/officeDocument/2006/relationships/hyperlink" Target="http://www.ojjdp.gov/ojstatbb/ezacjrp/" TargetMode="External"/><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8.xml"/><Relationship Id="rId1" Type="http://schemas.openxmlformats.org/officeDocument/2006/relationships/slideLayout" Target="../slideLayouts/slideLayout24.xml"/><Relationship Id="rId4" Type="http://schemas.openxmlformats.org/officeDocument/2006/relationships/image" Target="../media/image28.PNG"/></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24.xml"/><Relationship Id="rId4" Type="http://schemas.openxmlformats.org/officeDocument/2006/relationships/image" Target="../media/image30.PNG"/></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24.xml"/><Relationship Id="rId4" Type="http://schemas.openxmlformats.org/officeDocument/2006/relationships/image" Target="../media/image31.PNG"/></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2.xml"/><Relationship Id="rId1" Type="http://schemas.openxmlformats.org/officeDocument/2006/relationships/slideLayout" Target="../slideLayouts/slideLayout24.xml"/><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24.xml"/><Relationship Id="rId4" Type="http://schemas.openxmlformats.org/officeDocument/2006/relationships/image" Target="../media/image33.png"/></Relationships>
</file>

<file path=ppt/slides/_rels/slide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24.xml"/><Relationship Id="rId5" Type="http://schemas.openxmlformats.org/officeDocument/2006/relationships/image" Target="../media/image35.PNG"/><Relationship Id="rId4" Type="http://schemas.openxmlformats.org/officeDocument/2006/relationships/image" Target="../media/image34.PNG"/></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5.xml"/><Relationship Id="rId1" Type="http://schemas.openxmlformats.org/officeDocument/2006/relationships/slideLayout" Target="../slideLayouts/slideLayout24.xml"/><Relationship Id="rId5" Type="http://schemas.openxmlformats.org/officeDocument/2006/relationships/image" Target="../media/image39.PNG"/><Relationship Id="rId4" Type="http://schemas.openxmlformats.org/officeDocument/2006/relationships/image" Target="../media/image38.PNG"/></Relationships>
</file>

<file path=ppt/slides/_rels/slide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6.xml"/><Relationship Id="rId1" Type="http://schemas.openxmlformats.org/officeDocument/2006/relationships/slideLayout" Target="../slideLayouts/slideLayout24.xml"/><Relationship Id="rId5" Type="http://schemas.openxmlformats.org/officeDocument/2006/relationships/image" Target="../media/image39.PNG"/><Relationship Id="rId4" Type="http://schemas.openxmlformats.org/officeDocument/2006/relationships/image" Target="../media/image38.PNG"/></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7.png"/><Relationship Id="rId1" Type="http://schemas.openxmlformats.org/officeDocument/2006/relationships/slideLayout" Target="../slideLayouts/slideLayout24.xml"/><Relationship Id="rId4" Type="http://schemas.openxmlformats.org/officeDocument/2006/relationships/image" Target="../media/image41.png"/></Relationships>
</file>

<file path=ppt/slides/_rels/slide5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7.png"/><Relationship Id="rId1" Type="http://schemas.openxmlformats.org/officeDocument/2006/relationships/slideLayout" Target="../slideLayouts/slideLayout24.xml"/><Relationship Id="rId4" Type="http://schemas.openxmlformats.org/officeDocument/2006/relationships/image" Target="../media/image41.png"/></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7.png"/><Relationship Id="rId1" Type="http://schemas.openxmlformats.org/officeDocument/2006/relationships/slideLayout" Target="../slideLayouts/slideLayout24.xml"/><Relationship Id="rId4" Type="http://schemas.openxmlformats.org/officeDocument/2006/relationships/image" Target="../media/image41.png"/></Relationships>
</file>

<file path=ppt/slides/_rels/slide5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7.png"/><Relationship Id="rId1" Type="http://schemas.openxmlformats.org/officeDocument/2006/relationships/slideLayout" Target="../slideLayouts/slideLayout24.xml"/><Relationship Id="rId4" Type="http://schemas.openxmlformats.org/officeDocument/2006/relationships/image" Target="../media/image41.png"/></Relationships>
</file>

<file path=ppt/slides/_rels/slide5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7.xml"/><Relationship Id="rId1" Type="http://schemas.openxmlformats.org/officeDocument/2006/relationships/slideLayout" Target="../slideLayouts/slideLayout2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6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8.xml"/><Relationship Id="rId1" Type="http://schemas.openxmlformats.org/officeDocument/2006/relationships/slideLayout" Target="../slideLayouts/slideLayout2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6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27.png"/><Relationship Id="rId1" Type="http://schemas.openxmlformats.org/officeDocument/2006/relationships/slideLayout" Target="../slideLayouts/slideLayout24.xml"/><Relationship Id="rId4" Type="http://schemas.openxmlformats.org/officeDocument/2006/relationships/image" Target="../media/image49.PNG"/></Relationships>
</file>

<file path=ppt/slides/_rels/slide6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27.png"/><Relationship Id="rId1" Type="http://schemas.openxmlformats.org/officeDocument/2006/relationships/slideLayout" Target="../slideLayouts/slideLayout24.xml"/><Relationship Id="rId4" Type="http://schemas.openxmlformats.org/officeDocument/2006/relationships/image" Target="../media/image49.PNG"/></Relationships>
</file>

<file path=ppt/slides/_rels/slide6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g"/><Relationship Id="rId1" Type="http://schemas.openxmlformats.org/officeDocument/2006/relationships/slideLayout" Target="../slideLayouts/slideLayout29.xml"/></Relationships>
</file>

<file path=ppt/slides/_rels/slide6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24.xml"/></Relationships>
</file>

<file path=ppt/slides/_rels/slide6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4.xml"/><Relationship Id="rId4" Type="http://schemas.openxmlformats.org/officeDocument/2006/relationships/image" Target="../media/image59.jpeg"/></Relationships>
</file>

<file path=ppt/slides/_rels/slide7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4.xml"/></Relationships>
</file>

<file path=ppt/slides/_rels/slide7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49.xml"/><Relationship Id="rId1" Type="http://schemas.openxmlformats.org/officeDocument/2006/relationships/slideLayout" Target="../slideLayouts/slideLayout24.xml"/></Relationships>
</file>

<file path=ppt/slides/_rels/slide75.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24.xml"/></Relationships>
</file>

<file path=ppt/slides/_rels/slide7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4.xml"/></Relationships>
</file>

<file path=ppt/slides/_rels/slide77.xml.rels><?xml version="1.0" encoding="UTF-8" standalone="yes"?>
<Relationships xmlns="http://schemas.openxmlformats.org/package/2006/relationships"><Relationship Id="rId2" Type="http://schemas.openxmlformats.org/officeDocument/2006/relationships/image" Target="../media/image68.gif"/><Relationship Id="rId1" Type="http://schemas.openxmlformats.org/officeDocument/2006/relationships/slideLayout" Target="../slideLayouts/slideLayout24.xml"/></Relationships>
</file>

<file path=ppt/slides/_rels/slide78.xml.rels><?xml version="1.0" encoding="UTF-8" standalone="yes"?>
<Relationships xmlns="http://schemas.openxmlformats.org/package/2006/relationships"><Relationship Id="rId2" Type="http://schemas.openxmlformats.org/officeDocument/2006/relationships/image" Target="../media/image69.gif"/><Relationship Id="rId1" Type="http://schemas.openxmlformats.org/officeDocument/2006/relationships/slideLayout" Target="../slideLayouts/slideLayout24.xml"/></Relationships>
</file>

<file path=ppt/slides/_rels/slide79.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4.xml"/><Relationship Id="rId4" Type="http://schemas.openxmlformats.org/officeDocument/2006/relationships/image" Target="../media/image72.jpe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video" Target="../media/media1.gif"/><Relationship Id="rId1" Type="http://schemas.microsoft.com/office/2007/relationships/media" Target="../media/media1.gif"/><Relationship Id="rId4" Type="http://schemas.openxmlformats.org/officeDocument/2006/relationships/image" Target="../media/image73.png"/></Relationships>
</file>

<file path=ppt/slides/_rels/slide81.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24.xml"/></Relationships>
</file>

<file path=ppt/slides/_rels/slide82.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24.xml"/></Relationships>
</file>

<file path=ppt/slides/_rels/slide83.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24.xml"/></Relationships>
</file>

<file path=ppt/slides/_rels/slide84.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24.xml"/></Relationships>
</file>

<file path=ppt/slides/_rels/slide8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7.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6.xml"/></Relationships>
</file>

<file path=ppt/slides/_rels/slide88.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6.xml"/></Relationships>
</file>

<file path=ppt/slides/_rels/slide89.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6.xml"/></Relationships>
</file>

<file path=ppt/slides/_rels/slide9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6.xml"/></Relationships>
</file>

<file path=ppt/slides/_rels/slide9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6.xml"/></Relationships>
</file>

<file path=ppt/slides/_rels/slide9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6.xml"/></Relationships>
</file>

<file path=ppt/slides/_rels/slide9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6.xml"/></Relationships>
</file>

<file path=ppt/slides/_rels/slide9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6.xml"/></Relationships>
</file>

<file path=ppt/slides/_rels/slide96.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6.xml"/></Relationships>
</file>

<file path=ppt/slides/_rels/slide97.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6.xml"/></Relationships>
</file>

<file path=ppt/slides/_rels/slide9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6.xml"/></Relationships>
</file>

<file path=ppt/slides/_rels/slide99.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Using GIS to Support Reentry Planning for Youth Exiting the Juvenile Justice System</a:t>
            </a:r>
          </a:p>
        </p:txBody>
      </p:sp>
      <p:sp>
        <p:nvSpPr>
          <p:cNvPr id="3" name="Subtitle 2"/>
          <p:cNvSpPr>
            <a:spLocks noGrp="1"/>
          </p:cNvSpPr>
          <p:nvPr>
            <p:ph type="subTitle" idx="1"/>
          </p:nvPr>
        </p:nvSpPr>
        <p:spPr>
          <a:xfrm>
            <a:off x="1295400" y="4038600"/>
            <a:ext cx="7467600" cy="838200"/>
          </a:xfrm>
        </p:spPr>
        <p:txBody>
          <a:bodyPr>
            <a:normAutofit fontScale="40000" lnSpcReduction="20000"/>
          </a:bodyPr>
          <a:lstStyle/>
          <a:p>
            <a:r>
              <a:rPr lang="en-US" sz="2600" b="1" dirty="0"/>
              <a:t>Ellie Albertson, MPHc</a:t>
            </a:r>
          </a:p>
          <a:p>
            <a:r>
              <a:rPr lang="en-US" sz="2600" dirty="0"/>
              <a:t>Department of Health Services</a:t>
            </a:r>
          </a:p>
          <a:p>
            <a:r>
              <a:rPr lang="en-US" sz="2600" dirty="0"/>
              <a:t>UW School of Public Health</a:t>
            </a:r>
          </a:p>
          <a:p>
            <a:r>
              <a:rPr lang="en-US" sz="1600" dirty="0"/>
              <a:t>May 2018</a:t>
            </a:r>
          </a:p>
        </p:txBody>
      </p:sp>
      <p:pic>
        <p:nvPicPr>
          <p:cNvPr id="4" name="Picture 3">
            <a:extLst>
              <a:ext uri="{FF2B5EF4-FFF2-40B4-BE49-F238E27FC236}">
                <a16:creationId xmlns="" xmlns:a16="http://schemas.microsoft.com/office/drawing/2014/main" id="{CACD515D-772E-4FB1-9B49-4A209D686C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Methods</a:t>
            </a:r>
          </a:p>
        </p:txBody>
      </p:sp>
      <p:graphicFrame>
        <p:nvGraphicFramePr>
          <p:cNvPr id="7" name="Content Placeholder 8">
            <a:extLst>
              <a:ext uri="{FF2B5EF4-FFF2-40B4-BE49-F238E27FC236}">
                <a16:creationId xmlns="" xmlns:a16="http://schemas.microsoft.com/office/drawing/2014/main" id="{98959C89-F48A-40A7-82F0-0335B9CD1221}"/>
              </a:ext>
            </a:extLst>
          </p:cNvPr>
          <p:cNvGraphicFramePr>
            <a:graphicFrameLocks noGrp="1"/>
          </p:cNvGraphicFramePr>
          <p:nvPr>
            <p:ph idx="1"/>
            <p:extLst>
              <p:ext uri="{D42A27DB-BD31-4B8C-83A1-F6EECF244321}">
                <p14:modId xmlns:p14="http://schemas.microsoft.com/office/powerpoint/2010/main" val="3602032522"/>
              </p:ext>
            </p:extLst>
          </p:nvPr>
        </p:nvGraphicFramePr>
        <p:xfrm>
          <a:off x="152400" y="1295400"/>
          <a:ext cx="88392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3076180365"/>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a:t>Suitability Model</a:t>
            </a:r>
          </a:p>
        </p:txBody>
      </p:sp>
      <p:pic>
        <p:nvPicPr>
          <p:cNvPr id="3" name="Content Placeholder 2">
            <a:extLst>
              <a:ext uri="{FF2B5EF4-FFF2-40B4-BE49-F238E27FC236}">
                <a16:creationId xmlns:a16="http://schemas.microsoft.com/office/drawing/2014/main" xmlns="" id="{B7DD1B37-73A7-2741-BB0C-59AB954EB76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56917" y="1825625"/>
            <a:ext cx="5630166" cy="4351338"/>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1096192032"/>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dirty="0"/>
              <a:t>Suitability Model</a:t>
            </a:r>
          </a:p>
        </p:txBody>
      </p:sp>
      <p:pic>
        <p:nvPicPr>
          <p:cNvPr id="3" name="Content Placeholder 2">
            <a:extLst>
              <a:ext uri="{FF2B5EF4-FFF2-40B4-BE49-F238E27FC236}">
                <a16:creationId xmlns:a16="http://schemas.microsoft.com/office/drawing/2014/main" xmlns="" id="{CBD50C05-314C-5441-BBAC-DDCEBFE7567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56917" y="1825625"/>
            <a:ext cx="5630166" cy="4351338"/>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344280587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dirty="0"/>
              <a:t>Site 1: North Central</a:t>
            </a:r>
          </a:p>
        </p:txBody>
      </p:sp>
      <p:pic>
        <p:nvPicPr>
          <p:cNvPr id="3" name="Content Placeholder 2">
            <a:extLst>
              <a:ext uri="{FF2B5EF4-FFF2-40B4-BE49-F238E27FC236}">
                <a16:creationId xmlns:a16="http://schemas.microsoft.com/office/drawing/2014/main" xmlns="" id="{35063A5D-8A14-184E-8431-9FFCF578A1E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17320" y="1094377"/>
            <a:ext cx="6309360" cy="4875415"/>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3938028184"/>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Site 2: Southeast</a:t>
            </a:r>
          </a:p>
        </p:txBody>
      </p:sp>
      <p:pic>
        <p:nvPicPr>
          <p:cNvPr id="4" name="Content Placeholder 3">
            <a:extLst>
              <a:ext uri="{FF2B5EF4-FFF2-40B4-BE49-F238E27FC236}">
                <a16:creationId xmlns:a16="http://schemas.microsoft.com/office/drawing/2014/main" xmlns="" id="{B369ABE8-FAA8-B543-9336-CB18952E889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17320" y="1094377"/>
            <a:ext cx="6309360" cy="4875415"/>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28474910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a:t>Site 3: North</a:t>
            </a:r>
          </a:p>
        </p:txBody>
      </p:sp>
      <p:pic>
        <p:nvPicPr>
          <p:cNvPr id="3" name="Content Placeholder 2">
            <a:extLst>
              <a:ext uri="{FF2B5EF4-FFF2-40B4-BE49-F238E27FC236}">
                <a16:creationId xmlns:a16="http://schemas.microsoft.com/office/drawing/2014/main" xmlns="" id="{625E1CDF-E896-F541-8336-CA4706E49A8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17320" y="1094377"/>
            <a:ext cx="6309360" cy="4875415"/>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2669129682"/>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a:t>Future Improvements</a:t>
            </a:r>
          </a:p>
        </p:txBody>
      </p:sp>
      <p:sp>
        <p:nvSpPr>
          <p:cNvPr id="24579" name="Rectangle 3"/>
          <p:cNvSpPr>
            <a:spLocks noGrp="1" noChangeArrowheads="1"/>
          </p:cNvSpPr>
          <p:nvPr>
            <p:ph idx="1"/>
          </p:nvPr>
        </p:nvSpPr>
        <p:spPr/>
        <p:txBody>
          <a:bodyPr/>
          <a:lstStyle/>
          <a:p>
            <a:pPr eaLnBrk="1" hangingPunct="1"/>
            <a:r>
              <a:rPr lang="en-US" dirty="0"/>
              <a:t>Access to Healthy Foods</a:t>
            </a:r>
          </a:p>
          <a:p>
            <a:pPr eaLnBrk="1" hangingPunct="1"/>
            <a:r>
              <a:rPr lang="en-US" dirty="0"/>
              <a:t>Exclude Upper Threshold of Home Values</a:t>
            </a:r>
          </a:p>
          <a:p>
            <a:pPr eaLnBrk="1" hangingPunct="1"/>
            <a:r>
              <a:rPr lang="en-US" dirty="0"/>
              <a:t>Interview more community stakeholders</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307244415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a:t>Time’s Up!</a:t>
            </a:r>
          </a:p>
        </p:txBody>
      </p:sp>
      <p:sp>
        <p:nvSpPr>
          <p:cNvPr id="25604" name="Rectangle 15"/>
          <p:cNvSpPr>
            <a:spLocks noGrp="1" noChangeArrowheads="1"/>
          </p:cNvSpPr>
          <p:nvPr>
            <p:ph idx="1"/>
          </p:nvPr>
        </p:nvSpPr>
        <p:spPr>
          <a:noFill/>
        </p:spPr>
        <p:txBody>
          <a:bodyPr/>
          <a:lstStyle/>
          <a:p>
            <a:pPr eaLnBrk="1" hangingPunct="1"/>
            <a:r>
              <a:rPr lang="en-US" b="1" dirty="0"/>
              <a:t>About your speaker:</a:t>
            </a:r>
          </a:p>
          <a:p>
            <a:pPr lvl="1" eaLnBrk="1" hangingPunct="1"/>
            <a:r>
              <a:rPr lang="en-US" sz="2400" b="1" dirty="0"/>
              <a:t>Name: Michael Monroe</a:t>
            </a:r>
          </a:p>
          <a:p>
            <a:pPr lvl="1" eaLnBrk="1" hangingPunct="1"/>
            <a:r>
              <a:rPr lang="en-US" sz="2400" b="1" dirty="0"/>
              <a:t>Company: </a:t>
            </a:r>
            <a:r>
              <a:rPr lang="en-US" sz="2400" b="1" dirty="0" err="1"/>
              <a:t>Bromik</a:t>
            </a:r>
            <a:r>
              <a:rPr lang="en-US" sz="2400" b="1" dirty="0"/>
              <a:t> Design &amp; Build</a:t>
            </a:r>
          </a:p>
          <a:p>
            <a:pPr lvl="1" eaLnBrk="1" hangingPunct="1"/>
            <a:r>
              <a:rPr lang="en-US" sz="2400" b="1" dirty="0"/>
              <a:t>Tel: (206) 795-8686</a:t>
            </a:r>
          </a:p>
          <a:p>
            <a:pPr lvl="1" eaLnBrk="1" hangingPunct="1"/>
            <a:r>
              <a:rPr lang="en-US" sz="2400" b="1" dirty="0"/>
              <a:t>Email: </a:t>
            </a:r>
            <a:r>
              <a:rPr lang="en-US" sz="2400" b="1" dirty="0" err="1"/>
              <a:t>mmonro@uw.edu</a:t>
            </a:r>
            <a:r>
              <a:rPr lang="en-US" sz="2400" b="1" dirty="0"/>
              <a:t> </a:t>
            </a:r>
          </a:p>
          <a:p>
            <a:pPr lvl="1" eaLnBrk="1" hangingPunct="1"/>
            <a:r>
              <a:rPr lang="en-US" sz="2400" b="1" dirty="0"/>
              <a:t>Social Media: Call / Email</a:t>
            </a:r>
          </a:p>
          <a:p>
            <a:pPr lvl="1" eaLnBrk="1" hangingPunct="1"/>
            <a:r>
              <a:rPr lang="en-US" sz="2400" b="1" dirty="0"/>
              <a:t>Quick bio: Michael is a Junior in the Community Environment &amp; Planning Major and is also the Director of Operations for </a:t>
            </a:r>
            <a:r>
              <a:rPr lang="en-US" sz="2400" b="1" dirty="0" err="1"/>
              <a:t>Bromik</a:t>
            </a:r>
            <a:r>
              <a:rPr lang="en-US" sz="2400" b="1" dirty="0"/>
              <a:t> Design &amp; Build in Kirkland. After he graduates Michael aims to help create an affordable housing nonprofit in Tacoma.</a:t>
            </a:r>
            <a:endParaRPr lang="en-US" sz="2400" dirty="0"/>
          </a:p>
        </p:txBody>
      </p:sp>
      <p:pic>
        <p:nvPicPr>
          <p:cNvPr id="25603" name="Picture 12" descr="stopwatch"/>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rot="-2689506">
            <a:off x="5791200" y="-1447800"/>
            <a:ext cx="5486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7572546"/>
      </p:ext>
    </p:extLst>
  </p:cSld>
  <p:clrMapOvr>
    <a:masterClrMapping/>
  </p:clrMapOvr>
  <p:transition advClick="0"/>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295400"/>
            <a:ext cx="7467600" cy="2514600"/>
          </a:xfrm>
        </p:spPr>
        <p:txBody>
          <a:bodyPr/>
          <a:lstStyle/>
          <a:p>
            <a:r>
              <a:rPr lang="en-US" dirty="0" smtClean="0"/>
              <a:t>Two Geospatial Data Resources @ Your Library that You Need to Know</a:t>
            </a:r>
            <a:endParaRPr lang="en-US" dirty="0"/>
          </a:p>
        </p:txBody>
      </p:sp>
      <p:sp>
        <p:nvSpPr>
          <p:cNvPr id="3" name="Subtitle 2"/>
          <p:cNvSpPr>
            <a:spLocks noGrp="1"/>
          </p:cNvSpPr>
          <p:nvPr>
            <p:ph type="subTitle" idx="1"/>
          </p:nvPr>
        </p:nvSpPr>
        <p:spPr>
          <a:xfrm>
            <a:off x="762000" y="4038600"/>
            <a:ext cx="7467600" cy="1752600"/>
          </a:xfrm>
        </p:spPr>
        <p:txBody>
          <a:bodyPr/>
          <a:lstStyle/>
          <a:p>
            <a:r>
              <a:rPr lang="en-US" dirty="0" smtClean="0"/>
              <a:t>With </a:t>
            </a:r>
          </a:p>
          <a:p>
            <a:r>
              <a:rPr lang="en-US" dirty="0" smtClean="0"/>
              <a:t>Matt </a:t>
            </a:r>
            <a:r>
              <a:rPr lang="en-US" dirty="0"/>
              <a:t>a</a:t>
            </a:r>
            <a:r>
              <a:rPr lang="en-US" dirty="0" smtClean="0"/>
              <a:t>nd Kian</a:t>
            </a:r>
            <a:endParaRPr lang="en-US" dirty="0"/>
          </a:p>
        </p:txBody>
      </p:sp>
    </p:spTree>
    <p:extLst>
      <p:ext uri="{BB962C8B-B14F-4D97-AF65-F5344CB8AC3E}">
        <p14:creationId xmlns:p14="http://schemas.microsoft.com/office/powerpoint/2010/main" val="1511525444"/>
      </p:ext>
    </p:extLst>
  </p:cSld>
  <p:clrMapOvr>
    <a:masterClrMapping/>
  </p:clrMapOvr>
  <p:transition advClick="0"/>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endParaRPr lang="en-US" dirty="0" smtClean="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 y="762000"/>
            <a:ext cx="2057400" cy="2057400"/>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29000" y="1752600"/>
            <a:ext cx="2133600" cy="32004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1067" y="2730873"/>
            <a:ext cx="2133333" cy="2984127"/>
          </a:xfrm>
          <a:prstGeom prst="rect">
            <a:avLst/>
          </a:prstGeom>
        </p:spPr>
      </p:pic>
    </p:spTree>
    <p:extLst>
      <p:ext uri="{BB962C8B-B14F-4D97-AF65-F5344CB8AC3E}">
        <p14:creationId xmlns:p14="http://schemas.microsoft.com/office/powerpoint/2010/main" val="617683951"/>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1000"/>
                                        <p:tgtEl>
                                          <p:spTgt spid="4"/>
                                        </p:tgtEl>
                                      </p:cBhvr>
                                    </p:animEffect>
                                  </p:childTnLst>
                                </p:cTn>
                              </p:par>
                              <p:par>
                                <p:cTn id="10" presetID="10" presetClass="entr" presetSubtype="0" fill="hold" nodeType="withEffect">
                                  <p:stCondLst>
                                    <p:cond delay="30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500"/>
                                        <p:tgtEl>
                                          <p:spTgt spid="5"/>
                                        </p:tgtEl>
                                      </p:cBhvr>
                                    </p:animEffect>
                                  </p:childTnLst>
                                </p:cTn>
                              </p:par>
                              <p:par>
                                <p:cTn id="13" presetID="10" presetClass="entr" presetSubtype="0" fill="hold" nodeType="withEffect">
                                  <p:stCondLst>
                                    <p:cond delay="120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endParaRPr lang="en-US" dirty="0" smtClean="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7880" y="762000"/>
            <a:ext cx="8507627" cy="2057400"/>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3733800"/>
            <a:ext cx="3206612" cy="110490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83050" y="3196356"/>
            <a:ext cx="1669750" cy="2271637"/>
          </a:xfrm>
          <a:prstGeom prst="rect">
            <a:avLst/>
          </a:prstGeom>
          <a:effectLst>
            <a:glow rad="482600">
              <a:srgbClr val="FFFF00">
                <a:alpha val="40000"/>
              </a:srgbClr>
            </a:glow>
          </a:effectLst>
        </p:spPr>
      </p:pic>
    </p:spTree>
    <p:extLst>
      <p:ext uri="{BB962C8B-B14F-4D97-AF65-F5344CB8AC3E}">
        <p14:creationId xmlns:p14="http://schemas.microsoft.com/office/powerpoint/2010/main" val="150816748"/>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par>
                                <p:cTn id="7" presetID="10"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par>
                                <p:cTn id="10" presetID="10" presetClass="entr" presetSubtype="0" fill="hold" nodeType="withEffect">
                                  <p:stCondLst>
                                    <p:cond delay="60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nodeType="withEffect">
                                  <p:stCondLst>
                                    <p:cond delay="60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Methods</a:t>
            </a:r>
          </a:p>
        </p:txBody>
      </p:sp>
      <p:graphicFrame>
        <p:nvGraphicFramePr>
          <p:cNvPr id="7" name="Content Placeholder 8">
            <a:extLst>
              <a:ext uri="{FF2B5EF4-FFF2-40B4-BE49-F238E27FC236}">
                <a16:creationId xmlns="" xmlns:a16="http://schemas.microsoft.com/office/drawing/2014/main" id="{98959C89-F48A-40A7-82F0-0335B9CD1221}"/>
              </a:ext>
            </a:extLst>
          </p:cNvPr>
          <p:cNvGraphicFramePr>
            <a:graphicFrameLocks noGrp="1"/>
          </p:cNvGraphicFramePr>
          <p:nvPr>
            <p:ph idx="1"/>
            <p:extLst>
              <p:ext uri="{D42A27DB-BD31-4B8C-83A1-F6EECF244321}">
                <p14:modId xmlns:p14="http://schemas.microsoft.com/office/powerpoint/2010/main" val="3039153966"/>
              </p:ext>
            </p:extLst>
          </p:nvPr>
        </p:nvGraphicFramePr>
        <p:xfrm>
          <a:off x="152400" y="1295399"/>
          <a:ext cx="8839200" cy="4914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008537233"/>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11"/>
          <p:cNvPicPr>
            <a:picLocks noChangeAspect="1"/>
          </p:cNvPicPr>
          <p:nvPr/>
        </p:nvPicPr>
        <p:blipFill rotWithShape="1">
          <a:blip r:embed="rId3"/>
          <a:srcRect r="37069"/>
          <a:stretch/>
        </p:blipFill>
        <p:spPr bwMode="auto">
          <a:xfrm>
            <a:off x="135636" y="1403527"/>
            <a:ext cx="5997178" cy="4610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2" name="Rectangle 2"/>
          <p:cNvSpPr>
            <a:spLocks noGrp="1" noChangeArrowheads="1"/>
          </p:cNvSpPr>
          <p:nvPr>
            <p:ph type="title"/>
          </p:nvPr>
        </p:nvSpPr>
        <p:spPr/>
        <p:txBody>
          <a:bodyPr/>
          <a:lstStyle/>
          <a:p>
            <a:pPr eaLnBrk="1" hangingPunct="1"/>
            <a:endParaRPr lang="en-US" dirty="0" smtClean="0"/>
          </a:p>
        </p:txBody>
      </p:sp>
      <p:pic>
        <p:nvPicPr>
          <p:cNvPr id="10" name="Content Placeholder 4"/>
          <p:cNvPicPr>
            <a:picLocks noGrp="1" noChangeAspect="1"/>
          </p:cNvPicPr>
          <p:nvPr>
            <p:ph idx="1"/>
          </p:nvPr>
        </p:nvPicPr>
        <p:blipFill rotWithShape="1">
          <a:blip r:embed="rId4">
            <a:extLst>
              <a:ext uri="{28A0092B-C50C-407E-A947-70E740481C1C}">
                <a14:useLocalDpi xmlns:a14="http://schemas.microsoft.com/office/drawing/2010/main" val="0"/>
              </a:ext>
            </a:extLst>
          </a:blip>
          <a:srcRect r="42241" b="23289"/>
          <a:stretch/>
        </p:blipFill>
        <p:spPr>
          <a:xfrm>
            <a:off x="1917228" y="1426517"/>
            <a:ext cx="7110948" cy="4572000"/>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9" name="Content Placeholder 1"/>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2232422" y="152400"/>
            <a:ext cx="4679156" cy="1131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6"/>
          <a:stretch>
            <a:fillRect/>
          </a:stretch>
        </p:blipFill>
        <p:spPr>
          <a:xfrm>
            <a:off x="1852948" y="1442574"/>
            <a:ext cx="5438103" cy="4608975"/>
          </a:xfrm>
          <a:prstGeom prst="rect">
            <a:avLst/>
          </a:prstGeom>
        </p:spPr>
      </p:pic>
    </p:spTree>
    <p:extLst>
      <p:ext uri="{BB962C8B-B14F-4D97-AF65-F5344CB8AC3E}">
        <p14:creationId xmlns:p14="http://schemas.microsoft.com/office/powerpoint/2010/main" val="783923682"/>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par>
                                <p:cTn id="7" presetID="10"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animEffect transition="in" filter="fade">
                                      <p:cBhvr>
                                        <p:cTn id="9" dur="500"/>
                                        <p:tgtEl>
                                          <p:spTgt spid="8"/>
                                        </p:tgtEl>
                                      </p:cBhvr>
                                    </p:animEffect>
                                  </p:childTnLst>
                                </p:cTn>
                              </p:par>
                              <p:par>
                                <p:cTn id="10" presetID="10" presetClass="entr" presetSubtype="0" fill="hold" nodeType="withEffect">
                                  <p:stCondLst>
                                    <p:cond delay="60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nodeType="withEffect">
                                  <p:stCondLst>
                                    <p:cond delay="120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2400" y="1539475"/>
            <a:ext cx="8839200" cy="4279112"/>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Content Placeholder 1"/>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2232422" y="152400"/>
            <a:ext cx="4679156" cy="1131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7898706"/>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990" y="1409779"/>
            <a:ext cx="5708410" cy="3848021"/>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Content Placeholder 1"/>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2232422" y="152400"/>
            <a:ext cx="4679156" cy="1131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82298" y="2514600"/>
            <a:ext cx="3458560" cy="3429000"/>
          </a:xfrm>
          <a:prstGeom prst="rect">
            <a:avLst/>
          </a:prstGeom>
        </p:spPr>
      </p:pic>
    </p:spTree>
    <p:extLst>
      <p:ext uri="{BB962C8B-B14F-4D97-AF65-F5344CB8AC3E}">
        <p14:creationId xmlns:p14="http://schemas.microsoft.com/office/powerpoint/2010/main" val="3146945"/>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par>
                                <p:cTn id="7" presetID="10"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par>
                                <p:cTn id="10" presetID="10" presetClass="entr" presetSubtype="0" fill="hold" nodeType="withEffect">
                                  <p:stCondLst>
                                    <p:cond delay="100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rotWithShape="1">
          <a:blip r:embed="rId3">
            <a:extLst>
              <a:ext uri="{28A0092B-C50C-407E-A947-70E740481C1C}">
                <a14:useLocalDpi xmlns:a14="http://schemas.microsoft.com/office/drawing/2010/main" val="0"/>
              </a:ext>
            </a:extLst>
          </a:blip>
          <a:srcRect l="52112" b="32340"/>
          <a:stretch/>
        </p:blipFill>
        <p:spPr>
          <a:xfrm>
            <a:off x="2438400" y="1365717"/>
            <a:ext cx="6671310" cy="4572903"/>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Content Placeholder 1"/>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2232422" y="152400"/>
            <a:ext cx="4679156" cy="1131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l="6063" r="7038" b="6045"/>
          <a:stretch/>
        </p:blipFill>
        <p:spPr>
          <a:xfrm>
            <a:off x="152400" y="1573866"/>
            <a:ext cx="3276601" cy="4369734"/>
          </a:xfrm>
          <a:prstGeom prst="rect">
            <a:avLst/>
          </a:prstGeom>
        </p:spPr>
      </p:pic>
      <p:pic>
        <p:nvPicPr>
          <p:cNvPr id="4" name="Picture 3"/>
          <p:cNvPicPr>
            <a:picLocks noChangeAspect="1"/>
          </p:cNvPicPr>
          <p:nvPr/>
        </p:nvPicPr>
        <p:blipFill rotWithShape="1">
          <a:blip r:embed="rId6">
            <a:extLst>
              <a:ext uri="{28A0092B-C50C-407E-A947-70E740481C1C}">
                <a14:useLocalDpi xmlns:a14="http://schemas.microsoft.com/office/drawing/2010/main" val="0"/>
              </a:ext>
            </a:extLst>
          </a:blip>
          <a:srcRect r="39732" b="19125"/>
          <a:stretch/>
        </p:blipFill>
        <p:spPr>
          <a:xfrm>
            <a:off x="3733800" y="3124200"/>
            <a:ext cx="5181599" cy="2895600"/>
          </a:xfrm>
          <a:prstGeom prst="rect">
            <a:avLst/>
          </a:prstGeom>
        </p:spPr>
      </p:pic>
    </p:spTree>
    <p:extLst>
      <p:ext uri="{BB962C8B-B14F-4D97-AF65-F5344CB8AC3E}">
        <p14:creationId xmlns:p14="http://schemas.microsoft.com/office/powerpoint/2010/main" val="376759283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par>
                                <p:cTn id="7" presetID="10"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par>
                                <p:cTn id="10" presetID="10" presetClass="entr" presetSubtype="0" fill="hold" nodeType="withEffect">
                                  <p:stCondLst>
                                    <p:cond delay="50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100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97714" y="1295400"/>
            <a:ext cx="6748571" cy="4735839"/>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Content Placeholder 1"/>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2232422" y="152400"/>
            <a:ext cx="4679156" cy="1131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41917"/>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609553"/>
            <a:ext cx="8763000" cy="4334047"/>
          </a:xfrm>
          <a:prstGeom prst="rect">
            <a:avLst/>
          </a:prstGeom>
        </p:spPr>
      </p:pic>
      <p:sp>
        <p:nvSpPr>
          <p:cNvPr id="8194" name="Rectangle 2"/>
          <p:cNvSpPr>
            <a:spLocks noGrp="1" noChangeArrowheads="1"/>
          </p:cNvSpPr>
          <p:nvPr>
            <p:ph type="title"/>
          </p:nvPr>
        </p:nvSpPr>
        <p:spPr/>
        <p:txBody>
          <a:bodyPr/>
          <a:lstStyle/>
          <a:p>
            <a:pPr eaLnBrk="1" hangingPunct="1"/>
            <a:endParaRPr lang="en-US" smtClean="0"/>
          </a:p>
        </p:txBody>
      </p:sp>
      <p:pic>
        <p:nvPicPr>
          <p:cNvPr id="10" name="Content Placeholder 9"/>
          <p:cNvPicPr>
            <a:picLocks noGrp="1" noChangeAspect="1"/>
          </p:cNvPicPr>
          <p:nvPr>
            <p:ph idx="1"/>
          </p:nvPr>
        </p:nvPicPr>
        <p:blipFill>
          <a:blip r:embed="rId4"/>
          <a:stretch>
            <a:fillRect/>
          </a:stretch>
        </p:blipFill>
        <p:spPr>
          <a:xfrm>
            <a:off x="228600" y="4790120"/>
            <a:ext cx="3206774" cy="1103472"/>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Content Placeholder 1"/>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2232422" y="152400"/>
            <a:ext cx="4679156" cy="1131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3632358"/>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en-US" dirty="0" smtClean="0"/>
          </a:p>
        </p:txBody>
      </p:sp>
      <p:pic>
        <p:nvPicPr>
          <p:cNvPr id="6"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32422" y="152400"/>
            <a:ext cx="4679156" cy="1131561"/>
          </a:xfrm>
        </p:spPr>
      </p:pic>
      <p:pic>
        <p:nvPicPr>
          <p:cNvPr id="5" name="Content Placeholder 4"/>
          <p:cNvPicPr>
            <a:picLocks noGrp="1" noChangeAspect="1"/>
          </p:cNvPicPr>
          <p:nvPr>
            <p:ph idx="4294967295"/>
          </p:nvPr>
        </p:nvPicPr>
        <p:blipFill rotWithShape="1">
          <a:blip r:embed="rId4">
            <a:extLst>
              <a:ext uri="{28A0092B-C50C-407E-A947-70E740481C1C}">
                <a14:useLocalDpi xmlns:a14="http://schemas.microsoft.com/office/drawing/2010/main" val="0"/>
              </a:ext>
            </a:extLst>
          </a:blip>
          <a:srcRect l="8557" r="18373" b="11667"/>
          <a:stretch/>
        </p:blipFill>
        <p:spPr>
          <a:xfrm>
            <a:off x="0" y="1365250"/>
            <a:ext cx="5105400" cy="4038600"/>
          </a:xfrm>
        </p:spPr>
      </p:pic>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12" name="Content Placeholder 1"/>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2286000" y="152400"/>
            <a:ext cx="4679156" cy="1131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20000" r="15000" b="19707"/>
          <a:stretch/>
        </p:blipFill>
        <p:spPr>
          <a:xfrm>
            <a:off x="3261361" y="1950684"/>
            <a:ext cx="5714999" cy="4078313"/>
          </a:xfrm>
          <a:prstGeom prst="rect">
            <a:avLst/>
          </a:prstGeom>
        </p:spPr>
      </p:pic>
      <p:pic>
        <p:nvPicPr>
          <p:cNvPr id="8" name="Picture 7"/>
          <p:cNvPicPr>
            <a:picLocks noChangeAspect="1"/>
          </p:cNvPicPr>
          <p:nvPr/>
        </p:nvPicPr>
        <p:blipFill rotWithShape="1">
          <a:blip r:embed="rId6">
            <a:extLst>
              <a:ext uri="{28A0092B-C50C-407E-A947-70E740481C1C}">
                <a14:useLocalDpi xmlns:a14="http://schemas.microsoft.com/office/drawing/2010/main" val="0"/>
              </a:ext>
            </a:extLst>
          </a:blip>
          <a:srcRect l="1666" r="36666" b="13516"/>
          <a:stretch/>
        </p:blipFill>
        <p:spPr>
          <a:xfrm>
            <a:off x="152400" y="1414694"/>
            <a:ext cx="5638800" cy="4446917"/>
          </a:xfrm>
          <a:prstGeom prst="rect">
            <a:avLst/>
          </a:prstGeom>
          <a:effectLst>
            <a:outerShdw blurRad="50800" dist="38100" dir="2700000" sx="101000" sy="101000" algn="tl" rotWithShape="0">
              <a:prstClr val="black">
                <a:alpha val="49000"/>
              </a:prstClr>
            </a:outerShdw>
          </a:effectLst>
        </p:spPr>
      </p:pic>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r="25000" b="19691"/>
          <a:stretch/>
        </p:blipFill>
        <p:spPr>
          <a:xfrm>
            <a:off x="2232422" y="1849645"/>
            <a:ext cx="6858000" cy="4240003"/>
          </a:xfrm>
          <a:prstGeom prst="rect">
            <a:avLst/>
          </a:prstGeom>
          <a:effectLst>
            <a:outerShdw blurRad="50800" dist="50800" dir="5400000" sx="101000" sy="101000" algn="ctr" rotWithShape="0">
              <a:schemeClr val="tx1">
                <a:alpha val="50000"/>
              </a:schemeClr>
            </a:outerShdw>
          </a:effectLst>
        </p:spPr>
      </p:pic>
    </p:spTree>
    <p:extLst>
      <p:ext uri="{BB962C8B-B14F-4D97-AF65-F5344CB8AC3E}">
        <p14:creationId xmlns:p14="http://schemas.microsoft.com/office/powerpoint/2010/main" val="28515535"/>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par>
                                <p:cTn id="7" presetID="10"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500"/>
                                        <p:tgtEl>
                                          <p:spTgt spid="5"/>
                                        </p:tgtEl>
                                      </p:cBhvr>
                                    </p:animEffect>
                                  </p:childTnLst>
                                </p:cTn>
                              </p:par>
                              <p:par>
                                <p:cTn id="10" presetID="10" presetClass="entr" presetSubtype="0" fill="hold" nodeType="withEffect">
                                  <p:stCondLst>
                                    <p:cond delay="37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70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1125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50" y="2203450"/>
            <a:ext cx="7886700" cy="3595687"/>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1030" name="Picture 6" descr="Image result for policymap"/>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41922"/>
          <a:stretch/>
        </p:blipFill>
        <p:spPr bwMode="auto">
          <a:xfrm>
            <a:off x="598714" y="304800"/>
            <a:ext cx="8025356" cy="1295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4"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3219446964"/>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24000"/>
            <a:ext cx="9144000" cy="4198434"/>
          </a:xfrm>
          <a:prstGeom prst="rect">
            <a:avLst/>
          </a:prstGeom>
        </p:spPr>
      </p:pic>
      <p:sp>
        <p:nvSpPr>
          <p:cNvPr id="12" name="Rectangle 2"/>
          <p:cNvSpPr>
            <a:spLocks noGrp="1" noChangeArrowheads="1"/>
          </p:cNvSpPr>
          <p:nvPr>
            <p:ph type="title"/>
          </p:nvPr>
        </p:nvSpPr>
        <p:spPr>
          <a:xfrm>
            <a:off x="628650" y="365127"/>
            <a:ext cx="7886700" cy="1077118"/>
          </a:xfrm>
        </p:spPr>
        <p:txBody>
          <a:bodyPr/>
          <a:lstStyle/>
          <a:p>
            <a:pPr eaLnBrk="1" hangingPunct="1"/>
            <a:r>
              <a:rPr lang="en-US" dirty="0" smtClean="0"/>
              <a:t>Census Geography Boundaries</a:t>
            </a:r>
          </a:p>
        </p:txBody>
      </p:sp>
      <p:sp>
        <p:nvSpPr>
          <p:cNvPr id="13" name="TextBox 12"/>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4"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875118787"/>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8" name="Content Placeholder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652" y="2116020"/>
            <a:ext cx="4380944" cy="2083193"/>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9881" y="2111863"/>
            <a:ext cx="4380944" cy="2087349"/>
          </a:xfrm>
          <a:prstGeom prst="rect">
            <a:avLst/>
          </a:prstGeom>
        </p:spPr>
      </p:pic>
      <p:sp>
        <p:nvSpPr>
          <p:cNvPr id="10" name="Rectangle 2"/>
          <p:cNvSpPr>
            <a:spLocks noGrp="1" noChangeArrowheads="1"/>
          </p:cNvSpPr>
          <p:nvPr>
            <p:ph type="title"/>
          </p:nvPr>
        </p:nvSpPr>
        <p:spPr/>
        <p:txBody>
          <a:bodyPr/>
          <a:lstStyle/>
          <a:p>
            <a:pPr eaLnBrk="1" hangingPunct="1"/>
            <a:r>
              <a:rPr lang="en-US" dirty="0" smtClean="0"/>
              <a:t>Map Features</a:t>
            </a:r>
          </a:p>
        </p:txBody>
      </p:sp>
      <p:sp>
        <p:nvSpPr>
          <p:cNvPr id="2" name="TextBox 1"/>
          <p:cNvSpPr txBox="1"/>
          <p:nvPr/>
        </p:nvSpPr>
        <p:spPr>
          <a:xfrm>
            <a:off x="90652" y="4278473"/>
            <a:ext cx="4380944" cy="369332"/>
          </a:xfrm>
          <a:prstGeom prst="rect">
            <a:avLst/>
          </a:prstGeom>
          <a:noFill/>
        </p:spPr>
        <p:txBody>
          <a:bodyPr wrap="square" rtlCol="0">
            <a:spAutoFit/>
          </a:bodyPr>
          <a:lstStyle/>
          <a:p>
            <a:r>
              <a:rPr lang="en-US" dirty="0" smtClean="0">
                <a:solidFill>
                  <a:prstClr val="black"/>
                </a:solidFill>
              </a:rPr>
              <a:t>Flood Risk </a:t>
            </a:r>
            <a:r>
              <a:rPr lang="en-US" dirty="0">
                <a:solidFill>
                  <a:prstClr val="black"/>
                </a:solidFill>
              </a:rPr>
              <a:t>A</a:t>
            </a:r>
            <a:r>
              <a:rPr lang="en-US" dirty="0" smtClean="0">
                <a:solidFill>
                  <a:prstClr val="black"/>
                </a:solidFill>
              </a:rPr>
              <a:t>reas, US Gulf Coast</a:t>
            </a:r>
            <a:endParaRPr lang="en-US" dirty="0">
              <a:solidFill>
                <a:prstClr val="black"/>
              </a:solidFill>
            </a:endParaRPr>
          </a:p>
        </p:txBody>
      </p:sp>
      <p:sp>
        <p:nvSpPr>
          <p:cNvPr id="11" name="TextBox 10"/>
          <p:cNvSpPr txBox="1"/>
          <p:nvPr/>
        </p:nvSpPr>
        <p:spPr>
          <a:xfrm>
            <a:off x="4659881" y="4278473"/>
            <a:ext cx="4380944" cy="369332"/>
          </a:xfrm>
          <a:prstGeom prst="rect">
            <a:avLst/>
          </a:prstGeom>
          <a:noFill/>
        </p:spPr>
        <p:txBody>
          <a:bodyPr wrap="square" rtlCol="0">
            <a:spAutoFit/>
          </a:bodyPr>
          <a:lstStyle/>
          <a:p>
            <a:pPr algn="ctr"/>
            <a:r>
              <a:rPr lang="en-US" dirty="0" smtClean="0">
                <a:solidFill>
                  <a:prstClr val="black"/>
                </a:solidFill>
              </a:rPr>
              <a:t>Flood Risk Areas, King County</a:t>
            </a:r>
            <a:endParaRPr lang="en-US" dirty="0">
              <a:solidFill>
                <a:prstClr val="black"/>
              </a:solidFill>
            </a:endParaRPr>
          </a:p>
        </p:txBody>
      </p:sp>
      <p:sp>
        <p:nvSpPr>
          <p:cNvPr id="12" name="TextBox 11"/>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4"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728164770"/>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Methods</a:t>
            </a:r>
          </a:p>
        </p:txBody>
      </p:sp>
      <p:graphicFrame>
        <p:nvGraphicFramePr>
          <p:cNvPr id="8" name="Content Placeholder 7">
            <a:extLst>
              <a:ext uri="{FF2B5EF4-FFF2-40B4-BE49-F238E27FC236}">
                <a16:creationId xmlns="" xmlns:a16="http://schemas.microsoft.com/office/drawing/2014/main" id="{96194F72-8721-4356-8458-CEB2E9AC715D}"/>
              </a:ext>
            </a:extLst>
          </p:cNvPr>
          <p:cNvGraphicFramePr>
            <a:graphicFrameLocks noGrp="1"/>
          </p:cNvGraphicFramePr>
          <p:nvPr>
            <p:ph idx="1"/>
            <p:extLst>
              <p:ext uri="{D42A27DB-BD31-4B8C-83A1-F6EECF244321}">
                <p14:modId xmlns:p14="http://schemas.microsoft.com/office/powerpoint/2010/main" val="189941322"/>
              </p:ext>
            </p:extLst>
          </p:nvPr>
        </p:nvGraphicFramePr>
        <p:xfrm>
          <a:off x="152400" y="1330247"/>
          <a:ext cx="88392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2629193299"/>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1690689"/>
            <a:ext cx="4547620" cy="4162422"/>
          </a:xfrm>
          <a:prstGeom prst="rect">
            <a:avLst/>
          </a:prstGeom>
        </p:spPr>
      </p:pic>
      <p:sp>
        <p:nvSpPr>
          <p:cNvPr id="9" name="Rectangle 2"/>
          <p:cNvSpPr>
            <a:spLocks noGrp="1" noChangeArrowheads="1"/>
          </p:cNvSpPr>
          <p:nvPr>
            <p:ph type="title"/>
          </p:nvPr>
        </p:nvSpPr>
        <p:spPr/>
        <p:txBody>
          <a:bodyPr/>
          <a:lstStyle/>
          <a:p>
            <a:pPr eaLnBrk="1" hangingPunct="1"/>
            <a:r>
              <a:rPr lang="en-US" dirty="0" smtClean="0"/>
              <a:t>Custom Geographies &amp; Reports</a:t>
            </a:r>
          </a:p>
        </p:txBody>
      </p:sp>
      <p:pic>
        <p:nvPicPr>
          <p:cNvPr id="3" name="Content Placeholder 2"/>
          <p:cNvPicPr>
            <a:picLocks noGrp="1" noChangeAspect="1"/>
          </p:cNvPicPr>
          <p:nvPr>
            <p:ph idx="1"/>
          </p:nvPr>
        </p:nvPicPr>
        <p:blipFill rotWithShape="1">
          <a:blip r:embed="rId3">
            <a:extLst>
              <a:ext uri="{28A0092B-C50C-407E-A947-70E740481C1C}">
                <a14:useLocalDpi xmlns:a14="http://schemas.microsoft.com/office/drawing/2010/main" val="0"/>
              </a:ext>
            </a:extLst>
          </a:blip>
          <a:srcRect r="49530"/>
          <a:stretch/>
        </p:blipFill>
        <p:spPr>
          <a:xfrm>
            <a:off x="114300" y="1690689"/>
            <a:ext cx="3980411" cy="3590498"/>
          </a:xfrm>
        </p:spPr>
      </p:pic>
      <p:sp>
        <p:nvSpPr>
          <p:cNvPr id="10" name="TextBox 9"/>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4"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79732619"/>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t>New Proprietary Data</a:t>
            </a:r>
          </a:p>
        </p:txBody>
      </p:sp>
      <p:sp>
        <p:nvSpPr>
          <p:cNvPr id="10243" name="Rectangle 3"/>
          <p:cNvSpPr>
            <a:spLocks noGrp="1" noChangeArrowheads="1"/>
          </p:cNvSpPr>
          <p:nvPr>
            <p:ph idx="1"/>
          </p:nvPr>
        </p:nvSpPr>
        <p:spPr/>
        <p:txBody>
          <a:bodyPr>
            <a:normAutofit/>
          </a:bodyPr>
          <a:lstStyle/>
          <a:p>
            <a:pPr eaLnBrk="1" hangingPunct="1"/>
            <a:r>
              <a:rPr lang="en-US" dirty="0" smtClean="0"/>
              <a:t>Boxwood Means Inc.</a:t>
            </a:r>
          </a:p>
          <a:p>
            <a:pPr lvl="1"/>
            <a:r>
              <a:rPr lang="en-US" dirty="0" smtClean="0"/>
              <a:t>Census Block level data for:</a:t>
            </a:r>
          </a:p>
          <a:p>
            <a:pPr lvl="2"/>
            <a:r>
              <a:rPr lang="en-US" dirty="0" smtClean="0"/>
              <a:t># of home sales</a:t>
            </a:r>
          </a:p>
          <a:p>
            <a:pPr lvl="2"/>
            <a:r>
              <a:rPr lang="en-US" dirty="0" smtClean="0"/>
              <a:t>Median sale price</a:t>
            </a:r>
          </a:p>
          <a:p>
            <a:pPr lvl="2"/>
            <a:r>
              <a:rPr lang="en-US" dirty="0" smtClean="0"/>
              <a:t>Loan-to-value ratios</a:t>
            </a:r>
          </a:p>
          <a:p>
            <a:pPr eaLnBrk="1" hangingPunct="1"/>
            <a:r>
              <a:rPr lang="en-US" dirty="0" err="1" smtClean="0"/>
              <a:t>GreatSchools</a:t>
            </a:r>
            <a:endParaRPr lang="en-US" dirty="0" smtClean="0"/>
          </a:p>
          <a:p>
            <a:pPr lvl="1"/>
            <a:r>
              <a:rPr lang="en-US" dirty="0" smtClean="0"/>
              <a:t>District level data for:</a:t>
            </a:r>
          </a:p>
          <a:p>
            <a:pPr lvl="2"/>
            <a:r>
              <a:rPr lang="en-US" dirty="0" smtClean="0"/>
              <a:t>Student test scores</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8" name="TextBox 7"/>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2"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469048914"/>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New Proprietary Data</a:t>
            </a:r>
            <a:endParaRPr lang="en-US" dirty="0" smtClean="0"/>
          </a:p>
        </p:txBody>
      </p:sp>
      <p:sp>
        <p:nvSpPr>
          <p:cNvPr id="10243" name="Rectangle 3"/>
          <p:cNvSpPr>
            <a:spLocks noGrp="1" noChangeArrowheads="1"/>
          </p:cNvSpPr>
          <p:nvPr>
            <p:ph idx="1"/>
          </p:nvPr>
        </p:nvSpPr>
        <p:spPr/>
        <p:txBody>
          <a:bodyPr/>
          <a:lstStyle/>
          <a:p>
            <a:r>
              <a:rPr lang="en-US" dirty="0" err="1" smtClean="0"/>
              <a:t>Valassis</a:t>
            </a:r>
            <a:r>
              <a:rPr lang="en-US" dirty="0" smtClean="0"/>
              <a:t> Lists</a:t>
            </a:r>
          </a:p>
          <a:p>
            <a:pPr lvl="1"/>
            <a:r>
              <a:rPr lang="en-US" dirty="0" smtClean="0"/>
              <a:t>Census block group level data for:</a:t>
            </a:r>
          </a:p>
          <a:p>
            <a:pPr lvl="2"/>
            <a:r>
              <a:rPr lang="en-US" dirty="0" smtClean="0"/>
              <a:t>Quarterly vacancy rates</a:t>
            </a:r>
          </a:p>
          <a:p>
            <a:r>
              <a:rPr lang="en-US" dirty="0" smtClean="0"/>
              <a:t>New </a:t>
            </a:r>
            <a:r>
              <a:rPr lang="en-US" dirty="0"/>
              <a:t>Localism Advisors</a:t>
            </a:r>
          </a:p>
          <a:p>
            <a:pPr lvl="1"/>
            <a:r>
              <a:rPr lang="en-US" dirty="0"/>
              <a:t>Census tract level data for:</a:t>
            </a:r>
          </a:p>
          <a:p>
            <a:pPr lvl="2"/>
            <a:r>
              <a:rPr lang="en-US" dirty="0"/>
              <a:t>Qualified Opportunity Zones, Social Needs Index</a:t>
            </a:r>
          </a:p>
          <a:p>
            <a:r>
              <a:rPr lang="en-US" dirty="0" smtClean="0"/>
              <a:t>Urban Mapping Inc.</a:t>
            </a:r>
          </a:p>
          <a:p>
            <a:pPr lvl="1"/>
            <a:r>
              <a:rPr lang="en-US" dirty="0" smtClean="0"/>
              <a:t>Census tract level data for:</a:t>
            </a:r>
          </a:p>
          <a:p>
            <a:pPr lvl="2"/>
            <a:r>
              <a:rPr lang="en-US" dirty="0" smtClean="0"/>
              <a:t>Sum of public transit stops within a census tract</a:t>
            </a:r>
          </a:p>
          <a:p>
            <a:pPr lvl="2"/>
            <a:r>
              <a:rPr lang="en-US" dirty="0" smtClean="0"/>
              <a:t>Shortest distance to a public transit rail stop</a:t>
            </a:r>
          </a:p>
          <a:p>
            <a:pPr lvl="2"/>
            <a:endParaRPr lang="en-US" dirty="0"/>
          </a:p>
          <a:p>
            <a:pPr marL="914400" lvl="2" indent="0">
              <a:buNone/>
            </a:pPr>
            <a:endParaRPr lang="en-US"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8" name="TextBox 7"/>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2"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3491569784"/>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3-Layer Maps</a:t>
            </a:r>
          </a:p>
        </p:txBody>
      </p:sp>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50" y="1886604"/>
            <a:ext cx="7677150" cy="4229379"/>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8" name="TextBox 7"/>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3"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1274866000"/>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3-Layer Maps</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1905982"/>
            <a:ext cx="7600950" cy="4210001"/>
          </a:xfrm>
          <a:prstGeom prst="rect">
            <a:avLst/>
          </a:prstGeom>
        </p:spPr>
      </p:pic>
      <p:sp>
        <p:nvSpPr>
          <p:cNvPr id="8" name="TextBox 7"/>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3"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183834394"/>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dirty="0" smtClean="0"/>
              <a:t>Data Loader</a:t>
            </a:r>
          </a:p>
        </p:txBody>
      </p:sp>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0" y="1447800"/>
            <a:ext cx="5103563" cy="4351338"/>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2036764"/>
            <a:ext cx="3416298" cy="3416298"/>
          </a:xfrm>
          <a:prstGeom prst="rect">
            <a:avLst/>
          </a:prstGeom>
        </p:spPr>
      </p:pic>
      <p:sp>
        <p:nvSpPr>
          <p:cNvPr id="8" name="TextBox 7"/>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4"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3192366688"/>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dirty="0" smtClean="0"/>
              <a:t>Data Loader</a:t>
            </a:r>
          </a:p>
        </p:txBody>
      </p:sp>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0" y="1447800"/>
            <a:ext cx="5103563" cy="4351338"/>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2036764"/>
            <a:ext cx="3416298" cy="3416298"/>
          </a:xfrm>
          <a:prstGeom prst="rect">
            <a:avLst/>
          </a:prstGeom>
        </p:spPr>
      </p:pic>
      <p:sp>
        <p:nvSpPr>
          <p:cNvPr id="8" name="TextBox 7"/>
          <p:cNvSpPr txBox="1"/>
          <p:nvPr/>
        </p:nvSpPr>
        <p:spPr>
          <a:xfrm>
            <a:off x="124810" y="6188352"/>
            <a:ext cx="8903308" cy="369332"/>
          </a:xfrm>
          <a:prstGeom prst="rect">
            <a:avLst/>
          </a:prstGeom>
          <a:noFill/>
        </p:spPr>
        <p:txBody>
          <a:bodyPr wrap="square" rtlCol="0">
            <a:spAutoFit/>
          </a:bodyPr>
          <a:lstStyle/>
          <a:p>
            <a:pPr algn="ctr"/>
            <a:r>
              <a:rPr lang="en-US" b="1" dirty="0" smtClean="0">
                <a:solidFill>
                  <a:prstClr val="black"/>
                </a:solidFill>
                <a:hlinkClick r:id="rId4" action="ppaction://hlinkfile"/>
              </a:rPr>
              <a:t>washington.policymap.com</a:t>
            </a:r>
            <a:endParaRPr lang="en-US" b="1" dirty="0">
              <a:solidFill>
                <a:prstClr val="black"/>
              </a:solidFill>
            </a:endParaRPr>
          </a:p>
        </p:txBody>
      </p:sp>
    </p:spTree>
    <p:extLst>
      <p:ext uri="{BB962C8B-B14F-4D97-AF65-F5344CB8AC3E}">
        <p14:creationId xmlns:p14="http://schemas.microsoft.com/office/powerpoint/2010/main" val="2036008972"/>
      </p:ext>
    </p:extLst>
  </p:cSld>
  <p:clrMapOvr>
    <a:masterClrMapping/>
  </p:clrMapOvr>
  <p:transition advClick="0" advTm="1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smtClean="0"/>
              <a:t>Time’s Up!</a:t>
            </a:r>
          </a:p>
        </p:txBody>
      </p:sp>
      <p:sp>
        <p:nvSpPr>
          <p:cNvPr id="25604" name="Rectangle 15"/>
          <p:cNvSpPr>
            <a:spLocks noGrp="1" noChangeArrowheads="1"/>
          </p:cNvSpPr>
          <p:nvPr>
            <p:ph idx="1"/>
          </p:nvPr>
        </p:nvSpPr>
        <p:spPr>
          <a:noFill/>
        </p:spPr>
        <p:txBody>
          <a:bodyPr/>
          <a:lstStyle/>
          <a:p>
            <a:pPr eaLnBrk="1" hangingPunct="1"/>
            <a:r>
              <a:rPr lang="en-US" b="1" dirty="0" smtClean="0"/>
              <a:t>About the speakers:</a:t>
            </a:r>
          </a:p>
          <a:p>
            <a:pPr lvl="1" eaLnBrk="1" hangingPunct="1"/>
            <a:r>
              <a:rPr lang="en-US" sz="2400" b="1" dirty="0" smtClean="0"/>
              <a:t>Name: </a:t>
            </a:r>
            <a:r>
              <a:rPr lang="en-US" b="1" dirty="0" smtClean="0"/>
              <a:t>Matthew Parsons and Kian Flynn</a:t>
            </a:r>
            <a:endParaRPr lang="en-US" sz="2400" b="1" dirty="0" smtClean="0"/>
          </a:p>
          <a:p>
            <a:pPr lvl="1" eaLnBrk="1" hangingPunct="1"/>
            <a:r>
              <a:rPr lang="en-US" sz="2400" b="1" dirty="0">
                <a:hlinkClick r:id="rId2"/>
              </a:rPr>
              <a:t>p</a:t>
            </a:r>
            <a:r>
              <a:rPr lang="en-US" sz="2400" b="1" dirty="0" smtClean="0">
                <a:hlinkClick r:id="rId2"/>
              </a:rPr>
              <a:t>arsonsm@uw.edu</a:t>
            </a:r>
            <a:r>
              <a:rPr lang="en-US" sz="2400" b="1" dirty="0" smtClean="0"/>
              <a:t> and </a:t>
            </a:r>
            <a:r>
              <a:rPr lang="en-US" sz="2400" b="1" dirty="0" smtClean="0">
                <a:hlinkClick r:id="rId3"/>
              </a:rPr>
              <a:t>Flynnk7@uw.edu</a:t>
            </a:r>
            <a:endParaRPr lang="en-US" sz="2400" b="1" dirty="0" smtClean="0"/>
          </a:p>
          <a:p>
            <a:pPr lvl="1" eaLnBrk="1" hangingPunct="1"/>
            <a:r>
              <a:rPr lang="en-US" sz="2400" b="1" dirty="0" smtClean="0"/>
              <a:t>University of Washington Libraries</a:t>
            </a:r>
          </a:p>
          <a:p>
            <a:pPr lvl="2"/>
            <a:r>
              <a:rPr lang="en-US" sz="2000" b="1" dirty="0" smtClean="0"/>
              <a:t>Matt is the </a:t>
            </a:r>
            <a:r>
              <a:rPr lang="en-US" sz="2000" b="1" i="1" dirty="0" smtClean="0"/>
              <a:t>Geospatial Data and Maps Librarian</a:t>
            </a:r>
          </a:p>
          <a:p>
            <a:pPr lvl="2"/>
            <a:r>
              <a:rPr lang="en-US" b="1" dirty="0" smtClean="0"/>
              <a:t>Kian is the </a:t>
            </a:r>
            <a:r>
              <a:rPr lang="en-US" b="1" i="1" dirty="0" smtClean="0"/>
              <a:t>Geography and Global Studies Librarian</a:t>
            </a:r>
            <a:endParaRPr lang="en-US" sz="2000" b="1" i="1" dirty="0" smtClean="0"/>
          </a:p>
        </p:txBody>
      </p:sp>
      <p:pic>
        <p:nvPicPr>
          <p:cNvPr id="25603" name="Picture 12" descr="stopwatch"/>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rot="-2689506">
            <a:off x="5791200" y="-1447800"/>
            <a:ext cx="5486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0466849"/>
      </p:ext>
    </p:extLst>
  </p:cSld>
  <p:clrMapOvr>
    <a:masterClrMapping/>
  </p:clrMapOvr>
  <p:transition advClick="0"/>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a:t>Spatial literacy in Ocean Science and Technology</a:t>
            </a:r>
            <a:endParaRPr lang="en-US" dirty="0"/>
          </a:p>
        </p:txBody>
      </p:sp>
      <p:sp>
        <p:nvSpPr>
          <p:cNvPr id="3" name="Subtitle 2"/>
          <p:cNvSpPr>
            <a:spLocks noGrp="1"/>
          </p:cNvSpPr>
          <p:nvPr>
            <p:ph type="subTitle" idx="1"/>
          </p:nvPr>
        </p:nvSpPr>
        <p:spPr/>
        <p:txBody>
          <a:bodyPr/>
          <a:lstStyle/>
          <a:p>
            <a:r>
              <a:rPr lang="en-US" dirty="0"/>
              <a:t>Miles Logsdon</a:t>
            </a:r>
            <a:br>
              <a:rPr lang="en-US" dirty="0"/>
            </a:br>
            <a:r>
              <a:rPr lang="en-US" dirty="0"/>
              <a:t>School of Oceanography</a:t>
            </a:r>
          </a:p>
          <a:p>
            <a:endParaRPr lang="en-US" dirty="0"/>
          </a:p>
          <a:p>
            <a:endParaRPr lang="en-US" dirty="0"/>
          </a:p>
          <a:p>
            <a:r>
              <a:rPr lang="en-US" dirty="0">
                <a:solidFill>
                  <a:srgbClr val="FF0000"/>
                </a:solidFill>
              </a:rPr>
              <a:t>ONLY 3 WORD SLIDE !!!</a:t>
            </a:r>
          </a:p>
        </p:txBody>
      </p:sp>
    </p:spTree>
    <p:extLst>
      <p:ext uri="{BB962C8B-B14F-4D97-AF65-F5344CB8AC3E}">
        <p14:creationId xmlns:p14="http://schemas.microsoft.com/office/powerpoint/2010/main" val="246614702"/>
      </p:ext>
    </p:extLst>
  </p:cSld>
  <p:clrMapOvr>
    <a:masterClrMapping/>
  </p:clrMapOvr>
  <p:transition advClick="0"/>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A5EA2500-85D4-4890-AA43-9F0F89287D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209505"/>
          </a:xfrm>
          <a:prstGeom prst="rect">
            <a:avLst/>
          </a:prstGeom>
        </p:spPr>
      </p:pic>
      <p:pic>
        <p:nvPicPr>
          <p:cNvPr id="2" name="Content Placeholder 1">
            <a:extLst>
              <a:ext uri="{FF2B5EF4-FFF2-40B4-BE49-F238E27FC236}">
                <a16:creationId xmlns="" xmlns:a16="http://schemas.microsoft.com/office/drawing/2014/main" id="{9BB5B2B0-2E84-4EE3-BF28-D5D04EDC464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00" y="152400"/>
            <a:ext cx="4876800" cy="3657600"/>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3" name="TextBox 2">
            <a:extLst>
              <a:ext uri="{FF2B5EF4-FFF2-40B4-BE49-F238E27FC236}">
                <a16:creationId xmlns="" xmlns:a16="http://schemas.microsoft.com/office/drawing/2014/main" id="{C6A0EA39-973E-4705-B508-459E936697B0}"/>
              </a:ext>
            </a:extLst>
          </p:cNvPr>
          <p:cNvSpPr txBox="1"/>
          <p:nvPr/>
        </p:nvSpPr>
        <p:spPr>
          <a:xfrm>
            <a:off x="5410199" y="914400"/>
            <a:ext cx="3017363" cy="4601260"/>
          </a:xfrm>
          <a:prstGeom prst="rect">
            <a:avLst/>
          </a:prstGeom>
          <a:solidFill>
            <a:schemeClr val="bg1">
              <a:lumMod val="85000"/>
              <a:alpha val="64000"/>
            </a:schemeClr>
          </a:solidFill>
        </p:spPr>
        <p:txBody>
          <a:bodyPr wrap="square" rtlCol="0">
            <a:spAutoFit/>
          </a:bodyPr>
          <a:lstStyle/>
          <a:p>
            <a:r>
              <a:rPr lang="en-US" sz="1100" dirty="0"/>
              <a:t>Goodchild, M.F., 1992. Geographical information science. International Journal of Geographical Information Science, 6(1), pp.31-45. Available at: http://www.tandfonline.com/doi/abs/10.1080/02693799208901893. </a:t>
            </a:r>
          </a:p>
          <a:p>
            <a:endParaRPr lang="en-US" sz="1100" dirty="0"/>
          </a:p>
          <a:p>
            <a:r>
              <a:rPr lang="en-US" sz="1100" dirty="0"/>
              <a:t>Goodchild, M.F., 2010. Twenty years of progress: </a:t>
            </a:r>
            <a:r>
              <a:rPr lang="en-US" sz="1100" dirty="0" err="1"/>
              <a:t>GIScience</a:t>
            </a:r>
            <a:r>
              <a:rPr lang="en-US" sz="1100" dirty="0"/>
              <a:t> in 2010. Journal of Spatial Information Science, 1(1), pp.3-20. Available at: http://josis.org/index.php/josis/article/view/32 [Accessed July 25, 2011].</a:t>
            </a:r>
          </a:p>
          <a:p>
            <a:endParaRPr lang="en-US" sz="1100" dirty="0"/>
          </a:p>
          <a:p>
            <a:r>
              <a:rPr lang="en-US" sz="1100" dirty="0"/>
              <a:t>Newcombe, N. S. (2013). Seeing Relationships: Using Spatial Thinking to Teach Science, Mathematics, and Social Studies. American Educator, 37(1), 26-31 and 40. </a:t>
            </a:r>
          </a:p>
          <a:p>
            <a:endParaRPr lang="en-US" sz="1100" dirty="0"/>
          </a:p>
          <a:p>
            <a:r>
              <a:rPr lang="en-US" sz="1100" dirty="0"/>
              <a:t>Werner Kuhn (2012) Core concepts of spatial information for transdisciplinary research, International Journal of Geographical Information Science, 26:12, 2267-2276, DOI: 10.1080/13658816.2012.722637</a:t>
            </a:r>
          </a:p>
          <a:p>
            <a:endParaRPr lang="en-US" dirty="0"/>
          </a:p>
        </p:txBody>
      </p:sp>
    </p:spTree>
    <p:extLst>
      <p:ext uri="{BB962C8B-B14F-4D97-AF65-F5344CB8AC3E}">
        <p14:creationId xmlns:p14="http://schemas.microsoft.com/office/powerpoint/2010/main" val="249721242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Methods</a:t>
            </a:r>
          </a:p>
        </p:txBody>
      </p:sp>
      <p:graphicFrame>
        <p:nvGraphicFramePr>
          <p:cNvPr id="8" name="Content Placeholder 7">
            <a:extLst>
              <a:ext uri="{FF2B5EF4-FFF2-40B4-BE49-F238E27FC236}">
                <a16:creationId xmlns="" xmlns:a16="http://schemas.microsoft.com/office/drawing/2014/main" id="{96194F72-8721-4356-8458-CEB2E9AC715D}"/>
              </a:ext>
            </a:extLst>
          </p:cNvPr>
          <p:cNvGraphicFramePr>
            <a:graphicFrameLocks noGrp="1"/>
          </p:cNvGraphicFramePr>
          <p:nvPr>
            <p:ph idx="1"/>
          </p:nvPr>
        </p:nvGraphicFramePr>
        <p:xfrm>
          <a:off x="152400" y="1330247"/>
          <a:ext cx="88392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50766111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endParaRPr lang="en-US"/>
          </a:p>
        </p:txBody>
      </p:sp>
      <p:pic>
        <p:nvPicPr>
          <p:cNvPr id="2" name="Content Placeholder 1">
            <a:extLst>
              <a:ext uri="{FF2B5EF4-FFF2-40B4-BE49-F238E27FC236}">
                <a16:creationId xmlns="" xmlns:a16="http://schemas.microsoft.com/office/drawing/2014/main" id="{5C286E61-162B-49AA-B402-ED3688EF993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00" y="1"/>
            <a:ext cx="9136799" cy="6079950"/>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3" name="TextBox 2">
            <a:extLst>
              <a:ext uri="{FF2B5EF4-FFF2-40B4-BE49-F238E27FC236}">
                <a16:creationId xmlns="" xmlns:a16="http://schemas.microsoft.com/office/drawing/2014/main" id="{E532074B-06AC-482C-94A4-0D7D3771700C}"/>
              </a:ext>
            </a:extLst>
          </p:cNvPr>
          <p:cNvSpPr txBox="1"/>
          <p:nvPr/>
        </p:nvSpPr>
        <p:spPr>
          <a:xfrm>
            <a:off x="533400" y="130404"/>
            <a:ext cx="8077200" cy="1938992"/>
          </a:xfrm>
          <a:prstGeom prst="rect">
            <a:avLst/>
          </a:prstGeom>
          <a:solidFill>
            <a:schemeClr val="bg1">
              <a:lumMod val="85000"/>
              <a:alpha val="83000"/>
            </a:schemeClr>
          </a:solidFill>
        </p:spPr>
        <p:txBody>
          <a:bodyPr wrap="square" rtlCol="0">
            <a:spAutoFit/>
          </a:bodyPr>
          <a:lstStyle/>
          <a:p>
            <a:pPr marL="171450" indent="-171450">
              <a:buFont typeface="Arial" panose="020B0604020202020204" pitchFamily="34" charset="0"/>
              <a:buChar char="•"/>
            </a:pPr>
            <a:r>
              <a:rPr lang="en-US" sz="1200" dirty="0">
                <a:solidFill>
                  <a:srgbClr val="002060"/>
                </a:solidFill>
              </a:rPr>
              <a:t>Spatial structures – object, field, surface, networks, regions, area, zone, cell, etc.</a:t>
            </a:r>
          </a:p>
          <a:p>
            <a:pPr marL="171450" indent="-171450">
              <a:buFont typeface="Arial" panose="020B0604020202020204" pitchFamily="34" charset="0"/>
              <a:buChar char="•"/>
            </a:pPr>
            <a:r>
              <a:rPr lang="en-US" sz="1200" dirty="0">
                <a:solidFill>
                  <a:srgbClr val="002060"/>
                </a:solidFill>
              </a:rPr>
              <a:t>Spatial properties – composition, size, shape texture, boundary, center, etc.</a:t>
            </a:r>
          </a:p>
          <a:p>
            <a:pPr marL="171450" indent="-171450">
              <a:buFont typeface="Arial" panose="020B0604020202020204" pitchFamily="34" charset="0"/>
              <a:buChar char="•"/>
            </a:pPr>
            <a:r>
              <a:rPr lang="en-US" sz="1200" dirty="0">
                <a:solidFill>
                  <a:srgbClr val="002060"/>
                </a:solidFill>
              </a:rPr>
              <a:t>Space-time context – location, local, global, site, environment, etc.</a:t>
            </a:r>
          </a:p>
          <a:p>
            <a:pPr marL="171450" indent="-171450">
              <a:buFont typeface="Arial" panose="020B0604020202020204" pitchFamily="34" charset="0"/>
              <a:buChar char="•"/>
            </a:pPr>
            <a:r>
              <a:rPr lang="en-US" sz="1200" dirty="0">
                <a:solidFill>
                  <a:srgbClr val="002060"/>
                </a:solidFill>
              </a:rPr>
              <a:t>Position – distance, direction, orientation</a:t>
            </a:r>
          </a:p>
          <a:p>
            <a:pPr marL="171450" indent="-171450">
              <a:buFont typeface="Arial" panose="020B0604020202020204" pitchFamily="34" charset="0"/>
              <a:buChar char="•"/>
            </a:pPr>
            <a:r>
              <a:rPr lang="en-US" sz="1200" dirty="0">
                <a:solidFill>
                  <a:srgbClr val="002060"/>
                </a:solidFill>
              </a:rPr>
              <a:t>Spatial dynamics - motion, dispersion, diffusion, expand, merge, split, route, convection, etc.</a:t>
            </a:r>
          </a:p>
          <a:p>
            <a:pPr marL="171450" indent="-171450">
              <a:buFont typeface="Arial" panose="020B0604020202020204" pitchFamily="34" charset="0"/>
              <a:buChar char="•"/>
            </a:pPr>
            <a:r>
              <a:rPr lang="en-US" sz="1200" dirty="0">
                <a:solidFill>
                  <a:srgbClr val="002060"/>
                </a:solidFill>
              </a:rPr>
              <a:t>Spatial relations – adjacency, proximity, centrality, distribution, density, pattern, gradient, etc.</a:t>
            </a:r>
          </a:p>
          <a:p>
            <a:pPr marL="171450" indent="-171450">
              <a:buFont typeface="Arial" panose="020B0604020202020204" pitchFamily="34" charset="0"/>
              <a:buChar char="•"/>
            </a:pPr>
            <a:r>
              <a:rPr lang="en-US" sz="1200" dirty="0">
                <a:solidFill>
                  <a:srgbClr val="002060"/>
                </a:solidFill>
              </a:rPr>
              <a:t>Spatial interaction – connection, link, system, ecosystem, etc.</a:t>
            </a:r>
          </a:p>
          <a:p>
            <a:pPr marL="171450" indent="-171450">
              <a:buFont typeface="Arial" panose="020B0604020202020204" pitchFamily="34" charset="0"/>
              <a:buChar char="•"/>
            </a:pPr>
            <a:r>
              <a:rPr lang="en-US" sz="1200" dirty="0">
                <a:solidFill>
                  <a:srgbClr val="002060"/>
                </a:solidFill>
              </a:rPr>
              <a:t>Spatial transformations – scale, rotation, projection interpolation</a:t>
            </a:r>
          </a:p>
          <a:p>
            <a:pPr marL="171450" indent="-171450">
              <a:buFont typeface="Arial" panose="020B0604020202020204" pitchFamily="34" charset="0"/>
              <a:buChar char="•"/>
            </a:pPr>
            <a:r>
              <a:rPr lang="en-US" sz="1200" dirty="0">
                <a:solidFill>
                  <a:srgbClr val="002060"/>
                </a:solidFill>
              </a:rPr>
              <a:t>Representation – map, diagram, overlay, grid, point, line, polygon, etc.</a:t>
            </a:r>
          </a:p>
          <a:p>
            <a:pPr marL="171450" indent="-171450">
              <a:buFont typeface="Arial" panose="020B0604020202020204" pitchFamily="34" charset="0"/>
              <a:buChar char="•"/>
            </a:pPr>
            <a:r>
              <a:rPr lang="en-US" sz="1200" dirty="0">
                <a:solidFill>
                  <a:srgbClr val="002060"/>
                </a:solidFill>
              </a:rPr>
              <a:t>Spatial principles – autocorrelation, heterogeneity, association distance decay, isotropy, congruence.</a:t>
            </a:r>
          </a:p>
        </p:txBody>
      </p:sp>
      <p:sp>
        <p:nvSpPr>
          <p:cNvPr id="4" name="Rectangle 3">
            <a:extLst>
              <a:ext uri="{FF2B5EF4-FFF2-40B4-BE49-F238E27FC236}">
                <a16:creationId xmlns="" xmlns:a16="http://schemas.microsoft.com/office/drawing/2014/main" id="{2833BC7B-FF94-43A3-B75B-EE3D47EB1411}"/>
              </a:ext>
            </a:extLst>
          </p:cNvPr>
          <p:cNvSpPr/>
          <p:nvPr/>
        </p:nvSpPr>
        <p:spPr>
          <a:xfrm>
            <a:off x="3886199" y="1624902"/>
            <a:ext cx="1371600" cy="2286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313430"/>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par>
                                <p:cTn id="7" presetID="1" presetClass="entr" presetSubtype="0" fill="hold" grpId="0" nodeType="withEffect">
                                  <p:stCondLst>
                                    <p:cond delay="800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D27EF790-A364-44CB-8905-3379871288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209505"/>
          </a:xfrm>
          <a:prstGeom prst="rect">
            <a:avLst/>
          </a:prstGeom>
        </p:spPr>
      </p:pic>
      <p:pic>
        <p:nvPicPr>
          <p:cNvPr id="7" name="Picture 6">
            <a:extLst>
              <a:ext uri="{FF2B5EF4-FFF2-40B4-BE49-F238E27FC236}">
                <a16:creationId xmlns="" xmlns:a16="http://schemas.microsoft.com/office/drawing/2014/main" id="{7D692E59-EE03-437C-869C-895AA7FE15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9545" y="265905"/>
            <a:ext cx="3487471" cy="1447800"/>
          </a:xfrm>
          <a:prstGeom prst="rect">
            <a:avLst/>
          </a:prstGeom>
        </p:spPr>
      </p:pic>
      <p:pic>
        <p:nvPicPr>
          <p:cNvPr id="8" name="Picture 2" descr="C:\Users\Miles Logsdon\Desktop\webPICS\kowalski.dsc_0808_med.jpg">
            <a:extLst>
              <a:ext uri="{FF2B5EF4-FFF2-40B4-BE49-F238E27FC236}">
                <a16:creationId xmlns="" xmlns:a16="http://schemas.microsoft.com/office/drawing/2014/main" id="{B5E3E548-C708-4F1E-B91E-35B01AE3417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7000" y="3764868"/>
            <a:ext cx="2543738" cy="16977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Miles Logsdon\Desktop\webPICS\r1750_sdi1_2014-08-1919_23_34_13513_loweringseisometerintocaisson_med.jpg">
            <a:extLst>
              <a:ext uri="{FF2B5EF4-FFF2-40B4-BE49-F238E27FC236}">
                <a16:creationId xmlns="" xmlns:a16="http://schemas.microsoft.com/office/drawing/2014/main" id="{F228703A-8B16-4BB9-BCF5-9504CBFF3C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05600" y="1903005"/>
            <a:ext cx="2307422" cy="17157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4" name="Picture 3">
            <a:extLst>
              <a:ext uri="{FF2B5EF4-FFF2-40B4-BE49-F238E27FC236}">
                <a16:creationId xmlns="" xmlns:a16="http://schemas.microsoft.com/office/drawing/2014/main" id="{70B6AB32-93AC-4A8E-A767-D0E4671C3D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9499" y="627254"/>
            <a:ext cx="5468440" cy="4954995"/>
          </a:xfrm>
          <a:prstGeom prst="rect">
            <a:avLst/>
          </a:prstGeom>
        </p:spPr>
      </p:pic>
    </p:spTree>
    <p:extLst>
      <p:ext uri="{BB962C8B-B14F-4D97-AF65-F5344CB8AC3E}">
        <p14:creationId xmlns:p14="http://schemas.microsoft.com/office/powerpoint/2010/main" val="1481506036"/>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par>
                                <p:cTn id="7" presetID="1" presetClass="entr" presetSubtype="0" fill="hold" nodeType="withEffect">
                                  <p:stCondLst>
                                    <p:cond delay="800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Miles Logsdon\Desktop\webPICS\cascadia_sosus_med.jpg">
            <a:extLst>
              <a:ext uri="{FF2B5EF4-FFF2-40B4-BE49-F238E27FC236}">
                <a16:creationId xmlns="" xmlns:a16="http://schemas.microsoft.com/office/drawing/2014/main" id="{BC04BFC4-BDF8-4179-8516-A334F09360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76922"/>
            <a:ext cx="6324600" cy="337147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Miles Logsdon\Desktop\webPICS\upwelling_med.jpg">
            <a:extLst>
              <a:ext uri="{FF2B5EF4-FFF2-40B4-BE49-F238E27FC236}">
                <a16:creationId xmlns="" xmlns:a16="http://schemas.microsoft.com/office/drawing/2014/main" id="{D249A2A9-6D14-460C-8D1A-3CCFF714B4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83" y="133722"/>
            <a:ext cx="6092133"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 xmlns:a16="http://schemas.microsoft.com/office/drawing/2014/main" id="{502DA2B0-3987-41A4-B4F0-F07D909DCA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0060" y="137580"/>
            <a:ext cx="3593939" cy="2395959"/>
          </a:xfrm>
          <a:prstGeom prst="rect">
            <a:avLst/>
          </a:prstGeom>
        </p:spPr>
      </p:pic>
      <p:pic>
        <p:nvPicPr>
          <p:cNvPr id="11" name="Picture 10">
            <a:extLst>
              <a:ext uri="{FF2B5EF4-FFF2-40B4-BE49-F238E27FC236}">
                <a16:creationId xmlns="" xmlns:a16="http://schemas.microsoft.com/office/drawing/2014/main" id="{98AF2277-F699-47D4-8757-8233746853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22516" y="2267322"/>
            <a:ext cx="3021484" cy="3951789"/>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235072817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endParaRPr lang="en-US"/>
          </a:p>
        </p:txBody>
      </p:sp>
      <p:pic>
        <p:nvPicPr>
          <p:cNvPr id="2" name="Content Placeholder 1">
            <a:extLst>
              <a:ext uri="{FF2B5EF4-FFF2-40B4-BE49-F238E27FC236}">
                <a16:creationId xmlns="" xmlns:a16="http://schemas.microsoft.com/office/drawing/2014/main" id="{26E42E27-F33A-4D8E-A6FD-8CBED390B6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1749"/>
            <a:ext cx="9144000" cy="6019800"/>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3" name="Picture 2">
            <a:extLst>
              <a:ext uri="{FF2B5EF4-FFF2-40B4-BE49-F238E27FC236}">
                <a16:creationId xmlns="" xmlns:a16="http://schemas.microsoft.com/office/drawing/2014/main" id="{69AE9897-546F-491B-B4B3-165D116CDF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4635" y="97067"/>
            <a:ext cx="3918264" cy="2646134"/>
          </a:xfrm>
          <a:prstGeom prst="rect">
            <a:avLst/>
          </a:prstGeom>
        </p:spPr>
      </p:pic>
      <p:pic>
        <p:nvPicPr>
          <p:cNvPr id="4" name="Picture 3">
            <a:extLst>
              <a:ext uri="{FF2B5EF4-FFF2-40B4-BE49-F238E27FC236}">
                <a16:creationId xmlns="" xmlns:a16="http://schemas.microsoft.com/office/drawing/2014/main" id="{9A6F031F-44D7-4A1B-AC6A-9C65AAB394E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300" y="3505200"/>
            <a:ext cx="5703598" cy="2429241"/>
          </a:xfrm>
          <a:prstGeom prst="rect">
            <a:avLst/>
          </a:prstGeom>
        </p:spPr>
      </p:pic>
    </p:spTree>
    <p:extLst>
      <p:ext uri="{BB962C8B-B14F-4D97-AF65-F5344CB8AC3E}">
        <p14:creationId xmlns:p14="http://schemas.microsoft.com/office/powerpoint/2010/main" val="345437606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par>
                                <p:cTn id="7" presetID="1" presetClass="entr" presetSubtype="0" fill="hold" nodeType="withEffect">
                                  <p:stCondLst>
                                    <p:cond delay="500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1000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Paul\Desktop\EM302 cruise\PastedGraphic-1.png">
            <a:extLst>
              <a:ext uri="{FF2B5EF4-FFF2-40B4-BE49-F238E27FC236}">
                <a16:creationId xmlns="" xmlns:a16="http://schemas.microsoft.com/office/drawing/2014/main" id="{16B24298-9CC0-4555-889C-5A9ACB6182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133350"/>
            <a:ext cx="64135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 xmlns:a16="http://schemas.microsoft.com/office/drawing/2014/main" id="{808A1C80-CFC2-4227-BAB2-09D556B6C93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56188" y="133350"/>
            <a:ext cx="4052887" cy="611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C:\Users\Paul\Desktop\Maries Paper\Sept Figures\comp.png">
            <a:extLst>
              <a:ext uri="{FF2B5EF4-FFF2-40B4-BE49-F238E27FC236}">
                <a16:creationId xmlns="" xmlns:a16="http://schemas.microsoft.com/office/drawing/2014/main" id="{FC49DBC0-0A26-4465-825B-A85329976E7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9761"/>
          <a:stretch>
            <a:fillRect/>
          </a:stretch>
        </p:blipFill>
        <p:spPr bwMode="auto">
          <a:xfrm>
            <a:off x="0" y="4343400"/>
            <a:ext cx="5056188"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3872353245"/>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endParaRPr lang="en-US"/>
          </a:p>
        </p:txBody>
      </p:sp>
      <p:pic>
        <p:nvPicPr>
          <p:cNvPr id="2" name="Content Placeholder 1">
            <a:extLst>
              <a:ext uri="{FF2B5EF4-FFF2-40B4-BE49-F238E27FC236}">
                <a16:creationId xmlns="" xmlns:a16="http://schemas.microsoft.com/office/drawing/2014/main" id="{C33CCC1D-E94A-4E66-8865-02914F5F3DD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051549"/>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4209457247"/>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extLst>
              <a:ext uri="{FF2B5EF4-FFF2-40B4-BE49-F238E27FC236}">
                <a16:creationId xmlns="" xmlns:a16="http://schemas.microsoft.com/office/drawing/2014/main" id="{AF86529B-0E23-40F5-9690-54F21405974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3206" y="66959"/>
            <a:ext cx="8417587" cy="5902833"/>
          </a:xfrm>
          <a:prstGeom prst="rect">
            <a:avLst/>
          </a:prstGeom>
        </p:spPr>
      </p:pic>
      <p:pic>
        <p:nvPicPr>
          <p:cNvPr id="4" name="Picture 3">
            <a:extLst>
              <a:ext uri="{FF2B5EF4-FFF2-40B4-BE49-F238E27FC236}">
                <a16:creationId xmlns="" xmlns:a16="http://schemas.microsoft.com/office/drawing/2014/main" id="{0B481DA0-CD2E-4F2C-9B1D-044CF70BDD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595" y="53102"/>
            <a:ext cx="8285197" cy="5648043"/>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3" name="Picture 2">
            <a:extLst>
              <a:ext uri="{FF2B5EF4-FFF2-40B4-BE49-F238E27FC236}">
                <a16:creationId xmlns="" xmlns:a16="http://schemas.microsoft.com/office/drawing/2014/main" id="{801EEFCE-9067-4D1E-9B63-83C20B4127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1999" y="66958"/>
            <a:ext cx="4208794" cy="3438241"/>
          </a:xfrm>
          <a:prstGeom prst="rect">
            <a:avLst/>
          </a:prstGeom>
        </p:spPr>
      </p:pic>
      <p:pic>
        <p:nvPicPr>
          <p:cNvPr id="5" name="Picture 4">
            <a:extLst>
              <a:ext uri="{FF2B5EF4-FFF2-40B4-BE49-F238E27FC236}">
                <a16:creationId xmlns="" xmlns:a16="http://schemas.microsoft.com/office/drawing/2014/main" id="{7D4080EB-EE5A-4466-8A46-D8E0602668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4400" y="634567"/>
            <a:ext cx="1000125" cy="1044575"/>
          </a:xfrm>
          <a:prstGeom prst="rect">
            <a:avLst/>
          </a:prstGeom>
        </p:spPr>
      </p:pic>
    </p:spTree>
    <p:extLst>
      <p:ext uri="{BB962C8B-B14F-4D97-AF65-F5344CB8AC3E}">
        <p14:creationId xmlns:p14="http://schemas.microsoft.com/office/powerpoint/2010/main" val="347885076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par>
                                <p:cTn id="7" presetID="1" presetClass="entr" presetSubtype="0" fill="hold" nodeType="withEffect">
                                  <p:stCondLst>
                                    <p:cond delay="500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860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1310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endParaRPr lang="en-US"/>
          </a:p>
        </p:txBody>
      </p:sp>
      <p:pic>
        <p:nvPicPr>
          <p:cNvPr id="3" name="Snagit_PPT10BD">
            <a:extLst>
              <a:ext uri="{FF2B5EF4-FFF2-40B4-BE49-F238E27FC236}">
                <a16:creationId xmlns="" xmlns:a16="http://schemas.microsoft.com/office/drawing/2014/main" id="{5330829E-8162-4D3D-90BB-6B51EA8134E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0938"/>
            <a:ext cx="9144000" cy="6030611"/>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121324743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endParaRPr lang="en-US"/>
          </a:p>
        </p:txBody>
      </p:sp>
      <p:pic>
        <p:nvPicPr>
          <p:cNvPr id="3" name="Snagit_PPTA5B7">
            <a:extLst>
              <a:ext uri="{FF2B5EF4-FFF2-40B4-BE49-F238E27FC236}">
                <a16:creationId xmlns="" xmlns:a16="http://schemas.microsoft.com/office/drawing/2014/main" id="{F6CF522A-14AE-4BD6-9F4F-53D07DC96B5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4220"/>
            <a:ext cx="9067800" cy="6055769"/>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57975388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endParaRPr lang="en-US"/>
          </a:p>
        </p:txBody>
      </p:sp>
      <p:pic>
        <p:nvPicPr>
          <p:cNvPr id="2" name="Content Placeholder 1">
            <a:extLst>
              <a:ext uri="{FF2B5EF4-FFF2-40B4-BE49-F238E27FC236}">
                <a16:creationId xmlns="" xmlns:a16="http://schemas.microsoft.com/office/drawing/2014/main" id="{01C20135-6455-4257-9661-858E428197C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6761"/>
            <a:ext cx="9144000" cy="6044788"/>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3" name="Freeform: Shape 2">
            <a:extLst>
              <a:ext uri="{FF2B5EF4-FFF2-40B4-BE49-F238E27FC236}">
                <a16:creationId xmlns="" xmlns:a16="http://schemas.microsoft.com/office/drawing/2014/main" id="{8B3FB727-29B1-46B3-B584-625416A21A99}"/>
              </a:ext>
            </a:extLst>
          </p:cNvPr>
          <p:cNvSpPr/>
          <p:nvPr/>
        </p:nvSpPr>
        <p:spPr>
          <a:xfrm>
            <a:off x="-9427" y="1470581"/>
            <a:ext cx="9153427" cy="2780908"/>
          </a:xfrm>
          <a:custGeom>
            <a:avLst/>
            <a:gdLst>
              <a:gd name="connsiteX0" fmla="*/ 18854 w 9153427"/>
              <a:gd name="connsiteY0" fmla="*/ 2545238 h 2780908"/>
              <a:gd name="connsiteX1" fmla="*/ 527901 w 9153427"/>
              <a:gd name="connsiteY1" fmla="*/ 2375555 h 2780908"/>
              <a:gd name="connsiteX2" fmla="*/ 688157 w 9153427"/>
              <a:gd name="connsiteY2" fmla="*/ 2187019 h 2780908"/>
              <a:gd name="connsiteX3" fmla="*/ 848413 w 9153427"/>
              <a:gd name="connsiteY3" fmla="*/ 2158739 h 2780908"/>
              <a:gd name="connsiteX4" fmla="*/ 1074656 w 9153427"/>
              <a:gd name="connsiteY4" fmla="*/ 2102178 h 2780908"/>
              <a:gd name="connsiteX5" fmla="*/ 1206631 w 9153427"/>
              <a:gd name="connsiteY5" fmla="*/ 2007910 h 2780908"/>
              <a:gd name="connsiteX6" fmla="*/ 1206631 w 9153427"/>
              <a:gd name="connsiteY6" fmla="*/ 2007910 h 2780908"/>
              <a:gd name="connsiteX7" fmla="*/ 1404594 w 9153427"/>
              <a:gd name="connsiteY7" fmla="*/ 1941922 h 2780908"/>
              <a:gd name="connsiteX8" fmla="*/ 1621411 w 9153427"/>
              <a:gd name="connsiteY8" fmla="*/ 1847654 h 2780908"/>
              <a:gd name="connsiteX9" fmla="*/ 1725105 w 9153427"/>
              <a:gd name="connsiteY9" fmla="*/ 1753386 h 2780908"/>
              <a:gd name="connsiteX10" fmla="*/ 1819373 w 9153427"/>
              <a:gd name="connsiteY10" fmla="*/ 1668545 h 2780908"/>
              <a:gd name="connsiteX11" fmla="*/ 1979629 w 9153427"/>
              <a:gd name="connsiteY11" fmla="*/ 1621411 h 2780908"/>
              <a:gd name="connsiteX12" fmla="*/ 2196446 w 9153427"/>
              <a:gd name="connsiteY12" fmla="*/ 1498862 h 2780908"/>
              <a:gd name="connsiteX13" fmla="*/ 2271860 w 9153427"/>
              <a:gd name="connsiteY13" fmla="*/ 1470582 h 2780908"/>
              <a:gd name="connsiteX14" fmla="*/ 2318994 w 9153427"/>
              <a:gd name="connsiteY14" fmla="*/ 1423448 h 2780908"/>
              <a:gd name="connsiteX15" fmla="*/ 2366128 w 9153427"/>
              <a:gd name="connsiteY15" fmla="*/ 1630838 h 2780908"/>
              <a:gd name="connsiteX16" fmla="*/ 2441542 w 9153427"/>
              <a:gd name="connsiteY16" fmla="*/ 1574277 h 2780908"/>
              <a:gd name="connsiteX17" fmla="*/ 2432116 w 9153427"/>
              <a:gd name="connsiteY17" fmla="*/ 1348033 h 2780908"/>
              <a:gd name="connsiteX18" fmla="*/ 2582945 w 9153427"/>
              <a:gd name="connsiteY18" fmla="*/ 1263192 h 2780908"/>
              <a:gd name="connsiteX19" fmla="*/ 2601798 w 9153427"/>
              <a:gd name="connsiteY19" fmla="*/ 1489435 h 2780908"/>
              <a:gd name="connsiteX20" fmla="*/ 2724347 w 9153427"/>
              <a:gd name="connsiteY20" fmla="*/ 1442301 h 2780908"/>
              <a:gd name="connsiteX21" fmla="*/ 2686639 w 9153427"/>
              <a:gd name="connsiteY21" fmla="*/ 1178351 h 2780908"/>
              <a:gd name="connsiteX22" fmla="*/ 3026004 w 9153427"/>
              <a:gd name="connsiteY22" fmla="*/ 1018095 h 2780908"/>
              <a:gd name="connsiteX23" fmla="*/ 3054285 w 9153427"/>
              <a:gd name="connsiteY23" fmla="*/ 1159497 h 2780908"/>
              <a:gd name="connsiteX24" fmla="*/ 2894029 w 9153427"/>
              <a:gd name="connsiteY24" fmla="*/ 1225485 h 2780908"/>
              <a:gd name="connsiteX25" fmla="*/ 2950590 w 9153427"/>
              <a:gd name="connsiteY25" fmla="*/ 1310326 h 2780908"/>
              <a:gd name="connsiteX26" fmla="*/ 3101419 w 9153427"/>
              <a:gd name="connsiteY26" fmla="*/ 1234912 h 2780908"/>
              <a:gd name="connsiteX27" fmla="*/ 3082565 w 9153427"/>
              <a:gd name="connsiteY27" fmla="*/ 1008668 h 2780908"/>
              <a:gd name="connsiteX28" fmla="*/ 3186260 w 9153427"/>
              <a:gd name="connsiteY28" fmla="*/ 952108 h 2780908"/>
              <a:gd name="connsiteX29" fmla="*/ 3186260 w 9153427"/>
              <a:gd name="connsiteY29" fmla="*/ 1102937 h 2780908"/>
              <a:gd name="connsiteX30" fmla="*/ 3535052 w 9153427"/>
              <a:gd name="connsiteY30" fmla="*/ 867266 h 2780908"/>
              <a:gd name="connsiteX31" fmla="*/ 3591613 w 9153427"/>
              <a:gd name="connsiteY31" fmla="*/ 754145 h 2780908"/>
              <a:gd name="connsiteX32" fmla="*/ 4006392 w 9153427"/>
              <a:gd name="connsiteY32" fmla="*/ 499621 h 2780908"/>
              <a:gd name="connsiteX33" fmla="*/ 4034672 w 9153427"/>
              <a:gd name="connsiteY33" fmla="*/ 631596 h 2780908"/>
              <a:gd name="connsiteX34" fmla="*/ 4138367 w 9153427"/>
              <a:gd name="connsiteY34" fmla="*/ 556182 h 2780908"/>
              <a:gd name="connsiteX35" fmla="*/ 4157221 w 9153427"/>
              <a:gd name="connsiteY35" fmla="*/ 414780 h 2780908"/>
              <a:gd name="connsiteX36" fmla="*/ 4383464 w 9153427"/>
              <a:gd name="connsiteY36" fmla="*/ 282805 h 2780908"/>
              <a:gd name="connsiteX37" fmla="*/ 4402318 w 9153427"/>
              <a:gd name="connsiteY37" fmla="*/ 443060 h 2780908"/>
              <a:gd name="connsiteX38" fmla="*/ 4402318 w 9153427"/>
              <a:gd name="connsiteY38" fmla="*/ 443060 h 2780908"/>
              <a:gd name="connsiteX39" fmla="*/ 4487159 w 9153427"/>
              <a:gd name="connsiteY39" fmla="*/ 263951 h 2780908"/>
              <a:gd name="connsiteX40" fmla="*/ 4741683 w 9153427"/>
              <a:gd name="connsiteY40" fmla="*/ 179110 h 2780908"/>
              <a:gd name="connsiteX41" fmla="*/ 4741683 w 9153427"/>
              <a:gd name="connsiteY41" fmla="*/ 311085 h 2780908"/>
              <a:gd name="connsiteX42" fmla="*/ 4807670 w 9153427"/>
              <a:gd name="connsiteY42" fmla="*/ 301658 h 2780908"/>
              <a:gd name="connsiteX43" fmla="*/ 4807670 w 9153427"/>
              <a:gd name="connsiteY43" fmla="*/ 179110 h 2780908"/>
              <a:gd name="connsiteX44" fmla="*/ 4892512 w 9153427"/>
              <a:gd name="connsiteY44" fmla="*/ 141403 h 2780908"/>
              <a:gd name="connsiteX45" fmla="*/ 4892512 w 9153427"/>
              <a:gd name="connsiteY45" fmla="*/ 254524 h 2780908"/>
              <a:gd name="connsiteX46" fmla="*/ 4996206 w 9153427"/>
              <a:gd name="connsiteY46" fmla="*/ 245097 h 2780908"/>
              <a:gd name="connsiteX47" fmla="*/ 4977353 w 9153427"/>
              <a:gd name="connsiteY47" fmla="*/ 113122 h 2780908"/>
              <a:gd name="connsiteX48" fmla="*/ 5071621 w 9153427"/>
              <a:gd name="connsiteY48" fmla="*/ 84842 h 2780908"/>
              <a:gd name="connsiteX49" fmla="*/ 5081048 w 9153427"/>
              <a:gd name="connsiteY49" fmla="*/ 188537 h 2780908"/>
              <a:gd name="connsiteX50" fmla="*/ 5147035 w 9153427"/>
              <a:gd name="connsiteY50" fmla="*/ 188537 h 2780908"/>
              <a:gd name="connsiteX51" fmla="*/ 5147035 w 9153427"/>
              <a:gd name="connsiteY51" fmla="*/ 75415 h 2780908"/>
              <a:gd name="connsiteX52" fmla="*/ 5194169 w 9153427"/>
              <a:gd name="connsiteY52" fmla="*/ 47134 h 2780908"/>
              <a:gd name="connsiteX53" fmla="*/ 5194169 w 9153427"/>
              <a:gd name="connsiteY53" fmla="*/ 179110 h 2780908"/>
              <a:gd name="connsiteX54" fmla="*/ 5363852 w 9153427"/>
              <a:gd name="connsiteY54" fmla="*/ 141403 h 2780908"/>
              <a:gd name="connsiteX55" fmla="*/ 5335571 w 9153427"/>
              <a:gd name="connsiteY55" fmla="*/ 18854 h 2780908"/>
              <a:gd name="connsiteX56" fmla="*/ 5448693 w 9153427"/>
              <a:gd name="connsiteY56" fmla="*/ 0 h 2780908"/>
              <a:gd name="connsiteX57" fmla="*/ 5476973 w 9153427"/>
              <a:gd name="connsiteY57" fmla="*/ 65988 h 2780908"/>
              <a:gd name="connsiteX58" fmla="*/ 5674936 w 9153427"/>
              <a:gd name="connsiteY58" fmla="*/ 131976 h 2780908"/>
              <a:gd name="connsiteX59" fmla="*/ 6655324 w 9153427"/>
              <a:gd name="connsiteY59" fmla="*/ 103695 h 2780908"/>
              <a:gd name="connsiteX60" fmla="*/ 6674178 w 9153427"/>
              <a:gd name="connsiteY60" fmla="*/ 150829 h 2780908"/>
              <a:gd name="connsiteX61" fmla="*/ 8399283 w 9153427"/>
              <a:gd name="connsiteY61" fmla="*/ 329939 h 2780908"/>
              <a:gd name="connsiteX62" fmla="*/ 8766928 w 9153427"/>
              <a:gd name="connsiteY62" fmla="*/ 377073 h 2780908"/>
              <a:gd name="connsiteX63" fmla="*/ 9049732 w 9153427"/>
              <a:gd name="connsiteY63" fmla="*/ 377073 h 2780908"/>
              <a:gd name="connsiteX64" fmla="*/ 9153427 w 9153427"/>
              <a:gd name="connsiteY64" fmla="*/ 367646 h 2780908"/>
              <a:gd name="connsiteX65" fmla="*/ 9134573 w 9153427"/>
              <a:gd name="connsiteY65" fmla="*/ 480767 h 2780908"/>
              <a:gd name="connsiteX66" fmla="*/ 8031637 w 9153427"/>
              <a:gd name="connsiteY66" fmla="*/ 386499 h 2780908"/>
              <a:gd name="connsiteX67" fmla="*/ 6759019 w 9153427"/>
              <a:gd name="connsiteY67" fmla="*/ 245097 h 2780908"/>
              <a:gd name="connsiteX68" fmla="*/ 6561056 w 9153427"/>
              <a:gd name="connsiteY68" fmla="*/ 245097 h 2780908"/>
              <a:gd name="connsiteX69" fmla="*/ 6542202 w 9153427"/>
              <a:gd name="connsiteY69" fmla="*/ 169683 h 2780908"/>
              <a:gd name="connsiteX70" fmla="*/ 4807670 w 9153427"/>
              <a:gd name="connsiteY70" fmla="*/ 329939 h 2780908"/>
              <a:gd name="connsiteX71" fmla="*/ 4864231 w 9153427"/>
              <a:gd name="connsiteY71" fmla="*/ 414780 h 2780908"/>
              <a:gd name="connsiteX72" fmla="*/ 4609707 w 9153427"/>
              <a:gd name="connsiteY72" fmla="*/ 452487 h 2780908"/>
              <a:gd name="connsiteX73" fmla="*/ 4543720 w 9153427"/>
              <a:gd name="connsiteY73" fmla="*/ 414780 h 2780908"/>
              <a:gd name="connsiteX74" fmla="*/ 2036190 w 9153427"/>
              <a:gd name="connsiteY74" fmla="*/ 1960776 h 2780908"/>
              <a:gd name="connsiteX75" fmla="*/ 1517716 w 9153427"/>
              <a:gd name="connsiteY75" fmla="*/ 2149312 h 2780908"/>
              <a:gd name="connsiteX76" fmla="*/ 1366887 w 9153427"/>
              <a:gd name="connsiteY76" fmla="*/ 2168165 h 2780908"/>
              <a:gd name="connsiteX77" fmla="*/ 1093509 w 9153427"/>
              <a:gd name="connsiteY77" fmla="*/ 2309567 h 2780908"/>
              <a:gd name="connsiteX78" fmla="*/ 961534 w 9153427"/>
              <a:gd name="connsiteY78" fmla="*/ 2309567 h 2780908"/>
              <a:gd name="connsiteX79" fmla="*/ 0 w 9153427"/>
              <a:gd name="connsiteY79" fmla="*/ 2780908 h 2780908"/>
              <a:gd name="connsiteX80" fmla="*/ 18854 w 9153427"/>
              <a:gd name="connsiteY80" fmla="*/ 2545238 h 2780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153427" h="2780908">
                <a:moveTo>
                  <a:pt x="18854" y="2545238"/>
                </a:moveTo>
                <a:lnTo>
                  <a:pt x="527901" y="2375555"/>
                </a:lnTo>
                <a:lnTo>
                  <a:pt x="688157" y="2187019"/>
                </a:lnTo>
                <a:lnTo>
                  <a:pt x="848413" y="2158739"/>
                </a:lnTo>
                <a:lnTo>
                  <a:pt x="1074656" y="2102178"/>
                </a:lnTo>
                <a:lnTo>
                  <a:pt x="1206631" y="2007910"/>
                </a:lnTo>
                <a:lnTo>
                  <a:pt x="1206631" y="2007910"/>
                </a:lnTo>
                <a:lnTo>
                  <a:pt x="1404594" y="1941922"/>
                </a:lnTo>
                <a:lnTo>
                  <a:pt x="1621411" y="1847654"/>
                </a:lnTo>
                <a:lnTo>
                  <a:pt x="1725105" y="1753386"/>
                </a:lnTo>
                <a:lnTo>
                  <a:pt x="1819373" y="1668545"/>
                </a:lnTo>
                <a:lnTo>
                  <a:pt x="1979629" y="1621411"/>
                </a:lnTo>
                <a:lnTo>
                  <a:pt x="2196446" y="1498862"/>
                </a:lnTo>
                <a:lnTo>
                  <a:pt x="2271860" y="1470582"/>
                </a:lnTo>
                <a:lnTo>
                  <a:pt x="2318994" y="1423448"/>
                </a:lnTo>
                <a:lnTo>
                  <a:pt x="2366128" y="1630838"/>
                </a:lnTo>
                <a:lnTo>
                  <a:pt x="2441542" y="1574277"/>
                </a:lnTo>
                <a:lnTo>
                  <a:pt x="2432116" y="1348033"/>
                </a:lnTo>
                <a:lnTo>
                  <a:pt x="2582945" y="1263192"/>
                </a:lnTo>
                <a:lnTo>
                  <a:pt x="2601798" y="1489435"/>
                </a:lnTo>
                <a:lnTo>
                  <a:pt x="2724347" y="1442301"/>
                </a:lnTo>
                <a:lnTo>
                  <a:pt x="2686639" y="1178351"/>
                </a:lnTo>
                <a:lnTo>
                  <a:pt x="3026004" y="1018095"/>
                </a:lnTo>
                <a:lnTo>
                  <a:pt x="3054285" y="1159497"/>
                </a:lnTo>
                <a:lnTo>
                  <a:pt x="2894029" y="1225485"/>
                </a:lnTo>
                <a:lnTo>
                  <a:pt x="2950590" y="1310326"/>
                </a:lnTo>
                <a:lnTo>
                  <a:pt x="3101419" y="1234912"/>
                </a:lnTo>
                <a:lnTo>
                  <a:pt x="3082565" y="1008668"/>
                </a:lnTo>
                <a:lnTo>
                  <a:pt x="3186260" y="952108"/>
                </a:lnTo>
                <a:lnTo>
                  <a:pt x="3186260" y="1102937"/>
                </a:lnTo>
                <a:lnTo>
                  <a:pt x="3535052" y="867266"/>
                </a:lnTo>
                <a:lnTo>
                  <a:pt x="3591613" y="754145"/>
                </a:lnTo>
                <a:lnTo>
                  <a:pt x="4006392" y="499621"/>
                </a:lnTo>
                <a:lnTo>
                  <a:pt x="4034672" y="631596"/>
                </a:lnTo>
                <a:lnTo>
                  <a:pt x="4138367" y="556182"/>
                </a:lnTo>
                <a:lnTo>
                  <a:pt x="4157221" y="414780"/>
                </a:lnTo>
                <a:lnTo>
                  <a:pt x="4383464" y="282805"/>
                </a:lnTo>
                <a:lnTo>
                  <a:pt x="4402318" y="443060"/>
                </a:lnTo>
                <a:lnTo>
                  <a:pt x="4402318" y="443060"/>
                </a:lnTo>
                <a:lnTo>
                  <a:pt x="4487159" y="263951"/>
                </a:lnTo>
                <a:lnTo>
                  <a:pt x="4741683" y="179110"/>
                </a:lnTo>
                <a:lnTo>
                  <a:pt x="4741683" y="311085"/>
                </a:lnTo>
                <a:lnTo>
                  <a:pt x="4807670" y="301658"/>
                </a:lnTo>
                <a:lnTo>
                  <a:pt x="4807670" y="179110"/>
                </a:lnTo>
                <a:lnTo>
                  <a:pt x="4892512" y="141403"/>
                </a:lnTo>
                <a:lnTo>
                  <a:pt x="4892512" y="254524"/>
                </a:lnTo>
                <a:lnTo>
                  <a:pt x="4996206" y="245097"/>
                </a:lnTo>
                <a:lnTo>
                  <a:pt x="4977353" y="113122"/>
                </a:lnTo>
                <a:lnTo>
                  <a:pt x="5071621" y="84842"/>
                </a:lnTo>
                <a:lnTo>
                  <a:pt x="5081048" y="188537"/>
                </a:lnTo>
                <a:lnTo>
                  <a:pt x="5147035" y="188537"/>
                </a:lnTo>
                <a:lnTo>
                  <a:pt x="5147035" y="75415"/>
                </a:lnTo>
                <a:lnTo>
                  <a:pt x="5194169" y="47134"/>
                </a:lnTo>
                <a:lnTo>
                  <a:pt x="5194169" y="179110"/>
                </a:lnTo>
                <a:lnTo>
                  <a:pt x="5363852" y="141403"/>
                </a:lnTo>
                <a:lnTo>
                  <a:pt x="5335571" y="18854"/>
                </a:lnTo>
                <a:lnTo>
                  <a:pt x="5448693" y="0"/>
                </a:lnTo>
                <a:lnTo>
                  <a:pt x="5476973" y="65988"/>
                </a:lnTo>
                <a:lnTo>
                  <a:pt x="5674936" y="131976"/>
                </a:lnTo>
                <a:lnTo>
                  <a:pt x="6655324" y="103695"/>
                </a:lnTo>
                <a:lnTo>
                  <a:pt x="6674178" y="150829"/>
                </a:lnTo>
                <a:lnTo>
                  <a:pt x="8399283" y="329939"/>
                </a:lnTo>
                <a:lnTo>
                  <a:pt x="8766928" y="377073"/>
                </a:lnTo>
                <a:lnTo>
                  <a:pt x="9049732" y="377073"/>
                </a:lnTo>
                <a:lnTo>
                  <a:pt x="9153427" y="367646"/>
                </a:lnTo>
                <a:lnTo>
                  <a:pt x="9134573" y="480767"/>
                </a:lnTo>
                <a:lnTo>
                  <a:pt x="8031637" y="386499"/>
                </a:lnTo>
                <a:lnTo>
                  <a:pt x="6759019" y="245097"/>
                </a:lnTo>
                <a:lnTo>
                  <a:pt x="6561056" y="245097"/>
                </a:lnTo>
                <a:lnTo>
                  <a:pt x="6542202" y="169683"/>
                </a:lnTo>
                <a:lnTo>
                  <a:pt x="4807670" y="329939"/>
                </a:lnTo>
                <a:lnTo>
                  <a:pt x="4864231" y="414780"/>
                </a:lnTo>
                <a:lnTo>
                  <a:pt x="4609707" y="452487"/>
                </a:lnTo>
                <a:lnTo>
                  <a:pt x="4543720" y="414780"/>
                </a:lnTo>
                <a:lnTo>
                  <a:pt x="2036190" y="1960776"/>
                </a:lnTo>
                <a:lnTo>
                  <a:pt x="1517716" y="2149312"/>
                </a:lnTo>
                <a:lnTo>
                  <a:pt x="1366887" y="2168165"/>
                </a:lnTo>
                <a:lnTo>
                  <a:pt x="1093509" y="2309567"/>
                </a:lnTo>
                <a:lnTo>
                  <a:pt x="961534" y="2309567"/>
                </a:lnTo>
                <a:lnTo>
                  <a:pt x="0" y="2780908"/>
                </a:lnTo>
                <a:lnTo>
                  <a:pt x="18854" y="2545238"/>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7406899"/>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par>
                                <p:cTn id="7" presetID="1" presetClass="entr" presetSubtype="0" fill="hold" grpId="0" nodeType="withEffect">
                                  <p:stCondLst>
                                    <p:cond delay="800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Findings*</a:t>
            </a:r>
          </a:p>
        </p:txBody>
      </p:sp>
      <p:graphicFrame>
        <p:nvGraphicFramePr>
          <p:cNvPr id="7" name="Content Placeholder 8">
            <a:extLst>
              <a:ext uri="{FF2B5EF4-FFF2-40B4-BE49-F238E27FC236}">
                <a16:creationId xmlns="" xmlns:a16="http://schemas.microsoft.com/office/drawing/2014/main" id="{98959C89-F48A-40A7-82F0-0335B9CD1221}"/>
              </a:ext>
            </a:extLst>
          </p:cNvPr>
          <p:cNvGraphicFramePr>
            <a:graphicFrameLocks noGrp="1"/>
          </p:cNvGraphicFramePr>
          <p:nvPr>
            <p:ph idx="1"/>
            <p:extLst>
              <p:ext uri="{D42A27DB-BD31-4B8C-83A1-F6EECF244321}">
                <p14:modId xmlns:p14="http://schemas.microsoft.com/office/powerpoint/2010/main" val="1632979717"/>
              </p:ext>
            </p:extLst>
          </p:nvPr>
        </p:nvGraphicFramePr>
        <p:xfrm>
          <a:off x="152400" y="1295399"/>
          <a:ext cx="8839200" cy="35052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2" name="TextBox 1">
            <a:extLst>
              <a:ext uri="{FF2B5EF4-FFF2-40B4-BE49-F238E27FC236}">
                <a16:creationId xmlns="" xmlns:a16="http://schemas.microsoft.com/office/drawing/2014/main" id="{02C5C8F6-5D7A-44A9-A743-22D35C2DFB84}"/>
              </a:ext>
            </a:extLst>
          </p:cNvPr>
          <p:cNvSpPr txBox="1"/>
          <p:nvPr/>
        </p:nvSpPr>
        <p:spPr>
          <a:xfrm>
            <a:off x="-33130" y="5692793"/>
            <a:ext cx="5330687" cy="276999"/>
          </a:xfrm>
          <a:prstGeom prst="rect">
            <a:avLst/>
          </a:prstGeom>
          <a:noFill/>
        </p:spPr>
        <p:txBody>
          <a:bodyPr wrap="square" rtlCol="0">
            <a:spAutoFit/>
          </a:bodyPr>
          <a:lstStyle/>
          <a:p>
            <a:r>
              <a:rPr lang="en-US" sz="1200" dirty="0">
                <a:solidFill>
                  <a:schemeClr val="bg1"/>
                </a:solidFill>
              </a:rPr>
              <a:t>*Findings are preliminary and will be finalized by June 1, 2018.</a:t>
            </a:r>
          </a:p>
        </p:txBody>
      </p:sp>
      <p:pic>
        <p:nvPicPr>
          <p:cNvPr id="8" name="Picture 7">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822581191"/>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endParaRPr lang="en-US"/>
          </a:p>
        </p:txBody>
      </p:sp>
      <p:pic>
        <p:nvPicPr>
          <p:cNvPr id="2" name="Content Placeholder 1">
            <a:extLst>
              <a:ext uri="{FF2B5EF4-FFF2-40B4-BE49-F238E27FC236}">
                <a16:creationId xmlns="" xmlns:a16="http://schemas.microsoft.com/office/drawing/2014/main" id="{0A853E3D-E951-4B6E-889C-CEBA92A3F9F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20824" y="-28280"/>
            <a:ext cx="5723176" cy="4275798"/>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3" name="Picture 2">
            <a:extLst>
              <a:ext uri="{FF2B5EF4-FFF2-40B4-BE49-F238E27FC236}">
                <a16:creationId xmlns="" xmlns:a16="http://schemas.microsoft.com/office/drawing/2014/main" id="{2662336F-E73F-4F1E-9B16-0ADF38392C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08" y="10998"/>
            <a:ext cx="3930192" cy="2616385"/>
          </a:xfrm>
          <a:prstGeom prst="rect">
            <a:avLst/>
          </a:prstGeom>
        </p:spPr>
      </p:pic>
      <p:pic>
        <p:nvPicPr>
          <p:cNvPr id="4" name="Picture 3">
            <a:extLst>
              <a:ext uri="{FF2B5EF4-FFF2-40B4-BE49-F238E27FC236}">
                <a16:creationId xmlns="" xmlns:a16="http://schemas.microsoft.com/office/drawing/2014/main" id="{DEE5E799-B8A9-43FA-8A49-8C155A0BDE3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855" y="2257821"/>
            <a:ext cx="1828800" cy="3752850"/>
          </a:xfrm>
          <a:prstGeom prst="rect">
            <a:avLst/>
          </a:prstGeom>
        </p:spPr>
      </p:pic>
      <p:pic>
        <p:nvPicPr>
          <p:cNvPr id="5" name="Picture 4">
            <a:extLst>
              <a:ext uri="{FF2B5EF4-FFF2-40B4-BE49-F238E27FC236}">
                <a16:creationId xmlns="" xmlns:a16="http://schemas.microsoft.com/office/drawing/2014/main" id="{00AF6D29-CFD5-4460-9398-3B97EE95EC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66529" y="2510562"/>
            <a:ext cx="3638550" cy="3550185"/>
          </a:xfrm>
          <a:prstGeom prst="rect">
            <a:avLst/>
          </a:prstGeom>
        </p:spPr>
      </p:pic>
      <p:pic>
        <p:nvPicPr>
          <p:cNvPr id="8" name="Picture 7">
            <a:extLst>
              <a:ext uri="{FF2B5EF4-FFF2-40B4-BE49-F238E27FC236}">
                <a16:creationId xmlns="" xmlns:a16="http://schemas.microsoft.com/office/drawing/2014/main" id="{385BB892-138E-4297-AC77-DEB1099DAA6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572000" y="4247518"/>
            <a:ext cx="4556039" cy="1788571"/>
          </a:xfrm>
          <a:prstGeom prst="rect">
            <a:avLst/>
          </a:prstGeom>
        </p:spPr>
      </p:pic>
    </p:spTree>
    <p:extLst>
      <p:ext uri="{BB962C8B-B14F-4D97-AF65-F5344CB8AC3E}">
        <p14:creationId xmlns:p14="http://schemas.microsoft.com/office/powerpoint/2010/main" val="318365790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3" name="Picture 2">
            <a:extLst>
              <a:ext uri="{FF2B5EF4-FFF2-40B4-BE49-F238E27FC236}">
                <a16:creationId xmlns="" xmlns:a16="http://schemas.microsoft.com/office/drawing/2014/main" id="{C4219FEA-5431-4982-B7B7-292414CE6B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500" y="1633617"/>
            <a:ext cx="6667500" cy="4448175"/>
          </a:xfrm>
          <a:prstGeom prst="rect">
            <a:avLst/>
          </a:prstGeom>
        </p:spPr>
      </p:pic>
      <p:pic>
        <p:nvPicPr>
          <p:cNvPr id="2" name="Content Placeholder 1">
            <a:extLst>
              <a:ext uri="{FF2B5EF4-FFF2-40B4-BE49-F238E27FC236}">
                <a16:creationId xmlns="" xmlns:a16="http://schemas.microsoft.com/office/drawing/2014/main" id="{8D3F06A2-CD1F-4777-B6FE-3C85AB6DDD5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4141"/>
            <a:ext cx="4724400" cy="3151850"/>
          </a:xfrm>
          <a:prstGeom prst="rect">
            <a:avLst/>
          </a:prstGeom>
        </p:spPr>
      </p:pic>
      <p:pic>
        <p:nvPicPr>
          <p:cNvPr id="4" name="Picture 3">
            <a:extLst>
              <a:ext uri="{FF2B5EF4-FFF2-40B4-BE49-F238E27FC236}">
                <a16:creationId xmlns="" xmlns:a16="http://schemas.microsoft.com/office/drawing/2014/main" id="{D36AC152-0B03-4FC6-99CA-C0BF30390D5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5924" y="3103315"/>
            <a:ext cx="3276600" cy="2971801"/>
          </a:xfrm>
          <a:prstGeom prst="rect">
            <a:avLst/>
          </a:prstGeom>
        </p:spPr>
      </p:pic>
      <p:pic>
        <p:nvPicPr>
          <p:cNvPr id="5" name="Picture 4">
            <a:extLst>
              <a:ext uri="{FF2B5EF4-FFF2-40B4-BE49-F238E27FC236}">
                <a16:creationId xmlns="" xmlns:a16="http://schemas.microsoft.com/office/drawing/2014/main" id="{09203C54-2956-4A5E-8E49-45622BB7E5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1406" y="14530"/>
            <a:ext cx="3766794" cy="1619087"/>
          </a:xfrm>
          <a:prstGeom prst="rect">
            <a:avLst/>
          </a:prstGeom>
        </p:spPr>
      </p:pic>
    </p:spTree>
    <p:extLst>
      <p:ext uri="{BB962C8B-B14F-4D97-AF65-F5344CB8AC3E}">
        <p14:creationId xmlns:p14="http://schemas.microsoft.com/office/powerpoint/2010/main" val="3861967822"/>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719F69F9-800B-4F10-974D-D26AECD40D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2147" y="2336798"/>
            <a:ext cx="6667500" cy="3752850"/>
          </a:xfrm>
          <a:prstGeom prst="rect">
            <a:avLst/>
          </a:prstGeom>
        </p:spPr>
      </p:pic>
      <p:pic>
        <p:nvPicPr>
          <p:cNvPr id="2" name="Content Placeholder 1">
            <a:extLst>
              <a:ext uri="{FF2B5EF4-FFF2-40B4-BE49-F238E27FC236}">
                <a16:creationId xmlns="" xmlns:a16="http://schemas.microsoft.com/office/drawing/2014/main" id="{6C2DCC70-6730-41C0-B47C-C53D3B795D99}"/>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24353" y="0"/>
            <a:ext cx="4439138" cy="3352800"/>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4" name="Picture 3">
            <a:extLst>
              <a:ext uri="{FF2B5EF4-FFF2-40B4-BE49-F238E27FC236}">
                <a16:creationId xmlns="" xmlns:a16="http://schemas.microsoft.com/office/drawing/2014/main" id="{A6614B16-6BD0-4764-B1B9-816578B1B0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0" y="0"/>
            <a:ext cx="4928647" cy="2464314"/>
          </a:xfrm>
          <a:prstGeom prst="rect">
            <a:avLst/>
          </a:prstGeom>
        </p:spPr>
      </p:pic>
      <p:pic>
        <p:nvPicPr>
          <p:cNvPr id="5" name="Picture 4">
            <a:extLst>
              <a:ext uri="{FF2B5EF4-FFF2-40B4-BE49-F238E27FC236}">
                <a16:creationId xmlns="" xmlns:a16="http://schemas.microsoft.com/office/drawing/2014/main" id="{0DCA79A3-D3F6-4D15-AFC7-50CF716C56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497" y="3357593"/>
            <a:ext cx="3902697" cy="2693955"/>
          </a:xfrm>
          <a:prstGeom prst="rect">
            <a:avLst/>
          </a:prstGeom>
        </p:spPr>
      </p:pic>
    </p:spTree>
    <p:extLst>
      <p:ext uri="{BB962C8B-B14F-4D97-AF65-F5344CB8AC3E}">
        <p14:creationId xmlns:p14="http://schemas.microsoft.com/office/powerpoint/2010/main" val="404910710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4" name="Picture 3">
            <a:extLst>
              <a:ext uri="{FF2B5EF4-FFF2-40B4-BE49-F238E27FC236}">
                <a16:creationId xmlns="" xmlns:a16="http://schemas.microsoft.com/office/drawing/2014/main" id="{279A2E93-19FB-4CF1-90BA-40E50EBD52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3713" y="396875"/>
            <a:ext cx="1727200" cy="1752600"/>
          </a:xfrm>
          <a:prstGeom prst="rect">
            <a:avLst/>
          </a:prstGeom>
        </p:spPr>
      </p:pic>
      <p:pic>
        <p:nvPicPr>
          <p:cNvPr id="8" name="Picture 7">
            <a:extLst>
              <a:ext uri="{FF2B5EF4-FFF2-40B4-BE49-F238E27FC236}">
                <a16:creationId xmlns="" xmlns:a16="http://schemas.microsoft.com/office/drawing/2014/main" id="{6EFB49E0-CA6F-4882-8CBE-8C423E7645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28" y="108745"/>
            <a:ext cx="2347271" cy="2666999"/>
          </a:xfrm>
          <a:prstGeom prst="rect">
            <a:avLst/>
          </a:prstGeom>
        </p:spPr>
      </p:pic>
      <p:pic>
        <p:nvPicPr>
          <p:cNvPr id="5" name="Picture 4">
            <a:extLst>
              <a:ext uri="{FF2B5EF4-FFF2-40B4-BE49-F238E27FC236}">
                <a16:creationId xmlns="" xmlns:a16="http://schemas.microsoft.com/office/drawing/2014/main" id="{865722DC-AEFC-4150-9568-725C0BF22D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857500"/>
            <a:ext cx="3996414" cy="3153171"/>
          </a:xfrm>
          <a:prstGeom prst="rect">
            <a:avLst/>
          </a:prstGeom>
        </p:spPr>
      </p:pic>
      <p:pic>
        <p:nvPicPr>
          <p:cNvPr id="14" name="Content Placeholder 13">
            <a:extLst>
              <a:ext uri="{FF2B5EF4-FFF2-40B4-BE49-F238E27FC236}">
                <a16:creationId xmlns="" xmlns:a16="http://schemas.microsoft.com/office/drawing/2014/main" id="{EF4C07F0-20A3-4427-B084-A6F1BDB35011}"/>
              </a:ext>
            </a:extLst>
          </p:cNvPr>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4069003" y="0"/>
            <a:ext cx="3789574" cy="2842181"/>
          </a:xfrm>
          <a:prstGeom prst="rect">
            <a:avLst/>
          </a:prstGeom>
        </p:spPr>
      </p:pic>
      <p:cxnSp>
        <p:nvCxnSpPr>
          <p:cNvPr id="16" name="Straight Connector 15">
            <a:extLst>
              <a:ext uri="{FF2B5EF4-FFF2-40B4-BE49-F238E27FC236}">
                <a16:creationId xmlns="" xmlns:a16="http://schemas.microsoft.com/office/drawing/2014/main" id="{2EABD7AE-9923-49E2-878E-D17F877941EF}"/>
              </a:ext>
            </a:extLst>
          </p:cNvPr>
          <p:cNvCxnSpPr/>
          <p:nvPr/>
        </p:nvCxnSpPr>
        <p:spPr>
          <a:xfrm>
            <a:off x="4038600" y="0"/>
            <a:ext cx="0" cy="6051549"/>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 xmlns:a16="http://schemas.microsoft.com/office/drawing/2014/main" id="{56BF6E69-2FBF-417B-8022-35F1B7DDC04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11588" y="283170"/>
            <a:ext cx="2565902" cy="1709344"/>
          </a:xfrm>
          <a:prstGeom prst="rect">
            <a:avLst/>
          </a:prstGeom>
        </p:spPr>
      </p:pic>
      <p:pic>
        <p:nvPicPr>
          <p:cNvPr id="18" name="Picture 17">
            <a:extLst>
              <a:ext uri="{FF2B5EF4-FFF2-40B4-BE49-F238E27FC236}">
                <a16:creationId xmlns="" xmlns:a16="http://schemas.microsoft.com/office/drawing/2014/main" id="{93FA362D-2976-4844-9026-9AA6D8AFE15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058790" y="2775744"/>
            <a:ext cx="5127395" cy="3292734"/>
          </a:xfrm>
          <a:prstGeom prst="rect">
            <a:avLst/>
          </a:prstGeom>
        </p:spPr>
      </p:pic>
    </p:spTree>
    <p:extLst>
      <p:ext uri="{BB962C8B-B14F-4D97-AF65-F5344CB8AC3E}">
        <p14:creationId xmlns:p14="http://schemas.microsoft.com/office/powerpoint/2010/main" val="3400407345"/>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endParaRPr lang="en-US" dirty="0"/>
          </a:p>
        </p:txBody>
      </p:sp>
      <p:pic>
        <p:nvPicPr>
          <p:cNvPr id="2" name="Content Placeholder 1">
            <a:extLst>
              <a:ext uri="{FF2B5EF4-FFF2-40B4-BE49-F238E27FC236}">
                <a16:creationId xmlns="" xmlns:a16="http://schemas.microsoft.com/office/drawing/2014/main" id="{B79C615F-E9C2-490C-BFEC-4C06B5326A2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1108" y="1825625"/>
            <a:ext cx="5801784" cy="4351338"/>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Content Placeholder 9">
            <a:extLst>
              <a:ext uri="{FF2B5EF4-FFF2-40B4-BE49-F238E27FC236}">
                <a16:creationId xmlns="" xmlns:a16="http://schemas.microsoft.com/office/drawing/2014/main" id="{5DF68CBF-0B18-4585-AC6F-AADA2B8A21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7147" y="2606675"/>
            <a:ext cx="598795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a:extLst>
              <a:ext uri="{FF2B5EF4-FFF2-40B4-BE49-F238E27FC236}">
                <a16:creationId xmlns="" xmlns:a16="http://schemas.microsoft.com/office/drawing/2014/main" id="{30D3F19C-E1D5-4041-BC5A-3F1E80AB4D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400" y="43971"/>
            <a:ext cx="4443167" cy="2784815"/>
          </a:xfrm>
          <a:prstGeom prst="rect">
            <a:avLst/>
          </a:prstGeom>
        </p:spPr>
      </p:pic>
      <p:pic>
        <p:nvPicPr>
          <p:cNvPr id="10" name="Picture 9">
            <a:extLst>
              <a:ext uri="{FF2B5EF4-FFF2-40B4-BE49-F238E27FC236}">
                <a16:creationId xmlns="" xmlns:a16="http://schemas.microsoft.com/office/drawing/2014/main" id="{FEFE596B-78CA-498F-B6FD-C3A594155A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562" y="11016"/>
            <a:ext cx="3390945" cy="2590994"/>
          </a:xfrm>
          <a:prstGeom prst="rect">
            <a:avLst/>
          </a:prstGeom>
        </p:spPr>
      </p:pic>
      <p:pic>
        <p:nvPicPr>
          <p:cNvPr id="3" name="Picture 2">
            <a:extLst>
              <a:ext uri="{FF2B5EF4-FFF2-40B4-BE49-F238E27FC236}">
                <a16:creationId xmlns="" xmlns:a16="http://schemas.microsoft.com/office/drawing/2014/main" id="{1F743400-8308-4E6F-A698-6A869DA0CE9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00400" y="152400"/>
            <a:ext cx="1905000" cy="2095500"/>
          </a:xfrm>
          <a:prstGeom prst="rect">
            <a:avLst/>
          </a:prstGeom>
        </p:spPr>
      </p:pic>
    </p:spTree>
    <p:extLst>
      <p:ext uri="{BB962C8B-B14F-4D97-AF65-F5344CB8AC3E}">
        <p14:creationId xmlns:p14="http://schemas.microsoft.com/office/powerpoint/2010/main" val="3648827393"/>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endParaRPr lang="en-US"/>
          </a:p>
        </p:txBody>
      </p:sp>
      <p:pic>
        <p:nvPicPr>
          <p:cNvPr id="3" name="Content Placeholder 2">
            <a:extLst>
              <a:ext uri="{FF2B5EF4-FFF2-40B4-BE49-F238E27FC236}">
                <a16:creationId xmlns="" xmlns:a16="http://schemas.microsoft.com/office/drawing/2014/main" id="{B1A9FA76-6B5F-414D-AF3D-D66168FFDCA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76351" y="2270168"/>
            <a:ext cx="5191298" cy="3462251"/>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 name="Picture 1">
            <a:extLst>
              <a:ext uri="{FF2B5EF4-FFF2-40B4-BE49-F238E27FC236}">
                <a16:creationId xmlns="" xmlns:a16="http://schemas.microsoft.com/office/drawing/2014/main" id="{314EBE4B-C2EF-496B-91C7-FDEDF56F1C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04" y="-1"/>
            <a:ext cx="4009437" cy="4009437"/>
          </a:xfrm>
          <a:prstGeom prst="rect">
            <a:avLst/>
          </a:prstGeom>
        </p:spPr>
      </p:pic>
      <p:pic>
        <p:nvPicPr>
          <p:cNvPr id="8" name="Content Placeholder 1">
            <a:extLst>
              <a:ext uri="{FF2B5EF4-FFF2-40B4-BE49-F238E27FC236}">
                <a16:creationId xmlns="" xmlns:a16="http://schemas.microsoft.com/office/drawing/2014/main" id="{BB6B470C-A7C5-4203-840B-5A0F07937EB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bwMode="auto">
          <a:xfrm>
            <a:off x="3274047" y="-45493"/>
            <a:ext cx="5869953" cy="2788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855006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extLst>
              <a:ext uri="{FF2B5EF4-FFF2-40B4-BE49-F238E27FC236}">
                <a16:creationId xmlns="" xmlns:a16="http://schemas.microsoft.com/office/drawing/2014/main" id="{D00F11F5-005A-4A09-8040-BAC86A567B0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50" y="2171905"/>
            <a:ext cx="7886700" cy="3658778"/>
          </a:xfrm>
          <a:prstGeom prst="rect">
            <a:avLst/>
          </a:prstGeom>
        </p:spPr>
      </p:pic>
      <p:pic>
        <p:nvPicPr>
          <p:cNvPr id="4" name="Picture 3">
            <a:extLst>
              <a:ext uri="{FF2B5EF4-FFF2-40B4-BE49-F238E27FC236}">
                <a16:creationId xmlns="" xmlns:a16="http://schemas.microsoft.com/office/drawing/2014/main" id="{A5F6C58A-9084-4659-AD16-BA0D46084B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724400" cy="2456980"/>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3" name="Picture 2">
            <a:extLst>
              <a:ext uri="{FF2B5EF4-FFF2-40B4-BE49-F238E27FC236}">
                <a16:creationId xmlns="" xmlns:a16="http://schemas.microsoft.com/office/drawing/2014/main" id="{6DD59841-59B1-404A-92EC-BF9ED7D948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400" y="32870"/>
            <a:ext cx="4419600" cy="2415100"/>
          </a:xfrm>
          <a:prstGeom prst="rect">
            <a:avLst/>
          </a:prstGeom>
        </p:spPr>
      </p:pic>
    </p:spTree>
    <p:extLst>
      <p:ext uri="{BB962C8B-B14F-4D97-AF65-F5344CB8AC3E}">
        <p14:creationId xmlns:p14="http://schemas.microsoft.com/office/powerpoint/2010/main" val="386366365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4" name="Content Placeholder 1">
            <a:extLst>
              <a:ext uri="{FF2B5EF4-FFF2-40B4-BE49-F238E27FC236}">
                <a16:creationId xmlns="" xmlns:a16="http://schemas.microsoft.com/office/drawing/2014/main" id="{B396AF43-77DD-4E3A-AF16-BBAB8699255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384" y="152400"/>
            <a:ext cx="4294216" cy="2943225"/>
          </a:xfrm>
          <a:prstGeom prst="rect">
            <a:avLst/>
          </a:prstGeom>
        </p:spPr>
      </p:pic>
      <p:pic>
        <p:nvPicPr>
          <p:cNvPr id="2" name="Picture 1">
            <a:extLst>
              <a:ext uri="{FF2B5EF4-FFF2-40B4-BE49-F238E27FC236}">
                <a16:creationId xmlns="" xmlns:a16="http://schemas.microsoft.com/office/drawing/2014/main" id="{E64BBEE9-5CDD-4659-B414-FDFD1D2E50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6458" y="128847"/>
            <a:ext cx="4419600" cy="2943903"/>
          </a:xfrm>
          <a:prstGeom prst="rect">
            <a:avLst/>
          </a:prstGeom>
        </p:spPr>
      </p:pic>
      <p:pic>
        <p:nvPicPr>
          <p:cNvPr id="5" name="Snagit_PPT62EC">
            <a:extLst>
              <a:ext uri="{FF2B5EF4-FFF2-40B4-BE49-F238E27FC236}">
                <a16:creationId xmlns="" xmlns:a16="http://schemas.microsoft.com/office/drawing/2014/main" id="{93C69C31-1FC1-4532-9DF1-5EAACADCB7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384" y="3170233"/>
            <a:ext cx="4294216" cy="2806707"/>
          </a:xfrm>
          <a:prstGeom prst="rect">
            <a:avLst/>
          </a:prstGeom>
        </p:spPr>
      </p:pic>
      <p:pic>
        <p:nvPicPr>
          <p:cNvPr id="8" name="Picture 7">
            <a:extLst>
              <a:ext uri="{FF2B5EF4-FFF2-40B4-BE49-F238E27FC236}">
                <a16:creationId xmlns="" xmlns:a16="http://schemas.microsoft.com/office/drawing/2014/main" id="{7937DC89-B65C-48C0-9090-0719D243B8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6458" y="3170233"/>
            <a:ext cx="4419600" cy="2799559"/>
          </a:xfrm>
          <a:prstGeom prst="rect">
            <a:avLst/>
          </a:prstGeom>
        </p:spPr>
      </p:pic>
    </p:spTree>
    <p:extLst>
      <p:ext uri="{BB962C8B-B14F-4D97-AF65-F5344CB8AC3E}">
        <p14:creationId xmlns:p14="http://schemas.microsoft.com/office/powerpoint/2010/main" val="302394756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dirty="0"/>
              <a:t>Time’s Up!</a:t>
            </a:r>
          </a:p>
        </p:txBody>
      </p:sp>
      <p:sp>
        <p:nvSpPr>
          <p:cNvPr id="25604" name="Rectangle 15"/>
          <p:cNvSpPr>
            <a:spLocks noGrp="1" noChangeArrowheads="1"/>
          </p:cNvSpPr>
          <p:nvPr>
            <p:ph idx="1"/>
          </p:nvPr>
        </p:nvSpPr>
        <p:spPr>
          <a:noFill/>
        </p:spPr>
        <p:txBody>
          <a:bodyPr/>
          <a:lstStyle/>
          <a:p>
            <a:pPr eaLnBrk="1" hangingPunct="1"/>
            <a:r>
              <a:rPr lang="en-US" b="1" dirty="0"/>
              <a:t>About your speaker:</a:t>
            </a:r>
          </a:p>
          <a:p>
            <a:pPr lvl="1" eaLnBrk="1" hangingPunct="1"/>
            <a:r>
              <a:rPr lang="en-US" sz="2400" b="1" dirty="0"/>
              <a:t>Name: Miles Logsdon</a:t>
            </a:r>
          </a:p>
          <a:p>
            <a:pPr lvl="1" eaLnBrk="1" hangingPunct="1"/>
            <a:r>
              <a:rPr lang="en-US" sz="2400" b="1" dirty="0"/>
              <a:t>Company: University of Washington</a:t>
            </a:r>
          </a:p>
          <a:p>
            <a:pPr lvl="1" eaLnBrk="1" hangingPunct="1"/>
            <a:r>
              <a:rPr lang="en-US" sz="2400" b="1" dirty="0"/>
              <a:t>Email: mlog@uw.edu</a:t>
            </a:r>
          </a:p>
        </p:txBody>
      </p:sp>
      <p:pic>
        <p:nvPicPr>
          <p:cNvPr id="25603" name="Picture 12" descr="stopwatch"/>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rot="-2689506">
            <a:off x="5791200" y="-1447800"/>
            <a:ext cx="5486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5216621"/>
      </p:ext>
    </p:extLst>
  </p:cSld>
  <p:clrMapOvr>
    <a:masterClrMapping/>
  </p:clrMapOvr>
  <p:transition advClick="0"/>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Determining Park </a:t>
            </a:r>
            <a:br>
              <a:rPr lang="en-US" dirty="0" smtClean="0"/>
            </a:br>
            <a:r>
              <a:rPr lang="en-US" dirty="0" smtClean="0"/>
              <a:t>Level of Service in the </a:t>
            </a:r>
            <a:br>
              <a:rPr lang="en-US" dirty="0" smtClean="0"/>
            </a:br>
            <a:r>
              <a:rPr lang="en-US" dirty="0" smtClean="0"/>
              <a:t>City of Lake Forest Park</a:t>
            </a:r>
            <a:endParaRPr lang="en-US" dirty="0"/>
          </a:p>
        </p:txBody>
      </p:sp>
      <p:sp>
        <p:nvSpPr>
          <p:cNvPr id="3" name="Subtitle 2"/>
          <p:cNvSpPr>
            <a:spLocks noGrp="1"/>
          </p:cNvSpPr>
          <p:nvPr>
            <p:ph type="subTitle" idx="1"/>
          </p:nvPr>
        </p:nvSpPr>
        <p:spPr/>
        <p:txBody>
          <a:bodyPr/>
          <a:lstStyle/>
          <a:p>
            <a:r>
              <a:rPr lang="en-US" dirty="0" smtClean="0"/>
              <a:t>Collene </a:t>
            </a:r>
            <a:r>
              <a:rPr lang="en-US" dirty="0" err="1" smtClean="0"/>
              <a:t>Gaolach</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4343400"/>
            <a:ext cx="48006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4951026"/>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Findings*</a:t>
            </a:r>
          </a:p>
        </p:txBody>
      </p:sp>
      <p:graphicFrame>
        <p:nvGraphicFramePr>
          <p:cNvPr id="5" name="Content Placeholder 4">
            <a:extLst>
              <a:ext uri="{FF2B5EF4-FFF2-40B4-BE49-F238E27FC236}">
                <a16:creationId xmlns="" xmlns:a16="http://schemas.microsoft.com/office/drawing/2014/main" id="{6148DA08-D3D9-4B0A-8F67-E925A8FF86CD}"/>
              </a:ext>
            </a:extLst>
          </p:cNvPr>
          <p:cNvGraphicFramePr>
            <a:graphicFrameLocks noGrp="1"/>
          </p:cNvGraphicFramePr>
          <p:nvPr>
            <p:ph idx="1"/>
            <p:extLst>
              <p:ext uri="{D42A27DB-BD31-4B8C-83A1-F6EECF244321}">
                <p14:modId xmlns:p14="http://schemas.microsoft.com/office/powerpoint/2010/main" val="3223351131"/>
              </p:ext>
            </p:extLst>
          </p:nvPr>
        </p:nvGraphicFramePr>
        <p:xfrm>
          <a:off x="152400" y="1246983"/>
          <a:ext cx="8839200" cy="1219200"/>
        </p:xfrm>
        <a:graphic>
          <a:graphicData uri="http://schemas.openxmlformats.org/drawingml/2006/table">
            <a:tbl>
              <a:tblPr firstRow="1" bandRow="1">
                <a:tableStyleId>{5C22544A-7EE6-4342-B048-85BDC9FD1C3A}</a:tableStyleId>
              </a:tblPr>
              <a:tblGrid>
                <a:gridCol w="4419600">
                  <a:extLst>
                    <a:ext uri="{9D8B030D-6E8A-4147-A177-3AD203B41FA5}">
                      <a16:colId xmlns="" xmlns:a16="http://schemas.microsoft.com/office/drawing/2014/main" val="3471572161"/>
                    </a:ext>
                  </a:extLst>
                </a:gridCol>
                <a:gridCol w="4419600">
                  <a:extLst>
                    <a:ext uri="{9D8B030D-6E8A-4147-A177-3AD203B41FA5}">
                      <a16:colId xmlns="" xmlns:a16="http://schemas.microsoft.com/office/drawing/2014/main" val="3521506786"/>
                    </a:ext>
                  </a:extLst>
                </a:gridCol>
              </a:tblGrid>
              <a:tr h="370840">
                <a:tc gridSpan="2">
                  <a:txBody>
                    <a:bodyPr/>
                    <a:lstStyle/>
                    <a:p>
                      <a:pPr algn="ctr"/>
                      <a:r>
                        <a:rPr lang="en-US" sz="2800" dirty="0">
                          <a:solidFill>
                            <a:schemeClr val="tx1"/>
                          </a:solidFill>
                        </a:rPr>
                        <a:t>Mental Health</a:t>
                      </a:r>
                    </a:p>
                  </a:txBody>
                  <a:tcPr/>
                </a:tc>
                <a:tc hMerge="1">
                  <a:txBody>
                    <a:bodyPr/>
                    <a:lstStyle/>
                    <a:p>
                      <a:pPr algn="ctr"/>
                      <a:endParaRPr lang="en-US" sz="2800" dirty="0">
                        <a:solidFill>
                          <a:schemeClr val="tx1"/>
                        </a:solidFill>
                      </a:endParaRPr>
                    </a:p>
                  </a:txBody>
                  <a:tcPr/>
                </a:tc>
                <a:extLst>
                  <a:ext uri="{0D108BD9-81ED-4DB2-BD59-A6C34878D82A}">
                    <a16:rowId xmlns="" xmlns:a16="http://schemas.microsoft.com/office/drawing/2014/main" val="2526946592"/>
                  </a:ext>
                </a:extLst>
              </a:tr>
              <a:tr h="370840">
                <a:tc>
                  <a:txBody>
                    <a:bodyPr/>
                    <a:lstStyle/>
                    <a:p>
                      <a:pPr algn="ctr"/>
                      <a:r>
                        <a:rPr lang="en-US" sz="2000" dirty="0">
                          <a:solidFill>
                            <a:schemeClr val="tx1"/>
                          </a:solidFill>
                        </a:rPr>
                        <a:t>Number of Youth with History of Diagnosis</a:t>
                      </a:r>
                    </a:p>
                  </a:txBody>
                  <a:tcPr/>
                </a:tc>
                <a:tc>
                  <a:txBody>
                    <a:bodyPr/>
                    <a:lstStyle/>
                    <a:p>
                      <a:pPr algn="ctr"/>
                      <a:r>
                        <a:rPr lang="en-US" sz="2000" dirty="0">
                          <a:solidFill>
                            <a:schemeClr val="tx1"/>
                          </a:solidFill>
                        </a:rPr>
                        <a:t>Number of State-Registered Facilities Providing Services</a:t>
                      </a:r>
                    </a:p>
                  </a:txBody>
                  <a:tcPr/>
                </a:tc>
                <a:extLst>
                  <a:ext uri="{0D108BD9-81ED-4DB2-BD59-A6C34878D82A}">
                    <a16:rowId xmlns="" xmlns:a16="http://schemas.microsoft.com/office/drawing/2014/main" val="3400488310"/>
                  </a:ext>
                </a:extLst>
              </a:tr>
            </a:tbl>
          </a:graphicData>
        </a:graphic>
      </p:graphicFrame>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grpSp>
        <p:nvGrpSpPr>
          <p:cNvPr id="16" name="Group 15">
            <a:extLst>
              <a:ext uri="{FF2B5EF4-FFF2-40B4-BE49-F238E27FC236}">
                <a16:creationId xmlns="" xmlns:a16="http://schemas.microsoft.com/office/drawing/2014/main" id="{EC2D5EBC-B680-4341-AB7D-EB4314E16EF8}"/>
              </a:ext>
            </a:extLst>
          </p:cNvPr>
          <p:cNvGrpSpPr/>
          <p:nvPr/>
        </p:nvGrpSpPr>
        <p:grpSpPr>
          <a:xfrm>
            <a:off x="152400" y="2463806"/>
            <a:ext cx="8837344" cy="2761151"/>
            <a:chOff x="152400" y="2463806"/>
            <a:chExt cx="8837344" cy="2761151"/>
          </a:xfrm>
        </p:grpSpPr>
        <p:grpSp>
          <p:nvGrpSpPr>
            <p:cNvPr id="8" name="Group 7">
              <a:extLst>
                <a:ext uri="{FF2B5EF4-FFF2-40B4-BE49-F238E27FC236}">
                  <a16:creationId xmlns="" xmlns:a16="http://schemas.microsoft.com/office/drawing/2014/main" id="{17F0E733-16D2-4269-9028-5D41680645B3}"/>
                </a:ext>
              </a:extLst>
            </p:cNvPr>
            <p:cNvGrpSpPr/>
            <p:nvPr/>
          </p:nvGrpSpPr>
          <p:grpSpPr>
            <a:xfrm>
              <a:off x="152400" y="2466182"/>
              <a:ext cx="4419600" cy="2758775"/>
              <a:chOff x="152400" y="2466182"/>
              <a:chExt cx="4419600" cy="2758775"/>
            </a:xfrm>
          </p:grpSpPr>
          <p:pic>
            <p:nvPicPr>
              <p:cNvPr id="11" name="Picture 10">
                <a:extLst>
                  <a:ext uri="{FF2B5EF4-FFF2-40B4-BE49-F238E27FC236}">
                    <a16:creationId xmlns="" xmlns:a16="http://schemas.microsoft.com/office/drawing/2014/main" id="{9763DE1A-1E30-4F30-AC1B-5CEFBD50CCB9}"/>
                  </a:ext>
                </a:extLst>
              </p:cNvPr>
              <p:cNvPicPr/>
              <p:nvPr/>
            </p:nvPicPr>
            <p:blipFill rotWithShape="1">
              <a:blip r:embed="rId2" cstate="print">
                <a:extLst>
                  <a:ext uri="{28A0092B-C50C-407E-A947-70E740481C1C}">
                    <a14:useLocalDpi xmlns:a14="http://schemas.microsoft.com/office/drawing/2010/main" val="0"/>
                  </a:ext>
                </a:extLst>
              </a:blip>
              <a:srcRect t="30603" r="32245" b="27095"/>
              <a:stretch/>
            </p:blipFill>
            <p:spPr bwMode="auto">
              <a:xfrm>
                <a:off x="152400" y="2466182"/>
                <a:ext cx="4419600" cy="2758775"/>
              </a:xfrm>
              <a:prstGeom prst="rect">
                <a:avLst/>
              </a:prstGeom>
              <a:noFill/>
              <a:ln>
                <a:noFill/>
              </a:ln>
              <a:extLst>
                <a:ext uri="{53640926-AAD7-44D8-BBD7-CCE9431645EC}">
                  <a14:shadowObscured xmlns:a14="http://schemas.microsoft.com/office/drawing/2010/main"/>
                </a:ext>
              </a:extLst>
            </p:spPr>
          </p:pic>
          <p:pic>
            <p:nvPicPr>
              <p:cNvPr id="13" name="Picture 12">
                <a:extLst>
                  <a:ext uri="{FF2B5EF4-FFF2-40B4-BE49-F238E27FC236}">
                    <a16:creationId xmlns="" xmlns:a16="http://schemas.microsoft.com/office/drawing/2014/main" id="{DE8FA755-23D3-4687-B272-84AF1D0387E5}"/>
                  </a:ext>
                </a:extLst>
              </p:cNvPr>
              <p:cNvPicPr/>
              <p:nvPr/>
            </p:nvPicPr>
            <p:blipFill rotWithShape="1">
              <a:blip r:embed="rId3" cstate="print">
                <a:extLst>
                  <a:ext uri="{28A0092B-C50C-407E-A947-70E740481C1C}">
                    <a14:useLocalDpi xmlns:a14="http://schemas.microsoft.com/office/drawing/2010/main" val="0"/>
                  </a:ext>
                </a:extLst>
              </a:blip>
              <a:srcRect l="70122" t="35401" r="13919" b="56691"/>
              <a:stretch/>
            </p:blipFill>
            <p:spPr bwMode="auto">
              <a:xfrm>
                <a:off x="163243" y="4762841"/>
                <a:ext cx="927735" cy="459740"/>
              </a:xfrm>
              <a:prstGeom prst="rect">
                <a:avLst/>
              </a:prstGeom>
              <a:noFill/>
              <a:ln>
                <a:noFill/>
              </a:ln>
              <a:extLst>
                <a:ext uri="{53640926-AAD7-44D8-BBD7-CCE9431645EC}">
                  <a14:shadowObscured xmlns:a14="http://schemas.microsoft.com/office/drawing/2010/main"/>
                </a:ext>
              </a:extLst>
            </p:spPr>
          </p:pic>
        </p:grpSp>
        <p:grpSp>
          <p:nvGrpSpPr>
            <p:cNvPr id="15" name="Group 14">
              <a:extLst>
                <a:ext uri="{FF2B5EF4-FFF2-40B4-BE49-F238E27FC236}">
                  <a16:creationId xmlns="" xmlns:a16="http://schemas.microsoft.com/office/drawing/2014/main" id="{D4C4243B-1916-49F7-97C4-9AA83B685372}"/>
                </a:ext>
              </a:extLst>
            </p:cNvPr>
            <p:cNvGrpSpPr/>
            <p:nvPr/>
          </p:nvGrpSpPr>
          <p:grpSpPr>
            <a:xfrm>
              <a:off x="4571999" y="2463806"/>
              <a:ext cx="4417745" cy="2758775"/>
              <a:chOff x="4571999" y="2463806"/>
              <a:chExt cx="4417745" cy="2758775"/>
            </a:xfrm>
          </p:grpSpPr>
          <p:pic>
            <p:nvPicPr>
              <p:cNvPr id="12" name="Picture 11">
                <a:extLst>
                  <a:ext uri="{FF2B5EF4-FFF2-40B4-BE49-F238E27FC236}">
                    <a16:creationId xmlns="" xmlns:a16="http://schemas.microsoft.com/office/drawing/2014/main" id="{E9A7AB24-F483-4E18-B8A9-2E2D7F4788B5}"/>
                  </a:ext>
                </a:extLst>
              </p:cNvPr>
              <p:cNvPicPr/>
              <p:nvPr/>
            </p:nvPicPr>
            <p:blipFill rotWithShape="1">
              <a:blip r:embed="rId4" cstate="print">
                <a:extLst>
                  <a:ext uri="{28A0092B-C50C-407E-A947-70E740481C1C}">
                    <a14:useLocalDpi xmlns:a14="http://schemas.microsoft.com/office/drawing/2010/main" val="0"/>
                  </a:ext>
                </a:extLst>
              </a:blip>
              <a:srcRect t="30603" r="32439" b="27192"/>
              <a:stretch/>
            </p:blipFill>
            <p:spPr bwMode="auto">
              <a:xfrm>
                <a:off x="4571999" y="2463806"/>
                <a:ext cx="4417745" cy="2758775"/>
              </a:xfrm>
              <a:prstGeom prst="rect">
                <a:avLst/>
              </a:prstGeom>
              <a:noFill/>
              <a:ln>
                <a:noFill/>
              </a:ln>
              <a:extLst>
                <a:ext uri="{53640926-AAD7-44D8-BBD7-CCE9431645EC}">
                  <a14:shadowObscured xmlns:a14="http://schemas.microsoft.com/office/drawing/2010/main"/>
                </a:ext>
              </a:extLst>
            </p:spPr>
          </p:pic>
          <p:pic>
            <p:nvPicPr>
              <p:cNvPr id="14" name="Picture 13">
                <a:extLst>
                  <a:ext uri="{FF2B5EF4-FFF2-40B4-BE49-F238E27FC236}">
                    <a16:creationId xmlns="" xmlns:a16="http://schemas.microsoft.com/office/drawing/2014/main" id="{7E998C56-C559-4AD7-9727-B8A5C0801771}"/>
                  </a:ext>
                </a:extLst>
              </p:cNvPr>
              <p:cNvPicPr/>
              <p:nvPr/>
            </p:nvPicPr>
            <p:blipFill rotWithShape="1">
              <a:blip r:embed="rId5" cstate="print">
                <a:extLst>
                  <a:ext uri="{28A0092B-C50C-407E-A947-70E740481C1C}">
                    <a14:useLocalDpi xmlns:a14="http://schemas.microsoft.com/office/drawing/2010/main" val="0"/>
                  </a:ext>
                </a:extLst>
              </a:blip>
              <a:srcRect l="70147" t="35322" r="11280" b="56881"/>
              <a:stretch/>
            </p:blipFill>
            <p:spPr bwMode="auto">
              <a:xfrm>
                <a:off x="4582843" y="4729027"/>
                <a:ext cx="1080770" cy="453390"/>
              </a:xfrm>
              <a:prstGeom prst="rect">
                <a:avLst/>
              </a:prstGeom>
              <a:noFill/>
              <a:ln>
                <a:noFill/>
              </a:ln>
              <a:extLst>
                <a:ext uri="{53640926-AAD7-44D8-BBD7-CCE9431645EC}">
                  <a14:shadowObscured xmlns:a14="http://schemas.microsoft.com/office/drawing/2010/main"/>
                </a:ext>
              </a:extLst>
            </p:spPr>
          </p:pic>
        </p:grpSp>
      </p:grpSp>
      <p:sp>
        <p:nvSpPr>
          <p:cNvPr id="18" name="TextBox 17">
            <a:extLst>
              <a:ext uri="{FF2B5EF4-FFF2-40B4-BE49-F238E27FC236}">
                <a16:creationId xmlns="" xmlns:a16="http://schemas.microsoft.com/office/drawing/2014/main" id="{75700044-CED9-4C1F-9B32-870DE82FCD76}"/>
              </a:ext>
            </a:extLst>
          </p:cNvPr>
          <p:cNvSpPr txBox="1"/>
          <p:nvPr/>
        </p:nvSpPr>
        <p:spPr>
          <a:xfrm>
            <a:off x="-33130" y="5692793"/>
            <a:ext cx="5330687" cy="276999"/>
          </a:xfrm>
          <a:prstGeom prst="rect">
            <a:avLst/>
          </a:prstGeom>
          <a:noFill/>
        </p:spPr>
        <p:txBody>
          <a:bodyPr wrap="square" rtlCol="0">
            <a:spAutoFit/>
          </a:bodyPr>
          <a:lstStyle/>
          <a:p>
            <a:r>
              <a:rPr lang="en-US" sz="1200" dirty="0">
                <a:solidFill>
                  <a:schemeClr val="bg1"/>
                </a:solidFill>
              </a:rPr>
              <a:t>*Findings are preliminary and will be finalized by June 1, 2018.</a:t>
            </a:r>
          </a:p>
        </p:txBody>
      </p:sp>
      <p:pic>
        <p:nvPicPr>
          <p:cNvPr id="17" name="Picture 16">
            <a:extLst>
              <a:ext uri="{FF2B5EF4-FFF2-40B4-BE49-F238E27FC236}">
                <a16:creationId xmlns="" xmlns:a16="http://schemas.microsoft.com/office/drawing/2014/main" id="{CACD515D-772E-4FB1-9B49-4A209D686C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26104647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PROST</a:t>
            </a:r>
          </a:p>
        </p:txBody>
      </p:sp>
      <p:sp>
        <p:nvSpPr>
          <p:cNvPr id="2" name="Content Placeholder 1"/>
          <p:cNvSpPr>
            <a:spLocks noGrp="1"/>
          </p:cNvSpPr>
          <p:nvPr>
            <p:ph idx="1"/>
          </p:nvPr>
        </p:nvSpPr>
        <p:spPr>
          <a:xfrm rot="20814107">
            <a:off x="424095" y="3018978"/>
            <a:ext cx="2709648" cy="1524000"/>
          </a:xfrm>
        </p:spPr>
        <p:txBody>
          <a:bodyPr/>
          <a:lstStyle/>
          <a:p>
            <a:pPr marL="0" indent="0">
              <a:buNone/>
            </a:pPr>
            <a:r>
              <a:rPr lang="en-US" dirty="0" smtClean="0"/>
              <a:t>Fun Fact: the word “prost” translates as “Cheers”!</a:t>
            </a:r>
            <a:endParaRPr lang="en-US" dirty="0"/>
          </a:p>
        </p:txBody>
      </p:sp>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051" name="Picture 3" descr="C:\Users\Collene\4GeoGIS\LFP\L_talk\PROST_cover.p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158079"/>
            <a:ext cx="3815376" cy="476091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Collene\4GeoGIS\LFP\L_talk\Photos\Dnloaded\prost-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225575">
            <a:off x="2914414" y="3839692"/>
            <a:ext cx="1809750" cy="16478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Collene\4GeoGIS\LFP\L_talk\Images\Dnloaded\King_County_Washington_Incorporated_and_Unincorporated_areas_Lake_Forest_Park_Highlighted.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014" y="0"/>
            <a:ext cx="4876800" cy="2731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507671"/>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Level of Service (LOS)</a:t>
            </a:r>
          </a:p>
        </p:txBody>
      </p:sp>
      <p:sp>
        <p:nvSpPr>
          <p:cNvPr id="7171" name="Rectangle 3"/>
          <p:cNvSpPr>
            <a:spLocks noGrp="1" noChangeArrowheads="1"/>
          </p:cNvSpPr>
          <p:nvPr>
            <p:ph idx="1"/>
          </p:nvPr>
        </p:nvSpPr>
        <p:spPr/>
        <p:txBody>
          <a:bodyPr/>
          <a:lstStyle/>
          <a:p>
            <a:r>
              <a:rPr lang="en-US" dirty="0"/>
              <a:t>A measurement of how well parks and recreational needs </a:t>
            </a:r>
            <a:r>
              <a:rPr lang="en-US" dirty="0" smtClean="0"/>
              <a:t>of the community are </a:t>
            </a:r>
            <a:r>
              <a:rPr lang="en-US" dirty="0"/>
              <a:t>being met</a:t>
            </a:r>
          </a:p>
          <a:p>
            <a:pPr eaLnBrk="1" hangingPunct="1"/>
            <a:endParaRPr lang="en-US" dirty="0" smtClean="0"/>
          </a:p>
          <a:p>
            <a:pPr eaLnBrk="1" hangingPunct="1"/>
            <a:endParaRPr lang="en-US" dirty="0"/>
          </a:p>
          <a:p>
            <a:r>
              <a:rPr lang="en-US" b="1" dirty="0">
                <a:solidFill>
                  <a:srgbClr val="FFCC06"/>
                </a:solidFill>
              </a:rPr>
              <a:t>1/2 mile (YELLOW)</a:t>
            </a:r>
          </a:p>
          <a:p>
            <a:r>
              <a:rPr lang="en-US" b="1" dirty="0" smtClean="0">
                <a:solidFill>
                  <a:srgbClr val="6600CC"/>
                </a:solidFill>
              </a:rPr>
              <a:t>1/4 </a:t>
            </a:r>
            <a:r>
              <a:rPr lang="en-US" b="1" dirty="0">
                <a:solidFill>
                  <a:srgbClr val="6600CC"/>
                </a:solidFill>
              </a:rPr>
              <a:t>mile (PURPLE)</a:t>
            </a:r>
          </a:p>
          <a:p>
            <a:pPr eaLnBrk="1" hangingPunct="1"/>
            <a:endParaRPr lang="en-US" dirty="0" smtClean="0"/>
          </a:p>
        </p:txBody>
      </p:sp>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7" name="Picture 2" descr="C:\Users\Collene\4GeoGIS\LFP\L_talk\Photos\Dnloaded\rco_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257012"/>
            <a:ext cx="3333750" cy="8667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Collene\4GeoGIS\LFP\L_talk\Images\P1020142_ED.jp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84687" y="2590800"/>
            <a:ext cx="4403723" cy="3302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5672999"/>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endParaRPr lang="en-US" smtClean="0"/>
          </a:p>
        </p:txBody>
      </p:sp>
      <p:sp>
        <p:nvSpPr>
          <p:cNvPr id="16387" name="Rectangle 3"/>
          <p:cNvSpPr>
            <a:spLocks noGrp="1" noChangeArrowheads="1"/>
          </p:cNvSpPr>
          <p:nvPr>
            <p:ph idx="1"/>
          </p:nvPr>
        </p:nvSpPr>
        <p:spPr/>
        <p:txBody>
          <a:bodyPr/>
          <a:lstStyle/>
          <a:p>
            <a:pPr eaLnBrk="1" hangingPunct="1"/>
            <a:endParaRPr lang="en-US"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7170" name="Picture 2" descr="C:\Users\Collene\4GeoGIS\LFP\L_talk\Images\Maps\Park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52400"/>
            <a:ext cx="5029200" cy="6508679"/>
          </a:xfrm>
          <a:prstGeom prst="rect">
            <a:avLst/>
          </a:prstGeom>
          <a:noFill/>
          <a:extLst>
            <a:ext uri="{909E8E84-426E-40DD-AFC4-6F175D3DCCD1}">
              <a14:hiddenFill xmlns:a14="http://schemas.microsoft.com/office/drawing/2010/main">
                <a:solidFill>
                  <a:srgbClr val="FFFFFF"/>
                </a:solidFill>
              </a14:hiddenFill>
            </a:ext>
          </a:extLst>
        </p:spPr>
      </p:pic>
      <p:sp>
        <p:nvSpPr>
          <p:cNvPr id="4" name="Left-Right Arrow 3"/>
          <p:cNvSpPr/>
          <p:nvPr/>
        </p:nvSpPr>
        <p:spPr>
          <a:xfrm>
            <a:off x="2438400" y="64292"/>
            <a:ext cx="4038600" cy="609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About 1.75 miles W to E</a:t>
            </a:r>
            <a:endParaRPr lang="en-US" dirty="0"/>
          </a:p>
        </p:txBody>
      </p:sp>
      <p:sp>
        <p:nvSpPr>
          <p:cNvPr id="10" name="Left-Right Arrow 9"/>
          <p:cNvSpPr/>
          <p:nvPr/>
        </p:nvSpPr>
        <p:spPr>
          <a:xfrm rot="16200000">
            <a:off x="1495425" y="2988467"/>
            <a:ext cx="5410200" cy="609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About 3 miles N to S</a:t>
            </a:r>
            <a:endParaRPr lang="en-US" dirty="0"/>
          </a:p>
        </p:txBody>
      </p:sp>
    </p:spTree>
    <p:extLst>
      <p:ext uri="{BB962C8B-B14F-4D97-AF65-F5344CB8AC3E}">
        <p14:creationId xmlns:p14="http://schemas.microsoft.com/office/powerpoint/2010/main" val="160171748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endParaRPr lang="en-US" dirty="0" smtClean="0"/>
          </a:p>
        </p:txBody>
      </p:sp>
      <p:sp>
        <p:nvSpPr>
          <p:cNvPr id="10243" name="Rectangle 3"/>
          <p:cNvSpPr>
            <a:spLocks noGrp="1" noChangeArrowheads="1"/>
          </p:cNvSpPr>
          <p:nvPr>
            <p:ph idx="1"/>
          </p:nvPr>
        </p:nvSpPr>
        <p:spPr>
          <a:xfrm>
            <a:off x="152400" y="1447800"/>
            <a:ext cx="2590800" cy="4572000"/>
          </a:xfrm>
        </p:spPr>
        <p:txBody>
          <a:bodyPr/>
          <a:lstStyle/>
          <a:p>
            <a:pPr eaLnBrk="1" hangingPunct="1"/>
            <a:r>
              <a:rPr lang="en-US" sz="2800" dirty="0" smtClean="0"/>
              <a:t>PROST used % of city area to quantify park LOS</a:t>
            </a:r>
          </a:p>
          <a:p>
            <a:pPr eaLnBrk="1" hangingPunct="1"/>
            <a:r>
              <a:rPr lang="en-US" sz="2800" dirty="0" smtClean="0"/>
              <a:t>67% ½ mile</a:t>
            </a:r>
          </a:p>
          <a:p>
            <a:pPr eaLnBrk="1" hangingPunct="1"/>
            <a:r>
              <a:rPr lang="en-US" sz="2800" dirty="0" smtClean="0"/>
              <a:t>34% ¼ mile</a:t>
            </a:r>
          </a:p>
          <a:p>
            <a:pPr marL="0" indent="0" eaLnBrk="1" hangingPunct="1">
              <a:buNone/>
            </a:pPr>
            <a:endParaRPr lang="en-US" sz="2800"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5123" name="Picture 3" descr="C:\Users\Collene\4GeoGIS\LFP\L_talk\Images\Maps\Parcel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81000"/>
            <a:ext cx="6143676" cy="5588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601663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endParaRPr lang="en-US" dirty="0" smtClean="0"/>
          </a:p>
        </p:txBody>
      </p:sp>
      <p:sp>
        <p:nvSpPr>
          <p:cNvPr id="10243" name="Rectangle 3"/>
          <p:cNvSpPr>
            <a:spLocks noGrp="1" noChangeArrowheads="1"/>
          </p:cNvSpPr>
          <p:nvPr>
            <p:ph idx="1"/>
          </p:nvPr>
        </p:nvSpPr>
        <p:spPr>
          <a:xfrm>
            <a:off x="152400" y="1447800"/>
            <a:ext cx="2590800" cy="4572000"/>
          </a:xfrm>
        </p:spPr>
        <p:txBody>
          <a:bodyPr/>
          <a:lstStyle/>
          <a:p>
            <a:pPr eaLnBrk="1" hangingPunct="1"/>
            <a:r>
              <a:rPr lang="en-US" sz="2800" dirty="0" smtClean="0"/>
              <a:t>PROST used % of city area to quantify park LOS</a:t>
            </a:r>
          </a:p>
          <a:p>
            <a:pPr eaLnBrk="1" hangingPunct="1"/>
            <a:r>
              <a:rPr lang="en-US" sz="2800" dirty="0" smtClean="0"/>
              <a:t>67% ½ mile</a:t>
            </a:r>
          </a:p>
          <a:p>
            <a:pPr eaLnBrk="1" hangingPunct="1"/>
            <a:r>
              <a:rPr lang="en-US" sz="2800" dirty="0" smtClean="0"/>
              <a:t>34% ¼ mile</a:t>
            </a:r>
          </a:p>
          <a:p>
            <a:pPr marL="0" indent="0" eaLnBrk="1" hangingPunct="1">
              <a:buNone/>
            </a:pPr>
            <a:endParaRPr lang="en-US" sz="2800"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5123" name="Picture 3" descr="C:\Users\Collene\4GeoGIS\LFP\L_talk\Images\Maps\Parcel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81000"/>
            <a:ext cx="6143676" cy="5588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095299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smtClean="0"/>
              <a:t>King County GIS </a:t>
            </a:r>
            <a:br>
              <a:rPr lang="en-US" dirty="0" smtClean="0"/>
            </a:br>
            <a:r>
              <a:rPr lang="en-US" dirty="0" smtClean="0"/>
              <a:t>Address Point Data</a:t>
            </a:r>
          </a:p>
        </p:txBody>
      </p:sp>
      <p:sp>
        <p:nvSpPr>
          <p:cNvPr id="11267" name="Rectangle 3"/>
          <p:cNvSpPr>
            <a:spLocks noGrp="1" noChangeArrowheads="1"/>
          </p:cNvSpPr>
          <p:nvPr>
            <p:ph idx="1"/>
          </p:nvPr>
        </p:nvSpPr>
        <p:spPr/>
        <p:txBody>
          <a:bodyPr/>
          <a:lstStyle/>
          <a:p>
            <a:pPr eaLnBrk="1" hangingPunct="1"/>
            <a:endParaRPr lang="en-US"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3074" name="Picture 2" descr="C:\Users\Collene\4GeoGIS\LFP\L_talk\Photos\Dnloaded\addres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9917" y="1512092"/>
            <a:ext cx="5959686" cy="445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80351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endParaRPr lang="en-US" dirty="0" smtClean="0"/>
          </a:p>
        </p:txBody>
      </p:sp>
      <p:sp>
        <p:nvSpPr>
          <p:cNvPr id="12291" name="Rectangle 3"/>
          <p:cNvSpPr>
            <a:spLocks noGrp="1" noChangeArrowheads="1"/>
          </p:cNvSpPr>
          <p:nvPr>
            <p:ph idx="1"/>
          </p:nvPr>
        </p:nvSpPr>
        <p:spPr/>
        <p:txBody>
          <a:bodyPr/>
          <a:lstStyle/>
          <a:p>
            <a:pPr eaLnBrk="1" hangingPunct="1"/>
            <a:endParaRPr lang="en-US"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194" name="Picture 2" descr="C:\Users\Collene\4GeoGIS\LFP\L_talk\Images\Maps\Geodesi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5029200" cy="6508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17458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endParaRPr lang="en-US" dirty="0" smtClean="0"/>
          </a:p>
        </p:txBody>
      </p:sp>
      <p:sp>
        <p:nvSpPr>
          <p:cNvPr id="12291" name="Rectangle 3"/>
          <p:cNvSpPr>
            <a:spLocks noGrp="1" noChangeArrowheads="1"/>
          </p:cNvSpPr>
          <p:nvPr>
            <p:ph idx="1"/>
          </p:nvPr>
        </p:nvSpPr>
        <p:spPr/>
        <p:txBody>
          <a:bodyPr/>
          <a:lstStyle/>
          <a:p>
            <a:pPr eaLnBrk="1" hangingPunct="1"/>
            <a:endParaRPr lang="en-US"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194" name="Picture 2" descr="C:\Users\Collene\4GeoGIS\LFP\L_talk\Images\Maps\Geodesi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5029200" cy="6508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35780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0" y="1447801"/>
            <a:ext cx="3810000" cy="452199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4" name="Rectangle 2"/>
          <p:cNvSpPr>
            <a:spLocks noGrp="1" noChangeArrowheads="1"/>
          </p:cNvSpPr>
          <p:nvPr>
            <p:ph type="title"/>
          </p:nvPr>
        </p:nvSpPr>
        <p:spPr/>
        <p:txBody>
          <a:bodyPr/>
          <a:lstStyle/>
          <a:p>
            <a:pPr eaLnBrk="1" hangingPunct="1"/>
            <a:r>
              <a:rPr lang="en-US" dirty="0" smtClean="0"/>
              <a:t>Percentage of LFP Address Locations within Park Service Area</a:t>
            </a:r>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735785" y="1371600"/>
            <a:ext cx="3672431"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1977189322"/>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smtClean="0"/>
              <a:t>Problem: We don’t fly</a:t>
            </a:r>
          </a:p>
        </p:txBody>
      </p:sp>
      <p:sp>
        <p:nvSpPr>
          <p:cNvPr id="15363" name="Rectangle 3"/>
          <p:cNvSpPr>
            <a:spLocks noGrp="1" noChangeArrowheads="1"/>
          </p:cNvSpPr>
          <p:nvPr>
            <p:ph idx="1"/>
          </p:nvPr>
        </p:nvSpPr>
        <p:spPr/>
        <p:txBody>
          <a:bodyPr/>
          <a:lstStyle/>
          <a:p>
            <a:pPr eaLnBrk="1" hangingPunct="1"/>
            <a:endParaRPr lang="en-US"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4098" name="Picture 2" descr="C:\Users\Collene\4GeoGIS\LFP\L_talk\Photos\Dnloaded\George_Jets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9943" y="1290145"/>
            <a:ext cx="5524501" cy="35052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Collene\4GeoGIS\LFP\L_talk\Photos\Dnloaded\wings-clipart-person-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667000"/>
            <a:ext cx="3328076" cy="281146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Collene\4GeoGIS\LFP\L_talk\Photos\Dnloaded\TNG-Transporte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92871" y="4513755"/>
            <a:ext cx="2869322" cy="1613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7981180"/>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Findings*</a:t>
            </a:r>
          </a:p>
        </p:txBody>
      </p:sp>
      <p:graphicFrame>
        <p:nvGraphicFramePr>
          <p:cNvPr id="5" name="Content Placeholder 4">
            <a:extLst>
              <a:ext uri="{FF2B5EF4-FFF2-40B4-BE49-F238E27FC236}">
                <a16:creationId xmlns="" xmlns:a16="http://schemas.microsoft.com/office/drawing/2014/main" id="{6148DA08-D3D9-4B0A-8F67-E925A8FF86CD}"/>
              </a:ext>
            </a:extLst>
          </p:cNvPr>
          <p:cNvGraphicFramePr>
            <a:graphicFrameLocks noGrp="1"/>
          </p:cNvGraphicFramePr>
          <p:nvPr>
            <p:ph idx="1"/>
            <p:extLst>
              <p:ext uri="{D42A27DB-BD31-4B8C-83A1-F6EECF244321}">
                <p14:modId xmlns:p14="http://schemas.microsoft.com/office/powerpoint/2010/main" val="3341087363"/>
              </p:ext>
            </p:extLst>
          </p:nvPr>
        </p:nvGraphicFramePr>
        <p:xfrm>
          <a:off x="152400" y="1246983"/>
          <a:ext cx="8839200" cy="1219200"/>
        </p:xfrm>
        <a:graphic>
          <a:graphicData uri="http://schemas.openxmlformats.org/drawingml/2006/table">
            <a:tbl>
              <a:tblPr firstRow="1" bandRow="1">
                <a:tableStyleId>{5C22544A-7EE6-4342-B048-85BDC9FD1C3A}</a:tableStyleId>
              </a:tblPr>
              <a:tblGrid>
                <a:gridCol w="4419600">
                  <a:extLst>
                    <a:ext uri="{9D8B030D-6E8A-4147-A177-3AD203B41FA5}">
                      <a16:colId xmlns="" xmlns:a16="http://schemas.microsoft.com/office/drawing/2014/main" val="3471572161"/>
                    </a:ext>
                  </a:extLst>
                </a:gridCol>
                <a:gridCol w="4419600">
                  <a:extLst>
                    <a:ext uri="{9D8B030D-6E8A-4147-A177-3AD203B41FA5}">
                      <a16:colId xmlns="" xmlns:a16="http://schemas.microsoft.com/office/drawing/2014/main" val="3521506786"/>
                    </a:ext>
                  </a:extLst>
                </a:gridCol>
              </a:tblGrid>
              <a:tr h="370840">
                <a:tc gridSpan="2">
                  <a:txBody>
                    <a:bodyPr/>
                    <a:lstStyle/>
                    <a:p>
                      <a:pPr algn="ctr"/>
                      <a:r>
                        <a:rPr lang="en-US" sz="2800" dirty="0">
                          <a:solidFill>
                            <a:schemeClr val="tx1"/>
                          </a:solidFill>
                        </a:rPr>
                        <a:t>Mean Youth Distance to Mental Health Facility</a:t>
                      </a:r>
                    </a:p>
                  </a:txBody>
                  <a:tcPr/>
                </a:tc>
                <a:tc hMerge="1">
                  <a:txBody>
                    <a:bodyPr/>
                    <a:lstStyle/>
                    <a:p>
                      <a:pPr algn="ctr"/>
                      <a:endParaRPr lang="en-US" sz="2800" dirty="0">
                        <a:solidFill>
                          <a:schemeClr val="tx1"/>
                        </a:solidFill>
                      </a:endParaRPr>
                    </a:p>
                  </a:txBody>
                  <a:tcPr/>
                </a:tc>
                <a:extLst>
                  <a:ext uri="{0D108BD9-81ED-4DB2-BD59-A6C34878D82A}">
                    <a16:rowId xmlns="" xmlns:a16="http://schemas.microsoft.com/office/drawing/2014/main" val="2526946592"/>
                  </a:ext>
                </a:extLst>
              </a:tr>
              <a:tr h="370840">
                <a:tc>
                  <a:txBody>
                    <a:bodyPr/>
                    <a:lstStyle/>
                    <a:p>
                      <a:pPr algn="ctr"/>
                      <a:r>
                        <a:rPr lang="en-US" sz="2000" dirty="0">
                          <a:solidFill>
                            <a:schemeClr val="tx1"/>
                          </a:solidFill>
                        </a:rPr>
                        <a:t>Youth Geocoded to ZCTA</a:t>
                      </a:r>
                    </a:p>
                    <a:p>
                      <a:pPr algn="ctr"/>
                      <a:r>
                        <a:rPr lang="en-US" sz="2000" dirty="0">
                          <a:solidFill>
                            <a:schemeClr val="tx1"/>
                          </a:solidFill>
                        </a:rPr>
                        <a:t>Geographic Center</a:t>
                      </a:r>
                    </a:p>
                  </a:txBody>
                  <a:tcPr/>
                </a:tc>
                <a:tc>
                  <a:txBody>
                    <a:bodyPr/>
                    <a:lstStyle/>
                    <a:p>
                      <a:pPr algn="ctr"/>
                      <a:r>
                        <a:rPr lang="en-US" sz="2000" dirty="0">
                          <a:solidFill>
                            <a:schemeClr val="tx1"/>
                          </a:solidFill>
                        </a:rPr>
                        <a:t>Youth Geocoded to ZCTA</a:t>
                      </a:r>
                    </a:p>
                    <a:p>
                      <a:pPr algn="ctr"/>
                      <a:r>
                        <a:rPr lang="en-US" sz="2000" dirty="0">
                          <a:solidFill>
                            <a:schemeClr val="tx1"/>
                          </a:solidFill>
                        </a:rPr>
                        <a:t>Population-Weighted Center</a:t>
                      </a:r>
                    </a:p>
                  </a:txBody>
                  <a:tcPr/>
                </a:tc>
                <a:extLst>
                  <a:ext uri="{0D108BD9-81ED-4DB2-BD59-A6C34878D82A}">
                    <a16:rowId xmlns="" xmlns:a16="http://schemas.microsoft.com/office/drawing/2014/main" val="3400488310"/>
                  </a:ext>
                </a:extLst>
              </a:tr>
            </a:tbl>
          </a:graphicData>
        </a:graphic>
      </p:graphicFrame>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grpSp>
        <p:nvGrpSpPr>
          <p:cNvPr id="22" name="Group 21">
            <a:extLst>
              <a:ext uri="{FF2B5EF4-FFF2-40B4-BE49-F238E27FC236}">
                <a16:creationId xmlns="" xmlns:a16="http://schemas.microsoft.com/office/drawing/2014/main" id="{7944699F-FFAE-45B0-BA90-7AFAA6321E1D}"/>
              </a:ext>
            </a:extLst>
          </p:cNvPr>
          <p:cNvGrpSpPr/>
          <p:nvPr/>
        </p:nvGrpSpPr>
        <p:grpSpPr>
          <a:xfrm>
            <a:off x="152400" y="2466183"/>
            <a:ext cx="8839200" cy="2807884"/>
            <a:chOff x="152400" y="2466183"/>
            <a:chExt cx="8839200" cy="2807884"/>
          </a:xfrm>
        </p:grpSpPr>
        <p:grpSp>
          <p:nvGrpSpPr>
            <p:cNvPr id="18" name="Group 17">
              <a:extLst>
                <a:ext uri="{FF2B5EF4-FFF2-40B4-BE49-F238E27FC236}">
                  <a16:creationId xmlns="" xmlns:a16="http://schemas.microsoft.com/office/drawing/2014/main" id="{FF781112-7F6A-402E-9BF8-E677F578D668}"/>
                </a:ext>
              </a:extLst>
            </p:cNvPr>
            <p:cNvGrpSpPr/>
            <p:nvPr/>
          </p:nvGrpSpPr>
          <p:grpSpPr>
            <a:xfrm>
              <a:off x="152400" y="2466183"/>
              <a:ext cx="4419600" cy="2807884"/>
              <a:chOff x="152400" y="2466183"/>
              <a:chExt cx="4419600" cy="2807884"/>
            </a:xfrm>
          </p:grpSpPr>
          <p:pic>
            <p:nvPicPr>
              <p:cNvPr id="3" name="Picture 2">
                <a:extLst>
                  <a:ext uri="{FF2B5EF4-FFF2-40B4-BE49-F238E27FC236}">
                    <a16:creationId xmlns="" xmlns:a16="http://schemas.microsoft.com/office/drawing/2014/main" id="{88579808-3686-4509-8290-0F2A37758ED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0387" r="32009" b="26464"/>
              <a:stretch/>
            </p:blipFill>
            <p:spPr>
              <a:xfrm>
                <a:off x="152400" y="2466183"/>
                <a:ext cx="4419600" cy="2804746"/>
              </a:xfrm>
              <a:prstGeom prst="rect">
                <a:avLst/>
              </a:prstGeom>
            </p:spPr>
          </p:pic>
          <p:pic>
            <p:nvPicPr>
              <p:cNvPr id="17" name="Picture 16">
                <a:extLst>
                  <a:ext uri="{FF2B5EF4-FFF2-40B4-BE49-F238E27FC236}">
                    <a16:creationId xmlns="" xmlns:a16="http://schemas.microsoft.com/office/drawing/2014/main" id="{1AC9229F-62FC-4F12-8F94-43B10DE47C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9613" t="35617" r="12081" b="53923"/>
              <a:stretch/>
            </p:blipFill>
            <p:spPr>
              <a:xfrm>
                <a:off x="152400" y="4751553"/>
                <a:ext cx="914400" cy="522514"/>
              </a:xfrm>
              <a:prstGeom prst="rect">
                <a:avLst/>
              </a:prstGeom>
            </p:spPr>
          </p:pic>
        </p:grpSp>
        <p:grpSp>
          <p:nvGrpSpPr>
            <p:cNvPr id="21" name="Group 20">
              <a:extLst>
                <a:ext uri="{FF2B5EF4-FFF2-40B4-BE49-F238E27FC236}">
                  <a16:creationId xmlns="" xmlns:a16="http://schemas.microsoft.com/office/drawing/2014/main" id="{700E5FBE-B952-41ED-BAA9-9D304C3D5439}"/>
                </a:ext>
              </a:extLst>
            </p:cNvPr>
            <p:cNvGrpSpPr/>
            <p:nvPr/>
          </p:nvGrpSpPr>
          <p:grpSpPr>
            <a:xfrm>
              <a:off x="4551595" y="2466183"/>
              <a:ext cx="4440005" cy="2804746"/>
              <a:chOff x="4551595" y="2466183"/>
              <a:chExt cx="4440005" cy="2804746"/>
            </a:xfrm>
          </p:grpSpPr>
          <p:pic>
            <p:nvPicPr>
              <p:cNvPr id="9" name="Picture 8">
                <a:extLst>
                  <a:ext uri="{FF2B5EF4-FFF2-40B4-BE49-F238E27FC236}">
                    <a16:creationId xmlns="" xmlns:a16="http://schemas.microsoft.com/office/drawing/2014/main" id="{B24A7AFD-E045-426D-A243-E44FD0D596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0387" r="31695" b="26464"/>
              <a:stretch/>
            </p:blipFill>
            <p:spPr>
              <a:xfrm>
                <a:off x="4551595" y="2466183"/>
                <a:ext cx="4440005" cy="2804746"/>
              </a:xfrm>
              <a:prstGeom prst="rect">
                <a:avLst/>
              </a:prstGeom>
            </p:spPr>
          </p:pic>
          <p:pic>
            <p:nvPicPr>
              <p:cNvPr id="20" name="Picture 19">
                <a:extLst>
                  <a:ext uri="{FF2B5EF4-FFF2-40B4-BE49-F238E27FC236}">
                    <a16:creationId xmlns="" xmlns:a16="http://schemas.microsoft.com/office/drawing/2014/main" id="{81BCCADA-DE7E-4D9A-B01D-5CB79980516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9613" t="35617" r="12081" b="53923"/>
              <a:stretch/>
            </p:blipFill>
            <p:spPr>
              <a:xfrm>
                <a:off x="4551595" y="4748415"/>
                <a:ext cx="914400" cy="522514"/>
              </a:xfrm>
              <a:prstGeom prst="rect">
                <a:avLst/>
              </a:prstGeom>
            </p:spPr>
          </p:pic>
        </p:grpSp>
      </p:grpSp>
      <p:sp>
        <p:nvSpPr>
          <p:cNvPr id="24" name="TextBox 23">
            <a:extLst>
              <a:ext uri="{FF2B5EF4-FFF2-40B4-BE49-F238E27FC236}">
                <a16:creationId xmlns="" xmlns:a16="http://schemas.microsoft.com/office/drawing/2014/main" id="{BFB0721C-C090-4E6D-8B1F-4D2923786724}"/>
              </a:ext>
            </a:extLst>
          </p:cNvPr>
          <p:cNvSpPr txBox="1"/>
          <p:nvPr/>
        </p:nvSpPr>
        <p:spPr>
          <a:xfrm>
            <a:off x="-33130" y="5692793"/>
            <a:ext cx="5330687" cy="276999"/>
          </a:xfrm>
          <a:prstGeom prst="rect">
            <a:avLst/>
          </a:prstGeom>
          <a:noFill/>
        </p:spPr>
        <p:txBody>
          <a:bodyPr wrap="square" rtlCol="0">
            <a:spAutoFit/>
          </a:bodyPr>
          <a:lstStyle/>
          <a:p>
            <a:r>
              <a:rPr lang="en-US" sz="1200" dirty="0">
                <a:solidFill>
                  <a:schemeClr val="bg1"/>
                </a:solidFill>
              </a:rPr>
              <a:t>*Findings are preliminary and will be finalized by June 1, 2018.</a:t>
            </a:r>
          </a:p>
        </p:txBody>
      </p:sp>
      <p:pic>
        <p:nvPicPr>
          <p:cNvPr id="14" name="Picture 13">
            <a:extLst>
              <a:ext uri="{FF2B5EF4-FFF2-40B4-BE49-F238E27FC236}">
                <a16:creationId xmlns="" xmlns:a16="http://schemas.microsoft.com/office/drawing/2014/main" id="{CACD515D-772E-4FB1-9B49-4A209D686C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246441553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endParaRPr lang="en-US" dirty="0" smtClean="0"/>
          </a:p>
        </p:txBody>
      </p:sp>
      <p:sp>
        <p:nvSpPr>
          <p:cNvPr id="9219" name="Rectangle 3"/>
          <p:cNvSpPr>
            <a:spLocks noGrp="1" noChangeArrowheads="1"/>
          </p:cNvSpPr>
          <p:nvPr>
            <p:ph idx="1"/>
          </p:nvPr>
        </p:nvSpPr>
        <p:spPr/>
        <p:txBody>
          <a:bodyPr/>
          <a:lstStyle/>
          <a:p>
            <a:pPr eaLnBrk="1" hangingPunct="1"/>
            <a:endParaRPr lang="en-US"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147" name="Picture 3" descr="C:\Users\Collene\4GeoGIS\LFP\L_talk\Images\Maps\Par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25"/>
            <a:ext cx="5029200" cy="650867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Collene\4GeoGIS\LFP\L_talk\Images\P1020131_ED.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81130" y="-609601"/>
            <a:ext cx="4962870" cy="3722277"/>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Collene\4GeoGIS\LFP\L_talk\Images\P1020133_ED.jp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3400" y="2819400"/>
            <a:ext cx="2811462" cy="210916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Collene\4GeoGIS\LFP\L_talk\Images\P1020140_ED.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97448" y="3973440"/>
            <a:ext cx="2711803" cy="2034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0920854"/>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endParaRPr lang="en-US" dirty="0" smtClean="0"/>
          </a:p>
        </p:txBody>
      </p:sp>
      <p:sp>
        <p:nvSpPr>
          <p:cNvPr id="9219" name="Rectangle 3"/>
          <p:cNvSpPr>
            <a:spLocks noGrp="1" noChangeArrowheads="1"/>
          </p:cNvSpPr>
          <p:nvPr>
            <p:ph idx="1"/>
          </p:nvPr>
        </p:nvSpPr>
        <p:spPr/>
        <p:txBody>
          <a:bodyPr/>
          <a:lstStyle/>
          <a:p>
            <a:pPr eaLnBrk="1" hangingPunct="1"/>
            <a:endParaRPr lang="en-US"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147" name="Picture 3" descr="C:\Users\Collene\4GeoGIS\LFP\L_talk\Images\Maps\Par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25"/>
            <a:ext cx="5029200" cy="650867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Collene\4GeoGIS\LFP\L_talk\Images\P1020131_ED.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81130" y="-609601"/>
            <a:ext cx="4962870" cy="3722277"/>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Collene\4GeoGIS\LFP\L_talk\Images\P1020133_ED.jp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3400" y="2819400"/>
            <a:ext cx="2811462" cy="210916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Collene\4GeoGIS\LFP\L_talk\Images\P1020140_ED.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97448" y="3973440"/>
            <a:ext cx="2711803" cy="2034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7394217"/>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endParaRPr lang="en-US" dirty="0" smtClean="0"/>
          </a:p>
        </p:txBody>
      </p:sp>
      <p:sp>
        <p:nvSpPr>
          <p:cNvPr id="17411" name="Rectangle 3"/>
          <p:cNvSpPr>
            <a:spLocks noGrp="1" noChangeArrowheads="1"/>
          </p:cNvSpPr>
          <p:nvPr>
            <p:ph idx="1"/>
          </p:nvPr>
        </p:nvSpPr>
        <p:spPr/>
        <p:txBody>
          <a:bodyPr/>
          <a:lstStyle/>
          <a:p>
            <a:pPr eaLnBrk="1" hangingPunct="1"/>
            <a:endParaRPr lang="en-US"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9218" name="Picture 2" descr="C:\Users\Collene\4GeoGIS\LFP\L_talk\Images\Maps\compa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5029200" cy="6508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93586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endParaRPr lang="en-US" dirty="0" smtClean="0"/>
          </a:p>
        </p:txBody>
      </p:sp>
      <p:sp>
        <p:nvSpPr>
          <p:cNvPr id="17411" name="Rectangle 3"/>
          <p:cNvSpPr>
            <a:spLocks noGrp="1" noChangeArrowheads="1"/>
          </p:cNvSpPr>
          <p:nvPr>
            <p:ph idx="1"/>
          </p:nvPr>
        </p:nvSpPr>
        <p:spPr/>
        <p:txBody>
          <a:bodyPr/>
          <a:lstStyle/>
          <a:p>
            <a:pPr eaLnBrk="1" hangingPunct="1"/>
            <a:endParaRPr lang="en-US"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9218" name="Picture 2" descr="C:\Users\Collene\4GeoGIS\LFP\L_talk\Images\Maps\compa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5029200" cy="6508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5811464"/>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67000" y="1447801"/>
            <a:ext cx="3810000" cy="452199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4" name="Rectangle 2"/>
          <p:cNvSpPr>
            <a:spLocks noGrp="1" noChangeArrowheads="1"/>
          </p:cNvSpPr>
          <p:nvPr>
            <p:ph type="title"/>
          </p:nvPr>
        </p:nvSpPr>
        <p:spPr/>
        <p:txBody>
          <a:bodyPr/>
          <a:lstStyle/>
          <a:p>
            <a:pPr eaLnBrk="1" hangingPunct="1"/>
            <a:r>
              <a:rPr lang="en-US" dirty="0" smtClean="0"/>
              <a:t>Percentage of LFP Address Locations within Park Service Area</a:t>
            </a:r>
          </a:p>
        </p:txBody>
      </p:sp>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734173" y="1371600"/>
            <a:ext cx="367565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1368328960"/>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endParaRPr lang="en-US" dirty="0" smtClean="0"/>
          </a:p>
        </p:txBody>
      </p:sp>
      <p:sp>
        <p:nvSpPr>
          <p:cNvPr id="20483" name="Rectangle 3"/>
          <p:cNvSpPr>
            <a:spLocks noGrp="1" noChangeArrowheads="1"/>
          </p:cNvSpPr>
          <p:nvPr>
            <p:ph idx="1"/>
          </p:nvPr>
        </p:nvSpPr>
        <p:spPr/>
        <p:txBody>
          <a:bodyPr/>
          <a:lstStyle/>
          <a:p>
            <a:pPr eaLnBrk="1" hangingPunct="1"/>
            <a:endParaRPr lang="en-US"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10242" name="Picture 2" descr="C:\Users\Collene\4GeoGIS\LFP\L_talk\Images\Maps\Ne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5029200" cy="6508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961530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endParaRPr lang="en-US" dirty="0" smtClean="0"/>
          </a:p>
        </p:txBody>
      </p:sp>
      <p:sp>
        <p:nvSpPr>
          <p:cNvPr id="20483" name="Rectangle 3"/>
          <p:cNvSpPr>
            <a:spLocks noGrp="1" noChangeArrowheads="1"/>
          </p:cNvSpPr>
          <p:nvPr>
            <p:ph idx="1"/>
          </p:nvPr>
        </p:nvSpPr>
        <p:spPr/>
        <p:txBody>
          <a:bodyPr/>
          <a:lstStyle/>
          <a:p>
            <a:pPr eaLnBrk="1" hangingPunct="1"/>
            <a:endParaRPr lang="en-US"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10242" name="Picture 2" descr="C:\Users\Collene\4GeoGIS\LFP\L_talk\Images\Maps\Ne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5029200" cy="6508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671821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67000" y="1447801"/>
            <a:ext cx="3810000" cy="452199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4" name="Rectangle 2"/>
          <p:cNvSpPr>
            <a:spLocks noGrp="1" noChangeArrowheads="1"/>
          </p:cNvSpPr>
          <p:nvPr>
            <p:ph type="title"/>
          </p:nvPr>
        </p:nvSpPr>
        <p:spPr/>
        <p:txBody>
          <a:bodyPr/>
          <a:lstStyle/>
          <a:p>
            <a:pPr eaLnBrk="1" hangingPunct="1"/>
            <a:r>
              <a:rPr lang="en-US" dirty="0" smtClean="0"/>
              <a:t>Percentage of LFP Address Locations within Park Service Area</a:t>
            </a:r>
          </a:p>
        </p:txBody>
      </p:sp>
      <p:pic>
        <p:nvPicPr>
          <p:cNvPr id="614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735784" y="1371600"/>
            <a:ext cx="3672431"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3370394517"/>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smtClean="0"/>
              <a:t>GIS Takeaway:</a:t>
            </a:r>
            <a:br>
              <a:rPr lang="en-US" dirty="0" smtClean="0"/>
            </a:br>
            <a:r>
              <a:rPr lang="en-US" dirty="0" smtClean="0"/>
              <a:t>Know Your Subject!</a:t>
            </a:r>
          </a:p>
        </p:txBody>
      </p:sp>
      <p:pic>
        <p:nvPicPr>
          <p:cNvPr id="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4300" y="1481368"/>
            <a:ext cx="4792287" cy="1596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052" name="Picture 4" descr="C:\Users\Collene\4GeoGIS\LFP\L_talk\Images\P1020131_ED.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42979" y="2279390"/>
            <a:ext cx="4901021" cy="367588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Collene\4GeoGIS\LFP\L_talk\Images\Maps\Parcel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0" y="3200400"/>
            <a:ext cx="2590800" cy="2356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890578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smtClean="0"/>
              <a:t>Time’s Up!</a:t>
            </a:r>
          </a:p>
        </p:txBody>
      </p:sp>
      <p:sp>
        <p:nvSpPr>
          <p:cNvPr id="25604" name="Rectangle 15"/>
          <p:cNvSpPr>
            <a:spLocks noGrp="1" noChangeArrowheads="1"/>
          </p:cNvSpPr>
          <p:nvPr>
            <p:ph idx="1"/>
          </p:nvPr>
        </p:nvSpPr>
        <p:spPr>
          <a:noFill/>
        </p:spPr>
        <p:txBody>
          <a:bodyPr/>
          <a:lstStyle/>
          <a:p>
            <a:pPr eaLnBrk="1" hangingPunct="1"/>
            <a:endParaRPr lang="en-US" b="1" dirty="0" smtClean="0"/>
          </a:p>
          <a:p>
            <a:pPr eaLnBrk="1" hangingPunct="1"/>
            <a:r>
              <a:rPr lang="en-US" b="1" dirty="0" smtClean="0"/>
              <a:t>About your speaker:</a:t>
            </a:r>
          </a:p>
          <a:p>
            <a:pPr lvl="1" eaLnBrk="1" hangingPunct="1"/>
            <a:r>
              <a:rPr lang="en-US" sz="2400" b="1" dirty="0" smtClean="0"/>
              <a:t>Name: Collene </a:t>
            </a:r>
            <a:r>
              <a:rPr lang="en-US" sz="2400" b="1" dirty="0" err="1" smtClean="0"/>
              <a:t>Gaolach</a:t>
            </a:r>
            <a:endParaRPr lang="en-US" sz="2400" b="1" dirty="0" smtClean="0"/>
          </a:p>
          <a:p>
            <a:pPr lvl="1" eaLnBrk="1" hangingPunct="1"/>
            <a:r>
              <a:rPr lang="en-US" sz="2400" b="1" dirty="0" smtClean="0"/>
              <a:t>Email: rasmuscj@uw.edu</a:t>
            </a:r>
          </a:p>
          <a:p>
            <a:pPr lvl="1" eaLnBrk="1" hangingPunct="1"/>
            <a:r>
              <a:rPr lang="en-US" sz="2400" b="1" dirty="0" smtClean="0"/>
              <a:t>Social Media: www.linkedin.com/in/collenegaolach</a:t>
            </a:r>
          </a:p>
          <a:p>
            <a:pPr lvl="1" eaLnBrk="1" hangingPunct="1"/>
            <a:r>
              <a:rPr lang="en-US" sz="2400" b="1" dirty="0" smtClean="0"/>
              <a:t>Quick bio: Collene has been doing GIS since the dawn of time. She’s worked in governmental, non-profit, and environmental consulting organizations. She keeps thinking one day she’ll have this GIS thing figured out. But that day never comes, thank goodness.</a:t>
            </a:r>
            <a:r>
              <a:rPr lang="en-US" sz="2400" dirty="0" smtClean="0"/>
              <a:t> </a:t>
            </a:r>
          </a:p>
        </p:txBody>
      </p:sp>
      <p:pic>
        <p:nvPicPr>
          <p:cNvPr id="25603" name="Picture 12" descr="stopwatch"/>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rot="-2689506">
            <a:off x="5791199" y="-1455685"/>
            <a:ext cx="5486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249912"/>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Findings*</a:t>
            </a:r>
          </a:p>
        </p:txBody>
      </p:sp>
      <p:graphicFrame>
        <p:nvGraphicFramePr>
          <p:cNvPr id="5" name="Content Placeholder 4">
            <a:extLst>
              <a:ext uri="{FF2B5EF4-FFF2-40B4-BE49-F238E27FC236}">
                <a16:creationId xmlns="" xmlns:a16="http://schemas.microsoft.com/office/drawing/2014/main" id="{6148DA08-D3D9-4B0A-8F67-E925A8FF86CD}"/>
              </a:ext>
            </a:extLst>
          </p:cNvPr>
          <p:cNvGraphicFramePr>
            <a:graphicFrameLocks noGrp="1"/>
          </p:cNvGraphicFramePr>
          <p:nvPr>
            <p:ph idx="1"/>
            <p:extLst>
              <p:ext uri="{D42A27DB-BD31-4B8C-83A1-F6EECF244321}">
                <p14:modId xmlns:p14="http://schemas.microsoft.com/office/powerpoint/2010/main" val="3924383860"/>
              </p:ext>
            </p:extLst>
          </p:nvPr>
        </p:nvGraphicFramePr>
        <p:xfrm>
          <a:off x="152400" y="1246983"/>
          <a:ext cx="8839200" cy="1219200"/>
        </p:xfrm>
        <a:graphic>
          <a:graphicData uri="http://schemas.openxmlformats.org/drawingml/2006/table">
            <a:tbl>
              <a:tblPr firstRow="1" bandRow="1">
                <a:tableStyleId>{5C22544A-7EE6-4342-B048-85BDC9FD1C3A}</a:tableStyleId>
              </a:tblPr>
              <a:tblGrid>
                <a:gridCol w="4419600">
                  <a:extLst>
                    <a:ext uri="{9D8B030D-6E8A-4147-A177-3AD203B41FA5}">
                      <a16:colId xmlns="" xmlns:a16="http://schemas.microsoft.com/office/drawing/2014/main" val="3471572161"/>
                    </a:ext>
                  </a:extLst>
                </a:gridCol>
                <a:gridCol w="4419600">
                  <a:extLst>
                    <a:ext uri="{9D8B030D-6E8A-4147-A177-3AD203B41FA5}">
                      <a16:colId xmlns="" xmlns:a16="http://schemas.microsoft.com/office/drawing/2014/main" val="3521506786"/>
                    </a:ext>
                  </a:extLst>
                </a:gridCol>
              </a:tblGrid>
              <a:tr h="370840">
                <a:tc gridSpan="2">
                  <a:txBody>
                    <a:bodyPr/>
                    <a:lstStyle/>
                    <a:p>
                      <a:pPr algn="ctr"/>
                      <a:r>
                        <a:rPr lang="en-US" sz="2800" dirty="0">
                          <a:solidFill>
                            <a:schemeClr val="tx1"/>
                          </a:solidFill>
                        </a:rPr>
                        <a:t>Substance Use</a:t>
                      </a:r>
                    </a:p>
                  </a:txBody>
                  <a:tcPr/>
                </a:tc>
                <a:tc hMerge="1">
                  <a:txBody>
                    <a:bodyPr/>
                    <a:lstStyle/>
                    <a:p>
                      <a:pPr algn="ctr"/>
                      <a:endParaRPr lang="en-US" sz="2800" dirty="0">
                        <a:solidFill>
                          <a:schemeClr val="tx1"/>
                        </a:solidFill>
                      </a:endParaRPr>
                    </a:p>
                  </a:txBody>
                  <a:tcPr/>
                </a:tc>
                <a:extLst>
                  <a:ext uri="{0D108BD9-81ED-4DB2-BD59-A6C34878D82A}">
                    <a16:rowId xmlns="" xmlns:a16="http://schemas.microsoft.com/office/drawing/2014/main" val="2526946592"/>
                  </a:ext>
                </a:extLst>
              </a:tr>
              <a:tr h="370840">
                <a:tc>
                  <a:txBody>
                    <a:bodyPr/>
                    <a:lstStyle/>
                    <a:p>
                      <a:pPr algn="ctr"/>
                      <a:r>
                        <a:rPr lang="en-US" sz="2000" dirty="0">
                          <a:solidFill>
                            <a:schemeClr val="tx1"/>
                          </a:solidFill>
                        </a:rPr>
                        <a:t>Number of Youth with History of Diagnosis</a:t>
                      </a:r>
                    </a:p>
                  </a:txBody>
                  <a:tcPr/>
                </a:tc>
                <a:tc>
                  <a:txBody>
                    <a:bodyPr/>
                    <a:lstStyle/>
                    <a:p>
                      <a:pPr algn="ctr"/>
                      <a:r>
                        <a:rPr lang="en-US" sz="2000" dirty="0">
                          <a:solidFill>
                            <a:schemeClr val="tx1"/>
                          </a:solidFill>
                        </a:rPr>
                        <a:t>Number of State-Registered Facilities Providing Services</a:t>
                      </a:r>
                    </a:p>
                  </a:txBody>
                  <a:tcPr/>
                </a:tc>
                <a:extLst>
                  <a:ext uri="{0D108BD9-81ED-4DB2-BD59-A6C34878D82A}">
                    <a16:rowId xmlns="" xmlns:a16="http://schemas.microsoft.com/office/drawing/2014/main" val="3400488310"/>
                  </a:ext>
                </a:extLst>
              </a:tr>
            </a:tbl>
          </a:graphicData>
        </a:graphic>
      </p:graphicFrame>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grpSp>
        <p:nvGrpSpPr>
          <p:cNvPr id="4" name="Group 3">
            <a:extLst>
              <a:ext uri="{FF2B5EF4-FFF2-40B4-BE49-F238E27FC236}">
                <a16:creationId xmlns="" xmlns:a16="http://schemas.microsoft.com/office/drawing/2014/main" id="{D1F5DF2F-3C81-4B41-946B-BE1B703D4650}"/>
              </a:ext>
            </a:extLst>
          </p:cNvPr>
          <p:cNvGrpSpPr/>
          <p:nvPr/>
        </p:nvGrpSpPr>
        <p:grpSpPr>
          <a:xfrm>
            <a:off x="152400" y="2464596"/>
            <a:ext cx="8839200" cy="2812052"/>
            <a:chOff x="152400" y="2464596"/>
            <a:chExt cx="8839200" cy="2812052"/>
          </a:xfrm>
        </p:grpSpPr>
        <p:grpSp>
          <p:nvGrpSpPr>
            <p:cNvPr id="2" name="Group 1">
              <a:extLst>
                <a:ext uri="{FF2B5EF4-FFF2-40B4-BE49-F238E27FC236}">
                  <a16:creationId xmlns="" xmlns:a16="http://schemas.microsoft.com/office/drawing/2014/main" id="{DAB60B52-F64F-42DC-90AE-B4653D4C3B4C}"/>
                </a:ext>
              </a:extLst>
            </p:cNvPr>
            <p:cNvGrpSpPr/>
            <p:nvPr/>
          </p:nvGrpSpPr>
          <p:grpSpPr>
            <a:xfrm>
              <a:off x="152400" y="2464596"/>
              <a:ext cx="4419600" cy="2812052"/>
              <a:chOff x="152400" y="2464596"/>
              <a:chExt cx="4419600" cy="2812052"/>
            </a:xfrm>
          </p:grpSpPr>
          <p:pic>
            <p:nvPicPr>
              <p:cNvPr id="17" name="Picture 16">
                <a:extLst>
                  <a:ext uri="{FF2B5EF4-FFF2-40B4-BE49-F238E27FC236}">
                    <a16:creationId xmlns="" xmlns:a16="http://schemas.microsoft.com/office/drawing/2014/main" id="{0F13C252-0033-4AB7-972E-86EED829A971}"/>
                  </a:ext>
                </a:extLst>
              </p:cNvPr>
              <p:cNvPicPr/>
              <p:nvPr/>
            </p:nvPicPr>
            <p:blipFill rotWithShape="1">
              <a:blip r:embed="rId2" cstate="print">
                <a:extLst>
                  <a:ext uri="{28A0092B-C50C-407E-A947-70E740481C1C}">
                    <a14:useLocalDpi xmlns:a14="http://schemas.microsoft.com/office/drawing/2010/main" val="0"/>
                  </a:ext>
                </a:extLst>
              </a:blip>
              <a:srcRect t="30213" r="32449" b="26804"/>
              <a:stretch/>
            </p:blipFill>
            <p:spPr bwMode="auto">
              <a:xfrm>
                <a:off x="152400" y="2464596"/>
                <a:ext cx="4419600" cy="2812052"/>
              </a:xfrm>
              <a:prstGeom prst="rect">
                <a:avLst/>
              </a:prstGeom>
              <a:noFill/>
              <a:ln>
                <a:noFill/>
              </a:ln>
              <a:extLst>
                <a:ext uri="{53640926-AAD7-44D8-BBD7-CCE9431645EC}">
                  <a14:shadowObscured xmlns:a14="http://schemas.microsoft.com/office/drawing/2010/main"/>
                </a:ext>
              </a:extLst>
            </p:spPr>
          </p:pic>
          <p:pic>
            <p:nvPicPr>
              <p:cNvPr id="19" name="Picture 18">
                <a:extLst>
                  <a:ext uri="{FF2B5EF4-FFF2-40B4-BE49-F238E27FC236}">
                    <a16:creationId xmlns="" xmlns:a16="http://schemas.microsoft.com/office/drawing/2014/main" id="{69951FDC-46A4-4E12-850B-ECB837386FC1}"/>
                  </a:ext>
                </a:extLst>
              </p:cNvPr>
              <p:cNvPicPr/>
              <p:nvPr/>
            </p:nvPicPr>
            <p:blipFill rotWithShape="1">
              <a:blip r:embed="rId3" cstate="print">
                <a:extLst>
                  <a:ext uri="{28A0092B-C50C-407E-A947-70E740481C1C}">
                    <a14:useLocalDpi xmlns:a14="http://schemas.microsoft.com/office/drawing/2010/main" val="0"/>
                  </a:ext>
                </a:extLst>
              </a:blip>
              <a:srcRect l="70122" t="35401" r="13919" b="56691"/>
              <a:stretch/>
            </p:blipFill>
            <p:spPr bwMode="auto">
              <a:xfrm>
                <a:off x="163243" y="4762841"/>
                <a:ext cx="927735" cy="459740"/>
              </a:xfrm>
              <a:prstGeom prst="rect">
                <a:avLst/>
              </a:prstGeom>
              <a:noFill/>
              <a:ln>
                <a:noFill/>
              </a:ln>
              <a:extLst>
                <a:ext uri="{53640926-AAD7-44D8-BBD7-CCE9431645EC}">
                  <a14:shadowObscured xmlns:a14="http://schemas.microsoft.com/office/drawing/2010/main"/>
                </a:ext>
              </a:extLst>
            </p:spPr>
          </p:pic>
        </p:grpSp>
        <p:grpSp>
          <p:nvGrpSpPr>
            <p:cNvPr id="3" name="Group 2">
              <a:extLst>
                <a:ext uri="{FF2B5EF4-FFF2-40B4-BE49-F238E27FC236}">
                  <a16:creationId xmlns="" xmlns:a16="http://schemas.microsoft.com/office/drawing/2014/main" id="{EBB299F7-9018-4342-AA8E-E656533AFB46}"/>
                </a:ext>
              </a:extLst>
            </p:cNvPr>
            <p:cNvGrpSpPr/>
            <p:nvPr/>
          </p:nvGrpSpPr>
          <p:grpSpPr>
            <a:xfrm>
              <a:off x="4572000" y="2464596"/>
              <a:ext cx="4419600" cy="2812052"/>
              <a:chOff x="4572000" y="2464596"/>
              <a:chExt cx="4419600" cy="2812052"/>
            </a:xfrm>
          </p:grpSpPr>
          <p:pic>
            <p:nvPicPr>
              <p:cNvPr id="18" name="Picture 17">
                <a:extLst>
                  <a:ext uri="{FF2B5EF4-FFF2-40B4-BE49-F238E27FC236}">
                    <a16:creationId xmlns="" xmlns:a16="http://schemas.microsoft.com/office/drawing/2014/main" id="{79DEAB47-42C6-46C3-8745-78A3B9B4049B}"/>
                  </a:ext>
                </a:extLst>
              </p:cNvPr>
              <p:cNvPicPr/>
              <p:nvPr/>
            </p:nvPicPr>
            <p:blipFill rotWithShape="1">
              <a:blip r:embed="rId4" cstate="print">
                <a:extLst>
                  <a:ext uri="{28A0092B-C50C-407E-A947-70E740481C1C}">
                    <a14:useLocalDpi xmlns:a14="http://schemas.microsoft.com/office/drawing/2010/main" val="0"/>
                  </a:ext>
                </a:extLst>
              </a:blip>
              <a:srcRect t="30409" r="32348" b="26803"/>
              <a:stretch/>
            </p:blipFill>
            <p:spPr bwMode="auto">
              <a:xfrm>
                <a:off x="4572000" y="2464596"/>
                <a:ext cx="4419600" cy="2812052"/>
              </a:xfrm>
              <a:prstGeom prst="rect">
                <a:avLst/>
              </a:prstGeom>
              <a:noFill/>
              <a:ln>
                <a:noFill/>
              </a:ln>
              <a:extLst>
                <a:ext uri="{53640926-AAD7-44D8-BBD7-CCE9431645EC}">
                  <a14:shadowObscured xmlns:a14="http://schemas.microsoft.com/office/drawing/2010/main"/>
                </a:ext>
              </a:extLst>
            </p:spPr>
          </p:pic>
          <p:pic>
            <p:nvPicPr>
              <p:cNvPr id="20" name="Picture 19">
                <a:extLst>
                  <a:ext uri="{FF2B5EF4-FFF2-40B4-BE49-F238E27FC236}">
                    <a16:creationId xmlns="" xmlns:a16="http://schemas.microsoft.com/office/drawing/2014/main" id="{DCB95D8A-BC2F-4E74-953F-78C891FF3B2D}"/>
                  </a:ext>
                </a:extLst>
              </p:cNvPr>
              <p:cNvPicPr/>
              <p:nvPr/>
            </p:nvPicPr>
            <p:blipFill rotWithShape="1">
              <a:blip r:embed="rId5" cstate="print">
                <a:extLst>
                  <a:ext uri="{28A0092B-C50C-407E-A947-70E740481C1C}">
                    <a14:useLocalDpi xmlns:a14="http://schemas.microsoft.com/office/drawing/2010/main" val="0"/>
                  </a:ext>
                </a:extLst>
              </a:blip>
              <a:srcRect l="70147" t="35322" r="11280" b="56881"/>
              <a:stretch/>
            </p:blipFill>
            <p:spPr bwMode="auto">
              <a:xfrm>
                <a:off x="4582843" y="4729027"/>
                <a:ext cx="1080770" cy="453390"/>
              </a:xfrm>
              <a:prstGeom prst="rect">
                <a:avLst/>
              </a:prstGeom>
              <a:noFill/>
              <a:ln>
                <a:noFill/>
              </a:ln>
              <a:extLst>
                <a:ext uri="{53640926-AAD7-44D8-BBD7-CCE9431645EC}">
                  <a14:shadowObscured xmlns:a14="http://schemas.microsoft.com/office/drawing/2010/main"/>
                </a:ext>
              </a:extLst>
            </p:spPr>
          </p:pic>
        </p:grpSp>
      </p:grpSp>
      <p:sp>
        <p:nvSpPr>
          <p:cNvPr id="21" name="TextBox 20">
            <a:extLst>
              <a:ext uri="{FF2B5EF4-FFF2-40B4-BE49-F238E27FC236}">
                <a16:creationId xmlns="" xmlns:a16="http://schemas.microsoft.com/office/drawing/2014/main" id="{5EF1DDE1-07B3-4B5A-BD83-2E46A8F5CF62}"/>
              </a:ext>
            </a:extLst>
          </p:cNvPr>
          <p:cNvSpPr txBox="1"/>
          <p:nvPr/>
        </p:nvSpPr>
        <p:spPr>
          <a:xfrm>
            <a:off x="-33130" y="5692793"/>
            <a:ext cx="5330687" cy="276999"/>
          </a:xfrm>
          <a:prstGeom prst="rect">
            <a:avLst/>
          </a:prstGeom>
          <a:noFill/>
        </p:spPr>
        <p:txBody>
          <a:bodyPr wrap="square" rtlCol="0">
            <a:spAutoFit/>
          </a:bodyPr>
          <a:lstStyle/>
          <a:p>
            <a:r>
              <a:rPr lang="en-US" sz="1200" dirty="0">
                <a:solidFill>
                  <a:schemeClr val="bg1"/>
                </a:solidFill>
              </a:rPr>
              <a:t>*Findings are preliminary and will be finalized by June 1, 2018.</a:t>
            </a:r>
          </a:p>
        </p:txBody>
      </p:sp>
      <p:pic>
        <p:nvPicPr>
          <p:cNvPr id="14" name="Picture 13">
            <a:extLst>
              <a:ext uri="{FF2B5EF4-FFF2-40B4-BE49-F238E27FC236}">
                <a16:creationId xmlns="" xmlns:a16="http://schemas.microsoft.com/office/drawing/2014/main" id="{CACD515D-772E-4FB1-9B49-4A209D686C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321492305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Findings*</a:t>
            </a:r>
          </a:p>
        </p:txBody>
      </p:sp>
      <p:graphicFrame>
        <p:nvGraphicFramePr>
          <p:cNvPr id="5" name="Content Placeholder 4">
            <a:extLst>
              <a:ext uri="{FF2B5EF4-FFF2-40B4-BE49-F238E27FC236}">
                <a16:creationId xmlns="" xmlns:a16="http://schemas.microsoft.com/office/drawing/2014/main" id="{6148DA08-D3D9-4B0A-8F67-E925A8FF86CD}"/>
              </a:ext>
            </a:extLst>
          </p:cNvPr>
          <p:cNvGraphicFramePr>
            <a:graphicFrameLocks noGrp="1"/>
          </p:cNvGraphicFramePr>
          <p:nvPr>
            <p:ph idx="1"/>
            <p:extLst>
              <p:ext uri="{D42A27DB-BD31-4B8C-83A1-F6EECF244321}">
                <p14:modId xmlns:p14="http://schemas.microsoft.com/office/powerpoint/2010/main" val="163396396"/>
              </p:ext>
            </p:extLst>
          </p:nvPr>
        </p:nvGraphicFramePr>
        <p:xfrm>
          <a:off x="152400" y="1246983"/>
          <a:ext cx="8839200" cy="1219200"/>
        </p:xfrm>
        <a:graphic>
          <a:graphicData uri="http://schemas.openxmlformats.org/drawingml/2006/table">
            <a:tbl>
              <a:tblPr firstRow="1" bandRow="1">
                <a:tableStyleId>{5C22544A-7EE6-4342-B048-85BDC9FD1C3A}</a:tableStyleId>
              </a:tblPr>
              <a:tblGrid>
                <a:gridCol w="4419600">
                  <a:extLst>
                    <a:ext uri="{9D8B030D-6E8A-4147-A177-3AD203B41FA5}">
                      <a16:colId xmlns="" xmlns:a16="http://schemas.microsoft.com/office/drawing/2014/main" val="3471572161"/>
                    </a:ext>
                  </a:extLst>
                </a:gridCol>
                <a:gridCol w="4419600">
                  <a:extLst>
                    <a:ext uri="{9D8B030D-6E8A-4147-A177-3AD203B41FA5}">
                      <a16:colId xmlns="" xmlns:a16="http://schemas.microsoft.com/office/drawing/2014/main" val="3521506786"/>
                    </a:ext>
                  </a:extLst>
                </a:gridCol>
              </a:tblGrid>
              <a:tr h="370840">
                <a:tc gridSpan="2">
                  <a:txBody>
                    <a:bodyPr/>
                    <a:lstStyle/>
                    <a:p>
                      <a:pPr algn="ctr"/>
                      <a:r>
                        <a:rPr lang="en-US" sz="2800" dirty="0">
                          <a:solidFill>
                            <a:schemeClr val="tx1"/>
                          </a:solidFill>
                        </a:rPr>
                        <a:t>Mean Youth Distance to Substance Use Facility</a:t>
                      </a:r>
                    </a:p>
                  </a:txBody>
                  <a:tcPr/>
                </a:tc>
                <a:tc hMerge="1">
                  <a:txBody>
                    <a:bodyPr/>
                    <a:lstStyle/>
                    <a:p>
                      <a:pPr algn="ctr"/>
                      <a:endParaRPr lang="en-US" sz="2800" dirty="0">
                        <a:solidFill>
                          <a:schemeClr val="tx1"/>
                        </a:solidFill>
                      </a:endParaRPr>
                    </a:p>
                  </a:txBody>
                  <a:tcPr/>
                </a:tc>
                <a:extLst>
                  <a:ext uri="{0D108BD9-81ED-4DB2-BD59-A6C34878D82A}">
                    <a16:rowId xmlns="" xmlns:a16="http://schemas.microsoft.com/office/drawing/2014/main" val="2526946592"/>
                  </a:ext>
                </a:extLst>
              </a:tr>
              <a:tr h="370840">
                <a:tc>
                  <a:txBody>
                    <a:bodyPr/>
                    <a:lstStyle/>
                    <a:p>
                      <a:pPr algn="ctr"/>
                      <a:r>
                        <a:rPr lang="en-US" sz="2000" dirty="0">
                          <a:solidFill>
                            <a:schemeClr val="tx1"/>
                          </a:solidFill>
                        </a:rPr>
                        <a:t>Youth Geocoded to Geographic Center of ZCTA</a:t>
                      </a:r>
                    </a:p>
                  </a:txBody>
                  <a:tcPr/>
                </a:tc>
                <a:tc>
                  <a:txBody>
                    <a:bodyPr/>
                    <a:lstStyle/>
                    <a:p>
                      <a:pPr algn="ctr"/>
                      <a:r>
                        <a:rPr lang="en-US" sz="2000" dirty="0">
                          <a:solidFill>
                            <a:schemeClr val="tx1"/>
                          </a:solidFill>
                        </a:rPr>
                        <a:t>Youth Geocoded to Population-Weighted Center of ZCTA</a:t>
                      </a:r>
                    </a:p>
                  </a:txBody>
                  <a:tcPr/>
                </a:tc>
                <a:extLst>
                  <a:ext uri="{0D108BD9-81ED-4DB2-BD59-A6C34878D82A}">
                    <a16:rowId xmlns="" xmlns:a16="http://schemas.microsoft.com/office/drawing/2014/main" val="3400488310"/>
                  </a:ext>
                </a:extLst>
              </a:tr>
            </a:tbl>
          </a:graphicData>
        </a:graphic>
      </p:graphicFrame>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grpSp>
        <p:nvGrpSpPr>
          <p:cNvPr id="13" name="Group 12">
            <a:extLst>
              <a:ext uri="{FF2B5EF4-FFF2-40B4-BE49-F238E27FC236}">
                <a16:creationId xmlns="" xmlns:a16="http://schemas.microsoft.com/office/drawing/2014/main" id="{6B2DEC24-A60C-4F94-8AE2-71A5B4CE6683}"/>
              </a:ext>
            </a:extLst>
          </p:cNvPr>
          <p:cNvGrpSpPr/>
          <p:nvPr/>
        </p:nvGrpSpPr>
        <p:grpSpPr>
          <a:xfrm>
            <a:off x="152399" y="2466183"/>
            <a:ext cx="8839202" cy="2791856"/>
            <a:chOff x="152399" y="2466183"/>
            <a:chExt cx="8839202" cy="2791856"/>
          </a:xfrm>
        </p:grpSpPr>
        <p:grpSp>
          <p:nvGrpSpPr>
            <p:cNvPr id="9" name="Group 8">
              <a:extLst>
                <a:ext uri="{FF2B5EF4-FFF2-40B4-BE49-F238E27FC236}">
                  <a16:creationId xmlns="" xmlns:a16="http://schemas.microsoft.com/office/drawing/2014/main" id="{28789B06-8430-4086-862F-F6DBACBF0E12}"/>
                </a:ext>
              </a:extLst>
            </p:cNvPr>
            <p:cNvGrpSpPr/>
            <p:nvPr/>
          </p:nvGrpSpPr>
          <p:grpSpPr>
            <a:xfrm>
              <a:off x="152399" y="2466183"/>
              <a:ext cx="4419601" cy="2791856"/>
              <a:chOff x="152399" y="2466183"/>
              <a:chExt cx="4419601" cy="2791856"/>
            </a:xfrm>
          </p:grpSpPr>
          <p:pic>
            <p:nvPicPr>
              <p:cNvPr id="3" name="Picture 2">
                <a:extLst>
                  <a:ext uri="{FF2B5EF4-FFF2-40B4-BE49-F238E27FC236}">
                    <a16:creationId xmlns="" xmlns:a16="http://schemas.microsoft.com/office/drawing/2014/main" id="{9343D715-ED00-4142-A6AC-42D23496A0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0387" r="31695" b="26464"/>
              <a:stretch/>
            </p:blipFill>
            <p:spPr>
              <a:xfrm>
                <a:off x="152400" y="2466183"/>
                <a:ext cx="4419600" cy="2791856"/>
              </a:xfrm>
              <a:prstGeom prst="rect">
                <a:avLst/>
              </a:prstGeom>
            </p:spPr>
          </p:pic>
          <p:pic>
            <p:nvPicPr>
              <p:cNvPr id="10" name="Picture 9">
                <a:extLst>
                  <a:ext uri="{FF2B5EF4-FFF2-40B4-BE49-F238E27FC236}">
                    <a16:creationId xmlns="" xmlns:a16="http://schemas.microsoft.com/office/drawing/2014/main" id="{B337196B-889B-43BE-A07A-FDA0B97287F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9613" t="35617" r="12081" b="53923"/>
              <a:stretch/>
            </p:blipFill>
            <p:spPr>
              <a:xfrm>
                <a:off x="152399" y="4718585"/>
                <a:ext cx="914400" cy="522514"/>
              </a:xfrm>
              <a:prstGeom prst="rect">
                <a:avLst/>
              </a:prstGeom>
            </p:spPr>
          </p:pic>
        </p:grpSp>
        <p:grpSp>
          <p:nvGrpSpPr>
            <p:cNvPr id="12" name="Group 11">
              <a:extLst>
                <a:ext uri="{FF2B5EF4-FFF2-40B4-BE49-F238E27FC236}">
                  <a16:creationId xmlns="" xmlns:a16="http://schemas.microsoft.com/office/drawing/2014/main" id="{A2458CF0-D635-4A53-A306-6484F791F490}"/>
                </a:ext>
              </a:extLst>
            </p:cNvPr>
            <p:cNvGrpSpPr/>
            <p:nvPr/>
          </p:nvGrpSpPr>
          <p:grpSpPr>
            <a:xfrm>
              <a:off x="4491781" y="2466183"/>
              <a:ext cx="4499820" cy="2791856"/>
              <a:chOff x="4491781" y="2466183"/>
              <a:chExt cx="4499820" cy="2791856"/>
            </a:xfrm>
          </p:grpSpPr>
          <p:pic>
            <p:nvPicPr>
              <p:cNvPr id="8" name="Picture 7">
                <a:extLst>
                  <a:ext uri="{FF2B5EF4-FFF2-40B4-BE49-F238E27FC236}">
                    <a16:creationId xmlns="" xmlns:a16="http://schemas.microsoft.com/office/drawing/2014/main" id="{7BE4068F-CC8A-43BA-AC8E-9E2D1F78CA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0739" r="31113" b="26520"/>
              <a:stretch/>
            </p:blipFill>
            <p:spPr>
              <a:xfrm>
                <a:off x="4491781" y="2466183"/>
                <a:ext cx="4499820" cy="2791856"/>
              </a:xfrm>
              <a:prstGeom prst="rect">
                <a:avLst/>
              </a:prstGeom>
            </p:spPr>
          </p:pic>
          <p:pic>
            <p:nvPicPr>
              <p:cNvPr id="11" name="Picture 10">
                <a:extLst>
                  <a:ext uri="{FF2B5EF4-FFF2-40B4-BE49-F238E27FC236}">
                    <a16:creationId xmlns="" xmlns:a16="http://schemas.microsoft.com/office/drawing/2014/main" id="{4DCDC3EC-C2E7-49F2-9C50-F1FD96FE0D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9613" t="35617" r="12081" b="53923"/>
              <a:stretch/>
            </p:blipFill>
            <p:spPr>
              <a:xfrm>
                <a:off x="4572000" y="4732727"/>
                <a:ext cx="914400" cy="522514"/>
              </a:xfrm>
              <a:prstGeom prst="rect">
                <a:avLst/>
              </a:prstGeom>
            </p:spPr>
          </p:pic>
        </p:grpSp>
      </p:grpSp>
      <p:sp>
        <p:nvSpPr>
          <p:cNvPr id="15" name="TextBox 14">
            <a:extLst>
              <a:ext uri="{FF2B5EF4-FFF2-40B4-BE49-F238E27FC236}">
                <a16:creationId xmlns="" xmlns:a16="http://schemas.microsoft.com/office/drawing/2014/main" id="{1EC4F44C-F15F-4A54-B2D6-6031CD781EC4}"/>
              </a:ext>
            </a:extLst>
          </p:cNvPr>
          <p:cNvSpPr txBox="1"/>
          <p:nvPr/>
        </p:nvSpPr>
        <p:spPr>
          <a:xfrm>
            <a:off x="-33130" y="5692793"/>
            <a:ext cx="5330687" cy="276999"/>
          </a:xfrm>
          <a:prstGeom prst="rect">
            <a:avLst/>
          </a:prstGeom>
          <a:noFill/>
        </p:spPr>
        <p:txBody>
          <a:bodyPr wrap="square" rtlCol="0">
            <a:spAutoFit/>
          </a:bodyPr>
          <a:lstStyle/>
          <a:p>
            <a:r>
              <a:rPr lang="en-US" sz="1200" dirty="0">
                <a:solidFill>
                  <a:schemeClr val="bg1"/>
                </a:solidFill>
              </a:rPr>
              <a:t>*Findings are preliminary and will be finalized by June 1, 2018.</a:t>
            </a:r>
          </a:p>
        </p:txBody>
      </p:sp>
      <p:pic>
        <p:nvPicPr>
          <p:cNvPr id="14" name="Picture 13">
            <a:extLst>
              <a:ext uri="{FF2B5EF4-FFF2-40B4-BE49-F238E27FC236}">
                <a16:creationId xmlns="" xmlns:a16="http://schemas.microsoft.com/office/drawing/2014/main" id="{CACD515D-772E-4FB1-9B49-4A209D686C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90935841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Findings*</a:t>
            </a:r>
          </a:p>
        </p:txBody>
      </p:sp>
      <p:graphicFrame>
        <p:nvGraphicFramePr>
          <p:cNvPr id="7" name="Content Placeholder 8">
            <a:extLst>
              <a:ext uri="{FF2B5EF4-FFF2-40B4-BE49-F238E27FC236}">
                <a16:creationId xmlns="" xmlns:a16="http://schemas.microsoft.com/office/drawing/2014/main" id="{98959C89-F48A-40A7-82F0-0335B9CD1221}"/>
              </a:ext>
            </a:extLst>
          </p:cNvPr>
          <p:cNvGraphicFramePr>
            <a:graphicFrameLocks noGrp="1"/>
          </p:cNvGraphicFramePr>
          <p:nvPr>
            <p:ph idx="1"/>
            <p:extLst>
              <p:ext uri="{D42A27DB-BD31-4B8C-83A1-F6EECF244321}">
                <p14:modId xmlns:p14="http://schemas.microsoft.com/office/powerpoint/2010/main" val="825108403"/>
              </p:ext>
            </p:extLst>
          </p:nvPr>
        </p:nvGraphicFramePr>
        <p:xfrm>
          <a:off x="152400" y="1295399"/>
          <a:ext cx="8839200" cy="41576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6" name="TextBox 5">
            <a:extLst>
              <a:ext uri="{FF2B5EF4-FFF2-40B4-BE49-F238E27FC236}">
                <a16:creationId xmlns="" xmlns:a16="http://schemas.microsoft.com/office/drawing/2014/main" id="{36628676-E1E3-4E92-8164-5EC0410E4502}"/>
              </a:ext>
            </a:extLst>
          </p:cNvPr>
          <p:cNvSpPr txBox="1"/>
          <p:nvPr/>
        </p:nvSpPr>
        <p:spPr>
          <a:xfrm>
            <a:off x="-33130" y="5692793"/>
            <a:ext cx="5330687" cy="276999"/>
          </a:xfrm>
          <a:prstGeom prst="rect">
            <a:avLst/>
          </a:prstGeom>
          <a:noFill/>
        </p:spPr>
        <p:txBody>
          <a:bodyPr wrap="square" rtlCol="0">
            <a:spAutoFit/>
          </a:bodyPr>
          <a:lstStyle/>
          <a:p>
            <a:r>
              <a:rPr lang="en-US" sz="1200" dirty="0">
                <a:solidFill>
                  <a:schemeClr val="bg1"/>
                </a:solidFill>
              </a:rPr>
              <a:t>*Findings are preliminary and will be finalized by June 1, 2018.</a:t>
            </a:r>
          </a:p>
        </p:txBody>
      </p:sp>
      <p:pic>
        <p:nvPicPr>
          <p:cNvPr id="8" name="Picture 7">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2610135503"/>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6" name="Content Placeholder 5">
            <a:extLst>
              <a:ext uri="{FF2B5EF4-FFF2-40B4-BE49-F238E27FC236}">
                <a16:creationId xmlns="" xmlns:a16="http://schemas.microsoft.com/office/drawing/2014/main" id="{D9941724-AFB4-4068-BC0D-DCA764258949}"/>
              </a:ext>
            </a:extLst>
          </p:cNvPr>
          <p:cNvSpPr>
            <a:spLocks noGrp="1"/>
          </p:cNvSpPr>
          <p:nvPr>
            <p:ph idx="1"/>
          </p:nvPr>
        </p:nvSpPr>
        <p:spPr>
          <a:xfrm>
            <a:off x="152400" y="533400"/>
            <a:ext cx="8839200" cy="4267200"/>
          </a:xfrm>
        </p:spPr>
        <p:txBody>
          <a:bodyPr/>
          <a:lstStyle/>
          <a:p>
            <a:pPr marL="0" indent="0">
              <a:buNone/>
            </a:pPr>
            <a:endParaRPr lang="en-US" dirty="0"/>
          </a:p>
          <a:p>
            <a:pPr marL="0" indent="0" algn="ctr">
              <a:buNone/>
            </a:pPr>
            <a:r>
              <a:rPr lang="en-US" dirty="0"/>
              <a:t>“</a:t>
            </a:r>
            <a:r>
              <a:rPr lang="en-US" i="1" dirty="0"/>
              <a:t>We’re gonna tell you a bunch of stories about young people who are not innocent, and yet depending on their </a:t>
            </a:r>
            <a:r>
              <a:rPr lang="en-US" sz="3400" b="1" i="1" dirty="0">
                <a:solidFill>
                  <a:schemeClr val="accent5">
                    <a:lumMod val="90000"/>
                  </a:schemeClr>
                </a:solidFill>
              </a:rPr>
              <a:t>ZIP Code</a:t>
            </a:r>
            <a:r>
              <a:rPr lang="en-US" i="1" dirty="0"/>
              <a:t>, or skin color, or just plain luck they face very different consequences for their guilt.</a:t>
            </a:r>
            <a:r>
              <a:rPr lang="en-US" dirty="0"/>
              <a:t>”</a:t>
            </a:r>
          </a:p>
          <a:p>
            <a:pPr marL="0" indent="0" algn="ctr">
              <a:buNone/>
            </a:pPr>
            <a:endParaRPr lang="en-US" sz="2400" dirty="0"/>
          </a:p>
          <a:p>
            <a:pPr marL="0" indent="0" algn="ctr">
              <a:buNone/>
            </a:pPr>
            <a:r>
              <a:rPr lang="en-US" sz="2400" dirty="0"/>
              <a:t>- </a:t>
            </a:r>
            <a:r>
              <a:rPr lang="en-US" sz="2400" i="1" dirty="0"/>
              <a:t>Caught</a:t>
            </a:r>
            <a:r>
              <a:rPr lang="en-US" sz="2400" dirty="0"/>
              <a:t>, a podcast from WNYC Studios</a:t>
            </a:r>
          </a:p>
        </p:txBody>
      </p:sp>
      <p:pic>
        <p:nvPicPr>
          <p:cNvPr id="5" name="Picture 4">
            <a:extLst>
              <a:ext uri="{FF2B5EF4-FFF2-40B4-BE49-F238E27FC236}">
                <a16:creationId xmlns="" xmlns:a16="http://schemas.microsoft.com/office/drawing/2014/main" id="{CACD515D-772E-4FB1-9B49-4A209D686C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316774118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Findings*</a:t>
            </a:r>
          </a:p>
        </p:txBody>
      </p:sp>
      <p:graphicFrame>
        <p:nvGraphicFramePr>
          <p:cNvPr id="7" name="Content Placeholder 8">
            <a:extLst>
              <a:ext uri="{FF2B5EF4-FFF2-40B4-BE49-F238E27FC236}">
                <a16:creationId xmlns="" xmlns:a16="http://schemas.microsoft.com/office/drawing/2014/main" id="{98959C89-F48A-40A7-82F0-0335B9CD1221}"/>
              </a:ext>
            </a:extLst>
          </p:cNvPr>
          <p:cNvGraphicFramePr>
            <a:graphicFrameLocks noGrp="1"/>
          </p:cNvGraphicFramePr>
          <p:nvPr>
            <p:ph idx="1"/>
          </p:nvPr>
        </p:nvGraphicFramePr>
        <p:xfrm>
          <a:off x="152400" y="1295399"/>
          <a:ext cx="8839200" cy="41576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6" name="TextBox 5">
            <a:extLst>
              <a:ext uri="{FF2B5EF4-FFF2-40B4-BE49-F238E27FC236}">
                <a16:creationId xmlns="" xmlns:a16="http://schemas.microsoft.com/office/drawing/2014/main" id="{36628676-E1E3-4E92-8164-5EC0410E4502}"/>
              </a:ext>
            </a:extLst>
          </p:cNvPr>
          <p:cNvSpPr txBox="1"/>
          <p:nvPr/>
        </p:nvSpPr>
        <p:spPr>
          <a:xfrm>
            <a:off x="-33130" y="5692793"/>
            <a:ext cx="5330687" cy="276999"/>
          </a:xfrm>
          <a:prstGeom prst="rect">
            <a:avLst/>
          </a:prstGeom>
          <a:noFill/>
        </p:spPr>
        <p:txBody>
          <a:bodyPr wrap="square" rtlCol="0">
            <a:spAutoFit/>
          </a:bodyPr>
          <a:lstStyle/>
          <a:p>
            <a:r>
              <a:rPr lang="en-US" sz="1200" dirty="0">
                <a:solidFill>
                  <a:schemeClr val="bg1"/>
                </a:solidFill>
              </a:rPr>
              <a:t>*Findings are preliminary and will be finalized by June 1, 2018.</a:t>
            </a:r>
          </a:p>
        </p:txBody>
      </p:sp>
      <p:pic>
        <p:nvPicPr>
          <p:cNvPr id="8" name="Picture 7">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2482516215"/>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a:t>Time’s Up!</a:t>
            </a:r>
          </a:p>
        </p:txBody>
      </p:sp>
      <p:sp>
        <p:nvSpPr>
          <p:cNvPr id="25604" name="Rectangle 15"/>
          <p:cNvSpPr>
            <a:spLocks noGrp="1" noChangeArrowheads="1"/>
          </p:cNvSpPr>
          <p:nvPr>
            <p:ph idx="1"/>
          </p:nvPr>
        </p:nvSpPr>
        <p:spPr>
          <a:noFill/>
        </p:spPr>
        <p:txBody>
          <a:bodyPr/>
          <a:lstStyle/>
          <a:p>
            <a:pPr eaLnBrk="1" hangingPunct="1"/>
            <a:r>
              <a:rPr lang="en-US" b="1" dirty="0"/>
              <a:t>About your speaker:</a:t>
            </a:r>
          </a:p>
          <a:p>
            <a:pPr lvl="1" eaLnBrk="1" hangingPunct="1"/>
            <a:r>
              <a:rPr lang="en-US" sz="2400" b="1" dirty="0"/>
              <a:t>Name: Ellie (Elaine) Albertson</a:t>
            </a:r>
          </a:p>
          <a:p>
            <a:pPr lvl="1" eaLnBrk="1" hangingPunct="1"/>
            <a:r>
              <a:rPr lang="en-US" sz="2400" b="1" dirty="0"/>
              <a:t>Company: UW School of Public Health</a:t>
            </a:r>
          </a:p>
          <a:p>
            <a:pPr lvl="1" eaLnBrk="1" hangingPunct="1"/>
            <a:r>
              <a:rPr lang="en-US" sz="2400" b="1" dirty="0"/>
              <a:t>Email: emalb@uw.edu</a:t>
            </a:r>
          </a:p>
          <a:p>
            <a:pPr lvl="1" eaLnBrk="1" hangingPunct="1"/>
            <a:r>
              <a:rPr lang="en-US" sz="2400" b="1" dirty="0"/>
              <a:t>LinkedIn: </a:t>
            </a:r>
            <a:r>
              <a:rPr lang="en-US" sz="2000" b="1" dirty="0">
                <a:hlinkClick r:id="rId2"/>
              </a:rPr>
              <a:t>https://www.linkedin.com/in/albertsonem/</a:t>
            </a:r>
            <a:endParaRPr lang="en-US" sz="2000" b="1" dirty="0"/>
          </a:p>
          <a:p>
            <a:pPr lvl="1" eaLnBrk="1" hangingPunct="1"/>
            <a:r>
              <a:rPr lang="en-US" sz="2400" b="1" dirty="0"/>
              <a:t>Quick bio: I’m a health policy researcher with expertise in the evaluation of cross-sector collaborations in health care and social services.</a:t>
            </a:r>
          </a:p>
          <a:p>
            <a:pPr marL="457200" lvl="1" indent="0" eaLnBrk="1" hangingPunct="1">
              <a:buNone/>
            </a:pPr>
            <a:endParaRPr lang="en-US" sz="1400" b="1" dirty="0"/>
          </a:p>
          <a:p>
            <a:pPr marL="457200" lvl="1" indent="0" eaLnBrk="1" hangingPunct="1">
              <a:buNone/>
            </a:pPr>
            <a:r>
              <a:rPr lang="en-US" sz="1400" b="1" i="1" dirty="0"/>
              <a:t>Acknowledgements: This work is supported by a Field Placement and Collaborative Project grant from the Northwest Center for Public Health Practice; Sarah </a:t>
            </a:r>
            <a:r>
              <a:rPr lang="en-US" sz="1400" b="1" i="1" dirty="0" err="1"/>
              <a:t>Veele</a:t>
            </a:r>
            <a:r>
              <a:rPr lang="en-US" sz="1400" b="1" i="1" dirty="0"/>
              <a:t>, PhD, Senior Research Manager, Washington State DSHS; and Professor Clarence Spigner, Department of Health Services, University of Washington.</a:t>
            </a:r>
          </a:p>
        </p:txBody>
      </p:sp>
      <p:pic>
        <p:nvPicPr>
          <p:cNvPr id="25603" name="Picture 12" descr="stopwatch"/>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rot="-2689506">
            <a:off x="5791200" y="-1447800"/>
            <a:ext cx="5486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 xmlns:a16="http://schemas.microsoft.com/office/drawing/2014/main" id="{CACD515D-772E-4FB1-9B49-4A209D686C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References and Notes</a:t>
            </a:r>
          </a:p>
        </p:txBody>
      </p:sp>
      <p:sp>
        <p:nvSpPr>
          <p:cNvPr id="22531" name="Rectangle 3"/>
          <p:cNvSpPr>
            <a:spLocks noGrp="1" noChangeArrowheads="1"/>
          </p:cNvSpPr>
          <p:nvPr>
            <p:ph idx="1"/>
          </p:nvPr>
        </p:nvSpPr>
        <p:spPr/>
        <p:txBody>
          <a:bodyPr/>
          <a:lstStyle/>
          <a:p>
            <a:pPr marL="0" indent="0" eaLnBrk="1" hangingPunct="1">
              <a:buNone/>
            </a:pPr>
            <a:r>
              <a:rPr lang="en-US" sz="1400" dirty="0" err="1"/>
              <a:t>Apparicio</a:t>
            </a:r>
            <a:r>
              <a:rPr lang="en-US" sz="1400" dirty="0"/>
              <a:t>, P., </a:t>
            </a:r>
            <a:r>
              <a:rPr lang="en-US" sz="1400" dirty="0" err="1"/>
              <a:t>Abdelmajid</a:t>
            </a:r>
            <a:r>
              <a:rPr lang="en-US" sz="1400" dirty="0"/>
              <a:t>, M., Riva, M., &amp; </a:t>
            </a:r>
            <a:r>
              <a:rPr lang="en-US" sz="1400" dirty="0" err="1"/>
              <a:t>Shearmur</a:t>
            </a:r>
            <a:r>
              <a:rPr lang="en-US" sz="1400" dirty="0"/>
              <a:t>, R. (2008). Comparing alternative approaches to measuring the geographical accessibility of urban health services: Distance types and aggregation-error issues. </a:t>
            </a:r>
            <a:r>
              <a:rPr lang="en-US" sz="1400" i="1" dirty="0"/>
              <a:t>International Journal of Health </a:t>
            </a:r>
            <a:r>
              <a:rPr lang="en-US" sz="1400" i="1" dirty="0" err="1"/>
              <a:t>Geographics</a:t>
            </a:r>
            <a:r>
              <a:rPr lang="en-US" sz="1400" dirty="0"/>
              <a:t>, </a:t>
            </a:r>
            <a:r>
              <a:rPr lang="en-US" sz="1400" i="1" dirty="0"/>
              <a:t>7</a:t>
            </a:r>
            <a:r>
              <a:rPr lang="en-US" sz="1400" dirty="0"/>
              <a:t>(1), 7.</a:t>
            </a:r>
          </a:p>
          <a:p>
            <a:pPr marL="0" indent="0" eaLnBrk="1" hangingPunct="1">
              <a:buNone/>
            </a:pPr>
            <a:endParaRPr lang="en-US" sz="1400" dirty="0"/>
          </a:p>
          <a:p>
            <a:pPr marL="0" indent="0" eaLnBrk="1" hangingPunct="1">
              <a:buNone/>
            </a:pPr>
            <a:r>
              <a:rPr lang="en-US" sz="1400" dirty="0" err="1"/>
              <a:t>Sickmund</a:t>
            </a:r>
            <a:r>
              <a:rPr lang="en-US" sz="1400" dirty="0"/>
              <a:t>, M., </a:t>
            </a:r>
            <a:r>
              <a:rPr lang="en-US" sz="1400" dirty="0" err="1"/>
              <a:t>Sladky</a:t>
            </a:r>
            <a:r>
              <a:rPr lang="en-US" sz="1400" dirty="0"/>
              <a:t>, T.J., Kang, W., &amp; </a:t>
            </a:r>
            <a:r>
              <a:rPr lang="en-US" sz="1400" dirty="0" err="1"/>
              <a:t>Puzzanchera</a:t>
            </a:r>
            <a:r>
              <a:rPr lang="en-US" sz="1400" dirty="0"/>
              <a:t>, C. (2017). Easy access to the Census of Juveniles in Residential Placement. </a:t>
            </a:r>
            <a:r>
              <a:rPr lang="en-US" sz="1400" dirty="0" err="1"/>
              <a:t>Retreived</a:t>
            </a:r>
            <a:r>
              <a:rPr lang="en-US" sz="1400" dirty="0"/>
              <a:t> from </a:t>
            </a:r>
            <a:r>
              <a:rPr lang="en-US" sz="1400" dirty="0">
                <a:hlinkClick r:id="rId2"/>
              </a:rPr>
              <a:t>http://www.ojjdp.gov/ojstatbb/ezacjrp/</a:t>
            </a:r>
            <a:endParaRPr lang="en-US" sz="1400" dirty="0"/>
          </a:p>
          <a:p>
            <a:pPr marL="0" indent="0" eaLnBrk="1" hangingPunct="1">
              <a:buNone/>
            </a:pPr>
            <a:endParaRPr lang="en-US" sz="1400" dirty="0"/>
          </a:p>
          <a:p>
            <a:pPr marL="0" indent="0" eaLnBrk="1" hangingPunct="1">
              <a:buNone/>
            </a:pPr>
            <a:r>
              <a:rPr lang="en-US" sz="1400" dirty="0"/>
              <a:t>Washington State Juvenile Rehabilitation Administration. (2016). Demographics/characteristics of population. Retrieved from </a:t>
            </a:r>
            <a:r>
              <a:rPr lang="en-US" sz="1400" dirty="0">
                <a:hlinkClick r:id="rId3"/>
              </a:rPr>
              <a:t>https://www.dshs.wa.gov/sites/default/files/JJRA/jr/documents/Reports/2016DemographicsOn1-11-16.pdf</a:t>
            </a:r>
            <a:endParaRPr lang="en-US" sz="1400" dirty="0"/>
          </a:p>
          <a:p>
            <a:pPr marL="0" indent="0" eaLnBrk="1" hangingPunct="1">
              <a:buNone/>
            </a:pPr>
            <a:endParaRPr lang="en-US" sz="1400" dirty="0"/>
          </a:p>
          <a:p>
            <a:pPr marL="0" indent="0" eaLnBrk="1" hangingPunct="1">
              <a:buNone/>
            </a:pPr>
            <a:endParaRPr lang="en-US" sz="1400" dirty="0"/>
          </a:p>
          <a:p>
            <a:pPr marL="0" indent="0" eaLnBrk="1" hangingPunct="1">
              <a:buNone/>
            </a:pPr>
            <a:r>
              <a:rPr lang="en-US" sz="1400" i="1" dirty="0"/>
              <a:t>All analyses conducted in RStudio version 1.0.136 and R version 3.4.3.</a:t>
            </a:r>
          </a:p>
          <a:p>
            <a:pPr marL="0" indent="0" eaLnBrk="1" hangingPunct="1">
              <a:buNone/>
            </a:pPr>
            <a:r>
              <a:rPr lang="en-US" sz="1400" i="1" dirty="0"/>
              <a:t>Shortest distance calculated using gDistance() from the rgeos package.</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a:extLst>
              <a:ext uri="{FF2B5EF4-FFF2-40B4-BE49-F238E27FC236}">
                <a16:creationId xmlns="" xmlns:a16="http://schemas.microsoft.com/office/drawing/2014/main" id="{CACD515D-772E-4FB1-9B49-4A209D686C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26513967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ctrTitle"/>
          </p:nvPr>
        </p:nvSpPr>
        <p:spPr>
          <a:xfrm>
            <a:off x="215650" y="1295400"/>
            <a:ext cx="8547300" cy="1752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Suitability Map: Safe Consumption Site in Seattle</a:t>
            </a:r>
            <a:endParaRPr sz="4400" b="1" i="0" u="none" strike="noStrike" cap="none">
              <a:solidFill>
                <a:schemeClr val="lt1"/>
              </a:solidFill>
              <a:latin typeface="Arial"/>
              <a:ea typeface="Arial"/>
              <a:cs typeface="Arial"/>
              <a:sym typeface="Arial"/>
            </a:endParaRPr>
          </a:p>
        </p:txBody>
      </p:sp>
      <p:sp>
        <p:nvSpPr>
          <p:cNvPr id="56" name="Shape 56"/>
          <p:cNvSpPr txBox="1">
            <a:spLocks noGrp="1"/>
          </p:cNvSpPr>
          <p:nvPr>
            <p:ph type="subTitle" idx="1"/>
          </p:nvPr>
        </p:nvSpPr>
        <p:spPr>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lt1"/>
              </a:buClr>
              <a:buSzPts val="3200"/>
              <a:buFont typeface="Arial"/>
              <a:buNone/>
            </a:pPr>
            <a:r>
              <a:rPr lang="en-US"/>
              <a:t>Hanna Peterson</a:t>
            </a:r>
            <a:endParaRPr/>
          </a:p>
          <a:p>
            <a:pPr marL="0" marR="0" lvl="0" indent="0" algn="ctr" rtl="0">
              <a:spcBef>
                <a:spcPts val="0"/>
              </a:spcBef>
              <a:spcAft>
                <a:spcPts val="0"/>
              </a:spcAft>
              <a:buClr>
                <a:schemeClr val="lt1"/>
              </a:buClr>
              <a:buSzPts val="3200"/>
              <a:buFont typeface="Arial"/>
              <a:buNone/>
            </a:pPr>
            <a:r>
              <a:rPr lang="en-US"/>
              <a:t>R E 370: Data Modeling</a:t>
            </a:r>
            <a:endParaRPr/>
          </a:p>
          <a:p>
            <a:pPr marL="0" marR="0" lvl="0" indent="0" algn="ctr" rtl="0">
              <a:spcBef>
                <a:spcPts val="0"/>
              </a:spcBef>
              <a:spcAft>
                <a:spcPts val="0"/>
              </a:spcAft>
              <a:buClr>
                <a:schemeClr val="lt1"/>
              </a:buClr>
              <a:buSzPts val="3200"/>
              <a:buFont typeface="Arial"/>
              <a:buNone/>
            </a:pPr>
            <a:r>
              <a:rPr lang="en-US"/>
              <a:t>Final Project</a:t>
            </a:r>
            <a:endParaRPr/>
          </a:p>
        </p:txBody>
      </p:sp>
    </p:spTree>
    <p:extLst>
      <p:ext uri="{BB962C8B-B14F-4D97-AF65-F5344CB8AC3E}">
        <p14:creationId xmlns:p14="http://schemas.microsoft.com/office/powerpoint/2010/main" val="24744103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Background</a:t>
            </a:r>
            <a:endParaRPr sz="4400" b="0" i="0" u="none" strike="noStrike" cap="none">
              <a:solidFill>
                <a:schemeClr val="lt1"/>
              </a:solidFill>
              <a:latin typeface="Arial"/>
              <a:ea typeface="Arial"/>
              <a:cs typeface="Arial"/>
              <a:sym typeface="Arial"/>
            </a:endParaRPr>
          </a:p>
        </p:txBody>
      </p:sp>
      <p:sp>
        <p:nvSpPr>
          <p:cNvPr id="62" name="Shape 62"/>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r>
              <a:rPr lang="en-US" sz="1000"/>
              <a:t>Source: https://www.cdc.gov/nchs/nvss/vsrr/drug-overdose-data.htm</a:t>
            </a:r>
            <a:endParaRPr sz="1000"/>
          </a:p>
        </p:txBody>
      </p:sp>
      <p:sp>
        <p:nvSpPr>
          <p:cNvPr id="63" name="Shape 63"/>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4" name="Shape 64"/>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65" name="Shape 65"/>
          <p:cNvPicPr preferRelativeResize="0"/>
          <p:nvPr/>
        </p:nvPicPr>
        <p:blipFill>
          <a:blip r:embed="rId3">
            <a:alphaModFix/>
          </a:blip>
          <a:stretch>
            <a:fillRect/>
          </a:stretch>
        </p:blipFill>
        <p:spPr>
          <a:xfrm>
            <a:off x="61725" y="1097775"/>
            <a:ext cx="9020551" cy="3109825"/>
          </a:xfrm>
          <a:prstGeom prst="rect">
            <a:avLst/>
          </a:prstGeom>
          <a:noFill/>
          <a:ln>
            <a:noFill/>
          </a:ln>
        </p:spPr>
      </p:pic>
    </p:spTree>
    <p:extLst>
      <p:ext uri="{BB962C8B-B14F-4D97-AF65-F5344CB8AC3E}">
        <p14:creationId xmlns:p14="http://schemas.microsoft.com/office/powerpoint/2010/main" val="100984293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8073 0.00208 " pathEditMode="fixed" rAng="0" ptsTypes="AA">
                                      <p:cBhvr>
                                        <p:cTn id="6" dur="15000" fill="hold"/>
                                        <p:tgtEl>
                                          <p:spTgt spid="64"/>
                                        </p:tgtEl>
                                        <p:attrNameLst>
                                          <p:attrName>ppt_x</p:attrName>
                                          <p:attrName>ppt_y</p:attrName>
                                        </p:attrNameLst>
                                      </p:cBhvr>
                                      <p:rCtr x="49028"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Background</a:t>
            </a:r>
            <a:endParaRPr sz="4400" b="0" i="0" u="none" strike="noStrike" cap="none">
              <a:solidFill>
                <a:schemeClr val="lt1"/>
              </a:solidFill>
              <a:latin typeface="Arial"/>
              <a:ea typeface="Arial"/>
              <a:cs typeface="Arial"/>
              <a:sym typeface="Arial"/>
            </a:endParaRPr>
          </a:p>
        </p:txBody>
      </p:sp>
      <p:sp>
        <p:nvSpPr>
          <p:cNvPr id="71" name="Shape 71"/>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endParaRPr sz="1000"/>
          </a:p>
          <a:p>
            <a:pPr marL="342900" marR="0" lvl="0" indent="-139700" algn="l" rtl="0">
              <a:spcBef>
                <a:spcPts val="0"/>
              </a:spcBef>
              <a:spcAft>
                <a:spcPts val="0"/>
              </a:spcAft>
              <a:buClr>
                <a:schemeClr val="lt1"/>
              </a:buClr>
              <a:buSzPts val="3200"/>
              <a:buFont typeface="Arial"/>
              <a:buNone/>
            </a:pPr>
            <a:r>
              <a:rPr lang="en-US" sz="1000"/>
              <a:t>Source: https://www.cdc.gov/nchs/nvss/vsrr/drug-overdose-data.htm</a:t>
            </a:r>
            <a:endParaRPr sz="1000"/>
          </a:p>
        </p:txBody>
      </p:sp>
      <p:sp>
        <p:nvSpPr>
          <p:cNvPr id="72" name="Shape 72"/>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3" name="Shape 73"/>
          <p:cNvSpPr/>
          <p:nvPr/>
        </p:nvSpPr>
        <p:spPr>
          <a:xfrm>
            <a:off x="0" y="5969792"/>
            <a:ext cx="228600" cy="239700"/>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74" name="Shape 74"/>
          <p:cNvPicPr preferRelativeResize="0"/>
          <p:nvPr/>
        </p:nvPicPr>
        <p:blipFill>
          <a:blip r:embed="rId3">
            <a:alphaModFix/>
          </a:blip>
          <a:stretch>
            <a:fillRect/>
          </a:stretch>
        </p:blipFill>
        <p:spPr>
          <a:xfrm>
            <a:off x="61725" y="1097775"/>
            <a:ext cx="9020551" cy="3109825"/>
          </a:xfrm>
          <a:prstGeom prst="rect">
            <a:avLst/>
          </a:prstGeom>
          <a:noFill/>
          <a:ln>
            <a:noFill/>
          </a:ln>
        </p:spPr>
      </p:pic>
    </p:spTree>
    <p:extLst>
      <p:ext uri="{BB962C8B-B14F-4D97-AF65-F5344CB8AC3E}">
        <p14:creationId xmlns:p14="http://schemas.microsoft.com/office/powerpoint/2010/main" val="125117961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spd="-100000" fill="hold"/>
                                        <p:tgtEl>
                                          <p:spTgt spid="73"/>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Layers Used</a:t>
            </a:r>
            <a:endParaRPr sz="4400" b="0" i="0" u="none" strike="noStrike" cap="none">
              <a:solidFill>
                <a:schemeClr val="lt1"/>
              </a:solidFill>
              <a:latin typeface="Arial"/>
              <a:ea typeface="Arial"/>
              <a:cs typeface="Arial"/>
              <a:sym typeface="Arial"/>
            </a:endParaRPr>
          </a:p>
        </p:txBody>
      </p:sp>
      <p:sp>
        <p:nvSpPr>
          <p:cNvPr id="81" name="Shape 81"/>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457200" marR="0" lvl="0" indent="-431800" algn="l" rtl="0">
              <a:lnSpc>
                <a:spcPct val="150000"/>
              </a:lnSpc>
              <a:spcBef>
                <a:spcPts val="0"/>
              </a:spcBef>
              <a:spcAft>
                <a:spcPts val="0"/>
              </a:spcAft>
              <a:buClr>
                <a:schemeClr val="lt1"/>
              </a:buClr>
              <a:buSzPts val="3200"/>
              <a:buFont typeface="Arial"/>
              <a:buAutoNum type="arabicPeriod"/>
            </a:pPr>
            <a:r>
              <a:rPr lang="en-US"/>
              <a:t>Daytime Population</a:t>
            </a:r>
            <a:endParaRPr/>
          </a:p>
          <a:p>
            <a:pPr marL="457200" marR="0" lvl="0" indent="-431800" algn="l" rtl="0">
              <a:lnSpc>
                <a:spcPct val="150000"/>
              </a:lnSpc>
              <a:spcBef>
                <a:spcPts val="0"/>
              </a:spcBef>
              <a:spcAft>
                <a:spcPts val="0"/>
              </a:spcAft>
              <a:buSzPts val="3200"/>
              <a:buAutoNum type="arabicPeriod"/>
            </a:pPr>
            <a:r>
              <a:rPr lang="en-US"/>
              <a:t>Lack of Health Insurance</a:t>
            </a:r>
            <a:endParaRPr/>
          </a:p>
          <a:p>
            <a:pPr marL="457200" marR="0" lvl="0" indent="-431800" algn="l" rtl="0">
              <a:lnSpc>
                <a:spcPct val="150000"/>
              </a:lnSpc>
              <a:spcBef>
                <a:spcPts val="0"/>
              </a:spcBef>
              <a:spcAft>
                <a:spcPts val="0"/>
              </a:spcAft>
              <a:buSzPts val="3200"/>
              <a:buAutoNum type="arabicPeriod"/>
            </a:pPr>
            <a:r>
              <a:rPr lang="en-US"/>
              <a:t>Poverty Rates</a:t>
            </a:r>
            <a:endParaRPr/>
          </a:p>
        </p:txBody>
      </p:sp>
      <p:sp>
        <p:nvSpPr>
          <p:cNvPr id="82" name="Shape 82"/>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3" name="Shape 83"/>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41951056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fill="hold"/>
                                        <p:tgtEl>
                                          <p:spTgt spid="83"/>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Layers Used</a:t>
            </a:r>
            <a:endParaRPr sz="4400" b="0" i="0" u="none" strike="noStrike" cap="none">
              <a:solidFill>
                <a:schemeClr val="lt1"/>
              </a:solidFill>
              <a:latin typeface="Arial"/>
              <a:ea typeface="Arial"/>
              <a:cs typeface="Arial"/>
              <a:sym typeface="Arial"/>
            </a:endParaRPr>
          </a:p>
        </p:txBody>
      </p:sp>
      <p:sp>
        <p:nvSpPr>
          <p:cNvPr id="89" name="Shape 89"/>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r>
              <a:rPr lang="en-US" dirty="0"/>
              <a:t>4. </a:t>
            </a:r>
            <a:r>
              <a:rPr lang="en-US" dirty="0" smtClean="0"/>
              <a:t>Poor </a:t>
            </a:r>
            <a:r>
              <a:rPr lang="en-US" dirty="0"/>
              <a:t>Mental Health</a:t>
            </a:r>
            <a:endParaRPr dirty="0"/>
          </a:p>
          <a:p>
            <a:pPr marL="0" marR="0" lvl="0" indent="0" algn="l" rtl="0">
              <a:lnSpc>
                <a:spcPct val="150000"/>
              </a:lnSpc>
              <a:spcBef>
                <a:spcPts val="0"/>
              </a:spcBef>
              <a:spcAft>
                <a:spcPts val="0"/>
              </a:spcAft>
              <a:buNone/>
            </a:pPr>
            <a:r>
              <a:rPr lang="en-US" dirty="0"/>
              <a:t>5. Transportation Patterns</a:t>
            </a:r>
            <a:endParaRPr dirty="0"/>
          </a:p>
          <a:p>
            <a:pPr marL="0" marR="0" lvl="0" indent="0" algn="l" rtl="0">
              <a:lnSpc>
                <a:spcPct val="150000"/>
              </a:lnSpc>
              <a:spcBef>
                <a:spcPts val="0"/>
              </a:spcBef>
              <a:spcAft>
                <a:spcPts val="0"/>
              </a:spcAft>
              <a:buNone/>
            </a:pPr>
            <a:r>
              <a:rPr lang="en-US" dirty="0"/>
              <a:t>6. Drug Overdoses</a:t>
            </a:r>
            <a:endParaRPr dirty="0"/>
          </a:p>
        </p:txBody>
      </p:sp>
      <p:sp>
        <p:nvSpPr>
          <p:cNvPr id="90" name="Shape 90"/>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1" name="Shape 91"/>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79533539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spd="-100000" fill="hold"/>
                                        <p:tgtEl>
                                          <p:spTgt spid="91"/>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Methods</a:t>
            </a:r>
            <a:endParaRPr sz="4400" b="0" i="0" u="none" strike="noStrike" cap="none">
              <a:solidFill>
                <a:schemeClr val="lt1"/>
              </a:solidFill>
              <a:latin typeface="Arial"/>
              <a:ea typeface="Arial"/>
              <a:cs typeface="Arial"/>
              <a:sym typeface="Arial"/>
            </a:endParaRPr>
          </a:p>
        </p:txBody>
      </p:sp>
      <p:sp>
        <p:nvSpPr>
          <p:cNvPr id="97" name="Shape 97"/>
          <p:cNvSpPr txBox="1">
            <a:spLocks noGrp="1"/>
          </p:cNvSpPr>
          <p:nvPr>
            <p:ph idx="1"/>
          </p:nvPr>
        </p:nvSpPr>
        <p:spPr>
          <a:xfrm>
            <a:off x="152400" y="1447800"/>
            <a:ext cx="5209500" cy="4572000"/>
          </a:xfrm>
          <a:prstGeom prst="rect">
            <a:avLst/>
          </a:prstGeom>
          <a:noFill/>
          <a:ln>
            <a:noFill/>
          </a:ln>
        </p:spPr>
        <p:txBody>
          <a:bodyPr spcFirstLastPara="1" wrap="square" lIns="91425" tIns="45700" rIns="91425" bIns="45700" anchor="t" anchorCtr="0">
            <a:noAutofit/>
          </a:bodyPr>
          <a:lstStyle/>
          <a:p>
            <a:pPr marL="457200" marR="0" lvl="0" indent="-368300" algn="l" rtl="0">
              <a:spcBef>
                <a:spcPts val="0"/>
              </a:spcBef>
              <a:spcAft>
                <a:spcPts val="0"/>
              </a:spcAft>
              <a:buSzPts val="2200"/>
              <a:buChar char="•"/>
            </a:pPr>
            <a:r>
              <a:rPr lang="en-US" sz="2200"/>
              <a:t>Pull data from various sources </a:t>
            </a:r>
            <a:endParaRPr sz="2200"/>
          </a:p>
          <a:p>
            <a:pPr marL="457200" marR="0" lvl="0" indent="-368300" algn="l" rtl="0">
              <a:spcBef>
                <a:spcPts val="0"/>
              </a:spcBef>
              <a:spcAft>
                <a:spcPts val="0"/>
              </a:spcAft>
              <a:buSzPts val="2200"/>
              <a:buChar char="•"/>
            </a:pPr>
            <a:r>
              <a:rPr lang="en-US" sz="2200"/>
              <a:t>Map to census tract</a:t>
            </a:r>
            <a:endParaRPr sz="2200"/>
          </a:p>
          <a:p>
            <a:pPr marL="457200" marR="0" lvl="0" indent="-368300" algn="l" rtl="0">
              <a:spcBef>
                <a:spcPts val="0"/>
              </a:spcBef>
              <a:spcAft>
                <a:spcPts val="0"/>
              </a:spcAft>
              <a:buSzPts val="2200"/>
              <a:buChar char="•"/>
            </a:pPr>
            <a:r>
              <a:rPr lang="en-US" sz="2200"/>
              <a:t>Convert polygon layers to raster images</a:t>
            </a:r>
            <a:endParaRPr sz="2200"/>
          </a:p>
          <a:p>
            <a:pPr marL="457200" marR="0" lvl="0" indent="-368300" algn="l" rtl="0">
              <a:spcBef>
                <a:spcPts val="0"/>
              </a:spcBef>
              <a:spcAft>
                <a:spcPts val="0"/>
              </a:spcAft>
              <a:buSzPts val="2200"/>
              <a:buChar char="•"/>
            </a:pPr>
            <a:r>
              <a:rPr lang="en-US" sz="2200"/>
              <a:t>Convert to common scale: MS Large</a:t>
            </a:r>
            <a:endParaRPr sz="2200"/>
          </a:p>
          <a:p>
            <a:pPr marL="457200" marR="0" lvl="0" indent="-368300" algn="l" rtl="0">
              <a:spcBef>
                <a:spcPts val="0"/>
              </a:spcBef>
              <a:spcAft>
                <a:spcPts val="0"/>
              </a:spcAft>
              <a:buSzPts val="2200"/>
              <a:buChar char="•"/>
            </a:pPr>
            <a:r>
              <a:rPr lang="en-US" sz="2200"/>
              <a:t>Weighted Sum: Weighed Drug Overdose Layer Heaviest, Followed by Poverty and Daytime Population</a:t>
            </a:r>
            <a:endParaRPr sz="2200"/>
          </a:p>
          <a:p>
            <a:pPr marL="0" marR="0" lvl="0" indent="0" algn="l" rtl="0">
              <a:spcBef>
                <a:spcPts val="0"/>
              </a:spcBef>
              <a:spcAft>
                <a:spcPts val="0"/>
              </a:spcAft>
              <a:buNone/>
            </a:pPr>
            <a:endParaRPr/>
          </a:p>
        </p:txBody>
      </p:sp>
      <p:sp>
        <p:nvSpPr>
          <p:cNvPr id="98" name="Shape 98"/>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9" name="Shape 99"/>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00" name="Shape 100"/>
          <p:cNvPicPr preferRelativeResize="0"/>
          <p:nvPr/>
        </p:nvPicPr>
        <p:blipFill>
          <a:blip r:embed="rId3">
            <a:alphaModFix/>
          </a:blip>
          <a:stretch>
            <a:fillRect/>
          </a:stretch>
        </p:blipFill>
        <p:spPr>
          <a:xfrm>
            <a:off x="5608775" y="1041525"/>
            <a:ext cx="3088076" cy="5086221"/>
          </a:xfrm>
          <a:prstGeom prst="rect">
            <a:avLst/>
          </a:prstGeom>
          <a:noFill/>
          <a:ln>
            <a:noFill/>
          </a:ln>
        </p:spPr>
      </p:pic>
    </p:spTree>
    <p:extLst>
      <p:ext uri="{BB962C8B-B14F-4D97-AF65-F5344CB8AC3E}">
        <p14:creationId xmlns:p14="http://schemas.microsoft.com/office/powerpoint/2010/main" val="362373188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fill="hold"/>
                                        <p:tgtEl>
                                          <p:spTgt spid="99"/>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Daytime Population</a:t>
            </a:r>
            <a:endParaRPr sz="4400" b="0" i="0" u="none" strike="noStrike" cap="none">
              <a:solidFill>
                <a:schemeClr val="lt1"/>
              </a:solidFill>
              <a:latin typeface="Arial"/>
              <a:ea typeface="Arial"/>
              <a:cs typeface="Arial"/>
              <a:sym typeface="Arial"/>
            </a:endParaRPr>
          </a:p>
        </p:txBody>
      </p:sp>
      <p:sp>
        <p:nvSpPr>
          <p:cNvPr id="106" name="Shape 106"/>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sz="3200" b="0" i="0" u="none" strike="noStrike" cap="none">
              <a:solidFill>
                <a:schemeClr val="lt1"/>
              </a:solidFill>
              <a:latin typeface="Arial"/>
              <a:ea typeface="Arial"/>
              <a:cs typeface="Arial"/>
              <a:sym typeface="Arial"/>
            </a:endParaRPr>
          </a:p>
        </p:txBody>
      </p:sp>
      <p:sp>
        <p:nvSpPr>
          <p:cNvPr id="107" name="Shape 107"/>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8" name="Shape 108"/>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09" name="Shape 109"/>
          <p:cNvPicPr preferRelativeResize="0"/>
          <p:nvPr/>
        </p:nvPicPr>
        <p:blipFill>
          <a:blip r:embed="rId3">
            <a:alphaModFix/>
          </a:blip>
          <a:stretch>
            <a:fillRect/>
          </a:stretch>
        </p:blipFill>
        <p:spPr>
          <a:xfrm>
            <a:off x="3104325" y="1216800"/>
            <a:ext cx="2935350" cy="4834746"/>
          </a:xfrm>
          <a:prstGeom prst="rect">
            <a:avLst/>
          </a:prstGeom>
          <a:noFill/>
          <a:ln>
            <a:noFill/>
          </a:ln>
        </p:spPr>
      </p:pic>
    </p:spTree>
    <p:extLst>
      <p:ext uri="{BB962C8B-B14F-4D97-AF65-F5344CB8AC3E}">
        <p14:creationId xmlns:p14="http://schemas.microsoft.com/office/powerpoint/2010/main" val="119607139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spd="-100000" fill="hold"/>
                                        <p:tgtEl>
                                          <p:spTgt spid="108"/>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Overview of Presentation</a:t>
            </a:r>
          </a:p>
        </p:txBody>
      </p:sp>
      <p:graphicFrame>
        <p:nvGraphicFramePr>
          <p:cNvPr id="8" name="Content Placeholder 7">
            <a:extLst>
              <a:ext uri="{FF2B5EF4-FFF2-40B4-BE49-F238E27FC236}">
                <a16:creationId xmlns="" xmlns:a16="http://schemas.microsoft.com/office/drawing/2014/main" id="{96194F72-8721-4356-8458-CEB2E9AC715D}"/>
              </a:ext>
            </a:extLst>
          </p:cNvPr>
          <p:cNvGraphicFramePr>
            <a:graphicFrameLocks noGrp="1"/>
          </p:cNvGraphicFramePr>
          <p:nvPr>
            <p:ph idx="1"/>
            <p:extLst>
              <p:ext uri="{D42A27DB-BD31-4B8C-83A1-F6EECF244321}">
                <p14:modId xmlns:p14="http://schemas.microsoft.com/office/powerpoint/2010/main" val="2220637074"/>
              </p:ext>
            </p:extLst>
          </p:nvPr>
        </p:nvGraphicFramePr>
        <p:xfrm>
          <a:off x="152400" y="1330247"/>
          <a:ext cx="88392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87735470"/>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Lack of Health Insurance</a:t>
            </a:r>
            <a:endParaRPr sz="4400" b="0" i="0" u="none" strike="noStrike" cap="none">
              <a:solidFill>
                <a:schemeClr val="lt1"/>
              </a:solidFill>
              <a:latin typeface="Arial"/>
              <a:ea typeface="Arial"/>
              <a:cs typeface="Arial"/>
              <a:sym typeface="Arial"/>
            </a:endParaRPr>
          </a:p>
        </p:txBody>
      </p:sp>
      <p:sp>
        <p:nvSpPr>
          <p:cNvPr id="115" name="Shape 115"/>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sz="3200" b="0" i="0" u="none" strike="noStrike" cap="none">
              <a:solidFill>
                <a:schemeClr val="lt1"/>
              </a:solidFill>
              <a:latin typeface="Arial"/>
              <a:ea typeface="Arial"/>
              <a:cs typeface="Arial"/>
              <a:sym typeface="Arial"/>
            </a:endParaRPr>
          </a:p>
        </p:txBody>
      </p:sp>
      <p:sp>
        <p:nvSpPr>
          <p:cNvPr id="116" name="Shape 116"/>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7" name="Shape 117"/>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8" name="Shape 118"/>
          <p:cNvPicPr preferRelativeResize="0"/>
          <p:nvPr/>
        </p:nvPicPr>
        <p:blipFill>
          <a:blip r:embed="rId3">
            <a:alphaModFix/>
          </a:blip>
          <a:stretch>
            <a:fillRect/>
          </a:stretch>
        </p:blipFill>
        <p:spPr>
          <a:xfrm>
            <a:off x="3047652" y="1138812"/>
            <a:ext cx="2933099" cy="4830977"/>
          </a:xfrm>
          <a:prstGeom prst="rect">
            <a:avLst/>
          </a:prstGeom>
          <a:noFill/>
          <a:ln>
            <a:noFill/>
          </a:ln>
        </p:spPr>
      </p:pic>
    </p:spTree>
    <p:extLst>
      <p:ext uri="{BB962C8B-B14F-4D97-AF65-F5344CB8AC3E}">
        <p14:creationId xmlns:p14="http://schemas.microsoft.com/office/powerpoint/2010/main" val="35702457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fill="hold"/>
                                        <p:tgtEl>
                                          <p:spTgt spid="117"/>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Poverty Rates</a:t>
            </a:r>
            <a:endParaRPr sz="4400" b="0" i="0" u="none" strike="noStrike" cap="none">
              <a:solidFill>
                <a:schemeClr val="lt1"/>
              </a:solidFill>
              <a:latin typeface="Arial"/>
              <a:ea typeface="Arial"/>
              <a:cs typeface="Arial"/>
              <a:sym typeface="Arial"/>
            </a:endParaRPr>
          </a:p>
        </p:txBody>
      </p:sp>
      <p:sp>
        <p:nvSpPr>
          <p:cNvPr id="124" name="Shape 124"/>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sz="3200" b="0" i="0" u="none" strike="noStrike" cap="none">
              <a:solidFill>
                <a:schemeClr val="lt1"/>
              </a:solidFill>
              <a:latin typeface="Arial"/>
              <a:ea typeface="Arial"/>
              <a:cs typeface="Arial"/>
              <a:sym typeface="Arial"/>
            </a:endParaRPr>
          </a:p>
        </p:txBody>
      </p:sp>
      <p:sp>
        <p:nvSpPr>
          <p:cNvPr id="125" name="Shape 125"/>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6" name="Shape 126"/>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27" name="Shape 127"/>
          <p:cNvPicPr preferRelativeResize="0"/>
          <p:nvPr/>
        </p:nvPicPr>
        <p:blipFill>
          <a:blip r:embed="rId3">
            <a:alphaModFix/>
          </a:blip>
          <a:stretch>
            <a:fillRect/>
          </a:stretch>
        </p:blipFill>
        <p:spPr>
          <a:xfrm>
            <a:off x="3108411" y="1148589"/>
            <a:ext cx="2927177" cy="4821222"/>
          </a:xfrm>
          <a:prstGeom prst="rect">
            <a:avLst/>
          </a:prstGeom>
          <a:noFill/>
          <a:ln>
            <a:noFill/>
          </a:ln>
        </p:spPr>
      </p:pic>
    </p:spTree>
    <p:extLst>
      <p:ext uri="{BB962C8B-B14F-4D97-AF65-F5344CB8AC3E}">
        <p14:creationId xmlns:p14="http://schemas.microsoft.com/office/powerpoint/2010/main" val="293265778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347 " pathEditMode="fixed" rAng="0" ptsTypes="AA">
                                      <p:cBhvr>
                                        <p:cTn id="6" dur="15000" spd="-100000" fill="hold"/>
                                        <p:tgtEl>
                                          <p:spTgt spid="126"/>
                                        </p:tgtEl>
                                        <p:attrNameLst>
                                          <p:attrName>ppt_x</p:attrName>
                                          <p:attrName>ppt_y</p:attrName>
                                        </p:attrNameLst>
                                      </p:cBhvr>
                                      <p:rCtr x="48542" y="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Mental Health</a:t>
            </a:r>
            <a:endParaRPr sz="4400" b="0" i="0" u="none" strike="noStrike" cap="none">
              <a:solidFill>
                <a:schemeClr val="lt1"/>
              </a:solidFill>
              <a:latin typeface="Arial"/>
              <a:ea typeface="Arial"/>
              <a:cs typeface="Arial"/>
              <a:sym typeface="Arial"/>
            </a:endParaRPr>
          </a:p>
        </p:txBody>
      </p:sp>
      <p:sp>
        <p:nvSpPr>
          <p:cNvPr id="133" name="Shape 133"/>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sz="3200" b="0" i="0" u="none" strike="noStrike" cap="none">
              <a:solidFill>
                <a:schemeClr val="lt1"/>
              </a:solidFill>
              <a:latin typeface="Arial"/>
              <a:ea typeface="Arial"/>
              <a:cs typeface="Arial"/>
              <a:sym typeface="Arial"/>
            </a:endParaRPr>
          </a:p>
        </p:txBody>
      </p:sp>
      <p:sp>
        <p:nvSpPr>
          <p:cNvPr id="134" name="Shape 134"/>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5" name="Shape 135"/>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36" name="Shape 136"/>
          <p:cNvPicPr preferRelativeResize="0"/>
          <p:nvPr/>
        </p:nvPicPr>
        <p:blipFill>
          <a:blip r:embed="rId3">
            <a:alphaModFix/>
          </a:blip>
          <a:stretch>
            <a:fillRect/>
          </a:stretch>
        </p:blipFill>
        <p:spPr>
          <a:xfrm>
            <a:off x="3110493" y="1155448"/>
            <a:ext cx="2923008" cy="4814355"/>
          </a:xfrm>
          <a:prstGeom prst="rect">
            <a:avLst/>
          </a:prstGeom>
          <a:noFill/>
          <a:ln>
            <a:noFill/>
          </a:ln>
        </p:spPr>
      </p:pic>
    </p:spTree>
    <p:extLst>
      <p:ext uri="{BB962C8B-B14F-4D97-AF65-F5344CB8AC3E}">
        <p14:creationId xmlns:p14="http://schemas.microsoft.com/office/powerpoint/2010/main" val="70306351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fill="hold"/>
                                        <p:tgtEl>
                                          <p:spTgt spid="135"/>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Transportation Patterns</a:t>
            </a:r>
            <a:endParaRPr sz="4400" b="0" i="0" u="none" strike="noStrike" cap="none">
              <a:solidFill>
                <a:schemeClr val="lt1"/>
              </a:solidFill>
              <a:latin typeface="Arial"/>
              <a:ea typeface="Arial"/>
              <a:cs typeface="Arial"/>
              <a:sym typeface="Arial"/>
            </a:endParaRPr>
          </a:p>
        </p:txBody>
      </p:sp>
      <p:sp>
        <p:nvSpPr>
          <p:cNvPr id="142" name="Shape 142"/>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sz="3200" b="0" i="0" u="none" strike="noStrike" cap="none">
              <a:solidFill>
                <a:schemeClr val="lt1"/>
              </a:solidFill>
              <a:latin typeface="Arial"/>
              <a:ea typeface="Arial"/>
              <a:cs typeface="Arial"/>
              <a:sym typeface="Arial"/>
            </a:endParaRPr>
          </a:p>
        </p:txBody>
      </p:sp>
      <p:sp>
        <p:nvSpPr>
          <p:cNvPr id="143" name="Shape 143"/>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4" name="Shape 144"/>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45" name="Shape 145"/>
          <p:cNvPicPr preferRelativeResize="0"/>
          <p:nvPr/>
        </p:nvPicPr>
        <p:blipFill>
          <a:blip r:embed="rId3">
            <a:alphaModFix/>
          </a:blip>
          <a:stretch>
            <a:fillRect/>
          </a:stretch>
        </p:blipFill>
        <p:spPr>
          <a:xfrm>
            <a:off x="3114913" y="1169988"/>
            <a:ext cx="2914172" cy="4799823"/>
          </a:xfrm>
          <a:prstGeom prst="rect">
            <a:avLst/>
          </a:prstGeom>
          <a:noFill/>
          <a:ln>
            <a:noFill/>
          </a:ln>
        </p:spPr>
      </p:pic>
    </p:spTree>
    <p:extLst>
      <p:ext uri="{BB962C8B-B14F-4D97-AF65-F5344CB8AC3E}">
        <p14:creationId xmlns:p14="http://schemas.microsoft.com/office/powerpoint/2010/main" val="408478920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spd="-100000" fill="hold"/>
                                        <p:tgtEl>
                                          <p:spTgt spid="144"/>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Overdose Rates</a:t>
            </a:r>
            <a:endParaRPr sz="4400" b="0" i="0" u="none" strike="noStrike" cap="none">
              <a:solidFill>
                <a:schemeClr val="lt1"/>
              </a:solidFill>
              <a:latin typeface="Arial"/>
              <a:ea typeface="Arial"/>
              <a:cs typeface="Arial"/>
              <a:sym typeface="Arial"/>
            </a:endParaRPr>
          </a:p>
        </p:txBody>
      </p:sp>
      <p:sp>
        <p:nvSpPr>
          <p:cNvPr id="151" name="Shape 151"/>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sz="3200" b="0" i="0" u="none" strike="noStrike" cap="none">
              <a:solidFill>
                <a:schemeClr val="lt1"/>
              </a:solidFill>
              <a:latin typeface="Arial"/>
              <a:ea typeface="Arial"/>
              <a:cs typeface="Arial"/>
              <a:sym typeface="Arial"/>
            </a:endParaRPr>
          </a:p>
        </p:txBody>
      </p:sp>
      <p:sp>
        <p:nvSpPr>
          <p:cNvPr id="152" name="Shape 152"/>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3" name="Shape 153"/>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54" name="Shape 154"/>
          <p:cNvPicPr preferRelativeResize="0"/>
          <p:nvPr/>
        </p:nvPicPr>
        <p:blipFill>
          <a:blip r:embed="rId3">
            <a:alphaModFix/>
          </a:blip>
          <a:stretch>
            <a:fillRect/>
          </a:stretch>
        </p:blipFill>
        <p:spPr>
          <a:xfrm>
            <a:off x="3108418" y="1198589"/>
            <a:ext cx="2927171" cy="4821222"/>
          </a:xfrm>
          <a:prstGeom prst="rect">
            <a:avLst/>
          </a:prstGeom>
          <a:noFill/>
          <a:ln>
            <a:noFill/>
          </a:ln>
        </p:spPr>
      </p:pic>
    </p:spTree>
    <p:extLst>
      <p:ext uri="{BB962C8B-B14F-4D97-AF65-F5344CB8AC3E}">
        <p14:creationId xmlns:p14="http://schemas.microsoft.com/office/powerpoint/2010/main" val="147732259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fill="hold"/>
                                        <p:tgtEl>
                                          <p:spTgt spid="153"/>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Overdose Rates</a:t>
            </a:r>
            <a:endParaRPr sz="4400" b="0" i="0" u="none" strike="noStrike" cap="none">
              <a:solidFill>
                <a:schemeClr val="lt1"/>
              </a:solidFill>
              <a:latin typeface="Arial"/>
              <a:ea typeface="Arial"/>
              <a:cs typeface="Arial"/>
              <a:sym typeface="Arial"/>
            </a:endParaRPr>
          </a:p>
        </p:txBody>
      </p:sp>
      <p:sp>
        <p:nvSpPr>
          <p:cNvPr id="160" name="Shape 160"/>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sz="3200" b="0" i="0" u="none" strike="noStrike" cap="none">
              <a:solidFill>
                <a:schemeClr val="lt1"/>
              </a:solidFill>
              <a:latin typeface="Arial"/>
              <a:ea typeface="Arial"/>
              <a:cs typeface="Arial"/>
              <a:sym typeface="Arial"/>
            </a:endParaRPr>
          </a:p>
        </p:txBody>
      </p:sp>
      <p:sp>
        <p:nvSpPr>
          <p:cNvPr id="161" name="Shape 161"/>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2" name="Shape 162"/>
          <p:cNvSpPr/>
          <p:nvPr/>
        </p:nvSpPr>
        <p:spPr>
          <a:xfrm>
            <a:off x="0" y="5969792"/>
            <a:ext cx="228600" cy="239700"/>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63" name="Shape 163"/>
          <p:cNvPicPr preferRelativeResize="0"/>
          <p:nvPr/>
        </p:nvPicPr>
        <p:blipFill>
          <a:blip r:embed="rId3">
            <a:alphaModFix/>
          </a:blip>
          <a:stretch>
            <a:fillRect/>
          </a:stretch>
        </p:blipFill>
        <p:spPr>
          <a:xfrm>
            <a:off x="3108418" y="1198589"/>
            <a:ext cx="2927171" cy="4821222"/>
          </a:xfrm>
          <a:prstGeom prst="rect">
            <a:avLst/>
          </a:prstGeom>
          <a:noFill/>
          <a:ln>
            <a:noFill/>
          </a:ln>
        </p:spPr>
      </p:pic>
    </p:spTree>
    <p:extLst>
      <p:ext uri="{BB962C8B-B14F-4D97-AF65-F5344CB8AC3E}">
        <p14:creationId xmlns:p14="http://schemas.microsoft.com/office/powerpoint/2010/main" val="30162233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spd="-100000" fill="hold"/>
                                        <p:tgtEl>
                                          <p:spTgt spid="162"/>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Final Suitability Map</a:t>
            </a:r>
            <a:endParaRPr sz="4400" b="0" i="0" u="none" strike="noStrike" cap="none">
              <a:solidFill>
                <a:schemeClr val="lt1"/>
              </a:solidFill>
              <a:latin typeface="Arial"/>
              <a:ea typeface="Arial"/>
              <a:cs typeface="Arial"/>
              <a:sym typeface="Arial"/>
            </a:endParaRPr>
          </a:p>
        </p:txBody>
      </p:sp>
      <p:sp>
        <p:nvSpPr>
          <p:cNvPr id="169" name="Shape 169"/>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endParaRPr sz="3200" b="0" i="0" u="none" strike="noStrike" cap="none">
              <a:solidFill>
                <a:schemeClr val="lt1"/>
              </a:solidFill>
              <a:latin typeface="Arial"/>
              <a:ea typeface="Arial"/>
              <a:cs typeface="Arial"/>
              <a:sym typeface="Arial"/>
            </a:endParaRPr>
          </a:p>
        </p:txBody>
      </p:sp>
      <p:sp>
        <p:nvSpPr>
          <p:cNvPr id="170" name="Shape 170"/>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1" name="Shape 171"/>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72" name="Shape 172"/>
          <p:cNvPicPr preferRelativeResize="0"/>
          <p:nvPr/>
        </p:nvPicPr>
        <p:blipFill>
          <a:blip r:embed="rId3">
            <a:alphaModFix/>
          </a:blip>
          <a:stretch>
            <a:fillRect/>
          </a:stretch>
        </p:blipFill>
        <p:spPr>
          <a:xfrm>
            <a:off x="3141184" y="1072364"/>
            <a:ext cx="2861629" cy="4713272"/>
          </a:xfrm>
          <a:prstGeom prst="rect">
            <a:avLst/>
          </a:prstGeom>
          <a:noFill/>
          <a:ln>
            <a:noFill/>
          </a:ln>
        </p:spPr>
      </p:pic>
    </p:spTree>
    <p:extLst>
      <p:ext uri="{BB962C8B-B14F-4D97-AF65-F5344CB8AC3E}">
        <p14:creationId xmlns:p14="http://schemas.microsoft.com/office/powerpoint/2010/main" val="426766722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fill="hold"/>
                                        <p:tgtEl>
                                          <p:spTgt spid="171"/>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Findings</a:t>
            </a:r>
            <a:endParaRPr sz="4400" b="0" i="0" u="none" strike="noStrike" cap="none">
              <a:solidFill>
                <a:schemeClr val="lt1"/>
              </a:solidFill>
              <a:latin typeface="Arial"/>
              <a:ea typeface="Arial"/>
              <a:cs typeface="Arial"/>
              <a:sym typeface="Arial"/>
            </a:endParaRPr>
          </a:p>
        </p:txBody>
      </p:sp>
      <p:sp>
        <p:nvSpPr>
          <p:cNvPr id="178" name="Shape 178"/>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203200" marR="0" lvl="0" indent="0" algn="l" rtl="0">
              <a:spcBef>
                <a:spcPts val="0"/>
              </a:spcBef>
              <a:spcAft>
                <a:spcPts val="0"/>
              </a:spcAft>
              <a:buClr>
                <a:schemeClr val="lt1"/>
              </a:buClr>
              <a:buSzPts val="3200"/>
              <a:buFont typeface="Arial"/>
              <a:buNone/>
            </a:pPr>
            <a:r>
              <a:rPr lang="en-US"/>
              <a:t>Most Suitable Site:</a:t>
            </a:r>
            <a:endParaRPr/>
          </a:p>
          <a:p>
            <a:pPr marL="203200" marR="0" lvl="0" indent="0" algn="l" rtl="0">
              <a:spcBef>
                <a:spcPts val="0"/>
              </a:spcBef>
              <a:spcAft>
                <a:spcPts val="0"/>
              </a:spcAft>
              <a:buClr>
                <a:schemeClr val="lt1"/>
              </a:buClr>
              <a:buSzPts val="3200"/>
              <a:buFont typeface="Arial"/>
              <a:buNone/>
            </a:pPr>
            <a:r>
              <a:rPr lang="en-US"/>
              <a:t>Census Tract 93: Sodo</a:t>
            </a:r>
            <a:endParaRPr sz="3200" b="0" i="0" u="none" strike="noStrike" cap="none">
              <a:solidFill>
                <a:schemeClr val="lt1"/>
              </a:solidFill>
              <a:latin typeface="Arial"/>
              <a:ea typeface="Arial"/>
              <a:cs typeface="Arial"/>
              <a:sym typeface="Arial"/>
            </a:endParaRPr>
          </a:p>
        </p:txBody>
      </p:sp>
      <p:sp>
        <p:nvSpPr>
          <p:cNvPr id="179" name="Shape 179"/>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0" name="Shape 180"/>
          <p:cNvSpPr/>
          <p:nvPr/>
        </p:nvSpPr>
        <p:spPr>
          <a:xfrm>
            <a:off x="0" y="5969792"/>
            <a:ext cx="228600" cy="239700"/>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81" name="Shape 181"/>
          <p:cNvPicPr preferRelativeResize="0"/>
          <p:nvPr/>
        </p:nvPicPr>
        <p:blipFill>
          <a:blip r:embed="rId3">
            <a:alphaModFix/>
          </a:blip>
          <a:stretch>
            <a:fillRect/>
          </a:stretch>
        </p:blipFill>
        <p:spPr>
          <a:xfrm>
            <a:off x="5634325" y="1158501"/>
            <a:ext cx="3017052" cy="4969251"/>
          </a:xfrm>
          <a:prstGeom prst="rect">
            <a:avLst/>
          </a:prstGeom>
          <a:noFill/>
          <a:ln>
            <a:noFill/>
          </a:ln>
        </p:spPr>
      </p:pic>
    </p:spTree>
    <p:extLst>
      <p:ext uri="{BB962C8B-B14F-4D97-AF65-F5344CB8AC3E}">
        <p14:creationId xmlns:p14="http://schemas.microsoft.com/office/powerpoint/2010/main" val="109411887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spd="-100000" fill="hold"/>
                                        <p:tgtEl>
                                          <p:spTgt spid="180"/>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Findings</a:t>
            </a:r>
            <a:endParaRPr sz="4400" b="0" i="0" u="none" strike="noStrike" cap="none">
              <a:solidFill>
                <a:schemeClr val="lt1"/>
              </a:solidFill>
              <a:latin typeface="Arial"/>
              <a:ea typeface="Arial"/>
              <a:cs typeface="Arial"/>
              <a:sym typeface="Arial"/>
            </a:endParaRPr>
          </a:p>
        </p:txBody>
      </p:sp>
      <p:sp>
        <p:nvSpPr>
          <p:cNvPr id="187" name="Shape 187"/>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203200" marR="0" lvl="0" indent="0" algn="l" rtl="0">
              <a:spcBef>
                <a:spcPts val="0"/>
              </a:spcBef>
              <a:spcAft>
                <a:spcPts val="0"/>
              </a:spcAft>
              <a:buClr>
                <a:schemeClr val="lt1"/>
              </a:buClr>
              <a:buSzPts val="3200"/>
              <a:buFont typeface="Arial"/>
              <a:buNone/>
            </a:pPr>
            <a:r>
              <a:rPr lang="en-US"/>
              <a:t>Most Suitable Site:</a:t>
            </a:r>
            <a:endParaRPr/>
          </a:p>
          <a:p>
            <a:pPr marL="203200" marR="0" lvl="0" indent="0" algn="l" rtl="0">
              <a:spcBef>
                <a:spcPts val="0"/>
              </a:spcBef>
              <a:spcAft>
                <a:spcPts val="0"/>
              </a:spcAft>
              <a:buClr>
                <a:schemeClr val="lt1"/>
              </a:buClr>
              <a:buSzPts val="3200"/>
              <a:buFont typeface="Arial"/>
              <a:buNone/>
            </a:pPr>
            <a:r>
              <a:rPr lang="en-US"/>
              <a:t>Census Tract 93: Sodo</a:t>
            </a:r>
            <a:endParaRPr sz="3200" b="0" i="0" u="none" strike="noStrike" cap="none">
              <a:solidFill>
                <a:schemeClr val="lt1"/>
              </a:solidFill>
              <a:latin typeface="Arial"/>
              <a:ea typeface="Arial"/>
              <a:cs typeface="Arial"/>
              <a:sym typeface="Arial"/>
            </a:endParaRPr>
          </a:p>
        </p:txBody>
      </p:sp>
      <p:sp>
        <p:nvSpPr>
          <p:cNvPr id="188" name="Shape 188"/>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9" name="Shape 189"/>
          <p:cNvSpPr/>
          <p:nvPr/>
        </p:nvSpPr>
        <p:spPr>
          <a:xfrm>
            <a:off x="0" y="5969792"/>
            <a:ext cx="228600" cy="239700"/>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90" name="Shape 190"/>
          <p:cNvPicPr preferRelativeResize="0"/>
          <p:nvPr/>
        </p:nvPicPr>
        <p:blipFill>
          <a:blip r:embed="rId3">
            <a:alphaModFix/>
          </a:blip>
          <a:stretch>
            <a:fillRect/>
          </a:stretch>
        </p:blipFill>
        <p:spPr>
          <a:xfrm>
            <a:off x="5634325" y="1158501"/>
            <a:ext cx="3017052" cy="4969251"/>
          </a:xfrm>
          <a:prstGeom prst="rect">
            <a:avLst/>
          </a:prstGeom>
          <a:noFill/>
          <a:ln>
            <a:noFill/>
          </a:ln>
        </p:spPr>
      </p:pic>
    </p:spTree>
    <p:extLst>
      <p:ext uri="{BB962C8B-B14F-4D97-AF65-F5344CB8AC3E}">
        <p14:creationId xmlns:p14="http://schemas.microsoft.com/office/powerpoint/2010/main" val="151565905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fill="hold"/>
                                        <p:tgtEl>
                                          <p:spTgt spid="189"/>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Findings</a:t>
            </a:r>
            <a:endParaRPr sz="4400" b="0" i="0" u="none" strike="noStrike" cap="none">
              <a:solidFill>
                <a:schemeClr val="lt1"/>
              </a:solidFill>
              <a:latin typeface="Arial"/>
              <a:ea typeface="Arial"/>
              <a:cs typeface="Arial"/>
              <a:sym typeface="Arial"/>
            </a:endParaRPr>
          </a:p>
        </p:txBody>
      </p:sp>
      <p:sp>
        <p:nvSpPr>
          <p:cNvPr id="196" name="Shape 196"/>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r>
              <a:rPr lang="en-US"/>
              <a:t>Second Most Suitable Site:</a:t>
            </a:r>
            <a:endParaRPr/>
          </a:p>
          <a:p>
            <a:pPr marL="203200" marR="0" lvl="0" indent="0" algn="l" rtl="0">
              <a:spcBef>
                <a:spcPts val="0"/>
              </a:spcBef>
              <a:spcAft>
                <a:spcPts val="0"/>
              </a:spcAft>
              <a:buClr>
                <a:schemeClr val="lt1"/>
              </a:buClr>
              <a:buSzPts val="3200"/>
              <a:buFont typeface="Arial"/>
              <a:buNone/>
            </a:pPr>
            <a:r>
              <a:rPr lang="en-US"/>
              <a:t>Census Tract 53: University District</a:t>
            </a:r>
            <a:endParaRPr sz="3200" b="0" i="0" u="none" strike="noStrike" cap="none">
              <a:solidFill>
                <a:schemeClr val="lt1"/>
              </a:solidFill>
              <a:latin typeface="Arial"/>
              <a:ea typeface="Arial"/>
              <a:cs typeface="Arial"/>
              <a:sym typeface="Arial"/>
            </a:endParaRPr>
          </a:p>
        </p:txBody>
      </p:sp>
      <p:sp>
        <p:nvSpPr>
          <p:cNvPr id="197" name="Shape 197"/>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8" name="Shape 198"/>
          <p:cNvSpPr/>
          <p:nvPr/>
        </p:nvSpPr>
        <p:spPr>
          <a:xfrm>
            <a:off x="0" y="5969792"/>
            <a:ext cx="228600" cy="239700"/>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99" name="Shape 199"/>
          <p:cNvPicPr preferRelativeResize="0"/>
          <p:nvPr/>
        </p:nvPicPr>
        <p:blipFill>
          <a:blip r:embed="rId3">
            <a:alphaModFix/>
          </a:blip>
          <a:stretch>
            <a:fillRect/>
          </a:stretch>
        </p:blipFill>
        <p:spPr>
          <a:xfrm>
            <a:off x="1235300" y="2453725"/>
            <a:ext cx="5873574" cy="3566073"/>
          </a:xfrm>
          <a:prstGeom prst="rect">
            <a:avLst/>
          </a:prstGeom>
          <a:noFill/>
          <a:ln>
            <a:noFill/>
          </a:ln>
        </p:spPr>
      </p:pic>
    </p:spTree>
    <p:extLst>
      <p:ext uri="{BB962C8B-B14F-4D97-AF65-F5344CB8AC3E}">
        <p14:creationId xmlns:p14="http://schemas.microsoft.com/office/powerpoint/2010/main" val="188566985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185 " pathEditMode="fixed" rAng="0" ptsTypes="AA">
                                      <p:cBhvr>
                                        <p:cTn id="6" dur="15000" spd="-100000" fill="hold"/>
                                        <p:tgtEl>
                                          <p:spTgt spid="198"/>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Background</a:t>
            </a:r>
          </a:p>
        </p:txBody>
      </p:sp>
      <p:graphicFrame>
        <p:nvGraphicFramePr>
          <p:cNvPr id="5" name="Content Placeholder 4">
            <a:extLst>
              <a:ext uri="{FF2B5EF4-FFF2-40B4-BE49-F238E27FC236}">
                <a16:creationId xmlns="" xmlns:a16="http://schemas.microsoft.com/office/drawing/2014/main" id="{A1B92134-6F79-4A54-A5A4-1E2966523DF3}"/>
              </a:ext>
            </a:extLst>
          </p:cNvPr>
          <p:cNvGraphicFramePr>
            <a:graphicFrameLocks noGrp="1"/>
          </p:cNvGraphicFramePr>
          <p:nvPr>
            <p:ph idx="1"/>
          </p:nvPr>
        </p:nvGraphicFramePr>
        <p:xfrm>
          <a:off x="152400" y="1219200"/>
          <a:ext cx="8839200" cy="4750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74353756"/>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Findings</a:t>
            </a:r>
            <a:endParaRPr sz="4400" b="0" i="0" u="none" strike="noStrike" cap="none">
              <a:solidFill>
                <a:schemeClr val="lt1"/>
              </a:solidFill>
              <a:latin typeface="Arial"/>
              <a:ea typeface="Arial"/>
              <a:cs typeface="Arial"/>
              <a:sym typeface="Arial"/>
            </a:endParaRPr>
          </a:p>
        </p:txBody>
      </p:sp>
      <p:sp>
        <p:nvSpPr>
          <p:cNvPr id="205" name="Shape 205"/>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lt1"/>
              </a:buClr>
              <a:buSzPts val="3200"/>
              <a:buFont typeface="Arial"/>
              <a:buNone/>
            </a:pPr>
            <a:r>
              <a:rPr lang="en-US"/>
              <a:t>Second Most Suitable Site:</a:t>
            </a:r>
            <a:endParaRPr/>
          </a:p>
          <a:p>
            <a:pPr marL="203200" marR="0" lvl="0" indent="0" algn="l" rtl="0">
              <a:spcBef>
                <a:spcPts val="0"/>
              </a:spcBef>
              <a:spcAft>
                <a:spcPts val="0"/>
              </a:spcAft>
              <a:buClr>
                <a:schemeClr val="lt1"/>
              </a:buClr>
              <a:buSzPts val="3200"/>
              <a:buFont typeface="Arial"/>
              <a:buNone/>
            </a:pPr>
            <a:r>
              <a:rPr lang="en-US"/>
              <a:t>Census Tract 53: University District</a:t>
            </a:r>
            <a:endParaRPr sz="3200" b="0" i="0" u="none" strike="noStrike" cap="none">
              <a:solidFill>
                <a:schemeClr val="lt1"/>
              </a:solidFill>
              <a:latin typeface="Arial"/>
              <a:ea typeface="Arial"/>
              <a:cs typeface="Arial"/>
              <a:sym typeface="Arial"/>
            </a:endParaRPr>
          </a:p>
        </p:txBody>
      </p:sp>
      <p:sp>
        <p:nvSpPr>
          <p:cNvPr id="206" name="Shape 206"/>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7" name="Shape 207"/>
          <p:cNvSpPr/>
          <p:nvPr/>
        </p:nvSpPr>
        <p:spPr>
          <a:xfrm>
            <a:off x="0" y="5969792"/>
            <a:ext cx="228600" cy="239700"/>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08" name="Shape 208"/>
          <p:cNvPicPr preferRelativeResize="0"/>
          <p:nvPr/>
        </p:nvPicPr>
        <p:blipFill>
          <a:blip r:embed="rId3">
            <a:alphaModFix/>
          </a:blip>
          <a:stretch>
            <a:fillRect/>
          </a:stretch>
        </p:blipFill>
        <p:spPr>
          <a:xfrm>
            <a:off x="1235300" y="2453725"/>
            <a:ext cx="5873574" cy="3566073"/>
          </a:xfrm>
          <a:prstGeom prst="rect">
            <a:avLst/>
          </a:prstGeom>
          <a:noFill/>
          <a:ln>
            <a:noFill/>
          </a:ln>
        </p:spPr>
      </p:pic>
    </p:spTree>
    <p:extLst>
      <p:ext uri="{BB962C8B-B14F-4D97-AF65-F5344CB8AC3E}">
        <p14:creationId xmlns:p14="http://schemas.microsoft.com/office/powerpoint/2010/main" val="85280941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185 " pathEditMode="fixed" rAng="0" ptsTypes="AA">
                                      <p:cBhvr>
                                        <p:cTn id="6" dur="15000" fill="hold"/>
                                        <p:tgtEl>
                                          <p:spTgt spid="207"/>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Limitations and Concerns</a:t>
            </a:r>
            <a:endParaRPr sz="4400" b="0" i="0" u="none" strike="noStrike" cap="none">
              <a:solidFill>
                <a:schemeClr val="lt1"/>
              </a:solidFill>
              <a:latin typeface="Arial"/>
              <a:ea typeface="Arial"/>
              <a:cs typeface="Arial"/>
              <a:sym typeface="Arial"/>
            </a:endParaRPr>
          </a:p>
        </p:txBody>
      </p:sp>
      <p:sp>
        <p:nvSpPr>
          <p:cNvPr id="214" name="Shape 214"/>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lt1"/>
              </a:buClr>
              <a:buSzPts val="3600"/>
              <a:buFont typeface="Arial"/>
              <a:buChar char="•"/>
            </a:pPr>
            <a:r>
              <a:rPr lang="en-US" sz="3600"/>
              <a:t>Self-Reporting of Mental Health</a:t>
            </a:r>
            <a:endParaRPr sz="3600"/>
          </a:p>
          <a:p>
            <a:pPr marL="457200" marR="0" lvl="0" indent="-457200" algn="l" rtl="0">
              <a:spcBef>
                <a:spcPts val="0"/>
              </a:spcBef>
              <a:spcAft>
                <a:spcPts val="0"/>
              </a:spcAft>
              <a:buSzPts val="3600"/>
              <a:buChar char="•"/>
            </a:pPr>
            <a:r>
              <a:rPr lang="en-US" sz="3600"/>
              <a:t>Overdose rates reliability</a:t>
            </a:r>
            <a:endParaRPr sz="3600"/>
          </a:p>
        </p:txBody>
      </p:sp>
      <p:sp>
        <p:nvSpPr>
          <p:cNvPr id="215" name="Shape 215"/>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6" name="Shape 216"/>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56990242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083 0.00208 " pathEditMode="fixed" rAng="0" ptsTypes="AA">
                                      <p:cBhvr>
                                        <p:cTn id="6" dur="15000" spd="-100000" fill="hold"/>
                                        <p:tgtEl>
                                          <p:spTgt spid="216"/>
                                        </p:tgtEl>
                                        <p:attrNameLst>
                                          <p:attrName>ppt_x</p:attrName>
                                          <p:attrName>ppt_y</p:attrName>
                                        </p:attrNameLst>
                                      </p:cBhvr>
                                      <p:rCtr x="4854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Future of Project</a:t>
            </a:r>
            <a:endParaRPr sz="4400" b="0" i="0" u="none" strike="noStrike" cap="none">
              <a:solidFill>
                <a:schemeClr val="lt1"/>
              </a:solidFill>
              <a:latin typeface="Arial"/>
              <a:ea typeface="Arial"/>
              <a:cs typeface="Arial"/>
              <a:sym typeface="Arial"/>
            </a:endParaRPr>
          </a:p>
        </p:txBody>
      </p:sp>
      <p:sp>
        <p:nvSpPr>
          <p:cNvPr id="222" name="Shape 222"/>
          <p:cNvSpPr txBox="1">
            <a:spLocks noGrp="1"/>
          </p:cNvSpPr>
          <p:nvPr>
            <p:ph idx="1"/>
          </p:nvPr>
        </p:nvSpPr>
        <p:spPr>
          <a:xfrm>
            <a:off x="152400" y="1447800"/>
            <a:ext cx="5488200" cy="4572000"/>
          </a:xfrm>
          <a:prstGeom prst="rect">
            <a:avLst/>
          </a:prstGeom>
          <a:noFill/>
          <a:ln>
            <a:noFill/>
          </a:ln>
        </p:spPr>
        <p:txBody>
          <a:bodyPr spcFirstLastPara="1" wrap="square" lIns="91425" tIns="45700" rIns="91425" bIns="45700" anchor="t" anchorCtr="0">
            <a:noAutofit/>
          </a:bodyPr>
          <a:lstStyle/>
          <a:p>
            <a:pPr marL="457200" marR="0" lvl="0" indent="-431800" algn="l" rtl="0">
              <a:spcBef>
                <a:spcPts val="0"/>
              </a:spcBef>
              <a:spcAft>
                <a:spcPts val="0"/>
              </a:spcAft>
              <a:buClr>
                <a:schemeClr val="lt1"/>
              </a:buClr>
              <a:buSzPts val="3200"/>
              <a:buFont typeface="Arial"/>
              <a:buChar char="•"/>
            </a:pPr>
            <a:r>
              <a:rPr lang="en-US"/>
              <a:t>Build into senior project next year</a:t>
            </a:r>
            <a:endParaRPr/>
          </a:p>
          <a:p>
            <a:pPr marL="457200" marR="0" lvl="0" indent="-431800" algn="l" rtl="0">
              <a:spcBef>
                <a:spcPts val="0"/>
              </a:spcBef>
              <a:spcAft>
                <a:spcPts val="0"/>
              </a:spcAft>
              <a:buSzPts val="3200"/>
              <a:buChar char="•"/>
            </a:pPr>
            <a:r>
              <a:rPr lang="en-US"/>
              <a:t>Use additional GIS layers, other mediums</a:t>
            </a:r>
            <a:endParaRPr/>
          </a:p>
        </p:txBody>
      </p:sp>
      <p:sp>
        <p:nvSpPr>
          <p:cNvPr id="223" name="Shape 223"/>
          <p:cNvSpPr/>
          <p:nvPr/>
        </p:nvSpPr>
        <p:spPr>
          <a:xfrm>
            <a:off x="0" y="6051549"/>
            <a:ext cx="9144000" cy="76200"/>
          </a:xfrm>
          <a:prstGeom prst="rect">
            <a:avLst/>
          </a:prstGeom>
          <a:gradFill>
            <a:gsLst>
              <a:gs pos="0">
                <a:srgbClr val="939393"/>
              </a:gs>
              <a:gs pos="50000">
                <a:srgbClr val="D5D5D5"/>
              </a:gs>
              <a:gs pos="100000">
                <a:schemeClr val="lt1"/>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4" name="Shape 224"/>
          <p:cNvSpPr/>
          <p:nvPr/>
        </p:nvSpPr>
        <p:spPr>
          <a:xfrm>
            <a:off x="0" y="5969792"/>
            <a:ext cx="228600" cy="239713"/>
          </a:xfrm>
          <a:prstGeom prst="ellipse">
            <a:avLst/>
          </a:prstGeom>
          <a:gradFill>
            <a:gsLst>
              <a:gs pos="0">
                <a:schemeClr val="dk1"/>
              </a:gs>
              <a:gs pos="50000">
                <a:srgbClr val="F6FBFB"/>
              </a:gs>
              <a:gs pos="100000">
                <a:srgbClr val="0047FF">
                  <a:alpha val="980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25" name="Shape 225"/>
          <p:cNvPicPr preferRelativeResize="0"/>
          <p:nvPr/>
        </p:nvPicPr>
        <p:blipFill>
          <a:blip r:embed="rId3">
            <a:alphaModFix/>
          </a:blip>
          <a:stretch>
            <a:fillRect/>
          </a:stretch>
        </p:blipFill>
        <p:spPr>
          <a:xfrm>
            <a:off x="6059084" y="1072364"/>
            <a:ext cx="2861629" cy="4713272"/>
          </a:xfrm>
          <a:prstGeom prst="rect">
            <a:avLst/>
          </a:prstGeom>
          <a:noFill/>
          <a:ln>
            <a:noFill/>
          </a:ln>
        </p:spPr>
      </p:pic>
    </p:spTree>
    <p:extLst>
      <p:ext uri="{BB962C8B-B14F-4D97-AF65-F5344CB8AC3E}">
        <p14:creationId xmlns:p14="http://schemas.microsoft.com/office/powerpoint/2010/main" val="257607714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1.73472E-18 -1.48148E-6 L 0.97917 0.00208 " pathEditMode="fixed" rAng="0" ptsTypes="AA">
                                      <p:cBhvr>
                                        <p:cTn id="6" dur="15000" fill="hold"/>
                                        <p:tgtEl>
                                          <p:spTgt spid="224"/>
                                        </p:tgtEl>
                                        <p:attrNameLst>
                                          <p:attrName>ppt_x</p:attrName>
                                          <p:attrName>ppt_y</p:attrName>
                                        </p:attrNameLst>
                                      </p:cBhvr>
                                      <p:rCtr x="48958"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400" b="1" i="0" u="none" strike="noStrike" cap="none">
                <a:solidFill>
                  <a:schemeClr val="lt1"/>
                </a:solidFill>
                <a:latin typeface="Arial"/>
                <a:ea typeface="Arial"/>
                <a:cs typeface="Arial"/>
                <a:sym typeface="Arial"/>
              </a:rPr>
              <a:t>Time’s Up!</a:t>
            </a:r>
            <a:endParaRPr/>
          </a:p>
        </p:txBody>
      </p:sp>
      <p:sp>
        <p:nvSpPr>
          <p:cNvPr id="231" name="Shape 231"/>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lt1"/>
              </a:buClr>
              <a:buSzPts val="3200"/>
              <a:buFont typeface="Arial"/>
              <a:buChar char="•"/>
            </a:pPr>
            <a:r>
              <a:rPr lang="en-US" sz="3200" b="1" i="0" u="none" strike="noStrike" cap="none">
                <a:solidFill>
                  <a:schemeClr val="lt1"/>
                </a:solidFill>
                <a:latin typeface="Arial"/>
                <a:ea typeface="Arial"/>
                <a:cs typeface="Arial"/>
                <a:sym typeface="Arial"/>
              </a:rPr>
              <a:t>About your speaker:</a:t>
            </a:r>
            <a:endParaRPr/>
          </a:p>
          <a:p>
            <a:pPr marL="742950" marR="0" lvl="1" indent="-285750" algn="l" rtl="0">
              <a:spcBef>
                <a:spcPts val="480"/>
              </a:spcBef>
              <a:spcAft>
                <a:spcPts val="0"/>
              </a:spcAft>
              <a:buClr>
                <a:schemeClr val="lt1"/>
              </a:buClr>
              <a:buSzPts val="2400"/>
              <a:buFont typeface="Arial"/>
              <a:buChar char="–"/>
            </a:pPr>
            <a:r>
              <a:rPr lang="en-US" sz="2400" b="1" i="0" u="none" strike="noStrike" cap="none">
                <a:solidFill>
                  <a:schemeClr val="lt1"/>
                </a:solidFill>
                <a:latin typeface="Arial"/>
                <a:ea typeface="Arial"/>
                <a:cs typeface="Arial"/>
                <a:sym typeface="Arial"/>
              </a:rPr>
              <a:t>Name:</a:t>
            </a:r>
            <a:r>
              <a:rPr lang="en-US" sz="2400" b="1"/>
              <a:t> Hanna Peterson</a:t>
            </a:r>
            <a:endParaRPr/>
          </a:p>
          <a:p>
            <a:pPr marL="742950" marR="0" lvl="1" indent="-285750" algn="l" rtl="0">
              <a:spcBef>
                <a:spcPts val="480"/>
              </a:spcBef>
              <a:spcAft>
                <a:spcPts val="0"/>
              </a:spcAft>
              <a:buClr>
                <a:schemeClr val="lt1"/>
              </a:buClr>
              <a:buSzPts val="2400"/>
              <a:buFont typeface="Arial"/>
              <a:buChar char="–"/>
            </a:pPr>
            <a:r>
              <a:rPr lang="en-US" sz="2400" b="1" i="0" u="none" strike="noStrike" cap="none">
                <a:solidFill>
                  <a:schemeClr val="lt1"/>
                </a:solidFill>
                <a:latin typeface="Arial"/>
                <a:ea typeface="Arial"/>
                <a:cs typeface="Arial"/>
                <a:sym typeface="Arial"/>
              </a:rPr>
              <a:t>Company:</a:t>
            </a:r>
            <a:r>
              <a:rPr lang="en-US" sz="2400" b="1"/>
              <a:t> CEP</a:t>
            </a:r>
            <a:endParaRPr/>
          </a:p>
          <a:p>
            <a:pPr marL="742950" marR="0" lvl="1" indent="-285750" algn="l" rtl="0">
              <a:spcBef>
                <a:spcPts val="480"/>
              </a:spcBef>
              <a:spcAft>
                <a:spcPts val="0"/>
              </a:spcAft>
              <a:buClr>
                <a:schemeClr val="lt1"/>
              </a:buClr>
              <a:buSzPts val="2400"/>
              <a:buFont typeface="Arial"/>
              <a:buChar char="–"/>
            </a:pPr>
            <a:r>
              <a:rPr lang="en-US" sz="2400" b="1" i="0" u="none" strike="noStrike" cap="none">
                <a:solidFill>
                  <a:schemeClr val="lt1"/>
                </a:solidFill>
                <a:latin typeface="Arial"/>
                <a:ea typeface="Arial"/>
                <a:cs typeface="Arial"/>
                <a:sym typeface="Arial"/>
              </a:rPr>
              <a:t>Tel: </a:t>
            </a:r>
            <a:r>
              <a:rPr lang="en-US" sz="2400" b="1"/>
              <a:t>(425) 530 6194</a:t>
            </a:r>
            <a:endParaRPr/>
          </a:p>
          <a:p>
            <a:pPr marL="742950" marR="0" lvl="1" indent="-285750" algn="l" rtl="0">
              <a:spcBef>
                <a:spcPts val="480"/>
              </a:spcBef>
              <a:spcAft>
                <a:spcPts val="0"/>
              </a:spcAft>
              <a:buClr>
                <a:schemeClr val="lt1"/>
              </a:buClr>
              <a:buSzPts val="2400"/>
              <a:buFont typeface="Arial"/>
              <a:buChar char="–"/>
            </a:pPr>
            <a:r>
              <a:rPr lang="en-US" sz="2400" b="1" i="0" u="none" strike="noStrike" cap="none">
                <a:solidFill>
                  <a:schemeClr val="lt1"/>
                </a:solidFill>
                <a:latin typeface="Arial"/>
                <a:ea typeface="Arial"/>
                <a:cs typeface="Arial"/>
                <a:sym typeface="Arial"/>
              </a:rPr>
              <a:t>Email: </a:t>
            </a:r>
            <a:r>
              <a:rPr lang="en-US" sz="2400" b="1"/>
              <a:t>hannanp@uw.edu</a:t>
            </a:r>
            <a:r>
              <a:rPr lang="en-US" sz="2400" b="1" i="0" u="none" strike="noStrike" cap="none">
                <a:solidFill>
                  <a:schemeClr val="lt1"/>
                </a:solidFill>
                <a:latin typeface="Arial"/>
                <a:ea typeface="Arial"/>
                <a:cs typeface="Arial"/>
                <a:sym typeface="Arial"/>
              </a:rPr>
              <a:t> </a:t>
            </a:r>
            <a:endParaRPr/>
          </a:p>
          <a:p>
            <a:pPr marL="742950" marR="0" lvl="1" indent="-285750" algn="l" rtl="0">
              <a:spcBef>
                <a:spcPts val="480"/>
              </a:spcBef>
              <a:spcAft>
                <a:spcPts val="0"/>
              </a:spcAft>
              <a:buClr>
                <a:schemeClr val="lt1"/>
              </a:buClr>
              <a:buSzPts val="2400"/>
              <a:buFont typeface="Arial"/>
              <a:buChar char="–"/>
            </a:pPr>
            <a:r>
              <a:rPr lang="en-US" sz="2400" b="1" i="0" u="none" strike="noStrike" cap="none">
                <a:solidFill>
                  <a:schemeClr val="lt1"/>
                </a:solidFill>
                <a:latin typeface="Arial"/>
                <a:ea typeface="Arial"/>
                <a:cs typeface="Arial"/>
                <a:sym typeface="Arial"/>
              </a:rPr>
              <a:t>Social Media: </a:t>
            </a:r>
            <a:r>
              <a:rPr lang="en-US" sz="2400" b="1"/>
              <a:t>Call/Email</a:t>
            </a:r>
            <a:endParaRPr/>
          </a:p>
          <a:p>
            <a:pPr marL="742950" marR="0" lvl="1" indent="-285750" algn="l" rtl="0">
              <a:spcBef>
                <a:spcPts val="480"/>
              </a:spcBef>
              <a:spcAft>
                <a:spcPts val="0"/>
              </a:spcAft>
              <a:buClr>
                <a:schemeClr val="lt1"/>
              </a:buClr>
              <a:buSzPts val="2400"/>
              <a:buFont typeface="Arial"/>
              <a:buChar char="–"/>
            </a:pPr>
            <a:r>
              <a:rPr lang="en-US" sz="2400" b="1" i="0" u="none" strike="noStrike" cap="none">
                <a:solidFill>
                  <a:schemeClr val="lt1"/>
                </a:solidFill>
                <a:latin typeface="Arial"/>
                <a:ea typeface="Arial"/>
                <a:cs typeface="Arial"/>
                <a:sym typeface="Arial"/>
              </a:rPr>
              <a:t>Quick bio: </a:t>
            </a:r>
            <a:r>
              <a:rPr lang="en-US" sz="2400" b="1"/>
              <a:t>Hanna Peterson is a junior in the Community, Environment and Planning major at the University of Washington. She hopes to pursue a career in public policy and/or human services. </a:t>
            </a:r>
            <a:endParaRPr/>
          </a:p>
        </p:txBody>
      </p:sp>
      <p:pic>
        <p:nvPicPr>
          <p:cNvPr id="232" name="Shape 232" descr="stopwatch"/>
          <p:cNvPicPr preferRelativeResize="0"/>
          <p:nvPr/>
        </p:nvPicPr>
        <p:blipFill rotWithShape="1">
          <a:blip r:embed="rId3">
            <a:alphaModFix/>
          </a:blip>
          <a:srcRect/>
          <a:stretch/>
        </p:blipFill>
        <p:spPr>
          <a:xfrm rot="-2689506">
            <a:off x="5623950" y="-1447800"/>
            <a:ext cx="5486400" cy="5486400"/>
          </a:xfrm>
          <a:prstGeom prst="rect">
            <a:avLst/>
          </a:prstGeom>
          <a:noFill/>
          <a:ln>
            <a:noFill/>
          </a:ln>
        </p:spPr>
      </p:pic>
    </p:spTree>
    <p:extLst>
      <p:ext uri="{BB962C8B-B14F-4D97-AF65-F5344CB8AC3E}">
        <p14:creationId xmlns:p14="http://schemas.microsoft.com/office/powerpoint/2010/main" val="21440506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sz="4000" dirty="0" smtClean="0"/>
              <a:t>Mapping Our Realities in the Pacific Northwest Natives Geodatabase</a:t>
            </a:r>
            <a:endParaRPr lang="en-US" sz="4000" dirty="0"/>
          </a:p>
        </p:txBody>
      </p:sp>
      <p:sp>
        <p:nvSpPr>
          <p:cNvPr id="3" name="Subtitle 2"/>
          <p:cNvSpPr>
            <a:spLocks noGrp="1"/>
          </p:cNvSpPr>
          <p:nvPr>
            <p:ph type="subTitle" idx="1"/>
          </p:nvPr>
        </p:nvSpPr>
        <p:spPr/>
        <p:txBody>
          <a:bodyPr/>
          <a:lstStyle/>
          <a:p>
            <a:pPr algn="l"/>
            <a:endParaRPr lang="en-US" sz="2400" dirty="0" smtClean="0"/>
          </a:p>
          <a:p>
            <a:pPr algn="l"/>
            <a:r>
              <a:rPr lang="en-US" sz="2400" dirty="0" smtClean="0"/>
              <a:t>Victoria </a:t>
            </a:r>
            <a:r>
              <a:rPr lang="en-US" sz="2400" dirty="0" err="1" smtClean="0"/>
              <a:t>Buschman</a:t>
            </a:r>
            <a:endParaRPr lang="en-US" sz="2400" dirty="0"/>
          </a:p>
        </p:txBody>
      </p:sp>
    </p:spTree>
    <p:extLst>
      <p:ext uri="{BB962C8B-B14F-4D97-AF65-F5344CB8AC3E}">
        <p14:creationId xmlns:p14="http://schemas.microsoft.com/office/powerpoint/2010/main" val="1881215944"/>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1779"/>
            <a:ext cx="9144000" cy="6053328"/>
          </a:xfrm>
          <a:prstGeom prst="rect">
            <a:avLst/>
          </a:prstGeom>
        </p:spPr>
      </p:pic>
      <p:sp>
        <p:nvSpPr>
          <p:cNvPr id="6146" name="Rectangle 2"/>
          <p:cNvSpPr>
            <a:spLocks noGrp="1" noChangeArrowheads="1"/>
          </p:cNvSpPr>
          <p:nvPr>
            <p:ph type="title"/>
          </p:nvPr>
        </p:nvSpPr>
        <p:spPr/>
        <p:txBody>
          <a:bodyPr/>
          <a:lstStyle/>
          <a:p>
            <a:pPr eaLnBrk="1" hangingPunct="1"/>
            <a:endParaRPr lang="en-US" smtClean="0"/>
          </a:p>
        </p:txBody>
      </p:sp>
      <p:pic>
        <p:nvPicPr>
          <p:cNvPr id="3" name="Content Placeholder 2"/>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704850" y="-23030"/>
            <a:ext cx="7734300" cy="6074579"/>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301736692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7650"/>
            <a:ext cx="9144000" cy="6059199"/>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405587598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1779"/>
            <a:ext cx="9144000" cy="6053328"/>
          </a:xfrm>
          <a:prstGeom prst="rect">
            <a:avLst/>
          </a:prstGeom>
        </p:spPr>
      </p:pic>
      <p:sp>
        <p:nvSpPr>
          <p:cNvPr id="7170"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52400" y="-1779"/>
            <a:ext cx="8821574" cy="6053328"/>
          </a:xfrm>
        </p:spPr>
      </p:pic>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722892261"/>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1779"/>
            <a:ext cx="9144000" cy="6053328"/>
          </a:xfrm>
          <a:prstGeom prst="rect">
            <a:avLst/>
          </a:prstGeom>
        </p:spPr>
      </p:pic>
      <p:sp>
        <p:nvSpPr>
          <p:cNvPr id="9218" name="Rectangle 2"/>
          <p:cNvSpPr>
            <a:spLocks noGrp="1" noChangeArrowheads="1"/>
          </p:cNvSpPr>
          <p:nvPr>
            <p:ph type="title"/>
          </p:nvPr>
        </p:nvSpPr>
        <p:spPr>
          <a:xfrm>
            <a:off x="4731308" y="152400"/>
            <a:ext cx="4260292" cy="5817392"/>
          </a:xfrm>
        </p:spPr>
        <p:txBody>
          <a:bodyPr anchor="t"/>
          <a:lstStyle/>
          <a:p>
            <a:pPr eaLnBrk="1" hangingPunct="1"/>
            <a:r>
              <a:rPr lang="en-US" sz="3200" dirty="0" smtClean="0"/>
              <a:t/>
            </a:r>
            <a:br>
              <a:rPr lang="en-US" sz="3200" dirty="0" smtClean="0"/>
            </a:br>
            <a:r>
              <a:rPr lang="en-US" sz="3200" dirty="0" smtClean="0"/>
              <a:t/>
            </a:r>
            <a:br>
              <a:rPr lang="en-US" sz="3200" dirty="0" smtClean="0"/>
            </a:br>
            <a:r>
              <a:rPr lang="en-US" sz="3200" dirty="0"/>
              <a:t/>
            </a:r>
            <a:br>
              <a:rPr lang="en-US" sz="3200" dirty="0"/>
            </a:br>
            <a:r>
              <a:rPr lang="en-US" sz="2400" dirty="0" smtClean="0"/>
              <a:t>Transformative data from physical maps</a:t>
            </a:r>
            <a:br>
              <a:rPr lang="en-US" sz="2400" dirty="0" smtClean="0"/>
            </a:br>
            <a:r>
              <a:rPr lang="en-US" sz="2400" dirty="0" smtClean="0"/>
              <a:t/>
            </a:r>
            <a:br>
              <a:rPr lang="en-US" sz="2400" dirty="0" smtClean="0"/>
            </a:br>
            <a:r>
              <a:rPr lang="en-US" sz="2400" dirty="0" smtClean="0"/>
              <a:t>US federal and state public data</a:t>
            </a:r>
            <a:br>
              <a:rPr lang="en-US" sz="2400" dirty="0" smtClean="0"/>
            </a:br>
            <a:r>
              <a:rPr lang="en-US" sz="2400" dirty="0"/>
              <a:t/>
            </a:r>
            <a:br>
              <a:rPr lang="en-US" sz="2400" dirty="0"/>
            </a:br>
            <a:r>
              <a:rPr lang="en-US" sz="2400" dirty="0" smtClean="0"/>
              <a:t>Canadian federal and provincial data</a:t>
            </a:r>
            <a:r>
              <a:rPr lang="en-US" dirty="0" smtClean="0"/>
              <a:t/>
            </a:r>
            <a:br>
              <a:rPr lang="en-US" dirty="0" smtClean="0"/>
            </a:br>
            <a:endParaRPr lang="en-US"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656" y="-2057"/>
            <a:ext cx="4587652" cy="6053606"/>
          </a:xfrm>
          <a:prstGeom prst="rect">
            <a:avLst/>
          </a:prstGeom>
        </p:spPr>
      </p:pic>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9" name="Rounded Rectangle 8"/>
          <p:cNvSpPr/>
          <p:nvPr/>
        </p:nvSpPr>
        <p:spPr>
          <a:xfrm>
            <a:off x="5032654" y="381000"/>
            <a:ext cx="3657600" cy="6858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From Where?</a:t>
            </a:r>
            <a:endParaRPr lang="en-US" sz="2800" dirty="0"/>
          </a:p>
        </p:txBody>
      </p:sp>
    </p:spTree>
    <p:extLst>
      <p:ext uri="{BB962C8B-B14F-4D97-AF65-F5344CB8AC3E}">
        <p14:creationId xmlns:p14="http://schemas.microsoft.com/office/powerpoint/2010/main" val="421632317"/>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1779"/>
            <a:ext cx="9144000" cy="6053328"/>
          </a:xfrm>
          <a:prstGeom prst="rect">
            <a:avLst/>
          </a:prstGeom>
        </p:spPr>
      </p:pic>
      <p:sp>
        <p:nvSpPr>
          <p:cNvPr id="15362"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485900" y="14990"/>
            <a:ext cx="6172200" cy="6066752"/>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5" name="Rounded Rectangle 4"/>
          <p:cNvSpPr/>
          <p:nvPr/>
        </p:nvSpPr>
        <p:spPr>
          <a:xfrm>
            <a:off x="914400" y="3048366"/>
            <a:ext cx="3657600" cy="6858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Native-Owned Lands</a:t>
            </a:r>
            <a:endParaRPr lang="en-US" sz="2800" dirty="0"/>
          </a:p>
        </p:txBody>
      </p:sp>
    </p:spTree>
    <p:extLst>
      <p:ext uri="{BB962C8B-B14F-4D97-AF65-F5344CB8AC3E}">
        <p14:creationId xmlns:p14="http://schemas.microsoft.com/office/powerpoint/2010/main" val="645154659"/>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Background</a:t>
            </a:r>
          </a:p>
        </p:txBody>
      </p:sp>
      <p:graphicFrame>
        <p:nvGraphicFramePr>
          <p:cNvPr id="9" name="Content Placeholder 8">
            <a:extLst>
              <a:ext uri="{FF2B5EF4-FFF2-40B4-BE49-F238E27FC236}">
                <a16:creationId xmlns="" xmlns:a16="http://schemas.microsoft.com/office/drawing/2014/main" id="{B0A18B0F-C1F7-4EB7-831C-4C3B72CF11BA}"/>
              </a:ext>
            </a:extLst>
          </p:cNvPr>
          <p:cNvGraphicFramePr>
            <a:graphicFrameLocks noGrp="1"/>
          </p:cNvGraphicFramePr>
          <p:nvPr>
            <p:ph idx="1"/>
            <p:extLst>
              <p:ext uri="{D42A27DB-BD31-4B8C-83A1-F6EECF244321}">
                <p14:modId xmlns:p14="http://schemas.microsoft.com/office/powerpoint/2010/main" val="2334078745"/>
              </p:ext>
            </p:extLst>
          </p:nvPr>
        </p:nvGraphicFramePr>
        <p:xfrm>
          <a:off x="152400" y="1295400"/>
          <a:ext cx="8839200" cy="45926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032450544"/>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1779"/>
            <a:ext cx="9144000" cy="6053328"/>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5" name="Content Placeholder 4"/>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485900" y="0"/>
            <a:ext cx="6172200" cy="6059850"/>
          </a:xfrm>
        </p:spPr>
      </p:pic>
      <p:sp>
        <p:nvSpPr>
          <p:cNvPr id="10" name="Rounded Rectangle 9"/>
          <p:cNvSpPr/>
          <p:nvPr/>
        </p:nvSpPr>
        <p:spPr>
          <a:xfrm>
            <a:off x="914400" y="3048366"/>
            <a:ext cx="3657600" cy="6858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Native-Owned Lands</a:t>
            </a:r>
            <a:endParaRPr lang="en-US" sz="2800" dirty="0"/>
          </a:p>
        </p:txBody>
      </p:sp>
    </p:spTree>
    <p:extLst>
      <p:ext uri="{BB962C8B-B14F-4D97-AF65-F5344CB8AC3E}">
        <p14:creationId xmlns:p14="http://schemas.microsoft.com/office/powerpoint/2010/main" val="2473381153"/>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1779"/>
            <a:ext cx="9144000" cy="6053328"/>
          </a:xfrm>
          <a:prstGeom prst="rect">
            <a:avLst/>
          </a:prstGeo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485900" y="-17235"/>
            <a:ext cx="6172200" cy="6066752"/>
          </a:xfr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3671" y="4125230"/>
            <a:ext cx="1819529" cy="1362265"/>
          </a:xfrm>
          <a:prstGeom prst="rect">
            <a:avLst/>
          </a:prstGeom>
        </p:spPr>
      </p:pic>
      <p:sp>
        <p:nvSpPr>
          <p:cNvPr id="9" name="Rounded Rectangle 8"/>
          <p:cNvSpPr/>
          <p:nvPr/>
        </p:nvSpPr>
        <p:spPr>
          <a:xfrm>
            <a:off x="914400" y="3048366"/>
            <a:ext cx="3657600" cy="83783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Current and Historic Territories</a:t>
            </a:r>
            <a:endParaRPr lang="en-US" sz="2800" dirty="0"/>
          </a:p>
        </p:txBody>
      </p:sp>
    </p:spTree>
    <p:extLst>
      <p:ext uri="{BB962C8B-B14F-4D97-AF65-F5344CB8AC3E}">
        <p14:creationId xmlns:p14="http://schemas.microsoft.com/office/powerpoint/2010/main" val="152233822"/>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1779"/>
            <a:ext cx="9144000" cy="6053328"/>
          </a:xfrm>
          <a:prstGeom prst="rect">
            <a:avLst/>
          </a:prstGeom>
        </p:spPr>
      </p:pic>
      <p:sp>
        <p:nvSpPr>
          <p:cNvPr id="17410"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5900" y="-8175"/>
            <a:ext cx="6172200" cy="6059724"/>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0" name="Rounded Rectangle 9"/>
          <p:cNvSpPr/>
          <p:nvPr/>
        </p:nvSpPr>
        <p:spPr>
          <a:xfrm>
            <a:off x="914400" y="3048366"/>
            <a:ext cx="3657600" cy="83783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Native Community Resources</a:t>
            </a:r>
            <a:endParaRPr lang="en-US" sz="2800" dirty="0"/>
          </a:p>
        </p:txBody>
      </p:sp>
    </p:spTree>
    <p:extLst>
      <p:ext uri="{BB962C8B-B14F-4D97-AF65-F5344CB8AC3E}">
        <p14:creationId xmlns:p14="http://schemas.microsoft.com/office/powerpoint/2010/main" val="2292540009"/>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39" name="Rectangle 2"/>
          <p:cNvSpPr>
            <a:spLocks noGrp="1" noChangeArrowheads="1"/>
          </p:cNvSpPr>
          <p:nvPr>
            <p:ph type="title"/>
          </p:nvPr>
        </p:nvSpPr>
        <p:spPr>
          <a:xfrm>
            <a:off x="0" y="0"/>
            <a:ext cx="9144000" cy="6051549"/>
          </a:xfrm>
          <a:solidFill>
            <a:schemeClr val="tx1"/>
          </a:solidFill>
        </p:spPr>
        <p:txBody>
          <a:bodyPr/>
          <a:lstStyle/>
          <a:p>
            <a:pPr eaLnBrk="1" hangingPunct="1"/>
            <a:endParaRPr lang="en-US" dirty="0" smtClean="0"/>
          </a:p>
        </p:txBody>
      </p:sp>
      <p:pic>
        <p:nvPicPr>
          <p:cNvPr id="10248" name="Content Placeholder 1024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5900" y="0"/>
            <a:ext cx="6172200" cy="6059724"/>
          </a:xfrm>
        </p:spPr>
      </p:pic>
      <p:pic>
        <p:nvPicPr>
          <p:cNvPr id="10249" name="Picture 1024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7756" y="228600"/>
            <a:ext cx="2600688" cy="1238423"/>
          </a:xfrm>
          <a:prstGeom prst="rect">
            <a:avLst/>
          </a:prstGeom>
        </p:spPr>
      </p:pic>
      <p:pic>
        <p:nvPicPr>
          <p:cNvPr id="10250" name="Picture 1024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3584" y="1659764"/>
            <a:ext cx="2305372" cy="2591162"/>
          </a:xfrm>
          <a:prstGeom prst="rect">
            <a:avLst/>
          </a:prstGeom>
        </p:spPr>
      </p:pic>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44" name="Rounded Rectangle 43"/>
          <p:cNvSpPr/>
          <p:nvPr/>
        </p:nvSpPr>
        <p:spPr>
          <a:xfrm>
            <a:off x="914400" y="3048366"/>
            <a:ext cx="3657600" cy="83783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Native Community Resources</a:t>
            </a:r>
            <a:endParaRPr lang="en-US" sz="2800" dirty="0"/>
          </a:p>
        </p:txBody>
      </p:sp>
    </p:spTree>
    <p:extLst>
      <p:ext uri="{BB962C8B-B14F-4D97-AF65-F5344CB8AC3E}">
        <p14:creationId xmlns:p14="http://schemas.microsoft.com/office/powerpoint/2010/main" val="151749835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39" name="Rectangle 2"/>
          <p:cNvSpPr>
            <a:spLocks noGrp="1" noChangeArrowheads="1"/>
          </p:cNvSpPr>
          <p:nvPr>
            <p:ph type="title"/>
          </p:nvPr>
        </p:nvSpPr>
        <p:spPr>
          <a:xfrm>
            <a:off x="0" y="0"/>
            <a:ext cx="9144000" cy="6051549"/>
          </a:xfrm>
          <a:solidFill>
            <a:schemeClr val="tx1"/>
          </a:solidFill>
        </p:spPr>
        <p:txBody>
          <a:bodyPr/>
          <a:lstStyle/>
          <a:p>
            <a:pPr eaLnBrk="1" hangingPunct="1"/>
            <a:endParaRPr lang="en-US" dirty="0" smtClean="0"/>
          </a:p>
        </p:txBody>
      </p:sp>
      <p:pic>
        <p:nvPicPr>
          <p:cNvPr id="10248" name="Content Placeholder 1024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5900" y="0"/>
            <a:ext cx="6172200" cy="6059724"/>
          </a:xfrm>
        </p:spPr>
      </p:pic>
      <p:pic>
        <p:nvPicPr>
          <p:cNvPr id="10249" name="Picture 1024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7756" y="228600"/>
            <a:ext cx="2600688" cy="1238423"/>
          </a:xfrm>
          <a:prstGeom prst="rect">
            <a:avLst/>
          </a:prstGeom>
        </p:spPr>
      </p:pic>
      <p:pic>
        <p:nvPicPr>
          <p:cNvPr id="10250" name="Picture 1024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3072" y="1637718"/>
            <a:ext cx="2305372" cy="2591162"/>
          </a:xfrm>
          <a:prstGeom prst="rect">
            <a:avLst/>
          </a:prstGeom>
        </p:spPr>
      </p:pic>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44" name="Rounded Rectangle 43"/>
          <p:cNvSpPr/>
          <p:nvPr/>
        </p:nvSpPr>
        <p:spPr>
          <a:xfrm>
            <a:off x="914400" y="3048366"/>
            <a:ext cx="3657600" cy="83783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Native Community Resources</a:t>
            </a:r>
            <a:endParaRPr lang="en-US" sz="2800" dirty="0"/>
          </a:p>
        </p:txBody>
      </p:sp>
    </p:spTree>
    <p:extLst>
      <p:ext uri="{BB962C8B-B14F-4D97-AF65-F5344CB8AC3E}">
        <p14:creationId xmlns:p14="http://schemas.microsoft.com/office/powerpoint/2010/main" val="223694214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8301"/>
            <a:ext cx="9144000" cy="6053328"/>
          </a:xfrm>
          <a:prstGeom prst="rect">
            <a:avLst/>
          </a:prstGeom>
        </p:spPr>
      </p:pic>
      <p:sp>
        <p:nvSpPr>
          <p:cNvPr id="13314" name="Rectangle 2"/>
          <p:cNvSpPr>
            <a:spLocks noGrp="1" noChangeArrowheads="1"/>
          </p:cNvSpPr>
          <p:nvPr>
            <p:ph type="title"/>
          </p:nvPr>
        </p:nvSpPr>
        <p:spPr/>
        <p:txBody>
          <a:bodyPr/>
          <a:lstStyle/>
          <a:p>
            <a:pPr eaLnBrk="1" hangingPunct="1"/>
            <a:endParaRPr lang="en-US" smtClean="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5900" y="0"/>
            <a:ext cx="6172200" cy="6059850"/>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2" name="Rounded Rectangle 11"/>
          <p:cNvSpPr/>
          <p:nvPr/>
        </p:nvSpPr>
        <p:spPr>
          <a:xfrm>
            <a:off x="914400" y="3048366"/>
            <a:ext cx="3657600" cy="6858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Native Languages</a:t>
            </a:r>
            <a:endParaRPr lang="en-US" sz="2800" dirty="0"/>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88" y="3962400"/>
            <a:ext cx="1448002" cy="1209844"/>
          </a:xfrm>
          <a:prstGeom prst="rect">
            <a:avLst/>
          </a:prstGeom>
        </p:spPr>
      </p:pic>
    </p:spTree>
    <p:extLst>
      <p:ext uri="{BB962C8B-B14F-4D97-AF65-F5344CB8AC3E}">
        <p14:creationId xmlns:p14="http://schemas.microsoft.com/office/powerpoint/2010/main" val="4276367006"/>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8301"/>
            <a:ext cx="9144000" cy="6053328"/>
          </a:xfrm>
          <a:prstGeom prst="rect">
            <a:avLst/>
          </a:prstGeom>
        </p:spPr>
      </p:pic>
      <p:sp>
        <p:nvSpPr>
          <p:cNvPr id="13314" name="Rectangle 2"/>
          <p:cNvSpPr>
            <a:spLocks noGrp="1" noChangeArrowheads="1"/>
          </p:cNvSpPr>
          <p:nvPr>
            <p:ph type="title"/>
          </p:nvPr>
        </p:nvSpPr>
        <p:spPr/>
        <p:txBody>
          <a:bodyPr/>
          <a:lstStyle/>
          <a:p>
            <a:pPr eaLnBrk="1" hangingPunct="1"/>
            <a:endParaRPr lang="en-US" smtClean="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5900" y="0"/>
            <a:ext cx="6172200" cy="6059850"/>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8" name="Rounded Rectangle 7"/>
          <p:cNvSpPr/>
          <p:nvPr/>
        </p:nvSpPr>
        <p:spPr>
          <a:xfrm>
            <a:off x="914400" y="3048366"/>
            <a:ext cx="3657600" cy="6858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Native Languages</a:t>
            </a:r>
            <a:endParaRPr lang="en-US" sz="2800"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88" y="3962400"/>
            <a:ext cx="1448002" cy="1209844"/>
          </a:xfrm>
          <a:prstGeom prst="rect">
            <a:avLst/>
          </a:prstGeom>
        </p:spPr>
      </p:pic>
    </p:spTree>
    <p:extLst>
      <p:ext uri="{BB962C8B-B14F-4D97-AF65-F5344CB8AC3E}">
        <p14:creationId xmlns:p14="http://schemas.microsoft.com/office/powerpoint/2010/main" val="277080052"/>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779"/>
            <a:ext cx="9144000" cy="6053328"/>
          </a:xfrm>
          <a:prstGeom prst="rect">
            <a:avLst/>
          </a:prstGeom>
        </p:spPr>
      </p:pic>
      <p:sp>
        <p:nvSpPr>
          <p:cNvPr id="12290"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5900" y="6064"/>
            <a:ext cx="6172200" cy="6059850"/>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9" name="Rounded Rectangle 8"/>
          <p:cNvSpPr/>
          <p:nvPr/>
        </p:nvSpPr>
        <p:spPr>
          <a:xfrm>
            <a:off x="914400" y="3048366"/>
            <a:ext cx="3657600" cy="6858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Native Languages</a:t>
            </a:r>
            <a:endParaRPr lang="en-US" sz="28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88" y="3962400"/>
            <a:ext cx="1448002" cy="1209844"/>
          </a:xfrm>
          <a:prstGeom prst="rect">
            <a:avLst/>
          </a:prstGeom>
        </p:spPr>
      </p:pic>
    </p:spTree>
    <p:extLst>
      <p:ext uri="{BB962C8B-B14F-4D97-AF65-F5344CB8AC3E}">
        <p14:creationId xmlns:p14="http://schemas.microsoft.com/office/powerpoint/2010/main" val="76156953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0" y="-1779"/>
            <a:ext cx="9144000" cy="6053328"/>
          </a:xfrm>
          <a:prstGeom prst="rect">
            <a:avLst/>
          </a:prstGeom>
        </p:spPr>
      </p:pic>
      <p:sp>
        <p:nvSpPr>
          <p:cNvPr id="14338"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90764" y="-6246"/>
            <a:ext cx="6162472" cy="6050300"/>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88" y="3962400"/>
            <a:ext cx="1448002" cy="1209844"/>
          </a:xfrm>
          <a:prstGeom prst="rect">
            <a:avLst/>
          </a:prstGeom>
        </p:spPr>
      </p:pic>
      <p:sp>
        <p:nvSpPr>
          <p:cNvPr id="10" name="Rounded Rectangle 9"/>
          <p:cNvSpPr/>
          <p:nvPr/>
        </p:nvSpPr>
        <p:spPr>
          <a:xfrm>
            <a:off x="914400" y="3048366"/>
            <a:ext cx="3657600" cy="6858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Native Languages</a:t>
            </a:r>
            <a:endParaRPr lang="en-US" sz="2800" dirty="0"/>
          </a:p>
        </p:txBody>
      </p:sp>
    </p:spTree>
    <p:extLst>
      <p:ext uri="{BB962C8B-B14F-4D97-AF65-F5344CB8AC3E}">
        <p14:creationId xmlns:p14="http://schemas.microsoft.com/office/powerpoint/2010/main" val="237683925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0" y="-1779"/>
            <a:ext cx="9144000" cy="6053328"/>
          </a:xfrm>
          <a:prstGeom prst="rect">
            <a:avLst/>
          </a:prstGeom>
        </p:spPr>
      </p:pic>
      <p:sp>
        <p:nvSpPr>
          <p:cNvPr id="16386"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485900" y="-8046"/>
            <a:ext cx="6172200" cy="6059595"/>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0" name="Rounded Rectangle 9"/>
          <p:cNvSpPr/>
          <p:nvPr/>
        </p:nvSpPr>
        <p:spPr>
          <a:xfrm>
            <a:off x="914400" y="3048366"/>
            <a:ext cx="3657600" cy="6858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Public Lands</a:t>
            </a:r>
            <a:endParaRPr lang="en-US" sz="2800" dirty="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0" y="3890567"/>
            <a:ext cx="1476581" cy="866896"/>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400" y="4913864"/>
            <a:ext cx="1629002" cy="876422"/>
          </a:xfrm>
          <a:prstGeom prst="rect">
            <a:avLst/>
          </a:prstGeom>
        </p:spPr>
      </p:pic>
    </p:spTree>
    <p:extLst>
      <p:ext uri="{BB962C8B-B14F-4D97-AF65-F5344CB8AC3E}">
        <p14:creationId xmlns:p14="http://schemas.microsoft.com/office/powerpoint/2010/main" val="337970241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Background</a:t>
            </a:r>
          </a:p>
        </p:txBody>
      </p:sp>
      <p:graphicFrame>
        <p:nvGraphicFramePr>
          <p:cNvPr id="5" name="Content Placeholder 4">
            <a:extLst>
              <a:ext uri="{FF2B5EF4-FFF2-40B4-BE49-F238E27FC236}">
                <a16:creationId xmlns="" xmlns:a16="http://schemas.microsoft.com/office/drawing/2014/main" id="{ABBCE810-61D9-4607-A8B1-CEAE6493E032}"/>
              </a:ext>
            </a:extLst>
          </p:cNvPr>
          <p:cNvGraphicFramePr>
            <a:graphicFrameLocks noGrp="1"/>
          </p:cNvGraphicFramePr>
          <p:nvPr>
            <p:ph idx="1"/>
            <p:extLst>
              <p:ext uri="{D42A27DB-BD31-4B8C-83A1-F6EECF244321}">
                <p14:modId xmlns:p14="http://schemas.microsoft.com/office/powerpoint/2010/main" val="2919425094"/>
              </p:ext>
            </p:extLst>
          </p:nvPr>
        </p:nvGraphicFramePr>
        <p:xfrm>
          <a:off x="152400" y="1219199"/>
          <a:ext cx="8839200" cy="4800601"/>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4289926412"/>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0" y="-1779"/>
            <a:ext cx="9144000" cy="6053328"/>
          </a:xfrm>
          <a:prstGeom prst="rect">
            <a:avLst/>
          </a:prstGeom>
        </p:spPr>
      </p:pic>
      <p:sp>
        <p:nvSpPr>
          <p:cNvPr id="16386" name="Rectangle 2"/>
          <p:cNvSpPr>
            <a:spLocks noGrp="1" noChangeArrowheads="1"/>
          </p:cNvSpPr>
          <p:nvPr>
            <p:ph type="title"/>
          </p:nvPr>
        </p:nvSpPr>
        <p:spPr/>
        <p:txBody>
          <a:bodyPr/>
          <a:lstStyle/>
          <a:p>
            <a:pPr eaLnBrk="1" hangingPunct="1"/>
            <a:endParaRPr lang="en-US" smtClean="0"/>
          </a:p>
        </p:txBody>
      </p:sp>
      <p:pic>
        <p:nvPicPr>
          <p:cNvPr id="2" name="Content Placeholder 1"/>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485900" y="-8046"/>
            <a:ext cx="6172200" cy="6059595"/>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0" y="3890567"/>
            <a:ext cx="1476581" cy="866896"/>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400" y="4913864"/>
            <a:ext cx="1629002" cy="876422"/>
          </a:xfrm>
          <a:prstGeom prst="rect">
            <a:avLst/>
          </a:prstGeom>
        </p:spPr>
      </p:pic>
      <p:sp>
        <p:nvSpPr>
          <p:cNvPr id="10" name="Rounded Rectangle 9"/>
          <p:cNvSpPr/>
          <p:nvPr/>
        </p:nvSpPr>
        <p:spPr>
          <a:xfrm>
            <a:off x="914400" y="3048366"/>
            <a:ext cx="3657600" cy="6858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Public Lands</a:t>
            </a:r>
            <a:endParaRPr lang="en-US" sz="2800" dirty="0"/>
          </a:p>
        </p:txBody>
      </p:sp>
    </p:spTree>
    <p:extLst>
      <p:ext uri="{BB962C8B-B14F-4D97-AF65-F5344CB8AC3E}">
        <p14:creationId xmlns:p14="http://schemas.microsoft.com/office/powerpoint/2010/main" val="417823900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0" y="-1779"/>
            <a:ext cx="9144000" cy="6053328"/>
          </a:xfrm>
          <a:prstGeom prst="rect">
            <a:avLst/>
          </a:prstGeom>
        </p:spPr>
      </p:pic>
      <p:sp>
        <p:nvSpPr>
          <p:cNvPr id="19458" name="Rectangle 2"/>
          <p:cNvSpPr>
            <a:spLocks noGrp="1" noChangeArrowheads="1"/>
          </p:cNvSpPr>
          <p:nvPr>
            <p:ph type="title"/>
          </p:nvPr>
        </p:nvSpPr>
        <p:spPr/>
        <p:txBody>
          <a:bodyPr/>
          <a:lstStyle/>
          <a:p>
            <a:pPr eaLnBrk="1" hangingPunct="1"/>
            <a:endParaRPr lang="en-US" smtClean="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5900" y="-8175"/>
            <a:ext cx="6172200" cy="6059724"/>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Rounded Rectangle 10"/>
          <p:cNvSpPr/>
          <p:nvPr/>
        </p:nvSpPr>
        <p:spPr>
          <a:xfrm>
            <a:off x="914400" y="3048366"/>
            <a:ext cx="3657600" cy="83783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Natural Resource Management</a:t>
            </a:r>
            <a:endParaRPr lang="en-US" sz="2800" dirty="0"/>
          </a:p>
        </p:txBody>
      </p:sp>
    </p:spTree>
    <p:extLst>
      <p:ext uri="{BB962C8B-B14F-4D97-AF65-F5344CB8AC3E}">
        <p14:creationId xmlns:p14="http://schemas.microsoft.com/office/powerpoint/2010/main" val="1506486880"/>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0" y="-1779"/>
            <a:ext cx="9144000" cy="6053328"/>
          </a:xfrm>
          <a:prstGeom prst="rect">
            <a:avLst/>
          </a:prstGeom>
        </p:spPr>
      </p:pic>
      <p:sp>
        <p:nvSpPr>
          <p:cNvPr id="18434" name="Rectangle 2"/>
          <p:cNvSpPr>
            <a:spLocks noGrp="1" noChangeArrowheads="1"/>
          </p:cNvSpPr>
          <p:nvPr>
            <p:ph type="title"/>
          </p:nvPr>
        </p:nvSpPr>
        <p:spPr/>
        <p:txBody>
          <a:bodyPr/>
          <a:lstStyle/>
          <a:p>
            <a:pPr eaLnBrk="1" hangingPunct="1"/>
            <a:endParaRPr lang="en-US" smtClean="0"/>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5900" y="-1280"/>
            <a:ext cx="6172200" cy="6052829"/>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3" name="Rounded Rectangle 12"/>
          <p:cNvSpPr/>
          <p:nvPr/>
        </p:nvSpPr>
        <p:spPr>
          <a:xfrm>
            <a:off x="914400" y="3048366"/>
            <a:ext cx="3657600" cy="83783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Environmental Concerns</a:t>
            </a:r>
            <a:endParaRPr lang="en-US" sz="2800" dirty="0"/>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4121031"/>
            <a:ext cx="1695687" cy="1695687"/>
          </a:xfrm>
          <a:prstGeom prst="rect">
            <a:avLst/>
          </a:prstGeom>
        </p:spPr>
      </p:pic>
    </p:spTree>
    <p:extLst>
      <p:ext uri="{BB962C8B-B14F-4D97-AF65-F5344CB8AC3E}">
        <p14:creationId xmlns:p14="http://schemas.microsoft.com/office/powerpoint/2010/main" val="113965963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0" y="-1779"/>
            <a:ext cx="9144000" cy="6053328"/>
          </a:xfrm>
          <a:prstGeom prst="rect">
            <a:avLst/>
          </a:prstGeom>
        </p:spPr>
      </p:pic>
      <p:sp>
        <p:nvSpPr>
          <p:cNvPr id="18434" name="Rectangle 2"/>
          <p:cNvSpPr>
            <a:spLocks noGrp="1" noChangeArrowheads="1"/>
          </p:cNvSpPr>
          <p:nvPr>
            <p:ph type="title"/>
          </p:nvPr>
        </p:nvSpPr>
        <p:spPr/>
        <p:txBody>
          <a:bodyPr/>
          <a:lstStyle/>
          <a:p>
            <a:pPr eaLnBrk="1" hangingPunct="1"/>
            <a:endParaRPr lang="en-US" smtClean="0"/>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5900" y="-1280"/>
            <a:ext cx="6172200" cy="6052829"/>
          </a:xfrm>
        </p:spPr>
      </p:pic>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4121031"/>
            <a:ext cx="1695687" cy="1695687"/>
          </a:xfrm>
          <a:prstGeom prst="rect">
            <a:avLst/>
          </a:prstGeom>
        </p:spPr>
      </p:pic>
      <p:sp>
        <p:nvSpPr>
          <p:cNvPr id="10" name="Rounded Rectangle 9"/>
          <p:cNvSpPr/>
          <p:nvPr/>
        </p:nvSpPr>
        <p:spPr>
          <a:xfrm>
            <a:off x="914400" y="3048366"/>
            <a:ext cx="3657600" cy="83783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dirty="0" smtClean="0"/>
              <a:t>Environmental Concerns</a:t>
            </a:r>
            <a:endParaRPr lang="en-US" sz="2800" dirty="0"/>
          </a:p>
        </p:txBody>
      </p:sp>
    </p:spTree>
    <p:extLst>
      <p:ext uri="{BB962C8B-B14F-4D97-AF65-F5344CB8AC3E}">
        <p14:creationId xmlns:p14="http://schemas.microsoft.com/office/powerpoint/2010/main" val="143365166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dirty="0" smtClean="0"/>
              <a:t>Time’s Up!</a:t>
            </a:r>
          </a:p>
        </p:txBody>
      </p:sp>
      <p:sp>
        <p:nvSpPr>
          <p:cNvPr id="25604" name="Rectangle 15"/>
          <p:cNvSpPr>
            <a:spLocks noGrp="1" noChangeArrowheads="1"/>
          </p:cNvSpPr>
          <p:nvPr>
            <p:ph idx="1"/>
          </p:nvPr>
        </p:nvSpPr>
        <p:spPr>
          <a:noFill/>
        </p:spPr>
        <p:txBody>
          <a:bodyPr/>
          <a:lstStyle/>
          <a:p>
            <a:pPr eaLnBrk="1" hangingPunct="1"/>
            <a:r>
              <a:rPr lang="en-US" b="1" dirty="0" smtClean="0"/>
              <a:t>About your speaker:</a:t>
            </a:r>
          </a:p>
          <a:p>
            <a:pPr marL="0" indent="0" eaLnBrk="1" hangingPunct="1">
              <a:buNone/>
            </a:pPr>
            <a:endParaRPr lang="en-US" sz="2400" b="1" dirty="0"/>
          </a:p>
          <a:p>
            <a:pPr marL="0" indent="0" eaLnBrk="1" hangingPunct="1">
              <a:buNone/>
            </a:pPr>
            <a:r>
              <a:rPr lang="en-US" sz="2400" b="1" dirty="0" smtClean="0"/>
              <a:t>Victoria </a:t>
            </a:r>
            <a:r>
              <a:rPr lang="en-US" sz="2400" b="1" dirty="0" err="1" smtClean="0"/>
              <a:t>Buschman</a:t>
            </a:r>
            <a:endParaRPr lang="en-US" sz="2400" b="1" dirty="0"/>
          </a:p>
          <a:p>
            <a:pPr marL="0" indent="0" eaLnBrk="1" hangingPunct="1">
              <a:buNone/>
            </a:pPr>
            <a:r>
              <a:rPr lang="en-US" sz="2400" b="1" dirty="0" smtClean="0"/>
              <a:t>School of Environmental and Forest Sciences vbuschmn@uw.edu</a:t>
            </a:r>
          </a:p>
          <a:p>
            <a:pPr marL="0" indent="0" eaLnBrk="1" hangingPunct="1">
              <a:buNone/>
            </a:pPr>
            <a:endParaRPr lang="en-US" sz="2400" b="1" dirty="0" smtClean="0"/>
          </a:p>
          <a:p>
            <a:pPr marL="0" indent="0" eaLnBrk="1" hangingPunct="1">
              <a:buNone/>
            </a:pPr>
            <a:r>
              <a:rPr lang="en-US" sz="2400" b="1" dirty="0" smtClean="0"/>
              <a:t>Victoria is Alaska Native, a PhD Students at the University of Washington, and a Fulbright-NSF Scholar to Iceland. She studies food security and conservation planning in the Arctic. </a:t>
            </a:r>
          </a:p>
        </p:txBody>
      </p:sp>
      <p:pic>
        <p:nvPicPr>
          <p:cNvPr id="25603" name="Picture 12" descr="stopwatch"/>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rot="-2689506">
            <a:off x="5791200" y="-1447800"/>
            <a:ext cx="5486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7697665"/>
      </p:ext>
    </p:extLst>
  </p:cSld>
  <p:clrMapOvr>
    <a:masterClrMapping/>
  </p:clrMapOvr>
  <p:transition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Cool Projects at UW’s</a:t>
            </a:r>
            <a:br>
              <a:rPr lang="en-US" dirty="0" smtClean="0"/>
            </a:br>
            <a:r>
              <a:rPr lang="en-US" dirty="0" smtClean="0"/>
              <a:t>Polar Science Center</a:t>
            </a:r>
            <a:endParaRPr lang="en-US" dirty="0"/>
          </a:p>
        </p:txBody>
      </p:sp>
      <p:sp>
        <p:nvSpPr>
          <p:cNvPr id="3" name="Subtitle 2"/>
          <p:cNvSpPr>
            <a:spLocks noGrp="1"/>
          </p:cNvSpPr>
          <p:nvPr>
            <p:ph type="subTitle" idx="1"/>
          </p:nvPr>
        </p:nvSpPr>
        <p:spPr/>
        <p:txBody>
          <a:bodyPr/>
          <a:lstStyle/>
          <a:p>
            <a:endParaRPr lang="en-US" dirty="0" smtClean="0"/>
          </a:p>
          <a:p>
            <a:r>
              <a:rPr lang="en-US" b="1" dirty="0" smtClean="0"/>
              <a:t>And a job opportunity!</a:t>
            </a:r>
            <a:endParaRPr lang="en-US" b="1" dirty="0"/>
          </a:p>
        </p:txBody>
      </p:sp>
    </p:spTree>
    <p:extLst>
      <p:ext uri="{BB962C8B-B14F-4D97-AF65-F5344CB8AC3E}">
        <p14:creationId xmlns:p14="http://schemas.microsoft.com/office/powerpoint/2010/main" val="332969038"/>
      </p:ext>
    </p:extLst>
  </p:cSld>
  <p:clrMapOvr>
    <a:masterClrMapping/>
  </p:clrMapOvr>
  <p:transition advClick="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04800" y="152400"/>
            <a:ext cx="3505200" cy="1154113"/>
          </a:xfrm>
        </p:spPr>
        <p:txBody>
          <a:bodyPr/>
          <a:lstStyle/>
          <a:p>
            <a:pPr algn="l" eaLnBrk="1" hangingPunct="1"/>
            <a:r>
              <a:rPr lang="en-US" dirty="0" smtClean="0"/>
              <a:t>Kristin </a:t>
            </a:r>
            <a:r>
              <a:rPr lang="en-US" dirty="0" err="1" smtClean="0"/>
              <a:t>Laidre</a:t>
            </a:r>
            <a:endParaRPr lang="en-US" dirty="0" smtClean="0"/>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7800" y="1156129"/>
            <a:ext cx="3753394" cy="4794096"/>
          </a:xfrm>
          <a:prstGeom prst="rect">
            <a:avLst/>
          </a:prstGeom>
          <a:ln w="28575">
            <a:solidFill>
              <a:srgbClr val="FFFF00"/>
            </a:solidFill>
          </a:ln>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156129"/>
            <a:ext cx="3200400" cy="4795388"/>
          </a:xfrm>
          <a:prstGeom prst="rect">
            <a:avLst/>
          </a:prstGeom>
          <a:ln w="28575">
            <a:solidFill>
              <a:srgbClr val="FFFF00"/>
            </a:solidFill>
          </a:ln>
        </p:spPr>
      </p:pic>
    </p:spTree>
    <p:extLst>
      <p:ext uri="{BB962C8B-B14F-4D97-AF65-F5344CB8AC3E}">
        <p14:creationId xmlns:p14="http://schemas.microsoft.com/office/powerpoint/2010/main" val="99196472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61111" r="15833"/>
          <a:stretch/>
        </p:blipFill>
        <p:spPr>
          <a:xfrm>
            <a:off x="36833" y="2895600"/>
            <a:ext cx="9107167" cy="3155949"/>
          </a:xfrm>
          <a:prstGeom prst="rect">
            <a:avLst/>
          </a:prstGeom>
        </p:spPr>
      </p:pic>
      <p:pic>
        <p:nvPicPr>
          <p:cNvPr id="4" name="Picture 2"/>
          <p:cNvPicPr>
            <a:picLocks noChangeAspect="1" noChangeArrowheads="1"/>
          </p:cNvPicPr>
          <p:nvPr/>
        </p:nvPicPr>
        <p:blipFill>
          <a:blip r:embed="rId3" cstate="print"/>
          <a:srcRect/>
          <a:stretch>
            <a:fillRect/>
          </a:stretch>
        </p:blipFill>
        <p:spPr bwMode="auto">
          <a:xfrm>
            <a:off x="114300" y="152400"/>
            <a:ext cx="4953000" cy="4838700"/>
          </a:xfrm>
          <a:prstGeom prst="rect">
            <a:avLst/>
          </a:prstGeom>
          <a:noFill/>
          <a:ln w="9525">
            <a:noFill/>
            <a:miter lim="800000"/>
            <a:headEnd/>
            <a:tailEnd/>
          </a:ln>
        </p:spPr>
      </p:pic>
    </p:spTree>
    <p:extLst>
      <p:ext uri="{BB962C8B-B14F-4D97-AF65-F5344CB8AC3E}">
        <p14:creationId xmlns:p14="http://schemas.microsoft.com/office/powerpoint/2010/main" val="334207069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2" name="TextBox 2"/>
          <p:cNvSpPr txBox="1">
            <a:spLocks noChangeArrowheads="1"/>
          </p:cNvSpPr>
          <p:nvPr/>
        </p:nvSpPr>
        <p:spPr bwMode="auto">
          <a:xfrm>
            <a:off x="5257800" y="3990626"/>
            <a:ext cx="3429000" cy="1384995"/>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800" b="1" i="0" u="none" strike="noStrike" kern="0" cap="none" spc="0" normalizeH="0" baseline="0" noProof="0" dirty="0" smtClean="0">
                <a:ln>
                  <a:noFill/>
                </a:ln>
                <a:solidFill>
                  <a:srgbClr val="FFFF00"/>
                </a:solidFill>
                <a:effectLst/>
                <a:uLnTx/>
                <a:uFillTx/>
                <a:latin typeface="Calibri"/>
                <a:ea typeface="+mn-ea"/>
                <a:cs typeface="+mn-cs"/>
              </a:rPr>
              <a:t>2009-2013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800" b="1" i="0" u="none" strike="noStrike" kern="0" cap="none" spc="0" normalizeH="0" baseline="0" noProof="0" dirty="0" smtClean="0">
                <a:ln>
                  <a:noFill/>
                </a:ln>
                <a:solidFill>
                  <a:srgbClr val="FFFF00"/>
                </a:solidFill>
                <a:effectLst/>
                <a:uLnTx/>
                <a:uFillTx/>
                <a:latin typeface="Calibri"/>
                <a:ea typeface="+mn-ea"/>
                <a:cs typeface="+mn-cs"/>
              </a:rPr>
              <a:t>satellite </a:t>
            </a:r>
            <a:r>
              <a:rPr kumimoji="0" lang="da-DK" sz="2800" b="1" i="0" u="none" strike="noStrike" kern="0" cap="none" spc="0" normalizeH="0" baseline="0" noProof="0" dirty="0">
                <a:ln>
                  <a:noFill/>
                </a:ln>
                <a:solidFill>
                  <a:srgbClr val="FFFF00"/>
                </a:solidFill>
                <a:effectLst/>
                <a:uLnTx/>
                <a:uFillTx/>
                <a:latin typeface="Calibri"/>
                <a:ea typeface="+mn-ea"/>
                <a:cs typeface="+mn-cs"/>
              </a:rPr>
              <a:t>tagging sites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800" b="1" i="0" u="none" strike="noStrike" kern="0" cap="none" spc="0" normalizeH="0" baseline="0" noProof="0" dirty="0" smtClean="0">
                <a:ln>
                  <a:noFill/>
                </a:ln>
                <a:solidFill>
                  <a:srgbClr val="FFFF00"/>
                </a:solidFill>
                <a:effectLst/>
                <a:uLnTx/>
                <a:uFillTx/>
                <a:latin typeface="Calibri"/>
                <a:ea typeface="+mn-ea"/>
                <a:cs typeface="+mn-cs"/>
              </a:rPr>
              <a:t>139 bears</a:t>
            </a:r>
            <a:endParaRPr kumimoji="0" lang="da-DK" sz="2800" b="1" i="0" u="none" strike="noStrike" kern="0" cap="none" spc="0" normalizeH="0" baseline="0" noProof="0" dirty="0">
              <a:ln>
                <a:noFill/>
              </a:ln>
              <a:solidFill>
                <a:srgbClr val="FFFF00"/>
              </a:solidFill>
              <a:effectLst/>
              <a:uLnTx/>
              <a:uFillTx/>
              <a:latin typeface="Calibri"/>
              <a:ea typeface="+mn-ea"/>
              <a:cs typeface="+mn-cs"/>
            </a:endParaRPr>
          </a:p>
        </p:txBody>
      </p:sp>
      <p:pic>
        <p:nvPicPr>
          <p:cNvPr id="13" name="Picture 3" descr="Grl_topo_KMS"/>
          <p:cNvPicPr>
            <a:picLocks noChangeAspect="1" noChangeArrowheads="1"/>
          </p:cNvPicPr>
          <p:nvPr/>
        </p:nvPicPr>
        <p:blipFill>
          <a:blip r:embed="rId2" cstate="print"/>
          <a:srcRect t="-1987" r="-3421"/>
          <a:stretch>
            <a:fillRect/>
          </a:stretch>
        </p:blipFill>
        <p:spPr bwMode="auto">
          <a:xfrm>
            <a:off x="6300788" y="406400"/>
            <a:ext cx="1871662" cy="3403600"/>
          </a:xfrm>
          <a:prstGeom prst="rect">
            <a:avLst/>
          </a:prstGeom>
          <a:noFill/>
          <a:ln w="9525">
            <a:noFill/>
            <a:miter lim="800000"/>
            <a:headEnd/>
            <a:tailEnd/>
          </a:ln>
        </p:spPr>
      </p:pic>
      <p:sp>
        <p:nvSpPr>
          <p:cNvPr id="14" name="Rectangle 13"/>
          <p:cNvSpPr/>
          <p:nvPr/>
        </p:nvSpPr>
        <p:spPr bwMode="auto">
          <a:xfrm>
            <a:off x="6084888" y="1217613"/>
            <a:ext cx="790575" cy="1223962"/>
          </a:xfrm>
          <a:prstGeom prst="rect">
            <a:avLst/>
          </a:prstGeom>
          <a:noFill/>
          <a:ln w="57150" cap="flat" cmpd="sng" algn="ctr">
            <a:solidFill>
              <a:srgbClr val="FFC000"/>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prstClr val="white"/>
              </a:solidFill>
              <a:effectLst/>
              <a:uLnTx/>
              <a:uFillTx/>
              <a:latin typeface="Calibri"/>
              <a:ea typeface="+mn-ea"/>
              <a:cs typeface="+mn-cs"/>
            </a:endParaRPr>
          </a:p>
        </p:txBody>
      </p:sp>
      <p:pic>
        <p:nvPicPr>
          <p:cNvPr id="15" name="Picture 2" descr="C:\Users\Erbo\Desktop\New folder\2009 to 2012 tagging locations.jpg"/>
          <p:cNvPicPr>
            <a:picLocks noChangeAspect="1" noChangeArrowheads="1"/>
          </p:cNvPicPr>
          <p:nvPr/>
        </p:nvPicPr>
        <p:blipFill rotWithShape="1">
          <a:blip r:embed="rId3" cstate="print"/>
          <a:srcRect l="3129" t="5251" r="1584" b="6903"/>
          <a:stretch/>
        </p:blipFill>
        <p:spPr bwMode="auto">
          <a:xfrm>
            <a:off x="114300" y="77459"/>
            <a:ext cx="4914900" cy="5863388"/>
          </a:xfrm>
          <a:prstGeom prst="rect">
            <a:avLst/>
          </a:prstGeom>
          <a:noFill/>
          <a:ln w="9525">
            <a:noFill/>
            <a:miter lim="800000"/>
            <a:headEnd/>
            <a:tailEnd/>
          </a:ln>
        </p:spPr>
      </p:pic>
    </p:spTree>
    <p:extLst>
      <p:ext uri="{BB962C8B-B14F-4D97-AF65-F5344CB8AC3E}">
        <p14:creationId xmlns:p14="http://schemas.microsoft.com/office/powerpoint/2010/main" val="2879965574"/>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descr="All 2000s tracks with license area.jpg"/>
          <p:cNvPicPr>
            <a:picLocks noChangeAspect="1"/>
          </p:cNvPicPr>
          <p:nvPr/>
        </p:nvPicPr>
        <p:blipFill rotWithShape="1">
          <a:blip r:embed="rId2" cstate="print"/>
          <a:srcRect l="11176" t="7778" r="11176" b="7778"/>
          <a:stretch/>
        </p:blipFill>
        <p:spPr>
          <a:xfrm>
            <a:off x="304800" y="178592"/>
            <a:ext cx="4114800" cy="5791200"/>
          </a:xfrm>
          <a:prstGeom prst="rect">
            <a:avLst/>
          </a:prstGeom>
        </p:spPr>
      </p:pic>
      <p:sp>
        <p:nvSpPr>
          <p:cNvPr id="9" name="TextBox 2"/>
          <p:cNvSpPr txBox="1">
            <a:spLocks noChangeArrowheads="1"/>
          </p:cNvSpPr>
          <p:nvPr/>
        </p:nvSpPr>
        <p:spPr bwMode="auto">
          <a:xfrm>
            <a:off x="4953000" y="1524000"/>
            <a:ext cx="3505200" cy="1815882"/>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800" b="1" i="0" u="none" strike="noStrike" kern="0" cap="none" spc="0" normalizeH="0" baseline="0" noProof="0" dirty="0" smtClean="0">
                <a:ln>
                  <a:noFill/>
                </a:ln>
                <a:solidFill>
                  <a:srgbClr val="FFFF00"/>
                </a:solidFill>
                <a:effectLst/>
                <a:uLnTx/>
                <a:uFillTx/>
                <a:latin typeface="Calibri"/>
                <a:ea typeface="+mn-ea"/>
                <a:cs typeface="+mn-cs"/>
              </a:rPr>
              <a:t>2009-2013</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a-DK" sz="2800" b="1" i="0" u="none" strike="noStrike" kern="0" cap="none" spc="0" normalizeH="0" baseline="0" noProof="0" dirty="0">
              <a:ln>
                <a:noFill/>
              </a:ln>
              <a:solidFill>
                <a:srgbClr val="FFFF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800" b="1" i="0" u="none" strike="noStrike" kern="0" cap="none" spc="0" normalizeH="0" baseline="0" noProof="0" dirty="0" smtClean="0">
                <a:ln>
                  <a:noFill/>
                </a:ln>
                <a:solidFill>
                  <a:srgbClr val="FFFF00"/>
                </a:solidFill>
                <a:effectLst/>
                <a:uLnTx/>
                <a:uFillTx/>
                <a:latin typeface="Calibri"/>
                <a:ea typeface="+mn-ea"/>
                <a:cs typeface="+mn-cs"/>
              </a:rPr>
              <a:t>Tracks</a:t>
            </a:r>
            <a:r>
              <a:rPr kumimoji="0" lang="da-DK" sz="2800" b="1" i="0" u="none" strike="noStrike" kern="0" cap="none" spc="0" normalizeH="0" noProof="0" dirty="0" smtClean="0">
                <a:ln>
                  <a:noFill/>
                </a:ln>
                <a:solidFill>
                  <a:srgbClr val="FFFF00"/>
                </a:solidFill>
                <a:effectLst/>
                <a:uLnTx/>
                <a:uFillTx/>
                <a:latin typeface="Calibri"/>
                <a:ea typeface="+mn-ea"/>
                <a:cs typeface="+mn-cs"/>
              </a:rPr>
              <a:t> of </a:t>
            </a:r>
            <a:r>
              <a:rPr kumimoji="0" lang="da-DK" sz="2800" b="1" i="0" u="none" strike="noStrike" kern="0" cap="none" spc="0" normalizeH="0" baseline="0" noProof="0" dirty="0" smtClean="0">
                <a:ln>
                  <a:noFill/>
                </a:ln>
                <a:solidFill>
                  <a:srgbClr val="FFFF00"/>
                </a:solidFill>
                <a:effectLst/>
                <a:uLnTx/>
                <a:uFillTx/>
                <a:latin typeface="Calibri"/>
                <a:ea typeface="+mn-ea"/>
                <a:cs typeface="+mn-cs"/>
              </a:rPr>
              <a:t>38</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800" b="1" i="0" u="none" strike="noStrike" kern="0" cap="none" spc="0" normalizeH="0" baseline="0" noProof="0" dirty="0" smtClean="0">
                <a:ln>
                  <a:noFill/>
                </a:ln>
                <a:solidFill>
                  <a:srgbClr val="FFFF00"/>
                </a:solidFill>
                <a:effectLst/>
                <a:uLnTx/>
                <a:uFillTx/>
                <a:latin typeface="Calibri"/>
                <a:ea typeface="+mn-ea"/>
                <a:cs typeface="+mn-cs"/>
              </a:rPr>
              <a:t>adult female bears</a:t>
            </a:r>
            <a:endParaRPr kumimoji="0" lang="da-DK" sz="2800" b="1" i="0" u="none" strike="noStrike" kern="0" cap="none" spc="0" normalizeH="0" baseline="0" noProof="0" dirty="0">
              <a:ln>
                <a:noFill/>
              </a:ln>
              <a:solidFill>
                <a:srgbClr val="FFFF00"/>
              </a:solidFill>
              <a:effectLst/>
              <a:uLnTx/>
              <a:uFillTx/>
              <a:latin typeface="Calibri"/>
              <a:ea typeface="+mn-ea"/>
              <a:cs typeface="+mn-cs"/>
            </a:endParaRPr>
          </a:p>
        </p:txBody>
      </p:sp>
    </p:spTree>
    <p:extLst>
      <p:ext uri="{BB962C8B-B14F-4D97-AF65-F5344CB8AC3E}">
        <p14:creationId xmlns:p14="http://schemas.microsoft.com/office/powerpoint/2010/main" val="326945059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Background</a:t>
            </a:r>
          </a:p>
        </p:txBody>
      </p:sp>
      <p:graphicFrame>
        <p:nvGraphicFramePr>
          <p:cNvPr id="5" name="Content Placeholder 4">
            <a:extLst>
              <a:ext uri="{FF2B5EF4-FFF2-40B4-BE49-F238E27FC236}">
                <a16:creationId xmlns="" xmlns:a16="http://schemas.microsoft.com/office/drawing/2014/main" id="{F87CA6D7-5834-4870-B79F-22DEE8F97E89}"/>
              </a:ext>
            </a:extLst>
          </p:cNvPr>
          <p:cNvGraphicFramePr>
            <a:graphicFrameLocks noGrp="1"/>
          </p:cNvGraphicFramePr>
          <p:nvPr>
            <p:ph idx="1"/>
            <p:extLst>
              <p:ext uri="{D42A27DB-BD31-4B8C-83A1-F6EECF244321}">
                <p14:modId xmlns:p14="http://schemas.microsoft.com/office/powerpoint/2010/main" val="1656099279"/>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Arrow: Striped Right 6">
            <a:extLst>
              <a:ext uri="{FF2B5EF4-FFF2-40B4-BE49-F238E27FC236}">
                <a16:creationId xmlns="" xmlns:a16="http://schemas.microsoft.com/office/drawing/2014/main" id="{706E5076-20EB-4F60-8EA0-D0451C9C47D4}"/>
              </a:ext>
            </a:extLst>
          </p:cNvPr>
          <p:cNvSpPr/>
          <p:nvPr/>
        </p:nvSpPr>
        <p:spPr>
          <a:xfrm>
            <a:off x="1143000" y="1447800"/>
            <a:ext cx="7620000" cy="105568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dirty="0">
                <a:solidFill>
                  <a:schemeClr val="tx1"/>
                </a:solidFill>
              </a:rPr>
              <a:t>Reentry Services</a:t>
            </a:r>
          </a:p>
        </p:txBody>
      </p:sp>
      <p:pic>
        <p:nvPicPr>
          <p:cNvPr id="8" name="Picture 7">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83934402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8" name="TextBox 7"/>
          <p:cNvSpPr txBox="1"/>
          <p:nvPr/>
        </p:nvSpPr>
        <p:spPr>
          <a:xfrm>
            <a:off x="76199" y="152400"/>
            <a:ext cx="898713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Calibri"/>
              </a:rPr>
              <a:t>S</a:t>
            </a:r>
            <a:r>
              <a:rPr kumimoji="0" lang="en-US" sz="3200" b="1" i="0" u="none" strike="noStrike" kern="1200" cap="none" spc="0" normalizeH="0" baseline="0" noProof="0" dirty="0" err="1" smtClean="0">
                <a:ln>
                  <a:noFill/>
                </a:ln>
                <a:solidFill>
                  <a:srgbClr val="FFFF00"/>
                </a:solidFill>
                <a:effectLst/>
                <a:uLnTx/>
                <a:uFillTx/>
                <a:latin typeface="Calibri"/>
              </a:rPr>
              <a:t>easonal</a:t>
            </a:r>
            <a:r>
              <a:rPr kumimoji="0" lang="en-US" sz="3200" b="1" i="0" u="none" strike="noStrike" kern="1200" cap="none" spc="0" normalizeH="0" baseline="0" noProof="0" dirty="0" smtClean="0">
                <a:ln>
                  <a:noFill/>
                </a:ln>
                <a:solidFill>
                  <a:srgbClr val="FFFF00"/>
                </a:solidFill>
                <a:effectLst/>
                <a:uLnTx/>
                <a:uFillTx/>
                <a:latin typeface="Calibri"/>
              </a:rPr>
              <a:t> Range</a:t>
            </a:r>
            <a:endParaRPr kumimoji="0" lang="en-US" sz="3200" b="1" i="0" u="none" strike="noStrike" kern="1200" cap="none" spc="0" normalizeH="0" baseline="0" noProof="0" dirty="0">
              <a:ln>
                <a:noFill/>
              </a:ln>
              <a:solidFill>
                <a:srgbClr val="FFFF00"/>
              </a:solidFill>
              <a:effectLst/>
              <a:uLnTx/>
              <a:uFillTx/>
              <a:latin typeface="Calibri"/>
            </a:endParaRPr>
          </a:p>
        </p:txBody>
      </p:sp>
      <p:pic>
        <p:nvPicPr>
          <p:cNvPr id="10" name="Picture 9" descr="KDE BB winter.jpg"/>
          <p:cNvPicPr>
            <a:picLocks noChangeAspect="1"/>
          </p:cNvPicPr>
          <p:nvPr/>
        </p:nvPicPr>
        <p:blipFill>
          <a:blip r:embed="rId2" cstate="print"/>
          <a:stretch>
            <a:fillRect/>
          </a:stretch>
        </p:blipFill>
        <p:spPr>
          <a:xfrm>
            <a:off x="76200" y="1295400"/>
            <a:ext cx="3048000" cy="4216699"/>
          </a:xfrm>
          <a:prstGeom prst="rect">
            <a:avLst/>
          </a:prstGeom>
        </p:spPr>
      </p:pic>
      <p:pic>
        <p:nvPicPr>
          <p:cNvPr id="11" name="Picture 10" descr="KDE BB winter.jpg"/>
          <p:cNvPicPr>
            <a:picLocks noChangeAspect="1"/>
          </p:cNvPicPr>
          <p:nvPr/>
        </p:nvPicPr>
        <p:blipFill>
          <a:blip r:embed="rId3" cstate="print"/>
          <a:stretch>
            <a:fillRect/>
          </a:stretch>
        </p:blipFill>
        <p:spPr>
          <a:xfrm>
            <a:off x="3048000" y="1304781"/>
            <a:ext cx="3048000" cy="4197937"/>
          </a:xfrm>
          <a:prstGeom prst="rect">
            <a:avLst/>
          </a:prstGeom>
        </p:spPr>
      </p:pic>
      <p:pic>
        <p:nvPicPr>
          <p:cNvPr id="12" name="Picture 11" descr="KDE BB winter.jpg"/>
          <p:cNvPicPr>
            <a:picLocks noChangeAspect="1"/>
          </p:cNvPicPr>
          <p:nvPr/>
        </p:nvPicPr>
        <p:blipFill>
          <a:blip r:embed="rId4" cstate="print"/>
          <a:stretch>
            <a:fillRect/>
          </a:stretch>
        </p:blipFill>
        <p:spPr>
          <a:xfrm>
            <a:off x="6024269" y="1295400"/>
            <a:ext cx="3039062" cy="4216699"/>
          </a:xfrm>
          <a:prstGeom prst="rect">
            <a:avLst/>
          </a:prstGeom>
        </p:spPr>
      </p:pic>
      <p:sp>
        <p:nvSpPr>
          <p:cNvPr id="13" name="TextBox 12"/>
          <p:cNvSpPr txBox="1"/>
          <p:nvPr/>
        </p:nvSpPr>
        <p:spPr>
          <a:xfrm>
            <a:off x="609600" y="990600"/>
            <a:ext cx="18395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FF00"/>
                </a:solidFill>
                <a:effectLst/>
                <a:uLnTx/>
                <a:uFillTx/>
                <a:latin typeface="Calibri"/>
                <a:ea typeface="+mn-ea"/>
                <a:cs typeface="+mn-cs"/>
              </a:rPr>
              <a:t>Winter (Nov-Feb)</a:t>
            </a:r>
            <a:endParaRPr kumimoji="0" lang="en-US" sz="1800" b="1" i="0" u="none" strike="noStrike" kern="1200" cap="none" spc="0" normalizeH="0" baseline="0" noProof="0" dirty="0">
              <a:ln>
                <a:noFill/>
              </a:ln>
              <a:solidFill>
                <a:srgbClr val="FFFF00"/>
              </a:solidFill>
              <a:effectLst/>
              <a:uLnTx/>
              <a:uFillTx/>
              <a:latin typeface="Calibri"/>
              <a:ea typeface="+mn-ea"/>
              <a:cs typeface="+mn-cs"/>
            </a:endParaRPr>
          </a:p>
        </p:txBody>
      </p:sp>
      <p:sp>
        <p:nvSpPr>
          <p:cNvPr id="14" name="TextBox 13"/>
          <p:cNvSpPr txBox="1"/>
          <p:nvPr/>
        </p:nvSpPr>
        <p:spPr>
          <a:xfrm>
            <a:off x="3657600" y="990600"/>
            <a:ext cx="203446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FF00"/>
                </a:solidFill>
                <a:effectLst/>
                <a:uLnTx/>
                <a:uFillTx/>
                <a:latin typeface="Calibri"/>
                <a:ea typeface="+mn-ea"/>
                <a:cs typeface="+mn-cs"/>
              </a:rPr>
              <a:t>Spring (March-July)</a:t>
            </a:r>
            <a:endParaRPr kumimoji="0" lang="en-US" sz="1800" b="1" i="0" u="none" strike="noStrike" kern="1200" cap="none" spc="0" normalizeH="0" baseline="0" noProof="0" dirty="0">
              <a:ln>
                <a:noFill/>
              </a:ln>
              <a:solidFill>
                <a:srgbClr val="FFFF00"/>
              </a:solidFill>
              <a:effectLst/>
              <a:uLnTx/>
              <a:uFillTx/>
              <a:latin typeface="Calibri"/>
              <a:ea typeface="+mn-ea"/>
              <a:cs typeface="+mn-cs"/>
            </a:endParaRPr>
          </a:p>
        </p:txBody>
      </p:sp>
      <p:sp>
        <p:nvSpPr>
          <p:cNvPr id="15" name="TextBox 14"/>
          <p:cNvSpPr txBox="1"/>
          <p:nvPr/>
        </p:nvSpPr>
        <p:spPr>
          <a:xfrm>
            <a:off x="6477000" y="990600"/>
            <a:ext cx="196079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FF00"/>
                </a:solidFill>
                <a:effectLst/>
                <a:uLnTx/>
                <a:uFillTx/>
                <a:latin typeface="Calibri"/>
                <a:ea typeface="+mn-ea"/>
                <a:cs typeface="+mn-cs"/>
              </a:rPr>
              <a:t>Summer (Aug-Oct)</a:t>
            </a:r>
            <a:endParaRPr kumimoji="0" lang="en-US" sz="1800" b="1" i="0" u="none" strike="noStrike" kern="1200" cap="none" spc="0" normalizeH="0" baseline="0" noProof="0" dirty="0">
              <a:ln>
                <a:noFill/>
              </a:ln>
              <a:solidFill>
                <a:srgbClr val="FFFF00"/>
              </a:solidFill>
              <a:effectLst/>
              <a:uLnTx/>
              <a:uFillTx/>
              <a:latin typeface="Calibri"/>
              <a:ea typeface="+mn-ea"/>
              <a:cs typeface="+mn-cs"/>
            </a:endParaRPr>
          </a:p>
        </p:txBody>
      </p:sp>
      <p:sp>
        <p:nvSpPr>
          <p:cNvPr id="16" name="TextBox 15"/>
          <p:cNvSpPr txBox="1"/>
          <p:nvPr/>
        </p:nvSpPr>
        <p:spPr>
          <a:xfrm>
            <a:off x="304800" y="5562600"/>
            <a:ext cx="25146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FF00"/>
                </a:solidFill>
                <a:effectLst/>
                <a:uLnTx/>
                <a:uFillTx/>
                <a:latin typeface="Calibri"/>
                <a:ea typeface="+mn-ea"/>
                <a:cs typeface="+mn-cs"/>
              </a:rPr>
              <a:t>13% reduction</a:t>
            </a:r>
            <a:endParaRPr kumimoji="0" lang="en-US" sz="1800" b="1" i="0" u="none" strike="noStrike" kern="1200" cap="none" spc="0" normalizeH="0" baseline="0" noProof="0" dirty="0">
              <a:ln>
                <a:noFill/>
              </a:ln>
              <a:solidFill>
                <a:srgbClr val="FFFF00"/>
              </a:solidFill>
              <a:effectLst/>
              <a:uLnTx/>
              <a:uFillTx/>
              <a:latin typeface="Calibri"/>
              <a:ea typeface="+mn-ea"/>
              <a:cs typeface="+mn-cs"/>
            </a:endParaRPr>
          </a:p>
        </p:txBody>
      </p:sp>
      <p:sp>
        <p:nvSpPr>
          <p:cNvPr id="17" name="TextBox 16"/>
          <p:cNvSpPr txBox="1"/>
          <p:nvPr/>
        </p:nvSpPr>
        <p:spPr>
          <a:xfrm>
            <a:off x="3276600" y="5562600"/>
            <a:ext cx="25908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FF00"/>
                </a:solidFill>
                <a:effectLst/>
                <a:uLnTx/>
                <a:uFillTx/>
                <a:latin typeface="Calibri"/>
                <a:ea typeface="+mn-ea"/>
                <a:cs typeface="+mn-cs"/>
              </a:rPr>
              <a:t>30% reduction</a:t>
            </a:r>
            <a:endParaRPr kumimoji="0" lang="en-US" sz="1800" b="1" i="0" u="none" strike="noStrike" kern="1200" cap="none" spc="0" normalizeH="0" baseline="0" noProof="0" dirty="0">
              <a:ln>
                <a:noFill/>
              </a:ln>
              <a:solidFill>
                <a:srgbClr val="FFFF00"/>
              </a:solidFill>
              <a:effectLst/>
              <a:uLnTx/>
              <a:uFillTx/>
              <a:latin typeface="Calibri"/>
              <a:ea typeface="+mn-ea"/>
              <a:cs typeface="+mn-cs"/>
            </a:endParaRPr>
          </a:p>
        </p:txBody>
      </p:sp>
      <p:sp>
        <p:nvSpPr>
          <p:cNvPr id="18" name="TextBox 17"/>
          <p:cNvSpPr txBox="1"/>
          <p:nvPr/>
        </p:nvSpPr>
        <p:spPr>
          <a:xfrm>
            <a:off x="6248400" y="5562600"/>
            <a:ext cx="26670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FF00"/>
                </a:solidFill>
                <a:effectLst/>
                <a:uLnTx/>
                <a:uFillTx/>
                <a:latin typeface="Calibri"/>
                <a:ea typeface="+mn-ea"/>
                <a:cs typeface="+mn-cs"/>
              </a:rPr>
              <a:t>70% reduction</a:t>
            </a:r>
            <a:endParaRPr kumimoji="0" lang="en-US" sz="1800" b="1" i="0" u="none" strike="noStrike" kern="1200" cap="none" spc="0" normalizeH="0" baseline="0" noProof="0" dirty="0">
              <a:ln>
                <a:noFill/>
              </a:ln>
              <a:solidFill>
                <a:srgbClr val="FFFF00"/>
              </a:solidFill>
              <a:effectLst/>
              <a:uLnTx/>
              <a:uFillTx/>
              <a:latin typeface="Calibri"/>
              <a:ea typeface="+mn-ea"/>
              <a:cs typeface="+mn-cs"/>
            </a:endParaRPr>
          </a:p>
        </p:txBody>
      </p:sp>
    </p:spTree>
    <p:extLst>
      <p:ext uri="{BB962C8B-B14F-4D97-AF65-F5344CB8AC3E}">
        <p14:creationId xmlns:p14="http://schemas.microsoft.com/office/powerpoint/2010/main" val="4024097681"/>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descr="Zoom glacier mosaic with no bears.jpg"/>
          <p:cNvPicPr>
            <a:picLocks noChangeAspect="1"/>
          </p:cNvPicPr>
          <p:nvPr/>
        </p:nvPicPr>
        <p:blipFill rotWithShape="1">
          <a:blip r:embed="rId2" cstate="print"/>
          <a:srcRect l="10065" t="7778" r="10849" b="7778"/>
          <a:stretch/>
        </p:blipFill>
        <p:spPr>
          <a:xfrm>
            <a:off x="304800" y="137714"/>
            <a:ext cx="4191000" cy="5791200"/>
          </a:xfrm>
          <a:prstGeom prst="rect">
            <a:avLst/>
          </a:prstGeom>
        </p:spPr>
      </p:pic>
      <p:pic>
        <p:nvPicPr>
          <p:cNvPr id="9" name="Picture 2" descr="G:\photos\work\Melville Bay Summer Bears 2012\IMG_1301.JPG"/>
          <p:cNvPicPr>
            <a:picLocks noChangeAspect="1" noChangeArrowheads="1"/>
          </p:cNvPicPr>
          <p:nvPr/>
        </p:nvPicPr>
        <p:blipFill>
          <a:blip r:embed="rId3" cstate="print"/>
          <a:srcRect/>
          <a:stretch>
            <a:fillRect/>
          </a:stretch>
        </p:blipFill>
        <p:spPr bwMode="auto">
          <a:xfrm>
            <a:off x="4953000" y="200818"/>
            <a:ext cx="3776661" cy="5664992"/>
          </a:xfrm>
          <a:prstGeom prst="rect">
            <a:avLst/>
          </a:prstGeom>
          <a:noFill/>
          <a:ln w="28575">
            <a:solidFill>
              <a:srgbClr val="FFFF00"/>
            </a:solidFill>
          </a:ln>
        </p:spPr>
      </p:pic>
      <p:sp>
        <p:nvSpPr>
          <p:cNvPr id="10" name="TextBox 9"/>
          <p:cNvSpPr txBox="1"/>
          <p:nvPr/>
        </p:nvSpPr>
        <p:spPr>
          <a:xfrm>
            <a:off x="1600200" y="2971800"/>
            <a:ext cx="15240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FF00"/>
                </a:solidFill>
                <a:effectLst/>
                <a:uLnTx/>
                <a:uFillTx/>
                <a:latin typeface="Calibri"/>
                <a:ea typeface="+mn-ea"/>
                <a:cs typeface="+mn-cs"/>
              </a:rPr>
              <a:t>Melville Bay</a:t>
            </a:r>
            <a:endParaRPr kumimoji="0" lang="en-US" sz="1800" b="1" i="0" u="none" strike="noStrike" kern="1200" cap="none" spc="0" normalizeH="0" baseline="0" noProof="0" dirty="0">
              <a:ln>
                <a:noFill/>
              </a:ln>
              <a:solidFill>
                <a:srgbClr val="FFFF00"/>
              </a:solidFill>
              <a:effectLst/>
              <a:uLnTx/>
              <a:uFillTx/>
              <a:latin typeface="Calibri"/>
              <a:ea typeface="+mn-ea"/>
              <a:cs typeface="+mn-cs"/>
            </a:endParaRPr>
          </a:p>
        </p:txBody>
      </p:sp>
    </p:spTree>
    <p:extLst>
      <p:ext uri="{BB962C8B-B14F-4D97-AF65-F5344CB8AC3E}">
        <p14:creationId xmlns:p14="http://schemas.microsoft.com/office/powerpoint/2010/main" val="258572211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descr="Zoom glacier mosaic with no bears.jpg"/>
          <p:cNvPicPr>
            <a:picLocks noChangeAspect="1"/>
          </p:cNvPicPr>
          <p:nvPr/>
        </p:nvPicPr>
        <p:blipFill rotWithShape="1">
          <a:blip r:embed="rId2" cstate="print"/>
          <a:srcRect l="10065" t="7778" r="10849" b="7778"/>
          <a:stretch/>
        </p:blipFill>
        <p:spPr>
          <a:xfrm>
            <a:off x="381000" y="150017"/>
            <a:ext cx="4191000" cy="5791200"/>
          </a:xfrm>
          <a:prstGeom prst="rect">
            <a:avLst/>
          </a:prstGeom>
        </p:spPr>
      </p:pic>
      <p:pic>
        <p:nvPicPr>
          <p:cNvPr id="9" name="Picture 2" descr="G:\photos\work\Melville Bay Summer Bears 2012\Oystein photos\DSC_9290.jpg"/>
          <p:cNvPicPr>
            <a:picLocks noChangeAspect="1" noChangeArrowheads="1"/>
          </p:cNvPicPr>
          <p:nvPr/>
        </p:nvPicPr>
        <p:blipFill>
          <a:blip r:embed="rId3" cstate="print"/>
          <a:srcRect/>
          <a:stretch>
            <a:fillRect/>
          </a:stretch>
        </p:blipFill>
        <p:spPr bwMode="auto">
          <a:xfrm>
            <a:off x="4648200" y="1447800"/>
            <a:ext cx="4359815" cy="2895600"/>
          </a:xfrm>
          <a:prstGeom prst="rect">
            <a:avLst/>
          </a:prstGeom>
          <a:noFill/>
          <a:ln w="28575">
            <a:solidFill>
              <a:srgbClr val="FFFF00"/>
            </a:solidFill>
          </a:ln>
        </p:spPr>
      </p:pic>
      <p:sp>
        <p:nvSpPr>
          <p:cNvPr id="10" name="TextBox 9"/>
          <p:cNvSpPr txBox="1"/>
          <p:nvPr/>
        </p:nvSpPr>
        <p:spPr>
          <a:xfrm>
            <a:off x="990600" y="3124200"/>
            <a:ext cx="135229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FF00"/>
                </a:solidFill>
                <a:effectLst/>
                <a:uLnTx/>
                <a:uFillTx/>
                <a:latin typeface="Calibri"/>
                <a:ea typeface="+mn-ea"/>
                <a:cs typeface="+mn-cs"/>
              </a:rPr>
              <a:t>Melville Bay</a:t>
            </a:r>
            <a:endParaRPr kumimoji="0" lang="en-US" sz="1800" b="1" i="0" u="none" strike="noStrike" kern="1200" cap="none" spc="0" normalizeH="0" baseline="0" noProof="0" dirty="0">
              <a:ln>
                <a:noFill/>
              </a:ln>
              <a:solidFill>
                <a:srgbClr val="FFFF00"/>
              </a:solidFill>
              <a:effectLst/>
              <a:uLnTx/>
              <a:uFillTx/>
              <a:latin typeface="Calibri"/>
              <a:ea typeface="+mn-ea"/>
              <a:cs typeface="+mn-cs"/>
            </a:endParaRPr>
          </a:p>
        </p:txBody>
      </p:sp>
    </p:spTree>
    <p:extLst>
      <p:ext uri="{BB962C8B-B14F-4D97-AF65-F5344CB8AC3E}">
        <p14:creationId xmlns:p14="http://schemas.microsoft.com/office/powerpoint/2010/main" val="720302885"/>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 y="83342"/>
            <a:ext cx="8780978" cy="5857875"/>
          </a:xfrm>
          <a:prstGeom prst="rect">
            <a:avLst/>
          </a:prstGeom>
        </p:spPr>
      </p:pic>
    </p:spTree>
    <p:extLst>
      <p:ext uri="{BB962C8B-B14F-4D97-AF65-F5344CB8AC3E}">
        <p14:creationId xmlns:p14="http://schemas.microsoft.com/office/powerpoint/2010/main" val="107065292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33350" y="152400"/>
            <a:ext cx="6078382" cy="1154113"/>
          </a:xfrm>
        </p:spPr>
        <p:txBody>
          <a:bodyPr/>
          <a:lstStyle/>
          <a:p>
            <a:pPr eaLnBrk="1" hangingPunct="1"/>
            <a:r>
              <a:rPr lang="en-US" dirty="0" smtClean="0"/>
              <a:t>Harry Stern</a:t>
            </a:r>
          </a:p>
        </p:txBody>
      </p:sp>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350" y="1134125"/>
            <a:ext cx="6078382" cy="4734861"/>
          </a:xfrm>
          <a:prstGeom prst="rect">
            <a:avLst/>
          </a:prstGeom>
          <a:ln w="28575">
            <a:solidFill>
              <a:srgbClr val="FFFF00"/>
            </a:solidFill>
          </a:ln>
        </p:spPr>
      </p:pic>
    </p:spTree>
    <p:extLst>
      <p:ext uri="{BB962C8B-B14F-4D97-AF65-F5344CB8AC3E}">
        <p14:creationId xmlns:p14="http://schemas.microsoft.com/office/powerpoint/2010/main" val="1198010336"/>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350" y="94963"/>
            <a:ext cx="6191250" cy="5793073"/>
          </a:xfrm>
          <a:prstGeom prst="rect">
            <a:avLst/>
          </a:prstGeom>
        </p:spPr>
      </p:pic>
      <p:sp>
        <p:nvSpPr>
          <p:cNvPr id="3" name="TextBox 2"/>
          <p:cNvSpPr txBox="1"/>
          <p:nvPr/>
        </p:nvSpPr>
        <p:spPr>
          <a:xfrm>
            <a:off x="2971800" y="228600"/>
            <a:ext cx="3048000" cy="830997"/>
          </a:xfrm>
          <a:prstGeom prst="rect">
            <a:avLst/>
          </a:prstGeom>
          <a:noFill/>
        </p:spPr>
        <p:txBody>
          <a:bodyPr wrap="square" rtlCol="0">
            <a:spAutoFit/>
          </a:bodyPr>
          <a:lstStyle/>
          <a:p>
            <a:pPr algn="ctr"/>
            <a:r>
              <a:rPr lang="en-US" sz="2400" b="1" dirty="0" smtClean="0"/>
              <a:t>Routes of the Northwest Passage</a:t>
            </a:r>
            <a:endParaRPr lang="en-US" sz="2400" b="1" dirty="0"/>
          </a:p>
        </p:txBody>
      </p:sp>
      <p:sp>
        <p:nvSpPr>
          <p:cNvPr id="8" name="TextBox 7"/>
          <p:cNvSpPr txBox="1"/>
          <p:nvPr/>
        </p:nvSpPr>
        <p:spPr>
          <a:xfrm>
            <a:off x="4495800" y="2438400"/>
            <a:ext cx="2133600" cy="400110"/>
          </a:xfrm>
          <a:prstGeom prst="rect">
            <a:avLst/>
          </a:prstGeom>
          <a:noFill/>
        </p:spPr>
        <p:txBody>
          <a:bodyPr wrap="square" rtlCol="0">
            <a:spAutoFit/>
          </a:bodyPr>
          <a:lstStyle/>
          <a:p>
            <a:pPr algn="ctr"/>
            <a:r>
              <a:rPr lang="en-US" sz="2000" b="1" dirty="0" smtClean="0"/>
              <a:t>Greenland</a:t>
            </a:r>
            <a:endParaRPr lang="en-US" sz="2000" b="1" dirty="0"/>
          </a:p>
        </p:txBody>
      </p:sp>
      <p:sp>
        <p:nvSpPr>
          <p:cNvPr id="9" name="TextBox 8"/>
          <p:cNvSpPr txBox="1"/>
          <p:nvPr/>
        </p:nvSpPr>
        <p:spPr>
          <a:xfrm>
            <a:off x="161925" y="3734533"/>
            <a:ext cx="1733550" cy="400110"/>
          </a:xfrm>
          <a:prstGeom prst="rect">
            <a:avLst/>
          </a:prstGeom>
          <a:noFill/>
        </p:spPr>
        <p:txBody>
          <a:bodyPr wrap="square" rtlCol="0">
            <a:spAutoFit/>
          </a:bodyPr>
          <a:lstStyle/>
          <a:p>
            <a:pPr algn="ctr"/>
            <a:r>
              <a:rPr lang="en-US" sz="2000" b="1" dirty="0" smtClean="0"/>
              <a:t>Canada</a:t>
            </a:r>
            <a:endParaRPr lang="en-US" sz="2000" b="1" dirty="0"/>
          </a:p>
        </p:txBody>
      </p:sp>
    </p:spTree>
    <p:extLst>
      <p:ext uri="{BB962C8B-B14F-4D97-AF65-F5344CB8AC3E}">
        <p14:creationId xmlns:p14="http://schemas.microsoft.com/office/powerpoint/2010/main" val="3344976439"/>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p:cNvPicPr>
            <a:picLocks noChangeAspect="1"/>
          </p:cNvPicPr>
          <p:nvPr/>
        </p:nvPicPr>
        <p:blipFill>
          <a:blip r:embed="rId2"/>
          <a:stretch>
            <a:fillRect/>
          </a:stretch>
        </p:blipFill>
        <p:spPr>
          <a:xfrm>
            <a:off x="76200" y="1702567"/>
            <a:ext cx="9026055" cy="4185470"/>
          </a:xfrm>
          <a:prstGeom prst="rect">
            <a:avLst/>
          </a:prstGeom>
        </p:spPr>
      </p:pic>
    </p:spTree>
    <p:extLst>
      <p:ext uri="{BB962C8B-B14F-4D97-AF65-F5344CB8AC3E}">
        <p14:creationId xmlns:p14="http://schemas.microsoft.com/office/powerpoint/2010/main" val="252758283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grpSp>
        <p:nvGrpSpPr>
          <p:cNvPr id="5" name="Group 4"/>
          <p:cNvGrpSpPr/>
          <p:nvPr/>
        </p:nvGrpSpPr>
        <p:grpSpPr>
          <a:xfrm>
            <a:off x="1524000" y="1066800"/>
            <a:ext cx="7467600" cy="4800600"/>
            <a:chOff x="23591922" y="3307410"/>
            <a:chExt cx="6261431" cy="3944475"/>
          </a:xfrm>
        </p:grpSpPr>
        <p:pic>
          <p:nvPicPr>
            <p:cNvPr id="16" name="Picture 15"/>
            <p:cNvPicPr>
              <a:picLocks noChangeAspect="1"/>
            </p:cNvPicPr>
            <p:nvPr/>
          </p:nvPicPr>
          <p:blipFill rotWithShape="1">
            <a:blip r:embed="rId2">
              <a:extLst>
                <a:ext uri="{28A0092B-C50C-407E-A947-70E740481C1C}">
                  <a14:useLocalDpi xmlns:a14="http://schemas.microsoft.com/office/drawing/2010/main" val="0"/>
                </a:ext>
              </a:extLst>
            </a:blip>
            <a:srcRect l="4000" t="5749" r="3666" b="7001"/>
            <a:stretch/>
          </p:blipFill>
          <p:spPr>
            <a:xfrm>
              <a:off x="23591922" y="3307410"/>
              <a:ext cx="6261431" cy="3944475"/>
            </a:xfrm>
            <a:prstGeom prst="rect">
              <a:avLst/>
            </a:prstGeom>
          </p:spPr>
        </p:pic>
        <p:sp>
          <p:nvSpPr>
            <p:cNvPr id="17" name="TextBox 16"/>
            <p:cNvSpPr txBox="1"/>
            <p:nvPr/>
          </p:nvSpPr>
          <p:spPr>
            <a:xfrm>
              <a:off x="24090503" y="6396199"/>
              <a:ext cx="1008599" cy="461665"/>
            </a:xfrm>
            <a:prstGeom prst="rect">
              <a:avLst/>
            </a:prstGeom>
            <a:noFill/>
          </p:spPr>
          <p:txBody>
            <a:bodyPr wrap="square" rtlCol="0">
              <a:spAutoFit/>
            </a:bodyPr>
            <a:lstStyle/>
            <a:p>
              <a:pPr algn="ctr"/>
              <a:r>
                <a:rPr lang="en-US" sz="2400" b="1" dirty="0" smtClean="0">
                  <a:cs typeface="Times New Roman" panose="02020603050405020304" pitchFamily="18" charset="0"/>
                </a:rPr>
                <a:t>June</a:t>
              </a:r>
            </a:p>
          </p:txBody>
        </p:sp>
        <p:sp>
          <p:nvSpPr>
            <p:cNvPr id="18" name="TextBox 17"/>
            <p:cNvSpPr txBox="1"/>
            <p:nvPr/>
          </p:nvSpPr>
          <p:spPr>
            <a:xfrm>
              <a:off x="25224659" y="6398543"/>
              <a:ext cx="924528" cy="461665"/>
            </a:xfrm>
            <a:prstGeom prst="rect">
              <a:avLst/>
            </a:prstGeom>
            <a:noFill/>
          </p:spPr>
          <p:txBody>
            <a:bodyPr wrap="square" rtlCol="0">
              <a:spAutoFit/>
            </a:bodyPr>
            <a:lstStyle/>
            <a:p>
              <a:pPr algn="ctr"/>
              <a:r>
                <a:rPr lang="en-US" sz="2400" b="1" dirty="0" smtClean="0">
                  <a:cs typeface="Times New Roman" panose="02020603050405020304" pitchFamily="18" charset="0"/>
                </a:rPr>
                <a:t>July</a:t>
              </a:r>
            </a:p>
          </p:txBody>
        </p:sp>
        <p:sp>
          <p:nvSpPr>
            <p:cNvPr id="19" name="TextBox 18"/>
            <p:cNvSpPr txBox="1"/>
            <p:nvPr/>
          </p:nvSpPr>
          <p:spPr>
            <a:xfrm>
              <a:off x="26377233" y="6402395"/>
              <a:ext cx="906243" cy="461665"/>
            </a:xfrm>
            <a:prstGeom prst="rect">
              <a:avLst/>
            </a:prstGeom>
            <a:noFill/>
          </p:spPr>
          <p:txBody>
            <a:bodyPr wrap="square" rtlCol="0">
              <a:spAutoFit/>
            </a:bodyPr>
            <a:lstStyle/>
            <a:p>
              <a:pPr algn="ctr"/>
              <a:r>
                <a:rPr lang="en-US" sz="2400" b="1" dirty="0" smtClean="0">
                  <a:cs typeface="Times New Roman" panose="02020603050405020304" pitchFamily="18" charset="0"/>
                </a:rPr>
                <a:t>Aug</a:t>
              </a:r>
            </a:p>
          </p:txBody>
        </p:sp>
        <p:sp>
          <p:nvSpPr>
            <p:cNvPr id="20" name="TextBox 19"/>
            <p:cNvSpPr txBox="1"/>
            <p:nvPr/>
          </p:nvSpPr>
          <p:spPr>
            <a:xfrm>
              <a:off x="27509584" y="6402395"/>
              <a:ext cx="1002563" cy="461665"/>
            </a:xfrm>
            <a:prstGeom prst="rect">
              <a:avLst/>
            </a:prstGeom>
            <a:noFill/>
          </p:spPr>
          <p:txBody>
            <a:bodyPr wrap="square" rtlCol="0">
              <a:spAutoFit/>
            </a:bodyPr>
            <a:lstStyle/>
            <a:p>
              <a:pPr algn="ctr"/>
              <a:r>
                <a:rPr lang="en-US" sz="2400" b="1" dirty="0" smtClean="0">
                  <a:cs typeface="Times New Roman" panose="02020603050405020304" pitchFamily="18" charset="0"/>
                </a:rPr>
                <a:t>Sept</a:t>
              </a:r>
            </a:p>
          </p:txBody>
        </p:sp>
        <p:sp>
          <p:nvSpPr>
            <p:cNvPr id="21" name="TextBox 20"/>
            <p:cNvSpPr txBox="1"/>
            <p:nvPr/>
          </p:nvSpPr>
          <p:spPr>
            <a:xfrm>
              <a:off x="28641012" y="6402395"/>
              <a:ext cx="949393" cy="461665"/>
            </a:xfrm>
            <a:prstGeom prst="rect">
              <a:avLst/>
            </a:prstGeom>
            <a:noFill/>
          </p:spPr>
          <p:txBody>
            <a:bodyPr wrap="square" rtlCol="0">
              <a:spAutoFit/>
            </a:bodyPr>
            <a:lstStyle/>
            <a:p>
              <a:pPr algn="ctr"/>
              <a:r>
                <a:rPr lang="en-US" sz="2400" b="1" dirty="0" smtClean="0">
                  <a:cs typeface="Times New Roman" panose="02020603050405020304" pitchFamily="18" charset="0"/>
                </a:rPr>
                <a:t>Oct</a:t>
              </a:r>
            </a:p>
          </p:txBody>
        </p:sp>
      </p:grpSp>
      <p:sp>
        <p:nvSpPr>
          <p:cNvPr id="15" name="TextBox 14"/>
          <p:cNvSpPr txBox="1"/>
          <p:nvPr/>
        </p:nvSpPr>
        <p:spPr>
          <a:xfrm>
            <a:off x="76200" y="2514600"/>
            <a:ext cx="1331267" cy="1200329"/>
          </a:xfrm>
          <a:prstGeom prst="rect">
            <a:avLst/>
          </a:prstGeom>
          <a:solidFill>
            <a:schemeClr val="bg1"/>
          </a:solidFill>
        </p:spPr>
        <p:txBody>
          <a:bodyPr wrap="square" rtlCol="0">
            <a:spAutoFit/>
          </a:bodyPr>
          <a:lstStyle/>
          <a:p>
            <a:pPr algn="ctr"/>
            <a:r>
              <a:rPr lang="en-US" sz="2400" b="1" dirty="0" smtClean="0"/>
              <a:t>Percent of route open</a:t>
            </a:r>
            <a:endParaRPr lang="en-US" sz="2400" b="1" dirty="0"/>
          </a:p>
        </p:txBody>
      </p:sp>
    </p:spTree>
    <p:extLst>
      <p:ext uri="{BB962C8B-B14F-4D97-AF65-F5344CB8AC3E}">
        <p14:creationId xmlns:p14="http://schemas.microsoft.com/office/powerpoint/2010/main" val="3326482061"/>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2291929310"/>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12158"/>
          <a:stretch/>
        </p:blipFill>
        <p:spPr>
          <a:xfrm rot="16200000">
            <a:off x="825395" y="-677092"/>
            <a:ext cx="3029724" cy="4463486"/>
          </a:xfrm>
          <a:prstGeom prst="rect">
            <a:avLst/>
          </a:prstGeom>
          <a:ln>
            <a:solidFill>
              <a:schemeClr val="tx1"/>
            </a:solidFill>
          </a:ln>
        </p:spPr>
      </p:pic>
      <p:sp>
        <p:nvSpPr>
          <p:cNvPr id="9" name="TextBox 8"/>
          <p:cNvSpPr txBox="1"/>
          <p:nvPr/>
        </p:nvSpPr>
        <p:spPr>
          <a:xfrm>
            <a:off x="235205" y="893064"/>
            <a:ext cx="1638300" cy="830997"/>
          </a:xfrm>
          <a:prstGeom prst="rect">
            <a:avLst/>
          </a:prstGeom>
          <a:noFill/>
        </p:spPr>
        <p:txBody>
          <a:bodyPr wrap="square" rtlCol="0">
            <a:spAutoFit/>
          </a:bodyPr>
          <a:lstStyle/>
          <a:p>
            <a:r>
              <a:rPr lang="en-US" sz="2400" b="1" dirty="0" smtClean="0">
                <a:cs typeface="Times New Roman" panose="02020603050405020304" pitchFamily="18" charset="0"/>
              </a:rPr>
              <a:t>Bowhead whale</a:t>
            </a:r>
          </a:p>
        </p:txBody>
      </p:sp>
      <p:sp>
        <p:nvSpPr>
          <p:cNvPr id="10" name="TextBox 9"/>
          <p:cNvSpPr txBox="1"/>
          <p:nvPr/>
        </p:nvSpPr>
        <p:spPr>
          <a:xfrm>
            <a:off x="411415" y="2639923"/>
            <a:ext cx="1285880" cy="338554"/>
          </a:xfrm>
          <a:prstGeom prst="rect">
            <a:avLst/>
          </a:prstGeom>
          <a:noFill/>
        </p:spPr>
        <p:txBody>
          <a:bodyPr wrap="square" rtlCol="0">
            <a:spAutoFit/>
          </a:bodyPr>
          <a:lstStyle/>
          <a:p>
            <a:r>
              <a:rPr lang="en-US" sz="1600" b="1" dirty="0" smtClean="0">
                <a:cs typeface="Times New Roman" panose="02020603050405020304" pitchFamily="18" charset="0"/>
              </a:rPr>
              <a:t>Alaska</a:t>
            </a:r>
          </a:p>
        </p:txBody>
      </p:sp>
      <p:sp>
        <p:nvSpPr>
          <p:cNvPr id="11" name="TextBox 10"/>
          <p:cNvSpPr txBox="1"/>
          <p:nvPr/>
        </p:nvSpPr>
        <p:spPr>
          <a:xfrm>
            <a:off x="2465670" y="2639923"/>
            <a:ext cx="1285880" cy="338554"/>
          </a:xfrm>
          <a:prstGeom prst="rect">
            <a:avLst/>
          </a:prstGeom>
          <a:noFill/>
        </p:spPr>
        <p:txBody>
          <a:bodyPr wrap="square" rtlCol="0">
            <a:spAutoFit/>
          </a:bodyPr>
          <a:lstStyle/>
          <a:p>
            <a:r>
              <a:rPr lang="en-US" sz="1600" b="1" dirty="0" smtClean="0">
                <a:cs typeface="Times New Roman" panose="02020603050405020304" pitchFamily="18" charset="0"/>
              </a:rPr>
              <a:t>Canada</a:t>
            </a:r>
          </a:p>
        </p:txBody>
      </p:sp>
      <p:sp>
        <p:nvSpPr>
          <p:cNvPr id="12" name="TextBox 11"/>
          <p:cNvSpPr txBox="1"/>
          <p:nvPr/>
        </p:nvSpPr>
        <p:spPr>
          <a:xfrm>
            <a:off x="2018160" y="-4346"/>
            <a:ext cx="1789235" cy="338554"/>
          </a:xfrm>
          <a:prstGeom prst="rect">
            <a:avLst/>
          </a:prstGeom>
          <a:noFill/>
        </p:spPr>
        <p:txBody>
          <a:bodyPr wrap="square" rtlCol="0">
            <a:spAutoFit/>
          </a:bodyPr>
          <a:lstStyle/>
          <a:p>
            <a:r>
              <a:rPr lang="en-US" sz="1600" b="1" dirty="0" smtClean="0">
                <a:cs typeface="Times New Roman" panose="02020603050405020304" pitchFamily="18" charset="0"/>
              </a:rPr>
              <a:t>Greenland</a:t>
            </a: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2989"/>
          <a:stretch/>
        </p:blipFill>
        <p:spPr>
          <a:xfrm rot="16200000">
            <a:off x="5360075" y="-667491"/>
            <a:ext cx="3004861" cy="4469146"/>
          </a:xfrm>
          <a:prstGeom prst="rect">
            <a:avLst/>
          </a:prstGeom>
          <a:ln>
            <a:solidFill>
              <a:schemeClr val="tx1"/>
            </a:solidFill>
          </a:ln>
        </p:spPr>
      </p:pic>
      <p:sp>
        <p:nvSpPr>
          <p:cNvPr id="14" name="TextBox 13"/>
          <p:cNvSpPr txBox="1"/>
          <p:nvPr/>
        </p:nvSpPr>
        <p:spPr>
          <a:xfrm>
            <a:off x="5034206" y="1151813"/>
            <a:ext cx="1273288" cy="461665"/>
          </a:xfrm>
          <a:prstGeom prst="rect">
            <a:avLst/>
          </a:prstGeom>
          <a:noFill/>
        </p:spPr>
        <p:txBody>
          <a:bodyPr wrap="square" rtlCol="0">
            <a:spAutoFit/>
          </a:bodyPr>
          <a:lstStyle/>
          <a:p>
            <a:r>
              <a:rPr lang="en-US" sz="2400" b="1" dirty="0" smtClean="0">
                <a:cs typeface="Times New Roman" panose="02020603050405020304" pitchFamily="18" charset="0"/>
              </a:rPr>
              <a:t>Beluga</a:t>
            </a:r>
          </a:p>
        </p:txBody>
      </p:sp>
      <p:sp>
        <p:nvSpPr>
          <p:cNvPr id="15" name="TextBox 14"/>
          <p:cNvSpPr txBox="1"/>
          <p:nvPr/>
        </p:nvSpPr>
        <p:spPr>
          <a:xfrm>
            <a:off x="5021614" y="2643489"/>
            <a:ext cx="1285880" cy="338554"/>
          </a:xfrm>
          <a:prstGeom prst="rect">
            <a:avLst/>
          </a:prstGeom>
          <a:noFill/>
        </p:spPr>
        <p:txBody>
          <a:bodyPr wrap="square" rtlCol="0">
            <a:spAutoFit/>
          </a:bodyPr>
          <a:lstStyle/>
          <a:p>
            <a:r>
              <a:rPr lang="en-US" sz="1600" b="1" dirty="0" smtClean="0">
                <a:cs typeface="Times New Roman" panose="02020603050405020304" pitchFamily="18" charset="0"/>
              </a:rPr>
              <a:t>Alaska</a:t>
            </a:r>
          </a:p>
        </p:txBody>
      </p:sp>
      <p:sp>
        <p:nvSpPr>
          <p:cNvPr id="16" name="TextBox 15"/>
          <p:cNvSpPr txBox="1"/>
          <p:nvPr/>
        </p:nvSpPr>
        <p:spPr>
          <a:xfrm>
            <a:off x="6898346" y="2639923"/>
            <a:ext cx="1285880" cy="338554"/>
          </a:xfrm>
          <a:prstGeom prst="rect">
            <a:avLst/>
          </a:prstGeom>
          <a:noFill/>
        </p:spPr>
        <p:txBody>
          <a:bodyPr wrap="square" rtlCol="0">
            <a:spAutoFit/>
          </a:bodyPr>
          <a:lstStyle/>
          <a:p>
            <a:r>
              <a:rPr lang="en-US" sz="1600" b="1" dirty="0" smtClean="0">
                <a:cs typeface="Times New Roman" panose="02020603050405020304" pitchFamily="18" charset="0"/>
              </a:rPr>
              <a:t>Canada</a:t>
            </a:r>
          </a:p>
        </p:txBody>
      </p:sp>
      <p:sp>
        <p:nvSpPr>
          <p:cNvPr id="17" name="TextBox 16"/>
          <p:cNvSpPr txBox="1"/>
          <p:nvPr/>
        </p:nvSpPr>
        <p:spPr>
          <a:xfrm>
            <a:off x="6646668" y="0"/>
            <a:ext cx="1789235" cy="338554"/>
          </a:xfrm>
          <a:prstGeom prst="rect">
            <a:avLst/>
          </a:prstGeom>
          <a:noFill/>
        </p:spPr>
        <p:txBody>
          <a:bodyPr wrap="square" rtlCol="0">
            <a:spAutoFit/>
          </a:bodyPr>
          <a:lstStyle/>
          <a:p>
            <a:r>
              <a:rPr lang="en-US" sz="1600" b="1" dirty="0" smtClean="0">
                <a:cs typeface="Times New Roman" panose="02020603050405020304" pitchFamily="18" charset="0"/>
              </a:rPr>
              <a:t>Greenland</a:t>
            </a: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18894"/>
          <a:stretch/>
        </p:blipFill>
        <p:spPr>
          <a:xfrm rot="16200000">
            <a:off x="938287" y="2309885"/>
            <a:ext cx="2799910" cy="4467520"/>
          </a:xfrm>
          <a:prstGeom prst="rect">
            <a:avLst/>
          </a:prstGeom>
          <a:ln>
            <a:solidFill>
              <a:schemeClr val="tx1"/>
            </a:solidFill>
          </a:ln>
        </p:spPr>
      </p:pic>
      <p:sp>
        <p:nvSpPr>
          <p:cNvPr id="19" name="TextBox 18"/>
          <p:cNvSpPr txBox="1"/>
          <p:nvPr/>
        </p:nvSpPr>
        <p:spPr>
          <a:xfrm>
            <a:off x="914400" y="3200316"/>
            <a:ext cx="1789235" cy="338554"/>
          </a:xfrm>
          <a:prstGeom prst="rect">
            <a:avLst/>
          </a:prstGeom>
          <a:noFill/>
        </p:spPr>
        <p:txBody>
          <a:bodyPr wrap="square" rtlCol="0">
            <a:spAutoFit/>
          </a:bodyPr>
          <a:lstStyle/>
          <a:p>
            <a:r>
              <a:rPr lang="en-US" sz="1600" b="1" dirty="0" smtClean="0">
                <a:cs typeface="Times New Roman" panose="02020603050405020304" pitchFamily="18" charset="0"/>
              </a:rPr>
              <a:t>Greenland</a:t>
            </a:r>
          </a:p>
        </p:txBody>
      </p:sp>
      <p:sp>
        <p:nvSpPr>
          <p:cNvPr id="20" name="TextBox 19"/>
          <p:cNvSpPr txBox="1"/>
          <p:nvPr/>
        </p:nvSpPr>
        <p:spPr>
          <a:xfrm>
            <a:off x="114300" y="4273006"/>
            <a:ext cx="1431571" cy="461665"/>
          </a:xfrm>
          <a:prstGeom prst="rect">
            <a:avLst/>
          </a:prstGeom>
          <a:solidFill>
            <a:schemeClr val="bg1"/>
          </a:solidFill>
        </p:spPr>
        <p:txBody>
          <a:bodyPr wrap="square" rtlCol="0">
            <a:spAutoFit/>
          </a:bodyPr>
          <a:lstStyle/>
          <a:p>
            <a:r>
              <a:rPr lang="en-US" sz="2400" b="1" dirty="0" smtClean="0">
                <a:cs typeface="Times New Roman" panose="02020603050405020304" pitchFamily="18" charset="0"/>
              </a:rPr>
              <a:t>Narwhal</a:t>
            </a:r>
          </a:p>
        </p:txBody>
      </p:sp>
      <p:sp>
        <p:nvSpPr>
          <p:cNvPr id="2" name="TextBox 1"/>
          <p:cNvSpPr txBox="1"/>
          <p:nvPr/>
        </p:nvSpPr>
        <p:spPr>
          <a:xfrm>
            <a:off x="4872169" y="4624088"/>
            <a:ext cx="4274786" cy="1077218"/>
          </a:xfrm>
          <a:prstGeom prst="rect">
            <a:avLst/>
          </a:prstGeom>
          <a:noFill/>
        </p:spPr>
        <p:txBody>
          <a:bodyPr wrap="square" rtlCol="0">
            <a:spAutoFit/>
          </a:bodyPr>
          <a:lstStyle/>
          <a:p>
            <a:r>
              <a:rPr lang="en-US" sz="1600" dirty="0" smtClean="0">
                <a:solidFill>
                  <a:srgbClr val="FFFF00"/>
                </a:solidFill>
              </a:rPr>
              <a:t>“Vulnerability </a:t>
            </a:r>
            <a:r>
              <a:rPr lang="en-US" sz="1600" dirty="0">
                <a:solidFill>
                  <a:srgbClr val="FFFF00"/>
                </a:solidFill>
              </a:rPr>
              <a:t>of Arctic marine mammals to vessel traffic in the increasingly ice-free Northwest Passage and Northern Sea </a:t>
            </a:r>
            <a:r>
              <a:rPr lang="en-US" sz="1600" dirty="0" smtClean="0">
                <a:solidFill>
                  <a:srgbClr val="FFFF00"/>
                </a:solidFill>
              </a:rPr>
              <a:t>Route” </a:t>
            </a:r>
          </a:p>
          <a:p>
            <a:pPr algn="ctr"/>
            <a:r>
              <a:rPr lang="en-US" sz="1600" dirty="0" smtClean="0">
                <a:solidFill>
                  <a:schemeClr val="bg1"/>
                </a:solidFill>
              </a:rPr>
              <a:t>submitted to PNAS</a:t>
            </a:r>
            <a:endParaRPr lang="en-US" sz="1600" dirty="0">
              <a:solidFill>
                <a:schemeClr val="bg1"/>
              </a:solidFill>
            </a:endParaRPr>
          </a:p>
        </p:txBody>
      </p:sp>
    </p:spTree>
    <p:extLst>
      <p:ext uri="{BB962C8B-B14F-4D97-AF65-F5344CB8AC3E}">
        <p14:creationId xmlns:p14="http://schemas.microsoft.com/office/powerpoint/2010/main" val="283157511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Background</a:t>
            </a:r>
          </a:p>
        </p:txBody>
      </p:sp>
      <p:graphicFrame>
        <p:nvGraphicFramePr>
          <p:cNvPr id="3" name="Content Placeholder 2">
            <a:extLst>
              <a:ext uri="{FF2B5EF4-FFF2-40B4-BE49-F238E27FC236}">
                <a16:creationId xmlns="" xmlns:a16="http://schemas.microsoft.com/office/drawing/2014/main" id="{57179498-9D46-4ED3-BC77-92FF585E8050}"/>
              </a:ext>
            </a:extLst>
          </p:cNvPr>
          <p:cNvGraphicFramePr>
            <a:graphicFrameLocks noGrp="1"/>
          </p:cNvGraphicFramePr>
          <p:nvPr>
            <p:ph idx="1"/>
            <p:extLst>
              <p:ext uri="{D42A27DB-BD31-4B8C-83A1-F6EECF244321}">
                <p14:modId xmlns:p14="http://schemas.microsoft.com/office/powerpoint/2010/main" val="3932116567"/>
              </p:ext>
            </p:extLst>
          </p:nvPr>
        </p:nvGraphicFramePr>
        <p:xfrm>
          <a:off x="152400" y="1142999"/>
          <a:ext cx="8839200" cy="49847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222689377"/>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3" name="movie_hyperwall_shor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943225" y="838200"/>
            <a:ext cx="3257550" cy="4286250"/>
          </a:xfrm>
          <a:prstGeom prst="rect">
            <a:avLst/>
          </a:prstGeom>
        </p:spPr>
      </p:pic>
    </p:spTree>
    <p:extLst>
      <p:ext uri="{BB962C8B-B14F-4D97-AF65-F5344CB8AC3E}">
        <p14:creationId xmlns:p14="http://schemas.microsoft.com/office/powerpoint/2010/main" val="312473729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mediacall" presetSubtype="0" fill="hold" nodeType="afterEffect">
                                  <p:stCondLst>
                                    <p:cond delay="0"/>
                                  </p:stCondLst>
                                  <p:childTnLst>
                                    <p:cmd type="call" cmd="togglePause">
                                      <p:cBhvr>
                                        <p:cTn id="6" dur="1" fill="hold"/>
                                        <p:tgtEl>
                                          <p:spTgt spid="3"/>
                                        </p:tgtEl>
                                      </p:cBhvr>
                                    </p:cmd>
                                  </p:childTnLst>
                                </p:cTn>
                              </p:par>
                            </p:childTnLst>
                          </p:cTn>
                        </p:par>
                        <p:par>
                          <p:cTn id="7" fill="hold">
                            <p:stCondLst>
                              <p:cond delay="0"/>
                            </p:stCondLst>
                            <p:childTnLst>
                              <p:par>
                                <p:cTn id="8" presetID="63" presetClass="path" presetSubtype="0" fill="hold" grpId="0" nodeType="afterEffect">
                                  <p:stCondLst>
                                    <p:cond delay="0"/>
                                  </p:stCondLst>
                                  <p:childTnLst>
                                    <p:animMotion origin="layout" path="M 0.00417 -0.00046 L 0.97083 0.00116 " pathEditMode="fixed" rAng="0" ptsTypes="AA">
                                      <p:cBhvr>
                                        <p:cTn id="9"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3"/>
                </p:tgtEl>
              </p:cMediaNode>
            </p:video>
          </p:childTnLst>
        </p:cTn>
      </p:par>
    </p:tnLst>
    <p:bldLst>
      <p:bldP spid="7"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3001"/>
          <a:stretch/>
        </p:blipFill>
        <p:spPr>
          <a:xfrm>
            <a:off x="39735" y="31750"/>
            <a:ext cx="9064530" cy="5868985"/>
          </a:xfrm>
          <a:prstGeom prst="rect">
            <a:avLst/>
          </a:prstGeom>
        </p:spPr>
      </p:pic>
      <p:sp>
        <p:nvSpPr>
          <p:cNvPr id="21506" name="Rectangle 2"/>
          <p:cNvSpPr>
            <a:spLocks noGrp="1" noChangeArrowheads="1"/>
          </p:cNvSpPr>
          <p:nvPr>
            <p:ph type="title"/>
          </p:nvPr>
        </p:nvSpPr>
        <p:spPr/>
        <p:txBody>
          <a:bodyPr/>
          <a:lstStyle/>
          <a:p>
            <a:pPr eaLnBrk="1" hangingPunct="1"/>
            <a:r>
              <a:rPr lang="en-US" dirty="0" smtClean="0">
                <a:solidFill>
                  <a:schemeClr val="tx1"/>
                </a:solidFill>
              </a:rPr>
              <a:t>Job Opportunity</a:t>
            </a:r>
          </a:p>
        </p:txBody>
      </p:sp>
      <p:sp>
        <p:nvSpPr>
          <p:cNvPr id="4" name="TextBox 3"/>
          <p:cNvSpPr txBox="1"/>
          <p:nvPr/>
        </p:nvSpPr>
        <p:spPr>
          <a:xfrm>
            <a:off x="5257800" y="1524000"/>
            <a:ext cx="3276600" cy="1938992"/>
          </a:xfrm>
          <a:prstGeom prst="rect">
            <a:avLst/>
          </a:prstGeom>
          <a:noFill/>
        </p:spPr>
        <p:txBody>
          <a:bodyPr wrap="square" rtlCol="0">
            <a:spAutoFit/>
          </a:bodyPr>
          <a:lstStyle/>
          <a:p>
            <a:r>
              <a:rPr lang="en-US" sz="2400" b="1" dirty="0" smtClean="0"/>
              <a:t>Data Analyst </a:t>
            </a:r>
          </a:p>
          <a:p>
            <a:r>
              <a:rPr lang="en-US" sz="2400" b="1" dirty="0" smtClean="0"/>
              <a:t>with GIS experience</a:t>
            </a:r>
          </a:p>
          <a:p>
            <a:endParaRPr lang="en-US" sz="2400" b="1" dirty="0"/>
          </a:p>
          <a:p>
            <a:r>
              <a:rPr lang="en-US" sz="2400" b="1" dirty="0" smtClean="0"/>
              <a:t>50% time</a:t>
            </a:r>
          </a:p>
          <a:p>
            <a:r>
              <a:rPr lang="en-US" sz="2400" b="1" dirty="0" smtClean="0"/>
              <a:t>with benefits</a:t>
            </a:r>
            <a:endParaRPr lang="en-US" sz="2400" b="1" dirty="0"/>
          </a:p>
        </p:txBody>
      </p:sp>
    </p:spTree>
    <p:extLst>
      <p:ext uri="{BB962C8B-B14F-4D97-AF65-F5344CB8AC3E}">
        <p14:creationId xmlns:p14="http://schemas.microsoft.com/office/powerpoint/2010/main" val="702654943"/>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1" t="22337" r="35986" b="15013"/>
          <a:stretch/>
        </p:blipFill>
        <p:spPr>
          <a:xfrm>
            <a:off x="47624" y="99275"/>
            <a:ext cx="9048751" cy="5911396"/>
          </a:xfrm>
          <a:prstGeom prst="rect">
            <a:avLst/>
          </a:prstGeom>
        </p:spPr>
      </p:pic>
      <p:sp>
        <p:nvSpPr>
          <p:cNvPr id="5" name="TextBox 4"/>
          <p:cNvSpPr txBox="1"/>
          <p:nvPr/>
        </p:nvSpPr>
        <p:spPr>
          <a:xfrm>
            <a:off x="5257800" y="685800"/>
            <a:ext cx="3276600" cy="1569660"/>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t>Bachelor’s degree</a:t>
            </a:r>
          </a:p>
          <a:p>
            <a:pPr marL="342900" indent="-342900">
              <a:buFont typeface="Arial" panose="020B0604020202020204" pitchFamily="34" charset="0"/>
              <a:buChar char="•"/>
            </a:pPr>
            <a:r>
              <a:rPr lang="en-US" sz="2400" b="1" dirty="0" smtClean="0"/>
              <a:t>ArcGIS</a:t>
            </a:r>
          </a:p>
          <a:p>
            <a:pPr marL="342900" indent="-342900">
              <a:buFont typeface="Arial" panose="020B0604020202020204" pitchFamily="34" charset="0"/>
              <a:buChar char="•"/>
            </a:pPr>
            <a:r>
              <a:rPr lang="en-US" sz="2400" b="1" dirty="0" smtClean="0"/>
              <a:t>Python, R</a:t>
            </a:r>
          </a:p>
          <a:p>
            <a:pPr marL="342900" indent="-342900">
              <a:buFont typeface="Arial" panose="020B0604020202020204" pitchFamily="34" charset="0"/>
              <a:buChar char="•"/>
            </a:pPr>
            <a:r>
              <a:rPr lang="en-US" sz="2400" b="1" dirty="0" smtClean="0"/>
              <a:t>Excel, Word, PPT</a:t>
            </a:r>
          </a:p>
        </p:txBody>
      </p:sp>
    </p:spTree>
    <p:extLst>
      <p:ext uri="{BB962C8B-B14F-4D97-AF65-F5344CB8AC3E}">
        <p14:creationId xmlns:p14="http://schemas.microsoft.com/office/powerpoint/2010/main" val="349215841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8992" t="37220" r="53867" b="26911"/>
          <a:stretch/>
        </p:blipFill>
        <p:spPr>
          <a:xfrm>
            <a:off x="64149" y="76200"/>
            <a:ext cx="9015701" cy="5811836"/>
          </a:xfrm>
          <a:prstGeom prst="rect">
            <a:avLst/>
          </a:prstGeom>
        </p:spPr>
      </p:pic>
      <p:sp>
        <p:nvSpPr>
          <p:cNvPr id="5" name="TextBox 4"/>
          <p:cNvSpPr txBox="1"/>
          <p:nvPr/>
        </p:nvSpPr>
        <p:spPr>
          <a:xfrm>
            <a:off x="5105400" y="381000"/>
            <a:ext cx="3733800" cy="461665"/>
          </a:xfrm>
          <a:prstGeom prst="rect">
            <a:avLst/>
          </a:prstGeom>
          <a:noFill/>
        </p:spPr>
        <p:txBody>
          <a:bodyPr wrap="square" rtlCol="0">
            <a:spAutoFit/>
          </a:bodyPr>
          <a:lstStyle/>
          <a:p>
            <a:r>
              <a:rPr lang="en-US" sz="2400" b="1" dirty="0" smtClean="0"/>
              <a:t>Flexible work schedule</a:t>
            </a:r>
            <a:endParaRPr lang="en-US" sz="2400" b="1" dirty="0"/>
          </a:p>
        </p:txBody>
      </p:sp>
    </p:spTree>
    <p:extLst>
      <p:ext uri="{BB962C8B-B14F-4D97-AF65-F5344CB8AC3E}">
        <p14:creationId xmlns:p14="http://schemas.microsoft.com/office/powerpoint/2010/main" val="91808551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18100" t="42313" r="62194" b="38551"/>
          <a:stretch/>
        </p:blipFill>
        <p:spPr>
          <a:xfrm>
            <a:off x="104774" y="76200"/>
            <a:ext cx="8966548" cy="5811836"/>
          </a:xfrm>
          <a:prstGeom prst="rect">
            <a:avLst/>
          </a:prstGeom>
        </p:spPr>
      </p:pic>
      <p:sp>
        <p:nvSpPr>
          <p:cNvPr id="5" name="TextBox 4"/>
          <p:cNvSpPr txBox="1"/>
          <p:nvPr/>
        </p:nvSpPr>
        <p:spPr>
          <a:xfrm>
            <a:off x="5181600" y="228600"/>
            <a:ext cx="3867951" cy="461665"/>
          </a:xfrm>
          <a:prstGeom prst="rect">
            <a:avLst/>
          </a:prstGeom>
          <a:noFill/>
        </p:spPr>
        <p:txBody>
          <a:bodyPr wrap="square" rtlCol="0">
            <a:spAutoFit/>
          </a:bodyPr>
          <a:lstStyle/>
          <a:p>
            <a:r>
              <a:rPr lang="en-US" sz="2400" b="1" dirty="0" smtClean="0"/>
              <a:t>Great work environment</a:t>
            </a:r>
            <a:endParaRPr lang="en-US" sz="2400" b="1" dirty="0"/>
          </a:p>
        </p:txBody>
      </p:sp>
    </p:spTree>
    <p:extLst>
      <p:ext uri="{BB962C8B-B14F-4D97-AF65-F5344CB8AC3E}">
        <p14:creationId xmlns:p14="http://schemas.microsoft.com/office/powerpoint/2010/main" val="418221824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smtClean="0"/>
              <a:t>Time’s Up!</a:t>
            </a:r>
          </a:p>
        </p:txBody>
      </p:sp>
      <p:sp>
        <p:nvSpPr>
          <p:cNvPr id="25604" name="Rectangle 15"/>
          <p:cNvSpPr>
            <a:spLocks noGrp="1" noChangeArrowheads="1"/>
          </p:cNvSpPr>
          <p:nvPr>
            <p:ph idx="1"/>
          </p:nvPr>
        </p:nvSpPr>
        <p:spPr>
          <a:noFill/>
        </p:spPr>
        <p:txBody>
          <a:bodyPr/>
          <a:lstStyle/>
          <a:p>
            <a:pPr eaLnBrk="1" hangingPunct="1"/>
            <a:r>
              <a:rPr lang="en-US" b="1" dirty="0" smtClean="0"/>
              <a:t>About your speaker:</a:t>
            </a:r>
          </a:p>
          <a:p>
            <a:pPr lvl="1" eaLnBrk="1" hangingPunct="1"/>
            <a:r>
              <a:rPr lang="en-US" sz="2400" b="1" dirty="0" smtClean="0"/>
              <a:t>Name: </a:t>
            </a:r>
            <a:r>
              <a:rPr lang="en-US" sz="2400" b="1" dirty="0" smtClean="0">
                <a:solidFill>
                  <a:srgbClr val="FFFF00"/>
                </a:solidFill>
              </a:rPr>
              <a:t>Kristin </a:t>
            </a:r>
            <a:r>
              <a:rPr lang="en-US" sz="2400" b="1" dirty="0" err="1" smtClean="0">
                <a:solidFill>
                  <a:srgbClr val="FFFF00"/>
                </a:solidFill>
              </a:rPr>
              <a:t>Laidre</a:t>
            </a:r>
            <a:endParaRPr lang="en-US" sz="2400" b="1" dirty="0" smtClean="0">
              <a:solidFill>
                <a:srgbClr val="FFFF00"/>
              </a:solidFill>
            </a:endParaRPr>
          </a:p>
          <a:p>
            <a:pPr lvl="1" eaLnBrk="1" hangingPunct="1"/>
            <a:r>
              <a:rPr lang="en-US" sz="2400" b="1" dirty="0" smtClean="0"/>
              <a:t>Company: </a:t>
            </a:r>
            <a:r>
              <a:rPr lang="en-US" sz="2400" b="1" dirty="0" smtClean="0">
                <a:solidFill>
                  <a:srgbClr val="FFFF00"/>
                </a:solidFill>
              </a:rPr>
              <a:t>Polar Science Center, UW</a:t>
            </a:r>
          </a:p>
          <a:p>
            <a:pPr lvl="1" eaLnBrk="1" hangingPunct="1"/>
            <a:r>
              <a:rPr lang="en-US" sz="2400" b="1" dirty="0" smtClean="0"/>
              <a:t>Tel: </a:t>
            </a:r>
            <a:r>
              <a:rPr lang="en-US" sz="2400" b="1" dirty="0" smtClean="0">
                <a:solidFill>
                  <a:srgbClr val="FFFF00"/>
                </a:solidFill>
              </a:rPr>
              <a:t>206-616-9030</a:t>
            </a:r>
          </a:p>
          <a:p>
            <a:pPr lvl="1" eaLnBrk="1" hangingPunct="1"/>
            <a:r>
              <a:rPr lang="en-US" sz="2400" b="1" dirty="0" smtClean="0"/>
              <a:t>Email: </a:t>
            </a:r>
            <a:r>
              <a:rPr lang="en-US" sz="2400" b="1" dirty="0" smtClean="0">
                <a:solidFill>
                  <a:srgbClr val="FFFF00"/>
                </a:solidFill>
              </a:rPr>
              <a:t>klaidre@uw.edu</a:t>
            </a:r>
          </a:p>
          <a:p>
            <a:pPr lvl="1" eaLnBrk="1" hangingPunct="1"/>
            <a:r>
              <a:rPr lang="en-US" sz="2400" b="1" dirty="0" smtClean="0"/>
              <a:t>Social Media: </a:t>
            </a:r>
            <a:r>
              <a:rPr lang="en-US" sz="2400" b="1" dirty="0" smtClean="0">
                <a:solidFill>
                  <a:srgbClr val="FFFF00"/>
                </a:solidFill>
              </a:rPr>
              <a:t>Twitter – @</a:t>
            </a:r>
            <a:r>
              <a:rPr lang="en-US" sz="2400" b="1" dirty="0" err="1" smtClean="0">
                <a:solidFill>
                  <a:srgbClr val="FFFF00"/>
                </a:solidFill>
              </a:rPr>
              <a:t>KristinLaidre</a:t>
            </a:r>
            <a:endParaRPr lang="en-US" sz="2400" b="1" dirty="0" smtClean="0">
              <a:solidFill>
                <a:srgbClr val="FFFF00"/>
              </a:solidFill>
            </a:endParaRPr>
          </a:p>
          <a:p>
            <a:pPr lvl="1"/>
            <a:r>
              <a:rPr lang="en-US" sz="2400" b="1" dirty="0" smtClean="0"/>
              <a:t>Quick bio: </a:t>
            </a:r>
            <a:r>
              <a:rPr lang="en-US" sz="2400" b="1" dirty="0">
                <a:solidFill>
                  <a:srgbClr val="FFFF00"/>
                </a:solidFill>
              </a:rPr>
              <a:t>Marine </a:t>
            </a:r>
            <a:r>
              <a:rPr lang="en-US" sz="2400" b="1" dirty="0" smtClean="0">
                <a:solidFill>
                  <a:srgbClr val="FFFF00"/>
                </a:solidFill>
              </a:rPr>
              <a:t>biologist https</a:t>
            </a:r>
            <a:r>
              <a:rPr lang="en-US" sz="2400" b="1" dirty="0">
                <a:solidFill>
                  <a:srgbClr val="FFFF00"/>
                </a:solidFill>
              </a:rPr>
              <a:t>://staff.washington.edu/klaidre/</a:t>
            </a:r>
            <a:endParaRPr lang="en-US" sz="2400" dirty="0" smtClean="0">
              <a:solidFill>
                <a:srgbClr val="FFFF00"/>
              </a:solidFill>
            </a:endParaRPr>
          </a:p>
        </p:txBody>
      </p:sp>
      <p:pic>
        <p:nvPicPr>
          <p:cNvPr id="25603" name="Picture 12" descr="stopwatch"/>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rot="-2689506">
            <a:off x="5791200" y="-1447800"/>
            <a:ext cx="5486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1226993"/>
      </p:ext>
    </p:extLst>
  </p:cSld>
  <p:clrMapOvr>
    <a:masterClrMapping/>
  </p:clrMapOvr>
  <p:transition advClick="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676400"/>
            <a:ext cx="7467600" cy="1447800"/>
          </a:xfrm>
        </p:spPr>
        <p:txBody>
          <a:bodyPr/>
          <a:lstStyle/>
          <a:p>
            <a:r>
              <a:rPr lang="en-US" dirty="0"/>
              <a:t>Disrupting Gentrification:</a:t>
            </a:r>
            <a:br>
              <a:rPr lang="en-US" dirty="0"/>
            </a:br>
            <a:r>
              <a:rPr lang="en-US" sz="3800" dirty="0"/>
              <a:t>Tacoma Community Land Trust</a:t>
            </a:r>
          </a:p>
        </p:txBody>
      </p:sp>
      <p:sp>
        <p:nvSpPr>
          <p:cNvPr id="3" name="Subtitle 2"/>
          <p:cNvSpPr>
            <a:spLocks noGrp="1"/>
          </p:cNvSpPr>
          <p:nvPr>
            <p:ph type="subTitle" idx="1"/>
          </p:nvPr>
        </p:nvSpPr>
        <p:spPr/>
        <p:txBody>
          <a:bodyPr/>
          <a:lstStyle/>
          <a:p>
            <a:r>
              <a:rPr lang="en-US" dirty="0"/>
              <a:t>Michael Monroe</a:t>
            </a:r>
          </a:p>
          <a:p>
            <a:r>
              <a:rPr lang="en-US" dirty="0"/>
              <a:t>RE: 370 Data Modeling</a:t>
            </a:r>
          </a:p>
          <a:p>
            <a:r>
              <a:rPr lang="en-US" dirty="0"/>
              <a:t>Final Project</a:t>
            </a:r>
          </a:p>
        </p:txBody>
      </p:sp>
    </p:spTree>
    <p:extLst>
      <p:ext uri="{BB962C8B-B14F-4D97-AF65-F5344CB8AC3E}">
        <p14:creationId xmlns:p14="http://schemas.microsoft.com/office/powerpoint/2010/main" val="4108749702"/>
      </p:ext>
    </p:extLst>
  </p:cSld>
  <p:clrMapOvr>
    <a:masterClrMapping/>
  </p:clrMapOvr>
  <p:transition advClick="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Community Land Trusts</a:t>
            </a:r>
          </a:p>
        </p:txBody>
      </p:sp>
      <p:pic>
        <p:nvPicPr>
          <p:cNvPr id="5" name="Content Placeholder 4">
            <a:extLst>
              <a:ext uri="{FF2B5EF4-FFF2-40B4-BE49-F238E27FC236}">
                <a16:creationId xmlns:a16="http://schemas.microsoft.com/office/drawing/2014/main" xmlns="" id="{768E22E0-8FDF-EE46-92F8-5BD26E537D92}"/>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2044700"/>
            <a:ext cx="5067300" cy="3378200"/>
          </a:xfrm>
        </p:spPr>
      </p:pic>
      <p:sp>
        <p:nvSpPr>
          <p:cNvPr id="3" name="Content Placeholder 2">
            <a:extLst>
              <a:ext uri="{FF2B5EF4-FFF2-40B4-BE49-F238E27FC236}">
                <a16:creationId xmlns:a16="http://schemas.microsoft.com/office/drawing/2014/main" xmlns="" id="{734DDA41-BD68-1F42-9195-0877A7BC25E0}"/>
              </a:ext>
            </a:extLst>
          </p:cNvPr>
          <p:cNvSpPr>
            <a:spLocks noGrp="1"/>
          </p:cNvSpPr>
          <p:nvPr>
            <p:ph sz="half" idx="2"/>
          </p:nvPr>
        </p:nvSpPr>
        <p:spPr>
          <a:xfrm>
            <a:off x="5351481" y="2044700"/>
            <a:ext cx="3619500" cy="4572000"/>
          </a:xfrm>
        </p:spPr>
        <p:txBody>
          <a:bodyPr/>
          <a:lstStyle/>
          <a:p>
            <a:r>
              <a:rPr lang="en-US" sz="2400" dirty="0"/>
              <a:t>Nonprofit community organization</a:t>
            </a:r>
          </a:p>
          <a:p>
            <a:r>
              <a:rPr lang="en-US" sz="2400" dirty="0"/>
              <a:t>Homeownership opportunities for low-income people</a:t>
            </a:r>
          </a:p>
          <a:p>
            <a:r>
              <a:rPr lang="en-US" sz="2400" dirty="0"/>
              <a:t>Homes stay affordable in perpetuity</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53399682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Community Land Trusts</a:t>
            </a:r>
          </a:p>
        </p:txBody>
      </p:sp>
      <p:pic>
        <p:nvPicPr>
          <p:cNvPr id="5" name="Content Placeholder 4">
            <a:extLst>
              <a:ext uri="{FF2B5EF4-FFF2-40B4-BE49-F238E27FC236}">
                <a16:creationId xmlns:a16="http://schemas.microsoft.com/office/drawing/2014/main" xmlns="" id="{768E22E0-8FDF-EE46-92F8-5BD26E537D92}"/>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2044700"/>
            <a:ext cx="5067300" cy="3378200"/>
          </a:xfrm>
        </p:spPr>
      </p:pic>
      <p:sp>
        <p:nvSpPr>
          <p:cNvPr id="3" name="Content Placeholder 2">
            <a:extLst>
              <a:ext uri="{FF2B5EF4-FFF2-40B4-BE49-F238E27FC236}">
                <a16:creationId xmlns:a16="http://schemas.microsoft.com/office/drawing/2014/main" xmlns="" id="{734DDA41-BD68-1F42-9195-0877A7BC25E0}"/>
              </a:ext>
            </a:extLst>
          </p:cNvPr>
          <p:cNvSpPr>
            <a:spLocks noGrp="1"/>
          </p:cNvSpPr>
          <p:nvPr>
            <p:ph sz="half" idx="2"/>
          </p:nvPr>
        </p:nvSpPr>
        <p:spPr>
          <a:xfrm>
            <a:off x="5351481" y="2044700"/>
            <a:ext cx="3619500" cy="4572000"/>
          </a:xfrm>
        </p:spPr>
        <p:txBody>
          <a:bodyPr/>
          <a:lstStyle/>
          <a:p>
            <a:r>
              <a:rPr lang="en-US" sz="2400" dirty="0"/>
              <a:t>Nonprofit community organization</a:t>
            </a:r>
          </a:p>
          <a:p>
            <a:r>
              <a:rPr lang="en-US" sz="2400" dirty="0"/>
              <a:t>Homeownership opportunities for low-income people</a:t>
            </a:r>
          </a:p>
          <a:p>
            <a:r>
              <a:rPr lang="en-US" sz="2400" dirty="0"/>
              <a:t>Homes stay affordable in perpetuity</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359275344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Community Land Trusts</a:t>
            </a:r>
          </a:p>
        </p:txBody>
      </p:sp>
      <p:pic>
        <p:nvPicPr>
          <p:cNvPr id="5" name="Content Placeholder 4">
            <a:extLst>
              <a:ext uri="{FF2B5EF4-FFF2-40B4-BE49-F238E27FC236}">
                <a16:creationId xmlns:a16="http://schemas.microsoft.com/office/drawing/2014/main" xmlns="" id="{768E22E0-8FDF-EE46-92F8-5BD26E537D92}"/>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2044700"/>
            <a:ext cx="5067300" cy="3378200"/>
          </a:xfrm>
        </p:spPr>
      </p:pic>
      <p:sp>
        <p:nvSpPr>
          <p:cNvPr id="3" name="Content Placeholder 2">
            <a:extLst>
              <a:ext uri="{FF2B5EF4-FFF2-40B4-BE49-F238E27FC236}">
                <a16:creationId xmlns:a16="http://schemas.microsoft.com/office/drawing/2014/main" xmlns="" id="{734DDA41-BD68-1F42-9195-0877A7BC25E0}"/>
              </a:ext>
            </a:extLst>
          </p:cNvPr>
          <p:cNvSpPr>
            <a:spLocks noGrp="1"/>
          </p:cNvSpPr>
          <p:nvPr>
            <p:ph sz="half" idx="2"/>
          </p:nvPr>
        </p:nvSpPr>
        <p:spPr>
          <a:xfrm>
            <a:off x="5351481" y="2044700"/>
            <a:ext cx="3619500" cy="4572000"/>
          </a:xfrm>
        </p:spPr>
        <p:txBody>
          <a:bodyPr/>
          <a:lstStyle/>
          <a:p>
            <a:r>
              <a:rPr lang="en-US" sz="2400" dirty="0"/>
              <a:t>Nonprofit community organization</a:t>
            </a:r>
          </a:p>
          <a:p>
            <a:r>
              <a:rPr lang="en-US" sz="2400" dirty="0"/>
              <a:t>Homeownership opportunities for low-income people</a:t>
            </a:r>
          </a:p>
          <a:p>
            <a:r>
              <a:rPr lang="en-US" sz="2400" dirty="0"/>
              <a:t>Homes stay affordable in perpetuity</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379018332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Background</a:t>
            </a:r>
          </a:p>
        </p:txBody>
      </p:sp>
      <p:graphicFrame>
        <p:nvGraphicFramePr>
          <p:cNvPr id="4" name="Content Placeholder 3">
            <a:extLst>
              <a:ext uri="{FF2B5EF4-FFF2-40B4-BE49-F238E27FC236}">
                <a16:creationId xmlns="" xmlns:a16="http://schemas.microsoft.com/office/drawing/2014/main" id="{9393C236-4191-414C-8B75-5FE64A30DA71}"/>
              </a:ext>
            </a:extLst>
          </p:cNvPr>
          <p:cNvGraphicFramePr>
            <a:graphicFrameLocks noGrp="1"/>
          </p:cNvGraphicFramePr>
          <p:nvPr>
            <p:ph idx="1"/>
            <p:extLst>
              <p:ext uri="{D42A27DB-BD31-4B8C-83A1-F6EECF244321}">
                <p14:modId xmlns:p14="http://schemas.microsoft.com/office/powerpoint/2010/main" val="1832251246"/>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Oval 10"/>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pic>
        <p:nvPicPr>
          <p:cNvPr id="6" name="Picture 5">
            <a:extLst>
              <a:ext uri="{FF2B5EF4-FFF2-40B4-BE49-F238E27FC236}">
                <a16:creationId xmlns="" xmlns:a16="http://schemas.microsoft.com/office/drawing/2014/main" id="{CACD515D-772E-4FB1-9B49-4A209D686C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00" y="6400800"/>
            <a:ext cx="2857500" cy="361950"/>
          </a:xfrm>
          <a:prstGeom prst="rect">
            <a:avLst/>
          </a:prstGeom>
        </p:spPr>
      </p:pic>
    </p:spTree>
    <p:extLst>
      <p:ext uri="{BB962C8B-B14F-4D97-AF65-F5344CB8AC3E}">
        <p14:creationId xmlns:p14="http://schemas.microsoft.com/office/powerpoint/2010/main" val="169151013"/>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11"/>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City of Tacoma</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1" y="1775980"/>
            <a:ext cx="5067298" cy="3915639"/>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72100" y="1775980"/>
            <a:ext cx="3619500" cy="4243820"/>
          </a:xfrm>
        </p:spPr>
        <p:txBody>
          <a:bodyPr/>
          <a:lstStyle/>
          <a:p>
            <a:r>
              <a:rPr lang="en-US" sz="2200" dirty="0"/>
              <a:t>Population: 211,277</a:t>
            </a:r>
          </a:p>
          <a:p>
            <a:r>
              <a:rPr lang="en-US" sz="2200" dirty="0"/>
              <a:t>Median Income: $53,553</a:t>
            </a:r>
          </a:p>
          <a:p>
            <a:r>
              <a:rPr lang="en-US" sz="2200" dirty="0"/>
              <a:t>Racial Demographics:</a:t>
            </a:r>
          </a:p>
          <a:p>
            <a:pPr lvl="1"/>
            <a:r>
              <a:rPr lang="en-US" sz="1800" dirty="0"/>
              <a:t>African American: 10.1%</a:t>
            </a:r>
          </a:p>
          <a:p>
            <a:pPr lvl="1"/>
            <a:r>
              <a:rPr lang="en-US" sz="1800" dirty="0"/>
              <a:t>Asian: 9.1%</a:t>
            </a:r>
          </a:p>
          <a:p>
            <a:pPr lvl="1"/>
            <a:r>
              <a:rPr lang="en-US" sz="1800" dirty="0"/>
              <a:t>Hispanic or Latino: 11.3%</a:t>
            </a:r>
          </a:p>
          <a:p>
            <a:pPr lvl="1"/>
            <a:r>
              <a:rPr lang="en-US" sz="1800" dirty="0"/>
              <a:t>White: 59.7%</a:t>
            </a:r>
            <a:endParaRPr lang="en-US" sz="2200" dirty="0"/>
          </a:p>
          <a:p>
            <a:r>
              <a:rPr lang="en-US" sz="2200" dirty="0"/>
              <a:t>Avg. Commute: 27 mins</a:t>
            </a:r>
          </a:p>
          <a:p>
            <a:endParaRPr lang="en-US" sz="2200" dirty="0"/>
          </a:p>
          <a:p>
            <a:endParaRPr lang="en-US" sz="2200" dirty="0"/>
          </a:p>
          <a:p>
            <a:pPr marL="0" indent="0">
              <a:buNone/>
            </a:pPr>
            <a:r>
              <a:rPr lang="en-US" sz="1200" dirty="0"/>
              <a:t>Source: </a:t>
            </a:r>
            <a:r>
              <a:rPr lang="en-US" sz="1200" dirty="0" err="1"/>
              <a:t>Census.gov</a:t>
            </a:r>
            <a:r>
              <a:rPr lang="en-US" sz="1200" dirty="0"/>
              <a:t> Quick Facts</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4074210670"/>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Layers</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1" y="1775980"/>
            <a:ext cx="5067298" cy="3915640"/>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72100" y="1775980"/>
            <a:ext cx="3619500" cy="4243820"/>
          </a:xfrm>
        </p:spPr>
        <p:txBody>
          <a:bodyPr/>
          <a:lstStyle/>
          <a:p>
            <a:pPr eaLnBrk="1" hangingPunct="1"/>
            <a:r>
              <a:rPr lang="en-US" dirty="0"/>
              <a:t>Proximity to Superfund sites</a:t>
            </a:r>
          </a:p>
          <a:p>
            <a:pPr eaLnBrk="1" hangingPunct="1"/>
            <a:r>
              <a:rPr lang="en-US" dirty="0"/>
              <a:t>Median Home Value</a:t>
            </a:r>
          </a:p>
          <a:p>
            <a:pPr eaLnBrk="1" hangingPunct="1"/>
            <a:r>
              <a:rPr lang="en-US" dirty="0"/>
              <a:t>Crime Index</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2855160113"/>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Layers</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1" y="1775980"/>
            <a:ext cx="5067298" cy="3915640"/>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72100" y="1775980"/>
            <a:ext cx="3619500" cy="4243820"/>
          </a:xfrm>
        </p:spPr>
        <p:txBody>
          <a:bodyPr/>
          <a:lstStyle/>
          <a:p>
            <a:pPr eaLnBrk="1" hangingPunct="1"/>
            <a:r>
              <a:rPr lang="en-US" dirty="0"/>
              <a:t>Educational Attainment</a:t>
            </a:r>
          </a:p>
          <a:p>
            <a:pPr eaLnBrk="1" hangingPunct="1"/>
            <a:r>
              <a:rPr lang="en-US" dirty="0"/>
              <a:t>Percentage Renter Occupied</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2737233202"/>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Methods</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1" y="1775980"/>
            <a:ext cx="5067298" cy="3915639"/>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58653" y="1775980"/>
            <a:ext cx="3619500" cy="4243820"/>
          </a:xfrm>
        </p:spPr>
        <p:txBody>
          <a:bodyPr/>
          <a:lstStyle/>
          <a:p>
            <a:r>
              <a:rPr lang="en-US" sz="2200" dirty="0"/>
              <a:t>Data at Block Group</a:t>
            </a:r>
            <a:endParaRPr lang="en-US" sz="2000" dirty="0"/>
          </a:p>
          <a:p>
            <a:r>
              <a:rPr lang="en-US" sz="2200" dirty="0"/>
              <a:t>Layer for each dataset</a:t>
            </a:r>
          </a:p>
          <a:p>
            <a:r>
              <a:rPr lang="en-US" sz="2200" dirty="0"/>
              <a:t>Layers converted to raster images </a:t>
            </a:r>
          </a:p>
          <a:p>
            <a:r>
              <a:rPr lang="en-US" sz="2200" dirty="0"/>
              <a:t>Raster layers transformed to common scale (1 – 10)</a:t>
            </a:r>
          </a:p>
          <a:p>
            <a:r>
              <a:rPr lang="en-US" sz="2200" dirty="0" err="1"/>
              <a:t>Rasters</a:t>
            </a:r>
            <a:r>
              <a:rPr lang="en-US" sz="2200" dirty="0"/>
              <a:t> combined with equal </a:t>
            </a:r>
            <a:r>
              <a:rPr lang="en-US" sz="2200"/>
              <a:t>weight   </a:t>
            </a:r>
          </a:p>
          <a:p>
            <a:pPr lvl="1"/>
            <a:r>
              <a:rPr lang="en-US" sz="1800"/>
              <a:t>(</a:t>
            </a:r>
            <a:r>
              <a:rPr lang="en-US" sz="1800" dirty="0"/>
              <a:t>Weighted Sum)</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264410181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Methods</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1" y="1775980"/>
            <a:ext cx="5067298" cy="3915639"/>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58653" y="1775980"/>
            <a:ext cx="3619500" cy="4243820"/>
          </a:xfrm>
        </p:spPr>
        <p:txBody>
          <a:bodyPr/>
          <a:lstStyle/>
          <a:p>
            <a:r>
              <a:rPr lang="en-US" sz="2200" dirty="0"/>
              <a:t>Data at Block Group</a:t>
            </a:r>
            <a:endParaRPr lang="en-US" sz="2000" dirty="0"/>
          </a:p>
          <a:p>
            <a:r>
              <a:rPr lang="en-US" sz="2200" dirty="0"/>
              <a:t>Layer for each dataset</a:t>
            </a:r>
          </a:p>
          <a:p>
            <a:r>
              <a:rPr lang="en-US" sz="2200" dirty="0"/>
              <a:t>Layers converted to raster images </a:t>
            </a:r>
          </a:p>
          <a:p>
            <a:r>
              <a:rPr lang="en-US" sz="2200" dirty="0"/>
              <a:t>Raster layers transformed to common scale (1 – 10)</a:t>
            </a:r>
          </a:p>
          <a:p>
            <a:r>
              <a:rPr lang="en-US" sz="2200" dirty="0" err="1"/>
              <a:t>Rasters</a:t>
            </a:r>
            <a:r>
              <a:rPr lang="en-US" sz="2200" dirty="0"/>
              <a:t> combined with equal weight </a:t>
            </a:r>
          </a:p>
          <a:p>
            <a:pPr lvl="1"/>
            <a:r>
              <a:rPr lang="en-US" sz="1800" dirty="0"/>
              <a:t>(Weighted Sum)</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3640708343"/>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Proximity to Superfund Sites</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1" y="1775980"/>
            <a:ext cx="5067298" cy="3915640"/>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72100" y="1775980"/>
            <a:ext cx="3619500" cy="4243820"/>
          </a:xfrm>
        </p:spPr>
        <p:txBody>
          <a:bodyPr/>
          <a:lstStyle/>
          <a:p>
            <a:r>
              <a:rPr lang="en-US" dirty="0"/>
              <a:t>Dark green furthest from superfund sites</a:t>
            </a:r>
          </a:p>
          <a:p>
            <a:r>
              <a:rPr lang="en-US" dirty="0"/>
              <a:t>Low scoring areas in Port of Tacoma and heavy industrial sectors</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2452605310"/>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Median Home Value</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1775980"/>
            <a:ext cx="5067300" cy="3915640"/>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72100" y="1775980"/>
            <a:ext cx="3619500" cy="4243820"/>
          </a:xfrm>
        </p:spPr>
        <p:txBody>
          <a:bodyPr/>
          <a:lstStyle/>
          <a:p>
            <a:r>
              <a:rPr lang="en-US" dirty="0"/>
              <a:t>High values near water</a:t>
            </a:r>
          </a:p>
          <a:p>
            <a:r>
              <a:rPr lang="en-US" dirty="0"/>
              <a:t>Limited variance in value in central areas</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784973705"/>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Crime Index</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1" y="1775980"/>
            <a:ext cx="5067298" cy="3915640"/>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72100" y="1775980"/>
            <a:ext cx="3619500" cy="4243820"/>
          </a:xfrm>
        </p:spPr>
        <p:txBody>
          <a:bodyPr/>
          <a:lstStyle/>
          <a:p>
            <a:r>
              <a:rPr lang="en-US" dirty="0"/>
              <a:t>Lowest crime in dark green</a:t>
            </a:r>
          </a:p>
          <a:p>
            <a:r>
              <a:rPr lang="en-US" dirty="0"/>
              <a:t>National average crime index is 100</a:t>
            </a:r>
          </a:p>
          <a:p>
            <a:r>
              <a:rPr lang="en-US" dirty="0"/>
              <a:t>Some areas score 400+ or 3 times as much crime as the national average</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799304983"/>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Educational Attainment</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1" y="1775980"/>
            <a:ext cx="5067298" cy="3915640"/>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72100" y="1775980"/>
            <a:ext cx="3619500" cy="4243820"/>
          </a:xfrm>
        </p:spPr>
        <p:txBody>
          <a:bodyPr/>
          <a:lstStyle/>
          <a:p>
            <a:r>
              <a:rPr lang="en-US" dirty="0"/>
              <a:t>Education operationalized as percentage of population with Bachelors degree or higher</a:t>
            </a:r>
          </a:p>
          <a:p>
            <a:r>
              <a:rPr lang="en-US" dirty="0"/>
              <a:t>Highest scores in wealthiest areas</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2996170044"/>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t>Percentage Renter Occupied</a:t>
            </a:r>
          </a:p>
        </p:txBody>
      </p:sp>
      <p:pic>
        <p:nvPicPr>
          <p:cNvPr id="11" name="Content Placeholder 10">
            <a:extLst>
              <a:ext uri="{FF2B5EF4-FFF2-40B4-BE49-F238E27FC236}">
                <a16:creationId xmlns:a16="http://schemas.microsoft.com/office/drawing/2014/main" xmlns="" id="{317459BB-7331-DC46-AAB0-ED65D1D6715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1" y="1775980"/>
            <a:ext cx="5067298" cy="3915640"/>
          </a:xfrm>
        </p:spPr>
      </p:pic>
      <p:sp>
        <p:nvSpPr>
          <p:cNvPr id="9" name="Content Placeholder 8">
            <a:extLst>
              <a:ext uri="{FF2B5EF4-FFF2-40B4-BE49-F238E27FC236}">
                <a16:creationId xmlns:a16="http://schemas.microsoft.com/office/drawing/2014/main" xmlns="" id="{12A2C502-6AF1-0D40-B30D-82451BD57785}"/>
              </a:ext>
            </a:extLst>
          </p:cNvPr>
          <p:cNvSpPr>
            <a:spLocks noGrp="1"/>
          </p:cNvSpPr>
          <p:nvPr>
            <p:ph sz="half" idx="2"/>
          </p:nvPr>
        </p:nvSpPr>
        <p:spPr>
          <a:xfrm>
            <a:off x="5372100" y="1775980"/>
            <a:ext cx="3619500" cy="4243820"/>
          </a:xfrm>
        </p:spPr>
        <p:txBody>
          <a:bodyPr/>
          <a:lstStyle/>
          <a:p>
            <a:r>
              <a:rPr lang="en-US" dirty="0"/>
              <a:t>Lowest percentage of renters near water</a:t>
            </a:r>
          </a:p>
          <a:p>
            <a:r>
              <a:rPr lang="en-US" dirty="0"/>
              <a:t>Higher percentage of renters near TCC / UPS and Hilltop neighborhood</a:t>
            </a:r>
          </a:p>
        </p:txBody>
      </p:sp>
      <p:sp>
        <p:nvSpPr>
          <p:cNvPr id="6" name="Rectangle 5"/>
          <p:cNvSpPr/>
          <p:nvPr/>
        </p:nvSpPr>
        <p:spPr>
          <a:xfrm>
            <a:off x="0" y="6051549"/>
            <a:ext cx="9144000" cy="762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7" name="Oval 6"/>
          <p:cNvSpPr/>
          <p:nvPr/>
        </p:nvSpPr>
        <p:spPr>
          <a:xfrm>
            <a:off x="0" y="5969792"/>
            <a:ext cx="228600" cy="239713"/>
          </a:xfrm>
          <a:prstGeom prst="ellipse">
            <a:avLst/>
          </a:prstGeom>
          <a:gradFill flip="none" rotWithShape="1">
            <a:gsLst>
              <a:gs pos="0">
                <a:schemeClr val="tx1"/>
              </a:gs>
              <a:gs pos="50000">
                <a:schemeClr val="accent5">
                  <a:lumMod val="20000"/>
                  <a:lumOff val="80000"/>
                </a:schemeClr>
              </a:gs>
              <a:gs pos="100000">
                <a:srgbClr val="0047FF">
                  <a:alpha val="1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Tree>
    <p:extLst>
      <p:ext uri="{BB962C8B-B14F-4D97-AF65-F5344CB8AC3E}">
        <p14:creationId xmlns:p14="http://schemas.microsoft.com/office/powerpoint/2010/main" val="1904195268"/>
      </p:ext>
    </p:extLst>
  </p:cSld>
  <p:clrMapOvr>
    <a:masterClrMapping/>
  </p:clrMapOvr>
  <p:transition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fill="hold" grpId="0" nodeType="afterEffect">
                                  <p:stCondLst>
                                    <p:cond delay="0"/>
                                  </p:stCondLst>
                                  <p:childTnLst>
                                    <p:animMotion origin="layout" path="M 0.00417 -0.00046 L 0.97083 0.00116 " pathEditMode="fixed" rAng="0" ptsTypes="AA">
                                      <p:cBhvr>
                                        <p:cTn id="6" dur="15000" spd="-100000" fill="hold"/>
                                        <p:tgtEl>
                                          <p:spTgt spid="7"/>
                                        </p:tgtEl>
                                        <p:attrNameLst>
                                          <p:attrName>ppt_x</p:attrName>
                                          <p:attrName>ppt_y</p:attrName>
                                        </p:attrNameLst>
                                      </p:cBhvr>
                                      <p:rCtr x="4833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2278</TotalTime>
  <Words>3684</Words>
  <Application>Microsoft Office PowerPoint</Application>
  <PresentationFormat>On-screen Show (4:3)</PresentationFormat>
  <Paragraphs>581</Paragraphs>
  <Slides>169</Slides>
  <Notes>64</Notes>
  <HiddenSlides>0</HiddenSlides>
  <MMClips>1</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169</vt:i4>
      </vt:variant>
    </vt:vector>
  </HeadingPairs>
  <TitlesOfParts>
    <vt:vector size="177" baseType="lpstr">
      <vt:lpstr>Arial</vt:lpstr>
      <vt:lpstr>Calibri</vt:lpstr>
      <vt:lpstr>Calibri Light</vt:lpstr>
      <vt:lpstr>Encode Sans Normal</vt:lpstr>
      <vt:lpstr>Times New Roman</vt:lpstr>
      <vt:lpstr>1_Default Design</vt:lpstr>
      <vt:lpstr>2_Default Design</vt:lpstr>
      <vt:lpstr>Office Theme</vt:lpstr>
      <vt:lpstr>Using GIS to Support Reentry Planning for Youth Exiting the Juvenile Justice System</vt:lpstr>
      <vt:lpstr>PowerPoint Presentation</vt:lpstr>
      <vt:lpstr>Overview of Presentation</vt:lpstr>
      <vt:lpstr>Background</vt:lpstr>
      <vt:lpstr>Background</vt:lpstr>
      <vt:lpstr>Background</vt:lpstr>
      <vt:lpstr>Background</vt:lpstr>
      <vt:lpstr>Background</vt:lpstr>
      <vt:lpstr>Background</vt:lpstr>
      <vt:lpstr>Methods</vt:lpstr>
      <vt:lpstr>Methods</vt:lpstr>
      <vt:lpstr>Methods</vt:lpstr>
      <vt:lpstr>Methods</vt:lpstr>
      <vt:lpstr>Findings*</vt:lpstr>
      <vt:lpstr>Findings*</vt:lpstr>
      <vt:lpstr>Findings*</vt:lpstr>
      <vt:lpstr>Findings*</vt:lpstr>
      <vt:lpstr>Findings*</vt:lpstr>
      <vt:lpstr>Findings*</vt:lpstr>
      <vt:lpstr>Findings*</vt:lpstr>
      <vt:lpstr>Time’s Up!</vt:lpstr>
      <vt:lpstr>References and Notes</vt:lpstr>
      <vt:lpstr>Suitability Map: Safe Consumption Site in Seattle</vt:lpstr>
      <vt:lpstr>Background</vt:lpstr>
      <vt:lpstr>Background</vt:lpstr>
      <vt:lpstr>Layers Used</vt:lpstr>
      <vt:lpstr>Layers Used</vt:lpstr>
      <vt:lpstr>Methods</vt:lpstr>
      <vt:lpstr>Daytime Population</vt:lpstr>
      <vt:lpstr>Lack of Health Insurance</vt:lpstr>
      <vt:lpstr>Poverty Rates</vt:lpstr>
      <vt:lpstr>Mental Health</vt:lpstr>
      <vt:lpstr>Transportation Patterns</vt:lpstr>
      <vt:lpstr>Overdose Rates</vt:lpstr>
      <vt:lpstr>Overdose Rates</vt:lpstr>
      <vt:lpstr>Final Suitability Map</vt:lpstr>
      <vt:lpstr>Findings</vt:lpstr>
      <vt:lpstr>Findings</vt:lpstr>
      <vt:lpstr>Findings</vt:lpstr>
      <vt:lpstr>Findings</vt:lpstr>
      <vt:lpstr>Limitations and Concerns</vt:lpstr>
      <vt:lpstr>Future of Project</vt:lpstr>
      <vt:lpstr>Time’s Up!</vt:lpstr>
      <vt:lpstr>Mapping Our Realities in the Pacific Northwest Natives Geodatabase</vt:lpstr>
      <vt:lpstr>PowerPoint Presentation</vt:lpstr>
      <vt:lpstr>PowerPoint Presentation</vt:lpstr>
      <vt:lpstr>PowerPoint Presentation</vt:lpstr>
      <vt:lpstr>   Transformative data from physical maps  US federal and state public data  Canadian federal and provincial data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Time’s Up!</vt:lpstr>
      <vt:lpstr>Cool Projects at UW’s Polar Science Center</vt:lpstr>
      <vt:lpstr>Kristin Laidre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Harry Stern</vt:lpstr>
      <vt:lpstr>PowerPoint Presentation</vt:lpstr>
      <vt:lpstr>PowerPoint Presentation</vt:lpstr>
      <vt:lpstr>PowerPoint Presentation</vt:lpstr>
      <vt:lpstr>PowerPoint Presentation</vt:lpstr>
      <vt:lpstr>PowerPoint Presentation</vt:lpstr>
      <vt:lpstr>PowerPoint Presentation</vt:lpstr>
      <vt:lpstr>Job Opportunity</vt:lpstr>
      <vt:lpstr>PowerPoint Presentation</vt:lpstr>
      <vt:lpstr>PowerPoint Presentation</vt:lpstr>
      <vt:lpstr>PowerPoint Presentation</vt:lpstr>
      <vt:lpstr>Time’s Up!</vt:lpstr>
      <vt:lpstr>Disrupting Gentrification: Tacoma Community Land Trust</vt:lpstr>
      <vt:lpstr>Community Land Trusts</vt:lpstr>
      <vt:lpstr>Community Land Trusts</vt:lpstr>
      <vt:lpstr>Community Land Trusts</vt:lpstr>
      <vt:lpstr>City of Tacoma</vt:lpstr>
      <vt:lpstr>Layers</vt:lpstr>
      <vt:lpstr>Layers</vt:lpstr>
      <vt:lpstr>Methods</vt:lpstr>
      <vt:lpstr>Methods</vt:lpstr>
      <vt:lpstr>Proximity to Superfund Sites</vt:lpstr>
      <vt:lpstr>Median Home Value</vt:lpstr>
      <vt:lpstr>Crime Index</vt:lpstr>
      <vt:lpstr>Educational Attainment</vt:lpstr>
      <vt:lpstr>Percentage Renter Occupied</vt:lpstr>
      <vt:lpstr>Suitability Model</vt:lpstr>
      <vt:lpstr>Suitability Model</vt:lpstr>
      <vt:lpstr>Site 1: North Central</vt:lpstr>
      <vt:lpstr>Site 2: Southeast</vt:lpstr>
      <vt:lpstr>Site 3: North</vt:lpstr>
      <vt:lpstr>Future Improvements</vt:lpstr>
      <vt:lpstr>Time’s Up!</vt:lpstr>
      <vt:lpstr>Two Geospatial Data Resources @ Your Library that You Need to Know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Census Geography Boundaries</vt:lpstr>
      <vt:lpstr>Map Features</vt:lpstr>
      <vt:lpstr>Custom Geographies &amp; Reports</vt:lpstr>
      <vt:lpstr>New Proprietary Data</vt:lpstr>
      <vt:lpstr>New Proprietary Data</vt:lpstr>
      <vt:lpstr>3-Layer Maps</vt:lpstr>
      <vt:lpstr>3-Layer Maps</vt:lpstr>
      <vt:lpstr>Data Loader</vt:lpstr>
      <vt:lpstr>Data Loader</vt:lpstr>
      <vt:lpstr>Time’s Up!</vt:lpstr>
      <vt:lpstr>Spatial literacy in Ocean Science and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Time’s Up!</vt:lpstr>
      <vt:lpstr>Determining Park  Level of Service in the  City of Lake Forest Park</vt:lpstr>
      <vt:lpstr>PROST</vt:lpstr>
      <vt:lpstr>Level of Service (LOS)</vt:lpstr>
      <vt:lpstr>PowerPoint Presentation</vt:lpstr>
      <vt:lpstr>PowerPoint Presentation</vt:lpstr>
      <vt:lpstr>PowerPoint Presentation</vt:lpstr>
      <vt:lpstr>King County GIS  Address Point Data</vt:lpstr>
      <vt:lpstr>PowerPoint Presentation</vt:lpstr>
      <vt:lpstr>PowerPoint Presentation</vt:lpstr>
      <vt:lpstr>Percentage of LFP Address Locations within Park Service Area</vt:lpstr>
      <vt:lpstr>Problem: We don’t fly</vt:lpstr>
      <vt:lpstr>PowerPoint Presentation</vt:lpstr>
      <vt:lpstr>PowerPoint Presentation</vt:lpstr>
      <vt:lpstr>PowerPoint Presentation</vt:lpstr>
      <vt:lpstr>PowerPoint Presentation</vt:lpstr>
      <vt:lpstr>Percentage of LFP Address Locations within Park Service Area</vt:lpstr>
      <vt:lpstr>PowerPoint Presentation</vt:lpstr>
      <vt:lpstr>PowerPoint Presentation</vt:lpstr>
      <vt:lpstr>Percentage of LFP Address Locations within Park Service Area</vt:lpstr>
      <vt:lpstr>GIS Takeaway: Know Your Subject!</vt:lpstr>
      <vt:lpstr>Time’s Up!</vt:lpstr>
    </vt:vector>
  </TitlesOfParts>
  <Company>RR Donnelley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RR Donnelley</dc:creator>
  <cp:lastModifiedBy>Allison Anderson</cp:lastModifiedBy>
  <cp:revision>101</cp:revision>
  <dcterms:created xsi:type="dcterms:W3CDTF">2010-02-23T00:58:46Z</dcterms:created>
  <dcterms:modified xsi:type="dcterms:W3CDTF">2018-05-16T23:11:30Z</dcterms:modified>
</cp:coreProperties>
</file>