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3" r:id="rId4"/>
    <p:sldMasterId id="2147483907" r:id="rId5"/>
    <p:sldMasterId id="2147483919" r:id="rId6"/>
    <p:sldMasterId id="2147483930" r:id="rId7"/>
    <p:sldMasterId id="2147483942" r:id="rId8"/>
    <p:sldMasterId id="2147483953" r:id="rId9"/>
    <p:sldMasterId id="2147483965" r:id="rId10"/>
    <p:sldMasterId id="2147483977" r:id="rId11"/>
  </p:sldMasterIdLst>
  <p:notesMasterIdLst>
    <p:notesMasterId r:id="rId37"/>
  </p:notesMasterIdLst>
  <p:sldIdLst>
    <p:sldId id="256" r:id="rId12"/>
    <p:sldId id="309" r:id="rId13"/>
    <p:sldId id="321" r:id="rId14"/>
    <p:sldId id="327" r:id="rId15"/>
    <p:sldId id="311" r:id="rId16"/>
    <p:sldId id="322" r:id="rId17"/>
    <p:sldId id="300" r:id="rId18"/>
    <p:sldId id="310" r:id="rId19"/>
    <p:sldId id="283" r:id="rId20"/>
    <p:sldId id="301" r:id="rId21"/>
    <p:sldId id="302" r:id="rId22"/>
    <p:sldId id="303" r:id="rId23"/>
    <p:sldId id="313" r:id="rId24"/>
    <p:sldId id="307" r:id="rId25"/>
    <p:sldId id="306" r:id="rId26"/>
    <p:sldId id="326" r:id="rId27"/>
    <p:sldId id="308" r:id="rId28"/>
    <p:sldId id="320" r:id="rId29"/>
    <p:sldId id="323" r:id="rId30"/>
    <p:sldId id="325" r:id="rId31"/>
    <p:sldId id="312" r:id="rId32"/>
    <p:sldId id="317" r:id="rId33"/>
    <p:sldId id="315" r:id="rId34"/>
    <p:sldId id="316" r:id="rId35"/>
    <p:sldId id="32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ill" initials="J" lastIdx="10" clrIdx="0"/>
  <p:cmAuthor id="1" name="TRACY THOMPSON" initials="TT"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9900"/>
    <a:srgbClr val="E61A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56" autoAdjust="0"/>
    <p:restoredTop sz="85922" autoAdjust="0"/>
  </p:normalViewPr>
  <p:slideViewPr>
    <p:cSldViewPr>
      <p:cViewPr varScale="1">
        <p:scale>
          <a:sx n="79" d="100"/>
          <a:sy n="79" d="100"/>
        </p:scale>
        <p:origin x="1206" y="90"/>
      </p:cViewPr>
      <p:guideLst>
        <p:guide orient="horz" pos="2160"/>
        <p:guide pos="2880"/>
      </p:guideLst>
    </p:cSldViewPr>
  </p:slideViewPr>
  <p:outlineViewPr>
    <p:cViewPr>
      <p:scale>
        <a:sx n="33" d="100"/>
        <a:sy n="33" d="100"/>
      </p:scale>
      <p:origin x="0" y="18198"/>
    </p:cViewPr>
  </p:outlineViewPr>
  <p:notesTextViewPr>
    <p:cViewPr>
      <p:scale>
        <a:sx n="1" d="1"/>
        <a:sy n="1" d="1"/>
      </p:scale>
      <p:origin x="0" y="0"/>
    </p:cViewPr>
  </p:notesTextViewPr>
  <p:sorterViewPr>
    <p:cViewPr varScale="1">
      <p:scale>
        <a:sx n="1" d="1"/>
        <a:sy n="1" d="1"/>
      </p:scale>
      <p:origin x="0" y="3138"/>
    </p:cViewPr>
  </p:sorterViewPr>
  <p:notesViewPr>
    <p:cSldViewPr>
      <p:cViewPr varScale="1">
        <p:scale>
          <a:sx n="72" d="100"/>
          <a:sy n="72" d="100"/>
        </p:scale>
        <p:origin x="3010"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presProps" Target="presProps.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D:\B-corps\Manuscripts\Alberta%20docs\Conventions%20Data%20May%202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pieChart>
        <c:varyColors val="1"/>
        <c:ser>
          <c:idx val="0"/>
          <c:order val="0"/>
          <c:spPr>
            <a:ln>
              <a:solidFill>
                <a:schemeClr val="bg1"/>
              </a:solidFill>
            </a:ln>
          </c:spPr>
          <c:dPt>
            <c:idx val="0"/>
            <c:bubble3D val="0"/>
            <c:extLst>
              <c:ext xmlns:c16="http://schemas.microsoft.com/office/drawing/2014/chart" uri="{C3380CC4-5D6E-409C-BE32-E72D297353CC}">
                <c16:uniqueId val="{00000000-2905-4962-8B91-A045D30EC280}"/>
              </c:ext>
            </c:extLst>
          </c:dPt>
          <c:dPt>
            <c:idx val="1"/>
            <c:bubble3D val="0"/>
            <c:spPr>
              <a:solidFill>
                <a:srgbClr val="FFCC00"/>
              </a:solidFill>
              <a:ln>
                <a:solidFill>
                  <a:schemeClr val="bg1"/>
                </a:solidFill>
              </a:ln>
            </c:spPr>
            <c:extLst>
              <c:ext xmlns:c16="http://schemas.microsoft.com/office/drawing/2014/chart" uri="{C3380CC4-5D6E-409C-BE32-E72D297353CC}">
                <c16:uniqueId val="{00000002-2905-4962-8B91-A045D30EC280}"/>
              </c:ext>
            </c:extLst>
          </c:dPt>
          <c:dPt>
            <c:idx val="2"/>
            <c:bubble3D val="0"/>
            <c:extLst>
              <c:ext xmlns:c16="http://schemas.microsoft.com/office/drawing/2014/chart" uri="{C3380CC4-5D6E-409C-BE32-E72D297353CC}">
                <c16:uniqueId val="{00000003-2905-4962-8B91-A045D30EC280}"/>
              </c:ext>
            </c:extLst>
          </c:dPt>
          <c:dLbls>
            <c:spPr>
              <a:noFill/>
              <a:ln>
                <a:noFill/>
              </a:ln>
              <a:effectLst/>
            </c:spPr>
            <c:txPr>
              <a:bodyPr rot="0" vert="horz"/>
              <a:lstStyle/>
              <a:p>
                <a:pPr>
                  <a:defRPr sz="3200"/>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Sheet1!$A$4:$A$6</c:f>
              <c:strCache>
                <c:ptCount val="3"/>
                <c:pt idx="0">
                  <c:v>Community Logic</c:v>
                </c:pt>
                <c:pt idx="1">
                  <c:v>Market Logic</c:v>
                </c:pt>
                <c:pt idx="2">
                  <c:v>Both Market and Community</c:v>
                </c:pt>
              </c:strCache>
            </c:strRef>
          </c:cat>
          <c:val>
            <c:numRef>
              <c:f>Sheet1!$B$4:$B$6</c:f>
              <c:numCache>
                <c:formatCode>General</c:formatCode>
                <c:ptCount val="3"/>
                <c:pt idx="0">
                  <c:v>19</c:v>
                </c:pt>
                <c:pt idx="1">
                  <c:v>3</c:v>
                </c:pt>
                <c:pt idx="2">
                  <c:v>10</c:v>
                </c:pt>
              </c:numCache>
            </c:numRef>
          </c:val>
          <c:extLst>
            <c:ext xmlns:c16="http://schemas.microsoft.com/office/drawing/2014/chart" uri="{C3380CC4-5D6E-409C-BE32-E72D297353CC}">
              <c16:uniqueId val="{00000004-2905-4962-8B91-A045D30EC280}"/>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61129118568916752"/>
          <c:y val="0.24186261200108608"/>
          <c:w val="0.37900007644675482"/>
          <c:h val="0.61789845234862883"/>
        </c:manualLayout>
      </c:layout>
      <c:overlay val="0"/>
      <c:txPr>
        <a:bodyPr rot="0" vert="horz"/>
        <a:lstStyle/>
        <a:p>
          <a:pPr>
            <a:defRPr sz="2800"/>
          </a:pPr>
          <a:endParaRPr lang="en-US"/>
        </a:p>
      </c:txPr>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FEA9A8-3365-4AC7-A4A9-E78CDEDC5C91}" type="datetimeFigureOut">
              <a:rPr lang="en-US" smtClean="0"/>
              <a:pPr/>
              <a:t>11/24/2025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90EA37-67EA-47FD-B9F6-914E5D59C3B4}" type="slidenum">
              <a:rPr lang="en-US" smtClean="0"/>
              <a:pPr/>
              <a:t>‹#›</a:t>
            </a:fld>
            <a:endParaRPr lang="en-US"/>
          </a:p>
        </p:txBody>
      </p:sp>
    </p:spTree>
    <p:extLst>
      <p:ext uri="{BB962C8B-B14F-4D97-AF65-F5344CB8AC3E}">
        <p14:creationId xmlns:p14="http://schemas.microsoft.com/office/powerpoint/2010/main" val="2591837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Mechanisms for investing in impact businesses, especially those at the small and start-up level, are not well developed.</a:t>
            </a:r>
          </a:p>
          <a:p>
            <a:r>
              <a:rPr lang="en-US" dirty="0"/>
              <a:t>Yet, new sources of funding have emerged in the Seattle area, in part through three entrepreneurial organizations.</a:t>
            </a:r>
          </a:p>
          <a:p>
            <a:pPr lvl="1"/>
            <a:r>
              <a:rPr lang="en-US" dirty="0"/>
              <a:t>Accelerate:  innovation accelerator</a:t>
            </a:r>
          </a:p>
          <a:p>
            <a:pPr lvl="1"/>
            <a:r>
              <a:rPr lang="en-US" dirty="0"/>
              <a:t>Impact Angels:  angel investor group</a:t>
            </a:r>
          </a:p>
          <a:p>
            <a:pPr lvl="1"/>
            <a:r>
              <a:rPr lang="en-US" dirty="0" err="1"/>
              <a:t>Shareland</a:t>
            </a:r>
            <a:r>
              <a:rPr lang="en-US" dirty="0"/>
              <a:t>:  crowdfunding lending platform</a:t>
            </a:r>
          </a:p>
          <a:p>
            <a:r>
              <a:rPr lang="en-US" dirty="0"/>
              <a:t>These organizations are challenging conventional understandings of the purpose and desired outcomes of entrepreneurial investment to add a social dimension to investing. </a:t>
            </a:r>
          </a:p>
          <a:p>
            <a:r>
              <a:rPr lang="en-US" dirty="0"/>
              <a:t>Since 2012, they have generated over $1.9 million of investment in over 125 impact businesses </a:t>
            </a:r>
          </a:p>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2</a:t>
            </a:fld>
            <a:endParaRPr lang="en-US"/>
          </a:p>
        </p:txBody>
      </p:sp>
    </p:spTree>
    <p:extLst>
      <p:ext uri="{BB962C8B-B14F-4D97-AF65-F5344CB8AC3E}">
        <p14:creationId xmlns:p14="http://schemas.microsoft.com/office/powerpoint/2010/main" val="3914682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Adapted</a:t>
            </a:r>
            <a:r>
              <a:rPr lang="en-US" dirty="0"/>
              <a:t> and </a:t>
            </a:r>
            <a:r>
              <a:rPr lang="en-US" i="1" dirty="0"/>
              <a:t>invented</a:t>
            </a:r>
            <a:r>
              <a:rPr lang="en-US" dirty="0"/>
              <a:t> practices and those with an </a:t>
            </a:r>
            <a:r>
              <a:rPr lang="en-US" i="1" dirty="0"/>
              <a:t>external</a:t>
            </a:r>
            <a:r>
              <a:rPr lang="en-US" dirty="0"/>
              <a:t> orientation were aligned  to a much wider range of tensions.</a:t>
            </a:r>
            <a:r>
              <a:rPr lang="en-US" baseline="0" dirty="0"/>
              <a:t>  </a:t>
            </a:r>
            <a:r>
              <a:rPr lang="en-US" dirty="0"/>
              <a:t>However, three of the seven standard practices were accompanied by rationales that highlighted a both/and orientation, specifically highlighting value as being defined by both the money and community logic.  Again this reflects the</a:t>
            </a:r>
            <a:r>
              <a:rPr lang="en-US" baseline="0" dirty="0"/>
              <a:t> challenges our actors faced in selling these new practices and meanings/goals/ends accompanying them.</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18</a:t>
            </a:fld>
            <a:endParaRPr lang="en-US"/>
          </a:p>
        </p:txBody>
      </p:sp>
    </p:spTree>
    <p:extLst>
      <p:ext uri="{BB962C8B-B14F-4D97-AF65-F5344CB8AC3E}">
        <p14:creationId xmlns:p14="http://schemas.microsoft.com/office/powerpoint/2010/main" val="4154292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Adapted</a:t>
            </a:r>
            <a:r>
              <a:rPr lang="en-US" dirty="0"/>
              <a:t> and </a:t>
            </a:r>
            <a:r>
              <a:rPr lang="en-US" i="1" dirty="0"/>
              <a:t>invented</a:t>
            </a:r>
            <a:r>
              <a:rPr lang="en-US" dirty="0"/>
              <a:t> practices and those with an </a:t>
            </a:r>
            <a:r>
              <a:rPr lang="en-US" i="1" dirty="0"/>
              <a:t>external</a:t>
            </a:r>
            <a:r>
              <a:rPr lang="en-US" dirty="0"/>
              <a:t> orientation were aligned  to a much wider range of tensions.</a:t>
            </a:r>
            <a:r>
              <a:rPr lang="en-US" baseline="0" dirty="0"/>
              <a:t>  </a:t>
            </a:r>
            <a:r>
              <a:rPr lang="en-US" dirty="0"/>
              <a:t>However, three of the seven standard practices were accompanied by rationales that highlighted a both/and orientation, specifically highlighting value as being defined by both the money and community logic.  Again this reflects the</a:t>
            </a:r>
            <a:r>
              <a:rPr lang="en-US" baseline="0" dirty="0"/>
              <a:t> challenges our actors faced in selling these new practices and meanings/goals/ends accompanying them.</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19</a:t>
            </a:fld>
            <a:endParaRPr lang="en-US"/>
          </a:p>
        </p:txBody>
      </p:sp>
    </p:spTree>
    <p:extLst>
      <p:ext uri="{BB962C8B-B14F-4D97-AF65-F5344CB8AC3E}">
        <p14:creationId xmlns:p14="http://schemas.microsoft.com/office/powerpoint/2010/main" val="4154292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Contrast to </a:t>
            </a:r>
            <a:r>
              <a:rPr lang="en-US" dirty="0" err="1"/>
              <a:t>Pache</a:t>
            </a:r>
            <a:r>
              <a:rPr lang="en-US" dirty="0"/>
              <a:t> &amp; Santos’ view conflict in ends as being existent/non-existent –</a:t>
            </a:r>
            <a:r>
              <a:rPr lang="en-US" baseline="0" dirty="0"/>
              <a:t> our empirical work goes beyond the black and white to assess degrees of conflict and how that interacts with practice variations</a:t>
            </a:r>
            <a:endParaRPr lang="en-US" dirty="0"/>
          </a:p>
          <a:p>
            <a:r>
              <a:rPr lang="en-US" dirty="0"/>
              <a:t>They</a:t>
            </a:r>
            <a:r>
              <a:rPr lang="en-US" baseline="0" dirty="0"/>
              <a:t> knew what they wanted to do, figured out practices that achieved their ends, justified the practices accordingly</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20</a:t>
            </a:fld>
            <a:endParaRPr lang="en-US"/>
          </a:p>
        </p:txBody>
      </p:sp>
    </p:spTree>
    <p:extLst>
      <p:ext uri="{BB962C8B-B14F-4D97-AF65-F5344CB8AC3E}">
        <p14:creationId xmlns:p14="http://schemas.microsoft.com/office/powerpoint/2010/main" val="1841368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 on </a:t>
            </a:r>
            <a:r>
              <a:rPr lang="en-US" dirty="0" err="1"/>
              <a:t>Goodrick</a:t>
            </a:r>
            <a:r>
              <a:rPr lang="en-US" baseline="0" dirty="0"/>
              <a:t> &amp; </a:t>
            </a:r>
            <a:r>
              <a:rPr lang="en-US" baseline="0" dirty="0" err="1"/>
              <a:t>Salancik’s</a:t>
            </a:r>
            <a:r>
              <a:rPr lang="en-US" baseline="0" dirty="0"/>
              <a:t> view of specificity</a:t>
            </a:r>
          </a:p>
          <a:p>
            <a:r>
              <a:rPr lang="en-US" baseline="0" dirty="0"/>
              <a:t>Context = challenging dominant logic with rel. high degree of specificity.  How do you inject more discretion?  Mess around with practices, decouple tight linkage between conventional practice and end, relaxes specificity so that greater discretion can occur in the future.</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21</a:t>
            </a:fld>
            <a:endParaRPr lang="en-US"/>
          </a:p>
        </p:txBody>
      </p:sp>
    </p:spTree>
    <p:extLst>
      <p:ext uri="{BB962C8B-B14F-4D97-AF65-F5344CB8AC3E}">
        <p14:creationId xmlns:p14="http://schemas.microsoft.com/office/powerpoint/2010/main" val="693700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25</a:t>
            </a:fld>
            <a:endParaRPr lang="en-US"/>
          </a:p>
        </p:txBody>
      </p:sp>
    </p:spTree>
    <p:extLst>
      <p:ext uri="{BB962C8B-B14F-4D97-AF65-F5344CB8AC3E}">
        <p14:creationId xmlns:p14="http://schemas.microsoft.com/office/powerpoint/2010/main" val="2467937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5</a:t>
            </a:fld>
            <a:endParaRPr lang="en-US"/>
          </a:p>
        </p:txBody>
      </p:sp>
    </p:spTree>
    <p:extLst>
      <p:ext uri="{BB962C8B-B14F-4D97-AF65-F5344CB8AC3E}">
        <p14:creationId xmlns:p14="http://schemas.microsoft.com/office/powerpoint/2010/main" val="1633852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Toward a Richer</a:t>
            </a:r>
            <a:r>
              <a:rPr lang="en-US" baseline="0" dirty="0"/>
              <a:t> View of Complexity</a:t>
            </a:r>
          </a:p>
          <a:p>
            <a:endParaRPr lang="en-US" baseline="0" dirty="0"/>
          </a:p>
          <a:p>
            <a:r>
              <a:rPr lang="en-US" dirty="0"/>
              <a:t>Institutional complexity is often oversimplified as two competing logics </a:t>
            </a:r>
            <a:r>
              <a:rPr lang="en-US" sz="1100" dirty="0"/>
              <a:t>(Greenwood et al, 2011)</a:t>
            </a:r>
            <a:endParaRPr lang="en-US" dirty="0"/>
          </a:p>
          <a:p>
            <a:endParaRPr lang="en-US" dirty="0"/>
          </a:p>
          <a:p>
            <a:r>
              <a:rPr lang="en-US" dirty="0"/>
              <a:t>Research has focused on organizational responses to institutional complexity rather than its causes </a:t>
            </a:r>
            <a:r>
              <a:rPr lang="en-US" sz="1100" dirty="0"/>
              <a:t>(</a:t>
            </a:r>
            <a:r>
              <a:rPr lang="en-US" sz="1100" dirty="0" err="1"/>
              <a:t>Zilber</a:t>
            </a:r>
            <a:r>
              <a:rPr lang="en-US" sz="1100" dirty="0"/>
              <a:t>, 2011)</a:t>
            </a:r>
          </a:p>
          <a:p>
            <a:endParaRPr lang="en-US" dirty="0"/>
          </a:p>
          <a:p>
            <a:r>
              <a:rPr lang="en-US" dirty="0"/>
              <a:t>Practice research offers a bottom-up approach to understanding institutional complexity </a:t>
            </a:r>
            <a:r>
              <a:rPr lang="en-US" sz="1100" dirty="0"/>
              <a:t>(</a:t>
            </a:r>
            <a:r>
              <a:rPr lang="en-US" sz="1100" dirty="0" err="1"/>
              <a:t>Smets</a:t>
            </a:r>
            <a:r>
              <a:rPr lang="en-US" sz="1100" dirty="0"/>
              <a:t> &amp; </a:t>
            </a:r>
            <a:r>
              <a:rPr lang="en-US" sz="1100" dirty="0" err="1"/>
              <a:t>Jarzabkowski</a:t>
            </a:r>
            <a:r>
              <a:rPr lang="en-US" sz="1100" dirty="0"/>
              <a:t>, 2013; </a:t>
            </a:r>
            <a:r>
              <a:rPr lang="en-US" sz="1100" dirty="0" err="1"/>
              <a:t>Mair</a:t>
            </a:r>
            <a:r>
              <a:rPr lang="en-US" sz="1100" dirty="0"/>
              <a:t> &amp; </a:t>
            </a:r>
            <a:r>
              <a:rPr lang="en-US" sz="1100" dirty="0" err="1"/>
              <a:t>Hehenberger</a:t>
            </a:r>
            <a:r>
              <a:rPr lang="en-US" sz="1100" dirty="0"/>
              <a:t>, 2014)</a:t>
            </a:r>
          </a:p>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6</a:t>
            </a:fld>
            <a:endParaRPr lang="en-US"/>
          </a:p>
        </p:txBody>
      </p:sp>
    </p:spTree>
    <p:extLst>
      <p:ext uri="{BB962C8B-B14F-4D97-AF65-F5344CB8AC3E}">
        <p14:creationId xmlns:p14="http://schemas.microsoft.com/office/powerpoint/2010/main" val="3069013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 </a:t>
            </a:r>
            <a:r>
              <a:rPr lang="en-US" dirty="0" err="1"/>
              <a:t>combinator</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10</a:t>
            </a:fld>
            <a:endParaRPr lang="en-US"/>
          </a:p>
        </p:txBody>
      </p:sp>
    </p:spTree>
    <p:extLst>
      <p:ext uri="{BB962C8B-B14F-4D97-AF65-F5344CB8AC3E}">
        <p14:creationId xmlns:p14="http://schemas.microsoft.com/office/powerpoint/2010/main" val="7923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11</a:t>
            </a:fld>
            <a:endParaRPr lang="en-US"/>
          </a:p>
        </p:txBody>
      </p:sp>
    </p:spTree>
    <p:extLst>
      <p:ext uri="{BB962C8B-B14F-4D97-AF65-F5344CB8AC3E}">
        <p14:creationId xmlns:p14="http://schemas.microsoft.com/office/powerpoint/2010/main" val="1514549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Funding Circle, Lending Club</a:t>
            </a:r>
          </a:p>
        </p:txBody>
      </p:sp>
      <p:sp>
        <p:nvSpPr>
          <p:cNvPr id="4" name="Slide Number Placeholder 3"/>
          <p:cNvSpPr>
            <a:spLocks noGrp="1"/>
          </p:cNvSpPr>
          <p:nvPr>
            <p:ph type="sldNum" sz="quarter" idx="10"/>
          </p:nvPr>
        </p:nvSpPr>
        <p:spPr/>
        <p:txBody>
          <a:bodyPr/>
          <a:lstStyle/>
          <a:p>
            <a:fld id="{BB90EA37-67EA-47FD-B9F6-914E5D59C3B4}" type="slidenum">
              <a:rPr lang="en-US" smtClean="0"/>
              <a:pPr/>
              <a:t>12</a:t>
            </a:fld>
            <a:endParaRPr lang="en-US"/>
          </a:p>
        </p:txBody>
      </p:sp>
    </p:spTree>
    <p:extLst>
      <p:ext uri="{BB962C8B-B14F-4D97-AF65-F5344CB8AC3E}">
        <p14:creationId xmlns:p14="http://schemas.microsoft.com/office/powerpoint/2010/main" val="2581683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Identified 21 practices</a:t>
            </a:r>
          </a:p>
          <a:p>
            <a:r>
              <a:rPr lang="en-US" b="1" i="1" dirty="0"/>
              <a:t>Standard</a:t>
            </a:r>
            <a:r>
              <a:rPr lang="en-US" i="1" dirty="0"/>
              <a:t> </a:t>
            </a:r>
            <a:r>
              <a:rPr lang="en-US" dirty="0"/>
              <a:t>practices (in some cases revising and broadening their meanings)</a:t>
            </a:r>
          </a:p>
          <a:p>
            <a:pPr lvl="1"/>
            <a:r>
              <a:rPr lang="en-US" dirty="0"/>
              <a:t>Moral legitimacy (</a:t>
            </a:r>
            <a:r>
              <a:rPr lang="en-US" dirty="0" err="1"/>
              <a:t>Suchman</a:t>
            </a:r>
            <a:r>
              <a:rPr lang="en-US" dirty="0"/>
              <a:t>, 1995; Tolbert &amp; </a:t>
            </a:r>
            <a:r>
              <a:rPr lang="en-US" dirty="0" err="1"/>
              <a:t>Zucker</a:t>
            </a:r>
            <a:r>
              <a:rPr lang="en-US" dirty="0"/>
              <a:t>, 1983)</a:t>
            </a:r>
          </a:p>
          <a:p>
            <a:pPr lvl="1"/>
            <a:r>
              <a:rPr lang="en-US" dirty="0"/>
              <a:t>Ends and values either align or don’t directly conflict with ends of </a:t>
            </a:r>
            <a:r>
              <a:rPr lang="en-US" i="1" dirty="0"/>
              <a:t>community logic; </a:t>
            </a:r>
            <a:r>
              <a:rPr lang="en-US" dirty="0"/>
              <a:t>they don’t create dissonance</a:t>
            </a:r>
          </a:p>
          <a:p>
            <a:r>
              <a:rPr lang="en-US" b="1" i="1" dirty="0"/>
              <a:t>Adapted</a:t>
            </a:r>
            <a:r>
              <a:rPr lang="en-US" dirty="0"/>
              <a:t> practices (reconfigure or transpose new means from other organizational fields/domains and different ends and values)</a:t>
            </a:r>
          </a:p>
          <a:p>
            <a:pPr lvl="1"/>
            <a:r>
              <a:rPr lang="en-US" dirty="0"/>
              <a:t>Pragmatic legitimacy (</a:t>
            </a:r>
            <a:r>
              <a:rPr lang="en-US" dirty="0" err="1"/>
              <a:t>Suchman</a:t>
            </a:r>
            <a:r>
              <a:rPr lang="en-US" dirty="0"/>
              <a:t>, 1995)</a:t>
            </a:r>
          </a:p>
          <a:p>
            <a:pPr lvl="1"/>
            <a:r>
              <a:rPr lang="en-US" dirty="0"/>
              <a:t>New ends and values don’t directly conflict with dominant finance logic </a:t>
            </a:r>
          </a:p>
          <a:p>
            <a:pPr lvl="1"/>
            <a:r>
              <a:rPr lang="en-US" dirty="0"/>
              <a:t>Examples:</a:t>
            </a:r>
            <a:r>
              <a:rPr lang="en-US" baseline="0" dirty="0"/>
              <a:t> grant-like funding process, use of monthly fees</a:t>
            </a:r>
            <a:endParaRPr lang="en-US" dirty="0"/>
          </a:p>
          <a:p>
            <a:r>
              <a:rPr lang="en-US" b="1" i="1" dirty="0"/>
              <a:t>Invented</a:t>
            </a:r>
            <a:r>
              <a:rPr lang="en-US" dirty="0"/>
              <a:t> practices (introduce new means that are imbued with novel meanings)</a:t>
            </a:r>
          </a:p>
          <a:p>
            <a:pPr lvl="1"/>
            <a:r>
              <a:rPr lang="en-US" dirty="0"/>
              <a:t>Cognitive legitimacy (</a:t>
            </a:r>
            <a:r>
              <a:rPr lang="en-US" dirty="0" err="1"/>
              <a:t>Suchman</a:t>
            </a:r>
            <a:r>
              <a:rPr lang="en-US" dirty="0"/>
              <a:t>, 1995)</a:t>
            </a:r>
          </a:p>
          <a:p>
            <a:pPr lvl="1"/>
            <a:r>
              <a:rPr lang="en-US" dirty="0"/>
              <a:t>Practices straddle or accommodate both logics and provide the means to serve ends of both</a:t>
            </a:r>
          </a:p>
          <a:p>
            <a:pPr lvl="1"/>
            <a:r>
              <a:rPr lang="en-US" dirty="0"/>
              <a:t>Examples:  revenue based equity funding,</a:t>
            </a:r>
            <a:r>
              <a:rPr lang="en-US" baseline="0" dirty="0"/>
              <a:t> no interest loans (no returns to funders)</a:t>
            </a:r>
            <a:endParaRPr lang="en-US" dirty="0"/>
          </a:p>
          <a:p>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13</a:t>
            </a:fld>
            <a:endParaRPr lang="en-US"/>
          </a:p>
        </p:txBody>
      </p:sp>
    </p:spTree>
    <p:extLst>
      <p:ext uri="{BB962C8B-B14F-4D97-AF65-F5344CB8AC3E}">
        <p14:creationId xmlns:p14="http://schemas.microsoft.com/office/powerpoint/2010/main" val="2117996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21 identified practices, categorized by practice area and orientation (</a:t>
            </a:r>
            <a:r>
              <a:rPr lang="en-US" dirty="0" err="1"/>
              <a:t>int</a:t>
            </a:r>
            <a:r>
              <a:rPr lang="en-US" dirty="0"/>
              <a:t> vs. external)</a:t>
            </a:r>
          </a:p>
        </p:txBody>
      </p:sp>
      <p:sp>
        <p:nvSpPr>
          <p:cNvPr id="4" name="Slide Number Placeholder 3"/>
          <p:cNvSpPr>
            <a:spLocks noGrp="1"/>
          </p:cNvSpPr>
          <p:nvPr>
            <p:ph type="sldNum" sz="quarter" idx="10"/>
          </p:nvPr>
        </p:nvSpPr>
        <p:spPr/>
        <p:txBody>
          <a:bodyPr/>
          <a:lstStyle/>
          <a:p>
            <a:fld id="{BB90EA37-67EA-47FD-B9F6-914E5D59C3B4}" type="slidenum">
              <a:rPr lang="en-US" smtClean="0"/>
              <a:pPr/>
              <a:t>14</a:t>
            </a:fld>
            <a:endParaRPr lang="en-US"/>
          </a:p>
        </p:txBody>
      </p:sp>
    </p:spTree>
    <p:extLst>
      <p:ext uri="{BB962C8B-B14F-4D97-AF65-F5344CB8AC3E}">
        <p14:creationId xmlns:p14="http://schemas.microsoft.com/office/powerpoint/2010/main" val="25827130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of the 21 practices were accompanied by descriptions</a:t>
            </a:r>
            <a:r>
              <a:rPr lang="en-US" baseline="0" dirty="0"/>
              <a:t> (from interviews and websites).  Of those 15, we found evidence of cultural tensions being addressed 32 times (each practice could address 1 to 4 cultural tensions, either from the market logic, the community logic or a blending of the two.  Provides clear evidence of the need to justify the newer community logic – injecting it into the dominant market logic tension.</a:t>
            </a:r>
            <a:endParaRPr lang="en-US" dirty="0"/>
          </a:p>
        </p:txBody>
      </p:sp>
      <p:sp>
        <p:nvSpPr>
          <p:cNvPr id="4" name="Slide Number Placeholder 3"/>
          <p:cNvSpPr>
            <a:spLocks noGrp="1"/>
          </p:cNvSpPr>
          <p:nvPr>
            <p:ph type="sldNum" sz="quarter" idx="10"/>
          </p:nvPr>
        </p:nvSpPr>
        <p:spPr/>
        <p:txBody>
          <a:bodyPr/>
          <a:lstStyle/>
          <a:p>
            <a:fld id="{BB90EA37-67EA-47FD-B9F6-914E5D59C3B4}" type="slidenum">
              <a:rPr lang="en-US" smtClean="0"/>
              <a:pPr/>
              <a:t>17</a:t>
            </a:fld>
            <a:endParaRPr lang="en-US"/>
          </a:p>
        </p:txBody>
      </p:sp>
    </p:spTree>
    <p:extLst>
      <p:ext uri="{BB962C8B-B14F-4D97-AF65-F5344CB8AC3E}">
        <p14:creationId xmlns:p14="http://schemas.microsoft.com/office/powerpoint/2010/main" val="30124179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D0065BE-0657-4A47-90AD-C21C55E16B19}" type="datetime4">
              <a:rPr lang="en-US" smtClean="0"/>
              <a:pPr/>
              <a:t>November 24, 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2968451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0072E-3D85-47E7-8C70-9F77C87019C4}" type="slidenum">
              <a:rPr lang="en-US" smtClean="0"/>
              <a:pPr/>
              <a:t>‹#›</a:t>
            </a:fld>
            <a:endParaRPr lang="en-US"/>
          </a:p>
        </p:txBody>
      </p:sp>
      <p:sp>
        <p:nvSpPr>
          <p:cNvPr id="8" name="Rectangle 7"/>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9" name="Rectangle 8"/>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10" name="Picture 9"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103181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0072E-3D85-47E7-8C70-9F77C87019C4}" type="slidenum">
              <a:rPr lang="en-US" smtClean="0"/>
              <a:pPr/>
              <a:t>‹#›</a:t>
            </a:fld>
            <a:endParaRPr lang="en-US"/>
          </a:p>
        </p:txBody>
      </p:sp>
      <p:sp>
        <p:nvSpPr>
          <p:cNvPr id="8" name="Rectangle 7"/>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9" name="Rectangle 8"/>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10" name="Picture 9"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4262383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0072E-3D85-47E7-8C70-9F77C87019C4}" type="slidenum">
              <a:rPr lang="en-US" smtClean="0"/>
              <a:pPr/>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6221004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0072E-3D85-47E7-8C70-9F77C87019C4}" type="slidenum">
              <a:rPr lang="en-US" smtClean="0"/>
              <a:pPr/>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3427091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2171024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731612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161049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35206618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41BBD9-85E9-4A5A-A8F6-0B2ECA3C2CFD}" type="datetimeFigureOut">
              <a:rPr lang="en-US" smtClean="0"/>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562938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1BBD9-85E9-4A5A-A8F6-0B2ECA3C2CFD}"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60971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 23 2013</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2FC76-9574-4B64-A29D-C9D0983BB092}" type="slidenum">
              <a:rPr lang="en-US" smtClean="0"/>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3550292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1BBD9-85E9-4A5A-A8F6-0B2ECA3C2CFD}" type="datetimeFigureOut">
              <a:rPr lang="en-US" smtClean="0"/>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4435268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977517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3707924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2168430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667817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14400"/>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pic>
        <p:nvPicPr>
          <p:cNvPr id="11" name="Picture 10" descr="Tacoma_logo_horizontal_08_paths_REV.png"/>
          <p:cNvPicPr>
            <a:picLocks noChangeAspect="1"/>
          </p:cNvPicPr>
          <p:nvPr/>
        </p:nvPicPr>
        <p:blipFill>
          <a:blip r:embed="rId2"/>
          <a:stretch>
            <a:fillRect/>
          </a:stretch>
        </p:blipFill>
        <p:spPr>
          <a:xfrm>
            <a:off x="457200" y="155438"/>
            <a:ext cx="5108618" cy="301762"/>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399"/>
            <a:ext cx="4040188" cy="498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6399"/>
            <a:ext cx="4041775" cy="4984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9"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4"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5"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B43946B-AC7B-412E-8B80-A92CA7A0C6B2}"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A2FC76-9574-4B64-A29D-C9D0983BB092}" type="slidenum">
              <a:rPr lang="en-US" smtClean="0"/>
              <a:t>‹#›</a:t>
            </a:fld>
            <a:endParaRPr lang="en-US"/>
          </a:p>
        </p:txBody>
      </p:sp>
      <p:sp>
        <p:nvSpPr>
          <p:cNvPr id="6" name="Rectangle 5"/>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7" name="Rectangle 6"/>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8" name="Picture 7"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40859157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3"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4"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7620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a:t>Click to edit Master title style</a:t>
            </a:r>
          </a:p>
        </p:txBody>
      </p:sp>
      <p:sp>
        <p:nvSpPr>
          <p:cNvPr id="3" name="Vertical Text Placeholder 2"/>
          <p:cNvSpPr>
            <a:spLocks noGrp="1"/>
          </p:cNvSpPr>
          <p:nvPr>
            <p:ph type="body" orient="vert" idx="1"/>
          </p:nvPr>
        </p:nvSpPr>
        <p:spPr>
          <a:xfrm>
            <a:off x="457200" y="1676400"/>
            <a:ext cx="8229600" cy="4449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364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762000"/>
            <a:ext cx="6019800" cy="5364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21710249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7316127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1610495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35206618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41BBD9-85E9-4A5A-A8F6-0B2ECA3C2CFD}" type="datetimeFigureOut">
              <a:rPr lang="en-US" smtClean="0"/>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562938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B43946B-AC7B-412E-8B80-A92CA7A0C6B2}"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A2FC76-9574-4B64-A29D-C9D0983BB092}" type="slidenum">
              <a:rPr lang="en-US" smtClean="0"/>
              <a:t>‹#›</a:t>
            </a:fld>
            <a:endParaRPr lang="en-US"/>
          </a:p>
        </p:txBody>
      </p:sp>
      <p:sp>
        <p:nvSpPr>
          <p:cNvPr id="6" name="Rectangle 5"/>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7" name="Rectangle 6"/>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8" name="Picture 7"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3817137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1BBD9-85E9-4A5A-A8F6-0B2ECA3C2CFD}"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609714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1BBD9-85E9-4A5A-A8F6-0B2ECA3C2CFD}" type="datetimeFigureOut">
              <a:rPr lang="en-US" smtClean="0"/>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4435268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9775178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3707924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21684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6678176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14400"/>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pic>
        <p:nvPicPr>
          <p:cNvPr id="11" name="Picture 10" descr="Tacoma_logo_horizontal_08_paths_REV.png"/>
          <p:cNvPicPr>
            <a:picLocks noChangeAspect="1"/>
          </p:cNvPicPr>
          <p:nvPr/>
        </p:nvPicPr>
        <p:blipFill>
          <a:blip r:embed="rId2"/>
          <a:stretch>
            <a:fillRect/>
          </a:stretch>
        </p:blipFill>
        <p:spPr>
          <a:xfrm>
            <a:off x="457200" y="155438"/>
            <a:ext cx="5108618" cy="301762"/>
          </a:xfrm>
          <a:prstGeom prst="rect">
            <a:avLst/>
          </a:prstGeom>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399"/>
            <a:ext cx="4040188" cy="498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6399"/>
            <a:ext cx="4041775" cy="4984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9"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0072E-3D85-47E7-8C70-9F77C87019C4}" type="slidenum">
              <a:rPr lang="en-US" smtClean="0"/>
              <a:pPr/>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3170555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4"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5"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3"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4"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7620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a:t>Click to edit Master title style</a:t>
            </a:r>
          </a:p>
        </p:txBody>
      </p:sp>
      <p:sp>
        <p:nvSpPr>
          <p:cNvPr id="3" name="Vertical Text Placeholder 2"/>
          <p:cNvSpPr>
            <a:spLocks noGrp="1"/>
          </p:cNvSpPr>
          <p:nvPr>
            <p:ph type="body" orient="vert" idx="1"/>
          </p:nvPr>
        </p:nvSpPr>
        <p:spPr>
          <a:xfrm>
            <a:off x="457200" y="1676400"/>
            <a:ext cx="8229600" cy="4449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364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762000"/>
            <a:ext cx="6019800" cy="5364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21710249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7316127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1610495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3520661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0072E-3D85-47E7-8C70-9F77C87019C4}" type="slidenum">
              <a:rPr lang="en-US" smtClean="0"/>
              <a:pPr/>
              <a:t>‹#›</a:t>
            </a:fld>
            <a:endParaRPr lang="en-US"/>
          </a:p>
        </p:txBody>
      </p:sp>
      <p:sp>
        <p:nvSpPr>
          <p:cNvPr id="8" name="Rectangle 7"/>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9" name="Rectangle 8"/>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10" name="Picture 9"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5279856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41BBD9-85E9-4A5A-A8F6-0B2ECA3C2CFD}" type="datetimeFigureOut">
              <a:rPr lang="en-US" smtClean="0"/>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5629388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1BBD9-85E9-4A5A-A8F6-0B2ECA3C2CFD}" type="datetimeFigureOut">
              <a:rPr lang="en-US" smtClean="0"/>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609714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1BBD9-85E9-4A5A-A8F6-0B2ECA3C2CFD}" type="datetimeFigureOut">
              <a:rPr lang="en-US" smtClean="0"/>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443526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19775178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1BBD9-85E9-4A5A-A8F6-0B2ECA3C2CFD}" type="datetimeFigureOut">
              <a:rPr lang="en-US" smtClean="0"/>
              <a:t>11/24/2025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42BB85-769E-46B9-8B07-5878C46EFD33}" type="slidenum">
              <a:rPr lang="en-US" smtClean="0"/>
              <a:t>‹#›</a:t>
            </a:fld>
            <a:endParaRPr lang="en-US"/>
          </a:p>
        </p:txBody>
      </p:sp>
    </p:spTree>
    <p:extLst>
      <p:ext uri="{BB962C8B-B14F-4D97-AF65-F5344CB8AC3E}">
        <p14:creationId xmlns:p14="http://schemas.microsoft.com/office/powerpoint/2010/main" val="23707924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216843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42BB85-769E-46B9-8B07-5878C46EFD33}" type="slidenum">
              <a:rPr lang="en-US" smtClean="0"/>
              <a:t>‹#›</a:t>
            </a:fld>
            <a:endParaRPr lang="en-US"/>
          </a:p>
        </p:txBody>
      </p:sp>
      <p:sp>
        <p:nvSpPr>
          <p:cNvPr id="7" name="Rectangle 6"/>
          <p:cNvSpPr/>
          <p:nvPr userDrawn="1"/>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userDrawn="1"/>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userDrawn="1"/>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66781768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14400"/>
          </a:xfrm>
        </p:spPr>
        <p:txBody>
          <a:bodyPr/>
          <a:lstStyle/>
          <a:p>
            <a:r>
              <a:rPr lang="en-US"/>
              <a:t>Click to edit Master title style</a:t>
            </a:r>
            <a:endParaRPr lang="en-US" dirty="0"/>
          </a:p>
        </p:txBody>
      </p:sp>
      <p:sp>
        <p:nvSpPr>
          <p:cNvPr id="3"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pic>
        <p:nvPicPr>
          <p:cNvPr id="11" name="Picture 10" descr="Tacoma_logo_horizontal_08_paths_REV.png"/>
          <p:cNvPicPr>
            <a:picLocks noChangeAspect="1"/>
          </p:cNvPicPr>
          <p:nvPr/>
        </p:nvPicPr>
        <p:blipFill>
          <a:blip r:embed="rId2"/>
          <a:stretch>
            <a:fillRect/>
          </a:stretch>
        </p:blipFill>
        <p:spPr>
          <a:xfrm>
            <a:off x="457200" y="155438"/>
            <a:ext cx="5108618" cy="301762"/>
          </a:xfrm>
          <a:prstGeom prst="rect">
            <a:avLst/>
          </a:prstGeom>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E0072E-3D85-47E7-8C70-9F77C87019C4}" type="slidenum">
              <a:rPr lang="en-US" smtClean="0"/>
              <a:pPr/>
              <a:t>‹#›</a:t>
            </a:fld>
            <a:endParaRPr lang="en-US"/>
          </a:p>
        </p:txBody>
      </p:sp>
      <p:sp>
        <p:nvSpPr>
          <p:cNvPr id="10" name="Rectangle 9"/>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11" name="Rectangle 10"/>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12" name="Picture 11"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777511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399"/>
            <a:ext cx="4040188" cy="498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6399"/>
            <a:ext cx="4041775" cy="4984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9"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4"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5"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3"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4"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7620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a:t>Click to edit Master title style</a:t>
            </a:r>
          </a:p>
        </p:txBody>
      </p:sp>
      <p:sp>
        <p:nvSpPr>
          <p:cNvPr id="3" name="Vertical Text Placeholder 2"/>
          <p:cNvSpPr>
            <a:spLocks noGrp="1"/>
          </p:cNvSpPr>
          <p:nvPr>
            <p:ph type="body" orient="vert" idx="1"/>
          </p:nvPr>
        </p:nvSpPr>
        <p:spPr>
          <a:xfrm>
            <a:off x="457200" y="1676400"/>
            <a:ext cx="8229600" cy="4449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364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762000"/>
            <a:ext cx="6019800" cy="5364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264275"/>
            <a:ext cx="2133600" cy="365125"/>
          </a:xfrm>
          <a:prstGeom prst="rect">
            <a:avLst/>
          </a:prstGeom>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a:xfrm>
            <a:off x="3124200" y="6264275"/>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D0065BE-0657-4A47-90AD-C21C55E16B19}" type="datetime4">
              <a:rPr lang="en-US" smtClean="0"/>
              <a:pPr/>
              <a:t>November 24, 2025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84517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0" y="0"/>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6" name="Rectangle 5"/>
          <p:cNvSpPr/>
          <p:nvPr/>
        </p:nvSpPr>
        <p:spPr>
          <a:xfrm>
            <a:off x="0" y="670560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2" name="Title 1"/>
          <p:cNvSpPr>
            <a:spLocks noGrp="1"/>
          </p:cNvSpPr>
          <p:nvPr>
            <p:ph type="title"/>
          </p:nvPr>
        </p:nvSpPr>
        <p:spPr>
          <a:xfrm>
            <a:off x="457200" y="762000"/>
            <a:ext cx="8229600" cy="914400"/>
          </a:xfrm>
        </p:spPr>
        <p:txBody>
          <a:bodyPr/>
          <a:lstStyle>
            <a:lvl1pPr>
              <a:defRPr sz="4000"/>
            </a:lvl1pPr>
          </a:lstStyle>
          <a:p>
            <a:r>
              <a:rPr lang="en-US" dirty="0"/>
              <a:t>Click to edit Master title style</a:t>
            </a:r>
          </a:p>
        </p:txBody>
      </p:sp>
      <p:sp>
        <p:nvSpPr>
          <p:cNvPr id="3" name="Content Placeholder 2"/>
          <p:cNvSpPr>
            <a:spLocks noGrp="1"/>
          </p:cNvSpPr>
          <p:nvPr>
            <p:ph idx="1"/>
          </p:nvPr>
        </p:nvSpPr>
        <p:spPr>
          <a:xfrm>
            <a:off x="457200" y="1828800"/>
            <a:ext cx="8229600" cy="4297363"/>
          </a:xfrm>
        </p:spPr>
        <p:txBody>
          <a:bodyPr/>
          <a:lstStyle>
            <a:lvl1pPr>
              <a:spcBef>
                <a:spcPts val="300"/>
              </a:spcBef>
              <a:defRPr/>
            </a:lvl1pPr>
            <a:lvl2pPr>
              <a:spcBef>
                <a:spcPts val="300"/>
              </a:spcBef>
              <a:defRPr/>
            </a:lvl2pPr>
            <a:lvl3pPr>
              <a:spcBef>
                <a:spcPts val="300"/>
              </a:spcBef>
              <a:defRPr/>
            </a:lvl3pPr>
            <a:lvl4pPr>
              <a:spcBef>
                <a:spcPts val="300"/>
              </a:spcBef>
              <a:defRPr/>
            </a:lvl4pPr>
            <a:lvl5pPr>
              <a:spcBef>
                <a:spcPts val="3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pic>
        <p:nvPicPr>
          <p:cNvPr id="11" name="Picture 10" descr="Tacoma_logo_horizontal_08_paths_REV.png"/>
          <p:cNvPicPr>
            <a:picLocks noChangeAspect="1"/>
          </p:cNvPicPr>
          <p:nvPr/>
        </p:nvPicPr>
        <p:blipFill>
          <a:blip r:embed="rId2"/>
          <a:stretch>
            <a:fillRect/>
          </a:stretch>
        </p:blipFill>
        <p:spPr>
          <a:xfrm>
            <a:off x="457200" y="155438"/>
            <a:ext cx="5108618" cy="301762"/>
          </a:xfrm>
          <a:prstGeom prst="rect">
            <a:avLst/>
          </a:prstGeom>
        </p:spPr>
      </p:pic>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B2EC8B4-3A5E-4BE5-BC93-4CC647C4CC8D}" type="datetime1">
              <a:rPr lang="en-US"/>
              <a:pPr>
                <a:defRPr/>
              </a:pPr>
              <a:t>11/24/2025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pPr>
              <a:defRPr/>
            </a:pPr>
            <a:fld id="{694ED18B-7056-461F-9ACA-15C5CF15374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E0072E-3D85-47E7-8C70-9F77C87019C4}" type="slidenum">
              <a:rPr lang="en-US" smtClean="0"/>
              <a:pPr/>
              <a:t>‹#›</a:t>
            </a:fld>
            <a:endParaRPr lang="en-US"/>
          </a:p>
        </p:txBody>
      </p:sp>
      <p:sp>
        <p:nvSpPr>
          <p:cNvPr id="6" name="Rectangle 5"/>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7" name="Rectangle 6"/>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8" name="Picture 7"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5751660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399"/>
            <a:ext cx="4040188" cy="4984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676399"/>
            <a:ext cx="4041775" cy="4984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7620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38200"/>
          </a:xfrm>
        </p:spPr>
        <p:txBody>
          <a:bodyPr/>
          <a:lstStyle/>
          <a:p>
            <a:r>
              <a:rPr lang="en-US"/>
              <a:t>Click to edit Master title style</a:t>
            </a:r>
          </a:p>
        </p:txBody>
      </p:sp>
      <p:sp>
        <p:nvSpPr>
          <p:cNvPr id="3" name="Vertical Text Placeholder 2"/>
          <p:cNvSpPr>
            <a:spLocks noGrp="1"/>
          </p:cNvSpPr>
          <p:nvPr>
            <p:ph type="body" orient="vert" idx="1"/>
          </p:nvPr>
        </p:nvSpPr>
        <p:spPr>
          <a:xfrm>
            <a:off x="457200" y="1676400"/>
            <a:ext cx="8229600" cy="4449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2057400" cy="53641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762000"/>
            <a:ext cx="6019800" cy="53641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6553200" y="6264275"/>
            <a:ext cx="2133600" cy="365125"/>
          </a:xfrm>
          <a:prstGeom prst="rect">
            <a:avLst/>
          </a:prstGeom>
        </p:spPr>
        <p:txBody>
          <a:bodyPr/>
          <a:lstStyle>
            <a:lvl1pPr>
              <a:defRPr/>
            </a:lvl1pPr>
          </a:lstStyle>
          <a:p>
            <a:fld id="{E242BB85-769E-46B9-8B07-5878C46EFD33}" type="slidenum">
              <a:rPr lang="en-US" smtClean="0"/>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D0065BE-0657-4A47-90AD-C21C55E16B19}" type="datetime4">
              <a:rPr lang="en-US" smtClean="0"/>
              <a:pPr/>
              <a:t>November 24, 2025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84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5990B-C0C3-4236-8739-3D8755E6B87F}" type="datetimeFigureOut">
              <a:rPr lang="en-US" smtClean="0"/>
              <a:pPr/>
              <a:t>11/24/2025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E0072E-3D85-47E7-8C70-9F77C87019C4}" type="slidenum">
              <a:rPr lang="en-US" smtClean="0"/>
              <a:pPr/>
              <a:t>‹#›</a:t>
            </a:fld>
            <a:endParaRPr lang="en-US"/>
          </a:p>
        </p:txBody>
      </p:sp>
      <p:sp>
        <p:nvSpPr>
          <p:cNvPr id="5" name="Rectangle 4"/>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6" name="Rectangle 5"/>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7" name="Picture 6" descr="Tacoma_logo_horizontal_08_paths_REV.png"/>
          <p:cNvPicPr>
            <a:picLocks noChangeAspect="1"/>
          </p:cNvPicPr>
          <p:nvPr/>
        </p:nvPicPr>
        <p:blipFill>
          <a:blip r:embed="rId2"/>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1177176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image" Target="../media/image1.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heme" Target="../theme/theme3.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image" Target="../media/image1.pn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theme" Target="../theme/theme5.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43946B-AC7B-412E-8B80-A92CA7A0C6B2}" type="datetimeFigureOut">
              <a:rPr lang="en-US" smtClean="0"/>
              <a:t>11/24/2025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2FC76-9574-4B64-A29D-C9D0983BB092}" type="slidenum">
              <a:rPr lang="en-US" smtClean="0"/>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5"/>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3815310651"/>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 id="2147483906"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42BB85-769E-46B9-8B07-5878C46EFD33}" type="slidenum">
              <a:rPr lang="en-US" smtClean="0"/>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3"/>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4005720168"/>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2"/>
          <a:stretch>
            <a:fillRect/>
          </a:stretch>
        </p:blipFill>
        <p:spPr>
          <a:xfrm>
            <a:off x="423081" y="6447812"/>
            <a:ext cx="5108618" cy="301762"/>
          </a:xfrm>
          <a:prstGeom prst="rect">
            <a:avLst/>
          </a:prstGeom>
        </p:spPr>
      </p:pic>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2" charset="-128"/>
          <a:cs typeface="ＭＳ Ｐゴシック"/>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112" charset="-128"/>
          <a:cs typeface="ＭＳ Ｐゴシック"/>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2" charset="-128"/>
          <a:cs typeface="ＭＳ Ｐゴシック"/>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2" charset="-128"/>
          <a:cs typeface="ＭＳ Ｐゴシック"/>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42BB85-769E-46B9-8B07-5878C46EFD33}" type="slidenum">
              <a:rPr lang="en-US" smtClean="0"/>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3"/>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4005720168"/>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2"/>
          <a:stretch>
            <a:fillRect/>
          </a:stretch>
        </p:blipFill>
        <p:spPr>
          <a:xfrm>
            <a:off x="423081" y="6447812"/>
            <a:ext cx="5108618" cy="301762"/>
          </a:xfrm>
          <a:prstGeom prst="rect">
            <a:avLst/>
          </a:prstGeom>
        </p:spPr>
      </p:pic>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2" charset="-128"/>
          <a:cs typeface="ＭＳ Ｐゴシック"/>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112" charset="-128"/>
          <a:cs typeface="ＭＳ Ｐゴシック"/>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2" charset="-128"/>
          <a:cs typeface="ＭＳ Ｐゴシック"/>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2" charset="-128"/>
          <a:cs typeface="ＭＳ Ｐゴシック"/>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1BBD9-85E9-4A5A-A8F6-0B2ECA3C2CFD}" type="datetimeFigureOut">
              <a:rPr lang="en-US" smtClean="0"/>
              <a:t>11/24/2025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42BB85-769E-46B9-8B07-5878C46EFD33}" type="slidenum">
              <a:rPr lang="en-US" smtClean="0"/>
              <a:t>‹#›</a:t>
            </a:fld>
            <a:endParaRPr lang="en-US"/>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3"/>
          <a:stretch>
            <a:fillRect/>
          </a:stretch>
        </p:blipFill>
        <p:spPr>
          <a:xfrm>
            <a:off x="423081" y="6447812"/>
            <a:ext cx="5108618" cy="301762"/>
          </a:xfrm>
          <a:prstGeom prst="rect">
            <a:avLst/>
          </a:prstGeom>
        </p:spPr>
      </p:pic>
    </p:spTree>
    <p:extLst>
      <p:ext uri="{BB962C8B-B14F-4D97-AF65-F5344CB8AC3E}">
        <p14:creationId xmlns:p14="http://schemas.microsoft.com/office/powerpoint/2010/main" val="4005720168"/>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6293893"/>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3"/>
          <a:stretch>
            <a:fillRect/>
          </a:stretch>
        </p:blipFill>
        <p:spPr>
          <a:xfrm>
            <a:off x="423081" y="6447812"/>
            <a:ext cx="5108618" cy="301762"/>
          </a:xfrm>
          <a:prstGeom prst="rect">
            <a:avLst/>
          </a:prstGeom>
        </p:spPr>
      </p:pic>
    </p:spTree>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2" charset="-128"/>
          <a:cs typeface="ＭＳ Ｐゴシック"/>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112" charset="-128"/>
          <a:cs typeface="ＭＳ Ｐゴシック"/>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2" charset="-128"/>
          <a:cs typeface="ＭＳ Ｐゴシック"/>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2" charset="-128"/>
          <a:cs typeface="ＭＳ Ｐゴシック"/>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762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2642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2" charset="-128"/>
                <a:cs typeface="+mn-cs"/>
              </a:defRPr>
            </a:lvl1pPr>
          </a:lstStyle>
          <a:p>
            <a:fld id="{DB43946B-AC7B-412E-8B80-A92CA7A0C6B2}" type="datetimeFigureOut">
              <a:rPr lang="en-US" smtClean="0"/>
              <a:t>11/24/2025</a:t>
            </a:fld>
            <a:endParaRPr lang="en-US"/>
          </a:p>
        </p:txBody>
      </p:sp>
      <p:sp>
        <p:nvSpPr>
          <p:cNvPr id="5" name="Footer Placeholder 4"/>
          <p:cNvSpPr>
            <a:spLocks noGrp="1"/>
          </p:cNvSpPr>
          <p:nvPr>
            <p:ph type="ftr" sz="quarter" idx="3"/>
          </p:nvPr>
        </p:nvSpPr>
        <p:spPr>
          <a:xfrm>
            <a:off x="3124200" y="626427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ea typeface="ＭＳ Ｐゴシック" pitchFamily="-112" charset="-128"/>
                <a:cs typeface="+mn-cs"/>
              </a:defRPr>
            </a:lvl1pPr>
          </a:lstStyle>
          <a:p>
            <a:endParaRPr lang="en-US"/>
          </a:p>
        </p:txBody>
      </p:sp>
      <p:sp>
        <p:nvSpPr>
          <p:cNvPr id="7" name="Rectangle 6"/>
          <p:cNvSpPr/>
          <p:nvPr/>
        </p:nvSpPr>
        <p:spPr>
          <a:xfrm>
            <a:off x="0" y="0"/>
            <a:ext cx="9144000" cy="609600"/>
          </a:xfrm>
          <a:prstGeom prst="rect">
            <a:avLst/>
          </a:prstGeom>
          <a:solidFill>
            <a:srgbClr val="3B185A"/>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sp>
        <p:nvSpPr>
          <p:cNvPr id="8" name="Rectangle 7"/>
          <p:cNvSpPr/>
          <p:nvPr/>
        </p:nvSpPr>
        <p:spPr>
          <a:xfrm>
            <a:off x="0" y="6705600"/>
            <a:ext cx="9144000" cy="152400"/>
          </a:xfrm>
          <a:prstGeom prst="rect">
            <a:avLst/>
          </a:prstGeom>
          <a:solidFill>
            <a:srgbClr val="D7A900"/>
          </a:solidFill>
          <a:ln w="381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12" charset="-128"/>
            </a:endParaRPr>
          </a:p>
        </p:txBody>
      </p:sp>
      <p:pic>
        <p:nvPicPr>
          <p:cNvPr id="9" name="Picture 8" descr="Tacoma_logo_horizontal_08_paths_REV.png"/>
          <p:cNvPicPr>
            <a:picLocks noChangeAspect="1"/>
          </p:cNvPicPr>
          <p:nvPr/>
        </p:nvPicPr>
        <p:blipFill>
          <a:blip r:embed="rId13"/>
          <a:stretch>
            <a:fillRect/>
          </a:stretch>
        </p:blipFill>
        <p:spPr>
          <a:xfrm>
            <a:off x="457200" y="155438"/>
            <a:ext cx="5108618" cy="301762"/>
          </a:xfrm>
          <a:prstGeom prst="rect">
            <a:avLst/>
          </a:prstGeom>
        </p:spPr>
      </p:pic>
      <p:pic>
        <p:nvPicPr>
          <p:cNvPr id="10" name="Picture 2"/>
          <p:cNvPicPr>
            <a:picLocks noChangeAspect="1" noChangeArrowheads="1"/>
          </p:cNvPicPr>
          <p:nvPr/>
        </p:nvPicPr>
        <p:blipFill>
          <a:blip r:embed="rId14"/>
          <a:srcRect/>
          <a:stretch>
            <a:fillRect/>
          </a:stretch>
        </p:blipFill>
        <p:spPr bwMode="auto">
          <a:xfrm>
            <a:off x="7110212" y="6264274"/>
            <a:ext cx="1576588" cy="36512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112" charset="-128"/>
          <a:cs typeface="ＭＳ Ｐゴシック"/>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cs typeface="ＭＳ Ｐゴシック"/>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112"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112" charset="-128"/>
          <a:cs typeface="ＭＳ Ｐゴシック"/>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2" charset="-128"/>
          <a:cs typeface="ＭＳ Ｐゴシック"/>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2" charset="-128"/>
          <a:cs typeface="ＭＳ Ｐゴシック"/>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838201"/>
            <a:ext cx="8153400" cy="2762250"/>
          </a:xfrm>
        </p:spPr>
        <p:txBody>
          <a:bodyPr/>
          <a:lstStyle/>
          <a:p>
            <a:r>
              <a:rPr lang="en-US" sz="4000" dirty="0"/>
              <a:t>Practice Variation as a Mechanism for Generating Institutional Complexity</a:t>
            </a:r>
            <a:br>
              <a:rPr lang="en-US" sz="4000" dirty="0"/>
            </a:br>
            <a:r>
              <a:rPr lang="en-US" sz="3200" i="1" dirty="0"/>
              <a:t>Local Experiments in Funding </a:t>
            </a:r>
            <a:br>
              <a:rPr lang="en-US" sz="3200" i="1" dirty="0"/>
            </a:br>
            <a:r>
              <a:rPr lang="en-US" sz="3200" i="1" dirty="0"/>
              <a:t>Social Impact Businesses</a:t>
            </a:r>
          </a:p>
        </p:txBody>
      </p:sp>
      <p:sp>
        <p:nvSpPr>
          <p:cNvPr id="3" name="Subtitle 2"/>
          <p:cNvSpPr>
            <a:spLocks noGrp="1"/>
          </p:cNvSpPr>
          <p:nvPr>
            <p:ph type="subTitle" idx="1"/>
          </p:nvPr>
        </p:nvSpPr>
        <p:spPr/>
        <p:txBody>
          <a:bodyPr/>
          <a:lstStyle/>
          <a:p>
            <a:pPr>
              <a:spcBef>
                <a:spcPts val="0"/>
              </a:spcBef>
            </a:pPr>
            <a:r>
              <a:rPr lang="en-US" dirty="0">
                <a:solidFill>
                  <a:schemeClr val="accent4">
                    <a:lumMod val="50000"/>
                  </a:schemeClr>
                </a:solidFill>
              </a:rPr>
              <a:t>Tracy Thompson</a:t>
            </a:r>
          </a:p>
          <a:p>
            <a:pPr>
              <a:spcBef>
                <a:spcPts val="0"/>
              </a:spcBef>
            </a:pPr>
            <a:r>
              <a:rPr lang="en-US" dirty="0">
                <a:solidFill>
                  <a:schemeClr val="accent4">
                    <a:lumMod val="50000"/>
                  </a:schemeClr>
                </a:solidFill>
              </a:rPr>
              <a:t>Jill Purdy</a:t>
            </a:r>
          </a:p>
        </p:txBody>
      </p:sp>
      <p:sp>
        <p:nvSpPr>
          <p:cNvPr id="4" name="TextBox 3"/>
          <p:cNvSpPr txBox="1"/>
          <p:nvPr/>
        </p:nvSpPr>
        <p:spPr>
          <a:xfrm>
            <a:off x="152400" y="6062990"/>
            <a:ext cx="6866966" cy="523220"/>
          </a:xfrm>
          <a:prstGeom prst="rect">
            <a:avLst/>
          </a:prstGeom>
          <a:noFill/>
        </p:spPr>
        <p:txBody>
          <a:bodyPr wrap="square" rtlCol="0">
            <a:spAutoFit/>
          </a:bodyPr>
          <a:lstStyle/>
          <a:p>
            <a:r>
              <a:rPr lang="en-US" sz="1400" i="1" dirty="0"/>
              <a:t>Support from the Center for Leadership and Social Responsibility, Milgard School of Business, University of Washington Tacoma is gratefully acknowledged</a:t>
            </a:r>
          </a:p>
        </p:txBody>
      </p:sp>
    </p:spTree>
    <p:extLst>
      <p:ext uri="{BB962C8B-B14F-4D97-AF65-F5344CB8AC3E}">
        <p14:creationId xmlns:p14="http://schemas.microsoft.com/office/powerpoint/2010/main" val="1773513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3400"/>
          </a:xfrm>
        </p:spPr>
        <p:txBody>
          <a:bodyPr/>
          <a:lstStyle/>
          <a:p>
            <a:r>
              <a:rPr lang="en-US" dirty="0"/>
              <a:t>Accelerate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51952843"/>
              </p:ext>
            </p:extLst>
          </p:nvPr>
        </p:nvGraphicFramePr>
        <p:xfrm>
          <a:off x="228600" y="1295400"/>
          <a:ext cx="8610600" cy="4781776"/>
        </p:xfrm>
        <a:graphic>
          <a:graphicData uri="http://schemas.openxmlformats.org/drawingml/2006/table">
            <a:tbl>
              <a:tblPr firstRow="1" firstCol="1">
                <a:tableStyleId>{C4B1156A-380E-4F78-BDF5-A606A8083BF9}</a:tableStyleId>
              </a:tblPr>
              <a:tblGrid>
                <a:gridCol w="2273844">
                  <a:extLst>
                    <a:ext uri="{9D8B030D-6E8A-4147-A177-3AD203B41FA5}">
                      <a16:colId xmlns:a16="http://schemas.microsoft.com/office/drawing/2014/main" val="20000"/>
                    </a:ext>
                  </a:extLst>
                </a:gridCol>
                <a:gridCol w="3492874">
                  <a:extLst>
                    <a:ext uri="{9D8B030D-6E8A-4147-A177-3AD203B41FA5}">
                      <a16:colId xmlns:a16="http://schemas.microsoft.com/office/drawing/2014/main" val="20001"/>
                    </a:ext>
                  </a:extLst>
                </a:gridCol>
                <a:gridCol w="2843882">
                  <a:extLst>
                    <a:ext uri="{9D8B030D-6E8A-4147-A177-3AD203B41FA5}">
                      <a16:colId xmlns:a16="http://schemas.microsoft.com/office/drawing/2014/main" val="20002"/>
                    </a:ext>
                  </a:extLst>
                </a:gridCol>
              </a:tblGrid>
              <a:tr h="424456">
                <a:tc>
                  <a:txBody>
                    <a:bodyPr/>
                    <a:lstStyle/>
                    <a:p>
                      <a:pPr marL="0" marR="0" algn="ctr">
                        <a:spcBef>
                          <a:spcPts val="0"/>
                        </a:spcBef>
                        <a:spcAft>
                          <a:spcPts val="0"/>
                        </a:spcAft>
                      </a:pP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dirty="0">
                          <a:effectLst/>
                        </a:rPr>
                        <a:t>Typical Innovation Accelerator</a:t>
                      </a: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a:effectLst/>
                        </a:rPr>
                        <a:t>Accelerate</a:t>
                      </a:r>
                      <a:endParaRPr lang="en-US" sz="2000">
                        <a:effectLst/>
                        <a:latin typeface="Times New Roman" panose="02020603050405020304" pitchFamily="18" charset="0"/>
                        <a:ea typeface="Arial Unicode MS" panose="020B0604020202020204" pitchFamily="34" charset="-128"/>
                      </a:endParaRPr>
                    </a:p>
                  </a:txBody>
                  <a:tcPr marL="54033" marR="54033" marT="0" marB="0" anchor="ctr"/>
                </a:tc>
                <a:extLst>
                  <a:ext uri="{0D108BD9-81ED-4DB2-BD59-A6C34878D82A}">
                    <a16:rowId xmlns:a16="http://schemas.microsoft.com/office/drawing/2014/main" val="10000"/>
                  </a:ext>
                </a:extLst>
              </a:tr>
              <a:tr h="1561647">
                <a:tc>
                  <a:txBody>
                    <a:bodyPr/>
                    <a:lstStyle/>
                    <a:p>
                      <a:pPr marL="0" marR="0">
                        <a:spcBef>
                          <a:spcPts val="0"/>
                        </a:spcBef>
                        <a:spcAft>
                          <a:spcPts val="0"/>
                        </a:spcAft>
                      </a:pPr>
                      <a:r>
                        <a:rPr lang="en-US" sz="2000" dirty="0">
                          <a:effectLst/>
                        </a:rPr>
                        <a:t>Definition</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Selects cohorts of high growth startups; provides seed investment, mentorship, education and networking over a limited time period</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1"/>
                  </a:ext>
                </a:extLst>
              </a:tr>
              <a:tr h="319625">
                <a:tc>
                  <a:txBody>
                    <a:bodyPr/>
                    <a:lstStyle/>
                    <a:p>
                      <a:pPr marL="0" marR="0">
                        <a:spcBef>
                          <a:spcPts val="0"/>
                        </a:spcBef>
                        <a:spcAft>
                          <a:spcPts val="0"/>
                        </a:spcAft>
                      </a:pPr>
                      <a:r>
                        <a:rPr lang="en-US" sz="2000">
                          <a:effectLst/>
                        </a:rPr>
                        <a:t>Legal structure</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For-profit, usually LLC</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2"/>
                  </a:ext>
                </a:extLst>
              </a:tr>
              <a:tr h="624659">
                <a:tc>
                  <a:txBody>
                    <a:bodyPr/>
                    <a:lstStyle/>
                    <a:p>
                      <a:pPr marL="0" marR="0">
                        <a:spcBef>
                          <a:spcPts val="0"/>
                        </a:spcBef>
                        <a:spcAft>
                          <a:spcPts val="0"/>
                        </a:spcAft>
                      </a:pPr>
                      <a:r>
                        <a:rPr lang="en-US" sz="2000">
                          <a:effectLst/>
                        </a:rPr>
                        <a:t>Target customer</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Tech sector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"Impact", "conscious companies"</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3"/>
                  </a:ext>
                </a:extLst>
              </a:tr>
              <a:tr h="780824">
                <a:tc>
                  <a:txBody>
                    <a:bodyPr/>
                    <a:lstStyle/>
                    <a:p>
                      <a:pPr marL="0" marR="0">
                        <a:spcBef>
                          <a:spcPts val="0"/>
                        </a:spcBef>
                        <a:spcAft>
                          <a:spcPts val="0"/>
                        </a:spcAft>
                      </a:pPr>
                      <a:r>
                        <a:rPr lang="en-US" sz="2000">
                          <a:effectLst/>
                        </a:rPr>
                        <a:t>Source of funding for operations</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Ongoing investment in portfolios of firms generates return over time.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4"/>
                  </a:ext>
                </a:extLst>
              </a:tr>
              <a:tr h="936989">
                <a:tc>
                  <a:txBody>
                    <a:bodyPr/>
                    <a:lstStyle/>
                    <a:p>
                      <a:pPr marL="0" marR="0">
                        <a:spcBef>
                          <a:spcPts val="0"/>
                        </a:spcBef>
                        <a:spcAft>
                          <a:spcPts val="0"/>
                        </a:spcAft>
                      </a:pPr>
                      <a:r>
                        <a:rPr lang="en-US" sz="2000" dirty="0">
                          <a:effectLst/>
                        </a:rPr>
                        <a:t>Criteria for investing capital</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Potential for rapid, high growth and quality and passion of team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lgn="l" defTabSz="457200" rtl="0" eaLnBrk="1" latinLnBrk="0" hangingPunct="1">
                        <a:spcBef>
                          <a:spcPts val="0"/>
                        </a:spcBef>
                        <a:spcAft>
                          <a:spcPts val="0"/>
                        </a:spcAft>
                      </a:pPr>
                      <a:r>
                        <a:rPr lang="en-US" sz="2000" kern="1200" dirty="0">
                          <a:solidFill>
                            <a:schemeClr val="bg1"/>
                          </a:solidFill>
                          <a:effectLst/>
                          <a:latin typeface="+mn-lt"/>
                          <a:ea typeface="+mn-ea"/>
                          <a:cs typeface="+mn-cs"/>
                        </a:rPr>
                        <a:t>Differs: Potential to reach $2 million in revenues in less than 10 years</a:t>
                      </a:r>
                    </a:p>
                  </a:txBody>
                  <a:tcPr marL="54033" marR="54033" marT="0" marB="0">
                    <a:solidFill>
                      <a:schemeClr val="accent4">
                        <a:lumMod val="7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35102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09600"/>
          </a:xfrm>
        </p:spPr>
        <p:txBody>
          <a:bodyPr/>
          <a:lstStyle/>
          <a:p>
            <a:r>
              <a:rPr lang="en-US" dirty="0"/>
              <a:t>Impact Angels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1777700"/>
              </p:ext>
            </p:extLst>
          </p:nvPr>
        </p:nvGraphicFramePr>
        <p:xfrm>
          <a:off x="228600" y="1295400"/>
          <a:ext cx="8686800" cy="4927412"/>
        </p:xfrm>
        <a:graphic>
          <a:graphicData uri="http://schemas.openxmlformats.org/drawingml/2006/table">
            <a:tbl>
              <a:tblPr firstRow="1" firstCol="1">
                <a:tableStyleId>{C4B1156A-380E-4F78-BDF5-A606A8083BF9}</a:tableStyleId>
              </a:tblPr>
              <a:tblGrid>
                <a:gridCol w="1753298">
                  <a:extLst>
                    <a:ext uri="{9D8B030D-6E8A-4147-A177-3AD203B41FA5}">
                      <a16:colId xmlns:a16="http://schemas.microsoft.com/office/drawing/2014/main" val="20000"/>
                    </a:ext>
                  </a:extLst>
                </a:gridCol>
                <a:gridCol w="3506598">
                  <a:extLst>
                    <a:ext uri="{9D8B030D-6E8A-4147-A177-3AD203B41FA5}">
                      <a16:colId xmlns:a16="http://schemas.microsoft.com/office/drawing/2014/main" val="20001"/>
                    </a:ext>
                  </a:extLst>
                </a:gridCol>
                <a:gridCol w="3426904">
                  <a:extLst>
                    <a:ext uri="{9D8B030D-6E8A-4147-A177-3AD203B41FA5}">
                      <a16:colId xmlns:a16="http://schemas.microsoft.com/office/drawing/2014/main" val="20002"/>
                    </a:ext>
                  </a:extLst>
                </a:gridCol>
              </a:tblGrid>
              <a:tr h="191488">
                <a:tc>
                  <a:txBody>
                    <a:bodyPr/>
                    <a:lstStyle/>
                    <a:p>
                      <a:pPr marL="0" marR="0" algn="ctr">
                        <a:spcBef>
                          <a:spcPts val="0"/>
                        </a:spcBef>
                        <a:spcAft>
                          <a:spcPts val="0"/>
                        </a:spcAft>
                      </a:pP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dirty="0">
                          <a:effectLst/>
                        </a:rPr>
                        <a:t>Typical Angel Group</a:t>
                      </a: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a:effectLst/>
                        </a:rPr>
                        <a:t>Impact Angels</a:t>
                      </a:r>
                      <a:endParaRPr lang="en-US" sz="2000">
                        <a:effectLst/>
                        <a:latin typeface="Times New Roman" panose="02020603050405020304" pitchFamily="18" charset="0"/>
                        <a:ea typeface="Arial Unicode MS" panose="020B0604020202020204" pitchFamily="34" charset="-128"/>
                      </a:endParaRPr>
                    </a:p>
                  </a:txBody>
                  <a:tcPr marL="54033" marR="54033" marT="0" marB="0" anchor="ctr"/>
                </a:tc>
                <a:extLst>
                  <a:ext uri="{0D108BD9-81ED-4DB2-BD59-A6C34878D82A}">
                    <a16:rowId xmlns:a16="http://schemas.microsoft.com/office/drawing/2014/main" val="10000"/>
                  </a:ext>
                </a:extLst>
              </a:tr>
              <a:tr h="1180112">
                <a:tc>
                  <a:txBody>
                    <a:bodyPr/>
                    <a:lstStyle/>
                    <a:p>
                      <a:pPr marL="0" marR="0">
                        <a:spcBef>
                          <a:spcPts val="0"/>
                        </a:spcBef>
                        <a:spcAft>
                          <a:spcPts val="0"/>
                        </a:spcAft>
                      </a:pPr>
                      <a:r>
                        <a:rPr lang="en-US" sz="2000" dirty="0">
                          <a:effectLst/>
                        </a:rPr>
                        <a:t>Definition</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A group of accredited investors who screen deals, watch pitches and invest individually &amp; collectively</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grant-like process to determine investments’ focus; on 2 year formal curriculum delivered to cohort of investors </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1"/>
                  </a:ext>
                </a:extLst>
              </a:tr>
              <a:tr h="533400">
                <a:tc>
                  <a:txBody>
                    <a:bodyPr/>
                    <a:lstStyle/>
                    <a:p>
                      <a:pPr marL="0" marR="0">
                        <a:spcBef>
                          <a:spcPts val="0"/>
                        </a:spcBef>
                        <a:spcAft>
                          <a:spcPts val="0"/>
                        </a:spcAft>
                      </a:pPr>
                      <a:r>
                        <a:rPr lang="en-US" sz="2000" dirty="0">
                          <a:effectLst/>
                        </a:rPr>
                        <a:t>Legal structure</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Varies to include affiliation, no profit and for profit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2"/>
                  </a:ext>
                </a:extLst>
              </a:tr>
              <a:tr h="724041">
                <a:tc>
                  <a:txBody>
                    <a:bodyPr/>
                    <a:lstStyle/>
                    <a:p>
                      <a:pPr marL="0" marR="0">
                        <a:spcBef>
                          <a:spcPts val="0"/>
                        </a:spcBef>
                        <a:spcAft>
                          <a:spcPts val="0"/>
                        </a:spcAft>
                      </a:pPr>
                      <a:r>
                        <a:rPr lang="en-US" sz="2000">
                          <a:effectLst/>
                        </a:rPr>
                        <a:t>Target customer</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Tech sector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Focus on a "significant and measurable social and environmental impact" </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3"/>
                  </a:ext>
                </a:extLst>
              </a:tr>
              <a:tr h="647559">
                <a:tc>
                  <a:txBody>
                    <a:bodyPr/>
                    <a:lstStyle/>
                    <a:p>
                      <a:pPr marL="0" marR="0">
                        <a:spcBef>
                          <a:spcPts val="0"/>
                        </a:spcBef>
                        <a:spcAft>
                          <a:spcPts val="0"/>
                        </a:spcAft>
                      </a:pPr>
                      <a:r>
                        <a:rPr lang="en-US" sz="2000">
                          <a:effectLst/>
                        </a:rPr>
                        <a:t>Source of funding for operations</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Fees/dues from members, sponsorships, events grants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4"/>
                  </a:ext>
                </a:extLst>
              </a:tr>
              <a:tr h="965012">
                <a:tc>
                  <a:txBody>
                    <a:bodyPr/>
                    <a:lstStyle/>
                    <a:p>
                      <a:pPr marL="0" marR="0">
                        <a:spcBef>
                          <a:spcPts val="0"/>
                        </a:spcBef>
                        <a:spcAft>
                          <a:spcPts val="0"/>
                        </a:spcAft>
                      </a:pPr>
                      <a:r>
                        <a:rPr lang="en-US" sz="2000" dirty="0">
                          <a:effectLst/>
                        </a:rPr>
                        <a:t>Criteria for investing capital</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Potential for rapid, high growth (includes quality and passion of team) in 3-5 years </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Slower growth is acceptable, emphasize</a:t>
                      </a:r>
                      <a:r>
                        <a:rPr lang="en-US" sz="2000" baseline="0" dirty="0">
                          <a:solidFill>
                            <a:schemeClr val="bg1"/>
                          </a:solidFill>
                          <a:effectLst/>
                        </a:rPr>
                        <a:t> </a:t>
                      </a:r>
                      <a:r>
                        <a:rPr lang="en-US" sz="2000" dirty="0">
                          <a:solidFill>
                            <a:schemeClr val="bg1"/>
                          </a:solidFill>
                          <a:effectLst/>
                        </a:rPr>
                        <a:t>ability to repay loan</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84430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3400"/>
          </a:xfrm>
        </p:spPr>
        <p:txBody>
          <a:bodyPr/>
          <a:lstStyle/>
          <a:p>
            <a:r>
              <a:rPr lang="en-US" dirty="0" err="1"/>
              <a:t>Shareland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5849816"/>
              </p:ext>
            </p:extLst>
          </p:nvPr>
        </p:nvGraphicFramePr>
        <p:xfrm>
          <a:off x="228600" y="1219200"/>
          <a:ext cx="8686800" cy="5076430"/>
        </p:xfrm>
        <a:graphic>
          <a:graphicData uri="http://schemas.openxmlformats.org/drawingml/2006/table">
            <a:tbl>
              <a:tblPr firstRow="1" firstCol="1">
                <a:tableStyleId>{C4B1156A-380E-4F78-BDF5-A606A8083BF9}</a:tableStyleId>
              </a:tblPr>
              <a:tblGrid>
                <a:gridCol w="1600200">
                  <a:extLst>
                    <a:ext uri="{9D8B030D-6E8A-4147-A177-3AD203B41FA5}">
                      <a16:colId xmlns:a16="http://schemas.microsoft.com/office/drawing/2014/main" val="20000"/>
                    </a:ext>
                  </a:extLst>
                </a:gridCol>
                <a:gridCol w="3581400">
                  <a:extLst>
                    <a:ext uri="{9D8B030D-6E8A-4147-A177-3AD203B41FA5}">
                      <a16:colId xmlns:a16="http://schemas.microsoft.com/office/drawing/2014/main" val="20001"/>
                    </a:ext>
                  </a:extLst>
                </a:gridCol>
                <a:gridCol w="3505200">
                  <a:extLst>
                    <a:ext uri="{9D8B030D-6E8A-4147-A177-3AD203B41FA5}">
                      <a16:colId xmlns:a16="http://schemas.microsoft.com/office/drawing/2014/main" val="20002"/>
                    </a:ext>
                  </a:extLst>
                </a:gridCol>
              </a:tblGrid>
              <a:tr h="370340">
                <a:tc>
                  <a:txBody>
                    <a:bodyPr/>
                    <a:lstStyle/>
                    <a:p>
                      <a:pPr marL="0" marR="0" algn="ctr">
                        <a:spcBef>
                          <a:spcPts val="0"/>
                        </a:spcBef>
                        <a:spcAft>
                          <a:spcPts val="0"/>
                        </a:spcAft>
                      </a:pP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dirty="0">
                          <a:effectLst/>
                        </a:rPr>
                        <a:t>Typical Peer to Peer Lending</a:t>
                      </a:r>
                      <a:endParaRPr lang="en-US" sz="2000" dirty="0">
                        <a:effectLst/>
                        <a:latin typeface="Times New Roman" panose="02020603050405020304" pitchFamily="18" charset="0"/>
                        <a:ea typeface="Arial Unicode MS" panose="020B0604020202020204" pitchFamily="34" charset="-128"/>
                      </a:endParaRPr>
                    </a:p>
                  </a:txBody>
                  <a:tcPr marL="54033" marR="54033" marT="0" marB="0" anchor="ctr"/>
                </a:tc>
                <a:tc>
                  <a:txBody>
                    <a:bodyPr/>
                    <a:lstStyle/>
                    <a:p>
                      <a:pPr marL="0" marR="0" algn="ctr">
                        <a:spcBef>
                          <a:spcPts val="0"/>
                        </a:spcBef>
                        <a:spcAft>
                          <a:spcPts val="0"/>
                        </a:spcAft>
                      </a:pPr>
                      <a:r>
                        <a:rPr lang="en-US" sz="2000">
                          <a:effectLst/>
                        </a:rPr>
                        <a:t>Shareland</a:t>
                      </a:r>
                      <a:endParaRPr lang="en-US" sz="2000">
                        <a:effectLst/>
                        <a:latin typeface="Times New Roman" panose="02020603050405020304" pitchFamily="18" charset="0"/>
                        <a:ea typeface="Arial Unicode MS" panose="020B0604020202020204" pitchFamily="34" charset="-128"/>
                      </a:endParaRPr>
                    </a:p>
                  </a:txBody>
                  <a:tcPr marL="54033" marR="54033" marT="0" marB="0" anchor="ctr"/>
                </a:tc>
                <a:extLst>
                  <a:ext uri="{0D108BD9-81ED-4DB2-BD59-A6C34878D82A}">
                    <a16:rowId xmlns:a16="http://schemas.microsoft.com/office/drawing/2014/main" val="10000"/>
                  </a:ext>
                </a:extLst>
              </a:tr>
              <a:tr h="1229860">
                <a:tc>
                  <a:txBody>
                    <a:bodyPr/>
                    <a:lstStyle/>
                    <a:p>
                      <a:pPr marL="0" marR="0">
                        <a:spcBef>
                          <a:spcPts val="0"/>
                        </a:spcBef>
                        <a:spcAft>
                          <a:spcPts val="0"/>
                        </a:spcAft>
                      </a:pPr>
                      <a:r>
                        <a:rPr lang="en-US" sz="2000" dirty="0">
                          <a:effectLst/>
                        </a:rPr>
                        <a:t>Definition</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Platform for funding debt on the Internet by attracting small contributions from a large number of individuals</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effectLst/>
                        </a:rPr>
                        <a:t>Same</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extLst>
                  <a:ext uri="{0D108BD9-81ED-4DB2-BD59-A6C34878D82A}">
                    <a16:rowId xmlns:a16="http://schemas.microsoft.com/office/drawing/2014/main" val="10001"/>
                  </a:ext>
                </a:extLst>
              </a:tr>
              <a:tr h="590744">
                <a:tc>
                  <a:txBody>
                    <a:bodyPr/>
                    <a:lstStyle/>
                    <a:p>
                      <a:pPr marL="0" marR="0">
                        <a:spcBef>
                          <a:spcPts val="0"/>
                        </a:spcBef>
                        <a:spcAft>
                          <a:spcPts val="0"/>
                        </a:spcAft>
                      </a:pPr>
                      <a:r>
                        <a:rPr lang="en-US" sz="2000">
                          <a:effectLst/>
                        </a:rPr>
                        <a:t>Legal structure</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For profit, usually LLC</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Social Purpose Corporation</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2"/>
                  </a:ext>
                </a:extLst>
              </a:tr>
              <a:tr h="733030">
                <a:tc>
                  <a:txBody>
                    <a:bodyPr/>
                    <a:lstStyle/>
                    <a:p>
                      <a:pPr marL="0" marR="0">
                        <a:spcBef>
                          <a:spcPts val="0"/>
                        </a:spcBef>
                        <a:spcAft>
                          <a:spcPts val="0"/>
                        </a:spcAft>
                      </a:pPr>
                      <a:r>
                        <a:rPr lang="en-US" sz="2000">
                          <a:effectLst/>
                        </a:rPr>
                        <a:t>Target customer</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Lending for individuals and small business</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Focus on local, small businesses</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3"/>
                  </a:ext>
                </a:extLst>
              </a:tr>
              <a:tr h="983736">
                <a:tc>
                  <a:txBody>
                    <a:bodyPr/>
                    <a:lstStyle/>
                    <a:p>
                      <a:pPr marL="0" marR="0">
                        <a:spcBef>
                          <a:spcPts val="0"/>
                        </a:spcBef>
                        <a:spcAft>
                          <a:spcPts val="0"/>
                        </a:spcAft>
                      </a:pPr>
                      <a:r>
                        <a:rPr lang="en-US" sz="2000">
                          <a:effectLst/>
                        </a:rPr>
                        <a:t>Source of funding for operations</a:t>
                      </a:r>
                      <a:endParaRPr lang="en-US" sz="200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Borrower pays fees based on size of loan and credit rating; funders pay service fee based on size of loan</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Borrower pays flat listing fee plus monthly fee until loan is paid off</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4"/>
                  </a:ext>
                </a:extLst>
              </a:tr>
              <a:tr h="863753">
                <a:tc>
                  <a:txBody>
                    <a:bodyPr/>
                    <a:lstStyle/>
                    <a:p>
                      <a:pPr marL="0" marR="0">
                        <a:spcBef>
                          <a:spcPts val="0"/>
                        </a:spcBef>
                        <a:spcAft>
                          <a:spcPts val="0"/>
                        </a:spcAft>
                      </a:pPr>
                      <a:r>
                        <a:rPr lang="en-US" sz="2000" dirty="0">
                          <a:effectLst/>
                        </a:rPr>
                        <a:t>Criteria for investing capital</a:t>
                      </a:r>
                      <a:endParaRPr lang="en-US" sz="2000" dirty="0">
                        <a:effectLst/>
                        <a:latin typeface="Times New Roman" panose="02020603050405020304" pitchFamily="18" charset="0"/>
                        <a:ea typeface="Arial Unicode MS" panose="020B0604020202020204" pitchFamily="34" charset="-128"/>
                      </a:endParaRPr>
                    </a:p>
                  </a:txBody>
                  <a:tcPr marL="54033" marR="54033" marT="0" marB="0"/>
                </a:tc>
                <a:tc>
                  <a:txBody>
                    <a:bodyPr/>
                    <a:lstStyle/>
                    <a:p>
                      <a:pPr marL="0" marR="0">
                        <a:spcBef>
                          <a:spcPts val="0"/>
                        </a:spcBef>
                        <a:spcAft>
                          <a:spcPts val="0"/>
                        </a:spcAft>
                      </a:pPr>
                      <a:r>
                        <a:rPr lang="en-US" sz="2000" dirty="0">
                          <a:effectLst/>
                        </a:rPr>
                        <a:t>Risk based - ability to pay back loan</a:t>
                      </a:r>
                      <a:endParaRPr lang="en-US" sz="2000" dirty="0">
                        <a:effectLst/>
                        <a:latin typeface="Times New Roman" panose="02020603050405020304" pitchFamily="18" charset="0"/>
                        <a:ea typeface="Arial Unicode MS" panose="020B0604020202020204" pitchFamily="34" charset="-128"/>
                      </a:endParaRPr>
                    </a:p>
                  </a:txBody>
                  <a:tcPr marL="54033" marR="54033" marT="0" marB="0">
                    <a:solidFill>
                      <a:schemeClr val="bg1"/>
                    </a:solidFill>
                  </a:tcPr>
                </a:tc>
                <a:tc>
                  <a:txBody>
                    <a:bodyPr/>
                    <a:lstStyle/>
                    <a:p>
                      <a:pPr marL="0" marR="0">
                        <a:spcBef>
                          <a:spcPts val="0"/>
                        </a:spcBef>
                        <a:spcAft>
                          <a:spcPts val="0"/>
                        </a:spcAft>
                      </a:pPr>
                      <a:r>
                        <a:rPr lang="en-US" sz="2000" dirty="0">
                          <a:solidFill>
                            <a:schemeClr val="bg1"/>
                          </a:solidFill>
                          <a:effectLst/>
                        </a:rPr>
                        <a:t>Differs: ability to pay back loan plus community impact of company</a:t>
                      </a:r>
                      <a:endParaRPr lang="en-US" sz="2000" dirty="0">
                        <a:solidFill>
                          <a:schemeClr val="bg1"/>
                        </a:solidFill>
                        <a:effectLst/>
                        <a:latin typeface="Times New Roman" panose="02020603050405020304" pitchFamily="18" charset="0"/>
                        <a:ea typeface="Arial Unicode MS" panose="020B0604020202020204" pitchFamily="34" charset="-128"/>
                      </a:endParaRPr>
                    </a:p>
                  </a:txBody>
                  <a:tcPr marL="54033" marR="54033" marT="0" marB="0">
                    <a:solidFill>
                      <a:schemeClr val="accent4">
                        <a:lumMod val="7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3167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Analysis: Practice Variations</a:t>
            </a:r>
          </a:p>
        </p:txBody>
      </p:sp>
      <p:sp>
        <p:nvSpPr>
          <p:cNvPr id="3" name="Content Placeholder 2"/>
          <p:cNvSpPr>
            <a:spLocks noGrp="1"/>
          </p:cNvSpPr>
          <p:nvPr>
            <p:ph idx="1"/>
          </p:nvPr>
        </p:nvSpPr>
        <p:spPr>
          <a:xfrm>
            <a:off x="1295400" y="1828800"/>
            <a:ext cx="7391400" cy="4297363"/>
          </a:xfrm>
        </p:spPr>
        <p:txBody>
          <a:bodyPr>
            <a:normAutofit fontScale="70000" lnSpcReduction="20000"/>
          </a:bodyPr>
          <a:lstStyle/>
          <a:p>
            <a:r>
              <a:rPr lang="en-US" b="1" i="1" dirty="0"/>
              <a:t>Standard</a:t>
            </a:r>
            <a:r>
              <a:rPr lang="en-US" i="1" dirty="0"/>
              <a:t> </a:t>
            </a:r>
            <a:r>
              <a:rPr lang="en-US" dirty="0"/>
              <a:t>practices</a:t>
            </a:r>
          </a:p>
          <a:p>
            <a:pPr lvl="1"/>
            <a:r>
              <a:rPr lang="en-US" dirty="0"/>
              <a:t>Ends and values of dominant finance practice either align with or don’t directly conflict with the ends of non-dominant logic</a:t>
            </a:r>
          </a:p>
          <a:p>
            <a:pPr lvl="1"/>
            <a:r>
              <a:rPr lang="en-US" dirty="0"/>
              <a:t>Moral legitimacy (</a:t>
            </a:r>
            <a:r>
              <a:rPr lang="en-US" dirty="0" err="1"/>
              <a:t>Suchman</a:t>
            </a:r>
            <a:r>
              <a:rPr lang="en-US" dirty="0"/>
              <a:t>, 1995; Tolbert &amp; </a:t>
            </a:r>
            <a:r>
              <a:rPr lang="en-US" dirty="0" err="1"/>
              <a:t>Zucker</a:t>
            </a:r>
            <a:r>
              <a:rPr lang="en-US" dirty="0"/>
              <a:t>, 1983)</a:t>
            </a:r>
          </a:p>
          <a:p>
            <a:r>
              <a:rPr lang="en-US" b="1" i="1" dirty="0"/>
              <a:t>Adapted</a:t>
            </a:r>
            <a:r>
              <a:rPr lang="en-US" dirty="0"/>
              <a:t> practices</a:t>
            </a:r>
          </a:p>
          <a:p>
            <a:pPr lvl="1"/>
            <a:r>
              <a:rPr lang="en-US" dirty="0"/>
              <a:t>Ends and values of imported practice are new/differ but don’t directly conflict with dominant logic </a:t>
            </a:r>
          </a:p>
          <a:p>
            <a:pPr lvl="1"/>
            <a:r>
              <a:rPr lang="en-US" dirty="0"/>
              <a:t>Pragmatic legitimacy (</a:t>
            </a:r>
            <a:r>
              <a:rPr lang="en-US" dirty="0" err="1"/>
              <a:t>Suchman</a:t>
            </a:r>
            <a:r>
              <a:rPr lang="en-US" dirty="0"/>
              <a:t>, 1995)</a:t>
            </a:r>
          </a:p>
          <a:p>
            <a:r>
              <a:rPr lang="en-US" b="1" i="1" dirty="0"/>
              <a:t>“Invented”</a:t>
            </a:r>
            <a:r>
              <a:rPr lang="en-US" dirty="0"/>
              <a:t> practices </a:t>
            </a:r>
          </a:p>
          <a:p>
            <a:pPr lvl="1"/>
            <a:r>
              <a:rPr lang="en-US" dirty="0"/>
              <a:t>New practice introduced/created that straddles or accommodates multiple logics </a:t>
            </a:r>
          </a:p>
          <a:p>
            <a:pPr lvl="1"/>
            <a:r>
              <a:rPr lang="en-US" dirty="0"/>
              <a:t>Requires decoupling and revision of ends and values associated with dominant logic </a:t>
            </a:r>
          </a:p>
          <a:p>
            <a:pPr lvl="1"/>
            <a:r>
              <a:rPr lang="en-US" dirty="0"/>
              <a:t>Cognitive legitimacy (</a:t>
            </a:r>
            <a:r>
              <a:rPr lang="en-US" dirty="0" err="1"/>
              <a:t>Suchman</a:t>
            </a:r>
            <a:r>
              <a:rPr lang="en-US" dirty="0"/>
              <a:t>, 1995)</a:t>
            </a:r>
          </a:p>
        </p:txBody>
      </p:sp>
      <p:cxnSp>
        <p:nvCxnSpPr>
          <p:cNvPr id="5" name="Straight Arrow Connector 4"/>
          <p:cNvCxnSpPr/>
          <p:nvPr/>
        </p:nvCxnSpPr>
        <p:spPr>
          <a:xfrm>
            <a:off x="838200" y="1905000"/>
            <a:ext cx="0" cy="3429000"/>
          </a:xfrm>
          <a:prstGeom prst="straightConnector1">
            <a:avLst/>
          </a:prstGeom>
          <a:ln w="69850">
            <a:solidFill>
              <a:schemeClr val="accent4">
                <a:lumMod val="75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26367" y="2133600"/>
            <a:ext cx="461665" cy="2971800"/>
          </a:xfrm>
          <a:prstGeom prst="rect">
            <a:avLst/>
          </a:prstGeom>
          <a:noFill/>
        </p:spPr>
        <p:txBody>
          <a:bodyPr vert="vert270" wrap="square" rtlCol="0">
            <a:spAutoFit/>
          </a:bodyPr>
          <a:lstStyle/>
          <a:p>
            <a:pPr algn="ctr"/>
            <a:r>
              <a:rPr lang="en-US" dirty="0"/>
              <a:t>Challenge to Dominant Logic</a:t>
            </a:r>
          </a:p>
        </p:txBody>
      </p:sp>
      <p:sp>
        <p:nvSpPr>
          <p:cNvPr id="7" name="TextBox 6"/>
          <p:cNvSpPr txBox="1"/>
          <p:nvPr/>
        </p:nvSpPr>
        <p:spPr>
          <a:xfrm>
            <a:off x="500669" y="1597222"/>
            <a:ext cx="683568" cy="307777"/>
          </a:xfrm>
          <a:prstGeom prst="rect">
            <a:avLst/>
          </a:prstGeom>
          <a:noFill/>
        </p:spPr>
        <p:txBody>
          <a:bodyPr wrap="square" rtlCol="0">
            <a:spAutoFit/>
          </a:bodyPr>
          <a:lstStyle/>
          <a:p>
            <a:pPr algn="ctr"/>
            <a:r>
              <a:rPr lang="en-US" sz="1400" dirty="0"/>
              <a:t>Lower</a:t>
            </a:r>
          </a:p>
        </p:txBody>
      </p:sp>
      <p:sp>
        <p:nvSpPr>
          <p:cNvPr id="8" name="TextBox 7"/>
          <p:cNvSpPr txBox="1"/>
          <p:nvPr/>
        </p:nvSpPr>
        <p:spPr>
          <a:xfrm>
            <a:off x="494184" y="5483423"/>
            <a:ext cx="683568" cy="307777"/>
          </a:xfrm>
          <a:prstGeom prst="rect">
            <a:avLst/>
          </a:prstGeom>
          <a:noFill/>
        </p:spPr>
        <p:txBody>
          <a:bodyPr wrap="square" rtlCol="0">
            <a:spAutoFit/>
          </a:bodyPr>
          <a:lstStyle/>
          <a:p>
            <a:pPr algn="ctr"/>
            <a:r>
              <a:rPr lang="en-US" sz="1400" dirty="0"/>
              <a:t>Higher</a:t>
            </a:r>
          </a:p>
        </p:txBody>
      </p:sp>
    </p:spTree>
    <p:extLst>
      <p:ext uri="{BB962C8B-B14F-4D97-AF65-F5344CB8AC3E}">
        <p14:creationId xmlns:p14="http://schemas.microsoft.com/office/powerpoint/2010/main" val="2546357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785"/>
            <a:ext cx="8229600" cy="685800"/>
          </a:xfrm>
        </p:spPr>
        <p:txBody>
          <a:bodyPr/>
          <a:lstStyle/>
          <a:p>
            <a:r>
              <a:rPr lang="en-US" dirty="0"/>
              <a:t>Practice Variations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0382744"/>
              </p:ext>
            </p:extLst>
          </p:nvPr>
        </p:nvGraphicFramePr>
        <p:xfrm>
          <a:off x="152400" y="609604"/>
          <a:ext cx="8778241" cy="6038415"/>
        </p:xfrm>
        <a:graphic>
          <a:graphicData uri="http://schemas.openxmlformats.org/drawingml/2006/table">
            <a:tbl>
              <a:tblPr firstRow="1" firstCol="1">
                <a:tableStyleId>{2D5ABB26-0587-4C30-8999-92F81FD0307C}</a:tableStyleId>
              </a:tblPr>
              <a:tblGrid>
                <a:gridCol w="1143000">
                  <a:extLst>
                    <a:ext uri="{9D8B030D-6E8A-4147-A177-3AD203B41FA5}">
                      <a16:colId xmlns:a16="http://schemas.microsoft.com/office/drawing/2014/main" val="20000"/>
                    </a:ext>
                  </a:extLst>
                </a:gridCol>
                <a:gridCol w="5105400">
                  <a:extLst>
                    <a:ext uri="{9D8B030D-6E8A-4147-A177-3AD203B41FA5}">
                      <a16:colId xmlns:a16="http://schemas.microsoft.com/office/drawing/2014/main" val="20001"/>
                    </a:ext>
                  </a:extLst>
                </a:gridCol>
                <a:gridCol w="1524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152400">
                  <a:extLst>
                    <a:ext uri="{9D8B030D-6E8A-4147-A177-3AD203B41FA5}">
                      <a16:colId xmlns:a16="http://schemas.microsoft.com/office/drawing/2014/main" val="20004"/>
                    </a:ext>
                  </a:extLst>
                </a:gridCol>
                <a:gridCol w="1158241">
                  <a:extLst>
                    <a:ext uri="{9D8B030D-6E8A-4147-A177-3AD203B41FA5}">
                      <a16:colId xmlns:a16="http://schemas.microsoft.com/office/drawing/2014/main" val="20005"/>
                    </a:ext>
                  </a:extLst>
                </a:gridCol>
              </a:tblGrid>
              <a:tr h="228596">
                <a:tc>
                  <a:txBody>
                    <a:bodyPr/>
                    <a:lstStyle/>
                    <a:p>
                      <a:pPr marL="0" marR="0" algn="l">
                        <a:spcBef>
                          <a:spcPts val="0"/>
                        </a:spcBef>
                        <a:spcAft>
                          <a:spcPts val="0"/>
                        </a:spcAft>
                      </a:pPr>
                      <a:r>
                        <a:rPr lang="en-US" sz="1400" b="1" dirty="0">
                          <a:effectLst/>
                        </a:rPr>
                        <a:t>Company</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B w="127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1400" b="1" dirty="0">
                          <a:effectLst/>
                        </a:rPr>
                        <a:t>Description of Practice</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nchor="ctr"/>
                </a:tc>
                <a:tc>
                  <a:txBody>
                    <a:bodyPr/>
                    <a:lstStyle/>
                    <a:p>
                      <a:pPr marL="0" marR="0" algn="ctr">
                        <a:spcBef>
                          <a:spcPts val="0"/>
                        </a:spcBef>
                        <a:spcAft>
                          <a:spcPts val="0"/>
                        </a:spcAft>
                      </a:pPr>
                      <a:r>
                        <a:rPr lang="en-US" sz="1400" b="1" dirty="0">
                          <a:effectLst/>
                        </a:rPr>
                        <a:t>Practice Area</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tc>
                <a:tc>
                  <a:txBody>
                    <a:bodyPr/>
                    <a:lstStyle/>
                    <a:p>
                      <a:pPr marL="0" marR="0" algn="ctr">
                        <a:spcBef>
                          <a:spcPts val="0"/>
                        </a:spcBef>
                        <a:spcAft>
                          <a:spcPts val="0"/>
                        </a:spcAft>
                      </a:pPr>
                      <a:r>
                        <a:rPr lang="en-US" sz="1400" b="1" dirty="0">
                          <a:effectLst/>
                        </a:rPr>
                        <a:t>Orientation</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2964">
                <a:tc>
                  <a:txBody>
                    <a:bodyPr/>
                    <a:lstStyle/>
                    <a:p>
                      <a:pPr marL="0" marR="0">
                        <a:spcBef>
                          <a:spcPts val="0"/>
                        </a:spcBef>
                        <a:spcAft>
                          <a:spcPts val="0"/>
                        </a:spcAft>
                      </a:pPr>
                      <a:r>
                        <a:rPr lang="en-US" sz="1400" b="1" dirty="0" err="1">
                          <a:effectLst/>
                        </a:rPr>
                        <a:t>Shareland</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400" b="1" dirty="0">
                          <a:effectLst/>
                        </a:rPr>
                        <a:t>Crowdsourcing loans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400">
                          <a:effectLst/>
                        </a:rPr>
                        <a:t> </a:t>
                      </a:r>
                      <a:endParaRPr lang="en-US" sz="140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6">
                  <a:txBody>
                    <a:bodyPr/>
                    <a:lstStyle/>
                    <a:p>
                      <a:pPr marL="0" marR="0" algn="ctr">
                        <a:spcBef>
                          <a:spcPts val="0"/>
                        </a:spcBef>
                        <a:spcAft>
                          <a:spcPts val="0"/>
                        </a:spcAft>
                      </a:pPr>
                      <a:r>
                        <a:rPr lang="en-US" sz="1400" b="1" dirty="0">
                          <a:effectLst/>
                        </a:rPr>
                        <a:t>Product/ </a:t>
                      </a:r>
                      <a:br>
                        <a:rPr lang="en-US" sz="1400" b="1" dirty="0">
                          <a:effectLst/>
                        </a:rPr>
                      </a:br>
                      <a:r>
                        <a:rPr lang="en-US" sz="1400" b="1" dirty="0">
                          <a:effectLst/>
                        </a:rPr>
                        <a:t>Service Strategy</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12">
                  <a:txBody>
                    <a:bodyPr/>
                    <a:lstStyle/>
                    <a:p>
                      <a:pPr marL="0" marR="0" algn="ctr">
                        <a:spcBef>
                          <a:spcPts val="0"/>
                        </a:spcBef>
                        <a:spcAft>
                          <a:spcPts val="0"/>
                        </a:spcAft>
                      </a:pPr>
                      <a:r>
                        <a:rPr lang="en-US" sz="1400" b="1" dirty="0">
                          <a:effectLst/>
                        </a:rPr>
                        <a:t>External / Client</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effectLst/>
                        </a:rPr>
                        <a:t>Offering seed capital</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400">
                          <a:effectLst/>
                        </a:rPr>
                        <a:t> </a:t>
                      </a:r>
                      <a:endParaRPr lang="en-US" sz="140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02"/>
                  </a:ext>
                </a:extLst>
              </a:tr>
              <a:tr h="232964">
                <a:tc>
                  <a:txBody>
                    <a:bodyPr/>
                    <a:lstStyle/>
                    <a:p>
                      <a:pPr marL="0" marR="0">
                        <a:spcBef>
                          <a:spcPts val="0"/>
                        </a:spcBef>
                        <a:spcAft>
                          <a:spcPts val="0"/>
                        </a:spcAft>
                      </a:pPr>
                      <a:r>
                        <a:rPr lang="en-US" sz="1400" b="1">
                          <a:effectLst/>
                        </a:rPr>
                        <a:t>Accelerate</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effectLst/>
                        </a:rPr>
                        <a:t>Offering a limited-time, cohort-based program w/ mentoring</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3"/>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solidFill>
                            <a:schemeClr val="tx1"/>
                          </a:solidFill>
                          <a:effectLst/>
                        </a:rPr>
                        <a:t>Soliciting applications for a grant-like funding process </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solidFill>
                      <a:schemeClr val="accent4">
                        <a:lumMod val="40000"/>
                        <a:lumOff val="60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10004"/>
                  </a:ext>
                </a:extLst>
              </a:tr>
              <a:tr h="232964">
                <a:tc>
                  <a:txBody>
                    <a:bodyPr/>
                    <a:lstStyle/>
                    <a:p>
                      <a:pPr marL="0" marR="0">
                        <a:spcBef>
                          <a:spcPts val="0"/>
                        </a:spcBef>
                        <a:spcAft>
                          <a:spcPts val="0"/>
                        </a:spcAft>
                      </a:pPr>
                      <a:r>
                        <a:rPr lang="en-US" sz="1400" b="1">
                          <a:effectLst/>
                        </a:rPr>
                        <a:t>Shareland</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solidFill>
                            <a:schemeClr val="tx1"/>
                          </a:solidFill>
                          <a:effectLst/>
                        </a:rPr>
                        <a:t>Limiting to a local geographic market</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solidFill>
                      <a:schemeClr val="accent4">
                        <a:lumMod val="40000"/>
                        <a:lumOff val="60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05"/>
                  </a:ext>
                </a:extLst>
              </a:tr>
              <a:tr h="232964">
                <a:tc>
                  <a:txBody>
                    <a:bodyPr/>
                    <a:lstStyle/>
                    <a:p>
                      <a:pPr marL="0" marR="0">
                        <a:spcBef>
                          <a:spcPts val="0"/>
                        </a:spcBef>
                        <a:spcAft>
                          <a:spcPts val="0"/>
                        </a:spcAft>
                      </a:pPr>
                      <a:r>
                        <a:rPr lang="en-US" sz="1400" b="1">
                          <a:effectLst/>
                        </a:rPr>
                        <a:t>Shareland</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solidFill>
                            <a:schemeClr val="tx1"/>
                          </a:solidFill>
                          <a:effectLst/>
                        </a:rPr>
                        <a:t>Offering matching loans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06"/>
                  </a:ext>
                </a:extLst>
              </a:tr>
              <a:tr h="232964">
                <a:tc>
                  <a:txBody>
                    <a:bodyPr/>
                    <a:lstStyle/>
                    <a:p>
                      <a:pPr marL="0" marR="0">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tc>
                <a:tc>
                  <a:txBody>
                    <a:bodyPr/>
                    <a:lstStyle/>
                    <a:p>
                      <a:pPr marL="0" marR="0" algn="ctr">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07"/>
                  </a:ext>
                </a:extLst>
              </a:tr>
              <a:tr h="232964">
                <a:tc>
                  <a:txBody>
                    <a:bodyPr/>
                    <a:lstStyle/>
                    <a:p>
                      <a:pPr marL="0" marR="0">
                        <a:spcBef>
                          <a:spcPts val="0"/>
                        </a:spcBef>
                        <a:spcAft>
                          <a:spcPts val="0"/>
                        </a:spcAft>
                      </a:pPr>
                      <a:r>
                        <a:rPr lang="en-US" sz="1400" b="1" dirty="0" err="1">
                          <a:effectLst/>
                        </a:rPr>
                        <a:t>Shareland</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400" b="1" dirty="0">
                          <a:solidFill>
                            <a:schemeClr val="tx1"/>
                          </a:solidFill>
                          <a:effectLst/>
                        </a:rPr>
                        <a:t>Charging clients using a monthly fee</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lumMod val="40000"/>
                        <a:lumOff val="60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5">
                  <a:txBody>
                    <a:bodyPr/>
                    <a:lstStyle/>
                    <a:p>
                      <a:pPr marL="0" marR="0" algn="ctr">
                        <a:spcBef>
                          <a:spcPts val="0"/>
                        </a:spcBef>
                        <a:spcAft>
                          <a:spcPts val="0"/>
                        </a:spcAft>
                      </a:pPr>
                      <a:r>
                        <a:rPr lang="en-US" sz="1400" b="1" dirty="0">
                          <a:effectLst/>
                        </a:rPr>
                        <a:t>Terms of </a:t>
                      </a:r>
                      <a:br>
                        <a:rPr lang="en-US" sz="1400" b="1" dirty="0">
                          <a:effectLst/>
                        </a:rPr>
                      </a:br>
                      <a:r>
                        <a:rPr lang="en-US" sz="1400" b="1" dirty="0">
                          <a:effectLst/>
                        </a:rPr>
                        <a:t>capital transaction</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08"/>
                  </a:ext>
                </a:extLst>
              </a:tr>
              <a:tr h="451647">
                <a:tc>
                  <a:txBody>
                    <a:bodyPr/>
                    <a:lstStyle/>
                    <a:p>
                      <a:pPr marL="0" marR="0">
                        <a:spcBef>
                          <a:spcPts val="0"/>
                        </a:spcBef>
                        <a:spcAft>
                          <a:spcPts val="0"/>
                        </a:spcAft>
                      </a:pPr>
                      <a:r>
                        <a:rPr lang="en-US" sz="1400" b="1">
                          <a:effectLst/>
                        </a:rPr>
                        <a:t>Impact Angels</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solidFill>
                            <a:schemeClr val="bg1"/>
                          </a:solidFill>
                          <a:effectLst/>
                        </a:rPr>
                        <a:t>Investing via straight equity, loans and revenue-based equity investing</a:t>
                      </a:r>
                      <a:endParaRPr lang="en-US" sz="1400" b="1" dirty="0">
                        <a:solidFill>
                          <a:schemeClr val="bg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solidFill>
                      <a:schemeClr val="accent4">
                        <a:lumMod val="75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0009"/>
                  </a:ext>
                </a:extLst>
              </a:tr>
              <a:tr h="232964">
                <a:tc>
                  <a:txBody>
                    <a:bodyPr/>
                    <a:lstStyle/>
                    <a:p>
                      <a:pPr marL="0" marR="0">
                        <a:spcBef>
                          <a:spcPts val="0"/>
                        </a:spcBef>
                        <a:spcAft>
                          <a:spcPts val="0"/>
                        </a:spcAft>
                      </a:pPr>
                      <a:r>
                        <a:rPr lang="en-US" sz="1400" b="1">
                          <a:effectLst/>
                        </a:rPr>
                        <a:t>Shareland</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solidFill>
                            <a:schemeClr val="bg1"/>
                          </a:solidFill>
                          <a:effectLst/>
                        </a:rPr>
                        <a:t>Limiting the amount an individual can loan</a:t>
                      </a:r>
                      <a:endParaRPr lang="en-US" sz="1400" b="1" dirty="0">
                        <a:solidFill>
                          <a:schemeClr val="bg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solidFill>
                      <a:schemeClr val="accent4">
                        <a:lumMod val="75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vMerge="1">
                  <a:txBody>
                    <a:bodyPr/>
                    <a:lstStyle/>
                    <a:p>
                      <a:endParaRPr lang="en-US"/>
                    </a:p>
                  </a:txBody>
                  <a:tcPr/>
                </a:tc>
                <a:extLst>
                  <a:ext uri="{0D108BD9-81ED-4DB2-BD59-A6C34878D82A}">
                    <a16:rowId xmlns:a16="http://schemas.microsoft.com/office/drawing/2014/main" val="10010"/>
                  </a:ext>
                </a:extLst>
              </a:tr>
              <a:tr h="232964">
                <a:tc>
                  <a:txBody>
                    <a:bodyPr/>
                    <a:lstStyle/>
                    <a:p>
                      <a:pPr marL="0" marR="0">
                        <a:spcBef>
                          <a:spcPts val="0"/>
                        </a:spcBef>
                        <a:spcAft>
                          <a:spcPts val="0"/>
                        </a:spcAft>
                      </a:pPr>
                      <a:r>
                        <a:rPr lang="en-US" sz="1400" b="1">
                          <a:effectLst/>
                        </a:rPr>
                        <a:t>Shareland</a:t>
                      </a:r>
                      <a:endParaRPr lang="en-US" sz="1400" b="1">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tcPr>
                </a:tc>
                <a:tc>
                  <a:txBody>
                    <a:bodyPr/>
                    <a:lstStyle/>
                    <a:p>
                      <a:pPr marL="0" marR="0">
                        <a:spcBef>
                          <a:spcPts val="0"/>
                        </a:spcBef>
                        <a:spcAft>
                          <a:spcPts val="0"/>
                        </a:spcAft>
                      </a:pPr>
                      <a:r>
                        <a:rPr lang="en-US" sz="1400" b="1" dirty="0">
                          <a:solidFill>
                            <a:schemeClr val="bg1"/>
                          </a:solidFill>
                          <a:effectLst/>
                        </a:rPr>
                        <a:t>Returning only principal (no interest loan)</a:t>
                      </a:r>
                      <a:endParaRPr lang="en-US" sz="1400" b="1" dirty="0">
                        <a:solidFill>
                          <a:schemeClr val="bg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solidFill>
                      <a:schemeClr val="accent4">
                        <a:lumMod val="75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11"/>
                  </a:ext>
                </a:extLst>
              </a:tr>
              <a:tr h="232964">
                <a:tc>
                  <a:txBody>
                    <a:bodyPr/>
                    <a:lstStyle/>
                    <a:p>
                      <a:pPr marL="0" marR="0">
                        <a:spcBef>
                          <a:spcPts val="0"/>
                        </a:spcBef>
                        <a:spcAft>
                          <a:spcPts val="0"/>
                        </a:spcAft>
                      </a:pPr>
                      <a:r>
                        <a:rPr lang="en-US" sz="1400" b="1" dirty="0">
                          <a:effectLst/>
                        </a:rPr>
                        <a:t>Accelerate</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solidFill>
                            <a:schemeClr val="bg1"/>
                          </a:solidFill>
                          <a:effectLst/>
                        </a:rPr>
                        <a:t>Using revenue based equity investing</a:t>
                      </a:r>
                      <a:endParaRPr lang="en-US" sz="1400" b="1" dirty="0">
                        <a:solidFill>
                          <a:schemeClr val="bg1"/>
                        </a:solidFill>
                        <a:effectLst/>
                        <a:latin typeface="Times New Roman" panose="02020603050405020304" pitchFamily="18" charset="0"/>
                        <a:ea typeface="Arial Unicode MS" panose="020B0604020202020204" pitchFamily="34" charset="-128"/>
                      </a:endParaRPr>
                    </a:p>
                  </a:txBody>
                  <a:tcPr marL="14431" marR="14431" marT="6967" marB="6967"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extLst>
                  <a:ext uri="{0D108BD9-81ED-4DB2-BD59-A6C34878D82A}">
                    <a16:rowId xmlns:a16="http://schemas.microsoft.com/office/drawing/2014/main" val="10012"/>
                  </a:ext>
                </a:extLst>
              </a:tr>
              <a:tr h="232964">
                <a:tc>
                  <a:txBody>
                    <a:bodyPr/>
                    <a:lstStyle/>
                    <a:p>
                      <a:pPr marL="0" marR="0">
                        <a:spcBef>
                          <a:spcPts val="0"/>
                        </a:spcBef>
                        <a:spcAft>
                          <a:spcPts val="0"/>
                        </a:spcAft>
                      </a:pP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endParaRPr lang="en-US" sz="1400" b="1" dirty="0">
                        <a:solidFill>
                          <a:schemeClr val="accent1"/>
                        </a:solidFill>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B>
                      <a:noFill/>
                    </a:lnB>
                  </a:tcPr>
                </a:tc>
                <a:tc>
                  <a:txBody>
                    <a:bodyPr/>
                    <a:lstStyle/>
                    <a:p>
                      <a:pPr marL="0" marR="0" algn="ctr">
                        <a:spcBef>
                          <a:spcPts val="0"/>
                        </a:spcBef>
                        <a:spcAft>
                          <a:spcPts val="0"/>
                        </a:spcAft>
                      </a:pP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400" b="1">
                        <a:effectLst/>
                        <a:latin typeface="Times New Roman" panose="02020603050405020304" pitchFamily="18" charset="0"/>
                        <a:ea typeface="Arial Unicode MS" panose="020B0604020202020204" pitchFamily="34" charset="-128"/>
                      </a:endParaRPr>
                    </a:p>
                  </a:txBody>
                  <a:tcPr marL="14431" marR="14431" marT="6967" marB="6967">
                    <a:lnB>
                      <a:noFill/>
                    </a:lnB>
                  </a:tcPr>
                </a:tc>
                <a:tc>
                  <a:txBody>
                    <a:bodyPr/>
                    <a:lstStyle/>
                    <a:p>
                      <a:pPr marL="0" marR="0" algn="ctr">
                        <a:spcBef>
                          <a:spcPts val="0"/>
                        </a:spcBef>
                        <a:spcAft>
                          <a:spcPts val="0"/>
                        </a:spcAft>
                      </a:pP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232964">
                <a:tc>
                  <a:txBody>
                    <a:bodyPr/>
                    <a:lstStyle/>
                    <a:p>
                      <a:pPr marL="0" marR="0">
                        <a:spcBef>
                          <a:spcPts val="0"/>
                        </a:spcBef>
                        <a:spcAft>
                          <a:spcPts val="0"/>
                        </a:spcAft>
                      </a:pPr>
                      <a:r>
                        <a:rPr lang="en-US" sz="1400" b="1" dirty="0" err="1">
                          <a:effectLst/>
                        </a:rPr>
                        <a:t>Shareland</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Attracting capital through choice of legal form</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algn="ctr">
                        <a:spcBef>
                          <a:spcPts val="0"/>
                        </a:spcBef>
                        <a:spcAft>
                          <a:spcPts val="0"/>
                        </a:spcAft>
                      </a:pPr>
                      <a:r>
                        <a:rPr lang="en-US" sz="1400">
                          <a:effectLst/>
                        </a:rPr>
                        <a:t> </a:t>
                      </a:r>
                      <a:endParaRPr lang="en-US" sz="140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rowSpan="5">
                  <a:txBody>
                    <a:bodyPr/>
                    <a:lstStyle/>
                    <a:p>
                      <a:pPr marL="0" marR="0" algn="ctr">
                        <a:spcBef>
                          <a:spcPts val="0"/>
                        </a:spcBef>
                        <a:spcAft>
                          <a:spcPts val="0"/>
                        </a:spcAft>
                      </a:pPr>
                      <a:r>
                        <a:rPr lang="en-US" sz="1400" b="1" dirty="0">
                          <a:effectLst/>
                        </a:rPr>
                        <a:t>Funding </a:t>
                      </a:r>
                      <a:br>
                        <a:rPr lang="en-US" sz="1400" b="1" dirty="0">
                          <a:effectLst/>
                        </a:rPr>
                      </a:br>
                      <a:r>
                        <a:rPr lang="en-US" sz="1400" b="1" dirty="0">
                          <a:effectLst/>
                        </a:rPr>
                        <a:t>the org</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b="1">
                          <a:effectLst/>
                        </a:rPr>
                        <a:t> </a:t>
                      </a:r>
                      <a:endParaRPr lang="en-US" sz="1400" b="1">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rowSpan="11">
                  <a:txBody>
                    <a:bodyPr/>
                    <a:lstStyle/>
                    <a:p>
                      <a:pPr marL="0" marR="0" algn="ctr">
                        <a:spcBef>
                          <a:spcPts val="0"/>
                        </a:spcBef>
                        <a:spcAft>
                          <a:spcPts val="0"/>
                        </a:spcAft>
                      </a:pPr>
                      <a:r>
                        <a:rPr lang="en-US" sz="1400" b="1" dirty="0">
                          <a:effectLst/>
                        </a:rPr>
                        <a:t>Organizational</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232964">
                <a:tc>
                  <a:txBody>
                    <a:bodyPr/>
                    <a:lstStyle/>
                    <a:p>
                      <a:pPr marL="0" marR="0">
                        <a:spcBef>
                          <a:spcPts val="0"/>
                        </a:spcBef>
                        <a:spcAft>
                          <a:spcPts val="0"/>
                        </a:spcAft>
                      </a:pPr>
                      <a:r>
                        <a:rPr lang="en-US" sz="1400" b="1" dirty="0">
                          <a:effectLst/>
                        </a:rPr>
                        <a:t>Accelerate</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Diversifying revenue streams with related services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r h="232964">
                <a:tc>
                  <a:txBody>
                    <a:bodyPr/>
                    <a:lstStyle/>
                    <a:p>
                      <a:pPr marL="0" marR="0">
                        <a:spcBef>
                          <a:spcPts val="0"/>
                        </a:spcBef>
                        <a:spcAft>
                          <a:spcPts val="0"/>
                        </a:spcAft>
                      </a:pPr>
                      <a:r>
                        <a:rPr lang="en-US" sz="1400" b="1" dirty="0">
                          <a:effectLst/>
                        </a:rPr>
                        <a:t>Accelerate</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Organizing as a for-profit backed by seed money</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Requiring members to pay dues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7"/>
                  </a:ext>
                </a:extLst>
              </a:tr>
              <a:tr h="232964">
                <a:tc>
                  <a:txBody>
                    <a:bodyPr/>
                    <a:lstStyle/>
                    <a:p>
                      <a:pPr marL="0" marR="0">
                        <a:spcBef>
                          <a:spcPts val="0"/>
                        </a:spcBef>
                        <a:spcAft>
                          <a:spcPts val="0"/>
                        </a:spcAft>
                      </a:pPr>
                      <a:r>
                        <a:rPr lang="en-US" sz="1400" b="1" dirty="0">
                          <a:effectLst/>
                        </a:rPr>
                        <a:t>Accelerate</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Recycling capital to fund more companies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8"/>
                  </a:ext>
                </a:extLst>
              </a:tr>
              <a:tr h="232964">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 </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a:effectLst/>
                        </a:rPr>
                        <a:t> </a:t>
                      </a:r>
                      <a:endParaRPr lang="en-US" sz="1400">
                        <a:effectLst/>
                        <a:latin typeface="Times New Roman" panose="02020603050405020304" pitchFamily="18" charset="0"/>
                        <a:ea typeface="Arial Unicode MS" panose="020B0604020202020204" pitchFamily="34" charset="-128"/>
                      </a:endParaRPr>
                    </a:p>
                  </a:txBody>
                  <a:tcPr marL="14431" marR="14431" marT="6967" marB="6967">
                    <a:lnL>
                      <a:noFill/>
                    </a:lnL>
                    <a:lnR>
                      <a:noFill/>
                    </a:lnR>
                    <a:lnT>
                      <a:noFill/>
                    </a:lnT>
                    <a:lnB>
                      <a:noFill/>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9"/>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Cultivating the supply of capital (angel investors)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algn="ctr">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rowSpan="5">
                  <a:txBody>
                    <a:bodyPr/>
                    <a:lstStyle/>
                    <a:p>
                      <a:pPr marL="0" marR="0" algn="ctr">
                        <a:spcBef>
                          <a:spcPts val="0"/>
                        </a:spcBef>
                        <a:spcAft>
                          <a:spcPts val="0"/>
                        </a:spcAft>
                      </a:pPr>
                      <a:r>
                        <a:rPr lang="en-US" sz="1400" b="1" dirty="0">
                          <a:effectLst/>
                        </a:rPr>
                        <a:t>Internal operations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0"/>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Evaluating impact funds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1"/>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Making investing decisions on a consensus basis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2"/>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Meeting in small groups/cohorts</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400" b="1" dirty="0">
                          <a:effectLst/>
                        </a:rPr>
                        <a:t> </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3"/>
                  </a:ext>
                </a:extLst>
              </a:tr>
              <a:tr h="232964">
                <a:tc>
                  <a:txBody>
                    <a:bodyPr/>
                    <a:lstStyle/>
                    <a:p>
                      <a:pPr marL="0" marR="0">
                        <a:spcBef>
                          <a:spcPts val="0"/>
                        </a:spcBef>
                        <a:spcAft>
                          <a:spcPts val="0"/>
                        </a:spcAft>
                      </a:pPr>
                      <a:r>
                        <a:rPr lang="en-US" sz="1400" b="1" dirty="0">
                          <a:effectLst/>
                        </a:rPr>
                        <a:t>Impact Angels</a:t>
                      </a:r>
                      <a:endParaRPr lang="en-US" sz="1400" b="1" dirty="0">
                        <a:effectLst/>
                        <a:latin typeface="Times New Roman" panose="02020603050405020304" pitchFamily="18" charset="0"/>
                        <a:ea typeface="Arial Unicode MS" panose="020B0604020202020204" pitchFamily="34" charset="-128"/>
                      </a:endParaRPr>
                    </a:p>
                  </a:txBody>
                  <a:tcPr marL="14431" marR="14431" marT="6967" marB="6967"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1400" b="1" dirty="0">
                          <a:solidFill>
                            <a:schemeClr val="tx1"/>
                          </a:solidFill>
                          <a:effectLst/>
                        </a:rPr>
                        <a:t>Meetings structured around educational program</a:t>
                      </a:r>
                      <a:endParaRPr lang="en-US" sz="1400" b="1" dirty="0">
                        <a:solidFill>
                          <a:schemeClr val="tx1"/>
                        </a:solidFill>
                        <a:effectLst/>
                        <a:latin typeface="Times New Roman" panose="02020603050405020304" pitchFamily="18" charset="0"/>
                        <a:ea typeface="Arial Unicode MS" panose="020B0604020202020204" pitchFamily="34" charset="-128"/>
                      </a:endParaRPr>
                    </a:p>
                  </a:txBody>
                  <a:tcPr marL="14431" marR="14431" marT="6967" marB="6967"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0" marR="0">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400" dirty="0">
                          <a:effectLst/>
                        </a:rPr>
                        <a:t> </a:t>
                      </a:r>
                      <a:endParaRPr lang="en-US" sz="1400" dirty="0">
                        <a:effectLst/>
                        <a:latin typeface="Times New Roman" panose="02020603050405020304" pitchFamily="18" charset="0"/>
                        <a:ea typeface="Arial Unicode MS" panose="020B0604020202020204" pitchFamily="34" charset="-128"/>
                      </a:endParaRPr>
                    </a:p>
                  </a:txBody>
                  <a:tcPr marL="14431" marR="14431" marT="6967" marB="696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v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2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69950547"/>
              </p:ext>
            </p:extLst>
          </p:nvPr>
        </p:nvGraphicFramePr>
        <p:xfrm>
          <a:off x="6553199" y="152400"/>
          <a:ext cx="2577153" cy="370840"/>
        </p:xfrm>
        <a:graphic>
          <a:graphicData uri="http://schemas.openxmlformats.org/drawingml/2006/table">
            <a:tbl>
              <a:tblPr firstRow="1" bandRow="1">
                <a:tableStyleId>{2D5ABB26-0587-4C30-8999-92F81FD0307C}</a:tableStyleId>
              </a:tblPr>
              <a:tblGrid>
                <a:gridCol w="859051">
                  <a:extLst>
                    <a:ext uri="{9D8B030D-6E8A-4147-A177-3AD203B41FA5}">
                      <a16:colId xmlns:a16="http://schemas.microsoft.com/office/drawing/2014/main" val="20000"/>
                    </a:ext>
                  </a:extLst>
                </a:gridCol>
                <a:gridCol w="859051">
                  <a:extLst>
                    <a:ext uri="{9D8B030D-6E8A-4147-A177-3AD203B41FA5}">
                      <a16:colId xmlns:a16="http://schemas.microsoft.com/office/drawing/2014/main" val="20001"/>
                    </a:ext>
                  </a:extLst>
                </a:gridCol>
                <a:gridCol w="859051">
                  <a:extLst>
                    <a:ext uri="{9D8B030D-6E8A-4147-A177-3AD203B41FA5}">
                      <a16:colId xmlns:a16="http://schemas.microsoft.com/office/drawing/2014/main" val="20002"/>
                    </a:ext>
                  </a:extLst>
                </a:gridCol>
              </a:tblGrid>
              <a:tr h="370840">
                <a:tc>
                  <a:txBody>
                    <a:bodyPr/>
                    <a:lstStyle/>
                    <a:p>
                      <a:r>
                        <a:rPr lang="en-US" sz="1400" b="1" dirty="0"/>
                        <a:t>Standard</a:t>
                      </a:r>
                    </a:p>
                  </a:txBody>
                  <a:tcPr>
                    <a:lnL w="12700" cap="flat" cmpd="sng" algn="ctr">
                      <a:solidFill>
                        <a:schemeClr val="accent4">
                          <a:lumMod val="75000"/>
                        </a:schemeClr>
                      </a:solidFill>
                      <a:prstDash val="solid"/>
                      <a:round/>
                      <a:headEnd type="none" w="med" len="med"/>
                      <a:tailEnd type="none" w="med" len="med"/>
                    </a:lnL>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400" b="1" dirty="0"/>
                        <a:t>Adapted</a:t>
                      </a:r>
                    </a:p>
                  </a:txBody>
                  <a:tcP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60000"/>
                        <a:lumOff val="40000"/>
                      </a:schemeClr>
                    </a:solidFill>
                  </a:tcPr>
                </a:tc>
                <a:tc>
                  <a:txBody>
                    <a:bodyPr/>
                    <a:lstStyle/>
                    <a:p>
                      <a:r>
                        <a:rPr lang="en-US" sz="1400" b="1" dirty="0">
                          <a:solidFill>
                            <a:schemeClr val="bg1"/>
                          </a:solidFill>
                        </a:rPr>
                        <a:t>Invented</a:t>
                      </a:r>
                    </a:p>
                  </a:txBody>
                  <a:tcPr>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815568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a:t>Type of Practice Variation by </a:t>
            </a:r>
            <a:br>
              <a:rPr lang="en-US" sz="3800" dirty="0"/>
            </a:br>
            <a:r>
              <a:rPr lang="en-US" sz="3800" dirty="0"/>
              <a:t>Internal vs. External Orientation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65568383"/>
              </p:ext>
            </p:extLst>
          </p:nvPr>
        </p:nvGraphicFramePr>
        <p:xfrm>
          <a:off x="457199" y="1828800"/>
          <a:ext cx="8356979" cy="2447382"/>
        </p:xfrm>
        <a:graphic>
          <a:graphicData uri="http://schemas.openxmlformats.org/drawingml/2006/table">
            <a:tbl>
              <a:tblPr firstRow="1" firstCol="1">
                <a:tableStyleId>{C4B1156A-380E-4F78-BDF5-A606A8083BF9}</a:tableStyleId>
              </a:tblPr>
              <a:tblGrid>
                <a:gridCol w="1591805">
                  <a:extLst>
                    <a:ext uri="{9D8B030D-6E8A-4147-A177-3AD203B41FA5}">
                      <a16:colId xmlns:a16="http://schemas.microsoft.com/office/drawing/2014/main" val="20000"/>
                    </a:ext>
                  </a:extLst>
                </a:gridCol>
                <a:gridCol w="3283099">
                  <a:extLst>
                    <a:ext uri="{9D8B030D-6E8A-4147-A177-3AD203B41FA5}">
                      <a16:colId xmlns:a16="http://schemas.microsoft.com/office/drawing/2014/main" val="20001"/>
                    </a:ext>
                  </a:extLst>
                </a:gridCol>
                <a:gridCol w="3482075">
                  <a:extLst>
                    <a:ext uri="{9D8B030D-6E8A-4147-A177-3AD203B41FA5}">
                      <a16:colId xmlns:a16="http://schemas.microsoft.com/office/drawing/2014/main" val="20002"/>
                    </a:ext>
                  </a:extLst>
                </a:gridCol>
              </a:tblGrid>
              <a:tr h="568228">
                <a:tc>
                  <a:txBody>
                    <a:bodyPr/>
                    <a:lstStyle/>
                    <a:p>
                      <a:endParaRPr lang="en-US" sz="2000" dirty="0">
                        <a:effectLst/>
                        <a:latin typeface="Times New Roman" panose="02020603050405020304" pitchFamily="18" charset="0"/>
                      </a:endParaRPr>
                    </a:p>
                  </a:txBody>
                  <a:tcPr marL="73025" marR="73025" marT="18415" marB="18415" anchor="ctr"/>
                </a:tc>
                <a:tc>
                  <a:txBody>
                    <a:bodyPr/>
                    <a:lstStyle/>
                    <a:p>
                      <a:pPr marL="0" marR="0" algn="ctr">
                        <a:spcBef>
                          <a:spcPts val="0"/>
                        </a:spcBef>
                        <a:spcAft>
                          <a:spcPts val="0"/>
                        </a:spcAft>
                      </a:pPr>
                      <a:r>
                        <a:rPr lang="en-US" sz="2000" dirty="0">
                          <a:effectLst/>
                        </a:rPr>
                        <a:t>Internal/Organizational</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tc>
                <a:tc>
                  <a:txBody>
                    <a:bodyPr/>
                    <a:lstStyle/>
                    <a:p>
                      <a:pPr marL="0" marR="0" algn="ctr">
                        <a:spcBef>
                          <a:spcPts val="0"/>
                        </a:spcBef>
                        <a:spcAft>
                          <a:spcPts val="0"/>
                        </a:spcAft>
                      </a:pPr>
                      <a:r>
                        <a:rPr lang="en-US" sz="2000">
                          <a:effectLst/>
                        </a:rPr>
                        <a:t>External/Client</a:t>
                      </a:r>
                      <a:endParaRPr lang="en-US" sz="2000">
                        <a:effectLst/>
                        <a:latin typeface="Times New Roman" panose="02020603050405020304" pitchFamily="18" charset="0"/>
                        <a:ea typeface="Arial Unicode MS" panose="020B0604020202020204" pitchFamily="34" charset="-128"/>
                      </a:endParaRPr>
                    </a:p>
                  </a:txBody>
                  <a:tcPr marL="73025" marR="73025" marT="18415" marB="18415" anchor="ctr"/>
                </a:tc>
                <a:extLst>
                  <a:ext uri="{0D108BD9-81ED-4DB2-BD59-A6C34878D82A}">
                    <a16:rowId xmlns:a16="http://schemas.microsoft.com/office/drawing/2014/main" val="10000"/>
                  </a:ext>
                </a:extLst>
              </a:tr>
              <a:tr h="722968">
                <a:tc>
                  <a:txBody>
                    <a:bodyPr/>
                    <a:lstStyle/>
                    <a:p>
                      <a:pPr marL="0" marR="0">
                        <a:spcBef>
                          <a:spcPts val="0"/>
                        </a:spcBef>
                        <a:spcAft>
                          <a:spcPts val="0"/>
                        </a:spcAft>
                      </a:pPr>
                      <a:r>
                        <a:rPr lang="en-US" sz="2000">
                          <a:effectLst/>
                        </a:rPr>
                        <a:t>Standard</a:t>
                      </a:r>
                      <a:endParaRPr lang="en-US" sz="2000">
                        <a:effectLst/>
                        <a:latin typeface="Times New Roman" panose="02020603050405020304" pitchFamily="18" charset="0"/>
                        <a:ea typeface="Arial Unicode MS" panose="020B0604020202020204" pitchFamily="34" charset="-128"/>
                      </a:endParaRPr>
                    </a:p>
                  </a:txBody>
                  <a:tcPr marL="73025" marR="73025" marT="18415" marB="18415" anchor="ctr"/>
                </a:tc>
                <a:tc>
                  <a:txBody>
                    <a:bodyPr/>
                    <a:lstStyle/>
                    <a:p>
                      <a:pPr marL="0" marR="0">
                        <a:spcBef>
                          <a:spcPts val="0"/>
                        </a:spcBef>
                        <a:spcAft>
                          <a:spcPts val="0"/>
                        </a:spcAft>
                      </a:pPr>
                      <a:r>
                        <a:rPr lang="en-US" sz="2000" dirty="0">
                          <a:effectLst/>
                        </a:rPr>
                        <a:t>4 funding the organization</a:t>
                      </a:r>
                    </a:p>
                    <a:p>
                      <a:pPr marL="0" marR="0">
                        <a:spcBef>
                          <a:spcPts val="0"/>
                        </a:spcBef>
                        <a:spcAft>
                          <a:spcPts val="0"/>
                        </a:spcAft>
                      </a:pPr>
                      <a:r>
                        <a:rPr lang="en-US" sz="2000" dirty="0">
                          <a:effectLst/>
                        </a:rPr>
                        <a:t>1 internal operations</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tc>
                  <a:txBody>
                    <a:bodyPr/>
                    <a:lstStyle/>
                    <a:p>
                      <a:pPr marL="0" marR="0">
                        <a:spcBef>
                          <a:spcPts val="0"/>
                        </a:spcBef>
                        <a:spcAft>
                          <a:spcPts val="0"/>
                        </a:spcAft>
                      </a:pPr>
                      <a:r>
                        <a:rPr lang="en-US" sz="2000" dirty="0">
                          <a:effectLst/>
                        </a:rPr>
                        <a:t>3 product/service strategy</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extLst>
                  <a:ext uri="{0D108BD9-81ED-4DB2-BD59-A6C34878D82A}">
                    <a16:rowId xmlns:a16="http://schemas.microsoft.com/office/drawing/2014/main" val="10001"/>
                  </a:ext>
                </a:extLst>
              </a:tr>
              <a:tr h="745940">
                <a:tc>
                  <a:txBody>
                    <a:bodyPr/>
                    <a:lstStyle/>
                    <a:p>
                      <a:pPr marL="0" marR="0">
                        <a:spcBef>
                          <a:spcPts val="0"/>
                        </a:spcBef>
                        <a:spcAft>
                          <a:spcPts val="0"/>
                        </a:spcAft>
                      </a:pPr>
                      <a:r>
                        <a:rPr lang="en-US" sz="2000">
                          <a:effectLst/>
                        </a:rPr>
                        <a:t>Adapted</a:t>
                      </a:r>
                      <a:endParaRPr lang="en-US" sz="2000">
                        <a:effectLst/>
                        <a:latin typeface="Times New Roman" panose="02020603050405020304" pitchFamily="18" charset="0"/>
                        <a:ea typeface="Arial Unicode MS" panose="020B0604020202020204" pitchFamily="34" charset="-128"/>
                      </a:endParaRPr>
                    </a:p>
                  </a:txBody>
                  <a:tcPr marL="73025" marR="73025" marT="18415" marB="18415" anchor="ctr"/>
                </a:tc>
                <a:tc>
                  <a:txBody>
                    <a:bodyPr/>
                    <a:lstStyle/>
                    <a:p>
                      <a:pPr marL="0" marR="0">
                        <a:spcBef>
                          <a:spcPts val="0"/>
                        </a:spcBef>
                        <a:spcAft>
                          <a:spcPts val="0"/>
                        </a:spcAft>
                      </a:pPr>
                      <a:r>
                        <a:rPr lang="en-US" sz="2000">
                          <a:effectLst/>
                        </a:rPr>
                        <a:t>1 funding the organization</a:t>
                      </a:r>
                    </a:p>
                    <a:p>
                      <a:pPr marL="0" marR="0">
                        <a:spcBef>
                          <a:spcPts val="0"/>
                        </a:spcBef>
                        <a:spcAft>
                          <a:spcPts val="0"/>
                        </a:spcAft>
                      </a:pPr>
                      <a:r>
                        <a:rPr lang="en-US" sz="2000">
                          <a:effectLst/>
                        </a:rPr>
                        <a:t>4 internal operations </a:t>
                      </a:r>
                      <a:endParaRPr lang="en-US" sz="200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tc>
                  <a:txBody>
                    <a:bodyPr/>
                    <a:lstStyle/>
                    <a:p>
                      <a:pPr marL="0" marR="0">
                        <a:spcBef>
                          <a:spcPts val="0"/>
                        </a:spcBef>
                        <a:spcAft>
                          <a:spcPts val="0"/>
                        </a:spcAft>
                      </a:pPr>
                      <a:r>
                        <a:rPr lang="en-US" sz="2000" dirty="0">
                          <a:effectLst/>
                        </a:rPr>
                        <a:t>3 product/service strategy</a:t>
                      </a:r>
                    </a:p>
                    <a:p>
                      <a:pPr marL="0" marR="0">
                        <a:spcBef>
                          <a:spcPts val="0"/>
                        </a:spcBef>
                        <a:spcAft>
                          <a:spcPts val="0"/>
                        </a:spcAft>
                      </a:pPr>
                      <a:r>
                        <a:rPr lang="en-US" sz="2000" dirty="0">
                          <a:effectLst/>
                        </a:rPr>
                        <a:t>1 terms of capital transaction</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extLst>
                  <a:ext uri="{0D108BD9-81ED-4DB2-BD59-A6C34878D82A}">
                    <a16:rowId xmlns:a16="http://schemas.microsoft.com/office/drawing/2014/main" val="10002"/>
                  </a:ext>
                </a:extLst>
              </a:tr>
              <a:tr h="410246">
                <a:tc>
                  <a:txBody>
                    <a:bodyPr/>
                    <a:lstStyle/>
                    <a:p>
                      <a:pPr marL="0" marR="0">
                        <a:spcBef>
                          <a:spcPts val="0"/>
                        </a:spcBef>
                        <a:spcAft>
                          <a:spcPts val="0"/>
                        </a:spcAft>
                      </a:pPr>
                      <a:r>
                        <a:rPr lang="en-US" sz="2000">
                          <a:effectLst/>
                        </a:rPr>
                        <a:t>Invented</a:t>
                      </a:r>
                      <a:endParaRPr lang="en-US" sz="2000">
                        <a:effectLst/>
                        <a:latin typeface="Times New Roman" panose="02020603050405020304" pitchFamily="18" charset="0"/>
                        <a:ea typeface="Arial Unicode MS" panose="020B0604020202020204" pitchFamily="34" charset="-128"/>
                      </a:endParaRPr>
                    </a:p>
                  </a:txBody>
                  <a:tcPr marL="73025" marR="73025" marT="18415" marB="18415" anchor="ctr"/>
                </a:tc>
                <a:tc>
                  <a:txBody>
                    <a:bodyPr/>
                    <a:lstStyle/>
                    <a:p>
                      <a:pPr marL="0" marR="0">
                        <a:spcBef>
                          <a:spcPts val="0"/>
                        </a:spcBef>
                        <a:spcAft>
                          <a:spcPts val="0"/>
                        </a:spcAft>
                      </a:pPr>
                      <a:r>
                        <a:rPr lang="en-US" sz="2000" dirty="0">
                          <a:effectLst/>
                        </a:rPr>
                        <a:t>None</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tc>
                  <a:txBody>
                    <a:bodyPr/>
                    <a:lstStyle/>
                    <a:p>
                      <a:pPr marL="0" marR="0">
                        <a:spcBef>
                          <a:spcPts val="0"/>
                        </a:spcBef>
                        <a:spcAft>
                          <a:spcPts val="0"/>
                        </a:spcAft>
                      </a:pPr>
                      <a:r>
                        <a:rPr lang="en-US" sz="2000" dirty="0">
                          <a:effectLst/>
                        </a:rPr>
                        <a:t>4 terms of capital transaction</a:t>
                      </a:r>
                      <a:endParaRPr lang="en-US" sz="2000" dirty="0">
                        <a:effectLst/>
                        <a:latin typeface="Times New Roman" panose="02020603050405020304" pitchFamily="18" charset="0"/>
                        <a:ea typeface="Arial Unicode MS" panose="020B0604020202020204" pitchFamily="34" charset="-128"/>
                      </a:endParaRPr>
                    </a:p>
                  </a:txBody>
                  <a:tcPr marL="73025" marR="73025" marT="18415" marB="18415" anchor="ctr">
                    <a:solidFill>
                      <a:schemeClr val="bg1"/>
                    </a:solidFill>
                  </a:tcPr>
                </a:tc>
                <a:extLst>
                  <a:ext uri="{0D108BD9-81ED-4DB2-BD59-A6C34878D82A}">
                    <a16:rowId xmlns:a16="http://schemas.microsoft.com/office/drawing/2014/main" val="10003"/>
                  </a:ext>
                </a:extLst>
              </a:tr>
            </a:tbl>
          </a:graphicData>
        </a:graphic>
      </p:graphicFrame>
      <p:sp>
        <p:nvSpPr>
          <p:cNvPr id="6" name="TextBox 5"/>
          <p:cNvSpPr txBox="1"/>
          <p:nvPr/>
        </p:nvSpPr>
        <p:spPr>
          <a:xfrm>
            <a:off x="355979" y="4648200"/>
            <a:ext cx="8458200" cy="1815882"/>
          </a:xfrm>
          <a:prstGeom prst="rect">
            <a:avLst/>
          </a:prstGeom>
          <a:noFill/>
        </p:spPr>
        <p:txBody>
          <a:bodyPr wrap="square" rtlCol="0">
            <a:spAutoFit/>
          </a:bodyPr>
          <a:lstStyle/>
          <a:p>
            <a:r>
              <a:rPr lang="en-US" sz="2800" b="1" dirty="0"/>
              <a:t>Externally,</a:t>
            </a:r>
            <a:r>
              <a:rPr lang="en-US" sz="2800" dirty="0"/>
              <a:t> these organizations </a:t>
            </a:r>
            <a:r>
              <a:rPr lang="en-US" sz="2800" b="1" dirty="0"/>
              <a:t>innovate</a:t>
            </a:r>
            <a:r>
              <a:rPr lang="en-US" sz="2800" dirty="0"/>
              <a:t> and “sell” unconventional financial practices.</a:t>
            </a:r>
          </a:p>
          <a:p>
            <a:r>
              <a:rPr lang="en-US" sz="2800" b="1" dirty="0"/>
              <a:t>Internally,</a:t>
            </a:r>
            <a:r>
              <a:rPr lang="en-US" sz="2800" dirty="0"/>
              <a:t> these organizations use </a:t>
            </a:r>
            <a:r>
              <a:rPr lang="en-US" sz="2800" b="1" dirty="0"/>
              <a:t>conventional</a:t>
            </a:r>
            <a:r>
              <a:rPr lang="en-US" sz="2800" dirty="0"/>
              <a:t> means for ensuring their own financial sustainability.</a:t>
            </a:r>
          </a:p>
        </p:txBody>
      </p:sp>
    </p:spTree>
    <p:extLst>
      <p:ext uri="{BB962C8B-B14F-4D97-AF65-F5344CB8AC3E}">
        <p14:creationId xmlns:p14="http://schemas.microsoft.com/office/powerpoint/2010/main" val="4035942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Symbolic Meanings of Practices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46032184"/>
              </p:ext>
            </p:extLst>
          </p:nvPr>
        </p:nvGraphicFramePr>
        <p:xfrm>
          <a:off x="457200" y="2673485"/>
          <a:ext cx="8305800" cy="3392145"/>
        </p:xfrm>
        <a:graphic>
          <a:graphicData uri="http://schemas.openxmlformats.org/drawingml/2006/table">
            <a:tbl>
              <a:tblPr firstRow="1" firstCol="1" bandRow="1">
                <a:tableStyleId>{D27102A9-8310-4765-A935-A1911B00CA55}</a:tableStyleId>
              </a:tblPr>
              <a:tblGrid>
                <a:gridCol w="2571605">
                  <a:extLst>
                    <a:ext uri="{9D8B030D-6E8A-4147-A177-3AD203B41FA5}">
                      <a16:colId xmlns:a16="http://schemas.microsoft.com/office/drawing/2014/main" val="20000"/>
                    </a:ext>
                  </a:extLst>
                </a:gridCol>
                <a:gridCol w="2643665">
                  <a:extLst>
                    <a:ext uri="{9D8B030D-6E8A-4147-A177-3AD203B41FA5}">
                      <a16:colId xmlns:a16="http://schemas.microsoft.com/office/drawing/2014/main" val="20001"/>
                    </a:ext>
                  </a:extLst>
                </a:gridCol>
                <a:gridCol w="3090530">
                  <a:extLst>
                    <a:ext uri="{9D8B030D-6E8A-4147-A177-3AD203B41FA5}">
                      <a16:colId xmlns:a16="http://schemas.microsoft.com/office/drawing/2014/main" val="20002"/>
                    </a:ext>
                  </a:extLst>
                </a:gridCol>
              </a:tblGrid>
              <a:tr h="522507">
                <a:tc>
                  <a:txBody>
                    <a:bodyPr/>
                    <a:lstStyle/>
                    <a:p>
                      <a:pPr marL="0" marR="0" algn="ctr">
                        <a:spcBef>
                          <a:spcPts val="0"/>
                        </a:spcBef>
                        <a:spcAft>
                          <a:spcPts val="0"/>
                        </a:spcAft>
                      </a:pPr>
                      <a:r>
                        <a:rPr lang="en-US" sz="2000" dirty="0">
                          <a:effectLst/>
                        </a:rPr>
                        <a:t> </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Market Logic</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Community Logic</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0"/>
                  </a:ext>
                </a:extLst>
              </a:tr>
              <a:tr h="873369">
                <a:tc>
                  <a:txBody>
                    <a:bodyPr/>
                    <a:lstStyle/>
                    <a:p>
                      <a:pPr marL="0" marR="0">
                        <a:spcBef>
                          <a:spcPts val="0"/>
                        </a:spcBef>
                        <a:spcAft>
                          <a:spcPts val="0"/>
                        </a:spcAft>
                      </a:pPr>
                      <a:r>
                        <a:rPr lang="en-US" sz="2000" dirty="0">
                          <a:effectLst/>
                        </a:rPr>
                        <a:t>Definition of Value</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Money</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Honor, status, commitment to group</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1"/>
                  </a:ext>
                </a:extLst>
              </a:tr>
              <a:tr h="665423">
                <a:tc>
                  <a:txBody>
                    <a:bodyPr/>
                    <a:lstStyle/>
                    <a:p>
                      <a:pPr marL="0" marR="0">
                        <a:spcBef>
                          <a:spcPts val="0"/>
                        </a:spcBef>
                        <a:spcAft>
                          <a:spcPts val="0"/>
                        </a:spcAft>
                      </a:pPr>
                      <a:r>
                        <a:rPr lang="en-US" sz="2000" dirty="0">
                          <a:effectLst/>
                        </a:rPr>
                        <a:t>Orientation toward capital</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Maximization</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a:effectLst/>
                        </a:rPr>
                        <a:t>Sufficiency</a:t>
                      </a:r>
                      <a:endParaRPr lang="en-US" sz="200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2"/>
                  </a:ext>
                </a:extLst>
              </a:tr>
              <a:tr h="665423">
                <a:tc>
                  <a:txBody>
                    <a:bodyPr/>
                    <a:lstStyle/>
                    <a:p>
                      <a:pPr marL="0" marR="0">
                        <a:spcBef>
                          <a:spcPts val="0"/>
                        </a:spcBef>
                        <a:spcAft>
                          <a:spcPts val="0"/>
                        </a:spcAft>
                      </a:pPr>
                      <a:r>
                        <a:rPr lang="en-US" sz="2000" dirty="0">
                          <a:effectLst/>
                        </a:rPr>
                        <a:t>Spatial Perspective</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Global, outward looking</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Local, inward looking</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3"/>
                  </a:ext>
                </a:extLst>
              </a:tr>
              <a:tr h="665423">
                <a:tc>
                  <a:txBody>
                    <a:bodyPr/>
                    <a:lstStyle/>
                    <a:p>
                      <a:pPr marL="0" marR="0">
                        <a:spcBef>
                          <a:spcPts val="0"/>
                        </a:spcBef>
                        <a:spcAft>
                          <a:spcPts val="0"/>
                        </a:spcAft>
                      </a:pPr>
                      <a:r>
                        <a:rPr lang="en-US" sz="2000" dirty="0">
                          <a:effectLst/>
                        </a:rPr>
                        <a:t>Time Orientation</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Current, short-term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Futuristic, long-term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4"/>
                  </a:ext>
                </a:extLst>
              </a:tr>
            </a:tbl>
          </a:graphicData>
        </a:graphic>
      </p:graphicFrame>
      <p:sp>
        <p:nvSpPr>
          <p:cNvPr id="5" name="Content Placeholder 2"/>
          <p:cNvSpPr txBox="1">
            <a:spLocks/>
          </p:cNvSpPr>
          <p:nvPr/>
        </p:nvSpPr>
        <p:spPr bwMode="auto">
          <a:xfrm>
            <a:off x="457200" y="1600200"/>
            <a:ext cx="8229600" cy="91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ts val="300"/>
              </a:spcBef>
              <a:spcAft>
                <a:spcPct val="0"/>
              </a:spcAft>
              <a:buFont typeface="Arial" pitchFamily="34" charset="0"/>
              <a:buChar char="•"/>
              <a:defRPr sz="3200" kern="1200">
                <a:solidFill>
                  <a:schemeClr val="tx1"/>
                </a:solidFill>
                <a:latin typeface="+mn-lt"/>
                <a:ea typeface="ＭＳ Ｐゴシック" pitchFamily="-112" charset="-128"/>
                <a:cs typeface="ＭＳ Ｐゴシック"/>
              </a:defRPr>
            </a:lvl1pPr>
            <a:lvl2pPr marL="742950" indent="-285750" algn="l" defTabSz="457200" rtl="0" eaLnBrk="1" fontAlgn="base" hangingPunct="1">
              <a:spcBef>
                <a:spcPts val="300"/>
              </a:spcBef>
              <a:spcAft>
                <a:spcPct val="0"/>
              </a:spcAft>
              <a:buFont typeface="Arial" pitchFamily="34" charset="0"/>
              <a:buChar char="–"/>
              <a:defRPr sz="2800" kern="1200">
                <a:solidFill>
                  <a:schemeClr val="tx1"/>
                </a:solidFill>
                <a:latin typeface="+mn-lt"/>
                <a:ea typeface="ＭＳ Ｐゴシック" pitchFamily="-112" charset="-128"/>
                <a:cs typeface="ＭＳ Ｐゴシック"/>
              </a:defRPr>
            </a:lvl2pPr>
            <a:lvl3pPr marL="1143000" indent="-228600" algn="l" defTabSz="457200" rtl="0" eaLnBrk="1" fontAlgn="base" hangingPunct="1">
              <a:spcBef>
                <a:spcPts val="300"/>
              </a:spcBef>
              <a:spcAft>
                <a:spcPct val="0"/>
              </a:spcAft>
              <a:buFont typeface="Arial" pitchFamily="34" charset="0"/>
              <a:buChar char="•"/>
              <a:defRPr sz="2400" kern="1200">
                <a:solidFill>
                  <a:schemeClr val="tx1"/>
                </a:solidFill>
                <a:latin typeface="+mn-lt"/>
                <a:ea typeface="ＭＳ Ｐゴシック" pitchFamily="-112" charset="-128"/>
                <a:cs typeface="ＭＳ Ｐゴシック"/>
              </a:defRPr>
            </a:lvl3pPr>
            <a:lvl4pPr marL="1600200" indent="-228600" algn="l" defTabSz="457200" rtl="0" eaLnBrk="1" fontAlgn="base" hangingPunct="1">
              <a:spcBef>
                <a:spcPts val="3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4pPr>
            <a:lvl5pPr marL="2057400" indent="-228600" algn="l" defTabSz="457200" rtl="0" eaLnBrk="1" fontAlgn="base" hangingPunct="1">
              <a:spcBef>
                <a:spcPts val="300"/>
              </a:spcBef>
              <a:spcAft>
                <a:spcPct val="0"/>
              </a:spcAft>
              <a:buFont typeface="Arial" pitchFamily="34" charset="0"/>
              <a:buChar char="»"/>
              <a:defRPr sz="2000" kern="1200">
                <a:solidFill>
                  <a:schemeClr val="tx1"/>
                </a:solidFill>
                <a:latin typeface="+mn-lt"/>
                <a:ea typeface="ＭＳ Ｐゴシック" pitchFamily="-112"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t>How did our organizations/actors situate these practices vis-à-vis the market and community logic to balance key tensions?</a:t>
            </a:r>
          </a:p>
        </p:txBody>
      </p:sp>
    </p:spTree>
    <p:extLst>
      <p:ext uri="{BB962C8B-B14F-4D97-AF65-F5344CB8AC3E}">
        <p14:creationId xmlns:p14="http://schemas.microsoft.com/office/powerpoint/2010/main" val="4052280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a:t>Representation of Societal Logics in Practice Justifications</a:t>
            </a:r>
          </a:p>
        </p:txBody>
      </p:sp>
      <p:graphicFrame>
        <p:nvGraphicFramePr>
          <p:cNvPr id="5" name="Chart 4"/>
          <p:cNvGraphicFramePr>
            <a:graphicFrameLocks/>
          </p:cNvGraphicFramePr>
          <p:nvPr>
            <p:extLst>
              <p:ext uri="{D42A27DB-BD31-4B8C-83A1-F6EECF244321}">
                <p14:modId xmlns:p14="http://schemas.microsoft.com/office/powerpoint/2010/main" val="1974498430"/>
              </p:ext>
            </p:extLst>
          </p:nvPr>
        </p:nvGraphicFramePr>
        <p:xfrm>
          <a:off x="762000" y="1905000"/>
          <a:ext cx="7848600" cy="441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8090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09600"/>
          </a:xfrm>
        </p:spPr>
        <p:txBody>
          <a:bodyPr>
            <a:normAutofit fontScale="90000"/>
          </a:bodyPr>
          <a:lstStyle/>
          <a:p>
            <a:r>
              <a:rPr lang="en-US" dirty="0"/>
              <a:t>Practices and Cultural Tensions Addressed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0525750"/>
              </p:ext>
            </p:extLst>
          </p:nvPr>
        </p:nvGraphicFramePr>
        <p:xfrm>
          <a:off x="381000" y="1295400"/>
          <a:ext cx="8610600" cy="4663440"/>
        </p:xfrm>
        <a:graphic>
          <a:graphicData uri="http://schemas.openxmlformats.org/drawingml/2006/table">
            <a:tbl>
              <a:tblPr firstRow="1" firstCol="1" bandRow="1">
                <a:tableStyleId>{2D5ABB26-0587-4C30-8999-92F81FD0307C}</a:tableStyleId>
              </a:tblPr>
              <a:tblGrid>
                <a:gridCol w="4305300">
                  <a:extLst>
                    <a:ext uri="{9D8B030D-6E8A-4147-A177-3AD203B41FA5}">
                      <a16:colId xmlns:a16="http://schemas.microsoft.com/office/drawing/2014/main" val="20000"/>
                    </a:ext>
                  </a:extLst>
                </a:gridCol>
                <a:gridCol w="939338">
                  <a:extLst>
                    <a:ext uri="{9D8B030D-6E8A-4147-A177-3AD203B41FA5}">
                      <a16:colId xmlns:a16="http://schemas.microsoft.com/office/drawing/2014/main" val="20001"/>
                    </a:ext>
                  </a:extLst>
                </a:gridCol>
                <a:gridCol w="1409007">
                  <a:extLst>
                    <a:ext uri="{9D8B030D-6E8A-4147-A177-3AD203B41FA5}">
                      <a16:colId xmlns:a16="http://schemas.microsoft.com/office/drawing/2014/main" val="20002"/>
                    </a:ext>
                  </a:extLst>
                </a:gridCol>
                <a:gridCol w="1194955">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tblGrid>
              <a:tr h="0">
                <a:tc>
                  <a:txBody>
                    <a:bodyPr/>
                    <a:lstStyle/>
                    <a:p>
                      <a:pPr marL="0" marR="0" algn="ctr">
                        <a:spcBef>
                          <a:spcPts val="0"/>
                        </a:spcBef>
                        <a:spcAft>
                          <a:spcPts val="0"/>
                        </a:spcAft>
                      </a:pPr>
                      <a:r>
                        <a:rPr lang="en-US" sz="2000" b="1" dirty="0">
                          <a:effectLst/>
                          <a:latin typeface="+mn-lt"/>
                          <a:ea typeface="Arial Unicode MS" panose="020B0604020202020204" pitchFamily="34" charset="-128"/>
                        </a:rPr>
                        <a:t>EXTERNAL PRACTICES</a:t>
                      </a: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b="1" dirty="0">
                          <a:effectLst/>
                          <a:latin typeface="+mn-lt"/>
                        </a:rPr>
                        <a:t>Money /Value</a:t>
                      </a:r>
                      <a:endParaRPr lang="en-US" sz="1700" b="1"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b="1" dirty="0">
                          <a:effectLst/>
                          <a:latin typeface="+mn-lt"/>
                        </a:rPr>
                        <a:t>Maximization /Sufficiency</a:t>
                      </a:r>
                      <a:endParaRPr lang="en-US" sz="1700" b="1"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b="1" dirty="0">
                          <a:effectLst/>
                          <a:latin typeface="+mn-lt"/>
                        </a:rPr>
                        <a:t>Short Term /Long Term</a:t>
                      </a:r>
                      <a:endParaRPr lang="en-US" sz="1700" b="1"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b="1" dirty="0">
                          <a:effectLst/>
                          <a:latin typeface="+mn-lt"/>
                        </a:rPr>
                        <a:t>Global /Local</a:t>
                      </a:r>
                      <a:endParaRPr lang="en-US" sz="1700" b="1"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1" dirty="0">
                          <a:effectLst/>
                          <a:latin typeface="+mn-lt"/>
                        </a:rPr>
                        <a:t>PRODUCT/ SERVICE STRATEGY</a:t>
                      </a:r>
                      <a:endParaRPr lang="en-US" sz="1700" b="1" dirty="0">
                        <a:effectLst/>
                        <a:latin typeface="+mn-lt"/>
                        <a:ea typeface="Arial Unicode MS" panose="020B0604020202020204" pitchFamily="34" charset="-128"/>
                      </a:endParaRPr>
                    </a:p>
                  </a:txBody>
                  <a:tcPr marL="57785" marR="57785"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spcBef>
                          <a:spcPts val="0"/>
                        </a:spcBef>
                        <a:spcAft>
                          <a:spcPts val="0"/>
                        </a:spcAft>
                      </a:pPr>
                      <a:endParaRPr lang="en-US" sz="1700" dirty="0">
                        <a:effectLst/>
                        <a:latin typeface="+mn-lt"/>
                        <a:ea typeface="Arial Unicode MS" panose="020B0604020202020204" pitchFamily="34" charset="-128"/>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0">
                <a:tc>
                  <a:txBody>
                    <a:bodyPr/>
                    <a:lstStyle/>
                    <a:p>
                      <a:pPr marL="0" marR="0">
                        <a:spcBef>
                          <a:spcPts val="0"/>
                        </a:spcBef>
                        <a:spcAft>
                          <a:spcPts val="0"/>
                        </a:spcAft>
                      </a:pPr>
                      <a:r>
                        <a:rPr lang="en-US" sz="1700" dirty="0">
                          <a:solidFill>
                            <a:schemeClr val="tx1"/>
                          </a:solidFill>
                          <a:effectLst/>
                          <a:latin typeface="+mn-lt"/>
                        </a:rPr>
                        <a:t>Limiting to a local geographic market</a:t>
                      </a:r>
                      <a:endParaRPr lang="en-US" sz="1700" dirty="0">
                        <a:solidFill>
                          <a:schemeClr val="tx1"/>
                        </a:solidFill>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solidFill>
                      <a:schemeClr val="accent4">
                        <a:lumMod val="60000"/>
                        <a:lumOff val="40000"/>
                      </a:schemeClr>
                    </a:solidFill>
                  </a:tcPr>
                </a:tc>
                <a:tc>
                  <a:txBody>
                    <a:bodyPr/>
                    <a:lstStyle/>
                    <a:p>
                      <a:pPr marL="0" marR="0" algn="ctr">
                        <a:spcBef>
                          <a:spcPts val="0"/>
                        </a:spcBef>
                        <a:spcAft>
                          <a:spcPts val="0"/>
                        </a:spcAft>
                      </a:pPr>
                      <a:r>
                        <a:rPr lang="en-US" sz="1700" dirty="0">
                          <a:effectLst/>
                          <a:latin typeface="+mn-lt"/>
                        </a:rPr>
                        <a:t>Value</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Local</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extLst>
                  <a:ext uri="{0D108BD9-81ED-4DB2-BD59-A6C34878D82A}">
                    <a16:rowId xmlns:a16="http://schemas.microsoft.com/office/drawing/2014/main" val="10002"/>
                  </a:ext>
                </a:extLst>
              </a:tr>
              <a:tr h="0">
                <a:tc>
                  <a:txBody>
                    <a:bodyPr/>
                    <a:lstStyle/>
                    <a:p>
                      <a:pPr marL="0" marR="0">
                        <a:spcBef>
                          <a:spcPts val="0"/>
                        </a:spcBef>
                        <a:spcAft>
                          <a:spcPts val="0"/>
                        </a:spcAft>
                      </a:pPr>
                      <a:r>
                        <a:rPr lang="en-US" sz="1700" dirty="0">
                          <a:solidFill>
                            <a:schemeClr val="tx1"/>
                          </a:solidFill>
                          <a:effectLst/>
                          <a:latin typeface="+mn-lt"/>
                        </a:rPr>
                        <a:t>Soliciting applications for a grant-like funding process</a:t>
                      </a:r>
                      <a:endParaRPr lang="en-US" sz="1700" dirty="0">
                        <a:solidFill>
                          <a:schemeClr val="tx1"/>
                        </a:solidFill>
                        <a:effectLst/>
                        <a:latin typeface="+mn-lt"/>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dirty="0">
                          <a:effectLst/>
                          <a:latin typeface="+mn-lt"/>
                        </a:rPr>
                        <a:t>Both</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Local</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03"/>
                  </a:ext>
                </a:extLst>
              </a:tr>
              <a:tr h="0">
                <a:tc>
                  <a:txBody>
                    <a:bodyPr/>
                    <a:lstStyle/>
                    <a:p>
                      <a:pPr marL="0" marR="0">
                        <a:spcBef>
                          <a:spcPts val="0"/>
                        </a:spcBef>
                        <a:spcAft>
                          <a:spcPts val="0"/>
                        </a:spcAft>
                      </a:pPr>
                      <a:r>
                        <a:rPr lang="en-US" sz="1700" dirty="0">
                          <a:solidFill>
                            <a:schemeClr val="tx1"/>
                          </a:solidFill>
                          <a:effectLst/>
                          <a:latin typeface="+mn-lt"/>
                        </a:rPr>
                        <a:t>Crowdsourcing no interest loans</a:t>
                      </a:r>
                      <a:endParaRPr lang="en-US" sz="1700" dirty="0">
                        <a:solidFill>
                          <a:schemeClr val="tx1"/>
                        </a:solidFill>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latin typeface="+mn-lt"/>
                        </a:rPr>
                        <a:t>Value</a:t>
                      </a:r>
                      <a:endParaRPr lang="en-US" sz="170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Local</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04"/>
                  </a:ext>
                </a:extLst>
              </a:tr>
              <a:tr h="0">
                <a:tc>
                  <a:txBody>
                    <a:bodyPr/>
                    <a:lstStyle/>
                    <a:p>
                      <a:pPr marL="0" marR="0">
                        <a:spcBef>
                          <a:spcPts val="0"/>
                        </a:spcBef>
                        <a:spcAft>
                          <a:spcPts val="0"/>
                        </a:spcAft>
                      </a:pPr>
                      <a:r>
                        <a:rPr lang="en-US" sz="1700" dirty="0">
                          <a:solidFill>
                            <a:schemeClr val="tx1"/>
                          </a:solidFill>
                          <a:effectLst/>
                          <a:latin typeface="+mn-lt"/>
                        </a:rPr>
                        <a:t>Offering matching loans</a:t>
                      </a:r>
                      <a:endParaRPr lang="en-US" sz="1700" dirty="0">
                        <a:solidFill>
                          <a:schemeClr val="tx1"/>
                        </a:solidFill>
                        <a:effectLst/>
                        <a:latin typeface="+mn-lt"/>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latin typeface="+mn-lt"/>
                        </a:rPr>
                        <a:t> </a:t>
                      </a:r>
                      <a:endParaRPr lang="en-US" sz="170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Local</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05"/>
                  </a:ext>
                </a:extLst>
              </a:tr>
              <a:tr h="0">
                <a:tc>
                  <a:txBody>
                    <a:bodyPr/>
                    <a:lstStyle/>
                    <a:p>
                      <a:pPr marL="0" marR="0">
                        <a:spcBef>
                          <a:spcPts val="0"/>
                        </a:spcBef>
                        <a:spcAft>
                          <a:spcPts val="0"/>
                        </a:spcAft>
                      </a:pPr>
                      <a:r>
                        <a:rPr lang="en-US" sz="1700" dirty="0">
                          <a:solidFill>
                            <a:schemeClr val="tx1"/>
                          </a:solidFill>
                          <a:effectLst/>
                          <a:latin typeface="+mn-lt"/>
                        </a:rPr>
                        <a:t>Offering a limited-time, cohort-based program with mentoring</a:t>
                      </a:r>
                      <a:endParaRPr lang="en-US" sz="1700" dirty="0">
                        <a:solidFill>
                          <a:schemeClr val="tx1"/>
                        </a:solidFill>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Both</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latin typeface="+mn-lt"/>
                        </a:rPr>
                        <a:t> </a:t>
                      </a:r>
                      <a:endParaRPr lang="en-US" sz="170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06"/>
                  </a:ext>
                </a:extLst>
              </a:tr>
              <a:tr h="0">
                <a:tc>
                  <a:txBody>
                    <a:bodyPr/>
                    <a:lstStyle/>
                    <a:p>
                      <a:pPr marL="0" marR="0">
                        <a:spcBef>
                          <a:spcPts val="0"/>
                        </a:spcBef>
                        <a:spcAft>
                          <a:spcPts val="0"/>
                        </a:spcAft>
                      </a:pPr>
                      <a:r>
                        <a:rPr lang="en-US" sz="1700" dirty="0">
                          <a:solidFill>
                            <a:schemeClr val="tx1"/>
                          </a:solidFill>
                          <a:effectLst/>
                          <a:latin typeface="+mn-lt"/>
                        </a:rPr>
                        <a:t>Offering seed capital</a:t>
                      </a:r>
                      <a:endParaRPr lang="en-US" sz="1700" dirty="0">
                        <a:solidFill>
                          <a:schemeClr val="tx1"/>
                        </a:solidFill>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a:effectLst/>
                          <a:latin typeface="+mn-lt"/>
                        </a:rPr>
                        <a:t> </a:t>
                      </a:r>
                      <a:endParaRPr lang="en-US" sz="170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a:effectLst/>
                          <a:latin typeface="+mn-lt"/>
                        </a:rPr>
                        <a:t> </a:t>
                      </a:r>
                      <a:endParaRPr lang="en-US" sz="170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1" dirty="0">
                          <a:effectLst/>
                          <a:latin typeface="+mn-lt"/>
                        </a:rPr>
                        <a:t>TERMS OF CAPITAL TRANSACTION</a:t>
                      </a:r>
                      <a:endParaRPr lang="en-US" sz="1700" b="1" dirty="0">
                        <a:effectLst/>
                        <a:latin typeface="+mn-lt"/>
                        <a:ea typeface="Arial Unicode MS" panose="020B0604020202020204" pitchFamily="34" charset="-128"/>
                      </a:endParaRPr>
                    </a:p>
                  </a:txBody>
                  <a:tcPr marL="57785" marR="57785"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spcBef>
                          <a:spcPts val="0"/>
                        </a:spcBef>
                        <a:spcAft>
                          <a:spcPts val="0"/>
                        </a:spcAft>
                      </a:pPr>
                      <a:endParaRPr lang="en-US" sz="1700" dirty="0">
                        <a:effectLst/>
                        <a:latin typeface="+mn-lt"/>
                        <a:ea typeface="Arial Unicode MS" panose="020B0604020202020204" pitchFamily="34" charset="-128"/>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700" dirty="0">
                        <a:latin typeface="+mn-lt"/>
                      </a:endParaRPr>
                    </a:p>
                  </a:txBody>
                  <a:tcPr marL="57785" marR="57785"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8"/>
                  </a:ext>
                </a:extLst>
              </a:tr>
              <a:tr h="0">
                <a:tc>
                  <a:txBody>
                    <a:bodyPr/>
                    <a:lstStyle/>
                    <a:p>
                      <a:pPr marL="0" marR="0">
                        <a:spcBef>
                          <a:spcPts val="0"/>
                        </a:spcBef>
                        <a:spcAft>
                          <a:spcPts val="0"/>
                        </a:spcAft>
                      </a:pPr>
                      <a:r>
                        <a:rPr lang="en-US" sz="1700" dirty="0">
                          <a:solidFill>
                            <a:schemeClr val="bg1"/>
                          </a:solidFill>
                          <a:effectLst/>
                          <a:latin typeface="+mn-lt"/>
                        </a:rPr>
                        <a:t>Limiting the amount an individual can loan</a:t>
                      </a:r>
                      <a:endParaRPr lang="en-US" sz="1700" dirty="0">
                        <a:solidFill>
                          <a:schemeClr val="bg1"/>
                        </a:solidFill>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solidFill>
                      <a:schemeClr val="accent4">
                        <a:lumMod val="50000"/>
                      </a:schemeClr>
                    </a:solidFill>
                  </a:tcPr>
                </a:tc>
                <a:tc>
                  <a:txBody>
                    <a:bodyPr/>
                    <a:lstStyle/>
                    <a:p>
                      <a:pPr marL="0" marR="0" algn="ctr">
                        <a:spcBef>
                          <a:spcPts val="0"/>
                        </a:spcBef>
                        <a:spcAft>
                          <a:spcPts val="0"/>
                        </a:spcAft>
                      </a:pPr>
                      <a:r>
                        <a:rPr lang="en-US" sz="1700" dirty="0">
                          <a:effectLst/>
                          <a:latin typeface="+mn-lt"/>
                        </a:rPr>
                        <a:t>Value</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lnT w="12700" cap="flat" cmpd="sng" algn="ctr">
                      <a:noFill/>
                      <a:prstDash val="solid"/>
                      <a:round/>
                      <a:headEnd type="none" w="med" len="med"/>
                      <a:tailEnd type="none" w="med" len="med"/>
                    </a:lnT>
                  </a:tcPr>
                </a:tc>
                <a:extLst>
                  <a:ext uri="{0D108BD9-81ED-4DB2-BD59-A6C34878D82A}">
                    <a16:rowId xmlns:a16="http://schemas.microsoft.com/office/drawing/2014/main" val="10009"/>
                  </a:ext>
                </a:extLst>
              </a:tr>
              <a:tr h="0">
                <a:tc>
                  <a:txBody>
                    <a:bodyPr/>
                    <a:lstStyle/>
                    <a:p>
                      <a:pPr marL="0" marR="0">
                        <a:spcBef>
                          <a:spcPts val="0"/>
                        </a:spcBef>
                        <a:spcAft>
                          <a:spcPts val="0"/>
                        </a:spcAft>
                      </a:pPr>
                      <a:r>
                        <a:rPr lang="en-US" sz="1700" dirty="0">
                          <a:solidFill>
                            <a:schemeClr val="tx1"/>
                          </a:solidFill>
                          <a:effectLst/>
                          <a:latin typeface="+mn-lt"/>
                        </a:rPr>
                        <a:t>Charging clients using a monthly fee</a:t>
                      </a:r>
                      <a:endParaRPr lang="en-US" sz="1700" dirty="0">
                        <a:solidFill>
                          <a:schemeClr val="tx1"/>
                        </a:solidFill>
                        <a:effectLst/>
                        <a:latin typeface="+mn-lt"/>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dirty="0">
                          <a:effectLst/>
                          <a:latin typeface="+mn-lt"/>
                        </a:rPr>
                        <a:t>Both</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Long term</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10"/>
                  </a:ext>
                </a:extLst>
              </a:tr>
              <a:tr h="0">
                <a:tc>
                  <a:txBody>
                    <a:bodyPr/>
                    <a:lstStyle/>
                    <a:p>
                      <a:pPr marL="0" marR="0">
                        <a:spcBef>
                          <a:spcPts val="0"/>
                        </a:spcBef>
                        <a:spcAft>
                          <a:spcPts val="0"/>
                        </a:spcAft>
                      </a:pPr>
                      <a:r>
                        <a:rPr lang="en-US" sz="1700" dirty="0">
                          <a:solidFill>
                            <a:schemeClr val="bg1"/>
                          </a:solidFill>
                          <a:effectLst/>
                          <a:latin typeface="+mn-lt"/>
                        </a:rPr>
                        <a:t>Returning only principle (no interest loan)</a:t>
                      </a:r>
                      <a:endParaRPr lang="en-US" sz="1700" dirty="0">
                        <a:solidFill>
                          <a:schemeClr val="bg1"/>
                        </a:solidFill>
                        <a:effectLst/>
                        <a:latin typeface="+mn-lt"/>
                        <a:ea typeface="Arial Unicode MS" panose="020B0604020202020204" pitchFamily="34" charset="-128"/>
                      </a:endParaRPr>
                    </a:p>
                  </a:txBody>
                  <a:tcPr marL="57785" marR="57785" marT="0" marB="0" anchor="ctr">
                    <a:solidFill>
                      <a:schemeClr val="accent4">
                        <a:lumMod val="50000"/>
                      </a:schemeClr>
                    </a:solidFill>
                  </a:tcPr>
                </a:tc>
                <a:tc>
                  <a:txBody>
                    <a:bodyPr/>
                    <a:lstStyle/>
                    <a:p>
                      <a:pPr marL="0" marR="0" algn="ctr">
                        <a:spcBef>
                          <a:spcPts val="0"/>
                        </a:spcBef>
                        <a:spcAft>
                          <a:spcPts val="0"/>
                        </a:spcAft>
                      </a:pPr>
                      <a:r>
                        <a:rPr lang="en-US" sz="1700" dirty="0">
                          <a:effectLst/>
                          <a:latin typeface="+mn-lt"/>
                        </a:rPr>
                        <a:t>Both</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11"/>
                  </a:ext>
                </a:extLst>
              </a:tr>
              <a:tr h="0">
                <a:tc>
                  <a:txBody>
                    <a:bodyPr/>
                    <a:lstStyle/>
                    <a:p>
                      <a:pPr marL="0" marR="0">
                        <a:spcBef>
                          <a:spcPts val="0"/>
                        </a:spcBef>
                        <a:spcAft>
                          <a:spcPts val="0"/>
                        </a:spcAft>
                      </a:pPr>
                      <a:r>
                        <a:rPr lang="en-US" sz="1700" dirty="0">
                          <a:solidFill>
                            <a:schemeClr val="bg1"/>
                          </a:solidFill>
                          <a:effectLst/>
                          <a:latin typeface="+mn-lt"/>
                        </a:rPr>
                        <a:t>Using revenue based equity investing</a:t>
                      </a:r>
                      <a:endParaRPr lang="en-US" sz="1700" dirty="0">
                        <a:solidFill>
                          <a:schemeClr val="bg1"/>
                        </a:solidFill>
                        <a:effectLst/>
                        <a:latin typeface="+mn-lt"/>
                        <a:ea typeface="Arial Unicode MS" panose="020B0604020202020204" pitchFamily="34" charset="-128"/>
                      </a:endParaRPr>
                    </a:p>
                  </a:txBody>
                  <a:tcPr marL="57785" marR="57785" marT="0" marB="0" anchor="ctr">
                    <a:solidFill>
                      <a:schemeClr val="accent4">
                        <a:lumMod val="50000"/>
                      </a:schemeClr>
                    </a:solidFill>
                  </a:tcPr>
                </a:tc>
                <a:tc>
                  <a:txBody>
                    <a:bodyPr/>
                    <a:lstStyle/>
                    <a:p>
                      <a:pPr marL="0" marR="0" algn="ctr">
                        <a:spcBef>
                          <a:spcPts val="0"/>
                        </a:spcBef>
                        <a:spcAft>
                          <a:spcPts val="0"/>
                        </a:spcAft>
                      </a:pPr>
                      <a:r>
                        <a:rPr lang="en-US" sz="1700" dirty="0">
                          <a:effectLst/>
                          <a:latin typeface="+mn-lt"/>
                        </a:rPr>
                        <a:t>Money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Sufficiency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latin typeface="+mn-lt"/>
                        </a:rPr>
                        <a:t>Long term</a:t>
                      </a:r>
                      <a:endParaRPr lang="en-US" sz="170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12"/>
                  </a:ext>
                </a:extLst>
              </a:tr>
              <a:tr h="0">
                <a:tc>
                  <a:txBody>
                    <a:bodyPr/>
                    <a:lstStyle/>
                    <a:p>
                      <a:pPr marL="0" marR="0">
                        <a:spcBef>
                          <a:spcPts val="0"/>
                        </a:spcBef>
                        <a:spcAft>
                          <a:spcPts val="0"/>
                        </a:spcAft>
                      </a:pPr>
                      <a:r>
                        <a:rPr lang="en-US" sz="1700" dirty="0">
                          <a:solidFill>
                            <a:schemeClr val="bg1"/>
                          </a:solidFill>
                          <a:effectLst/>
                          <a:latin typeface="+mn-lt"/>
                        </a:rPr>
                        <a:t>Investing via equity, loans and revenue-based equity </a:t>
                      </a:r>
                      <a:endParaRPr lang="en-US" sz="1700" dirty="0">
                        <a:solidFill>
                          <a:schemeClr val="bg1"/>
                        </a:solidFill>
                        <a:effectLst/>
                        <a:latin typeface="+mn-lt"/>
                        <a:ea typeface="Arial Unicode MS" panose="020B0604020202020204" pitchFamily="34" charset="-128"/>
                      </a:endParaRPr>
                    </a:p>
                  </a:txBody>
                  <a:tcPr marL="57785" marR="57785" marT="0" marB="0" anchor="ctr">
                    <a:solidFill>
                      <a:schemeClr val="accent4">
                        <a:lumMod val="50000"/>
                      </a:schemeClr>
                    </a:solidFill>
                  </a:tcPr>
                </a:tc>
                <a:tc>
                  <a:txBody>
                    <a:bodyPr/>
                    <a:lstStyle/>
                    <a:p>
                      <a:pPr marL="0" marR="0" algn="ctr">
                        <a:spcBef>
                          <a:spcPts val="0"/>
                        </a:spcBef>
                        <a:spcAft>
                          <a:spcPts val="0"/>
                        </a:spcAft>
                      </a:pPr>
                      <a:r>
                        <a:rPr lang="en-US" sz="1700" dirty="0">
                          <a:effectLst/>
                          <a:latin typeface="+mn-lt"/>
                        </a:rPr>
                        <a:t>Money</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Maximization</a:t>
                      </a:r>
                      <a:endParaRPr lang="en-US" sz="1700" dirty="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latin typeface="+mn-lt"/>
                        </a:rPr>
                        <a:t>Long term</a:t>
                      </a:r>
                      <a:endParaRPr lang="en-US" sz="1700">
                        <a:effectLst/>
                        <a:latin typeface="+mn-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latin typeface="+mn-lt"/>
                        </a:rPr>
                        <a:t> </a:t>
                      </a:r>
                      <a:endParaRPr lang="en-US" sz="1700" dirty="0">
                        <a:effectLst/>
                        <a:latin typeface="+mn-lt"/>
                        <a:ea typeface="Arial Unicode MS" panose="020B0604020202020204" pitchFamily="34" charset="-128"/>
                      </a:endParaRPr>
                    </a:p>
                  </a:txBody>
                  <a:tcPr marL="57785" marR="57785" marT="0" marB="0" anchor="ctr"/>
                </a:tc>
                <a:extLst>
                  <a:ext uri="{0D108BD9-81ED-4DB2-BD59-A6C34878D82A}">
                    <a16:rowId xmlns:a16="http://schemas.microsoft.com/office/drawing/2014/main" val="10013"/>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5195005"/>
              </p:ext>
            </p:extLst>
          </p:nvPr>
        </p:nvGraphicFramePr>
        <p:xfrm>
          <a:off x="3276600" y="6172200"/>
          <a:ext cx="2577153" cy="370840"/>
        </p:xfrm>
        <a:graphic>
          <a:graphicData uri="http://schemas.openxmlformats.org/drawingml/2006/table">
            <a:tbl>
              <a:tblPr firstRow="1" bandRow="1">
                <a:tableStyleId>{2D5ABB26-0587-4C30-8999-92F81FD0307C}</a:tableStyleId>
              </a:tblPr>
              <a:tblGrid>
                <a:gridCol w="859051">
                  <a:extLst>
                    <a:ext uri="{9D8B030D-6E8A-4147-A177-3AD203B41FA5}">
                      <a16:colId xmlns:a16="http://schemas.microsoft.com/office/drawing/2014/main" val="20000"/>
                    </a:ext>
                  </a:extLst>
                </a:gridCol>
                <a:gridCol w="859051">
                  <a:extLst>
                    <a:ext uri="{9D8B030D-6E8A-4147-A177-3AD203B41FA5}">
                      <a16:colId xmlns:a16="http://schemas.microsoft.com/office/drawing/2014/main" val="20001"/>
                    </a:ext>
                  </a:extLst>
                </a:gridCol>
                <a:gridCol w="859051">
                  <a:extLst>
                    <a:ext uri="{9D8B030D-6E8A-4147-A177-3AD203B41FA5}">
                      <a16:colId xmlns:a16="http://schemas.microsoft.com/office/drawing/2014/main" val="20002"/>
                    </a:ext>
                  </a:extLst>
                </a:gridCol>
              </a:tblGrid>
              <a:tr h="370840">
                <a:tc>
                  <a:txBody>
                    <a:bodyPr/>
                    <a:lstStyle/>
                    <a:p>
                      <a:r>
                        <a:rPr lang="en-US" sz="1400" b="1" dirty="0"/>
                        <a:t>Standard</a:t>
                      </a:r>
                    </a:p>
                  </a:txBody>
                  <a:tcPr>
                    <a:lnL w="12700" cap="flat" cmpd="sng" algn="ctr">
                      <a:solidFill>
                        <a:schemeClr val="accent4">
                          <a:lumMod val="75000"/>
                        </a:schemeClr>
                      </a:solidFill>
                      <a:prstDash val="solid"/>
                      <a:round/>
                      <a:headEnd type="none" w="med" len="med"/>
                      <a:tailEnd type="none" w="med" len="med"/>
                    </a:lnL>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400" b="1" dirty="0"/>
                        <a:t>Adapted</a:t>
                      </a:r>
                    </a:p>
                  </a:txBody>
                  <a:tcP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60000"/>
                        <a:lumOff val="40000"/>
                      </a:schemeClr>
                    </a:solidFill>
                  </a:tcPr>
                </a:tc>
                <a:tc>
                  <a:txBody>
                    <a:bodyPr/>
                    <a:lstStyle/>
                    <a:p>
                      <a:r>
                        <a:rPr lang="en-US" sz="1400" b="1" dirty="0">
                          <a:solidFill>
                            <a:schemeClr val="bg1"/>
                          </a:solidFill>
                        </a:rPr>
                        <a:t>Invented</a:t>
                      </a:r>
                    </a:p>
                  </a:txBody>
                  <a:tcPr>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26215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09600"/>
          </a:xfrm>
        </p:spPr>
        <p:txBody>
          <a:bodyPr>
            <a:normAutofit fontScale="90000"/>
          </a:bodyPr>
          <a:lstStyle/>
          <a:p>
            <a:r>
              <a:rPr lang="en-US" dirty="0"/>
              <a:t>Practices and Cultural Tensions Addressed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23096542"/>
              </p:ext>
            </p:extLst>
          </p:nvPr>
        </p:nvGraphicFramePr>
        <p:xfrm>
          <a:off x="304800" y="1264920"/>
          <a:ext cx="8686801" cy="4145280"/>
        </p:xfrm>
        <a:graphic>
          <a:graphicData uri="http://schemas.openxmlformats.org/drawingml/2006/table">
            <a:tbl>
              <a:tblPr firstRow="1" firstCol="1" bandRow="1">
                <a:tableStyleId>{2D5ABB26-0587-4C30-8999-92F81FD0307C}</a:tableStyleId>
              </a:tblPr>
              <a:tblGrid>
                <a:gridCol w="44958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1378528">
                  <a:extLst>
                    <a:ext uri="{9D8B030D-6E8A-4147-A177-3AD203B41FA5}">
                      <a16:colId xmlns:a16="http://schemas.microsoft.com/office/drawing/2014/main" val="20002"/>
                    </a:ext>
                  </a:extLst>
                </a:gridCol>
                <a:gridCol w="1136072">
                  <a:extLst>
                    <a:ext uri="{9D8B030D-6E8A-4147-A177-3AD203B41FA5}">
                      <a16:colId xmlns:a16="http://schemas.microsoft.com/office/drawing/2014/main" val="20003"/>
                    </a:ext>
                  </a:extLst>
                </a:gridCol>
                <a:gridCol w="838201">
                  <a:extLst>
                    <a:ext uri="{9D8B030D-6E8A-4147-A177-3AD203B41FA5}">
                      <a16:colId xmlns:a16="http://schemas.microsoft.com/office/drawing/2014/main" val="20004"/>
                    </a:ext>
                  </a:extLst>
                </a:gridCol>
              </a:tblGrid>
              <a:tr h="0">
                <a:tc>
                  <a:txBody>
                    <a:bodyPr/>
                    <a:lstStyle/>
                    <a:p>
                      <a:pPr marL="0" marR="0" algn="ctr">
                        <a:spcBef>
                          <a:spcPts val="0"/>
                        </a:spcBef>
                        <a:spcAft>
                          <a:spcPts val="0"/>
                        </a:spcAft>
                      </a:pPr>
                      <a:r>
                        <a:rPr lang="en-US" sz="2000" b="1" dirty="0">
                          <a:effectLst/>
                          <a:latin typeface="+mj-lt"/>
                          <a:ea typeface="Arial Unicode MS" panose="020B0604020202020204" pitchFamily="34" charset="-128"/>
                        </a:rPr>
                        <a:t>INTERNAL</a:t>
                      </a:r>
                      <a:r>
                        <a:rPr lang="en-US" sz="2000" b="1" baseline="0" dirty="0">
                          <a:effectLst/>
                          <a:latin typeface="+mj-lt"/>
                          <a:ea typeface="Arial Unicode MS" panose="020B0604020202020204" pitchFamily="34" charset="-128"/>
                        </a:rPr>
                        <a:t> PRACTICES</a:t>
                      </a:r>
                      <a:endParaRPr lang="en-US" sz="2000" b="1" dirty="0">
                        <a:effectLst/>
                        <a:latin typeface="+mj-lt"/>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b="1" dirty="0">
                          <a:effectLst/>
                        </a:rPr>
                        <a:t>Money /Value</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b="1" dirty="0">
                          <a:effectLst/>
                        </a:rPr>
                        <a:t>Maximization /Sufficiency</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b="1" dirty="0">
                          <a:effectLst/>
                        </a:rPr>
                        <a:t>Short Term /Long Term</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b="1" dirty="0">
                          <a:effectLst/>
                        </a:rPr>
                        <a:t>Global /Local</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0"/>
                  </a:ext>
                </a:extLst>
              </a:tr>
              <a:tr h="0">
                <a:tc>
                  <a:txBody>
                    <a:bodyPr/>
                    <a:lstStyle/>
                    <a:p>
                      <a:pPr marL="0" marR="0">
                        <a:spcBef>
                          <a:spcPts val="0"/>
                        </a:spcBef>
                        <a:spcAft>
                          <a:spcPts val="0"/>
                        </a:spcAft>
                      </a:pPr>
                      <a:r>
                        <a:rPr lang="en-US" sz="1700" b="1" dirty="0">
                          <a:effectLst/>
                        </a:rPr>
                        <a:t>FUNDING THE ORGANIZATION</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solidFill>
                      <a:schemeClr val="bg1">
                        <a:lumMod val="75000"/>
                      </a:schemeClr>
                    </a:solidFill>
                  </a:tcPr>
                </a:tc>
                <a:tc>
                  <a:txBody>
                    <a:bodyPr/>
                    <a:lstStyle/>
                    <a:p>
                      <a:pPr marL="0" marR="0" algn="ctr">
                        <a:spcBef>
                          <a:spcPts val="0"/>
                        </a:spcBef>
                        <a:spcAft>
                          <a:spcPts val="0"/>
                        </a:spcAft>
                      </a:pP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extLst>
                  <a:ext uri="{0D108BD9-81ED-4DB2-BD59-A6C34878D82A}">
                    <a16:rowId xmlns:a16="http://schemas.microsoft.com/office/drawing/2014/main" val="10001"/>
                  </a:ext>
                </a:extLst>
              </a:tr>
              <a:tr h="0">
                <a:tc>
                  <a:txBody>
                    <a:bodyPr/>
                    <a:lstStyle/>
                    <a:p>
                      <a:pPr marL="0" marR="0">
                        <a:spcBef>
                          <a:spcPts val="0"/>
                        </a:spcBef>
                        <a:spcAft>
                          <a:spcPts val="0"/>
                        </a:spcAft>
                      </a:pPr>
                      <a:r>
                        <a:rPr lang="en-US" sz="1700" dirty="0">
                          <a:solidFill>
                            <a:schemeClr val="tx1"/>
                          </a:solidFill>
                          <a:effectLst/>
                        </a:rPr>
                        <a:t>Attracting capital through choice of legal form</a:t>
                      </a:r>
                      <a:endParaRPr lang="en-US" sz="1700" dirty="0">
                        <a:solidFill>
                          <a:schemeClr val="tx1"/>
                        </a:solidFill>
                        <a:effectLst/>
                        <a:latin typeface="Times New Roman" panose="02020603050405020304" pitchFamily="18" charset="0"/>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dirty="0">
                          <a:effectLst/>
                        </a:rPr>
                        <a:t>Both</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Sufficiency</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Local</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2"/>
                  </a:ext>
                </a:extLst>
              </a:tr>
              <a:tr h="0">
                <a:tc>
                  <a:txBody>
                    <a:bodyPr/>
                    <a:lstStyle/>
                    <a:p>
                      <a:pPr marL="0" marR="0">
                        <a:spcBef>
                          <a:spcPts val="0"/>
                        </a:spcBef>
                        <a:spcAft>
                          <a:spcPts val="0"/>
                        </a:spcAft>
                      </a:pPr>
                      <a:r>
                        <a:rPr lang="en-US" sz="1700" dirty="0">
                          <a:effectLst/>
                        </a:rPr>
                        <a:t>Diversifying revenue streams with related services</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Both</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3"/>
                  </a:ext>
                </a:extLst>
              </a:tr>
              <a:tr h="0">
                <a:tc>
                  <a:txBody>
                    <a:bodyPr/>
                    <a:lstStyle/>
                    <a:p>
                      <a:pPr marL="0" marR="0">
                        <a:spcBef>
                          <a:spcPts val="0"/>
                        </a:spcBef>
                        <a:spcAft>
                          <a:spcPts val="0"/>
                        </a:spcAft>
                      </a:pPr>
                      <a:r>
                        <a:rPr lang="en-US" sz="1700" dirty="0">
                          <a:effectLst/>
                        </a:rPr>
                        <a:t>Organizing as a for-profit company backed by seed money</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Both</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4"/>
                  </a:ext>
                </a:extLst>
              </a:tr>
              <a:tr h="0">
                <a:tc>
                  <a:txBody>
                    <a:bodyPr/>
                    <a:lstStyle/>
                    <a:p>
                      <a:pPr marL="0" marR="0">
                        <a:spcBef>
                          <a:spcPts val="0"/>
                        </a:spcBef>
                        <a:spcAft>
                          <a:spcPts val="0"/>
                        </a:spcAft>
                      </a:pPr>
                      <a:r>
                        <a:rPr lang="en-US" sz="1700" dirty="0">
                          <a:effectLst/>
                        </a:rPr>
                        <a:t>Requiring members to pay dues</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5"/>
                  </a:ext>
                </a:extLst>
              </a:tr>
              <a:tr h="0">
                <a:tc>
                  <a:txBody>
                    <a:bodyPr/>
                    <a:lstStyle/>
                    <a:p>
                      <a:pPr marL="0" marR="0">
                        <a:spcBef>
                          <a:spcPts val="0"/>
                        </a:spcBef>
                        <a:spcAft>
                          <a:spcPts val="0"/>
                        </a:spcAft>
                      </a:pPr>
                      <a:r>
                        <a:rPr lang="en-US" sz="1700" dirty="0">
                          <a:effectLst/>
                        </a:rPr>
                        <a:t>Recycling capital to fund more companies</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6"/>
                  </a:ext>
                </a:extLst>
              </a:tr>
              <a:tr h="0">
                <a:tc>
                  <a:txBody>
                    <a:bodyPr/>
                    <a:lstStyle/>
                    <a:p>
                      <a:pPr marL="0" marR="0">
                        <a:spcBef>
                          <a:spcPts val="0"/>
                        </a:spcBef>
                        <a:spcAft>
                          <a:spcPts val="0"/>
                        </a:spcAft>
                      </a:pPr>
                      <a:r>
                        <a:rPr lang="en-US" sz="1700" b="1" dirty="0">
                          <a:effectLst/>
                        </a:rPr>
                        <a:t>INTERNAL OPERATIONS</a:t>
                      </a:r>
                      <a:endParaRPr lang="en-US" sz="1700" b="1" dirty="0">
                        <a:effectLst/>
                        <a:latin typeface="Times New Roman" panose="02020603050405020304" pitchFamily="18" charset="0"/>
                        <a:ea typeface="Arial Unicode MS" panose="020B0604020202020204" pitchFamily="34" charset="-128"/>
                      </a:endParaRPr>
                    </a:p>
                  </a:txBody>
                  <a:tcPr marL="57785" marR="57785" marT="0" marB="0" anchor="ctr">
                    <a:solidFill>
                      <a:schemeClr val="bg1">
                        <a:lumMod val="75000"/>
                      </a:schemeClr>
                    </a:solidFill>
                  </a:tcPr>
                </a:tc>
                <a:tc>
                  <a:txBody>
                    <a:bodyPr/>
                    <a:lstStyle/>
                    <a:p>
                      <a:pPr marL="0" marR="0" algn="ctr">
                        <a:spcBef>
                          <a:spcPts val="0"/>
                        </a:spcBef>
                        <a:spcAft>
                          <a:spcPts val="0"/>
                        </a:spcAft>
                      </a:pP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tc>
                  <a:txBody>
                    <a:bodyPr/>
                    <a:lstStyle/>
                    <a:p>
                      <a:endParaRPr lang="en-US" sz="1700" dirty="0"/>
                    </a:p>
                  </a:txBody>
                  <a:tcPr marL="57785" marR="57785" marT="0" marB="0" anchor="ctr">
                    <a:solidFill>
                      <a:schemeClr val="bg1">
                        <a:lumMod val="75000"/>
                      </a:schemeClr>
                    </a:solidFill>
                  </a:tcPr>
                </a:tc>
                <a:extLst>
                  <a:ext uri="{0D108BD9-81ED-4DB2-BD59-A6C34878D82A}">
                    <a16:rowId xmlns:a16="http://schemas.microsoft.com/office/drawing/2014/main" val="10007"/>
                  </a:ext>
                </a:extLst>
              </a:tr>
              <a:tr h="0">
                <a:tc>
                  <a:txBody>
                    <a:bodyPr/>
                    <a:lstStyle/>
                    <a:p>
                      <a:pPr marL="0" marR="0">
                        <a:spcBef>
                          <a:spcPts val="0"/>
                        </a:spcBef>
                        <a:spcAft>
                          <a:spcPts val="0"/>
                        </a:spcAft>
                      </a:pPr>
                      <a:r>
                        <a:rPr lang="en-US" sz="1700" dirty="0">
                          <a:solidFill>
                            <a:schemeClr val="tx1"/>
                          </a:solidFill>
                          <a:effectLst/>
                        </a:rPr>
                        <a:t>Meeting in small groups/cohorts</a:t>
                      </a:r>
                      <a:endParaRPr lang="en-US" sz="1700" dirty="0">
                        <a:solidFill>
                          <a:schemeClr val="tx1"/>
                        </a:solidFill>
                        <a:effectLst/>
                        <a:latin typeface="Times New Roman" panose="02020603050405020304" pitchFamily="18" charset="0"/>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Local</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8"/>
                  </a:ext>
                </a:extLst>
              </a:tr>
              <a:tr h="0">
                <a:tc>
                  <a:txBody>
                    <a:bodyPr/>
                    <a:lstStyle/>
                    <a:p>
                      <a:pPr marL="0" marR="0">
                        <a:spcBef>
                          <a:spcPts val="0"/>
                        </a:spcBef>
                        <a:spcAft>
                          <a:spcPts val="0"/>
                        </a:spcAft>
                      </a:pPr>
                      <a:r>
                        <a:rPr lang="en-US" sz="1700" dirty="0">
                          <a:solidFill>
                            <a:schemeClr val="tx1"/>
                          </a:solidFill>
                          <a:effectLst/>
                        </a:rPr>
                        <a:t>Evaluating impact funds</a:t>
                      </a:r>
                      <a:endParaRPr lang="en-US" sz="1700" dirty="0">
                        <a:solidFill>
                          <a:schemeClr val="tx1"/>
                        </a:solidFill>
                        <a:effectLst/>
                        <a:latin typeface="Times New Roman" panose="02020603050405020304" pitchFamily="18" charset="0"/>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a:effectLst/>
                        </a:rPr>
                        <a:t>Both</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09"/>
                  </a:ext>
                </a:extLst>
              </a:tr>
              <a:tr h="0">
                <a:tc>
                  <a:txBody>
                    <a:bodyPr/>
                    <a:lstStyle/>
                    <a:p>
                      <a:pPr marL="0" marR="0">
                        <a:spcBef>
                          <a:spcPts val="0"/>
                        </a:spcBef>
                        <a:spcAft>
                          <a:spcPts val="0"/>
                        </a:spcAft>
                      </a:pPr>
                      <a:r>
                        <a:rPr lang="en-US" sz="1700" dirty="0">
                          <a:solidFill>
                            <a:schemeClr val="tx1"/>
                          </a:solidFill>
                          <a:effectLst/>
                        </a:rPr>
                        <a:t>Cultivating the supply of capital (angel investors)</a:t>
                      </a:r>
                      <a:endParaRPr lang="en-US" sz="1700" dirty="0">
                        <a:solidFill>
                          <a:schemeClr val="tx1"/>
                        </a:solidFill>
                        <a:effectLst/>
                        <a:latin typeface="Times New Roman" panose="02020603050405020304" pitchFamily="18" charset="0"/>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a:effectLst/>
                        </a:rPr>
                        <a:t>Both</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10"/>
                  </a:ext>
                </a:extLst>
              </a:tr>
              <a:tr h="0">
                <a:tc>
                  <a:txBody>
                    <a:bodyPr/>
                    <a:lstStyle/>
                    <a:p>
                      <a:pPr marL="0" marR="0">
                        <a:spcBef>
                          <a:spcPts val="0"/>
                        </a:spcBef>
                        <a:spcAft>
                          <a:spcPts val="0"/>
                        </a:spcAft>
                      </a:pPr>
                      <a:r>
                        <a:rPr lang="en-US" sz="1700" dirty="0">
                          <a:solidFill>
                            <a:schemeClr val="tx1"/>
                          </a:solidFill>
                          <a:effectLst/>
                        </a:rPr>
                        <a:t>Meetings structured around educational program</a:t>
                      </a:r>
                      <a:endParaRPr lang="en-US" sz="1700" dirty="0">
                        <a:solidFill>
                          <a:schemeClr val="tx1"/>
                        </a:solidFill>
                        <a:effectLst/>
                        <a:latin typeface="Times New Roman" panose="02020603050405020304" pitchFamily="18" charset="0"/>
                        <a:ea typeface="Arial Unicode MS" panose="020B0604020202020204" pitchFamily="34" charset="-128"/>
                      </a:endParaRPr>
                    </a:p>
                  </a:txBody>
                  <a:tcPr marL="57785" marR="57785" marT="0" marB="0" anchor="ctr">
                    <a:solidFill>
                      <a:schemeClr val="accent4">
                        <a:lumMod val="60000"/>
                        <a:lumOff val="40000"/>
                      </a:schemeClr>
                    </a:solidFill>
                  </a:tcPr>
                </a:tc>
                <a:tc>
                  <a:txBody>
                    <a:bodyPr/>
                    <a:lstStyle/>
                    <a:p>
                      <a:pPr marL="0" marR="0" algn="ctr">
                        <a:spcBef>
                          <a:spcPts val="0"/>
                        </a:spcBef>
                        <a:spcAft>
                          <a:spcPts val="0"/>
                        </a:spcAft>
                      </a:pPr>
                      <a:r>
                        <a:rPr lang="en-US" sz="1700">
                          <a:effectLst/>
                        </a:rPr>
                        <a:t>Both</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a:effectLst/>
                        </a:rPr>
                        <a:t> </a:t>
                      </a:r>
                      <a:endParaRPr lang="en-US" sz="170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11"/>
                  </a:ext>
                </a:extLst>
              </a:tr>
              <a:tr h="0">
                <a:tc>
                  <a:txBody>
                    <a:bodyPr/>
                    <a:lstStyle/>
                    <a:p>
                      <a:pPr marL="0" marR="0">
                        <a:spcBef>
                          <a:spcPts val="0"/>
                        </a:spcBef>
                        <a:spcAft>
                          <a:spcPts val="0"/>
                        </a:spcAft>
                      </a:pPr>
                      <a:r>
                        <a:rPr lang="en-US" sz="1700" dirty="0">
                          <a:effectLst/>
                        </a:rPr>
                        <a:t>Making investing decisions on a consensus basis</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tc>
                  <a:txBody>
                    <a:bodyPr/>
                    <a:lstStyle/>
                    <a:p>
                      <a:pPr marL="0" marR="0" algn="ctr">
                        <a:spcBef>
                          <a:spcPts val="0"/>
                        </a:spcBef>
                        <a:spcAft>
                          <a:spcPts val="0"/>
                        </a:spcAft>
                      </a:pPr>
                      <a:r>
                        <a:rPr lang="en-US" sz="1700" dirty="0">
                          <a:effectLst/>
                        </a:rPr>
                        <a:t> </a:t>
                      </a:r>
                      <a:endParaRPr lang="en-US" sz="1700" dirty="0">
                        <a:effectLst/>
                        <a:latin typeface="Times New Roman" panose="02020603050405020304" pitchFamily="18" charset="0"/>
                        <a:ea typeface="Arial Unicode MS" panose="020B0604020202020204" pitchFamily="34" charset="-128"/>
                      </a:endParaRPr>
                    </a:p>
                  </a:txBody>
                  <a:tcPr marL="57785" marR="57785" marT="0" marB="0" anchor="ctr"/>
                </a:tc>
                <a:extLst>
                  <a:ext uri="{0D108BD9-81ED-4DB2-BD59-A6C34878D82A}">
                    <a16:rowId xmlns:a16="http://schemas.microsoft.com/office/drawing/2014/main" val="10012"/>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627085856"/>
              </p:ext>
            </p:extLst>
          </p:nvPr>
        </p:nvGraphicFramePr>
        <p:xfrm>
          <a:off x="3276600" y="6172200"/>
          <a:ext cx="2577153" cy="370840"/>
        </p:xfrm>
        <a:graphic>
          <a:graphicData uri="http://schemas.openxmlformats.org/drawingml/2006/table">
            <a:tbl>
              <a:tblPr firstRow="1" bandRow="1">
                <a:tableStyleId>{2D5ABB26-0587-4C30-8999-92F81FD0307C}</a:tableStyleId>
              </a:tblPr>
              <a:tblGrid>
                <a:gridCol w="859051">
                  <a:extLst>
                    <a:ext uri="{9D8B030D-6E8A-4147-A177-3AD203B41FA5}">
                      <a16:colId xmlns:a16="http://schemas.microsoft.com/office/drawing/2014/main" val="20000"/>
                    </a:ext>
                  </a:extLst>
                </a:gridCol>
                <a:gridCol w="859051">
                  <a:extLst>
                    <a:ext uri="{9D8B030D-6E8A-4147-A177-3AD203B41FA5}">
                      <a16:colId xmlns:a16="http://schemas.microsoft.com/office/drawing/2014/main" val="20001"/>
                    </a:ext>
                  </a:extLst>
                </a:gridCol>
                <a:gridCol w="859051">
                  <a:extLst>
                    <a:ext uri="{9D8B030D-6E8A-4147-A177-3AD203B41FA5}">
                      <a16:colId xmlns:a16="http://schemas.microsoft.com/office/drawing/2014/main" val="20002"/>
                    </a:ext>
                  </a:extLst>
                </a:gridCol>
              </a:tblGrid>
              <a:tr h="370840">
                <a:tc>
                  <a:txBody>
                    <a:bodyPr/>
                    <a:lstStyle/>
                    <a:p>
                      <a:r>
                        <a:rPr lang="en-US" sz="1400" b="1" dirty="0"/>
                        <a:t>Standard</a:t>
                      </a:r>
                    </a:p>
                  </a:txBody>
                  <a:tcPr>
                    <a:lnL w="12700" cap="flat" cmpd="sng" algn="ctr">
                      <a:solidFill>
                        <a:schemeClr val="accent4">
                          <a:lumMod val="75000"/>
                        </a:schemeClr>
                      </a:solidFill>
                      <a:prstDash val="solid"/>
                      <a:round/>
                      <a:headEnd type="none" w="med" len="med"/>
                      <a:tailEnd type="none" w="med" len="med"/>
                    </a:lnL>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r>
                        <a:rPr lang="en-US" sz="1400" b="1" dirty="0"/>
                        <a:t>Adapted</a:t>
                      </a:r>
                    </a:p>
                  </a:txBody>
                  <a:tcP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60000"/>
                        <a:lumOff val="40000"/>
                      </a:schemeClr>
                    </a:solidFill>
                  </a:tcPr>
                </a:tc>
                <a:tc>
                  <a:txBody>
                    <a:bodyPr/>
                    <a:lstStyle/>
                    <a:p>
                      <a:r>
                        <a:rPr lang="en-US" sz="1400" b="1" dirty="0">
                          <a:solidFill>
                            <a:schemeClr val="bg1"/>
                          </a:solidFill>
                        </a:rPr>
                        <a:t>Invented</a:t>
                      </a:r>
                    </a:p>
                  </a:txBody>
                  <a:tcPr>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0486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458200" cy="914400"/>
          </a:xfrm>
        </p:spPr>
        <p:txBody>
          <a:bodyPr/>
          <a:lstStyle/>
          <a:p>
            <a:r>
              <a:rPr lang="en-US" sz="4000" dirty="0"/>
              <a:t>Changing the Rules of Finance in Seattle</a:t>
            </a:r>
          </a:p>
        </p:txBody>
      </p:sp>
      <p:sp>
        <p:nvSpPr>
          <p:cNvPr id="3" name="Content Placeholder 2"/>
          <p:cNvSpPr>
            <a:spLocks noGrp="1"/>
          </p:cNvSpPr>
          <p:nvPr>
            <p:ph idx="1"/>
          </p:nvPr>
        </p:nvSpPr>
        <p:spPr/>
        <p:txBody>
          <a:bodyPr/>
          <a:lstStyle/>
          <a:p>
            <a:r>
              <a:rPr lang="en-US" dirty="0"/>
              <a:t>Social entrepreneurs and impact businesses struggle to find capital</a:t>
            </a:r>
          </a:p>
          <a:p>
            <a:r>
              <a:rPr lang="en-US" dirty="0"/>
              <a:t>Three new organizations are trying to solve this problem using unconventional means</a:t>
            </a:r>
          </a:p>
          <a:p>
            <a:r>
              <a:rPr lang="en-US" dirty="0"/>
              <a:t>Since 2012 they have channeled nearly $2 million to over 125 impact businesses</a:t>
            </a:r>
          </a:p>
          <a:p>
            <a:r>
              <a:rPr lang="en-US" dirty="0"/>
              <a:t>Challenging purpose and desired outcomes of investment to add a social dimension</a:t>
            </a:r>
          </a:p>
        </p:txBody>
      </p:sp>
    </p:spTree>
    <p:extLst>
      <p:ext uri="{BB962C8B-B14F-4D97-AF65-F5344CB8AC3E}">
        <p14:creationId xmlns:p14="http://schemas.microsoft.com/office/powerpoint/2010/main" val="2433590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Theory:  Richer View of Conflict between Logics</a:t>
            </a:r>
          </a:p>
        </p:txBody>
      </p:sp>
      <p:sp>
        <p:nvSpPr>
          <p:cNvPr id="3" name="Content Placeholder 2"/>
          <p:cNvSpPr>
            <a:spLocks noGrp="1"/>
          </p:cNvSpPr>
          <p:nvPr>
            <p:ph idx="1"/>
          </p:nvPr>
        </p:nvSpPr>
        <p:spPr/>
        <p:txBody>
          <a:bodyPr/>
          <a:lstStyle/>
          <a:p>
            <a:r>
              <a:rPr lang="en-US" sz="2800" dirty="0"/>
              <a:t>Suggests a positive relationship between the degree of </a:t>
            </a:r>
            <a:r>
              <a:rPr lang="en-US" sz="2800" i="1" dirty="0"/>
              <a:t>perceived conflict </a:t>
            </a:r>
            <a:r>
              <a:rPr lang="en-US" sz="2800" dirty="0"/>
              <a:t>and </a:t>
            </a:r>
            <a:r>
              <a:rPr lang="en-US" sz="2800" i="1" dirty="0"/>
              <a:t>practice variation</a:t>
            </a:r>
            <a:r>
              <a:rPr lang="en-US" sz="2800" dirty="0"/>
              <a:t>  </a:t>
            </a:r>
          </a:p>
          <a:p>
            <a:r>
              <a:rPr lang="en-US" sz="2800" dirty="0"/>
              <a:t>Community and market logics not viewed as conflicting absolutely; actors identified areas where the logics were aligned or oblique and justify practices accordingly  </a:t>
            </a:r>
          </a:p>
          <a:p>
            <a:r>
              <a:rPr lang="en-US" sz="2800" dirty="0"/>
              <a:t>Practices are means to the ends among multiple institutional orders, where the ends are:</a:t>
            </a:r>
          </a:p>
          <a:p>
            <a:pPr lvl="1"/>
            <a:r>
              <a:rPr lang="en-US" sz="2400" dirty="0"/>
              <a:t>Aligned</a:t>
            </a:r>
          </a:p>
          <a:p>
            <a:pPr lvl="1"/>
            <a:r>
              <a:rPr lang="en-US" sz="2400" dirty="0"/>
              <a:t>Oblique</a:t>
            </a:r>
          </a:p>
          <a:p>
            <a:pPr lvl="1"/>
            <a:r>
              <a:rPr lang="en-US" sz="2400" dirty="0"/>
              <a:t>Conflicting</a:t>
            </a:r>
          </a:p>
        </p:txBody>
      </p:sp>
    </p:spTree>
    <p:extLst>
      <p:ext uri="{BB962C8B-B14F-4D97-AF65-F5344CB8AC3E}">
        <p14:creationId xmlns:p14="http://schemas.microsoft.com/office/powerpoint/2010/main" val="149865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Theory: Specificity</a:t>
            </a:r>
          </a:p>
        </p:txBody>
      </p:sp>
      <p:sp>
        <p:nvSpPr>
          <p:cNvPr id="3" name="Content Placeholder 2"/>
          <p:cNvSpPr>
            <a:spLocks noGrp="1"/>
          </p:cNvSpPr>
          <p:nvPr>
            <p:ph idx="1"/>
          </p:nvPr>
        </p:nvSpPr>
        <p:spPr/>
        <p:txBody>
          <a:bodyPr/>
          <a:lstStyle/>
          <a:p>
            <a:r>
              <a:rPr lang="en-US" dirty="0"/>
              <a:t>Practice variation is a way to alter the specificity of a dominant logic</a:t>
            </a:r>
          </a:p>
          <a:p>
            <a:r>
              <a:rPr lang="en-US" dirty="0"/>
              <a:t>Variations are justified by pulling down legitimated meanings from an alternate societal logic</a:t>
            </a:r>
          </a:p>
          <a:p>
            <a:r>
              <a:rPr lang="en-US" dirty="0"/>
              <a:t>Adapting and inventing practices serves to decrease the specificity of the dominant logic, broadening its scope and creating openings for additional innovation</a:t>
            </a:r>
          </a:p>
        </p:txBody>
      </p:sp>
    </p:spTree>
    <p:extLst>
      <p:ext uri="{BB962C8B-B14F-4D97-AF65-F5344CB8AC3E}">
        <p14:creationId xmlns:p14="http://schemas.microsoft.com/office/powerpoint/2010/main" val="1731049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278" y="558630"/>
            <a:ext cx="8229600" cy="656814"/>
          </a:xfrm>
        </p:spPr>
        <p:txBody>
          <a:bodyPr/>
          <a:lstStyle/>
          <a:p>
            <a:r>
              <a:rPr lang="en-US" sz="3600" dirty="0"/>
              <a:t>Creating Field-Level Complexity</a:t>
            </a:r>
          </a:p>
        </p:txBody>
      </p:sp>
      <p:sp>
        <p:nvSpPr>
          <p:cNvPr id="4" name="Oval 3"/>
          <p:cNvSpPr/>
          <p:nvPr/>
        </p:nvSpPr>
        <p:spPr>
          <a:xfrm>
            <a:off x="5004990" y="3012068"/>
            <a:ext cx="1340561" cy="766634"/>
          </a:xfrm>
          <a:prstGeom prst="ellipse">
            <a:avLst/>
          </a:prstGeom>
          <a:solidFill>
            <a:schemeClr val="accent1">
              <a:lumMod val="20000"/>
              <a:lumOff val="80000"/>
              <a:alpha val="3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 name="TextBox 5"/>
          <p:cNvSpPr txBox="1"/>
          <p:nvPr/>
        </p:nvSpPr>
        <p:spPr>
          <a:xfrm>
            <a:off x="3583555" y="2322724"/>
            <a:ext cx="1003141" cy="338554"/>
          </a:xfrm>
          <a:prstGeom prst="rect">
            <a:avLst/>
          </a:prstGeom>
          <a:noFill/>
          <a:ln>
            <a:solidFill>
              <a:schemeClr val="tx1"/>
            </a:solidFill>
          </a:ln>
        </p:spPr>
        <p:txBody>
          <a:bodyPr wrap="square" rtlCol="0">
            <a:spAutoFit/>
          </a:bodyPr>
          <a:lstStyle/>
          <a:p>
            <a:r>
              <a:rPr lang="en-US" sz="1600" dirty="0"/>
              <a:t>Market</a:t>
            </a:r>
          </a:p>
        </p:txBody>
      </p:sp>
      <p:sp>
        <p:nvSpPr>
          <p:cNvPr id="7" name="TextBox 6"/>
          <p:cNvSpPr txBox="1"/>
          <p:nvPr/>
        </p:nvSpPr>
        <p:spPr>
          <a:xfrm>
            <a:off x="2774294" y="1793788"/>
            <a:ext cx="962766" cy="338554"/>
          </a:xfrm>
          <a:prstGeom prst="rect">
            <a:avLst/>
          </a:prstGeom>
          <a:noFill/>
          <a:ln>
            <a:solidFill>
              <a:schemeClr val="tx1"/>
            </a:solidFill>
          </a:ln>
        </p:spPr>
        <p:txBody>
          <a:bodyPr wrap="square" rtlCol="0">
            <a:spAutoFit/>
          </a:bodyPr>
          <a:lstStyle/>
          <a:p>
            <a:r>
              <a:rPr lang="en-US" sz="1600" dirty="0"/>
              <a:t>Family</a:t>
            </a:r>
          </a:p>
        </p:txBody>
      </p:sp>
      <p:sp>
        <p:nvSpPr>
          <p:cNvPr id="8" name="TextBox 7"/>
          <p:cNvSpPr txBox="1"/>
          <p:nvPr/>
        </p:nvSpPr>
        <p:spPr>
          <a:xfrm>
            <a:off x="4684863" y="2316233"/>
            <a:ext cx="1527324" cy="338554"/>
          </a:xfrm>
          <a:prstGeom prst="rect">
            <a:avLst/>
          </a:prstGeom>
          <a:noFill/>
          <a:ln>
            <a:solidFill>
              <a:schemeClr val="tx1"/>
            </a:solidFill>
          </a:ln>
        </p:spPr>
        <p:txBody>
          <a:bodyPr wrap="square" rtlCol="0">
            <a:spAutoFit/>
          </a:bodyPr>
          <a:lstStyle/>
          <a:p>
            <a:r>
              <a:rPr lang="en-US" sz="1600" dirty="0"/>
              <a:t>Community</a:t>
            </a:r>
          </a:p>
        </p:txBody>
      </p:sp>
      <p:sp>
        <p:nvSpPr>
          <p:cNvPr id="9" name="TextBox 8"/>
          <p:cNvSpPr txBox="1"/>
          <p:nvPr/>
        </p:nvSpPr>
        <p:spPr>
          <a:xfrm>
            <a:off x="4125232" y="1783411"/>
            <a:ext cx="1107039" cy="338554"/>
          </a:xfrm>
          <a:prstGeom prst="rect">
            <a:avLst/>
          </a:prstGeom>
          <a:noFill/>
          <a:ln>
            <a:solidFill>
              <a:schemeClr val="tx1"/>
            </a:solidFill>
          </a:ln>
        </p:spPr>
        <p:txBody>
          <a:bodyPr wrap="square" rtlCol="0">
            <a:spAutoFit/>
          </a:bodyPr>
          <a:lstStyle/>
          <a:p>
            <a:r>
              <a:rPr lang="en-US" sz="1600" dirty="0"/>
              <a:t>Religion</a:t>
            </a:r>
          </a:p>
        </p:txBody>
      </p:sp>
      <p:sp>
        <p:nvSpPr>
          <p:cNvPr id="10" name="TextBox 9"/>
          <p:cNvSpPr txBox="1"/>
          <p:nvPr/>
        </p:nvSpPr>
        <p:spPr>
          <a:xfrm>
            <a:off x="5528621" y="1793788"/>
            <a:ext cx="1367133" cy="338554"/>
          </a:xfrm>
          <a:prstGeom prst="rect">
            <a:avLst/>
          </a:prstGeom>
          <a:noFill/>
          <a:ln>
            <a:solidFill>
              <a:schemeClr val="tx1"/>
            </a:solidFill>
          </a:ln>
        </p:spPr>
        <p:txBody>
          <a:bodyPr wrap="square" rtlCol="0">
            <a:spAutoFit/>
          </a:bodyPr>
          <a:lstStyle/>
          <a:p>
            <a:r>
              <a:rPr lang="en-US" sz="1600" dirty="0"/>
              <a:t>Profession</a:t>
            </a:r>
          </a:p>
        </p:txBody>
      </p:sp>
      <p:sp>
        <p:nvSpPr>
          <p:cNvPr id="11" name="TextBox 10"/>
          <p:cNvSpPr txBox="1"/>
          <p:nvPr/>
        </p:nvSpPr>
        <p:spPr>
          <a:xfrm>
            <a:off x="6333672" y="2316578"/>
            <a:ext cx="807700" cy="338554"/>
          </a:xfrm>
          <a:prstGeom prst="rect">
            <a:avLst/>
          </a:prstGeom>
          <a:noFill/>
          <a:ln>
            <a:solidFill>
              <a:schemeClr val="tx1"/>
            </a:solidFill>
          </a:ln>
        </p:spPr>
        <p:txBody>
          <a:bodyPr wrap="square" rtlCol="0">
            <a:spAutoFit/>
          </a:bodyPr>
          <a:lstStyle/>
          <a:p>
            <a:r>
              <a:rPr lang="en-US" sz="1600" dirty="0"/>
              <a:t>State</a:t>
            </a:r>
          </a:p>
        </p:txBody>
      </p:sp>
      <p:sp>
        <p:nvSpPr>
          <p:cNvPr id="12" name="TextBox 11"/>
          <p:cNvSpPr txBox="1"/>
          <p:nvPr/>
        </p:nvSpPr>
        <p:spPr>
          <a:xfrm>
            <a:off x="2048686" y="2317788"/>
            <a:ext cx="1332070" cy="338554"/>
          </a:xfrm>
          <a:prstGeom prst="rect">
            <a:avLst/>
          </a:prstGeom>
          <a:noFill/>
          <a:ln>
            <a:solidFill>
              <a:schemeClr val="tx1"/>
            </a:solidFill>
          </a:ln>
        </p:spPr>
        <p:txBody>
          <a:bodyPr wrap="square" rtlCol="0">
            <a:spAutoFit/>
          </a:bodyPr>
          <a:lstStyle/>
          <a:p>
            <a:r>
              <a:rPr lang="en-US" sz="1600" dirty="0"/>
              <a:t>Corporation</a:t>
            </a:r>
          </a:p>
        </p:txBody>
      </p:sp>
      <p:sp>
        <p:nvSpPr>
          <p:cNvPr id="13" name="TextBox 12"/>
          <p:cNvSpPr txBox="1"/>
          <p:nvPr/>
        </p:nvSpPr>
        <p:spPr>
          <a:xfrm>
            <a:off x="630099" y="5077163"/>
            <a:ext cx="1467411" cy="338554"/>
          </a:xfrm>
          <a:prstGeom prst="rect">
            <a:avLst/>
          </a:prstGeom>
          <a:noFill/>
        </p:spPr>
        <p:txBody>
          <a:bodyPr wrap="square" rtlCol="0">
            <a:spAutoFit/>
          </a:bodyPr>
          <a:lstStyle/>
          <a:p>
            <a:r>
              <a:rPr lang="en-US" sz="1600" dirty="0"/>
              <a:t>= existing logic</a:t>
            </a:r>
          </a:p>
        </p:txBody>
      </p:sp>
      <p:sp>
        <p:nvSpPr>
          <p:cNvPr id="14" name="Oval 13"/>
          <p:cNvSpPr/>
          <p:nvPr/>
        </p:nvSpPr>
        <p:spPr>
          <a:xfrm>
            <a:off x="91937" y="5411867"/>
            <a:ext cx="453649" cy="254085"/>
          </a:xfrm>
          <a:prstGeom prst="ellipse">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 name="TextBox 14"/>
          <p:cNvSpPr txBox="1"/>
          <p:nvPr/>
        </p:nvSpPr>
        <p:spPr>
          <a:xfrm>
            <a:off x="630100" y="5372525"/>
            <a:ext cx="1424356" cy="338554"/>
          </a:xfrm>
          <a:prstGeom prst="rect">
            <a:avLst/>
          </a:prstGeom>
          <a:noFill/>
        </p:spPr>
        <p:txBody>
          <a:bodyPr wrap="square" rtlCol="0">
            <a:spAutoFit/>
          </a:bodyPr>
          <a:lstStyle/>
          <a:p>
            <a:r>
              <a:rPr lang="en-US" sz="1600" dirty="0"/>
              <a:t>= existing field</a:t>
            </a:r>
          </a:p>
        </p:txBody>
      </p:sp>
      <p:sp>
        <p:nvSpPr>
          <p:cNvPr id="16" name="Oval 15"/>
          <p:cNvSpPr/>
          <p:nvPr/>
        </p:nvSpPr>
        <p:spPr>
          <a:xfrm>
            <a:off x="2887146" y="3012068"/>
            <a:ext cx="1334787" cy="795577"/>
          </a:xfrm>
          <a:prstGeom prst="ellipse">
            <a:avLst/>
          </a:prstGeom>
          <a:solidFill>
            <a:schemeClr val="accent1">
              <a:lumMod val="20000"/>
              <a:lumOff val="80000"/>
              <a:alpha val="3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TextBox 16"/>
          <p:cNvSpPr txBox="1"/>
          <p:nvPr/>
        </p:nvSpPr>
        <p:spPr>
          <a:xfrm>
            <a:off x="2819400" y="3178846"/>
            <a:ext cx="1369270" cy="338554"/>
          </a:xfrm>
          <a:prstGeom prst="rect">
            <a:avLst/>
          </a:prstGeom>
          <a:noFill/>
        </p:spPr>
        <p:txBody>
          <a:bodyPr wrap="square" rtlCol="0">
            <a:spAutoFit/>
          </a:bodyPr>
          <a:lstStyle/>
          <a:p>
            <a:pPr algn="ctr"/>
            <a:r>
              <a:rPr lang="en-US" sz="1600" dirty="0"/>
              <a:t>Businesses</a:t>
            </a:r>
          </a:p>
        </p:txBody>
      </p:sp>
      <p:sp>
        <p:nvSpPr>
          <p:cNvPr id="18" name="TextBox 17"/>
          <p:cNvSpPr txBox="1"/>
          <p:nvPr/>
        </p:nvSpPr>
        <p:spPr>
          <a:xfrm>
            <a:off x="5258313" y="3179297"/>
            <a:ext cx="1401152" cy="338554"/>
          </a:xfrm>
          <a:prstGeom prst="rect">
            <a:avLst/>
          </a:prstGeom>
          <a:noFill/>
        </p:spPr>
        <p:txBody>
          <a:bodyPr wrap="square" rtlCol="0">
            <a:spAutoFit/>
          </a:bodyPr>
          <a:lstStyle/>
          <a:p>
            <a:r>
              <a:rPr lang="en-US" sz="1600" dirty="0"/>
              <a:t>Nonprofits</a:t>
            </a:r>
          </a:p>
        </p:txBody>
      </p:sp>
      <p:sp>
        <p:nvSpPr>
          <p:cNvPr id="19" name="Oval 18"/>
          <p:cNvSpPr/>
          <p:nvPr/>
        </p:nvSpPr>
        <p:spPr>
          <a:xfrm>
            <a:off x="2220181" y="4159944"/>
            <a:ext cx="5181601" cy="2132225"/>
          </a:xfrm>
          <a:prstGeom prst="ellipse">
            <a:avLst/>
          </a:prstGeom>
          <a:solidFill>
            <a:schemeClr val="accent4">
              <a:lumMod val="20000"/>
              <a:lumOff val="8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400"/>
          </a:p>
        </p:txBody>
      </p:sp>
      <p:sp>
        <p:nvSpPr>
          <p:cNvPr id="20" name="Rectangle 19"/>
          <p:cNvSpPr/>
          <p:nvPr/>
        </p:nvSpPr>
        <p:spPr>
          <a:xfrm>
            <a:off x="3496011" y="1215444"/>
            <a:ext cx="2323200" cy="400110"/>
          </a:xfrm>
          <a:prstGeom prst="rect">
            <a:avLst/>
          </a:prstGeom>
          <a:noFill/>
        </p:spPr>
        <p:txBody>
          <a:bodyPr wrap="none" lIns="91440" tIns="45720" rIns="91440" bIns="45720">
            <a:spAutoFit/>
          </a:bodyPr>
          <a:lstStyle/>
          <a:p>
            <a:pPr algn="ctr"/>
            <a:r>
              <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Societal Level Logics</a:t>
            </a:r>
          </a:p>
        </p:txBody>
      </p:sp>
      <p:sp>
        <p:nvSpPr>
          <p:cNvPr id="21" name="Rectangle 20"/>
          <p:cNvSpPr/>
          <p:nvPr/>
        </p:nvSpPr>
        <p:spPr>
          <a:xfrm>
            <a:off x="3761172" y="4355360"/>
            <a:ext cx="1802096" cy="707886"/>
          </a:xfrm>
          <a:prstGeom prst="rect">
            <a:avLst/>
          </a:prstGeom>
          <a:noFill/>
        </p:spPr>
        <p:txBody>
          <a:bodyPr wrap="none" lIns="91440" tIns="45720" rIns="91440" bIns="45720">
            <a:spAutoFit/>
          </a:bodyPr>
          <a:lstStyle/>
          <a:p>
            <a:pPr algn="ctr"/>
            <a:r>
              <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Finance Field</a:t>
            </a:r>
            <a:br>
              <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Practices</a:t>
            </a:r>
          </a:p>
        </p:txBody>
      </p:sp>
      <p:sp>
        <p:nvSpPr>
          <p:cNvPr id="22" name="Oval 21"/>
          <p:cNvSpPr/>
          <p:nvPr/>
        </p:nvSpPr>
        <p:spPr>
          <a:xfrm>
            <a:off x="3985105" y="3225630"/>
            <a:ext cx="1322768" cy="685800"/>
          </a:xfrm>
          <a:prstGeom prst="ellipse">
            <a:avLst/>
          </a:prstGeom>
          <a:solidFill>
            <a:schemeClr val="accent1">
              <a:lumMod val="20000"/>
              <a:lumOff val="80000"/>
              <a:alpha val="30000"/>
            </a:schemeClr>
          </a:solidFill>
          <a:ln w="222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TextBox 22"/>
          <p:cNvSpPr txBox="1"/>
          <p:nvPr/>
        </p:nvSpPr>
        <p:spPr>
          <a:xfrm>
            <a:off x="3886200" y="3341658"/>
            <a:ext cx="1588059" cy="486287"/>
          </a:xfrm>
          <a:prstGeom prst="rect">
            <a:avLst/>
          </a:prstGeom>
          <a:noFill/>
        </p:spPr>
        <p:txBody>
          <a:bodyPr wrap="square" rtlCol="0">
            <a:spAutoFit/>
          </a:bodyPr>
          <a:lstStyle/>
          <a:p>
            <a:pPr algn="ctr">
              <a:lnSpc>
                <a:spcPct val="80000"/>
              </a:lnSpc>
            </a:pPr>
            <a:r>
              <a:rPr lang="en-US" sz="1600" dirty="0"/>
              <a:t>Impact Businesses</a:t>
            </a:r>
          </a:p>
        </p:txBody>
      </p:sp>
      <p:sp>
        <p:nvSpPr>
          <p:cNvPr id="24" name="Oval 23"/>
          <p:cNvSpPr/>
          <p:nvPr/>
        </p:nvSpPr>
        <p:spPr>
          <a:xfrm>
            <a:off x="3200261" y="5190175"/>
            <a:ext cx="1398968" cy="679966"/>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400"/>
          </a:p>
        </p:txBody>
      </p:sp>
      <p:sp>
        <p:nvSpPr>
          <p:cNvPr id="25" name="TextBox 24"/>
          <p:cNvSpPr txBox="1"/>
          <p:nvPr/>
        </p:nvSpPr>
        <p:spPr>
          <a:xfrm>
            <a:off x="3200400" y="5313987"/>
            <a:ext cx="1396781" cy="338554"/>
          </a:xfrm>
          <a:prstGeom prst="rect">
            <a:avLst/>
          </a:prstGeom>
          <a:noFill/>
        </p:spPr>
        <p:txBody>
          <a:bodyPr wrap="square" rtlCol="0">
            <a:spAutoFit/>
          </a:bodyPr>
          <a:lstStyle/>
          <a:p>
            <a:pPr algn="ctr"/>
            <a:r>
              <a:rPr lang="en-US" sz="1600" dirty="0"/>
              <a:t>Accelerate</a:t>
            </a:r>
          </a:p>
        </p:txBody>
      </p:sp>
      <p:sp>
        <p:nvSpPr>
          <p:cNvPr id="28" name="Oval 27"/>
          <p:cNvSpPr/>
          <p:nvPr/>
        </p:nvSpPr>
        <p:spPr>
          <a:xfrm>
            <a:off x="3995594" y="5554022"/>
            <a:ext cx="1322769" cy="679965"/>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400"/>
          </a:p>
        </p:txBody>
      </p:sp>
      <p:sp>
        <p:nvSpPr>
          <p:cNvPr id="29" name="TextBox 28"/>
          <p:cNvSpPr txBox="1"/>
          <p:nvPr/>
        </p:nvSpPr>
        <p:spPr>
          <a:xfrm>
            <a:off x="3962400" y="5800429"/>
            <a:ext cx="1379572" cy="338554"/>
          </a:xfrm>
          <a:prstGeom prst="rect">
            <a:avLst/>
          </a:prstGeom>
          <a:noFill/>
        </p:spPr>
        <p:txBody>
          <a:bodyPr wrap="square" rtlCol="0">
            <a:spAutoFit/>
          </a:bodyPr>
          <a:lstStyle/>
          <a:p>
            <a:pPr algn="ctr"/>
            <a:r>
              <a:rPr lang="en-US" sz="1600" dirty="0" err="1"/>
              <a:t>Shareland</a:t>
            </a:r>
            <a:endParaRPr lang="en-US" sz="1600" dirty="0"/>
          </a:p>
        </p:txBody>
      </p:sp>
      <p:sp>
        <p:nvSpPr>
          <p:cNvPr id="30" name="Oval 29"/>
          <p:cNvSpPr/>
          <p:nvPr/>
        </p:nvSpPr>
        <p:spPr>
          <a:xfrm>
            <a:off x="76482" y="5731353"/>
            <a:ext cx="468737" cy="208044"/>
          </a:xfrm>
          <a:prstGeom prst="ellipse">
            <a:avLst/>
          </a:prstGeom>
          <a:solidFill>
            <a:schemeClr val="accent1">
              <a:lumMod val="20000"/>
              <a:lumOff val="80000"/>
            </a:schemeClr>
          </a:solidFill>
          <a:ln w="222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1" name="TextBox 30"/>
          <p:cNvSpPr txBox="1"/>
          <p:nvPr/>
        </p:nvSpPr>
        <p:spPr>
          <a:xfrm>
            <a:off x="634170" y="5657848"/>
            <a:ext cx="1548351" cy="338554"/>
          </a:xfrm>
          <a:prstGeom prst="rect">
            <a:avLst/>
          </a:prstGeom>
          <a:noFill/>
        </p:spPr>
        <p:txBody>
          <a:bodyPr wrap="square" rtlCol="0">
            <a:spAutoFit/>
          </a:bodyPr>
          <a:lstStyle/>
          <a:p>
            <a:r>
              <a:rPr lang="en-US" sz="1600" dirty="0"/>
              <a:t>= emerging field</a:t>
            </a:r>
          </a:p>
        </p:txBody>
      </p:sp>
      <p:sp>
        <p:nvSpPr>
          <p:cNvPr id="33" name="TextBox 32"/>
          <p:cNvSpPr txBox="1"/>
          <p:nvPr/>
        </p:nvSpPr>
        <p:spPr>
          <a:xfrm>
            <a:off x="2725285" y="4695619"/>
            <a:ext cx="1160915" cy="338554"/>
          </a:xfrm>
          <a:prstGeom prst="rect">
            <a:avLst/>
          </a:prstGeom>
          <a:solidFill>
            <a:schemeClr val="bg1"/>
          </a:solidFill>
          <a:ln>
            <a:solidFill>
              <a:schemeClr val="tx1"/>
            </a:solidFill>
          </a:ln>
        </p:spPr>
        <p:txBody>
          <a:bodyPr wrap="square" rtlCol="0">
            <a:spAutoFit/>
          </a:bodyPr>
          <a:lstStyle/>
          <a:p>
            <a:pPr algn="ctr"/>
            <a:r>
              <a:rPr lang="en-US" sz="1600" dirty="0"/>
              <a:t>Market</a:t>
            </a:r>
          </a:p>
        </p:txBody>
      </p:sp>
      <p:cxnSp>
        <p:nvCxnSpPr>
          <p:cNvPr id="34" name="Straight Connector 33"/>
          <p:cNvCxnSpPr>
            <a:stCxn id="6" idx="2"/>
            <a:endCxn id="16" idx="0"/>
          </p:cNvCxnSpPr>
          <p:nvPr/>
        </p:nvCxnSpPr>
        <p:spPr>
          <a:xfrm flipH="1">
            <a:off x="3554540" y="2661278"/>
            <a:ext cx="530586" cy="35079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8" idx="2"/>
            <a:endCxn id="4" idx="0"/>
          </p:cNvCxnSpPr>
          <p:nvPr/>
        </p:nvCxnSpPr>
        <p:spPr>
          <a:xfrm>
            <a:off x="5448525" y="2654787"/>
            <a:ext cx="226746" cy="357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6" idx="2"/>
            <a:endCxn id="22" idx="0"/>
          </p:cNvCxnSpPr>
          <p:nvPr/>
        </p:nvCxnSpPr>
        <p:spPr>
          <a:xfrm>
            <a:off x="4085126" y="2661278"/>
            <a:ext cx="561363" cy="564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8" idx="2"/>
            <a:endCxn id="22" idx="0"/>
          </p:cNvCxnSpPr>
          <p:nvPr/>
        </p:nvCxnSpPr>
        <p:spPr>
          <a:xfrm flipH="1">
            <a:off x="4646489" y="2654787"/>
            <a:ext cx="802036" cy="570843"/>
          </a:xfrm>
          <a:prstGeom prst="line">
            <a:avLst/>
          </a:prstGeom>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209804" y="6020341"/>
            <a:ext cx="251675" cy="279843"/>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400"/>
          </a:p>
        </p:txBody>
      </p:sp>
      <p:sp>
        <p:nvSpPr>
          <p:cNvPr id="39" name="TextBox 38"/>
          <p:cNvSpPr txBox="1"/>
          <p:nvPr/>
        </p:nvSpPr>
        <p:spPr>
          <a:xfrm>
            <a:off x="627005" y="5992407"/>
            <a:ext cx="1470505" cy="338554"/>
          </a:xfrm>
          <a:prstGeom prst="rect">
            <a:avLst/>
          </a:prstGeom>
          <a:noFill/>
        </p:spPr>
        <p:txBody>
          <a:bodyPr wrap="square" rtlCol="0">
            <a:spAutoFit/>
          </a:bodyPr>
          <a:lstStyle/>
          <a:p>
            <a:r>
              <a:rPr lang="en-US" sz="1600" dirty="0"/>
              <a:t>= organization</a:t>
            </a:r>
          </a:p>
        </p:txBody>
      </p:sp>
      <p:sp>
        <p:nvSpPr>
          <p:cNvPr id="40" name="Rectangle 39"/>
          <p:cNvSpPr/>
          <p:nvPr/>
        </p:nvSpPr>
        <p:spPr>
          <a:xfrm>
            <a:off x="156218" y="5115636"/>
            <a:ext cx="352929" cy="23083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1" name="Freeform 40"/>
          <p:cNvSpPr/>
          <p:nvPr/>
        </p:nvSpPr>
        <p:spPr>
          <a:xfrm>
            <a:off x="4603284" y="2471379"/>
            <a:ext cx="1801185" cy="3128146"/>
          </a:xfrm>
          <a:custGeom>
            <a:avLst/>
            <a:gdLst>
              <a:gd name="connsiteX0" fmla="*/ 0 w 1985927"/>
              <a:gd name="connsiteY0" fmla="*/ 2861280 h 2861280"/>
              <a:gd name="connsiteX1" fmla="*/ 1931831 w 1985927"/>
              <a:gd name="connsiteY1" fmla="*/ 1457483 h 2861280"/>
              <a:gd name="connsiteX2" fmla="*/ 1403798 w 1985927"/>
              <a:gd name="connsiteY2" fmla="*/ 2170 h 2861280"/>
              <a:gd name="connsiteX3" fmla="*/ 901522 w 1985927"/>
              <a:gd name="connsiteY3" fmla="*/ 1792334 h 2861280"/>
              <a:gd name="connsiteX4" fmla="*/ 901522 w 1985927"/>
              <a:gd name="connsiteY4" fmla="*/ 1792334 h 2861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927" h="2861280">
                <a:moveTo>
                  <a:pt x="0" y="2861280"/>
                </a:moveTo>
                <a:cubicBezTo>
                  <a:pt x="848932" y="2397640"/>
                  <a:pt x="1697865" y="1934001"/>
                  <a:pt x="1931831" y="1457483"/>
                </a:cubicBezTo>
                <a:cubicBezTo>
                  <a:pt x="2165797" y="980965"/>
                  <a:pt x="1575516" y="-53639"/>
                  <a:pt x="1403798" y="2170"/>
                </a:cubicBezTo>
                <a:cubicBezTo>
                  <a:pt x="1232080" y="57978"/>
                  <a:pt x="901522" y="1792334"/>
                  <a:pt x="901522" y="1792334"/>
                </a:cubicBezTo>
                <a:lnTo>
                  <a:pt x="901522" y="1792334"/>
                </a:lnTo>
              </a:path>
            </a:pathLst>
          </a:custGeom>
          <a:noFill/>
          <a:ln w="38100">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2" name="TextBox 41"/>
          <p:cNvSpPr txBox="1"/>
          <p:nvPr/>
        </p:nvSpPr>
        <p:spPr>
          <a:xfrm>
            <a:off x="5666746" y="4690748"/>
            <a:ext cx="1229008" cy="338554"/>
          </a:xfrm>
          <a:prstGeom prst="rect">
            <a:avLst/>
          </a:prstGeom>
          <a:solidFill>
            <a:schemeClr val="bg1"/>
          </a:solidFill>
          <a:ln w="22225">
            <a:solidFill>
              <a:schemeClr val="tx1"/>
            </a:solidFill>
            <a:prstDash val="dash"/>
          </a:ln>
        </p:spPr>
        <p:txBody>
          <a:bodyPr wrap="square" rtlCol="0">
            <a:spAutoFit/>
          </a:bodyPr>
          <a:lstStyle/>
          <a:p>
            <a:pPr algn="ctr"/>
            <a:r>
              <a:rPr lang="en-US" sz="1600" dirty="0"/>
              <a:t>Community</a:t>
            </a:r>
          </a:p>
        </p:txBody>
      </p:sp>
      <p:sp>
        <p:nvSpPr>
          <p:cNvPr id="26" name="Oval 25"/>
          <p:cNvSpPr/>
          <p:nvPr/>
        </p:nvSpPr>
        <p:spPr>
          <a:xfrm>
            <a:off x="4588356" y="5190175"/>
            <a:ext cx="1538905" cy="677397"/>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1400"/>
          </a:p>
        </p:txBody>
      </p:sp>
      <p:sp>
        <p:nvSpPr>
          <p:cNvPr id="27" name="TextBox 26"/>
          <p:cNvSpPr txBox="1"/>
          <p:nvPr/>
        </p:nvSpPr>
        <p:spPr>
          <a:xfrm>
            <a:off x="4648200" y="5310728"/>
            <a:ext cx="1725885" cy="338554"/>
          </a:xfrm>
          <a:prstGeom prst="rect">
            <a:avLst/>
          </a:prstGeom>
          <a:noFill/>
        </p:spPr>
        <p:txBody>
          <a:bodyPr wrap="square" rtlCol="0">
            <a:spAutoFit/>
          </a:bodyPr>
          <a:lstStyle/>
          <a:p>
            <a:pPr algn="ctr"/>
            <a:r>
              <a:rPr lang="en-US" sz="1600" dirty="0" err="1"/>
              <a:t>ImpactAngels</a:t>
            </a:r>
            <a:endParaRPr lang="en-US" sz="1600" dirty="0"/>
          </a:p>
        </p:txBody>
      </p:sp>
      <p:sp>
        <p:nvSpPr>
          <p:cNvPr id="53" name="TextBox 52"/>
          <p:cNvSpPr txBox="1"/>
          <p:nvPr/>
        </p:nvSpPr>
        <p:spPr>
          <a:xfrm>
            <a:off x="100204" y="6381128"/>
            <a:ext cx="437113" cy="222097"/>
          </a:xfrm>
          <a:prstGeom prst="rect">
            <a:avLst/>
          </a:prstGeom>
          <a:solidFill>
            <a:schemeClr val="bg1"/>
          </a:solidFill>
          <a:ln w="22225">
            <a:solidFill>
              <a:schemeClr val="tx1"/>
            </a:solidFill>
            <a:prstDash val="dash"/>
          </a:ln>
        </p:spPr>
        <p:txBody>
          <a:bodyPr wrap="square" rtlCol="0">
            <a:spAutoFit/>
          </a:bodyPr>
          <a:lstStyle/>
          <a:p>
            <a:pPr algn="ctr"/>
            <a:endParaRPr lang="en-US" sz="1400" dirty="0"/>
          </a:p>
        </p:txBody>
      </p:sp>
      <p:sp>
        <p:nvSpPr>
          <p:cNvPr id="54" name="TextBox 53"/>
          <p:cNvSpPr txBox="1"/>
          <p:nvPr/>
        </p:nvSpPr>
        <p:spPr>
          <a:xfrm>
            <a:off x="636840" y="6321623"/>
            <a:ext cx="1577381" cy="338554"/>
          </a:xfrm>
          <a:prstGeom prst="rect">
            <a:avLst/>
          </a:prstGeom>
          <a:noFill/>
        </p:spPr>
        <p:txBody>
          <a:bodyPr wrap="square" rtlCol="0">
            <a:spAutoFit/>
          </a:bodyPr>
          <a:lstStyle/>
          <a:p>
            <a:r>
              <a:rPr lang="en-US" sz="1600" dirty="0"/>
              <a:t>= new field logic</a:t>
            </a:r>
          </a:p>
        </p:txBody>
      </p:sp>
    </p:spTree>
    <p:extLst>
      <p:ext uri="{BB962C8B-B14F-4D97-AF65-F5344CB8AC3E}">
        <p14:creationId xmlns:p14="http://schemas.microsoft.com/office/powerpoint/2010/main" val="2801654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Findings</a:t>
            </a:r>
          </a:p>
        </p:txBody>
      </p:sp>
      <p:sp>
        <p:nvSpPr>
          <p:cNvPr id="3" name="Content Placeholder 2"/>
          <p:cNvSpPr>
            <a:spLocks noGrp="1"/>
          </p:cNvSpPr>
          <p:nvPr>
            <p:ph idx="1"/>
          </p:nvPr>
        </p:nvSpPr>
        <p:spPr/>
        <p:txBody>
          <a:bodyPr/>
          <a:lstStyle/>
          <a:p>
            <a:r>
              <a:rPr lang="en-US" dirty="0"/>
              <a:t>Adoption of practices designed to increase the plurality of logics is self-reinforcing</a:t>
            </a:r>
          </a:p>
          <a:p>
            <a:r>
              <a:rPr lang="en-US" dirty="0"/>
              <a:t>Independent but consistent actions of distinct organizations allowed localized practices to be seen as more conventional</a:t>
            </a:r>
          </a:p>
        </p:txBody>
      </p:sp>
    </p:spTree>
    <p:extLst>
      <p:ext uri="{BB962C8B-B14F-4D97-AF65-F5344CB8AC3E}">
        <p14:creationId xmlns:p14="http://schemas.microsoft.com/office/powerpoint/2010/main" val="2477252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Findings</a:t>
            </a:r>
          </a:p>
        </p:txBody>
      </p:sp>
      <p:sp>
        <p:nvSpPr>
          <p:cNvPr id="3" name="Content Placeholder 2"/>
          <p:cNvSpPr>
            <a:spLocks noGrp="1"/>
          </p:cNvSpPr>
          <p:nvPr>
            <p:ph idx="1"/>
          </p:nvPr>
        </p:nvSpPr>
        <p:spPr/>
        <p:txBody>
          <a:bodyPr/>
          <a:lstStyle/>
          <a:p>
            <a:r>
              <a:rPr lang="en-US" dirty="0"/>
              <a:t>Importance of entrepreneurial organizations in creating institutional complexity</a:t>
            </a:r>
          </a:p>
          <a:p>
            <a:r>
              <a:rPr lang="en-US" dirty="0"/>
              <a:t>Entrepreneurs who are able to sustain their own resources (using conventional/standard practices) are able to skirt conformity in the field without a centralized or high power position.</a:t>
            </a:r>
          </a:p>
        </p:txBody>
      </p:sp>
    </p:spTree>
    <p:extLst>
      <p:ext uri="{BB962C8B-B14F-4D97-AF65-F5344CB8AC3E}">
        <p14:creationId xmlns:p14="http://schemas.microsoft.com/office/powerpoint/2010/main" val="2487258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Conclusion</a:t>
            </a:r>
          </a:p>
        </p:txBody>
      </p:sp>
      <p:sp>
        <p:nvSpPr>
          <p:cNvPr id="5" name="Content Placeholder 4"/>
          <p:cNvSpPr>
            <a:spLocks noGrp="1"/>
          </p:cNvSpPr>
          <p:nvPr>
            <p:ph idx="1"/>
          </p:nvPr>
        </p:nvSpPr>
        <p:spPr>
          <a:xfrm>
            <a:off x="457200" y="1828800"/>
            <a:ext cx="8229600" cy="4572000"/>
          </a:xfrm>
        </p:spPr>
        <p:txBody>
          <a:bodyPr/>
          <a:lstStyle/>
          <a:p>
            <a:pPr>
              <a:spcBef>
                <a:spcPts val="800"/>
              </a:spcBef>
            </a:pPr>
            <a:r>
              <a:rPr lang="en-US" sz="2800" dirty="0"/>
              <a:t>The incumbent system of “competitive capitalism” (Adler, 2014) governs access to capital, legal forms of organization, and tools for accountability and legitimacy</a:t>
            </a:r>
          </a:p>
          <a:p>
            <a:pPr>
              <a:spcBef>
                <a:spcPts val="800"/>
              </a:spcBef>
            </a:pPr>
            <a:r>
              <a:rPr lang="en-US" sz="2800" dirty="0"/>
              <a:t>We shed light on how actors interact with existing conventions of capitalism to develop institutional conditions in which </a:t>
            </a:r>
            <a:r>
              <a:rPr lang="en-US" sz="2800"/>
              <a:t>to develop social </a:t>
            </a:r>
            <a:r>
              <a:rPr lang="en-US" sz="2800" dirty="0"/>
              <a:t>enterprise</a:t>
            </a:r>
          </a:p>
        </p:txBody>
      </p:sp>
    </p:spTree>
    <p:extLst>
      <p:ext uri="{BB962C8B-B14F-4D97-AF65-F5344CB8AC3E}">
        <p14:creationId xmlns:p14="http://schemas.microsoft.com/office/powerpoint/2010/main" val="1978874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18847" t="16786" r="14143" b="14386"/>
          <a:stretch/>
        </p:blipFill>
        <p:spPr bwMode="auto">
          <a:xfrm>
            <a:off x="950843" y="4380813"/>
            <a:ext cx="2173357" cy="2069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p:txBody>
          <a:bodyPr/>
          <a:lstStyle/>
          <a:p>
            <a:r>
              <a:rPr lang="en-US" dirty="0"/>
              <a:t>Seattle Impact Finance Companies</a:t>
            </a:r>
          </a:p>
        </p:txBody>
      </p:sp>
      <p:sp>
        <p:nvSpPr>
          <p:cNvPr id="5" name="Content Placeholder 4"/>
          <p:cNvSpPr>
            <a:spLocks noGrp="1"/>
          </p:cNvSpPr>
          <p:nvPr>
            <p:ph idx="1"/>
          </p:nvPr>
        </p:nvSpPr>
        <p:spPr>
          <a:xfrm>
            <a:off x="457200" y="1668787"/>
            <a:ext cx="2400300" cy="1516704"/>
          </a:xfrm>
        </p:spPr>
        <p:txBody>
          <a:bodyPr/>
          <a:lstStyle/>
          <a:p>
            <a:pPr marL="0" indent="0">
              <a:buNone/>
            </a:pPr>
            <a:r>
              <a:rPr lang="en-US" b="1" dirty="0"/>
              <a:t>Accelerate</a:t>
            </a:r>
            <a:r>
              <a:rPr lang="en-US" dirty="0"/>
              <a:t>:  innovation accelerator</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4162" y="1676400"/>
            <a:ext cx="1714500"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2362200"/>
            <a:ext cx="1524000" cy="2205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048000" y="4630615"/>
            <a:ext cx="3886200" cy="1569660"/>
          </a:xfrm>
          <a:prstGeom prst="rect">
            <a:avLst/>
          </a:prstGeom>
          <a:noFill/>
        </p:spPr>
        <p:txBody>
          <a:bodyPr wrap="square" rtlCol="0">
            <a:spAutoFit/>
          </a:bodyPr>
          <a:lstStyle/>
          <a:p>
            <a:r>
              <a:rPr lang="en-US" sz="3200" b="1" dirty="0"/>
              <a:t> </a:t>
            </a:r>
            <a:r>
              <a:rPr lang="en-US" sz="3200" b="1" dirty="0" err="1"/>
              <a:t>Shareland</a:t>
            </a:r>
            <a:r>
              <a:rPr lang="en-US" sz="3200" dirty="0"/>
              <a:t>:  crowdfunded lending platform</a:t>
            </a:r>
          </a:p>
        </p:txBody>
      </p:sp>
      <p:sp>
        <p:nvSpPr>
          <p:cNvPr id="7" name="TextBox 6"/>
          <p:cNvSpPr txBox="1"/>
          <p:nvPr/>
        </p:nvSpPr>
        <p:spPr>
          <a:xfrm>
            <a:off x="4800600" y="2697540"/>
            <a:ext cx="2743200" cy="1569660"/>
          </a:xfrm>
          <a:prstGeom prst="rect">
            <a:avLst/>
          </a:prstGeom>
          <a:noFill/>
        </p:spPr>
        <p:txBody>
          <a:bodyPr wrap="square" rtlCol="0">
            <a:spAutoFit/>
          </a:bodyPr>
          <a:lstStyle/>
          <a:p>
            <a:r>
              <a:rPr lang="en-US" sz="3200" b="1" dirty="0"/>
              <a:t>Impact Angels</a:t>
            </a:r>
            <a:r>
              <a:rPr lang="en-US" sz="3200" dirty="0"/>
              <a:t>:  angel investor group</a:t>
            </a:r>
          </a:p>
        </p:txBody>
      </p:sp>
    </p:spTree>
    <p:extLst>
      <p:ext uri="{BB962C8B-B14F-4D97-AF65-F5344CB8AC3E}">
        <p14:creationId xmlns:p14="http://schemas.microsoft.com/office/powerpoint/2010/main" val="2852599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Seattle Impact Finance Companies</a:t>
            </a:r>
          </a:p>
        </p:txBody>
      </p:sp>
      <p:sp>
        <p:nvSpPr>
          <p:cNvPr id="3" name="Content Placeholder 2"/>
          <p:cNvSpPr>
            <a:spLocks noGrp="1"/>
          </p:cNvSpPr>
          <p:nvPr>
            <p:ph idx="1"/>
          </p:nvPr>
        </p:nvSpPr>
        <p:spPr/>
        <p:txBody>
          <a:bodyPr/>
          <a:lstStyle/>
          <a:p>
            <a:pPr marL="0" lvl="0" indent="0">
              <a:spcBef>
                <a:spcPts val="800"/>
              </a:spcBef>
              <a:buNone/>
            </a:pPr>
            <a:r>
              <a:rPr lang="en-US" sz="2400" dirty="0">
                <a:solidFill>
                  <a:prstClr val="black"/>
                </a:solidFill>
              </a:rPr>
              <a:t>“Members believe that </a:t>
            </a:r>
            <a:r>
              <a:rPr lang="en-US" sz="2400" i="1" u="sng" dirty="0">
                <a:solidFill>
                  <a:prstClr val="black"/>
                </a:solidFill>
              </a:rPr>
              <a:t>impact investing can meaningfully address our world’s social, environmental, and economic issues while generating sound financial return and measurable change</a:t>
            </a:r>
            <a:r>
              <a:rPr lang="en-US" sz="2400" dirty="0">
                <a:solidFill>
                  <a:prstClr val="black"/>
                </a:solidFill>
              </a:rPr>
              <a:t>. We are attempting to prove this hypothesis by gaining investing knowledge and experience in order to carefully direct our investment capital. Our work requires us </a:t>
            </a:r>
            <a:r>
              <a:rPr lang="en-US" sz="2400" i="1" u="sng" dirty="0">
                <a:solidFill>
                  <a:prstClr val="black"/>
                </a:solidFill>
              </a:rPr>
              <a:t>to work through cultural taboos surrounding money, and to reimagine generally accepted investment strategies which ignore human and environmental factors</a:t>
            </a:r>
            <a:r>
              <a:rPr lang="en-US" sz="2400" dirty="0">
                <a:solidFill>
                  <a:prstClr val="black"/>
                </a:solidFill>
              </a:rPr>
              <a:t>.” [Impact Angels’ Mission]</a:t>
            </a:r>
          </a:p>
        </p:txBody>
      </p:sp>
    </p:spTree>
    <p:extLst>
      <p:ext uri="{BB962C8B-B14F-4D97-AF65-F5344CB8AC3E}">
        <p14:creationId xmlns:p14="http://schemas.microsoft.com/office/powerpoint/2010/main" val="103215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Financing Social Impact Businesses</a:t>
            </a:r>
          </a:p>
        </p:txBody>
      </p:sp>
      <p:sp>
        <p:nvSpPr>
          <p:cNvPr id="3" name="Content Placeholder 2"/>
          <p:cNvSpPr>
            <a:spLocks noGrp="1"/>
          </p:cNvSpPr>
          <p:nvPr>
            <p:ph idx="1"/>
          </p:nvPr>
        </p:nvSpPr>
        <p:spPr>
          <a:xfrm>
            <a:off x="457200" y="1828800"/>
            <a:ext cx="8229600" cy="4648200"/>
          </a:xfrm>
        </p:spPr>
        <p:txBody>
          <a:bodyPr/>
          <a:lstStyle/>
          <a:p>
            <a:pPr marL="0" indent="0">
              <a:buNone/>
            </a:pPr>
            <a:r>
              <a:rPr lang="en-US" dirty="0"/>
              <a:t>The market for capital is culturally constructed and embodied in practices (Thornton, Ocasio &amp; Lounsbury, 2012; Zajac &amp; Westphal, 2004).</a:t>
            </a:r>
          </a:p>
          <a:p>
            <a:pPr marL="0" indent="0">
              <a:buNone/>
            </a:pPr>
            <a:endParaRPr lang="en-US" dirty="0"/>
          </a:p>
          <a:p>
            <a:pPr marL="0" indent="0">
              <a:buNone/>
            </a:pPr>
            <a:r>
              <a:rPr lang="en-US" dirty="0"/>
              <a:t>These firms ascribe to multiple logics:</a:t>
            </a:r>
          </a:p>
          <a:p>
            <a:r>
              <a:rPr lang="en-US" dirty="0"/>
              <a:t>The </a:t>
            </a:r>
            <a:r>
              <a:rPr lang="en-US" b="1" dirty="0"/>
              <a:t>market logic dominates </a:t>
            </a:r>
            <a:r>
              <a:rPr lang="en-US" dirty="0"/>
              <a:t>practices for financing for-profit business</a:t>
            </a:r>
          </a:p>
          <a:p>
            <a:r>
              <a:rPr lang="en-US" dirty="0"/>
              <a:t>The </a:t>
            </a:r>
            <a:r>
              <a:rPr lang="en-US" b="1" dirty="0"/>
              <a:t>community logic </a:t>
            </a:r>
            <a:r>
              <a:rPr lang="en-US" dirty="0"/>
              <a:t>informs practices for social impact businesses</a:t>
            </a:r>
          </a:p>
          <a:p>
            <a:endParaRPr lang="en-US" dirty="0"/>
          </a:p>
        </p:txBody>
      </p:sp>
    </p:spTree>
    <p:extLst>
      <p:ext uri="{BB962C8B-B14F-4D97-AF65-F5344CB8AC3E}">
        <p14:creationId xmlns:p14="http://schemas.microsoft.com/office/powerpoint/2010/main" val="99903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Dimensions of Complexity</a:t>
            </a:r>
          </a:p>
        </p:txBody>
      </p:sp>
      <p:sp>
        <p:nvSpPr>
          <p:cNvPr id="5" name="Content Placeholder 4"/>
          <p:cNvSpPr>
            <a:spLocks noGrp="1"/>
          </p:cNvSpPr>
          <p:nvPr>
            <p:ph idx="1"/>
          </p:nvPr>
        </p:nvSpPr>
        <p:spPr/>
        <p:txBody>
          <a:bodyPr/>
          <a:lstStyle/>
          <a:p>
            <a:r>
              <a:rPr lang="en-US" dirty="0"/>
              <a:t>The </a:t>
            </a:r>
            <a:r>
              <a:rPr lang="en-US" u="sng" dirty="0"/>
              <a:t>presence or absence of conflict </a:t>
            </a:r>
            <a:r>
              <a:rPr lang="en-US" dirty="0"/>
              <a:t>among means and ends of two or more logics </a:t>
            </a:r>
            <a:r>
              <a:rPr lang="en-US" sz="2800" dirty="0"/>
              <a:t>(</a:t>
            </a:r>
            <a:r>
              <a:rPr lang="en-US" sz="2800" dirty="0" err="1"/>
              <a:t>Pache</a:t>
            </a:r>
            <a:r>
              <a:rPr lang="en-US" sz="2800" dirty="0"/>
              <a:t> &amp; Santos, 2010) </a:t>
            </a:r>
          </a:p>
          <a:p>
            <a:r>
              <a:rPr lang="en-US" dirty="0"/>
              <a:t>The </a:t>
            </a:r>
            <a:r>
              <a:rPr lang="en-US" u="sng" dirty="0"/>
              <a:t>degree of ambiguity or specificity of practices</a:t>
            </a:r>
            <a:r>
              <a:rPr lang="en-US" dirty="0"/>
              <a:t> associated with different logics </a:t>
            </a:r>
            <a:r>
              <a:rPr lang="en-US" sz="2800" dirty="0"/>
              <a:t>(</a:t>
            </a:r>
            <a:r>
              <a:rPr lang="en-US" sz="2800" dirty="0" err="1"/>
              <a:t>Goodrick</a:t>
            </a:r>
            <a:r>
              <a:rPr lang="en-US" sz="2800" dirty="0"/>
              <a:t> &amp; </a:t>
            </a:r>
            <a:r>
              <a:rPr lang="en-US" sz="2800" dirty="0" err="1"/>
              <a:t>Salancik</a:t>
            </a:r>
            <a:r>
              <a:rPr lang="en-US" sz="2800" dirty="0"/>
              <a:t>, 1996) </a:t>
            </a:r>
          </a:p>
          <a:p>
            <a:r>
              <a:rPr lang="en-US" dirty="0"/>
              <a:t>Complexity exists across multiple dimensions</a:t>
            </a:r>
          </a:p>
          <a:p>
            <a:endParaRPr lang="en-US" sz="3600" dirty="0"/>
          </a:p>
        </p:txBody>
      </p:sp>
    </p:spTree>
    <p:extLst>
      <p:ext uri="{BB962C8B-B14F-4D97-AF65-F5344CB8AC3E}">
        <p14:creationId xmlns:p14="http://schemas.microsoft.com/office/powerpoint/2010/main" val="592972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Cultural Tensions in Societal-Level Logics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1731339"/>
              </p:ext>
            </p:extLst>
          </p:nvPr>
        </p:nvGraphicFramePr>
        <p:xfrm>
          <a:off x="457199" y="1534893"/>
          <a:ext cx="8305800" cy="4611345"/>
        </p:xfrm>
        <a:graphic>
          <a:graphicData uri="http://schemas.openxmlformats.org/drawingml/2006/table">
            <a:tbl>
              <a:tblPr firstRow="1" firstCol="1" bandRow="1">
                <a:tableStyleId>{D27102A9-8310-4765-A935-A1911B00CA55}</a:tableStyleId>
              </a:tblPr>
              <a:tblGrid>
                <a:gridCol w="2571605">
                  <a:extLst>
                    <a:ext uri="{9D8B030D-6E8A-4147-A177-3AD203B41FA5}">
                      <a16:colId xmlns:a16="http://schemas.microsoft.com/office/drawing/2014/main" val="20000"/>
                    </a:ext>
                  </a:extLst>
                </a:gridCol>
                <a:gridCol w="2643665">
                  <a:extLst>
                    <a:ext uri="{9D8B030D-6E8A-4147-A177-3AD203B41FA5}">
                      <a16:colId xmlns:a16="http://schemas.microsoft.com/office/drawing/2014/main" val="20001"/>
                    </a:ext>
                  </a:extLst>
                </a:gridCol>
                <a:gridCol w="3090530">
                  <a:extLst>
                    <a:ext uri="{9D8B030D-6E8A-4147-A177-3AD203B41FA5}">
                      <a16:colId xmlns:a16="http://schemas.microsoft.com/office/drawing/2014/main" val="20002"/>
                    </a:ext>
                  </a:extLst>
                </a:gridCol>
              </a:tblGrid>
              <a:tr h="522507">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Market Logic</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Community Logic</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0"/>
                  </a:ext>
                </a:extLst>
              </a:tr>
              <a:tr h="665423">
                <a:tc>
                  <a:txBody>
                    <a:bodyPr/>
                    <a:lstStyle/>
                    <a:p>
                      <a:pPr marL="0" marR="0">
                        <a:spcBef>
                          <a:spcPts val="0"/>
                        </a:spcBef>
                        <a:spcAft>
                          <a:spcPts val="0"/>
                        </a:spcAft>
                      </a:pPr>
                      <a:r>
                        <a:rPr lang="en-US" sz="2000" dirty="0">
                          <a:effectLst/>
                        </a:rPr>
                        <a:t>Economic System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Market Capitalism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a:effectLst/>
                        </a:rPr>
                        <a:t>Cooperative Capitalism</a:t>
                      </a:r>
                      <a:endParaRPr lang="en-US" sz="200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1"/>
                  </a:ext>
                </a:extLst>
              </a:tr>
              <a:tr h="553777">
                <a:tc>
                  <a:txBody>
                    <a:bodyPr/>
                    <a:lstStyle/>
                    <a:p>
                      <a:pPr marL="0" marR="0">
                        <a:spcBef>
                          <a:spcPts val="0"/>
                        </a:spcBef>
                        <a:spcAft>
                          <a:spcPts val="0"/>
                        </a:spcAft>
                      </a:pPr>
                      <a:r>
                        <a:rPr lang="en-US" sz="2000" dirty="0">
                          <a:effectLst/>
                        </a:rPr>
                        <a:t>Social Orientation</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Self interest</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Common interest</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2"/>
                  </a:ext>
                </a:extLst>
              </a:tr>
              <a:tr h="873369">
                <a:tc>
                  <a:txBody>
                    <a:bodyPr/>
                    <a:lstStyle/>
                    <a:p>
                      <a:pPr marL="0" marR="0">
                        <a:spcBef>
                          <a:spcPts val="0"/>
                        </a:spcBef>
                        <a:spcAft>
                          <a:spcPts val="0"/>
                        </a:spcAft>
                      </a:pPr>
                      <a:r>
                        <a:rPr lang="en-US" sz="2000" dirty="0">
                          <a:effectLst/>
                        </a:rPr>
                        <a:t>Definition of Value</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Money</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Honor, status, commitment to group</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3"/>
                  </a:ext>
                </a:extLst>
              </a:tr>
              <a:tr h="665423">
                <a:tc>
                  <a:txBody>
                    <a:bodyPr/>
                    <a:lstStyle/>
                    <a:p>
                      <a:pPr marL="0" marR="0">
                        <a:spcBef>
                          <a:spcPts val="0"/>
                        </a:spcBef>
                        <a:spcAft>
                          <a:spcPts val="0"/>
                        </a:spcAft>
                      </a:pPr>
                      <a:r>
                        <a:rPr lang="en-US" sz="2000" dirty="0">
                          <a:effectLst/>
                        </a:rPr>
                        <a:t>Orientation toward capital</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Maximization</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a:effectLst/>
                        </a:rPr>
                        <a:t>Sufficiency</a:t>
                      </a:r>
                      <a:endParaRPr lang="en-US" sz="200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4"/>
                  </a:ext>
                </a:extLst>
              </a:tr>
              <a:tr h="665423">
                <a:tc>
                  <a:txBody>
                    <a:bodyPr/>
                    <a:lstStyle/>
                    <a:p>
                      <a:pPr marL="0" marR="0">
                        <a:spcBef>
                          <a:spcPts val="0"/>
                        </a:spcBef>
                        <a:spcAft>
                          <a:spcPts val="0"/>
                        </a:spcAft>
                      </a:pPr>
                      <a:r>
                        <a:rPr lang="en-US" sz="2000" dirty="0">
                          <a:effectLst/>
                        </a:rPr>
                        <a:t>Spatial Perspective</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Global, outward looking</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Local, inward looking</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5"/>
                  </a:ext>
                </a:extLst>
              </a:tr>
              <a:tr h="665423">
                <a:tc>
                  <a:txBody>
                    <a:bodyPr/>
                    <a:lstStyle/>
                    <a:p>
                      <a:pPr marL="0" marR="0">
                        <a:spcBef>
                          <a:spcPts val="0"/>
                        </a:spcBef>
                        <a:spcAft>
                          <a:spcPts val="0"/>
                        </a:spcAft>
                      </a:pPr>
                      <a:r>
                        <a:rPr lang="en-US" sz="2000" dirty="0">
                          <a:effectLst/>
                        </a:rPr>
                        <a:t>Time Orientation</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Current, short-term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tc>
                  <a:txBody>
                    <a:bodyPr/>
                    <a:lstStyle/>
                    <a:p>
                      <a:pPr marL="0" marR="0" algn="ctr">
                        <a:spcBef>
                          <a:spcPts val="0"/>
                        </a:spcBef>
                        <a:spcAft>
                          <a:spcPts val="0"/>
                        </a:spcAft>
                      </a:pPr>
                      <a:r>
                        <a:rPr lang="en-US" sz="2000" dirty="0">
                          <a:effectLst/>
                        </a:rPr>
                        <a:t>Futuristic, long-term</a:t>
                      </a:r>
                      <a:endParaRPr lang="en-US"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24232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Research Questions</a:t>
            </a:r>
          </a:p>
        </p:txBody>
      </p:sp>
      <p:sp>
        <p:nvSpPr>
          <p:cNvPr id="3" name="Content Placeholder 2"/>
          <p:cNvSpPr>
            <a:spLocks noGrp="1"/>
          </p:cNvSpPr>
          <p:nvPr>
            <p:ph idx="1"/>
          </p:nvPr>
        </p:nvSpPr>
        <p:spPr/>
        <p:txBody>
          <a:bodyPr>
            <a:normAutofit/>
          </a:bodyPr>
          <a:lstStyle/>
          <a:p>
            <a:r>
              <a:rPr lang="en-US" dirty="0"/>
              <a:t>To what extent are impact finance organizations aligned with the market logic and the community logic?</a:t>
            </a:r>
          </a:p>
          <a:p>
            <a:r>
              <a:rPr lang="en-US" dirty="0"/>
              <a:t>What practices are these organizations employing to increase capital flows toward impact businesses? </a:t>
            </a:r>
          </a:p>
          <a:p>
            <a:r>
              <a:rPr lang="en-US" dirty="0"/>
              <a:t>How do variations in their practices affect the institutional complexity of the finance field?</a:t>
            </a:r>
          </a:p>
        </p:txBody>
      </p:sp>
    </p:spTree>
    <p:extLst>
      <p:ext uri="{BB962C8B-B14F-4D97-AF65-F5344CB8AC3E}">
        <p14:creationId xmlns:p14="http://schemas.microsoft.com/office/powerpoint/2010/main" val="451224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a:t>
            </a:r>
          </a:p>
        </p:txBody>
      </p:sp>
      <p:sp>
        <p:nvSpPr>
          <p:cNvPr id="3" name="Content Placeholder 2"/>
          <p:cNvSpPr>
            <a:spLocks noGrp="1"/>
          </p:cNvSpPr>
          <p:nvPr>
            <p:ph idx="1"/>
          </p:nvPr>
        </p:nvSpPr>
        <p:spPr/>
        <p:txBody>
          <a:bodyPr/>
          <a:lstStyle/>
          <a:p>
            <a:r>
              <a:rPr lang="en-US" sz="3000" dirty="0"/>
              <a:t>Comparative case analysis of three organizations based on interviews and archival data</a:t>
            </a:r>
          </a:p>
          <a:p>
            <a:r>
              <a:rPr lang="en-US" sz="3000" dirty="0"/>
              <a:t>Identified and analyzed each organization’s practices</a:t>
            </a:r>
          </a:p>
          <a:p>
            <a:r>
              <a:rPr lang="en-US" sz="3000" dirty="0"/>
              <a:t>Compared each to their conventional counterpart to understand the differences</a:t>
            </a:r>
          </a:p>
          <a:p>
            <a:r>
              <a:rPr lang="en-US" sz="3000" dirty="0"/>
              <a:t>Examined how they justified their practices, esp. those that varied from conventional practice</a:t>
            </a:r>
          </a:p>
        </p:txBody>
      </p:sp>
    </p:spTree>
    <p:extLst>
      <p:ext uri="{BB962C8B-B14F-4D97-AF65-F5344CB8AC3E}">
        <p14:creationId xmlns:p14="http://schemas.microsoft.com/office/powerpoint/2010/main" val="914735799"/>
      </p:ext>
    </p:extLst>
  </p:cSld>
  <p:clrMapOvr>
    <a:masterClrMapping/>
  </p:clrMapOvr>
</p:sld>
</file>

<file path=ppt/theme/theme1.xml><?xml version="1.0" encoding="utf-8"?>
<a:theme xmlns:a="http://schemas.openxmlformats.org/drawingml/2006/main" name="UW Tacoma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W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UW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UW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UW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deca18-f46e-4567-9693-54dba66862b6" xsi:nil="true"/>
    <lcf76f155ced4ddcb4097134ff3c332f xmlns="c3cf2a87-d7f5-4d53-a175-a0a1e7f018d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5FE2D001CF2D344AB637DEDC91790A9" ma:contentTypeVersion="12" ma:contentTypeDescription="Create a new document." ma:contentTypeScope="" ma:versionID="821af95a0cfd2f1719c8aee35f1cc6c1">
  <xsd:schema xmlns:xsd="http://www.w3.org/2001/XMLSchema" xmlns:xs="http://www.w3.org/2001/XMLSchema" xmlns:p="http://schemas.microsoft.com/office/2006/metadata/properties" xmlns:ns2="c3cf2a87-d7f5-4d53-a175-a0a1e7f018d0" xmlns:ns3="45deca18-f46e-4567-9693-54dba66862b6" targetNamespace="http://schemas.microsoft.com/office/2006/metadata/properties" ma:root="true" ma:fieldsID="4a90713198e88ab16653e2d6d9ce611a" ns2:_="" ns3:_="">
    <xsd:import namespace="c3cf2a87-d7f5-4d53-a175-a0a1e7f018d0"/>
    <xsd:import namespace="45deca18-f46e-4567-9693-54dba66862b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cf2a87-d7f5-4d53-a175-a0a1e7f01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20148b9-20a4-48a0-acba-ba52d68a37a3"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deca18-f46e-4567-9693-54dba66862b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d10a926-ad76-4245-a4fc-5ee384335586}" ma:internalName="TaxCatchAll" ma:showField="CatchAllData" ma:web="45deca18-f46e-4567-9693-54dba66862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21FD75-8A89-44DF-BB2A-8096D1D5FBCC}">
  <ds:schemaRefs>
    <ds:schemaRef ds:uri="http://schemas.microsoft.com/office/2006/metadata/properties"/>
    <ds:schemaRef ds:uri="http://schemas.microsoft.com/office/infopath/2007/PartnerControls"/>
    <ds:schemaRef ds:uri="45deca18-f46e-4567-9693-54dba66862b6"/>
    <ds:schemaRef ds:uri="c3cf2a87-d7f5-4d53-a175-a0a1e7f018d0"/>
  </ds:schemaRefs>
</ds:datastoreItem>
</file>

<file path=customXml/itemProps2.xml><?xml version="1.0" encoding="utf-8"?>
<ds:datastoreItem xmlns:ds="http://schemas.openxmlformats.org/officeDocument/2006/customXml" ds:itemID="{66CC9D7E-33B8-4E82-B7B2-1DF147C0B2E9}">
  <ds:schemaRefs>
    <ds:schemaRef ds:uri="http://schemas.microsoft.com/sharepoint/v3/contenttype/forms"/>
  </ds:schemaRefs>
</ds:datastoreItem>
</file>

<file path=customXml/itemProps3.xml><?xml version="1.0" encoding="utf-8"?>
<ds:datastoreItem xmlns:ds="http://schemas.openxmlformats.org/officeDocument/2006/customXml" ds:itemID="{5A16596E-E669-4411-8E19-C37AA1BE0C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cf2a87-d7f5-4d53-a175-a0a1e7f018d0"/>
    <ds:schemaRef ds:uri="45deca18-f46e-4567-9693-54dba66862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UW Tacoma Theme</Template>
  <TotalTime>7315</TotalTime>
  <Words>2364</Words>
  <Application>Microsoft Office PowerPoint</Application>
  <PresentationFormat>On-screen Show (4:3)</PresentationFormat>
  <Paragraphs>491</Paragraphs>
  <Slides>25</Slides>
  <Notes>14</Notes>
  <HiddenSlides>0</HiddenSlides>
  <MMClips>0</MMClips>
  <ScaleCrop>false</ScaleCrop>
  <HeadingPairs>
    <vt:vector size="4" baseType="variant">
      <vt:variant>
        <vt:lpstr>Theme</vt:lpstr>
      </vt:variant>
      <vt:variant>
        <vt:i4>8</vt:i4>
      </vt:variant>
      <vt:variant>
        <vt:lpstr>Slide Titles</vt:lpstr>
      </vt:variant>
      <vt:variant>
        <vt:i4>25</vt:i4>
      </vt:variant>
    </vt:vector>
  </HeadingPairs>
  <TitlesOfParts>
    <vt:vector size="33" baseType="lpstr">
      <vt:lpstr>UW Tacoma Theme</vt:lpstr>
      <vt:lpstr>Custom Design</vt:lpstr>
      <vt:lpstr>UW Theme</vt:lpstr>
      <vt:lpstr>1_Custom Design</vt:lpstr>
      <vt:lpstr>1_UW Theme</vt:lpstr>
      <vt:lpstr>2_Custom Design</vt:lpstr>
      <vt:lpstr>2_UW Theme</vt:lpstr>
      <vt:lpstr>3_UW Theme</vt:lpstr>
      <vt:lpstr>Practice Variation as a Mechanism for Generating Institutional Complexity Local Experiments in Funding  Social Impact Businesses</vt:lpstr>
      <vt:lpstr>Changing the Rules of Finance in Seattle</vt:lpstr>
      <vt:lpstr>Seattle Impact Finance Companies</vt:lpstr>
      <vt:lpstr>Seattle Impact Finance Companies</vt:lpstr>
      <vt:lpstr>Financing Social Impact Businesses</vt:lpstr>
      <vt:lpstr>Dimensions of Complexity</vt:lpstr>
      <vt:lpstr>Cultural Tensions in Societal-Level Logics</vt:lpstr>
      <vt:lpstr>Our Research Questions</vt:lpstr>
      <vt:lpstr>Methods</vt:lpstr>
      <vt:lpstr>Accelerate</vt:lpstr>
      <vt:lpstr>Impact Angels</vt:lpstr>
      <vt:lpstr>Shareland</vt:lpstr>
      <vt:lpstr>Analysis: Practice Variations</vt:lpstr>
      <vt:lpstr>Practice Variations</vt:lpstr>
      <vt:lpstr>Type of Practice Variation by  Internal vs. External Orientation</vt:lpstr>
      <vt:lpstr>Symbolic Meanings of Practices</vt:lpstr>
      <vt:lpstr>Representation of Societal Logics in Practice Justifications</vt:lpstr>
      <vt:lpstr>Practices and Cultural Tensions Addressed</vt:lpstr>
      <vt:lpstr>Practices and Cultural Tensions Addressed</vt:lpstr>
      <vt:lpstr>Building Theory:  Richer View of Conflict between Logics</vt:lpstr>
      <vt:lpstr>Building Theory: Specificity</vt:lpstr>
      <vt:lpstr>Creating Field-Level Complexity</vt:lpstr>
      <vt:lpstr>Findings</vt:lpstr>
      <vt:lpstr>Findings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Challenging Capitalism:  Early Moments of the Social Enterprise Field in Seattle</dc:title>
  <dc:creator>Jill</dc:creator>
  <cp:lastModifiedBy>Dell User</cp:lastModifiedBy>
  <cp:revision>239</cp:revision>
  <dcterms:created xsi:type="dcterms:W3CDTF">2013-07-10T23:49:14Z</dcterms:created>
  <dcterms:modified xsi:type="dcterms:W3CDTF">2025-11-25T01:21:39Z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0x01010025FE2D001CF2D344AB637DEDC91790A9</vt:lpwstr>
  </property>
  <property fmtid="{D5CDD505-2E9C-101B-9397-08002B2CF9AE}" pid="3" name="CreatedDateTime_Client">
    <vt:filetime>2017-11-30T00:52:44Z</vt:filetime>
  </property>
  <property fmtid="{D5CDD505-2E9C-101B-9397-08002B2CF9AE}" pid="4" name="LastModifiedDateTime_Client">
    <vt:filetime>2017-11-30T00:52:44Z</vt:filetime>
  </property>
  <property fmtid="{D5CDD505-2E9C-101B-9397-08002B2CF9AE}" pid="5" name="MediaServiceImageTags">
    <vt:lpwstr/>
  </property>
</Properties>
</file>