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2.xml" ContentType="application/vnd.openxmlformats-officedocument.presentationml.slide+xml"/>
  <Override PartName="/ppt/slides/slide1.xml" ContentType="application/vnd.openxmlformats-officedocument.presentationml.slide+xml"/>
  <Override PartName="/ppt/slideLayouts/slideLayout11.xml" ContentType="application/vnd.openxmlformats-officedocument.presentationml.slideLayout+xml"/>
  <Override PartName="/ppt/slideMasters/slideMaster1.xml" ContentType="application/vnd.openxmlformats-officedocument.presentationml.slideMaster+xml"/>
  <Override PartName="/ppt/slideLayouts/slideLayout10.xml" ContentType="application/vnd.openxmlformats-officedocument.presentationml.slideLayout+xml"/>
  <Override PartName="/ppt/slideLayouts/slideLayout8.xml" ContentType="application/vnd.openxmlformats-officedocument.presentationml.slideLayout+xml"/>
  <Override PartName="/ppt/slideLayouts/slideLayout1.xml" ContentType="application/vnd.openxmlformats-officedocument.presentationml.slideLayout+xml"/>
  <Override PartName="/ppt/slideLayouts/slideLayout9.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7" r:id="rId2"/>
    <p:sldId id="258"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a:srgbClr val="332E36"/>
    <a:srgbClr val="CC0066"/>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28" d="100"/>
          <a:sy n="128" d="100"/>
        </p:scale>
        <p:origin x="-605" y="-29"/>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10" Type="http://schemas.openxmlformats.org/officeDocument/2006/relationships/customXml" Target="../customXml/item3.xml"/><Relationship Id="rId4" Type="http://schemas.openxmlformats.org/officeDocument/2006/relationships/presProps" Target="presProps.xml"/><Relationship Id="rId9" Type="http://schemas.openxmlformats.org/officeDocument/2006/relationships/customXml" Target="../customXml/item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8B886FD5-E93C-4BBD-BFF7-BEB8DDE828E6}" type="datetimeFigureOut">
              <a:rPr lang="en-US" smtClean="0"/>
              <a:t>2/18/2017</a:t>
            </a:fld>
            <a:endParaRPr lang="en-US"/>
          </a:p>
        </p:txBody>
      </p:sp>
      <p:sp>
        <p:nvSpPr>
          <p:cNvPr id="16" name="Slide Number Placeholder 15"/>
          <p:cNvSpPr>
            <a:spLocks noGrp="1"/>
          </p:cNvSpPr>
          <p:nvPr>
            <p:ph type="sldNum" sz="quarter" idx="11"/>
          </p:nvPr>
        </p:nvSpPr>
        <p:spPr/>
        <p:txBody>
          <a:bodyPr/>
          <a:lstStyle/>
          <a:p>
            <a:fld id="{43D7611D-16EC-4E0D-A124-8035A5E03C16}"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B886FD5-E93C-4BBD-BFF7-BEB8DDE828E6}" type="datetimeFigureOut">
              <a:rPr lang="en-US" smtClean="0"/>
              <a:t>2/18/2017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D7611D-16EC-4E0D-A124-8035A5E03C1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B886FD5-E93C-4BBD-BFF7-BEB8DDE828E6}" type="datetimeFigureOut">
              <a:rPr lang="en-US" smtClean="0"/>
              <a:t>2/18/2017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D7611D-16EC-4E0D-A124-8035A5E03C1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8B886FD5-E93C-4BBD-BFF7-BEB8DDE828E6}" type="datetimeFigureOut">
              <a:rPr lang="en-US" smtClean="0"/>
              <a:t>2/18/2017</a:t>
            </a:fld>
            <a:endParaRPr lang="en-US"/>
          </a:p>
        </p:txBody>
      </p:sp>
      <p:sp>
        <p:nvSpPr>
          <p:cNvPr id="15" name="Slide Number Placeholder 14"/>
          <p:cNvSpPr>
            <a:spLocks noGrp="1"/>
          </p:cNvSpPr>
          <p:nvPr>
            <p:ph type="sldNum" sz="quarter" idx="15"/>
          </p:nvPr>
        </p:nvSpPr>
        <p:spPr/>
        <p:txBody>
          <a:bodyPr/>
          <a:lstStyle>
            <a:lvl1pPr algn="ctr">
              <a:defRPr/>
            </a:lvl1pPr>
          </a:lstStyle>
          <a:p>
            <a:fld id="{43D7611D-16EC-4E0D-A124-8035A5E03C16}" type="slidenum">
              <a:rPr lang="en-US" smtClean="0"/>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B886FD5-E93C-4BBD-BFF7-BEB8DDE828E6}" type="datetimeFigureOut">
              <a:rPr lang="en-US" smtClean="0"/>
              <a:t>2/18/2017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D7611D-16EC-4E0D-A124-8035A5E03C16}" type="slidenum">
              <a:rPr lang="en-US" smtClean="0"/>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8B886FD5-E93C-4BBD-BFF7-BEB8DDE828E6}" type="datetimeFigureOut">
              <a:rPr lang="en-US" smtClean="0"/>
              <a:t>2/18/2017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D7611D-16EC-4E0D-A124-8035A5E03C16}" type="slidenum">
              <a:rPr lang="en-US" smtClean="0"/>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43D7611D-16EC-4E0D-A124-8035A5E03C16}" type="slidenum">
              <a:rPr lang="en-US" smtClean="0"/>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8B886FD5-E93C-4BBD-BFF7-BEB8DDE828E6}" type="datetimeFigureOut">
              <a:rPr lang="en-US" smtClean="0"/>
              <a:t>2/18/2017</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8B886FD5-E93C-4BBD-BFF7-BEB8DDE828E6}" type="datetimeFigureOut">
              <a:rPr lang="en-US" smtClean="0"/>
              <a:t>2/18/2017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3D7611D-16EC-4E0D-A124-8035A5E03C16}" type="slidenum">
              <a:rPr lang="en-US" smtClean="0"/>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886FD5-E93C-4BBD-BFF7-BEB8DDE828E6}" type="datetimeFigureOut">
              <a:rPr lang="en-US" smtClean="0"/>
              <a:t>2/18/2017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3D7611D-16EC-4E0D-A124-8035A5E03C1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8B886FD5-E93C-4BBD-BFF7-BEB8DDE828E6}" type="datetimeFigureOut">
              <a:rPr lang="en-US" smtClean="0"/>
              <a:t>2/18/2017</a:t>
            </a:fld>
            <a:endParaRPr lang="en-US"/>
          </a:p>
        </p:txBody>
      </p:sp>
      <p:sp>
        <p:nvSpPr>
          <p:cNvPr id="9" name="Slide Number Placeholder 8"/>
          <p:cNvSpPr>
            <a:spLocks noGrp="1"/>
          </p:cNvSpPr>
          <p:nvPr>
            <p:ph type="sldNum" sz="quarter" idx="15"/>
          </p:nvPr>
        </p:nvSpPr>
        <p:spPr/>
        <p:txBody>
          <a:bodyPr/>
          <a:lstStyle/>
          <a:p>
            <a:fld id="{43D7611D-16EC-4E0D-A124-8035A5E03C16}" type="slidenum">
              <a:rPr lang="en-US" smtClean="0"/>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8B886FD5-E93C-4BBD-BFF7-BEB8DDE828E6}" type="datetimeFigureOut">
              <a:rPr lang="en-US" smtClean="0"/>
              <a:t>2/18/2017</a:t>
            </a:fld>
            <a:endParaRPr lang="en-US"/>
          </a:p>
        </p:txBody>
      </p:sp>
      <p:sp>
        <p:nvSpPr>
          <p:cNvPr id="9" name="Slide Number Placeholder 8"/>
          <p:cNvSpPr>
            <a:spLocks noGrp="1"/>
          </p:cNvSpPr>
          <p:nvPr>
            <p:ph type="sldNum" sz="quarter" idx="11"/>
          </p:nvPr>
        </p:nvSpPr>
        <p:spPr/>
        <p:txBody>
          <a:bodyPr/>
          <a:lstStyle/>
          <a:p>
            <a:fld id="{43D7611D-16EC-4E0D-A124-8035A5E03C16}"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8B886FD5-E93C-4BBD-BFF7-BEB8DDE828E6}" type="datetimeFigureOut">
              <a:rPr lang="en-US" smtClean="0"/>
              <a:t>2/18/2017</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43D7611D-16EC-4E0D-A124-8035A5E03C16}" type="slidenum">
              <a:rPr lang="en-US" smtClean="0"/>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76600" y="2514600"/>
            <a:ext cx="2743200" cy="17395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Content Placeholder 1"/>
          <p:cNvSpPr>
            <a:spLocks noGrp="1"/>
          </p:cNvSpPr>
          <p:nvPr>
            <p:ph idx="1"/>
          </p:nvPr>
        </p:nvSpPr>
        <p:spPr>
          <a:xfrm>
            <a:off x="0" y="83909"/>
            <a:ext cx="3200400" cy="4792891"/>
          </a:xfrm>
          <a:ln w="28575">
            <a:solidFill>
              <a:srgbClr val="FF0066"/>
            </a:solidFill>
            <a:prstDash val="sysDot"/>
          </a:ln>
        </p:spPr>
        <p:txBody>
          <a:bodyPr>
            <a:normAutofit fontScale="40000" lnSpcReduction="20000"/>
          </a:bodyPr>
          <a:lstStyle/>
          <a:p>
            <a:pPr marL="18288" indent="0">
              <a:buNone/>
            </a:pPr>
            <a:r>
              <a:rPr lang="en-US" sz="2500" b="1" dirty="0">
                <a:solidFill>
                  <a:srgbClr val="FF0066"/>
                </a:solidFill>
                <a:effectLst/>
              </a:rPr>
              <a:t>Interview with Nicki Minaj:</a:t>
            </a:r>
          </a:p>
          <a:p>
            <a:pPr marL="18288" indent="0">
              <a:buNone/>
            </a:pPr>
            <a:r>
              <a:rPr lang="en-US" b="1" dirty="0">
                <a:solidFill>
                  <a:srgbClr val="FF0066"/>
                </a:solidFill>
                <a:effectLst/>
              </a:rPr>
              <a:t>Q</a:t>
            </a:r>
            <a:r>
              <a:rPr lang="en-US" dirty="0">
                <a:effectLst/>
              </a:rPr>
              <a:t>: What would you say to women who are thinking about getting into this line of work?</a:t>
            </a:r>
          </a:p>
          <a:p>
            <a:pPr marL="18288" indent="0">
              <a:buNone/>
            </a:pPr>
            <a:r>
              <a:rPr lang="en-US" b="1" dirty="0">
                <a:solidFill>
                  <a:srgbClr val="FF0066"/>
                </a:solidFill>
                <a:effectLst/>
              </a:rPr>
              <a:t>A</a:t>
            </a:r>
            <a:r>
              <a:rPr lang="en-US" dirty="0">
                <a:effectLst/>
              </a:rPr>
              <a:t>: My advice to women in general: Even if you’re doing a nine-to-five job, treat yourself like a boss. Not arrogant, but be sure of what you want – and don’t allow people to run anything for you without your knowledge. I can rap in a London accent, make weird faces, wear spandex, wigs, and black lipstick. I can be more creative than the average male </a:t>
            </a:r>
            <a:r>
              <a:rPr lang="en-US" dirty="0" smtClean="0">
                <a:effectLst/>
              </a:rPr>
              <a:t>rapper</a:t>
            </a:r>
          </a:p>
          <a:p>
            <a:pPr marL="18288" indent="0">
              <a:buNone/>
            </a:pPr>
            <a:endParaRPr lang="en-US" dirty="0">
              <a:effectLst/>
            </a:endParaRPr>
          </a:p>
          <a:p>
            <a:pPr marL="18288" indent="0">
              <a:buNone/>
            </a:pPr>
            <a:r>
              <a:rPr lang="en-US" b="1" dirty="0">
                <a:solidFill>
                  <a:srgbClr val="FF0066"/>
                </a:solidFill>
                <a:effectLst/>
              </a:rPr>
              <a:t>Q</a:t>
            </a:r>
            <a:r>
              <a:rPr lang="en-US" dirty="0">
                <a:effectLst/>
              </a:rPr>
              <a:t>: What do you think about the societal standards for women?</a:t>
            </a:r>
          </a:p>
          <a:p>
            <a:pPr marL="18288" indent="0">
              <a:buNone/>
            </a:pPr>
            <a:r>
              <a:rPr lang="en-US" b="1" dirty="0">
                <a:solidFill>
                  <a:srgbClr val="FF0066"/>
                </a:solidFill>
                <a:effectLst/>
              </a:rPr>
              <a:t>A</a:t>
            </a:r>
            <a:r>
              <a:rPr lang="en-US" dirty="0">
                <a:effectLst/>
              </a:rPr>
              <a:t>: When you’re a girl, you have to be everything, You have to be dope at what you do, but you have to be super sweet, and you have to be sexy, and you have to be this and you have to be that and you have to be nice, and you have to – it’s like, I can’t be all of those things at once. I’m a human </a:t>
            </a:r>
            <a:r>
              <a:rPr lang="en-US" dirty="0" smtClean="0">
                <a:effectLst/>
              </a:rPr>
              <a:t>being</a:t>
            </a:r>
          </a:p>
          <a:p>
            <a:pPr marL="18288" indent="0">
              <a:buNone/>
            </a:pPr>
            <a:endParaRPr lang="en-US" dirty="0">
              <a:effectLst/>
            </a:endParaRPr>
          </a:p>
          <a:p>
            <a:pPr marL="18288" indent="0">
              <a:buNone/>
            </a:pPr>
            <a:r>
              <a:rPr lang="en-US" b="1" dirty="0">
                <a:solidFill>
                  <a:srgbClr val="FF0066"/>
                </a:solidFill>
                <a:effectLst/>
              </a:rPr>
              <a:t>Q</a:t>
            </a:r>
            <a:r>
              <a:rPr lang="en-US" dirty="0">
                <a:effectLst/>
              </a:rPr>
              <a:t>: What would you say to the people who criticize you?</a:t>
            </a:r>
          </a:p>
          <a:p>
            <a:pPr marL="18288" indent="0">
              <a:buNone/>
            </a:pPr>
            <a:r>
              <a:rPr lang="en-US" b="1" dirty="0">
                <a:solidFill>
                  <a:srgbClr val="FF0066"/>
                </a:solidFill>
                <a:effectLst/>
              </a:rPr>
              <a:t>A</a:t>
            </a:r>
            <a:r>
              <a:rPr lang="en-US" dirty="0">
                <a:effectLst/>
              </a:rPr>
              <a:t>: I don’t agree that everyone should agree with everyone’s lifestyle. I think that some people aren’t going to agree, but I think that when you’re mean and when you ridicule people it’s a sign of your own insecurities. You </a:t>
            </a:r>
            <a:r>
              <a:rPr lang="en-US" dirty="0" err="1">
                <a:effectLst/>
              </a:rPr>
              <a:t>wanna</a:t>
            </a:r>
            <a:r>
              <a:rPr lang="en-US" dirty="0">
                <a:effectLst/>
              </a:rPr>
              <a:t> know what scares people? Success. When you don’t make moves and when you don’t climb up the ladder, everybody loves you because you’re not competition. I’m tired of hiding my </a:t>
            </a:r>
            <a:r>
              <a:rPr lang="en-US" dirty="0" err="1">
                <a:effectLst/>
              </a:rPr>
              <a:t>motherf</a:t>
            </a:r>
            <a:r>
              <a:rPr lang="en-US" dirty="0">
                <a:effectLst/>
              </a:rPr>
              <a:t>*</a:t>
            </a:r>
            <a:r>
              <a:rPr lang="en-US" dirty="0" err="1">
                <a:effectLst/>
              </a:rPr>
              <a:t>cking</a:t>
            </a:r>
            <a:r>
              <a:rPr lang="en-US" dirty="0">
                <a:effectLst/>
              </a:rPr>
              <a:t> cellulite</a:t>
            </a:r>
            <a:r>
              <a:rPr lang="en-US" dirty="0" smtClean="0">
                <a:effectLst/>
              </a:rPr>
              <a:t>.</a:t>
            </a:r>
            <a:endParaRPr lang="en-US" dirty="0">
              <a:effectLst/>
            </a:endParaRPr>
          </a:p>
          <a:p>
            <a:pPr marL="18288" indent="0">
              <a:buNone/>
            </a:pPr>
            <a:r>
              <a:rPr lang="en-US" sz="2000" dirty="0">
                <a:effectLst/>
              </a:rPr>
              <a:t>Answers quoted from </a:t>
            </a:r>
            <a:r>
              <a:rPr lang="en-US" sz="2000" dirty="0" smtClean="0">
                <a:effectLst/>
              </a:rPr>
              <a:t>thoughtcatalog.com</a:t>
            </a:r>
          </a:p>
          <a:p>
            <a:pPr marL="18288" indent="0">
              <a:buNone/>
            </a:pPr>
            <a:endParaRPr lang="en-US" sz="1600" dirty="0">
              <a:ln>
                <a:solidFill>
                  <a:srgbClr val="FF0066"/>
                </a:solidFill>
              </a:ln>
            </a:endParaRPr>
          </a:p>
        </p:txBody>
      </p:sp>
      <p:sp>
        <p:nvSpPr>
          <p:cNvPr id="3" name="Title 2"/>
          <p:cNvSpPr>
            <a:spLocks noGrp="1"/>
          </p:cNvSpPr>
          <p:nvPr>
            <p:ph type="title"/>
          </p:nvPr>
        </p:nvSpPr>
        <p:spPr/>
        <p:txBody>
          <a:bodyPr/>
          <a:lstStyle/>
          <a:p>
            <a:pPr marL="0" indent="0">
              <a:buNone/>
            </a:pPr>
            <a:r>
              <a:rPr lang="en-US" dirty="0" smtClean="0"/>
              <a:t> </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4855029"/>
            <a:ext cx="1828800" cy="18288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4" name="TextBox 3"/>
          <p:cNvSpPr txBox="1"/>
          <p:nvPr/>
        </p:nvSpPr>
        <p:spPr>
          <a:xfrm>
            <a:off x="3200400" y="76200"/>
            <a:ext cx="4343400" cy="523220"/>
          </a:xfrm>
          <a:prstGeom prst="rect">
            <a:avLst/>
          </a:prstGeom>
          <a:noFill/>
        </p:spPr>
        <p:txBody>
          <a:bodyPr wrap="square" rtlCol="0">
            <a:spAutoFit/>
          </a:bodyPr>
          <a:lstStyle/>
          <a:p>
            <a:r>
              <a:rPr lang="en-US" sz="2800" b="1" dirty="0" smtClean="0">
                <a:solidFill>
                  <a:schemeClr val="tx1">
                    <a:lumMod val="50000"/>
                    <a:lumOff val="50000"/>
                  </a:schemeClr>
                </a:solidFill>
                <a:latin typeface="Harlow Solid Italic" panose="04030604020F02020D02" pitchFamily="82" charset="0"/>
              </a:rPr>
              <a:t>Feminists Take on Hip-Hop</a:t>
            </a:r>
            <a:endParaRPr lang="en-US" sz="2800" b="1" dirty="0">
              <a:solidFill>
                <a:schemeClr val="tx1">
                  <a:lumMod val="50000"/>
                  <a:lumOff val="50000"/>
                </a:schemeClr>
              </a:solidFill>
              <a:latin typeface="Harlow Solid Italic" panose="04030604020F02020D02" pitchFamily="82" charset="0"/>
            </a:endParaRPr>
          </a:p>
        </p:txBody>
      </p:sp>
      <p:sp>
        <p:nvSpPr>
          <p:cNvPr id="7" name="TextBox 6"/>
          <p:cNvSpPr txBox="1"/>
          <p:nvPr/>
        </p:nvSpPr>
        <p:spPr>
          <a:xfrm>
            <a:off x="3429000" y="4267200"/>
            <a:ext cx="2667000" cy="577081"/>
          </a:xfrm>
          <a:prstGeom prst="rect">
            <a:avLst/>
          </a:prstGeom>
          <a:noFill/>
        </p:spPr>
        <p:txBody>
          <a:bodyPr wrap="square" rtlCol="0">
            <a:spAutoFit/>
          </a:bodyPr>
          <a:lstStyle/>
          <a:p>
            <a:r>
              <a:rPr lang="en-US" sz="1050" dirty="0" smtClean="0">
                <a:effectLst/>
              </a:rPr>
              <a:t>Missy Elliot, TLC, created a top charting song for women, </a:t>
            </a:r>
            <a:r>
              <a:rPr lang="en-US" sz="1050" i="1" dirty="0" smtClean="0">
                <a:effectLst/>
              </a:rPr>
              <a:t>The Personal Is Political</a:t>
            </a:r>
            <a:r>
              <a:rPr lang="en-US" sz="1050" dirty="0" smtClean="0">
                <a:effectLst/>
              </a:rPr>
              <a:t> hit number one, a week after release.</a:t>
            </a:r>
            <a:endParaRPr lang="en-US" sz="1050" dirty="0">
              <a:effectLst/>
            </a:endParaRPr>
          </a:p>
        </p:txBody>
      </p:sp>
      <p:sp>
        <p:nvSpPr>
          <p:cNvPr id="6" name="TextBox 5"/>
          <p:cNvSpPr txBox="1"/>
          <p:nvPr/>
        </p:nvSpPr>
        <p:spPr>
          <a:xfrm rot="20464706">
            <a:off x="3004048" y="3502919"/>
            <a:ext cx="2913475" cy="646331"/>
          </a:xfrm>
          <a:prstGeom prst="rect">
            <a:avLst/>
          </a:prstGeom>
          <a:noFill/>
          <a:ln>
            <a:noFill/>
          </a:ln>
        </p:spPr>
        <p:txBody>
          <a:bodyPr wrap="square" rtlCol="0">
            <a:spAutoFit/>
          </a:bodyPr>
          <a:lstStyle/>
          <a:p>
            <a:pPr algn="ctr"/>
            <a:r>
              <a:rPr lang="en-US" dirty="0" smtClean="0">
                <a:solidFill>
                  <a:srgbClr val="FF9900"/>
                </a:solidFill>
                <a:latin typeface="Eras Bold ITC" panose="020B0907030504020204" pitchFamily="34" charset="0"/>
              </a:rPr>
              <a:t>New!</a:t>
            </a:r>
          </a:p>
          <a:p>
            <a:pPr algn="ctr"/>
            <a:r>
              <a:rPr lang="en-US" dirty="0" smtClean="0">
                <a:solidFill>
                  <a:srgbClr val="FF9900"/>
                </a:solidFill>
                <a:latin typeface="Eras Bold ITC" panose="020B0907030504020204" pitchFamily="34" charset="0"/>
              </a:rPr>
              <a:t>The Personal Is Political</a:t>
            </a:r>
            <a:endParaRPr lang="en-US" dirty="0">
              <a:solidFill>
                <a:srgbClr val="FF9900"/>
              </a:solidFill>
              <a:latin typeface="Eras Bold ITC" panose="020B0907030504020204" pitchFamily="34" charset="0"/>
            </a:endParaRPr>
          </a:p>
        </p:txBody>
      </p:sp>
      <p:sp>
        <p:nvSpPr>
          <p:cNvPr id="8" name="TextBox 7"/>
          <p:cNvSpPr txBox="1"/>
          <p:nvPr/>
        </p:nvSpPr>
        <p:spPr>
          <a:xfrm rot="21426076">
            <a:off x="2001474" y="4787137"/>
            <a:ext cx="2492829" cy="461665"/>
          </a:xfrm>
          <a:prstGeom prst="rect">
            <a:avLst/>
          </a:prstGeom>
          <a:noFill/>
        </p:spPr>
        <p:txBody>
          <a:bodyPr wrap="square" rtlCol="0">
            <a:spAutoFit/>
          </a:bodyPr>
          <a:lstStyle/>
          <a:p>
            <a:r>
              <a:rPr lang="en-US" sz="2400" dirty="0" smtClean="0">
                <a:solidFill>
                  <a:srgbClr val="FF0066"/>
                </a:solidFill>
                <a:latin typeface="AR BLANCA" panose="02000000000000000000" pitchFamily="2" charset="0"/>
              </a:rPr>
              <a:t>On the Sunny Side</a:t>
            </a:r>
            <a:endParaRPr lang="en-US" sz="2400" dirty="0">
              <a:solidFill>
                <a:srgbClr val="FF0066"/>
              </a:solidFill>
              <a:latin typeface="AR BLANCA" panose="02000000000000000000" pitchFamily="2" charset="0"/>
            </a:endParaRPr>
          </a:p>
        </p:txBody>
      </p:sp>
      <p:sp>
        <p:nvSpPr>
          <p:cNvPr id="16" name="TextBox 15"/>
          <p:cNvSpPr txBox="1"/>
          <p:nvPr/>
        </p:nvSpPr>
        <p:spPr>
          <a:xfrm>
            <a:off x="2209800" y="5318373"/>
            <a:ext cx="6629400" cy="1615827"/>
          </a:xfrm>
          <a:prstGeom prst="rect">
            <a:avLst/>
          </a:prstGeom>
          <a:noFill/>
          <a:ln>
            <a:solidFill>
              <a:schemeClr val="bg2">
                <a:lumMod val="25000"/>
              </a:schemeClr>
            </a:solidFill>
            <a:prstDash val="lgDash"/>
          </a:ln>
        </p:spPr>
        <p:txBody>
          <a:bodyPr wrap="square" rtlCol="0">
            <a:spAutoFit/>
          </a:bodyPr>
          <a:lstStyle/>
          <a:p>
            <a:r>
              <a:rPr lang="en-US" sz="1100" dirty="0"/>
              <a:t>We have been seeing a decrease in derogatory names for women being used in hip-hop, at least in the top charting hip-hop songs. From a lengthy history of very degrading music, this is a positive trend. Finally. When it comes to Hip-Hop, it is notorious for its more scandalous lyrics, and charged up sense about it. Unfortunately, women have had to bear the brunt of the degradation. According to Jay Shah, a Hip-Hop aficionado, and longtime listener, the songs hanging around at the top have used less negativity towards women, and added some more emotions, not historically accepted in Hip-Hop. Shah admits that this straight data really doesn’t answer the hard hitting questions, but it does make us think about the whole genre.</a:t>
            </a:r>
          </a:p>
          <a:p>
            <a:pPr algn="r"/>
            <a:r>
              <a:rPr lang="en-US" sz="1100" dirty="0"/>
              <a:t>Cited from jayshah.me </a:t>
            </a:r>
          </a:p>
        </p:txBody>
      </p:sp>
      <p:sp>
        <p:nvSpPr>
          <p:cNvPr id="17" name="TextBox 16"/>
          <p:cNvSpPr txBox="1"/>
          <p:nvPr/>
        </p:nvSpPr>
        <p:spPr>
          <a:xfrm>
            <a:off x="3429000" y="533400"/>
            <a:ext cx="2743200" cy="369332"/>
          </a:xfrm>
          <a:prstGeom prst="rect">
            <a:avLst/>
          </a:prstGeom>
          <a:noFill/>
        </p:spPr>
        <p:txBody>
          <a:bodyPr wrap="square" rtlCol="0">
            <a:spAutoFit/>
          </a:bodyPr>
          <a:lstStyle/>
          <a:p>
            <a:r>
              <a:rPr lang="en-US" dirty="0" smtClean="0">
                <a:solidFill>
                  <a:srgbClr val="FF0066"/>
                </a:solidFill>
                <a:latin typeface="Eras Bold ITC" panose="020B0907030504020204" pitchFamily="34" charset="0"/>
              </a:rPr>
              <a:t>Who’s For us Ladies?</a:t>
            </a:r>
            <a:endParaRPr lang="en-US" dirty="0">
              <a:solidFill>
                <a:srgbClr val="FF0066"/>
              </a:solidFill>
              <a:latin typeface="Eras Bold ITC" panose="020B0907030504020204" pitchFamily="34" charset="0"/>
            </a:endParaRPr>
          </a:p>
        </p:txBody>
      </p:sp>
      <p:sp>
        <p:nvSpPr>
          <p:cNvPr id="18" name="TextBox 17"/>
          <p:cNvSpPr txBox="1"/>
          <p:nvPr/>
        </p:nvSpPr>
        <p:spPr>
          <a:xfrm>
            <a:off x="3352800" y="838200"/>
            <a:ext cx="5486400" cy="1546577"/>
          </a:xfrm>
          <a:prstGeom prst="rect">
            <a:avLst/>
          </a:prstGeom>
          <a:noFill/>
        </p:spPr>
        <p:txBody>
          <a:bodyPr wrap="square" rtlCol="0">
            <a:spAutoFit/>
          </a:bodyPr>
          <a:lstStyle/>
          <a:p>
            <a:r>
              <a:rPr lang="en-US" sz="1050" dirty="0" smtClean="0"/>
              <a:t>Positive Rap and Hip-Hop lyrics for women are hard to find, but they do exist, so lets look at some of them shall we?</a:t>
            </a:r>
          </a:p>
          <a:p>
            <a:r>
              <a:rPr lang="en-US" sz="1050" b="1" dirty="0" smtClean="0">
                <a:solidFill>
                  <a:srgbClr val="FF0066"/>
                </a:solidFill>
              </a:rPr>
              <a:t>Tupac</a:t>
            </a:r>
            <a:r>
              <a:rPr lang="en-US" sz="1050" dirty="0" smtClean="0"/>
              <a:t>: “</a:t>
            </a:r>
            <a:r>
              <a:rPr lang="en-US" sz="1050" dirty="0" smtClean="0">
                <a:effectLst/>
              </a:rPr>
              <a:t>I wonder why we take from our women Why we rape our women, do we hate our women? I think it's time to kill for our women Time to heal our women, be real to our women</a:t>
            </a:r>
            <a:r>
              <a:rPr lang="en-US" sz="1050" dirty="0" smtClean="0"/>
              <a:t>”- Keep </a:t>
            </a:r>
            <a:r>
              <a:rPr lang="en-US" sz="1050" dirty="0" err="1" smtClean="0"/>
              <a:t>Ya</a:t>
            </a:r>
            <a:r>
              <a:rPr lang="en-US" sz="1050" dirty="0" smtClean="0"/>
              <a:t> Head Up</a:t>
            </a:r>
          </a:p>
          <a:p>
            <a:r>
              <a:rPr lang="en-US" sz="1050" b="1" dirty="0" smtClean="0">
                <a:solidFill>
                  <a:srgbClr val="FF0066"/>
                </a:solidFill>
              </a:rPr>
              <a:t>Shad</a:t>
            </a:r>
            <a:r>
              <a:rPr lang="en-US" sz="1050" dirty="0" smtClean="0"/>
              <a:t>: “</a:t>
            </a:r>
            <a:r>
              <a:rPr lang="en-US" sz="1050" dirty="0" smtClean="0">
                <a:effectLst/>
              </a:rPr>
              <a:t>There's no girls rapping so we're only hearing half the truth What we have to lose? Too much</a:t>
            </a:r>
            <a:r>
              <a:rPr lang="en-US" sz="1050" dirty="0" smtClean="0"/>
              <a:t>”- Keep Shining</a:t>
            </a:r>
          </a:p>
          <a:p>
            <a:r>
              <a:rPr lang="en-US" sz="1050" dirty="0" smtClean="0"/>
              <a:t>Queen </a:t>
            </a:r>
            <a:r>
              <a:rPr lang="en-US" sz="1050" dirty="0" err="1" smtClean="0"/>
              <a:t>Latifah</a:t>
            </a:r>
            <a:r>
              <a:rPr lang="en-US" sz="1050" dirty="0" smtClean="0"/>
              <a:t>: “</a:t>
            </a:r>
            <a:r>
              <a:rPr lang="en-US" sz="1050" dirty="0" err="1" smtClean="0">
                <a:effectLst/>
              </a:rPr>
              <a:t>Everytime</a:t>
            </a:r>
            <a:r>
              <a:rPr lang="en-US" sz="1050" dirty="0" smtClean="0">
                <a:effectLst/>
              </a:rPr>
              <a:t> I hear a brother call a girl a bitch or a ho Trying to make a sister feel low You know all of that </a:t>
            </a:r>
            <a:r>
              <a:rPr lang="en-US" sz="1050" dirty="0" err="1" smtClean="0">
                <a:effectLst/>
              </a:rPr>
              <a:t>gots</a:t>
            </a:r>
            <a:r>
              <a:rPr lang="en-US" sz="1050" dirty="0" smtClean="0">
                <a:effectLst/>
              </a:rPr>
              <a:t> to go</a:t>
            </a:r>
            <a:r>
              <a:rPr lang="en-US" sz="1050" dirty="0" smtClean="0"/>
              <a:t>” – U.N.I.T.Y</a:t>
            </a:r>
          </a:p>
        </p:txBody>
      </p:sp>
      <p:sp>
        <p:nvSpPr>
          <p:cNvPr id="20" name="TextBox 19"/>
          <p:cNvSpPr txBox="1"/>
          <p:nvPr/>
        </p:nvSpPr>
        <p:spPr>
          <a:xfrm>
            <a:off x="6019800" y="2266161"/>
            <a:ext cx="2971800" cy="3162404"/>
          </a:xfrm>
          <a:prstGeom prst="rect">
            <a:avLst/>
          </a:prstGeom>
          <a:noFill/>
        </p:spPr>
        <p:txBody>
          <a:bodyPr wrap="square" rtlCol="0">
            <a:spAutoFit/>
          </a:bodyPr>
          <a:lstStyle/>
          <a:p>
            <a:r>
              <a:rPr lang="en-US" sz="1050" dirty="0" smtClean="0"/>
              <a:t>When we see some of the popular lyrics that are in these Hip-Hop songs, we can get very dismayed. But alas, there is a glimmer of hope when we look at the lyrics above. There are more of the like, and hopefully they will become more frequent. As a society of people, everyone needs to be more uplifting to the women in our lives. When all we hear is that we should slip something in our dates drink and have our way with her, that is unacceptable. Around the pages you can see the rape lyrics that are common and popular among Hip-Hop songs, while these type of lyrics have been disapproved, and apologized for, we need more positive images portrayed in a genre of music that about 70% of music listeners questioned listen to, according to the </a:t>
            </a:r>
            <a:r>
              <a:rPr lang="en-US" sz="1050" dirty="0"/>
              <a:t>Pacific Institute for Research and </a:t>
            </a:r>
            <a:r>
              <a:rPr lang="en-US" sz="1050" dirty="0" smtClean="0"/>
              <a:t>Evaluation.</a:t>
            </a:r>
          </a:p>
          <a:p>
            <a:r>
              <a:rPr lang="en-US" sz="900" dirty="0" smtClean="0"/>
              <a:t>Mentioned on mtv.com </a:t>
            </a:r>
            <a:endParaRPr lang="en-US" sz="900" dirty="0"/>
          </a:p>
        </p:txBody>
      </p:sp>
      <p:sp>
        <p:nvSpPr>
          <p:cNvPr id="5" name="TextBox 4"/>
          <p:cNvSpPr txBox="1"/>
          <p:nvPr/>
        </p:nvSpPr>
        <p:spPr>
          <a:xfrm>
            <a:off x="0" y="6683828"/>
            <a:ext cx="4762500" cy="230832"/>
          </a:xfrm>
          <a:prstGeom prst="rect">
            <a:avLst/>
          </a:prstGeom>
          <a:noFill/>
        </p:spPr>
        <p:txBody>
          <a:bodyPr wrap="square" rtlCol="0">
            <a:spAutoFit/>
          </a:bodyPr>
          <a:lstStyle/>
          <a:p>
            <a:r>
              <a:rPr lang="en-US" sz="900" i="1" dirty="0">
                <a:solidFill>
                  <a:schemeClr val="accent3">
                    <a:lumMod val="20000"/>
                    <a:lumOff val="80000"/>
                  </a:schemeClr>
                </a:solidFill>
                <a:latin typeface="Lucida Handwriting" panose="03010101010101010101" pitchFamily="66" charset="0"/>
              </a:rPr>
              <a:t> </a:t>
            </a:r>
            <a:r>
              <a:rPr lang="en-US" sz="900" i="1" dirty="0">
                <a:solidFill>
                  <a:schemeClr val="bg1"/>
                </a:solidFill>
                <a:latin typeface="Agency FB" panose="020B0503020202020204" pitchFamily="34" charset="0"/>
              </a:rPr>
              <a:t>see whore, you’re the kind of girl that I’d </a:t>
            </a:r>
            <a:r>
              <a:rPr lang="en-US" sz="900" i="1" dirty="0" smtClean="0">
                <a:solidFill>
                  <a:schemeClr val="bg1"/>
                </a:solidFill>
                <a:latin typeface="Agency FB" panose="020B0503020202020204" pitchFamily="34" charset="0"/>
              </a:rPr>
              <a:t>assault And </a:t>
            </a:r>
            <a:r>
              <a:rPr lang="en-US" sz="900" i="1" dirty="0">
                <a:solidFill>
                  <a:schemeClr val="bg1"/>
                </a:solidFill>
                <a:latin typeface="Agency FB" panose="020B0503020202020204" pitchFamily="34" charset="0"/>
              </a:rPr>
              <a:t>rape then figure why not try not to make your pussy </a:t>
            </a:r>
            <a:r>
              <a:rPr lang="en-US" sz="900" i="1" dirty="0" smtClean="0">
                <a:solidFill>
                  <a:schemeClr val="bg1"/>
                </a:solidFill>
                <a:latin typeface="Agency FB" panose="020B0503020202020204" pitchFamily="34" charset="0"/>
              </a:rPr>
              <a:t>wider (Eminem)</a:t>
            </a:r>
            <a:endParaRPr lang="en-US" sz="900" dirty="0">
              <a:solidFill>
                <a:schemeClr val="bg1"/>
              </a:solidFill>
              <a:latin typeface="Agency FB" panose="020B0503020202020204" pitchFamily="34" charset="0"/>
            </a:endParaRPr>
          </a:p>
        </p:txBody>
      </p:sp>
      <p:sp>
        <p:nvSpPr>
          <p:cNvPr id="9" name="TextBox 8"/>
          <p:cNvSpPr txBox="1"/>
          <p:nvPr/>
        </p:nvSpPr>
        <p:spPr>
          <a:xfrm>
            <a:off x="5886450" y="531168"/>
            <a:ext cx="3238500" cy="230832"/>
          </a:xfrm>
          <a:prstGeom prst="rect">
            <a:avLst/>
          </a:prstGeom>
          <a:noFill/>
        </p:spPr>
        <p:txBody>
          <a:bodyPr wrap="square" rtlCol="0">
            <a:spAutoFit/>
          </a:bodyPr>
          <a:lstStyle/>
          <a:p>
            <a:r>
              <a:rPr lang="en-US" sz="900" i="1" dirty="0" smtClean="0">
                <a:solidFill>
                  <a:schemeClr val="bg1"/>
                </a:solidFill>
                <a:latin typeface="Agency FB" panose="020B0503020202020204" pitchFamily="34" charset="0"/>
              </a:rPr>
              <a:t>I </a:t>
            </a:r>
            <a:r>
              <a:rPr lang="en-US" sz="900" i="1" dirty="0">
                <a:solidFill>
                  <a:schemeClr val="bg1"/>
                </a:solidFill>
                <a:latin typeface="Agency FB" panose="020B0503020202020204" pitchFamily="34" charset="0"/>
              </a:rPr>
              <a:t>didn’t take his </a:t>
            </a:r>
            <a:r>
              <a:rPr lang="en-US" sz="900" i="1" dirty="0" smtClean="0">
                <a:solidFill>
                  <a:schemeClr val="bg1"/>
                </a:solidFill>
                <a:latin typeface="Agency FB" panose="020B0503020202020204" pitchFamily="34" charset="0"/>
              </a:rPr>
              <a:t>life Instead </a:t>
            </a:r>
            <a:r>
              <a:rPr lang="en-US" sz="900" i="1" dirty="0">
                <a:solidFill>
                  <a:schemeClr val="bg1"/>
                </a:solidFill>
                <a:latin typeface="Agency FB" panose="020B0503020202020204" pitchFamily="34" charset="0"/>
              </a:rPr>
              <a:t>I tied him up </a:t>
            </a:r>
            <a:r>
              <a:rPr lang="en-US" sz="900" i="1" dirty="0" smtClean="0">
                <a:solidFill>
                  <a:schemeClr val="bg1"/>
                </a:solidFill>
                <a:latin typeface="Agency FB" panose="020B0503020202020204" pitchFamily="34" charset="0"/>
              </a:rPr>
              <a:t>and made </a:t>
            </a:r>
            <a:r>
              <a:rPr lang="en-US" sz="900" i="1" dirty="0">
                <a:solidFill>
                  <a:schemeClr val="bg1"/>
                </a:solidFill>
                <a:latin typeface="Agency FB" panose="020B0503020202020204" pitchFamily="34" charset="0"/>
              </a:rPr>
              <a:t>him watch me rape his </a:t>
            </a:r>
            <a:r>
              <a:rPr lang="en-US" sz="900" i="1" dirty="0" smtClean="0">
                <a:solidFill>
                  <a:schemeClr val="bg1"/>
                </a:solidFill>
                <a:latin typeface="Agency FB" panose="020B0503020202020204" pitchFamily="34" charset="0"/>
              </a:rPr>
              <a:t>wife (Big L</a:t>
            </a:r>
            <a:r>
              <a:rPr lang="en-US" sz="800" i="1" dirty="0" smtClean="0">
                <a:solidFill>
                  <a:schemeClr val="bg1"/>
                </a:solidFill>
                <a:latin typeface="Agency FB" panose="020B0503020202020204" pitchFamily="34" charset="0"/>
              </a:rPr>
              <a:t>)</a:t>
            </a:r>
            <a:endParaRPr lang="en-US" sz="800" dirty="0">
              <a:solidFill>
                <a:schemeClr val="bg1"/>
              </a:solidFill>
              <a:latin typeface="Agency FB" panose="020B0503020202020204" pitchFamily="34" charset="0"/>
            </a:endParaRPr>
          </a:p>
        </p:txBody>
      </p:sp>
      <p:sp>
        <p:nvSpPr>
          <p:cNvPr id="10" name="TextBox 9"/>
          <p:cNvSpPr txBox="1"/>
          <p:nvPr/>
        </p:nvSpPr>
        <p:spPr>
          <a:xfrm>
            <a:off x="3124200" y="5103168"/>
            <a:ext cx="2971800" cy="230832"/>
          </a:xfrm>
          <a:prstGeom prst="rect">
            <a:avLst/>
          </a:prstGeom>
          <a:noFill/>
        </p:spPr>
        <p:txBody>
          <a:bodyPr wrap="square" rtlCol="0">
            <a:spAutoFit/>
          </a:bodyPr>
          <a:lstStyle/>
          <a:p>
            <a:r>
              <a:rPr lang="en-US" sz="900" i="1" dirty="0">
                <a:solidFill>
                  <a:schemeClr val="bg1"/>
                </a:solidFill>
                <a:latin typeface="Agency FB" panose="020B0503020202020204" pitchFamily="34" charset="0"/>
              </a:rPr>
              <a:t>I got niggas that rob you and rape </a:t>
            </a:r>
            <a:r>
              <a:rPr lang="en-US" sz="900" i="1" dirty="0" err="1">
                <a:solidFill>
                  <a:schemeClr val="bg1"/>
                </a:solidFill>
                <a:latin typeface="Agency FB" panose="020B0503020202020204" pitchFamily="34" charset="0"/>
              </a:rPr>
              <a:t>yo</a:t>
            </a:r>
            <a:r>
              <a:rPr lang="en-US" sz="900" i="1" dirty="0">
                <a:solidFill>
                  <a:schemeClr val="bg1"/>
                </a:solidFill>
                <a:latin typeface="Agency FB" panose="020B0503020202020204" pitchFamily="34" charset="0"/>
              </a:rPr>
              <a:t> bitch if they in the </a:t>
            </a:r>
            <a:r>
              <a:rPr lang="en-US" sz="900" i="1" dirty="0" smtClean="0">
                <a:solidFill>
                  <a:schemeClr val="bg1"/>
                </a:solidFill>
                <a:latin typeface="Agency FB" panose="020B0503020202020204" pitchFamily="34" charset="0"/>
              </a:rPr>
              <a:t>mood (Freddie Gibbs)</a:t>
            </a:r>
            <a:endParaRPr lang="en-US" sz="900" dirty="0">
              <a:solidFill>
                <a:schemeClr val="bg1"/>
              </a:solidFill>
              <a:latin typeface="Agency FB" panose="020B0503020202020204" pitchFamily="34" charset="0"/>
            </a:endParaRPr>
          </a:p>
        </p:txBody>
      </p:sp>
      <p:sp>
        <p:nvSpPr>
          <p:cNvPr id="11" name="TextBox 10"/>
          <p:cNvSpPr txBox="1"/>
          <p:nvPr/>
        </p:nvSpPr>
        <p:spPr>
          <a:xfrm rot="5400000">
            <a:off x="7467600" y="2627784"/>
            <a:ext cx="3048000" cy="230832"/>
          </a:xfrm>
          <a:prstGeom prst="rect">
            <a:avLst/>
          </a:prstGeom>
          <a:noFill/>
        </p:spPr>
        <p:txBody>
          <a:bodyPr wrap="square" rtlCol="0">
            <a:spAutoFit/>
          </a:bodyPr>
          <a:lstStyle/>
          <a:p>
            <a:r>
              <a:rPr lang="en-US" sz="900" i="1" dirty="0">
                <a:solidFill>
                  <a:schemeClr val="bg1"/>
                </a:solidFill>
                <a:latin typeface="Agency FB" panose="020B0503020202020204" pitchFamily="34" charset="0"/>
              </a:rPr>
              <a:t>Tired of my </a:t>
            </a:r>
            <a:r>
              <a:rPr lang="en-US" sz="900" i="1" dirty="0" smtClean="0">
                <a:solidFill>
                  <a:schemeClr val="bg1"/>
                </a:solidFill>
                <a:latin typeface="Agency FB" panose="020B0503020202020204" pitchFamily="34" charset="0"/>
              </a:rPr>
              <a:t>face Telling </a:t>
            </a:r>
            <a:r>
              <a:rPr lang="en-US" sz="900" i="1" dirty="0">
                <a:solidFill>
                  <a:schemeClr val="bg1"/>
                </a:solidFill>
                <a:latin typeface="Agency FB" panose="020B0503020202020204" pitchFamily="34" charset="0"/>
              </a:rPr>
              <a:t>lies gettin’ niggas wives tied up and </a:t>
            </a:r>
            <a:r>
              <a:rPr lang="en-US" sz="900" i="1" dirty="0" smtClean="0">
                <a:solidFill>
                  <a:schemeClr val="bg1"/>
                </a:solidFill>
                <a:latin typeface="Agency FB" panose="020B0503020202020204" pitchFamily="34" charset="0"/>
              </a:rPr>
              <a:t>raped (Rick Ross)</a:t>
            </a:r>
            <a:endParaRPr lang="en-US" sz="900" dirty="0">
              <a:solidFill>
                <a:schemeClr val="bg1"/>
              </a:solidFill>
              <a:latin typeface="Agency FB" panose="020B0503020202020204" pitchFamily="34" charset="0"/>
            </a:endParaRPr>
          </a:p>
        </p:txBody>
      </p:sp>
      <p:sp>
        <p:nvSpPr>
          <p:cNvPr id="12" name="TextBox 11"/>
          <p:cNvSpPr txBox="1"/>
          <p:nvPr/>
        </p:nvSpPr>
        <p:spPr>
          <a:xfrm rot="16200000">
            <a:off x="819150" y="2347477"/>
            <a:ext cx="4610100" cy="230832"/>
          </a:xfrm>
          <a:prstGeom prst="rect">
            <a:avLst/>
          </a:prstGeom>
          <a:noFill/>
        </p:spPr>
        <p:txBody>
          <a:bodyPr wrap="square" rtlCol="0">
            <a:spAutoFit/>
          </a:bodyPr>
          <a:lstStyle/>
          <a:p>
            <a:r>
              <a:rPr lang="en-US" sz="900" i="1" dirty="0">
                <a:solidFill>
                  <a:schemeClr val="bg1"/>
                </a:solidFill>
                <a:latin typeface="Agency FB" panose="020B0503020202020204" pitchFamily="34" charset="0"/>
              </a:rPr>
              <a:t>And if you got a daughter older then 15, </a:t>
            </a:r>
            <a:r>
              <a:rPr lang="en-US" sz="900" i="1" dirty="0" err="1">
                <a:solidFill>
                  <a:schemeClr val="bg1"/>
                </a:solidFill>
                <a:latin typeface="Agency FB" panose="020B0503020202020204" pitchFamily="34" charset="0"/>
              </a:rPr>
              <a:t>I’mma</a:t>
            </a:r>
            <a:r>
              <a:rPr lang="en-US" sz="900" i="1" dirty="0">
                <a:solidFill>
                  <a:schemeClr val="bg1"/>
                </a:solidFill>
                <a:latin typeface="Agency FB" panose="020B0503020202020204" pitchFamily="34" charset="0"/>
              </a:rPr>
              <a:t> rape </a:t>
            </a:r>
            <a:r>
              <a:rPr lang="en-US" sz="900" i="1" dirty="0" smtClean="0">
                <a:solidFill>
                  <a:schemeClr val="bg1"/>
                </a:solidFill>
                <a:latin typeface="Agency FB" panose="020B0503020202020204" pitchFamily="34" charset="0"/>
              </a:rPr>
              <a:t>her Take </a:t>
            </a:r>
            <a:r>
              <a:rPr lang="en-US" sz="900" i="1" dirty="0">
                <a:solidFill>
                  <a:schemeClr val="bg1"/>
                </a:solidFill>
                <a:latin typeface="Agency FB" panose="020B0503020202020204" pitchFamily="34" charset="0"/>
              </a:rPr>
              <a:t>her on the living room floor, right there in front of </a:t>
            </a:r>
            <a:r>
              <a:rPr lang="en-US" sz="900" i="1" dirty="0" smtClean="0">
                <a:solidFill>
                  <a:schemeClr val="bg1"/>
                </a:solidFill>
                <a:latin typeface="Agency FB" panose="020B0503020202020204" pitchFamily="34" charset="0"/>
              </a:rPr>
              <a:t>you (DMX)</a:t>
            </a:r>
            <a:endParaRPr lang="en-US" sz="900" dirty="0">
              <a:solidFill>
                <a:schemeClr val="bg1"/>
              </a:solidFill>
              <a:latin typeface="Agency FB" panose="020B0503020202020204" pitchFamily="34" charset="0"/>
            </a:endParaRPr>
          </a:p>
        </p:txBody>
      </p:sp>
    </p:spTree>
    <p:extLst>
      <p:ext uri="{BB962C8B-B14F-4D97-AF65-F5344CB8AC3E}">
        <p14:creationId xmlns:p14="http://schemas.microsoft.com/office/powerpoint/2010/main" val="7964610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228600"/>
            <a:ext cx="3429000" cy="4495800"/>
          </a:xfrm>
          <a:ln w="12700" cmpd="tri">
            <a:solidFill>
              <a:srgbClr val="FF0066"/>
            </a:solidFill>
            <a:prstDash val="lgDashDotDot"/>
          </a:ln>
        </p:spPr>
        <p:txBody>
          <a:bodyPr>
            <a:normAutofit fontScale="77500" lnSpcReduction="20000"/>
          </a:bodyPr>
          <a:lstStyle/>
          <a:p>
            <a:pPr marL="0" indent="0">
              <a:buNone/>
            </a:pPr>
            <a:r>
              <a:rPr lang="en-US" sz="1600" dirty="0" smtClean="0">
                <a:solidFill>
                  <a:srgbClr val="FF0066"/>
                </a:solidFill>
                <a:latin typeface="Felix Titling" panose="04060505060202020A04" pitchFamily="82" charset="0"/>
              </a:rPr>
              <a:t>Apologies or Appearances?</a:t>
            </a:r>
          </a:p>
          <a:p>
            <a:pPr marL="0" indent="0">
              <a:buNone/>
            </a:pPr>
            <a:r>
              <a:rPr lang="en-US" sz="1200" dirty="0" smtClean="0"/>
              <a:t>When </a:t>
            </a:r>
            <a:r>
              <a:rPr lang="en-US" sz="1200" dirty="0"/>
              <a:t>we look at the lyrics scattered throughout the pages, we see some pretty disgusting lyrics right? Well what if I told you that the artist who spoke these words, had apologized? Does that make it better? Maybe, but let’s also examine what was at stake that lead to the apologies, and then we will take a vote if it was an apology, or if it was an appearance.</a:t>
            </a:r>
          </a:p>
          <a:p>
            <a:pPr marL="0" indent="0">
              <a:buNone/>
            </a:pPr>
            <a:r>
              <a:rPr lang="en-US" sz="1200" dirty="0"/>
              <a:t>We first come to Rick Ross. He made lyrics that say “Put molly all in her champagne/ She </a:t>
            </a:r>
            <a:r>
              <a:rPr lang="en-US" sz="1200" dirty="0" err="1"/>
              <a:t>ain't</a:t>
            </a:r>
            <a:r>
              <a:rPr lang="en-US" sz="1200" dirty="0"/>
              <a:t> even know it / I took her home and I enjoyed that/ She </a:t>
            </a:r>
            <a:r>
              <a:rPr lang="en-US" sz="1200" dirty="0" err="1"/>
              <a:t>ain't</a:t>
            </a:r>
            <a:r>
              <a:rPr lang="en-US" sz="1200" dirty="0"/>
              <a:t> even know it”. After Reebok dropped him and he came under fire by the public he released an apology stating “Most recently, my choice of words was not only offensive, it does not reflect my true heart”. Since he was losing sponsors and fans before realizing the lyrics were not really from his heart, we vote that this apology was for appearances.</a:t>
            </a:r>
          </a:p>
          <a:p>
            <a:pPr marL="0" indent="0">
              <a:buNone/>
            </a:pPr>
            <a:r>
              <a:rPr lang="en-US" sz="1200" dirty="0"/>
              <a:t>Verdict</a:t>
            </a:r>
            <a:r>
              <a:rPr lang="en-US" sz="1200" dirty="0">
                <a:solidFill>
                  <a:srgbClr val="FF0066"/>
                </a:solidFill>
              </a:rPr>
              <a:t>: APPEARANCES</a:t>
            </a:r>
            <a:r>
              <a:rPr lang="en-US" sz="1200" dirty="0"/>
              <a:t>.</a:t>
            </a:r>
          </a:p>
          <a:p>
            <a:pPr marL="0" indent="0">
              <a:buNone/>
            </a:pPr>
            <a:r>
              <a:rPr lang="en-US" sz="900" dirty="0"/>
              <a:t>Cited from </a:t>
            </a:r>
            <a:r>
              <a:rPr lang="en-US" sz="900" dirty="0" smtClean="0"/>
              <a:t>rollingstone.com</a:t>
            </a:r>
          </a:p>
          <a:p>
            <a:pPr marL="0" indent="0">
              <a:buNone/>
            </a:pPr>
            <a:endParaRPr lang="en-US" sz="1200" dirty="0"/>
          </a:p>
          <a:p>
            <a:pPr marL="0" indent="0">
              <a:buNone/>
            </a:pPr>
            <a:r>
              <a:rPr lang="en-US" sz="1200" dirty="0"/>
              <a:t>The Next artist we look at is, the young Rich Homie </a:t>
            </a:r>
            <a:r>
              <a:rPr lang="en-US" sz="1200" dirty="0" err="1"/>
              <a:t>Quan</a:t>
            </a:r>
            <a:r>
              <a:rPr lang="en-US" sz="1200" dirty="0"/>
              <a:t>. Only we are looking at TWO different songs and TWO different apologies. The first time he was “under fire” was with a supposedly leaked song with the lyrics “just want that cookie from her/ She tried to resist so I took it from her/ How are you </a:t>
            </a:r>
            <a:r>
              <a:rPr lang="en-US" sz="1200" dirty="0" err="1"/>
              <a:t>gonna</a:t>
            </a:r>
            <a:r>
              <a:rPr lang="en-US" sz="1200" dirty="0"/>
              <a:t> tell me no?” He said this song was not completed  it was taken the wrong way, and it was leaked, so therefore forgive him because he didn’t mean to. Maybe, but then we see the SECOND round from him. This song’s lyrics under fire are “Chances </a:t>
            </a:r>
            <a:r>
              <a:rPr lang="en-US" sz="1200" dirty="0" err="1"/>
              <a:t>ain’t</a:t>
            </a:r>
            <a:r>
              <a:rPr lang="en-US" sz="1200" dirty="0"/>
              <a:t> shit if you don’t take one / Mansion full of bitches, about to rape one”. These ones were just because he was young with no mentor, and after all as he says he is too little to rape someone. Let’s vote, apology or appearance? Well with two on the record, we vote appearances.</a:t>
            </a:r>
          </a:p>
          <a:p>
            <a:pPr marL="0" indent="0">
              <a:buNone/>
            </a:pPr>
            <a:r>
              <a:rPr lang="en-US" sz="1200" dirty="0"/>
              <a:t>Verdict: </a:t>
            </a:r>
            <a:r>
              <a:rPr lang="en-US" sz="1200" dirty="0">
                <a:solidFill>
                  <a:srgbClr val="FF0066"/>
                </a:solidFill>
              </a:rPr>
              <a:t>APPEARANCES</a:t>
            </a:r>
            <a:r>
              <a:rPr lang="en-US" sz="1200" dirty="0"/>
              <a:t>.</a:t>
            </a:r>
          </a:p>
          <a:p>
            <a:pPr marL="0" indent="0">
              <a:buNone/>
            </a:pPr>
            <a:r>
              <a:rPr lang="en-US" sz="800" dirty="0"/>
              <a:t>Cited from Vibe.com</a:t>
            </a:r>
            <a:endParaRPr lang="en-US" sz="800" dirty="0">
              <a:solidFill>
                <a:srgbClr val="FF0066"/>
              </a:solidFill>
              <a:latin typeface="Felix Titling" panose="04060505060202020A04" pitchFamily="82" charset="0"/>
            </a:endParaRPr>
          </a:p>
        </p:txBody>
      </p:sp>
      <p:sp>
        <p:nvSpPr>
          <p:cNvPr id="3" name="Title 2"/>
          <p:cNvSpPr>
            <a:spLocks noGrp="1"/>
          </p:cNvSpPr>
          <p:nvPr>
            <p:ph type="title"/>
          </p:nvPr>
        </p:nvSpPr>
        <p:spPr>
          <a:xfrm>
            <a:off x="3810000" y="-76200"/>
            <a:ext cx="4114800" cy="609600"/>
          </a:xfrm>
        </p:spPr>
        <p:txBody>
          <a:bodyPr>
            <a:normAutofit/>
          </a:bodyPr>
          <a:lstStyle/>
          <a:p>
            <a:r>
              <a:rPr lang="en-US" sz="2800" b="1" dirty="0">
                <a:solidFill>
                  <a:schemeClr val="tx1">
                    <a:lumMod val="50000"/>
                    <a:lumOff val="50000"/>
                  </a:schemeClr>
                </a:solidFill>
                <a:latin typeface="Harlow Solid Italic" panose="04030604020F02020D02" pitchFamily="82" charset="0"/>
              </a:rPr>
              <a:t>Feminists Take on </a:t>
            </a:r>
            <a:r>
              <a:rPr lang="en-US" sz="2800" b="1" dirty="0" smtClean="0">
                <a:solidFill>
                  <a:schemeClr val="tx1">
                    <a:lumMod val="50000"/>
                    <a:lumOff val="50000"/>
                  </a:schemeClr>
                </a:solidFill>
                <a:latin typeface="Harlow Solid Italic" panose="04030604020F02020D02" pitchFamily="82" charset="0"/>
              </a:rPr>
              <a:t>Hip-Hop</a:t>
            </a:r>
            <a:endParaRPr lang="en-US" sz="2800" dirty="0"/>
          </a:p>
        </p:txBody>
      </p:sp>
      <p:sp>
        <p:nvSpPr>
          <p:cNvPr id="4" name="TextBox 3"/>
          <p:cNvSpPr txBox="1"/>
          <p:nvPr/>
        </p:nvSpPr>
        <p:spPr>
          <a:xfrm>
            <a:off x="30382" y="6519446"/>
            <a:ext cx="3048000" cy="338554"/>
          </a:xfrm>
          <a:prstGeom prst="rect">
            <a:avLst/>
          </a:prstGeom>
          <a:noFill/>
        </p:spPr>
        <p:txBody>
          <a:bodyPr wrap="square" rtlCol="0">
            <a:spAutoFit/>
          </a:bodyPr>
          <a:lstStyle/>
          <a:p>
            <a:r>
              <a:rPr lang="en-US" sz="800" i="1" dirty="0">
                <a:solidFill>
                  <a:schemeClr val="bg1"/>
                </a:solidFill>
                <a:latin typeface="Agency FB" panose="020B0503020202020204" pitchFamily="34" charset="0"/>
              </a:rPr>
              <a:t>I had to rape his b*</a:t>
            </a:r>
            <a:r>
              <a:rPr lang="en-US" sz="800" i="1" dirty="0" err="1">
                <a:solidFill>
                  <a:schemeClr val="bg1"/>
                </a:solidFill>
                <a:latin typeface="Agency FB" panose="020B0503020202020204" pitchFamily="34" charset="0"/>
              </a:rPr>
              <a:t>tch</a:t>
            </a:r>
            <a:r>
              <a:rPr lang="en-US" sz="800" i="1" dirty="0">
                <a:solidFill>
                  <a:schemeClr val="bg1"/>
                </a:solidFill>
                <a:latin typeface="Agency FB" panose="020B0503020202020204" pitchFamily="34" charset="0"/>
              </a:rPr>
              <a:t> cause the hoe was stacked</a:t>
            </a:r>
            <a:br>
              <a:rPr lang="en-US" sz="800" i="1" dirty="0">
                <a:solidFill>
                  <a:schemeClr val="bg1"/>
                </a:solidFill>
                <a:latin typeface="Agency FB" panose="020B0503020202020204" pitchFamily="34" charset="0"/>
              </a:rPr>
            </a:br>
            <a:r>
              <a:rPr lang="en-US" sz="800" i="1" dirty="0">
                <a:solidFill>
                  <a:schemeClr val="bg1"/>
                </a:solidFill>
                <a:latin typeface="Agency FB" panose="020B0503020202020204" pitchFamily="34" charset="0"/>
              </a:rPr>
              <a:t>I f*</a:t>
            </a:r>
            <a:r>
              <a:rPr lang="en-US" sz="800" i="1" dirty="0" err="1">
                <a:solidFill>
                  <a:schemeClr val="bg1"/>
                </a:solidFill>
                <a:latin typeface="Agency FB" panose="020B0503020202020204" pitchFamily="34" charset="0"/>
              </a:rPr>
              <a:t>cked</a:t>
            </a:r>
            <a:r>
              <a:rPr lang="en-US" sz="800" i="1" dirty="0">
                <a:solidFill>
                  <a:schemeClr val="bg1"/>
                </a:solidFill>
                <a:latin typeface="Agency FB" panose="020B0503020202020204" pitchFamily="34" charset="0"/>
              </a:rPr>
              <a:t> her from the back, with my gun to her </a:t>
            </a:r>
            <a:r>
              <a:rPr lang="en-US" sz="800" i="1" dirty="0" smtClean="0">
                <a:solidFill>
                  <a:schemeClr val="bg1"/>
                </a:solidFill>
                <a:latin typeface="Agency FB" panose="020B0503020202020204" pitchFamily="34" charset="0"/>
              </a:rPr>
              <a:t>back (three 6 mafia)</a:t>
            </a:r>
            <a:endParaRPr lang="en-US" sz="800" dirty="0">
              <a:solidFill>
                <a:schemeClr val="bg1"/>
              </a:solidFill>
              <a:latin typeface="Agency FB" panose="020B0503020202020204" pitchFamily="34" charset="0"/>
            </a:endParaRPr>
          </a:p>
        </p:txBody>
      </p:sp>
      <p:sp>
        <p:nvSpPr>
          <p:cNvPr id="6" name="TextBox 5"/>
          <p:cNvSpPr txBox="1"/>
          <p:nvPr/>
        </p:nvSpPr>
        <p:spPr>
          <a:xfrm rot="5400000">
            <a:off x="6635234" y="2139434"/>
            <a:ext cx="4648200" cy="369332"/>
          </a:xfrm>
          <a:prstGeom prst="rect">
            <a:avLst/>
          </a:prstGeom>
          <a:noFill/>
        </p:spPr>
        <p:txBody>
          <a:bodyPr wrap="square" rtlCol="0">
            <a:spAutoFit/>
          </a:bodyPr>
          <a:lstStyle/>
          <a:p>
            <a:r>
              <a:rPr lang="en-US" sz="900" i="1" dirty="0">
                <a:solidFill>
                  <a:schemeClr val="bg1"/>
                </a:solidFill>
                <a:latin typeface="Agency FB" panose="020B0503020202020204" pitchFamily="34" charset="0"/>
              </a:rPr>
              <a:t>Looking through her window, now my body is </a:t>
            </a:r>
            <a:r>
              <a:rPr lang="en-US" sz="900" i="1" dirty="0" smtClean="0">
                <a:solidFill>
                  <a:schemeClr val="bg1"/>
                </a:solidFill>
                <a:latin typeface="Agency FB" panose="020B0503020202020204" pitchFamily="34" charset="0"/>
              </a:rPr>
              <a:t>warm She’s </a:t>
            </a:r>
            <a:r>
              <a:rPr lang="en-US" sz="900" i="1" dirty="0">
                <a:solidFill>
                  <a:schemeClr val="bg1"/>
                </a:solidFill>
                <a:latin typeface="Agency FB" panose="020B0503020202020204" pitchFamily="34" charset="0"/>
              </a:rPr>
              <a:t>naked, and I’m a peeping </a:t>
            </a:r>
            <a:r>
              <a:rPr lang="en-US" sz="900" i="1" dirty="0" smtClean="0">
                <a:solidFill>
                  <a:schemeClr val="bg1"/>
                </a:solidFill>
                <a:latin typeface="Agency FB" panose="020B0503020202020204" pitchFamily="34" charset="0"/>
              </a:rPr>
              <a:t>tom Her </a:t>
            </a:r>
            <a:r>
              <a:rPr lang="en-US" sz="900" i="1" dirty="0">
                <a:solidFill>
                  <a:schemeClr val="bg1"/>
                </a:solidFill>
                <a:latin typeface="Agency FB" panose="020B0503020202020204" pitchFamily="34" charset="0"/>
              </a:rPr>
              <a:t>body’s </a:t>
            </a:r>
            <a:endParaRPr lang="en-US" sz="900" i="1" dirty="0" smtClean="0">
              <a:solidFill>
                <a:schemeClr val="bg1"/>
              </a:solidFill>
              <a:latin typeface="Agency FB" panose="020B0503020202020204" pitchFamily="34" charset="0"/>
            </a:endParaRPr>
          </a:p>
          <a:p>
            <a:r>
              <a:rPr lang="en-US" sz="900" i="1" dirty="0" smtClean="0">
                <a:solidFill>
                  <a:schemeClr val="bg1"/>
                </a:solidFill>
                <a:latin typeface="Agency FB" panose="020B0503020202020204" pitchFamily="34" charset="0"/>
              </a:rPr>
              <a:t>beautiful</a:t>
            </a:r>
            <a:r>
              <a:rPr lang="en-US" sz="900" i="1" dirty="0">
                <a:solidFill>
                  <a:schemeClr val="bg1"/>
                </a:solidFill>
                <a:latin typeface="Agency FB" panose="020B0503020202020204" pitchFamily="34" charset="0"/>
              </a:rPr>
              <a:t>, so I’m thinking </a:t>
            </a:r>
            <a:r>
              <a:rPr lang="en-US" sz="900" i="1" dirty="0" smtClean="0">
                <a:solidFill>
                  <a:schemeClr val="bg1"/>
                </a:solidFill>
                <a:latin typeface="Agency FB" panose="020B0503020202020204" pitchFamily="34" charset="0"/>
              </a:rPr>
              <a:t>rape</a:t>
            </a:r>
            <a:r>
              <a:rPr lang="en-US" sz="900" i="1" dirty="0">
                <a:solidFill>
                  <a:schemeClr val="bg1"/>
                </a:solidFill>
                <a:latin typeface="Agency FB" panose="020B0503020202020204" pitchFamily="34" charset="0"/>
              </a:rPr>
              <a:t> </a:t>
            </a:r>
            <a:r>
              <a:rPr lang="en-US" sz="900" i="1" dirty="0" smtClean="0">
                <a:solidFill>
                  <a:schemeClr val="bg1"/>
                </a:solidFill>
                <a:latin typeface="Agency FB" panose="020B0503020202020204" pitchFamily="34" charset="0"/>
              </a:rPr>
              <a:t>Shouldn’t </a:t>
            </a:r>
            <a:r>
              <a:rPr lang="en-US" sz="900" i="1" dirty="0">
                <a:solidFill>
                  <a:schemeClr val="bg1"/>
                </a:solidFill>
                <a:latin typeface="Agency FB" panose="020B0503020202020204" pitchFamily="34" charset="0"/>
              </a:rPr>
              <a:t>have had her curtains open, so that’s her </a:t>
            </a:r>
            <a:r>
              <a:rPr lang="en-US" sz="900" i="1" dirty="0" smtClean="0">
                <a:solidFill>
                  <a:schemeClr val="bg1"/>
                </a:solidFill>
                <a:latin typeface="Agency FB" panose="020B0503020202020204" pitchFamily="34" charset="0"/>
              </a:rPr>
              <a:t>fate (</a:t>
            </a:r>
            <a:r>
              <a:rPr lang="en-US" sz="900" i="1" dirty="0" err="1" smtClean="0">
                <a:solidFill>
                  <a:schemeClr val="bg1"/>
                </a:solidFill>
                <a:latin typeface="Agency FB" panose="020B0503020202020204" pitchFamily="34" charset="0"/>
              </a:rPr>
              <a:t>Geto</a:t>
            </a:r>
            <a:r>
              <a:rPr lang="en-US" sz="900" i="1" dirty="0" smtClean="0">
                <a:solidFill>
                  <a:schemeClr val="bg1"/>
                </a:solidFill>
                <a:latin typeface="Agency FB" panose="020B0503020202020204" pitchFamily="34" charset="0"/>
              </a:rPr>
              <a:t> Boys)</a:t>
            </a:r>
            <a:endParaRPr lang="en-US" sz="900" dirty="0">
              <a:solidFill>
                <a:schemeClr val="bg1"/>
              </a:solidFill>
              <a:latin typeface="Agency FB" panose="020B0503020202020204" pitchFamily="34" charset="0"/>
            </a:endParaRPr>
          </a:p>
        </p:txBody>
      </p:sp>
      <p:sp>
        <p:nvSpPr>
          <p:cNvPr id="7" name="TextBox 6"/>
          <p:cNvSpPr txBox="1"/>
          <p:nvPr/>
        </p:nvSpPr>
        <p:spPr>
          <a:xfrm>
            <a:off x="4911208" y="3621613"/>
            <a:ext cx="3394591" cy="230832"/>
          </a:xfrm>
          <a:prstGeom prst="rect">
            <a:avLst/>
          </a:prstGeom>
          <a:noFill/>
        </p:spPr>
        <p:txBody>
          <a:bodyPr wrap="square" rtlCol="0">
            <a:spAutoFit/>
          </a:bodyPr>
          <a:lstStyle/>
          <a:p>
            <a:r>
              <a:rPr lang="en-US" sz="900" i="1" dirty="0">
                <a:solidFill>
                  <a:schemeClr val="bg1"/>
                </a:solidFill>
                <a:latin typeface="Agency FB" panose="020B0503020202020204" pitchFamily="34" charset="0"/>
              </a:rPr>
              <a:t>We be, </a:t>
            </a:r>
            <a:r>
              <a:rPr lang="en-US" sz="900" i="1" dirty="0" err="1">
                <a:solidFill>
                  <a:schemeClr val="bg1"/>
                </a:solidFill>
                <a:latin typeface="Agency FB" panose="020B0503020202020204" pitchFamily="34" charset="0"/>
              </a:rPr>
              <a:t>thuggers</a:t>
            </a:r>
            <a:r>
              <a:rPr lang="en-US" sz="900" i="1" dirty="0">
                <a:solidFill>
                  <a:schemeClr val="bg1"/>
                </a:solidFill>
                <a:latin typeface="Agency FB" panose="020B0503020202020204" pitchFamily="34" charset="0"/>
              </a:rPr>
              <a:t>, stunners, </a:t>
            </a:r>
            <a:r>
              <a:rPr lang="en-US" sz="900" i="1" dirty="0" smtClean="0">
                <a:solidFill>
                  <a:schemeClr val="bg1"/>
                </a:solidFill>
                <a:latin typeface="Agency FB" panose="020B0503020202020204" pitchFamily="34" charset="0"/>
              </a:rPr>
              <a:t>hustlers Kidnap </a:t>
            </a:r>
            <a:r>
              <a:rPr lang="en-US" sz="900" i="1" dirty="0">
                <a:solidFill>
                  <a:schemeClr val="bg1"/>
                </a:solidFill>
                <a:latin typeface="Agency FB" panose="020B0503020202020204" pitchFamily="34" charset="0"/>
              </a:rPr>
              <a:t>mothers, rape with no </a:t>
            </a:r>
            <a:r>
              <a:rPr lang="en-US" sz="900" i="1" dirty="0" smtClean="0">
                <a:solidFill>
                  <a:schemeClr val="bg1"/>
                </a:solidFill>
                <a:latin typeface="Agency FB" panose="020B0503020202020204" pitchFamily="34" charset="0"/>
              </a:rPr>
              <a:t>rubbers (Lil Wayne)</a:t>
            </a:r>
            <a:endParaRPr lang="en-US" sz="900" dirty="0">
              <a:solidFill>
                <a:schemeClr val="bg1"/>
              </a:solidFill>
              <a:latin typeface="Agency FB" panose="020B0503020202020204" pitchFamily="34" charset="0"/>
            </a:endParaRPr>
          </a:p>
        </p:txBody>
      </p:sp>
      <p:sp>
        <p:nvSpPr>
          <p:cNvPr id="8" name="TextBox 7"/>
          <p:cNvSpPr txBox="1"/>
          <p:nvPr/>
        </p:nvSpPr>
        <p:spPr>
          <a:xfrm>
            <a:off x="1678785" y="2142921"/>
            <a:ext cx="3429000" cy="369332"/>
          </a:xfrm>
          <a:prstGeom prst="rect">
            <a:avLst/>
          </a:prstGeom>
          <a:noFill/>
        </p:spPr>
        <p:txBody>
          <a:bodyPr wrap="square" rtlCol="0">
            <a:spAutoFit/>
          </a:bodyPr>
          <a:lstStyle/>
          <a:p>
            <a:r>
              <a:rPr lang="en-US" sz="900" i="1" dirty="0">
                <a:solidFill>
                  <a:schemeClr val="bg1"/>
                </a:solidFill>
                <a:latin typeface="Agency FB" panose="020B0503020202020204" pitchFamily="34" charset="0"/>
              </a:rPr>
              <a:t>This is how she wants to be laced, I’m raping it</a:t>
            </a:r>
            <a:br>
              <a:rPr lang="en-US" sz="900" i="1" dirty="0">
                <a:solidFill>
                  <a:schemeClr val="bg1"/>
                </a:solidFill>
                <a:latin typeface="Agency FB" panose="020B0503020202020204" pitchFamily="34" charset="0"/>
              </a:rPr>
            </a:br>
            <a:r>
              <a:rPr lang="en-US" sz="900" i="1" dirty="0">
                <a:solidFill>
                  <a:schemeClr val="bg1"/>
                </a:solidFill>
                <a:latin typeface="Agency FB" panose="020B0503020202020204" pitchFamily="34" charset="0"/>
              </a:rPr>
              <a:t>Anywhere, I’m taking </a:t>
            </a:r>
            <a:r>
              <a:rPr lang="en-US" sz="900" i="1" dirty="0" smtClean="0">
                <a:solidFill>
                  <a:schemeClr val="bg1"/>
                </a:solidFill>
                <a:latin typeface="Agency FB" panose="020B0503020202020204" pitchFamily="34" charset="0"/>
              </a:rPr>
              <a:t>it (</a:t>
            </a:r>
            <a:r>
              <a:rPr lang="en-US" sz="900" i="1" dirty="0" err="1" smtClean="0">
                <a:solidFill>
                  <a:schemeClr val="bg1"/>
                </a:solidFill>
                <a:latin typeface="Agency FB" panose="020B0503020202020204" pitchFamily="34" charset="0"/>
              </a:rPr>
              <a:t>Masta</a:t>
            </a:r>
            <a:r>
              <a:rPr lang="en-US" sz="900" i="1" dirty="0" smtClean="0">
                <a:solidFill>
                  <a:schemeClr val="bg1"/>
                </a:solidFill>
                <a:latin typeface="Agency FB" panose="020B0503020202020204" pitchFamily="34" charset="0"/>
              </a:rPr>
              <a:t> </a:t>
            </a:r>
            <a:r>
              <a:rPr lang="en-US" sz="900" i="1" dirty="0" err="1" smtClean="0">
                <a:solidFill>
                  <a:schemeClr val="bg1"/>
                </a:solidFill>
                <a:latin typeface="Agency FB" panose="020B0503020202020204" pitchFamily="34" charset="0"/>
              </a:rPr>
              <a:t>Killa</a:t>
            </a:r>
            <a:r>
              <a:rPr lang="en-US" sz="900" i="1" dirty="0" smtClean="0">
                <a:solidFill>
                  <a:schemeClr val="bg1"/>
                </a:solidFill>
                <a:latin typeface="Agency FB" panose="020B0503020202020204" pitchFamily="34" charset="0"/>
              </a:rPr>
              <a:t>)</a:t>
            </a:r>
            <a:endParaRPr lang="en-US" sz="900" dirty="0">
              <a:solidFill>
                <a:schemeClr val="bg1"/>
              </a:solidFill>
              <a:latin typeface="Agency FB" panose="020B0503020202020204" pitchFamily="34" charset="0"/>
            </a:endParaRPr>
          </a:p>
        </p:txBody>
      </p:sp>
      <p:sp>
        <p:nvSpPr>
          <p:cNvPr id="9" name="TextBox 8"/>
          <p:cNvSpPr txBox="1"/>
          <p:nvPr/>
        </p:nvSpPr>
        <p:spPr>
          <a:xfrm>
            <a:off x="152400" y="10104"/>
            <a:ext cx="3581400" cy="230832"/>
          </a:xfrm>
          <a:prstGeom prst="rect">
            <a:avLst/>
          </a:prstGeom>
          <a:noFill/>
        </p:spPr>
        <p:txBody>
          <a:bodyPr wrap="square" rtlCol="0">
            <a:spAutoFit/>
          </a:bodyPr>
          <a:lstStyle/>
          <a:p>
            <a:r>
              <a:rPr lang="en-US" sz="900" i="1" dirty="0">
                <a:solidFill>
                  <a:schemeClr val="bg1"/>
                </a:solidFill>
                <a:latin typeface="Agency FB" panose="020B0503020202020204" pitchFamily="34" charset="0"/>
              </a:rPr>
              <a:t>Have my nigga snatch </a:t>
            </a:r>
            <a:r>
              <a:rPr lang="en-US" sz="900" i="1" dirty="0" err="1">
                <a:solidFill>
                  <a:schemeClr val="bg1"/>
                </a:solidFill>
                <a:latin typeface="Agency FB" panose="020B0503020202020204" pitchFamily="34" charset="0"/>
              </a:rPr>
              <a:t>yo</a:t>
            </a:r>
            <a:r>
              <a:rPr lang="en-US" sz="900" i="1" dirty="0">
                <a:solidFill>
                  <a:schemeClr val="bg1"/>
                </a:solidFill>
                <a:latin typeface="Agency FB" panose="020B0503020202020204" pitchFamily="34" charset="0"/>
              </a:rPr>
              <a:t> bitch and rape </a:t>
            </a:r>
            <a:r>
              <a:rPr lang="en-US" sz="900" i="1" dirty="0" err="1">
                <a:solidFill>
                  <a:schemeClr val="bg1"/>
                </a:solidFill>
                <a:latin typeface="Agency FB" panose="020B0503020202020204" pitchFamily="34" charset="0"/>
              </a:rPr>
              <a:t>yo</a:t>
            </a:r>
            <a:r>
              <a:rPr lang="en-US" sz="900" i="1" dirty="0">
                <a:solidFill>
                  <a:schemeClr val="bg1"/>
                </a:solidFill>
                <a:latin typeface="Agency FB" panose="020B0503020202020204" pitchFamily="34" charset="0"/>
              </a:rPr>
              <a:t> </a:t>
            </a:r>
            <a:r>
              <a:rPr lang="en-US" sz="900" i="1" dirty="0" smtClean="0">
                <a:solidFill>
                  <a:schemeClr val="bg1"/>
                </a:solidFill>
                <a:latin typeface="Agency FB" panose="020B0503020202020204" pitchFamily="34" charset="0"/>
              </a:rPr>
              <a:t>honey (Meek Mill)</a:t>
            </a:r>
            <a:endParaRPr lang="en-US" sz="900" dirty="0">
              <a:solidFill>
                <a:schemeClr val="bg1"/>
              </a:solidFill>
              <a:latin typeface="Agency FB" panose="020B0503020202020204" pitchFamily="34" charset="0"/>
            </a:endParaRPr>
          </a:p>
        </p:txBody>
      </p:sp>
      <p:sp>
        <p:nvSpPr>
          <p:cNvPr id="10" name="TextBox 9"/>
          <p:cNvSpPr txBox="1"/>
          <p:nvPr/>
        </p:nvSpPr>
        <p:spPr>
          <a:xfrm rot="5400000">
            <a:off x="2133600" y="1491734"/>
            <a:ext cx="3200400" cy="369332"/>
          </a:xfrm>
          <a:prstGeom prst="rect">
            <a:avLst/>
          </a:prstGeom>
          <a:noFill/>
        </p:spPr>
        <p:txBody>
          <a:bodyPr wrap="square" rtlCol="0">
            <a:spAutoFit/>
          </a:bodyPr>
          <a:lstStyle/>
          <a:p>
            <a:r>
              <a:rPr lang="en-US" sz="900" i="1" dirty="0">
                <a:solidFill>
                  <a:schemeClr val="bg1"/>
                </a:solidFill>
                <a:latin typeface="Agency FB" panose="020B0503020202020204" pitchFamily="34" charset="0"/>
              </a:rPr>
              <a:t>get your ass beat the fuck up by Cindy</a:t>
            </a:r>
            <a:br>
              <a:rPr lang="en-US" sz="900" i="1" dirty="0">
                <a:solidFill>
                  <a:schemeClr val="bg1"/>
                </a:solidFill>
                <a:latin typeface="Agency FB" panose="020B0503020202020204" pitchFamily="34" charset="0"/>
              </a:rPr>
            </a:br>
            <a:r>
              <a:rPr lang="en-US" sz="900" i="1" dirty="0">
                <a:solidFill>
                  <a:schemeClr val="bg1"/>
                </a:solidFill>
                <a:latin typeface="Agency FB" panose="020B0503020202020204" pitchFamily="34" charset="0"/>
              </a:rPr>
              <a:t>Obie don’t temp me, or I’ll rape this bitch and use no fuckin’ </a:t>
            </a:r>
            <a:r>
              <a:rPr lang="en-US" sz="900" i="1" dirty="0" smtClean="0">
                <a:solidFill>
                  <a:schemeClr val="bg1"/>
                </a:solidFill>
                <a:latin typeface="Agency FB" panose="020B0503020202020204" pitchFamily="34" charset="0"/>
              </a:rPr>
              <a:t>jimmy (Bizarre)</a:t>
            </a:r>
            <a:endParaRPr lang="en-US" sz="900" dirty="0">
              <a:solidFill>
                <a:schemeClr val="bg1"/>
              </a:solidFill>
              <a:latin typeface="Agency FB" panose="020B0503020202020204" pitchFamily="34" charset="0"/>
            </a:endParaRPr>
          </a:p>
        </p:txBody>
      </p:sp>
      <p:sp>
        <p:nvSpPr>
          <p:cNvPr id="11" name="TextBox 10"/>
          <p:cNvSpPr txBox="1"/>
          <p:nvPr/>
        </p:nvSpPr>
        <p:spPr>
          <a:xfrm>
            <a:off x="3962400" y="381000"/>
            <a:ext cx="4724400" cy="230832"/>
          </a:xfrm>
          <a:prstGeom prst="rect">
            <a:avLst/>
          </a:prstGeom>
          <a:noFill/>
        </p:spPr>
        <p:txBody>
          <a:bodyPr wrap="square" rtlCol="0">
            <a:spAutoFit/>
          </a:bodyPr>
          <a:lstStyle/>
          <a:p>
            <a:r>
              <a:rPr lang="en-US" sz="900" i="1" dirty="0">
                <a:solidFill>
                  <a:schemeClr val="bg1"/>
                </a:solidFill>
                <a:latin typeface="Agency FB" panose="020B0503020202020204" pitchFamily="34" charset="0"/>
              </a:rPr>
              <a:t>You call this shit kids, well I call these kids </a:t>
            </a:r>
            <a:r>
              <a:rPr lang="en-US" sz="900" i="1" dirty="0" smtClean="0">
                <a:solidFill>
                  <a:schemeClr val="bg1"/>
                </a:solidFill>
                <a:latin typeface="Agency FB" panose="020B0503020202020204" pitchFamily="34" charset="0"/>
              </a:rPr>
              <a:t>cum And </a:t>
            </a:r>
            <a:r>
              <a:rPr lang="en-US" sz="900" i="1" dirty="0">
                <a:solidFill>
                  <a:schemeClr val="bg1"/>
                </a:solidFill>
                <a:latin typeface="Agency FB" panose="020B0503020202020204" pitchFamily="34" charset="0"/>
              </a:rPr>
              <a:t>you call this shit rape but I think that rape’s </a:t>
            </a:r>
            <a:r>
              <a:rPr lang="en-US" sz="900" i="1" dirty="0" smtClean="0">
                <a:solidFill>
                  <a:schemeClr val="bg1"/>
                </a:solidFill>
                <a:latin typeface="Agency FB" panose="020B0503020202020204" pitchFamily="34" charset="0"/>
              </a:rPr>
              <a:t>fun (Tyler the Creator)</a:t>
            </a:r>
            <a:endParaRPr lang="en-US" sz="900" dirty="0">
              <a:solidFill>
                <a:schemeClr val="bg1"/>
              </a:solidFill>
              <a:latin typeface="Agency FB" panose="020B0503020202020204" pitchFamily="34" charset="0"/>
            </a:endParaRPr>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8785" y="4239870"/>
            <a:ext cx="2893215" cy="22904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7334" t="15694" r="24000" b="14000"/>
          <a:stretch/>
        </p:blipFill>
        <p:spPr bwMode="auto">
          <a:xfrm>
            <a:off x="218497" y="4796336"/>
            <a:ext cx="1724603" cy="16609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3590151" y="3838157"/>
            <a:ext cx="5225534" cy="400110"/>
          </a:xfrm>
          <a:prstGeom prst="rect">
            <a:avLst/>
          </a:prstGeom>
          <a:noFill/>
        </p:spPr>
        <p:txBody>
          <a:bodyPr wrap="square" rtlCol="0">
            <a:spAutoFit/>
          </a:bodyPr>
          <a:lstStyle/>
          <a:p>
            <a:r>
              <a:rPr lang="en-US" sz="2000" dirty="0" smtClean="0">
                <a:solidFill>
                  <a:srgbClr val="FF0066"/>
                </a:solidFill>
                <a:latin typeface="AR BERKLEY" panose="02000000000000000000" pitchFamily="2" charset="0"/>
              </a:rPr>
              <a:t>Hip-Hop Feminism and My Mic Sounds Nice</a:t>
            </a:r>
            <a:endParaRPr lang="en-US" sz="2000" dirty="0">
              <a:solidFill>
                <a:srgbClr val="FF0066"/>
              </a:solidFill>
              <a:latin typeface="AR BERKLEY" panose="02000000000000000000" pitchFamily="2" charset="0"/>
            </a:endParaRPr>
          </a:p>
        </p:txBody>
      </p:sp>
      <p:sp>
        <p:nvSpPr>
          <p:cNvPr id="13" name="TextBox 12"/>
          <p:cNvSpPr txBox="1"/>
          <p:nvPr/>
        </p:nvSpPr>
        <p:spPr>
          <a:xfrm>
            <a:off x="4724400" y="4239870"/>
            <a:ext cx="4234934" cy="2308324"/>
          </a:xfrm>
          <a:prstGeom prst="rect">
            <a:avLst/>
          </a:prstGeom>
          <a:noFill/>
        </p:spPr>
        <p:txBody>
          <a:bodyPr wrap="square" rtlCol="0">
            <a:spAutoFit/>
          </a:bodyPr>
          <a:lstStyle/>
          <a:p>
            <a:r>
              <a:rPr lang="en-US" sz="1200" dirty="0"/>
              <a:t>A show is coming near you! In collaboration with My Mic Sounds Nice, Hip-Hop Feminism is holding a show promoting the lovely ladies in Hip-Hop. This show is being held to promote strong women influences in a male dominated field. We are pleased to be able to show you some new talents, as well as cross the race lines and promote women of all colors. Admission is donation based, and all profits will be used to support ladies who are standing strong and fighting for women across the country. Come and support our women, and join in in the festivities. Booths for local and national women’s movements will be there to answer any and all questions!</a:t>
            </a:r>
          </a:p>
        </p:txBody>
      </p:sp>
      <p:sp>
        <p:nvSpPr>
          <p:cNvPr id="14" name="TextBox 13"/>
          <p:cNvSpPr txBox="1"/>
          <p:nvPr/>
        </p:nvSpPr>
        <p:spPr>
          <a:xfrm>
            <a:off x="3625334" y="5867400"/>
            <a:ext cx="337066" cy="169277"/>
          </a:xfrm>
          <a:prstGeom prst="rect">
            <a:avLst/>
          </a:prstGeom>
          <a:solidFill>
            <a:srgbClr val="332E36"/>
          </a:solidFill>
        </p:spPr>
        <p:txBody>
          <a:bodyPr wrap="square" rtlCol="0">
            <a:spAutoFit/>
          </a:bodyPr>
          <a:lstStyle/>
          <a:p>
            <a:endParaRPr lang="en-US" sz="500" dirty="0"/>
          </a:p>
        </p:txBody>
      </p:sp>
      <p:sp>
        <p:nvSpPr>
          <p:cNvPr id="15" name="TextBox 14"/>
          <p:cNvSpPr txBox="1"/>
          <p:nvPr/>
        </p:nvSpPr>
        <p:spPr>
          <a:xfrm>
            <a:off x="3549134" y="5813538"/>
            <a:ext cx="964168" cy="276999"/>
          </a:xfrm>
          <a:prstGeom prst="rect">
            <a:avLst/>
          </a:prstGeom>
          <a:noFill/>
        </p:spPr>
        <p:txBody>
          <a:bodyPr wrap="square" rtlCol="0">
            <a:spAutoFit/>
          </a:bodyPr>
          <a:lstStyle/>
          <a:p>
            <a:r>
              <a:rPr lang="en-US" sz="1200" dirty="0" smtClean="0">
                <a:latin typeface="AR ESSENCE" panose="02000000000000000000" pitchFamily="2" charset="0"/>
              </a:rPr>
              <a:t>2017</a:t>
            </a:r>
            <a:endParaRPr lang="en-US" sz="1200" dirty="0">
              <a:latin typeface="AR ESSENCE" panose="02000000000000000000" pitchFamily="2" charset="0"/>
            </a:endParaRPr>
          </a:p>
        </p:txBody>
      </p:sp>
      <p:sp>
        <p:nvSpPr>
          <p:cNvPr id="16" name="TextBox 15"/>
          <p:cNvSpPr txBox="1"/>
          <p:nvPr/>
        </p:nvSpPr>
        <p:spPr>
          <a:xfrm>
            <a:off x="2667000" y="6548194"/>
            <a:ext cx="1846302" cy="215444"/>
          </a:xfrm>
          <a:prstGeom prst="rect">
            <a:avLst/>
          </a:prstGeom>
          <a:noFill/>
        </p:spPr>
        <p:txBody>
          <a:bodyPr wrap="square" rtlCol="0">
            <a:spAutoFit/>
          </a:bodyPr>
          <a:lstStyle/>
          <a:p>
            <a:r>
              <a:rPr lang="en-US" sz="800" dirty="0" smtClean="0"/>
              <a:t>Images pulled from google</a:t>
            </a:r>
            <a:endParaRPr lang="en-US" sz="800" dirty="0"/>
          </a:p>
        </p:txBody>
      </p:sp>
      <p:sp>
        <p:nvSpPr>
          <p:cNvPr id="17" name="TextBox 16"/>
          <p:cNvSpPr txBox="1"/>
          <p:nvPr/>
        </p:nvSpPr>
        <p:spPr>
          <a:xfrm>
            <a:off x="3918466" y="914400"/>
            <a:ext cx="4856202" cy="2862322"/>
          </a:xfrm>
          <a:prstGeom prst="rect">
            <a:avLst/>
          </a:prstGeom>
          <a:noFill/>
        </p:spPr>
        <p:txBody>
          <a:bodyPr wrap="square" rtlCol="0">
            <a:spAutoFit/>
          </a:bodyPr>
          <a:lstStyle/>
          <a:p>
            <a:r>
              <a:rPr lang="en-US" sz="1000" dirty="0" smtClean="0"/>
              <a:t>In </a:t>
            </a:r>
            <a:r>
              <a:rPr lang="en-US" sz="1000" dirty="0"/>
              <a:t>a world full of the negative and the </a:t>
            </a:r>
            <a:r>
              <a:rPr lang="en-US" sz="1000" dirty="0" smtClean="0"/>
              <a:t>patriarchal </a:t>
            </a:r>
            <a:r>
              <a:rPr lang="en-US" sz="1000" dirty="0"/>
              <a:t>roles, we have to recognize who is for us ladies. When analyzing who is there and who is actually using their positions to help women out, the list isn’t as long as we would like, but we will recognize a few of the ladies here now. The famous hip-hop group TLC has long since had songs that promote the independence of women. When looking at their most famous and recognizable songs, the first that comes to mind is “No Scrubs”. This song was catchy, and talked about how ladies don’t need to stele for a man, and that sometimes women are just powerful on their own. Another artist that comes up as being for us ladies is Missy Elliot. She has many songs that were subtle in her feminism, but none the less they brought out the truth. She reclaimed the slur “bitch”, she brought other women into her fame and helped them succeed (as shown by the collaborations), she talked about women in the work place being independent, and she talked about defying the beauty standards placed on women in this society. She was a more unsung hero for women in hip-hop.</a:t>
            </a:r>
          </a:p>
          <a:p>
            <a:r>
              <a:rPr lang="en-US" sz="1000" dirty="0"/>
              <a:t>These two need to be recognized when women in hip-hop are either the artists, or the girls in videos. These two are telling us through their music that women are more than just the video girls and subject’s men rap about.</a:t>
            </a:r>
          </a:p>
          <a:p>
            <a:r>
              <a:rPr lang="en-US" sz="800" dirty="0"/>
              <a:t>( information from blog.izzyandliv.com)</a:t>
            </a:r>
          </a:p>
        </p:txBody>
      </p:sp>
      <p:sp>
        <p:nvSpPr>
          <p:cNvPr id="18" name="TextBox 17"/>
          <p:cNvSpPr txBox="1"/>
          <p:nvPr/>
        </p:nvSpPr>
        <p:spPr>
          <a:xfrm>
            <a:off x="4031218" y="611832"/>
            <a:ext cx="4274582" cy="400110"/>
          </a:xfrm>
          <a:prstGeom prst="rect">
            <a:avLst/>
          </a:prstGeom>
          <a:noFill/>
        </p:spPr>
        <p:txBody>
          <a:bodyPr wrap="square" rtlCol="0">
            <a:spAutoFit/>
          </a:bodyPr>
          <a:lstStyle/>
          <a:p>
            <a:pPr algn="ctr"/>
            <a:r>
              <a:rPr lang="en-US" sz="2000" dirty="0" smtClean="0">
                <a:solidFill>
                  <a:srgbClr val="FF0066"/>
                </a:solidFill>
                <a:latin typeface="AR DESTINE" panose="02000000000000000000" pitchFamily="2" charset="0"/>
              </a:rPr>
              <a:t>Voices For Women In Hip-Hop</a:t>
            </a:r>
            <a:endParaRPr lang="en-US" sz="2000" dirty="0">
              <a:solidFill>
                <a:srgbClr val="FF0066"/>
              </a:solidFill>
              <a:latin typeface="AR DESTINE" panose="02000000000000000000" pitchFamily="2" charset="0"/>
            </a:endParaRPr>
          </a:p>
        </p:txBody>
      </p:sp>
    </p:spTree>
    <p:extLst>
      <p:ext uri="{BB962C8B-B14F-4D97-AF65-F5344CB8AC3E}">
        <p14:creationId xmlns:p14="http://schemas.microsoft.com/office/powerpoint/2010/main" val="210877255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5FE2D001CF2D344AB637DEDC91790A9" ma:contentTypeVersion="11" ma:contentTypeDescription="Create a new document." ma:contentTypeScope="" ma:versionID="adc9a6f97ec790416f579a15b8e52f26">
  <xsd:schema xmlns:xsd="http://www.w3.org/2001/XMLSchema" xmlns:xs="http://www.w3.org/2001/XMLSchema" xmlns:p="http://schemas.microsoft.com/office/2006/metadata/properties" xmlns:ns2="c3cf2a87-d7f5-4d53-a175-a0a1e7f018d0" xmlns:ns3="45deca18-f46e-4567-9693-54dba66862b6" targetNamespace="http://schemas.microsoft.com/office/2006/metadata/properties" ma:root="true" ma:fieldsID="3fa72d5c0ff120eb40b8a01159a26df8" ns2:_="" ns3:_="">
    <xsd:import namespace="c3cf2a87-d7f5-4d53-a175-a0a1e7f018d0"/>
    <xsd:import namespace="45deca18-f46e-4567-9693-54dba66862b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cf2a87-d7f5-4d53-a175-a0a1e7f018d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e20148b9-20a4-48a0-acba-ba52d68a37a3"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5deca18-f46e-4567-9693-54dba66862b6"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d10a926-ad76-4245-a4fc-5ee384335586}" ma:internalName="TaxCatchAll" ma:showField="CatchAllData" ma:web="45deca18-f46e-4567-9693-54dba66862b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45deca18-f46e-4567-9693-54dba66862b6" xsi:nil="true"/>
    <lcf76f155ced4ddcb4097134ff3c332f xmlns="c3cf2a87-d7f5-4d53-a175-a0a1e7f018d0">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863F8374-0D8F-4745-8DA2-5540BE100819}"/>
</file>

<file path=customXml/itemProps2.xml><?xml version="1.0" encoding="utf-8"?>
<ds:datastoreItem xmlns:ds="http://schemas.openxmlformats.org/officeDocument/2006/customXml" ds:itemID="{50E940F6-DE2B-4F1F-93BC-9BF7A6F2B436}"/>
</file>

<file path=customXml/itemProps3.xml><?xml version="1.0" encoding="utf-8"?>
<ds:datastoreItem xmlns:ds="http://schemas.openxmlformats.org/officeDocument/2006/customXml" ds:itemID="{3031AF61-9C38-4520-B365-7840BE069619}"/>
</file>

<file path=docProps/app.xml><?xml version="1.0" encoding="utf-8"?>
<Properties xmlns="http://schemas.openxmlformats.org/officeDocument/2006/extended-properties" xmlns:vt="http://schemas.openxmlformats.org/officeDocument/2006/docPropsVTypes">
  <Template>Paper</Template>
  <TotalTime>3060</TotalTime>
  <Words>1812</Words>
  <Application>Microsoft Office PowerPoint</Application>
  <PresentationFormat>On-screen Show (4:3)</PresentationFormat>
  <Paragraphs>56</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Paper</vt:lpstr>
      <vt:lpstr> </vt:lpstr>
      <vt:lpstr>Feminists Take on Hip-Hop</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molly k</dc:creator>
  <cp:lastModifiedBy>natjolly</cp:lastModifiedBy>
  <cp:revision>22</cp:revision>
  <dcterms:created xsi:type="dcterms:W3CDTF">2016-12-04T02:30:32Z</dcterms:created>
  <dcterms:modified xsi:type="dcterms:W3CDTF">2017-02-18T17:14:37Z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3" name="ContentTypeId">
    <vt:lpwstr>0x01010025FE2D001CF2D344AB637DEDC91790A9</vt:lpwstr>
  </property>
  <property fmtid="{D5CDD505-2E9C-101B-9397-08002B2CF9AE}" pid="4" name="CreatedDateTime_Client">
    <vt:filetime>2017-11-30T02:00:14Z</vt:filetime>
  </property>
  <property fmtid="{D5CDD505-2E9C-101B-9397-08002B2CF9AE}" pid="5" name="LastModifiedDateTime_Client">
    <vt:filetime>2017-11-30T02:00:14Z</vt:filetime>
  </property>
</Properties>
</file>