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2.xml" ContentType="application/vnd.openxmlformats-officedocument.drawingml.chartshapes+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65" r:id="rId2"/>
    <p:sldId id="272" r:id="rId3"/>
    <p:sldId id="274" r:id="rId4"/>
    <p:sldId id="263" r:id="rId5"/>
    <p:sldId id="266" r:id="rId6"/>
    <p:sldId id="264" r:id="rId7"/>
    <p:sldId id="267" r:id="rId8"/>
    <p:sldId id="269" r:id="rId9"/>
    <p:sldId id="270" r:id="rId10"/>
    <p:sldId id="258" r:id="rId11"/>
    <p:sldId id="256" r:id="rId12"/>
    <p:sldId id="262" r:id="rId13"/>
    <p:sldId id="260" r:id="rId14"/>
    <p:sldId id="259" r:id="rId15"/>
    <p:sldId id="271" r:id="rId16"/>
    <p:sldId id="273" r:id="rId17"/>
    <p:sldId id="27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44"/>
    <p:restoredTop sz="92895"/>
  </p:normalViewPr>
  <p:slideViewPr>
    <p:cSldViewPr snapToGrid="0">
      <p:cViewPr varScale="1">
        <p:scale>
          <a:sx n="89" d="100"/>
          <a:sy n="89" d="100"/>
        </p:scale>
        <p:origin x="792" y="168"/>
      </p:cViewPr>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Chart%202%20in%20Microsoft%20PowerPoint"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2.xml"/></Relationships>
</file>

<file path=ppt/charts/_rels/chart9.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frequency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female</c:v>
                </c:pt>
                <c:pt idx="1">
                  <c:v>male</c:v>
                </c:pt>
                <c:pt idx="2">
                  <c:v>cisgender</c:v>
                </c:pt>
                <c:pt idx="3">
                  <c:v>non-binary</c:v>
                </c:pt>
                <c:pt idx="4">
                  <c:v>gender nonconforming</c:v>
                </c:pt>
                <c:pt idx="5">
                  <c:v>transgender</c:v>
                </c:pt>
                <c:pt idx="6">
                  <c:v>prefer not to answer</c:v>
                </c:pt>
                <c:pt idx="7">
                  <c:v>other</c:v>
                </c:pt>
              </c:strCache>
            </c:strRef>
          </c:cat>
          <c:val>
            <c:numRef>
              <c:f>Sheet1!$B$2:$B$9</c:f>
              <c:numCache>
                <c:formatCode>General</c:formatCode>
                <c:ptCount val="8"/>
                <c:pt idx="0">
                  <c:v>53</c:v>
                </c:pt>
                <c:pt idx="1">
                  <c:v>8</c:v>
                </c:pt>
                <c:pt idx="2">
                  <c:v>7</c:v>
                </c:pt>
                <c:pt idx="3">
                  <c:v>5</c:v>
                </c:pt>
                <c:pt idx="4">
                  <c:v>3</c:v>
                </c:pt>
                <c:pt idx="5">
                  <c:v>1</c:v>
                </c:pt>
                <c:pt idx="6">
                  <c:v>2</c:v>
                </c:pt>
                <c:pt idx="7">
                  <c:v>1</c:v>
                </c:pt>
              </c:numCache>
            </c:numRef>
          </c:val>
          <c:extLst>
            <c:ext xmlns:c16="http://schemas.microsoft.com/office/drawing/2014/chart" uri="{C3380CC4-5D6E-409C-BE32-E72D297353CC}">
              <c16:uniqueId val="{00000000-2641-9C47-95BF-84EB5BEAF4DE}"/>
            </c:ext>
          </c:extLst>
        </c:ser>
        <c:dLbls>
          <c:showLegendKey val="0"/>
          <c:showVal val="0"/>
          <c:showCatName val="0"/>
          <c:showSerName val="0"/>
          <c:showPercent val="0"/>
          <c:showBubbleSize val="0"/>
        </c:dLbls>
        <c:gapWidth val="219"/>
        <c:overlap val="-27"/>
        <c:axId val="1111007551"/>
        <c:axId val="1111210623"/>
      </c:barChart>
      <c:catAx>
        <c:axId val="1111007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1210623"/>
        <c:crosses val="autoZero"/>
        <c:auto val="1"/>
        <c:lblAlgn val="ctr"/>
        <c:lblOffset val="100"/>
        <c:noMultiLvlLbl val="0"/>
      </c:catAx>
      <c:valAx>
        <c:axId val="11112106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11007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a:t>Race/Ethnicity</a:t>
            </a:r>
            <a:r>
              <a:rPr lang="en-US" sz="2400" baseline="0"/>
              <a:t> of sample</a:t>
            </a:r>
            <a:endParaRPr lang="en-US" sz="2400"/>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'[Chart 2 in Microsoft PowerPoint]Sheet1'!$A$2</c:f>
              <c:strCache>
                <c:ptCount val="1"/>
                <c:pt idx="0">
                  <c:v>Black or African American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2 in Microsoft PowerPoint]Sheet1'!$B$1</c:f>
              <c:strCache>
                <c:ptCount val="1"/>
                <c:pt idx="0">
                  <c:v>Race/Ethnicity 1</c:v>
                </c:pt>
              </c:strCache>
            </c:strRef>
          </c:cat>
          <c:val>
            <c:numRef>
              <c:f>'[Chart 2 in Microsoft PowerPoint]Sheet1'!$B$2</c:f>
              <c:numCache>
                <c:formatCode>General</c:formatCode>
                <c:ptCount val="1"/>
                <c:pt idx="0">
                  <c:v>3</c:v>
                </c:pt>
              </c:numCache>
            </c:numRef>
          </c:val>
          <c:extLst>
            <c:ext xmlns:c16="http://schemas.microsoft.com/office/drawing/2014/chart" uri="{C3380CC4-5D6E-409C-BE32-E72D297353CC}">
              <c16:uniqueId val="{00000000-B2FF-8C41-B009-2C802E259658}"/>
            </c:ext>
          </c:extLst>
        </c:ser>
        <c:ser>
          <c:idx val="1"/>
          <c:order val="1"/>
          <c:tx>
            <c:strRef>
              <c:f>'[Chart 2 in Microsoft PowerPoint]Sheet1'!$A$3</c:f>
              <c:strCache>
                <c:ptCount val="1"/>
                <c:pt idx="0">
                  <c:v>Asian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2 in Microsoft PowerPoint]Sheet1'!$B$1</c:f>
              <c:strCache>
                <c:ptCount val="1"/>
                <c:pt idx="0">
                  <c:v>Race/Ethnicity 1</c:v>
                </c:pt>
              </c:strCache>
            </c:strRef>
          </c:cat>
          <c:val>
            <c:numRef>
              <c:f>'[Chart 2 in Microsoft PowerPoint]Sheet1'!$B$3</c:f>
              <c:numCache>
                <c:formatCode>General</c:formatCode>
                <c:ptCount val="1"/>
                <c:pt idx="0">
                  <c:v>15</c:v>
                </c:pt>
              </c:numCache>
            </c:numRef>
          </c:val>
          <c:extLst>
            <c:ext xmlns:c16="http://schemas.microsoft.com/office/drawing/2014/chart" uri="{C3380CC4-5D6E-409C-BE32-E72D297353CC}">
              <c16:uniqueId val="{00000001-B2FF-8C41-B009-2C802E259658}"/>
            </c:ext>
          </c:extLst>
        </c:ser>
        <c:ser>
          <c:idx val="3"/>
          <c:order val="2"/>
          <c:tx>
            <c:strRef>
              <c:f>'[Chart 2 in Microsoft PowerPoint]Sheet1'!$A$5</c:f>
              <c:strCache>
                <c:ptCount val="1"/>
                <c:pt idx="0">
                  <c:v>Native Hawaiian or other Pacific Islander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2 in Microsoft PowerPoint]Sheet1'!$B$1</c:f>
              <c:strCache>
                <c:ptCount val="1"/>
                <c:pt idx="0">
                  <c:v>Race/Ethnicity 1</c:v>
                </c:pt>
              </c:strCache>
            </c:strRef>
          </c:cat>
          <c:val>
            <c:numRef>
              <c:f>'[Chart 2 in Microsoft PowerPoint]Sheet1'!$B$5</c:f>
              <c:numCache>
                <c:formatCode>General</c:formatCode>
                <c:ptCount val="1"/>
                <c:pt idx="0">
                  <c:v>1</c:v>
                </c:pt>
              </c:numCache>
            </c:numRef>
          </c:val>
          <c:extLst>
            <c:ext xmlns:c16="http://schemas.microsoft.com/office/drawing/2014/chart" uri="{C3380CC4-5D6E-409C-BE32-E72D297353CC}">
              <c16:uniqueId val="{00000003-B2FF-8C41-B009-2C802E259658}"/>
            </c:ext>
          </c:extLst>
        </c:ser>
        <c:ser>
          <c:idx val="4"/>
          <c:order val="3"/>
          <c:tx>
            <c:strRef>
              <c:f>'[Chart 2 in Microsoft PowerPoint]Sheet1'!$A$6</c:f>
              <c:strCache>
                <c:ptCount val="1"/>
                <c:pt idx="0">
                  <c:v>Hispanic or Latinx or Spanish origin</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2 in Microsoft PowerPoint]Sheet1'!$B$1</c:f>
              <c:strCache>
                <c:ptCount val="1"/>
                <c:pt idx="0">
                  <c:v>Race/Ethnicity 1</c:v>
                </c:pt>
              </c:strCache>
            </c:strRef>
          </c:cat>
          <c:val>
            <c:numRef>
              <c:f>'[Chart 2 in Microsoft PowerPoint]Sheet1'!$B$6</c:f>
              <c:numCache>
                <c:formatCode>General</c:formatCode>
                <c:ptCount val="1"/>
                <c:pt idx="0">
                  <c:v>8</c:v>
                </c:pt>
              </c:numCache>
            </c:numRef>
          </c:val>
          <c:extLst>
            <c:ext xmlns:c16="http://schemas.microsoft.com/office/drawing/2014/chart" uri="{C3380CC4-5D6E-409C-BE32-E72D297353CC}">
              <c16:uniqueId val="{00000004-B2FF-8C41-B009-2C802E259658}"/>
            </c:ext>
          </c:extLst>
        </c:ser>
        <c:ser>
          <c:idx val="5"/>
          <c:order val="4"/>
          <c:tx>
            <c:strRef>
              <c:f>'[Chart 2 in Microsoft PowerPoint]Sheet1'!$A$7</c:f>
              <c:strCache>
                <c:ptCount val="1"/>
                <c:pt idx="0">
                  <c:v>American Indian or Alaska Native</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2 in Microsoft PowerPoint]Sheet1'!$B$1</c:f>
              <c:strCache>
                <c:ptCount val="1"/>
                <c:pt idx="0">
                  <c:v>Race/Ethnicity 1</c:v>
                </c:pt>
              </c:strCache>
            </c:strRef>
          </c:cat>
          <c:val>
            <c:numRef>
              <c:f>'[Chart 2 in Microsoft PowerPoint]Sheet1'!$B$7</c:f>
              <c:numCache>
                <c:formatCode>General</c:formatCode>
                <c:ptCount val="1"/>
                <c:pt idx="0">
                  <c:v>2</c:v>
                </c:pt>
              </c:numCache>
            </c:numRef>
          </c:val>
          <c:extLst>
            <c:ext xmlns:c16="http://schemas.microsoft.com/office/drawing/2014/chart" uri="{C3380CC4-5D6E-409C-BE32-E72D297353CC}">
              <c16:uniqueId val="{00000005-B2FF-8C41-B009-2C802E259658}"/>
            </c:ext>
          </c:extLst>
        </c:ser>
        <c:ser>
          <c:idx val="6"/>
          <c:order val="5"/>
          <c:tx>
            <c:strRef>
              <c:f>'[Chart 2 in Microsoft PowerPoint]Sheet1'!$A$8</c:f>
              <c:strCache>
                <c:ptCount val="1"/>
                <c:pt idx="0">
                  <c:v>Middle Eastern or North African</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2 in Microsoft PowerPoint]Sheet1'!$B$1</c:f>
              <c:strCache>
                <c:ptCount val="1"/>
                <c:pt idx="0">
                  <c:v>Race/Ethnicity 1</c:v>
                </c:pt>
              </c:strCache>
            </c:strRef>
          </c:cat>
          <c:val>
            <c:numRef>
              <c:f>'[Chart 2 in Microsoft PowerPoint]Sheet1'!$B$8</c:f>
              <c:numCache>
                <c:formatCode>General</c:formatCode>
                <c:ptCount val="1"/>
                <c:pt idx="0">
                  <c:v>2</c:v>
                </c:pt>
              </c:numCache>
            </c:numRef>
          </c:val>
          <c:extLst>
            <c:ext xmlns:c16="http://schemas.microsoft.com/office/drawing/2014/chart" uri="{C3380CC4-5D6E-409C-BE32-E72D297353CC}">
              <c16:uniqueId val="{00000006-B2FF-8C41-B009-2C802E259658}"/>
            </c:ext>
          </c:extLst>
        </c:ser>
        <c:ser>
          <c:idx val="7"/>
          <c:order val="6"/>
          <c:tx>
            <c:strRef>
              <c:f>'[Chart 2 in Microsoft PowerPoint]Sheet1'!$A$9</c:f>
              <c:strCache>
                <c:ptCount val="1"/>
                <c:pt idx="0">
                  <c:v>White</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2 in Microsoft PowerPoint]Sheet1'!$B$1</c:f>
              <c:strCache>
                <c:ptCount val="1"/>
                <c:pt idx="0">
                  <c:v>Race/Ethnicity 1</c:v>
                </c:pt>
              </c:strCache>
            </c:strRef>
          </c:cat>
          <c:val>
            <c:numRef>
              <c:f>'[Chart 2 in Microsoft PowerPoint]Sheet1'!$B$9</c:f>
              <c:numCache>
                <c:formatCode>General</c:formatCode>
                <c:ptCount val="1"/>
                <c:pt idx="0">
                  <c:v>50</c:v>
                </c:pt>
              </c:numCache>
            </c:numRef>
          </c:val>
          <c:extLst>
            <c:ext xmlns:c16="http://schemas.microsoft.com/office/drawing/2014/chart" uri="{C3380CC4-5D6E-409C-BE32-E72D297353CC}">
              <c16:uniqueId val="{00000007-B2FF-8C41-B009-2C802E259658}"/>
            </c:ext>
          </c:extLst>
        </c:ser>
        <c:dLbls>
          <c:showLegendKey val="0"/>
          <c:showVal val="0"/>
          <c:showCatName val="0"/>
          <c:showSerName val="0"/>
          <c:showPercent val="0"/>
          <c:showBubbleSize val="0"/>
        </c:dLbls>
        <c:gapWidth val="182"/>
        <c:axId val="1984291776"/>
        <c:axId val="1984293872"/>
      </c:barChart>
      <c:catAx>
        <c:axId val="1984291776"/>
        <c:scaling>
          <c:orientation val="minMax"/>
        </c:scaling>
        <c:delete val="1"/>
        <c:axPos val="l"/>
        <c:numFmt formatCode="General" sourceLinked="1"/>
        <c:majorTickMark val="none"/>
        <c:minorTickMark val="none"/>
        <c:tickLblPos val="nextTo"/>
        <c:crossAx val="1984293872"/>
        <c:crosses val="autoZero"/>
        <c:auto val="1"/>
        <c:lblAlgn val="ctr"/>
        <c:lblOffset val="100"/>
        <c:noMultiLvlLbl val="0"/>
      </c:catAx>
      <c:valAx>
        <c:axId val="19842938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8429177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Entry>
      <c:legendEntry>
        <c:idx val="3"/>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Entry>
      <c:legendEntry>
        <c:idx val="4"/>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Entry>
      <c:legendEntry>
        <c:idx val="5"/>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Entry>
      <c:legendEntry>
        <c:idx val="6"/>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Entry>
      <c:overlay val="0"/>
      <c:spPr>
        <a:noFill/>
        <a:ln w="12700">
          <a:solidFill>
            <a:schemeClr val="tx1"/>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Frequency</c:v>
                </c:pt>
              </c:strCache>
            </c:strRef>
          </c:tx>
          <c:spPr>
            <a:pattFill prst="sphere">
              <a:fgClr>
                <a:schemeClr val="accent4"/>
              </a:fgClr>
              <a:bgClr>
                <a:schemeClr val="bg1"/>
              </a:bgClr>
            </a:pattFill>
            <a:ln>
              <a:gradFill>
                <a:gsLst>
                  <a:gs pos="43000">
                    <a:schemeClr val="accent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ysDash"/>
              <a:beve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poor</c:v>
                </c:pt>
                <c:pt idx="1">
                  <c:v>fair</c:v>
                </c:pt>
                <c:pt idx="2">
                  <c:v>good</c:v>
                </c:pt>
                <c:pt idx="3">
                  <c:v>very good</c:v>
                </c:pt>
                <c:pt idx="4">
                  <c:v>excellent</c:v>
                </c:pt>
              </c:strCache>
            </c:strRef>
          </c:cat>
          <c:val>
            <c:numRef>
              <c:f>Sheet1!$B$2:$B$6</c:f>
              <c:numCache>
                <c:formatCode>General</c:formatCode>
                <c:ptCount val="5"/>
                <c:pt idx="0">
                  <c:v>19</c:v>
                </c:pt>
                <c:pt idx="1">
                  <c:v>20</c:v>
                </c:pt>
                <c:pt idx="2">
                  <c:v>19</c:v>
                </c:pt>
                <c:pt idx="3">
                  <c:v>14</c:v>
                </c:pt>
                <c:pt idx="4">
                  <c:v>5</c:v>
                </c:pt>
              </c:numCache>
            </c:numRef>
          </c:val>
          <c:extLst>
            <c:ext xmlns:c16="http://schemas.microsoft.com/office/drawing/2014/chart" uri="{C3380CC4-5D6E-409C-BE32-E72D297353CC}">
              <c16:uniqueId val="{00000000-56C2-F24D-97E4-61F95614121B}"/>
            </c:ext>
          </c:extLst>
        </c:ser>
        <c:dLbls>
          <c:showLegendKey val="0"/>
          <c:showVal val="0"/>
          <c:showCatName val="0"/>
          <c:showSerName val="0"/>
          <c:showPercent val="0"/>
          <c:showBubbleSize val="0"/>
        </c:dLbls>
        <c:gapWidth val="219"/>
        <c:overlap val="-27"/>
        <c:axId val="56046255"/>
        <c:axId val="56379599"/>
      </c:barChart>
      <c:catAx>
        <c:axId val="560462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6379599"/>
        <c:crosses val="autoZero"/>
        <c:auto val="1"/>
        <c:lblAlgn val="ctr"/>
        <c:lblOffset val="100"/>
        <c:noMultiLvlLbl val="0"/>
      </c:catAx>
      <c:valAx>
        <c:axId val="563795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60462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frequency</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12A-48D4-BA38-031404B7740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12A-48D4-BA38-031404B7740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12A-48D4-BA38-031404B7740F}"/>
              </c:ext>
            </c:extLst>
          </c:dPt>
          <c:dLbls>
            <c:spPr>
              <a:solidFill>
                <a:schemeClr val="tx1"/>
              </a:solidFill>
              <a:ln>
                <a:noFill/>
              </a:ln>
              <a:effectLst>
                <a:outerShdw algn="ctr" rotWithShape="0">
                  <a:schemeClr val="bg2"/>
                </a:outerShdw>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yes</c:v>
                </c:pt>
                <c:pt idx="1">
                  <c:v>no</c:v>
                </c:pt>
                <c:pt idx="2">
                  <c:v>prefer not to answer</c:v>
                </c:pt>
              </c:strCache>
            </c:strRef>
          </c:cat>
          <c:val>
            <c:numRef>
              <c:f>Sheet1!$B$2:$B$4</c:f>
              <c:numCache>
                <c:formatCode>General</c:formatCode>
                <c:ptCount val="3"/>
                <c:pt idx="0">
                  <c:v>37</c:v>
                </c:pt>
                <c:pt idx="1">
                  <c:v>43</c:v>
                </c:pt>
                <c:pt idx="2">
                  <c:v>2</c:v>
                </c:pt>
              </c:numCache>
            </c:numRef>
          </c:val>
          <c:extLst>
            <c:ext xmlns:c16="http://schemas.microsoft.com/office/drawing/2014/chart" uri="{C3380CC4-5D6E-409C-BE32-E72D297353CC}">
              <c16:uniqueId val="{00000000-3E82-5F46-8E55-5A22F5403E3C}"/>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Response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3D2-2945-A4B8-856E17CCC9AA}"/>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F3D2-2945-A4B8-856E17CCC9AA}"/>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Yes</c:v>
                </c:pt>
                <c:pt idx="1">
                  <c:v>No</c:v>
                </c:pt>
              </c:strCache>
            </c:strRef>
          </c:cat>
          <c:val>
            <c:numRef>
              <c:f>Sheet1!$B$2:$B$3</c:f>
              <c:numCache>
                <c:formatCode>General</c:formatCode>
                <c:ptCount val="2"/>
                <c:pt idx="0">
                  <c:v>30</c:v>
                </c:pt>
                <c:pt idx="1">
                  <c:v>50</c:v>
                </c:pt>
              </c:numCache>
            </c:numRef>
          </c:val>
          <c:extLst>
            <c:ext xmlns:c16="http://schemas.microsoft.com/office/drawing/2014/chart" uri="{C3380CC4-5D6E-409C-BE32-E72D297353CC}">
              <c16:uniqueId val="{00000000-BCFF-5646-BA6D-C4C50A0641B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w="25400">
          <a:solidFill>
            <a:schemeClr val="tx1"/>
          </a:solid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What disability/accessibility related</a:t>
            </a:r>
            <a:r>
              <a:rPr lang="en-US" baseline="0" dirty="0"/>
              <a:t> topics would you like to learn more about?</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731406720095696"/>
          <c:y val="9.0740740740740747E-2"/>
          <c:w val="0.87977448758515087"/>
          <c:h val="0.7136141732283463"/>
        </c:manualLayout>
      </c:layout>
      <c:barChart>
        <c:barDir val="bar"/>
        <c:grouping val="clustered"/>
        <c:varyColors val="0"/>
        <c:ser>
          <c:idx val="0"/>
          <c:order val="0"/>
          <c:tx>
            <c:strRef>
              <c:f>Sheet1!$B$1</c:f>
              <c:strCache>
                <c:ptCount val="1"/>
                <c:pt idx="0">
                  <c:v>How to access or apply for DRS accommodations</c:v>
                </c:pt>
              </c:strCache>
            </c:strRef>
          </c:tx>
          <c:spPr>
            <a:solidFill>
              <a:schemeClr val="accent5">
                <a:lumMod val="60000"/>
                <a:lumOff val="40000"/>
              </a:schemeClr>
            </a:solidFill>
            <a:ln>
              <a:noFill/>
            </a:ln>
            <a:effectLst/>
          </c:spPr>
          <c:invertIfNegative val="0"/>
          <c:cat>
            <c:strRef>
              <c:f>Sheet1!$A$2:$A$3</c:f>
              <c:strCache>
                <c:ptCount val="2"/>
                <c:pt idx="0">
                  <c:v>Disabled</c:v>
                </c:pt>
                <c:pt idx="1">
                  <c:v>Not Disabled</c:v>
                </c:pt>
              </c:strCache>
            </c:strRef>
          </c:cat>
          <c:val>
            <c:numRef>
              <c:f>Sheet1!$B$2:$B$3</c:f>
              <c:numCache>
                <c:formatCode>General</c:formatCode>
                <c:ptCount val="2"/>
                <c:pt idx="0">
                  <c:v>16</c:v>
                </c:pt>
                <c:pt idx="1">
                  <c:v>19</c:v>
                </c:pt>
              </c:numCache>
            </c:numRef>
          </c:val>
          <c:extLst>
            <c:ext xmlns:c16="http://schemas.microsoft.com/office/drawing/2014/chart" uri="{C3380CC4-5D6E-409C-BE32-E72D297353CC}">
              <c16:uniqueId val="{00000000-FCEB-964A-BC61-0053DC6FE36A}"/>
            </c:ext>
          </c:extLst>
        </c:ser>
        <c:ser>
          <c:idx val="1"/>
          <c:order val="1"/>
          <c:tx>
            <c:strRef>
              <c:f>Sheet1!$C$1</c:f>
              <c:strCache>
                <c:ptCount val="1"/>
                <c:pt idx="0">
                  <c:v>Types of accommodations available</c:v>
                </c:pt>
              </c:strCache>
            </c:strRef>
          </c:tx>
          <c:spPr>
            <a:solidFill>
              <a:schemeClr val="accent2"/>
            </a:solidFill>
            <a:ln>
              <a:noFill/>
            </a:ln>
            <a:effectLst/>
          </c:spPr>
          <c:invertIfNegative val="0"/>
          <c:cat>
            <c:strRef>
              <c:f>Sheet1!$A$2:$A$3</c:f>
              <c:strCache>
                <c:ptCount val="2"/>
                <c:pt idx="0">
                  <c:v>Disabled</c:v>
                </c:pt>
                <c:pt idx="1">
                  <c:v>Not Disabled</c:v>
                </c:pt>
              </c:strCache>
            </c:strRef>
          </c:cat>
          <c:val>
            <c:numRef>
              <c:f>Sheet1!$C$2:$C$3</c:f>
              <c:numCache>
                <c:formatCode>General</c:formatCode>
                <c:ptCount val="2"/>
                <c:pt idx="0">
                  <c:v>51</c:v>
                </c:pt>
                <c:pt idx="1">
                  <c:v>35</c:v>
                </c:pt>
              </c:numCache>
            </c:numRef>
          </c:val>
          <c:extLst>
            <c:ext xmlns:c16="http://schemas.microsoft.com/office/drawing/2014/chart" uri="{C3380CC4-5D6E-409C-BE32-E72D297353CC}">
              <c16:uniqueId val="{00000001-FCEB-964A-BC61-0053DC6FE36A}"/>
            </c:ext>
          </c:extLst>
        </c:ser>
        <c:ser>
          <c:idx val="2"/>
          <c:order val="2"/>
          <c:tx>
            <c:strRef>
              <c:f>Sheet1!$D$1</c:f>
              <c:strCache>
                <c:ptCount val="1"/>
                <c:pt idx="0">
                  <c:v>What is DRS?</c:v>
                </c:pt>
              </c:strCache>
            </c:strRef>
          </c:tx>
          <c:spPr>
            <a:solidFill>
              <a:schemeClr val="accent3">
                <a:lumMod val="60000"/>
                <a:lumOff val="40000"/>
              </a:schemeClr>
            </a:solidFill>
            <a:ln>
              <a:noFill/>
            </a:ln>
            <a:effectLst/>
          </c:spPr>
          <c:invertIfNegative val="0"/>
          <c:cat>
            <c:strRef>
              <c:f>Sheet1!$A$2:$A$3</c:f>
              <c:strCache>
                <c:ptCount val="2"/>
                <c:pt idx="0">
                  <c:v>Disabled</c:v>
                </c:pt>
                <c:pt idx="1">
                  <c:v>Not Disabled</c:v>
                </c:pt>
              </c:strCache>
            </c:strRef>
          </c:cat>
          <c:val>
            <c:numRef>
              <c:f>Sheet1!$D$2:$D$3</c:f>
              <c:numCache>
                <c:formatCode>General</c:formatCode>
                <c:ptCount val="2"/>
                <c:pt idx="0">
                  <c:v>4</c:v>
                </c:pt>
                <c:pt idx="1">
                  <c:v>12</c:v>
                </c:pt>
              </c:numCache>
            </c:numRef>
          </c:val>
          <c:extLst>
            <c:ext xmlns:c16="http://schemas.microsoft.com/office/drawing/2014/chart" uri="{C3380CC4-5D6E-409C-BE32-E72D297353CC}">
              <c16:uniqueId val="{00000002-FCEB-964A-BC61-0053DC6FE36A}"/>
            </c:ext>
          </c:extLst>
        </c:ser>
        <c:ser>
          <c:idx val="3"/>
          <c:order val="3"/>
          <c:tx>
            <c:strRef>
              <c:f>Sheet1!$E$1</c:f>
              <c:strCache>
                <c:ptCount val="1"/>
                <c:pt idx="0">
                  <c:v>Who is eligible for DRS accommodations?</c:v>
                </c:pt>
              </c:strCache>
            </c:strRef>
          </c:tx>
          <c:spPr>
            <a:solidFill>
              <a:schemeClr val="accent4"/>
            </a:solidFill>
            <a:ln>
              <a:noFill/>
            </a:ln>
            <a:effectLst/>
          </c:spPr>
          <c:invertIfNegative val="0"/>
          <c:cat>
            <c:strRef>
              <c:f>Sheet1!$A$2:$A$3</c:f>
              <c:strCache>
                <c:ptCount val="2"/>
                <c:pt idx="0">
                  <c:v>Disabled</c:v>
                </c:pt>
                <c:pt idx="1">
                  <c:v>Not Disabled</c:v>
                </c:pt>
              </c:strCache>
            </c:strRef>
          </c:cat>
          <c:val>
            <c:numRef>
              <c:f>Sheet1!$E$2:$E$3</c:f>
              <c:numCache>
                <c:formatCode>General</c:formatCode>
                <c:ptCount val="2"/>
                <c:pt idx="0">
                  <c:v>21</c:v>
                </c:pt>
                <c:pt idx="1">
                  <c:v>31</c:v>
                </c:pt>
              </c:numCache>
            </c:numRef>
          </c:val>
          <c:extLst>
            <c:ext xmlns:c16="http://schemas.microsoft.com/office/drawing/2014/chart" uri="{C3380CC4-5D6E-409C-BE32-E72D297353CC}">
              <c16:uniqueId val="{00000003-FCEB-964A-BC61-0053DC6FE36A}"/>
            </c:ext>
          </c:extLst>
        </c:ser>
        <c:dLbls>
          <c:showLegendKey val="0"/>
          <c:showVal val="0"/>
          <c:showCatName val="0"/>
          <c:showSerName val="0"/>
          <c:showPercent val="0"/>
          <c:showBubbleSize val="0"/>
        </c:dLbls>
        <c:gapWidth val="182"/>
        <c:axId val="1734961903"/>
        <c:axId val="1559253679"/>
      </c:barChart>
      <c:catAx>
        <c:axId val="17349619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59253679"/>
        <c:crosses val="autoZero"/>
        <c:auto val="1"/>
        <c:lblAlgn val="ctr"/>
        <c:lblOffset val="100"/>
        <c:noMultiLvlLbl val="0"/>
      </c:catAx>
      <c:valAx>
        <c:axId val="155925367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4961903"/>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Where have you gotten information on DRS services or resources?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43B3-BE4D-8B02-113B3CE08C36}"/>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43B3-BE4D-8B02-113B3CE08C36}"/>
              </c:ext>
            </c:extLst>
          </c:dPt>
          <c:dPt>
            <c:idx val="2"/>
            <c:bubble3D val="0"/>
            <c:spPr>
              <a:solidFill>
                <a:schemeClr val="bg1">
                  <a:lumMod val="5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5-43B3-BE4D-8B02-113B3CE08C36}"/>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43B3-BE4D-8B02-113B3CE08C36}"/>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43B3-BE4D-8B02-113B3CE08C36}"/>
              </c:ext>
            </c:extLst>
          </c:dPt>
          <c:dPt>
            <c:idx val="5"/>
            <c:bubble3D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B-43B3-BE4D-8B02-113B3CE08C36}"/>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43B3-BE4D-8B02-113B3CE08C36}"/>
              </c:ext>
            </c:extLst>
          </c:dPt>
          <c:dPt>
            <c:idx val="7"/>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F-43B3-BE4D-8B02-113B3CE08C36}"/>
              </c:ext>
            </c:extLst>
          </c:dPt>
          <c:dPt>
            <c:idx val="8"/>
            <c:bubble3D val="0"/>
            <c:spPr>
              <a:solidFill>
                <a:schemeClr val="accent3">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1-43B3-BE4D-8B02-113B3CE08C36}"/>
              </c:ext>
            </c:extLst>
          </c:dPt>
          <c:dLbls>
            <c:dLbl>
              <c:idx val="3"/>
              <c:layout>
                <c:manualLayout>
                  <c:x val="3.4822193278471768E-2"/>
                  <c:y val="-0.158400819188624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3B3-BE4D-8B02-113B3CE08C36}"/>
                </c:ext>
              </c:extLst>
            </c:dLbl>
            <c:dLbl>
              <c:idx val="6"/>
              <c:layout>
                <c:manualLayout>
                  <c:x val="1.3043928719436387E-2"/>
                  <c:y val="7.3981362573279487E-4"/>
                </c:manualLayout>
              </c:layout>
              <c:spPr>
                <a:noFill/>
                <a:ln>
                  <a:solidFill>
                    <a:schemeClr val="tx1"/>
                  </a:solid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3B3-BE4D-8B02-113B3CE08C36}"/>
                </c:ext>
              </c:extLst>
            </c:dLbl>
            <c:dLbl>
              <c:idx val="7"/>
              <c:layout>
                <c:manualLayout>
                  <c:x val="8.1453634085213028E-3"/>
                  <c:y val="6.564779276524263E-2"/>
                </c:manualLayout>
              </c:layout>
              <c:showLegendKey val="0"/>
              <c:showVal val="1"/>
              <c:showCatName val="0"/>
              <c:showSerName val="0"/>
              <c:showPercent val="0"/>
              <c:showBubbleSize val="0"/>
              <c:extLst>
                <c:ext xmlns:c15="http://schemas.microsoft.com/office/drawing/2012/chart" uri="{CE6537A1-D6FC-4f65-9D91-7224C49458BB}">
                  <c15:layout>
                    <c:manualLayout>
                      <c:w val="2.850877192982456E-2"/>
                      <c:h val="3.8339090234520513E-2"/>
                    </c:manualLayout>
                  </c15:layout>
                </c:ext>
                <c:ext xmlns:c16="http://schemas.microsoft.com/office/drawing/2014/chart" uri="{C3380CC4-5D6E-409C-BE32-E72D297353CC}">
                  <c16:uniqueId val="{0000000F-43B3-BE4D-8B02-113B3CE08C36}"/>
                </c:ext>
              </c:extLst>
            </c:dLbl>
            <c:dLbl>
              <c:idx val="8"/>
              <c:layout>
                <c:manualLayout>
                  <c:x val="-2.4696583979634127E-3"/>
                  <c:y val="3.9347378119428383E-3"/>
                </c:manualLayout>
              </c:layout>
              <c:spPr>
                <a:noFill/>
                <a:ln>
                  <a:solidFill>
                    <a:schemeClr val="tx1"/>
                  </a:solid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3B3-BE4D-8B02-113B3CE08C36}"/>
                </c:ext>
              </c:extLst>
            </c:dLbl>
            <c:spPr>
              <a:noFill/>
              <a:ln>
                <a:solidFill>
                  <a:schemeClr val="bg1"/>
                </a:solid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Sheet1!$A$2:$A$10</c:f>
              <c:strCache>
                <c:ptCount val="9"/>
                <c:pt idx="0">
                  <c:v>DRS Access &amp; Advocacy Coordinator (14.2)</c:v>
                </c:pt>
                <c:pt idx="1">
                  <c:v>UW DRS website (29)</c:v>
                </c:pt>
                <c:pt idx="2">
                  <c:v>My instructors (21.3)</c:v>
                </c:pt>
                <c:pt idx="3">
                  <c:v>Orientation (1.3)</c:v>
                </c:pt>
                <c:pt idx="4">
                  <c:v>My classmates (25.2)</c:v>
                </c:pt>
                <c:pt idx="5">
                  <c:v>My academic advisors (7.7)</c:v>
                </c:pt>
                <c:pt idx="6">
                  <c:v>google (0.6)</c:v>
                </c:pt>
                <c:pt idx="7">
                  <c:v>email blasts (1.3)</c:v>
                </c:pt>
                <c:pt idx="8">
                  <c:v>SPH advocacy coordinator (0.6)</c:v>
                </c:pt>
              </c:strCache>
            </c:strRef>
          </c:cat>
          <c:val>
            <c:numRef>
              <c:f>Sheet1!$B$2:$B$10</c:f>
              <c:numCache>
                <c:formatCode>General</c:formatCode>
                <c:ptCount val="9"/>
                <c:pt idx="0">
                  <c:v>14.2</c:v>
                </c:pt>
                <c:pt idx="1">
                  <c:v>29</c:v>
                </c:pt>
                <c:pt idx="2">
                  <c:v>21.3</c:v>
                </c:pt>
                <c:pt idx="3">
                  <c:v>1.3</c:v>
                </c:pt>
                <c:pt idx="4">
                  <c:v>25.2</c:v>
                </c:pt>
                <c:pt idx="5">
                  <c:v>7.7</c:v>
                </c:pt>
                <c:pt idx="6">
                  <c:v>0.6</c:v>
                </c:pt>
                <c:pt idx="7">
                  <c:v>1.3</c:v>
                </c:pt>
                <c:pt idx="8">
                  <c:v>0.6</c:v>
                </c:pt>
              </c:numCache>
            </c:numRef>
          </c:val>
          <c:extLst>
            <c:ext xmlns:c16="http://schemas.microsoft.com/office/drawing/2014/chart" uri="{C3380CC4-5D6E-409C-BE32-E72D297353CC}">
              <c16:uniqueId val="{00000000-1207-1F4F-849D-667330333F44}"/>
            </c:ext>
          </c:extLst>
        </c:ser>
        <c:dLbls>
          <c:showLegendKey val="0"/>
          <c:showVal val="0"/>
          <c:showCatName val="0"/>
          <c:showSerName val="0"/>
          <c:showPercent val="0"/>
          <c:showBubbleSize val="0"/>
          <c:showLeaderLines val="1"/>
        </c:dLbls>
      </c:pie3DChart>
      <c:spPr>
        <a:noFill/>
        <a:ln>
          <a:noFill/>
        </a:ln>
        <a:effectLst/>
      </c:spPr>
    </c:plotArea>
    <c:legend>
      <c:legendPos val="r"/>
      <c:layout>
        <c:manualLayout>
          <c:xMode val="edge"/>
          <c:yMode val="edge"/>
          <c:x val="0.64843024114173231"/>
          <c:y val="0.22142807446923754"/>
          <c:w val="0.35156975885826769"/>
          <c:h val="0.7614433127872034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cap="all" spc="50" baseline="0">
                <a:solidFill>
                  <a:schemeClr val="tx1">
                    <a:lumMod val="65000"/>
                    <a:lumOff val="35000"/>
                  </a:schemeClr>
                </a:solidFill>
                <a:latin typeface="+mn-lt"/>
                <a:ea typeface="+mn-ea"/>
                <a:cs typeface="+mn-cs"/>
              </a:defRPr>
            </a:pPr>
            <a:r>
              <a:rPr lang="en-US" sz="2400" b="1" dirty="0"/>
              <a:t>What disability/accessibility</a:t>
            </a:r>
            <a:r>
              <a:rPr lang="en-US" sz="2400" b="1" baseline="0" dirty="0"/>
              <a:t> related resources would you like to be provided for students? </a:t>
            </a:r>
            <a:br>
              <a:rPr lang="en-US" sz="2400" b="1" baseline="0" dirty="0"/>
            </a:br>
            <a:r>
              <a:rPr lang="en-US" sz="2400" b="1" baseline="0" dirty="0"/>
              <a:t>(select all that apply)</a:t>
            </a:r>
            <a:endParaRPr lang="en-US" sz="2400" b="1" dirty="0"/>
          </a:p>
        </c:rich>
      </c:tx>
      <c:layout>
        <c:manualLayout>
          <c:xMode val="edge"/>
          <c:yMode val="edge"/>
          <c:x val="0.11855069870002451"/>
          <c:y val="1.2210704609318257E-2"/>
        </c:manualLayout>
      </c:layout>
      <c:overlay val="0"/>
      <c:spPr>
        <a:noFill/>
        <a:ln>
          <a:noFill/>
        </a:ln>
        <a:effectLst/>
      </c:spPr>
      <c:txPr>
        <a:bodyPr rot="0" spcFirstLastPara="1" vertOverflow="ellipsis" vert="horz" wrap="square" anchor="ctr" anchorCtr="1"/>
        <a:lstStyle/>
        <a:p>
          <a:pPr>
            <a:defRPr sz="24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Disabled</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10800000" scaled="1"/>
              <a:tileRect/>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Sheet1!$A$2:$A$7</c:f>
              <c:strCache>
                <c:ptCount val="6"/>
                <c:pt idx="0">
                  <c:v>Types of accommodations available</c:v>
                </c:pt>
                <c:pt idx="1">
                  <c:v>Workshops on how to apply for accommodations</c:v>
                </c:pt>
                <c:pt idx="2">
                  <c:v>Written resources on the SPH Canvas web page</c:v>
                </c:pt>
                <c:pt idx="3">
                  <c:v>Networking &amp; social events for SPH Disability Community</c:v>
                </c:pt>
                <c:pt idx="4">
                  <c:v>Virtual workshops with DRS coordinators on how to apply for accommodations</c:v>
                </c:pt>
                <c:pt idx="5">
                  <c:v>Prefer not to answer</c:v>
                </c:pt>
              </c:strCache>
            </c:strRef>
          </c:cat>
          <c:val>
            <c:numRef>
              <c:f>Sheet1!$B$2:$B$7</c:f>
              <c:numCache>
                <c:formatCode>0%</c:formatCode>
                <c:ptCount val="6"/>
                <c:pt idx="0">
                  <c:v>0.34</c:v>
                </c:pt>
                <c:pt idx="1">
                  <c:v>0.13</c:v>
                </c:pt>
                <c:pt idx="2">
                  <c:v>0.17</c:v>
                </c:pt>
                <c:pt idx="3">
                  <c:v>0.15</c:v>
                </c:pt>
                <c:pt idx="4">
                  <c:v>0.15</c:v>
                </c:pt>
                <c:pt idx="5" formatCode="0.00%">
                  <c:v>8.0000000000000002E-3</c:v>
                </c:pt>
              </c:numCache>
            </c:numRef>
          </c:val>
          <c:extLst>
            <c:ext xmlns:c16="http://schemas.microsoft.com/office/drawing/2014/chart" uri="{C3380CC4-5D6E-409C-BE32-E72D297353CC}">
              <c16:uniqueId val="{00000000-D085-A042-8C0A-0FD3E1C5BAA5}"/>
            </c:ext>
          </c:extLst>
        </c:ser>
        <c:ser>
          <c:idx val="1"/>
          <c:order val="1"/>
          <c:tx>
            <c:strRef>
              <c:f>Sheet1!$C$1</c:f>
              <c:strCache>
                <c:ptCount val="1"/>
                <c:pt idx="0">
                  <c:v>Not Disabled</c:v>
                </c:pt>
              </c:strCache>
            </c:strRef>
          </c:tx>
          <c:spPr>
            <a:gradFill flip="none" rotWithShape="1">
              <a:gsLst>
                <a:gs pos="0">
                  <a:schemeClr val="accent2"/>
                </a:gs>
                <a:gs pos="75000">
                  <a:schemeClr val="accent2">
                    <a:lumMod val="60000"/>
                    <a:lumOff val="40000"/>
                  </a:schemeClr>
                </a:gs>
                <a:gs pos="51000">
                  <a:schemeClr val="accent2">
                    <a:alpha val="75000"/>
                  </a:schemeClr>
                </a:gs>
                <a:gs pos="100000">
                  <a:schemeClr val="accent2">
                    <a:lumMod val="20000"/>
                    <a:lumOff val="80000"/>
                    <a:alpha val="15000"/>
                  </a:schemeClr>
                </a:gs>
              </a:gsLst>
              <a:lin ang="10800000" scaled="1"/>
              <a:tileRect/>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Sheet1!$A$2:$A$7</c:f>
              <c:strCache>
                <c:ptCount val="6"/>
                <c:pt idx="0">
                  <c:v>Types of accommodations available</c:v>
                </c:pt>
                <c:pt idx="1">
                  <c:v>Workshops on how to apply for accommodations</c:v>
                </c:pt>
                <c:pt idx="2">
                  <c:v>Written resources on the SPH Canvas web page</c:v>
                </c:pt>
                <c:pt idx="3">
                  <c:v>Networking &amp; social events for SPH Disability Community</c:v>
                </c:pt>
                <c:pt idx="4">
                  <c:v>Virtual workshops with DRS coordinators on how to apply for accommodations</c:v>
                </c:pt>
                <c:pt idx="5">
                  <c:v>Prefer not to answer</c:v>
                </c:pt>
              </c:strCache>
            </c:strRef>
          </c:cat>
          <c:val>
            <c:numRef>
              <c:f>Sheet1!$C$2:$C$7</c:f>
              <c:numCache>
                <c:formatCode>0%</c:formatCode>
                <c:ptCount val="6"/>
                <c:pt idx="0">
                  <c:v>0.3</c:v>
                </c:pt>
                <c:pt idx="1">
                  <c:v>0.13</c:v>
                </c:pt>
                <c:pt idx="2">
                  <c:v>0.04</c:v>
                </c:pt>
                <c:pt idx="3">
                  <c:v>0.08</c:v>
                </c:pt>
                <c:pt idx="4">
                  <c:v>0.22</c:v>
                </c:pt>
                <c:pt idx="5">
                  <c:v>0.03</c:v>
                </c:pt>
              </c:numCache>
            </c:numRef>
          </c:val>
          <c:extLst>
            <c:ext xmlns:c16="http://schemas.microsoft.com/office/drawing/2014/chart" uri="{C3380CC4-5D6E-409C-BE32-E72D297353CC}">
              <c16:uniqueId val="{00000001-D085-A042-8C0A-0FD3E1C5BAA5}"/>
            </c:ext>
          </c:extLst>
        </c:ser>
        <c:dLbls>
          <c:showLegendKey val="0"/>
          <c:showVal val="0"/>
          <c:showCatName val="0"/>
          <c:showSerName val="0"/>
          <c:showPercent val="0"/>
          <c:showBubbleSize val="0"/>
        </c:dLbls>
        <c:gapWidth val="326"/>
        <c:overlap val="-58"/>
        <c:axId val="1416490384"/>
        <c:axId val="1436273424"/>
      </c:barChart>
      <c:catAx>
        <c:axId val="1416490384"/>
        <c:scaling>
          <c:orientation val="minMax"/>
        </c:scaling>
        <c:delete val="0"/>
        <c:axPos val="l"/>
        <c:numFmt formatCode="General" sourceLinked="1"/>
        <c:majorTickMark val="none"/>
        <c:minorTickMark val="none"/>
        <c:tickLblPos val="nextTo"/>
        <c:spPr>
          <a:noFill/>
          <a:ln w="19050" cap="flat" cmpd="sng" algn="ctr">
            <a:solidFill>
              <a:schemeClr val="tx1">
                <a:lumMod val="15000"/>
                <a:lumOff val="85000"/>
              </a:schemeClr>
            </a:solidFill>
            <a:round/>
            <a:headEnd type="none" w="sm" len="sm"/>
            <a:tailEnd type="none" w="sm" len="sm"/>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436273424"/>
        <c:crosses val="autoZero"/>
        <c:auto val="1"/>
        <c:lblAlgn val="ctr"/>
        <c:lblOffset val="100"/>
        <c:noMultiLvlLbl val="0"/>
      </c:catAx>
      <c:valAx>
        <c:axId val="1436273424"/>
        <c:scaling>
          <c:orientation val="minMax"/>
        </c:scaling>
        <c:delete val="0"/>
        <c:axPos val="b"/>
        <c:majorGridlines>
          <c:spPr>
            <a:ln w="9525" cap="flat" cmpd="sng" algn="ctr">
              <a:gradFill>
                <a:gsLst>
                  <a:gs pos="99000">
                    <a:schemeClr val="tx1">
                      <a:lumMod val="25000"/>
                      <a:lumOff val="75000"/>
                    </a:schemeClr>
                  </a:gs>
                  <a:gs pos="0">
                    <a:schemeClr val="tx1">
                      <a:lumMod val="15000"/>
                      <a:lumOff val="85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164903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dirty="0"/>
              <a:t>How easy or difficult was it for you to receive accommodations through DRS?</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8438164370078744"/>
          <c:y val="0.1527668416447944"/>
          <c:w val="0.79061843832020995"/>
          <c:h val="0.73959751860727552"/>
        </c:manualLayout>
      </c:layout>
      <c:barChart>
        <c:barDir val="col"/>
        <c:grouping val="clustered"/>
        <c:varyColors val="0"/>
        <c:ser>
          <c:idx val="0"/>
          <c:order val="0"/>
          <c:tx>
            <c:strRef>
              <c:f>Sheet1!$B$1</c:f>
              <c:strCache>
                <c:ptCount val="1"/>
                <c:pt idx="0">
                  <c:v>Short-term disability</c:v>
                </c:pt>
              </c:strCache>
            </c:strRef>
          </c:tx>
          <c:spPr>
            <a:blipFill>
              <a:blip xmlns:r="http://schemas.openxmlformats.org/officeDocument/2006/relationships" r:embed="rId3"/>
              <a:tile tx="0" ty="0" sx="100000" sy="100000" flip="none" algn="tl"/>
            </a:blipFill>
            <a:ln w="1270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easy</c:v>
                </c:pt>
                <c:pt idx="1">
                  <c:v>somewhat easy</c:v>
                </c:pt>
                <c:pt idx="2">
                  <c:v>neutral</c:v>
                </c:pt>
                <c:pt idx="3">
                  <c:v>somewhat difficult</c:v>
                </c:pt>
                <c:pt idx="4">
                  <c:v>very difficult</c:v>
                </c:pt>
              </c:strCache>
            </c:strRef>
          </c:cat>
          <c:val>
            <c:numRef>
              <c:f>Sheet1!$B$2:$B$6</c:f>
              <c:numCache>
                <c:formatCode>General</c:formatCode>
                <c:ptCount val="5"/>
                <c:pt idx="0">
                  <c:v>0</c:v>
                </c:pt>
                <c:pt idx="1">
                  <c:v>0</c:v>
                </c:pt>
                <c:pt idx="2">
                  <c:v>0</c:v>
                </c:pt>
                <c:pt idx="3">
                  <c:v>1</c:v>
                </c:pt>
                <c:pt idx="4">
                  <c:v>0</c:v>
                </c:pt>
              </c:numCache>
            </c:numRef>
          </c:val>
          <c:extLst>
            <c:ext xmlns:c16="http://schemas.microsoft.com/office/drawing/2014/chart" uri="{C3380CC4-5D6E-409C-BE32-E72D297353CC}">
              <c16:uniqueId val="{00000000-4529-AA46-8D5E-8B0A23953C16}"/>
            </c:ext>
          </c:extLst>
        </c:ser>
        <c:ser>
          <c:idx val="1"/>
          <c:order val="1"/>
          <c:tx>
            <c:strRef>
              <c:f>Sheet1!$C$1</c:f>
              <c:strCache>
                <c:ptCount val="1"/>
                <c:pt idx="0">
                  <c:v>Long-term disability</c:v>
                </c:pt>
              </c:strCache>
            </c:strRef>
          </c:tx>
          <c:spPr>
            <a:gradFill>
              <a:gsLst>
                <a:gs pos="0">
                  <a:srgbClr val="7030A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easy</c:v>
                </c:pt>
                <c:pt idx="1">
                  <c:v>somewhat easy</c:v>
                </c:pt>
                <c:pt idx="2">
                  <c:v>neutral</c:v>
                </c:pt>
                <c:pt idx="3">
                  <c:v>somewhat difficult</c:v>
                </c:pt>
                <c:pt idx="4">
                  <c:v>very difficult</c:v>
                </c:pt>
              </c:strCache>
            </c:strRef>
          </c:cat>
          <c:val>
            <c:numRef>
              <c:f>Sheet1!$C$2:$C$6</c:f>
              <c:numCache>
                <c:formatCode>General</c:formatCode>
                <c:ptCount val="5"/>
                <c:pt idx="0">
                  <c:v>7</c:v>
                </c:pt>
                <c:pt idx="1">
                  <c:v>9</c:v>
                </c:pt>
                <c:pt idx="2">
                  <c:v>4</c:v>
                </c:pt>
                <c:pt idx="3">
                  <c:v>4</c:v>
                </c:pt>
                <c:pt idx="4">
                  <c:v>2</c:v>
                </c:pt>
              </c:numCache>
            </c:numRef>
          </c:val>
          <c:extLst>
            <c:ext xmlns:c16="http://schemas.microsoft.com/office/drawing/2014/chart" uri="{C3380CC4-5D6E-409C-BE32-E72D297353CC}">
              <c16:uniqueId val="{00000003-4529-AA46-8D5E-8B0A23953C16}"/>
            </c:ext>
          </c:extLst>
        </c:ser>
        <c:ser>
          <c:idx val="2"/>
          <c:order val="2"/>
          <c:tx>
            <c:strRef>
              <c:f>Sheet1!$D$1</c:f>
              <c:strCache>
                <c:ptCount val="1"/>
                <c:pt idx="0">
                  <c:v>Both</c:v>
                </c:pt>
              </c:strCache>
            </c:strRef>
          </c:tx>
          <c:spPr>
            <a:pattFill prst="shingle">
              <a:fgClr>
                <a:schemeClr val="accent1"/>
              </a:fgClr>
              <a:bgClr>
                <a:schemeClr val="bg1"/>
              </a:bgClr>
            </a:pattFill>
            <a:ln w="1270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easy</c:v>
                </c:pt>
                <c:pt idx="1">
                  <c:v>somewhat easy</c:v>
                </c:pt>
                <c:pt idx="2">
                  <c:v>neutral</c:v>
                </c:pt>
                <c:pt idx="3">
                  <c:v>somewhat difficult</c:v>
                </c:pt>
                <c:pt idx="4">
                  <c:v>very difficult</c:v>
                </c:pt>
              </c:strCache>
            </c:strRef>
          </c:cat>
          <c:val>
            <c:numRef>
              <c:f>Sheet1!$D$2:$D$6</c:f>
              <c:numCache>
                <c:formatCode>General</c:formatCode>
                <c:ptCount val="5"/>
                <c:pt idx="0">
                  <c:v>2</c:v>
                </c:pt>
                <c:pt idx="1">
                  <c:v>0</c:v>
                </c:pt>
                <c:pt idx="2">
                  <c:v>0</c:v>
                </c:pt>
                <c:pt idx="3">
                  <c:v>2</c:v>
                </c:pt>
                <c:pt idx="4">
                  <c:v>0</c:v>
                </c:pt>
              </c:numCache>
            </c:numRef>
          </c:val>
          <c:extLst>
            <c:ext xmlns:c16="http://schemas.microsoft.com/office/drawing/2014/chart" uri="{C3380CC4-5D6E-409C-BE32-E72D297353CC}">
              <c16:uniqueId val="{00000004-4529-AA46-8D5E-8B0A23953C16}"/>
            </c:ext>
          </c:extLst>
        </c:ser>
        <c:dLbls>
          <c:showLegendKey val="0"/>
          <c:showVal val="0"/>
          <c:showCatName val="0"/>
          <c:showSerName val="0"/>
          <c:showPercent val="0"/>
          <c:showBubbleSize val="0"/>
        </c:dLbls>
        <c:gapWidth val="219"/>
        <c:overlap val="-27"/>
        <c:axId val="1394445584"/>
        <c:axId val="1394447296"/>
      </c:barChart>
      <c:catAx>
        <c:axId val="1394445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394447296"/>
        <c:crosses val="autoZero"/>
        <c:auto val="1"/>
        <c:lblAlgn val="ctr"/>
        <c:lblOffset val="100"/>
        <c:noMultiLvlLbl val="0"/>
      </c:catAx>
      <c:valAx>
        <c:axId val="1394447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94445584"/>
        <c:crosses val="autoZero"/>
        <c:crossBetween val="between"/>
      </c:valAx>
      <c:spPr>
        <a:noFill/>
        <a:ln>
          <a:noFill/>
        </a:ln>
        <a:effectLst/>
      </c:spPr>
    </c:plotArea>
    <c:legend>
      <c:legendPos val="l"/>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9050" cap="flat" cmpd="sng" algn="ctr">
        <a:solidFill>
          <a:schemeClr val="tx1">
            <a:lumMod val="15000"/>
            <a:lumOff val="85000"/>
          </a:schemeClr>
        </a:solidFill>
        <a:round/>
        <a:headEnd type="none" w="sm" len="sm"/>
        <a:tailEnd type="none" w="sm" len="sm"/>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99000">
              <a:schemeClr val="tx1">
                <a:lumMod val="25000"/>
                <a:lumOff val="75000"/>
              </a:schemeClr>
            </a:gs>
            <a:gs pos="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15000"/>
                <a:lumOff val="85000"/>
              </a:schemeClr>
            </a:gs>
            <a:gs pos="0">
              <a:schemeClr val="tx1">
                <a:lumMod val="5000"/>
                <a:lumOff val="9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FE0B3E-07A6-414A-84CD-9F5381A94114}"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EBE0FDDA-6DE8-457F-A027-06C721385E9D}">
      <dgm:prSet/>
      <dgm:spPr/>
      <dgm:t>
        <a:bodyPr/>
        <a:lstStyle/>
        <a:p>
          <a:r>
            <a:rPr lang="en-US" dirty="0"/>
            <a:t>Specific Aim:  assess quality of DRS services at UW</a:t>
          </a:r>
        </a:p>
      </dgm:t>
    </dgm:pt>
    <dgm:pt modelId="{7E61C237-56D7-492F-A0E6-D03529F24271}" type="parTrans" cxnId="{F23F9F07-4524-444E-B2AD-F02E380210C5}">
      <dgm:prSet/>
      <dgm:spPr/>
      <dgm:t>
        <a:bodyPr/>
        <a:lstStyle/>
        <a:p>
          <a:endParaRPr lang="en-US"/>
        </a:p>
      </dgm:t>
    </dgm:pt>
    <dgm:pt modelId="{342F13A2-CC48-44D8-A2FA-DE3492D3DA91}" type="sibTrans" cxnId="{F23F9F07-4524-444E-B2AD-F02E380210C5}">
      <dgm:prSet/>
      <dgm:spPr/>
      <dgm:t>
        <a:bodyPr/>
        <a:lstStyle/>
        <a:p>
          <a:endParaRPr lang="en-US"/>
        </a:p>
      </dgm:t>
    </dgm:pt>
    <dgm:pt modelId="{90FCF384-A927-483B-9F12-333E95A0FC68}">
      <dgm:prSet/>
      <dgm:spPr/>
      <dgm:t>
        <a:bodyPr/>
        <a:lstStyle/>
        <a:p>
          <a:r>
            <a:rPr lang="en-US" dirty="0"/>
            <a:t>Local context:  anecdotal reports that UW DRS processes for obtaining and maintaining accommodations are overly burdensome, is this true?</a:t>
          </a:r>
        </a:p>
      </dgm:t>
    </dgm:pt>
    <dgm:pt modelId="{2FCDB713-560A-4F33-BE9A-45FAC48077B0}" type="parTrans" cxnId="{B0DB0902-1655-429B-B950-1F56C7B49D51}">
      <dgm:prSet/>
      <dgm:spPr/>
      <dgm:t>
        <a:bodyPr/>
        <a:lstStyle/>
        <a:p>
          <a:endParaRPr lang="en-US"/>
        </a:p>
      </dgm:t>
    </dgm:pt>
    <dgm:pt modelId="{D9ECF717-CA9B-4F5C-9525-E8259ED552B8}" type="sibTrans" cxnId="{B0DB0902-1655-429B-B950-1F56C7B49D51}">
      <dgm:prSet/>
      <dgm:spPr/>
      <dgm:t>
        <a:bodyPr/>
        <a:lstStyle/>
        <a:p>
          <a:endParaRPr lang="en-US"/>
        </a:p>
      </dgm:t>
    </dgm:pt>
    <dgm:pt modelId="{4449DF0B-CA01-4F44-8095-B461F109F05F}">
      <dgm:prSet/>
      <dgm:spPr/>
      <dgm:t>
        <a:bodyPr/>
        <a:lstStyle/>
        <a:p>
          <a:r>
            <a:rPr lang="en-US" dirty="0"/>
            <a:t>National context:  At four year vs. two-year universities, disclosure rates are lower, fewer accommodations are utilized, and staff to student ratios are higher, (Wells, 2025).</a:t>
          </a:r>
        </a:p>
      </dgm:t>
    </dgm:pt>
    <dgm:pt modelId="{7526C843-6AF4-42AD-8EB2-E929E727E574}" type="parTrans" cxnId="{21121C32-4638-4D5C-A78E-EA4F9168008F}">
      <dgm:prSet/>
      <dgm:spPr/>
      <dgm:t>
        <a:bodyPr/>
        <a:lstStyle/>
        <a:p>
          <a:endParaRPr lang="en-US"/>
        </a:p>
      </dgm:t>
    </dgm:pt>
    <dgm:pt modelId="{4AD54C12-64D0-44D8-AC5A-876E4C6F5816}" type="sibTrans" cxnId="{21121C32-4638-4D5C-A78E-EA4F9168008F}">
      <dgm:prSet/>
      <dgm:spPr/>
      <dgm:t>
        <a:bodyPr/>
        <a:lstStyle/>
        <a:p>
          <a:endParaRPr lang="en-US"/>
        </a:p>
      </dgm:t>
    </dgm:pt>
    <dgm:pt modelId="{74513205-4CAC-4DA3-82D2-F61A3EF41E1E}">
      <dgm:prSet/>
      <dgm:spPr/>
      <dgm:t>
        <a:bodyPr/>
        <a:lstStyle/>
        <a:p>
          <a:r>
            <a:rPr lang="en-US" dirty="0"/>
            <a:t>National context:  Increased access to postsecondary education has resulted in positive outcomes for students with disabilities, but disability services have yet to be widely validated, (Shaw &amp; Dukes, 2005).</a:t>
          </a:r>
        </a:p>
      </dgm:t>
    </dgm:pt>
    <dgm:pt modelId="{693EA1D5-45A5-4473-9F87-98ED0C4458F4}" type="parTrans" cxnId="{2B53B650-F2F9-40C1-AF67-7927B039028A}">
      <dgm:prSet/>
      <dgm:spPr/>
      <dgm:t>
        <a:bodyPr/>
        <a:lstStyle/>
        <a:p>
          <a:endParaRPr lang="en-US"/>
        </a:p>
      </dgm:t>
    </dgm:pt>
    <dgm:pt modelId="{0E0C1113-885E-4126-8E5C-C48B7F7486E1}" type="sibTrans" cxnId="{2B53B650-F2F9-40C1-AF67-7927B039028A}">
      <dgm:prSet/>
      <dgm:spPr/>
      <dgm:t>
        <a:bodyPr/>
        <a:lstStyle/>
        <a:p>
          <a:endParaRPr lang="en-US"/>
        </a:p>
      </dgm:t>
    </dgm:pt>
    <dgm:pt modelId="{365C969F-DFA4-E74F-A506-B87417B85DA5}" type="pres">
      <dgm:prSet presAssocID="{B0FE0B3E-07A6-414A-84CD-9F5381A94114}" presName="linear" presStyleCnt="0">
        <dgm:presLayoutVars>
          <dgm:animLvl val="lvl"/>
          <dgm:resizeHandles val="exact"/>
        </dgm:presLayoutVars>
      </dgm:prSet>
      <dgm:spPr/>
    </dgm:pt>
    <dgm:pt modelId="{5D53A808-6FDD-B748-AC78-325898BE3D04}" type="pres">
      <dgm:prSet presAssocID="{EBE0FDDA-6DE8-457F-A027-06C721385E9D}" presName="parentText" presStyleLbl="node1" presStyleIdx="0" presStyleCnt="4">
        <dgm:presLayoutVars>
          <dgm:chMax val="0"/>
          <dgm:bulletEnabled val="1"/>
        </dgm:presLayoutVars>
      </dgm:prSet>
      <dgm:spPr/>
    </dgm:pt>
    <dgm:pt modelId="{81D2B99D-26B9-2343-8D62-7A347B1F0DD9}" type="pres">
      <dgm:prSet presAssocID="{342F13A2-CC48-44D8-A2FA-DE3492D3DA91}" presName="spacer" presStyleCnt="0"/>
      <dgm:spPr/>
    </dgm:pt>
    <dgm:pt modelId="{A0D8CBAF-51B1-C14C-9394-352F1515B441}" type="pres">
      <dgm:prSet presAssocID="{90FCF384-A927-483B-9F12-333E95A0FC68}" presName="parentText" presStyleLbl="node1" presStyleIdx="1" presStyleCnt="4">
        <dgm:presLayoutVars>
          <dgm:chMax val="0"/>
          <dgm:bulletEnabled val="1"/>
        </dgm:presLayoutVars>
      </dgm:prSet>
      <dgm:spPr/>
    </dgm:pt>
    <dgm:pt modelId="{E459FC9D-A57D-4F4D-B33B-7EA05BA3E0FD}" type="pres">
      <dgm:prSet presAssocID="{D9ECF717-CA9B-4F5C-9525-E8259ED552B8}" presName="spacer" presStyleCnt="0"/>
      <dgm:spPr/>
    </dgm:pt>
    <dgm:pt modelId="{8FFD781C-5C6E-0D41-A190-B00B3E0F8C39}" type="pres">
      <dgm:prSet presAssocID="{4449DF0B-CA01-4F44-8095-B461F109F05F}" presName="parentText" presStyleLbl="node1" presStyleIdx="2" presStyleCnt="4">
        <dgm:presLayoutVars>
          <dgm:chMax val="0"/>
          <dgm:bulletEnabled val="1"/>
        </dgm:presLayoutVars>
      </dgm:prSet>
      <dgm:spPr/>
    </dgm:pt>
    <dgm:pt modelId="{1AEB264D-34D4-A343-BC51-6BFCFED2993B}" type="pres">
      <dgm:prSet presAssocID="{4AD54C12-64D0-44D8-AC5A-876E4C6F5816}" presName="spacer" presStyleCnt="0"/>
      <dgm:spPr/>
    </dgm:pt>
    <dgm:pt modelId="{6A0C27ED-EAD0-3E4C-B7C0-7F8365DA5EB6}" type="pres">
      <dgm:prSet presAssocID="{74513205-4CAC-4DA3-82D2-F61A3EF41E1E}" presName="parentText" presStyleLbl="node1" presStyleIdx="3" presStyleCnt="4">
        <dgm:presLayoutVars>
          <dgm:chMax val="0"/>
          <dgm:bulletEnabled val="1"/>
        </dgm:presLayoutVars>
      </dgm:prSet>
      <dgm:spPr/>
    </dgm:pt>
  </dgm:ptLst>
  <dgm:cxnLst>
    <dgm:cxn modelId="{4A74B800-66AD-2B48-BB8C-D562AB6A3FDF}" type="presOf" srcId="{EBE0FDDA-6DE8-457F-A027-06C721385E9D}" destId="{5D53A808-6FDD-B748-AC78-325898BE3D04}" srcOrd="0" destOrd="0" presId="urn:microsoft.com/office/officeart/2005/8/layout/vList2"/>
    <dgm:cxn modelId="{B0DB0902-1655-429B-B950-1F56C7B49D51}" srcId="{B0FE0B3E-07A6-414A-84CD-9F5381A94114}" destId="{90FCF384-A927-483B-9F12-333E95A0FC68}" srcOrd="1" destOrd="0" parTransId="{2FCDB713-560A-4F33-BE9A-45FAC48077B0}" sibTransId="{D9ECF717-CA9B-4F5C-9525-E8259ED552B8}"/>
    <dgm:cxn modelId="{F23F9F07-4524-444E-B2AD-F02E380210C5}" srcId="{B0FE0B3E-07A6-414A-84CD-9F5381A94114}" destId="{EBE0FDDA-6DE8-457F-A027-06C721385E9D}" srcOrd="0" destOrd="0" parTransId="{7E61C237-56D7-492F-A0E6-D03529F24271}" sibTransId="{342F13A2-CC48-44D8-A2FA-DE3492D3DA91}"/>
    <dgm:cxn modelId="{21121C32-4638-4D5C-A78E-EA4F9168008F}" srcId="{B0FE0B3E-07A6-414A-84CD-9F5381A94114}" destId="{4449DF0B-CA01-4F44-8095-B461F109F05F}" srcOrd="2" destOrd="0" parTransId="{7526C843-6AF4-42AD-8EB2-E929E727E574}" sibTransId="{4AD54C12-64D0-44D8-AC5A-876E4C6F5816}"/>
    <dgm:cxn modelId="{7EFE5348-EB7A-D04D-B7F2-DCBC02E54C00}" type="presOf" srcId="{74513205-4CAC-4DA3-82D2-F61A3EF41E1E}" destId="{6A0C27ED-EAD0-3E4C-B7C0-7F8365DA5EB6}" srcOrd="0" destOrd="0" presId="urn:microsoft.com/office/officeart/2005/8/layout/vList2"/>
    <dgm:cxn modelId="{2B53B650-F2F9-40C1-AF67-7927B039028A}" srcId="{B0FE0B3E-07A6-414A-84CD-9F5381A94114}" destId="{74513205-4CAC-4DA3-82D2-F61A3EF41E1E}" srcOrd="3" destOrd="0" parTransId="{693EA1D5-45A5-4473-9F87-98ED0C4458F4}" sibTransId="{0E0C1113-885E-4126-8E5C-C48B7F7486E1}"/>
    <dgm:cxn modelId="{F6E234AB-0728-674E-9A00-0B4E0E5A9F42}" type="presOf" srcId="{90FCF384-A927-483B-9F12-333E95A0FC68}" destId="{A0D8CBAF-51B1-C14C-9394-352F1515B441}" srcOrd="0" destOrd="0" presId="urn:microsoft.com/office/officeart/2005/8/layout/vList2"/>
    <dgm:cxn modelId="{6027E0AD-CD43-054D-8351-1FB628E42DA4}" type="presOf" srcId="{4449DF0B-CA01-4F44-8095-B461F109F05F}" destId="{8FFD781C-5C6E-0D41-A190-B00B3E0F8C39}" srcOrd="0" destOrd="0" presId="urn:microsoft.com/office/officeart/2005/8/layout/vList2"/>
    <dgm:cxn modelId="{7F7DC1E5-0EB1-0F42-A829-A9E698DC17AC}" type="presOf" srcId="{B0FE0B3E-07A6-414A-84CD-9F5381A94114}" destId="{365C969F-DFA4-E74F-A506-B87417B85DA5}" srcOrd="0" destOrd="0" presId="urn:microsoft.com/office/officeart/2005/8/layout/vList2"/>
    <dgm:cxn modelId="{2BF5635A-76D5-804F-B053-117FFC2A4C51}" type="presParOf" srcId="{365C969F-DFA4-E74F-A506-B87417B85DA5}" destId="{5D53A808-6FDD-B748-AC78-325898BE3D04}" srcOrd="0" destOrd="0" presId="urn:microsoft.com/office/officeart/2005/8/layout/vList2"/>
    <dgm:cxn modelId="{2157ED8E-2014-584A-B89A-A94E78A33671}" type="presParOf" srcId="{365C969F-DFA4-E74F-A506-B87417B85DA5}" destId="{81D2B99D-26B9-2343-8D62-7A347B1F0DD9}" srcOrd="1" destOrd="0" presId="urn:microsoft.com/office/officeart/2005/8/layout/vList2"/>
    <dgm:cxn modelId="{1EBCF068-2E91-1049-B127-DBAA3F4253C5}" type="presParOf" srcId="{365C969F-DFA4-E74F-A506-B87417B85DA5}" destId="{A0D8CBAF-51B1-C14C-9394-352F1515B441}" srcOrd="2" destOrd="0" presId="urn:microsoft.com/office/officeart/2005/8/layout/vList2"/>
    <dgm:cxn modelId="{463456D6-F406-8040-8D3E-10148185EF29}" type="presParOf" srcId="{365C969F-DFA4-E74F-A506-B87417B85DA5}" destId="{E459FC9D-A57D-4F4D-B33B-7EA05BA3E0FD}" srcOrd="3" destOrd="0" presId="urn:microsoft.com/office/officeart/2005/8/layout/vList2"/>
    <dgm:cxn modelId="{1B600F1B-B825-CD4E-A0F4-8C33B5C15A76}" type="presParOf" srcId="{365C969F-DFA4-E74F-A506-B87417B85DA5}" destId="{8FFD781C-5C6E-0D41-A190-B00B3E0F8C39}" srcOrd="4" destOrd="0" presId="urn:microsoft.com/office/officeart/2005/8/layout/vList2"/>
    <dgm:cxn modelId="{600E5D91-1A83-3E4D-9C85-1F5298904794}" type="presParOf" srcId="{365C969F-DFA4-E74F-A506-B87417B85DA5}" destId="{1AEB264D-34D4-A343-BC51-6BFCFED2993B}" srcOrd="5" destOrd="0" presId="urn:microsoft.com/office/officeart/2005/8/layout/vList2"/>
    <dgm:cxn modelId="{A9E2C35B-10FE-3849-8DDA-A28843AF1C51}" type="presParOf" srcId="{365C969F-DFA4-E74F-A506-B87417B85DA5}" destId="{6A0C27ED-EAD0-3E4C-B7C0-7F8365DA5EB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1B28BE-084E-4962-9697-791595504C2D}" type="doc">
      <dgm:prSet loTypeId="urn:microsoft.com/office/officeart/2005/8/layout/hierarchy1" loCatId="hierarchy" qsTypeId="urn:microsoft.com/office/officeart/2005/8/quickstyle/simple5" qsCatId="simple" csTypeId="urn:microsoft.com/office/officeart/2005/8/colors/accent2_2" csCatId="accent2" phldr="1"/>
      <dgm:spPr/>
      <dgm:t>
        <a:bodyPr/>
        <a:lstStyle/>
        <a:p>
          <a:endParaRPr lang="en-US"/>
        </a:p>
      </dgm:t>
    </dgm:pt>
    <dgm:pt modelId="{865C4E1D-6A8F-486C-86D5-7FC143CBF2F5}">
      <dgm:prSet/>
      <dgm:spPr/>
      <dgm:t>
        <a:bodyPr/>
        <a:lstStyle/>
        <a:p>
          <a:r>
            <a:rPr lang="en-US"/>
            <a:t>Survey was distributed to SPH student community and was created by a Public Health-Global Health Capstone mixed graduate/undergraduate course</a:t>
          </a:r>
        </a:p>
      </dgm:t>
    </dgm:pt>
    <dgm:pt modelId="{CBDE3DCB-10D5-428F-AA86-C8D082C2DEDF}" type="parTrans" cxnId="{0DEBFF2B-233D-4EB6-9DCD-41D102D82DE3}">
      <dgm:prSet/>
      <dgm:spPr/>
      <dgm:t>
        <a:bodyPr/>
        <a:lstStyle/>
        <a:p>
          <a:endParaRPr lang="en-US"/>
        </a:p>
      </dgm:t>
    </dgm:pt>
    <dgm:pt modelId="{72C700A2-8917-4020-9CF2-3A125ECE6C37}" type="sibTrans" cxnId="{0DEBFF2B-233D-4EB6-9DCD-41D102D82DE3}">
      <dgm:prSet/>
      <dgm:spPr/>
      <dgm:t>
        <a:bodyPr/>
        <a:lstStyle/>
        <a:p>
          <a:endParaRPr lang="en-US"/>
        </a:p>
      </dgm:t>
    </dgm:pt>
    <dgm:pt modelId="{983AAD7E-3EF9-4DB4-AF54-FAD3105D0EFC}">
      <dgm:prSet/>
      <dgm:spPr/>
      <dgm:t>
        <a:bodyPr/>
        <a:lstStyle/>
        <a:p>
          <a:r>
            <a:rPr lang="en-US"/>
            <a:t>n = 82 participants</a:t>
          </a:r>
        </a:p>
      </dgm:t>
    </dgm:pt>
    <dgm:pt modelId="{EFFA9C13-C6C9-4F99-87C3-927AF304C45F}" type="parTrans" cxnId="{F2DABD7A-F261-4A04-9446-A71F7FAAF7F7}">
      <dgm:prSet/>
      <dgm:spPr/>
      <dgm:t>
        <a:bodyPr/>
        <a:lstStyle/>
        <a:p>
          <a:endParaRPr lang="en-US"/>
        </a:p>
      </dgm:t>
    </dgm:pt>
    <dgm:pt modelId="{7AA2DA8D-FE0D-4B43-8DAA-53639C912072}" type="sibTrans" cxnId="{F2DABD7A-F261-4A04-9446-A71F7FAAF7F7}">
      <dgm:prSet/>
      <dgm:spPr/>
      <dgm:t>
        <a:bodyPr/>
        <a:lstStyle/>
        <a:p>
          <a:endParaRPr lang="en-US"/>
        </a:p>
      </dgm:t>
    </dgm:pt>
    <dgm:pt modelId="{2832949F-F9C2-45F3-ADE3-BE6D3DEAD0AE}">
      <dgm:prSet/>
      <dgm:spPr/>
      <dgm:t>
        <a:bodyPr/>
        <a:lstStyle/>
        <a:p>
          <a:r>
            <a:rPr lang="en-US" dirty="0"/>
            <a:t>Due to single survey questions being allowed multiple responses; analysis utilizes a mix of descriptive and inferential statistics</a:t>
          </a:r>
        </a:p>
      </dgm:t>
    </dgm:pt>
    <dgm:pt modelId="{AB73C76C-0237-4215-AA1E-0CE5A7A46C60}" type="parTrans" cxnId="{A508CA94-ABE5-430C-AB93-C4B7528C6A53}">
      <dgm:prSet/>
      <dgm:spPr/>
      <dgm:t>
        <a:bodyPr/>
        <a:lstStyle/>
        <a:p>
          <a:endParaRPr lang="en-US"/>
        </a:p>
      </dgm:t>
    </dgm:pt>
    <dgm:pt modelId="{E077984C-43AD-4341-84EF-F4B8A93F8355}" type="sibTrans" cxnId="{A508CA94-ABE5-430C-AB93-C4B7528C6A53}">
      <dgm:prSet/>
      <dgm:spPr/>
      <dgm:t>
        <a:bodyPr/>
        <a:lstStyle/>
        <a:p>
          <a:endParaRPr lang="en-US"/>
        </a:p>
      </dgm:t>
    </dgm:pt>
    <dgm:pt modelId="{21EC3ED3-A377-6849-9A6E-16CA13659986}" type="pres">
      <dgm:prSet presAssocID="{951B28BE-084E-4962-9697-791595504C2D}" presName="hierChild1" presStyleCnt="0">
        <dgm:presLayoutVars>
          <dgm:chPref val="1"/>
          <dgm:dir/>
          <dgm:animOne val="branch"/>
          <dgm:animLvl val="lvl"/>
          <dgm:resizeHandles/>
        </dgm:presLayoutVars>
      </dgm:prSet>
      <dgm:spPr/>
    </dgm:pt>
    <dgm:pt modelId="{369F96C7-C260-8F40-A475-7516107B168C}" type="pres">
      <dgm:prSet presAssocID="{865C4E1D-6A8F-486C-86D5-7FC143CBF2F5}" presName="hierRoot1" presStyleCnt="0"/>
      <dgm:spPr/>
    </dgm:pt>
    <dgm:pt modelId="{DE36CA3C-2CB9-9041-BE97-A97F6F21F31B}" type="pres">
      <dgm:prSet presAssocID="{865C4E1D-6A8F-486C-86D5-7FC143CBF2F5}" presName="composite" presStyleCnt="0"/>
      <dgm:spPr/>
    </dgm:pt>
    <dgm:pt modelId="{A6EF0A61-D8B5-2D4E-90A6-D6D11B8B27CA}" type="pres">
      <dgm:prSet presAssocID="{865C4E1D-6A8F-486C-86D5-7FC143CBF2F5}" presName="background" presStyleLbl="node0" presStyleIdx="0" presStyleCnt="3"/>
      <dgm:spPr/>
    </dgm:pt>
    <dgm:pt modelId="{011CA428-D84A-6548-9BAF-46AC2FB6FA65}" type="pres">
      <dgm:prSet presAssocID="{865C4E1D-6A8F-486C-86D5-7FC143CBF2F5}" presName="text" presStyleLbl="fgAcc0" presStyleIdx="0" presStyleCnt="3">
        <dgm:presLayoutVars>
          <dgm:chPref val="3"/>
        </dgm:presLayoutVars>
      </dgm:prSet>
      <dgm:spPr/>
    </dgm:pt>
    <dgm:pt modelId="{8CC16784-C7C2-994A-8224-E79247B77927}" type="pres">
      <dgm:prSet presAssocID="{865C4E1D-6A8F-486C-86D5-7FC143CBF2F5}" presName="hierChild2" presStyleCnt="0"/>
      <dgm:spPr/>
    </dgm:pt>
    <dgm:pt modelId="{7DD2D8C8-B345-3444-88E1-F10878A5A1A1}" type="pres">
      <dgm:prSet presAssocID="{983AAD7E-3EF9-4DB4-AF54-FAD3105D0EFC}" presName="hierRoot1" presStyleCnt="0"/>
      <dgm:spPr/>
    </dgm:pt>
    <dgm:pt modelId="{9C0DB266-CE77-074A-9932-5993603D9890}" type="pres">
      <dgm:prSet presAssocID="{983AAD7E-3EF9-4DB4-AF54-FAD3105D0EFC}" presName="composite" presStyleCnt="0"/>
      <dgm:spPr/>
    </dgm:pt>
    <dgm:pt modelId="{8634F1DE-0543-004C-8429-A157476D3632}" type="pres">
      <dgm:prSet presAssocID="{983AAD7E-3EF9-4DB4-AF54-FAD3105D0EFC}" presName="background" presStyleLbl="node0" presStyleIdx="1" presStyleCnt="3"/>
      <dgm:spPr/>
    </dgm:pt>
    <dgm:pt modelId="{565F0C1B-578A-6B49-8A41-01C1399C78BF}" type="pres">
      <dgm:prSet presAssocID="{983AAD7E-3EF9-4DB4-AF54-FAD3105D0EFC}" presName="text" presStyleLbl="fgAcc0" presStyleIdx="1" presStyleCnt="3">
        <dgm:presLayoutVars>
          <dgm:chPref val="3"/>
        </dgm:presLayoutVars>
      </dgm:prSet>
      <dgm:spPr/>
    </dgm:pt>
    <dgm:pt modelId="{5345748E-C2D9-7F4E-8A75-144EA0CF06EE}" type="pres">
      <dgm:prSet presAssocID="{983AAD7E-3EF9-4DB4-AF54-FAD3105D0EFC}" presName="hierChild2" presStyleCnt="0"/>
      <dgm:spPr/>
    </dgm:pt>
    <dgm:pt modelId="{6962C805-1C0E-7F43-92B4-11559FCD76BB}" type="pres">
      <dgm:prSet presAssocID="{2832949F-F9C2-45F3-ADE3-BE6D3DEAD0AE}" presName="hierRoot1" presStyleCnt="0"/>
      <dgm:spPr/>
    </dgm:pt>
    <dgm:pt modelId="{0E8D0F2A-EA78-EE49-A1F9-31975D4853D1}" type="pres">
      <dgm:prSet presAssocID="{2832949F-F9C2-45F3-ADE3-BE6D3DEAD0AE}" presName="composite" presStyleCnt="0"/>
      <dgm:spPr/>
    </dgm:pt>
    <dgm:pt modelId="{E0895FF8-9F01-7A46-A0C9-1371637D5EC1}" type="pres">
      <dgm:prSet presAssocID="{2832949F-F9C2-45F3-ADE3-BE6D3DEAD0AE}" presName="background" presStyleLbl="node0" presStyleIdx="2" presStyleCnt="3"/>
      <dgm:spPr/>
    </dgm:pt>
    <dgm:pt modelId="{9A851796-96D9-8F40-8A7B-0B100C274950}" type="pres">
      <dgm:prSet presAssocID="{2832949F-F9C2-45F3-ADE3-BE6D3DEAD0AE}" presName="text" presStyleLbl="fgAcc0" presStyleIdx="2" presStyleCnt="3">
        <dgm:presLayoutVars>
          <dgm:chPref val="3"/>
        </dgm:presLayoutVars>
      </dgm:prSet>
      <dgm:spPr/>
    </dgm:pt>
    <dgm:pt modelId="{87929C71-684F-AA40-B890-A1E589CE5E92}" type="pres">
      <dgm:prSet presAssocID="{2832949F-F9C2-45F3-ADE3-BE6D3DEAD0AE}" presName="hierChild2" presStyleCnt="0"/>
      <dgm:spPr/>
    </dgm:pt>
  </dgm:ptLst>
  <dgm:cxnLst>
    <dgm:cxn modelId="{77CEDA17-0ED4-8443-966F-E0591E05A370}" type="presOf" srcId="{865C4E1D-6A8F-486C-86D5-7FC143CBF2F5}" destId="{011CA428-D84A-6548-9BAF-46AC2FB6FA65}" srcOrd="0" destOrd="0" presId="urn:microsoft.com/office/officeart/2005/8/layout/hierarchy1"/>
    <dgm:cxn modelId="{0DEBFF2B-233D-4EB6-9DCD-41D102D82DE3}" srcId="{951B28BE-084E-4962-9697-791595504C2D}" destId="{865C4E1D-6A8F-486C-86D5-7FC143CBF2F5}" srcOrd="0" destOrd="0" parTransId="{CBDE3DCB-10D5-428F-AA86-C8D082C2DEDF}" sibTransId="{72C700A2-8917-4020-9CF2-3A125ECE6C37}"/>
    <dgm:cxn modelId="{CCA87E3F-1CA9-E941-82E4-CB772EB50C11}" type="presOf" srcId="{951B28BE-084E-4962-9697-791595504C2D}" destId="{21EC3ED3-A377-6849-9A6E-16CA13659986}" srcOrd="0" destOrd="0" presId="urn:microsoft.com/office/officeart/2005/8/layout/hierarchy1"/>
    <dgm:cxn modelId="{BF04935F-3B29-964B-BA6F-BBDC28570ACD}" type="presOf" srcId="{983AAD7E-3EF9-4DB4-AF54-FAD3105D0EFC}" destId="{565F0C1B-578A-6B49-8A41-01C1399C78BF}" srcOrd="0" destOrd="0" presId="urn:microsoft.com/office/officeart/2005/8/layout/hierarchy1"/>
    <dgm:cxn modelId="{F2DABD7A-F261-4A04-9446-A71F7FAAF7F7}" srcId="{951B28BE-084E-4962-9697-791595504C2D}" destId="{983AAD7E-3EF9-4DB4-AF54-FAD3105D0EFC}" srcOrd="1" destOrd="0" parTransId="{EFFA9C13-C6C9-4F99-87C3-927AF304C45F}" sibTransId="{7AA2DA8D-FE0D-4B43-8DAA-53639C912072}"/>
    <dgm:cxn modelId="{A508CA94-ABE5-430C-AB93-C4B7528C6A53}" srcId="{951B28BE-084E-4962-9697-791595504C2D}" destId="{2832949F-F9C2-45F3-ADE3-BE6D3DEAD0AE}" srcOrd="2" destOrd="0" parTransId="{AB73C76C-0237-4215-AA1E-0CE5A7A46C60}" sibTransId="{E077984C-43AD-4341-84EF-F4B8A93F8355}"/>
    <dgm:cxn modelId="{5274899C-4479-FD44-A27F-48272A8EDF83}" type="presOf" srcId="{2832949F-F9C2-45F3-ADE3-BE6D3DEAD0AE}" destId="{9A851796-96D9-8F40-8A7B-0B100C274950}" srcOrd="0" destOrd="0" presId="urn:microsoft.com/office/officeart/2005/8/layout/hierarchy1"/>
    <dgm:cxn modelId="{30A8FF42-B14E-6A4B-A195-3B251516F1D6}" type="presParOf" srcId="{21EC3ED3-A377-6849-9A6E-16CA13659986}" destId="{369F96C7-C260-8F40-A475-7516107B168C}" srcOrd="0" destOrd="0" presId="urn:microsoft.com/office/officeart/2005/8/layout/hierarchy1"/>
    <dgm:cxn modelId="{840C3D23-8258-9F4B-B9F6-757987D0D5FF}" type="presParOf" srcId="{369F96C7-C260-8F40-A475-7516107B168C}" destId="{DE36CA3C-2CB9-9041-BE97-A97F6F21F31B}" srcOrd="0" destOrd="0" presId="urn:microsoft.com/office/officeart/2005/8/layout/hierarchy1"/>
    <dgm:cxn modelId="{FCAABFC9-6F85-0241-B97E-912A2D9A3D86}" type="presParOf" srcId="{DE36CA3C-2CB9-9041-BE97-A97F6F21F31B}" destId="{A6EF0A61-D8B5-2D4E-90A6-D6D11B8B27CA}" srcOrd="0" destOrd="0" presId="urn:microsoft.com/office/officeart/2005/8/layout/hierarchy1"/>
    <dgm:cxn modelId="{C6CFA924-3988-7B4E-998D-ACAE85A7F4E5}" type="presParOf" srcId="{DE36CA3C-2CB9-9041-BE97-A97F6F21F31B}" destId="{011CA428-D84A-6548-9BAF-46AC2FB6FA65}" srcOrd="1" destOrd="0" presId="urn:microsoft.com/office/officeart/2005/8/layout/hierarchy1"/>
    <dgm:cxn modelId="{5EBEDC19-FA8F-2149-9541-30F11A45A876}" type="presParOf" srcId="{369F96C7-C260-8F40-A475-7516107B168C}" destId="{8CC16784-C7C2-994A-8224-E79247B77927}" srcOrd="1" destOrd="0" presId="urn:microsoft.com/office/officeart/2005/8/layout/hierarchy1"/>
    <dgm:cxn modelId="{78A63DF4-79E3-0940-9F01-DEC633D2FA14}" type="presParOf" srcId="{21EC3ED3-A377-6849-9A6E-16CA13659986}" destId="{7DD2D8C8-B345-3444-88E1-F10878A5A1A1}" srcOrd="1" destOrd="0" presId="urn:microsoft.com/office/officeart/2005/8/layout/hierarchy1"/>
    <dgm:cxn modelId="{71881911-80DA-8043-A745-0FCB35A0787C}" type="presParOf" srcId="{7DD2D8C8-B345-3444-88E1-F10878A5A1A1}" destId="{9C0DB266-CE77-074A-9932-5993603D9890}" srcOrd="0" destOrd="0" presId="urn:microsoft.com/office/officeart/2005/8/layout/hierarchy1"/>
    <dgm:cxn modelId="{ACE7D835-9B89-B947-A291-71711DC57D99}" type="presParOf" srcId="{9C0DB266-CE77-074A-9932-5993603D9890}" destId="{8634F1DE-0543-004C-8429-A157476D3632}" srcOrd="0" destOrd="0" presId="urn:microsoft.com/office/officeart/2005/8/layout/hierarchy1"/>
    <dgm:cxn modelId="{299C2D8F-AB58-334F-90B3-12641B5BB45C}" type="presParOf" srcId="{9C0DB266-CE77-074A-9932-5993603D9890}" destId="{565F0C1B-578A-6B49-8A41-01C1399C78BF}" srcOrd="1" destOrd="0" presId="urn:microsoft.com/office/officeart/2005/8/layout/hierarchy1"/>
    <dgm:cxn modelId="{7DE9BEAB-4F79-6A4E-92E5-E1535006EC2F}" type="presParOf" srcId="{7DD2D8C8-B345-3444-88E1-F10878A5A1A1}" destId="{5345748E-C2D9-7F4E-8A75-144EA0CF06EE}" srcOrd="1" destOrd="0" presId="urn:microsoft.com/office/officeart/2005/8/layout/hierarchy1"/>
    <dgm:cxn modelId="{07DE4769-2AF4-7147-AE5F-A787CE60A745}" type="presParOf" srcId="{21EC3ED3-A377-6849-9A6E-16CA13659986}" destId="{6962C805-1C0E-7F43-92B4-11559FCD76BB}" srcOrd="2" destOrd="0" presId="urn:microsoft.com/office/officeart/2005/8/layout/hierarchy1"/>
    <dgm:cxn modelId="{260C4022-22F8-6348-A83A-AA0553A39D72}" type="presParOf" srcId="{6962C805-1C0E-7F43-92B4-11559FCD76BB}" destId="{0E8D0F2A-EA78-EE49-A1F9-31975D4853D1}" srcOrd="0" destOrd="0" presId="urn:microsoft.com/office/officeart/2005/8/layout/hierarchy1"/>
    <dgm:cxn modelId="{7E120474-81E6-ED4C-9023-A5A386FCD5DD}" type="presParOf" srcId="{0E8D0F2A-EA78-EE49-A1F9-31975D4853D1}" destId="{E0895FF8-9F01-7A46-A0C9-1371637D5EC1}" srcOrd="0" destOrd="0" presId="urn:microsoft.com/office/officeart/2005/8/layout/hierarchy1"/>
    <dgm:cxn modelId="{1347E693-BE43-9347-99CD-6F1A0C943D78}" type="presParOf" srcId="{0E8D0F2A-EA78-EE49-A1F9-31975D4853D1}" destId="{9A851796-96D9-8F40-8A7B-0B100C274950}" srcOrd="1" destOrd="0" presId="urn:microsoft.com/office/officeart/2005/8/layout/hierarchy1"/>
    <dgm:cxn modelId="{1FCF9C94-3891-344F-8E83-80B75DD8ED2A}" type="presParOf" srcId="{6962C805-1C0E-7F43-92B4-11559FCD76BB}" destId="{87929C71-684F-AA40-B890-A1E589CE5E9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04D49E-8FE3-4EFF-9EF6-1FF69078BE86}"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7E74CCEB-8533-4120-BF51-D02F264647E5}">
      <dgm:prSet/>
      <dgm:spPr/>
      <dgm:t>
        <a:bodyPr/>
        <a:lstStyle/>
        <a:p>
          <a:r>
            <a:rPr lang="en-US" u="sng"/>
            <a:t>One-Sample Proportions Test</a:t>
          </a:r>
          <a:endParaRPr lang="en-US"/>
        </a:p>
      </dgm:t>
    </dgm:pt>
    <dgm:pt modelId="{FE1FD9D6-937B-49C8-9C89-F2C693211A5E}" type="parTrans" cxnId="{ACF70ADB-9743-423A-859A-D94A2DF9D71D}">
      <dgm:prSet/>
      <dgm:spPr/>
      <dgm:t>
        <a:bodyPr/>
        <a:lstStyle/>
        <a:p>
          <a:endParaRPr lang="en-US"/>
        </a:p>
      </dgm:t>
    </dgm:pt>
    <dgm:pt modelId="{E4C13B31-25F0-4AF3-8086-DEA22EB65792}" type="sibTrans" cxnId="{ACF70ADB-9743-423A-859A-D94A2DF9D71D}">
      <dgm:prSet/>
      <dgm:spPr/>
      <dgm:t>
        <a:bodyPr/>
        <a:lstStyle/>
        <a:p>
          <a:endParaRPr lang="en-US"/>
        </a:p>
      </dgm:t>
    </dgm:pt>
    <dgm:pt modelId="{62ADF89B-4F48-495C-9739-16A31C69A26B}">
      <dgm:prSet/>
      <dgm:spPr/>
      <dgm:t>
        <a:bodyPr/>
        <a:lstStyle/>
        <a:p>
          <a:r>
            <a:rPr lang="en-US"/>
            <a:t>Graduate proportion = 38%	Undergraduate proportion = 44%</a:t>
          </a:r>
        </a:p>
      </dgm:t>
    </dgm:pt>
    <dgm:pt modelId="{203E8812-14C7-4390-B1B0-ECE259A17ADD}" type="parTrans" cxnId="{041B68F8-95EC-4943-9991-C2A85340E252}">
      <dgm:prSet/>
      <dgm:spPr/>
      <dgm:t>
        <a:bodyPr/>
        <a:lstStyle/>
        <a:p>
          <a:endParaRPr lang="en-US"/>
        </a:p>
      </dgm:t>
    </dgm:pt>
    <dgm:pt modelId="{BF3C4B62-3FF2-4D80-B029-8DE7FEB670E9}" type="sibTrans" cxnId="{041B68F8-95EC-4943-9991-C2A85340E252}">
      <dgm:prSet/>
      <dgm:spPr/>
      <dgm:t>
        <a:bodyPr/>
        <a:lstStyle/>
        <a:p>
          <a:endParaRPr lang="en-US"/>
        </a:p>
      </dgm:t>
    </dgm:pt>
    <dgm:pt modelId="{C69A8FBA-DA0D-476F-BF43-4037F09B6A6D}">
      <dgm:prSet/>
      <dgm:spPr/>
      <dgm:t>
        <a:bodyPr/>
        <a:lstStyle/>
        <a:p>
          <a:r>
            <a:rPr lang="en-US" i="1" dirty="0"/>
            <a:t>Z</a:t>
          </a:r>
          <a:r>
            <a:rPr lang="en-US" dirty="0"/>
            <a:t> = .663, </a:t>
          </a:r>
          <a:r>
            <a:rPr lang="en-US" i="1" dirty="0"/>
            <a:t>p</a:t>
          </a:r>
          <a:r>
            <a:rPr lang="en-US" dirty="0"/>
            <a:t> = .51, n = 82 responses</a:t>
          </a:r>
        </a:p>
      </dgm:t>
    </dgm:pt>
    <dgm:pt modelId="{8AB7CD33-800A-4EF8-9915-44B8AB7CA9ED}" type="parTrans" cxnId="{9FC8350E-178A-4894-8385-984E1DD151CA}">
      <dgm:prSet/>
      <dgm:spPr/>
      <dgm:t>
        <a:bodyPr/>
        <a:lstStyle/>
        <a:p>
          <a:endParaRPr lang="en-US"/>
        </a:p>
      </dgm:t>
    </dgm:pt>
    <dgm:pt modelId="{17718557-204A-4825-A1D6-160CBEA5FB5B}" type="sibTrans" cxnId="{9FC8350E-178A-4894-8385-984E1DD151CA}">
      <dgm:prSet/>
      <dgm:spPr/>
      <dgm:t>
        <a:bodyPr/>
        <a:lstStyle/>
        <a:p>
          <a:endParaRPr lang="en-US"/>
        </a:p>
      </dgm:t>
    </dgm:pt>
    <dgm:pt modelId="{D489F777-4E46-4A5C-8A4F-086C7AF92CC6}">
      <dgm:prSet/>
      <dgm:spPr/>
      <dgm:t>
        <a:bodyPr/>
        <a:lstStyle/>
        <a:p>
          <a:r>
            <a:rPr lang="en-US" dirty="0"/>
            <a:t>Conclusion:  There is no significant difference between the proportion of graduate and undergraduate students among public health classes like these (</a:t>
          </a:r>
          <a:r>
            <a:rPr lang="en-US" i="1" dirty="0"/>
            <a:t>p</a:t>
          </a:r>
          <a:r>
            <a:rPr lang="en-US" dirty="0"/>
            <a:t> &gt;  .05).</a:t>
          </a:r>
        </a:p>
      </dgm:t>
    </dgm:pt>
    <dgm:pt modelId="{7E04BBE5-7E3C-4EAC-8680-A1F1365EE3D2}" type="parTrans" cxnId="{ED865546-8601-4BCE-9151-00B087166049}">
      <dgm:prSet/>
      <dgm:spPr/>
      <dgm:t>
        <a:bodyPr/>
        <a:lstStyle/>
        <a:p>
          <a:endParaRPr lang="en-US"/>
        </a:p>
      </dgm:t>
    </dgm:pt>
    <dgm:pt modelId="{CD201FE9-BD13-4C72-BC02-C49FF8B738C6}" type="sibTrans" cxnId="{ED865546-8601-4BCE-9151-00B087166049}">
      <dgm:prSet/>
      <dgm:spPr/>
      <dgm:t>
        <a:bodyPr/>
        <a:lstStyle/>
        <a:p>
          <a:endParaRPr lang="en-US"/>
        </a:p>
      </dgm:t>
    </dgm:pt>
    <dgm:pt modelId="{EFB73D3E-28A7-2F4E-8199-D68A312B4B19}" type="pres">
      <dgm:prSet presAssocID="{D804D49E-8FE3-4EFF-9EF6-1FF69078BE86}" presName="outerComposite" presStyleCnt="0">
        <dgm:presLayoutVars>
          <dgm:chMax val="5"/>
          <dgm:dir/>
          <dgm:resizeHandles val="exact"/>
        </dgm:presLayoutVars>
      </dgm:prSet>
      <dgm:spPr/>
    </dgm:pt>
    <dgm:pt modelId="{B3A9024B-353D-124F-BCD4-EBB0DB41D5FF}" type="pres">
      <dgm:prSet presAssocID="{D804D49E-8FE3-4EFF-9EF6-1FF69078BE86}" presName="dummyMaxCanvas" presStyleCnt="0">
        <dgm:presLayoutVars/>
      </dgm:prSet>
      <dgm:spPr/>
    </dgm:pt>
    <dgm:pt modelId="{79BEDA47-08A7-2542-8CC7-EBD77AF4E47C}" type="pres">
      <dgm:prSet presAssocID="{D804D49E-8FE3-4EFF-9EF6-1FF69078BE86}" presName="FourNodes_1" presStyleLbl="node1" presStyleIdx="0" presStyleCnt="4">
        <dgm:presLayoutVars>
          <dgm:bulletEnabled val="1"/>
        </dgm:presLayoutVars>
      </dgm:prSet>
      <dgm:spPr/>
    </dgm:pt>
    <dgm:pt modelId="{184FF70F-F24B-034C-B9E6-B09900EF714B}" type="pres">
      <dgm:prSet presAssocID="{D804D49E-8FE3-4EFF-9EF6-1FF69078BE86}" presName="FourNodes_2" presStyleLbl="node1" presStyleIdx="1" presStyleCnt="4">
        <dgm:presLayoutVars>
          <dgm:bulletEnabled val="1"/>
        </dgm:presLayoutVars>
      </dgm:prSet>
      <dgm:spPr/>
    </dgm:pt>
    <dgm:pt modelId="{FB74F9EE-6D13-5C47-83A2-CF6B09FC3970}" type="pres">
      <dgm:prSet presAssocID="{D804D49E-8FE3-4EFF-9EF6-1FF69078BE86}" presName="FourNodes_3" presStyleLbl="node1" presStyleIdx="2" presStyleCnt="4">
        <dgm:presLayoutVars>
          <dgm:bulletEnabled val="1"/>
        </dgm:presLayoutVars>
      </dgm:prSet>
      <dgm:spPr/>
    </dgm:pt>
    <dgm:pt modelId="{F1245C30-3030-6D45-9CCF-DE36B7DB87D9}" type="pres">
      <dgm:prSet presAssocID="{D804D49E-8FE3-4EFF-9EF6-1FF69078BE86}" presName="FourNodes_4" presStyleLbl="node1" presStyleIdx="3" presStyleCnt="4">
        <dgm:presLayoutVars>
          <dgm:bulletEnabled val="1"/>
        </dgm:presLayoutVars>
      </dgm:prSet>
      <dgm:spPr/>
    </dgm:pt>
    <dgm:pt modelId="{F7FBF54A-119B-9C4F-A12F-1F58067B58D5}" type="pres">
      <dgm:prSet presAssocID="{D804D49E-8FE3-4EFF-9EF6-1FF69078BE86}" presName="FourConn_1-2" presStyleLbl="fgAccFollowNode1" presStyleIdx="0" presStyleCnt="3">
        <dgm:presLayoutVars>
          <dgm:bulletEnabled val="1"/>
        </dgm:presLayoutVars>
      </dgm:prSet>
      <dgm:spPr/>
    </dgm:pt>
    <dgm:pt modelId="{8EDF2EB6-2381-1943-80AB-11F6195BC6D5}" type="pres">
      <dgm:prSet presAssocID="{D804D49E-8FE3-4EFF-9EF6-1FF69078BE86}" presName="FourConn_2-3" presStyleLbl="fgAccFollowNode1" presStyleIdx="1" presStyleCnt="3">
        <dgm:presLayoutVars>
          <dgm:bulletEnabled val="1"/>
        </dgm:presLayoutVars>
      </dgm:prSet>
      <dgm:spPr/>
    </dgm:pt>
    <dgm:pt modelId="{AB5793D4-5766-B84F-920F-27950F293AE3}" type="pres">
      <dgm:prSet presAssocID="{D804D49E-8FE3-4EFF-9EF6-1FF69078BE86}" presName="FourConn_3-4" presStyleLbl="fgAccFollowNode1" presStyleIdx="2" presStyleCnt="3">
        <dgm:presLayoutVars>
          <dgm:bulletEnabled val="1"/>
        </dgm:presLayoutVars>
      </dgm:prSet>
      <dgm:spPr/>
    </dgm:pt>
    <dgm:pt modelId="{34A4483E-3A2B-3A48-82EA-BCEE3D3B0B83}" type="pres">
      <dgm:prSet presAssocID="{D804D49E-8FE3-4EFF-9EF6-1FF69078BE86}" presName="FourNodes_1_text" presStyleLbl="node1" presStyleIdx="3" presStyleCnt="4">
        <dgm:presLayoutVars>
          <dgm:bulletEnabled val="1"/>
        </dgm:presLayoutVars>
      </dgm:prSet>
      <dgm:spPr/>
    </dgm:pt>
    <dgm:pt modelId="{4093E82D-CD33-7B43-B0CF-BA05AEA812DF}" type="pres">
      <dgm:prSet presAssocID="{D804D49E-8FE3-4EFF-9EF6-1FF69078BE86}" presName="FourNodes_2_text" presStyleLbl="node1" presStyleIdx="3" presStyleCnt="4">
        <dgm:presLayoutVars>
          <dgm:bulletEnabled val="1"/>
        </dgm:presLayoutVars>
      </dgm:prSet>
      <dgm:spPr/>
    </dgm:pt>
    <dgm:pt modelId="{626B526E-17AD-2342-875A-280E47D7A6DE}" type="pres">
      <dgm:prSet presAssocID="{D804D49E-8FE3-4EFF-9EF6-1FF69078BE86}" presName="FourNodes_3_text" presStyleLbl="node1" presStyleIdx="3" presStyleCnt="4">
        <dgm:presLayoutVars>
          <dgm:bulletEnabled val="1"/>
        </dgm:presLayoutVars>
      </dgm:prSet>
      <dgm:spPr/>
    </dgm:pt>
    <dgm:pt modelId="{C75798C7-0A85-8143-8CC3-00B4A0A0FFA6}" type="pres">
      <dgm:prSet presAssocID="{D804D49E-8FE3-4EFF-9EF6-1FF69078BE86}" presName="FourNodes_4_text" presStyleLbl="node1" presStyleIdx="3" presStyleCnt="4">
        <dgm:presLayoutVars>
          <dgm:bulletEnabled val="1"/>
        </dgm:presLayoutVars>
      </dgm:prSet>
      <dgm:spPr/>
    </dgm:pt>
  </dgm:ptLst>
  <dgm:cxnLst>
    <dgm:cxn modelId="{9FC8350E-178A-4894-8385-984E1DD151CA}" srcId="{D804D49E-8FE3-4EFF-9EF6-1FF69078BE86}" destId="{C69A8FBA-DA0D-476F-BF43-4037F09B6A6D}" srcOrd="2" destOrd="0" parTransId="{8AB7CD33-800A-4EF8-9915-44B8AB7CA9ED}" sibTransId="{17718557-204A-4825-A1D6-160CBEA5FB5B}"/>
    <dgm:cxn modelId="{61A61110-1FA8-F743-9BAE-2F61237EDFF7}" type="presOf" srcId="{62ADF89B-4F48-495C-9739-16A31C69A26B}" destId="{4093E82D-CD33-7B43-B0CF-BA05AEA812DF}" srcOrd="1" destOrd="0" presId="urn:microsoft.com/office/officeart/2005/8/layout/vProcess5"/>
    <dgm:cxn modelId="{ED865546-8601-4BCE-9151-00B087166049}" srcId="{D804D49E-8FE3-4EFF-9EF6-1FF69078BE86}" destId="{D489F777-4E46-4A5C-8A4F-086C7AF92CC6}" srcOrd="3" destOrd="0" parTransId="{7E04BBE5-7E3C-4EAC-8680-A1F1365EE3D2}" sibTransId="{CD201FE9-BD13-4C72-BC02-C49FF8B738C6}"/>
    <dgm:cxn modelId="{18B66F56-2D3D-5E4B-A330-E299F6CF39ED}" type="presOf" srcId="{C69A8FBA-DA0D-476F-BF43-4037F09B6A6D}" destId="{FB74F9EE-6D13-5C47-83A2-CF6B09FC3970}" srcOrd="0" destOrd="0" presId="urn:microsoft.com/office/officeart/2005/8/layout/vProcess5"/>
    <dgm:cxn modelId="{CD1D5962-2A0C-A34B-AE9C-F221070A60AD}" type="presOf" srcId="{D489F777-4E46-4A5C-8A4F-086C7AF92CC6}" destId="{C75798C7-0A85-8143-8CC3-00B4A0A0FFA6}" srcOrd="1" destOrd="0" presId="urn:microsoft.com/office/officeart/2005/8/layout/vProcess5"/>
    <dgm:cxn modelId="{17253171-71F1-FE4E-8807-69D3175C02B2}" type="presOf" srcId="{BF3C4B62-3FF2-4D80-B029-8DE7FEB670E9}" destId="{8EDF2EB6-2381-1943-80AB-11F6195BC6D5}" srcOrd="0" destOrd="0" presId="urn:microsoft.com/office/officeart/2005/8/layout/vProcess5"/>
    <dgm:cxn modelId="{67EA0179-0C53-C248-A2A0-90E55C804ACB}" type="presOf" srcId="{E4C13B31-25F0-4AF3-8086-DEA22EB65792}" destId="{F7FBF54A-119B-9C4F-A12F-1F58067B58D5}" srcOrd="0" destOrd="0" presId="urn:microsoft.com/office/officeart/2005/8/layout/vProcess5"/>
    <dgm:cxn modelId="{37A09E97-37A4-CE4A-9F77-8633128FF1CA}" type="presOf" srcId="{7E74CCEB-8533-4120-BF51-D02F264647E5}" destId="{79BEDA47-08A7-2542-8CC7-EBD77AF4E47C}" srcOrd="0" destOrd="0" presId="urn:microsoft.com/office/officeart/2005/8/layout/vProcess5"/>
    <dgm:cxn modelId="{17989E9A-8F11-824C-A58A-B49FC7173031}" type="presOf" srcId="{D804D49E-8FE3-4EFF-9EF6-1FF69078BE86}" destId="{EFB73D3E-28A7-2F4E-8199-D68A312B4B19}" srcOrd="0" destOrd="0" presId="urn:microsoft.com/office/officeart/2005/8/layout/vProcess5"/>
    <dgm:cxn modelId="{CCF0D0A1-4234-C541-B9A3-E5361466808A}" type="presOf" srcId="{C69A8FBA-DA0D-476F-BF43-4037F09B6A6D}" destId="{626B526E-17AD-2342-875A-280E47D7A6DE}" srcOrd="1" destOrd="0" presId="urn:microsoft.com/office/officeart/2005/8/layout/vProcess5"/>
    <dgm:cxn modelId="{1C480EA9-6A71-EE40-A93E-704810CE0635}" type="presOf" srcId="{7E74CCEB-8533-4120-BF51-D02F264647E5}" destId="{34A4483E-3A2B-3A48-82EA-BCEE3D3B0B83}" srcOrd="1" destOrd="0" presId="urn:microsoft.com/office/officeart/2005/8/layout/vProcess5"/>
    <dgm:cxn modelId="{ACF70ADB-9743-423A-859A-D94A2DF9D71D}" srcId="{D804D49E-8FE3-4EFF-9EF6-1FF69078BE86}" destId="{7E74CCEB-8533-4120-BF51-D02F264647E5}" srcOrd="0" destOrd="0" parTransId="{FE1FD9D6-937B-49C8-9C89-F2C693211A5E}" sibTransId="{E4C13B31-25F0-4AF3-8086-DEA22EB65792}"/>
    <dgm:cxn modelId="{3E5878EC-767C-3042-9B25-9EC878748763}" type="presOf" srcId="{17718557-204A-4825-A1D6-160CBEA5FB5B}" destId="{AB5793D4-5766-B84F-920F-27950F293AE3}" srcOrd="0" destOrd="0" presId="urn:microsoft.com/office/officeart/2005/8/layout/vProcess5"/>
    <dgm:cxn modelId="{76F12DF4-C51A-734A-88FD-5501BE220FE8}" type="presOf" srcId="{62ADF89B-4F48-495C-9739-16A31C69A26B}" destId="{184FF70F-F24B-034C-B9E6-B09900EF714B}" srcOrd="0" destOrd="0" presId="urn:microsoft.com/office/officeart/2005/8/layout/vProcess5"/>
    <dgm:cxn modelId="{041B68F8-95EC-4943-9991-C2A85340E252}" srcId="{D804D49E-8FE3-4EFF-9EF6-1FF69078BE86}" destId="{62ADF89B-4F48-495C-9739-16A31C69A26B}" srcOrd="1" destOrd="0" parTransId="{203E8812-14C7-4390-B1B0-ECE259A17ADD}" sibTransId="{BF3C4B62-3FF2-4D80-B029-8DE7FEB670E9}"/>
    <dgm:cxn modelId="{48BA92FB-D730-C642-9212-1C3BB448FEF5}" type="presOf" srcId="{D489F777-4E46-4A5C-8A4F-086C7AF92CC6}" destId="{F1245C30-3030-6D45-9CCF-DE36B7DB87D9}" srcOrd="0" destOrd="0" presId="urn:microsoft.com/office/officeart/2005/8/layout/vProcess5"/>
    <dgm:cxn modelId="{3E879898-5F22-B241-9C45-B090DDD0EB77}" type="presParOf" srcId="{EFB73D3E-28A7-2F4E-8199-D68A312B4B19}" destId="{B3A9024B-353D-124F-BCD4-EBB0DB41D5FF}" srcOrd="0" destOrd="0" presId="urn:microsoft.com/office/officeart/2005/8/layout/vProcess5"/>
    <dgm:cxn modelId="{3940C610-45AD-E34D-A4FF-A60B48950DF3}" type="presParOf" srcId="{EFB73D3E-28A7-2F4E-8199-D68A312B4B19}" destId="{79BEDA47-08A7-2542-8CC7-EBD77AF4E47C}" srcOrd="1" destOrd="0" presId="urn:microsoft.com/office/officeart/2005/8/layout/vProcess5"/>
    <dgm:cxn modelId="{C1509EF9-E604-0F41-8EB6-C79650C8C19C}" type="presParOf" srcId="{EFB73D3E-28A7-2F4E-8199-D68A312B4B19}" destId="{184FF70F-F24B-034C-B9E6-B09900EF714B}" srcOrd="2" destOrd="0" presId="urn:microsoft.com/office/officeart/2005/8/layout/vProcess5"/>
    <dgm:cxn modelId="{3BD151C5-877B-C444-95A3-D18562E3B65E}" type="presParOf" srcId="{EFB73D3E-28A7-2F4E-8199-D68A312B4B19}" destId="{FB74F9EE-6D13-5C47-83A2-CF6B09FC3970}" srcOrd="3" destOrd="0" presId="urn:microsoft.com/office/officeart/2005/8/layout/vProcess5"/>
    <dgm:cxn modelId="{275B6461-B8AC-6945-80E1-9B83F682EA90}" type="presParOf" srcId="{EFB73D3E-28A7-2F4E-8199-D68A312B4B19}" destId="{F1245C30-3030-6D45-9CCF-DE36B7DB87D9}" srcOrd="4" destOrd="0" presId="urn:microsoft.com/office/officeart/2005/8/layout/vProcess5"/>
    <dgm:cxn modelId="{9035F3AD-B109-3043-977E-22317F824F2A}" type="presParOf" srcId="{EFB73D3E-28A7-2F4E-8199-D68A312B4B19}" destId="{F7FBF54A-119B-9C4F-A12F-1F58067B58D5}" srcOrd="5" destOrd="0" presId="urn:microsoft.com/office/officeart/2005/8/layout/vProcess5"/>
    <dgm:cxn modelId="{5575F904-6A84-5343-931D-70FD7EBF9DD8}" type="presParOf" srcId="{EFB73D3E-28A7-2F4E-8199-D68A312B4B19}" destId="{8EDF2EB6-2381-1943-80AB-11F6195BC6D5}" srcOrd="6" destOrd="0" presId="urn:microsoft.com/office/officeart/2005/8/layout/vProcess5"/>
    <dgm:cxn modelId="{E65D831B-8F54-DD45-8DE8-86796CFC3D7F}" type="presParOf" srcId="{EFB73D3E-28A7-2F4E-8199-D68A312B4B19}" destId="{AB5793D4-5766-B84F-920F-27950F293AE3}" srcOrd="7" destOrd="0" presId="urn:microsoft.com/office/officeart/2005/8/layout/vProcess5"/>
    <dgm:cxn modelId="{55558A29-271F-CB4F-B88A-810E95D7650F}" type="presParOf" srcId="{EFB73D3E-28A7-2F4E-8199-D68A312B4B19}" destId="{34A4483E-3A2B-3A48-82EA-BCEE3D3B0B83}" srcOrd="8" destOrd="0" presId="urn:microsoft.com/office/officeart/2005/8/layout/vProcess5"/>
    <dgm:cxn modelId="{71EFE78E-DC80-2441-9A1B-E10D4034194E}" type="presParOf" srcId="{EFB73D3E-28A7-2F4E-8199-D68A312B4B19}" destId="{4093E82D-CD33-7B43-B0CF-BA05AEA812DF}" srcOrd="9" destOrd="0" presId="urn:microsoft.com/office/officeart/2005/8/layout/vProcess5"/>
    <dgm:cxn modelId="{26016AE1-3B86-FE4E-AA3E-6A444ED6F46A}" type="presParOf" srcId="{EFB73D3E-28A7-2F4E-8199-D68A312B4B19}" destId="{626B526E-17AD-2342-875A-280E47D7A6DE}" srcOrd="10" destOrd="0" presId="urn:microsoft.com/office/officeart/2005/8/layout/vProcess5"/>
    <dgm:cxn modelId="{8682DD82-3912-194E-BF61-A9DEEB962F7A}" type="presParOf" srcId="{EFB73D3E-28A7-2F4E-8199-D68A312B4B19}" destId="{C75798C7-0A85-8143-8CC3-00B4A0A0FFA6}"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9F5D45-B99E-4300-B084-FD8CAD1F9F83}" type="doc">
      <dgm:prSet loTypeId="urn:microsoft.com/office/officeart/2005/8/layout/vList2" loCatId="list" qsTypeId="urn:microsoft.com/office/officeart/2005/8/quickstyle/simple5" qsCatId="simple" csTypeId="urn:microsoft.com/office/officeart/2005/8/colors/colorful5" csCatId="colorful" phldr="1"/>
      <dgm:spPr/>
      <dgm:t>
        <a:bodyPr/>
        <a:lstStyle/>
        <a:p>
          <a:endParaRPr lang="en-US"/>
        </a:p>
      </dgm:t>
    </dgm:pt>
    <dgm:pt modelId="{26B5ABAE-F609-4EE3-A7EB-109DE5708BED}">
      <dgm:prSet/>
      <dgm:spPr/>
      <dgm:t>
        <a:bodyPr/>
        <a:lstStyle/>
        <a:p>
          <a:r>
            <a:rPr lang="en-US"/>
            <a:t>Percent of classes that had active accommodations (Winter 2025, quarter survey was conducted) = 92%, n = 28 responses</a:t>
          </a:r>
        </a:p>
      </dgm:t>
    </dgm:pt>
    <dgm:pt modelId="{46F3885F-C9DC-4F6E-AAC1-C5D296588B29}" type="parTrans" cxnId="{ECC2B9AC-75A8-4C15-B0B1-7913FBA10DDE}">
      <dgm:prSet/>
      <dgm:spPr/>
      <dgm:t>
        <a:bodyPr/>
        <a:lstStyle/>
        <a:p>
          <a:endParaRPr lang="en-US"/>
        </a:p>
      </dgm:t>
    </dgm:pt>
    <dgm:pt modelId="{60570E6C-1251-4E32-B342-6C1E794F8827}" type="sibTrans" cxnId="{ECC2B9AC-75A8-4C15-B0B1-7913FBA10DDE}">
      <dgm:prSet/>
      <dgm:spPr/>
      <dgm:t>
        <a:bodyPr/>
        <a:lstStyle/>
        <a:p>
          <a:endParaRPr lang="en-US"/>
        </a:p>
      </dgm:t>
    </dgm:pt>
    <dgm:pt modelId="{8CD00D6E-BAF9-4BA2-B017-C477C312CC9D}">
      <dgm:prSet/>
      <dgm:spPr/>
      <dgm:t>
        <a:bodyPr/>
        <a:lstStyle/>
        <a:p>
          <a:r>
            <a:rPr lang="en-US"/>
            <a:t>Percent of classes with active accommodations that students felt met their needs = 98.7%, n = 31 responses</a:t>
          </a:r>
        </a:p>
      </dgm:t>
    </dgm:pt>
    <dgm:pt modelId="{CAE698FB-09C7-44CE-BA34-A2DA7D9B779C}" type="parTrans" cxnId="{190D9494-4961-4E4C-8B4B-8D437EA4FEFF}">
      <dgm:prSet/>
      <dgm:spPr/>
      <dgm:t>
        <a:bodyPr/>
        <a:lstStyle/>
        <a:p>
          <a:endParaRPr lang="en-US"/>
        </a:p>
      </dgm:t>
    </dgm:pt>
    <dgm:pt modelId="{37B2B277-22C3-4F41-BF71-05DEC9440A22}" type="sibTrans" cxnId="{190D9494-4961-4E4C-8B4B-8D437EA4FEFF}">
      <dgm:prSet/>
      <dgm:spPr/>
      <dgm:t>
        <a:bodyPr/>
        <a:lstStyle/>
        <a:p>
          <a:endParaRPr lang="en-US"/>
        </a:p>
      </dgm:t>
    </dgm:pt>
    <dgm:pt modelId="{66490367-4E24-C049-B437-987779AF18FD}" type="pres">
      <dgm:prSet presAssocID="{B89F5D45-B99E-4300-B084-FD8CAD1F9F83}" presName="linear" presStyleCnt="0">
        <dgm:presLayoutVars>
          <dgm:animLvl val="lvl"/>
          <dgm:resizeHandles val="exact"/>
        </dgm:presLayoutVars>
      </dgm:prSet>
      <dgm:spPr/>
    </dgm:pt>
    <dgm:pt modelId="{18496618-C5E7-AB4B-8D3B-F98E2C62E854}" type="pres">
      <dgm:prSet presAssocID="{26B5ABAE-F609-4EE3-A7EB-109DE5708BED}" presName="parentText" presStyleLbl="node1" presStyleIdx="0" presStyleCnt="2">
        <dgm:presLayoutVars>
          <dgm:chMax val="0"/>
          <dgm:bulletEnabled val="1"/>
        </dgm:presLayoutVars>
      </dgm:prSet>
      <dgm:spPr/>
    </dgm:pt>
    <dgm:pt modelId="{B149BF30-B656-344A-AB61-CC66FC40ABBF}" type="pres">
      <dgm:prSet presAssocID="{60570E6C-1251-4E32-B342-6C1E794F8827}" presName="spacer" presStyleCnt="0"/>
      <dgm:spPr/>
    </dgm:pt>
    <dgm:pt modelId="{4E42749A-0A27-2241-A646-4B28E407855D}" type="pres">
      <dgm:prSet presAssocID="{8CD00D6E-BAF9-4BA2-B017-C477C312CC9D}" presName="parentText" presStyleLbl="node1" presStyleIdx="1" presStyleCnt="2">
        <dgm:presLayoutVars>
          <dgm:chMax val="0"/>
          <dgm:bulletEnabled val="1"/>
        </dgm:presLayoutVars>
      </dgm:prSet>
      <dgm:spPr/>
    </dgm:pt>
  </dgm:ptLst>
  <dgm:cxnLst>
    <dgm:cxn modelId="{D337BC17-12A7-F94E-8F23-58C90C86073A}" type="presOf" srcId="{8CD00D6E-BAF9-4BA2-B017-C477C312CC9D}" destId="{4E42749A-0A27-2241-A646-4B28E407855D}" srcOrd="0" destOrd="0" presId="urn:microsoft.com/office/officeart/2005/8/layout/vList2"/>
    <dgm:cxn modelId="{23B57E33-182E-EE48-8837-1271E15313A4}" type="presOf" srcId="{26B5ABAE-F609-4EE3-A7EB-109DE5708BED}" destId="{18496618-C5E7-AB4B-8D3B-F98E2C62E854}" srcOrd="0" destOrd="0" presId="urn:microsoft.com/office/officeart/2005/8/layout/vList2"/>
    <dgm:cxn modelId="{60161E79-1010-A847-8745-FEC424C2E974}" type="presOf" srcId="{B89F5D45-B99E-4300-B084-FD8CAD1F9F83}" destId="{66490367-4E24-C049-B437-987779AF18FD}" srcOrd="0" destOrd="0" presId="urn:microsoft.com/office/officeart/2005/8/layout/vList2"/>
    <dgm:cxn modelId="{190D9494-4961-4E4C-8B4B-8D437EA4FEFF}" srcId="{B89F5D45-B99E-4300-B084-FD8CAD1F9F83}" destId="{8CD00D6E-BAF9-4BA2-B017-C477C312CC9D}" srcOrd="1" destOrd="0" parTransId="{CAE698FB-09C7-44CE-BA34-A2DA7D9B779C}" sibTransId="{37B2B277-22C3-4F41-BF71-05DEC9440A22}"/>
    <dgm:cxn modelId="{ECC2B9AC-75A8-4C15-B0B1-7913FBA10DDE}" srcId="{B89F5D45-B99E-4300-B084-FD8CAD1F9F83}" destId="{26B5ABAE-F609-4EE3-A7EB-109DE5708BED}" srcOrd="0" destOrd="0" parTransId="{46F3885F-C9DC-4F6E-AAC1-C5D296588B29}" sibTransId="{60570E6C-1251-4E32-B342-6C1E794F8827}"/>
    <dgm:cxn modelId="{2533DB36-9A1B-2341-AAAD-4521BF3BBD29}" type="presParOf" srcId="{66490367-4E24-C049-B437-987779AF18FD}" destId="{18496618-C5E7-AB4B-8D3B-F98E2C62E854}" srcOrd="0" destOrd="0" presId="urn:microsoft.com/office/officeart/2005/8/layout/vList2"/>
    <dgm:cxn modelId="{BCF7670A-54FD-1049-8220-8A66036679A0}" type="presParOf" srcId="{66490367-4E24-C049-B437-987779AF18FD}" destId="{B149BF30-B656-344A-AB61-CC66FC40ABBF}" srcOrd="1" destOrd="0" presId="urn:microsoft.com/office/officeart/2005/8/layout/vList2"/>
    <dgm:cxn modelId="{35B53472-E42E-CB4A-B59B-2E6AF372E3A4}" type="presParOf" srcId="{66490367-4E24-C049-B437-987779AF18FD}" destId="{4E42749A-0A27-2241-A646-4B28E407855D}" srcOrd="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4589ED-E920-4D69-ADBD-5908311193B0}"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9EB0517D-F8E2-45D4-8AAD-06972C7254F2}">
      <dgm:prSet custT="1"/>
      <dgm:spPr/>
      <dgm:t>
        <a:bodyPr/>
        <a:lstStyle/>
        <a:p>
          <a:r>
            <a:rPr lang="en-US" sz="1200" dirty="0"/>
            <a:t>Main finding:  1/3 of SPH students reported having a difficult experience with DRS, 2/3 had a not difficult time getting accommodations; recommend facilitating good relations between DRS Access Coordinators, Program Level Admin (directors &amp; staff advisors), and faculty.</a:t>
          </a:r>
        </a:p>
      </dgm:t>
    </dgm:pt>
    <dgm:pt modelId="{4A97B0FE-CB6B-4F70-945E-5FA3EB8F6AE2}" type="parTrans" cxnId="{520F661A-DADA-4E70-8863-A4A228372573}">
      <dgm:prSet/>
      <dgm:spPr/>
      <dgm:t>
        <a:bodyPr/>
        <a:lstStyle/>
        <a:p>
          <a:endParaRPr lang="en-US"/>
        </a:p>
      </dgm:t>
    </dgm:pt>
    <dgm:pt modelId="{4226418A-6370-4C37-BBA7-69083E59B582}" type="sibTrans" cxnId="{520F661A-DADA-4E70-8863-A4A228372573}">
      <dgm:prSet/>
      <dgm:spPr/>
      <dgm:t>
        <a:bodyPr/>
        <a:lstStyle/>
        <a:p>
          <a:endParaRPr lang="en-US"/>
        </a:p>
      </dgm:t>
    </dgm:pt>
    <dgm:pt modelId="{4F08065E-2169-413C-B691-C62AF0BD0B8D}">
      <dgm:prSet custT="1"/>
      <dgm:spPr/>
      <dgm:t>
        <a:bodyPr/>
        <a:lstStyle/>
        <a:p>
          <a:r>
            <a:rPr lang="en-US" sz="1200" dirty="0"/>
            <a:t>UW DRS's processes for establishing accommodations are well-defined and rely on documentation from healthcare providers, verifying the student's disability and its impact. This aligns with standard practices for disability services in higher education.</a:t>
          </a:r>
        </a:p>
      </dgm:t>
    </dgm:pt>
    <dgm:pt modelId="{E269BD20-4F2B-4742-BC9B-8BD1616B372D}" type="parTrans" cxnId="{2B8D1D26-FFDD-4A56-8760-373CDE39F922}">
      <dgm:prSet/>
      <dgm:spPr/>
      <dgm:t>
        <a:bodyPr/>
        <a:lstStyle/>
        <a:p>
          <a:endParaRPr lang="en-US"/>
        </a:p>
      </dgm:t>
    </dgm:pt>
    <dgm:pt modelId="{B61A6F91-5C48-4C3B-A3A6-3EEBCE705E3D}" type="sibTrans" cxnId="{2B8D1D26-FFDD-4A56-8760-373CDE39F922}">
      <dgm:prSet/>
      <dgm:spPr/>
      <dgm:t>
        <a:bodyPr/>
        <a:lstStyle/>
        <a:p>
          <a:endParaRPr lang="en-US"/>
        </a:p>
      </dgm:t>
    </dgm:pt>
    <dgm:pt modelId="{FACD52C0-2150-430D-8FBB-325E353FA5D6}">
      <dgm:prSet custT="1"/>
      <dgm:spPr/>
      <dgm:t>
        <a:bodyPr/>
        <a:lstStyle/>
        <a:p>
          <a:r>
            <a:rPr lang="en-US" sz="1200" dirty="0"/>
            <a:t>UW DRS's practices and policies are likely influenced by and aim to comply with federal laws such as the Americans with Disabilities Act (ADA) and Section 504 of the Rehabilitation Act of 1973, which mandate reasonable accommodations for students with disabilities in higher education. </a:t>
          </a:r>
        </a:p>
      </dgm:t>
    </dgm:pt>
    <dgm:pt modelId="{5D98CB04-B2E9-4372-8D25-02EA27BF132A}" type="parTrans" cxnId="{B7B8BA30-F102-45F9-8FAE-941D7FE50BC5}">
      <dgm:prSet/>
      <dgm:spPr/>
      <dgm:t>
        <a:bodyPr/>
        <a:lstStyle/>
        <a:p>
          <a:endParaRPr lang="en-US"/>
        </a:p>
      </dgm:t>
    </dgm:pt>
    <dgm:pt modelId="{A4DB158E-5276-4DB0-B725-29CE89E08928}" type="sibTrans" cxnId="{B7B8BA30-F102-45F9-8FAE-941D7FE50BC5}">
      <dgm:prSet/>
      <dgm:spPr/>
      <dgm:t>
        <a:bodyPr/>
        <a:lstStyle/>
        <a:p>
          <a:endParaRPr lang="en-US"/>
        </a:p>
      </dgm:t>
    </dgm:pt>
    <dgm:pt modelId="{AACE172F-2718-41C3-B50F-41115EB5899B}">
      <dgm:prSet/>
      <dgm:spPr/>
      <dgm:t>
        <a:bodyPr/>
        <a:lstStyle/>
        <a:p>
          <a:r>
            <a:rPr lang="en-US" dirty="0"/>
            <a:t>However, formal external validation or accreditation of DRS as a whole by a specific independent body focused on disability services in higher education has yet to be completed.</a:t>
          </a:r>
        </a:p>
      </dgm:t>
    </dgm:pt>
    <dgm:pt modelId="{2E12E456-3104-4C56-8A83-C54FE53336D1}" type="parTrans" cxnId="{D03358E0-D9DD-4ABD-96D3-7712C14D6034}">
      <dgm:prSet/>
      <dgm:spPr/>
      <dgm:t>
        <a:bodyPr/>
        <a:lstStyle/>
        <a:p>
          <a:endParaRPr lang="en-US"/>
        </a:p>
      </dgm:t>
    </dgm:pt>
    <dgm:pt modelId="{C217E9FA-25D0-4A1C-9256-A6257F2002D3}" type="sibTrans" cxnId="{D03358E0-D9DD-4ABD-96D3-7712C14D6034}">
      <dgm:prSet/>
      <dgm:spPr/>
      <dgm:t>
        <a:bodyPr/>
        <a:lstStyle/>
        <a:p>
          <a:endParaRPr lang="en-US"/>
        </a:p>
      </dgm:t>
    </dgm:pt>
    <dgm:pt modelId="{AE1976DF-EF13-9449-A6D6-0983C703ABCD}" type="pres">
      <dgm:prSet presAssocID="{DA4589ED-E920-4D69-ADBD-5908311193B0}" presName="matrix" presStyleCnt="0">
        <dgm:presLayoutVars>
          <dgm:chMax val="1"/>
          <dgm:dir/>
          <dgm:resizeHandles val="exact"/>
        </dgm:presLayoutVars>
      </dgm:prSet>
      <dgm:spPr/>
    </dgm:pt>
    <dgm:pt modelId="{8A409A86-7318-7A4A-AF09-8C2E8E2153D3}" type="pres">
      <dgm:prSet presAssocID="{DA4589ED-E920-4D69-ADBD-5908311193B0}" presName="diamond" presStyleLbl="bgShp" presStyleIdx="0" presStyleCnt="1"/>
      <dgm:spPr/>
    </dgm:pt>
    <dgm:pt modelId="{41559F06-A761-A744-A595-3B94964FCC8B}" type="pres">
      <dgm:prSet presAssocID="{DA4589ED-E920-4D69-ADBD-5908311193B0}" presName="quad1" presStyleLbl="node1" presStyleIdx="0" presStyleCnt="4" custScaleX="118560" custScaleY="96483">
        <dgm:presLayoutVars>
          <dgm:chMax val="0"/>
          <dgm:chPref val="0"/>
          <dgm:bulletEnabled val="1"/>
        </dgm:presLayoutVars>
      </dgm:prSet>
      <dgm:spPr/>
    </dgm:pt>
    <dgm:pt modelId="{CFA37D77-2676-BC42-A35D-8B49F829956E}" type="pres">
      <dgm:prSet presAssocID="{DA4589ED-E920-4D69-ADBD-5908311193B0}" presName="quad2" presStyleLbl="node1" presStyleIdx="1" presStyleCnt="4" custScaleX="113348" custScaleY="112123" custLinFactNeighborX="8602" custLinFactNeighborY="3173">
        <dgm:presLayoutVars>
          <dgm:chMax val="0"/>
          <dgm:chPref val="0"/>
          <dgm:bulletEnabled val="1"/>
        </dgm:presLayoutVars>
      </dgm:prSet>
      <dgm:spPr/>
    </dgm:pt>
    <dgm:pt modelId="{2BC575BE-20FE-724B-AFA7-F1AA78221899}" type="pres">
      <dgm:prSet presAssocID="{DA4589ED-E920-4D69-ADBD-5908311193B0}" presName="quad3" presStyleLbl="node1" presStyleIdx="2" presStyleCnt="4" custScaleX="123252" custScaleY="105709" custLinFactNeighborX="-1414" custLinFactNeighborY="-5474">
        <dgm:presLayoutVars>
          <dgm:chMax val="0"/>
          <dgm:chPref val="0"/>
          <dgm:bulletEnabled val="1"/>
        </dgm:presLayoutVars>
      </dgm:prSet>
      <dgm:spPr/>
    </dgm:pt>
    <dgm:pt modelId="{33B871FB-082D-7948-8CED-7F8374E99469}" type="pres">
      <dgm:prSet presAssocID="{DA4589ED-E920-4D69-ADBD-5908311193B0}" presName="quad4" presStyleLbl="node1" presStyleIdx="3" presStyleCnt="4" custScaleX="82068" custScaleY="94761" custLinFactNeighborX="3910" custLinFactNeighborY="10948">
        <dgm:presLayoutVars>
          <dgm:chMax val="0"/>
          <dgm:chPref val="0"/>
          <dgm:bulletEnabled val="1"/>
        </dgm:presLayoutVars>
      </dgm:prSet>
      <dgm:spPr/>
    </dgm:pt>
  </dgm:ptLst>
  <dgm:cxnLst>
    <dgm:cxn modelId="{3384030D-981B-6746-95F7-21FECE52084E}" type="presOf" srcId="{9EB0517D-F8E2-45D4-8AAD-06972C7254F2}" destId="{41559F06-A761-A744-A595-3B94964FCC8B}" srcOrd="0" destOrd="0" presId="urn:microsoft.com/office/officeart/2005/8/layout/matrix3"/>
    <dgm:cxn modelId="{520F661A-DADA-4E70-8863-A4A228372573}" srcId="{DA4589ED-E920-4D69-ADBD-5908311193B0}" destId="{9EB0517D-F8E2-45D4-8AAD-06972C7254F2}" srcOrd="0" destOrd="0" parTransId="{4A97B0FE-CB6B-4F70-945E-5FA3EB8F6AE2}" sibTransId="{4226418A-6370-4C37-BBA7-69083E59B582}"/>
    <dgm:cxn modelId="{38C5CC1F-8992-A940-A829-568171837C52}" type="presOf" srcId="{DA4589ED-E920-4D69-ADBD-5908311193B0}" destId="{AE1976DF-EF13-9449-A6D6-0983C703ABCD}" srcOrd="0" destOrd="0" presId="urn:microsoft.com/office/officeart/2005/8/layout/matrix3"/>
    <dgm:cxn modelId="{2B8D1D26-FFDD-4A56-8760-373CDE39F922}" srcId="{DA4589ED-E920-4D69-ADBD-5908311193B0}" destId="{4F08065E-2169-413C-B691-C62AF0BD0B8D}" srcOrd="1" destOrd="0" parTransId="{E269BD20-4F2B-4742-BC9B-8BD1616B372D}" sibTransId="{B61A6F91-5C48-4C3B-A3A6-3EEBCE705E3D}"/>
    <dgm:cxn modelId="{B7B8BA30-F102-45F9-8FAE-941D7FE50BC5}" srcId="{DA4589ED-E920-4D69-ADBD-5908311193B0}" destId="{FACD52C0-2150-430D-8FBB-325E353FA5D6}" srcOrd="2" destOrd="0" parTransId="{5D98CB04-B2E9-4372-8D25-02EA27BF132A}" sibTransId="{A4DB158E-5276-4DB0-B725-29CE89E08928}"/>
    <dgm:cxn modelId="{193C6D6F-8529-5D47-9C54-8B6CB8034429}" type="presOf" srcId="{AACE172F-2718-41C3-B50F-41115EB5899B}" destId="{33B871FB-082D-7948-8CED-7F8374E99469}" srcOrd="0" destOrd="0" presId="urn:microsoft.com/office/officeart/2005/8/layout/matrix3"/>
    <dgm:cxn modelId="{EFB2197A-AA8C-7646-B2BD-6C056D95FA6D}" type="presOf" srcId="{4F08065E-2169-413C-B691-C62AF0BD0B8D}" destId="{CFA37D77-2676-BC42-A35D-8B49F829956E}" srcOrd="0" destOrd="0" presId="urn:microsoft.com/office/officeart/2005/8/layout/matrix3"/>
    <dgm:cxn modelId="{9BE4F29B-D89F-A049-B05A-20976515552E}" type="presOf" srcId="{FACD52C0-2150-430D-8FBB-325E353FA5D6}" destId="{2BC575BE-20FE-724B-AFA7-F1AA78221899}" srcOrd="0" destOrd="0" presId="urn:microsoft.com/office/officeart/2005/8/layout/matrix3"/>
    <dgm:cxn modelId="{D03358E0-D9DD-4ABD-96D3-7712C14D6034}" srcId="{DA4589ED-E920-4D69-ADBD-5908311193B0}" destId="{AACE172F-2718-41C3-B50F-41115EB5899B}" srcOrd="3" destOrd="0" parTransId="{2E12E456-3104-4C56-8A83-C54FE53336D1}" sibTransId="{C217E9FA-25D0-4A1C-9256-A6257F2002D3}"/>
    <dgm:cxn modelId="{A5778099-88A3-D148-B6A8-194EB6167EDE}" type="presParOf" srcId="{AE1976DF-EF13-9449-A6D6-0983C703ABCD}" destId="{8A409A86-7318-7A4A-AF09-8C2E8E2153D3}" srcOrd="0" destOrd="0" presId="urn:microsoft.com/office/officeart/2005/8/layout/matrix3"/>
    <dgm:cxn modelId="{9B76557F-B0C1-A249-879E-B2C1701011D8}" type="presParOf" srcId="{AE1976DF-EF13-9449-A6D6-0983C703ABCD}" destId="{41559F06-A761-A744-A595-3B94964FCC8B}" srcOrd="1" destOrd="0" presId="urn:microsoft.com/office/officeart/2005/8/layout/matrix3"/>
    <dgm:cxn modelId="{E1EAE3DB-E242-0740-8E86-2B7901F56991}" type="presParOf" srcId="{AE1976DF-EF13-9449-A6D6-0983C703ABCD}" destId="{CFA37D77-2676-BC42-A35D-8B49F829956E}" srcOrd="2" destOrd="0" presId="urn:microsoft.com/office/officeart/2005/8/layout/matrix3"/>
    <dgm:cxn modelId="{81DDF7EA-B5BC-D346-B694-D4354F2EB1B4}" type="presParOf" srcId="{AE1976DF-EF13-9449-A6D6-0983C703ABCD}" destId="{2BC575BE-20FE-724B-AFA7-F1AA78221899}" srcOrd="3" destOrd="0" presId="urn:microsoft.com/office/officeart/2005/8/layout/matrix3"/>
    <dgm:cxn modelId="{D3AEFF26-D7DA-2443-8B24-77D0C6CBAE10}" type="presParOf" srcId="{AE1976DF-EF13-9449-A6D6-0983C703ABCD}" destId="{33B871FB-082D-7948-8CED-7F8374E99469}"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53A808-6FDD-B748-AC78-325898BE3D04}">
      <dsp:nvSpPr>
        <dsp:cNvPr id="0" name=""/>
        <dsp:cNvSpPr/>
      </dsp:nvSpPr>
      <dsp:spPr>
        <a:xfrm>
          <a:off x="0" y="99294"/>
          <a:ext cx="6666833" cy="1274952"/>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Specific Aim:  assess quality of DRS services at UW</a:t>
          </a:r>
        </a:p>
      </dsp:txBody>
      <dsp:txXfrm>
        <a:off x="62238" y="161532"/>
        <a:ext cx="6542357" cy="1150476"/>
      </dsp:txXfrm>
    </dsp:sp>
    <dsp:sp modelId="{A0D8CBAF-51B1-C14C-9394-352F1515B441}">
      <dsp:nvSpPr>
        <dsp:cNvPr id="0" name=""/>
        <dsp:cNvSpPr/>
      </dsp:nvSpPr>
      <dsp:spPr>
        <a:xfrm>
          <a:off x="0" y="1426087"/>
          <a:ext cx="6666833" cy="1274952"/>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Local context:  anecdotal reports that UW DRS processes for obtaining and maintaining accommodations are overly burdensome, is this true?</a:t>
          </a:r>
        </a:p>
      </dsp:txBody>
      <dsp:txXfrm>
        <a:off x="62238" y="1488325"/>
        <a:ext cx="6542357" cy="1150476"/>
      </dsp:txXfrm>
    </dsp:sp>
    <dsp:sp modelId="{8FFD781C-5C6E-0D41-A190-B00B3E0F8C39}">
      <dsp:nvSpPr>
        <dsp:cNvPr id="0" name=""/>
        <dsp:cNvSpPr/>
      </dsp:nvSpPr>
      <dsp:spPr>
        <a:xfrm>
          <a:off x="0" y="2752880"/>
          <a:ext cx="6666833" cy="1274952"/>
        </a:xfrm>
        <a:prstGeom prst="round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National context:  At four year vs. two-year universities, disclosure rates are lower, fewer accommodations are utilized, and staff to student ratios are higher, (Wells, 2025).</a:t>
          </a:r>
        </a:p>
      </dsp:txBody>
      <dsp:txXfrm>
        <a:off x="62238" y="2815118"/>
        <a:ext cx="6542357" cy="1150476"/>
      </dsp:txXfrm>
    </dsp:sp>
    <dsp:sp modelId="{6A0C27ED-EAD0-3E4C-B7C0-7F8365DA5EB6}">
      <dsp:nvSpPr>
        <dsp:cNvPr id="0" name=""/>
        <dsp:cNvSpPr/>
      </dsp:nvSpPr>
      <dsp:spPr>
        <a:xfrm>
          <a:off x="0" y="4079672"/>
          <a:ext cx="6666833" cy="1274952"/>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National context:  Increased access to postsecondary education has resulted in positive outcomes for students with disabilities, but disability services have yet to be widely validated, (Shaw &amp; Dukes, 2005).</a:t>
          </a:r>
        </a:p>
      </dsp:txBody>
      <dsp:txXfrm>
        <a:off x="62238" y="4141910"/>
        <a:ext cx="6542357" cy="11504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F0A61-D8B5-2D4E-90A6-D6D11B8B27CA}">
      <dsp:nvSpPr>
        <dsp:cNvPr id="0" name=""/>
        <dsp:cNvSpPr/>
      </dsp:nvSpPr>
      <dsp:spPr>
        <a:xfrm>
          <a:off x="0" y="1080567"/>
          <a:ext cx="2957512" cy="187802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11CA428-D84A-6548-9BAF-46AC2FB6FA65}">
      <dsp:nvSpPr>
        <dsp:cNvPr id="0" name=""/>
        <dsp:cNvSpPr/>
      </dsp:nvSpPr>
      <dsp:spPr>
        <a:xfrm>
          <a:off x="328612" y="1392749"/>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Survey was distributed to SPH student community and was created by a Public Health-Global Health Capstone mixed graduate/undergraduate course</a:t>
          </a:r>
        </a:p>
      </dsp:txBody>
      <dsp:txXfrm>
        <a:off x="383617" y="1447754"/>
        <a:ext cx="2847502" cy="1768010"/>
      </dsp:txXfrm>
    </dsp:sp>
    <dsp:sp modelId="{8634F1DE-0543-004C-8429-A157476D3632}">
      <dsp:nvSpPr>
        <dsp:cNvPr id="0" name=""/>
        <dsp:cNvSpPr/>
      </dsp:nvSpPr>
      <dsp:spPr>
        <a:xfrm>
          <a:off x="3614737" y="1080567"/>
          <a:ext cx="2957512" cy="187802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65F0C1B-578A-6B49-8A41-01C1399C78BF}">
      <dsp:nvSpPr>
        <dsp:cNvPr id="0" name=""/>
        <dsp:cNvSpPr/>
      </dsp:nvSpPr>
      <dsp:spPr>
        <a:xfrm>
          <a:off x="3943350" y="1392749"/>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n = 82 participants</a:t>
          </a:r>
        </a:p>
      </dsp:txBody>
      <dsp:txXfrm>
        <a:off x="3998355" y="1447754"/>
        <a:ext cx="2847502" cy="1768010"/>
      </dsp:txXfrm>
    </dsp:sp>
    <dsp:sp modelId="{E0895FF8-9F01-7A46-A0C9-1371637D5EC1}">
      <dsp:nvSpPr>
        <dsp:cNvPr id="0" name=""/>
        <dsp:cNvSpPr/>
      </dsp:nvSpPr>
      <dsp:spPr>
        <a:xfrm>
          <a:off x="7229475" y="1080567"/>
          <a:ext cx="2957512" cy="187802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A851796-96D9-8F40-8A7B-0B100C274950}">
      <dsp:nvSpPr>
        <dsp:cNvPr id="0" name=""/>
        <dsp:cNvSpPr/>
      </dsp:nvSpPr>
      <dsp:spPr>
        <a:xfrm>
          <a:off x="7558087" y="1392749"/>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Due to single survey questions being allowed multiple responses; analysis utilizes a mix of descriptive and inferential statistics</a:t>
          </a:r>
        </a:p>
      </dsp:txBody>
      <dsp:txXfrm>
        <a:off x="7613092" y="1447754"/>
        <a:ext cx="2847502" cy="17680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BEDA47-08A7-2542-8CC7-EBD77AF4E47C}">
      <dsp:nvSpPr>
        <dsp:cNvPr id="0" name=""/>
        <dsp:cNvSpPr/>
      </dsp:nvSpPr>
      <dsp:spPr>
        <a:xfrm>
          <a:off x="0" y="0"/>
          <a:ext cx="8656320" cy="821435"/>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u="sng" kern="1200"/>
            <a:t>One-Sample Proportions Test</a:t>
          </a:r>
          <a:endParaRPr lang="en-US" sz="1600" kern="1200"/>
        </a:p>
      </dsp:txBody>
      <dsp:txXfrm>
        <a:off x="24059" y="24059"/>
        <a:ext cx="7700515" cy="773317"/>
      </dsp:txXfrm>
    </dsp:sp>
    <dsp:sp modelId="{184FF70F-F24B-034C-B9E6-B09900EF714B}">
      <dsp:nvSpPr>
        <dsp:cNvPr id="0" name=""/>
        <dsp:cNvSpPr/>
      </dsp:nvSpPr>
      <dsp:spPr>
        <a:xfrm>
          <a:off x="724966" y="970787"/>
          <a:ext cx="8656320" cy="821435"/>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Graduate proportion = 38%	Undergraduate proportion = 44%</a:t>
          </a:r>
        </a:p>
      </dsp:txBody>
      <dsp:txXfrm>
        <a:off x="749025" y="994846"/>
        <a:ext cx="7349301" cy="773317"/>
      </dsp:txXfrm>
    </dsp:sp>
    <dsp:sp modelId="{FB74F9EE-6D13-5C47-83A2-CF6B09FC3970}">
      <dsp:nvSpPr>
        <dsp:cNvPr id="0" name=""/>
        <dsp:cNvSpPr/>
      </dsp:nvSpPr>
      <dsp:spPr>
        <a:xfrm>
          <a:off x="1439113" y="1941575"/>
          <a:ext cx="8656320" cy="821435"/>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i="1" kern="1200" dirty="0"/>
            <a:t>Z</a:t>
          </a:r>
          <a:r>
            <a:rPr lang="en-US" sz="1600" kern="1200" dirty="0"/>
            <a:t> = .663, </a:t>
          </a:r>
          <a:r>
            <a:rPr lang="en-US" sz="1600" i="1" kern="1200" dirty="0"/>
            <a:t>p</a:t>
          </a:r>
          <a:r>
            <a:rPr lang="en-US" sz="1600" kern="1200" dirty="0"/>
            <a:t> = .51, n = 82 responses</a:t>
          </a:r>
        </a:p>
      </dsp:txBody>
      <dsp:txXfrm>
        <a:off x="1463172" y="1965634"/>
        <a:ext cx="7360122" cy="773317"/>
      </dsp:txXfrm>
    </dsp:sp>
    <dsp:sp modelId="{F1245C30-3030-6D45-9CCF-DE36B7DB87D9}">
      <dsp:nvSpPr>
        <dsp:cNvPr id="0" name=""/>
        <dsp:cNvSpPr/>
      </dsp:nvSpPr>
      <dsp:spPr>
        <a:xfrm>
          <a:off x="2164079" y="2912363"/>
          <a:ext cx="8656320" cy="821435"/>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Conclusion:  There is no significant difference between the proportion of graduate and undergraduate students among public health classes like these (</a:t>
          </a:r>
          <a:r>
            <a:rPr lang="en-US" sz="1600" i="1" kern="1200" dirty="0"/>
            <a:t>p</a:t>
          </a:r>
          <a:r>
            <a:rPr lang="en-US" sz="1600" kern="1200" dirty="0"/>
            <a:t> &gt;  .05).</a:t>
          </a:r>
        </a:p>
      </dsp:txBody>
      <dsp:txXfrm>
        <a:off x="2188138" y="2936422"/>
        <a:ext cx="7349301" cy="773317"/>
      </dsp:txXfrm>
    </dsp:sp>
    <dsp:sp modelId="{F7FBF54A-119B-9C4F-A12F-1F58067B58D5}">
      <dsp:nvSpPr>
        <dsp:cNvPr id="0" name=""/>
        <dsp:cNvSpPr/>
      </dsp:nvSpPr>
      <dsp:spPr>
        <a:xfrm>
          <a:off x="8122386" y="629145"/>
          <a:ext cx="533933" cy="533933"/>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8242521" y="629145"/>
        <a:ext cx="293663" cy="401785"/>
      </dsp:txXfrm>
    </dsp:sp>
    <dsp:sp modelId="{8EDF2EB6-2381-1943-80AB-11F6195BC6D5}">
      <dsp:nvSpPr>
        <dsp:cNvPr id="0" name=""/>
        <dsp:cNvSpPr/>
      </dsp:nvSpPr>
      <dsp:spPr>
        <a:xfrm>
          <a:off x="8847353" y="1599932"/>
          <a:ext cx="533933" cy="533933"/>
        </a:xfrm>
        <a:prstGeom prst="downArrow">
          <a:avLst>
            <a:gd name="adj1" fmla="val 55000"/>
            <a:gd name="adj2" fmla="val 45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8967488" y="1599932"/>
        <a:ext cx="293663" cy="401785"/>
      </dsp:txXfrm>
    </dsp:sp>
    <dsp:sp modelId="{AB5793D4-5766-B84F-920F-27950F293AE3}">
      <dsp:nvSpPr>
        <dsp:cNvPr id="0" name=""/>
        <dsp:cNvSpPr/>
      </dsp:nvSpPr>
      <dsp:spPr>
        <a:xfrm>
          <a:off x="9561499" y="2570720"/>
          <a:ext cx="533933" cy="533933"/>
        </a:xfrm>
        <a:prstGeom prst="downArrow">
          <a:avLst>
            <a:gd name="adj1" fmla="val 55000"/>
            <a:gd name="adj2" fmla="val 45000"/>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9681634" y="2570720"/>
        <a:ext cx="293663" cy="4017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496618-C5E7-AB4B-8D3B-F98E2C62E854}">
      <dsp:nvSpPr>
        <dsp:cNvPr id="0" name=""/>
        <dsp:cNvSpPr/>
      </dsp:nvSpPr>
      <dsp:spPr>
        <a:xfrm>
          <a:off x="0" y="61394"/>
          <a:ext cx="6564573" cy="185562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Percent of classes that had active accommodations (Winter 2025, quarter survey was conducted) = 92%, n = 28 responses</a:t>
          </a:r>
        </a:p>
      </dsp:txBody>
      <dsp:txXfrm>
        <a:off x="90584" y="151978"/>
        <a:ext cx="6383405" cy="1674452"/>
      </dsp:txXfrm>
    </dsp:sp>
    <dsp:sp modelId="{4E42749A-0A27-2241-A646-4B28E407855D}">
      <dsp:nvSpPr>
        <dsp:cNvPr id="0" name=""/>
        <dsp:cNvSpPr/>
      </dsp:nvSpPr>
      <dsp:spPr>
        <a:xfrm>
          <a:off x="0" y="1991894"/>
          <a:ext cx="6564573" cy="185562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Percent of classes with active accommodations that students felt met their needs = 98.7%, n = 31 responses</a:t>
          </a:r>
        </a:p>
      </dsp:txBody>
      <dsp:txXfrm>
        <a:off x="90584" y="2082478"/>
        <a:ext cx="6383405" cy="16744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409A86-7318-7A4A-AF09-8C2E8E2153D3}">
      <dsp:nvSpPr>
        <dsp:cNvPr id="0" name=""/>
        <dsp:cNvSpPr/>
      </dsp:nvSpPr>
      <dsp:spPr>
        <a:xfrm>
          <a:off x="3638371" y="0"/>
          <a:ext cx="4915256" cy="4915256"/>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559F06-A761-A744-A595-3B94964FCC8B}">
      <dsp:nvSpPr>
        <dsp:cNvPr id="0" name=""/>
        <dsp:cNvSpPr/>
      </dsp:nvSpPr>
      <dsp:spPr>
        <a:xfrm>
          <a:off x="3927427" y="466949"/>
          <a:ext cx="2272735" cy="18495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Main finding:  1/3 of SPH students reported having a difficult experience with DRS, 2/3 had a not difficult time getting accommodations; recommend facilitating good relations between DRS Access Coordinators, Program Level Admin (directors &amp; staff advisors), and faculty.</a:t>
          </a:r>
        </a:p>
      </dsp:txBody>
      <dsp:txXfrm>
        <a:off x="4017714" y="557236"/>
        <a:ext cx="2092161" cy="1668956"/>
      </dsp:txXfrm>
    </dsp:sp>
    <dsp:sp modelId="{CFA37D77-2676-BC42-A35D-8B49F829956E}">
      <dsp:nvSpPr>
        <dsp:cNvPr id="0" name=""/>
        <dsp:cNvSpPr/>
      </dsp:nvSpPr>
      <dsp:spPr>
        <a:xfrm>
          <a:off x="6206687" y="411578"/>
          <a:ext cx="2172824" cy="214934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UW DRS's processes for establishing accommodations are well-defined and rely on documentation from healthcare providers, verifying the student's disability and its impact. This aligns with standard practices for disability services in higher education.</a:t>
          </a:r>
        </a:p>
      </dsp:txBody>
      <dsp:txXfrm>
        <a:off x="6311609" y="516500"/>
        <a:ext cx="1962980" cy="1939497"/>
      </dsp:txXfrm>
    </dsp:sp>
    <dsp:sp modelId="{2BC575BE-20FE-724B-AFA7-F1AA78221899}">
      <dsp:nvSpPr>
        <dsp:cNvPr id="0" name=""/>
        <dsp:cNvSpPr/>
      </dsp:nvSpPr>
      <dsp:spPr>
        <a:xfrm>
          <a:off x="3855350" y="2371703"/>
          <a:ext cx="2362679" cy="202638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UW DRS's practices and policies are likely influenced by and aim to comply with federal laws such as the Americans with Disabilities Act (ADA) and Section 504 of the Rehabilitation Act of 1973, which mandate reasonable accommodations for students with disabilities in higher education. </a:t>
          </a:r>
        </a:p>
      </dsp:txBody>
      <dsp:txXfrm>
        <a:off x="3954270" y="2470623"/>
        <a:ext cx="2164839" cy="1828548"/>
      </dsp:txXfrm>
    </dsp:sp>
    <dsp:sp modelId="{33B871FB-082D-7948-8CED-7F8374E99469}">
      <dsp:nvSpPr>
        <dsp:cNvPr id="0" name=""/>
        <dsp:cNvSpPr/>
      </dsp:nvSpPr>
      <dsp:spPr>
        <a:xfrm>
          <a:off x="6244681" y="2619565"/>
          <a:ext cx="1573202" cy="18165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However, formal external validation or accreditation of DRS as a whole by a specific independent body focused on disability services in higher education has yet to be completed.</a:t>
          </a:r>
        </a:p>
      </dsp:txBody>
      <dsp:txXfrm>
        <a:off x="6321478" y="2696362"/>
        <a:ext cx="1419608" cy="166292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0.80679</cdr:x>
      <cdr:y>0.03378</cdr:y>
    </cdr:from>
    <cdr:to>
      <cdr:x>0.98861</cdr:x>
      <cdr:y>0.13203</cdr:y>
    </cdr:to>
    <cdr:sp macro="" textlink="">
      <cdr:nvSpPr>
        <cdr:cNvPr id="2" name="TextBox 1">
          <a:extLst xmlns:a="http://schemas.openxmlformats.org/drawingml/2006/main">
            <a:ext uri="{FF2B5EF4-FFF2-40B4-BE49-F238E27FC236}">
              <a16:creationId xmlns:a16="http://schemas.microsoft.com/office/drawing/2014/main" id="{17DBE2BE-8B03-3943-766B-D2F36D5F02BC}"/>
            </a:ext>
          </a:extLst>
        </cdr:cNvPr>
        <cdr:cNvSpPr txBox="1"/>
      </cdr:nvSpPr>
      <cdr:spPr>
        <a:xfrm xmlns:a="http://schemas.openxmlformats.org/drawingml/2006/main">
          <a:off x="8483930" y="147002"/>
          <a:ext cx="1911927" cy="427512"/>
        </a:xfrm>
        <a:prstGeom xmlns:a="http://schemas.openxmlformats.org/drawingml/2006/main" prst="rect">
          <a:avLst/>
        </a:prstGeom>
        <a:ln xmlns:a="http://schemas.openxmlformats.org/drawingml/2006/main" w="12700">
          <a:solidFill>
            <a:schemeClr val="tx1"/>
          </a:solidFill>
        </a:ln>
      </cdr:spPr>
      <cdr:txBody>
        <a:bodyPr xmlns:a="http://schemas.openxmlformats.org/drawingml/2006/main" vertOverflow="clip" wrap="square" rtlCol="0"/>
        <a:lstStyle xmlns:a="http://schemas.openxmlformats.org/drawingml/2006/main"/>
        <a:p xmlns:a="http://schemas.openxmlformats.org/drawingml/2006/main">
          <a:r>
            <a:rPr lang="en-US" sz="1800" kern="1200" dirty="0"/>
            <a:t>n = 77 responses</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0.83125</cdr:y>
    </cdr:from>
    <cdr:to>
      <cdr:x>0.11355</cdr:x>
      <cdr:y>1</cdr:y>
    </cdr:to>
    <cdr:sp macro="" textlink="">
      <cdr:nvSpPr>
        <cdr:cNvPr id="2" name="TextBox 1">
          <a:extLst xmlns:a="http://schemas.openxmlformats.org/drawingml/2006/main">
            <a:ext uri="{FF2B5EF4-FFF2-40B4-BE49-F238E27FC236}">
              <a16:creationId xmlns:a16="http://schemas.microsoft.com/office/drawing/2014/main" id="{CB185222-9BD7-7549-459D-7803245C6FB0}"/>
            </a:ext>
          </a:extLst>
        </cdr:cNvPr>
        <cdr:cNvSpPr txBox="1"/>
      </cdr:nvSpPr>
      <cdr:spPr>
        <a:xfrm xmlns:a="http://schemas.openxmlformats.org/drawingml/2006/main">
          <a:off x="0" y="4504267"/>
          <a:ext cx="922972"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kern="12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7CD086-C2EB-C846-9ADC-F1B7250E95FE}" type="datetimeFigureOut">
              <a:rPr lang="en-US" smtClean="0"/>
              <a:t>9/2/25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5C62E5-820C-E24F-B59B-3175698614E8}" type="slidenum">
              <a:rPr lang="en-US" smtClean="0"/>
              <a:t>‹#›</a:t>
            </a:fld>
            <a:endParaRPr lang="en-US"/>
          </a:p>
        </p:txBody>
      </p:sp>
    </p:spTree>
    <p:extLst>
      <p:ext uri="{BB962C8B-B14F-4D97-AF65-F5344CB8AC3E}">
        <p14:creationId xmlns:p14="http://schemas.microsoft.com/office/powerpoint/2010/main" val="984098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Thank you for coming to my MPH Thesis presentation.  My name is Chandra Wajdik and I will be presenting today.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DRS is the UW office that approves and manages disability accommodations for students.</a:t>
            </a:r>
          </a:p>
          <a:p>
            <a:endParaRPr lang="en-US" dirty="0"/>
          </a:p>
          <a:p>
            <a:r>
              <a:rPr lang="en-US" dirty="0"/>
              <a:t>This project is personal to me because I am a person who lives with disabilities.  I chose studying DRS impacts on SPH students because of the barriers AND facilitators I noticed regarding DRS for disabled public health students like me.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Person-first language and identity-first language are two different ways of referring to people with disabilities. Person-first language emphasizes the individual before the disability (e.g., "person with a disability"), while identity-first language emphasizes the disability as an integral part of the person's identity (e.g., "disabled person"). There's no universally agreed-upon preference, and individuals may have strong preferences for one over the other.   You will hear me use both forms.</a:t>
            </a:r>
            <a:endParaRPr lang="en-US" dirty="0"/>
          </a:p>
          <a:p>
            <a:endParaRPr lang="en-US" dirty="0"/>
          </a:p>
          <a:p>
            <a:r>
              <a:rPr lang="en-US" dirty="0"/>
              <a:t>Sample sizes are written in terms of number of responses because for several questions participants were allowed to make multiple responses for single survey questions.</a:t>
            </a:r>
          </a:p>
          <a:p>
            <a:endParaRPr lang="en-US" dirty="0"/>
          </a:p>
        </p:txBody>
      </p:sp>
      <p:sp>
        <p:nvSpPr>
          <p:cNvPr id="4" name="Slide Number Placeholder 3"/>
          <p:cNvSpPr>
            <a:spLocks noGrp="1"/>
          </p:cNvSpPr>
          <p:nvPr>
            <p:ph type="sldNum" sz="quarter" idx="5"/>
          </p:nvPr>
        </p:nvSpPr>
        <p:spPr/>
        <p:txBody>
          <a:bodyPr/>
          <a:lstStyle/>
          <a:p>
            <a:fld id="{E65C62E5-820C-E24F-B59B-3175698614E8}" type="slidenum">
              <a:rPr lang="en-US" smtClean="0"/>
              <a:t>1</a:t>
            </a:fld>
            <a:endParaRPr lang="en-US"/>
          </a:p>
        </p:txBody>
      </p:sp>
    </p:spTree>
    <p:extLst>
      <p:ext uri="{BB962C8B-B14F-4D97-AF65-F5344CB8AC3E}">
        <p14:creationId xmlns:p14="http://schemas.microsoft.com/office/powerpoint/2010/main" val="178589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disabled and not disabled graphs are similar. Regardless of disability status, learning about the types of accommodations available is the most frequently endorsed response that students want to learn more about.</a:t>
            </a:r>
          </a:p>
        </p:txBody>
      </p:sp>
      <p:sp>
        <p:nvSpPr>
          <p:cNvPr id="4" name="Slide Number Placeholder 3"/>
          <p:cNvSpPr>
            <a:spLocks noGrp="1"/>
          </p:cNvSpPr>
          <p:nvPr>
            <p:ph type="sldNum" sz="quarter" idx="5"/>
          </p:nvPr>
        </p:nvSpPr>
        <p:spPr/>
        <p:txBody>
          <a:bodyPr/>
          <a:lstStyle/>
          <a:p>
            <a:fld id="{E65C62E5-820C-E24F-B59B-3175698614E8}" type="slidenum">
              <a:rPr lang="en-US" smtClean="0"/>
              <a:t>10</a:t>
            </a:fld>
            <a:endParaRPr lang="en-US"/>
          </a:p>
        </p:txBody>
      </p:sp>
    </p:spTree>
    <p:extLst>
      <p:ext uri="{BB962C8B-B14F-4D97-AF65-F5344CB8AC3E}">
        <p14:creationId xmlns:p14="http://schemas.microsoft.com/office/powerpoint/2010/main" val="4035599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majority of students get information on disability and accommodations from:</a:t>
            </a:r>
          </a:p>
          <a:p>
            <a:r>
              <a:rPr lang="en-US" dirty="0"/>
              <a:t>--UW DRS website (29%) [orange]</a:t>
            </a:r>
          </a:p>
          <a:p>
            <a:r>
              <a:rPr lang="en-US" dirty="0"/>
              <a:t>--My instructors (21.3%) [dark green]</a:t>
            </a:r>
          </a:p>
          <a:p>
            <a:r>
              <a:rPr lang="en-US" dirty="0"/>
              <a:t>--My classmates (25.2%) [purple]</a:t>
            </a:r>
          </a:p>
        </p:txBody>
      </p:sp>
      <p:sp>
        <p:nvSpPr>
          <p:cNvPr id="4" name="Slide Number Placeholder 3"/>
          <p:cNvSpPr>
            <a:spLocks noGrp="1"/>
          </p:cNvSpPr>
          <p:nvPr>
            <p:ph type="sldNum" sz="quarter" idx="5"/>
          </p:nvPr>
        </p:nvSpPr>
        <p:spPr/>
        <p:txBody>
          <a:bodyPr/>
          <a:lstStyle/>
          <a:p>
            <a:fld id="{E65C62E5-820C-E24F-B59B-3175698614E8}" type="slidenum">
              <a:rPr lang="en-US" smtClean="0"/>
              <a:t>11</a:t>
            </a:fld>
            <a:endParaRPr lang="en-US"/>
          </a:p>
        </p:txBody>
      </p:sp>
    </p:spTree>
    <p:extLst>
      <p:ext uri="{BB962C8B-B14F-4D97-AF65-F5344CB8AC3E}">
        <p14:creationId xmlns:p14="http://schemas.microsoft.com/office/powerpoint/2010/main" val="35367616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Whether one is disabled or not disabled, the most important disability related resource provided to public health students is the types of accommodations available.  This is generally not publicly available information at UW DRS.</a:t>
            </a:r>
          </a:p>
        </p:txBody>
      </p:sp>
      <p:sp>
        <p:nvSpPr>
          <p:cNvPr id="4" name="Slide Number Placeholder 3"/>
          <p:cNvSpPr>
            <a:spLocks noGrp="1"/>
          </p:cNvSpPr>
          <p:nvPr>
            <p:ph type="sldNum" sz="quarter" idx="5"/>
          </p:nvPr>
        </p:nvSpPr>
        <p:spPr/>
        <p:txBody>
          <a:bodyPr/>
          <a:lstStyle/>
          <a:p>
            <a:fld id="{E65C62E5-820C-E24F-B59B-3175698614E8}" type="slidenum">
              <a:rPr lang="en-US" smtClean="0"/>
              <a:t>12</a:t>
            </a:fld>
            <a:endParaRPr lang="en-US"/>
          </a:p>
        </p:txBody>
      </p:sp>
    </p:spTree>
    <p:extLst>
      <p:ext uri="{BB962C8B-B14F-4D97-AF65-F5344CB8AC3E}">
        <p14:creationId xmlns:p14="http://schemas.microsoft.com/office/powerpoint/2010/main" val="2967480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the percentage of classes that have accommodations, and those whose accommodations met their needs are very high.</a:t>
            </a:r>
          </a:p>
        </p:txBody>
      </p:sp>
      <p:sp>
        <p:nvSpPr>
          <p:cNvPr id="4" name="Slide Number Placeholder 3"/>
          <p:cNvSpPr>
            <a:spLocks noGrp="1"/>
          </p:cNvSpPr>
          <p:nvPr>
            <p:ph type="sldNum" sz="quarter" idx="5"/>
          </p:nvPr>
        </p:nvSpPr>
        <p:spPr/>
        <p:txBody>
          <a:bodyPr/>
          <a:lstStyle/>
          <a:p>
            <a:fld id="{E65C62E5-820C-E24F-B59B-3175698614E8}" type="slidenum">
              <a:rPr lang="en-US" smtClean="0"/>
              <a:t>13</a:t>
            </a:fld>
            <a:endParaRPr lang="en-US"/>
          </a:p>
        </p:txBody>
      </p:sp>
    </p:spTree>
    <p:extLst>
      <p:ext uri="{BB962C8B-B14F-4D97-AF65-F5344CB8AC3E}">
        <p14:creationId xmlns:p14="http://schemas.microsoft.com/office/powerpoint/2010/main" val="3194034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1/3 of students rate it neutral or difficult to get DRS accommodations, certainly not okay.</a:t>
            </a:r>
          </a:p>
          <a:p>
            <a:r>
              <a:rPr lang="en-US" dirty="0"/>
              <a:t>Interestingly, 2/3 of students rate it easy to get DRS accommodations.</a:t>
            </a:r>
          </a:p>
          <a:p>
            <a:endParaRPr lang="en-US" dirty="0"/>
          </a:p>
          <a:p>
            <a:r>
              <a:rPr lang="en-US" dirty="0"/>
              <a:t>Future questions:</a:t>
            </a:r>
          </a:p>
          <a:p>
            <a:r>
              <a:rPr lang="en-US" dirty="0"/>
              <a:t>	how to best support students, like how to best communicate the types of accommodations available.</a:t>
            </a:r>
          </a:p>
          <a:p>
            <a:r>
              <a:rPr lang="en-US" dirty="0"/>
              <a:t>	what will make them eligible?</a:t>
            </a:r>
          </a:p>
          <a:p>
            <a:endParaRPr lang="en-US" dirty="0"/>
          </a:p>
          <a:p>
            <a:r>
              <a:rPr lang="en-US" dirty="0"/>
              <a:t>The 1/3 that reported difficulty obtaining accommodations were largely students identified as having a LTD.  WHY?</a:t>
            </a:r>
          </a:p>
          <a:p>
            <a:r>
              <a:rPr lang="en-US" dirty="0"/>
              <a:t>	</a:t>
            </a:r>
            <a:r>
              <a:rPr lang="en-US" dirty="0">
                <a:sym typeface="Wingdings" pitchFamily="2" charset="2"/>
              </a:rPr>
              <a:t>perhaps due to having good relationships with DRS advisors/counselors</a:t>
            </a:r>
          </a:p>
          <a:p>
            <a:r>
              <a:rPr lang="en-US" dirty="0">
                <a:sym typeface="Wingdings" pitchFamily="2" charset="2"/>
              </a:rPr>
              <a:t>	program level administrators (faculty directors and staff advisors) who have familiarity with the student, and can anticipate accommodation needs</a:t>
            </a:r>
          </a:p>
          <a:p>
            <a:pPr marL="2000250" lvl="4" indent="-171450">
              <a:buFont typeface="Arial" panose="020B0604020202020204" pitchFamily="34" charset="0"/>
              <a:buChar char="•"/>
            </a:pPr>
            <a:r>
              <a:rPr lang="en-US" dirty="0" err="1">
                <a:sym typeface="Wingdings" pitchFamily="2" charset="2"/>
              </a:rPr>
              <a:t>E.g</a:t>
            </a:r>
            <a:r>
              <a:rPr lang="en-US" dirty="0">
                <a:sym typeface="Wingdings" pitchFamily="2" charset="2"/>
              </a:rPr>
              <a:t>, at student's request, program level administrators could liaise with faculty teaching upcoming courses</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65C62E5-820C-E24F-B59B-3175698614E8}" type="slidenum">
              <a:rPr lang="en-US" smtClean="0"/>
              <a:t>14</a:t>
            </a:fld>
            <a:endParaRPr lang="en-US"/>
          </a:p>
        </p:txBody>
      </p:sp>
    </p:spTree>
    <p:extLst>
      <p:ext uri="{BB962C8B-B14F-4D97-AF65-F5344CB8AC3E}">
        <p14:creationId xmlns:p14="http://schemas.microsoft.com/office/powerpoint/2010/main" val="40955087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UW DRS uses standard practices for disability services in higher education in determining student eligibility and establishing accommodations.</a:t>
            </a:r>
          </a:p>
          <a:p>
            <a:endParaRPr lang="en-US" dirty="0"/>
          </a:p>
          <a:p>
            <a:r>
              <a:rPr lang="en-US" dirty="0"/>
              <a:t>UW DRS aims to comply with ADA and the Rehabilitation Act of 1973.</a:t>
            </a:r>
          </a:p>
          <a:p>
            <a:endParaRPr lang="en-US" dirty="0"/>
          </a:p>
          <a:p>
            <a:r>
              <a:rPr lang="en-US" dirty="0"/>
              <a:t>An independent body focused on disability services has never validated UW DRS.</a:t>
            </a:r>
          </a:p>
          <a:p>
            <a:endParaRPr lang="en-US" dirty="0"/>
          </a:p>
          <a:p>
            <a:r>
              <a:rPr lang="en-US" dirty="0"/>
              <a:t>No studies or reports have been made evaluating the effectiveness of DRS accommodations in improving student outcomes.</a:t>
            </a:r>
          </a:p>
          <a:p>
            <a:endParaRPr lang="en-US" dirty="0"/>
          </a:p>
          <a:p>
            <a:r>
              <a:rPr lang="en-US" dirty="0"/>
              <a:t>UW DRS could go through an independent, external validation process (do they do what they say they do?  Do they have the intended effects?) to improve their services.</a:t>
            </a:r>
          </a:p>
          <a:p>
            <a:endParaRPr lang="en-US" dirty="0"/>
          </a:p>
          <a:p>
            <a:r>
              <a:rPr lang="en-US" dirty="0"/>
              <a:t>With that, I will take any questions or comments you may have.</a:t>
            </a:r>
          </a:p>
          <a:p>
            <a:endParaRPr lang="en-US" dirty="0"/>
          </a:p>
          <a:p>
            <a:endParaRPr lang="en-US" dirty="0"/>
          </a:p>
        </p:txBody>
      </p:sp>
      <p:sp>
        <p:nvSpPr>
          <p:cNvPr id="4" name="Slide Number Placeholder 3"/>
          <p:cNvSpPr>
            <a:spLocks noGrp="1"/>
          </p:cNvSpPr>
          <p:nvPr>
            <p:ph type="sldNum" sz="quarter" idx="5"/>
          </p:nvPr>
        </p:nvSpPr>
        <p:spPr/>
        <p:txBody>
          <a:bodyPr/>
          <a:lstStyle/>
          <a:p>
            <a:fld id="{E65C62E5-820C-E24F-B59B-3175698614E8}" type="slidenum">
              <a:rPr lang="en-US" smtClean="0"/>
              <a:t>15</a:t>
            </a:fld>
            <a:endParaRPr lang="en-US"/>
          </a:p>
        </p:txBody>
      </p:sp>
    </p:spTree>
    <p:extLst>
      <p:ext uri="{BB962C8B-B14F-4D97-AF65-F5344CB8AC3E}">
        <p14:creationId xmlns:p14="http://schemas.microsoft.com/office/powerpoint/2010/main" val="22677778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my ESA, Dawn.  She smiles all the time. </a:t>
            </a:r>
          </a:p>
          <a:p>
            <a:endParaRPr lang="en-US" dirty="0"/>
          </a:p>
          <a:p>
            <a:r>
              <a:rPr lang="en-US" dirty="0"/>
              <a:t>I’d like to introduce my committee, they are full of patience, intelligence, and humor.  Chair Clarence Spigner, with the most reasoned arguments, Advisor, Anjulie Ganti, with the most original ideas, and committee member Chelsea Elkins, forever keeping me organized and making every effort to keep me on time.  Thank you for all you have taught me.</a:t>
            </a:r>
          </a:p>
          <a:p>
            <a:endParaRPr lang="en-US" dirty="0"/>
          </a:p>
          <a:p>
            <a:r>
              <a:rPr lang="en-US" dirty="0"/>
              <a:t>I’d also like to thank DRS and the University of Washington for being the data source for this project.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you everyone for attending my virtual thesis presentation!</a:t>
            </a:r>
          </a:p>
          <a:p>
            <a:endParaRPr lang="en-US" dirty="0"/>
          </a:p>
        </p:txBody>
      </p:sp>
      <p:sp>
        <p:nvSpPr>
          <p:cNvPr id="4" name="Slide Number Placeholder 3"/>
          <p:cNvSpPr>
            <a:spLocks noGrp="1"/>
          </p:cNvSpPr>
          <p:nvPr>
            <p:ph type="sldNum" sz="quarter" idx="5"/>
          </p:nvPr>
        </p:nvSpPr>
        <p:spPr/>
        <p:txBody>
          <a:bodyPr/>
          <a:lstStyle/>
          <a:p>
            <a:fld id="{E65C62E5-820C-E24F-B59B-3175698614E8}" type="slidenum">
              <a:rPr lang="en-US" smtClean="0"/>
              <a:t>16</a:t>
            </a:fld>
            <a:endParaRPr lang="en-US"/>
          </a:p>
        </p:txBody>
      </p:sp>
    </p:spTree>
    <p:extLst>
      <p:ext uri="{BB962C8B-B14F-4D97-AF65-F5344CB8AC3E}">
        <p14:creationId xmlns:p14="http://schemas.microsoft.com/office/powerpoint/2010/main" val="189643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5C62E5-820C-E24F-B59B-3175698614E8}" type="slidenum">
              <a:rPr lang="en-US" smtClean="0"/>
              <a:t>17</a:t>
            </a:fld>
            <a:endParaRPr lang="en-US"/>
          </a:p>
        </p:txBody>
      </p:sp>
    </p:spTree>
    <p:extLst>
      <p:ext uri="{BB962C8B-B14F-4D97-AF65-F5344CB8AC3E}">
        <p14:creationId xmlns:p14="http://schemas.microsoft.com/office/powerpoint/2010/main" val="60557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Specific aim:  assess quality, won’t validate, need outside group to conduct that study</a:t>
            </a:r>
          </a:p>
          <a:p>
            <a:endParaRPr lang="en-US" dirty="0"/>
          </a:p>
          <a:p>
            <a:r>
              <a:rPr lang="en-US" dirty="0"/>
              <a:t>Local context:  students talk about DRS processes as burdensome but is that really true?</a:t>
            </a:r>
          </a:p>
          <a:p>
            <a:endParaRPr lang="en-US" dirty="0"/>
          </a:p>
          <a:p>
            <a:r>
              <a:rPr lang="en-US" dirty="0"/>
              <a:t>National (light green):  4-year universities do a poorer job of creating a conducive environment for students with disabilities than 2-year universities.</a:t>
            </a:r>
          </a:p>
          <a:p>
            <a:endParaRPr lang="en-US" dirty="0"/>
          </a:p>
          <a:p>
            <a:r>
              <a:rPr lang="en-US" dirty="0"/>
              <a:t>National: increased availability of college and disability services have benefitted disabled students, but we don’t know if offices like DRS actually have the effects they intend to (not validated).</a:t>
            </a:r>
          </a:p>
          <a:p>
            <a:endParaRPr lang="en-US" dirty="0"/>
          </a:p>
          <a:p>
            <a:r>
              <a:rPr lang="en-US" dirty="0"/>
              <a:t>AND…from the literature it seems like college is good for people with disabilities, just not too much college. </a:t>
            </a:r>
            <a:r>
              <a:rPr lang="en-US" dirty="0">
                <a:sym typeface="Wingdings" pitchFamily="2" charset="2"/>
              </a:rPr>
              <a:t></a:t>
            </a:r>
            <a:endParaRPr lang="en-US" dirty="0"/>
          </a:p>
        </p:txBody>
      </p:sp>
      <p:sp>
        <p:nvSpPr>
          <p:cNvPr id="4" name="Slide Number Placeholder 3"/>
          <p:cNvSpPr>
            <a:spLocks noGrp="1"/>
          </p:cNvSpPr>
          <p:nvPr>
            <p:ph type="sldNum" sz="quarter" idx="5"/>
          </p:nvPr>
        </p:nvSpPr>
        <p:spPr/>
        <p:txBody>
          <a:bodyPr/>
          <a:lstStyle/>
          <a:p>
            <a:fld id="{E65C62E5-820C-E24F-B59B-3175698614E8}" type="slidenum">
              <a:rPr lang="en-US" smtClean="0"/>
              <a:t>2</a:t>
            </a:fld>
            <a:endParaRPr lang="en-US"/>
          </a:p>
        </p:txBody>
      </p:sp>
    </p:spTree>
    <p:extLst>
      <p:ext uri="{BB962C8B-B14F-4D97-AF65-F5344CB8AC3E}">
        <p14:creationId xmlns:p14="http://schemas.microsoft.com/office/powerpoint/2010/main" val="1400339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survey was distributed to SPH community and was created by a public health-global health capstone course.</a:t>
            </a:r>
          </a:p>
        </p:txBody>
      </p:sp>
      <p:sp>
        <p:nvSpPr>
          <p:cNvPr id="4" name="Slide Number Placeholder 3"/>
          <p:cNvSpPr>
            <a:spLocks noGrp="1"/>
          </p:cNvSpPr>
          <p:nvPr>
            <p:ph type="sldNum" sz="quarter" idx="5"/>
          </p:nvPr>
        </p:nvSpPr>
        <p:spPr/>
        <p:txBody>
          <a:bodyPr/>
          <a:lstStyle/>
          <a:p>
            <a:fld id="{E65C62E5-820C-E24F-B59B-3175698614E8}" type="slidenum">
              <a:rPr lang="en-US" smtClean="0"/>
              <a:t>3</a:t>
            </a:fld>
            <a:endParaRPr lang="en-US"/>
          </a:p>
        </p:txBody>
      </p:sp>
    </p:spTree>
    <p:extLst>
      <p:ext uri="{BB962C8B-B14F-4D97-AF65-F5344CB8AC3E}">
        <p14:creationId xmlns:p14="http://schemas.microsoft.com/office/powerpoint/2010/main" val="1863772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difference between proportion of undergraduates and graduate students in samples like these.</a:t>
            </a:r>
          </a:p>
        </p:txBody>
      </p:sp>
      <p:sp>
        <p:nvSpPr>
          <p:cNvPr id="4" name="Slide Number Placeholder 3"/>
          <p:cNvSpPr>
            <a:spLocks noGrp="1"/>
          </p:cNvSpPr>
          <p:nvPr>
            <p:ph type="sldNum" sz="quarter" idx="5"/>
          </p:nvPr>
        </p:nvSpPr>
        <p:spPr/>
        <p:txBody>
          <a:bodyPr/>
          <a:lstStyle/>
          <a:p>
            <a:fld id="{E65C62E5-820C-E24F-B59B-3175698614E8}" type="slidenum">
              <a:rPr lang="en-US" smtClean="0"/>
              <a:t>4</a:t>
            </a:fld>
            <a:endParaRPr lang="en-US"/>
          </a:p>
        </p:txBody>
      </p:sp>
    </p:spTree>
    <p:extLst>
      <p:ext uri="{BB962C8B-B14F-4D97-AF65-F5344CB8AC3E}">
        <p14:creationId xmlns:p14="http://schemas.microsoft.com/office/powerpoint/2010/main" val="269555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Female cisgender is the most popular sex/gender combination in the sample.</a:t>
            </a:r>
          </a:p>
        </p:txBody>
      </p:sp>
      <p:sp>
        <p:nvSpPr>
          <p:cNvPr id="4" name="Slide Number Placeholder 3"/>
          <p:cNvSpPr>
            <a:spLocks noGrp="1"/>
          </p:cNvSpPr>
          <p:nvPr>
            <p:ph type="sldNum" sz="quarter" idx="5"/>
          </p:nvPr>
        </p:nvSpPr>
        <p:spPr/>
        <p:txBody>
          <a:bodyPr/>
          <a:lstStyle/>
          <a:p>
            <a:fld id="{E65C62E5-820C-E24F-B59B-3175698614E8}" type="slidenum">
              <a:rPr lang="en-US" smtClean="0"/>
              <a:t>5</a:t>
            </a:fld>
            <a:endParaRPr lang="en-US"/>
          </a:p>
        </p:txBody>
      </p:sp>
    </p:spTree>
    <p:extLst>
      <p:ext uri="{BB962C8B-B14F-4D97-AF65-F5344CB8AC3E}">
        <p14:creationId xmlns:p14="http://schemas.microsoft.com/office/powerpoint/2010/main" val="3580267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 to other UW samples, White is the most common racial/ethnic identity, followed by Asian identities.</a:t>
            </a:r>
          </a:p>
        </p:txBody>
      </p:sp>
      <p:sp>
        <p:nvSpPr>
          <p:cNvPr id="4" name="Slide Number Placeholder 3"/>
          <p:cNvSpPr>
            <a:spLocks noGrp="1"/>
          </p:cNvSpPr>
          <p:nvPr>
            <p:ph type="sldNum" sz="quarter" idx="5"/>
          </p:nvPr>
        </p:nvSpPr>
        <p:spPr/>
        <p:txBody>
          <a:bodyPr/>
          <a:lstStyle/>
          <a:p>
            <a:fld id="{E65C62E5-820C-E24F-B59B-3175698614E8}" type="slidenum">
              <a:rPr lang="en-US" smtClean="0"/>
              <a:t>6</a:t>
            </a:fld>
            <a:endParaRPr lang="en-US"/>
          </a:p>
        </p:txBody>
      </p:sp>
    </p:spTree>
    <p:extLst>
      <p:ext uri="{BB962C8B-B14F-4D97-AF65-F5344CB8AC3E}">
        <p14:creationId xmlns:p14="http://schemas.microsoft.com/office/powerpoint/2010/main" val="3602201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Biased towards negative end—more responses in poor, fair, good categories.  Relatively uniform until “good” then drops off.</a:t>
            </a:r>
          </a:p>
        </p:txBody>
      </p:sp>
      <p:sp>
        <p:nvSpPr>
          <p:cNvPr id="4" name="Slide Number Placeholder 3"/>
          <p:cNvSpPr>
            <a:spLocks noGrp="1"/>
          </p:cNvSpPr>
          <p:nvPr>
            <p:ph type="sldNum" sz="quarter" idx="5"/>
          </p:nvPr>
        </p:nvSpPr>
        <p:spPr/>
        <p:txBody>
          <a:bodyPr/>
          <a:lstStyle/>
          <a:p>
            <a:fld id="{E65C62E5-820C-E24F-B59B-3175698614E8}" type="slidenum">
              <a:rPr lang="en-US" smtClean="0"/>
              <a:t>7</a:t>
            </a:fld>
            <a:endParaRPr lang="en-US"/>
          </a:p>
        </p:txBody>
      </p:sp>
    </p:spTree>
    <p:extLst>
      <p:ext uri="{BB962C8B-B14F-4D97-AF65-F5344CB8AC3E}">
        <p14:creationId xmlns:p14="http://schemas.microsoft.com/office/powerpoint/2010/main" val="2428484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82 total responses, a slight majority at 43 are the no’s (indicating not disabled), and a slim minority with 37 are the yes’s (indicating disabled status).</a:t>
            </a:r>
          </a:p>
          <a:p>
            <a:endParaRPr lang="en-US" dirty="0"/>
          </a:p>
          <a:p>
            <a:r>
              <a:rPr lang="en-US" dirty="0"/>
              <a:t>The quote below the pie chart is the ADA definition of a disability that we used in this study and provided to participants.</a:t>
            </a:r>
          </a:p>
        </p:txBody>
      </p:sp>
      <p:sp>
        <p:nvSpPr>
          <p:cNvPr id="4" name="Slide Number Placeholder 3"/>
          <p:cNvSpPr>
            <a:spLocks noGrp="1"/>
          </p:cNvSpPr>
          <p:nvPr>
            <p:ph type="sldNum" sz="quarter" idx="5"/>
          </p:nvPr>
        </p:nvSpPr>
        <p:spPr/>
        <p:txBody>
          <a:bodyPr/>
          <a:lstStyle/>
          <a:p>
            <a:fld id="{E65C62E5-820C-E24F-B59B-3175698614E8}" type="slidenum">
              <a:rPr lang="en-US" smtClean="0"/>
              <a:t>8</a:t>
            </a:fld>
            <a:endParaRPr lang="en-US"/>
          </a:p>
        </p:txBody>
      </p:sp>
    </p:spTree>
    <p:extLst>
      <p:ext uri="{BB962C8B-B14F-4D97-AF65-F5344CB8AC3E}">
        <p14:creationId xmlns:p14="http://schemas.microsoft.com/office/powerpoint/2010/main" val="2841721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hypothesized 10% of SPH students have DRS accommodations, where the empirical estimated value in this survey is 30%.</a:t>
            </a:r>
          </a:p>
        </p:txBody>
      </p:sp>
      <p:sp>
        <p:nvSpPr>
          <p:cNvPr id="4" name="Slide Number Placeholder 3"/>
          <p:cNvSpPr>
            <a:spLocks noGrp="1"/>
          </p:cNvSpPr>
          <p:nvPr>
            <p:ph type="sldNum" sz="quarter" idx="5"/>
          </p:nvPr>
        </p:nvSpPr>
        <p:spPr/>
        <p:txBody>
          <a:bodyPr/>
          <a:lstStyle/>
          <a:p>
            <a:fld id="{E65C62E5-820C-E24F-B59B-3175698614E8}" type="slidenum">
              <a:rPr lang="en-US" smtClean="0"/>
              <a:t>9</a:t>
            </a:fld>
            <a:endParaRPr lang="en-US"/>
          </a:p>
        </p:txBody>
      </p:sp>
    </p:spTree>
    <p:extLst>
      <p:ext uri="{BB962C8B-B14F-4D97-AF65-F5344CB8AC3E}">
        <p14:creationId xmlns:p14="http://schemas.microsoft.com/office/powerpoint/2010/main" val="527678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F0F30-2F91-03D2-1D04-28E42CF05B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4D6018-768B-6561-952C-FA8C58CD30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0D29AA5-6FCF-266B-EE1E-DA2DD500035E}"/>
              </a:ext>
            </a:extLst>
          </p:cNvPr>
          <p:cNvSpPr>
            <a:spLocks noGrp="1"/>
          </p:cNvSpPr>
          <p:nvPr>
            <p:ph type="dt" sz="half" idx="10"/>
          </p:nvPr>
        </p:nvSpPr>
        <p:spPr/>
        <p:txBody>
          <a:bodyPr/>
          <a:lstStyle/>
          <a:p>
            <a:fld id="{CA0F63A4-BF3B-4743-9455-C282A534494A}" type="datetimeFigureOut">
              <a:rPr lang="en-US" smtClean="0"/>
              <a:t>9/2/25</a:t>
            </a:fld>
            <a:endParaRPr lang="en-US"/>
          </a:p>
        </p:txBody>
      </p:sp>
      <p:sp>
        <p:nvSpPr>
          <p:cNvPr id="5" name="Footer Placeholder 4">
            <a:extLst>
              <a:ext uri="{FF2B5EF4-FFF2-40B4-BE49-F238E27FC236}">
                <a16:creationId xmlns:a16="http://schemas.microsoft.com/office/drawing/2014/main" id="{713D4EC3-5C06-52B0-0207-8FBF286264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D9A816-3D75-6B30-EB1E-055882E18191}"/>
              </a:ext>
            </a:extLst>
          </p:cNvPr>
          <p:cNvSpPr>
            <a:spLocks noGrp="1"/>
          </p:cNvSpPr>
          <p:nvPr>
            <p:ph type="sldNum" sz="quarter" idx="12"/>
          </p:nvPr>
        </p:nvSpPr>
        <p:spPr/>
        <p:txBody>
          <a:bodyPr/>
          <a:lstStyle/>
          <a:p>
            <a:fld id="{F64B325B-7E83-B849-A39B-3DADB97D2156}" type="slidenum">
              <a:rPr lang="en-US" smtClean="0"/>
              <a:t>‹#›</a:t>
            </a:fld>
            <a:endParaRPr lang="en-US"/>
          </a:p>
        </p:txBody>
      </p:sp>
    </p:spTree>
    <p:extLst>
      <p:ext uri="{BB962C8B-B14F-4D97-AF65-F5344CB8AC3E}">
        <p14:creationId xmlns:p14="http://schemas.microsoft.com/office/powerpoint/2010/main" val="662547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54E0F-CAC6-401E-344B-4B05374DC2C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D7B6AFA-2091-79A6-DF93-92C899B0D6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11F2AD-93AE-647E-9455-462E8DC11D6A}"/>
              </a:ext>
            </a:extLst>
          </p:cNvPr>
          <p:cNvSpPr>
            <a:spLocks noGrp="1"/>
          </p:cNvSpPr>
          <p:nvPr>
            <p:ph type="dt" sz="half" idx="10"/>
          </p:nvPr>
        </p:nvSpPr>
        <p:spPr/>
        <p:txBody>
          <a:bodyPr/>
          <a:lstStyle/>
          <a:p>
            <a:fld id="{CA0F63A4-BF3B-4743-9455-C282A534494A}" type="datetimeFigureOut">
              <a:rPr lang="en-US" smtClean="0"/>
              <a:t>9/2/25</a:t>
            </a:fld>
            <a:endParaRPr lang="en-US"/>
          </a:p>
        </p:txBody>
      </p:sp>
      <p:sp>
        <p:nvSpPr>
          <p:cNvPr id="5" name="Footer Placeholder 4">
            <a:extLst>
              <a:ext uri="{FF2B5EF4-FFF2-40B4-BE49-F238E27FC236}">
                <a16:creationId xmlns:a16="http://schemas.microsoft.com/office/drawing/2014/main" id="{4694FEC9-5745-8DB5-5D58-063DA3F020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16508A-862B-D754-BD5A-66EDD996256A}"/>
              </a:ext>
            </a:extLst>
          </p:cNvPr>
          <p:cNvSpPr>
            <a:spLocks noGrp="1"/>
          </p:cNvSpPr>
          <p:nvPr>
            <p:ph type="sldNum" sz="quarter" idx="12"/>
          </p:nvPr>
        </p:nvSpPr>
        <p:spPr/>
        <p:txBody>
          <a:bodyPr/>
          <a:lstStyle/>
          <a:p>
            <a:fld id="{F64B325B-7E83-B849-A39B-3DADB97D2156}" type="slidenum">
              <a:rPr lang="en-US" smtClean="0"/>
              <a:t>‹#›</a:t>
            </a:fld>
            <a:endParaRPr lang="en-US"/>
          </a:p>
        </p:txBody>
      </p:sp>
    </p:spTree>
    <p:extLst>
      <p:ext uri="{BB962C8B-B14F-4D97-AF65-F5344CB8AC3E}">
        <p14:creationId xmlns:p14="http://schemas.microsoft.com/office/powerpoint/2010/main" val="2262256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411E75-84CA-DF34-2AEC-228E3F8DE0F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EFED15-5670-DDC3-086B-9D22363962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5027BE-4B45-00D7-6DEE-14C138D877EE}"/>
              </a:ext>
            </a:extLst>
          </p:cNvPr>
          <p:cNvSpPr>
            <a:spLocks noGrp="1"/>
          </p:cNvSpPr>
          <p:nvPr>
            <p:ph type="dt" sz="half" idx="10"/>
          </p:nvPr>
        </p:nvSpPr>
        <p:spPr/>
        <p:txBody>
          <a:bodyPr/>
          <a:lstStyle/>
          <a:p>
            <a:fld id="{CA0F63A4-BF3B-4743-9455-C282A534494A}" type="datetimeFigureOut">
              <a:rPr lang="en-US" smtClean="0"/>
              <a:t>9/2/25</a:t>
            </a:fld>
            <a:endParaRPr lang="en-US"/>
          </a:p>
        </p:txBody>
      </p:sp>
      <p:sp>
        <p:nvSpPr>
          <p:cNvPr id="5" name="Footer Placeholder 4">
            <a:extLst>
              <a:ext uri="{FF2B5EF4-FFF2-40B4-BE49-F238E27FC236}">
                <a16:creationId xmlns:a16="http://schemas.microsoft.com/office/drawing/2014/main" id="{D8899095-89E1-2489-BFFA-C82478CB65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3F0A17-D19D-D271-715A-B52A0301CDB5}"/>
              </a:ext>
            </a:extLst>
          </p:cNvPr>
          <p:cNvSpPr>
            <a:spLocks noGrp="1"/>
          </p:cNvSpPr>
          <p:nvPr>
            <p:ph type="sldNum" sz="quarter" idx="12"/>
          </p:nvPr>
        </p:nvSpPr>
        <p:spPr/>
        <p:txBody>
          <a:bodyPr/>
          <a:lstStyle/>
          <a:p>
            <a:fld id="{F64B325B-7E83-B849-A39B-3DADB97D2156}" type="slidenum">
              <a:rPr lang="en-US" smtClean="0"/>
              <a:t>‹#›</a:t>
            </a:fld>
            <a:endParaRPr lang="en-US"/>
          </a:p>
        </p:txBody>
      </p:sp>
    </p:spTree>
    <p:extLst>
      <p:ext uri="{BB962C8B-B14F-4D97-AF65-F5344CB8AC3E}">
        <p14:creationId xmlns:p14="http://schemas.microsoft.com/office/powerpoint/2010/main" val="328986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29E72-3C0F-F4B6-156D-6C97A21E62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F223C5-B1A0-A39E-A161-51C5AECDAC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C27A8B-977C-452A-60C6-9E289EB7300E}"/>
              </a:ext>
            </a:extLst>
          </p:cNvPr>
          <p:cNvSpPr>
            <a:spLocks noGrp="1"/>
          </p:cNvSpPr>
          <p:nvPr>
            <p:ph type="dt" sz="half" idx="10"/>
          </p:nvPr>
        </p:nvSpPr>
        <p:spPr/>
        <p:txBody>
          <a:bodyPr/>
          <a:lstStyle/>
          <a:p>
            <a:fld id="{CA0F63A4-BF3B-4743-9455-C282A534494A}" type="datetimeFigureOut">
              <a:rPr lang="en-US" smtClean="0"/>
              <a:t>9/2/25</a:t>
            </a:fld>
            <a:endParaRPr lang="en-US"/>
          </a:p>
        </p:txBody>
      </p:sp>
      <p:sp>
        <p:nvSpPr>
          <p:cNvPr id="5" name="Footer Placeholder 4">
            <a:extLst>
              <a:ext uri="{FF2B5EF4-FFF2-40B4-BE49-F238E27FC236}">
                <a16:creationId xmlns:a16="http://schemas.microsoft.com/office/drawing/2014/main" id="{5BEEFBB2-7CCF-FE48-8379-CED0D2FFB2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E1D6E-D30D-255C-4C2B-BC627B922421}"/>
              </a:ext>
            </a:extLst>
          </p:cNvPr>
          <p:cNvSpPr>
            <a:spLocks noGrp="1"/>
          </p:cNvSpPr>
          <p:nvPr>
            <p:ph type="sldNum" sz="quarter" idx="12"/>
          </p:nvPr>
        </p:nvSpPr>
        <p:spPr/>
        <p:txBody>
          <a:bodyPr/>
          <a:lstStyle/>
          <a:p>
            <a:fld id="{F64B325B-7E83-B849-A39B-3DADB97D2156}" type="slidenum">
              <a:rPr lang="en-US" smtClean="0"/>
              <a:t>‹#›</a:t>
            </a:fld>
            <a:endParaRPr lang="en-US"/>
          </a:p>
        </p:txBody>
      </p:sp>
    </p:spTree>
    <p:extLst>
      <p:ext uri="{BB962C8B-B14F-4D97-AF65-F5344CB8AC3E}">
        <p14:creationId xmlns:p14="http://schemas.microsoft.com/office/powerpoint/2010/main" val="3308024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0E18B-EE53-219B-8819-5DD10D0449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DBB8CF6-21FA-8763-28F4-68CFE2999CB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CE0BFA-CAA7-CE25-B719-D3150639D37C}"/>
              </a:ext>
            </a:extLst>
          </p:cNvPr>
          <p:cNvSpPr>
            <a:spLocks noGrp="1"/>
          </p:cNvSpPr>
          <p:nvPr>
            <p:ph type="dt" sz="half" idx="10"/>
          </p:nvPr>
        </p:nvSpPr>
        <p:spPr/>
        <p:txBody>
          <a:bodyPr/>
          <a:lstStyle/>
          <a:p>
            <a:fld id="{CA0F63A4-BF3B-4743-9455-C282A534494A}" type="datetimeFigureOut">
              <a:rPr lang="en-US" smtClean="0"/>
              <a:t>9/2/25</a:t>
            </a:fld>
            <a:endParaRPr lang="en-US"/>
          </a:p>
        </p:txBody>
      </p:sp>
      <p:sp>
        <p:nvSpPr>
          <p:cNvPr id="5" name="Footer Placeholder 4">
            <a:extLst>
              <a:ext uri="{FF2B5EF4-FFF2-40B4-BE49-F238E27FC236}">
                <a16:creationId xmlns:a16="http://schemas.microsoft.com/office/drawing/2014/main" id="{AD74CA0A-7E4F-390F-97DB-19FCD47B82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31C88F-9CB4-3887-3235-98A34D5BD8DF}"/>
              </a:ext>
            </a:extLst>
          </p:cNvPr>
          <p:cNvSpPr>
            <a:spLocks noGrp="1"/>
          </p:cNvSpPr>
          <p:nvPr>
            <p:ph type="sldNum" sz="quarter" idx="12"/>
          </p:nvPr>
        </p:nvSpPr>
        <p:spPr/>
        <p:txBody>
          <a:bodyPr/>
          <a:lstStyle/>
          <a:p>
            <a:fld id="{F64B325B-7E83-B849-A39B-3DADB97D2156}" type="slidenum">
              <a:rPr lang="en-US" smtClean="0"/>
              <a:t>‹#›</a:t>
            </a:fld>
            <a:endParaRPr lang="en-US"/>
          </a:p>
        </p:txBody>
      </p:sp>
    </p:spTree>
    <p:extLst>
      <p:ext uri="{BB962C8B-B14F-4D97-AF65-F5344CB8AC3E}">
        <p14:creationId xmlns:p14="http://schemas.microsoft.com/office/powerpoint/2010/main" val="69420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93C22-BCF3-DD45-3C38-246554F804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57904E-FF52-231A-3F7A-859DC08494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9A9B03-C15A-47F0-D7AB-0E9B9A0037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E2F39F-0ABE-9474-4A7B-B439B39A1F2B}"/>
              </a:ext>
            </a:extLst>
          </p:cNvPr>
          <p:cNvSpPr>
            <a:spLocks noGrp="1"/>
          </p:cNvSpPr>
          <p:nvPr>
            <p:ph type="dt" sz="half" idx="10"/>
          </p:nvPr>
        </p:nvSpPr>
        <p:spPr/>
        <p:txBody>
          <a:bodyPr/>
          <a:lstStyle/>
          <a:p>
            <a:fld id="{CA0F63A4-BF3B-4743-9455-C282A534494A}" type="datetimeFigureOut">
              <a:rPr lang="en-US" smtClean="0"/>
              <a:t>9/2/25</a:t>
            </a:fld>
            <a:endParaRPr lang="en-US"/>
          </a:p>
        </p:txBody>
      </p:sp>
      <p:sp>
        <p:nvSpPr>
          <p:cNvPr id="6" name="Footer Placeholder 5">
            <a:extLst>
              <a:ext uri="{FF2B5EF4-FFF2-40B4-BE49-F238E27FC236}">
                <a16:creationId xmlns:a16="http://schemas.microsoft.com/office/drawing/2014/main" id="{5C607B5E-B117-D510-854D-3580A2902B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0EE80F-186B-85F7-2568-4556D11B866B}"/>
              </a:ext>
            </a:extLst>
          </p:cNvPr>
          <p:cNvSpPr>
            <a:spLocks noGrp="1"/>
          </p:cNvSpPr>
          <p:nvPr>
            <p:ph type="sldNum" sz="quarter" idx="12"/>
          </p:nvPr>
        </p:nvSpPr>
        <p:spPr/>
        <p:txBody>
          <a:bodyPr/>
          <a:lstStyle/>
          <a:p>
            <a:fld id="{F64B325B-7E83-B849-A39B-3DADB97D2156}" type="slidenum">
              <a:rPr lang="en-US" smtClean="0"/>
              <a:t>‹#›</a:t>
            </a:fld>
            <a:endParaRPr lang="en-US"/>
          </a:p>
        </p:txBody>
      </p:sp>
    </p:spTree>
    <p:extLst>
      <p:ext uri="{BB962C8B-B14F-4D97-AF65-F5344CB8AC3E}">
        <p14:creationId xmlns:p14="http://schemas.microsoft.com/office/powerpoint/2010/main" val="184082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CC176-49E8-96FE-BA76-EE977696A34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75516B-E93D-481D-E409-57AF728048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58C5EC-8AC1-1809-3B8B-4405CC95DE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79B4C9-22D9-C170-DE2A-4EDFF821DF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E43A84-7E79-3401-274B-293758C26B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C68CA0F-260D-7208-A505-57D77E9BF20C}"/>
              </a:ext>
            </a:extLst>
          </p:cNvPr>
          <p:cNvSpPr>
            <a:spLocks noGrp="1"/>
          </p:cNvSpPr>
          <p:nvPr>
            <p:ph type="dt" sz="half" idx="10"/>
          </p:nvPr>
        </p:nvSpPr>
        <p:spPr/>
        <p:txBody>
          <a:bodyPr/>
          <a:lstStyle/>
          <a:p>
            <a:fld id="{CA0F63A4-BF3B-4743-9455-C282A534494A}" type="datetimeFigureOut">
              <a:rPr lang="en-US" smtClean="0"/>
              <a:t>9/2/25</a:t>
            </a:fld>
            <a:endParaRPr lang="en-US"/>
          </a:p>
        </p:txBody>
      </p:sp>
      <p:sp>
        <p:nvSpPr>
          <p:cNvPr id="8" name="Footer Placeholder 7">
            <a:extLst>
              <a:ext uri="{FF2B5EF4-FFF2-40B4-BE49-F238E27FC236}">
                <a16:creationId xmlns:a16="http://schemas.microsoft.com/office/drawing/2014/main" id="{E4D6788D-ECAF-B24F-7B84-AF9CA846B6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6E3DD3-3F0B-1948-65D4-A0947D2F0707}"/>
              </a:ext>
            </a:extLst>
          </p:cNvPr>
          <p:cNvSpPr>
            <a:spLocks noGrp="1"/>
          </p:cNvSpPr>
          <p:nvPr>
            <p:ph type="sldNum" sz="quarter" idx="12"/>
          </p:nvPr>
        </p:nvSpPr>
        <p:spPr/>
        <p:txBody>
          <a:bodyPr/>
          <a:lstStyle/>
          <a:p>
            <a:fld id="{F64B325B-7E83-B849-A39B-3DADB97D2156}" type="slidenum">
              <a:rPr lang="en-US" smtClean="0"/>
              <a:t>‹#›</a:t>
            </a:fld>
            <a:endParaRPr lang="en-US"/>
          </a:p>
        </p:txBody>
      </p:sp>
    </p:spTree>
    <p:extLst>
      <p:ext uri="{BB962C8B-B14F-4D97-AF65-F5344CB8AC3E}">
        <p14:creationId xmlns:p14="http://schemas.microsoft.com/office/powerpoint/2010/main" val="3514395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199DB-9363-54E2-1D91-94AD1F6BB25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0AC98E6-EF89-C470-59DF-22D48A57D0D6}"/>
              </a:ext>
            </a:extLst>
          </p:cNvPr>
          <p:cNvSpPr>
            <a:spLocks noGrp="1"/>
          </p:cNvSpPr>
          <p:nvPr>
            <p:ph type="dt" sz="half" idx="10"/>
          </p:nvPr>
        </p:nvSpPr>
        <p:spPr/>
        <p:txBody>
          <a:bodyPr/>
          <a:lstStyle/>
          <a:p>
            <a:fld id="{CA0F63A4-BF3B-4743-9455-C282A534494A}" type="datetimeFigureOut">
              <a:rPr lang="en-US" smtClean="0"/>
              <a:t>9/2/25</a:t>
            </a:fld>
            <a:endParaRPr lang="en-US"/>
          </a:p>
        </p:txBody>
      </p:sp>
      <p:sp>
        <p:nvSpPr>
          <p:cNvPr id="4" name="Footer Placeholder 3">
            <a:extLst>
              <a:ext uri="{FF2B5EF4-FFF2-40B4-BE49-F238E27FC236}">
                <a16:creationId xmlns:a16="http://schemas.microsoft.com/office/drawing/2014/main" id="{AE99FD9E-050C-5976-8E13-7978BBD7C1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1AF349B-860E-2A76-2F6C-74C8A4692C34}"/>
              </a:ext>
            </a:extLst>
          </p:cNvPr>
          <p:cNvSpPr>
            <a:spLocks noGrp="1"/>
          </p:cNvSpPr>
          <p:nvPr>
            <p:ph type="sldNum" sz="quarter" idx="12"/>
          </p:nvPr>
        </p:nvSpPr>
        <p:spPr/>
        <p:txBody>
          <a:bodyPr/>
          <a:lstStyle/>
          <a:p>
            <a:fld id="{F64B325B-7E83-B849-A39B-3DADB97D2156}" type="slidenum">
              <a:rPr lang="en-US" smtClean="0"/>
              <a:t>‹#›</a:t>
            </a:fld>
            <a:endParaRPr lang="en-US"/>
          </a:p>
        </p:txBody>
      </p:sp>
    </p:spTree>
    <p:extLst>
      <p:ext uri="{BB962C8B-B14F-4D97-AF65-F5344CB8AC3E}">
        <p14:creationId xmlns:p14="http://schemas.microsoft.com/office/powerpoint/2010/main" val="2394713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EAD0C1-D1C5-1A8D-DC14-13234BDED80A}"/>
              </a:ext>
            </a:extLst>
          </p:cNvPr>
          <p:cNvSpPr>
            <a:spLocks noGrp="1"/>
          </p:cNvSpPr>
          <p:nvPr>
            <p:ph type="dt" sz="half" idx="10"/>
          </p:nvPr>
        </p:nvSpPr>
        <p:spPr/>
        <p:txBody>
          <a:bodyPr/>
          <a:lstStyle/>
          <a:p>
            <a:fld id="{CA0F63A4-BF3B-4743-9455-C282A534494A}" type="datetimeFigureOut">
              <a:rPr lang="en-US" smtClean="0"/>
              <a:t>9/2/25</a:t>
            </a:fld>
            <a:endParaRPr lang="en-US"/>
          </a:p>
        </p:txBody>
      </p:sp>
      <p:sp>
        <p:nvSpPr>
          <p:cNvPr id="3" name="Footer Placeholder 2">
            <a:extLst>
              <a:ext uri="{FF2B5EF4-FFF2-40B4-BE49-F238E27FC236}">
                <a16:creationId xmlns:a16="http://schemas.microsoft.com/office/drawing/2014/main" id="{DAAD74E9-93FF-BB31-C1FA-8358B43D5E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95CAA7D-7914-55FD-F28F-0E66C1F8B3B9}"/>
              </a:ext>
            </a:extLst>
          </p:cNvPr>
          <p:cNvSpPr>
            <a:spLocks noGrp="1"/>
          </p:cNvSpPr>
          <p:nvPr>
            <p:ph type="sldNum" sz="quarter" idx="12"/>
          </p:nvPr>
        </p:nvSpPr>
        <p:spPr/>
        <p:txBody>
          <a:bodyPr/>
          <a:lstStyle/>
          <a:p>
            <a:fld id="{F64B325B-7E83-B849-A39B-3DADB97D2156}" type="slidenum">
              <a:rPr lang="en-US" smtClean="0"/>
              <a:t>‹#›</a:t>
            </a:fld>
            <a:endParaRPr lang="en-US"/>
          </a:p>
        </p:txBody>
      </p:sp>
    </p:spTree>
    <p:extLst>
      <p:ext uri="{BB962C8B-B14F-4D97-AF65-F5344CB8AC3E}">
        <p14:creationId xmlns:p14="http://schemas.microsoft.com/office/powerpoint/2010/main" val="1856916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97FA5-43FB-6FE7-618C-871179066B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C5ED033-75AE-8BD3-E620-BCCAF08D69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EF9B8D-81AC-7B37-ED60-ADCD3F99D3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FD999E-9D39-B41D-2C00-337CC5030917}"/>
              </a:ext>
            </a:extLst>
          </p:cNvPr>
          <p:cNvSpPr>
            <a:spLocks noGrp="1"/>
          </p:cNvSpPr>
          <p:nvPr>
            <p:ph type="dt" sz="half" idx="10"/>
          </p:nvPr>
        </p:nvSpPr>
        <p:spPr/>
        <p:txBody>
          <a:bodyPr/>
          <a:lstStyle/>
          <a:p>
            <a:fld id="{CA0F63A4-BF3B-4743-9455-C282A534494A}" type="datetimeFigureOut">
              <a:rPr lang="en-US" smtClean="0"/>
              <a:t>9/2/25</a:t>
            </a:fld>
            <a:endParaRPr lang="en-US"/>
          </a:p>
        </p:txBody>
      </p:sp>
      <p:sp>
        <p:nvSpPr>
          <p:cNvPr id="6" name="Footer Placeholder 5">
            <a:extLst>
              <a:ext uri="{FF2B5EF4-FFF2-40B4-BE49-F238E27FC236}">
                <a16:creationId xmlns:a16="http://schemas.microsoft.com/office/drawing/2014/main" id="{2F7947C5-1C82-A350-5987-B66A3F90FA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0EFC4A-9BC8-5D0A-C54A-8357EC860070}"/>
              </a:ext>
            </a:extLst>
          </p:cNvPr>
          <p:cNvSpPr>
            <a:spLocks noGrp="1"/>
          </p:cNvSpPr>
          <p:nvPr>
            <p:ph type="sldNum" sz="quarter" idx="12"/>
          </p:nvPr>
        </p:nvSpPr>
        <p:spPr/>
        <p:txBody>
          <a:bodyPr/>
          <a:lstStyle/>
          <a:p>
            <a:fld id="{F64B325B-7E83-B849-A39B-3DADB97D2156}" type="slidenum">
              <a:rPr lang="en-US" smtClean="0"/>
              <a:t>‹#›</a:t>
            </a:fld>
            <a:endParaRPr lang="en-US"/>
          </a:p>
        </p:txBody>
      </p:sp>
    </p:spTree>
    <p:extLst>
      <p:ext uri="{BB962C8B-B14F-4D97-AF65-F5344CB8AC3E}">
        <p14:creationId xmlns:p14="http://schemas.microsoft.com/office/powerpoint/2010/main" val="547206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AB411-CE2B-2634-14E8-F037DDA87A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737BED8-D5BE-A116-FA5A-43386C219E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A8AEC5F-BA72-56A6-4558-E708235BFE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5A71D5-C606-4F0A-6284-86AEAEC42A8E}"/>
              </a:ext>
            </a:extLst>
          </p:cNvPr>
          <p:cNvSpPr>
            <a:spLocks noGrp="1"/>
          </p:cNvSpPr>
          <p:nvPr>
            <p:ph type="dt" sz="half" idx="10"/>
          </p:nvPr>
        </p:nvSpPr>
        <p:spPr/>
        <p:txBody>
          <a:bodyPr/>
          <a:lstStyle/>
          <a:p>
            <a:fld id="{CA0F63A4-BF3B-4743-9455-C282A534494A}" type="datetimeFigureOut">
              <a:rPr lang="en-US" smtClean="0"/>
              <a:t>9/2/25</a:t>
            </a:fld>
            <a:endParaRPr lang="en-US"/>
          </a:p>
        </p:txBody>
      </p:sp>
      <p:sp>
        <p:nvSpPr>
          <p:cNvPr id="6" name="Footer Placeholder 5">
            <a:extLst>
              <a:ext uri="{FF2B5EF4-FFF2-40B4-BE49-F238E27FC236}">
                <a16:creationId xmlns:a16="http://schemas.microsoft.com/office/drawing/2014/main" id="{0074341E-CAF5-756A-0F9A-E50FA61330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4A2CA3-3623-D57B-206E-71A578E1D225}"/>
              </a:ext>
            </a:extLst>
          </p:cNvPr>
          <p:cNvSpPr>
            <a:spLocks noGrp="1"/>
          </p:cNvSpPr>
          <p:nvPr>
            <p:ph type="sldNum" sz="quarter" idx="12"/>
          </p:nvPr>
        </p:nvSpPr>
        <p:spPr/>
        <p:txBody>
          <a:bodyPr/>
          <a:lstStyle/>
          <a:p>
            <a:fld id="{F64B325B-7E83-B849-A39B-3DADB97D2156}" type="slidenum">
              <a:rPr lang="en-US" smtClean="0"/>
              <a:t>‹#›</a:t>
            </a:fld>
            <a:endParaRPr lang="en-US"/>
          </a:p>
        </p:txBody>
      </p:sp>
    </p:spTree>
    <p:extLst>
      <p:ext uri="{BB962C8B-B14F-4D97-AF65-F5344CB8AC3E}">
        <p14:creationId xmlns:p14="http://schemas.microsoft.com/office/powerpoint/2010/main" val="2313516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1C214C-E66C-0286-6317-8ADA399FE5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40AC4C-02FA-0C26-7DD2-3FBFB6C89A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1E7115-655C-D6EE-E071-5F4FFCA75C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0F63A4-BF3B-4743-9455-C282A534494A}" type="datetimeFigureOut">
              <a:rPr lang="en-US" smtClean="0"/>
              <a:t>9/2/25</a:t>
            </a:fld>
            <a:endParaRPr lang="en-US"/>
          </a:p>
        </p:txBody>
      </p:sp>
      <p:sp>
        <p:nvSpPr>
          <p:cNvPr id="5" name="Footer Placeholder 4">
            <a:extLst>
              <a:ext uri="{FF2B5EF4-FFF2-40B4-BE49-F238E27FC236}">
                <a16:creationId xmlns:a16="http://schemas.microsoft.com/office/drawing/2014/main" id="{F0E27008-3B9F-8669-C349-6611ABFB89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9F0353C-1612-927C-A503-DD0931D003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64B325B-7E83-B849-A39B-3DADB97D2156}" type="slidenum">
              <a:rPr lang="en-US" smtClean="0"/>
              <a:t>‹#›</a:t>
            </a:fld>
            <a:endParaRPr lang="en-US"/>
          </a:p>
        </p:txBody>
      </p:sp>
    </p:spTree>
    <p:extLst>
      <p:ext uri="{BB962C8B-B14F-4D97-AF65-F5344CB8AC3E}">
        <p14:creationId xmlns:p14="http://schemas.microsoft.com/office/powerpoint/2010/main" val="2095639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2.jpg"/><Relationship Id="rId7" Type="http://schemas.openxmlformats.org/officeDocument/2006/relationships/diagramQuickStyle" Target="../diagrams/quickStyle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jpg"/><Relationship Id="rId9" Type="http://schemas.microsoft.com/office/2007/relationships/diagramDrawing" Target="../diagrams/drawing4.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ada.gov/"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doi.org/10.1371/journal.pone.0322728" TargetMode="External"/><Relationship Id="rId5" Type="http://schemas.openxmlformats.org/officeDocument/2006/relationships/hyperlink" Target="https://login.ezproxy.lib.usf.edu/login?url=http://search.ebscohost.com/login.aspx?direct=true&amp;db=ofm&amp;AN=507849656&amp;site=ehost-live" TargetMode="External"/><Relationship Id="rId4" Type="http://schemas.openxmlformats.org/officeDocument/2006/relationships/hyperlink" Target="https://depts.washington.edu/uwdrs/faculty/faqs/" TargetMode="Externa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9"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3" name="Freeform: Shape 22">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F21CE29C-5131-A4C9-40F8-5C46240453EA}"/>
              </a:ext>
            </a:extLst>
          </p:cNvPr>
          <p:cNvSpPr>
            <a:spLocks noGrp="1"/>
          </p:cNvSpPr>
          <p:nvPr>
            <p:ph type="ctrTitle"/>
          </p:nvPr>
        </p:nvSpPr>
        <p:spPr>
          <a:xfrm>
            <a:off x="786385" y="841248"/>
            <a:ext cx="5129600" cy="5340097"/>
          </a:xfrm>
        </p:spPr>
        <p:txBody>
          <a:bodyPr vert="horz" lIns="91440" tIns="45720" rIns="91440" bIns="45720" rtlCol="0" anchor="ctr">
            <a:normAutofit/>
          </a:bodyPr>
          <a:lstStyle/>
          <a:p>
            <a:pPr algn="l"/>
            <a:r>
              <a:rPr lang="en-US" sz="4800" kern="1200">
                <a:solidFill>
                  <a:schemeClr val="bg1"/>
                </a:solidFill>
                <a:latin typeface="+mj-lt"/>
                <a:ea typeface="+mj-ea"/>
                <a:cs typeface="+mj-cs"/>
              </a:rPr>
              <a:t>Disability Resources for Students (DRS) Services Utilization Among School of Public Health Students</a:t>
            </a:r>
          </a:p>
        </p:txBody>
      </p:sp>
      <p:sp>
        <p:nvSpPr>
          <p:cNvPr id="3" name="TextBox 2">
            <a:extLst>
              <a:ext uri="{FF2B5EF4-FFF2-40B4-BE49-F238E27FC236}">
                <a16:creationId xmlns:a16="http://schemas.microsoft.com/office/drawing/2014/main" id="{2FEF9275-25F0-B6CF-0AE1-62DF9FDB26C0}"/>
              </a:ext>
            </a:extLst>
          </p:cNvPr>
          <p:cNvSpPr txBox="1"/>
          <p:nvPr/>
        </p:nvSpPr>
        <p:spPr>
          <a:xfrm>
            <a:off x="6464409" y="841247"/>
            <a:ext cx="4941205" cy="5340097"/>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b="1" dirty="0">
                <a:solidFill>
                  <a:schemeClr val="tx2"/>
                </a:solidFill>
              </a:rPr>
              <a:t>Chandra Wajdik, MPH &amp; MSW student</a:t>
            </a:r>
          </a:p>
          <a:p>
            <a:pPr indent="-228600">
              <a:lnSpc>
                <a:spcPct val="90000"/>
              </a:lnSpc>
              <a:spcAft>
                <a:spcPts val="600"/>
              </a:spcAft>
              <a:buFont typeface="Arial" panose="020B0604020202020204" pitchFamily="34" charset="0"/>
              <a:buChar char="•"/>
            </a:pPr>
            <a:r>
              <a:rPr lang="en-US" i="1" dirty="0">
                <a:solidFill>
                  <a:schemeClr val="tx2"/>
                </a:solidFill>
              </a:rPr>
              <a:t>Committee:  Clarence Spigner (chair), Anjulie Ganti (advisor), Chelsea Elkins (member)</a:t>
            </a:r>
          </a:p>
          <a:p>
            <a:pPr indent="-228600">
              <a:lnSpc>
                <a:spcPct val="90000"/>
              </a:lnSpc>
              <a:spcAft>
                <a:spcPts val="600"/>
              </a:spcAft>
              <a:buFont typeface="Arial" panose="020B0604020202020204" pitchFamily="34" charset="0"/>
              <a:buChar char="•"/>
            </a:pPr>
            <a:r>
              <a:rPr lang="en-US" dirty="0">
                <a:solidFill>
                  <a:schemeClr val="tx2"/>
                </a:solidFill>
              </a:rPr>
              <a:t>MPH Thesis presented on July 15, 2025</a:t>
            </a:r>
          </a:p>
        </p:txBody>
      </p:sp>
    </p:spTree>
    <p:extLst>
      <p:ext uri="{BB962C8B-B14F-4D97-AF65-F5344CB8AC3E}">
        <p14:creationId xmlns:p14="http://schemas.microsoft.com/office/powerpoint/2010/main" val="786120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D11FD0E-2D27-4A5A-949D-222E61ECB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BC8109F-B452-45EE-8BB3-65433C039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644BDDA4-DF71-1915-2379-652A17E15597}"/>
              </a:ext>
            </a:extLst>
          </p:cNvPr>
          <p:cNvSpPr txBox="1"/>
          <p:nvPr/>
        </p:nvSpPr>
        <p:spPr>
          <a:xfrm>
            <a:off x="8746432" y="4973781"/>
            <a:ext cx="2876876" cy="369332"/>
          </a:xfrm>
          <a:prstGeom prst="rect">
            <a:avLst/>
          </a:prstGeom>
          <a:noFill/>
          <a:ln w="12700">
            <a:solidFill>
              <a:schemeClr val="tx1"/>
            </a:solidFill>
          </a:ln>
        </p:spPr>
        <p:txBody>
          <a:bodyPr wrap="square" rtlCol="0">
            <a:spAutoFit/>
          </a:bodyPr>
          <a:lstStyle/>
          <a:p>
            <a:r>
              <a:rPr lang="en-US" dirty="0"/>
              <a:t>n = 57 disabled responses</a:t>
            </a:r>
          </a:p>
        </p:txBody>
      </p:sp>
      <p:sp>
        <p:nvSpPr>
          <p:cNvPr id="3" name="TextBox 2">
            <a:extLst>
              <a:ext uri="{FF2B5EF4-FFF2-40B4-BE49-F238E27FC236}">
                <a16:creationId xmlns:a16="http://schemas.microsoft.com/office/drawing/2014/main" id="{E4D49AE7-2645-B5D7-6C99-60F10265B79D}"/>
              </a:ext>
            </a:extLst>
          </p:cNvPr>
          <p:cNvSpPr txBox="1"/>
          <p:nvPr/>
        </p:nvSpPr>
        <p:spPr>
          <a:xfrm>
            <a:off x="6980050" y="1330221"/>
            <a:ext cx="3262411" cy="369332"/>
          </a:xfrm>
          <a:prstGeom prst="rect">
            <a:avLst/>
          </a:prstGeom>
          <a:noFill/>
          <a:ln w="12700">
            <a:solidFill>
              <a:schemeClr val="tx1"/>
            </a:solidFill>
          </a:ln>
        </p:spPr>
        <p:txBody>
          <a:bodyPr wrap="square" rtlCol="0">
            <a:spAutoFit/>
          </a:bodyPr>
          <a:lstStyle/>
          <a:p>
            <a:r>
              <a:rPr lang="en-US" dirty="0"/>
              <a:t>n = 94 not disabled responses</a:t>
            </a:r>
          </a:p>
        </p:txBody>
      </p:sp>
      <p:graphicFrame>
        <p:nvGraphicFramePr>
          <p:cNvPr id="10" name="Chart 9">
            <a:extLst>
              <a:ext uri="{FF2B5EF4-FFF2-40B4-BE49-F238E27FC236}">
                <a16:creationId xmlns:a16="http://schemas.microsoft.com/office/drawing/2014/main" id="{D4ABC5EF-D98D-898D-1F2E-4A6C115BA750}"/>
              </a:ext>
            </a:extLst>
          </p:cNvPr>
          <p:cNvGraphicFramePr/>
          <p:nvPr>
            <p:extLst>
              <p:ext uri="{D42A27DB-BD31-4B8C-83A1-F6EECF244321}">
                <p14:modId xmlns:p14="http://schemas.microsoft.com/office/powerpoint/2010/main" val="2584317450"/>
              </p:ext>
            </p:extLst>
          </p:nvPr>
        </p:nvGraphicFramePr>
        <p:xfrm>
          <a:off x="-3048" y="0"/>
          <a:ext cx="12191999"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76969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hart 3">
            <a:extLst>
              <a:ext uri="{FF2B5EF4-FFF2-40B4-BE49-F238E27FC236}">
                <a16:creationId xmlns:a16="http://schemas.microsoft.com/office/drawing/2014/main" id="{CADEDFD1-3F7F-6524-3B7F-3C7502B64BC6}"/>
              </a:ext>
            </a:extLst>
          </p:cNvPr>
          <p:cNvGraphicFramePr/>
          <p:nvPr>
            <p:extLst>
              <p:ext uri="{D42A27DB-BD31-4B8C-83A1-F6EECF244321}">
                <p14:modId xmlns:p14="http://schemas.microsoft.com/office/powerpoint/2010/main" val="327307441"/>
              </p:ext>
            </p:extLst>
          </p:nvPr>
        </p:nvGraphicFramePr>
        <p:xfrm>
          <a:off x="990600" y="914400"/>
          <a:ext cx="10134600" cy="496881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AC37A6ED-CE09-3A4F-738E-7F04C240D203}"/>
              </a:ext>
            </a:extLst>
          </p:cNvPr>
          <p:cNvSpPr txBox="1"/>
          <p:nvPr/>
        </p:nvSpPr>
        <p:spPr>
          <a:xfrm>
            <a:off x="1066800" y="5501454"/>
            <a:ext cx="2327565" cy="369332"/>
          </a:xfrm>
          <a:prstGeom prst="rect">
            <a:avLst/>
          </a:prstGeom>
          <a:noFill/>
          <a:ln w="12700">
            <a:solidFill>
              <a:schemeClr val="tx1"/>
            </a:solidFill>
          </a:ln>
        </p:spPr>
        <p:txBody>
          <a:bodyPr wrap="square" rtlCol="0">
            <a:spAutoFit/>
          </a:bodyPr>
          <a:lstStyle/>
          <a:p>
            <a:r>
              <a:rPr lang="en-US" dirty="0"/>
              <a:t>N = 101.2 responses</a:t>
            </a:r>
          </a:p>
        </p:txBody>
      </p:sp>
    </p:spTree>
    <p:extLst>
      <p:ext uri="{BB962C8B-B14F-4D97-AF65-F5344CB8AC3E}">
        <p14:creationId xmlns:p14="http://schemas.microsoft.com/office/powerpoint/2010/main" val="858926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3862298-AF85-4572-BED3-52E573EB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15">
            <a:extLst>
              <a:ext uri="{FF2B5EF4-FFF2-40B4-BE49-F238E27FC236}">
                <a16:creationId xmlns:a16="http://schemas.microsoft.com/office/drawing/2014/main" id="{1C897582-CB19-41B5-9426-8BD7BD008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71106" cy="4631426"/>
          </a:xfrm>
          <a:custGeom>
            <a:avLst/>
            <a:gdLst>
              <a:gd name="connsiteX0" fmla="*/ 0 w 5471106"/>
              <a:gd name="connsiteY0" fmla="*/ 3301451 h 4631426"/>
              <a:gd name="connsiteX1" fmla="*/ 125703 w 5471106"/>
              <a:gd name="connsiteY1" fmla="*/ 3469551 h 4631426"/>
              <a:gd name="connsiteX2" fmla="*/ 584138 w 5471106"/>
              <a:gd name="connsiteY2" fmla="*/ 3917166 h 4631426"/>
              <a:gd name="connsiteX3" fmla="*/ 716463 w 5471106"/>
              <a:gd name="connsiteY3" fmla="*/ 4010064 h 4631426"/>
              <a:gd name="connsiteX4" fmla="*/ 705202 w 5471106"/>
              <a:gd name="connsiteY4" fmla="*/ 4016176 h 4631426"/>
              <a:gd name="connsiteX5" fmla="*/ 671370 w 5471106"/>
              <a:gd name="connsiteY5" fmla="*/ 4044091 h 4631426"/>
              <a:gd name="connsiteX6" fmla="*/ 656526 w 5471106"/>
              <a:gd name="connsiteY6" fmla="*/ 4066106 h 4631426"/>
              <a:gd name="connsiteX7" fmla="*/ 534490 w 5471106"/>
              <a:gd name="connsiteY7" fmla="*/ 3980431 h 4631426"/>
              <a:gd name="connsiteX8" fmla="*/ 63650 w 5471106"/>
              <a:gd name="connsiteY8" fmla="*/ 3520703 h 4631426"/>
              <a:gd name="connsiteX9" fmla="*/ 0 w 5471106"/>
              <a:gd name="connsiteY9" fmla="*/ 3435586 h 4631426"/>
              <a:gd name="connsiteX10" fmla="*/ 4933182 w 5471106"/>
              <a:gd name="connsiteY10" fmla="*/ 0 h 4631426"/>
              <a:gd name="connsiteX11" fmla="*/ 5027180 w 5471106"/>
              <a:gd name="connsiteY11" fmla="*/ 0 h 4631426"/>
              <a:gd name="connsiteX12" fmla="*/ 5102720 w 5471106"/>
              <a:gd name="connsiteY12" fmla="*/ 124342 h 4631426"/>
              <a:gd name="connsiteX13" fmla="*/ 5471106 w 5471106"/>
              <a:gd name="connsiteY13" fmla="*/ 1579210 h 4631426"/>
              <a:gd name="connsiteX14" fmla="*/ 2418889 w 5471106"/>
              <a:gd name="connsiteY14" fmla="*/ 4631426 h 4631426"/>
              <a:gd name="connsiteX15" fmla="*/ 1095627 w 5471106"/>
              <a:gd name="connsiteY15" fmla="*/ 4330445 h 4631426"/>
              <a:gd name="connsiteX16" fmla="*/ 1039194 w 5471106"/>
              <a:gd name="connsiteY16" fmla="*/ 4301325 h 4631426"/>
              <a:gd name="connsiteX17" fmla="*/ 1043650 w 5471106"/>
              <a:gd name="connsiteY17" fmla="*/ 4294717 h 4631426"/>
              <a:gd name="connsiteX18" fmla="*/ 1056970 w 5471106"/>
              <a:gd name="connsiteY18" fmla="*/ 4251806 h 4631426"/>
              <a:gd name="connsiteX19" fmla="*/ 1060016 w 5471106"/>
              <a:gd name="connsiteY19" fmla="*/ 4221593 h 4631426"/>
              <a:gd name="connsiteX20" fmla="*/ 1130491 w 5471106"/>
              <a:gd name="connsiteY20" fmla="*/ 4257958 h 4631426"/>
              <a:gd name="connsiteX21" fmla="*/ 2418889 w 5471106"/>
              <a:gd name="connsiteY21" fmla="*/ 4551009 h 4631426"/>
              <a:gd name="connsiteX22" fmla="*/ 5390689 w 5471106"/>
              <a:gd name="connsiteY22" fmla="*/ 1579210 h 4631426"/>
              <a:gd name="connsiteX23" fmla="*/ 5032009 w 5471106"/>
              <a:gd name="connsiteY23" fmla="*/ 162673 h 463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471106" h="4631426">
                <a:moveTo>
                  <a:pt x="0" y="3301451"/>
                </a:moveTo>
                <a:lnTo>
                  <a:pt x="125703" y="3469551"/>
                </a:lnTo>
                <a:cubicBezTo>
                  <a:pt x="261971" y="3634670"/>
                  <a:pt x="415728" y="3784820"/>
                  <a:pt x="584138" y="3917166"/>
                </a:cubicBezTo>
                <a:lnTo>
                  <a:pt x="716463" y="4010064"/>
                </a:lnTo>
                <a:lnTo>
                  <a:pt x="705202" y="4016176"/>
                </a:lnTo>
                <a:cubicBezTo>
                  <a:pt x="693040" y="4024393"/>
                  <a:pt x="681712" y="4033748"/>
                  <a:pt x="671370" y="4044091"/>
                </a:cubicBezTo>
                <a:lnTo>
                  <a:pt x="656526" y="4066106"/>
                </a:lnTo>
                <a:lnTo>
                  <a:pt x="534490" y="3980431"/>
                </a:lnTo>
                <a:cubicBezTo>
                  <a:pt x="361523" y="3844503"/>
                  <a:pt x="203605" y="3690290"/>
                  <a:pt x="63650" y="3520703"/>
                </a:cubicBezTo>
                <a:lnTo>
                  <a:pt x="0" y="3435586"/>
                </a:lnTo>
                <a:close/>
                <a:moveTo>
                  <a:pt x="4933182" y="0"/>
                </a:moveTo>
                <a:lnTo>
                  <a:pt x="5027180" y="0"/>
                </a:lnTo>
                <a:lnTo>
                  <a:pt x="5102720" y="124342"/>
                </a:lnTo>
                <a:cubicBezTo>
                  <a:pt x="5337656" y="556821"/>
                  <a:pt x="5471106" y="1052431"/>
                  <a:pt x="5471106" y="1579210"/>
                </a:cubicBezTo>
                <a:cubicBezTo>
                  <a:pt x="5471106" y="3264903"/>
                  <a:pt x="4104582" y="4631426"/>
                  <a:pt x="2418889" y="4631426"/>
                </a:cubicBezTo>
                <a:cubicBezTo>
                  <a:pt x="1944788" y="4631426"/>
                  <a:pt x="1495934" y="4523332"/>
                  <a:pt x="1095627" y="4330445"/>
                </a:cubicBezTo>
                <a:lnTo>
                  <a:pt x="1039194" y="4301325"/>
                </a:lnTo>
                <a:lnTo>
                  <a:pt x="1043650" y="4294717"/>
                </a:lnTo>
                <a:cubicBezTo>
                  <a:pt x="1049433" y="4281042"/>
                  <a:pt x="1053925" y="4266687"/>
                  <a:pt x="1056970" y="4251806"/>
                </a:cubicBezTo>
                <a:lnTo>
                  <a:pt x="1060016" y="4221593"/>
                </a:lnTo>
                <a:lnTo>
                  <a:pt x="1130491" y="4257958"/>
                </a:lnTo>
                <a:cubicBezTo>
                  <a:pt x="1520251" y="4445763"/>
                  <a:pt x="1957279" y="4551009"/>
                  <a:pt x="2418889" y="4551009"/>
                </a:cubicBezTo>
                <a:cubicBezTo>
                  <a:pt x="4060169" y="4551009"/>
                  <a:pt x="5390689" y="3220490"/>
                  <a:pt x="5390689" y="1579210"/>
                </a:cubicBezTo>
                <a:cubicBezTo>
                  <a:pt x="5390689" y="1066310"/>
                  <a:pt x="5260755" y="583758"/>
                  <a:pt x="5032009" y="162673"/>
                </a:cubicBezTo>
                <a:close/>
              </a:path>
            </a:pathLst>
          </a:custGeom>
          <a:solidFill>
            <a:schemeClr val="tx1">
              <a:lumMod val="50000"/>
              <a:lumOff val="5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Oval 23">
            <a:extLst>
              <a:ext uri="{FF2B5EF4-FFF2-40B4-BE49-F238E27FC236}">
                <a16:creationId xmlns:a16="http://schemas.microsoft.com/office/drawing/2014/main" id="{0E7066FC-B004-4B5A-B02B-599B51EF3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13120" y="515619"/>
            <a:ext cx="365760" cy="365760"/>
          </a:xfrm>
          <a:prstGeom prst="ellipse">
            <a:avLst/>
          </a:pr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hart 8">
            <a:extLst>
              <a:ext uri="{FF2B5EF4-FFF2-40B4-BE49-F238E27FC236}">
                <a16:creationId xmlns:a16="http://schemas.microsoft.com/office/drawing/2014/main" id="{EEE4F8B2-83A5-3CAE-FBCA-4E19E799B9DE}"/>
              </a:ext>
            </a:extLst>
          </p:cNvPr>
          <p:cNvGraphicFramePr/>
          <p:nvPr>
            <p:extLst>
              <p:ext uri="{D42A27DB-BD31-4B8C-83A1-F6EECF244321}">
                <p14:modId xmlns:p14="http://schemas.microsoft.com/office/powerpoint/2010/main" val="3295378500"/>
              </p:ext>
            </p:extLst>
          </p:nvPr>
        </p:nvGraphicFramePr>
        <p:xfrm>
          <a:off x="0" y="0"/>
          <a:ext cx="12191999" cy="685799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0D00CAEC-35D0-41B6-C3FC-FEE454DD90EB}"/>
              </a:ext>
            </a:extLst>
          </p:cNvPr>
          <p:cNvSpPr txBox="1"/>
          <p:nvPr/>
        </p:nvSpPr>
        <p:spPr>
          <a:xfrm>
            <a:off x="6896651" y="1623509"/>
            <a:ext cx="2103694" cy="369332"/>
          </a:xfrm>
          <a:prstGeom prst="rect">
            <a:avLst/>
          </a:prstGeom>
          <a:noFill/>
          <a:ln w="12700">
            <a:solidFill>
              <a:schemeClr val="tx1"/>
            </a:solidFill>
          </a:ln>
        </p:spPr>
        <p:txBody>
          <a:bodyPr wrap="square" rtlCol="0">
            <a:spAutoFit/>
          </a:bodyPr>
          <a:lstStyle/>
          <a:p>
            <a:r>
              <a:rPr lang="en-US" dirty="0"/>
              <a:t>N = 192 responses</a:t>
            </a:r>
          </a:p>
        </p:txBody>
      </p:sp>
    </p:spTree>
    <p:extLst>
      <p:ext uri="{BB962C8B-B14F-4D97-AF65-F5344CB8AC3E}">
        <p14:creationId xmlns:p14="http://schemas.microsoft.com/office/powerpoint/2010/main" val="817338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51F3819-4351-4730-8E02-40BF286E0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DAE5130-F148-4C5A-A6CB-48165DC767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1996"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C31BBA-AF68-8A6A-E324-64E0CB11EAE5}"/>
              </a:ext>
            </a:extLst>
          </p:cNvPr>
          <p:cNvSpPr>
            <a:spLocks noGrp="1"/>
          </p:cNvSpPr>
          <p:nvPr>
            <p:ph type="title"/>
          </p:nvPr>
        </p:nvSpPr>
        <p:spPr>
          <a:xfrm>
            <a:off x="4653887" y="609600"/>
            <a:ext cx="6564574" cy="1330518"/>
          </a:xfrm>
        </p:spPr>
        <p:txBody>
          <a:bodyPr>
            <a:normAutofit/>
          </a:bodyPr>
          <a:lstStyle/>
          <a:p>
            <a:r>
              <a:rPr lang="en-US" sz="3700"/>
              <a:t>Classes, accommodations, and student disability needs	</a:t>
            </a:r>
          </a:p>
        </p:txBody>
      </p:sp>
      <p:pic>
        <p:nvPicPr>
          <p:cNvPr id="4" name="Picture 3" descr="Person smiling">
            <a:extLst>
              <a:ext uri="{FF2B5EF4-FFF2-40B4-BE49-F238E27FC236}">
                <a16:creationId xmlns:a16="http://schemas.microsoft.com/office/drawing/2014/main" id="{B987C567-F6E2-954C-1210-319447E2F5CB}"/>
              </a:ext>
            </a:extLst>
          </p:cNvPr>
          <p:cNvPicPr>
            <a:picLocks noChangeAspect="1"/>
          </p:cNvPicPr>
          <p:nvPr/>
        </p:nvPicPr>
        <p:blipFill>
          <a:blip r:embed="rId3"/>
          <a:srcRect l="9566" r="11819" b="2"/>
          <a:stretch>
            <a:fillRect/>
          </a:stretch>
        </p:blipFill>
        <p:spPr>
          <a:xfrm>
            <a:off x="-8" y="3429008"/>
            <a:ext cx="4038600" cy="3428999"/>
          </a:xfrm>
          <a:custGeom>
            <a:avLst/>
            <a:gdLst/>
            <a:ahLst/>
            <a:cxnLst/>
            <a:rect l="l" t="t" r="r" b="b"/>
            <a:pathLst>
              <a:path w="4038600" h="3428999">
                <a:moveTo>
                  <a:pt x="0" y="0"/>
                </a:moveTo>
                <a:lnTo>
                  <a:pt x="3832764" y="0"/>
                </a:lnTo>
                <a:lnTo>
                  <a:pt x="3833410" y="4411"/>
                </a:lnTo>
                <a:cubicBezTo>
                  <a:pt x="3834310" y="12542"/>
                  <a:pt x="3834933" y="20617"/>
                  <a:pt x="3835321" y="28434"/>
                </a:cubicBezTo>
                <a:cubicBezTo>
                  <a:pt x="3843020" y="30350"/>
                  <a:pt x="3840588" y="61692"/>
                  <a:pt x="3852266" y="50998"/>
                </a:cubicBezTo>
                <a:cubicBezTo>
                  <a:pt x="3853153" y="61314"/>
                  <a:pt x="3849223" y="70391"/>
                  <a:pt x="3856614" y="62023"/>
                </a:cubicBezTo>
                <a:cubicBezTo>
                  <a:pt x="3857136" y="65272"/>
                  <a:pt x="3858208" y="66796"/>
                  <a:pt x="3859557" y="67517"/>
                </a:cubicBezTo>
                <a:lnTo>
                  <a:pt x="3860141" y="67604"/>
                </a:lnTo>
                <a:lnTo>
                  <a:pt x="3861913" y="90672"/>
                </a:lnTo>
                <a:lnTo>
                  <a:pt x="3863084" y="93141"/>
                </a:lnTo>
                <a:cubicBezTo>
                  <a:pt x="3863070" y="98407"/>
                  <a:pt x="3863057" y="103672"/>
                  <a:pt x="3863043" y="108938"/>
                </a:cubicBezTo>
                <a:lnTo>
                  <a:pt x="3863660" y="116693"/>
                </a:lnTo>
                <a:lnTo>
                  <a:pt x="3862518" y="119721"/>
                </a:lnTo>
                <a:cubicBezTo>
                  <a:pt x="3862017" y="122528"/>
                  <a:pt x="3862239" y="125949"/>
                  <a:pt x="3864097" y="130743"/>
                </a:cubicBezTo>
                <a:lnTo>
                  <a:pt x="3864775" y="131693"/>
                </a:lnTo>
                <a:lnTo>
                  <a:pt x="3864231" y="141960"/>
                </a:lnTo>
                <a:cubicBezTo>
                  <a:pt x="3863734" y="145469"/>
                  <a:pt x="3862886" y="148837"/>
                  <a:pt x="3861543" y="151981"/>
                </a:cubicBezTo>
                <a:cubicBezTo>
                  <a:pt x="3876816" y="176028"/>
                  <a:pt x="3873891" y="209754"/>
                  <a:pt x="3881956" y="241275"/>
                </a:cubicBezTo>
                <a:cubicBezTo>
                  <a:pt x="3880805" y="282291"/>
                  <a:pt x="3871108" y="290637"/>
                  <a:pt x="3883245" y="317540"/>
                </a:cubicBezTo>
                <a:cubicBezTo>
                  <a:pt x="3887431" y="330343"/>
                  <a:pt x="3884915" y="349601"/>
                  <a:pt x="3894824" y="382132"/>
                </a:cubicBezTo>
                <a:cubicBezTo>
                  <a:pt x="3902184" y="412768"/>
                  <a:pt x="3905028" y="440981"/>
                  <a:pt x="3912029" y="468465"/>
                </a:cubicBezTo>
                <a:cubicBezTo>
                  <a:pt x="3918870" y="501219"/>
                  <a:pt x="3919171" y="493504"/>
                  <a:pt x="3923563" y="512872"/>
                </a:cubicBezTo>
                <a:cubicBezTo>
                  <a:pt x="3925161" y="516259"/>
                  <a:pt x="3933257" y="548851"/>
                  <a:pt x="3935302" y="551780"/>
                </a:cubicBezTo>
                <a:cubicBezTo>
                  <a:pt x="3940193" y="569420"/>
                  <a:pt x="3948108" y="591435"/>
                  <a:pt x="3952908" y="618713"/>
                </a:cubicBezTo>
                <a:cubicBezTo>
                  <a:pt x="3949597" y="640336"/>
                  <a:pt x="3968857" y="662091"/>
                  <a:pt x="3964097" y="689135"/>
                </a:cubicBezTo>
                <a:cubicBezTo>
                  <a:pt x="3963409" y="698730"/>
                  <a:pt x="3967777" y="726290"/>
                  <a:pt x="3972561" y="730194"/>
                </a:cubicBezTo>
                <a:cubicBezTo>
                  <a:pt x="3974287" y="735671"/>
                  <a:pt x="3973869" y="742863"/>
                  <a:pt x="3978553" y="744105"/>
                </a:cubicBezTo>
                <a:cubicBezTo>
                  <a:pt x="3984369" y="746793"/>
                  <a:pt x="3979392" y="769550"/>
                  <a:pt x="3985056" y="764665"/>
                </a:cubicBezTo>
                <a:cubicBezTo>
                  <a:pt x="3981721" y="780759"/>
                  <a:pt x="3994221" y="788526"/>
                  <a:pt x="3998681" y="799644"/>
                </a:cubicBezTo>
                <a:cubicBezTo>
                  <a:pt x="3996807" y="806167"/>
                  <a:pt x="3999133" y="812044"/>
                  <a:pt x="4002586" y="819512"/>
                </a:cubicBezTo>
                <a:lnTo>
                  <a:pt x="4007152" y="829775"/>
                </a:lnTo>
                <a:cubicBezTo>
                  <a:pt x="4007290" y="831346"/>
                  <a:pt x="4007429" y="832918"/>
                  <a:pt x="4007568" y="834489"/>
                </a:cubicBezTo>
                <a:cubicBezTo>
                  <a:pt x="4008582" y="842878"/>
                  <a:pt x="4012501" y="870527"/>
                  <a:pt x="4013238" y="880111"/>
                </a:cubicBezTo>
                <a:lnTo>
                  <a:pt x="4011990" y="891990"/>
                </a:lnTo>
                <a:cubicBezTo>
                  <a:pt x="4012878" y="895711"/>
                  <a:pt x="4017741" y="899277"/>
                  <a:pt x="4018561" y="902435"/>
                </a:cubicBezTo>
                <a:lnTo>
                  <a:pt x="4016914" y="910937"/>
                </a:lnTo>
                <a:cubicBezTo>
                  <a:pt x="4021666" y="910045"/>
                  <a:pt x="4017754" y="920062"/>
                  <a:pt x="4017630" y="927631"/>
                </a:cubicBezTo>
                <a:cubicBezTo>
                  <a:pt x="4017765" y="943134"/>
                  <a:pt x="4017899" y="958638"/>
                  <a:pt x="4018033" y="974141"/>
                </a:cubicBezTo>
                <a:lnTo>
                  <a:pt x="4020844" y="1002853"/>
                </a:lnTo>
                <a:lnTo>
                  <a:pt x="4019159" y="1011649"/>
                </a:lnTo>
                <a:cubicBezTo>
                  <a:pt x="4018755" y="1030805"/>
                  <a:pt x="4025427" y="1051984"/>
                  <a:pt x="4019983" y="1065586"/>
                </a:cubicBezTo>
                <a:cubicBezTo>
                  <a:pt x="4019342" y="1071115"/>
                  <a:pt x="4019489" y="1076118"/>
                  <a:pt x="4020124" y="1080768"/>
                </a:cubicBezTo>
                <a:lnTo>
                  <a:pt x="4023046" y="1093182"/>
                </a:lnTo>
                <a:lnTo>
                  <a:pt x="4030993" y="1117768"/>
                </a:lnTo>
                <a:cubicBezTo>
                  <a:pt x="4017255" y="1119010"/>
                  <a:pt x="4036257" y="1175819"/>
                  <a:pt x="4024084" y="1169607"/>
                </a:cubicBezTo>
                <a:cubicBezTo>
                  <a:pt x="4026558" y="1192318"/>
                  <a:pt x="4002019" y="1213340"/>
                  <a:pt x="4015242" y="1235237"/>
                </a:cubicBezTo>
                <a:cubicBezTo>
                  <a:pt x="4014162" y="1269305"/>
                  <a:pt x="4018570" y="1317827"/>
                  <a:pt x="4017602" y="1350990"/>
                </a:cubicBezTo>
                <a:cubicBezTo>
                  <a:pt x="4023169" y="1344874"/>
                  <a:pt x="4021893" y="1374627"/>
                  <a:pt x="4021736" y="1378298"/>
                </a:cubicBezTo>
                <a:cubicBezTo>
                  <a:pt x="4018952" y="1400570"/>
                  <a:pt x="4019832" y="1419813"/>
                  <a:pt x="4016278" y="1458310"/>
                </a:cubicBezTo>
                <a:cubicBezTo>
                  <a:pt x="4018014" y="1492373"/>
                  <a:pt x="4008830" y="1521984"/>
                  <a:pt x="4018868" y="1553366"/>
                </a:cubicBezTo>
                <a:cubicBezTo>
                  <a:pt x="4016990" y="1555494"/>
                  <a:pt x="4015540" y="1558122"/>
                  <a:pt x="4014402" y="1561090"/>
                </a:cubicBezTo>
                <a:lnTo>
                  <a:pt x="4011936" y="1570307"/>
                </a:lnTo>
                <a:lnTo>
                  <a:pt x="4012405" y="1571592"/>
                </a:lnTo>
                <a:cubicBezTo>
                  <a:pt x="4013272" y="1577147"/>
                  <a:pt x="4012836" y="1580457"/>
                  <a:pt x="4011825" y="1582767"/>
                </a:cubicBezTo>
                <a:lnTo>
                  <a:pt x="4010160" y="1584906"/>
                </a:lnTo>
                <a:lnTo>
                  <a:pt x="4009282" y="1592480"/>
                </a:lnTo>
                <a:lnTo>
                  <a:pt x="4004224" y="1632608"/>
                </a:lnTo>
                <a:lnTo>
                  <a:pt x="4004766" y="1633033"/>
                </a:lnTo>
                <a:cubicBezTo>
                  <a:pt x="4005917" y="1634501"/>
                  <a:pt x="4006652" y="1636551"/>
                  <a:pt x="4006536" y="1639879"/>
                </a:cubicBezTo>
                <a:cubicBezTo>
                  <a:pt x="4015184" y="1636475"/>
                  <a:pt x="4009709" y="1642588"/>
                  <a:pt x="4008603" y="1652696"/>
                </a:cubicBezTo>
                <a:cubicBezTo>
                  <a:pt x="4021787" y="1649666"/>
                  <a:pt x="4013526" y="1677353"/>
                  <a:pt x="4020520" y="1683689"/>
                </a:cubicBezTo>
                <a:cubicBezTo>
                  <a:pt x="4019410" y="1691182"/>
                  <a:pt x="4018476" y="1699055"/>
                  <a:pt x="4017793" y="1707144"/>
                </a:cubicBezTo>
                <a:cubicBezTo>
                  <a:pt x="4017716" y="1708742"/>
                  <a:pt x="4017637" y="1710339"/>
                  <a:pt x="4017559" y="1711937"/>
                </a:cubicBezTo>
                <a:lnTo>
                  <a:pt x="4017686" y="1712065"/>
                </a:lnTo>
                <a:cubicBezTo>
                  <a:pt x="4017911" y="1713173"/>
                  <a:pt x="4017938" y="1714774"/>
                  <a:pt x="4017696" y="1717183"/>
                </a:cubicBezTo>
                <a:lnTo>
                  <a:pt x="4017133" y="1720681"/>
                </a:lnTo>
                <a:lnTo>
                  <a:pt x="4016678" y="1729981"/>
                </a:lnTo>
                <a:lnTo>
                  <a:pt x="4017384" y="1733388"/>
                </a:lnTo>
                <a:lnTo>
                  <a:pt x="4018907" y="1735034"/>
                </a:lnTo>
                <a:cubicBezTo>
                  <a:pt x="4018834" y="1735303"/>
                  <a:pt x="4018762" y="1735573"/>
                  <a:pt x="4018689" y="1735842"/>
                </a:cubicBezTo>
                <a:cubicBezTo>
                  <a:pt x="4015637" y="1741502"/>
                  <a:pt x="4011570" y="1742214"/>
                  <a:pt x="4022227" y="1754258"/>
                </a:cubicBezTo>
                <a:cubicBezTo>
                  <a:pt x="4017088" y="1767842"/>
                  <a:pt x="4023675" y="1773031"/>
                  <a:pt x="4025215" y="1794468"/>
                </a:cubicBezTo>
                <a:cubicBezTo>
                  <a:pt x="4020602" y="1801685"/>
                  <a:pt x="4021846" y="1809129"/>
                  <a:pt x="4024929" y="1817026"/>
                </a:cubicBezTo>
                <a:cubicBezTo>
                  <a:pt x="4022135" y="1836468"/>
                  <a:pt x="4026097" y="1856359"/>
                  <a:pt x="4026330" y="1879330"/>
                </a:cubicBezTo>
                <a:lnTo>
                  <a:pt x="4036998" y="1941432"/>
                </a:lnTo>
                <a:lnTo>
                  <a:pt x="4036084" y="2000732"/>
                </a:lnTo>
                <a:cubicBezTo>
                  <a:pt x="4034263" y="2008113"/>
                  <a:pt x="4032229" y="2015157"/>
                  <a:pt x="4030076" y="2021755"/>
                </a:cubicBezTo>
                <a:cubicBezTo>
                  <a:pt x="4035967" y="2031320"/>
                  <a:pt x="4023973" y="2053600"/>
                  <a:pt x="4037221" y="2057342"/>
                </a:cubicBezTo>
                <a:cubicBezTo>
                  <a:pt x="4034697" y="2066435"/>
                  <a:pt x="4028501" y="2069516"/>
                  <a:pt x="4037394" y="2070619"/>
                </a:cubicBezTo>
                <a:cubicBezTo>
                  <a:pt x="4036804" y="2073734"/>
                  <a:pt x="4037226" y="2076065"/>
                  <a:pt x="4038135" y="2078045"/>
                </a:cubicBezTo>
                <a:lnTo>
                  <a:pt x="4038600" y="2078724"/>
                </a:lnTo>
                <a:lnTo>
                  <a:pt x="4032779" y="2098845"/>
                </a:lnTo>
                <a:lnTo>
                  <a:pt x="4032983" y="2102024"/>
                </a:lnTo>
                <a:lnTo>
                  <a:pt x="4027939" y="2114492"/>
                </a:lnTo>
                <a:lnTo>
                  <a:pt x="4018466" y="2141885"/>
                </a:lnTo>
                <a:cubicBezTo>
                  <a:pt x="4016935" y="2144144"/>
                  <a:pt x="4008999" y="2172239"/>
                  <a:pt x="4006867" y="2173326"/>
                </a:cubicBezTo>
                <a:cubicBezTo>
                  <a:pt x="4012131" y="2208338"/>
                  <a:pt x="3995887" y="2179358"/>
                  <a:pt x="3992697" y="2212754"/>
                </a:cubicBezTo>
                <a:cubicBezTo>
                  <a:pt x="4005768" y="2234675"/>
                  <a:pt x="3987982" y="2231911"/>
                  <a:pt x="3984358" y="2281700"/>
                </a:cubicBezTo>
                <a:cubicBezTo>
                  <a:pt x="3976909" y="2307292"/>
                  <a:pt x="3981397" y="2321058"/>
                  <a:pt x="3966554" y="2358247"/>
                </a:cubicBezTo>
                <a:cubicBezTo>
                  <a:pt x="3960999" y="2394590"/>
                  <a:pt x="3953833" y="2470676"/>
                  <a:pt x="3951025" y="2499761"/>
                </a:cubicBezTo>
                <a:cubicBezTo>
                  <a:pt x="3960739" y="2527319"/>
                  <a:pt x="3950548" y="2509832"/>
                  <a:pt x="3949702" y="2532758"/>
                </a:cubicBezTo>
                <a:cubicBezTo>
                  <a:pt x="3938760" y="2520705"/>
                  <a:pt x="3952389" y="2562520"/>
                  <a:pt x="3938861" y="2556795"/>
                </a:cubicBezTo>
                <a:cubicBezTo>
                  <a:pt x="3939134" y="2561148"/>
                  <a:pt x="3939827" y="2565547"/>
                  <a:pt x="3940623" y="2570003"/>
                </a:cubicBezTo>
                <a:cubicBezTo>
                  <a:pt x="3940759" y="2570781"/>
                  <a:pt x="3940897" y="2571558"/>
                  <a:pt x="3941033" y="2572336"/>
                </a:cubicBezTo>
                <a:lnTo>
                  <a:pt x="3940366" y="2580478"/>
                </a:lnTo>
                <a:lnTo>
                  <a:pt x="3943063" y="2584265"/>
                </a:lnTo>
                <a:lnTo>
                  <a:pt x="3944125" y="2597587"/>
                </a:lnTo>
                <a:cubicBezTo>
                  <a:pt x="3944077" y="2602348"/>
                  <a:pt x="3943504" y="2607198"/>
                  <a:pt x="3942089" y="2612155"/>
                </a:cubicBezTo>
                <a:cubicBezTo>
                  <a:pt x="3932438" y="2625816"/>
                  <a:pt x="3941792" y="2663179"/>
                  <a:pt x="3929196" y="2679622"/>
                </a:cubicBezTo>
                <a:cubicBezTo>
                  <a:pt x="3925571" y="2686502"/>
                  <a:pt x="3920517" y="2712894"/>
                  <a:pt x="3923315" y="2720986"/>
                </a:cubicBezTo>
                <a:cubicBezTo>
                  <a:pt x="3923036" y="2727128"/>
                  <a:pt x="3920401" y="2732389"/>
                  <a:pt x="3923961" y="2738269"/>
                </a:cubicBezTo>
                <a:cubicBezTo>
                  <a:pt x="3928018" y="2746479"/>
                  <a:pt x="3916599" y="2759296"/>
                  <a:pt x="3922927" y="2761348"/>
                </a:cubicBezTo>
                <a:cubicBezTo>
                  <a:pt x="3919813" y="2786694"/>
                  <a:pt x="3907933" y="2868089"/>
                  <a:pt x="3905273" y="2890343"/>
                </a:cubicBezTo>
                <a:cubicBezTo>
                  <a:pt x="3905945" y="2891698"/>
                  <a:pt x="3906516" y="2893225"/>
                  <a:pt x="3906968" y="2894872"/>
                </a:cubicBezTo>
                <a:cubicBezTo>
                  <a:pt x="3909594" y="2904456"/>
                  <a:pt x="3907729" y="2916058"/>
                  <a:pt x="3902804" y="2920783"/>
                </a:cubicBezTo>
                <a:cubicBezTo>
                  <a:pt x="3885416" y="2946524"/>
                  <a:pt x="3880691" y="2976695"/>
                  <a:pt x="3873409" y="3003309"/>
                </a:cubicBezTo>
                <a:cubicBezTo>
                  <a:pt x="3866483" y="3034202"/>
                  <a:pt x="3883685" y="3021162"/>
                  <a:pt x="3865677" y="3054172"/>
                </a:cubicBezTo>
                <a:cubicBezTo>
                  <a:pt x="3869656" y="3061216"/>
                  <a:pt x="3869021" y="3066386"/>
                  <a:pt x="3865322" y="3073552"/>
                </a:cubicBezTo>
                <a:cubicBezTo>
                  <a:pt x="3862309" y="3088769"/>
                  <a:pt x="3874353" y="3094511"/>
                  <a:pt x="3864576" y="3105939"/>
                </a:cubicBezTo>
                <a:cubicBezTo>
                  <a:pt x="3871414" y="3106866"/>
                  <a:pt x="3862070" y="3136685"/>
                  <a:pt x="3869897" y="3133416"/>
                </a:cubicBezTo>
                <a:cubicBezTo>
                  <a:pt x="3873987" y="3146871"/>
                  <a:pt x="3863598" y="3146263"/>
                  <a:pt x="3866944" y="3159200"/>
                </a:cubicBezTo>
                <a:cubicBezTo>
                  <a:pt x="3866209" y="3171160"/>
                  <a:pt x="3861238" y="3148758"/>
                  <a:pt x="3858655" y="3160960"/>
                </a:cubicBezTo>
                <a:cubicBezTo>
                  <a:pt x="3856672" y="3176428"/>
                  <a:pt x="3845007" y="3169580"/>
                  <a:pt x="3857964" y="3189916"/>
                </a:cubicBezTo>
                <a:cubicBezTo>
                  <a:pt x="3851730" y="3203678"/>
                  <a:pt x="3857918" y="3210651"/>
                  <a:pt x="3857749" y="3234304"/>
                </a:cubicBezTo>
                <a:lnTo>
                  <a:pt x="3855596" y="3240571"/>
                </a:lnTo>
                <a:lnTo>
                  <a:pt x="3861634" y="3248569"/>
                </a:lnTo>
                <a:cubicBezTo>
                  <a:pt x="3864052" y="3253014"/>
                  <a:pt x="3865516" y="3258342"/>
                  <a:pt x="3864663" y="3265444"/>
                </a:cubicBezTo>
                <a:cubicBezTo>
                  <a:pt x="3848300" y="3307894"/>
                  <a:pt x="3875588" y="3268090"/>
                  <a:pt x="3865146" y="3338829"/>
                </a:cubicBezTo>
                <a:cubicBezTo>
                  <a:pt x="3862730" y="3342195"/>
                  <a:pt x="3864130" y="3351680"/>
                  <a:pt x="3867052" y="3351725"/>
                </a:cubicBezTo>
                <a:cubicBezTo>
                  <a:pt x="3865794" y="3356006"/>
                  <a:pt x="3859439" y="3365106"/>
                  <a:pt x="3863912" y="3367707"/>
                </a:cubicBezTo>
                <a:cubicBezTo>
                  <a:pt x="3863241" y="3379301"/>
                  <a:pt x="3861774" y="3390600"/>
                  <a:pt x="3859561" y="3401335"/>
                </a:cubicBezTo>
                <a:lnTo>
                  <a:pt x="3853212" y="3423129"/>
                </a:lnTo>
                <a:lnTo>
                  <a:pt x="3856572" y="3428759"/>
                </a:lnTo>
                <a:lnTo>
                  <a:pt x="3856601" y="3428999"/>
                </a:lnTo>
                <a:lnTo>
                  <a:pt x="0" y="3428999"/>
                </a:lnTo>
                <a:close/>
              </a:path>
            </a:pathLst>
          </a:custGeom>
        </p:spPr>
      </p:pic>
      <p:pic>
        <p:nvPicPr>
          <p:cNvPr id="10" name="Picture 9" descr="Service dog">
            <a:extLst>
              <a:ext uri="{FF2B5EF4-FFF2-40B4-BE49-F238E27FC236}">
                <a16:creationId xmlns:a16="http://schemas.microsoft.com/office/drawing/2014/main" id="{A90EBFF5-AF6A-A79D-9A38-3FD56F0A67F9}"/>
              </a:ext>
            </a:extLst>
          </p:cNvPr>
          <p:cNvPicPr>
            <a:picLocks noChangeAspect="1"/>
          </p:cNvPicPr>
          <p:nvPr/>
        </p:nvPicPr>
        <p:blipFill>
          <a:blip r:embed="rId4"/>
          <a:srcRect t="2333" r="1" b="3692"/>
          <a:stretch>
            <a:fillRect/>
          </a:stretch>
        </p:blipFill>
        <p:spPr>
          <a:xfrm>
            <a:off x="9" y="-7"/>
            <a:ext cx="3832765" cy="3493830"/>
          </a:xfrm>
          <a:custGeom>
            <a:avLst/>
            <a:gdLst/>
            <a:ahLst/>
            <a:cxnLst/>
            <a:rect l="l" t="t" r="r" b="b"/>
            <a:pathLst>
              <a:path w="3832765" h="3429000">
                <a:moveTo>
                  <a:pt x="0" y="0"/>
                </a:moveTo>
                <a:lnTo>
                  <a:pt x="3647227" y="0"/>
                </a:lnTo>
                <a:lnTo>
                  <a:pt x="3639550" y="38855"/>
                </a:lnTo>
                <a:cubicBezTo>
                  <a:pt x="3636650" y="54773"/>
                  <a:pt x="3634345" y="68219"/>
                  <a:pt x="3632595" y="77266"/>
                </a:cubicBezTo>
                <a:cubicBezTo>
                  <a:pt x="3626536" y="79781"/>
                  <a:pt x="3626501" y="84794"/>
                  <a:pt x="3629067" y="94172"/>
                </a:cubicBezTo>
                <a:cubicBezTo>
                  <a:pt x="3627578" y="163765"/>
                  <a:pt x="3557526" y="242917"/>
                  <a:pt x="3584106" y="259179"/>
                </a:cubicBezTo>
                <a:cubicBezTo>
                  <a:pt x="3583700" y="275569"/>
                  <a:pt x="3606846" y="331307"/>
                  <a:pt x="3599938" y="369872"/>
                </a:cubicBezTo>
                <a:cubicBezTo>
                  <a:pt x="3585388" y="383902"/>
                  <a:pt x="3596928" y="466732"/>
                  <a:pt x="3595032" y="485807"/>
                </a:cubicBezTo>
                <a:cubicBezTo>
                  <a:pt x="3585943" y="488250"/>
                  <a:pt x="3592517" y="521115"/>
                  <a:pt x="3579338" y="516547"/>
                </a:cubicBezTo>
                <a:cubicBezTo>
                  <a:pt x="3573622" y="519766"/>
                  <a:pt x="3573367" y="529229"/>
                  <a:pt x="3578241" y="534293"/>
                </a:cubicBezTo>
                <a:cubicBezTo>
                  <a:pt x="3576722" y="545474"/>
                  <a:pt x="3569890" y="551581"/>
                  <a:pt x="3577790" y="563888"/>
                </a:cubicBezTo>
                <a:cubicBezTo>
                  <a:pt x="3576008" y="579306"/>
                  <a:pt x="3555937" y="592508"/>
                  <a:pt x="3568362" y="606614"/>
                </a:cubicBezTo>
                <a:cubicBezTo>
                  <a:pt x="3548060" y="617296"/>
                  <a:pt x="3566748" y="665721"/>
                  <a:pt x="3562360" y="696544"/>
                </a:cubicBezTo>
                <a:cubicBezTo>
                  <a:pt x="3540870" y="749643"/>
                  <a:pt x="3563552" y="814684"/>
                  <a:pt x="3525923" y="839698"/>
                </a:cubicBezTo>
                <a:cubicBezTo>
                  <a:pt x="3535181" y="895191"/>
                  <a:pt x="3521523" y="937628"/>
                  <a:pt x="3518879" y="980382"/>
                </a:cubicBezTo>
                <a:cubicBezTo>
                  <a:pt x="3513995" y="999599"/>
                  <a:pt x="3527321" y="1012505"/>
                  <a:pt x="3515302" y="1028426"/>
                </a:cubicBezTo>
                <a:cubicBezTo>
                  <a:pt x="3518279" y="1066840"/>
                  <a:pt x="3496325" y="1148092"/>
                  <a:pt x="3536738" y="1210870"/>
                </a:cubicBezTo>
                <a:lnTo>
                  <a:pt x="3591526" y="1380154"/>
                </a:lnTo>
                <a:cubicBezTo>
                  <a:pt x="3610626" y="1430030"/>
                  <a:pt x="3618402" y="1446676"/>
                  <a:pt x="3627364" y="1475232"/>
                </a:cubicBezTo>
                <a:cubicBezTo>
                  <a:pt x="3630584" y="1500131"/>
                  <a:pt x="3621205" y="1517302"/>
                  <a:pt x="3629315" y="1551492"/>
                </a:cubicBezTo>
                <a:cubicBezTo>
                  <a:pt x="3627771" y="1569255"/>
                  <a:pt x="3642142" y="1604305"/>
                  <a:pt x="3642065" y="1616703"/>
                </a:cubicBezTo>
                <a:cubicBezTo>
                  <a:pt x="3644190" y="1615867"/>
                  <a:pt x="3646228" y="1622618"/>
                  <a:pt x="3644837" y="1625880"/>
                </a:cubicBezTo>
                <a:cubicBezTo>
                  <a:pt x="3644873" y="1682450"/>
                  <a:pt x="3660396" y="1644242"/>
                  <a:pt x="3653089" y="1681195"/>
                </a:cubicBezTo>
                <a:cubicBezTo>
                  <a:pt x="3653672" y="1703685"/>
                  <a:pt x="3678100" y="1693642"/>
                  <a:pt x="3669268" y="1720463"/>
                </a:cubicBezTo>
                <a:cubicBezTo>
                  <a:pt x="3672709" y="1747068"/>
                  <a:pt x="3683894" y="1760489"/>
                  <a:pt x="3680555" y="1787683"/>
                </a:cubicBezTo>
                <a:cubicBezTo>
                  <a:pt x="3683815" y="1812577"/>
                  <a:pt x="3690283" y="1832624"/>
                  <a:pt x="3690144" y="1854892"/>
                </a:cubicBezTo>
                <a:cubicBezTo>
                  <a:pt x="3694176" y="1862246"/>
                  <a:pt x="3696364" y="1869845"/>
                  <a:pt x="3692847" y="1879545"/>
                </a:cubicBezTo>
                <a:lnTo>
                  <a:pt x="3705899" y="1950159"/>
                </a:lnTo>
                <a:cubicBezTo>
                  <a:pt x="3705811" y="1963349"/>
                  <a:pt x="3696947" y="1944883"/>
                  <a:pt x="3698529" y="1956744"/>
                </a:cubicBezTo>
                <a:cubicBezTo>
                  <a:pt x="3704089" y="1967128"/>
                  <a:pt x="3694319" y="1972691"/>
                  <a:pt x="3700670" y="1983128"/>
                </a:cubicBezTo>
                <a:cubicBezTo>
                  <a:pt x="3707325" y="1975376"/>
                  <a:pt x="3704290" y="2019261"/>
                  <a:pt x="3710819" y="2016104"/>
                </a:cubicBezTo>
                <a:cubicBezTo>
                  <a:pt x="3703899" y="2032806"/>
                  <a:pt x="3716180" y="2041037"/>
                  <a:pt x="3716263" y="2057358"/>
                </a:cubicBezTo>
                <a:cubicBezTo>
                  <a:pt x="3714181" y="2066395"/>
                  <a:pt x="3708419" y="2088153"/>
                  <a:pt x="3713451" y="2092532"/>
                </a:cubicBezTo>
                <a:cubicBezTo>
                  <a:pt x="3702969" y="2134723"/>
                  <a:pt x="3713408" y="2112089"/>
                  <a:pt x="3712825" y="2145702"/>
                </a:cubicBezTo>
                <a:cubicBezTo>
                  <a:pt x="3711099" y="2175441"/>
                  <a:pt x="3721651" y="2170882"/>
                  <a:pt x="3710370" y="2205762"/>
                </a:cubicBezTo>
                <a:cubicBezTo>
                  <a:pt x="3706686" y="2213193"/>
                  <a:pt x="3707151" y="2225380"/>
                  <a:pt x="3711407" y="2232983"/>
                </a:cubicBezTo>
                <a:cubicBezTo>
                  <a:pt x="3712139" y="2234292"/>
                  <a:pt x="3712959" y="2235411"/>
                  <a:pt x="3713840" y="2236309"/>
                </a:cubicBezTo>
                <a:cubicBezTo>
                  <a:pt x="3705311" y="2258197"/>
                  <a:pt x="3712810" y="2264929"/>
                  <a:pt x="3706371" y="2276362"/>
                </a:cubicBezTo>
                <a:cubicBezTo>
                  <a:pt x="3707813" y="2303313"/>
                  <a:pt x="3719116" y="2319717"/>
                  <a:pt x="3713548" y="2330164"/>
                </a:cubicBezTo>
                <a:cubicBezTo>
                  <a:pt x="3716700" y="2349548"/>
                  <a:pt x="3722681" y="2379563"/>
                  <a:pt x="3725281" y="2392669"/>
                </a:cubicBezTo>
                <a:cubicBezTo>
                  <a:pt x="3729704" y="2396182"/>
                  <a:pt x="3728251" y="2402767"/>
                  <a:pt x="3729156" y="2408800"/>
                </a:cubicBezTo>
                <a:cubicBezTo>
                  <a:pt x="3733288" y="2414878"/>
                  <a:pt x="3733591" y="2443086"/>
                  <a:pt x="3731527" y="2451803"/>
                </a:cubicBezTo>
                <a:lnTo>
                  <a:pt x="3736702" y="2478754"/>
                </a:lnTo>
                <a:cubicBezTo>
                  <a:pt x="3728550" y="2525478"/>
                  <a:pt x="3760386" y="2545889"/>
                  <a:pt x="3730701" y="2582746"/>
                </a:cubicBezTo>
                <a:cubicBezTo>
                  <a:pt x="3730821" y="2599785"/>
                  <a:pt x="3740171" y="2587220"/>
                  <a:pt x="3740291" y="2604259"/>
                </a:cubicBezTo>
                <a:cubicBezTo>
                  <a:pt x="3743848" y="2626667"/>
                  <a:pt x="3731064" y="2615985"/>
                  <a:pt x="3745312" y="2636571"/>
                </a:cubicBezTo>
                <a:cubicBezTo>
                  <a:pt x="3741774" y="2677126"/>
                  <a:pt x="3756230" y="2698390"/>
                  <a:pt x="3745913" y="2734956"/>
                </a:cubicBezTo>
                <a:cubicBezTo>
                  <a:pt x="3751211" y="2727858"/>
                  <a:pt x="3750682" y="2814031"/>
                  <a:pt x="3749695" y="2825841"/>
                </a:cubicBezTo>
                <a:cubicBezTo>
                  <a:pt x="3749942" y="2850991"/>
                  <a:pt x="3747920" y="2877551"/>
                  <a:pt x="3747393" y="2915771"/>
                </a:cubicBezTo>
                <a:cubicBezTo>
                  <a:pt x="3750755" y="2949567"/>
                  <a:pt x="3739923" y="2933903"/>
                  <a:pt x="3751447" y="2964244"/>
                </a:cubicBezTo>
                <a:cubicBezTo>
                  <a:pt x="3751616" y="2982921"/>
                  <a:pt x="3749341" y="3024704"/>
                  <a:pt x="3748411" y="3027834"/>
                </a:cubicBezTo>
                <a:lnTo>
                  <a:pt x="3748938" y="3029071"/>
                </a:lnTo>
                <a:cubicBezTo>
                  <a:pt x="3750070" y="3034527"/>
                  <a:pt x="3749794" y="3037871"/>
                  <a:pt x="3748894" y="3040270"/>
                </a:cubicBezTo>
                <a:lnTo>
                  <a:pt x="3747334" y="3042558"/>
                </a:lnTo>
                <a:cubicBezTo>
                  <a:pt x="3747162" y="3045102"/>
                  <a:pt x="3746989" y="3047646"/>
                  <a:pt x="3746817" y="3050190"/>
                </a:cubicBezTo>
                <a:lnTo>
                  <a:pt x="3744491" y="3065086"/>
                </a:lnTo>
                <a:lnTo>
                  <a:pt x="3745283" y="3068003"/>
                </a:lnTo>
                <a:lnTo>
                  <a:pt x="3743686" y="3090671"/>
                </a:lnTo>
                <a:lnTo>
                  <a:pt x="3744246" y="3091046"/>
                </a:lnTo>
                <a:cubicBezTo>
                  <a:pt x="3745467" y="3092400"/>
                  <a:pt x="3746300" y="3094375"/>
                  <a:pt x="3746343" y="3097703"/>
                </a:cubicBezTo>
                <a:cubicBezTo>
                  <a:pt x="3754816" y="3093496"/>
                  <a:pt x="3749641" y="3100105"/>
                  <a:pt x="3749018" y="3110287"/>
                </a:cubicBezTo>
                <a:cubicBezTo>
                  <a:pt x="3762039" y="3106026"/>
                  <a:pt x="3755113" y="3134407"/>
                  <a:pt x="3762400" y="3140063"/>
                </a:cubicBezTo>
                <a:cubicBezTo>
                  <a:pt x="3761648" y="3147641"/>
                  <a:pt x="3761093" y="3155576"/>
                  <a:pt x="3760798" y="3163705"/>
                </a:cubicBezTo>
                <a:cubicBezTo>
                  <a:pt x="3760796" y="3165306"/>
                  <a:pt x="3760795" y="3166906"/>
                  <a:pt x="3760793" y="3168507"/>
                </a:cubicBezTo>
                <a:lnTo>
                  <a:pt x="3760925" y="3168621"/>
                </a:lnTo>
                <a:cubicBezTo>
                  <a:pt x="3761203" y="3169703"/>
                  <a:pt x="3761307" y="3171298"/>
                  <a:pt x="3761180" y="3173722"/>
                </a:cubicBezTo>
                <a:lnTo>
                  <a:pt x="3760784" y="3177263"/>
                </a:lnTo>
                <a:lnTo>
                  <a:pt x="3760776" y="3186578"/>
                </a:lnTo>
                <a:lnTo>
                  <a:pt x="3761644" y="3189908"/>
                </a:lnTo>
                <a:cubicBezTo>
                  <a:pt x="3767239" y="3200999"/>
                  <a:pt x="3784386" y="3192521"/>
                  <a:pt x="3778090" y="3215620"/>
                </a:cubicBezTo>
                <a:cubicBezTo>
                  <a:pt x="3782929" y="3238942"/>
                  <a:pt x="3794645" y="3248487"/>
                  <a:pt x="3792860" y="3273934"/>
                </a:cubicBezTo>
                <a:cubicBezTo>
                  <a:pt x="3797428" y="3295746"/>
                  <a:pt x="3804878" y="3312408"/>
                  <a:pt x="3805965" y="3332638"/>
                </a:cubicBezTo>
                <a:cubicBezTo>
                  <a:pt x="3810325" y="3338359"/>
                  <a:pt x="3812891" y="3344736"/>
                  <a:pt x="3809972" y="3354360"/>
                </a:cubicBezTo>
                <a:cubicBezTo>
                  <a:pt x="3815463" y="3373933"/>
                  <a:pt x="3822569" y="3374995"/>
                  <a:pt x="3820366" y="3391014"/>
                </a:cubicBezTo>
                <a:cubicBezTo>
                  <a:pt x="3832550" y="3396219"/>
                  <a:pt x="3828906" y="3399305"/>
                  <a:pt x="3827143" y="3406519"/>
                </a:cubicBezTo>
                <a:cubicBezTo>
                  <a:pt x="3827126" y="3406819"/>
                  <a:pt x="3827110" y="3407118"/>
                  <a:pt x="3827093" y="3407418"/>
                </a:cubicBezTo>
                <a:lnTo>
                  <a:pt x="3828820" y="3408091"/>
                </a:lnTo>
                <a:lnTo>
                  <a:pt x="3830121" y="3410929"/>
                </a:lnTo>
                <a:lnTo>
                  <a:pt x="3831461" y="3420084"/>
                </a:lnTo>
                <a:cubicBezTo>
                  <a:pt x="3831507" y="3421309"/>
                  <a:pt x="3831554" y="3422534"/>
                  <a:pt x="3831600" y="3423759"/>
                </a:cubicBezTo>
                <a:cubicBezTo>
                  <a:pt x="3831831" y="3426205"/>
                  <a:pt x="3832160" y="3427719"/>
                  <a:pt x="3832580" y="3428642"/>
                </a:cubicBezTo>
                <a:cubicBezTo>
                  <a:pt x="3832626" y="3428658"/>
                  <a:pt x="3832672" y="3428675"/>
                  <a:pt x="3832719" y="3428690"/>
                </a:cubicBezTo>
                <a:lnTo>
                  <a:pt x="3832765" y="3429000"/>
                </a:lnTo>
                <a:lnTo>
                  <a:pt x="0" y="3429000"/>
                </a:lnTo>
                <a:close/>
              </a:path>
            </a:pathLst>
          </a:custGeom>
        </p:spPr>
      </p:pic>
      <p:graphicFrame>
        <p:nvGraphicFramePr>
          <p:cNvPr id="7" name="Content Placeholder 2">
            <a:extLst>
              <a:ext uri="{FF2B5EF4-FFF2-40B4-BE49-F238E27FC236}">
                <a16:creationId xmlns:a16="http://schemas.microsoft.com/office/drawing/2014/main" id="{E2992C8C-E7B0-4F0D-960D-1321D82463D7}"/>
              </a:ext>
            </a:extLst>
          </p:cNvPr>
          <p:cNvGraphicFramePr>
            <a:graphicFrameLocks noGrp="1"/>
          </p:cNvGraphicFramePr>
          <p:nvPr>
            <p:ph idx="1"/>
            <p:extLst>
              <p:ext uri="{D42A27DB-BD31-4B8C-83A1-F6EECF244321}">
                <p14:modId xmlns:p14="http://schemas.microsoft.com/office/powerpoint/2010/main" val="695380819"/>
              </p:ext>
            </p:extLst>
          </p:nvPr>
        </p:nvGraphicFramePr>
        <p:xfrm>
          <a:off x="4653887" y="2193779"/>
          <a:ext cx="6564573" cy="390890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89761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5B9334-3E03-4CA7-3616-4D3C9DC2C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17AD068-0056-8C58-08B4-6A9771754A42}"/>
              </a:ext>
            </a:extLst>
          </p:cNvPr>
          <p:cNvSpPr txBox="1"/>
          <p:nvPr/>
        </p:nvSpPr>
        <p:spPr>
          <a:xfrm>
            <a:off x="9317887" y="1284901"/>
            <a:ext cx="2018582" cy="369332"/>
          </a:xfrm>
          <a:prstGeom prst="rect">
            <a:avLst/>
          </a:prstGeom>
          <a:noFill/>
          <a:ln w="12700">
            <a:solidFill>
              <a:schemeClr val="tx1"/>
            </a:solidFill>
          </a:ln>
        </p:spPr>
        <p:txBody>
          <a:bodyPr wrap="square" rtlCol="0">
            <a:spAutoFit/>
          </a:bodyPr>
          <a:lstStyle/>
          <a:p>
            <a:r>
              <a:rPr lang="en-US" dirty="0"/>
              <a:t>N = 31 responses</a:t>
            </a:r>
          </a:p>
        </p:txBody>
      </p:sp>
      <p:graphicFrame>
        <p:nvGraphicFramePr>
          <p:cNvPr id="4" name="Chart 3">
            <a:extLst>
              <a:ext uri="{FF2B5EF4-FFF2-40B4-BE49-F238E27FC236}">
                <a16:creationId xmlns:a16="http://schemas.microsoft.com/office/drawing/2014/main" id="{709C5264-5626-8BD6-F82C-998BA6A16BDD}"/>
              </a:ext>
            </a:extLst>
          </p:cNvPr>
          <p:cNvGraphicFramePr/>
          <p:nvPr>
            <p:extLst>
              <p:ext uri="{D42A27DB-BD31-4B8C-83A1-F6EECF244321}">
                <p14:modId xmlns:p14="http://schemas.microsoft.com/office/powerpoint/2010/main" val="1376496949"/>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81648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2959E-15FE-55D6-8D58-99D099E18C2F}"/>
              </a:ext>
            </a:extLst>
          </p:cNvPr>
          <p:cNvSpPr>
            <a:spLocks noGrp="1"/>
          </p:cNvSpPr>
          <p:nvPr>
            <p:ph type="title"/>
          </p:nvPr>
        </p:nvSpPr>
        <p:spPr>
          <a:xfrm>
            <a:off x="838200" y="0"/>
            <a:ext cx="10515600" cy="673331"/>
          </a:xfrm>
        </p:spPr>
        <p:txBody>
          <a:bodyPr>
            <a:normAutofit/>
          </a:bodyPr>
          <a:lstStyle/>
          <a:p>
            <a:pPr algn="ctr"/>
            <a:r>
              <a:rPr lang="en-US" sz="3600" dirty="0"/>
              <a:t>How do we improve DRS at UW?</a:t>
            </a:r>
          </a:p>
        </p:txBody>
      </p:sp>
      <p:graphicFrame>
        <p:nvGraphicFramePr>
          <p:cNvPr id="1028" name="Content Placeholder 2">
            <a:extLst>
              <a:ext uri="{FF2B5EF4-FFF2-40B4-BE49-F238E27FC236}">
                <a16:creationId xmlns:a16="http://schemas.microsoft.com/office/drawing/2014/main" id="{F4DF54C1-25FF-92ED-DBEE-E453CF54E9A9}"/>
              </a:ext>
            </a:extLst>
          </p:cNvPr>
          <p:cNvGraphicFramePr>
            <a:graphicFrameLocks noGrp="1"/>
          </p:cNvGraphicFramePr>
          <p:nvPr>
            <p:ph idx="1"/>
            <p:extLst>
              <p:ext uri="{D42A27DB-BD31-4B8C-83A1-F6EECF244321}">
                <p14:modId xmlns:p14="http://schemas.microsoft.com/office/powerpoint/2010/main" val="1348458533"/>
              </p:ext>
            </p:extLst>
          </p:nvPr>
        </p:nvGraphicFramePr>
        <p:xfrm>
          <a:off x="0" y="1942744"/>
          <a:ext cx="12191999" cy="4915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The United States Department of Justice">
            <a:extLst>
              <a:ext uri="{FF2B5EF4-FFF2-40B4-BE49-F238E27FC236}">
                <a16:creationId xmlns:a16="http://schemas.microsoft.com/office/drawing/2014/main" id="{30452E28-9931-6D63-6DC7-3C9510E19BE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931" y="100089"/>
            <a:ext cx="1729047" cy="172904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CBD091C-555A-946A-954E-FE24C6586F93}"/>
              </a:ext>
            </a:extLst>
          </p:cNvPr>
          <p:cNvSpPr txBox="1"/>
          <p:nvPr/>
        </p:nvSpPr>
        <p:spPr>
          <a:xfrm>
            <a:off x="1965346" y="792198"/>
            <a:ext cx="3071349" cy="923330"/>
          </a:xfrm>
          <a:prstGeom prst="rect">
            <a:avLst/>
          </a:prstGeom>
          <a:noFill/>
          <a:ln w="12700">
            <a:solidFill>
              <a:schemeClr val="tx1"/>
            </a:solidFill>
          </a:ln>
        </p:spPr>
        <p:txBody>
          <a:bodyPr wrap="square">
            <a:spAutoFit/>
          </a:bodyPr>
          <a:lstStyle/>
          <a:p>
            <a:r>
              <a:rPr lang="en-US" b="1" dirty="0" err="1"/>
              <a:t>ADA.gov</a:t>
            </a:r>
            <a:br>
              <a:rPr lang="en-US" b="1" dirty="0"/>
            </a:br>
            <a:r>
              <a:rPr lang="en-US" b="1" dirty="0"/>
              <a:t>US Department of Justice</a:t>
            </a:r>
            <a:br>
              <a:rPr lang="en-US" b="1" dirty="0"/>
            </a:br>
            <a:r>
              <a:rPr lang="en-US" b="1" dirty="0"/>
              <a:t>Civil Rights Division</a:t>
            </a:r>
          </a:p>
        </p:txBody>
      </p:sp>
    </p:spTree>
    <p:extLst>
      <p:ext uri="{BB962C8B-B14F-4D97-AF65-F5344CB8AC3E}">
        <p14:creationId xmlns:p14="http://schemas.microsoft.com/office/powerpoint/2010/main" val="1085845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25000">
              <a:schemeClr val="accent5">
                <a:lumMod val="75000"/>
              </a:schemeClr>
            </a:gs>
            <a:gs pos="74000">
              <a:srgbClr val="7030A0"/>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6C111-0111-C2BE-0620-BD61B2845904}"/>
              </a:ext>
            </a:extLst>
          </p:cNvPr>
          <p:cNvSpPr>
            <a:spLocks noGrp="1"/>
          </p:cNvSpPr>
          <p:nvPr>
            <p:ph type="title"/>
          </p:nvPr>
        </p:nvSpPr>
        <p:spPr>
          <a:xfrm>
            <a:off x="838199" y="122799"/>
            <a:ext cx="10515600" cy="1702826"/>
          </a:xfrm>
        </p:spPr>
        <p:txBody>
          <a:bodyPr>
            <a:normAutofit/>
          </a:bodyPr>
          <a:lstStyle/>
          <a:p>
            <a:pPr algn="ctr"/>
            <a:r>
              <a:rPr lang="en-US" sz="9600" dirty="0"/>
              <a:t>Thank you!</a:t>
            </a:r>
          </a:p>
        </p:txBody>
      </p:sp>
      <p:sp>
        <p:nvSpPr>
          <p:cNvPr id="3" name="Content Placeholder 2">
            <a:extLst>
              <a:ext uri="{FF2B5EF4-FFF2-40B4-BE49-F238E27FC236}">
                <a16:creationId xmlns:a16="http://schemas.microsoft.com/office/drawing/2014/main" id="{573D276B-FB0B-99C0-2937-55D539FD2DA3}"/>
              </a:ext>
            </a:extLst>
          </p:cNvPr>
          <p:cNvSpPr>
            <a:spLocks noGrp="1"/>
          </p:cNvSpPr>
          <p:nvPr>
            <p:ph idx="1"/>
          </p:nvPr>
        </p:nvSpPr>
        <p:spPr/>
        <p:txBody>
          <a:bodyPr/>
          <a:lstStyle/>
          <a:p>
            <a:pPr algn="ctr"/>
            <a:endParaRPr lang="en-US" dirty="0"/>
          </a:p>
          <a:p>
            <a:pPr marL="0" indent="0" algn="ctr">
              <a:buNone/>
            </a:pPr>
            <a:endParaRPr lang="en-US" dirty="0"/>
          </a:p>
        </p:txBody>
      </p:sp>
      <p:pic>
        <p:nvPicPr>
          <p:cNvPr id="5" name="Picture 4" descr="A dog with a rainbow tie&#10;&#10;AI-generated content may be incorrect.">
            <a:extLst>
              <a:ext uri="{FF2B5EF4-FFF2-40B4-BE49-F238E27FC236}">
                <a16:creationId xmlns:a16="http://schemas.microsoft.com/office/drawing/2014/main" id="{735C6CCF-B227-024E-D32D-732F7A90E74D}"/>
              </a:ext>
            </a:extLst>
          </p:cNvPr>
          <p:cNvPicPr>
            <a:picLocks noChangeAspect="1"/>
          </p:cNvPicPr>
          <p:nvPr/>
        </p:nvPicPr>
        <p:blipFill>
          <a:blip r:embed="rId3"/>
          <a:stretch>
            <a:fillRect/>
          </a:stretch>
        </p:blipFill>
        <p:spPr>
          <a:xfrm rot="5400000">
            <a:off x="3579812" y="2454672"/>
            <a:ext cx="5032375" cy="3774281"/>
          </a:xfrm>
          <a:prstGeom prst="rect">
            <a:avLst/>
          </a:prstGeom>
        </p:spPr>
      </p:pic>
      <p:sp>
        <p:nvSpPr>
          <p:cNvPr id="6" name="TextBox 5">
            <a:extLst>
              <a:ext uri="{FF2B5EF4-FFF2-40B4-BE49-F238E27FC236}">
                <a16:creationId xmlns:a16="http://schemas.microsoft.com/office/drawing/2014/main" id="{B6B411A2-136F-D9F9-E2F0-EC484AC6D191}"/>
              </a:ext>
            </a:extLst>
          </p:cNvPr>
          <p:cNvSpPr txBox="1"/>
          <p:nvPr/>
        </p:nvSpPr>
        <p:spPr>
          <a:xfrm>
            <a:off x="7983140" y="6488668"/>
            <a:ext cx="4208860" cy="369332"/>
          </a:xfrm>
          <a:prstGeom prst="rect">
            <a:avLst/>
          </a:prstGeom>
          <a:noFill/>
        </p:spPr>
        <p:txBody>
          <a:bodyPr wrap="square" rtlCol="0">
            <a:spAutoFit/>
          </a:bodyPr>
          <a:lstStyle/>
          <a:p>
            <a:r>
              <a:rPr lang="en-US" dirty="0"/>
              <a:t>Dog:  Dawn (Chandra’s corgi/blue heeler)</a:t>
            </a:r>
          </a:p>
        </p:txBody>
      </p:sp>
    </p:spTree>
    <p:extLst>
      <p:ext uri="{BB962C8B-B14F-4D97-AF65-F5344CB8AC3E}">
        <p14:creationId xmlns:p14="http://schemas.microsoft.com/office/powerpoint/2010/main" val="308425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pattFill prst="divot">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81485-53A4-18B7-41BB-450E4F311250}"/>
              </a:ext>
            </a:extLst>
          </p:cNvPr>
          <p:cNvSpPr>
            <a:spLocks noGrp="1"/>
          </p:cNvSpPr>
          <p:nvPr>
            <p:ph type="title"/>
          </p:nvPr>
        </p:nvSpPr>
        <p:spPr>
          <a:xfrm>
            <a:off x="838200" y="18256"/>
            <a:ext cx="10515600" cy="662782"/>
          </a:xfrm>
        </p:spPr>
        <p:txBody>
          <a:bodyPr>
            <a:normAutofit fontScale="90000"/>
          </a:bodyPr>
          <a:lstStyle/>
          <a:p>
            <a:pPr algn="ctr"/>
            <a:r>
              <a:rPr lang="en-US" dirty="0"/>
              <a:t>References</a:t>
            </a:r>
          </a:p>
        </p:txBody>
      </p:sp>
      <p:sp>
        <p:nvSpPr>
          <p:cNvPr id="3" name="Content Placeholder 2">
            <a:extLst>
              <a:ext uri="{FF2B5EF4-FFF2-40B4-BE49-F238E27FC236}">
                <a16:creationId xmlns:a16="http://schemas.microsoft.com/office/drawing/2014/main" id="{5BAD7C2B-72BE-69E9-7512-34FE9DED64D2}"/>
              </a:ext>
            </a:extLst>
          </p:cNvPr>
          <p:cNvSpPr>
            <a:spLocks noGrp="1"/>
          </p:cNvSpPr>
          <p:nvPr>
            <p:ph idx="1"/>
          </p:nvPr>
        </p:nvSpPr>
        <p:spPr>
          <a:xfrm>
            <a:off x="0" y="681038"/>
            <a:ext cx="12192000" cy="6158706"/>
          </a:xfrm>
        </p:spPr>
        <p:txBody>
          <a:bodyPr>
            <a:normAutofit/>
          </a:bodyPr>
          <a:lstStyle/>
          <a:p>
            <a:pPr marL="514350" indent="-514350">
              <a:buFont typeface="+mj-lt"/>
              <a:buAutoNum type="arabicPeriod"/>
            </a:pPr>
            <a:r>
              <a:rPr lang="en-US" dirty="0" err="1"/>
              <a:t>ADA.gov</a:t>
            </a:r>
            <a:r>
              <a:rPr lang="en-US" dirty="0"/>
              <a:t>.  (n.d.) The Americans with Disabilities Act (ADA) protects people with disabilities from discrimination. US Department of Justice, Civil Rights Division. </a:t>
            </a:r>
            <a:r>
              <a:rPr lang="en-US" dirty="0">
                <a:hlinkClick r:id="rId3"/>
              </a:rPr>
              <a:t>https://www.ada.gov/</a:t>
            </a:r>
            <a:endParaRPr lang="en-US" dirty="0"/>
          </a:p>
          <a:p>
            <a:pPr marL="514350" indent="-514350">
              <a:buFont typeface="+mj-lt"/>
              <a:buAutoNum type="arabicPeriod"/>
            </a:pPr>
            <a:r>
              <a:rPr lang="en-US" dirty="0"/>
              <a:t>Disability Resources for Students.  (2024).  Frequently Asked Questions. </a:t>
            </a:r>
            <a:r>
              <a:rPr lang="en-US" dirty="0">
                <a:hlinkClick r:id="rId4"/>
              </a:rPr>
              <a:t>https://depts.washington.edu/uwdrs/faculty/faqs/</a:t>
            </a:r>
            <a:endParaRPr lang="en-US" dirty="0"/>
          </a:p>
          <a:p>
            <a:pPr marL="514350" indent="-514350">
              <a:buFont typeface="+mj-lt"/>
              <a:buAutoNum type="arabicPeriod"/>
            </a:pPr>
            <a:r>
              <a:rPr lang="en-US" dirty="0"/>
              <a:t>Shaw, S. F., &amp; Dukes, L. (2005). Performance indicators for postsecondary disability services. </a:t>
            </a:r>
            <a:r>
              <a:rPr lang="en-US" i="1" dirty="0"/>
              <a:t>Default journal</a:t>
            </a:r>
            <a:r>
              <a:rPr lang="en-US" dirty="0"/>
              <a:t>. </a:t>
            </a:r>
            <a:r>
              <a:rPr lang="en-US" dirty="0">
                <a:hlinkClick r:id="rId5"/>
              </a:rPr>
              <a:t>https://login.ezproxy.lib.usf.edu/login?url=http://</a:t>
            </a:r>
            <a:r>
              <a:rPr lang="en-US" dirty="0" err="1">
                <a:hlinkClick r:id="rId5"/>
              </a:rPr>
              <a:t>search.ebscohost.com</a:t>
            </a:r>
            <a:r>
              <a:rPr lang="en-US" dirty="0">
                <a:hlinkClick r:id="rId5"/>
              </a:rPr>
              <a:t>/</a:t>
            </a:r>
            <a:r>
              <a:rPr lang="en-US" dirty="0" err="1">
                <a:hlinkClick r:id="rId5"/>
              </a:rPr>
              <a:t>login.aspx?direct</a:t>
            </a:r>
            <a:r>
              <a:rPr lang="en-US" dirty="0">
                <a:hlinkClick r:id="rId5"/>
              </a:rPr>
              <a:t>=</a:t>
            </a:r>
            <a:r>
              <a:rPr lang="en-US" dirty="0" err="1">
                <a:hlinkClick r:id="rId5"/>
              </a:rPr>
              <a:t>true&amp;db</a:t>
            </a:r>
            <a:r>
              <a:rPr lang="en-US" dirty="0">
                <a:hlinkClick r:id="rId5"/>
              </a:rPr>
              <a:t>=</a:t>
            </a:r>
            <a:r>
              <a:rPr lang="en-US" dirty="0" err="1">
                <a:hlinkClick r:id="rId5"/>
              </a:rPr>
              <a:t>ofm&amp;AN</a:t>
            </a:r>
            <a:r>
              <a:rPr lang="en-US" dirty="0">
                <a:hlinkClick r:id="rId5"/>
              </a:rPr>
              <a:t>=507849656&amp;site=</a:t>
            </a:r>
            <a:r>
              <a:rPr lang="en-US" dirty="0" err="1">
                <a:hlinkClick r:id="rId5"/>
              </a:rPr>
              <a:t>ehost</a:t>
            </a:r>
            <a:r>
              <a:rPr lang="en-US" dirty="0">
                <a:hlinkClick r:id="rId5"/>
              </a:rPr>
              <a:t>-live</a:t>
            </a:r>
            <a:endParaRPr lang="en-US" dirty="0"/>
          </a:p>
          <a:p>
            <a:pPr marL="514350" indent="-514350">
              <a:buFont typeface="+mj-lt"/>
              <a:buAutoNum type="arabicPeriod"/>
            </a:pPr>
            <a:r>
              <a:rPr lang="en-US" dirty="0"/>
              <a:t>Wells, M.  (2025). Disability services in higher education: Statistical disparities and the potential role of AI in bridging institutional gaps.  </a:t>
            </a:r>
            <a:r>
              <a:rPr lang="en-US" i="1" dirty="0"/>
              <a:t>PLOS One</a:t>
            </a:r>
            <a:r>
              <a:rPr lang="en-US" dirty="0"/>
              <a:t>, </a:t>
            </a:r>
            <a:r>
              <a:rPr lang="en-US" i="1" dirty="0"/>
              <a:t>20</a:t>
            </a:r>
            <a:r>
              <a:rPr lang="en-US" dirty="0"/>
              <a:t>(5), 1–7.  </a:t>
            </a:r>
            <a:r>
              <a:rPr lang="en-US" dirty="0">
                <a:hlinkClick r:id="rId6"/>
              </a:rPr>
              <a:t>https://doi.org/10.1371/journal.pone.0322728</a:t>
            </a:r>
            <a:endParaRPr lang="en-US" dirty="0"/>
          </a:p>
        </p:txBody>
      </p:sp>
    </p:spTree>
    <p:extLst>
      <p:ext uri="{BB962C8B-B14F-4D97-AF65-F5344CB8AC3E}">
        <p14:creationId xmlns:p14="http://schemas.microsoft.com/office/powerpoint/2010/main" val="1089480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DB216C-F2C8-E1FA-CB25-5D89ADFB98DC}"/>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Disability Services at Universities</a:t>
            </a:r>
          </a:p>
        </p:txBody>
      </p:sp>
      <p:graphicFrame>
        <p:nvGraphicFramePr>
          <p:cNvPr id="5" name="Content Placeholder 2">
            <a:extLst>
              <a:ext uri="{FF2B5EF4-FFF2-40B4-BE49-F238E27FC236}">
                <a16:creationId xmlns:a16="http://schemas.microsoft.com/office/drawing/2014/main" id="{C033C8F1-224B-063B-044C-F5A828712C6C}"/>
              </a:ext>
            </a:extLst>
          </p:cNvPr>
          <p:cNvGraphicFramePr>
            <a:graphicFrameLocks noGrp="1"/>
          </p:cNvGraphicFramePr>
          <p:nvPr>
            <p:ph idx="1"/>
            <p:extLst>
              <p:ext uri="{D42A27DB-BD31-4B8C-83A1-F6EECF244321}">
                <p14:modId xmlns:p14="http://schemas.microsoft.com/office/powerpoint/2010/main" val="254480488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5451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AA193B-C770-A181-2311-7A702F0805D0}"/>
              </a:ext>
            </a:extLst>
          </p:cNvPr>
          <p:cNvSpPr>
            <a:spLocks noGrp="1"/>
          </p:cNvSpPr>
          <p:nvPr>
            <p:ph type="title"/>
          </p:nvPr>
        </p:nvSpPr>
        <p:spPr>
          <a:xfrm>
            <a:off x="838200" y="365125"/>
            <a:ext cx="10515600" cy="1325563"/>
          </a:xfrm>
        </p:spPr>
        <p:txBody>
          <a:bodyPr>
            <a:normAutofit/>
          </a:bodyPr>
          <a:lstStyle/>
          <a:p>
            <a:r>
              <a:rPr lang="en-US">
                <a:solidFill>
                  <a:srgbClr val="FFFFFF"/>
                </a:solidFill>
              </a:rPr>
              <a:t>Methods</a:t>
            </a:r>
          </a:p>
        </p:txBody>
      </p:sp>
      <p:graphicFrame>
        <p:nvGraphicFramePr>
          <p:cNvPr id="15" name="Content Placeholder 2">
            <a:extLst>
              <a:ext uri="{FF2B5EF4-FFF2-40B4-BE49-F238E27FC236}">
                <a16:creationId xmlns:a16="http://schemas.microsoft.com/office/drawing/2014/main" id="{E8CB1112-B047-1171-F4BA-0CB1D7EABA3F}"/>
              </a:ext>
            </a:extLst>
          </p:cNvPr>
          <p:cNvGraphicFramePr>
            <a:graphicFrameLocks noGrp="1"/>
          </p:cNvGraphicFramePr>
          <p:nvPr>
            <p:ph idx="1"/>
            <p:extLst>
              <p:ext uri="{D42A27DB-BD31-4B8C-83A1-F6EECF244321}">
                <p14:modId xmlns:p14="http://schemas.microsoft.com/office/powerpoint/2010/main" val="279262391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6826558"/>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3" name="Group 12">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4" name="Rectangle 13">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7" name="Freeform: Shape 16">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9" name="Rectangle 18">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TextBox 3">
            <a:extLst>
              <a:ext uri="{FF2B5EF4-FFF2-40B4-BE49-F238E27FC236}">
                <a16:creationId xmlns:a16="http://schemas.microsoft.com/office/drawing/2014/main" id="{1A8E15AF-1996-C864-C180-5CEF6D5FF72B}"/>
              </a:ext>
            </a:extLst>
          </p:cNvPr>
          <p:cNvSpPr txBox="1"/>
          <p:nvPr/>
        </p:nvSpPr>
        <p:spPr>
          <a:xfrm>
            <a:off x="1143000" y="990599"/>
            <a:ext cx="9906000" cy="685800"/>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2200" kern="1200">
                <a:solidFill>
                  <a:schemeClr val="tx1"/>
                </a:solidFill>
                <a:latin typeface="+mj-lt"/>
                <a:ea typeface="+mj-ea"/>
                <a:cs typeface="+mj-cs"/>
              </a:rPr>
              <a:t>Are you a current undergraduate or graduate student in the school of public health?</a:t>
            </a:r>
          </a:p>
        </p:txBody>
      </p:sp>
      <p:graphicFrame>
        <p:nvGraphicFramePr>
          <p:cNvPr id="16" name="TextBox 4">
            <a:extLst>
              <a:ext uri="{FF2B5EF4-FFF2-40B4-BE49-F238E27FC236}">
                <a16:creationId xmlns:a16="http://schemas.microsoft.com/office/drawing/2014/main" id="{CE04B321-00CA-6DAE-619E-96C82C73B5B4}"/>
              </a:ext>
            </a:extLst>
          </p:cNvPr>
          <p:cNvGraphicFramePr/>
          <p:nvPr>
            <p:extLst>
              <p:ext uri="{D42A27DB-BD31-4B8C-83A1-F6EECF244321}">
                <p14:modId xmlns:p14="http://schemas.microsoft.com/office/powerpoint/2010/main" val="2860579337"/>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889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8953E74-D241-4DDF-8508-F0365EA13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5C3C901A-B2F4-4A3C-BCDD-7C8D587EC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371134"/>
          </a:xfrm>
          <a:custGeom>
            <a:avLst/>
            <a:gdLst>
              <a:gd name="connsiteX0" fmla="*/ 0 w 12192000"/>
              <a:gd name="connsiteY0" fmla="*/ 0 h 2515690"/>
              <a:gd name="connsiteX1" fmla="*/ 170442 w 12192000"/>
              <a:gd name="connsiteY1" fmla="*/ 96074 h 2515690"/>
              <a:gd name="connsiteX2" fmla="*/ 424739 w 12192000"/>
              <a:gd name="connsiteY2" fmla="*/ 224865 h 2515690"/>
              <a:gd name="connsiteX3" fmla="*/ 748273 w 12192000"/>
              <a:gd name="connsiteY3" fmla="*/ 373939 h 2515690"/>
              <a:gd name="connsiteX4" fmla="*/ 1037058 w 12192000"/>
              <a:gd name="connsiteY4" fmla="*/ 499994 h 2515690"/>
              <a:gd name="connsiteX5" fmla="*/ 1101312 w 12192000"/>
              <a:gd name="connsiteY5" fmla="*/ 428540 h 2515690"/>
              <a:gd name="connsiteX6" fmla="*/ 1367071 w 12192000"/>
              <a:gd name="connsiteY6" fmla="*/ 516118 h 2515690"/>
              <a:gd name="connsiteX7" fmla="*/ 2189943 w 12192000"/>
              <a:gd name="connsiteY7" fmla="*/ 794533 h 2515690"/>
              <a:gd name="connsiteX8" fmla="*/ 2390329 w 12192000"/>
              <a:gd name="connsiteY8" fmla="*/ 920897 h 2515690"/>
              <a:gd name="connsiteX9" fmla="*/ 2459570 w 12192000"/>
              <a:gd name="connsiteY9" fmla="*/ 983740 h 2515690"/>
              <a:gd name="connsiteX10" fmla="*/ 2503252 w 12192000"/>
              <a:gd name="connsiteY10" fmla="*/ 1000151 h 2515690"/>
              <a:gd name="connsiteX11" fmla="*/ 2503252 w 12192000"/>
              <a:gd name="connsiteY11" fmla="*/ 1008273 h 2515690"/>
              <a:gd name="connsiteX12" fmla="*/ 2511191 w 12192000"/>
              <a:gd name="connsiteY12" fmla="*/ 1009499 h 2515690"/>
              <a:gd name="connsiteX13" fmla="*/ 2565029 w 12192000"/>
              <a:gd name="connsiteY13" fmla="*/ 1015977 h 2515690"/>
              <a:gd name="connsiteX14" fmla="*/ 2593745 w 12192000"/>
              <a:gd name="connsiteY14" fmla="*/ 1019963 h 2515690"/>
              <a:gd name="connsiteX15" fmla="*/ 2591015 w 12192000"/>
              <a:gd name="connsiteY15" fmla="*/ 1019651 h 2515690"/>
              <a:gd name="connsiteX16" fmla="*/ 2590137 w 12192000"/>
              <a:gd name="connsiteY16" fmla="*/ 1019549 h 2515690"/>
              <a:gd name="connsiteX17" fmla="*/ 2589021 w 12192000"/>
              <a:gd name="connsiteY17" fmla="*/ 1019424 h 2515690"/>
              <a:gd name="connsiteX18" fmla="*/ 2591015 w 12192000"/>
              <a:gd name="connsiteY18" fmla="*/ 1019651 h 2515690"/>
              <a:gd name="connsiteX19" fmla="*/ 2602385 w 12192000"/>
              <a:gd name="connsiteY19" fmla="*/ 1020975 h 2515690"/>
              <a:gd name="connsiteX20" fmla="*/ 2614445 w 12192000"/>
              <a:gd name="connsiteY20" fmla="*/ 1022389 h 2515690"/>
              <a:gd name="connsiteX21" fmla="*/ 2614445 w 12192000"/>
              <a:gd name="connsiteY21" fmla="*/ 1020966 h 2515690"/>
              <a:gd name="connsiteX22" fmla="*/ 2676661 w 12192000"/>
              <a:gd name="connsiteY22" fmla="*/ 1029355 h 2515690"/>
              <a:gd name="connsiteX23" fmla="*/ 2788597 w 12192000"/>
              <a:gd name="connsiteY23" fmla="*/ 1048926 h 2515690"/>
              <a:gd name="connsiteX24" fmla="*/ 2812742 w 12192000"/>
              <a:gd name="connsiteY24" fmla="*/ 1057667 h 2515690"/>
              <a:gd name="connsiteX25" fmla="*/ 2970201 w 12192000"/>
              <a:gd name="connsiteY25" fmla="*/ 949091 h 2515690"/>
              <a:gd name="connsiteX26" fmla="*/ 3030610 w 12192000"/>
              <a:gd name="connsiteY26" fmla="*/ 1049340 h 2515690"/>
              <a:gd name="connsiteX27" fmla="*/ 3058913 w 12192000"/>
              <a:gd name="connsiteY27" fmla="*/ 1048085 h 2515690"/>
              <a:gd name="connsiteX28" fmla="*/ 3072697 w 12192000"/>
              <a:gd name="connsiteY28" fmla="*/ 1045316 h 2515690"/>
              <a:gd name="connsiteX29" fmla="*/ 3083305 w 12192000"/>
              <a:gd name="connsiteY29" fmla="*/ 1040550 h 2515690"/>
              <a:gd name="connsiteX30" fmla="*/ 3125603 w 12192000"/>
              <a:gd name="connsiteY30" fmla="*/ 1004583 h 2515690"/>
              <a:gd name="connsiteX31" fmla="*/ 3385106 w 12192000"/>
              <a:gd name="connsiteY31" fmla="*/ 1042233 h 2515690"/>
              <a:gd name="connsiteX32" fmla="*/ 3424945 w 12192000"/>
              <a:gd name="connsiteY32" fmla="*/ 1065268 h 2515690"/>
              <a:gd name="connsiteX33" fmla="*/ 3436948 w 12192000"/>
              <a:gd name="connsiteY33" fmla="*/ 1068018 h 2515690"/>
              <a:gd name="connsiteX34" fmla="*/ 3466714 w 12192000"/>
              <a:gd name="connsiteY34" fmla="*/ 1063419 h 2515690"/>
              <a:gd name="connsiteX35" fmla="*/ 3550909 w 12192000"/>
              <a:gd name="connsiteY35" fmla="*/ 1044511 h 2515690"/>
              <a:gd name="connsiteX36" fmla="*/ 3555900 w 12192000"/>
              <a:gd name="connsiteY36" fmla="*/ 1041996 h 2515690"/>
              <a:gd name="connsiteX37" fmla="*/ 3625978 w 12192000"/>
              <a:gd name="connsiteY37" fmla="*/ 1023459 h 2515690"/>
              <a:gd name="connsiteX38" fmla="*/ 3632465 w 12192000"/>
              <a:gd name="connsiteY38" fmla="*/ 1023522 h 2515690"/>
              <a:gd name="connsiteX39" fmla="*/ 3649063 w 12192000"/>
              <a:gd name="connsiteY39" fmla="*/ 1018726 h 2515690"/>
              <a:gd name="connsiteX40" fmla="*/ 3805954 w 12192000"/>
              <a:gd name="connsiteY40" fmla="*/ 917517 h 2515690"/>
              <a:gd name="connsiteX41" fmla="*/ 4020506 w 12192000"/>
              <a:gd name="connsiteY41" fmla="*/ 816231 h 2515690"/>
              <a:gd name="connsiteX42" fmla="*/ 4233682 w 12192000"/>
              <a:gd name="connsiteY42" fmla="*/ 799511 h 2515690"/>
              <a:gd name="connsiteX43" fmla="*/ 4306552 w 12192000"/>
              <a:gd name="connsiteY43" fmla="*/ 610207 h 2515690"/>
              <a:gd name="connsiteX44" fmla="*/ 4816604 w 12192000"/>
              <a:gd name="connsiteY44" fmla="*/ 773163 h 2515690"/>
              <a:gd name="connsiteX45" fmla="*/ 4916502 w 12192000"/>
              <a:gd name="connsiteY45" fmla="*/ 788104 h 2515690"/>
              <a:gd name="connsiteX46" fmla="*/ 5224415 w 12192000"/>
              <a:gd name="connsiteY46" fmla="*/ 674418 h 2515690"/>
              <a:gd name="connsiteX47" fmla="*/ 5274077 w 12192000"/>
              <a:gd name="connsiteY47" fmla="*/ 655978 h 2515690"/>
              <a:gd name="connsiteX48" fmla="*/ 5371217 w 12192000"/>
              <a:gd name="connsiteY48" fmla="*/ 614372 h 2515690"/>
              <a:gd name="connsiteX49" fmla="*/ 5364523 w 12192000"/>
              <a:gd name="connsiteY49" fmla="*/ 502501 h 2515690"/>
              <a:gd name="connsiteX50" fmla="*/ 5457871 w 12192000"/>
              <a:gd name="connsiteY50" fmla="*/ 558285 h 2515690"/>
              <a:gd name="connsiteX51" fmla="*/ 5750580 w 12192000"/>
              <a:gd name="connsiteY51" fmla="*/ 663503 h 2515690"/>
              <a:gd name="connsiteX52" fmla="*/ 5976618 w 12192000"/>
              <a:gd name="connsiteY52" fmla="*/ 582652 h 2515690"/>
              <a:gd name="connsiteX53" fmla="*/ 6009346 w 12192000"/>
              <a:gd name="connsiteY53" fmla="*/ 559470 h 2515690"/>
              <a:gd name="connsiteX54" fmla="*/ 6069735 w 12192000"/>
              <a:gd name="connsiteY54" fmla="*/ 587803 h 2515690"/>
              <a:gd name="connsiteX55" fmla="*/ 6270319 w 12192000"/>
              <a:gd name="connsiteY55" fmla="*/ 643982 h 2515690"/>
              <a:gd name="connsiteX56" fmla="*/ 6406781 w 12192000"/>
              <a:gd name="connsiteY56" fmla="*/ 672327 h 2515690"/>
              <a:gd name="connsiteX57" fmla="*/ 6469508 w 12192000"/>
              <a:gd name="connsiteY57" fmla="*/ 708574 h 2515690"/>
              <a:gd name="connsiteX58" fmla="*/ 6515869 w 12192000"/>
              <a:gd name="connsiteY58" fmla="*/ 715738 h 2515690"/>
              <a:gd name="connsiteX59" fmla="*/ 6725938 w 12192000"/>
              <a:gd name="connsiteY59" fmla="*/ 691128 h 2515690"/>
              <a:gd name="connsiteX60" fmla="*/ 6778240 w 12192000"/>
              <a:gd name="connsiteY60" fmla="*/ 678998 h 2515690"/>
              <a:gd name="connsiteX61" fmla="*/ 6806944 w 12192000"/>
              <a:gd name="connsiteY61" fmla="*/ 646178 h 2515690"/>
              <a:gd name="connsiteX62" fmla="*/ 6830632 w 12192000"/>
              <a:gd name="connsiteY62" fmla="*/ 633915 h 2515690"/>
              <a:gd name="connsiteX63" fmla="*/ 6858072 w 12192000"/>
              <a:gd name="connsiteY63" fmla="*/ 646178 h 2515690"/>
              <a:gd name="connsiteX64" fmla="*/ 6891322 w 12192000"/>
              <a:gd name="connsiteY64" fmla="*/ 678998 h 2515690"/>
              <a:gd name="connsiteX65" fmla="*/ 6951905 w 12192000"/>
              <a:gd name="connsiteY65" fmla="*/ 691128 h 2515690"/>
              <a:gd name="connsiteX66" fmla="*/ 7195246 w 12192000"/>
              <a:gd name="connsiteY66" fmla="*/ 715738 h 2515690"/>
              <a:gd name="connsiteX67" fmla="*/ 7248949 w 12192000"/>
              <a:gd name="connsiteY67" fmla="*/ 708574 h 2515690"/>
              <a:gd name="connsiteX68" fmla="*/ 7321609 w 12192000"/>
              <a:gd name="connsiteY68" fmla="*/ 672327 h 2515690"/>
              <a:gd name="connsiteX69" fmla="*/ 7479684 w 12192000"/>
              <a:gd name="connsiteY69" fmla="*/ 643982 h 2515690"/>
              <a:gd name="connsiteX70" fmla="*/ 7712035 w 12192000"/>
              <a:gd name="connsiteY70" fmla="*/ 587803 h 2515690"/>
              <a:gd name="connsiteX71" fmla="*/ 7781987 w 12192000"/>
              <a:gd name="connsiteY71" fmla="*/ 559470 h 2515690"/>
              <a:gd name="connsiteX72" fmla="*/ 7819900 w 12192000"/>
              <a:gd name="connsiteY72" fmla="*/ 582652 h 2515690"/>
              <a:gd name="connsiteX73" fmla="*/ 8081736 w 12192000"/>
              <a:gd name="connsiteY73" fmla="*/ 663503 h 2515690"/>
              <a:gd name="connsiteX74" fmla="*/ 8420801 w 12192000"/>
              <a:gd name="connsiteY74" fmla="*/ 558285 h 2515690"/>
              <a:gd name="connsiteX75" fmla="*/ 8528933 w 12192000"/>
              <a:gd name="connsiteY75" fmla="*/ 502501 h 2515690"/>
              <a:gd name="connsiteX76" fmla="*/ 8521178 w 12192000"/>
              <a:gd name="connsiteY76" fmla="*/ 614372 h 2515690"/>
              <a:gd name="connsiteX77" fmla="*/ 8633702 w 12192000"/>
              <a:gd name="connsiteY77" fmla="*/ 655978 h 2515690"/>
              <a:gd name="connsiteX78" fmla="*/ 8691231 w 12192000"/>
              <a:gd name="connsiteY78" fmla="*/ 674418 h 2515690"/>
              <a:gd name="connsiteX79" fmla="*/ 9047908 w 12192000"/>
              <a:gd name="connsiteY79" fmla="*/ 788104 h 2515690"/>
              <a:gd name="connsiteX80" fmla="*/ 9163628 w 12192000"/>
              <a:gd name="connsiteY80" fmla="*/ 773163 h 2515690"/>
              <a:gd name="connsiteX81" fmla="*/ 9754459 w 12192000"/>
              <a:gd name="connsiteY81" fmla="*/ 610207 h 2515690"/>
              <a:gd name="connsiteX82" fmla="*/ 9838868 w 12192000"/>
              <a:gd name="connsiteY82" fmla="*/ 799511 h 2515690"/>
              <a:gd name="connsiteX83" fmla="*/ 10085808 w 12192000"/>
              <a:gd name="connsiteY83" fmla="*/ 816231 h 2515690"/>
              <a:gd name="connsiteX84" fmla="*/ 10334338 w 12192000"/>
              <a:gd name="connsiteY84" fmla="*/ 917517 h 2515690"/>
              <a:gd name="connsiteX85" fmla="*/ 10516076 w 12192000"/>
              <a:gd name="connsiteY85" fmla="*/ 1018726 h 2515690"/>
              <a:gd name="connsiteX86" fmla="*/ 10535302 w 12192000"/>
              <a:gd name="connsiteY86" fmla="*/ 1023522 h 2515690"/>
              <a:gd name="connsiteX87" fmla="*/ 10542819 w 12192000"/>
              <a:gd name="connsiteY87" fmla="*/ 1023458 h 2515690"/>
              <a:gd name="connsiteX88" fmla="*/ 10623994 w 12192000"/>
              <a:gd name="connsiteY88" fmla="*/ 1041996 h 2515690"/>
              <a:gd name="connsiteX89" fmla="*/ 10629774 w 12192000"/>
              <a:gd name="connsiteY89" fmla="*/ 1044511 h 2515690"/>
              <a:gd name="connsiteX90" fmla="*/ 10727305 w 12192000"/>
              <a:gd name="connsiteY90" fmla="*/ 1063419 h 2515690"/>
              <a:gd name="connsiteX91" fmla="*/ 10761785 w 12192000"/>
              <a:gd name="connsiteY91" fmla="*/ 1068017 h 2515690"/>
              <a:gd name="connsiteX92" fmla="*/ 10775688 w 12192000"/>
              <a:gd name="connsiteY92" fmla="*/ 1065268 h 2515690"/>
              <a:gd name="connsiteX93" fmla="*/ 10821837 w 12192000"/>
              <a:gd name="connsiteY93" fmla="*/ 1042232 h 2515690"/>
              <a:gd name="connsiteX94" fmla="*/ 11122438 w 12192000"/>
              <a:gd name="connsiteY94" fmla="*/ 1004583 h 2515690"/>
              <a:gd name="connsiteX95" fmla="*/ 11171433 w 12192000"/>
              <a:gd name="connsiteY95" fmla="*/ 1040550 h 2515690"/>
              <a:gd name="connsiteX96" fmla="*/ 11183724 w 12192000"/>
              <a:gd name="connsiteY96" fmla="*/ 1045316 h 2515690"/>
              <a:gd name="connsiteX97" fmla="*/ 11199690 w 12192000"/>
              <a:gd name="connsiteY97" fmla="*/ 1048085 h 2515690"/>
              <a:gd name="connsiteX98" fmla="*/ 11232475 w 12192000"/>
              <a:gd name="connsiteY98" fmla="*/ 1049340 h 2515690"/>
              <a:gd name="connsiteX99" fmla="*/ 11302451 w 12192000"/>
              <a:gd name="connsiteY99" fmla="*/ 949091 h 2515690"/>
              <a:gd name="connsiteX100" fmla="*/ 11484849 w 12192000"/>
              <a:gd name="connsiteY100" fmla="*/ 1057667 h 2515690"/>
              <a:gd name="connsiteX101" fmla="*/ 11512818 w 12192000"/>
              <a:gd name="connsiteY101" fmla="*/ 1048926 h 2515690"/>
              <a:gd name="connsiteX102" fmla="*/ 11642481 w 12192000"/>
              <a:gd name="connsiteY102" fmla="*/ 1029355 h 2515690"/>
              <a:gd name="connsiteX103" fmla="*/ 11714551 w 12192000"/>
              <a:gd name="connsiteY103" fmla="*/ 1020966 h 2515690"/>
              <a:gd name="connsiteX104" fmla="*/ 11714551 w 12192000"/>
              <a:gd name="connsiteY104" fmla="*/ 1022389 h 2515690"/>
              <a:gd name="connsiteX105" fmla="*/ 11728519 w 12192000"/>
              <a:gd name="connsiteY105" fmla="*/ 1020975 h 2515690"/>
              <a:gd name="connsiteX106" fmla="*/ 11741691 w 12192000"/>
              <a:gd name="connsiteY106" fmla="*/ 1019651 h 2515690"/>
              <a:gd name="connsiteX107" fmla="*/ 11743999 w 12192000"/>
              <a:gd name="connsiteY107" fmla="*/ 1019424 h 2515690"/>
              <a:gd name="connsiteX108" fmla="*/ 11742709 w 12192000"/>
              <a:gd name="connsiteY108" fmla="*/ 1019549 h 2515690"/>
              <a:gd name="connsiteX109" fmla="*/ 11741691 w 12192000"/>
              <a:gd name="connsiteY109" fmla="*/ 1019651 h 2515690"/>
              <a:gd name="connsiteX110" fmla="*/ 11738529 w 12192000"/>
              <a:gd name="connsiteY110" fmla="*/ 1019963 h 2515690"/>
              <a:gd name="connsiteX111" fmla="*/ 11771791 w 12192000"/>
              <a:gd name="connsiteY111" fmla="*/ 1015977 h 2515690"/>
              <a:gd name="connsiteX112" fmla="*/ 11834157 w 12192000"/>
              <a:gd name="connsiteY112" fmla="*/ 1009499 h 2515690"/>
              <a:gd name="connsiteX113" fmla="*/ 11843354 w 12192000"/>
              <a:gd name="connsiteY113" fmla="*/ 1008273 h 2515690"/>
              <a:gd name="connsiteX114" fmla="*/ 11843354 w 12192000"/>
              <a:gd name="connsiteY114" fmla="*/ 1000151 h 2515690"/>
              <a:gd name="connsiteX115" fmla="*/ 11893955 w 12192000"/>
              <a:gd name="connsiteY115" fmla="*/ 983740 h 2515690"/>
              <a:gd name="connsiteX116" fmla="*/ 11974160 w 12192000"/>
              <a:gd name="connsiteY116" fmla="*/ 920897 h 2515690"/>
              <a:gd name="connsiteX117" fmla="*/ 12143531 w 12192000"/>
              <a:gd name="connsiteY117" fmla="*/ 823664 h 2515690"/>
              <a:gd name="connsiteX118" fmla="*/ 12192000 w 12192000"/>
              <a:gd name="connsiteY118" fmla="*/ 801163 h 2515690"/>
              <a:gd name="connsiteX119" fmla="*/ 12192000 w 12192000"/>
              <a:gd name="connsiteY119" fmla="*/ 2515690 h 2515690"/>
              <a:gd name="connsiteX120" fmla="*/ 0 w 12192000"/>
              <a:gd name="connsiteY120" fmla="*/ 2515690 h 25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2192000" h="2515690">
                <a:moveTo>
                  <a:pt x="0" y="0"/>
                </a:moveTo>
                <a:lnTo>
                  <a:pt x="170442" y="96074"/>
                </a:lnTo>
                <a:cubicBezTo>
                  <a:pt x="323315" y="179510"/>
                  <a:pt x="418777" y="223899"/>
                  <a:pt x="424739" y="224865"/>
                </a:cubicBezTo>
                <a:cubicBezTo>
                  <a:pt x="573781" y="248496"/>
                  <a:pt x="654649" y="314572"/>
                  <a:pt x="748273" y="373939"/>
                </a:cubicBezTo>
                <a:cubicBezTo>
                  <a:pt x="830321" y="425631"/>
                  <a:pt x="917271" y="480784"/>
                  <a:pt x="1037058" y="499994"/>
                </a:cubicBezTo>
                <a:cubicBezTo>
                  <a:pt x="1195925" y="525362"/>
                  <a:pt x="1048105" y="445478"/>
                  <a:pt x="1101312" y="428540"/>
                </a:cubicBezTo>
                <a:cubicBezTo>
                  <a:pt x="1188473" y="458169"/>
                  <a:pt x="1274625" y="505369"/>
                  <a:pt x="1367071" y="516118"/>
                </a:cubicBezTo>
                <a:cubicBezTo>
                  <a:pt x="1701323" y="554463"/>
                  <a:pt x="1964451" y="648887"/>
                  <a:pt x="2189943" y="794533"/>
                </a:cubicBezTo>
                <a:cubicBezTo>
                  <a:pt x="2255082" y="836300"/>
                  <a:pt x="2357481" y="862342"/>
                  <a:pt x="2390329" y="920897"/>
                </a:cubicBezTo>
                <a:cubicBezTo>
                  <a:pt x="2406050" y="949359"/>
                  <a:pt x="2430126" y="969285"/>
                  <a:pt x="2459570" y="983740"/>
                </a:cubicBezTo>
                <a:lnTo>
                  <a:pt x="2503252" y="1000151"/>
                </a:lnTo>
                <a:lnTo>
                  <a:pt x="2503252" y="1008273"/>
                </a:lnTo>
                <a:lnTo>
                  <a:pt x="2511191" y="1009499"/>
                </a:lnTo>
                <a:cubicBezTo>
                  <a:pt x="2529847" y="1011974"/>
                  <a:pt x="2562849" y="1015701"/>
                  <a:pt x="2565029" y="1015977"/>
                </a:cubicBezTo>
                <a:cubicBezTo>
                  <a:pt x="2610845" y="1021778"/>
                  <a:pt x="2601577" y="1020837"/>
                  <a:pt x="2593745" y="1019963"/>
                </a:cubicBezTo>
                <a:lnTo>
                  <a:pt x="2591015" y="1019651"/>
                </a:lnTo>
                <a:lnTo>
                  <a:pt x="2590137" y="1019549"/>
                </a:lnTo>
                <a:cubicBezTo>
                  <a:pt x="2588203" y="1019326"/>
                  <a:pt x="2588125" y="1019321"/>
                  <a:pt x="2589021" y="1019424"/>
                </a:cubicBezTo>
                <a:lnTo>
                  <a:pt x="2591015" y="1019651"/>
                </a:lnTo>
                <a:lnTo>
                  <a:pt x="2602385" y="1020975"/>
                </a:lnTo>
                <a:lnTo>
                  <a:pt x="2614445" y="1022389"/>
                </a:lnTo>
                <a:lnTo>
                  <a:pt x="2614445" y="1020966"/>
                </a:lnTo>
                <a:lnTo>
                  <a:pt x="2676661" y="1029355"/>
                </a:lnTo>
                <a:cubicBezTo>
                  <a:pt x="2715592" y="1034194"/>
                  <a:pt x="2753901" y="1039695"/>
                  <a:pt x="2788597" y="1048926"/>
                </a:cubicBezTo>
                <a:lnTo>
                  <a:pt x="2812742" y="1057667"/>
                </a:lnTo>
                <a:lnTo>
                  <a:pt x="2970201" y="949091"/>
                </a:lnTo>
                <a:cubicBezTo>
                  <a:pt x="3052785" y="982961"/>
                  <a:pt x="2996105" y="1020057"/>
                  <a:pt x="3030610" y="1049340"/>
                </a:cubicBezTo>
                <a:cubicBezTo>
                  <a:pt x="3039005" y="1048442"/>
                  <a:pt x="3049621" y="1048500"/>
                  <a:pt x="3058913" y="1048085"/>
                </a:cubicBezTo>
                <a:lnTo>
                  <a:pt x="3072697" y="1045316"/>
                </a:lnTo>
                <a:lnTo>
                  <a:pt x="3083305" y="1040550"/>
                </a:lnTo>
                <a:lnTo>
                  <a:pt x="3125603" y="1004583"/>
                </a:lnTo>
                <a:cubicBezTo>
                  <a:pt x="3221669" y="925596"/>
                  <a:pt x="3242489" y="937564"/>
                  <a:pt x="3385106" y="1042233"/>
                </a:cubicBezTo>
                <a:cubicBezTo>
                  <a:pt x="3399403" y="1052670"/>
                  <a:pt x="3412529" y="1060209"/>
                  <a:pt x="3424945" y="1065268"/>
                </a:cubicBezTo>
                <a:lnTo>
                  <a:pt x="3436948" y="1068018"/>
                </a:lnTo>
                <a:lnTo>
                  <a:pt x="3466714" y="1063419"/>
                </a:lnTo>
                <a:lnTo>
                  <a:pt x="3550909" y="1044511"/>
                </a:lnTo>
                <a:lnTo>
                  <a:pt x="3555900" y="1041996"/>
                </a:lnTo>
                <a:cubicBezTo>
                  <a:pt x="3573827" y="1033454"/>
                  <a:pt x="3594382" y="1025941"/>
                  <a:pt x="3625978" y="1023459"/>
                </a:cubicBezTo>
                <a:lnTo>
                  <a:pt x="3632465" y="1023522"/>
                </a:lnTo>
                <a:lnTo>
                  <a:pt x="3649063" y="1018726"/>
                </a:lnTo>
                <a:cubicBezTo>
                  <a:pt x="3741849" y="989371"/>
                  <a:pt x="3810578" y="953657"/>
                  <a:pt x="3805954" y="917517"/>
                </a:cubicBezTo>
                <a:cubicBezTo>
                  <a:pt x="4031729" y="953901"/>
                  <a:pt x="4031729" y="953901"/>
                  <a:pt x="4020506" y="816231"/>
                </a:cubicBezTo>
                <a:cubicBezTo>
                  <a:pt x="4171643" y="865324"/>
                  <a:pt x="4206308" y="864422"/>
                  <a:pt x="4233682" y="799511"/>
                </a:cubicBezTo>
                <a:cubicBezTo>
                  <a:pt x="4260226" y="737017"/>
                  <a:pt x="4254728" y="668575"/>
                  <a:pt x="4306552" y="610207"/>
                </a:cubicBezTo>
                <a:cubicBezTo>
                  <a:pt x="4495313" y="657923"/>
                  <a:pt x="4699922" y="667347"/>
                  <a:pt x="4816604" y="773163"/>
                </a:cubicBezTo>
                <a:cubicBezTo>
                  <a:pt x="4834734" y="789836"/>
                  <a:pt x="4890507" y="799946"/>
                  <a:pt x="4916502" y="788104"/>
                </a:cubicBezTo>
                <a:cubicBezTo>
                  <a:pt x="5013526" y="746101"/>
                  <a:pt x="5238129" y="796871"/>
                  <a:pt x="5224415" y="674418"/>
                </a:cubicBezTo>
                <a:cubicBezTo>
                  <a:pt x="5223051" y="659300"/>
                  <a:pt x="5240524" y="644890"/>
                  <a:pt x="5274077" y="655978"/>
                </a:cubicBezTo>
                <a:cubicBezTo>
                  <a:pt x="5388582" y="694066"/>
                  <a:pt x="5367022" y="644784"/>
                  <a:pt x="5371217" y="614372"/>
                </a:cubicBezTo>
                <a:cubicBezTo>
                  <a:pt x="5375856" y="577567"/>
                  <a:pt x="5319010" y="537578"/>
                  <a:pt x="5364523" y="502501"/>
                </a:cubicBezTo>
                <a:cubicBezTo>
                  <a:pt x="5425408" y="508891"/>
                  <a:pt x="5433299" y="538191"/>
                  <a:pt x="5457871" y="558285"/>
                </a:cubicBezTo>
                <a:cubicBezTo>
                  <a:pt x="5530352" y="617005"/>
                  <a:pt x="5609566" y="664386"/>
                  <a:pt x="5750580" y="663503"/>
                </a:cubicBezTo>
                <a:cubicBezTo>
                  <a:pt x="5864519" y="662926"/>
                  <a:pt x="5966527" y="666650"/>
                  <a:pt x="5976618" y="582652"/>
                </a:cubicBezTo>
                <a:cubicBezTo>
                  <a:pt x="5978145" y="569455"/>
                  <a:pt x="5990792" y="562346"/>
                  <a:pt x="6009346" y="559470"/>
                </a:cubicBezTo>
                <a:cubicBezTo>
                  <a:pt x="6030639" y="568485"/>
                  <a:pt x="6052592" y="577083"/>
                  <a:pt x="6069735" y="587803"/>
                </a:cubicBezTo>
                <a:cubicBezTo>
                  <a:pt x="6126182" y="623812"/>
                  <a:pt x="6196945" y="634730"/>
                  <a:pt x="6270319" y="643982"/>
                </a:cubicBezTo>
                <a:cubicBezTo>
                  <a:pt x="6317101" y="649940"/>
                  <a:pt x="6363466" y="657107"/>
                  <a:pt x="6406781" y="672327"/>
                </a:cubicBezTo>
                <a:cubicBezTo>
                  <a:pt x="6433586" y="681598"/>
                  <a:pt x="6454928" y="693402"/>
                  <a:pt x="6469508" y="708574"/>
                </a:cubicBezTo>
                <a:cubicBezTo>
                  <a:pt x="6482729" y="721786"/>
                  <a:pt x="6496225" y="725422"/>
                  <a:pt x="6515869" y="715738"/>
                </a:cubicBezTo>
                <a:cubicBezTo>
                  <a:pt x="6572200" y="688353"/>
                  <a:pt x="6639257" y="676241"/>
                  <a:pt x="6725938" y="691128"/>
                </a:cubicBezTo>
                <a:cubicBezTo>
                  <a:pt x="6752109" y="695629"/>
                  <a:pt x="6772625" y="691505"/>
                  <a:pt x="6778240" y="678998"/>
                </a:cubicBezTo>
                <a:cubicBezTo>
                  <a:pt x="6784286" y="665981"/>
                  <a:pt x="6794269" y="655280"/>
                  <a:pt x="6806944" y="646178"/>
                </a:cubicBezTo>
                <a:lnTo>
                  <a:pt x="6830632" y="633915"/>
                </a:lnTo>
                <a:lnTo>
                  <a:pt x="6858072" y="646178"/>
                </a:lnTo>
                <a:cubicBezTo>
                  <a:pt x="6872754" y="655280"/>
                  <a:pt x="6884317" y="665981"/>
                  <a:pt x="6891322" y="678998"/>
                </a:cubicBezTo>
                <a:cubicBezTo>
                  <a:pt x="6897826" y="691505"/>
                  <a:pt x="6921592" y="695629"/>
                  <a:pt x="6951905" y="691128"/>
                </a:cubicBezTo>
                <a:cubicBezTo>
                  <a:pt x="7052317" y="676241"/>
                  <a:pt x="7129994" y="688353"/>
                  <a:pt x="7195246" y="715738"/>
                </a:cubicBezTo>
                <a:cubicBezTo>
                  <a:pt x="7217999" y="725422"/>
                  <a:pt x="7233634" y="721786"/>
                  <a:pt x="7248949" y="708574"/>
                </a:cubicBezTo>
                <a:cubicBezTo>
                  <a:pt x="7265838" y="693402"/>
                  <a:pt x="7290560" y="681598"/>
                  <a:pt x="7321609" y="672327"/>
                </a:cubicBezTo>
                <a:cubicBezTo>
                  <a:pt x="7371785" y="657107"/>
                  <a:pt x="7425493" y="649940"/>
                  <a:pt x="7479684" y="643982"/>
                </a:cubicBezTo>
                <a:cubicBezTo>
                  <a:pt x="7564679" y="634730"/>
                  <a:pt x="7646649" y="623812"/>
                  <a:pt x="7712035" y="587803"/>
                </a:cubicBezTo>
                <a:cubicBezTo>
                  <a:pt x="7731892" y="577083"/>
                  <a:pt x="7757322" y="568485"/>
                  <a:pt x="7781987" y="559470"/>
                </a:cubicBezTo>
                <a:cubicBezTo>
                  <a:pt x="7803481" y="562346"/>
                  <a:pt x="7818130" y="569455"/>
                  <a:pt x="7819900" y="582652"/>
                </a:cubicBezTo>
                <a:cubicBezTo>
                  <a:pt x="7831588" y="666650"/>
                  <a:pt x="7949751" y="662926"/>
                  <a:pt x="8081736" y="663503"/>
                </a:cubicBezTo>
                <a:cubicBezTo>
                  <a:pt x="8245081" y="664386"/>
                  <a:pt x="8336842" y="617005"/>
                  <a:pt x="8420801" y="558285"/>
                </a:cubicBezTo>
                <a:cubicBezTo>
                  <a:pt x="8449265" y="538191"/>
                  <a:pt x="8458404" y="508890"/>
                  <a:pt x="8528933" y="502501"/>
                </a:cubicBezTo>
                <a:cubicBezTo>
                  <a:pt x="8581654" y="537578"/>
                  <a:pt x="8515805" y="577567"/>
                  <a:pt x="8521178" y="614372"/>
                </a:cubicBezTo>
                <a:cubicBezTo>
                  <a:pt x="8526038" y="644784"/>
                  <a:pt x="8501063" y="694066"/>
                  <a:pt x="8633702" y="655978"/>
                </a:cubicBezTo>
                <a:cubicBezTo>
                  <a:pt x="8672570" y="644890"/>
                  <a:pt x="8692811" y="659300"/>
                  <a:pt x="8691231" y="674418"/>
                </a:cubicBezTo>
                <a:cubicBezTo>
                  <a:pt x="8675345" y="796871"/>
                  <a:pt x="8935518" y="746101"/>
                  <a:pt x="9047908" y="788104"/>
                </a:cubicBezTo>
                <a:cubicBezTo>
                  <a:pt x="9078021" y="799946"/>
                  <a:pt x="9142627" y="789836"/>
                  <a:pt x="9163628" y="773163"/>
                </a:cubicBezTo>
                <a:cubicBezTo>
                  <a:pt x="9298789" y="667347"/>
                  <a:pt x="9535801" y="657923"/>
                  <a:pt x="9754459" y="610207"/>
                </a:cubicBezTo>
                <a:cubicBezTo>
                  <a:pt x="9814490" y="668575"/>
                  <a:pt x="9808123" y="737017"/>
                  <a:pt x="9838868" y="799511"/>
                </a:cubicBezTo>
                <a:cubicBezTo>
                  <a:pt x="9870579" y="864422"/>
                  <a:pt x="9910733" y="865324"/>
                  <a:pt x="10085808" y="816231"/>
                </a:cubicBezTo>
                <a:cubicBezTo>
                  <a:pt x="10072804" y="953901"/>
                  <a:pt x="10072804" y="953901"/>
                  <a:pt x="10334338" y="917517"/>
                </a:cubicBezTo>
                <a:cubicBezTo>
                  <a:pt x="10328982" y="953657"/>
                  <a:pt x="10408594" y="989371"/>
                  <a:pt x="10516076" y="1018726"/>
                </a:cubicBezTo>
                <a:lnTo>
                  <a:pt x="10535302" y="1023522"/>
                </a:lnTo>
                <a:lnTo>
                  <a:pt x="10542819" y="1023458"/>
                </a:lnTo>
                <a:cubicBezTo>
                  <a:pt x="10579419" y="1025941"/>
                  <a:pt x="10603227" y="1033454"/>
                  <a:pt x="10623994" y="1041996"/>
                </a:cubicBezTo>
                <a:lnTo>
                  <a:pt x="10629774" y="1044511"/>
                </a:lnTo>
                <a:lnTo>
                  <a:pt x="10727305" y="1063419"/>
                </a:lnTo>
                <a:lnTo>
                  <a:pt x="10761785" y="1068017"/>
                </a:lnTo>
                <a:lnTo>
                  <a:pt x="10775688" y="1065268"/>
                </a:lnTo>
                <a:cubicBezTo>
                  <a:pt x="10790070" y="1060209"/>
                  <a:pt x="10805275" y="1052670"/>
                  <a:pt x="10821837" y="1042232"/>
                </a:cubicBezTo>
                <a:cubicBezTo>
                  <a:pt x="10987041" y="937564"/>
                  <a:pt x="11011156" y="925596"/>
                  <a:pt x="11122438" y="1004583"/>
                </a:cubicBezTo>
                <a:lnTo>
                  <a:pt x="11171433" y="1040550"/>
                </a:lnTo>
                <a:lnTo>
                  <a:pt x="11183724" y="1045316"/>
                </a:lnTo>
                <a:lnTo>
                  <a:pt x="11199690" y="1048085"/>
                </a:lnTo>
                <a:cubicBezTo>
                  <a:pt x="11210452" y="1048499"/>
                  <a:pt x="11222752" y="1048442"/>
                  <a:pt x="11232475" y="1049340"/>
                </a:cubicBezTo>
                <a:cubicBezTo>
                  <a:pt x="11272445" y="1020057"/>
                  <a:pt x="11206789" y="982961"/>
                  <a:pt x="11302451" y="949091"/>
                </a:cubicBezTo>
                <a:lnTo>
                  <a:pt x="11484849" y="1057667"/>
                </a:lnTo>
                <a:lnTo>
                  <a:pt x="11512818" y="1048926"/>
                </a:lnTo>
                <a:cubicBezTo>
                  <a:pt x="11553007" y="1039695"/>
                  <a:pt x="11597385" y="1034194"/>
                  <a:pt x="11642481" y="1029355"/>
                </a:cubicBezTo>
                <a:lnTo>
                  <a:pt x="11714551" y="1020966"/>
                </a:lnTo>
                <a:lnTo>
                  <a:pt x="11714551" y="1022389"/>
                </a:lnTo>
                <a:lnTo>
                  <a:pt x="11728519" y="1020975"/>
                </a:lnTo>
                <a:lnTo>
                  <a:pt x="11741691" y="1019651"/>
                </a:lnTo>
                <a:lnTo>
                  <a:pt x="11743999" y="1019424"/>
                </a:lnTo>
                <a:cubicBezTo>
                  <a:pt x="11745037" y="1019320"/>
                  <a:pt x="11744948" y="1019326"/>
                  <a:pt x="11742709" y="1019549"/>
                </a:cubicBezTo>
                <a:lnTo>
                  <a:pt x="11741691" y="1019651"/>
                </a:lnTo>
                <a:lnTo>
                  <a:pt x="11738529" y="1019963"/>
                </a:lnTo>
                <a:cubicBezTo>
                  <a:pt x="11729455" y="1020837"/>
                  <a:pt x="11718720" y="1021778"/>
                  <a:pt x="11771791" y="1015977"/>
                </a:cubicBezTo>
                <a:cubicBezTo>
                  <a:pt x="11774317" y="1015701"/>
                  <a:pt x="11812546" y="1011974"/>
                  <a:pt x="11834157" y="1009499"/>
                </a:cubicBezTo>
                <a:lnTo>
                  <a:pt x="11843354" y="1008273"/>
                </a:lnTo>
                <a:lnTo>
                  <a:pt x="11843354" y="1000151"/>
                </a:lnTo>
                <a:lnTo>
                  <a:pt x="11893955" y="983740"/>
                </a:lnTo>
                <a:cubicBezTo>
                  <a:pt x="11928061" y="969285"/>
                  <a:pt x="11955951" y="949359"/>
                  <a:pt x="11974160" y="920897"/>
                </a:cubicBezTo>
                <a:cubicBezTo>
                  <a:pt x="12002698" y="876981"/>
                  <a:pt x="12076554" y="851353"/>
                  <a:pt x="12143531" y="823664"/>
                </a:cubicBezTo>
                <a:lnTo>
                  <a:pt x="12192000" y="801163"/>
                </a:lnTo>
                <a:lnTo>
                  <a:pt x="12192000" y="2515690"/>
                </a:lnTo>
                <a:lnTo>
                  <a:pt x="0" y="251569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1A85E3A5-910A-B6CE-5055-0175324C3F38}"/>
              </a:ext>
            </a:extLst>
          </p:cNvPr>
          <p:cNvSpPr>
            <a:spLocks noGrp="1"/>
          </p:cNvSpPr>
          <p:nvPr>
            <p:ph type="title"/>
          </p:nvPr>
        </p:nvSpPr>
        <p:spPr>
          <a:xfrm>
            <a:off x="838200" y="365125"/>
            <a:ext cx="10515600" cy="930275"/>
          </a:xfrm>
        </p:spPr>
        <p:txBody>
          <a:bodyPr>
            <a:normAutofit/>
          </a:bodyPr>
          <a:lstStyle/>
          <a:p>
            <a:r>
              <a:rPr lang="en-US" sz="3100"/>
              <a:t>What gender(s) do you best identify with? (Select all that apply)</a:t>
            </a:r>
          </a:p>
        </p:txBody>
      </p:sp>
      <p:graphicFrame>
        <p:nvGraphicFramePr>
          <p:cNvPr id="7" name="Content Placeholder 6">
            <a:extLst>
              <a:ext uri="{FF2B5EF4-FFF2-40B4-BE49-F238E27FC236}">
                <a16:creationId xmlns:a16="http://schemas.microsoft.com/office/drawing/2014/main" id="{92AE5D04-B31C-C073-2886-33BF0C3774D7}"/>
              </a:ext>
            </a:extLst>
          </p:cNvPr>
          <p:cNvGraphicFramePr>
            <a:graphicFrameLocks noGrp="1"/>
          </p:cNvGraphicFramePr>
          <p:nvPr>
            <p:ph idx="1"/>
            <p:extLst>
              <p:ext uri="{D42A27DB-BD31-4B8C-83A1-F6EECF244321}">
                <p14:modId xmlns:p14="http://schemas.microsoft.com/office/powerpoint/2010/main" val="2842187655"/>
              </p:ext>
            </p:extLst>
          </p:nvPr>
        </p:nvGraphicFramePr>
        <p:xfrm>
          <a:off x="838200" y="2011363"/>
          <a:ext cx="10515600" cy="416083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6D528626-8FF4-0535-9A37-290718129611}"/>
              </a:ext>
            </a:extLst>
          </p:cNvPr>
          <p:cNvSpPr txBox="1"/>
          <p:nvPr/>
        </p:nvSpPr>
        <p:spPr>
          <a:xfrm>
            <a:off x="8158349" y="1295400"/>
            <a:ext cx="1864426" cy="369332"/>
          </a:xfrm>
          <a:prstGeom prst="rect">
            <a:avLst/>
          </a:prstGeom>
          <a:noFill/>
          <a:ln w="12700">
            <a:solidFill>
              <a:schemeClr val="tx1"/>
            </a:solidFill>
          </a:ln>
        </p:spPr>
        <p:txBody>
          <a:bodyPr wrap="square" rtlCol="0">
            <a:spAutoFit/>
          </a:bodyPr>
          <a:lstStyle/>
          <a:p>
            <a:r>
              <a:rPr lang="en-US" dirty="0"/>
              <a:t>n = 80 responses</a:t>
            </a:r>
          </a:p>
        </p:txBody>
      </p:sp>
    </p:spTree>
    <p:extLst>
      <p:ext uri="{BB962C8B-B14F-4D97-AF65-F5344CB8AC3E}">
        <p14:creationId xmlns:p14="http://schemas.microsoft.com/office/powerpoint/2010/main" val="351544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0412BE8-FE38-DD08-7534-735662D4A61C}"/>
              </a:ext>
            </a:extLst>
          </p:cNvPr>
          <p:cNvSpPr txBox="1"/>
          <p:nvPr/>
        </p:nvSpPr>
        <p:spPr>
          <a:xfrm>
            <a:off x="4513072" y="3023091"/>
            <a:ext cx="1876301" cy="369332"/>
          </a:xfrm>
          <a:prstGeom prst="rect">
            <a:avLst/>
          </a:prstGeom>
          <a:noFill/>
          <a:ln w="12700">
            <a:solidFill>
              <a:schemeClr val="tx1"/>
            </a:solidFill>
          </a:ln>
        </p:spPr>
        <p:txBody>
          <a:bodyPr wrap="square" rtlCol="0">
            <a:spAutoFit/>
          </a:bodyPr>
          <a:lstStyle/>
          <a:p>
            <a:r>
              <a:rPr lang="en-US" dirty="0"/>
              <a:t>n = 82 responses</a:t>
            </a:r>
          </a:p>
        </p:txBody>
      </p:sp>
      <p:graphicFrame>
        <p:nvGraphicFramePr>
          <p:cNvPr id="4" name="Chart 3">
            <a:extLst>
              <a:ext uri="{FF2B5EF4-FFF2-40B4-BE49-F238E27FC236}">
                <a16:creationId xmlns:a16="http://schemas.microsoft.com/office/drawing/2014/main" id="{B8D9418E-681D-51F6-3961-9A8D2E415951}"/>
              </a:ext>
            </a:extLst>
          </p:cNvPr>
          <p:cNvGraphicFramePr/>
          <p:nvPr>
            <p:extLst>
              <p:ext uri="{D42A27DB-BD31-4B8C-83A1-F6EECF244321}">
                <p14:modId xmlns:p14="http://schemas.microsoft.com/office/powerpoint/2010/main" val="4054379974"/>
              </p:ext>
            </p:extLst>
          </p:nvPr>
        </p:nvGraphicFramePr>
        <p:xfrm>
          <a:off x="1024128" y="877824"/>
          <a:ext cx="10131552" cy="50291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15415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428E490-51FE-F897-5FC3-048690DF4263}"/>
              </a:ext>
            </a:extLst>
          </p:cNvPr>
          <p:cNvGraphicFramePr>
            <a:graphicFrameLocks noGrp="1"/>
          </p:cNvGraphicFramePr>
          <p:nvPr>
            <p:ph idx="1"/>
            <p:extLst>
              <p:ext uri="{D42A27DB-BD31-4B8C-83A1-F6EECF244321}">
                <p14:modId xmlns:p14="http://schemas.microsoft.com/office/powerpoint/2010/main" val="1766782905"/>
              </p:ext>
            </p:extLst>
          </p:nvPr>
        </p:nvGraphicFramePr>
        <p:xfrm>
          <a:off x="0" y="1472566"/>
          <a:ext cx="12192000" cy="53854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 4">
            <a:extLst>
              <a:ext uri="{FF2B5EF4-FFF2-40B4-BE49-F238E27FC236}">
                <a16:creationId xmlns:a16="http://schemas.microsoft.com/office/drawing/2014/main" id="{DC6000D0-83AB-6726-7C9D-844202BF0E80}"/>
              </a:ext>
            </a:extLst>
          </p:cNvPr>
          <p:cNvGraphicFramePr>
            <a:graphicFrameLocks noGrp="1"/>
          </p:cNvGraphicFramePr>
          <p:nvPr>
            <p:extLst>
              <p:ext uri="{D42A27DB-BD31-4B8C-83A1-F6EECF244321}">
                <p14:modId xmlns:p14="http://schemas.microsoft.com/office/powerpoint/2010/main" val="2877583059"/>
              </p:ext>
            </p:extLst>
          </p:nvPr>
        </p:nvGraphicFramePr>
        <p:xfrm>
          <a:off x="0" y="1"/>
          <a:ext cx="12192000" cy="1472565"/>
        </p:xfrm>
        <a:graphic>
          <a:graphicData uri="http://schemas.openxmlformats.org/drawingml/2006/table">
            <a:tbl>
              <a:tblPr>
                <a:tableStyleId>{5C22544A-7EE6-4342-B048-85BDC9FD1C3A}</a:tableStyleId>
              </a:tblPr>
              <a:tblGrid>
                <a:gridCol w="12192000">
                  <a:extLst>
                    <a:ext uri="{9D8B030D-6E8A-4147-A177-3AD203B41FA5}">
                      <a16:colId xmlns:a16="http://schemas.microsoft.com/office/drawing/2014/main" val="3618768272"/>
                    </a:ext>
                  </a:extLst>
                </a:gridCol>
              </a:tblGrid>
              <a:tr h="1436913">
                <a:tc>
                  <a:txBody>
                    <a:bodyPr/>
                    <a:lstStyle/>
                    <a:p>
                      <a:pPr algn="ctr" fontAlgn="b"/>
                      <a:r>
                        <a:rPr lang="en-US" sz="4800" u="none" strike="noStrike" dirty="0">
                          <a:effectLst/>
                        </a:rPr>
                        <a:t>How would you rate your familiarity with DRS services and processes?</a:t>
                      </a:r>
                      <a:endParaRPr lang="en-US" sz="4800" b="1" i="0" u="none" strike="noStrike" dirty="0">
                        <a:solidFill>
                          <a:srgbClr val="000000"/>
                        </a:solidFill>
                        <a:effectLst/>
                        <a:latin typeface="Helvetica Neue" panose="02000503000000020004" pitchFamily="2" charset="0"/>
                      </a:endParaRPr>
                    </a:p>
                  </a:txBody>
                  <a:tcPr marL="9525" marR="9525" marT="9525" marB="0" anchor="b"/>
                </a:tc>
                <a:extLst>
                  <a:ext uri="{0D108BD9-81ED-4DB2-BD59-A6C34878D82A}">
                    <a16:rowId xmlns:a16="http://schemas.microsoft.com/office/drawing/2014/main" val="426368834"/>
                  </a:ext>
                </a:extLst>
              </a:tr>
            </a:tbl>
          </a:graphicData>
        </a:graphic>
      </p:graphicFrame>
      <p:sp>
        <p:nvSpPr>
          <p:cNvPr id="2" name="TextBox 1">
            <a:extLst>
              <a:ext uri="{FF2B5EF4-FFF2-40B4-BE49-F238E27FC236}">
                <a16:creationId xmlns:a16="http://schemas.microsoft.com/office/drawing/2014/main" id="{5F21C128-6846-61A8-AA8C-C64324843568}"/>
              </a:ext>
            </a:extLst>
          </p:cNvPr>
          <p:cNvSpPr txBox="1"/>
          <p:nvPr/>
        </p:nvSpPr>
        <p:spPr>
          <a:xfrm>
            <a:off x="-518474" y="3978111"/>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066966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13EFE2-4026-F31E-5E40-3EC1571A2016}"/>
              </a:ext>
            </a:extLst>
          </p:cNvPr>
          <p:cNvSpPr>
            <a:spLocks noGrp="1"/>
          </p:cNvSpPr>
          <p:nvPr>
            <p:ph type="title"/>
          </p:nvPr>
        </p:nvSpPr>
        <p:spPr>
          <a:xfrm>
            <a:off x="630936" y="640823"/>
            <a:ext cx="3419856" cy="5583148"/>
          </a:xfrm>
        </p:spPr>
        <p:txBody>
          <a:bodyPr vert="horz" lIns="91440" tIns="45720" rIns="91440" bIns="45720" rtlCol="0" anchor="ctr">
            <a:normAutofit/>
          </a:bodyPr>
          <a:lstStyle/>
          <a:p>
            <a:r>
              <a:rPr lang="en-US" sz="5400" kern="1200" dirty="0">
                <a:solidFill>
                  <a:schemeClr val="tx1"/>
                </a:solidFill>
                <a:latin typeface="+mj-lt"/>
                <a:ea typeface="+mj-ea"/>
                <a:cs typeface="+mj-cs"/>
              </a:rPr>
              <a:t>Do you identify as someone who has a disability?</a:t>
            </a:r>
          </a:p>
        </p:txBody>
      </p:sp>
      <p:sp>
        <p:nvSpPr>
          <p:cNvPr id="12"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149EAEA-F47B-A692-E5D8-38FA570CFCB1}"/>
              </a:ext>
            </a:extLst>
          </p:cNvPr>
          <p:cNvSpPr txBox="1"/>
          <p:nvPr/>
        </p:nvSpPr>
        <p:spPr>
          <a:xfrm>
            <a:off x="4654296" y="4798577"/>
            <a:ext cx="6894576" cy="1428487"/>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700" dirty="0"/>
              <a:t>According to the </a:t>
            </a:r>
            <a:r>
              <a:rPr lang="en-US" sz="1700" dirty="0">
                <a:solidFill>
                  <a:schemeClr val="accent5"/>
                </a:solidFill>
              </a:rPr>
              <a:t>Americans with Disabilities Act</a:t>
            </a:r>
            <a:r>
              <a:rPr lang="en-US" sz="1700" dirty="0"/>
              <a:t>, someone with a disability is "a person who has a </a:t>
            </a:r>
            <a:r>
              <a:rPr lang="en-US" sz="1700" dirty="0">
                <a:solidFill>
                  <a:schemeClr val="accent2"/>
                </a:solidFill>
              </a:rPr>
              <a:t>physical or mental impairment </a:t>
            </a:r>
            <a:r>
              <a:rPr lang="en-US" sz="1700" dirty="0"/>
              <a:t>that </a:t>
            </a:r>
            <a:r>
              <a:rPr lang="en-US" sz="1700" dirty="0">
                <a:solidFill>
                  <a:srgbClr val="00B0F0"/>
                </a:solidFill>
              </a:rPr>
              <a:t>substantially limits one or more major life activities</a:t>
            </a:r>
            <a:r>
              <a:rPr lang="en-US" sz="1700" dirty="0">
                <a:solidFill>
                  <a:schemeClr val="accent2"/>
                </a:solidFill>
              </a:rPr>
              <a:t>, a person who has a </a:t>
            </a:r>
            <a:r>
              <a:rPr lang="en-US" sz="1700" dirty="0">
                <a:solidFill>
                  <a:schemeClr val="bg1">
                    <a:lumMod val="50000"/>
                  </a:schemeClr>
                </a:solidFill>
              </a:rPr>
              <a:t>history or record of such an impairment</a:t>
            </a:r>
            <a:r>
              <a:rPr lang="en-US" sz="1700" dirty="0">
                <a:solidFill>
                  <a:schemeClr val="accent2"/>
                </a:solidFill>
              </a:rPr>
              <a:t>, or a person who is </a:t>
            </a:r>
            <a:r>
              <a:rPr lang="en-US" sz="1700" dirty="0">
                <a:solidFill>
                  <a:srgbClr val="FFFF00"/>
                </a:solidFill>
                <a:highlight>
                  <a:srgbClr val="000000"/>
                </a:highlight>
              </a:rPr>
              <a:t>perceived by others</a:t>
            </a:r>
            <a:r>
              <a:rPr lang="en-US" sz="1700" dirty="0">
                <a:solidFill>
                  <a:schemeClr val="accent2"/>
                </a:solidFill>
                <a:highlight>
                  <a:srgbClr val="000000"/>
                </a:highlight>
              </a:rPr>
              <a:t> </a:t>
            </a:r>
            <a:r>
              <a:rPr lang="en-US" sz="1700" dirty="0"/>
              <a:t>as having such an impairment</a:t>
            </a:r>
            <a:r>
              <a:rPr lang="en-US" sz="1700" dirty="0">
                <a:solidFill>
                  <a:schemeClr val="accent2"/>
                </a:solidFill>
              </a:rPr>
              <a:t>,” </a:t>
            </a:r>
            <a:r>
              <a:rPr lang="en-US" sz="1700" dirty="0"/>
              <a:t>(</a:t>
            </a:r>
            <a:r>
              <a:rPr lang="en-US" sz="1700" dirty="0" err="1"/>
              <a:t>ada.gov</a:t>
            </a:r>
            <a:r>
              <a:rPr lang="en-US" sz="1700" dirty="0"/>
              <a:t>, n.d.)</a:t>
            </a:r>
          </a:p>
        </p:txBody>
      </p:sp>
      <p:graphicFrame>
        <p:nvGraphicFramePr>
          <p:cNvPr id="4" name="Content Placeholder 3">
            <a:extLst>
              <a:ext uri="{FF2B5EF4-FFF2-40B4-BE49-F238E27FC236}">
                <a16:creationId xmlns:a16="http://schemas.microsoft.com/office/drawing/2014/main" id="{7BC66E25-1D75-BBCD-B93A-98C99D2377E6}"/>
              </a:ext>
            </a:extLst>
          </p:cNvPr>
          <p:cNvGraphicFramePr>
            <a:graphicFrameLocks noGrp="1"/>
          </p:cNvGraphicFramePr>
          <p:nvPr>
            <p:ph idx="1"/>
            <p:extLst>
              <p:ext uri="{D42A27DB-BD31-4B8C-83A1-F6EECF244321}">
                <p14:modId xmlns:p14="http://schemas.microsoft.com/office/powerpoint/2010/main" val="4208731732"/>
              </p:ext>
            </p:extLst>
          </p:nvPr>
        </p:nvGraphicFramePr>
        <p:xfrm>
          <a:off x="4654296" y="630936"/>
          <a:ext cx="6894576" cy="3913632"/>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56B10EFE-9541-2D18-A962-3D2876454C9A}"/>
              </a:ext>
            </a:extLst>
          </p:cNvPr>
          <p:cNvSpPr txBox="1"/>
          <p:nvPr/>
        </p:nvSpPr>
        <p:spPr>
          <a:xfrm>
            <a:off x="9060872" y="1180408"/>
            <a:ext cx="2375065" cy="369332"/>
          </a:xfrm>
          <a:prstGeom prst="rect">
            <a:avLst/>
          </a:prstGeom>
          <a:noFill/>
          <a:ln w="12700">
            <a:solidFill>
              <a:schemeClr val="tx1"/>
            </a:solidFill>
          </a:ln>
        </p:spPr>
        <p:txBody>
          <a:bodyPr wrap="square" rtlCol="0">
            <a:spAutoFit/>
          </a:bodyPr>
          <a:lstStyle/>
          <a:p>
            <a:r>
              <a:rPr lang="en-US" dirty="0"/>
              <a:t>n =  82 responses</a:t>
            </a:r>
          </a:p>
        </p:txBody>
      </p:sp>
    </p:spTree>
    <p:extLst>
      <p:ext uri="{BB962C8B-B14F-4D97-AF65-F5344CB8AC3E}">
        <p14:creationId xmlns:p14="http://schemas.microsoft.com/office/powerpoint/2010/main" val="3478014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8921B-902D-0FD1-71CE-4EAD577F3F01}"/>
              </a:ext>
            </a:extLst>
          </p:cNvPr>
          <p:cNvSpPr>
            <a:spLocks noGrp="1"/>
          </p:cNvSpPr>
          <p:nvPr>
            <p:ph type="title"/>
          </p:nvPr>
        </p:nvSpPr>
        <p:spPr/>
        <p:txBody>
          <a:bodyPr/>
          <a:lstStyle/>
          <a:p>
            <a:endParaRPr lang="en-US" dirty="0"/>
          </a:p>
        </p:txBody>
      </p:sp>
      <p:graphicFrame>
        <p:nvGraphicFramePr>
          <p:cNvPr id="4" name="Content Placeholder 3">
            <a:extLst>
              <a:ext uri="{FF2B5EF4-FFF2-40B4-BE49-F238E27FC236}">
                <a16:creationId xmlns:a16="http://schemas.microsoft.com/office/drawing/2014/main" id="{A06E8BCE-1F89-F598-3B52-ECB294DC43D9}"/>
              </a:ext>
            </a:extLst>
          </p:cNvPr>
          <p:cNvGraphicFramePr>
            <a:graphicFrameLocks noGrp="1"/>
          </p:cNvGraphicFramePr>
          <p:nvPr>
            <p:ph idx="1"/>
            <p:extLst>
              <p:ext uri="{D42A27DB-BD31-4B8C-83A1-F6EECF244321}">
                <p14:modId xmlns:p14="http://schemas.microsoft.com/office/powerpoint/2010/main" val="1020713569"/>
              </p:ext>
            </p:extLst>
          </p:nvPr>
        </p:nvGraphicFramePr>
        <p:xfrm>
          <a:off x="838200" y="1921318"/>
          <a:ext cx="10515600" cy="435133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Table 4">
            <a:extLst>
              <a:ext uri="{FF2B5EF4-FFF2-40B4-BE49-F238E27FC236}">
                <a16:creationId xmlns:a16="http://schemas.microsoft.com/office/drawing/2014/main" id="{EC068F52-EF24-D67B-F5D9-BC1C623A461C}"/>
              </a:ext>
            </a:extLst>
          </p:cNvPr>
          <p:cNvGraphicFramePr>
            <a:graphicFrameLocks noGrp="1"/>
          </p:cNvGraphicFramePr>
          <p:nvPr>
            <p:extLst>
              <p:ext uri="{D42A27DB-BD31-4B8C-83A1-F6EECF244321}">
                <p14:modId xmlns:p14="http://schemas.microsoft.com/office/powerpoint/2010/main" val="3615417485"/>
              </p:ext>
            </p:extLst>
          </p:nvPr>
        </p:nvGraphicFramePr>
        <p:xfrm>
          <a:off x="0" y="0"/>
          <a:ext cx="12192000" cy="1325563"/>
        </p:xfrm>
        <a:graphic>
          <a:graphicData uri="http://schemas.openxmlformats.org/drawingml/2006/table">
            <a:tbl>
              <a:tblPr>
                <a:tableStyleId>{5C22544A-7EE6-4342-B048-85BDC9FD1C3A}</a:tableStyleId>
              </a:tblPr>
              <a:tblGrid>
                <a:gridCol w="12192000">
                  <a:extLst>
                    <a:ext uri="{9D8B030D-6E8A-4147-A177-3AD203B41FA5}">
                      <a16:colId xmlns:a16="http://schemas.microsoft.com/office/drawing/2014/main" val="3825398680"/>
                    </a:ext>
                  </a:extLst>
                </a:gridCol>
              </a:tblGrid>
              <a:tr h="1325563">
                <a:tc>
                  <a:txBody>
                    <a:bodyPr/>
                    <a:lstStyle/>
                    <a:p>
                      <a:pPr algn="ctr" fontAlgn="b"/>
                      <a:r>
                        <a:rPr lang="en-US" sz="3600" u="none" strike="noStrike" dirty="0">
                          <a:effectLst/>
                        </a:rPr>
                        <a:t>Have you ever received DRS accommodations provided by UW?</a:t>
                      </a:r>
                      <a:endParaRPr lang="en-US" sz="36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4044312294"/>
                  </a:ext>
                </a:extLst>
              </a:tr>
            </a:tbl>
          </a:graphicData>
        </a:graphic>
      </p:graphicFrame>
      <p:sp>
        <p:nvSpPr>
          <p:cNvPr id="3" name="TextBox 2">
            <a:extLst>
              <a:ext uri="{FF2B5EF4-FFF2-40B4-BE49-F238E27FC236}">
                <a16:creationId xmlns:a16="http://schemas.microsoft.com/office/drawing/2014/main" id="{BDE44DC1-83E2-0536-9F70-4A1D96749F80}"/>
              </a:ext>
            </a:extLst>
          </p:cNvPr>
          <p:cNvSpPr txBox="1"/>
          <p:nvPr/>
        </p:nvSpPr>
        <p:spPr>
          <a:xfrm>
            <a:off x="3087585" y="5338059"/>
            <a:ext cx="1793174" cy="369332"/>
          </a:xfrm>
          <a:prstGeom prst="rect">
            <a:avLst/>
          </a:prstGeom>
          <a:noFill/>
          <a:ln w="12700">
            <a:solidFill>
              <a:schemeClr val="tx1"/>
            </a:solidFill>
          </a:ln>
        </p:spPr>
        <p:txBody>
          <a:bodyPr wrap="square" rtlCol="0">
            <a:spAutoFit/>
          </a:bodyPr>
          <a:lstStyle/>
          <a:p>
            <a:r>
              <a:rPr lang="en-US" dirty="0"/>
              <a:t>n=80 responses</a:t>
            </a:r>
          </a:p>
        </p:txBody>
      </p:sp>
    </p:spTree>
    <p:extLst>
      <p:ext uri="{BB962C8B-B14F-4D97-AF65-F5344CB8AC3E}">
        <p14:creationId xmlns:p14="http://schemas.microsoft.com/office/powerpoint/2010/main" val="13474584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45862</TotalTime>
  <Words>1901</Words>
  <Application>Microsoft Macintosh PowerPoint</Application>
  <PresentationFormat>Widescreen</PresentationFormat>
  <Paragraphs>140</Paragraphs>
  <Slides>17</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Aptos</vt:lpstr>
      <vt:lpstr>Aptos Display</vt:lpstr>
      <vt:lpstr>Aptos Narrow</vt:lpstr>
      <vt:lpstr>Arial</vt:lpstr>
      <vt:lpstr>Calibri</vt:lpstr>
      <vt:lpstr>Helvetica Neue</vt:lpstr>
      <vt:lpstr>Wingdings</vt:lpstr>
      <vt:lpstr>Office Theme</vt:lpstr>
      <vt:lpstr>Disability Resources for Students (DRS) Services Utilization Among School of Public Health Students</vt:lpstr>
      <vt:lpstr>Disability Services at Universities</vt:lpstr>
      <vt:lpstr>Methods</vt:lpstr>
      <vt:lpstr>PowerPoint Presentation</vt:lpstr>
      <vt:lpstr>What gender(s) do you best identify with? (Select all that apply)</vt:lpstr>
      <vt:lpstr>PowerPoint Presentation</vt:lpstr>
      <vt:lpstr>PowerPoint Presentation</vt:lpstr>
      <vt:lpstr>Do you identify as someone who has a disability?</vt:lpstr>
      <vt:lpstr>PowerPoint Presentation</vt:lpstr>
      <vt:lpstr>PowerPoint Presentation</vt:lpstr>
      <vt:lpstr>PowerPoint Presentation</vt:lpstr>
      <vt:lpstr>PowerPoint Presentation</vt:lpstr>
      <vt:lpstr>Classes, accommodations, and student disability needs </vt:lpstr>
      <vt:lpstr>PowerPoint Presentation</vt:lpstr>
      <vt:lpstr>How do we improve DRS at UW?</vt:lpstr>
      <vt:lpstr>Thank you!</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Chandra Wajdik</dc:creator>
  <cp:lastModifiedBy>Chandra Wajdik</cp:lastModifiedBy>
  <cp:revision>99</cp:revision>
  <cp:lastPrinted>2025-07-15T16:37:27Z</cp:lastPrinted>
  <dcterms:created xsi:type="dcterms:W3CDTF">2025-05-11T01:17:33Z</dcterms:created>
  <dcterms:modified xsi:type="dcterms:W3CDTF">2025-09-02T22:56:04Z</dcterms:modified>
</cp:coreProperties>
</file>