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2.xml" ContentType="application/vnd.openxmlformats-officedocument.drawingml.chartshapes+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65" r:id="rId2"/>
    <p:sldId id="272" r:id="rId3"/>
    <p:sldId id="274" r:id="rId4"/>
    <p:sldId id="263" r:id="rId5"/>
    <p:sldId id="266" r:id="rId6"/>
    <p:sldId id="264" r:id="rId7"/>
    <p:sldId id="267" r:id="rId8"/>
    <p:sldId id="269" r:id="rId9"/>
    <p:sldId id="270" r:id="rId10"/>
    <p:sldId id="258" r:id="rId11"/>
    <p:sldId id="256" r:id="rId12"/>
    <p:sldId id="262" r:id="rId13"/>
    <p:sldId id="260" r:id="rId14"/>
    <p:sldId id="259" r:id="rId15"/>
    <p:sldId id="271" r:id="rId16"/>
    <p:sldId id="273" r:id="rId17"/>
    <p:sldId id="27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44"/>
    <p:restoredTop sz="92895"/>
  </p:normalViewPr>
  <p:slideViewPr>
    <p:cSldViewPr snapToGrid="0">
      <p:cViewPr varScale="1">
        <p:scale>
          <a:sx n="89" d="100"/>
          <a:sy n="89" d="100"/>
        </p:scale>
        <p:origin x="792" y="168"/>
      </p:cViewPr>
      <p:guideLst/>
    </p:cSldViewPr>
  </p:slid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Chart%202%20in%20Microsoft%20PowerPoint"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2.xml"/></Relationships>
</file>

<file path=ppt/charts/_rels/chart9.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frequency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female</c:v>
                </c:pt>
                <c:pt idx="1">
                  <c:v>male</c:v>
                </c:pt>
                <c:pt idx="2">
                  <c:v>cisgender</c:v>
                </c:pt>
                <c:pt idx="3">
                  <c:v>non-binary</c:v>
                </c:pt>
                <c:pt idx="4">
                  <c:v>gender nonconforming</c:v>
                </c:pt>
                <c:pt idx="5">
                  <c:v>transgender</c:v>
                </c:pt>
                <c:pt idx="6">
                  <c:v>prefer not to answer</c:v>
                </c:pt>
                <c:pt idx="7">
                  <c:v>other</c:v>
                </c:pt>
              </c:strCache>
            </c:strRef>
          </c:cat>
          <c:val>
            <c:numRef>
              <c:f>Sheet1!$B$2:$B$9</c:f>
              <c:numCache>
                <c:formatCode>General</c:formatCode>
                <c:ptCount val="8"/>
                <c:pt idx="0">
                  <c:v>53</c:v>
                </c:pt>
                <c:pt idx="1">
                  <c:v>8</c:v>
                </c:pt>
                <c:pt idx="2">
                  <c:v>7</c:v>
                </c:pt>
                <c:pt idx="3">
                  <c:v>5</c:v>
                </c:pt>
                <c:pt idx="4">
                  <c:v>3</c:v>
                </c:pt>
                <c:pt idx="5">
                  <c:v>1</c:v>
                </c:pt>
                <c:pt idx="6">
                  <c:v>2</c:v>
                </c:pt>
                <c:pt idx="7">
                  <c:v>1</c:v>
                </c:pt>
              </c:numCache>
            </c:numRef>
          </c:val>
          <c:extLst>
            <c:ext xmlns:c16="http://schemas.microsoft.com/office/drawing/2014/chart" uri="{C3380CC4-5D6E-409C-BE32-E72D297353CC}">
              <c16:uniqueId val="{00000000-2641-9C47-95BF-84EB5BEAF4DE}"/>
            </c:ext>
          </c:extLst>
        </c:ser>
        <c:dLbls>
          <c:showLegendKey val="0"/>
          <c:showVal val="0"/>
          <c:showCatName val="0"/>
          <c:showSerName val="0"/>
          <c:showPercent val="0"/>
          <c:showBubbleSize val="0"/>
        </c:dLbls>
        <c:gapWidth val="219"/>
        <c:overlap val="-27"/>
        <c:axId val="1111007551"/>
        <c:axId val="1111210623"/>
      </c:barChart>
      <c:catAx>
        <c:axId val="1111007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111210623"/>
        <c:crosses val="autoZero"/>
        <c:auto val="1"/>
        <c:lblAlgn val="ctr"/>
        <c:lblOffset val="100"/>
        <c:noMultiLvlLbl val="0"/>
      </c:catAx>
      <c:valAx>
        <c:axId val="11112106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11007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sz="2400"/>
              <a:t>Race/Ethnicity</a:t>
            </a:r>
            <a:r>
              <a:rPr lang="en-US" sz="2400" baseline="0"/>
              <a:t> of sample</a:t>
            </a:r>
            <a:endParaRPr lang="en-US" sz="2400"/>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'[Chart 2 in Microsoft PowerPoint]Sheet1'!$A$2</c:f>
              <c:strCache>
                <c:ptCount val="1"/>
                <c:pt idx="0">
                  <c:v>Black or African American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 in Microsoft PowerPoint]Sheet1'!$B$1</c:f>
              <c:strCache>
                <c:ptCount val="1"/>
                <c:pt idx="0">
                  <c:v>Race/Ethnicity 1</c:v>
                </c:pt>
              </c:strCache>
            </c:strRef>
          </c:cat>
          <c:val>
            <c:numRef>
              <c:f>'[Chart 2 in Microsoft PowerPoint]Sheet1'!$B$2</c:f>
              <c:numCache>
                <c:formatCode>General</c:formatCode>
                <c:ptCount val="1"/>
                <c:pt idx="0">
                  <c:v>3</c:v>
                </c:pt>
              </c:numCache>
            </c:numRef>
          </c:val>
          <c:extLst>
            <c:ext xmlns:c16="http://schemas.microsoft.com/office/drawing/2014/chart" uri="{C3380CC4-5D6E-409C-BE32-E72D297353CC}">
              <c16:uniqueId val="{00000000-B2FF-8C41-B009-2C802E259658}"/>
            </c:ext>
          </c:extLst>
        </c:ser>
        <c:ser>
          <c:idx val="1"/>
          <c:order val="1"/>
          <c:tx>
            <c:strRef>
              <c:f>'[Chart 2 in Microsoft PowerPoint]Sheet1'!$A$3</c:f>
              <c:strCache>
                <c:ptCount val="1"/>
                <c:pt idx="0">
                  <c:v>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 in Microsoft PowerPoint]Sheet1'!$B$1</c:f>
              <c:strCache>
                <c:ptCount val="1"/>
                <c:pt idx="0">
                  <c:v>Race/Ethnicity 1</c:v>
                </c:pt>
              </c:strCache>
            </c:strRef>
          </c:cat>
          <c:val>
            <c:numRef>
              <c:f>'[Chart 2 in Microsoft PowerPoint]Sheet1'!$B$3</c:f>
              <c:numCache>
                <c:formatCode>General</c:formatCode>
                <c:ptCount val="1"/>
                <c:pt idx="0">
                  <c:v>15</c:v>
                </c:pt>
              </c:numCache>
            </c:numRef>
          </c:val>
          <c:extLst>
            <c:ext xmlns:c16="http://schemas.microsoft.com/office/drawing/2014/chart" uri="{C3380CC4-5D6E-409C-BE32-E72D297353CC}">
              <c16:uniqueId val="{00000001-B2FF-8C41-B009-2C802E259658}"/>
            </c:ext>
          </c:extLst>
        </c:ser>
        <c:ser>
          <c:idx val="3"/>
          <c:order val="2"/>
          <c:tx>
            <c:strRef>
              <c:f>'[Chart 2 in Microsoft PowerPoint]Sheet1'!$A$5</c:f>
              <c:strCache>
                <c:ptCount val="1"/>
                <c:pt idx="0">
                  <c:v>Native Hawaiian or other Pacific Islander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 in Microsoft PowerPoint]Sheet1'!$B$1</c:f>
              <c:strCache>
                <c:ptCount val="1"/>
                <c:pt idx="0">
                  <c:v>Race/Ethnicity 1</c:v>
                </c:pt>
              </c:strCache>
            </c:strRef>
          </c:cat>
          <c:val>
            <c:numRef>
              <c:f>'[Chart 2 in Microsoft PowerPoint]Sheet1'!$B$5</c:f>
              <c:numCache>
                <c:formatCode>General</c:formatCode>
                <c:ptCount val="1"/>
                <c:pt idx="0">
                  <c:v>1</c:v>
                </c:pt>
              </c:numCache>
            </c:numRef>
          </c:val>
          <c:extLst>
            <c:ext xmlns:c16="http://schemas.microsoft.com/office/drawing/2014/chart" uri="{C3380CC4-5D6E-409C-BE32-E72D297353CC}">
              <c16:uniqueId val="{00000003-B2FF-8C41-B009-2C802E259658}"/>
            </c:ext>
          </c:extLst>
        </c:ser>
        <c:ser>
          <c:idx val="4"/>
          <c:order val="3"/>
          <c:tx>
            <c:strRef>
              <c:f>'[Chart 2 in Microsoft PowerPoint]Sheet1'!$A$6</c:f>
              <c:strCache>
                <c:ptCount val="1"/>
                <c:pt idx="0">
                  <c:v>Hispanic or Latinx or Spanish origin</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 in Microsoft PowerPoint]Sheet1'!$B$1</c:f>
              <c:strCache>
                <c:ptCount val="1"/>
                <c:pt idx="0">
                  <c:v>Race/Ethnicity 1</c:v>
                </c:pt>
              </c:strCache>
            </c:strRef>
          </c:cat>
          <c:val>
            <c:numRef>
              <c:f>'[Chart 2 in Microsoft PowerPoint]Sheet1'!$B$6</c:f>
              <c:numCache>
                <c:formatCode>General</c:formatCode>
                <c:ptCount val="1"/>
                <c:pt idx="0">
                  <c:v>8</c:v>
                </c:pt>
              </c:numCache>
            </c:numRef>
          </c:val>
          <c:extLst>
            <c:ext xmlns:c16="http://schemas.microsoft.com/office/drawing/2014/chart" uri="{C3380CC4-5D6E-409C-BE32-E72D297353CC}">
              <c16:uniqueId val="{00000004-B2FF-8C41-B009-2C802E259658}"/>
            </c:ext>
          </c:extLst>
        </c:ser>
        <c:ser>
          <c:idx val="5"/>
          <c:order val="4"/>
          <c:tx>
            <c:strRef>
              <c:f>'[Chart 2 in Microsoft PowerPoint]Sheet1'!$A$7</c:f>
              <c:strCache>
                <c:ptCount val="1"/>
                <c:pt idx="0">
                  <c:v>American Indian or Alaska Native</c:v>
                </c:pt>
              </c:strCache>
            </c:strRef>
          </c:tx>
          <c:spPr>
            <a:solidFill>
              <a:srgbClr val="FFC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 in Microsoft PowerPoint]Sheet1'!$B$1</c:f>
              <c:strCache>
                <c:ptCount val="1"/>
                <c:pt idx="0">
                  <c:v>Race/Ethnicity 1</c:v>
                </c:pt>
              </c:strCache>
            </c:strRef>
          </c:cat>
          <c:val>
            <c:numRef>
              <c:f>'[Chart 2 in Microsoft PowerPoint]Sheet1'!$B$7</c:f>
              <c:numCache>
                <c:formatCode>General</c:formatCode>
                <c:ptCount val="1"/>
                <c:pt idx="0">
                  <c:v>2</c:v>
                </c:pt>
              </c:numCache>
            </c:numRef>
          </c:val>
          <c:extLst>
            <c:ext xmlns:c16="http://schemas.microsoft.com/office/drawing/2014/chart" uri="{C3380CC4-5D6E-409C-BE32-E72D297353CC}">
              <c16:uniqueId val="{00000005-B2FF-8C41-B009-2C802E259658}"/>
            </c:ext>
          </c:extLst>
        </c:ser>
        <c:ser>
          <c:idx val="6"/>
          <c:order val="5"/>
          <c:tx>
            <c:strRef>
              <c:f>'[Chart 2 in Microsoft PowerPoint]Sheet1'!$A$8</c:f>
              <c:strCache>
                <c:ptCount val="1"/>
                <c:pt idx="0">
                  <c:v>Middle Eastern or North African</c:v>
                </c:pt>
              </c:strCache>
            </c:strRef>
          </c:tx>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 in Microsoft PowerPoint]Sheet1'!$B$1</c:f>
              <c:strCache>
                <c:ptCount val="1"/>
                <c:pt idx="0">
                  <c:v>Race/Ethnicity 1</c:v>
                </c:pt>
              </c:strCache>
            </c:strRef>
          </c:cat>
          <c:val>
            <c:numRef>
              <c:f>'[Chart 2 in Microsoft PowerPoint]Sheet1'!$B$8</c:f>
              <c:numCache>
                <c:formatCode>General</c:formatCode>
                <c:ptCount val="1"/>
                <c:pt idx="0">
                  <c:v>2</c:v>
                </c:pt>
              </c:numCache>
            </c:numRef>
          </c:val>
          <c:extLst>
            <c:ext xmlns:c16="http://schemas.microsoft.com/office/drawing/2014/chart" uri="{C3380CC4-5D6E-409C-BE32-E72D297353CC}">
              <c16:uniqueId val="{00000006-B2FF-8C41-B009-2C802E259658}"/>
            </c:ext>
          </c:extLst>
        </c:ser>
        <c:ser>
          <c:idx val="7"/>
          <c:order val="6"/>
          <c:tx>
            <c:strRef>
              <c:f>'[Chart 2 in Microsoft PowerPoint]Sheet1'!$A$9</c:f>
              <c:strCache>
                <c:ptCount val="1"/>
                <c:pt idx="0">
                  <c:v>White</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 in Microsoft PowerPoint]Sheet1'!$B$1</c:f>
              <c:strCache>
                <c:ptCount val="1"/>
                <c:pt idx="0">
                  <c:v>Race/Ethnicity 1</c:v>
                </c:pt>
              </c:strCache>
            </c:strRef>
          </c:cat>
          <c:val>
            <c:numRef>
              <c:f>'[Chart 2 in Microsoft PowerPoint]Sheet1'!$B$9</c:f>
              <c:numCache>
                <c:formatCode>General</c:formatCode>
                <c:ptCount val="1"/>
                <c:pt idx="0">
                  <c:v>50</c:v>
                </c:pt>
              </c:numCache>
            </c:numRef>
          </c:val>
          <c:extLst>
            <c:ext xmlns:c16="http://schemas.microsoft.com/office/drawing/2014/chart" uri="{C3380CC4-5D6E-409C-BE32-E72D297353CC}">
              <c16:uniqueId val="{00000007-B2FF-8C41-B009-2C802E259658}"/>
            </c:ext>
          </c:extLst>
        </c:ser>
        <c:dLbls>
          <c:showLegendKey val="0"/>
          <c:showVal val="0"/>
          <c:showCatName val="0"/>
          <c:showSerName val="0"/>
          <c:showPercent val="0"/>
          <c:showBubbleSize val="0"/>
        </c:dLbls>
        <c:gapWidth val="182"/>
        <c:axId val="1984291776"/>
        <c:axId val="1984293872"/>
      </c:barChart>
      <c:catAx>
        <c:axId val="1984291776"/>
        <c:scaling>
          <c:orientation val="minMax"/>
        </c:scaling>
        <c:delete val="1"/>
        <c:axPos val="l"/>
        <c:numFmt formatCode="General" sourceLinked="1"/>
        <c:majorTickMark val="none"/>
        <c:minorTickMark val="none"/>
        <c:tickLblPos val="nextTo"/>
        <c:crossAx val="1984293872"/>
        <c:crosses val="autoZero"/>
        <c:auto val="1"/>
        <c:lblAlgn val="ctr"/>
        <c:lblOffset val="100"/>
        <c:noMultiLvlLbl val="0"/>
      </c:catAx>
      <c:valAx>
        <c:axId val="19842938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84291776"/>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Entry>
      <c:legendEntry>
        <c:idx val="3"/>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Entry>
      <c:legendEntry>
        <c:idx val="4"/>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Entry>
      <c:legendEntry>
        <c:idx val="5"/>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Entry>
      <c:legendEntry>
        <c:idx val="6"/>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Entry>
      <c:overlay val="0"/>
      <c:spPr>
        <a:noFill/>
        <a:ln w="12700">
          <a:solidFill>
            <a:schemeClr val="tx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Frequency</c:v>
                </c:pt>
              </c:strCache>
            </c:strRef>
          </c:tx>
          <c:spPr>
            <a:pattFill prst="sphere">
              <a:fgClr>
                <a:schemeClr val="accent4"/>
              </a:fgClr>
              <a:bgClr>
                <a:schemeClr val="bg1"/>
              </a:bgClr>
            </a:pattFill>
            <a:ln>
              <a:gradFill>
                <a:gsLst>
                  <a:gs pos="43000">
                    <a:schemeClr val="accent4"/>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beve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poor</c:v>
                </c:pt>
                <c:pt idx="1">
                  <c:v>fair</c:v>
                </c:pt>
                <c:pt idx="2">
                  <c:v>good</c:v>
                </c:pt>
                <c:pt idx="3">
                  <c:v>very good</c:v>
                </c:pt>
                <c:pt idx="4">
                  <c:v>excellent</c:v>
                </c:pt>
              </c:strCache>
            </c:strRef>
          </c:cat>
          <c:val>
            <c:numRef>
              <c:f>Sheet1!$B$2:$B$6</c:f>
              <c:numCache>
                <c:formatCode>General</c:formatCode>
                <c:ptCount val="5"/>
                <c:pt idx="0">
                  <c:v>19</c:v>
                </c:pt>
                <c:pt idx="1">
                  <c:v>20</c:v>
                </c:pt>
                <c:pt idx="2">
                  <c:v>19</c:v>
                </c:pt>
                <c:pt idx="3">
                  <c:v>14</c:v>
                </c:pt>
                <c:pt idx="4">
                  <c:v>5</c:v>
                </c:pt>
              </c:numCache>
            </c:numRef>
          </c:val>
          <c:extLst>
            <c:ext xmlns:c16="http://schemas.microsoft.com/office/drawing/2014/chart" uri="{C3380CC4-5D6E-409C-BE32-E72D297353CC}">
              <c16:uniqueId val="{00000000-56C2-F24D-97E4-61F95614121B}"/>
            </c:ext>
          </c:extLst>
        </c:ser>
        <c:dLbls>
          <c:showLegendKey val="0"/>
          <c:showVal val="0"/>
          <c:showCatName val="0"/>
          <c:showSerName val="0"/>
          <c:showPercent val="0"/>
          <c:showBubbleSize val="0"/>
        </c:dLbls>
        <c:gapWidth val="219"/>
        <c:overlap val="-27"/>
        <c:axId val="56046255"/>
        <c:axId val="56379599"/>
      </c:barChart>
      <c:catAx>
        <c:axId val="560462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6379599"/>
        <c:crosses val="autoZero"/>
        <c:auto val="1"/>
        <c:lblAlgn val="ctr"/>
        <c:lblOffset val="100"/>
        <c:noMultiLvlLbl val="0"/>
      </c:catAx>
      <c:valAx>
        <c:axId val="5637959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046255"/>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frequency</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12A-48D4-BA38-031404B7740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12A-48D4-BA38-031404B7740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12A-48D4-BA38-031404B7740F}"/>
              </c:ext>
            </c:extLst>
          </c:dPt>
          <c:dLbls>
            <c:spPr>
              <a:solidFill>
                <a:schemeClr val="tx1"/>
              </a:solidFill>
              <a:ln>
                <a:noFill/>
              </a:ln>
              <a:effectLst>
                <a:outerShdw algn="ctr" rotWithShape="0">
                  <a:schemeClr val="bg2"/>
                </a:outerShdw>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yes</c:v>
                </c:pt>
                <c:pt idx="1">
                  <c:v>no</c:v>
                </c:pt>
                <c:pt idx="2">
                  <c:v>prefer not to answer</c:v>
                </c:pt>
              </c:strCache>
            </c:strRef>
          </c:cat>
          <c:val>
            <c:numRef>
              <c:f>Sheet1!$B$2:$B$4</c:f>
              <c:numCache>
                <c:formatCode>General</c:formatCode>
                <c:ptCount val="3"/>
                <c:pt idx="0">
                  <c:v>37</c:v>
                </c:pt>
                <c:pt idx="1">
                  <c:v>43</c:v>
                </c:pt>
                <c:pt idx="2">
                  <c:v>2</c:v>
                </c:pt>
              </c:numCache>
            </c:numRef>
          </c:val>
          <c:extLst>
            <c:ext xmlns:c16="http://schemas.microsoft.com/office/drawing/2014/chart" uri="{C3380CC4-5D6E-409C-BE32-E72D297353CC}">
              <c16:uniqueId val="{00000000-3E82-5F46-8E55-5A22F5403E3C}"/>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Response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3D2-2945-A4B8-856E17CCC9AA}"/>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3-F3D2-2945-A4B8-856E17CCC9AA}"/>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Yes</c:v>
                </c:pt>
                <c:pt idx="1">
                  <c:v>No</c:v>
                </c:pt>
              </c:strCache>
            </c:strRef>
          </c:cat>
          <c:val>
            <c:numRef>
              <c:f>Sheet1!$B$2:$B$3</c:f>
              <c:numCache>
                <c:formatCode>General</c:formatCode>
                <c:ptCount val="2"/>
                <c:pt idx="0">
                  <c:v>30</c:v>
                </c:pt>
                <c:pt idx="1">
                  <c:v>50</c:v>
                </c:pt>
              </c:numCache>
            </c:numRef>
          </c:val>
          <c:extLst>
            <c:ext xmlns:c16="http://schemas.microsoft.com/office/drawing/2014/chart" uri="{C3380CC4-5D6E-409C-BE32-E72D297353CC}">
              <c16:uniqueId val="{00000000-BCFF-5646-BA6D-C4C50A0641B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w="25400">
          <a:solidFill>
            <a:schemeClr val="tx1"/>
          </a:solidFill>
        </a:ln>
        <a:effectLst/>
      </c:spPr>
      <c:txPr>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What disability/accessibility related</a:t>
            </a:r>
            <a:r>
              <a:rPr lang="en-US" baseline="0" dirty="0"/>
              <a:t> topics would you like to learn more about?</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0731406720095696"/>
          <c:y val="9.0740740740740747E-2"/>
          <c:w val="0.87977448758515087"/>
          <c:h val="0.7136141732283463"/>
        </c:manualLayout>
      </c:layout>
      <c:barChart>
        <c:barDir val="bar"/>
        <c:grouping val="clustered"/>
        <c:varyColors val="0"/>
        <c:ser>
          <c:idx val="0"/>
          <c:order val="0"/>
          <c:tx>
            <c:strRef>
              <c:f>Sheet1!$B$1</c:f>
              <c:strCache>
                <c:ptCount val="1"/>
                <c:pt idx="0">
                  <c:v>How to access or apply for DRS accommodations</c:v>
                </c:pt>
              </c:strCache>
            </c:strRef>
          </c:tx>
          <c:spPr>
            <a:solidFill>
              <a:schemeClr val="accent5">
                <a:lumMod val="60000"/>
                <a:lumOff val="40000"/>
              </a:schemeClr>
            </a:solidFill>
            <a:ln>
              <a:noFill/>
            </a:ln>
            <a:effectLst/>
          </c:spPr>
          <c:invertIfNegative val="0"/>
          <c:cat>
            <c:strRef>
              <c:f>Sheet1!$A$2:$A$3</c:f>
              <c:strCache>
                <c:ptCount val="2"/>
                <c:pt idx="0">
                  <c:v>Disabled</c:v>
                </c:pt>
                <c:pt idx="1">
                  <c:v>Not Disabled</c:v>
                </c:pt>
              </c:strCache>
            </c:strRef>
          </c:cat>
          <c:val>
            <c:numRef>
              <c:f>Sheet1!$B$2:$B$3</c:f>
              <c:numCache>
                <c:formatCode>General</c:formatCode>
                <c:ptCount val="2"/>
                <c:pt idx="0">
                  <c:v>16</c:v>
                </c:pt>
                <c:pt idx="1">
                  <c:v>19</c:v>
                </c:pt>
              </c:numCache>
            </c:numRef>
          </c:val>
          <c:extLst>
            <c:ext xmlns:c16="http://schemas.microsoft.com/office/drawing/2014/chart" uri="{C3380CC4-5D6E-409C-BE32-E72D297353CC}">
              <c16:uniqueId val="{00000000-FCEB-964A-BC61-0053DC6FE36A}"/>
            </c:ext>
          </c:extLst>
        </c:ser>
        <c:ser>
          <c:idx val="1"/>
          <c:order val="1"/>
          <c:tx>
            <c:strRef>
              <c:f>Sheet1!$C$1</c:f>
              <c:strCache>
                <c:ptCount val="1"/>
                <c:pt idx="0">
                  <c:v>Types of accommodations available</c:v>
                </c:pt>
              </c:strCache>
            </c:strRef>
          </c:tx>
          <c:spPr>
            <a:solidFill>
              <a:schemeClr val="accent2"/>
            </a:solidFill>
            <a:ln>
              <a:noFill/>
            </a:ln>
            <a:effectLst/>
          </c:spPr>
          <c:invertIfNegative val="0"/>
          <c:cat>
            <c:strRef>
              <c:f>Sheet1!$A$2:$A$3</c:f>
              <c:strCache>
                <c:ptCount val="2"/>
                <c:pt idx="0">
                  <c:v>Disabled</c:v>
                </c:pt>
                <c:pt idx="1">
                  <c:v>Not Disabled</c:v>
                </c:pt>
              </c:strCache>
            </c:strRef>
          </c:cat>
          <c:val>
            <c:numRef>
              <c:f>Sheet1!$C$2:$C$3</c:f>
              <c:numCache>
                <c:formatCode>General</c:formatCode>
                <c:ptCount val="2"/>
                <c:pt idx="0">
                  <c:v>51</c:v>
                </c:pt>
                <c:pt idx="1">
                  <c:v>35</c:v>
                </c:pt>
              </c:numCache>
            </c:numRef>
          </c:val>
          <c:extLst>
            <c:ext xmlns:c16="http://schemas.microsoft.com/office/drawing/2014/chart" uri="{C3380CC4-5D6E-409C-BE32-E72D297353CC}">
              <c16:uniqueId val="{00000001-FCEB-964A-BC61-0053DC6FE36A}"/>
            </c:ext>
          </c:extLst>
        </c:ser>
        <c:ser>
          <c:idx val="2"/>
          <c:order val="2"/>
          <c:tx>
            <c:strRef>
              <c:f>Sheet1!$D$1</c:f>
              <c:strCache>
                <c:ptCount val="1"/>
                <c:pt idx="0">
                  <c:v>What is DRS?</c:v>
                </c:pt>
              </c:strCache>
            </c:strRef>
          </c:tx>
          <c:spPr>
            <a:solidFill>
              <a:schemeClr val="accent3">
                <a:lumMod val="60000"/>
                <a:lumOff val="40000"/>
              </a:schemeClr>
            </a:solidFill>
            <a:ln>
              <a:noFill/>
            </a:ln>
            <a:effectLst/>
          </c:spPr>
          <c:invertIfNegative val="0"/>
          <c:cat>
            <c:strRef>
              <c:f>Sheet1!$A$2:$A$3</c:f>
              <c:strCache>
                <c:ptCount val="2"/>
                <c:pt idx="0">
                  <c:v>Disabled</c:v>
                </c:pt>
                <c:pt idx="1">
                  <c:v>Not Disabled</c:v>
                </c:pt>
              </c:strCache>
            </c:strRef>
          </c:cat>
          <c:val>
            <c:numRef>
              <c:f>Sheet1!$D$2:$D$3</c:f>
              <c:numCache>
                <c:formatCode>General</c:formatCode>
                <c:ptCount val="2"/>
                <c:pt idx="0">
                  <c:v>4</c:v>
                </c:pt>
                <c:pt idx="1">
                  <c:v>12</c:v>
                </c:pt>
              </c:numCache>
            </c:numRef>
          </c:val>
          <c:extLst>
            <c:ext xmlns:c16="http://schemas.microsoft.com/office/drawing/2014/chart" uri="{C3380CC4-5D6E-409C-BE32-E72D297353CC}">
              <c16:uniqueId val="{00000002-FCEB-964A-BC61-0053DC6FE36A}"/>
            </c:ext>
          </c:extLst>
        </c:ser>
        <c:ser>
          <c:idx val="3"/>
          <c:order val="3"/>
          <c:tx>
            <c:strRef>
              <c:f>Sheet1!$E$1</c:f>
              <c:strCache>
                <c:ptCount val="1"/>
                <c:pt idx="0">
                  <c:v>Who is eligible for DRS accommodations?</c:v>
                </c:pt>
              </c:strCache>
            </c:strRef>
          </c:tx>
          <c:spPr>
            <a:solidFill>
              <a:schemeClr val="accent4"/>
            </a:solidFill>
            <a:ln>
              <a:noFill/>
            </a:ln>
            <a:effectLst/>
          </c:spPr>
          <c:invertIfNegative val="0"/>
          <c:cat>
            <c:strRef>
              <c:f>Sheet1!$A$2:$A$3</c:f>
              <c:strCache>
                <c:ptCount val="2"/>
                <c:pt idx="0">
                  <c:v>Disabled</c:v>
                </c:pt>
                <c:pt idx="1">
                  <c:v>Not Disabled</c:v>
                </c:pt>
              </c:strCache>
            </c:strRef>
          </c:cat>
          <c:val>
            <c:numRef>
              <c:f>Sheet1!$E$2:$E$3</c:f>
              <c:numCache>
                <c:formatCode>General</c:formatCode>
                <c:ptCount val="2"/>
                <c:pt idx="0">
                  <c:v>21</c:v>
                </c:pt>
                <c:pt idx="1">
                  <c:v>31</c:v>
                </c:pt>
              </c:numCache>
            </c:numRef>
          </c:val>
          <c:extLst>
            <c:ext xmlns:c16="http://schemas.microsoft.com/office/drawing/2014/chart" uri="{C3380CC4-5D6E-409C-BE32-E72D297353CC}">
              <c16:uniqueId val="{00000003-FCEB-964A-BC61-0053DC6FE36A}"/>
            </c:ext>
          </c:extLst>
        </c:ser>
        <c:dLbls>
          <c:showLegendKey val="0"/>
          <c:showVal val="0"/>
          <c:showCatName val="0"/>
          <c:showSerName val="0"/>
          <c:showPercent val="0"/>
          <c:showBubbleSize val="0"/>
        </c:dLbls>
        <c:gapWidth val="182"/>
        <c:axId val="1734961903"/>
        <c:axId val="1559253679"/>
      </c:barChart>
      <c:catAx>
        <c:axId val="173496190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59253679"/>
        <c:crosses val="autoZero"/>
        <c:auto val="1"/>
        <c:lblAlgn val="ctr"/>
        <c:lblOffset val="100"/>
        <c:noMultiLvlLbl val="0"/>
      </c:catAx>
      <c:valAx>
        <c:axId val="1559253679"/>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34961903"/>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Where have you gotten information on DRS services or resources?</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43B3-BE4D-8B02-113B3CE08C36}"/>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43B3-BE4D-8B02-113B3CE08C36}"/>
              </c:ext>
            </c:extLst>
          </c:dPt>
          <c:dPt>
            <c:idx val="2"/>
            <c:bubble3D val="0"/>
            <c:spPr>
              <a:solidFill>
                <a:schemeClr val="bg1">
                  <a:lumMod val="5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5-43B3-BE4D-8B02-113B3CE08C36}"/>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43B3-BE4D-8B02-113B3CE08C36}"/>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43B3-BE4D-8B02-113B3CE08C36}"/>
              </c:ext>
            </c:extLst>
          </c:dPt>
          <c:dPt>
            <c:idx val="5"/>
            <c:bubble3D val="0"/>
            <c:spPr>
              <a:solidFill>
                <a:srgbClr val="FFC000"/>
              </a:solidFill>
              <a:ln w="25400">
                <a:solidFill>
                  <a:schemeClr val="lt1"/>
                </a:solidFill>
              </a:ln>
              <a:effectLst/>
              <a:sp3d contourW="25400">
                <a:contourClr>
                  <a:schemeClr val="lt1"/>
                </a:contourClr>
              </a:sp3d>
            </c:spPr>
            <c:extLst>
              <c:ext xmlns:c16="http://schemas.microsoft.com/office/drawing/2014/chart" uri="{C3380CC4-5D6E-409C-BE32-E72D297353CC}">
                <c16:uniqueId val="{0000000B-43B3-BE4D-8B02-113B3CE08C36}"/>
              </c:ext>
            </c:extLst>
          </c:dPt>
          <c:dPt>
            <c:idx val="6"/>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D-43B3-BE4D-8B02-113B3CE08C36}"/>
              </c:ext>
            </c:extLst>
          </c:dPt>
          <c:dPt>
            <c:idx val="7"/>
            <c:bubble3D val="0"/>
            <c:spPr>
              <a:solidFill>
                <a:schemeClr val="accent2">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F-43B3-BE4D-8B02-113B3CE08C36}"/>
              </c:ext>
            </c:extLst>
          </c:dPt>
          <c:dPt>
            <c:idx val="8"/>
            <c:bubble3D val="0"/>
            <c:spPr>
              <a:solidFill>
                <a:schemeClr val="accent3">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1-43B3-BE4D-8B02-113B3CE08C36}"/>
              </c:ext>
            </c:extLst>
          </c:dPt>
          <c:dLbls>
            <c:dLbl>
              <c:idx val="3"/>
              <c:layout>
                <c:manualLayout>
                  <c:x val="3.4822193278471768E-2"/>
                  <c:y val="-0.1584008191886240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3B3-BE4D-8B02-113B3CE08C36}"/>
                </c:ext>
              </c:extLst>
            </c:dLbl>
            <c:dLbl>
              <c:idx val="6"/>
              <c:layout>
                <c:manualLayout>
                  <c:x val="1.3043928719436387E-2"/>
                  <c:y val="7.3981362573279487E-4"/>
                </c:manualLayout>
              </c:layout>
              <c:spPr>
                <a:noFill/>
                <a:ln>
                  <a:solidFill>
                    <a:schemeClr val="tx1"/>
                  </a:solid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43B3-BE4D-8B02-113B3CE08C36}"/>
                </c:ext>
              </c:extLst>
            </c:dLbl>
            <c:dLbl>
              <c:idx val="7"/>
              <c:layout>
                <c:manualLayout>
                  <c:x val="8.1453634085213028E-3"/>
                  <c:y val="6.564779276524263E-2"/>
                </c:manualLayout>
              </c:layout>
              <c:showLegendKey val="0"/>
              <c:showVal val="1"/>
              <c:showCatName val="0"/>
              <c:showSerName val="0"/>
              <c:showPercent val="0"/>
              <c:showBubbleSize val="0"/>
              <c:extLst>
                <c:ext xmlns:c15="http://schemas.microsoft.com/office/drawing/2012/chart" uri="{CE6537A1-D6FC-4f65-9D91-7224C49458BB}">
                  <c15:layout>
                    <c:manualLayout>
                      <c:w val="2.850877192982456E-2"/>
                      <c:h val="3.8339090234520513E-2"/>
                    </c:manualLayout>
                  </c15:layout>
                </c:ext>
                <c:ext xmlns:c16="http://schemas.microsoft.com/office/drawing/2014/chart" uri="{C3380CC4-5D6E-409C-BE32-E72D297353CC}">
                  <c16:uniqueId val="{0000000F-43B3-BE4D-8B02-113B3CE08C36}"/>
                </c:ext>
              </c:extLst>
            </c:dLbl>
            <c:dLbl>
              <c:idx val="8"/>
              <c:layout>
                <c:manualLayout>
                  <c:x val="-2.4696583979634127E-3"/>
                  <c:y val="3.9347378119428383E-3"/>
                </c:manualLayout>
              </c:layout>
              <c:spPr>
                <a:noFill/>
                <a:ln>
                  <a:solidFill>
                    <a:schemeClr val="tx1"/>
                  </a:solid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43B3-BE4D-8B02-113B3CE08C36}"/>
                </c:ext>
              </c:extLst>
            </c:dLbl>
            <c:spPr>
              <a:noFill/>
              <a:ln>
                <a:solidFill>
                  <a:schemeClr val="bg1"/>
                </a:solid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Sheet1!$A$2:$A$10</c:f>
              <c:strCache>
                <c:ptCount val="9"/>
                <c:pt idx="0">
                  <c:v>DRS Access &amp; Advocacy Coordinator (14.2)</c:v>
                </c:pt>
                <c:pt idx="1">
                  <c:v>UW DRS website (29)</c:v>
                </c:pt>
                <c:pt idx="2">
                  <c:v>My instructors (21.3)</c:v>
                </c:pt>
                <c:pt idx="3">
                  <c:v>Orientation (1.3)</c:v>
                </c:pt>
                <c:pt idx="4">
                  <c:v>My classmates (25.2)</c:v>
                </c:pt>
                <c:pt idx="5">
                  <c:v>My academic advisors (7.7)</c:v>
                </c:pt>
                <c:pt idx="6">
                  <c:v>google (0.6)</c:v>
                </c:pt>
                <c:pt idx="7">
                  <c:v>email blasts (1.3)</c:v>
                </c:pt>
                <c:pt idx="8">
                  <c:v>SPH advocacy coordinator (0.6)</c:v>
                </c:pt>
              </c:strCache>
            </c:strRef>
          </c:cat>
          <c:val>
            <c:numRef>
              <c:f>Sheet1!$B$2:$B$10</c:f>
              <c:numCache>
                <c:formatCode>General</c:formatCode>
                <c:ptCount val="9"/>
                <c:pt idx="0">
                  <c:v>14.2</c:v>
                </c:pt>
                <c:pt idx="1">
                  <c:v>29</c:v>
                </c:pt>
                <c:pt idx="2">
                  <c:v>21.3</c:v>
                </c:pt>
                <c:pt idx="3">
                  <c:v>1.3</c:v>
                </c:pt>
                <c:pt idx="4">
                  <c:v>25.2</c:v>
                </c:pt>
                <c:pt idx="5">
                  <c:v>7.7</c:v>
                </c:pt>
                <c:pt idx="6">
                  <c:v>0.6</c:v>
                </c:pt>
                <c:pt idx="7">
                  <c:v>1.3</c:v>
                </c:pt>
                <c:pt idx="8">
                  <c:v>0.6</c:v>
                </c:pt>
              </c:numCache>
            </c:numRef>
          </c:val>
          <c:extLst>
            <c:ext xmlns:c16="http://schemas.microsoft.com/office/drawing/2014/chart" uri="{C3380CC4-5D6E-409C-BE32-E72D297353CC}">
              <c16:uniqueId val="{00000000-1207-1F4F-849D-667330333F44}"/>
            </c:ext>
          </c:extLst>
        </c:ser>
        <c:dLbls>
          <c:showLegendKey val="0"/>
          <c:showVal val="0"/>
          <c:showCatName val="0"/>
          <c:showSerName val="0"/>
          <c:showPercent val="0"/>
          <c:showBubbleSize val="0"/>
          <c:showLeaderLines val="1"/>
        </c:dLbls>
      </c:pie3DChart>
      <c:spPr>
        <a:noFill/>
        <a:ln>
          <a:noFill/>
        </a:ln>
        <a:effectLst/>
      </c:spPr>
    </c:plotArea>
    <c:legend>
      <c:legendPos val="r"/>
      <c:layout>
        <c:manualLayout>
          <c:xMode val="edge"/>
          <c:yMode val="edge"/>
          <c:x val="0.64843024114173231"/>
          <c:y val="0.22142807446923754"/>
          <c:w val="0.35156975885826769"/>
          <c:h val="0.76144331278720345"/>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cap="all" spc="50" baseline="0">
                <a:solidFill>
                  <a:schemeClr val="tx1">
                    <a:lumMod val="65000"/>
                    <a:lumOff val="35000"/>
                  </a:schemeClr>
                </a:solidFill>
                <a:latin typeface="+mn-lt"/>
                <a:ea typeface="+mn-ea"/>
                <a:cs typeface="+mn-cs"/>
              </a:defRPr>
            </a:pPr>
            <a:r>
              <a:rPr lang="en-US" sz="2400" b="1" dirty="0"/>
              <a:t>What disability/accessibility</a:t>
            </a:r>
            <a:r>
              <a:rPr lang="en-US" sz="2400" b="1" baseline="0" dirty="0"/>
              <a:t> related resources would you like to be provided for students? </a:t>
            </a:r>
            <a:br>
              <a:rPr lang="en-US" sz="2400" b="1" baseline="0" dirty="0"/>
            </a:br>
            <a:r>
              <a:rPr lang="en-US" sz="2400" b="1" baseline="0" dirty="0"/>
              <a:t>(select all that apply)</a:t>
            </a:r>
            <a:endParaRPr lang="en-US" sz="2400" b="1" dirty="0"/>
          </a:p>
        </c:rich>
      </c:tx>
      <c:layout>
        <c:manualLayout>
          <c:xMode val="edge"/>
          <c:yMode val="edge"/>
          <c:x val="0.11855069870002451"/>
          <c:y val="1.2210704609318257E-2"/>
        </c:manualLayout>
      </c:layout>
      <c:overlay val="0"/>
      <c:spPr>
        <a:noFill/>
        <a:ln>
          <a:noFill/>
        </a:ln>
        <a:effectLst/>
      </c:spPr>
      <c:txPr>
        <a:bodyPr rot="0" spcFirstLastPara="1" vertOverflow="ellipsis" vert="horz" wrap="square" anchor="ctr" anchorCtr="1"/>
        <a:lstStyle/>
        <a:p>
          <a:pPr>
            <a:defRPr sz="24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Disabled</c:v>
                </c:pt>
              </c:strCache>
            </c:strRef>
          </c:tx>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Sheet1!$A$2:$A$7</c:f>
              <c:strCache>
                <c:ptCount val="6"/>
                <c:pt idx="0">
                  <c:v>Types of accommodations available</c:v>
                </c:pt>
                <c:pt idx="1">
                  <c:v>Workshops on how to apply for accommodations</c:v>
                </c:pt>
                <c:pt idx="2">
                  <c:v>Written resources on the SPH Canvas web page</c:v>
                </c:pt>
                <c:pt idx="3">
                  <c:v>Networking &amp; social events for SPH Disability Community</c:v>
                </c:pt>
                <c:pt idx="4">
                  <c:v>Virtual workshops with DRS coordinators on how to apply for accommodations</c:v>
                </c:pt>
                <c:pt idx="5">
                  <c:v>Prefer not to answer</c:v>
                </c:pt>
              </c:strCache>
            </c:strRef>
          </c:cat>
          <c:val>
            <c:numRef>
              <c:f>Sheet1!$B$2:$B$7</c:f>
              <c:numCache>
                <c:formatCode>0%</c:formatCode>
                <c:ptCount val="6"/>
                <c:pt idx="0">
                  <c:v>0.34</c:v>
                </c:pt>
                <c:pt idx="1">
                  <c:v>0.13</c:v>
                </c:pt>
                <c:pt idx="2">
                  <c:v>0.17</c:v>
                </c:pt>
                <c:pt idx="3">
                  <c:v>0.15</c:v>
                </c:pt>
                <c:pt idx="4">
                  <c:v>0.15</c:v>
                </c:pt>
                <c:pt idx="5" formatCode="0.00%">
                  <c:v>8.0000000000000002E-3</c:v>
                </c:pt>
              </c:numCache>
            </c:numRef>
          </c:val>
          <c:extLst>
            <c:ext xmlns:c16="http://schemas.microsoft.com/office/drawing/2014/chart" uri="{C3380CC4-5D6E-409C-BE32-E72D297353CC}">
              <c16:uniqueId val="{00000000-D085-A042-8C0A-0FD3E1C5BAA5}"/>
            </c:ext>
          </c:extLst>
        </c:ser>
        <c:ser>
          <c:idx val="1"/>
          <c:order val="1"/>
          <c:tx>
            <c:strRef>
              <c:f>Sheet1!$C$1</c:f>
              <c:strCache>
                <c:ptCount val="1"/>
                <c:pt idx="0">
                  <c:v>Not Disabled</c:v>
                </c:pt>
              </c:strCache>
            </c:strRef>
          </c:tx>
          <c:spPr>
            <a:gradFill flip="none" rotWithShape="1">
              <a:gsLst>
                <a:gs pos="0">
                  <a:schemeClr val="accent2"/>
                </a:gs>
                <a:gs pos="75000">
                  <a:schemeClr val="accent2">
                    <a:lumMod val="60000"/>
                    <a:lumOff val="40000"/>
                  </a:schemeClr>
                </a:gs>
                <a:gs pos="51000">
                  <a:schemeClr val="accent2">
                    <a:alpha val="75000"/>
                  </a:schemeClr>
                </a:gs>
                <a:gs pos="100000">
                  <a:schemeClr val="accent2">
                    <a:lumMod val="20000"/>
                    <a:lumOff val="80000"/>
                    <a:alpha val="15000"/>
                  </a:schemeClr>
                </a:gs>
              </a:gsLst>
              <a:lin ang="10800000" scaled="1"/>
              <a:tileRect/>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Sheet1!$A$2:$A$7</c:f>
              <c:strCache>
                <c:ptCount val="6"/>
                <c:pt idx="0">
                  <c:v>Types of accommodations available</c:v>
                </c:pt>
                <c:pt idx="1">
                  <c:v>Workshops on how to apply for accommodations</c:v>
                </c:pt>
                <c:pt idx="2">
                  <c:v>Written resources on the SPH Canvas web page</c:v>
                </c:pt>
                <c:pt idx="3">
                  <c:v>Networking &amp; social events for SPH Disability Community</c:v>
                </c:pt>
                <c:pt idx="4">
                  <c:v>Virtual workshops with DRS coordinators on how to apply for accommodations</c:v>
                </c:pt>
                <c:pt idx="5">
                  <c:v>Prefer not to answer</c:v>
                </c:pt>
              </c:strCache>
            </c:strRef>
          </c:cat>
          <c:val>
            <c:numRef>
              <c:f>Sheet1!$C$2:$C$7</c:f>
              <c:numCache>
                <c:formatCode>0%</c:formatCode>
                <c:ptCount val="6"/>
                <c:pt idx="0">
                  <c:v>0.3</c:v>
                </c:pt>
                <c:pt idx="1">
                  <c:v>0.13</c:v>
                </c:pt>
                <c:pt idx="2">
                  <c:v>0.04</c:v>
                </c:pt>
                <c:pt idx="3">
                  <c:v>0.08</c:v>
                </c:pt>
                <c:pt idx="4">
                  <c:v>0.22</c:v>
                </c:pt>
                <c:pt idx="5">
                  <c:v>0.03</c:v>
                </c:pt>
              </c:numCache>
            </c:numRef>
          </c:val>
          <c:extLst>
            <c:ext xmlns:c16="http://schemas.microsoft.com/office/drawing/2014/chart" uri="{C3380CC4-5D6E-409C-BE32-E72D297353CC}">
              <c16:uniqueId val="{00000001-D085-A042-8C0A-0FD3E1C5BAA5}"/>
            </c:ext>
          </c:extLst>
        </c:ser>
        <c:dLbls>
          <c:showLegendKey val="0"/>
          <c:showVal val="0"/>
          <c:showCatName val="0"/>
          <c:showSerName val="0"/>
          <c:showPercent val="0"/>
          <c:showBubbleSize val="0"/>
        </c:dLbls>
        <c:gapWidth val="326"/>
        <c:overlap val="-58"/>
        <c:axId val="1416490384"/>
        <c:axId val="1436273424"/>
      </c:barChart>
      <c:catAx>
        <c:axId val="1416490384"/>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36273424"/>
        <c:crosses val="autoZero"/>
        <c:auto val="1"/>
        <c:lblAlgn val="ctr"/>
        <c:lblOffset val="100"/>
        <c:noMultiLvlLbl val="0"/>
      </c:catAx>
      <c:valAx>
        <c:axId val="1436273424"/>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64903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sz="2400" dirty="0"/>
              <a:t>How easy or difficult was it for you to receive accommodations through DRS?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8438164370078744"/>
          <c:y val="0.1527668416447944"/>
          <c:w val="0.79061843832020995"/>
          <c:h val="0.73959751860727552"/>
        </c:manualLayout>
      </c:layout>
      <c:barChart>
        <c:barDir val="col"/>
        <c:grouping val="clustered"/>
        <c:varyColors val="0"/>
        <c:ser>
          <c:idx val="0"/>
          <c:order val="0"/>
          <c:tx>
            <c:strRef>
              <c:f>Sheet1!$B$1</c:f>
              <c:strCache>
                <c:ptCount val="1"/>
                <c:pt idx="0">
                  <c:v>Short-term disability</c:v>
                </c:pt>
              </c:strCache>
            </c:strRef>
          </c:tx>
          <c:spPr>
            <a:blipFill>
              <a:blip xmlns:r="http://schemas.openxmlformats.org/officeDocument/2006/relationships" r:embed="rId3"/>
              <a:tile tx="0" ty="0" sx="100000" sy="100000" flip="none" algn="tl"/>
            </a:blipFill>
            <a:ln w="1270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very easy</c:v>
                </c:pt>
                <c:pt idx="1">
                  <c:v>somewhat easy</c:v>
                </c:pt>
                <c:pt idx="2">
                  <c:v>neutral</c:v>
                </c:pt>
                <c:pt idx="3">
                  <c:v>somewhat difficult</c:v>
                </c:pt>
                <c:pt idx="4">
                  <c:v>very difficult</c:v>
                </c:pt>
              </c:strCache>
            </c:strRef>
          </c:cat>
          <c:val>
            <c:numRef>
              <c:f>Sheet1!$B$2:$B$6</c:f>
              <c:numCache>
                <c:formatCode>General</c:formatCode>
                <c:ptCount val="5"/>
                <c:pt idx="0">
                  <c:v>0</c:v>
                </c:pt>
                <c:pt idx="1">
                  <c:v>0</c:v>
                </c:pt>
                <c:pt idx="2">
                  <c:v>0</c:v>
                </c:pt>
                <c:pt idx="3">
                  <c:v>1</c:v>
                </c:pt>
                <c:pt idx="4">
                  <c:v>0</c:v>
                </c:pt>
              </c:numCache>
            </c:numRef>
          </c:val>
          <c:extLst>
            <c:ext xmlns:c16="http://schemas.microsoft.com/office/drawing/2014/chart" uri="{C3380CC4-5D6E-409C-BE32-E72D297353CC}">
              <c16:uniqueId val="{00000000-4529-AA46-8D5E-8B0A23953C16}"/>
            </c:ext>
          </c:extLst>
        </c:ser>
        <c:ser>
          <c:idx val="1"/>
          <c:order val="1"/>
          <c:tx>
            <c:strRef>
              <c:f>Sheet1!$C$1</c:f>
              <c:strCache>
                <c:ptCount val="1"/>
                <c:pt idx="0">
                  <c:v>Long-term disability</c:v>
                </c:pt>
              </c:strCache>
            </c:strRef>
          </c:tx>
          <c:spPr>
            <a:gradFill>
              <a:gsLst>
                <a:gs pos="0">
                  <a:srgbClr val="7030A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very easy</c:v>
                </c:pt>
                <c:pt idx="1">
                  <c:v>somewhat easy</c:v>
                </c:pt>
                <c:pt idx="2">
                  <c:v>neutral</c:v>
                </c:pt>
                <c:pt idx="3">
                  <c:v>somewhat difficult</c:v>
                </c:pt>
                <c:pt idx="4">
                  <c:v>very difficult</c:v>
                </c:pt>
              </c:strCache>
            </c:strRef>
          </c:cat>
          <c:val>
            <c:numRef>
              <c:f>Sheet1!$C$2:$C$6</c:f>
              <c:numCache>
                <c:formatCode>General</c:formatCode>
                <c:ptCount val="5"/>
                <c:pt idx="0">
                  <c:v>7</c:v>
                </c:pt>
                <c:pt idx="1">
                  <c:v>9</c:v>
                </c:pt>
                <c:pt idx="2">
                  <c:v>4</c:v>
                </c:pt>
                <c:pt idx="3">
                  <c:v>4</c:v>
                </c:pt>
                <c:pt idx="4">
                  <c:v>2</c:v>
                </c:pt>
              </c:numCache>
            </c:numRef>
          </c:val>
          <c:extLst>
            <c:ext xmlns:c16="http://schemas.microsoft.com/office/drawing/2014/chart" uri="{C3380CC4-5D6E-409C-BE32-E72D297353CC}">
              <c16:uniqueId val="{00000003-4529-AA46-8D5E-8B0A23953C16}"/>
            </c:ext>
          </c:extLst>
        </c:ser>
        <c:ser>
          <c:idx val="2"/>
          <c:order val="2"/>
          <c:tx>
            <c:strRef>
              <c:f>Sheet1!$D$1</c:f>
              <c:strCache>
                <c:ptCount val="1"/>
                <c:pt idx="0">
                  <c:v>Both</c:v>
                </c:pt>
              </c:strCache>
            </c:strRef>
          </c:tx>
          <c:spPr>
            <a:pattFill prst="shingle">
              <a:fgClr>
                <a:schemeClr val="accent1"/>
              </a:fgClr>
              <a:bgClr>
                <a:schemeClr val="bg1"/>
              </a:bgClr>
            </a:pattFill>
            <a:ln w="1270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very easy</c:v>
                </c:pt>
                <c:pt idx="1">
                  <c:v>somewhat easy</c:v>
                </c:pt>
                <c:pt idx="2">
                  <c:v>neutral</c:v>
                </c:pt>
                <c:pt idx="3">
                  <c:v>somewhat difficult</c:v>
                </c:pt>
                <c:pt idx="4">
                  <c:v>very difficult</c:v>
                </c:pt>
              </c:strCache>
            </c:strRef>
          </c:cat>
          <c:val>
            <c:numRef>
              <c:f>Sheet1!$D$2:$D$6</c:f>
              <c:numCache>
                <c:formatCode>General</c:formatCode>
                <c:ptCount val="5"/>
                <c:pt idx="0">
                  <c:v>2</c:v>
                </c:pt>
                <c:pt idx="1">
                  <c:v>0</c:v>
                </c:pt>
                <c:pt idx="2">
                  <c:v>0</c:v>
                </c:pt>
                <c:pt idx="3">
                  <c:v>2</c:v>
                </c:pt>
                <c:pt idx="4">
                  <c:v>0</c:v>
                </c:pt>
              </c:numCache>
            </c:numRef>
          </c:val>
          <c:extLst>
            <c:ext xmlns:c16="http://schemas.microsoft.com/office/drawing/2014/chart" uri="{C3380CC4-5D6E-409C-BE32-E72D297353CC}">
              <c16:uniqueId val="{00000004-4529-AA46-8D5E-8B0A23953C16}"/>
            </c:ext>
          </c:extLst>
        </c:ser>
        <c:dLbls>
          <c:showLegendKey val="0"/>
          <c:showVal val="0"/>
          <c:showCatName val="0"/>
          <c:showSerName val="0"/>
          <c:showPercent val="0"/>
          <c:showBubbleSize val="0"/>
        </c:dLbls>
        <c:gapWidth val="219"/>
        <c:overlap val="-27"/>
        <c:axId val="1394445584"/>
        <c:axId val="1394447296"/>
      </c:barChart>
      <c:catAx>
        <c:axId val="1394445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394447296"/>
        <c:crosses val="autoZero"/>
        <c:auto val="1"/>
        <c:lblAlgn val="ctr"/>
        <c:lblOffset val="100"/>
        <c:noMultiLvlLbl val="0"/>
      </c:catAx>
      <c:valAx>
        <c:axId val="1394447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94445584"/>
        <c:crosses val="autoZero"/>
        <c:crossBetween val="between"/>
      </c:valAx>
      <c:spPr>
        <a:noFill/>
        <a:ln>
          <a:noFill/>
        </a:ln>
        <a:effectLst/>
      </c:spPr>
    </c:plotArea>
    <c:legend>
      <c:legendPos val="l"/>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FE0B3E-07A6-414A-84CD-9F5381A94114}"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EBE0FDDA-6DE8-457F-A027-06C721385E9D}">
      <dgm:prSet/>
      <dgm:spPr/>
      <dgm:t>
        <a:bodyPr/>
        <a:lstStyle/>
        <a:p>
          <a:r>
            <a:rPr lang="en-US" dirty="0"/>
            <a:t>Specific Aim:  assess quality of DRS services at UW</a:t>
          </a:r>
        </a:p>
      </dgm:t>
    </dgm:pt>
    <dgm:pt modelId="{7E61C237-56D7-492F-A0E6-D03529F24271}" type="parTrans" cxnId="{F23F9F07-4524-444E-B2AD-F02E380210C5}">
      <dgm:prSet/>
      <dgm:spPr/>
      <dgm:t>
        <a:bodyPr/>
        <a:lstStyle/>
        <a:p>
          <a:endParaRPr lang="en-US"/>
        </a:p>
      </dgm:t>
    </dgm:pt>
    <dgm:pt modelId="{342F13A2-CC48-44D8-A2FA-DE3492D3DA91}" type="sibTrans" cxnId="{F23F9F07-4524-444E-B2AD-F02E380210C5}">
      <dgm:prSet/>
      <dgm:spPr/>
      <dgm:t>
        <a:bodyPr/>
        <a:lstStyle/>
        <a:p>
          <a:endParaRPr lang="en-US"/>
        </a:p>
      </dgm:t>
    </dgm:pt>
    <dgm:pt modelId="{90FCF384-A927-483B-9F12-333E95A0FC68}">
      <dgm:prSet/>
      <dgm:spPr/>
      <dgm:t>
        <a:bodyPr/>
        <a:lstStyle/>
        <a:p>
          <a:r>
            <a:rPr lang="en-US" dirty="0"/>
            <a:t>Local context:  anecdotal reports that UW DRS processes for obtaining and maintaining accommodations are overly burdensome, is this true?</a:t>
          </a:r>
        </a:p>
      </dgm:t>
    </dgm:pt>
    <dgm:pt modelId="{2FCDB713-560A-4F33-BE9A-45FAC48077B0}" type="parTrans" cxnId="{B0DB0902-1655-429B-B950-1F56C7B49D51}">
      <dgm:prSet/>
      <dgm:spPr/>
      <dgm:t>
        <a:bodyPr/>
        <a:lstStyle/>
        <a:p>
          <a:endParaRPr lang="en-US"/>
        </a:p>
      </dgm:t>
    </dgm:pt>
    <dgm:pt modelId="{D9ECF717-CA9B-4F5C-9525-E8259ED552B8}" type="sibTrans" cxnId="{B0DB0902-1655-429B-B950-1F56C7B49D51}">
      <dgm:prSet/>
      <dgm:spPr/>
      <dgm:t>
        <a:bodyPr/>
        <a:lstStyle/>
        <a:p>
          <a:endParaRPr lang="en-US"/>
        </a:p>
      </dgm:t>
    </dgm:pt>
    <dgm:pt modelId="{4449DF0B-CA01-4F44-8095-B461F109F05F}">
      <dgm:prSet/>
      <dgm:spPr/>
      <dgm:t>
        <a:bodyPr/>
        <a:lstStyle/>
        <a:p>
          <a:r>
            <a:rPr lang="en-US" dirty="0"/>
            <a:t>National context:  At four year vs. two-year universities, disclosure rates are lower, fewer accommodations are utilized, and staff to student ratios are higher, (Wells, 2025).</a:t>
          </a:r>
        </a:p>
      </dgm:t>
    </dgm:pt>
    <dgm:pt modelId="{7526C843-6AF4-42AD-8EB2-E929E727E574}" type="parTrans" cxnId="{21121C32-4638-4D5C-A78E-EA4F9168008F}">
      <dgm:prSet/>
      <dgm:spPr/>
      <dgm:t>
        <a:bodyPr/>
        <a:lstStyle/>
        <a:p>
          <a:endParaRPr lang="en-US"/>
        </a:p>
      </dgm:t>
    </dgm:pt>
    <dgm:pt modelId="{4AD54C12-64D0-44D8-AC5A-876E4C6F5816}" type="sibTrans" cxnId="{21121C32-4638-4D5C-A78E-EA4F9168008F}">
      <dgm:prSet/>
      <dgm:spPr/>
      <dgm:t>
        <a:bodyPr/>
        <a:lstStyle/>
        <a:p>
          <a:endParaRPr lang="en-US"/>
        </a:p>
      </dgm:t>
    </dgm:pt>
    <dgm:pt modelId="{74513205-4CAC-4DA3-82D2-F61A3EF41E1E}">
      <dgm:prSet/>
      <dgm:spPr/>
      <dgm:t>
        <a:bodyPr/>
        <a:lstStyle/>
        <a:p>
          <a:r>
            <a:rPr lang="en-US" dirty="0"/>
            <a:t>National context:  Increased access to postsecondary education has resulted in positive outcomes for students with disabilities, but disability services have yet to be widely validated, (Shaw &amp; Dukes, 2005).</a:t>
          </a:r>
        </a:p>
      </dgm:t>
    </dgm:pt>
    <dgm:pt modelId="{693EA1D5-45A5-4473-9F87-98ED0C4458F4}" type="parTrans" cxnId="{2B53B650-F2F9-40C1-AF67-7927B039028A}">
      <dgm:prSet/>
      <dgm:spPr/>
      <dgm:t>
        <a:bodyPr/>
        <a:lstStyle/>
        <a:p>
          <a:endParaRPr lang="en-US"/>
        </a:p>
      </dgm:t>
    </dgm:pt>
    <dgm:pt modelId="{0E0C1113-885E-4126-8E5C-C48B7F7486E1}" type="sibTrans" cxnId="{2B53B650-F2F9-40C1-AF67-7927B039028A}">
      <dgm:prSet/>
      <dgm:spPr/>
      <dgm:t>
        <a:bodyPr/>
        <a:lstStyle/>
        <a:p>
          <a:endParaRPr lang="en-US"/>
        </a:p>
      </dgm:t>
    </dgm:pt>
    <dgm:pt modelId="{365C969F-DFA4-E74F-A506-B87417B85DA5}" type="pres">
      <dgm:prSet presAssocID="{B0FE0B3E-07A6-414A-84CD-9F5381A94114}" presName="linear" presStyleCnt="0">
        <dgm:presLayoutVars>
          <dgm:animLvl val="lvl"/>
          <dgm:resizeHandles val="exact"/>
        </dgm:presLayoutVars>
      </dgm:prSet>
      <dgm:spPr/>
    </dgm:pt>
    <dgm:pt modelId="{5D53A808-6FDD-B748-AC78-325898BE3D04}" type="pres">
      <dgm:prSet presAssocID="{EBE0FDDA-6DE8-457F-A027-06C721385E9D}" presName="parentText" presStyleLbl="node1" presStyleIdx="0" presStyleCnt="4">
        <dgm:presLayoutVars>
          <dgm:chMax val="0"/>
          <dgm:bulletEnabled val="1"/>
        </dgm:presLayoutVars>
      </dgm:prSet>
      <dgm:spPr/>
    </dgm:pt>
    <dgm:pt modelId="{81D2B99D-26B9-2343-8D62-7A347B1F0DD9}" type="pres">
      <dgm:prSet presAssocID="{342F13A2-CC48-44D8-A2FA-DE3492D3DA91}" presName="spacer" presStyleCnt="0"/>
      <dgm:spPr/>
    </dgm:pt>
    <dgm:pt modelId="{A0D8CBAF-51B1-C14C-9394-352F1515B441}" type="pres">
      <dgm:prSet presAssocID="{90FCF384-A927-483B-9F12-333E95A0FC68}" presName="parentText" presStyleLbl="node1" presStyleIdx="1" presStyleCnt="4">
        <dgm:presLayoutVars>
          <dgm:chMax val="0"/>
          <dgm:bulletEnabled val="1"/>
        </dgm:presLayoutVars>
      </dgm:prSet>
      <dgm:spPr/>
    </dgm:pt>
    <dgm:pt modelId="{E459FC9D-A57D-4F4D-B33B-7EA05BA3E0FD}" type="pres">
      <dgm:prSet presAssocID="{D9ECF717-CA9B-4F5C-9525-E8259ED552B8}" presName="spacer" presStyleCnt="0"/>
      <dgm:spPr/>
    </dgm:pt>
    <dgm:pt modelId="{8FFD781C-5C6E-0D41-A190-B00B3E0F8C39}" type="pres">
      <dgm:prSet presAssocID="{4449DF0B-CA01-4F44-8095-B461F109F05F}" presName="parentText" presStyleLbl="node1" presStyleIdx="2" presStyleCnt="4">
        <dgm:presLayoutVars>
          <dgm:chMax val="0"/>
          <dgm:bulletEnabled val="1"/>
        </dgm:presLayoutVars>
      </dgm:prSet>
      <dgm:spPr/>
    </dgm:pt>
    <dgm:pt modelId="{1AEB264D-34D4-A343-BC51-6BFCFED2993B}" type="pres">
      <dgm:prSet presAssocID="{4AD54C12-64D0-44D8-AC5A-876E4C6F5816}" presName="spacer" presStyleCnt="0"/>
      <dgm:spPr/>
    </dgm:pt>
    <dgm:pt modelId="{6A0C27ED-EAD0-3E4C-B7C0-7F8365DA5EB6}" type="pres">
      <dgm:prSet presAssocID="{74513205-4CAC-4DA3-82D2-F61A3EF41E1E}" presName="parentText" presStyleLbl="node1" presStyleIdx="3" presStyleCnt="4">
        <dgm:presLayoutVars>
          <dgm:chMax val="0"/>
          <dgm:bulletEnabled val="1"/>
        </dgm:presLayoutVars>
      </dgm:prSet>
      <dgm:spPr/>
    </dgm:pt>
  </dgm:ptLst>
  <dgm:cxnLst>
    <dgm:cxn modelId="{4A74B800-66AD-2B48-BB8C-D562AB6A3FDF}" type="presOf" srcId="{EBE0FDDA-6DE8-457F-A027-06C721385E9D}" destId="{5D53A808-6FDD-B748-AC78-325898BE3D04}" srcOrd="0" destOrd="0" presId="urn:microsoft.com/office/officeart/2005/8/layout/vList2"/>
    <dgm:cxn modelId="{B0DB0902-1655-429B-B950-1F56C7B49D51}" srcId="{B0FE0B3E-07A6-414A-84CD-9F5381A94114}" destId="{90FCF384-A927-483B-9F12-333E95A0FC68}" srcOrd="1" destOrd="0" parTransId="{2FCDB713-560A-4F33-BE9A-45FAC48077B0}" sibTransId="{D9ECF717-CA9B-4F5C-9525-E8259ED552B8}"/>
    <dgm:cxn modelId="{F23F9F07-4524-444E-B2AD-F02E380210C5}" srcId="{B0FE0B3E-07A6-414A-84CD-9F5381A94114}" destId="{EBE0FDDA-6DE8-457F-A027-06C721385E9D}" srcOrd="0" destOrd="0" parTransId="{7E61C237-56D7-492F-A0E6-D03529F24271}" sibTransId="{342F13A2-CC48-44D8-A2FA-DE3492D3DA91}"/>
    <dgm:cxn modelId="{21121C32-4638-4D5C-A78E-EA4F9168008F}" srcId="{B0FE0B3E-07A6-414A-84CD-9F5381A94114}" destId="{4449DF0B-CA01-4F44-8095-B461F109F05F}" srcOrd="2" destOrd="0" parTransId="{7526C843-6AF4-42AD-8EB2-E929E727E574}" sibTransId="{4AD54C12-64D0-44D8-AC5A-876E4C6F5816}"/>
    <dgm:cxn modelId="{7EFE5348-EB7A-D04D-B7F2-DCBC02E54C00}" type="presOf" srcId="{74513205-4CAC-4DA3-82D2-F61A3EF41E1E}" destId="{6A0C27ED-EAD0-3E4C-B7C0-7F8365DA5EB6}" srcOrd="0" destOrd="0" presId="urn:microsoft.com/office/officeart/2005/8/layout/vList2"/>
    <dgm:cxn modelId="{2B53B650-F2F9-40C1-AF67-7927B039028A}" srcId="{B0FE0B3E-07A6-414A-84CD-9F5381A94114}" destId="{74513205-4CAC-4DA3-82D2-F61A3EF41E1E}" srcOrd="3" destOrd="0" parTransId="{693EA1D5-45A5-4473-9F87-98ED0C4458F4}" sibTransId="{0E0C1113-885E-4126-8E5C-C48B7F7486E1}"/>
    <dgm:cxn modelId="{F6E234AB-0728-674E-9A00-0B4E0E5A9F42}" type="presOf" srcId="{90FCF384-A927-483B-9F12-333E95A0FC68}" destId="{A0D8CBAF-51B1-C14C-9394-352F1515B441}" srcOrd="0" destOrd="0" presId="urn:microsoft.com/office/officeart/2005/8/layout/vList2"/>
    <dgm:cxn modelId="{6027E0AD-CD43-054D-8351-1FB628E42DA4}" type="presOf" srcId="{4449DF0B-CA01-4F44-8095-B461F109F05F}" destId="{8FFD781C-5C6E-0D41-A190-B00B3E0F8C39}" srcOrd="0" destOrd="0" presId="urn:microsoft.com/office/officeart/2005/8/layout/vList2"/>
    <dgm:cxn modelId="{7F7DC1E5-0EB1-0F42-A829-A9E698DC17AC}" type="presOf" srcId="{B0FE0B3E-07A6-414A-84CD-9F5381A94114}" destId="{365C969F-DFA4-E74F-A506-B87417B85DA5}" srcOrd="0" destOrd="0" presId="urn:microsoft.com/office/officeart/2005/8/layout/vList2"/>
    <dgm:cxn modelId="{2BF5635A-76D5-804F-B053-117FFC2A4C51}" type="presParOf" srcId="{365C969F-DFA4-E74F-A506-B87417B85DA5}" destId="{5D53A808-6FDD-B748-AC78-325898BE3D04}" srcOrd="0" destOrd="0" presId="urn:microsoft.com/office/officeart/2005/8/layout/vList2"/>
    <dgm:cxn modelId="{2157ED8E-2014-584A-B89A-A94E78A33671}" type="presParOf" srcId="{365C969F-DFA4-E74F-A506-B87417B85DA5}" destId="{81D2B99D-26B9-2343-8D62-7A347B1F0DD9}" srcOrd="1" destOrd="0" presId="urn:microsoft.com/office/officeart/2005/8/layout/vList2"/>
    <dgm:cxn modelId="{1EBCF068-2E91-1049-B127-DBAA3F4253C5}" type="presParOf" srcId="{365C969F-DFA4-E74F-A506-B87417B85DA5}" destId="{A0D8CBAF-51B1-C14C-9394-352F1515B441}" srcOrd="2" destOrd="0" presId="urn:microsoft.com/office/officeart/2005/8/layout/vList2"/>
    <dgm:cxn modelId="{463456D6-F406-8040-8D3E-10148185EF29}" type="presParOf" srcId="{365C969F-DFA4-E74F-A506-B87417B85DA5}" destId="{E459FC9D-A57D-4F4D-B33B-7EA05BA3E0FD}" srcOrd="3" destOrd="0" presId="urn:microsoft.com/office/officeart/2005/8/layout/vList2"/>
    <dgm:cxn modelId="{1B600F1B-B825-CD4E-A0F4-8C33B5C15A76}" type="presParOf" srcId="{365C969F-DFA4-E74F-A506-B87417B85DA5}" destId="{8FFD781C-5C6E-0D41-A190-B00B3E0F8C39}" srcOrd="4" destOrd="0" presId="urn:microsoft.com/office/officeart/2005/8/layout/vList2"/>
    <dgm:cxn modelId="{600E5D91-1A83-3E4D-9C85-1F5298904794}" type="presParOf" srcId="{365C969F-DFA4-E74F-A506-B87417B85DA5}" destId="{1AEB264D-34D4-A343-BC51-6BFCFED2993B}" srcOrd="5" destOrd="0" presId="urn:microsoft.com/office/officeart/2005/8/layout/vList2"/>
    <dgm:cxn modelId="{A9E2C35B-10FE-3849-8DDA-A28843AF1C51}" type="presParOf" srcId="{365C969F-DFA4-E74F-A506-B87417B85DA5}" destId="{6A0C27ED-EAD0-3E4C-B7C0-7F8365DA5EB6}"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1B28BE-084E-4962-9697-791595504C2D}" type="doc">
      <dgm:prSet loTypeId="urn:microsoft.com/office/officeart/2005/8/layout/hierarchy1" loCatId="hierarchy" qsTypeId="urn:microsoft.com/office/officeart/2005/8/quickstyle/simple5" qsCatId="simple" csTypeId="urn:microsoft.com/office/officeart/2005/8/colors/accent2_2" csCatId="accent2" phldr="1"/>
      <dgm:spPr/>
      <dgm:t>
        <a:bodyPr/>
        <a:lstStyle/>
        <a:p>
          <a:endParaRPr lang="en-US"/>
        </a:p>
      </dgm:t>
    </dgm:pt>
    <dgm:pt modelId="{865C4E1D-6A8F-486C-86D5-7FC143CBF2F5}">
      <dgm:prSet/>
      <dgm:spPr/>
      <dgm:t>
        <a:bodyPr/>
        <a:lstStyle/>
        <a:p>
          <a:r>
            <a:rPr lang="en-US"/>
            <a:t>Survey was distributed to SPH student community and was created by a Public Health-Global Health Capstone mixed graduate/undergraduate course</a:t>
          </a:r>
        </a:p>
      </dgm:t>
    </dgm:pt>
    <dgm:pt modelId="{CBDE3DCB-10D5-428F-AA86-C8D082C2DEDF}" type="parTrans" cxnId="{0DEBFF2B-233D-4EB6-9DCD-41D102D82DE3}">
      <dgm:prSet/>
      <dgm:spPr/>
      <dgm:t>
        <a:bodyPr/>
        <a:lstStyle/>
        <a:p>
          <a:endParaRPr lang="en-US"/>
        </a:p>
      </dgm:t>
    </dgm:pt>
    <dgm:pt modelId="{72C700A2-8917-4020-9CF2-3A125ECE6C37}" type="sibTrans" cxnId="{0DEBFF2B-233D-4EB6-9DCD-41D102D82DE3}">
      <dgm:prSet/>
      <dgm:spPr/>
      <dgm:t>
        <a:bodyPr/>
        <a:lstStyle/>
        <a:p>
          <a:endParaRPr lang="en-US"/>
        </a:p>
      </dgm:t>
    </dgm:pt>
    <dgm:pt modelId="{983AAD7E-3EF9-4DB4-AF54-FAD3105D0EFC}">
      <dgm:prSet/>
      <dgm:spPr/>
      <dgm:t>
        <a:bodyPr/>
        <a:lstStyle/>
        <a:p>
          <a:r>
            <a:rPr lang="en-US"/>
            <a:t>n = 82 participants</a:t>
          </a:r>
        </a:p>
      </dgm:t>
    </dgm:pt>
    <dgm:pt modelId="{EFFA9C13-C6C9-4F99-87C3-927AF304C45F}" type="parTrans" cxnId="{F2DABD7A-F261-4A04-9446-A71F7FAAF7F7}">
      <dgm:prSet/>
      <dgm:spPr/>
      <dgm:t>
        <a:bodyPr/>
        <a:lstStyle/>
        <a:p>
          <a:endParaRPr lang="en-US"/>
        </a:p>
      </dgm:t>
    </dgm:pt>
    <dgm:pt modelId="{7AA2DA8D-FE0D-4B43-8DAA-53639C912072}" type="sibTrans" cxnId="{F2DABD7A-F261-4A04-9446-A71F7FAAF7F7}">
      <dgm:prSet/>
      <dgm:spPr/>
      <dgm:t>
        <a:bodyPr/>
        <a:lstStyle/>
        <a:p>
          <a:endParaRPr lang="en-US"/>
        </a:p>
      </dgm:t>
    </dgm:pt>
    <dgm:pt modelId="{2832949F-F9C2-45F3-ADE3-BE6D3DEAD0AE}">
      <dgm:prSet/>
      <dgm:spPr/>
      <dgm:t>
        <a:bodyPr/>
        <a:lstStyle/>
        <a:p>
          <a:r>
            <a:rPr lang="en-US" dirty="0"/>
            <a:t>Due to single survey questions being allowed multiple responses; analysis utilizes a mix of descriptive and inferential statistics</a:t>
          </a:r>
        </a:p>
      </dgm:t>
    </dgm:pt>
    <dgm:pt modelId="{AB73C76C-0237-4215-AA1E-0CE5A7A46C60}" type="parTrans" cxnId="{A508CA94-ABE5-430C-AB93-C4B7528C6A53}">
      <dgm:prSet/>
      <dgm:spPr/>
      <dgm:t>
        <a:bodyPr/>
        <a:lstStyle/>
        <a:p>
          <a:endParaRPr lang="en-US"/>
        </a:p>
      </dgm:t>
    </dgm:pt>
    <dgm:pt modelId="{E077984C-43AD-4341-84EF-F4B8A93F8355}" type="sibTrans" cxnId="{A508CA94-ABE5-430C-AB93-C4B7528C6A53}">
      <dgm:prSet/>
      <dgm:spPr/>
      <dgm:t>
        <a:bodyPr/>
        <a:lstStyle/>
        <a:p>
          <a:endParaRPr lang="en-US"/>
        </a:p>
      </dgm:t>
    </dgm:pt>
    <dgm:pt modelId="{21EC3ED3-A377-6849-9A6E-16CA13659986}" type="pres">
      <dgm:prSet presAssocID="{951B28BE-084E-4962-9697-791595504C2D}" presName="hierChild1" presStyleCnt="0">
        <dgm:presLayoutVars>
          <dgm:chPref val="1"/>
          <dgm:dir/>
          <dgm:animOne val="branch"/>
          <dgm:animLvl val="lvl"/>
          <dgm:resizeHandles/>
        </dgm:presLayoutVars>
      </dgm:prSet>
      <dgm:spPr/>
    </dgm:pt>
    <dgm:pt modelId="{369F96C7-C260-8F40-A475-7516107B168C}" type="pres">
      <dgm:prSet presAssocID="{865C4E1D-6A8F-486C-86D5-7FC143CBF2F5}" presName="hierRoot1" presStyleCnt="0"/>
      <dgm:spPr/>
    </dgm:pt>
    <dgm:pt modelId="{DE36CA3C-2CB9-9041-BE97-A97F6F21F31B}" type="pres">
      <dgm:prSet presAssocID="{865C4E1D-6A8F-486C-86D5-7FC143CBF2F5}" presName="composite" presStyleCnt="0"/>
      <dgm:spPr/>
    </dgm:pt>
    <dgm:pt modelId="{A6EF0A61-D8B5-2D4E-90A6-D6D11B8B27CA}" type="pres">
      <dgm:prSet presAssocID="{865C4E1D-6A8F-486C-86D5-7FC143CBF2F5}" presName="background" presStyleLbl="node0" presStyleIdx="0" presStyleCnt="3"/>
      <dgm:spPr/>
    </dgm:pt>
    <dgm:pt modelId="{011CA428-D84A-6548-9BAF-46AC2FB6FA65}" type="pres">
      <dgm:prSet presAssocID="{865C4E1D-6A8F-486C-86D5-7FC143CBF2F5}" presName="text" presStyleLbl="fgAcc0" presStyleIdx="0" presStyleCnt="3">
        <dgm:presLayoutVars>
          <dgm:chPref val="3"/>
        </dgm:presLayoutVars>
      </dgm:prSet>
      <dgm:spPr/>
    </dgm:pt>
    <dgm:pt modelId="{8CC16784-C7C2-994A-8224-E79247B77927}" type="pres">
      <dgm:prSet presAssocID="{865C4E1D-6A8F-486C-86D5-7FC143CBF2F5}" presName="hierChild2" presStyleCnt="0"/>
      <dgm:spPr/>
    </dgm:pt>
    <dgm:pt modelId="{7DD2D8C8-B345-3444-88E1-F10878A5A1A1}" type="pres">
      <dgm:prSet presAssocID="{983AAD7E-3EF9-4DB4-AF54-FAD3105D0EFC}" presName="hierRoot1" presStyleCnt="0"/>
      <dgm:spPr/>
    </dgm:pt>
    <dgm:pt modelId="{9C0DB266-CE77-074A-9932-5993603D9890}" type="pres">
      <dgm:prSet presAssocID="{983AAD7E-3EF9-4DB4-AF54-FAD3105D0EFC}" presName="composite" presStyleCnt="0"/>
      <dgm:spPr/>
    </dgm:pt>
    <dgm:pt modelId="{8634F1DE-0543-004C-8429-A157476D3632}" type="pres">
      <dgm:prSet presAssocID="{983AAD7E-3EF9-4DB4-AF54-FAD3105D0EFC}" presName="background" presStyleLbl="node0" presStyleIdx="1" presStyleCnt="3"/>
      <dgm:spPr/>
    </dgm:pt>
    <dgm:pt modelId="{565F0C1B-578A-6B49-8A41-01C1399C78BF}" type="pres">
      <dgm:prSet presAssocID="{983AAD7E-3EF9-4DB4-AF54-FAD3105D0EFC}" presName="text" presStyleLbl="fgAcc0" presStyleIdx="1" presStyleCnt="3">
        <dgm:presLayoutVars>
          <dgm:chPref val="3"/>
        </dgm:presLayoutVars>
      </dgm:prSet>
      <dgm:spPr/>
    </dgm:pt>
    <dgm:pt modelId="{5345748E-C2D9-7F4E-8A75-144EA0CF06EE}" type="pres">
      <dgm:prSet presAssocID="{983AAD7E-3EF9-4DB4-AF54-FAD3105D0EFC}" presName="hierChild2" presStyleCnt="0"/>
      <dgm:spPr/>
    </dgm:pt>
    <dgm:pt modelId="{6962C805-1C0E-7F43-92B4-11559FCD76BB}" type="pres">
      <dgm:prSet presAssocID="{2832949F-F9C2-45F3-ADE3-BE6D3DEAD0AE}" presName="hierRoot1" presStyleCnt="0"/>
      <dgm:spPr/>
    </dgm:pt>
    <dgm:pt modelId="{0E8D0F2A-EA78-EE49-A1F9-31975D4853D1}" type="pres">
      <dgm:prSet presAssocID="{2832949F-F9C2-45F3-ADE3-BE6D3DEAD0AE}" presName="composite" presStyleCnt="0"/>
      <dgm:spPr/>
    </dgm:pt>
    <dgm:pt modelId="{E0895FF8-9F01-7A46-A0C9-1371637D5EC1}" type="pres">
      <dgm:prSet presAssocID="{2832949F-F9C2-45F3-ADE3-BE6D3DEAD0AE}" presName="background" presStyleLbl="node0" presStyleIdx="2" presStyleCnt="3"/>
      <dgm:spPr/>
    </dgm:pt>
    <dgm:pt modelId="{9A851796-96D9-8F40-8A7B-0B100C274950}" type="pres">
      <dgm:prSet presAssocID="{2832949F-F9C2-45F3-ADE3-BE6D3DEAD0AE}" presName="text" presStyleLbl="fgAcc0" presStyleIdx="2" presStyleCnt="3">
        <dgm:presLayoutVars>
          <dgm:chPref val="3"/>
        </dgm:presLayoutVars>
      </dgm:prSet>
      <dgm:spPr/>
    </dgm:pt>
    <dgm:pt modelId="{87929C71-684F-AA40-B890-A1E589CE5E92}" type="pres">
      <dgm:prSet presAssocID="{2832949F-F9C2-45F3-ADE3-BE6D3DEAD0AE}" presName="hierChild2" presStyleCnt="0"/>
      <dgm:spPr/>
    </dgm:pt>
  </dgm:ptLst>
  <dgm:cxnLst>
    <dgm:cxn modelId="{77CEDA17-0ED4-8443-966F-E0591E05A370}" type="presOf" srcId="{865C4E1D-6A8F-486C-86D5-7FC143CBF2F5}" destId="{011CA428-D84A-6548-9BAF-46AC2FB6FA65}" srcOrd="0" destOrd="0" presId="urn:microsoft.com/office/officeart/2005/8/layout/hierarchy1"/>
    <dgm:cxn modelId="{0DEBFF2B-233D-4EB6-9DCD-41D102D82DE3}" srcId="{951B28BE-084E-4962-9697-791595504C2D}" destId="{865C4E1D-6A8F-486C-86D5-7FC143CBF2F5}" srcOrd="0" destOrd="0" parTransId="{CBDE3DCB-10D5-428F-AA86-C8D082C2DEDF}" sibTransId="{72C700A2-8917-4020-9CF2-3A125ECE6C37}"/>
    <dgm:cxn modelId="{CCA87E3F-1CA9-E941-82E4-CB772EB50C11}" type="presOf" srcId="{951B28BE-084E-4962-9697-791595504C2D}" destId="{21EC3ED3-A377-6849-9A6E-16CA13659986}" srcOrd="0" destOrd="0" presId="urn:microsoft.com/office/officeart/2005/8/layout/hierarchy1"/>
    <dgm:cxn modelId="{BF04935F-3B29-964B-BA6F-BBDC28570ACD}" type="presOf" srcId="{983AAD7E-3EF9-4DB4-AF54-FAD3105D0EFC}" destId="{565F0C1B-578A-6B49-8A41-01C1399C78BF}" srcOrd="0" destOrd="0" presId="urn:microsoft.com/office/officeart/2005/8/layout/hierarchy1"/>
    <dgm:cxn modelId="{F2DABD7A-F261-4A04-9446-A71F7FAAF7F7}" srcId="{951B28BE-084E-4962-9697-791595504C2D}" destId="{983AAD7E-3EF9-4DB4-AF54-FAD3105D0EFC}" srcOrd="1" destOrd="0" parTransId="{EFFA9C13-C6C9-4F99-87C3-927AF304C45F}" sibTransId="{7AA2DA8D-FE0D-4B43-8DAA-53639C912072}"/>
    <dgm:cxn modelId="{A508CA94-ABE5-430C-AB93-C4B7528C6A53}" srcId="{951B28BE-084E-4962-9697-791595504C2D}" destId="{2832949F-F9C2-45F3-ADE3-BE6D3DEAD0AE}" srcOrd="2" destOrd="0" parTransId="{AB73C76C-0237-4215-AA1E-0CE5A7A46C60}" sibTransId="{E077984C-43AD-4341-84EF-F4B8A93F8355}"/>
    <dgm:cxn modelId="{5274899C-4479-FD44-A27F-48272A8EDF83}" type="presOf" srcId="{2832949F-F9C2-45F3-ADE3-BE6D3DEAD0AE}" destId="{9A851796-96D9-8F40-8A7B-0B100C274950}" srcOrd="0" destOrd="0" presId="urn:microsoft.com/office/officeart/2005/8/layout/hierarchy1"/>
    <dgm:cxn modelId="{30A8FF42-B14E-6A4B-A195-3B251516F1D6}" type="presParOf" srcId="{21EC3ED3-A377-6849-9A6E-16CA13659986}" destId="{369F96C7-C260-8F40-A475-7516107B168C}" srcOrd="0" destOrd="0" presId="urn:microsoft.com/office/officeart/2005/8/layout/hierarchy1"/>
    <dgm:cxn modelId="{840C3D23-8258-9F4B-B9F6-757987D0D5FF}" type="presParOf" srcId="{369F96C7-C260-8F40-A475-7516107B168C}" destId="{DE36CA3C-2CB9-9041-BE97-A97F6F21F31B}" srcOrd="0" destOrd="0" presId="urn:microsoft.com/office/officeart/2005/8/layout/hierarchy1"/>
    <dgm:cxn modelId="{FCAABFC9-6F85-0241-B97E-912A2D9A3D86}" type="presParOf" srcId="{DE36CA3C-2CB9-9041-BE97-A97F6F21F31B}" destId="{A6EF0A61-D8B5-2D4E-90A6-D6D11B8B27CA}" srcOrd="0" destOrd="0" presId="urn:microsoft.com/office/officeart/2005/8/layout/hierarchy1"/>
    <dgm:cxn modelId="{C6CFA924-3988-7B4E-998D-ACAE85A7F4E5}" type="presParOf" srcId="{DE36CA3C-2CB9-9041-BE97-A97F6F21F31B}" destId="{011CA428-D84A-6548-9BAF-46AC2FB6FA65}" srcOrd="1" destOrd="0" presId="urn:microsoft.com/office/officeart/2005/8/layout/hierarchy1"/>
    <dgm:cxn modelId="{5EBEDC19-FA8F-2149-9541-30F11A45A876}" type="presParOf" srcId="{369F96C7-C260-8F40-A475-7516107B168C}" destId="{8CC16784-C7C2-994A-8224-E79247B77927}" srcOrd="1" destOrd="0" presId="urn:microsoft.com/office/officeart/2005/8/layout/hierarchy1"/>
    <dgm:cxn modelId="{78A63DF4-79E3-0940-9F01-DEC633D2FA14}" type="presParOf" srcId="{21EC3ED3-A377-6849-9A6E-16CA13659986}" destId="{7DD2D8C8-B345-3444-88E1-F10878A5A1A1}" srcOrd="1" destOrd="0" presId="urn:microsoft.com/office/officeart/2005/8/layout/hierarchy1"/>
    <dgm:cxn modelId="{71881911-80DA-8043-A745-0FCB35A0787C}" type="presParOf" srcId="{7DD2D8C8-B345-3444-88E1-F10878A5A1A1}" destId="{9C0DB266-CE77-074A-9932-5993603D9890}" srcOrd="0" destOrd="0" presId="urn:microsoft.com/office/officeart/2005/8/layout/hierarchy1"/>
    <dgm:cxn modelId="{ACE7D835-9B89-B947-A291-71711DC57D99}" type="presParOf" srcId="{9C0DB266-CE77-074A-9932-5993603D9890}" destId="{8634F1DE-0543-004C-8429-A157476D3632}" srcOrd="0" destOrd="0" presId="urn:microsoft.com/office/officeart/2005/8/layout/hierarchy1"/>
    <dgm:cxn modelId="{299C2D8F-AB58-334F-90B3-12641B5BB45C}" type="presParOf" srcId="{9C0DB266-CE77-074A-9932-5993603D9890}" destId="{565F0C1B-578A-6B49-8A41-01C1399C78BF}" srcOrd="1" destOrd="0" presId="urn:microsoft.com/office/officeart/2005/8/layout/hierarchy1"/>
    <dgm:cxn modelId="{7DE9BEAB-4F79-6A4E-92E5-E1535006EC2F}" type="presParOf" srcId="{7DD2D8C8-B345-3444-88E1-F10878A5A1A1}" destId="{5345748E-C2D9-7F4E-8A75-144EA0CF06EE}" srcOrd="1" destOrd="0" presId="urn:microsoft.com/office/officeart/2005/8/layout/hierarchy1"/>
    <dgm:cxn modelId="{07DE4769-2AF4-7147-AE5F-A787CE60A745}" type="presParOf" srcId="{21EC3ED3-A377-6849-9A6E-16CA13659986}" destId="{6962C805-1C0E-7F43-92B4-11559FCD76BB}" srcOrd="2" destOrd="0" presId="urn:microsoft.com/office/officeart/2005/8/layout/hierarchy1"/>
    <dgm:cxn modelId="{260C4022-22F8-6348-A83A-AA0553A39D72}" type="presParOf" srcId="{6962C805-1C0E-7F43-92B4-11559FCD76BB}" destId="{0E8D0F2A-EA78-EE49-A1F9-31975D4853D1}" srcOrd="0" destOrd="0" presId="urn:microsoft.com/office/officeart/2005/8/layout/hierarchy1"/>
    <dgm:cxn modelId="{7E120474-81E6-ED4C-9023-A5A386FCD5DD}" type="presParOf" srcId="{0E8D0F2A-EA78-EE49-A1F9-31975D4853D1}" destId="{E0895FF8-9F01-7A46-A0C9-1371637D5EC1}" srcOrd="0" destOrd="0" presId="urn:microsoft.com/office/officeart/2005/8/layout/hierarchy1"/>
    <dgm:cxn modelId="{1347E693-BE43-9347-99CD-6F1A0C943D78}" type="presParOf" srcId="{0E8D0F2A-EA78-EE49-A1F9-31975D4853D1}" destId="{9A851796-96D9-8F40-8A7B-0B100C274950}" srcOrd="1" destOrd="0" presId="urn:microsoft.com/office/officeart/2005/8/layout/hierarchy1"/>
    <dgm:cxn modelId="{1FCF9C94-3891-344F-8E83-80B75DD8ED2A}" type="presParOf" srcId="{6962C805-1C0E-7F43-92B4-11559FCD76BB}" destId="{87929C71-684F-AA40-B890-A1E589CE5E92}"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04D49E-8FE3-4EFF-9EF6-1FF69078BE86}"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7E74CCEB-8533-4120-BF51-D02F264647E5}">
      <dgm:prSet/>
      <dgm:spPr/>
      <dgm:t>
        <a:bodyPr/>
        <a:lstStyle/>
        <a:p>
          <a:r>
            <a:rPr lang="en-US" u="sng"/>
            <a:t>One-Sample Proportions Test</a:t>
          </a:r>
          <a:endParaRPr lang="en-US"/>
        </a:p>
      </dgm:t>
    </dgm:pt>
    <dgm:pt modelId="{FE1FD9D6-937B-49C8-9C89-F2C693211A5E}" type="parTrans" cxnId="{ACF70ADB-9743-423A-859A-D94A2DF9D71D}">
      <dgm:prSet/>
      <dgm:spPr/>
      <dgm:t>
        <a:bodyPr/>
        <a:lstStyle/>
        <a:p>
          <a:endParaRPr lang="en-US"/>
        </a:p>
      </dgm:t>
    </dgm:pt>
    <dgm:pt modelId="{E4C13B31-25F0-4AF3-8086-DEA22EB65792}" type="sibTrans" cxnId="{ACF70ADB-9743-423A-859A-D94A2DF9D71D}">
      <dgm:prSet/>
      <dgm:spPr/>
      <dgm:t>
        <a:bodyPr/>
        <a:lstStyle/>
        <a:p>
          <a:endParaRPr lang="en-US"/>
        </a:p>
      </dgm:t>
    </dgm:pt>
    <dgm:pt modelId="{62ADF89B-4F48-495C-9739-16A31C69A26B}">
      <dgm:prSet/>
      <dgm:spPr/>
      <dgm:t>
        <a:bodyPr/>
        <a:lstStyle/>
        <a:p>
          <a:r>
            <a:rPr lang="en-US"/>
            <a:t>Graduate proportion = 38%	Undergraduate proportion = 44%</a:t>
          </a:r>
        </a:p>
      </dgm:t>
    </dgm:pt>
    <dgm:pt modelId="{203E8812-14C7-4390-B1B0-ECE259A17ADD}" type="parTrans" cxnId="{041B68F8-95EC-4943-9991-C2A85340E252}">
      <dgm:prSet/>
      <dgm:spPr/>
      <dgm:t>
        <a:bodyPr/>
        <a:lstStyle/>
        <a:p>
          <a:endParaRPr lang="en-US"/>
        </a:p>
      </dgm:t>
    </dgm:pt>
    <dgm:pt modelId="{BF3C4B62-3FF2-4D80-B029-8DE7FEB670E9}" type="sibTrans" cxnId="{041B68F8-95EC-4943-9991-C2A85340E252}">
      <dgm:prSet/>
      <dgm:spPr/>
      <dgm:t>
        <a:bodyPr/>
        <a:lstStyle/>
        <a:p>
          <a:endParaRPr lang="en-US"/>
        </a:p>
      </dgm:t>
    </dgm:pt>
    <dgm:pt modelId="{C69A8FBA-DA0D-476F-BF43-4037F09B6A6D}">
      <dgm:prSet/>
      <dgm:spPr/>
      <dgm:t>
        <a:bodyPr/>
        <a:lstStyle/>
        <a:p>
          <a:r>
            <a:rPr lang="en-US" i="1" dirty="0"/>
            <a:t>Z</a:t>
          </a:r>
          <a:r>
            <a:rPr lang="en-US" dirty="0"/>
            <a:t> = .663, </a:t>
          </a:r>
          <a:r>
            <a:rPr lang="en-US" i="1" dirty="0"/>
            <a:t>p</a:t>
          </a:r>
          <a:r>
            <a:rPr lang="en-US" dirty="0"/>
            <a:t> = .51, n = 82 responses</a:t>
          </a:r>
        </a:p>
      </dgm:t>
    </dgm:pt>
    <dgm:pt modelId="{8AB7CD33-800A-4EF8-9915-44B8AB7CA9ED}" type="parTrans" cxnId="{9FC8350E-178A-4894-8385-984E1DD151CA}">
      <dgm:prSet/>
      <dgm:spPr/>
      <dgm:t>
        <a:bodyPr/>
        <a:lstStyle/>
        <a:p>
          <a:endParaRPr lang="en-US"/>
        </a:p>
      </dgm:t>
    </dgm:pt>
    <dgm:pt modelId="{17718557-204A-4825-A1D6-160CBEA5FB5B}" type="sibTrans" cxnId="{9FC8350E-178A-4894-8385-984E1DD151CA}">
      <dgm:prSet/>
      <dgm:spPr/>
      <dgm:t>
        <a:bodyPr/>
        <a:lstStyle/>
        <a:p>
          <a:endParaRPr lang="en-US"/>
        </a:p>
      </dgm:t>
    </dgm:pt>
    <dgm:pt modelId="{D489F777-4E46-4A5C-8A4F-086C7AF92CC6}">
      <dgm:prSet/>
      <dgm:spPr/>
      <dgm:t>
        <a:bodyPr/>
        <a:lstStyle/>
        <a:p>
          <a:r>
            <a:rPr lang="en-US" dirty="0"/>
            <a:t>Conclusion:  There is no significant difference between the proportion of graduate and undergraduate students among public health classes like these (</a:t>
          </a:r>
          <a:r>
            <a:rPr lang="en-US" i="1" dirty="0"/>
            <a:t>p</a:t>
          </a:r>
          <a:r>
            <a:rPr lang="en-US" dirty="0"/>
            <a:t> &gt;  .05).</a:t>
          </a:r>
        </a:p>
      </dgm:t>
    </dgm:pt>
    <dgm:pt modelId="{7E04BBE5-7E3C-4EAC-8680-A1F1365EE3D2}" type="parTrans" cxnId="{ED865546-8601-4BCE-9151-00B087166049}">
      <dgm:prSet/>
      <dgm:spPr/>
      <dgm:t>
        <a:bodyPr/>
        <a:lstStyle/>
        <a:p>
          <a:endParaRPr lang="en-US"/>
        </a:p>
      </dgm:t>
    </dgm:pt>
    <dgm:pt modelId="{CD201FE9-BD13-4C72-BC02-C49FF8B738C6}" type="sibTrans" cxnId="{ED865546-8601-4BCE-9151-00B087166049}">
      <dgm:prSet/>
      <dgm:spPr/>
      <dgm:t>
        <a:bodyPr/>
        <a:lstStyle/>
        <a:p>
          <a:endParaRPr lang="en-US"/>
        </a:p>
      </dgm:t>
    </dgm:pt>
    <dgm:pt modelId="{EFB73D3E-28A7-2F4E-8199-D68A312B4B19}" type="pres">
      <dgm:prSet presAssocID="{D804D49E-8FE3-4EFF-9EF6-1FF69078BE86}" presName="outerComposite" presStyleCnt="0">
        <dgm:presLayoutVars>
          <dgm:chMax val="5"/>
          <dgm:dir/>
          <dgm:resizeHandles val="exact"/>
        </dgm:presLayoutVars>
      </dgm:prSet>
      <dgm:spPr/>
    </dgm:pt>
    <dgm:pt modelId="{B3A9024B-353D-124F-BCD4-EBB0DB41D5FF}" type="pres">
      <dgm:prSet presAssocID="{D804D49E-8FE3-4EFF-9EF6-1FF69078BE86}" presName="dummyMaxCanvas" presStyleCnt="0">
        <dgm:presLayoutVars/>
      </dgm:prSet>
      <dgm:spPr/>
    </dgm:pt>
    <dgm:pt modelId="{79BEDA47-08A7-2542-8CC7-EBD77AF4E47C}" type="pres">
      <dgm:prSet presAssocID="{D804D49E-8FE3-4EFF-9EF6-1FF69078BE86}" presName="FourNodes_1" presStyleLbl="node1" presStyleIdx="0" presStyleCnt="4">
        <dgm:presLayoutVars>
          <dgm:bulletEnabled val="1"/>
        </dgm:presLayoutVars>
      </dgm:prSet>
      <dgm:spPr/>
    </dgm:pt>
    <dgm:pt modelId="{184FF70F-F24B-034C-B9E6-B09900EF714B}" type="pres">
      <dgm:prSet presAssocID="{D804D49E-8FE3-4EFF-9EF6-1FF69078BE86}" presName="FourNodes_2" presStyleLbl="node1" presStyleIdx="1" presStyleCnt="4">
        <dgm:presLayoutVars>
          <dgm:bulletEnabled val="1"/>
        </dgm:presLayoutVars>
      </dgm:prSet>
      <dgm:spPr/>
    </dgm:pt>
    <dgm:pt modelId="{FB74F9EE-6D13-5C47-83A2-CF6B09FC3970}" type="pres">
      <dgm:prSet presAssocID="{D804D49E-8FE3-4EFF-9EF6-1FF69078BE86}" presName="FourNodes_3" presStyleLbl="node1" presStyleIdx="2" presStyleCnt="4">
        <dgm:presLayoutVars>
          <dgm:bulletEnabled val="1"/>
        </dgm:presLayoutVars>
      </dgm:prSet>
      <dgm:spPr/>
    </dgm:pt>
    <dgm:pt modelId="{F1245C30-3030-6D45-9CCF-DE36B7DB87D9}" type="pres">
      <dgm:prSet presAssocID="{D804D49E-8FE3-4EFF-9EF6-1FF69078BE86}" presName="FourNodes_4" presStyleLbl="node1" presStyleIdx="3" presStyleCnt="4">
        <dgm:presLayoutVars>
          <dgm:bulletEnabled val="1"/>
        </dgm:presLayoutVars>
      </dgm:prSet>
      <dgm:spPr/>
    </dgm:pt>
    <dgm:pt modelId="{F7FBF54A-119B-9C4F-A12F-1F58067B58D5}" type="pres">
      <dgm:prSet presAssocID="{D804D49E-8FE3-4EFF-9EF6-1FF69078BE86}" presName="FourConn_1-2" presStyleLbl="fgAccFollowNode1" presStyleIdx="0" presStyleCnt="3">
        <dgm:presLayoutVars>
          <dgm:bulletEnabled val="1"/>
        </dgm:presLayoutVars>
      </dgm:prSet>
      <dgm:spPr/>
    </dgm:pt>
    <dgm:pt modelId="{8EDF2EB6-2381-1943-80AB-11F6195BC6D5}" type="pres">
      <dgm:prSet presAssocID="{D804D49E-8FE3-4EFF-9EF6-1FF69078BE86}" presName="FourConn_2-3" presStyleLbl="fgAccFollowNode1" presStyleIdx="1" presStyleCnt="3">
        <dgm:presLayoutVars>
          <dgm:bulletEnabled val="1"/>
        </dgm:presLayoutVars>
      </dgm:prSet>
      <dgm:spPr/>
    </dgm:pt>
    <dgm:pt modelId="{AB5793D4-5766-B84F-920F-27950F293AE3}" type="pres">
      <dgm:prSet presAssocID="{D804D49E-8FE3-4EFF-9EF6-1FF69078BE86}" presName="FourConn_3-4" presStyleLbl="fgAccFollowNode1" presStyleIdx="2" presStyleCnt="3">
        <dgm:presLayoutVars>
          <dgm:bulletEnabled val="1"/>
        </dgm:presLayoutVars>
      </dgm:prSet>
      <dgm:spPr/>
    </dgm:pt>
    <dgm:pt modelId="{34A4483E-3A2B-3A48-82EA-BCEE3D3B0B83}" type="pres">
      <dgm:prSet presAssocID="{D804D49E-8FE3-4EFF-9EF6-1FF69078BE86}" presName="FourNodes_1_text" presStyleLbl="node1" presStyleIdx="3" presStyleCnt="4">
        <dgm:presLayoutVars>
          <dgm:bulletEnabled val="1"/>
        </dgm:presLayoutVars>
      </dgm:prSet>
      <dgm:spPr/>
    </dgm:pt>
    <dgm:pt modelId="{4093E82D-CD33-7B43-B0CF-BA05AEA812DF}" type="pres">
      <dgm:prSet presAssocID="{D804D49E-8FE3-4EFF-9EF6-1FF69078BE86}" presName="FourNodes_2_text" presStyleLbl="node1" presStyleIdx="3" presStyleCnt="4">
        <dgm:presLayoutVars>
          <dgm:bulletEnabled val="1"/>
        </dgm:presLayoutVars>
      </dgm:prSet>
      <dgm:spPr/>
    </dgm:pt>
    <dgm:pt modelId="{626B526E-17AD-2342-875A-280E47D7A6DE}" type="pres">
      <dgm:prSet presAssocID="{D804D49E-8FE3-4EFF-9EF6-1FF69078BE86}" presName="FourNodes_3_text" presStyleLbl="node1" presStyleIdx="3" presStyleCnt="4">
        <dgm:presLayoutVars>
          <dgm:bulletEnabled val="1"/>
        </dgm:presLayoutVars>
      </dgm:prSet>
      <dgm:spPr/>
    </dgm:pt>
    <dgm:pt modelId="{C75798C7-0A85-8143-8CC3-00B4A0A0FFA6}" type="pres">
      <dgm:prSet presAssocID="{D804D49E-8FE3-4EFF-9EF6-1FF69078BE86}" presName="FourNodes_4_text" presStyleLbl="node1" presStyleIdx="3" presStyleCnt="4">
        <dgm:presLayoutVars>
          <dgm:bulletEnabled val="1"/>
        </dgm:presLayoutVars>
      </dgm:prSet>
      <dgm:spPr/>
    </dgm:pt>
  </dgm:ptLst>
  <dgm:cxnLst>
    <dgm:cxn modelId="{9FC8350E-178A-4894-8385-984E1DD151CA}" srcId="{D804D49E-8FE3-4EFF-9EF6-1FF69078BE86}" destId="{C69A8FBA-DA0D-476F-BF43-4037F09B6A6D}" srcOrd="2" destOrd="0" parTransId="{8AB7CD33-800A-4EF8-9915-44B8AB7CA9ED}" sibTransId="{17718557-204A-4825-A1D6-160CBEA5FB5B}"/>
    <dgm:cxn modelId="{61A61110-1FA8-F743-9BAE-2F61237EDFF7}" type="presOf" srcId="{62ADF89B-4F48-495C-9739-16A31C69A26B}" destId="{4093E82D-CD33-7B43-B0CF-BA05AEA812DF}" srcOrd="1" destOrd="0" presId="urn:microsoft.com/office/officeart/2005/8/layout/vProcess5"/>
    <dgm:cxn modelId="{ED865546-8601-4BCE-9151-00B087166049}" srcId="{D804D49E-8FE3-4EFF-9EF6-1FF69078BE86}" destId="{D489F777-4E46-4A5C-8A4F-086C7AF92CC6}" srcOrd="3" destOrd="0" parTransId="{7E04BBE5-7E3C-4EAC-8680-A1F1365EE3D2}" sibTransId="{CD201FE9-BD13-4C72-BC02-C49FF8B738C6}"/>
    <dgm:cxn modelId="{18B66F56-2D3D-5E4B-A330-E299F6CF39ED}" type="presOf" srcId="{C69A8FBA-DA0D-476F-BF43-4037F09B6A6D}" destId="{FB74F9EE-6D13-5C47-83A2-CF6B09FC3970}" srcOrd="0" destOrd="0" presId="urn:microsoft.com/office/officeart/2005/8/layout/vProcess5"/>
    <dgm:cxn modelId="{CD1D5962-2A0C-A34B-AE9C-F221070A60AD}" type="presOf" srcId="{D489F777-4E46-4A5C-8A4F-086C7AF92CC6}" destId="{C75798C7-0A85-8143-8CC3-00B4A0A0FFA6}" srcOrd="1" destOrd="0" presId="urn:microsoft.com/office/officeart/2005/8/layout/vProcess5"/>
    <dgm:cxn modelId="{17253171-71F1-FE4E-8807-69D3175C02B2}" type="presOf" srcId="{BF3C4B62-3FF2-4D80-B029-8DE7FEB670E9}" destId="{8EDF2EB6-2381-1943-80AB-11F6195BC6D5}" srcOrd="0" destOrd="0" presId="urn:microsoft.com/office/officeart/2005/8/layout/vProcess5"/>
    <dgm:cxn modelId="{67EA0179-0C53-C248-A2A0-90E55C804ACB}" type="presOf" srcId="{E4C13B31-25F0-4AF3-8086-DEA22EB65792}" destId="{F7FBF54A-119B-9C4F-A12F-1F58067B58D5}" srcOrd="0" destOrd="0" presId="urn:microsoft.com/office/officeart/2005/8/layout/vProcess5"/>
    <dgm:cxn modelId="{37A09E97-37A4-CE4A-9F77-8633128FF1CA}" type="presOf" srcId="{7E74CCEB-8533-4120-BF51-D02F264647E5}" destId="{79BEDA47-08A7-2542-8CC7-EBD77AF4E47C}" srcOrd="0" destOrd="0" presId="urn:microsoft.com/office/officeart/2005/8/layout/vProcess5"/>
    <dgm:cxn modelId="{17989E9A-8F11-824C-A58A-B49FC7173031}" type="presOf" srcId="{D804D49E-8FE3-4EFF-9EF6-1FF69078BE86}" destId="{EFB73D3E-28A7-2F4E-8199-D68A312B4B19}" srcOrd="0" destOrd="0" presId="urn:microsoft.com/office/officeart/2005/8/layout/vProcess5"/>
    <dgm:cxn modelId="{CCF0D0A1-4234-C541-B9A3-E5361466808A}" type="presOf" srcId="{C69A8FBA-DA0D-476F-BF43-4037F09B6A6D}" destId="{626B526E-17AD-2342-875A-280E47D7A6DE}" srcOrd="1" destOrd="0" presId="urn:microsoft.com/office/officeart/2005/8/layout/vProcess5"/>
    <dgm:cxn modelId="{1C480EA9-6A71-EE40-A93E-704810CE0635}" type="presOf" srcId="{7E74CCEB-8533-4120-BF51-D02F264647E5}" destId="{34A4483E-3A2B-3A48-82EA-BCEE3D3B0B83}" srcOrd="1" destOrd="0" presId="urn:microsoft.com/office/officeart/2005/8/layout/vProcess5"/>
    <dgm:cxn modelId="{ACF70ADB-9743-423A-859A-D94A2DF9D71D}" srcId="{D804D49E-8FE3-4EFF-9EF6-1FF69078BE86}" destId="{7E74CCEB-8533-4120-BF51-D02F264647E5}" srcOrd="0" destOrd="0" parTransId="{FE1FD9D6-937B-49C8-9C89-F2C693211A5E}" sibTransId="{E4C13B31-25F0-4AF3-8086-DEA22EB65792}"/>
    <dgm:cxn modelId="{3E5878EC-767C-3042-9B25-9EC878748763}" type="presOf" srcId="{17718557-204A-4825-A1D6-160CBEA5FB5B}" destId="{AB5793D4-5766-B84F-920F-27950F293AE3}" srcOrd="0" destOrd="0" presId="urn:microsoft.com/office/officeart/2005/8/layout/vProcess5"/>
    <dgm:cxn modelId="{76F12DF4-C51A-734A-88FD-5501BE220FE8}" type="presOf" srcId="{62ADF89B-4F48-495C-9739-16A31C69A26B}" destId="{184FF70F-F24B-034C-B9E6-B09900EF714B}" srcOrd="0" destOrd="0" presId="urn:microsoft.com/office/officeart/2005/8/layout/vProcess5"/>
    <dgm:cxn modelId="{041B68F8-95EC-4943-9991-C2A85340E252}" srcId="{D804D49E-8FE3-4EFF-9EF6-1FF69078BE86}" destId="{62ADF89B-4F48-495C-9739-16A31C69A26B}" srcOrd="1" destOrd="0" parTransId="{203E8812-14C7-4390-B1B0-ECE259A17ADD}" sibTransId="{BF3C4B62-3FF2-4D80-B029-8DE7FEB670E9}"/>
    <dgm:cxn modelId="{48BA92FB-D730-C642-9212-1C3BB448FEF5}" type="presOf" srcId="{D489F777-4E46-4A5C-8A4F-086C7AF92CC6}" destId="{F1245C30-3030-6D45-9CCF-DE36B7DB87D9}" srcOrd="0" destOrd="0" presId="urn:microsoft.com/office/officeart/2005/8/layout/vProcess5"/>
    <dgm:cxn modelId="{3E879898-5F22-B241-9C45-B090DDD0EB77}" type="presParOf" srcId="{EFB73D3E-28A7-2F4E-8199-D68A312B4B19}" destId="{B3A9024B-353D-124F-BCD4-EBB0DB41D5FF}" srcOrd="0" destOrd="0" presId="urn:microsoft.com/office/officeart/2005/8/layout/vProcess5"/>
    <dgm:cxn modelId="{3940C610-45AD-E34D-A4FF-A60B48950DF3}" type="presParOf" srcId="{EFB73D3E-28A7-2F4E-8199-D68A312B4B19}" destId="{79BEDA47-08A7-2542-8CC7-EBD77AF4E47C}" srcOrd="1" destOrd="0" presId="urn:microsoft.com/office/officeart/2005/8/layout/vProcess5"/>
    <dgm:cxn modelId="{C1509EF9-E604-0F41-8EB6-C79650C8C19C}" type="presParOf" srcId="{EFB73D3E-28A7-2F4E-8199-D68A312B4B19}" destId="{184FF70F-F24B-034C-B9E6-B09900EF714B}" srcOrd="2" destOrd="0" presId="urn:microsoft.com/office/officeart/2005/8/layout/vProcess5"/>
    <dgm:cxn modelId="{3BD151C5-877B-C444-95A3-D18562E3B65E}" type="presParOf" srcId="{EFB73D3E-28A7-2F4E-8199-D68A312B4B19}" destId="{FB74F9EE-6D13-5C47-83A2-CF6B09FC3970}" srcOrd="3" destOrd="0" presId="urn:microsoft.com/office/officeart/2005/8/layout/vProcess5"/>
    <dgm:cxn modelId="{275B6461-B8AC-6945-80E1-9B83F682EA90}" type="presParOf" srcId="{EFB73D3E-28A7-2F4E-8199-D68A312B4B19}" destId="{F1245C30-3030-6D45-9CCF-DE36B7DB87D9}" srcOrd="4" destOrd="0" presId="urn:microsoft.com/office/officeart/2005/8/layout/vProcess5"/>
    <dgm:cxn modelId="{9035F3AD-B109-3043-977E-22317F824F2A}" type="presParOf" srcId="{EFB73D3E-28A7-2F4E-8199-D68A312B4B19}" destId="{F7FBF54A-119B-9C4F-A12F-1F58067B58D5}" srcOrd="5" destOrd="0" presId="urn:microsoft.com/office/officeart/2005/8/layout/vProcess5"/>
    <dgm:cxn modelId="{5575F904-6A84-5343-931D-70FD7EBF9DD8}" type="presParOf" srcId="{EFB73D3E-28A7-2F4E-8199-D68A312B4B19}" destId="{8EDF2EB6-2381-1943-80AB-11F6195BC6D5}" srcOrd="6" destOrd="0" presId="urn:microsoft.com/office/officeart/2005/8/layout/vProcess5"/>
    <dgm:cxn modelId="{E65D831B-8F54-DD45-8DE8-86796CFC3D7F}" type="presParOf" srcId="{EFB73D3E-28A7-2F4E-8199-D68A312B4B19}" destId="{AB5793D4-5766-B84F-920F-27950F293AE3}" srcOrd="7" destOrd="0" presId="urn:microsoft.com/office/officeart/2005/8/layout/vProcess5"/>
    <dgm:cxn modelId="{55558A29-271F-CB4F-B88A-810E95D7650F}" type="presParOf" srcId="{EFB73D3E-28A7-2F4E-8199-D68A312B4B19}" destId="{34A4483E-3A2B-3A48-82EA-BCEE3D3B0B83}" srcOrd="8" destOrd="0" presId="urn:microsoft.com/office/officeart/2005/8/layout/vProcess5"/>
    <dgm:cxn modelId="{71EFE78E-DC80-2441-9A1B-E10D4034194E}" type="presParOf" srcId="{EFB73D3E-28A7-2F4E-8199-D68A312B4B19}" destId="{4093E82D-CD33-7B43-B0CF-BA05AEA812DF}" srcOrd="9" destOrd="0" presId="urn:microsoft.com/office/officeart/2005/8/layout/vProcess5"/>
    <dgm:cxn modelId="{26016AE1-3B86-FE4E-AA3E-6A444ED6F46A}" type="presParOf" srcId="{EFB73D3E-28A7-2F4E-8199-D68A312B4B19}" destId="{626B526E-17AD-2342-875A-280E47D7A6DE}" srcOrd="10" destOrd="0" presId="urn:microsoft.com/office/officeart/2005/8/layout/vProcess5"/>
    <dgm:cxn modelId="{8682DD82-3912-194E-BF61-A9DEEB962F7A}" type="presParOf" srcId="{EFB73D3E-28A7-2F4E-8199-D68A312B4B19}" destId="{C75798C7-0A85-8143-8CC3-00B4A0A0FFA6}"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89F5D45-B99E-4300-B084-FD8CAD1F9F83}" type="doc">
      <dgm:prSet loTypeId="urn:microsoft.com/office/officeart/2005/8/layout/vList2" loCatId="list" qsTypeId="urn:microsoft.com/office/officeart/2005/8/quickstyle/simple5" qsCatId="simple" csTypeId="urn:microsoft.com/office/officeart/2005/8/colors/colorful5" csCatId="colorful" phldr="1"/>
      <dgm:spPr/>
      <dgm:t>
        <a:bodyPr/>
        <a:lstStyle/>
        <a:p>
          <a:endParaRPr lang="en-US"/>
        </a:p>
      </dgm:t>
    </dgm:pt>
    <dgm:pt modelId="{26B5ABAE-F609-4EE3-A7EB-109DE5708BED}">
      <dgm:prSet/>
      <dgm:spPr/>
      <dgm:t>
        <a:bodyPr/>
        <a:lstStyle/>
        <a:p>
          <a:r>
            <a:rPr lang="en-US"/>
            <a:t>Percent of classes that had active accommodations (Winter 2025, quarter survey was conducted) = 92%, n = 28 responses</a:t>
          </a:r>
        </a:p>
      </dgm:t>
    </dgm:pt>
    <dgm:pt modelId="{46F3885F-C9DC-4F6E-AAC1-C5D296588B29}" type="parTrans" cxnId="{ECC2B9AC-75A8-4C15-B0B1-7913FBA10DDE}">
      <dgm:prSet/>
      <dgm:spPr/>
      <dgm:t>
        <a:bodyPr/>
        <a:lstStyle/>
        <a:p>
          <a:endParaRPr lang="en-US"/>
        </a:p>
      </dgm:t>
    </dgm:pt>
    <dgm:pt modelId="{60570E6C-1251-4E32-B342-6C1E794F8827}" type="sibTrans" cxnId="{ECC2B9AC-75A8-4C15-B0B1-7913FBA10DDE}">
      <dgm:prSet/>
      <dgm:spPr/>
      <dgm:t>
        <a:bodyPr/>
        <a:lstStyle/>
        <a:p>
          <a:endParaRPr lang="en-US"/>
        </a:p>
      </dgm:t>
    </dgm:pt>
    <dgm:pt modelId="{8CD00D6E-BAF9-4BA2-B017-C477C312CC9D}">
      <dgm:prSet/>
      <dgm:spPr/>
      <dgm:t>
        <a:bodyPr/>
        <a:lstStyle/>
        <a:p>
          <a:r>
            <a:rPr lang="en-US"/>
            <a:t>Percent of classes with active accommodations that students felt met their needs = 98.7%, n = 31 responses</a:t>
          </a:r>
        </a:p>
      </dgm:t>
    </dgm:pt>
    <dgm:pt modelId="{CAE698FB-09C7-44CE-BA34-A2DA7D9B779C}" type="parTrans" cxnId="{190D9494-4961-4E4C-8B4B-8D437EA4FEFF}">
      <dgm:prSet/>
      <dgm:spPr/>
      <dgm:t>
        <a:bodyPr/>
        <a:lstStyle/>
        <a:p>
          <a:endParaRPr lang="en-US"/>
        </a:p>
      </dgm:t>
    </dgm:pt>
    <dgm:pt modelId="{37B2B277-22C3-4F41-BF71-05DEC9440A22}" type="sibTrans" cxnId="{190D9494-4961-4E4C-8B4B-8D437EA4FEFF}">
      <dgm:prSet/>
      <dgm:spPr/>
      <dgm:t>
        <a:bodyPr/>
        <a:lstStyle/>
        <a:p>
          <a:endParaRPr lang="en-US"/>
        </a:p>
      </dgm:t>
    </dgm:pt>
    <dgm:pt modelId="{66490367-4E24-C049-B437-987779AF18FD}" type="pres">
      <dgm:prSet presAssocID="{B89F5D45-B99E-4300-B084-FD8CAD1F9F83}" presName="linear" presStyleCnt="0">
        <dgm:presLayoutVars>
          <dgm:animLvl val="lvl"/>
          <dgm:resizeHandles val="exact"/>
        </dgm:presLayoutVars>
      </dgm:prSet>
      <dgm:spPr/>
    </dgm:pt>
    <dgm:pt modelId="{18496618-C5E7-AB4B-8D3B-F98E2C62E854}" type="pres">
      <dgm:prSet presAssocID="{26B5ABAE-F609-4EE3-A7EB-109DE5708BED}" presName="parentText" presStyleLbl="node1" presStyleIdx="0" presStyleCnt="2">
        <dgm:presLayoutVars>
          <dgm:chMax val="0"/>
          <dgm:bulletEnabled val="1"/>
        </dgm:presLayoutVars>
      </dgm:prSet>
      <dgm:spPr/>
    </dgm:pt>
    <dgm:pt modelId="{B149BF30-B656-344A-AB61-CC66FC40ABBF}" type="pres">
      <dgm:prSet presAssocID="{60570E6C-1251-4E32-B342-6C1E794F8827}" presName="spacer" presStyleCnt="0"/>
      <dgm:spPr/>
    </dgm:pt>
    <dgm:pt modelId="{4E42749A-0A27-2241-A646-4B28E407855D}" type="pres">
      <dgm:prSet presAssocID="{8CD00D6E-BAF9-4BA2-B017-C477C312CC9D}" presName="parentText" presStyleLbl="node1" presStyleIdx="1" presStyleCnt="2">
        <dgm:presLayoutVars>
          <dgm:chMax val="0"/>
          <dgm:bulletEnabled val="1"/>
        </dgm:presLayoutVars>
      </dgm:prSet>
      <dgm:spPr/>
    </dgm:pt>
  </dgm:ptLst>
  <dgm:cxnLst>
    <dgm:cxn modelId="{D337BC17-12A7-F94E-8F23-58C90C86073A}" type="presOf" srcId="{8CD00D6E-BAF9-4BA2-B017-C477C312CC9D}" destId="{4E42749A-0A27-2241-A646-4B28E407855D}" srcOrd="0" destOrd="0" presId="urn:microsoft.com/office/officeart/2005/8/layout/vList2"/>
    <dgm:cxn modelId="{23B57E33-182E-EE48-8837-1271E15313A4}" type="presOf" srcId="{26B5ABAE-F609-4EE3-A7EB-109DE5708BED}" destId="{18496618-C5E7-AB4B-8D3B-F98E2C62E854}" srcOrd="0" destOrd="0" presId="urn:microsoft.com/office/officeart/2005/8/layout/vList2"/>
    <dgm:cxn modelId="{60161E79-1010-A847-8745-FEC424C2E974}" type="presOf" srcId="{B89F5D45-B99E-4300-B084-FD8CAD1F9F83}" destId="{66490367-4E24-C049-B437-987779AF18FD}" srcOrd="0" destOrd="0" presId="urn:microsoft.com/office/officeart/2005/8/layout/vList2"/>
    <dgm:cxn modelId="{190D9494-4961-4E4C-8B4B-8D437EA4FEFF}" srcId="{B89F5D45-B99E-4300-B084-FD8CAD1F9F83}" destId="{8CD00D6E-BAF9-4BA2-B017-C477C312CC9D}" srcOrd="1" destOrd="0" parTransId="{CAE698FB-09C7-44CE-BA34-A2DA7D9B779C}" sibTransId="{37B2B277-22C3-4F41-BF71-05DEC9440A22}"/>
    <dgm:cxn modelId="{ECC2B9AC-75A8-4C15-B0B1-7913FBA10DDE}" srcId="{B89F5D45-B99E-4300-B084-FD8CAD1F9F83}" destId="{26B5ABAE-F609-4EE3-A7EB-109DE5708BED}" srcOrd="0" destOrd="0" parTransId="{46F3885F-C9DC-4F6E-AAC1-C5D296588B29}" sibTransId="{60570E6C-1251-4E32-B342-6C1E794F8827}"/>
    <dgm:cxn modelId="{2533DB36-9A1B-2341-AAAD-4521BF3BBD29}" type="presParOf" srcId="{66490367-4E24-C049-B437-987779AF18FD}" destId="{18496618-C5E7-AB4B-8D3B-F98E2C62E854}" srcOrd="0" destOrd="0" presId="urn:microsoft.com/office/officeart/2005/8/layout/vList2"/>
    <dgm:cxn modelId="{BCF7670A-54FD-1049-8220-8A66036679A0}" type="presParOf" srcId="{66490367-4E24-C049-B437-987779AF18FD}" destId="{B149BF30-B656-344A-AB61-CC66FC40ABBF}" srcOrd="1" destOrd="0" presId="urn:microsoft.com/office/officeart/2005/8/layout/vList2"/>
    <dgm:cxn modelId="{35B53472-E42E-CB4A-B59B-2E6AF372E3A4}" type="presParOf" srcId="{66490367-4E24-C049-B437-987779AF18FD}" destId="{4E42749A-0A27-2241-A646-4B28E407855D}"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4589ED-E920-4D69-ADBD-5908311193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9EB0517D-F8E2-45D4-8AAD-06972C7254F2}">
      <dgm:prSet custT="1"/>
      <dgm:spPr/>
      <dgm:t>
        <a:bodyPr/>
        <a:lstStyle/>
        <a:p>
          <a:r>
            <a:rPr lang="en-US" sz="1200" dirty="0"/>
            <a:t>Main finding:  1/3 of SPH students reported having a difficult experience with DRS, 2/3 had a not difficult time getting accommodations; recommend facilitating good relations between DRS Access Coordinators, Program Level Admin (directors &amp; staff advisors), and faculty.</a:t>
          </a:r>
        </a:p>
      </dgm:t>
    </dgm:pt>
    <dgm:pt modelId="{4A97B0FE-CB6B-4F70-945E-5FA3EB8F6AE2}" type="parTrans" cxnId="{520F661A-DADA-4E70-8863-A4A228372573}">
      <dgm:prSet/>
      <dgm:spPr/>
      <dgm:t>
        <a:bodyPr/>
        <a:lstStyle/>
        <a:p>
          <a:endParaRPr lang="en-US"/>
        </a:p>
      </dgm:t>
    </dgm:pt>
    <dgm:pt modelId="{4226418A-6370-4C37-BBA7-69083E59B582}" type="sibTrans" cxnId="{520F661A-DADA-4E70-8863-A4A228372573}">
      <dgm:prSet/>
      <dgm:spPr/>
      <dgm:t>
        <a:bodyPr/>
        <a:lstStyle/>
        <a:p>
          <a:endParaRPr lang="en-US"/>
        </a:p>
      </dgm:t>
    </dgm:pt>
    <dgm:pt modelId="{4F08065E-2169-413C-B691-C62AF0BD0B8D}">
      <dgm:prSet custT="1"/>
      <dgm:spPr/>
      <dgm:t>
        <a:bodyPr/>
        <a:lstStyle/>
        <a:p>
          <a:r>
            <a:rPr lang="en-US" sz="1200" dirty="0"/>
            <a:t>UW DRS's processes for establishing accommodations are well-defined and rely on documentation from healthcare providers, verifying the student's disability and its impact. This aligns with standard practices for disability services in higher education.</a:t>
          </a:r>
        </a:p>
      </dgm:t>
    </dgm:pt>
    <dgm:pt modelId="{E269BD20-4F2B-4742-BC9B-8BD1616B372D}" type="parTrans" cxnId="{2B8D1D26-FFDD-4A56-8760-373CDE39F922}">
      <dgm:prSet/>
      <dgm:spPr/>
      <dgm:t>
        <a:bodyPr/>
        <a:lstStyle/>
        <a:p>
          <a:endParaRPr lang="en-US"/>
        </a:p>
      </dgm:t>
    </dgm:pt>
    <dgm:pt modelId="{B61A6F91-5C48-4C3B-A3A6-3EEBCE705E3D}" type="sibTrans" cxnId="{2B8D1D26-FFDD-4A56-8760-373CDE39F922}">
      <dgm:prSet/>
      <dgm:spPr/>
      <dgm:t>
        <a:bodyPr/>
        <a:lstStyle/>
        <a:p>
          <a:endParaRPr lang="en-US"/>
        </a:p>
      </dgm:t>
    </dgm:pt>
    <dgm:pt modelId="{FACD52C0-2150-430D-8FBB-325E353FA5D6}">
      <dgm:prSet custT="1"/>
      <dgm:spPr/>
      <dgm:t>
        <a:bodyPr/>
        <a:lstStyle/>
        <a:p>
          <a:r>
            <a:rPr lang="en-US" sz="1200" dirty="0"/>
            <a:t>UW DRS's practices and policies are likely influenced by and aim to comply with federal laws such as the Americans with Disabilities Act (ADA) and Section 504 of the Rehabilitation Act of 1973, which mandate reasonable accommodations for students with disabilities in higher education. </a:t>
          </a:r>
        </a:p>
      </dgm:t>
    </dgm:pt>
    <dgm:pt modelId="{5D98CB04-B2E9-4372-8D25-02EA27BF132A}" type="parTrans" cxnId="{B7B8BA30-F102-45F9-8FAE-941D7FE50BC5}">
      <dgm:prSet/>
      <dgm:spPr/>
      <dgm:t>
        <a:bodyPr/>
        <a:lstStyle/>
        <a:p>
          <a:endParaRPr lang="en-US"/>
        </a:p>
      </dgm:t>
    </dgm:pt>
    <dgm:pt modelId="{A4DB158E-5276-4DB0-B725-29CE89E08928}" type="sibTrans" cxnId="{B7B8BA30-F102-45F9-8FAE-941D7FE50BC5}">
      <dgm:prSet/>
      <dgm:spPr/>
      <dgm:t>
        <a:bodyPr/>
        <a:lstStyle/>
        <a:p>
          <a:endParaRPr lang="en-US"/>
        </a:p>
      </dgm:t>
    </dgm:pt>
    <dgm:pt modelId="{AACE172F-2718-41C3-B50F-41115EB5899B}">
      <dgm:prSet/>
      <dgm:spPr/>
      <dgm:t>
        <a:bodyPr/>
        <a:lstStyle/>
        <a:p>
          <a:r>
            <a:rPr lang="en-US" dirty="0"/>
            <a:t>However, formal external validation or accreditation of DRS as a whole by a specific independent body focused on disability services in higher education has yet to be completed.</a:t>
          </a:r>
        </a:p>
      </dgm:t>
    </dgm:pt>
    <dgm:pt modelId="{2E12E456-3104-4C56-8A83-C54FE53336D1}" type="parTrans" cxnId="{D03358E0-D9DD-4ABD-96D3-7712C14D6034}">
      <dgm:prSet/>
      <dgm:spPr/>
      <dgm:t>
        <a:bodyPr/>
        <a:lstStyle/>
        <a:p>
          <a:endParaRPr lang="en-US"/>
        </a:p>
      </dgm:t>
    </dgm:pt>
    <dgm:pt modelId="{C217E9FA-25D0-4A1C-9256-A6257F2002D3}" type="sibTrans" cxnId="{D03358E0-D9DD-4ABD-96D3-7712C14D6034}">
      <dgm:prSet/>
      <dgm:spPr/>
      <dgm:t>
        <a:bodyPr/>
        <a:lstStyle/>
        <a:p>
          <a:endParaRPr lang="en-US"/>
        </a:p>
      </dgm:t>
    </dgm:pt>
    <dgm:pt modelId="{AE1976DF-EF13-9449-A6D6-0983C703ABCD}" type="pres">
      <dgm:prSet presAssocID="{DA4589ED-E920-4D69-ADBD-5908311193B0}" presName="matrix" presStyleCnt="0">
        <dgm:presLayoutVars>
          <dgm:chMax val="1"/>
          <dgm:dir/>
          <dgm:resizeHandles val="exact"/>
        </dgm:presLayoutVars>
      </dgm:prSet>
      <dgm:spPr/>
    </dgm:pt>
    <dgm:pt modelId="{8A409A86-7318-7A4A-AF09-8C2E8E2153D3}" type="pres">
      <dgm:prSet presAssocID="{DA4589ED-E920-4D69-ADBD-5908311193B0}" presName="diamond" presStyleLbl="bgShp" presStyleIdx="0" presStyleCnt="1"/>
      <dgm:spPr/>
    </dgm:pt>
    <dgm:pt modelId="{41559F06-A761-A744-A595-3B94964FCC8B}" type="pres">
      <dgm:prSet presAssocID="{DA4589ED-E920-4D69-ADBD-5908311193B0}" presName="quad1" presStyleLbl="node1" presStyleIdx="0" presStyleCnt="4" custScaleX="118560" custScaleY="96483">
        <dgm:presLayoutVars>
          <dgm:chMax val="0"/>
          <dgm:chPref val="0"/>
          <dgm:bulletEnabled val="1"/>
        </dgm:presLayoutVars>
      </dgm:prSet>
      <dgm:spPr/>
    </dgm:pt>
    <dgm:pt modelId="{CFA37D77-2676-BC42-A35D-8B49F829956E}" type="pres">
      <dgm:prSet presAssocID="{DA4589ED-E920-4D69-ADBD-5908311193B0}" presName="quad2" presStyleLbl="node1" presStyleIdx="1" presStyleCnt="4" custScaleX="113348" custScaleY="112123" custLinFactNeighborX="8602" custLinFactNeighborY="3173">
        <dgm:presLayoutVars>
          <dgm:chMax val="0"/>
          <dgm:chPref val="0"/>
          <dgm:bulletEnabled val="1"/>
        </dgm:presLayoutVars>
      </dgm:prSet>
      <dgm:spPr/>
    </dgm:pt>
    <dgm:pt modelId="{2BC575BE-20FE-724B-AFA7-F1AA78221899}" type="pres">
      <dgm:prSet presAssocID="{DA4589ED-E920-4D69-ADBD-5908311193B0}" presName="quad3" presStyleLbl="node1" presStyleIdx="2" presStyleCnt="4" custScaleX="123252" custScaleY="105709" custLinFactNeighborX="-1414" custLinFactNeighborY="-5474">
        <dgm:presLayoutVars>
          <dgm:chMax val="0"/>
          <dgm:chPref val="0"/>
          <dgm:bulletEnabled val="1"/>
        </dgm:presLayoutVars>
      </dgm:prSet>
      <dgm:spPr/>
    </dgm:pt>
    <dgm:pt modelId="{33B871FB-082D-7948-8CED-7F8374E99469}" type="pres">
      <dgm:prSet presAssocID="{DA4589ED-E920-4D69-ADBD-5908311193B0}" presName="quad4" presStyleLbl="node1" presStyleIdx="3" presStyleCnt="4" custScaleX="82068" custScaleY="94761" custLinFactNeighborX="3910" custLinFactNeighborY="10948">
        <dgm:presLayoutVars>
          <dgm:chMax val="0"/>
          <dgm:chPref val="0"/>
          <dgm:bulletEnabled val="1"/>
        </dgm:presLayoutVars>
      </dgm:prSet>
      <dgm:spPr/>
    </dgm:pt>
  </dgm:ptLst>
  <dgm:cxnLst>
    <dgm:cxn modelId="{3384030D-981B-6746-95F7-21FECE52084E}" type="presOf" srcId="{9EB0517D-F8E2-45D4-8AAD-06972C7254F2}" destId="{41559F06-A761-A744-A595-3B94964FCC8B}" srcOrd="0" destOrd="0" presId="urn:microsoft.com/office/officeart/2005/8/layout/matrix3"/>
    <dgm:cxn modelId="{520F661A-DADA-4E70-8863-A4A228372573}" srcId="{DA4589ED-E920-4D69-ADBD-5908311193B0}" destId="{9EB0517D-F8E2-45D4-8AAD-06972C7254F2}" srcOrd="0" destOrd="0" parTransId="{4A97B0FE-CB6B-4F70-945E-5FA3EB8F6AE2}" sibTransId="{4226418A-6370-4C37-BBA7-69083E59B582}"/>
    <dgm:cxn modelId="{38C5CC1F-8992-A940-A829-568171837C52}" type="presOf" srcId="{DA4589ED-E920-4D69-ADBD-5908311193B0}" destId="{AE1976DF-EF13-9449-A6D6-0983C703ABCD}" srcOrd="0" destOrd="0" presId="urn:microsoft.com/office/officeart/2005/8/layout/matrix3"/>
    <dgm:cxn modelId="{2B8D1D26-FFDD-4A56-8760-373CDE39F922}" srcId="{DA4589ED-E920-4D69-ADBD-5908311193B0}" destId="{4F08065E-2169-413C-B691-C62AF0BD0B8D}" srcOrd="1" destOrd="0" parTransId="{E269BD20-4F2B-4742-BC9B-8BD1616B372D}" sibTransId="{B61A6F91-5C48-4C3B-A3A6-3EEBCE705E3D}"/>
    <dgm:cxn modelId="{B7B8BA30-F102-45F9-8FAE-941D7FE50BC5}" srcId="{DA4589ED-E920-4D69-ADBD-5908311193B0}" destId="{FACD52C0-2150-430D-8FBB-325E353FA5D6}" srcOrd="2" destOrd="0" parTransId="{5D98CB04-B2E9-4372-8D25-02EA27BF132A}" sibTransId="{A4DB158E-5276-4DB0-B725-29CE89E08928}"/>
    <dgm:cxn modelId="{193C6D6F-8529-5D47-9C54-8B6CB8034429}" type="presOf" srcId="{AACE172F-2718-41C3-B50F-41115EB5899B}" destId="{33B871FB-082D-7948-8CED-7F8374E99469}" srcOrd="0" destOrd="0" presId="urn:microsoft.com/office/officeart/2005/8/layout/matrix3"/>
    <dgm:cxn modelId="{EFB2197A-AA8C-7646-B2BD-6C056D95FA6D}" type="presOf" srcId="{4F08065E-2169-413C-B691-C62AF0BD0B8D}" destId="{CFA37D77-2676-BC42-A35D-8B49F829956E}" srcOrd="0" destOrd="0" presId="urn:microsoft.com/office/officeart/2005/8/layout/matrix3"/>
    <dgm:cxn modelId="{9BE4F29B-D89F-A049-B05A-20976515552E}" type="presOf" srcId="{FACD52C0-2150-430D-8FBB-325E353FA5D6}" destId="{2BC575BE-20FE-724B-AFA7-F1AA78221899}" srcOrd="0" destOrd="0" presId="urn:microsoft.com/office/officeart/2005/8/layout/matrix3"/>
    <dgm:cxn modelId="{D03358E0-D9DD-4ABD-96D3-7712C14D6034}" srcId="{DA4589ED-E920-4D69-ADBD-5908311193B0}" destId="{AACE172F-2718-41C3-B50F-41115EB5899B}" srcOrd="3" destOrd="0" parTransId="{2E12E456-3104-4C56-8A83-C54FE53336D1}" sibTransId="{C217E9FA-25D0-4A1C-9256-A6257F2002D3}"/>
    <dgm:cxn modelId="{A5778099-88A3-D148-B6A8-194EB6167EDE}" type="presParOf" srcId="{AE1976DF-EF13-9449-A6D6-0983C703ABCD}" destId="{8A409A86-7318-7A4A-AF09-8C2E8E2153D3}" srcOrd="0" destOrd="0" presId="urn:microsoft.com/office/officeart/2005/8/layout/matrix3"/>
    <dgm:cxn modelId="{9B76557F-B0C1-A249-879E-B2C1701011D8}" type="presParOf" srcId="{AE1976DF-EF13-9449-A6D6-0983C703ABCD}" destId="{41559F06-A761-A744-A595-3B94964FCC8B}" srcOrd="1" destOrd="0" presId="urn:microsoft.com/office/officeart/2005/8/layout/matrix3"/>
    <dgm:cxn modelId="{E1EAE3DB-E242-0740-8E86-2B7901F56991}" type="presParOf" srcId="{AE1976DF-EF13-9449-A6D6-0983C703ABCD}" destId="{CFA37D77-2676-BC42-A35D-8B49F829956E}" srcOrd="2" destOrd="0" presId="urn:microsoft.com/office/officeart/2005/8/layout/matrix3"/>
    <dgm:cxn modelId="{81DDF7EA-B5BC-D346-B694-D4354F2EB1B4}" type="presParOf" srcId="{AE1976DF-EF13-9449-A6D6-0983C703ABCD}" destId="{2BC575BE-20FE-724B-AFA7-F1AA78221899}" srcOrd="3" destOrd="0" presId="urn:microsoft.com/office/officeart/2005/8/layout/matrix3"/>
    <dgm:cxn modelId="{D3AEFF26-D7DA-2443-8B24-77D0C6CBAE10}" type="presParOf" srcId="{AE1976DF-EF13-9449-A6D6-0983C703ABCD}" destId="{33B871FB-082D-7948-8CED-7F8374E99469}"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3A808-6FDD-B748-AC78-325898BE3D04}">
      <dsp:nvSpPr>
        <dsp:cNvPr id="0" name=""/>
        <dsp:cNvSpPr/>
      </dsp:nvSpPr>
      <dsp:spPr>
        <a:xfrm>
          <a:off x="0" y="99294"/>
          <a:ext cx="6666833" cy="1274952"/>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Specific Aim:  assess quality of DRS services at UW</a:t>
          </a:r>
        </a:p>
      </dsp:txBody>
      <dsp:txXfrm>
        <a:off x="62238" y="161532"/>
        <a:ext cx="6542357" cy="1150476"/>
      </dsp:txXfrm>
    </dsp:sp>
    <dsp:sp modelId="{A0D8CBAF-51B1-C14C-9394-352F1515B441}">
      <dsp:nvSpPr>
        <dsp:cNvPr id="0" name=""/>
        <dsp:cNvSpPr/>
      </dsp:nvSpPr>
      <dsp:spPr>
        <a:xfrm>
          <a:off x="0" y="1426087"/>
          <a:ext cx="6666833" cy="1274952"/>
        </a:xfrm>
        <a:prstGeom prst="roundRect">
          <a:avLst/>
        </a:prstGeom>
        <a:gradFill rotWithShape="0">
          <a:gsLst>
            <a:gs pos="0">
              <a:schemeClr val="accent2">
                <a:hueOff val="2147871"/>
                <a:satOff val="-6164"/>
                <a:lumOff val="-9870"/>
                <a:alphaOff val="0"/>
                <a:satMod val="103000"/>
                <a:lumMod val="102000"/>
                <a:tint val="94000"/>
              </a:schemeClr>
            </a:gs>
            <a:gs pos="50000">
              <a:schemeClr val="accent2">
                <a:hueOff val="2147871"/>
                <a:satOff val="-6164"/>
                <a:lumOff val="-9870"/>
                <a:alphaOff val="0"/>
                <a:satMod val="110000"/>
                <a:lumMod val="100000"/>
                <a:shade val="100000"/>
              </a:schemeClr>
            </a:gs>
            <a:gs pos="100000">
              <a:schemeClr val="accent2">
                <a:hueOff val="2147871"/>
                <a:satOff val="-6164"/>
                <a:lumOff val="-987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Local context:  anecdotal reports that UW DRS processes for obtaining and maintaining accommodations are overly burdensome, is this true?</a:t>
          </a:r>
        </a:p>
      </dsp:txBody>
      <dsp:txXfrm>
        <a:off x="62238" y="1488325"/>
        <a:ext cx="6542357" cy="1150476"/>
      </dsp:txXfrm>
    </dsp:sp>
    <dsp:sp modelId="{8FFD781C-5C6E-0D41-A190-B00B3E0F8C39}">
      <dsp:nvSpPr>
        <dsp:cNvPr id="0" name=""/>
        <dsp:cNvSpPr/>
      </dsp:nvSpPr>
      <dsp:spPr>
        <a:xfrm>
          <a:off x="0" y="2752880"/>
          <a:ext cx="6666833" cy="1274952"/>
        </a:xfrm>
        <a:prstGeom prst="roundRect">
          <a:avLst/>
        </a:prstGeom>
        <a:gradFill rotWithShape="0">
          <a:gsLst>
            <a:gs pos="0">
              <a:schemeClr val="accent2">
                <a:hueOff val="4295743"/>
                <a:satOff val="-12329"/>
                <a:lumOff val="-19739"/>
                <a:alphaOff val="0"/>
                <a:satMod val="103000"/>
                <a:lumMod val="102000"/>
                <a:tint val="94000"/>
              </a:schemeClr>
            </a:gs>
            <a:gs pos="50000">
              <a:schemeClr val="accent2">
                <a:hueOff val="4295743"/>
                <a:satOff val="-12329"/>
                <a:lumOff val="-19739"/>
                <a:alphaOff val="0"/>
                <a:satMod val="110000"/>
                <a:lumMod val="100000"/>
                <a:shade val="100000"/>
              </a:schemeClr>
            </a:gs>
            <a:gs pos="100000">
              <a:schemeClr val="accent2">
                <a:hueOff val="4295743"/>
                <a:satOff val="-12329"/>
                <a:lumOff val="-1973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National context:  At four year vs. two-year universities, disclosure rates are lower, fewer accommodations are utilized, and staff to student ratios are higher, (Wells, 2025).</a:t>
          </a:r>
        </a:p>
      </dsp:txBody>
      <dsp:txXfrm>
        <a:off x="62238" y="2815118"/>
        <a:ext cx="6542357" cy="1150476"/>
      </dsp:txXfrm>
    </dsp:sp>
    <dsp:sp modelId="{6A0C27ED-EAD0-3E4C-B7C0-7F8365DA5EB6}">
      <dsp:nvSpPr>
        <dsp:cNvPr id="0" name=""/>
        <dsp:cNvSpPr/>
      </dsp:nvSpPr>
      <dsp:spPr>
        <a:xfrm>
          <a:off x="0" y="4079672"/>
          <a:ext cx="6666833" cy="1274952"/>
        </a:xfrm>
        <a:prstGeom prst="roundRect">
          <a:avLst/>
        </a:prstGeom>
        <a:gradFill rotWithShape="0">
          <a:gsLst>
            <a:gs pos="0">
              <a:schemeClr val="accent2">
                <a:hueOff val="6443614"/>
                <a:satOff val="-18493"/>
                <a:lumOff val="-29609"/>
                <a:alphaOff val="0"/>
                <a:satMod val="103000"/>
                <a:lumMod val="102000"/>
                <a:tint val="94000"/>
              </a:schemeClr>
            </a:gs>
            <a:gs pos="50000">
              <a:schemeClr val="accent2">
                <a:hueOff val="6443614"/>
                <a:satOff val="-18493"/>
                <a:lumOff val="-29609"/>
                <a:alphaOff val="0"/>
                <a:satMod val="110000"/>
                <a:lumMod val="100000"/>
                <a:shade val="100000"/>
              </a:schemeClr>
            </a:gs>
            <a:gs pos="100000">
              <a:schemeClr val="accent2">
                <a:hueOff val="6443614"/>
                <a:satOff val="-18493"/>
                <a:lumOff val="-2960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National context:  Increased access to postsecondary education has resulted in positive outcomes for students with disabilities, but disability services have yet to be widely validated, (Shaw &amp; Dukes, 2005).</a:t>
          </a:r>
        </a:p>
      </dsp:txBody>
      <dsp:txXfrm>
        <a:off x="62238" y="4141910"/>
        <a:ext cx="6542357" cy="11504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EF0A61-D8B5-2D4E-90A6-D6D11B8B27CA}">
      <dsp:nvSpPr>
        <dsp:cNvPr id="0" name=""/>
        <dsp:cNvSpPr/>
      </dsp:nvSpPr>
      <dsp:spPr>
        <a:xfrm>
          <a:off x="0" y="1080567"/>
          <a:ext cx="2957512" cy="1878020"/>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11CA428-D84A-6548-9BAF-46AC2FB6FA65}">
      <dsp:nvSpPr>
        <dsp:cNvPr id="0" name=""/>
        <dsp:cNvSpPr/>
      </dsp:nvSpPr>
      <dsp:spPr>
        <a:xfrm>
          <a:off x="328612" y="1392749"/>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Survey was distributed to SPH student community and was created by a Public Health-Global Health Capstone mixed graduate/undergraduate course</a:t>
          </a:r>
        </a:p>
      </dsp:txBody>
      <dsp:txXfrm>
        <a:off x="383617" y="1447754"/>
        <a:ext cx="2847502" cy="1768010"/>
      </dsp:txXfrm>
    </dsp:sp>
    <dsp:sp modelId="{8634F1DE-0543-004C-8429-A157476D3632}">
      <dsp:nvSpPr>
        <dsp:cNvPr id="0" name=""/>
        <dsp:cNvSpPr/>
      </dsp:nvSpPr>
      <dsp:spPr>
        <a:xfrm>
          <a:off x="3614737" y="1080567"/>
          <a:ext cx="2957512" cy="1878020"/>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565F0C1B-578A-6B49-8A41-01C1399C78BF}">
      <dsp:nvSpPr>
        <dsp:cNvPr id="0" name=""/>
        <dsp:cNvSpPr/>
      </dsp:nvSpPr>
      <dsp:spPr>
        <a:xfrm>
          <a:off x="3943350" y="1392749"/>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n = 82 participants</a:t>
          </a:r>
        </a:p>
      </dsp:txBody>
      <dsp:txXfrm>
        <a:off x="3998355" y="1447754"/>
        <a:ext cx="2847502" cy="1768010"/>
      </dsp:txXfrm>
    </dsp:sp>
    <dsp:sp modelId="{E0895FF8-9F01-7A46-A0C9-1371637D5EC1}">
      <dsp:nvSpPr>
        <dsp:cNvPr id="0" name=""/>
        <dsp:cNvSpPr/>
      </dsp:nvSpPr>
      <dsp:spPr>
        <a:xfrm>
          <a:off x="7229475" y="1080567"/>
          <a:ext cx="2957512" cy="1878020"/>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9A851796-96D9-8F40-8A7B-0B100C274950}">
      <dsp:nvSpPr>
        <dsp:cNvPr id="0" name=""/>
        <dsp:cNvSpPr/>
      </dsp:nvSpPr>
      <dsp:spPr>
        <a:xfrm>
          <a:off x="7558087" y="1392749"/>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Due to single survey questions being allowed multiple responses; analysis utilizes a mix of descriptive and inferential statistics</a:t>
          </a:r>
        </a:p>
      </dsp:txBody>
      <dsp:txXfrm>
        <a:off x="7613092" y="1447754"/>
        <a:ext cx="2847502" cy="17680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BEDA47-08A7-2542-8CC7-EBD77AF4E47C}">
      <dsp:nvSpPr>
        <dsp:cNvPr id="0" name=""/>
        <dsp:cNvSpPr/>
      </dsp:nvSpPr>
      <dsp:spPr>
        <a:xfrm>
          <a:off x="0" y="0"/>
          <a:ext cx="8656320" cy="821435"/>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u="sng" kern="1200"/>
            <a:t>One-Sample Proportions Test</a:t>
          </a:r>
          <a:endParaRPr lang="en-US" sz="1600" kern="1200"/>
        </a:p>
      </dsp:txBody>
      <dsp:txXfrm>
        <a:off x="24059" y="24059"/>
        <a:ext cx="7700515" cy="773317"/>
      </dsp:txXfrm>
    </dsp:sp>
    <dsp:sp modelId="{184FF70F-F24B-034C-B9E6-B09900EF714B}">
      <dsp:nvSpPr>
        <dsp:cNvPr id="0" name=""/>
        <dsp:cNvSpPr/>
      </dsp:nvSpPr>
      <dsp:spPr>
        <a:xfrm>
          <a:off x="724966" y="970787"/>
          <a:ext cx="8656320" cy="821435"/>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Graduate proportion = 38%	Undergraduate proportion = 44%</a:t>
          </a:r>
        </a:p>
      </dsp:txBody>
      <dsp:txXfrm>
        <a:off x="749025" y="994846"/>
        <a:ext cx="7349301" cy="773317"/>
      </dsp:txXfrm>
    </dsp:sp>
    <dsp:sp modelId="{FB74F9EE-6D13-5C47-83A2-CF6B09FC3970}">
      <dsp:nvSpPr>
        <dsp:cNvPr id="0" name=""/>
        <dsp:cNvSpPr/>
      </dsp:nvSpPr>
      <dsp:spPr>
        <a:xfrm>
          <a:off x="1439113" y="1941575"/>
          <a:ext cx="8656320" cy="821435"/>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i="1" kern="1200" dirty="0"/>
            <a:t>Z</a:t>
          </a:r>
          <a:r>
            <a:rPr lang="en-US" sz="1600" kern="1200" dirty="0"/>
            <a:t> = .663, </a:t>
          </a:r>
          <a:r>
            <a:rPr lang="en-US" sz="1600" i="1" kern="1200" dirty="0"/>
            <a:t>p</a:t>
          </a:r>
          <a:r>
            <a:rPr lang="en-US" sz="1600" kern="1200" dirty="0"/>
            <a:t> = .51, n = 82 responses</a:t>
          </a:r>
        </a:p>
      </dsp:txBody>
      <dsp:txXfrm>
        <a:off x="1463172" y="1965634"/>
        <a:ext cx="7360122" cy="773317"/>
      </dsp:txXfrm>
    </dsp:sp>
    <dsp:sp modelId="{F1245C30-3030-6D45-9CCF-DE36B7DB87D9}">
      <dsp:nvSpPr>
        <dsp:cNvPr id="0" name=""/>
        <dsp:cNvSpPr/>
      </dsp:nvSpPr>
      <dsp:spPr>
        <a:xfrm>
          <a:off x="2164079" y="2912363"/>
          <a:ext cx="8656320" cy="821435"/>
        </a:xfrm>
        <a:prstGeom prst="roundRect">
          <a:avLst>
            <a:gd name="adj" fmla="val 1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Conclusion:  There is no significant difference between the proportion of graduate and undergraduate students among public health classes like these (</a:t>
          </a:r>
          <a:r>
            <a:rPr lang="en-US" sz="1600" i="1" kern="1200" dirty="0"/>
            <a:t>p</a:t>
          </a:r>
          <a:r>
            <a:rPr lang="en-US" sz="1600" kern="1200" dirty="0"/>
            <a:t> &gt;  .05).</a:t>
          </a:r>
        </a:p>
      </dsp:txBody>
      <dsp:txXfrm>
        <a:off x="2188138" y="2936422"/>
        <a:ext cx="7349301" cy="773317"/>
      </dsp:txXfrm>
    </dsp:sp>
    <dsp:sp modelId="{F7FBF54A-119B-9C4F-A12F-1F58067B58D5}">
      <dsp:nvSpPr>
        <dsp:cNvPr id="0" name=""/>
        <dsp:cNvSpPr/>
      </dsp:nvSpPr>
      <dsp:spPr>
        <a:xfrm>
          <a:off x="8122386" y="629145"/>
          <a:ext cx="533933" cy="533933"/>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8242521" y="629145"/>
        <a:ext cx="293663" cy="401785"/>
      </dsp:txXfrm>
    </dsp:sp>
    <dsp:sp modelId="{8EDF2EB6-2381-1943-80AB-11F6195BC6D5}">
      <dsp:nvSpPr>
        <dsp:cNvPr id="0" name=""/>
        <dsp:cNvSpPr/>
      </dsp:nvSpPr>
      <dsp:spPr>
        <a:xfrm>
          <a:off x="8847353" y="1599932"/>
          <a:ext cx="533933" cy="533933"/>
        </a:xfrm>
        <a:prstGeom prst="downArrow">
          <a:avLst>
            <a:gd name="adj1" fmla="val 55000"/>
            <a:gd name="adj2" fmla="val 45000"/>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8967488" y="1599932"/>
        <a:ext cx="293663" cy="401785"/>
      </dsp:txXfrm>
    </dsp:sp>
    <dsp:sp modelId="{AB5793D4-5766-B84F-920F-27950F293AE3}">
      <dsp:nvSpPr>
        <dsp:cNvPr id="0" name=""/>
        <dsp:cNvSpPr/>
      </dsp:nvSpPr>
      <dsp:spPr>
        <a:xfrm>
          <a:off x="9561499" y="2570720"/>
          <a:ext cx="533933" cy="533933"/>
        </a:xfrm>
        <a:prstGeom prst="downArrow">
          <a:avLst>
            <a:gd name="adj1" fmla="val 55000"/>
            <a:gd name="adj2" fmla="val 45000"/>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9681634" y="2570720"/>
        <a:ext cx="293663" cy="4017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496618-C5E7-AB4B-8D3B-F98E2C62E854}">
      <dsp:nvSpPr>
        <dsp:cNvPr id="0" name=""/>
        <dsp:cNvSpPr/>
      </dsp:nvSpPr>
      <dsp:spPr>
        <a:xfrm>
          <a:off x="0" y="61394"/>
          <a:ext cx="6564573" cy="185562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Percent of classes that had active accommodations (Winter 2025, quarter survey was conducted) = 92%, n = 28 responses</a:t>
          </a:r>
        </a:p>
      </dsp:txBody>
      <dsp:txXfrm>
        <a:off x="90584" y="151978"/>
        <a:ext cx="6383405" cy="1674452"/>
      </dsp:txXfrm>
    </dsp:sp>
    <dsp:sp modelId="{4E42749A-0A27-2241-A646-4B28E407855D}">
      <dsp:nvSpPr>
        <dsp:cNvPr id="0" name=""/>
        <dsp:cNvSpPr/>
      </dsp:nvSpPr>
      <dsp:spPr>
        <a:xfrm>
          <a:off x="0" y="1991894"/>
          <a:ext cx="6564573" cy="1855620"/>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Percent of classes with active accommodations that students felt met their needs = 98.7%, n = 31 responses</a:t>
          </a:r>
        </a:p>
      </dsp:txBody>
      <dsp:txXfrm>
        <a:off x="90584" y="2082478"/>
        <a:ext cx="6383405" cy="16744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409A86-7318-7A4A-AF09-8C2E8E2153D3}">
      <dsp:nvSpPr>
        <dsp:cNvPr id="0" name=""/>
        <dsp:cNvSpPr/>
      </dsp:nvSpPr>
      <dsp:spPr>
        <a:xfrm>
          <a:off x="3638371" y="0"/>
          <a:ext cx="4915256" cy="4915256"/>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559F06-A761-A744-A595-3B94964FCC8B}">
      <dsp:nvSpPr>
        <dsp:cNvPr id="0" name=""/>
        <dsp:cNvSpPr/>
      </dsp:nvSpPr>
      <dsp:spPr>
        <a:xfrm>
          <a:off x="3927427" y="466949"/>
          <a:ext cx="2272735" cy="18495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Main finding:  1/3 of SPH students reported having a difficult experience with DRS, 2/3 had a not difficult time getting accommodations; recommend facilitating good relations between DRS Access Coordinators, Program Level Admin (directors &amp; staff advisors), and faculty.</a:t>
          </a:r>
        </a:p>
      </dsp:txBody>
      <dsp:txXfrm>
        <a:off x="4017714" y="557236"/>
        <a:ext cx="2092161" cy="1668956"/>
      </dsp:txXfrm>
    </dsp:sp>
    <dsp:sp modelId="{CFA37D77-2676-BC42-A35D-8B49F829956E}">
      <dsp:nvSpPr>
        <dsp:cNvPr id="0" name=""/>
        <dsp:cNvSpPr/>
      </dsp:nvSpPr>
      <dsp:spPr>
        <a:xfrm>
          <a:off x="6206687" y="411578"/>
          <a:ext cx="2172824" cy="21493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UW DRS's processes for establishing accommodations are well-defined and rely on documentation from healthcare providers, verifying the student's disability and its impact. This aligns with standard practices for disability services in higher education.</a:t>
          </a:r>
        </a:p>
      </dsp:txBody>
      <dsp:txXfrm>
        <a:off x="6311609" y="516500"/>
        <a:ext cx="1962980" cy="1939497"/>
      </dsp:txXfrm>
    </dsp:sp>
    <dsp:sp modelId="{2BC575BE-20FE-724B-AFA7-F1AA78221899}">
      <dsp:nvSpPr>
        <dsp:cNvPr id="0" name=""/>
        <dsp:cNvSpPr/>
      </dsp:nvSpPr>
      <dsp:spPr>
        <a:xfrm>
          <a:off x="3855350" y="2371703"/>
          <a:ext cx="2362679" cy="202638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UW DRS's practices and policies are likely influenced by and aim to comply with federal laws such as the Americans with Disabilities Act (ADA) and Section 504 of the Rehabilitation Act of 1973, which mandate reasonable accommodations for students with disabilities in higher education. </a:t>
          </a:r>
        </a:p>
      </dsp:txBody>
      <dsp:txXfrm>
        <a:off x="3954270" y="2470623"/>
        <a:ext cx="2164839" cy="1828548"/>
      </dsp:txXfrm>
    </dsp:sp>
    <dsp:sp modelId="{33B871FB-082D-7948-8CED-7F8374E99469}">
      <dsp:nvSpPr>
        <dsp:cNvPr id="0" name=""/>
        <dsp:cNvSpPr/>
      </dsp:nvSpPr>
      <dsp:spPr>
        <a:xfrm>
          <a:off x="6244681" y="2619565"/>
          <a:ext cx="1573202" cy="18165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However, formal external validation or accreditation of DRS as a whole by a specific independent body focused on disability services in higher education has yet to be completed.</a:t>
          </a:r>
        </a:p>
      </dsp:txBody>
      <dsp:txXfrm>
        <a:off x="6321478" y="2696362"/>
        <a:ext cx="1419608" cy="166292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0.80679</cdr:x>
      <cdr:y>0.03378</cdr:y>
    </cdr:from>
    <cdr:to>
      <cdr:x>0.98861</cdr:x>
      <cdr:y>0.13203</cdr:y>
    </cdr:to>
    <cdr:sp macro="" textlink="">
      <cdr:nvSpPr>
        <cdr:cNvPr id="2" name="TextBox 1">
          <a:extLst xmlns:a="http://schemas.openxmlformats.org/drawingml/2006/main">
            <a:ext uri="{FF2B5EF4-FFF2-40B4-BE49-F238E27FC236}">
              <a16:creationId xmlns:a16="http://schemas.microsoft.com/office/drawing/2014/main" id="{17DBE2BE-8B03-3943-766B-D2F36D5F02BC}"/>
            </a:ext>
          </a:extLst>
        </cdr:cNvPr>
        <cdr:cNvSpPr txBox="1"/>
      </cdr:nvSpPr>
      <cdr:spPr>
        <a:xfrm xmlns:a="http://schemas.openxmlformats.org/drawingml/2006/main">
          <a:off x="8483930" y="147002"/>
          <a:ext cx="1911927" cy="427512"/>
        </a:xfrm>
        <a:prstGeom xmlns:a="http://schemas.openxmlformats.org/drawingml/2006/main" prst="rect">
          <a:avLst/>
        </a:prstGeom>
        <a:ln xmlns:a="http://schemas.openxmlformats.org/drawingml/2006/main" w="12700">
          <a:solidFill>
            <a:schemeClr val="tx1"/>
          </a:solidFill>
        </a:ln>
      </cdr:spPr>
      <cdr:txBody>
        <a:bodyPr xmlns:a="http://schemas.openxmlformats.org/drawingml/2006/main" vertOverflow="clip" wrap="square" rtlCol="0"/>
        <a:lstStyle xmlns:a="http://schemas.openxmlformats.org/drawingml/2006/main"/>
        <a:p xmlns:a="http://schemas.openxmlformats.org/drawingml/2006/main">
          <a:r>
            <a:rPr lang="en-US" sz="1800" kern="1200" dirty="0"/>
            <a:t>n = 77 responses</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0.83125</cdr:y>
    </cdr:from>
    <cdr:to>
      <cdr:x>0.11355</cdr:x>
      <cdr:y>1</cdr:y>
    </cdr:to>
    <cdr:sp macro="" textlink="">
      <cdr:nvSpPr>
        <cdr:cNvPr id="2" name="TextBox 1">
          <a:extLst xmlns:a="http://schemas.openxmlformats.org/drawingml/2006/main">
            <a:ext uri="{FF2B5EF4-FFF2-40B4-BE49-F238E27FC236}">
              <a16:creationId xmlns:a16="http://schemas.microsoft.com/office/drawing/2014/main" id="{CB185222-9BD7-7549-459D-7803245C6FB0}"/>
            </a:ext>
          </a:extLst>
        </cdr:cNvPr>
        <cdr:cNvSpPr txBox="1"/>
      </cdr:nvSpPr>
      <cdr:spPr>
        <a:xfrm xmlns:a="http://schemas.openxmlformats.org/drawingml/2006/main">
          <a:off x="0" y="4504267"/>
          <a:ext cx="922972"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kern="12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CD086-C2EB-C846-9ADC-F1B7250E95FE}" type="datetimeFigureOut">
              <a:rPr lang="en-US" smtClean="0"/>
              <a:t>9/2/25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5C62E5-820C-E24F-B59B-3175698614E8}" type="slidenum">
              <a:rPr lang="en-US" smtClean="0"/>
              <a:t>‹#›</a:t>
            </a:fld>
            <a:endParaRPr lang="en-US"/>
          </a:p>
        </p:txBody>
      </p:sp>
    </p:spTree>
    <p:extLst>
      <p:ext uri="{BB962C8B-B14F-4D97-AF65-F5344CB8AC3E}">
        <p14:creationId xmlns:p14="http://schemas.microsoft.com/office/powerpoint/2010/main" val="984098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everyone! Thank you for coming to my MPH Thesis presentation.  My name is Chandra Wajdik and I will be presenting today.</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DRS is the UW office that approves and manages disability accommodations for students.</a:t>
            </a:r>
          </a:p>
          <a:p>
            <a:endParaRPr lang="en-US" dirty="0"/>
          </a:p>
          <a:p>
            <a:r>
              <a:rPr lang="en-US" dirty="0"/>
              <a:t>This project is personal to me because I am a person who lives with disabilities.  I chose studying DRS impacts on SPH students because of the barriers AND facilitators I noticed regarding DRS for disabled public health students like me.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Person-first language and identity-first language are two different ways of referring to people with disabilities. Person-first language emphasizes the individual before the disability (e.g., "person with a disability"), while identity-first language emphasizes the disability as an integral part of the person's identity (e.g., "disabled person"). There's no universally agreed-upon preference, and individuals may have strong preferences for one over the other.   You will hear me use both forms.</a:t>
            </a:r>
            <a:endParaRPr lang="en-US" dirty="0"/>
          </a:p>
          <a:p>
            <a:endParaRPr lang="en-US" dirty="0"/>
          </a:p>
          <a:p>
            <a:r>
              <a:rPr lang="en-US" dirty="0"/>
              <a:t>Sample sizes are written in terms of number of responses because for several questions participants were allowed to make multiple responses for single survey questions.</a:t>
            </a:r>
          </a:p>
          <a:p>
            <a:endParaRPr lang="en-US" dirty="0"/>
          </a:p>
        </p:txBody>
      </p:sp>
      <p:sp>
        <p:nvSpPr>
          <p:cNvPr id="4" name="Slide Number Placeholder 3"/>
          <p:cNvSpPr>
            <a:spLocks noGrp="1"/>
          </p:cNvSpPr>
          <p:nvPr>
            <p:ph type="sldNum" sz="quarter" idx="5"/>
          </p:nvPr>
        </p:nvSpPr>
        <p:spPr/>
        <p:txBody>
          <a:bodyPr/>
          <a:lstStyle/>
          <a:p>
            <a:fld id="{E65C62E5-820C-E24F-B59B-3175698614E8}" type="slidenum">
              <a:rPr lang="en-US" smtClean="0"/>
              <a:t>1</a:t>
            </a:fld>
            <a:endParaRPr lang="en-US"/>
          </a:p>
        </p:txBody>
      </p:sp>
    </p:spTree>
    <p:extLst>
      <p:ext uri="{BB962C8B-B14F-4D97-AF65-F5344CB8AC3E}">
        <p14:creationId xmlns:p14="http://schemas.microsoft.com/office/powerpoint/2010/main" val="178589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disabled and not disabled graphs are similar. Regardless of disability status, learning about the types of accommodations available is the most frequently endorsed response that students want to learn more about.</a:t>
            </a:r>
          </a:p>
        </p:txBody>
      </p:sp>
      <p:sp>
        <p:nvSpPr>
          <p:cNvPr id="4" name="Slide Number Placeholder 3"/>
          <p:cNvSpPr>
            <a:spLocks noGrp="1"/>
          </p:cNvSpPr>
          <p:nvPr>
            <p:ph type="sldNum" sz="quarter" idx="5"/>
          </p:nvPr>
        </p:nvSpPr>
        <p:spPr/>
        <p:txBody>
          <a:bodyPr/>
          <a:lstStyle/>
          <a:p>
            <a:fld id="{E65C62E5-820C-E24F-B59B-3175698614E8}" type="slidenum">
              <a:rPr lang="en-US" smtClean="0"/>
              <a:t>10</a:t>
            </a:fld>
            <a:endParaRPr lang="en-US"/>
          </a:p>
        </p:txBody>
      </p:sp>
    </p:spTree>
    <p:extLst>
      <p:ext uri="{BB962C8B-B14F-4D97-AF65-F5344CB8AC3E}">
        <p14:creationId xmlns:p14="http://schemas.microsoft.com/office/powerpoint/2010/main" val="4035599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majority of students get information on disability and accommodations from:</a:t>
            </a:r>
          </a:p>
          <a:p>
            <a:r>
              <a:rPr lang="en-US" dirty="0"/>
              <a:t>--UW DRS website (29%) [orange]</a:t>
            </a:r>
          </a:p>
          <a:p>
            <a:r>
              <a:rPr lang="en-US" dirty="0"/>
              <a:t>--My instructors (21.3%) [dark green]</a:t>
            </a:r>
          </a:p>
          <a:p>
            <a:r>
              <a:rPr lang="en-US" dirty="0"/>
              <a:t>--My classmates (25.2%) [purple]</a:t>
            </a:r>
          </a:p>
        </p:txBody>
      </p:sp>
      <p:sp>
        <p:nvSpPr>
          <p:cNvPr id="4" name="Slide Number Placeholder 3"/>
          <p:cNvSpPr>
            <a:spLocks noGrp="1"/>
          </p:cNvSpPr>
          <p:nvPr>
            <p:ph type="sldNum" sz="quarter" idx="5"/>
          </p:nvPr>
        </p:nvSpPr>
        <p:spPr/>
        <p:txBody>
          <a:bodyPr/>
          <a:lstStyle/>
          <a:p>
            <a:fld id="{E65C62E5-820C-E24F-B59B-3175698614E8}" type="slidenum">
              <a:rPr lang="en-US" smtClean="0"/>
              <a:t>11</a:t>
            </a:fld>
            <a:endParaRPr lang="en-US"/>
          </a:p>
        </p:txBody>
      </p:sp>
    </p:spTree>
    <p:extLst>
      <p:ext uri="{BB962C8B-B14F-4D97-AF65-F5344CB8AC3E}">
        <p14:creationId xmlns:p14="http://schemas.microsoft.com/office/powerpoint/2010/main" val="3536761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Whether one is disabled or not disabled, the most important disability related resource provided to public health students is the types of accommodations available.  This is generally not publicly available information at UW DRS.</a:t>
            </a:r>
          </a:p>
        </p:txBody>
      </p:sp>
      <p:sp>
        <p:nvSpPr>
          <p:cNvPr id="4" name="Slide Number Placeholder 3"/>
          <p:cNvSpPr>
            <a:spLocks noGrp="1"/>
          </p:cNvSpPr>
          <p:nvPr>
            <p:ph type="sldNum" sz="quarter" idx="5"/>
          </p:nvPr>
        </p:nvSpPr>
        <p:spPr/>
        <p:txBody>
          <a:bodyPr/>
          <a:lstStyle/>
          <a:p>
            <a:fld id="{E65C62E5-820C-E24F-B59B-3175698614E8}" type="slidenum">
              <a:rPr lang="en-US" smtClean="0"/>
              <a:t>12</a:t>
            </a:fld>
            <a:endParaRPr lang="en-US"/>
          </a:p>
        </p:txBody>
      </p:sp>
    </p:spTree>
    <p:extLst>
      <p:ext uri="{BB962C8B-B14F-4D97-AF65-F5344CB8AC3E}">
        <p14:creationId xmlns:p14="http://schemas.microsoft.com/office/powerpoint/2010/main" val="2967480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the percentage of classes that have accommodations, and those whose accommodations met their needs are very high.</a:t>
            </a:r>
          </a:p>
        </p:txBody>
      </p:sp>
      <p:sp>
        <p:nvSpPr>
          <p:cNvPr id="4" name="Slide Number Placeholder 3"/>
          <p:cNvSpPr>
            <a:spLocks noGrp="1"/>
          </p:cNvSpPr>
          <p:nvPr>
            <p:ph type="sldNum" sz="quarter" idx="5"/>
          </p:nvPr>
        </p:nvSpPr>
        <p:spPr/>
        <p:txBody>
          <a:bodyPr/>
          <a:lstStyle/>
          <a:p>
            <a:fld id="{E65C62E5-820C-E24F-B59B-3175698614E8}" type="slidenum">
              <a:rPr lang="en-US" smtClean="0"/>
              <a:t>13</a:t>
            </a:fld>
            <a:endParaRPr lang="en-US"/>
          </a:p>
        </p:txBody>
      </p:sp>
    </p:spTree>
    <p:extLst>
      <p:ext uri="{BB962C8B-B14F-4D97-AF65-F5344CB8AC3E}">
        <p14:creationId xmlns:p14="http://schemas.microsoft.com/office/powerpoint/2010/main" val="31940344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of students rate it neutral or difficult to get DRS accommodations, certainly not okay.</a:t>
            </a:r>
          </a:p>
          <a:p>
            <a:r>
              <a:rPr lang="en-US" dirty="0"/>
              <a:t>Interestingly, 2/3 of students rate it easy to get DRS accommodations.</a:t>
            </a:r>
          </a:p>
          <a:p>
            <a:endParaRPr lang="en-US" dirty="0"/>
          </a:p>
          <a:p>
            <a:r>
              <a:rPr lang="en-US" dirty="0"/>
              <a:t>Future questions:</a:t>
            </a:r>
          </a:p>
          <a:p>
            <a:r>
              <a:rPr lang="en-US" dirty="0"/>
              <a:t>	how to best support students, like how to best communicate the types of accommodations available.</a:t>
            </a:r>
          </a:p>
          <a:p>
            <a:r>
              <a:rPr lang="en-US" dirty="0"/>
              <a:t>	what will make them eligible?</a:t>
            </a:r>
          </a:p>
          <a:p>
            <a:endParaRPr lang="en-US" dirty="0"/>
          </a:p>
          <a:p>
            <a:r>
              <a:rPr lang="en-US" dirty="0"/>
              <a:t>The 1/3 that reported difficulty obtaining accommodations were largely students identified as having a LTD.  WHY?</a:t>
            </a:r>
          </a:p>
          <a:p>
            <a:r>
              <a:rPr lang="en-US" dirty="0"/>
              <a:t>	</a:t>
            </a:r>
            <a:r>
              <a:rPr lang="en-US" dirty="0">
                <a:sym typeface="Wingdings" pitchFamily="2" charset="2"/>
              </a:rPr>
              <a:t>perhaps due to having good relationships with DRS advisors/counselors</a:t>
            </a:r>
          </a:p>
          <a:p>
            <a:r>
              <a:rPr lang="en-US" dirty="0">
                <a:sym typeface="Wingdings" pitchFamily="2" charset="2"/>
              </a:rPr>
              <a:t>	program level administrators (faculty directors and staff advisors) who have familiarity with the student, and can anticipate accommodation needs</a:t>
            </a:r>
          </a:p>
          <a:p>
            <a:pPr marL="2000250" lvl="4" indent="-171450">
              <a:buFont typeface="Arial" panose="020B0604020202020204" pitchFamily="34" charset="0"/>
              <a:buChar char="•"/>
            </a:pPr>
            <a:r>
              <a:rPr lang="en-US" dirty="0" err="1">
                <a:sym typeface="Wingdings" pitchFamily="2" charset="2"/>
              </a:rPr>
              <a:t>E.g</a:t>
            </a:r>
            <a:r>
              <a:rPr lang="en-US" dirty="0">
                <a:sym typeface="Wingdings" pitchFamily="2" charset="2"/>
              </a:rPr>
              <a:t>, at student's request, program level administrators could liaise with faculty teaching upcoming courses</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E65C62E5-820C-E24F-B59B-3175698614E8}" type="slidenum">
              <a:rPr lang="en-US" smtClean="0"/>
              <a:t>14</a:t>
            </a:fld>
            <a:endParaRPr lang="en-US"/>
          </a:p>
        </p:txBody>
      </p:sp>
    </p:spTree>
    <p:extLst>
      <p:ext uri="{BB962C8B-B14F-4D97-AF65-F5344CB8AC3E}">
        <p14:creationId xmlns:p14="http://schemas.microsoft.com/office/powerpoint/2010/main" val="4095508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UW DRS uses standard practices for disability services in higher education in determining student eligibility and establishing accommodations.</a:t>
            </a:r>
          </a:p>
          <a:p>
            <a:endParaRPr lang="en-US" dirty="0"/>
          </a:p>
          <a:p>
            <a:r>
              <a:rPr lang="en-US" dirty="0"/>
              <a:t>UW DRS aims to comply with ADA and the Rehabilitation Act of 1973.</a:t>
            </a:r>
          </a:p>
          <a:p>
            <a:endParaRPr lang="en-US" dirty="0"/>
          </a:p>
          <a:p>
            <a:r>
              <a:rPr lang="en-US" dirty="0"/>
              <a:t>An independent body focused on disability services has never validated UW DRS.</a:t>
            </a:r>
          </a:p>
          <a:p>
            <a:endParaRPr lang="en-US" dirty="0"/>
          </a:p>
          <a:p>
            <a:r>
              <a:rPr lang="en-US" dirty="0"/>
              <a:t>No studies or reports have been made evaluating the effectiveness of DRS accommodations in improving student outcomes.</a:t>
            </a:r>
          </a:p>
          <a:p>
            <a:endParaRPr lang="en-US" dirty="0"/>
          </a:p>
          <a:p>
            <a:r>
              <a:rPr lang="en-US" dirty="0"/>
              <a:t>UW DRS could go through an independent, external validation process (do they do what they say they do?  Do they have the intended effects?) to improve their services.</a:t>
            </a:r>
          </a:p>
          <a:p>
            <a:endParaRPr lang="en-US" dirty="0"/>
          </a:p>
          <a:p>
            <a:r>
              <a:rPr lang="en-US" dirty="0"/>
              <a:t>With that, I will take any questions or comments you may have.</a:t>
            </a:r>
          </a:p>
          <a:p>
            <a:endParaRPr lang="en-US" dirty="0"/>
          </a:p>
          <a:p>
            <a:endParaRPr lang="en-US" dirty="0"/>
          </a:p>
        </p:txBody>
      </p:sp>
      <p:sp>
        <p:nvSpPr>
          <p:cNvPr id="4" name="Slide Number Placeholder 3"/>
          <p:cNvSpPr>
            <a:spLocks noGrp="1"/>
          </p:cNvSpPr>
          <p:nvPr>
            <p:ph type="sldNum" sz="quarter" idx="5"/>
          </p:nvPr>
        </p:nvSpPr>
        <p:spPr/>
        <p:txBody>
          <a:bodyPr/>
          <a:lstStyle/>
          <a:p>
            <a:fld id="{E65C62E5-820C-E24F-B59B-3175698614E8}" type="slidenum">
              <a:rPr lang="en-US" smtClean="0"/>
              <a:t>15</a:t>
            </a:fld>
            <a:endParaRPr lang="en-US"/>
          </a:p>
        </p:txBody>
      </p:sp>
    </p:spTree>
    <p:extLst>
      <p:ext uri="{BB962C8B-B14F-4D97-AF65-F5344CB8AC3E}">
        <p14:creationId xmlns:p14="http://schemas.microsoft.com/office/powerpoint/2010/main" val="22677778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my ESA, Dawn.  She smiles all the time. </a:t>
            </a:r>
          </a:p>
          <a:p>
            <a:endParaRPr lang="en-US" dirty="0"/>
          </a:p>
          <a:p>
            <a:r>
              <a:rPr lang="en-US" dirty="0"/>
              <a:t>I’d like to introduce my committee, they are full of patience, intelligence, and humor.  Chair Clarence Spigner, with the most reasoned arguments, Advisor, Anjulie Ganti, with the most original ideas, and committee member Chelsea Elkins, forever keeping me organized and making every effort to keep me on time.  Thank you for all you have taught me.</a:t>
            </a:r>
          </a:p>
          <a:p>
            <a:endParaRPr lang="en-US" dirty="0"/>
          </a:p>
          <a:p>
            <a:r>
              <a:rPr lang="en-US" dirty="0"/>
              <a:t>I’d also like to thank DRS and the University of Washington for being the data source for this project.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Thank you everyone for attending my virtual thesis presentation!</a:t>
            </a:r>
          </a:p>
          <a:p>
            <a:endParaRPr lang="en-US" dirty="0"/>
          </a:p>
        </p:txBody>
      </p:sp>
      <p:sp>
        <p:nvSpPr>
          <p:cNvPr id="4" name="Slide Number Placeholder 3"/>
          <p:cNvSpPr>
            <a:spLocks noGrp="1"/>
          </p:cNvSpPr>
          <p:nvPr>
            <p:ph type="sldNum" sz="quarter" idx="5"/>
          </p:nvPr>
        </p:nvSpPr>
        <p:spPr/>
        <p:txBody>
          <a:bodyPr/>
          <a:lstStyle/>
          <a:p>
            <a:fld id="{E65C62E5-820C-E24F-B59B-3175698614E8}" type="slidenum">
              <a:rPr lang="en-US" smtClean="0"/>
              <a:t>16</a:t>
            </a:fld>
            <a:endParaRPr lang="en-US"/>
          </a:p>
        </p:txBody>
      </p:sp>
    </p:spTree>
    <p:extLst>
      <p:ext uri="{BB962C8B-B14F-4D97-AF65-F5344CB8AC3E}">
        <p14:creationId xmlns:p14="http://schemas.microsoft.com/office/powerpoint/2010/main" val="18964366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5C62E5-820C-E24F-B59B-3175698614E8}" type="slidenum">
              <a:rPr lang="en-US" smtClean="0"/>
              <a:t>17</a:t>
            </a:fld>
            <a:endParaRPr lang="en-US"/>
          </a:p>
        </p:txBody>
      </p:sp>
    </p:spTree>
    <p:extLst>
      <p:ext uri="{BB962C8B-B14F-4D97-AF65-F5344CB8AC3E}">
        <p14:creationId xmlns:p14="http://schemas.microsoft.com/office/powerpoint/2010/main" val="605574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Specific aim:  assess quality, won’t validate, need outside group to conduct that study</a:t>
            </a:r>
          </a:p>
          <a:p>
            <a:endParaRPr lang="en-US" dirty="0"/>
          </a:p>
          <a:p>
            <a:r>
              <a:rPr lang="en-US" dirty="0"/>
              <a:t>Local context:  students talk about DRS processes as burdensome but is that really true?</a:t>
            </a:r>
          </a:p>
          <a:p>
            <a:endParaRPr lang="en-US" dirty="0"/>
          </a:p>
          <a:p>
            <a:r>
              <a:rPr lang="en-US" dirty="0"/>
              <a:t>National (light green):  4-year universities do a poorer job of creating a conducive environment for students with disabilities than 2-year universities.</a:t>
            </a:r>
          </a:p>
          <a:p>
            <a:endParaRPr lang="en-US" dirty="0"/>
          </a:p>
          <a:p>
            <a:r>
              <a:rPr lang="en-US" dirty="0"/>
              <a:t>National: increased availability of college and disability services have benefitted disabled students, but we don’t know if offices like DRS actually have the effects they intend to (not validated).</a:t>
            </a:r>
          </a:p>
          <a:p>
            <a:endParaRPr lang="en-US" dirty="0"/>
          </a:p>
          <a:p>
            <a:r>
              <a:rPr lang="en-US" dirty="0"/>
              <a:t>AND…from the literature it seems like college is good for people with disabilities, just not too much college. </a:t>
            </a:r>
            <a:r>
              <a:rPr lang="en-US" dirty="0">
                <a:sym typeface="Wingdings" pitchFamily="2" charset="2"/>
              </a:rPr>
              <a:t></a:t>
            </a:r>
            <a:endParaRPr lang="en-US" dirty="0"/>
          </a:p>
        </p:txBody>
      </p:sp>
      <p:sp>
        <p:nvSpPr>
          <p:cNvPr id="4" name="Slide Number Placeholder 3"/>
          <p:cNvSpPr>
            <a:spLocks noGrp="1"/>
          </p:cNvSpPr>
          <p:nvPr>
            <p:ph type="sldNum" sz="quarter" idx="5"/>
          </p:nvPr>
        </p:nvSpPr>
        <p:spPr/>
        <p:txBody>
          <a:bodyPr/>
          <a:lstStyle/>
          <a:p>
            <a:fld id="{E65C62E5-820C-E24F-B59B-3175698614E8}" type="slidenum">
              <a:rPr lang="en-US" smtClean="0"/>
              <a:t>2</a:t>
            </a:fld>
            <a:endParaRPr lang="en-US"/>
          </a:p>
        </p:txBody>
      </p:sp>
    </p:spTree>
    <p:extLst>
      <p:ext uri="{BB962C8B-B14F-4D97-AF65-F5344CB8AC3E}">
        <p14:creationId xmlns:p14="http://schemas.microsoft.com/office/powerpoint/2010/main" val="1400339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survey was distributed to SPH community and was created by a public health-global health capstone course.</a:t>
            </a:r>
          </a:p>
        </p:txBody>
      </p:sp>
      <p:sp>
        <p:nvSpPr>
          <p:cNvPr id="4" name="Slide Number Placeholder 3"/>
          <p:cNvSpPr>
            <a:spLocks noGrp="1"/>
          </p:cNvSpPr>
          <p:nvPr>
            <p:ph type="sldNum" sz="quarter" idx="5"/>
          </p:nvPr>
        </p:nvSpPr>
        <p:spPr/>
        <p:txBody>
          <a:bodyPr/>
          <a:lstStyle/>
          <a:p>
            <a:fld id="{E65C62E5-820C-E24F-B59B-3175698614E8}" type="slidenum">
              <a:rPr lang="en-US" smtClean="0"/>
              <a:t>3</a:t>
            </a:fld>
            <a:endParaRPr lang="en-US"/>
          </a:p>
        </p:txBody>
      </p:sp>
    </p:spTree>
    <p:extLst>
      <p:ext uri="{BB962C8B-B14F-4D97-AF65-F5344CB8AC3E}">
        <p14:creationId xmlns:p14="http://schemas.microsoft.com/office/powerpoint/2010/main" val="1863772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difference between proportion of undergraduates and graduate students in samples like these.</a:t>
            </a:r>
          </a:p>
        </p:txBody>
      </p:sp>
      <p:sp>
        <p:nvSpPr>
          <p:cNvPr id="4" name="Slide Number Placeholder 3"/>
          <p:cNvSpPr>
            <a:spLocks noGrp="1"/>
          </p:cNvSpPr>
          <p:nvPr>
            <p:ph type="sldNum" sz="quarter" idx="5"/>
          </p:nvPr>
        </p:nvSpPr>
        <p:spPr/>
        <p:txBody>
          <a:bodyPr/>
          <a:lstStyle/>
          <a:p>
            <a:fld id="{E65C62E5-820C-E24F-B59B-3175698614E8}" type="slidenum">
              <a:rPr lang="en-US" smtClean="0"/>
              <a:t>4</a:t>
            </a:fld>
            <a:endParaRPr lang="en-US"/>
          </a:p>
        </p:txBody>
      </p:sp>
    </p:spTree>
    <p:extLst>
      <p:ext uri="{BB962C8B-B14F-4D97-AF65-F5344CB8AC3E}">
        <p14:creationId xmlns:p14="http://schemas.microsoft.com/office/powerpoint/2010/main" val="269555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Female cisgender is the most popular sex/gender combination in the sample.</a:t>
            </a:r>
          </a:p>
        </p:txBody>
      </p:sp>
      <p:sp>
        <p:nvSpPr>
          <p:cNvPr id="4" name="Slide Number Placeholder 3"/>
          <p:cNvSpPr>
            <a:spLocks noGrp="1"/>
          </p:cNvSpPr>
          <p:nvPr>
            <p:ph type="sldNum" sz="quarter" idx="5"/>
          </p:nvPr>
        </p:nvSpPr>
        <p:spPr/>
        <p:txBody>
          <a:bodyPr/>
          <a:lstStyle/>
          <a:p>
            <a:fld id="{E65C62E5-820C-E24F-B59B-3175698614E8}" type="slidenum">
              <a:rPr lang="en-US" smtClean="0"/>
              <a:t>5</a:t>
            </a:fld>
            <a:endParaRPr lang="en-US"/>
          </a:p>
        </p:txBody>
      </p:sp>
    </p:spTree>
    <p:extLst>
      <p:ext uri="{BB962C8B-B14F-4D97-AF65-F5344CB8AC3E}">
        <p14:creationId xmlns:p14="http://schemas.microsoft.com/office/powerpoint/2010/main" val="3580267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to other UW samples, White is the most common racial/ethnic identity, followed by Asian identities.</a:t>
            </a:r>
          </a:p>
        </p:txBody>
      </p:sp>
      <p:sp>
        <p:nvSpPr>
          <p:cNvPr id="4" name="Slide Number Placeholder 3"/>
          <p:cNvSpPr>
            <a:spLocks noGrp="1"/>
          </p:cNvSpPr>
          <p:nvPr>
            <p:ph type="sldNum" sz="quarter" idx="5"/>
          </p:nvPr>
        </p:nvSpPr>
        <p:spPr/>
        <p:txBody>
          <a:bodyPr/>
          <a:lstStyle/>
          <a:p>
            <a:fld id="{E65C62E5-820C-E24F-B59B-3175698614E8}" type="slidenum">
              <a:rPr lang="en-US" smtClean="0"/>
              <a:t>6</a:t>
            </a:fld>
            <a:endParaRPr lang="en-US"/>
          </a:p>
        </p:txBody>
      </p:sp>
    </p:spTree>
    <p:extLst>
      <p:ext uri="{BB962C8B-B14F-4D97-AF65-F5344CB8AC3E}">
        <p14:creationId xmlns:p14="http://schemas.microsoft.com/office/powerpoint/2010/main" val="36022014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Biased towards negative end—more responses in poor, fair, good categories.  Relatively uniform until “good” then drops off.</a:t>
            </a:r>
          </a:p>
        </p:txBody>
      </p:sp>
      <p:sp>
        <p:nvSpPr>
          <p:cNvPr id="4" name="Slide Number Placeholder 3"/>
          <p:cNvSpPr>
            <a:spLocks noGrp="1"/>
          </p:cNvSpPr>
          <p:nvPr>
            <p:ph type="sldNum" sz="quarter" idx="5"/>
          </p:nvPr>
        </p:nvSpPr>
        <p:spPr/>
        <p:txBody>
          <a:bodyPr/>
          <a:lstStyle/>
          <a:p>
            <a:fld id="{E65C62E5-820C-E24F-B59B-3175698614E8}" type="slidenum">
              <a:rPr lang="en-US" smtClean="0"/>
              <a:t>7</a:t>
            </a:fld>
            <a:endParaRPr lang="en-US"/>
          </a:p>
        </p:txBody>
      </p:sp>
    </p:spTree>
    <p:extLst>
      <p:ext uri="{BB962C8B-B14F-4D97-AF65-F5344CB8AC3E}">
        <p14:creationId xmlns:p14="http://schemas.microsoft.com/office/powerpoint/2010/main" val="2428484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82 total responses, a slight majority at 43 are the no’s (indicating not disabled), and a slim minority with 37 are the yes’s (indicating disabled status).</a:t>
            </a:r>
          </a:p>
          <a:p>
            <a:endParaRPr lang="en-US" dirty="0"/>
          </a:p>
          <a:p>
            <a:r>
              <a:rPr lang="en-US" dirty="0"/>
              <a:t>The quote below the pie chart is the ADA definition of a disability that we used in this study and provided to participants.</a:t>
            </a:r>
          </a:p>
        </p:txBody>
      </p:sp>
      <p:sp>
        <p:nvSpPr>
          <p:cNvPr id="4" name="Slide Number Placeholder 3"/>
          <p:cNvSpPr>
            <a:spLocks noGrp="1"/>
          </p:cNvSpPr>
          <p:nvPr>
            <p:ph type="sldNum" sz="quarter" idx="5"/>
          </p:nvPr>
        </p:nvSpPr>
        <p:spPr/>
        <p:txBody>
          <a:bodyPr/>
          <a:lstStyle/>
          <a:p>
            <a:fld id="{E65C62E5-820C-E24F-B59B-3175698614E8}" type="slidenum">
              <a:rPr lang="en-US" smtClean="0"/>
              <a:t>8</a:t>
            </a:fld>
            <a:endParaRPr lang="en-US"/>
          </a:p>
        </p:txBody>
      </p:sp>
    </p:spTree>
    <p:extLst>
      <p:ext uri="{BB962C8B-B14F-4D97-AF65-F5344CB8AC3E}">
        <p14:creationId xmlns:p14="http://schemas.microsoft.com/office/powerpoint/2010/main" val="2841721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hypothesized 10% of SPH students have DRS accommodations, where the empirical estimated value in this survey is 30%.</a:t>
            </a:r>
          </a:p>
        </p:txBody>
      </p:sp>
      <p:sp>
        <p:nvSpPr>
          <p:cNvPr id="4" name="Slide Number Placeholder 3"/>
          <p:cNvSpPr>
            <a:spLocks noGrp="1"/>
          </p:cNvSpPr>
          <p:nvPr>
            <p:ph type="sldNum" sz="quarter" idx="5"/>
          </p:nvPr>
        </p:nvSpPr>
        <p:spPr/>
        <p:txBody>
          <a:bodyPr/>
          <a:lstStyle/>
          <a:p>
            <a:fld id="{E65C62E5-820C-E24F-B59B-3175698614E8}" type="slidenum">
              <a:rPr lang="en-US" smtClean="0"/>
              <a:t>9</a:t>
            </a:fld>
            <a:endParaRPr lang="en-US"/>
          </a:p>
        </p:txBody>
      </p:sp>
    </p:spTree>
    <p:extLst>
      <p:ext uri="{BB962C8B-B14F-4D97-AF65-F5344CB8AC3E}">
        <p14:creationId xmlns:p14="http://schemas.microsoft.com/office/powerpoint/2010/main" val="527678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F0F30-2F91-03D2-1D04-28E42CF05B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4D6018-768B-6561-952C-FA8C58CD30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0D29AA5-6FCF-266B-EE1E-DA2DD500035E}"/>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5" name="Footer Placeholder 4">
            <a:extLst>
              <a:ext uri="{FF2B5EF4-FFF2-40B4-BE49-F238E27FC236}">
                <a16:creationId xmlns:a16="http://schemas.microsoft.com/office/drawing/2014/main" id="{713D4EC3-5C06-52B0-0207-8FBF286264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D9A816-3D75-6B30-EB1E-055882E18191}"/>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662547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54E0F-CAC6-401E-344B-4B05374DC2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D7B6AFA-2091-79A6-DF93-92C899B0D6E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11F2AD-93AE-647E-9455-462E8DC11D6A}"/>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5" name="Footer Placeholder 4">
            <a:extLst>
              <a:ext uri="{FF2B5EF4-FFF2-40B4-BE49-F238E27FC236}">
                <a16:creationId xmlns:a16="http://schemas.microsoft.com/office/drawing/2014/main" id="{4694FEC9-5745-8DB5-5D58-063DA3F020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16508A-862B-D754-BD5A-66EDD996256A}"/>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2262256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411E75-84CA-DF34-2AEC-228E3F8DE0F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BEFED15-5670-DDC3-086B-9D22363962E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5027BE-4B45-00D7-6DEE-14C138D877EE}"/>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5" name="Footer Placeholder 4">
            <a:extLst>
              <a:ext uri="{FF2B5EF4-FFF2-40B4-BE49-F238E27FC236}">
                <a16:creationId xmlns:a16="http://schemas.microsoft.com/office/drawing/2014/main" id="{D8899095-89E1-2489-BFFA-C82478CB65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3F0A17-D19D-D271-715A-B52A0301CDB5}"/>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3289861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29E72-3C0F-F4B6-156D-6C97A21E62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F223C5-B1A0-A39E-A161-51C5AECDAC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C27A8B-977C-452A-60C6-9E289EB7300E}"/>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5" name="Footer Placeholder 4">
            <a:extLst>
              <a:ext uri="{FF2B5EF4-FFF2-40B4-BE49-F238E27FC236}">
                <a16:creationId xmlns:a16="http://schemas.microsoft.com/office/drawing/2014/main" id="{5BEEFBB2-7CCF-FE48-8379-CED0D2FFB2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7E1D6E-D30D-255C-4C2B-BC627B922421}"/>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3308024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0E18B-EE53-219B-8819-5DD10D04498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DBB8CF6-21FA-8763-28F4-68CFE2999CB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CE0BFA-CAA7-CE25-B719-D3150639D37C}"/>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5" name="Footer Placeholder 4">
            <a:extLst>
              <a:ext uri="{FF2B5EF4-FFF2-40B4-BE49-F238E27FC236}">
                <a16:creationId xmlns:a16="http://schemas.microsoft.com/office/drawing/2014/main" id="{AD74CA0A-7E4F-390F-97DB-19FCD47B82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31C88F-9CB4-3887-3235-98A34D5BD8DF}"/>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694204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93C22-BCF3-DD45-3C38-246554F804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57904E-FF52-231A-3F7A-859DC08494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9A9B03-C15A-47F0-D7AB-0E9B9A00372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E2F39F-0ABE-9474-4A7B-B439B39A1F2B}"/>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6" name="Footer Placeholder 5">
            <a:extLst>
              <a:ext uri="{FF2B5EF4-FFF2-40B4-BE49-F238E27FC236}">
                <a16:creationId xmlns:a16="http://schemas.microsoft.com/office/drawing/2014/main" id="{5C607B5E-B117-D510-854D-3580A2902B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0EE80F-186B-85F7-2568-4556D11B866B}"/>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1840829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CC176-49E8-96FE-BA76-EE977696A34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75516B-E93D-481D-E409-57AF728048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758C5EC-8AC1-1809-3B8B-4405CC95DE0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A79B4C9-22D9-C170-DE2A-4EDFF821DF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E43A84-7E79-3401-274B-293758C26B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C68CA0F-260D-7208-A505-57D77E9BF20C}"/>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8" name="Footer Placeholder 7">
            <a:extLst>
              <a:ext uri="{FF2B5EF4-FFF2-40B4-BE49-F238E27FC236}">
                <a16:creationId xmlns:a16="http://schemas.microsoft.com/office/drawing/2014/main" id="{E4D6788D-ECAF-B24F-7B84-AF9CA846B62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6E3DD3-3F0B-1948-65D4-A0947D2F0707}"/>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3514395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199DB-9363-54E2-1D91-94AD1F6BB25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0AC98E6-EF89-C470-59DF-22D48A57D0D6}"/>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4" name="Footer Placeholder 3">
            <a:extLst>
              <a:ext uri="{FF2B5EF4-FFF2-40B4-BE49-F238E27FC236}">
                <a16:creationId xmlns:a16="http://schemas.microsoft.com/office/drawing/2014/main" id="{AE99FD9E-050C-5976-8E13-7978BBD7C10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AF349B-860E-2A76-2F6C-74C8A4692C34}"/>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2394713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EAD0C1-D1C5-1A8D-DC14-13234BDED80A}"/>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3" name="Footer Placeholder 2">
            <a:extLst>
              <a:ext uri="{FF2B5EF4-FFF2-40B4-BE49-F238E27FC236}">
                <a16:creationId xmlns:a16="http://schemas.microsoft.com/office/drawing/2014/main" id="{DAAD74E9-93FF-BB31-C1FA-8358B43D5E5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5CAA7D-7914-55FD-F28F-0E66C1F8B3B9}"/>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1856916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97FA5-43FB-6FE7-618C-871179066B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5ED033-75AE-8BD3-E620-BCCAF08D69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FEF9B8D-81AC-7B37-ED60-ADCD3F99D3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FD999E-9D39-B41D-2C00-337CC5030917}"/>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6" name="Footer Placeholder 5">
            <a:extLst>
              <a:ext uri="{FF2B5EF4-FFF2-40B4-BE49-F238E27FC236}">
                <a16:creationId xmlns:a16="http://schemas.microsoft.com/office/drawing/2014/main" id="{2F7947C5-1C82-A350-5987-B66A3F90FA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0EFC4A-9BC8-5D0A-C54A-8357EC860070}"/>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547206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AB411-CE2B-2634-14E8-F037DDA87A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737BED8-D5BE-A116-FA5A-43386C219E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8AEC5F-BA72-56A6-4558-E708235BFE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5A71D5-C606-4F0A-6284-86AEAEC42A8E}"/>
              </a:ext>
            </a:extLst>
          </p:cNvPr>
          <p:cNvSpPr>
            <a:spLocks noGrp="1"/>
          </p:cNvSpPr>
          <p:nvPr>
            <p:ph type="dt" sz="half" idx="10"/>
          </p:nvPr>
        </p:nvSpPr>
        <p:spPr/>
        <p:txBody>
          <a:bodyPr/>
          <a:lstStyle/>
          <a:p>
            <a:fld id="{CA0F63A4-BF3B-4743-9455-C282A534494A}" type="datetimeFigureOut">
              <a:rPr lang="en-US" smtClean="0"/>
              <a:t>9/2/25</a:t>
            </a:fld>
            <a:endParaRPr lang="en-US"/>
          </a:p>
        </p:txBody>
      </p:sp>
      <p:sp>
        <p:nvSpPr>
          <p:cNvPr id="6" name="Footer Placeholder 5">
            <a:extLst>
              <a:ext uri="{FF2B5EF4-FFF2-40B4-BE49-F238E27FC236}">
                <a16:creationId xmlns:a16="http://schemas.microsoft.com/office/drawing/2014/main" id="{0074341E-CAF5-756A-0F9A-E50FA61330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4A2CA3-3623-D57B-206E-71A578E1D225}"/>
              </a:ext>
            </a:extLst>
          </p:cNvPr>
          <p:cNvSpPr>
            <a:spLocks noGrp="1"/>
          </p:cNvSpPr>
          <p:nvPr>
            <p:ph type="sldNum" sz="quarter" idx="12"/>
          </p:nvPr>
        </p:nvSpPr>
        <p:spPr/>
        <p:txBody>
          <a:bodyPr/>
          <a:lstStyle/>
          <a:p>
            <a:fld id="{F64B325B-7E83-B849-A39B-3DADB97D2156}" type="slidenum">
              <a:rPr lang="en-US" smtClean="0"/>
              <a:t>‹#›</a:t>
            </a:fld>
            <a:endParaRPr lang="en-US"/>
          </a:p>
        </p:txBody>
      </p:sp>
    </p:spTree>
    <p:extLst>
      <p:ext uri="{BB962C8B-B14F-4D97-AF65-F5344CB8AC3E}">
        <p14:creationId xmlns:p14="http://schemas.microsoft.com/office/powerpoint/2010/main" val="2313516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1C214C-E66C-0286-6317-8ADA399FE5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40AC4C-02FA-0C26-7DD2-3FBFB6C89A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1E7115-655C-D6EE-E071-5F4FFCA75C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A0F63A4-BF3B-4743-9455-C282A534494A}" type="datetimeFigureOut">
              <a:rPr lang="en-US" smtClean="0"/>
              <a:t>9/2/25</a:t>
            </a:fld>
            <a:endParaRPr lang="en-US"/>
          </a:p>
        </p:txBody>
      </p:sp>
      <p:sp>
        <p:nvSpPr>
          <p:cNvPr id="5" name="Footer Placeholder 4">
            <a:extLst>
              <a:ext uri="{FF2B5EF4-FFF2-40B4-BE49-F238E27FC236}">
                <a16:creationId xmlns:a16="http://schemas.microsoft.com/office/drawing/2014/main" id="{F0E27008-3B9F-8669-C349-6611ABFB89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9F0353C-1612-927C-A503-DD0931D003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64B325B-7E83-B849-A39B-3DADB97D2156}" type="slidenum">
              <a:rPr lang="en-US" smtClean="0"/>
              <a:t>‹#›</a:t>
            </a:fld>
            <a:endParaRPr lang="en-US"/>
          </a:p>
        </p:txBody>
      </p:sp>
    </p:spTree>
    <p:extLst>
      <p:ext uri="{BB962C8B-B14F-4D97-AF65-F5344CB8AC3E}">
        <p14:creationId xmlns:p14="http://schemas.microsoft.com/office/powerpoint/2010/main" val="2095639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2.jpg"/><Relationship Id="rId7" Type="http://schemas.openxmlformats.org/officeDocument/2006/relationships/diagramQuickStyle" Target="../diagrams/quickStyle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3.jpg"/><Relationship Id="rId9" Type="http://schemas.microsoft.com/office/2007/relationships/diagramDrawing" Target="../diagrams/drawing4.xml"/></Relationships>
</file>

<file path=ppt/slides/_rels/slide1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ada.gov/"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doi.org/10.1371/journal.pone.0322728" TargetMode="External"/><Relationship Id="rId5" Type="http://schemas.openxmlformats.org/officeDocument/2006/relationships/hyperlink" Target="https://login.ezproxy.lib.usf.edu/login?url=http://search.ebscohost.com/login.aspx?direct=true&amp;db=ofm&amp;AN=507849656&amp;site=ehost-live" TargetMode="External"/><Relationship Id="rId4" Type="http://schemas.openxmlformats.org/officeDocument/2006/relationships/hyperlink" Target="https://depts.washington.edu/uwdrs/faculty/faqs/"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Color Cover">
            <a:extLst>
              <a:ext uri="{FF2B5EF4-FFF2-40B4-BE49-F238E27FC236}">
                <a16:creationId xmlns:a16="http://schemas.microsoft.com/office/drawing/2014/main" id="{815925C2-A704-4D47-B1C1-3FCA52512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lor Cover">
            <a:extLst>
              <a:ext uri="{FF2B5EF4-FFF2-40B4-BE49-F238E27FC236}">
                <a16:creationId xmlns:a16="http://schemas.microsoft.com/office/drawing/2014/main" id="{01D4315C-C23C-4FD3-98DF-08C29E2292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5E6B47BC-43FD-4C91-8BFF-B41B99A8A3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064235" cy="6858000"/>
            <a:chOff x="651279" y="598259"/>
            <a:chExt cx="10889442" cy="5680742"/>
          </a:xfrm>
        </p:grpSpPr>
        <p:sp>
          <p:nvSpPr>
            <p:cNvPr id="19" name="Color">
              <a:extLst>
                <a:ext uri="{FF2B5EF4-FFF2-40B4-BE49-F238E27FC236}">
                  <a16:creationId xmlns:a16="http://schemas.microsoft.com/office/drawing/2014/main" id="{13038185-AC3C-4595-945F-25311424C5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lor">
              <a:extLst>
                <a:ext uri="{FF2B5EF4-FFF2-40B4-BE49-F238E27FC236}">
                  <a16:creationId xmlns:a16="http://schemas.microsoft.com/office/drawing/2014/main" id="{75D51AA0-C095-4650-A361-B294320BF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 name="Group 21">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23" name="Freeform: Shape 22">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23">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 name="Freeform: Shape 24">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6" name="Freeform: Shape 25">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7" name="Freeform: Shape 26">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8" name="Freeform: Shape 27">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9" name="Freeform: Shape 28">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F21CE29C-5131-A4C9-40F8-5C46240453EA}"/>
              </a:ext>
            </a:extLst>
          </p:cNvPr>
          <p:cNvSpPr>
            <a:spLocks noGrp="1"/>
          </p:cNvSpPr>
          <p:nvPr>
            <p:ph type="ctrTitle"/>
          </p:nvPr>
        </p:nvSpPr>
        <p:spPr>
          <a:xfrm>
            <a:off x="786385" y="841248"/>
            <a:ext cx="5129600" cy="5340097"/>
          </a:xfrm>
        </p:spPr>
        <p:txBody>
          <a:bodyPr vert="horz" lIns="91440" tIns="45720" rIns="91440" bIns="45720" rtlCol="0" anchor="ctr">
            <a:normAutofit/>
          </a:bodyPr>
          <a:lstStyle/>
          <a:p>
            <a:pPr algn="l"/>
            <a:r>
              <a:rPr lang="en-US" sz="4800" kern="1200">
                <a:solidFill>
                  <a:schemeClr val="bg1"/>
                </a:solidFill>
                <a:latin typeface="+mj-lt"/>
                <a:ea typeface="+mj-ea"/>
                <a:cs typeface="+mj-cs"/>
              </a:rPr>
              <a:t>Disability Resources for Students (DRS) Services Utilization Among School of Public Health Students</a:t>
            </a:r>
          </a:p>
        </p:txBody>
      </p:sp>
      <p:sp>
        <p:nvSpPr>
          <p:cNvPr id="3" name="TextBox 2">
            <a:extLst>
              <a:ext uri="{FF2B5EF4-FFF2-40B4-BE49-F238E27FC236}">
                <a16:creationId xmlns:a16="http://schemas.microsoft.com/office/drawing/2014/main" id="{2FEF9275-25F0-B6CF-0AE1-62DF9FDB26C0}"/>
              </a:ext>
            </a:extLst>
          </p:cNvPr>
          <p:cNvSpPr txBox="1"/>
          <p:nvPr/>
        </p:nvSpPr>
        <p:spPr>
          <a:xfrm>
            <a:off x="6464409" y="841247"/>
            <a:ext cx="4941205" cy="5340097"/>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b="1" dirty="0">
                <a:solidFill>
                  <a:schemeClr val="tx2"/>
                </a:solidFill>
              </a:rPr>
              <a:t>Chandra Wajdik, MPH &amp; MSW student</a:t>
            </a:r>
          </a:p>
          <a:p>
            <a:pPr indent="-228600">
              <a:lnSpc>
                <a:spcPct val="90000"/>
              </a:lnSpc>
              <a:spcAft>
                <a:spcPts val="600"/>
              </a:spcAft>
              <a:buFont typeface="Arial" panose="020B0604020202020204" pitchFamily="34" charset="0"/>
              <a:buChar char="•"/>
            </a:pPr>
            <a:r>
              <a:rPr lang="en-US" i="1" dirty="0">
                <a:solidFill>
                  <a:schemeClr val="tx2"/>
                </a:solidFill>
              </a:rPr>
              <a:t>Committee:  Clarence Spigner (chair), Anjulie Ganti (advisor), Chelsea Elkins (member)</a:t>
            </a:r>
          </a:p>
          <a:p>
            <a:pPr indent="-228600">
              <a:lnSpc>
                <a:spcPct val="90000"/>
              </a:lnSpc>
              <a:spcAft>
                <a:spcPts val="600"/>
              </a:spcAft>
              <a:buFont typeface="Arial" panose="020B0604020202020204" pitchFamily="34" charset="0"/>
              <a:buChar char="•"/>
            </a:pPr>
            <a:r>
              <a:rPr lang="en-US" dirty="0">
                <a:solidFill>
                  <a:schemeClr val="tx2"/>
                </a:solidFill>
              </a:rPr>
              <a:t>MPH Thesis presented on July 15, 2025</a:t>
            </a:r>
          </a:p>
        </p:txBody>
      </p:sp>
    </p:spTree>
    <p:extLst>
      <p:ext uri="{BB962C8B-B14F-4D97-AF65-F5344CB8AC3E}">
        <p14:creationId xmlns:p14="http://schemas.microsoft.com/office/powerpoint/2010/main" val="786120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D11FD0E-2D27-4A5A-949D-222E61ECB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1BC8109F-B452-45EE-8BB3-65433C0396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644BDDA4-DF71-1915-2379-652A17E15597}"/>
              </a:ext>
            </a:extLst>
          </p:cNvPr>
          <p:cNvSpPr txBox="1"/>
          <p:nvPr/>
        </p:nvSpPr>
        <p:spPr>
          <a:xfrm>
            <a:off x="8746432" y="4973781"/>
            <a:ext cx="2876876" cy="369332"/>
          </a:xfrm>
          <a:prstGeom prst="rect">
            <a:avLst/>
          </a:prstGeom>
          <a:noFill/>
          <a:ln w="12700">
            <a:solidFill>
              <a:schemeClr val="tx1"/>
            </a:solidFill>
          </a:ln>
        </p:spPr>
        <p:txBody>
          <a:bodyPr wrap="square" rtlCol="0">
            <a:spAutoFit/>
          </a:bodyPr>
          <a:lstStyle/>
          <a:p>
            <a:r>
              <a:rPr lang="en-US" dirty="0"/>
              <a:t>n = 57 disabled responses</a:t>
            </a:r>
          </a:p>
        </p:txBody>
      </p:sp>
      <p:sp>
        <p:nvSpPr>
          <p:cNvPr id="3" name="TextBox 2">
            <a:extLst>
              <a:ext uri="{FF2B5EF4-FFF2-40B4-BE49-F238E27FC236}">
                <a16:creationId xmlns:a16="http://schemas.microsoft.com/office/drawing/2014/main" id="{E4D49AE7-2645-B5D7-6C99-60F10265B79D}"/>
              </a:ext>
            </a:extLst>
          </p:cNvPr>
          <p:cNvSpPr txBox="1"/>
          <p:nvPr/>
        </p:nvSpPr>
        <p:spPr>
          <a:xfrm>
            <a:off x="6980050" y="1330221"/>
            <a:ext cx="3262411" cy="369332"/>
          </a:xfrm>
          <a:prstGeom prst="rect">
            <a:avLst/>
          </a:prstGeom>
          <a:noFill/>
          <a:ln w="12700">
            <a:solidFill>
              <a:schemeClr val="tx1"/>
            </a:solidFill>
          </a:ln>
        </p:spPr>
        <p:txBody>
          <a:bodyPr wrap="square" rtlCol="0">
            <a:spAutoFit/>
          </a:bodyPr>
          <a:lstStyle/>
          <a:p>
            <a:r>
              <a:rPr lang="en-US" dirty="0"/>
              <a:t>n = 94 not disabled responses</a:t>
            </a:r>
          </a:p>
        </p:txBody>
      </p:sp>
      <p:graphicFrame>
        <p:nvGraphicFramePr>
          <p:cNvPr id="10" name="Chart 9">
            <a:extLst>
              <a:ext uri="{FF2B5EF4-FFF2-40B4-BE49-F238E27FC236}">
                <a16:creationId xmlns:a16="http://schemas.microsoft.com/office/drawing/2014/main" id="{D4ABC5EF-D98D-898D-1F2E-4A6C115BA750}"/>
              </a:ext>
            </a:extLst>
          </p:cNvPr>
          <p:cNvGraphicFramePr/>
          <p:nvPr>
            <p:extLst>
              <p:ext uri="{D42A27DB-BD31-4B8C-83A1-F6EECF244321}">
                <p14:modId xmlns:p14="http://schemas.microsoft.com/office/powerpoint/2010/main" val="2584317450"/>
              </p:ext>
            </p:extLst>
          </p:nvPr>
        </p:nvGraphicFramePr>
        <p:xfrm>
          <a:off x="-3048" y="0"/>
          <a:ext cx="12191999"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76969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A2E7C1E-2B5A-4BBA-AE51-1CD8C19309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hart 3">
            <a:extLst>
              <a:ext uri="{FF2B5EF4-FFF2-40B4-BE49-F238E27FC236}">
                <a16:creationId xmlns:a16="http://schemas.microsoft.com/office/drawing/2014/main" id="{CADEDFD1-3F7F-6524-3B7F-3C7502B64BC6}"/>
              </a:ext>
            </a:extLst>
          </p:cNvPr>
          <p:cNvGraphicFramePr/>
          <p:nvPr>
            <p:extLst>
              <p:ext uri="{D42A27DB-BD31-4B8C-83A1-F6EECF244321}">
                <p14:modId xmlns:p14="http://schemas.microsoft.com/office/powerpoint/2010/main" val="327307441"/>
              </p:ext>
            </p:extLst>
          </p:nvPr>
        </p:nvGraphicFramePr>
        <p:xfrm>
          <a:off x="990600" y="914400"/>
          <a:ext cx="10134600" cy="4968819"/>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AC37A6ED-CE09-3A4F-738E-7F04C240D203}"/>
              </a:ext>
            </a:extLst>
          </p:cNvPr>
          <p:cNvSpPr txBox="1"/>
          <p:nvPr/>
        </p:nvSpPr>
        <p:spPr>
          <a:xfrm>
            <a:off x="1066800" y="5501454"/>
            <a:ext cx="2327565" cy="369332"/>
          </a:xfrm>
          <a:prstGeom prst="rect">
            <a:avLst/>
          </a:prstGeom>
          <a:noFill/>
          <a:ln w="12700">
            <a:solidFill>
              <a:schemeClr val="tx1"/>
            </a:solidFill>
          </a:ln>
        </p:spPr>
        <p:txBody>
          <a:bodyPr wrap="square" rtlCol="0">
            <a:spAutoFit/>
          </a:bodyPr>
          <a:lstStyle/>
          <a:p>
            <a:r>
              <a:rPr lang="en-US" dirty="0"/>
              <a:t>N = 101.2 responses</a:t>
            </a:r>
          </a:p>
        </p:txBody>
      </p:sp>
    </p:spTree>
    <p:extLst>
      <p:ext uri="{BB962C8B-B14F-4D97-AF65-F5344CB8AC3E}">
        <p14:creationId xmlns:p14="http://schemas.microsoft.com/office/powerpoint/2010/main" val="858926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C3862298-AF85-4572-BED3-52E573EBD4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15">
            <a:extLst>
              <a:ext uri="{FF2B5EF4-FFF2-40B4-BE49-F238E27FC236}">
                <a16:creationId xmlns:a16="http://schemas.microsoft.com/office/drawing/2014/main" id="{1C897582-CB19-41B5-9426-8BD7BD008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71106" cy="4631426"/>
          </a:xfrm>
          <a:custGeom>
            <a:avLst/>
            <a:gdLst>
              <a:gd name="connsiteX0" fmla="*/ 0 w 5471106"/>
              <a:gd name="connsiteY0" fmla="*/ 3301451 h 4631426"/>
              <a:gd name="connsiteX1" fmla="*/ 125703 w 5471106"/>
              <a:gd name="connsiteY1" fmla="*/ 3469551 h 4631426"/>
              <a:gd name="connsiteX2" fmla="*/ 584138 w 5471106"/>
              <a:gd name="connsiteY2" fmla="*/ 3917166 h 4631426"/>
              <a:gd name="connsiteX3" fmla="*/ 716463 w 5471106"/>
              <a:gd name="connsiteY3" fmla="*/ 4010064 h 4631426"/>
              <a:gd name="connsiteX4" fmla="*/ 705202 w 5471106"/>
              <a:gd name="connsiteY4" fmla="*/ 4016176 h 4631426"/>
              <a:gd name="connsiteX5" fmla="*/ 671370 w 5471106"/>
              <a:gd name="connsiteY5" fmla="*/ 4044091 h 4631426"/>
              <a:gd name="connsiteX6" fmla="*/ 656526 w 5471106"/>
              <a:gd name="connsiteY6" fmla="*/ 4066106 h 4631426"/>
              <a:gd name="connsiteX7" fmla="*/ 534490 w 5471106"/>
              <a:gd name="connsiteY7" fmla="*/ 3980431 h 4631426"/>
              <a:gd name="connsiteX8" fmla="*/ 63650 w 5471106"/>
              <a:gd name="connsiteY8" fmla="*/ 3520703 h 4631426"/>
              <a:gd name="connsiteX9" fmla="*/ 0 w 5471106"/>
              <a:gd name="connsiteY9" fmla="*/ 3435586 h 4631426"/>
              <a:gd name="connsiteX10" fmla="*/ 4933182 w 5471106"/>
              <a:gd name="connsiteY10" fmla="*/ 0 h 4631426"/>
              <a:gd name="connsiteX11" fmla="*/ 5027180 w 5471106"/>
              <a:gd name="connsiteY11" fmla="*/ 0 h 4631426"/>
              <a:gd name="connsiteX12" fmla="*/ 5102720 w 5471106"/>
              <a:gd name="connsiteY12" fmla="*/ 124342 h 4631426"/>
              <a:gd name="connsiteX13" fmla="*/ 5471106 w 5471106"/>
              <a:gd name="connsiteY13" fmla="*/ 1579210 h 4631426"/>
              <a:gd name="connsiteX14" fmla="*/ 2418889 w 5471106"/>
              <a:gd name="connsiteY14" fmla="*/ 4631426 h 4631426"/>
              <a:gd name="connsiteX15" fmla="*/ 1095627 w 5471106"/>
              <a:gd name="connsiteY15" fmla="*/ 4330445 h 4631426"/>
              <a:gd name="connsiteX16" fmla="*/ 1039194 w 5471106"/>
              <a:gd name="connsiteY16" fmla="*/ 4301325 h 4631426"/>
              <a:gd name="connsiteX17" fmla="*/ 1043650 w 5471106"/>
              <a:gd name="connsiteY17" fmla="*/ 4294717 h 4631426"/>
              <a:gd name="connsiteX18" fmla="*/ 1056970 w 5471106"/>
              <a:gd name="connsiteY18" fmla="*/ 4251806 h 4631426"/>
              <a:gd name="connsiteX19" fmla="*/ 1060016 w 5471106"/>
              <a:gd name="connsiteY19" fmla="*/ 4221593 h 4631426"/>
              <a:gd name="connsiteX20" fmla="*/ 1130491 w 5471106"/>
              <a:gd name="connsiteY20" fmla="*/ 4257958 h 4631426"/>
              <a:gd name="connsiteX21" fmla="*/ 2418889 w 5471106"/>
              <a:gd name="connsiteY21" fmla="*/ 4551009 h 4631426"/>
              <a:gd name="connsiteX22" fmla="*/ 5390689 w 5471106"/>
              <a:gd name="connsiteY22" fmla="*/ 1579210 h 4631426"/>
              <a:gd name="connsiteX23" fmla="*/ 5032009 w 5471106"/>
              <a:gd name="connsiteY23" fmla="*/ 162673 h 46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471106" h="4631426">
                <a:moveTo>
                  <a:pt x="0" y="3301451"/>
                </a:moveTo>
                <a:lnTo>
                  <a:pt x="125703" y="3469551"/>
                </a:lnTo>
                <a:cubicBezTo>
                  <a:pt x="261971" y="3634670"/>
                  <a:pt x="415728" y="3784820"/>
                  <a:pt x="584138" y="3917166"/>
                </a:cubicBezTo>
                <a:lnTo>
                  <a:pt x="716463" y="4010064"/>
                </a:lnTo>
                <a:lnTo>
                  <a:pt x="705202" y="4016176"/>
                </a:lnTo>
                <a:cubicBezTo>
                  <a:pt x="693040" y="4024393"/>
                  <a:pt x="681712" y="4033748"/>
                  <a:pt x="671370" y="4044091"/>
                </a:cubicBezTo>
                <a:lnTo>
                  <a:pt x="656526" y="4066106"/>
                </a:lnTo>
                <a:lnTo>
                  <a:pt x="534490" y="3980431"/>
                </a:lnTo>
                <a:cubicBezTo>
                  <a:pt x="361523" y="3844503"/>
                  <a:pt x="203605" y="3690290"/>
                  <a:pt x="63650" y="3520703"/>
                </a:cubicBezTo>
                <a:lnTo>
                  <a:pt x="0" y="3435586"/>
                </a:lnTo>
                <a:close/>
                <a:moveTo>
                  <a:pt x="4933182" y="0"/>
                </a:moveTo>
                <a:lnTo>
                  <a:pt x="5027180" y="0"/>
                </a:lnTo>
                <a:lnTo>
                  <a:pt x="5102720" y="124342"/>
                </a:lnTo>
                <a:cubicBezTo>
                  <a:pt x="5337656" y="556821"/>
                  <a:pt x="5471106" y="1052431"/>
                  <a:pt x="5471106" y="1579210"/>
                </a:cubicBezTo>
                <a:cubicBezTo>
                  <a:pt x="5471106" y="3264903"/>
                  <a:pt x="4104582" y="4631426"/>
                  <a:pt x="2418889" y="4631426"/>
                </a:cubicBezTo>
                <a:cubicBezTo>
                  <a:pt x="1944788" y="4631426"/>
                  <a:pt x="1495934" y="4523332"/>
                  <a:pt x="1095627" y="4330445"/>
                </a:cubicBezTo>
                <a:lnTo>
                  <a:pt x="1039194" y="4301325"/>
                </a:lnTo>
                <a:lnTo>
                  <a:pt x="1043650" y="4294717"/>
                </a:lnTo>
                <a:cubicBezTo>
                  <a:pt x="1049433" y="4281042"/>
                  <a:pt x="1053925" y="4266687"/>
                  <a:pt x="1056970" y="4251806"/>
                </a:cubicBezTo>
                <a:lnTo>
                  <a:pt x="1060016" y="4221593"/>
                </a:lnTo>
                <a:lnTo>
                  <a:pt x="1130491" y="4257958"/>
                </a:lnTo>
                <a:cubicBezTo>
                  <a:pt x="1520251" y="4445763"/>
                  <a:pt x="1957279" y="4551009"/>
                  <a:pt x="2418889" y="4551009"/>
                </a:cubicBezTo>
                <a:cubicBezTo>
                  <a:pt x="4060169" y="4551009"/>
                  <a:pt x="5390689" y="3220490"/>
                  <a:pt x="5390689" y="1579210"/>
                </a:cubicBezTo>
                <a:cubicBezTo>
                  <a:pt x="5390689" y="1066310"/>
                  <a:pt x="5260755" y="583758"/>
                  <a:pt x="5032009" y="162673"/>
                </a:cubicBezTo>
                <a:close/>
              </a:path>
            </a:pathLst>
          </a:custGeom>
          <a:solidFill>
            <a:schemeClr val="tx1">
              <a:lumMod val="50000"/>
              <a:lumOff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Oval 23">
            <a:extLst>
              <a:ext uri="{FF2B5EF4-FFF2-40B4-BE49-F238E27FC236}">
                <a16:creationId xmlns:a16="http://schemas.microsoft.com/office/drawing/2014/main" id="{0E7066FC-B004-4B5A-B02B-599B51EF32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0" y="515619"/>
            <a:ext cx="365760" cy="365760"/>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hart 8">
            <a:extLst>
              <a:ext uri="{FF2B5EF4-FFF2-40B4-BE49-F238E27FC236}">
                <a16:creationId xmlns:a16="http://schemas.microsoft.com/office/drawing/2014/main" id="{EEE4F8B2-83A5-3CAE-FBCA-4E19E799B9DE}"/>
              </a:ext>
            </a:extLst>
          </p:cNvPr>
          <p:cNvGraphicFramePr/>
          <p:nvPr>
            <p:extLst>
              <p:ext uri="{D42A27DB-BD31-4B8C-83A1-F6EECF244321}">
                <p14:modId xmlns:p14="http://schemas.microsoft.com/office/powerpoint/2010/main" val="3295378500"/>
              </p:ext>
            </p:extLst>
          </p:nvPr>
        </p:nvGraphicFramePr>
        <p:xfrm>
          <a:off x="0" y="0"/>
          <a:ext cx="12191999" cy="6857999"/>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0D00CAEC-35D0-41B6-C3FC-FEE454DD90EB}"/>
              </a:ext>
            </a:extLst>
          </p:cNvPr>
          <p:cNvSpPr txBox="1"/>
          <p:nvPr/>
        </p:nvSpPr>
        <p:spPr>
          <a:xfrm>
            <a:off x="6896651" y="1623509"/>
            <a:ext cx="2103694" cy="369332"/>
          </a:xfrm>
          <a:prstGeom prst="rect">
            <a:avLst/>
          </a:prstGeom>
          <a:noFill/>
          <a:ln w="12700">
            <a:solidFill>
              <a:schemeClr val="tx1"/>
            </a:solidFill>
          </a:ln>
        </p:spPr>
        <p:txBody>
          <a:bodyPr wrap="square" rtlCol="0">
            <a:spAutoFit/>
          </a:bodyPr>
          <a:lstStyle/>
          <a:p>
            <a:r>
              <a:rPr lang="en-US" dirty="0"/>
              <a:t>N = 192 responses</a:t>
            </a:r>
          </a:p>
        </p:txBody>
      </p:sp>
    </p:spTree>
    <p:extLst>
      <p:ext uri="{BB962C8B-B14F-4D97-AF65-F5344CB8AC3E}">
        <p14:creationId xmlns:p14="http://schemas.microsoft.com/office/powerpoint/2010/main" val="817338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51F3819-4351-4730-8E02-40BF286E0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DAE5130-F148-4C5A-A6CB-48165DC767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1996"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C31BBA-AF68-8A6A-E324-64E0CB11EAE5}"/>
              </a:ext>
            </a:extLst>
          </p:cNvPr>
          <p:cNvSpPr>
            <a:spLocks noGrp="1"/>
          </p:cNvSpPr>
          <p:nvPr>
            <p:ph type="title"/>
          </p:nvPr>
        </p:nvSpPr>
        <p:spPr>
          <a:xfrm>
            <a:off x="4653887" y="609600"/>
            <a:ext cx="6564574" cy="1330518"/>
          </a:xfrm>
        </p:spPr>
        <p:txBody>
          <a:bodyPr>
            <a:normAutofit/>
          </a:bodyPr>
          <a:lstStyle/>
          <a:p>
            <a:r>
              <a:rPr lang="en-US" sz="3700"/>
              <a:t>Classes, accommodations, and student disability needs	</a:t>
            </a:r>
          </a:p>
        </p:txBody>
      </p:sp>
      <p:pic>
        <p:nvPicPr>
          <p:cNvPr id="4" name="Picture 3" descr="Person smiling">
            <a:extLst>
              <a:ext uri="{FF2B5EF4-FFF2-40B4-BE49-F238E27FC236}">
                <a16:creationId xmlns:a16="http://schemas.microsoft.com/office/drawing/2014/main" id="{B987C567-F6E2-954C-1210-319447E2F5CB}"/>
              </a:ext>
            </a:extLst>
          </p:cNvPr>
          <p:cNvPicPr>
            <a:picLocks noChangeAspect="1"/>
          </p:cNvPicPr>
          <p:nvPr/>
        </p:nvPicPr>
        <p:blipFill>
          <a:blip r:embed="rId3"/>
          <a:srcRect l="9566" r="11819" b="2"/>
          <a:stretch>
            <a:fillRect/>
          </a:stretch>
        </p:blipFill>
        <p:spPr>
          <a:xfrm>
            <a:off x="-8" y="3429008"/>
            <a:ext cx="4038600" cy="3428999"/>
          </a:xfrm>
          <a:custGeom>
            <a:avLst/>
            <a:gdLst/>
            <a:ahLst/>
            <a:cxnLst/>
            <a:rect l="l" t="t" r="r" b="b"/>
            <a:pathLst>
              <a:path w="4038600" h="3428999">
                <a:moveTo>
                  <a:pt x="0" y="0"/>
                </a:moveTo>
                <a:lnTo>
                  <a:pt x="3832764" y="0"/>
                </a:lnTo>
                <a:lnTo>
                  <a:pt x="3833410" y="4411"/>
                </a:lnTo>
                <a:cubicBezTo>
                  <a:pt x="3834310" y="12542"/>
                  <a:pt x="3834933" y="20617"/>
                  <a:pt x="3835321" y="28434"/>
                </a:cubicBezTo>
                <a:cubicBezTo>
                  <a:pt x="3843020" y="30350"/>
                  <a:pt x="3840588" y="61692"/>
                  <a:pt x="3852266" y="50998"/>
                </a:cubicBezTo>
                <a:cubicBezTo>
                  <a:pt x="3853153" y="61314"/>
                  <a:pt x="3849223" y="70391"/>
                  <a:pt x="3856614" y="62023"/>
                </a:cubicBezTo>
                <a:cubicBezTo>
                  <a:pt x="3857136" y="65272"/>
                  <a:pt x="3858208" y="66796"/>
                  <a:pt x="3859557" y="67517"/>
                </a:cubicBezTo>
                <a:lnTo>
                  <a:pt x="3860141" y="67604"/>
                </a:lnTo>
                <a:lnTo>
                  <a:pt x="3861913" y="90672"/>
                </a:lnTo>
                <a:lnTo>
                  <a:pt x="3863084" y="93141"/>
                </a:lnTo>
                <a:cubicBezTo>
                  <a:pt x="3863070" y="98407"/>
                  <a:pt x="3863057" y="103672"/>
                  <a:pt x="3863043" y="108938"/>
                </a:cubicBezTo>
                <a:lnTo>
                  <a:pt x="3863660" y="116693"/>
                </a:lnTo>
                <a:lnTo>
                  <a:pt x="3862518" y="119721"/>
                </a:lnTo>
                <a:cubicBezTo>
                  <a:pt x="3862017" y="122528"/>
                  <a:pt x="3862239" y="125949"/>
                  <a:pt x="3864097" y="130743"/>
                </a:cubicBezTo>
                <a:lnTo>
                  <a:pt x="3864775" y="131693"/>
                </a:lnTo>
                <a:lnTo>
                  <a:pt x="3864231" y="141960"/>
                </a:lnTo>
                <a:cubicBezTo>
                  <a:pt x="3863734" y="145469"/>
                  <a:pt x="3862886" y="148837"/>
                  <a:pt x="3861543" y="151981"/>
                </a:cubicBezTo>
                <a:cubicBezTo>
                  <a:pt x="3876816" y="176028"/>
                  <a:pt x="3873891" y="209754"/>
                  <a:pt x="3881956" y="241275"/>
                </a:cubicBezTo>
                <a:cubicBezTo>
                  <a:pt x="3880805" y="282291"/>
                  <a:pt x="3871108" y="290637"/>
                  <a:pt x="3883245" y="317540"/>
                </a:cubicBezTo>
                <a:cubicBezTo>
                  <a:pt x="3887431" y="330343"/>
                  <a:pt x="3884915" y="349601"/>
                  <a:pt x="3894824" y="382132"/>
                </a:cubicBezTo>
                <a:cubicBezTo>
                  <a:pt x="3902184" y="412768"/>
                  <a:pt x="3905028" y="440981"/>
                  <a:pt x="3912029" y="468465"/>
                </a:cubicBezTo>
                <a:cubicBezTo>
                  <a:pt x="3918870" y="501219"/>
                  <a:pt x="3919171" y="493504"/>
                  <a:pt x="3923563" y="512872"/>
                </a:cubicBezTo>
                <a:cubicBezTo>
                  <a:pt x="3925161" y="516259"/>
                  <a:pt x="3933257" y="548851"/>
                  <a:pt x="3935302" y="551780"/>
                </a:cubicBezTo>
                <a:cubicBezTo>
                  <a:pt x="3940193" y="569420"/>
                  <a:pt x="3948108" y="591435"/>
                  <a:pt x="3952908" y="618713"/>
                </a:cubicBezTo>
                <a:cubicBezTo>
                  <a:pt x="3949597" y="640336"/>
                  <a:pt x="3968857" y="662091"/>
                  <a:pt x="3964097" y="689135"/>
                </a:cubicBezTo>
                <a:cubicBezTo>
                  <a:pt x="3963409" y="698730"/>
                  <a:pt x="3967777" y="726290"/>
                  <a:pt x="3972561" y="730194"/>
                </a:cubicBezTo>
                <a:cubicBezTo>
                  <a:pt x="3974287" y="735671"/>
                  <a:pt x="3973869" y="742863"/>
                  <a:pt x="3978553" y="744105"/>
                </a:cubicBezTo>
                <a:cubicBezTo>
                  <a:pt x="3984369" y="746793"/>
                  <a:pt x="3979392" y="769550"/>
                  <a:pt x="3985056" y="764665"/>
                </a:cubicBezTo>
                <a:cubicBezTo>
                  <a:pt x="3981721" y="780759"/>
                  <a:pt x="3994221" y="788526"/>
                  <a:pt x="3998681" y="799644"/>
                </a:cubicBezTo>
                <a:cubicBezTo>
                  <a:pt x="3996807" y="806167"/>
                  <a:pt x="3999133" y="812044"/>
                  <a:pt x="4002586" y="819512"/>
                </a:cubicBezTo>
                <a:lnTo>
                  <a:pt x="4007152" y="829775"/>
                </a:lnTo>
                <a:cubicBezTo>
                  <a:pt x="4007290" y="831346"/>
                  <a:pt x="4007429" y="832918"/>
                  <a:pt x="4007568" y="834489"/>
                </a:cubicBezTo>
                <a:cubicBezTo>
                  <a:pt x="4008582" y="842878"/>
                  <a:pt x="4012501" y="870527"/>
                  <a:pt x="4013238" y="880111"/>
                </a:cubicBezTo>
                <a:lnTo>
                  <a:pt x="4011990" y="891990"/>
                </a:lnTo>
                <a:cubicBezTo>
                  <a:pt x="4012878" y="895711"/>
                  <a:pt x="4017741" y="899277"/>
                  <a:pt x="4018561" y="902435"/>
                </a:cubicBezTo>
                <a:lnTo>
                  <a:pt x="4016914" y="910937"/>
                </a:lnTo>
                <a:cubicBezTo>
                  <a:pt x="4021666" y="910045"/>
                  <a:pt x="4017754" y="920062"/>
                  <a:pt x="4017630" y="927631"/>
                </a:cubicBezTo>
                <a:cubicBezTo>
                  <a:pt x="4017765" y="943134"/>
                  <a:pt x="4017899" y="958638"/>
                  <a:pt x="4018033" y="974141"/>
                </a:cubicBezTo>
                <a:lnTo>
                  <a:pt x="4020844" y="1002853"/>
                </a:lnTo>
                <a:lnTo>
                  <a:pt x="4019159" y="1011649"/>
                </a:lnTo>
                <a:cubicBezTo>
                  <a:pt x="4018755" y="1030805"/>
                  <a:pt x="4025427" y="1051984"/>
                  <a:pt x="4019983" y="1065586"/>
                </a:cubicBezTo>
                <a:cubicBezTo>
                  <a:pt x="4019342" y="1071115"/>
                  <a:pt x="4019489" y="1076118"/>
                  <a:pt x="4020124" y="1080768"/>
                </a:cubicBezTo>
                <a:lnTo>
                  <a:pt x="4023046" y="1093182"/>
                </a:lnTo>
                <a:lnTo>
                  <a:pt x="4030993" y="1117768"/>
                </a:lnTo>
                <a:cubicBezTo>
                  <a:pt x="4017255" y="1119010"/>
                  <a:pt x="4036257" y="1175819"/>
                  <a:pt x="4024084" y="1169607"/>
                </a:cubicBezTo>
                <a:cubicBezTo>
                  <a:pt x="4026558" y="1192318"/>
                  <a:pt x="4002019" y="1213340"/>
                  <a:pt x="4015242" y="1235237"/>
                </a:cubicBezTo>
                <a:cubicBezTo>
                  <a:pt x="4014162" y="1269305"/>
                  <a:pt x="4018570" y="1317827"/>
                  <a:pt x="4017602" y="1350990"/>
                </a:cubicBezTo>
                <a:cubicBezTo>
                  <a:pt x="4023169" y="1344874"/>
                  <a:pt x="4021893" y="1374627"/>
                  <a:pt x="4021736" y="1378298"/>
                </a:cubicBezTo>
                <a:cubicBezTo>
                  <a:pt x="4018952" y="1400570"/>
                  <a:pt x="4019832" y="1419813"/>
                  <a:pt x="4016278" y="1458310"/>
                </a:cubicBezTo>
                <a:cubicBezTo>
                  <a:pt x="4018014" y="1492373"/>
                  <a:pt x="4008830" y="1521984"/>
                  <a:pt x="4018868" y="1553366"/>
                </a:cubicBezTo>
                <a:cubicBezTo>
                  <a:pt x="4016990" y="1555494"/>
                  <a:pt x="4015540" y="1558122"/>
                  <a:pt x="4014402" y="1561090"/>
                </a:cubicBezTo>
                <a:lnTo>
                  <a:pt x="4011936" y="1570307"/>
                </a:lnTo>
                <a:lnTo>
                  <a:pt x="4012405" y="1571592"/>
                </a:lnTo>
                <a:cubicBezTo>
                  <a:pt x="4013272" y="1577147"/>
                  <a:pt x="4012836" y="1580457"/>
                  <a:pt x="4011825" y="1582767"/>
                </a:cubicBezTo>
                <a:lnTo>
                  <a:pt x="4010160" y="1584906"/>
                </a:lnTo>
                <a:lnTo>
                  <a:pt x="4009282" y="1592480"/>
                </a:lnTo>
                <a:lnTo>
                  <a:pt x="4004224" y="1632608"/>
                </a:lnTo>
                <a:lnTo>
                  <a:pt x="4004766" y="1633033"/>
                </a:lnTo>
                <a:cubicBezTo>
                  <a:pt x="4005917" y="1634501"/>
                  <a:pt x="4006652" y="1636551"/>
                  <a:pt x="4006536" y="1639879"/>
                </a:cubicBezTo>
                <a:cubicBezTo>
                  <a:pt x="4015184" y="1636475"/>
                  <a:pt x="4009709" y="1642588"/>
                  <a:pt x="4008603" y="1652696"/>
                </a:cubicBezTo>
                <a:cubicBezTo>
                  <a:pt x="4021787" y="1649666"/>
                  <a:pt x="4013526" y="1677353"/>
                  <a:pt x="4020520" y="1683689"/>
                </a:cubicBezTo>
                <a:cubicBezTo>
                  <a:pt x="4019410" y="1691182"/>
                  <a:pt x="4018476" y="1699055"/>
                  <a:pt x="4017793" y="1707144"/>
                </a:cubicBezTo>
                <a:cubicBezTo>
                  <a:pt x="4017716" y="1708742"/>
                  <a:pt x="4017637" y="1710339"/>
                  <a:pt x="4017559" y="1711937"/>
                </a:cubicBezTo>
                <a:lnTo>
                  <a:pt x="4017686" y="1712065"/>
                </a:lnTo>
                <a:cubicBezTo>
                  <a:pt x="4017911" y="1713173"/>
                  <a:pt x="4017938" y="1714774"/>
                  <a:pt x="4017696" y="1717183"/>
                </a:cubicBezTo>
                <a:lnTo>
                  <a:pt x="4017133" y="1720681"/>
                </a:lnTo>
                <a:lnTo>
                  <a:pt x="4016678" y="1729981"/>
                </a:lnTo>
                <a:lnTo>
                  <a:pt x="4017384" y="1733388"/>
                </a:lnTo>
                <a:lnTo>
                  <a:pt x="4018907" y="1735034"/>
                </a:lnTo>
                <a:cubicBezTo>
                  <a:pt x="4018834" y="1735303"/>
                  <a:pt x="4018762" y="1735573"/>
                  <a:pt x="4018689" y="1735842"/>
                </a:cubicBezTo>
                <a:cubicBezTo>
                  <a:pt x="4015637" y="1741502"/>
                  <a:pt x="4011570" y="1742214"/>
                  <a:pt x="4022227" y="1754258"/>
                </a:cubicBezTo>
                <a:cubicBezTo>
                  <a:pt x="4017088" y="1767842"/>
                  <a:pt x="4023675" y="1773031"/>
                  <a:pt x="4025215" y="1794468"/>
                </a:cubicBezTo>
                <a:cubicBezTo>
                  <a:pt x="4020602" y="1801685"/>
                  <a:pt x="4021846" y="1809129"/>
                  <a:pt x="4024929" y="1817026"/>
                </a:cubicBezTo>
                <a:cubicBezTo>
                  <a:pt x="4022135" y="1836468"/>
                  <a:pt x="4026097" y="1856359"/>
                  <a:pt x="4026330" y="1879330"/>
                </a:cubicBezTo>
                <a:lnTo>
                  <a:pt x="4036998" y="1941432"/>
                </a:lnTo>
                <a:lnTo>
                  <a:pt x="4036084" y="2000732"/>
                </a:lnTo>
                <a:cubicBezTo>
                  <a:pt x="4034263" y="2008113"/>
                  <a:pt x="4032229" y="2015157"/>
                  <a:pt x="4030076" y="2021755"/>
                </a:cubicBezTo>
                <a:cubicBezTo>
                  <a:pt x="4035967" y="2031320"/>
                  <a:pt x="4023973" y="2053600"/>
                  <a:pt x="4037221" y="2057342"/>
                </a:cubicBezTo>
                <a:cubicBezTo>
                  <a:pt x="4034697" y="2066435"/>
                  <a:pt x="4028501" y="2069516"/>
                  <a:pt x="4037394" y="2070619"/>
                </a:cubicBezTo>
                <a:cubicBezTo>
                  <a:pt x="4036804" y="2073734"/>
                  <a:pt x="4037226" y="2076065"/>
                  <a:pt x="4038135" y="2078045"/>
                </a:cubicBezTo>
                <a:lnTo>
                  <a:pt x="4038600" y="2078724"/>
                </a:lnTo>
                <a:lnTo>
                  <a:pt x="4032779" y="2098845"/>
                </a:lnTo>
                <a:lnTo>
                  <a:pt x="4032983" y="2102024"/>
                </a:lnTo>
                <a:lnTo>
                  <a:pt x="4027939" y="2114492"/>
                </a:lnTo>
                <a:lnTo>
                  <a:pt x="4018466" y="2141885"/>
                </a:lnTo>
                <a:cubicBezTo>
                  <a:pt x="4016935" y="2144144"/>
                  <a:pt x="4008999" y="2172239"/>
                  <a:pt x="4006867" y="2173326"/>
                </a:cubicBezTo>
                <a:cubicBezTo>
                  <a:pt x="4012131" y="2208338"/>
                  <a:pt x="3995887" y="2179358"/>
                  <a:pt x="3992697" y="2212754"/>
                </a:cubicBezTo>
                <a:cubicBezTo>
                  <a:pt x="4005768" y="2234675"/>
                  <a:pt x="3987982" y="2231911"/>
                  <a:pt x="3984358" y="2281700"/>
                </a:cubicBezTo>
                <a:cubicBezTo>
                  <a:pt x="3976909" y="2307292"/>
                  <a:pt x="3981397" y="2321058"/>
                  <a:pt x="3966554" y="2358247"/>
                </a:cubicBezTo>
                <a:cubicBezTo>
                  <a:pt x="3960999" y="2394590"/>
                  <a:pt x="3953833" y="2470676"/>
                  <a:pt x="3951025" y="2499761"/>
                </a:cubicBezTo>
                <a:cubicBezTo>
                  <a:pt x="3960739" y="2527319"/>
                  <a:pt x="3950548" y="2509832"/>
                  <a:pt x="3949702" y="2532758"/>
                </a:cubicBezTo>
                <a:cubicBezTo>
                  <a:pt x="3938760" y="2520705"/>
                  <a:pt x="3952389" y="2562520"/>
                  <a:pt x="3938861" y="2556795"/>
                </a:cubicBezTo>
                <a:cubicBezTo>
                  <a:pt x="3939134" y="2561148"/>
                  <a:pt x="3939827" y="2565547"/>
                  <a:pt x="3940623" y="2570003"/>
                </a:cubicBezTo>
                <a:cubicBezTo>
                  <a:pt x="3940759" y="2570781"/>
                  <a:pt x="3940897" y="2571558"/>
                  <a:pt x="3941033" y="2572336"/>
                </a:cubicBezTo>
                <a:lnTo>
                  <a:pt x="3940366" y="2580478"/>
                </a:lnTo>
                <a:lnTo>
                  <a:pt x="3943063" y="2584265"/>
                </a:lnTo>
                <a:lnTo>
                  <a:pt x="3944125" y="2597587"/>
                </a:lnTo>
                <a:cubicBezTo>
                  <a:pt x="3944077" y="2602348"/>
                  <a:pt x="3943504" y="2607198"/>
                  <a:pt x="3942089" y="2612155"/>
                </a:cubicBezTo>
                <a:cubicBezTo>
                  <a:pt x="3932438" y="2625816"/>
                  <a:pt x="3941792" y="2663179"/>
                  <a:pt x="3929196" y="2679622"/>
                </a:cubicBezTo>
                <a:cubicBezTo>
                  <a:pt x="3925571" y="2686502"/>
                  <a:pt x="3920517" y="2712894"/>
                  <a:pt x="3923315" y="2720986"/>
                </a:cubicBezTo>
                <a:cubicBezTo>
                  <a:pt x="3923036" y="2727128"/>
                  <a:pt x="3920401" y="2732389"/>
                  <a:pt x="3923961" y="2738269"/>
                </a:cubicBezTo>
                <a:cubicBezTo>
                  <a:pt x="3928018" y="2746479"/>
                  <a:pt x="3916599" y="2759296"/>
                  <a:pt x="3922927" y="2761348"/>
                </a:cubicBezTo>
                <a:cubicBezTo>
                  <a:pt x="3919813" y="2786694"/>
                  <a:pt x="3907933" y="2868089"/>
                  <a:pt x="3905273" y="2890343"/>
                </a:cubicBezTo>
                <a:cubicBezTo>
                  <a:pt x="3905945" y="2891698"/>
                  <a:pt x="3906516" y="2893225"/>
                  <a:pt x="3906968" y="2894872"/>
                </a:cubicBezTo>
                <a:cubicBezTo>
                  <a:pt x="3909594" y="2904456"/>
                  <a:pt x="3907729" y="2916058"/>
                  <a:pt x="3902804" y="2920783"/>
                </a:cubicBezTo>
                <a:cubicBezTo>
                  <a:pt x="3885416" y="2946524"/>
                  <a:pt x="3880691" y="2976695"/>
                  <a:pt x="3873409" y="3003309"/>
                </a:cubicBezTo>
                <a:cubicBezTo>
                  <a:pt x="3866483" y="3034202"/>
                  <a:pt x="3883685" y="3021162"/>
                  <a:pt x="3865677" y="3054172"/>
                </a:cubicBezTo>
                <a:cubicBezTo>
                  <a:pt x="3869656" y="3061216"/>
                  <a:pt x="3869021" y="3066386"/>
                  <a:pt x="3865322" y="3073552"/>
                </a:cubicBezTo>
                <a:cubicBezTo>
                  <a:pt x="3862309" y="3088769"/>
                  <a:pt x="3874353" y="3094511"/>
                  <a:pt x="3864576" y="3105939"/>
                </a:cubicBezTo>
                <a:cubicBezTo>
                  <a:pt x="3871414" y="3106866"/>
                  <a:pt x="3862070" y="3136685"/>
                  <a:pt x="3869897" y="3133416"/>
                </a:cubicBezTo>
                <a:cubicBezTo>
                  <a:pt x="3873987" y="3146871"/>
                  <a:pt x="3863598" y="3146263"/>
                  <a:pt x="3866944" y="3159200"/>
                </a:cubicBezTo>
                <a:cubicBezTo>
                  <a:pt x="3866209" y="3171160"/>
                  <a:pt x="3861238" y="3148758"/>
                  <a:pt x="3858655" y="3160960"/>
                </a:cubicBezTo>
                <a:cubicBezTo>
                  <a:pt x="3856672" y="3176428"/>
                  <a:pt x="3845007" y="3169580"/>
                  <a:pt x="3857964" y="3189916"/>
                </a:cubicBezTo>
                <a:cubicBezTo>
                  <a:pt x="3851730" y="3203678"/>
                  <a:pt x="3857918" y="3210651"/>
                  <a:pt x="3857749" y="3234304"/>
                </a:cubicBezTo>
                <a:lnTo>
                  <a:pt x="3855596" y="3240571"/>
                </a:lnTo>
                <a:lnTo>
                  <a:pt x="3861634" y="3248569"/>
                </a:lnTo>
                <a:cubicBezTo>
                  <a:pt x="3864052" y="3253014"/>
                  <a:pt x="3865516" y="3258342"/>
                  <a:pt x="3864663" y="3265444"/>
                </a:cubicBezTo>
                <a:cubicBezTo>
                  <a:pt x="3848300" y="3307894"/>
                  <a:pt x="3875588" y="3268090"/>
                  <a:pt x="3865146" y="3338829"/>
                </a:cubicBezTo>
                <a:cubicBezTo>
                  <a:pt x="3862730" y="3342195"/>
                  <a:pt x="3864130" y="3351680"/>
                  <a:pt x="3867052" y="3351725"/>
                </a:cubicBezTo>
                <a:cubicBezTo>
                  <a:pt x="3865794" y="3356006"/>
                  <a:pt x="3859439" y="3365106"/>
                  <a:pt x="3863912" y="3367707"/>
                </a:cubicBezTo>
                <a:cubicBezTo>
                  <a:pt x="3863241" y="3379301"/>
                  <a:pt x="3861774" y="3390600"/>
                  <a:pt x="3859561" y="3401335"/>
                </a:cubicBezTo>
                <a:lnTo>
                  <a:pt x="3853212" y="3423129"/>
                </a:lnTo>
                <a:lnTo>
                  <a:pt x="3856572" y="3428759"/>
                </a:lnTo>
                <a:lnTo>
                  <a:pt x="3856601" y="3428999"/>
                </a:lnTo>
                <a:lnTo>
                  <a:pt x="0" y="3428999"/>
                </a:lnTo>
                <a:close/>
              </a:path>
            </a:pathLst>
          </a:custGeom>
        </p:spPr>
      </p:pic>
      <p:pic>
        <p:nvPicPr>
          <p:cNvPr id="10" name="Picture 9" descr="Service dog">
            <a:extLst>
              <a:ext uri="{FF2B5EF4-FFF2-40B4-BE49-F238E27FC236}">
                <a16:creationId xmlns:a16="http://schemas.microsoft.com/office/drawing/2014/main" id="{A90EBFF5-AF6A-A79D-9A38-3FD56F0A67F9}"/>
              </a:ext>
            </a:extLst>
          </p:cNvPr>
          <p:cNvPicPr>
            <a:picLocks noChangeAspect="1"/>
          </p:cNvPicPr>
          <p:nvPr/>
        </p:nvPicPr>
        <p:blipFill>
          <a:blip r:embed="rId4"/>
          <a:srcRect t="2333" r="1" b="3692"/>
          <a:stretch>
            <a:fillRect/>
          </a:stretch>
        </p:blipFill>
        <p:spPr>
          <a:xfrm>
            <a:off x="9" y="-7"/>
            <a:ext cx="3832765" cy="3493830"/>
          </a:xfrm>
          <a:custGeom>
            <a:avLst/>
            <a:gdLst/>
            <a:ahLst/>
            <a:cxnLst/>
            <a:rect l="l" t="t" r="r" b="b"/>
            <a:pathLst>
              <a:path w="3832765" h="3429000">
                <a:moveTo>
                  <a:pt x="0" y="0"/>
                </a:moveTo>
                <a:lnTo>
                  <a:pt x="3647227" y="0"/>
                </a:lnTo>
                <a:lnTo>
                  <a:pt x="3639550" y="38855"/>
                </a:lnTo>
                <a:cubicBezTo>
                  <a:pt x="3636650" y="54773"/>
                  <a:pt x="3634345" y="68219"/>
                  <a:pt x="3632595" y="77266"/>
                </a:cubicBezTo>
                <a:cubicBezTo>
                  <a:pt x="3626536" y="79781"/>
                  <a:pt x="3626501" y="84794"/>
                  <a:pt x="3629067" y="94172"/>
                </a:cubicBezTo>
                <a:cubicBezTo>
                  <a:pt x="3627578" y="163765"/>
                  <a:pt x="3557526" y="242917"/>
                  <a:pt x="3584106" y="259179"/>
                </a:cubicBezTo>
                <a:cubicBezTo>
                  <a:pt x="3583700" y="275569"/>
                  <a:pt x="3606846" y="331307"/>
                  <a:pt x="3599938" y="369872"/>
                </a:cubicBezTo>
                <a:cubicBezTo>
                  <a:pt x="3585388" y="383902"/>
                  <a:pt x="3596928" y="466732"/>
                  <a:pt x="3595032" y="485807"/>
                </a:cubicBezTo>
                <a:cubicBezTo>
                  <a:pt x="3585943" y="488250"/>
                  <a:pt x="3592517" y="521115"/>
                  <a:pt x="3579338" y="516547"/>
                </a:cubicBezTo>
                <a:cubicBezTo>
                  <a:pt x="3573622" y="519766"/>
                  <a:pt x="3573367" y="529229"/>
                  <a:pt x="3578241" y="534293"/>
                </a:cubicBezTo>
                <a:cubicBezTo>
                  <a:pt x="3576722" y="545474"/>
                  <a:pt x="3569890" y="551581"/>
                  <a:pt x="3577790" y="563888"/>
                </a:cubicBezTo>
                <a:cubicBezTo>
                  <a:pt x="3576008" y="579306"/>
                  <a:pt x="3555937" y="592508"/>
                  <a:pt x="3568362" y="606614"/>
                </a:cubicBezTo>
                <a:cubicBezTo>
                  <a:pt x="3548060" y="617296"/>
                  <a:pt x="3566748" y="665721"/>
                  <a:pt x="3562360" y="696544"/>
                </a:cubicBezTo>
                <a:cubicBezTo>
                  <a:pt x="3540870" y="749643"/>
                  <a:pt x="3563552" y="814684"/>
                  <a:pt x="3525923" y="839698"/>
                </a:cubicBezTo>
                <a:cubicBezTo>
                  <a:pt x="3535181" y="895191"/>
                  <a:pt x="3521523" y="937628"/>
                  <a:pt x="3518879" y="980382"/>
                </a:cubicBezTo>
                <a:cubicBezTo>
                  <a:pt x="3513995" y="999599"/>
                  <a:pt x="3527321" y="1012505"/>
                  <a:pt x="3515302" y="1028426"/>
                </a:cubicBezTo>
                <a:cubicBezTo>
                  <a:pt x="3518279" y="1066840"/>
                  <a:pt x="3496325" y="1148092"/>
                  <a:pt x="3536738" y="1210870"/>
                </a:cubicBezTo>
                <a:lnTo>
                  <a:pt x="3591526" y="1380154"/>
                </a:lnTo>
                <a:cubicBezTo>
                  <a:pt x="3610626" y="1430030"/>
                  <a:pt x="3618402" y="1446676"/>
                  <a:pt x="3627364" y="1475232"/>
                </a:cubicBezTo>
                <a:cubicBezTo>
                  <a:pt x="3630584" y="1500131"/>
                  <a:pt x="3621205" y="1517302"/>
                  <a:pt x="3629315" y="1551492"/>
                </a:cubicBezTo>
                <a:cubicBezTo>
                  <a:pt x="3627771" y="1569255"/>
                  <a:pt x="3642142" y="1604305"/>
                  <a:pt x="3642065" y="1616703"/>
                </a:cubicBezTo>
                <a:cubicBezTo>
                  <a:pt x="3644190" y="1615867"/>
                  <a:pt x="3646228" y="1622618"/>
                  <a:pt x="3644837" y="1625880"/>
                </a:cubicBezTo>
                <a:cubicBezTo>
                  <a:pt x="3644873" y="1682450"/>
                  <a:pt x="3660396" y="1644242"/>
                  <a:pt x="3653089" y="1681195"/>
                </a:cubicBezTo>
                <a:cubicBezTo>
                  <a:pt x="3653672" y="1703685"/>
                  <a:pt x="3678100" y="1693642"/>
                  <a:pt x="3669268" y="1720463"/>
                </a:cubicBezTo>
                <a:cubicBezTo>
                  <a:pt x="3672709" y="1747068"/>
                  <a:pt x="3683894" y="1760489"/>
                  <a:pt x="3680555" y="1787683"/>
                </a:cubicBezTo>
                <a:cubicBezTo>
                  <a:pt x="3683815" y="1812577"/>
                  <a:pt x="3690283" y="1832624"/>
                  <a:pt x="3690144" y="1854892"/>
                </a:cubicBezTo>
                <a:cubicBezTo>
                  <a:pt x="3694176" y="1862246"/>
                  <a:pt x="3696364" y="1869845"/>
                  <a:pt x="3692847" y="1879545"/>
                </a:cubicBezTo>
                <a:lnTo>
                  <a:pt x="3705899" y="1950159"/>
                </a:lnTo>
                <a:cubicBezTo>
                  <a:pt x="3705811" y="1963349"/>
                  <a:pt x="3696947" y="1944883"/>
                  <a:pt x="3698529" y="1956744"/>
                </a:cubicBezTo>
                <a:cubicBezTo>
                  <a:pt x="3704089" y="1967128"/>
                  <a:pt x="3694319" y="1972691"/>
                  <a:pt x="3700670" y="1983128"/>
                </a:cubicBezTo>
                <a:cubicBezTo>
                  <a:pt x="3707325" y="1975376"/>
                  <a:pt x="3704290" y="2019261"/>
                  <a:pt x="3710819" y="2016104"/>
                </a:cubicBezTo>
                <a:cubicBezTo>
                  <a:pt x="3703899" y="2032806"/>
                  <a:pt x="3716180" y="2041037"/>
                  <a:pt x="3716263" y="2057358"/>
                </a:cubicBezTo>
                <a:cubicBezTo>
                  <a:pt x="3714181" y="2066395"/>
                  <a:pt x="3708419" y="2088153"/>
                  <a:pt x="3713451" y="2092532"/>
                </a:cubicBezTo>
                <a:cubicBezTo>
                  <a:pt x="3702969" y="2134723"/>
                  <a:pt x="3713408" y="2112089"/>
                  <a:pt x="3712825" y="2145702"/>
                </a:cubicBezTo>
                <a:cubicBezTo>
                  <a:pt x="3711099" y="2175441"/>
                  <a:pt x="3721651" y="2170882"/>
                  <a:pt x="3710370" y="2205762"/>
                </a:cubicBezTo>
                <a:cubicBezTo>
                  <a:pt x="3706686" y="2213193"/>
                  <a:pt x="3707151" y="2225380"/>
                  <a:pt x="3711407" y="2232983"/>
                </a:cubicBezTo>
                <a:cubicBezTo>
                  <a:pt x="3712139" y="2234292"/>
                  <a:pt x="3712959" y="2235411"/>
                  <a:pt x="3713840" y="2236309"/>
                </a:cubicBezTo>
                <a:cubicBezTo>
                  <a:pt x="3705311" y="2258197"/>
                  <a:pt x="3712810" y="2264929"/>
                  <a:pt x="3706371" y="2276362"/>
                </a:cubicBezTo>
                <a:cubicBezTo>
                  <a:pt x="3707813" y="2303313"/>
                  <a:pt x="3719116" y="2319717"/>
                  <a:pt x="3713548" y="2330164"/>
                </a:cubicBezTo>
                <a:cubicBezTo>
                  <a:pt x="3716700" y="2349548"/>
                  <a:pt x="3722681" y="2379563"/>
                  <a:pt x="3725281" y="2392669"/>
                </a:cubicBezTo>
                <a:cubicBezTo>
                  <a:pt x="3729704" y="2396182"/>
                  <a:pt x="3728251" y="2402767"/>
                  <a:pt x="3729156" y="2408800"/>
                </a:cubicBezTo>
                <a:cubicBezTo>
                  <a:pt x="3733288" y="2414878"/>
                  <a:pt x="3733591" y="2443086"/>
                  <a:pt x="3731527" y="2451803"/>
                </a:cubicBezTo>
                <a:lnTo>
                  <a:pt x="3736702" y="2478754"/>
                </a:lnTo>
                <a:cubicBezTo>
                  <a:pt x="3728550" y="2525478"/>
                  <a:pt x="3760386" y="2545889"/>
                  <a:pt x="3730701" y="2582746"/>
                </a:cubicBezTo>
                <a:cubicBezTo>
                  <a:pt x="3730821" y="2599785"/>
                  <a:pt x="3740171" y="2587220"/>
                  <a:pt x="3740291" y="2604259"/>
                </a:cubicBezTo>
                <a:cubicBezTo>
                  <a:pt x="3743848" y="2626667"/>
                  <a:pt x="3731064" y="2615985"/>
                  <a:pt x="3745312" y="2636571"/>
                </a:cubicBezTo>
                <a:cubicBezTo>
                  <a:pt x="3741774" y="2677126"/>
                  <a:pt x="3756230" y="2698390"/>
                  <a:pt x="3745913" y="2734956"/>
                </a:cubicBezTo>
                <a:cubicBezTo>
                  <a:pt x="3751211" y="2727858"/>
                  <a:pt x="3750682" y="2814031"/>
                  <a:pt x="3749695" y="2825841"/>
                </a:cubicBezTo>
                <a:cubicBezTo>
                  <a:pt x="3749942" y="2850991"/>
                  <a:pt x="3747920" y="2877551"/>
                  <a:pt x="3747393" y="2915771"/>
                </a:cubicBezTo>
                <a:cubicBezTo>
                  <a:pt x="3750755" y="2949567"/>
                  <a:pt x="3739923" y="2933903"/>
                  <a:pt x="3751447" y="2964244"/>
                </a:cubicBezTo>
                <a:cubicBezTo>
                  <a:pt x="3751616" y="2982921"/>
                  <a:pt x="3749341" y="3024704"/>
                  <a:pt x="3748411" y="3027834"/>
                </a:cubicBezTo>
                <a:lnTo>
                  <a:pt x="3748938" y="3029071"/>
                </a:lnTo>
                <a:cubicBezTo>
                  <a:pt x="3750070" y="3034527"/>
                  <a:pt x="3749794" y="3037871"/>
                  <a:pt x="3748894" y="3040270"/>
                </a:cubicBezTo>
                <a:lnTo>
                  <a:pt x="3747334" y="3042558"/>
                </a:lnTo>
                <a:cubicBezTo>
                  <a:pt x="3747162" y="3045102"/>
                  <a:pt x="3746989" y="3047646"/>
                  <a:pt x="3746817" y="3050190"/>
                </a:cubicBezTo>
                <a:lnTo>
                  <a:pt x="3744491" y="3065086"/>
                </a:lnTo>
                <a:lnTo>
                  <a:pt x="3745283" y="3068003"/>
                </a:lnTo>
                <a:lnTo>
                  <a:pt x="3743686" y="3090671"/>
                </a:lnTo>
                <a:lnTo>
                  <a:pt x="3744246" y="3091046"/>
                </a:lnTo>
                <a:cubicBezTo>
                  <a:pt x="3745467" y="3092400"/>
                  <a:pt x="3746300" y="3094375"/>
                  <a:pt x="3746343" y="3097703"/>
                </a:cubicBezTo>
                <a:cubicBezTo>
                  <a:pt x="3754816" y="3093496"/>
                  <a:pt x="3749641" y="3100105"/>
                  <a:pt x="3749018" y="3110287"/>
                </a:cubicBezTo>
                <a:cubicBezTo>
                  <a:pt x="3762039" y="3106026"/>
                  <a:pt x="3755113" y="3134407"/>
                  <a:pt x="3762400" y="3140063"/>
                </a:cubicBezTo>
                <a:cubicBezTo>
                  <a:pt x="3761648" y="3147641"/>
                  <a:pt x="3761093" y="3155576"/>
                  <a:pt x="3760798" y="3163705"/>
                </a:cubicBezTo>
                <a:cubicBezTo>
                  <a:pt x="3760796" y="3165306"/>
                  <a:pt x="3760795" y="3166906"/>
                  <a:pt x="3760793" y="3168507"/>
                </a:cubicBezTo>
                <a:lnTo>
                  <a:pt x="3760925" y="3168621"/>
                </a:lnTo>
                <a:cubicBezTo>
                  <a:pt x="3761203" y="3169703"/>
                  <a:pt x="3761307" y="3171298"/>
                  <a:pt x="3761180" y="3173722"/>
                </a:cubicBezTo>
                <a:lnTo>
                  <a:pt x="3760784" y="3177263"/>
                </a:lnTo>
                <a:lnTo>
                  <a:pt x="3760776" y="3186578"/>
                </a:lnTo>
                <a:lnTo>
                  <a:pt x="3761644" y="3189908"/>
                </a:lnTo>
                <a:cubicBezTo>
                  <a:pt x="3767239" y="3200999"/>
                  <a:pt x="3784386" y="3192521"/>
                  <a:pt x="3778090" y="3215620"/>
                </a:cubicBezTo>
                <a:cubicBezTo>
                  <a:pt x="3782929" y="3238942"/>
                  <a:pt x="3794645" y="3248487"/>
                  <a:pt x="3792860" y="3273934"/>
                </a:cubicBezTo>
                <a:cubicBezTo>
                  <a:pt x="3797428" y="3295746"/>
                  <a:pt x="3804878" y="3312408"/>
                  <a:pt x="3805965" y="3332638"/>
                </a:cubicBezTo>
                <a:cubicBezTo>
                  <a:pt x="3810325" y="3338359"/>
                  <a:pt x="3812891" y="3344736"/>
                  <a:pt x="3809972" y="3354360"/>
                </a:cubicBezTo>
                <a:cubicBezTo>
                  <a:pt x="3815463" y="3373933"/>
                  <a:pt x="3822569" y="3374995"/>
                  <a:pt x="3820366" y="3391014"/>
                </a:cubicBezTo>
                <a:cubicBezTo>
                  <a:pt x="3832550" y="3396219"/>
                  <a:pt x="3828906" y="3399305"/>
                  <a:pt x="3827143" y="3406519"/>
                </a:cubicBezTo>
                <a:cubicBezTo>
                  <a:pt x="3827126" y="3406819"/>
                  <a:pt x="3827110" y="3407118"/>
                  <a:pt x="3827093" y="3407418"/>
                </a:cubicBezTo>
                <a:lnTo>
                  <a:pt x="3828820" y="3408091"/>
                </a:lnTo>
                <a:lnTo>
                  <a:pt x="3830121" y="3410929"/>
                </a:lnTo>
                <a:lnTo>
                  <a:pt x="3831461" y="3420084"/>
                </a:lnTo>
                <a:cubicBezTo>
                  <a:pt x="3831507" y="3421309"/>
                  <a:pt x="3831554" y="3422534"/>
                  <a:pt x="3831600" y="3423759"/>
                </a:cubicBezTo>
                <a:cubicBezTo>
                  <a:pt x="3831831" y="3426205"/>
                  <a:pt x="3832160" y="3427719"/>
                  <a:pt x="3832580" y="3428642"/>
                </a:cubicBezTo>
                <a:cubicBezTo>
                  <a:pt x="3832626" y="3428658"/>
                  <a:pt x="3832672" y="3428675"/>
                  <a:pt x="3832719" y="3428690"/>
                </a:cubicBezTo>
                <a:lnTo>
                  <a:pt x="3832765" y="3429000"/>
                </a:lnTo>
                <a:lnTo>
                  <a:pt x="0" y="3429000"/>
                </a:lnTo>
                <a:close/>
              </a:path>
            </a:pathLst>
          </a:custGeom>
        </p:spPr>
      </p:pic>
      <p:graphicFrame>
        <p:nvGraphicFramePr>
          <p:cNvPr id="7" name="Content Placeholder 2">
            <a:extLst>
              <a:ext uri="{FF2B5EF4-FFF2-40B4-BE49-F238E27FC236}">
                <a16:creationId xmlns:a16="http://schemas.microsoft.com/office/drawing/2014/main" id="{E2992C8C-E7B0-4F0D-960D-1321D82463D7}"/>
              </a:ext>
            </a:extLst>
          </p:cNvPr>
          <p:cNvGraphicFramePr>
            <a:graphicFrameLocks noGrp="1"/>
          </p:cNvGraphicFramePr>
          <p:nvPr>
            <p:ph idx="1"/>
            <p:extLst>
              <p:ext uri="{D42A27DB-BD31-4B8C-83A1-F6EECF244321}">
                <p14:modId xmlns:p14="http://schemas.microsoft.com/office/powerpoint/2010/main" val="695380819"/>
              </p:ext>
            </p:extLst>
          </p:nvPr>
        </p:nvGraphicFramePr>
        <p:xfrm>
          <a:off x="4653887" y="2193779"/>
          <a:ext cx="6564573" cy="390890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897612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5B9334-3E03-4CA7-3616-4D3C9DC2C7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17AD068-0056-8C58-08B4-6A9771754A42}"/>
              </a:ext>
            </a:extLst>
          </p:cNvPr>
          <p:cNvSpPr txBox="1"/>
          <p:nvPr/>
        </p:nvSpPr>
        <p:spPr>
          <a:xfrm>
            <a:off x="9317887" y="1284901"/>
            <a:ext cx="2018582" cy="369332"/>
          </a:xfrm>
          <a:prstGeom prst="rect">
            <a:avLst/>
          </a:prstGeom>
          <a:noFill/>
          <a:ln w="12700">
            <a:solidFill>
              <a:schemeClr val="tx1"/>
            </a:solidFill>
          </a:ln>
        </p:spPr>
        <p:txBody>
          <a:bodyPr wrap="square" rtlCol="0">
            <a:spAutoFit/>
          </a:bodyPr>
          <a:lstStyle/>
          <a:p>
            <a:r>
              <a:rPr lang="en-US" dirty="0"/>
              <a:t>N = 31 responses</a:t>
            </a:r>
          </a:p>
        </p:txBody>
      </p:sp>
      <p:graphicFrame>
        <p:nvGraphicFramePr>
          <p:cNvPr id="4" name="Chart 3">
            <a:extLst>
              <a:ext uri="{FF2B5EF4-FFF2-40B4-BE49-F238E27FC236}">
                <a16:creationId xmlns:a16="http://schemas.microsoft.com/office/drawing/2014/main" id="{709C5264-5626-8BD6-F82C-998BA6A16BDD}"/>
              </a:ext>
            </a:extLst>
          </p:cNvPr>
          <p:cNvGraphicFramePr/>
          <p:nvPr>
            <p:extLst>
              <p:ext uri="{D42A27DB-BD31-4B8C-83A1-F6EECF244321}">
                <p14:modId xmlns:p14="http://schemas.microsoft.com/office/powerpoint/2010/main" val="1376496949"/>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81648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2959E-15FE-55D6-8D58-99D099E18C2F}"/>
              </a:ext>
            </a:extLst>
          </p:cNvPr>
          <p:cNvSpPr>
            <a:spLocks noGrp="1"/>
          </p:cNvSpPr>
          <p:nvPr>
            <p:ph type="title"/>
          </p:nvPr>
        </p:nvSpPr>
        <p:spPr>
          <a:xfrm>
            <a:off x="838200" y="0"/>
            <a:ext cx="10515600" cy="673331"/>
          </a:xfrm>
        </p:spPr>
        <p:txBody>
          <a:bodyPr>
            <a:normAutofit/>
          </a:bodyPr>
          <a:lstStyle/>
          <a:p>
            <a:pPr algn="ctr"/>
            <a:r>
              <a:rPr lang="en-US" sz="3600" dirty="0"/>
              <a:t>How do we improve DRS at UW?</a:t>
            </a:r>
          </a:p>
        </p:txBody>
      </p:sp>
      <p:graphicFrame>
        <p:nvGraphicFramePr>
          <p:cNvPr id="1028" name="Content Placeholder 2">
            <a:extLst>
              <a:ext uri="{FF2B5EF4-FFF2-40B4-BE49-F238E27FC236}">
                <a16:creationId xmlns:a16="http://schemas.microsoft.com/office/drawing/2014/main" id="{F4DF54C1-25FF-92ED-DBEE-E453CF54E9A9}"/>
              </a:ext>
            </a:extLst>
          </p:cNvPr>
          <p:cNvGraphicFramePr>
            <a:graphicFrameLocks noGrp="1"/>
          </p:cNvGraphicFramePr>
          <p:nvPr>
            <p:ph idx="1"/>
            <p:extLst>
              <p:ext uri="{D42A27DB-BD31-4B8C-83A1-F6EECF244321}">
                <p14:modId xmlns:p14="http://schemas.microsoft.com/office/powerpoint/2010/main" val="1348458533"/>
              </p:ext>
            </p:extLst>
          </p:nvPr>
        </p:nvGraphicFramePr>
        <p:xfrm>
          <a:off x="0" y="1942744"/>
          <a:ext cx="12191999" cy="4915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The United States Department of Justice">
            <a:extLst>
              <a:ext uri="{FF2B5EF4-FFF2-40B4-BE49-F238E27FC236}">
                <a16:creationId xmlns:a16="http://schemas.microsoft.com/office/drawing/2014/main" id="{30452E28-9931-6D63-6DC7-3C9510E19BE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931" y="100089"/>
            <a:ext cx="1729047" cy="17290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CBD091C-555A-946A-954E-FE24C6586F93}"/>
              </a:ext>
            </a:extLst>
          </p:cNvPr>
          <p:cNvSpPr txBox="1"/>
          <p:nvPr/>
        </p:nvSpPr>
        <p:spPr>
          <a:xfrm>
            <a:off x="1965346" y="792198"/>
            <a:ext cx="3071349" cy="923330"/>
          </a:xfrm>
          <a:prstGeom prst="rect">
            <a:avLst/>
          </a:prstGeom>
          <a:noFill/>
          <a:ln w="12700">
            <a:solidFill>
              <a:schemeClr val="tx1"/>
            </a:solidFill>
          </a:ln>
        </p:spPr>
        <p:txBody>
          <a:bodyPr wrap="square">
            <a:spAutoFit/>
          </a:bodyPr>
          <a:lstStyle/>
          <a:p>
            <a:r>
              <a:rPr lang="en-US" b="1" dirty="0" err="1"/>
              <a:t>ADA.gov</a:t>
            </a:r>
            <a:br>
              <a:rPr lang="en-US" b="1" dirty="0"/>
            </a:br>
            <a:r>
              <a:rPr lang="en-US" b="1" dirty="0"/>
              <a:t>US Department of Justice</a:t>
            </a:r>
            <a:br>
              <a:rPr lang="en-US" b="1" dirty="0"/>
            </a:br>
            <a:r>
              <a:rPr lang="en-US" b="1" dirty="0"/>
              <a:t>Civil Rights Division</a:t>
            </a:r>
          </a:p>
        </p:txBody>
      </p:sp>
    </p:spTree>
    <p:extLst>
      <p:ext uri="{BB962C8B-B14F-4D97-AF65-F5344CB8AC3E}">
        <p14:creationId xmlns:p14="http://schemas.microsoft.com/office/powerpoint/2010/main" val="1085845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25000">
              <a:schemeClr val="accent5">
                <a:lumMod val="75000"/>
              </a:schemeClr>
            </a:gs>
            <a:gs pos="74000">
              <a:srgbClr val="7030A0"/>
            </a:gs>
          </a:gsLst>
          <a:lin ang="27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6C111-0111-C2BE-0620-BD61B2845904}"/>
              </a:ext>
            </a:extLst>
          </p:cNvPr>
          <p:cNvSpPr>
            <a:spLocks noGrp="1"/>
          </p:cNvSpPr>
          <p:nvPr>
            <p:ph type="title"/>
          </p:nvPr>
        </p:nvSpPr>
        <p:spPr>
          <a:xfrm>
            <a:off x="838199" y="122799"/>
            <a:ext cx="10515600" cy="1702826"/>
          </a:xfrm>
        </p:spPr>
        <p:txBody>
          <a:bodyPr>
            <a:normAutofit/>
          </a:bodyPr>
          <a:lstStyle/>
          <a:p>
            <a:pPr algn="ctr"/>
            <a:r>
              <a:rPr lang="en-US" sz="9600" dirty="0"/>
              <a:t>Thank you!</a:t>
            </a:r>
          </a:p>
        </p:txBody>
      </p:sp>
      <p:sp>
        <p:nvSpPr>
          <p:cNvPr id="3" name="Content Placeholder 2">
            <a:extLst>
              <a:ext uri="{FF2B5EF4-FFF2-40B4-BE49-F238E27FC236}">
                <a16:creationId xmlns:a16="http://schemas.microsoft.com/office/drawing/2014/main" id="{573D276B-FB0B-99C0-2937-55D539FD2DA3}"/>
              </a:ext>
            </a:extLst>
          </p:cNvPr>
          <p:cNvSpPr>
            <a:spLocks noGrp="1"/>
          </p:cNvSpPr>
          <p:nvPr>
            <p:ph idx="1"/>
          </p:nvPr>
        </p:nvSpPr>
        <p:spPr/>
        <p:txBody>
          <a:bodyPr/>
          <a:lstStyle/>
          <a:p>
            <a:pPr algn="ctr"/>
            <a:endParaRPr lang="en-US" dirty="0"/>
          </a:p>
          <a:p>
            <a:pPr marL="0" indent="0" algn="ctr">
              <a:buNone/>
            </a:pPr>
            <a:endParaRPr lang="en-US" dirty="0"/>
          </a:p>
        </p:txBody>
      </p:sp>
      <p:pic>
        <p:nvPicPr>
          <p:cNvPr id="5" name="Picture 4" descr="A dog with a rainbow tie&#10;&#10;AI-generated content may be incorrect.">
            <a:extLst>
              <a:ext uri="{FF2B5EF4-FFF2-40B4-BE49-F238E27FC236}">
                <a16:creationId xmlns:a16="http://schemas.microsoft.com/office/drawing/2014/main" id="{735C6CCF-B227-024E-D32D-732F7A90E74D}"/>
              </a:ext>
            </a:extLst>
          </p:cNvPr>
          <p:cNvPicPr>
            <a:picLocks noChangeAspect="1"/>
          </p:cNvPicPr>
          <p:nvPr/>
        </p:nvPicPr>
        <p:blipFill>
          <a:blip r:embed="rId3"/>
          <a:stretch>
            <a:fillRect/>
          </a:stretch>
        </p:blipFill>
        <p:spPr>
          <a:xfrm rot="5400000">
            <a:off x="3579812" y="2454672"/>
            <a:ext cx="5032375" cy="3774281"/>
          </a:xfrm>
          <a:prstGeom prst="rect">
            <a:avLst/>
          </a:prstGeom>
        </p:spPr>
      </p:pic>
      <p:sp>
        <p:nvSpPr>
          <p:cNvPr id="6" name="TextBox 5">
            <a:extLst>
              <a:ext uri="{FF2B5EF4-FFF2-40B4-BE49-F238E27FC236}">
                <a16:creationId xmlns:a16="http://schemas.microsoft.com/office/drawing/2014/main" id="{B6B411A2-136F-D9F9-E2F0-EC484AC6D191}"/>
              </a:ext>
            </a:extLst>
          </p:cNvPr>
          <p:cNvSpPr txBox="1"/>
          <p:nvPr/>
        </p:nvSpPr>
        <p:spPr>
          <a:xfrm>
            <a:off x="7983140" y="6488668"/>
            <a:ext cx="4208860" cy="369332"/>
          </a:xfrm>
          <a:prstGeom prst="rect">
            <a:avLst/>
          </a:prstGeom>
          <a:noFill/>
        </p:spPr>
        <p:txBody>
          <a:bodyPr wrap="square" rtlCol="0">
            <a:spAutoFit/>
          </a:bodyPr>
          <a:lstStyle/>
          <a:p>
            <a:r>
              <a:rPr lang="en-US" dirty="0"/>
              <a:t>Dog:  Dawn (Chandra’s corgi/blue heeler)</a:t>
            </a:r>
          </a:p>
        </p:txBody>
      </p:sp>
    </p:spTree>
    <p:extLst>
      <p:ext uri="{BB962C8B-B14F-4D97-AF65-F5344CB8AC3E}">
        <p14:creationId xmlns:p14="http://schemas.microsoft.com/office/powerpoint/2010/main" val="308425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pattFill prst="divot">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81485-53A4-18B7-41BB-450E4F311250}"/>
              </a:ext>
            </a:extLst>
          </p:cNvPr>
          <p:cNvSpPr>
            <a:spLocks noGrp="1"/>
          </p:cNvSpPr>
          <p:nvPr>
            <p:ph type="title"/>
          </p:nvPr>
        </p:nvSpPr>
        <p:spPr>
          <a:xfrm>
            <a:off x="838200" y="18256"/>
            <a:ext cx="10515600" cy="662782"/>
          </a:xfrm>
        </p:spPr>
        <p:txBody>
          <a:bodyPr>
            <a:normAutofit fontScale="90000"/>
          </a:bodyPr>
          <a:lstStyle/>
          <a:p>
            <a:pPr algn="ctr"/>
            <a:r>
              <a:rPr lang="en-US" dirty="0"/>
              <a:t>References</a:t>
            </a:r>
          </a:p>
        </p:txBody>
      </p:sp>
      <p:sp>
        <p:nvSpPr>
          <p:cNvPr id="3" name="Content Placeholder 2">
            <a:extLst>
              <a:ext uri="{FF2B5EF4-FFF2-40B4-BE49-F238E27FC236}">
                <a16:creationId xmlns:a16="http://schemas.microsoft.com/office/drawing/2014/main" id="{5BAD7C2B-72BE-69E9-7512-34FE9DED64D2}"/>
              </a:ext>
            </a:extLst>
          </p:cNvPr>
          <p:cNvSpPr>
            <a:spLocks noGrp="1"/>
          </p:cNvSpPr>
          <p:nvPr>
            <p:ph idx="1"/>
          </p:nvPr>
        </p:nvSpPr>
        <p:spPr>
          <a:xfrm>
            <a:off x="0" y="681038"/>
            <a:ext cx="12192000" cy="6158706"/>
          </a:xfrm>
        </p:spPr>
        <p:txBody>
          <a:bodyPr>
            <a:normAutofit/>
          </a:bodyPr>
          <a:lstStyle/>
          <a:p>
            <a:pPr marL="514350" indent="-514350">
              <a:buFont typeface="+mj-lt"/>
              <a:buAutoNum type="arabicPeriod"/>
            </a:pPr>
            <a:r>
              <a:rPr lang="en-US" dirty="0" err="1"/>
              <a:t>ADA.gov</a:t>
            </a:r>
            <a:r>
              <a:rPr lang="en-US" dirty="0"/>
              <a:t>.  (n.d.) The Americans with Disabilities Act (ADA) protects people with disabilities from discrimination. US Department of Justice, Civil Rights Division. </a:t>
            </a:r>
            <a:r>
              <a:rPr lang="en-US" dirty="0">
                <a:hlinkClick r:id="rId3"/>
              </a:rPr>
              <a:t>https://www.ada.gov/</a:t>
            </a:r>
            <a:endParaRPr lang="en-US" dirty="0"/>
          </a:p>
          <a:p>
            <a:pPr marL="514350" indent="-514350">
              <a:buFont typeface="+mj-lt"/>
              <a:buAutoNum type="arabicPeriod"/>
            </a:pPr>
            <a:r>
              <a:rPr lang="en-US" dirty="0"/>
              <a:t>Disability Resources for Students.  (2024).  Frequently Asked Questions. </a:t>
            </a:r>
            <a:r>
              <a:rPr lang="en-US" dirty="0">
                <a:hlinkClick r:id="rId4"/>
              </a:rPr>
              <a:t>https://depts.washington.edu/uwdrs/faculty/faqs/</a:t>
            </a:r>
            <a:endParaRPr lang="en-US" dirty="0"/>
          </a:p>
          <a:p>
            <a:pPr marL="514350" indent="-514350">
              <a:buFont typeface="+mj-lt"/>
              <a:buAutoNum type="arabicPeriod"/>
            </a:pPr>
            <a:r>
              <a:rPr lang="en-US" dirty="0"/>
              <a:t>Shaw, S. F., &amp; Dukes, L. (2005). Performance indicators for postsecondary disability services. </a:t>
            </a:r>
            <a:r>
              <a:rPr lang="en-US" i="1" dirty="0"/>
              <a:t>Default journal</a:t>
            </a:r>
            <a:r>
              <a:rPr lang="en-US" dirty="0"/>
              <a:t>. </a:t>
            </a:r>
            <a:r>
              <a:rPr lang="en-US" dirty="0">
                <a:hlinkClick r:id="rId5"/>
              </a:rPr>
              <a:t>https://login.ezproxy.lib.usf.edu/login?url=http://</a:t>
            </a:r>
            <a:r>
              <a:rPr lang="en-US" dirty="0" err="1">
                <a:hlinkClick r:id="rId5"/>
              </a:rPr>
              <a:t>search.ebscohost.com</a:t>
            </a:r>
            <a:r>
              <a:rPr lang="en-US" dirty="0">
                <a:hlinkClick r:id="rId5"/>
              </a:rPr>
              <a:t>/</a:t>
            </a:r>
            <a:r>
              <a:rPr lang="en-US" dirty="0" err="1">
                <a:hlinkClick r:id="rId5"/>
              </a:rPr>
              <a:t>login.aspx?direct</a:t>
            </a:r>
            <a:r>
              <a:rPr lang="en-US" dirty="0">
                <a:hlinkClick r:id="rId5"/>
              </a:rPr>
              <a:t>=</a:t>
            </a:r>
            <a:r>
              <a:rPr lang="en-US" dirty="0" err="1">
                <a:hlinkClick r:id="rId5"/>
              </a:rPr>
              <a:t>true&amp;db</a:t>
            </a:r>
            <a:r>
              <a:rPr lang="en-US" dirty="0">
                <a:hlinkClick r:id="rId5"/>
              </a:rPr>
              <a:t>=</a:t>
            </a:r>
            <a:r>
              <a:rPr lang="en-US" dirty="0" err="1">
                <a:hlinkClick r:id="rId5"/>
              </a:rPr>
              <a:t>ofm&amp;AN</a:t>
            </a:r>
            <a:r>
              <a:rPr lang="en-US" dirty="0">
                <a:hlinkClick r:id="rId5"/>
              </a:rPr>
              <a:t>=507849656&amp;site=</a:t>
            </a:r>
            <a:r>
              <a:rPr lang="en-US" dirty="0" err="1">
                <a:hlinkClick r:id="rId5"/>
              </a:rPr>
              <a:t>ehost</a:t>
            </a:r>
            <a:r>
              <a:rPr lang="en-US" dirty="0">
                <a:hlinkClick r:id="rId5"/>
              </a:rPr>
              <a:t>-live</a:t>
            </a:r>
            <a:endParaRPr lang="en-US" dirty="0"/>
          </a:p>
          <a:p>
            <a:pPr marL="514350" indent="-514350">
              <a:buFont typeface="+mj-lt"/>
              <a:buAutoNum type="arabicPeriod"/>
            </a:pPr>
            <a:r>
              <a:rPr lang="en-US" dirty="0"/>
              <a:t>Wells, M.  (2025). Disability services in higher education: Statistical disparities and the potential role of AI in bridging institutional gaps.  </a:t>
            </a:r>
            <a:r>
              <a:rPr lang="en-US" i="1" dirty="0"/>
              <a:t>PLOS One</a:t>
            </a:r>
            <a:r>
              <a:rPr lang="en-US" dirty="0"/>
              <a:t>, </a:t>
            </a:r>
            <a:r>
              <a:rPr lang="en-US" i="1" dirty="0"/>
              <a:t>20</a:t>
            </a:r>
            <a:r>
              <a:rPr lang="en-US" dirty="0"/>
              <a:t>(5), 1–7.  </a:t>
            </a:r>
            <a:r>
              <a:rPr lang="en-US" dirty="0">
                <a:hlinkClick r:id="rId6"/>
              </a:rPr>
              <a:t>https://doi.org/10.1371/journal.pone.0322728</a:t>
            </a:r>
            <a:endParaRPr lang="en-US" dirty="0"/>
          </a:p>
        </p:txBody>
      </p:sp>
    </p:spTree>
    <p:extLst>
      <p:ext uri="{BB962C8B-B14F-4D97-AF65-F5344CB8AC3E}">
        <p14:creationId xmlns:p14="http://schemas.microsoft.com/office/powerpoint/2010/main" val="1089480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5DB216C-F2C8-E1FA-CB25-5D89ADFB98DC}"/>
              </a:ext>
            </a:extLst>
          </p:cNvPr>
          <p:cNvSpPr>
            <a:spLocks noGrp="1"/>
          </p:cNvSpPr>
          <p:nvPr>
            <p:ph type="title"/>
          </p:nvPr>
        </p:nvSpPr>
        <p:spPr>
          <a:xfrm>
            <a:off x="586478" y="1683756"/>
            <a:ext cx="3115265" cy="2396359"/>
          </a:xfrm>
        </p:spPr>
        <p:txBody>
          <a:bodyPr anchor="b">
            <a:normAutofit/>
          </a:bodyPr>
          <a:lstStyle/>
          <a:p>
            <a:pPr algn="r"/>
            <a:r>
              <a:rPr lang="en-US" sz="4000">
                <a:solidFill>
                  <a:srgbClr val="FFFFFF"/>
                </a:solidFill>
              </a:rPr>
              <a:t>Disability Services at Universities</a:t>
            </a:r>
          </a:p>
        </p:txBody>
      </p:sp>
      <p:graphicFrame>
        <p:nvGraphicFramePr>
          <p:cNvPr id="5" name="Content Placeholder 2">
            <a:extLst>
              <a:ext uri="{FF2B5EF4-FFF2-40B4-BE49-F238E27FC236}">
                <a16:creationId xmlns:a16="http://schemas.microsoft.com/office/drawing/2014/main" id="{C033C8F1-224B-063B-044C-F5A828712C6C}"/>
              </a:ext>
            </a:extLst>
          </p:cNvPr>
          <p:cNvGraphicFramePr>
            <a:graphicFrameLocks noGrp="1"/>
          </p:cNvGraphicFramePr>
          <p:nvPr>
            <p:ph idx="1"/>
            <p:extLst>
              <p:ext uri="{D42A27DB-BD31-4B8C-83A1-F6EECF244321}">
                <p14:modId xmlns:p14="http://schemas.microsoft.com/office/powerpoint/2010/main" val="2544804888"/>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5451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AA193B-C770-A181-2311-7A702F0805D0}"/>
              </a:ext>
            </a:extLst>
          </p:cNvPr>
          <p:cNvSpPr>
            <a:spLocks noGrp="1"/>
          </p:cNvSpPr>
          <p:nvPr>
            <p:ph type="title"/>
          </p:nvPr>
        </p:nvSpPr>
        <p:spPr>
          <a:xfrm>
            <a:off x="838200" y="365125"/>
            <a:ext cx="10515600" cy="1325563"/>
          </a:xfrm>
        </p:spPr>
        <p:txBody>
          <a:bodyPr>
            <a:normAutofit/>
          </a:bodyPr>
          <a:lstStyle/>
          <a:p>
            <a:r>
              <a:rPr lang="en-US">
                <a:solidFill>
                  <a:srgbClr val="FFFFFF"/>
                </a:solidFill>
              </a:rPr>
              <a:t>Methods</a:t>
            </a:r>
          </a:p>
        </p:txBody>
      </p:sp>
      <p:graphicFrame>
        <p:nvGraphicFramePr>
          <p:cNvPr id="15" name="Content Placeholder 2">
            <a:extLst>
              <a:ext uri="{FF2B5EF4-FFF2-40B4-BE49-F238E27FC236}">
                <a16:creationId xmlns:a16="http://schemas.microsoft.com/office/drawing/2014/main" id="{E8CB1112-B047-1171-F4BA-0CB1D7EABA3F}"/>
              </a:ext>
            </a:extLst>
          </p:cNvPr>
          <p:cNvGraphicFramePr>
            <a:graphicFrameLocks noGrp="1"/>
          </p:cNvGraphicFramePr>
          <p:nvPr>
            <p:ph idx="1"/>
            <p:extLst>
              <p:ext uri="{D42A27DB-BD31-4B8C-83A1-F6EECF244321}">
                <p14:modId xmlns:p14="http://schemas.microsoft.com/office/powerpoint/2010/main" val="279262391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56826558"/>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3" name="Group 12">
            <a:extLst>
              <a:ext uri="{FF2B5EF4-FFF2-40B4-BE49-F238E27FC236}">
                <a16:creationId xmlns:a16="http://schemas.microsoft.com/office/drawing/2014/main" id="{05314994-6337-4875-8CF5-652CAFE834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
            <a:ext cx="12191999" cy="4267200"/>
            <a:chOff x="7467600" y="0"/>
            <a:chExt cx="4724400" cy="6858000"/>
          </a:xfrm>
        </p:grpSpPr>
        <p:sp>
          <p:nvSpPr>
            <p:cNvPr id="14" name="Rectangle 13">
              <a:extLst>
                <a:ext uri="{FF2B5EF4-FFF2-40B4-BE49-F238E27FC236}">
                  <a16:creationId xmlns:a16="http://schemas.microsoft.com/office/drawing/2014/main" id="{B3A2D4D6-D501-439A-9FC6-397879C465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5CD20BAA-1998-4EBB-AD61-13A92072EC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7" name="Freeform: Shape 16">
            <a:extLst>
              <a:ext uri="{FF2B5EF4-FFF2-40B4-BE49-F238E27FC236}">
                <a16:creationId xmlns:a16="http://schemas.microsoft.com/office/drawing/2014/main" id="{7449A6C7-D15F-4AA5-BFA5-71A404B47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267200"/>
          </a:xfrm>
          <a:custGeom>
            <a:avLst/>
            <a:gdLst>
              <a:gd name="connsiteX0" fmla="*/ 2537169 w 12192000"/>
              <a:gd name="connsiteY0" fmla="*/ 4125568 h 4267200"/>
              <a:gd name="connsiteX1" fmla="*/ 3246267 w 12192000"/>
              <a:gd name="connsiteY1" fmla="*/ 4262961 h 4267200"/>
              <a:gd name="connsiteX2" fmla="*/ 3253970 w 12192000"/>
              <a:gd name="connsiteY2" fmla="*/ 4267200 h 4267200"/>
              <a:gd name="connsiteX3" fmla="*/ 3071791 w 12192000"/>
              <a:gd name="connsiteY3" fmla="*/ 4267200 h 4267200"/>
              <a:gd name="connsiteX4" fmla="*/ 2975095 w 12192000"/>
              <a:gd name="connsiteY4" fmla="*/ 4243356 h 4267200"/>
              <a:gd name="connsiteX5" fmla="*/ 2626982 w 12192000"/>
              <a:gd name="connsiteY5" fmla="*/ 4206450 h 4267200"/>
              <a:gd name="connsiteX6" fmla="*/ 2490617 w 12192000"/>
              <a:gd name="connsiteY6" fmla="*/ 4206951 h 4267200"/>
              <a:gd name="connsiteX7" fmla="*/ 2819869 w 12192000"/>
              <a:gd name="connsiteY7" fmla="*/ 4252936 h 4267200"/>
              <a:gd name="connsiteX8" fmla="*/ 2900997 w 12192000"/>
              <a:gd name="connsiteY8" fmla="*/ 4267200 h 4267200"/>
              <a:gd name="connsiteX9" fmla="*/ 2705858 w 12192000"/>
              <a:gd name="connsiteY9" fmla="*/ 4267200 h 4267200"/>
              <a:gd name="connsiteX10" fmla="*/ 2561467 w 12192000"/>
              <a:gd name="connsiteY10" fmla="*/ 4246270 h 4267200"/>
              <a:gd name="connsiteX11" fmla="*/ 2305292 w 12192000"/>
              <a:gd name="connsiteY11" fmla="*/ 4219492 h 4267200"/>
              <a:gd name="connsiteX12" fmla="*/ 2409349 w 12192000"/>
              <a:gd name="connsiteY12" fmla="*/ 4267200 h 4267200"/>
              <a:gd name="connsiteX13" fmla="*/ 2266705 w 12192000"/>
              <a:gd name="connsiteY13" fmla="*/ 4267200 h 4267200"/>
              <a:gd name="connsiteX14" fmla="*/ 2183576 w 12192000"/>
              <a:gd name="connsiteY14" fmla="*/ 4227150 h 4267200"/>
              <a:gd name="connsiteX15" fmla="*/ 2151029 w 12192000"/>
              <a:gd name="connsiteY15" fmla="*/ 4146947 h 4267200"/>
              <a:gd name="connsiteX16" fmla="*/ 2537169 w 12192000"/>
              <a:gd name="connsiteY16" fmla="*/ 4125568 h 4267200"/>
              <a:gd name="connsiteX17" fmla="*/ 9258094 w 12192000"/>
              <a:gd name="connsiteY17" fmla="*/ 3958602 h 4267200"/>
              <a:gd name="connsiteX18" fmla="*/ 8526712 w 12192000"/>
              <a:gd name="connsiteY18" fmla="*/ 4119804 h 4267200"/>
              <a:gd name="connsiteX19" fmla="*/ 9258094 w 12192000"/>
              <a:gd name="connsiteY19" fmla="*/ 3958602 h 4267200"/>
              <a:gd name="connsiteX20" fmla="*/ 9168987 w 12192000"/>
              <a:gd name="connsiteY20" fmla="*/ 3919232 h 4267200"/>
              <a:gd name="connsiteX21" fmla="*/ 8603910 w 12192000"/>
              <a:gd name="connsiteY21" fmla="*/ 4068895 h 4267200"/>
              <a:gd name="connsiteX22" fmla="*/ 9252382 w 12192000"/>
              <a:gd name="connsiteY22" fmla="*/ 3927759 h 4267200"/>
              <a:gd name="connsiteX23" fmla="*/ 9168987 w 12192000"/>
              <a:gd name="connsiteY23" fmla="*/ 3919232 h 4267200"/>
              <a:gd name="connsiteX24" fmla="*/ 1635889 w 12192000"/>
              <a:gd name="connsiteY24" fmla="*/ 3709494 h 4267200"/>
              <a:gd name="connsiteX25" fmla="*/ 1634800 w 12192000"/>
              <a:gd name="connsiteY25" fmla="*/ 3731111 h 4267200"/>
              <a:gd name="connsiteX26" fmla="*/ 1635889 w 12192000"/>
              <a:gd name="connsiteY26" fmla="*/ 3709494 h 4267200"/>
              <a:gd name="connsiteX27" fmla="*/ 3174829 w 12192000"/>
              <a:gd name="connsiteY27" fmla="*/ 3620110 h 4267200"/>
              <a:gd name="connsiteX28" fmla="*/ 3189263 w 12192000"/>
              <a:gd name="connsiteY28" fmla="*/ 3625726 h 4267200"/>
              <a:gd name="connsiteX29" fmla="*/ 3560912 w 12192000"/>
              <a:gd name="connsiteY29" fmla="*/ 4079863 h 4267200"/>
              <a:gd name="connsiteX30" fmla="*/ 3611854 w 12192000"/>
              <a:gd name="connsiteY30" fmla="*/ 4188366 h 4267200"/>
              <a:gd name="connsiteX31" fmla="*/ 3631583 w 12192000"/>
              <a:gd name="connsiteY31" fmla="*/ 4267200 h 4267200"/>
              <a:gd name="connsiteX32" fmla="*/ 3575699 w 12192000"/>
              <a:gd name="connsiteY32" fmla="*/ 4267200 h 4267200"/>
              <a:gd name="connsiteX33" fmla="*/ 3575567 w 12192000"/>
              <a:gd name="connsiteY33" fmla="*/ 4263588 h 4267200"/>
              <a:gd name="connsiteX34" fmla="*/ 3467355 w 12192000"/>
              <a:gd name="connsiteY34" fmla="*/ 3988130 h 4267200"/>
              <a:gd name="connsiteX35" fmla="*/ 3310753 w 12192000"/>
              <a:gd name="connsiteY35" fmla="*/ 3787140 h 4267200"/>
              <a:gd name="connsiteX36" fmla="*/ 3291335 w 12192000"/>
              <a:gd name="connsiteY36" fmla="*/ 3767420 h 4267200"/>
              <a:gd name="connsiteX37" fmla="*/ 3390805 w 12192000"/>
              <a:gd name="connsiteY37" fmla="*/ 3937163 h 4267200"/>
              <a:gd name="connsiteX38" fmla="*/ 3545740 w 12192000"/>
              <a:gd name="connsiteY38" fmla="*/ 4251102 h 4267200"/>
              <a:gd name="connsiteX39" fmla="*/ 3550709 w 12192000"/>
              <a:gd name="connsiteY39" fmla="*/ 4267200 h 4267200"/>
              <a:gd name="connsiteX40" fmla="*/ 3513586 w 12192000"/>
              <a:gd name="connsiteY40" fmla="*/ 4267200 h 4267200"/>
              <a:gd name="connsiteX41" fmla="*/ 3470728 w 12192000"/>
              <a:gd name="connsiteY41" fmla="*/ 4152456 h 4267200"/>
              <a:gd name="connsiteX42" fmla="*/ 3364433 w 12192000"/>
              <a:gd name="connsiteY42" fmla="*/ 3953121 h 4267200"/>
              <a:gd name="connsiteX43" fmla="*/ 3316479 w 12192000"/>
              <a:gd name="connsiteY43" fmla="*/ 3872136 h 4267200"/>
              <a:gd name="connsiteX44" fmla="*/ 3504482 w 12192000"/>
              <a:gd name="connsiteY44" fmla="*/ 4267200 h 4267200"/>
              <a:gd name="connsiteX45" fmla="*/ 3467547 w 12192000"/>
              <a:gd name="connsiteY45" fmla="*/ 4267200 h 4267200"/>
              <a:gd name="connsiteX46" fmla="*/ 3177952 w 12192000"/>
              <a:gd name="connsiteY46" fmla="*/ 3657386 h 4267200"/>
              <a:gd name="connsiteX47" fmla="*/ 3174829 w 12192000"/>
              <a:gd name="connsiteY47" fmla="*/ 3620110 h 4267200"/>
              <a:gd name="connsiteX48" fmla="*/ 11279315 w 12192000"/>
              <a:gd name="connsiteY48" fmla="*/ 3618448 h 4267200"/>
              <a:gd name="connsiteX49" fmla="*/ 11317765 w 12192000"/>
              <a:gd name="connsiteY49" fmla="*/ 3638405 h 4267200"/>
              <a:gd name="connsiteX50" fmla="*/ 11304886 w 12192000"/>
              <a:gd name="connsiteY50" fmla="*/ 4200582 h 4267200"/>
              <a:gd name="connsiteX51" fmla="*/ 11298904 w 12192000"/>
              <a:gd name="connsiteY51" fmla="*/ 4267200 h 4267200"/>
              <a:gd name="connsiteX52" fmla="*/ 11213088 w 12192000"/>
              <a:gd name="connsiteY52" fmla="*/ 4267200 h 4267200"/>
              <a:gd name="connsiteX53" fmla="*/ 11219157 w 12192000"/>
              <a:gd name="connsiteY53" fmla="*/ 4210725 h 4267200"/>
              <a:gd name="connsiteX54" fmla="*/ 11225213 w 12192000"/>
              <a:gd name="connsiteY54" fmla="*/ 3936722 h 4267200"/>
              <a:gd name="connsiteX55" fmla="*/ 11182914 w 12192000"/>
              <a:gd name="connsiteY55" fmla="*/ 4196771 h 4267200"/>
              <a:gd name="connsiteX56" fmla="*/ 11172266 w 12192000"/>
              <a:gd name="connsiteY56" fmla="*/ 4267200 h 4267200"/>
              <a:gd name="connsiteX57" fmla="*/ 11140975 w 12192000"/>
              <a:gd name="connsiteY57" fmla="*/ 4267200 h 4267200"/>
              <a:gd name="connsiteX58" fmla="*/ 11152239 w 12192000"/>
              <a:gd name="connsiteY58" fmla="*/ 4192628 h 4267200"/>
              <a:gd name="connsiteX59" fmla="*/ 11201005 w 12192000"/>
              <a:gd name="connsiteY59" fmla="*/ 3900089 h 4267200"/>
              <a:gd name="connsiteX60" fmla="*/ 11105754 w 12192000"/>
              <a:gd name="connsiteY60" fmla="*/ 4139192 h 4267200"/>
              <a:gd name="connsiteX61" fmla="*/ 11065821 w 12192000"/>
              <a:gd name="connsiteY61" fmla="*/ 4267200 h 4267200"/>
              <a:gd name="connsiteX62" fmla="*/ 10978133 w 12192000"/>
              <a:gd name="connsiteY62" fmla="*/ 4267200 h 4267200"/>
              <a:gd name="connsiteX63" fmla="*/ 11088889 w 12192000"/>
              <a:gd name="connsiteY63" fmla="*/ 3963916 h 4267200"/>
              <a:gd name="connsiteX64" fmla="*/ 11231212 w 12192000"/>
              <a:gd name="connsiteY64" fmla="*/ 3645474 h 4267200"/>
              <a:gd name="connsiteX65" fmla="*/ 11279315 w 12192000"/>
              <a:gd name="connsiteY65" fmla="*/ 3618448 h 4267200"/>
              <a:gd name="connsiteX66" fmla="*/ 10296877 w 12192000"/>
              <a:gd name="connsiteY66" fmla="*/ 3526602 h 4267200"/>
              <a:gd name="connsiteX67" fmla="*/ 10314210 w 12192000"/>
              <a:gd name="connsiteY67" fmla="*/ 3538353 h 4267200"/>
              <a:gd name="connsiteX68" fmla="*/ 10450858 w 12192000"/>
              <a:gd name="connsiteY68" fmla="*/ 3902477 h 4267200"/>
              <a:gd name="connsiteX69" fmla="*/ 10572255 w 12192000"/>
              <a:gd name="connsiteY69" fmla="*/ 4267200 h 4267200"/>
              <a:gd name="connsiteX70" fmla="*/ 10477642 w 12192000"/>
              <a:gd name="connsiteY70" fmla="*/ 4267200 h 4267200"/>
              <a:gd name="connsiteX71" fmla="*/ 10436479 w 12192000"/>
              <a:gd name="connsiteY71" fmla="*/ 4144570 h 4267200"/>
              <a:gd name="connsiteX72" fmla="*/ 10277529 w 12192000"/>
              <a:gd name="connsiteY72" fmla="*/ 3701307 h 4267200"/>
              <a:gd name="connsiteX73" fmla="*/ 10276797 w 12192000"/>
              <a:gd name="connsiteY73" fmla="*/ 3708672 h 4267200"/>
              <a:gd name="connsiteX74" fmla="*/ 10385906 w 12192000"/>
              <a:gd name="connsiteY74" fmla="*/ 4147031 h 4267200"/>
              <a:gd name="connsiteX75" fmla="*/ 10431445 w 12192000"/>
              <a:gd name="connsiteY75" fmla="*/ 4267200 h 4267200"/>
              <a:gd name="connsiteX76" fmla="*/ 10398237 w 12192000"/>
              <a:gd name="connsiteY76" fmla="*/ 4267200 h 4267200"/>
              <a:gd name="connsiteX77" fmla="*/ 10356661 w 12192000"/>
              <a:gd name="connsiteY77" fmla="*/ 4157302 h 4267200"/>
              <a:gd name="connsiteX78" fmla="*/ 10268559 w 12192000"/>
              <a:gd name="connsiteY78" fmla="*/ 3871054 h 4267200"/>
              <a:gd name="connsiteX79" fmla="*/ 10340065 w 12192000"/>
              <a:gd name="connsiteY79" fmla="*/ 4201637 h 4267200"/>
              <a:gd name="connsiteX80" fmla="*/ 10368861 w 12192000"/>
              <a:gd name="connsiteY80" fmla="*/ 4267200 h 4267200"/>
              <a:gd name="connsiteX81" fmla="*/ 10267862 w 12192000"/>
              <a:gd name="connsiteY81" fmla="*/ 4267200 h 4267200"/>
              <a:gd name="connsiteX82" fmla="*/ 10236210 w 12192000"/>
              <a:gd name="connsiteY82" fmla="*/ 4185635 h 4267200"/>
              <a:gd name="connsiteX83" fmla="*/ 10225980 w 12192000"/>
              <a:gd name="connsiteY83" fmla="*/ 3561061 h 4267200"/>
              <a:gd name="connsiteX84" fmla="*/ 10296877 w 12192000"/>
              <a:gd name="connsiteY84" fmla="*/ 3526602 h 4267200"/>
              <a:gd name="connsiteX85" fmla="*/ 3429186 w 12192000"/>
              <a:gd name="connsiteY85" fmla="*/ 3458784 h 4267200"/>
              <a:gd name="connsiteX86" fmla="*/ 3446761 w 12192000"/>
              <a:gd name="connsiteY86" fmla="*/ 3461278 h 4267200"/>
              <a:gd name="connsiteX87" fmla="*/ 4419733 w 12192000"/>
              <a:gd name="connsiteY87" fmla="*/ 3963555 h 4267200"/>
              <a:gd name="connsiteX88" fmla="*/ 4659448 w 12192000"/>
              <a:gd name="connsiteY88" fmla="*/ 4172746 h 4267200"/>
              <a:gd name="connsiteX89" fmla="*/ 4719140 w 12192000"/>
              <a:gd name="connsiteY89" fmla="*/ 4267200 h 4267200"/>
              <a:gd name="connsiteX90" fmla="*/ 4641222 w 12192000"/>
              <a:gd name="connsiteY90" fmla="*/ 4267200 h 4267200"/>
              <a:gd name="connsiteX91" fmla="*/ 4599968 w 12192000"/>
              <a:gd name="connsiteY91" fmla="*/ 4207074 h 4267200"/>
              <a:gd name="connsiteX92" fmla="*/ 4136093 w 12192000"/>
              <a:gd name="connsiteY92" fmla="*/ 3858466 h 4267200"/>
              <a:gd name="connsiteX93" fmla="*/ 3670252 w 12192000"/>
              <a:gd name="connsiteY93" fmla="*/ 3622798 h 4267200"/>
              <a:gd name="connsiteX94" fmla="*/ 3817258 w 12192000"/>
              <a:gd name="connsiteY94" fmla="*/ 3723577 h 4267200"/>
              <a:gd name="connsiteX95" fmla="*/ 4000461 w 12192000"/>
              <a:gd name="connsiteY95" fmla="*/ 3855966 h 4267200"/>
              <a:gd name="connsiteX96" fmla="*/ 4088180 w 12192000"/>
              <a:gd name="connsiteY96" fmla="*/ 3929774 h 4267200"/>
              <a:gd name="connsiteX97" fmla="*/ 4184555 w 12192000"/>
              <a:gd name="connsiteY97" fmla="*/ 4010683 h 4267200"/>
              <a:gd name="connsiteX98" fmla="*/ 4399563 w 12192000"/>
              <a:gd name="connsiteY98" fmla="*/ 4158106 h 4267200"/>
              <a:gd name="connsiteX99" fmla="*/ 4546299 w 12192000"/>
              <a:gd name="connsiteY99" fmla="*/ 4254934 h 4267200"/>
              <a:gd name="connsiteX100" fmla="*/ 4561743 w 12192000"/>
              <a:gd name="connsiteY100" fmla="*/ 4267200 h 4267200"/>
              <a:gd name="connsiteX101" fmla="*/ 4509274 w 12192000"/>
              <a:gd name="connsiteY101" fmla="*/ 4267200 h 4267200"/>
              <a:gd name="connsiteX102" fmla="*/ 4383389 w 12192000"/>
              <a:gd name="connsiteY102" fmla="*/ 4184369 h 4267200"/>
              <a:gd name="connsiteX103" fmla="*/ 4165508 w 12192000"/>
              <a:gd name="connsiteY103" fmla="*/ 4035196 h 4267200"/>
              <a:gd name="connsiteX104" fmla="*/ 4068162 w 12192000"/>
              <a:gd name="connsiteY104" fmla="*/ 3953394 h 4267200"/>
              <a:gd name="connsiteX105" fmla="*/ 3981416 w 12192000"/>
              <a:gd name="connsiteY105" fmla="*/ 3880482 h 4267200"/>
              <a:gd name="connsiteX106" fmla="*/ 3800147 w 12192000"/>
              <a:gd name="connsiteY106" fmla="*/ 3749872 h 4267200"/>
              <a:gd name="connsiteX107" fmla="*/ 3655073 w 12192000"/>
              <a:gd name="connsiteY107" fmla="*/ 3650884 h 4267200"/>
              <a:gd name="connsiteX108" fmla="*/ 3989938 w 12192000"/>
              <a:gd name="connsiteY108" fmla="*/ 3991685 h 4267200"/>
              <a:gd name="connsiteX109" fmla="*/ 4393907 w 12192000"/>
              <a:gd name="connsiteY109" fmla="*/ 4261258 h 4267200"/>
              <a:gd name="connsiteX110" fmla="*/ 4408201 w 12192000"/>
              <a:gd name="connsiteY110" fmla="*/ 4267200 h 4267200"/>
              <a:gd name="connsiteX111" fmla="*/ 4250346 w 12192000"/>
              <a:gd name="connsiteY111" fmla="*/ 4267200 h 4267200"/>
              <a:gd name="connsiteX112" fmla="*/ 4245269 w 12192000"/>
              <a:gd name="connsiteY112" fmla="*/ 4265040 h 4267200"/>
              <a:gd name="connsiteX113" fmla="*/ 4036318 w 12192000"/>
              <a:gd name="connsiteY113" fmla="*/ 4147013 h 4267200"/>
              <a:gd name="connsiteX114" fmla="*/ 3432098 w 12192000"/>
              <a:gd name="connsiteY114" fmla="*/ 3537312 h 4267200"/>
              <a:gd name="connsiteX115" fmla="*/ 3429186 w 12192000"/>
              <a:gd name="connsiteY115" fmla="*/ 3458784 h 4267200"/>
              <a:gd name="connsiteX116" fmla="*/ 9334796 w 12192000"/>
              <a:gd name="connsiteY116" fmla="*/ 3456584 h 4267200"/>
              <a:gd name="connsiteX117" fmla="*/ 9651570 w 12192000"/>
              <a:gd name="connsiteY117" fmla="*/ 3826505 h 4267200"/>
              <a:gd name="connsiteX118" fmla="*/ 9334796 w 12192000"/>
              <a:gd name="connsiteY118" fmla="*/ 3456584 h 4267200"/>
              <a:gd name="connsiteX119" fmla="*/ 4440129 w 12192000"/>
              <a:gd name="connsiteY119" fmla="*/ 3448571 h 4267200"/>
              <a:gd name="connsiteX120" fmla="*/ 4856525 w 12192000"/>
              <a:gd name="connsiteY120" fmla="*/ 3915351 h 4267200"/>
              <a:gd name="connsiteX121" fmla="*/ 5059055 w 12192000"/>
              <a:gd name="connsiteY121" fmla="*/ 4108918 h 4267200"/>
              <a:gd name="connsiteX122" fmla="*/ 5290070 w 12192000"/>
              <a:gd name="connsiteY122" fmla="*/ 4263619 h 4267200"/>
              <a:gd name="connsiteX123" fmla="*/ 4834991 w 12192000"/>
              <a:gd name="connsiteY123" fmla="*/ 3830985 h 4267200"/>
              <a:gd name="connsiteX124" fmla="*/ 4440129 w 12192000"/>
              <a:gd name="connsiteY124" fmla="*/ 3448571 h 4267200"/>
              <a:gd name="connsiteX125" fmla="*/ 5425834 w 12192000"/>
              <a:gd name="connsiteY125" fmla="*/ 3162785 h 4267200"/>
              <a:gd name="connsiteX126" fmla="*/ 5401644 w 12192000"/>
              <a:gd name="connsiteY126" fmla="*/ 3617847 h 4267200"/>
              <a:gd name="connsiteX127" fmla="*/ 5467256 w 12192000"/>
              <a:gd name="connsiteY127" fmla="*/ 4175494 h 4267200"/>
              <a:gd name="connsiteX128" fmla="*/ 5448069 w 12192000"/>
              <a:gd name="connsiteY128" fmla="*/ 3567554 h 4267200"/>
              <a:gd name="connsiteX129" fmla="*/ 1318687 w 12192000"/>
              <a:gd name="connsiteY129" fmla="*/ 3113840 h 4267200"/>
              <a:gd name="connsiteX130" fmla="*/ 1066793 w 12192000"/>
              <a:gd name="connsiteY130" fmla="*/ 3212171 h 4267200"/>
              <a:gd name="connsiteX131" fmla="*/ 993319 w 12192000"/>
              <a:gd name="connsiteY131" fmla="*/ 3247648 h 4267200"/>
              <a:gd name="connsiteX132" fmla="*/ 853081 w 12192000"/>
              <a:gd name="connsiteY132" fmla="*/ 3312410 h 4267200"/>
              <a:gd name="connsiteX133" fmla="*/ 805957 w 12192000"/>
              <a:gd name="connsiteY133" fmla="*/ 3330443 h 4267200"/>
              <a:gd name="connsiteX134" fmla="*/ 1318687 w 12192000"/>
              <a:gd name="connsiteY134" fmla="*/ 3113840 h 4267200"/>
              <a:gd name="connsiteX135" fmla="*/ 5453702 w 12192000"/>
              <a:gd name="connsiteY135" fmla="*/ 3090882 h 4267200"/>
              <a:gd name="connsiteX136" fmla="*/ 5480135 w 12192000"/>
              <a:gd name="connsiteY136" fmla="*/ 3565802 h 4267200"/>
              <a:gd name="connsiteX137" fmla="*/ 5499023 w 12192000"/>
              <a:gd name="connsiteY137" fmla="*/ 4166310 h 4267200"/>
              <a:gd name="connsiteX138" fmla="*/ 5547022 w 12192000"/>
              <a:gd name="connsiteY138" fmla="*/ 3607838 h 4267200"/>
              <a:gd name="connsiteX139" fmla="*/ 5515964 w 12192000"/>
              <a:gd name="connsiteY139" fmla="*/ 3378541 h 4267200"/>
              <a:gd name="connsiteX140" fmla="*/ 5453702 w 12192000"/>
              <a:gd name="connsiteY140" fmla="*/ 3090882 h 4267200"/>
              <a:gd name="connsiteX141" fmla="*/ 9790480 w 12192000"/>
              <a:gd name="connsiteY141" fmla="*/ 3078533 h 4267200"/>
              <a:gd name="connsiteX142" fmla="*/ 9763295 w 12192000"/>
              <a:gd name="connsiteY142" fmla="*/ 3245370 h 4267200"/>
              <a:gd name="connsiteX143" fmla="*/ 9736458 w 12192000"/>
              <a:gd name="connsiteY143" fmla="*/ 3758413 h 4267200"/>
              <a:gd name="connsiteX144" fmla="*/ 9763499 w 12192000"/>
              <a:gd name="connsiteY144" fmla="*/ 3528057 h 4267200"/>
              <a:gd name="connsiteX145" fmla="*/ 9793906 w 12192000"/>
              <a:gd name="connsiteY145" fmla="*/ 3231157 h 4267200"/>
              <a:gd name="connsiteX146" fmla="*/ 9791874 w 12192000"/>
              <a:gd name="connsiteY146" fmla="*/ 3142788 h 4267200"/>
              <a:gd name="connsiteX147" fmla="*/ 9790480 w 12192000"/>
              <a:gd name="connsiteY147" fmla="*/ 3078533 h 4267200"/>
              <a:gd name="connsiteX148" fmla="*/ 1238695 w 12192000"/>
              <a:gd name="connsiteY148" fmla="*/ 3076820 h 4267200"/>
              <a:gd name="connsiteX149" fmla="*/ 716371 w 12192000"/>
              <a:gd name="connsiteY149" fmla="*/ 3293249 h 4267200"/>
              <a:gd name="connsiteX150" fmla="*/ 579522 w 12192000"/>
              <a:gd name="connsiteY150" fmla="*/ 3371759 h 4267200"/>
              <a:gd name="connsiteX151" fmla="*/ 600288 w 12192000"/>
              <a:gd name="connsiteY151" fmla="*/ 3365555 h 4267200"/>
              <a:gd name="connsiteX152" fmla="*/ 840692 w 12192000"/>
              <a:gd name="connsiteY152" fmla="*/ 3284921 h 4267200"/>
              <a:gd name="connsiteX153" fmla="*/ 979248 w 12192000"/>
              <a:gd name="connsiteY153" fmla="*/ 3221003 h 4267200"/>
              <a:gd name="connsiteX154" fmla="*/ 1053282 w 12192000"/>
              <a:gd name="connsiteY154" fmla="*/ 3185247 h 4267200"/>
              <a:gd name="connsiteX155" fmla="*/ 1320603 w 12192000"/>
              <a:gd name="connsiteY155" fmla="*/ 3081281 h 4267200"/>
              <a:gd name="connsiteX156" fmla="*/ 1238695 w 12192000"/>
              <a:gd name="connsiteY156" fmla="*/ 3076820 h 4267200"/>
              <a:gd name="connsiteX157" fmla="*/ 5425627 w 12192000"/>
              <a:gd name="connsiteY157" fmla="*/ 2954192 h 4267200"/>
              <a:gd name="connsiteX158" fmla="*/ 5470770 w 12192000"/>
              <a:gd name="connsiteY158" fmla="*/ 3005435 h 4267200"/>
              <a:gd name="connsiteX159" fmla="*/ 5567647 w 12192000"/>
              <a:gd name="connsiteY159" fmla="*/ 4190286 h 4267200"/>
              <a:gd name="connsiteX160" fmla="*/ 5545854 w 12192000"/>
              <a:gd name="connsiteY160" fmla="*/ 4267200 h 4267200"/>
              <a:gd name="connsiteX161" fmla="*/ 5391871 w 12192000"/>
              <a:gd name="connsiteY161" fmla="*/ 4267200 h 4267200"/>
              <a:gd name="connsiteX162" fmla="*/ 5318171 w 12192000"/>
              <a:gd name="connsiteY162" fmla="*/ 4175818 h 4267200"/>
              <a:gd name="connsiteX163" fmla="*/ 4943646 w 12192000"/>
              <a:gd name="connsiteY163" fmla="*/ 3822916 h 4267200"/>
              <a:gd name="connsiteX164" fmla="*/ 4594837 w 12192000"/>
              <a:gd name="connsiteY164" fmla="*/ 3532274 h 4267200"/>
              <a:gd name="connsiteX165" fmla="*/ 4441737 w 12192000"/>
              <a:gd name="connsiteY165" fmla="*/ 3399734 h 4267200"/>
              <a:gd name="connsiteX166" fmla="*/ 4431236 w 12192000"/>
              <a:gd name="connsiteY166" fmla="*/ 3400954 h 4267200"/>
              <a:gd name="connsiteX167" fmla="*/ 4557150 w 12192000"/>
              <a:gd name="connsiteY167" fmla="*/ 3510023 h 4267200"/>
              <a:gd name="connsiteX168" fmla="*/ 4856936 w 12192000"/>
              <a:gd name="connsiteY168" fmla="*/ 3809146 h 4267200"/>
              <a:gd name="connsiteX169" fmla="*/ 5111996 w 12192000"/>
              <a:gd name="connsiteY169" fmla="*/ 4065759 h 4267200"/>
              <a:gd name="connsiteX170" fmla="*/ 5246890 w 12192000"/>
              <a:gd name="connsiteY170" fmla="*/ 4187633 h 4267200"/>
              <a:gd name="connsiteX171" fmla="*/ 5347266 w 12192000"/>
              <a:gd name="connsiteY171" fmla="*/ 4267200 h 4267200"/>
              <a:gd name="connsiteX172" fmla="*/ 5164092 w 12192000"/>
              <a:gd name="connsiteY172" fmla="*/ 4267200 h 4267200"/>
              <a:gd name="connsiteX173" fmla="*/ 5108945 w 12192000"/>
              <a:gd name="connsiteY173" fmla="*/ 4232176 h 4267200"/>
              <a:gd name="connsiteX174" fmla="*/ 4294126 w 12192000"/>
              <a:gd name="connsiteY174" fmla="*/ 3303048 h 4267200"/>
              <a:gd name="connsiteX175" fmla="*/ 4305321 w 12192000"/>
              <a:gd name="connsiteY175" fmla="*/ 3256953 h 4267200"/>
              <a:gd name="connsiteX176" fmla="*/ 4949299 w 12192000"/>
              <a:gd name="connsiteY176" fmla="*/ 3766336 h 4267200"/>
              <a:gd name="connsiteX177" fmla="*/ 5291452 w 12192000"/>
              <a:gd name="connsiteY177" fmla="*/ 4076801 h 4267200"/>
              <a:gd name="connsiteX178" fmla="*/ 5434998 w 12192000"/>
              <a:gd name="connsiteY178" fmla="*/ 4254100 h 4267200"/>
              <a:gd name="connsiteX179" fmla="*/ 5351015 w 12192000"/>
              <a:gd name="connsiteY179" fmla="*/ 3760989 h 4267200"/>
              <a:gd name="connsiteX180" fmla="*/ 5413780 w 12192000"/>
              <a:gd name="connsiteY180" fmla="*/ 2966265 h 4267200"/>
              <a:gd name="connsiteX181" fmla="*/ 5425627 w 12192000"/>
              <a:gd name="connsiteY181" fmla="*/ 2954192 h 4267200"/>
              <a:gd name="connsiteX182" fmla="*/ 8380397 w 12192000"/>
              <a:gd name="connsiteY182" fmla="*/ 2896659 h 4267200"/>
              <a:gd name="connsiteX183" fmla="*/ 8634801 w 12192000"/>
              <a:gd name="connsiteY183" fmla="*/ 3304169 h 4267200"/>
              <a:gd name="connsiteX184" fmla="*/ 8971448 w 12192000"/>
              <a:gd name="connsiteY184" fmla="*/ 3675946 h 4267200"/>
              <a:gd name="connsiteX185" fmla="*/ 8820691 w 12192000"/>
              <a:gd name="connsiteY185" fmla="*/ 3486482 h 4267200"/>
              <a:gd name="connsiteX186" fmla="*/ 8807612 w 12192000"/>
              <a:gd name="connsiteY186" fmla="*/ 3467256 h 4267200"/>
              <a:gd name="connsiteX187" fmla="*/ 8556796 w 12192000"/>
              <a:gd name="connsiteY187" fmla="*/ 3116474 h 4267200"/>
              <a:gd name="connsiteX188" fmla="*/ 8427018 w 12192000"/>
              <a:gd name="connsiteY188" fmla="*/ 2948853 h 4267200"/>
              <a:gd name="connsiteX189" fmla="*/ 8380397 w 12192000"/>
              <a:gd name="connsiteY189" fmla="*/ 2896659 h 4267200"/>
              <a:gd name="connsiteX190" fmla="*/ 9831020 w 12192000"/>
              <a:gd name="connsiteY190" fmla="*/ 2871730 h 4267200"/>
              <a:gd name="connsiteX191" fmla="*/ 9827707 w 12192000"/>
              <a:gd name="connsiteY191" fmla="*/ 2915231 h 4267200"/>
              <a:gd name="connsiteX192" fmla="*/ 9820699 w 12192000"/>
              <a:gd name="connsiteY192" fmla="*/ 3051540 h 4267200"/>
              <a:gd name="connsiteX193" fmla="*/ 9822525 w 12192000"/>
              <a:gd name="connsiteY193" fmla="*/ 3140814 h 4267200"/>
              <a:gd name="connsiteX194" fmla="*/ 9824704 w 12192000"/>
              <a:gd name="connsiteY194" fmla="*/ 3230628 h 4267200"/>
              <a:gd name="connsiteX195" fmla="*/ 9793821 w 12192000"/>
              <a:gd name="connsiteY195" fmla="*/ 3531652 h 4267200"/>
              <a:gd name="connsiteX196" fmla="*/ 9767436 w 12192000"/>
              <a:gd name="connsiteY196" fmla="*/ 3750864 h 4267200"/>
              <a:gd name="connsiteX197" fmla="*/ 9814477 w 12192000"/>
              <a:gd name="connsiteY197" fmla="*/ 3662531 h 4267200"/>
              <a:gd name="connsiteX198" fmla="*/ 9831020 w 12192000"/>
              <a:gd name="connsiteY198" fmla="*/ 2871730 h 4267200"/>
              <a:gd name="connsiteX199" fmla="*/ 8380521 w 12192000"/>
              <a:gd name="connsiteY199" fmla="*/ 2850596 h 4267200"/>
              <a:gd name="connsiteX200" fmla="*/ 8451446 w 12192000"/>
              <a:gd name="connsiteY200" fmla="*/ 2928627 h 4267200"/>
              <a:gd name="connsiteX201" fmla="*/ 8582269 w 12192000"/>
              <a:gd name="connsiteY201" fmla="*/ 3097880 h 4267200"/>
              <a:gd name="connsiteX202" fmla="*/ 8833783 w 12192000"/>
              <a:gd name="connsiteY202" fmla="*/ 3449753 h 4267200"/>
              <a:gd name="connsiteX203" fmla="*/ 8846863 w 12192000"/>
              <a:gd name="connsiteY203" fmla="*/ 3468981 h 4267200"/>
              <a:gd name="connsiteX204" fmla="*/ 8960046 w 12192000"/>
              <a:gd name="connsiteY204" fmla="*/ 3620389 h 4267200"/>
              <a:gd name="connsiteX205" fmla="*/ 8380521 w 12192000"/>
              <a:gd name="connsiteY205" fmla="*/ 2850596 h 4267200"/>
              <a:gd name="connsiteX206" fmla="*/ 9854151 w 12192000"/>
              <a:gd name="connsiteY206" fmla="*/ 2642862 h 4267200"/>
              <a:gd name="connsiteX207" fmla="*/ 9871341 w 12192000"/>
              <a:gd name="connsiteY207" fmla="*/ 2659697 h 4267200"/>
              <a:gd name="connsiteX208" fmla="*/ 9966678 w 12192000"/>
              <a:gd name="connsiteY208" fmla="*/ 3423399 h 4267200"/>
              <a:gd name="connsiteX209" fmla="*/ 9880832 w 12192000"/>
              <a:gd name="connsiteY209" fmla="*/ 3700562 h 4267200"/>
              <a:gd name="connsiteX210" fmla="*/ 9896024 w 12192000"/>
              <a:gd name="connsiteY210" fmla="*/ 4178295 h 4267200"/>
              <a:gd name="connsiteX211" fmla="*/ 10028060 w 12192000"/>
              <a:gd name="connsiteY211" fmla="*/ 4267200 h 4267200"/>
              <a:gd name="connsiteX212" fmla="*/ 9651813 w 12192000"/>
              <a:gd name="connsiteY212" fmla="*/ 4267200 h 4267200"/>
              <a:gd name="connsiteX213" fmla="*/ 9814527 w 12192000"/>
              <a:gd name="connsiteY213" fmla="*/ 4248048 h 4267200"/>
              <a:gd name="connsiteX214" fmla="*/ 9615182 w 12192000"/>
              <a:gd name="connsiteY214" fmla="*/ 4220499 h 4267200"/>
              <a:gd name="connsiteX215" fmla="*/ 9465210 w 12192000"/>
              <a:gd name="connsiteY215" fmla="*/ 4242240 h 4267200"/>
              <a:gd name="connsiteX216" fmla="*/ 9387108 w 12192000"/>
              <a:gd name="connsiteY216" fmla="*/ 4267200 h 4267200"/>
              <a:gd name="connsiteX217" fmla="*/ 9268441 w 12192000"/>
              <a:gd name="connsiteY217" fmla="*/ 4267200 h 4267200"/>
              <a:gd name="connsiteX218" fmla="*/ 9307676 w 12192000"/>
              <a:gd name="connsiteY218" fmla="*/ 4251276 h 4267200"/>
              <a:gd name="connsiteX219" fmla="*/ 9761570 w 12192000"/>
              <a:gd name="connsiteY219" fmla="*/ 4182283 h 4267200"/>
              <a:gd name="connsiteX220" fmla="*/ 9368237 w 12192000"/>
              <a:gd name="connsiteY220" fmla="*/ 3949470 h 4267200"/>
              <a:gd name="connsiteX221" fmla="*/ 9354614 w 12192000"/>
              <a:gd name="connsiteY221" fmla="*/ 3951288 h 4267200"/>
              <a:gd name="connsiteX222" fmla="*/ 8364351 w 12192000"/>
              <a:gd name="connsiteY222" fmla="*/ 4159267 h 4267200"/>
              <a:gd name="connsiteX223" fmla="*/ 8386567 w 12192000"/>
              <a:gd name="connsiteY223" fmla="*/ 4119760 h 4267200"/>
              <a:gd name="connsiteX224" fmla="*/ 9231713 w 12192000"/>
              <a:gd name="connsiteY224" fmla="*/ 3873539 h 4267200"/>
              <a:gd name="connsiteX225" fmla="*/ 9023301 w 12192000"/>
              <a:gd name="connsiteY225" fmla="*/ 3763109 h 4267200"/>
              <a:gd name="connsiteX226" fmla="*/ 9010556 w 12192000"/>
              <a:gd name="connsiteY226" fmla="*/ 3758998 h 4267200"/>
              <a:gd name="connsiteX227" fmla="*/ 8604324 w 12192000"/>
              <a:gd name="connsiteY227" fmla="*/ 3417171 h 4267200"/>
              <a:gd name="connsiteX228" fmla="*/ 8218577 w 12192000"/>
              <a:gd name="connsiteY228" fmla="*/ 2770227 h 4267200"/>
              <a:gd name="connsiteX229" fmla="*/ 8222774 w 12192000"/>
              <a:gd name="connsiteY229" fmla="*/ 2749954 h 4267200"/>
              <a:gd name="connsiteX230" fmla="*/ 8297623 w 12192000"/>
              <a:gd name="connsiteY230" fmla="*/ 2731935 h 4267200"/>
              <a:gd name="connsiteX231" fmla="*/ 9090618 w 12192000"/>
              <a:gd name="connsiteY231" fmla="*/ 3716225 h 4267200"/>
              <a:gd name="connsiteX232" fmla="*/ 9762441 w 12192000"/>
              <a:gd name="connsiteY232" fmla="*/ 4093587 h 4267200"/>
              <a:gd name="connsiteX233" fmla="*/ 9717826 w 12192000"/>
              <a:gd name="connsiteY233" fmla="*/ 3916719 h 4267200"/>
              <a:gd name="connsiteX234" fmla="*/ 9713123 w 12192000"/>
              <a:gd name="connsiteY234" fmla="*/ 3916663 h 4267200"/>
              <a:gd name="connsiteX235" fmla="*/ 9175594 w 12192000"/>
              <a:gd name="connsiteY235" fmla="*/ 3326950 h 4267200"/>
              <a:gd name="connsiteX236" fmla="*/ 9253941 w 12192000"/>
              <a:gd name="connsiteY236" fmla="*/ 3287566 h 4267200"/>
              <a:gd name="connsiteX237" fmla="*/ 9625671 w 12192000"/>
              <a:gd name="connsiteY237" fmla="*/ 3639960 h 4267200"/>
              <a:gd name="connsiteX238" fmla="*/ 9656881 w 12192000"/>
              <a:gd name="connsiteY238" fmla="*/ 3333361 h 4267200"/>
              <a:gd name="connsiteX239" fmla="*/ 9782066 w 12192000"/>
              <a:gd name="connsiteY239" fmla="*/ 2680771 h 4267200"/>
              <a:gd name="connsiteX240" fmla="*/ 9854151 w 12192000"/>
              <a:gd name="connsiteY240" fmla="*/ 2642862 h 4267200"/>
              <a:gd name="connsiteX241" fmla="*/ 11114299 w 12192000"/>
              <a:gd name="connsiteY241" fmla="*/ 2390555 h 4267200"/>
              <a:gd name="connsiteX242" fmla="*/ 11113373 w 12192000"/>
              <a:gd name="connsiteY242" fmla="*/ 2392739 h 4267200"/>
              <a:gd name="connsiteX243" fmla="*/ 11117197 w 12192000"/>
              <a:gd name="connsiteY243" fmla="*/ 2394358 h 4267200"/>
              <a:gd name="connsiteX244" fmla="*/ 11114299 w 12192000"/>
              <a:gd name="connsiteY244" fmla="*/ 2390555 h 4267200"/>
              <a:gd name="connsiteX245" fmla="*/ 10506276 w 12192000"/>
              <a:gd name="connsiteY245" fmla="*/ 2118977 h 4267200"/>
              <a:gd name="connsiteX246" fmla="*/ 10431542 w 12192000"/>
              <a:gd name="connsiteY246" fmla="*/ 2525128 h 4267200"/>
              <a:gd name="connsiteX247" fmla="*/ 10391375 w 12192000"/>
              <a:gd name="connsiteY247" fmla="*/ 2667145 h 4267200"/>
              <a:gd name="connsiteX248" fmla="*/ 10355047 w 12192000"/>
              <a:gd name="connsiteY248" fmla="*/ 2832031 h 4267200"/>
              <a:gd name="connsiteX249" fmla="*/ 10336080 w 12192000"/>
              <a:gd name="connsiteY249" fmla="*/ 2927011 h 4267200"/>
              <a:gd name="connsiteX250" fmla="*/ 10389394 w 12192000"/>
              <a:gd name="connsiteY250" fmla="*/ 2782834 h 4267200"/>
              <a:gd name="connsiteX251" fmla="*/ 10506276 w 12192000"/>
              <a:gd name="connsiteY251" fmla="*/ 2118977 h 4267200"/>
              <a:gd name="connsiteX252" fmla="*/ 11538179 w 12192000"/>
              <a:gd name="connsiteY252" fmla="*/ 2090376 h 4267200"/>
              <a:gd name="connsiteX253" fmla="*/ 11577479 w 12192000"/>
              <a:gd name="connsiteY253" fmla="*/ 2228695 h 4267200"/>
              <a:gd name="connsiteX254" fmla="*/ 11586754 w 12192000"/>
              <a:gd name="connsiteY254" fmla="*/ 2266098 h 4267200"/>
              <a:gd name="connsiteX255" fmla="*/ 11609011 w 12192000"/>
              <a:gd name="connsiteY255" fmla="*/ 2353427 h 4267200"/>
              <a:gd name="connsiteX256" fmla="*/ 11761579 w 12192000"/>
              <a:gd name="connsiteY256" fmla="*/ 2703223 h 4267200"/>
              <a:gd name="connsiteX257" fmla="*/ 11877711 w 12192000"/>
              <a:gd name="connsiteY257" fmla="*/ 2947465 h 4267200"/>
              <a:gd name="connsiteX258" fmla="*/ 11538179 w 12192000"/>
              <a:gd name="connsiteY258" fmla="*/ 2090376 h 4267200"/>
              <a:gd name="connsiteX259" fmla="*/ 6604735 w 12192000"/>
              <a:gd name="connsiteY259" fmla="*/ 2041381 h 4267200"/>
              <a:gd name="connsiteX260" fmla="*/ 7204487 w 12192000"/>
              <a:gd name="connsiteY260" fmla="*/ 2742112 h 4267200"/>
              <a:gd name="connsiteX261" fmla="*/ 7131592 w 12192000"/>
              <a:gd name="connsiteY261" fmla="*/ 2672096 h 4267200"/>
              <a:gd name="connsiteX262" fmla="*/ 6996344 w 12192000"/>
              <a:gd name="connsiteY262" fmla="*/ 2518310 h 4267200"/>
              <a:gd name="connsiteX263" fmla="*/ 6735495 w 12192000"/>
              <a:gd name="connsiteY263" fmla="*/ 2196890 h 4267200"/>
              <a:gd name="connsiteX264" fmla="*/ 6721901 w 12192000"/>
              <a:gd name="connsiteY264" fmla="*/ 2179274 h 4267200"/>
              <a:gd name="connsiteX265" fmla="*/ 6604735 w 12192000"/>
              <a:gd name="connsiteY265" fmla="*/ 2041381 h 4267200"/>
              <a:gd name="connsiteX266" fmla="*/ 11488421 w 12192000"/>
              <a:gd name="connsiteY266" fmla="*/ 2034549 h 4267200"/>
              <a:gd name="connsiteX267" fmla="*/ 11840356 w 12192000"/>
              <a:gd name="connsiteY267" fmla="*/ 2932293 h 4267200"/>
              <a:gd name="connsiteX268" fmla="*/ 11736331 w 12192000"/>
              <a:gd name="connsiteY268" fmla="*/ 2715710 h 4267200"/>
              <a:gd name="connsiteX269" fmla="*/ 11581560 w 12192000"/>
              <a:gd name="connsiteY269" fmla="*/ 2360474 h 4267200"/>
              <a:gd name="connsiteX270" fmla="*/ 11558442 w 12192000"/>
              <a:gd name="connsiteY270" fmla="*/ 2272139 h 4267200"/>
              <a:gd name="connsiteX271" fmla="*/ 11549169 w 12192000"/>
              <a:gd name="connsiteY271" fmla="*/ 2234734 h 4267200"/>
              <a:gd name="connsiteX272" fmla="*/ 11488421 w 12192000"/>
              <a:gd name="connsiteY272" fmla="*/ 2034549 h 4267200"/>
              <a:gd name="connsiteX273" fmla="*/ 10468916 w 12192000"/>
              <a:gd name="connsiteY273" fmla="*/ 2032338 h 4267200"/>
              <a:gd name="connsiteX274" fmla="*/ 10421480 w 12192000"/>
              <a:gd name="connsiteY274" fmla="*/ 2185446 h 4267200"/>
              <a:gd name="connsiteX275" fmla="*/ 10351264 w 12192000"/>
              <a:gd name="connsiteY275" fmla="*/ 2591574 h 4267200"/>
              <a:gd name="connsiteX276" fmla="*/ 10294485 w 12192000"/>
              <a:gd name="connsiteY276" fmla="*/ 2991809 h 4267200"/>
              <a:gd name="connsiteX277" fmla="*/ 10327850 w 12192000"/>
              <a:gd name="connsiteY277" fmla="*/ 2826310 h 4267200"/>
              <a:gd name="connsiteX278" fmla="*/ 10364099 w 12192000"/>
              <a:gd name="connsiteY278" fmla="*/ 2660098 h 4267200"/>
              <a:gd name="connsiteX279" fmla="*/ 10404725 w 12192000"/>
              <a:gd name="connsiteY279" fmla="*/ 2516991 h 4267200"/>
              <a:gd name="connsiteX280" fmla="*/ 10478071 w 12192000"/>
              <a:gd name="connsiteY280" fmla="*/ 2114122 h 4267200"/>
              <a:gd name="connsiteX281" fmla="*/ 10468916 w 12192000"/>
              <a:gd name="connsiteY281" fmla="*/ 2032338 h 4267200"/>
              <a:gd name="connsiteX282" fmla="*/ 10573132 w 12192000"/>
              <a:gd name="connsiteY282" fmla="*/ 1991479 h 4267200"/>
              <a:gd name="connsiteX283" fmla="*/ 11066880 w 12192000"/>
              <a:gd name="connsiteY283" fmla="*/ 2371770 h 4267200"/>
              <a:gd name="connsiteX284" fmla="*/ 10573132 w 12192000"/>
              <a:gd name="connsiteY284" fmla="*/ 1991479 h 4267200"/>
              <a:gd name="connsiteX285" fmla="*/ 6591670 w 12192000"/>
              <a:gd name="connsiteY285" fmla="*/ 1988277 h 4267200"/>
              <a:gd name="connsiteX286" fmla="*/ 6747349 w 12192000"/>
              <a:gd name="connsiteY286" fmla="*/ 2160069 h 4267200"/>
              <a:gd name="connsiteX287" fmla="*/ 6760943 w 12192000"/>
              <a:gd name="connsiteY287" fmla="*/ 2177686 h 4267200"/>
              <a:gd name="connsiteX288" fmla="*/ 7021065 w 12192000"/>
              <a:gd name="connsiteY288" fmla="*/ 2498102 h 4267200"/>
              <a:gd name="connsiteX289" fmla="*/ 7155223 w 12192000"/>
              <a:gd name="connsiteY289" fmla="*/ 2650386 h 4267200"/>
              <a:gd name="connsiteX290" fmla="*/ 7203167 w 12192000"/>
              <a:gd name="connsiteY290" fmla="*/ 2697288 h 4267200"/>
              <a:gd name="connsiteX291" fmla="*/ 6937703 w 12192000"/>
              <a:gd name="connsiteY291" fmla="*/ 2321981 h 4267200"/>
              <a:gd name="connsiteX292" fmla="*/ 6591670 w 12192000"/>
              <a:gd name="connsiteY292" fmla="*/ 1988277 h 4267200"/>
              <a:gd name="connsiteX293" fmla="*/ 5798671 w 12192000"/>
              <a:gd name="connsiteY293" fmla="*/ 1981601 h 4267200"/>
              <a:gd name="connsiteX294" fmla="*/ 5754709 w 12192000"/>
              <a:gd name="connsiteY294" fmla="*/ 2071454 h 4267200"/>
              <a:gd name="connsiteX295" fmla="*/ 5763044 w 12192000"/>
              <a:gd name="connsiteY295" fmla="*/ 2842206 h 4267200"/>
              <a:gd name="connsiteX296" fmla="*/ 5764974 w 12192000"/>
              <a:gd name="connsiteY296" fmla="*/ 2799609 h 4267200"/>
              <a:gd name="connsiteX297" fmla="*/ 5767665 w 12192000"/>
              <a:gd name="connsiteY297" fmla="*/ 2666409 h 4267200"/>
              <a:gd name="connsiteX298" fmla="*/ 5763055 w 12192000"/>
              <a:gd name="connsiteY298" fmla="*/ 2579705 h 4267200"/>
              <a:gd name="connsiteX299" fmla="*/ 5758079 w 12192000"/>
              <a:gd name="connsiteY299" fmla="*/ 2492508 h 4267200"/>
              <a:gd name="connsiteX300" fmla="*/ 5779325 w 12192000"/>
              <a:gd name="connsiteY300" fmla="*/ 2197069 h 4267200"/>
              <a:gd name="connsiteX301" fmla="*/ 5798671 w 12192000"/>
              <a:gd name="connsiteY301" fmla="*/ 1981601 h 4267200"/>
              <a:gd name="connsiteX302" fmla="*/ 5829202 w 12192000"/>
              <a:gd name="connsiteY302" fmla="*/ 1971679 h 4267200"/>
              <a:gd name="connsiteX303" fmla="*/ 5809558 w 12192000"/>
              <a:gd name="connsiteY303" fmla="*/ 2198043 h 4267200"/>
              <a:gd name="connsiteX304" fmla="*/ 5788653 w 12192000"/>
              <a:gd name="connsiteY304" fmla="*/ 2489430 h 4267200"/>
              <a:gd name="connsiteX305" fmla="*/ 5793439 w 12192000"/>
              <a:gd name="connsiteY305" fmla="*/ 2575235 h 4267200"/>
              <a:gd name="connsiteX306" fmla="*/ 5796837 w 12192000"/>
              <a:gd name="connsiteY306" fmla="*/ 2637633 h 4267200"/>
              <a:gd name="connsiteX307" fmla="*/ 5818614 w 12192000"/>
              <a:gd name="connsiteY307" fmla="*/ 2473055 h 4267200"/>
              <a:gd name="connsiteX308" fmla="*/ 5829202 w 12192000"/>
              <a:gd name="connsiteY308" fmla="*/ 1971679 h 4267200"/>
              <a:gd name="connsiteX309" fmla="*/ 10578769 w 12192000"/>
              <a:gd name="connsiteY309" fmla="*/ 1962963 h 4267200"/>
              <a:gd name="connsiteX310" fmla="*/ 11073823 w 12192000"/>
              <a:gd name="connsiteY310" fmla="*/ 2338658 h 4267200"/>
              <a:gd name="connsiteX311" fmla="*/ 10578769 w 12192000"/>
              <a:gd name="connsiteY311" fmla="*/ 1962963 h 4267200"/>
              <a:gd name="connsiteX312" fmla="*/ 5911389 w 12192000"/>
              <a:gd name="connsiteY312" fmla="*/ 1898371 h 4267200"/>
              <a:gd name="connsiteX313" fmla="*/ 6237627 w 12192000"/>
              <a:gd name="connsiteY313" fmla="*/ 2231921 h 4267200"/>
              <a:gd name="connsiteX314" fmla="*/ 5911389 w 12192000"/>
              <a:gd name="connsiteY314" fmla="*/ 1898371 h 4267200"/>
              <a:gd name="connsiteX315" fmla="*/ 6944437 w 12192000"/>
              <a:gd name="connsiteY315" fmla="*/ 1575402 h 4267200"/>
              <a:gd name="connsiteX316" fmla="*/ 6304730 w 12192000"/>
              <a:gd name="connsiteY316" fmla="*/ 1766654 h 4267200"/>
              <a:gd name="connsiteX317" fmla="*/ 6944437 w 12192000"/>
              <a:gd name="connsiteY317" fmla="*/ 1575402 h 4267200"/>
              <a:gd name="connsiteX318" fmla="*/ 7019523 w 12192000"/>
              <a:gd name="connsiteY318" fmla="*/ 1519450 h 4267200"/>
              <a:gd name="connsiteX319" fmla="*/ 6298091 w 12192000"/>
              <a:gd name="connsiteY319" fmla="*/ 1737122 h 4267200"/>
              <a:gd name="connsiteX320" fmla="*/ 7019523 w 12192000"/>
              <a:gd name="connsiteY320" fmla="*/ 1519450 h 4267200"/>
              <a:gd name="connsiteX321" fmla="*/ 2399523 w 12192000"/>
              <a:gd name="connsiteY321" fmla="*/ 1428234 h 4267200"/>
              <a:gd name="connsiteX322" fmla="*/ 2224982 w 12192000"/>
              <a:gd name="connsiteY322" fmla="*/ 1826201 h 4267200"/>
              <a:gd name="connsiteX323" fmla="*/ 2096099 w 12192000"/>
              <a:gd name="connsiteY323" fmla="*/ 2345900 h 4267200"/>
              <a:gd name="connsiteX324" fmla="*/ 2283317 w 12192000"/>
              <a:gd name="connsiteY324" fmla="*/ 1796925 h 4267200"/>
              <a:gd name="connsiteX325" fmla="*/ 2448558 w 12192000"/>
              <a:gd name="connsiteY325" fmla="*/ 1373435 h 4267200"/>
              <a:gd name="connsiteX326" fmla="*/ 2312521 w 12192000"/>
              <a:gd name="connsiteY326" fmla="*/ 1806140 h 4267200"/>
              <a:gd name="connsiteX327" fmla="*/ 2127533 w 12192000"/>
              <a:gd name="connsiteY327" fmla="*/ 2348380 h 4267200"/>
              <a:gd name="connsiteX328" fmla="*/ 2358080 w 12192000"/>
              <a:gd name="connsiteY328" fmla="*/ 1866134 h 4267200"/>
              <a:gd name="connsiteX329" fmla="*/ 2407436 w 12192000"/>
              <a:gd name="connsiteY329" fmla="*/ 1651070 h 4267200"/>
              <a:gd name="connsiteX330" fmla="*/ 2448558 w 12192000"/>
              <a:gd name="connsiteY330" fmla="*/ 1373435 h 4267200"/>
              <a:gd name="connsiteX331" fmla="*/ 278707 w 12192000"/>
              <a:gd name="connsiteY331" fmla="*/ 1352270 h 4267200"/>
              <a:gd name="connsiteX332" fmla="*/ 321570 w 12192000"/>
              <a:gd name="connsiteY332" fmla="*/ 1861610 h 4267200"/>
              <a:gd name="connsiteX333" fmla="*/ 294281 w 12192000"/>
              <a:gd name="connsiteY333" fmla="*/ 1440658 h 4267200"/>
              <a:gd name="connsiteX334" fmla="*/ 1423821 w 12192000"/>
              <a:gd name="connsiteY334" fmla="*/ 1351958 h 4267200"/>
              <a:gd name="connsiteX335" fmla="*/ 1638521 w 12192000"/>
              <a:gd name="connsiteY335" fmla="*/ 1908470 h 4267200"/>
              <a:gd name="connsiteX336" fmla="*/ 1754199 w 12192000"/>
              <a:gd name="connsiteY336" fmla="*/ 2149284 h 4267200"/>
              <a:gd name="connsiteX337" fmla="*/ 1908359 w 12192000"/>
              <a:gd name="connsiteY337" fmla="*/ 2364988 h 4267200"/>
              <a:gd name="connsiteX338" fmla="*/ 1647661 w 12192000"/>
              <a:gd name="connsiteY338" fmla="*/ 1825945 h 4267200"/>
              <a:gd name="connsiteX339" fmla="*/ 1423821 w 12192000"/>
              <a:gd name="connsiteY339" fmla="*/ 1351958 h 4267200"/>
              <a:gd name="connsiteX340" fmla="*/ 9518298 w 12192000"/>
              <a:gd name="connsiteY340" fmla="*/ 1338235 h 4267200"/>
              <a:gd name="connsiteX341" fmla="*/ 9838009 w 12192000"/>
              <a:gd name="connsiteY341" fmla="*/ 2272553 h 4267200"/>
              <a:gd name="connsiteX342" fmla="*/ 9805906 w 12192000"/>
              <a:gd name="connsiteY342" fmla="*/ 2159819 h 4267200"/>
              <a:gd name="connsiteX343" fmla="*/ 9801623 w 12192000"/>
              <a:gd name="connsiteY343" fmla="*/ 2142555 h 4267200"/>
              <a:gd name="connsiteX344" fmla="*/ 9628671 w 12192000"/>
              <a:gd name="connsiteY344" fmla="*/ 1617375 h 4267200"/>
              <a:gd name="connsiteX345" fmla="*/ 9598299 w 12192000"/>
              <a:gd name="connsiteY345" fmla="*/ 1544643 h 4267200"/>
              <a:gd name="connsiteX346" fmla="*/ 9518298 w 12192000"/>
              <a:gd name="connsiteY346" fmla="*/ 1338235 h 4267200"/>
              <a:gd name="connsiteX347" fmla="*/ 1431890 w 12192000"/>
              <a:gd name="connsiteY347" fmla="*/ 1306475 h 4267200"/>
              <a:gd name="connsiteX348" fmla="*/ 1507597 w 12192000"/>
              <a:gd name="connsiteY348" fmla="*/ 1446132 h 4267200"/>
              <a:gd name="connsiteX349" fmla="*/ 1674586 w 12192000"/>
              <a:gd name="connsiteY349" fmla="*/ 1813832 h 4267200"/>
              <a:gd name="connsiteX350" fmla="*/ 1815950 w 12192000"/>
              <a:gd name="connsiteY350" fmla="*/ 2128564 h 4267200"/>
              <a:gd name="connsiteX351" fmla="*/ 1984242 w 12192000"/>
              <a:gd name="connsiteY351" fmla="*/ 2430829 h 4267200"/>
              <a:gd name="connsiteX352" fmla="*/ 2014023 w 12192000"/>
              <a:gd name="connsiteY352" fmla="*/ 2450995 h 4267200"/>
              <a:gd name="connsiteX353" fmla="*/ 1747337 w 12192000"/>
              <a:gd name="connsiteY353" fmla="*/ 1855264 h 4267200"/>
              <a:gd name="connsiteX354" fmla="*/ 1533749 w 12192000"/>
              <a:gd name="connsiteY354" fmla="*/ 1478656 h 4267200"/>
              <a:gd name="connsiteX355" fmla="*/ 1431890 w 12192000"/>
              <a:gd name="connsiteY355" fmla="*/ 1306475 h 4267200"/>
              <a:gd name="connsiteX356" fmla="*/ 5052692 w 12192000"/>
              <a:gd name="connsiteY356" fmla="*/ 1292994 h 4267200"/>
              <a:gd name="connsiteX357" fmla="*/ 5200661 w 12192000"/>
              <a:gd name="connsiteY357" fmla="*/ 1635186 h 4267200"/>
              <a:gd name="connsiteX358" fmla="*/ 5297138 w 12192000"/>
              <a:gd name="connsiteY358" fmla="*/ 1906351 h 4267200"/>
              <a:gd name="connsiteX359" fmla="*/ 5052692 w 12192000"/>
              <a:gd name="connsiteY359" fmla="*/ 1292994 h 4267200"/>
              <a:gd name="connsiteX360" fmla="*/ 9528078 w 12192000"/>
              <a:gd name="connsiteY360" fmla="*/ 1278636 h 4267200"/>
              <a:gd name="connsiteX361" fmla="*/ 9623946 w 12192000"/>
              <a:gd name="connsiteY361" fmla="*/ 1534260 h 4267200"/>
              <a:gd name="connsiteX362" fmla="*/ 9654858 w 12192000"/>
              <a:gd name="connsiteY362" fmla="*/ 1607218 h 4267200"/>
              <a:gd name="connsiteX363" fmla="*/ 9826304 w 12192000"/>
              <a:gd name="connsiteY363" fmla="*/ 2125320 h 4267200"/>
              <a:gd name="connsiteX364" fmla="*/ 9701198 w 12192000"/>
              <a:gd name="connsiteY364" fmla="*/ 1646797 h 4267200"/>
              <a:gd name="connsiteX365" fmla="*/ 9528078 w 12192000"/>
              <a:gd name="connsiteY365" fmla="*/ 1278636 h 4267200"/>
              <a:gd name="connsiteX366" fmla="*/ 5009948 w 12192000"/>
              <a:gd name="connsiteY366" fmla="*/ 1273619 h 4267200"/>
              <a:gd name="connsiteX367" fmla="*/ 5121777 w 12192000"/>
              <a:gd name="connsiteY367" fmla="*/ 1654213 h 4267200"/>
              <a:gd name="connsiteX368" fmla="*/ 5293545 w 12192000"/>
              <a:gd name="connsiteY368" fmla="*/ 2072247 h 4267200"/>
              <a:gd name="connsiteX369" fmla="*/ 5294042 w 12192000"/>
              <a:gd name="connsiteY369" fmla="*/ 2065019 h 4267200"/>
              <a:gd name="connsiteX370" fmla="*/ 5171936 w 12192000"/>
              <a:gd name="connsiteY370" fmla="*/ 1647613 h 4267200"/>
              <a:gd name="connsiteX371" fmla="*/ 5009948 w 12192000"/>
              <a:gd name="connsiteY371" fmla="*/ 1273619 h 4267200"/>
              <a:gd name="connsiteX372" fmla="*/ 655236 w 12192000"/>
              <a:gd name="connsiteY372" fmla="*/ 1268632 h 4267200"/>
              <a:gd name="connsiteX373" fmla="*/ 839521 w 12192000"/>
              <a:gd name="connsiteY373" fmla="*/ 1685315 h 4267200"/>
              <a:gd name="connsiteX374" fmla="*/ 1109416 w 12192000"/>
              <a:gd name="connsiteY374" fmla="*/ 2061663 h 4267200"/>
              <a:gd name="connsiteX375" fmla="*/ 1298300 w 12192000"/>
              <a:gd name="connsiteY375" fmla="*/ 2247742 h 4267200"/>
              <a:gd name="connsiteX376" fmla="*/ 1125871 w 12192000"/>
              <a:gd name="connsiteY376" fmla="*/ 1989513 h 4267200"/>
              <a:gd name="connsiteX377" fmla="*/ 981574 w 12192000"/>
              <a:gd name="connsiteY377" fmla="*/ 1783157 h 4267200"/>
              <a:gd name="connsiteX378" fmla="*/ 922198 w 12192000"/>
              <a:gd name="connsiteY378" fmla="*/ 1677437 h 4267200"/>
              <a:gd name="connsiteX379" fmla="*/ 869293 w 12192000"/>
              <a:gd name="connsiteY379" fmla="*/ 1583214 h 4267200"/>
              <a:gd name="connsiteX380" fmla="*/ 751431 w 12192000"/>
              <a:gd name="connsiteY380" fmla="*/ 1405731 h 4267200"/>
              <a:gd name="connsiteX381" fmla="*/ 6516292 w 12192000"/>
              <a:gd name="connsiteY381" fmla="*/ 1263064 h 4267200"/>
              <a:gd name="connsiteX382" fmla="*/ 5736320 w 12192000"/>
              <a:gd name="connsiteY382" fmla="*/ 1501803 h 4267200"/>
              <a:gd name="connsiteX383" fmla="*/ 6516292 w 12192000"/>
              <a:gd name="connsiteY383" fmla="*/ 1263064 h 4267200"/>
              <a:gd name="connsiteX384" fmla="*/ 291466 w 12192000"/>
              <a:gd name="connsiteY384" fmla="*/ 1250369 h 4267200"/>
              <a:gd name="connsiteX385" fmla="*/ 323180 w 12192000"/>
              <a:gd name="connsiteY385" fmla="*/ 1435283 h 4267200"/>
              <a:gd name="connsiteX386" fmla="*/ 349381 w 12192000"/>
              <a:gd name="connsiteY386" fmla="*/ 1875041 h 4267200"/>
              <a:gd name="connsiteX387" fmla="*/ 374363 w 12192000"/>
              <a:gd name="connsiteY387" fmla="*/ 1506494 h 4267200"/>
              <a:gd name="connsiteX388" fmla="*/ 302168 w 12192000"/>
              <a:gd name="connsiteY388" fmla="*/ 1274495 h 4267200"/>
              <a:gd name="connsiteX389" fmla="*/ 291466 w 12192000"/>
              <a:gd name="connsiteY389" fmla="*/ 1250369 h 4267200"/>
              <a:gd name="connsiteX390" fmla="*/ 678222 w 12192000"/>
              <a:gd name="connsiteY390" fmla="*/ 1248670 h 4267200"/>
              <a:gd name="connsiteX391" fmla="*/ 775536 w 12192000"/>
              <a:gd name="connsiteY391" fmla="*/ 1388015 h 4267200"/>
              <a:gd name="connsiteX392" fmla="*/ 894529 w 12192000"/>
              <a:gd name="connsiteY392" fmla="*/ 1567739 h 4267200"/>
              <a:gd name="connsiteX393" fmla="*/ 948000 w 12192000"/>
              <a:gd name="connsiteY393" fmla="*/ 1663088 h 4267200"/>
              <a:gd name="connsiteX394" fmla="*/ 1006812 w 12192000"/>
              <a:gd name="connsiteY394" fmla="*/ 1767683 h 4267200"/>
              <a:gd name="connsiteX395" fmla="*/ 1149133 w 12192000"/>
              <a:gd name="connsiteY395" fmla="*/ 1971513 h 4267200"/>
              <a:gd name="connsiteX396" fmla="*/ 1333952 w 12192000"/>
              <a:gd name="connsiteY396" fmla="*/ 2251620 h 4267200"/>
              <a:gd name="connsiteX397" fmla="*/ 1337329 w 12192000"/>
              <a:gd name="connsiteY397" fmla="*/ 2258350 h 4267200"/>
              <a:gd name="connsiteX398" fmla="*/ 1014726 w 12192000"/>
              <a:gd name="connsiteY398" fmla="*/ 1615556 h 4267200"/>
              <a:gd name="connsiteX399" fmla="*/ 678222 w 12192000"/>
              <a:gd name="connsiteY399" fmla="*/ 1248670 h 4267200"/>
              <a:gd name="connsiteX400" fmla="*/ 9441752 w 12192000"/>
              <a:gd name="connsiteY400" fmla="*/ 1245311 h 4267200"/>
              <a:gd name="connsiteX401" fmla="*/ 9278979 w 12192000"/>
              <a:gd name="connsiteY401" fmla="*/ 1406236 h 4267200"/>
              <a:gd name="connsiteX402" fmla="*/ 9235540 w 12192000"/>
              <a:gd name="connsiteY402" fmla="*/ 1546869 h 4267200"/>
              <a:gd name="connsiteX403" fmla="*/ 9264074 w 12192000"/>
              <a:gd name="connsiteY403" fmla="*/ 1557016 h 4267200"/>
              <a:gd name="connsiteX404" fmla="*/ 9441752 w 12192000"/>
              <a:gd name="connsiteY404" fmla="*/ 1245311 h 4267200"/>
              <a:gd name="connsiteX405" fmla="*/ 6691602 w 12192000"/>
              <a:gd name="connsiteY405" fmla="*/ 1140573 h 4267200"/>
              <a:gd name="connsiteX406" fmla="*/ 6571100 w 12192000"/>
              <a:gd name="connsiteY406" fmla="*/ 1183662 h 4267200"/>
              <a:gd name="connsiteX407" fmla="*/ 6241687 w 12192000"/>
              <a:gd name="connsiteY407" fmla="*/ 1257600 h 4267200"/>
              <a:gd name="connsiteX408" fmla="*/ 5693009 w 12192000"/>
              <a:gd name="connsiteY408" fmla="*/ 1478256 h 4267200"/>
              <a:gd name="connsiteX409" fmla="*/ 6548420 w 12192000"/>
              <a:gd name="connsiteY409" fmla="*/ 1214599 h 4267200"/>
              <a:gd name="connsiteX410" fmla="*/ 6605473 w 12192000"/>
              <a:gd name="connsiteY410" fmla="*/ 1184686 h 4267200"/>
              <a:gd name="connsiteX411" fmla="*/ 6691602 w 12192000"/>
              <a:gd name="connsiteY411" fmla="*/ 1140573 h 4267200"/>
              <a:gd name="connsiteX412" fmla="*/ 4002475 w 12192000"/>
              <a:gd name="connsiteY412" fmla="*/ 1037802 h 4267200"/>
              <a:gd name="connsiteX413" fmla="*/ 4000324 w 12192000"/>
              <a:gd name="connsiteY413" fmla="*/ 1039362 h 4267200"/>
              <a:gd name="connsiteX414" fmla="*/ 4002862 w 12192000"/>
              <a:gd name="connsiteY414" fmla="*/ 1042866 h 4267200"/>
              <a:gd name="connsiteX415" fmla="*/ 4002475 w 12192000"/>
              <a:gd name="connsiteY415" fmla="*/ 1037802 h 4267200"/>
              <a:gd name="connsiteX416" fmla="*/ 506322 w 12192000"/>
              <a:gd name="connsiteY416" fmla="*/ 1020997 h 4267200"/>
              <a:gd name="connsiteX417" fmla="*/ 533068 w 12192000"/>
              <a:gd name="connsiteY417" fmla="*/ 1029409 h 4267200"/>
              <a:gd name="connsiteX418" fmla="*/ 1232525 w 12192000"/>
              <a:gd name="connsiteY418" fmla="*/ 1804675 h 4267200"/>
              <a:gd name="connsiteX419" fmla="*/ 1388858 w 12192000"/>
              <a:gd name="connsiteY419" fmla="*/ 2368011 h 4267200"/>
              <a:gd name="connsiteX420" fmla="*/ 1384098 w 12192000"/>
              <a:gd name="connsiteY420" fmla="*/ 2378125 h 4267200"/>
              <a:gd name="connsiteX421" fmla="*/ 1425393 w 12192000"/>
              <a:gd name="connsiteY421" fmla="*/ 2589124 h 4267200"/>
              <a:gd name="connsiteX422" fmla="*/ 1424001 w 12192000"/>
              <a:gd name="connsiteY422" fmla="*/ 2597541 h 4267200"/>
              <a:gd name="connsiteX423" fmla="*/ 2152729 w 12192000"/>
              <a:gd name="connsiteY423" fmla="*/ 2864487 h 4267200"/>
              <a:gd name="connsiteX424" fmla="*/ 2020609 w 12192000"/>
              <a:gd name="connsiteY424" fmla="*/ 2539671 h 4267200"/>
              <a:gd name="connsiteX425" fmla="*/ 2018920 w 12192000"/>
              <a:gd name="connsiteY425" fmla="*/ 2536309 h 4267200"/>
              <a:gd name="connsiteX426" fmla="*/ 1342441 w 12192000"/>
              <a:gd name="connsiteY426" fmla="*/ 1173017 h 4267200"/>
              <a:gd name="connsiteX427" fmla="*/ 1367925 w 12192000"/>
              <a:gd name="connsiteY427" fmla="*/ 1135648 h 4267200"/>
              <a:gd name="connsiteX428" fmla="*/ 1771401 w 12192000"/>
              <a:gd name="connsiteY428" fmla="*/ 1806673 h 4267200"/>
              <a:gd name="connsiteX429" fmla="*/ 1972385 w 12192000"/>
              <a:gd name="connsiteY429" fmla="*/ 2198735 h 4267200"/>
              <a:gd name="connsiteX430" fmla="*/ 2040892 w 12192000"/>
              <a:gd name="connsiteY430" fmla="*/ 2405205 h 4267200"/>
              <a:gd name="connsiteX431" fmla="*/ 2131689 w 12192000"/>
              <a:gd name="connsiteY431" fmla="*/ 1936926 h 4267200"/>
              <a:gd name="connsiteX432" fmla="*/ 2454820 w 12192000"/>
              <a:gd name="connsiteY432" fmla="*/ 1248808 h 4267200"/>
              <a:gd name="connsiteX433" fmla="*/ 2492512 w 12192000"/>
              <a:gd name="connsiteY433" fmla="*/ 1302920 h 4267200"/>
              <a:gd name="connsiteX434" fmla="*/ 2081216 w 12192000"/>
              <a:gd name="connsiteY434" fmla="*/ 2527513 h 4267200"/>
              <a:gd name="connsiteX435" fmla="*/ 2081211 w 12192000"/>
              <a:gd name="connsiteY435" fmla="*/ 2528916 h 4267200"/>
              <a:gd name="connsiteX436" fmla="*/ 2199067 w 12192000"/>
              <a:gd name="connsiteY436" fmla="*/ 2884061 h 4267200"/>
              <a:gd name="connsiteX437" fmla="*/ 3192586 w 12192000"/>
              <a:gd name="connsiteY437" fmla="*/ 3411496 h 4267200"/>
              <a:gd name="connsiteX438" fmla="*/ 3182620 w 12192000"/>
              <a:gd name="connsiteY438" fmla="*/ 3483279 h 4267200"/>
              <a:gd name="connsiteX439" fmla="*/ 2435119 w 12192000"/>
              <a:gd name="connsiteY439" fmla="*/ 3080173 h 4267200"/>
              <a:gd name="connsiteX440" fmla="*/ 2410152 w 12192000"/>
              <a:gd name="connsiteY440" fmla="*/ 3063751 h 4267200"/>
              <a:gd name="connsiteX441" fmla="*/ 2408099 w 12192000"/>
              <a:gd name="connsiteY441" fmla="*/ 3064403 h 4267200"/>
              <a:gd name="connsiteX442" fmla="*/ 2407218 w 12192000"/>
              <a:gd name="connsiteY442" fmla="*/ 3070324 h 4267200"/>
              <a:gd name="connsiteX443" fmla="*/ 2380138 w 12192000"/>
              <a:gd name="connsiteY443" fmla="*/ 3099341 h 4267200"/>
              <a:gd name="connsiteX444" fmla="*/ 1765923 w 12192000"/>
              <a:gd name="connsiteY444" fmla="*/ 3581043 h 4267200"/>
              <a:gd name="connsiteX445" fmla="*/ 1702258 w 12192000"/>
              <a:gd name="connsiteY445" fmla="*/ 3612286 h 4267200"/>
              <a:gd name="connsiteX446" fmla="*/ 1538370 w 12192000"/>
              <a:gd name="connsiteY446" fmla="*/ 3811804 h 4267200"/>
              <a:gd name="connsiteX447" fmla="*/ 1325720 w 12192000"/>
              <a:gd name="connsiteY447" fmla="*/ 4125411 h 4267200"/>
              <a:gd name="connsiteX448" fmla="*/ 1206279 w 12192000"/>
              <a:gd name="connsiteY448" fmla="*/ 4267200 h 4267200"/>
              <a:gd name="connsiteX449" fmla="*/ 1115040 w 12192000"/>
              <a:gd name="connsiteY449" fmla="*/ 4267200 h 4267200"/>
              <a:gd name="connsiteX450" fmla="*/ 1258195 w 12192000"/>
              <a:gd name="connsiteY450" fmla="*/ 4099624 h 4267200"/>
              <a:gd name="connsiteX451" fmla="*/ 1423113 w 12192000"/>
              <a:gd name="connsiteY451" fmla="*/ 3874565 h 4267200"/>
              <a:gd name="connsiteX452" fmla="*/ 1260565 w 12192000"/>
              <a:gd name="connsiteY452" fmla="*/ 4031982 h 4267200"/>
              <a:gd name="connsiteX453" fmla="*/ 1073327 w 12192000"/>
              <a:gd name="connsiteY453" fmla="*/ 4218727 h 4267200"/>
              <a:gd name="connsiteX454" fmla="*/ 1032294 w 12192000"/>
              <a:gd name="connsiteY454" fmla="*/ 4267200 h 4267200"/>
              <a:gd name="connsiteX455" fmla="*/ 993830 w 12192000"/>
              <a:gd name="connsiteY455" fmla="*/ 4267200 h 4267200"/>
              <a:gd name="connsiteX456" fmla="*/ 1051860 w 12192000"/>
              <a:gd name="connsiteY456" fmla="*/ 4198693 h 4267200"/>
              <a:gd name="connsiteX457" fmla="*/ 1240607 w 12192000"/>
              <a:gd name="connsiteY457" fmla="*/ 4010401 h 4267200"/>
              <a:gd name="connsiteX458" fmla="*/ 1310106 w 12192000"/>
              <a:gd name="connsiteY458" fmla="*/ 3943217 h 4267200"/>
              <a:gd name="connsiteX459" fmla="*/ 952103 w 12192000"/>
              <a:gd name="connsiteY459" fmla="*/ 4265972 h 4267200"/>
              <a:gd name="connsiteX460" fmla="*/ 951207 w 12192000"/>
              <a:gd name="connsiteY460" fmla="*/ 4267200 h 4267200"/>
              <a:gd name="connsiteX461" fmla="*/ 862760 w 12192000"/>
              <a:gd name="connsiteY461" fmla="*/ 4267200 h 4267200"/>
              <a:gd name="connsiteX462" fmla="*/ 909145 w 12192000"/>
              <a:gd name="connsiteY462" fmla="*/ 4199225 h 4267200"/>
              <a:gd name="connsiteX463" fmla="*/ 1214067 w 12192000"/>
              <a:gd name="connsiteY463" fmla="*/ 3908561 h 4267200"/>
              <a:gd name="connsiteX464" fmla="*/ 640967 w 12192000"/>
              <a:gd name="connsiteY464" fmla="*/ 4105601 h 4267200"/>
              <a:gd name="connsiteX465" fmla="*/ 372807 w 12192000"/>
              <a:gd name="connsiteY465" fmla="*/ 4243651 h 4267200"/>
              <a:gd name="connsiteX466" fmla="*/ 332830 w 12192000"/>
              <a:gd name="connsiteY466" fmla="*/ 4267200 h 4267200"/>
              <a:gd name="connsiteX467" fmla="*/ 168301 w 12192000"/>
              <a:gd name="connsiteY467" fmla="*/ 4267200 h 4267200"/>
              <a:gd name="connsiteX468" fmla="*/ 278002 w 12192000"/>
              <a:gd name="connsiteY468" fmla="*/ 4201399 h 4267200"/>
              <a:gd name="connsiteX469" fmla="*/ 527241 w 12192000"/>
              <a:gd name="connsiteY469" fmla="*/ 4065078 h 4267200"/>
              <a:gd name="connsiteX470" fmla="*/ 1510397 w 12192000"/>
              <a:gd name="connsiteY470" fmla="*/ 3684705 h 4267200"/>
              <a:gd name="connsiteX471" fmla="*/ 1146550 w 12192000"/>
              <a:gd name="connsiteY471" fmla="*/ 3802012 h 4267200"/>
              <a:gd name="connsiteX472" fmla="*/ 698834 w 12192000"/>
              <a:gd name="connsiteY472" fmla="*/ 3952272 h 4267200"/>
              <a:gd name="connsiteX473" fmla="*/ 192528 w 12192000"/>
              <a:gd name="connsiteY473" fmla="*/ 4236299 h 4267200"/>
              <a:gd name="connsiteX474" fmla="*/ 148586 w 12192000"/>
              <a:gd name="connsiteY474" fmla="*/ 4267200 h 4267200"/>
              <a:gd name="connsiteX475" fmla="*/ 98116 w 12192000"/>
              <a:gd name="connsiteY475" fmla="*/ 4267200 h 4267200"/>
              <a:gd name="connsiteX476" fmla="*/ 169669 w 12192000"/>
              <a:gd name="connsiteY476" fmla="*/ 4216852 h 4267200"/>
              <a:gd name="connsiteX477" fmla="*/ 687572 w 12192000"/>
              <a:gd name="connsiteY477" fmla="*/ 3925629 h 4267200"/>
              <a:gd name="connsiteX478" fmla="*/ 1138365 w 12192000"/>
              <a:gd name="connsiteY478" fmla="*/ 3774515 h 4267200"/>
              <a:gd name="connsiteX479" fmla="*/ 1505579 w 12192000"/>
              <a:gd name="connsiteY479" fmla="*/ 3655526 h 4267200"/>
              <a:gd name="connsiteX480" fmla="*/ 1313114 w 12192000"/>
              <a:gd name="connsiteY480" fmla="*/ 3655216 h 4267200"/>
              <a:gd name="connsiteX481" fmla="*/ 1109304 w 12192000"/>
              <a:gd name="connsiteY481" fmla="*/ 3669030 h 4267200"/>
              <a:gd name="connsiteX482" fmla="*/ 258951 w 12192000"/>
              <a:gd name="connsiteY482" fmla="*/ 4111994 h 4267200"/>
              <a:gd name="connsiteX483" fmla="*/ 80807 w 12192000"/>
              <a:gd name="connsiteY483" fmla="*/ 4267200 h 4267200"/>
              <a:gd name="connsiteX484" fmla="*/ 0 w 12192000"/>
              <a:gd name="connsiteY484" fmla="*/ 4267200 h 4267200"/>
              <a:gd name="connsiteX485" fmla="*/ 0 w 12192000"/>
              <a:gd name="connsiteY485" fmla="*/ 4233763 h 4267200"/>
              <a:gd name="connsiteX486" fmla="*/ 36881 w 12192000"/>
              <a:gd name="connsiteY486" fmla="*/ 4200118 h 4267200"/>
              <a:gd name="connsiteX487" fmla="*/ 910534 w 12192000"/>
              <a:gd name="connsiteY487" fmla="*/ 3629753 h 4267200"/>
              <a:gd name="connsiteX488" fmla="*/ 1578717 w 12192000"/>
              <a:gd name="connsiteY488" fmla="*/ 3575982 h 4267200"/>
              <a:gd name="connsiteX489" fmla="*/ 2338780 w 12192000"/>
              <a:gd name="connsiteY489" fmla="*/ 3033725 h 4267200"/>
              <a:gd name="connsiteX490" fmla="*/ 1807991 w 12192000"/>
              <a:gd name="connsiteY490" fmla="*/ 2807184 h 4267200"/>
              <a:gd name="connsiteX491" fmla="*/ 1416358 w 12192000"/>
              <a:gd name="connsiteY491" fmla="*/ 3112571 h 4267200"/>
              <a:gd name="connsiteX492" fmla="*/ 939066 w 12192000"/>
              <a:gd name="connsiteY492" fmla="*/ 3378798 h 4267200"/>
              <a:gd name="connsiteX493" fmla="*/ 115099 w 12192000"/>
              <a:gd name="connsiteY493" fmla="*/ 3607650 h 4267200"/>
              <a:gd name="connsiteX494" fmla="*/ 97284 w 12192000"/>
              <a:gd name="connsiteY494" fmla="*/ 3520393 h 4267200"/>
              <a:gd name="connsiteX495" fmla="*/ 922050 w 12192000"/>
              <a:gd name="connsiteY495" fmla="*/ 3074867 h 4267200"/>
              <a:gd name="connsiteX496" fmla="*/ 1405265 w 12192000"/>
              <a:gd name="connsiteY496" fmla="*/ 3016319 h 4267200"/>
              <a:gd name="connsiteX497" fmla="*/ 1407512 w 12192000"/>
              <a:gd name="connsiteY497" fmla="*/ 3018001 h 4267200"/>
              <a:gd name="connsiteX498" fmla="*/ 1726266 w 12192000"/>
              <a:gd name="connsiteY498" fmla="*/ 2777274 h 4267200"/>
              <a:gd name="connsiteX499" fmla="*/ 625390 w 12192000"/>
              <a:gd name="connsiteY499" fmla="*/ 2514541 h 4267200"/>
              <a:gd name="connsiteX500" fmla="*/ 619799 w 12192000"/>
              <a:gd name="connsiteY500" fmla="*/ 2527180 h 4267200"/>
              <a:gd name="connsiteX501" fmla="*/ 310030 w 12192000"/>
              <a:gd name="connsiteY501" fmla="*/ 2771818 h 4267200"/>
              <a:gd name="connsiteX502" fmla="*/ 173877 w 12192000"/>
              <a:gd name="connsiteY502" fmla="*/ 2937056 h 4267200"/>
              <a:gd name="connsiteX503" fmla="*/ 77889 w 12192000"/>
              <a:gd name="connsiteY503" fmla="*/ 3138440 h 4267200"/>
              <a:gd name="connsiteX504" fmla="*/ 0 w 12192000"/>
              <a:gd name="connsiteY504" fmla="*/ 3271395 h 4267200"/>
              <a:gd name="connsiteX505" fmla="*/ 0 w 12192000"/>
              <a:gd name="connsiteY505" fmla="*/ 3153002 h 4267200"/>
              <a:gd name="connsiteX506" fmla="*/ 2386 w 12192000"/>
              <a:gd name="connsiteY506" fmla="*/ 3149203 h 4267200"/>
              <a:gd name="connsiteX507" fmla="*/ 89753 w 12192000"/>
              <a:gd name="connsiteY507" fmla="*/ 2987702 h 4267200"/>
              <a:gd name="connsiteX508" fmla="*/ 76869 w 12192000"/>
              <a:gd name="connsiteY508" fmla="*/ 3005404 h 4267200"/>
              <a:gd name="connsiteX509" fmla="*/ 32049 w 12192000"/>
              <a:gd name="connsiteY509" fmla="*/ 3065814 h 4267200"/>
              <a:gd name="connsiteX510" fmla="*/ 0 w 12192000"/>
              <a:gd name="connsiteY510" fmla="*/ 3108744 h 4267200"/>
              <a:gd name="connsiteX511" fmla="*/ 0 w 12192000"/>
              <a:gd name="connsiteY511" fmla="*/ 3058059 h 4267200"/>
              <a:gd name="connsiteX512" fmla="*/ 7610 w 12192000"/>
              <a:gd name="connsiteY512" fmla="*/ 3047889 h 4267200"/>
              <a:gd name="connsiteX513" fmla="*/ 52419 w 12192000"/>
              <a:gd name="connsiteY513" fmla="*/ 2987479 h 4267200"/>
              <a:gd name="connsiteX514" fmla="*/ 59142 w 12192000"/>
              <a:gd name="connsiteY514" fmla="*/ 2978488 h 4267200"/>
              <a:gd name="connsiteX515" fmla="*/ 0 w 12192000"/>
              <a:gd name="connsiteY515" fmla="*/ 3015334 h 4267200"/>
              <a:gd name="connsiteX516" fmla="*/ 0 w 12192000"/>
              <a:gd name="connsiteY516" fmla="*/ 2914286 h 4267200"/>
              <a:gd name="connsiteX517" fmla="*/ 36383 w 12192000"/>
              <a:gd name="connsiteY517" fmla="*/ 2901128 h 4267200"/>
              <a:gd name="connsiteX518" fmla="*/ 156329 w 12192000"/>
              <a:gd name="connsiteY518" fmla="*/ 2840533 h 4267200"/>
              <a:gd name="connsiteX519" fmla="*/ 358355 w 12192000"/>
              <a:gd name="connsiteY519" fmla="*/ 2620471 h 4267200"/>
              <a:gd name="connsiteX520" fmla="*/ 510577 w 12192000"/>
              <a:gd name="connsiteY520" fmla="*/ 2501244 h 4267200"/>
              <a:gd name="connsiteX521" fmla="*/ 211967 w 12192000"/>
              <a:gd name="connsiteY521" fmla="*/ 2479171 h 4267200"/>
              <a:gd name="connsiteX522" fmla="*/ 0 w 12192000"/>
              <a:gd name="connsiteY522" fmla="*/ 2476398 h 4267200"/>
              <a:gd name="connsiteX523" fmla="*/ 0 w 12192000"/>
              <a:gd name="connsiteY523" fmla="*/ 2389189 h 4267200"/>
              <a:gd name="connsiteX524" fmla="*/ 103062 w 12192000"/>
              <a:gd name="connsiteY524" fmla="*/ 2389518 h 4267200"/>
              <a:gd name="connsiteX525" fmla="*/ 510734 w 12192000"/>
              <a:gd name="connsiteY525" fmla="*/ 2416201 h 4267200"/>
              <a:gd name="connsiteX526" fmla="*/ 279257 w 12192000"/>
              <a:gd name="connsiteY526" fmla="*/ 2092102 h 4267200"/>
              <a:gd name="connsiteX527" fmla="*/ 65265 w 12192000"/>
              <a:gd name="connsiteY527" fmla="*/ 2006049 h 4267200"/>
              <a:gd name="connsiteX528" fmla="*/ 0 w 12192000"/>
              <a:gd name="connsiteY528" fmla="*/ 1982532 h 4267200"/>
              <a:gd name="connsiteX529" fmla="*/ 0 w 12192000"/>
              <a:gd name="connsiteY529" fmla="*/ 1912789 h 4267200"/>
              <a:gd name="connsiteX530" fmla="*/ 97460 w 12192000"/>
              <a:gd name="connsiteY530" fmla="*/ 1953725 h 4267200"/>
              <a:gd name="connsiteX531" fmla="*/ 221272 w 12192000"/>
              <a:gd name="connsiteY531" fmla="*/ 1980766 h 4267200"/>
              <a:gd name="connsiteX532" fmla="*/ 116765 w 12192000"/>
              <a:gd name="connsiteY532" fmla="*/ 1911033 h 4267200"/>
              <a:gd name="connsiteX533" fmla="*/ 16405 w 12192000"/>
              <a:gd name="connsiteY533" fmla="*/ 1803412 h 4267200"/>
              <a:gd name="connsiteX534" fmla="*/ 0 w 12192000"/>
              <a:gd name="connsiteY534" fmla="*/ 1784777 h 4267200"/>
              <a:gd name="connsiteX535" fmla="*/ 0 w 12192000"/>
              <a:gd name="connsiteY535" fmla="*/ 1740082 h 4267200"/>
              <a:gd name="connsiteX536" fmla="*/ 39394 w 12192000"/>
              <a:gd name="connsiteY536" fmla="*/ 1784856 h 4267200"/>
              <a:gd name="connsiteX537" fmla="*/ 135813 w 12192000"/>
              <a:gd name="connsiteY537" fmla="*/ 1888838 h 4267200"/>
              <a:gd name="connsiteX538" fmla="*/ 242575 w 12192000"/>
              <a:gd name="connsiteY538" fmla="*/ 1958841 h 4267200"/>
              <a:gd name="connsiteX539" fmla="*/ 82197 w 12192000"/>
              <a:gd name="connsiteY539" fmla="*/ 1754826 h 4267200"/>
              <a:gd name="connsiteX540" fmla="*/ 0 w 12192000"/>
              <a:gd name="connsiteY540" fmla="*/ 1679650 h 4267200"/>
              <a:gd name="connsiteX541" fmla="*/ 0 w 12192000"/>
              <a:gd name="connsiteY541" fmla="*/ 1602463 h 4267200"/>
              <a:gd name="connsiteX542" fmla="*/ 84689 w 12192000"/>
              <a:gd name="connsiteY542" fmla="*/ 1677442 h 4267200"/>
              <a:gd name="connsiteX543" fmla="*/ 298437 w 12192000"/>
              <a:gd name="connsiteY543" fmla="*/ 1968019 h 4267200"/>
              <a:gd name="connsiteX544" fmla="*/ 227269 w 12192000"/>
              <a:gd name="connsiteY544" fmla="*/ 1114064 h 4267200"/>
              <a:gd name="connsiteX545" fmla="*/ 248003 w 12192000"/>
              <a:gd name="connsiteY545" fmla="*/ 1089613 h 4267200"/>
              <a:gd name="connsiteX546" fmla="*/ 427020 w 12192000"/>
              <a:gd name="connsiteY546" fmla="*/ 1619803 h 4267200"/>
              <a:gd name="connsiteX547" fmla="*/ 340345 w 12192000"/>
              <a:gd name="connsiteY547" fmla="*/ 2027739 h 4267200"/>
              <a:gd name="connsiteX548" fmla="*/ 360865 w 12192000"/>
              <a:gd name="connsiteY548" fmla="*/ 2044827 h 4267200"/>
              <a:gd name="connsiteX549" fmla="*/ 560414 w 12192000"/>
              <a:gd name="connsiteY549" fmla="*/ 2421457 h 4267200"/>
              <a:gd name="connsiteX550" fmla="*/ 1359703 w 12192000"/>
              <a:gd name="connsiteY550" fmla="*/ 2578554 h 4267200"/>
              <a:gd name="connsiteX551" fmla="*/ 1359422 w 12192000"/>
              <a:gd name="connsiteY551" fmla="*/ 2577994 h 4267200"/>
              <a:gd name="connsiteX552" fmla="*/ 828701 w 12192000"/>
              <a:gd name="connsiteY552" fmla="*/ 1839520 h 4267200"/>
              <a:gd name="connsiteX553" fmla="*/ 494427 w 12192000"/>
              <a:gd name="connsiteY553" fmla="*/ 1092333 h 4267200"/>
              <a:gd name="connsiteX554" fmla="*/ 506322 w 12192000"/>
              <a:gd name="connsiteY554" fmla="*/ 1020997 h 4267200"/>
              <a:gd name="connsiteX555" fmla="*/ 4570198 w 12192000"/>
              <a:gd name="connsiteY555" fmla="*/ 978081 h 4267200"/>
              <a:gd name="connsiteX556" fmla="*/ 4523691 w 12192000"/>
              <a:gd name="connsiteY556" fmla="*/ 1127776 h 4267200"/>
              <a:gd name="connsiteX557" fmla="*/ 4509875 w 12192000"/>
              <a:gd name="connsiteY557" fmla="*/ 1167552 h 4267200"/>
              <a:gd name="connsiteX558" fmla="*/ 4478168 w 12192000"/>
              <a:gd name="connsiteY558" fmla="*/ 1260735 h 4267200"/>
              <a:gd name="connsiteX559" fmla="*/ 4409309 w 12192000"/>
              <a:gd name="connsiteY559" fmla="*/ 1666996 h 4267200"/>
              <a:gd name="connsiteX560" fmla="*/ 4370031 w 12192000"/>
              <a:gd name="connsiteY560" fmla="*/ 1955666 h 4267200"/>
              <a:gd name="connsiteX561" fmla="*/ 4570198 w 12192000"/>
              <a:gd name="connsiteY561" fmla="*/ 978081 h 4267200"/>
              <a:gd name="connsiteX562" fmla="*/ 12149131 w 12192000"/>
              <a:gd name="connsiteY562" fmla="*/ 959050 h 4267200"/>
              <a:gd name="connsiteX563" fmla="*/ 12105664 w 12192000"/>
              <a:gd name="connsiteY563" fmla="*/ 1006960 h 4267200"/>
              <a:gd name="connsiteX564" fmla="*/ 11883102 w 12192000"/>
              <a:gd name="connsiteY564" fmla="*/ 1184424 h 4267200"/>
              <a:gd name="connsiteX565" fmla="*/ 11665174 w 12192000"/>
              <a:gd name="connsiteY565" fmla="*/ 1317493 h 4267200"/>
              <a:gd name="connsiteX566" fmla="*/ 11590337 w 12192000"/>
              <a:gd name="connsiteY566" fmla="*/ 1348256 h 4267200"/>
              <a:gd name="connsiteX567" fmla="*/ 11492588 w 12192000"/>
              <a:gd name="connsiteY567" fmla="*/ 1390573 h 4267200"/>
              <a:gd name="connsiteX568" fmla="*/ 11888865 w 12192000"/>
              <a:gd name="connsiteY568" fmla="*/ 1220988 h 4267200"/>
              <a:gd name="connsiteX569" fmla="*/ 12149131 w 12192000"/>
              <a:gd name="connsiteY569" fmla="*/ 959050 h 4267200"/>
              <a:gd name="connsiteX570" fmla="*/ 4557898 w 12192000"/>
              <a:gd name="connsiteY570" fmla="*/ 900011 h 4267200"/>
              <a:gd name="connsiteX571" fmla="*/ 4344840 w 12192000"/>
              <a:gd name="connsiteY571" fmla="*/ 1922038 h 4267200"/>
              <a:gd name="connsiteX572" fmla="*/ 4378710 w 12192000"/>
              <a:gd name="connsiteY572" fmla="*/ 1665516 h 4267200"/>
              <a:gd name="connsiteX573" fmla="*/ 4448798 w 12192000"/>
              <a:gd name="connsiteY573" fmla="*/ 1253024 h 4267200"/>
              <a:gd name="connsiteX574" fmla="*/ 4480315 w 12192000"/>
              <a:gd name="connsiteY574" fmla="*/ 1158454 h 4267200"/>
              <a:gd name="connsiteX575" fmla="*/ 4494133 w 12192000"/>
              <a:gd name="connsiteY575" fmla="*/ 1118676 h 4267200"/>
              <a:gd name="connsiteX576" fmla="*/ 4557898 w 12192000"/>
              <a:gd name="connsiteY576" fmla="*/ 900011 h 4267200"/>
              <a:gd name="connsiteX577" fmla="*/ 5870151 w 12192000"/>
              <a:gd name="connsiteY577" fmla="*/ 898890 h 4267200"/>
              <a:gd name="connsiteX578" fmla="*/ 5861335 w 12192000"/>
              <a:gd name="connsiteY578" fmla="*/ 899177 h 4267200"/>
              <a:gd name="connsiteX579" fmla="*/ 5843702 w 12192000"/>
              <a:gd name="connsiteY579" fmla="*/ 899748 h 4267200"/>
              <a:gd name="connsiteX580" fmla="*/ 5651107 w 12192000"/>
              <a:gd name="connsiteY580" fmla="*/ 920306 h 4267200"/>
              <a:gd name="connsiteX581" fmla="*/ 5459407 w 12192000"/>
              <a:gd name="connsiteY581" fmla="*/ 940975 h 4267200"/>
              <a:gd name="connsiteX582" fmla="*/ 5374846 w 12192000"/>
              <a:gd name="connsiteY582" fmla="*/ 941988 h 4267200"/>
              <a:gd name="connsiteX583" fmla="*/ 5256105 w 12192000"/>
              <a:gd name="connsiteY583" fmla="*/ 945632 h 4267200"/>
              <a:gd name="connsiteX584" fmla="*/ 5107071 w 12192000"/>
              <a:gd name="connsiteY584" fmla="*/ 969720 h 4267200"/>
              <a:gd name="connsiteX585" fmla="*/ 4998681 w 12192000"/>
              <a:gd name="connsiteY585" fmla="*/ 988771 h 4267200"/>
              <a:gd name="connsiteX586" fmla="*/ 5870151 w 12192000"/>
              <a:gd name="connsiteY586" fmla="*/ 898890 h 4267200"/>
              <a:gd name="connsiteX587" fmla="*/ 12190084 w 12192000"/>
              <a:gd name="connsiteY587" fmla="*/ 854709 h 4267200"/>
              <a:gd name="connsiteX588" fmla="*/ 12162947 w 12192000"/>
              <a:gd name="connsiteY588" fmla="*/ 879275 h 4267200"/>
              <a:gd name="connsiteX589" fmla="*/ 11721478 w 12192000"/>
              <a:gd name="connsiteY589" fmla="*/ 1216434 h 4267200"/>
              <a:gd name="connsiteX590" fmla="*/ 11680712 w 12192000"/>
              <a:gd name="connsiteY590" fmla="*/ 1239730 h 4267200"/>
              <a:gd name="connsiteX591" fmla="*/ 11505347 w 12192000"/>
              <a:gd name="connsiteY591" fmla="*/ 1352837 h 4267200"/>
              <a:gd name="connsiteX592" fmla="*/ 11580962 w 12192000"/>
              <a:gd name="connsiteY592" fmla="*/ 1321759 h 4267200"/>
              <a:gd name="connsiteX593" fmla="*/ 11654234 w 12192000"/>
              <a:gd name="connsiteY593" fmla="*/ 1291618 h 4267200"/>
              <a:gd name="connsiteX594" fmla="*/ 11867274 w 12192000"/>
              <a:gd name="connsiteY594" fmla="*/ 1160983 h 4267200"/>
              <a:gd name="connsiteX595" fmla="*/ 12086035 w 12192000"/>
              <a:gd name="connsiteY595" fmla="*/ 986418 h 4267200"/>
              <a:gd name="connsiteX596" fmla="*/ 12190084 w 12192000"/>
              <a:gd name="connsiteY596" fmla="*/ 854709 h 4267200"/>
              <a:gd name="connsiteX597" fmla="*/ 5504425 w 12192000"/>
              <a:gd name="connsiteY597" fmla="*/ 848067 h 4267200"/>
              <a:gd name="connsiteX598" fmla="*/ 4968849 w 12192000"/>
              <a:gd name="connsiteY598" fmla="*/ 962318 h 4267200"/>
              <a:gd name="connsiteX599" fmla="*/ 5104039 w 12192000"/>
              <a:gd name="connsiteY599" fmla="*/ 940634 h 4267200"/>
              <a:gd name="connsiteX600" fmla="*/ 5256311 w 12192000"/>
              <a:gd name="connsiteY600" fmla="*/ 916490 h 4267200"/>
              <a:gd name="connsiteX601" fmla="*/ 5377381 w 12192000"/>
              <a:gd name="connsiteY601" fmla="*/ 912671 h 4267200"/>
              <a:gd name="connsiteX602" fmla="*/ 5460148 w 12192000"/>
              <a:gd name="connsiteY602" fmla="*/ 911442 h 4267200"/>
              <a:gd name="connsiteX603" fmla="*/ 5648971 w 12192000"/>
              <a:gd name="connsiteY603" fmla="*/ 891331 h 4267200"/>
              <a:gd name="connsiteX604" fmla="*/ 5844807 w 12192000"/>
              <a:gd name="connsiteY604" fmla="*/ 870718 h 4267200"/>
              <a:gd name="connsiteX605" fmla="*/ 5862975 w 12192000"/>
              <a:gd name="connsiteY605" fmla="*/ 869756 h 4267200"/>
              <a:gd name="connsiteX606" fmla="*/ 5920887 w 12192000"/>
              <a:gd name="connsiteY606" fmla="*/ 865929 h 4267200"/>
              <a:gd name="connsiteX607" fmla="*/ 5504425 w 12192000"/>
              <a:gd name="connsiteY607" fmla="*/ 848067 h 4267200"/>
              <a:gd name="connsiteX608" fmla="*/ 8924104 w 12192000"/>
              <a:gd name="connsiteY608" fmla="*/ 777000 h 4267200"/>
              <a:gd name="connsiteX609" fmla="*/ 8921999 w 12192000"/>
              <a:gd name="connsiteY609" fmla="*/ 794136 h 4267200"/>
              <a:gd name="connsiteX610" fmla="*/ 8916066 w 12192000"/>
              <a:gd name="connsiteY610" fmla="*/ 843129 h 4267200"/>
              <a:gd name="connsiteX611" fmla="*/ 8909852 w 12192000"/>
              <a:gd name="connsiteY611" fmla="*/ 1005313 h 4267200"/>
              <a:gd name="connsiteX612" fmla="*/ 8936982 w 12192000"/>
              <a:gd name="connsiteY612" fmla="*/ 1614896 h 4267200"/>
              <a:gd name="connsiteX613" fmla="*/ 8939706 w 12192000"/>
              <a:gd name="connsiteY613" fmla="*/ 1632791 h 4267200"/>
              <a:gd name="connsiteX614" fmla="*/ 8946691 w 12192000"/>
              <a:gd name="connsiteY614" fmla="*/ 1680170 h 4267200"/>
              <a:gd name="connsiteX615" fmla="*/ 8947643 w 12192000"/>
              <a:gd name="connsiteY615" fmla="*/ 1649028 h 4267200"/>
              <a:gd name="connsiteX616" fmla="*/ 8931687 w 12192000"/>
              <a:gd name="connsiteY616" fmla="*/ 871628 h 4267200"/>
              <a:gd name="connsiteX617" fmla="*/ 8929804 w 12192000"/>
              <a:gd name="connsiteY617" fmla="*/ 850229 h 4267200"/>
              <a:gd name="connsiteX618" fmla="*/ 8924104 w 12192000"/>
              <a:gd name="connsiteY618" fmla="*/ 777000 h 4267200"/>
              <a:gd name="connsiteX619" fmla="*/ 8951219 w 12192000"/>
              <a:gd name="connsiteY619" fmla="*/ 764662 h 4267200"/>
              <a:gd name="connsiteX620" fmla="*/ 8957270 w 12192000"/>
              <a:gd name="connsiteY620" fmla="*/ 847698 h 4267200"/>
              <a:gd name="connsiteX621" fmla="*/ 8959153 w 12192000"/>
              <a:gd name="connsiteY621" fmla="*/ 869097 h 4267200"/>
              <a:gd name="connsiteX622" fmla="*/ 8976081 w 12192000"/>
              <a:gd name="connsiteY622" fmla="*/ 1619865 h 4267200"/>
              <a:gd name="connsiteX623" fmla="*/ 8951219 w 12192000"/>
              <a:gd name="connsiteY623" fmla="*/ 764662 h 4267200"/>
              <a:gd name="connsiteX624" fmla="*/ 8898081 w 12192000"/>
              <a:gd name="connsiteY624" fmla="*/ 630137 h 4267200"/>
              <a:gd name="connsiteX625" fmla="*/ 8910095 w 12192000"/>
              <a:gd name="connsiteY625" fmla="*/ 1626691 h 4267200"/>
              <a:gd name="connsiteX626" fmla="*/ 8908822 w 12192000"/>
              <a:gd name="connsiteY626" fmla="*/ 1619067 h 4267200"/>
              <a:gd name="connsiteX627" fmla="*/ 8881669 w 12192000"/>
              <a:gd name="connsiteY627" fmla="*/ 1004967 h 4267200"/>
              <a:gd name="connsiteX628" fmla="*/ 8888265 w 12192000"/>
              <a:gd name="connsiteY628" fmla="*/ 840369 h 4267200"/>
              <a:gd name="connsiteX629" fmla="*/ 8894429 w 12192000"/>
              <a:gd name="connsiteY629" fmla="*/ 790831 h 4267200"/>
              <a:gd name="connsiteX630" fmla="*/ 8898081 w 12192000"/>
              <a:gd name="connsiteY630" fmla="*/ 630137 h 4267200"/>
              <a:gd name="connsiteX631" fmla="*/ 11491396 w 12192000"/>
              <a:gd name="connsiteY631" fmla="*/ 623931 h 4267200"/>
              <a:gd name="connsiteX632" fmla="*/ 11413329 w 12192000"/>
              <a:gd name="connsiteY632" fmla="*/ 662344 h 4267200"/>
              <a:gd name="connsiteX633" fmla="*/ 10966547 w 12192000"/>
              <a:gd name="connsiteY633" fmla="*/ 818916 h 4267200"/>
              <a:gd name="connsiteX634" fmla="*/ 10498883 w 12192000"/>
              <a:gd name="connsiteY634" fmla="*/ 1111507 h 4267200"/>
              <a:gd name="connsiteX635" fmla="*/ 10671292 w 12192000"/>
              <a:gd name="connsiteY635" fmla="*/ 1035777 h 4267200"/>
              <a:gd name="connsiteX636" fmla="*/ 10685894 w 12192000"/>
              <a:gd name="connsiteY636" fmla="*/ 1027151 h 4267200"/>
              <a:gd name="connsiteX637" fmla="*/ 11104337 w 12192000"/>
              <a:gd name="connsiteY637" fmla="*/ 817377 h 4267200"/>
              <a:gd name="connsiteX638" fmla="*/ 11491396 w 12192000"/>
              <a:gd name="connsiteY638" fmla="*/ 623931 h 4267200"/>
              <a:gd name="connsiteX639" fmla="*/ 10779304 w 12192000"/>
              <a:gd name="connsiteY639" fmla="*/ 584486 h 4267200"/>
              <a:gd name="connsiteX640" fmla="*/ 10658378 w 12192000"/>
              <a:gd name="connsiteY640" fmla="*/ 772788 h 4267200"/>
              <a:gd name="connsiteX641" fmla="*/ 10475581 w 12192000"/>
              <a:gd name="connsiteY641" fmla="*/ 1070739 h 4267200"/>
              <a:gd name="connsiteX642" fmla="*/ 10735178 w 12192000"/>
              <a:gd name="connsiteY642" fmla="*/ 693281 h 4267200"/>
              <a:gd name="connsiteX643" fmla="*/ 10132488 w 12192000"/>
              <a:gd name="connsiteY643" fmla="*/ 518596 h 4267200"/>
              <a:gd name="connsiteX644" fmla="*/ 9879465 w 12192000"/>
              <a:gd name="connsiteY644" fmla="*/ 567273 h 4267200"/>
              <a:gd name="connsiteX645" fmla="*/ 9364243 w 12192000"/>
              <a:gd name="connsiteY645" fmla="*/ 809468 h 4267200"/>
              <a:gd name="connsiteX646" fmla="*/ 9366655 w 12192000"/>
              <a:gd name="connsiteY646" fmla="*/ 809848 h 4267200"/>
              <a:gd name="connsiteX647" fmla="*/ 9914233 w 12192000"/>
              <a:gd name="connsiteY647" fmla="*/ 596159 h 4267200"/>
              <a:gd name="connsiteX648" fmla="*/ 10264524 w 12192000"/>
              <a:gd name="connsiteY648" fmla="*/ 501747 h 4267200"/>
              <a:gd name="connsiteX649" fmla="*/ 9922837 w 12192000"/>
              <a:gd name="connsiteY649" fmla="*/ 622979 h 4267200"/>
              <a:gd name="connsiteX650" fmla="*/ 9416908 w 12192000"/>
              <a:gd name="connsiteY650" fmla="*/ 818889 h 4267200"/>
              <a:gd name="connsiteX651" fmla="*/ 9418234 w 12192000"/>
              <a:gd name="connsiteY651" fmla="*/ 818810 h 4267200"/>
              <a:gd name="connsiteX652" fmla="*/ 10264524 w 12192000"/>
              <a:gd name="connsiteY652" fmla="*/ 501747 h 4267200"/>
              <a:gd name="connsiteX653" fmla="*/ 10802699 w 12192000"/>
              <a:gd name="connsiteY653" fmla="*/ 488163 h 4267200"/>
              <a:gd name="connsiteX654" fmla="*/ 10618739 w 12192000"/>
              <a:gd name="connsiteY654" fmla="*/ 734118 h 4267200"/>
              <a:gd name="connsiteX655" fmla="*/ 10604580 w 12192000"/>
              <a:gd name="connsiteY655" fmla="*/ 753877 h 4267200"/>
              <a:gd name="connsiteX656" fmla="*/ 10529643 w 12192000"/>
              <a:gd name="connsiteY656" fmla="*/ 867004 h 4267200"/>
              <a:gd name="connsiteX657" fmla="*/ 10462194 w 12192000"/>
              <a:gd name="connsiteY657" fmla="*/ 1035452 h 4267200"/>
              <a:gd name="connsiteX658" fmla="*/ 10635117 w 12192000"/>
              <a:gd name="connsiteY658" fmla="*/ 757788 h 4267200"/>
              <a:gd name="connsiteX659" fmla="*/ 10802699 w 12192000"/>
              <a:gd name="connsiteY659" fmla="*/ 488163 h 4267200"/>
              <a:gd name="connsiteX660" fmla="*/ 10359107 w 12192000"/>
              <a:gd name="connsiteY660" fmla="*/ 485136 h 4267200"/>
              <a:gd name="connsiteX661" fmla="*/ 9515108 w 12192000"/>
              <a:gd name="connsiteY661" fmla="*/ 825701 h 4267200"/>
              <a:gd name="connsiteX662" fmla="*/ 10359107 w 12192000"/>
              <a:gd name="connsiteY662" fmla="*/ 485136 h 4267200"/>
              <a:gd name="connsiteX663" fmla="*/ 11886089 w 12192000"/>
              <a:gd name="connsiteY663" fmla="*/ 483936 h 4267200"/>
              <a:gd name="connsiteX664" fmla="*/ 11622890 w 12192000"/>
              <a:gd name="connsiteY664" fmla="*/ 661575 h 4267200"/>
              <a:gd name="connsiteX665" fmla="*/ 11038640 w 12192000"/>
              <a:gd name="connsiteY665" fmla="*/ 996875 h 4267200"/>
              <a:gd name="connsiteX666" fmla="*/ 10561310 w 12192000"/>
              <a:gd name="connsiteY666" fmla="*/ 1145020 h 4267200"/>
              <a:gd name="connsiteX667" fmla="*/ 10675127 w 12192000"/>
              <a:gd name="connsiteY667" fmla="*/ 1163586 h 4267200"/>
              <a:gd name="connsiteX668" fmla="*/ 11120351 w 12192000"/>
              <a:gd name="connsiteY668" fmla="*/ 990907 h 4267200"/>
              <a:gd name="connsiteX669" fmla="*/ 11648506 w 12192000"/>
              <a:gd name="connsiteY669" fmla="*/ 680145 h 4267200"/>
              <a:gd name="connsiteX670" fmla="*/ 11886089 w 12192000"/>
              <a:gd name="connsiteY670" fmla="*/ 483936 h 4267200"/>
              <a:gd name="connsiteX671" fmla="*/ 3607114 w 12192000"/>
              <a:gd name="connsiteY671" fmla="*/ 467441 h 4267200"/>
              <a:gd name="connsiteX672" fmla="*/ 3296242 w 12192000"/>
              <a:gd name="connsiteY672" fmla="*/ 807991 h 4267200"/>
              <a:gd name="connsiteX673" fmla="*/ 3174674 w 12192000"/>
              <a:gd name="connsiteY673" fmla="*/ 919759 h 4267200"/>
              <a:gd name="connsiteX674" fmla="*/ 3042978 w 12192000"/>
              <a:gd name="connsiteY674" fmla="*/ 1054894 h 4267200"/>
              <a:gd name="connsiteX675" fmla="*/ 2968914 w 12192000"/>
              <a:gd name="connsiteY675" fmla="*/ 1133756 h 4267200"/>
              <a:gd name="connsiteX676" fmla="*/ 3103823 w 12192000"/>
              <a:gd name="connsiteY676" fmla="*/ 1026814 h 4267200"/>
              <a:gd name="connsiteX677" fmla="*/ 3607114 w 12192000"/>
              <a:gd name="connsiteY677" fmla="*/ 467441 h 4267200"/>
              <a:gd name="connsiteX678" fmla="*/ 10784544 w 12192000"/>
              <a:gd name="connsiteY678" fmla="*/ 465669 h 4267200"/>
              <a:gd name="connsiteX679" fmla="*/ 10426419 w 12192000"/>
              <a:gd name="connsiteY679" fmla="*/ 1062158 h 4267200"/>
              <a:gd name="connsiteX680" fmla="*/ 10471732 w 12192000"/>
              <a:gd name="connsiteY680" fmla="*/ 921679 h 4267200"/>
              <a:gd name="connsiteX681" fmla="*/ 10504824 w 12192000"/>
              <a:gd name="connsiteY681" fmla="*/ 852631 h 4267200"/>
              <a:gd name="connsiteX682" fmla="*/ 10582237 w 12192000"/>
              <a:gd name="connsiteY682" fmla="*/ 736692 h 4267200"/>
              <a:gd name="connsiteX683" fmla="*/ 10596401 w 12192000"/>
              <a:gd name="connsiteY683" fmla="*/ 716935 h 4267200"/>
              <a:gd name="connsiteX684" fmla="*/ 10784544 w 12192000"/>
              <a:gd name="connsiteY684" fmla="*/ 465669 h 4267200"/>
              <a:gd name="connsiteX685" fmla="*/ 11916494 w 12192000"/>
              <a:gd name="connsiteY685" fmla="*/ 422768 h 4267200"/>
              <a:gd name="connsiteX686" fmla="*/ 11703185 w 12192000"/>
              <a:gd name="connsiteY686" fmla="*/ 528178 h 4267200"/>
              <a:gd name="connsiteX687" fmla="*/ 11680755 w 12192000"/>
              <a:gd name="connsiteY687" fmla="*/ 543149 h 4267200"/>
              <a:gd name="connsiteX688" fmla="*/ 11116818 w 12192000"/>
              <a:gd name="connsiteY688" fmla="*/ 842623 h 4267200"/>
              <a:gd name="connsiteX689" fmla="*/ 10700164 w 12192000"/>
              <a:gd name="connsiteY689" fmla="*/ 1051220 h 4267200"/>
              <a:gd name="connsiteX690" fmla="*/ 10685570 w 12192000"/>
              <a:gd name="connsiteY690" fmla="*/ 1059849 h 4267200"/>
              <a:gd name="connsiteX691" fmla="*/ 10584288 w 12192000"/>
              <a:gd name="connsiteY691" fmla="*/ 1113543 h 4267200"/>
              <a:gd name="connsiteX692" fmla="*/ 11026698 w 12192000"/>
              <a:gd name="connsiteY692" fmla="*/ 971858 h 4267200"/>
              <a:gd name="connsiteX693" fmla="*/ 11607604 w 12192000"/>
              <a:gd name="connsiteY693" fmla="*/ 638368 h 4267200"/>
              <a:gd name="connsiteX694" fmla="*/ 11919452 w 12192000"/>
              <a:gd name="connsiteY694" fmla="*/ 423380 h 4267200"/>
              <a:gd name="connsiteX695" fmla="*/ 11916494 w 12192000"/>
              <a:gd name="connsiteY695" fmla="*/ 422768 h 4267200"/>
              <a:gd name="connsiteX696" fmla="*/ 8148168 w 12192000"/>
              <a:gd name="connsiteY696" fmla="*/ 416949 h 4267200"/>
              <a:gd name="connsiteX697" fmla="*/ 7862052 w 12192000"/>
              <a:gd name="connsiteY697" fmla="*/ 694330 h 4267200"/>
              <a:gd name="connsiteX698" fmla="*/ 7808002 w 12192000"/>
              <a:gd name="connsiteY698" fmla="*/ 759654 h 4267200"/>
              <a:gd name="connsiteX699" fmla="*/ 8295299 w 12192000"/>
              <a:gd name="connsiteY699" fmla="*/ 416143 h 4267200"/>
              <a:gd name="connsiteX700" fmla="*/ 8309124 w 12192000"/>
              <a:gd name="connsiteY700" fmla="*/ 534021 h 4267200"/>
              <a:gd name="connsiteX701" fmla="*/ 8293154 w 12192000"/>
              <a:gd name="connsiteY701" fmla="*/ 672115 h 4267200"/>
              <a:gd name="connsiteX702" fmla="*/ 8279099 w 12192000"/>
              <a:gd name="connsiteY702" fmla="*/ 769176 h 4267200"/>
              <a:gd name="connsiteX703" fmla="*/ 8309186 w 12192000"/>
              <a:gd name="connsiteY703" fmla="*/ 1060039 h 4267200"/>
              <a:gd name="connsiteX704" fmla="*/ 8410512 w 12192000"/>
              <a:gd name="connsiteY704" fmla="*/ 1511108 h 4267200"/>
              <a:gd name="connsiteX705" fmla="*/ 8351657 w 12192000"/>
              <a:gd name="connsiteY705" fmla="*/ 521768 h 4267200"/>
              <a:gd name="connsiteX706" fmla="*/ 8295299 w 12192000"/>
              <a:gd name="connsiteY706" fmla="*/ 416143 h 4267200"/>
              <a:gd name="connsiteX707" fmla="*/ 8266483 w 12192000"/>
              <a:gd name="connsiteY707" fmla="*/ 414244 h 4267200"/>
              <a:gd name="connsiteX708" fmla="*/ 8343425 w 12192000"/>
              <a:gd name="connsiteY708" fmla="*/ 1357811 h 4267200"/>
              <a:gd name="connsiteX709" fmla="*/ 8282114 w 12192000"/>
              <a:gd name="connsiteY709" fmla="*/ 1064671 h 4267200"/>
              <a:gd name="connsiteX710" fmla="*/ 8251298 w 12192000"/>
              <a:gd name="connsiteY710" fmla="*/ 766414 h 4267200"/>
              <a:gd name="connsiteX711" fmla="*/ 8265729 w 12192000"/>
              <a:gd name="connsiteY711" fmla="*/ 666939 h 4267200"/>
              <a:gd name="connsiteX712" fmla="*/ 8281494 w 12192000"/>
              <a:gd name="connsiteY712" fmla="*/ 533909 h 4267200"/>
              <a:gd name="connsiteX713" fmla="*/ 8266483 w 12192000"/>
              <a:gd name="connsiteY713" fmla="*/ 414244 h 4267200"/>
              <a:gd name="connsiteX714" fmla="*/ 8140802 w 12192000"/>
              <a:gd name="connsiteY714" fmla="*/ 388720 h 4267200"/>
              <a:gd name="connsiteX715" fmla="*/ 7860379 w 12192000"/>
              <a:gd name="connsiteY715" fmla="*/ 596411 h 4267200"/>
              <a:gd name="connsiteX716" fmla="*/ 7737688 w 12192000"/>
              <a:gd name="connsiteY716" fmla="*/ 790400 h 4267200"/>
              <a:gd name="connsiteX717" fmla="*/ 7726885 w 12192000"/>
              <a:gd name="connsiteY717" fmla="*/ 812869 h 4267200"/>
              <a:gd name="connsiteX718" fmla="*/ 7840490 w 12192000"/>
              <a:gd name="connsiteY718" fmla="*/ 676832 h 4267200"/>
              <a:gd name="connsiteX719" fmla="*/ 8140802 w 12192000"/>
              <a:gd name="connsiteY719" fmla="*/ 388720 h 4267200"/>
              <a:gd name="connsiteX720" fmla="*/ 3744487 w 12192000"/>
              <a:gd name="connsiteY720" fmla="*/ 383136 h 4267200"/>
              <a:gd name="connsiteX721" fmla="*/ 3970213 w 12192000"/>
              <a:gd name="connsiteY721" fmla="*/ 995559 h 4267200"/>
              <a:gd name="connsiteX722" fmla="*/ 3744487 w 12192000"/>
              <a:gd name="connsiteY722" fmla="*/ 383136 h 4267200"/>
              <a:gd name="connsiteX723" fmla="*/ 3624562 w 12192000"/>
              <a:gd name="connsiteY723" fmla="*/ 367041 h 4267200"/>
              <a:gd name="connsiteX724" fmla="*/ 3489712 w 12192000"/>
              <a:gd name="connsiteY724" fmla="*/ 485386 h 4267200"/>
              <a:gd name="connsiteX725" fmla="*/ 3182994 w 12192000"/>
              <a:gd name="connsiteY725" fmla="*/ 828265 h 4267200"/>
              <a:gd name="connsiteX726" fmla="*/ 2892114 w 12192000"/>
              <a:gd name="connsiteY726" fmla="*/ 1172635 h 4267200"/>
              <a:gd name="connsiteX727" fmla="*/ 3021459 w 12192000"/>
              <a:gd name="connsiteY727" fmla="*/ 1035385 h 4267200"/>
              <a:gd name="connsiteX728" fmla="*/ 3153873 w 12192000"/>
              <a:gd name="connsiteY728" fmla="*/ 898971 h 4267200"/>
              <a:gd name="connsiteX729" fmla="*/ 3276511 w 12192000"/>
              <a:gd name="connsiteY729" fmla="*/ 786423 h 4267200"/>
              <a:gd name="connsiteX730" fmla="*/ 3584154 w 12192000"/>
              <a:gd name="connsiteY730" fmla="*/ 448218 h 4267200"/>
              <a:gd name="connsiteX731" fmla="*/ 3624562 w 12192000"/>
              <a:gd name="connsiteY731" fmla="*/ 367041 h 4267200"/>
              <a:gd name="connsiteX732" fmla="*/ 3766672 w 12192000"/>
              <a:gd name="connsiteY732" fmla="*/ 359429 h 4267200"/>
              <a:gd name="connsiteX733" fmla="*/ 3996338 w 12192000"/>
              <a:gd name="connsiteY733" fmla="*/ 968237 h 4267200"/>
              <a:gd name="connsiteX734" fmla="*/ 3766672 w 12192000"/>
              <a:gd name="connsiteY734" fmla="*/ 359429 h 4267200"/>
              <a:gd name="connsiteX735" fmla="*/ 5805386 w 12192000"/>
              <a:gd name="connsiteY735" fmla="*/ 239240 h 4267200"/>
              <a:gd name="connsiteX736" fmla="*/ 5736947 w 12192000"/>
              <a:gd name="connsiteY736" fmla="*/ 261367 h 4267200"/>
              <a:gd name="connsiteX737" fmla="*/ 5427012 w 12192000"/>
              <a:gd name="connsiteY737" fmla="*/ 311272 h 4267200"/>
              <a:gd name="connsiteX738" fmla="*/ 5147818 w 12192000"/>
              <a:gd name="connsiteY738" fmla="*/ 322112 h 4267200"/>
              <a:gd name="connsiteX739" fmla="*/ 5060854 w 12192000"/>
              <a:gd name="connsiteY739" fmla="*/ 311882 h 4267200"/>
              <a:gd name="connsiteX740" fmla="*/ 4945989 w 12192000"/>
              <a:gd name="connsiteY740" fmla="*/ 300516 h 4267200"/>
              <a:gd name="connsiteX741" fmla="*/ 5410479 w 12192000"/>
              <a:gd name="connsiteY741" fmla="*/ 348434 h 4267200"/>
              <a:gd name="connsiteX742" fmla="*/ 5805386 w 12192000"/>
              <a:gd name="connsiteY742" fmla="*/ 239240 h 4267200"/>
              <a:gd name="connsiteX743" fmla="*/ 5905192 w 12192000"/>
              <a:gd name="connsiteY743" fmla="*/ 163079 h 4267200"/>
              <a:gd name="connsiteX744" fmla="*/ 5865655 w 12192000"/>
              <a:gd name="connsiteY744" fmla="*/ 171901 h 4267200"/>
              <a:gd name="connsiteX745" fmla="*/ 5259740 w 12192000"/>
              <a:gd name="connsiteY745" fmla="*/ 257013 h 4267200"/>
              <a:gd name="connsiteX746" fmla="*/ 5208466 w 12192000"/>
              <a:gd name="connsiteY746" fmla="*/ 257550 h 4267200"/>
              <a:gd name="connsiteX747" fmla="*/ 4980204 w 12192000"/>
              <a:gd name="connsiteY747" fmla="*/ 271903 h 4267200"/>
              <a:gd name="connsiteX748" fmla="*/ 5068068 w 12192000"/>
              <a:gd name="connsiteY748" fmla="*/ 282244 h 4267200"/>
              <a:gd name="connsiteX749" fmla="*/ 5153231 w 12192000"/>
              <a:gd name="connsiteY749" fmla="*/ 292240 h 4267200"/>
              <a:gd name="connsiteX750" fmla="*/ 5426491 w 12192000"/>
              <a:gd name="connsiteY750" fmla="*/ 281128 h 4267200"/>
              <a:gd name="connsiteX751" fmla="*/ 5731212 w 12192000"/>
              <a:gd name="connsiteY751" fmla="*/ 231951 h 4267200"/>
              <a:gd name="connsiteX752" fmla="*/ 5905192 w 12192000"/>
              <a:gd name="connsiteY752" fmla="*/ 163079 h 4267200"/>
              <a:gd name="connsiteX753" fmla="*/ 5944437 w 12192000"/>
              <a:gd name="connsiteY753" fmla="*/ 113829 h 4267200"/>
              <a:gd name="connsiteX754" fmla="*/ 5825032 w 12192000"/>
              <a:gd name="connsiteY754" fmla="*/ 146405 h 4267200"/>
              <a:gd name="connsiteX755" fmla="*/ 4955599 w 12192000"/>
              <a:gd name="connsiteY755" fmla="*/ 247008 h 4267200"/>
              <a:gd name="connsiteX756" fmla="*/ 5210104 w 12192000"/>
              <a:gd name="connsiteY756" fmla="*/ 228123 h 4267200"/>
              <a:gd name="connsiteX757" fmla="*/ 5261015 w 12192000"/>
              <a:gd name="connsiteY757" fmla="*/ 227087 h 4267200"/>
              <a:gd name="connsiteX758" fmla="*/ 5861181 w 12192000"/>
              <a:gd name="connsiteY758" fmla="*/ 143093 h 4267200"/>
              <a:gd name="connsiteX759" fmla="*/ 5961252 w 12192000"/>
              <a:gd name="connsiteY759" fmla="*/ 114820 h 4267200"/>
              <a:gd name="connsiteX760" fmla="*/ 5944437 w 12192000"/>
              <a:gd name="connsiteY760" fmla="*/ 113829 h 4267200"/>
              <a:gd name="connsiteX761" fmla="*/ 9095810 w 12192000"/>
              <a:gd name="connsiteY761" fmla="*/ 0 h 4267200"/>
              <a:gd name="connsiteX762" fmla="*/ 9215999 w 12192000"/>
              <a:gd name="connsiteY762" fmla="*/ 0 h 4267200"/>
              <a:gd name="connsiteX763" fmla="*/ 9250991 w 12192000"/>
              <a:gd name="connsiteY763" fmla="*/ 17650 h 4267200"/>
              <a:gd name="connsiteX764" fmla="*/ 9551793 w 12192000"/>
              <a:gd name="connsiteY764" fmla="*/ 69947 h 4267200"/>
              <a:gd name="connsiteX765" fmla="*/ 10211701 w 12192000"/>
              <a:gd name="connsiteY765" fmla="*/ 15192 h 4267200"/>
              <a:gd name="connsiteX766" fmla="*/ 9665014 w 12192000"/>
              <a:gd name="connsiteY766" fmla="*/ 41266 h 4267200"/>
              <a:gd name="connsiteX767" fmla="*/ 9382567 w 12192000"/>
              <a:gd name="connsiteY767" fmla="*/ 18583 h 4267200"/>
              <a:gd name="connsiteX768" fmla="*/ 9283159 w 12192000"/>
              <a:gd name="connsiteY768" fmla="*/ 0 h 4267200"/>
              <a:gd name="connsiteX769" fmla="*/ 9469266 w 12192000"/>
              <a:gd name="connsiteY769" fmla="*/ 0 h 4267200"/>
              <a:gd name="connsiteX770" fmla="*/ 9504117 w 12192000"/>
              <a:gd name="connsiteY770" fmla="*/ 4274 h 4267200"/>
              <a:gd name="connsiteX771" fmla="*/ 9667223 w 12192000"/>
              <a:gd name="connsiteY771" fmla="*/ 13232 h 4267200"/>
              <a:gd name="connsiteX772" fmla="*/ 9887703 w 12192000"/>
              <a:gd name="connsiteY772" fmla="*/ 12601 h 4267200"/>
              <a:gd name="connsiteX773" fmla="*/ 10088930 w 12192000"/>
              <a:gd name="connsiteY773" fmla="*/ 0 h 4267200"/>
              <a:gd name="connsiteX774" fmla="*/ 10544171 w 12192000"/>
              <a:gd name="connsiteY774" fmla="*/ 0 h 4267200"/>
              <a:gd name="connsiteX775" fmla="*/ 10392396 w 12192000"/>
              <a:gd name="connsiteY775" fmla="*/ 36772 h 4267200"/>
              <a:gd name="connsiteX776" fmla="*/ 9413803 w 12192000"/>
              <a:gd name="connsiteY776" fmla="*/ 131277 h 4267200"/>
              <a:gd name="connsiteX777" fmla="*/ 9174626 w 12192000"/>
              <a:gd name="connsiteY777" fmla="*/ 44983 h 4267200"/>
              <a:gd name="connsiteX778" fmla="*/ 8474998 w 12192000"/>
              <a:gd name="connsiteY778" fmla="*/ 0 h 4267200"/>
              <a:gd name="connsiteX779" fmla="*/ 8573502 w 12192000"/>
              <a:gd name="connsiteY779" fmla="*/ 0 h 4267200"/>
              <a:gd name="connsiteX780" fmla="*/ 8659539 w 12192000"/>
              <a:gd name="connsiteY780" fmla="*/ 117664 h 4267200"/>
              <a:gd name="connsiteX781" fmla="*/ 9248507 w 12192000"/>
              <a:gd name="connsiteY781" fmla="*/ 743734 h 4267200"/>
              <a:gd name="connsiteX782" fmla="*/ 9309457 w 12192000"/>
              <a:gd name="connsiteY782" fmla="*/ 795932 h 4267200"/>
              <a:gd name="connsiteX783" fmla="*/ 9785496 w 12192000"/>
              <a:gd name="connsiteY783" fmla="*/ 530713 h 4267200"/>
              <a:gd name="connsiteX784" fmla="*/ 10482828 w 12192000"/>
              <a:gd name="connsiteY784" fmla="*/ 399738 h 4267200"/>
              <a:gd name="connsiteX785" fmla="*/ 10468382 w 12192000"/>
              <a:gd name="connsiteY785" fmla="*/ 461219 h 4267200"/>
              <a:gd name="connsiteX786" fmla="*/ 9430790 w 12192000"/>
              <a:gd name="connsiteY786" fmla="*/ 895589 h 4267200"/>
              <a:gd name="connsiteX787" fmla="*/ 10019780 w 12192000"/>
              <a:gd name="connsiteY787" fmla="*/ 1298815 h 4267200"/>
              <a:gd name="connsiteX788" fmla="*/ 10372218 w 12192000"/>
              <a:gd name="connsiteY788" fmla="*/ 1146081 h 4267200"/>
              <a:gd name="connsiteX789" fmla="*/ 10896429 w 12192000"/>
              <a:gd name="connsiteY789" fmla="*/ 310883 h 4267200"/>
              <a:gd name="connsiteX790" fmla="*/ 10919735 w 12192000"/>
              <a:gd name="connsiteY790" fmla="*/ 318176 h 4267200"/>
              <a:gd name="connsiteX791" fmla="*/ 10637064 w 12192000"/>
              <a:gd name="connsiteY791" fmla="*/ 935661 h 4267200"/>
              <a:gd name="connsiteX792" fmla="*/ 10516995 w 12192000"/>
              <a:gd name="connsiteY792" fmla="*/ 1070245 h 4267200"/>
              <a:gd name="connsiteX793" fmla="*/ 10868835 w 12192000"/>
              <a:gd name="connsiteY793" fmla="*/ 815534 h 4267200"/>
              <a:gd name="connsiteX794" fmla="*/ 11704547 w 12192000"/>
              <a:gd name="connsiteY794" fmla="*/ 465665 h 4267200"/>
              <a:gd name="connsiteX795" fmla="*/ 12033562 w 12192000"/>
              <a:gd name="connsiteY795" fmla="*/ 350012 h 4267200"/>
              <a:gd name="connsiteX796" fmla="*/ 12025537 w 12192000"/>
              <a:gd name="connsiteY796" fmla="*/ 382666 h 4267200"/>
              <a:gd name="connsiteX797" fmla="*/ 11088649 w 12192000"/>
              <a:gd name="connsiteY797" fmla="*/ 1056676 h 4267200"/>
              <a:gd name="connsiteX798" fmla="*/ 10561600 w 12192000"/>
              <a:gd name="connsiteY798" fmla="*/ 1229477 h 4267200"/>
              <a:gd name="connsiteX799" fmla="*/ 10280797 w 12192000"/>
              <a:gd name="connsiteY799" fmla="*/ 1263181 h 4267200"/>
              <a:gd name="connsiteX800" fmla="*/ 10083376 w 12192000"/>
              <a:gd name="connsiteY800" fmla="*/ 1334114 h 4267200"/>
              <a:gd name="connsiteX801" fmla="*/ 10832582 w 12192000"/>
              <a:gd name="connsiteY801" fmla="*/ 1687356 h 4267200"/>
              <a:gd name="connsiteX802" fmla="*/ 10839263 w 12192000"/>
              <a:gd name="connsiteY802" fmla="*/ 1683743 h 4267200"/>
              <a:gd name="connsiteX803" fmla="*/ 11350910 w 12192000"/>
              <a:gd name="connsiteY803" fmla="*/ 1443899 h 4267200"/>
              <a:gd name="connsiteX804" fmla="*/ 11360346 w 12192000"/>
              <a:gd name="connsiteY804" fmla="*/ 1429225 h 4267200"/>
              <a:gd name="connsiteX805" fmla="*/ 12167580 w 12192000"/>
              <a:gd name="connsiteY805" fmla="*/ 789523 h 4267200"/>
              <a:gd name="connsiteX806" fmla="*/ 12192000 w 12192000"/>
              <a:gd name="connsiteY806" fmla="*/ 769876 h 4267200"/>
              <a:gd name="connsiteX807" fmla="*/ 12192000 w 12192000"/>
              <a:gd name="connsiteY807" fmla="*/ 802845 h 4267200"/>
              <a:gd name="connsiteX808" fmla="*/ 12173558 w 12192000"/>
              <a:gd name="connsiteY808" fmla="*/ 821317 h 4267200"/>
              <a:gd name="connsiteX809" fmla="*/ 12117398 w 12192000"/>
              <a:gd name="connsiteY809" fmla="*/ 877374 h 4267200"/>
              <a:gd name="connsiteX810" fmla="*/ 11472926 w 12192000"/>
              <a:gd name="connsiteY810" fmla="*/ 1344259 h 4267200"/>
              <a:gd name="connsiteX811" fmla="*/ 11666978 w 12192000"/>
              <a:gd name="connsiteY811" fmla="*/ 1215889 h 4267200"/>
              <a:gd name="connsiteX812" fmla="*/ 11707200 w 12192000"/>
              <a:gd name="connsiteY812" fmla="*/ 1192361 h 4267200"/>
              <a:gd name="connsiteX813" fmla="*/ 12144637 w 12192000"/>
              <a:gd name="connsiteY813" fmla="*/ 858646 h 4267200"/>
              <a:gd name="connsiteX814" fmla="*/ 12192000 w 12192000"/>
              <a:gd name="connsiteY814" fmla="*/ 810414 h 4267200"/>
              <a:gd name="connsiteX815" fmla="*/ 12192000 w 12192000"/>
              <a:gd name="connsiteY815" fmla="*/ 916439 h 4267200"/>
              <a:gd name="connsiteX816" fmla="*/ 12150630 w 12192000"/>
              <a:gd name="connsiteY816" fmla="*/ 982925 h 4267200"/>
              <a:gd name="connsiteX817" fmla="*/ 11389484 w 12192000"/>
              <a:gd name="connsiteY817" fmla="*/ 1469889 h 4267200"/>
              <a:gd name="connsiteX818" fmla="*/ 10923736 w 12192000"/>
              <a:gd name="connsiteY818" fmla="*/ 1721439 h 4267200"/>
              <a:gd name="connsiteX819" fmla="*/ 11091913 w 12192000"/>
              <a:gd name="connsiteY819" fmla="*/ 1780406 h 4267200"/>
              <a:gd name="connsiteX820" fmla="*/ 11771238 w 12192000"/>
              <a:gd name="connsiteY820" fmla="*/ 1944400 h 4267200"/>
              <a:gd name="connsiteX821" fmla="*/ 11783166 w 12192000"/>
              <a:gd name="connsiteY821" fmla="*/ 1931422 h 4267200"/>
              <a:gd name="connsiteX822" fmla="*/ 12131988 w 12192000"/>
              <a:gd name="connsiteY822" fmla="*/ 1574357 h 4267200"/>
              <a:gd name="connsiteX823" fmla="*/ 12192000 w 12192000"/>
              <a:gd name="connsiteY823" fmla="*/ 1537429 h 4267200"/>
              <a:gd name="connsiteX824" fmla="*/ 12192000 w 12192000"/>
              <a:gd name="connsiteY824" fmla="*/ 1589108 h 4267200"/>
              <a:gd name="connsiteX825" fmla="*/ 12112105 w 12192000"/>
              <a:gd name="connsiteY825" fmla="*/ 1640352 h 4267200"/>
              <a:gd name="connsiteX826" fmla="*/ 11849203 w 12192000"/>
              <a:gd name="connsiteY826" fmla="*/ 1900149 h 4267200"/>
              <a:gd name="connsiteX827" fmla="*/ 11946326 w 12192000"/>
              <a:gd name="connsiteY827" fmla="*/ 1822808 h 4267200"/>
              <a:gd name="connsiteX828" fmla="*/ 12055863 w 12192000"/>
              <a:gd name="connsiteY828" fmla="*/ 1735914 h 4267200"/>
              <a:gd name="connsiteX829" fmla="*/ 12150816 w 12192000"/>
              <a:gd name="connsiteY829" fmla="*/ 1678902 h 4267200"/>
              <a:gd name="connsiteX830" fmla="*/ 12192000 w 12192000"/>
              <a:gd name="connsiteY830" fmla="*/ 1655121 h 4267200"/>
              <a:gd name="connsiteX831" fmla="*/ 12192000 w 12192000"/>
              <a:gd name="connsiteY831" fmla="*/ 1686869 h 4267200"/>
              <a:gd name="connsiteX832" fmla="*/ 12163772 w 12192000"/>
              <a:gd name="connsiteY832" fmla="*/ 1703058 h 4267200"/>
              <a:gd name="connsiteX833" fmla="*/ 12070597 w 12192000"/>
              <a:gd name="connsiteY833" fmla="*/ 1758893 h 4267200"/>
              <a:gd name="connsiteX834" fmla="*/ 11963621 w 12192000"/>
              <a:gd name="connsiteY834" fmla="*/ 1844299 h 4267200"/>
              <a:gd name="connsiteX835" fmla="*/ 11886604 w 12192000"/>
              <a:gd name="connsiteY835" fmla="*/ 1907617 h 4267200"/>
              <a:gd name="connsiteX836" fmla="*/ 12153575 w 12192000"/>
              <a:gd name="connsiteY836" fmla="*/ 1786372 h 4267200"/>
              <a:gd name="connsiteX837" fmla="*/ 12192000 w 12192000"/>
              <a:gd name="connsiteY837" fmla="*/ 1759693 h 4267200"/>
              <a:gd name="connsiteX838" fmla="*/ 12192000 w 12192000"/>
              <a:gd name="connsiteY838" fmla="*/ 1809459 h 4267200"/>
              <a:gd name="connsiteX839" fmla="*/ 12121362 w 12192000"/>
              <a:gd name="connsiteY839" fmla="*/ 1857561 h 4267200"/>
              <a:gd name="connsiteX840" fmla="*/ 11895949 w 12192000"/>
              <a:gd name="connsiteY840" fmla="*/ 1963079 h 4267200"/>
              <a:gd name="connsiteX841" fmla="*/ 12192000 w 12192000"/>
              <a:gd name="connsiteY841" fmla="*/ 1990579 h 4267200"/>
              <a:gd name="connsiteX842" fmla="*/ 12192000 w 12192000"/>
              <a:gd name="connsiteY842" fmla="*/ 2065582 h 4267200"/>
              <a:gd name="connsiteX843" fmla="*/ 12153918 w 12192000"/>
              <a:gd name="connsiteY843" fmla="*/ 2063926 h 4267200"/>
              <a:gd name="connsiteX844" fmla="*/ 12192000 w 12192000"/>
              <a:gd name="connsiteY844" fmla="*/ 2085104 h 4267200"/>
              <a:gd name="connsiteX845" fmla="*/ 12192000 w 12192000"/>
              <a:gd name="connsiteY845" fmla="*/ 2178471 h 4267200"/>
              <a:gd name="connsiteX846" fmla="*/ 12085355 w 12192000"/>
              <a:gd name="connsiteY846" fmla="*/ 2122457 h 4267200"/>
              <a:gd name="connsiteX847" fmla="*/ 12192000 w 12192000"/>
              <a:gd name="connsiteY847" fmla="*/ 2196158 h 4267200"/>
              <a:gd name="connsiteX848" fmla="*/ 12192000 w 12192000"/>
              <a:gd name="connsiteY848" fmla="*/ 2230374 h 4267200"/>
              <a:gd name="connsiteX849" fmla="*/ 12041237 w 12192000"/>
              <a:gd name="connsiteY849" fmla="*/ 2126309 h 4267200"/>
              <a:gd name="connsiteX850" fmla="*/ 12174450 w 12192000"/>
              <a:gd name="connsiteY850" fmla="*/ 2262541 h 4267200"/>
              <a:gd name="connsiteX851" fmla="*/ 12192000 w 12192000"/>
              <a:gd name="connsiteY851" fmla="*/ 2275857 h 4267200"/>
              <a:gd name="connsiteX852" fmla="*/ 12192000 w 12192000"/>
              <a:gd name="connsiteY852" fmla="*/ 2377131 h 4267200"/>
              <a:gd name="connsiteX853" fmla="*/ 12155801 w 12192000"/>
              <a:gd name="connsiteY853" fmla="*/ 2349925 h 4267200"/>
              <a:gd name="connsiteX854" fmla="*/ 11930164 w 12192000"/>
              <a:gd name="connsiteY854" fmla="*/ 2041945 h 4267200"/>
              <a:gd name="connsiteX855" fmla="*/ 11561767 w 12192000"/>
              <a:gd name="connsiteY855" fmla="*/ 1984479 h 4267200"/>
              <a:gd name="connsiteX856" fmla="*/ 11987997 w 12192000"/>
              <a:gd name="connsiteY856" fmla="*/ 3153822 h 4267200"/>
              <a:gd name="connsiteX857" fmla="*/ 11926558 w 12192000"/>
              <a:gd name="connsiteY857" fmla="*/ 3203134 h 4267200"/>
              <a:gd name="connsiteX858" fmla="*/ 11440430 w 12192000"/>
              <a:gd name="connsiteY858" fmla="*/ 1973028 h 4267200"/>
              <a:gd name="connsiteX859" fmla="*/ 11446754 w 12192000"/>
              <a:gd name="connsiteY859" fmla="*/ 1959605 h 4267200"/>
              <a:gd name="connsiteX860" fmla="*/ 11050651 w 12192000"/>
              <a:gd name="connsiteY860" fmla="*/ 1850495 h 4267200"/>
              <a:gd name="connsiteX861" fmla="*/ 10389960 w 12192000"/>
              <a:gd name="connsiteY861" fmla="*/ 1586232 h 4267200"/>
              <a:gd name="connsiteX862" fmla="*/ 10500699 w 12192000"/>
              <a:gd name="connsiteY862" fmla="*/ 1913175 h 4267200"/>
              <a:gd name="connsiteX863" fmla="*/ 10507814 w 12192000"/>
              <a:gd name="connsiteY863" fmla="*/ 1920694 h 4267200"/>
              <a:gd name="connsiteX864" fmla="*/ 10518908 w 12192000"/>
              <a:gd name="connsiteY864" fmla="*/ 1911226 h 4267200"/>
              <a:gd name="connsiteX865" fmla="*/ 11258935 w 12192000"/>
              <a:gd name="connsiteY865" fmla="*/ 2442781 h 4267200"/>
              <a:gd name="connsiteX866" fmla="*/ 11211663 w 12192000"/>
              <a:gd name="connsiteY866" fmla="*/ 2510325 h 4267200"/>
              <a:gd name="connsiteX867" fmla="*/ 10571295 w 12192000"/>
              <a:gd name="connsiteY867" fmla="*/ 2105302 h 4267200"/>
              <a:gd name="connsiteX868" fmla="*/ 10435737 w 12192000"/>
              <a:gd name="connsiteY868" fmla="*/ 2805672 h 4267200"/>
              <a:gd name="connsiteX869" fmla="*/ 10206831 w 12192000"/>
              <a:gd name="connsiteY869" fmla="*/ 3151701 h 4267200"/>
              <a:gd name="connsiteX870" fmla="*/ 10196482 w 12192000"/>
              <a:gd name="connsiteY870" fmla="*/ 3135084 h 4267200"/>
              <a:gd name="connsiteX871" fmla="*/ 10381882 w 12192000"/>
              <a:gd name="connsiteY871" fmla="*/ 2155807 h 4267200"/>
              <a:gd name="connsiteX872" fmla="*/ 10439260 w 12192000"/>
              <a:gd name="connsiteY872" fmla="*/ 1962486 h 4267200"/>
              <a:gd name="connsiteX873" fmla="*/ 10439409 w 12192000"/>
              <a:gd name="connsiteY873" fmla="*/ 1960615 h 4267200"/>
              <a:gd name="connsiteX874" fmla="*/ 10439915 w 12192000"/>
              <a:gd name="connsiteY874" fmla="*/ 1951821 h 4267200"/>
              <a:gd name="connsiteX875" fmla="*/ 10314241 w 12192000"/>
              <a:gd name="connsiteY875" fmla="*/ 1556749 h 4267200"/>
              <a:gd name="connsiteX876" fmla="*/ 10315061 w 12192000"/>
              <a:gd name="connsiteY876" fmla="*/ 1548729 h 4267200"/>
              <a:gd name="connsiteX877" fmla="*/ 9526158 w 12192000"/>
              <a:gd name="connsiteY877" fmla="*/ 1071804 h 4267200"/>
              <a:gd name="connsiteX878" fmla="*/ 9758689 w 12192000"/>
              <a:gd name="connsiteY878" fmla="*/ 1585512 h 4267200"/>
              <a:gd name="connsiteX879" fmla="*/ 9941392 w 12192000"/>
              <a:gd name="connsiteY879" fmla="*/ 2432858 h 4267200"/>
              <a:gd name="connsiteX880" fmla="*/ 9887724 w 12192000"/>
              <a:gd name="connsiteY880" fmla="*/ 2495762 h 4267200"/>
              <a:gd name="connsiteX881" fmla="*/ 9587446 w 12192000"/>
              <a:gd name="connsiteY881" fmla="*/ 1872898 h 4267200"/>
              <a:gd name="connsiteX882" fmla="*/ 9462810 w 12192000"/>
              <a:gd name="connsiteY882" fmla="*/ 1288346 h 4267200"/>
              <a:gd name="connsiteX883" fmla="*/ 9318575 w 12192000"/>
              <a:gd name="connsiteY883" fmla="*/ 1540820 h 4267200"/>
              <a:gd name="connsiteX884" fmla="*/ 9191090 w 12192000"/>
              <a:gd name="connsiteY884" fmla="*/ 1688355 h 4267200"/>
              <a:gd name="connsiteX885" fmla="*/ 9177757 w 12192000"/>
              <a:gd name="connsiteY885" fmla="*/ 1683354 h 4267200"/>
              <a:gd name="connsiteX886" fmla="*/ 9274865 w 12192000"/>
              <a:gd name="connsiteY886" fmla="*/ 1336896 h 4267200"/>
              <a:gd name="connsiteX887" fmla="*/ 9478649 w 12192000"/>
              <a:gd name="connsiteY887" fmla="*/ 1173376 h 4267200"/>
              <a:gd name="connsiteX888" fmla="*/ 9482281 w 12192000"/>
              <a:gd name="connsiteY888" fmla="*/ 1167830 h 4267200"/>
              <a:gd name="connsiteX889" fmla="*/ 9438637 w 12192000"/>
              <a:gd name="connsiteY889" fmla="*/ 1015438 h 4267200"/>
              <a:gd name="connsiteX890" fmla="*/ 9439458 w 12192000"/>
              <a:gd name="connsiteY890" fmla="*/ 1007420 h 4267200"/>
              <a:gd name="connsiteX891" fmla="*/ 9197105 w 12192000"/>
              <a:gd name="connsiteY891" fmla="*/ 808882 h 4267200"/>
              <a:gd name="connsiteX892" fmla="*/ 8973607 w 12192000"/>
              <a:gd name="connsiteY892" fmla="*/ 597733 h 4267200"/>
              <a:gd name="connsiteX893" fmla="*/ 8967512 w 12192000"/>
              <a:gd name="connsiteY893" fmla="*/ 1795211 h 4267200"/>
              <a:gd name="connsiteX894" fmla="*/ 8912526 w 12192000"/>
              <a:gd name="connsiteY894" fmla="*/ 1841464 h 4267200"/>
              <a:gd name="connsiteX895" fmla="*/ 8893391 w 12192000"/>
              <a:gd name="connsiteY895" fmla="*/ 572788 h 4267200"/>
              <a:gd name="connsiteX896" fmla="*/ 8902990 w 12192000"/>
              <a:gd name="connsiteY896" fmla="*/ 560750 h 4267200"/>
              <a:gd name="connsiteX897" fmla="*/ 8919102 w 12192000"/>
              <a:gd name="connsiteY897" fmla="*/ 542471 h 4267200"/>
              <a:gd name="connsiteX898" fmla="*/ 8661728 w 12192000"/>
              <a:gd name="connsiteY898" fmla="*/ 250903 h 4267200"/>
              <a:gd name="connsiteX899" fmla="*/ 8357758 w 12192000"/>
              <a:gd name="connsiteY899" fmla="*/ 0 h 4267200"/>
              <a:gd name="connsiteX900" fmla="*/ 8405492 w 12192000"/>
              <a:gd name="connsiteY900" fmla="*/ 0 h 4267200"/>
              <a:gd name="connsiteX901" fmla="*/ 8392083 w 12192000"/>
              <a:gd name="connsiteY901" fmla="*/ 30495 h 4267200"/>
              <a:gd name="connsiteX902" fmla="*/ 8339888 w 12192000"/>
              <a:gd name="connsiteY902" fmla="*/ 306259 h 4267200"/>
              <a:gd name="connsiteX903" fmla="*/ 8473847 w 12192000"/>
              <a:gd name="connsiteY903" fmla="*/ 727373 h 4267200"/>
              <a:gd name="connsiteX904" fmla="*/ 8454081 w 12192000"/>
              <a:gd name="connsiteY904" fmla="*/ 1611960 h 4267200"/>
              <a:gd name="connsiteX905" fmla="*/ 8396000 w 12192000"/>
              <a:gd name="connsiteY905" fmla="*/ 1663986 h 4267200"/>
              <a:gd name="connsiteX906" fmla="*/ 8238881 w 12192000"/>
              <a:gd name="connsiteY906" fmla="*/ 368438 h 4267200"/>
              <a:gd name="connsiteX907" fmla="*/ 7668140 w 12192000"/>
              <a:gd name="connsiteY907" fmla="*/ 942511 h 4267200"/>
              <a:gd name="connsiteX908" fmla="*/ 7637853 w 12192000"/>
              <a:gd name="connsiteY908" fmla="*/ 942567 h 4267200"/>
              <a:gd name="connsiteX909" fmla="*/ 7909649 w 12192000"/>
              <a:gd name="connsiteY909" fmla="*/ 489150 h 4267200"/>
              <a:gd name="connsiteX910" fmla="*/ 8256182 w 12192000"/>
              <a:gd name="connsiteY910" fmla="*/ 301724 h 4267200"/>
              <a:gd name="connsiteX911" fmla="*/ 8255912 w 12192000"/>
              <a:gd name="connsiteY911" fmla="*/ 276498 h 4267200"/>
              <a:gd name="connsiteX912" fmla="*/ 8315225 w 12192000"/>
              <a:gd name="connsiteY912" fmla="*/ 89075 h 4267200"/>
              <a:gd name="connsiteX913" fmla="*/ 7497388 w 12192000"/>
              <a:gd name="connsiteY913" fmla="*/ 0 h 4267200"/>
              <a:gd name="connsiteX914" fmla="*/ 7560921 w 12192000"/>
              <a:gd name="connsiteY914" fmla="*/ 0 h 4267200"/>
              <a:gd name="connsiteX915" fmla="*/ 7546742 w 12192000"/>
              <a:gd name="connsiteY915" fmla="*/ 68966 h 4267200"/>
              <a:gd name="connsiteX916" fmla="*/ 7488853 w 12192000"/>
              <a:gd name="connsiteY916" fmla="*/ 535687 h 4267200"/>
              <a:gd name="connsiteX917" fmla="*/ 7529509 w 12192000"/>
              <a:gd name="connsiteY917" fmla="*/ 380358 h 4267200"/>
              <a:gd name="connsiteX918" fmla="*/ 7585939 w 12192000"/>
              <a:gd name="connsiteY918" fmla="*/ 184712 h 4267200"/>
              <a:gd name="connsiteX919" fmla="*/ 7621792 w 12192000"/>
              <a:gd name="connsiteY919" fmla="*/ 87864 h 4267200"/>
              <a:gd name="connsiteX920" fmla="*/ 7654204 w 12192000"/>
              <a:gd name="connsiteY920" fmla="*/ 0 h 4267200"/>
              <a:gd name="connsiteX921" fmla="*/ 7683986 w 12192000"/>
              <a:gd name="connsiteY921" fmla="*/ 0 h 4267200"/>
              <a:gd name="connsiteX922" fmla="*/ 7647914 w 12192000"/>
              <a:gd name="connsiteY922" fmla="*/ 97640 h 4267200"/>
              <a:gd name="connsiteX923" fmla="*/ 7612524 w 12192000"/>
              <a:gd name="connsiteY923" fmla="*/ 193392 h 4267200"/>
              <a:gd name="connsiteX924" fmla="*/ 7557013 w 12192000"/>
              <a:gd name="connsiteY924" fmla="*/ 386853 h 4267200"/>
              <a:gd name="connsiteX925" fmla="*/ 7517286 w 12192000"/>
              <a:gd name="connsiteY925" fmla="*/ 539999 h 4267200"/>
              <a:gd name="connsiteX926" fmla="*/ 7704204 w 12192000"/>
              <a:gd name="connsiteY926" fmla="*/ 152292 h 4267200"/>
              <a:gd name="connsiteX927" fmla="*/ 7756975 w 12192000"/>
              <a:gd name="connsiteY927" fmla="*/ 0 h 4267200"/>
              <a:gd name="connsiteX928" fmla="*/ 7837329 w 12192000"/>
              <a:gd name="connsiteY928" fmla="*/ 0 h 4267200"/>
              <a:gd name="connsiteX929" fmla="*/ 7821760 w 12192000"/>
              <a:gd name="connsiteY929" fmla="*/ 65656 h 4267200"/>
              <a:gd name="connsiteX930" fmla="*/ 7488925 w 12192000"/>
              <a:gd name="connsiteY930" fmla="*/ 763628 h 4267200"/>
              <a:gd name="connsiteX931" fmla="*/ 7419999 w 12192000"/>
              <a:gd name="connsiteY931" fmla="*/ 774360 h 4267200"/>
              <a:gd name="connsiteX932" fmla="*/ 7487820 w 12192000"/>
              <a:gd name="connsiteY932" fmla="*/ 37416 h 4267200"/>
              <a:gd name="connsiteX933" fmla="*/ 3882765 w 12192000"/>
              <a:gd name="connsiteY933" fmla="*/ 0 h 4267200"/>
              <a:gd name="connsiteX934" fmla="*/ 3995099 w 12192000"/>
              <a:gd name="connsiteY934" fmla="*/ 0 h 4267200"/>
              <a:gd name="connsiteX935" fmla="*/ 4163818 w 12192000"/>
              <a:gd name="connsiteY935" fmla="*/ 234104 h 4267200"/>
              <a:gd name="connsiteX936" fmla="*/ 4172099 w 12192000"/>
              <a:gd name="connsiteY936" fmla="*/ 234207 h 4267200"/>
              <a:gd name="connsiteX937" fmla="*/ 4784282 w 12192000"/>
              <a:gd name="connsiteY937" fmla="*/ 276561 h 4267200"/>
              <a:gd name="connsiteX938" fmla="*/ 4801687 w 12192000"/>
              <a:gd name="connsiteY938" fmla="*/ 267764 h 4267200"/>
              <a:gd name="connsiteX939" fmla="*/ 6082788 w 12192000"/>
              <a:gd name="connsiteY939" fmla="*/ 64119 h 4267200"/>
              <a:gd name="connsiteX940" fmla="*/ 6099442 w 12192000"/>
              <a:gd name="connsiteY940" fmla="*/ 82568 h 4267200"/>
              <a:gd name="connsiteX941" fmla="*/ 4804137 w 12192000"/>
              <a:gd name="connsiteY941" fmla="*/ 320931 h 4267200"/>
              <a:gd name="connsiteX942" fmla="*/ 4227047 w 12192000"/>
              <a:gd name="connsiteY942" fmla="*/ 313415 h 4267200"/>
              <a:gd name="connsiteX943" fmla="*/ 4346041 w 12192000"/>
              <a:gd name="connsiteY943" fmla="*/ 456086 h 4267200"/>
              <a:gd name="connsiteX944" fmla="*/ 4870967 w 12192000"/>
              <a:gd name="connsiteY944" fmla="*/ 963061 h 4267200"/>
              <a:gd name="connsiteX945" fmla="*/ 4889647 w 12192000"/>
              <a:gd name="connsiteY945" fmla="*/ 957147 h 4267200"/>
              <a:gd name="connsiteX946" fmla="*/ 5422504 w 12192000"/>
              <a:gd name="connsiteY946" fmla="*/ 805191 h 4267200"/>
              <a:gd name="connsiteX947" fmla="*/ 6087656 w 12192000"/>
              <a:gd name="connsiteY947" fmla="*/ 826703 h 4267200"/>
              <a:gd name="connsiteX948" fmla="*/ 6058717 w 12192000"/>
              <a:gd name="connsiteY948" fmla="*/ 865992 h 4267200"/>
              <a:gd name="connsiteX949" fmla="*/ 4974153 w 12192000"/>
              <a:gd name="connsiteY949" fmla="*/ 1045456 h 4267200"/>
              <a:gd name="connsiteX950" fmla="*/ 5627835 w 12192000"/>
              <a:gd name="connsiteY950" fmla="*/ 1472077 h 4267200"/>
              <a:gd name="connsiteX951" fmla="*/ 5629817 w 12192000"/>
              <a:gd name="connsiteY951" fmla="*/ 1471412 h 4267200"/>
              <a:gd name="connsiteX952" fmla="*/ 5634124 w 12192000"/>
              <a:gd name="connsiteY952" fmla="*/ 1470572 h 4267200"/>
              <a:gd name="connsiteX953" fmla="*/ 5755832 w 12192000"/>
              <a:gd name="connsiteY953" fmla="*/ 1383886 h 4267200"/>
              <a:gd name="connsiteX954" fmla="*/ 6014186 w 12192000"/>
              <a:gd name="connsiteY954" fmla="*/ 1279799 h 4267200"/>
              <a:gd name="connsiteX955" fmla="*/ 6901619 w 12192000"/>
              <a:gd name="connsiteY955" fmla="*/ 1047874 h 4267200"/>
              <a:gd name="connsiteX956" fmla="*/ 6931566 w 12192000"/>
              <a:gd name="connsiteY956" fmla="*/ 1062034 h 4267200"/>
              <a:gd name="connsiteX957" fmla="*/ 5790982 w 12192000"/>
              <a:gd name="connsiteY957" fmla="*/ 1561380 h 4267200"/>
              <a:gd name="connsiteX958" fmla="*/ 6188971 w 12192000"/>
              <a:gd name="connsiteY958" fmla="*/ 1755168 h 4267200"/>
              <a:gd name="connsiteX959" fmla="*/ 6202446 w 12192000"/>
              <a:gd name="connsiteY959" fmla="*/ 1752268 h 4267200"/>
              <a:gd name="connsiteX960" fmla="*/ 7179560 w 12192000"/>
              <a:gd name="connsiteY960" fmla="*/ 1467551 h 4267200"/>
              <a:gd name="connsiteX961" fmla="*/ 7158730 w 12192000"/>
              <a:gd name="connsiteY961" fmla="*/ 1507835 h 4267200"/>
              <a:gd name="connsiteX962" fmla="*/ 6326959 w 12192000"/>
              <a:gd name="connsiteY962" fmla="*/ 1817686 h 4267200"/>
              <a:gd name="connsiteX963" fmla="*/ 6537433 w 12192000"/>
              <a:gd name="connsiteY963" fmla="*/ 1907790 h 4267200"/>
              <a:gd name="connsiteX964" fmla="*/ 6550221 w 12192000"/>
              <a:gd name="connsiteY964" fmla="*/ 1910729 h 4267200"/>
              <a:gd name="connsiteX965" fmla="*/ 6964438 w 12192000"/>
              <a:gd name="connsiteY965" fmla="*/ 2209505 h 4267200"/>
              <a:gd name="connsiteX966" fmla="*/ 7367862 w 12192000"/>
              <a:gd name="connsiteY966" fmla="*/ 2806833 h 4267200"/>
              <a:gd name="connsiteX967" fmla="*/ 7364329 w 12192000"/>
              <a:gd name="connsiteY967" fmla="*/ 2826907 h 4267200"/>
              <a:gd name="connsiteX968" fmla="*/ 7290545 w 12192000"/>
              <a:gd name="connsiteY968" fmla="*/ 2850663 h 4267200"/>
              <a:gd name="connsiteX969" fmla="*/ 6472036 w 12192000"/>
              <a:gd name="connsiteY969" fmla="*/ 1959003 h 4267200"/>
              <a:gd name="connsiteX970" fmla="*/ 5792897 w 12192000"/>
              <a:gd name="connsiteY970" fmla="*/ 1647747 h 4267200"/>
              <a:gd name="connsiteX971" fmla="*/ 5842751 w 12192000"/>
              <a:gd name="connsiteY971" fmla="*/ 1816112 h 4267200"/>
              <a:gd name="connsiteX972" fmla="*/ 5847424 w 12192000"/>
              <a:gd name="connsiteY972" fmla="*/ 1815776 h 4267200"/>
              <a:gd name="connsiteX973" fmla="*/ 6399821 w 12192000"/>
              <a:gd name="connsiteY973" fmla="*/ 2344799 h 4267200"/>
              <a:gd name="connsiteX974" fmla="*/ 6323232 w 12192000"/>
              <a:gd name="connsiteY974" fmla="*/ 2389634 h 4267200"/>
              <a:gd name="connsiteX975" fmla="*/ 5942958 w 12192000"/>
              <a:gd name="connsiteY975" fmla="*/ 2077708 h 4267200"/>
              <a:gd name="connsiteX976" fmla="*/ 5921559 w 12192000"/>
              <a:gd name="connsiteY976" fmla="*/ 2378596 h 4267200"/>
              <a:gd name="connsiteX977" fmla="*/ 5817651 w 12192000"/>
              <a:gd name="connsiteY977" fmla="*/ 3023919 h 4267200"/>
              <a:gd name="connsiteX978" fmla="*/ 5729634 w 12192000"/>
              <a:gd name="connsiteY978" fmla="*/ 3051849 h 4267200"/>
              <a:gd name="connsiteX979" fmla="*/ 5611018 w 12192000"/>
              <a:gd name="connsiteY979" fmla="*/ 2316769 h 4267200"/>
              <a:gd name="connsiteX980" fmla="*/ 5687608 w 12192000"/>
              <a:gd name="connsiteY980" fmla="*/ 2039972 h 4267200"/>
              <a:gd name="connsiteX981" fmla="*/ 5657554 w 12192000"/>
              <a:gd name="connsiteY981" fmla="*/ 1576445 h 4267200"/>
              <a:gd name="connsiteX982" fmla="*/ 5150475 w 12192000"/>
              <a:gd name="connsiteY982" fmla="*/ 1274012 h 4267200"/>
              <a:gd name="connsiteX983" fmla="*/ 5349142 w 12192000"/>
              <a:gd name="connsiteY983" fmla="*/ 2204405 h 4267200"/>
              <a:gd name="connsiteX984" fmla="*/ 5262214 w 12192000"/>
              <a:gd name="connsiteY984" fmla="*/ 2233836 h 4267200"/>
              <a:gd name="connsiteX985" fmla="*/ 4981539 w 12192000"/>
              <a:gd name="connsiteY985" fmla="*/ 1542201 h 4267200"/>
              <a:gd name="connsiteX986" fmla="*/ 4958461 w 12192000"/>
              <a:gd name="connsiteY986" fmla="*/ 1136957 h 4267200"/>
              <a:gd name="connsiteX987" fmla="*/ 4655015 w 12192000"/>
              <a:gd name="connsiteY987" fmla="*/ 891426 h 4267200"/>
              <a:gd name="connsiteX988" fmla="*/ 4348002 w 12192000"/>
              <a:gd name="connsiteY988" fmla="*/ 2205895 h 4267200"/>
              <a:gd name="connsiteX989" fmla="*/ 4262250 w 12192000"/>
              <a:gd name="connsiteY989" fmla="*/ 2219972 h 4267200"/>
              <a:gd name="connsiteX990" fmla="*/ 4550611 w 12192000"/>
              <a:gd name="connsiteY990" fmla="*/ 817540 h 4267200"/>
              <a:gd name="connsiteX991" fmla="*/ 4564418 w 12192000"/>
              <a:gd name="connsiteY991" fmla="*/ 808293 h 4267200"/>
              <a:gd name="connsiteX992" fmla="*/ 4266388 w 12192000"/>
              <a:gd name="connsiteY992" fmla="*/ 500083 h 4267200"/>
              <a:gd name="connsiteX993" fmla="*/ 4032842 w 12192000"/>
              <a:gd name="connsiteY993" fmla="*/ 211809 h 4267200"/>
              <a:gd name="connsiteX994" fmla="*/ 3721337 w 12192000"/>
              <a:gd name="connsiteY994" fmla="*/ 0 h 4267200"/>
              <a:gd name="connsiteX995" fmla="*/ 3797544 w 12192000"/>
              <a:gd name="connsiteY995" fmla="*/ 0 h 4267200"/>
              <a:gd name="connsiteX996" fmla="*/ 3775734 w 12192000"/>
              <a:gd name="connsiteY996" fmla="*/ 95131 h 4267200"/>
              <a:gd name="connsiteX997" fmla="*/ 3724807 w 12192000"/>
              <a:gd name="connsiteY997" fmla="*/ 272257 h 4267200"/>
              <a:gd name="connsiteX998" fmla="*/ 3726844 w 12192000"/>
              <a:gd name="connsiteY998" fmla="*/ 282988 h 4267200"/>
              <a:gd name="connsiteX999" fmla="*/ 3742664 w 12192000"/>
              <a:gd name="connsiteY999" fmla="*/ 279918 h 4267200"/>
              <a:gd name="connsiteX1000" fmla="*/ 4103910 w 12192000"/>
              <a:gd name="connsiteY1000" fmla="*/ 1161917 h 4267200"/>
              <a:gd name="connsiteX1001" fmla="*/ 4020269 w 12192000"/>
              <a:gd name="connsiteY1001" fmla="*/ 1200406 h 4267200"/>
              <a:gd name="connsiteX1002" fmla="*/ 3674882 w 12192000"/>
              <a:gd name="connsiteY1002" fmla="*/ 488524 h 4267200"/>
              <a:gd name="connsiteX1003" fmla="*/ 3132682 w 12192000"/>
              <a:gd name="connsiteY1003" fmla="*/ 1072284 h 4267200"/>
              <a:gd name="connsiteX1004" fmla="*/ 2716346 w 12192000"/>
              <a:gd name="connsiteY1004" fmla="*/ 1276376 h 4267200"/>
              <a:gd name="connsiteX1005" fmla="*/ 2716772 w 12192000"/>
              <a:gd name="connsiteY1005" fmla="*/ 1255462 h 4267200"/>
              <a:gd name="connsiteX1006" fmla="*/ 3471096 w 12192000"/>
              <a:gd name="connsiteY1006" fmla="*/ 437072 h 4267200"/>
              <a:gd name="connsiteX1007" fmla="*/ 3639057 w 12192000"/>
              <a:gd name="connsiteY1007" fmla="*/ 286334 h 4267200"/>
              <a:gd name="connsiteX1008" fmla="*/ 3640309 w 12192000"/>
              <a:gd name="connsiteY1008" fmla="*/ 284664 h 4267200"/>
              <a:gd name="connsiteX1009" fmla="*/ 3646022 w 12192000"/>
              <a:gd name="connsiteY1009" fmla="*/ 276711 h 4267200"/>
              <a:gd name="connsiteX1010" fmla="*/ 3707943 w 12192000"/>
              <a:gd name="connsiteY1010" fmla="*/ 65958 h 4267200"/>
              <a:gd name="connsiteX1011" fmla="*/ 2867960 w 12192000"/>
              <a:gd name="connsiteY1011" fmla="*/ 0 h 4267200"/>
              <a:gd name="connsiteX1012" fmla="*/ 2926351 w 12192000"/>
              <a:gd name="connsiteY1012" fmla="*/ 0 h 4267200"/>
              <a:gd name="connsiteX1013" fmla="*/ 2902823 w 12192000"/>
              <a:gd name="connsiteY1013" fmla="*/ 262929 h 4267200"/>
              <a:gd name="connsiteX1014" fmla="*/ 2940663 w 12192000"/>
              <a:gd name="connsiteY1014" fmla="*/ 140884 h 4267200"/>
              <a:gd name="connsiteX1015" fmla="*/ 2947039 w 12192000"/>
              <a:gd name="connsiteY1015" fmla="*/ 122524 h 4267200"/>
              <a:gd name="connsiteX1016" fmla="*/ 2984316 w 12192000"/>
              <a:gd name="connsiteY1016" fmla="*/ 0 h 4267200"/>
              <a:gd name="connsiteX1017" fmla="*/ 3016114 w 12192000"/>
              <a:gd name="connsiteY1017" fmla="*/ 0 h 4267200"/>
              <a:gd name="connsiteX1018" fmla="*/ 2979949 w 12192000"/>
              <a:gd name="connsiteY1018" fmla="*/ 119274 h 4267200"/>
              <a:gd name="connsiteX1019" fmla="*/ 3023879 w 12192000"/>
              <a:gd name="connsiteY1019" fmla="*/ 0 h 4267200"/>
              <a:gd name="connsiteX1020" fmla="*/ 3105400 w 12192000"/>
              <a:gd name="connsiteY1020" fmla="*/ 0 h 4267200"/>
              <a:gd name="connsiteX1021" fmla="*/ 3094669 w 12192000"/>
              <a:gd name="connsiteY1021" fmla="*/ 30308 h 4267200"/>
              <a:gd name="connsiteX1022" fmla="*/ 2901945 w 12192000"/>
              <a:gd name="connsiteY1022" fmla="*/ 466538 h 4267200"/>
              <a:gd name="connsiteX1023" fmla="*/ 2815209 w 12192000"/>
              <a:gd name="connsiteY1023" fmla="*/ 497361 h 4267200"/>
              <a:gd name="connsiteX1024" fmla="*/ 2844845 w 12192000"/>
              <a:gd name="connsiteY1024" fmla="*/ 127638 h 4267200"/>
              <a:gd name="connsiteX1025" fmla="*/ 1057230 w 12192000"/>
              <a:gd name="connsiteY1025" fmla="*/ 0 h 4267200"/>
              <a:gd name="connsiteX1026" fmla="*/ 1111003 w 12192000"/>
              <a:gd name="connsiteY1026" fmla="*/ 0 h 4267200"/>
              <a:gd name="connsiteX1027" fmla="*/ 1125553 w 12192000"/>
              <a:gd name="connsiteY1027" fmla="*/ 52588 h 4267200"/>
              <a:gd name="connsiteX1028" fmla="*/ 1304276 w 12192000"/>
              <a:gd name="connsiteY1028" fmla="*/ 476275 h 4267200"/>
              <a:gd name="connsiteX1029" fmla="*/ 1492066 w 12192000"/>
              <a:gd name="connsiteY1029" fmla="*/ 886333 h 4267200"/>
              <a:gd name="connsiteX1030" fmla="*/ 1423698 w 12192000"/>
              <a:gd name="connsiteY1030" fmla="*/ 710817 h 4267200"/>
              <a:gd name="connsiteX1031" fmla="*/ 1357609 w 12192000"/>
              <a:gd name="connsiteY1031" fmla="*/ 532892 h 4267200"/>
              <a:gd name="connsiteX1032" fmla="*/ 1309550 w 12192000"/>
              <a:gd name="connsiteY1032" fmla="*/ 374031 h 4267200"/>
              <a:gd name="connsiteX1033" fmla="*/ 1193673 w 12192000"/>
              <a:gd name="connsiteY1033" fmla="*/ 49533 h 4267200"/>
              <a:gd name="connsiteX1034" fmla="*/ 1164391 w 12192000"/>
              <a:gd name="connsiteY1034" fmla="*/ 0 h 4267200"/>
              <a:gd name="connsiteX1035" fmla="*/ 1200666 w 12192000"/>
              <a:gd name="connsiteY1035" fmla="*/ 0 h 4267200"/>
              <a:gd name="connsiteX1036" fmla="*/ 1223408 w 12192000"/>
              <a:gd name="connsiteY1036" fmla="*/ 38996 h 4267200"/>
              <a:gd name="connsiteX1037" fmla="*/ 1339635 w 12192000"/>
              <a:gd name="connsiteY1037" fmla="*/ 365517 h 4267200"/>
              <a:gd name="connsiteX1038" fmla="*/ 1387469 w 12192000"/>
              <a:gd name="connsiteY1038" fmla="*/ 523079 h 4267200"/>
              <a:gd name="connsiteX1039" fmla="*/ 1452685 w 12192000"/>
              <a:gd name="connsiteY1039" fmla="*/ 699806 h 4267200"/>
              <a:gd name="connsiteX1040" fmla="*/ 1492092 w 12192000"/>
              <a:gd name="connsiteY1040" fmla="*/ 800424 h 4267200"/>
              <a:gd name="connsiteX1041" fmla="*/ 1455302 w 12192000"/>
              <a:gd name="connsiteY1041" fmla="*/ 632913 h 4267200"/>
              <a:gd name="connsiteX1042" fmla="*/ 1222336 w 12192000"/>
              <a:gd name="connsiteY1042" fmla="*/ 9480 h 4267200"/>
              <a:gd name="connsiteX1043" fmla="*/ 1214634 w 12192000"/>
              <a:gd name="connsiteY1043" fmla="*/ 0 h 4267200"/>
              <a:gd name="connsiteX1044" fmla="*/ 1289827 w 12192000"/>
              <a:gd name="connsiteY1044" fmla="*/ 0 h 4267200"/>
              <a:gd name="connsiteX1045" fmla="*/ 1321076 w 12192000"/>
              <a:gd name="connsiteY1045" fmla="*/ 59722 h 4267200"/>
              <a:gd name="connsiteX1046" fmla="*/ 1512579 w 12192000"/>
              <a:gd name="connsiteY1046" fmla="*/ 626441 h 4267200"/>
              <a:gd name="connsiteX1047" fmla="*/ 1506076 w 12192000"/>
              <a:gd name="connsiteY1047" fmla="*/ 1089289 h 4267200"/>
              <a:gd name="connsiteX1048" fmla="*/ 1486346 w 12192000"/>
              <a:gd name="connsiteY1048" fmla="*/ 1079919 h 4267200"/>
              <a:gd name="connsiteX1049" fmla="*/ 1070511 w 12192000"/>
              <a:gd name="connsiteY1049" fmla="*/ 48609 h 4267200"/>
              <a:gd name="connsiteX1050" fmla="*/ 43151 w 12192000"/>
              <a:gd name="connsiteY1050" fmla="*/ 0 h 4267200"/>
              <a:gd name="connsiteX1051" fmla="*/ 95283 w 12192000"/>
              <a:gd name="connsiteY1051" fmla="*/ 0 h 4267200"/>
              <a:gd name="connsiteX1052" fmla="*/ 300708 w 12192000"/>
              <a:gd name="connsiteY1052" fmla="*/ 154571 h 4267200"/>
              <a:gd name="connsiteX1053" fmla="*/ 530414 w 12192000"/>
              <a:gd name="connsiteY1053" fmla="*/ 354673 h 4267200"/>
              <a:gd name="connsiteX1054" fmla="*/ 333785 w 12192000"/>
              <a:gd name="connsiteY1054" fmla="*/ 161564 h 4267200"/>
              <a:gd name="connsiteX1055" fmla="*/ 147005 w 12192000"/>
              <a:gd name="connsiteY1055" fmla="*/ 0 h 4267200"/>
              <a:gd name="connsiteX1056" fmla="*/ 272509 w 12192000"/>
              <a:gd name="connsiteY1056" fmla="*/ 0 h 4267200"/>
              <a:gd name="connsiteX1057" fmla="*/ 326276 w 12192000"/>
              <a:gd name="connsiteY1057" fmla="*/ 45847 h 4267200"/>
              <a:gd name="connsiteX1058" fmla="*/ 823759 w 12192000"/>
              <a:gd name="connsiteY1058" fmla="*/ 574145 h 4267200"/>
              <a:gd name="connsiteX1059" fmla="*/ 811254 w 12192000"/>
              <a:gd name="connsiteY1059" fmla="*/ 665546 h 4267200"/>
              <a:gd name="connsiteX1060" fmla="*/ 154042 w 12192000"/>
              <a:gd name="connsiteY1060" fmla="*/ 261522 h 4267200"/>
              <a:gd name="connsiteX1061" fmla="*/ 13550 w 12192000"/>
              <a:gd name="connsiteY1061" fmla="*/ 158423 h 4267200"/>
              <a:gd name="connsiteX1062" fmla="*/ 0 w 12192000"/>
              <a:gd name="connsiteY1062" fmla="*/ 146618 h 4267200"/>
              <a:gd name="connsiteX1063" fmla="*/ 0 w 12192000"/>
              <a:gd name="connsiteY1063" fmla="*/ 59161 h 4267200"/>
              <a:gd name="connsiteX1064" fmla="*/ 45427 w 12192000"/>
              <a:gd name="connsiteY1064" fmla="*/ 101078 h 4267200"/>
              <a:gd name="connsiteX1065" fmla="*/ 630103 w 12192000"/>
              <a:gd name="connsiteY1065" fmla="*/ 485885 h 4267200"/>
              <a:gd name="connsiteX1066" fmla="*/ 532040 w 12192000"/>
              <a:gd name="connsiteY1066" fmla="*/ 399359 h 4267200"/>
              <a:gd name="connsiteX1067" fmla="*/ 517618 w 12192000"/>
              <a:gd name="connsiteY1067" fmla="*/ 385726 h 4267200"/>
              <a:gd name="connsiteX1068" fmla="*/ 285074 w 12192000"/>
              <a:gd name="connsiteY1068" fmla="*/ 182755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Lst>
            <a:rect l="l" t="t" r="r" b="b"/>
            <a:pathLst>
              <a:path w="12192000" h="4267200">
                <a:moveTo>
                  <a:pt x="2537169" y="4125568"/>
                </a:moveTo>
                <a:cubicBezTo>
                  <a:pt x="2788218" y="4126068"/>
                  <a:pt x="3025872" y="4161336"/>
                  <a:pt x="3246267" y="4262961"/>
                </a:cubicBezTo>
                <a:lnTo>
                  <a:pt x="3253970" y="4267200"/>
                </a:lnTo>
                <a:lnTo>
                  <a:pt x="3071791" y="4267200"/>
                </a:lnTo>
                <a:lnTo>
                  <a:pt x="2975095" y="4243356"/>
                </a:lnTo>
                <a:cubicBezTo>
                  <a:pt x="2862058" y="4220032"/>
                  <a:pt x="2745568" y="4209031"/>
                  <a:pt x="2626982" y="4206450"/>
                </a:cubicBezTo>
                <a:cubicBezTo>
                  <a:pt x="2581807" y="4205467"/>
                  <a:pt x="2536327" y="4205706"/>
                  <a:pt x="2490617" y="4206951"/>
                </a:cubicBezTo>
                <a:cubicBezTo>
                  <a:pt x="2601507" y="4219748"/>
                  <a:pt x="2711611" y="4236309"/>
                  <a:pt x="2819869" y="4252936"/>
                </a:cubicBezTo>
                <a:lnTo>
                  <a:pt x="2900997" y="4267200"/>
                </a:lnTo>
                <a:lnTo>
                  <a:pt x="2705858" y="4267200"/>
                </a:lnTo>
                <a:lnTo>
                  <a:pt x="2561467" y="4246270"/>
                </a:lnTo>
                <a:cubicBezTo>
                  <a:pt x="2476258" y="4235123"/>
                  <a:pt x="2390533" y="4225627"/>
                  <a:pt x="2305292" y="4219492"/>
                </a:cubicBezTo>
                <a:lnTo>
                  <a:pt x="2409349" y="4267200"/>
                </a:lnTo>
                <a:lnTo>
                  <a:pt x="2266705" y="4267200"/>
                </a:lnTo>
                <a:lnTo>
                  <a:pt x="2183576" y="4227150"/>
                </a:lnTo>
                <a:cubicBezTo>
                  <a:pt x="2170260" y="4220226"/>
                  <a:pt x="2115765" y="4150220"/>
                  <a:pt x="2151029" y="4146947"/>
                </a:cubicBezTo>
                <a:cubicBezTo>
                  <a:pt x="2282770" y="4133761"/>
                  <a:pt x="2411644" y="4125319"/>
                  <a:pt x="2537169" y="4125568"/>
                </a:cubicBezTo>
                <a:close/>
                <a:moveTo>
                  <a:pt x="9258094" y="3958602"/>
                </a:moveTo>
                <a:cubicBezTo>
                  <a:pt x="9013678" y="4006086"/>
                  <a:pt x="8768731" y="4060051"/>
                  <a:pt x="8526712" y="4119804"/>
                </a:cubicBezTo>
                <a:cubicBezTo>
                  <a:pt x="8781748" y="4123003"/>
                  <a:pt x="9026494" y="4069940"/>
                  <a:pt x="9258094" y="3958602"/>
                </a:cubicBezTo>
                <a:close/>
                <a:moveTo>
                  <a:pt x="9168987" y="3919232"/>
                </a:moveTo>
                <a:cubicBezTo>
                  <a:pt x="8975366" y="3912045"/>
                  <a:pt x="8788341" y="3989836"/>
                  <a:pt x="8603910" y="4068895"/>
                </a:cubicBezTo>
                <a:cubicBezTo>
                  <a:pt x="8818554" y="4017452"/>
                  <a:pt x="9035976" y="3970366"/>
                  <a:pt x="9252382" y="3927759"/>
                </a:cubicBezTo>
                <a:cubicBezTo>
                  <a:pt x="9224441" y="3923020"/>
                  <a:pt x="9196646" y="3920259"/>
                  <a:pt x="9168987" y="3919232"/>
                </a:cubicBezTo>
                <a:close/>
                <a:moveTo>
                  <a:pt x="1635889" y="3709494"/>
                </a:moveTo>
                <a:lnTo>
                  <a:pt x="1634800" y="3731111"/>
                </a:lnTo>
                <a:cubicBezTo>
                  <a:pt x="1634800" y="3731111"/>
                  <a:pt x="1635342" y="3716795"/>
                  <a:pt x="1635889" y="3709494"/>
                </a:cubicBezTo>
                <a:close/>
                <a:moveTo>
                  <a:pt x="3174829" y="3620110"/>
                </a:moveTo>
                <a:cubicBezTo>
                  <a:pt x="3177710" y="3619202"/>
                  <a:pt x="3182308" y="3620648"/>
                  <a:pt x="3189263" y="3625726"/>
                </a:cubicBezTo>
                <a:cubicBezTo>
                  <a:pt x="3348177" y="3744655"/>
                  <a:pt x="3463235" y="3908187"/>
                  <a:pt x="3560912" y="4079863"/>
                </a:cubicBezTo>
                <a:cubicBezTo>
                  <a:pt x="3582321" y="4117314"/>
                  <a:pt x="3599153" y="4153173"/>
                  <a:pt x="3611854" y="4188366"/>
                </a:cubicBezTo>
                <a:lnTo>
                  <a:pt x="3631583" y="4267200"/>
                </a:lnTo>
                <a:lnTo>
                  <a:pt x="3575699" y="4267200"/>
                </a:lnTo>
                <a:lnTo>
                  <a:pt x="3575567" y="4263588"/>
                </a:lnTo>
                <a:cubicBezTo>
                  <a:pt x="3563792" y="4170010"/>
                  <a:pt x="3527316" y="4081090"/>
                  <a:pt x="3467355" y="3988130"/>
                </a:cubicBezTo>
                <a:cubicBezTo>
                  <a:pt x="3420192" y="3915029"/>
                  <a:pt x="3371016" y="3849934"/>
                  <a:pt x="3310753" y="3787140"/>
                </a:cubicBezTo>
                <a:cubicBezTo>
                  <a:pt x="3303466" y="3779509"/>
                  <a:pt x="3297626" y="3773227"/>
                  <a:pt x="3291335" y="3767420"/>
                </a:cubicBezTo>
                <a:cubicBezTo>
                  <a:pt x="3324815" y="3824296"/>
                  <a:pt x="3358740" y="3880691"/>
                  <a:pt x="3390805" y="3937163"/>
                </a:cubicBezTo>
                <a:cubicBezTo>
                  <a:pt x="3450145" y="4040978"/>
                  <a:pt x="3506325" y="4144397"/>
                  <a:pt x="3545740" y="4251102"/>
                </a:cubicBezTo>
                <a:lnTo>
                  <a:pt x="3550709" y="4267200"/>
                </a:lnTo>
                <a:lnTo>
                  <a:pt x="3513586" y="4267200"/>
                </a:lnTo>
                <a:lnTo>
                  <a:pt x="3470728" y="4152456"/>
                </a:lnTo>
                <a:cubicBezTo>
                  <a:pt x="3439124" y="4085665"/>
                  <a:pt x="3402484" y="4019598"/>
                  <a:pt x="3364433" y="3953121"/>
                </a:cubicBezTo>
                <a:lnTo>
                  <a:pt x="3316479" y="3872136"/>
                </a:lnTo>
                <a:lnTo>
                  <a:pt x="3504482" y="4267200"/>
                </a:lnTo>
                <a:lnTo>
                  <a:pt x="3467547" y="4267200"/>
                </a:lnTo>
                <a:lnTo>
                  <a:pt x="3177952" y="3657386"/>
                </a:lnTo>
                <a:cubicBezTo>
                  <a:pt x="3172991" y="3646754"/>
                  <a:pt x="3166185" y="3622836"/>
                  <a:pt x="3174829" y="3620110"/>
                </a:cubicBezTo>
                <a:close/>
                <a:moveTo>
                  <a:pt x="11279315" y="3618448"/>
                </a:moveTo>
                <a:cubicBezTo>
                  <a:pt x="11299830" y="3614620"/>
                  <a:pt x="11318737" y="3618623"/>
                  <a:pt x="11317765" y="3638405"/>
                </a:cubicBezTo>
                <a:cubicBezTo>
                  <a:pt x="11309587" y="3820966"/>
                  <a:pt x="11315203" y="4012597"/>
                  <a:pt x="11304886" y="4200582"/>
                </a:cubicBezTo>
                <a:lnTo>
                  <a:pt x="11298904" y="4267200"/>
                </a:lnTo>
                <a:lnTo>
                  <a:pt x="11213088" y="4267200"/>
                </a:lnTo>
                <a:lnTo>
                  <a:pt x="11219157" y="4210725"/>
                </a:lnTo>
                <a:cubicBezTo>
                  <a:pt x="11223807" y="4119600"/>
                  <a:pt x="11224640" y="4027718"/>
                  <a:pt x="11225213" y="3936722"/>
                </a:cubicBezTo>
                <a:cubicBezTo>
                  <a:pt x="11207028" y="4022695"/>
                  <a:pt x="11194593" y="4110355"/>
                  <a:pt x="11182914" y="4196771"/>
                </a:cubicBezTo>
                <a:lnTo>
                  <a:pt x="11172266" y="4267200"/>
                </a:lnTo>
                <a:lnTo>
                  <a:pt x="11140975" y="4267200"/>
                </a:lnTo>
                <a:lnTo>
                  <a:pt x="11152239" y="4192628"/>
                </a:lnTo>
                <a:cubicBezTo>
                  <a:pt x="11165272" y="4096160"/>
                  <a:pt x="11178361" y="3997344"/>
                  <a:pt x="11201005" y="3900089"/>
                </a:cubicBezTo>
                <a:cubicBezTo>
                  <a:pt x="11166930" y="3979173"/>
                  <a:pt x="11134730" y="4058831"/>
                  <a:pt x="11105754" y="4139192"/>
                </a:cubicBezTo>
                <a:lnTo>
                  <a:pt x="11065821" y="4267200"/>
                </a:lnTo>
                <a:lnTo>
                  <a:pt x="10978133" y="4267200"/>
                </a:lnTo>
                <a:lnTo>
                  <a:pt x="11088889" y="3963916"/>
                </a:lnTo>
                <a:cubicBezTo>
                  <a:pt x="11133459" y="3856779"/>
                  <a:pt x="11181967" y="3750740"/>
                  <a:pt x="11231212" y="3645474"/>
                </a:cubicBezTo>
                <a:cubicBezTo>
                  <a:pt x="11236675" y="3633934"/>
                  <a:pt x="11258799" y="3622276"/>
                  <a:pt x="11279315" y="3618448"/>
                </a:cubicBezTo>
                <a:close/>
                <a:moveTo>
                  <a:pt x="10296877" y="3526602"/>
                </a:moveTo>
                <a:cubicBezTo>
                  <a:pt x="10305089" y="3527517"/>
                  <a:pt x="10311503" y="3531079"/>
                  <a:pt x="10314210" y="3538353"/>
                </a:cubicBezTo>
                <a:cubicBezTo>
                  <a:pt x="10361472" y="3659113"/>
                  <a:pt x="10407318" y="3780392"/>
                  <a:pt x="10450858" y="3902477"/>
                </a:cubicBezTo>
                <a:lnTo>
                  <a:pt x="10572255" y="4267200"/>
                </a:lnTo>
                <a:lnTo>
                  <a:pt x="10477642" y="4267200"/>
                </a:lnTo>
                <a:lnTo>
                  <a:pt x="10436479" y="4144570"/>
                </a:lnTo>
                <a:cubicBezTo>
                  <a:pt x="10386976" y="3995354"/>
                  <a:pt x="10333255" y="3848072"/>
                  <a:pt x="10277529" y="3701307"/>
                </a:cubicBezTo>
                <a:cubicBezTo>
                  <a:pt x="10277467" y="3703640"/>
                  <a:pt x="10276853" y="3706334"/>
                  <a:pt x="10276797" y="3708672"/>
                </a:cubicBezTo>
                <a:cubicBezTo>
                  <a:pt x="10284209" y="3854149"/>
                  <a:pt x="10331835" y="3999199"/>
                  <a:pt x="10385906" y="4147031"/>
                </a:cubicBezTo>
                <a:lnTo>
                  <a:pt x="10431445" y="4267200"/>
                </a:lnTo>
                <a:lnTo>
                  <a:pt x="10398237" y="4267200"/>
                </a:lnTo>
                <a:lnTo>
                  <a:pt x="10356661" y="4157302"/>
                </a:lnTo>
                <a:cubicBezTo>
                  <a:pt x="10321871" y="4061517"/>
                  <a:pt x="10289232" y="3966669"/>
                  <a:pt x="10268559" y="3871054"/>
                </a:cubicBezTo>
                <a:cubicBezTo>
                  <a:pt x="10272790" y="3985997"/>
                  <a:pt x="10299544" y="4094770"/>
                  <a:pt x="10340065" y="4201637"/>
                </a:cubicBezTo>
                <a:lnTo>
                  <a:pt x="10368861" y="4267200"/>
                </a:lnTo>
                <a:lnTo>
                  <a:pt x="10267862" y="4267200"/>
                </a:lnTo>
                <a:lnTo>
                  <a:pt x="10236210" y="4185635"/>
                </a:lnTo>
                <a:cubicBezTo>
                  <a:pt x="10169925" y="3991261"/>
                  <a:pt x="10150284" y="3789583"/>
                  <a:pt x="10225980" y="3561061"/>
                </a:cubicBezTo>
                <a:cubicBezTo>
                  <a:pt x="10231424" y="3544935"/>
                  <a:pt x="10272241" y="3523857"/>
                  <a:pt x="10296877" y="3526602"/>
                </a:cubicBezTo>
                <a:close/>
                <a:moveTo>
                  <a:pt x="3429186" y="3458784"/>
                </a:moveTo>
                <a:cubicBezTo>
                  <a:pt x="3434043" y="3458424"/>
                  <a:pt x="3439865" y="3459167"/>
                  <a:pt x="3446761" y="3461278"/>
                </a:cubicBezTo>
                <a:cubicBezTo>
                  <a:pt x="3801752" y="3568638"/>
                  <a:pt x="4119982" y="3746863"/>
                  <a:pt x="4419733" y="3963555"/>
                </a:cubicBezTo>
                <a:cubicBezTo>
                  <a:pt x="4508451" y="4027538"/>
                  <a:pt x="4593765" y="4093753"/>
                  <a:pt x="4659448" y="4172746"/>
                </a:cubicBezTo>
                <a:lnTo>
                  <a:pt x="4719140" y="4267200"/>
                </a:lnTo>
                <a:lnTo>
                  <a:pt x="4641222" y="4267200"/>
                </a:lnTo>
                <a:lnTo>
                  <a:pt x="4599968" y="4207074"/>
                </a:lnTo>
                <a:cubicBezTo>
                  <a:pt x="4478590" y="4057581"/>
                  <a:pt x="4278987" y="3946713"/>
                  <a:pt x="4136093" y="3858466"/>
                </a:cubicBezTo>
                <a:cubicBezTo>
                  <a:pt x="3985171" y="3764831"/>
                  <a:pt x="3831168" y="3687155"/>
                  <a:pt x="3670252" y="3622798"/>
                </a:cubicBez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48555" y="4189447"/>
                  <a:pt x="4498141" y="4221114"/>
                  <a:pt x="4546299" y="4254934"/>
                </a:cubicBezTo>
                <a:lnTo>
                  <a:pt x="4561743" y="4267200"/>
                </a:lnTo>
                <a:lnTo>
                  <a:pt x="4509274" y="4267200"/>
                </a:lnTo>
                <a:lnTo>
                  <a:pt x="4383389" y="4184369"/>
                </a:ln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ubicBezTo>
                  <a:pt x="3768399" y="3765347"/>
                  <a:pt x="3873410" y="3884450"/>
                  <a:pt x="3989938" y="3991685"/>
                </a:cubicBezTo>
                <a:cubicBezTo>
                  <a:pt x="4106468" y="4098916"/>
                  <a:pt x="4234512" y="4194281"/>
                  <a:pt x="4393907" y="4261258"/>
                </a:cubicBezTo>
                <a:lnTo>
                  <a:pt x="4408201" y="4267200"/>
                </a:lnTo>
                <a:lnTo>
                  <a:pt x="4250346" y="4267200"/>
                </a:lnTo>
                <a:lnTo>
                  <a:pt x="4245269" y="4265040"/>
                </a:lnTo>
                <a:cubicBezTo>
                  <a:pt x="4167858" y="4230709"/>
                  <a:pt x="4095232" y="4193560"/>
                  <a:pt x="4036318" y="4147013"/>
                </a:cubicBezTo>
                <a:cubicBezTo>
                  <a:pt x="3810777" y="3969273"/>
                  <a:pt x="3654591" y="3720297"/>
                  <a:pt x="3432098" y="3537312"/>
                </a:cubicBezTo>
                <a:cubicBezTo>
                  <a:pt x="3408505" y="3517876"/>
                  <a:pt x="3395188" y="3461306"/>
                  <a:pt x="3429186" y="3458784"/>
                </a:cubicBezTo>
                <a:close/>
                <a:moveTo>
                  <a:pt x="9334796" y="3456584"/>
                </a:moveTo>
                <a:cubicBezTo>
                  <a:pt x="9406875" y="3608228"/>
                  <a:pt x="9503788" y="3758542"/>
                  <a:pt x="9651570" y="3826505"/>
                </a:cubicBezTo>
                <a:cubicBezTo>
                  <a:pt x="9559808" y="3686686"/>
                  <a:pt x="9456900" y="3564734"/>
                  <a:pt x="9334796" y="3456584"/>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close/>
                <a:moveTo>
                  <a:pt x="1318687" y="3113840"/>
                </a:moveTo>
                <a:cubicBezTo>
                  <a:pt x="1233126" y="3142037"/>
                  <a:pt x="1148133" y="3174161"/>
                  <a:pt x="1066793" y="3212171"/>
                </a:cubicBezTo>
                <a:cubicBezTo>
                  <a:pt x="1042399" y="3223712"/>
                  <a:pt x="1017440" y="3235542"/>
                  <a:pt x="993319" y="3247648"/>
                </a:cubicBez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9790480" y="3078533"/>
                </a:moveTo>
                <a:cubicBezTo>
                  <a:pt x="9782502" y="3134217"/>
                  <a:pt x="9773626" y="3189710"/>
                  <a:pt x="9763295" y="3245370"/>
                </a:cubicBezTo>
                <a:cubicBezTo>
                  <a:pt x="9730259" y="3421320"/>
                  <a:pt x="9693170" y="3586065"/>
                  <a:pt x="9736458" y="3758413"/>
                </a:cubicBezTo>
                <a:cubicBezTo>
                  <a:pt x="9741385" y="3680922"/>
                  <a:pt x="9752472" y="3603320"/>
                  <a:pt x="9763499" y="3528057"/>
                </a:cubicBezTo>
                <a:cubicBezTo>
                  <a:pt x="9778184" y="3430521"/>
                  <a:pt x="9793478" y="3330298"/>
                  <a:pt x="9793906" y="3231157"/>
                </a:cubicBezTo>
                <a:cubicBezTo>
                  <a:pt x="9793949" y="3202011"/>
                  <a:pt x="9792735" y="3172131"/>
                  <a:pt x="9791874" y="3142788"/>
                </a:cubicBezTo>
                <a:cubicBezTo>
                  <a:pt x="9791175" y="3121009"/>
                  <a:pt x="9790832" y="3099770"/>
                  <a:pt x="9790480" y="3078533"/>
                </a:cubicBezTo>
                <a:close/>
                <a:moveTo>
                  <a:pt x="1238695" y="3076820"/>
                </a:moveTo>
                <a:cubicBezTo>
                  <a:pt x="1051055" y="3082190"/>
                  <a:pt x="886407" y="3192548"/>
                  <a:pt x="716371" y="3293249"/>
                </a:cubicBezTo>
                <a:cubicBezTo>
                  <a:pt x="670943" y="3320259"/>
                  <a:pt x="625512" y="3345868"/>
                  <a:pt x="579522" y="3371759"/>
                </a:cubicBezTo>
                <a:cubicBezTo>
                  <a:pt x="586257" y="3369787"/>
                  <a:pt x="592991" y="3367806"/>
                  <a:pt x="600288" y="3365555"/>
                </a:cubicBezTo>
                <a:cubicBezTo>
                  <a:pt x="680240" y="3341573"/>
                  <a:pt x="762713" y="3317034"/>
                  <a:pt x="840692" y="3284921"/>
                </a:cubicBezTo>
                <a:cubicBezTo>
                  <a:pt x="887813" y="3265484"/>
                  <a:pt x="934087" y="3242968"/>
                  <a:pt x="979248" y="3221003"/>
                </a:cubicBezTo>
                <a:cubicBezTo>
                  <a:pt x="1004208" y="3209175"/>
                  <a:pt x="1028322" y="3197074"/>
                  <a:pt x="1053282" y="3185247"/>
                </a:cubicBez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591522" y="3395900"/>
                  <a:pt x="5656650" y="3795361"/>
                  <a:pt x="5567647" y="4190286"/>
                </a:cubicBezTo>
                <a:lnTo>
                  <a:pt x="5545854" y="4267200"/>
                </a:lnTo>
                <a:lnTo>
                  <a:pt x="5391871" y="4267200"/>
                </a:lnTo>
                <a:lnTo>
                  <a:pt x="5318171" y="4175818"/>
                </a:lnTo>
                <a:cubicBezTo>
                  <a:pt x="5204859" y="4048423"/>
                  <a:pt x="5075331" y="3936412"/>
                  <a:pt x="4943646" y="3822916"/>
                </a:cubicBezTo>
                <a:cubicBezTo>
                  <a:pt x="4828850" y="3724110"/>
                  <a:pt x="4714058" y="3625311"/>
                  <a:pt x="4594837" y="3532274"/>
                </a:cubicBezTo>
                <a:cubicBezTo>
                  <a:pt x="4562450" y="3507077"/>
                  <a:pt x="4474786" y="3410282"/>
                  <a:pt x="4441737" y="3399734"/>
                </a:cubicBez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55961" y="4107518"/>
                  <a:pt x="5200834" y="4148352"/>
                  <a:pt x="5246890" y="4187633"/>
                </a:cubicBezTo>
                <a:lnTo>
                  <a:pt x="5347266" y="4267200"/>
                </a:lnTo>
                <a:lnTo>
                  <a:pt x="5164092" y="4267200"/>
                </a:lnTo>
                <a:lnTo>
                  <a:pt x="5108945" y="4232176"/>
                </a:lnTo>
                <a:cubicBezTo>
                  <a:pt x="4772838" y="3999708"/>
                  <a:pt x="4490756" y="358196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8380397" y="2896659"/>
                </a:moveTo>
                <a:cubicBezTo>
                  <a:pt x="8455275" y="3038078"/>
                  <a:pt x="8545153" y="3173735"/>
                  <a:pt x="8634801" y="3304169"/>
                </a:cubicBezTo>
                <a:cubicBezTo>
                  <a:pt x="8726195" y="3437326"/>
                  <a:pt x="8821496" y="3600936"/>
                  <a:pt x="8971448" y="3675946"/>
                </a:cubicBezTo>
                <a:cubicBezTo>
                  <a:pt x="8910775" y="3621244"/>
                  <a:pt x="8864937" y="3553231"/>
                  <a:pt x="8820691" y="3486482"/>
                </a:cubicBezTo>
                <a:cubicBezTo>
                  <a:pt x="8816331" y="3480073"/>
                  <a:pt x="8811972" y="3473665"/>
                  <a:pt x="8807612" y="3467256"/>
                </a:cubicBezTo>
                <a:cubicBezTo>
                  <a:pt x="8727274" y="3347730"/>
                  <a:pt x="8640362" y="3230102"/>
                  <a:pt x="8556796" y="3116474"/>
                </a:cubicBezTo>
                <a:cubicBezTo>
                  <a:pt x="8515702" y="3060746"/>
                  <a:pt x="8472667" y="3003195"/>
                  <a:pt x="8427018" y="2948853"/>
                </a:cubicBezTo>
                <a:cubicBezTo>
                  <a:pt x="8411728" y="2931040"/>
                  <a:pt x="8396239" y="2914119"/>
                  <a:pt x="8380397" y="2896659"/>
                </a:cubicBezTo>
                <a:close/>
                <a:moveTo>
                  <a:pt x="9831020" y="2871730"/>
                </a:moveTo>
                <a:lnTo>
                  <a:pt x="9827707" y="2915231"/>
                </a:lnTo>
                <a:cubicBezTo>
                  <a:pt x="9824540" y="2960178"/>
                  <a:pt x="9821168" y="3006017"/>
                  <a:pt x="9820699" y="3051540"/>
                </a:cubicBezTo>
                <a:cubicBezTo>
                  <a:pt x="9820458" y="3081589"/>
                  <a:pt x="9821664" y="3111470"/>
                  <a:pt x="9822525" y="3140814"/>
                </a:cubicBezTo>
                <a:cubicBezTo>
                  <a:pt x="9823738" y="3170696"/>
                  <a:pt x="9824947" y="3200579"/>
                  <a:pt x="9824704" y="3230628"/>
                </a:cubicBezTo>
                <a:cubicBezTo>
                  <a:pt x="9823869" y="3331557"/>
                  <a:pt x="9808712" y="3433224"/>
                  <a:pt x="9793821" y="3531652"/>
                </a:cubicBezTo>
                <a:cubicBezTo>
                  <a:pt x="9783066" y="3603683"/>
                  <a:pt x="9772446" y="3677150"/>
                  <a:pt x="9767436" y="3750864"/>
                </a:cubicBezTo>
                <a:cubicBezTo>
                  <a:pt x="9782786" y="3724954"/>
                  <a:pt x="9799440" y="3697443"/>
                  <a:pt x="9814477" y="3662531"/>
                </a:cubicBezTo>
                <a:cubicBezTo>
                  <a:pt x="9926754" y="3406015"/>
                  <a:pt x="9892054" y="3133900"/>
                  <a:pt x="9831020" y="2871730"/>
                </a:cubicBezTo>
                <a:close/>
                <a:moveTo>
                  <a:pt x="8380521" y="2850596"/>
                </a:moveTo>
                <a:cubicBezTo>
                  <a:pt x="8404481" y="2875897"/>
                  <a:pt x="8428794" y="2901731"/>
                  <a:pt x="8451446" y="2928627"/>
                </a:cubicBezTo>
                <a:cubicBezTo>
                  <a:pt x="8497446" y="2983517"/>
                  <a:pt x="8540828" y="3041610"/>
                  <a:pt x="8582269" y="3097880"/>
                </a:cubicBezTo>
                <a:cubicBezTo>
                  <a:pt x="8666744" y="3211700"/>
                  <a:pt x="8753998" y="3329876"/>
                  <a:pt x="8833783" y="3449753"/>
                </a:cubicBezTo>
                <a:cubicBezTo>
                  <a:pt x="8838143" y="3456162"/>
                  <a:pt x="8842503" y="3462572"/>
                  <a:pt x="8846863" y="3468981"/>
                </a:cubicBezTo>
                <a:cubicBezTo>
                  <a:pt x="8881714" y="3521040"/>
                  <a:pt x="8917610" y="3574725"/>
                  <a:pt x="8960046" y="3620389"/>
                </a:cubicBezTo>
                <a:cubicBezTo>
                  <a:pt x="8847240" y="3316219"/>
                  <a:pt x="8665033" y="3014288"/>
                  <a:pt x="8380521" y="2850596"/>
                </a:cubicBezTo>
                <a:close/>
                <a:moveTo>
                  <a:pt x="9854151" y="2642862"/>
                </a:moveTo>
                <a:cubicBezTo>
                  <a:pt x="9862376" y="2644690"/>
                  <a:pt x="9868748" y="2649859"/>
                  <a:pt x="9871341" y="2659697"/>
                </a:cubicBezTo>
                <a:cubicBezTo>
                  <a:pt x="9936549" y="2907705"/>
                  <a:pt x="10004418" y="3164740"/>
                  <a:pt x="9966678" y="3423399"/>
                </a:cubicBezTo>
                <a:cubicBezTo>
                  <a:pt x="9951724" y="3524170"/>
                  <a:pt x="9914841" y="3605244"/>
                  <a:pt x="9880832" y="3700562"/>
                </a:cubicBezTo>
                <a:cubicBezTo>
                  <a:pt x="9817639" y="3880472"/>
                  <a:pt x="9825316" y="4002022"/>
                  <a:pt x="9896024" y="4178295"/>
                </a:cubicBezTo>
                <a:lnTo>
                  <a:pt x="10028060" y="4267200"/>
                </a:lnTo>
                <a:lnTo>
                  <a:pt x="9651813" y="4267200"/>
                </a:lnTo>
                <a:lnTo>
                  <a:pt x="9814527" y="4248048"/>
                </a:lnTo>
                <a:cubicBezTo>
                  <a:pt x="9748431" y="4225943"/>
                  <a:pt x="9681848" y="4217991"/>
                  <a:pt x="9615182" y="4220499"/>
                </a:cubicBezTo>
                <a:cubicBezTo>
                  <a:pt x="9565183" y="4222381"/>
                  <a:pt x="9515136" y="4230147"/>
                  <a:pt x="9465210" y="4242240"/>
                </a:cubicBezTo>
                <a:lnTo>
                  <a:pt x="9387108" y="4267200"/>
                </a:lnTo>
                <a:lnTo>
                  <a:pt x="9268441" y="4267200"/>
                </a:lnTo>
                <a:lnTo>
                  <a:pt x="9307676" y="4251276"/>
                </a:lnTo>
                <a:cubicBezTo>
                  <a:pt x="9459842" y="4196603"/>
                  <a:pt x="9613869" y="4164948"/>
                  <a:pt x="9761570" y="4182283"/>
                </a:cubicBezTo>
                <a:cubicBezTo>
                  <a:pt x="9633677" y="4101602"/>
                  <a:pt x="9502269" y="4023929"/>
                  <a:pt x="9368237" y="3949470"/>
                </a:cubicBezTo>
                <a:cubicBezTo>
                  <a:pt x="9363677" y="3950852"/>
                  <a:pt x="9358768" y="3951697"/>
                  <a:pt x="9354614" y="3951288"/>
                </a:cubicBezTo>
                <a:cubicBezTo>
                  <a:pt x="9045666" y="4112095"/>
                  <a:pt x="8711508" y="4184792"/>
                  <a:pt x="8364351" y="4159267"/>
                </a:cubicBezTo>
                <a:cubicBezTo>
                  <a:pt x="8322605" y="4156073"/>
                  <a:pt x="8373028" y="4125362"/>
                  <a:pt x="8386567" y="4119760"/>
                </a:cubicBezTo>
                <a:cubicBezTo>
                  <a:pt x="8661942" y="4017222"/>
                  <a:pt x="8938634" y="3857115"/>
                  <a:pt x="9231713" y="3873539"/>
                </a:cubicBezTo>
                <a:cubicBezTo>
                  <a:pt x="9162796" y="3836374"/>
                  <a:pt x="9093324" y="3799562"/>
                  <a:pt x="9023301" y="3763109"/>
                </a:cubicBezTo>
                <a:cubicBezTo>
                  <a:pt x="9018245" y="3762512"/>
                  <a:pt x="9014299" y="3761207"/>
                  <a:pt x="9010556" y="3758998"/>
                </a:cubicBezTo>
                <a:cubicBezTo>
                  <a:pt x="8818026" y="3719652"/>
                  <a:pt x="8714888" y="3571783"/>
                  <a:pt x="8604324" y="3417171"/>
                </a:cubicBezTo>
                <a:cubicBezTo>
                  <a:pt x="8460937" y="3216099"/>
                  <a:pt x="8313620" y="2999153"/>
                  <a:pt x="8218577" y="2770227"/>
                </a:cubicBezTo>
                <a:cubicBezTo>
                  <a:pt x="8215211" y="2762227"/>
                  <a:pt x="8217371" y="2755481"/>
                  <a:pt x="8222774" y="2749954"/>
                </a:cubicBezTo>
                <a:cubicBezTo>
                  <a:pt x="8238990" y="2733370"/>
                  <a:pt x="8284424" y="2727735"/>
                  <a:pt x="8297623" y="2731935"/>
                </a:cubicBezTo>
                <a:cubicBezTo>
                  <a:pt x="8726387" y="2883841"/>
                  <a:pt x="8964880" y="3311498"/>
                  <a:pt x="9090618" y="3716225"/>
                </a:cubicBezTo>
                <a:cubicBezTo>
                  <a:pt x="9321070" y="3835548"/>
                  <a:pt x="9546131" y="3959850"/>
                  <a:pt x="9762441" y="4093587"/>
                </a:cubicBezTo>
                <a:cubicBezTo>
                  <a:pt x="9739891" y="4035197"/>
                  <a:pt x="9720655" y="3974696"/>
                  <a:pt x="9717826" y="3916719"/>
                </a:cubicBezTo>
                <a:cubicBezTo>
                  <a:pt x="9716379" y="3916883"/>
                  <a:pt x="9714371" y="3917401"/>
                  <a:pt x="9713123" y="3916663"/>
                </a:cubicBezTo>
                <a:cubicBezTo>
                  <a:pt x="9419408" y="3876118"/>
                  <a:pt x="9276568" y="3571232"/>
                  <a:pt x="9175594" y="3326950"/>
                </a:cubicBezTo>
                <a:cubicBezTo>
                  <a:pt x="9162477" y="3295477"/>
                  <a:pt x="9234580" y="3273123"/>
                  <a:pt x="9253941" y="3287566"/>
                </a:cubicBezTo>
                <a:cubicBezTo>
                  <a:pt x="9396995" y="3390749"/>
                  <a:pt x="9519263" y="3506453"/>
                  <a:pt x="9625671" y="3639960"/>
                </a:cubicBezTo>
                <a:cubicBezTo>
                  <a:pt x="9622492" y="3540061"/>
                  <a:pt x="9637797" y="3439839"/>
                  <a:pt x="9656881" y="3333361"/>
                </a:cubicBezTo>
                <a:cubicBezTo>
                  <a:pt x="9696972" y="3116116"/>
                  <a:pt x="9713720" y="2891570"/>
                  <a:pt x="9782066" y="2680771"/>
                </a:cubicBezTo>
                <a:cubicBezTo>
                  <a:pt x="9788129" y="2661952"/>
                  <a:pt x="9829478" y="2637374"/>
                  <a:pt x="9854151" y="2642862"/>
                </a:cubicBezTo>
                <a:close/>
                <a:moveTo>
                  <a:pt x="11114299" y="2390555"/>
                </a:moveTo>
                <a:lnTo>
                  <a:pt x="11113373" y="2392739"/>
                </a:lnTo>
                <a:lnTo>
                  <a:pt x="11117197" y="2394358"/>
                </a:lnTo>
                <a:cubicBezTo>
                  <a:pt x="11116333" y="2393349"/>
                  <a:pt x="11115474" y="2392343"/>
                  <a:pt x="11114299" y="2390555"/>
                </a:cubicBezTo>
                <a:close/>
                <a:moveTo>
                  <a:pt x="10506276" y="2118977"/>
                </a:moveTo>
                <a:cubicBezTo>
                  <a:pt x="10510550" y="2257918"/>
                  <a:pt x="10470507" y="2393544"/>
                  <a:pt x="10431542" y="2525128"/>
                </a:cubicBezTo>
                <a:cubicBezTo>
                  <a:pt x="10417502" y="2571972"/>
                  <a:pt x="10403548" y="2620144"/>
                  <a:pt x="10391375" y="2667145"/>
                </a:cubicBezTo>
                <a:cubicBezTo>
                  <a:pt x="10377290" y="2721696"/>
                  <a:pt x="10366481" y="2777642"/>
                  <a:pt x="10355047" y="2832031"/>
                </a:cubicBezTo>
                <a:lnTo>
                  <a:pt x="10336080" y="2927011"/>
                </a:lnTo>
                <a:cubicBezTo>
                  <a:pt x="10349636" y="2893472"/>
                  <a:pt x="10367643" y="2846374"/>
                  <a:pt x="10389394" y="2782834"/>
                </a:cubicBezTo>
                <a:cubicBezTo>
                  <a:pt x="10448427" y="2611467"/>
                  <a:pt x="10546967" y="2325483"/>
                  <a:pt x="10506276" y="2118977"/>
                </a:cubicBezTo>
                <a:close/>
                <a:moveTo>
                  <a:pt x="11538179" y="2090376"/>
                </a:moveTo>
                <a:cubicBezTo>
                  <a:pt x="11552237" y="2136248"/>
                  <a:pt x="11565750" y="2181883"/>
                  <a:pt x="11577479" y="2228695"/>
                </a:cubicBezTo>
                <a:lnTo>
                  <a:pt x="11586754" y="2266098"/>
                </a:lnTo>
                <a:cubicBezTo>
                  <a:pt x="11593656" y="2295423"/>
                  <a:pt x="11600787" y="2324193"/>
                  <a:pt x="11609011" y="2353427"/>
                </a:cubicBezTo>
                <a:cubicBezTo>
                  <a:pt x="11644349" y="2475257"/>
                  <a:pt x="11704023" y="2591295"/>
                  <a:pt x="11761579" y="2703223"/>
                </a:cubicBezTo>
                <a:cubicBezTo>
                  <a:pt x="11802170" y="2782214"/>
                  <a:pt x="11843944" y="2862994"/>
                  <a:pt x="11877711" y="2947465"/>
                </a:cubicBezTo>
                <a:cubicBezTo>
                  <a:pt x="11815017" y="2640863"/>
                  <a:pt x="11724956" y="2342636"/>
                  <a:pt x="11538179" y="2090376"/>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11488421" y="2034549"/>
                </a:moveTo>
                <a:cubicBezTo>
                  <a:pt x="11459234" y="2371132"/>
                  <a:pt x="11651925" y="2658088"/>
                  <a:pt x="11840356" y="2932293"/>
                </a:cubicBezTo>
                <a:cubicBezTo>
                  <a:pt x="11809128" y="2858555"/>
                  <a:pt x="11772688" y="2786473"/>
                  <a:pt x="11736331" y="2715710"/>
                </a:cubicBezTo>
                <a:cubicBezTo>
                  <a:pt x="11678147" y="2602235"/>
                  <a:pt x="11617611" y="2485181"/>
                  <a:pt x="11581560" y="2360474"/>
                </a:cubicBezTo>
                <a:cubicBezTo>
                  <a:pt x="11573334" y="2331239"/>
                  <a:pt x="11565889" y="2301693"/>
                  <a:pt x="11558442" y="2272139"/>
                </a:cubicBezTo>
                <a:lnTo>
                  <a:pt x="11549169" y="2234734"/>
                </a:lnTo>
                <a:cubicBezTo>
                  <a:pt x="11532130" y="2167007"/>
                  <a:pt x="11511443" y="2100302"/>
                  <a:pt x="11488421" y="2034549"/>
                </a:cubicBezTo>
                <a:close/>
                <a:moveTo>
                  <a:pt x="10468916" y="2032338"/>
                </a:moveTo>
                <a:cubicBezTo>
                  <a:pt x="10450533" y="2081859"/>
                  <a:pt x="10434093" y="2132840"/>
                  <a:pt x="10421480" y="2185446"/>
                </a:cubicBezTo>
                <a:cubicBezTo>
                  <a:pt x="10388668" y="2317695"/>
                  <a:pt x="10374105" y="2457032"/>
                  <a:pt x="10351264" y="2591574"/>
                </a:cubicBezTo>
                <a:cubicBezTo>
                  <a:pt x="10332355" y="2700098"/>
                  <a:pt x="10281261" y="2959166"/>
                  <a:pt x="10294485" y="2991809"/>
                </a:cubicBezTo>
                <a:lnTo>
                  <a:pt x="10327850" y="2826310"/>
                </a:lnTo>
                <a:cubicBezTo>
                  <a:pt x="10338741" y="2771690"/>
                  <a:pt x="10350331" y="2715434"/>
                  <a:pt x="10364099" y="2660098"/>
                </a:cubicBezTo>
                <a:cubicBezTo>
                  <a:pt x="10376185" y="2611783"/>
                  <a:pt x="10390682" y="2563843"/>
                  <a:pt x="10404725" y="2516991"/>
                </a:cubicBezTo>
                <a:cubicBezTo>
                  <a:pt x="10443463" y="2385961"/>
                  <a:pt x="10483500" y="2250332"/>
                  <a:pt x="10478071" y="2114122"/>
                </a:cubicBezTo>
                <a:cubicBezTo>
                  <a:pt x="10476867" y="2086568"/>
                  <a:pt x="10473555" y="2059413"/>
                  <a:pt x="10468916" y="2032338"/>
                </a:cubicBezTo>
                <a:close/>
                <a:moveTo>
                  <a:pt x="10573132" y="1991479"/>
                </a:moveTo>
                <a:cubicBezTo>
                  <a:pt x="10722027" y="2144650"/>
                  <a:pt x="10877543" y="2280670"/>
                  <a:pt x="11066880" y="2371770"/>
                </a:cubicBezTo>
                <a:cubicBezTo>
                  <a:pt x="10930664" y="2234271"/>
                  <a:pt x="10767866" y="2088089"/>
                  <a:pt x="10573132" y="1991479"/>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lnTo>
                  <a:pt x="5764974" y="2799609"/>
                </a:ln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10578769" y="1962963"/>
                </a:moveTo>
                <a:cubicBezTo>
                  <a:pt x="10773649" y="2057701"/>
                  <a:pt x="10936285" y="2201237"/>
                  <a:pt x="11073823" y="2338658"/>
                </a:cubicBezTo>
                <a:cubicBezTo>
                  <a:pt x="10938241" y="2169232"/>
                  <a:pt x="10752627" y="1968969"/>
                  <a:pt x="10578769" y="1962963"/>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9518298" y="1338235"/>
                </a:moveTo>
                <a:cubicBezTo>
                  <a:pt x="9531977" y="1651120"/>
                  <a:pt x="9677527" y="1999242"/>
                  <a:pt x="9838009" y="2272553"/>
                </a:cubicBezTo>
                <a:cubicBezTo>
                  <a:pt x="9825312" y="2235634"/>
                  <a:pt x="9815180" y="2197225"/>
                  <a:pt x="9805906" y="2159819"/>
                </a:cubicBezTo>
                <a:lnTo>
                  <a:pt x="9801623" y="2142555"/>
                </a:lnTo>
                <a:cubicBezTo>
                  <a:pt x="9756626" y="1964482"/>
                  <a:pt x="9698390" y="1787247"/>
                  <a:pt x="9628671" y="1617375"/>
                </a:cubicBezTo>
                <a:cubicBezTo>
                  <a:pt x="9618364" y="1593060"/>
                  <a:pt x="9608603" y="1568967"/>
                  <a:pt x="9598299" y="1544643"/>
                </a:cubicBezTo>
                <a:cubicBezTo>
                  <a:pt x="9570133" y="1477354"/>
                  <a:pt x="9541339" y="1408510"/>
                  <a:pt x="9518298" y="1338235"/>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9528078" y="1278636"/>
                </a:moveTo>
                <a:cubicBezTo>
                  <a:pt x="9552982" y="1365794"/>
                  <a:pt x="9588937" y="1451189"/>
                  <a:pt x="9623946" y="1534260"/>
                </a:cubicBezTo>
                <a:lnTo>
                  <a:pt x="9654858" y="1607218"/>
                </a:lnTo>
                <a:cubicBezTo>
                  <a:pt x="9724183" y="1774989"/>
                  <a:pt x="9781702" y="1949347"/>
                  <a:pt x="9826304" y="2125320"/>
                </a:cubicBezTo>
                <a:cubicBezTo>
                  <a:pt x="9794296" y="1963695"/>
                  <a:pt x="9753660" y="1804203"/>
                  <a:pt x="9701198" y="1646797"/>
                </a:cubicBezTo>
                <a:cubicBezTo>
                  <a:pt x="9655682" y="1511000"/>
                  <a:pt x="9586050" y="1397178"/>
                  <a:pt x="9528078" y="1278636"/>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9441752" y="1245311"/>
                </a:moveTo>
                <a:cubicBezTo>
                  <a:pt x="9367449" y="1271794"/>
                  <a:pt x="9313207" y="1329954"/>
                  <a:pt x="9278979" y="1406236"/>
                </a:cubicBezTo>
                <a:cubicBezTo>
                  <a:pt x="9261017" y="1445630"/>
                  <a:pt x="9242585" y="1502850"/>
                  <a:pt x="9235540" y="1546869"/>
                </a:cubicBezTo>
                <a:cubicBezTo>
                  <a:pt x="9223867" y="1618535"/>
                  <a:pt x="9230001" y="1614698"/>
                  <a:pt x="9264074" y="1557016"/>
                </a:cubicBezTo>
                <a:cubicBezTo>
                  <a:pt x="9325587" y="1454296"/>
                  <a:pt x="9384605" y="1349880"/>
                  <a:pt x="9441752" y="1245311"/>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cubicBezTo>
                  <a:pt x="6567440" y="1204628"/>
                  <a:pt x="6586456" y="1194658"/>
                  <a:pt x="6605473" y="1184686"/>
                </a:cubicBezTo>
                <a:cubicBezTo>
                  <a:pt x="6633823" y="1169483"/>
                  <a:pt x="6662531" y="1154778"/>
                  <a:pt x="6691602" y="1140573"/>
                </a:cubicBezTo>
                <a:close/>
                <a:moveTo>
                  <a:pt x="4002475" y="1037802"/>
                </a:moveTo>
                <a:cubicBezTo>
                  <a:pt x="4001933" y="1038196"/>
                  <a:pt x="4000861" y="1038973"/>
                  <a:pt x="4000324" y="1039362"/>
                </a:cubicBezTo>
                <a:cubicBezTo>
                  <a:pt x="4001046" y="1040360"/>
                  <a:pt x="4002134" y="1041861"/>
                  <a:pt x="4002862" y="1042866"/>
                </a:cubicBez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473491" y="3921431"/>
                  <a:pt x="1402113" y="4025542"/>
                  <a:pt x="1325720" y="4125411"/>
                </a:cubicBezTo>
                <a:lnTo>
                  <a:pt x="1206279" y="4267200"/>
                </a:lnTo>
                <a:lnTo>
                  <a:pt x="1115040" y="4267200"/>
                </a:lnTo>
                <a:lnTo>
                  <a:pt x="1258195" y="4099624"/>
                </a:lnTo>
                <a:cubicBezTo>
                  <a:pt x="1315987" y="4027073"/>
                  <a:pt x="1371166" y="3952247"/>
                  <a:pt x="1423113" y="3874565"/>
                </a:cubicBezTo>
                <a:lnTo>
                  <a:pt x="1260565" y="4031982"/>
                </a:lnTo>
                <a:cubicBezTo>
                  <a:pt x="1197929" y="4092559"/>
                  <a:pt x="1134310" y="4154329"/>
                  <a:pt x="1073327" y="4218727"/>
                </a:cubicBezTo>
                <a:lnTo>
                  <a:pt x="1032294" y="4267200"/>
                </a:lnTo>
                <a:lnTo>
                  <a:pt x="993830" y="4267200"/>
                </a:lnTo>
                <a:lnTo>
                  <a:pt x="1051860" y="4198693"/>
                </a:lnTo>
                <a:cubicBezTo>
                  <a:pt x="1113440" y="4133732"/>
                  <a:pt x="1177549" y="4071540"/>
                  <a:pt x="1240607" y="4010401"/>
                </a:cubicBezTo>
                <a:lnTo>
                  <a:pt x="1310106" y="3943217"/>
                </a:lnTo>
                <a:cubicBezTo>
                  <a:pt x="1174685" y="4033303"/>
                  <a:pt x="1054913" y="4139624"/>
                  <a:pt x="952103" y="4265972"/>
                </a:cubicBezTo>
                <a:lnTo>
                  <a:pt x="951207" y="4267200"/>
                </a:lnTo>
                <a:lnTo>
                  <a:pt x="862760" y="4267200"/>
                </a:lnTo>
                <a:lnTo>
                  <a:pt x="909145" y="4199225"/>
                </a:lnTo>
                <a:cubicBezTo>
                  <a:pt x="998789" y="4086824"/>
                  <a:pt x="1101084" y="3991246"/>
                  <a:pt x="1214067" y="3908561"/>
                </a:cubicBezTo>
                <a:cubicBezTo>
                  <a:pt x="1023317" y="3973399"/>
                  <a:pt x="824392" y="4020568"/>
                  <a:pt x="640967" y="4105601"/>
                </a:cubicBezTo>
                <a:cubicBezTo>
                  <a:pt x="549674" y="4147907"/>
                  <a:pt x="460581" y="4194508"/>
                  <a:pt x="372807" y="4243651"/>
                </a:cubicBezTo>
                <a:lnTo>
                  <a:pt x="332830" y="4267200"/>
                </a:lnTo>
                <a:lnTo>
                  <a:pt x="168301" y="4267200"/>
                </a:lnTo>
                <a:lnTo>
                  <a:pt x="278002" y="4201399"/>
                </a:lnTo>
                <a:cubicBezTo>
                  <a:pt x="359885" y="4153808"/>
                  <a:pt x="442683" y="4107866"/>
                  <a:pt x="527241" y="4065078"/>
                </a:cubicBezTo>
                <a:cubicBezTo>
                  <a:pt x="838255" y="3908281"/>
                  <a:pt x="1212318" y="3863093"/>
                  <a:pt x="1510397" y="3684705"/>
                </a:cubicBezTo>
                <a:cubicBezTo>
                  <a:pt x="1390337" y="3729510"/>
                  <a:pt x="1267181" y="3766747"/>
                  <a:pt x="1146550" y="3802012"/>
                </a:cubicBezTo>
                <a:cubicBezTo>
                  <a:pt x="997862" y="3845736"/>
                  <a:pt x="843568" y="3890871"/>
                  <a:pt x="698834" y="3952272"/>
                </a:cubicBezTo>
                <a:cubicBezTo>
                  <a:pt x="519814" y="4027898"/>
                  <a:pt x="352828" y="4127506"/>
                  <a:pt x="192528" y="4236299"/>
                </a:cubicBezTo>
                <a:lnTo>
                  <a:pt x="148586" y="4267200"/>
                </a:lnTo>
                <a:lnTo>
                  <a:pt x="98116" y="4267200"/>
                </a:lnTo>
                <a:lnTo>
                  <a:pt x="169669" y="4216852"/>
                </a:lnTo>
                <a:cubicBezTo>
                  <a:pt x="333361" y="4105506"/>
                  <a:pt x="504130" y="4002947"/>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ubicBezTo>
                  <a:pt x="1247578" y="3654578"/>
                  <a:pt x="1180153" y="3656293"/>
                  <a:pt x="1109304" y="3669030"/>
                </a:cubicBezTo>
                <a:cubicBezTo>
                  <a:pt x="794692" y="3725281"/>
                  <a:pt x="516258" y="3901624"/>
                  <a:pt x="258951" y="4111994"/>
                </a:cubicBezTo>
                <a:lnTo>
                  <a:pt x="80807" y="4267200"/>
                </a:lnTo>
                <a:lnTo>
                  <a:pt x="0" y="4267200"/>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12149131" y="959050"/>
                </a:moveTo>
                <a:cubicBezTo>
                  <a:pt x="12135265" y="975072"/>
                  <a:pt x="12121401" y="991089"/>
                  <a:pt x="12105664" y="1006960"/>
                </a:cubicBezTo>
                <a:cubicBezTo>
                  <a:pt x="12040174" y="1071943"/>
                  <a:pt x="11966532" y="1125748"/>
                  <a:pt x="11883102" y="1184424"/>
                </a:cubicBezTo>
                <a:cubicBezTo>
                  <a:pt x="11822339" y="1227583"/>
                  <a:pt x="11746281" y="1281016"/>
                  <a:pt x="11665174" y="1317493"/>
                </a:cubicBezTo>
                <a:cubicBezTo>
                  <a:pt x="11640620" y="1328342"/>
                  <a:pt x="11615753" y="1338416"/>
                  <a:pt x="11590337" y="1348256"/>
                </a:cubicBezTo>
                <a:cubicBezTo>
                  <a:pt x="11556383" y="1361567"/>
                  <a:pt x="11523739" y="1374791"/>
                  <a:pt x="11492588" y="1390573"/>
                </a:cubicBezTo>
                <a:cubicBezTo>
                  <a:pt x="11632969" y="1358579"/>
                  <a:pt x="11770492" y="1298342"/>
                  <a:pt x="11888865" y="1220988"/>
                </a:cubicBezTo>
                <a:cubicBezTo>
                  <a:pt x="11984266" y="1158366"/>
                  <a:pt x="12085135" y="1064584"/>
                  <a:pt x="12149131" y="959050"/>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12190084" y="854709"/>
                </a:moveTo>
                <a:cubicBezTo>
                  <a:pt x="12181324" y="863235"/>
                  <a:pt x="12172252" y="870980"/>
                  <a:pt x="12162947" y="879275"/>
                </a:cubicBezTo>
                <a:cubicBezTo>
                  <a:pt x="12028326" y="998039"/>
                  <a:pt x="11883371" y="1121443"/>
                  <a:pt x="11721478" y="1216434"/>
                </a:cubicBezTo>
                <a:lnTo>
                  <a:pt x="11680712" y="1239730"/>
                </a:lnTo>
                <a:cubicBezTo>
                  <a:pt x="11620220" y="1274640"/>
                  <a:pt x="11558177" y="1310180"/>
                  <a:pt x="11505347" y="1352837"/>
                </a:cubicBezTo>
                <a:cubicBezTo>
                  <a:pt x="11530133" y="1341442"/>
                  <a:pt x="11555544" y="1331600"/>
                  <a:pt x="11580962" y="1321759"/>
                </a:cubicBezTo>
                <a:cubicBezTo>
                  <a:pt x="11605590" y="1312227"/>
                  <a:pt x="11630227" y="1302697"/>
                  <a:pt x="11654234" y="1291618"/>
                </a:cubicBezTo>
                <a:cubicBezTo>
                  <a:pt x="11733018" y="1256083"/>
                  <a:pt x="11807521" y="1203284"/>
                  <a:pt x="11867274" y="1160983"/>
                </a:cubicBezTo>
                <a:cubicBezTo>
                  <a:pt x="11949151" y="1102940"/>
                  <a:pt x="12022324" y="1050225"/>
                  <a:pt x="12086035" y="986418"/>
                </a:cubicBezTo>
                <a:cubicBezTo>
                  <a:pt x="12128278" y="944429"/>
                  <a:pt x="12163191" y="899980"/>
                  <a:pt x="12190084" y="854709"/>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cubicBezTo>
                  <a:pt x="5405093" y="912428"/>
                  <a:pt x="5432627" y="913077"/>
                  <a:pt x="5460148" y="911442"/>
                </a:cubicBez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8924104" y="777000"/>
                </a:moveTo>
                <a:cubicBezTo>
                  <a:pt x="8923664" y="782606"/>
                  <a:pt x="8922673" y="787979"/>
                  <a:pt x="8921999" y="794136"/>
                </a:cubicBezTo>
                <a:cubicBezTo>
                  <a:pt x="8919582" y="810498"/>
                  <a:pt x="8917940" y="826538"/>
                  <a:pt x="8916066" y="843129"/>
                </a:cubicBezTo>
                <a:cubicBezTo>
                  <a:pt x="8910698" y="896870"/>
                  <a:pt x="8909926" y="951907"/>
                  <a:pt x="8909852" y="1005313"/>
                </a:cubicBezTo>
                <a:cubicBezTo>
                  <a:pt x="8907936" y="1206014"/>
                  <a:pt x="8906433" y="1413328"/>
                  <a:pt x="8936982" y="1614896"/>
                </a:cubicBezTo>
                <a:lnTo>
                  <a:pt x="8939706" y="1632791"/>
                </a:lnTo>
                <a:lnTo>
                  <a:pt x="8946691" y="1680170"/>
                </a:lnTo>
                <a:cubicBezTo>
                  <a:pt x="8947341" y="1669501"/>
                  <a:pt x="8947217" y="1659149"/>
                  <a:pt x="8947643" y="1649028"/>
                </a:cubicBezTo>
                <a:cubicBezTo>
                  <a:pt x="8950646" y="1394060"/>
                  <a:pt x="8954155" y="1130296"/>
                  <a:pt x="8931687" y="871628"/>
                </a:cubicBezTo>
                <a:lnTo>
                  <a:pt x="8929804" y="850229"/>
                </a:lnTo>
                <a:cubicBezTo>
                  <a:pt x="8927750" y="826182"/>
                  <a:pt x="8925696" y="802134"/>
                  <a:pt x="8924104" y="777000"/>
                </a:cubicBezTo>
                <a:close/>
                <a:moveTo>
                  <a:pt x="8951219" y="764662"/>
                </a:moveTo>
                <a:cubicBezTo>
                  <a:pt x="8952434" y="792211"/>
                  <a:pt x="8955277" y="820458"/>
                  <a:pt x="8957270" y="847698"/>
                </a:cubicBezTo>
                <a:lnTo>
                  <a:pt x="8959153" y="869097"/>
                </a:lnTo>
                <a:cubicBezTo>
                  <a:pt x="8981354" y="1119277"/>
                  <a:pt x="8978808" y="1373147"/>
                  <a:pt x="8976081" y="1619865"/>
                </a:cubicBezTo>
                <a:cubicBezTo>
                  <a:pt x="9043646" y="1335574"/>
                  <a:pt x="9035127" y="1045475"/>
                  <a:pt x="8951219" y="764662"/>
                </a:cubicBezTo>
                <a:close/>
                <a:moveTo>
                  <a:pt x="8898081" y="630137"/>
                </a:moveTo>
                <a:cubicBezTo>
                  <a:pt x="8735190" y="940376"/>
                  <a:pt x="8800852" y="1302315"/>
                  <a:pt x="8910095" y="1626691"/>
                </a:cubicBezTo>
                <a:lnTo>
                  <a:pt x="8908822" y="1619067"/>
                </a:lnTo>
                <a:cubicBezTo>
                  <a:pt x="8877873" y="1415398"/>
                  <a:pt x="8879292" y="1206762"/>
                  <a:pt x="8881669" y="1004967"/>
                </a:cubicBezTo>
                <a:cubicBezTo>
                  <a:pt x="8881975" y="951016"/>
                  <a:pt x="8882434" y="895204"/>
                  <a:pt x="8888265" y="840369"/>
                </a:cubicBezTo>
                <a:cubicBezTo>
                  <a:pt x="8890137" y="823783"/>
                  <a:pt x="8892011" y="807192"/>
                  <a:pt x="8894429" y="790831"/>
                </a:cubicBezTo>
                <a:cubicBezTo>
                  <a:pt x="8901122" y="737010"/>
                  <a:pt x="8907725" y="681866"/>
                  <a:pt x="8898081" y="630137"/>
                </a:cubicBezTo>
                <a:close/>
                <a:moveTo>
                  <a:pt x="11491396" y="623931"/>
                </a:moveTo>
                <a:cubicBezTo>
                  <a:pt x="11465686" y="637515"/>
                  <a:pt x="11440209" y="650546"/>
                  <a:pt x="11413329" y="662344"/>
                </a:cubicBezTo>
                <a:cubicBezTo>
                  <a:pt x="11268660" y="727282"/>
                  <a:pt x="11113102" y="758642"/>
                  <a:pt x="10966547" y="818916"/>
                </a:cubicBezTo>
                <a:cubicBezTo>
                  <a:pt x="10793574" y="889896"/>
                  <a:pt x="10652020" y="1008307"/>
                  <a:pt x="10498883" y="1111507"/>
                </a:cubicBezTo>
                <a:cubicBezTo>
                  <a:pt x="10559155" y="1098395"/>
                  <a:pt x="10616158" y="1067158"/>
                  <a:pt x="10671292" y="1035777"/>
                </a:cubicBezTo>
                <a:lnTo>
                  <a:pt x="10685894" y="1027151"/>
                </a:lnTo>
                <a:cubicBezTo>
                  <a:pt x="10821548" y="950027"/>
                  <a:pt x="10965272" y="882756"/>
                  <a:pt x="11104337" y="817377"/>
                </a:cubicBezTo>
                <a:cubicBezTo>
                  <a:pt x="11233375" y="757414"/>
                  <a:pt x="11364889" y="694633"/>
                  <a:pt x="11491396" y="623931"/>
                </a:cubicBezTo>
                <a:close/>
                <a:moveTo>
                  <a:pt x="10779304" y="584486"/>
                </a:moveTo>
                <a:cubicBezTo>
                  <a:pt x="10740583" y="648568"/>
                  <a:pt x="10699136" y="711502"/>
                  <a:pt x="10658378" y="772788"/>
                </a:cubicBezTo>
                <a:cubicBezTo>
                  <a:pt x="10594579" y="868744"/>
                  <a:pt x="10529620" y="967431"/>
                  <a:pt x="10475581" y="1070739"/>
                </a:cubicBezTo>
                <a:cubicBezTo>
                  <a:pt x="10578194" y="966751"/>
                  <a:pt x="10672522" y="819977"/>
                  <a:pt x="10735178" y="693281"/>
                </a:cubicBezTo>
                <a:close/>
                <a:moveTo>
                  <a:pt x="10132488" y="518596"/>
                </a:moveTo>
                <a:cubicBezTo>
                  <a:pt x="10047856" y="532980"/>
                  <a:pt x="9963302" y="548687"/>
                  <a:pt x="9879465" y="567273"/>
                </a:cubicBezTo>
                <a:cubicBezTo>
                  <a:pt x="9683016" y="611580"/>
                  <a:pt x="9523495" y="697916"/>
                  <a:pt x="9364243" y="809468"/>
                </a:cubicBezTo>
                <a:cubicBezTo>
                  <a:pt x="9364793" y="809701"/>
                  <a:pt x="9365336" y="809931"/>
                  <a:pt x="9366655" y="809848"/>
                </a:cubicBezTo>
                <a:cubicBezTo>
                  <a:pt x="9558665" y="728900"/>
                  <a:pt x="9742999" y="656935"/>
                  <a:pt x="9914233" y="596159"/>
                </a:cubicBezTo>
                <a:close/>
                <a:moveTo>
                  <a:pt x="10264524" y="501747"/>
                </a:moveTo>
                <a:lnTo>
                  <a:pt x="9922837" y="622979"/>
                </a:lnTo>
                <a:cubicBezTo>
                  <a:pt x="9763806" y="679263"/>
                  <a:pt x="9594234" y="745243"/>
                  <a:pt x="9416908" y="818889"/>
                </a:cubicBezTo>
                <a:cubicBezTo>
                  <a:pt x="9417689" y="818579"/>
                  <a:pt x="9417689" y="818579"/>
                  <a:pt x="9418234" y="818810"/>
                </a:cubicBezTo>
                <a:cubicBezTo>
                  <a:pt x="9717394" y="764555"/>
                  <a:pt x="10002904" y="633058"/>
                  <a:pt x="10264524" y="501747"/>
                </a:cubicBezTo>
                <a:close/>
                <a:moveTo>
                  <a:pt x="10802699" y="488163"/>
                </a:moveTo>
                <a:lnTo>
                  <a:pt x="10618739" y="734118"/>
                </a:lnTo>
                <a:lnTo>
                  <a:pt x="10604580" y="753877"/>
                </a:lnTo>
                <a:cubicBezTo>
                  <a:pt x="10575714" y="793161"/>
                  <a:pt x="10550336" y="828772"/>
                  <a:pt x="10529643" y="867004"/>
                </a:cubicBezTo>
                <a:cubicBezTo>
                  <a:pt x="10501301" y="918746"/>
                  <a:pt x="10479284" y="973805"/>
                  <a:pt x="10462194" y="1035452"/>
                </a:cubicBezTo>
                <a:cubicBezTo>
                  <a:pt x="10514547" y="939156"/>
                  <a:pt x="10575176" y="847655"/>
                  <a:pt x="10635117" y="757788"/>
                </a:cubicBezTo>
                <a:cubicBezTo>
                  <a:pt x="10692800" y="670189"/>
                  <a:pt x="10751735" y="581180"/>
                  <a:pt x="10802699" y="488163"/>
                </a:cubicBezTo>
                <a:close/>
                <a:moveTo>
                  <a:pt x="10359107" y="485136"/>
                </a:moveTo>
                <a:cubicBezTo>
                  <a:pt x="10100692" y="616512"/>
                  <a:pt x="9815681" y="755947"/>
                  <a:pt x="9515108" y="825701"/>
                </a:cubicBezTo>
                <a:cubicBezTo>
                  <a:pt x="9825509" y="831572"/>
                  <a:pt x="10104184" y="667562"/>
                  <a:pt x="10359107" y="485136"/>
                </a:cubicBezTo>
                <a:close/>
                <a:moveTo>
                  <a:pt x="11886089" y="483936"/>
                </a:moveTo>
                <a:cubicBezTo>
                  <a:pt x="11800033" y="547295"/>
                  <a:pt x="11710455" y="605296"/>
                  <a:pt x="11622890" y="661575"/>
                </a:cubicBezTo>
                <a:cubicBezTo>
                  <a:pt x="11437051" y="781189"/>
                  <a:pt x="11244843" y="905190"/>
                  <a:pt x="11038640" y="996875"/>
                </a:cubicBezTo>
                <a:cubicBezTo>
                  <a:pt x="10885656" y="1064725"/>
                  <a:pt x="10725662" y="1114166"/>
                  <a:pt x="10561310" y="1145020"/>
                </a:cubicBezTo>
                <a:cubicBezTo>
                  <a:pt x="10596460" y="1154752"/>
                  <a:pt x="10632933" y="1164394"/>
                  <a:pt x="10675127" y="1163586"/>
                </a:cubicBezTo>
                <a:cubicBezTo>
                  <a:pt x="10827145" y="1160350"/>
                  <a:pt x="10989398" y="1058435"/>
                  <a:pt x="11120351" y="990907"/>
                </a:cubicBezTo>
                <a:cubicBezTo>
                  <a:pt x="11302032" y="897860"/>
                  <a:pt x="11481110" y="797268"/>
                  <a:pt x="11648506" y="680145"/>
                </a:cubicBezTo>
                <a:cubicBezTo>
                  <a:pt x="11691733" y="649515"/>
                  <a:pt x="11821224" y="550475"/>
                  <a:pt x="11886089" y="483936"/>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10784544" y="465669"/>
                </a:moveTo>
                <a:cubicBezTo>
                  <a:pt x="10662409" y="521478"/>
                  <a:pt x="10422179" y="894258"/>
                  <a:pt x="10426419" y="1062158"/>
                </a:cubicBezTo>
                <a:cubicBezTo>
                  <a:pt x="10438657" y="1011968"/>
                  <a:pt x="10453241" y="965354"/>
                  <a:pt x="10471732" y="921679"/>
                </a:cubicBezTo>
                <a:cubicBezTo>
                  <a:pt x="10481672" y="898200"/>
                  <a:pt x="10492705" y="875187"/>
                  <a:pt x="10504824" y="852631"/>
                </a:cubicBezTo>
                <a:cubicBezTo>
                  <a:pt x="10526215" y="812759"/>
                  <a:pt x="10552604" y="776291"/>
                  <a:pt x="10582237" y="736692"/>
                </a:cubicBezTo>
                <a:lnTo>
                  <a:pt x="10596401" y="716935"/>
                </a:lnTo>
                <a:cubicBezTo>
                  <a:pt x="10661482" y="628604"/>
                  <a:pt x="10720448" y="548625"/>
                  <a:pt x="10784544" y="465669"/>
                </a:cubicBezTo>
                <a:close/>
                <a:moveTo>
                  <a:pt x="11916494" y="422768"/>
                </a:moveTo>
                <a:cubicBezTo>
                  <a:pt x="11840345" y="436884"/>
                  <a:pt x="11770712" y="482734"/>
                  <a:pt x="11703185" y="528178"/>
                </a:cubicBezTo>
                <a:lnTo>
                  <a:pt x="11680755" y="543149"/>
                </a:lnTo>
                <a:cubicBezTo>
                  <a:pt x="11503085" y="661715"/>
                  <a:pt x="11307002" y="753816"/>
                  <a:pt x="11116818" y="842623"/>
                </a:cubicBezTo>
                <a:cubicBezTo>
                  <a:pt x="10977992" y="907459"/>
                  <a:pt x="10835051" y="974411"/>
                  <a:pt x="10700164" y="1051220"/>
                </a:cubicBezTo>
                <a:lnTo>
                  <a:pt x="10685570" y="1059849"/>
                </a:lnTo>
                <a:cubicBezTo>
                  <a:pt x="10652486" y="1078679"/>
                  <a:pt x="10619176" y="1098052"/>
                  <a:pt x="10584288" y="1113543"/>
                </a:cubicBezTo>
                <a:cubicBezTo>
                  <a:pt x="10736655" y="1082118"/>
                  <a:pt x="10884823" y="1034762"/>
                  <a:pt x="11026698" y="971858"/>
                </a:cubicBezTo>
                <a:cubicBezTo>
                  <a:pt x="11231114" y="881353"/>
                  <a:pt x="11422542" y="757667"/>
                  <a:pt x="11607604" y="638368"/>
                </a:cubicBezTo>
                <a:cubicBezTo>
                  <a:pt x="11712249" y="570645"/>
                  <a:pt x="11819449" y="501435"/>
                  <a:pt x="11919452" y="423380"/>
                </a:cubicBezTo>
                <a:cubicBezTo>
                  <a:pt x="11918363" y="422918"/>
                  <a:pt x="11917811" y="422686"/>
                  <a:pt x="11916494" y="422768"/>
                </a:cubicBezTo>
                <a:close/>
                <a:moveTo>
                  <a:pt x="8148168" y="416949"/>
                </a:moveTo>
                <a:cubicBezTo>
                  <a:pt x="8041447" y="489578"/>
                  <a:pt x="7951585" y="589312"/>
                  <a:pt x="7862052" y="694330"/>
                </a:cubicBezTo>
                <a:lnTo>
                  <a:pt x="7808002" y="759654"/>
                </a:lnTo>
                <a:close/>
                <a:moveTo>
                  <a:pt x="8295299" y="416143"/>
                </a:moveTo>
                <a:cubicBezTo>
                  <a:pt x="8303328" y="454953"/>
                  <a:pt x="8309263" y="494162"/>
                  <a:pt x="8309124" y="534021"/>
                </a:cubicBezTo>
                <a:cubicBezTo>
                  <a:pt x="8309177" y="581042"/>
                  <a:pt x="8301211" y="627240"/>
                  <a:pt x="8293154" y="672115"/>
                </a:cubicBezTo>
                <a:cubicBezTo>
                  <a:pt x="8287455" y="703824"/>
                  <a:pt x="8281839" y="736857"/>
                  <a:pt x="8279099" y="769176"/>
                </a:cubicBezTo>
                <a:cubicBezTo>
                  <a:pt x="8271208" y="866910"/>
                  <a:pt x="8290164" y="965070"/>
                  <a:pt x="8309186" y="1060039"/>
                </a:cubicBezTo>
                <a:cubicBezTo>
                  <a:pt x="8338258" y="1208834"/>
                  <a:pt x="8368983" y="1362838"/>
                  <a:pt x="8410512" y="1511108"/>
                </a:cubicBezTo>
                <a:cubicBezTo>
                  <a:pt x="8445511" y="1186645"/>
                  <a:pt x="8463496" y="815698"/>
                  <a:pt x="8351657" y="521768"/>
                </a:cubicBezTo>
                <a:cubicBezTo>
                  <a:pt x="8336376" y="481820"/>
                  <a:pt x="8314355" y="448679"/>
                  <a:pt x="8295299" y="416143"/>
                </a:cubicBezTo>
                <a:close/>
                <a:moveTo>
                  <a:pt x="8266483" y="414244"/>
                </a:moveTo>
                <a:cubicBezTo>
                  <a:pt x="8162811" y="736679"/>
                  <a:pt x="8223592" y="1050836"/>
                  <a:pt x="8343425" y="1357811"/>
                </a:cubicBezTo>
                <a:cubicBezTo>
                  <a:pt x="8320496" y="1259904"/>
                  <a:pt x="8300994" y="1161513"/>
                  <a:pt x="8282114" y="1064671"/>
                </a:cubicBezTo>
                <a:cubicBezTo>
                  <a:pt x="8263238" y="967838"/>
                  <a:pt x="8243336" y="867346"/>
                  <a:pt x="8251298" y="766414"/>
                </a:cubicBezTo>
                <a:cubicBezTo>
                  <a:pt x="8253954" y="732777"/>
                  <a:pt x="8259797" y="699198"/>
                  <a:pt x="8265729" y="666939"/>
                </a:cubicBezTo>
                <a:cubicBezTo>
                  <a:pt x="8273319" y="623158"/>
                  <a:pt x="8281376" y="578281"/>
                  <a:pt x="8281494" y="533909"/>
                </a:cubicBezTo>
                <a:cubicBezTo>
                  <a:pt x="8281080" y="493822"/>
                  <a:pt x="8274834" y="453832"/>
                  <a:pt x="8266483" y="414244"/>
                </a:cubicBezTo>
                <a:close/>
                <a:moveTo>
                  <a:pt x="8140802" y="388720"/>
                </a:moveTo>
                <a:cubicBezTo>
                  <a:pt x="8028462" y="422924"/>
                  <a:pt x="7941106" y="490876"/>
                  <a:pt x="7860379" y="596411"/>
                </a:cubicBezTo>
                <a:cubicBezTo>
                  <a:pt x="7812773" y="658663"/>
                  <a:pt x="7772566" y="720182"/>
                  <a:pt x="7737688" y="790400"/>
                </a:cubicBezTo>
                <a:cubicBezTo>
                  <a:pt x="7733439" y="798902"/>
                  <a:pt x="7729892" y="805767"/>
                  <a:pt x="7726885" y="812869"/>
                </a:cubicBezTo>
                <a:cubicBezTo>
                  <a:pt x="7764906" y="767160"/>
                  <a:pt x="7802380" y="721219"/>
                  <a:pt x="7840490" y="676832"/>
                </a:cubicBezTo>
                <a:cubicBezTo>
                  <a:pt x="7933738" y="567590"/>
                  <a:pt x="8028101" y="463327"/>
                  <a:pt x="8140802" y="388720"/>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cubicBezTo>
                  <a:pt x="5242649" y="257191"/>
                  <a:pt x="5225558" y="257369"/>
                  <a:pt x="5208466" y="257550"/>
                </a:cubicBez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cubicBezTo>
                  <a:pt x="5227195" y="227945"/>
                  <a:pt x="5244285" y="227765"/>
                  <a:pt x="5261015" y="227087"/>
                </a:cubicBez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9095810" y="0"/>
                </a:moveTo>
                <a:lnTo>
                  <a:pt x="9215999" y="0"/>
                </a:lnTo>
                <a:lnTo>
                  <a:pt x="9250991" y="17650"/>
                </a:lnTo>
                <a:cubicBezTo>
                  <a:pt x="9345825" y="54329"/>
                  <a:pt x="9448424" y="64330"/>
                  <a:pt x="9551793" y="69947"/>
                </a:cubicBezTo>
                <a:cubicBezTo>
                  <a:pt x="9773323" y="81971"/>
                  <a:pt x="9993517" y="56091"/>
                  <a:pt x="10211701" y="15192"/>
                </a:cubicBezTo>
                <a:cubicBezTo>
                  <a:pt x="10030564" y="37013"/>
                  <a:pt x="9847820" y="45912"/>
                  <a:pt x="9665014" y="41266"/>
                </a:cubicBezTo>
                <a:cubicBezTo>
                  <a:pt x="9560295" y="38460"/>
                  <a:pt x="9467175" y="31066"/>
                  <a:pt x="9382567" y="18583"/>
                </a:cubicBezTo>
                <a:lnTo>
                  <a:pt x="9283159" y="0"/>
                </a:lnTo>
                <a:lnTo>
                  <a:pt x="9469266" y="0"/>
                </a:lnTo>
                <a:lnTo>
                  <a:pt x="9504117" y="4274"/>
                </a:lnTo>
                <a:cubicBezTo>
                  <a:pt x="9555272" y="8689"/>
                  <a:pt x="9609472" y="11637"/>
                  <a:pt x="9667223" y="13232"/>
                </a:cubicBezTo>
                <a:cubicBezTo>
                  <a:pt x="9740740" y="15225"/>
                  <a:pt x="9814266" y="15008"/>
                  <a:pt x="9887703" y="12601"/>
                </a:cubicBezTo>
                <a:lnTo>
                  <a:pt x="10088930" y="0"/>
                </a:lnTo>
                <a:lnTo>
                  <a:pt x="10544171" y="0"/>
                </a:lnTo>
                <a:lnTo>
                  <a:pt x="10392396" y="36772"/>
                </a:lnTo>
                <a:cubicBezTo>
                  <a:pt x="10070832" y="110795"/>
                  <a:pt x="9739873" y="167441"/>
                  <a:pt x="9413803" y="131277"/>
                </a:cubicBezTo>
                <a:cubicBezTo>
                  <a:pt x="9315472" y="120226"/>
                  <a:pt x="9243539" y="84460"/>
                  <a:pt x="9174626" y="44983"/>
                </a:cubicBezTo>
                <a:close/>
                <a:moveTo>
                  <a:pt x="8474998" y="0"/>
                </a:moveTo>
                <a:lnTo>
                  <a:pt x="8573502" y="0"/>
                </a:lnTo>
                <a:lnTo>
                  <a:pt x="8659539" y="117664"/>
                </a:lnTo>
                <a:cubicBezTo>
                  <a:pt x="8833725" y="341427"/>
                  <a:pt x="9029703" y="551148"/>
                  <a:pt x="9248507" y="743734"/>
                </a:cubicBezTo>
                <a:cubicBezTo>
                  <a:pt x="9268744" y="761313"/>
                  <a:pt x="9289217" y="778348"/>
                  <a:pt x="9309457" y="795932"/>
                </a:cubicBezTo>
                <a:cubicBezTo>
                  <a:pt x="9458210" y="686371"/>
                  <a:pt x="9607233" y="585288"/>
                  <a:pt x="9785496" y="530713"/>
                </a:cubicBezTo>
                <a:cubicBezTo>
                  <a:pt x="10009630" y="462073"/>
                  <a:pt x="10250992" y="434854"/>
                  <a:pt x="10482828" y="399738"/>
                </a:cubicBezTo>
                <a:cubicBezTo>
                  <a:pt x="10519933" y="394202"/>
                  <a:pt x="10478550" y="453937"/>
                  <a:pt x="10468382" y="461219"/>
                </a:cubicBezTo>
                <a:cubicBezTo>
                  <a:pt x="10161572" y="688641"/>
                  <a:pt x="9818370" y="924476"/>
                  <a:pt x="9430790" y="895589"/>
                </a:cubicBezTo>
                <a:cubicBezTo>
                  <a:pt x="9617112" y="1044003"/>
                  <a:pt x="9813963" y="1178199"/>
                  <a:pt x="10019780" y="1298815"/>
                </a:cubicBezTo>
                <a:cubicBezTo>
                  <a:pt x="10142151" y="1263712"/>
                  <a:pt x="10256792" y="1186061"/>
                  <a:pt x="10372218" y="1146081"/>
                </a:cubicBezTo>
                <a:cubicBezTo>
                  <a:pt x="10279439" y="901425"/>
                  <a:pt x="10751513" y="443317"/>
                  <a:pt x="10896429" y="310883"/>
                </a:cubicBezTo>
                <a:cubicBezTo>
                  <a:pt x="10907980" y="300321"/>
                  <a:pt x="10927341" y="295643"/>
                  <a:pt x="10919735" y="318176"/>
                </a:cubicBezTo>
                <a:cubicBezTo>
                  <a:pt x="10845552" y="531416"/>
                  <a:pt x="10769057" y="750112"/>
                  <a:pt x="10637064" y="935661"/>
                </a:cubicBezTo>
                <a:cubicBezTo>
                  <a:pt x="10618262" y="961821"/>
                  <a:pt x="10471373" y="1105010"/>
                  <a:pt x="10516995" y="1070245"/>
                </a:cubicBezTo>
                <a:cubicBezTo>
                  <a:pt x="10630585" y="984423"/>
                  <a:pt x="10740230" y="886628"/>
                  <a:pt x="10868835" y="815534"/>
                </a:cubicBezTo>
                <a:cubicBezTo>
                  <a:pt x="11133493" y="669415"/>
                  <a:pt x="11435682" y="612577"/>
                  <a:pt x="11704547" y="465665"/>
                </a:cubicBezTo>
                <a:cubicBezTo>
                  <a:pt x="11748194" y="441649"/>
                  <a:pt x="11962368" y="287033"/>
                  <a:pt x="12033562" y="350012"/>
                </a:cubicBezTo>
                <a:cubicBezTo>
                  <a:pt x="12042008" y="357446"/>
                  <a:pt x="12029170" y="377121"/>
                  <a:pt x="12025537" y="382666"/>
                </a:cubicBezTo>
                <a:cubicBezTo>
                  <a:pt x="11835636" y="694348"/>
                  <a:pt x="11402055" y="895784"/>
                  <a:pt x="11088649" y="1056676"/>
                </a:cubicBezTo>
                <a:cubicBezTo>
                  <a:pt x="10916755" y="1144851"/>
                  <a:pt x="10757473" y="1230645"/>
                  <a:pt x="10561600" y="1229477"/>
                </a:cubicBezTo>
                <a:cubicBezTo>
                  <a:pt x="10456897" y="1228927"/>
                  <a:pt x="10388434" y="1221837"/>
                  <a:pt x="10280797" y="1263181"/>
                </a:cubicBezTo>
                <a:cubicBezTo>
                  <a:pt x="10214114" y="1288380"/>
                  <a:pt x="10149765" y="1312641"/>
                  <a:pt x="10083376" y="1334114"/>
                </a:cubicBezTo>
                <a:cubicBezTo>
                  <a:pt x="10323674" y="1470609"/>
                  <a:pt x="10574467" y="1588379"/>
                  <a:pt x="10832582" y="1687356"/>
                </a:cubicBezTo>
                <a:cubicBezTo>
                  <a:pt x="10835145" y="1685866"/>
                  <a:pt x="10837160" y="1684144"/>
                  <a:pt x="10839263" y="1683743"/>
                </a:cubicBezTo>
                <a:cubicBezTo>
                  <a:pt x="11026680" y="1639479"/>
                  <a:pt x="11198523" y="1559010"/>
                  <a:pt x="11350910" y="1443899"/>
                </a:cubicBezTo>
                <a:cubicBezTo>
                  <a:pt x="11353302" y="1439761"/>
                  <a:pt x="11356166" y="1434532"/>
                  <a:pt x="11360346" y="1429225"/>
                </a:cubicBezTo>
                <a:cubicBezTo>
                  <a:pt x="11568454" y="1154547"/>
                  <a:pt x="11893126" y="995756"/>
                  <a:pt x="12167580" y="789523"/>
                </a:cubicBezTo>
                <a:lnTo>
                  <a:pt x="12192000" y="769876"/>
                </a:lnTo>
                <a:lnTo>
                  <a:pt x="12192000" y="802845"/>
                </a:lnTo>
                <a:lnTo>
                  <a:pt x="12173558" y="821317"/>
                </a:lnTo>
                <a:cubicBezTo>
                  <a:pt x="12156328" y="839775"/>
                  <a:pt x="12135859" y="862655"/>
                  <a:pt x="12117398" y="877374"/>
                </a:cubicBezTo>
                <a:cubicBezTo>
                  <a:pt x="11911342" y="1038644"/>
                  <a:pt x="11659100" y="1158472"/>
                  <a:pt x="11472926" y="1344259"/>
                </a:cubicBezTo>
                <a:cubicBezTo>
                  <a:pt x="11530856" y="1294104"/>
                  <a:pt x="11599815" y="1254410"/>
                  <a:pt x="11666978" y="1215889"/>
                </a:cubicBezTo>
                <a:cubicBezTo>
                  <a:pt x="11680568" y="1208123"/>
                  <a:pt x="11694155" y="1200357"/>
                  <a:pt x="11707200" y="1192361"/>
                </a:cubicBezTo>
                <a:cubicBezTo>
                  <a:pt x="11867081" y="1099094"/>
                  <a:pt x="12010478" y="976320"/>
                  <a:pt x="12144637" y="858646"/>
                </a:cubicBezTo>
                <a:lnTo>
                  <a:pt x="12192000" y="810414"/>
                </a:lnTo>
                <a:lnTo>
                  <a:pt x="12192000" y="916439"/>
                </a:lnTo>
                <a:lnTo>
                  <a:pt x="12150630" y="982925"/>
                </a:lnTo>
                <a:cubicBezTo>
                  <a:pt x="11972246" y="1237618"/>
                  <a:pt x="11719654" y="1416530"/>
                  <a:pt x="11389484" y="1469889"/>
                </a:cubicBezTo>
                <a:cubicBezTo>
                  <a:pt x="11249700" y="1582602"/>
                  <a:pt x="11093517" y="1667134"/>
                  <a:pt x="10923736" y="1721439"/>
                </a:cubicBezTo>
                <a:cubicBezTo>
                  <a:pt x="10979487" y="1741826"/>
                  <a:pt x="11035469" y="1761662"/>
                  <a:pt x="11091913" y="1780406"/>
                </a:cubicBezTo>
                <a:cubicBezTo>
                  <a:pt x="11318237" y="1855623"/>
                  <a:pt x="11544464" y="1908264"/>
                  <a:pt x="11771238" y="1944400"/>
                </a:cubicBezTo>
                <a:cubicBezTo>
                  <a:pt x="11775181" y="1939634"/>
                  <a:pt x="11778904" y="1935410"/>
                  <a:pt x="11783166" y="1931422"/>
                </a:cubicBezTo>
                <a:cubicBezTo>
                  <a:pt x="11885723" y="1797152"/>
                  <a:pt x="11990570" y="1669642"/>
                  <a:pt x="12131988" y="1574357"/>
                </a:cubicBezTo>
                <a:lnTo>
                  <a:pt x="12192000" y="1537429"/>
                </a:lnTo>
                <a:lnTo>
                  <a:pt x="12192000" y="1589108"/>
                </a:lnTo>
                <a:lnTo>
                  <a:pt x="12112105" y="1640352"/>
                </a:lnTo>
                <a:cubicBezTo>
                  <a:pt x="12011319" y="1713959"/>
                  <a:pt x="11928638" y="1801479"/>
                  <a:pt x="11849203" y="1900149"/>
                </a:cubicBezTo>
                <a:cubicBezTo>
                  <a:pt x="11883038" y="1876488"/>
                  <a:pt x="11915071" y="1849494"/>
                  <a:pt x="11946326" y="1822808"/>
                </a:cubicBezTo>
                <a:cubicBezTo>
                  <a:pt x="11980834" y="1792997"/>
                  <a:pt x="12017130" y="1762011"/>
                  <a:pt x="12055863" y="1735914"/>
                </a:cubicBezTo>
                <a:cubicBezTo>
                  <a:pt x="12086678" y="1714840"/>
                  <a:pt x="12119524" y="1696556"/>
                  <a:pt x="12150816" y="1678902"/>
                </a:cubicBezTo>
                <a:lnTo>
                  <a:pt x="12192000" y="1655121"/>
                </a:lnTo>
                <a:lnTo>
                  <a:pt x="12192000" y="1686869"/>
                </a:lnTo>
                <a:lnTo>
                  <a:pt x="12163772" y="1703058"/>
                </a:lnTo>
                <a:cubicBezTo>
                  <a:pt x="12132704" y="1720165"/>
                  <a:pt x="12100405" y="1738677"/>
                  <a:pt x="12070597" y="1758893"/>
                </a:cubicBezTo>
                <a:cubicBezTo>
                  <a:pt x="12033422" y="1784357"/>
                  <a:pt x="11997904" y="1815035"/>
                  <a:pt x="11963621" y="1844299"/>
                </a:cubicBezTo>
                <a:cubicBezTo>
                  <a:pt x="11938421" y="1865816"/>
                  <a:pt x="11913214" y="1887338"/>
                  <a:pt x="11886604" y="1907617"/>
                </a:cubicBezTo>
                <a:cubicBezTo>
                  <a:pt x="11977116" y="1884856"/>
                  <a:pt x="12067233" y="1841647"/>
                  <a:pt x="12153575" y="1786372"/>
                </a:cubicBezTo>
                <a:lnTo>
                  <a:pt x="12192000" y="1759693"/>
                </a:lnTo>
                <a:lnTo>
                  <a:pt x="12192000" y="1809459"/>
                </a:lnTo>
                <a:lnTo>
                  <a:pt x="12121362" y="1857561"/>
                </a:lnTo>
                <a:cubicBezTo>
                  <a:pt x="12048187" y="1902591"/>
                  <a:pt x="11972544" y="1939172"/>
                  <a:pt x="11895949" y="1963079"/>
                </a:cubicBezTo>
                <a:lnTo>
                  <a:pt x="12192000" y="1990579"/>
                </a:lnTo>
                <a:lnTo>
                  <a:pt x="12192000" y="2065582"/>
                </a:lnTo>
                <a:lnTo>
                  <a:pt x="12153918" y="2063926"/>
                </a:lnTo>
                <a:lnTo>
                  <a:pt x="12192000" y="2085104"/>
                </a:lnTo>
                <a:lnTo>
                  <a:pt x="12192000" y="2178471"/>
                </a:lnTo>
                <a:lnTo>
                  <a:pt x="12085355" y="2122457"/>
                </a:lnTo>
                <a:lnTo>
                  <a:pt x="12192000" y="2196158"/>
                </a:lnTo>
                <a:lnTo>
                  <a:pt x="12192000" y="2230374"/>
                </a:lnTo>
                <a:lnTo>
                  <a:pt x="12041237" y="2126309"/>
                </a:lnTo>
                <a:cubicBezTo>
                  <a:pt x="12076493" y="2177612"/>
                  <a:pt x="12124001" y="2222030"/>
                  <a:pt x="12174450" y="2262541"/>
                </a:cubicBezTo>
                <a:lnTo>
                  <a:pt x="12192000" y="2275857"/>
                </a:lnTo>
                <a:lnTo>
                  <a:pt x="12192000" y="2377131"/>
                </a:lnTo>
                <a:lnTo>
                  <a:pt x="12155801" y="2349925"/>
                </a:lnTo>
                <a:cubicBezTo>
                  <a:pt x="12047062" y="2264619"/>
                  <a:pt x="11950704" y="2181979"/>
                  <a:pt x="11930164" y="2041945"/>
                </a:cubicBezTo>
                <a:cubicBezTo>
                  <a:pt x="11807338" y="2027929"/>
                  <a:pt x="11684723" y="2008847"/>
                  <a:pt x="11561767" y="1984479"/>
                </a:cubicBezTo>
                <a:cubicBezTo>
                  <a:pt x="11829168" y="2318516"/>
                  <a:pt x="11916257" y="2737804"/>
                  <a:pt x="11987997" y="3153822"/>
                </a:cubicBezTo>
                <a:cubicBezTo>
                  <a:pt x="11991834" y="3176690"/>
                  <a:pt x="11945766" y="3233800"/>
                  <a:pt x="11926558" y="3203134"/>
                </a:cubicBezTo>
                <a:cubicBezTo>
                  <a:pt x="11688637" y="2826855"/>
                  <a:pt x="11343207" y="2452063"/>
                  <a:pt x="11440430" y="1973028"/>
                </a:cubicBezTo>
                <a:cubicBezTo>
                  <a:pt x="11441503" y="1968973"/>
                  <a:pt x="11443583" y="1964061"/>
                  <a:pt x="11446754" y="1959605"/>
                </a:cubicBezTo>
                <a:cubicBezTo>
                  <a:pt x="11314670" y="1929437"/>
                  <a:pt x="11182797" y="1894208"/>
                  <a:pt x="11050651" y="1850495"/>
                </a:cubicBezTo>
                <a:cubicBezTo>
                  <a:pt x="10825423" y="1775743"/>
                  <a:pt x="10604642" y="1687421"/>
                  <a:pt x="10389960" y="1586232"/>
                </a:cubicBezTo>
                <a:cubicBezTo>
                  <a:pt x="10423849" y="1697796"/>
                  <a:pt x="10481699" y="1805979"/>
                  <a:pt x="10500699" y="1913175"/>
                </a:cubicBezTo>
                <a:cubicBezTo>
                  <a:pt x="10502971" y="1915419"/>
                  <a:pt x="10505550" y="1918445"/>
                  <a:pt x="10507814" y="1920694"/>
                </a:cubicBezTo>
                <a:cubicBezTo>
                  <a:pt x="10511536" y="1916469"/>
                  <a:pt x="10515800" y="1912482"/>
                  <a:pt x="10518908" y="1911226"/>
                </a:cubicBezTo>
                <a:cubicBezTo>
                  <a:pt x="10803133" y="1788841"/>
                  <a:pt x="11118572" y="2264893"/>
                  <a:pt x="11258935" y="2442781"/>
                </a:cubicBezTo>
                <a:cubicBezTo>
                  <a:pt x="11271929" y="2459223"/>
                  <a:pt x="11230610" y="2515770"/>
                  <a:pt x="11211663" y="2510325"/>
                </a:cubicBezTo>
                <a:cubicBezTo>
                  <a:pt x="10952813" y="2437432"/>
                  <a:pt x="10754880" y="2286035"/>
                  <a:pt x="10571295" y="2105302"/>
                </a:cubicBezTo>
                <a:cubicBezTo>
                  <a:pt x="10593939" y="2333141"/>
                  <a:pt x="10477445" y="2625036"/>
                  <a:pt x="10435737" y="2805672"/>
                </a:cubicBezTo>
                <a:cubicBezTo>
                  <a:pt x="10398299" y="2965580"/>
                  <a:pt x="10359478" y="3078554"/>
                  <a:pt x="10206831" y="3151701"/>
                </a:cubicBezTo>
                <a:cubicBezTo>
                  <a:pt x="10193935" y="3157832"/>
                  <a:pt x="10194572" y="3142650"/>
                  <a:pt x="10196482" y="3135084"/>
                </a:cubicBezTo>
                <a:cubicBezTo>
                  <a:pt x="10274073" y="2811909"/>
                  <a:pt x="10304290" y="2478979"/>
                  <a:pt x="10381882" y="2155807"/>
                </a:cubicBezTo>
                <a:cubicBezTo>
                  <a:pt x="10395105" y="2100241"/>
                  <a:pt x="10437104" y="2020803"/>
                  <a:pt x="10439260" y="1962486"/>
                </a:cubicBezTo>
                <a:cubicBezTo>
                  <a:pt x="10439491" y="1961942"/>
                  <a:pt x="10439175" y="1961166"/>
                  <a:pt x="10439409" y="1960615"/>
                </a:cubicBezTo>
                <a:cubicBezTo>
                  <a:pt x="10439475" y="1957427"/>
                  <a:pt x="10440085" y="1954468"/>
                  <a:pt x="10439915" y="1951821"/>
                </a:cubicBezTo>
                <a:cubicBezTo>
                  <a:pt x="10433959" y="1836632"/>
                  <a:pt x="10332627" y="1683636"/>
                  <a:pt x="10314241" y="1556749"/>
                </a:cubicBezTo>
                <a:cubicBezTo>
                  <a:pt x="10313847" y="1554649"/>
                  <a:pt x="10314451" y="1551688"/>
                  <a:pt x="10315061" y="1548729"/>
                </a:cubicBezTo>
                <a:cubicBezTo>
                  <a:pt x="10038413" y="1412938"/>
                  <a:pt x="9774128" y="1254043"/>
                  <a:pt x="9526158" y="1071804"/>
                </a:cubicBezTo>
                <a:cubicBezTo>
                  <a:pt x="9586547" y="1245450"/>
                  <a:pt x="9699054" y="1407035"/>
                  <a:pt x="9758689" y="1585512"/>
                </a:cubicBezTo>
                <a:cubicBezTo>
                  <a:pt x="9851296" y="1860991"/>
                  <a:pt x="9909066" y="2144264"/>
                  <a:pt x="9941392" y="2432858"/>
                </a:cubicBezTo>
                <a:cubicBezTo>
                  <a:pt x="9942776" y="2446319"/>
                  <a:pt x="9898852" y="2512059"/>
                  <a:pt x="9887724" y="2495762"/>
                </a:cubicBezTo>
                <a:cubicBezTo>
                  <a:pt x="9758830" y="2305989"/>
                  <a:pt x="9675953" y="2083557"/>
                  <a:pt x="9587446" y="1872898"/>
                </a:cubicBezTo>
                <a:cubicBezTo>
                  <a:pt x="9504836" y="1675682"/>
                  <a:pt x="9450239" y="1492905"/>
                  <a:pt x="9462810" y="1288346"/>
                </a:cubicBezTo>
                <a:cubicBezTo>
                  <a:pt x="9416080" y="1372857"/>
                  <a:pt x="9368030" y="1457457"/>
                  <a:pt x="9318575" y="1540820"/>
                </a:cubicBezTo>
                <a:cubicBezTo>
                  <a:pt x="9284037" y="1599587"/>
                  <a:pt x="9257140" y="1661598"/>
                  <a:pt x="9191090" y="1688355"/>
                </a:cubicBezTo>
                <a:cubicBezTo>
                  <a:pt x="9186426" y="1690241"/>
                  <a:pt x="9179411" y="1688563"/>
                  <a:pt x="9177757" y="1683354"/>
                </a:cubicBezTo>
                <a:cubicBezTo>
                  <a:pt x="9143528" y="1583238"/>
                  <a:pt x="9220115" y="1420588"/>
                  <a:pt x="9274865" y="1336896"/>
                </a:cubicBezTo>
                <a:cubicBezTo>
                  <a:pt x="9324504" y="1260695"/>
                  <a:pt x="9393212" y="1200294"/>
                  <a:pt x="9478649" y="1173376"/>
                </a:cubicBezTo>
                <a:cubicBezTo>
                  <a:pt x="9479343" y="1171736"/>
                  <a:pt x="9480811" y="1169782"/>
                  <a:pt x="9482281" y="1167830"/>
                </a:cubicBezTo>
                <a:cubicBezTo>
                  <a:pt x="9463542" y="1119335"/>
                  <a:pt x="9448141" y="1069035"/>
                  <a:pt x="9438637" y="1015438"/>
                </a:cubicBezTo>
                <a:cubicBezTo>
                  <a:pt x="9438473" y="1012795"/>
                  <a:pt x="9438847" y="1010377"/>
                  <a:pt x="9439458" y="1007420"/>
                </a:cubicBezTo>
                <a:cubicBezTo>
                  <a:pt x="9356819" y="944106"/>
                  <a:pt x="9275563" y="877509"/>
                  <a:pt x="9197105" y="808882"/>
                </a:cubicBezTo>
                <a:cubicBezTo>
                  <a:pt x="9119732" y="740719"/>
                  <a:pt x="9045390" y="669969"/>
                  <a:pt x="8973607" y="597733"/>
                </a:cubicBezTo>
                <a:cubicBezTo>
                  <a:pt x="9117865" y="988437"/>
                  <a:pt x="9115639" y="1402749"/>
                  <a:pt x="8967512" y="1795211"/>
                </a:cubicBezTo>
                <a:cubicBezTo>
                  <a:pt x="8964595" y="1803635"/>
                  <a:pt x="8922055" y="1866099"/>
                  <a:pt x="8912526" y="1841464"/>
                </a:cubicBezTo>
                <a:cubicBezTo>
                  <a:pt x="8756044" y="1433999"/>
                  <a:pt x="8647107" y="967467"/>
                  <a:pt x="8893391" y="572788"/>
                </a:cubicBezTo>
                <a:cubicBezTo>
                  <a:pt x="8896018" y="568101"/>
                  <a:pt x="8899507" y="564428"/>
                  <a:pt x="8902990" y="560750"/>
                </a:cubicBezTo>
                <a:cubicBezTo>
                  <a:pt x="8907633" y="554349"/>
                  <a:pt x="8913596" y="547863"/>
                  <a:pt x="8919102" y="542471"/>
                </a:cubicBezTo>
                <a:cubicBezTo>
                  <a:pt x="8828814" y="448553"/>
                  <a:pt x="8743025" y="351231"/>
                  <a:pt x="8661728" y="250903"/>
                </a:cubicBezTo>
                <a:close/>
                <a:moveTo>
                  <a:pt x="8357758" y="0"/>
                </a:moveTo>
                <a:lnTo>
                  <a:pt x="8405492" y="0"/>
                </a:lnTo>
                <a:lnTo>
                  <a:pt x="8392083" y="30495"/>
                </a:lnTo>
                <a:cubicBezTo>
                  <a:pt x="8354166" y="121698"/>
                  <a:pt x="8324318" y="217584"/>
                  <a:pt x="8339888" y="306259"/>
                </a:cubicBezTo>
                <a:cubicBezTo>
                  <a:pt x="8364400" y="446040"/>
                  <a:pt x="8455049" y="577127"/>
                  <a:pt x="8473847" y="727373"/>
                </a:cubicBezTo>
                <a:cubicBezTo>
                  <a:pt x="8510300" y="1013846"/>
                  <a:pt x="8488635" y="1326579"/>
                  <a:pt x="8454081" y="1611960"/>
                </a:cubicBezTo>
                <a:cubicBezTo>
                  <a:pt x="8452268" y="1625361"/>
                  <a:pt x="8409518" y="1692886"/>
                  <a:pt x="8396000" y="1663986"/>
                </a:cubicBezTo>
                <a:cubicBezTo>
                  <a:pt x="8190763" y="1233305"/>
                  <a:pt x="8063839" y="818387"/>
                  <a:pt x="8238881" y="368438"/>
                </a:cubicBezTo>
                <a:lnTo>
                  <a:pt x="7668140" y="942511"/>
                </a:lnTo>
                <a:cubicBezTo>
                  <a:pt x="7658137" y="952438"/>
                  <a:pt x="7629107" y="972341"/>
                  <a:pt x="7637853" y="942567"/>
                </a:cubicBezTo>
                <a:cubicBezTo>
                  <a:pt x="7690270" y="771614"/>
                  <a:pt x="7793861" y="624255"/>
                  <a:pt x="7909649" y="489150"/>
                </a:cubicBezTo>
                <a:cubicBezTo>
                  <a:pt x="8010566" y="370919"/>
                  <a:pt x="8112174" y="322520"/>
                  <a:pt x="8256182" y="301724"/>
                </a:cubicBezTo>
                <a:cubicBezTo>
                  <a:pt x="8255907" y="293239"/>
                  <a:pt x="8255408" y="285302"/>
                  <a:pt x="8255912" y="276498"/>
                </a:cubicBezTo>
                <a:cubicBezTo>
                  <a:pt x="8260651" y="221208"/>
                  <a:pt x="8285427" y="155085"/>
                  <a:pt x="8315225" y="89075"/>
                </a:cubicBezTo>
                <a:close/>
                <a:moveTo>
                  <a:pt x="7497388" y="0"/>
                </a:moveTo>
                <a:lnTo>
                  <a:pt x="7560921" y="0"/>
                </a:lnTo>
                <a:lnTo>
                  <a:pt x="7546742" y="68966"/>
                </a:lnTo>
                <a:cubicBezTo>
                  <a:pt x="7513334" y="225436"/>
                  <a:pt x="7494394" y="379659"/>
                  <a:pt x="7488853" y="535687"/>
                </a:cubicBezTo>
                <a:lnTo>
                  <a:pt x="7529509" y="380358"/>
                </a:lnTo>
                <a:cubicBezTo>
                  <a:pt x="7546426" y="316055"/>
                  <a:pt x="7563725" y="249346"/>
                  <a:pt x="7585939" y="184712"/>
                </a:cubicBezTo>
                <a:cubicBezTo>
                  <a:pt x="7597162" y="152119"/>
                  <a:pt x="7609478" y="119997"/>
                  <a:pt x="7621792" y="87864"/>
                </a:cubicBezTo>
                <a:lnTo>
                  <a:pt x="7654204" y="0"/>
                </a:lnTo>
                <a:lnTo>
                  <a:pt x="7683986" y="0"/>
                </a:lnTo>
                <a:lnTo>
                  <a:pt x="7647914" y="97640"/>
                </a:lnTo>
                <a:cubicBezTo>
                  <a:pt x="7635833" y="129221"/>
                  <a:pt x="7623516" y="161350"/>
                  <a:pt x="7612524" y="193392"/>
                </a:cubicBezTo>
                <a:cubicBezTo>
                  <a:pt x="7590775" y="256933"/>
                  <a:pt x="7573702" y="323103"/>
                  <a:pt x="7557013" y="386853"/>
                </a:cubicBezTo>
                <a:lnTo>
                  <a:pt x="7517286" y="539999"/>
                </a:lnTo>
                <a:cubicBezTo>
                  <a:pt x="7579804" y="409054"/>
                  <a:pt x="7648790" y="283748"/>
                  <a:pt x="7704204" y="152292"/>
                </a:cubicBezTo>
                <a:lnTo>
                  <a:pt x="7756975" y="0"/>
                </a:lnTo>
                <a:lnTo>
                  <a:pt x="7837329" y="0"/>
                </a:lnTo>
                <a:lnTo>
                  <a:pt x="7821760" y="65656"/>
                </a:lnTo>
                <a:cubicBezTo>
                  <a:pt x="7739780" y="311007"/>
                  <a:pt x="7576279" y="519263"/>
                  <a:pt x="7488925" y="763628"/>
                </a:cubicBezTo>
                <a:cubicBezTo>
                  <a:pt x="7478308" y="793254"/>
                  <a:pt x="7422482" y="826275"/>
                  <a:pt x="7419999" y="774360"/>
                </a:cubicBezTo>
                <a:cubicBezTo>
                  <a:pt x="7407159" y="524115"/>
                  <a:pt x="7434412" y="279259"/>
                  <a:pt x="7487820" y="37416"/>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cubicBezTo>
                  <a:pt x="6396578" y="1848113"/>
                  <a:pt x="6466739" y="1878148"/>
                  <a:pt x="6537433" y="1907790"/>
                </a:cubicBez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9" name="Rectangle 18">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57201"/>
            <a:ext cx="11277600" cy="5943598"/>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TextBox 3">
            <a:extLst>
              <a:ext uri="{FF2B5EF4-FFF2-40B4-BE49-F238E27FC236}">
                <a16:creationId xmlns:a16="http://schemas.microsoft.com/office/drawing/2014/main" id="{1A8E15AF-1996-C864-C180-5CEF6D5FF72B}"/>
              </a:ext>
            </a:extLst>
          </p:cNvPr>
          <p:cNvSpPr txBox="1"/>
          <p:nvPr/>
        </p:nvSpPr>
        <p:spPr>
          <a:xfrm>
            <a:off x="1143000" y="990599"/>
            <a:ext cx="9906000" cy="685800"/>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2200" kern="1200">
                <a:solidFill>
                  <a:schemeClr val="tx1"/>
                </a:solidFill>
                <a:latin typeface="+mj-lt"/>
                <a:ea typeface="+mj-ea"/>
                <a:cs typeface="+mj-cs"/>
              </a:rPr>
              <a:t>Are you a current undergraduate or graduate student in the school of public health?</a:t>
            </a:r>
          </a:p>
        </p:txBody>
      </p:sp>
      <p:graphicFrame>
        <p:nvGraphicFramePr>
          <p:cNvPr id="16" name="TextBox 4">
            <a:extLst>
              <a:ext uri="{FF2B5EF4-FFF2-40B4-BE49-F238E27FC236}">
                <a16:creationId xmlns:a16="http://schemas.microsoft.com/office/drawing/2014/main" id="{CE04B321-00CA-6DAE-619E-96C82C73B5B4}"/>
              </a:ext>
            </a:extLst>
          </p:cNvPr>
          <p:cNvGraphicFramePr/>
          <p:nvPr>
            <p:extLst>
              <p:ext uri="{D42A27DB-BD31-4B8C-83A1-F6EECF244321}">
                <p14:modId xmlns:p14="http://schemas.microsoft.com/office/powerpoint/2010/main" val="2860579337"/>
              </p:ext>
            </p:extLst>
          </p:nvPr>
        </p:nvGraphicFramePr>
        <p:xfrm>
          <a:off x="685800" y="2137228"/>
          <a:ext cx="10820400" cy="37337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889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8953E74-D241-4DDF-8508-F0365EA13A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5C3C901A-B2F4-4A3C-BCDD-7C8D587EC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12192000" cy="2371134"/>
          </a:xfrm>
          <a:custGeom>
            <a:avLst/>
            <a:gdLst>
              <a:gd name="connsiteX0" fmla="*/ 0 w 12192000"/>
              <a:gd name="connsiteY0" fmla="*/ 0 h 2515690"/>
              <a:gd name="connsiteX1" fmla="*/ 170442 w 12192000"/>
              <a:gd name="connsiteY1" fmla="*/ 96074 h 2515690"/>
              <a:gd name="connsiteX2" fmla="*/ 424739 w 12192000"/>
              <a:gd name="connsiteY2" fmla="*/ 224865 h 2515690"/>
              <a:gd name="connsiteX3" fmla="*/ 748273 w 12192000"/>
              <a:gd name="connsiteY3" fmla="*/ 373939 h 2515690"/>
              <a:gd name="connsiteX4" fmla="*/ 1037058 w 12192000"/>
              <a:gd name="connsiteY4" fmla="*/ 499994 h 2515690"/>
              <a:gd name="connsiteX5" fmla="*/ 1101312 w 12192000"/>
              <a:gd name="connsiteY5" fmla="*/ 428540 h 2515690"/>
              <a:gd name="connsiteX6" fmla="*/ 1367071 w 12192000"/>
              <a:gd name="connsiteY6" fmla="*/ 516118 h 2515690"/>
              <a:gd name="connsiteX7" fmla="*/ 2189943 w 12192000"/>
              <a:gd name="connsiteY7" fmla="*/ 794533 h 2515690"/>
              <a:gd name="connsiteX8" fmla="*/ 2390329 w 12192000"/>
              <a:gd name="connsiteY8" fmla="*/ 920897 h 2515690"/>
              <a:gd name="connsiteX9" fmla="*/ 2459570 w 12192000"/>
              <a:gd name="connsiteY9" fmla="*/ 983740 h 2515690"/>
              <a:gd name="connsiteX10" fmla="*/ 2503252 w 12192000"/>
              <a:gd name="connsiteY10" fmla="*/ 1000151 h 2515690"/>
              <a:gd name="connsiteX11" fmla="*/ 2503252 w 12192000"/>
              <a:gd name="connsiteY11" fmla="*/ 1008273 h 2515690"/>
              <a:gd name="connsiteX12" fmla="*/ 2511191 w 12192000"/>
              <a:gd name="connsiteY12" fmla="*/ 1009499 h 2515690"/>
              <a:gd name="connsiteX13" fmla="*/ 2565029 w 12192000"/>
              <a:gd name="connsiteY13" fmla="*/ 1015977 h 2515690"/>
              <a:gd name="connsiteX14" fmla="*/ 2593745 w 12192000"/>
              <a:gd name="connsiteY14" fmla="*/ 1019963 h 2515690"/>
              <a:gd name="connsiteX15" fmla="*/ 2591015 w 12192000"/>
              <a:gd name="connsiteY15" fmla="*/ 1019651 h 2515690"/>
              <a:gd name="connsiteX16" fmla="*/ 2590137 w 12192000"/>
              <a:gd name="connsiteY16" fmla="*/ 1019549 h 2515690"/>
              <a:gd name="connsiteX17" fmla="*/ 2589021 w 12192000"/>
              <a:gd name="connsiteY17" fmla="*/ 1019424 h 2515690"/>
              <a:gd name="connsiteX18" fmla="*/ 2591015 w 12192000"/>
              <a:gd name="connsiteY18" fmla="*/ 1019651 h 2515690"/>
              <a:gd name="connsiteX19" fmla="*/ 2602385 w 12192000"/>
              <a:gd name="connsiteY19" fmla="*/ 1020975 h 2515690"/>
              <a:gd name="connsiteX20" fmla="*/ 2614445 w 12192000"/>
              <a:gd name="connsiteY20" fmla="*/ 1022389 h 2515690"/>
              <a:gd name="connsiteX21" fmla="*/ 2614445 w 12192000"/>
              <a:gd name="connsiteY21" fmla="*/ 1020966 h 2515690"/>
              <a:gd name="connsiteX22" fmla="*/ 2676661 w 12192000"/>
              <a:gd name="connsiteY22" fmla="*/ 1029355 h 2515690"/>
              <a:gd name="connsiteX23" fmla="*/ 2788597 w 12192000"/>
              <a:gd name="connsiteY23" fmla="*/ 1048926 h 2515690"/>
              <a:gd name="connsiteX24" fmla="*/ 2812742 w 12192000"/>
              <a:gd name="connsiteY24" fmla="*/ 1057667 h 2515690"/>
              <a:gd name="connsiteX25" fmla="*/ 2970201 w 12192000"/>
              <a:gd name="connsiteY25" fmla="*/ 949091 h 2515690"/>
              <a:gd name="connsiteX26" fmla="*/ 3030610 w 12192000"/>
              <a:gd name="connsiteY26" fmla="*/ 1049340 h 2515690"/>
              <a:gd name="connsiteX27" fmla="*/ 3058913 w 12192000"/>
              <a:gd name="connsiteY27" fmla="*/ 1048085 h 2515690"/>
              <a:gd name="connsiteX28" fmla="*/ 3072697 w 12192000"/>
              <a:gd name="connsiteY28" fmla="*/ 1045316 h 2515690"/>
              <a:gd name="connsiteX29" fmla="*/ 3083305 w 12192000"/>
              <a:gd name="connsiteY29" fmla="*/ 1040550 h 2515690"/>
              <a:gd name="connsiteX30" fmla="*/ 3125603 w 12192000"/>
              <a:gd name="connsiteY30" fmla="*/ 1004583 h 2515690"/>
              <a:gd name="connsiteX31" fmla="*/ 3385106 w 12192000"/>
              <a:gd name="connsiteY31" fmla="*/ 1042233 h 2515690"/>
              <a:gd name="connsiteX32" fmla="*/ 3424945 w 12192000"/>
              <a:gd name="connsiteY32" fmla="*/ 1065268 h 2515690"/>
              <a:gd name="connsiteX33" fmla="*/ 3436948 w 12192000"/>
              <a:gd name="connsiteY33" fmla="*/ 1068018 h 2515690"/>
              <a:gd name="connsiteX34" fmla="*/ 3466714 w 12192000"/>
              <a:gd name="connsiteY34" fmla="*/ 1063419 h 2515690"/>
              <a:gd name="connsiteX35" fmla="*/ 3550909 w 12192000"/>
              <a:gd name="connsiteY35" fmla="*/ 1044511 h 2515690"/>
              <a:gd name="connsiteX36" fmla="*/ 3555900 w 12192000"/>
              <a:gd name="connsiteY36" fmla="*/ 1041996 h 2515690"/>
              <a:gd name="connsiteX37" fmla="*/ 3625978 w 12192000"/>
              <a:gd name="connsiteY37" fmla="*/ 1023459 h 2515690"/>
              <a:gd name="connsiteX38" fmla="*/ 3632465 w 12192000"/>
              <a:gd name="connsiteY38" fmla="*/ 1023522 h 2515690"/>
              <a:gd name="connsiteX39" fmla="*/ 3649063 w 12192000"/>
              <a:gd name="connsiteY39" fmla="*/ 1018726 h 2515690"/>
              <a:gd name="connsiteX40" fmla="*/ 3805954 w 12192000"/>
              <a:gd name="connsiteY40" fmla="*/ 917517 h 2515690"/>
              <a:gd name="connsiteX41" fmla="*/ 4020506 w 12192000"/>
              <a:gd name="connsiteY41" fmla="*/ 816231 h 2515690"/>
              <a:gd name="connsiteX42" fmla="*/ 4233682 w 12192000"/>
              <a:gd name="connsiteY42" fmla="*/ 799511 h 2515690"/>
              <a:gd name="connsiteX43" fmla="*/ 4306552 w 12192000"/>
              <a:gd name="connsiteY43" fmla="*/ 610207 h 2515690"/>
              <a:gd name="connsiteX44" fmla="*/ 4816604 w 12192000"/>
              <a:gd name="connsiteY44" fmla="*/ 773163 h 2515690"/>
              <a:gd name="connsiteX45" fmla="*/ 4916502 w 12192000"/>
              <a:gd name="connsiteY45" fmla="*/ 788104 h 2515690"/>
              <a:gd name="connsiteX46" fmla="*/ 5224415 w 12192000"/>
              <a:gd name="connsiteY46" fmla="*/ 674418 h 2515690"/>
              <a:gd name="connsiteX47" fmla="*/ 5274077 w 12192000"/>
              <a:gd name="connsiteY47" fmla="*/ 655978 h 2515690"/>
              <a:gd name="connsiteX48" fmla="*/ 5371217 w 12192000"/>
              <a:gd name="connsiteY48" fmla="*/ 614372 h 2515690"/>
              <a:gd name="connsiteX49" fmla="*/ 5364523 w 12192000"/>
              <a:gd name="connsiteY49" fmla="*/ 502501 h 2515690"/>
              <a:gd name="connsiteX50" fmla="*/ 5457871 w 12192000"/>
              <a:gd name="connsiteY50" fmla="*/ 558285 h 2515690"/>
              <a:gd name="connsiteX51" fmla="*/ 5750580 w 12192000"/>
              <a:gd name="connsiteY51" fmla="*/ 663503 h 2515690"/>
              <a:gd name="connsiteX52" fmla="*/ 5976618 w 12192000"/>
              <a:gd name="connsiteY52" fmla="*/ 582652 h 2515690"/>
              <a:gd name="connsiteX53" fmla="*/ 6009346 w 12192000"/>
              <a:gd name="connsiteY53" fmla="*/ 559470 h 2515690"/>
              <a:gd name="connsiteX54" fmla="*/ 6069735 w 12192000"/>
              <a:gd name="connsiteY54" fmla="*/ 587803 h 2515690"/>
              <a:gd name="connsiteX55" fmla="*/ 6270319 w 12192000"/>
              <a:gd name="connsiteY55" fmla="*/ 643982 h 2515690"/>
              <a:gd name="connsiteX56" fmla="*/ 6406781 w 12192000"/>
              <a:gd name="connsiteY56" fmla="*/ 672327 h 2515690"/>
              <a:gd name="connsiteX57" fmla="*/ 6469508 w 12192000"/>
              <a:gd name="connsiteY57" fmla="*/ 708574 h 2515690"/>
              <a:gd name="connsiteX58" fmla="*/ 6515869 w 12192000"/>
              <a:gd name="connsiteY58" fmla="*/ 715738 h 2515690"/>
              <a:gd name="connsiteX59" fmla="*/ 6725938 w 12192000"/>
              <a:gd name="connsiteY59" fmla="*/ 691128 h 2515690"/>
              <a:gd name="connsiteX60" fmla="*/ 6778240 w 12192000"/>
              <a:gd name="connsiteY60" fmla="*/ 678998 h 2515690"/>
              <a:gd name="connsiteX61" fmla="*/ 6806944 w 12192000"/>
              <a:gd name="connsiteY61" fmla="*/ 646178 h 2515690"/>
              <a:gd name="connsiteX62" fmla="*/ 6830632 w 12192000"/>
              <a:gd name="connsiteY62" fmla="*/ 633915 h 2515690"/>
              <a:gd name="connsiteX63" fmla="*/ 6858072 w 12192000"/>
              <a:gd name="connsiteY63" fmla="*/ 646178 h 2515690"/>
              <a:gd name="connsiteX64" fmla="*/ 6891322 w 12192000"/>
              <a:gd name="connsiteY64" fmla="*/ 678998 h 2515690"/>
              <a:gd name="connsiteX65" fmla="*/ 6951905 w 12192000"/>
              <a:gd name="connsiteY65" fmla="*/ 691128 h 2515690"/>
              <a:gd name="connsiteX66" fmla="*/ 7195246 w 12192000"/>
              <a:gd name="connsiteY66" fmla="*/ 715738 h 2515690"/>
              <a:gd name="connsiteX67" fmla="*/ 7248949 w 12192000"/>
              <a:gd name="connsiteY67" fmla="*/ 708574 h 2515690"/>
              <a:gd name="connsiteX68" fmla="*/ 7321609 w 12192000"/>
              <a:gd name="connsiteY68" fmla="*/ 672327 h 2515690"/>
              <a:gd name="connsiteX69" fmla="*/ 7479684 w 12192000"/>
              <a:gd name="connsiteY69" fmla="*/ 643982 h 2515690"/>
              <a:gd name="connsiteX70" fmla="*/ 7712035 w 12192000"/>
              <a:gd name="connsiteY70" fmla="*/ 587803 h 2515690"/>
              <a:gd name="connsiteX71" fmla="*/ 7781987 w 12192000"/>
              <a:gd name="connsiteY71" fmla="*/ 559470 h 2515690"/>
              <a:gd name="connsiteX72" fmla="*/ 7819900 w 12192000"/>
              <a:gd name="connsiteY72" fmla="*/ 582652 h 2515690"/>
              <a:gd name="connsiteX73" fmla="*/ 8081736 w 12192000"/>
              <a:gd name="connsiteY73" fmla="*/ 663503 h 2515690"/>
              <a:gd name="connsiteX74" fmla="*/ 8420801 w 12192000"/>
              <a:gd name="connsiteY74" fmla="*/ 558285 h 2515690"/>
              <a:gd name="connsiteX75" fmla="*/ 8528933 w 12192000"/>
              <a:gd name="connsiteY75" fmla="*/ 502501 h 2515690"/>
              <a:gd name="connsiteX76" fmla="*/ 8521178 w 12192000"/>
              <a:gd name="connsiteY76" fmla="*/ 614372 h 2515690"/>
              <a:gd name="connsiteX77" fmla="*/ 8633702 w 12192000"/>
              <a:gd name="connsiteY77" fmla="*/ 655978 h 2515690"/>
              <a:gd name="connsiteX78" fmla="*/ 8691231 w 12192000"/>
              <a:gd name="connsiteY78" fmla="*/ 674418 h 2515690"/>
              <a:gd name="connsiteX79" fmla="*/ 9047908 w 12192000"/>
              <a:gd name="connsiteY79" fmla="*/ 788104 h 2515690"/>
              <a:gd name="connsiteX80" fmla="*/ 9163628 w 12192000"/>
              <a:gd name="connsiteY80" fmla="*/ 773163 h 2515690"/>
              <a:gd name="connsiteX81" fmla="*/ 9754459 w 12192000"/>
              <a:gd name="connsiteY81" fmla="*/ 610207 h 2515690"/>
              <a:gd name="connsiteX82" fmla="*/ 9838868 w 12192000"/>
              <a:gd name="connsiteY82" fmla="*/ 799511 h 2515690"/>
              <a:gd name="connsiteX83" fmla="*/ 10085808 w 12192000"/>
              <a:gd name="connsiteY83" fmla="*/ 816231 h 2515690"/>
              <a:gd name="connsiteX84" fmla="*/ 10334338 w 12192000"/>
              <a:gd name="connsiteY84" fmla="*/ 917517 h 2515690"/>
              <a:gd name="connsiteX85" fmla="*/ 10516076 w 12192000"/>
              <a:gd name="connsiteY85" fmla="*/ 1018726 h 2515690"/>
              <a:gd name="connsiteX86" fmla="*/ 10535302 w 12192000"/>
              <a:gd name="connsiteY86" fmla="*/ 1023522 h 2515690"/>
              <a:gd name="connsiteX87" fmla="*/ 10542819 w 12192000"/>
              <a:gd name="connsiteY87" fmla="*/ 1023458 h 2515690"/>
              <a:gd name="connsiteX88" fmla="*/ 10623994 w 12192000"/>
              <a:gd name="connsiteY88" fmla="*/ 1041996 h 2515690"/>
              <a:gd name="connsiteX89" fmla="*/ 10629774 w 12192000"/>
              <a:gd name="connsiteY89" fmla="*/ 1044511 h 2515690"/>
              <a:gd name="connsiteX90" fmla="*/ 10727305 w 12192000"/>
              <a:gd name="connsiteY90" fmla="*/ 1063419 h 2515690"/>
              <a:gd name="connsiteX91" fmla="*/ 10761785 w 12192000"/>
              <a:gd name="connsiteY91" fmla="*/ 1068017 h 2515690"/>
              <a:gd name="connsiteX92" fmla="*/ 10775688 w 12192000"/>
              <a:gd name="connsiteY92" fmla="*/ 1065268 h 2515690"/>
              <a:gd name="connsiteX93" fmla="*/ 10821837 w 12192000"/>
              <a:gd name="connsiteY93" fmla="*/ 1042232 h 2515690"/>
              <a:gd name="connsiteX94" fmla="*/ 11122438 w 12192000"/>
              <a:gd name="connsiteY94" fmla="*/ 1004583 h 2515690"/>
              <a:gd name="connsiteX95" fmla="*/ 11171433 w 12192000"/>
              <a:gd name="connsiteY95" fmla="*/ 1040550 h 2515690"/>
              <a:gd name="connsiteX96" fmla="*/ 11183724 w 12192000"/>
              <a:gd name="connsiteY96" fmla="*/ 1045316 h 2515690"/>
              <a:gd name="connsiteX97" fmla="*/ 11199690 w 12192000"/>
              <a:gd name="connsiteY97" fmla="*/ 1048085 h 2515690"/>
              <a:gd name="connsiteX98" fmla="*/ 11232475 w 12192000"/>
              <a:gd name="connsiteY98" fmla="*/ 1049340 h 2515690"/>
              <a:gd name="connsiteX99" fmla="*/ 11302451 w 12192000"/>
              <a:gd name="connsiteY99" fmla="*/ 949091 h 2515690"/>
              <a:gd name="connsiteX100" fmla="*/ 11484849 w 12192000"/>
              <a:gd name="connsiteY100" fmla="*/ 1057667 h 2515690"/>
              <a:gd name="connsiteX101" fmla="*/ 11512818 w 12192000"/>
              <a:gd name="connsiteY101" fmla="*/ 1048926 h 2515690"/>
              <a:gd name="connsiteX102" fmla="*/ 11642481 w 12192000"/>
              <a:gd name="connsiteY102" fmla="*/ 1029355 h 2515690"/>
              <a:gd name="connsiteX103" fmla="*/ 11714551 w 12192000"/>
              <a:gd name="connsiteY103" fmla="*/ 1020966 h 2515690"/>
              <a:gd name="connsiteX104" fmla="*/ 11714551 w 12192000"/>
              <a:gd name="connsiteY104" fmla="*/ 1022389 h 2515690"/>
              <a:gd name="connsiteX105" fmla="*/ 11728519 w 12192000"/>
              <a:gd name="connsiteY105" fmla="*/ 1020975 h 2515690"/>
              <a:gd name="connsiteX106" fmla="*/ 11741691 w 12192000"/>
              <a:gd name="connsiteY106" fmla="*/ 1019651 h 2515690"/>
              <a:gd name="connsiteX107" fmla="*/ 11743999 w 12192000"/>
              <a:gd name="connsiteY107" fmla="*/ 1019424 h 2515690"/>
              <a:gd name="connsiteX108" fmla="*/ 11742709 w 12192000"/>
              <a:gd name="connsiteY108" fmla="*/ 1019549 h 2515690"/>
              <a:gd name="connsiteX109" fmla="*/ 11741691 w 12192000"/>
              <a:gd name="connsiteY109" fmla="*/ 1019651 h 2515690"/>
              <a:gd name="connsiteX110" fmla="*/ 11738529 w 12192000"/>
              <a:gd name="connsiteY110" fmla="*/ 1019963 h 2515690"/>
              <a:gd name="connsiteX111" fmla="*/ 11771791 w 12192000"/>
              <a:gd name="connsiteY111" fmla="*/ 1015977 h 2515690"/>
              <a:gd name="connsiteX112" fmla="*/ 11834157 w 12192000"/>
              <a:gd name="connsiteY112" fmla="*/ 1009499 h 2515690"/>
              <a:gd name="connsiteX113" fmla="*/ 11843354 w 12192000"/>
              <a:gd name="connsiteY113" fmla="*/ 1008273 h 2515690"/>
              <a:gd name="connsiteX114" fmla="*/ 11843354 w 12192000"/>
              <a:gd name="connsiteY114" fmla="*/ 1000151 h 2515690"/>
              <a:gd name="connsiteX115" fmla="*/ 11893955 w 12192000"/>
              <a:gd name="connsiteY115" fmla="*/ 983740 h 2515690"/>
              <a:gd name="connsiteX116" fmla="*/ 11974160 w 12192000"/>
              <a:gd name="connsiteY116" fmla="*/ 920897 h 2515690"/>
              <a:gd name="connsiteX117" fmla="*/ 12143531 w 12192000"/>
              <a:gd name="connsiteY117" fmla="*/ 823664 h 2515690"/>
              <a:gd name="connsiteX118" fmla="*/ 12192000 w 12192000"/>
              <a:gd name="connsiteY118" fmla="*/ 801163 h 2515690"/>
              <a:gd name="connsiteX119" fmla="*/ 12192000 w 12192000"/>
              <a:gd name="connsiteY119" fmla="*/ 2515690 h 2515690"/>
              <a:gd name="connsiteX120" fmla="*/ 0 w 12192000"/>
              <a:gd name="connsiteY120" fmla="*/ 2515690 h 2515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2192000" h="2515690">
                <a:moveTo>
                  <a:pt x="0" y="0"/>
                </a:moveTo>
                <a:lnTo>
                  <a:pt x="170442" y="96074"/>
                </a:lnTo>
                <a:cubicBezTo>
                  <a:pt x="323315" y="179510"/>
                  <a:pt x="418777" y="223899"/>
                  <a:pt x="424739" y="224865"/>
                </a:cubicBezTo>
                <a:cubicBezTo>
                  <a:pt x="573781" y="248496"/>
                  <a:pt x="654649" y="314572"/>
                  <a:pt x="748273" y="373939"/>
                </a:cubicBezTo>
                <a:cubicBezTo>
                  <a:pt x="830321" y="425631"/>
                  <a:pt x="917271" y="480784"/>
                  <a:pt x="1037058" y="499994"/>
                </a:cubicBezTo>
                <a:cubicBezTo>
                  <a:pt x="1195925" y="525362"/>
                  <a:pt x="1048105" y="445478"/>
                  <a:pt x="1101312" y="428540"/>
                </a:cubicBezTo>
                <a:cubicBezTo>
                  <a:pt x="1188473" y="458169"/>
                  <a:pt x="1274625" y="505369"/>
                  <a:pt x="1367071" y="516118"/>
                </a:cubicBezTo>
                <a:cubicBezTo>
                  <a:pt x="1701323" y="554463"/>
                  <a:pt x="1964451" y="648887"/>
                  <a:pt x="2189943" y="794533"/>
                </a:cubicBezTo>
                <a:cubicBezTo>
                  <a:pt x="2255082" y="836300"/>
                  <a:pt x="2357481" y="862342"/>
                  <a:pt x="2390329" y="920897"/>
                </a:cubicBezTo>
                <a:cubicBezTo>
                  <a:pt x="2406050" y="949359"/>
                  <a:pt x="2430126" y="969285"/>
                  <a:pt x="2459570" y="983740"/>
                </a:cubicBezTo>
                <a:lnTo>
                  <a:pt x="2503252" y="1000151"/>
                </a:lnTo>
                <a:lnTo>
                  <a:pt x="2503252" y="1008273"/>
                </a:lnTo>
                <a:lnTo>
                  <a:pt x="2511191" y="1009499"/>
                </a:lnTo>
                <a:cubicBezTo>
                  <a:pt x="2529847" y="1011974"/>
                  <a:pt x="2562849" y="1015701"/>
                  <a:pt x="2565029" y="1015977"/>
                </a:cubicBezTo>
                <a:cubicBezTo>
                  <a:pt x="2610845" y="1021778"/>
                  <a:pt x="2601577" y="1020837"/>
                  <a:pt x="2593745" y="1019963"/>
                </a:cubicBezTo>
                <a:lnTo>
                  <a:pt x="2591015" y="1019651"/>
                </a:lnTo>
                <a:lnTo>
                  <a:pt x="2590137" y="1019549"/>
                </a:lnTo>
                <a:cubicBezTo>
                  <a:pt x="2588203" y="1019326"/>
                  <a:pt x="2588125" y="1019321"/>
                  <a:pt x="2589021" y="1019424"/>
                </a:cubicBezTo>
                <a:lnTo>
                  <a:pt x="2591015" y="1019651"/>
                </a:lnTo>
                <a:lnTo>
                  <a:pt x="2602385" y="1020975"/>
                </a:lnTo>
                <a:lnTo>
                  <a:pt x="2614445" y="1022389"/>
                </a:lnTo>
                <a:lnTo>
                  <a:pt x="2614445" y="1020966"/>
                </a:lnTo>
                <a:lnTo>
                  <a:pt x="2676661" y="1029355"/>
                </a:lnTo>
                <a:cubicBezTo>
                  <a:pt x="2715592" y="1034194"/>
                  <a:pt x="2753901" y="1039695"/>
                  <a:pt x="2788597" y="1048926"/>
                </a:cubicBezTo>
                <a:lnTo>
                  <a:pt x="2812742" y="1057667"/>
                </a:lnTo>
                <a:lnTo>
                  <a:pt x="2970201" y="949091"/>
                </a:lnTo>
                <a:cubicBezTo>
                  <a:pt x="3052785" y="982961"/>
                  <a:pt x="2996105" y="1020057"/>
                  <a:pt x="3030610" y="1049340"/>
                </a:cubicBezTo>
                <a:cubicBezTo>
                  <a:pt x="3039005" y="1048442"/>
                  <a:pt x="3049621" y="1048500"/>
                  <a:pt x="3058913" y="1048085"/>
                </a:cubicBezTo>
                <a:lnTo>
                  <a:pt x="3072697" y="1045316"/>
                </a:lnTo>
                <a:lnTo>
                  <a:pt x="3083305" y="1040550"/>
                </a:lnTo>
                <a:lnTo>
                  <a:pt x="3125603" y="1004583"/>
                </a:lnTo>
                <a:cubicBezTo>
                  <a:pt x="3221669" y="925596"/>
                  <a:pt x="3242489" y="937564"/>
                  <a:pt x="3385106" y="1042233"/>
                </a:cubicBezTo>
                <a:cubicBezTo>
                  <a:pt x="3399403" y="1052670"/>
                  <a:pt x="3412529" y="1060209"/>
                  <a:pt x="3424945" y="1065268"/>
                </a:cubicBezTo>
                <a:lnTo>
                  <a:pt x="3436948" y="1068018"/>
                </a:lnTo>
                <a:lnTo>
                  <a:pt x="3466714" y="1063419"/>
                </a:lnTo>
                <a:lnTo>
                  <a:pt x="3550909" y="1044511"/>
                </a:lnTo>
                <a:lnTo>
                  <a:pt x="3555900" y="1041996"/>
                </a:lnTo>
                <a:cubicBezTo>
                  <a:pt x="3573827" y="1033454"/>
                  <a:pt x="3594382" y="1025941"/>
                  <a:pt x="3625978" y="1023459"/>
                </a:cubicBezTo>
                <a:lnTo>
                  <a:pt x="3632465" y="1023522"/>
                </a:lnTo>
                <a:lnTo>
                  <a:pt x="3649063" y="1018726"/>
                </a:lnTo>
                <a:cubicBezTo>
                  <a:pt x="3741849" y="989371"/>
                  <a:pt x="3810578" y="953657"/>
                  <a:pt x="3805954" y="917517"/>
                </a:cubicBezTo>
                <a:cubicBezTo>
                  <a:pt x="4031729" y="953901"/>
                  <a:pt x="4031729" y="953901"/>
                  <a:pt x="4020506" y="816231"/>
                </a:cubicBezTo>
                <a:cubicBezTo>
                  <a:pt x="4171643" y="865324"/>
                  <a:pt x="4206308" y="864422"/>
                  <a:pt x="4233682" y="799511"/>
                </a:cubicBezTo>
                <a:cubicBezTo>
                  <a:pt x="4260226" y="737017"/>
                  <a:pt x="4254728" y="668575"/>
                  <a:pt x="4306552" y="610207"/>
                </a:cubicBezTo>
                <a:cubicBezTo>
                  <a:pt x="4495313" y="657923"/>
                  <a:pt x="4699922" y="667347"/>
                  <a:pt x="4816604" y="773163"/>
                </a:cubicBezTo>
                <a:cubicBezTo>
                  <a:pt x="4834734" y="789836"/>
                  <a:pt x="4890507" y="799946"/>
                  <a:pt x="4916502" y="788104"/>
                </a:cubicBezTo>
                <a:cubicBezTo>
                  <a:pt x="5013526" y="746101"/>
                  <a:pt x="5238129" y="796871"/>
                  <a:pt x="5224415" y="674418"/>
                </a:cubicBezTo>
                <a:cubicBezTo>
                  <a:pt x="5223051" y="659300"/>
                  <a:pt x="5240524" y="644890"/>
                  <a:pt x="5274077" y="655978"/>
                </a:cubicBezTo>
                <a:cubicBezTo>
                  <a:pt x="5388582" y="694066"/>
                  <a:pt x="5367022" y="644784"/>
                  <a:pt x="5371217" y="614372"/>
                </a:cubicBezTo>
                <a:cubicBezTo>
                  <a:pt x="5375856" y="577567"/>
                  <a:pt x="5319010" y="537578"/>
                  <a:pt x="5364523" y="502501"/>
                </a:cubicBezTo>
                <a:cubicBezTo>
                  <a:pt x="5425408" y="508891"/>
                  <a:pt x="5433299" y="538191"/>
                  <a:pt x="5457871" y="558285"/>
                </a:cubicBezTo>
                <a:cubicBezTo>
                  <a:pt x="5530352" y="617005"/>
                  <a:pt x="5609566" y="664386"/>
                  <a:pt x="5750580" y="663503"/>
                </a:cubicBezTo>
                <a:cubicBezTo>
                  <a:pt x="5864519" y="662926"/>
                  <a:pt x="5966527" y="666650"/>
                  <a:pt x="5976618" y="582652"/>
                </a:cubicBezTo>
                <a:cubicBezTo>
                  <a:pt x="5978145" y="569455"/>
                  <a:pt x="5990792" y="562346"/>
                  <a:pt x="6009346" y="559470"/>
                </a:cubicBezTo>
                <a:cubicBezTo>
                  <a:pt x="6030639" y="568485"/>
                  <a:pt x="6052592" y="577083"/>
                  <a:pt x="6069735" y="587803"/>
                </a:cubicBezTo>
                <a:cubicBezTo>
                  <a:pt x="6126182" y="623812"/>
                  <a:pt x="6196945" y="634730"/>
                  <a:pt x="6270319" y="643982"/>
                </a:cubicBezTo>
                <a:cubicBezTo>
                  <a:pt x="6317101" y="649940"/>
                  <a:pt x="6363466" y="657107"/>
                  <a:pt x="6406781" y="672327"/>
                </a:cubicBezTo>
                <a:cubicBezTo>
                  <a:pt x="6433586" y="681598"/>
                  <a:pt x="6454928" y="693402"/>
                  <a:pt x="6469508" y="708574"/>
                </a:cubicBezTo>
                <a:cubicBezTo>
                  <a:pt x="6482729" y="721786"/>
                  <a:pt x="6496225" y="725422"/>
                  <a:pt x="6515869" y="715738"/>
                </a:cubicBezTo>
                <a:cubicBezTo>
                  <a:pt x="6572200" y="688353"/>
                  <a:pt x="6639257" y="676241"/>
                  <a:pt x="6725938" y="691128"/>
                </a:cubicBezTo>
                <a:cubicBezTo>
                  <a:pt x="6752109" y="695629"/>
                  <a:pt x="6772625" y="691505"/>
                  <a:pt x="6778240" y="678998"/>
                </a:cubicBezTo>
                <a:cubicBezTo>
                  <a:pt x="6784286" y="665981"/>
                  <a:pt x="6794269" y="655280"/>
                  <a:pt x="6806944" y="646178"/>
                </a:cubicBezTo>
                <a:lnTo>
                  <a:pt x="6830632" y="633915"/>
                </a:lnTo>
                <a:lnTo>
                  <a:pt x="6858072" y="646178"/>
                </a:lnTo>
                <a:cubicBezTo>
                  <a:pt x="6872754" y="655280"/>
                  <a:pt x="6884317" y="665981"/>
                  <a:pt x="6891322" y="678998"/>
                </a:cubicBezTo>
                <a:cubicBezTo>
                  <a:pt x="6897826" y="691505"/>
                  <a:pt x="6921592" y="695629"/>
                  <a:pt x="6951905" y="691128"/>
                </a:cubicBezTo>
                <a:cubicBezTo>
                  <a:pt x="7052317" y="676241"/>
                  <a:pt x="7129994" y="688353"/>
                  <a:pt x="7195246" y="715738"/>
                </a:cubicBezTo>
                <a:cubicBezTo>
                  <a:pt x="7217999" y="725422"/>
                  <a:pt x="7233634" y="721786"/>
                  <a:pt x="7248949" y="708574"/>
                </a:cubicBezTo>
                <a:cubicBezTo>
                  <a:pt x="7265838" y="693402"/>
                  <a:pt x="7290560" y="681598"/>
                  <a:pt x="7321609" y="672327"/>
                </a:cubicBezTo>
                <a:cubicBezTo>
                  <a:pt x="7371785" y="657107"/>
                  <a:pt x="7425493" y="649940"/>
                  <a:pt x="7479684" y="643982"/>
                </a:cubicBezTo>
                <a:cubicBezTo>
                  <a:pt x="7564679" y="634730"/>
                  <a:pt x="7646649" y="623812"/>
                  <a:pt x="7712035" y="587803"/>
                </a:cubicBezTo>
                <a:cubicBezTo>
                  <a:pt x="7731892" y="577083"/>
                  <a:pt x="7757322" y="568485"/>
                  <a:pt x="7781987" y="559470"/>
                </a:cubicBezTo>
                <a:cubicBezTo>
                  <a:pt x="7803481" y="562346"/>
                  <a:pt x="7818130" y="569455"/>
                  <a:pt x="7819900" y="582652"/>
                </a:cubicBezTo>
                <a:cubicBezTo>
                  <a:pt x="7831588" y="666650"/>
                  <a:pt x="7949751" y="662926"/>
                  <a:pt x="8081736" y="663503"/>
                </a:cubicBezTo>
                <a:cubicBezTo>
                  <a:pt x="8245081" y="664386"/>
                  <a:pt x="8336842" y="617005"/>
                  <a:pt x="8420801" y="558285"/>
                </a:cubicBezTo>
                <a:cubicBezTo>
                  <a:pt x="8449265" y="538191"/>
                  <a:pt x="8458404" y="508890"/>
                  <a:pt x="8528933" y="502501"/>
                </a:cubicBezTo>
                <a:cubicBezTo>
                  <a:pt x="8581654" y="537578"/>
                  <a:pt x="8515805" y="577567"/>
                  <a:pt x="8521178" y="614372"/>
                </a:cubicBezTo>
                <a:cubicBezTo>
                  <a:pt x="8526038" y="644784"/>
                  <a:pt x="8501063" y="694066"/>
                  <a:pt x="8633702" y="655978"/>
                </a:cubicBezTo>
                <a:cubicBezTo>
                  <a:pt x="8672570" y="644890"/>
                  <a:pt x="8692811" y="659300"/>
                  <a:pt x="8691231" y="674418"/>
                </a:cubicBezTo>
                <a:cubicBezTo>
                  <a:pt x="8675345" y="796871"/>
                  <a:pt x="8935518" y="746101"/>
                  <a:pt x="9047908" y="788104"/>
                </a:cubicBezTo>
                <a:cubicBezTo>
                  <a:pt x="9078021" y="799946"/>
                  <a:pt x="9142627" y="789836"/>
                  <a:pt x="9163628" y="773163"/>
                </a:cubicBezTo>
                <a:cubicBezTo>
                  <a:pt x="9298789" y="667347"/>
                  <a:pt x="9535801" y="657923"/>
                  <a:pt x="9754459" y="610207"/>
                </a:cubicBezTo>
                <a:cubicBezTo>
                  <a:pt x="9814490" y="668575"/>
                  <a:pt x="9808123" y="737017"/>
                  <a:pt x="9838868" y="799511"/>
                </a:cubicBezTo>
                <a:cubicBezTo>
                  <a:pt x="9870579" y="864422"/>
                  <a:pt x="9910733" y="865324"/>
                  <a:pt x="10085808" y="816231"/>
                </a:cubicBezTo>
                <a:cubicBezTo>
                  <a:pt x="10072804" y="953901"/>
                  <a:pt x="10072804" y="953901"/>
                  <a:pt x="10334338" y="917517"/>
                </a:cubicBezTo>
                <a:cubicBezTo>
                  <a:pt x="10328982" y="953657"/>
                  <a:pt x="10408594" y="989371"/>
                  <a:pt x="10516076" y="1018726"/>
                </a:cubicBezTo>
                <a:lnTo>
                  <a:pt x="10535302" y="1023522"/>
                </a:lnTo>
                <a:lnTo>
                  <a:pt x="10542819" y="1023458"/>
                </a:lnTo>
                <a:cubicBezTo>
                  <a:pt x="10579419" y="1025941"/>
                  <a:pt x="10603227" y="1033454"/>
                  <a:pt x="10623994" y="1041996"/>
                </a:cubicBezTo>
                <a:lnTo>
                  <a:pt x="10629774" y="1044511"/>
                </a:lnTo>
                <a:lnTo>
                  <a:pt x="10727305" y="1063419"/>
                </a:lnTo>
                <a:lnTo>
                  <a:pt x="10761785" y="1068017"/>
                </a:lnTo>
                <a:lnTo>
                  <a:pt x="10775688" y="1065268"/>
                </a:lnTo>
                <a:cubicBezTo>
                  <a:pt x="10790070" y="1060209"/>
                  <a:pt x="10805275" y="1052670"/>
                  <a:pt x="10821837" y="1042232"/>
                </a:cubicBezTo>
                <a:cubicBezTo>
                  <a:pt x="10987041" y="937564"/>
                  <a:pt x="11011156" y="925596"/>
                  <a:pt x="11122438" y="1004583"/>
                </a:cubicBezTo>
                <a:lnTo>
                  <a:pt x="11171433" y="1040550"/>
                </a:lnTo>
                <a:lnTo>
                  <a:pt x="11183724" y="1045316"/>
                </a:lnTo>
                <a:lnTo>
                  <a:pt x="11199690" y="1048085"/>
                </a:lnTo>
                <a:cubicBezTo>
                  <a:pt x="11210452" y="1048499"/>
                  <a:pt x="11222752" y="1048442"/>
                  <a:pt x="11232475" y="1049340"/>
                </a:cubicBezTo>
                <a:cubicBezTo>
                  <a:pt x="11272445" y="1020057"/>
                  <a:pt x="11206789" y="982961"/>
                  <a:pt x="11302451" y="949091"/>
                </a:cubicBezTo>
                <a:lnTo>
                  <a:pt x="11484849" y="1057667"/>
                </a:lnTo>
                <a:lnTo>
                  <a:pt x="11512818" y="1048926"/>
                </a:lnTo>
                <a:cubicBezTo>
                  <a:pt x="11553007" y="1039695"/>
                  <a:pt x="11597385" y="1034194"/>
                  <a:pt x="11642481" y="1029355"/>
                </a:cubicBezTo>
                <a:lnTo>
                  <a:pt x="11714551" y="1020966"/>
                </a:lnTo>
                <a:lnTo>
                  <a:pt x="11714551" y="1022389"/>
                </a:lnTo>
                <a:lnTo>
                  <a:pt x="11728519" y="1020975"/>
                </a:lnTo>
                <a:lnTo>
                  <a:pt x="11741691" y="1019651"/>
                </a:lnTo>
                <a:lnTo>
                  <a:pt x="11743999" y="1019424"/>
                </a:lnTo>
                <a:cubicBezTo>
                  <a:pt x="11745037" y="1019320"/>
                  <a:pt x="11744948" y="1019326"/>
                  <a:pt x="11742709" y="1019549"/>
                </a:cubicBezTo>
                <a:lnTo>
                  <a:pt x="11741691" y="1019651"/>
                </a:lnTo>
                <a:lnTo>
                  <a:pt x="11738529" y="1019963"/>
                </a:lnTo>
                <a:cubicBezTo>
                  <a:pt x="11729455" y="1020837"/>
                  <a:pt x="11718720" y="1021778"/>
                  <a:pt x="11771791" y="1015977"/>
                </a:cubicBezTo>
                <a:cubicBezTo>
                  <a:pt x="11774317" y="1015701"/>
                  <a:pt x="11812546" y="1011974"/>
                  <a:pt x="11834157" y="1009499"/>
                </a:cubicBezTo>
                <a:lnTo>
                  <a:pt x="11843354" y="1008273"/>
                </a:lnTo>
                <a:lnTo>
                  <a:pt x="11843354" y="1000151"/>
                </a:lnTo>
                <a:lnTo>
                  <a:pt x="11893955" y="983740"/>
                </a:lnTo>
                <a:cubicBezTo>
                  <a:pt x="11928061" y="969285"/>
                  <a:pt x="11955951" y="949359"/>
                  <a:pt x="11974160" y="920897"/>
                </a:cubicBezTo>
                <a:cubicBezTo>
                  <a:pt x="12002698" y="876981"/>
                  <a:pt x="12076554" y="851353"/>
                  <a:pt x="12143531" y="823664"/>
                </a:cubicBezTo>
                <a:lnTo>
                  <a:pt x="12192000" y="801163"/>
                </a:lnTo>
                <a:lnTo>
                  <a:pt x="12192000" y="2515690"/>
                </a:lnTo>
                <a:lnTo>
                  <a:pt x="0" y="2515690"/>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solidFill>
                <a:schemeClr val="tx1"/>
              </a:solidFill>
            </a:endParaRPr>
          </a:p>
        </p:txBody>
      </p:sp>
      <p:sp>
        <p:nvSpPr>
          <p:cNvPr id="2" name="Title 1">
            <a:extLst>
              <a:ext uri="{FF2B5EF4-FFF2-40B4-BE49-F238E27FC236}">
                <a16:creationId xmlns:a16="http://schemas.microsoft.com/office/drawing/2014/main" id="{1A85E3A5-910A-B6CE-5055-0175324C3F38}"/>
              </a:ext>
            </a:extLst>
          </p:cNvPr>
          <p:cNvSpPr>
            <a:spLocks noGrp="1"/>
          </p:cNvSpPr>
          <p:nvPr>
            <p:ph type="title"/>
          </p:nvPr>
        </p:nvSpPr>
        <p:spPr>
          <a:xfrm>
            <a:off x="838200" y="365125"/>
            <a:ext cx="10515600" cy="930275"/>
          </a:xfrm>
        </p:spPr>
        <p:txBody>
          <a:bodyPr>
            <a:normAutofit/>
          </a:bodyPr>
          <a:lstStyle/>
          <a:p>
            <a:r>
              <a:rPr lang="en-US" sz="3100"/>
              <a:t>What gender(s) do you best identify with? (Select all that apply)</a:t>
            </a:r>
          </a:p>
        </p:txBody>
      </p:sp>
      <p:graphicFrame>
        <p:nvGraphicFramePr>
          <p:cNvPr id="7" name="Content Placeholder 6">
            <a:extLst>
              <a:ext uri="{FF2B5EF4-FFF2-40B4-BE49-F238E27FC236}">
                <a16:creationId xmlns:a16="http://schemas.microsoft.com/office/drawing/2014/main" id="{92AE5D04-B31C-C073-2886-33BF0C3774D7}"/>
              </a:ext>
            </a:extLst>
          </p:cNvPr>
          <p:cNvGraphicFramePr>
            <a:graphicFrameLocks noGrp="1"/>
          </p:cNvGraphicFramePr>
          <p:nvPr>
            <p:ph idx="1"/>
            <p:extLst>
              <p:ext uri="{D42A27DB-BD31-4B8C-83A1-F6EECF244321}">
                <p14:modId xmlns:p14="http://schemas.microsoft.com/office/powerpoint/2010/main" val="2842187655"/>
              </p:ext>
            </p:extLst>
          </p:nvPr>
        </p:nvGraphicFramePr>
        <p:xfrm>
          <a:off x="838200" y="2011363"/>
          <a:ext cx="10515600" cy="4160837"/>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6D528626-8FF4-0535-9A37-290718129611}"/>
              </a:ext>
            </a:extLst>
          </p:cNvPr>
          <p:cNvSpPr txBox="1"/>
          <p:nvPr/>
        </p:nvSpPr>
        <p:spPr>
          <a:xfrm>
            <a:off x="8158349" y="1295400"/>
            <a:ext cx="1864426" cy="369332"/>
          </a:xfrm>
          <a:prstGeom prst="rect">
            <a:avLst/>
          </a:prstGeom>
          <a:noFill/>
          <a:ln w="12700">
            <a:solidFill>
              <a:schemeClr val="tx1"/>
            </a:solidFill>
          </a:ln>
        </p:spPr>
        <p:txBody>
          <a:bodyPr wrap="square" rtlCol="0">
            <a:spAutoFit/>
          </a:bodyPr>
          <a:lstStyle/>
          <a:p>
            <a:r>
              <a:rPr lang="en-US" dirty="0"/>
              <a:t>n = 80 responses</a:t>
            </a:r>
          </a:p>
        </p:txBody>
      </p:sp>
    </p:spTree>
    <p:extLst>
      <p:ext uri="{BB962C8B-B14F-4D97-AF65-F5344CB8AC3E}">
        <p14:creationId xmlns:p14="http://schemas.microsoft.com/office/powerpoint/2010/main" val="3515448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DA2E7C1E-2B5A-4BBA-AE51-1CD8C19309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60412BE8-FE38-DD08-7534-735662D4A61C}"/>
              </a:ext>
            </a:extLst>
          </p:cNvPr>
          <p:cNvSpPr txBox="1"/>
          <p:nvPr/>
        </p:nvSpPr>
        <p:spPr>
          <a:xfrm>
            <a:off x="4513072" y="3023091"/>
            <a:ext cx="1876301" cy="369332"/>
          </a:xfrm>
          <a:prstGeom prst="rect">
            <a:avLst/>
          </a:prstGeom>
          <a:noFill/>
          <a:ln w="12700">
            <a:solidFill>
              <a:schemeClr val="tx1"/>
            </a:solidFill>
          </a:ln>
        </p:spPr>
        <p:txBody>
          <a:bodyPr wrap="square" rtlCol="0">
            <a:spAutoFit/>
          </a:bodyPr>
          <a:lstStyle/>
          <a:p>
            <a:r>
              <a:rPr lang="en-US" dirty="0"/>
              <a:t>n = 82 responses</a:t>
            </a:r>
          </a:p>
        </p:txBody>
      </p:sp>
      <p:graphicFrame>
        <p:nvGraphicFramePr>
          <p:cNvPr id="4" name="Chart 3">
            <a:extLst>
              <a:ext uri="{FF2B5EF4-FFF2-40B4-BE49-F238E27FC236}">
                <a16:creationId xmlns:a16="http://schemas.microsoft.com/office/drawing/2014/main" id="{B8D9418E-681D-51F6-3961-9A8D2E415951}"/>
              </a:ext>
            </a:extLst>
          </p:cNvPr>
          <p:cNvGraphicFramePr/>
          <p:nvPr>
            <p:extLst>
              <p:ext uri="{D42A27DB-BD31-4B8C-83A1-F6EECF244321}">
                <p14:modId xmlns:p14="http://schemas.microsoft.com/office/powerpoint/2010/main" val="4054379974"/>
              </p:ext>
            </p:extLst>
          </p:nvPr>
        </p:nvGraphicFramePr>
        <p:xfrm>
          <a:off x="1024128" y="877824"/>
          <a:ext cx="10131552" cy="50291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15415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B428E490-51FE-F897-5FC3-048690DF4263}"/>
              </a:ext>
            </a:extLst>
          </p:cNvPr>
          <p:cNvGraphicFramePr>
            <a:graphicFrameLocks noGrp="1"/>
          </p:cNvGraphicFramePr>
          <p:nvPr>
            <p:ph idx="1"/>
            <p:extLst>
              <p:ext uri="{D42A27DB-BD31-4B8C-83A1-F6EECF244321}">
                <p14:modId xmlns:p14="http://schemas.microsoft.com/office/powerpoint/2010/main" val="1766782905"/>
              </p:ext>
            </p:extLst>
          </p:nvPr>
        </p:nvGraphicFramePr>
        <p:xfrm>
          <a:off x="0" y="1472566"/>
          <a:ext cx="12192000" cy="53854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Table 4">
            <a:extLst>
              <a:ext uri="{FF2B5EF4-FFF2-40B4-BE49-F238E27FC236}">
                <a16:creationId xmlns:a16="http://schemas.microsoft.com/office/drawing/2014/main" id="{DC6000D0-83AB-6726-7C9D-844202BF0E80}"/>
              </a:ext>
            </a:extLst>
          </p:cNvPr>
          <p:cNvGraphicFramePr>
            <a:graphicFrameLocks noGrp="1"/>
          </p:cNvGraphicFramePr>
          <p:nvPr>
            <p:extLst>
              <p:ext uri="{D42A27DB-BD31-4B8C-83A1-F6EECF244321}">
                <p14:modId xmlns:p14="http://schemas.microsoft.com/office/powerpoint/2010/main" val="2877583059"/>
              </p:ext>
            </p:extLst>
          </p:nvPr>
        </p:nvGraphicFramePr>
        <p:xfrm>
          <a:off x="0" y="1"/>
          <a:ext cx="12192000" cy="1472565"/>
        </p:xfrm>
        <a:graphic>
          <a:graphicData uri="http://schemas.openxmlformats.org/drawingml/2006/table">
            <a:tbl>
              <a:tblPr>
                <a:tableStyleId>{5C22544A-7EE6-4342-B048-85BDC9FD1C3A}</a:tableStyleId>
              </a:tblPr>
              <a:tblGrid>
                <a:gridCol w="12192000">
                  <a:extLst>
                    <a:ext uri="{9D8B030D-6E8A-4147-A177-3AD203B41FA5}">
                      <a16:colId xmlns:a16="http://schemas.microsoft.com/office/drawing/2014/main" val="3618768272"/>
                    </a:ext>
                  </a:extLst>
                </a:gridCol>
              </a:tblGrid>
              <a:tr h="1436913">
                <a:tc>
                  <a:txBody>
                    <a:bodyPr/>
                    <a:lstStyle/>
                    <a:p>
                      <a:pPr algn="ctr" fontAlgn="b"/>
                      <a:r>
                        <a:rPr lang="en-US" sz="4800" u="none" strike="noStrike" dirty="0">
                          <a:effectLst/>
                        </a:rPr>
                        <a:t>How would you rate your familiarity with DRS services and processes?</a:t>
                      </a:r>
                      <a:endParaRPr lang="en-US" sz="4800" b="1" i="0" u="none" strike="noStrike" dirty="0">
                        <a:solidFill>
                          <a:srgbClr val="000000"/>
                        </a:solidFill>
                        <a:effectLst/>
                        <a:latin typeface="Helvetica Neue" panose="02000503000000020004" pitchFamily="2" charset="0"/>
                      </a:endParaRPr>
                    </a:p>
                  </a:txBody>
                  <a:tcPr marL="9525" marR="9525" marT="9525" marB="0" anchor="b"/>
                </a:tc>
                <a:extLst>
                  <a:ext uri="{0D108BD9-81ED-4DB2-BD59-A6C34878D82A}">
                    <a16:rowId xmlns:a16="http://schemas.microsoft.com/office/drawing/2014/main" val="426368834"/>
                  </a:ext>
                </a:extLst>
              </a:tr>
            </a:tbl>
          </a:graphicData>
        </a:graphic>
      </p:graphicFrame>
      <p:sp>
        <p:nvSpPr>
          <p:cNvPr id="2" name="TextBox 1">
            <a:extLst>
              <a:ext uri="{FF2B5EF4-FFF2-40B4-BE49-F238E27FC236}">
                <a16:creationId xmlns:a16="http://schemas.microsoft.com/office/drawing/2014/main" id="{5F21C128-6846-61A8-AA8C-C64324843568}"/>
              </a:ext>
            </a:extLst>
          </p:cNvPr>
          <p:cNvSpPr txBox="1"/>
          <p:nvPr/>
        </p:nvSpPr>
        <p:spPr>
          <a:xfrm>
            <a:off x="-518474" y="3978111"/>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3066966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413EFE2-4026-F31E-5E40-3EC1571A2016}"/>
              </a:ext>
            </a:extLst>
          </p:cNvPr>
          <p:cNvSpPr>
            <a:spLocks noGrp="1"/>
          </p:cNvSpPr>
          <p:nvPr>
            <p:ph type="title"/>
          </p:nvPr>
        </p:nvSpPr>
        <p:spPr>
          <a:xfrm>
            <a:off x="630936" y="640823"/>
            <a:ext cx="3419856" cy="5583148"/>
          </a:xfrm>
        </p:spPr>
        <p:txBody>
          <a:bodyPr vert="horz" lIns="91440" tIns="45720" rIns="91440" bIns="45720" rtlCol="0" anchor="ctr">
            <a:normAutofit/>
          </a:bodyPr>
          <a:lstStyle/>
          <a:p>
            <a:r>
              <a:rPr lang="en-US" sz="5400" kern="1200" dirty="0">
                <a:solidFill>
                  <a:schemeClr val="tx1"/>
                </a:solidFill>
                <a:latin typeface="+mj-lt"/>
                <a:ea typeface="+mj-ea"/>
                <a:cs typeface="+mj-cs"/>
              </a:rPr>
              <a:t>Do you identify as someone who has a disability?</a:t>
            </a:r>
          </a:p>
        </p:txBody>
      </p:sp>
      <p:sp>
        <p:nvSpPr>
          <p:cNvPr id="12"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149EAEA-F47B-A692-E5D8-38FA570CFCB1}"/>
              </a:ext>
            </a:extLst>
          </p:cNvPr>
          <p:cNvSpPr txBox="1"/>
          <p:nvPr/>
        </p:nvSpPr>
        <p:spPr>
          <a:xfrm>
            <a:off x="4654296" y="4798577"/>
            <a:ext cx="6894576" cy="1428487"/>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700" dirty="0"/>
              <a:t>According to the </a:t>
            </a:r>
            <a:r>
              <a:rPr lang="en-US" sz="1700" dirty="0">
                <a:solidFill>
                  <a:schemeClr val="accent5"/>
                </a:solidFill>
              </a:rPr>
              <a:t>Americans with Disabilities Act</a:t>
            </a:r>
            <a:r>
              <a:rPr lang="en-US" sz="1700" dirty="0"/>
              <a:t>, someone with a disability is "a person who has a </a:t>
            </a:r>
            <a:r>
              <a:rPr lang="en-US" sz="1700" dirty="0">
                <a:solidFill>
                  <a:schemeClr val="accent2"/>
                </a:solidFill>
              </a:rPr>
              <a:t>physical or mental impairment </a:t>
            </a:r>
            <a:r>
              <a:rPr lang="en-US" sz="1700" dirty="0"/>
              <a:t>that </a:t>
            </a:r>
            <a:r>
              <a:rPr lang="en-US" sz="1700" dirty="0">
                <a:solidFill>
                  <a:srgbClr val="00B0F0"/>
                </a:solidFill>
              </a:rPr>
              <a:t>substantially limits one or more major life activities</a:t>
            </a:r>
            <a:r>
              <a:rPr lang="en-US" sz="1700" dirty="0">
                <a:solidFill>
                  <a:schemeClr val="accent2"/>
                </a:solidFill>
              </a:rPr>
              <a:t>, a person who has a </a:t>
            </a:r>
            <a:r>
              <a:rPr lang="en-US" sz="1700" dirty="0">
                <a:solidFill>
                  <a:schemeClr val="bg1">
                    <a:lumMod val="50000"/>
                  </a:schemeClr>
                </a:solidFill>
              </a:rPr>
              <a:t>history or record of such an impairment</a:t>
            </a:r>
            <a:r>
              <a:rPr lang="en-US" sz="1700" dirty="0">
                <a:solidFill>
                  <a:schemeClr val="accent2"/>
                </a:solidFill>
              </a:rPr>
              <a:t>, or a person who is </a:t>
            </a:r>
            <a:r>
              <a:rPr lang="en-US" sz="1700" dirty="0">
                <a:solidFill>
                  <a:srgbClr val="FFFF00"/>
                </a:solidFill>
                <a:highlight>
                  <a:srgbClr val="000000"/>
                </a:highlight>
              </a:rPr>
              <a:t>perceived by others</a:t>
            </a:r>
            <a:r>
              <a:rPr lang="en-US" sz="1700" dirty="0">
                <a:solidFill>
                  <a:schemeClr val="accent2"/>
                </a:solidFill>
                <a:highlight>
                  <a:srgbClr val="000000"/>
                </a:highlight>
              </a:rPr>
              <a:t> </a:t>
            </a:r>
            <a:r>
              <a:rPr lang="en-US" sz="1700" dirty="0"/>
              <a:t>as having such an impairment</a:t>
            </a:r>
            <a:r>
              <a:rPr lang="en-US" sz="1700" dirty="0">
                <a:solidFill>
                  <a:schemeClr val="accent2"/>
                </a:solidFill>
              </a:rPr>
              <a:t>,” </a:t>
            </a:r>
            <a:r>
              <a:rPr lang="en-US" sz="1700" dirty="0"/>
              <a:t>(</a:t>
            </a:r>
            <a:r>
              <a:rPr lang="en-US" sz="1700" dirty="0" err="1"/>
              <a:t>ada.gov</a:t>
            </a:r>
            <a:r>
              <a:rPr lang="en-US" sz="1700" dirty="0"/>
              <a:t>, n.d.)</a:t>
            </a:r>
          </a:p>
        </p:txBody>
      </p:sp>
      <p:graphicFrame>
        <p:nvGraphicFramePr>
          <p:cNvPr id="4" name="Content Placeholder 3">
            <a:extLst>
              <a:ext uri="{FF2B5EF4-FFF2-40B4-BE49-F238E27FC236}">
                <a16:creationId xmlns:a16="http://schemas.microsoft.com/office/drawing/2014/main" id="{7BC66E25-1D75-BBCD-B93A-98C99D2377E6}"/>
              </a:ext>
            </a:extLst>
          </p:cNvPr>
          <p:cNvGraphicFramePr>
            <a:graphicFrameLocks noGrp="1"/>
          </p:cNvGraphicFramePr>
          <p:nvPr>
            <p:ph idx="1"/>
            <p:extLst>
              <p:ext uri="{D42A27DB-BD31-4B8C-83A1-F6EECF244321}">
                <p14:modId xmlns:p14="http://schemas.microsoft.com/office/powerpoint/2010/main" val="4208731732"/>
              </p:ext>
            </p:extLst>
          </p:nvPr>
        </p:nvGraphicFramePr>
        <p:xfrm>
          <a:off x="4654296" y="630936"/>
          <a:ext cx="6894576" cy="3913632"/>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56B10EFE-9541-2D18-A962-3D2876454C9A}"/>
              </a:ext>
            </a:extLst>
          </p:cNvPr>
          <p:cNvSpPr txBox="1"/>
          <p:nvPr/>
        </p:nvSpPr>
        <p:spPr>
          <a:xfrm>
            <a:off x="9060872" y="1180408"/>
            <a:ext cx="2375065" cy="369332"/>
          </a:xfrm>
          <a:prstGeom prst="rect">
            <a:avLst/>
          </a:prstGeom>
          <a:noFill/>
          <a:ln w="12700">
            <a:solidFill>
              <a:schemeClr val="tx1"/>
            </a:solidFill>
          </a:ln>
        </p:spPr>
        <p:txBody>
          <a:bodyPr wrap="square" rtlCol="0">
            <a:spAutoFit/>
          </a:bodyPr>
          <a:lstStyle/>
          <a:p>
            <a:r>
              <a:rPr lang="en-US" dirty="0"/>
              <a:t>n =  82 responses</a:t>
            </a:r>
          </a:p>
        </p:txBody>
      </p:sp>
    </p:spTree>
    <p:extLst>
      <p:ext uri="{BB962C8B-B14F-4D97-AF65-F5344CB8AC3E}">
        <p14:creationId xmlns:p14="http://schemas.microsoft.com/office/powerpoint/2010/main" val="3478014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8921B-902D-0FD1-71CE-4EAD577F3F01}"/>
              </a:ext>
            </a:extLst>
          </p:cNvPr>
          <p:cNvSpPr>
            <a:spLocks noGrp="1"/>
          </p:cNvSpPr>
          <p:nvPr>
            <p:ph type="title"/>
          </p:nvPr>
        </p:nvSpPr>
        <p:spPr/>
        <p:txBody>
          <a:bodyPr/>
          <a:lstStyle/>
          <a:p>
            <a:endParaRPr lang="en-US" dirty="0"/>
          </a:p>
        </p:txBody>
      </p:sp>
      <p:graphicFrame>
        <p:nvGraphicFramePr>
          <p:cNvPr id="4" name="Content Placeholder 3">
            <a:extLst>
              <a:ext uri="{FF2B5EF4-FFF2-40B4-BE49-F238E27FC236}">
                <a16:creationId xmlns:a16="http://schemas.microsoft.com/office/drawing/2014/main" id="{A06E8BCE-1F89-F598-3B52-ECB294DC43D9}"/>
              </a:ext>
            </a:extLst>
          </p:cNvPr>
          <p:cNvGraphicFramePr>
            <a:graphicFrameLocks noGrp="1"/>
          </p:cNvGraphicFramePr>
          <p:nvPr>
            <p:ph idx="1"/>
            <p:extLst>
              <p:ext uri="{D42A27DB-BD31-4B8C-83A1-F6EECF244321}">
                <p14:modId xmlns:p14="http://schemas.microsoft.com/office/powerpoint/2010/main" val="1020713569"/>
              </p:ext>
            </p:extLst>
          </p:nvPr>
        </p:nvGraphicFramePr>
        <p:xfrm>
          <a:off x="838200" y="1921318"/>
          <a:ext cx="10515600" cy="43513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Table 4">
            <a:extLst>
              <a:ext uri="{FF2B5EF4-FFF2-40B4-BE49-F238E27FC236}">
                <a16:creationId xmlns:a16="http://schemas.microsoft.com/office/drawing/2014/main" id="{EC068F52-EF24-D67B-F5D9-BC1C623A461C}"/>
              </a:ext>
            </a:extLst>
          </p:cNvPr>
          <p:cNvGraphicFramePr>
            <a:graphicFrameLocks noGrp="1"/>
          </p:cNvGraphicFramePr>
          <p:nvPr>
            <p:extLst>
              <p:ext uri="{D42A27DB-BD31-4B8C-83A1-F6EECF244321}">
                <p14:modId xmlns:p14="http://schemas.microsoft.com/office/powerpoint/2010/main" val="3615417485"/>
              </p:ext>
            </p:extLst>
          </p:nvPr>
        </p:nvGraphicFramePr>
        <p:xfrm>
          <a:off x="0" y="0"/>
          <a:ext cx="12192000" cy="1325563"/>
        </p:xfrm>
        <a:graphic>
          <a:graphicData uri="http://schemas.openxmlformats.org/drawingml/2006/table">
            <a:tbl>
              <a:tblPr>
                <a:tableStyleId>{5C22544A-7EE6-4342-B048-85BDC9FD1C3A}</a:tableStyleId>
              </a:tblPr>
              <a:tblGrid>
                <a:gridCol w="12192000">
                  <a:extLst>
                    <a:ext uri="{9D8B030D-6E8A-4147-A177-3AD203B41FA5}">
                      <a16:colId xmlns:a16="http://schemas.microsoft.com/office/drawing/2014/main" val="3825398680"/>
                    </a:ext>
                  </a:extLst>
                </a:gridCol>
              </a:tblGrid>
              <a:tr h="1325563">
                <a:tc>
                  <a:txBody>
                    <a:bodyPr/>
                    <a:lstStyle/>
                    <a:p>
                      <a:pPr algn="ctr" fontAlgn="b"/>
                      <a:r>
                        <a:rPr lang="en-US" sz="3600" u="none" strike="noStrike" dirty="0">
                          <a:effectLst/>
                        </a:rPr>
                        <a:t>Have you ever received DRS accommodations provided by UW?</a:t>
                      </a:r>
                      <a:endParaRPr lang="en-US" sz="36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044312294"/>
                  </a:ext>
                </a:extLst>
              </a:tr>
            </a:tbl>
          </a:graphicData>
        </a:graphic>
      </p:graphicFrame>
      <p:sp>
        <p:nvSpPr>
          <p:cNvPr id="3" name="TextBox 2">
            <a:extLst>
              <a:ext uri="{FF2B5EF4-FFF2-40B4-BE49-F238E27FC236}">
                <a16:creationId xmlns:a16="http://schemas.microsoft.com/office/drawing/2014/main" id="{BDE44DC1-83E2-0536-9F70-4A1D96749F80}"/>
              </a:ext>
            </a:extLst>
          </p:cNvPr>
          <p:cNvSpPr txBox="1"/>
          <p:nvPr/>
        </p:nvSpPr>
        <p:spPr>
          <a:xfrm>
            <a:off x="3087585" y="5338059"/>
            <a:ext cx="1793174" cy="369332"/>
          </a:xfrm>
          <a:prstGeom prst="rect">
            <a:avLst/>
          </a:prstGeom>
          <a:noFill/>
          <a:ln w="12700">
            <a:solidFill>
              <a:schemeClr val="tx1"/>
            </a:solidFill>
          </a:ln>
        </p:spPr>
        <p:txBody>
          <a:bodyPr wrap="square" rtlCol="0">
            <a:spAutoFit/>
          </a:bodyPr>
          <a:lstStyle/>
          <a:p>
            <a:r>
              <a:rPr lang="en-US" dirty="0"/>
              <a:t>n=80 responses</a:t>
            </a:r>
          </a:p>
        </p:txBody>
      </p:sp>
    </p:spTree>
    <p:extLst>
      <p:ext uri="{BB962C8B-B14F-4D97-AF65-F5344CB8AC3E}">
        <p14:creationId xmlns:p14="http://schemas.microsoft.com/office/powerpoint/2010/main" val="13474584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45862</TotalTime>
  <Words>1901</Words>
  <Application>Microsoft Macintosh PowerPoint</Application>
  <PresentationFormat>Widescreen</PresentationFormat>
  <Paragraphs>140</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Aptos</vt:lpstr>
      <vt:lpstr>Aptos Display</vt:lpstr>
      <vt:lpstr>Aptos Narrow</vt:lpstr>
      <vt:lpstr>Arial</vt:lpstr>
      <vt:lpstr>Calibri</vt:lpstr>
      <vt:lpstr>Helvetica Neue</vt:lpstr>
      <vt:lpstr>Wingdings</vt:lpstr>
      <vt:lpstr>Office Theme</vt:lpstr>
      <vt:lpstr>Disability Resources for Students (DRS) Services Utilization Among School of Public Health Students</vt:lpstr>
      <vt:lpstr>Disability Services at Universities</vt:lpstr>
      <vt:lpstr>Methods</vt:lpstr>
      <vt:lpstr>PowerPoint Presentation</vt:lpstr>
      <vt:lpstr>What gender(s) do you best identify with? (Select all that apply)</vt:lpstr>
      <vt:lpstr>PowerPoint Presentation</vt:lpstr>
      <vt:lpstr>PowerPoint Presentation</vt:lpstr>
      <vt:lpstr>Do you identify as someone who has a disability?</vt:lpstr>
      <vt:lpstr>PowerPoint Presentation</vt:lpstr>
      <vt:lpstr>PowerPoint Presentation</vt:lpstr>
      <vt:lpstr>PowerPoint Presentation</vt:lpstr>
      <vt:lpstr>PowerPoint Presentation</vt:lpstr>
      <vt:lpstr>Classes, accommodations, and student disability needs </vt:lpstr>
      <vt:lpstr>PowerPoint Presentation</vt:lpstr>
      <vt:lpstr>How do we improve DRS at UW?</vt:lpstr>
      <vt:lpstr>Thank you!</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Chandra Wajdik</dc:creator>
  <cp:lastModifiedBy>Chandra Wajdik</cp:lastModifiedBy>
  <cp:revision>99</cp:revision>
  <cp:lastPrinted>2025-07-15T16:37:27Z</cp:lastPrinted>
  <dcterms:created xsi:type="dcterms:W3CDTF">2025-05-11T01:17:33Z</dcterms:created>
  <dcterms:modified xsi:type="dcterms:W3CDTF">2025-09-02T22:56:04Z</dcterms:modified>
</cp:coreProperties>
</file>