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
  </p:notesMasterIdLst>
  <p:sldIdLst>
    <p:sldId id="264" r:id="rId2"/>
    <p:sldId id="293" r:id="rId3"/>
    <p:sldId id="280" r:id="rId4"/>
    <p:sldId id="283"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F9"/>
    <a:srgbClr val="3366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649" autoAdjust="0"/>
    <p:restoredTop sz="94468" autoAdjust="0"/>
  </p:normalViewPr>
  <p:slideViewPr>
    <p:cSldViewPr snapToGrid="0">
      <p:cViewPr varScale="1">
        <p:scale>
          <a:sx n="115" d="100"/>
          <a:sy n="115" d="100"/>
        </p:scale>
        <p:origin x="984" y="208"/>
      </p:cViewPr>
      <p:guideLst/>
    </p:cSldViewPr>
  </p:slideViewPr>
  <p:notesTextViewPr>
    <p:cViewPr>
      <p:scale>
        <a:sx n="1" d="1"/>
        <a:sy n="1" d="1"/>
      </p:scale>
      <p:origin x="0" y="0"/>
    </p:cViewPr>
  </p:notesTextViewPr>
  <p:notesViewPr>
    <p:cSldViewPr snapToGrid="0">
      <p:cViewPr varScale="1">
        <p:scale>
          <a:sx n="84" d="100"/>
          <a:sy n="84" d="100"/>
        </p:scale>
        <p:origin x="1326"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2C7812C7-F873-4421-A7BE-018167DC3B2D}" type="datetimeFigureOut">
              <a:rPr lang="en-US" smtClean="0"/>
              <a:t>5/12/2026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22A185-AA85-472E-BAB7-510B316AF0C5}" type="slidenum">
              <a:rPr lang="en-US" smtClean="0"/>
              <a:t>‹#›</a:t>
            </a:fld>
            <a:endParaRPr lang="en-US"/>
          </a:p>
        </p:txBody>
      </p:sp>
    </p:spTree>
    <p:extLst>
      <p:ext uri="{BB962C8B-B14F-4D97-AF65-F5344CB8AC3E}">
        <p14:creationId xmlns:p14="http://schemas.microsoft.com/office/powerpoint/2010/main" val="1040297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29B8F12-E6DA-4478-9AF3-5CF639CFDA3D}" type="datetimeFigureOut">
              <a:rPr lang="en-US" smtClean="0"/>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1691135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9B8F12-E6DA-4478-9AF3-5CF639CFDA3D}" type="datetimeFigureOut">
              <a:rPr lang="en-US" smtClean="0"/>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1748120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9B8F12-E6DA-4478-9AF3-5CF639CFDA3D}" type="datetimeFigureOut">
              <a:rPr lang="en-US" smtClean="0"/>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246875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9B8F12-E6DA-4478-9AF3-5CF639CFDA3D}" type="datetimeFigureOut">
              <a:rPr lang="en-US" smtClean="0"/>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2998990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29B8F12-E6DA-4478-9AF3-5CF639CFDA3D}" type="datetimeFigureOut">
              <a:rPr lang="en-US" smtClean="0"/>
              <a:t>5/12/2026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554637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9B8F12-E6DA-4478-9AF3-5CF639CFDA3D}" type="datetimeFigureOut">
              <a:rPr lang="en-US" smtClean="0"/>
              <a:t>5/12/2026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922499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9B8F12-E6DA-4478-9AF3-5CF639CFDA3D}" type="datetimeFigureOut">
              <a:rPr lang="en-US" smtClean="0"/>
              <a:t>5/12/2026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1994010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9B8F12-E6DA-4478-9AF3-5CF639CFDA3D}" type="datetimeFigureOut">
              <a:rPr lang="en-US" smtClean="0"/>
              <a:t>5/12/2026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3324651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B8F12-E6DA-4478-9AF3-5CF639CFDA3D}" type="datetimeFigureOut">
              <a:rPr lang="en-US" smtClean="0"/>
              <a:t>5/12/2026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1679397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29B8F12-E6DA-4478-9AF3-5CF639CFDA3D}" type="datetimeFigureOut">
              <a:rPr lang="en-US" smtClean="0"/>
              <a:t>5/12/2026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3625043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29B8F12-E6DA-4478-9AF3-5CF639CFDA3D}" type="datetimeFigureOut">
              <a:rPr lang="en-US" smtClean="0"/>
              <a:t>5/12/2026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E56CB8-C5E0-477C-BB59-FB4953293F9C}" type="slidenum">
              <a:rPr lang="en-US" smtClean="0"/>
              <a:t>‹#›</a:t>
            </a:fld>
            <a:endParaRPr lang="en-US"/>
          </a:p>
        </p:txBody>
      </p:sp>
    </p:spTree>
    <p:extLst>
      <p:ext uri="{BB962C8B-B14F-4D97-AF65-F5344CB8AC3E}">
        <p14:creationId xmlns:p14="http://schemas.microsoft.com/office/powerpoint/2010/main" val="55500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B8F12-E6DA-4478-9AF3-5CF639CFDA3D}" type="datetimeFigureOut">
              <a:rPr lang="en-US" smtClean="0"/>
              <a:t>5/12/2026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E56CB8-C5E0-477C-BB59-FB4953293F9C}" type="slidenum">
              <a:rPr lang="en-US" smtClean="0"/>
              <a:t>‹#›</a:t>
            </a:fld>
            <a:endParaRPr lang="en-US"/>
          </a:p>
        </p:txBody>
      </p:sp>
    </p:spTree>
    <p:extLst>
      <p:ext uri="{BB962C8B-B14F-4D97-AF65-F5344CB8AC3E}">
        <p14:creationId xmlns:p14="http://schemas.microsoft.com/office/powerpoint/2010/main" val="18541318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emf"/><Relationship Id="rId7" Type="http://schemas.openxmlformats.org/officeDocument/2006/relationships/image" Target="../media/image13.png"/><Relationship Id="rId2" Type="http://schemas.openxmlformats.org/officeDocument/2006/relationships/image" Target="../media/image8.emf"/><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8B0A48-EC00-5BA0-06C6-512219532E7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174CA5C-E1AE-0D4B-3A6E-A2418DC85D0C}"/>
              </a:ext>
            </a:extLst>
          </p:cNvPr>
          <p:cNvPicPr>
            <a:picLocks noChangeAspect="1"/>
          </p:cNvPicPr>
          <p:nvPr/>
        </p:nvPicPr>
        <p:blipFill>
          <a:blip r:embed="rId2"/>
          <a:stretch>
            <a:fillRect/>
          </a:stretch>
        </p:blipFill>
        <p:spPr>
          <a:xfrm>
            <a:off x="3314700" y="2569188"/>
            <a:ext cx="5829300" cy="2710472"/>
          </a:xfrm>
          <a:prstGeom prst="rect">
            <a:avLst/>
          </a:prstGeom>
        </p:spPr>
      </p:pic>
      <p:pic>
        <p:nvPicPr>
          <p:cNvPr id="8" name="Picture 7">
            <a:extLst>
              <a:ext uri="{FF2B5EF4-FFF2-40B4-BE49-F238E27FC236}">
                <a16:creationId xmlns:a16="http://schemas.microsoft.com/office/drawing/2014/main" id="{012EFB5E-E7F8-EA55-0DC5-5415CC6C523A}"/>
              </a:ext>
            </a:extLst>
          </p:cNvPr>
          <p:cNvPicPr>
            <a:picLocks noChangeAspect="1"/>
          </p:cNvPicPr>
          <p:nvPr/>
        </p:nvPicPr>
        <p:blipFill>
          <a:blip r:embed="rId3"/>
          <a:stretch>
            <a:fillRect/>
          </a:stretch>
        </p:blipFill>
        <p:spPr>
          <a:xfrm>
            <a:off x="75280" y="175049"/>
            <a:ext cx="3321202" cy="3005667"/>
          </a:xfrm>
          <a:prstGeom prst="rect">
            <a:avLst/>
          </a:prstGeom>
        </p:spPr>
      </p:pic>
      <p:pic>
        <p:nvPicPr>
          <p:cNvPr id="9" name="Picture 8">
            <a:extLst>
              <a:ext uri="{FF2B5EF4-FFF2-40B4-BE49-F238E27FC236}">
                <a16:creationId xmlns:a16="http://schemas.microsoft.com/office/drawing/2014/main" id="{B7657D3D-458D-3E12-55D3-584BBF1CEEF5}"/>
              </a:ext>
            </a:extLst>
          </p:cNvPr>
          <p:cNvPicPr>
            <a:picLocks noChangeAspect="1"/>
          </p:cNvPicPr>
          <p:nvPr/>
        </p:nvPicPr>
        <p:blipFill>
          <a:blip r:embed="rId4"/>
          <a:srcRect t="28765" b="27668"/>
          <a:stretch/>
        </p:blipFill>
        <p:spPr>
          <a:xfrm>
            <a:off x="3314700" y="417754"/>
            <a:ext cx="5456767" cy="2151434"/>
          </a:xfrm>
          <a:prstGeom prst="rect">
            <a:avLst/>
          </a:prstGeom>
        </p:spPr>
      </p:pic>
      <p:pic>
        <p:nvPicPr>
          <p:cNvPr id="10" name="Picture 9">
            <a:extLst>
              <a:ext uri="{FF2B5EF4-FFF2-40B4-BE49-F238E27FC236}">
                <a16:creationId xmlns:a16="http://schemas.microsoft.com/office/drawing/2014/main" id="{33F5EA45-BA7A-90B8-EA15-2DAB2B4BE451}"/>
              </a:ext>
            </a:extLst>
          </p:cNvPr>
          <p:cNvPicPr>
            <a:picLocks noChangeAspect="1"/>
          </p:cNvPicPr>
          <p:nvPr/>
        </p:nvPicPr>
        <p:blipFill>
          <a:blip r:embed="rId5"/>
          <a:srcRect t="25803" b="25731"/>
          <a:stretch/>
        </p:blipFill>
        <p:spPr>
          <a:xfrm>
            <a:off x="157063" y="3304792"/>
            <a:ext cx="3157637" cy="1384995"/>
          </a:xfrm>
          <a:prstGeom prst="rect">
            <a:avLst/>
          </a:prstGeom>
        </p:spPr>
      </p:pic>
      <p:sp>
        <p:nvSpPr>
          <p:cNvPr id="4" name="TextBox 3">
            <a:extLst>
              <a:ext uri="{FF2B5EF4-FFF2-40B4-BE49-F238E27FC236}">
                <a16:creationId xmlns:a16="http://schemas.microsoft.com/office/drawing/2014/main" id="{1C10D959-4944-285A-B52E-8A271C2F3860}"/>
              </a:ext>
            </a:extLst>
          </p:cNvPr>
          <p:cNvSpPr txBox="1"/>
          <p:nvPr/>
        </p:nvSpPr>
        <p:spPr>
          <a:xfrm>
            <a:off x="75280" y="175049"/>
            <a:ext cx="320472" cy="276999"/>
          </a:xfrm>
          <a:prstGeom prst="rect">
            <a:avLst/>
          </a:prstGeom>
          <a:noFill/>
        </p:spPr>
        <p:txBody>
          <a:bodyPr wrap="none" rtlCol="0">
            <a:spAutoFit/>
          </a:bodyPr>
          <a:lstStyle/>
          <a:p>
            <a:r>
              <a:rPr lang="en-US" sz="1200" b="1" dirty="0"/>
              <a:t>A.</a:t>
            </a:r>
          </a:p>
        </p:txBody>
      </p:sp>
      <p:sp>
        <p:nvSpPr>
          <p:cNvPr id="5" name="TextBox 4">
            <a:extLst>
              <a:ext uri="{FF2B5EF4-FFF2-40B4-BE49-F238E27FC236}">
                <a16:creationId xmlns:a16="http://schemas.microsoft.com/office/drawing/2014/main" id="{36C3F02A-D820-607D-EF77-F18DD5E1F841}"/>
              </a:ext>
            </a:extLst>
          </p:cNvPr>
          <p:cNvSpPr txBox="1"/>
          <p:nvPr/>
        </p:nvSpPr>
        <p:spPr>
          <a:xfrm>
            <a:off x="3240029" y="175048"/>
            <a:ext cx="312906" cy="276999"/>
          </a:xfrm>
          <a:prstGeom prst="rect">
            <a:avLst/>
          </a:prstGeom>
          <a:noFill/>
        </p:spPr>
        <p:txBody>
          <a:bodyPr wrap="none" rtlCol="0">
            <a:spAutoFit/>
          </a:bodyPr>
          <a:lstStyle/>
          <a:p>
            <a:r>
              <a:rPr lang="en-US" sz="1200" b="1" dirty="0"/>
              <a:t>B.</a:t>
            </a:r>
          </a:p>
        </p:txBody>
      </p:sp>
      <p:sp>
        <p:nvSpPr>
          <p:cNvPr id="6" name="TextBox 5">
            <a:extLst>
              <a:ext uri="{FF2B5EF4-FFF2-40B4-BE49-F238E27FC236}">
                <a16:creationId xmlns:a16="http://schemas.microsoft.com/office/drawing/2014/main" id="{26880DC2-46EB-F5D0-C7BB-956C7815F538}"/>
              </a:ext>
            </a:extLst>
          </p:cNvPr>
          <p:cNvSpPr txBox="1"/>
          <p:nvPr/>
        </p:nvSpPr>
        <p:spPr>
          <a:xfrm>
            <a:off x="75280" y="3180716"/>
            <a:ext cx="308098" cy="276999"/>
          </a:xfrm>
          <a:prstGeom prst="rect">
            <a:avLst/>
          </a:prstGeom>
          <a:noFill/>
        </p:spPr>
        <p:txBody>
          <a:bodyPr wrap="none" rtlCol="0">
            <a:spAutoFit/>
          </a:bodyPr>
          <a:lstStyle/>
          <a:p>
            <a:r>
              <a:rPr lang="en-US" sz="1200" b="1" dirty="0"/>
              <a:t>C.</a:t>
            </a:r>
          </a:p>
        </p:txBody>
      </p:sp>
      <p:sp>
        <p:nvSpPr>
          <p:cNvPr id="7" name="TextBox 6">
            <a:extLst>
              <a:ext uri="{FF2B5EF4-FFF2-40B4-BE49-F238E27FC236}">
                <a16:creationId xmlns:a16="http://schemas.microsoft.com/office/drawing/2014/main" id="{0BF32CE0-1ADE-8003-0D5B-76487123F941}"/>
              </a:ext>
            </a:extLst>
          </p:cNvPr>
          <p:cNvSpPr txBox="1"/>
          <p:nvPr/>
        </p:nvSpPr>
        <p:spPr>
          <a:xfrm>
            <a:off x="3396482" y="2684842"/>
            <a:ext cx="320729" cy="276999"/>
          </a:xfrm>
          <a:prstGeom prst="rect">
            <a:avLst/>
          </a:prstGeom>
          <a:noFill/>
        </p:spPr>
        <p:txBody>
          <a:bodyPr wrap="none" rtlCol="0">
            <a:spAutoFit/>
          </a:bodyPr>
          <a:lstStyle/>
          <a:p>
            <a:r>
              <a:rPr lang="en-US" sz="1200" b="1" dirty="0"/>
              <a:t>D.</a:t>
            </a:r>
          </a:p>
        </p:txBody>
      </p:sp>
      <p:sp>
        <p:nvSpPr>
          <p:cNvPr id="2" name="TextBox 1">
            <a:extLst>
              <a:ext uri="{FF2B5EF4-FFF2-40B4-BE49-F238E27FC236}">
                <a16:creationId xmlns:a16="http://schemas.microsoft.com/office/drawing/2014/main" id="{AB0EB88E-DE9F-8A93-D7A1-6376A0FBB6B5}"/>
              </a:ext>
            </a:extLst>
          </p:cNvPr>
          <p:cNvSpPr txBox="1"/>
          <p:nvPr/>
        </p:nvSpPr>
        <p:spPr>
          <a:xfrm>
            <a:off x="377955" y="5297956"/>
            <a:ext cx="8388089" cy="1384995"/>
          </a:xfrm>
          <a:prstGeom prst="rect">
            <a:avLst/>
          </a:prstGeom>
          <a:noFill/>
        </p:spPr>
        <p:txBody>
          <a:bodyPr wrap="square" rtlCol="0">
            <a:spAutoFit/>
          </a:bodyPr>
          <a:lstStyle/>
          <a:p>
            <a:r>
              <a:rPr lang="en-US" sz="1200" b="1" dirty="0"/>
              <a:t>Supplemental Figure S1. UMAP visualization of lung cells and </a:t>
            </a:r>
            <a:r>
              <a:rPr lang="en-US" sz="1200" b="1" dirty="0" err="1"/>
              <a:t>versican</a:t>
            </a:r>
            <a:r>
              <a:rPr lang="en-US" sz="1200" b="1" dirty="0"/>
              <a:t> expression of mice on days 0-, 3-, and 6-dpi with IAV. </a:t>
            </a:r>
          </a:p>
          <a:p>
            <a:r>
              <a:rPr lang="en-US" sz="1200" dirty="0"/>
              <a:t>(A)</a:t>
            </a:r>
            <a:r>
              <a:rPr lang="en-US" sz="1200" b="1" dirty="0"/>
              <a:t> </a:t>
            </a:r>
            <a:r>
              <a:rPr lang="en-US" sz="1200" dirty="0"/>
              <a:t>Uniform manifold approximation and projection (UMAP) plot of the </a:t>
            </a:r>
            <a:r>
              <a:rPr lang="en-US" sz="1200" dirty="0" err="1"/>
              <a:t>scRNAseq</a:t>
            </a:r>
            <a:r>
              <a:rPr lang="en-US" sz="1200" dirty="0"/>
              <a:t> data from uninfected mice. (B) Cell clusters of different colors represent the various populations of cells in the lungs 0, 3, and 6-dpi with IAV. (C) UMAP visualization of Col1a1 and Acta2 normalized counts. (D) UMAP visualization of </a:t>
            </a:r>
            <a:r>
              <a:rPr lang="en-US" sz="1200" i="1" dirty="0" err="1"/>
              <a:t>Vcan</a:t>
            </a:r>
            <a:r>
              <a:rPr lang="en-US" sz="1200" dirty="0"/>
              <a:t> normalized counts (purple dots) in all cells of the lungs on 0, 3, and 6-dpi with IAV. Grey illustrates cells not expressing </a:t>
            </a:r>
            <a:r>
              <a:rPr lang="en-US" sz="1200" i="1" dirty="0" err="1"/>
              <a:t>Vcan</a:t>
            </a:r>
            <a:r>
              <a:rPr lang="en-US" sz="1200" dirty="0"/>
              <a:t> mRNA. Abbreviations: AT1, alveolar type 1; AT2, alveolar type 2; AM, alveolar macrophages; LEC, lymphatic endothelial cells; EC, endothelial cells </a:t>
            </a:r>
          </a:p>
          <a:p>
            <a:endParaRPr lang="en-US" sz="1200" dirty="0"/>
          </a:p>
        </p:txBody>
      </p:sp>
    </p:spTree>
    <p:extLst>
      <p:ext uri="{BB962C8B-B14F-4D97-AF65-F5344CB8AC3E}">
        <p14:creationId xmlns:p14="http://schemas.microsoft.com/office/powerpoint/2010/main" val="1787879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B32A43-942F-755D-2C6F-280C8A7DDD39}"/>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173B4F96-2166-3AA8-9EBC-C346FDE7981D}"/>
              </a:ext>
            </a:extLst>
          </p:cNvPr>
          <p:cNvPicPr>
            <a:picLocks noChangeAspect="1"/>
          </p:cNvPicPr>
          <p:nvPr/>
        </p:nvPicPr>
        <p:blipFill>
          <a:blip r:embed="rId2"/>
          <a:stretch>
            <a:fillRect/>
          </a:stretch>
        </p:blipFill>
        <p:spPr>
          <a:xfrm>
            <a:off x="756233" y="2940161"/>
            <a:ext cx="4172606" cy="1869775"/>
          </a:xfrm>
          <a:prstGeom prst="rect">
            <a:avLst/>
          </a:prstGeom>
        </p:spPr>
      </p:pic>
      <p:pic>
        <p:nvPicPr>
          <p:cNvPr id="13" name="Picture 12">
            <a:extLst>
              <a:ext uri="{FF2B5EF4-FFF2-40B4-BE49-F238E27FC236}">
                <a16:creationId xmlns:a16="http://schemas.microsoft.com/office/drawing/2014/main" id="{76619F10-C032-9F38-628F-9DDA0530DAE1}"/>
              </a:ext>
            </a:extLst>
          </p:cNvPr>
          <p:cNvPicPr>
            <a:picLocks noChangeAspect="1"/>
          </p:cNvPicPr>
          <p:nvPr/>
        </p:nvPicPr>
        <p:blipFill>
          <a:blip r:embed="rId3"/>
          <a:stretch>
            <a:fillRect/>
          </a:stretch>
        </p:blipFill>
        <p:spPr>
          <a:xfrm>
            <a:off x="841058" y="1143111"/>
            <a:ext cx="4395336" cy="1630765"/>
          </a:xfrm>
          <a:prstGeom prst="rect">
            <a:avLst/>
          </a:prstGeom>
        </p:spPr>
      </p:pic>
      <p:sp>
        <p:nvSpPr>
          <p:cNvPr id="2" name="TextBox 1">
            <a:extLst>
              <a:ext uri="{FF2B5EF4-FFF2-40B4-BE49-F238E27FC236}">
                <a16:creationId xmlns:a16="http://schemas.microsoft.com/office/drawing/2014/main" id="{9FCE639B-3D4E-293B-F65A-052D4F5E8B63}"/>
              </a:ext>
            </a:extLst>
          </p:cNvPr>
          <p:cNvSpPr txBox="1"/>
          <p:nvPr/>
        </p:nvSpPr>
        <p:spPr>
          <a:xfrm>
            <a:off x="595997" y="1074131"/>
            <a:ext cx="320472" cy="276999"/>
          </a:xfrm>
          <a:prstGeom prst="rect">
            <a:avLst/>
          </a:prstGeom>
          <a:noFill/>
        </p:spPr>
        <p:txBody>
          <a:bodyPr wrap="none" rtlCol="0">
            <a:spAutoFit/>
          </a:bodyPr>
          <a:lstStyle/>
          <a:p>
            <a:r>
              <a:rPr lang="en-US" sz="1200" b="1" dirty="0"/>
              <a:t>A.</a:t>
            </a:r>
          </a:p>
        </p:txBody>
      </p:sp>
      <p:sp>
        <p:nvSpPr>
          <p:cNvPr id="3" name="TextBox 2">
            <a:extLst>
              <a:ext uri="{FF2B5EF4-FFF2-40B4-BE49-F238E27FC236}">
                <a16:creationId xmlns:a16="http://schemas.microsoft.com/office/drawing/2014/main" id="{1E05DC2C-CF7B-59A0-6CA6-9291D9789746}"/>
              </a:ext>
            </a:extLst>
          </p:cNvPr>
          <p:cNvSpPr txBox="1"/>
          <p:nvPr/>
        </p:nvSpPr>
        <p:spPr>
          <a:xfrm>
            <a:off x="595997" y="3010107"/>
            <a:ext cx="320472" cy="276999"/>
          </a:xfrm>
          <a:prstGeom prst="rect">
            <a:avLst/>
          </a:prstGeom>
          <a:noFill/>
        </p:spPr>
        <p:txBody>
          <a:bodyPr wrap="none" rtlCol="0">
            <a:spAutoFit/>
          </a:bodyPr>
          <a:lstStyle/>
          <a:p>
            <a:r>
              <a:rPr lang="en-US" sz="1200" b="1" dirty="0"/>
              <a:t>B.</a:t>
            </a:r>
          </a:p>
        </p:txBody>
      </p:sp>
      <p:pic>
        <p:nvPicPr>
          <p:cNvPr id="4" name="Picture 3">
            <a:extLst>
              <a:ext uri="{FF2B5EF4-FFF2-40B4-BE49-F238E27FC236}">
                <a16:creationId xmlns:a16="http://schemas.microsoft.com/office/drawing/2014/main" id="{073A3276-4AB9-A3C9-04A3-087FAB095139}"/>
              </a:ext>
            </a:extLst>
          </p:cNvPr>
          <p:cNvPicPr>
            <a:picLocks noChangeAspect="1"/>
          </p:cNvPicPr>
          <p:nvPr/>
        </p:nvPicPr>
        <p:blipFill>
          <a:blip r:embed="rId4"/>
          <a:srcRect l="31102" r="30494"/>
          <a:stretch/>
        </p:blipFill>
        <p:spPr>
          <a:xfrm>
            <a:off x="5565538" y="1191915"/>
            <a:ext cx="2158130" cy="3638452"/>
          </a:xfrm>
          <a:prstGeom prst="rect">
            <a:avLst/>
          </a:prstGeom>
        </p:spPr>
      </p:pic>
      <p:sp>
        <p:nvSpPr>
          <p:cNvPr id="5" name="TextBox 4">
            <a:extLst>
              <a:ext uri="{FF2B5EF4-FFF2-40B4-BE49-F238E27FC236}">
                <a16:creationId xmlns:a16="http://schemas.microsoft.com/office/drawing/2014/main" id="{47D892D8-FD62-A2D6-492D-60D046FBD2A1}"/>
              </a:ext>
            </a:extLst>
          </p:cNvPr>
          <p:cNvSpPr txBox="1"/>
          <p:nvPr/>
        </p:nvSpPr>
        <p:spPr>
          <a:xfrm>
            <a:off x="5412216" y="1074130"/>
            <a:ext cx="308098" cy="276999"/>
          </a:xfrm>
          <a:prstGeom prst="rect">
            <a:avLst/>
          </a:prstGeom>
          <a:noFill/>
        </p:spPr>
        <p:txBody>
          <a:bodyPr wrap="none" rtlCol="0">
            <a:spAutoFit/>
          </a:bodyPr>
          <a:lstStyle/>
          <a:p>
            <a:r>
              <a:rPr lang="en-US" sz="1200" b="1" dirty="0"/>
              <a:t>C.</a:t>
            </a:r>
          </a:p>
        </p:txBody>
      </p:sp>
      <p:sp>
        <p:nvSpPr>
          <p:cNvPr id="6" name="TextBox 5">
            <a:extLst>
              <a:ext uri="{FF2B5EF4-FFF2-40B4-BE49-F238E27FC236}">
                <a16:creationId xmlns:a16="http://schemas.microsoft.com/office/drawing/2014/main" id="{FF06279C-C1AE-A4D4-5C54-B70FFA810078}"/>
              </a:ext>
            </a:extLst>
          </p:cNvPr>
          <p:cNvSpPr txBox="1"/>
          <p:nvPr/>
        </p:nvSpPr>
        <p:spPr>
          <a:xfrm>
            <a:off x="841058" y="5083950"/>
            <a:ext cx="6882610" cy="1015663"/>
          </a:xfrm>
          <a:prstGeom prst="rect">
            <a:avLst/>
          </a:prstGeom>
          <a:noFill/>
        </p:spPr>
        <p:txBody>
          <a:bodyPr wrap="square" rtlCol="0">
            <a:spAutoFit/>
          </a:bodyPr>
          <a:lstStyle/>
          <a:p>
            <a:r>
              <a:rPr lang="en-US" sz="1200" b="1" dirty="0"/>
              <a:t>Supplemental Figure S2. Col1a2 expression in mesenchymal cells from whole lungs of mice 0-dpi with IAV. </a:t>
            </a:r>
          </a:p>
          <a:p>
            <a:r>
              <a:rPr lang="en-US" sz="1200" dirty="0"/>
              <a:t>(A)</a:t>
            </a:r>
            <a:r>
              <a:rPr lang="en-US" sz="1200" b="1" dirty="0"/>
              <a:t> </a:t>
            </a:r>
            <a:r>
              <a:rPr lang="en-US" sz="1200" dirty="0"/>
              <a:t>Uniform manifold approximation and projection (UMAP) visualization of mesenchymal cell clusters recovered from whole lungs of mice. (B) Col1a2 normalized counts in the four clusters of mesenchymal cells in control mice (0 dpi) (C) Col1a2 expression in the four clusters of mesenchymal cells in control mice (0 dpi). n =4=5 mice per group. </a:t>
            </a:r>
          </a:p>
        </p:txBody>
      </p:sp>
    </p:spTree>
    <p:extLst>
      <p:ext uri="{BB962C8B-B14F-4D97-AF65-F5344CB8AC3E}">
        <p14:creationId xmlns:p14="http://schemas.microsoft.com/office/powerpoint/2010/main" val="2213574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6C920A-E91A-1BFB-2A53-7BA0D6B4E796}"/>
              </a:ext>
            </a:extLst>
          </p:cNvPr>
          <p:cNvSpPr txBox="1"/>
          <p:nvPr/>
        </p:nvSpPr>
        <p:spPr>
          <a:xfrm>
            <a:off x="325028" y="3824737"/>
            <a:ext cx="308098" cy="276999"/>
          </a:xfrm>
          <a:prstGeom prst="rect">
            <a:avLst/>
          </a:prstGeom>
          <a:noFill/>
        </p:spPr>
        <p:txBody>
          <a:bodyPr wrap="none" rtlCol="0">
            <a:spAutoFit/>
          </a:bodyPr>
          <a:lstStyle/>
          <a:p>
            <a:r>
              <a:rPr lang="en-US" sz="1200" b="1" dirty="0"/>
              <a:t>C.</a:t>
            </a:r>
          </a:p>
        </p:txBody>
      </p:sp>
      <p:sp>
        <p:nvSpPr>
          <p:cNvPr id="4" name="TextBox 3">
            <a:extLst>
              <a:ext uri="{FF2B5EF4-FFF2-40B4-BE49-F238E27FC236}">
                <a16:creationId xmlns:a16="http://schemas.microsoft.com/office/drawing/2014/main" id="{C1B3942F-B338-A35B-FE95-7D4C9C176033}"/>
              </a:ext>
            </a:extLst>
          </p:cNvPr>
          <p:cNvSpPr txBox="1"/>
          <p:nvPr/>
        </p:nvSpPr>
        <p:spPr>
          <a:xfrm>
            <a:off x="325028" y="715042"/>
            <a:ext cx="320472" cy="276999"/>
          </a:xfrm>
          <a:prstGeom prst="rect">
            <a:avLst/>
          </a:prstGeom>
          <a:noFill/>
        </p:spPr>
        <p:txBody>
          <a:bodyPr wrap="none" rtlCol="0">
            <a:spAutoFit/>
          </a:bodyPr>
          <a:lstStyle/>
          <a:p>
            <a:r>
              <a:rPr lang="en-US" sz="1200" b="1" dirty="0"/>
              <a:t>A.</a:t>
            </a:r>
          </a:p>
        </p:txBody>
      </p:sp>
      <p:pic>
        <p:nvPicPr>
          <p:cNvPr id="7" name="Picture 6">
            <a:extLst>
              <a:ext uri="{FF2B5EF4-FFF2-40B4-BE49-F238E27FC236}">
                <a16:creationId xmlns:a16="http://schemas.microsoft.com/office/drawing/2014/main" id="{0DD854DD-9B20-2350-759B-7A114CD13652}"/>
              </a:ext>
            </a:extLst>
          </p:cNvPr>
          <p:cNvPicPr>
            <a:picLocks noChangeAspect="1"/>
          </p:cNvPicPr>
          <p:nvPr/>
        </p:nvPicPr>
        <p:blipFill>
          <a:blip r:embed="rId2"/>
          <a:stretch>
            <a:fillRect/>
          </a:stretch>
        </p:blipFill>
        <p:spPr>
          <a:xfrm>
            <a:off x="325028" y="1089351"/>
            <a:ext cx="1489173" cy="2248752"/>
          </a:xfrm>
          <a:prstGeom prst="rect">
            <a:avLst/>
          </a:prstGeom>
        </p:spPr>
      </p:pic>
      <p:pic>
        <p:nvPicPr>
          <p:cNvPr id="8" name="Picture 7">
            <a:extLst>
              <a:ext uri="{FF2B5EF4-FFF2-40B4-BE49-F238E27FC236}">
                <a16:creationId xmlns:a16="http://schemas.microsoft.com/office/drawing/2014/main" id="{80CE0163-FD30-8BF8-2623-37DF63381FB2}"/>
              </a:ext>
            </a:extLst>
          </p:cNvPr>
          <p:cNvPicPr>
            <a:picLocks noChangeAspect="1"/>
          </p:cNvPicPr>
          <p:nvPr/>
        </p:nvPicPr>
        <p:blipFill>
          <a:blip r:embed="rId3"/>
          <a:stretch>
            <a:fillRect/>
          </a:stretch>
        </p:blipFill>
        <p:spPr>
          <a:xfrm>
            <a:off x="479077" y="4097374"/>
            <a:ext cx="4158226" cy="2132424"/>
          </a:xfrm>
          <a:prstGeom prst="rect">
            <a:avLst/>
          </a:prstGeom>
        </p:spPr>
      </p:pic>
      <p:grpSp>
        <p:nvGrpSpPr>
          <p:cNvPr id="44" name="Group 43">
            <a:extLst>
              <a:ext uri="{FF2B5EF4-FFF2-40B4-BE49-F238E27FC236}">
                <a16:creationId xmlns:a16="http://schemas.microsoft.com/office/drawing/2014/main" id="{D3278C51-BA80-EBAD-5C5B-E50A279EB73B}"/>
              </a:ext>
            </a:extLst>
          </p:cNvPr>
          <p:cNvGrpSpPr/>
          <p:nvPr/>
        </p:nvGrpSpPr>
        <p:grpSpPr>
          <a:xfrm>
            <a:off x="2465813" y="628202"/>
            <a:ext cx="6353159" cy="2355696"/>
            <a:chOff x="2238719" y="1140075"/>
            <a:chExt cx="6353159" cy="2355696"/>
          </a:xfrm>
        </p:grpSpPr>
        <p:sp>
          <p:nvSpPr>
            <p:cNvPr id="2" name="TextBox 1">
              <a:extLst>
                <a:ext uri="{FF2B5EF4-FFF2-40B4-BE49-F238E27FC236}">
                  <a16:creationId xmlns:a16="http://schemas.microsoft.com/office/drawing/2014/main" id="{6540F1B9-C9EC-0491-E32B-38D2C793EFB4}"/>
                </a:ext>
              </a:extLst>
            </p:cNvPr>
            <p:cNvSpPr txBox="1"/>
            <p:nvPr/>
          </p:nvSpPr>
          <p:spPr>
            <a:xfrm flipH="1">
              <a:off x="2238719" y="1140075"/>
              <a:ext cx="592656" cy="276999"/>
            </a:xfrm>
            <a:prstGeom prst="rect">
              <a:avLst/>
            </a:prstGeom>
            <a:noFill/>
          </p:spPr>
          <p:txBody>
            <a:bodyPr wrap="square" rtlCol="0">
              <a:spAutoFit/>
            </a:bodyPr>
            <a:lstStyle/>
            <a:p>
              <a:r>
                <a:rPr lang="en-US" sz="1200" b="1" dirty="0"/>
                <a:t>B.</a:t>
              </a:r>
            </a:p>
          </p:txBody>
        </p:sp>
        <p:pic>
          <p:nvPicPr>
            <p:cNvPr id="11" name="Picture 10">
              <a:extLst>
                <a:ext uri="{FF2B5EF4-FFF2-40B4-BE49-F238E27FC236}">
                  <a16:creationId xmlns:a16="http://schemas.microsoft.com/office/drawing/2014/main" id="{49A1439D-B6F0-1287-687C-FE6178C6654A}"/>
                </a:ext>
              </a:extLst>
            </p:cNvPr>
            <p:cNvPicPr>
              <a:picLocks noChangeAspect="1"/>
            </p:cNvPicPr>
            <p:nvPr/>
          </p:nvPicPr>
          <p:blipFill>
            <a:blip r:embed="rId4"/>
            <a:stretch>
              <a:fillRect/>
            </a:stretch>
          </p:blipFill>
          <p:spPr>
            <a:xfrm>
              <a:off x="2572121" y="1417074"/>
              <a:ext cx="1379551" cy="914400"/>
            </a:xfrm>
            <a:prstGeom prst="rect">
              <a:avLst/>
            </a:prstGeom>
          </p:spPr>
        </p:pic>
        <p:pic>
          <p:nvPicPr>
            <p:cNvPr id="12" name="Picture 11">
              <a:extLst>
                <a:ext uri="{FF2B5EF4-FFF2-40B4-BE49-F238E27FC236}">
                  <a16:creationId xmlns:a16="http://schemas.microsoft.com/office/drawing/2014/main" id="{93DEE5C6-87FD-BAEE-5802-388923D0B9A5}"/>
                </a:ext>
              </a:extLst>
            </p:cNvPr>
            <p:cNvPicPr>
              <a:picLocks noChangeAspect="1"/>
            </p:cNvPicPr>
            <p:nvPr/>
          </p:nvPicPr>
          <p:blipFill>
            <a:blip r:embed="rId5"/>
            <a:stretch>
              <a:fillRect/>
            </a:stretch>
          </p:blipFill>
          <p:spPr>
            <a:xfrm>
              <a:off x="2572121" y="2503744"/>
              <a:ext cx="1379551" cy="914400"/>
            </a:xfrm>
            <a:prstGeom prst="rect">
              <a:avLst/>
            </a:prstGeom>
          </p:spPr>
        </p:pic>
        <p:sp>
          <p:nvSpPr>
            <p:cNvPr id="13" name="TextBox 12">
              <a:extLst>
                <a:ext uri="{FF2B5EF4-FFF2-40B4-BE49-F238E27FC236}">
                  <a16:creationId xmlns:a16="http://schemas.microsoft.com/office/drawing/2014/main" id="{C90B6A40-D7BE-A874-BC25-05CF027886C3}"/>
                </a:ext>
              </a:extLst>
            </p:cNvPr>
            <p:cNvSpPr txBox="1"/>
            <p:nvPr/>
          </p:nvSpPr>
          <p:spPr>
            <a:xfrm rot="16200000">
              <a:off x="2175682" y="1735775"/>
              <a:ext cx="403075" cy="276999"/>
            </a:xfrm>
            <a:prstGeom prst="rect">
              <a:avLst/>
            </a:prstGeom>
            <a:noFill/>
          </p:spPr>
          <p:txBody>
            <a:bodyPr wrap="square" rtlCol="0">
              <a:spAutoFit/>
            </a:bodyPr>
            <a:lstStyle/>
            <a:p>
              <a:r>
                <a:rPr lang="en-US" sz="1200" dirty="0"/>
                <a:t>WT</a:t>
              </a:r>
            </a:p>
          </p:txBody>
        </p:sp>
        <p:sp>
          <p:nvSpPr>
            <p:cNvPr id="14" name="TextBox 13">
              <a:extLst>
                <a:ext uri="{FF2B5EF4-FFF2-40B4-BE49-F238E27FC236}">
                  <a16:creationId xmlns:a16="http://schemas.microsoft.com/office/drawing/2014/main" id="{28ABD18F-ACE0-E18A-2656-724F0F02467E}"/>
                </a:ext>
              </a:extLst>
            </p:cNvPr>
            <p:cNvSpPr txBox="1"/>
            <p:nvPr/>
          </p:nvSpPr>
          <p:spPr>
            <a:xfrm rot="16200000">
              <a:off x="1842392" y="2822445"/>
              <a:ext cx="1069653" cy="276999"/>
            </a:xfrm>
            <a:prstGeom prst="rect">
              <a:avLst/>
            </a:prstGeom>
            <a:noFill/>
          </p:spPr>
          <p:txBody>
            <a:bodyPr wrap="square" rtlCol="0">
              <a:spAutoFit/>
            </a:bodyPr>
            <a:lstStyle/>
            <a:p>
              <a:r>
                <a:rPr lang="en-US" sz="1200" dirty="0"/>
                <a:t>Col1a2/</a:t>
              </a:r>
              <a:r>
                <a:rPr lang="en-US" sz="1200" dirty="0" err="1"/>
                <a:t>Vcan</a:t>
              </a:r>
              <a:r>
                <a:rPr lang="en-US" sz="1200" baseline="30000" dirty="0"/>
                <a:t>-/-</a:t>
              </a:r>
            </a:p>
          </p:txBody>
        </p:sp>
        <p:sp>
          <p:nvSpPr>
            <p:cNvPr id="15" name="TextBox 14">
              <a:extLst>
                <a:ext uri="{FF2B5EF4-FFF2-40B4-BE49-F238E27FC236}">
                  <a16:creationId xmlns:a16="http://schemas.microsoft.com/office/drawing/2014/main" id="{33664558-E531-E125-C27C-CF3D449A8BD6}"/>
                </a:ext>
              </a:extLst>
            </p:cNvPr>
            <p:cNvSpPr txBox="1"/>
            <p:nvPr/>
          </p:nvSpPr>
          <p:spPr>
            <a:xfrm>
              <a:off x="3025762" y="1140075"/>
              <a:ext cx="472269" cy="276999"/>
            </a:xfrm>
            <a:prstGeom prst="rect">
              <a:avLst/>
            </a:prstGeom>
          </p:spPr>
          <p:txBody>
            <a:bodyPr wrap="square" rtlCol="0">
              <a:spAutoFit/>
            </a:bodyPr>
            <a:lstStyle/>
            <a:p>
              <a:r>
                <a:rPr lang="en-US" sz="1200" dirty="0"/>
                <a:t>PBS</a:t>
              </a:r>
            </a:p>
          </p:txBody>
        </p:sp>
        <p:sp>
          <p:nvSpPr>
            <p:cNvPr id="18" name="TextBox 17">
              <a:extLst>
                <a:ext uri="{FF2B5EF4-FFF2-40B4-BE49-F238E27FC236}">
                  <a16:creationId xmlns:a16="http://schemas.microsoft.com/office/drawing/2014/main" id="{BAC73CBD-4D12-93E0-2CF8-A14A3006BF64}"/>
                </a:ext>
              </a:extLst>
            </p:cNvPr>
            <p:cNvSpPr txBox="1"/>
            <p:nvPr/>
          </p:nvSpPr>
          <p:spPr>
            <a:xfrm>
              <a:off x="4511290" y="1140075"/>
              <a:ext cx="592656" cy="276999"/>
            </a:xfrm>
            <a:prstGeom prst="rect">
              <a:avLst/>
            </a:prstGeom>
          </p:spPr>
          <p:txBody>
            <a:bodyPr wrap="square" rtlCol="0">
              <a:spAutoFit/>
            </a:bodyPr>
            <a:lstStyle/>
            <a:p>
              <a:r>
                <a:rPr lang="en-US" sz="1200" dirty="0"/>
                <a:t>3 dpi</a:t>
              </a:r>
            </a:p>
          </p:txBody>
        </p:sp>
        <p:pic>
          <p:nvPicPr>
            <p:cNvPr id="19" name="Picture 18">
              <a:extLst>
                <a:ext uri="{FF2B5EF4-FFF2-40B4-BE49-F238E27FC236}">
                  <a16:creationId xmlns:a16="http://schemas.microsoft.com/office/drawing/2014/main" id="{0577A68E-78CB-5CC0-C7BA-62081E309BAE}"/>
                </a:ext>
              </a:extLst>
            </p:cNvPr>
            <p:cNvPicPr>
              <a:picLocks noChangeAspect="1"/>
            </p:cNvPicPr>
            <p:nvPr/>
          </p:nvPicPr>
          <p:blipFill>
            <a:blip r:embed="rId6"/>
            <a:stretch>
              <a:fillRect/>
            </a:stretch>
          </p:blipFill>
          <p:spPr>
            <a:xfrm>
              <a:off x="4117842" y="1422416"/>
              <a:ext cx="1379551" cy="914400"/>
            </a:xfrm>
            <a:prstGeom prst="rect">
              <a:avLst/>
            </a:prstGeom>
          </p:spPr>
        </p:pic>
        <p:pic>
          <p:nvPicPr>
            <p:cNvPr id="20" name="Picture 19">
              <a:extLst>
                <a:ext uri="{FF2B5EF4-FFF2-40B4-BE49-F238E27FC236}">
                  <a16:creationId xmlns:a16="http://schemas.microsoft.com/office/drawing/2014/main" id="{25311C3A-F187-AF1A-0C80-110DECD7DEF7}"/>
                </a:ext>
              </a:extLst>
            </p:cNvPr>
            <p:cNvPicPr>
              <a:picLocks noChangeAspect="1"/>
            </p:cNvPicPr>
            <p:nvPr/>
          </p:nvPicPr>
          <p:blipFill>
            <a:blip r:embed="rId7"/>
            <a:stretch>
              <a:fillRect/>
            </a:stretch>
          </p:blipFill>
          <p:spPr>
            <a:xfrm>
              <a:off x="4117841" y="2499733"/>
              <a:ext cx="1379551" cy="914400"/>
            </a:xfrm>
            <a:prstGeom prst="rect">
              <a:avLst/>
            </a:prstGeom>
          </p:spPr>
        </p:pic>
        <p:sp>
          <p:nvSpPr>
            <p:cNvPr id="21" name="TextBox 20">
              <a:extLst>
                <a:ext uri="{FF2B5EF4-FFF2-40B4-BE49-F238E27FC236}">
                  <a16:creationId xmlns:a16="http://schemas.microsoft.com/office/drawing/2014/main" id="{0B9A23DA-7F91-28A2-6318-A8FCF2D78922}"/>
                </a:ext>
              </a:extLst>
            </p:cNvPr>
            <p:cNvSpPr txBox="1"/>
            <p:nvPr/>
          </p:nvSpPr>
          <p:spPr>
            <a:xfrm>
              <a:off x="6060052" y="1140075"/>
              <a:ext cx="592656" cy="276999"/>
            </a:xfrm>
            <a:prstGeom prst="rect">
              <a:avLst/>
            </a:prstGeom>
          </p:spPr>
          <p:txBody>
            <a:bodyPr wrap="square" rtlCol="0">
              <a:spAutoFit/>
            </a:bodyPr>
            <a:lstStyle/>
            <a:p>
              <a:r>
                <a:rPr lang="en-US" sz="1200" dirty="0"/>
                <a:t>6 dpi</a:t>
              </a:r>
            </a:p>
          </p:txBody>
        </p:sp>
        <p:sp>
          <p:nvSpPr>
            <p:cNvPr id="22" name="TextBox 21">
              <a:extLst>
                <a:ext uri="{FF2B5EF4-FFF2-40B4-BE49-F238E27FC236}">
                  <a16:creationId xmlns:a16="http://schemas.microsoft.com/office/drawing/2014/main" id="{4F4E3E18-1405-E9E3-027D-FA31F2EC331F}"/>
                </a:ext>
              </a:extLst>
            </p:cNvPr>
            <p:cNvSpPr txBox="1"/>
            <p:nvPr/>
          </p:nvSpPr>
          <p:spPr>
            <a:xfrm>
              <a:off x="7605774" y="1140075"/>
              <a:ext cx="592656" cy="276999"/>
            </a:xfrm>
            <a:prstGeom prst="rect">
              <a:avLst/>
            </a:prstGeom>
          </p:spPr>
          <p:txBody>
            <a:bodyPr wrap="square" rtlCol="0">
              <a:spAutoFit/>
            </a:bodyPr>
            <a:lstStyle/>
            <a:p>
              <a:r>
                <a:rPr lang="en-US" sz="1200" dirty="0"/>
                <a:t>9 dpi</a:t>
              </a:r>
            </a:p>
          </p:txBody>
        </p:sp>
        <p:pic>
          <p:nvPicPr>
            <p:cNvPr id="23" name="Picture 22">
              <a:extLst>
                <a:ext uri="{FF2B5EF4-FFF2-40B4-BE49-F238E27FC236}">
                  <a16:creationId xmlns:a16="http://schemas.microsoft.com/office/drawing/2014/main" id="{31924C31-FC79-FFED-B619-582F991B631D}"/>
                </a:ext>
              </a:extLst>
            </p:cNvPr>
            <p:cNvPicPr>
              <a:picLocks noChangeAspect="1"/>
            </p:cNvPicPr>
            <p:nvPr/>
          </p:nvPicPr>
          <p:blipFill>
            <a:blip r:embed="rId8"/>
            <a:stretch>
              <a:fillRect/>
            </a:stretch>
          </p:blipFill>
          <p:spPr>
            <a:xfrm>
              <a:off x="5666605" y="1417074"/>
              <a:ext cx="1379551" cy="914400"/>
            </a:xfrm>
            <a:prstGeom prst="rect">
              <a:avLst/>
            </a:prstGeom>
          </p:spPr>
        </p:pic>
        <p:pic>
          <p:nvPicPr>
            <p:cNvPr id="24" name="Picture 23">
              <a:extLst>
                <a:ext uri="{FF2B5EF4-FFF2-40B4-BE49-F238E27FC236}">
                  <a16:creationId xmlns:a16="http://schemas.microsoft.com/office/drawing/2014/main" id="{7909924F-7D2E-DE03-DBC9-734D95DD5D76}"/>
                </a:ext>
              </a:extLst>
            </p:cNvPr>
            <p:cNvPicPr>
              <a:picLocks noChangeAspect="1"/>
            </p:cNvPicPr>
            <p:nvPr/>
          </p:nvPicPr>
          <p:blipFill>
            <a:blip r:embed="rId9"/>
            <a:stretch>
              <a:fillRect/>
            </a:stretch>
          </p:blipFill>
          <p:spPr>
            <a:xfrm>
              <a:off x="5666605" y="2499733"/>
              <a:ext cx="1379551" cy="914400"/>
            </a:xfrm>
            <a:prstGeom prst="rect">
              <a:avLst/>
            </a:prstGeom>
          </p:spPr>
        </p:pic>
        <p:pic>
          <p:nvPicPr>
            <p:cNvPr id="25" name="Picture 24">
              <a:extLst>
                <a:ext uri="{FF2B5EF4-FFF2-40B4-BE49-F238E27FC236}">
                  <a16:creationId xmlns:a16="http://schemas.microsoft.com/office/drawing/2014/main" id="{692897E8-5B52-3AB4-BD54-5D860DC3F6D2}"/>
                </a:ext>
              </a:extLst>
            </p:cNvPr>
            <p:cNvPicPr>
              <a:picLocks noChangeAspect="1"/>
            </p:cNvPicPr>
            <p:nvPr/>
          </p:nvPicPr>
          <p:blipFill>
            <a:blip r:embed="rId10"/>
            <a:srcRect l="14726"/>
            <a:stretch>
              <a:fillRect/>
            </a:stretch>
          </p:blipFill>
          <p:spPr>
            <a:xfrm>
              <a:off x="7212326" y="1417074"/>
              <a:ext cx="1379552" cy="914400"/>
            </a:xfrm>
            <a:prstGeom prst="rect">
              <a:avLst/>
            </a:prstGeom>
          </p:spPr>
        </p:pic>
        <p:pic>
          <p:nvPicPr>
            <p:cNvPr id="26" name="Picture 25">
              <a:extLst>
                <a:ext uri="{FF2B5EF4-FFF2-40B4-BE49-F238E27FC236}">
                  <a16:creationId xmlns:a16="http://schemas.microsoft.com/office/drawing/2014/main" id="{7544C939-A5DC-4A96-FD2B-7E26D3FE0E7C}"/>
                </a:ext>
              </a:extLst>
            </p:cNvPr>
            <p:cNvPicPr>
              <a:picLocks noChangeAspect="1"/>
            </p:cNvPicPr>
            <p:nvPr/>
          </p:nvPicPr>
          <p:blipFill>
            <a:blip r:embed="rId11"/>
            <a:srcRect l="14726"/>
            <a:stretch>
              <a:fillRect/>
            </a:stretch>
          </p:blipFill>
          <p:spPr>
            <a:xfrm>
              <a:off x="7212326" y="2499733"/>
              <a:ext cx="1379552" cy="914400"/>
            </a:xfrm>
            <a:prstGeom prst="rect">
              <a:avLst/>
            </a:prstGeom>
          </p:spPr>
        </p:pic>
        <p:cxnSp>
          <p:nvCxnSpPr>
            <p:cNvPr id="29" name="Straight Connector 28">
              <a:extLst>
                <a:ext uri="{FF2B5EF4-FFF2-40B4-BE49-F238E27FC236}">
                  <a16:creationId xmlns:a16="http://schemas.microsoft.com/office/drawing/2014/main" id="{0A1EEF08-85D2-C3C1-316C-D7C55CEDC668}"/>
                </a:ext>
              </a:extLst>
            </p:cNvPr>
            <p:cNvCxnSpPr>
              <a:cxnSpLocks/>
            </p:cNvCxnSpPr>
            <p:nvPr/>
          </p:nvCxnSpPr>
          <p:spPr>
            <a:xfrm>
              <a:off x="3689350" y="3348073"/>
              <a:ext cx="2103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65B6890-F408-2D10-8C53-28477543962C}"/>
                </a:ext>
              </a:extLst>
            </p:cNvPr>
            <p:cNvCxnSpPr>
              <a:cxnSpLocks/>
            </p:cNvCxnSpPr>
            <p:nvPr/>
          </p:nvCxnSpPr>
          <p:spPr>
            <a:xfrm>
              <a:off x="5251450" y="3371921"/>
              <a:ext cx="2103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400970D-26F0-1C39-46C3-0FC4129C3E01}"/>
                </a:ext>
              </a:extLst>
            </p:cNvPr>
            <p:cNvCxnSpPr>
              <a:cxnSpLocks/>
            </p:cNvCxnSpPr>
            <p:nvPr/>
          </p:nvCxnSpPr>
          <p:spPr>
            <a:xfrm>
              <a:off x="6800850" y="3362396"/>
              <a:ext cx="2103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2906D32-C63C-7EFB-FCDF-2E789F0F9BF6}"/>
                </a:ext>
              </a:extLst>
            </p:cNvPr>
            <p:cNvCxnSpPr>
              <a:cxnSpLocks/>
            </p:cNvCxnSpPr>
            <p:nvPr/>
          </p:nvCxnSpPr>
          <p:spPr>
            <a:xfrm>
              <a:off x="8308975" y="3362396"/>
              <a:ext cx="246888" cy="7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DABAF401-B2CA-2669-882D-F962923D0E1B}"/>
                </a:ext>
              </a:extLst>
            </p:cNvPr>
            <p:cNvCxnSpPr>
              <a:cxnSpLocks/>
            </p:cNvCxnSpPr>
            <p:nvPr/>
          </p:nvCxnSpPr>
          <p:spPr>
            <a:xfrm>
              <a:off x="8302625" y="2276546"/>
              <a:ext cx="246888" cy="7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09D0691-A4DF-43A2-7D8B-446FF79A460B}"/>
                </a:ext>
              </a:extLst>
            </p:cNvPr>
            <p:cNvCxnSpPr>
              <a:cxnSpLocks/>
            </p:cNvCxnSpPr>
            <p:nvPr/>
          </p:nvCxnSpPr>
          <p:spPr>
            <a:xfrm>
              <a:off x="6797675" y="2282967"/>
              <a:ext cx="2103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543045A-49BF-3797-6CB5-214B3A6F97F9}"/>
                </a:ext>
              </a:extLst>
            </p:cNvPr>
            <p:cNvCxnSpPr>
              <a:cxnSpLocks/>
            </p:cNvCxnSpPr>
            <p:nvPr/>
          </p:nvCxnSpPr>
          <p:spPr>
            <a:xfrm>
              <a:off x="5254625" y="2286213"/>
              <a:ext cx="2103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8F7CC91-3388-F734-35DD-0003E25C7103}"/>
                </a:ext>
              </a:extLst>
            </p:cNvPr>
            <p:cNvCxnSpPr>
              <a:cxnSpLocks/>
            </p:cNvCxnSpPr>
            <p:nvPr/>
          </p:nvCxnSpPr>
          <p:spPr>
            <a:xfrm>
              <a:off x="3676650" y="2268644"/>
              <a:ext cx="2103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TextBox 4">
            <a:extLst>
              <a:ext uri="{FF2B5EF4-FFF2-40B4-BE49-F238E27FC236}">
                <a16:creationId xmlns:a16="http://schemas.microsoft.com/office/drawing/2014/main" id="{B7223E71-74FB-546F-4B4F-AA36CB07AD39}"/>
              </a:ext>
            </a:extLst>
          </p:cNvPr>
          <p:cNvSpPr txBox="1"/>
          <p:nvPr/>
        </p:nvSpPr>
        <p:spPr>
          <a:xfrm>
            <a:off x="4750419" y="3963236"/>
            <a:ext cx="4158226" cy="2400657"/>
          </a:xfrm>
          <a:prstGeom prst="rect">
            <a:avLst/>
          </a:prstGeom>
          <a:noFill/>
        </p:spPr>
        <p:txBody>
          <a:bodyPr wrap="square" rtlCol="0">
            <a:spAutoFit/>
          </a:bodyPr>
          <a:lstStyle/>
          <a:p>
            <a:r>
              <a:rPr lang="en-US" sz="1200" b="1" dirty="0"/>
              <a:t>Supplemental Figure S3. Histological evidence of tissue injury and alteration of the alveolar-capillary barrier during IAV</a:t>
            </a:r>
            <a:endParaRPr lang="en-US" sz="1200" dirty="0"/>
          </a:p>
          <a:p>
            <a:r>
              <a:rPr lang="en-US" sz="1200" dirty="0"/>
              <a:t>(A) Acute lung injury scores from WT and Col1a2/</a:t>
            </a:r>
            <a:r>
              <a:rPr lang="en-US" sz="1200" dirty="0" err="1"/>
              <a:t>Vcan</a:t>
            </a:r>
            <a:r>
              <a:rPr lang="en-US" sz="1200" baseline="30000" dirty="0"/>
              <a:t>-/-</a:t>
            </a:r>
            <a:r>
              <a:rPr lang="en-US" sz="1200" dirty="0"/>
              <a:t> mice 9 dpi with IAV. (B) Hematoxylin and eosin staining of representative lungs from PBS-treated and 3, 6, and 9 dpi IAV-infected mice. Scale = 100µm. (C) Total protein was measured from BAL fluid at 0 (PBS), 3, 6, and 9 dpi with IAV. Values are minimum, maximum, and median, </a:t>
            </a:r>
            <a:r>
              <a:rPr lang="en-US" sz="1200" i="1" dirty="0"/>
              <a:t>n</a:t>
            </a:r>
            <a:r>
              <a:rPr lang="en-US" sz="1200" dirty="0"/>
              <a:t> = 3 in (A) and mean ± SD, </a:t>
            </a:r>
            <a:r>
              <a:rPr lang="en-US" sz="1200" i="1" dirty="0"/>
              <a:t>n</a:t>
            </a:r>
            <a:r>
              <a:rPr lang="en-US" sz="1200" dirty="0"/>
              <a:t> = 4-14 in (C). Mann-Whitney for (A) and two-way ANOVA with Bonferroni’s for multiple comparison test for (C). Abbreviations: BAL, bronchoalveolar lavage</a:t>
            </a:r>
          </a:p>
          <a:p>
            <a:endParaRPr lang="en-US" dirty="0"/>
          </a:p>
        </p:txBody>
      </p:sp>
    </p:spTree>
    <p:extLst>
      <p:ext uri="{BB962C8B-B14F-4D97-AF65-F5344CB8AC3E}">
        <p14:creationId xmlns:p14="http://schemas.microsoft.com/office/powerpoint/2010/main" val="2396558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1434E8-9CC1-B8B2-2380-FE7C7751CF3F}"/>
              </a:ext>
            </a:extLst>
          </p:cNvPr>
          <p:cNvPicPr>
            <a:picLocks noChangeAspect="1"/>
          </p:cNvPicPr>
          <p:nvPr/>
        </p:nvPicPr>
        <p:blipFill>
          <a:blip r:embed="rId2"/>
          <a:stretch>
            <a:fillRect/>
          </a:stretch>
        </p:blipFill>
        <p:spPr>
          <a:xfrm>
            <a:off x="2716741" y="1668859"/>
            <a:ext cx="3710517" cy="2271345"/>
          </a:xfrm>
          <a:prstGeom prst="rect">
            <a:avLst/>
          </a:prstGeom>
        </p:spPr>
      </p:pic>
      <p:sp>
        <p:nvSpPr>
          <p:cNvPr id="4" name="TextBox 3">
            <a:extLst>
              <a:ext uri="{FF2B5EF4-FFF2-40B4-BE49-F238E27FC236}">
                <a16:creationId xmlns:a16="http://schemas.microsoft.com/office/drawing/2014/main" id="{327A14E0-24A9-387C-66B3-C35F6D6342E5}"/>
              </a:ext>
            </a:extLst>
          </p:cNvPr>
          <p:cNvSpPr txBox="1"/>
          <p:nvPr/>
        </p:nvSpPr>
        <p:spPr>
          <a:xfrm>
            <a:off x="2207626" y="4273341"/>
            <a:ext cx="4728746" cy="1200329"/>
          </a:xfrm>
          <a:prstGeom prst="rect">
            <a:avLst/>
          </a:prstGeom>
          <a:noFill/>
        </p:spPr>
        <p:txBody>
          <a:bodyPr wrap="square" rtlCol="0">
            <a:spAutoFit/>
          </a:bodyPr>
          <a:lstStyle/>
          <a:p>
            <a:r>
              <a:rPr lang="en-US" sz="1200" b="1" dirty="0"/>
              <a:t>Supplemental Figure S4. Circulating Leukocytes on 3 dpi with IAV </a:t>
            </a:r>
          </a:p>
          <a:p>
            <a:r>
              <a:rPr lang="en-US" sz="1200" dirty="0"/>
              <a:t>Total leukocytes, lymphocytes, neutrophils, monocytes, and eosinophils in circulation was determined from whole blood samples collected from Col1a2/</a:t>
            </a:r>
            <a:r>
              <a:rPr lang="en-US" sz="1200" dirty="0" err="1"/>
              <a:t>Vcan</a:t>
            </a:r>
            <a:r>
              <a:rPr lang="en-US" sz="1200" baseline="30000" dirty="0"/>
              <a:t>-/-</a:t>
            </a:r>
            <a:r>
              <a:rPr lang="en-US" sz="1200" dirty="0"/>
              <a:t> and WT mice 3 dpi with IAV. No differences were observed between Col1a2/</a:t>
            </a:r>
            <a:r>
              <a:rPr lang="en-US" sz="1200" dirty="0" err="1"/>
              <a:t>Vcan</a:t>
            </a:r>
            <a:r>
              <a:rPr lang="en-US" sz="1200" baseline="30000" dirty="0"/>
              <a:t>-/-</a:t>
            </a:r>
            <a:r>
              <a:rPr lang="en-US" sz="1200" dirty="0"/>
              <a:t> and WT mice using Student’s t-test. Values are mean ± SD, </a:t>
            </a:r>
            <a:r>
              <a:rPr lang="en-US" sz="1200" i="1" dirty="0"/>
              <a:t>n</a:t>
            </a:r>
            <a:r>
              <a:rPr lang="en-US" sz="1200" dirty="0"/>
              <a:t> = 5. </a:t>
            </a:r>
          </a:p>
        </p:txBody>
      </p:sp>
    </p:spTree>
    <p:extLst>
      <p:ext uri="{BB962C8B-B14F-4D97-AF65-F5344CB8AC3E}">
        <p14:creationId xmlns:p14="http://schemas.microsoft.com/office/powerpoint/2010/main" val="410127949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176828</TotalTime>
  <Words>479</Words>
  <Application>Microsoft Office PowerPoint</Application>
  <PresentationFormat>On-screen Show (4:3)</PresentationFormat>
  <Paragraphs>24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 Y. Chang</dc:creator>
  <cp:lastModifiedBy>Jourdan E Brune</cp:lastModifiedBy>
  <cp:revision>591</cp:revision>
  <dcterms:created xsi:type="dcterms:W3CDTF">2023-05-25T18:02:00Z</dcterms:created>
  <dcterms:modified xsi:type="dcterms:W3CDTF">2026-05-12T21:36:13Z</dcterms:modified>
</cp:coreProperties>
</file>