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33.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notesSlides/notesSlide34.xml" ContentType="application/vnd.openxmlformats-officedocument.presentationml.notesSlide+xml"/>
  <Override PartName="/ppt/charts/chart3.xml" ContentType="application/vnd.openxmlformats-officedocument.drawingml.chart+xml"/>
  <Override PartName="/ppt/theme/themeOverride3.xml" ContentType="application/vnd.openxmlformats-officedocument.themeOverride+xml"/>
  <Override PartName="/ppt/notesSlides/notesSlide35.xml" ContentType="application/vnd.openxmlformats-officedocument.presentationml.notesSlide+xml"/>
  <Override PartName="/ppt/charts/chart4.xml" ContentType="application/vnd.openxmlformats-officedocument.drawingml.chart+xml"/>
  <Override PartName="/ppt/theme/themeOverride4.xml" ContentType="application/vnd.openxmlformats-officedocument.themeOverride+xml"/>
  <Override PartName="/ppt/notesSlides/notesSlide36.xml" ContentType="application/vnd.openxmlformats-officedocument.presentationml.notesSlide+xml"/>
  <Override PartName="/ppt/charts/chart5.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charts/chart6.xml" ContentType="application/vnd.openxmlformats-officedocument.drawingml.chart+xml"/>
  <Override PartName="/ppt/theme/themeOverride5.xml" ContentType="application/vnd.openxmlformats-officedocument.themeOverride+xml"/>
  <Override PartName="/ppt/notesSlides/notesSlide40.xml" ContentType="application/vnd.openxmlformats-officedocument.presentationml.notesSlide+xml"/>
  <Override PartName="/ppt/charts/chart7.xml" ContentType="application/vnd.openxmlformats-officedocument.drawingml.chart+xml"/>
  <Override PartName="/ppt/notesSlides/notesSlide41.xml" ContentType="application/vnd.openxmlformats-officedocument.presentationml.notesSlide+xml"/>
  <Override PartName="/ppt/charts/chart8.xml" ContentType="application/vnd.openxmlformats-officedocument.drawingml.chart+xml"/>
  <Override PartName="/ppt/theme/themeOverride6.xml" ContentType="application/vnd.openxmlformats-officedocument.themeOverride+xml"/>
  <Override PartName="/ppt/notesSlides/notesSlide42.xml" ContentType="application/vnd.openxmlformats-officedocument.presentationml.notesSlide+xml"/>
  <Override PartName="/ppt/charts/chart9.xml" ContentType="application/vnd.openxmlformats-officedocument.drawingml.chart+xml"/>
  <Override PartName="/ppt/theme/themeOverride7.xml" ContentType="application/vnd.openxmlformats-officedocument.themeOverride+xml"/>
  <Override PartName="/ppt/notesSlides/notesSlide4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rts/chart10.xml" ContentType="application/vnd.openxmlformats-officedocument.drawingml.chart+xml"/>
  <Override PartName="/ppt/theme/themeOverride8.xml" ContentType="application/vnd.openxmlformats-officedocument.themeOverr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charts/chart11.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708" r:id="rId5"/>
    <p:sldMasterId id="2147483756" r:id="rId6"/>
    <p:sldMasterId id="2147483780" r:id="rId7"/>
    <p:sldMasterId id="2147483792" r:id="rId8"/>
    <p:sldMasterId id="2147483804" r:id="rId9"/>
  </p:sldMasterIdLst>
  <p:notesMasterIdLst>
    <p:notesMasterId r:id="rId69"/>
  </p:notesMasterIdLst>
  <p:handoutMasterIdLst>
    <p:handoutMasterId r:id="rId70"/>
  </p:handoutMasterIdLst>
  <p:sldIdLst>
    <p:sldId id="318" r:id="rId10"/>
    <p:sldId id="323" r:id="rId11"/>
    <p:sldId id="402" r:id="rId12"/>
    <p:sldId id="321" r:id="rId13"/>
    <p:sldId id="399" r:id="rId14"/>
    <p:sldId id="400" r:id="rId15"/>
    <p:sldId id="320" r:id="rId16"/>
    <p:sldId id="324" r:id="rId17"/>
    <p:sldId id="401" r:id="rId18"/>
    <p:sldId id="292" r:id="rId19"/>
    <p:sldId id="395" r:id="rId20"/>
    <p:sldId id="293" r:id="rId21"/>
    <p:sldId id="404" r:id="rId22"/>
    <p:sldId id="396" r:id="rId23"/>
    <p:sldId id="343" r:id="rId24"/>
    <p:sldId id="372" r:id="rId25"/>
    <p:sldId id="385" r:id="rId26"/>
    <p:sldId id="384" r:id="rId27"/>
    <p:sldId id="397" r:id="rId28"/>
    <p:sldId id="383" r:id="rId29"/>
    <p:sldId id="386" r:id="rId30"/>
    <p:sldId id="373" r:id="rId31"/>
    <p:sldId id="377" r:id="rId32"/>
    <p:sldId id="378" r:id="rId33"/>
    <p:sldId id="379" r:id="rId34"/>
    <p:sldId id="380" r:id="rId35"/>
    <p:sldId id="381" r:id="rId36"/>
    <p:sldId id="382" r:id="rId37"/>
    <p:sldId id="398" r:id="rId38"/>
    <p:sldId id="403" r:id="rId39"/>
    <p:sldId id="387" r:id="rId40"/>
    <p:sldId id="328" r:id="rId41"/>
    <p:sldId id="355" r:id="rId42"/>
    <p:sldId id="358" r:id="rId43"/>
    <p:sldId id="338" r:id="rId44"/>
    <p:sldId id="359" r:id="rId45"/>
    <p:sldId id="363" r:id="rId46"/>
    <p:sldId id="364" r:id="rId47"/>
    <p:sldId id="330" r:id="rId48"/>
    <p:sldId id="339" r:id="rId49"/>
    <p:sldId id="349" r:id="rId50"/>
    <p:sldId id="357" r:id="rId51"/>
    <p:sldId id="331" r:id="rId52"/>
    <p:sldId id="281" r:id="rId53"/>
    <p:sldId id="366" r:id="rId54"/>
    <p:sldId id="308" r:id="rId55"/>
    <p:sldId id="332" r:id="rId56"/>
    <p:sldId id="365" r:id="rId57"/>
    <p:sldId id="333" r:id="rId58"/>
    <p:sldId id="369" r:id="rId59"/>
    <p:sldId id="351" r:id="rId60"/>
    <p:sldId id="340" r:id="rId61"/>
    <p:sldId id="352" r:id="rId62"/>
    <p:sldId id="392" r:id="rId63"/>
    <p:sldId id="390" r:id="rId64"/>
    <p:sldId id="391" r:id="rId65"/>
    <p:sldId id="393" r:id="rId66"/>
    <p:sldId id="394" r:id="rId67"/>
    <p:sldId id="261" r:id="rId68"/>
  </p:sldIdLst>
  <p:sldSz cx="9144000" cy="6858000" type="screen4x3"/>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32">
          <p15:clr>
            <a:srgbClr val="A4A3A4"/>
          </p15:clr>
        </p15:guide>
        <p15:guide id="2" pos="2212">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raba Sey" initials="AS" lastIdx="6"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1E25"/>
    <a:srgbClr val="E81E25"/>
    <a:srgbClr val="FF0E0E"/>
    <a:srgbClr val="F71115"/>
    <a:srgbClr val="F71E2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59" autoAdjust="0"/>
    <p:restoredTop sz="86174" autoAdjust="0"/>
  </p:normalViewPr>
  <p:slideViewPr>
    <p:cSldViewPr snapToGrid="0" snapToObjects="1" showGuides="1">
      <p:cViewPr varScale="1">
        <p:scale>
          <a:sx n="97" d="100"/>
          <a:sy n="97" d="100"/>
        </p:scale>
        <p:origin x="1470" y="78"/>
      </p:cViewPr>
      <p:guideLst>
        <p:guide orient="horz" pos="2160"/>
        <p:guide pos="2880"/>
      </p:guideLst>
    </p:cSldViewPr>
  </p:slideViewPr>
  <p:outlineViewPr>
    <p:cViewPr>
      <p:scale>
        <a:sx n="33" d="100"/>
        <a:sy n="33" d="100"/>
      </p:scale>
      <p:origin x="0" y="1008"/>
    </p:cViewPr>
  </p:outlineViewPr>
  <p:notesTextViewPr>
    <p:cViewPr>
      <p:scale>
        <a:sx n="100" d="100"/>
        <a:sy n="100" d="100"/>
      </p:scale>
      <p:origin x="0" y="0"/>
    </p:cViewPr>
  </p:notesTextViewPr>
  <p:sorterViewPr>
    <p:cViewPr>
      <p:scale>
        <a:sx n="100" d="100"/>
        <a:sy n="100" d="100"/>
      </p:scale>
      <p:origin x="0" y="3630"/>
    </p:cViewPr>
  </p:sorterViewPr>
  <p:notesViewPr>
    <p:cSldViewPr snapToGrid="0" snapToObjects="1" showGuides="1">
      <p:cViewPr varScale="1">
        <p:scale>
          <a:sx n="56" d="100"/>
          <a:sy n="56" d="100"/>
        </p:scale>
        <p:origin x="-2826" y="-84"/>
      </p:cViewPr>
      <p:guideLst>
        <p:guide orient="horz" pos="2932"/>
        <p:guide pos="221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slide" Target="slides/slide41.xml"/><Relationship Id="rId55" Type="http://schemas.openxmlformats.org/officeDocument/2006/relationships/slide" Target="slides/slide46.xml"/><Relationship Id="rId63" Type="http://schemas.openxmlformats.org/officeDocument/2006/relationships/slide" Target="slides/slide54.xml"/><Relationship Id="rId68" Type="http://schemas.openxmlformats.org/officeDocument/2006/relationships/slide" Target="slides/slide59.xml"/><Relationship Id="rId7" Type="http://schemas.openxmlformats.org/officeDocument/2006/relationships/slideMaster" Target="slideMasters/slideMaster4.xml"/><Relationship Id="rId71"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slide" Target="slides/slide44.xml"/><Relationship Id="rId58" Type="http://schemas.openxmlformats.org/officeDocument/2006/relationships/slide" Target="slides/slide49.xml"/><Relationship Id="rId66" Type="http://schemas.openxmlformats.org/officeDocument/2006/relationships/slide" Target="slides/slide57.xml"/><Relationship Id="rId7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slide" Target="slides/slide48.xml"/><Relationship Id="rId61" Type="http://schemas.openxmlformats.org/officeDocument/2006/relationships/slide" Target="slides/slide52.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openxmlformats.org/officeDocument/2006/relationships/slide" Target="slides/slide51.xml"/><Relationship Id="rId65" Type="http://schemas.openxmlformats.org/officeDocument/2006/relationships/slide" Target="slides/slide56.xml"/><Relationship Id="rId73"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slide" Target="slides/slide47.xml"/><Relationship Id="rId64" Type="http://schemas.openxmlformats.org/officeDocument/2006/relationships/slide" Target="slides/slide55.xml"/><Relationship Id="rId69" Type="http://schemas.openxmlformats.org/officeDocument/2006/relationships/notesMaster" Target="notesMasters/notesMaster1.xml"/><Relationship Id="rId8" Type="http://schemas.openxmlformats.org/officeDocument/2006/relationships/slideMaster" Target="slideMasters/slideMaster5.xml"/><Relationship Id="rId51" Type="http://schemas.openxmlformats.org/officeDocument/2006/relationships/slide" Target="slides/slide42.xml"/><Relationship Id="rId72"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slide" Target="slides/slide50.xml"/><Relationship Id="rId67" Type="http://schemas.openxmlformats.org/officeDocument/2006/relationships/slide" Target="slides/slide58.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slide" Target="slides/slide45.xml"/><Relationship Id="rId62" Type="http://schemas.openxmlformats.org/officeDocument/2006/relationships/slide" Target="slides/slide53.xml"/><Relationship Id="rId70" Type="http://schemas.openxmlformats.org/officeDocument/2006/relationships/handoutMaster" Target="handoutMasters/handoutMaster1.xml"/><Relationship Id="rId75"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Worksheet3.xlsx"/><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6.xml.rels><?xml version="1.0" encoding="UTF-8" standalone="yes"?>
<Relationships xmlns="http://schemas.openxmlformats.org/package/2006/relationships"><Relationship Id="rId2" Type="http://schemas.openxmlformats.org/officeDocument/2006/relationships/package" Target="../embeddings/Microsoft_Excel_Worksheet4.xlsx"/><Relationship Id="rId1" Type="http://schemas.openxmlformats.org/officeDocument/2006/relationships/themeOverride" Target="../theme/themeOverride5.xml"/></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8.xml.rels><?xml version="1.0" encoding="UTF-8" standalone="yes"?>
<Relationships xmlns="http://schemas.openxmlformats.org/package/2006/relationships"><Relationship Id="rId2" Type="http://schemas.openxmlformats.org/officeDocument/2006/relationships/oleObject" Target="../embeddings/oleObject3.bin"/><Relationship Id="rId1" Type="http://schemas.openxmlformats.org/officeDocument/2006/relationships/themeOverride" Target="../theme/themeOverride6.xml"/></Relationships>
</file>

<file path=ppt/charts/_rels/chart9.xml.rels><?xml version="1.0" encoding="UTF-8" standalone="yes"?>
<Relationships xmlns="http://schemas.openxmlformats.org/package/2006/relationships"><Relationship Id="rId2" Type="http://schemas.openxmlformats.org/officeDocument/2006/relationships/oleObject" Target="../embeddings/oleObject4.bin"/><Relationship Id="rId1" Type="http://schemas.openxmlformats.org/officeDocument/2006/relationships/themeOverride" Target="../theme/themeOverride7.xml"/></Relationships>
</file>

<file path=ppt/charts/_rels/chart10.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8.xml"/></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'Chart 11'!$AB$41</c:f>
              <c:strCache>
                <c:ptCount val="1"/>
                <c:pt idx="0">
                  <c:v>First use of computer at public access venue</c:v>
                </c:pt>
              </c:strCache>
            </c:strRef>
          </c:tx>
          <c:spPr>
            <a:solidFill>
              <a:schemeClr val="accent1"/>
            </a:solidFill>
          </c:spPr>
          <c:invertIfNegative val="0"/>
          <c:dLbls>
            <c:delete val="1"/>
          </c:dLbls>
          <c:cat>
            <c:strRef>
              <c:f>'Chart 11'!$AC$40:$AG$40</c:f>
              <c:strCache>
                <c:ptCount val="5"/>
                <c:pt idx="0">
                  <c:v>Bangladesh</c:v>
                </c:pt>
                <c:pt idx="1">
                  <c:v>Brazil</c:v>
                </c:pt>
                <c:pt idx="2">
                  <c:v>Chile</c:v>
                </c:pt>
                <c:pt idx="3">
                  <c:v>Ghana</c:v>
                </c:pt>
                <c:pt idx="4">
                  <c:v>Philippines</c:v>
                </c:pt>
              </c:strCache>
            </c:strRef>
          </c:cat>
          <c:val>
            <c:numRef>
              <c:f>'Chart 11'!$AC$41:$AG$41</c:f>
              <c:numCache>
                <c:formatCode>0.0</c:formatCode>
                <c:ptCount val="5"/>
                <c:pt idx="0">
                  <c:v>59.7</c:v>
                </c:pt>
                <c:pt idx="1">
                  <c:v>33.299999999999997</c:v>
                </c:pt>
                <c:pt idx="2">
                  <c:v>49.5</c:v>
                </c:pt>
                <c:pt idx="3">
                  <c:v>48.7</c:v>
                </c:pt>
                <c:pt idx="4">
                  <c:v>59</c:v>
                </c:pt>
              </c:numCache>
            </c:numRef>
          </c:val>
        </c:ser>
        <c:ser>
          <c:idx val="1"/>
          <c:order val="1"/>
          <c:tx>
            <c:strRef>
              <c:f>'Chart 11'!$AB$42</c:f>
              <c:strCache>
                <c:ptCount val="1"/>
                <c:pt idx="0">
                  <c:v>First use of Internet at public access venue</c:v>
                </c:pt>
              </c:strCache>
            </c:strRef>
          </c:tx>
          <c:spPr>
            <a:solidFill>
              <a:schemeClr val="accent2"/>
            </a:solidFill>
          </c:spPr>
          <c:invertIfNegative val="0"/>
          <c:dLbls>
            <c:delete val="1"/>
          </c:dLbls>
          <c:cat>
            <c:strRef>
              <c:f>'Chart 11'!$AC$40:$AG$40</c:f>
              <c:strCache>
                <c:ptCount val="5"/>
                <c:pt idx="0">
                  <c:v>Bangladesh</c:v>
                </c:pt>
                <c:pt idx="1">
                  <c:v>Brazil</c:v>
                </c:pt>
                <c:pt idx="2">
                  <c:v>Chile</c:v>
                </c:pt>
                <c:pt idx="3">
                  <c:v>Ghana</c:v>
                </c:pt>
                <c:pt idx="4">
                  <c:v>Philippines</c:v>
                </c:pt>
              </c:strCache>
            </c:strRef>
          </c:cat>
          <c:val>
            <c:numRef>
              <c:f>'Chart 11'!$AC$42:$AG$42</c:f>
              <c:numCache>
                <c:formatCode>General</c:formatCode>
                <c:ptCount val="5"/>
                <c:pt idx="0">
                  <c:v>75.099999999999994</c:v>
                </c:pt>
                <c:pt idx="1">
                  <c:v>34.5</c:v>
                </c:pt>
                <c:pt idx="2">
                  <c:v>56.1</c:v>
                </c:pt>
                <c:pt idx="3">
                  <c:v>77.7</c:v>
                </c:pt>
                <c:pt idx="4">
                  <c:v>67.599999999999994</c:v>
                </c:pt>
              </c:numCache>
            </c:numRef>
          </c:val>
        </c:ser>
        <c:dLbls>
          <c:showLegendKey val="0"/>
          <c:showVal val="1"/>
          <c:showCatName val="0"/>
          <c:showSerName val="0"/>
          <c:showPercent val="0"/>
          <c:showBubbleSize val="0"/>
        </c:dLbls>
        <c:gapWidth val="75"/>
        <c:axId val="197784400"/>
        <c:axId val="197784792"/>
      </c:barChart>
      <c:catAx>
        <c:axId val="197784400"/>
        <c:scaling>
          <c:orientation val="minMax"/>
        </c:scaling>
        <c:delete val="0"/>
        <c:axPos val="b"/>
        <c:numFmt formatCode="General" sourceLinked="1"/>
        <c:majorTickMark val="none"/>
        <c:minorTickMark val="none"/>
        <c:tickLblPos val="nextTo"/>
        <c:txPr>
          <a:bodyPr/>
          <a:lstStyle/>
          <a:p>
            <a:pPr>
              <a:defRPr sz="1200"/>
            </a:pPr>
            <a:endParaRPr lang="en-US"/>
          </a:p>
        </c:txPr>
        <c:crossAx val="197784792"/>
        <c:crosses val="autoZero"/>
        <c:auto val="1"/>
        <c:lblAlgn val="ctr"/>
        <c:lblOffset val="100"/>
        <c:noMultiLvlLbl val="0"/>
      </c:catAx>
      <c:valAx>
        <c:axId val="197784792"/>
        <c:scaling>
          <c:orientation val="minMax"/>
          <c:max val="100"/>
        </c:scaling>
        <c:delete val="0"/>
        <c:axPos val="l"/>
        <c:majorGridlines/>
        <c:title>
          <c:tx>
            <c:rich>
              <a:bodyPr rot="-5400000" vert="horz"/>
              <a:lstStyle/>
              <a:p>
                <a:pPr>
                  <a:defRPr sz="1200" b="0"/>
                </a:pPr>
                <a:r>
                  <a:rPr lang="en-US" sz="1200" b="0" dirty="0"/>
                  <a:t>% of users</a:t>
                </a:r>
              </a:p>
            </c:rich>
          </c:tx>
          <c:layout/>
          <c:overlay val="0"/>
        </c:title>
        <c:numFmt formatCode="0" sourceLinked="0"/>
        <c:majorTickMark val="none"/>
        <c:minorTickMark val="none"/>
        <c:tickLblPos val="nextTo"/>
        <c:txPr>
          <a:bodyPr/>
          <a:lstStyle/>
          <a:p>
            <a:pPr>
              <a:defRPr sz="1200"/>
            </a:pPr>
            <a:endParaRPr lang="en-US"/>
          </a:p>
        </c:txPr>
        <c:crossAx val="197784400"/>
        <c:crosses val="autoZero"/>
        <c:crossBetween val="between"/>
      </c:valAx>
    </c:plotArea>
    <c:legend>
      <c:legendPos val="b"/>
      <c:layout/>
      <c:overlay val="0"/>
      <c:txPr>
        <a:bodyPr/>
        <a:lstStyle/>
        <a:p>
          <a:pPr>
            <a:defRPr sz="1400"/>
          </a:pPr>
          <a:endParaRPr lang="en-US"/>
        </a:p>
      </c:txPr>
    </c:legend>
    <c:plotVisOnly val="1"/>
    <c:dispBlanksAs val="gap"/>
    <c:showDLblsOverMax val="0"/>
  </c:chart>
  <c:spPr>
    <a:ln>
      <a:noFill/>
    </a:ln>
    <a:effectLst/>
  </c:spPr>
  <c:txPr>
    <a:bodyPr/>
    <a:lstStyle/>
    <a:p>
      <a:pPr>
        <a:defRPr sz="800"/>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dirty="0" smtClean="0">
                <a:latin typeface="Calibri" pitchFamily="34" charset="0"/>
              </a:rPr>
              <a:t>Main</a:t>
            </a:r>
            <a:r>
              <a:rPr lang="en-US" baseline="0" dirty="0" smtClean="0">
                <a:latin typeface="Calibri" pitchFamily="34" charset="0"/>
              </a:rPr>
              <a:t> r</a:t>
            </a:r>
            <a:r>
              <a:rPr lang="en-US" dirty="0" smtClean="0">
                <a:latin typeface="Calibri" pitchFamily="34" charset="0"/>
              </a:rPr>
              <a:t>easons</a:t>
            </a:r>
            <a:r>
              <a:rPr lang="en-US" baseline="0" dirty="0" smtClean="0">
                <a:latin typeface="Calibri" pitchFamily="34" charset="0"/>
              </a:rPr>
              <a:t> </a:t>
            </a:r>
            <a:r>
              <a:rPr lang="en-US" baseline="0" dirty="0">
                <a:latin typeface="Calibri" pitchFamily="34" charset="0"/>
              </a:rPr>
              <a:t>for using public access venues</a:t>
            </a:r>
            <a:endParaRPr lang="en-US" dirty="0">
              <a:latin typeface="Calibri" pitchFamily="34" charset="0"/>
            </a:endParaRPr>
          </a:p>
        </c:rich>
      </c:tx>
      <c:layout/>
      <c:overlay val="0"/>
    </c:title>
    <c:autoTitleDeleted val="0"/>
    <c:plotArea>
      <c:layout/>
      <c:barChart>
        <c:barDir val="bar"/>
        <c:grouping val="clustered"/>
        <c:varyColors val="0"/>
        <c:ser>
          <c:idx val="0"/>
          <c:order val="0"/>
          <c:tx>
            <c:strRef>
              <c:f>Sheet1!$B$1</c:f>
              <c:strCache>
                <c:ptCount val="1"/>
                <c:pt idx="0">
                  <c:v>All</c:v>
                </c:pt>
              </c:strCache>
            </c:strRef>
          </c:tx>
          <c:invertIfNegative val="0"/>
          <c:cat>
            <c:strRef>
              <c:f>Sheet1!$A$2:$A$7</c:f>
              <c:strCache>
                <c:ptCount val="6"/>
                <c:pt idx="0">
                  <c:v>To get help from other users</c:v>
                </c:pt>
                <c:pt idx="1">
                  <c:v>To get help from venue staff</c:v>
                </c:pt>
                <c:pt idx="2">
                  <c:v>Better equipment than home or work</c:v>
                </c:pt>
                <c:pt idx="3">
                  <c:v>No other option for computer access</c:v>
                </c:pt>
                <c:pt idx="4">
                  <c:v>To work or be with friends or other people</c:v>
                </c:pt>
                <c:pt idx="5">
                  <c:v>No other option for Internet access</c:v>
                </c:pt>
              </c:strCache>
            </c:strRef>
          </c:cat>
          <c:val>
            <c:numRef>
              <c:f>Sheet1!$B$2:$B$7</c:f>
              <c:numCache>
                <c:formatCode>General</c:formatCode>
                <c:ptCount val="6"/>
                <c:pt idx="0">
                  <c:v>2</c:v>
                </c:pt>
                <c:pt idx="1">
                  <c:v>7</c:v>
                </c:pt>
                <c:pt idx="2">
                  <c:v>15</c:v>
                </c:pt>
                <c:pt idx="3">
                  <c:v>15</c:v>
                </c:pt>
                <c:pt idx="4">
                  <c:v>18</c:v>
                </c:pt>
                <c:pt idx="5">
                  <c:v>33</c:v>
                </c:pt>
              </c:numCache>
            </c:numRef>
          </c:val>
        </c:ser>
        <c:dLbls>
          <c:showLegendKey val="0"/>
          <c:showVal val="0"/>
          <c:showCatName val="0"/>
          <c:showSerName val="0"/>
          <c:showPercent val="0"/>
          <c:showBubbleSize val="0"/>
        </c:dLbls>
        <c:gapWidth val="150"/>
        <c:axId val="197785576"/>
        <c:axId val="197785968"/>
      </c:barChart>
      <c:catAx>
        <c:axId val="197785576"/>
        <c:scaling>
          <c:orientation val="minMax"/>
        </c:scaling>
        <c:delete val="0"/>
        <c:axPos val="l"/>
        <c:numFmt formatCode="General" sourceLinked="0"/>
        <c:majorTickMark val="out"/>
        <c:minorTickMark val="none"/>
        <c:tickLblPos val="nextTo"/>
        <c:txPr>
          <a:bodyPr/>
          <a:lstStyle/>
          <a:p>
            <a:pPr>
              <a:defRPr sz="1200"/>
            </a:pPr>
            <a:endParaRPr lang="en-US"/>
          </a:p>
        </c:txPr>
        <c:crossAx val="197785968"/>
        <c:crosses val="autoZero"/>
        <c:auto val="1"/>
        <c:lblAlgn val="ctr"/>
        <c:lblOffset val="100"/>
        <c:noMultiLvlLbl val="0"/>
      </c:catAx>
      <c:valAx>
        <c:axId val="197785968"/>
        <c:scaling>
          <c:orientation val="minMax"/>
        </c:scaling>
        <c:delete val="0"/>
        <c:axPos val="b"/>
        <c:majorGridlines/>
        <c:numFmt formatCode="General" sourceLinked="1"/>
        <c:majorTickMark val="out"/>
        <c:minorTickMark val="none"/>
        <c:tickLblPos val="nextTo"/>
        <c:crossAx val="197785576"/>
        <c:crosses val="autoZero"/>
        <c:crossBetween val="between"/>
      </c:valAx>
    </c:plotArea>
    <c:plotVisOnly val="1"/>
    <c:dispBlanksAs val="gap"/>
    <c:showDLblsOverMax val="0"/>
  </c:chart>
  <c:spPr>
    <a:effectLst/>
  </c:sp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dirty="0"/>
              <a:t>Type of Information Sought</a:t>
            </a:r>
          </a:p>
        </c:rich>
      </c:tx>
      <c:layout>
        <c:manualLayout>
          <c:xMode val="edge"/>
          <c:yMode val="edge"/>
          <c:x val="0.27400469678132339"/>
          <c:y val="2.1240232605633919E-2"/>
        </c:manualLayout>
      </c:layout>
      <c:overlay val="0"/>
    </c:title>
    <c:autoTitleDeleted val="0"/>
    <c:plotArea>
      <c:layout/>
      <c:barChart>
        <c:barDir val="bar"/>
        <c:grouping val="clustered"/>
        <c:varyColors val="0"/>
        <c:ser>
          <c:idx val="0"/>
          <c:order val="0"/>
          <c:tx>
            <c:strRef>
              <c:f>Sheet1!$E$1</c:f>
              <c:strCache>
                <c:ptCount val="1"/>
                <c:pt idx="0">
                  <c:v>All</c:v>
                </c:pt>
              </c:strCache>
            </c:strRef>
          </c:tx>
          <c:invertIfNegative val="0"/>
          <c:cat>
            <c:strRef>
              <c:f>Sheet1!$D$2:$D$8</c:f>
              <c:strCache>
                <c:ptCount val="7"/>
                <c:pt idx="0">
                  <c:v>Culture &amp; language</c:v>
                </c:pt>
                <c:pt idx="1">
                  <c:v>Health information</c:v>
                </c:pt>
                <c:pt idx="2">
                  <c:v>Government services</c:v>
                </c:pt>
                <c:pt idx="3">
                  <c:v>News</c:v>
                </c:pt>
                <c:pt idx="4">
                  <c:v>Employment &amp; business opportunities</c:v>
                </c:pt>
                <c:pt idx="5">
                  <c:v>Entertainment</c:v>
                </c:pt>
                <c:pt idx="6">
                  <c:v>Education</c:v>
                </c:pt>
              </c:strCache>
            </c:strRef>
          </c:cat>
          <c:val>
            <c:numRef>
              <c:f>Sheet1!$E$2:$E$8</c:f>
              <c:numCache>
                <c:formatCode>General</c:formatCode>
                <c:ptCount val="7"/>
                <c:pt idx="0">
                  <c:v>9</c:v>
                </c:pt>
                <c:pt idx="1">
                  <c:v>10</c:v>
                </c:pt>
                <c:pt idx="2">
                  <c:v>11</c:v>
                </c:pt>
                <c:pt idx="3">
                  <c:v>29</c:v>
                </c:pt>
                <c:pt idx="4">
                  <c:v>32</c:v>
                </c:pt>
                <c:pt idx="5">
                  <c:v>43</c:v>
                </c:pt>
                <c:pt idx="6">
                  <c:v>58</c:v>
                </c:pt>
              </c:numCache>
            </c:numRef>
          </c:val>
        </c:ser>
        <c:dLbls>
          <c:showLegendKey val="0"/>
          <c:showVal val="0"/>
          <c:showCatName val="0"/>
          <c:showSerName val="0"/>
          <c:showPercent val="0"/>
          <c:showBubbleSize val="0"/>
        </c:dLbls>
        <c:gapWidth val="150"/>
        <c:axId val="197786752"/>
        <c:axId val="138995392"/>
      </c:barChart>
      <c:catAx>
        <c:axId val="197786752"/>
        <c:scaling>
          <c:orientation val="minMax"/>
        </c:scaling>
        <c:delete val="0"/>
        <c:axPos val="l"/>
        <c:numFmt formatCode="General" sourceLinked="0"/>
        <c:majorTickMark val="out"/>
        <c:minorTickMark val="none"/>
        <c:tickLblPos val="nextTo"/>
        <c:crossAx val="138995392"/>
        <c:crosses val="autoZero"/>
        <c:auto val="1"/>
        <c:lblAlgn val="ctr"/>
        <c:lblOffset val="100"/>
        <c:noMultiLvlLbl val="0"/>
      </c:catAx>
      <c:valAx>
        <c:axId val="138995392"/>
        <c:scaling>
          <c:orientation val="minMax"/>
        </c:scaling>
        <c:delete val="0"/>
        <c:axPos val="b"/>
        <c:majorGridlines/>
        <c:numFmt formatCode="General" sourceLinked="1"/>
        <c:majorTickMark val="out"/>
        <c:minorTickMark val="none"/>
        <c:tickLblPos val="nextTo"/>
        <c:txPr>
          <a:bodyPr/>
          <a:lstStyle/>
          <a:p>
            <a:pPr>
              <a:defRPr>
                <a:latin typeface="+mn-lt"/>
              </a:defRPr>
            </a:pPr>
            <a:endParaRPr lang="en-US"/>
          </a:p>
        </c:txPr>
        <c:crossAx val="197786752"/>
        <c:crosses val="autoZero"/>
        <c:crossBetween val="between"/>
      </c:valAx>
    </c:plotArea>
    <c:plotVisOnly val="1"/>
    <c:dispBlanksAs val="gap"/>
    <c:showDLblsOverMax val="0"/>
  </c:chart>
  <c:spPr>
    <a:effectLst/>
  </c:spPr>
  <c:txPr>
    <a:bodyPr/>
    <a:lstStyle/>
    <a:p>
      <a:pPr>
        <a:defRPr sz="1600"/>
      </a:pPr>
      <a:endParaRPr lang="en-US"/>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Sheet1!$B$10</c:f>
              <c:strCache>
                <c:ptCount val="1"/>
                <c:pt idx="0">
                  <c:v>Computer</c:v>
                </c:pt>
              </c:strCache>
            </c:strRef>
          </c:tx>
          <c:invertIfNegative val="0"/>
          <c:cat>
            <c:strRef>
              <c:f>Sheet1!$A$11:$A$13</c:f>
              <c:strCache>
                <c:ptCount val="3"/>
                <c:pt idx="0">
                  <c:v>Public access venue</c:v>
                </c:pt>
                <c:pt idx="1">
                  <c:v>Home</c:v>
                </c:pt>
                <c:pt idx="2">
                  <c:v>School</c:v>
                </c:pt>
              </c:strCache>
            </c:strRef>
          </c:cat>
          <c:val>
            <c:numRef>
              <c:f>Sheet1!$B$11:$B$13</c:f>
              <c:numCache>
                <c:formatCode>0</c:formatCode>
                <c:ptCount val="3"/>
                <c:pt idx="0">
                  <c:v>40</c:v>
                </c:pt>
                <c:pt idx="1">
                  <c:v>23</c:v>
                </c:pt>
                <c:pt idx="2">
                  <c:v>23</c:v>
                </c:pt>
              </c:numCache>
            </c:numRef>
          </c:val>
        </c:ser>
        <c:ser>
          <c:idx val="1"/>
          <c:order val="1"/>
          <c:tx>
            <c:strRef>
              <c:f>Sheet1!$C$10</c:f>
              <c:strCache>
                <c:ptCount val="1"/>
                <c:pt idx="0">
                  <c:v>Internet</c:v>
                </c:pt>
              </c:strCache>
            </c:strRef>
          </c:tx>
          <c:invertIfNegative val="0"/>
          <c:cat>
            <c:strRef>
              <c:f>Sheet1!$A$11:$A$13</c:f>
              <c:strCache>
                <c:ptCount val="3"/>
                <c:pt idx="0">
                  <c:v>Public access venue</c:v>
                </c:pt>
                <c:pt idx="1">
                  <c:v>Home</c:v>
                </c:pt>
                <c:pt idx="2">
                  <c:v>School</c:v>
                </c:pt>
              </c:strCache>
            </c:strRef>
          </c:cat>
          <c:val>
            <c:numRef>
              <c:f>Sheet1!$C$11:$C$13</c:f>
              <c:numCache>
                <c:formatCode>General</c:formatCode>
                <c:ptCount val="3"/>
                <c:pt idx="0">
                  <c:v>50</c:v>
                </c:pt>
                <c:pt idx="1">
                  <c:v>18</c:v>
                </c:pt>
                <c:pt idx="2">
                  <c:v>17</c:v>
                </c:pt>
              </c:numCache>
            </c:numRef>
          </c:val>
        </c:ser>
        <c:dLbls>
          <c:showLegendKey val="0"/>
          <c:showVal val="0"/>
          <c:showCatName val="0"/>
          <c:showSerName val="0"/>
          <c:showPercent val="0"/>
          <c:showBubbleSize val="0"/>
        </c:dLbls>
        <c:gapWidth val="150"/>
        <c:axId val="199180472"/>
        <c:axId val="199180864"/>
      </c:barChart>
      <c:catAx>
        <c:axId val="199180472"/>
        <c:scaling>
          <c:orientation val="minMax"/>
        </c:scaling>
        <c:delete val="0"/>
        <c:axPos val="b"/>
        <c:numFmt formatCode="General" sourceLinked="0"/>
        <c:majorTickMark val="out"/>
        <c:minorTickMark val="none"/>
        <c:tickLblPos val="nextTo"/>
        <c:crossAx val="199180864"/>
        <c:crosses val="autoZero"/>
        <c:auto val="1"/>
        <c:lblAlgn val="ctr"/>
        <c:lblOffset val="100"/>
        <c:noMultiLvlLbl val="0"/>
      </c:catAx>
      <c:valAx>
        <c:axId val="199180864"/>
        <c:scaling>
          <c:orientation val="minMax"/>
        </c:scaling>
        <c:delete val="0"/>
        <c:axPos val="l"/>
        <c:majorGridlines/>
        <c:numFmt formatCode="0" sourceLinked="1"/>
        <c:majorTickMark val="out"/>
        <c:minorTickMark val="none"/>
        <c:tickLblPos val="nextTo"/>
        <c:crossAx val="199180472"/>
        <c:crosses val="autoZero"/>
        <c:crossBetween val="between"/>
      </c:valAx>
    </c:plotArea>
    <c:legend>
      <c:legendPos val="r"/>
      <c:layout/>
      <c:overlay val="0"/>
    </c:legend>
    <c:plotVisOnly val="1"/>
    <c:dispBlanksAs val="gap"/>
    <c:showDLblsOverMax val="0"/>
  </c:chart>
  <c:spPr>
    <a:effectLst/>
  </c:spPr>
  <c:txPr>
    <a:bodyPr/>
    <a:lstStyle/>
    <a:p>
      <a:pPr>
        <a:defRPr sz="2000"/>
      </a:pPr>
      <a:endParaRPr lang="en-US"/>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a:lstStyle/>
          <a:p>
            <a:pPr>
              <a:defRPr/>
            </a:pPr>
            <a:r>
              <a:rPr lang="en-US" sz="1680" b="1" i="0" u="none" strike="noStrike" baseline="0" dirty="0" smtClean="0">
                <a:effectLst/>
              </a:rPr>
              <a:t>Frequency of seeking assistance from venue staff, every time or most times</a:t>
            </a:r>
            <a:endParaRPr lang="en-US" dirty="0"/>
          </a:p>
        </c:rich>
      </c:tx>
      <c:layout>
        <c:manualLayout>
          <c:xMode val="edge"/>
          <c:yMode val="edge"/>
          <c:x val="0.13602220267575019"/>
          <c:y val="2.0553942229935496E-2"/>
        </c:manualLayout>
      </c:layout>
      <c:overlay val="0"/>
    </c:title>
    <c:autoTitleDeleted val="0"/>
    <c:plotArea>
      <c:layout/>
      <c:barChart>
        <c:barDir val="col"/>
        <c:grouping val="clustered"/>
        <c:varyColors val="0"/>
        <c:ser>
          <c:idx val="0"/>
          <c:order val="0"/>
          <c:invertIfNegative val="0"/>
          <c:cat>
            <c:strRef>
              <c:f>seekingassist!$AL$12:$AQ$12</c:f>
              <c:strCache>
                <c:ptCount val="6"/>
                <c:pt idx="0">
                  <c:v>All</c:v>
                </c:pt>
                <c:pt idx="1">
                  <c:v>Bangladesh</c:v>
                </c:pt>
                <c:pt idx="2">
                  <c:v>Brazil</c:v>
                </c:pt>
                <c:pt idx="3">
                  <c:v>Chile</c:v>
                </c:pt>
                <c:pt idx="4">
                  <c:v>Ghana</c:v>
                </c:pt>
                <c:pt idx="5">
                  <c:v>Philippines</c:v>
                </c:pt>
              </c:strCache>
            </c:strRef>
          </c:cat>
          <c:val>
            <c:numRef>
              <c:f>seekingassist!$AL$13:$AQ$13</c:f>
              <c:numCache>
                <c:formatCode>General</c:formatCode>
                <c:ptCount val="6"/>
                <c:pt idx="0">
                  <c:v>16</c:v>
                </c:pt>
                <c:pt idx="1">
                  <c:v>43</c:v>
                </c:pt>
                <c:pt idx="2">
                  <c:v>7</c:v>
                </c:pt>
                <c:pt idx="3">
                  <c:v>9</c:v>
                </c:pt>
                <c:pt idx="4">
                  <c:v>14</c:v>
                </c:pt>
                <c:pt idx="5">
                  <c:v>5</c:v>
                </c:pt>
              </c:numCache>
            </c:numRef>
          </c:val>
        </c:ser>
        <c:dLbls>
          <c:showLegendKey val="0"/>
          <c:showVal val="0"/>
          <c:showCatName val="0"/>
          <c:showSerName val="0"/>
          <c:showPercent val="0"/>
          <c:showBubbleSize val="0"/>
        </c:dLbls>
        <c:gapWidth val="150"/>
        <c:axId val="199181648"/>
        <c:axId val="199182040"/>
      </c:barChart>
      <c:catAx>
        <c:axId val="199181648"/>
        <c:scaling>
          <c:orientation val="minMax"/>
        </c:scaling>
        <c:delete val="0"/>
        <c:axPos val="b"/>
        <c:numFmt formatCode="General" sourceLinked="0"/>
        <c:majorTickMark val="out"/>
        <c:minorTickMark val="none"/>
        <c:tickLblPos val="nextTo"/>
        <c:crossAx val="199182040"/>
        <c:crosses val="autoZero"/>
        <c:auto val="1"/>
        <c:lblAlgn val="ctr"/>
        <c:lblOffset val="100"/>
        <c:noMultiLvlLbl val="0"/>
      </c:catAx>
      <c:valAx>
        <c:axId val="199182040"/>
        <c:scaling>
          <c:orientation val="minMax"/>
          <c:max val="100"/>
        </c:scaling>
        <c:delete val="0"/>
        <c:axPos val="l"/>
        <c:majorGridlines/>
        <c:title>
          <c:tx>
            <c:rich>
              <a:bodyPr rot="-5400000" vert="horz"/>
              <a:lstStyle/>
              <a:p>
                <a:pPr>
                  <a:defRPr b="0"/>
                </a:pPr>
                <a:r>
                  <a:rPr lang="en-US" b="0" dirty="0"/>
                  <a:t>% of users</a:t>
                </a:r>
              </a:p>
            </c:rich>
          </c:tx>
          <c:layout/>
          <c:overlay val="0"/>
        </c:title>
        <c:numFmt formatCode="General" sourceLinked="1"/>
        <c:majorTickMark val="out"/>
        <c:minorTickMark val="none"/>
        <c:tickLblPos val="nextTo"/>
        <c:crossAx val="199181648"/>
        <c:crosses val="autoZero"/>
        <c:crossBetween val="between"/>
        <c:majorUnit val="10"/>
      </c:valAx>
    </c:plotArea>
    <c:plotVisOnly val="1"/>
    <c:dispBlanksAs val="gap"/>
    <c:showDLblsOverMax val="0"/>
  </c:chart>
  <c:txPr>
    <a:bodyPr/>
    <a:lstStyle/>
    <a:p>
      <a:pPr>
        <a:defRPr sz="14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stacked"/>
        <c:varyColors val="0"/>
        <c:ser>
          <c:idx val="0"/>
          <c:order val="0"/>
          <c:tx>
            <c:strRef>
              <c:f>Sheet1!$B$16</c:f>
              <c:strCache>
                <c:ptCount val="1"/>
                <c:pt idx="0">
                  <c:v>Positive</c:v>
                </c:pt>
              </c:strCache>
            </c:strRef>
          </c:tx>
          <c:invertIfNegative val="0"/>
          <c:cat>
            <c:strRef>
              <c:f>Sheet1!$A$17:$A$29</c:f>
              <c:strCache>
                <c:ptCount val="13"/>
                <c:pt idx="0">
                  <c:v>Communication with family &amp; friends</c:v>
                </c:pt>
                <c:pt idx="1">
                  <c:v>Education</c:v>
                </c:pt>
                <c:pt idx="2">
                  <c:v>Pursuing interests &amp; hobbies</c:v>
                </c:pt>
                <c:pt idx="3">
                  <c:v>Meeting new people</c:v>
                </c:pt>
                <c:pt idx="4">
                  <c:v>Pursuing other leisure activities</c:v>
                </c:pt>
                <c:pt idx="5">
                  <c:v>Time savings </c:v>
                </c:pt>
                <c:pt idx="6">
                  <c:v>Access to employability resources &amp; skills</c:v>
                </c:pt>
                <c:pt idx="7">
                  <c:v>Financial savings</c:v>
                </c:pt>
                <c:pt idx="8">
                  <c:v>Access to government information &amp; services</c:v>
                </c:pt>
                <c:pt idx="9">
                  <c:v>Local language/culture activities</c:v>
                </c:pt>
                <c:pt idx="10">
                  <c:v>Health</c:v>
                </c:pt>
                <c:pt idx="11">
                  <c:v>Income</c:v>
                </c:pt>
                <c:pt idx="12">
                  <c:v>Sending or receiving remittances</c:v>
                </c:pt>
              </c:strCache>
            </c:strRef>
          </c:cat>
          <c:val>
            <c:numRef>
              <c:f>Sheet1!$B$17:$B$29</c:f>
              <c:numCache>
                <c:formatCode>General</c:formatCode>
                <c:ptCount val="13"/>
                <c:pt idx="0">
                  <c:v>83</c:v>
                </c:pt>
                <c:pt idx="1">
                  <c:v>79</c:v>
                </c:pt>
                <c:pt idx="2">
                  <c:v>76</c:v>
                </c:pt>
                <c:pt idx="3">
                  <c:v>74</c:v>
                </c:pt>
                <c:pt idx="4">
                  <c:v>68</c:v>
                </c:pt>
                <c:pt idx="5">
                  <c:v>58</c:v>
                </c:pt>
                <c:pt idx="6">
                  <c:v>58</c:v>
                </c:pt>
                <c:pt idx="7">
                  <c:v>41</c:v>
                </c:pt>
                <c:pt idx="8">
                  <c:v>41</c:v>
                </c:pt>
                <c:pt idx="9">
                  <c:v>36</c:v>
                </c:pt>
                <c:pt idx="10">
                  <c:v>38</c:v>
                </c:pt>
                <c:pt idx="11">
                  <c:v>35</c:v>
                </c:pt>
                <c:pt idx="12">
                  <c:v>23</c:v>
                </c:pt>
              </c:numCache>
            </c:numRef>
          </c:val>
        </c:ser>
        <c:ser>
          <c:idx val="1"/>
          <c:order val="1"/>
          <c:tx>
            <c:strRef>
              <c:f>Sheet1!$C$16</c:f>
              <c:strCache>
                <c:ptCount val="1"/>
                <c:pt idx="0">
                  <c:v>None</c:v>
                </c:pt>
              </c:strCache>
            </c:strRef>
          </c:tx>
          <c:invertIfNegative val="0"/>
          <c:cat>
            <c:strRef>
              <c:f>Sheet1!$A$17:$A$29</c:f>
              <c:strCache>
                <c:ptCount val="13"/>
                <c:pt idx="0">
                  <c:v>Communication with family &amp; friends</c:v>
                </c:pt>
                <c:pt idx="1">
                  <c:v>Education</c:v>
                </c:pt>
                <c:pt idx="2">
                  <c:v>Pursuing interests &amp; hobbies</c:v>
                </c:pt>
                <c:pt idx="3">
                  <c:v>Meeting new people</c:v>
                </c:pt>
                <c:pt idx="4">
                  <c:v>Pursuing other leisure activities</c:v>
                </c:pt>
                <c:pt idx="5">
                  <c:v>Time savings </c:v>
                </c:pt>
                <c:pt idx="6">
                  <c:v>Access to employability resources &amp; skills</c:v>
                </c:pt>
                <c:pt idx="7">
                  <c:v>Financial savings</c:v>
                </c:pt>
                <c:pt idx="8">
                  <c:v>Access to government information &amp; services</c:v>
                </c:pt>
                <c:pt idx="9">
                  <c:v>Local language/culture activities</c:v>
                </c:pt>
                <c:pt idx="10">
                  <c:v>Health</c:v>
                </c:pt>
                <c:pt idx="11">
                  <c:v>Income</c:v>
                </c:pt>
                <c:pt idx="12">
                  <c:v>Sending or receiving remittances</c:v>
                </c:pt>
              </c:strCache>
            </c:strRef>
          </c:cat>
          <c:val>
            <c:numRef>
              <c:f>Sheet1!$C$17:$C$29</c:f>
              <c:numCache>
                <c:formatCode>General</c:formatCode>
                <c:ptCount val="13"/>
                <c:pt idx="0">
                  <c:v>15</c:v>
                </c:pt>
                <c:pt idx="1">
                  <c:v>19</c:v>
                </c:pt>
                <c:pt idx="2">
                  <c:v>21</c:v>
                </c:pt>
                <c:pt idx="3">
                  <c:v>23</c:v>
                </c:pt>
                <c:pt idx="4">
                  <c:v>29</c:v>
                </c:pt>
                <c:pt idx="5">
                  <c:v>30</c:v>
                </c:pt>
                <c:pt idx="6">
                  <c:v>40</c:v>
                </c:pt>
                <c:pt idx="7">
                  <c:v>40</c:v>
                </c:pt>
                <c:pt idx="8">
                  <c:v>56</c:v>
                </c:pt>
                <c:pt idx="9">
                  <c:v>61</c:v>
                </c:pt>
                <c:pt idx="10">
                  <c:v>56</c:v>
                </c:pt>
                <c:pt idx="11">
                  <c:v>55</c:v>
                </c:pt>
                <c:pt idx="12">
                  <c:v>72</c:v>
                </c:pt>
              </c:numCache>
            </c:numRef>
          </c:val>
        </c:ser>
        <c:ser>
          <c:idx val="2"/>
          <c:order val="2"/>
          <c:tx>
            <c:strRef>
              <c:f>Sheet1!$D$16</c:f>
              <c:strCache>
                <c:ptCount val="1"/>
                <c:pt idx="0">
                  <c:v>Negative</c:v>
                </c:pt>
              </c:strCache>
            </c:strRef>
          </c:tx>
          <c:invertIfNegative val="0"/>
          <c:cat>
            <c:strRef>
              <c:f>Sheet1!$A$17:$A$29</c:f>
              <c:strCache>
                <c:ptCount val="13"/>
                <c:pt idx="0">
                  <c:v>Communication with family &amp; friends</c:v>
                </c:pt>
                <c:pt idx="1">
                  <c:v>Education</c:v>
                </c:pt>
                <c:pt idx="2">
                  <c:v>Pursuing interests &amp; hobbies</c:v>
                </c:pt>
                <c:pt idx="3">
                  <c:v>Meeting new people</c:v>
                </c:pt>
                <c:pt idx="4">
                  <c:v>Pursuing other leisure activities</c:v>
                </c:pt>
                <c:pt idx="5">
                  <c:v>Time savings </c:v>
                </c:pt>
                <c:pt idx="6">
                  <c:v>Access to employability resources &amp; skills</c:v>
                </c:pt>
                <c:pt idx="7">
                  <c:v>Financial savings</c:v>
                </c:pt>
                <c:pt idx="8">
                  <c:v>Access to government information &amp; services</c:v>
                </c:pt>
                <c:pt idx="9">
                  <c:v>Local language/culture activities</c:v>
                </c:pt>
                <c:pt idx="10">
                  <c:v>Health</c:v>
                </c:pt>
                <c:pt idx="11">
                  <c:v>Income</c:v>
                </c:pt>
                <c:pt idx="12">
                  <c:v>Sending or receiving remittances</c:v>
                </c:pt>
              </c:strCache>
            </c:strRef>
          </c:cat>
          <c:val>
            <c:numRef>
              <c:f>Sheet1!$D$17:$D$29</c:f>
              <c:numCache>
                <c:formatCode>General</c:formatCode>
                <c:ptCount val="13"/>
                <c:pt idx="0">
                  <c:v>2</c:v>
                </c:pt>
                <c:pt idx="1">
                  <c:v>2</c:v>
                </c:pt>
                <c:pt idx="2">
                  <c:v>3</c:v>
                </c:pt>
                <c:pt idx="3">
                  <c:v>3</c:v>
                </c:pt>
                <c:pt idx="4">
                  <c:v>3</c:v>
                </c:pt>
                <c:pt idx="5">
                  <c:v>12</c:v>
                </c:pt>
                <c:pt idx="6">
                  <c:v>2</c:v>
                </c:pt>
                <c:pt idx="7">
                  <c:v>19</c:v>
                </c:pt>
                <c:pt idx="8">
                  <c:v>3</c:v>
                </c:pt>
                <c:pt idx="9">
                  <c:v>3</c:v>
                </c:pt>
                <c:pt idx="10">
                  <c:v>6</c:v>
                </c:pt>
                <c:pt idx="11">
                  <c:v>10</c:v>
                </c:pt>
                <c:pt idx="12">
                  <c:v>5</c:v>
                </c:pt>
              </c:numCache>
            </c:numRef>
          </c:val>
        </c:ser>
        <c:dLbls>
          <c:showLegendKey val="0"/>
          <c:showVal val="0"/>
          <c:showCatName val="0"/>
          <c:showSerName val="0"/>
          <c:showPercent val="0"/>
          <c:showBubbleSize val="0"/>
        </c:dLbls>
        <c:gapWidth val="150"/>
        <c:overlap val="100"/>
        <c:axId val="199183216"/>
        <c:axId val="199183608"/>
      </c:barChart>
      <c:catAx>
        <c:axId val="199183216"/>
        <c:scaling>
          <c:orientation val="minMax"/>
        </c:scaling>
        <c:delete val="0"/>
        <c:axPos val="l"/>
        <c:numFmt formatCode="General" sourceLinked="0"/>
        <c:majorTickMark val="out"/>
        <c:minorTickMark val="none"/>
        <c:tickLblPos val="nextTo"/>
        <c:crossAx val="199183608"/>
        <c:crosses val="autoZero"/>
        <c:auto val="1"/>
        <c:lblAlgn val="ctr"/>
        <c:lblOffset val="100"/>
        <c:noMultiLvlLbl val="0"/>
      </c:catAx>
      <c:valAx>
        <c:axId val="199183608"/>
        <c:scaling>
          <c:orientation val="minMax"/>
          <c:max val="100"/>
        </c:scaling>
        <c:delete val="0"/>
        <c:axPos val="b"/>
        <c:majorGridlines/>
        <c:numFmt formatCode="General" sourceLinked="1"/>
        <c:majorTickMark val="out"/>
        <c:minorTickMark val="none"/>
        <c:tickLblPos val="nextTo"/>
        <c:crossAx val="199183216"/>
        <c:crosses val="autoZero"/>
        <c:crossBetween val="between"/>
      </c:valAx>
    </c:plotArea>
    <c:legend>
      <c:legendPos val="r"/>
      <c:overlay val="0"/>
    </c:legend>
    <c:plotVisOnly val="1"/>
    <c:dispBlanksAs val="gap"/>
    <c:showDLblsOverMax val="0"/>
  </c:chart>
  <c:spPr>
    <a:effectLst/>
  </c:sp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a:lstStyle/>
          <a:p>
            <a:pPr>
              <a:defRPr b="0"/>
            </a:pPr>
            <a:r>
              <a:rPr lang="en-US" b="0" dirty="0" smtClean="0"/>
              <a:t>% of users engaged in domains in the last 12 months</a:t>
            </a:r>
            <a:endParaRPr lang="en-US" b="0" dirty="0"/>
          </a:p>
        </c:rich>
      </c:tx>
      <c:overlay val="0"/>
    </c:title>
    <c:autoTitleDeleted val="0"/>
    <c:plotArea>
      <c:layout/>
      <c:barChart>
        <c:barDir val="col"/>
        <c:grouping val="clustered"/>
        <c:varyColors val="0"/>
        <c:ser>
          <c:idx val="0"/>
          <c:order val="0"/>
          <c:tx>
            <c:strRef>
              <c:f>Sheet1!$B$1</c:f>
              <c:strCache>
                <c:ptCount val="1"/>
                <c:pt idx="0">
                  <c:v>All Venues</c:v>
                </c:pt>
              </c:strCache>
            </c:strRef>
          </c:tx>
          <c:invertIfNegative val="0"/>
          <c:cat>
            <c:strRef>
              <c:f>Sheet1!$A$2:$A$7</c:f>
              <c:strCache>
                <c:ptCount val="6"/>
                <c:pt idx="0">
                  <c:v>Communications &amp; Leisure</c:v>
                </c:pt>
                <c:pt idx="1">
                  <c:v>Education</c:v>
                </c:pt>
                <c:pt idx="2">
                  <c:v>Employment &amp; Income</c:v>
                </c:pt>
                <c:pt idx="3">
                  <c:v>Culture &amp; Language</c:v>
                </c:pt>
                <c:pt idx="4">
                  <c:v>Health</c:v>
                </c:pt>
                <c:pt idx="5">
                  <c:v>Governance</c:v>
                </c:pt>
              </c:strCache>
            </c:strRef>
          </c:cat>
          <c:val>
            <c:numRef>
              <c:f>Sheet1!$B$2:$B$7</c:f>
              <c:numCache>
                <c:formatCode>General</c:formatCode>
                <c:ptCount val="6"/>
                <c:pt idx="0">
                  <c:v>84.8</c:v>
                </c:pt>
                <c:pt idx="1">
                  <c:v>65.900000000000006</c:v>
                </c:pt>
                <c:pt idx="2">
                  <c:v>44.2</c:v>
                </c:pt>
                <c:pt idx="3">
                  <c:v>26.4</c:v>
                </c:pt>
                <c:pt idx="4">
                  <c:v>25.1</c:v>
                </c:pt>
                <c:pt idx="5">
                  <c:v>22.8</c:v>
                </c:pt>
              </c:numCache>
            </c:numRef>
          </c:val>
        </c:ser>
        <c:dLbls>
          <c:showLegendKey val="0"/>
          <c:showVal val="0"/>
          <c:showCatName val="0"/>
          <c:showSerName val="0"/>
          <c:showPercent val="0"/>
          <c:showBubbleSize val="0"/>
        </c:dLbls>
        <c:gapWidth val="150"/>
        <c:axId val="199688856"/>
        <c:axId val="199689248"/>
      </c:barChart>
      <c:catAx>
        <c:axId val="199688856"/>
        <c:scaling>
          <c:orientation val="minMax"/>
        </c:scaling>
        <c:delete val="0"/>
        <c:axPos val="b"/>
        <c:numFmt formatCode="General" sourceLinked="0"/>
        <c:majorTickMark val="out"/>
        <c:minorTickMark val="none"/>
        <c:tickLblPos val="nextTo"/>
        <c:txPr>
          <a:bodyPr/>
          <a:lstStyle/>
          <a:p>
            <a:pPr>
              <a:defRPr sz="1400"/>
            </a:pPr>
            <a:endParaRPr lang="en-US"/>
          </a:p>
        </c:txPr>
        <c:crossAx val="199689248"/>
        <c:crosses val="autoZero"/>
        <c:auto val="1"/>
        <c:lblAlgn val="ctr"/>
        <c:lblOffset val="100"/>
        <c:noMultiLvlLbl val="0"/>
      </c:catAx>
      <c:valAx>
        <c:axId val="199689248"/>
        <c:scaling>
          <c:orientation val="minMax"/>
        </c:scaling>
        <c:delete val="0"/>
        <c:axPos val="l"/>
        <c:majorGridlines/>
        <c:numFmt formatCode="General" sourceLinked="1"/>
        <c:majorTickMark val="out"/>
        <c:minorTickMark val="none"/>
        <c:tickLblPos val="nextTo"/>
        <c:crossAx val="199688856"/>
        <c:crosses val="autoZero"/>
        <c:crossBetween val="between"/>
      </c:valAx>
    </c:plotArea>
    <c:legend>
      <c:legendPos val="b"/>
      <c:overlay val="0"/>
      <c:txPr>
        <a:bodyPr/>
        <a:lstStyle/>
        <a:p>
          <a:pPr>
            <a:defRPr sz="14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'[Perceived impact by frequency of use in the domain.xlsx]Remake #1'!$B$1</c:f>
              <c:strCache>
                <c:ptCount val="1"/>
                <c:pt idx="0">
                  <c:v>Did not use</c:v>
                </c:pt>
              </c:strCache>
            </c:strRef>
          </c:tx>
          <c:invertIfNegative val="0"/>
          <c:cat>
            <c:strRef>
              <c:f>'[Perceived impact by frequency of use in the domain.xlsx]Remake #1'!$A$2:$A$7</c:f>
              <c:strCache>
                <c:ptCount val="6"/>
                <c:pt idx="0">
                  <c:v>Education</c:v>
                </c:pt>
                <c:pt idx="1">
                  <c:v>Communications &amp; Leisure</c:v>
                </c:pt>
                <c:pt idx="2">
                  <c:v>Government</c:v>
                </c:pt>
                <c:pt idx="3">
                  <c:v>Culture &amp; Language</c:v>
                </c:pt>
                <c:pt idx="4">
                  <c:v>Health</c:v>
                </c:pt>
                <c:pt idx="5">
                  <c:v>Employment &amp; Income</c:v>
                </c:pt>
              </c:strCache>
            </c:strRef>
          </c:cat>
          <c:val>
            <c:numRef>
              <c:f>'[Perceived impact by frequency of use in the domain.xlsx]Remake #1'!$B$2:$B$7</c:f>
              <c:numCache>
                <c:formatCode>0</c:formatCode>
                <c:ptCount val="6"/>
                <c:pt idx="0">
                  <c:v>59</c:v>
                </c:pt>
                <c:pt idx="1">
                  <c:v>42</c:v>
                </c:pt>
                <c:pt idx="2">
                  <c:v>26</c:v>
                </c:pt>
                <c:pt idx="3">
                  <c:v>22</c:v>
                </c:pt>
                <c:pt idx="4">
                  <c:v>25</c:v>
                </c:pt>
                <c:pt idx="5">
                  <c:v>20</c:v>
                </c:pt>
              </c:numCache>
            </c:numRef>
          </c:val>
        </c:ser>
        <c:ser>
          <c:idx val="1"/>
          <c:order val="1"/>
          <c:tx>
            <c:strRef>
              <c:f>'[Perceived impact by frequency of use in the domain.xlsx]Remake #1'!$C$1</c:f>
              <c:strCache>
                <c:ptCount val="1"/>
                <c:pt idx="0">
                  <c:v> Rarely</c:v>
                </c:pt>
              </c:strCache>
            </c:strRef>
          </c:tx>
          <c:invertIfNegative val="0"/>
          <c:cat>
            <c:strRef>
              <c:f>'[Perceived impact by frequency of use in the domain.xlsx]Remake #1'!$A$2:$A$7</c:f>
              <c:strCache>
                <c:ptCount val="6"/>
                <c:pt idx="0">
                  <c:v>Education</c:v>
                </c:pt>
                <c:pt idx="1">
                  <c:v>Communications &amp; Leisure</c:v>
                </c:pt>
                <c:pt idx="2">
                  <c:v>Government</c:v>
                </c:pt>
                <c:pt idx="3">
                  <c:v>Culture &amp; Language</c:v>
                </c:pt>
                <c:pt idx="4">
                  <c:v>Health</c:v>
                </c:pt>
                <c:pt idx="5">
                  <c:v>Employment &amp; Income</c:v>
                </c:pt>
              </c:strCache>
            </c:strRef>
          </c:cat>
          <c:val>
            <c:numRef>
              <c:f>'[Perceived impact by frequency of use in the domain.xlsx]Remake #1'!$C$2:$C$7</c:f>
              <c:numCache>
                <c:formatCode>0</c:formatCode>
                <c:ptCount val="6"/>
                <c:pt idx="0">
                  <c:v>67</c:v>
                </c:pt>
                <c:pt idx="1">
                  <c:v>72</c:v>
                </c:pt>
                <c:pt idx="2">
                  <c:v>56</c:v>
                </c:pt>
                <c:pt idx="3">
                  <c:v>58</c:v>
                </c:pt>
                <c:pt idx="4">
                  <c:v>48</c:v>
                </c:pt>
                <c:pt idx="5">
                  <c:v>29</c:v>
                </c:pt>
              </c:numCache>
            </c:numRef>
          </c:val>
        </c:ser>
        <c:ser>
          <c:idx val="2"/>
          <c:order val="2"/>
          <c:tx>
            <c:strRef>
              <c:f>'[Perceived impact by frequency of use in the domain.xlsx]Remake #1'!$D$1</c:f>
              <c:strCache>
                <c:ptCount val="1"/>
                <c:pt idx="0">
                  <c:v> Sometimes </c:v>
                </c:pt>
              </c:strCache>
            </c:strRef>
          </c:tx>
          <c:invertIfNegative val="0"/>
          <c:cat>
            <c:strRef>
              <c:f>'[Perceived impact by frequency of use in the domain.xlsx]Remake #1'!$A$2:$A$7</c:f>
              <c:strCache>
                <c:ptCount val="6"/>
                <c:pt idx="0">
                  <c:v>Education</c:v>
                </c:pt>
                <c:pt idx="1">
                  <c:v>Communications &amp; Leisure</c:v>
                </c:pt>
                <c:pt idx="2">
                  <c:v>Government</c:v>
                </c:pt>
                <c:pt idx="3">
                  <c:v>Culture &amp; Language</c:v>
                </c:pt>
                <c:pt idx="4">
                  <c:v>Health</c:v>
                </c:pt>
                <c:pt idx="5">
                  <c:v>Employment &amp; Income</c:v>
                </c:pt>
              </c:strCache>
            </c:strRef>
          </c:cat>
          <c:val>
            <c:numRef>
              <c:f>'[Perceived impact by frequency of use in the domain.xlsx]Remake #1'!$D$2:$D$7</c:f>
              <c:numCache>
                <c:formatCode>0</c:formatCode>
                <c:ptCount val="6"/>
                <c:pt idx="0">
                  <c:v>88</c:v>
                </c:pt>
                <c:pt idx="1">
                  <c:v>86</c:v>
                </c:pt>
                <c:pt idx="2">
                  <c:v>72</c:v>
                </c:pt>
                <c:pt idx="3">
                  <c:v>64</c:v>
                </c:pt>
                <c:pt idx="4">
                  <c:v>68</c:v>
                </c:pt>
                <c:pt idx="5">
                  <c:v>47</c:v>
                </c:pt>
              </c:numCache>
            </c:numRef>
          </c:val>
        </c:ser>
        <c:ser>
          <c:idx val="3"/>
          <c:order val="3"/>
          <c:tx>
            <c:strRef>
              <c:f>'[Perceived impact by frequency of use in the domain.xlsx]Remake #1'!$E$1</c:f>
              <c:strCache>
                <c:ptCount val="1"/>
                <c:pt idx="0">
                  <c:v>Most times</c:v>
                </c:pt>
              </c:strCache>
            </c:strRef>
          </c:tx>
          <c:invertIfNegative val="0"/>
          <c:cat>
            <c:strRef>
              <c:f>'[Perceived impact by frequency of use in the domain.xlsx]Remake #1'!$A$2:$A$7</c:f>
              <c:strCache>
                <c:ptCount val="6"/>
                <c:pt idx="0">
                  <c:v>Education</c:v>
                </c:pt>
                <c:pt idx="1">
                  <c:v>Communications &amp; Leisure</c:v>
                </c:pt>
                <c:pt idx="2">
                  <c:v>Government</c:v>
                </c:pt>
                <c:pt idx="3">
                  <c:v>Culture &amp; Language</c:v>
                </c:pt>
                <c:pt idx="4">
                  <c:v>Health</c:v>
                </c:pt>
                <c:pt idx="5">
                  <c:v>Employment &amp; Income</c:v>
                </c:pt>
              </c:strCache>
            </c:strRef>
          </c:cat>
          <c:val>
            <c:numRef>
              <c:f>'[Perceived impact by frequency of use in the domain.xlsx]Remake #1'!$E$2:$E$7</c:f>
              <c:numCache>
                <c:formatCode>0</c:formatCode>
                <c:ptCount val="6"/>
                <c:pt idx="0">
                  <c:v>94</c:v>
                </c:pt>
                <c:pt idx="1">
                  <c:v>91</c:v>
                </c:pt>
                <c:pt idx="2">
                  <c:v>81</c:v>
                </c:pt>
                <c:pt idx="3">
                  <c:v>67</c:v>
                </c:pt>
                <c:pt idx="4">
                  <c:v>74</c:v>
                </c:pt>
                <c:pt idx="5">
                  <c:v>60</c:v>
                </c:pt>
              </c:numCache>
            </c:numRef>
          </c:val>
        </c:ser>
        <c:ser>
          <c:idx val="4"/>
          <c:order val="4"/>
          <c:tx>
            <c:strRef>
              <c:f>'[Perceived impact by frequency of use in the domain.xlsx]Remake #1'!$F$1</c:f>
              <c:strCache>
                <c:ptCount val="1"/>
                <c:pt idx="0">
                  <c:v> Every time</c:v>
                </c:pt>
              </c:strCache>
            </c:strRef>
          </c:tx>
          <c:spPr>
            <a:solidFill>
              <a:schemeClr val="accent6"/>
            </a:solidFill>
          </c:spPr>
          <c:invertIfNegative val="0"/>
          <c:cat>
            <c:strRef>
              <c:f>'[Perceived impact by frequency of use in the domain.xlsx]Remake #1'!$A$2:$A$7</c:f>
              <c:strCache>
                <c:ptCount val="6"/>
                <c:pt idx="0">
                  <c:v>Education</c:v>
                </c:pt>
                <c:pt idx="1">
                  <c:v>Communications &amp; Leisure</c:v>
                </c:pt>
                <c:pt idx="2">
                  <c:v>Government</c:v>
                </c:pt>
                <c:pt idx="3">
                  <c:v>Culture &amp; Language</c:v>
                </c:pt>
                <c:pt idx="4">
                  <c:v>Health</c:v>
                </c:pt>
                <c:pt idx="5">
                  <c:v>Employment &amp; Income</c:v>
                </c:pt>
              </c:strCache>
            </c:strRef>
          </c:cat>
          <c:val>
            <c:numRef>
              <c:f>'[Perceived impact by frequency of use in the domain.xlsx]Remake #1'!$F$2:$F$7</c:f>
              <c:numCache>
                <c:formatCode>0</c:formatCode>
                <c:ptCount val="6"/>
                <c:pt idx="0">
                  <c:v>93</c:v>
                </c:pt>
                <c:pt idx="1">
                  <c:v>91</c:v>
                </c:pt>
                <c:pt idx="2">
                  <c:v>78</c:v>
                </c:pt>
                <c:pt idx="3">
                  <c:v>78</c:v>
                </c:pt>
                <c:pt idx="4">
                  <c:v>69</c:v>
                </c:pt>
                <c:pt idx="5">
                  <c:v>58</c:v>
                </c:pt>
              </c:numCache>
            </c:numRef>
          </c:val>
        </c:ser>
        <c:dLbls>
          <c:showLegendKey val="0"/>
          <c:showVal val="0"/>
          <c:showCatName val="0"/>
          <c:showSerName val="0"/>
          <c:showPercent val="0"/>
          <c:showBubbleSize val="0"/>
        </c:dLbls>
        <c:gapWidth val="150"/>
        <c:axId val="199690032"/>
        <c:axId val="199690424"/>
      </c:barChart>
      <c:catAx>
        <c:axId val="199690032"/>
        <c:scaling>
          <c:orientation val="minMax"/>
        </c:scaling>
        <c:delete val="0"/>
        <c:axPos val="b"/>
        <c:numFmt formatCode="General" sourceLinked="0"/>
        <c:majorTickMark val="out"/>
        <c:minorTickMark val="none"/>
        <c:tickLblPos val="nextTo"/>
        <c:crossAx val="199690424"/>
        <c:crosses val="autoZero"/>
        <c:auto val="1"/>
        <c:lblAlgn val="ctr"/>
        <c:lblOffset val="100"/>
        <c:noMultiLvlLbl val="0"/>
      </c:catAx>
      <c:valAx>
        <c:axId val="199690424"/>
        <c:scaling>
          <c:orientation val="minMax"/>
        </c:scaling>
        <c:delete val="0"/>
        <c:axPos val="l"/>
        <c:majorGridlines/>
        <c:numFmt formatCode="0" sourceLinked="1"/>
        <c:majorTickMark val="out"/>
        <c:minorTickMark val="none"/>
        <c:tickLblPos val="nextTo"/>
        <c:crossAx val="199690032"/>
        <c:crosses val="autoZero"/>
        <c:crossBetween val="between"/>
      </c:valAx>
    </c:plotArea>
    <c:legend>
      <c:legendPos val="b"/>
      <c:layout/>
      <c:overlay val="0"/>
    </c:legend>
    <c:plotVisOnly val="1"/>
    <c:dispBlanksAs val="gap"/>
    <c:showDLblsOverMax val="0"/>
  </c:chart>
  <c:spPr>
    <a:ln>
      <a:noFill/>
    </a:ln>
  </c:spPr>
  <c:txPr>
    <a:bodyPr/>
    <a:lstStyle/>
    <a:p>
      <a:pPr>
        <a:defRPr sz="11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dirty="0">
                <a:latin typeface="Calibri" pitchFamily="34" charset="0"/>
              </a:rPr>
              <a:t>Why didn’t you use public access for…</a:t>
            </a:r>
          </a:p>
        </c:rich>
      </c:tx>
      <c:layout/>
      <c:overlay val="0"/>
    </c:title>
    <c:autoTitleDeleted val="0"/>
    <c:plotArea>
      <c:layout/>
      <c:barChart>
        <c:barDir val="col"/>
        <c:grouping val="clustered"/>
        <c:varyColors val="0"/>
        <c:ser>
          <c:idx val="0"/>
          <c:order val="0"/>
          <c:tx>
            <c:strRef>
              <c:f>'[Reason for non-use by domain Oct 25.xlsx]Report'!$A$2</c:f>
              <c:strCache>
                <c:ptCount val="1"/>
                <c:pt idx="0">
                  <c:v>Employment &amp; Income</c:v>
                </c:pt>
              </c:strCache>
            </c:strRef>
          </c:tx>
          <c:invertIfNegative val="0"/>
          <c:cat>
            <c:strRef>
              <c:f>'[Reason for non-use by domain Oct 25.xlsx]Report'!$B$1:$G$1</c:f>
              <c:strCache>
                <c:ptCount val="6"/>
                <c:pt idx="0">
                  <c:v>Didn't have the need</c:v>
                </c:pt>
                <c:pt idx="1">
                  <c:v>Didn't think of it</c:v>
                </c:pt>
                <c:pt idx="2">
                  <c:v>No specific reason</c:v>
                </c:pt>
                <c:pt idx="3">
                  <c:v>Security of my information</c:v>
                </c:pt>
                <c:pt idx="4">
                  <c:v>Privacy</c:v>
                </c:pt>
                <c:pt idx="5">
                  <c:v>Some other reason</c:v>
                </c:pt>
              </c:strCache>
            </c:strRef>
          </c:cat>
          <c:val>
            <c:numRef>
              <c:f>'[Reason for non-use by domain Oct 25.xlsx]Report'!$B$2:$G$2</c:f>
              <c:numCache>
                <c:formatCode>General</c:formatCode>
                <c:ptCount val="6"/>
                <c:pt idx="0" formatCode="0">
                  <c:v>53</c:v>
                </c:pt>
                <c:pt idx="1">
                  <c:v>18</c:v>
                </c:pt>
                <c:pt idx="2">
                  <c:v>17</c:v>
                </c:pt>
                <c:pt idx="3">
                  <c:v>3</c:v>
                </c:pt>
                <c:pt idx="4">
                  <c:v>3</c:v>
                </c:pt>
                <c:pt idx="5">
                  <c:v>1</c:v>
                </c:pt>
              </c:numCache>
            </c:numRef>
          </c:val>
        </c:ser>
        <c:ser>
          <c:idx val="1"/>
          <c:order val="1"/>
          <c:tx>
            <c:strRef>
              <c:f>'[Reason for non-use by domain Oct 25.xlsx]Report'!$A$3</c:f>
              <c:strCache>
                <c:ptCount val="1"/>
                <c:pt idx="0">
                  <c:v>Education</c:v>
                </c:pt>
              </c:strCache>
            </c:strRef>
          </c:tx>
          <c:invertIfNegative val="0"/>
          <c:cat>
            <c:strRef>
              <c:f>'[Reason for non-use by domain Oct 25.xlsx]Report'!$B$1:$G$1</c:f>
              <c:strCache>
                <c:ptCount val="6"/>
                <c:pt idx="0">
                  <c:v>Didn't have the need</c:v>
                </c:pt>
                <c:pt idx="1">
                  <c:v>Didn't think of it</c:v>
                </c:pt>
                <c:pt idx="2">
                  <c:v>No specific reason</c:v>
                </c:pt>
                <c:pt idx="3">
                  <c:v>Security of my information</c:v>
                </c:pt>
                <c:pt idx="4">
                  <c:v>Privacy</c:v>
                </c:pt>
                <c:pt idx="5">
                  <c:v>Some other reason</c:v>
                </c:pt>
              </c:strCache>
            </c:strRef>
          </c:cat>
          <c:val>
            <c:numRef>
              <c:f>'[Reason for non-use by domain Oct 25.xlsx]Report'!$B$3:$G$3</c:f>
              <c:numCache>
                <c:formatCode>General</c:formatCode>
                <c:ptCount val="6"/>
                <c:pt idx="0">
                  <c:v>58</c:v>
                </c:pt>
                <c:pt idx="1">
                  <c:v>15</c:v>
                </c:pt>
                <c:pt idx="2">
                  <c:v>17</c:v>
                </c:pt>
                <c:pt idx="3">
                  <c:v>3</c:v>
                </c:pt>
                <c:pt idx="4">
                  <c:v>2</c:v>
                </c:pt>
                <c:pt idx="5">
                  <c:v>1</c:v>
                </c:pt>
              </c:numCache>
            </c:numRef>
          </c:val>
        </c:ser>
        <c:ser>
          <c:idx val="2"/>
          <c:order val="2"/>
          <c:tx>
            <c:strRef>
              <c:f>'[Reason for non-use by domain Oct 25.xlsx]Report'!$A$4</c:f>
              <c:strCache>
                <c:ptCount val="1"/>
                <c:pt idx="0">
                  <c:v>Health</c:v>
                </c:pt>
              </c:strCache>
            </c:strRef>
          </c:tx>
          <c:invertIfNegative val="0"/>
          <c:cat>
            <c:strRef>
              <c:f>'[Reason for non-use by domain Oct 25.xlsx]Report'!$B$1:$G$1</c:f>
              <c:strCache>
                <c:ptCount val="6"/>
                <c:pt idx="0">
                  <c:v>Didn't have the need</c:v>
                </c:pt>
                <c:pt idx="1">
                  <c:v>Didn't think of it</c:v>
                </c:pt>
                <c:pt idx="2">
                  <c:v>No specific reason</c:v>
                </c:pt>
                <c:pt idx="3">
                  <c:v>Security of my information</c:v>
                </c:pt>
                <c:pt idx="4">
                  <c:v>Privacy</c:v>
                </c:pt>
                <c:pt idx="5">
                  <c:v>Some other reason</c:v>
                </c:pt>
              </c:strCache>
            </c:strRef>
          </c:cat>
          <c:val>
            <c:numRef>
              <c:f>'[Reason for non-use by domain Oct 25.xlsx]Report'!$B$4:$G$4</c:f>
              <c:numCache>
                <c:formatCode>General</c:formatCode>
                <c:ptCount val="6"/>
                <c:pt idx="0" formatCode="0">
                  <c:v>50</c:v>
                </c:pt>
                <c:pt idx="1">
                  <c:v>22</c:v>
                </c:pt>
                <c:pt idx="2">
                  <c:v>20</c:v>
                </c:pt>
                <c:pt idx="3">
                  <c:v>2</c:v>
                </c:pt>
                <c:pt idx="4">
                  <c:v>3</c:v>
                </c:pt>
                <c:pt idx="5">
                  <c:v>1</c:v>
                </c:pt>
              </c:numCache>
            </c:numRef>
          </c:val>
        </c:ser>
        <c:ser>
          <c:idx val="3"/>
          <c:order val="3"/>
          <c:tx>
            <c:strRef>
              <c:f>'[Reason for non-use by domain Oct 25.xlsx]Report'!$A$5</c:f>
              <c:strCache>
                <c:ptCount val="1"/>
                <c:pt idx="0">
                  <c:v>Governance</c:v>
                </c:pt>
              </c:strCache>
            </c:strRef>
          </c:tx>
          <c:invertIfNegative val="0"/>
          <c:cat>
            <c:strRef>
              <c:f>'[Reason for non-use by domain Oct 25.xlsx]Report'!$B$1:$G$1</c:f>
              <c:strCache>
                <c:ptCount val="6"/>
                <c:pt idx="0">
                  <c:v>Didn't have the need</c:v>
                </c:pt>
                <c:pt idx="1">
                  <c:v>Didn't think of it</c:v>
                </c:pt>
                <c:pt idx="2">
                  <c:v>No specific reason</c:v>
                </c:pt>
                <c:pt idx="3">
                  <c:v>Security of my information</c:v>
                </c:pt>
                <c:pt idx="4">
                  <c:v>Privacy</c:v>
                </c:pt>
                <c:pt idx="5">
                  <c:v>Some other reason</c:v>
                </c:pt>
              </c:strCache>
            </c:strRef>
          </c:cat>
          <c:val>
            <c:numRef>
              <c:f>'[Reason for non-use by domain Oct 25.xlsx]Report'!$B$5:$G$5</c:f>
              <c:numCache>
                <c:formatCode>General</c:formatCode>
                <c:ptCount val="6"/>
                <c:pt idx="0" formatCode="0">
                  <c:v>54</c:v>
                </c:pt>
                <c:pt idx="1">
                  <c:v>20</c:v>
                </c:pt>
                <c:pt idx="2">
                  <c:v>18</c:v>
                </c:pt>
                <c:pt idx="3">
                  <c:v>2</c:v>
                </c:pt>
                <c:pt idx="4">
                  <c:v>2</c:v>
                </c:pt>
                <c:pt idx="5">
                  <c:v>1</c:v>
                </c:pt>
              </c:numCache>
            </c:numRef>
          </c:val>
        </c:ser>
        <c:ser>
          <c:idx val="4"/>
          <c:order val="4"/>
          <c:tx>
            <c:strRef>
              <c:f>'[Reason for non-use by domain Oct 25.xlsx]Report'!$A$6</c:f>
              <c:strCache>
                <c:ptCount val="1"/>
                <c:pt idx="0">
                  <c:v>Culture &amp; Language</c:v>
                </c:pt>
              </c:strCache>
            </c:strRef>
          </c:tx>
          <c:spPr>
            <a:solidFill>
              <a:schemeClr val="accent6"/>
            </a:solidFill>
          </c:spPr>
          <c:invertIfNegative val="0"/>
          <c:cat>
            <c:strRef>
              <c:f>'[Reason for non-use by domain Oct 25.xlsx]Report'!$B$1:$G$1</c:f>
              <c:strCache>
                <c:ptCount val="6"/>
                <c:pt idx="0">
                  <c:v>Didn't have the need</c:v>
                </c:pt>
                <c:pt idx="1">
                  <c:v>Didn't think of it</c:v>
                </c:pt>
                <c:pt idx="2">
                  <c:v>No specific reason</c:v>
                </c:pt>
                <c:pt idx="3">
                  <c:v>Security of my information</c:v>
                </c:pt>
                <c:pt idx="4">
                  <c:v>Privacy</c:v>
                </c:pt>
                <c:pt idx="5">
                  <c:v>Some other reason</c:v>
                </c:pt>
              </c:strCache>
            </c:strRef>
          </c:cat>
          <c:val>
            <c:numRef>
              <c:f>'[Reason for non-use by domain Oct 25.xlsx]Report'!$B$6:$G$6</c:f>
              <c:numCache>
                <c:formatCode>General</c:formatCode>
                <c:ptCount val="6"/>
                <c:pt idx="0" formatCode="0">
                  <c:v>52</c:v>
                </c:pt>
                <c:pt idx="1">
                  <c:v>20</c:v>
                </c:pt>
                <c:pt idx="2">
                  <c:v>21</c:v>
                </c:pt>
                <c:pt idx="3">
                  <c:v>1</c:v>
                </c:pt>
                <c:pt idx="4">
                  <c:v>2</c:v>
                </c:pt>
                <c:pt idx="5">
                  <c:v>2</c:v>
                </c:pt>
              </c:numCache>
            </c:numRef>
          </c:val>
        </c:ser>
        <c:dLbls>
          <c:showLegendKey val="0"/>
          <c:showVal val="0"/>
          <c:showCatName val="0"/>
          <c:showSerName val="0"/>
          <c:showPercent val="0"/>
          <c:showBubbleSize val="0"/>
        </c:dLbls>
        <c:gapWidth val="150"/>
        <c:axId val="199691208"/>
        <c:axId val="199691600"/>
      </c:barChart>
      <c:catAx>
        <c:axId val="199691208"/>
        <c:scaling>
          <c:orientation val="minMax"/>
        </c:scaling>
        <c:delete val="0"/>
        <c:axPos val="b"/>
        <c:numFmt formatCode="General" sourceLinked="0"/>
        <c:majorTickMark val="out"/>
        <c:minorTickMark val="none"/>
        <c:tickLblPos val="nextTo"/>
        <c:crossAx val="199691600"/>
        <c:crosses val="autoZero"/>
        <c:auto val="1"/>
        <c:lblAlgn val="ctr"/>
        <c:lblOffset val="100"/>
        <c:noMultiLvlLbl val="0"/>
      </c:catAx>
      <c:valAx>
        <c:axId val="199691600"/>
        <c:scaling>
          <c:orientation val="minMax"/>
        </c:scaling>
        <c:delete val="0"/>
        <c:axPos val="l"/>
        <c:majorGridlines/>
        <c:title>
          <c:tx>
            <c:rich>
              <a:bodyPr rot="-5400000" vert="horz"/>
              <a:lstStyle/>
              <a:p>
                <a:pPr>
                  <a:defRPr/>
                </a:pPr>
                <a:r>
                  <a:rPr lang="en-US" dirty="0"/>
                  <a:t>% of users</a:t>
                </a:r>
              </a:p>
            </c:rich>
          </c:tx>
          <c:layout/>
          <c:overlay val="0"/>
        </c:title>
        <c:numFmt formatCode="0" sourceLinked="1"/>
        <c:majorTickMark val="out"/>
        <c:minorTickMark val="none"/>
        <c:tickLblPos val="nextTo"/>
        <c:crossAx val="199691208"/>
        <c:crosses val="autoZero"/>
        <c:crossBetween val="between"/>
      </c:valAx>
    </c:plotArea>
    <c:legend>
      <c:legendPos val="b"/>
      <c:layout/>
      <c:overlay val="0"/>
    </c:legend>
    <c:plotVisOnly val="1"/>
    <c:dispBlanksAs val="gap"/>
    <c:showDLblsOverMax val="0"/>
  </c:chart>
  <c:spPr>
    <a:ln>
      <a:noFill/>
    </a:ln>
    <a:effectLst/>
  </c:spPr>
  <c:txPr>
    <a:bodyPr/>
    <a:lstStyle/>
    <a:p>
      <a:pPr>
        <a:defRPr sz="1400">
          <a:latin typeface="+mn-lt"/>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800">
                <a:latin typeface="+mn-lt"/>
              </a:defRPr>
            </a:pPr>
            <a:r>
              <a:rPr lang="en-US" sz="1800" dirty="0">
                <a:latin typeface="+mn-lt"/>
              </a:rPr>
              <a:t>Has using public access computers for communications and leisure improved your overall ICT skills?</a:t>
            </a:r>
          </a:p>
        </c:rich>
      </c:tx>
      <c:layout/>
      <c:overlay val="0"/>
    </c:title>
    <c:autoTitleDeleted val="0"/>
    <c:plotArea>
      <c:layout/>
      <c:pieChart>
        <c:varyColors val="1"/>
        <c:ser>
          <c:idx val="0"/>
          <c:order val="0"/>
          <c:tx>
            <c:strRef>
              <c:f>'Comm leisure'!$A$26</c:f>
              <c:strCache>
                <c:ptCount val="1"/>
                <c:pt idx="0">
                  <c:v>All</c:v>
                </c:pt>
              </c:strCache>
            </c:strRef>
          </c:tx>
          <c:dPt>
            <c:idx val="0"/>
            <c:bubble3D val="0"/>
          </c:dPt>
          <c:dPt>
            <c:idx val="1"/>
            <c:bubble3D val="0"/>
          </c:dPt>
          <c:dLbls>
            <c:spPr>
              <a:noFill/>
              <a:ln>
                <a:noFill/>
              </a:ln>
              <a:effectLst/>
            </c:spPr>
            <c:txPr>
              <a:bodyPr/>
              <a:lstStyle/>
              <a:p>
                <a:pPr>
                  <a:defRPr b="1"/>
                </a:pPr>
                <a:endParaRPr lang="en-US"/>
              </a:p>
            </c:txPr>
            <c:showLegendKey val="0"/>
            <c:showVal val="0"/>
            <c:showCatName val="0"/>
            <c:showSerName val="0"/>
            <c:showPercent val="1"/>
            <c:showBubbleSize val="0"/>
            <c:showLeaderLines val="1"/>
            <c:extLst>
              <c:ext xmlns:c15="http://schemas.microsoft.com/office/drawing/2012/chart" uri="{CE6537A1-D6FC-4f65-9D91-7224C49458BB}">
                <c15:layout/>
              </c:ext>
            </c:extLst>
          </c:dLbls>
          <c:cat>
            <c:strRef>
              <c:f>'Comm leisure'!$B$25:$C$25</c:f>
              <c:strCache>
                <c:ptCount val="2"/>
                <c:pt idx="0">
                  <c:v>Yes</c:v>
                </c:pt>
                <c:pt idx="1">
                  <c:v> No</c:v>
                </c:pt>
              </c:strCache>
            </c:strRef>
          </c:cat>
          <c:val>
            <c:numRef>
              <c:f>'Comm leisure'!$B$26:$C$26</c:f>
              <c:numCache>
                <c:formatCode>General</c:formatCode>
                <c:ptCount val="2"/>
                <c:pt idx="0">
                  <c:v>94.5</c:v>
                </c:pt>
                <c:pt idx="1">
                  <c:v>5.5</c:v>
                </c:pt>
              </c:numCache>
            </c:numRef>
          </c:val>
        </c:ser>
        <c:dLbls>
          <c:showLegendKey val="0"/>
          <c:showVal val="0"/>
          <c:showCatName val="0"/>
          <c:showSerName val="0"/>
          <c:showPercent val="0"/>
          <c:showBubbleSize val="0"/>
          <c:showLeaderLines val="1"/>
        </c:dLbls>
        <c:firstSliceAng val="0"/>
      </c:pieChart>
      <c:spPr>
        <a:noFill/>
        <a:ln w="25359">
          <a:noFill/>
        </a:ln>
      </c:spPr>
    </c:plotArea>
    <c:legend>
      <c:legendPos val="b"/>
      <c:layout/>
      <c:overlay val="0"/>
    </c:legend>
    <c:plotVisOnly val="1"/>
    <c:dispBlanksAs val="gap"/>
    <c:showDLblsOverMax val="0"/>
  </c:chart>
  <c:spPr>
    <a:ln>
      <a:noFill/>
    </a:ln>
  </c:spPr>
  <c:txPr>
    <a:bodyPr/>
    <a:lstStyle/>
    <a:p>
      <a:pPr>
        <a:defRPr sz="1800" b="0" i="0" u="none" strike="noStrike" baseline="0">
          <a:solidFill>
            <a:srgbClr val="000000"/>
          </a:solidFill>
          <a:latin typeface="+mn-lt"/>
          <a:ea typeface="Corbel"/>
          <a:cs typeface="Corbel"/>
        </a:defRPr>
      </a:pPr>
      <a:endParaRPr lang="en-US"/>
    </a:p>
  </c:txPr>
  <c:externalData r:id="rId2">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a:lstStyle/>
          <a:p>
            <a:pPr>
              <a:defRPr/>
            </a:pPr>
            <a:r>
              <a:rPr lang="en-US" dirty="0"/>
              <a:t>Willingness to pay to prevent reduced hours in…</a:t>
            </a:r>
          </a:p>
        </c:rich>
      </c:tx>
      <c:layout/>
      <c:overlay val="0"/>
    </c:title>
    <c:autoTitleDeleted val="0"/>
    <c:plotArea>
      <c:layout/>
      <c:barChart>
        <c:barDir val="col"/>
        <c:grouping val="clustered"/>
        <c:varyColors val="0"/>
        <c:ser>
          <c:idx val="0"/>
          <c:order val="0"/>
          <c:tx>
            <c:strRef>
              <c:f>Sheet1!$B$1</c:f>
              <c:strCache>
                <c:ptCount val="1"/>
                <c:pt idx="0">
                  <c:v>Chile</c:v>
                </c:pt>
              </c:strCache>
            </c:strRef>
          </c:tx>
          <c:invertIfNegative val="0"/>
          <c:cat>
            <c:strRef>
              <c:f>Sheet1!$A$2:$A$4</c:f>
              <c:strCache>
                <c:ptCount val="3"/>
                <c:pt idx="0">
                  <c:v>Libraries</c:v>
                </c:pt>
                <c:pt idx="1">
                  <c:v>Telecenters</c:v>
                </c:pt>
                <c:pt idx="2">
                  <c:v>Cybercafés</c:v>
                </c:pt>
              </c:strCache>
            </c:strRef>
          </c:cat>
          <c:val>
            <c:numRef>
              <c:f>Sheet1!$B$2:$B$4</c:f>
              <c:numCache>
                <c:formatCode>"$"#,##0.00</c:formatCode>
                <c:ptCount val="3"/>
                <c:pt idx="0">
                  <c:v>48.93</c:v>
                </c:pt>
                <c:pt idx="1">
                  <c:v>16.920000000000002</c:v>
                </c:pt>
                <c:pt idx="2">
                  <c:v>7.14</c:v>
                </c:pt>
              </c:numCache>
            </c:numRef>
          </c:val>
        </c:ser>
        <c:dLbls>
          <c:showLegendKey val="0"/>
          <c:showVal val="0"/>
          <c:showCatName val="0"/>
          <c:showSerName val="0"/>
          <c:showPercent val="0"/>
          <c:showBubbleSize val="0"/>
        </c:dLbls>
        <c:gapWidth val="150"/>
        <c:axId val="201128808"/>
        <c:axId val="200793968"/>
      </c:barChart>
      <c:catAx>
        <c:axId val="201128808"/>
        <c:scaling>
          <c:orientation val="minMax"/>
        </c:scaling>
        <c:delete val="0"/>
        <c:axPos val="b"/>
        <c:numFmt formatCode="General" sourceLinked="0"/>
        <c:majorTickMark val="out"/>
        <c:minorTickMark val="none"/>
        <c:tickLblPos val="nextTo"/>
        <c:crossAx val="200793968"/>
        <c:crosses val="autoZero"/>
        <c:auto val="1"/>
        <c:lblAlgn val="ctr"/>
        <c:lblOffset val="100"/>
        <c:noMultiLvlLbl val="0"/>
      </c:catAx>
      <c:valAx>
        <c:axId val="200793968"/>
        <c:scaling>
          <c:orientation val="minMax"/>
        </c:scaling>
        <c:delete val="0"/>
        <c:axPos val="l"/>
        <c:majorGridlines/>
        <c:numFmt formatCode="&quot;$&quot;#,##0.00" sourceLinked="1"/>
        <c:majorTickMark val="out"/>
        <c:minorTickMark val="none"/>
        <c:tickLblPos val="nextTo"/>
        <c:txPr>
          <a:bodyPr/>
          <a:lstStyle/>
          <a:p>
            <a:pPr>
              <a:defRPr sz="1600"/>
            </a:pPr>
            <a:endParaRPr lang="en-US"/>
          </a:p>
        </c:txPr>
        <c:crossAx val="201128808"/>
        <c:crosses val="autoZero"/>
        <c:crossBetween val="between"/>
      </c:valAx>
    </c:plotArea>
    <c:legend>
      <c:legendPos val="r"/>
      <c:layout/>
      <c:overlay val="0"/>
    </c:legend>
    <c:plotVisOnly val="1"/>
    <c:dispBlanksAs val="gap"/>
    <c:showDLblsOverMax val="0"/>
  </c:chart>
  <c:txPr>
    <a:bodyPr/>
    <a:lstStyle/>
    <a:p>
      <a:pPr>
        <a:defRPr sz="1800"/>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7A842A-AF0C-4246-9C76-EE01E4D346AF}" type="doc">
      <dgm:prSet loTypeId="urn:microsoft.com/office/officeart/2005/8/layout/arrow2" loCatId="process" qsTypeId="urn:microsoft.com/office/officeart/2005/8/quickstyle/simple1" qsCatId="simple" csTypeId="urn:microsoft.com/office/officeart/2005/8/colors/accent3_2" csCatId="accent3" phldr="1"/>
      <dgm:spPr/>
    </dgm:pt>
    <dgm:pt modelId="{24166D6C-E83E-40E3-8523-CBB6CE94D744}">
      <dgm:prSet phldrT="[Text]" custT="1"/>
      <dgm:spPr/>
      <dgm:t>
        <a:bodyPr/>
        <a:lstStyle/>
        <a:p>
          <a:r>
            <a:rPr lang="en-US" sz="1400" dirty="0" smtClean="0">
              <a:latin typeface="Calibri" pitchFamily="34" charset="0"/>
            </a:rPr>
            <a:t>Did you search for a job? (</a:t>
          </a:r>
          <a:r>
            <a:rPr lang="en-US" sz="1400" b="1" dirty="0" smtClean="0">
              <a:latin typeface="Calibri" pitchFamily="34" charset="0"/>
            </a:rPr>
            <a:t>57%)</a:t>
          </a:r>
          <a:endParaRPr lang="en-US" sz="1400" b="1" dirty="0">
            <a:latin typeface="Calibri" pitchFamily="34" charset="0"/>
          </a:endParaRPr>
        </a:p>
      </dgm:t>
    </dgm:pt>
    <dgm:pt modelId="{F0F02790-AED6-437B-9704-36EF2F81160D}" type="parTrans" cxnId="{8D3CBC5E-5C7F-4BE3-BA98-A3AAC38F9B50}">
      <dgm:prSet/>
      <dgm:spPr/>
      <dgm:t>
        <a:bodyPr/>
        <a:lstStyle/>
        <a:p>
          <a:endParaRPr lang="en-US" sz="1400"/>
        </a:p>
      </dgm:t>
    </dgm:pt>
    <dgm:pt modelId="{D243B967-6252-45A4-A15B-CF310547D463}" type="sibTrans" cxnId="{8D3CBC5E-5C7F-4BE3-BA98-A3AAC38F9B50}">
      <dgm:prSet/>
      <dgm:spPr/>
      <dgm:t>
        <a:bodyPr/>
        <a:lstStyle/>
        <a:p>
          <a:endParaRPr lang="en-US" sz="1400"/>
        </a:p>
      </dgm:t>
    </dgm:pt>
    <dgm:pt modelId="{179F2D29-D37F-47AD-8AE6-6C26036FB8AB}">
      <dgm:prSet phldrT="[Text]" custT="1"/>
      <dgm:spPr/>
      <dgm:t>
        <a:bodyPr/>
        <a:lstStyle/>
        <a:p>
          <a:r>
            <a:rPr lang="en-US" sz="1400" dirty="0" smtClean="0">
              <a:latin typeface="Calibri" pitchFamily="34" charset="0"/>
            </a:rPr>
            <a:t>Did you find information to apply? (</a:t>
          </a:r>
          <a:r>
            <a:rPr lang="en-US" sz="1400" b="1" dirty="0" smtClean="0">
              <a:latin typeface="Calibri" pitchFamily="34" charset="0"/>
            </a:rPr>
            <a:t>89%</a:t>
          </a:r>
          <a:r>
            <a:rPr lang="en-US" sz="1400" dirty="0" smtClean="0">
              <a:latin typeface="Calibri" pitchFamily="34" charset="0"/>
            </a:rPr>
            <a:t>)</a:t>
          </a:r>
          <a:endParaRPr lang="en-US" sz="1400" dirty="0">
            <a:latin typeface="Calibri" pitchFamily="34" charset="0"/>
          </a:endParaRPr>
        </a:p>
      </dgm:t>
    </dgm:pt>
    <dgm:pt modelId="{D4924929-7B1B-4B3A-AAC8-C248AF475497}" type="parTrans" cxnId="{94EFCDCC-4CAD-4523-A0B8-84F6925304D2}">
      <dgm:prSet/>
      <dgm:spPr/>
      <dgm:t>
        <a:bodyPr/>
        <a:lstStyle/>
        <a:p>
          <a:endParaRPr lang="en-US" sz="1400"/>
        </a:p>
      </dgm:t>
    </dgm:pt>
    <dgm:pt modelId="{A4448B85-B3D9-4DCC-86C7-D55655719A64}" type="sibTrans" cxnId="{94EFCDCC-4CAD-4523-A0B8-84F6925304D2}">
      <dgm:prSet/>
      <dgm:spPr/>
      <dgm:t>
        <a:bodyPr/>
        <a:lstStyle/>
        <a:p>
          <a:endParaRPr lang="en-US" sz="1400"/>
        </a:p>
      </dgm:t>
    </dgm:pt>
    <dgm:pt modelId="{215C8F6F-8C6E-4F5B-A44A-BF2328763905}">
      <dgm:prSet phldrT="[Text]" custT="1"/>
      <dgm:spPr/>
      <dgm:t>
        <a:bodyPr/>
        <a:lstStyle/>
        <a:p>
          <a:r>
            <a:rPr lang="en-US" sz="1400" dirty="0" smtClean="0">
              <a:latin typeface="Calibri" pitchFamily="34" charset="0"/>
            </a:rPr>
            <a:t>Did you apply? (</a:t>
          </a:r>
          <a:r>
            <a:rPr lang="en-US" sz="1400" b="1" dirty="0" smtClean="0">
              <a:latin typeface="Calibri" pitchFamily="34" charset="0"/>
            </a:rPr>
            <a:t>91%</a:t>
          </a:r>
          <a:r>
            <a:rPr lang="en-US" sz="1400" b="0" dirty="0" smtClean="0">
              <a:latin typeface="Calibri" pitchFamily="34" charset="0"/>
            </a:rPr>
            <a:t>)</a:t>
          </a:r>
          <a:endParaRPr lang="en-US" sz="1400" b="0" dirty="0">
            <a:latin typeface="Calibri" pitchFamily="34" charset="0"/>
          </a:endParaRPr>
        </a:p>
      </dgm:t>
    </dgm:pt>
    <dgm:pt modelId="{DDEF4AD5-6F59-42C0-9FAF-42B77DC668A2}" type="parTrans" cxnId="{5DCF6012-FCEA-4087-B53D-410E1C318E5F}">
      <dgm:prSet/>
      <dgm:spPr/>
      <dgm:t>
        <a:bodyPr/>
        <a:lstStyle/>
        <a:p>
          <a:endParaRPr lang="en-US" sz="1400"/>
        </a:p>
      </dgm:t>
    </dgm:pt>
    <dgm:pt modelId="{634557F7-2610-4989-8BEB-41F944418571}" type="sibTrans" cxnId="{5DCF6012-FCEA-4087-B53D-410E1C318E5F}">
      <dgm:prSet/>
      <dgm:spPr/>
      <dgm:t>
        <a:bodyPr/>
        <a:lstStyle/>
        <a:p>
          <a:endParaRPr lang="en-US" sz="1400"/>
        </a:p>
      </dgm:t>
    </dgm:pt>
    <dgm:pt modelId="{C12F362F-2706-48E5-A97E-4D15327D4C8D}" type="pres">
      <dgm:prSet presAssocID="{947A842A-AF0C-4246-9C76-EE01E4D346AF}" presName="arrowDiagram" presStyleCnt="0">
        <dgm:presLayoutVars>
          <dgm:chMax val="5"/>
          <dgm:dir/>
          <dgm:resizeHandles val="exact"/>
        </dgm:presLayoutVars>
      </dgm:prSet>
      <dgm:spPr/>
    </dgm:pt>
    <dgm:pt modelId="{C78D74F2-57F3-4698-9A64-6D00DA9D36CD}" type="pres">
      <dgm:prSet presAssocID="{947A842A-AF0C-4246-9C76-EE01E4D346AF}" presName="arrow" presStyleLbl="bgShp" presStyleIdx="0" presStyleCnt="1"/>
      <dgm:spPr>
        <a:ln>
          <a:solidFill>
            <a:schemeClr val="accent3"/>
          </a:solidFill>
        </a:ln>
      </dgm:spPr>
    </dgm:pt>
    <dgm:pt modelId="{B2769E7D-19A1-4411-BBBA-D979B3A25AF0}" type="pres">
      <dgm:prSet presAssocID="{947A842A-AF0C-4246-9C76-EE01E4D346AF}" presName="arrowDiagram3" presStyleCnt="0"/>
      <dgm:spPr/>
    </dgm:pt>
    <dgm:pt modelId="{60B769B7-1141-4146-87EC-AAA966020B7E}" type="pres">
      <dgm:prSet presAssocID="{24166D6C-E83E-40E3-8523-CBB6CE94D744}" presName="bullet3a" presStyleLbl="node1" presStyleIdx="0" presStyleCnt="3"/>
      <dgm:spPr/>
    </dgm:pt>
    <dgm:pt modelId="{FCEE26B2-E4A8-40BA-84C0-F94BC2AA691F}" type="pres">
      <dgm:prSet presAssocID="{24166D6C-E83E-40E3-8523-CBB6CE94D744}" presName="textBox3a" presStyleLbl="revTx" presStyleIdx="0" presStyleCnt="3" custLinFactNeighborX="9129" custLinFactNeighborY="4416">
        <dgm:presLayoutVars>
          <dgm:bulletEnabled val="1"/>
        </dgm:presLayoutVars>
      </dgm:prSet>
      <dgm:spPr/>
      <dgm:t>
        <a:bodyPr/>
        <a:lstStyle/>
        <a:p>
          <a:endParaRPr lang="en-US"/>
        </a:p>
      </dgm:t>
    </dgm:pt>
    <dgm:pt modelId="{BDF3B316-1366-4275-B966-76CA30529C0C}" type="pres">
      <dgm:prSet presAssocID="{179F2D29-D37F-47AD-8AE6-6C26036FB8AB}" presName="bullet3b" presStyleLbl="node1" presStyleIdx="1" presStyleCnt="3" custLinFactX="30113" custLinFactNeighborX="100000" custLinFactNeighborY="-33943"/>
      <dgm:spPr/>
    </dgm:pt>
    <dgm:pt modelId="{C50A2451-4583-4B48-A780-9B37BEA12832}" type="pres">
      <dgm:prSet presAssocID="{179F2D29-D37F-47AD-8AE6-6C26036FB8AB}" presName="textBox3b" presStyleLbl="revTx" presStyleIdx="1" presStyleCnt="3" custLinFactNeighborX="25386" custLinFactNeighborY="2849">
        <dgm:presLayoutVars>
          <dgm:bulletEnabled val="1"/>
        </dgm:presLayoutVars>
      </dgm:prSet>
      <dgm:spPr/>
      <dgm:t>
        <a:bodyPr/>
        <a:lstStyle/>
        <a:p>
          <a:endParaRPr lang="en-US"/>
        </a:p>
      </dgm:t>
    </dgm:pt>
    <dgm:pt modelId="{C5A830F3-B8A5-47E1-B832-3EBB991329EE}" type="pres">
      <dgm:prSet presAssocID="{215C8F6F-8C6E-4F5B-A44A-BF2328763905}" presName="bullet3c" presStyleLbl="node1" presStyleIdx="2" presStyleCnt="3" custLinFactNeighborX="90932" custLinFactNeighborY="-20453"/>
      <dgm:spPr/>
    </dgm:pt>
    <dgm:pt modelId="{EFC0853F-BBA3-4FC9-B0EB-5AC9F96AF443}" type="pres">
      <dgm:prSet presAssocID="{215C8F6F-8C6E-4F5B-A44A-BF2328763905}" presName="textBox3c" presStyleLbl="revTx" presStyleIdx="2" presStyleCnt="3" custScaleX="87521" custScaleY="23817" custLinFactNeighborX="5213" custLinFactNeighborY="-23581">
        <dgm:presLayoutVars>
          <dgm:bulletEnabled val="1"/>
        </dgm:presLayoutVars>
      </dgm:prSet>
      <dgm:spPr/>
      <dgm:t>
        <a:bodyPr/>
        <a:lstStyle/>
        <a:p>
          <a:endParaRPr lang="en-US"/>
        </a:p>
      </dgm:t>
    </dgm:pt>
  </dgm:ptLst>
  <dgm:cxnLst>
    <dgm:cxn modelId="{F0D5E923-E6F6-416B-829D-54178C31F7A0}" type="presOf" srcId="{24166D6C-E83E-40E3-8523-CBB6CE94D744}" destId="{FCEE26B2-E4A8-40BA-84C0-F94BC2AA691F}" srcOrd="0" destOrd="0" presId="urn:microsoft.com/office/officeart/2005/8/layout/arrow2"/>
    <dgm:cxn modelId="{93206695-84F8-455A-AB1F-196563941E0C}" type="presOf" srcId="{179F2D29-D37F-47AD-8AE6-6C26036FB8AB}" destId="{C50A2451-4583-4B48-A780-9B37BEA12832}" srcOrd="0" destOrd="0" presId="urn:microsoft.com/office/officeart/2005/8/layout/arrow2"/>
    <dgm:cxn modelId="{6CD18966-FF86-4537-A9AB-0F9BE5E13671}" type="presOf" srcId="{215C8F6F-8C6E-4F5B-A44A-BF2328763905}" destId="{EFC0853F-BBA3-4FC9-B0EB-5AC9F96AF443}" srcOrd="0" destOrd="0" presId="urn:microsoft.com/office/officeart/2005/8/layout/arrow2"/>
    <dgm:cxn modelId="{2AE141F3-80B1-4E8F-8907-BC150236C643}" type="presOf" srcId="{947A842A-AF0C-4246-9C76-EE01E4D346AF}" destId="{C12F362F-2706-48E5-A97E-4D15327D4C8D}" srcOrd="0" destOrd="0" presId="urn:microsoft.com/office/officeart/2005/8/layout/arrow2"/>
    <dgm:cxn modelId="{8D3CBC5E-5C7F-4BE3-BA98-A3AAC38F9B50}" srcId="{947A842A-AF0C-4246-9C76-EE01E4D346AF}" destId="{24166D6C-E83E-40E3-8523-CBB6CE94D744}" srcOrd="0" destOrd="0" parTransId="{F0F02790-AED6-437B-9704-36EF2F81160D}" sibTransId="{D243B967-6252-45A4-A15B-CF310547D463}"/>
    <dgm:cxn modelId="{5DCF6012-FCEA-4087-B53D-410E1C318E5F}" srcId="{947A842A-AF0C-4246-9C76-EE01E4D346AF}" destId="{215C8F6F-8C6E-4F5B-A44A-BF2328763905}" srcOrd="2" destOrd="0" parTransId="{DDEF4AD5-6F59-42C0-9FAF-42B77DC668A2}" sibTransId="{634557F7-2610-4989-8BEB-41F944418571}"/>
    <dgm:cxn modelId="{94EFCDCC-4CAD-4523-A0B8-84F6925304D2}" srcId="{947A842A-AF0C-4246-9C76-EE01E4D346AF}" destId="{179F2D29-D37F-47AD-8AE6-6C26036FB8AB}" srcOrd="1" destOrd="0" parTransId="{D4924929-7B1B-4B3A-AAC8-C248AF475497}" sibTransId="{A4448B85-B3D9-4DCC-86C7-D55655719A64}"/>
    <dgm:cxn modelId="{F382D10F-2D88-4FF5-B401-0A0C96507BB4}" type="presParOf" srcId="{C12F362F-2706-48E5-A97E-4D15327D4C8D}" destId="{C78D74F2-57F3-4698-9A64-6D00DA9D36CD}" srcOrd="0" destOrd="0" presId="urn:microsoft.com/office/officeart/2005/8/layout/arrow2"/>
    <dgm:cxn modelId="{E312271E-F4E2-43B7-BBF2-EEA694F12BBD}" type="presParOf" srcId="{C12F362F-2706-48E5-A97E-4D15327D4C8D}" destId="{B2769E7D-19A1-4411-BBBA-D979B3A25AF0}" srcOrd="1" destOrd="0" presId="urn:microsoft.com/office/officeart/2005/8/layout/arrow2"/>
    <dgm:cxn modelId="{B941A158-3F34-435C-AB14-14AECE777547}" type="presParOf" srcId="{B2769E7D-19A1-4411-BBBA-D979B3A25AF0}" destId="{60B769B7-1141-4146-87EC-AAA966020B7E}" srcOrd="0" destOrd="0" presId="urn:microsoft.com/office/officeart/2005/8/layout/arrow2"/>
    <dgm:cxn modelId="{78A942AF-345B-4211-BCE6-A31FC372022E}" type="presParOf" srcId="{B2769E7D-19A1-4411-BBBA-D979B3A25AF0}" destId="{FCEE26B2-E4A8-40BA-84C0-F94BC2AA691F}" srcOrd="1" destOrd="0" presId="urn:microsoft.com/office/officeart/2005/8/layout/arrow2"/>
    <dgm:cxn modelId="{F1D9A595-D903-4A86-B7EE-2FE7EC2144C3}" type="presParOf" srcId="{B2769E7D-19A1-4411-BBBA-D979B3A25AF0}" destId="{BDF3B316-1366-4275-B966-76CA30529C0C}" srcOrd="2" destOrd="0" presId="urn:microsoft.com/office/officeart/2005/8/layout/arrow2"/>
    <dgm:cxn modelId="{53400365-6821-4CF4-B5FE-6742A25DB630}" type="presParOf" srcId="{B2769E7D-19A1-4411-BBBA-D979B3A25AF0}" destId="{C50A2451-4583-4B48-A780-9B37BEA12832}" srcOrd="3" destOrd="0" presId="urn:microsoft.com/office/officeart/2005/8/layout/arrow2"/>
    <dgm:cxn modelId="{BBCA81FF-EDE4-4E89-9E06-AA49D454C1F2}" type="presParOf" srcId="{B2769E7D-19A1-4411-BBBA-D979B3A25AF0}" destId="{C5A830F3-B8A5-47E1-B832-3EBB991329EE}" srcOrd="4" destOrd="0" presId="urn:microsoft.com/office/officeart/2005/8/layout/arrow2"/>
    <dgm:cxn modelId="{FF3B1E35-9199-467D-9ED9-389C0E2496AD}" type="presParOf" srcId="{B2769E7D-19A1-4411-BBBA-D979B3A25AF0}" destId="{EFC0853F-BBA3-4FC9-B0EB-5AC9F96AF443}" srcOrd="5"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947A842A-AF0C-4246-9C76-EE01E4D346AF}" type="doc">
      <dgm:prSet loTypeId="urn:microsoft.com/office/officeart/2005/8/layout/arrow2" loCatId="process" qsTypeId="urn:microsoft.com/office/officeart/2005/8/quickstyle/simple1" qsCatId="simple" csTypeId="urn:microsoft.com/office/officeart/2005/8/colors/accent1_2" csCatId="accent1" phldr="1"/>
      <dgm:spPr/>
    </dgm:pt>
    <dgm:pt modelId="{24166D6C-E83E-40E3-8523-CBB6CE94D744}">
      <dgm:prSet phldrT="[Text]" custT="1"/>
      <dgm:spPr/>
      <dgm:t>
        <a:bodyPr/>
        <a:lstStyle/>
        <a:p>
          <a:r>
            <a:rPr lang="en-US" sz="1400" dirty="0" smtClean="0">
              <a:latin typeface="Calibri" pitchFamily="34" charset="0"/>
            </a:rPr>
            <a:t>Did you search for info on how to use  government services? (</a:t>
          </a:r>
          <a:r>
            <a:rPr lang="en-US" sz="1400" b="1" dirty="0" smtClean="0">
              <a:latin typeface="Calibri" pitchFamily="34" charset="0"/>
            </a:rPr>
            <a:t>64%</a:t>
          </a:r>
          <a:r>
            <a:rPr lang="en-US" sz="1400" b="0" i="0" dirty="0" smtClean="0">
              <a:latin typeface="Calibri" pitchFamily="34" charset="0"/>
            </a:rPr>
            <a:t>)</a:t>
          </a:r>
          <a:endParaRPr lang="en-US" sz="1400" b="0" i="0" dirty="0">
            <a:latin typeface="Calibri" pitchFamily="34" charset="0"/>
          </a:endParaRPr>
        </a:p>
      </dgm:t>
    </dgm:pt>
    <dgm:pt modelId="{F0F02790-AED6-437B-9704-36EF2F81160D}" type="parTrans" cxnId="{8D3CBC5E-5C7F-4BE3-BA98-A3AAC38F9B50}">
      <dgm:prSet/>
      <dgm:spPr/>
      <dgm:t>
        <a:bodyPr/>
        <a:lstStyle/>
        <a:p>
          <a:endParaRPr lang="en-US" sz="1400"/>
        </a:p>
      </dgm:t>
    </dgm:pt>
    <dgm:pt modelId="{D243B967-6252-45A4-A15B-CF310547D463}" type="sibTrans" cxnId="{8D3CBC5E-5C7F-4BE3-BA98-A3AAC38F9B50}">
      <dgm:prSet/>
      <dgm:spPr/>
      <dgm:t>
        <a:bodyPr/>
        <a:lstStyle/>
        <a:p>
          <a:endParaRPr lang="en-US" sz="1400"/>
        </a:p>
      </dgm:t>
    </dgm:pt>
    <dgm:pt modelId="{179F2D29-D37F-47AD-8AE6-6C26036FB8AB}">
      <dgm:prSet phldrT="[Text]" custT="1"/>
      <dgm:spPr/>
      <dgm:t>
        <a:bodyPr/>
        <a:lstStyle/>
        <a:p>
          <a:r>
            <a:rPr lang="en-US" sz="1400" dirty="0" smtClean="0">
              <a:latin typeface="Calibri" pitchFamily="34" charset="0"/>
            </a:rPr>
            <a:t>Did you find information you were looking for? (</a:t>
          </a:r>
          <a:r>
            <a:rPr lang="en-US" sz="1400" b="1" dirty="0" smtClean="0">
              <a:latin typeface="Calibri" pitchFamily="34" charset="0"/>
            </a:rPr>
            <a:t>94%</a:t>
          </a:r>
          <a:r>
            <a:rPr lang="en-US" sz="1400" dirty="0" smtClean="0">
              <a:latin typeface="Calibri" pitchFamily="34" charset="0"/>
            </a:rPr>
            <a:t>)</a:t>
          </a:r>
          <a:endParaRPr lang="en-US" sz="1400" dirty="0">
            <a:latin typeface="Calibri" pitchFamily="34" charset="0"/>
          </a:endParaRPr>
        </a:p>
      </dgm:t>
    </dgm:pt>
    <dgm:pt modelId="{D4924929-7B1B-4B3A-AAC8-C248AF475497}" type="parTrans" cxnId="{94EFCDCC-4CAD-4523-A0B8-84F6925304D2}">
      <dgm:prSet/>
      <dgm:spPr/>
      <dgm:t>
        <a:bodyPr/>
        <a:lstStyle/>
        <a:p>
          <a:endParaRPr lang="en-US" sz="1400"/>
        </a:p>
      </dgm:t>
    </dgm:pt>
    <dgm:pt modelId="{A4448B85-B3D9-4DCC-86C7-D55655719A64}" type="sibTrans" cxnId="{94EFCDCC-4CAD-4523-A0B8-84F6925304D2}">
      <dgm:prSet/>
      <dgm:spPr/>
      <dgm:t>
        <a:bodyPr/>
        <a:lstStyle/>
        <a:p>
          <a:endParaRPr lang="en-US" sz="1400"/>
        </a:p>
      </dgm:t>
    </dgm:pt>
    <dgm:pt modelId="{215C8F6F-8C6E-4F5B-A44A-BF2328763905}">
      <dgm:prSet phldrT="[Text]" custT="1"/>
      <dgm:spPr/>
      <dgm:t>
        <a:bodyPr/>
        <a:lstStyle/>
        <a:p>
          <a:r>
            <a:rPr lang="en-US" sz="1400" dirty="0" smtClean="0">
              <a:latin typeface="Calibri" pitchFamily="34" charset="0"/>
            </a:rPr>
            <a:t>Do you feel more knowledgeable on how to use? (</a:t>
          </a:r>
          <a:r>
            <a:rPr lang="en-US" sz="1400" b="1" dirty="0" smtClean="0">
              <a:latin typeface="Calibri" pitchFamily="34" charset="0"/>
            </a:rPr>
            <a:t>95%</a:t>
          </a:r>
          <a:r>
            <a:rPr lang="en-US" sz="1400" b="0" dirty="0" smtClean="0">
              <a:latin typeface="Calibri" pitchFamily="34" charset="0"/>
            </a:rPr>
            <a:t>)</a:t>
          </a:r>
          <a:endParaRPr lang="en-US" sz="1400" b="0" dirty="0">
            <a:latin typeface="Calibri" pitchFamily="34" charset="0"/>
          </a:endParaRPr>
        </a:p>
      </dgm:t>
    </dgm:pt>
    <dgm:pt modelId="{DDEF4AD5-6F59-42C0-9FAF-42B77DC668A2}" type="parTrans" cxnId="{5DCF6012-FCEA-4087-B53D-410E1C318E5F}">
      <dgm:prSet/>
      <dgm:spPr/>
      <dgm:t>
        <a:bodyPr/>
        <a:lstStyle/>
        <a:p>
          <a:endParaRPr lang="en-US" sz="1400"/>
        </a:p>
      </dgm:t>
    </dgm:pt>
    <dgm:pt modelId="{634557F7-2610-4989-8BEB-41F944418571}" type="sibTrans" cxnId="{5DCF6012-FCEA-4087-B53D-410E1C318E5F}">
      <dgm:prSet/>
      <dgm:spPr/>
      <dgm:t>
        <a:bodyPr/>
        <a:lstStyle/>
        <a:p>
          <a:endParaRPr lang="en-US" sz="1400"/>
        </a:p>
      </dgm:t>
    </dgm:pt>
    <dgm:pt modelId="{C12F362F-2706-48E5-A97E-4D15327D4C8D}" type="pres">
      <dgm:prSet presAssocID="{947A842A-AF0C-4246-9C76-EE01E4D346AF}" presName="arrowDiagram" presStyleCnt="0">
        <dgm:presLayoutVars>
          <dgm:chMax val="5"/>
          <dgm:dir/>
          <dgm:resizeHandles val="exact"/>
        </dgm:presLayoutVars>
      </dgm:prSet>
      <dgm:spPr/>
    </dgm:pt>
    <dgm:pt modelId="{C78D74F2-57F3-4698-9A64-6D00DA9D36CD}" type="pres">
      <dgm:prSet presAssocID="{947A842A-AF0C-4246-9C76-EE01E4D346AF}" presName="arrow" presStyleLbl="bgShp" presStyleIdx="0" presStyleCnt="1"/>
      <dgm:spPr>
        <a:ln>
          <a:solidFill>
            <a:schemeClr val="accent1"/>
          </a:solidFill>
        </a:ln>
      </dgm:spPr>
    </dgm:pt>
    <dgm:pt modelId="{B2769E7D-19A1-4411-BBBA-D979B3A25AF0}" type="pres">
      <dgm:prSet presAssocID="{947A842A-AF0C-4246-9C76-EE01E4D346AF}" presName="arrowDiagram3" presStyleCnt="0"/>
      <dgm:spPr/>
    </dgm:pt>
    <dgm:pt modelId="{60B769B7-1141-4146-87EC-AAA966020B7E}" type="pres">
      <dgm:prSet presAssocID="{24166D6C-E83E-40E3-8523-CBB6CE94D744}" presName="bullet3a" presStyleLbl="node1" presStyleIdx="0" presStyleCnt="3"/>
      <dgm:spPr/>
    </dgm:pt>
    <dgm:pt modelId="{FCEE26B2-E4A8-40BA-84C0-F94BC2AA691F}" type="pres">
      <dgm:prSet presAssocID="{24166D6C-E83E-40E3-8523-CBB6CE94D744}" presName="textBox3a" presStyleLbl="revTx" presStyleIdx="0" presStyleCnt="3" custScaleX="128082" custLinFactNeighborX="25225" custLinFactNeighborY="16169">
        <dgm:presLayoutVars>
          <dgm:bulletEnabled val="1"/>
        </dgm:presLayoutVars>
      </dgm:prSet>
      <dgm:spPr/>
      <dgm:t>
        <a:bodyPr/>
        <a:lstStyle/>
        <a:p>
          <a:endParaRPr lang="en-US"/>
        </a:p>
      </dgm:t>
    </dgm:pt>
    <dgm:pt modelId="{BDF3B316-1366-4275-B966-76CA30529C0C}" type="pres">
      <dgm:prSet presAssocID="{179F2D29-D37F-47AD-8AE6-6C26036FB8AB}" presName="bullet3b" presStyleLbl="node1" presStyleIdx="1" presStyleCnt="3" custLinFactX="30113" custLinFactNeighborX="100000" custLinFactNeighborY="-33943"/>
      <dgm:spPr/>
    </dgm:pt>
    <dgm:pt modelId="{C50A2451-4583-4B48-A780-9B37BEA12832}" type="pres">
      <dgm:prSet presAssocID="{179F2D29-D37F-47AD-8AE6-6C26036FB8AB}" presName="textBox3b" presStyleLbl="revTx" presStyleIdx="1" presStyleCnt="3" custScaleY="67358" custLinFactNeighborX="31003" custLinFactNeighborY="-7731">
        <dgm:presLayoutVars>
          <dgm:bulletEnabled val="1"/>
        </dgm:presLayoutVars>
      </dgm:prSet>
      <dgm:spPr/>
      <dgm:t>
        <a:bodyPr/>
        <a:lstStyle/>
        <a:p>
          <a:endParaRPr lang="en-US"/>
        </a:p>
      </dgm:t>
    </dgm:pt>
    <dgm:pt modelId="{C5A830F3-B8A5-47E1-B832-3EBB991329EE}" type="pres">
      <dgm:prSet presAssocID="{215C8F6F-8C6E-4F5B-A44A-BF2328763905}" presName="bullet3c" presStyleLbl="node1" presStyleIdx="2" presStyleCnt="3" custLinFactNeighborX="90932" custLinFactNeighborY="-20453"/>
      <dgm:spPr/>
    </dgm:pt>
    <dgm:pt modelId="{EFC0853F-BBA3-4FC9-B0EB-5AC9F96AF443}" type="pres">
      <dgm:prSet presAssocID="{215C8F6F-8C6E-4F5B-A44A-BF2328763905}" presName="textBox3c" presStyleLbl="revTx" presStyleIdx="2" presStyleCnt="3" custScaleX="87521" custScaleY="23817" custLinFactNeighborX="-3705" custLinFactNeighborY="-23485">
        <dgm:presLayoutVars>
          <dgm:bulletEnabled val="1"/>
        </dgm:presLayoutVars>
      </dgm:prSet>
      <dgm:spPr/>
      <dgm:t>
        <a:bodyPr/>
        <a:lstStyle/>
        <a:p>
          <a:endParaRPr lang="en-US"/>
        </a:p>
      </dgm:t>
    </dgm:pt>
  </dgm:ptLst>
  <dgm:cxnLst>
    <dgm:cxn modelId="{6F3845B0-CA15-4586-9ECC-7DE82AD1B754}" type="presOf" srcId="{215C8F6F-8C6E-4F5B-A44A-BF2328763905}" destId="{EFC0853F-BBA3-4FC9-B0EB-5AC9F96AF443}" srcOrd="0" destOrd="0" presId="urn:microsoft.com/office/officeart/2005/8/layout/arrow2"/>
    <dgm:cxn modelId="{BB291B46-85FE-4A6A-9FEB-4DF47FB0408B}" type="presOf" srcId="{947A842A-AF0C-4246-9C76-EE01E4D346AF}" destId="{C12F362F-2706-48E5-A97E-4D15327D4C8D}" srcOrd="0" destOrd="0" presId="urn:microsoft.com/office/officeart/2005/8/layout/arrow2"/>
    <dgm:cxn modelId="{C90B72C1-9A8E-4BAC-93CA-B29CB14F0076}" type="presOf" srcId="{179F2D29-D37F-47AD-8AE6-6C26036FB8AB}" destId="{C50A2451-4583-4B48-A780-9B37BEA12832}" srcOrd="0" destOrd="0" presId="urn:microsoft.com/office/officeart/2005/8/layout/arrow2"/>
    <dgm:cxn modelId="{5DCF6012-FCEA-4087-B53D-410E1C318E5F}" srcId="{947A842A-AF0C-4246-9C76-EE01E4D346AF}" destId="{215C8F6F-8C6E-4F5B-A44A-BF2328763905}" srcOrd="2" destOrd="0" parTransId="{DDEF4AD5-6F59-42C0-9FAF-42B77DC668A2}" sibTransId="{634557F7-2610-4989-8BEB-41F944418571}"/>
    <dgm:cxn modelId="{8D3CBC5E-5C7F-4BE3-BA98-A3AAC38F9B50}" srcId="{947A842A-AF0C-4246-9C76-EE01E4D346AF}" destId="{24166D6C-E83E-40E3-8523-CBB6CE94D744}" srcOrd="0" destOrd="0" parTransId="{F0F02790-AED6-437B-9704-36EF2F81160D}" sibTransId="{D243B967-6252-45A4-A15B-CF310547D463}"/>
    <dgm:cxn modelId="{94EFCDCC-4CAD-4523-A0B8-84F6925304D2}" srcId="{947A842A-AF0C-4246-9C76-EE01E4D346AF}" destId="{179F2D29-D37F-47AD-8AE6-6C26036FB8AB}" srcOrd="1" destOrd="0" parTransId="{D4924929-7B1B-4B3A-AAC8-C248AF475497}" sibTransId="{A4448B85-B3D9-4DCC-86C7-D55655719A64}"/>
    <dgm:cxn modelId="{AE1A9E33-E57F-4D55-9E3F-DED3611A302D}" type="presOf" srcId="{24166D6C-E83E-40E3-8523-CBB6CE94D744}" destId="{FCEE26B2-E4A8-40BA-84C0-F94BC2AA691F}" srcOrd="0" destOrd="0" presId="urn:microsoft.com/office/officeart/2005/8/layout/arrow2"/>
    <dgm:cxn modelId="{F2DE7966-628F-4674-9488-19CBCF7088A5}" type="presParOf" srcId="{C12F362F-2706-48E5-A97E-4D15327D4C8D}" destId="{C78D74F2-57F3-4698-9A64-6D00DA9D36CD}" srcOrd="0" destOrd="0" presId="urn:microsoft.com/office/officeart/2005/8/layout/arrow2"/>
    <dgm:cxn modelId="{A5839913-BE93-4EAB-BDF1-2704447BF0D1}" type="presParOf" srcId="{C12F362F-2706-48E5-A97E-4D15327D4C8D}" destId="{B2769E7D-19A1-4411-BBBA-D979B3A25AF0}" srcOrd="1" destOrd="0" presId="urn:microsoft.com/office/officeart/2005/8/layout/arrow2"/>
    <dgm:cxn modelId="{165B735E-279A-4C49-A3B3-845842F0CC40}" type="presParOf" srcId="{B2769E7D-19A1-4411-BBBA-D979B3A25AF0}" destId="{60B769B7-1141-4146-87EC-AAA966020B7E}" srcOrd="0" destOrd="0" presId="urn:microsoft.com/office/officeart/2005/8/layout/arrow2"/>
    <dgm:cxn modelId="{E9A0D963-55A7-43C6-9DD3-18815251AADA}" type="presParOf" srcId="{B2769E7D-19A1-4411-BBBA-D979B3A25AF0}" destId="{FCEE26B2-E4A8-40BA-84C0-F94BC2AA691F}" srcOrd="1" destOrd="0" presId="urn:microsoft.com/office/officeart/2005/8/layout/arrow2"/>
    <dgm:cxn modelId="{00D7D10A-29E9-47F7-946C-5A385C3A1724}" type="presParOf" srcId="{B2769E7D-19A1-4411-BBBA-D979B3A25AF0}" destId="{BDF3B316-1366-4275-B966-76CA30529C0C}" srcOrd="2" destOrd="0" presId="urn:microsoft.com/office/officeart/2005/8/layout/arrow2"/>
    <dgm:cxn modelId="{AECC3633-B28E-4584-B57B-5AA4AEF8F6F4}" type="presParOf" srcId="{B2769E7D-19A1-4411-BBBA-D979B3A25AF0}" destId="{C50A2451-4583-4B48-A780-9B37BEA12832}" srcOrd="3" destOrd="0" presId="urn:microsoft.com/office/officeart/2005/8/layout/arrow2"/>
    <dgm:cxn modelId="{6A183FC7-E34E-45E6-92D0-33F3BFE5A4D6}" type="presParOf" srcId="{B2769E7D-19A1-4411-BBBA-D979B3A25AF0}" destId="{C5A830F3-B8A5-47E1-B832-3EBB991329EE}" srcOrd="4" destOrd="0" presId="urn:microsoft.com/office/officeart/2005/8/layout/arrow2"/>
    <dgm:cxn modelId="{60626175-13EB-4430-8DF5-191ADC67DB30}" type="presParOf" srcId="{B2769E7D-19A1-4411-BBBA-D979B3A25AF0}" destId="{EFC0853F-BBA3-4FC9-B0EB-5AC9F96AF443}" srcOrd="5" destOrd="0" presId="urn:microsoft.com/office/officeart/2005/8/layout/arrow2"/>
  </dgm:cxnLst>
  <dgm:bg/>
  <dgm:whole/>
  <dgm:extLst>
    <a:ext uri="http://schemas.microsoft.com/office/drawing/2008/diagram">
      <dsp:dataModelExt xmlns:dsp="http://schemas.microsoft.com/office/drawing/2008/diagram" relId="rId13"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2.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ooter Placeholder 3"/>
          <p:cNvSpPr>
            <a:spLocks noGrp="1"/>
          </p:cNvSpPr>
          <p:nvPr>
            <p:ph type="ftr" sz="quarter" idx="2"/>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8132" y="8842029"/>
            <a:ext cx="3043343" cy="465455"/>
          </a:xfrm>
          <a:prstGeom prst="rect">
            <a:avLst/>
          </a:prstGeom>
        </p:spPr>
        <p:txBody>
          <a:bodyPr vert="horz" lIns="93324" tIns="46662" rIns="93324" bIns="46662" rtlCol="0" anchor="b"/>
          <a:lstStyle>
            <a:lvl1pPr algn="r">
              <a:defRPr sz="1200"/>
            </a:lvl1pPr>
          </a:lstStyle>
          <a:p>
            <a:fld id="{5DF7B94D-CDC6-1549-B859-A54742B488E3}" type="slidenum">
              <a:rPr lang="en-US" smtClean="0"/>
              <a:pPr/>
              <a:t>‹#›</a:t>
            </a:fld>
            <a:endParaRPr lang="en-US" dirty="0"/>
          </a:p>
        </p:txBody>
      </p:sp>
      <p:pic>
        <p:nvPicPr>
          <p:cNvPr id="7" name="Picture 6" descr="TASCHA_logo_leftaligned_black.png"/>
          <p:cNvPicPr>
            <a:picLocks noChangeAspect="1"/>
          </p:cNvPicPr>
          <p:nvPr/>
        </p:nvPicPr>
        <p:blipFill>
          <a:blip r:embed="rId2"/>
          <a:stretch>
            <a:fillRect/>
          </a:stretch>
        </p:blipFill>
        <p:spPr>
          <a:xfrm>
            <a:off x="-52022" y="68955"/>
            <a:ext cx="2791898" cy="736527"/>
          </a:xfrm>
          <a:prstGeom prst="rect">
            <a:avLst/>
          </a:prstGeom>
        </p:spPr>
      </p:pic>
    </p:spTree>
    <p:extLst>
      <p:ext uri="{BB962C8B-B14F-4D97-AF65-F5344CB8AC3E}">
        <p14:creationId xmlns:p14="http://schemas.microsoft.com/office/powerpoint/2010/main" val="34959353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3324" tIns="46662" rIns="93324" bIns="46662" rtlCol="0" anchor="ctr"/>
          <a:lstStyle/>
          <a:p>
            <a:endParaRPr lang="en-US" dirty="0"/>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24" tIns="46662" rIns="93324" bIns="46662" rtlCol="0">
            <a:normAutofit/>
          </a:bodyPr>
          <a:lstStyle/>
          <a:p>
            <a:pPr lvl="0"/>
            <a:r>
              <a:rPr lang="en-CA" dirty="0" smtClean="0"/>
              <a:t>Click to edit Master text styles</a:t>
            </a:r>
          </a:p>
          <a:p>
            <a:pPr lvl="1"/>
            <a:r>
              <a:rPr lang="en-CA" dirty="0" smtClean="0"/>
              <a:t>Second level</a:t>
            </a:r>
          </a:p>
        </p:txBody>
      </p:sp>
      <p:sp>
        <p:nvSpPr>
          <p:cNvPr id="7" name="Slide Number Placeholder 6"/>
          <p:cNvSpPr>
            <a:spLocks noGrp="1"/>
          </p:cNvSpPr>
          <p:nvPr>
            <p:ph type="sldNum" sz="quarter" idx="5"/>
          </p:nvPr>
        </p:nvSpPr>
        <p:spPr>
          <a:xfrm>
            <a:off x="3978132" y="8842029"/>
            <a:ext cx="3043343" cy="465455"/>
          </a:xfrm>
          <a:prstGeom prst="rect">
            <a:avLst/>
          </a:prstGeom>
        </p:spPr>
        <p:txBody>
          <a:bodyPr vert="horz" lIns="93324" tIns="46662" rIns="93324" bIns="46662" rtlCol="0" anchor="b"/>
          <a:lstStyle>
            <a:lvl1pPr algn="r">
              <a:defRPr sz="1200"/>
            </a:lvl1pPr>
          </a:lstStyle>
          <a:p>
            <a:fld id="{13FB7377-4198-2644-BF8E-719006AEDC0F}" type="slidenum">
              <a:rPr lang="en-US" smtClean="0"/>
              <a:pPr/>
              <a:t>‹#›</a:t>
            </a:fld>
            <a:endParaRPr lang="en-US" dirty="0"/>
          </a:p>
        </p:txBody>
      </p:sp>
      <p:pic>
        <p:nvPicPr>
          <p:cNvPr id="8" name="Picture 7" descr="TASCHA_logo_leftaligned_black.png"/>
          <p:cNvPicPr>
            <a:picLocks noChangeAspect="1"/>
          </p:cNvPicPr>
          <p:nvPr/>
        </p:nvPicPr>
        <p:blipFill>
          <a:blip r:embed="rId2"/>
          <a:stretch>
            <a:fillRect/>
          </a:stretch>
        </p:blipFill>
        <p:spPr>
          <a:xfrm>
            <a:off x="-69363" y="8541963"/>
            <a:ext cx="3312128" cy="873768"/>
          </a:xfrm>
          <a:prstGeom prst="rect">
            <a:avLst/>
          </a:prstGeom>
        </p:spPr>
      </p:pic>
    </p:spTree>
    <p:extLst>
      <p:ext uri="{BB962C8B-B14F-4D97-AF65-F5344CB8AC3E}">
        <p14:creationId xmlns:p14="http://schemas.microsoft.com/office/powerpoint/2010/main" val="123175113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987506-5169-45E0-807E-19F3BE8BDA21}" type="slidenum">
              <a:rPr lang="en-US" smtClean="0">
                <a:solidFill>
                  <a:prstClr val="black"/>
                </a:solidFill>
              </a:rPr>
              <a:pPr/>
              <a:t>1</a:t>
            </a:fld>
            <a:endParaRPr lang="en-US" dirty="0">
              <a:solidFill>
                <a:prstClr val="black"/>
              </a:solidFill>
            </a:endParaRPr>
          </a:p>
        </p:txBody>
      </p:sp>
    </p:spTree>
    <p:extLst>
      <p:ext uri="{BB962C8B-B14F-4D97-AF65-F5344CB8AC3E}">
        <p14:creationId xmlns:p14="http://schemas.microsoft.com/office/powerpoint/2010/main" val="11260813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70987506-5169-45E0-807E-19F3BE8BDA21}" type="slidenum">
              <a:rPr lang="en-US" smtClean="0">
                <a:solidFill>
                  <a:prstClr val="black"/>
                </a:solidFill>
              </a:rPr>
              <a:pPr/>
              <a:t>2</a:t>
            </a:fld>
            <a:endParaRPr lang="en-US" dirty="0">
              <a:solidFill>
                <a:prstClr val="black"/>
              </a:solidFill>
            </a:endParaRPr>
          </a:p>
        </p:txBody>
      </p:sp>
    </p:spTree>
    <p:extLst>
      <p:ext uri="{BB962C8B-B14F-4D97-AF65-F5344CB8AC3E}">
        <p14:creationId xmlns:p14="http://schemas.microsoft.com/office/powerpoint/2010/main" val="6921660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70987506-5169-45E0-807E-19F3BE8BDA21}" type="slidenum">
              <a:rPr lang="en-US" smtClean="0">
                <a:solidFill>
                  <a:prstClr val="black"/>
                </a:solidFill>
              </a:rPr>
              <a:pPr/>
              <a:t>3</a:t>
            </a:fld>
            <a:endParaRPr lang="en-US" dirty="0">
              <a:solidFill>
                <a:prstClr val="black"/>
              </a:solidFill>
            </a:endParaRPr>
          </a:p>
        </p:txBody>
      </p:sp>
    </p:spTree>
    <p:extLst>
      <p:ext uri="{BB962C8B-B14F-4D97-AF65-F5344CB8AC3E}">
        <p14:creationId xmlns:p14="http://schemas.microsoft.com/office/powerpoint/2010/main" val="27733301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4</a:t>
            </a:fld>
            <a:endParaRPr lang="en-US" dirty="0"/>
          </a:p>
        </p:txBody>
      </p:sp>
    </p:spTree>
    <p:extLst>
      <p:ext uri="{BB962C8B-B14F-4D97-AF65-F5344CB8AC3E}">
        <p14:creationId xmlns:p14="http://schemas.microsoft.com/office/powerpoint/2010/main" val="2375341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70987506-5169-45E0-807E-19F3BE8BDA21}" type="slidenum">
              <a:rPr lang="en-US" smtClean="0">
                <a:solidFill>
                  <a:prstClr val="black"/>
                </a:solidFill>
              </a:rPr>
              <a:pPr/>
              <a:t>5</a:t>
            </a:fld>
            <a:endParaRPr lang="en-US" dirty="0">
              <a:solidFill>
                <a:prstClr val="black"/>
              </a:solidFill>
            </a:endParaRPr>
          </a:p>
        </p:txBody>
      </p:sp>
    </p:spTree>
    <p:extLst>
      <p:ext uri="{BB962C8B-B14F-4D97-AF65-F5344CB8AC3E}">
        <p14:creationId xmlns:p14="http://schemas.microsoft.com/office/powerpoint/2010/main" val="21754679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70987506-5169-45E0-807E-19F3BE8BDA21}" type="slidenum">
              <a:rPr lang="en-US" smtClean="0">
                <a:solidFill>
                  <a:prstClr val="black"/>
                </a:solidFill>
              </a:rPr>
              <a:pPr/>
              <a:t>6</a:t>
            </a:fld>
            <a:endParaRPr lang="en-US" dirty="0">
              <a:solidFill>
                <a:prstClr val="black"/>
              </a:solidFill>
            </a:endParaRPr>
          </a:p>
        </p:txBody>
      </p:sp>
    </p:spTree>
    <p:extLst>
      <p:ext uri="{BB962C8B-B14F-4D97-AF65-F5344CB8AC3E}">
        <p14:creationId xmlns:p14="http://schemas.microsoft.com/office/powerpoint/2010/main" val="41168040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7</a:t>
            </a:fld>
            <a:endParaRPr lang="en-US" dirty="0"/>
          </a:p>
        </p:txBody>
      </p:sp>
    </p:spTree>
    <p:extLst>
      <p:ext uri="{BB962C8B-B14F-4D97-AF65-F5344CB8AC3E}">
        <p14:creationId xmlns:p14="http://schemas.microsoft.com/office/powerpoint/2010/main" val="40601897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987506-5169-45E0-807E-19F3BE8BDA21}" type="slidenum">
              <a:rPr lang="en-US" smtClean="0">
                <a:solidFill>
                  <a:prstClr val="black"/>
                </a:solidFill>
              </a:rPr>
              <a:pPr/>
              <a:t>8</a:t>
            </a:fld>
            <a:endParaRPr lang="en-US" dirty="0">
              <a:solidFill>
                <a:prstClr val="black"/>
              </a:solidFill>
            </a:endParaRPr>
          </a:p>
        </p:txBody>
      </p:sp>
    </p:spTree>
    <p:extLst>
      <p:ext uri="{BB962C8B-B14F-4D97-AF65-F5344CB8AC3E}">
        <p14:creationId xmlns:p14="http://schemas.microsoft.com/office/powerpoint/2010/main" val="3091737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987506-5169-45E0-807E-19F3BE8BDA21}" type="slidenum">
              <a:rPr lang="en-US" smtClean="0">
                <a:solidFill>
                  <a:prstClr val="black"/>
                </a:solidFill>
              </a:rPr>
              <a:pPr/>
              <a:t>9</a:t>
            </a:fld>
            <a:endParaRPr lang="en-US" dirty="0">
              <a:solidFill>
                <a:prstClr val="black"/>
              </a:solidFill>
            </a:endParaRPr>
          </a:p>
        </p:txBody>
      </p:sp>
    </p:spTree>
    <p:extLst>
      <p:ext uri="{BB962C8B-B14F-4D97-AF65-F5344CB8AC3E}">
        <p14:creationId xmlns:p14="http://schemas.microsoft.com/office/powerpoint/2010/main" val="28039686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10</a:t>
            </a:fld>
            <a:endParaRPr lang="en-US" dirty="0"/>
          </a:p>
        </p:txBody>
      </p:sp>
    </p:spTree>
    <p:extLst>
      <p:ext uri="{BB962C8B-B14F-4D97-AF65-F5344CB8AC3E}">
        <p14:creationId xmlns:p14="http://schemas.microsoft.com/office/powerpoint/2010/main" val="3675908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11</a:t>
            </a:fld>
            <a:endParaRPr lang="en-US" dirty="0"/>
          </a:p>
        </p:txBody>
      </p:sp>
    </p:spTree>
    <p:extLst>
      <p:ext uri="{BB962C8B-B14F-4D97-AF65-F5344CB8AC3E}">
        <p14:creationId xmlns:p14="http://schemas.microsoft.com/office/powerpoint/2010/main" val="14583554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13</a:t>
            </a:fld>
            <a:endParaRPr lang="en-US" dirty="0"/>
          </a:p>
        </p:txBody>
      </p:sp>
    </p:spTree>
    <p:extLst>
      <p:ext uri="{BB962C8B-B14F-4D97-AF65-F5344CB8AC3E}">
        <p14:creationId xmlns:p14="http://schemas.microsoft.com/office/powerpoint/2010/main" val="23612683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14</a:t>
            </a:fld>
            <a:endParaRPr lang="en-US" dirty="0"/>
          </a:p>
        </p:txBody>
      </p:sp>
    </p:spTree>
    <p:extLst>
      <p:ext uri="{BB962C8B-B14F-4D97-AF65-F5344CB8AC3E}">
        <p14:creationId xmlns:p14="http://schemas.microsoft.com/office/powerpoint/2010/main" val="30097546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15</a:t>
            </a:fld>
            <a:endParaRPr lang="en-US" dirty="0"/>
          </a:p>
        </p:txBody>
      </p:sp>
    </p:spTree>
    <p:extLst>
      <p:ext uri="{BB962C8B-B14F-4D97-AF65-F5344CB8AC3E}">
        <p14:creationId xmlns:p14="http://schemas.microsoft.com/office/powerpoint/2010/main" val="36273224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16</a:t>
            </a:fld>
            <a:endParaRPr lang="en-US" dirty="0"/>
          </a:p>
        </p:txBody>
      </p:sp>
    </p:spTree>
    <p:extLst>
      <p:ext uri="{BB962C8B-B14F-4D97-AF65-F5344CB8AC3E}">
        <p14:creationId xmlns:p14="http://schemas.microsoft.com/office/powerpoint/2010/main" val="21587833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17</a:t>
            </a:fld>
            <a:endParaRPr lang="en-US" dirty="0"/>
          </a:p>
        </p:txBody>
      </p:sp>
    </p:spTree>
    <p:extLst>
      <p:ext uri="{BB962C8B-B14F-4D97-AF65-F5344CB8AC3E}">
        <p14:creationId xmlns:p14="http://schemas.microsoft.com/office/powerpoint/2010/main" val="28725785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18</a:t>
            </a:fld>
            <a:endParaRPr lang="en-US" dirty="0"/>
          </a:p>
        </p:txBody>
      </p:sp>
    </p:spTree>
    <p:extLst>
      <p:ext uri="{BB962C8B-B14F-4D97-AF65-F5344CB8AC3E}">
        <p14:creationId xmlns:p14="http://schemas.microsoft.com/office/powerpoint/2010/main" val="14287808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19</a:t>
            </a:fld>
            <a:endParaRPr lang="en-US" dirty="0"/>
          </a:p>
        </p:txBody>
      </p:sp>
    </p:spTree>
    <p:extLst>
      <p:ext uri="{BB962C8B-B14F-4D97-AF65-F5344CB8AC3E}">
        <p14:creationId xmlns:p14="http://schemas.microsoft.com/office/powerpoint/2010/main" val="33588073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20</a:t>
            </a:fld>
            <a:endParaRPr lang="en-US" dirty="0"/>
          </a:p>
        </p:txBody>
      </p:sp>
    </p:spTree>
    <p:extLst>
      <p:ext uri="{BB962C8B-B14F-4D97-AF65-F5344CB8AC3E}">
        <p14:creationId xmlns:p14="http://schemas.microsoft.com/office/powerpoint/2010/main" val="27578545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21</a:t>
            </a:fld>
            <a:endParaRPr lang="en-US" dirty="0"/>
          </a:p>
        </p:txBody>
      </p:sp>
    </p:spTree>
    <p:extLst>
      <p:ext uri="{BB962C8B-B14F-4D97-AF65-F5344CB8AC3E}">
        <p14:creationId xmlns:p14="http://schemas.microsoft.com/office/powerpoint/2010/main" val="41355678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22</a:t>
            </a:fld>
            <a:endParaRPr lang="en-US" dirty="0"/>
          </a:p>
        </p:txBody>
      </p:sp>
    </p:spTree>
    <p:extLst>
      <p:ext uri="{BB962C8B-B14F-4D97-AF65-F5344CB8AC3E}">
        <p14:creationId xmlns:p14="http://schemas.microsoft.com/office/powerpoint/2010/main" val="5948502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23</a:t>
            </a:fld>
            <a:endParaRPr lang="en-US" dirty="0"/>
          </a:p>
        </p:txBody>
      </p:sp>
    </p:spTree>
    <p:extLst>
      <p:ext uri="{BB962C8B-B14F-4D97-AF65-F5344CB8AC3E}">
        <p14:creationId xmlns:p14="http://schemas.microsoft.com/office/powerpoint/2010/main" val="7030861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24</a:t>
            </a:fld>
            <a:endParaRPr lang="en-US" dirty="0"/>
          </a:p>
        </p:txBody>
      </p:sp>
    </p:spTree>
    <p:extLst>
      <p:ext uri="{BB962C8B-B14F-4D97-AF65-F5344CB8AC3E}">
        <p14:creationId xmlns:p14="http://schemas.microsoft.com/office/powerpoint/2010/main" val="21336808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25</a:t>
            </a:fld>
            <a:endParaRPr lang="en-US" dirty="0"/>
          </a:p>
        </p:txBody>
      </p:sp>
    </p:spTree>
    <p:extLst>
      <p:ext uri="{BB962C8B-B14F-4D97-AF65-F5344CB8AC3E}">
        <p14:creationId xmlns:p14="http://schemas.microsoft.com/office/powerpoint/2010/main" val="13083600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26</a:t>
            </a:fld>
            <a:endParaRPr lang="en-US" dirty="0"/>
          </a:p>
        </p:txBody>
      </p:sp>
    </p:spTree>
    <p:extLst>
      <p:ext uri="{BB962C8B-B14F-4D97-AF65-F5344CB8AC3E}">
        <p14:creationId xmlns:p14="http://schemas.microsoft.com/office/powerpoint/2010/main" val="37394123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27</a:t>
            </a:fld>
            <a:endParaRPr lang="en-US" dirty="0"/>
          </a:p>
        </p:txBody>
      </p:sp>
    </p:spTree>
    <p:extLst>
      <p:ext uri="{BB962C8B-B14F-4D97-AF65-F5344CB8AC3E}">
        <p14:creationId xmlns:p14="http://schemas.microsoft.com/office/powerpoint/2010/main" val="13308775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28</a:t>
            </a:fld>
            <a:endParaRPr lang="en-US" dirty="0"/>
          </a:p>
        </p:txBody>
      </p:sp>
    </p:spTree>
    <p:extLst>
      <p:ext uri="{BB962C8B-B14F-4D97-AF65-F5344CB8AC3E}">
        <p14:creationId xmlns:p14="http://schemas.microsoft.com/office/powerpoint/2010/main" val="24542558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29</a:t>
            </a:fld>
            <a:endParaRPr lang="en-US" dirty="0"/>
          </a:p>
        </p:txBody>
      </p:sp>
    </p:spTree>
    <p:extLst>
      <p:ext uri="{BB962C8B-B14F-4D97-AF65-F5344CB8AC3E}">
        <p14:creationId xmlns:p14="http://schemas.microsoft.com/office/powerpoint/2010/main" val="301486003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30</a:t>
            </a:fld>
            <a:endParaRPr lang="en-US" dirty="0"/>
          </a:p>
        </p:txBody>
      </p:sp>
    </p:spTree>
    <p:extLst>
      <p:ext uri="{BB962C8B-B14F-4D97-AF65-F5344CB8AC3E}">
        <p14:creationId xmlns:p14="http://schemas.microsoft.com/office/powerpoint/2010/main" val="234894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31</a:t>
            </a:fld>
            <a:endParaRPr lang="en-US" dirty="0"/>
          </a:p>
        </p:txBody>
      </p:sp>
    </p:spTree>
    <p:extLst>
      <p:ext uri="{BB962C8B-B14F-4D97-AF65-F5344CB8AC3E}">
        <p14:creationId xmlns:p14="http://schemas.microsoft.com/office/powerpoint/2010/main" val="17693853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32</a:t>
            </a:fld>
            <a:endParaRPr lang="en-US" dirty="0"/>
          </a:p>
        </p:txBody>
      </p:sp>
    </p:spTree>
    <p:extLst>
      <p:ext uri="{BB962C8B-B14F-4D97-AF65-F5344CB8AC3E}">
        <p14:creationId xmlns:p14="http://schemas.microsoft.com/office/powerpoint/2010/main" val="412813021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33</a:t>
            </a:fld>
            <a:endParaRPr lang="en-US" dirty="0"/>
          </a:p>
        </p:txBody>
      </p:sp>
    </p:spTree>
    <p:extLst>
      <p:ext uri="{BB962C8B-B14F-4D97-AF65-F5344CB8AC3E}">
        <p14:creationId xmlns:p14="http://schemas.microsoft.com/office/powerpoint/2010/main" val="412813021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34</a:t>
            </a:fld>
            <a:endParaRPr lang="en-US" dirty="0"/>
          </a:p>
        </p:txBody>
      </p:sp>
    </p:spTree>
    <p:extLst>
      <p:ext uri="{BB962C8B-B14F-4D97-AF65-F5344CB8AC3E}">
        <p14:creationId xmlns:p14="http://schemas.microsoft.com/office/powerpoint/2010/main" val="412813021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35</a:t>
            </a:fld>
            <a:endParaRPr lang="en-US" dirty="0"/>
          </a:p>
        </p:txBody>
      </p:sp>
    </p:spTree>
    <p:extLst>
      <p:ext uri="{BB962C8B-B14F-4D97-AF65-F5344CB8AC3E}">
        <p14:creationId xmlns:p14="http://schemas.microsoft.com/office/powerpoint/2010/main" val="412813021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36</a:t>
            </a:fld>
            <a:endParaRPr lang="en-US" dirty="0"/>
          </a:p>
        </p:txBody>
      </p:sp>
    </p:spTree>
    <p:extLst>
      <p:ext uri="{BB962C8B-B14F-4D97-AF65-F5344CB8AC3E}">
        <p14:creationId xmlns:p14="http://schemas.microsoft.com/office/powerpoint/2010/main" val="412813021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37</a:t>
            </a:fld>
            <a:endParaRPr lang="en-US" dirty="0"/>
          </a:p>
        </p:txBody>
      </p:sp>
    </p:spTree>
    <p:extLst>
      <p:ext uri="{BB962C8B-B14F-4D97-AF65-F5344CB8AC3E}">
        <p14:creationId xmlns:p14="http://schemas.microsoft.com/office/powerpoint/2010/main" val="412813021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38</a:t>
            </a:fld>
            <a:endParaRPr lang="en-US" dirty="0"/>
          </a:p>
        </p:txBody>
      </p:sp>
    </p:spTree>
    <p:extLst>
      <p:ext uri="{BB962C8B-B14F-4D97-AF65-F5344CB8AC3E}">
        <p14:creationId xmlns:p14="http://schemas.microsoft.com/office/powerpoint/2010/main" val="412813021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39</a:t>
            </a:fld>
            <a:endParaRPr lang="en-US" dirty="0"/>
          </a:p>
        </p:txBody>
      </p:sp>
    </p:spTree>
    <p:extLst>
      <p:ext uri="{BB962C8B-B14F-4D97-AF65-F5344CB8AC3E}">
        <p14:creationId xmlns:p14="http://schemas.microsoft.com/office/powerpoint/2010/main" val="412813021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40</a:t>
            </a:fld>
            <a:endParaRPr lang="en-US" dirty="0"/>
          </a:p>
        </p:txBody>
      </p:sp>
    </p:spTree>
    <p:extLst>
      <p:ext uri="{BB962C8B-B14F-4D97-AF65-F5344CB8AC3E}">
        <p14:creationId xmlns:p14="http://schemas.microsoft.com/office/powerpoint/2010/main" val="412813021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41</a:t>
            </a:fld>
            <a:endParaRPr lang="en-US" dirty="0"/>
          </a:p>
        </p:txBody>
      </p:sp>
    </p:spTree>
    <p:extLst>
      <p:ext uri="{BB962C8B-B14F-4D97-AF65-F5344CB8AC3E}">
        <p14:creationId xmlns:p14="http://schemas.microsoft.com/office/powerpoint/2010/main" val="41281302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42</a:t>
            </a:fld>
            <a:endParaRPr lang="en-US" dirty="0"/>
          </a:p>
        </p:txBody>
      </p:sp>
    </p:spTree>
    <p:extLst>
      <p:ext uri="{BB962C8B-B14F-4D97-AF65-F5344CB8AC3E}">
        <p14:creationId xmlns:p14="http://schemas.microsoft.com/office/powerpoint/2010/main" val="412813021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43</a:t>
            </a:fld>
            <a:endParaRPr lang="en-US" dirty="0"/>
          </a:p>
        </p:txBody>
      </p:sp>
    </p:spTree>
    <p:extLst>
      <p:ext uri="{BB962C8B-B14F-4D97-AF65-F5344CB8AC3E}">
        <p14:creationId xmlns:p14="http://schemas.microsoft.com/office/powerpoint/2010/main" val="412813021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982" indent="-174982">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44</a:t>
            </a:fld>
            <a:endParaRPr lang="en-US" dirty="0"/>
          </a:p>
        </p:txBody>
      </p:sp>
    </p:spTree>
    <p:extLst>
      <p:ext uri="{BB962C8B-B14F-4D97-AF65-F5344CB8AC3E}">
        <p14:creationId xmlns:p14="http://schemas.microsoft.com/office/powerpoint/2010/main" val="168094219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45</a:t>
            </a:fld>
            <a:endParaRPr lang="en-US" dirty="0"/>
          </a:p>
        </p:txBody>
      </p:sp>
    </p:spTree>
    <p:extLst>
      <p:ext uri="{BB962C8B-B14F-4D97-AF65-F5344CB8AC3E}">
        <p14:creationId xmlns:p14="http://schemas.microsoft.com/office/powerpoint/2010/main" val="412813021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47</a:t>
            </a:fld>
            <a:endParaRPr lang="en-US" dirty="0"/>
          </a:p>
        </p:txBody>
      </p:sp>
    </p:spTree>
    <p:extLst>
      <p:ext uri="{BB962C8B-B14F-4D97-AF65-F5344CB8AC3E}">
        <p14:creationId xmlns:p14="http://schemas.microsoft.com/office/powerpoint/2010/main" val="412813021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48</a:t>
            </a:fld>
            <a:endParaRPr lang="en-US" dirty="0"/>
          </a:p>
        </p:txBody>
      </p:sp>
    </p:spTree>
    <p:extLst>
      <p:ext uri="{BB962C8B-B14F-4D97-AF65-F5344CB8AC3E}">
        <p14:creationId xmlns:p14="http://schemas.microsoft.com/office/powerpoint/2010/main" val="412813021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49</a:t>
            </a:fld>
            <a:endParaRPr lang="en-US" dirty="0"/>
          </a:p>
        </p:txBody>
      </p:sp>
    </p:spTree>
    <p:extLst>
      <p:ext uri="{BB962C8B-B14F-4D97-AF65-F5344CB8AC3E}">
        <p14:creationId xmlns:p14="http://schemas.microsoft.com/office/powerpoint/2010/main" val="412813021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50</a:t>
            </a:fld>
            <a:endParaRPr lang="en-US" dirty="0"/>
          </a:p>
        </p:txBody>
      </p:sp>
    </p:spTree>
    <p:extLst>
      <p:ext uri="{BB962C8B-B14F-4D97-AF65-F5344CB8AC3E}">
        <p14:creationId xmlns:p14="http://schemas.microsoft.com/office/powerpoint/2010/main" val="412813021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51</a:t>
            </a:fld>
            <a:endParaRPr lang="en-US" dirty="0"/>
          </a:p>
        </p:txBody>
      </p:sp>
    </p:spTree>
    <p:extLst>
      <p:ext uri="{BB962C8B-B14F-4D97-AF65-F5344CB8AC3E}">
        <p14:creationId xmlns:p14="http://schemas.microsoft.com/office/powerpoint/2010/main" val="412813021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solidFill>
                  <a:prstClr val="black"/>
                </a:solidFill>
              </a:rPr>
              <a:pPr/>
              <a:t>52</a:t>
            </a:fld>
            <a:endParaRPr lang="en-US" dirty="0">
              <a:solidFill>
                <a:prstClr val="black"/>
              </a:solidFill>
            </a:endParaRPr>
          </a:p>
        </p:txBody>
      </p:sp>
    </p:spTree>
    <p:extLst>
      <p:ext uri="{BB962C8B-B14F-4D97-AF65-F5344CB8AC3E}">
        <p14:creationId xmlns:p14="http://schemas.microsoft.com/office/powerpoint/2010/main" val="412813021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1200" b="1" dirty="0" smtClean="0"/>
          </a:p>
        </p:txBody>
      </p:sp>
      <p:sp>
        <p:nvSpPr>
          <p:cNvPr id="4" name="Slide Number Placeholder 3"/>
          <p:cNvSpPr>
            <a:spLocks noGrp="1"/>
          </p:cNvSpPr>
          <p:nvPr>
            <p:ph type="sldNum" sz="quarter" idx="10"/>
          </p:nvPr>
        </p:nvSpPr>
        <p:spPr/>
        <p:txBody>
          <a:bodyPr/>
          <a:lstStyle/>
          <a:p>
            <a:fld id="{13FB7377-4198-2644-BF8E-719006AEDC0F}" type="slidenum">
              <a:rPr lang="en-US" smtClean="0">
                <a:solidFill>
                  <a:prstClr val="black"/>
                </a:solidFill>
              </a:rPr>
              <a:pPr/>
              <a:t>53</a:t>
            </a:fld>
            <a:endParaRPr lang="en-US" dirty="0">
              <a:solidFill>
                <a:prstClr val="black"/>
              </a:solidFill>
            </a:endParaRPr>
          </a:p>
        </p:txBody>
      </p:sp>
    </p:spTree>
    <p:extLst>
      <p:ext uri="{BB962C8B-B14F-4D97-AF65-F5344CB8AC3E}">
        <p14:creationId xmlns:p14="http://schemas.microsoft.com/office/powerpoint/2010/main" val="412813021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solidFill>
                  <a:prstClr val="black"/>
                </a:solidFill>
              </a:rPr>
              <a:pPr/>
              <a:t>54</a:t>
            </a:fld>
            <a:endParaRPr lang="en-US" dirty="0">
              <a:solidFill>
                <a:prstClr val="black"/>
              </a:solidFill>
            </a:endParaRPr>
          </a:p>
        </p:txBody>
      </p:sp>
    </p:spTree>
    <p:extLst>
      <p:ext uri="{BB962C8B-B14F-4D97-AF65-F5344CB8AC3E}">
        <p14:creationId xmlns:p14="http://schemas.microsoft.com/office/powerpoint/2010/main" val="6876894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solidFill>
                  <a:prstClr val="black"/>
                </a:solidFill>
              </a:rPr>
              <a:pPr/>
              <a:t>55</a:t>
            </a:fld>
            <a:endParaRPr lang="en-US" dirty="0">
              <a:solidFill>
                <a:prstClr val="black"/>
              </a:solidFill>
            </a:endParaRPr>
          </a:p>
        </p:txBody>
      </p:sp>
    </p:spTree>
    <p:extLst>
      <p:ext uri="{BB962C8B-B14F-4D97-AF65-F5344CB8AC3E}">
        <p14:creationId xmlns:p14="http://schemas.microsoft.com/office/powerpoint/2010/main" val="179360687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solidFill>
                  <a:prstClr val="black"/>
                </a:solidFill>
              </a:rPr>
              <a:pPr/>
              <a:t>56</a:t>
            </a:fld>
            <a:endParaRPr lang="en-US" dirty="0">
              <a:solidFill>
                <a:prstClr val="black"/>
              </a:solidFill>
            </a:endParaRPr>
          </a:p>
        </p:txBody>
      </p:sp>
    </p:spTree>
    <p:extLst>
      <p:ext uri="{BB962C8B-B14F-4D97-AF65-F5344CB8AC3E}">
        <p14:creationId xmlns:p14="http://schemas.microsoft.com/office/powerpoint/2010/main" val="107140965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57</a:t>
            </a:fld>
            <a:endParaRPr lang="en-US" dirty="0"/>
          </a:p>
        </p:txBody>
      </p:sp>
    </p:spTree>
    <p:extLst>
      <p:ext uri="{BB962C8B-B14F-4D97-AF65-F5344CB8AC3E}">
        <p14:creationId xmlns:p14="http://schemas.microsoft.com/office/powerpoint/2010/main" val="158295958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solidFill>
                  <a:prstClr val="black"/>
                </a:solidFill>
              </a:rPr>
              <a:pPr/>
              <a:t>58</a:t>
            </a:fld>
            <a:endParaRPr lang="en-US" dirty="0">
              <a:solidFill>
                <a:prstClr val="black"/>
              </a:solidFill>
            </a:endParaRPr>
          </a:p>
        </p:txBody>
      </p:sp>
    </p:spTree>
    <p:extLst>
      <p:ext uri="{BB962C8B-B14F-4D97-AF65-F5344CB8AC3E}">
        <p14:creationId xmlns:p14="http://schemas.microsoft.com/office/powerpoint/2010/main" val="282088064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3FB7377-4198-2644-BF8E-719006AEDC0F}" type="slidenum">
              <a:rPr lang="en-US" smtClean="0"/>
              <a:pPr/>
              <a:t>59</a:t>
            </a:fld>
            <a:endParaRPr lang="en-US" dirty="0"/>
          </a:p>
        </p:txBody>
      </p:sp>
    </p:spTree>
    <p:extLst>
      <p:ext uri="{BB962C8B-B14F-4D97-AF65-F5344CB8AC3E}">
        <p14:creationId xmlns:p14="http://schemas.microsoft.com/office/powerpoint/2010/main" val="288718086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93987"/>
            <a:ext cx="7772400" cy="1470025"/>
          </a:xfrm>
        </p:spPr>
        <p:txBody>
          <a:bodyPr/>
          <a:lstStyle/>
          <a:p>
            <a:r>
              <a:rPr lang="en-CA" dirty="0" smtClean="0"/>
              <a:t>Click to edit Master title style</a:t>
            </a:r>
            <a:endParaRPr lang="en-US" dirty="0"/>
          </a:p>
        </p:txBody>
      </p:sp>
      <p:sp>
        <p:nvSpPr>
          <p:cNvPr id="3" name="Subtitle 2"/>
          <p:cNvSpPr>
            <a:spLocks noGrp="1"/>
          </p:cNvSpPr>
          <p:nvPr>
            <p:ph type="subTitle" idx="1"/>
          </p:nvPr>
        </p:nvSpPr>
        <p:spPr>
          <a:xfrm>
            <a:off x="1371600" y="5001771"/>
            <a:ext cx="6400800" cy="1415693"/>
          </a:xfrm>
        </p:spPr>
        <p:txBody>
          <a:bodyPr>
            <a:normAutofit/>
          </a:bodyPr>
          <a:lstStyle>
            <a:lvl1pPr marL="0" indent="0" algn="ctr">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dirty="0" smtClean="0"/>
              <a:t>Click to edit Master subtitle style</a:t>
            </a:r>
            <a:endParaRPr lang="en-US" dirty="0"/>
          </a:p>
        </p:txBody>
      </p:sp>
      <p:pic>
        <p:nvPicPr>
          <p:cNvPr id="7" name="Picture 6" descr="TASCHA_logo_stacked_black.gif"/>
          <p:cNvPicPr>
            <a:picLocks noChangeAspect="1"/>
          </p:cNvPicPr>
          <p:nvPr userDrawn="1"/>
        </p:nvPicPr>
        <p:blipFill>
          <a:blip r:embed="rId2"/>
          <a:stretch>
            <a:fillRect/>
          </a:stretch>
        </p:blipFill>
        <p:spPr>
          <a:xfrm>
            <a:off x="2912227" y="362824"/>
            <a:ext cx="3319546" cy="2020172"/>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Click to edit Master title style</a:t>
            </a:r>
            <a:endParaRPr lang="en-US" dirty="0"/>
          </a:p>
        </p:txBody>
      </p:sp>
      <p:sp>
        <p:nvSpPr>
          <p:cNvPr id="3" name="Content Placeholder 2"/>
          <p:cNvSpPr>
            <a:spLocks noGrp="1"/>
          </p:cNvSpPr>
          <p:nvPr>
            <p:ph idx="1"/>
          </p:nvPr>
        </p:nvSpPr>
        <p:spPr/>
        <p:txBody>
          <a:bodyPr/>
          <a:lstStyle/>
          <a:p>
            <a:pPr lvl="0"/>
            <a:r>
              <a:rPr lang="en-CA" dirty="0" smtClean="0"/>
              <a:t>Click to edit Master text styles</a:t>
            </a:r>
          </a:p>
          <a:p>
            <a:pPr lvl="1"/>
            <a:r>
              <a:rPr lang="en-CA" dirty="0" smtClean="0"/>
              <a:t>Second level</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dirty="0" smtClean="0"/>
              <a:t>Click to edit Master text styles</a:t>
            </a:r>
          </a:p>
          <a:p>
            <a:pPr lvl="1"/>
            <a:r>
              <a:rPr lang="en-CA" dirty="0" smtClean="0"/>
              <a:t>Second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dirty="0" smtClean="0"/>
              <a:t>Click to edit Master text styles</a:t>
            </a:r>
          </a:p>
          <a:p>
            <a:pPr lvl="1"/>
            <a:r>
              <a:rPr lang="en-CA" dirty="0" smtClean="0"/>
              <a:t>Second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dirty="0" smtClean="0"/>
              <a:t>Click to edit Master text styles</a:t>
            </a:r>
          </a:p>
          <a:p>
            <a:pPr lvl="1"/>
            <a:r>
              <a:rPr lang="en-CA" dirty="0" smtClean="0"/>
              <a:t>Second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dirty="0" smtClean="0"/>
              <a:t>Click to edit Master text styles</a:t>
            </a:r>
          </a:p>
          <a:p>
            <a:pPr lvl="1"/>
            <a:r>
              <a:rPr lang="en-CA" dirty="0" smtClean="0"/>
              <a:t>Second level</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dirty="0" smtClean="0"/>
              <a:t>Click to edit Master text styles</a:t>
            </a:r>
          </a:p>
          <a:p>
            <a:pPr lvl="1"/>
            <a:r>
              <a:rPr lang="en-CA" dirty="0" smtClean="0"/>
              <a:t>Second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dirty="0" smtClean="0"/>
              <a:t>Click to edit Master text styles</a:t>
            </a:r>
          </a:p>
          <a:p>
            <a:pPr lvl="1"/>
            <a:r>
              <a:rPr lang="en-CA" dirty="0" smtClean="0"/>
              <a:t>Second level</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dirty="0" smtClean="0"/>
              <a:t>Click to edit Master text styles</a:t>
            </a:r>
          </a:p>
          <a:p>
            <a:pPr lvl="1"/>
            <a:r>
              <a:rPr lang="en-CA" dirty="0" smtClean="0"/>
              <a:t>Second level</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60A2D1E-4641-4F88-AAF0-40923A0DB60D}" type="datetimeFigureOut">
              <a:rPr lang="en-US" smtClean="0">
                <a:solidFill>
                  <a:prstClr val="black">
                    <a:tint val="75000"/>
                  </a:prstClr>
                </a:solidFill>
              </a:rPr>
              <a:pPr/>
              <a:t>7/23/2014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515BD1A7-B55F-4BD0-BDE6-D4C512D285C8}"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8364903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60A2D1E-4641-4F88-AAF0-40923A0DB60D}" type="datetimeFigureOut">
              <a:rPr lang="en-US" smtClean="0">
                <a:solidFill>
                  <a:prstClr val="black">
                    <a:tint val="75000"/>
                  </a:prstClr>
                </a:solidFill>
              </a:rPr>
              <a:pPr/>
              <a:t>7/23/2014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515BD1A7-B55F-4BD0-BDE6-D4C512D285C8}"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9057983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60A2D1E-4641-4F88-AAF0-40923A0DB60D}" type="datetimeFigureOut">
              <a:rPr lang="en-US" smtClean="0">
                <a:solidFill>
                  <a:prstClr val="black">
                    <a:tint val="75000"/>
                  </a:prstClr>
                </a:solidFill>
              </a:rPr>
              <a:pPr/>
              <a:t>7/23/2014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515BD1A7-B55F-4BD0-BDE6-D4C512D285C8}"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1180003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60A2D1E-4641-4F88-AAF0-40923A0DB60D}" type="datetimeFigureOut">
              <a:rPr lang="en-US" smtClean="0">
                <a:solidFill>
                  <a:prstClr val="black">
                    <a:tint val="75000"/>
                  </a:prstClr>
                </a:solidFill>
              </a:rPr>
              <a:pPr/>
              <a:t>7/23/2014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515BD1A7-B55F-4BD0-BDE6-D4C512D285C8}"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5887214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60A2D1E-4641-4F88-AAF0-40923A0DB60D}" type="datetimeFigureOut">
              <a:rPr lang="en-US" smtClean="0">
                <a:solidFill>
                  <a:prstClr val="black">
                    <a:tint val="75000"/>
                  </a:prstClr>
                </a:solidFill>
              </a:rPr>
              <a:pPr/>
              <a:t>7/23/2014</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515BD1A7-B55F-4BD0-BDE6-D4C512D285C8}"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3241206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60A2D1E-4641-4F88-AAF0-40923A0DB60D}" type="datetimeFigureOut">
              <a:rPr lang="en-US" smtClean="0">
                <a:solidFill>
                  <a:prstClr val="black">
                    <a:tint val="75000"/>
                  </a:prstClr>
                </a:solidFill>
              </a:rPr>
              <a:pPr/>
              <a:t>7/23/2014</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515BD1A7-B55F-4BD0-BDE6-D4C512D285C8}"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7435924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0A2D1E-4641-4F88-AAF0-40923A0DB60D}" type="datetimeFigureOut">
              <a:rPr lang="en-US" smtClean="0">
                <a:solidFill>
                  <a:prstClr val="black">
                    <a:tint val="75000"/>
                  </a:prstClr>
                </a:solidFill>
              </a:rPr>
              <a:pPr/>
              <a:t>7/23/2014</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515BD1A7-B55F-4BD0-BDE6-D4C512D285C8}"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7069734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60A2D1E-4641-4F88-AAF0-40923A0DB60D}" type="datetimeFigureOut">
              <a:rPr lang="en-US" smtClean="0">
                <a:solidFill>
                  <a:prstClr val="black">
                    <a:tint val="75000"/>
                  </a:prstClr>
                </a:solidFill>
              </a:rPr>
              <a:pPr/>
              <a:t>7/23/2014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515BD1A7-B55F-4BD0-BDE6-D4C512D285C8}"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6871758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60A2D1E-4641-4F88-AAF0-40923A0DB60D}" type="datetimeFigureOut">
              <a:rPr lang="en-US" smtClean="0">
                <a:solidFill>
                  <a:prstClr val="black">
                    <a:tint val="75000"/>
                  </a:prstClr>
                </a:solidFill>
              </a:rPr>
              <a:pPr/>
              <a:t>7/23/2014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515BD1A7-B55F-4BD0-BDE6-D4C512D285C8}"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0036131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60A2D1E-4641-4F88-AAF0-40923A0DB60D}" type="datetimeFigureOut">
              <a:rPr lang="en-US" smtClean="0">
                <a:solidFill>
                  <a:prstClr val="black">
                    <a:tint val="75000"/>
                  </a:prstClr>
                </a:solidFill>
              </a:rPr>
              <a:pPr/>
              <a:t>7/23/2014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515BD1A7-B55F-4BD0-BDE6-D4C512D285C8}"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081590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60A2D1E-4641-4F88-AAF0-40923A0DB60D}" type="datetimeFigureOut">
              <a:rPr lang="en-US" smtClean="0">
                <a:solidFill>
                  <a:prstClr val="black">
                    <a:tint val="75000"/>
                  </a:prstClr>
                </a:solidFill>
              </a:rPr>
              <a:pPr/>
              <a:t>7/23/2014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515BD1A7-B55F-4BD0-BDE6-D4C512D285C8}"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6677331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6923793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9547116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602764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2154566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5283405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75307091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54489023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66675825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9656865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53222289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59886966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16563192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019096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58543383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08230722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347203139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74977585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81028026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249823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83236192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68852619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45595853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5264359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54258813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8226086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15661767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91393414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8525431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03923010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19755118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88802345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156163203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AA36BA-07D1-419A-81B9-C6BCF373A274}" type="datetimeFigureOut">
              <a:rPr lang="en-US" smtClean="0">
                <a:solidFill>
                  <a:prstClr val="black">
                    <a:tint val="75000"/>
                  </a:prstClr>
                </a:solidFill>
              </a:rPr>
              <a:pPr/>
              <a:t>7/23/2014</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BCA15F84-81B3-4BAB-ABCE-7A3ED86D138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14721243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93987"/>
            <a:ext cx="7772400" cy="1470025"/>
          </a:xfrm>
        </p:spPr>
        <p:txBody>
          <a:bodyPr/>
          <a:lstStyle/>
          <a:p>
            <a:r>
              <a:rPr lang="en-CA" dirty="0" smtClean="0"/>
              <a:t>Click to edit Master title style</a:t>
            </a:r>
            <a:endParaRPr lang="en-US" dirty="0"/>
          </a:p>
        </p:txBody>
      </p:sp>
      <p:sp>
        <p:nvSpPr>
          <p:cNvPr id="3" name="Subtitle 2"/>
          <p:cNvSpPr>
            <a:spLocks noGrp="1"/>
          </p:cNvSpPr>
          <p:nvPr>
            <p:ph type="subTitle" idx="1"/>
          </p:nvPr>
        </p:nvSpPr>
        <p:spPr>
          <a:xfrm>
            <a:off x="1371600" y="5001771"/>
            <a:ext cx="6400800" cy="1415693"/>
          </a:xfrm>
        </p:spPr>
        <p:txBody>
          <a:bodyPr>
            <a:normAutofit/>
          </a:bodyPr>
          <a:lstStyle>
            <a:lvl1pPr marL="0" indent="0" algn="ctr">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dirty="0" smtClean="0"/>
              <a:t>Click to edit Master subtitle style</a:t>
            </a:r>
            <a:endParaRPr lang="en-US" dirty="0"/>
          </a:p>
        </p:txBody>
      </p:sp>
      <p:pic>
        <p:nvPicPr>
          <p:cNvPr id="7" name="Picture 6" descr="TASCHA_logo_stacked_black.gif"/>
          <p:cNvPicPr>
            <a:picLocks noChangeAspect="1"/>
          </p:cNvPicPr>
          <p:nvPr userDrawn="1"/>
        </p:nvPicPr>
        <p:blipFill>
          <a:blip r:embed="rId2"/>
          <a:stretch>
            <a:fillRect/>
          </a:stretch>
        </p:blipFill>
        <p:spPr>
          <a:xfrm>
            <a:off x="2912227" y="362824"/>
            <a:ext cx="3319546" cy="2020172"/>
          </a:xfrm>
          <a:prstGeom prst="rect">
            <a:avLst/>
          </a:prstGeom>
        </p:spPr>
      </p:pic>
    </p:spTree>
    <p:extLst>
      <p:ext uri="{BB962C8B-B14F-4D97-AF65-F5344CB8AC3E}">
        <p14:creationId xmlns:p14="http://schemas.microsoft.com/office/powerpoint/2010/main" val="269089250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Click to edit Master title style</a:t>
            </a:r>
            <a:endParaRPr lang="en-US" dirty="0"/>
          </a:p>
        </p:txBody>
      </p:sp>
      <p:sp>
        <p:nvSpPr>
          <p:cNvPr id="3" name="Content Placeholder 2"/>
          <p:cNvSpPr>
            <a:spLocks noGrp="1"/>
          </p:cNvSpPr>
          <p:nvPr>
            <p:ph idx="1"/>
          </p:nvPr>
        </p:nvSpPr>
        <p:spPr/>
        <p:txBody>
          <a:bodyPr/>
          <a:lstStyle/>
          <a:p>
            <a:pPr lvl="0"/>
            <a:r>
              <a:rPr lang="en-CA" dirty="0" smtClean="0"/>
              <a:t>Click to edit Master text styles</a:t>
            </a:r>
          </a:p>
          <a:p>
            <a:pPr lvl="1"/>
            <a:r>
              <a:rPr lang="en-CA" dirty="0" smtClean="0"/>
              <a:t>Second level</a:t>
            </a:r>
          </a:p>
        </p:txBody>
      </p:sp>
    </p:spTree>
    <p:extLst>
      <p:ext uri="{BB962C8B-B14F-4D97-AF65-F5344CB8AC3E}">
        <p14:creationId xmlns:p14="http://schemas.microsoft.com/office/powerpoint/2010/main" val="312139006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Tree>
    <p:extLst>
      <p:ext uri="{BB962C8B-B14F-4D97-AF65-F5344CB8AC3E}">
        <p14:creationId xmlns:p14="http://schemas.microsoft.com/office/powerpoint/2010/main" val="125588462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dirty="0" smtClean="0"/>
              <a:t>Click to edit Master text styles</a:t>
            </a:r>
          </a:p>
          <a:p>
            <a:pPr lvl="1"/>
            <a:r>
              <a:rPr lang="en-CA" dirty="0" smtClean="0"/>
              <a:t>Second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dirty="0" smtClean="0"/>
              <a:t>Click to edit Master text styles</a:t>
            </a:r>
          </a:p>
          <a:p>
            <a:pPr lvl="1"/>
            <a:r>
              <a:rPr lang="en-CA" dirty="0" smtClean="0"/>
              <a:t>Second level</a:t>
            </a:r>
          </a:p>
        </p:txBody>
      </p:sp>
    </p:spTree>
    <p:extLst>
      <p:ext uri="{BB962C8B-B14F-4D97-AF65-F5344CB8AC3E}">
        <p14:creationId xmlns:p14="http://schemas.microsoft.com/office/powerpoint/2010/main" val="172054042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dirty="0" smtClean="0"/>
              <a:t>Click to edit Master text styles</a:t>
            </a:r>
          </a:p>
          <a:p>
            <a:pPr lvl="1"/>
            <a:r>
              <a:rPr lang="en-CA" dirty="0" smtClean="0"/>
              <a:t>Second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dirty="0" smtClean="0"/>
              <a:t>Click to edit Master text styles</a:t>
            </a:r>
          </a:p>
          <a:p>
            <a:pPr lvl="1"/>
            <a:r>
              <a:rPr lang="en-CA" dirty="0" smtClean="0"/>
              <a:t>Second level</a:t>
            </a:r>
          </a:p>
        </p:txBody>
      </p:sp>
    </p:spTree>
    <p:extLst>
      <p:ext uri="{BB962C8B-B14F-4D97-AF65-F5344CB8AC3E}">
        <p14:creationId xmlns:p14="http://schemas.microsoft.com/office/powerpoint/2010/main" val="83697308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Tree>
    <p:extLst>
      <p:ext uri="{BB962C8B-B14F-4D97-AF65-F5344CB8AC3E}">
        <p14:creationId xmlns:p14="http://schemas.microsoft.com/office/powerpoint/2010/main" val="286035648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337455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dirty="0" smtClean="0"/>
              <a:t>Click to edit Master text styles</a:t>
            </a:r>
          </a:p>
          <a:p>
            <a:pPr lvl="1"/>
            <a:r>
              <a:rPr lang="en-CA" dirty="0" smtClean="0"/>
              <a:t>Second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Tree>
    <p:extLst>
      <p:ext uri="{BB962C8B-B14F-4D97-AF65-F5344CB8AC3E}">
        <p14:creationId xmlns:p14="http://schemas.microsoft.com/office/powerpoint/2010/main" val="322434978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Tree>
    <p:extLst>
      <p:ext uri="{BB962C8B-B14F-4D97-AF65-F5344CB8AC3E}">
        <p14:creationId xmlns:p14="http://schemas.microsoft.com/office/powerpoint/2010/main" val="106256107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dirty="0" smtClean="0"/>
              <a:t>Click to edit Master text styles</a:t>
            </a:r>
          </a:p>
          <a:p>
            <a:pPr lvl="1"/>
            <a:r>
              <a:rPr lang="en-CA" dirty="0" smtClean="0"/>
              <a:t>Second level</a:t>
            </a:r>
          </a:p>
        </p:txBody>
      </p:sp>
    </p:spTree>
    <p:extLst>
      <p:ext uri="{BB962C8B-B14F-4D97-AF65-F5344CB8AC3E}">
        <p14:creationId xmlns:p14="http://schemas.microsoft.com/office/powerpoint/2010/main" val="195190698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dirty="0" smtClean="0"/>
              <a:t>Click to edit Master text styles</a:t>
            </a:r>
          </a:p>
          <a:p>
            <a:pPr lvl="1"/>
            <a:r>
              <a:rPr lang="en-CA" dirty="0" smtClean="0"/>
              <a:t>Second level</a:t>
            </a:r>
          </a:p>
        </p:txBody>
      </p:sp>
    </p:spTree>
    <p:extLst>
      <p:ext uri="{BB962C8B-B14F-4D97-AF65-F5344CB8AC3E}">
        <p14:creationId xmlns:p14="http://schemas.microsoft.com/office/powerpoint/2010/main" val="17005870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C54019-106B-8F45-9206-A217C7C577B5}"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b="1"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Wingdings" charset="2"/>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860A2D1E-4641-4F88-AAF0-40923A0DB60D}" type="datetimeFigureOut">
              <a:rPr lang="en-US" smtClean="0">
                <a:solidFill>
                  <a:prstClr val="black">
                    <a:tint val="75000"/>
                  </a:prstClr>
                </a:solidFill>
              </a:rPr>
              <a:pPr defTabSz="914400"/>
              <a:t>7/23/2014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515BD1A7-B55F-4BD0-BDE6-D4C512D285C8}" type="slidenum">
              <a:rPr lang="en-US" smtClean="0">
                <a:solidFill>
                  <a:prstClr val="black">
                    <a:tint val="75000"/>
                  </a:prstClr>
                </a:solidFill>
              </a:rPr>
              <a:pPr defTabSz="914400"/>
              <a:t>‹#›</a:t>
            </a:fld>
            <a:endParaRPr lang="en-US" dirty="0">
              <a:solidFill>
                <a:prstClr val="black">
                  <a:tint val="75000"/>
                </a:prstClr>
              </a:solidFill>
            </a:endParaRPr>
          </a:p>
        </p:txBody>
      </p:sp>
    </p:spTree>
    <p:extLst>
      <p:ext uri="{BB962C8B-B14F-4D97-AF65-F5344CB8AC3E}">
        <p14:creationId xmlns:p14="http://schemas.microsoft.com/office/powerpoint/2010/main" val="3319859040"/>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B1AA36BA-07D1-419A-81B9-C6BCF373A274}" type="datetimeFigureOut">
              <a:rPr lang="en-US" smtClean="0">
                <a:solidFill>
                  <a:prstClr val="black">
                    <a:tint val="75000"/>
                  </a:prstClr>
                </a:solidFill>
              </a:rPr>
              <a:pPr defTabSz="914400"/>
              <a:t>7/23/2014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BCA15F84-81B3-4BAB-ABCE-7A3ED86D1385}" type="slidenum">
              <a:rPr lang="en-US" smtClean="0">
                <a:solidFill>
                  <a:prstClr val="black">
                    <a:tint val="75000"/>
                  </a:prstClr>
                </a:solidFill>
              </a:rPr>
              <a:pPr defTabSz="914400"/>
              <a:t>‹#›</a:t>
            </a:fld>
            <a:endParaRPr lang="en-US" dirty="0">
              <a:solidFill>
                <a:prstClr val="black">
                  <a:tint val="75000"/>
                </a:prstClr>
              </a:solidFill>
            </a:endParaRPr>
          </a:p>
        </p:txBody>
      </p:sp>
    </p:spTree>
    <p:extLst>
      <p:ext uri="{BB962C8B-B14F-4D97-AF65-F5344CB8AC3E}">
        <p14:creationId xmlns:p14="http://schemas.microsoft.com/office/powerpoint/2010/main" val="3561500881"/>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B1AA36BA-07D1-419A-81B9-C6BCF373A274}" type="datetimeFigureOut">
              <a:rPr lang="en-US" smtClean="0">
                <a:solidFill>
                  <a:prstClr val="black">
                    <a:tint val="75000"/>
                  </a:prstClr>
                </a:solidFill>
              </a:rPr>
              <a:pPr defTabSz="914400"/>
              <a:t>7/23/2014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BCA15F84-81B3-4BAB-ABCE-7A3ED86D1385}" type="slidenum">
              <a:rPr lang="en-US" smtClean="0">
                <a:solidFill>
                  <a:prstClr val="black">
                    <a:tint val="75000"/>
                  </a:prstClr>
                </a:solidFill>
              </a:rPr>
              <a:pPr defTabSz="914400"/>
              <a:t>‹#›</a:t>
            </a:fld>
            <a:endParaRPr lang="en-US" dirty="0">
              <a:solidFill>
                <a:prstClr val="black">
                  <a:tint val="75000"/>
                </a:prstClr>
              </a:solidFill>
            </a:endParaRPr>
          </a:p>
        </p:txBody>
      </p:sp>
    </p:spTree>
    <p:extLst>
      <p:ext uri="{BB962C8B-B14F-4D97-AF65-F5344CB8AC3E}">
        <p14:creationId xmlns:p14="http://schemas.microsoft.com/office/powerpoint/2010/main" val="2012128760"/>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B1AA36BA-07D1-419A-81B9-C6BCF373A274}" type="datetimeFigureOut">
              <a:rPr lang="en-US" smtClean="0">
                <a:solidFill>
                  <a:prstClr val="black">
                    <a:tint val="75000"/>
                  </a:prstClr>
                </a:solidFill>
              </a:rPr>
              <a:pPr defTabSz="914400"/>
              <a:t>7/23/2014</a:t>
            </a:fld>
            <a:endParaRPr lang="en-US"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en-US" dirty="0">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BCA15F84-81B3-4BAB-ABCE-7A3ED86D1385}" type="slidenum">
              <a:rPr lang="en-US" smtClean="0">
                <a:solidFill>
                  <a:prstClr val="black">
                    <a:tint val="75000"/>
                  </a:prstClr>
                </a:solidFill>
              </a:rPr>
              <a:pPr defTabSz="914400"/>
              <a:t>‹#›</a:t>
            </a:fld>
            <a:endParaRPr lang="en-US" dirty="0">
              <a:solidFill>
                <a:prstClr val="black">
                  <a:tint val="75000"/>
                </a:prstClr>
              </a:solidFill>
            </a:endParaRPr>
          </a:p>
        </p:txBody>
      </p:sp>
    </p:spTree>
    <p:extLst>
      <p:ext uri="{BB962C8B-B14F-4D97-AF65-F5344CB8AC3E}">
        <p14:creationId xmlns:p14="http://schemas.microsoft.com/office/powerpoint/2010/main" val="2247199372"/>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dirty="0" smtClean="0"/>
              <a:t>Click to edit Master text styles</a:t>
            </a:r>
          </a:p>
          <a:p>
            <a:pPr lvl="1"/>
            <a:r>
              <a:rPr lang="en-CA" dirty="0" smtClean="0"/>
              <a:t>Second level</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C54019-106B-8F45-9206-A217C7C577B5}"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686855977"/>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ctr" defTabSz="457200" rtl="0" eaLnBrk="1" latinLnBrk="0" hangingPunct="1">
        <a:spcBef>
          <a:spcPct val="0"/>
        </a:spcBef>
        <a:buNone/>
        <a:defRPr sz="4400" b="1"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Wingdings" charset="2"/>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8.jpg"/><Relationship Id="rId4" Type="http://schemas.openxmlformats.org/officeDocument/2006/relationships/image" Target="../media/image7.jp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46.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hyperlink" Target="http://database.globalimpactstudy.org/" TargetMode="External"/><Relationship Id="rId5" Type="http://schemas.openxmlformats.org/officeDocument/2006/relationships/image" Target="../media/image17.png"/><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0.xml"/><Relationship Id="rId1" Type="http://schemas.openxmlformats.org/officeDocument/2006/relationships/slideLayout" Target="../slideLayouts/slideLayout7.xml"/><Relationship Id="rId5" Type="http://schemas.openxmlformats.org/officeDocument/2006/relationships/image" Target="../media/image19.jpg"/><Relationship Id="rId4" Type="http://schemas.openxmlformats.org/officeDocument/2006/relationships/image" Target="../media/image18.jp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20.jpg"/></Relationships>
</file>

<file path=ppt/slides/_rels/slide3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6.xml"/><Relationship Id="rId1" Type="http://schemas.openxmlformats.org/officeDocument/2006/relationships/slideLayout" Target="../slideLayouts/slideLayout7.xml"/><Relationship Id="rId5" Type="http://schemas.openxmlformats.org/officeDocument/2006/relationships/chart" Target="../charts/chart5.xml"/><Relationship Id="rId4" Type="http://schemas.openxmlformats.org/officeDocument/2006/relationships/image" Target="../media/image21.jpg"/></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22.JPG"/></Relationships>
</file>

<file path=ppt/slides/_rels/slide40.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chart" Target="../charts/chart7.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chart" Target="../charts/chart8.xml"/></Relationships>
</file>

<file path=ppt/slides/_rels/slide43.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4.xml.rels><?xml version="1.0" encoding="UTF-8" standalone="yes"?>
<Relationships xmlns="http://schemas.openxmlformats.org/package/2006/relationships"><Relationship Id="rId8" Type="http://schemas.openxmlformats.org/officeDocument/2006/relationships/image" Target="../media/image9.png"/><Relationship Id="rId13" Type="http://schemas.microsoft.com/office/2007/relationships/diagramDrawing" Target="../diagrams/drawing2.xml"/><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diagramColors" Target="../diagrams/colors2.xml"/><Relationship Id="rId2" Type="http://schemas.openxmlformats.org/officeDocument/2006/relationships/notesSlide" Target="../notesSlides/notesSlide43.xml"/><Relationship Id="rId1" Type="http://schemas.openxmlformats.org/officeDocument/2006/relationships/slideLayout" Target="../slideLayouts/slideLayout17.xml"/><Relationship Id="rId6" Type="http://schemas.openxmlformats.org/officeDocument/2006/relationships/diagramColors" Target="../diagrams/colors1.xml"/><Relationship Id="rId11" Type="http://schemas.openxmlformats.org/officeDocument/2006/relationships/diagramQuickStyle" Target="../diagrams/quickStyle2.xml"/><Relationship Id="rId5" Type="http://schemas.openxmlformats.org/officeDocument/2006/relationships/diagramQuickStyle" Target="../diagrams/quickStyle1.xml"/><Relationship Id="rId10" Type="http://schemas.openxmlformats.org/officeDocument/2006/relationships/diagramLayout" Target="../diagrams/layout2.xml"/><Relationship Id="rId4" Type="http://schemas.openxmlformats.org/officeDocument/2006/relationships/diagramLayout" Target="../diagrams/layout1.xml"/><Relationship Id="rId9" Type="http://schemas.openxmlformats.org/officeDocument/2006/relationships/diagramData" Target="../diagrams/data2.xml"/></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3" Type="http://schemas.openxmlformats.org/officeDocument/2006/relationships/chart" Target="../charts/chart10.xml"/><Relationship Id="rId7" Type="http://schemas.openxmlformats.org/officeDocument/2006/relationships/image" Target="../media/image26.jp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25.jpg"/><Relationship Id="rId5" Type="http://schemas.openxmlformats.org/officeDocument/2006/relationships/image" Target="../media/image24.png"/><Relationship Id="rId4" Type="http://schemas.openxmlformats.org/officeDocument/2006/relationships/image" Target="../media/image9.png"/></Relationships>
</file>

<file path=ppt/slides/_rels/slide4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6.xml"/><Relationship Id="rId1" Type="http://schemas.openxmlformats.org/officeDocument/2006/relationships/slideLayout" Target="../slideLayouts/slideLayout7.xml"/><Relationship Id="rId4" Type="http://schemas.openxmlformats.org/officeDocument/2006/relationships/image" Target="../media/image27.jpg"/></Relationships>
</file>

<file path=ppt/slides/_rels/slide4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7.xml"/><Relationship Id="rId1" Type="http://schemas.openxmlformats.org/officeDocument/2006/relationships/slideLayout" Target="../slideLayouts/slideLayout7.xml"/><Relationship Id="rId4" Type="http://schemas.openxmlformats.org/officeDocument/2006/relationships/image" Target="../media/image28.jpg"/></Relationships>
</file>

<file path=ppt/slides/_rels/slide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chart" Target="../charts/chart11.xml"/></Relationships>
</file>

<file path=ppt/slides/_rels/slide5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9.xml"/><Relationship Id="rId1" Type="http://schemas.openxmlformats.org/officeDocument/2006/relationships/slideLayout" Target="../slideLayouts/slideLayout7.xml"/><Relationship Id="rId5" Type="http://schemas.openxmlformats.org/officeDocument/2006/relationships/image" Target="../media/image30.jpg"/><Relationship Id="rId4" Type="http://schemas.openxmlformats.org/officeDocument/2006/relationships/image" Target="../media/image29.jpg"/></Relationships>
</file>

<file path=ppt/slides/_rels/slide5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0.xml"/><Relationship Id="rId1" Type="http://schemas.openxmlformats.org/officeDocument/2006/relationships/slideLayout" Target="../slideLayouts/slideLayout62.xml"/></Relationships>
</file>

<file path=ppt/slides/_rels/slide5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1.xml"/><Relationship Id="rId1" Type="http://schemas.openxmlformats.org/officeDocument/2006/relationships/slideLayout" Target="../slideLayouts/slideLayout62.xml"/></Relationships>
</file>

<file path=ppt/slides/_rels/slide5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2.xml"/><Relationship Id="rId1" Type="http://schemas.openxmlformats.org/officeDocument/2006/relationships/slideLayout" Target="../slideLayouts/slideLayout62.xml"/></Relationships>
</file>

<file path=ppt/slides/_rels/slide5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3.xml"/><Relationship Id="rId1" Type="http://schemas.openxmlformats.org/officeDocument/2006/relationships/slideLayout" Target="../slideLayouts/slideLayout62.xml"/></Relationships>
</file>

<file path=ppt/slides/_rels/slide5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4.xml"/><Relationship Id="rId1" Type="http://schemas.openxmlformats.org/officeDocument/2006/relationships/slideLayout" Target="../slideLayouts/slideLayout62.xml"/></Relationships>
</file>

<file path=ppt/slides/_rels/slide57.xml.rels><?xml version="1.0" encoding="UTF-8" standalone="yes"?>
<Relationships xmlns="http://schemas.openxmlformats.org/package/2006/relationships"><Relationship Id="rId8" Type="http://schemas.openxmlformats.org/officeDocument/2006/relationships/hyperlink" Target="http://tascha.uw.edu/projects/global-impact-study/publications/" TargetMode="External"/><Relationship Id="rId3" Type="http://schemas.openxmlformats.org/officeDocument/2006/relationships/image" Target="../media/image9.png"/><Relationship Id="rId7" Type="http://schemas.openxmlformats.org/officeDocument/2006/relationships/hyperlink" Target="http://spark.rstudio.com/tascha/globalimpactstudy/" TargetMode="External"/><Relationship Id="rId2" Type="http://schemas.openxmlformats.org/officeDocument/2006/relationships/notesSlide" Target="../notesSlides/notesSlide55.xml"/><Relationship Id="rId1" Type="http://schemas.openxmlformats.org/officeDocument/2006/relationships/slideLayout" Target="../slideLayouts/slideLayout7.xml"/><Relationship Id="rId6" Type="http://schemas.openxmlformats.org/officeDocument/2006/relationships/hyperlink" Target="http://www.globalimpactstudy.org/resources/resources-surveys/" TargetMode="External"/><Relationship Id="rId5" Type="http://schemas.openxmlformats.org/officeDocument/2006/relationships/hyperlink" Target="http://database.globalimpactstudy.org/" TargetMode="External"/><Relationship Id="rId4" Type="http://schemas.openxmlformats.org/officeDocument/2006/relationships/hyperlink" Target="http://creativecommons.org/licenses/by-sa/3.0/" TargetMode="External"/></Relationships>
</file>

<file path=ppt/slides/_rels/slide5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6.xml"/><Relationship Id="rId1" Type="http://schemas.openxmlformats.org/officeDocument/2006/relationships/slideLayout" Target="../slideLayouts/slideLayout62.xml"/><Relationship Id="rId6" Type="http://schemas.openxmlformats.org/officeDocument/2006/relationships/hyperlink" Target="mailto:tascha@uw.edu" TargetMode="External"/><Relationship Id="rId5" Type="http://schemas.openxmlformats.org/officeDocument/2006/relationships/hyperlink" Target="http://tascha.uw.edu/publications/connecting-people-for-development" TargetMode="External"/><Relationship Id="rId4" Type="http://schemas.openxmlformats.org/officeDocument/2006/relationships/hyperlink" Target="http://tascha.uw.edu/projects/global-impact-study/" TargetMode="External"/></Relationships>
</file>

<file path=ppt/slides/_rels/slide5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ctrTitle"/>
          </p:nvPr>
        </p:nvSpPr>
        <p:spPr>
          <a:xfrm>
            <a:off x="152400" y="2362200"/>
            <a:ext cx="8839200" cy="1066800"/>
          </a:xfrm>
        </p:spPr>
        <p:txBody>
          <a:bodyPr>
            <a:noAutofit/>
          </a:bodyPr>
          <a:lstStyle/>
          <a:p>
            <a:pPr>
              <a:lnSpc>
                <a:spcPct val="110000"/>
              </a:lnSpc>
              <a:spcBef>
                <a:spcPts val="3000"/>
              </a:spcBef>
            </a:pPr>
            <a:r>
              <a:rPr lang="en-US" sz="3200" b="1" dirty="0" smtClean="0">
                <a:solidFill>
                  <a:srgbClr val="E61E25"/>
                </a:solidFill>
                <a:ea typeface="ＭＳ Ｐゴシック" pitchFamily="34" charset="-128"/>
              </a:rPr>
              <a:t/>
            </a:r>
            <a:br>
              <a:rPr lang="en-US" sz="3200" b="1" dirty="0" smtClean="0">
                <a:solidFill>
                  <a:srgbClr val="E61E25"/>
                </a:solidFill>
                <a:ea typeface="ＭＳ Ｐゴシック" pitchFamily="34" charset="-128"/>
              </a:rPr>
            </a:br>
            <a:endParaRPr lang="en-US" sz="3200" b="1" i="1" dirty="0" smtClean="0">
              <a:ea typeface="ＭＳ Ｐゴシック" pitchFamily="34" charset="-128"/>
            </a:endParaRPr>
          </a:p>
        </p:txBody>
      </p:sp>
      <p:sp>
        <p:nvSpPr>
          <p:cNvPr id="5" name="Rectangle 4"/>
          <p:cNvSpPr/>
          <p:nvPr/>
        </p:nvSpPr>
        <p:spPr>
          <a:xfrm flipV="1">
            <a:off x="0" y="5410200"/>
            <a:ext cx="9144000" cy="45719"/>
          </a:xfrm>
          <a:prstGeom prst="rect">
            <a:avLst/>
          </a:prstGeom>
          <a:solidFill>
            <a:srgbClr val="E61E2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dirty="0">
              <a:solidFill>
                <a:prstClr val="white"/>
              </a:solidFill>
            </a:endParaRPr>
          </a:p>
        </p:txBody>
      </p:sp>
      <p:sp>
        <p:nvSpPr>
          <p:cNvPr id="6" name="Rectangle 5"/>
          <p:cNvSpPr/>
          <p:nvPr/>
        </p:nvSpPr>
        <p:spPr>
          <a:xfrm>
            <a:off x="0" y="4572000"/>
            <a:ext cx="9144000" cy="2286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dirty="0">
              <a:solidFill>
                <a:prstClr val="white"/>
              </a:solidFill>
            </a:endParaRPr>
          </a:p>
        </p:txBody>
      </p:sp>
      <p:pic>
        <p:nvPicPr>
          <p:cNvPr id="11" name="Picture 10" descr="logo_TASCHA_horizontal.gif"/>
          <p:cNvPicPr>
            <a:picLocks noChangeAspect="1"/>
          </p:cNvPicPr>
          <p:nvPr/>
        </p:nvPicPr>
        <p:blipFill>
          <a:blip r:embed="rId3" cstate="print"/>
          <a:stretch>
            <a:fillRect/>
          </a:stretch>
        </p:blipFill>
        <p:spPr>
          <a:xfrm>
            <a:off x="315031" y="5867400"/>
            <a:ext cx="4420742" cy="717696"/>
          </a:xfrm>
          <a:prstGeom prst="rect">
            <a:avLst/>
          </a:prstGeom>
        </p:spPr>
      </p:pic>
      <p:sp>
        <p:nvSpPr>
          <p:cNvPr id="4" name="TextBox 3"/>
          <p:cNvSpPr txBox="1"/>
          <p:nvPr/>
        </p:nvSpPr>
        <p:spPr>
          <a:xfrm>
            <a:off x="1123949" y="1153924"/>
            <a:ext cx="6648451" cy="2954655"/>
          </a:xfrm>
          <a:prstGeom prst="rect">
            <a:avLst/>
          </a:prstGeom>
          <a:noFill/>
        </p:spPr>
        <p:txBody>
          <a:bodyPr wrap="square" rtlCol="0">
            <a:spAutoFit/>
          </a:bodyPr>
          <a:lstStyle/>
          <a:p>
            <a:pPr algn="ctr"/>
            <a:r>
              <a:rPr lang="en-US" sz="2800" b="1" dirty="0" smtClean="0"/>
              <a:t>Connecting People for Development: Why Public Access ICTs Matter</a:t>
            </a:r>
          </a:p>
          <a:p>
            <a:pPr algn="ctr"/>
            <a:endParaRPr lang="en-US" sz="2800" dirty="0" smtClean="0"/>
          </a:p>
          <a:p>
            <a:pPr algn="ctr"/>
            <a:r>
              <a:rPr lang="en-US" sz="2800" dirty="0" smtClean="0"/>
              <a:t>Findings </a:t>
            </a:r>
            <a:r>
              <a:rPr lang="en-US" sz="2800" dirty="0"/>
              <a:t>of the </a:t>
            </a:r>
            <a:r>
              <a:rPr lang="en-US" sz="2800" i="1" dirty="0"/>
              <a:t>Global Impact </a:t>
            </a:r>
            <a:r>
              <a:rPr lang="en-US" sz="2800" i="1" dirty="0" smtClean="0"/>
              <a:t>Study of Public Access to Information and Communication Technologies (ICTs)</a:t>
            </a:r>
            <a:endParaRPr lang="en-US" sz="2800" i="1" dirty="0"/>
          </a:p>
          <a:p>
            <a:endParaRPr lang="en-US" dirty="0"/>
          </a:p>
        </p:txBody>
      </p:sp>
    </p:spTree>
    <p:extLst>
      <p:ext uri="{BB962C8B-B14F-4D97-AF65-F5344CB8AC3E}">
        <p14:creationId xmlns:p14="http://schemas.microsoft.com/office/powerpoint/2010/main" val="39956599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4789"/>
            <a:ext cx="8229600" cy="1143000"/>
          </a:xfrm>
        </p:spPr>
        <p:txBody>
          <a:bodyPr>
            <a:normAutofit/>
          </a:bodyPr>
          <a:lstStyle/>
          <a:p>
            <a:r>
              <a:rPr lang="en-US" sz="3000" b="1" cap="small" dirty="0" smtClean="0">
                <a:solidFill>
                  <a:schemeClr val="tx1">
                    <a:lumMod val="65000"/>
                    <a:lumOff val="35000"/>
                  </a:schemeClr>
                </a:solidFill>
                <a:ea typeface="ＭＳ Ｐゴシック" pitchFamily="34" charset="-128"/>
              </a:rPr>
              <a:t>Contents</a:t>
            </a:r>
            <a:endParaRPr lang="en-US" sz="3000" b="1" cap="small" dirty="0">
              <a:solidFill>
                <a:schemeClr val="tx1">
                  <a:lumMod val="65000"/>
                  <a:lumOff val="35000"/>
                </a:schemeClr>
              </a:solidFill>
              <a:ea typeface="ＭＳ Ｐゴシック" pitchFamily="34" charset="-128"/>
            </a:endParaRPr>
          </a:p>
        </p:txBody>
      </p:sp>
      <p:sp>
        <p:nvSpPr>
          <p:cNvPr id="3" name="Content Placeholder 2"/>
          <p:cNvSpPr>
            <a:spLocks noGrp="1"/>
          </p:cNvSpPr>
          <p:nvPr>
            <p:ph idx="1"/>
          </p:nvPr>
        </p:nvSpPr>
        <p:spPr>
          <a:xfrm>
            <a:off x="609601" y="1456673"/>
            <a:ext cx="7620000" cy="5105400"/>
          </a:xfrm>
        </p:spPr>
        <p:txBody>
          <a:bodyPr>
            <a:normAutofit/>
          </a:bodyPr>
          <a:lstStyle/>
          <a:p>
            <a:pPr>
              <a:spcBef>
                <a:spcPts val="1200"/>
              </a:spcBef>
              <a:spcAft>
                <a:spcPts val="1200"/>
              </a:spcAft>
              <a:buFont typeface="Wingdings" panose="05000000000000000000" pitchFamily="2" charset="2"/>
              <a:buChar char="§"/>
            </a:pPr>
            <a:r>
              <a:rPr lang="en-US" sz="3000" dirty="0" smtClean="0"/>
              <a:t>Background</a:t>
            </a:r>
          </a:p>
          <a:p>
            <a:pPr>
              <a:spcBef>
                <a:spcPts val="1200"/>
              </a:spcBef>
              <a:spcAft>
                <a:spcPts val="1200"/>
              </a:spcAft>
              <a:buFont typeface="Wingdings" panose="05000000000000000000" pitchFamily="2" charset="2"/>
              <a:buChar char="§"/>
            </a:pPr>
            <a:r>
              <a:rPr lang="en-US" sz="3000" dirty="0" smtClean="0"/>
              <a:t>About the study</a:t>
            </a:r>
          </a:p>
          <a:p>
            <a:pPr>
              <a:spcBef>
                <a:spcPts val="1200"/>
              </a:spcBef>
              <a:spcAft>
                <a:spcPts val="1200"/>
              </a:spcAft>
              <a:buFont typeface="Wingdings" panose="05000000000000000000" pitchFamily="2" charset="2"/>
              <a:buChar char="§"/>
            </a:pPr>
            <a:r>
              <a:rPr lang="en-US" sz="3000" dirty="0" smtClean="0"/>
              <a:t>Findings</a:t>
            </a:r>
          </a:p>
          <a:p>
            <a:pPr>
              <a:spcBef>
                <a:spcPts val="1200"/>
              </a:spcBef>
              <a:spcAft>
                <a:spcPts val="1200"/>
              </a:spcAft>
              <a:buFont typeface="Wingdings" panose="05000000000000000000" pitchFamily="2" charset="2"/>
              <a:buChar char="§"/>
            </a:pPr>
            <a:r>
              <a:rPr lang="en-US" sz="3000" dirty="0" smtClean="0"/>
              <a:t>Recommendations</a:t>
            </a:r>
          </a:p>
          <a:p>
            <a:pPr>
              <a:spcBef>
                <a:spcPts val="1200"/>
              </a:spcBef>
              <a:spcAft>
                <a:spcPts val="1200"/>
              </a:spcAft>
              <a:buFont typeface="Wingdings" panose="05000000000000000000" pitchFamily="2" charset="2"/>
              <a:buChar char="§"/>
            </a:pPr>
            <a:r>
              <a:rPr lang="en-US" sz="3000" dirty="0" smtClean="0"/>
              <a:t>More information &amp; other resources</a:t>
            </a:r>
          </a:p>
        </p:txBody>
      </p:sp>
      <p:cxnSp>
        <p:nvCxnSpPr>
          <p:cNvPr id="4" name="Straight Connector 3"/>
          <p:cNvCxnSpPr/>
          <p:nvPr/>
        </p:nvCxnSpPr>
        <p:spPr>
          <a:xfrm>
            <a:off x="609600" y="1047603"/>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103106"/>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050313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4789"/>
            <a:ext cx="8229600" cy="1143000"/>
          </a:xfrm>
        </p:spPr>
        <p:txBody>
          <a:bodyPr>
            <a:normAutofit/>
          </a:bodyPr>
          <a:lstStyle/>
          <a:p>
            <a:r>
              <a:rPr lang="en-US" sz="3000" b="1" cap="small" dirty="0" smtClean="0">
                <a:solidFill>
                  <a:schemeClr val="tx1">
                    <a:lumMod val="65000"/>
                    <a:lumOff val="35000"/>
                  </a:schemeClr>
                </a:solidFill>
                <a:ea typeface="ＭＳ Ｐゴシック" pitchFamily="34" charset="-128"/>
              </a:rPr>
              <a:t>Background</a:t>
            </a:r>
            <a:endParaRPr lang="en-US" sz="3000" b="1" cap="small" dirty="0">
              <a:solidFill>
                <a:schemeClr val="tx1">
                  <a:lumMod val="65000"/>
                  <a:lumOff val="35000"/>
                </a:schemeClr>
              </a:solidFill>
              <a:ea typeface="ＭＳ Ｐゴシック" pitchFamily="34" charset="-128"/>
            </a:endParaRPr>
          </a:p>
        </p:txBody>
      </p:sp>
      <p:sp>
        <p:nvSpPr>
          <p:cNvPr id="3" name="Content Placeholder 2"/>
          <p:cNvSpPr>
            <a:spLocks noGrp="1"/>
          </p:cNvSpPr>
          <p:nvPr>
            <p:ph idx="1"/>
          </p:nvPr>
        </p:nvSpPr>
        <p:spPr>
          <a:xfrm>
            <a:off x="609601" y="1247789"/>
            <a:ext cx="7620000" cy="5105400"/>
          </a:xfrm>
        </p:spPr>
        <p:txBody>
          <a:bodyPr>
            <a:normAutofit/>
          </a:bodyPr>
          <a:lstStyle/>
          <a:p>
            <a:pPr>
              <a:spcBef>
                <a:spcPts val="1200"/>
              </a:spcBef>
              <a:spcAft>
                <a:spcPts val="1200"/>
              </a:spcAft>
              <a:buFont typeface="Wingdings" panose="05000000000000000000" pitchFamily="2" charset="2"/>
              <a:buChar char="§"/>
            </a:pPr>
            <a:endParaRPr lang="en-US" sz="3000" dirty="0" smtClean="0"/>
          </a:p>
          <a:p>
            <a:pPr>
              <a:spcBef>
                <a:spcPts val="1200"/>
              </a:spcBef>
              <a:spcAft>
                <a:spcPts val="1200"/>
              </a:spcAft>
              <a:buFont typeface="Wingdings" panose="05000000000000000000" pitchFamily="2" charset="2"/>
              <a:buChar char="§"/>
            </a:pPr>
            <a:r>
              <a:rPr lang="en-US" sz="3000" dirty="0" smtClean="0"/>
              <a:t>The history of public access to ICTs</a:t>
            </a:r>
          </a:p>
          <a:p>
            <a:pPr>
              <a:spcBef>
                <a:spcPts val="1200"/>
              </a:spcBef>
              <a:spcAft>
                <a:spcPts val="1200"/>
              </a:spcAft>
              <a:buFont typeface="Wingdings" panose="05000000000000000000" pitchFamily="2" charset="2"/>
              <a:buChar char="§"/>
            </a:pPr>
            <a:r>
              <a:rPr lang="en-US" sz="3000" dirty="0" smtClean="0"/>
              <a:t>Public access ICT research to date</a:t>
            </a:r>
          </a:p>
          <a:p>
            <a:pPr>
              <a:spcBef>
                <a:spcPts val="1200"/>
              </a:spcBef>
              <a:spcAft>
                <a:spcPts val="1200"/>
              </a:spcAft>
              <a:buFont typeface="Wingdings" panose="05000000000000000000" pitchFamily="2" charset="2"/>
              <a:buChar char="§"/>
            </a:pPr>
            <a:r>
              <a:rPr lang="en-US" sz="3000" dirty="0" smtClean="0"/>
              <a:t>Major critiques of public access venues</a:t>
            </a:r>
            <a:endParaRPr lang="en-US" sz="2600" dirty="0" smtClean="0"/>
          </a:p>
          <a:p>
            <a:pPr marL="0" indent="0">
              <a:buNone/>
            </a:pPr>
            <a:endParaRPr lang="en-US" sz="3000" dirty="0" smtClean="0"/>
          </a:p>
        </p:txBody>
      </p:sp>
      <p:cxnSp>
        <p:nvCxnSpPr>
          <p:cNvPr id="4" name="Straight Connector 3"/>
          <p:cNvCxnSpPr/>
          <p:nvPr/>
        </p:nvCxnSpPr>
        <p:spPr>
          <a:xfrm>
            <a:off x="609600" y="1047603"/>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103106"/>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38534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p:txBody>
          <a:bodyPr>
            <a:normAutofit fontScale="90000"/>
          </a:bodyPr>
          <a:lstStyle/>
          <a:p>
            <a:r>
              <a:rPr lang="en-US" sz="3600" b="1" cap="small" dirty="0" smtClean="0">
                <a:solidFill>
                  <a:schemeClr val="tx1">
                    <a:lumMod val="65000"/>
                    <a:lumOff val="35000"/>
                  </a:schemeClr>
                </a:solidFill>
                <a:ea typeface="ＭＳ Ｐゴシック" pitchFamily="34" charset="-128"/>
              </a:rPr>
              <a:t>A Brief History of Public Access to ICTs</a:t>
            </a:r>
            <a:br>
              <a:rPr lang="en-US" sz="3600" b="1" cap="small" dirty="0" smtClean="0">
                <a:solidFill>
                  <a:schemeClr val="tx1">
                    <a:lumMod val="65000"/>
                    <a:lumOff val="35000"/>
                  </a:schemeClr>
                </a:solidFill>
                <a:ea typeface="ＭＳ Ｐゴシック" pitchFamily="34" charset="-128"/>
              </a:rPr>
            </a:br>
            <a:endParaRPr lang="en-US" sz="3600" b="1" cap="small" dirty="0">
              <a:solidFill>
                <a:schemeClr val="tx1">
                  <a:lumMod val="65000"/>
                  <a:lumOff val="35000"/>
                </a:schemeClr>
              </a:solidFill>
              <a:ea typeface="ＭＳ Ｐゴシック" pitchFamily="34" charset="-128"/>
            </a:endParaRPr>
          </a:p>
        </p:txBody>
      </p:sp>
      <p:cxnSp>
        <p:nvCxnSpPr>
          <p:cNvPr id="8" name="Straight Connector 7"/>
          <p:cNvCxnSpPr/>
          <p:nvPr/>
        </p:nvCxnSpPr>
        <p:spPr>
          <a:xfrm>
            <a:off x="685800" y="988240"/>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16" name="Picture 15" descr="TASCHA_avatar_512.png"/>
          <p:cNvPicPr>
            <a:picLocks noChangeAspect="1"/>
          </p:cNvPicPr>
          <p:nvPr/>
        </p:nvPicPr>
        <p:blipFill>
          <a:blip r:embed="rId3"/>
          <a:stretch>
            <a:fillRect/>
          </a:stretch>
        </p:blipFill>
        <p:spPr>
          <a:xfrm>
            <a:off x="84540" y="89685"/>
            <a:ext cx="745320" cy="745320"/>
          </a:xfrm>
          <a:prstGeom prst="rect">
            <a:avLst/>
          </a:prstGeom>
        </p:spPr>
      </p:pic>
      <p:sp>
        <p:nvSpPr>
          <p:cNvPr id="18" name="TextBox 17"/>
          <p:cNvSpPr txBox="1"/>
          <p:nvPr/>
        </p:nvSpPr>
        <p:spPr>
          <a:xfrm>
            <a:off x="685800" y="1228725"/>
            <a:ext cx="7620000" cy="5016758"/>
          </a:xfrm>
          <a:prstGeom prst="rect">
            <a:avLst/>
          </a:prstGeom>
          <a:noFill/>
        </p:spPr>
        <p:txBody>
          <a:bodyPr wrap="square" rtlCol="0">
            <a:spAutoFit/>
          </a:bodyPr>
          <a:lstStyle/>
          <a:p>
            <a:pPr marL="285750" indent="-285750">
              <a:buFont typeface="Wingdings" panose="05000000000000000000" pitchFamily="2" charset="2"/>
              <a:buChar char="§"/>
            </a:pPr>
            <a:r>
              <a:rPr lang="en-US" sz="2000" dirty="0" smtClean="0"/>
              <a:t>Possibly most visible ICT for development (ICTD) initiative during 1990s-2000s</a:t>
            </a:r>
          </a:p>
          <a:p>
            <a:pPr marL="285750" indent="-285750">
              <a:buFont typeface="Wingdings" panose="05000000000000000000" pitchFamily="2" charset="2"/>
              <a:buChar char="§"/>
            </a:pPr>
            <a:r>
              <a:rPr lang="en-US" sz="2000" dirty="0" smtClean="0"/>
              <a:t>Huge resource investments by governments </a:t>
            </a:r>
            <a:r>
              <a:rPr lang="en-US" sz="2000" dirty="0"/>
              <a:t>and development agencies </a:t>
            </a:r>
            <a:endParaRPr lang="en-US" sz="2000" dirty="0" smtClean="0"/>
          </a:p>
          <a:p>
            <a:pPr marL="285750" indent="-285750">
              <a:buFont typeface="Wingdings" panose="05000000000000000000" pitchFamily="2" charset="2"/>
              <a:buChar char="§"/>
            </a:pPr>
            <a:r>
              <a:rPr lang="en-US" sz="2000" dirty="0"/>
              <a:t>Parallel emergence of profit-oriented </a:t>
            </a:r>
            <a:r>
              <a:rPr lang="en-US" sz="2000" dirty="0" smtClean="0"/>
              <a:t>public </a:t>
            </a:r>
            <a:r>
              <a:rPr lang="en-US" sz="2000" dirty="0"/>
              <a:t>access </a:t>
            </a:r>
            <a:r>
              <a:rPr lang="en-US" sz="2000" dirty="0" smtClean="0"/>
              <a:t>enterprises</a:t>
            </a:r>
            <a:endParaRPr lang="en-US" sz="2000" dirty="0"/>
          </a:p>
          <a:p>
            <a:pPr marL="285750" indent="-285750">
              <a:buFont typeface="Wingdings" panose="05000000000000000000" pitchFamily="2" charset="2"/>
              <a:buChar char="§"/>
            </a:pPr>
            <a:r>
              <a:rPr lang="en-US" sz="2000" dirty="0" smtClean="0"/>
              <a:t>Primary aim of non-profit public access programs</a:t>
            </a:r>
          </a:p>
          <a:p>
            <a:pPr marL="742950" lvl="1" indent="-285750">
              <a:buFont typeface="Wingdings" panose="05000000000000000000" pitchFamily="2" charset="2"/>
              <a:buChar char="§"/>
            </a:pPr>
            <a:r>
              <a:rPr lang="en-US" sz="2000" dirty="0" smtClean="0"/>
              <a:t>Close digital divides </a:t>
            </a:r>
          </a:p>
          <a:p>
            <a:pPr marL="742950" lvl="1" indent="-285750">
              <a:buFont typeface="Wingdings" panose="05000000000000000000" pitchFamily="2" charset="2"/>
              <a:buChar char="§"/>
            </a:pPr>
            <a:r>
              <a:rPr lang="en-US" sz="2000" dirty="0"/>
              <a:t>E</a:t>
            </a:r>
            <a:r>
              <a:rPr lang="en-US" sz="2000" dirty="0" smtClean="0"/>
              <a:t>nhance access to information for social and economic development</a:t>
            </a:r>
          </a:p>
          <a:p>
            <a:pPr marL="285750" indent="-285750">
              <a:buFont typeface="Wingdings" panose="05000000000000000000" pitchFamily="2" charset="2"/>
              <a:buChar char="§"/>
            </a:pPr>
            <a:r>
              <a:rPr lang="en-US" sz="2000" dirty="0" smtClean="0"/>
              <a:t>Theory of change</a:t>
            </a:r>
          </a:p>
          <a:p>
            <a:pPr marL="742950" lvl="1" indent="-285750">
              <a:buFont typeface="Wingdings" panose="05000000000000000000" pitchFamily="2" charset="2"/>
              <a:buChar char="§"/>
            </a:pPr>
            <a:r>
              <a:rPr lang="en-US" sz="2000" dirty="0" smtClean="0"/>
              <a:t>Access to computers and the internet = access to information = improved health, education levels, employment opportunities, incomes, etc.</a:t>
            </a:r>
          </a:p>
          <a:p>
            <a:pPr marL="285750" indent="-285750">
              <a:buFont typeface="Wingdings" panose="05000000000000000000" pitchFamily="2" charset="2"/>
              <a:buChar char="§"/>
            </a:pPr>
            <a:r>
              <a:rPr lang="en-US" sz="2000" dirty="0" smtClean="0"/>
              <a:t>High expectations about impact of public access venues on development</a:t>
            </a:r>
          </a:p>
          <a:p>
            <a:pPr marL="285750" indent="-285750">
              <a:buFont typeface="Wingdings" panose="05000000000000000000" pitchFamily="2" charset="2"/>
              <a:buChar char="§"/>
            </a:pPr>
            <a:endParaRPr lang="en-US" sz="2000" dirty="0" smtClean="0"/>
          </a:p>
        </p:txBody>
      </p:sp>
    </p:spTree>
    <p:extLst>
      <p:ext uri="{BB962C8B-B14F-4D97-AF65-F5344CB8AC3E}">
        <p14:creationId xmlns:p14="http://schemas.microsoft.com/office/powerpoint/2010/main" val="27970183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4789"/>
            <a:ext cx="8229600" cy="1143000"/>
          </a:xfrm>
        </p:spPr>
        <p:txBody>
          <a:bodyPr>
            <a:normAutofit/>
          </a:bodyPr>
          <a:lstStyle/>
          <a:p>
            <a:r>
              <a:rPr lang="en-US" sz="3000" b="1" cap="small" dirty="0">
                <a:solidFill>
                  <a:schemeClr val="tx1">
                    <a:lumMod val="65000"/>
                    <a:lumOff val="35000"/>
                  </a:schemeClr>
                </a:solidFill>
                <a:ea typeface="ＭＳ Ｐゴシック" pitchFamily="34" charset="-128"/>
              </a:rPr>
              <a:t> Research o</a:t>
            </a:r>
            <a:r>
              <a:rPr lang="en-US" sz="3000" b="1" cap="small" dirty="0" smtClean="0">
                <a:solidFill>
                  <a:schemeClr val="tx1">
                    <a:lumMod val="65000"/>
                    <a:lumOff val="35000"/>
                  </a:schemeClr>
                </a:solidFill>
                <a:ea typeface="ＭＳ Ｐゴシック" pitchFamily="34" charset="-128"/>
              </a:rPr>
              <a:t>n Public Access ICT Impacts</a:t>
            </a:r>
            <a:endParaRPr lang="en-US" sz="3000" b="1" cap="small" dirty="0">
              <a:solidFill>
                <a:schemeClr val="tx1">
                  <a:lumMod val="65000"/>
                  <a:lumOff val="35000"/>
                </a:schemeClr>
              </a:solidFill>
              <a:ea typeface="ＭＳ Ｐゴシック" pitchFamily="34" charset="-128"/>
            </a:endParaRPr>
          </a:p>
        </p:txBody>
      </p:sp>
      <p:sp>
        <p:nvSpPr>
          <p:cNvPr id="3" name="Content Placeholder 2"/>
          <p:cNvSpPr>
            <a:spLocks noGrp="1"/>
          </p:cNvSpPr>
          <p:nvPr>
            <p:ph idx="1"/>
          </p:nvPr>
        </p:nvSpPr>
        <p:spPr>
          <a:xfrm>
            <a:off x="609601" y="1247789"/>
            <a:ext cx="7620000" cy="5105400"/>
          </a:xfrm>
        </p:spPr>
        <p:txBody>
          <a:bodyPr>
            <a:normAutofit fontScale="62500" lnSpcReduction="20000"/>
          </a:bodyPr>
          <a:lstStyle/>
          <a:p>
            <a:pPr>
              <a:spcBef>
                <a:spcPts val="1200"/>
              </a:spcBef>
              <a:spcAft>
                <a:spcPts val="1200"/>
              </a:spcAft>
              <a:buFont typeface="Wingdings" panose="05000000000000000000" pitchFamily="2" charset="2"/>
              <a:buChar char="§"/>
            </a:pPr>
            <a:r>
              <a:rPr lang="en-US" sz="3000" dirty="0" smtClean="0"/>
              <a:t>Hype of public access venues spurred much research</a:t>
            </a:r>
          </a:p>
          <a:p>
            <a:pPr>
              <a:spcBef>
                <a:spcPts val="1200"/>
              </a:spcBef>
              <a:spcAft>
                <a:spcPts val="1200"/>
              </a:spcAft>
              <a:buFont typeface="Wingdings" panose="05000000000000000000" pitchFamily="2" charset="2"/>
              <a:buChar char="§"/>
            </a:pPr>
            <a:r>
              <a:rPr lang="en-US" sz="3000" dirty="0" smtClean="0"/>
              <a:t>Public access was the top ICTD research area in the 2000s, but:</a:t>
            </a:r>
          </a:p>
          <a:p>
            <a:pPr lvl="1">
              <a:spcBef>
                <a:spcPts val="1200"/>
              </a:spcBef>
              <a:spcAft>
                <a:spcPts val="1200"/>
              </a:spcAft>
              <a:buFont typeface="Arial" panose="020B0604020202020204" pitchFamily="34" charset="0"/>
              <a:buChar char="•"/>
            </a:pPr>
            <a:r>
              <a:rPr lang="en-US" sz="2600" dirty="0" smtClean="0"/>
              <a:t>Scattered, isolated studies</a:t>
            </a:r>
          </a:p>
          <a:p>
            <a:pPr lvl="1">
              <a:spcBef>
                <a:spcPts val="1200"/>
              </a:spcBef>
              <a:spcAft>
                <a:spcPts val="1200"/>
              </a:spcAft>
              <a:buFont typeface="Arial" panose="020B0604020202020204" pitchFamily="34" charset="0"/>
              <a:buChar char="•"/>
            </a:pPr>
            <a:r>
              <a:rPr lang="en-US" sz="2600" dirty="0" smtClean="0"/>
              <a:t>Highly localized studies</a:t>
            </a:r>
          </a:p>
          <a:p>
            <a:pPr lvl="1">
              <a:spcBef>
                <a:spcPts val="1200"/>
              </a:spcBef>
              <a:spcAft>
                <a:spcPts val="1200"/>
              </a:spcAft>
              <a:buFont typeface="Arial" panose="020B0604020202020204" pitchFamily="34" charset="0"/>
              <a:buChar char="•"/>
            </a:pPr>
            <a:r>
              <a:rPr lang="en-US" sz="2600" dirty="0" smtClean="0"/>
              <a:t>Mostly anecdotal impact evidence</a:t>
            </a:r>
          </a:p>
          <a:p>
            <a:pPr lvl="1">
              <a:spcBef>
                <a:spcPts val="1200"/>
              </a:spcBef>
              <a:spcAft>
                <a:spcPts val="1200"/>
              </a:spcAft>
              <a:buFont typeface="Arial" panose="020B0604020202020204" pitchFamily="34" charset="0"/>
              <a:buChar char="•"/>
            </a:pPr>
            <a:r>
              <a:rPr lang="en-US" sz="2600" dirty="0" smtClean="0"/>
              <a:t>Inconclusive impact evidence</a:t>
            </a:r>
          </a:p>
          <a:p>
            <a:pPr lvl="1">
              <a:spcBef>
                <a:spcPts val="1200"/>
              </a:spcBef>
              <a:spcAft>
                <a:spcPts val="1200"/>
              </a:spcAft>
              <a:buFont typeface="Arial" panose="020B0604020202020204" pitchFamily="34" charset="0"/>
              <a:buChar char="•"/>
            </a:pPr>
            <a:r>
              <a:rPr lang="en-US" sz="2600" dirty="0" smtClean="0"/>
              <a:t>No studies on indirect impacts or impacts on non-users</a:t>
            </a:r>
          </a:p>
          <a:p>
            <a:pPr lvl="1">
              <a:spcBef>
                <a:spcPts val="1200"/>
              </a:spcBef>
              <a:spcAft>
                <a:spcPts val="1200"/>
              </a:spcAft>
              <a:buFont typeface="Arial" panose="020B0604020202020204" pitchFamily="34" charset="0"/>
              <a:buChar char="•"/>
            </a:pPr>
            <a:r>
              <a:rPr lang="en-US" sz="2600" dirty="0" smtClean="0"/>
              <a:t>Indications that “disadvantaged” populations not being reached – users mostly middle class, young, males.</a:t>
            </a:r>
          </a:p>
          <a:p>
            <a:pPr lvl="1">
              <a:spcBef>
                <a:spcPts val="1200"/>
              </a:spcBef>
              <a:spcAft>
                <a:spcPts val="1200"/>
              </a:spcAft>
              <a:buFont typeface="Arial" panose="020B0604020202020204" pitchFamily="34" charset="0"/>
              <a:buChar char="•"/>
            </a:pPr>
            <a:r>
              <a:rPr lang="en-US" sz="2600" dirty="0" smtClean="0"/>
              <a:t>Conflicting </a:t>
            </a:r>
            <a:r>
              <a:rPr lang="en-US" sz="2600" dirty="0"/>
              <a:t>claims about </a:t>
            </a:r>
            <a:r>
              <a:rPr lang="en-US" sz="2600" dirty="0" smtClean="0"/>
              <a:t>impacts of public </a:t>
            </a:r>
            <a:r>
              <a:rPr lang="en-US" sz="2600" dirty="0"/>
              <a:t>access </a:t>
            </a:r>
            <a:r>
              <a:rPr lang="en-US" sz="2600" dirty="0" smtClean="0"/>
              <a:t>ICTs; uncertainty about return on investment</a:t>
            </a:r>
          </a:p>
          <a:p>
            <a:pPr marL="0" indent="0">
              <a:buNone/>
            </a:pPr>
            <a:endParaRPr lang="en-US" sz="3000" dirty="0" smtClean="0"/>
          </a:p>
        </p:txBody>
      </p:sp>
      <p:cxnSp>
        <p:nvCxnSpPr>
          <p:cNvPr id="4" name="Straight Connector 3"/>
          <p:cNvCxnSpPr/>
          <p:nvPr/>
        </p:nvCxnSpPr>
        <p:spPr>
          <a:xfrm>
            <a:off x="609600" y="1047603"/>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103106"/>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36933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4789"/>
            <a:ext cx="8229600" cy="1143000"/>
          </a:xfrm>
        </p:spPr>
        <p:txBody>
          <a:bodyPr>
            <a:normAutofit/>
          </a:bodyPr>
          <a:lstStyle/>
          <a:p>
            <a:r>
              <a:rPr lang="en-US" sz="3000" b="1" cap="small" dirty="0" smtClean="0">
                <a:solidFill>
                  <a:schemeClr val="tx1">
                    <a:lumMod val="65000"/>
                    <a:lumOff val="35000"/>
                  </a:schemeClr>
                </a:solidFill>
                <a:ea typeface="ＭＳ Ｐゴシック" pitchFamily="34" charset="-128"/>
              </a:rPr>
              <a:t>Main Critiques of Public Access ICTs</a:t>
            </a:r>
            <a:endParaRPr lang="en-US" sz="3000" b="1" cap="small" dirty="0">
              <a:solidFill>
                <a:schemeClr val="tx1">
                  <a:lumMod val="65000"/>
                  <a:lumOff val="35000"/>
                </a:schemeClr>
              </a:solidFill>
              <a:ea typeface="ＭＳ Ｐゴシック" pitchFamily="34" charset="-128"/>
            </a:endParaRPr>
          </a:p>
        </p:txBody>
      </p:sp>
      <p:sp>
        <p:nvSpPr>
          <p:cNvPr id="3" name="Content Placeholder 2"/>
          <p:cNvSpPr>
            <a:spLocks noGrp="1"/>
          </p:cNvSpPr>
          <p:nvPr>
            <p:ph idx="1"/>
          </p:nvPr>
        </p:nvSpPr>
        <p:spPr>
          <a:xfrm>
            <a:off x="609601" y="1247789"/>
            <a:ext cx="7620000" cy="5105400"/>
          </a:xfrm>
        </p:spPr>
        <p:txBody>
          <a:bodyPr>
            <a:normAutofit fontScale="85000" lnSpcReduction="20000"/>
          </a:bodyPr>
          <a:lstStyle/>
          <a:p>
            <a:pPr>
              <a:spcBef>
                <a:spcPts val="1200"/>
              </a:spcBef>
              <a:spcAft>
                <a:spcPts val="1200"/>
              </a:spcAft>
              <a:buFont typeface="Wingdings" panose="05000000000000000000" pitchFamily="2" charset="2"/>
              <a:buChar char="§"/>
            </a:pPr>
            <a:r>
              <a:rPr lang="en-US" sz="3000" dirty="0" smtClean="0"/>
              <a:t>4 main critiques:</a:t>
            </a:r>
          </a:p>
          <a:p>
            <a:pPr marL="914400" lvl="1" indent="-514350">
              <a:spcBef>
                <a:spcPts val="1200"/>
              </a:spcBef>
              <a:spcAft>
                <a:spcPts val="1200"/>
              </a:spcAft>
              <a:buFont typeface="+mj-lt"/>
              <a:buAutoNum type="arabicPeriod"/>
            </a:pPr>
            <a:r>
              <a:rPr lang="en-US" sz="2600" dirty="0" smtClean="0"/>
              <a:t>Public access ICTs are failures because they are financially unsustainable</a:t>
            </a:r>
          </a:p>
          <a:p>
            <a:pPr marL="914400" lvl="1" indent="-514350">
              <a:spcBef>
                <a:spcPts val="1200"/>
              </a:spcBef>
              <a:spcAft>
                <a:spcPts val="1200"/>
              </a:spcAft>
              <a:buFont typeface="+mj-lt"/>
              <a:buAutoNum type="arabicPeriod"/>
            </a:pPr>
            <a:r>
              <a:rPr lang="en-US" sz="2600" dirty="0" smtClean="0"/>
              <a:t>Public access ICTs are only used for frivolous activities, such as playing games</a:t>
            </a:r>
          </a:p>
          <a:p>
            <a:pPr marL="914400" lvl="1" indent="-514350">
              <a:spcBef>
                <a:spcPts val="1200"/>
              </a:spcBef>
              <a:spcAft>
                <a:spcPts val="1200"/>
              </a:spcAft>
              <a:buFont typeface="+mj-lt"/>
              <a:buAutoNum type="arabicPeriod"/>
            </a:pPr>
            <a:r>
              <a:rPr lang="en-US" sz="2600" dirty="0" smtClean="0"/>
              <a:t>Public access ICTs are no longer needed because mobile phones have replaced them</a:t>
            </a:r>
          </a:p>
          <a:p>
            <a:pPr marL="914400" lvl="1" indent="-514350">
              <a:spcBef>
                <a:spcPts val="1200"/>
              </a:spcBef>
              <a:spcAft>
                <a:spcPts val="1200"/>
              </a:spcAft>
              <a:buFont typeface="+mj-lt"/>
              <a:buAutoNum type="arabicPeriod"/>
            </a:pPr>
            <a:r>
              <a:rPr lang="en-US" sz="2600" dirty="0" smtClean="0"/>
              <a:t>Public access ICTs are irrelevant as ICTs are now mainstreamed into other areas (health, agriculture, etc.)</a:t>
            </a:r>
          </a:p>
          <a:p>
            <a:pPr>
              <a:spcBef>
                <a:spcPts val="1200"/>
              </a:spcBef>
              <a:spcAft>
                <a:spcPts val="1200"/>
              </a:spcAft>
              <a:buFont typeface="Wingdings" panose="05000000000000000000" pitchFamily="2" charset="2"/>
              <a:buChar char="§"/>
            </a:pPr>
            <a:r>
              <a:rPr lang="en-US" sz="2600" dirty="0" smtClean="0"/>
              <a:t>The Global Impact Study was initiated to address these critiques and much more</a:t>
            </a:r>
          </a:p>
          <a:p>
            <a:pPr marL="0" indent="0">
              <a:buNone/>
            </a:pPr>
            <a:endParaRPr lang="en-US" sz="3000" dirty="0" smtClean="0"/>
          </a:p>
        </p:txBody>
      </p:sp>
      <p:cxnSp>
        <p:nvCxnSpPr>
          <p:cNvPr id="4" name="Straight Connector 3"/>
          <p:cNvCxnSpPr/>
          <p:nvPr/>
        </p:nvCxnSpPr>
        <p:spPr>
          <a:xfrm>
            <a:off x="609600" y="1047603"/>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103106"/>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633553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7200" y="134539"/>
            <a:ext cx="8229600" cy="1143000"/>
          </a:xfrm>
        </p:spPr>
        <p:txBody>
          <a:bodyPr>
            <a:normAutofit fontScale="90000"/>
          </a:bodyPr>
          <a:lstStyle/>
          <a:p>
            <a:r>
              <a:rPr lang="en-US" sz="3600" b="1" cap="small" dirty="0" smtClean="0">
                <a:solidFill>
                  <a:schemeClr val="tx1">
                    <a:lumMod val="65000"/>
                    <a:lumOff val="35000"/>
                  </a:schemeClr>
                </a:solidFill>
                <a:ea typeface="ＭＳ Ｐゴシック" pitchFamily="34" charset="-128"/>
              </a:rPr>
              <a:t>Are Public </a:t>
            </a:r>
            <a:r>
              <a:rPr lang="en-US" sz="3600" b="1" cap="small" dirty="0">
                <a:solidFill>
                  <a:schemeClr val="tx1">
                    <a:lumMod val="65000"/>
                    <a:lumOff val="35000"/>
                  </a:schemeClr>
                </a:solidFill>
                <a:ea typeface="ＭＳ Ｐゴシック" pitchFamily="34" charset="-128"/>
              </a:rPr>
              <a:t>A</a:t>
            </a:r>
            <a:r>
              <a:rPr lang="en-US" sz="3600" b="1" cap="small" dirty="0" smtClean="0">
                <a:solidFill>
                  <a:schemeClr val="tx1">
                    <a:lumMod val="65000"/>
                    <a:lumOff val="35000"/>
                  </a:schemeClr>
                </a:solidFill>
                <a:ea typeface="ＭＳ Ｐゴシック" pitchFamily="34" charset="-128"/>
              </a:rPr>
              <a:t>ccess ICT Venues…</a:t>
            </a:r>
            <a:br>
              <a:rPr lang="en-US" sz="3600" b="1" cap="small" dirty="0" smtClean="0">
                <a:solidFill>
                  <a:schemeClr val="tx1">
                    <a:lumMod val="65000"/>
                    <a:lumOff val="35000"/>
                  </a:schemeClr>
                </a:solidFill>
                <a:ea typeface="ＭＳ Ｐゴシック" pitchFamily="34" charset="-128"/>
              </a:rPr>
            </a:br>
            <a:endParaRPr lang="en-US" sz="3600" b="1" cap="small" dirty="0">
              <a:solidFill>
                <a:schemeClr val="tx1">
                  <a:lumMod val="65000"/>
                  <a:lumOff val="35000"/>
                </a:schemeClr>
              </a:solidFill>
              <a:ea typeface="ＭＳ Ｐゴシック" pitchFamily="34" charset="-128"/>
            </a:endParaRPr>
          </a:p>
        </p:txBody>
      </p:sp>
      <p:pic>
        <p:nvPicPr>
          <p:cNvPr id="7" name="Content Placeholder 6"/>
          <p:cNvPicPr preferRelativeResize="0">
            <a:picLocks noGrp="1"/>
          </p:cNvPicPr>
          <p:nvPr>
            <p:ph sz="half" idx="1"/>
          </p:nvPr>
        </p:nvPicPr>
        <p:blipFill>
          <a:blip r:embed="rId3">
            <a:extLst>
              <a:ext uri="{28A0092B-C50C-407E-A947-70E740481C1C}">
                <a14:useLocalDpi xmlns:a14="http://schemas.microsoft.com/office/drawing/2010/main" val="0"/>
              </a:ext>
            </a:extLst>
          </a:blip>
          <a:stretch>
            <a:fillRect/>
          </a:stretch>
        </p:blipFill>
        <p:spPr>
          <a:xfrm>
            <a:off x="123825" y="1234308"/>
            <a:ext cx="3905250" cy="2495551"/>
          </a:xfrm>
          <a:ln>
            <a:solidFill>
              <a:schemeClr val="tx1"/>
            </a:solidFill>
          </a:ln>
          <a:effectLst>
            <a:outerShdw blurRad="50800" dist="63500" dir="2700000" algn="tl" rotWithShape="0">
              <a:prstClr val="black">
                <a:alpha val="40000"/>
              </a:prstClr>
            </a:outerShdw>
          </a:effectLst>
        </p:spPr>
      </p:pic>
      <p:cxnSp>
        <p:nvCxnSpPr>
          <p:cNvPr id="6" name="Straight Connector 5"/>
          <p:cNvCxnSpPr/>
          <p:nvPr/>
        </p:nvCxnSpPr>
        <p:spPr>
          <a:xfrm>
            <a:off x="676275" y="816790"/>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0" y="1032917"/>
            <a:ext cx="2838450" cy="769441"/>
          </a:xfrm>
          <a:prstGeom prst="rect">
            <a:avLst/>
          </a:prstGeom>
          <a:solidFill>
            <a:srgbClr val="FF0000"/>
          </a:solidFill>
        </p:spPr>
        <p:txBody>
          <a:bodyPr wrap="square" rtlCol="0">
            <a:spAutoFit/>
          </a:bodyPr>
          <a:lstStyle/>
          <a:p>
            <a:pPr algn="ctr"/>
            <a:r>
              <a:rPr lang="en-US" sz="4400" b="1" dirty="0">
                <a:solidFill>
                  <a:schemeClr val="bg1"/>
                </a:solidFill>
              </a:rPr>
              <a:t>f</a:t>
            </a:r>
            <a:r>
              <a:rPr lang="en-US" sz="4400" b="1" dirty="0" smtClean="0">
                <a:solidFill>
                  <a:schemeClr val="bg1"/>
                </a:solidFill>
              </a:rPr>
              <a:t>ailures?</a:t>
            </a:r>
            <a:endParaRPr lang="en-US" sz="4400" b="1" dirty="0">
              <a:solidFill>
                <a:schemeClr val="bg1"/>
              </a:solidFill>
            </a:endParaRPr>
          </a:p>
        </p:txBody>
      </p:sp>
      <p:sp>
        <p:nvSpPr>
          <p:cNvPr id="9" name="TextBox 8"/>
          <p:cNvSpPr txBox="1"/>
          <p:nvPr/>
        </p:nvSpPr>
        <p:spPr>
          <a:xfrm>
            <a:off x="3238201" y="3508566"/>
            <a:ext cx="931451" cy="215444"/>
          </a:xfrm>
          <a:prstGeom prst="rect">
            <a:avLst/>
          </a:prstGeom>
          <a:noFill/>
        </p:spPr>
        <p:txBody>
          <a:bodyPr wrap="square" rtlCol="0">
            <a:spAutoFit/>
          </a:bodyPr>
          <a:lstStyle/>
          <a:p>
            <a:r>
              <a:rPr lang="en-US" sz="800" dirty="0" smtClean="0">
                <a:solidFill>
                  <a:schemeClr val="bg1">
                    <a:lumMod val="65000"/>
                  </a:schemeClr>
                </a:solidFill>
                <a:sym typeface="Symbol"/>
              </a:rPr>
              <a:t> </a:t>
            </a:r>
            <a:r>
              <a:rPr lang="en-US" sz="800" dirty="0" smtClean="0">
                <a:solidFill>
                  <a:schemeClr val="bg1">
                    <a:lumMod val="65000"/>
                  </a:schemeClr>
                </a:solidFill>
              </a:rPr>
              <a:t>make_change</a:t>
            </a:r>
            <a:endParaRPr lang="en-US" sz="800" dirty="0">
              <a:solidFill>
                <a:schemeClr val="bg1">
                  <a:lumMod val="65000"/>
                </a:schemeClr>
              </a:solidFill>
            </a:endParaRPr>
          </a:p>
        </p:txBody>
      </p:sp>
      <p:pic>
        <p:nvPicPr>
          <p:cNvPr id="10" name="Picture 9"/>
          <p:cNvPicPr preferRelativeResize="0">
            <a:picLocks/>
          </p:cNvPicPr>
          <p:nvPr/>
        </p:nvPicPr>
        <p:blipFill>
          <a:blip r:embed="rId4">
            <a:extLst>
              <a:ext uri="{28A0092B-C50C-407E-A947-70E740481C1C}">
                <a14:useLocalDpi xmlns:a14="http://schemas.microsoft.com/office/drawing/2010/main" val="0"/>
              </a:ext>
            </a:extLst>
          </a:blip>
          <a:stretch>
            <a:fillRect/>
          </a:stretch>
        </p:blipFill>
        <p:spPr>
          <a:xfrm>
            <a:off x="5067300" y="1231501"/>
            <a:ext cx="3904488" cy="2496312"/>
          </a:xfrm>
          <a:prstGeom prst="rect">
            <a:avLst/>
          </a:prstGeom>
          <a:ln>
            <a:solidFill>
              <a:schemeClr val="tx1"/>
            </a:solidFill>
          </a:ln>
          <a:effectLst>
            <a:outerShdw blurRad="50800" dist="63500" dir="2700000" algn="tl" rotWithShape="0">
              <a:prstClr val="black">
                <a:alpha val="40000"/>
              </a:prstClr>
            </a:outerShdw>
          </a:effectLst>
        </p:spPr>
      </p:pic>
      <p:sp>
        <p:nvSpPr>
          <p:cNvPr id="11" name="TextBox 10"/>
          <p:cNvSpPr txBox="1"/>
          <p:nvPr/>
        </p:nvSpPr>
        <p:spPr>
          <a:xfrm>
            <a:off x="6305550" y="1032917"/>
            <a:ext cx="2838450" cy="769441"/>
          </a:xfrm>
          <a:prstGeom prst="rect">
            <a:avLst/>
          </a:prstGeom>
          <a:solidFill>
            <a:srgbClr val="FF0000"/>
          </a:solidFill>
        </p:spPr>
        <p:txBody>
          <a:bodyPr wrap="square" rtlCol="0">
            <a:spAutoFit/>
          </a:bodyPr>
          <a:lstStyle/>
          <a:p>
            <a:pPr algn="ctr"/>
            <a:r>
              <a:rPr lang="en-US" sz="4400" b="1" dirty="0" smtClean="0">
                <a:solidFill>
                  <a:schemeClr val="bg1"/>
                </a:solidFill>
              </a:rPr>
              <a:t>frivolous?</a:t>
            </a:r>
            <a:endParaRPr lang="en-US" sz="4400" b="1" dirty="0">
              <a:solidFill>
                <a:schemeClr val="bg1"/>
              </a:solidFill>
            </a:endParaRPr>
          </a:p>
        </p:txBody>
      </p:sp>
      <p:sp>
        <p:nvSpPr>
          <p:cNvPr id="12" name="TextBox 11"/>
          <p:cNvSpPr txBox="1"/>
          <p:nvPr/>
        </p:nvSpPr>
        <p:spPr>
          <a:xfrm>
            <a:off x="8275050" y="3508566"/>
            <a:ext cx="823500" cy="215444"/>
          </a:xfrm>
          <a:prstGeom prst="rect">
            <a:avLst/>
          </a:prstGeom>
          <a:noFill/>
        </p:spPr>
        <p:txBody>
          <a:bodyPr wrap="square" rtlCol="0">
            <a:spAutoFit/>
          </a:bodyPr>
          <a:lstStyle/>
          <a:p>
            <a:r>
              <a:rPr lang="en-US" sz="800" dirty="0" smtClean="0">
                <a:solidFill>
                  <a:schemeClr val="bg1">
                    <a:lumMod val="65000"/>
                  </a:schemeClr>
                </a:solidFill>
                <a:sym typeface="Symbol"/>
              </a:rPr>
              <a:t> </a:t>
            </a:r>
            <a:r>
              <a:rPr lang="en-US" sz="800" dirty="0" smtClean="0">
                <a:solidFill>
                  <a:schemeClr val="bg1">
                    <a:lumMod val="65000"/>
                  </a:schemeClr>
                </a:solidFill>
              </a:rPr>
              <a:t>mikekogh</a:t>
            </a:r>
            <a:endParaRPr lang="en-US" sz="800" dirty="0">
              <a:solidFill>
                <a:schemeClr val="bg1">
                  <a:lumMod val="65000"/>
                </a:schemeClr>
              </a:solidFill>
            </a:endParaRPr>
          </a:p>
        </p:txBody>
      </p:sp>
      <p:pic>
        <p:nvPicPr>
          <p:cNvPr id="13" name="Picture 12"/>
          <p:cNvPicPr preferRelativeResize="0">
            <a:picLocks/>
          </p:cNvPicPr>
          <p:nvPr/>
        </p:nvPicPr>
        <p:blipFill>
          <a:blip r:embed="rId5">
            <a:extLst>
              <a:ext uri="{28A0092B-C50C-407E-A947-70E740481C1C}">
                <a14:useLocalDpi xmlns:a14="http://schemas.microsoft.com/office/drawing/2010/main" val="0"/>
              </a:ext>
            </a:extLst>
          </a:blip>
          <a:stretch>
            <a:fillRect/>
          </a:stretch>
        </p:blipFill>
        <p:spPr>
          <a:xfrm>
            <a:off x="124587" y="3964947"/>
            <a:ext cx="3904488" cy="2496312"/>
          </a:xfrm>
          <a:prstGeom prst="rect">
            <a:avLst/>
          </a:prstGeom>
          <a:ln>
            <a:solidFill>
              <a:schemeClr val="tx1"/>
            </a:solidFill>
          </a:ln>
          <a:effectLst>
            <a:outerShdw blurRad="50800" dist="63500" dir="2700000" algn="tl" rotWithShape="0">
              <a:prstClr val="black">
                <a:alpha val="40000"/>
              </a:prstClr>
            </a:outerShdw>
          </a:effectLst>
        </p:spPr>
      </p:pic>
      <p:sp>
        <p:nvSpPr>
          <p:cNvPr id="14" name="TextBox 13"/>
          <p:cNvSpPr txBox="1"/>
          <p:nvPr/>
        </p:nvSpPr>
        <p:spPr>
          <a:xfrm>
            <a:off x="0" y="5942012"/>
            <a:ext cx="2838450" cy="769441"/>
          </a:xfrm>
          <a:prstGeom prst="rect">
            <a:avLst/>
          </a:prstGeom>
          <a:solidFill>
            <a:srgbClr val="FF0000"/>
          </a:solidFill>
        </p:spPr>
        <p:txBody>
          <a:bodyPr wrap="square" rtlCol="0">
            <a:spAutoFit/>
          </a:bodyPr>
          <a:lstStyle/>
          <a:p>
            <a:pPr algn="ctr"/>
            <a:r>
              <a:rPr lang="en-US" sz="4400" b="1" dirty="0" smtClean="0">
                <a:solidFill>
                  <a:schemeClr val="bg1"/>
                </a:solidFill>
              </a:rPr>
              <a:t>needed?</a:t>
            </a:r>
            <a:endParaRPr lang="en-US" sz="4400" b="1" dirty="0">
              <a:solidFill>
                <a:schemeClr val="bg1"/>
              </a:solidFill>
            </a:endParaRPr>
          </a:p>
        </p:txBody>
      </p:sp>
      <p:sp>
        <p:nvSpPr>
          <p:cNvPr id="15" name="TextBox 14"/>
          <p:cNvSpPr txBox="1"/>
          <p:nvPr/>
        </p:nvSpPr>
        <p:spPr>
          <a:xfrm>
            <a:off x="3054923" y="6245815"/>
            <a:ext cx="1038225" cy="215444"/>
          </a:xfrm>
          <a:prstGeom prst="rect">
            <a:avLst/>
          </a:prstGeom>
          <a:noFill/>
        </p:spPr>
        <p:txBody>
          <a:bodyPr wrap="square" rtlCol="0">
            <a:spAutoFit/>
          </a:bodyPr>
          <a:lstStyle/>
          <a:p>
            <a:r>
              <a:rPr lang="en-US" sz="800" dirty="0" smtClean="0">
                <a:solidFill>
                  <a:schemeClr val="bg1">
                    <a:lumMod val="65000"/>
                  </a:schemeClr>
                </a:solidFill>
                <a:sym typeface="Symbol"/>
              </a:rPr>
              <a:t> digital.democracy</a:t>
            </a:r>
            <a:endParaRPr lang="en-US" sz="800" dirty="0">
              <a:solidFill>
                <a:schemeClr val="bg1">
                  <a:lumMod val="65000"/>
                </a:schemeClr>
              </a:solidFill>
            </a:endParaRPr>
          </a:p>
        </p:txBody>
      </p:sp>
      <p:pic>
        <p:nvPicPr>
          <p:cNvPr id="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preferRelativeResize="0">
            <a:picLocks/>
          </p:cNvPicPr>
          <p:nvPr/>
        </p:nvPicPr>
        <p:blipFill>
          <a:blip r:embed="rId7">
            <a:extLst>
              <a:ext uri="{28A0092B-C50C-407E-A947-70E740481C1C}">
                <a14:useLocalDpi xmlns:a14="http://schemas.microsoft.com/office/drawing/2010/main" val="0"/>
              </a:ext>
            </a:extLst>
          </a:blip>
          <a:stretch>
            <a:fillRect/>
          </a:stretch>
        </p:blipFill>
        <p:spPr>
          <a:xfrm>
            <a:off x="5067300" y="3964947"/>
            <a:ext cx="3904488" cy="2496312"/>
          </a:xfrm>
          <a:prstGeom prst="rect">
            <a:avLst/>
          </a:prstGeom>
          <a:effectLst>
            <a:outerShdw blurRad="50800" dist="63500" dir="2700000" algn="tl" rotWithShape="0">
              <a:prstClr val="black">
                <a:alpha val="40000"/>
              </a:prstClr>
            </a:outerShdw>
          </a:effectLst>
        </p:spPr>
      </p:pic>
      <p:sp>
        <p:nvSpPr>
          <p:cNvPr id="16" name="TextBox 15"/>
          <p:cNvSpPr txBox="1"/>
          <p:nvPr/>
        </p:nvSpPr>
        <p:spPr>
          <a:xfrm>
            <a:off x="6305550" y="5968816"/>
            <a:ext cx="2838450" cy="769441"/>
          </a:xfrm>
          <a:prstGeom prst="rect">
            <a:avLst/>
          </a:prstGeom>
          <a:solidFill>
            <a:srgbClr val="FF0000"/>
          </a:solidFill>
        </p:spPr>
        <p:txBody>
          <a:bodyPr wrap="square" rtlCol="0">
            <a:spAutoFit/>
          </a:bodyPr>
          <a:lstStyle/>
          <a:p>
            <a:pPr algn="ctr"/>
            <a:r>
              <a:rPr lang="en-US" sz="4400" b="1" dirty="0" smtClean="0">
                <a:solidFill>
                  <a:schemeClr val="bg1"/>
                </a:solidFill>
              </a:rPr>
              <a:t>irrelevant?</a:t>
            </a:r>
            <a:endParaRPr lang="en-US" sz="4400" b="1" dirty="0">
              <a:solidFill>
                <a:schemeClr val="bg1"/>
              </a:solidFill>
            </a:endParaRPr>
          </a:p>
        </p:txBody>
      </p:sp>
      <p:sp>
        <p:nvSpPr>
          <p:cNvPr id="18" name="TextBox 17"/>
          <p:cNvSpPr txBox="1"/>
          <p:nvPr/>
        </p:nvSpPr>
        <p:spPr>
          <a:xfrm>
            <a:off x="5067299" y="6245815"/>
            <a:ext cx="1038225" cy="215444"/>
          </a:xfrm>
          <a:prstGeom prst="rect">
            <a:avLst/>
          </a:prstGeom>
          <a:noFill/>
        </p:spPr>
        <p:txBody>
          <a:bodyPr wrap="square" rtlCol="0">
            <a:spAutoFit/>
          </a:bodyPr>
          <a:lstStyle/>
          <a:p>
            <a:r>
              <a:rPr lang="en-US" sz="800" dirty="0" smtClean="0">
                <a:solidFill>
                  <a:schemeClr val="bg1">
                    <a:lumMod val="65000"/>
                  </a:schemeClr>
                </a:solidFill>
                <a:sym typeface="Symbol"/>
              </a:rPr>
              <a:t> DFID</a:t>
            </a:r>
            <a:endParaRPr lang="en-US" sz="800" dirty="0">
              <a:solidFill>
                <a:schemeClr val="bg1">
                  <a:lumMod val="65000"/>
                </a:schemeClr>
              </a:solidFill>
            </a:endParaRPr>
          </a:p>
        </p:txBody>
      </p:sp>
    </p:spTree>
    <p:extLst>
      <p:ext uri="{BB962C8B-B14F-4D97-AF65-F5344CB8AC3E}">
        <p14:creationId xmlns:p14="http://schemas.microsoft.com/office/powerpoint/2010/main" val="20705038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7584"/>
            <a:ext cx="8229600" cy="908703"/>
          </a:xfrm>
        </p:spPr>
        <p:txBody>
          <a:bodyPr>
            <a:normAutofit/>
          </a:bodyPr>
          <a:lstStyle/>
          <a:p>
            <a:r>
              <a:rPr lang="en-US" sz="3600" b="1" cap="small" dirty="0" smtClean="0">
                <a:solidFill>
                  <a:schemeClr val="tx1">
                    <a:lumMod val="65000"/>
                    <a:lumOff val="35000"/>
                  </a:schemeClr>
                </a:solidFill>
                <a:ea typeface="ＭＳ Ｐゴシック" pitchFamily="34" charset="-128"/>
              </a:rPr>
              <a:t>The Global Impact Study</a:t>
            </a:r>
            <a:endParaRPr lang="en-US" sz="3600" b="1" cap="small" dirty="0">
              <a:solidFill>
                <a:schemeClr val="tx1">
                  <a:lumMod val="65000"/>
                  <a:lumOff val="35000"/>
                </a:schemeClr>
              </a:solidFill>
              <a:ea typeface="ＭＳ Ｐゴシック" pitchFamily="34" charset="-128"/>
            </a:endParaRPr>
          </a:p>
        </p:txBody>
      </p:sp>
      <p:sp>
        <p:nvSpPr>
          <p:cNvPr id="3" name="Content Placeholder 2"/>
          <p:cNvSpPr>
            <a:spLocks noGrp="1"/>
          </p:cNvSpPr>
          <p:nvPr>
            <p:ph idx="1"/>
          </p:nvPr>
        </p:nvSpPr>
        <p:spPr>
          <a:xfrm>
            <a:off x="609600" y="1161743"/>
            <a:ext cx="7620000" cy="5029200"/>
          </a:xfrm>
        </p:spPr>
        <p:txBody>
          <a:bodyPr>
            <a:noAutofit/>
          </a:bodyPr>
          <a:lstStyle/>
          <a:p>
            <a:pPr>
              <a:spcBef>
                <a:spcPts val="1200"/>
              </a:spcBef>
              <a:spcAft>
                <a:spcPts val="1200"/>
              </a:spcAft>
              <a:buFont typeface="Wingdings" pitchFamily="2" charset="2"/>
              <a:buChar char="§"/>
            </a:pPr>
            <a:r>
              <a:rPr lang="en-US" sz="2600" dirty="0" smtClean="0"/>
              <a:t>About the study</a:t>
            </a:r>
          </a:p>
          <a:p>
            <a:pPr>
              <a:spcBef>
                <a:spcPts val="1200"/>
              </a:spcBef>
              <a:spcAft>
                <a:spcPts val="1200"/>
              </a:spcAft>
              <a:buFont typeface="Wingdings" pitchFamily="2" charset="2"/>
              <a:buChar char="§"/>
            </a:pPr>
            <a:r>
              <a:rPr lang="en-US" sz="2600" dirty="0" smtClean="0"/>
              <a:t>Research design</a:t>
            </a:r>
          </a:p>
          <a:p>
            <a:pPr>
              <a:spcBef>
                <a:spcPts val="1200"/>
              </a:spcBef>
              <a:spcAft>
                <a:spcPts val="1200"/>
              </a:spcAft>
              <a:buFont typeface="Wingdings" pitchFamily="2" charset="2"/>
              <a:buChar char="§"/>
            </a:pPr>
            <a:r>
              <a:rPr lang="en-US" sz="2600" dirty="0" smtClean="0"/>
              <a:t>Research methods:</a:t>
            </a:r>
          </a:p>
          <a:p>
            <a:pPr marL="914400" lvl="1" indent="-457200">
              <a:spcBef>
                <a:spcPts val="1200"/>
              </a:spcBef>
              <a:spcAft>
                <a:spcPts val="1200"/>
              </a:spcAft>
              <a:buFont typeface="+mj-lt"/>
              <a:buAutoNum type="arabicPeriod"/>
            </a:pPr>
            <a:r>
              <a:rPr lang="en-US" sz="2200" dirty="0" smtClean="0"/>
              <a:t>Inventory of public access venues</a:t>
            </a:r>
          </a:p>
          <a:p>
            <a:pPr marL="914400" lvl="1" indent="-457200">
              <a:spcBef>
                <a:spcPts val="1200"/>
              </a:spcBef>
              <a:spcAft>
                <a:spcPts val="1200"/>
              </a:spcAft>
              <a:buFont typeface="+mj-lt"/>
              <a:buAutoNum type="arabicPeriod"/>
            </a:pPr>
            <a:r>
              <a:rPr lang="en-US" sz="2200" dirty="0" smtClean="0"/>
              <a:t>Surveys of venues, users, and non-users</a:t>
            </a:r>
          </a:p>
          <a:p>
            <a:pPr marL="914400" lvl="1" indent="-457200">
              <a:spcBef>
                <a:spcPts val="1200"/>
              </a:spcBef>
              <a:spcAft>
                <a:spcPts val="1200"/>
              </a:spcAft>
              <a:buFont typeface="+mj-lt"/>
              <a:buAutoNum type="arabicPeriod"/>
            </a:pPr>
            <a:r>
              <a:rPr lang="en-US" sz="2200" dirty="0" smtClean="0"/>
              <a:t>In-depth studies</a:t>
            </a:r>
          </a:p>
          <a:p>
            <a:pPr>
              <a:spcBef>
                <a:spcPts val="1200"/>
              </a:spcBef>
              <a:spcAft>
                <a:spcPts val="1200"/>
              </a:spcAft>
              <a:buFont typeface="Wingdings" pitchFamily="2" charset="2"/>
              <a:buChar char="§"/>
            </a:pPr>
            <a:endParaRPr lang="en-US" sz="2600" b="1" dirty="0" smtClean="0"/>
          </a:p>
          <a:p>
            <a:pPr>
              <a:spcBef>
                <a:spcPts val="1200"/>
              </a:spcBef>
              <a:spcAft>
                <a:spcPts val="1200"/>
              </a:spcAft>
              <a:buFont typeface="Wingdings" pitchFamily="2" charset="2"/>
              <a:buChar char="§"/>
            </a:pPr>
            <a:endParaRPr lang="en-US" sz="2400" dirty="0" smtClean="0"/>
          </a:p>
        </p:txBody>
      </p:sp>
      <p:cxnSp>
        <p:nvCxnSpPr>
          <p:cNvPr id="4" name="Straight Connector 3"/>
          <p:cNvCxnSpPr/>
          <p:nvPr/>
        </p:nvCxnSpPr>
        <p:spPr>
          <a:xfrm>
            <a:off x="609600" y="996287"/>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22672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7584"/>
            <a:ext cx="8229600" cy="908703"/>
          </a:xfrm>
        </p:spPr>
        <p:txBody>
          <a:bodyPr>
            <a:normAutofit/>
          </a:bodyPr>
          <a:lstStyle/>
          <a:p>
            <a:r>
              <a:rPr lang="en-US" sz="3600" b="1" cap="small" dirty="0" smtClean="0">
                <a:solidFill>
                  <a:schemeClr val="tx1">
                    <a:lumMod val="65000"/>
                    <a:lumOff val="35000"/>
                  </a:schemeClr>
                </a:solidFill>
                <a:ea typeface="ＭＳ Ｐゴシック" pitchFamily="34" charset="-128"/>
              </a:rPr>
              <a:t>The Global Impact Study</a:t>
            </a:r>
            <a:endParaRPr lang="en-US" sz="3600" b="1" cap="small" dirty="0">
              <a:solidFill>
                <a:schemeClr val="tx1">
                  <a:lumMod val="65000"/>
                  <a:lumOff val="35000"/>
                </a:schemeClr>
              </a:solidFill>
              <a:ea typeface="ＭＳ Ｐゴシック" pitchFamily="34" charset="-128"/>
            </a:endParaRPr>
          </a:p>
        </p:txBody>
      </p:sp>
      <p:sp>
        <p:nvSpPr>
          <p:cNvPr id="3" name="Content Placeholder 2"/>
          <p:cNvSpPr>
            <a:spLocks noGrp="1"/>
          </p:cNvSpPr>
          <p:nvPr>
            <p:ph idx="1"/>
          </p:nvPr>
        </p:nvSpPr>
        <p:spPr>
          <a:xfrm>
            <a:off x="457199" y="1083085"/>
            <a:ext cx="8229600" cy="5029200"/>
          </a:xfrm>
        </p:spPr>
        <p:txBody>
          <a:bodyPr>
            <a:noAutofit/>
          </a:bodyPr>
          <a:lstStyle/>
          <a:p>
            <a:pPr>
              <a:spcBef>
                <a:spcPts val="1200"/>
              </a:spcBef>
              <a:spcAft>
                <a:spcPts val="1200"/>
              </a:spcAft>
              <a:buFont typeface="Wingdings" pitchFamily="2" charset="2"/>
              <a:buChar char="§"/>
            </a:pPr>
            <a:r>
              <a:rPr lang="en-US" sz="2200" b="1" dirty="0"/>
              <a:t>Goal</a:t>
            </a:r>
            <a:r>
              <a:rPr lang="en-US" sz="2200" dirty="0"/>
              <a:t>: </a:t>
            </a:r>
            <a:r>
              <a:rPr lang="en-US" sz="2200" dirty="0" smtClean="0"/>
              <a:t>To answer the question: do public access ICTs impact people’s lives?</a:t>
            </a:r>
          </a:p>
          <a:p>
            <a:pPr lvl="1">
              <a:spcBef>
                <a:spcPts val="1200"/>
              </a:spcBef>
              <a:spcAft>
                <a:spcPts val="1200"/>
              </a:spcAft>
              <a:buFont typeface="Arial" pitchFamily="34" charset="0"/>
              <a:buChar char="•"/>
            </a:pPr>
            <a:r>
              <a:rPr lang="en-US" sz="2000" dirty="0" smtClean="0"/>
              <a:t>Generate evidence</a:t>
            </a:r>
          </a:p>
          <a:p>
            <a:pPr lvl="1">
              <a:spcBef>
                <a:spcPts val="1200"/>
              </a:spcBef>
              <a:spcAft>
                <a:spcPts val="1200"/>
              </a:spcAft>
              <a:buFont typeface="Arial" pitchFamily="34" charset="0"/>
              <a:buChar char="•"/>
            </a:pPr>
            <a:r>
              <a:rPr lang="en-US" sz="2000" dirty="0" smtClean="0"/>
              <a:t>Produce policy and program recommendations</a:t>
            </a:r>
          </a:p>
          <a:p>
            <a:pPr lvl="1">
              <a:spcBef>
                <a:spcPts val="1200"/>
              </a:spcBef>
              <a:spcAft>
                <a:spcPts val="1200"/>
              </a:spcAft>
              <a:buFont typeface="Arial" pitchFamily="34" charset="0"/>
              <a:buChar char="•"/>
            </a:pPr>
            <a:r>
              <a:rPr lang="en-US" sz="2000" dirty="0" smtClean="0"/>
              <a:t>Advance open research</a:t>
            </a:r>
          </a:p>
          <a:p>
            <a:pPr>
              <a:spcBef>
                <a:spcPts val="1200"/>
              </a:spcBef>
              <a:spcAft>
                <a:spcPts val="1200"/>
              </a:spcAft>
              <a:buFont typeface="Wingdings" pitchFamily="2" charset="2"/>
              <a:buChar char="§"/>
            </a:pPr>
            <a:r>
              <a:rPr lang="en-US" sz="2200" dirty="0" smtClean="0"/>
              <a:t>Global five-year $5 million research project </a:t>
            </a:r>
          </a:p>
          <a:p>
            <a:pPr>
              <a:spcBef>
                <a:spcPts val="1200"/>
              </a:spcBef>
              <a:spcAft>
                <a:spcPts val="1200"/>
              </a:spcAft>
              <a:buFont typeface="Wingdings" pitchFamily="2" charset="2"/>
              <a:buChar char="§"/>
            </a:pPr>
            <a:r>
              <a:rPr lang="en-US" sz="2200" dirty="0" smtClean="0"/>
              <a:t>Funding </a:t>
            </a:r>
            <a:r>
              <a:rPr lang="en-US" sz="2200" dirty="0"/>
              <a:t>support from the International Development Research Centre (IDRC) and a grant to IDRC from the Bill &amp; Melinda Gates </a:t>
            </a:r>
            <a:r>
              <a:rPr lang="en-US" sz="2200" dirty="0" smtClean="0"/>
              <a:t>Foundation</a:t>
            </a:r>
          </a:p>
          <a:p>
            <a:pPr>
              <a:spcBef>
                <a:spcPts val="1200"/>
              </a:spcBef>
              <a:spcAft>
                <a:spcPts val="1200"/>
              </a:spcAft>
              <a:buFont typeface="Wingdings" pitchFamily="2" charset="2"/>
              <a:buChar char="§"/>
            </a:pPr>
            <a:r>
              <a:rPr lang="en-US" sz="2200" dirty="0" smtClean="0"/>
              <a:t>Led by the Technology &amp; Social Change Group with over 30 research partners around the world</a:t>
            </a:r>
          </a:p>
        </p:txBody>
      </p:sp>
      <p:cxnSp>
        <p:nvCxnSpPr>
          <p:cNvPr id="4" name="Straight Connector 3"/>
          <p:cNvCxnSpPr/>
          <p:nvPr/>
        </p:nvCxnSpPr>
        <p:spPr>
          <a:xfrm>
            <a:off x="609600" y="996287"/>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55404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49651" y="3244334"/>
            <a:ext cx="4044697" cy="369332"/>
          </a:xfrm>
          <a:prstGeom prst="rect">
            <a:avLst/>
          </a:prstGeom>
          <a:noFill/>
        </p:spPr>
        <p:txBody>
          <a:bodyPr wrap="none" rtlCol="0">
            <a:spAutoFit/>
          </a:bodyPr>
          <a:lstStyle/>
          <a:p>
            <a:r>
              <a:rPr lang="en-US" dirty="0" smtClean="0"/>
              <a:t>this is a blank slide for photos or graphics</a:t>
            </a:r>
            <a:endParaRPr lang="en-US" dirty="0"/>
          </a:p>
        </p:txBody>
      </p:sp>
      <p:grpSp>
        <p:nvGrpSpPr>
          <p:cNvPr id="3" name="Group 15"/>
          <p:cNvGrpSpPr>
            <a:grpSpLocks/>
          </p:cNvGrpSpPr>
          <p:nvPr/>
        </p:nvGrpSpPr>
        <p:grpSpPr bwMode="auto">
          <a:xfrm>
            <a:off x="-8801" y="919878"/>
            <a:ext cx="9152801" cy="5948692"/>
            <a:chOff x="533400" y="1143000"/>
            <a:chExt cx="8267700" cy="4730750"/>
          </a:xfrm>
        </p:grpSpPr>
        <p:pic>
          <p:nvPicPr>
            <p:cNvPr id="4" name="Picture 1" descr="imag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143000"/>
              <a:ext cx="8267700" cy="473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7"/>
            <p:cNvSpPr>
              <a:spLocks noChangeArrowheads="1"/>
            </p:cNvSpPr>
            <p:nvPr/>
          </p:nvSpPr>
          <p:spPr bwMode="auto">
            <a:xfrm>
              <a:off x="4572000" y="1460500"/>
              <a:ext cx="1209360" cy="362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400" dirty="0">
                  <a:latin typeface="Calibri" pitchFamily="34" charset="0"/>
                </a:rPr>
                <a:t>Lithuania</a:t>
              </a:r>
            </a:p>
          </p:txBody>
        </p:sp>
        <p:sp>
          <p:nvSpPr>
            <p:cNvPr id="7" name="Rectangle 8"/>
            <p:cNvSpPr>
              <a:spLocks noChangeArrowheads="1"/>
            </p:cNvSpPr>
            <p:nvPr/>
          </p:nvSpPr>
          <p:spPr bwMode="auto">
            <a:xfrm>
              <a:off x="3978275" y="2784475"/>
              <a:ext cx="900939" cy="362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400" dirty="0">
                  <a:latin typeface="Calibri" pitchFamily="34" charset="0"/>
                </a:rPr>
                <a:t>Ghana</a:t>
              </a:r>
            </a:p>
          </p:txBody>
        </p:sp>
        <p:sp>
          <p:nvSpPr>
            <p:cNvPr id="8" name="Rectangle 9"/>
            <p:cNvSpPr>
              <a:spLocks noChangeArrowheads="1"/>
            </p:cNvSpPr>
            <p:nvPr/>
          </p:nvSpPr>
          <p:spPr bwMode="auto">
            <a:xfrm>
              <a:off x="4784725" y="3744913"/>
              <a:ext cx="1271507" cy="362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400" dirty="0">
                  <a:latin typeface="Calibri" pitchFamily="34" charset="0"/>
                </a:rPr>
                <a:t>Botswana</a:t>
              </a:r>
            </a:p>
          </p:txBody>
        </p:sp>
        <p:sp>
          <p:nvSpPr>
            <p:cNvPr id="9" name="Rectangle 10"/>
            <p:cNvSpPr>
              <a:spLocks noChangeArrowheads="1"/>
            </p:cNvSpPr>
            <p:nvPr/>
          </p:nvSpPr>
          <p:spPr bwMode="auto">
            <a:xfrm>
              <a:off x="4538663" y="4343400"/>
              <a:ext cx="1542976" cy="362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400" dirty="0">
                  <a:latin typeface="Calibri" pitchFamily="34" charset="0"/>
                </a:rPr>
                <a:t>South Africa</a:t>
              </a:r>
            </a:p>
          </p:txBody>
        </p:sp>
        <p:sp>
          <p:nvSpPr>
            <p:cNvPr id="10" name="Rectangle 11"/>
            <p:cNvSpPr>
              <a:spLocks noChangeArrowheads="1"/>
            </p:cNvSpPr>
            <p:nvPr/>
          </p:nvSpPr>
          <p:spPr bwMode="auto">
            <a:xfrm>
              <a:off x="6219825" y="2333625"/>
              <a:ext cx="1464206" cy="362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400" dirty="0">
                  <a:latin typeface="Calibri" pitchFamily="34" charset="0"/>
                </a:rPr>
                <a:t>Bangladesh</a:t>
              </a:r>
            </a:p>
          </p:txBody>
        </p:sp>
        <p:sp>
          <p:nvSpPr>
            <p:cNvPr id="11" name="Rectangle 12"/>
            <p:cNvSpPr>
              <a:spLocks noChangeArrowheads="1"/>
            </p:cNvSpPr>
            <p:nvPr/>
          </p:nvSpPr>
          <p:spPr bwMode="auto">
            <a:xfrm>
              <a:off x="7258050" y="2862263"/>
              <a:ext cx="1397598" cy="362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400" dirty="0">
                  <a:latin typeface="Calibri" pitchFamily="34" charset="0"/>
                </a:rPr>
                <a:t>Philippines</a:t>
              </a:r>
            </a:p>
          </p:txBody>
        </p:sp>
        <p:sp>
          <p:nvSpPr>
            <p:cNvPr id="12" name="Rectangle 13"/>
            <p:cNvSpPr>
              <a:spLocks noChangeArrowheads="1"/>
            </p:cNvSpPr>
            <p:nvPr/>
          </p:nvSpPr>
          <p:spPr bwMode="auto">
            <a:xfrm>
              <a:off x="1744386" y="4019550"/>
              <a:ext cx="727180" cy="362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400" dirty="0">
                  <a:latin typeface="Calibri" pitchFamily="34" charset="0"/>
                </a:rPr>
                <a:t>Chile</a:t>
              </a:r>
            </a:p>
          </p:txBody>
        </p:sp>
        <p:sp>
          <p:nvSpPr>
            <p:cNvPr id="13" name="Rectangle 14"/>
            <p:cNvSpPr>
              <a:spLocks noChangeArrowheads="1"/>
            </p:cNvSpPr>
            <p:nvPr/>
          </p:nvSpPr>
          <p:spPr bwMode="auto">
            <a:xfrm>
              <a:off x="2835275" y="3140075"/>
              <a:ext cx="779424" cy="362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400" dirty="0">
                  <a:latin typeface="Calibri" pitchFamily="34" charset="0"/>
                </a:rPr>
                <a:t>Brazil</a:t>
              </a:r>
            </a:p>
          </p:txBody>
        </p:sp>
      </p:grpSp>
      <p:sp>
        <p:nvSpPr>
          <p:cNvPr id="15" name="Title 1"/>
          <p:cNvSpPr txBox="1">
            <a:spLocks/>
          </p:cNvSpPr>
          <p:nvPr/>
        </p:nvSpPr>
        <p:spPr>
          <a:xfrm>
            <a:off x="457200" y="134539"/>
            <a:ext cx="8229600"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The Largest Study of Its Kind</a:t>
            </a:r>
            <a:br>
              <a:rPr lang="en-US" sz="3600" cap="small" dirty="0" smtClean="0">
                <a:solidFill>
                  <a:schemeClr val="tx1">
                    <a:lumMod val="65000"/>
                    <a:lumOff val="35000"/>
                  </a:schemeClr>
                </a:solidFill>
                <a:ea typeface="ＭＳ Ｐゴシック" pitchFamily="34" charset="-128"/>
              </a:rPr>
            </a:br>
            <a:endParaRPr lang="en-US" sz="3600" cap="small" dirty="0">
              <a:solidFill>
                <a:schemeClr val="tx1">
                  <a:lumMod val="65000"/>
                  <a:lumOff val="35000"/>
                </a:schemeClr>
              </a:solidFill>
              <a:ea typeface="ＭＳ Ｐゴシック" pitchFamily="34" charset="-128"/>
            </a:endParaRPr>
          </a:p>
        </p:txBody>
      </p:sp>
      <p:cxnSp>
        <p:nvCxnSpPr>
          <p:cNvPr id="16" name="Straight Connector 15"/>
          <p:cNvCxnSpPr/>
          <p:nvPr/>
        </p:nvCxnSpPr>
        <p:spPr>
          <a:xfrm>
            <a:off x="676275" y="7060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1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45160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p:cNvSpPr txBox="1">
            <a:spLocks/>
          </p:cNvSpPr>
          <p:nvPr/>
        </p:nvSpPr>
        <p:spPr>
          <a:xfrm>
            <a:off x="457200" y="134539"/>
            <a:ext cx="8229600" cy="1143000"/>
          </a:xfrm>
          <a:prstGeom prst="rect">
            <a:avLst/>
          </a:prstGeom>
        </p:spPr>
        <p:txBody>
          <a:bodyPr>
            <a:normAutofit fontScale="975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Range of Countries</a:t>
            </a:r>
            <a:endParaRPr lang="en-US" sz="3600" cap="small" dirty="0">
              <a:solidFill>
                <a:schemeClr val="tx1">
                  <a:lumMod val="65000"/>
                  <a:lumOff val="35000"/>
                </a:schemeClr>
              </a:solidFill>
              <a:ea typeface="ＭＳ Ｐゴシック" pitchFamily="34" charset="-128"/>
            </a:endParaRPr>
          </a:p>
        </p:txBody>
      </p:sp>
      <p:cxnSp>
        <p:nvCxnSpPr>
          <p:cNvPr id="16" name="Straight Connector 15"/>
          <p:cNvCxnSpPr/>
          <p:nvPr/>
        </p:nvCxnSpPr>
        <p:spPr>
          <a:xfrm>
            <a:off x="676275" y="7060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1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76274" y="1038225"/>
            <a:ext cx="7620001" cy="3785652"/>
          </a:xfrm>
          <a:prstGeom prst="rect">
            <a:avLst/>
          </a:prstGeom>
          <a:noFill/>
        </p:spPr>
        <p:txBody>
          <a:bodyPr wrap="square" rtlCol="0">
            <a:spAutoFit/>
          </a:bodyPr>
          <a:lstStyle/>
          <a:p>
            <a:pPr marL="342900" indent="-342900">
              <a:buFont typeface="Wingdings" panose="05000000000000000000" pitchFamily="2" charset="2"/>
              <a:buChar char="§"/>
            </a:pPr>
            <a:r>
              <a:rPr lang="en-US" sz="2400" dirty="0" smtClean="0"/>
              <a:t>8 countries: Bangladesh, Botswana, Brazil, Chile, Ghana, Lithuania, Philippines, South Africa</a:t>
            </a:r>
          </a:p>
          <a:p>
            <a:pPr marL="342900" indent="-342900">
              <a:buFont typeface="Wingdings" panose="05000000000000000000" pitchFamily="2" charset="2"/>
              <a:buChar char="§"/>
            </a:pPr>
            <a:endParaRPr lang="en-US" sz="2400" dirty="0" smtClean="0"/>
          </a:p>
          <a:p>
            <a:pPr marL="800100" lvl="1" indent="-342900">
              <a:buFont typeface="Wingdings" panose="05000000000000000000" pitchFamily="2" charset="2"/>
              <a:buChar char="§"/>
            </a:pPr>
            <a:r>
              <a:rPr lang="en-US" sz="2400" dirty="0" smtClean="0"/>
              <a:t>Geographic </a:t>
            </a:r>
            <a:r>
              <a:rPr lang="en-US" sz="2400" dirty="0"/>
              <a:t>and </a:t>
            </a:r>
            <a:r>
              <a:rPr lang="en-US" sz="2400" dirty="0" smtClean="0"/>
              <a:t>socio-economic diversity</a:t>
            </a:r>
            <a:endParaRPr lang="en-US" sz="2400" dirty="0"/>
          </a:p>
          <a:p>
            <a:pPr marL="800100" lvl="1" indent="-342900">
              <a:buFont typeface="Wingdings" panose="05000000000000000000" pitchFamily="2" charset="2"/>
              <a:buChar char="§"/>
            </a:pPr>
            <a:r>
              <a:rPr lang="en-US" sz="2400" dirty="0" smtClean="0"/>
              <a:t>Low and middle income status</a:t>
            </a:r>
          </a:p>
          <a:p>
            <a:endParaRPr lang="en-US" sz="2400" dirty="0" smtClean="0"/>
          </a:p>
          <a:p>
            <a:pPr marL="342900" indent="-342900">
              <a:buFont typeface="Wingdings" panose="05000000000000000000" pitchFamily="2" charset="2"/>
              <a:buChar char="§"/>
            </a:pPr>
            <a:r>
              <a:rPr lang="en-US" sz="2400" dirty="0" smtClean="0"/>
              <a:t>Rationale: </a:t>
            </a:r>
            <a:endParaRPr lang="en-US" sz="2400" dirty="0"/>
          </a:p>
          <a:p>
            <a:pPr marL="800100" lvl="1" indent="-342900">
              <a:buFont typeface="Wingdings" panose="05000000000000000000" pitchFamily="2" charset="2"/>
              <a:buChar char="§"/>
            </a:pPr>
            <a:r>
              <a:rPr lang="en-US" sz="2400" dirty="0" smtClean="0"/>
              <a:t>To explore conditions that may facilitate impacts, </a:t>
            </a:r>
            <a:r>
              <a:rPr lang="en-US" sz="2400" u="sng" dirty="0" smtClean="0"/>
              <a:t>not</a:t>
            </a:r>
            <a:r>
              <a:rPr lang="en-US" sz="2400" dirty="0" smtClean="0"/>
              <a:t> to compare one country to another</a:t>
            </a:r>
          </a:p>
          <a:p>
            <a:pPr marL="800100" lvl="1" indent="-342900">
              <a:buFont typeface="Wingdings" panose="05000000000000000000" pitchFamily="2" charset="2"/>
              <a:buChar char="§"/>
            </a:pPr>
            <a:r>
              <a:rPr lang="en-US" sz="2400" dirty="0" smtClean="0"/>
              <a:t>To identify potential universally relevant findings</a:t>
            </a:r>
            <a:endParaRPr lang="en-US" sz="2400" dirty="0"/>
          </a:p>
        </p:txBody>
      </p:sp>
    </p:spTree>
    <p:extLst>
      <p:ext uri="{BB962C8B-B14F-4D97-AF65-F5344CB8AC3E}">
        <p14:creationId xmlns:p14="http://schemas.microsoft.com/office/powerpoint/2010/main" val="6225589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4" descr="PICT0656.JPG"/>
          <p:cNvPicPr>
            <a:picLocks noChangeAspect="1"/>
          </p:cNvPicPr>
          <p:nvPr/>
        </p:nvPicPr>
        <p:blipFill>
          <a:blip r:embed="rId2">
            <a:extLst>
              <a:ext uri="{28A0092B-C50C-407E-A947-70E740481C1C}">
                <a14:useLocalDpi xmlns:a14="http://schemas.microsoft.com/office/drawing/2010/main" val="0"/>
              </a:ext>
            </a:extLst>
          </a:blip>
          <a:srcRect l="40625" t="8333" r="17705"/>
          <a:stretch>
            <a:fillRect/>
          </a:stretch>
        </p:blipFill>
        <p:spPr bwMode="auto">
          <a:xfrm>
            <a:off x="0" y="942975"/>
            <a:ext cx="3048000" cy="591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 descr="PICT0168.JPG"/>
          <p:cNvPicPr>
            <a:picLocks noChangeAspect="1"/>
          </p:cNvPicPr>
          <p:nvPr/>
        </p:nvPicPr>
        <p:blipFill>
          <a:blip r:embed="rId3">
            <a:extLst>
              <a:ext uri="{28A0092B-C50C-407E-A947-70E740481C1C}">
                <a14:useLocalDpi xmlns:a14="http://schemas.microsoft.com/office/drawing/2010/main" val="0"/>
              </a:ext>
            </a:extLst>
          </a:blip>
          <a:srcRect l="50607" r="5069"/>
          <a:stretch>
            <a:fillRect/>
          </a:stretch>
        </p:blipFill>
        <p:spPr bwMode="auto">
          <a:xfrm>
            <a:off x="6172200" y="956864"/>
            <a:ext cx="2971800" cy="591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3" descr="PICT0515.JPG"/>
          <p:cNvPicPr>
            <a:picLocks noChangeAspect="1"/>
          </p:cNvPicPr>
          <p:nvPr/>
        </p:nvPicPr>
        <p:blipFill>
          <a:blip r:embed="rId4">
            <a:extLst>
              <a:ext uri="{28A0092B-C50C-407E-A947-70E740481C1C}">
                <a14:useLocalDpi xmlns:a14="http://schemas.microsoft.com/office/drawing/2010/main" val="0"/>
              </a:ext>
            </a:extLst>
          </a:blip>
          <a:srcRect l="36801" r="16589"/>
          <a:stretch>
            <a:fillRect/>
          </a:stretch>
        </p:blipFill>
        <p:spPr bwMode="auto">
          <a:xfrm>
            <a:off x="3048000" y="1028700"/>
            <a:ext cx="3124200" cy="582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5"/>
          <p:cNvSpPr txBox="1">
            <a:spLocks noChangeArrowheads="1"/>
          </p:cNvSpPr>
          <p:nvPr/>
        </p:nvSpPr>
        <p:spPr bwMode="auto">
          <a:xfrm>
            <a:off x="0" y="942974"/>
            <a:ext cx="3048000" cy="641350"/>
          </a:xfrm>
          <a:prstGeom prst="rect">
            <a:avLst/>
          </a:prstGeom>
          <a:solidFill>
            <a:schemeClr val="accent1"/>
          </a:solidFill>
          <a:ln>
            <a:noFill/>
          </a:ln>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sz="3600" b="1" dirty="0">
                <a:solidFill>
                  <a:schemeClr val="bg1"/>
                </a:solidFill>
                <a:latin typeface="Calibri" pitchFamily="34" charset="0"/>
              </a:rPr>
              <a:t>libraries</a:t>
            </a:r>
            <a:endParaRPr lang="en-US" sz="3600" b="1" dirty="0">
              <a:solidFill>
                <a:schemeClr val="bg1"/>
              </a:solidFill>
            </a:endParaRPr>
          </a:p>
        </p:txBody>
      </p:sp>
      <p:sp>
        <p:nvSpPr>
          <p:cNvPr id="17" name="TextBox 16"/>
          <p:cNvSpPr txBox="1"/>
          <p:nvPr/>
        </p:nvSpPr>
        <p:spPr>
          <a:xfrm>
            <a:off x="3048000" y="942974"/>
            <a:ext cx="3124200" cy="641350"/>
          </a:xfrm>
          <a:prstGeom prst="rect">
            <a:avLst/>
          </a:prstGeom>
          <a:solidFill>
            <a:schemeClr val="accent3"/>
          </a:solidFill>
        </p:spPr>
        <p:txBody>
          <a:bodyPr>
            <a:spAutoFit/>
          </a:bodyPr>
          <a:lstStyle/>
          <a:p>
            <a:pPr algn="ctr">
              <a:defRPr/>
            </a:pPr>
            <a:r>
              <a:rPr lang="en-US" sz="3600" b="1" dirty="0" smtClean="0">
                <a:solidFill>
                  <a:schemeClr val="bg1"/>
                </a:solidFill>
                <a:latin typeface="Calibri" pitchFamily="34" charset="0"/>
              </a:rPr>
              <a:t>telecenters</a:t>
            </a:r>
            <a:endParaRPr lang="en-US" sz="3600" b="1" dirty="0">
              <a:solidFill>
                <a:schemeClr val="bg1"/>
              </a:solidFill>
              <a:effectLst>
                <a:outerShdw blurRad="38100" dist="38100" dir="2700000" algn="tl">
                  <a:srgbClr val="C0C0C0"/>
                </a:outerShdw>
              </a:effectLst>
            </a:endParaRPr>
          </a:p>
        </p:txBody>
      </p:sp>
      <p:sp>
        <p:nvSpPr>
          <p:cNvPr id="18" name="TextBox 6"/>
          <p:cNvSpPr txBox="1"/>
          <p:nvPr/>
        </p:nvSpPr>
        <p:spPr>
          <a:xfrm>
            <a:off x="6172200" y="942975"/>
            <a:ext cx="2971800" cy="641350"/>
          </a:xfrm>
          <a:prstGeom prst="rect">
            <a:avLst/>
          </a:prstGeom>
          <a:solidFill>
            <a:schemeClr val="accent2"/>
          </a:solidFill>
        </p:spPr>
        <p:txBody>
          <a:bodyPr>
            <a:spAutoFit/>
          </a:bodyPr>
          <a:lstStyle/>
          <a:p>
            <a:pPr algn="ctr">
              <a:defRPr/>
            </a:pPr>
            <a:r>
              <a:rPr lang="en-US" sz="3600" b="1" dirty="0">
                <a:solidFill>
                  <a:schemeClr val="bg1"/>
                </a:solidFill>
                <a:latin typeface="Calibri" pitchFamily="34" charset="0"/>
              </a:rPr>
              <a:t>cybercaf</a:t>
            </a:r>
            <a:r>
              <a:rPr lang="en-US" altLang="ja-JP" sz="3600" b="1" dirty="0">
                <a:solidFill>
                  <a:schemeClr val="bg1"/>
                </a:solidFill>
                <a:latin typeface="Calibri" pitchFamily="34" charset="0"/>
              </a:rPr>
              <a:t>és</a:t>
            </a:r>
            <a:endParaRPr lang="en-US" sz="3600" b="1" dirty="0">
              <a:solidFill>
                <a:schemeClr val="bg1"/>
              </a:solidFill>
              <a:effectLst>
                <a:outerShdw blurRad="38100" dist="38100" dir="2700000" algn="tl">
                  <a:srgbClr val="C0C0C0"/>
                </a:outerShdw>
              </a:effectLst>
            </a:endParaRPr>
          </a:p>
        </p:txBody>
      </p:sp>
      <p:sp>
        <p:nvSpPr>
          <p:cNvPr id="8" name="Title 1"/>
          <p:cNvSpPr>
            <a:spLocks noGrp="1"/>
          </p:cNvSpPr>
          <p:nvPr>
            <p:ph type="title"/>
          </p:nvPr>
        </p:nvSpPr>
        <p:spPr>
          <a:xfrm>
            <a:off x="457200" y="134539"/>
            <a:ext cx="8229600" cy="1143000"/>
          </a:xfrm>
        </p:spPr>
        <p:txBody>
          <a:bodyPr>
            <a:normAutofit fontScale="90000"/>
          </a:bodyPr>
          <a:lstStyle/>
          <a:p>
            <a:r>
              <a:rPr lang="en-US" sz="3600" b="1" cap="small" dirty="0" smtClean="0">
                <a:solidFill>
                  <a:schemeClr val="tx1">
                    <a:lumMod val="65000"/>
                    <a:lumOff val="35000"/>
                  </a:schemeClr>
                </a:solidFill>
                <a:ea typeface="ＭＳ Ｐゴシック" pitchFamily="34" charset="-128"/>
              </a:rPr>
              <a:t>Explores Different Models of Public Access</a:t>
            </a:r>
            <a:br>
              <a:rPr lang="en-US" sz="3600" b="1" cap="small" dirty="0" smtClean="0">
                <a:solidFill>
                  <a:schemeClr val="tx1">
                    <a:lumMod val="65000"/>
                    <a:lumOff val="35000"/>
                  </a:schemeClr>
                </a:solidFill>
                <a:ea typeface="ＭＳ Ｐゴシック" pitchFamily="34" charset="-128"/>
              </a:rPr>
            </a:br>
            <a:endParaRPr lang="en-US" sz="3600" b="1" cap="small" dirty="0">
              <a:solidFill>
                <a:schemeClr val="tx1">
                  <a:lumMod val="65000"/>
                  <a:lumOff val="35000"/>
                </a:schemeClr>
              </a:solidFill>
              <a:ea typeface="ＭＳ Ｐゴシック" pitchFamily="34" charset="-128"/>
            </a:endParaRPr>
          </a:p>
        </p:txBody>
      </p:sp>
      <p:cxnSp>
        <p:nvCxnSpPr>
          <p:cNvPr id="9" name="Straight Connector 8"/>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197760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p:cNvSpPr txBox="1">
            <a:spLocks/>
          </p:cNvSpPr>
          <p:nvPr/>
        </p:nvSpPr>
        <p:spPr>
          <a:xfrm>
            <a:off x="457200" y="134539"/>
            <a:ext cx="8229600" cy="1143000"/>
          </a:xfrm>
          <a:prstGeom prst="rect">
            <a:avLst/>
          </a:prstGeom>
        </p:spPr>
        <p:txBody>
          <a:bodyPr>
            <a:normAutofit fontScale="975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Different Models of Access</a:t>
            </a:r>
            <a:endParaRPr lang="en-US" sz="3600" cap="small" dirty="0">
              <a:solidFill>
                <a:schemeClr val="tx1">
                  <a:lumMod val="65000"/>
                  <a:lumOff val="35000"/>
                </a:schemeClr>
              </a:solidFill>
              <a:ea typeface="ＭＳ Ｐゴシック" pitchFamily="34" charset="-128"/>
            </a:endParaRPr>
          </a:p>
        </p:txBody>
      </p:sp>
      <p:cxnSp>
        <p:nvCxnSpPr>
          <p:cNvPr id="16" name="Straight Connector 15"/>
          <p:cNvCxnSpPr/>
          <p:nvPr/>
        </p:nvCxnSpPr>
        <p:spPr>
          <a:xfrm>
            <a:off x="676275" y="7060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1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76274" y="1038225"/>
            <a:ext cx="7620001" cy="4524315"/>
          </a:xfrm>
          <a:prstGeom prst="rect">
            <a:avLst/>
          </a:prstGeom>
          <a:noFill/>
        </p:spPr>
        <p:txBody>
          <a:bodyPr wrap="square" rtlCol="0">
            <a:spAutoFit/>
          </a:bodyPr>
          <a:lstStyle/>
          <a:p>
            <a:pPr marL="342900" indent="-342900">
              <a:buFont typeface="Wingdings" panose="05000000000000000000" pitchFamily="2" charset="2"/>
              <a:buChar char="§"/>
            </a:pPr>
            <a:r>
              <a:rPr lang="en-US" sz="2400" dirty="0" smtClean="0"/>
              <a:t>3 main types of public access venues explored: </a:t>
            </a:r>
          </a:p>
          <a:p>
            <a:endParaRPr lang="en-US" sz="2400" dirty="0" smtClean="0"/>
          </a:p>
          <a:p>
            <a:pPr marL="800100" lvl="1" indent="-342900">
              <a:buFont typeface="Courier New" panose="02070309020205020404" pitchFamily="49" charset="0"/>
              <a:buChar char="o"/>
            </a:pPr>
            <a:r>
              <a:rPr lang="en-US" sz="2400" dirty="0" smtClean="0"/>
              <a:t>Public libraries</a:t>
            </a:r>
          </a:p>
          <a:p>
            <a:pPr marL="800100" lvl="1" indent="-342900">
              <a:buFont typeface="Courier New" panose="02070309020205020404" pitchFamily="49" charset="0"/>
              <a:buChar char="o"/>
            </a:pPr>
            <a:r>
              <a:rPr lang="en-US" sz="2400" dirty="0" smtClean="0"/>
              <a:t>Telecenters</a:t>
            </a:r>
          </a:p>
          <a:p>
            <a:pPr marL="800100" lvl="1" indent="-342900">
              <a:buFont typeface="Courier New" panose="02070309020205020404" pitchFamily="49" charset="0"/>
              <a:buChar char="o"/>
            </a:pPr>
            <a:r>
              <a:rPr lang="en-US" sz="2400" dirty="0" smtClean="0"/>
              <a:t>Cybercafés</a:t>
            </a:r>
          </a:p>
          <a:p>
            <a:endParaRPr lang="en-US" sz="2400" dirty="0"/>
          </a:p>
          <a:p>
            <a:pPr marL="457200" indent="-457200">
              <a:buFont typeface="Wingdings" panose="05000000000000000000" pitchFamily="2" charset="2"/>
              <a:buChar char="§"/>
            </a:pPr>
            <a:r>
              <a:rPr lang="en-US" sz="2400" dirty="0" smtClean="0"/>
              <a:t>Defined public access as </a:t>
            </a:r>
            <a:r>
              <a:rPr lang="en-US" altLang="en-US" sz="2400" dirty="0" smtClean="0"/>
              <a:t>any </a:t>
            </a:r>
            <a:r>
              <a:rPr lang="en-US" altLang="en-US" sz="2400" dirty="0"/>
              <a:t>venue open to the public; does not have to be </a:t>
            </a:r>
            <a:r>
              <a:rPr lang="en-US" altLang="en-US" sz="2400" dirty="0" smtClean="0"/>
              <a:t>publicly funded</a:t>
            </a:r>
          </a:p>
          <a:p>
            <a:endParaRPr lang="en-US" altLang="en-US" sz="2400" dirty="0" smtClean="0"/>
          </a:p>
          <a:p>
            <a:pPr marL="457200" indent="-457200">
              <a:buFont typeface="Wingdings" panose="05000000000000000000" pitchFamily="2" charset="2"/>
              <a:buChar char="§"/>
            </a:pPr>
            <a:r>
              <a:rPr lang="en-US" altLang="en-US" sz="2400" dirty="0" smtClean="0"/>
              <a:t>Cybercafés dominate the public access landscape in most countries </a:t>
            </a:r>
            <a:endParaRPr lang="en-US" altLang="en-US" sz="2400" dirty="0"/>
          </a:p>
          <a:p>
            <a:pPr marL="457200" indent="-457200">
              <a:buFont typeface="Wingdings" panose="05000000000000000000" pitchFamily="2" charset="2"/>
              <a:buChar char="§"/>
            </a:pPr>
            <a:endParaRPr lang="en-US" sz="2400" dirty="0" smtClean="0"/>
          </a:p>
        </p:txBody>
      </p:sp>
    </p:spTree>
    <p:extLst>
      <p:ext uri="{BB962C8B-B14F-4D97-AF65-F5344CB8AC3E}">
        <p14:creationId xmlns:p14="http://schemas.microsoft.com/office/powerpoint/2010/main" val="31356578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7200" y="-179815"/>
            <a:ext cx="8229600" cy="1143000"/>
          </a:xfrm>
        </p:spPr>
        <p:txBody>
          <a:bodyPr>
            <a:normAutofit/>
          </a:bodyPr>
          <a:lstStyle/>
          <a:p>
            <a:r>
              <a:rPr lang="en-US" sz="3600" b="1" cap="small" dirty="0" smtClean="0">
                <a:solidFill>
                  <a:schemeClr val="tx1">
                    <a:lumMod val="65000"/>
                    <a:lumOff val="35000"/>
                  </a:schemeClr>
                </a:solidFill>
                <a:ea typeface="ＭＳ Ｐゴシック" pitchFamily="34" charset="-128"/>
              </a:rPr>
              <a:t>Definitions</a:t>
            </a:r>
            <a:endParaRPr lang="en-US" sz="3600" b="1" cap="small" dirty="0">
              <a:solidFill>
                <a:schemeClr val="tx1">
                  <a:lumMod val="65000"/>
                  <a:lumOff val="35000"/>
                </a:schemeClr>
              </a:solidFill>
              <a:ea typeface="ＭＳ Ｐゴシック" pitchFamily="34" charset="-128"/>
            </a:endParaRPr>
          </a:p>
        </p:txBody>
      </p:sp>
      <p:sp>
        <p:nvSpPr>
          <p:cNvPr id="3" name="Slide Number Placeholder 2"/>
          <p:cNvSpPr>
            <a:spLocks noGrp="1"/>
          </p:cNvSpPr>
          <p:nvPr>
            <p:ph type="sldNum" sz="quarter" idx="4294967295"/>
          </p:nvPr>
        </p:nvSpPr>
        <p:spPr>
          <a:xfrm>
            <a:off x="6737350" y="6496050"/>
            <a:ext cx="2406650" cy="209550"/>
          </a:xfrm>
          <a:prstGeom prst="rect">
            <a:avLst/>
          </a:prstGeom>
        </p:spPr>
        <p:txBody>
          <a:bodyPr/>
          <a:lstStyle/>
          <a:p>
            <a:fld id="{BCA15F84-81B3-4BAB-ABCE-7A3ED86D1385}" type="slidenum">
              <a:rPr lang="en-US" smtClean="0">
                <a:solidFill>
                  <a:prstClr val="black">
                    <a:tint val="75000"/>
                  </a:prstClr>
                </a:solidFill>
              </a:rPr>
              <a:pPr/>
              <a:t>14</a:t>
            </a:fld>
            <a:endParaRPr lang="en-US" dirty="0">
              <a:solidFill>
                <a:prstClr val="black">
                  <a:tint val="75000"/>
                </a:prstClr>
              </a:solidFill>
            </a:endParaRPr>
          </a:p>
        </p:txBody>
      </p:sp>
      <p:cxnSp>
        <p:nvCxnSpPr>
          <p:cNvPr id="6" name="Straight Connector 5"/>
          <p:cNvCxnSpPr/>
          <p:nvPr/>
        </p:nvCxnSpPr>
        <p:spPr>
          <a:xfrm>
            <a:off x="676275" y="816790"/>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676276" y="1215253"/>
            <a:ext cx="7620000" cy="3619452"/>
          </a:xfrm>
          <a:prstGeom prst="rect">
            <a:avLst/>
          </a:prstGeom>
          <a:noFill/>
        </p:spPr>
        <p:txBody>
          <a:bodyPr wrap="square" rtlCol="0">
            <a:spAutoFit/>
          </a:bodyPr>
          <a:lstStyle/>
          <a:p>
            <a:pPr>
              <a:lnSpc>
                <a:spcPct val="110000"/>
              </a:lnSpc>
            </a:pPr>
            <a:endParaRPr lang="en-US" altLang="en-US" sz="2400" dirty="0"/>
          </a:p>
          <a:p>
            <a:pPr>
              <a:lnSpc>
                <a:spcPct val="110000"/>
              </a:lnSpc>
            </a:pPr>
            <a:endParaRPr lang="en-US" altLang="en-US" sz="2400" dirty="0"/>
          </a:p>
          <a:p>
            <a:pPr marL="342900" indent="-342900">
              <a:lnSpc>
                <a:spcPct val="110000"/>
              </a:lnSpc>
              <a:buFont typeface="Wingdings" panose="05000000000000000000" pitchFamily="2" charset="2"/>
              <a:buChar char="§"/>
            </a:pPr>
            <a:r>
              <a:rPr lang="en-US" altLang="en-US" sz="2400" b="1" dirty="0" smtClean="0"/>
              <a:t>ICTs</a:t>
            </a:r>
            <a:r>
              <a:rPr lang="en-US" altLang="en-US" sz="2400" dirty="0" smtClean="0"/>
              <a:t>: information and communication technologies - computers </a:t>
            </a:r>
            <a:r>
              <a:rPr lang="en-US" altLang="en-US" sz="2400" dirty="0"/>
              <a:t>only, OR computers and </a:t>
            </a:r>
            <a:r>
              <a:rPr lang="en-US" altLang="en-US" sz="2400" dirty="0" smtClean="0"/>
              <a:t>internet; mobile phones were not included</a:t>
            </a:r>
            <a:endParaRPr lang="en-US" altLang="en-US" sz="2400" dirty="0"/>
          </a:p>
          <a:p>
            <a:pPr marL="342900" indent="-342900">
              <a:lnSpc>
                <a:spcPct val="110000"/>
              </a:lnSpc>
              <a:buFont typeface="Wingdings" panose="05000000000000000000" pitchFamily="2" charset="2"/>
              <a:buChar char="§"/>
            </a:pPr>
            <a:endParaRPr lang="en-US" altLang="en-US" sz="2400" dirty="0"/>
          </a:p>
          <a:p>
            <a:pPr marL="342900" indent="-342900">
              <a:lnSpc>
                <a:spcPct val="110000"/>
              </a:lnSpc>
              <a:buFont typeface="Wingdings" panose="05000000000000000000" pitchFamily="2" charset="2"/>
              <a:buChar char="§"/>
            </a:pPr>
            <a:r>
              <a:rPr lang="en-US" altLang="en-US" sz="2400" b="1" dirty="0" smtClean="0"/>
              <a:t>Impacts: </a:t>
            </a:r>
            <a:r>
              <a:rPr lang="en-US" altLang="en-US" sz="2400" dirty="0" smtClean="0"/>
              <a:t>impacts </a:t>
            </a:r>
            <a:r>
              <a:rPr lang="en-US" altLang="en-US" sz="2400" dirty="0"/>
              <a:t>of public access phenomenon, not evaluation </a:t>
            </a:r>
            <a:r>
              <a:rPr lang="en-US" altLang="en-US" sz="2400" dirty="0" smtClean="0"/>
              <a:t>of </a:t>
            </a:r>
            <a:r>
              <a:rPr lang="en-US" altLang="en-US" sz="2400" dirty="0"/>
              <a:t>specific public access ICT </a:t>
            </a:r>
            <a:r>
              <a:rPr lang="en-US" altLang="en-US" sz="2400" dirty="0" smtClean="0"/>
              <a:t>programs</a:t>
            </a:r>
            <a:endParaRPr lang="en-US" altLang="en-US" sz="2400" dirty="0"/>
          </a:p>
          <a:p>
            <a:pPr marL="342900" indent="-342900">
              <a:buAutoNum type="arabicPeriod"/>
            </a:pPr>
            <a:endParaRPr lang="en-US" dirty="0"/>
          </a:p>
        </p:txBody>
      </p:sp>
    </p:spTree>
    <p:extLst>
      <p:ext uri="{BB962C8B-B14F-4D97-AF65-F5344CB8AC3E}">
        <p14:creationId xmlns:p14="http://schemas.microsoft.com/office/powerpoint/2010/main" val="23945823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7200" y="134539"/>
            <a:ext cx="8229600" cy="1143000"/>
          </a:xfrm>
        </p:spPr>
        <p:txBody>
          <a:bodyPr>
            <a:normAutofit fontScale="90000"/>
          </a:bodyPr>
          <a:lstStyle/>
          <a:p>
            <a:r>
              <a:rPr lang="en-US" sz="3600" b="1" cap="small" dirty="0" smtClean="0">
                <a:solidFill>
                  <a:schemeClr val="tx1">
                    <a:lumMod val="65000"/>
                    <a:lumOff val="35000"/>
                  </a:schemeClr>
                </a:solidFill>
                <a:ea typeface="ＭＳ Ｐゴシック" pitchFamily="34" charset="-128"/>
              </a:rPr>
              <a:t>Research Design</a:t>
            </a:r>
            <a:br>
              <a:rPr lang="en-US" sz="3600" b="1" cap="small" dirty="0" smtClean="0">
                <a:solidFill>
                  <a:schemeClr val="tx1">
                    <a:lumMod val="65000"/>
                    <a:lumOff val="35000"/>
                  </a:schemeClr>
                </a:solidFill>
                <a:ea typeface="ＭＳ Ｐゴシック" pitchFamily="34" charset="-128"/>
              </a:rPr>
            </a:br>
            <a:endParaRPr lang="en-US" sz="3600" b="1" cap="small" dirty="0">
              <a:solidFill>
                <a:schemeClr val="tx1">
                  <a:lumMod val="65000"/>
                  <a:lumOff val="35000"/>
                </a:schemeClr>
              </a:solidFill>
              <a:ea typeface="ＭＳ Ｐゴシック" pitchFamily="34" charset="-128"/>
            </a:endParaRPr>
          </a:p>
        </p:txBody>
      </p:sp>
      <p:cxnSp>
        <p:nvCxnSpPr>
          <p:cNvPr id="6" name="Straight Connector 5"/>
          <p:cNvCxnSpPr/>
          <p:nvPr/>
        </p:nvCxnSpPr>
        <p:spPr>
          <a:xfrm>
            <a:off x="676275" y="816790"/>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17" name="Picture 16"/>
          <p:cNvPicPr/>
          <p:nvPr/>
        </p:nvPicPr>
        <p:blipFill>
          <a:blip r:embed="rId3">
            <a:extLst>
              <a:ext uri="{28A0092B-C50C-407E-A947-70E740481C1C}">
                <a14:useLocalDpi xmlns:a14="http://schemas.microsoft.com/office/drawing/2010/main" val="0"/>
              </a:ext>
            </a:extLst>
          </a:blip>
          <a:stretch>
            <a:fillRect/>
          </a:stretch>
        </p:blipFill>
        <p:spPr>
          <a:xfrm>
            <a:off x="676275" y="1277539"/>
            <a:ext cx="7620000" cy="5367670"/>
          </a:xfrm>
          <a:prstGeom prst="rect">
            <a:avLst/>
          </a:prstGeom>
          <a:effectLst>
            <a:outerShdw blurRad="50800" dist="63500" dir="2700000" algn="tl" rotWithShape="0">
              <a:prstClr val="black">
                <a:alpha val="40000"/>
              </a:prstClr>
            </a:outerShdw>
          </a:effectLst>
        </p:spPr>
      </p:pic>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07830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7200" y="-179815"/>
            <a:ext cx="8229600" cy="1143000"/>
          </a:xfrm>
        </p:spPr>
        <p:txBody>
          <a:bodyPr>
            <a:normAutofit/>
          </a:bodyPr>
          <a:lstStyle/>
          <a:p>
            <a:r>
              <a:rPr lang="en-US" sz="3600" b="1" cap="small" dirty="0" smtClean="0">
                <a:solidFill>
                  <a:schemeClr val="tx1">
                    <a:lumMod val="65000"/>
                    <a:lumOff val="35000"/>
                  </a:schemeClr>
                </a:solidFill>
                <a:ea typeface="ＭＳ Ｐゴシック" pitchFamily="34" charset="-128"/>
              </a:rPr>
              <a:t>Research Questions</a:t>
            </a:r>
            <a:endParaRPr lang="en-US" sz="3600" b="1" cap="small" dirty="0">
              <a:solidFill>
                <a:schemeClr val="tx1">
                  <a:lumMod val="65000"/>
                  <a:lumOff val="35000"/>
                </a:schemeClr>
              </a:solidFill>
              <a:ea typeface="ＭＳ Ｐゴシック" pitchFamily="34" charset="-128"/>
            </a:endParaRPr>
          </a:p>
        </p:txBody>
      </p:sp>
      <p:sp>
        <p:nvSpPr>
          <p:cNvPr id="3" name="Slide Number Placeholder 2"/>
          <p:cNvSpPr>
            <a:spLocks noGrp="1"/>
          </p:cNvSpPr>
          <p:nvPr>
            <p:ph type="sldNum" sz="quarter" idx="4294967295"/>
          </p:nvPr>
        </p:nvSpPr>
        <p:spPr>
          <a:xfrm>
            <a:off x="6737350" y="6496050"/>
            <a:ext cx="2406650" cy="209550"/>
          </a:xfrm>
          <a:prstGeom prst="rect">
            <a:avLst/>
          </a:prstGeom>
        </p:spPr>
        <p:txBody>
          <a:bodyPr/>
          <a:lstStyle/>
          <a:p>
            <a:fld id="{BCA15F84-81B3-4BAB-ABCE-7A3ED86D1385}" type="slidenum">
              <a:rPr lang="en-US" smtClean="0">
                <a:solidFill>
                  <a:prstClr val="black">
                    <a:tint val="75000"/>
                  </a:prstClr>
                </a:solidFill>
              </a:rPr>
              <a:pPr/>
              <a:t>16</a:t>
            </a:fld>
            <a:endParaRPr lang="en-US" dirty="0">
              <a:solidFill>
                <a:prstClr val="black">
                  <a:tint val="75000"/>
                </a:prstClr>
              </a:solidFill>
            </a:endParaRPr>
          </a:p>
        </p:txBody>
      </p:sp>
      <p:cxnSp>
        <p:nvCxnSpPr>
          <p:cNvPr id="6" name="Straight Connector 5"/>
          <p:cNvCxnSpPr/>
          <p:nvPr/>
        </p:nvCxnSpPr>
        <p:spPr>
          <a:xfrm>
            <a:off x="676275" y="816790"/>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676276" y="1036848"/>
            <a:ext cx="7620000" cy="5109091"/>
          </a:xfrm>
          <a:prstGeom prst="rect">
            <a:avLst/>
          </a:prstGeom>
          <a:noFill/>
        </p:spPr>
        <p:txBody>
          <a:bodyPr wrap="square" rtlCol="0">
            <a:spAutoFit/>
          </a:bodyPr>
          <a:lstStyle/>
          <a:p>
            <a:r>
              <a:rPr lang="en-US" sz="2800" dirty="0" smtClean="0"/>
              <a:t>The study explored 3 central research questions:</a:t>
            </a:r>
          </a:p>
          <a:p>
            <a:endParaRPr lang="en-US" sz="2800" dirty="0" smtClean="0"/>
          </a:p>
          <a:p>
            <a:pPr lvl="1"/>
            <a:r>
              <a:rPr lang="en-US" sz="2800" dirty="0" smtClean="0"/>
              <a:t>1. What are the social and economic impacts of public access to ICTs?</a:t>
            </a:r>
          </a:p>
          <a:p>
            <a:endParaRPr lang="en-US" sz="2800" dirty="0"/>
          </a:p>
          <a:p>
            <a:pPr lvl="1"/>
            <a:r>
              <a:rPr lang="en-US" sz="2800" dirty="0" smtClean="0"/>
              <a:t>2. What is the magnitude of these impacts and how can we measure them?</a:t>
            </a:r>
          </a:p>
          <a:p>
            <a:endParaRPr lang="en-US" sz="2800" dirty="0"/>
          </a:p>
          <a:p>
            <a:pPr lvl="1"/>
            <a:r>
              <a:rPr lang="en-US" sz="2800" dirty="0" smtClean="0"/>
              <a:t>3. What is the relationship between the costs and benefits of providing and using public access ICTs?</a:t>
            </a:r>
          </a:p>
          <a:p>
            <a:pPr marL="342900" indent="-342900">
              <a:buAutoNum type="arabicPeriod"/>
            </a:pPr>
            <a:endParaRPr lang="en-US" dirty="0"/>
          </a:p>
        </p:txBody>
      </p:sp>
    </p:spTree>
    <p:extLst>
      <p:ext uri="{BB962C8B-B14F-4D97-AF65-F5344CB8AC3E}">
        <p14:creationId xmlns:p14="http://schemas.microsoft.com/office/powerpoint/2010/main" val="31008835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676275" y="-126979"/>
            <a:ext cx="8229600" cy="1143000"/>
          </a:xfrm>
        </p:spPr>
        <p:txBody>
          <a:bodyPr>
            <a:normAutofit/>
          </a:bodyPr>
          <a:lstStyle/>
          <a:p>
            <a:r>
              <a:rPr lang="en-US" sz="3600" b="1" cap="small" dirty="0" smtClean="0">
                <a:solidFill>
                  <a:schemeClr val="tx1">
                    <a:lumMod val="65000"/>
                    <a:lumOff val="35000"/>
                  </a:schemeClr>
                </a:solidFill>
                <a:ea typeface="ＭＳ Ｐゴシック" pitchFamily="34" charset="-128"/>
              </a:rPr>
              <a:t>Impact Factors &amp; Development Domains</a:t>
            </a:r>
            <a:endParaRPr lang="en-US" sz="3600" b="1" cap="small" dirty="0">
              <a:solidFill>
                <a:schemeClr val="tx1">
                  <a:lumMod val="65000"/>
                  <a:lumOff val="35000"/>
                </a:schemeClr>
              </a:solidFill>
              <a:ea typeface="ＭＳ Ｐゴシック" pitchFamily="34" charset="-128"/>
            </a:endParaRPr>
          </a:p>
        </p:txBody>
      </p:sp>
      <p:sp>
        <p:nvSpPr>
          <p:cNvPr id="3" name="Slide Number Placeholder 2"/>
          <p:cNvSpPr>
            <a:spLocks noGrp="1"/>
          </p:cNvSpPr>
          <p:nvPr>
            <p:ph type="sldNum" sz="quarter" idx="4294967295"/>
          </p:nvPr>
        </p:nvSpPr>
        <p:spPr>
          <a:xfrm>
            <a:off x="6737350" y="6496050"/>
            <a:ext cx="2406650" cy="209550"/>
          </a:xfrm>
          <a:prstGeom prst="rect">
            <a:avLst/>
          </a:prstGeom>
        </p:spPr>
        <p:txBody>
          <a:bodyPr/>
          <a:lstStyle/>
          <a:p>
            <a:fld id="{BCA15F84-81B3-4BAB-ABCE-7A3ED86D1385}" type="slidenum">
              <a:rPr lang="en-US" smtClean="0">
                <a:solidFill>
                  <a:prstClr val="black">
                    <a:tint val="75000"/>
                  </a:prstClr>
                </a:solidFill>
              </a:rPr>
              <a:pPr/>
              <a:t>17</a:t>
            </a:fld>
            <a:endParaRPr lang="en-US" dirty="0">
              <a:solidFill>
                <a:prstClr val="black">
                  <a:tint val="75000"/>
                </a:prstClr>
              </a:solidFill>
            </a:endParaRPr>
          </a:p>
        </p:txBody>
      </p:sp>
      <p:cxnSp>
        <p:nvCxnSpPr>
          <p:cNvPr id="6" name="Straight Connector 5"/>
          <p:cNvCxnSpPr/>
          <p:nvPr/>
        </p:nvCxnSpPr>
        <p:spPr>
          <a:xfrm>
            <a:off x="676275" y="816790"/>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1665956618"/>
              </p:ext>
            </p:extLst>
          </p:nvPr>
        </p:nvGraphicFramePr>
        <p:xfrm>
          <a:off x="914400" y="1016021"/>
          <a:ext cx="7162800" cy="4902996"/>
        </p:xfrm>
        <a:graphic>
          <a:graphicData uri="http://schemas.openxmlformats.org/drawingml/2006/table">
            <a:tbl>
              <a:tblPr firstRow="1" bandRow="1">
                <a:tableStyleId>{5C22544A-7EE6-4342-B048-85BDC9FD1C3A}</a:tableStyleId>
              </a:tblPr>
              <a:tblGrid>
                <a:gridCol w="3581400"/>
                <a:gridCol w="3581400"/>
              </a:tblGrid>
              <a:tr h="700428">
                <a:tc>
                  <a:txBody>
                    <a:bodyPr/>
                    <a:lstStyle/>
                    <a:p>
                      <a:r>
                        <a:rPr lang="en-US" dirty="0" smtClean="0"/>
                        <a:t>Impact Factors</a:t>
                      </a:r>
                      <a:endParaRPr lang="en-US" dirty="0"/>
                    </a:p>
                  </a:txBody>
                  <a:tcPr/>
                </a:tc>
                <a:tc>
                  <a:txBody>
                    <a:bodyPr/>
                    <a:lstStyle/>
                    <a:p>
                      <a:r>
                        <a:rPr lang="en-US" dirty="0" smtClean="0"/>
                        <a:t>Impact Domains</a:t>
                      </a:r>
                      <a:endParaRPr lang="en-US" dirty="0"/>
                    </a:p>
                  </a:txBody>
                  <a:tcPr/>
                </a:tc>
              </a:tr>
              <a:tr h="700428">
                <a:tc>
                  <a:txBody>
                    <a:bodyPr/>
                    <a:lstStyle/>
                    <a:p>
                      <a:r>
                        <a:rPr lang="en-US" dirty="0" smtClean="0"/>
                        <a:t>Reach</a:t>
                      </a:r>
                      <a:endParaRPr lang="en-US" dirty="0"/>
                    </a:p>
                  </a:txBody>
                  <a:tcPr/>
                </a:tc>
                <a:tc>
                  <a:txBody>
                    <a:bodyPr/>
                    <a:lstStyle/>
                    <a:p>
                      <a:r>
                        <a:rPr lang="en-US" dirty="0" smtClean="0"/>
                        <a:t>Communications &amp; Leisure</a:t>
                      </a:r>
                      <a:endParaRPr lang="en-US" dirty="0"/>
                    </a:p>
                  </a:txBody>
                  <a:tcPr/>
                </a:tc>
              </a:tr>
              <a:tr h="700428">
                <a:tc>
                  <a:txBody>
                    <a:bodyPr/>
                    <a:lstStyle/>
                    <a:p>
                      <a:r>
                        <a:rPr lang="en-US" dirty="0" smtClean="0"/>
                        <a:t>Use</a:t>
                      </a:r>
                      <a:endParaRPr lang="en-US" dirty="0"/>
                    </a:p>
                  </a:txBody>
                  <a:tcPr/>
                </a:tc>
                <a:tc>
                  <a:txBody>
                    <a:bodyPr/>
                    <a:lstStyle/>
                    <a:p>
                      <a:r>
                        <a:rPr lang="en-US" dirty="0" smtClean="0"/>
                        <a:t>Culture &amp; Language</a:t>
                      </a:r>
                      <a:endParaRPr lang="en-US" dirty="0"/>
                    </a:p>
                  </a:txBody>
                  <a:tcPr/>
                </a:tc>
              </a:tr>
              <a:tr h="700428">
                <a:tc>
                  <a:txBody>
                    <a:bodyPr/>
                    <a:lstStyle/>
                    <a:p>
                      <a:r>
                        <a:rPr lang="en-US" dirty="0" smtClean="0"/>
                        <a:t>Physical design &amp; location</a:t>
                      </a:r>
                      <a:endParaRPr lang="en-US" dirty="0"/>
                    </a:p>
                  </a:txBody>
                  <a:tcPr/>
                </a:tc>
                <a:tc>
                  <a:txBody>
                    <a:bodyPr/>
                    <a:lstStyle/>
                    <a:p>
                      <a:r>
                        <a:rPr lang="en-US" dirty="0" smtClean="0"/>
                        <a:t>Education</a:t>
                      </a:r>
                      <a:endParaRPr lang="en-US" dirty="0"/>
                    </a:p>
                  </a:txBody>
                  <a:tcPr/>
                </a:tc>
              </a:tr>
              <a:tr h="700428">
                <a:tc>
                  <a:txBody>
                    <a:bodyPr/>
                    <a:lstStyle/>
                    <a:p>
                      <a:r>
                        <a:rPr lang="en-US" dirty="0" smtClean="0"/>
                        <a:t>Services &amp; operations</a:t>
                      </a:r>
                      <a:endParaRPr lang="en-US" dirty="0"/>
                    </a:p>
                  </a:txBody>
                  <a:tcPr/>
                </a:tc>
                <a:tc>
                  <a:txBody>
                    <a:bodyPr/>
                    <a:lstStyle/>
                    <a:p>
                      <a:r>
                        <a:rPr lang="en-US" dirty="0" smtClean="0"/>
                        <a:t>Employment &amp; Income</a:t>
                      </a:r>
                      <a:endParaRPr lang="en-US" dirty="0"/>
                    </a:p>
                  </a:txBody>
                  <a:tcPr/>
                </a:tc>
              </a:tr>
              <a:tr h="700428">
                <a:tc>
                  <a:txBody>
                    <a:bodyPr/>
                    <a:lstStyle/>
                    <a:p>
                      <a:r>
                        <a:rPr lang="en-US" dirty="0" smtClean="0"/>
                        <a:t>Information ecologies</a:t>
                      </a:r>
                      <a:endParaRPr lang="en-US" dirty="0"/>
                    </a:p>
                  </a:txBody>
                  <a:tcPr/>
                </a:tc>
                <a:tc>
                  <a:txBody>
                    <a:bodyPr/>
                    <a:lstStyle/>
                    <a:p>
                      <a:r>
                        <a:rPr lang="en-US" dirty="0" smtClean="0"/>
                        <a:t>Governance </a:t>
                      </a:r>
                      <a:endParaRPr lang="en-US" dirty="0"/>
                    </a:p>
                  </a:txBody>
                  <a:tcPr/>
                </a:tc>
              </a:tr>
              <a:tr h="700428">
                <a:tc>
                  <a:txBody>
                    <a:bodyPr/>
                    <a:lstStyle/>
                    <a:p>
                      <a:r>
                        <a:rPr lang="en-US" dirty="0" smtClean="0"/>
                        <a:t>Policy context</a:t>
                      </a:r>
                      <a:endParaRPr lang="en-US" dirty="0"/>
                    </a:p>
                  </a:txBody>
                  <a:tcPr/>
                </a:tc>
                <a:tc>
                  <a:txBody>
                    <a:bodyPr/>
                    <a:lstStyle/>
                    <a:p>
                      <a:r>
                        <a:rPr lang="en-US" dirty="0" smtClean="0"/>
                        <a:t>Health</a:t>
                      </a:r>
                      <a:endParaRPr lang="en-US" dirty="0"/>
                    </a:p>
                  </a:txBody>
                  <a:tcPr/>
                </a:tc>
              </a:tr>
            </a:tbl>
          </a:graphicData>
        </a:graphic>
      </p:graphicFrame>
    </p:spTree>
    <p:extLst>
      <p:ext uri="{BB962C8B-B14F-4D97-AF65-F5344CB8AC3E}">
        <p14:creationId xmlns:p14="http://schemas.microsoft.com/office/powerpoint/2010/main" val="14670070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7200" y="-179815"/>
            <a:ext cx="8229600" cy="1143000"/>
          </a:xfrm>
        </p:spPr>
        <p:txBody>
          <a:bodyPr>
            <a:normAutofit/>
          </a:bodyPr>
          <a:lstStyle/>
          <a:p>
            <a:r>
              <a:rPr lang="en-US" sz="3600" b="1" cap="small" dirty="0" smtClean="0">
                <a:solidFill>
                  <a:schemeClr val="tx1">
                    <a:lumMod val="65000"/>
                    <a:lumOff val="35000"/>
                  </a:schemeClr>
                </a:solidFill>
                <a:ea typeface="ＭＳ Ｐゴシック" pitchFamily="34" charset="-128"/>
              </a:rPr>
              <a:t>Research Method #1: Inventory</a:t>
            </a:r>
            <a:endParaRPr lang="en-US" sz="3600" b="1" cap="small" dirty="0">
              <a:solidFill>
                <a:schemeClr val="tx1">
                  <a:lumMod val="65000"/>
                  <a:lumOff val="35000"/>
                </a:schemeClr>
              </a:solidFill>
              <a:ea typeface="ＭＳ Ｐゴシック" pitchFamily="34" charset="-128"/>
            </a:endParaRPr>
          </a:p>
        </p:txBody>
      </p:sp>
      <p:sp>
        <p:nvSpPr>
          <p:cNvPr id="3" name="Slide Number Placeholder 2"/>
          <p:cNvSpPr>
            <a:spLocks noGrp="1"/>
          </p:cNvSpPr>
          <p:nvPr>
            <p:ph type="sldNum" sz="quarter" idx="4294967295"/>
          </p:nvPr>
        </p:nvSpPr>
        <p:spPr>
          <a:xfrm>
            <a:off x="6737350" y="6496050"/>
            <a:ext cx="2406650" cy="209550"/>
          </a:xfrm>
          <a:prstGeom prst="rect">
            <a:avLst/>
          </a:prstGeom>
        </p:spPr>
        <p:txBody>
          <a:bodyPr/>
          <a:lstStyle/>
          <a:p>
            <a:fld id="{BCA15F84-81B3-4BAB-ABCE-7A3ED86D1385}" type="slidenum">
              <a:rPr lang="en-US" smtClean="0">
                <a:solidFill>
                  <a:prstClr val="black">
                    <a:tint val="75000"/>
                  </a:prstClr>
                </a:solidFill>
              </a:rPr>
              <a:pPr/>
              <a:t>18</a:t>
            </a:fld>
            <a:endParaRPr lang="en-US" dirty="0">
              <a:solidFill>
                <a:prstClr val="black">
                  <a:tint val="75000"/>
                </a:prstClr>
              </a:solidFill>
            </a:endParaRPr>
          </a:p>
        </p:txBody>
      </p:sp>
      <p:cxnSp>
        <p:nvCxnSpPr>
          <p:cNvPr id="6" name="Straight Connector 5"/>
          <p:cNvCxnSpPr/>
          <p:nvPr/>
        </p:nvCxnSpPr>
        <p:spPr>
          <a:xfrm>
            <a:off x="676275" y="816790"/>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76275" y="1323975"/>
            <a:ext cx="7620000" cy="4801314"/>
          </a:xfrm>
          <a:prstGeom prst="rect">
            <a:avLst/>
          </a:prstGeom>
          <a:noFill/>
        </p:spPr>
        <p:txBody>
          <a:bodyPr wrap="square" rtlCol="0">
            <a:spAutoFit/>
          </a:bodyPr>
          <a:lstStyle/>
          <a:p>
            <a:pPr marL="342900" indent="-342900">
              <a:buFont typeface="Wingdings" panose="05000000000000000000" pitchFamily="2" charset="2"/>
              <a:buChar char="§"/>
            </a:pPr>
            <a:r>
              <a:rPr lang="en-US" altLang="en-US" sz="2400" dirty="0" smtClean="0">
                <a:ea typeface="ＭＳ Ｐゴシック" panose="020B0600070205080204" pitchFamily="34" charset="-128"/>
              </a:rPr>
              <a:t>The study began with an inventory to count </a:t>
            </a:r>
            <a:r>
              <a:rPr lang="en-US" altLang="en-US" sz="2400" dirty="0">
                <a:ea typeface="ＭＳ Ｐゴシック" panose="020B0600070205080204" pitchFamily="34" charset="-128"/>
              </a:rPr>
              <a:t>and categorize all public access venues in selected </a:t>
            </a:r>
            <a:r>
              <a:rPr lang="en-US" altLang="en-US" sz="2400" dirty="0" smtClean="0">
                <a:ea typeface="ＭＳ Ｐゴシック" panose="020B0600070205080204" pitchFamily="34" charset="-128"/>
              </a:rPr>
              <a:t>countries</a:t>
            </a:r>
            <a:endParaRPr lang="en-US" altLang="en-US" sz="2400" dirty="0">
              <a:ea typeface="ＭＳ Ｐゴシック" panose="020B0600070205080204" pitchFamily="34" charset="-128"/>
            </a:endParaRPr>
          </a:p>
          <a:p>
            <a:pPr marL="342900" indent="-342900">
              <a:buFont typeface="Wingdings" panose="05000000000000000000" pitchFamily="2" charset="2"/>
              <a:buChar char="§"/>
            </a:pPr>
            <a:r>
              <a:rPr lang="en-US" altLang="en-US" sz="2400" dirty="0" smtClean="0">
                <a:ea typeface="ＭＳ Ｐゴシック" panose="020B0600070205080204" pitchFamily="34" charset="-128"/>
              </a:rPr>
              <a:t>The inventory used </a:t>
            </a:r>
            <a:r>
              <a:rPr lang="en-US" altLang="en-US" sz="2400" dirty="0">
                <a:ea typeface="ＭＳ Ｐゴシック" panose="020B0600070205080204" pitchFamily="34" charset="-128"/>
              </a:rPr>
              <a:t>existing administrative information </a:t>
            </a:r>
            <a:r>
              <a:rPr lang="en-US" altLang="en-US" sz="2400" dirty="0" smtClean="0">
                <a:ea typeface="ＭＳ Ｐゴシック" panose="020B0600070205080204" pitchFamily="34" charset="-128"/>
              </a:rPr>
              <a:t>sources</a:t>
            </a:r>
            <a:endParaRPr lang="en-US" altLang="en-US" sz="2400" dirty="0">
              <a:ea typeface="ＭＳ Ｐゴシック" panose="020B0600070205080204" pitchFamily="34" charset="-128"/>
            </a:endParaRPr>
          </a:p>
          <a:p>
            <a:pPr marL="342900" indent="-342900">
              <a:buFont typeface="Wingdings" panose="05000000000000000000" pitchFamily="2" charset="2"/>
              <a:buChar char="§"/>
            </a:pPr>
            <a:r>
              <a:rPr lang="en-US" altLang="en-US" sz="2400" dirty="0" smtClean="0">
                <a:ea typeface="ＭＳ Ｐゴシック" panose="020B0600070205080204" pitchFamily="34" charset="-128"/>
              </a:rPr>
              <a:t>Helped to </a:t>
            </a:r>
            <a:r>
              <a:rPr lang="en-US" altLang="en-US" sz="2400" dirty="0">
                <a:ea typeface="ＭＳ Ｐゴシック" panose="020B0600070205080204" pitchFamily="34" charset="-128"/>
              </a:rPr>
              <a:t>quantify the magnitude of the public access ICT </a:t>
            </a:r>
            <a:r>
              <a:rPr lang="en-US" altLang="en-US" sz="2400" dirty="0" smtClean="0">
                <a:ea typeface="ＭＳ Ｐゴシック" panose="020B0600070205080204" pitchFamily="34" charset="-128"/>
              </a:rPr>
              <a:t>phenomenon</a:t>
            </a:r>
            <a:endParaRPr lang="en-US" altLang="en-US" sz="2400" dirty="0">
              <a:ea typeface="ＭＳ Ｐゴシック" panose="020B0600070205080204" pitchFamily="34" charset="-128"/>
            </a:endParaRPr>
          </a:p>
          <a:p>
            <a:pPr marL="342900" indent="-342900">
              <a:buFont typeface="Wingdings" panose="05000000000000000000" pitchFamily="2" charset="2"/>
              <a:buChar char="§"/>
            </a:pPr>
            <a:r>
              <a:rPr lang="en-US" altLang="en-US" sz="2400" dirty="0" smtClean="0">
                <a:ea typeface="ＭＳ Ｐゴシック" panose="020B0600070205080204" pitchFamily="34" charset="-128"/>
              </a:rPr>
              <a:t>Served </a:t>
            </a:r>
            <a:r>
              <a:rPr lang="en-US" altLang="en-US" sz="2400" dirty="0">
                <a:ea typeface="ＭＳ Ｐゴシック" panose="020B0600070205080204" pitchFamily="34" charset="-128"/>
              </a:rPr>
              <a:t>as a sampling frame for </a:t>
            </a:r>
            <a:r>
              <a:rPr lang="en-US" altLang="en-US" sz="2400" dirty="0" smtClean="0">
                <a:ea typeface="ＭＳ Ｐゴシック" panose="020B0600070205080204" pitchFamily="34" charset="-128"/>
              </a:rPr>
              <a:t>surveys</a:t>
            </a:r>
            <a:endParaRPr lang="en-US" altLang="en-US" sz="2400" dirty="0">
              <a:ea typeface="ＭＳ Ｐゴシック" panose="020B0600070205080204" pitchFamily="34" charset="-128"/>
            </a:endParaRPr>
          </a:p>
          <a:p>
            <a:pPr marL="342900" indent="-342900">
              <a:buFont typeface="Wingdings" panose="05000000000000000000" pitchFamily="2" charset="2"/>
              <a:buChar char="§"/>
            </a:pPr>
            <a:r>
              <a:rPr lang="en-US" altLang="en-US" sz="2400" dirty="0" smtClean="0">
                <a:ea typeface="ＭＳ Ｐゴシック" panose="020B0600070205080204" pitchFamily="34" charset="-128"/>
              </a:rPr>
              <a:t>Facilitated </a:t>
            </a:r>
            <a:r>
              <a:rPr lang="en-US" altLang="en-US" sz="2400" dirty="0">
                <a:ea typeface="ＭＳ Ｐゴシック" panose="020B0600070205080204" pitchFamily="34" charset="-128"/>
              </a:rPr>
              <a:t>analysis by type of establishment, geographical location and other </a:t>
            </a:r>
            <a:r>
              <a:rPr lang="en-US" altLang="en-US" sz="2400" dirty="0" smtClean="0">
                <a:ea typeface="ＭＳ Ｐゴシック" panose="020B0600070205080204" pitchFamily="34" charset="-128"/>
              </a:rPr>
              <a:t>characteristics</a:t>
            </a:r>
          </a:p>
          <a:p>
            <a:pPr marL="342900" indent="-342900">
              <a:buFont typeface="Wingdings" panose="05000000000000000000" pitchFamily="2" charset="2"/>
              <a:buChar char="§"/>
            </a:pPr>
            <a:r>
              <a:rPr lang="en-US" altLang="en-US" sz="2400" dirty="0" smtClean="0">
                <a:ea typeface="ＭＳ Ｐゴシック" panose="020B0600070205080204" pitchFamily="34" charset="-128"/>
              </a:rPr>
              <a:t>6 </a:t>
            </a:r>
            <a:r>
              <a:rPr lang="en-US" altLang="en-US" sz="2400" dirty="0">
                <a:ea typeface="ＭＳ Ｐゴシック" panose="020B0600070205080204" pitchFamily="34" charset="-128"/>
              </a:rPr>
              <a:t>countries: Bangladesh, </a:t>
            </a:r>
            <a:r>
              <a:rPr lang="en-US" altLang="en-US" sz="2400" dirty="0" smtClean="0">
                <a:ea typeface="ＭＳ Ｐゴシック" panose="020B0600070205080204" pitchFamily="34" charset="-128"/>
              </a:rPr>
              <a:t>Brazil, Chile</a:t>
            </a:r>
            <a:r>
              <a:rPr lang="en-US" altLang="en-US" sz="2400" dirty="0">
                <a:ea typeface="ＭＳ Ｐゴシック" panose="020B0600070205080204" pitchFamily="34" charset="-128"/>
              </a:rPr>
              <a:t>, </a:t>
            </a:r>
            <a:r>
              <a:rPr lang="en-US" altLang="en-US" sz="2400" dirty="0" smtClean="0">
                <a:ea typeface="ＭＳ Ｐゴシック" panose="020B0600070205080204" pitchFamily="34" charset="-128"/>
              </a:rPr>
              <a:t>Ghana, Lithuania</a:t>
            </a:r>
            <a:r>
              <a:rPr lang="en-US" altLang="en-US" sz="2400" dirty="0">
                <a:ea typeface="ＭＳ Ｐゴシック" panose="020B0600070205080204" pitchFamily="34" charset="-128"/>
              </a:rPr>
              <a:t>, </a:t>
            </a:r>
            <a:r>
              <a:rPr lang="en-US" altLang="en-US" sz="2400" dirty="0" smtClean="0">
                <a:ea typeface="ＭＳ Ｐゴシック" panose="020B0600070205080204" pitchFamily="34" charset="-128"/>
              </a:rPr>
              <a:t>Philippines</a:t>
            </a:r>
          </a:p>
          <a:p>
            <a:pPr marL="342900" indent="-342900">
              <a:buFont typeface="Wingdings" panose="05000000000000000000" pitchFamily="2" charset="2"/>
              <a:buChar char="§"/>
            </a:pPr>
            <a:r>
              <a:rPr lang="en-US" altLang="en-US" sz="2400" dirty="0" smtClean="0">
                <a:ea typeface="ＭＳ Ｐゴシック" panose="020B0600070205080204" pitchFamily="34" charset="-128"/>
              </a:rPr>
              <a:t>All of the inventory data is included in a web database</a:t>
            </a:r>
            <a:endParaRPr lang="en-US" altLang="en-US" sz="2400" dirty="0">
              <a:ea typeface="ＭＳ Ｐゴシック" panose="020B0600070205080204" pitchFamily="34" charset="-128"/>
            </a:endParaRPr>
          </a:p>
          <a:p>
            <a:endParaRPr lang="en-US" dirty="0"/>
          </a:p>
        </p:txBody>
      </p:sp>
    </p:spTree>
    <p:extLst>
      <p:ext uri="{BB962C8B-B14F-4D97-AF65-F5344CB8AC3E}">
        <p14:creationId xmlns:p14="http://schemas.microsoft.com/office/powerpoint/2010/main" val="39580793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7200" y="-179815"/>
            <a:ext cx="8229600" cy="1143000"/>
          </a:xfrm>
        </p:spPr>
        <p:txBody>
          <a:bodyPr>
            <a:normAutofit/>
          </a:bodyPr>
          <a:lstStyle/>
          <a:p>
            <a:r>
              <a:rPr lang="en-US" sz="3600" b="1" cap="small" dirty="0" smtClean="0">
                <a:solidFill>
                  <a:schemeClr val="tx1">
                    <a:lumMod val="65000"/>
                    <a:lumOff val="35000"/>
                  </a:schemeClr>
                </a:solidFill>
                <a:ea typeface="ＭＳ Ｐゴシック" pitchFamily="34" charset="-128"/>
              </a:rPr>
              <a:t>Inventory Web Database</a:t>
            </a:r>
            <a:endParaRPr lang="en-US" sz="3600" b="1" cap="small" dirty="0">
              <a:solidFill>
                <a:schemeClr val="tx1">
                  <a:lumMod val="65000"/>
                  <a:lumOff val="35000"/>
                </a:schemeClr>
              </a:solidFill>
              <a:ea typeface="ＭＳ Ｐゴシック" pitchFamily="34" charset="-128"/>
            </a:endParaRPr>
          </a:p>
        </p:txBody>
      </p:sp>
      <p:sp>
        <p:nvSpPr>
          <p:cNvPr id="3" name="Slide Number Placeholder 2"/>
          <p:cNvSpPr>
            <a:spLocks noGrp="1"/>
          </p:cNvSpPr>
          <p:nvPr>
            <p:ph type="sldNum" sz="quarter" idx="4294967295"/>
          </p:nvPr>
        </p:nvSpPr>
        <p:spPr>
          <a:xfrm>
            <a:off x="6737350" y="6496050"/>
            <a:ext cx="2406650" cy="209550"/>
          </a:xfrm>
          <a:prstGeom prst="rect">
            <a:avLst/>
          </a:prstGeom>
        </p:spPr>
        <p:txBody>
          <a:bodyPr/>
          <a:lstStyle/>
          <a:p>
            <a:fld id="{BCA15F84-81B3-4BAB-ABCE-7A3ED86D1385}" type="slidenum">
              <a:rPr lang="en-US" smtClean="0">
                <a:solidFill>
                  <a:prstClr val="black">
                    <a:tint val="75000"/>
                  </a:prstClr>
                </a:solidFill>
              </a:rPr>
              <a:pPr/>
              <a:t>19</a:t>
            </a:fld>
            <a:endParaRPr lang="en-US" dirty="0">
              <a:solidFill>
                <a:prstClr val="black">
                  <a:tint val="75000"/>
                </a:prstClr>
              </a:solidFill>
            </a:endParaRPr>
          </a:p>
        </p:txBody>
      </p:sp>
      <p:cxnSp>
        <p:nvCxnSpPr>
          <p:cNvPr id="6" name="Straight Connector 5"/>
          <p:cNvCxnSpPr/>
          <p:nvPr/>
        </p:nvCxnSpPr>
        <p:spPr>
          <a:xfrm>
            <a:off x="676275" y="816790"/>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063" y="2079197"/>
            <a:ext cx="3421062" cy="35260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5" cstate="print"/>
          <a:srcRect t="28125" r="59375" b="18750"/>
          <a:stretch>
            <a:fillRect/>
          </a:stretch>
        </p:blipFill>
        <p:spPr bwMode="auto">
          <a:xfrm>
            <a:off x="3851413" y="1481658"/>
            <a:ext cx="5055914" cy="4958686"/>
          </a:xfrm>
          <a:prstGeom prst="rect">
            <a:avLst/>
          </a:prstGeom>
          <a:noFill/>
          <a:ln w="9525">
            <a:noFill/>
            <a:miter lim="800000"/>
            <a:headEnd/>
            <a:tailEnd/>
          </a:ln>
        </p:spPr>
      </p:pic>
      <p:sp>
        <p:nvSpPr>
          <p:cNvPr id="2" name="TextBox 1"/>
          <p:cNvSpPr txBox="1"/>
          <p:nvPr/>
        </p:nvSpPr>
        <p:spPr>
          <a:xfrm>
            <a:off x="676275" y="963185"/>
            <a:ext cx="7620000" cy="369332"/>
          </a:xfrm>
          <a:prstGeom prst="rect">
            <a:avLst/>
          </a:prstGeom>
          <a:noFill/>
        </p:spPr>
        <p:txBody>
          <a:bodyPr wrap="square" rtlCol="0">
            <a:spAutoFit/>
          </a:bodyPr>
          <a:lstStyle/>
          <a:p>
            <a:r>
              <a:rPr lang="en-US" dirty="0" smtClean="0"/>
              <a:t>Available at: </a:t>
            </a:r>
            <a:r>
              <a:rPr lang="en-US" dirty="0" smtClean="0">
                <a:hlinkClick r:id="rId6"/>
              </a:rPr>
              <a:t>http</a:t>
            </a:r>
            <a:r>
              <a:rPr lang="en-US" dirty="0">
                <a:hlinkClick r:id="rId6"/>
              </a:rPr>
              <a:t>://database.globalimpactstudy.org</a:t>
            </a:r>
            <a:r>
              <a:rPr lang="en-US" dirty="0" smtClean="0">
                <a:hlinkClick r:id="rId6"/>
              </a:rPr>
              <a:t>/</a:t>
            </a:r>
            <a:r>
              <a:rPr lang="en-US" dirty="0" smtClean="0"/>
              <a:t> </a:t>
            </a:r>
            <a:endParaRPr lang="en-US" dirty="0"/>
          </a:p>
        </p:txBody>
      </p:sp>
    </p:spTree>
    <p:extLst>
      <p:ext uri="{BB962C8B-B14F-4D97-AF65-F5344CB8AC3E}">
        <p14:creationId xmlns:p14="http://schemas.microsoft.com/office/powerpoint/2010/main" val="42338990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7200" y="-179815"/>
            <a:ext cx="8229600" cy="1143000"/>
          </a:xfrm>
        </p:spPr>
        <p:txBody>
          <a:bodyPr>
            <a:normAutofit/>
          </a:bodyPr>
          <a:lstStyle/>
          <a:p>
            <a:r>
              <a:rPr lang="en-US" sz="3600" b="1" cap="small" dirty="0" smtClean="0">
                <a:solidFill>
                  <a:schemeClr val="tx1">
                    <a:lumMod val="65000"/>
                    <a:lumOff val="35000"/>
                  </a:schemeClr>
                </a:solidFill>
                <a:ea typeface="ＭＳ Ｐゴシック" pitchFamily="34" charset="-128"/>
              </a:rPr>
              <a:t>Research Method #2: Surveys</a:t>
            </a:r>
            <a:endParaRPr lang="en-US" sz="3600" b="1" cap="small" dirty="0">
              <a:solidFill>
                <a:schemeClr val="tx1">
                  <a:lumMod val="65000"/>
                  <a:lumOff val="35000"/>
                </a:schemeClr>
              </a:solidFill>
              <a:ea typeface="ＭＳ Ｐゴシック" pitchFamily="34" charset="-128"/>
            </a:endParaRPr>
          </a:p>
        </p:txBody>
      </p:sp>
      <p:sp>
        <p:nvSpPr>
          <p:cNvPr id="3" name="Slide Number Placeholder 2"/>
          <p:cNvSpPr>
            <a:spLocks noGrp="1"/>
          </p:cNvSpPr>
          <p:nvPr>
            <p:ph type="sldNum" sz="quarter" idx="4294967295"/>
          </p:nvPr>
        </p:nvSpPr>
        <p:spPr>
          <a:xfrm>
            <a:off x="6737350" y="6496050"/>
            <a:ext cx="2406650" cy="209550"/>
          </a:xfrm>
          <a:prstGeom prst="rect">
            <a:avLst/>
          </a:prstGeom>
        </p:spPr>
        <p:txBody>
          <a:bodyPr/>
          <a:lstStyle/>
          <a:p>
            <a:fld id="{BCA15F84-81B3-4BAB-ABCE-7A3ED86D1385}" type="slidenum">
              <a:rPr lang="en-US" smtClean="0">
                <a:solidFill>
                  <a:prstClr val="black">
                    <a:tint val="75000"/>
                  </a:prstClr>
                </a:solidFill>
              </a:rPr>
              <a:pPr/>
              <a:t>20</a:t>
            </a:fld>
            <a:endParaRPr lang="en-US" dirty="0">
              <a:solidFill>
                <a:prstClr val="black">
                  <a:tint val="75000"/>
                </a:prstClr>
              </a:solidFill>
            </a:endParaRPr>
          </a:p>
        </p:txBody>
      </p:sp>
      <p:cxnSp>
        <p:nvCxnSpPr>
          <p:cNvPr id="6" name="Straight Connector 5"/>
          <p:cNvCxnSpPr/>
          <p:nvPr/>
        </p:nvCxnSpPr>
        <p:spPr>
          <a:xfrm>
            <a:off x="676275" y="816790"/>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676276" y="1074791"/>
            <a:ext cx="8086724" cy="2308324"/>
          </a:xfrm>
          <a:prstGeom prst="rect">
            <a:avLst/>
          </a:prstGeom>
          <a:noFill/>
        </p:spPr>
        <p:txBody>
          <a:bodyPr wrap="square" rtlCol="0">
            <a:spAutoFit/>
          </a:bodyPr>
          <a:lstStyle/>
          <a:p>
            <a:r>
              <a:rPr lang="en-US" sz="2400" b="1" cap="small" dirty="0" smtClean="0">
                <a:solidFill>
                  <a:schemeClr val="tx1">
                    <a:lumMod val="65000"/>
                    <a:lumOff val="35000"/>
                  </a:schemeClr>
                </a:solidFill>
              </a:rPr>
              <a:t>5 </a:t>
            </a:r>
            <a:r>
              <a:rPr lang="en-US" sz="2400" b="1" cap="small" dirty="0">
                <a:solidFill>
                  <a:schemeClr val="tx1">
                    <a:lumMod val="65000"/>
                    <a:lumOff val="35000"/>
                  </a:schemeClr>
                </a:solidFill>
              </a:rPr>
              <a:t>Countries: </a:t>
            </a:r>
            <a:r>
              <a:rPr lang="en-US" sz="2400" dirty="0"/>
              <a:t>Bangladesh, Brazil, Chile, </a:t>
            </a:r>
            <a:r>
              <a:rPr lang="en-US" sz="2400" dirty="0" smtClean="0"/>
              <a:t>Ghana, </a:t>
            </a:r>
            <a:r>
              <a:rPr lang="en-US" sz="2400" dirty="0"/>
              <a:t>and Philippines </a:t>
            </a:r>
            <a:endParaRPr lang="en-US" altLang="en-US" sz="2400" dirty="0" smtClean="0"/>
          </a:p>
          <a:p>
            <a:endParaRPr lang="en-US" altLang="en-US" sz="2000" dirty="0">
              <a:ea typeface="ＭＳ Ｐゴシック" panose="020B0600070205080204" pitchFamily="34" charset="-128"/>
            </a:endParaRPr>
          </a:p>
          <a:p>
            <a:endParaRPr lang="en-US" altLang="en-US" sz="2000" dirty="0">
              <a:ea typeface="ＭＳ Ｐゴシック" panose="020B0600070205080204" pitchFamily="34" charset="-128"/>
            </a:endParaRPr>
          </a:p>
          <a:p>
            <a:endParaRPr lang="en-US" altLang="en-US" sz="2000" dirty="0">
              <a:ea typeface="ＭＳ Ｐゴシック" panose="020B0600070205080204" pitchFamily="34" charset="-128"/>
            </a:endParaRPr>
          </a:p>
          <a:p>
            <a:pPr marL="457200" indent="-457200">
              <a:buFont typeface="Wingdings" panose="05000000000000000000" pitchFamily="2" charset="2"/>
              <a:buChar char="§"/>
            </a:pPr>
            <a:endParaRPr lang="en-US" altLang="en-US" sz="2000" dirty="0">
              <a:ea typeface="ＭＳ Ｐゴシック" panose="020B0600070205080204" pitchFamily="34" charset="-128"/>
            </a:endParaRPr>
          </a:p>
          <a:p>
            <a:pPr marL="342900" indent="-342900">
              <a:buFontTx/>
              <a:buChar char="-"/>
            </a:pPr>
            <a:endParaRPr lang="en-US" sz="2000" dirty="0"/>
          </a:p>
          <a:p>
            <a:endParaRPr lang="en-US" sz="2000" dirty="0"/>
          </a:p>
        </p:txBody>
      </p:sp>
      <p:sp>
        <p:nvSpPr>
          <p:cNvPr id="8" name="Content Placeholder 2"/>
          <p:cNvSpPr>
            <a:spLocks noGrp="1"/>
          </p:cNvSpPr>
          <p:nvPr>
            <p:ph idx="1"/>
          </p:nvPr>
        </p:nvSpPr>
        <p:spPr>
          <a:xfrm>
            <a:off x="676276" y="1887056"/>
            <a:ext cx="3657601" cy="2249060"/>
          </a:xfrm>
          <a:ln>
            <a:solidFill>
              <a:schemeClr val="bg1">
                <a:lumMod val="50000"/>
              </a:schemeClr>
            </a:solidFill>
          </a:ln>
        </p:spPr>
        <p:txBody>
          <a:bodyPr>
            <a:noAutofit/>
          </a:bodyPr>
          <a:lstStyle/>
          <a:p>
            <a:pPr marL="0" indent="0">
              <a:spcBef>
                <a:spcPts val="600"/>
              </a:spcBef>
              <a:spcAft>
                <a:spcPts val="600"/>
              </a:spcAft>
              <a:buNone/>
            </a:pPr>
            <a:r>
              <a:rPr lang="en-US" sz="2600" b="1" cap="small" dirty="0" smtClean="0">
                <a:solidFill>
                  <a:srgbClr val="FF0000"/>
                </a:solidFill>
              </a:rPr>
              <a:t>Venue Operator Survey </a:t>
            </a:r>
          </a:p>
          <a:p>
            <a:pPr marL="461963" indent="-285750">
              <a:spcBef>
                <a:spcPts val="600"/>
              </a:spcBef>
            </a:pPr>
            <a:r>
              <a:rPr lang="en-US" sz="2400" dirty="0" smtClean="0"/>
              <a:t>Identify venue design</a:t>
            </a:r>
          </a:p>
          <a:p>
            <a:pPr marL="461963" indent="-285750">
              <a:spcBef>
                <a:spcPts val="600"/>
              </a:spcBef>
            </a:pPr>
            <a:r>
              <a:rPr lang="en-US" sz="2400" dirty="0" smtClean="0"/>
              <a:t>Operational characteristics</a:t>
            </a:r>
          </a:p>
          <a:p>
            <a:pPr marL="461963" indent="-285750">
              <a:spcBef>
                <a:spcPts val="600"/>
              </a:spcBef>
            </a:pPr>
            <a:r>
              <a:rPr lang="en-US" sz="2400" dirty="0" smtClean="0"/>
              <a:t>Perceptions of impact</a:t>
            </a:r>
          </a:p>
        </p:txBody>
      </p:sp>
      <p:sp>
        <p:nvSpPr>
          <p:cNvPr id="9" name="Content Placeholder 2"/>
          <p:cNvSpPr txBox="1">
            <a:spLocks/>
          </p:cNvSpPr>
          <p:nvPr/>
        </p:nvSpPr>
        <p:spPr>
          <a:xfrm>
            <a:off x="4648200" y="1890723"/>
            <a:ext cx="3648075" cy="2249060"/>
          </a:xfrm>
          <a:prstGeom prst="rect">
            <a:avLst/>
          </a:prstGeom>
          <a:ln>
            <a:solidFill>
              <a:schemeClr val="bg1">
                <a:lumMod val="50000"/>
              </a:schemeClr>
            </a:solidFill>
          </a:ln>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600"/>
              </a:spcBef>
              <a:spcAft>
                <a:spcPts val="600"/>
              </a:spcAft>
              <a:buFont typeface="Arial" pitchFamily="34" charset="0"/>
              <a:buNone/>
            </a:pPr>
            <a:r>
              <a:rPr lang="en-US" sz="2600" b="1" cap="small" dirty="0" smtClean="0">
                <a:solidFill>
                  <a:srgbClr val="FF0000"/>
                </a:solidFill>
              </a:rPr>
              <a:t>User Survey</a:t>
            </a:r>
          </a:p>
          <a:p>
            <a:pPr marL="461963" indent="-285750">
              <a:spcBef>
                <a:spcPts val="600"/>
              </a:spcBef>
            </a:pPr>
            <a:r>
              <a:rPr lang="en-US" sz="2400" dirty="0" smtClean="0"/>
              <a:t>Identify user characteristics</a:t>
            </a:r>
          </a:p>
          <a:p>
            <a:pPr marL="461963" indent="-285750">
              <a:spcBef>
                <a:spcPts val="600"/>
              </a:spcBef>
            </a:pPr>
            <a:r>
              <a:rPr lang="en-US" sz="2400" dirty="0" smtClean="0"/>
              <a:t>Usage patterns</a:t>
            </a:r>
            <a:endParaRPr lang="en-US" sz="2400" dirty="0"/>
          </a:p>
          <a:p>
            <a:pPr marL="461963" indent="-285750">
              <a:spcBef>
                <a:spcPts val="600"/>
              </a:spcBef>
            </a:pPr>
            <a:r>
              <a:rPr lang="en-US" sz="2400" dirty="0" smtClean="0"/>
              <a:t>Perceptions of impact</a:t>
            </a:r>
          </a:p>
        </p:txBody>
      </p:sp>
      <p:sp>
        <p:nvSpPr>
          <p:cNvPr id="10" name="Content Placeholder 2"/>
          <p:cNvSpPr txBox="1">
            <a:spLocks/>
          </p:cNvSpPr>
          <p:nvPr/>
        </p:nvSpPr>
        <p:spPr>
          <a:xfrm>
            <a:off x="2662237" y="4324700"/>
            <a:ext cx="3648076" cy="2171350"/>
          </a:xfrm>
          <a:prstGeom prst="rect">
            <a:avLst/>
          </a:prstGeom>
          <a:ln>
            <a:solidFill>
              <a:schemeClr val="bg1">
                <a:lumMod val="50000"/>
              </a:schemeClr>
            </a:solidFill>
          </a:ln>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600"/>
              </a:spcBef>
              <a:spcAft>
                <a:spcPts val="600"/>
              </a:spcAft>
              <a:buFont typeface="Arial" pitchFamily="34" charset="0"/>
              <a:buNone/>
            </a:pPr>
            <a:r>
              <a:rPr lang="en-US" sz="2600" b="1" cap="small" dirty="0" smtClean="0">
                <a:solidFill>
                  <a:srgbClr val="FF0000"/>
                </a:solidFill>
              </a:rPr>
              <a:t>Non-user Survey</a:t>
            </a:r>
          </a:p>
          <a:p>
            <a:pPr marL="461963" indent="-285750">
              <a:spcBef>
                <a:spcPts val="600"/>
              </a:spcBef>
            </a:pPr>
            <a:r>
              <a:rPr lang="en-US" sz="2400" dirty="0" smtClean="0"/>
              <a:t>Identify non-user characteristics</a:t>
            </a:r>
          </a:p>
          <a:p>
            <a:pPr marL="461963" indent="-285750">
              <a:spcBef>
                <a:spcPts val="600"/>
              </a:spcBef>
            </a:pPr>
            <a:r>
              <a:rPr lang="en-US" sz="2400" dirty="0" smtClean="0"/>
              <a:t>Potential indirect impacts</a:t>
            </a:r>
            <a:endParaRPr lang="en-US" sz="2400" i="1" dirty="0" smtClean="0"/>
          </a:p>
        </p:txBody>
      </p:sp>
    </p:spTree>
    <p:extLst>
      <p:ext uri="{BB962C8B-B14F-4D97-AF65-F5344CB8AC3E}">
        <p14:creationId xmlns:p14="http://schemas.microsoft.com/office/powerpoint/2010/main" val="36830894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7200" y="-179815"/>
            <a:ext cx="8229600" cy="1143000"/>
          </a:xfrm>
        </p:spPr>
        <p:txBody>
          <a:bodyPr>
            <a:normAutofit/>
          </a:bodyPr>
          <a:lstStyle/>
          <a:p>
            <a:r>
              <a:rPr lang="en-US" sz="3600" b="1" cap="small" dirty="0" smtClean="0">
                <a:solidFill>
                  <a:schemeClr val="tx1">
                    <a:lumMod val="65000"/>
                    <a:lumOff val="35000"/>
                  </a:schemeClr>
                </a:solidFill>
                <a:ea typeface="ＭＳ Ｐゴシック" pitchFamily="34" charset="-128"/>
              </a:rPr>
              <a:t>Survey Sample</a:t>
            </a:r>
            <a:endParaRPr lang="en-US" sz="3600" b="1" cap="small" dirty="0">
              <a:solidFill>
                <a:schemeClr val="tx1">
                  <a:lumMod val="65000"/>
                  <a:lumOff val="35000"/>
                </a:schemeClr>
              </a:solidFill>
              <a:ea typeface="ＭＳ Ｐゴシック" pitchFamily="34" charset="-128"/>
            </a:endParaRPr>
          </a:p>
        </p:txBody>
      </p:sp>
      <p:sp>
        <p:nvSpPr>
          <p:cNvPr id="3" name="Slide Number Placeholder 2"/>
          <p:cNvSpPr>
            <a:spLocks noGrp="1"/>
          </p:cNvSpPr>
          <p:nvPr>
            <p:ph type="sldNum" sz="quarter" idx="4294967295"/>
          </p:nvPr>
        </p:nvSpPr>
        <p:spPr>
          <a:xfrm>
            <a:off x="6737350" y="6496050"/>
            <a:ext cx="2406650" cy="209550"/>
          </a:xfrm>
          <a:prstGeom prst="rect">
            <a:avLst/>
          </a:prstGeom>
        </p:spPr>
        <p:txBody>
          <a:bodyPr/>
          <a:lstStyle/>
          <a:p>
            <a:fld id="{BCA15F84-81B3-4BAB-ABCE-7A3ED86D1385}" type="slidenum">
              <a:rPr lang="en-US" smtClean="0">
                <a:solidFill>
                  <a:prstClr val="black">
                    <a:tint val="75000"/>
                  </a:prstClr>
                </a:solidFill>
              </a:rPr>
              <a:pPr/>
              <a:t>21</a:t>
            </a:fld>
            <a:endParaRPr lang="en-US" dirty="0">
              <a:solidFill>
                <a:prstClr val="black">
                  <a:tint val="75000"/>
                </a:prstClr>
              </a:solidFill>
            </a:endParaRPr>
          </a:p>
        </p:txBody>
      </p:sp>
      <p:cxnSp>
        <p:nvCxnSpPr>
          <p:cNvPr id="6" name="Straight Connector 5"/>
          <p:cNvCxnSpPr/>
          <p:nvPr/>
        </p:nvCxnSpPr>
        <p:spPr>
          <a:xfrm>
            <a:off x="676275" y="816790"/>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3632706968"/>
              </p:ext>
            </p:extLst>
          </p:nvPr>
        </p:nvGraphicFramePr>
        <p:xfrm>
          <a:off x="676275" y="2554528"/>
          <a:ext cx="7686678" cy="3847546"/>
        </p:xfrm>
        <a:graphic>
          <a:graphicData uri="http://schemas.openxmlformats.org/drawingml/2006/table">
            <a:tbl>
              <a:tblPr firstRow="1" bandRow="1">
                <a:tableStyleId>{2D5ABB26-0587-4C30-8999-92F81FD0307C}</a:tableStyleId>
              </a:tblPr>
              <a:tblGrid>
                <a:gridCol w="1281113"/>
                <a:gridCol w="1281113"/>
                <a:gridCol w="1281113"/>
                <a:gridCol w="1281113"/>
                <a:gridCol w="1281113"/>
                <a:gridCol w="1281113"/>
              </a:tblGrid>
              <a:tr h="542478">
                <a:tc gridSpan="6">
                  <a:txBody>
                    <a:bodyPr/>
                    <a:lstStyle/>
                    <a:p>
                      <a:pPr algn="ctr"/>
                      <a:r>
                        <a:rPr lang="en-US" sz="1800" b="1" dirty="0" smtClean="0"/>
                        <a:t>Venue</a:t>
                      </a:r>
                      <a:r>
                        <a:rPr lang="en-US" sz="1800" b="1" baseline="0" dirty="0" smtClean="0"/>
                        <a:t> breakdown by country</a:t>
                      </a:r>
                      <a:endParaRPr lang="en-US" sz="1800" b="1" dirty="0"/>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hMerge="1">
                  <a:txBody>
                    <a:bodyPr/>
                    <a:lstStyle/>
                    <a:p>
                      <a:pPr algn="l"/>
                      <a:endParaRPr lang="en-US" b="1" dirty="0"/>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hMerge="1">
                  <a:txBody>
                    <a:bodyPr/>
                    <a:lstStyle/>
                    <a:p>
                      <a:pPr algn="l"/>
                      <a:endParaRPr lang="en-US" b="1" dirty="0"/>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hMerge="1">
                  <a:txBody>
                    <a:bodyPr/>
                    <a:lstStyle/>
                    <a:p>
                      <a:pPr algn="l"/>
                      <a:endParaRPr lang="en-US" b="1" dirty="0"/>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hMerge="1">
                  <a:txBody>
                    <a:bodyPr/>
                    <a:lstStyle/>
                    <a:p>
                      <a:pPr algn="l"/>
                      <a:endParaRPr lang="en-US" b="1" dirty="0"/>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hMerge="1">
                  <a:txBody>
                    <a:bodyPr/>
                    <a:lstStyle/>
                    <a:p>
                      <a:pPr algn="l"/>
                      <a:endParaRPr lang="en-US" b="1" dirty="0"/>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r>
              <a:tr h="542478">
                <a:tc>
                  <a:txBody>
                    <a:bodyPr/>
                    <a:lstStyle/>
                    <a:p>
                      <a:endParaRPr lang="en-US" sz="1800" dirty="0"/>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pPr algn="l"/>
                      <a:r>
                        <a:rPr lang="en-US" sz="1800" b="1" dirty="0" smtClean="0"/>
                        <a:t>Libraries</a:t>
                      </a:r>
                      <a:endParaRPr lang="en-US" sz="1800" b="1" dirty="0"/>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pPr algn="l"/>
                      <a:r>
                        <a:rPr lang="en-US" sz="1800" b="1" dirty="0" smtClean="0"/>
                        <a:t>Cybercafés</a:t>
                      </a:r>
                      <a:endParaRPr lang="en-US" sz="1800" b="1" dirty="0"/>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pPr algn="l"/>
                      <a:r>
                        <a:rPr lang="en-US" sz="1800" b="1" dirty="0" smtClean="0"/>
                        <a:t>Telecenters</a:t>
                      </a:r>
                      <a:endParaRPr lang="en-US" sz="1800" b="1" dirty="0"/>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pPr algn="l"/>
                      <a:r>
                        <a:rPr lang="en-US" sz="1800" b="1" dirty="0" smtClean="0"/>
                        <a:t>Other</a:t>
                      </a:r>
                      <a:endParaRPr lang="en-US" sz="1800" b="1" dirty="0"/>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pPr algn="l"/>
                      <a:r>
                        <a:rPr lang="en-US" sz="1800" b="1" dirty="0" smtClean="0"/>
                        <a:t>Total</a:t>
                      </a:r>
                      <a:endParaRPr lang="en-US" sz="1800" b="1" dirty="0"/>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r>
              <a:tr h="529749">
                <a:tc>
                  <a:txBody>
                    <a:bodyPr/>
                    <a:lstStyle/>
                    <a:p>
                      <a:r>
                        <a:rPr lang="en-US" sz="1800" b="1" dirty="0" smtClean="0"/>
                        <a:t>Bangladesh</a:t>
                      </a:r>
                      <a:endParaRPr lang="en-US" sz="1800" b="1" dirty="0"/>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dirty="0" smtClean="0"/>
                        <a:t>4</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dirty="0" smtClean="0"/>
                        <a:t>99</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dirty="0" smtClean="0"/>
                        <a:t>148</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dirty="0" smtClean="0"/>
                        <a:t>0</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b="1" dirty="0" smtClean="0"/>
                        <a:t>251</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r>
              <a:tr h="425773">
                <a:tc>
                  <a:txBody>
                    <a:bodyPr/>
                    <a:lstStyle/>
                    <a:p>
                      <a:r>
                        <a:rPr lang="en-US" sz="1800" b="1" dirty="0" smtClean="0"/>
                        <a:t>Brazil</a:t>
                      </a:r>
                      <a:endParaRPr lang="en-US" sz="1800" b="1" dirty="0"/>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dirty="0" smtClean="0"/>
                        <a:t>6</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dirty="0" smtClean="0"/>
                        <a:t>192</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dirty="0" smtClean="0"/>
                        <a:t>39</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dirty="0" smtClean="0"/>
                        <a:t>5</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b="1" dirty="0" smtClean="0"/>
                        <a:t>242</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r>
              <a:tr h="425773">
                <a:tc>
                  <a:txBody>
                    <a:bodyPr/>
                    <a:lstStyle/>
                    <a:p>
                      <a:r>
                        <a:rPr lang="en-US" sz="1800" b="1" dirty="0" smtClean="0"/>
                        <a:t>Chile</a:t>
                      </a:r>
                      <a:endParaRPr lang="en-US" sz="1800" b="1" dirty="0"/>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dirty="0" smtClean="0"/>
                        <a:t>71</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dirty="0" smtClean="0"/>
                        <a:t>109</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dirty="0" smtClean="0"/>
                        <a:t>22</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dirty="0" smtClean="0"/>
                        <a:t>41</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b="1" dirty="0" smtClean="0"/>
                        <a:t>243</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r>
              <a:tr h="425773">
                <a:tc>
                  <a:txBody>
                    <a:bodyPr/>
                    <a:lstStyle/>
                    <a:p>
                      <a:r>
                        <a:rPr lang="en-US" sz="1800" b="1" dirty="0" smtClean="0"/>
                        <a:t>Ghana</a:t>
                      </a:r>
                      <a:endParaRPr lang="en-US" sz="1800" b="1" dirty="0"/>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dirty="0" smtClean="0"/>
                        <a:t>4</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dirty="0" smtClean="0"/>
                        <a:t>220</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dirty="0" smtClean="0"/>
                        <a:t>14</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dirty="0" smtClean="0"/>
                        <a:t>12</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b="1" dirty="0" smtClean="0"/>
                        <a:t>250</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r>
              <a:tr h="529749">
                <a:tc>
                  <a:txBody>
                    <a:bodyPr/>
                    <a:lstStyle/>
                    <a:p>
                      <a:r>
                        <a:rPr lang="en-US" sz="1800" b="1" dirty="0" smtClean="0"/>
                        <a:t>Philippines</a:t>
                      </a:r>
                      <a:endParaRPr lang="en-US" sz="1800" b="1" dirty="0"/>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dirty="0" smtClean="0"/>
                        <a:t>18</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dirty="0" smtClean="0"/>
                        <a:t>229</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dirty="0" smtClean="0"/>
                        <a:t>13</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dirty="0" smtClean="0"/>
                        <a:t>1</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b="1" dirty="0" smtClean="0"/>
                        <a:t>261</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r>
              <a:tr h="425773">
                <a:tc>
                  <a:txBody>
                    <a:bodyPr/>
                    <a:lstStyle/>
                    <a:p>
                      <a:r>
                        <a:rPr lang="en-US" sz="1800" b="1" dirty="0" smtClean="0"/>
                        <a:t>Total</a:t>
                      </a:r>
                      <a:endParaRPr lang="en-US" sz="1800" b="1" dirty="0"/>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b="1" dirty="0" smtClean="0"/>
                        <a:t>103</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b="1" dirty="0" smtClean="0"/>
                        <a:t>849</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b="1" dirty="0" smtClean="0"/>
                        <a:t>236</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b="1" dirty="0" smtClean="0"/>
                        <a:t>59</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c>
                  <a:txBody>
                    <a:bodyPr/>
                    <a:lstStyle/>
                    <a:p>
                      <a:r>
                        <a:rPr lang="en-US" sz="1800" b="1" dirty="0" smtClean="0"/>
                        <a:t>1,247</a:t>
                      </a:r>
                    </a:p>
                  </a:txBody>
                  <a:tcPr anchor="b">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tcPr>
                </a:tc>
              </a:tr>
            </a:tbl>
          </a:graphicData>
        </a:graphic>
      </p:graphicFrame>
      <p:sp>
        <p:nvSpPr>
          <p:cNvPr id="13" name="TextBox 12"/>
          <p:cNvSpPr txBox="1"/>
          <p:nvPr/>
        </p:nvSpPr>
        <p:spPr>
          <a:xfrm>
            <a:off x="676275" y="851529"/>
            <a:ext cx="7620000" cy="2246769"/>
          </a:xfrm>
          <a:prstGeom prst="rect">
            <a:avLst/>
          </a:prstGeom>
          <a:noFill/>
        </p:spPr>
        <p:txBody>
          <a:bodyPr wrap="square" rtlCol="0">
            <a:spAutoFit/>
          </a:bodyPr>
          <a:lstStyle/>
          <a:p>
            <a:endParaRPr lang="en-US" sz="2000" b="1" dirty="0" smtClean="0"/>
          </a:p>
          <a:p>
            <a:r>
              <a:rPr lang="en-US" sz="2000" b="1" dirty="0" smtClean="0"/>
              <a:t>Venue </a:t>
            </a:r>
            <a:r>
              <a:rPr lang="en-US" sz="2000" b="1" dirty="0"/>
              <a:t>Survey: </a:t>
            </a:r>
            <a:r>
              <a:rPr lang="en-US" sz="2000" dirty="0" smtClean="0"/>
              <a:t>1,247 </a:t>
            </a:r>
            <a:r>
              <a:rPr lang="en-US" sz="2000" dirty="0"/>
              <a:t>total (~250 in each country)</a:t>
            </a:r>
          </a:p>
          <a:p>
            <a:r>
              <a:rPr lang="en-US" sz="2000" b="1" dirty="0" smtClean="0"/>
              <a:t>User Survey:	</a:t>
            </a:r>
            <a:r>
              <a:rPr lang="en-US" sz="2000" dirty="0"/>
              <a:t> </a:t>
            </a:r>
            <a:r>
              <a:rPr lang="en-US" sz="2000" dirty="0" smtClean="0"/>
              <a:t>5,010 </a:t>
            </a:r>
            <a:r>
              <a:rPr lang="en-US" sz="2000" dirty="0"/>
              <a:t>total (~1,000 in each country) </a:t>
            </a:r>
            <a:r>
              <a:rPr lang="en-US" sz="2000" b="1" dirty="0" smtClean="0"/>
              <a:t>					</a:t>
            </a:r>
          </a:p>
          <a:p>
            <a:r>
              <a:rPr lang="en-US" sz="2000" b="1" dirty="0" smtClean="0"/>
              <a:t>Non-User Survey: </a:t>
            </a:r>
            <a:r>
              <a:rPr lang="en-US" sz="2000" dirty="0" smtClean="0"/>
              <a:t>2,000 total (~400 in each country)</a:t>
            </a:r>
          </a:p>
          <a:p>
            <a:endParaRPr lang="en-US" sz="2000" dirty="0" smtClean="0"/>
          </a:p>
          <a:p>
            <a:pPr marL="285750" indent="-285750">
              <a:buFont typeface="Arial" pitchFamily="34" charset="0"/>
              <a:buChar char="•"/>
            </a:pPr>
            <a:endParaRPr lang="en-US" sz="2000" dirty="0"/>
          </a:p>
          <a:p>
            <a:endParaRPr lang="en-US" sz="2000" dirty="0"/>
          </a:p>
        </p:txBody>
      </p:sp>
    </p:spTree>
    <p:extLst>
      <p:ext uri="{BB962C8B-B14F-4D97-AF65-F5344CB8AC3E}">
        <p14:creationId xmlns:p14="http://schemas.microsoft.com/office/powerpoint/2010/main" val="21096165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134539"/>
            <a:ext cx="8229600"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Research Method #3: In-depth studies</a:t>
            </a:r>
            <a:br>
              <a:rPr lang="en-US" sz="3600" cap="small" dirty="0" smtClean="0">
                <a:solidFill>
                  <a:schemeClr val="tx1">
                    <a:lumMod val="65000"/>
                    <a:lumOff val="35000"/>
                  </a:schemeClr>
                </a:solidFill>
                <a:ea typeface="ＭＳ Ｐゴシック" pitchFamily="34" charset="-128"/>
              </a:rPr>
            </a:b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2" name="Table 1"/>
          <p:cNvGraphicFramePr>
            <a:graphicFrameLocks noGrp="1"/>
          </p:cNvGraphicFramePr>
          <p:nvPr>
            <p:extLst>
              <p:ext uri="{D42A27DB-BD31-4B8C-83A1-F6EECF244321}">
                <p14:modId xmlns:p14="http://schemas.microsoft.com/office/powerpoint/2010/main" val="2415524483"/>
              </p:ext>
            </p:extLst>
          </p:nvPr>
        </p:nvGraphicFramePr>
        <p:xfrm>
          <a:off x="676275" y="1904405"/>
          <a:ext cx="7620000" cy="4926878"/>
        </p:xfrm>
        <a:graphic>
          <a:graphicData uri="http://schemas.openxmlformats.org/drawingml/2006/table">
            <a:tbl>
              <a:tblPr firstRow="1" bandRow="1">
                <a:tableStyleId>{21E4AEA4-8DFA-4A89-87EB-49C32662AFE0}</a:tableStyleId>
              </a:tblPr>
              <a:tblGrid>
                <a:gridCol w="2540000"/>
                <a:gridCol w="2540000"/>
                <a:gridCol w="2540000"/>
              </a:tblGrid>
              <a:tr h="365468">
                <a:tc>
                  <a:txBody>
                    <a:bodyPr/>
                    <a:lstStyle/>
                    <a:p>
                      <a:r>
                        <a:rPr lang="en-US" sz="1400" b="1" dirty="0" smtClean="0"/>
                        <a:t>In-depth Study</a:t>
                      </a:r>
                      <a:endParaRPr lang="en-US" sz="1400" b="1" dirty="0"/>
                    </a:p>
                  </a:txBody>
                  <a:tcPr/>
                </a:tc>
                <a:tc>
                  <a:txBody>
                    <a:bodyPr/>
                    <a:lstStyle/>
                    <a:p>
                      <a:r>
                        <a:rPr lang="en-US" sz="1400" b="1" dirty="0" smtClean="0"/>
                        <a:t>Country</a:t>
                      </a:r>
                      <a:r>
                        <a:rPr lang="en-US" sz="1400" b="1" baseline="0" dirty="0" smtClean="0"/>
                        <a:t> Sites</a:t>
                      </a:r>
                      <a:endParaRPr lang="en-US" sz="1400" b="1" dirty="0"/>
                    </a:p>
                  </a:txBody>
                  <a:tcPr/>
                </a:tc>
                <a:tc>
                  <a:txBody>
                    <a:bodyPr/>
                    <a:lstStyle/>
                    <a:p>
                      <a:r>
                        <a:rPr lang="en-US" sz="1400" b="1" dirty="0" smtClean="0"/>
                        <a:t>Research Methods</a:t>
                      </a:r>
                      <a:endParaRPr lang="en-US" sz="1400" b="1" dirty="0"/>
                    </a:p>
                  </a:txBody>
                  <a:tcPr/>
                </a:tc>
              </a:tr>
              <a:tr h="901152">
                <a:tc>
                  <a:txBody>
                    <a:bodyPr/>
                    <a:lstStyle/>
                    <a:p>
                      <a:r>
                        <a:rPr lang="en-US" sz="1400" dirty="0" smtClean="0"/>
                        <a:t>Infomediaries</a:t>
                      </a:r>
                      <a:r>
                        <a:rPr lang="en-US" sz="1400" baseline="0" dirty="0" smtClean="0"/>
                        <a:t> &amp; infomediation</a:t>
                      </a:r>
                      <a:endParaRPr lang="en-US" sz="1400" dirty="0"/>
                    </a:p>
                  </a:txBody>
                  <a:tcPr/>
                </a:tc>
                <a:tc>
                  <a:txBody>
                    <a:bodyPr/>
                    <a:lstStyle/>
                    <a:p>
                      <a:r>
                        <a:rPr lang="en-US" sz="1400" dirty="0" smtClean="0"/>
                        <a:t>Bangladesh, Chile, Lithuania</a:t>
                      </a:r>
                      <a:endParaRPr lang="en-US" sz="1400" dirty="0"/>
                    </a:p>
                  </a:txBody>
                  <a:tcPr/>
                </a:tc>
                <a:tc>
                  <a:txBody>
                    <a:bodyPr/>
                    <a:lstStyle/>
                    <a:p>
                      <a:r>
                        <a:rPr lang="en-US" sz="1400" dirty="0" smtClean="0"/>
                        <a:t>Ethnographies,</a:t>
                      </a:r>
                      <a:r>
                        <a:rPr lang="en-US" sz="1400" baseline="0" dirty="0" smtClean="0"/>
                        <a:t> focus groups, interviews, panels, field visits</a:t>
                      </a:r>
                      <a:endParaRPr lang="en-US" sz="1400" dirty="0"/>
                    </a:p>
                  </a:txBody>
                  <a:tcPr/>
                </a:tc>
              </a:tr>
              <a:tr h="483050">
                <a:tc>
                  <a:txBody>
                    <a:bodyPr/>
                    <a:lstStyle/>
                    <a:p>
                      <a:r>
                        <a:rPr lang="en-US" sz="1400" dirty="0" smtClean="0"/>
                        <a:t>Shared use &amp; knowledge</a:t>
                      </a:r>
                      <a:r>
                        <a:rPr lang="en-US" sz="1400" baseline="0" dirty="0" smtClean="0"/>
                        <a:t> sharing</a:t>
                      </a:r>
                      <a:endParaRPr lang="en-US" sz="1400" dirty="0"/>
                    </a:p>
                  </a:txBody>
                  <a:tcPr/>
                </a:tc>
                <a:tc>
                  <a:txBody>
                    <a:bodyPr/>
                    <a:lstStyle/>
                    <a:p>
                      <a:r>
                        <a:rPr lang="en-US" sz="1400" dirty="0" smtClean="0"/>
                        <a:t>Ghana</a:t>
                      </a:r>
                      <a:endParaRPr lang="en-US" sz="1400" dirty="0"/>
                    </a:p>
                  </a:txBody>
                  <a:tcPr/>
                </a:tc>
                <a:tc>
                  <a:txBody>
                    <a:bodyPr/>
                    <a:lstStyle/>
                    <a:p>
                      <a:r>
                        <a:rPr lang="en-US" sz="1400" dirty="0" smtClean="0"/>
                        <a:t>User</a:t>
                      </a:r>
                      <a:r>
                        <a:rPr lang="en-US" sz="1400" baseline="0" dirty="0" smtClean="0"/>
                        <a:t> surveys, designing content sharing system, developing user behavior application</a:t>
                      </a:r>
                      <a:endParaRPr lang="en-US" sz="1400" dirty="0"/>
                    </a:p>
                  </a:txBody>
                  <a:tcPr/>
                </a:tc>
              </a:tr>
              <a:tr h="630806">
                <a:tc>
                  <a:txBody>
                    <a:bodyPr/>
                    <a:lstStyle/>
                    <a:p>
                      <a:r>
                        <a:rPr lang="en-US" sz="1400" dirty="0" smtClean="0"/>
                        <a:t>Gaming &amp;</a:t>
                      </a:r>
                      <a:r>
                        <a:rPr lang="en-US" sz="1400" baseline="0" dirty="0" smtClean="0"/>
                        <a:t> non-instrumental uses</a:t>
                      </a:r>
                      <a:endParaRPr lang="en-US" sz="1400" dirty="0"/>
                    </a:p>
                  </a:txBody>
                  <a:tcPr/>
                </a:tc>
                <a:tc>
                  <a:txBody>
                    <a:bodyPr/>
                    <a:lstStyle/>
                    <a:p>
                      <a:r>
                        <a:rPr lang="en-US" sz="1400" dirty="0" smtClean="0"/>
                        <a:t>Brazil</a:t>
                      </a:r>
                      <a:endParaRPr lang="en-US" sz="1400" dirty="0"/>
                    </a:p>
                  </a:txBody>
                  <a:tcPr/>
                </a:tc>
                <a:tc>
                  <a:txBody>
                    <a:bodyPr/>
                    <a:lstStyle/>
                    <a:p>
                      <a:r>
                        <a:rPr lang="en-US" sz="1400" dirty="0" smtClean="0"/>
                        <a:t>User</a:t>
                      </a:r>
                      <a:r>
                        <a:rPr lang="en-US" sz="1400" baseline="0" dirty="0" smtClean="0"/>
                        <a:t> interviews, computer-based exercises</a:t>
                      </a:r>
                      <a:endParaRPr lang="en-US" sz="1400" dirty="0"/>
                    </a:p>
                  </a:txBody>
                  <a:tcPr/>
                </a:tc>
              </a:tr>
              <a:tr h="630806">
                <a:tc>
                  <a:txBody>
                    <a:bodyPr/>
                    <a:lstStyle/>
                    <a:p>
                      <a:r>
                        <a:rPr lang="en-US" sz="1400" dirty="0" smtClean="0"/>
                        <a:t>Mobile internet</a:t>
                      </a:r>
                      <a:endParaRPr lang="en-US" sz="1400" dirty="0"/>
                    </a:p>
                  </a:txBody>
                  <a:tcPr/>
                </a:tc>
                <a:tc>
                  <a:txBody>
                    <a:bodyPr/>
                    <a:lstStyle/>
                    <a:p>
                      <a:r>
                        <a:rPr lang="en-US" sz="1400" dirty="0" smtClean="0"/>
                        <a:t>South</a:t>
                      </a:r>
                      <a:r>
                        <a:rPr lang="en-US" sz="1400" baseline="0" dirty="0" smtClean="0"/>
                        <a:t> Africa</a:t>
                      </a:r>
                      <a:endParaRPr lang="en-US" sz="1400" dirty="0"/>
                    </a:p>
                  </a:txBody>
                  <a:tcPr/>
                </a:tc>
                <a:tc>
                  <a:txBody>
                    <a:bodyPr/>
                    <a:lstStyle/>
                    <a:p>
                      <a:r>
                        <a:rPr lang="en-US" sz="1400" dirty="0" smtClean="0"/>
                        <a:t>Operator</a:t>
                      </a:r>
                      <a:r>
                        <a:rPr lang="en-US" sz="1400" baseline="0" dirty="0" smtClean="0"/>
                        <a:t> interviews, user interviews, user surveys</a:t>
                      </a:r>
                      <a:endParaRPr lang="en-US" sz="1400" dirty="0"/>
                    </a:p>
                  </a:txBody>
                  <a:tcPr/>
                </a:tc>
              </a:tr>
              <a:tr h="630806">
                <a:tc>
                  <a:txBody>
                    <a:bodyPr/>
                    <a:lstStyle/>
                    <a:p>
                      <a:r>
                        <a:rPr lang="en-US" sz="1400" dirty="0" smtClean="0"/>
                        <a:t>Interpersonal communications</a:t>
                      </a:r>
                      <a:endParaRPr lang="en-US" sz="1400" dirty="0"/>
                    </a:p>
                  </a:txBody>
                  <a:tcPr/>
                </a:tc>
                <a:tc>
                  <a:txBody>
                    <a:bodyPr/>
                    <a:lstStyle/>
                    <a:p>
                      <a:r>
                        <a:rPr lang="en-US" sz="1400" dirty="0" smtClean="0"/>
                        <a:t>Philippines</a:t>
                      </a:r>
                      <a:endParaRPr lang="en-US" sz="1400" dirty="0"/>
                    </a:p>
                  </a:txBody>
                  <a:tcPr/>
                </a:tc>
                <a:tc>
                  <a:txBody>
                    <a:bodyPr/>
                    <a:lstStyle/>
                    <a:p>
                      <a:r>
                        <a:rPr lang="en-US" sz="1400" dirty="0" smtClean="0"/>
                        <a:t>User surveys, parent focus groups, operator interviews</a:t>
                      </a:r>
                      <a:endParaRPr lang="en-US" sz="1400" dirty="0"/>
                    </a:p>
                  </a:txBody>
                  <a:tcPr/>
                </a:tc>
              </a:tr>
              <a:tr h="365468">
                <a:tc>
                  <a:txBody>
                    <a:bodyPr/>
                    <a:lstStyle/>
                    <a:p>
                      <a:r>
                        <a:rPr lang="en-US" sz="1400" dirty="0" smtClean="0"/>
                        <a:t>Benefit-Cost</a:t>
                      </a:r>
                      <a:endParaRPr lang="en-US" sz="1400" dirty="0"/>
                    </a:p>
                  </a:txBody>
                  <a:tcPr/>
                </a:tc>
                <a:tc>
                  <a:txBody>
                    <a:bodyPr/>
                    <a:lstStyle/>
                    <a:p>
                      <a:r>
                        <a:rPr lang="en-US" sz="1400" dirty="0" smtClean="0"/>
                        <a:t>Chile</a:t>
                      </a:r>
                      <a:endParaRPr lang="en-US" sz="1400" dirty="0"/>
                    </a:p>
                  </a:txBody>
                  <a:tcPr/>
                </a:tc>
                <a:tc>
                  <a:txBody>
                    <a:bodyPr/>
                    <a:lstStyle/>
                    <a:p>
                      <a:r>
                        <a:rPr lang="en-US" sz="1400" dirty="0" smtClean="0"/>
                        <a:t>User</a:t>
                      </a:r>
                      <a:r>
                        <a:rPr lang="en-US" sz="1400" baseline="0" dirty="0" smtClean="0"/>
                        <a:t> surveys, non-user surveys, general population survey</a:t>
                      </a:r>
                      <a:endParaRPr lang="en-US" sz="1400" dirty="0"/>
                    </a:p>
                  </a:txBody>
                  <a:tcPr/>
                </a:tc>
              </a:tr>
              <a:tr h="365468">
                <a:tc>
                  <a:txBody>
                    <a:bodyPr/>
                    <a:lstStyle/>
                    <a:p>
                      <a:r>
                        <a:rPr lang="en-US" sz="1400" dirty="0" smtClean="0"/>
                        <a:t>Livelihoods</a:t>
                      </a:r>
                      <a:endParaRPr lang="en-US" sz="1400" dirty="0"/>
                    </a:p>
                  </a:txBody>
                  <a:tcPr/>
                </a:tc>
                <a:tc>
                  <a:txBody>
                    <a:bodyPr/>
                    <a:lstStyle/>
                    <a:p>
                      <a:r>
                        <a:rPr lang="en-US" sz="1400" dirty="0" smtClean="0"/>
                        <a:t>Botswana</a:t>
                      </a:r>
                      <a:endParaRPr lang="en-US" sz="1400" dirty="0"/>
                    </a:p>
                  </a:txBody>
                  <a:tcPr/>
                </a:tc>
                <a:tc>
                  <a:txBody>
                    <a:bodyPr/>
                    <a:lstStyle/>
                    <a:p>
                      <a:r>
                        <a:rPr lang="en-US" sz="1400" dirty="0" smtClean="0"/>
                        <a:t>User surveys, interviews, focus groups</a:t>
                      </a:r>
                      <a:endParaRPr lang="en-US" sz="1400" dirty="0"/>
                    </a:p>
                  </a:txBody>
                  <a:tcPr/>
                </a:tc>
              </a:tr>
            </a:tbl>
          </a:graphicData>
        </a:graphic>
      </p:graphicFrame>
      <p:sp>
        <p:nvSpPr>
          <p:cNvPr id="4" name="TextBox 3"/>
          <p:cNvSpPr txBox="1"/>
          <p:nvPr/>
        </p:nvSpPr>
        <p:spPr>
          <a:xfrm>
            <a:off x="676275" y="981075"/>
            <a:ext cx="7620000" cy="646331"/>
          </a:xfrm>
          <a:prstGeom prst="rect">
            <a:avLst/>
          </a:prstGeom>
          <a:noFill/>
        </p:spPr>
        <p:txBody>
          <a:bodyPr wrap="square" rtlCol="0">
            <a:spAutoFit/>
          </a:bodyPr>
          <a:lstStyle/>
          <a:p>
            <a:r>
              <a:rPr lang="en-US" dirty="0" smtClean="0"/>
              <a:t>7 targeted topics were investigated to take a closer look at salient &amp; contested issues surrounding public access ICTs</a:t>
            </a:r>
            <a:endParaRPr lang="en-US" dirty="0"/>
          </a:p>
        </p:txBody>
      </p:sp>
    </p:spTree>
    <p:extLst>
      <p:ext uri="{BB962C8B-B14F-4D97-AF65-F5344CB8AC3E}">
        <p14:creationId xmlns:p14="http://schemas.microsoft.com/office/powerpoint/2010/main" val="27103223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134539"/>
            <a:ext cx="8229600"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In-depth study #1: Infomediaries</a:t>
            </a:r>
            <a:br>
              <a:rPr lang="en-US" sz="3600" cap="small" dirty="0" smtClean="0">
                <a:solidFill>
                  <a:schemeClr val="tx1">
                    <a:lumMod val="65000"/>
                    <a:lumOff val="35000"/>
                  </a:schemeClr>
                </a:solidFill>
                <a:ea typeface="ＭＳ Ｐゴシック" pitchFamily="34" charset="-128"/>
              </a:rPr>
            </a:b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00075" y="962025"/>
            <a:ext cx="7696200" cy="5355312"/>
          </a:xfrm>
          <a:prstGeom prst="rect">
            <a:avLst/>
          </a:prstGeom>
          <a:noFill/>
        </p:spPr>
        <p:txBody>
          <a:bodyPr wrap="square" rtlCol="0">
            <a:spAutoFit/>
          </a:bodyPr>
          <a:lstStyle/>
          <a:p>
            <a:r>
              <a:rPr lang="en-US" b="1" dirty="0" smtClean="0"/>
              <a:t>Purpose: </a:t>
            </a:r>
            <a:r>
              <a:rPr lang="en-US" dirty="0" smtClean="0"/>
              <a:t>To investigate the role of infomediaries and the process of infomediation in shaping outcomes for users at public access venues. An infomediary is defined as a person working in a public access venue who combines coaching and technological resources to serve users’ needs.</a:t>
            </a:r>
          </a:p>
          <a:p>
            <a:endParaRPr lang="en-US" dirty="0"/>
          </a:p>
          <a:p>
            <a:r>
              <a:rPr lang="en-US" b="1" dirty="0" smtClean="0"/>
              <a:t>Countries: </a:t>
            </a:r>
            <a:r>
              <a:rPr lang="en-US" dirty="0" smtClean="0"/>
              <a:t>Bangladesh, Chile, Lithuania</a:t>
            </a:r>
          </a:p>
          <a:p>
            <a:endParaRPr lang="en-US" dirty="0"/>
          </a:p>
          <a:p>
            <a:r>
              <a:rPr lang="en-US" b="1" dirty="0" smtClean="0"/>
              <a:t>Principal Investigators: </a:t>
            </a:r>
          </a:p>
          <a:p>
            <a:pPr marL="285750" indent="-285750">
              <a:buFont typeface="Wingdings" panose="05000000000000000000" pitchFamily="2" charset="2"/>
              <a:buChar char="§"/>
            </a:pPr>
            <a:r>
              <a:rPr lang="en-US" dirty="0" smtClean="0"/>
              <a:t>Ricardo Ramirez (University of Guelph)</a:t>
            </a:r>
          </a:p>
          <a:p>
            <a:pPr marL="285750" indent="-285750">
              <a:buFont typeface="Wingdings" panose="05000000000000000000" pitchFamily="2" charset="2"/>
              <a:buChar char="§"/>
            </a:pPr>
            <a:r>
              <a:rPr lang="en-US" dirty="0" smtClean="0"/>
              <a:t>Balaji Parthasarathy (International Institute of Information Technology, Bangalore)</a:t>
            </a:r>
          </a:p>
          <a:p>
            <a:pPr marL="285750" indent="-285750">
              <a:buFont typeface="Wingdings" panose="05000000000000000000" pitchFamily="2" charset="2"/>
              <a:buChar char="§"/>
            </a:pPr>
            <a:r>
              <a:rPr lang="en-US" dirty="0" smtClean="0"/>
              <a:t>Andrew Gordon (University of Washington)</a:t>
            </a:r>
          </a:p>
          <a:p>
            <a:endParaRPr lang="en-US" dirty="0"/>
          </a:p>
          <a:p>
            <a:r>
              <a:rPr lang="en-US" b="1" dirty="0" smtClean="0"/>
              <a:t>Research methods: </a:t>
            </a:r>
          </a:p>
          <a:p>
            <a:pPr marL="285750" indent="-285750">
              <a:buFont typeface="Wingdings" panose="05000000000000000000" pitchFamily="2" charset="2"/>
              <a:buChar char="§"/>
            </a:pPr>
            <a:r>
              <a:rPr lang="en-US" dirty="0" smtClean="0"/>
              <a:t>Ethnographies </a:t>
            </a:r>
          </a:p>
          <a:p>
            <a:pPr marL="285750" indent="-285750">
              <a:buFont typeface="Wingdings" panose="05000000000000000000" pitchFamily="2" charset="2"/>
              <a:buChar char="§"/>
            </a:pPr>
            <a:r>
              <a:rPr lang="en-US" dirty="0" smtClean="0"/>
              <a:t>Focus groups </a:t>
            </a:r>
          </a:p>
          <a:p>
            <a:pPr marL="285750" indent="-285750">
              <a:buFont typeface="Wingdings" panose="05000000000000000000" pitchFamily="2" charset="2"/>
              <a:buChar char="§"/>
            </a:pPr>
            <a:r>
              <a:rPr lang="en-US" dirty="0" smtClean="0"/>
              <a:t>Infomediary interviews </a:t>
            </a:r>
          </a:p>
          <a:p>
            <a:pPr marL="285750" indent="-285750">
              <a:buFont typeface="Wingdings" panose="05000000000000000000" pitchFamily="2" charset="2"/>
              <a:buChar char="§"/>
            </a:pPr>
            <a:r>
              <a:rPr lang="en-US" dirty="0" smtClean="0"/>
              <a:t>Panels </a:t>
            </a:r>
          </a:p>
          <a:p>
            <a:pPr marL="285750" indent="-285750">
              <a:buFont typeface="Wingdings" panose="05000000000000000000" pitchFamily="2" charset="2"/>
              <a:buChar char="§"/>
            </a:pPr>
            <a:r>
              <a:rPr lang="en-US" dirty="0" smtClean="0"/>
              <a:t>Field visits</a:t>
            </a:r>
          </a:p>
        </p:txBody>
      </p:sp>
    </p:spTree>
    <p:extLst>
      <p:ext uri="{BB962C8B-B14F-4D97-AF65-F5344CB8AC3E}">
        <p14:creationId xmlns:p14="http://schemas.microsoft.com/office/powerpoint/2010/main" val="6045449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829468" y="210739"/>
            <a:ext cx="8229600" cy="1143000"/>
          </a:xfrm>
          <a:prstGeom prst="rect">
            <a:avLst/>
          </a:prstGeom>
        </p:spPr>
        <p:txBody>
          <a:bodyPr>
            <a:normAutofit fontScale="82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In-depth study #2: Collaborative Knowledge Sharing</a:t>
            </a:r>
            <a:br>
              <a:rPr lang="en-US" sz="3600" cap="small" dirty="0" smtClean="0">
                <a:solidFill>
                  <a:schemeClr val="tx1">
                    <a:lumMod val="65000"/>
                    <a:lumOff val="35000"/>
                  </a:schemeClr>
                </a:solidFill>
                <a:ea typeface="ＭＳ Ｐゴシック" pitchFamily="34" charset="-128"/>
              </a:rPr>
            </a:b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676275" y="1040696"/>
            <a:ext cx="7620000" cy="3970318"/>
          </a:xfrm>
          <a:prstGeom prst="rect">
            <a:avLst/>
          </a:prstGeom>
        </p:spPr>
        <p:txBody>
          <a:bodyPr wrap="square">
            <a:spAutoFit/>
          </a:bodyPr>
          <a:lstStyle/>
          <a:p>
            <a:endParaRPr lang="en-US" b="1" dirty="0" smtClean="0"/>
          </a:p>
          <a:p>
            <a:r>
              <a:rPr lang="en-US" b="1" dirty="0" smtClean="0"/>
              <a:t>Purpose</a:t>
            </a:r>
            <a:r>
              <a:rPr lang="en-US" b="1" dirty="0"/>
              <a:t>: </a:t>
            </a:r>
            <a:r>
              <a:rPr lang="en-US" dirty="0"/>
              <a:t>To </a:t>
            </a:r>
            <a:r>
              <a:rPr lang="en-US" dirty="0" smtClean="0"/>
              <a:t>explore why people share computers at public access venues and how people interact, share knowledge, and work together at cybercafés </a:t>
            </a:r>
            <a:endParaRPr lang="en-US" dirty="0"/>
          </a:p>
          <a:p>
            <a:endParaRPr lang="en-US" dirty="0"/>
          </a:p>
          <a:p>
            <a:r>
              <a:rPr lang="en-US" b="1" dirty="0" smtClean="0"/>
              <a:t>Country: </a:t>
            </a:r>
            <a:r>
              <a:rPr lang="en-US" dirty="0" smtClean="0"/>
              <a:t>Ghana</a:t>
            </a:r>
            <a:endParaRPr lang="en-US" dirty="0"/>
          </a:p>
          <a:p>
            <a:endParaRPr lang="en-US" dirty="0"/>
          </a:p>
          <a:p>
            <a:r>
              <a:rPr lang="en-US" b="1" dirty="0"/>
              <a:t>Principal </a:t>
            </a:r>
            <a:r>
              <a:rPr lang="en-US" b="1" dirty="0" smtClean="0"/>
              <a:t>Investigator: </a:t>
            </a:r>
            <a:r>
              <a:rPr lang="en-US" dirty="0" smtClean="0"/>
              <a:t>Michael Best (Georgia Institute of Technology)</a:t>
            </a:r>
            <a:endParaRPr lang="en-US" dirty="0"/>
          </a:p>
          <a:p>
            <a:endParaRPr lang="en-US" dirty="0"/>
          </a:p>
          <a:p>
            <a:r>
              <a:rPr lang="en-US" b="1" dirty="0"/>
              <a:t>Research methods: </a:t>
            </a:r>
            <a:endParaRPr lang="en-US" b="1" dirty="0" smtClean="0"/>
          </a:p>
          <a:p>
            <a:pPr marL="285750" indent="-285750">
              <a:buFont typeface="Wingdings" panose="05000000000000000000" pitchFamily="2" charset="2"/>
              <a:buChar char="§"/>
            </a:pPr>
            <a:r>
              <a:rPr lang="en-US" dirty="0" smtClean="0"/>
              <a:t>Cybercafé user surveys </a:t>
            </a:r>
          </a:p>
          <a:p>
            <a:pPr marL="285750" indent="-285750">
              <a:buFont typeface="Wingdings" panose="05000000000000000000" pitchFamily="2" charset="2"/>
              <a:buChar char="§"/>
            </a:pPr>
            <a:r>
              <a:rPr lang="en-US" dirty="0" smtClean="0"/>
              <a:t>Designing &amp; deploying BusyBoard, an online content sharing system and display at a cybercafé</a:t>
            </a:r>
          </a:p>
          <a:p>
            <a:pPr marL="285750" indent="-285750">
              <a:buFont typeface="Wingdings" panose="05000000000000000000" pitchFamily="2" charset="2"/>
              <a:buChar char="§"/>
            </a:pPr>
            <a:r>
              <a:rPr lang="en-US" dirty="0" smtClean="0"/>
              <a:t>Developing &amp; piloting a computer application to analyze video recordings of user behavior</a:t>
            </a:r>
          </a:p>
        </p:txBody>
      </p:sp>
    </p:spTree>
    <p:extLst>
      <p:ext uri="{BB962C8B-B14F-4D97-AF65-F5344CB8AC3E}">
        <p14:creationId xmlns:p14="http://schemas.microsoft.com/office/powerpoint/2010/main" val="26249087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00075" y="210739"/>
            <a:ext cx="8229600"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In-depth study #3: Non-instrumental Uses</a:t>
            </a:r>
            <a:br>
              <a:rPr lang="en-US" sz="3600" cap="small" dirty="0" smtClean="0">
                <a:solidFill>
                  <a:schemeClr val="tx1">
                    <a:lumMod val="65000"/>
                    <a:lumOff val="35000"/>
                  </a:schemeClr>
                </a:solidFill>
                <a:ea typeface="ＭＳ Ｐゴシック" pitchFamily="34" charset="-128"/>
              </a:rPr>
            </a:b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676275" y="889844"/>
            <a:ext cx="7620000" cy="3693319"/>
          </a:xfrm>
          <a:prstGeom prst="rect">
            <a:avLst/>
          </a:prstGeom>
        </p:spPr>
        <p:txBody>
          <a:bodyPr wrap="square">
            <a:spAutoFit/>
          </a:bodyPr>
          <a:lstStyle/>
          <a:p>
            <a:endParaRPr lang="en-US" b="1" dirty="0" smtClean="0"/>
          </a:p>
          <a:p>
            <a:r>
              <a:rPr lang="en-US" b="1" dirty="0" smtClean="0"/>
              <a:t>Purpose</a:t>
            </a:r>
            <a:r>
              <a:rPr lang="en-US" b="1" dirty="0"/>
              <a:t>: </a:t>
            </a:r>
            <a:r>
              <a:rPr lang="en-US" dirty="0"/>
              <a:t>To </a:t>
            </a:r>
            <a:r>
              <a:rPr lang="en-US" dirty="0" smtClean="0"/>
              <a:t>explore the value of non-instrumental uses (gaming, chatting, social networking) of public access ICTs and identify if computer skills are gained through non-instrumental uses, and if so, if these skills are transferrable to “productive” tasks</a:t>
            </a:r>
            <a:endParaRPr lang="en-US" dirty="0"/>
          </a:p>
          <a:p>
            <a:endParaRPr lang="en-US" dirty="0"/>
          </a:p>
          <a:p>
            <a:r>
              <a:rPr lang="en-US" b="1" dirty="0"/>
              <a:t>Country: </a:t>
            </a:r>
            <a:r>
              <a:rPr lang="en-US" dirty="0" smtClean="0"/>
              <a:t>Brazil</a:t>
            </a:r>
            <a:endParaRPr lang="en-US" dirty="0"/>
          </a:p>
          <a:p>
            <a:endParaRPr lang="en-US" dirty="0"/>
          </a:p>
          <a:p>
            <a:r>
              <a:rPr lang="en-US" b="1" dirty="0"/>
              <a:t>Principal Investigator: </a:t>
            </a:r>
            <a:r>
              <a:rPr lang="en-US" dirty="0" smtClean="0"/>
              <a:t>Beth Kolko (University of Washington)</a:t>
            </a:r>
            <a:endParaRPr lang="en-US" dirty="0"/>
          </a:p>
          <a:p>
            <a:endParaRPr lang="en-US" dirty="0"/>
          </a:p>
          <a:p>
            <a:r>
              <a:rPr lang="en-US" b="1" dirty="0"/>
              <a:t>Research methods: </a:t>
            </a:r>
          </a:p>
          <a:p>
            <a:pPr marL="285750" indent="-285750">
              <a:buFont typeface="Wingdings" panose="05000000000000000000" pitchFamily="2" charset="2"/>
              <a:buChar char="§"/>
            </a:pPr>
            <a:r>
              <a:rPr lang="en-US" dirty="0" smtClean="0"/>
              <a:t>Interviews with users </a:t>
            </a:r>
          </a:p>
          <a:p>
            <a:pPr marL="285750" indent="-285750">
              <a:buFont typeface="Wingdings" panose="05000000000000000000" pitchFamily="2" charset="2"/>
              <a:buChar char="§"/>
            </a:pPr>
            <a:r>
              <a:rPr lang="en-US" dirty="0" smtClean="0"/>
              <a:t>Administering computer-based exercises (CBEs) to users</a:t>
            </a:r>
            <a:endParaRPr lang="en-US" dirty="0"/>
          </a:p>
        </p:txBody>
      </p:sp>
    </p:spTree>
    <p:extLst>
      <p:ext uri="{BB962C8B-B14F-4D97-AF65-F5344CB8AC3E}">
        <p14:creationId xmlns:p14="http://schemas.microsoft.com/office/powerpoint/2010/main" val="2497024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00075" y="210739"/>
            <a:ext cx="8229600"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In-depth study #4: Mobile internet</a:t>
            </a:r>
            <a:br>
              <a:rPr lang="en-US" sz="3600" cap="small" dirty="0" smtClean="0">
                <a:solidFill>
                  <a:schemeClr val="tx1">
                    <a:lumMod val="65000"/>
                    <a:lumOff val="35000"/>
                  </a:schemeClr>
                </a:solidFill>
                <a:ea typeface="ＭＳ Ｐゴシック" pitchFamily="34" charset="-128"/>
              </a:rPr>
            </a:b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676275" y="889844"/>
            <a:ext cx="7620000" cy="3970318"/>
          </a:xfrm>
          <a:prstGeom prst="rect">
            <a:avLst/>
          </a:prstGeom>
        </p:spPr>
        <p:txBody>
          <a:bodyPr wrap="square">
            <a:spAutoFit/>
          </a:bodyPr>
          <a:lstStyle/>
          <a:p>
            <a:endParaRPr lang="en-US" b="1" dirty="0" smtClean="0"/>
          </a:p>
          <a:p>
            <a:r>
              <a:rPr lang="en-US" b="1" dirty="0" smtClean="0"/>
              <a:t>Purpose</a:t>
            </a:r>
            <a:r>
              <a:rPr lang="en-US" b="1" dirty="0"/>
              <a:t>: </a:t>
            </a:r>
            <a:r>
              <a:rPr lang="en-US" dirty="0"/>
              <a:t>To explore </a:t>
            </a:r>
            <a:r>
              <a:rPr lang="en-US" dirty="0" smtClean="0"/>
              <a:t>the interplay between public access venues and mobile phones and the advantages and disadvantages of different use models</a:t>
            </a:r>
            <a:endParaRPr lang="en-US" dirty="0"/>
          </a:p>
          <a:p>
            <a:endParaRPr lang="en-US" dirty="0"/>
          </a:p>
          <a:p>
            <a:r>
              <a:rPr lang="en-US" b="1" dirty="0"/>
              <a:t>Country: </a:t>
            </a:r>
            <a:r>
              <a:rPr lang="en-US" dirty="0" smtClean="0"/>
              <a:t>South Africa</a:t>
            </a:r>
            <a:endParaRPr lang="en-US" dirty="0"/>
          </a:p>
          <a:p>
            <a:endParaRPr lang="en-US" dirty="0"/>
          </a:p>
          <a:p>
            <a:r>
              <a:rPr lang="en-US" b="1" dirty="0"/>
              <a:t>Principal </a:t>
            </a:r>
            <a:r>
              <a:rPr lang="en-US" b="1" dirty="0" smtClean="0"/>
              <a:t>Investigators:</a:t>
            </a:r>
          </a:p>
          <a:p>
            <a:pPr marL="285750" indent="-285750">
              <a:buFont typeface="Wingdings" panose="05000000000000000000" pitchFamily="2" charset="2"/>
              <a:buChar char="§"/>
            </a:pPr>
            <a:r>
              <a:rPr lang="en-US" dirty="0" smtClean="0"/>
              <a:t>Marion Walton (University of Cape Town)</a:t>
            </a:r>
          </a:p>
          <a:p>
            <a:pPr marL="285750" indent="-285750">
              <a:buFont typeface="Wingdings" panose="05000000000000000000" pitchFamily="2" charset="2"/>
              <a:buChar char="§"/>
            </a:pPr>
            <a:r>
              <a:rPr lang="en-US" dirty="0" smtClean="0"/>
              <a:t>Jonathan Donner (Microsoft Research India)</a:t>
            </a:r>
          </a:p>
          <a:p>
            <a:endParaRPr lang="en-US" dirty="0"/>
          </a:p>
          <a:p>
            <a:r>
              <a:rPr lang="en-US" b="1" dirty="0"/>
              <a:t>Research methods: </a:t>
            </a:r>
          </a:p>
          <a:p>
            <a:pPr marL="285750" indent="-285750">
              <a:buFont typeface="Wingdings" panose="05000000000000000000" pitchFamily="2" charset="2"/>
              <a:buChar char="§"/>
            </a:pPr>
            <a:r>
              <a:rPr lang="en-US" dirty="0" smtClean="0"/>
              <a:t>Venue operator interviews </a:t>
            </a:r>
          </a:p>
          <a:p>
            <a:pPr marL="285750" indent="-285750">
              <a:buFont typeface="Wingdings" panose="05000000000000000000" pitchFamily="2" charset="2"/>
              <a:buChar char="§"/>
            </a:pPr>
            <a:r>
              <a:rPr lang="en-US" dirty="0" smtClean="0"/>
              <a:t>Interviews and task analyses with teenage venue users </a:t>
            </a:r>
          </a:p>
          <a:p>
            <a:pPr marL="285750" indent="-285750">
              <a:buFont typeface="Wingdings" panose="05000000000000000000" pitchFamily="2" charset="2"/>
              <a:buChar char="§"/>
            </a:pPr>
            <a:r>
              <a:rPr lang="en-US" dirty="0" smtClean="0"/>
              <a:t>User questionnaires</a:t>
            </a:r>
            <a:endParaRPr lang="en-US" dirty="0"/>
          </a:p>
        </p:txBody>
      </p:sp>
    </p:spTree>
    <p:extLst>
      <p:ext uri="{BB962C8B-B14F-4D97-AF65-F5344CB8AC3E}">
        <p14:creationId xmlns:p14="http://schemas.microsoft.com/office/powerpoint/2010/main" val="3760943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829468" y="210739"/>
            <a:ext cx="8229600" cy="1143000"/>
          </a:xfrm>
          <a:prstGeom prst="rect">
            <a:avLst/>
          </a:prstGeom>
        </p:spPr>
        <p:txBody>
          <a:bodyPr>
            <a:normAutofit fontScale="9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In-depth study #5: Interpersonal Communication</a:t>
            </a:r>
            <a:br>
              <a:rPr lang="en-US" sz="3600" cap="small" dirty="0" smtClean="0">
                <a:solidFill>
                  <a:schemeClr val="tx1">
                    <a:lumMod val="65000"/>
                    <a:lumOff val="35000"/>
                  </a:schemeClr>
                </a:solidFill>
                <a:ea typeface="ＭＳ Ｐゴシック" pitchFamily="34" charset="-128"/>
              </a:rPr>
            </a:b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676275" y="889844"/>
            <a:ext cx="7620000" cy="3416320"/>
          </a:xfrm>
          <a:prstGeom prst="rect">
            <a:avLst/>
          </a:prstGeom>
        </p:spPr>
        <p:txBody>
          <a:bodyPr wrap="square">
            <a:spAutoFit/>
          </a:bodyPr>
          <a:lstStyle/>
          <a:p>
            <a:endParaRPr lang="en-US" b="1" dirty="0" smtClean="0"/>
          </a:p>
          <a:p>
            <a:r>
              <a:rPr lang="en-US" b="1" dirty="0" smtClean="0"/>
              <a:t>Purpose</a:t>
            </a:r>
            <a:r>
              <a:rPr lang="en-US" b="1" dirty="0"/>
              <a:t>: </a:t>
            </a:r>
            <a:r>
              <a:rPr lang="en-US" dirty="0"/>
              <a:t>To </a:t>
            </a:r>
            <a:r>
              <a:rPr lang="en-US" dirty="0" smtClean="0"/>
              <a:t>examine the role public access venues play in facilitating connectedness of families separated by overseas work</a:t>
            </a:r>
            <a:endParaRPr lang="en-US" dirty="0"/>
          </a:p>
          <a:p>
            <a:endParaRPr lang="en-US" dirty="0"/>
          </a:p>
          <a:p>
            <a:r>
              <a:rPr lang="en-US" b="1" dirty="0"/>
              <a:t>Country: </a:t>
            </a:r>
            <a:r>
              <a:rPr lang="en-US" dirty="0" smtClean="0"/>
              <a:t>Philippines</a:t>
            </a:r>
            <a:endParaRPr lang="en-US" dirty="0"/>
          </a:p>
          <a:p>
            <a:endParaRPr lang="en-US" dirty="0"/>
          </a:p>
          <a:p>
            <a:r>
              <a:rPr lang="en-US" b="1" dirty="0"/>
              <a:t>Principal Investigator: </a:t>
            </a:r>
            <a:r>
              <a:rPr lang="en-US" dirty="0" smtClean="0"/>
              <a:t>Erwin Alampay (University of the Philippines)</a:t>
            </a:r>
            <a:endParaRPr lang="en-US" dirty="0"/>
          </a:p>
          <a:p>
            <a:endParaRPr lang="en-US" dirty="0"/>
          </a:p>
          <a:p>
            <a:r>
              <a:rPr lang="en-US" b="1" dirty="0"/>
              <a:t>Research methods: </a:t>
            </a:r>
          </a:p>
          <a:p>
            <a:pPr marL="285750" indent="-285750">
              <a:buFont typeface="Wingdings" panose="05000000000000000000" pitchFamily="2" charset="2"/>
              <a:buChar char="§"/>
            </a:pPr>
            <a:r>
              <a:rPr lang="en-US" dirty="0" smtClean="0"/>
              <a:t>Surveys of children of overseas workers </a:t>
            </a:r>
          </a:p>
          <a:p>
            <a:pPr marL="285750" indent="-285750">
              <a:buFont typeface="Wingdings" panose="05000000000000000000" pitchFamily="2" charset="2"/>
              <a:buChar char="§"/>
            </a:pPr>
            <a:r>
              <a:rPr lang="en-US" dirty="0" smtClean="0"/>
              <a:t>Focus groups with parents who lived abroad</a:t>
            </a:r>
          </a:p>
          <a:p>
            <a:pPr marL="285750" indent="-285750">
              <a:buFont typeface="Wingdings" panose="05000000000000000000" pitchFamily="2" charset="2"/>
              <a:buChar char="§"/>
            </a:pPr>
            <a:r>
              <a:rPr lang="en-US" dirty="0" smtClean="0"/>
              <a:t>Interviews with cybercafé managers</a:t>
            </a:r>
            <a:endParaRPr lang="en-US" dirty="0"/>
          </a:p>
        </p:txBody>
      </p:sp>
    </p:spTree>
    <p:extLst>
      <p:ext uri="{BB962C8B-B14F-4D97-AF65-F5344CB8AC3E}">
        <p14:creationId xmlns:p14="http://schemas.microsoft.com/office/powerpoint/2010/main" val="38104535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00075" y="210739"/>
            <a:ext cx="8229600"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In-depth study #6: Benefit-Cost Analysis</a:t>
            </a:r>
            <a:br>
              <a:rPr lang="en-US" sz="3600" cap="small" dirty="0" smtClean="0">
                <a:solidFill>
                  <a:schemeClr val="tx1">
                    <a:lumMod val="65000"/>
                    <a:lumOff val="35000"/>
                  </a:schemeClr>
                </a:solidFill>
                <a:ea typeface="ＭＳ Ｐゴシック" pitchFamily="34" charset="-128"/>
              </a:rPr>
            </a:b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676275" y="889844"/>
            <a:ext cx="7620000" cy="3693319"/>
          </a:xfrm>
          <a:prstGeom prst="rect">
            <a:avLst/>
          </a:prstGeom>
        </p:spPr>
        <p:txBody>
          <a:bodyPr wrap="square">
            <a:spAutoFit/>
          </a:bodyPr>
          <a:lstStyle/>
          <a:p>
            <a:endParaRPr lang="en-US" b="1" dirty="0" smtClean="0"/>
          </a:p>
          <a:p>
            <a:r>
              <a:rPr lang="en-US" b="1" dirty="0" smtClean="0"/>
              <a:t>Purpose</a:t>
            </a:r>
            <a:r>
              <a:rPr lang="en-US" b="1" dirty="0"/>
              <a:t>: </a:t>
            </a:r>
            <a:r>
              <a:rPr lang="en-US" dirty="0"/>
              <a:t>To explore </a:t>
            </a:r>
            <a:r>
              <a:rPr lang="en-US" dirty="0" smtClean="0"/>
              <a:t>the costs and benefits of providing and using public access ICTs</a:t>
            </a:r>
            <a:endParaRPr lang="en-US" dirty="0"/>
          </a:p>
          <a:p>
            <a:endParaRPr lang="en-US" dirty="0"/>
          </a:p>
          <a:p>
            <a:r>
              <a:rPr lang="en-US" b="1" dirty="0"/>
              <a:t>Country: </a:t>
            </a:r>
            <a:r>
              <a:rPr lang="en-US" dirty="0" smtClean="0"/>
              <a:t>Mainly Chile, with user &amp; non-user survey data from all survey countries (Bangladesh</a:t>
            </a:r>
            <a:r>
              <a:rPr lang="en-US" dirty="0"/>
              <a:t>, Brazil, Chile, Ghana, </a:t>
            </a:r>
            <a:r>
              <a:rPr lang="en-US" dirty="0" smtClean="0"/>
              <a:t>Philippines)</a:t>
            </a:r>
          </a:p>
          <a:p>
            <a:endParaRPr lang="en-US" b="1" dirty="0"/>
          </a:p>
          <a:p>
            <a:r>
              <a:rPr lang="en-US" b="1" dirty="0" smtClean="0"/>
              <a:t>Principal </a:t>
            </a:r>
            <a:r>
              <a:rPr lang="en-US" b="1" dirty="0"/>
              <a:t>Investigator: </a:t>
            </a:r>
            <a:r>
              <a:rPr lang="en-US" dirty="0" smtClean="0"/>
              <a:t>Tyler Blake Davis (University of Washington)</a:t>
            </a:r>
            <a:endParaRPr lang="en-US" dirty="0"/>
          </a:p>
          <a:p>
            <a:endParaRPr lang="en-US" dirty="0"/>
          </a:p>
          <a:p>
            <a:r>
              <a:rPr lang="en-US" b="1" dirty="0"/>
              <a:t>Research methods: </a:t>
            </a:r>
          </a:p>
          <a:p>
            <a:pPr marL="285750" indent="-285750">
              <a:buFont typeface="Wingdings" panose="05000000000000000000" pitchFamily="2" charset="2"/>
              <a:buChar char="§"/>
            </a:pPr>
            <a:r>
              <a:rPr lang="en-US" dirty="0"/>
              <a:t>C</a:t>
            </a:r>
            <a:r>
              <a:rPr lang="en-US" dirty="0" smtClean="0"/>
              <a:t>ontingent </a:t>
            </a:r>
            <a:r>
              <a:rPr lang="en-US" dirty="0"/>
              <a:t>valuation survey (by phone)</a:t>
            </a:r>
          </a:p>
          <a:p>
            <a:pPr marL="285750" indent="-285750">
              <a:buFont typeface="Wingdings" panose="05000000000000000000" pitchFamily="2" charset="2"/>
              <a:buChar char="§"/>
            </a:pPr>
            <a:r>
              <a:rPr lang="en-US" dirty="0" smtClean="0"/>
              <a:t>Non-user surveys</a:t>
            </a:r>
          </a:p>
          <a:p>
            <a:pPr marL="285750" indent="-285750">
              <a:buFont typeface="Wingdings" panose="05000000000000000000" pitchFamily="2" charset="2"/>
              <a:buChar char="§"/>
            </a:pPr>
            <a:r>
              <a:rPr lang="en-US" dirty="0" smtClean="0"/>
              <a:t>User surveys</a:t>
            </a:r>
            <a:endParaRPr lang="en-US" dirty="0"/>
          </a:p>
        </p:txBody>
      </p:sp>
    </p:spTree>
    <p:extLst>
      <p:ext uri="{BB962C8B-B14F-4D97-AF65-F5344CB8AC3E}">
        <p14:creationId xmlns:p14="http://schemas.microsoft.com/office/powerpoint/2010/main" val="11360004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00075" y="210739"/>
            <a:ext cx="8229600"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In-depth study #7: Sustainable Livelihoods</a:t>
            </a:r>
            <a:br>
              <a:rPr lang="en-US" sz="3600" cap="small" dirty="0" smtClean="0">
                <a:solidFill>
                  <a:schemeClr val="tx1">
                    <a:lumMod val="65000"/>
                    <a:lumOff val="35000"/>
                  </a:schemeClr>
                </a:solidFill>
                <a:ea typeface="ＭＳ Ｐゴシック" pitchFamily="34" charset="-128"/>
              </a:rPr>
            </a:b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676275" y="889844"/>
            <a:ext cx="7620000" cy="3970318"/>
          </a:xfrm>
          <a:prstGeom prst="rect">
            <a:avLst/>
          </a:prstGeom>
        </p:spPr>
        <p:txBody>
          <a:bodyPr wrap="square">
            <a:spAutoFit/>
          </a:bodyPr>
          <a:lstStyle/>
          <a:p>
            <a:endParaRPr lang="en-US" b="1" dirty="0" smtClean="0"/>
          </a:p>
          <a:p>
            <a:r>
              <a:rPr lang="en-US" b="1" dirty="0" smtClean="0"/>
              <a:t>Purpose</a:t>
            </a:r>
            <a:r>
              <a:rPr lang="en-US" b="1" dirty="0"/>
              <a:t>: </a:t>
            </a:r>
            <a:r>
              <a:rPr lang="en-US" dirty="0" smtClean="0"/>
              <a:t>To</a:t>
            </a:r>
            <a:r>
              <a:rPr lang="en-US" b="1" dirty="0" smtClean="0"/>
              <a:t> </a:t>
            </a:r>
            <a:r>
              <a:rPr lang="en-US" dirty="0"/>
              <a:t>explore the impact of public access venues on education, income </a:t>
            </a:r>
            <a:r>
              <a:rPr lang="en-US" dirty="0" smtClean="0"/>
              <a:t>generation, </a:t>
            </a:r>
            <a:r>
              <a:rPr lang="en-US" dirty="0"/>
              <a:t>and employment opportunities for </a:t>
            </a:r>
            <a:r>
              <a:rPr lang="en-US" dirty="0" smtClean="0"/>
              <a:t>users</a:t>
            </a:r>
          </a:p>
          <a:p>
            <a:endParaRPr lang="en-US" dirty="0"/>
          </a:p>
          <a:p>
            <a:r>
              <a:rPr lang="en-US" b="1" dirty="0"/>
              <a:t>Country: </a:t>
            </a:r>
            <a:r>
              <a:rPr lang="en-US" dirty="0" smtClean="0"/>
              <a:t>Botswana</a:t>
            </a:r>
            <a:endParaRPr lang="en-US" dirty="0"/>
          </a:p>
          <a:p>
            <a:endParaRPr lang="en-US" dirty="0"/>
          </a:p>
          <a:p>
            <a:r>
              <a:rPr lang="en-US" b="1" dirty="0"/>
              <a:t>Principal </a:t>
            </a:r>
            <a:r>
              <a:rPr lang="en-US" b="1" dirty="0" smtClean="0"/>
              <a:t>Investigators: </a:t>
            </a:r>
          </a:p>
          <a:p>
            <a:pPr marL="285750" indent="-285750">
              <a:buFont typeface="Wingdings" panose="05000000000000000000" pitchFamily="2" charset="2"/>
              <a:buChar char="§"/>
            </a:pPr>
            <a:r>
              <a:rPr lang="en-US" dirty="0" smtClean="0"/>
              <a:t>Angelina Totolo (University of Botswana)</a:t>
            </a:r>
          </a:p>
          <a:p>
            <a:pPr marL="285750" indent="-285750">
              <a:buFont typeface="Wingdings" panose="05000000000000000000" pitchFamily="2" charset="2"/>
              <a:buChar char="§"/>
            </a:pPr>
            <a:r>
              <a:rPr lang="en-US" dirty="0" smtClean="0"/>
              <a:t>Jacobus </a:t>
            </a:r>
            <a:r>
              <a:rPr lang="en-US" dirty="0"/>
              <a:t>Christiaan </a:t>
            </a:r>
            <a:r>
              <a:rPr lang="en-US" dirty="0" smtClean="0"/>
              <a:t>Renken (University of Botswana)</a:t>
            </a:r>
            <a:endParaRPr lang="en-US" dirty="0"/>
          </a:p>
          <a:p>
            <a:endParaRPr lang="en-US" dirty="0"/>
          </a:p>
          <a:p>
            <a:r>
              <a:rPr lang="en-US" b="1" dirty="0"/>
              <a:t>Research methods: </a:t>
            </a:r>
          </a:p>
          <a:p>
            <a:pPr marL="285750" indent="-285750">
              <a:buFont typeface="Wingdings" panose="05000000000000000000" pitchFamily="2" charset="2"/>
              <a:buChar char="§"/>
            </a:pPr>
            <a:r>
              <a:rPr lang="en-US" dirty="0" smtClean="0"/>
              <a:t>User surveys</a:t>
            </a:r>
          </a:p>
          <a:p>
            <a:pPr marL="285750" indent="-285750">
              <a:buFont typeface="Wingdings" panose="05000000000000000000" pitchFamily="2" charset="2"/>
              <a:buChar char="§"/>
            </a:pPr>
            <a:r>
              <a:rPr lang="en-US" dirty="0" smtClean="0"/>
              <a:t>Interviews</a:t>
            </a:r>
          </a:p>
          <a:p>
            <a:pPr marL="285750" indent="-285750">
              <a:buFont typeface="Wingdings" panose="05000000000000000000" pitchFamily="2" charset="2"/>
              <a:buChar char="§"/>
            </a:pPr>
            <a:r>
              <a:rPr lang="en-US" dirty="0" smtClean="0"/>
              <a:t>Focus groups</a:t>
            </a:r>
            <a:endParaRPr lang="en-US" dirty="0"/>
          </a:p>
        </p:txBody>
      </p:sp>
    </p:spTree>
    <p:extLst>
      <p:ext uri="{BB962C8B-B14F-4D97-AF65-F5344CB8AC3E}">
        <p14:creationId xmlns:p14="http://schemas.microsoft.com/office/powerpoint/2010/main" val="2638955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00075" y="210739"/>
            <a:ext cx="8229600" cy="1143000"/>
          </a:xfrm>
          <a:prstGeom prst="rect">
            <a:avLst/>
          </a:prstGeom>
        </p:spPr>
        <p:txBody>
          <a:bodyPr>
            <a:normAutofit fontScale="975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Findings</a:t>
            </a: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676275" y="1492225"/>
            <a:ext cx="7620000" cy="3600986"/>
          </a:xfrm>
          <a:prstGeom prst="rect">
            <a:avLst/>
          </a:prstGeom>
        </p:spPr>
        <p:txBody>
          <a:bodyPr wrap="square">
            <a:spAutoFit/>
          </a:bodyPr>
          <a:lstStyle/>
          <a:p>
            <a:pPr marL="285750" indent="-285750">
              <a:buFont typeface="Wingdings" panose="05000000000000000000" pitchFamily="2" charset="2"/>
              <a:buChar char="§"/>
            </a:pPr>
            <a:r>
              <a:rPr lang="en-US" sz="3200" dirty="0" smtClean="0"/>
              <a:t>User snapshot</a:t>
            </a:r>
          </a:p>
          <a:p>
            <a:pPr marL="285750" indent="-285750">
              <a:buFont typeface="Wingdings" panose="05000000000000000000" pitchFamily="2" charset="2"/>
              <a:buChar char="§"/>
            </a:pPr>
            <a:r>
              <a:rPr lang="en-US" sz="3200" dirty="0" smtClean="0"/>
              <a:t>Digital inclusion</a:t>
            </a:r>
          </a:p>
          <a:p>
            <a:pPr marL="285750" indent="-285750">
              <a:buFont typeface="Wingdings" panose="05000000000000000000" pitchFamily="2" charset="2"/>
              <a:buChar char="§"/>
            </a:pPr>
            <a:r>
              <a:rPr lang="en-US" sz="3200" dirty="0" smtClean="0"/>
              <a:t>Social &amp; economic impacts</a:t>
            </a:r>
          </a:p>
          <a:p>
            <a:pPr marL="285750" indent="-285750">
              <a:buFont typeface="Wingdings" panose="05000000000000000000" pitchFamily="2" charset="2"/>
              <a:buChar char="§"/>
            </a:pPr>
            <a:r>
              <a:rPr lang="en-US" sz="3200" dirty="0" smtClean="0"/>
              <a:t>Communications &amp; leisure activities</a:t>
            </a:r>
          </a:p>
          <a:p>
            <a:pPr marL="285750" indent="-285750">
              <a:buFont typeface="Wingdings" panose="05000000000000000000" pitchFamily="2" charset="2"/>
              <a:buChar char="§"/>
            </a:pPr>
            <a:r>
              <a:rPr lang="en-US" sz="3200" dirty="0" smtClean="0"/>
              <a:t>Value of public access</a:t>
            </a:r>
          </a:p>
          <a:p>
            <a:pPr marL="285750" indent="-285750">
              <a:buFont typeface="Wingdings" panose="05000000000000000000" pitchFamily="2" charset="2"/>
              <a:buChar char="§"/>
            </a:pPr>
            <a:r>
              <a:rPr lang="en-US" sz="3200" dirty="0" smtClean="0"/>
              <a:t>Mobile phones</a:t>
            </a:r>
          </a:p>
          <a:p>
            <a:pPr marL="285750" indent="-285750">
              <a:buFont typeface="Wingdings" panose="05000000000000000000" pitchFamily="2" charset="2"/>
              <a:buChar char="§"/>
            </a:pPr>
            <a:endParaRPr lang="en-US" dirty="0" smtClean="0"/>
          </a:p>
          <a:p>
            <a:pPr marL="285750" indent="-285750">
              <a:buFont typeface="Wingdings" panose="05000000000000000000" pitchFamily="2" charset="2"/>
              <a:buChar char="§"/>
            </a:pPr>
            <a:endParaRPr lang="en-US" dirty="0"/>
          </a:p>
        </p:txBody>
      </p:sp>
    </p:spTree>
    <p:extLst>
      <p:ext uri="{BB962C8B-B14F-4D97-AF65-F5344CB8AC3E}">
        <p14:creationId xmlns:p14="http://schemas.microsoft.com/office/powerpoint/2010/main" val="26113290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295275" y="134539"/>
            <a:ext cx="8677275"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User snapshot</a:t>
            </a:r>
            <a:br>
              <a:rPr lang="en-US" sz="3600" cap="small" dirty="0" smtClean="0">
                <a:solidFill>
                  <a:schemeClr val="tx1">
                    <a:lumMod val="65000"/>
                    <a:lumOff val="35000"/>
                  </a:schemeClr>
                </a:solidFill>
                <a:ea typeface="ＭＳ Ｐゴシック" pitchFamily="34" charset="-128"/>
              </a:rPr>
            </a:b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200"/>
              </a:spcBef>
              <a:spcAft>
                <a:spcPts val="1200"/>
              </a:spcAft>
              <a:buClrTx/>
              <a:buSzTx/>
              <a:buNone/>
              <a:tabLst/>
              <a:defRPr/>
            </a:pPr>
            <a:endParaRPr lang="en-US" sz="2600" dirty="0">
              <a:solidFill>
                <a:sysClr val="windowText" lastClr="000000"/>
              </a:solidFill>
              <a:latin typeface="Calibri"/>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95275" y="924512"/>
            <a:ext cx="5610226" cy="5632311"/>
          </a:xfrm>
          <a:prstGeom prst="rect">
            <a:avLst/>
          </a:prstGeom>
        </p:spPr>
        <p:txBody>
          <a:bodyPr wrap="square">
            <a:spAutoFit/>
          </a:bodyPr>
          <a:lstStyle/>
          <a:p>
            <a:r>
              <a:rPr lang="en-US" b="1" dirty="0" smtClean="0"/>
              <a:t>Majority </a:t>
            </a:r>
            <a:r>
              <a:rPr lang="en-US" b="1" dirty="0"/>
              <a:t>of users are</a:t>
            </a:r>
            <a:r>
              <a:rPr lang="en-US" b="1" dirty="0" smtClean="0"/>
              <a:t>:</a:t>
            </a:r>
            <a:endParaRPr lang="en-US" b="1" dirty="0"/>
          </a:p>
          <a:p>
            <a:pPr marL="742950" lvl="1" indent="-285750">
              <a:buFont typeface="Wingdings" pitchFamily="2" charset="2"/>
              <a:buChar char="§"/>
            </a:pPr>
            <a:r>
              <a:rPr lang="en-US" dirty="0"/>
              <a:t>Young </a:t>
            </a:r>
            <a:r>
              <a:rPr lang="en-US" dirty="0" smtClean="0"/>
              <a:t>(68</a:t>
            </a:r>
            <a:r>
              <a:rPr lang="en-US" dirty="0"/>
              <a:t>% under 25 </a:t>
            </a:r>
            <a:r>
              <a:rPr lang="en-US" dirty="0" smtClean="0"/>
              <a:t>years old)</a:t>
            </a:r>
            <a:endParaRPr lang="en-US" dirty="0"/>
          </a:p>
          <a:p>
            <a:pPr marL="742950" lvl="1" indent="-285750">
              <a:buFont typeface="Wingdings" pitchFamily="2" charset="2"/>
              <a:buChar char="§"/>
            </a:pPr>
            <a:r>
              <a:rPr lang="en-US" dirty="0" smtClean="0"/>
              <a:t>Male (65%)</a:t>
            </a:r>
            <a:endParaRPr lang="en-US" dirty="0"/>
          </a:p>
          <a:p>
            <a:pPr marL="742950" lvl="1" indent="-285750">
              <a:buFont typeface="Wingdings" pitchFamily="2" charset="2"/>
              <a:buChar char="§"/>
            </a:pPr>
            <a:r>
              <a:rPr lang="en-US" dirty="0"/>
              <a:t>E</a:t>
            </a:r>
            <a:r>
              <a:rPr lang="en-US" dirty="0" smtClean="0"/>
              <a:t>ducated (82</a:t>
            </a:r>
            <a:r>
              <a:rPr lang="en-US" dirty="0"/>
              <a:t>% </a:t>
            </a:r>
            <a:r>
              <a:rPr lang="en-US" dirty="0" smtClean="0"/>
              <a:t>high school +)</a:t>
            </a:r>
            <a:endParaRPr lang="en-US" dirty="0"/>
          </a:p>
          <a:p>
            <a:pPr marL="742950" lvl="1" indent="-285750">
              <a:buFont typeface="Wingdings" pitchFamily="2" charset="2"/>
              <a:buChar char="§"/>
            </a:pPr>
            <a:r>
              <a:rPr lang="en-US" dirty="0" smtClean="0"/>
              <a:t>Students (44%)</a:t>
            </a:r>
            <a:endParaRPr lang="en-US" dirty="0"/>
          </a:p>
          <a:p>
            <a:pPr marL="742950" lvl="1" indent="-285750">
              <a:buFont typeface="Wingdings" pitchFamily="2" charset="2"/>
              <a:buChar char="§"/>
            </a:pPr>
            <a:r>
              <a:rPr lang="en-US" dirty="0" smtClean="0"/>
              <a:t>Employed (39%)</a:t>
            </a:r>
            <a:endParaRPr lang="en-US" dirty="0"/>
          </a:p>
          <a:p>
            <a:pPr marL="742950" lvl="1" indent="-285750">
              <a:buFont typeface="Wingdings" pitchFamily="2" charset="2"/>
              <a:buChar char="§"/>
            </a:pPr>
            <a:r>
              <a:rPr lang="en-US" dirty="0"/>
              <a:t>Proficient in </a:t>
            </a:r>
            <a:r>
              <a:rPr lang="en-US" dirty="0" smtClean="0"/>
              <a:t>English (74%)</a:t>
            </a:r>
            <a:endParaRPr lang="en-US" dirty="0"/>
          </a:p>
          <a:p>
            <a:endParaRPr lang="en-US" b="1" dirty="0" smtClean="0"/>
          </a:p>
          <a:p>
            <a:endParaRPr lang="en-US" b="1" dirty="0"/>
          </a:p>
          <a:p>
            <a:r>
              <a:rPr lang="en-US" b="1" dirty="0" smtClean="0"/>
              <a:t>Majority </a:t>
            </a:r>
            <a:r>
              <a:rPr lang="en-US" b="1" dirty="0"/>
              <a:t>of users</a:t>
            </a:r>
            <a:r>
              <a:rPr lang="en-US" b="1" dirty="0" smtClean="0"/>
              <a:t>:</a:t>
            </a:r>
            <a:endParaRPr lang="en-US" b="1" dirty="0"/>
          </a:p>
          <a:p>
            <a:pPr marL="742950" lvl="1" indent="-285750">
              <a:buFont typeface="Wingdings" pitchFamily="2" charset="2"/>
              <a:buChar char="§"/>
            </a:pPr>
            <a:r>
              <a:rPr lang="en-US" dirty="0"/>
              <a:t>Have </a:t>
            </a:r>
            <a:r>
              <a:rPr lang="en-US" dirty="0" smtClean="0"/>
              <a:t>+3 </a:t>
            </a:r>
            <a:r>
              <a:rPr lang="en-US" dirty="0"/>
              <a:t>years computer </a:t>
            </a:r>
            <a:r>
              <a:rPr lang="en-US" dirty="0" smtClean="0"/>
              <a:t>&amp; internet experience (60%)</a:t>
            </a:r>
            <a:endParaRPr lang="en-US" dirty="0"/>
          </a:p>
          <a:p>
            <a:pPr marL="742950" lvl="1" indent="-285750">
              <a:buFont typeface="Wingdings" pitchFamily="2" charset="2"/>
              <a:buChar char="§"/>
            </a:pPr>
            <a:r>
              <a:rPr lang="en-US" dirty="0"/>
              <a:t>Have medium or high computer </a:t>
            </a:r>
            <a:r>
              <a:rPr lang="en-US" dirty="0" smtClean="0"/>
              <a:t>skills (80%)</a:t>
            </a:r>
            <a:endParaRPr lang="en-US" dirty="0"/>
          </a:p>
          <a:p>
            <a:pPr marL="742950" lvl="1" indent="-285750">
              <a:buFont typeface="Wingdings" pitchFamily="2" charset="2"/>
              <a:buChar char="§"/>
            </a:pPr>
            <a:r>
              <a:rPr lang="en-US" dirty="0"/>
              <a:t>Have medium or high i</a:t>
            </a:r>
            <a:r>
              <a:rPr lang="en-US" dirty="0" smtClean="0"/>
              <a:t>nternet skills (69%)</a:t>
            </a:r>
            <a:endParaRPr lang="en-US" dirty="0"/>
          </a:p>
          <a:p>
            <a:pPr marL="742950" lvl="1" indent="-285750">
              <a:buFont typeface="Wingdings" pitchFamily="2" charset="2"/>
              <a:buChar char="§"/>
            </a:pPr>
            <a:r>
              <a:rPr lang="en-US" dirty="0"/>
              <a:t>Own ICTs:</a:t>
            </a:r>
          </a:p>
          <a:p>
            <a:pPr marL="1200150" lvl="2" indent="-285750">
              <a:buFont typeface="Arial" pitchFamily="34" charset="0"/>
              <a:buChar char="•"/>
            </a:pPr>
            <a:r>
              <a:rPr lang="en-US" dirty="0" smtClean="0"/>
              <a:t>Computers (56%)</a:t>
            </a:r>
            <a:endParaRPr lang="en-US" dirty="0"/>
          </a:p>
          <a:p>
            <a:pPr marL="1200150" lvl="2" indent="-285750">
              <a:buFont typeface="Arial" pitchFamily="34" charset="0"/>
              <a:buChar char="•"/>
            </a:pPr>
            <a:r>
              <a:rPr lang="en-US" dirty="0"/>
              <a:t>Internet </a:t>
            </a:r>
            <a:r>
              <a:rPr lang="en-US" dirty="0" smtClean="0"/>
              <a:t>access (28%)</a:t>
            </a:r>
            <a:endParaRPr lang="en-US" dirty="0"/>
          </a:p>
          <a:p>
            <a:pPr marL="1200150" lvl="2" indent="-285750">
              <a:buFont typeface="Arial" pitchFamily="34" charset="0"/>
              <a:buChar char="•"/>
            </a:pPr>
            <a:r>
              <a:rPr lang="en-US" dirty="0" smtClean="0"/>
              <a:t>TV (95%)</a:t>
            </a:r>
            <a:endParaRPr lang="en-US" dirty="0"/>
          </a:p>
          <a:p>
            <a:pPr marL="1200150" lvl="2" indent="-285750">
              <a:buFont typeface="Arial" pitchFamily="34" charset="0"/>
              <a:buChar char="•"/>
            </a:pPr>
            <a:r>
              <a:rPr lang="en-US" dirty="0" smtClean="0"/>
              <a:t>Radio (83%)</a:t>
            </a:r>
            <a:endParaRPr lang="en-US" dirty="0"/>
          </a:p>
          <a:p>
            <a:pPr marL="1200150" lvl="2" indent="-285750">
              <a:buFont typeface="Arial" pitchFamily="34" charset="0"/>
              <a:buChar char="•"/>
            </a:pPr>
            <a:r>
              <a:rPr lang="en-US" dirty="0"/>
              <a:t>Mobile </a:t>
            </a:r>
            <a:r>
              <a:rPr lang="en-US" dirty="0" smtClean="0"/>
              <a:t>phones (96%)</a:t>
            </a:r>
            <a:endParaRPr lang="en-US" dirty="0"/>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36275" y="898645"/>
            <a:ext cx="3502925" cy="2543773"/>
          </a:xfrm>
          <a:prstGeom prst="rect">
            <a:avLst/>
          </a:prstGeom>
          <a:effectLst>
            <a:outerShdw blurRad="50800" dist="63500" dir="2700000" algn="tl" rotWithShape="0">
              <a:prstClr val="black">
                <a:alpha val="40000"/>
              </a:prstClr>
            </a:outerShdw>
          </a:effectLst>
        </p:spPr>
      </p:pic>
      <p:sp>
        <p:nvSpPr>
          <p:cNvPr id="10" name="TextBox 9"/>
          <p:cNvSpPr txBox="1"/>
          <p:nvPr/>
        </p:nvSpPr>
        <p:spPr>
          <a:xfrm>
            <a:off x="7941794" y="949553"/>
            <a:ext cx="897406" cy="215444"/>
          </a:xfrm>
          <a:prstGeom prst="rect">
            <a:avLst/>
          </a:prstGeom>
          <a:noFill/>
        </p:spPr>
        <p:txBody>
          <a:bodyPr wrap="square" rtlCol="0">
            <a:spAutoFit/>
          </a:bodyPr>
          <a:lstStyle/>
          <a:p>
            <a:r>
              <a:rPr lang="en-US" sz="800" b="1" dirty="0">
                <a:solidFill>
                  <a:schemeClr val="bg1">
                    <a:lumMod val="50000"/>
                  </a:schemeClr>
                </a:solidFill>
                <a:sym typeface="Symbol"/>
              </a:rPr>
              <a:t></a:t>
            </a:r>
            <a:r>
              <a:rPr lang="en-US" sz="800" b="1" dirty="0" smtClean="0">
                <a:solidFill>
                  <a:schemeClr val="bg1">
                    <a:lumMod val="50000"/>
                  </a:schemeClr>
                </a:solidFill>
                <a:sym typeface="Symbol"/>
              </a:rPr>
              <a:t> Jewish Agency</a:t>
            </a:r>
            <a:endParaRPr lang="en-US" sz="800" b="1" dirty="0">
              <a:solidFill>
                <a:schemeClr val="bg1">
                  <a:lumMod val="50000"/>
                </a:schemeClr>
              </a:solidFill>
            </a:endParaRPr>
          </a:p>
        </p:txBody>
      </p:sp>
      <p:pic>
        <p:nvPicPr>
          <p:cNvPr id="11" name="Picture 10"/>
          <p:cNvPicPr preferRelativeResize="0">
            <a:picLocks/>
          </p:cNvPicPr>
          <p:nvPr/>
        </p:nvPicPr>
        <p:blipFill>
          <a:blip r:embed="rId5">
            <a:extLst>
              <a:ext uri="{28A0092B-C50C-407E-A947-70E740481C1C}">
                <a14:useLocalDpi xmlns:a14="http://schemas.microsoft.com/office/drawing/2010/main" val="0"/>
              </a:ext>
            </a:extLst>
          </a:blip>
          <a:stretch>
            <a:fillRect/>
          </a:stretch>
        </p:blipFill>
        <p:spPr>
          <a:xfrm>
            <a:off x="5336275" y="3988924"/>
            <a:ext cx="3502152" cy="2542032"/>
          </a:xfrm>
          <a:prstGeom prst="rect">
            <a:avLst/>
          </a:prstGeom>
          <a:effectLst>
            <a:outerShdw blurRad="50800" dist="63500" dir="2700000" algn="tl" rotWithShape="0">
              <a:prstClr val="black">
                <a:alpha val="40000"/>
              </a:prstClr>
            </a:outerShdw>
          </a:effectLst>
        </p:spPr>
      </p:pic>
      <p:sp>
        <p:nvSpPr>
          <p:cNvPr id="12" name="TextBox 11"/>
          <p:cNvSpPr txBox="1"/>
          <p:nvPr/>
        </p:nvSpPr>
        <p:spPr>
          <a:xfrm>
            <a:off x="8141028" y="3992702"/>
            <a:ext cx="710256" cy="215444"/>
          </a:xfrm>
          <a:prstGeom prst="rect">
            <a:avLst/>
          </a:prstGeom>
          <a:noFill/>
        </p:spPr>
        <p:txBody>
          <a:bodyPr wrap="square" rtlCol="0">
            <a:spAutoFit/>
          </a:bodyPr>
          <a:lstStyle/>
          <a:p>
            <a:r>
              <a:rPr lang="en-US" sz="800" b="1" dirty="0" smtClean="0">
                <a:solidFill>
                  <a:schemeClr val="bg1">
                    <a:lumMod val="50000"/>
                  </a:schemeClr>
                </a:solidFill>
                <a:sym typeface="Symbol"/>
              </a:rPr>
              <a:t></a:t>
            </a:r>
            <a:r>
              <a:rPr lang="en-US" sz="800" b="1" dirty="0">
                <a:solidFill>
                  <a:schemeClr val="bg1">
                    <a:lumMod val="50000"/>
                  </a:schemeClr>
                </a:solidFill>
                <a:sym typeface="Symbol"/>
              </a:rPr>
              <a:t> </a:t>
            </a:r>
            <a:r>
              <a:rPr lang="en-US" sz="800" b="1" dirty="0" smtClean="0">
                <a:solidFill>
                  <a:schemeClr val="bg1">
                    <a:lumMod val="50000"/>
                  </a:schemeClr>
                </a:solidFill>
                <a:sym typeface="Symbol"/>
              </a:rPr>
              <a:t>Corycam</a:t>
            </a:r>
            <a:endParaRPr lang="en-US" sz="800" b="1" dirty="0">
              <a:solidFill>
                <a:schemeClr val="bg1">
                  <a:lumMod val="50000"/>
                </a:schemeClr>
              </a:solidFill>
            </a:endParaRPr>
          </a:p>
        </p:txBody>
      </p:sp>
      <p:sp>
        <p:nvSpPr>
          <p:cNvPr id="14" name="Slide Number Placeholder 2"/>
          <p:cNvSpPr txBox="1">
            <a:spLocks/>
          </p:cNvSpPr>
          <p:nvPr/>
        </p:nvSpPr>
        <p:spPr>
          <a:xfrm>
            <a:off x="6651406" y="6586484"/>
            <a:ext cx="2407631" cy="210316"/>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BCA15F84-81B3-4BAB-ABCE-7A3ED86D1385}" type="slidenum">
              <a:rPr lang="en-US" sz="1200" smtClean="0">
                <a:solidFill>
                  <a:prstClr val="black">
                    <a:tint val="75000"/>
                  </a:prstClr>
                </a:solidFill>
              </a:rPr>
              <a:pPr algn="r"/>
              <a:t>31</a:t>
            </a:fld>
            <a:endParaRPr lang="en-US" sz="1200" dirty="0">
              <a:solidFill>
                <a:prstClr val="black">
                  <a:tint val="75000"/>
                </a:prstClr>
              </a:solidFill>
            </a:endParaRPr>
          </a:p>
        </p:txBody>
      </p:sp>
    </p:spTree>
    <p:extLst>
      <p:ext uri="{BB962C8B-B14F-4D97-AF65-F5344CB8AC3E}">
        <p14:creationId xmlns:p14="http://schemas.microsoft.com/office/powerpoint/2010/main" val="154686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295275" y="134539"/>
            <a:ext cx="8677275"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Digital Inclusion</a:t>
            </a:r>
            <a:br>
              <a:rPr lang="en-US" sz="3600" cap="small" dirty="0" smtClean="0">
                <a:solidFill>
                  <a:schemeClr val="tx1">
                    <a:lumMod val="65000"/>
                    <a:lumOff val="35000"/>
                  </a:schemeClr>
                </a:solidFill>
                <a:ea typeface="ＭＳ Ｐゴシック" pitchFamily="34" charset="-128"/>
              </a:rPr>
            </a:b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200"/>
              </a:spcBef>
              <a:spcAft>
                <a:spcPts val="1200"/>
              </a:spcAft>
              <a:buClrTx/>
              <a:buSzTx/>
              <a:buNone/>
              <a:tabLst/>
              <a:defRPr/>
            </a:pPr>
            <a:endParaRPr lang="en-US" sz="2600" dirty="0">
              <a:solidFill>
                <a:sysClr val="windowText" lastClr="000000"/>
              </a:solidFill>
              <a:latin typeface="Calibri"/>
            </a:endParaRP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 y="2400300"/>
            <a:ext cx="8263719" cy="4229099"/>
          </a:xfrm>
          <a:prstGeom prst="rect">
            <a:avLst/>
          </a:prstGeom>
          <a:effectLst>
            <a:outerShdw blurRad="50800" dist="63500" dir="2700000" algn="tl" rotWithShape="0">
              <a:prstClr val="black">
                <a:alpha val="40000"/>
              </a:prstClr>
            </a:outerShdw>
          </a:effectLst>
        </p:spPr>
      </p:pic>
      <p:sp>
        <p:nvSpPr>
          <p:cNvPr id="11" name="TextBox 10"/>
          <p:cNvSpPr txBox="1"/>
          <p:nvPr/>
        </p:nvSpPr>
        <p:spPr>
          <a:xfrm>
            <a:off x="8041099" y="6413955"/>
            <a:ext cx="931451" cy="215444"/>
          </a:xfrm>
          <a:prstGeom prst="rect">
            <a:avLst/>
          </a:prstGeom>
          <a:noFill/>
        </p:spPr>
        <p:txBody>
          <a:bodyPr wrap="square" rtlCol="0">
            <a:spAutoFit/>
          </a:bodyPr>
          <a:lstStyle/>
          <a:p>
            <a:r>
              <a:rPr lang="en-US" sz="800" dirty="0" smtClean="0">
                <a:solidFill>
                  <a:schemeClr val="bg1">
                    <a:lumMod val="65000"/>
                  </a:schemeClr>
                </a:solidFill>
                <a:sym typeface="Symbol"/>
              </a:rPr>
              <a:t> Dorian V.</a:t>
            </a:r>
            <a:endParaRPr lang="en-US" sz="800" dirty="0">
              <a:solidFill>
                <a:schemeClr val="bg1">
                  <a:lumMod val="65000"/>
                </a:schemeClr>
              </a:solidFill>
            </a:endParaRPr>
          </a:p>
        </p:txBody>
      </p:sp>
      <p:sp>
        <p:nvSpPr>
          <p:cNvPr id="2" name="TextBox 1"/>
          <p:cNvSpPr txBox="1"/>
          <p:nvPr/>
        </p:nvSpPr>
        <p:spPr>
          <a:xfrm>
            <a:off x="676275" y="1057275"/>
            <a:ext cx="7620000" cy="1200329"/>
          </a:xfrm>
          <a:prstGeom prst="rect">
            <a:avLst/>
          </a:prstGeom>
          <a:noFill/>
        </p:spPr>
        <p:txBody>
          <a:bodyPr wrap="square" rtlCol="0">
            <a:spAutoFit/>
          </a:bodyPr>
          <a:lstStyle/>
          <a:p>
            <a:pPr marL="285750" indent="-285750">
              <a:buFont typeface="Wingdings" panose="05000000000000000000" pitchFamily="2" charset="2"/>
              <a:buChar char="§"/>
            </a:pPr>
            <a:r>
              <a:rPr lang="en-US" dirty="0" smtClean="0"/>
              <a:t>A major contribution of public access is digital inclusion (technology access, information access, and ICT skills)</a:t>
            </a:r>
          </a:p>
          <a:p>
            <a:pPr marL="285750" indent="-285750">
              <a:buFont typeface="Wingdings" panose="05000000000000000000" pitchFamily="2" charset="2"/>
              <a:buChar char="§"/>
            </a:pPr>
            <a:r>
              <a:rPr lang="en-US" dirty="0" smtClean="0"/>
              <a:t>Digital inclusion is necessary before people can realize social and economic benefits</a:t>
            </a:r>
            <a:endParaRPr lang="en-US" dirty="0"/>
          </a:p>
        </p:txBody>
      </p:sp>
    </p:spTree>
    <p:extLst>
      <p:ext uri="{BB962C8B-B14F-4D97-AF65-F5344CB8AC3E}">
        <p14:creationId xmlns:p14="http://schemas.microsoft.com/office/powerpoint/2010/main" val="334252780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295275" y="134539"/>
            <a:ext cx="8677275"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The Critical First Touch</a:t>
            </a:r>
            <a:br>
              <a:rPr lang="en-US" sz="3600" cap="small" dirty="0" smtClean="0">
                <a:solidFill>
                  <a:schemeClr val="tx1">
                    <a:lumMod val="65000"/>
                    <a:lumOff val="35000"/>
                  </a:schemeClr>
                </a:solidFill>
                <a:ea typeface="ＭＳ Ｐゴシック" pitchFamily="34" charset="-128"/>
              </a:rPr>
            </a:b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200"/>
              </a:spcBef>
              <a:spcAft>
                <a:spcPts val="1200"/>
              </a:spcAft>
              <a:buClrTx/>
              <a:buSzTx/>
              <a:buNone/>
              <a:tabLst/>
              <a:defRPr/>
            </a:pPr>
            <a:endParaRPr lang="en-US" sz="2600" dirty="0">
              <a:solidFill>
                <a:sysClr val="windowText" lastClr="000000"/>
              </a:solidFill>
              <a:latin typeface="Calibri"/>
            </a:endParaRPr>
          </a:p>
        </p:txBody>
      </p:sp>
      <p:graphicFrame>
        <p:nvGraphicFramePr>
          <p:cNvPr id="5" name="Chart 4"/>
          <p:cNvGraphicFramePr/>
          <p:nvPr>
            <p:extLst>
              <p:ext uri="{D42A27DB-BD31-4B8C-83A1-F6EECF244321}">
                <p14:modId xmlns:p14="http://schemas.microsoft.com/office/powerpoint/2010/main" val="1916641950"/>
              </p:ext>
            </p:extLst>
          </p:nvPr>
        </p:nvGraphicFramePr>
        <p:xfrm>
          <a:off x="676275" y="2811601"/>
          <a:ext cx="7820025" cy="3817799"/>
        </p:xfrm>
        <a:graphic>
          <a:graphicData uri="http://schemas.openxmlformats.org/drawingml/2006/chart">
            <c:chart xmlns:c="http://schemas.openxmlformats.org/drawingml/2006/chart" xmlns:r="http://schemas.openxmlformats.org/officeDocument/2006/relationships" r:id="rId3"/>
          </a:graphicData>
        </a:graphic>
      </p:graphicFrame>
      <p:sp>
        <p:nvSpPr>
          <p:cNvPr id="2" name="TextBox 1"/>
          <p:cNvSpPr txBox="1"/>
          <p:nvPr/>
        </p:nvSpPr>
        <p:spPr>
          <a:xfrm>
            <a:off x="676274" y="585364"/>
            <a:ext cx="7620001" cy="2308324"/>
          </a:xfrm>
          <a:prstGeom prst="rect">
            <a:avLst/>
          </a:prstGeom>
          <a:noFill/>
        </p:spPr>
        <p:txBody>
          <a:bodyPr wrap="square" rtlCol="0">
            <a:spAutoFit/>
          </a:bodyPr>
          <a:lstStyle/>
          <a:p>
            <a:pPr marL="285750" indent="-285750">
              <a:buFont typeface="Arial" pitchFamily="34" charset="0"/>
              <a:buChar char="•"/>
            </a:pPr>
            <a:endParaRPr lang="en-US" dirty="0" smtClean="0"/>
          </a:p>
          <a:p>
            <a:pPr marL="285750" indent="-285750">
              <a:buFont typeface="Wingdings" pitchFamily="2" charset="2"/>
              <a:buChar char="§"/>
            </a:pPr>
            <a:r>
              <a:rPr lang="en-US" dirty="0" smtClean="0"/>
              <a:t>For </a:t>
            </a:r>
            <a:r>
              <a:rPr lang="en-US" dirty="0"/>
              <a:t>more than half of the user survey respondents, a public access venue provided them with </a:t>
            </a:r>
            <a:r>
              <a:rPr lang="en-US" dirty="0" smtClean="0"/>
              <a:t>their:</a:t>
            </a:r>
          </a:p>
          <a:p>
            <a:pPr marL="742950" lvl="1" indent="-285750">
              <a:buFont typeface="Arial" pitchFamily="34" charset="0"/>
              <a:buChar char="•"/>
            </a:pPr>
            <a:r>
              <a:rPr lang="en-US" i="1" dirty="0" smtClean="0"/>
              <a:t>first </a:t>
            </a:r>
            <a:r>
              <a:rPr lang="en-US" i="1" dirty="0"/>
              <a:t>ever </a:t>
            </a:r>
            <a:r>
              <a:rPr lang="en-US" dirty="0"/>
              <a:t>contact with computers (50%) </a:t>
            </a:r>
          </a:p>
          <a:p>
            <a:pPr marL="742950" lvl="1" indent="-285750">
              <a:buFont typeface="Arial" pitchFamily="34" charset="0"/>
              <a:buChar char="•"/>
            </a:pPr>
            <a:r>
              <a:rPr lang="en-US" i="1" dirty="0" smtClean="0"/>
              <a:t>first </a:t>
            </a:r>
            <a:r>
              <a:rPr lang="en-US" i="1" dirty="0"/>
              <a:t>ever </a:t>
            </a:r>
            <a:r>
              <a:rPr lang="en-US" dirty="0"/>
              <a:t>contact with the </a:t>
            </a:r>
            <a:r>
              <a:rPr lang="en-US" dirty="0" smtClean="0"/>
              <a:t>internet </a:t>
            </a:r>
            <a:r>
              <a:rPr lang="en-US" dirty="0"/>
              <a:t>(62</a:t>
            </a:r>
            <a:r>
              <a:rPr lang="en-US" dirty="0" smtClean="0"/>
              <a:t>%)</a:t>
            </a:r>
          </a:p>
          <a:p>
            <a:pPr marL="342900" indent="-342900">
              <a:buFont typeface="Wingdings" panose="05000000000000000000" pitchFamily="2" charset="2"/>
              <a:buChar char="§"/>
            </a:pPr>
            <a:r>
              <a:rPr lang="en-US" dirty="0" smtClean="0"/>
              <a:t>In countries with lower socio-economic standing (Bangladesh &amp; Ghana), public access provided almost 80% of users with their first contact</a:t>
            </a:r>
          </a:p>
          <a:p>
            <a:endParaRPr lang="en-US" b="1" dirty="0"/>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090401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295275" y="134539"/>
            <a:ext cx="8677275"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Only Option for Access</a:t>
            </a:r>
            <a:br>
              <a:rPr lang="en-US" sz="3600" cap="small" dirty="0" smtClean="0">
                <a:solidFill>
                  <a:schemeClr val="tx1">
                    <a:lumMod val="65000"/>
                    <a:lumOff val="35000"/>
                  </a:schemeClr>
                </a:solidFill>
                <a:ea typeface="ＭＳ Ｐゴシック" pitchFamily="34" charset="-128"/>
              </a:rPr>
            </a:b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200"/>
              </a:spcBef>
              <a:spcAft>
                <a:spcPts val="1200"/>
              </a:spcAft>
              <a:buClrTx/>
              <a:buSzTx/>
              <a:buNone/>
              <a:tabLst/>
              <a:defRPr/>
            </a:pPr>
            <a:endParaRPr lang="en-US" sz="2600" dirty="0">
              <a:solidFill>
                <a:sysClr val="windowText" lastClr="000000"/>
              </a:solidFill>
              <a:latin typeface="Calibri"/>
            </a:endParaRPr>
          </a:p>
        </p:txBody>
      </p:sp>
      <p:sp>
        <p:nvSpPr>
          <p:cNvPr id="2" name="TextBox 1"/>
          <p:cNvSpPr txBox="1"/>
          <p:nvPr/>
        </p:nvSpPr>
        <p:spPr>
          <a:xfrm>
            <a:off x="676275" y="1196458"/>
            <a:ext cx="2946717" cy="4985980"/>
          </a:xfrm>
          <a:prstGeom prst="rect">
            <a:avLst/>
          </a:prstGeom>
          <a:noFill/>
        </p:spPr>
        <p:txBody>
          <a:bodyPr wrap="square" rtlCol="0">
            <a:spAutoFit/>
          </a:bodyPr>
          <a:lstStyle/>
          <a:p>
            <a:endParaRPr lang="en-US" b="1" dirty="0"/>
          </a:p>
          <a:p>
            <a:pPr marL="285750" indent="-285750">
              <a:buFont typeface="Wingdings" pitchFamily="2" charset="2"/>
              <a:buChar char="§"/>
            </a:pPr>
            <a:r>
              <a:rPr lang="en-US" sz="2000" dirty="0"/>
              <a:t>P</a:t>
            </a:r>
            <a:r>
              <a:rPr lang="en-US" sz="2000" dirty="0" smtClean="0"/>
              <a:t>ublic </a:t>
            </a:r>
            <a:r>
              <a:rPr lang="en-US" sz="2000" dirty="0"/>
              <a:t>access venues were the </a:t>
            </a:r>
            <a:r>
              <a:rPr lang="en-US" sz="2000" b="1" dirty="0"/>
              <a:t>only source of access to the </a:t>
            </a:r>
            <a:r>
              <a:rPr lang="en-US" sz="2000" b="1" dirty="0" smtClean="0"/>
              <a:t>internet</a:t>
            </a:r>
            <a:r>
              <a:rPr lang="en-US" sz="2000" dirty="0" smtClean="0"/>
              <a:t> </a:t>
            </a:r>
            <a:r>
              <a:rPr lang="en-US" sz="2000" dirty="0"/>
              <a:t>for at least a third (33%) of survey </a:t>
            </a:r>
            <a:r>
              <a:rPr lang="en-US" sz="2000" dirty="0" smtClean="0"/>
              <a:t>respondents</a:t>
            </a:r>
          </a:p>
          <a:p>
            <a:endParaRPr lang="en-US" sz="2000" dirty="0"/>
          </a:p>
          <a:p>
            <a:endParaRPr lang="en-US" sz="2000" dirty="0" smtClean="0"/>
          </a:p>
          <a:p>
            <a:pPr marL="285750" indent="-285750">
              <a:buFont typeface="Wingdings" pitchFamily="2" charset="2"/>
              <a:buChar char="§"/>
            </a:pPr>
            <a:r>
              <a:rPr lang="en-US" sz="2000" dirty="0"/>
              <a:t>The </a:t>
            </a:r>
            <a:r>
              <a:rPr lang="en-US" sz="2000" b="1" dirty="0"/>
              <a:t>majority of respondents (over 55%) </a:t>
            </a:r>
            <a:r>
              <a:rPr lang="en-US" sz="2000" dirty="0"/>
              <a:t>would see a </a:t>
            </a:r>
            <a:r>
              <a:rPr lang="en-US" sz="2000" b="1" dirty="0"/>
              <a:t>decrease</a:t>
            </a:r>
            <a:r>
              <a:rPr lang="en-US" sz="2000" dirty="0"/>
              <a:t> in their use of </a:t>
            </a:r>
            <a:r>
              <a:rPr lang="en-US" sz="2000" dirty="0" smtClean="0"/>
              <a:t>ICT </a:t>
            </a:r>
            <a:r>
              <a:rPr lang="en-US" sz="2000" dirty="0"/>
              <a:t>if public access venues were no longer available</a:t>
            </a:r>
          </a:p>
        </p:txBody>
      </p:sp>
      <p:graphicFrame>
        <p:nvGraphicFramePr>
          <p:cNvPr id="8" name="Chart 7"/>
          <p:cNvGraphicFramePr>
            <a:graphicFrameLocks/>
          </p:cNvGraphicFramePr>
          <p:nvPr>
            <p:extLst>
              <p:ext uri="{D42A27DB-BD31-4B8C-83A1-F6EECF244321}">
                <p14:modId xmlns:p14="http://schemas.microsoft.com/office/powerpoint/2010/main" val="3336740458"/>
              </p:ext>
            </p:extLst>
          </p:nvPr>
        </p:nvGraphicFramePr>
        <p:xfrm>
          <a:off x="3689668" y="1277539"/>
          <a:ext cx="5355589" cy="5180411"/>
        </p:xfrm>
        <a:graphic>
          <a:graphicData uri="http://schemas.openxmlformats.org/drawingml/2006/chart">
            <c:chart xmlns:c="http://schemas.openxmlformats.org/drawingml/2006/chart" xmlns:r="http://schemas.openxmlformats.org/officeDocument/2006/relationships" r:id="rId3"/>
          </a:graphicData>
        </a:graphic>
      </p:graphicFrame>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5746898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295275" y="134539"/>
            <a:ext cx="8677275" cy="1143000"/>
          </a:xfrm>
          <a:prstGeom prst="rect">
            <a:avLst/>
          </a:prstGeom>
        </p:spPr>
        <p:txBody>
          <a:bodyPr>
            <a:normAutofit fontScale="975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a:solidFill>
                  <a:schemeClr val="tx1">
                    <a:lumMod val="65000"/>
                    <a:lumOff val="35000"/>
                  </a:schemeClr>
                </a:solidFill>
                <a:ea typeface="ＭＳ Ｐゴシック" pitchFamily="34" charset="-128"/>
              </a:rPr>
              <a:t>Access to </a:t>
            </a:r>
            <a:r>
              <a:rPr lang="en-US" sz="3600" cap="small" dirty="0" smtClean="0">
                <a:solidFill>
                  <a:schemeClr val="tx1">
                    <a:lumMod val="65000"/>
                    <a:lumOff val="35000"/>
                  </a:schemeClr>
                </a:solidFill>
                <a:ea typeface="ＭＳ Ｐゴシック" pitchFamily="34" charset="-128"/>
              </a:rPr>
              <a:t>Information of All Kinds</a:t>
            </a: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200"/>
              </a:spcBef>
              <a:spcAft>
                <a:spcPts val="1200"/>
              </a:spcAft>
              <a:buClrTx/>
              <a:buSzTx/>
              <a:buNone/>
              <a:tabLst/>
              <a:defRPr/>
            </a:pPr>
            <a:endParaRPr lang="en-US" sz="2600" dirty="0">
              <a:solidFill>
                <a:sysClr val="windowText" lastClr="000000"/>
              </a:solidFill>
              <a:latin typeface="Calibri"/>
            </a:endParaRPr>
          </a:p>
        </p:txBody>
      </p:sp>
      <p:sp>
        <p:nvSpPr>
          <p:cNvPr id="2" name="TextBox 1"/>
          <p:cNvSpPr txBox="1"/>
          <p:nvPr/>
        </p:nvSpPr>
        <p:spPr>
          <a:xfrm>
            <a:off x="84931" y="1057275"/>
            <a:ext cx="3693401" cy="6463308"/>
          </a:xfrm>
          <a:prstGeom prst="rect">
            <a:avLst/>
          </a:prstGeom>
          <a:noFill/>
        </p:spPr>
        <p:txBody>
          <a:bodyPr wrap="square" rtlCol="0">
            <a:spAutoFit/>
          </a:bodyPr>
          <a:lstStyle/>
          <a:p>
            <a:pPr marL="285750" indent="-285750">
              <a:buFont typeface="Wingdings" pitchFamily="2" charset="2"/>
              <a:buChar char="§"/>
            </a:pPr>
            <a:endParaRPr lang="en-US" dirty="0" smtClean="0"/>
          </a:p>
          <a:p>
            <a:pPr marL="342900" indent="-342900">
              <a:buFont typeface="Wingdings" pitchFamily="2" charset="2"/>
              <a:buChar char="§"/>
            </a:pPr>
            <a:r>
              <a:rPr lang="en-US" sz="2400" dirty="0" smtClean="0"/>
              <a:t>Users</a:t>
            </a:r>
            <a:r>
              <a:rPr lang="en-US" sz="2400" b="1" i="1" dirty="0" smtClean="0"/>
              <a:t> </a:t>
            </a:r>
            <a:r>
              <a:rPr lang="en-US" sz="2400" dirty="0" smtClean="0"/>
              <a:t>see </a:t>
            </a:r>
            <a:r>
              <a:rPr lang="en-US" sz="2400" dirty="0"/>
              <a:t>public access venues as places where a </a:t>
            </a:r>
            <a:r>
              <a:rPr lang="en-US" sz="2400" b="1" dirty="0"/>
              <a:t>broad range of information needs </a:t>
            </a:r>
            <a:r>
              <a:rPr lang="en-US" sz="2400" dirty="0"/>
              <a:t>can be </a:t>
            </a:r>
            <a:r>
              <a:rPr lang="en-US" sz="2400" dirty="0" smtClean="0"/>
              <a:t>met</a:t>
            </a:r>
            <a:endParaRPr lang="en-US" sz="2400" dirty="0"/>
          </a:p>
          <a:p>
            <a:pPr marL="342900" indent="-342900">
              <a:buFont typeface="Wingdings" pitchFamily="2" charset="2"/>
              <a:buChar char="§"/>
            </a:pPr>
            <a:endParaRPr lang="en-US" sz="2400" dirty="0"/>
          </a:p>
          <a:p>
            <a:pPr marL="342900" indent="-342900">
              <a:buFont typeface="Wingdings" pitchFamily="2" charset="2"/>
              <a:buChar char="§"/>
            </a:pPr>
            <a:r>
              <a:rPr lang="en-US" sz="2400" dirty="0" smtClean="0"/>
              <a:t>Almost </a:t>
            </a:r>
            <a:r>
              <a:rPr lang="en-US" sz="2400" dirty="0"/>
              <a:t>half of users </a:t>
            </a:r>
            <a:r>
              <a:rPr lang="en-US" sz="2400" b="1" dirty="0"/>
              <a:t>(47%) </a:t>
            </a:r>
            <a:r>
              <a:rPr lang="en-US" sz="2400" dirty="0"/>
              <a:t>had come to the public access venue on the day of the survey to look for </a:t>
            </a:r>
            <a:r>
              <a:rPr lang="en-US" sz="2400" b="1" dirty="0"/>
              <a:t>specific information </a:t>
            </a:r>
            <a:endParaRPr lang="en-US" sz="2400" b="1" dirty="0" smtClean="0"/>
          </a:p>
          <a:p>
            <a:endParaRPr lang="en-US" dirty="0"/>
          </a:p>
          <a:p>
            <a:endParaRPr lang="en-US" dirty="0" smtClean="0"/>
          </a:p>
          <a:p>
            <a:pPr marL="285750" indent="-285750">
              <a:buFont typeface="Arial" pitchFamily="34" charset="0"/>
              <a:buChar char="•"/>
            </a:pPr>
            <a:endParaRPr lang="en-US" b="1" dirty="0" smtClean="0"/>
          </a:p>
          <a:p>
            <a:endParaRPr lang="en-US" b="1" dirty="0" smtClean="0"/>
          </a:p>
          <a:p>
            <a:endParaRPr lang="en-US" b="1" dirty="0"/>
          </a:p>
          <a:p>
            <a:endParaRPr lang="en-US" b="1" dirty="0"/>
          </a:p>
        </p:txBody>
      </p:sp>
      <p:graphicFrame>
        <p:nvGraphicFramePr>
          <p:cNvPr id="10" name="Chart 9"/>
          <p:cNvGraphicFramePr>
            <a:graphicFrameLocks/>
          </p:cNvGraphicFramePr>
          <p:nvPr>
            <p:extLst>
              <p:ext uri="{D42A27DB-BD31-4B8C-83A1-F6EECF244321}">
                <p14:modId xmlns:p14="http://schemas.microsoft.com/office/powerpoint/2010/main" val="848386699"/>
              </p:ext>
            </p:extLst>
          </p:nvPr>
        </p:nvGraphicFramePr>
        <p:xfrm>
          <a:off x="3724274" y="1066799"/>
          <a:ext cx="5248275" cy="5381297"/>
        </p:xfrm>
        <a:graphic>
          <a:graphicData uri="http://schemas.openxmlformats.org/drawingml/2006/chart">
            <c:chart xmlns:c="http://schemas.openxmlformats.org/drawingml/2006/chart" xmlns:r="http://schemas.openxmlformats.org/officeDocument/2006/relationships" r:id="rId3"/>
          </a:graphicData>
        </a:graphic>
      </p:graphicFrame>
      <p:pic>
        <p:nvPicPr>
          <p:cNvPr id="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4654485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295275" y="134539"/>
            <a:ext cx="8677275" cy="1143000"/>
          </a:xfrm>
          <a:prstGeom prst="rect">
            <a:avLst/>
          </a:prstGeom>
        </p:spPr>
        <p:txBody>
          <a:bodyPr>
            <a:normAutofit fontScale="975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Digital Literacy – ICT Skills</a:t>
            </a: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200"/>
              </a:spcBef>
              <a:spcAft>
                <a:spcPts val="1200"/>
              </a:spcAft>
              <a:buClrTx/>
              <a:buSzTx/>
              <a:buNone/>
              <a:tabLst/>
              <a:defRPr/>
            </a:pPr>
            <a:endParaRPr lang="en-US" sz="2600" dirty="0">
              <a:solidFill>
                <a:sysClr val="windowText" lastClr="000000"/>
              </a:solidFill>
              <a:latin typeface="Calibri"/>
            </a:endParaRPr>
          </a:p>
        </p:txBody>
      </p:sp>
      <p:sp>
        <p:nvSpPr>
          <p:cNvPr id="2" name="TextBox 1"/>
          <p:cNvSpPr txBox="1"/>
          <p:nvPr/>
        </p:nvSpPr>
        <p:spPr>
          <a:xfrm>
            <a:off x="295273" y="1414097"/>
            <a:ext cx="3327717" cy="4985980"/>
          </a:xfrm>
          <a:prstGeom prst="rect">
            <a:avLst/>
          </a:prstGeom>
          <a:noFill/>
        </p:spPr>
        <p:txBody>
          <a:bodyPr wrap="square" rtlCol="0">
            <a:spAutoFit/>
          </a:bodyPr>
          <a:lstStyle/>
          <a:p>
            <a:pPr marL="285750" indent="-285750">
              <a:buFont typeface="Arial" pitchFamily="34" charset="0"/>
              <a:buChar char="•"/>
            </a:pPr>
            <a:endParaRPr lang="en-US" dirty="0" smtClean="0"/>
          </a:p>
          <a:p>
            <a:endParaRPr lang="en-US" dirty="0"/>
          </a:p>
          <a:p>
            <a:endParaRPr lang="en-US" dirty="0" smtClean="0"/>
          </a:p>
          <a:p>
            <a:pPr marL="285750" indent="-285750">
              <a:buFont typeface="Arial" pitchFamily="34" charset="0"/>
              <a:buChar char="•"/>
            </a:pPr>
            <a:endParaRPr lang="en-US" b="1" dirty="0" smtClean="0"/>
          </a:p>
          <a:p>
            <a:r>
              <a:rPr lang="en-US" sz="2400" dirty="0" smtClean="0"/>
              <a:t>Users </a:t>
            </a:r>
            <a:r>
              <a:rPr lang="en-US" sz="2400" dirty="0"/>
              <a:t>identified public access venues as the </a:t>
            </a:r>
            <a:r>
              <a:rPr lang="en-US" sz="2400" b="1" dirty="0"/>
              <a:t>most important place </a:t>
            </a:r>
            <a:r>
              <a:rPr lang="en-US" sz="2400" dirty="0"/>
              <a:t>a</a:t>
            </a:r>
            <a:r>
              <a:rPr lang="en-US" sz="2400" dirty="0" smtClean="0"/>
              <a:t>t </a:t>
            </a:r>
            <a:r>
              <a:rPr lang="en-US" sz="2400" dirty="0"/>
              <a:t>which they developed </a:t>
            </a:r>
            <a:r>
              <a:rPr lang="en-US" sz="2400" dirty="0" smtClean="0"/>
              <a:t>their </a:t>
            </a:r>
            <a:r>
              <a:rPr lang="en-US" sz="2400" b="1" dirty="0" smtClean="0"/>
              <a:t>computer </a:t>
            </a:r>
            <a:r>
              <a:rPr lang="en-US" sz="2400" b="1" dirty="0"/>
              <a:t>(40%) </a:t>
            </a:r>
            <a:r>
              <a:rPr lang="en-US" sz="2400" dirty="0"/>
              <a:t>and </a:t>
            </a:r>
            <a:r>
              <a:rPr lang="en-US" sz="2400" b="1" dirty="0"/>
              <a:t>i</a:t>
            </a:r>
            <a:r>
              <a:rPr lang="en-US" sz="2400" b="1" dirty="0" smtClean="0"/>
              <a:t>nternet </a:t>
            </a:r>
            <a:r>
              <a:rPr lang="en-US" sz="2400" b="1" dirty="0"/>
              <a:t>(50%) </a:t>
            </a:r>
            <a:r>
              <a:rPr lang="en-US" sz="2400" b="1" dirty="0" smtClean="0"/>
              <a:t>skills </a:t>
            </a:r>
            <a:r>
              <a:rPr lang="en-US" sz="2400" dirty="0" smtClean="0"/>
              <a:t>– more than home or school</a:t>
            </a:r>
            <a:endParaRPr lang="en-US" sz="2400" dirty="0"/>
          </a:p>
          <a:p>
            <a:endParaRPr lang="en-US" b="1" dirty="0" smtClean="0"/>
          </a:p>
          <a:p>
            <a:endParaRPr lang="en-US" b="1" dirty="0"/>
          </a:p>
          <a:p>
            <a:endParaRPr lang="en-US" b="1" dirty="0"/>
          </a:p>
        </p:txBody>
      </p:sp>
      <p:graphicFrame>
        <p:nvGraphicFramePr>
          <p:cNvPr id="11" name="Chart 10"/>
          <p:cNvGraphicFramePr>
            <a:graphicFrameLocks/>
          </p:cNvGraphicFramePr>
          <p:nvPr>
            <p:extLst>
              <p:ext uri="{D42A27DB-BD31-4B8C-83A1-F6EECF244321}">
                <p14:modId xmlns:p14="http://schemas.microsoft.com/office/powerpoint/2010/main" val="4271438945"/>
              </p:ext>
            </p:extLst>
          </p:nvPr>
        </p:nvGraphicFramePr>
        <p:xfrm>
          <a:off x="3412648" y="945931"/>
          <a:ext cx="5693322" cy="5743655"/>
        </p:xfrm>
        <a:graphic>
          <a:graphicData uri="http://schemas.openxmlformats.org/drawingml/2006/chart">
            <c:chart xmlns:c="http://schemas.openxmlformats.org/drawingml/2006/chart" xmlns:r="http://schemas.openxmlformats.org/officeDocument/2006/relationships" r:id="rId3"/>
          </a:graphicData>
        </a:graphic>
      </p:graphicFrame>
      <p:pic>
        <p:nvPicPr>
          <p:cNvPr id="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52690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295275" y="134539"/>
            <a:ext cx="8677275"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Venue Staff Support Digital Inclusion for Novice Users</a:t>
            </a: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1129830"/>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200"/>
              </a:spcBef>
              <a:spcAft>
                <a:spcPts val="1200"/>
              </a:spcAft>
              <a:buClrTx/>
              <a:buSzTx/>
              <a:buNone/>
              <a:tabLst/>
              <a:defRPr/>
            </a:pPr>
            <a:endParaRPr lang="en-US" sz="2600" dirty="0">
              <a:solidFill>
                <a:sysClr val="windowText" lastClr="000000"/>
              </a:solidFill>
              <a:latin typeface="Calibri"/>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5274" y="1277539"/>
            <a:ext cx="4495089" cy="2066162"/>
          </a:xfrm>
          <a:prstGeom prst="rect">
            <a:avLst/>
          </a:prstGeom>
          <a:effectLst>
            <a:outerShdw blurRad="50800" dist="63500" dir="2700000" algn="tl" rotWithShape="0">
              <a:prstClr val="black">
                <a:alpha val="40000"/>
              </a:prstClr>
            </a:outerShdw>
          </a:effectLst>
        </p:spPr>
      </p:pic>
      <p:sp>
        <p:nvSpPr>
          <p:cNvPr id="4" name="TextBox 3"/>
          <p:cNvSpPr txBox="1"/>
          <p:nvPr/>
        </p:nvSpPr>
        <p:spPr>
          <a:xfrm>
            <a:off x="5278556" y="1723577"/>
            <a:ext cx="3693994" cy="1015663"/>
          </a:xfrm>
          <a:prstGeom prst="rect">
            <a:avLst/>
          </a:prstGeom>
          <a:noFill/>
        </p:spPr>
        <p:txBody>
          <a:bodyPr wrap="square" rtlCol="0">
            <a:spAutoFit/>
          </a:bodyPr>
          <a:lstStyle/>
          <a:p>
            <a:pPr marL="342900" indent="-342900">
              <a:buFont typeface="Wingdings" pitchFamily="2" charset="2"/>
              <a:buChar char="§"/>
            </a:pPr>
            <a:r>
              <a:rPr lang="en-US" sz="2000" b="1" dirty="0" smtClean="0"/>
              <a:t>7</a:t>
            </a:r>
            <a:r>
              <a:rPr lang="en-US" sz="2000" b="1" dirty="0"/>
              <a:t>% of all users </a:t>
            </a:r>
            <a:r>
              <a:rPr lang="en-US" sz="2000" dirty="0"/>
              <a:t>use public access mainly to get </a:t>
            </a:r>
            <a:r>
              <a:rPr lang="en-US" sz="2000" b="1" dirty="0"/>
              <a:t>help </a:t>
            </a:r>
            <a:r>
              <a:rPr lang="en-US" sz="2000" dirty="0"/>
              <a:t>from venue </a:t>
            </a:r>
            <a:r>
              <a:rPr lang="en-US" sz="2000" dirty="0" smtClean="0"/>
              <a:t>staff</a:t>
            </a:r>
            <a:endParaRPr lang="en-US" sz="2000" dirty="0"/>
          </a:p>
        </p:txBody>
      </p:sp>
      <p:sp>
        <p:nvSpPr>
          <p:cNvPr id="11" name="TextBox 10"/>
          <p:cNvSpPr txBox="1"/>
          <p:nvPr/>
        </p:nvSpPr>
        <p:spPr>
          <a:xfrm>
            <a:off x="4088788" y="3132926"/>
            <a:ext cx="794974" cy="215444"/>
          </a:xfrm>
          <a:prstGeom prst="rect">
            <a:avLst/>
          </a:prstGeom>
          <a:noFill/>
        </p:spPr>
        <p:txBody>
          <a:bodyPr wrap="square" rtlCol="0">
            <a:spAutoFit/>
          </a:bodyPr>
          <a:lstStyle/>
          <a:p>
            <a:r>
              <a:rPr lang="en-US" sz="800" dirty="0" smtClean="0">
                <a:sym typeface="Symbol"/>
              </a:rPr>
              <a:t> quinn.anya</a:t>
            </a:r>
            <a:endParaRPr lang="en-US" sz="800" dirty="0"/>
          </a:p>
        </p:txBody>
      </p:sp>
      <p:sp>
        <p:nvSpPr>
          <p:cNvPr id="5" name="Rectangle 4"/>
          <p:cNvSpPr/>
          <p:nvPr/>
        </p:nvSpPr>
        <p:spPr>
          <a:xfrm>
            <a:off x="295274" y="3736300"/>
            <a:ext cx="4572000" cy="3170099"/>
          </a:xfrm>
          <a:prstGeom prst="rect">
            <a:avLst/>
          </a:prstGeom>
        </p:spPr>
        <p:txBody>
          <a:bodyPr>
            <a:spAutoFit/>
          </a:bodyPr>
          <a:lstStyle/>
          <a:p>
            <a:pPr marL="285750" indent="-285750">
              <a:buFont typeface="Wingdings" pitchFamily="2" charset="2"/>
              <a:buChar char="§"/>
            </a:pPr>
            <a:r>
              <a:rPr lang="en-US" b="1" dirty="0"/>
              <a:t>22% of users in Bangladesh </a:t>
            </a:r>
            <a:r>
              <a:rPr lang="en-US" dirty="0"/>
              <a:t>use public access mainly to </a:t>
            </a:r>
            <a:r>
              <a:rPr lang="en-US" b="1" dirty="0"/>
              <a:t>get help </a:t>
            </a:r>
            <a:r>
              <a:rPr lang="en-US" dirty="0"/>
              <a:t>from venue </a:t>
            </a:r>
            <a:r>
              <a:rPr lang="en-US" dirty="0" smtClean="0"/>
              <a:t>staff</a:t>
            </a:r>
            <a:endParaRPr lang="en-US" dirty="0"/>
          </a:p>
          <a:p>
            <a:pPr marL="285750" indent="-285750">
              <a:buFont typeface="Wingdings" pitchFamily="2" charset="2"/>
              <a:buChar char="§"/>
            </a:pPr>
            <a:r>
              <a:rPr lang="en-US" dirty="0"/>
              <a:t>Users in Bangladesh have </a:t>
            </a:r>
            <a:r>
              <a:rPr lang="en-US" b="1" dirty="0"/>
              <a:t>lower </a:t>
            </a:r>
            <a:r>
              <a:rPr lang="en-US" b="1" dirty="0" smtClean="0"/>
              <a:t>computer/internet </a:t>
            </a:r>
            <a:r>
              <a:rPr lang="en-US" b="1" dirty="0"/>
              <a:t>skills</a:t>
            </a:r>
            <a:r>
              <a:rPr lang="en-US" dirty="0"/>
              <a:t> and </a:t>
            </a:r>
            <a:r>
              <a:rPr lang="en-US" dirty="0" smtClean="0"/>
              <a:t>experience</a:t>
            </a:r>
            <a:endParaRPr lang="en-US" dirty="0"/>
          </a:p>
          <a:p>
            <a:pPr marL="285750" indent="-285750">
              <a:buFont typeface="Wingdings" pitchFamily="2" charset="2"/>
              <a:buChar char="§"/>
            </a:pPr>
            <a:r>
              <a:rPr lang="en-US" b="1" dirty="0"/>
              <a:t>Staff empathy </a:t>
            </a:r>
            <a:r>
              <a:rPr lang="en-US" dirty="0"/>
              <a:t>is more important than ICT skills for </a:t>
            </a:r>
            <a:r>
              <a:rPr lang="en-US" b="1" dirty="0"/>
              <a:t>novice </a:t>
            </a:r>
            <a:r>
              <a:rPr lang="en-US" b="1" dirty="0" smtClean="0"/>
              <a:t>users</a:t>
            </a:r>
          </a:p>
          <a:p>
            <a:pPr marL="285750" lvl="0" indent="-285750">
              <a:buFont typeface="Wingdings" pitchFamily="2" charset="2"/>
              <a:buChar char="§"/>
            </a:pPr>
            <a:r>
              <a:rPr lang="en-US" dirty="0"/>
              <a:t>While</a:t>
            </a:r>
            <a:r>
              <a:rPr lang="en-US" b="1" dirty="0"/>
              <a:t> ICT skills </a:t>
            </a:r>
            <a:r>
              <a:rPr lang="en-US" dirty="0"/>
              <a:t>are more important for </a:t>
            </a:r>
            <a:r>
              <a:rPr lang="en-US" b="1" dirty="0"/>
              <a:t>advanced</a:t>
            </a:r>
            <a:r>
              <a:rPr lang="en-US" dirty="0"/>
              <a:t> users, they too welcome empathy in a different form (e.g. </a:t>
            </a:r>
            <a:r>
              <a:rPr lang="en-US" dirty="0" smtClean="0"/>
              <a:t>being </a:t>
            </a:r>
            <a:r>
              <a:rPr lang="en-US" dirty="0"/>
              <a:t>left to work without </a:t>
            </a:r>
            <a:r>
              <a:rPr lang="en-US" dirty="0" smtClean="0"/>
              <a:t>interruption</a:t>
            </a:r>
            <a:r>
              <a:rPr lang="en-US" dirty="0"/>
              <a:t>)</a:t>
            </a:r>
          </a:p>
          <a:p>
            <a:pPr marL="285750" indent="-285750">
              <a:buFont typeface="Wingdings" pitchFamily="2" charset="2"/>
              <a:buChar char="§"/>
            </a:pPr>
            <a:endParaRPr lang="en-US" sz="2000" b="1" dirty="0"/>
          </a:p>
        </p:txBody>
      </p:sp>
      <p:graphicFrame>
        <p:nvGraphicFramePr>
          <p:cNvPr id="12" name="Chart 11"/>
          <p:cNvGraphicFramePr/>
          <p:nvPr>
            <p:extLst>
              <p:ext uri="{D42A27DB-BD31-4B8C-83A1-F6EECF244321}">
                <p14:modId xmlns:p14="http://schemas.microsoft.com/office/powerpoint/2010/main" val="3972342465"/>
              </p:ext>
            </p:extLst>
          </p:nvPr>
        </p:nvGraphicFramePr>
        <p:xfrm>
          <a:off x="4688742" y="3031265"/>
          <a:ext cx="4283808" cy="3707318"/>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2032664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350104" y="134539"/>
            <a:ext cx="8677275" cy="1143000"/>
          </a:xfrm>
          <a:prstGeom prst="rect">
            <a:avLst/>
          </a:prstGeom>
        </p:spPr>
        <p:txBody>
          <a:bodyPr>
            <a:normAutofit fontScale="975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Digital Inclusion – Non-Users Benefit Too</a:t>
            </a: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952410"/>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200"/>
              </a:spcBef>
              <a:spcAft>
                <a:spcPts val="1200"/>
              </a:spcAft>
              <a:buClrTx/>
              <a:buSzTx/>
              <a:buNone/>
              <a:tabLst/>
              <a:defRPr/>
            </a:pPr>
            <a:endParaRPr lang="en-US" sz="2600" dirty="0">
              <a:solidFill>
                <a:sysClr val="windowText" lastClr="000000"/>
              </a:solidFill>
              <a:latin typeface="Calibri"/>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676275" y="1318650"/>
            <a:ext cx="7620000" cy="4801314"/>
          </a:xfrm>
          <a:prstGeom prst="rect">
            <a:avLst/>
          </a:prstGeom>
          <a:noFill/>
        </p:spPr>
        <p:txBody>
          <a:bodyPr wrap="square" rtlCol="0">
            <a:spAutoFit/>
          </a:bodyPr>
          <a:lstStyle/>
          <a:p>
            <a:pPr marL="742950" lvl="1" indent="-285750">
              <a:buFont typeface="Wingdings" pitchFamily="2" charset="2"/>
              <a:buChar char="§"/>
            </a:pPr>
            <a:r>
              <a:rPr lang="en-US" sz="2400" dirty="0"/>
              <a:t>18% of non-users </a:t>
            </a:r>
            <a:r>
              <a:rPr lang="en-US" sz="2400" dirty="0" smtClean="0"/>
              <a:t>surveyed were </a:t>
            </a:r>
            <a:r>
              <a:rPr lang="en-US" sz="2400" dirty="0"/>
              <a:t>former </a:t>
            </a:r>
            <a:r>
              <a:rPr lang="en-US" sz="2400" dirty="0" smtClean="0"/>
              <a:t>public access users</a:t>
            </a:r>
          </a:p>
          <a:p>
            <a:pPr lvl="1"/>
            <a:endParaRPr lang="en-US" sz="2400" dirty="0"/>
          </a:p>
          <a:p>
            <a:pPr marL="742950" lvl="1" indent="-285750">
              <a:buFont typeface="Wingdings" pitchFamily="2" charset="2"/>
              <a:buChar char="§"/>
            </a:pPr>
            <a:r>
              <a:rPr lang="en-US" sz="2400" dirty="0"/>
              <a:t>30% of ex-users first used a computer at a public access </a:t>
            </a:r>
            <a:r>
              <a:rPr lang="en-US" sz="2400" dirty="0" smtClean="0"/>
              <a:t>venue</a:t>
            </a:r>
          </a:p>
          <a:p>
            <a:pPr lvl="1"/>
            <a:endParaRPr lang="en-US" sz="2400" dirty="0"/>
          </a:p>
          <a:p>
            <a:pPr marL="742950" lvl="1" indent="-285750">
              <a:buFont typeface="Wingdings" pitchFamily="2" charset="2"/>
              <a:buChar char="§"/>
            </a:pPr>
            <a:r>
              <a:rPr lang="en-US" sz="2400" dirty="0"/>
              <a:t>35% of ex-users first used the i</a:t>
            </a:r>
            <a:r>
              <a:rPr lang="en-US" sz="2400" dirty="0" smtClean="0"/>
              <a:t>nternet </a:t>
            </a:r>
            <a:r>
              <a:rPr lang="en-US" sz="2400" dirty="0"/>
              <a:t>at a public access </a:t>
            </a:r>
            <a:r>
              <a:rPr lang="en-US" sz="2400" dirty="0" smtClean="0"/>
              <a:t>venue</a:t>
            </a:r>
          </a:p>
          <a:p>
            <a:pPr lvl="1"/>
            <a:endParaRPr lang="en-US" sz="2400" dirty="0" smtClean="0"/>
          </a:p>
          <a:p>
            <a:pPr marL="742950" lvl="1" indent="-285750">
              <a:buFont typeface="Wingdings" pitchFamily="2" charset="2"/>
              <a:buChar char="§"/>
            </a:pPr>
            <a:r>
              <a:rPr lang="en-US" sz="2400" dirty="0" smtClean="0"/>
              <a:t>40% of former users developed their computer &amp; internet skills at a public access venue</a:t>
            </a:r>
          </a:p>
          <a:p>
            <a:pPr lvl="1"/>
            <a:endParaRPr lang="en-US" sz="2400" dirty="0"/>
          </a:p>
          <a:p>
            <a:endParaRPr lang="en-US" dirty="0"/>
          </a:p>
        </p:txBody>
      </p:sp>
    </p:spTree>
    <p:extLst>
      <p:ext uri="{BB962C8B-B14F-4D97-AF65-F5344CB8AC3E}">
        <p14:creationId xmlns:p14="http://schemas.microsoft.com/office/powerpoint/2010/main" val="11949202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6675" y="134539"/>
            <a:ext cx="9077325"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Social &amp; Economic Impacts</a:t>
            </a:r>
            <a:br>
              <a:rPr lang="en-US" sz="3600" cap="small" dirty="0" smtClean="0">
                <a:solidFill>
                  <a:schemeClr val="tx1">
                    <a:lumMod val="65000"/>
                    <a:lumOff val="35000"/>
                  </a:schemeClr>
                </a:solidFill>
                <a:ea typeface="ＭＳ Ｐゴシック" pitchFamily="34" charset="-128"/>
              </a:rPr>
            </a:b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200"/>
              </a:spcBef>
              <a:spcAft>
                <a:spcPts val="1200"/>
              </a:spcAft>
              <a:buClrTx/>
              <a:buSzTx/>
              <a:buNone/>
              <a:tabLst/>
              <a:defRPr/>
            </a:pPr>
            <a:endParaRPr lang="en-US" sz="2600" dirty="0">
              <a:solidFill>
                <a:sysClr val="windowText" lastClr="000000"/>
              </a:solidFill>
              <a:latin typeface="Calibri"/>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6275" y="2590800"/>
            <a:ext cx="7820025" cy="4171950"/>
          </a:xfrm>
          <a:prstGeom prst="rect">
            <a:avLst/>
          </a:prstGeom>
        </p:spPr>
      </p:pic>
      <p:sp>
        <p:nvSpPr>
          <p:cNvPr id="3" name="TextBox 2"/>
          <p:cNvSpPr txBox="1"/>
          <p:nvPr/>
        </p:nvSpPr>
        <p:spPr>
          <a:xfrm>
            <a:off x="676275" y="860026"/>
            <a:ext cx="7620000" cy="1754326"/>
          </a:xfrm>
          <a:prstGeom prst="rect">
            <a:avLst/>
          </a:prstGeom>
          <a:noFill/>
        </p:spPr>
        <p:txBody>
          <a:bodyPr wrap="square" rtlCol="0">
            <a:spAutoFit/>
          </a:bodyPr>
          <a:lstStyle/>
          <a:p>
            <a:pPr marL="285750" indent="-285750">
              <a:buFont typeface="Wingdings" panose="05000000000000000000" pitchFamily="2" charset="2"/>
              <a:buChar char="§"/>
            </a:pPr>
            <a:r>
              <a:rPr lang="en-US" dirty="0"/>
              <a:t>The positive impacts of public access venues are most </a:t>
            </a:r>
            <a:r>
              <a:rPr lang="en-US" dirty="0" smtClean="0"/>
              <a:t>experienced </a:t>
            </a:r>
            <a:r>
              <a:rPr lang="en-US" dirty="0"/>
              <a:t>in the two areas of universal relevance to users – communication and </a:t>
            </a:r>
            <a:r>
              <a:rPr lang="en-US" dirty="0" smtClean="0"/>
              <a:t>education</a:t>
            </a:r>
          </a:p>
          <a:p>
            <a:pPr marL="285750" indent="-285750">
              <a:buFont typeface="Wingdings" panose="05000000000000000000" pitchFamily="2" charset="2"/>
              <a:buChar char="§"/>
            </a:pPr>
            <a:r>
              <a:rPr lang="en-US" dirty="0" smtClean="0"/>
              <a:t>In </a:t>
            </a:r>
            <a:r>
              <a:rPr lang="en-US" dirty="0"/>
              <a:t>other areas, positive impacts are </a:t>
            </a:r>
            <a:r>
              <a:rPr lang="en-US" dirty="0" smtClean="0"/>
              <a:t>experienced by users when the </a:t>
            </a:r>
            <a:r>
              <a:rPr lang="en-US" dirty="0"/>
              <a:t>area is more </a:t>
            </a:r>
            <a:r>
              <a:rPr lang="en-US" dirty="0" smtClean="0"/>
              <a:t>relevant and higher priority </a:t>
            </a:r>
          </a:p>
          <a:p>
            <a:pPr marL="285750" indent="-285750">
              <a:buFont typeface="Wingdings" panose="05000000000000000000" pitchFamily="2" charset="2"/>
              <a:buChar char="§"/>
            </a:pPr>
            <a:r>
              <a:rPr lang="en-US" dirty="0"/>
              <a:t>P</a:t>
            </a:r>
            <a:r>
              <a:rPr lang="en-US" dirty="0" smtClean="0"/>
              <a:t>articular </a:t>
            </a:r>
            <a:r>
              <a:rPr lang="en-US" dirty="0"/>
              <a:t>impacts do not have to be experienced by a majority of users in order to be considered </a:t>
            </a:r>
            <a:r>
              <a:rPr lang="en-US" dirty="0" smtClean="0"/>
              <a:t>important</a:t>
            </a:r>
            <a:endParaRPr lang="en-US" dirty="0"/>
          </a:p>
        </p:txBody>
      </p:sp>
    </p:spTree>
    <p:extLst>
      <p:ext uri="{BB962C8B-B14F-4D97-AF65-F5344CB8AC3E}">
        <p14:creationId xmlns:p14="http://schemas.microsoft.com/office/powerpoint/2010/main" val="293445750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295275" y="134539"/>
            <a:ext cx="8677275" cy="1143000"/>
          </a:xfrm>
          <a:prstGeom prst="rect">
            <a:avLst/>
          </a:prstGeom>
        </p:spPr>
        <p:txBody>
          <a:bodyPr>
            <a:normAutofit fontScale="975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Impacts Vary Across Categories</a:t>
            </a: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200"/>
              </a:spcBef>
              <a:spcAft>
                <a:spcPts val="1200"/>
              </a:spcAft>
              <a:buClrTx/>
              <a:buSzTx/>
              <a:buNone/>
              <a:tabLst/>
              <a:defRPr/>
            </a:pPr>
            <a:endParaRPr lang="en-US" sz="2600" dirty="0">
              <a:solidFill>
                <a:sysClr val="windowText" lastClr="000000"/>
              </a:solidFill>
              <a:latin typeface="Calibri"/>
            </a:endParaRPr>
          </a:p>
        </p:txBody>
      </p:sp>
      <p:sp>
        <p:nvSpPr>
          <p:cNvPr id="2" name="TextBox 1"/>
          <p:cNvSpPr txBox="1"/>
          <p:nvPr/>
        </p:nvSpPr>
        <p:spPr>
          <a:xfrm>
            <a:off x="694116" y="676781"/>
            <a:ext cx="7908167" cy="3046988"/>
          </a:xfrm>
          <a:prstGeom prst="rect">
            <a:avLst/>
          </a:prstGeom>
          <a:noFill/>
        </p:spPr>
        <p:txBody>
          <a:bodyPr wrap="square" rtlCol="0">
            <a:spAutoFit/>
          </a:bodyPr>
          <a:lstStyle/>
          <a:p>
            <a:endParaRPr lang="en-US" dirty="0" smtClean="0"/>
          </a:p>
          <a:p>
            <a:pPr marL="285750" indent="-285750">
              <a:buFont typeface="Wingdings" pitchFamily="2" charset="2"/>
              <a:buChar char="§"/>
            </a:pPr>
            <a:r>
              <a:rPr lang="en-US" sz="2000" dirty="0" smtClean="0"/>
              <a:t>Highest proportions of perceived positive impacts in social, leisure, &amp; education</a:t>
            </a:r>
          </a:p>
          <a:p>
            <a:pPr marL="285750" indent="-285750">
              <a:buFont typeface="Wingdings" pitchFamily="2" charset="2"/>
              <a:buChar char="§"/>
            </a:pPr>
            <a:r>
              <a:rPr lang="en-US" sz="2000" dirty="0" smtClean="0"/>
              <a:t>Lowest proportions of perceived positive impacts in many of the priority domains</a:t>
            </a:r>
          </a:p>
          <a:p>
            <a:pPr marL="285750" indent="-285750">
              <a:buFont typeface="Wingdings" pitchFamily="2" charset="2"/>
              <a:buChar char="§"/>
            </a:pPr>
            <a:r>
              <a:rPr lang="en-US" sz="2000" dirty="0" smtClean="0"/>
              <a:t>High proportions of no perceived impact in many categories</a:t>
            </a:r>
          </a:p>
          <a:p>
            <a:pPr marL="285750" indent="-285750">
              <a:buFont typeface="Wingdings" pitchFamily="2" charset="2"/>
              <a:buChar char="§"/>
            </a:pPr>
            <a:r>
              <a:rPr lang="en-US" sz="2000" dirty="0" smtClean="0"/>
              <a:t>Highest perceived negative impacts in financial savings and time savings</a:t>
            </a:r>
          </a:p>
          <a:p>
            <a:endParaRPr lang="en-US" b="1" dirty="0" smtClean="0"/>
          </a:p>
          <a:p>
            <a:endParaRPr lang="en-US" b="1" dirty="0"/>
          </a:p>
          <a:p>
            <a:endParaRPr lang="en-US" b="1" dirty="0"/>
          </a:p>
        </p:txBody>
      </p:sp>
      <p:graphicFrame>
        <p:nvGraphicFramePr>
          <p:cNvPr id="8" name="Chart 7"/>
          <p:cNvGraphicFramePr>
            <a:graphicFrameLocks/>
          </p:cNvGraphicFramePr>
          <p:nvPr>
            <p:extLst>
              <p:ext uri="{D42A27DB-BD31-4B8C-83A1-F6EECF244321}">
                <p14:modId xmlns:p14="http://schemas.microsoft.com/office/powerpoint/2010/main" val="1360628211"/>
              </p:ext>
            </p:extLst>
          </p:nvPr>
        </p:nvGraphicFramePr>
        <p:xfrm>
          <a:off x="676275" y="2874113"/>
          <a:ext cx="7810500" cy="3871912"/>
        </p:xfrm>
        <a:graphic>
          <a:graphicData uri="http://schemas.openxmlformats.org/drawingml/2006/chart">
            <c:chart xmlns:c="http://schemas.openxmlformats.org/drawingml/2006/chart" xmlns:r="http://schemas.openxmlformats.org/officeDocument/2006/relationships" r:id="rId3"/>
          </a:graphicData>
        </a:graphic>
      </p:graphicFrame>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643306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19739" y="157930"/>
            <a:ext cx="8677275" cy="795627"/>
          </a:xfrm>
          <a:prstGeom prst="rect">
            <a:avLst/>
          </a:prstGeom>
        </p:spPr>
        <p:txBody>
          <a:bodyPr>
            <a:normAutofit fontScale="9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a:solidFill>
                  <a:schemeClr val="tx1">
                    <a:lumMod val="65000"/>
                    <a:lumOff val="35000"/>
                  </a:schemeClr>
                </a:solidFill>
                <a:ea typeface="ＭＳ Ｐゴシック" pitchFamily="34" charset="-128"/>
              </a:rPr>
              <a:t>Domain Use Levels Can Explain Perceived </a:t>
            </a:r>
            <a:r>
              <a:rPr lang="en-US" sz="3600" cap="small" dirty="0" smtClean="0">
                <a:solidFill>
                  <a:schemeClr val="tx1">
                    <a:lumMod val="65000"/>
                    <a:lumOff val="35000"/>
                  </a:schemeClr>
                </a:solidFill>
                <a:ea typeface="ＭＳ Ｐゴシック" pitchFamily="34" charset="-128"/>
              </a:rPr>
              <a:t>Impacts</a:t>
            </a:r>
          </a:p>
        </p:txBody>
      </p:sp>
      <p:cxnSp>
        <p:nvCxnSpPr>
          <p:cNvPr id="7" name="Straight Connector 6"/>
          <p:cNvCxnSpPr/>
          <p:nvPr/>
        </p:nvCxnSpPr>
        <p:spPr>
          <a:xfrm>
            <a:off x="838200" y="849838"/>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295273" y="1057275"/>
            <a:ext cx="8677275"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200"/>
              </a:spcBef>
              <a:spcAft>
                <a:spcPts val="1200"/>
              </a:spcAft>
              <a:buClrTx/>
              <a:buSzTx/>
              <a:buNone/>
              <a:tabLst/>
              <a:defRPr/>
            </a:pPr>
            <a:endParaRPr lang="en-US" sz="2600" dirty="0">
              <a:solidFill>
                <a:sysClr val="windowText" lastClr="000000"/>
              </a:solidFill>
              <a:latin typeface="Calibri"/>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4" name="Chart 13"/>
          <p:cNvGraphicFramePr>
            <a:graphicFrameLocks/>
          </p:cNvGraphicFramePr>
          <p:nvPr>
            <p:extLst>
              <p:ext uri="{D42A27DB-BD31-4B8C-83A1-F6EECF244321}">
                <p14:modId xmlns:p14="http://schemas.microsoft.com/office/powerpoint/2010/main" val="1662367149"/>
              </p:ext>
            </p:extLst>
          </p:nvPr>
        </p:nvGraphicFramePr>
        <p:xfrm>
          <a:off x="84931" y="1034159"/>
          <a:ext cx="8887618" cy="559524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37250970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295275" y="134539"/>
            <a:ext cx="8677275"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Perceived Positive Impacts Increase </a:t>
            </a:r>
          </a:p>
          <a:p>
            <a:r>
              <a:rPr lang="en-US" sz="3600" cap="small" dirty="0" smtClean="0">
                <a:solidFill>
                  <a:schemeClr val="tx1">
                    <a:lumMod val="65000"/>
                    <a:lumOff val="35000"/>
                  </a:schemeClr>
                </a:solidFill>
                <a:ea typeface="ＭＳ Ｐゴシック" pitchFamily="34" charset="-128"/>
              </a:rPr>
              <a:t>with Use Frequency</a:t>
            </a: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838200" y="1215462"/>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200"/>
              </a:spcBef>
              <a:spcAft>
                <a:spcPts val="1200"/>
              </a:spcAft>
              <a:buClrTx/>
              <a:buSzTx/>
              <a:buNone/>
              <a:tabLst/>
              <a:defRPr/>
            </a:pPr>
            <a:endParaRPr lang="en-US" sz="2600" dirty="0">
              <a:solidFill>
                <a:sysClr val="windowText" lastClr="000000"/>
              </a:solidFill>
              <a:latin typeface="Calibri"/>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12" name="Chart 11"/>
          <p:cNvGraphicFramePr/>
          <p:nvPr>
            <p:extLst>
              <p:ext uri="{D42A27DB-BD31-4B8C-83A1-F6EECF244321}">
                <p14:modId xmlns:p14="http://schemas.microsoft.com/office/powerpoint/2010/main" val="2531945540"/>
              </p:ext>
            </p:extLst>
          </p:nvPr>
        </p:nvGraphicFramePr>
        <p:xfrm>
          <a:off x="590550" y="2686051"/>
          <a:ext cx="7743825" cy="3895724"/>
        </p:xfrm>
        <a:graphic>
          <a:graphicData uri="http://schemas.openxmlformats.org/drawingml/2006/chart">
            <c:chart xmlns:c="http://schemas.openxmlformats.org/drawingml/2006/chart" xmlns:r="http://schemas.openxmlformats.org/officeDocument/2006/relationships" r:id="rId4"/>
          </a:graphicData>
        </a:graphic>
      </p:graphicFrame>
      <p:sp>
        <p:nvSpPr>
          <p:cNvPr id="2" name="TextBox 1"/>
          <p:cNvSpPr txBox="1"/>
          <p:nvPr/>
        </p:nvSpPr>
        <p:spPr>
          <a:xfrm>
            <a:off x="838200" y="1383175"/>
            <a:ext cx="7620000" cy="1200329"/>
          </a:xfrm>
          <a:prstGeom prst="rect">
            <a:avLst/>
          </a:prstGeom>
          <a:noFill/>
        </p:spPr>
        <p:txBody>
          <a:bodyPr wrap="square" rtlCol="0">
            <a:spAutoFit/>
          </a:bodyPr>
          <a:lstStyle/>
          <a:p>
            <a:pPr marL="285750" indent="-285750">
              <a:buFont typeface="Wingdings" panose="05000000000000000000" pitchFamily="2" charset="2"/>
              <a:buChar char="§"/>
            </a:pPr>
            <a:r>
              <a:rPr lang="en-US" dirty="0"/>
              <a:t>For each domain, positive impacts were most likely to be perceived by people who had used that domain in the last 12 </a:t>
            </a:r>
            <a:r>
              <a:rPr lang="en-US" dirty="0" smtClean="0"/>
              <a:t>months</a:t>
            </a:r>
          </a:p>
          <a:p>
            <a:pPr marL="285750" indent="-285750">
              <a:buFont typeface="Wingdings" panose="05000000000000000000" pitchFamily="2" charset="2"/>
              <a:buChar char="§"/>
            </a:pPr>
            <a:r>
              <a:rPr lang="en-US" dirty="0" smtClean="0"/>
              <a:t>All domains showed a dramatic increase in perceived positive impact perceptions for the users who more frequently used a venue for that domain</a:t>
            </a:r>
            <a:endParaRPr lang="en-US" dirty="0"/>
          </a:p>
        </p:txBody>
      </p:sp>
    </p:spTree>
    <p:extLst>
      <p:ext uri="{BB962C8B-B14F-4D97-AF65-F5344CB8AC3E}">
        <p14:creationId xmlns:p14="http://schemas.microsoft.com/office/powerpoint/2010/main" val="34596746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6675" y="134539"/>
            <a:ext cx="9077325"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User Needs Drive Use</a:t>
            </a:r>
            <a:br>
              <a:rPr lang="en-US" sz="3600" cap="small" dirty="0" smtClean="0">
                <a:solidFill>
                  <a:schemeClr val="tx1">
                    <a:lumMod val="65000"/>
                    <a:lumOff val="35000"/>
                  </a:schemeClr>
                </a:solidFill>
                <a:ea typeface="ＭＳ Ｐゴシック" pitchFamily="34" charset="-128"/>
              </a:rPr>
            </a:b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200"/>
              </a:spcBef>
              <a:spcAft>
                <a:spcPts val="1200"/>
              </a:spcAft>
              <a:buClrTx/>
              <a:buSzTx/>
              <a:buNone/>
              <a:tabLst/>
              <a:defRPr/>
            </a:pPr>
            <a:endParaRPr lang="en-US" sz="2600" dirty="0">
              <a:solidFill>
                <a:sysClr val="windowText" lastClr="000000"/>
              </a:solidFill>
              <a:latin typeface="Calibri"/>
            </a:endParaRPr>
          </a:p>
        </p:txBody>
      </p:sp>
      <p:graphicFrame>
        <p:nvGraphicFramePr>
          <p:cNvPr id="5" name="Chart 4"/>
          <p:cNvGraphicFramePr/>
          <p:nvPr>
            <p:extLst>
              <p:ext uri="{D42A27DB-BD31-4B8C-83A1-F6EECF244321}">
                <p14:modId xmlns:p14="http://schemas.microsoft.com/office/powerpoint/2010/main" val="2688709797"/>
              </p:ext>
            </p:extLst>
          </p:nvPr>
        </p:nvGraphicFramePr>
        <p:xfrm>
          <a:off x="676275" y="2162175"/>
          <a:ext cx="7620000" cy="4533900"/>
        </p:xfrm>
        <a:graphic>
          <a:graphicData uri="http://schemas.openxmlformats.org/drawingml/2006/chart">
            <c:chart xmlns:c="http://schemas.openxmlformats.org/drawingml/2006/chart" xmlns:r="http://schemas.openxmlformats.org/officeDocument/2006/relationships" r:id="rId3"/>
          </a:graphicData>
        </a:graphic>
      </p:graphicFrame>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76275" y="1194858"/>
            <a:ext cx="7620000" cy="646331"/>
          </a:xfrm>
          <a:prstGeom prst="rect">
            <a:avLst/>
          </a:prstGeom>
          <a:noFill/>
        </p:spPr>
        <p:txBody>
          <a:bodyPr wrap="square" rtlCol="0">
            <a:spAutoFit/>
          </a:bodyPr>
          <a:lstStyle/>
          <a:p>
            <a:r>
              <a:rPr lang="en-US" dirty="0" smtClean="0"/>
              <a:t>The number one reason people don’t use public access for particular domains is because they didn’t have the need</a:t>
            </a:r>
            <a:endParaRPr lang="en-US" dirty="0"/>
          </a:p>
        </p:txBody>
      </p:sp>
    </p:spTree>
    <p:extLst>
      <p:ext uri="{BB962C8B-B14F-4D97-AF65-F5344CB8AC3E}">
        <p14:creationId xmlns:p14="http://schemas.microsoft.com/office/powerpoint/2010/main" val="363832122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Diagram 7"/>
          <p:cNvGraphicFramePr/>
          <p:nvPr>
            <p:extLst>
              <p:ext uri="{D42A27DB-BD31-4B8C-83A1-F6EECF244321}">
                <p14:modId xmlns:p14="http://schemas.microsoft.com/office/powerpoint/2010/main" val="4255580302"/>
              </p:ext>
            </p:extLst>
          </p:nvPr>
        </p:nvGraphicFramePr>
        <p:xfrm>
          <a:off x="4180681" y="883224"/>
          <a:ext cx="4963319" cy="30819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itle 1"/>
          <p:cNvSpPr txBox="1">
            <a:spLocks/>
          </p:cNvSpPr>
          <p:nvPr/>
        </p:nvSpPr>
        <p:spPr>
          <a:xfrm>
            <a:off x="66675" y="134539"/>
            <a:ext cx="9077325"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3600" b="1" i="0" u="none" strike="noStrike" kern="1200" cap="small" spc="0" normalizeH="0" baseline="0" noProof="0" dirty="0" smtClean="0">
                <a:ln>
                  <a:noFill/>
                </a:ln>
                <a:solidFill>
                  <a:sysClr val="windowText" lastClr="000000">
                    <a:lumMod val="65000"/>
                    <a:lumOff val="35000"/>
                  </a:sysClr>
                </a:solidFill>
                <a:effectLst/>
                <a:uLnTx/>
                <a:uFillTx/>
                <a:latin typeface="Calibri"/>
                <a:ea typeface="ＭＳ Ｐゴシック" pitchFamily="34" charset="-128"/>
                <a:cs typeface="+mj-cs"/>
              </a:rPr>
              <a:t>Goal Achievement</a:t>
            </a:r>
            <a:br>
              <a:rPr kumimoji="0" lang="en-US" sz="3600" b="1" i="0" u="none" strike="noStrike" kern="1200" cap="small" spc="0" normalizeH="0" baseline="0" noProof="0" dirty="0" smtClean="0">
                <a:ln>
                  <a:noFill/>
                </a:ln>
                <a:solidFill>
                  <a:sysClr val="windowText" lastClr="000000">
                    <a:lumMod val="65000"/>
                    <a:lumOff val="35000"/>
                  </a:sysClr>
                </a:solidFill>
                <a:effectLst/>
                <a:uLnTx/>
                <a:uFillTx/>
                <a:latin typeface="Calibri"/>
                <a:ea typeface="ＭＳ Ｐゴシック" pitchFamily="34" charset="-128"/>
                <a:cs typeface="+mj-cs"/>
              </a:rPr>
            </a:br>
            <a:endParaRPr kumimoji="0" lang="en-US" sz="3600" b="1" i="0" u="none" strike="noStrike" kern="1200" cap="small" spc="0" normalizeH="0" baseline="0" noProof="0" dirty="0">
              <a:ln>
                <a:noFill/>
              </a:ln>
              <a:solidFill>
                <a:sysClr val="windowText" lastClr="000000">
                  <a:lumMod val="65000"/>
                  <a:lumOff val="35000"/>
                </a:sysClr>
              </a:solidFill>
              <a:effectLst/>
              <a:uLnTx/>
              <a:uFillTx/>
              <a:latin typeface="Calibri"/>
              <a:ea typeface="ＭＳ Ｐゴシック" pitchFamily="34" charset="-128"/>
              <a:cs typeface="+mj-cs"/>
            </a:endParaRPr>
          </a:p>
        </p:txBody>
      </p:sp>
      <p:cxnSp>
        <p:nvCxnSpPr>
          <p:cNvPr id="13" name="Straight Connector 12"/>
          <p:cNvCxnSpPr/>
          <p:nvPr/>
        </p:nvCxnSpPr>
        <p:spPr>
          <a:xfrm>
            <a:off x="795337" y="7060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14"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 name="Diagram 5"/>
          <p:cNvGraphicFramePr/>
          <p:nvPr>
            <p:extLst>
              <p:ext uri="{D42A27DB-BD31-4B8C-83A1-F6EECF244321}">
                <p14:modId xmlns:p14="http://schemas.microsoft.com/office/powerpoint/2010/main" val="2606091521"/>
              </p:ext>
            </p:extLst>
          </p:nvPr>
        </p:nvGraphicFramePr>
        <p:xfrm>
          <a:off x="4095751" y="3238501"/>
          <a:ext cx="4933950" cy="3733799"/>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2" name="TextBox 1"/>
          <p:cNvSpPr txBox="1"/>
          <p:nvPr/>
        </p:nvSpPr>
        <p:spPr>
          <a:xfrm>
            <a:off x="6962776" y="2935723"/>
            <a:ext cx="1904999" cy="584775"/>
          </a:xfrm>
          <a:prstGeom prst="rect">
            <a:avLst/>
          </a:prstGeom>
          <a:solidFill>
            <a:schemeClr val="accent3"/>
          </a:solidFill>
        </p:spPr>
        <p:txBody>
          <a:bodyPr wrap="square" rtlCol="0">
            <a:spAutoFit/>
          </a:bodyPr>
          <a:lstStyle/>
          <a:p>
            <a:pPr algn="ctr"/>
            <a:r>
              <a:rPr lang="en-US" sz="1600" b="1" dirty="0" smtClean="0">
                <a:solidFill>
                  <a:schemeClr val="bg1"/>
                </a:solidFill>
              </a:rPr>
              <a:t>Employment &amp; Income</a:t>
            </a:r>
            <a:endParaRPr lang="en-US" sz="1600" b="1" dirty="0">
              <a:solidFill>
                <a:schemeClr val="bg1"/>
              </a:solidFill>
            </a:endParaRPr>
          </a:p>
        </p:txBody>
      </p:sp>
      <p:sp>
        <p:nvSpPr>
          <p:cNvPr id="9" name="TextBox 8"/>
          <p:cNvSpPr txBox="1"/>
          <p:nvPr/>
        </p:nvSpPr>
        <p:spPr>
          <a:xfrm>
            <a:off x="6962775" y="6255903"/>
            <a:ext cx="1904999" cy="369332"/>
          </a:xfrm>
          <a:prstGeom prst="rect">
            <a:avLst/>
          </a:prstGeom>
          <a:solidFill>
            <a:schemeClr val="accent1"/>
          </a:solidFill>
        </p:spPr>
        <p:txBody>
          <a:bodyPr wrap="square" rtlCol="0">
            <a:spAutoFit/>
          </a:bodyPr>
          <a:lstStyle/>
          <a:p>
            <a:pPr algn="ctr"/>
            <a:r>
              <a:rPr lang="en-US" b="1" dirty="0" smtClean="0">
                <a:solidFill>
                  <a:schemeClr val="bg1"/>
                </a:solidFill>
              </a:rPr>
              <a:t>Governance</a:t>
            </a:r>
            <a:endParaRPr lang="en-US" b="1" dirty="0">
              <a:solidFill>
                <a:schemeClr val="bg1"/>
              </a:solidFill>
            </a:endParaRPr>
          </a:p>
        </p:txBody>
      </p:sp>
      <p:sp>
        <p:nvSpPr>
          <p:cNvPr id="3" name="TextBox 2"/>
          <p:cNvSpPr txBox="1"/>
          <p:nvPr/>
        </p:nvSpPr>
        <p:spPr>
          <a:xfrm>
            <a:off x="795337" y="1743080"/>
            <a:ext cx="3300414" cy="3693319"/>
          </a:xfrm>
          <a:prstGeom prst="rect">
            <a:avLst/>
          </a:prstGeom>
          <a:noFill/>
        </p:spPr>
        <p:txBody>
          <a:bodyPr wrap="square" rtlCol="0">
            <a:spAutoFit/>
          </a:bodyPr>
          <a:lstStyle/>
          <a:p>
            <a:pPr marL="285750" indent="-285750">
              <a:buFont typeface="Wingdings" panose="05000000000000000000" pitchFamily="2" charset="2"/>
              <a:buChar char="§"/>
            </a:pPr>
            <a:r>
              <a:rPr lang="en-US" dirty="0" smtClean="0">
                <a:latin typeface="Calibri" panose="020F0502020204030204" pitchFamily="34" charset="0"/>
              </a:rPr>
              <a:t>When users do use public access for specific reasons, they are successful in doing so and in following though</a:t>
            </a:r>
          </a:p>
          <a:p>
            <a:pPr marL="285750" indent="-285750">
              <a:buFont typeface="Wingdings" panose="05000000000000000000" pitchFamily="2" charset="2"/>
              <a:buChar char="§"/>
            </a:pPr>
            <a:endParaRPr lang="en-US" dirty="0">
              <a:latin typeface="Calibri" panose="020F0502020204030204" pitchFamily="34" charset="0"/>
            </a:endParaRPr>
          </a:p>
          <a:p>
            <a:pPr marL="285750" indent="-285750">
              <a:buFont typeface="Wingdings" panose="05000000000000000000" pitchFamily="2" charset="2"/>
              <a:buChar char="§"/>
            </a:pPr>
            <a:r>
              <a:rPr lang="en-US" dirty="0" smtClean="0">
                <a:latin typeface="Calibri" panose="020F0502020204030204" pitchFamily="34" charset="0"/>
              </a:rPr>
              <a:t>Across all tasks in all domains, approximately 90% of users took action based on the information they found</a:t>
            </a:r>
          </a:p>
          <a:p>
            <a:pPr marL="285750" indent="-285750">
              <a:buFont typeface="Wingdings" panose="05000000000000000000" pitchFamily="2" charset="2"/>
              <a:buChar char="§"/>
            </a:pPr>
            <a:endParaRPr lang="en-US" dirty="0">
              <a:latin typeface="Calibri" panose="020F0502020204030204" pitchFamily="34" charset="0"/>
            </a:endParaRPr>
          </a:p>
          <a:p>
            <a:pPr marL="285750" indent="-285750">
              <a:buFont typeface="Wingdings" panose="05000000000000000000" pitchFamily="2" charset="2"/>
              <a:buChar char="§"/>
            </a:pPr>
            <a:r>
              <a:rPr lang="en-US" dirty="0" smtClean="0">
                <a:latin typeface="Calibri" panose="020F0502020204030204" pitchFamily="34" charset="0"/>
              </a:rPr>
              <a:t>Public access is useful when people have an information need</a:t>
            </a:r>
            <a:endParaRPr lang="en-US" dirty="0">
              <a:latin typeface="Calibri" panose="020F0502020204030204" pitchFamily="34" charset="0"/>
            </a:endParaRPr>
          </a:p>
        </p:txBody>
      </p:sp>
    </p:spTree>
    <p:extLst>
      <p:ext uri="{BB962C8B-B14F-4D97-AF65-F5344CB8AC3E}">
        <p14:creationId xmlns:p14="http://schemas.microsoft.com/office/powerpoint/2010/main" val="260735544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350104" y="134539"/>
            <a:ext cx="8677275" cy="1143000"/>
          </a:xfrm>
          <a:prstGeom prst="rect">
            <a:avLst/>
          </a:prstGeom>
        </p:spPr>
        <p:txBody>
          <a:bodyPr>
            <a:normAutofit fontScale="975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Indirect Impacts</a:t>
            </a: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827504"/>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200"/>
              </a:spcBef>
              <a:spcAft>
                <a:spcPts val="1200"/>
              </a:spcAft>
              <a:buClrTx/>
              <a:buSzTx/>
              <a:buNone/>
              <a:tabLst/>
              <a:defRPr/>
            </a:pPr>
            <a:endParaRPr lang="en-US" sz="2600" dirty="0">
              <a:solidFill>
                <a:sysClr val="windowText" lastClr="000000"/>
              </a:solidFill>
              <a:latin typeface="Calibri"/>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269021" y="1044815"/>
            <a:ext cx="7620000" cy="3046988"/>
          </a:xfrm>
          <a:prstGeom prst="rect">
            <a:avLst/>
          </a:prstGeom>
          <a:noFill/>
        </p:spPr>
        <p:txBody>
          <a:bodyPr wrap="square" rtlCol="0">
            <a:spAutoFit/>
          </a:bodyPr>
          <a:lstStyle/>
          <a:p>
            <a:pPr lvl="1"/>
            <a:endParaRPr lang="en-US" sz="2400" dirty="0" smtClean="0"/>
          </a:p>
          <a:p>
            <a:pPr marL="742950" lvl="1" indent="-285750">
              <a:buFont typeface="Wingdings" pitchFamily="2" charset="2"/>
              <a:buChar char="§"/>
            </a:pPr>
            <a:r>
              <a:rPr lang="en-US" sz="2400" dirty="0" smtClean="0"/>
              <a:t>Non-users also benefit from public access ICTs</a:t>
            </a:r>
          </a:p>
          <a:p>
            <a:pPr marL="742950" lvl="1" indent="-285750">
              <a:buFont typeface="Wingdings" pitchFamily="2" charset="2"/>
              <a:buChar char="§"/>
            </a:pPr>
            <a:r>
              <a:rPr lang="en-US" sz="2400" dirty="0" smtClean="0"/>
              <a:t>Indirect impacts of public access venues ripple out into communities</a:t>
            </a:r>
          </a:p>
          <a:p>
            <a:pPr marL="742950" lvl="1" indent="-285750">
              <a:buFont typeface="Wingdings" pitchFamily="2" charset="2"/>
              <a:buChar char="§"/>
            </a:pPr>
            <a:r>
              <a:rPr lang="en-US" sz="2400" dirty="0" smtClean="0"/>
              <a:t>60% of </a:t>
            </a:r>
            <a:r>
              <a:rPr lang="en-US" sz="2400" dirty="0"/>
              <a:t>non-users have family or friends who use public </a:t>
            </a:r>
            <a:r>
              <a:rPr lang="en-US" sz="2400" dirty="0" smtClean="0"/>
              <a:t>access</a:t>
            </a:r>
            <a:endParaRPr lang="en-US" sz="2400" dirty="0"/>
          </a:p>
          <a:p>
            <a:pPr marL="742950" lvl="1" indent="-285750">
              <a:buFont typeface="Wingdings" pitchFamily="2" charset="2"/>
              <a:buChar char="§"/>
            </a:pPr>
            <a:r>
              <a:rPr lang="en-US" sz="2400" dirty="0" smtClean="0"/>
              <a:t>Up </a:t>
            </a:r>
            <a:r>
              <a:rPr lang="en-US" sz="2400" dirty="0"/>
              <a:t>to 63% </a:t>
            </a:r>
            <a:r>
              <a:rPr lang="en-US" sz="2400" dirty="0" smtClean="0"/>
              <a:t>of non-users perceive </a:t>
            </a:r>
            <a:r>
              <a:rPr lang="en-US" sz="2400" dirty="0"/>
              <a:t>positive impacts from family/friend’s </a:t>
            </a:r>
            <a:r>
              <a:rPr lang="en-US" sz="2400" dirty="0" smtClean="0"/>
              <a:t>use of pubic access</a:t>
            </a:r>
            <a:endParaRPr lang="en-US" sz="2400" dirty="0"/>
          </a:p>
        </p:txBody>
      </p:sp>
    </p:spTree>
    <p:extLst>
      <p:ext uri="{BB962C8B-B14F-4D97-AF65-F5344CB8AC3E}">
        <p14:creationId xmlns:p14="http://schemas.microsoft.com/office/powerpoint/2010/main" val="23829655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66675" y="134539"/>
            <a:ext cx="9077325"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Communications &amp; Social Networks</a:t>
            </a:r>
            <a:br>
              <a:rPr lang="en-US" sz="3600" cap="small" dirty="0" smtClean="0">
                <a:solidFill>
                  <a:schemeClr val="tx1">
                    <a:lumMod val="65000"/>
                    <a:lumOff val="35000"/>
                  </a:schemeClr>
                </a:solidFill>
                <a:ea typeface="ＭＳ Ｐゴシック" pitchFamily="34" charset="-128"/>
              </a:rPr>
            </a:br>
            <a:endParaRPr lang="en-US" sz="3600" cap="small" dirty="0">
              <a:solidFill>
                <a:schemeClr val="tx1">
                  <a:lumMod val="65000"/>
                  <a:lumOff val="35000"/>
                </a:schemeClr>
              </a:solidFill>
              <a:ea typeface="ＭＳ Ｐゴシック" pitchFamily="34" charset="-128"/>
            </a:endParaRPr>
          </a:p>
        </p:txBody>
      </p:sp>
      <p:cxnSp>
        <p:nvCxnSpPr>
          <p:cNvPr id="14" name="Straight Connector 13"/>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1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602" y="2031080"/>
            <a:ext cx="4503501" cy="4312467"/>
          </a:xfrm>
          <a:prstGeom prst="rect">
            <a:avLst/>
          </a:prstGeom>
        </p:spPr>
      </p:pic>
      <p:sp>
        <p:nvSpPr>
          <p:cNvPr id="8" name="TextBox 7"/>
          <p:cNvSpPr txBox="1"/>
          <p:nvPr/>
        </p:nvSpPr>
        <p:spPr>
          <a:xfrm>
            <a:off x="5050564" y="2294488"/>
            <a:ext cx="3725967" cy="3477875"/>
          </a:xfrm>
          <a:prstGeom prst="rect">
            <a:avLst/>
          </a:prstGeom>
          <a:noFill/>
        </p:spPr>
        <p:txBody>
          <a:bodyPr wrap="square" rtlCol="0">
            <a:spAutoFit/>
          </a:bodyPr>
          <a:lstStyle/>
          <a:p>
            <a:pPr marL="285750" indent="-285750">
              <a:buFont typeface="Wingdings" panose="05000000000000000000" pitchFamily="2" charset="2"/>
              <a:buChar char="§"/>
            </a:pPr>
            <a:r>
              <a:rPr lang="en-US" sz="2000" dirty="0" smtClean="0">
                <a:latin typeface="Calibri" panose="020F0502020204030204" pitchFamily="34" charset="0"/>
              </a:rPr>
              <a:t>Large percentages of users (12-37%) said that email or social networking was the most </a:t>
            </a:r>
            <a:r>
              <a:rPr lang="en-US" sz="2000" dirty="0">
                <a:latin typeface="Calibri" panose="020F0502020204030204" pitchFamily="34" charset="0"/>
              </a:rPr>
              <a:t>important resource for </a:t>
            </a:r>
            <a:r>
              <a:rPr lang="en-US" sz="2000" dirty="0" smtClean="0">
                <a:latin typeface="Calibri" panose="020F0502020204030204" pitchFamily="34" charset="0"/>
              </a:rPr>
              <a:t>achieving </a:t>
            </a:r>
            <a:r>
              <a:rPr lang="en-US" sz="2000" dirty="0">
                <a:latin typeface="Calibri" panose="020F0502020204030204" pitchFamily="34" charset="0"/>
              </a:rPr>
              <a:t>goals in various </a:t>
            </a:r>
            <a:r>
              <a:rPr lang="en-US" sz="2000" dirty="0" smtClean="0">
                <a:latin typeface="Calibri" panose="020F0502020204030204" pitchFamily="34" charset="0"/>
              </a:rPr>
              <a:t>domains</a:t>
            </a:r>
          </a:p>
          <a:p>
            <a:pPr marL="285750" indent="-285750">
              <a:buFont typeface="Wingdings" panose="05000000000000000000" pitchFamily="2" charset="2"/>
              <a:buChar char="§"/>
            </a:pPr>
            <a:r>
              <a:rPr lang="en-US" sz="2000" dirty="0" smtClean="0">
                <a:latin typeface="Calibri" panose="020F0502020204030204" pitchFamily="34" charset="0"/>
              </a:rPr>
              <a:t>Using public access ICTs for communicating with friends and family can lead to other impacts and support development aims</a:t>
            </a:r>
            <a:endParaRPr lang="en-US" sz="2000" dirty="0">
              <a:latin typeface="Calibri" panose="020F0502020204030204" pitchFamily="34" charset="0"/>
            </a:endParaRPr>
          </a:p>
        </p:txBody>
      </p:sp>
      <p:sp>
        <p:nvSpPr>
          <p:cNvPr id="9" name="TextBox 8"/>
          <p:cNvSpPr txBox="1"/>
          <p:nvPr/>
        </p:nvSpPr>
        <p:spPr>
          <a:xfrm>
            <a:off x="676275" y="971649"/>
            <a:ext cx="7620000" cy="830997"/>
          </a:xfrm>
          <a:prstGeom prst="rect">
            <a:avLst/>
          </a:prstGeom>
          <a:noFill/>
        </p:spPr>
        <p:txBody>
          <a:bodyPr wrap="square" rtlCol="0">
            <a:spAutoFit/>
          </a:bodyPr>
          <a:lstStyle/>
          <a:p>
            <a:pPr algn="ctr"/>
            <a:r>
              <a:rPr lang="en-US" sz="2400" dirty="0" smtClean="0">
                <a:latin typeface="Calibri" panose="020F0502020204030204" pitchFamily="34" charset="0"/>
              </a:rPr>
              <a:t>Communications and leisure activities at public access venues can contribute to development goals</a:t>
            </a:r>
            <a:endParaRPr lang="en-US" sz="2400" dirty="0">
              <a:latin typeface="Calibri" panose="020F0502020204030204" pitchFamily="34" charset="0"/>
            </a:endParaRPr>
          </a:p>
        </p:txBody>
      </p:sp>
    </p:spTree>
    <p:extLst>
      <p:ext uri="{BB962C8B-B14F-4D97-AF65-F5344CB8AC3E}">
        <p14:creationId xmlns:p14="http://schemas.microsoft.com/office/powerpoint/2010/main" val="90974771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6675" y="134539"/>
            <a:ext cx="9077325"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More than Fun &amp; Games</a:t>
            </a:r>
            <a:br>
              <a:rPr lang="en-US" sz="3600" cap="small" dirty="0" smtClean="0">
                <a:solidFill>
                  <a:schemeClr val="tx1">
                    <a:lumMod val="65000"/>
                    <a:lumOff val="35000"/>
                  </a:schemeClr>
                </a:solidFill>
                <a:ea typeface="ＭＳ Ｐゴシック" pitchFamily="34" charset="-128"/>
              </a:rPr>
            </a:b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200"/>
              </a:spcBef>
              <a:spcAft>
                <a:spcPts val="1200"/>
              </a:spcAft>
              <a:buClrTx/>
              <a:buSzTx/>
              <a:buNone/>
              <a:tabLst/>
              <a:defRPr/>
            </a:pPr>
            <a:endParaRPr lang="en-US" sz="2600" dirty="0">
              <a:solidFill>
                <a:sysClr val="windowText" lastClr="000000"/>
              </a:solidFill>
              <a:latin typeface="Calibri"/>
            </a:endParaRPr>
          </a:p>
        </p:txBody>
      </p:sp>
      <p:graphicFrame>
        <p:nvGraphicFramePr>
          <p:cNvPr id="5" name="Chart 4"/>
          <p:cNvGraphicFramePr>
            <a:graphicFrameLocks/>
          </p:cNvGraphicFramePr>
          <p:nvPr>
            <p:extLst>
              <p:ext uri="{D42A27DB-BD31-4B8C-83A1-F6EECF244321}">
                <p14:modId xmlns:p14="http://schemas.microsoft.com/office/powerpoint/2010/main" val="3799332122"/>
              </p:ext>
            </p:extLst>
          </p:nvPr>
        </p:nvGraphicFramePr>
        <p:xfrm>
          <a:off x="66675" y="1137366"/>
          <a:ext cx="3549333" cy="5320326"/>
        </p:xfrm>
        <a:graphic>
          <a:graphicData uri="http://schemas.openxmlformats.org/drawingml/2006/chart">
            <c:chart xmlns:c="http://schemas.openxmlformats.org/drawingml/2006/chart" xmlns:r="http://schemas.openxmlformats.org/officeDocument/2006/relationships" r:id="rId3"/>
          </a:graphicData>
        </a:graphic>
      </p:graphicFrame>
      <p:pic>
        <p:nvPicPr>
          <p:cNvPr id="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descr="C:\Users\melclark\AppData\Local\Microsoft\Windows\Temporary Internet Files\Content.IE5\FE5J7240\MC900431592[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86253" y="1277539"/>
            <a:ext cx="1828572" cy="1828572"/>
          </a:xfrm>
          <a:prstGeom prst="rect">
            <a:avLst/>
          </a:prstGeom>
          <a:noFill/>
          <a:extLst>
            <a:ext uri="{909E8E84-426E-40DD-AFC4-6F175D3DCCD1}">
              <a14:hiddenFill xmlns:a14="http://schemas.microsoft.com/office/drawing/2010/main">
                <a:solidFill>
                  <a:srgbClr val="FFFFFF"/>
                </a:solidFill>
              </a14:hiddenFill>
            </a:ext>
          </a:extLst>
        </p:spPr>
      </p:pic>
      <p:sp>
        <p:nvSpPr>
          <p:cNvPr id="2" name="Right Arrow 1"/>
          <p:cNvSpPr/>
          <p:nvPr/>
        </p:nvSpPr>
        <p:spPr>
          <a:xfrm>
            <a:off x="5614824" y="1886107"/>
            <a:ext cx="887219" cy="436729"/>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02044" y="1030406"/>
            <a:ext cx="2246056" cy="2322837"/>
          </a:xfrm>
          <a:prstGeom prst="rect">
            <a:avLst/>
          </a:prstGeom>
        </p:spPr>
      </p:pic>
      <p:sp>
        <p:nvSpPr>
          <p:cNvPr id="10" name="TextBox 9"/>
          <p:cNvSpPr txBox="1"/>
          <p:nvPr/>
        </p:nvSpPr>
        <p:spPr>
          <a:xfrm>
            <a:off x="4700539" y="3530664"/>
            <a:ext cx="3712192" cy="923330"/>
          </a:xfrm>
          <a:prstGeom prst="rect">
            <a:avLst/>
          </a:prstGeom>
          <a:noFill/>
          <a:ln>
            <a:solidFill>
              <a:schemeClr val="accent1"/>
            </a:solidFill>
            <a:prstDash val="dash"/>
          </a:ln>
        </p:spPr>
        <p:txBody>
          <a:bodyPr wrap="square" rtlCol="0">
            <a:spAutoFit/>
          </a:bodyPr>
          <a:lstStyle/>
          <a:p>
            <a:pPr algn="ctr"/>
            <a:r>
              <a:rPr lang="en-US" dirty="0" smtClean="0"/>
              <a:t>Non-instrumental uses (gaming, social) can lead to instrumental (employability) skills</a:t>
            </a:r>
            <a:endParaRPr lang="en-US" dirty="0"/>
          </a:p>
        </p:txBody>
      </p:sp>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16008" y="4597400"/>
            <a:ext cx="3048000" cy="2032000"/>
          </a:xfrm>
          <a:prstGeom prst="rect">
            <a:avLst/>
          </a:prstGeom>
          <a:effectLst>
            <a:outerShdw blurRad="50800" dist="63500" dir="2700000" algn="tl" rotWithShape="0">
              <a:prstClr val="black">
                <a:alpha val="40000"/>
              </a:prstClr>
            </a:outerShdw>
          </a:effectLst>
        </p:spPr>
      </p:pic>
      <p:sp>
        <p:nvSpPr>
          <p:cNvPr id="14" name="TextBox 13"/>
          <p:cNvSpPr txBox="1"/>
          <p:nvPr/>
        </p:nvSpPr>
        <p:spPr>
          <a:xfrm>
            <a:off x="6929786" y="4992943"/>
            <a:ext cx="2033518" cy="1477328"/>
          </a:xfrm>
          <a:prstGeom prst="rect">
            <a:avLst/>
          </a:prstGeom>
          <a:noFill/>
          <a:ln>
            <a:solidFill>
              <a:schemeClr val="accent1"/>
            </a:solidFill>
            <a:prstDash val="dash"/>
          </a:ln>
        </p:spPr>
        <p:txBody>
          <a:bodyPr wrap="square" rtlCol="0">
            <a:spAutoFit/>
          </a:bodyPr>
          <a:lstStyle/>
          <a:p>
            <a:pPr algn="ctr"/>
            <a:r>
              <a:rPr lang="en-US" dirty="0" smtClean="0"/>
              <a:t>Public access can help keep families connected when separated by migrant work</a:t>
            </a:r>
            <a:endParaRPr lang="en-US" dirty="0"/>
          </a:p>
        </p:txBody>
      </p:sp>
      <p:sp>
        <p:nvSpPr>
          <p:cNvPr id="15" name="TextBox 14"/>
          <p:cNvSpPr txBox="1"/>
          <p:nvPr/>
        </p:nvSpPr>
        <p:spPr>
          <a:xfrm>
            <a:off x="5949434" y="6413956"/>
            <a:ext cx="714574" cy="215444"/>
          </a:xfrm>
          <a:prstGeom prst="rect">
            <a:avLst/>
          </a:prstGeom>
          <a:noFill/>
        </p:spPr>
        <p:txBody>
          <a:bodyPr wrap="square" rtlCol="0">
            <a:spAutoFit/>
          </a:bodyPr>
          <a:lstStyle/>
          <a:p>
            <a:r>
              <a:rPr lang="en-US" sz="800" b="1" dirty="0">
                <a:solidFill>
                  <a:schemeClr val="bg1">
                    <a:lumMod val="50000"/>
                  </a:schemeClr>
                </a:solidFill>
                <a:sym typeface="Symbol"/>
              </a:rPr>
              <a:t></a:t>
            </a:r>
            <a:r>
              <a:rPr lang="en-US" sz="800" b="1" dirty="0" smtClean="0">
                <a:solidFill>
                  <a:schemeClr val="bg1">
                    <a:lumMod val="50000"/>
                  </a:schemeClr>
                </a:solidFill>
                <a:sym typeface="Symbol"/>
              </a:rPr>
              <a:t> KC Wong</a:t>
            </a:r>
            <a:endParaRPr lang="en-US" sz="800" b="1" dirty="0">
              <a:solidFill>
                <a:schemeClr val="bg1">
                  <a:lumMod val="50000"/>
                </a:schemeClr>
              </a:solidFill>
            </a:endParaRPr>
          </a:p>
        </p:txBody>
      </p:sp>
    </p:spTree>
    <p:extLst>
      <p:ext uri="{BB962C8B-B14F-4D97-AF65-F5344CB8AC3E}">
        <p14:creationId xmlns:p14="http://schemas.microsoft.com/office/powerpoint/2010/main" val="130481232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6675" y="134539"/>
            <a:ext cx="9077325"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The Value of Public Access</a:t>
            </a:r>
            <a:br>
              <a:rPr lang="en-US" sz="3600" cap="small" dirty="0" smtClean="0">
                <a:solidFill>
                  <a:schemeClr val="tx1">
                    <a:lumMod val="65000"/>
                    <a:lumOff val="35000"/>
                  </a:schemeClr>
                </a:solidFill>
                <a:ea typeface="ＭＳ Ｐゴシック" pitchFamily="34" charset="-128"/>
              </a:rPr>
            </a:b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preferRelativeResize="0">
            <a:picLocks/>
          </p:cNvPicPr>
          <p:nvPr/>
        </p:nvPicPr>
        <p:blipFill>
          <a:blip r:embed="rId4">
            <a:extLst>
              <a:ext uri="{28A0092B-C50C-407E-A947-70E740481C1C}">
                <a14:useLocalDpi xmlns:a14="http://schemas.microsoft.com/office/drawing/2010/main" val="0"/>
              </a:ext>
            </a:extLst>
          </a:blip>
          <a:stretch>
            <a:fillRect/>
          </a:stretch>
        </p:blipFill>
        <p:spPr>
          <a:xfrm>
            <a:off x="457199" y="977462"/>
            <a:ext cx="8266176" cy="5568696"/>
          </a:xfrm>
          <a:prstGeom prst="rect">
            <a:avLst/>
          </a:prstGeom>
          <a:effectLst>
            <a:outerShdw blurRad="50800" dist="63500" dir="2700000" algn="tl" rotWithShape="0">
              <a:prstClr val="black">
                <a:alpha val="40000"/>
              </a:prstClr>
            </a:outerShdw>
          </a:effectLst>
        </p:spPr>
      </p:pic>
      <p:sp>
        <p:nvSpPr>
          <p:cNvPr id="10" name="TextBox 9"/>
          <p:cNvSpPr txBox="1"/>
          <p:nvPr/>
        </p:nvSpPr>
        <p:spPr>
          <a:xfrm>
            <a:off x="7740996" y="6309522"/>
            <a:ext cx="982379" cy="215444"/>
          </a:xfrm>
          <a:prstGeom prst="rect">
            <a:avLst/>
          </a:prstGeom>
          <a:noFill/>
        </p:spPr>
        <p:txBody>
          <a:bodyPr wrap="square" rtlCol="0">
            <a:spAutoFit/>
          </a:bodyPr>
          <a:lstStyle/>
          <a:p>
            <a:r>
              <a:rPr lang="en-US" sz="800" dirty="0">
                <a:solidFill>
                  <a:schemeClr val="bg1">
                    <a:lumMod val="65000"/>
                  </a:schemeClr>
                </a:solidFill>
                <a:sym typeface="Symbol"/>
              </a:rPr>
              <a:t></a:t>
            </a:r>
            <a:r>
              <a:rPr lang="en-US" sz="800" dirty="0" smtClean="0">
                <a:solidFill>
                  <a:schemeClr val="bg1">
                    <a:lumMod val="65000"/>
                  </a:schemeClr>
                </a:solidFill>
                <a:sym typeface="Symbol"/>
              </a:rPr>
              <a:t> Ryan McFarland</a:t>
            </a:r>
            <a:endParaRPr lang="en-US" sz="800" dirty="0">
              <a:solidFill>
                <a:schemeClr val="bg1">
                  <a:lumMod val="65000"/>
                </a:schemeClr>
              </a:solidFill>
            </a:endParaRPr>
          </a:p>
        </p:txBody>
      </p:sp>
      <p:sp>
        <p:nvSpPr>
          <p:cNvPr id="3" name="TextBox 2"/>
          <p:cNvSpPr txBox="1"/>
          <p:nvPr/>
        </p:nvSpPr>
        <p:spPr>
          <a:xfrm>
            <a:off x="3295151" y="6546158"/>
            <a:ext cx="2620371" cy="369332"/>
          </a:xfrm>
          <a:prstGeom prst="rect">
            <a:avLst/>
          </a:prstGeom>
          <a:noFill/>
        </p:spPr>
        <p:txBody>
          <a:bodyPr wrap="square" rtlCol="0">
            <a:spAutoFit/>
          </a:bodyPr>
          <a:lstStyle/>
          <a:p>
            <a:r>
              <a:rPr lang="en-US" dirty="0" smtClean="0">
                <a:solidFill>
                  <a:schemeClr val="bg1">
                    <a:lumMod val="75000"/>
                  </a:schemeClr>
                </a:solidFill>
              </a:rPr>
              <a:t>(National Library in Peru)</a:t>
            </a:r>
            <a:endParaRPr lang="en-US" dirty="0">
              <a:solidFill>
                <a:schemeClr val="bg1">
                  <a:lumMod val="75000"/>
                </a:schemeClr>
              </a:solidFill>
            </a:endParaRPr>
          </a:p>
        </p:txBody>
      </p:sp>
    </p:spTree>
    <p:extLst>
      <p:ext uri="{BB962C8B-B14F-4D97-AF65-F5344CB8AC3E}">
        <p14:creationId xmlns:p14="http://schemas.microsoft.com/office/powerpoint/2010/main" val="12434218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6675" y="134539"/>
            <a:ext cx="9077325" cy="1143000"/>
          </a:xfrm>
          <a:prstGeom prst="rect">
            <a:avLst/>
          </a:prstGeom>
        </p:spPr>
        <p:txBody>
          <a:bodyPr>
            <a:normAutofit fontScale="75000" lnSpcReduction="2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People Value Public Access: </a:t>
            </a:r>
          </a:p>
          <a:p>
            <a:r>
              <a:rPr lang="en-US" sz="3600" cap="small" dirty="0" smtClean="0">
                <a:solidFill>
                  <a:schemeClr val="tx1">
                    <a:lumMod val="65000"/>
                    <a:lumOff val="35000"/>
                  </a:schemeClr>
                </a:solidFill>
                <a:ea typeface="ＭＳ Ｐゴシック" pitchFamily="34" charset="-128"/>
              </a:rPr>
              <a:t>Willingness to Pay</a:t>
            </a:r>
            <a:br>
              <a:rPr lang="en-US" sz="3600" cap="small" dirty="0" smtClean="0">
                <a:solidFill>
                  <a:schemeClr val="tx1">
                    <a:lumMod val="65000"/>
                    <a:lumOff val="35000"/>
                  </a:schemeClr>
                </a:solidFill>
                <a:ea typeface="ＭＳ Ｐゴシック" pitchFamily="34" charset="-128"/>
              </a:rPr>
            </a:b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200"/>
              </a:spcBef>
              <a:spcAft>
                <a:spcPts val="1200"/>
              </a:spcAft>
              <a:buClrTx/>
              <a:buSzTx/>
              <a:buNone/>
              <a:tabLst/>
              <a:defRPr/>
            </a:pPr>
            <a:endParaRPr lang="en-US" sz="2600" dirty="0">
              <a:solidFill>
                <a:sysClr val="windowText" lastClr="000000"/>
              </a:solidFill>
              <a:latin typeface="Calibri"/>
            </a:endParaRP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70917" y="919459"/>
            <a:ext cx="4200525" cy="4739759"/>
          </a:xfrm>
          <a:prstGeom prst="rect">
            <a:avLst/>
          </a:prstGeom>
          <a:noFill/>
        </p:spPr>
        <p:txBody>
          <a:bodyPr wrap="square" rtlCol="0">
            <a:spAutoFit/>
          </a:bodyPr>
          <a:lstStyle/>
          <a:p>
            <a:endParaRPr lang="en-US" sz="2000" dirty="0"/>
          </a:p>
          <a:p>
            <a:pPr marL="342900" indent="-342900">
              <a:buFont typeface="Wingdings" panose="05000000000000000000" pitchFamily="2" charset="2"/>
              <a:buChar char="§"/>
            </a:pPr>
            <a:r>
              <a:rPr lang="en-US" sz="2400" b="1" dirty="0">
                <a:ea typeface="ヒラギノ角ゴ ProN W3" pitchFamily="16" charset="-128"/>
                <a:sym typeface="Gill Sans" pitchFamily="16" charset="0"/>
              </a:rPr>
              <a:t>People want access, regardless of where it is: </a:t>
            </a:r>
            <a:r>
              <a:rPr lang="en-US" sz="2400" dirty="0">
                <a:solidFill>
                  <a:srgbClr val="000000"/>
                </a:solidFill>
                <a:ea typeface="ヒラギノ角ゴ ProN W3" pitchFamily="16" charset="-128"/>
                <a:sym typeface="Gill Sans" pitchFamily="16" charset="0"/>
              </a:rPr>
              <a:t>Where users don’t have a variety of venue options, they are prepared to pay to get to whatever venue is </a:t>
            </a:r>
            <a:r>
              <a:rPr lang="en-US" sz="2400" dirty="0" smtClean="0">
                <a:solidFill>
                  <a:srgbClr val="000000"/>
                </a:solidFill>
                <a:ea typeface="ヒラギノ角ゴ ProN W3" pitchFamily="16" charset="-128"/>
                <a:sym typeface="Gill Sans" pitchFamily="16" charset="0"/>
              </a:rPr>
              <a:t>available</a:t>
            </a:r>
            <a:endParaRPr lang="en-US" sz="2400" dirty="0">
              <a:solidFill>
                <a:srgbClr val="000000"/>
              </a:solidFill>
              <a:ea typeface="ヒラギノ角ゴ ProN W3" pitchFamily="16" charset="-128"/>
              <a:sym typeface="Gill Sans" pitchFamily="16" charset="0"/>
            </a:endParaRPr>
          </a:p>
          <a:p>
            <a:pPr marL="342900" indent="-342900">
              <a:buFont typeface="Wingdings" panose="05000000000000000000" pitchFamily="2" charset="2"/>
              <a:buChar char="§"/>
            </a:pPr>
            <a:r>
              <a:rPr lang="en-US" sz="2400" b="1" dirty="0" smtClean="0">
                <a:solidFill>
                  <a:srgbClr val="000000"/>
                </a:solidFill>
                <a:ea typeface="ヒラギノ角ゴ ProN W3" pitchFamily="16" charset="-128"/>
                <a:sym typeface="Gill Sans" pitchFamily="16" charset="0"/>
              </a:rPr>
              <a:t>Non-</a:t>
            </a:r>
            <a:r>
              <a:rPr lang="en-US" sz="2400" b="1" dirty="0" smtClean="0">
                <a:ea typeface="ヒラギノ角ゴ ProN W3" pitchFamily="16" charset="-128"/>
                <a:sym typeface="Gill Sans" pitchFamily="16" charset="0"/>
              </a:rPr>
              <a:t>users </a:t>
            </a:r>
            <a:r>
              <a:rPr lang="en-US" sz="2400" b="1" dirty="0">
                <a:ea typeface="ヒラギノ角ゴ ProN W3" pitchFamily="16" charset="-128"/>
                <a:sym typeface="Gill Sans" pitchFamily="16" charset="0"/>
              </a:rPr>
              <a:t>value public access: </a:t>
            </a:r>
            <a:r>
              <a:rPr lang="en-US" sz="2400" dirty="0">
                <a:solidFill>
                  <a:srgbClr val="000000"/>
                </a:solidFill>
                <a:ea typeface="ヒラギノ角ゴ ProN W3" pitchFamily="16" charset="-128"/>
                <a:sym typeface="Gill Sans" pitchFamily="16" charset="0"/>
              </a:rPr>
              <a:t>Non-users are willing to pay for other people to have publi</a:t>
            </a:r>
            <a:r>
              <a:rPr lang="en-US" sz="2400" dirty="0">
                <a:ea typeface="ヒラギノ角ゴ ProN W3" pitchFamily="16" charset="-128"/>
                <a:sym typeface="Gill Sans" pitchFamily="16" charset="0"/>
              </a:rPr>
              <a:t>c access </a:t>
            </a:r>
            <a:endParaRPr lang="en-US" sz="2400" dirty="0">
              <a:solidFill>
                <a:srgbClr val="000000"/>
              </a:solidFill>
              <a:ea typeface="ヒラギノ角ゴ ProN W3" pitchFamily="16" charset="-128"/>
              <a:sym typeface="Gill Sans" pitchFamily="16" charset="0"/>
            </a:endParaRPr>
          </a:p>
          <a:p>
            <a:endParaRPr lang="en-US"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85159" y="2114179"/>
            <a:ext cx="3867944" cy="2786062"/>
          </a:xfrm>
          <a:prstGeom prst="rect">
            <a:avLst/>
          </a:prstGeom>
          <a:effectLst>
            <a:outerShdw blurRad="50800" dist="63500" dir="2700000" algn="tl" rotWithShape="0">
              <a:prstClr val="black">
                <a:alpha val="40000"/>
              </a:prstClr>
            </a:outerShdw>
          </a:effectLst>
        </p:spPr>
      </p:pic>
      <p:sp>
        <p:nvSpPr>
          <p:cNvPr id="10" name="TextBox 9"/>
          <p:cNvSpPr txBox="1"/>
          <p:nvPr/>
        </p:nvSpPr>
        <p:spPr>
          <a:xfrm>
            <a:off x="8410177" y="4663958"/>
            <a:ext cx="542925" cy="215444"/>
          </a:xfrm>
          <a:prstGeom prst="rect">
            <a:avLst/>
          </a:prstGeom>
          <a:noFill/>
        </p:spPr>
        <p:txBody>
          <a:bodyPr wrap="square" rtlCol="0">
            <a:spAutoFit/>
          </a:bodyPr>
          <a:lstStyle/>
          <a:p>
            <a:r>
              <a:rPr lang="en-US" sz="800" b="1" dirty="0">
                <a:sym typeface="Symbol"/>
              </a:rPr>
              <a:t></a:t>
            </a:r>
            <a:r>
              <a:rPr lang="en-US" sz="800" b="1" dirty="0" smtClean="0">
                <a:sym typeface="Symbol"/>
              </a:rPr>
              <a:t> IMTFI</a:t>
            </a:r>
            <a:endParaRPr lang="en-US" sz="800" b="1" dirty="0"/>
          </a:p>
        </p:txBody>
      </p:sp>
    </p:spTree>
    <p:extLst>
      <p:ext uri="{BB962C8B-B14F-4D97-AF65-F5344CB8AC3E}">
        <p14:creationId xmlns:p14="http://schemas.microsoft.com/office/powerpoint/2010/main" val="361780518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338137" y="87356"/>
            <a:ext cx="9077325" cy="1143000"/>
          </a:xfrm>
          <a:prstGeom prst="rect">
            <a:avLst/>
          </a:prstGeom>
        </p:spPr>
        <p:txBody>
          <a:bodyPr>
            <a:normAutofit fontScale="75000" lnSpcReduction="2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Libraries are Highly Valued…</a:t>
            </a:r>
          </a:p>
          <a:p>
            <a:r>
              <a:rPr lang="en-US" sz="3600" cap="small" dirty="0" smtClean="0">
                <a:solidFill>
                  <a:schemeClr val="tx1">
                    <a:lumMod val="65000"/>
                    <a:lumOff val="35000"/>
                  </a:schemeClr>
                </a:solidFill>
                <a:ea typeface="ＭＳ Ｐゴシック" pitchFamily="34" charset="-128"/>
              </a:rPr>
              <a:t>Where they Exist</a:t>
            </a:r>
            <a:br>
              <a:rPr lang="en-US" sz="3600" cap="small" dirty="0" smtClean="0">
                <a:solidFill>
                  <a:schemeClr val="tx1">
                    <a:lumMod val="65000"/>
                    <a:lumOff val="35000"/>
                  </a:schemeClr>
                </a:solidFill>
                <a:ea typeface="ＭＳ Ｐゴシック" pitchFamily="34" charset="-128"/>
              </a:rPr>
            </a:b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200"/>
              </a:spcBef>
              <a:spcAft>
                <a:spcPts val="1200"/>
              </a:spcAft>
              <a:buClrTx/>
              <a:buSzTx/>
              <a:buNone/>
              <a:tabLst/>
              <a:defRPr/>
            </a:pPr>
            <a:endParaRPr lang="en-US" sz="2600" dirty="0">
              <a:solidFill>
                <a:sysClr val="windowText" lastClr="000000"/>
              </a:solidFill>
              <a:latin typeface="Calibri"/>
            </a:endParaRP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583407" y="735949"/>
            <a:ext cx="8374856" cy="1538883"/>
          </a:xfrm>
          <a:prstGeom prst="rect">
            <a:avLst/>
          </a:prstGeom>
          <a:noFill/>
        </p:spPr>
        <p:txBody>
          <a:bodyPr wrap="square" rtlCol="0">
            <a:spAutoFit/>
          </a:bodyPr>
          <a:lstStyle/>
          <a:p>
            <a:endParaRPr lang="en-US" sz="2000" dirty="0"/>
          </a:p>
          <a:p>
            <a:pPr algn="ctr"/>
            <a:r>
              <a:rPr lang="en-US" sz="2800" dirty="0" smtClean="0">
                <a:ea typeface="ヒラギノ角ゴ ProN W3" pitchFamily="16" charset="-128"/>
                <a:sym typeface="Gill Sans" pitchFamily="16" charset="0"/>
              </a:rPr>
              <a:t>Where </a:t>
            </a:r>
            <a:r>
              <a:rPr lang="en-US" sz="2800" dirty="0">
                <a:ea typeface="ヒラギノ角ゴ ProN W3" pitchFamily="16" charset="-128"/>
                <a:sym typeface="Gill Sans" pitchFamily="16" charset="0"/>
              </a:rPr>
              <a:t>people do have a </a:t>
            </a:r>
            <a:r>
              <a:rPr lang="en-US" sz="2800" dirty="0" smtClean="0">
                <a:ea typeface="ヒラギノ角ゴ ProN W3" pitchFamily="16" charset="-128"/>
                <a:sym typeface="Gill Sans" pitchFamily="16" charset="0"/>
              </a:rPr>
              <a:t>choice of venues, </a:t>
            </a:r>
            <a:r>
              <a:rPr lang="en-US" sz="2800" b="1" dirty="0">
                <a:ea typeface="ヒラギノ角ゴ ProN W3" pitchFamily="16" charset="-128"/>
                <a:sym typeface="Gill Sans" pitchFamily="16" charset="0"/>
              </a:rPr>
              <a:t>public libraries </a:t>
            </a:r>
            <a:r>
              <a:rPr lang="en-US" sz="2800" dirty="0">
                <a:ea typeface="ヒラギノ角ゴ ProN W3" pitchFamily="16" charset="-128"/>
                <a:sym typeface="Gill Sans" pitchFamily="16" charset="0"/>
              </a:rPr>
              <a:t>are highly valued where they exist </a:t>
            </a:r>
          </a:p>
          <a:p>
            <a:endParaRPr lang="en-US" dirty="0"/>
          </a:p>
        </p:txBody>
      </p:sp>
      <p:graphicFrame>
        <p:nvGraphicFramePr>
          <p:cNvPr id="11" name="Chart 10"/>
          <p:cNvGraphicFramePr>
            <a:graphicFrameLocks/>
          </p:cNvGraphicFramePr>
          <p:nvPr>
            <p:extLst>
              <p:ext uri="{D42A27DB-BD31-4B8C-83A1-F6EECF244321}">
                <p14:modId xmlns:p14="http://schemas.microsoft.com/office/powerpoint/2010/main" val="90216394"/>
              </p:ext>
            </p:extLst>
          </p:nvPr>
        </p:nvGraphicFramePr>
        <p:xfrm>
          <a:off x="1037431" y="2255167"/>
          <a:ext cx="7466808" cy="4488426"/>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23940847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6675" y="134539"/>
            <a:ext cx="9077325"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Mobile Phones are Not a Substitute</a:t>
            </a:r>
            <a:br>
              <a:rPr lang="en-US" sz="3600" cap="small" dirty="0" smtClean="0">
                <a:solidFill>
                  <a:schemeClr val="tx1">
                    <a:lumMod val="65000"/>
                    <a:lumOff val="35000"/>
                  </a:schemeClr>
                </a:solidFill>
                <a:ea typeface="ＭＳ Ｐゴシック" pitchFamily="34" charset="-128"/>
              </a:rPr>
            </a:b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200"/>
              </a:spcBef>
              <a:spcAft>
                <a:spcPts val="1200"/>
              </a:spcAft>
              <a:buClrTx/>
              <a:buSzTx/>
              <a:buNone/>
              <a:tabLst/>
              <a:defRPr/>
            </a:pPr>
            <a:endParaRPr lang="en-US" sz="2600" dirty="0">
              <a:solidFill>
                <a:sysClr val="windowText" lastClr="000000"/>
              </a:solidFill>
              <a:latin typeface="Calibri"/>
            </a:endParaRPr>
          </a:p>
        </p:txBody>
      </p:sp>
      <p:sp>
        <p:nvSpPr>
          <p:cNvPr id="5" name="TextBox 4"/>
          <p:cNvSpPr txBox="1"/>
          <p:nvPr/>
        </p:nvSpPr>
        <p:spPr>
          <a:xfrm>
            <a:off x="4605337" y="1057274"/>
            <a:ext cx="4381008" cy="3170099"/>
          </a:xfrm>
          <a:prstGeom prst="rect">
            <a:avLst/>
          </a:prstGeom>
          <a:noFill/>
        </p:spPr>
        <p:txBody>
          <a:bodyPr wrap="square" rtlCol="0">
            <a:spAutoFit/>
          </a:bodyPr>
          <a:lstStyle/>
          <a:p>
            <a:pPr marL="342900" indent="-342900">
              <a:buFont typeface="Wingdings" pitchFamily="2" charset="2"/>
              <a:buChar char="§"/>
            </a:pPr>
            <a:r>
              <a:rPr lang="en-US" sz="2000" b="1" dirty="0" smtClean="0"/>
              <a:t>Almost all users </a:t>
            </a:r>
            <a:r>
              <a:rPr lang="en-US" sz="2000" dirty="0" smtClean="0"/>
              <a:t>surveyed have a </a:t>
            </a:r>
            <a:r>
              <a:rPr lang="en-US" sz="2000" b="1" dirty="0" smtClean="0"/>
              <a:t>mobile phone </a:t>
            </a:r>
            <a:r>
              <a:rPr lang="en-US" sz="2000" dirty="0" smtClean="0"/>
              <a:t>(96%)</a:t>
            </a:r>
          </a:p>
          <a:p>
            <a:pPr marL="342900" indent="-342900">
              <a:buFont typeface="Wingdings" pitchFamily="2" charset="2"/>
              <a:buChar char="§"/>
            </a:pPr>
            <a:r>
              <a:rPr lang="en-US" sz="2000" b="1" dirty="0" smtClean="0"/>
              <a:t>85% of users </a:t>
            </a:r>
            <a:r>
              <a:rPr lang="en-US" sz="2000" dirty="0" smtClean="0"/>
              <a:t>have never used </a:t>
            </a:r>
            <a:r>
              <a:rPr lang="en-US" sz="2000" b="1" dirty="0" smtClean="0"/>
              <a:t>mobile internet</a:t>
            </a:r>
          </a:p>
          <a:p>
            <a:pPr marL="342900" indent="-342900">
              <a:buFont typeface="Wingdings" pitchFamily="2" charset="2"/>
              <a:buChar char="§"/>
            </a:pPr>
            <a:r>
              <a:rPr lang="en-US" sz="2000" dirty="0" smtClean="0"/>
              <a:t>The majority (88%) of public access users </a:t>
            </a:r>
            <a:r>
              <a:rPr lang="en-US" sz="2000" b="1" dirty="0" smtClean="0"/>
              <a:t>use a </a:t>
            </a:r>
            <a:r>
              <a:rPr lang="en-US" sz="2000" b="1" dirty="0"/>
              <a:t>mobile phone daily </a:t>
            </a:r>
            <a:r>
              <a:rPr lang="en-US" sz="2000" dirty="0"/>
              <a:t>or almost </a:t>
            </a:r>
            <a:r>
              <a:rPr lang="en-US" sz="2000" dirty="0" smtClean="0"/>
              <a:t>daily</a:t>
            </a:r>
          </a:p>
          <a:p>
            <a:pPr marL="342900" indent="-342900">
              <a:buFont typeface="Wingdings" pitchFamily="2" charset="2"/>
              <a:buChar char="§"/>
            </a:pPr>
            <a:r>
              <a:rPr lang="en-US" sz="2000" dirty="0" smtClean="0"/>
              <a:t>Only </a:t>
            </a:r>
            <a:r>
              <a:rPr lang="en-US" sz="2000" b="1" dirty="0" smtClean="0"/>
              <a:t>4% of non-users </a:t>
            </a:r>
            <a:r>
              <a:rPr lang="en-US" sz="2000" dirty="0" smtClean="0"/>
              <a:t>don’t use  public access venues because of </a:t>
            </a:r>
            <a:r>
              <a:rPr lang="en-US" sz="2000" b="1" dirty="0" smtClean="0"/>
              <a:t>mobile phones</a:t>
            </a: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4429" y="919423"/>
            <a:ext cx="3951042" cy="3305175"/>
          </a:xfrm>
          <a:prstGeom prst="rect">
            <a:avLst/>
          </a:prstGeom>
          <a:effectLst>
            <a:outerShdw blurRad="50800" dist="63500" dir="2700000" algn="tl" rotWithShape="0">
              <a:prstClr val="black">
                <a:alpha val="40000"/>
              </a:prstClr>
            </a:outerShdw>
          </a:effectLst>
        </p:spPr>
      </p:pic>
      <p:sp>
        <p:nvSpPr>
          <p:cNvPr id="10" name="TextBox 9"/>
          <p:cNvSpPr txBox="1"/>
          <p:nvPr/>
        </p:nvSpPr>
        <p:spPr>
          <a:xfrm>
            <a:off x="3385976" y="3979532"/>
            <a:ext cx="807651" cy="215444"/>
          </a:xfrm>
          <a:prstGeom prst="rect">
            <a:avLst/>
          </a:prstGeom>
          <a:noFill/>
        </p:spPr>
        <p:txBody>
          <a:bodyPr wrap="square" rtlCol="0">
            <a:spAutoFit/>
          </a:bodyPr>
          <a:lstStyle/>
          <a:p>
            <a:r>
              <a:rPr lang="en-US" sz="800" b="1" dirty="0">
                <a:solidFill>
                  <a:schemeClr val="bg1">
                    <a:lumMod val="50000"/>
                  </a:schemeClr>
                </a:solidFill>
                <a:sym typeface="Symbol"/>
              </a:rPr>
              <a:t></a:t>
            </a:r>
            <a:r>
              <a:rPr lang="en-US" sz="800" b="1" dirty="0" smtClean="0">
                <a:solidFill>
                  <a:schemeClr val="bg1">
                    <a:lumMod val="50000"/>
                  </a:schemeClr>
                </a:solidFill>
                <a:sym typeface="Symbol"/>
              </a:rPr>
              <a:t> ICT4Gov.net</a:t>
            </a:r>
            <a:endParaRPr lang="en-US" sz="800" b="1" dirty="0">
              <a:solidFill>
                <a:schemeClr val="bg1">
                  <a:lumMod val="50000"/>
                </a:schemeClr>
              </a:solidFill>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03076" y="4365086"/>
            <a:ext cx="3936124" cy="2374674"/>
          </a:xfrm>
          <a:prstGeom prst="rect">
            <a:avLst/>
          </a:prstGeom>
          <a:effectLst>
            <a:outerShdw blurRad="50800" dist="63500" dir="2700000" algn="tl" rotWithShape="0">
              <a:prstClr val="black">
                <a:alpha val="40000"/>
              </a:prstClr>
            </a:outerShdw>
          </a:effectLst>
        </p:spPr>
      </p:pic>
      <p:sp>
        <p:nvSpPr>
          <p:cNvPr id="4" name="TextBox 3"/>
          <p:cNvSpPr txBox="1"/>
          <p:nvPr/>
        </p:nvSpPr>
        <p:spPr>
          <a:xfrm>
            <a:off x="242584" y="4303455"/>
            <a:ext cx="4405615" cy="2554545"/>
          </a:xfrm>
          <a:prstGeom prst="rect">
            <a:avLst/>
          </a:prstGeom>
          <a:noFill/>
        </p:spPr>
        <p:txBody>
          <a:bodyPr wrap="square" rtlCol="0">
            <a:spAutoFit/>
          </a:bodyPr>
          <a:lstStyle/>
          <a:p>
            <a:pPr marL="285750" indent="-285750">
              <a:buFont typeface="Arial" pitchFamily="34" charset="0"/>
              <a:buChar char="•"/>
            </a:pPr>
            <a:r>
              <a:rPr lang="en-US" sz="2000" dirty="0" smtClean="0"/>
              <a:t>Researchers in South Africa found that mobile phones </a:t>
            </a:r>
            <a:r>
              <a:rPr lang="en-US" sz="2000" b="1" dirty="0" smtClean="0"/>
              <a:t>complement, rather than replace</a:t>
            </a:r>
            <a:r>
              <a:rPr lang="en-US" sz="2000" dirty="0" smtClean="0"/>
              <a:t>, public access venues</a:t>
            </a:r>
          </a:p>
          <a:p>
            <a:pPr marL="285750" indent="-285750">
              <a:buFont typeface="Arial" pitchFamily="34" charset="0"/>
              <a:buChar char="•"/>
            </a:pPr>
            <a:r>
              <a:rPr lang="en-US" sz="2000" dirty="0" smtClean="0"/>
              <a:t>Teens have developed practices to </a:t>
            </a:r>
            <a:r>
              <a:rPr lang="en-US" sz="2000" b="1" dirty="0" smtClean="0"/>
              <a:t>maximize use of both mobile phones and public access computers &amp; internet</a:t>
            </a:r>
            <a:endParaRPr lang="en-US" sz="2000" b="1" dirty="0"/>
          </a:p>
        </p:txBody>
      </p:sp>
      <p:sp>
        <p:nvSpPr>
          <p:cNvPr id="11" name="TextBox 10"/>
          <p:cNvSpPr txBox="1"/>
          <p:nvPr/>
        </p:nvSpPr>
        <p:spPr>
          <a:xfrm>
            <a:off x="7839075" y="6494151"/>
            <a:ext cx="1000125" cy="215444"/>
          </a:xfrm>
          <a:prstGeom prst="rect">
            <a:avLst/>
          </a:prstGeom>
          <a:noFill/>
        </p:spPr>
        <p:txBody>
          <a:bodyPr wrap="square" rtlCol="0">
            <a:spAutoFit/>
          </a:bodyPr>
          <a:lstStyle/>
          <a:p>
            <a:r>
              <a:rPr lang="en-US" sz="800" b="1" dirty="0">
                <a:sym typeface="Symbol"/>
              </a:rPr>
              <a:t></a:t>
            </a:r>
            <a:r>
              <a:rPr lang="en-US" sz="800" b="1" dirty="0" smtClean="0">
                <a:sym typeface="Symbol"/>
              </a:rPr>
              <a:t> Marion Walton</a:t>
            </a:r>
            <a:endParaRPr lang="en-US" sz="800" b="1" dirty="0"/>
          </a:p>
        </p:txBody>
      </p:sp>
    </p:spTree>
    <p:extLst>
      <p:ext uri="{BB962C8B-B14F-4D97-AF65-F5344CB8AC3E}">
        <p14:creationId xmlns:p14="http://schemas.microsoft.com/office/powerpoint/2010/main" val="346561444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6675" y="134539"/>
            <a:ext cx="9077325"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prstClr val="black">
                    <a:lumMod val="65000"/>
                    <a:lumOff val="35000"/>
                  </a:prstClr>
                </a:solidFill>
                <a:ea typeface="ＭＳ Ｐゴシック" pitchFamily="34" charset="-128"/>
              </a:rPr>
              <a:t>Public Access Moving Forward</a:t>
            </a:r>
            <a:br>
              <a:rPr lang="en-US" sz="3600" cap="small" dirty="0" smtClean="0">
                <a:solidFill>
                  <a:prstClr val="black">
                    <a:lumMod val="65000"/>
                    <a:lumOff val="35000"/>
                  </a:prstClr>
                </a:solidFill>
                <a:ea typeface="ＭＳ Ｐゴシック" pitchFamily="34" charset="-128"/>
              </a:rPr>
            </a:br>
            <a:endParaRPr lang="en-US" sz="3600" cap="small" dirty="0">
              <a:solidFill>
                <a:prstClr val="black">
                  <a:lumMod val="65000"/>
                  <a:lumOff val="35000"/>
                </a:prst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1200"/>
              </a:spcAft>
              <a:buFont typeface="Arial" pitchFamily="34" charset="0"/>
              <a:buNone/>
            </a:pPr>
            <a:endParaRPr lang="en-US" sz="2600" dirty="0">
              <a:solidFill>
                <a:sysClr val="windowText" lastClr="000000"/>
              </a:solidFill>
            </a:endParaRPr>
          </a:p>
        </p:txBody>
      </p:sp>
      <p:sp>
        <p:nvSpPr>
          <p:cNvPr id="8" name="TextBox 7"/>
          <p:cNvSpPr txBox="1"/>
          <p:nvPr/>
        </p:nvSpPr>
        <p:spPr>
          <a:xfrm>
            <a:off x="676275" y="1243463"/>
            <a:ext cx="7620000" cy="4339650"/>
          </a:xfrm>
          <a:prstGeom prst="rect">
            <a:avLst/>
          </a:prstGeom>
          <a:noFill/>
        </p:spPr>
        <p:txBody>
          <a:bodyPr wrap="square" rtlCol="0">
            <a:spAutoFit/>
          </a:bodyPr>
          <a:lstStyle/>
          <a:p>
            <a:pPr marL="285750" indent="-285750">
              <a:buFont typeface="Wingdings" pitchFamily="2" charset="2"/>
              <a:buChar char="§"/>
            </a:pPr>
            <a:r>
              <a:rPr lang="en-US" sz="2000" dirty="0" smtClean="0">
                <a:latin typeface="Calibri" pitchFamily="34" charset="0"/>
              </a:rPr>
              <a:t>Is public access still relevant?</a:t>
            </a:r>
          </a:p>
          <a:p>
            <a:endParaRPr lang="en-US" sz="2000" dirty="0" smtClean="0">
              <a:latin typeface="Calibri" pitchFamily="34" charset="0"/>
            </a:endParaRPr>
          </a:p>
          <a:p>
            <a:pPr marL="285750" indent="-285750">
              <a:buFont typeface="Wingdings" pitchFamily="2" charset="2"/>
              <a:buChar char="§"/>
            </a:pPr>
            <a:r>
              <a:rPr lang="en-US" sz="2000" dirty="0" smtClean="0">
                <a:latin typeface="Calibri" pitchFamily="34" charset="0"/>
              </a:rPr>
              <a:t>Recommendations</a:t>
            </a:r>
          </a:p>
          <a:p>
            <a:pPr marL="800100" lvl="1" indent="-342900">
              <a:buFont typeface="Arial" panose="020B0604020202020204" pitchFamily="34" charset="0"/>
              <a:buChar char="•"/>
            </a:pPr>
            <a:r>
              <a:rPr lang="en-US" sz="2000" dirty="0" smtClean="0">
                <a:latin typeface="Calibri" pitchFamily="34" charset="0"/>
              </a:rPr>
              <a:t>For governments &amp; donor organizations</a:t>
            </a:r>
          </a:p>
          <a:p>
            <a:pPr marL="800100" lvl="1" indent="-342900">
              <a:buFont typeface="Arial" panose="020B0604020202020204" pitchFamily="34" charset="0"/>
              <a:buChar char="•"/>
            </a:pPr>
            <a:r>
              <a:rPr lang="en-US" sz="2000" dirty="0" smtClean="0">
                <a:latin typeface="Calibri" pitchFamily="34" charset="0"/>
              </a:rPr>
              <a:t>For practitioners</a:t>
            </a:r>
          </a:p>
          <a:p>
            <a:pPr marL="800100" lvl="1" indent="-342900">
              <a:buFont typeface="Arial" panose="020B0604020202020204" pitchFamily="34" charset="0"/>
              <a:buChar char="•"/>
            </a:pPr>
            <a:r>
              <a:rPr lang="en-US" sz="2000" dirty="0" smtClean="0">
                <a:latin typeface="Calibri" pitchFamily="34" charset="0"/>
              </a:rPr>
              <a:t>For researchers</a:t>
            </a:r>
          </a:p>
          <a:p>
            <a:pPr lvl="1"/>
            <a:endParaRPr lang="en-US" sz="2000" dirty="0" smtClean="0">
              <a:latin typeface="Calibri" pitchFamily="34" charset="0"/>
            </a:endParaRPr>
          </a:p>
          <a:p>
            <a:pPr marL="285750" indent="-285750">
              <a:buFont typeface="Wingdings" pitchFamily="2" charset="2"/>
              <a:buChar char="§"/>
            </a:pPr>
            <a:r>
              <a:rPr lang="en-US" sz="2000" dirty="0" smtClean="0">
                <a:latin typeface="Calibri" pitchFamily="34" charset="0"/>
              </a:rPr>
              <a:t>Open data</a:t>
            </a:r>
          </a:p>
          <a:p>
            <a:endParaRPr lang="en-US" sz="2000" dirty="0" smtClean="0">
              <a:latin typeface="Calibri" pitchFamily="34" charset="0"/>
            </a:endParaRPr>
          </a:p>
          <a:p>
            <a:pPr marL="285750" indent="-285750">
              <a:buFont typeface="Wingdings" pitchFamily="2" charset="2"/>
              <a:buChar char="§"/>
            </a:pPr>
            <a:r>
              <a:rPr lang="en-US" sz="2000" dirty="0" smtClean="0">
                <a:latin typeface="Calibri" pitchFamily="34" charset="0"/>
              </a:rPr>
              <a:t>More information &amp; resources</a:t>
            </a:r>
            <a:endParaRPr lang="en-US" sz="2000" dirty="0">
              <a:latin typeface="Calibri" pitchFamily="34" charset="0"/>
            </a:endParaRPr>
          </a:p>
          <a:p>
            <a:pPr marL="742950" lvl="1" indent="-285750">
              <a:buFont typeface="Arial" pitchFamily="34" charset="0"/>
              <a:buChar char="•"/>
            </a:pPr>
            <a:endParaRPr lang="en-US" sz="2000" dirty="0" smtClean="0">
              <a:latin typeface="Calibri" pitchFamily="34" charset="0"/>
            </a:endParaRPr>
          </a:p>
          <a:p>
            <a:pPr marL="285750" indent="-285750">
              <a:buFont typeface="Arial" pitchFamily="34" charset="0"/>
              <a:buChar char="•"/>
            </a:pPr>
            <a:endParaRPr lang="en-US" sz="2000" dirty="0" smtClean="0">
              <a:latin typeface="Calibri" pitchFamily="34" charset="0"/>
            </a:endParaRPr>
          </a:p>
          <a:p>
            <a:pPr marL="742950" lvl="1" indent="-285750">
              <a:buFont typeface="Arial" pitchFamily="34" charset="0"/>
              <a:buChar char="•"/>
            </a:pPr>
            <a:endParaRPr lang="en-US" dirty="0" smtClean="0"/>
          </a:p>
          <a:p>
            <a:endParaRPr lang="en-US" dirty="0"/>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3907613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6675" y="63917"/>
            <a:ext cx="9077325" cy="1143000"/>
          </a:xfrm>
          <a:prstGeom prst="rect">
            <a:avLst/>
          </a:prstGeom>
        </p:spPr>
        <p:txBody>
          <a:bodyPr>
            <a:normAutofit fontScale="975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prstClr val="black">
                    <a:lumMod val="65000"/>
                    <a:lumOff val="35000"/>
                  </a:prstClr>
                </a:solidFill>
                <a:ea typeface="ＭＳ Ｐゴシック" pitchFamily="34" charset="-128"/>
              </a:rPr>
              <a:t>Is Public Access Still Relevant?</a:t>
            </a:r>
            <a:endParaRPr lang="en-US" sz="3600" cap="small" dirty="0">
              <a:solidFill>
                <a:prstClr val="black">
                  <a:lumMod val="65000"/>
                  <a:lumOff val="35000"/>
                </a:prstClr>
              </a:solidFill>
              <a:ea typeface="ＭＳ Ｐゴシック" pitchFamily="34" charset="-128"/>
            </a:endParaRPr>
          </a:p>
        </p:txBody>
      </p:sp>
      <p:cxnSp>
        <p:nvCxnSpPr>
          <p:cNvPr id="7" name="Straight Connector 6"/>
          <p:cNvCxnSpPr/>
          <p:nvPr/>
        </p:nvCxnSpPr>
        <p:spPr>
          <a:xfrm>
            <a:off x="676275" y="665181"/>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1200"/>
              </a:spcAft>
              <a:buFont typeface="Arial" pitchFamily="34" charset="0"/>
              <a:buNone/>
            </a:pPr>
            <a:endParaRPr lang="en-US" sz="2600" dirty="0">
              <a:solidFill>
                <a:sysClr val="windowText" lastClr="000000"/>
              </a:solidFill>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76275" y="1271957"/>
            <a:ext cx="7681512" cy="4493538"/>
          </a:xfrm>
          <a:prstGeom prst="rect">
            <a:avLst/>
          </a:prstGeom>
          <a:noFill/>
        </p:spPr>
        <p:txBody>
          <a:bodyPr wrap="square" rtlCol="0">
            <a:spAutoFit/>
          </a:bodyPr>
          <a:lstStyle/>
          <a:p>
            <a:r>
              <a:rPr lang="en-US" sz="2400" dirty="0" smtClean="0"/>
              <a:t>YES, public access is still relevant!</a:t>
            </a:r>
          </a:p>
          <a:p>
            <a:endParaRPr lang="en-US" sz="2400" dirty="0" smtClean="0"/>
          </a:p>
          <a:p>
            <a:r>
              <a:rPr lang="en-US" sz="2400" dirty="0" smtClean="0"/>
              <a:t>Public access…</a:t>
            </a:r>
          </a:p>
          <a:p>
            <a:endParaRPr lang="en-US" dirty="0" smtClean="0"/>
          </a:p>
          <a:p>
            <a:pPr marL="742950" lvl="1" indent="-285750">
              <a:buFont typeface="Wingdings" panose="05000000000000000000" pitchFamily="2" charset="2"/>
              <a:buChar char="§"/>
            </a:pPr>
            <a:r>
              <a:rPr lang="en-US" sz="2000" dirty="0" smtClean="0"/>
              <a:t>Plays a critical role in extending the benefits of ICTs to many</a:t>
            </a:r>
          </a:p>
          <a:p>
            <a:pPr marL="742950" lvl="1" indent="-285750">
              <a:buFont typeface="Wingdings" panose="05000000000000000000" pitchFamily="2" charset="2"/>
              <a:buChar char="§"/>
            </a:pPr>
            <a:r>
              <a:rPr lang="en-US" sz="2000" dirty="0"/>
              <a:t>C</a:t>
            </a:r>
            <a:r>
              <a:rPr lang="en-US" sz="2000" dirty="0" smtClean="0"/>
              <a:t>onstitutes the only option for access for many</a:t>
            </a:r>
          </a:p>
          <a:p>
            <a:pPr marL="742950" lvl="1" indent="-285750">
              <a:buFont typeface="Wingdings" panose="05000000000000000000" pitchFamily="2" charset="2"/>
              <a:buChar char="§"/>
            </a:pPr>
            <a:r>
              <a:rPr lang="en-US" sz="2000" dirty="0" smtClean="0"/>
              <a:t>Has not been replaced by mobile phones for ICT access </a:t>
            </a:r>
          </a:p>
          <a:p>
            <a:pPr marL="742950" lvl="1" indent="-285750">
              <a:buFont typeface="Wingdings" panose="05000000000000000000" pitchFamily="2" charset="2"/>
              <a:buChar char="§"/>
            </a:pPr>
            <a:r>
              <a:rPr lang="en-US" sz="2000" dirty="0" smtClean="0"/>
              <a:t>Is part of an ecology of information and communication resources </a:t>
            </a:r>
            <a:r>
              <a:rPr lang="en-US" sz="2000" dirty="0"/>
              <a:t>including mobile phones, TV, radio </a:t>
            </a:r>
            <a:r>
              <a:rPr lang="en-US" sz="2000" dirty="0" smtClean="0"/>
              <a:t>etc., </a:t>
            </a:r>
            <a:r>
              <a:rPr lang="en-US" sz="2000" dirty="0"/>
              <a:t>all of which have a role in meeting people's information </a:t>
            </a:r>
            <a:r>
              <a:rPr lang="en-US" sz="2000" dirty="0" smtClean="0"/>
              <a:t>needs</a:t>
            </a:r>
            <a:endParaRPr lang="en-US" sz="2000" dirty="0"/>
          </a:p>
          <a:p>
            <a:pPr marL="742950" lvl="1" indent="-285750">
              <a:buFont typeface="Wingdings" panose="05000000000000000000" pitchFamily="2" charset="2"/>
              <a:buChar char="§"/>
            </a:pPr>
            <a:r>
              <a:rPr lang="en-US" sz="2000" dirty="0" smtClean="0"/>
              <a:t>Can play an </a:t>
            </a:r>
            <a:r>
              <a:rPr lang="en-US" sz="2000" dirty="0"/>
              <a:t>important role in all countries, </a:t>
            </a:r>
            <a:r>
              <a:rPr lang="en-US" sz="2000" dirty="0" smtClean="0"/>
              <a:t>regardless of </a:t>
            </a:r>
            <a:r>
              <a:rPr lang="en-US" sz="2000" dirty="0"/>
              <a:t>the level of </a:t>
            </a:r>
            <a:r>
              <a:rPr lang="en-US" sz="2000" dirty="0" smtClean="0"/>
              <a:t>connectivity or socioeconomic factors</a:t>
            </a:r>
          </a:p>
          <a:p>
            <a:endParaRPr lang="en-US" dirty="0"/>
          </a:p>
          <a:p>
            <a:pPr marL="285750" indent="-285750">
              <a:buFont typeface="Wingdings" panose="05000000000000000000" pitchFamily="2" charset="2"/>
              <a:buChar char="§"/>
            </a:pPr>
            <a:endParaRPr lang="en-US" dirty="0"/>
          </a:p>
        </p:txBody>
      </p:sp>
    </p:spTree>
    <p:extLst>
      <p:ext uri="{BB962C8B-B14F-4D97-AF65-F5344CB8AC3E}">
        <p14:creationId xmlns:p14="http://schemas.microsoft.com/office/powerpoint/2010/main" val="206319695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6675" y="63917"/>
            <a:ext cx="9077325"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prstClr val="black">
                    <a:lumMod val="65000"/>
                    <a:lumOff val="35000"/>
                  </a:prstClr>
                </a:solidFill>
                <a:ea typeface="ＭＳ Ｐゴシック" pitchFamily="34" charset="-128"/>
              </a:rPr>
              <a:t>Recommendations: Government &amp; Donor Organizations</a:t>
            </a:r>
            <a:endParaRPr lang="en-US" sz="3600" cap="small" dirty="0">
              <a:solidFill>
                <a:prstClr val="black">
                  <a:lumMod val="65000"/>
                  <a:lumOff val="35000"/>
                </a:prstClr>
              </a:solidFill>
              <a:ea typeface="ＭＳ Ｐゴシック" pitchFamily="34" charset="-128"/>
            </a:endParaRPr>
          </a:p>
        </p:txBody>
      </p:sp>
      <p:cxnSp>
        <p:nvCxnSpPr>
          <p:cNvPr id="7" name="Straight Connector 6"/>
          <p:cNvCxnSpPr/>
          <p:nvPr/>
        </p:nvCxnSpPr>
        <p:spPr>
          <a:xfrm>
            <a:off x="676275" y="1055706"/>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1200"/>
              </a:spcAft>
              <a:buFont typeface="Arial" pitchFamily="34" charset="0"/>
              <a:buNone/>
            </a:pPr>
            <a:endParaRPr lang="en-US" sz="2600" dirty="0">
              <a:solidFill>
                <a:sysClr val="windowText" lastClr="000000"/>
              </a:solidFill>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76275" y="1527418"/>
            <a:ext cx="7620000" cy="4031873"/>
          </a:xfrm>
          <a:prstGeom prst="rect">
            <a:avLst/>
          </a:prstGeom>
          <a:noFill/>
        </p:spPr>
        <p:txBody>
          <a:bodyPr wrap="square" rtlCol="0">
            <a:spAutoFit/>
          </a:bodyPr>
          <a:lstStyle/>
          <a:p>
            <a:r>
              <a:rPr lang="en-US" sz="1600" b="1" dirty="0" smtClean="0"/>
              <a:t>1.	Provide strategic support for public access venues: </a:t>
            </a:r>
            <a:r>
              <a:rPr lang="en-US" sz="1600" dirty="0" smtClean="0"/>
              <a:t>Based on ICT access levels and 	needs of particular communities</a:t>
            </a:r>
          </a:p>
          <a:p>
            <a:endParaRPr lang="en-US" sz="1600" dirty="0" smtClean="0"/>
          </a:p>
          <a:p>
            <a:r>
              <a:rPr lang="en-US" sz="1600" b="1" dirty="0" smtClean="0"/>
              <a:t>2.	Use existing infrastructure: </a:t>
            </a:r>
            <a:r>
              <a:rPr lang="en-US" sz="1600" dirty="0" smtClean="0"/>
              <a:t>Consider leveraging public library and cybercafé facilities 	where they exist</a:t>
            </a:r>
          </a:p>
          <a:p>
            <a:endParaRPr lang="en-US" sz="1600" dirty="0" smtClean="0"/>
          </a:p>
          <a:p>
            <a:r>
              <a:rPr lang="en-US" sz="1600" b="1" dirty="0" smtClean="0"/>
              <a:t>3.	Provide and publicize specific information and services through public 	access 	venues: </a:t>
            </a:r>
            <a:r>
              <a:rPr lang="en-US" sz="1600" dirty="0" smtClean="0"/>
              <a:t>For example: government, educational, or health information</a:t>
            </a:r>
          </a:p>
          <a:p>
            <a:endParaRPr lang="en-US" sz="1600" dirty="0" smtClean="0"/>
          </a:p>
          <a:p>
            <a:r>
              <a:rPr lang="en-US" sz="1600" b="1" dirty="0" smtClean="0"/>
              <a:t>4.	Embrace communications and non-instrumental uses: </a:t>
            </a:r>
            <a:r>
              <a:rPr lang="en-US" sz="1600" dirty="0" smtClean="0"/>
              <a:t>Restrictions on uses such as 	gaming, chatting, and social networking eliminate alternative pathways to building 	ICT and workplace skills</a:t>
            </a:r>
          </a:p>
          <a:p>
            <a:endParaRPr lang="en-US" sz="1600" dirty="0" smtClean="0"/>
          </a:p>
          <a:p>
            <a:r>
              <a:rPr lang="en-US" sz="1600" b="1" dirty="0" smtClean="0"/>
              <a:t>5.	Assess performance against realistic measures: </a:t>
            </a:r>
            <a:r>
              <a:rPr lang="en-US" sz="1600" dirty="0" smtClean="0"/>
              <a:t>Public access venues may foster 	internet access and the development of basic digital skills, but cannot guarantee 	other outcomes such as increased income	</a:t>
            </a:r>
            <a:endParaRPr lang="en-US" sz="1600" dirty="0"/>
          </a:p>
        </p:txBody>
      </p:sp>
    </p:spTree>
    <p:extLst>
      <p:ext uri="{BB962C8B-B14F-4D97-AF65-F5344CB8AC3E}">
        <p14:creationId xmlns:p14="http://schemas.microsoft.com/office/powerpoint/2010/main" val="320954488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6675" y="63917"/>
            <a:ext cx="9077325" cy="1143000"/>
          </a:xfrm>
          <a:prstGeom prst="rect">
            <a:avLst/>
          </a:prstGeom>
        </p:spPr>
        <p:txBody>
          <a:bodyPr>
            <a:normAutofit fontScale="975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prstClr val="black">
                    <a:lumMod val="65000"/>
                    <a:lumOff val="35000"/>
                  </a:prstClr>
                </a:solidFill>
                <a:ea typeface="ＭＳ Ｐゴシック" pitchFamily="34" charset="-128"/>
              </a:rPr>
              <a:t>Recommendations: Practitioners</a:t>
            </a:r>
            <a:endParaRPr lang="en-US" sz="3600" cap="small" dirty="0">
              <a:solidFill>
                <a:prstClr val="black">
                  <a:lumMod val="65000"/>
                  <a:lumOff val="35000"/>
                </a:prstClr>
              </a:solidFill>
              <a:ea typeface="ＭＳ Ｐゴシック" pitchFamily="34" charset="-128"/>
            </a:endParaRPr>
          </a:p>
        </p:txBody>
      </p:sp>
      <p:cxnSp>
        <p:nvCxnSpPr>
          <p:cNvPr id="7" name="Straight Connector 6"/>
          <p:cNvCxnSpPr/>
          <p:nvPr/>
        </p:nvCxnSpPr>
        <p:spPr>
          <a:xfrm>
            <a:off x="676275" y="665181"/>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1200"/>
              </a:spcAft>
              <a:buFont typeface="Arial" pitchFamily="34" charset="0"/>
              <a:buNone/>
            </a:pPr>
            <a:endParaRPr lang="en-US" sz="2600" dirty="0">
              <a:solidFill>
                <a:sysClr val="windowText" lastClr="000000"/>
              </a:solidFill>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676275" y="1198735"/>
            <a:ext cx="7620000" cy="4770537"/>
          </a:xfrm>
          <a:prstGeom prst="rect">
            <a:avLst/>
          </a:prstGeom>
          <a:noFill/>
        </p:spPr>
        <p:txBody>
          <a:bodyPr wrap="square" rtlCol="0">
            <a:spAutoFit/>
          </a:bodyPr>
          <a:lstStyle/>
          <a:p>
            <a:r>
              <a:rPr lang="en-US" sz="1600" b="1" dirty="0" smtClean="0"/>
              <a:t>1.	Adopt a flexible approach to rules: </a:t>
            </a:r>
            <a:r>
              <a:rPr lang="en-US" sz="1600" dirty="0" smtClean="0"/>
              <a:t>Some restrictions can inhibit behaviors that have 	the potential to lead to development outcomes. Make adjustments to policy while 	being sensitive to the needs of users, societal trends, and new knowledge. </a:t>
            </a:r>
          </a:p>
          <a:p>
            <a:endParaRPr lang="en-US" sz="1600" dirty="0" smtClean="0"/>
          </a:p>
          <a:p>
            <a:r>
              <a:rPr lang="en-US" sz="1600" b="1" dirty="0" smtClean="0"/>
              <a:t>2. 	Embrace mobile phone services: </a:t>
            </a:r>
            <a:r>
              <a:rPr lang="en-US" sz="1600" dirty="0" smtClean="0"/>
              <a:t>Venues may be able to enhance their services by 	introducing mobile-based services such as Wi-Fi access for mobile phone users or 	computer reservations through SMS</a:t>
            </a:r>
          </a:p>
          <a:p>
            <a:endParaRPr lang="en-US" sz="1600" dirty="0" smtClean="0"/>
          </a:p>
          <a:p>
            <a:r>
              <a:rPr lang="en-US" sz="1600" b="1" dirty="0" smtClean="0"/>
              <a:t>3.	Do not rule out fees too quickly: </a:t>
            </a:r>
            <a:r>
              <a:rPr lang="en-US" sz="1600" dirty="0" smtClean="0"/>
              <a:t>Users have demonstrated willingness to pay for 	public access ICT facilities. Venues facing sustainability challenges could consider 	charging fees, taking into account socioeconomic status of priority groups and 	potential users. </a:t>
            </a:r>
          </a:p>
          <a:p>
            <a:endParaRPr lang="en-US" sz="1600" dirty="0" smtClean="0"/>
          </a:p>
          <a:p>
            <a:r>
              <a:rPr lang="en-US" sz="1600" b="1" dirty="0" smtClean="0"/>
              <a:t>4. 	Design venue environment to facilitate infomediation: </a:t>
            </a:r>
            <a:r>
              <a:rPr lang="en-US" sz="1600" dirty="0" smtClean="0"/>
              <a:t>Venue configuration can be 	adjusted to meet the collaboration needs of users and to enable venue staff to spot 	which users need assistance and which do not</a:t>
            </a:r>
          </a:p>
          <a:p>
            <a:endParaRPr lang="en-US" sz="1600" dirty="0" smtClean="0"/>
          </a:p>
          <a:p>
            <a:r>
              <a:rPr lang="en-US" sz="1600" b="1" dirty="0" smtClean="0"/>
              <a:t>5. 	Make users aware of content availability in priority domains: </a:t>
            </a:r>
            <a:r>
              <a:rPr lang="en-US" sz="1600" dirty="0" smtClean="0"/>
              <a:t>Actively publicize 	available resources relevant to areas of priority concern</a:t>
            </a:r>
            <a:endParaRPr lang="en-US" sz="1600" dirty="0"/>
          </a:p>
        </p:txBody>
      </p:sp>
    </p:spTree>
    <p:extLst>
      <p:ext uri="{BB962C8B-B14F-4D97-AF65-F5344CB8AC3E}">
        <p14:creationId xmlns:p14="http://schemas.microsoft.com/office/powerpoint/2010/main" val="120500521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6675" y="63917"/>
            <a:ext cx="9077325" cy="1143000"/>
          </a:xfrm>
          <a:prstGeom prst="rect">
            <a:avLst/>
          </a:prstGeom>
        </p:spPr>
        <p:txBody>
          <a:bodyPr>
            <a:normAutofit fontScale="975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prstClr val="black">
                    <a:lumMod val="65000"/>
                    <a:lumOff val="35000"/>
                  </a:prstClr>
                </a:solidFill>
                <a:ea typeface="ＭＳ Ｐゴシック" pitchFamily="34" charset="-128"/>
              </a:rPr>
              <a:t>Recommendations: Researchers</a:t>
            </a:r>
            <a:endParaRPr lang="en-US" sz="3600" cap="small" dirty="0">
              <a:solidFill>
                <a:prstClr val="black">
                  <a:lumMod val="65000"/>
                  <a:lumOff val="35000"/>
                </a:prstClr>
              </a:solidFill>
              <a:ea typeface="ＭＳ Ｐゴシック" pitchFamily="34" charset="-128"/>
            </a:endParaRPr>
          </a:p>
        </p:txBody>
      </p:sp>
      <p:cxnSp>
        <p:nvCxnSpPr>
          <p:cNvPr id="7" name="Straight Connector 6"/>
          <p:cNvCxnSpPr/>
          <p:nvPr/>
        </p:nvCxnSpPr>
        <p:spPr>
          <a:xfrm>
            <a:off x="676275" y="665181"/>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1200"/>
              </a:spcAft>
              <a:buFont typeface="Arial" pitchFamily="34" charset="0"/>
              <a:buNone/>
            </a:pPr>
            <a:endParaRPr lang="en-US" sz="2600" dirty="0">
              <a:solidFill>
                <a:sysClr val="windowText" lastClr="000000"/>
              </a:solidFill>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676275" y="1808181"/>
            <a:ext cx="7620000" cy="2554545"/>
          </a:xfrm>
          <a:prstGeom prst="rect">
            <a:avLst/>
          </a:prstGeom>
          <a:noFill/>
        </p:spPr>
        <p:txBody>
          <a:bodyPr wrap="square" rtlCol="0">
            <a:spAutoFit/>
          </a:bodyPr>
          <a:lstStyle/>
          <a:p>
            <a:r>
              <a:rPr lang="en-US" sz="2000" b="1" dirty="0" smtClean="0"/>
              <a:t>1. 	Build on methodological lessons: </a:t>
            </a:r>
            <a:r>
              <a:rPr lang="en-US" sz="2000" dirty="0" smtClean="0"/>
              <a:t>Much work remains to be done 	to develop and strengthen methodologies for conceptualizing, 	identifying, and measuring public access impacts</a:t>
            </a:r>
          </a:p>
          <a:p>
            <a:endParaRPr lang="en-US" sz="2000" dirty="0" smtClean="0"/>
          </a:p>
          <a:p>
            <a:r>
              <a:rPr lang="en-US" sz="2000" b="1" dirty="0" smtClean="0"/>
              <a:t>2. 	Explore open inventory and survey data: </a:t>
            </a:r>
            <a:r>
              <a:rPr lang="en-US" sz="2000" dirty="0" smtClean="0"/>
              <a:t>Conduct deeper analysis; 	for example, 	exploring specific user populations, past impacts and 	indirect impacts of public access using the study’s openly available 	datasets</a:t>
            </a:r>
          </a:p>
        </p:txBody>
      </p:sp>
    </p:spTree>
    <p:extLst>
      <p:ext uri="{BB962C8B-B14F-4D97-AF65-F5344CB8AC3E}">
        <p14:creationId xmlns:p14="http://schemas.microsoft.com/office/powerpoint/2010/main" val="165214865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00075" y="210739"/>
            <a:ext cx="8229600" cy="1143000"/>
          </a:xfrm>
          <a:prstGeom prst="rect">
            <a:avLst/>
          </a:prstGeom>
        </p:spPr>
        <p:txBody>
          <a:bodyPr>
            <a:normAutofit fontScale="97500" lnSpcReduction="100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schemeClr val="tx1">
                    <a:lumMod val="65000"/>
                    <a:lumOff val="35000"/>
                  </a:schemeClr>
                </a:solidFill>
                <a:ea typeface="ＭＳ Ｐゴシック" pitchFamily="34" charset="-128"/>
              </a:rPr>
              <a:t>Open Research, Open Data</a:t>
            </a:r>
            <a:br>
              <a:rPr lang="en-US" sz="3600" cap="small" dirty="0" smtClean="0">
                <a:solidFill>
                  <a:schemeClr val="tx1">
                    <a:lumMod val="65000"/>
                    <a:lumOff val="35000"/>
                  </a:schemeClr>
                </a:solidFill>
                <a:ea typeface="ＭＳ Ｐゴシック" pitchFamily="34" charset="-128"/>
              </a:rPr>
            </a:br>
            <a:endParaRPr lang="en-US" sz="3600" cap="small" dirty="0">
              <a:solidFill>
                <a:schemeClr val="tx1">
                  <a:lumMod val="65000"/>
                  <a:lumOff val="35000"/>
                </a:schemeClr>
              </a:solidFill>
              <a:ea typeface="ＭＳ Ｐゴシック" pitchFamily="34" charset="-128"/>
            </a:endParaRPr>
          </a:p>
        </p:txBody>
      </p:sp>
      <p:cxnSp>
        <p:nvCxnSpPr>
          <p:cNvPr id="7" name="Straight Connector 6"/>
          <p:cNvCxnSpPr/>
          <p:nvPr/>
        </p:nvCxnSpPr>
        <p:spPr>
          <a:xfrm>
            <a:off x="676275" y="782239"/>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676275" y="1353739"/>
            <a:ext cx="7620000" cy="5355312"/>
          </a:xfrm>
          <a:prstGeom prst="rect">
            <a:avLst/>
          </a:prstGeom>
          <a:noFill/>
        </p:spPr>
        <p:txBody>
          <a:bodyPr wrap="square" rtlCol="0">
            <a:spAutoFit/>
          </a:bodyPr>
          <a:lstStyle/>
          <a:p>
            <a:r>
              <a:rPr lang="en-US" dirty="0" smtClean="0"/>
              <a:t>The Global Impact Study embraced an open research approach by making publicly available all of the datasets, research tools and instruments, methodology, and more</a:t>
            </a:r>
          </a:p>
          <a:p>
            <a:endParaRPr lang="en-US" dirty="0"/>
          </a:p>
          <a:p>
            <a:r>
              <a:rPr lang="en-US" dirty="0" smtClean="0"/>
              <a:t>All resources are freely available to the public for access, use, and adaptation under a </a:t>
            </a:r>
            <a:r>
              <a:rPr lang="en-US" dirty="0" smtClean="0">
                <a:hlinkClick r:id="rId4"/>
              </a:rPr>
              <a:t>Creative Commons Attribution Share-Alike </a:t>
            </a:r>
            <a:r>
              <a:rPr lang="en-US" dirty="0" smtClean="0"/>
              <a:t>license</a:t>
            </a:r>
          </a:p>
          <a:p>
            <a:endParaRPr lang="en-US" dirty="0"/>
          </a:p>
          <a:p>
            <a:r>
              <a:rPr lang="en-US" dirty="0" smtClean="0"/>
              <a:t>To access the </a:t>
            </a:r>
            <a:r>
              <a:rPr lang="en-US" b="1" dirty="0" smtClean="0"/>
              <a:t>inventory</a:t>
            </a:r>
            <a:r>
              <a:rPr lang="en-US" dirty="0" smtClean="0"/>
              <a:t> data</a:t>
            </a:r>
            <a:r>
              <a:rPr lang="en-US" dirty="0"/>
              <a:t>, visit: </a:t>
            </a:r>
            <a:r>
              <a:rPr lang="en-US" dirty="0">
                <a:hlinkClick r:id="rId5"/>
              </a:rPr>
              <a:t>http://database.globalimpactstudy.org</a:t>
            </a:r>
            <a:r>
              <a:rPr lang="en-US" dirty="0" smtClean="0">
                <a:hlinkClick r:id="rId5"/>
              </a:rPr>
              <a:t>/</a:t>
            </a:r>
            <a:endParaRPr lang="en-US" dirty="0" smtClean="0"/>
          </a:p>
          <a:p>
            <a:endParaRPr lang="en-US" dirty="0"/>
          </a:p>
          <a:p>
            <a:r>
              <a:rPr lang="en-US" dirty="0"/>
              <a:t>To access the </a:t>
            </a:r>
            <a:r>
              <a:rPr lang="en-US" b="1" dirty="0"/>
              <a:t>survey</a:t>
            </a:r>
            <a:r>
              <a:rPr lang="en-US" dirty="0"/>
              <a:t> </a:t>
            </a:r>
            <a:r>
              <a:rPr lang="en-US" dirty="0" smtClean="0"/>
              <a:t>datasets </a:t>
            </a:r>
            <a:r>
              <a:rPr lang="en-US" dirty="0"/>
              <a:t>and instruments, visit: </a:t>
            </a:r>
            <a:r>
              <a:rPr lang="en-US" dirty="0">
                <a:hlinkClick r:id="rId6"/>
              </a:rPr>
              <a:t>http://www.globalimpactstudy.org/resources/resources-surveys</a:t>
            </a:r>
            <a:r>
              <a:rPr lang="en-US" dirty="0" smtClean="0">
                <a:hlinkClick r:id="rId6"/>
              </a:rPr>
              <a:t>/</a:t>
            </a:r>
            <a:endParaRPr lang="en-US" dirty="0" smtClean="0"/>
          </a:p>
          <a:p>
            <a:endParaRPr lang="en-US" dirty="0"/>
          </a:p>
          <a:p>
            <a:r>
              <a:rPr lang="en-US" dirty="0" smtClean="0"/>
              <a:t>To view a subset of the data and create data visualizations</a:t>
            </a:r>
            <a:r>
              <a:rPr lang="en-US" dirty="0"/>
              <a:t>, visit: </a:t>
            </a:r>
            <a:r>
              <a:rPr lang="en-US" dirty="0">
                <a:hlinkClick r:id="rId7"/>
              </a:rPr>
              <a:t>http://spark.rstudio.com/tascha/globalimpactstudy</a:t>
            </a:r>
            <a:r>
              <a:rPr lang="en-US" dirty="0" smtClean="0">
                <a:hlinkClick r:id="rId7"/>
              </a:rPr>
              <a:t>/</a:t>
            </a:r>
            <a:endParaRPr lang="en-US" dirty="0" smtClean="0"/>
          </a:p>
          <a:p>
            <a:endParaRPr lang="en-US" dirty="0" smtClean="0"/>
          </a:p>
          <a:p>
            <a:r>
              <a:rPr lang="en-US" dirty="0" smtClean="0"/>
              <a:t>All other Global Impact Study resources can </a:t>
            </a:r>
            <a:r>
              <a:rPr lang="en-US" dirty="0"/>
              <a:t>be found at: </a:t>
            </a:r>
            <a:r>
              <a:rPr lang="en-US" dirty="0">
                <a:hlinkClick r:id="rId8"/>
              </a:rPr>
              <a:t>http://tascha.uw.edu/projects/global-impact-study/publications</a:t>
            </a:r>
            <a:r>
              <a:rPr lang="en-US" dirty="0" smtClean="0">
                <a:hlinkClick r:id="rId8"/>
              </a:rPr>
              <a:t>/</a:t>
            </a:r>
            <a:endParaRPr lang="en-US" dirty="0" smtClean="0"/>
          </a:p>
          <a:p>
            <a:endParaRPr lang="en-US" dirty="0" smtClean="0"/>
          </a:p>
          <a:p>
            <a:endParaRPr lang="en-US" dirty="0"/>
          </a:p>
        </p:txBody>
      </p:sp>
    </p:spTree>
    <p:extLst>
      <p:ext uri="{BB962C8B-B14F-4D97-AF65-F5344CB8AC3E}">
        <p14:creationId xmlns:p14="http://schemas.microsoft.com/office/powerpoint/2010/main" val="22707150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6675" y="63917"/>
            <a:ext cx="9077325" cy="1143000"/>
          </a:xfrm>
          <a:prstGeom prst="rect">
            <a:avLst/>
          </a:prstGeom>
        </p:spPr>
        <p:txBody>
          <a:bodyPr>
            <a:normAutofit fontScale="97500"/>
          </a:bodyPr>
          <a:lstStyle>
            <a:lvl1pPr algn="ctr" defTabSz="457200" rtl="0" eaLnBrk="1" latinLnBrk="0" hangingPunct="1">
              <a:spcBef>
                <a:spcPct val="0"/>
              </a:spcBef>
              <a:buNone/>
              <a:defRPr sz="4400" b="1" kern="1200">
                <a:solidFill>
                  <a:schemeClr val="tx1"/>
                </a:solidFill>
                <a:latin typeface="+mj-lt"/>
                <a:ea typeface="+mj-ea"/>
                <a:cs typeface="+mj-cs"/>
              </a:defRPr>
            </a:lvl1pPr>
          </a:lstStyle>
          <a:p>
            <a:r>
              <a:rPr lang="en-US" sz="3600" cap="small" dirty="0" smtClean="0">
                <a:solidFill>
                  <a:prstClr val="black">
                    <a:lumMod val="65000"/>
                    <a:lumOff val="35000"/>
                  </a:prstClr>
                </a:solidFill>
                <a:ea typeface="ＭＳ Ｐゴシック" pitchFamily="34" charset="-128"/>
              </a:rPr>
              <a:t>More Information</a:t>
            </a:r>
            <a:endParaRPr lang="en-US" sz="3600" cap="small" dirty="0">
              <a:solidFill>
                <a:prstClr val="black">
                  <a:lumMod val="65000"/>
                  <a:lumOff val="35000"/>
                </a:prstClr>
              </a:solidFill>
              <a:ea typeface="ＭＳ Ｐゴシック" pitchFamily="34" charset="-128"/>
            </a:endParaRPr>
          </a:p>
        </p:txBody>
      </p:sp>
      <p:cxnSp>
        <p:nvCxnSpPr>
          <p:cNvPr id="7" name="Straight Connector 6"/>
          <p:cNvCxnSpPr/>
          <p:nvPr/>
        </p:nvCxnSpPr>
        <p:spPr>
          <a:xfrm>
            <a:off x="676275" y="665181"/>
            <a:ext cx="7620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txBox="1">
            <a:spLocks/>
          </p:cNvSpPr>
          <p:nvPr/>
        </p:nvSpPr>
        <p:spPr>
          <a:xfrm>
            <a:off x="457200" y="1057275"/>
            <a:ext cx="8382000" cy="557212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1200"/>
              </a:spcBef>
              <a:spcAft>
                <a:spcPts val="1200"/>
              </a:spcAft>
              <a:buFont typeface="Arial" pitchFamily="34" charset="0"/>
              <a:buNone/>
            </a:pPr>
            <a:endParaRPr lang="en-US" sz="2600" dirty="0">
              <a:solidFill>
                <a:sysClr val="windowText" lastClr="000000"/>
              </a:solidFill>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31" y="72253"/>
            <a:ext cx="74453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676275" y="1799845"/>
            <a:ext cx="7620000" cy="2862322"/>
          </a:xfrm>
          <a:prstGeom prst="rect">
            <a:avLst/>
          </a:prstGeom>
          <a:noFill/>
        </p:spPr>
        <p:txBody>
          <a:bodyPr wrap="square" rtlCol="0">
            <a:spAutoFit/>
          </a:bodyPr>
          <a:lstStyle/>
          <a:p>
            <a:r>
              <a:rPr lang="en-US" dirty="0" smtClean="0"/>
              <a:t>More information about the </a:t>
            </a:r>
            <a:r>
              <a:rPr lang="en-US" i="1" dirty="0" smtClean="0"/>
              <a:t>Global Impact Study of Public Access to ICTs </a:t>
            </a:r>
            <a:r>
              <a:rPr lang="en-US" dirty="0" smtClean="0"/>
              <a:t>can be found here</a:t>
            </a:r>
            <a:r>
              <a:rPr lang="en-US" dirty="0"/>
              <a:t>: </a:t>
            </a:r>
            <a:r>
              <a:rPr lang="en-US" dirty="0">
                <a:hlinkClick r:id="rId4"/>
              </a:rPr>
              <a:t>http://tascha.uw.edu/projects/global-impact-study</a:t>
            </a:r>
            <a:r>
              <a:rPr lang="en-US" dirty="0" smtClean="0">
                <a:hlinkClick r:id="rId4"/>
              </a:rPr>
              <a:t>/</a:t>
            </a:r>
            <a:endParaRPr lang="en-US" dirty="0" smtClean="0"/>
          </a:p>
          <a:p>
            <a:endParaRPr lang="en-US" dirty="0"/>
          </a:p>
          <a:p>
            <a:r>
              <a:rPr lang="en-US" dirty="0" smtClean="0"/>
              <a:t>The material presented in these slides is based on the final report of the Global Impact Study, </a:t>
            </a:r>
            <a:r>
              <a:rPr lang="en-US" i="1" dirty="0" smtClean="0"/>
              <a:t>Connecting people for development: Why public access ICTs </a:t>
            </a:r>
            <a:r>
              <a:rPr lang="en-US" i="1" dirty="0"/>
              <a:t>matter </a:t>
            </a:r>
            <a:r>
              <a:rPr lang="en-US" dirty="0"/>
              <a:t>– available here: </a:t>
            </a:r>
            <a:r>
              <a:rPr lang="en-US" dirty="0">
                <a:hlinkClick r:id="rId5"/>
              </a:rPr>
              <a:t>http://</a:t>
            </a:r>
            <a:r>
              <a:rPr lang="en-US" dirty="0" smtClean="0">
                <a:hlinkClick r:id="rId5"/>
              </a:rPr>
              <a:t>tascha.uw.edu/publications/connecting-people-for-development</a:t>
            </a:r>
            <a:endParaRPr lang="en-US" dirty="0" smtClean="0"/>
          </a:p>
          <a:p>
            <a:endParaRPr lang="en-US" dirty="0"/>
          </a:p>
          <a:p>
            <a:r>
              <a:rPr lang="en-US" dirty="0" smtClean="0"/>
              <a:t>For questions, please contact </a:t>
            </a:r>
            <a:r>
              <a:rPr lang="en-US" dirty="0" smtClean="0">
                <a:hlinkClick r:id="rId6"/>
              </a:rPr>
              <a:t>tascha@uw.edu</a:t>
            </a:r>
            <a:r>
              <a:rPr lang="en-US" dirty="0" smtClean="0"/>
              <a:t> </a:t>
            </a:r>
          </a:p>
          <a:p>
            <a:endParaRPr lang="en-US" dirty="0"/>
          </a:p>
        </p:txBody>
      </p:sp>
    </p:spTree>
    <p:extLst>
      <p:ext uri="{BB962C8B-B14F-4D97-AF65-F5344CB8AC3E}">
        <p14:creationId xmlns:p14="http://schemas.microsoft.com/office/powerpoint/2010/main" val="213276237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Content Placeholder 35"/>
          <p:cNvSpPr>
            <a:spLocks noGrp="1"/>
          </p:cNvSpPr>
          <p:nvPr>
            <p:ph idx="1"/>
          </p:nvPr>
        </p:nvSpPr>
        <p:spPr>
          <a:xfrm>
            <a:off x="471701" y="5852250"/>
            <a:ext cx="8229600" cy="874365"/>
          </a:xfrm>
        </p:spPr>
        <p:txBody>
          <a:bodyPr>
            <a:normAutofit lnSpcReduction="10000"/>
          </a:bodyPr>
          <a:lstStyle/>
          <a:p>
            <a:pPr algn="ctr">
              <a:buNone/>
            </a:pPr>
            <a:r>
              <a:rPr lang="en-US" sz="2400" b="1" dirty="0" smtClean="0"/>
              <a:t>Technology &amp; Social Change Group</a:t>
            </a:r>
          </a:p>
          <a:p>
            <a:pPr algn="ctr">
              <a:buNone/>
            </a:pPr>
            <a:r>
              <a:rPr lang="en-US" sz="2400" dirty="0" smtClean="0"/>
              <a:t>tascha.uw.edu | @taschagroup</a:t>
            </a:r>
          </a:p>
        </p:txBody>
      </p:sp>
      <p:pic>
        <p:nvPicPr>
          <p:cNvPr id="37" name="Picture 36" descr="TASCHA_avatar_512.png"/>
          <p:cNvPicPr>
            <a:picLocks noChangeAspect="1"/>
          </p:cNvPicPr>
          <p:nvPr/>
        </p:nvPicPr>
        <p:blipFill>
          <a:blip r:embed="rId3"/>
          <a:stretch>
            <a:fillRect/>
          </a:stretch>
        </p:blipFill>
        <p:spPr>
          <a:xfrm>
            <a:off x="6218925" y="5106930"/>
            <a:ext cx="745320" cy="745320"/>
          </a:xfrm>
          <a:prstGeom prst="rect">
            <a:avLst/>
          </a:prstGeom>
        </p:spPr>
      </p:pic>
      <p:sp>
        <p:nvSpPr>
          <p:cNvPr id="4" name="TextBox 3"/>
          <p:cNvSpPr txBox="1"/>
          <p:nvPr/>
        </p:nvSpPr>
        <p:spPr>
          <a:xfrm>
            <a:off x="2372010" y="578324"/>
            <a:ext cx="4219575" cy="3477875"/>
          </a:xfrm>
          <a:prstGeom prst="rect">
            <a:avLst/>
          </a:prstGeom>
          <a:noFill/>
        </p:spPr>
        <p:txBody>
          <a:bodyPr wrap="square" rtlCol="0">
            <a:spAutoFit/>
          </a:bodyPr>
          <a:lstStyle/>
          <a:p>
            <a:pPr algn="ctr"/>
            <a:endParaRPr lang="en-US" sz="6000" b="1" dirty="0" smtClean="0">
              <a:effectLst>
                <a:outerShdw blurRad="38100" dist="38100" dir="2700000" algn="tl">
                  <a:srgbClr val="000000">
                    <a:alpha val="43137"/>
                  </a:srgbClr>
                </a:outerShdw>
              </a:effectLst>
            </a:endParaRPr>
          </a:p>
          <a:p>
            <a:pPr algn="ctr"/>
            <a:endParaRPr lang="en-US" sz="6000" b="1" dirty="0">
              <a:effectLst>
                <a:outerShdw blurRad="38100" dist="38100" dir="2700000" algn="tl">
                  <a:srgbClr val="000000">
                    <a:alpha val="43137"/>
                  </a:srgbClr>
                </a:outerShdw>
              </a:effectLst>
            </a:endParaRPr>
          </a:p>
          <a:p>
            <a:pPr algn="ctr"/>
            <a:r>
              <a:rPr lang="en-US" sz="6000" b="1" dirty="0" smtClean="0">
                <a:effectLst>
                  <a:outerShdw blurRad="38100" dist="38100" dir="2700000" algn="tl">
                    <a:srgbClr val="000000">
                      <a:alpha val="43137"/>
                    </a:srgbClr>
                  </a:outerShdw>
                </a:effectLst>
              </a:rPr>
              <a:t>Thank You</a:t>
            </a:r>
          </a:p>
          <a:p>
            <a:pPr algn="ctr"/>
            <a:endParaRPr lang="en-US" sz="40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ASCHA 1">
      <a:dk1>
        <a:sysClr val="windowText" lastClr="000000"/>
      </a:dk1>
      <a:lt1>
        <a:sysClr val="window" lastClr="FFFFFF"/>
      </a:lt1>
      <a:dk2>
        <a:srgbClr val="39275B"/>
      </a:dk2>
      <a:lt2>
        <a:srgbClr val="E6E7E8"/>
      </a:lt2>
      <a:accent1>
        <a:srgbClr val="E81E25"/>
      </a:accent1>
      <a:accent2>
        <a:srgbClr val="38BFE1"/>
      </a:accent2>
      <a:accent3>
        <a:srgbClr val="97BF41"/>
      </a:accent3>
      <a:accent4>
        <a:srgbClr val="F57E20"/>
      </a:accent4>
      <a:accent5>
        <a:srgbClr val="F8EC62"/>
      </a:accent5>
      <a:accent6>
        <a:srgbClr val="39275B"/>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3_TASCHA">
  <a:themeElements>
    <a:clrScheme name="TASCHA">
      <a:dk1>
        <a:sysClr val="windowText" lastClr="000000"/>
      </a:dk1>
      <a:lt1>
        <a:sysClr val="window" lastClr="FFFFFF"/>
      </a:lt1>
      <a:dk2>
        <a:srgbClr val="1F497D"/>
      </a:dk2>
      <a:lt2>
        <a:srgbClr val="EEECE1"/>
      </a:lt2>
      <a:accent1>
        <a:srgbClr val="38BFE1"/>
      </a:accent1>
      <a:accent2>
        <a:srgbClr val="E81E25"/>
      </a:accent2>
      <a:accent3>
        <a:srgbClr val="97BF41"/>
      </a:accent3>
      <a:accent4>
        <a:srgbClr val="F8EC62"/>
      </a:accent4>
      <a:accent5>
        <a:srgbClr val="E6E7E8"/>
      </a:accent5>
      <a:accent6>
        <a:srgbClr val="F57E20"/>
      </a:accent6>
      <a:hlink>
        <a:srgbClr val="0000FF"/>
      </a:hlink>
      <a:folHlink>
        <a:srgbClr val="800080"/>
      </a:folHlink>
    </a:clrScheme>
    <a:fontScheme name="TASCHA">
      <a:majorFont>
        <a:latin typeface="Corbel"/>
        <a:ea typeface=""/>
        <a:cs typeface=""/>
      </a:majorFont>
      <a:minorFont>
        <a:latin typeface="Corbe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TASCHA 1">
      <a:dk1>
        <a:sysClr val="windowText" lastClr="000000"/>
      </a:dk1>
      <a:lt1>
        <a:sysClr val="window" lastClr="FFFFFF"/>
      </a:lt1>
      <a:dk2>
        <a:srgbClr val="39275B"/>
      </a:dk2>
      <a:lt2>
        <a:srgbClr val="E6E7E8"/>
      </a:lt2>
      <a:accent1>
        <a:srgbClr val="E81E25"/>
      </a:accent1>
      <a:accent2>
        <a:srgbClr val="38BFE1"/>
      </a:accent2>
      <a:accent3>
        <a:srgbClr val="97BF41"/>
      </a:accent3>
      <a:accent4>
        <a:srgbClr val="F57E20"/>
      </a:accent4>
      <a:accent5>
        <a:srgbClr val="F8EC62"/>
      </a:accent5>
      <a:accent6>
        <a:srgbClr val="39275B"/>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TASCHA">
    <a:dk1>
      <a:sysClr val="windowText" lastClr="000000"/>
    </a:dk1>
    <a:lt1>
      <a:sysClr val="window" lastClr="FFFFFF"/>
    </a:lt1>
    <a:dk2>
      <a:srgbClr val="1F497D"/>
    </a:dk2>
    <a:lt2>
      <a:srgbClr val="EEECE1"/>
    </a:lt2>
    <a:accent1>
      <a:srgbClr val="38BFE1"/>
    </a:accent1>
    <a:accent2>
      <a:srgbClr val="E81E25"/>
    </a:accent2>
    <a:accent3>
      <a:srgbClr val="97BF41"/>
    </a:accent3>
    <a:accent4>
      <a:srgbClr val="F8EC62"/>
    </a:accent4>
    <a:accent5>
      <a:srgbClr val="E6E7E8"/>
    </a:accent5>
    <a:accent6>
      <a:srgbClr val="F57E20"/>
    </a:accent6>
    <a:hlink>
      <a:srgbClr val="0000FF"/>
    </a:hlink>
    <a:folHlink>
      <a:srgbClr val="800080"/>
    </a:folHlink>
  </a:clrScheme>
  <a:fontScheme name="TASCHA">
    <a:majorFont>
      <a:latin typeface="Corbel"/>
      <a:ea typeface=""/>
      <a:cs typeface=""/>
    </a:majorFont>
    <a:minorFont>
      <a:latin typeface="Corbe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TASCHA">
    <a:dk1>
      <a:sysClr val="windowText" lastClr="000000"/>
    </a:dk1>
    <a:lt1>
      <a:sysClr val="window" lastClr="FFFFFF"/>
    </a:lt1>
    <a:dk2>
      <a:srgbClr val="1F497D"/>
    </a:dk2>
    <a:lt2>
      <a:srgbClr val="EEECE1"/>
    </a:lt2>
    <a:accent1>
      <a:srgbClr val="38BFE1"/>
    </a:accent1>
    <a:accent2>
      <a:srgbClr val="E81E25"/>
    </a:accent2>
    <a:accent3>
      <a:srgbClr val="97BF41"/>
    </a:accent3>
    <a:accent4>
      <a:srgbClr val="F8EC62"/>
    </a:accent4>
    <a:accent5>
      <a:srgbClr val="E6E7E8"/>
    </a:accent5>
    <a:accent6>
      <a:srgbClr val="F57E20"/>
    </a:accent6>
    <a:hlink>
      <a:srgbClr val="0000FF"/>
    </a:hlink>
    <a:folHlink>
      <a:srgbClr val="800080"/>
    </a:folHlink>
  </a:clrScheme>
  <a:fontScheme name="TASCHA">
    <a:majorFont>
      <a:latin typeface="Corbel"/>
      <a:ea typeface=""/>
      <a:cs typeface=""/>
    </a:majorFont>
    <a:minorFont>
      <a:latin typeface="Corbe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TASCHA">
    <a:dk1>
      <a:sysClr val="windowText" lastClr="000000"/>
    </a:dk1>
    <a:lt1>
      <a:sysClr val="window" lastClr="FFFFFF"/>
    </a:lt1>
    <a:dk2>
      <a:srgbClr val="1F497D"/>
    </a:dk2>
    <a:lt2>
      <a:srgbClr val="EEECE1"/>
    </a:lt2>
    <a:accent1>
      <a:srgbClr val="38BFE1"/>
    </a:accent1>
    <a:accent2>
      <a:srgbClr val="E81E25"/>
    </a:accent2>
    <a:accent3>
      <a:srgbClr val="97BF41"/>
    </a:accent3>
    <a:accent4>
      <a:srgbClr val="F8EC62"/>
    </a:accent4>
    <a:accent5>
      <a:srgbClr val="E6E7E8"/>
    </a:accent5>
    <a:accent6>
      <a:srgbClr val="F57E20"/>
    </a:accent6>
    <a:hlink>
      <a:srgbClr val="0000FF"/>
    </a:hlink>
    <a:folHlink>
      <a:srgbClr val="800080"/>
    </a:folHlink>
  </a:clrScheme>
  <a:fontScheme name="TASCHA">
    <a:majorFont>
      <a:latin typeface="Corbel"/>
      <a:ea typeface=""/>
      <a:cs typeface=""/>
    </a:majorFont>
    <a:minorFont>
      <a:latin typeface="Corbe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TASCHA">
    <a:dk1>
      <a:sysClr val="windowText" lastClr="000000"/>
    </a:dk1>
    <a:lt1>
      <a:sysClr val="window" lastClr="FFFFFF"/>
    </a:lt1>
    <a:dk2>
      <a:srgbClr val="1F497D"/>
    </a:dk2>
    <a:lt2>
      <a:srgbClr val="EEECE1"/>
    </a:lt2>
    <a:accent1>
      <a:srgbClr val="38BFE1"/>
    </a:accent1>
    <a:accent2>
      <a:srgbClr val="E81E25"/>
    </a:accent2>
    <a:accent3>
      <a:srgbClr val="97BF41"/>
    </a:accent3>
    <a:accent4>
      <a:srgbClr val="F8EC62"/>
    </a:accent4>
    <a:accent5>
      <a:srgbClr val="E6E7E8"/>
    </a:accent5>
    <a:accent6>
      <a:srgbClr val="F57E20"/>
    </a:accent6>
    <a:hlink>
      <a:srgbClr val="0000FF"/>
    </a:hlink>
    <a:folHlink>
      <a:srgbClr val="800080"/>
    </a:folHlink>
  </a:clrScheme>
  <a:fontScheme name="TASCHA">
    <a:majorFont>
      <a:latin typeface="Corbel"/>
      <a:ea typeface=""/>
      <a:cs typeface=""/>
    </a:majorFont>
    <a:minorFont>
      <a:latin typeface="Corbe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TASCHA">
    <a:dk1>
      <a:sysClr val="windowText" lastClr="000000"/>
    </a:dk1>
    <a:lt1>
      <a:sysClr val="window" lastClr="FFFFFF"/>
    </a:lt1>
    <a:dk2>
      <a:srgbClr val="1F497D"/>
    </a:dk2>
    <a:lt2>
      <a:srgbClr val="EEECE1"/>
    </a:lt2>
    <a:accent1>
      <a:srgbClr val="38BFE1"/>
    </a:accent1>
    <a:accent2>
      <a:srgbClr val="E81E25"/>
    </a:accent2>
    <a:accent3>
      <a:srgbClr val="97BF41"/>
    </a:accent3>
    <a:accent4>
      <a:srgbClr val="F8EC62"/>
    </a:accent4>
    <a:accent5>
      <a:srgbClr val="E6E7E8"/>
    </a:accent5>
    <a:accent6>
      <a:srgbClr val="F57E20"/>
    </a:accent6>
    <a:hlink>
      <a:srgbClr val="0000FF"/>
    </a:hlink>
    <a:folHlink>
      <a:srgbClr val="800080"/>
    </a:folHlink>
  </a:clrScheme>
  <a:fontScheme name="TASCHA">
    <a:majorFont>
      <a:latin typeface="Corbel"/>
      <a:ea typeface=""/>
      <a:cs typeface=""/>
    </a:majorFont>
    <a:minorFont>
      <a:latin typeface="Corbe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TASCHA">
    <a:dk1>
      <a:sysClr val="windowText" lastClr="000000"/>
    </a:dk1>
    <a:lt1>
      <a:sysClr val="window" lastClr="FFFFFF"/>
    </a:lt1>
    <a:dk2>
      <a:srgbClr val="1F497D"/>
    </a:dk2>
    <a:lt2>
      <a:srgbClr val="EEECE1"/>
    </a:lt2>
    <a:accent1>
      <a:srgbClr val="38BFE1"/>
    </a:accent1>
    <a:accent2>
      <a:srgbClr val="E81E25"/>
    </a:accent2>
    <a:accent3>
      <a:srgbClr val="97BF41"/>
    </a:accent3>
    <a:accent4>
      <a:srgbClr val="F8EC62"/>
    </a:accent4>
    <a:accent5>
      <a:srgbClr val="E6E7E8"/>
    </a:accent5>
    <a:accent6>
      <a:srgbClr val="F57E20"/>
    </a:accent6>
    <a:hlink>
      <a:srgbClr val="0000FF"/>
    </a:hlink>
    <a:folHlink>
      <a:srgbClr val="800080"/>
    </a:folHlink>
  </a:clrScheme>
  <a:fontScheme name="TASCHA">
    <a:majorFont>
      <a:latin typeface="Corbel"/>
      <a:ea typeface=""/>
      <a:cs typeface=""/>
    </a:majorFont>
    <a:minorFont>
      <a:latin typeface="Corbe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TASCHA">
    <a:dk1>
      <a:sysClr val="windowText" lastClr="000000"/>
    </a:dk1>
    <a:lt1>
      <a:sysClr val="window" lastClr="FFFFFF"/>
    </a:lt1>
    <a:dk2>
      <a:srgbClr val="1F497D"/>
    </a:dk2>
    <a:lt2>
      <a:srgbClr val="EEECE1"/>
    </a:lt2>
    <a:accent1>
      <a:srgbClr val="38BFE1"/>
    </a:accent1>
    <a:accent2>
      <a:srgbClr val="E81E25"/>
    </a:accent2>
    <a:accent3>
      <a:srgbClr val="97BF41"/>
    </a:accent3>
    <a:accent4>
      <a:srgbClr val="F8EC62"/>
    </a:accent4>
    <a:accent5>
      <a:srgbClr val="E6E7E8"/>
    </a:accent5>
    <a:accent6>
      <a:srgbClr val="F57E20"/>
    </a:accent6>
    <a:hlink>
      <a:srgbClr val="0000FF"/>
    </a:hlink>
    <a:folHlink>
      <a:srgbClr val="800080"/>
    </a:folHlink>
  </a:clrScheme>
  <a:fontScheme name="TASCHA">
    <a:majorFont>
      <a:latin typeface="Corbel"/>
      <a:ea typeface=""/>
      <a:cs typeface=""/>
    </a:majorFont>
    <a:minorFont>
      <a:latin typeface="Corbe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TASCHA">
    <a:dk1>
      <a:sysClr val="windowText" lastClr="000000"/>
    </a:dk1>
    <a:lt1>
      <a:sysClr val="window" lastClr="FFFFFF"/>
    </a:lt1>
    <a:dk2>
      <a:srgbClr val="1F497D"/>
    </a:dk2>
    <a:lt2>
      <a:srgbClr val="EEECE1"/>
    </a:lt2>
    <a:accent1>
      <a:srgbClr val="38BFE1"/>
    </a:accent1>
    <a:accent2>
      <a:srgbClr val="E81E25"/>
    </a:accent2>
    <a:accent3>
      <a:srgbClr val="97BF41"/>
    </a:accent3>
    <a:accent4>
      <a:srgbClr val="F8EC62"/>
    </a:accent4>
    <a:accent5>
      <a:srgbClr val="E6E7E8"/>
    </a:accent5>
    <a:accent6>
      <a:srgbClr val="F57E20"/>
    </a:accent6>
    <a:hlink>
      <a:srgbClr val="0000FF"/>
    </a:hlink>
    <a:folHlink>
      <a:srgbClr val="800080"/>
    </a:folHlink>
  </a:clrScheme>
  <a:fontScheme name="TASCHA">
    <a:majorFont>
      <a:latin typeface="Corbel"/>
      <a:ea typeface=""/>
      <a:cs typeface=""/>
    </a:majorFont>
    <a:minorFont>
      <a:latin typeface="Corbe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077005F284F4C478F23397629E5C7BC" ma:contentTypeVersion="1" ma:contentTypeDescription="Create a new document." ma:contentTypeScope="" ma:versionID="8cb092d5e8a18702a2a00db4bb102b34">
  <xsd:schema xmlns:xsd="http://www.w3.org/2001/XMLSchema" xmlns:xs="http://www.w3.org/2001/XMLSchema" xmlns:p="http://schemas.microsoft.com/office/2006/metadata/properties" xmlns:ns3="ff209c83-6239-40c1-ad91-963c31ab11ae" targetNamespace="http://schemas.microsoft.com/office/2006/metadata/properties" ma:root="true" ma:fieldsID="ee8c6d534cb74e1eb17529ebd919c3f1" ns3:_="">
    <xsd:import namespace="ff209c83-6239-40c1-ad91-963c31ab11ae"/>
    <xsd:element name="properties">
      <xsd:complexType>
        <xsd:sequence>
          <xsd:element name="documentManagement">
            <xsd:complexType>
              <xsd:all>
                <xsd:element ref="ns3:SharedWithUser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f209c83-6239-40c1-ad91-963c31ab11a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DE75D5E-8AB4-46F8-85A3-ECE20BBCBC02}">
  <ds:schemaRefs>
    <ds:schemaRef ds:uri="http://schemas.microsoft.com/sharepoint/v3/contenttype/forms"/>
  </ds:schemaRefs>
</ds:datastoreItem>
</file>

<file path=customXml/itemProps2.xml><?xml version="1.0" encoding="utf-8"?>
<ds:datastoreItem xmlns:ds="http://schemas.openxmlformats.org/officeDocument/2006/customXml" ds:itemID="{3F7E0743-67C1-4D52-A58F-085BFAC8B3BA}">
  <ds:schemaRefs>
    <ds:schemaRef ds:uri="http://www.w3.org/XML/1998/namespace"/>
    <ds:schemaRef ds:uri="http://schemas.microsoft.com/office/2006/documentManagement/types"/>
    <ds:schemaRef ds:uri="http://purl.org/dc/dcmitype/"/>
    <ds:schemaRef ds:uri="http://purl.org/dc/terms/"/>
    <ds:schemaRef ds:uri="http://purl.org/dc/elements/1.1/"/>
    <ds:schemaRef ds:uri="http://schemas.microsoft.com/office/infopath/2007/PartnerControls"/>
    <ds:schemaRef ds:uri="http://schemas.openxmlformats.org/package/2006/metadata/core-properties"/>
    <ds:schemaRef ds:uri="ff209c83-6239-40c1-ad91-963c31ab11ae"/>
    <ds:schemaRef ds:uri="http://schemas.microsoft.com/office/2006/metadata/properties"/>
  </ds:schemaRefs>
</ds:datastoreItem>
</file>

<file path=customXml/itemProps3.xml><?xml version="1.0" encoding="utf-8"?>
<ds:datastoreItem xmlns:ds="http://schemas.openxmlformats.org/officeDocument/2006/customXml" ds:itemID="{A36631F2-CA73-439C-AB15-52B3C1B71D6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f209c83-6239-40c1-ad91-963c31ab11a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11899</TotalTime>
  <Words>3178</Words>
  <Application>Microsoft Office PowerPoint</Application>
  <PresentationFormat>On-screen Show (4:3)</PresentationFormat>
  <Paragraphs>610</Paragraphs>
  <Slides>59</Slides>
  <Notes>57</Notes>
  <HiddenSlides>0</HiddenSlides>
  <MMClips>0</MMClips>
  <ScaleCrop>false</ScaleCrop>
  <HeadingPairs>
    <vt:vector size="6" baseType="variant">
      <vt:variant>
        <vt:lpstr>Fonts Used</vt:lpstr>
      </vt:variant>
      <vt:variant>
        <vt:i4>9</vt:i4>
      </vt:variant>
      <vt:variant>
        <vt:lpstr>Theme</vt:lpstr>
      </vt:variant>
      <vt:variant>
        <vt:i4>6</vt:i4>
      </vt:variant>
      <vt:variant>
        <vt:lpstr>Slide Titles</vt:lpstr>
      </vt:variant>
      <vt:variant>
        <vt:i4>59</vt:i4>
      </vt:variant>
    </vt:vector>
  </HeadingPairs>
  <TitlesOfParts>
    <vt:vector size="74" baseType="lpstr">
      <vt:lpstr>ＭＳ Ｐゴシック</vt:lpstr>
      <vt:lpstr>Arial</vt:lpstr>
      <vt:lpstr>Calibri</vt:lpstr>
      <vt:lpstr>Corbel</vt:lpstr>
      <vt:lpstr>Courier New</vt:lpstr>
      <vt:lpstr>Gill Sans</vt:lpstr>
      <vt:lpstr>Symbol</vt:lpstr>
      <vt:lpstr>Wingdings</vt:lpstr>
      <vt:lpstr>ヒラギノ角ゴ ProN W3</vt:lpstr>
      <vt:lpstr>Office Theme</vt:lpstr>
      <vt:lpstr>3_TASCHA</vt:lpstr>
      <vt:lpstr>1_Office Theme</vt:lpstr>
      <vt:lpstr>3_Office Theme</vt:lpstr>
      <vt:lpstr>4_Office Theme</vt:lpstr>
      <vt:lpstr>5_Office Theme</vt:lpstr>
      <vt:lpstr> </vt:lpstr>
      <vt:lpstr>Contents</vt:lpstr>
      <vt:lpstr>Background</vt:lpstr>
      <vt:lpstr>A Brief History of Public Access to ICTs </vt:lpstr>
      <vt:lpstr> Research on Public Access ICT Impacts</vt:lpstr>
      <vt:lpstr>Main Critiques of Public Access ICTs</vt:lpstr>
      <vt:lpstr>Are Public Access ICT Venues… </vt:lpstr>
      <vt:lpstr>The Global Impact Study</vt:lpstr>
      <vt:lpstr>The Global Impact Study</vt:lpstr>
      <vt:lpstr>PowerPoint Presentation</vt:lpstr>
      <vt:lpstr>PowerPoint Presentation</vt:lpstr>
      <vt:lpstr>Explores Different Models of Public Access </vt:lpstr>
      <vt:lpstr>PowerPoint Presentation</vt:lpstr>
      <vt:lpstr>Definitions</vt:lpstr>
      <vt:lpstr>Research Design </vt:lpstr>
      <vt:lpstr>Research Questions</vt:lpstr>
      <vt:lpstr>Impact Factors &amp; Development Domains</vt:lpstr>
      <vt:lpstr>Research Method #1: Inventory</vt:lpstr>
      <vt:lpstr>Inventory Web Database</vt:lpstr>
      <vt:lpstr>Research Method #2: Surveys</vt:lpstr>
      <vt:lpstr>Survey Sample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Technology &amp; Social Change Group, University of Wash</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Here</dc:title>
  <dc:creator>Melody Clark</dc:creator>
  <cp:lastModifiedBy>Melody Clark</cp:lastModifiedBy>
  <cp:revision>330</cp:revision>
  <cp:lastPrinted>2012-05-31T19:48:11Z</cp:lastPrinted>
  <dcterms:created xsi:type="dcterms:W3CDTF">2011-02-07T23:27:54Z</dcterms:created>
  <dcterms:modified xsi:type="dcterms:W3CDTF">2014-07-23T20:32:09Z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sMyDocuments">
    <vt:bool>true</vt:bool>
  </property>
  <property fmtid="{D5CDD505-2E9C-101B-9397-08002B2CF9AE}" pid="3" name="ContentTypeId">
    <vt:lpwstr>0x010100A077005F284F4C478F23397629E5C7BC</vt:lpwstr>
  </property>
</Properties>
</file>