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0" r:id="rId1"/>
    <p:sldMasterId id="2147483671" r:id="rId2"/>
  </p:sldMasterIdLst>
  <p:notesMasterIdLst>
    <p:notesMasterId r:id="rId32"/>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34BCA2C-9E8B-4158-A2D5-662B97912390}">
  <a:tblStyle styleId="{E34BCA2C-9E8B-4158-A2D5-662B97912390}" styleName="Table_0">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EF0EF"/>
          </a:solidFill>
        </a:fill>
      </a:tcStyle>
    </a:wholeTbl>
    <a:band1H>
      <a:tcTxStyle/>
      <a:tcStyle>
        <a:tcBdr/>
        <a:fill>
          <a:solidFill>
            <a:srgbClr val="DBDFDD"/>
          </a:solidFill>
        </a:fill>
      </a:tcStyle>
    </a:band1H>
    <a:band2H>
      <a:tcTxStyle/>
      <a:tcStyle>
        <a:tcBdr/>
      </a:tcStyle>
    </a:band2H>
    <a:band1V>
      <a:tcTxStyle/>
      <a:tcStyle>
        <a:tcBdr/>
        <a:fill>
          <a:solidFill>
            <a:srgbClr val="DBDFDD"/>
          </a:solidFill>
        </a:fill>
      </a:tcStyle>
    </a:band1V>
    <a:band2V>
      <a:tcTxStyle/>
      <a:tcStyle>
        <a:tcBdr/>
      </a:tcStyle>
    </a:band2V>
    <a:lastCol>
      <a:tcTxStyle b="on" i="off">
        <a:font>
          <a:latin typeface="Arial"/>
          <a:ea typeface="Arial"/>
          <a:cs typeface="Arial"/>
        </a:font>
        <a:schemeClr val="lt1"/>
      </a:tcTxStyle>
      <a:tcStyle>
        <a:tcBdr/>
        <a:fill>
          <a:solidFill>
            <a:schemeClr val="accent1"/>
          </a:solidFill>
        </a:fill>
      </a:tcStyle>
    </a:lastCol>
    <a:firstCol>
      <a:tcTxStyle b="on" i="off">
        <a:font>
          <a:latin typeface="Arial"/>
          <a:ea typeface="Arial"/>
          <a:cs typeface="Arial"/>
        </a:font>
        <a:schemeClr val="lt1"/>
      </a:tcTxStyle>
      <a:tcStyle>
        <a:tcBdr/>
        <a:fill>
          <a:solidFill>
            <a:schemeClr val="accent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 styleId="{8B1DA285-281F-4A2D-A7D2-4EB4E59CB054}" styleName="Table_1">
    <a:wholeTbl>
      <a:tcTxStyle b="off" i="off">
        <a:font>
          <a:latin typeface="Calibri"/>
          <a:ea typeface="Calibri"/>
          <a:cs typeface="Calibri"/>
        </a:font>
        <a:schemeClr val="dk1"/>
      </a:tcTxStyle>
      <a:tcStyle>
        <a:tcBdr>
          <a:left>
            <a:ln w="12700" cap="flat" cmpd="sng">
              <a:solidFill>
                <a:schemeClr val="accent3"/>
              </a:solidFill>
              <a:prstDash val="solid"/>
              <a:round/>
              <a:headEnd type="none" w="sm" len="sm"/>
              <a:tailEnd type="none" w="sm" len="sm"/>
            </a:ln>
          </a:left>
          <a:right>
            <a:ln w="12700" cap="flat" cmpd="sng">
              <a:solidFill>
                <a:schemeClr val="accent3"/>
              </a:solidFill>
              <a:prstDash val="solid"/>
              <a:round/>
              <a:headEnd type="none" w="sm" len="sm"/>
              <a:tailEnd type="none" w="sm" len="sm"/>
            </a:ln>
          </a:right>
          <a:top>
            <a:ln w="12700" cap="flat" cmpd="sng">
              <a:solidFill>
                <a:schemeClr val="accent3"/>
              </a:solidFill>
              <a:prstDash val="solid"/>
              <a:round/>
              <a:headEnd type="none" w="sm" len="sm"/>
              <a:tailEnd type="none" w="sm" len="sm"/>
            </a:ln>
          </a:top>
          <a:bottom>
            <a:ln w="12700" cap="flat" cmpd="sng">
              <a:solidFill>
                <a:schemeClr val="accent3"/>
              </a:solidFill>
              <a:prstDash val="solid"/>
              <a:round/>
              <a:headEnd type="none" w="sm" len="sm"/>
              <a:tailEnd type="none" w="sm" len="sm"/>
            </a:ln>
          </a:bottom>
          <a:insideH>
            <a:ln w="12700" cap="flat" cmpd="sng">
              <a:solidFill>
                <a:schemeClr val="accent3"/>
              </a:solidFill>
              <a:prstDash val="solid"/>
              <a:round/>
              <a:headEnd type="none" w="sm" len="sm"/>
              <a:tailEnd type="none" w="sm" len="sm"/>
            </a:ln>
          </a:insideH>
          <a:insideV>
            <a:ln w="12700" cap="flat" cmpd="sng">
              <a:solidFill>
                <a:schemeClr val="accent3"/>
              </a:solidFill>
              <a:prstDash val="solid"/>
              <a:round/>
              <a:headEnd type="none" w="sm" len="sm"/>
              <a:tailEnd type="none" w="sm" len="sm"/>
            </a:ln>
          </a:insideV>
        </a:tcBdr>
        <a:fill>
          <a:solidFill>
            <a:srgbClr val="F0F0F0"/>
          </a:solidFill>
        </a:fill>
      </a:tcStyle>
    </a:wholeTbl>
    <a:band1H>
      <a:tcTxStyle/>
      <a:tcStyle>
        <a:tcBdr/>
        <a:fill>
          <a:solidFill>
            <a:srgbClr val="E0E0E0"/>
          </a:solidFill>
        </a:fill>
      </a:tcStyle>
    </a:band1H>
    <a:band2H>
      <a:tcTxStyle/>
      <a:tcStyle>
        <a:tcBdr/>
      </a:tcStyle>
    </a:band2H>
    <a:band1V>
      <a:tcTxStyle/>
      <a:tcStyle>
        <a:tcBdr/>
        <a:fill>
          <a:solidFill>
            <a:srgbClr val="E0E0E0"/>
          </a:solidFill>
        </a:fill>
      </a:tcStyle>
    </a:band1V>
    <a:band2V>
      <a:tcTxStyle/>
      <a:tcStyle>
        <a:tcBdr/>
      </a:tcStyle>
    </a:band2V>
    <a:lastCol>
      <a:tcTxStyle b="on" i="off"/>
      <a:tcStyle>
        <a:tcBdr/>
      </a:tcStyle>
    </a:lastCol>
    <a:firstCol>
      <a:tcTxStyle b="on" i="off"/>
      <a:tcStyle>
        <a:tcBdr/>
      </a:tcStyle>
    </a:firstCol>
    <a:lastRow>
      <a:tcTxStyle b="on" i="off"/>
      <a:tcStyle>
        <a:tcBdr>
          <a:top>
            <a:ln w="25400" cap="flat" cmpd="sng">
              <a:solidFill>
                <a:schemeClr val="accent3"/>
              </a:solidFill>
              <a:prstDash val="solid"/>
              <a:round/>
              <a:headEnd type="none" w="sm" len="sm"/>
              <a:tailEnd type="none" w="sm" len="sm"/>
            </a:ln>
          </a:top>
        </a:tcBdr>
        <a:fill>
          <a:solidFill>
            <a:srgbClr val="F0F0F0"/>
          </a:solidFill>
        </a:fill>
      </a:tcStyle>
    </a:lastRow>
    <a:seCell>
      <a:tcTxStyle/>
      <a:tcStyle>
        <a:tcBdr/>
      </a:tcStyle>
    </a:seCell>
    <a:swCell>
      <a:tcTxStyle/>
      <a:tcStyle>
        <a:tcBdr/>
      </a:tcStyle>
    </a:swCell>
    <a:firstRow>
      <a:tcTxStyle b="on" i="off"/>
      <a:tcStyle>
        <a:tcBdr/>
        <a:fill>
          <a:solidFill>
            <a:srgbClr val="F0F0F0"/>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5" d="100"/>
          <a:sy n="65" d="100"/>
        </p:scale>
        <p:origin x="1452" y="78"/>
      </p:cViewPr>
      <p:guideLst>
        <p:guide orient="horz" pos="2160"/>
        <p:guide pos="28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 name="Shape 4"/>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5" name="Shape 5"/>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pic>
        <p:nvPicPr>
          <p:cNvPr id="6" name="Shape 6" descr="TASCHA_logo_leftaligned_black.png"/>
          <p:cNvPicPr preferRelativeResize="0"/>
          <p:nvPr/>
        </p:nvPicPr>
        <p:blipFill rotWithShape="1">
          <a:blip r:embed="rId2">
            <a:alphaModFix/>
          </a:blip>
          <a:srcRect/>
          <a:stretch/>
        </p:blipFill>
        <p:spPr>
          <a:xfrm>
            <a:off x="-67732" y="8390468"/>
            <a:ext cx="3234266" cy="858271"/>
          </a:xfrm>
          <a:prstGeom prst="rect">
            <a:avLst/>
          </a:prstGeom>
          <a:noFill/>
          <a:ln>
            <a:noFill/>
          </a:ln>
        </p:spPr>
      </p:pic>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itu.int/en/ITU-D/Statistics/Documents/publications/misr2017/MISR2017_Volume2.pdf"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r>
              <a:rPr lang="en-US"/>
              <a:t>Hello, I’m Stacey Wedlake, and I work with the Technology and Social Change Group or TASCHA. TASCHA is an applied research center located within the Information School. </a:t>
            </a:r>
            <a:r>
              <a:rPr lang="en-US" sz="1050">
                <a:solidFill>
                  <a:srgbClr val="2F2F2F"/>
                </a:solidFill>
                <a:highlight>
                  <a:srgbClr val="FFFFFF"/>
                </a:highlight>
                <a:latin typeface="Arial"/>
                <a:ea typeface="Arial"/>
                <a:cs typeface="Arial"/>
                <a:sym typeface="Arial"/>
              </a:rPr>
              <a:t>I’m interested in what technology skills and access people need to accomplish their goals and how systems can support people reaching their goals. I have my MPA and MLIS from UW, and before entering the research world I taught digital literacy classes for adults here in Seattle and while a Peace Corps Volunteer in Mongolia. My co-presenter today is my colleague Karah. Could you introduce yourself?</a:t>
            </a:r>
            <a:endParaRPr sz="1050">
              <a:solidFill>
                <a:srgbClr val="2F2F2F"/>
              </a:solidFill>
              <a:highlight>
                <a:srgbClr val="FFFFFF"/>
              </a:highlight>
              <a:latin typeface="Arial"/>
              <a:ea typeface="Arial"/>
              <a:cs typeface="Arial"/>
              <a:sym typeface="Arial"/>
            </a:endParaRPr>
          </a:p>
          <a:p>
            <a:pPr marL="0" lvl="0" indent="0">
              <a:spcBef>
                <a:spcPts val="0"/>
              </a:spcBef>
              <a:spcAft>
                <a:spcPts val="0"/>
              </a:spcAft>
              <a:buNone/>
            </a:pPr>
            <a:endParaRPr sz="1050">
              <a:solidFill>
                <a:srgbClr val="2F2F2F"/>
              </a:solidFill>
              <a:highlight>
                <a:srgbClr val="FFFFFF"/>
              </a:highlight>
              <a:latin typeface="Arial"/>
              <a:ea typeface="Arial"/>
              <a:cs typeface="Arial"/>
              <a:sym typeface="Arial"/>
            </a:endParaRPr>
          </a:p>
          <a:p>
            <a:pPr marL="0" lvl="0" indent="0">
              <a:spcBef>
                <a:spcPts val="0"/>
              </a:spcBef>
              <a:spcAft>
                <a:spcPts val="0"/>
              </a:spcAft>
              <a:buNone/>
            </a:pPr>
            <a:r>
              <a:rPr lang="en-US" sz="1050">
                <a:solidFill>
                  <a:srgbClr val="2F2F2F"/>
                </a:solidFill>
                <a:highlight>
                  <a:srgbClr val="FFFFFF"/>
                </a:highlight>
                <a:latin typeface="Arial"/>
                <a:ea typeface="Arial"/>
                <a:cs typeface="Arial"/>
                <a:sym typeface="Arial"/>
              </a:rPr>
              <a:t>My name is Karah Lothian. I am a research assistant at TASCHA. Currently, I am a graduate student in the Learning Sciences and Human Development Program in the College of Education at UW. My research interests include cognition &amp; communication, learning across settings, and teacher inquiry through technology-based supports. I support the research team with an educational perspective, which was put into practice over the previous ten years, as a teacher for students with communication differences.</a:t>
            </a:r>
            <a:endParaRPr sz="1050">
              <a:solidFill>
                <a:srgbClr val="2F2F2F"/>
              </a:solidFill>
              <a:highlight>
                <a:srgbClr val="FFFFFF"/>
              </a:highlight>
              <a:latin typeface="Arial"/>
              <a:ea typeface="Arial"/>
              <a:cs typeface="Arial"/>
              <a:sym typeface="Arial"/>
            </a:endParaRPr>
          </a:p>
        </p:txBody>
      </p:sp>
      <p:sp>
        <p:nvSpPr>
          <p:cNvPr id="93" name="Shape 9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Shape 177"/>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r>
              <a:rPr lang="en-US"/>
              <a:t>Powerpoint, mini-modules</a:t>
            </a:r>
            <a:endParaRPr/>
          </a:p>
          <a:p>
            <a:pPr marL="0" lvl="0" indent="0">
              <a:spcBef>
                <a:spcPts val="0"/>
              </a:spcBef>
              <a:spcAft>
                <a:spcPts val="0"/>
              </a:spcAft>
              <a:buNone/>
            </a:pPr>
            <a:r>
              <a:rPr lang="en-US"/>
              <a:t>situated within EIFL’s train-the-trainer training</a:t>
            </a:r>
            <a:endParaRPr/>
          </a:p>
          <a:p>
            <a:pPr marL="0" lvl="0" indent="0" rtl="0">
              <a:spcBef>
                <a:spcPts val="0"/>
              </a:spcBef>
              <a:spcAft>
                <a:spcPts val="0"/>
              </a:spcAft>
              <a:buClr>
                <a:schemeClr val="dk1"/>
              </a:buClr>
              <a:buSzPts val="1100"/>
              <a:buFont typeface="Arial"/>
              <a:buNone/>
            </a:pPr>
            <a:endParaRPr sz="1400">
              <a:latin typeface="Arial"/>
              <a:ea typeface="Arial"/>
              <a:cs typeface="Arial"/>
              <a:sym typeface="Arial"/>
            </a:endParaRPr>
          </a:p>
          <a:p>
            <a:pPr marL="0" lvl="0" indent="0" rtl="0">
              <a:spcBef>
                <a:spcPts val="0"/>
              </a:spcBef>
              <a:spcAft>
                <a:spcPts val="0"/>
              </a:spcAft>
              <a:buClr>
                <a:schemeClr val="dk1"/>
              </a:buClr>
              <a:buSzPts val="1100"/>
              <a:buFont typeface="Arial"/>
              <a:buNone/>
            </a:pPr>
            <a:endParaRPr sz="1400">
              <a:latin typeface="Arial"/>
              <a:ea typeface="Arial"/>
              <a:cs typeface="Arial"/>
              <a:sym typeface="Arial"/>
            </a:endParaRPr>
          </a:p>
          <a:p>
            <a:pPr marL="742950" lvl="1" indent="-177800" rtl="0">
              <a:lnSpc>
                <a:spcPct val="115000"/>
              </a:lnSpc>
              <a:spcBef>
                <a:spcPts val="0"/>
              </a:spcBef>
              <a:spcAft>
                <a:spcPts val="0"/>
              </a:spcAft>
              <a:buClr>
                <a:schemeClr val="dk1"/>
              </a:buClr>
              <a:buSzPts val="1100"/>
              <a:buChar char="•"/>
            </a:pPr>
            <a:r>
              <a:rPr lang="en-US" sz="1100">
                <a:latin typeface="Arial"/>
                <a:ea typeface="Arial"/>
                <a:cs typeface="Arial"/>
                <a:sym typeface="Arial"/>
              </a:rPr>
              <a:t>In response, we created a MIL curriculum.It was designed to support individuals in reaching their personal goals, whatever they may be, using mobile devices. We’re not arguing that smartphones are replacements for PCs - just that if that’s the device they have - what skills support their needs?</a:t>
            </a:r>
            <a:endParaRPr sz="1100">
              <a:latin typeface="Arial"/>
              <a:ea typeface="Arial"/>
              <a:cs typeface="Arial"/>
              <a:sym typeface="Arial"/>
            </a:endParaRPr>
          </a:p>
          <a:p>
            <a:pPr marL="742950" lvl="1" indent="-177800" rtl="0">
              <a:lnSpc>
                <a:spcPct val="115000"/>
              </a:lnSpc>
              <a:spcBef>
                <a:spcPts val="0"/>
              </a:spcBef>
              <a:spcAft>
                <a:spcPts val="0"/>
              </a:spcAft>
              <a:buClr>
                <a:schemeClr val="dk1"/>
              </a:buClr>
              <a:buSzPts val="1100"/>
              <a:buChar char="•"/>
            </a:pPr>
            <a:r>
              <a:rPr lang="en-US" sz="1100">
                <a:latin typeface="Arial"/>
                <a:ea typeface="Arial"/>
                <a:cs typeface="Arial"/>
                <a:sym typeface="Arial"/>
              </a:rPr>
              <a:t>The curriculum covers how to minimize mobile data usage, how to safely search for apps and identify what permissions the apps request, mobile-specific search strategies - including how to fact-check images, staying safe from online scams, and using locally relevant apps. It’s structured to be done as part of a multi-day training but can be easily broken into smaller chunks. The curriculum is shared on our website - tascha.uw.edu - available for implementation and adaptation. (Although our latest adaptation isn’t up yet. It will be soon!) The approach emphasizes social learning (hands on, peer-to-peer, and is project based).</a:t>
            </a:r>
            <a:endParaRPr sz="1100">
              <a:latin typeface="Arial"/>
              <a:ea typeface="Arial"/>
              <a:cs typeface="Arial"/>
              <a:sym typeface="Arial"/>
            </a:endParaRPr>
          </a:p>
          <a:p>
            <a:pPr marL="342900" lvl="0" indent="-209550" rtl="0">
              <a:spcBef>
                <a:spcPts val="0"/>
              </a:spcBef>
              <a:spcAft>
                <a:spcPts val="0"/>
              </a:spcAft>
              <a:buClr>
                <a:schemeClr val="dk1"/>
              </a:buClr>
              <a:buSzPts val="1100"/>
              <a:buChar char="▪"/>
            </a:pPr>
            <a:r>
              <a:rPr lang="en-US" sz="1400">
                <a:latin typeface="Arial"/>
                <a:ea typeface="Arial"/>
                <a:cs typeface="Arial"/>
                <a:sym typeface="Arial"/>
              </a:rPr>
              <a:t>locally relevant content: Facebook was more of a focus in Myanmar. WhatsApp, Kenya specific applicaiton</a:t>
            </a:r>
            <a:endParaRPr sz="1400">
              <a:latin typeface="Arial"/>
              <a:ea typeface="Arial"/>
              <a:cs typeface="Arial"/>
              <a:sym typeface="Arial"/>
            </a:endParaRPr>
          </a:p>
          <a:p>
            <a:pPr marL="342900" lvl="0" indent="-209550" rtl="0">
              <a:spcBef>
                <a:spcPts val="0"/>
              </a:spcBef>
              <a:spcAft>
                <a:spcPts val="0"/>
              </a:spcAft>
              <a:buClr>
                <a:schemeClr val="dk1"/>
              </a:buClr>
              <a:buSzPts val="1100"/>
              <a:buChar char="▪"/>
            </a:pPr>
            <a:r>
              <a:rPr lang="en-US" sz="1400">
                <a:latin typeface="Arial"/>
                <a:ea typeface="Arial"/>
                <a:cs typeface="Arial"/>
                <a:sym typeface="Arial"/>
              </a:rPr>
              <a:t>focus on library resoruces</a:t>
            </a:r>
            <a:endParaRPr sz="1400">
              <a:latin typeface="Arial"/>
              <a:ea typeface="Arial"/>
              <a:cs typeface="Arial"/>
              <a:sym typeface="Arial"/>
            </a:endParaRPr>
          </a:p>
          <a:p>
            <a:pPr marL="342900" lvl="0" indent="-228600" rtl="0">
              <a:spcBef>
                <a:spcPts val="0"/>
              </a:spcBef>
              <a:spcAft>
                <a:spcPts val="0"/>
              </a:spcAft>
              <a:buClr>
                <a:schemeClr val="dk1"/>
              </a:buClr>
              <a:buSzPts val="1400"/>
              <a:buChar char="▪"/>
            </a:pPr>
            <a:r>
              <a:rPr lang="en-US" sz="1400">
                <a:latin typeface="Arial"/>
                <a:ea typeface="Arial"/>
                <a:cs typeface="Arial"/>
                <a:sym typeface="Arial"/>
              </a:rPr>
              <a:t>different types of content - full modules and mini-modules</a:t>
            </a:r>
            <a:endParaRPr sz="1400">
              <a:latin typeface="Arial"/>
              <a:ea typeface="Arial"/>
              <a:cs typeface="Arial"/>
              <a:sym typeface="Arial"/>
            </a:endParaRPr>
          </a:p>
          <a:p>
            <a:pPr marL="342900" lvl="0" indent="-228600" rtl="0">
              <a:spcBef>
                <a:spcPts val="0"/>
              </a:spcBef>
              <a:spcAft>
                <a:spcPts val="0"/>
              </a:spcAft>
              <a:buClr>
                <a:schemeClr val="dk1"/>
              </a:buClr>
              <a:buSzPts val="1400"/>
              <a:buChar char="▪"/>
            </a:pPr>
            <a:r>
              <a:rPr lang="en-US" sz="1400">
                <a:latin typeface="Arial"/>
                <a:ea typeface="Arial"/>
                <a:cs typeface="Arial"/>
                <a:sym typeface="Arial"/>
              </a:rPr>
              <a:t>focus on social learning, hands-on activities</a:t>
            </a:r>
            <a:endParaRPr sz="1400">
              <a:latin typeface="Arial"/>
              <a:ea typeface="Arial"/>
              <a:cs typeface="Arial"/>
              <a:sym typeface="Arial"/>
            </a:endParaRPr>
          </a:p>
          <a:p>
            <a:pPr marL="342900" lvl="0" indent="-228600" rtl="0">
              <a:spcBef>
                <a:spcPts val="0"/>
              </a:spcBef>
              <a:spcAft>
                <a:spcPts val="0"/>
              </a:spcAft>
              <a:buClr>
                <a:schemeClr val="dk1"/>
              </a:buClr>
              <a:buSzPts val="1400"/>
              <a:buFont typeface="Arial"/>
              <a:buChar char="▪"/>
            </a:pPr>
            <a:r>
              <a:rPr lang="en-US" sz="1400">
                <a:latin typeface="Arial"/>
                <a:ea typeface="Arial"/>
                <a:cs typeface="Arial"/>
                <a:sym typeface="Arial"/>
              </a:rPr>
              <a:t>Adapated exisiting MIL lessons but also borrowed Mozilla Digital Skills Observatory lessons and other Creative Commons licensed materials online.</a:t>
            </a:r>
            <a:endParaRPr sz="1400">
              <a:latin typeface="Arial"/>
              <a:ea typeface="Arial"/>
              <a:cs typeface="Arial"/>
              <a:sym typeface="Arial"/>
            </a:endParaRPr>
          </a:p>
        </p:txBody>
      </p:sp>
      <p:sp>
        <p:nvSpPr>
          <p:cNvPr id="178" name="Shape 17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Shape 18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6" name="Shape 186"/>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r>
              <a:rPr lang="en-US"/>
              <a:t>Thursday everyone was put into groups and given a mini-module to teach</a:t>
            </a:r>
            <a:endParaRPr/>
          </a:p>
        </p:txBody>
      </p:sp>
      <p:sp>
        <p:nvSpPr>
          <p:cNvPr id="187" name="Shape 187"/>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spcBef>
                <a:spcPts val="0"/>
              </a:spcBef>
              <a:spcAft>
                <a:spcPts val="0"/>
              </a:spcAft>
              <a:buClr>
                <a:srgbClr val="000000"/>
              </a:buClr>
              <a:buFont typeface="Arial"/>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Shape 193"/>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rtl="0">
              <a:spcBef>
                <a:spcPts val="0"/>
              </a:spcBef>
              <a:spcAft>
                <a:spcPts val="0"/>
              </a:spcAft>
              <a:buClr>
                <a:schemeClr val="dk1"/>
              </a:buClr>
              <a:buSzPts val="1100"/>
              <a:buFont typeface="Arial"/>
              <a:buNone/>
            </a:pPr>
            <a:r>
              <a:rPr lang="en-US" sz="1150">
                <a:solidFill>
                  <a:srgbClr val="212121"/>
                </a:solidFill>
                <a:highlight>
                  <a:srgbClr val="FFFFFF"/>
                </a:highlight>
                <a:latin typeface="Arial"/>
                <a:ea typeface="Arial"/>
                <a:cs typeface="Arial"/>
                <a:sym typeface="Arial"/>
              </a:rPr>
              <a:t> It worked pretty well except for the beginning with the definition of terms, the group really got into the weeds.   They also incorporated a role play for opening the google account.  Each group had to walk an user through the process, it was very dynamic.</a:t>
            </a:r>
            <a:endParaRPr/>
          </a:p>
        </p:txBody>
      </p:sp>
      <p:sp>
        <p:nvSpPr>
          <p:cNvPr id="194" name="Shape 19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Shape 201"/>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rtl="0">
              <a:spcBef>
                <a:spcPts val="0"/>
              </a:spcBef>
              <a:spcAft>
                <a:spcPts val="0"/>
              </a:spcAft>
              <a:buNone/>
            </a:pPr>
            <a:endParaRPr/>
          </a:p>
        </p:txBody>
      </p:sp>
      <p:sp>
        <p:nvSpPr>
          <p:cNvPr id="202" name="Shape 20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Shape 209"/>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r>
              <a:rPr lang="en-US"/>
              <a:t>In preparation for the training, we began to explore the assumptions embedded in our understanding of public librarians. The training provided the perfect opportunity to understand more about Kenyan librarian’s information behavior with smartphones, as well as how they perceive the needs of their communities. Although this was a limited group, we hoped to gain a window into the broader scope of how public librarians may be using mobile phones to support their communities. The principal research scientist, Maria Garrido, could not be here today, as she was invited to give a keynote speech in Greece. We wanted to be sure to mention her contributions, as Stacey, Maria, and I are collaborators on the project. </a:t>
            </a:r>
            <a:endParaRPr/>
          </a:p>
          <a:p>
            <a:pPr marL="0" lvl="0" indent="0">
              <a:spcBef>
                <a:spcPts val="0"/>
              </a:spcBef>
              <a:spcAft>
                <a:spcPts val="0"/>
              </a:spcAft>
              <a:buNone/>
            </a:pPr>
            <a:endParaRPr/>
          </a:p>
          <a:p>
            <a:pPr marL="0" lvl="0" indent="0">
              <a:spcBef>
                <a:spcPts val="0"/>
              </a:spcBef>
              <a:spcAft>
                <a:spcPts val="0"/>
              </a:spcAft>
              <a:buNone/>
            </a:pPr>
            <a:r>
              <a:rPr lang="en-US"/>
              <a:t>The training was held in this beautiful location in Kenya, shown above. Findings are preliminary; our March visit was a busy one. Over the course of the week, we gathered about 100 pages of transcripts, surveys, observational notes, and written artifacts. </a:t>
            </a:r>
            <a:endParaRPr/>
          </a:p>
          <a:p>
            <a:pPr marL="0" lvl="0" indent="0">
              <a:spcBef>
                <a:spcPts val="0"/>
              </a:spcBef>
              <a:spcAft>
                <a:spcPts val="0"/>
              </a:spcAft>
              <a:buNone/>
            </a:pPr>
            <a:endParaRPr/>
          </a:p>
          <a:p>
            <a:pPr marL="0" lvl="0" indent="0" rtl="0">
              <a:spcBef>
                <a:spcPts val="0"/>
              </a:spcBef>
              <a:spcAft>
                <a:spcPts val="0"/>
              </a:spcAft>
              <a:buNone/>
            </a:pPr>
            <a:r>
              <a:rPr lang="en-US"/>
              <a:t>The interview &amp; surveys asked questions in the areas of mobile use, information behavior, benefits &amp; challenges of the mobile internet, and community connections to the mobile internet. We began to analyze the interviews informed by Burnett &amp; Jaegar’s Information Worlds Framework.</a:t>
            </a:r>
            <a:endParaRPr/>
          </a:p>
        </p:txBody>
      </p:sp>
      <p:sp>
        <p:nvSpPr>
          <p:cNvPr id="210" name="Shape 21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Shape 218"/>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r>
              <a:rPr lang="en-US"/>
              <a:t>Burnett &amp; Jaeger created the information worlds framework to study individuals, social groups, and societies multiple interactions with information.  </a:t>
            </a:r>
            <a:endParaRPr/>
          </a:p>
          <a:p>
            <a:pPr marL="0" lvl="0" indent="0">
              <a:spcBef>
                <a:spcPts val="0"/>
              </a:spcBef>
              <a:spcAft>
                <a:spcPts val="0"/>
              </a:spcAft>
              <a:buNone/>
            </a:pPr>
            <a:endParaRPr/>
          </a:p>
          <a:p>
            <a:pPr marL="0" lvl="0" indent="0">
              <a:spcBef>
                <a:spcPts val="0"/>
              </a:spcBef>
              <a:spcAft>
                <a:spcPts val="0"/>
              </a:spcAft>
              <a:buNone/>
            </a:pPr>
            <a:r>
              <a:rPr lang="en-US"/>
              <a:t>This theory builds upon the “small worlds” theory of Elfreda Chatman and the lifeworld theory of Jurgen Habermas. Each world contains the five social elements of:  information behavior, information value, boundaries, social types, and social norms.  </a:t>
            </a:r>
            <a:endParaRPr/>
          </a:p>
          <a:p>
            <a:pPr marL="0" lvl="0" indent="0">
              <a:spcBef>
                <a:spcPts val="0"/>
              </a:spcBef>
              <a:spcAft>
                <a:spcPts val="0"/>
              </a:spcAft>
              <a:buNone/>
            </a:pPr>
            <a:endParaRPr/>
          </a:p>
          <a:p>
            <a:pPr marL="0" lvl="0" indent="0" rtl="0">
              <a:spcBef>
                <a:spcPts val="0"/>
              </a:spcBef>
              <a:spcAft>
                <a:spcPts val="0"/>
              </a:spcAft>
              <a:buNone/>
            </a:pPr>
            <a:r>
              <a:rPr lang="en-US"/>
              <a:t>This theoretical lens accounts for how we interact with information in our immediate worlds of friends, family, church groups, and/or workplaces. As well as more expansive worlds, like political parties or UW affiliates who enjoy lunch and a presentation. Because of the great diversity of our interests and identities, we simultaneously exist in multiple worlds, each of which can overlap or bridge to one another. Ultimately, our participation in these worlds dictate how we access information.</a:t>
            </a:r>
            <a:endParaRPr/>
          </a:p>
        </p:txBody>
      </p:sp>
      <p:sp>
        <p:nvSpPr>
          <p:cNvPr id="219" name="Shape 21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Shape 254"/>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r>
              <a:rPr lang="en-US"/>
              <a:t>The bulk of traditional work around access focuses almost entirely on physical access, accounting for the information, its format, &amp; the devices used to retrieve it. Physical access, though necessary, is not a complete picture. Having access to a device does not equate success in navigating full access.  </a:t>
            </a:r>
            <a:endParaRPr/>
          </a:p>
          <a:p>
            <a:pPr marL="0" lvl="0" indent="0">
              <a:spcBef>
                <a:spcPts val="0"/>
              </a:spcBef>
              <a:spcAft>
                <a:spcPts val="0"/>
              </a:spcAft>
              <a:buNone/>
            </a:pPr>
            <a:endParaRPr/>
          </a:p>
          <a:p>
            <a:pPr marL="0" lvl="0" indent="0" rtl="0">
              <a:spcBef>
                <a:spcPts val="0"/>
              </a:spcBef>
              <a:spcAft>
                <a:spcPts val="0"/>
              </a:spcAft>
              <a:buNone/>
            </a:pPr>
            <a:endParaRPr/>
          </a:p>
        </p:txBody>
      </p:sp>
      <p:sp>
        <p:nvSpPr>
          <p:cNvPr id="255" name="Shape 25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Shape 263"/>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rtl="0">
              <a:spcBef>
                <a:spcPts val="0"/>
              </a:spcBef>
              <a:spcAft>
                <a:spcPts val="0"/>
              </a:spcAft>
              <a:buNone/>
            </a:pPr>
            <a:r>
              <a:rPr lang="en-US"/>
              <a:t>Intellectual access is described as “the ability to understand how to get to… the information and understand [its meaning] once it has been physically obtained” (Burnett &amp; Jaeger, 2008, p.58). This can include how individuals come to information seeking behaviors, literacy- including technological, mobile information, &amp; educational, and their own subjective views. At its most basic, it is the ability to understand information from a source. This is a photograph from the MIL training on how to reduce data usage.</a:t>
            </a:r>
            <a:endParaRPr/>
          </a:p>
          <a:p>
            <a:pPr marL="0" lvl="0" indent="0" rtl="0">
              <a:spcBef>
                <a:spcPts val="0"/>
              </a:spcBef>
              <a:spcAft>
                <a:spcPts val="0"/>
              </a:spcAft>
              <a:buNone/>
            </a:pPr>
            <a:endParaRPr/>
          </a:p>
        </p:txBody>
      </p:sp>
      <p:sp>
        <p:nvSpPr>
          <p:cNvPr id="264" name="Shape 26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Shape 272"/>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r>
              <a:rPr lang="en-US"/>
              <a:t>Finally, social access describes how the norms, attitudes, and relationships within information worlds define what information is valuable. Perceived value of information, ultimately shapes access &amp; “constrains what small world members are interested in or willing to pay attention to.” </a:t>
            </a:r>
            <a:endParaRPr/>
          </a:p>
          <a:p>
            <a:pPr marL="0" lvl="0" indent="0">
              <a:spcBef>
                <a:spcPts val="0"/>
              </a:spcBef>
              <a:spcAft>
                <a:spcPts val="0"/>
              </a:spcAft>
              <a:buNone/>
            </a:pPr>
            <a:endParaRPr/>
          </a:p>
          <a:p>
            <a:pPr marL="0" lvl="0" indent="0">
              <a:spcBef>
                <a:spcPts val="0"/>
              </a:spcBef>
              <a:spcAft>
                <a:spcPts val="0"/>
              </a:spcAft>
              <a:buNone/>
            </a:pPr>
            <a:r>
              <a:rPr lang="en-US"/>
              <a:t>During this help desk session, one participant wrote “I want to mute two people in my Whatsapp group, that I don’t like reading my comments. How do I do this? Cus it’s likely to spoil my appetite!!!” This participant is attempting to shape their own social access, which appears to impact their eating behavior, and likely, also their information behavior.</a:t>
            </a:r>
            <a:endParaRPr/>
          </a:p>
          <a:p>
            <a:pPr marL="0" lvl="0" indent="0">
              <a:spcBef>
                <a:spcPts val="0"/>
              </a:spcBef>
              <a:spcAft>
                <a:spcPts val="0"/>
              </a:spcAft>
              <a:buNone/>
            </a:pPr>
            <a:endParaRPr/>
          </a:p>
          <a:p>
            <a:pPr marL="0" lvl="0" indent="0">
              <a:spcBef>
                <a:spcPts val="0"/>
              </a:spcBef>
              <a:spcAft>
                <a:spcPts val="0"/>
              </a:spcAft>
              <a:buNone/>
            </a:pPr>
            <a:endParaRPr/>
          </a:p>
          <a:p>
            <a:pPr marL="0" lvl="0" indent="0" rtl="0">
              <a:spcBef>
                <a:spcPts val="0"/>
              </a:spcBef>
              <a:spcAft>
                <a:spcPts val="0"/>
              </a:spcAft>
              <a:buNone/>
            </a:pPr>
            <a:endParaRPr/>
          </a:p>
        </p:txBody>
      </p:sp>
      <p:sp>
        <p:nvSpPr>
          <p:cNvPr id="273" name="Shape 27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Shape 28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2" name="Shape 282"/>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just" rtl="0">
              <a:lnSpc>
                <a:spcPct val="107916"/>
              </a:lnSpc>
              <a:spcBef>
                <a:spcPts val="0"/>
              </a:spcBef>
              <a:spcAft>
                <a:spcPts val="0"/>
              </a:spcAft>
              <a:buClr>
                <a:schemeClr val="dk1"/>
              </a:buClr>
              <a:buSzPts val="1100"/>
              <a:buFont typeface="Arial"/>
              <a:buNone/>
            </a:pPr>
            <a:r>
              <a:rPr lang="en-US" sz="1000">
                <a:latin typeface="Times New Roman"/>
                <a:ea typeface="Times New Roman"/>
                <a:cs typeface="Times New Roman"/>
                <a:sym typeface="Times New Roman"/>
              </a:rPr>
              <a:t>Librarians’ personal information access and their social perceptions of information and technology impact their ability to provide access to their community members. We’re going to spend some time exploring librarians’ personal information access.</a:t>
            </a:r>
            <a:endParaRPr/>
          </a:p>
        </p:txBody>
      </p:sp>
      <p:sp>
        <p:nvSpPr>
          <p:cNvPr id="283" name="Shape 283"/>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spcBef>
                <a:spcPts val="0"/>
              </a:spcBef>
              <a:spcAft>
                <a:spcPts val="0"/>
              </a:spcAft>
              <a:buClr>
                <a:srgbClr val="000000"/>
              </a:buClr>
              <a:buFont typeface="Arial"/>
              <a:buNone/>
            </a:pPr>
            <a:fld id="{00000000-1234-1234-1234-123412341234}" type="slidenum">
              <a:rPr lang="en-US"/>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Shape 98"/>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r>
              <a:rPr lang="en-US"/>
              <a:t>In our talk today, we’ll cover a few different topics,</a:t>
            </a:r>
            <a:endParaRPr/>
          </a:p>
          <a:p>
            <a:pPr marL="0" lvl="0" indent="0">
              <a:spcBef>
                <a:spcPts val="0"/>
              </a:spcBef>
              <a:spcAft>
                <a:spcPts val="0"/>
              </a:spcAft>
              <a:buNone/>
            </a:pPr>
            <a:endParaRPr/>
          </a:p>
          <a:p>
            <a:pPr marL="0" lvl="0" indent="0">
              <a:spcBef>
                <a:spcPts val="0"/>
              </a:spcBef>
              <a:spcAft>
                <a:spcPts val="0"/>
              </a:spcAft>
              <a:buNone/>
            </a:pPr>
            <a:r>
              <a:rPr lang="en-US"/>
              <a:t>first, I’ll talk how we identified a need for Mobile Information Literacy including the project’s history in Myanmar. Next, I’ll talk about the current implementation in Kenya. Finally, we’ll talk some inprogress research from the MIL implementation in Kenya. Informed by the theory of information worlds, we’ve started to explore Kenyan public librarians’ information access and their influence on their communities information access.</a:t>
            </a:r>
            <a:endParaRPr/>
          </a:p>
          <a:p>
            <a:pPr marL="0" lvl="0" indent="0" rtl="0">
              <a:spcBef>
                <a:spcPts val="0"/>
              </a:spcBef>
              <a:spcAft>
                <a:spcPts val="0"/>
              </a:spcAft>
              <a:buNone/>
            </a:pPr>
            <a:endParaRPr/>
          </a:p>
        </p:txBody>
      </p:sp>
      <p:sp>
        <p:nvSpPr>
          <p:cNvPr id="99" name="Shape 9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Shape 289"/>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just" rtl="0">
              <a:lnSpc>
                <a:spcPct val="107916"/>
              </a:lnSpc>
              <a:spcBef>
                <a:spcPts val="0"/>
              </a:spcBef>
              <a:spcAft>
                <a:spcPts val="0"/>
              </a:spcAft>
              <a:buNone/>
            </a:pPr>
            <a:r>
              <a:rPr lang="en-US" sz="1000">
                <a:latin typeface="Times New Roman"/>
                <a:ea typeface="Times New Roman"/>
                <a:cs typeface="Times New Roman"/>
                <a:sym typeface="Times New Roman"/>
              </a:rPr>
              <a:t>All of the professionals that participated in the training owned a smartphone with access to mobile data. They have additional access to the internet through WiFi and PCs at work. Some respondents also reported having their mobile data paid by their employer but this was not true of everyone. </a:t>
            </a:r>
            <a:r>
              <a:rPr lang="en-US"/>
              <a:t>60% were the sole user of their device. So for these librarians, mobile supplements PC internet access. </a:t>
            </a:r>
            <a:endParaRPr/>
          </a:p>
          <a:p>
            <a:pPr marL="0" lvl="0" indent="0" algn="just" rtl="0">
              <a:lnSpc>
                <a:spcPct val="107916"/>
              </a:lnSpc>
              <a:spcBef>
                <a:spcPts val="0"/>
              </a:spcBef>
              <a:spcAft>
                <a:spcPts val="0"/>
              </a:spcAft>
              <a:buNone/>
            </a:pPr>
            <a:endParaRPr/>
          </a:p>
          <a:p>
            <a:pPr marL="0" lvl="0" indent="0" algn="just" rtl="0">
              <a:lnSpc>
                <a:spcPct val="107916"/>
              </a:lnSpc>
              <a:spcBef>
                <a:spcPts val="0"/>
              </a:spcBef>
              <a:spcAft>
                <a:spcPts val="0"/>
              </a:spcAft>
              <a:buNone/>
            </a:pPr>
            <a:r>
              <a:rPr lang="en-US"/>
              <a:t>However, the interviewees also talked </a:t>
            </a:r>
            <a:r>
              <a:rPr lang="en-US" sz="1000">
                <a:latin typeface="Times New Roman"/>
                <a:ea typeface="Times New Roman"/>
                <a:cs typeface="Times New Roman"/>
                <a:sym typeface="Times New Roman"/>
              </a:rPr>
              <a:t>about how they used their personal devices for work related access.  </a:t>
            </a:r>
            <a:endParaRPr/>
          </a:p>
          <a:p>
            <a:pPr marL="0" lvl="0" indent="0">
              <a:spcBef>
                <a:spcPts val="0"/>
              </a:spcBef>
              <a:spcAft>
                <a:spcPts val="0"/>
              </a:spcAft>
              <a:buNone/>
            </a:pPr>
            <a:endParaRPr/>
          </a:p>
          <a:p>
            <a:pPr marL="0" lvl="0" indent="0">
              <a:spcBef>
                <a:spcPts val="0"/>
              </a:spcBef>
              <a:spcAft>
                <a:spcPts val="0"/>
              </a:spcAft>
              <a:buNone/>
            </a:pPr>
            <a:endParaRPr/>
          </a:p>
          <a:p>
            <a:pPr marL="0" lvl="0" indent="0">
              <a:spcBef>
                <a:spcPts val="0"/>
              </a:spcBef>
              <a:spcAft>
                <a:spcPts val="0"/>
              </a:spcAft>
              <a:buNone/>
            </a:pPr>
            <a:endParaRPr/>
          </a:p>
          <a:p>
            <a:pPr marL="0" lvl="0" indent="0">
              <a:spcBef>
                <a:spcPts val="0"/>
              </a:spcBef>
              <a:spcAft>
                <a:spcPts val="0"/>
              </a:spcAft>
              <a:buNone/>
            </a:pPr>
            <a:endParaRPr/>
          </a:p>
          <a:p>
            <a:pPr marL="0" lvl="0" indent="0">
              <a:spcBef>
                <a:spcPts val="0"/>
              </a:spcBef>
              <a:spcAft>
                <a:spcPts val="0"/>
              </a:spcAft>
              <a:buNone/>
            </a:pPr>
            <a:r>
              <a:rPr lang="en-US"/>
              <a:t>Physical: </a:t>
            </a:r>
            <a:endParaRPr/>
          </a:p>
          <a:p>
            <a:pPr marL="0" lvl="0" indent="0">
              <a:spcBef>
                <a:spcPts val="0"/>
              </a:spcBef>
              <a:spcAft>
                <a:spcPts val="0"/>
              </a:spcAft>
              <a:buNone/>
            </a:pPr>
            <a:endParaRPr/>
          </a:p>
          <a:p>
            <a:pPr marL="0" lvl="0" indent="0">
              <a:spcBef>
                <a:spcPts val="0"/>
              </a:spcBef>
              <a:spcAft>
                <a:spcPts val="0"/>
              </a:spcAft>
              <a:buNone/>
            </a:pPr>
            <a:r>
              <a:rPr lang="en-US"/>
              <a:t>“sometimes even if I’m in the office, I’ll use my phone because we</a:t>
            </a:r>
            <a:endParaRPr/>
          </a:p>
          <a:p>
            <a:pPr marL="0" lvl="0" indent="0">
              <a:spcBef>
                <a:spcPts val="0"/>
              </a:spcBef>
              <a:spcAft>
                <a:spcPts val="0"/>
              </a:spcAft>
              <a:buClr>
                <a:schemeClr val="dk1"/>
              </a:buClr>
              <a:buSzPts val="1100"/>
              <a:buFont typeface="Arial"/>
              <a:buNone/>
            </a:pPr>
            <a:r>
              <a:rPr lang="en-US"/>
              <a:t>have Wi-Fi. Mostly use the desktop. But I’m at home, if someone contacts me, I’ll use my</a:t>
            </a:r>
            <a:endParaRPr/>
          </a:p>
          <a:p>
            <a:pPr marL="0" lvl="0" indent="0">
              <a:spcBef>
                <a:spcPts val="0"/>
              </a:spcBef>
              <a:spcAft>
                <a:spcPts val="0"/>
              </a:spcAft>
              <a:buNone/>
            </a:pPr>
            <a:r>
              <a:rPr lang="en-US"/>
              <a:t>mobile and search for information instead of telling them I’m not in the office”</a:t>
            </a:r>
            <a:endParaRPr/>
          </a:p>
          <a:p>
            <a:pPr marL="0" lvl="0" indent="0">
              <a:spcBef>
                <a:spcPts val="0"/>
              </a:spcBef>
              <a:spcAft>
                <a:spcPts val="0"/>
              </a:spcAft>
              <a:buNone/>
            </a:pPr>
            <a:endParaRPr/>
          </a:p>
          <a:p>
            <a:pPr marL="0" lvl="0" indent="0">
              <a:spcBef>
                <a:spcPts val="0"/>
              </a:spcBef>
              <a:spcAft>
                <a:spcPts val="0"/>
              </a:spcAft>
              <a:buNone/>
            </a:pPr>
            <a:r>
              <a:rPr lang="en-US"/>
              <a:t>“Because of the users in the library. If we have connection problem in the library, instead of</a:t>
            </a:r>
            <a:endParaRPr/>
          </a:p>
          <a:p>
            <a:pPr marL="0" lvl="0" indent="0">
              <a:spcBef>
                <a:spcPts val="0"/>
              </a:spcBef>
              <a:spcAft>
                <a:spcPts val="0"/>
              </a:spcAft>
              <a:buNone/>
            </a:pPr>
            <a:r>
              <a:rPr lang="en-US"/>
              <a:t>chasing the user away, you can provide that information for them. If you can use your phone</a:t>
            </a:r>
            <a:endParaRPr/>
          </a:p>
          <a:p>
            <a:pPr marL="0" lvl="0" indent="0">
              <a:spcBef>
                <a:spcPts val="0"/>
              </a:spcBef>
              <a:spcAft>
                <a:spcPts val="0"/>
              </a:spcAft>
              <a:buNone/>
            </a:pPr>
            <a:r>
              <a:rPr lang="en-US"/>
              <a:t>for them, the better. That person is satisfied.”</a:t>
            </a:r>
            <a:endParaRPr/>
          </a:p>
          <a:p>
            <a:pPr marL="0" lvl="0" indent="0">
              <a:spcBef>
                <a:spcPts val="0"/>
              </a:spcBef>
              <a:spcAft>
                <a:spcPts val="0"/>
              </a:spcAft>
              <a:buNone/>
            </a:pPr>
            <a:endParaRPr/>
          </a:p>
          <a:p>
            <a:pPr marL="0" lvl="0" indent="0">
              <a:spcBef>
                <a:spcPts val="0"/>
              </a:spcBef>
              <a:spcAft>
                <a:spcPts val="0"/>
              </a:spcAft>
              <a:buNone/>
            </a:pPr>
            <a:r>
              <a:rPr lang="en-US"/>
              <a:t>Communicating in real time. I’m always able to assist whoever is contacting me immediately.</a:t>
            </a:r>
            <a:endParaRPr/>
          </a:p>
          <a:p>
            <a:pPr marL="0" lvl="0" indent="0">
              <a:spcBef>
                <a:spcPts val="0"/>
              </a:spcBef>
              <a:spcAft>
                <a:spcPts val="0"/>
              </a:spcAft>
              <a:buNone/>
            </a:pPr>
            <a:r>
              <a:rPr lang="en-US"/>
              <a:t>My communication improved. Now if you call or contact immediately, I can assist you. I’m</a:t>
            </a:r>
            <a:endParaRPr/>
          </a:p>
          <a:p>
            <a:pPr marL="0" lvl="0" indent="0">
              <a:spcBef>
                <a:spcPts val="0"/>
              </a:spcBef>
              <a:spcAft>
                <a:spcPts val="0"/>
              </a:spcAft>
              <a:buNone/>
            </a:pPr>
            <a:r>
              <a:rPr lang="en-US"/>
              <a:t>checking mail, WhatsApp, even if I’m office or at home or on leave. We have a WhatsApp</a:t>
            </a:r>
            <a:endParaRPr/>
          </a:p>
          <a:p>
            <a:pPr marL="0" lvl="0" indent="0">
              <a:spcBef>
                <a:spcPts val="0"/>
              </a:spcBef>
              <a:spcAft>
                <a:spcPts val="0"/>
              </a:spcAft>
              <a:buNone/>
            </a:pPr>
            <a:r>
              <a:rPr lang="en-US"/>
              <a:t>group for the office and can react on it in real time</a:t>
            </a:r>
            <a:endParaRPr/>
          </a:p>
          <a:p>
            <a:pPr marL="0" lvl="0" indent="0">
              <a:spcBef>
                <a:spcPts val="0"/>
              </a:spcBef>
              <a:spcAft>
                <a:spcPts val="0"/>
              </a:spcAft>
              <a:buNone/>
            </a:pPr>
            <a:endParaRPr/>
          </a:p>
          <a:p>
            <a:pPr marL="0" lvl="0" indent="0">
              <a:spcBef>
                <a:spcPts val="0"/>
              </a:spcBef>
              <a:spcAft>
                <a:spcPts val="0"/>
              </a:spcAft>
              <a:buNone/>
            </a:pPr>
            <a:endParaRPr/>
          </a:p>
          <a:p>
            <a:pPr marL="0" lvl="0" indent="0">
              <a:spcBef>
                <a:spcPts val="0"/>
              </a:spcBef>
              <a:spcAft>
                <a:spcPts val="0"/>
              </a:spcAft>
              <a:buNone/>
            </a:pPr>
            <a:r>
              <a:rPr lang="en-US"/>
              <a:t>Intellectual</a:t>
            </a:r>
            <a:endParaRPr/>
          </a:p>
          <a:p>
            <a:pPr marL="0" lvl="0" indent="0">
              <a:spcBef>
                <a:spcPts val="0"/>
              </a:spcBef>
              <a:spcAft>
                <a:spcPts val="0"/>
              </a:spcAft>
              <a:buNone/>
            </a:pPr>
            <a:r>
              <a:rPr lang="en-US"/>
              <a:t>“Not having phone changed things. I couldn’t share information. I had to go to the bank. Before</a:t>
            </a:r>
            <a:endParaRPr/>
          </a:p>
          <a:p>
            <a:pPr marL="0" lvl="0" indent="0">
              <a:spcBef>
                <a:spcPts val="0"/>
              </a:spcBef>
              <a:spcAft>
                <a:spcPts val="0"/>
              </a:spcAft>
              <a:buNone/>
            </a:pPr>
            <a:r>
              <a:rPr lang="en-US"/>
              <a:t>that, I don’t remember the last time I went to the bank. I go to the bank app.”</a:t>
            </a:r>
            <a:endParaRPr/>
          </a:p>
          <a:p>
            <a:pPr marL="0" lvl="0" indent="0">
              <a:spcBef>
                <a:spcPts val="0"/>
              </a:spcBef>
              <a:spcAft>
                <a:spcPts val="0"/>
              </a:spcAft>
              <a:buNone/>
            </a:pPr>
            <a:endParaRPr/>
          </a:p>
          <a:p>
            <a:pPr marL="0" lvl="0" indent="0">
              <a:spcBef>
                <a:spcPts val="0"/>
              </a:spcBef>
              <a:spcAft>
                <a:spcPts val="0"/>
              </a:spcAft>
              <a:buNone/>
            </a:pPr>
            <a:endParaRPr/>
          </a:p>
          <a:p>
            <a:pPr marL="0" lvl="0" indent="0">
              <a:spcBef>
                <a:spcPts val="0"/>
              </a:spcBef>
              <a:spcAft>
                <a:spcPts val="0"/>
              </a:spcAft>
              <a:buNone/>
            </a:pPr>
            <a:r>
              <a:rPr lang="en-US"/>
              <a:t>Social</a:t>
            </a:r>
            <a:endParaRPr/>
          </a:p>
          <a:p>
            <a:pPr marL="0" lvl="0" indent="0">
              <a:spcBef>
                <a:spcPts val="0"/>
              </a:spcBef>
              <a:spcAft>
                <a:spcPts val="0"/>
              </a:spcAft>
              <a:buNone/>
            </a:pPr>
            <a:endParaRPr/>
          </a:p>
          <a:p>
            <a:pPr marL="0" lvl="0" indent="0">
              <a:spcBef>
                <a:spcPts val="0"/>
              </a:spcBef>
              <a:spcAft>
                <a:spcPts val="0"/>
              </a:spcAft>
              <a:buNone/>
            </a:pPr>
            <a:r>
              <a:rPr lang="en-US"/>
              <a:t>“I am a mentor with AfLIA. So I access information about mentorship about AfLIA. On daily</a:t>
            </a:r>
            <a:endParaRPr/>
          </a:p>
          <a:p>
            <a:pPr marL="0" lvl="0" indent="0">
              <a:spcBef>
                <a:spcPts val="0"/>
              </a:spcBef>
              <a:spcAft>
                <a:spcPts val="0"/>
              </a:spcAft>
              <a:buNone/>
            </a:pPr>
            <a:r>
              <a:rPr lang="en-US"/>
              <a:t>basis, send information to innovators. Two different mentor WhatsApp groups.” [professional development group]</a:t>
            </a:r>
            <a:endParaRPr/>
          </a:p>
          <a:p>
            <a:pPr marL="0" lvl="0" indent="0">
              <a:spcBef>
                <a:spcPts val="0"/>
              </a:spcBef>
              <a:spcAft>
                <a:spcPts val="0"/>
              </a:spcAft>
              <a:buNone/>
            </a:pPr>
            <a:endParaRPr/>
          </a:p>
          <a:p>
            <a:pPr marL="0" lvl="0" indent="0">
              <a:spcBef>
                <a:spcPts val="0"/>
              </a:spcBef>
              <a:spcAft>
                <a:spcPts val="0"/>
              </a:spcAft>
              <a:buNone/>
            </a:pPr>
            <a:r>
              <a:rPr lang="en-US"/>
              <a:t>“I’m even trying youth in my</a:t>
            </a:r>
            <a:endParaRPr/>
          </a:p>
          <a:p>
            <a:pPr marL="0" lvl="0" indent="0">
              <a:spcBef>
                <a:spcPts val="0"/>
              </a:spcBef>
              <a:spcAft>
                <a:spcPts val="0"/>
              </a:spcAft>
              <a:buNone/>
            </a:pPr>
            <a:r>
              <a:rPr lang="en-US"/>
              <a:t>library, how to read books using mobile app instead of being Facebook.”</a:t>
            </a:r>
            <a:endParaRPr/>
          </a:p>
          <a:p>
            <a:pPr marL="0" lvl="0" indent="0">
              <a:spcBef>
                <a:spcPts val="0"/>
              </a:spcBef>
              <a:spcAft>
                <a:spcPts val="0"/>
              </a:spcAft>
              <a:buNone/>
            </a:pPr>
            <a:endParaRPr/>
          </a:p>
          <a:p>
            <a:pPr marL="0" lvl="0" indent="0">
              <a:spcBef>
                <a:spcPts val="0"/>
              </a:spcBef>
              <a:spcAft>
                <a:spcPts val="0"/>
              </a:spcAft>
              <a:buNone/>
            </a:pPr>
            <a:endParaRPr/>
          </a:p>
          <a:p>
            <a:pPr marL="0" lvl="0" indent="0">
              <a:spcBef>
                <a:spcPts val="0"/>
              </a:spcBef>
              <a:spcAft>
                <a:spcPts val="0"/>
              </a:spcAft>
              <a:buNone/>
            </a:pPr>
            <a:endParaRPr/>
          </a:p>
          <a:p>
            <a:pPr marL="0" lvl="0" indent="0" rtl="0">
              <a:spcBef>
                <a:spcPts val="0"/>
              </a:spcBef>
              <a:spcAft>
                <a:spcPts val="0"/>
              </a:spcAft>
              <a:buNone/>
            </a:pPr>
            <a:endParaRPr/>
          </a:p>
        </p:txBody>
      </p:sp>
      <p:sp>
        <p:nvSpPr>
          <p:cNvPr id="290" name="Shape 29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Shape 296"/>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just" rtl="0">
              <a:lnSpc>
                <a:spcPct val="107916"/>
              </a:lnSpc>
              <a:spcBef>
                <a:spcPts val="0"/>
              </a:spcBef>
              <a:spcAft>
                <a:spcPts val="0"/>
              </a:spcAft>
              <a:buNone/>
            </a:pPr>
            <a:r>
              <a:rPr lang="en-US" sz="1000">
                <a:latin typeface="Times New Roman"/>
                <a:ea typeface="Times New Roman"/>
                <a:cs typeface="Times New Roman"/>
                <a:sym typeface="Times New Roman"/>
              </a:rPr>
              <a:t>So, for example, </a:t>
            </a:r>
            <a:endParaRPr sz="1000">
              <a:latin typeface="Times New Roman"/>
              <a:ea typeface="Times New Roman"/>
              <a:cs typeface="Times New Roman"/>
              <a:sym typeface="Times New Roman"/>
            </a:endParaRPr>
          </a:p>
          <a:p>
            <a:pPr marL="0" lvl="0" indent="0" algn="just" rtl="0">
              <a:lnSpc>
                <a:spcPct val="107916"/>
              </a:lnSpc>
              <a:spcBef>
                <a:spcPts val="0"/>
              </a:spcBef>
              <a:spcAft>
                <a:spcPts val="0"/>
              </a:spcAft>
              <a:buNone/>
            </a:pPr>
            <a:endParaRPr sz="1000">
              <a:latin typeface="Times New Roman"/>
              <a:ea typeface="Times New Roman"/>
              <a:cs typeface="Times New Roman"/>
              <a:sym typeface="Times New Roman"/>
            </a:endParaRPr>
          </a:p>
          <a:p>
            <a:pPr marL="0" lvl="0" indent="0" rtl="0">
              <a:spcBef>
                <a:spcPts val="0"/>
              </a:spcBef>
              <a:spcAft>
                <a:spcPts val="0"/>
              </a:spcAft>
              <a:buNone/>
            </a:pPr>
            <a:r>
              <a:rPr lang="en-US"/>
              <a:t>“sometimes even if I’m in the office, I’ll use my phone because we have Wi-Fi. Mostly use the desktop. But I’m at home, if someone contacts me, I’ll use my</a:t>
            </a:r>
            <a:endParaRPr/>
          </a:p>
          <a:p>
            <a:pPr marL="0" lvl="0" indent="0" rtl="0">
              <a:spcBef>
                <a:spcPts val="0"/>
              </a:spcBef>
              <a:spcAft>
                <a:spcPts val="0"/>
              </a:spcAft>
              <a:buNone/>
            </a:pPr>
            <a:r>
              <a:rPr lang="en-US"/>
              <a:t>mobile and search for information instead of telling them I’m not in the office”</a:t>
            </a:r>
            <a:endParaRPr sz="2400"/>
          </a:p>
          <a:p>
            <a:pPr marL="0" lvl="0" indent="0" algn="just" rtl="0">
              <a:lnSpc>
                <a:spcPct val="107916"/>
              </a:lnSpc>
              <a:spcBef>
                <a:spcPts val="0"/>
              </a:spcBef>
              <a:spcAft>
                <a:spcPts val="0"/>
              </a:spcAft>
              <a:buNone/>
            </a:pPr>
            <a:endParaRPr sz="1000">
              <a:latin typeface="Times New Roman"/>
              <a:ea typeface="Times New Roman"/>
              <a:cs typeface="Times New Roman"/>
              <a:sym typeface="Times New Roman"/>
            </a:endParaRPr>
          </a:p>
          <a:p>
            <a:pPr marL="0" lvl="0" indent="0" algn="just" rtl="0">
              <a:lnSpc>
                <a:spcPct val="107916"/>
              </a:lnSpc>
              <a:spcBef>
                <a:spcPts val="0"/>
              </a:spcBef>
              <a:spcAft>
                <a:spcPts val="0"/>
              </a:spcAft>
              <a:buClr>
                <a:schemeClr val="dk1"/>
              </a:buClr>
              <a:buSzPts val="1100"/>
              <a:buFont typeface="Arial"/>
              <a:buNone/>
            </a:pPr>
            <a:r>
              <a:rPr lang="en-US" sz="1000">
                <a:latin typeface="Times New Roman"/>
                <a:ea typeface="Times New Roman"/>
                <a:cs typeface="Times New Roman"/>
                <a:sym typeface="Times New Roman"/>
              </a:rPr>
              <a:t>At work, they use their phones instead of PCs to look up information because of convenience. They also used their phones to respond to work matters when out of the library during the day or at home after hours. </a:t>
            </a:r>
            <a:endParaRPr/>
          </a:p>
          <a:p>
            <a:pPr marL="0" lvl="0" indent="0" rtl="0">
              <a:spcBef>
                <a:spcPts val="0"/>
              </a:spcBef>
              <a:spcAft>
                <a:spcPts val="0"/>
              </a:spcAft>
              <a:buNone/>
            </a:pPr>
            <a:endParaRPr/>
          </a:p>
          <a:p>
            <a:pPr marL="0" lvl="0" indent="0" rtl="0">
              <a:spcBef>
                <a:spcPts val="0"/>
              </a:spcBef>
              <a:spcAft>
                <a:spcPts val="0"/>
              </a:spcAft>
              <a:buNone/>
            </a:pPr>
            <a:endParaRPr/>
          </a:p>
          <a:p>
            <a:pPr marL="0" lvl="0" indent="0" rtl="0">
              <a:spcBef>
                <a:spcPts val="0"/>
              </a:spcBef>
              <a:spcAft>
                <a:spcPts val="0"/>
              </a:spcAft>
              <a:buNone/>
            </a:pPr>
            <a:endParaRPr/>
          </a:p>
          <a:p>
            <a:pPr marL="0" lvl="0" indent="0" rtl="0">
              <a:spcBef>
                <a:spcPts val="0"/>
              </a:spcBef>
              <a:spcAft>
                <a:spcPts val="0"/>
              </a:spcAft>
              <a:buNone/>
            </a:pPr>
            <a:endParaRPr/>
          </a:p>
          <a:p>
            <a:pPr marL="0" lvl="0" indent="0" rtl="0">
              <a:spcBef>
                <a:spcPts val="0"/>
              </a:spcBef>
              <a:spcAft>
                <a:spcPts val="0"/>
              </a:spcAft>
              <a:buNone/>
            </a:pPr>
            <a:endParaRPr/>
          </a:p>
          <a:p>
            <a:pPr marL="0" lvl="0" indent="0" rtl="0">
              <a:spcBef>
                <a:spcPts val="0"/>
              </a:spcBef>
              <a:spcAft>
                <a:spcPts val="0"/>
              </a:spcAft>
              <a:buNone/>
            </a:pPr>
            <a:r>
              <a:rPr lang="en-US"/>
              <a:t>Physical: </a:t>
            </a:r>
            <a:endParaRPr/>
          </a:p>
          <a:p>
            <a:pPr marL="0" lvl="0" indent="0" rtl="0">
              <a:spcBef>
                <a:spcPts val="0"/>
              </a:spcBef>
              <a:spcAft>
                <a:spcPts val="0"/>
              </a:spcAft>
              <a:buNone/>
            </a:pPr>
            <a:endParaRPr/>
          </a:p>
          <a:p>
            <a:pPr marL="0" lvl="0" indent="0" rtl="0">
              <a:spcBef>
                <a:spcPts val="0"/>
              </a:spcBef>
              <a:spcAft>
                <a:spcPts val="0"/>
              </a:spcAft>
              <a:buNone/>
            </a:pPr>
            <a:endParaRPr/>
          </a:p>
          <a:p>
            <a:pPr marL="0" lvl="0" indent="0" rtl="0">
              <a:spcBef>
                <a:spcPts val="0"/>
              </a:spcBef>
              <a:spcAft>
                <a:spcPts val="0"/>
              </a:spcAft>
              <a:buNone/>
            </a:pPr>
            <a:endParaRPr/>
          </a:p>
          <a:p>
            <a:pPr marL="0" lvl="0" indent="0" rtl="0">
              <a:spcBef>
                <a:spcPts val="0"/>
              </a:spcBef>
              <a:spcAft>
                <a:spcPts val="0"/>
              </a:spcAft>
              <a:buNone/>
            </a:pPr>
            <a:endParaRPr/>
          </a:p>
          <a:p>
            <a:pPr marL="0" lvl="0" indent="0" rtl="0">
              <a:spcBef>
                <a:spcPts val="0"/>
              </a:spcBef>
              <a:spcAft>
                <a:spcPts val="0"/>
              </a:spcAft>
              <a:buNone/>
            </a:pPr>
            <a:r>
              <a:rPr lang="en-US"/>
              <a:t>Communicating in real time. I’m always able to assist whoever is contacting me immediately.</a:t>
            </a:r>
            <a:endParaRPr/>
          </a:p>
          <a:p>
            <a:pPr marL="0" lvl="0" indent="0" rtl="0">
              <a:spcBef>
                <a:spcPts val="0"/>
              </a:spcBef>
              <a:spcAft>
                <a:spcPts val="0"/>
              </a:spcAft>
              <a:buNone/>
            </a:pPr>
            <a:r>
              <a:rPr lang="en-US"/>
              <a:t>My communication improved. Now if you call or contact immediately, I can assist you. I’m</a:t>
            </a:r>
            <a:endParaRPr/>
          </a:p>
          <a:p>
            <a:pPr marL="0" lvl="0" indent="0" rtl="0">
              <a:spcBef>
                <a:spcPts val="0"/>
              </a:spcBef>
              <a:spcAft>
                <a:spcPts val="0"/>
              </a:spcAft>
              <a:buNone/>
            </a:pPr>
            <a:r>
              <a:rPr lang="en-US"/>
              <a:t>checking mail, WhatsApp, even if I’m office or at home or on leave. We have a WhatsApp</a:t>
            </a:r>
            <a:endParaRPr/>
          </a:p>
          <a:p>
            <a:pPr marL="0" lvl="0" indent="0" rtl="0">
              <a:spcBef>
                <a:spcPts val="0"/>
              </a:spcBef>
              <a:spcAft>
                <a:spcPts val="0"/>
              </a:spcAft>
              <a:buNone/>
            </a:pPr>
            <a:r>
              <a:rPr lang="en-US"/>
              <a:t>group for the office and can react on it in real time</a:t>
            </a:r>
            <a:endParaRPr/>
          </a:p>
          <a:p>
            <a:pPr marL="0" lvl="0" indent="0" rtl="0">
              <a:spcBef>
                <a:spcPts val="0"/>
              </a:spcBef>
              <a:spcAft>
                <a:spcPts val="0"/>
              </a:spcAft>
              <a:buNone/>
            </a:pPr>
            <a:endParaRPr/>
          </a:p>
          <a:p>
            <a:pPr marL="0" lvl="0" indent="0" rtl="0">
              <a:spcBef>
                <a:spcPts val="0"/>
              </a:spcBef>
              <a:spcAft>
                <a:spcPts val="0"/>
              </a:spcAft>
              <a:buNone/>
            </a:pPr>
            <a:endParaRPr/>
          </a:p>
          <a:p>
            <a:pPr marL="0" lvl="0" indent="0" rtl="0">
              <a:spcBef>
                <a:spcPts val="0"/>
              </a:spcBef>
              <a:spcAft>
                <a:spcPts val="0"/>
              </a:spcAft>
              <a:buNone/>
            </a:pPr>
            <a:r>
              <a:rPr lang="en-US"/>
              <a:t>Intellectual</a:t>
            </a:r>
            <a:endParaRPr/>
          </a:p>
          <a:p>
            <a:pPr marL="0" lvl="0" indent="0" rtl="0">
              <a:spcBef>
                <a:spcPts val="0"/>
              </a:spcBef>
              <a:spcAft>
                <a:spcPts val="0"/>
              </a:spcAft>
              <a:buNone/>
            </a:pPr>
            <a:r>
              <a:rPr lang="en-US"/>
              <a:t>“Not having phone changed things. I couldn’t share information. I had to go to the bank. Before</a:t>
            </a:r>
            <a:endParaRPr/>
          </a:p>
          <a:p>
            <a:pPr marL="0" lvl="0" indent="0" rtl="0">
              <a:spcBef>
                <a:spcPts val="0"/>
              </a:spcBef>
              <a:spcAft>
                <a:spcPts val="0"/>
              </a:spcAft>
              <a:buNone/>
            </a:pPr>
            <a:r>
              <a:rPr lang="en-US"/>
              <a:t>that, I don’t remember the last time I went to the bank. I go to the bank app.”</a:t>
            </a:r>
            <a:endParaRPr/>
          </a:p>
          <a:p>
            <a:pPr marL="0" lvl="0" indent="0" rtl="0">
              <a:spcBef>
                <a:spcPts val="0"/>
              </a:spcBef>
              <a:spcAft>
                <a:spcPts val="0"/>
              </a:spcAft>
              <a:buNone/>
            </a:pPr>
            <a:endParaRPr/>
          </a:p>
          <a:p>
            <a:pPr marL="0" lvl="0" indent="0" rtl="0">
              <a:spcBef>
                <a:spcPts val="0"/>
              </a:spcBef>
              <a:spcAft>
                <a:spcPts val="0"/>
              </a:spcAft>
              <a:buNone/>
            </a:pPr>
            <a:endParaRPr/>
          </a:p>
          <a:p>
            <a:pPr marL="0" lvl="0" indent="0" rtl="0">
              <a:spcBef>
                <a:spcPts val="0"/>
              </a:spcBef>
              <a:spcAft>
                <a:spcPts val="0"/>
              </a:spcAft>
              <a:buNone/>
            </a:pPr>
            <a:r>
              <a:rPr lang="en-US"/>
              <a:t>Social</a:t>
            </a:r>
            <a:endParaRPr/>
          </a:p>
          <a:p>
            <a:pPr marL="0" lvl="0" indent="0" rtl="0">
              <a:spcBef>
                <a:spcPts val="0"/>
              </a:spcBef>
              <a:spcAft>
                <a:spcPts val="0"/>
              </a:spcAft>
              <a:buNone/>
            </a:pPr>
            <a:endParaRPr/>
          </a:p>
          <a:p>
            <a:pPr marL="0" lvl="0" indent="0" rtl="0">
              <a:spcBef>
                <a:spcPts val="0"/>
              </a:spcBef>
              <a:spcAft>
                <a:spcPts val="0"/>
              </a:spcAft>
              <a:buNone/>
            </a:pPr>
            <a:r>
              <a:rPr lang="en-US"/>
              <a:t>“I am a mentor with AfLIA. So I access information about mentorship about AfLIA. On daily</a:t>
            </a:r>
            <a:endParaRPr/>
          </a:p>
          <a:p>
            <a:pPr marL="0" lvl="0" indent="0" rtl="0">
              <a:spcBef>
                <a:spcPts val="0"/>
              </a:spcBef>
              <a:spcAft>
                <a:spcPts val="0"/>
              </a:spcAft>
              <a:buNone/>
            </a:pPr>
            <a:r>
              <a:rPr lang="en-US"/>
              <a:t>basis, send information to innovators. Two different mentor WhatsApp groups.” [professional development group]</a:t>
            </a:r>
            <a:endParaRPr/>
          </a:p>
          <a:p>
            <a:pPr marL="0" lvl="0" indent="0" rtl="0">
              <a:spcBef>
                <a:spcPts val="0"/>
              </a:spcBef>
              <a:spcAft>
                <a:spcPts val="0"/>
              </a:spcAft>
              <a:buNone/>
            </a:pPr>
            <a:endParaRPr/>
          </a:p>
          <a:p>
            <a:pPr marL="0" lvl="0" indent="0" rtl="0">
              <a:spcBef>
                <a:spcPts val="0"/>
              </a:spcBef>
              <a:spcAft>
                <a:spcPts val="0"/>
              </a:spcAft>
              <a:buNone/>
            </a:pPr>
            <a:endParaRPr/>
          </a:p>
          <a:p>
            <a:pPr marL="0" lvl="0" indent="0" rtl="0">
              <a:spcBef>
                <a:spcPts val="0"/>
              </a:spcBef>
              <a:spcAft>
                <a:spcPts val="0"/>
              </a:spcAft>
              <a:buNone/>
            </a:pPr>
            <a:endParaRPr/>
          </a:p>
          <a:p>
            <a:pPr marL="0" lvl="0" indent="0" rtl="0">
              <a:spcBef>
                <a:spcPts val="0"/>
              </a:spcBef>
              <a:spcAft>
                <a:spcPts val="0"/>
              </a:spcAft>
              <a:buNone/>
            </a:pPr>
            <a:endParaRPr/>
          </a:p>
          <a:p>
            <a:pPr marL="0" lvl="0" indent="0" rtl="0">
              <a:spcBef>
                <a:spcPts val="0"/>
              </a:spcBef>
              <a:spcAft>
                <a:spcPts val="0"/>
              </a:spcAft>
              <a:buNone/>
            </a:pPr>
            <a:endParaRPr/>
          </a:p>
        </p:txBody>
      </p:sp>
      <p:sp>
        <p:nvSpPr>
          <p:cNvPr id="297" name="Shape 29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Shape 30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04" name="Shape 304"/>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Clr>
                <a:schemeClr val="dk1"/>
              </a:buClr>
              <a:buSzPts val="1100"/>
              <a:buFont typeface="Arial"/>
              <a:buNone/>
            </a:pPr>
            <a:r>
              <a:rPr lang="en-US"/>
              <a:t>Interviewees shared examples that demonstrated their intellectual access. In this case, an interviewee discusses what happened when their phone broke.  “Not having [a] phone changed things. I couldn’t share information. I had to go to the bank. Before that, I don’t remember the last time I went to the bank. I go to the bank app.” </a:t>
            </a:r>
            <a:endParaRPr/>
          </a:p>
          <a:p>
            <a:pPr marL="0" lvl="0" indent="0" rtl="0">
              <a:spcBef>
                <a:spcPts val="0"/>
              </a:spcBef>
              <a:spcAft>
                <a:spcPts val="0"/>
              </a:spcAft>
              <a:buNone/>
            </a:pPr>
            <a:endParaRPr/>
          </a:p>
          <a:p>
            <a:pPr marL="0" lvl="0" indent="0" algn="just" rtl="0">
              <a:lnSpc>
                <a:spcPct val="107916"/>
              </a:lnSpc>
              <a:spcBef>
                <a:spcPts val="0"/>
              </a:spcBef>
              <a:spcAft>
                <a:spcPts val="0"/>
              </a:spcAft>
              <a:buNone/>
            </a:pPr>
            <a:r>
              <a:rPr lang="en-US" sz="1000">
                <a:latin typeface="Times New Roman"/>
                <a:ea typeface="Times New Roman"/>
                <a:cs typeface="Times New Roman"/>
                <a:sym typeface="Times New Roman"/>
              </a:rPr>
              <a:t>For their own intellectual access, the library professionals described having the ability to use a wide variety apps on their phone and perform simple information searches. They understood that different apps or websites are used for accessing different types of information. Additionally, some librarians demonstrated an awareness of community-specific mobile information, including apps specific to farming or health. </a:t>
            </a:r>
            <a:endParaRPr/>
          </a:p>
          <a:p>
            <a:pPr marL="0" lvl="0" indent="0">
              <a:spcBef>
                <a:spcPts val="800"/>
              </a:spcBef>
              <a:spcAft>
                <a:spcPts val="0"/>
              </a:spcAft>
              <a:buNone/>
            </a:pPr>
            <a:r>
              <a:rPr lang="en-US"/>
              <a:t>They could name a wide variety of apps, but big stumbling blocks for some basic tasks. (Trying to get to Google Play Store through Google etc)</a:t>
            </a:r>
            <a:endParaRPr/>
          </a:p>
          <a:p>
            <a:pPr marL="0" lvl="0" indent="0">
              <a:spcBef>
                <a:spcPts val="0"/>
              </a:spcBef>
              <a:spcAft>
                <a:spcPts val="0"/>
              </a:spcAft>
              <a:buNone/>
            </a:pPr>
            <a:endParaRPr/>
          </a:p>
          <a:p>
            <a:pPr marL="0" lvl="0" indent="0">
              <a:spcBef>
                <a:spcPts val="0"/>
              </a:spcBef>
              <a:spcAft>
                <a:spcPts val="0"/>
              </a:spcAft>
              <a:buNone/>
            </a:pPr>
            <a:r>
              <a:rPr lang="en-US"/>
              <a:t>big gaps in privacy &amp; safety &amp; being efficient with data use</a:t>
            </a:r>
            <a:endParaRPr/>
          </a:p>
          <a:p>
            <a:pPr marL="0" lvl="0" indent="0" rtl="0">
              <a:spcBef>
                <a:spcPts val="0"/>
              </a:spcBef>
              <a:spcAft>
                <a:spcPts val="0"/>
              </a:spcAft>
              <a:buNone/>
            </a:pPr>
            <a:r>
              <a:rPr lang="en-US"/>
              <a:t>intellectual in access in one information world doesn’t dictate intellectual access in another</a:t>
            </a:r>
            <a:endParaRPr/>
          </a:p>
          <a:p>
            <a:pPr marL="0" lvl="0" indent="0" algn="just" rtl="0">
              <a:lnSpc>
                <a:spcPct val="107916"/>
              </a:lnSpc>
              <a:spcBef>
                <a:spcPts val="0"/>
              </a:spcBef>
              <a:spcAft>
                <a:spcPts val="800"/>
              </a:spcAft>
              <a:buNone/>
            </a:pPr>
            <a:endParaRPr/>
          </a:p>
        </p:txBody>
      </p:sp>
      <p:sp>
        <p:nvSpPr>
          <p:cNvPr id="305" name="Shape 305"/>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spcBef>
                <a:spcPts val="0"/>
              </a:spcBef>
              <a:spcAft>
                <a:spcPts val="0"/>
              </a:spcAft>
              <a:buClr>
                <a:srgbClr val="000000"/>
              </a:buClr>
              <a:buFont typeface="Arial"/>
              <a:buNone/>
            </a:pPr>
            <a:fld id="{00000000-1234-1234-1234-123412341234}" type="slidenum">
              <a:rPr lang="en-US"/>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
        <p:cNvGrpSpPr/>
        <p:nvPr/>
      </p:nvGrpSpPr>
      <p:grpSpPr>
        <a:xfrm>
          <a:off x="0" y="0"/>
          <a:ext cx="0" cy="0"/>
          <a:chOff x="0" y="0"/>
          <a:chExt cx="0" cy="0"/>
        </a:xfrm>
      </p:grpSpPr>
      <p:sp>
        <p:nvSpPr>
          <p:cNvPr id="311" name="Shape 31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12" name="Shape 312"/>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r>
              <a:rPr lang="en-US"/>
              <a:t>In relation to social access, this participant said “I am a mentor with AfLIA. (which is a professional librarian group) So I access information about mentorship in AfLIA. On a daily basis, send information to innovators. Mentor two different WhatsApp groups.” It seemed to be an established social norm that librarians, as individuals, were trusted information sources or connectors. They were regularly in positions of power to introduce new information or mediate current understandings through information.</a:t>
            </a:r>
            <a:br>
              <a:rPr lang="en-US"/>
            </a:br>
            <a:endParaRPr/>
          </a:p>
          <a:p>
            <a:pPr marL="0" lvl="0" indent="0">
              <a:spcBef>
                <a:spcPts val="0"/>
              </a:spcBef>
              <a:spcAft>
                <a:spcPts val="0"/>
              </a:spcAft>
              <a:buNone/>
            </a:pPr>
            <a:endParaRPr/>
          </a:p>
          <a:p>
            <a:pPr marL="0" lvl="0" indent="0" algn="just" rtl="0">
              <a:lnSpc>
                <a:spcPct val="107916"/>
              </a:lnSpc>
              <a:spcBef>
                <a:spcPts val="0"/>
              </a:spcBef>
              <a:spcAft>
                <a:spcPts val="0"/>
              </a:spcAft>
              <a:buClr>
                <a:schemeClr val="dk1"/>
              </a:buClr>
              <a:buSzPts val="1100"/>
              <a:buFont typeface="Arial"/>
              <a:buNone/>
            </a:pPr>
            <a:r>
              <a:rPr lang="en-US" sz="1000">
                <a:latin typeface="Times New Roman"/>
                <a:ea typeface="Times New Roman"/>
                <a:cs typeface="Times New Roman"/>
                <a:sym typeface="Times New Roman"/>
              </a:rPr>
              <a:t>Librarians discussed their own social access when talking about how they use their smartphones to help their own professional development. People discussed how they communicate with others about work projects and share and ask questions from one another. They use WhatsApp to share their work accomplishments with colleagues and their supervisors. </a:t>
            </a:r>
            <a:endParaRPr/>
          </a:p>
          <a:p>
            <a:pPr marL="0" lvl="0" indent="0">
              <a:spcBef>
                <a:spcPts val="800"/>
              </a:spcBef>
              <a:spcAft>
                <a:spcPts val="0"/>
              </a:spcAft>
              <a:buNone/>
            </a:pPr>
            <a:endParaRPr/>
          </a:p>
        </p:txBody>
      </p:sp>
      <p:sp>
        <p:nvSpPr>
          <p:cNvPr id="313" name="Shape 313"/>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spcBef>
                <a:spcPts val="0"/>
              </a:spcBef>
              <a:spcAft>
                <a:spcPts val="0"/>
              </a:spcAft>
              <a:buClr>
                <a:srgbClr val="000000"/>
              </a:buClr>
              <a:buFont typeface="Arial"/>
              <a:buNone/>
            </a:pPr>
            <a:fld id="{00000000-1234-1234-1234-123412341234}" type="slidenum">
              <a:rPr lang="en-US"/>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Shape 31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0" name="Shape 320"/>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just" rtl="0">
              <a:lnSpc>
                <a:spcPct val="107916"/>
              </a:lnSpc>
              <a:spcBef>
                <a:spcPts val="0"/>
              </a:spcBef>
              <a:spcAft>
                <a:spcPts val="0"/>
              </a:spcAft>
              <a:buClr>
                <a:schemeClr val="dk1"/>
              </a:buClr>
              <a:buSzPts val="1100"/>
              <a:buFont typeface="Arial"/>
              <a:buNone/>
            </a:pPr>
            <a:r>
              <a:rPr lang="en-US" sz="1000">
                <a:latin typeface="Times New Roman"/>
                <a:ea typeface="Times New Roman"/>
                <a:cs typeface="Times New Roman"/>
                <a:sym typeface="Times New Roman"/>
              </a:rPr>
              <a:t>Note - didn’t say that they wanted to read a book instead of FB - still using phone</a:t>
            </a:r>
            <a:endParaRPr sz="1000">
              <a:latin typeface="Times New Roman"/>
              <a:ea typeface="Times New Roman"/>
              <a:cs typeface="Times New Roman"/>
              <a:sym typeface="Times New Roman"/>
            </a:endParaRPr>
          </a:p>
          <a:p>
            <a:pPr marL="0" lvl="0" indent="0" algn="just" rtl="0">
              <a:lnSpc>
                <a:spcPct val="107916"/>
              </a:lnSpc>
              <a:spcBef>
                <a:spcPts val="800"/>
              </a:spcBef>
              <a:spcAft>
                <a:spcPts val="0"/>
              </a:spcAft>
              <a:buClr>
                <a:schemeClr val="dk1"/>
              </a:buClr>
              <a:buSzPts val="1100"/>
              <a:buFont typeface="Arial"/>
              <a:buNone/>
            </a:pPr>
            <a:r>
              <a:rPr lang="en-US" sz="1000">
                <a:latin typeface="Times New Roman"/>
                <a:ea typeface="Times New Roman"/>
                <a:cs typeface="Times New Roman"/>
                <a:sym typeface="Times New Roman"/>
              </a:rPr>
              <a:t>Overall, the library professionals’ have a positive social perception of smartphones and internet use. They believe that increased access will have a positive impact on their communities. All interviewees see WhatsApp as an important resource and social communication tool, much more than a substitute for texting. However, perceptions of Facebook use is mixed. Some people recognize positive social purposes, like increasing the awareness of local business, but others discussed that people spend too much time using it. They felt that Facebook users should do more productive things, like reading, instead. People had some concerns about using the internet, including worries about becoming “addicted.” Some respondents purposely put limits on their own use. These shared perceptions of technology ultimately shape the way librarians provide information access to the communities their libraries serve.</a:t>
            </a:r>
            <a:endParaRPr sz="1000">
              <a:latin typeface="Times New Roman"/>
              <a:ea typeface="Times New Roman"/>
              <a:cs typeface="Times New Roman"/>
              <a:sym typeface="Times New Roman"/>
            </a:endParaRPr>
          </a:p>
          <a:p>
            <a:pPr marL="0" lvl="0" indent="0">
              <a:spcBef>
                <a:spcPts val="800"/>
              </a:spcBef>
              <a:spcAft>
                <a:spcPts val="0"/>
              </a:spcAft>
              <a:buNone/>
            </a:pPr>
            <a:endParaRPr/>
          </a:p>
        </p:txBody>
      </p:sp>
      <p:sp>
        <p:nvSpPr>
          <p:cNvPr id="321" name="Shape 321"/>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spcBef>
                <a:spcPts val="0"/>
              </a:spcBef>
              <a:spcAft>
                <a:spcPts val="0"/>
              </a:spcAft>
              <a:buClr>
                <a:srgbClr val="000000"/>
              </a:buClr>
              <a:buFont typeface="Arial"/>
              <a:buNone/>
            </a:pPr>
            <a:fld id="{00000000-1234-1234-1234-123412341234}" type="slidenum">
              <a:rPr lang="en-US"/>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Shape 32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8" name="Shape 328"/>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just" rtl="0">
              <a:lnSpc>
                <a:spcPct val="115000"/>
              </a:lnSpc>
              <a:spcBef>
                <a:spcPts val="0"/>
              </a:spcBef>
              <a:spcAft>
                <a:spcPts val="0"/>
              </a:spcAft>
              <a:buClr>
                <a:schemeClr val="dk1"/>
              </a:buClr>
              <a:buSzPts val="1100"/>
              <a:buFont typeface="Arial"/>
              <a:buNone/>
            </a:pPr>
            <a:r>
              <a:rPr lang="en-US" sz="1000">
                <a:latin typeface="Times New Roman"/>
                <a:ea typeface="Times New Roman"/>
                <a:cs typeface="Times New Roman"/>
                <a:sym typeface="Times New Roman"/>
              </a:rPr>
              <a:t>We’ve also started to explore how library professionals’ own information access and behavior influence the community’s access to information.</a:t>
            </a:r>
            <a:endParaRPr sz="1000">
              <a:latin typeface="Times New Roman"/>
              <a:ea typeface="Times New Roman"/>
              <a:cs typeface="Times New Roman"/>
              <a:sym typeface="Times New Roman"/>
            </a:endParaRPr>
          </a:p>
          <a:p>
            <a:pPr marL="0" lvl="0" indent="0" algn="just" rtl="0">
              <a:lnSpc>
                <a:spcPct val="115000"/>
              </a:lnSpc>
              <a:spcBef>
                <a:spcPts val="0"/>
              </a:spcBef>
              <a:spcAft>
                <a:spcPts val="0"/>
              </a:spcAft>
              <a:buClr>
                <a:schemeClr val="dk1"/>
              </a:buClr>
              <a:buSzPts val="1100"/>
              <a:buFont typeface="Arial"/>
              <a:buNone/>
            </a:pPr>
            <a:endParaRPr sz="1000">
              <a:latin typeface="Times New Roman"/>
              <a:ea typeface="Times New Roman"/>
              <a:cs typeface="Times New Roman"/>
              <a:sym typeface="Times New Roman"/>
            </a:endParaRPr>
          </a:p>
          <a:p>
            <a:pPr marL="0" lvl="0" indent="0" algn="just" rtl="0">
              <a:lnSpc>
                <a:spcPct val="115000"/>
              </a:lnSpc>
              <a:spcBef>
                <a:spcPts val="0"/>
              </a:spcBef>
              <a:spcAft>
                <a:spcPts val="0"/>
              </a:spcAft>
              <a:buClr>
                <a:schemeClr val="dk1"/>
              </a:buClr>
              <a:buSzPts val="1100"/>
              <a:buFont typeface="Arial"/>
              <a:buNone/>
            </a:pPr>
            <a:r>
              <a:rPr lang="en-US" sz="1000">
                <a:latin typeface="Times New Roman"/>
                <a:ea typeface="Times New Roman"/>
                <a:cs typeface="Times New Roman"/>
                <a:sym typeface="Times New Roman"/>
              </a:rPr>
              <a:t>Libraries provide physical access by providing the physical infrastructure: books, databases, computers, and wireless internet. Librarians supplement that physical access themselves by using their phones to search for information. Librarians discussed using their phones to look up information during library hours, because of convenience, or when the library’s internet fails. Some even mentioned that community members contact them directly on their phone with questions outside of work hours. They also provide intellectual access by offering technical and research assistance. Because of these interactions, the interviewees see a need in their communities for more mobile-specific information skills and literacy training.</a:t>
            </a:r>
            <a:endParaRPr sz="1000">
              <a:latin typeface="Times New Roman"/>
              <a:ea typeface="Times New Roman"/>
              <a:cs typeface="Times New Roman"/>
              <a:sym typeface="Times New Roman"/>
            </a:endParaRPr>
          </a:p>
          <a:p>
            <a:pPr marL="0" lvl="0" indent="0">
              <a:spcBef>
                <a:spcPts val="0"/>
              </a:spcBef>
              <a:spcAft>
                <a:spcPts val="0"/>
              </a:spcAft>
              <a:buNone/>
            </a:pPr>
            <a:endParaRPr/>
          </a:p>
        </p:txBody>
      </p:sp>
      <p:sp>
        <p:nvSpPr>
          <p:cNvPr id="329" name="Shape 329"/>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spcBef>
                <a:spcPts val="0"/>
              </a:spcBef>
              <a:spcAft>
                <a:spcPts val="0"/>
              </a:spcAft>
              <a:buClr>
                <a:srgbClr val="000000"/>
              </a:buClr>
              <a:buFont typeface="Arial"/>
              <a:buNone/>
            </a:pPr>
            <a:fld id="{00000000-1234-1234-1234-123412341234}" type="slidenum">
              <a:rPr lang="en-US"/>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Shape 33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6" name="Shape 336"/>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r>
              <a:rPr lang="en-US"/>
              <a:t>It makes sense that those that attended this training see mobile digital literacy as important. Lots of talk about trying to help people “maximize their phones.” In other words, train people, show people all the things that a phone can be used for. </a:t>
            </a:r>
            <a:endParaRPr/>
          </a:p>
          <a:p>
            <a:pPr marL="0" lvl="0" indent="0">
              <a:spcBef>
                <a:spcPts val="0"/>
              </a:spcBef>
              <a:spcAft>
                <a:spcPts val="0"/>
              </a:spcAft>
              <a:buNone/>
            </a:pPr>
            <a:endParaRPr/>
          </a:p>
          <a:p>
            <a:pPr marL="0" lvl="0" indent="0">
              <a:spcBef>
                <a:spcPts val="0"/>
              </a:spcBef>
              <a:spcAft>
                <a:spcPts val="0"/>
              </a:spcAft>
              <a:buNone/>
            </a:pPr>
            <a:r>
              <a:rPr lang="en-US"/>
              <a:t>Not all rosy - expressed worries about addictions (mostly about their own use!), worries about cyberbullying with kids.</a:t>
            </a:r>
            <a:endParaRPr/>
          </a:p>
          <a:p>
            <a:pPr marL="0" lvl="0" indent="0">
              <a:spcBef>
                <a:spcPts val="0"/>
              </a:spcBef>
              <a:spcAft>
                <a:spcPts val="0"/>
              </a:spcAft>
              <a:buNone/>
            </a:pPr>
            <a:endParaRPr/>
          </a:p>
          <a:p>
            <a:pPr marL="0" lvl="0" indent="0">
              <a:spcBef>
                <a:spcPts val="0"/>
              </a:spcBef>
              <a:spcAft>
                <a:spcPts val="0"/>
              </a:spcAft>
              <a:buNone/>
            </a:pPr>
            <a:endParaRPr/>
          </a:p>
          <a:p>
            <a:pPr marL="0" lvl="0" indent="0">
              <a:spcBef>
                <a:spcPts val="0"/>
              </a:spcBef>
              <a:spcAft>
                <a:spcPts val="0"/>
              </a:spcAft>
              <a:buNone/>
            </a:pPr>
            <a:endParaRPr/>
          </a:p>
          <a:p>
            <a:pPr marL="0" lvl="0" indent="0">
              <a:spcBef>
                <a:spcPts val="0"/>
              </a:spcBef>
              <a:spcAft>
                <a:spcPts val="0"/>
              </a:spcAft>
              <a:buNone/>
            </a:pPr>
            <a:endParaRPr/>
          </a:p>
        </p:txBody>
      </p:sp>
      <p:sp>
        <p:nvSpPr>
          <p:cNvPr id="337" name="Shape 337"/>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spcBef>
                <a:spcPts val="0"/>
              </a:spcBef>
              <a:spcAft>
                <a:spcPts val="0"/>
              </a:spcAft>
              <a:buClr>
                <a:srgbClr val="000000"/>
              </a:buClr>
              <a:buFont typeface="Arial"/>
              <a:buNone/>
            </a:pPr>
            <a:fld id="{00000000-1234-1234-1234-123412341234}" type="slidenum">
              <a:rPr lang="en-US"/>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Shape 343"/>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r>
              <a:rPr lang="en-US"/>
              <a:t>So when we look at the bigger picture of our research, we see communities, the many small worlds they exist in and move between, and the boundaries where those worlds interact. In this example, a participants discusses an invitation to enter a whatsapp group: “WhatsApp group ...for security issues – for what’s happening in the community where I work. Not where I live. Being the only library in the community, people created the group and three people approached and said that a librarian should be part of the group.” We are only hearing from the librarian’s point of view, but they have made enough of a connection to the community to get invited into community-created groups.</a:t>
            </a:r>
            <a:endParaRPr/>
          </a:p>
          <a:p>
            <a:pPr marL="0" lvl="0" indent="0">
              <a:spcBef>
                <a:spcPts val="0"/>
              </a:spcBef>
              <a:spcAft>
                <a:spcPts val="0"/>
              </a:spcAft>
              <a:buNone/>
            </a:pPr>
            <a:endParaRPr/>
          </a:p>
          <a:p>
            <a:pPr marL="0" lvl="0" indent="0">
              <a:spcBef>
                <a:spcPts val="0"/>
              </a:spcBef>
              <a:spcAft>
                <a:spcPts val="0"/>
              </a:spcAft>
              <a:buNone/>
            </a:pPr>
            <a:endParaRPr/>
          </a:p>
          <a:p>
            <a:pPr marL="0" lvl="0" indent="0">
              <a:spcBef>
                <a:spcPts val="0"/>
              </a:spcBef>
              <a:spcAft>
                <a:spcPts val="0"/>
              </a:spcAft>
              <a:buNone/>
            </a:pPr>
            <a:r>
              <a:rPr lang="en-US"/>
              <a:t>Librarians, in many ways, form connections between these small worlds and actively engage their participants in information exchange. We see the librarian as a specific social type that shapes information behavior of others. Simultaneously, we see that librarian’s personal access greatly impacts how they are able make bridges between small worlds and ultimately the information behavior of their community members.</a:t>
            </a:r>
            <a:endParaRPr/>
          </a:p>
          <a:p>
            <a:pPr marL="0" lvl="0" indent="0" rtl="0">
              <a:spcBef>
                <a:spcPts val="0"/>
              </a:spcBef>
              <a:spcAft>
                <a:spcPts val="0"/>
              </a:spcAft>
              <a:buNone/>
            </a:pPr>
            <a:endParaRPr/>
          </a:p>
        </p:txBody>
      </p:sp>
      <p:sp>
        <p:nvSpPr>
          <p:cNvPr id="344" name="Shape 34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Shape 35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1" name="Shape 351"/>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352" name="Shape 352"/>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spcBef>
                <a:spcPts val="0"/>
              </a:spcBef>
              <a:spcAft>
                <a:spcPts val="0"/>
              </a:spcAft>
              <a:buClr>
                <a:srgbClr val="000000"/>
              </a:buClr>
              <a:buFont typeface="Arial"/>
              <a:buNone/>
            </a:pPr>
            <a:fld id="{00000000-1234-1234-1234-123412341234}" type="slidenum">
              <a:rPr lang="en-US"/>
              <a:t>28</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Shape 358"/>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359" name="Shape 35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Shape 105"/>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457200" lvl="0" indent="-317500">
              <a:spcBef>
                <a:spcPts val="0"/>
              </a:spcBef>
              <a:spcAft>
                <a:spcPts val="0"/>
              </a:spcAft>
              <a:buSzPts val="1400"/>
              <a:buChar char="●"/>
            </a:pPr>
            <a:r>
              <a:rPr lang="en-US"/>
              <a:t>Before we get to Kenya, I’m going to talk about how TASCHA started working on Mobile Information Literacy. </a:t>
            </a:r>
            <a:endParaRPr/>
          </a:p>
          <a:p>
            <a:pPr marL="457200" lvl="0" indent="-317500">
              <a:spcBef>
                <a:spcPts val="0"/>
              </a:spcBef>
              <a:spcAft>
                <a:spcPts val="0"/>
              </a:spcAft>
              <a:buSzPts val="1400"/>
              <a:buChar char="●"/>
            </a:pPr>
            <a:r>
              <a:rPr lang="en-US"/>
              <a:t> In 2014, as part of a project with the Jackson School of International Studies working with Myanmar libraries and other civil society organizations. </a:t>
            </a:r>
            <a:endParaRPr/>
          </a:p>
          <a:p>
            <a:pPr marL="457200" lvl="0" indent="-317500">
              <a:spcBef>
                <a:spcPts val="0"/>
              </a:spcBef>
              <a:spcAft>
                <a:spcPts val="0"/>
              </a:spcAft>
              <a:buSzPts val="1400"/>
              <a:buChar char="●"/>
            </a:pPr>
            <a:r>
              <a:rPr lang="en-US"/>
              <a:t>After decades of military rule, Myanmar that faced unprecedented leapfrog into the internet and specifically the mobile Internet. Before market liberalization in 2013/2014, you had to enter a lottery to get a mobile sim card and then sim cards cost upwards of $2,000. In 2011, the mobile penetration rate was 2.4% and was 92.7% in 2016. </a:t>
            </a:r>
            <a:endParaRPr/>
          </a:p>
          <a:p>
            <a:pPr marL="457200" lvl="0" indent="-317500">
              <a:spcBef>
                <a:spcPts val="0"/>
              </a:spcBef>
              <a:spcAft>
                <a:spcPts val="0"/>
              </a:spcAft>
              <a:buSzPts val="1400"/>
              <a:buChar char="●"/>
            </a:pPr>
            <a:r>
              <a:rPr lang="en-US"/>
              <a:t>TASCHA sought a digital and information literacy curriculum that librarians could use to address the digital and information literacy needs of the Burmese library communities. However, at the time, the digital literacy curriculums were still primarily focused on PC skills and and mobile-specific skills that Burmese require.</a:t>
            </a:r>
            <a:endParaRPr/>
          </a:p>
          <a:p>
            <a:pPr marL="0" lvl="0" indent="0">
              <a:spcBef>
                <a:spcPts val="0"/>
              </a:spcBef>
              <a:spcAft>
                <a:spcPts val="0"/>
              </a:spcAft>
              <a:buNone/>
            </a:pPr>
            <a:endParaRPr/>
          </a:p>
          <a:p>
            <a:pPr marL="0" lvl="0" indent="0" rtl="0">
              <a:spcBef>
                <a:spcPts val="0"/>
              </a:spcBef>
              <a:spcAft>
                <a:spcPts val="0"/>
              </a:spcAft>
              <a:buNone/>
            </a:pPr>
            <a:endParaRPr/>
          </a:p>
          <a:p>
            <a:pPr marL="0" lvl="0" indent="0" rtl="0">
              <a:spcBef>
                <a:spcPts val="0"/>
              </a:spcBef>
              <a:spcAft>
                <a:spcPts val="0"/>
              </a:spcAft>
              <a:buNone/>
            </a:pPr>
            <a:endParaRPr/>
          </a:p>
          <a:p>
            <a:pPr marL="457200" lvl="0" indent="-317500" rtl="0">
              <a:spcBef>
                <a:spcPts val="0"/>
              </a:spcBef>
              <a:spcAft>
                <a:spcPts val="0"/>
              </a:spcAft>
              <a:buSzPts val="1400"/>
              <a:buChar char="●"/>
            </a:pPr>
            <a:r>
              <a:rPr lang="en-US"/>
              <a:t>92.7% mobile subscribtion</a:t>
            </a:r>
            <a:endParaRPr/>
          </a:p>
          <a:p>
            <a:pPr marL="457200" lvl="0" indent="-317500">
              <a:spcBef>
                <a:spcPts val="0"/>
              </a:spcBef>
              <a:spcAft>
                <a:spcPts val="0"/>
              </a:spcAft>
              <a:buSzPts val="1400"/>
              <a:buChar char="●"/>
            </a:pPr>
            <a:r>
              <a:rPr lang="en-US"/>
              <a:t>54.5% active mobile-broadband subscritopion</a:t>
            </a:r>
            <a:endParaRPr/>
          </a:p>
          <a:p>
            <a:pPr marL="0" lvl="0" indent="0">
              <a:spcBef>
                <a:spcPts val="0"/>
              </a:spcBef>
              <a:spcAft>
                <a:spcPts val="0"/>
              </a:spcAft>
              <a:buNone/>
            </a:pPr>
            <a:r>
              <a:rPr lang="en-US"/>
              <a:t>Myanmar citizens lacked foundational knowledge needed to manage the recent unprecedented access to information and ICTs. </a:t>
            </a:r>
            <a:endParaRPr/>
          </a:p>
          <a:p>
            <a:pPr marL="0" lvl="0" indent="0">
              <a:spcBef>
                <a:spcPts val="0"/>
              </a:spcBef>
              <a:spcAft>
                <a:spcPts val="0"/>
              </a:spcAft>
              <a:buNone/>
            </a:pPr>
            <a:endParaRPr/>
          </a:p>
          <a:p>
            <a:pPr marL="0" lvl="0" indent="0">
              <a:spcBef>
                <a:spcPts val="0"/>
              </a:spcBef>
              <a:spcAft>
                <a:spcPts val="0"/>
              </a:spcAft>
              <a:buClr>
                <a:schemeClr val="dk1"/>
              </a:buClr>
              <a:buSzPts val="1100"/>
              <a:buFont typeface="Arial"/>
              <a:buNone/>
            </a:pPr>
            <a:r>
              <a:rPr lang="en-US" sz="1050">
                <a:solidFill>
                  <a:srgbClr val="2F2F2F"/>
                </a:solidFill>
                <a:highlight>
                  <a:srgbClr val="FFFFFF"/>
                </a:highlight>
                <a:latin typeface="Arial"/>
                <a:ea typeface="Arial"/>
                <a:cs typeface="Arial"/>
                <a:sym typeface="Arial"/>
              </a:rPr>
              <a:t>So back in 2014, for the project “Information Strategies for Societies in Transition” which was a TASCHA/Jackson School of International Studies collaboration. This program was developed to address the challenges Myanmar faces as it seeks to “catch-up” in the world’s most economically competitive region. </a:t>
            </a:r>
            <a:endParaRPr sz="1050">
              <a:solidFill>
                <a:srgbClr val="2F2F2F"/>
              </a:solidFill>
              <a:highlight>
                <a:srgbClr val="FFFFFF"/>
              </a:highlight>
              <a:latin typeface="Arial"/>
              <a:ea typeface="Arial"/>
              <a:cs typeface="Arial"/>
              <a:sym typeface="Arial"/>
            </a:endParaRPr>
          </a:p>
          <a:p>
            <a:pPr marL="0" lvl="0" indent="0">
              <a:spcBef>
                <a:spcPts val="0"/>
              </a:spcBef>
              <a:spcAft>
                <a:spcPts val="0"/>
              </a:spcAft>
              <a:buClr>
                <a:schemeClr val="dk1"/>
              </a:buClr>
              <a:buSzPts val="1100"/>
              <a:buFont typeface="Arial"/>
              <a:buNone/>
            </a:pPr>
            <a:endParaRPr sz="1050">
              <a:solidFill>
                <a:srgbClr val="2F2F2F"/>
              </a:solidFill>
              <a:highlight>
                <a:srgbClr val="FFFFFF"/>
              </a:highlight>
              <a:latin typeface="Arial"/>
              <a:ea typeface="Arial"/>
              <a:cs typeface="Arial"/>
              <a:sym typeface="Arial"/>
            </a:endParaRPr>
          </a:p>
          <a:p>
            <a:pPr marL="0" lvl="0" indent="0">
              <a:spcBef>
                <a:spcPts val="0"/>
              </a:spcBef>
              <a:spcAft>
                <a:spcPts val="0"/>
              </a:spcAft>
              <a:buClr>
                <a:schemeClr val="dk1"/>
              </a:buClr>
              <a:buSzPts val="1100"/>
              <a:buFont typeface="Arial"/>
              <a:buNone/>
            </a:pPr>
            <a:endParaRPr sz="1050">
              <a:solidFill>
                <a:srgbClr val="2F2F2F"/>
              </a:solidFill>
              <a:highlight>
                <a:srgbClr val="FFFFFF"/>
              </a:highlight>
              <a:latin typeface="Arial"/>
              <a:ea typeface="Arial"/>
              <a:cs typeface="Arial"/>
              <a:sym typeface="Arial"/>
            </a:endParaRPr>
          </a:p>
          <a:p>
            <a:pPr marL="0" lvl="0" indent="0">
              <a:spcBef>
                <a:spcPts val="0"/>
              </a:spcBef>
              <a:spcAft>
                <a:spcPts val="0"/>
              </a:spcAft>
              <a:buClr>
                <a:schemeClr val="dk1"/>
              </a:buClr>
              <a:buSzPts val="1100"/>
              <a:buFont typeface="Arial"/>
              <a:buNone/>
            </a:pPr>
            <a:r>
              <a:rPr lang="en-US" sz="1050">
                <a:solidFill>
                  <a:srgbClr val="2F2F2F"/>
                </a:solidFill>
                <a:highlight>
                  <a:srgbClr val="FFFFFF"/>
                </a:highlight>
                <a:latin typeface="Arial"/>
                <a:ea typeface="Arial"/>
                <a:cs typeface="Arial"/>
                <a:sym typeface="Arial"/>
              </a:rPr>
              <a:t>The larger project has four major components: (1) building organizational capacity in civil society, political parties, the media, government ministries, and think tanks to design and implement effective and transparent information solutions; (2) developing and implementing mobile information literacy curricula; (3) growing the capacity of libraries to serve as trustworthy information hubs; and (4) piloting new platforms that tackle digital and information challenges in Myanmar. The program is supported by United States Agency for International Development (USAID), Microsoft, the Bill &amp; Melinda Gates Foundation, and the Tableau Foundation. The program is housed in the University of Washington's Henry M. Jackson School of International Studies and is run in collaboration with the Technology &amp; Social Change Group (TASCHA) in the University of Washington’s Information School, and two partner organizations in Myanmar: the Myanmar Book Aid Preservation Foundation (MBAPF) and Enlightened Myanmar Research Foundation (EMReF).</a:t>
            </a:r>
            <a:endParaRPr sz="1050">
              <a:solidFill>
                <a:srgbClr val="2F2F2F"/>
              </a:solidFill>
              <a:highlight>
                <a:srgbClr val="FFFFFF"/>
              </a:highlight>
              <a:latin typeface="Arial"/>
              <a:ea typeface="Arial"/>
              <a:cs typeface="Arial"/>
              <a:sym typeface="Arial"/>
            </a:endParaRPr>
          </a:p>
          <a:p>
            <a:pPr marL="0" lvl="0" indent="0">
              <a:spcBef>
                <a:spcPts val="0"/>
              </a:spcBef>
              <a:spcAft>
                <a:spcPts val="0"/>
              </a:spcAft>
              <a:buClr>
                <a:schemeClr val="dk1"/>
              </a:buClr>
              <a:buSzPts val="1100"/>
              <a:buFont typeface="Arial"/>
              <a:buNone/>
            </a:pPr>
            <a:endParaRPr sz="1050">
              <a:solidFill>
                <a:srgbClr val="2F2F2F"/>
              </a:solidFill>
              <a:highlight>
                <a:srgbClr val="FFFFFF"/>
              </a:highlight>
              <a:latin typeface="Arial"/>
              <a:ea typeface="Arial"/>
              <a:cs typeface="Arial"/>
              <a:sym typeface="Arial"/>
            </a:endParaRPr>
          </a:p>
          <a:p>
            <a:pPr marL="0" lvl="0" indent="0">
              <a:spcBef>
                <a:spcPts val="0"/>
              </a:spcBef>
              <a:spcAft>
                <a:spcPts val="0"/>
              </a:spcAft>
              <a:buClr>
                <a:schemeClr val="dk1"/>
              </a:buClr>
              <a:buSzPts val="1100"/>
              <a:buFont typeface="Arial"/>
              <a:buNone/>
            </a:pPr>
            <a:endParaRPr sz="1050">
              <a:solidFill>
                <a:srgbClr val="2F2F2F"/>
              </a:solidFill>
              <a:highlight>
                <a:srgbClr val="FFFFFF"/>
              </a:highlight>
              <a:latin typeface="Arial"/>
              <a:ea typeface="Arial"/>
              <a:cs typeface="Arial"/>
              <a:sym typeface="Arial"/>
            </a:endParaRPr>
          </a:p>
          <a:p>
            <a:pPr marL="0" lvl="0" indent="0">
              <a:spcBef>
                <a:spcPts val="0"/>
              </a:spcBef>
              <a:spcAft>
                <a:spcPts val="0"/>
              </a:spcAft>
              <a:buClr>
                <a:schemeClr val="dk1"/>
              </a:buClr>
              <a:buSzPts val="1100"/>
              <a:buFont typeface="Arial"/>
              <a:buNone/>
            </a:pPr>
            <a:r>
              <a:rPr lang="en-US" sz="1050">
                <a:solidFill>
                  <a:srgbClr val="2F2F2F"/>
                </a:solidFill>
                <a:highlight>
                  <a:srgbClr val="FFFFFF"/>
                </a:highlight>
                <a:latin typeface="Arial"/>
                <a:ea typeface="Arial"/>
                <a:cs typeface="Arial"/>
                <a:sym typeface="Arial"/>
              </a:rPr>
              <a:t>Talk briefly how </a:t>
            </a:r>
            <a:endParaRPr sz="1050">
              <a:solidFill>
                <a:srgbClr val="2F2F2F"/>
              </a:solidFill>
              <a:highlight>
                <a:srgbClr val="FFFFFF"/>
              </a:highlight>
              <a:latin typeface="Arial"/>
              <a:ea typeface="Arial"/>
              <a:cs typeface="Arial"/>
              <a:sym typeface="Arial"/>
            </a:endParaRPr>
          </a:p>
          <a:p>
            <a:pPr marL="0" lvl="0" indent="0">
              <a:spcBef>
                <a:spcPts val="0"/>
              </a:spcBef>
              <a:spcAft>
                <a:spcPts val="0"/>
              </a:spcAft>
              <a:buNone/>
            </a:pPr>
            <a:endParaRPr/>
          </a:p>
          <a:p>
            <a:pPr marL="0" lvl="0" indent="0">
              <a:spcBef>
                <a:spcPts val="0"/>
              </a:spcBef>
              <a:spcAft>
                <a:spcPts val="0"/>
              </a:spcAft>
              <a:buNone/>
            </a:pPr>
            <a:endParaRPr/>
          </a:p>
          <a:p>
            <a:pPr marL="0" lvl="0" indent="0">
              <a:spcBef>
                <a:spcPts val="0"/>
              </a:spcBef>
              <a:spcAft>
                <a:spcPts val="0"/>
              </a:spcAft>
              <a:buClr>
                <a:schemeClr val="dk1"/>
              </a:buClr>
              <a:buSzPts val="1100"/>
              <a:buFont typeface="Arial"/>
              <a:buNone/>
            </a:pPr>
            <a:r>
              <a:rPr lang="en-US"/>
              <a:t>For this mobile-centric country, needed to create information and digital literacy curriculum</a:t>
            </a:r>
            <a:endParaRPr/>
          </a:p>
          <a:p>
            <a:pPr marL="182880" lvl="0" indent="-142240" rtl="0">
              <a:spcBef>
                <a:spcPts val="0"/>
              </a:spcBef>
              <a:spcAft>
                <a:spcPts val="0"/>
              </a:spcAft>
              <a:buClr>
                <a:schemeClr val="dk1"/>
              </a:buClr>
              <a:buSzPts val="1400"/>
              <a:buChar char="•"/>
            </a:pPr>
            <a:r>
              <a:rPr lang="en-US"/>
              <a:t>Information Literacy Curricula</a:t>
            </a:r>
            <a:endParaRPr/>
          </a:p>
          <a:p>
            <a:pPr marL="182880" lvl="0" indent="-142240" rtl="0">
              <a:spcBef>
                <a:spcPts val="0"/>
              </a:spcBef>
              <a:spcAft>
                <a:spcPts val="0"/>
              </a:spcAft>
              <a:buClr>
                <a:schemeClr val="dk1"/>
              </a:buClr>
              <a:buSzPts val="1400"/>
              <a:buChar char="•"/>
            </a:pPr>
            <a:r>
              <a:rPr lang="en-US"/>
              <a:t>Digital Literacy Curricula</a:t>
            </a:r>
            <a:endParaRPr/>
          </a:p>
          <a:p>
            <a:pPr marL="182880" lvl="0" indent="-142240" rtl="0">
              <a:spcBef>
                <a:spcPts val="0"/>
              </a:spcBef>
              <a:spcAft>
                <a:spcPts val="0"/>
              </a:spcAft>
              <a:buClr>
                <a:schemeClr val="dk1"/>
              </a:buClr>
              <a:buSzPts val="1400"/>
              <a:buChar char="•"/>
            </a:pPr>
            <a:r>
              <a:rPr lang="en-US"/>
              <a:t>Mobile curricula</a:t>
            </a:r>
            <a:endParaRPr/>
          </a:p>
          <a:p>
            <a:pPr marL="0" lvl="0" indent="0" rtl="0">
              <a:spcBef>
                <a:spcPts val="0"/>
              </a:spcBef>
              <a:spcAft>
                <a:spcPts val="0"/>
              </a:spcAft>
              <a:buNone/>
            </a:pPr>
            <a:endParaRPr/>
          </a:p>
          <a:p>
            <a:pPr marL="0" lvl="0" indent="0" rtl="0">
              <a:spcBef>
                <a:spcPts val="0"/>
              </a:spcBef>
              <a:spcAft>
                <a:spcPts val="0"/>
              </a:spcAft>
              <a:buNone/>
            </a:pPr>
            <a:r>
              <a:rPr lang="en-US" u="sng">
                <a:solidFill>
                  <a:schemeClr val="hlink"/>
                </a:solidFill>
                <a:hlinkClick r:id="rId3"/>
              </a:rPr>
              <a:t>https://www.itu.int/en/ITU-D/Statistics/Documents/publications/misr2017/MISR2017_Volume2.pdf</a:t>
            </a:r>
            <a:endParaRPr/>
          </a:p>
          <a:p>
            <a:pPr marL="0" lvl="0" indent="0" rtl="0">
              <a:spcBef>
                <a:spcPts val="0"/>
              </a:spcBef>
              <a:spcAft>
                <a:spcPts val="0"/>
              </a:spcAft>
              <a:buClr>
                <a:schemeClr val="dk1"/>
              </a:buClr>
              <a:buFont typeface="Arial"/>
              <a:buNone/>
            </a:pPr>
            <a:endParaRPr/>
          </a:p>
        </p:txBody>
      </p:sp>
      <p:sp>
        <p:nvSpPr>
          <p:cNvPr id="106" name="Shape 10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Shape 113"/>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457200" lvl="0" indent="-317500" rtl="0">
              <a:spcBef>
                <a:spcPts val="0"/>
              </a:spcBef>
              <a:spcAft>
                <a:spcPts val="0"/>
              </a:spcAft>
              <a:buSzPts val="1400"/>
              <a:buChar char="●"/>
            </a:pPr>
            <a:r>
              <a:rPr lang="en-US"/>
              <a:t>And I think most of us here would agree that using the Internet on a smartphone is not the same experience as using the Internet on a PC.  So, TASCHA created our own approach. </a:t>
            </a:r>
            <a:endParaRPr/>
          </a:p>
          <a:p>
            <a:pPr marL="457200" lvl="0" indent="-317500" rtl="0">
              <a:spcBef>
                <a:spcPts val="0"/>
              </a:spcBef>
              <a:spcAft>
                <a:spcPts val="0"/>
              </a:spcAft>
              <a:buSzPts val="1400"/>
              <a:buChar char="●"/>
            </a:pPr>
            <a:r>
              <a:rPr lang="en-US"/>
              <a:t>We did a comprehensive literature review on different information literacy and digital literacy frameworks. If you’re not familiar, American Library Association defines information literate as a person that can recognize when information is needed and have the ability to locate, evaluate and use effectively the needed information" [When I say we, I’m using the royal we. I wasn’t apart of TASCHA during this first phase]</a:t>
            </a:r>
            <a:endParaRPr/>
          </a:p>
          <a:p>
            <a:pPr marL="457200" lvl="0" indent="-317500" rtl="0">
              <a:spcBef>
                <a:spcPts val="0"/>
              </a:spcBef>
              <a:spcAft>
                <a:spcPts val="0"/>
              </a:spcAft>
              <a:buSzPts val="1400"/>
              <a:buChar char="●"/>
            </a:pPr>
            <a:r>
              <a:rPr lang="en-US"/>
              <a:t>As part of the literature review, three frameworks guided our development: </a:t>
            </a:r>
            <a:endParaRPr/>
          </a:p>
          <a:p>
            <a:pPr marL="914400" lvl="1" indent="-317500" rtl="0">
              <a:spcBef>
                <a:spcPts val="0"/>
              </a:spcBef>
              <a:spcAft>
                <a:spcPts val="0"/>
              </a:spcAft>
              <a:buSzPts val="1400"/>
              <a:buChar char="○"/>
            </a:pPr>
            <a:r>
              <a:rPr lang="en-US"/>
              <a:t>two information literacy frameworks: one from the Society of College, National and University Libraries (SCONUL) represents all university libraries in the UK and Ireland</a:t>
            </a:r>
            <a:endParaRPr/>
          </a:p>
          <a:p>
            <a:pPr marL="0" lvl="0" indent="0">
              <a:spcBef>
                <a:spcPts val="0"/>
              </a:spcBef>
              <a:spcAft>
                <a:spcPts val="0"/>
              </a:spcAft>
              <a:buNone/>
            </a:pPr>
            <a:r>
              <a:rPr lang="en-US"/>
              <a:t>and the other called Empowering Eight (E8), an Information Literacy Model was developed at this workshop organized jointly by IFLA -ALP and the National Institute of Library &amp; Information Sciences (NILIS) of Sri Lanka. There were participants representing ten South and Southeast Asian countries. </a:t>
            </a:r>
            <a:endParaRPr/>
          </a:p>
          <a:p>
            <a:pPr marL="914400" lvl="0" indent="-317500" rtl="0">
              <a:spcBef>
                <a:spcPts val="0"/>
              </a:spcBef>
              <a:spcAft>
                <a:spcPts val="0"/>
              </a:spcAft>
              <a:buSzPts val="1400"/>
              <a:buChar char="●"/>
            </a:pPr>
            <a:r>
              <a:rPr lang="en-US"/>
              <a:t>EU Digcomp framework - 5 main competency areas; comprehensive digital literacy framework. It’s been updated since we developed the framework. Now it’s incredibly robust with sub-competencies and then 8 profency levels within each sub-compentecy. However, it is through an European lens and still mainly PC-based.</a:t>
            </a:r>
            <a:endParaRPr/>
          </a:p>
        </p:txBody>
      </p:sp>
      <p:sp>
        <p:nvSpPr>
          <p:cNvPr id="114" name="Shape 11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Shape 124"/>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228600" lvl="0" indent="-158750" rtl="0">
              <a:lnSpc>
                <a:spcPct val="115000"/>
              </a:lnSpc>
              <a:spcBef>
                <a:spcPts val="0"/>
              </a:spcBef>
              <a:spcAft>
                <a:spcPts val="0"/>
              </a:spcAft>
              <a:buSzPts val="1400"/>
              <a:buChar char="•"/>
            </a:pPr>
            <a:r>
              <a:rPr lang="en-US" sz="1100">
                <a:solidFill>
                  <a:schemeClr val="dk1"/>
                </a:solidFill>
              </a:rPr>
              <a:t>The outcome was this was mobile information literacy. We define mobile information literacy as the combination of digital, internet, and information literacies needed for smartphone-centric populations. We argue that it’s important to think about MIL separately  from traditional, PC-based digital literacy. Influenced by Jonahtahn Donner’s After Access lens, We believe the different affordances and limitations of different devices shape how people interact with information, and even one’s conceptualization of the Internet itself. We think that using a smartphone doesn’t just require different operational skills but distinct informational skills as well.</a:t>
            </a:r>
            <a:endParaRPr/>
          </a:p>
          <a:p>
            <a:pPr marL="228600" lvl="0" indent="-158750" rtl="0">
              <a:spcBef>
                <a:spcPts val="0"/>
              </a:spcBef>
              <a:spcAft>
                <a:spcPts val="0"/>
              </a:spcAft>
              <a:buSzPts val="1400"/>
              <a:buChar char="•"/>
            </a:pPr>
            <a:endParaRPr/>
          </a:p>
          <a:p>
            <a:pPr marL="0" lvl="0" indent="0" rtl="0">
              <a:spcBef>
                <a:spcPts val="0"/>
              </a:spcBef>
              <a:spcAft>
                <a:spcPts val="0"/>
              </a:spcAft>
              <a:buNone/>
            </a:pPr>
            <a:r>
              <a:rPr lang="en-US"/>
              <a:t>Additionally, this work is Informed by constructivism and social/cultural educational theories</a:t>
            </a:r>
            <a:endParaRPr/>
          </a:p>
          <a:p>
            <a:pPr marL="685800" lvl="1" indent="-165100" rtl="0">
              <a:spcBef>
                <a:spcPts val="0"/>
              </a:spcBef>
              <a:spcAft>
                <a:spcPts val="0"/>
              </a:spcAft>
              <a:buSzPts val="1400"/>
              <a:buChar char="•"/>
            </a:pPr>
            <a:r>
              <a:rPr lang="en-US"/>
              <a:t>Emphasizes social learning (i.e peer-to-peer, project-based)</a:t>
            </a:r>
            <a:endParaRPr/>
          </a:p>
          <a:p>
            <a:pPr marL="685800" lvl="1" indent="-165100" rtl="0">
              <a:spcBef>
                <a:spcPts val="0"/>
              </a:spcBef>
              <a:spcAft>
                <a:spcPts val="0"/>
              </a:spcAft>
              <a:buSzPts val="1400"/>
              <a:buChar char="•"/>
            </a:pPr>
            <a:r>
              <a:rPr lang="en-US"/>
              <a:t>Brings technology learning into social spaces (such as libraries) where people can develop both ICT-related skills and also collaboration, group design thinking and others. </a:t>
            </a:r>
            <a:endParaRPr sz="2400">
              <a:solidFill>
                <a:schemeClr val="dk1"/>
              </a:solidFill>
              <a:latin typeface="Calibri"/>
              <a:ea typeface="Calibri"/>
              <a:cs typeface="Calibri"/>
              <a:sym typeface="Calibri"/>
            </a:endParaRPr>
          </a:p>
          <a:p>
            <a:pPr marL="228600" lvl="0" indent="-139700" rtl="0">
              <a:lnSpc>
                <a:spcPct val="115000"/>
              </a:lnSpc>
              <a:spcBef>
                <a:spcPts val="0"/>
              </a:spcBef>
              <a:spcAft>
                <a:spcPts val="0"/>
              </a:spcAft>
              <a:buClr>
                <a:schemeClr val="dk1"/>
              </a:buClr>
              <a:buSzPts val="1100"/>
              <a:buChar char="•"/>
            </a:pPr>
            <a:endParaRPr sz="1100">
              <a:solidFill>
                <a:schemeClr val="dk1"/>
              </a:solidFill>
            </a:endParaRPr>
          </a:p>
          <a:p>
            <a:pPr marL="0" lvl="0" indent="0" rtl="0">
              <a:spcBef>
                <a:spcPts val="640"/>
              </a:spcBef>
              <a:spcAft>
                <a:spcPts val="0"/>
              </a:spcAft>
              <a:buNone/>
            </a:pPr>
            <a:endParaRPr sz="1100"/>
          </a:p>
        </p:txBody>
      </p:sp>
      <p:sp>
        <p:nvSpPr>
          <p:cNvPr id="125" name="Shape 12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Shape 131"/>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r>
              <a:rPr lang="en-US"/>
              <a:t>The Myanmar Curriculum implementation was developed over the course of 2015. </a:t>
            </a:r>
            <a:endParaRPr/>
          </a:p>
          <a:p>
            <a:pPr marL="0" lvl="0" indent="0">
              <a:spcBef>
                <a:spcPts val="0"/>
              </a:spcBef>
              <a:spcAft>
                <a:spcPts val="0"/>
              </a:spcAft>
              <a:buNone/>
            </a:pPr>
            <a:endParaRPr/>
          </a:p>
          <a:p>
            <a:pPr marL="182880" lvl="1" indent="-142240" rtl="0">
              <a:spcBef>
                <a:spcPts val="0"/>
              </a:spcBef>
              <a:spcAft>
                <a:spcPts val="0"/>
              </a:spcAft>
              <a:buSzPts val="1400"/>
              <a:buChar char="•"/>
            </a:pPr>
            <a:r>
              <a:rPr lang="en-US"/>
              <a:t>Curriculum + Training Guide + Sample Slide Deck</a:t>
            </a:r>
            <a:endParaRPr/>
          </a:p>
          <a:p>
            <a:pPr marL="457200" lvl="2" indent="-146050" rtl="0">
              <a:spcBef>
                <a:spcPts val="0"/>
              </a:spcBef>
              <a:spcAft>
                <a:spcPts val="0"/>
              </a:spcAft>
              <a:buSzPts val="1400"/>
              <a:buChar char="•"/>
            </a:pPr>
            <a:r>
              <a:rPr lang="en-US"/>
              <a:t>Customizable, modular format</a:t>
            </a:r>
            <a:endParaRPr/>
          </a:p>
          <a:p>
            <a:pPr marL="182880" lvl="0" indent="-142240" rtl="0">
              <a:spcBef>
                <a:spcPts val="0"/>
              </a:spcBef>
              <a:spcAft>
                <a:spcPts val="0"/>
              </a:spcAft>
              <a:buSzPts val="1400"/>
              <a:buChar char="•"/>
            </a:pPr>
            <a:r>
              <a:rPr lang="en-US"/>
              <a:t>Active Learning Pedagogy</a:t>
            </a:r>
            <a:endParaRPr/>
          </a:p>
          <a:p>
            <a:pPr marL="182880" lvl="1" indent="-142240" rtl="0">
              <a:spcBef>
                <a:spcPts val="0"/>
              </a:spcBef>
              <a:spcAft>
                <a:spcPts val="0"/>
              </a:spcAft>
              <a:buSzPts val="1400"/>
              <a:buChar char="•"/>
            </a:pPr>
            <a:r>
              <a:rPr lang="en-US"/>
              <a:t>Student-centered approach</a:t>
            </a:r>
            <a:endParaRPr/>
          </a:p>
          <a:p>
            <a:pPr marL="182880" lvl="1" indent="-142240" rtl="0">
              <a:spcBef>
                <a:spcPts val="0"/>
              </a:spcBef>
              <a:spcAft>
                <a:spcPts val="0"/>
              </a:spcAft>
              <a:buSzPts val="1400"/>
              <a:buChar char="•"/>
            </a:pPr>
            <a:r>
              <a:rPr lang="en-US"/>
              <a:t>Project-based learning</a:t>
            </a:r>
            <a:endParaRPr/>
          </a:p>
          <a:p>
            <a:pPr marL="182880" lvl="1" indent="-142240" rtl="0">
              <a:spcBef>
                <a:spcPts val="0"/>
              </a:spcBef>
              <a:spcAft>
                <a:spcPts val="0"/>
              </a:spcAft>
              <a:buSzPts val="1400"/>
              <a:buChar char="•"/>
            </a:pPr>
            <a:r>
              <a:rPr lang="en-US"/>
              <a:t>Mistakes as learning</a:t>
            </a:r>
            <a:endParaRPr/>
          </a:p>
          <a:p>
            <a:pPr marL="182880" lvl="0" indent="-142240" rtl="0">
              <a:spcBef>
                <a:spcPts val="0"/>
              </a:spcBef>
              <a:spcAft>
                <a:spcPts val="0"/>
              </a:spcAft>
              <a:buSzPts val="1400"/>
              <a:buChar char="•"/>
            </a:pPr>
            <a:r>
              <a:rPr lang="en-US"/>
              <a:t>Creative Commons License</a:t>
            </a:r>
            <a:endParaRPr/>
          </a:p>
        </p:txBody>
      </p:sp>
      <p:sp>
        <p:nvSpPr>
          <p:cNvPr id="132" name="Shape 13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Shape 147"/>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rtl="0">
              <a:spcBef>
                <a:spcPts val="0"/>
              </a:spcBef>
              <a:spcAft>
                <a:spcPts val="0"/>
              </a:spcAft>
              <a:buNone/>
            </a:pPr>
            <a:r>
              <a:rPr lang="en-US"/>
              <a:t>Myanmar Book Aid Preservation Foundation has continued the trainings in Myanmar and currently can’t keep up with demand. Estimates 10,000 have been trained.</a:t>
            </a:r>
            <a:endParaRPr/>
          </a:p>
          <a:p>
            <a:pPr marL="0" lvl="0" indent="0" rtl="0">
              <a:spcBef>
                <a:spcPts val="0"/>
              </a:spcBef>
              <a:spcAft>
                <a:spcPts val="0"/>
              </a:spcAft>
              <a:buNone/>
            </a:pPr>
            <a:endParaRPr/>
          </a:p>
          <a:p>
            <a:pPr marL="457200" lvl="0" indent="-295275" rtl="0">
              <a:spcBef>
                <a:spcPts val="0"/>
              </a:spcBef>
              <a:spcAft>
                <a:spcPts val="0"/>
              </a:spcAft>
              <a:buClr>
                <a:srgbClr val="2F2F2F"/>
              </a:buClr>
              <a:buSzPts val="1050"/>
              <a:buChar char="●"/>
            </a:pPr>
            <a:r>
              <a:rPr lang="en-US"/>
              <a:t>. Union Civil Service Board- adopted the curriculum </a:t>
            </a:r>
            <a:endParaRPr/>
          </a:p>
          <a:p>
            <a:pPr marL="457200" lvl="0" indent="-295275" rtl="0">
              <a:spcBef>
                <a:spcPts val="0"/>
              </a:spcBef>
              <a:spcAft>
                <a:spcPts val="0"/>
              </a:spcAft>
              <a:buClr>
                <a:srgbClr val="2F2F2F"/>
              </a:buClr>
              <a:buSzPts val="1050"/>
              <a:buChar char="●"/>
            </a:pPr>
            <a:r>
              <a:rPr lang="en-US"/>
              <a:t>2. Ministry of Education- Library and Information Study course</a:t>
            </a:r>
            <a:endParaRPr/>
          </a:p>
          <a:p>
            <a:pPr marL="457200" lvl="0" indent="-295275" rtl="0">
              <a:spcBef>
                <a:spcPts val="0"/>
              </a:spcBef>
              <a:spcAft>
                <a:spcPts val="0"/>
              </a:spcAft>
              <a:buClr>
                <a:srgbClr val="2F2F2F"/>
              </a:buClr>
              <a:buSzPts val="1050"/>
              <a:buChar char="●"/>
            </a:pPr>
            <a:r>
              <a:rPr lang="en-US"/>
              <a:t>     - Universities students</a:t>
            </a:r>
            <a:endParaRPr/>
          </a:p>
          <a:p>
            <a:pPr marL="457200" lvl="0" indent="-295275" rtl="0">
              <a:spcBef>
                <a:spcPts val="0"/>
              </a:spcBef>
              <a:spcAft>
                <a:spcPts val="0"/>
              </a:spcAft>
              <a:buClr>
                <a:srgbClr val="2F2F2F"/>
              </a:buClr>
              <a:buSzPts val="1050"/>
              <a:buChar char="●"/>
            </a:pPr>
            <a:r>
              <a:rPr lang="en-US"/>
              <a:t>3. Ministry of Information Staffs</a:t>
            </a:r>
            <a:endParaRPr/>
          </a:p>
          <a:p>
            <a:pPr marL="457200" lvl="0" indent="-295275" rtl="0">
              <a:spcBef>
                <a:spcPts val="0"/>
              </a:spcBef>
              <a:spcAft>
                <a:spcPts val="0"/>
              </a:spcAft>
              <a:buClr>
                <a:srgbClr val="2F2F2F"/>
              </a:buClr>
              <a:buSzPts val="1050"/>
              <a:buChar char="●"/>
            </a:pPr>
            <a:r>
              <a:rPr lang="en-US"/>
              <a:t>4. MBA course</a:t>
            </a:r>
            <a:endParaRPr/>
          </a:p>
          <a:p>
            <a:pPr marL="457200" lvl="0" indent="-295275" rtl="0">
              <a:spcBef>
                <a:spcPts val="0"/>
              </a:spcBef>
              <a:spcAft>
                <a:spcPts val="0"/>
              </a:spcAft>
              <a:buClr>
                <a:srgbClr val="2F2F2F"/>
              </a:buClr>
              <a:buSzPts val="1050"/>
              <a:buChar char="●"/>
            </a:pPr>
            <a:r>
              <a:rPr lang="en-US"/>
              <a:t>5. Community Librarians and their cascade training</a:t>
            </a:r>
            <a:endParaRPr/>
          </a:p>
          <a:p>
            <a:pPr marL="457200" lvl="0" indent="-295275" rtl="0">
              <a:spcBef>
                <a:spcPts val="0"/>
              </a:spcBef>
              <a:spcAft>
                <a:spcPts val="0"/>
              </a:spcAft>
              <a:buClr>
                <a:srgbClr val="2F2F2F"/>
              </a:buClr>
              <a:buSzPts val="1050"/>
              <a:buChar char="●"/>
            </a:pPr>
            <a:r>
              <a:rPr lang="en-US"/>
              <a:t>6. Agricultural extension workers from NGO and Ministry of Agriculture and university worked with UNESCO</a:t>
            </a:r>
            <a:endParaRPr/>
          </a:p>
          <a:p>
            <a:pPr marL="457200" lvl="0" indent="-295275" rtl="0">
              <a:spcBef>
                <a:spcPts val="0"/>
              </a:spcBef>
              <a:spcAft>
                <a:spcPts val="0"/>
              </a:spcAft>
              <a:buClr>
                <a:srgbClr val="2F2F2F"/>
              </a:buClr>
              <a:buSzPts val="1050"/>
              <a:buChar char="●"/>
            </a:pPr>
            <a:r>
              <a:rPr lang="en-US"/>
              <a:t>7. Ministry of immigration </a:t>
            </a:r>
            <a:endParaRPr/>
          </a:p>
          <a:p>
            <a:pPr marL="457200" lvl="0" indent="-295275" rtl="0">
              <a:spcBef>
                <a:spcPts val="0"/>
              </a:spcBef>
              <a:spcAft>
                <a:spcPts val="0"/>
              </a:spcAft>
              <a:buClr>
                <a:srgbClr val="2F2F2F"/>
              </a:buClr>
              <a:buSzPts val="1050"/>
              <a:buChar char="●"/>
            </a:pPr>
            <a:r>
              <a:rPr lang="en-US"/>
              <a:t>8. Tourism police</a:t>
            </a:r>
            <a:endParaRPr/>
          </a:p>
          <a:p>
            <a:pPr marL="0" lvl="0" indent="0" rtl="0">
              <a:lnSpc>
                <a:spcPct val="115000"/>
              </a:lnSpc>
              <a:spcBef>
                <a:spcPts val="0"/>
              </a:spcBef>
              <a:spcAft>
                <a:spcPts val="0"/>
              </a:spcAft>
              <a:buNone/>
            </a:pPr>
            <a:endParaRPr sz="2400">
              <a:solidFill>
                <a:srgbClr val="000000"/>
              </a:solidFill>
              <a:latin typeface="Arial"/>
              <a:ea typeface="Arial"/>
              <a:cs typeface="Arial"/>
              <a:sym typeface="Arial"/>
            </a:endParaRPr>
          </a:p>
          <a:p>
            <a:pPr marL="0" lvl="0" indent="0" rtl="0">
              <a:spcBef>
                <a:spcPts val="1100"/>
              </a:spcBef>
              <a:spcAft>
                <a:spcPts val="0"/>
              </a:spcAft>
              <a:buNone/>
            </a:pPr>
            <a:endParaRPr/>
          </a:p>
        </p:txBody>
      </p:sp>
      <p:sp>
        <p:nvSpPr>
          <p:cNvPr id="148" name="Shape 14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Shape 159"/>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r>
              <a:rPr lang="en-US"/>
              <a:t>EIFL and KNLS were interested in adapting the curriculum for use in Kenya. </a:t>
            </a:r>
            <a:endParaRPr/>
          </a:p>
          <a:p>
            <a:pPr marL="0" lvl="0" indent="0">
              <a:spcBef>
                <a:spcPts val="0"/>
              </a:spcBef>
              <a:spcAft>
                <a:spcPts val="0"/>
              </a:spcAft>
              <a:buNone/>
            </a:pPr>
            <a:endParaRPr/>
          </a:p>
          <a:p>
            <a:pPr marL="0" lvl="0" indent="0">
              <a:spcBef>
                <a:spcPts val="0"/>
              </a:spcBef>
              <a:spcAft>
                <a:spcPts val="0"/>
              </a:spcAft>
              <a:buNone/>
            </a:pPr>
            <a:r>
              <a:rPr lang="en-US" sz="1300">
                <a:solidFill>
                  <a:srgbClr val="545454"/>
                </a:solidFill>
                <a:highlight>
                  <a:srgbClr val="FFFFFF"/>
                </a:highlight>
                <a:latin typeface="Arial"/>
                <a:ea typeface="Arial"/>
                <a:cs typeface="Arial"/>
                <a:sym typeface="Arial"/>
              </a:rPr>
              <a:t>EIFL works with libraries to enable access to knowledge for education, learning, research and sustainable community development. </a:t>
            </a:r>
            <a:endParaRPr/>
          </a:p>
          <a:p>
            <a:pPr marL="0" lvl="0" indent="0">
              <a:spcBef>
                <a:spcPts val="0"/>
              </a:spcBef>
              <a:spcAft>
                <a:spcPts val="0"/>
              </a:spcAft>
              <a:buNone/>
            </a:pPr>
            <a:r>
              <a:rPr lang="en-US"/>
              <a:t>KNLS - 62 public libraries across the country</a:t>
            </a:r>
            <a:endParaRPr/>
          </a:p>
          <a:p>
            <a:pPr marL="0" lvl="0" indent="0">
              <a:spcBef>
                <a:spcPts val="0"/>
              </a:spcBef>
              <a:spcAft>
                <a:spcPts val="0"/>
              </a:spcAft>
              <a:buNone/>
            </a:pPr>
            <a:r>
              <a:rPr lang="en-US"/>
              <a:t>In 2018, EIFL and KNLS were partnering together on an 18 month program to strengthen the professional development training of public librarians. There would be different topic areas and then librarian would teach each other. </a:t>
            </a:r>
            <a:r>
              <a:rPr lang="en-US" sz="1350">
                <a:solidFill>
                  <a:srgbClr val="545454"/>
                </a:solidFill>
                <a:highlight>
                  <a:srgbClr val="FFFFFF"/>
                </a:highlight>
                <a:latin typeface="Arial"/>
                <a:ea typeface="Arial"/>
                <a:cs typeface="Arial"/>
                <a:sym typeface="Arial"/>
              </a:rPr>
              <a:t>The 32 selected trainers will attend six training-of-trainers workshops led by trainers drawn from the international library community. The newly-skilled trainers will train their colleagues according to the master plan for continued professional development of KNLS staff. In the case of MIL, it will cascade down to the public library community members.</a:t>
            </a:r>
            <a:endParaRPr/>
          </a:p>
          <a:p>
            <a:pPr marL="0" lvl="0" indent="0">
              <a:spcBef>
                <a:spcPts val="0"/>
              </a:spcBef>
              <a:spcAft>
                <a:spcPts val="0"/>
              </a:spcAft>
              <a:buNone/>
            </a:pPr>
            <a:endParaRPr/>
          </a:p>
          <a:p>
            <a:pPr marL="0" lvl="0" indent="0">
              <a:spcBef>
                <a:spcPts val="0"/>
              </a:spcBef>
              <a:spcAft>
                <a:spcPts val="0"/>
              </a:spcAft>
              <a:buNone/>
            </a:pPr>
            <a:r>
              <a:rPr lang="en-US"/>
              <a:t>Based on the existing curriculum, lessons were swapped out and overall training time shortened.</a:t>
            </a:r>
            <a:endParaRPr/>
          </a:p>
          <a:p>
            <a:pPr marL="0" lvl="0" indent="0">
              <a:spcBef>
                <a:spcPts val="0"/>
              </a:spcBef>
              <a:spcAft>
                <a:spcPts val="0"/>
              </a:spcAft>
              <a:buNone/>
            </a:pPr>
            <a:endParaRPr/>
          </a:p>
          <a:p>
            <a:pPr marL="0" lvl="0" indent="0" rtl="0">
              <a:spcBef>
                <a:spcPts val="0"/>
              </a:spcBef>
              <a:spcAft>
                <a:spcPts val="0"/>
              </a:spcAft>
              <a:buNone/>
            </a:pPr>
            <a:r>
              <a:rPr lang="en-US"/>
              <a:t>Mobile penetration at 81.3 (recent numbers closer to 90)</a:t>
            </a:r>
            <a:endParaRPr/>
          </a:p>
          <a:p>
            <a:pPr marL="0" lvl="0" indent="0" rtl="0">
              <a:spcBef>
                <a:spcPts val="0"/>
              </a:spcBef>
              <a:spcAft>
                <a:spcPts val="0"/>
              </a:spcAft>
              <a:buClr>
                <a:schemeClr val="dk1"/>
              </a:buClr>
              <a:buSzPts val="1100"/>
              <a:buFont typeface="Arial"/>
              <a:buNone/>
            </a:pPr>
            <a:r>
              <a:rPr lang="en-US"/>
              <a:t>active mobile subscriptions 26.2%</a:t>
            </a:r>
            <a:endParaRPr/>
          </a:p>
          <a:p>
            <a:pPr marL="0" lvl="0" indent="0" rtl="0">
              <a:spcBef>
                <a:spcPts val="0"/>
              </a:spcBef>
              <a:spcAft>
                <a:spcPts val="0"/>
              </a:spcAft>
              <a:buClr>
                <a:schemeClr val="dk1"/>
              </a:buClr>
              <a:buSzPts val="1100"/>
              <a:buFont typeface="Arial"/>
              <a:buNone/>
            </a:pPr>
            <a:r>
              <a:rPr lang="en-US"/>
              <a:t>mobile data numbers</a:t>
            </a:r>
            <a:endParaRPr/>
          </a:p>
          <a:p>
            <a:pPr marL="0" lvl="0" indent="0" rtl="0">
              <a:spcBef>
                <a:spcPts val="0"/>
              </a:spcBef>
              <a:spcAft>
                <a:spcPts val="0"/>
              </a:spcAft>
              <a:buClr>
                <a:schemeClr val="dk1"/>
              </a:buClr>
              <a:buSzPts val="1100"/>
              <a:buFont typeface="Arial"/>
              <a:buNone/>
            </a:pPr>
            <a:endParaRPr/>
          </a:p>
        </p:txBody>
      </p:sp>
      <p:sp>
        <p:nvSpPr>
          <p:cNvPr id="160" name="Shape 16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Shape 170"/>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rtl="0">
              <a:spcBef>
                <a:spcPts val="0"/>
              </a:spcBef>
              <a:spcAft>
                <a:spcPts val="0"/>
              </a:spcAft>
              <a:buNone/>
            </a:pPr>
            <a:endParaRPr/>
          </a:p>
        </p:txBody>
      </p:sp>
      <p:sp>
        <p:nvSpPr>
          <p:cNvPr id="171" name="Shape 17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Shape 12"/>
          <p:cNvSpPr txBox="1">
            <a:spLocks noGrp="1"/>
          </p:cNvSpPr>
          <p:nvPr>
            <p:ph type="ctrTitle"/>
          </p:nvPr>
        </p:nvSpPr>
        <p:spPr>
          <a:xfrm>
            <a:off x="685800" y="2693987"/>
            <a:ext cx="7772400" cy="14700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1"/>
              </a:buClr>
              <a:buSzPts val="4400"/>
              <a:buFont typeface="Calibri"/>
              <a:buNone/>
              <a:defRPr sz="4400" b="1"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3" name="Shape 13"/>
          <p:cNvSpPr txBox="1">
            <a:spLocks noGrp="1"/>
          </p:cNvSpPr>
          <p:nvPr>
            <p:ph type="subTitle" idx="1"/>
          </p:nvPr>
        </p:nvSpPr>
        <p:spPr>
          <a:xfrm>
            <a:off x="1371600" y="5001771"/>
            <a:ext cx="6400800" cy="1415693"/>
          </a:xfrm>
          <a:prstGeom prst="rect">
            <a:avLst/>
          </a:prstGeom>
          <a:noFill/>
          <a:ln>
            <a:noFill/>
          </a:ln>
        </p:spPr>
        <p:txBody>
          <a:bodyPr spcFirstLastPara="1" wrap="square" lIns="91425" tIns="45700" rIns="91425" bIns="45700" anchor="t" anchorCtr="0"/>
          <a:lstStyle>
            <a:lvl1pPr marR="0" lvl="0" algn="ctr" rtl="0">
              <a:spcBef>
                <a:spcPts val="560"/>
              </a:spcBef>
              <a:spcAft>
                <a:spcPts val="0"/>
              </a:spcAft>
              <a:buClr>
                <a:srgbClr val="888888"/>
              </a:buClr>
              <a:buSzPts val="2800"/>
              <a:buFont typeface="Noto Sans Symbols"/>
              <a:buNone/>
              <a:defRPr sz="2800" b="0" i="0" u="none" strike="noStrike" cap="none">
                <a:solidFill>
                  <a:srgbClr val="888888"/>
                </a:solidFill>
                <a:latin typeface="Calibri"/>
                <a:ea typeface="Calibri"/>
                <a:cs typeface="Calibri"/>
                <a:sym typeface="Calibri"/>
              </a:defRPr>
            </a:lvl1pPr>
            <a:lvl2pPr marR="0" lvl="1" algn="ctr" rtl="0">
              <a:spcBef>
                <a:spcPts val="560"/>
              </a:spcBef>
              <a:spcAft>
                <a:spcPts val="0"/>
              </a:spcAft>
              <a:buClr>
                <a:srgbClr val="888888"/>
              </a:buClr>
              <a:buSzPts val="2800"/>
              <a:buFont typeface="Arial"/>
              <a:buNone/>
              <a:defRPr sz="2800" b="0" i="0" u="none" strike="noStrike" cap="none">
                <a:solidFill>
                  <a:srgbClr val="888888"/>
                </a:solidFill>
                <a:latin typeface="Calibri"/>
                <a:ea typeface="Calibri"/>
                <a:cs typeface="Calibri"/>
                <a:sym typeface="Calibri"/>
              </a:defRPr>
            </a:lvl2pPr>
            <a:lvl3pPr marR="0" lvl="2" algn="ctr" rtl="0">
              <a:spcBef>
                <a:spcPts val="48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3pPr>
            <a:lvl4pPr marR="0" lvl="3"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4pPr>
            <a:lvl5pPr marR="0" lvl="4"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5pPr>
            <a:lvl6pPr marR="0" lvl="5"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6pPr>
            <a:lvl7pPr marR="0" lvl="6"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7pPr>
            <a:lvl8pPr marR="0" lvl="7"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8pPr>
            <a:lvl9pPr marR="0" lvl="8"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9pPr>
          </a:lstStyle>
          <a:p>
            <a:endParaRPr/>
          </a:p>
        </p:txBody>
      </p:sp>
      <p:pic>
        <p:nvPicPr>
          <p:cNvPr id="14" name="Shape 14" descr="TASCHA_logo_stacked_black.gif"/>
          <p:cNvPicPr preferRelativeResize="0"/>
          <p:nvPr/>
        </p:nvPicPr>
        <p:blipFill rotWithShape="1">
          <a:blip r:embed="rId2">
            <a:alphaModFix/>
          </a:blip>
          <a:srcRect/>
          <a:stretch/>
        </p:blipFill>
        <p:spPr>
          <a:xfrm>
            <a:off x="2912227" y="362824"/>
            <a:ext cx="3319546" cy="2020172"/>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42"/>
        <p:cNvGrpSpPr/>
        <p:nvPr/>
      </p:nvGrpSpPr>
      <p:grpSpPr>
        <a:xfrm>
          <a:off x="0" y="0"/>
          <a:ext cx="0" cy="0"/>
          <a:chOff x="0" y="0"/>
          <a:chExt cx="0" cy="0"/>
        </a:xfrm>
      </p:grpSpPr>
      <p:sp>
        <p:nvSpPr>
          <p:cNvPr id="43" name="Shape 4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1"/>
              </a:buClr>
              <a:buSzPts val="4400"/>
              <a:buFont typeface="Calibri"/>
              <a:buNone/>
              <a:defRPr sz="4400" b="1"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4" name="Shape 44"/>
          <p:cNvSpPr txBox="1">
            <a:spLocks noGrp="1"/>
          </p:cNvSpPr>
          <p:nvPr>
            <p:ph type="body" idx="1"/>
          </p:nvPr>
        </p:nvSpPr>
        <p:spPr>
          <a:xfrm rot="5400000">
            <a:off x="2309018" y="-251619"/>
            <a:ext cx="4525963" cy="8229600"/>
          </a:xfrm>
          <a:prstGeom prst="rect">
            <a:avLst/>
          </a:prstGeom>
          <a:noFill/>
          <a:ln>
            <a:noFill/>
          </a:ln>
        </p:spPr>
        <p:txBody>
          <a:bodyPr spcFirstLastPara="1" wrap="square" lIns="91425" tIns="45700" rIns="91425" bIns="45700" anchor="t" anchorCtr="0"/>
          <a:lstStyle>
            <a:lvl1pPr marL="457200" marR="0" lvl="0" indent="-431800" algn="l" rtl="0">
              <a:spcBef>
                <a:spcPts val="640"/>
              </a:spcBef>
              <a:spcAft>
                <a:spcPts val="0"/>
              </a:spcAft>
              <a:buClr>
                <a:schemeClr val="dk1"/>
              </a:buClr>
              <a:buSzPts val="3200"/>
              <a:buFont typeface="Noto Sans Symbols"/>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45"/>
        <p:cNvGrpSpPr/>
        <p:nvPr/>
      </p:nvGrpSpPr>
      <p:grpSpPr>
        <a:xfrm>
          <a:off x="0" y="0"/>
          <a:ext cx="0" cy="0"/>
          <a:chOff x="0" y="0"/>
          <a:chExt cx="0" cy="0"/>
        </a:xfrm>
      </p:grpSpPr>
      <p:sp>
        <p:nvSpPr>
          <p:cNvPr id="46" name="Shape 46"/>
          <p:cNvSpPr txBox="1">
            <a:spLocks noGrp="1"/>
          </p:cNvSpPr>
          <p:nvPr>
            <p:ph type="title"/>
          </p:nvPr>
        </p:nvSpPr>
        <p:spPr>
          <a:xfrm rot="5400000">
            <a:off x="4732337" y="2171700"/>
            <a:ext cx="5851525" cy="205740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1"/>
              </a:buClr>
              <a:buSzPts val="4400"/>
              <a:buFont typeface="Calibri"/>
              <a:buNone/>
              <a:defRPr sz="4400" b="1"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7" name="Shape 47"/>
          <p:cNvSpPr txBox="1">
            <a:spLocks noGrp="1"/>
          </p:cNvSpPr>
          <p:nvPr>
            <p:ph type="body" idx="1"/>
          </p:nvPr>
        </p:nvSpPr>
        <p:spPr>
          <a:xfrm rot="5400000">
            <a:off x="541338" y="190501"/>
            <a:ext cx="5851525" cy="6019800"/>
          </a:xfrm>
          <a:prstGeom prst="rect">
            <a:avLst/>
          </a:prstGeom>
          <a:noFill/>
          <a:ln>
            <a:noFill/>
          </a:ln>
        </p:spPr>
        <p:txBody>
          <a:bodyPr spcFirstLastPara="1" wrap="square" lIns="91425" tIns="45700" rIns="91425" bIns="45700" anchor="t" anchorCtr="0"/>
          <a:lstStyle>
            <a:lvl1pPr marL="457200" marR="0" lvl="0" indent="-431800" algn="l" rtl="0">
              <a:spcBef>
                <a:spcPts val="640"/>
              </a:spcBef>
              <a:spcAft>
                <a:spcPts val="0"/>
              </a:spcAft>
              <a:buClr>
                <a:schemeClr val="dk1"/>
              </a:buClr>
              <a:buSzPts val="3200"/>
              <a:buFont typeface="Noto Sans Symbols"/>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52"/>
        <p:cNvGrpSpPr/>
        <p:nvPr/>
      </p:nvGrpSpPr>
      <p:grpSpPr>
        <a:xfrm>
          <a:off x="0" y="0"/>
          <a:ext cx="0" cy="0"/>
          <a:chOff x="0" y="0"/>
          <a:chExt cx="0" cy="0"/>
        </a:xfrm>
      </p:grpSpPr>
      <p:sp>
        <p:nvSpPr>
          <p:cNvPr id="53" name="Shape 53"/>
          <p:cNvSpPr txBox="1">
            <a:spLocks noGrp="1"/>
          </p:cNvSpPr>
          <p:nvPr>
            <p:ph type="ctrTitle"/>
          </p:nvPr>
        </p:nvSpPr>
        <p:spPr>
          <a:xfrm>
            <a:off x="685800" y="2693987"/>
            <a:ext cx="7772400" cy="14700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Clr>
                <a:schemeClr val="dk1"/>
              </a:buClr>
              <a:buSzPts val="4400"/>
              <a:buFont typeface="Calibri"/>
              <a:buNone/>
              <a:defRPr sz="4400" b="1" i="0" u="none" strike="noStrike" cap="non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54" name="Shape 54"/>
          <p:cNvSpPr txBox="1">
            <a:spLocks noGrp="1"/>
          </p:cNvSpPr>
          <p:nvPr>
            <p:ph type="subTitle" idx="1"/>
          </p:nvPr>
        </p:nvSpPr>
        <p:spPr>
          <a:xfrm>
            <a:off x="1371600" y="5001771"/>
            <a:ext cx="6400800" cy="1415700"/>
          </a:xfrm>
          <a:prstGeom prst="rect">
            <a:avLst/>
          </a:prstGeom>
          <a:noFill/>
          <a:ln>
            <a:noFill/>
          </a:ln>
        </p:spPr>
        <p:txBody>
          <a:bodyPr spcFirstLastPara="1" wrap="square" lIns="91425" tIns="91425" rIns="91425" bIns="91425" anchor="t" anchorCtr="0"/>
          <a:lstStyle>
            <a:lvl1pPr marR="0" lvl="0" algn="ctr" rtl="0">
              <a:spcBef>
                <a:spcPts val="560"/>
              </a:spcBef>
              <a:spcAft>
                <a:spcPts val="0"/>
              </a:spcAft>
              <a:buClr>
                <a:srgbClr val="888888"/>
              </a:buClr>
              <a:buSzPts val="2800"/>
              <a:buFont typeface="Noto Sans Symbols"/>
              <a:buNone/>
              <a:defRPr sz="2800" b="0" i="0" u="none" strike="noStrike" cap="none">
                <a:solidFill>
                  <a:srgbClr val="888888"/>
                </a:solidFill>
                <a:latin typeface="Calibri"/>
                <a:ea typeface="Calibri"/>
                <a:cs typeface="Calibri"/>
                <a:sym typeface="Calibri"/>
              </a:defRPr>
            </a:lvl1pPr>
            <a:lvl2pPr marR="0" lvl="1" algn="ctr" rtl="0">
              <a:spcBef>
                <a:spcPts val="560"/>
              </a:spcBef>
              <a:spcAft>
                <a:spcPts val="0"/>
              </a:spcAft>
              <a:buClr>
                <a:srgbClr val="888888"/>
              </a:buClr>
              <a:buSzPts val="2800"/>
              <a:buFont typeface="Arial"/>
              <a:buNone/>
              <a:defRPr sz="2800" b="0" i="0" u="none" strike="noStrike" cap="none">
                <a:solidFill>
                  <a:srgbClr val="888888"/>
                </a:solidFill>
                <a:latin typeface="Calibri"/>
                <a:ea typeface="Calibri"/>
                <a:cs typeface="Calibri"/>
                <a:sym typeface="Calibri"/>
              </a:defRPr>
            </a:lvl2pPr>
            <a:lvl3pPr marR="0" lvl="2" algn="ctr" rtl="0">
              <a:spcBef>
                <a:spcPts val="48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3pPr>
            <a:lvl4pPr marR="0" lvl="3"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4pPr>
            <a:lvl5pPr marR="0" lvl="4"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5pPr>
            <a:lvl6pPr marR="0" lvl="5"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6pPr>
            <a:lvl7pPr marR="0" lvl="6"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7pPr>
            <a:lvl8pPr marR="0" lvl="7"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8pPr>
            <a:lvl9pPr marR="0" lvl="8"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9pPr>
          </a:lstStyle>
          <a:p>
            <a:endParaRPr/>
          </a:p>
        </p:txBody>
      </p:sp>
      <p:pic>
        <p:nvPicPr>
          <p:cNvPr id="55" name="Shape 55" descr="TASCHA_logo_stacked_black.gif"/>
          <p:cNvPicPr preferRelativeResize="0"/>
          <p:nvPr/>
        </p:nvPicPr>
        <p:blipFill rotWithShape="1">
          <a:blip r:embed="rId2">
            <a:alphaModFix/>
          </a:blip>
          <a:srcRect/>
          <a:stretch/>
        </p:blipFill>
        <p:spPr>
          <a:xfrm>
            <a:off x="2912227" y="362824"/>
            <a:ext cx="3319546" cy="2020172"/>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56"/>
        <p:cNvGrpSpPr/>
        <p:nvPr/>
      </p:nvGrpSpPr>
      <p:grpSpPr>
        <a:xfrm>
          <a:off x="0" y="0"/>
          <a:ext cx="0" cy="0"/>
          <a:chOff x="0" y="0"/>
          <a:chExt cx="0" cy="0"/>
        </a:xfrm>
      </p:grpSpPr>
      <p:sp>
        <p:nvSpPr>
          <p:cNvPr id="57" name="Shape 57"/>
          <p:cNvSpPr txBox="1">
            <a:spLocks noGrp="1"/>
          </p:cNvSpPr>
          <p:nvPr>
            <p:ph type="title"/>
          </p:nvPr>
        </p:nvSpPr>
        <p:spPr>
          <a:xfrm>
            <a:off x="457200" y="274638"/>
            <a:ext cx="8229600" cy="11430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Clr>
                <a:schemeClr val="dk1"/>
              </a:buClr>
              <a:buSzPts val="4400"/>
              <a:buFont typeface="Calibri"/>
              <a:buNone/>
              <a:defRPr sz="4400" b="1" i="0" u="none" strike="noStrike" cap="non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58" name="Shape 58"/>
          <p:cNvSpPr txBox="1">
            <a:spLocks noGrp="1"/>
          </p:cNvSpPr>
          <p:nvPr>
            <p:ph type="body" idx="1"/>
          </p:nvPr>
        </p:nvSpPr>
        <p:spPr>
          <a:xfrm>
            <a:off x="457200" y="1600200"/>
            <a:ext cx="8229600" cy="4526100"/>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Noto Sans Symbols"/>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59"/>
        <p:cNvGrpSpPr/>
        <p:nvPr/>
      </p:nvGrpSpPr>
      <p:grpSpPr>
        <a:xfrm>
          <a:off x="0" y="0"/>
          <a:ext cx="0" cy="0"/>
          <a:chOff x="0" y="0"/>
          <a:chExt cx="0" cy="0"/>
        </a:xfrm>
      </p:grpSpPr>
      <p:sp>
        <p:nvSpPr>
          <p:cNvPr id="60" name="Shape 60"/>
          <p:cNvSpPr txBox="1">
            <a:spLocks noGrp="1"/>
          </p:cNvSpPr>
          <p:nvPr>
            <p:ph type="title"/>
          </p:nvPr>
        </p:nvSpPr>
        <p:spPr>
          <a:xfrm>
            <a:off x="457200" y="274638"/>
            <a:ext cx="8229600" cy="11430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Clr>
                <a:schemeClr val="dk1"/>
              </a:buClr>
              <a:buSzPts val="4400"/>
              <a:buFont typeface="Calibri"/>
              <a:buNone/>
              <a:defRPr sz="4400" b="1" i="0" u="none" strike="noStrike" cap="non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61" name="Shape 61"/>
          <p:cNvSpPr txBox="1">
            <a:spLocks noGrp="1"/>
          </p:cNvSpPr>
          <p:nvPr>
            <p:ph type="body" idx="1"/>
          </p:nvPr>
        </p:nvSpPr>
        <p:spPr>
          <a:xfrm>
            <a:off x="457200" y="1600200"/>
            <a:ext cx="4038600" cy="4526100"/>
          </a:xfrm>
          <a:prstGeom prst="rect">
            <a:avLst/>
          </a:prstGeom>
          <a:noFill/>
          <a:ln>
            <a:noFill/>
          </a:ln>
        </p:spPr>
        <p:txBody>
          <a:bodyPr spcFirstLastPara="1" wrap="square" lIns="91425" tIns="91425" rIns="91425" bIns="91425" anchor="t" anchorCtr="0"/>
          <a:lstStyle>
            <a:lvl1pPr marL="457200" marR="0" lvl="0" indent="-406400" algn="l" rtl="0">
              <a:spcBef>
                <a:spcPts val="560"/>
              </a:spcBef>
              <a:spcAft>
                <a:spcPts val="0"/>
              </a:spcAft>
              <a:buClr>
                <a:schemeClr val="dk1"/>
              </a:buClr>
              <a:buSzPts val="2800"/>
              <a:buFont typeface="Noto Sans Symbols"/>
              <a:buChar char="▪"/>
              <a:defRPr sz="2800" b="0" i="0" u="none" strike="noStrike" cap="none">
                <a:solidFill>
                  <a:schemeClr val="dk1"/>
                </a:solidFill>
                <a:latin typeface="Calibri"/>
                <a:ea typeface="Calibri"/>
                <a:cs typeface="Calibri"/>
                <a:sym typeface="Calibri"/>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2" name="Shape 62"/>
          <p:cNvSpPr txBox="1">
            <a:spLocks noGrp="1"/>
          </p:cNvSpPr>
          <p:nvPr>
            <p:ph type="body" idx="2"/>
          </p:nvPr>
        </p:nvSpPr>
        <p:spPr>
          <a:xfrm>
            <a:off x="4648200" y="1600200"/>
            <a:ext cx="4038600" cy="4526100"/>
          </a:xfrm>
          <a:prstGeom prst="rect">
            <a:avLst/>
          </a:prstGeom>
          <a:noFill/>
          <a:ln>
            <a:noFill/>
          </a:ln>
        </p:spPr>
        <p:txBody>
          <a:bodyPr spcFirstLastPara="1" wrap="square" lIns="91425" tIns="91425" rIns="91425" bIns="91425" anchor="t" anchorCtr="0"/>
          <a:lstStyle>
            <a:lvl1pPr marL="457200" marR="0" lvl="0" indent="-406400" algn="l" rtl="0">
              <a:spcBef>
                <a:spcPts val="560"/>
              </a:spcBef>
              <a:spcAft>
                <a:spcPts val="0"/>
              </a:spcAft>
              <a:buClr>
                <a:schemeClr val="dk1"/>
              </a:buClr>
              <a:buSzPts val="2800"/>
              <a:buFont typeface="Noto Sans Symbols"/>
              <a:buChar char="▪"/>
              <a:defRPr sz="2800" b="0" i="0" u="none" strike="noStrike" cap="none">
                <a:solidFill>
                  <a:schemeClr val="dk1"/>
                </a:solidFill>
                <a:latin typeface="Calibri"/>
                <a:ea typeface="Calibri"/>
                <a:cs typeface="Calibri"/>
                <a:sym typeface="Calibri"/>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3" name="Shape 63"/>
          <p:cNvSpPr txBox="1"/>
          <p:nvPr/>
        </p:nvSpPr>
        <p:spPr>
          <a:xfrm>
            <a:off x="143425" y="6432975"/>
            <a:ext cx="1873500" cy="2061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a:latin typeface="Calibri"/>
                <a:ea typeface="Calibri"/>
                <a:cs typeface="Calibri"/>
                <a:sym typeface="Calibri"/>
              </a:rPr>
              <a:t>tascha.uw.edu</a:t>
            </a:r>
            <a:endParaRPr>
              <a:latin typeface="Calibri"/>
              <a:ea typeface="Calibri"/>
              <a:cs typeface="Calibri"/>
              <a:sym typeface="Calibri"/>
            </a:endParaRPr>
          </a:p>
        </p:txBody>
      </p:sp>
      <p:sp>
        <p:nvSpPr>
          <p:cNvPr id="64" name="Shape 64"/>
          <p:cNvSpPr txBox="1"/>
          <p:nvPr/>
        </p:nvSpPr>
        <p:spPr>
          <a:xfrm>
            <a:off x="6956600" y="6432975"/>
            <a:ext cx="1873500" cy="2061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US">
                <a:latin typeface="Calibri"/>
                <a:ea typeface="Calibri"/>
                <a:cs typeface="Calibri"/>
                <a:sym typeface="Calibri"/>
              </a:rPr>
              <a:t>@staceyawe</a:t>
            </a:r>
            <a:endParaRPr>
              <a:latin typeface="Calibri"/>
              <a:ea typeface="Calibri"/>
              <a:cs typeface="Calibri"/>
              <a:sym typeface="Calibri"/>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5"/>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66"/>
        <p:cNvGrpSpPr/>
        <p:nvPr/>
      </p:nvGrpSpPr>
      <p:grpSpPr>
        <a:xfrm>
          <a:off x="0" y="0"/>
          <a:ext cx="0" cy="0"/>
          <a:chOff x="0" y="0"/>
          <a:chExt cx="0" cy="0"/>
        </a:xfrm>
      </p:grpSpPr>
      <p:sp>
        <p:nvSpPr>
          <p:cNvPr id="67" name="Shape 67"/>
          <p:cNvSpPr txBox="1">
            <a:spLocks noGrp="1"/>
          </p:cNvSpPr>
          <p:nvPr>
            <p:ph type="title"/>
          </p:nvPr>
        </p:nvSpPr>
        <p:spPr>
          <a:xfrm>
            <a:off x="722313" y="4406900"/>
            <a:ext cx="7772400" cy="13620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Clr>
                <a:schemeClr val="dk1"/>
              </a:buClr>
              <a:buSzPts val="4000"/>
              <a:buFont typeface="Calibri"/>
              <a:buNone/>
              <a:defRPr sz="4000" b="1" i="0" u="none" strike="noStrike" cap="non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68" name="Shape 68"/>
          <p:cNvSpPr txBox="1">
            <a:spLocks noGrp="1"/>
          </p:cNvSpPr>
          <p:nvPr>
            <p:ph type="body" idx="1"/>
          </p:nvPr>
        </p:nvSpPr>
        <p:spPr>
          <a:xfrm>
            <a:off x="722313" y="2906713"/>
            <a:ext cx="7772400" cy="1500300"/>
          </a:xfrm>
          <a:prstGeom prst="rect">
            <a:avLst/>
          </a:prstGeom>
          <a:noFill/>
          <a:ln>
            <a:noFill/>
          </a:ln>
        </p:spPr>
        <p:txBody>
          <a:bodyPr spcFirstLastPara="1" wrap="square" lIns="91425" tIns="91425" rIns="91425" bIns="91425" anchor="b" anchorCtr="0"/>
          <a:lstStyle>
            <a:lvl1pPr marL="457200" marR="0" lvl="0" indent="-228600" algn="l" rtl="0">
              <a:spcBef>
                <a:spcPts val="400"/>
              </a:spcBef>
              <a:spcAft>
                <a:spcPts val="0"/>
              </a:spcAft>
              <a:buClr>
                <a:srgbClr val="888888"/>
              </a:buClr>
              <a:buSzPts val="2000"/>
              <a:buFont typeface="Noto Sans Symbols"/>
              <a:buNone/>
              <a:defRPr sz="2000" b="0" i="0" u="none" strike="noStrike" cap="none">
                <a:solidFill>
                  <a:srgbClr val="888888"/>
                </a:solidFill>
                <a:latin typeface="Calibri"/>
                <a:ea typeface="Calibri"/>
                <a:cs typeface="Calibri"/>
                <a:sym typeface="Calibri"/>
              </a:defRPr>
            </a:lvl1pPr>
            <a:lvl2pPr marL="914400" marR="0" lvl="1" indent="-228600" algn="l" rtl="0">
              <a:spcBef>
                <a:spcPts val="360"/>
              </a:spcBef>
              <a:spcAft>
                <a:spcPts val="0"/>
              </a:spcAft>
              <a:buClr>
                <a:srgbClr val="888888"/>
              </a:buClr>
              <a:buSzPts val="1800"/>
              <a:buFont typeface="Arial"/>
              <a:buNone/>
              <a:defRPr sz="1800" b="0" i="0" u="none" strike="noStrike" cap="none">
                <a:solidFill>
                  <a:srgbClr val="888888"/>
                </a:solidFill>
                <a:latin typeface="Calibri"/>
                <a:ea typeface="Calibri"/>
                <a:cs typeface="Calibri"/>
                <a:sym typeface="Calibri"/>
              </a:defRPr>
            </a:lvl2pPr>
            <a:lvl3pPr marL="1371600" marR="0" lvl="2" indent="-228600" algn="l" rtl="0">
              <a:spcBef>
                <a:spcPts val="32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3pPr>
            <a:lvl4pPr marL="1828800" marR="0" lvl="3"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4pPr>
            <a:lvl5pPr marL="2286000" marR="0" lvl="4"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5pPr>
            <a:lvl6pPr marL="2743200" marR="0" lvl="5"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6pPr>
            <a:lvl7pPr marL="3200400" marR="0" lvl="6"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7pPr>
            <a:lvl8pPr marL="3657600" marR="0" lvl="7"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8pPr>
            <a:lvl9pPr marL="4114800" marR="0" lvl="8"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69"/>
        <p:cNvGrpSpPr/>
        <p:nvPr/>
      </p:nvGrpSpPr>
      <p:grpSpPr>
        <a:xfrm>
          <a:off x="0" y="0"/>
          <a:ext cx="0" cy="0"/>
          <a:chOff x="0" y="0"/>
          <a:chExt cx="0" cy="0"/>
        </a:xfrm>
      </p:grpSpPr>
      <p:sp>
        <p:nvSpPr>
          <p:cNvPr id="70" name="Shape 70"/>
          <p:cNvSpPr txBox="1">
            <a:spLocks noGrp="1"/>
          </p:cNvSpPr>
          <p:nvPr>
            <p:ph type="title"/>
          </p:nvPr>
        </p:nvSpPr>
        <p:spPr>
          <a:xfrm>
            <a:off x="457200" y="274638"/>
            <a:ext cx="8229600" cy="11430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Clr>
                <a:schemeClr val="dk1"/>
              </a:buClr>
              <a:buSzPts val="4400"/>
              <a:buFont typeface="Calibri"/>
              <a:buNone/>
              <a:defRPr sz="4400" b="1" i="0" u="none" strike="noStrike" cap="non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71" name="Shape 71"/>
          <p:cNvSpPr txBox="1">
            <a:spLocks noGrp="1"/>
          </p:cNvSpPr>
          <p:nvPr>
            <p:ph type="body" idx="1"/>
          </p:nvPr>
        </p:nvSpPr>
        <p:spPr>
          <a:xfrm>
            <a:off x="457200" y="1535113"/>
            <a:ext cx="4040100" cy="639900"/>
          </a:xfrm>
          <a:prstGeom prst="rect">
            <a:avLst/>
          </a:prstGeom>
          <a:noFill/>
          <a:ln>
            <a:noFill/>
          </a:ln>
        </p:spPr>
        <p:txBody>
          <a:bodyPr spcFirstLastPara="1" wrap="square" lIns="91425" tIns="91425" rIns="91425" bIns="91425" anchor="b" anchorCtr="0"/>
          <a:lstStyle>
            <a:lvl1pPr marL="457200" marR="0" lvl="0" indent="-228600" algn="l" rtl="0">
              <a:spcBef>
                <a:spcPts val="480"/>
              </a:spcBef>
              <a:spcAft>
                <a:spcPts val="0"/>
              </a:spcAft>
              <a:buClr>
                <a:schemeClr val="dk1"/>
              </a:buClr>
              <a:buSzPts val="2400"/>
              <a:buFont typeface="Noto Sans Symbols"/>
              <a:buNone/>
              <a:defRPr sz="2400" b="1" i="0" u="none" strike="noStrike" cap="none">
                <a:solidFill>
                  <a:schemeClr val="dk1"/>
                </a:solidFill>
                <a:latin typeface="Calibri"/>
                <a:ea typeface="Calibri"/>
                <a:cs typeface="Calibri"/>
                <a:sym typeface="Calibri"/>
              </a:defRPr>
            </a:lvl1pPr>
            <a:lvl2pPr marL="914400" marR="0" lvl="1" indent="-228600" algn="l" rtl="0">
              <a:spcBef>
                <a:spcPts val="400"/>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1371600" marR="0" lvl="2" indent="-228600" algn="l" rtl="0">
              <a:spcBef>
                <a:spcPts val="36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828800" marR="0" lvl="3"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2286000" marR="0" lvl="4"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743200" marR="0" lvl="5"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72" name="Shape 72"/>
          <p:cNvSpPr txBox="1">
            <a:spLocks noGrp="1"/>
          </p:cNvSpPr>
          <p:nvPr>
            <p:ph type="body" idx="2"/>
          </p:nvPr>
        </p:nvSpPr>
        <p:spPr>
          <a:xfrm>
            <a:off x="457200" y="2174875"/>
            <a:ext cx="4040100" cy="3951300"/>
          </a:xfrm>
          <a:prstGeom prst="rect">
            <a:avLst/>
          </a:prstGeom>
          <a:noFill/>
          <a:ln>
            <a:noFill/>
          </a:ln>
        </p:spPr>
        <p:txBody>
          <a:bodyPr spcFirstLastPara="1" wrap="square" lIns="91425" tIns="91425" rIns="91425" bIns="91425" anchor="t" anchorCtr="0"/>
          <a:lstStyle>
            <a:lvl1pPr marL="457200" marR="0" lvl="0" indent="-381000" algn="l" rtl="0">
              <a:spcBef>
                <a:spcPts val="480"/>
              </a:spcBef>
              <a:spcAft>
                <a:spcPts val="0"/>
              </a:spcAft>
              <a:buClr>
                <a:schemeClr val="dk1"/>
              </a:buClr>
              <a:buSzPts val="2400"/>
              <a:buFont typeface="Noto Sans Symbols"/>
              <a:buChar char="▪"/>
              <a:defRPr sz="2400" b="0" i="0" u="none" strike="noStrike" cap="none">
                <a:solidFill>
                  <a:schemeClr val="dk1"/>
                </a:solidFill>
                <a:latin typeface="Calibri"/>
                <a:ea typeface="Calibri"/>
                <a:cs typeface="Calibri"/>
                <a:sym typeface="Calibri"/>
              </a:defRPr>
            </a:lvl1pPr>
            <a:lvl2pPr marL="914400" marR="0" lvl="1"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4pPr>
            <a:lvl5pPr marL="2286000" marR="0" lvl="4"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5pPr>
            <a:lvl6pPr marL="2743200" marR="0" lvl="5"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6pPr>
            <a:lvl7pPr marL="3200400" marR="0" lvl="6"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7pPr>
            <a:lvl8pPr marL="3657600" marR="0" lvl="7"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8pPr>
            <a:lvl9pPr marL="4114800" marR="0" lvl="8"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73" name="Shape 73"/>
          <p:cNvSpPr txBox="1">
            <a:spLocks noGrp="1"/>
          </p:cNvSpPr>
          <p:nvPr>
            <p:ph type="body" idx="3"/>
          </p:nvPr>
        </p:nvSpPr>
        <p:spPr>
          <a:xfrm>
            <a:off x="4645025" y="1535113"/>
            <a:ext cx="4041900" cy="639900"/>
          </a:xfrm>
          <a:prstGeom prst="rect">
            <a:avLst/>
          </a:prstGeom>
          <a:noFill/>
          <a:ln>
            <a:noFill/>
          </a:ln>
        </p:spPr>
        <p:txBody>
          <a:bodyPr spcFirstLastPara="1" wrap="square" lIns="91425" tIns="91425" rIns="91425" bIns="91425" anchor="b" anchorCtr="0"/>
          <a:lstStyle>
            <a:lvl1pPr marL="457200" marR="0" lvl="0" indent="-228600" algn="l" rtl="0">
              <a:spcBef>
                <a:spcPts val="480"/>
              </a:spcBef>
              <a:spcAft>
                <a:spcPts val="0"/>
              </a:spcAft>
              <a:buClr>
                <a:schemeClr val="dk1"/>
              </a:buClr>
              <a:buSzPts val="2400"/>
              <a:buFont typeface="Noto Sans Symbols"/>
              <a:buNone/>
              <a:defRPr sz="2400" b="1" i="0" u="none" strike="noStrike" cap="none">
                <a:solidFill>
                  <a:schemeClr val="dk1"/>
                </a:solidFill>
                <a:latin typeface="Calibri"/>
                <a:ea typeface="Calibri"/>
                <a:cs typeface="Calibri"/>
                <a:sym typeface="Calibri"/>
              </a:defRPr>
            </a:lvl1pPr>
            <a:lvl2pPr marL="914400" marR="0" lvl="1" indent="-228600" algn="l" rtl="0">
              <a:spcBef>
                <a:spcPts val="400"/>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1371600" marR="0" lvl="2" indent="-228600" algn="l" rtl="0">
              <a:spcBef>
                <a:spcPts val="36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828800" marR="0" lvl="3"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2286000" marR="0" lvl="4"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743200" marR="0" lvl="5"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74" name="Shape 74"/>
          <p:cNvSpPr txBox="1">
            <a:spLocks noGrp="1"/>
          </p:cNvSpPr>
          <p:nvPr>
            <p:ph type="body" idx="4"/>
          </p:nvPr>
        </p:nvSpPr>
        <p:spPr>
          <a:xfrm>
            <a:off x="4645025" y="2174875"/>
            <a:ext cx="4041900" cy="3951300"/>
          </a:xfrm>
          <a:prstGeom prst="rect">
            <a:avLst/>
          </a:prstGeom>
          <a:noFill/>
          <a:ln>
            <a:noFill/>
          </a:ln>
        </p:spPr>
        <p:txBody>
          <a:bodyPr spcFirstLastPara="1" wrap="square" lIns="91425" tIns="91425" rIns="91425" bIns="91425" anchor="t" anchorCtr="0"/>
          <a:lstStyle>
            <a:lvl1pPr marL="457200" marR="0" lvl="0" indent="-381000" algn="l" rtl="0">
              <a:spcBef>
                <a:spcPts val="480"/>
              </a:spcBef>
              <a:spcAft>
                <a:spcPts val="0"/>
              </a:spcAft>
              <a:buClr>
                <a:schemeClr val="dk1"/>
              </a:buClr>
              <a:buSzPts val="2400"/>
              <a:buFont typeface="Noto Sans Symbols"/>
              <a:buChar char="▪"/>
              <a:defRPr sz="2400" b="0" i="0" u="none" strike="noStrike" cap="none">
                <a:solidFill>
                  <a:schemeClr val="dk1"/>
                </a:solidFill>
                <a:latin typeface="Calibri"/>
                <a:ea typeface="Calibri"/>
                <a:cs typeface="Calibri"/>
                <a:sym typeface="Calibri"/>
              </a:defRPr>
            </a:lvl1pPr>
            <a:lvl2pPr marL="914400" marR="0" lvl="1"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4pPr>
            <a:lvl5pPr marL="2286000" marR="0" lvl="4"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5pPr>
            <a:lvl6pPr marL="2743200" marR="0" lvl="5"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6pPr>
            <a:lvl7pPr marL="3200400" marR="0" lvl="6"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7pPr>
            <a:lvl8pPr marL="3657600" marR="0" lvl="7"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8pPr>
            <a:lvl9pPr marL="4114800" marR="0" lvl="8"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75"/>
        <p:cNvGrpSpPr/>
        <p:nvPr/>
      </p:nvGrpSpPr>
      <p:grpSpPr>
        <a:xfrm>
          <a:off x="0" y="0"/>
          <a:ext cx="0" cy="0"/>
          <a:chOff x="0" y="0"/>
          <a:chExt cx="0" cy="0"/>
        </a:xfrm>
      </p:grpSpPr>
      <p:sp>
        <p:nvSpPr>
          <p:cNvPr id="76" name="Shape 76"/>
          <p:cNvSpPr txBox="1">
            <a:spLocks noGrp="1"/>
          </p:cNvSpPr>
          <p:nvPr>
            <p:ph type="title"/>
          </p:nvPr>
        </p:nvSpPr>
        <p:spPr>
          <a:xfrm>
            <a:off x="457200" y="274638"/>
            <a:ext cx="8229600" cy="11430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Clr>
                <a:schemeClr val="dk1"/>
              </a:buClr>
              <a:buSzPts val="4400"/>
              <a:buFont typeface="Calibri"/>
              <a:buNone/>
              <a:defRPr sz="4400" b="1" i="0" u="none" strike="noStrike" cap="non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77"/>
        <p:cNvGrpSpPr/>
        <p:nvPr/>
      </p:nvGrpSpPr>
      <p:grpSpPr>
        <a:xfrm>
          <a:off x="0" y="0"/>
          <a:ext cx="0" cy="0"/>
          <a:chOff x="0" y="0"/>
          <a:chExt cx="0" cy="0"/>
        </a:xfrm>
      </p:grpSpPr>
      <p:sp>
        <p:nvSpPr>
          <p:cNvPr id="78" name="Shape 78"/>
          <p:cNvSpPr txBox="1">
            <a:spLocks noGrp="1"/>
          </p:cNvSpPr>
          <p:nvPr>
            <p:ph type="title"/>
          </p:nvPr>
        </p:nvSpPr>
        <p:spPr>
          <a:xfrm>
            <a:off x="457200" y="273050"/>
            <a:ext cx="3008400" cy="1161900"/>
          </a:xfrm>
          <a:prstGeom prst="rect">
            <a:avLst/>
          </a:prstGeom>
          <a:noFill/>
          <a:ln>
            <a:noFill/>
          </a:ln>
        </p:spPr>
        <p:txBody>
          <a:bodyPr spcFirstLastPara="1" wrap="square" lIns="91425" tIns="91425" rIns="91425" bIns="91425" anchor="b" anchorCtr="0"/>
          <a:lstStyle>
            <a:lvl1pPr marR="0" lvl="0" algn="l" rtl="0">
              <a:spcBef>
                <a:spcPts val="0"/>
              </a:spcBef>
              <a:spcAft>
                <a:spcPts val="0"/>
              </a:spcAft>
              <a:buClr>
                <a:schemeClr val="dk1"/>
              </a:buClr>
              <a:buSzPts val="2000"/>
              <a:buFont typeface="Calibri"/>
              <a:buNone/>
              <a:defRPr sz="2000" b="1" i="0" u="none" strike="noStrike" cap="non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79" name="Shape 79"/>
          <p:cNvSpPr txBox="1">
            <a:spLocks noGrp="1"/>
          </p:cNvSpPr>
          <p:nvPr>
            <p:ph type="body" idx="1"/>
          </p:nvPr>
        </p:nvSpPr>
        <p:spPr>
          <a:xfrm>
            <a:off x="3575050" y="273050"/>
            <a:ext cx="5111700" cy="5853000"/>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Noto Sans Symbols"/>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0" name="Shape 80"/>
          <p:cNvSpPr txBox="1">
            <a:spLocks noGrp="1"/>
          </p:cNvSpPr>
          <p:nvPr>
            <p:ph type="body" idx="2"/>
          </p:nvPr>
        </p:nvSpPr>
        <p:spPr>
          <a:xfrm>
            <a:off x="457200" y="1435100"/>
            <a:ext cx="3008400" cy="4691100"/>
          </a:xfrm>
          <a:prstGeom prst="rect">
            <a:avLst/>
          </a:prstGeom>
          <a:noFill/>
          <a:ln>
            <a:noFill/>
          </a:ln>
        </p:spPr>
        <p:txBody>
          <a:bodyPr spcFirstLastPara="1" wrap="square" lIns="91425" tIns="91425" rIns="91425" bIns="91425" anchor="t" anchorCtr="0"/>
          <a:lstStyle>
            <a:lvl1pPr marL="457200" marR="0" lvl="0" indent="-228600" algn="l" rtl="0">
              <a:spcBef>
                <a:spcPts val="280"/>
              </a:spcBef>
              <a:spcAft>
                <a:spcPts val="0"/>
              </a:spcAft>
              <a:buClr>
                <a:schemeClr val="dk1"/>
              </a:buClr>
              <a:buSzPts val="1400"/>
              <a:buFont typeface="Noto Sans Symbols"/>
              <a:buNone/>
              <a:defRPr sz="1400" b="0" i="0" u="none" strike="noStrike" cap="none">
                <a:solidFill>
                  <a:schemeClr val="dk1"/>
                </a:solidFill>
                <a:latin typeface="Calibri"/>
                <a:ea typeface="Calibri"/>
                <a:cs typeface="Calibri"/>
                <a:sym typeface="Calibri"/>
              </a:defRPr>
            </a:lvl1pPr>
            <a:lvl2pPr marL="914400" marR="0" lvl="1" indent="-228600" algn="l" rtl="0">
              <a:spcBef>
                <a:spcPts val="24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spcBef>
                <a:spcPts val="2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3pPr>
            <a:lvl4pPr marL="1828800" marR="0" lvl="3"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4pPr>
            <a:lvl5pPr marL="2286000" marR="0" lvl="4"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5pPr>
            <a:lvl6pPr marL="2743200" marR="0" lvl="5"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6pPr>
            <a:lvl7pPr marL="3200400" marR="0" lvl="6"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7pPr>
            <a:lvl8pPr marL="3657600" marR="0" lvl="7"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8pPr>
            <a:lvl9pPr marL="4114800" marR="0" lvl="8"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5"/>
        <p:cNvGrpSpPr/>
        <p:nvPr/>
      </p:nvGrpSpPr>
      <p:grpSpPr>
        <a:xfrm>
          <a:off x="0" y="0"/>
          <a:ext cx="0" cy="0"/>
          <a:chOff x="0" y="0"/>
          <a:chExt cx="0" cy="0"/>
        </a:xfrm>
      </p:grpSpPr>
      <p:sp>
        <p:nvSpPr>
          <p:cNvPr id="16" name="Shape 1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1"/>
              </a:buClr>
              <a:buSzPts val="4400"/>
              <a:buFont typeface="Calibri"/>
              <a:buNone/>
              <a:defRPr sz="4400" b="1"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7" name="Shape 17"/>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lstStyle>
            <a:lvl1pPr marL="457200" marR="0" lvl="0" indent="-431800" algn="l" rtl="0">
              <a:spcBef>
                <a:spcPts val="640"/>
              </a:spcBef>
              <a:spcAft>
                <a:spcPts val="0"/>
              </a:spcAft>
              <a:buClr>
                <a:schemeClr val="dk1"/>
              </a:buClr>
              <a:buSzPts val="3200"/>
              <a:buFont typeface="Noto Sans Symbols"/>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81"/>
        <p:cNvGrpSpPr/>
        <p:nvPr/>
      </p:nvGrpSpPr>
      <p:grpSpPr>
        <a:xfrm>
          <a:off x="0" y="0"/>
          <a:ext cx="0" cy="0"/>
          <a:chOff x="0" y="0"/>
          <a:chExt cx="0" cy="0"/>
        </a:xfrm>
      </p:grpSpPr>
      <p:sp>
        <p:nvSpPr>
          <p:cNvPr id="82" name="Shape 82"/>
          <p:cNvSpPr txBox="1">
            <a:spLocks noGrp="1"/>
          </p:cNvSpPr>
          <p:nvPr>
            <p:ph type="title"/>
          </p:nvPr>
        </p:nvSpPr>
        <p:spPr>
          <a:xfrm>
            <a:off x="1792288" y="4800600"/>
            <a:ext cx="5486400" cy="566700"/>
          </a:xfrm>
          <a:prstGeom prst="rect">
            <a:avLst/>
          </a:prstGeom>
          <a:noFill/>
          <a:ln>
            <a:noFill/>
          </a:ln>
        </p:spPr>
        <p:txBody>
          <a:bodyPr spcFirstLastPara="1" wrap="square" lIns="91425" tIns="91425" rIns="91425" bIns="91425" anchor="b" anchorCtr="0"/>
          <a:lstStyle>
            <a:lvl1pPr marR="0" lvl="0" algn="l" rtl="0">
              <a:spcBef>
                <a:spcPts val="0"/>
              </a:spcBef>
              <a:spcAft>
                <a:spcPts val="0"/>
              </a:spcAft>
              <a:buClr>
                <a:schemeClr val="dk1"/>
              </a:buClr>
              <a:buSzPts val="2000"/>
              <a:buFont typeface="Calibri"/>
              <a:buNone/>
              <a:defRPr sz="2000" b="1" i="0" u="none" strike="noStrike" cap="non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83" name="Shape 83"/>
          <p:cNvSpPr>
            <a:spLocks noGrp="1"/>
          </p:cNvSpPr>
          <p:nvPr>
            <p:ph type="pic" idx="2"/>
          </p:nvPr>
        </p:nvSpPr>
        <p:spPr>
          <a:xfrm>
            <a:off x="1792288" y="612775"/>
            <a:ext cx="5486400" cy="4114800"/>
          </a:xfrm>
          <a:prstGeom prst="rect">
            <a:avLst/>
          </a:prstGeom>
          <a:noFill/>
          <a:ln>
            <a:noFill/>
          </a:ln>
        </p:spPr>
        <p:txBody>
          <a:bodyPr spcFirstLastPara="1" wrap="square" lIns="91425" tIns="91425" rIns="91425" bIns="91425" anchor="t" anchorCtr="0"/>
          <a:lstStyle>
            <a:lvl1pPr marR="0" lvl="0" algn="l" rtl="0">
              <a:spcBef>
                <a:spcPts val="640"/>
              </a:spcBef>
              <a:spcAft>
                <a:spcPts val="0"/>
              </a:spcAft>
              <a:buClr>
                <a:schemeClr val="dk1"/>
              </a:buClr>
              <a:buSzPts val="3200"/>
              <a:buFont typeface="Noto Sans Symbols"/>
              <a:buNone/>
              <a:defRPr sz="3200" b="0" i="0" u="none" strike="noStrike" cap="none">
                <a:solidFill>
                  <a:schemeClr val="dk1"/>
                </a:solidFill>
                <a:latin typeface="Calibri"/>
                <a:ea typeface="Calibri"/>
                <a:cs typeface="Calibri"/>
                <a:sym typeface="Calibri"/>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84" name="Shape 84"/>
          <p:cNvSpPr txBox="1">
            <a:spLocks noGrp="1"/>
          </p:cNvSpPr>
          <p:nvPr>
            <p:ph type="body" idx="1"/>
          </p:nvPr>
        </p:nvSpPr>
        <p:spPr>
          <a:xfrm>
            <a:off x="1792288" y="5367338"/>
            <a:ext cx="5486400" cy="804900"/>
          </a:xfrm>
          <a:prstGeom prst="rect">
            <a:avLst/>
          </a:prstGeom>
          <a:noFill/>
          <a:ln>
            <a:noFill/>
          </a:ln>
        </p:spPr>
        <p:txBody>
          <a:bodyPr spcFirstLastPara="1" wrap="square" lIns="91425" tIns="91425" rIns="91425" bIns="91425" anchor="t" anchorCtr="0"/>
          <a:lstStyle>
            <a:lvl1pPr marL="457200" marR="0" lvl="0" indent="-228600" algn="l" rtl="0">
              <a:spcBef>
                <a:spcPts val="280"/>
              </a:spcBef>
              <a:spcAft>
                <a:spcPts val="0"/>
              </a:spcAft>
              <a:buClr>
                <a:schemeClr val="dk1"/>
              </a:buClr>
              <a:buSzPts val="1400"/>
              <a:buFont typeface="Noto Sans Symbols"/>
              <a:buNone/>
              <a:defRPr sz="1400" b="0" i="0" u="none" strike="noStrike" cap="none">
                <a:solidFill>
                  <a:schemeClr val="dk1"/>
                </a:solidFill>
                <a:latin typeface="Calibri"/>
                <a:ea typeface="Calibri"/>
                <a:cs typeface="Calibri"/>
                <a:sym typeface="Calibri"/>
              </a:defRPr>
            </a:lvl1pPr>
            <a:lvl2pPr marL="914400" marR="0" lvl="1" indent="-228600" algn="l" rtl="0">
              <a:spcBef>
                <a:spcPts val="24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spcBef>
                <a:spcPts val="2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3pPr>
            <a:lvl4pPr marL="1828800" marR="0" lvl="3"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4pPr>
            <a:lvl5pPr marL="2286000" marR="0" lvl="4"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5pPr>
            <a:lvl6pPr marL="2743200" marR="0" lvl="5"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6pPr>
            <a:lvl7pPr marL="3200400" marR="0" lvl="6"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7pPr>
            <a:lvl8pPr marL="3657600" marR="0" lvl="7"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8pPr>
            <a:lvl9pPr marL="4114800" marR="0" lvl="8"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85"/>
        <p:cNvGrpSpPr/>
        <p:nvPr/>
      </p:nvGrpSpPr>
      <p:grpSpPr>
        <a:xfrm>
          <a:off x="0" y="0"/>
          <a:ext cx="0" cy="0"/>
          <a:chOff x="0" y="0"/>
          <a:chExt cx="0" cy="0"/>
        </a:xfrm>
      </p:grpSpPr>
      <p:sp>
        <p:nvSpPr>
          <p:cNvPr id="86" name="Shape 86"/>
          <p:cNvSpPr txBox="1">
            <a:spLocks noGrp="1"/>
          </p:cNvSpPr>
          <p:nvPr>
            <p:ph type="title"/>
          </p:nvPr>
        </p:nvSpPr>
        <p:spPr>
          <a:xfrm>
            <a:off x="457200" y="274638"/>
            <a:ext cx="8229600" cy="11430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Clr>
                <a:schemeClr val="dk1"/>
              </a:buClr>
              <a:buSzPts val="4400"/>
              <a:buFont typeface="Calibri"/>
              <a:buNone/>
              <a:defRPr sz="4400" b="1" i="0" u="none" strike="noStrike" cap="non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87" name="Shape 87"/>
          <p:cNvSpPr txBox="1">
            <a:spLocks noGrp="1"/>
          </p:cNvSpPr>
          <p:nvPr>
            <p:ph type="body" idx="1"/>
          </p:nvPr>
        </p:nvSpPr>
        <p:spPr>
          <a:xfrm rot="5400000">
            <a:off x="2308950" y="-251550"/>
            <a:ext cx="4526100" cy="8229600"/>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Noto Sans Symbols"/>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8"/>
        <p:cNvGrpSpPr/>
        <p:nvPr/>
      </p:nvGrpSpPr>
      <p:grpSpPr>
        <a:xfrm>
          <a:off x="0" y="0"/>
          <a:ext cx="0" cy="0"/>
          <a:chOff x="0" y="0"/>
          <a:chExt cx="0" cy="0"/>
        </a:xfrm>
      </p:grpSpPr>
      <p:sp>
        <p:nvSpPr>
          <p:cNvPr id="89" name="Shape 89"/>
          <p:cNvSpPr txBox="1">
            <a:spLocks noGrp="1"/>
          </p:cNvSpPr>
          <p:nvPr>
            <p:ph type="title"/>
          </p:nvPr>
        </p:nvSpPr>
        <p:spPr>
          <a:xfrm rot="5400000">
            <a:off x="4732350" y="2171688"/>
            <a:ext cx="5851500" cy="20574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Clr>
                <a:schemeClr val="dk1"/>
              </a:buClr>
              <a:buSzPts val="4400"/>
              <a:buFont typeface="Calibri"/>
              <a:buNone/>
              <a:defRPr sz="4400" b="1" i="0" u="none" strike="noStrike" cap="non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90" name="Shape 90"/>
          <p:cNvSpPr txBox="1">
            <a:spLocks noGrp="1"/>
          </p:cNvSpPr>
          <p:nvPr>
            <p:ph type="body" idx="1"/>
          </p:nvPr>
        </p:nvSpPr>
        <p:spPr>
          <a:xfrm rot="5400000">
            <a:off x="541350" y="190488"/>
            <a:ext cx="5851500" cy="6019800"/>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Noto Sans Symbols"/>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8"/>
        <p:cNvGrpSpPr/>
        <p:nvPr/>
      </p:nvGrpSpPr>
      <p:grpSpPr>
        <a:xfrm>
          <a:off x="0" y="0"/>
          <a:ext cx="0" cy="0"/>
          <a:chOff x="0" y="0"/>
          <a:chExt cx="0" cy="0"/>
        </a:xfrm>
      </p:grpSpPr>
      <p:sp>
        <p:nvSpPr>
          <p:cNvPr id="19" name="Shape 1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1"/>
              </a:buClr>
              <a:buSzPts val="4400"/>
              <a:buFont typeface="Calibri"/>
              <a:buNone/>
              <a:defRPr sz="4400" b="1"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0" name="Shape 20"/>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lstStyle>
            <a:lvl1pPr marL="457200" marR="0" lvl="0" indent="-406400" algn="l" rtl="0">
              <a:spcBef>
                <a:spcPts val="560"/>
              </a:spcBef>
              <a:spcAft>
                <a:spcPts val="0"/>
              </a:spcAft>
              <a:buClr>
                <a:schemeClr val="dk1"/>
              </a:buClr>
              <a:buSzPts val="2800"/>
              <a:buFont typeface="Noto Sans Symbols"/>
              <a:buChar char="▪"/>
              <a:defRPr sz="2800" b="0" i="0" u="none" strike="noStrike" cap="none">
                <a:solidFill>
                  <a:schemeClr val="dk1"/>
                </a:solidFill>
                <a:latin typeface="Calibri"/>
                <a:ea typeface="Calibri"/>
                <a:cs typeface="Calibri"/>
                <a:sym typeface="Calibri"/>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1" name="Shape 21"/>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lstStyle>
            <a:lvl1pPr marL="457200" marR="0" lvl="0" indent="-406400" algn="l" rtl="0">
              <a:spcBef>
                <a:spcPts val="560"/>
              </a:spcBef>
              <a:spcAft>
                <a:spcPts val="0"/>
              </a:spcAft>
              <a:buClr>
                <a:schemeClr val="dk1"/>
              </a:buClr>
              <a:buSzPts val="2800"/>
              <a:buFont typeface="Noto Sans Symbols"/>
              <a:buChar char="▪"/>
              <a:defRPr sz="2800" b="0" i="0" u="none" strike="noStrike" cap="none">
                <a:solidFill>
                  <a:schemeClr val="dk1"/>
                </a:solidFill>
                <a:latin typeface="Calibri"/>
                <a:ea typeface="Calibri"/>
                <a:cs typeface="Calibri"/>
                <a:sym typeface="Calibri"/>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2"/>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Shape 24"/>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lstStyle>
            <a:lvl1pPr marR="0" lvl="0" algn="l" rtl="0">
              <a:spcBef>
                <a:spcPts val="0"/>
              </a:spcBef>
              <a:spcAft>
                <a:spcPts val="0"/>
              </a:spcAft>
              <a:buClr>
                <a:schemeClr val="dk1"/>
              </a:buClr>
              <a:buSzPts val="4000"/>
              <a:buFont typeface="Calibri"/>
              <a:buNone/>
              <a:defRPr sz="4000" b="1"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5" name="Shape 25"/>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lstStyle>
            <a:lvl1pPr marL="457200" marR="0" lvl="0" indent="-228600" algn="l" rtl="0">
              <a:spcBef>
                <a:spcPts val="400"/>
              </a:spcBef>
              <a:spcAft>
                <a:spcPts val="0"/>
              </a:spcAft>
              <a:buClr>
                <a:srgbClr val="888888"/>
              </a:buClr>
              <a:buSzPts val="2000"/>
              <a:buFont typeface="Noto Sans Symbols"/>
              <a:buNone/>
              <a:defRPr sz="2000" b="0" i="0" u="none" strike="noStrike" cap="none">
                <a:solidFill>
                  <a:srgbClr val="888888"/>
                </a:solidFill>
                <a:latin typeface="Calibri"/>
                <a:ea typeface="Calibri"/>
                <a:cs typeface="Calibri"/>
                <a:sym typeface="Calibri"/>
              </a:defRPr>
            </a:lvl1pPr>
            <a:lvl2pPr marL="914400" marR="0" lvl="1" indent="-228600" algn="l" rtl="0">
              <a:spcBef>
                <a:spcPts val="360"/>
              </a:spcBef>
              <a:spcAft>
                <a:spcPts val="0"/>
              </a:spcAft>
              <a:buClr>
                <a:srgbClr val="888888"/>
              </a:buClr>
              <a:buSzPts val="1800"/>
              <a:buFont typeface="Arial"/>
              <a:buNone/>
              <a:defRPr sz="1800" b="0" i="0" u="none" strike="noStrike" cap="none">
                <a:solidFill>
                  <a:srgbClr val="888888"/>
                </a:solidFill>
                <a:latin typeface="Calibri"/>
                <a:ea typeface="Calibri"/>
                <a:cs typeface="Calibri"/>
                <a:sym typeface="Calibri"/>
              </a:defRPr>
            </a:lvl2pPr>
            <a:lvl3pPr marL="1371600" marR="0" lvl="2" indent="-228600" algn="l" rtl="0">
              <a:spcBef>
                <a:spcPts val="32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3pPr>
            <a:lvl4pPr marL="1828800" marR="0" lvl="3"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4pPr>
            <a:lvl5pPr marL="2286000" marR="0" lvl="4"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5pPr>
            <a:lvl6pPr marL="2743200" marR="0" lvl="5"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6pPr>
            <a:lvl7pPr marL="3200400" marR="0" lvl="6"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7pPr>
            <a:lvl8pPr marL="3657600" marR="0" lvl="7"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8pPr>
            <a:lvl9pPr marL="4114800" marR="0" lvl="8"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26"/>
        <p:cNvGrpSpPr/>
        <p:nvPr/>
      </p:nvGrpSpPr>
      <p:grpSpPr>
        <a:xfrm>
          <a:off x="0" y="0"/>
          <a:ext cx="0" cy="0"/>
          <a:chOff x="0" y="0"/>
          <a:chExt cx="0" cy="0"/>
        </a:xfrm>
      </p:grpSpPr>
      <p:sp>
        <p:nvSpPr>
          <p:cNvPr id="27" name="Shape 2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1"/>
              </a:buClr>
              <a:buSzPts val="4400"/>
              <a:buFont typeface="Calibri"/>
              <a:buNone/>
              <a:defRPr sz="4400" b="1"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8" name="Shape 28"/>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lstStyle>
            <a:lvl1pPr marL="457200" marR="0" lvl="0" indent="-228600" algn="l" rtl="0">
              <a:spcBef>
                <a:spcPts val="480"/>
              </a:spcBef>
              <a:spcAft>
                <a:spcPts val="0"/>
              </a:spcAft>
              <a:buClr>
                <a:schemeClr val="dk1"/>
              </a:buClr>
              <a:buSzPts val="2400"/>
              <a:buFont typeface="Noto Sans Symbols"/>
              <a:buNone/>
              <a:defRPr sz="2400" b="1" i="0" u="none" strike="noStrike" cap="none">
                <a:solidFill>
                  <a:schemeClr val="dk1"/>
                </a:solidFill>
                <a:latin typeface="Calibri"/>
                <a:ea typeface="Calibri"/>
                <a:cs typeface="Calibri"/>
                <a:sym typeface="Calibri"/>
              </a:defRPr>
            </a:lvl1pPr>
            <a:lvl2pPr marL="914400" marR="0" lvl="1" indent="-228600" algn="l" rtl="0">
              <a:spcBef>
                <a:spcPts val="400"/>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1371600" marR="0" lvl="2" indent="-228600" algn="l" rtl="0">
              <a:spcBef>
                <a:spcPts val="36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828800" marR="0" lvl="3"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2286000" marR="0" lvl="4"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743200" marR="0" lvl="5"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29" name="Shape 29"/>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lstStyle>
            <a:lvl1pPr marL="457200" marR="0" lvl="0" indent="-381000" algn="l" rtl="0">
              <a:spcBef>
                <a:spcPts val="480"/>
              </a:spcBef>
              <a:spcAft>
                <a:spcPts val="0"/>
              </a:spcAft>
              <a:buClr>
                <a:schemeClr val="dk1"/>
              </a:buClr>
              <a:buSzPts val="2400"/>
              <a:buFont typeface="Noto Sans Symbols"/>
              <a:buChar char="▪"/>
              <a:defRPr sz="2400" b="0" i="0" u="none" strike="noStrike" cap="none">
                <a:solidFill>
                  <a:schemeClr val="dk1"/>
                </a:solidFill>
                <a:latin typeface="Calibri"/>
                <a:ea typeface="Calibri"/>
                <a:cs typeface="Calibri"/>
                <a:sym typeface="Calibri"/>
              </a:defRPr>
            </a:lvl1pPr>
            <a:lvl2pPr marL="914400" marR="0" lvl="1"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4pPr>
            <a:lvl5pPr marL="2286000" marR="0" lvl="4"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5pPr>
            <a:lvl6pPr marL="2743200" marR="0" lvl="5"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6pPr>
            <a:lvl7pPr marL="3200400" marR="0" lvl="6"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7pPr>
            <a:lvl8pPr marL="3657600" marR="0" lvl="7"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8pPr>
            <a:lvl9pPr marL="4114800" marR="0" lvl="8"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30" name="Shape 30"/>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lstStyle>
            <a:lvl1pPr marL="457200" marR="0" lvl="0" indent="-228600" algn="l" rtl="0">
              <a:spcBef>
                <a:spcPts val="480"/>
              </a:spcBef>
              <a:spcAft>
                <a:spcPts val="0"/>
              </a:spcAft>
              <a:buClr>
                <a:schemeClr val="dk1"/>
              </a:buClr>
              <a:buSzPts val="2400"/>
              <a:buFont typeface="Noto Sans Symbols"/>
              <a:buNone/>
              <a:defRPr sz="2400" b="1" i="0" u="none" strike="noStrike" cap="none">
                <a:solidFill>
                  <a:schemeClr val="dk1"/>
                </a:solidFill>
                <a:latin typeface="Calibri"/>
                <a:ea typeface="Calibri"/>
                <a:cs typeface="Calibri"/>
                <a:sym typeface="Calibri"/>
              </a:defRPr>
            </a:lvl1pPr>
            <a:lvl2pPr marL="914400" marR="0" lvl="1" indent="-228600" algn="l" rtl="0">
              <a:spcBef>
                <a:spcPts val="400"/>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1371600" marR="0" lvl="2" indent="-228600" algn="l" rtl="0">
              <a:spcBef>
                <a:spcPts val="36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828800" marR="0" lvl="3"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2286000" marR="0" lvl="4"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743200" marR="0" lvl="5"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31" name="Shape 31"/>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lstStyle>
            <a:lvl1pPr marL="457200" marR="0" lvl="0" indent="-381000" algn="l" rtl="0">
              <a:spcBef>
                <a:spcPts val="480"/>
              </a:spcBef>
              <a:spcAft>
                <a:spcPts val="0"/>
              </a:spcAft>
              <a:buClr>
                <a:schemeClr val="dk1"/>
              </a:buClr>
              <a:buSzPts val="2400"/>
              <a:buFont typeface="Noto Sans Symbols"/>
              <a:buChar char="▪"/>
              <a:defRPr sz="2400" b="0" i="0" u="none" strike="noStrike" cap="none">
                <a:solidFill>
                  <a:schemeClr val="dk1"/>
                </a:solidFill>
                <a:latin typeface="Calibri"/>
                <a:ea typeface="Calibri"/>
                <a:cs typeface="Calibri"/>
                <a:sym typeface="Calibri"/>
              </a:defRPr>
            </a:lvl1pPr>
            <a:lvl2pPr marL="914400" marR="0" lvl="1"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4pPr>
            <a:lvl5pPr marL="2286000" marR="0" lvl="4"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5pPr>
            <a:lvl6pPr marL="2743200" marR="0" lvl="5"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6pPr>
            <a:lvl7pPr marL="3200400" marR="0" lvl="6"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7pPr>
            <a:lvl8pPr marL="3657600" marR="0" lvl="7"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8pPr>
            <a:lvl9pPr marL="4114800" marR="0" lvl="8"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1"/>
              </a:buClr>
              <a:buSzPts val="4400"/>
              <a:buFont typeface="Calibri"/>
              <a:buNone/>
              <a:defRPr sz="4400" b="1"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34"/>
        <p:cNvGrpSpPr/>
        <p:nvPr/>
      </p:nvGrpSpPr>
      <p:grpSpPr>
        <a:xfrm>
          <a:off x="0" y="0"/>
          <a:ext cx="0" cy="0"/>
          <a:chOff x="0" y="0"/>
          <a:chExt cx="0" cy="0"/>
        </a:xfrm>
      </p:grpSpPr>
      <p:sp>
        <p:nvSpPr>
          <p:cNvPr id="35" name="Shape 35"/>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lstStyle>
            <a:lvl1pPr marR="0" lvl="0" algn="l" rtl="0">
              <a:spcBef>
                <a:spcPts val="0"/>
              </a:spcBef>
              <a:spcAft>
                <a:spcPts val="0"/>
              </a:spcAft>
              <a:buClr>
                <a:schemeClr val="dk1"/>
              </a:buClr>
              <a:buSzPts val="2000"/>
              <a:buFont typeface="Calibri"/>
              <a:buNone/>
              <a:defRPr sz="2000" b="1"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6" name="Shape 36"/>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lstStyle>
            <a:lvl1pPr marL="457200" marR="0" lvl="0" indent="-431800" algn="l" rtl="0">
              <a:spcBef>
                <a:spcPts val="640"/>
              </a:spcBef>
              <a:spcAft>
                <a:spcPts val="0"/>
              </a:spcAft>
              <a:buClr>
                <a:schemeClr val="dk1"/>
              </a:buClr>
              <a:buSzPts val="3200"/>
              <a:buFont typeface="Noto Sans Symbols"/>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37" name="Shape 37"/>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lstStyle>
            <a:lvl1pPr marL="457200" marR="0" lvl="0" indent="-228600" algn="l" rtl="0">
              <a:spcBef>
                <a:spcPts val="280"/>
              </a:spcBef>
              <a:spcAft>
                <a:spcPts val="0"/>
              </a:spcAft>
              <a:buClr>
                <a:schemeClr val="dk1"/>
              </a:buClr>
              <a:buSzPts val="1400"/>
              <a:buFont typeface="Noto Sans Symbols"/>
              <a:buNone/>
              <a:defRPr sz="1400" b="0" i="0" u="none" strike="noStrike" cap="none">
                <a:solidFill>
                  <a:schemeClr val="dk1"/>
                </a:solidFill>
                <a:latin typeface="Calibri"/>
                <a:ea typeface="Calibri"/>
                <a:cs typeface="Calibri"/>
                <a:sym typeface="Calibri"/>
              </a:defRPr>
            </a:lvl1pPr>
            <a:lvl2pPr marL="914400" marR="0" lvl="1" indent="-228600" algn="l" rtl="0">
              <a:spcBef>
                <a:spcPts val="24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spcBef>
                <a:spcPts val="2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3pPr>
            <a:lvl4pPr marL="1828800" marR="0" lvl="3"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4pPr>
            <a:lvl5pPr marL="2286000" marR="0" lvl="4"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5pPr>
            <a:lvl6pPr marL="2743200" marR="0" lvl="5"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6pPr>
            <a:lvl7pPr marL="3200400" marR="0" lvl="6"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7pPr>
            <a:lvl8pPr marL="3657600" marR="0" lvl="7"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8pPr>
            <a:lvl9pPr marL="4114800" marR="0" lvl="8"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38"/>
        <p:cNvGrpSpPr/>
        <p:nvPr/>
      </p:nvGrpSpPr>
      <p:grpSpPr>
        <a:xfrm>
          <a:off x="0" y="0"/>
          <a:ext cx="0" cy="0"/>
          <a:chOff x="0" y="0"/>
          <a:chExt cx="0" cy="0"/>
        </a:xfrm>
      </p:grpSpPr>
      <p:sp>
        <p:nvSpPr>
          <p:cNvPr id="39" name="Shape 39"/>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lstStyle>
            <a:lvl1pPr marR="0" lvl="0" algn="l" rtl="0">
              <a:spcBef>
                <a:spcPts val="0"/>
              </a:spcBef>
              <a:spcAft>
                <a:spcPts val="0"/>
              </a:spcAft>
              <a:buClr>
                <a:schemeClr val="dk1"/>
              </a:buClr>
              <a:buSzPts val="2000"/>
              <a:buFont typeface="Calibri"/>
              <a:buNone/>
              <a:defRPr sz="2000" b="1"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0" name="Shape 40"/>
          <p:cNvSpPr>
            <a:spLocks noGrp="1"/>
          </p:cNvSpPr>
          <p:nvPr>
            <p:ph type="pic" idx="2"/>
          </p:nvPr>
        </p:nvSpPr>
        <p:spPr>
          <a:xfrm>
            <a:off x="1792288" y="612775"/>
            <a:ext cx="5486400" cy="4114800"/>
          </a:xfrm>
          <a:prstGeom prst="rect">
            <a:avLst/>
          </a:prstGeom>
          <a:noFill/>
          <a:ln>
            <a:noFill/>
          </a:ln>
        </p:spPr>
        <p:txBody>
          <a:bodyPr spcFirstLastPara="1" wrap="square" lIns="91425" tIns="45700" rIns="91425" bIns="45700" anchor="t" anchorCtr="0"/>
          <a:lstStyle>
            <a:lvl1pPr marR="0" lvl="0" algn="l" rtl="0">
              <a:spcBef>
                <a:spcPts val="640"/>
              </a:spcBef>
              <a:spcAft>
                <a:spcPts val="0"/>
              </a:spcAft>
              <a:buClr>
                <a:schemeClr val="dk1"/>
              </a:buClr>
              <a:buSzPts val="3200"/>
              <a:buFont typeface="Noto Sans Symbols"/>
              <a:buNone/>
              <a:defRPr sz="3200" b="0" i="0" u="none" strike="noStrike" cap="none">
                <a:solidFill>
                  <a:schemeClr val="dk1"/>
                </a:solidFill>
                <a:latin typeface="Calibri"/>
                <a:ea typeface="Calibri"/>
                <a:cs typeface="Calibri"/>
                <a:sym typeface="Calibri"/>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41" name="Shape 41"/>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lstStyle>
            <a:lvl1pPr marL="457200" marR="0" lvl="0" indent="-228600" algn="l" rtl="0">
              <a:spcBef>
                <a:spcPts val="280"/>
              </a:spcBef>
              <a:spcAft>
                <a:spcPts val="0"/>
              </a:spcAft>
              <a:buClr>
                <a:schemeClr val="dk1"/>
              </a:buClr>
              <a:buSzPts val="1400"/>
              <a:buFont typeface="Noto Sans Symbols"/>
              <a:buNone/>
              <a:defRPr sz="1400" b="0" i="0" u="none" strike="noStrike" cap="none">
                <a:solidFill>
                  <a:schemeClr val="dk1"/>
                </a:solidFill>
                <a:latin typeface="Calibri"/>
                <a:ea typeface="Calibri"/>
                <a:cs typeface="Calibri"/>
                <a:sym typeface="Calibri"/>
              </a:defRPr>
            </a:lvl1pPr>
            <a:lvl2pPr marL="914400" marR="0" lvl="1" indent="-228600" algn="l" rtl="0">
              <a:spcBef>
                <a:spcPts val="24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spcBef>
                <a:spcPts val="2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3pPr>
            <a:lvl4pPr marL="1828800" marR="0" lvl="3"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4pPr>
            <a:lvl5pPr marL="2286000" marR="0" lvl="4"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5pPr>
            <a:lvl6pPr marL="2743200" marR="0" lvl="5"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6pPr>
            <a:lvl7pPr marL="3200400" marR="0" lvl="6"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7pPr>
            <a:lvl8pPr marL="3657600" marR="0" lvl="7"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8pPr>
            <a:lvl9pPr marL="4114800" marR="0" lvl="8"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
        <p:cNvGrpSpPr/>
        <p:nvPr/>
      </p:nvGrpSpPr>
      <p:grpSpPr>
        <a:xfrm>
          <a:off x="0" y="0"/>
          <a:ext cx="0" cy="0"/>
          <a:chOff x="0" y="0"/>
          <a:chExt cx="0" cy="0"/>
        </a:xfrm>
      </p:grpSpPr>
      <p:sp>
        <p:nvSpPr>
          <p:cNvPr id="8" name="Shape 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1"/>
              </a:buClr>
              <a:buSzPts val="4400"/>
              <a:buFont typeface="Calibri"/>
              <a:buNone/>
              <a:defRPr sz="4400" b="1"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9" name="Shape 9"/>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lstStyle>
            <a:lvl1pPr marL="457200" marR="0" lvl="0" indent="-431800" algn="l" rtl="0">
              <a:spcBef>
                <a:spcPts val="640"/>
              </a:spcBef>
              <a:spcAft>
                <a:spcPts val="0"/>
              </a:spcAft>
              <a:buClr>
                <a:schemeClr val="dk1"/>
              </a:buClr>
              <a:buSzPts val="3200"/>
              <a:buFont typeface="Noto Sans Symbols"/>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0" name="Shape 1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8"/>
        <p:cNvGrpSpPr/>
        <p:nvPr/>
      </p:nvGrpSpPr>
      <p:grpSpPr>
        <a:xfrm>
          <a:off x="0" y="0"/>
          <a:ext cx="0" cy="0"/>
          <a:chOff x="0" y="0"/>
          <a:chExt cx="0" cy="0"/>
        </a:xfrm>
      </p:grpSpPr>
      <p:sp>
        <p:nvSpPr>
          <p:cNvPr id="49" name="Shape 49"/>
          <p:cNvSpPr txBox="1">
            <a:spLocks noGrp="1"/>
          </p:cNvSpPr>
          <p:nvPr>
            <p:ph type="title"/>
          </p:nvPr>
        </p:nvSpPr>
        <p:spPr>
          <a:xfrm>
            <a:off x="457200" y="274638"/>
            <a:ext cx="8229600" cy="11430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Clr>
                <a:schemeClr val="dk1"/>
              </a:buClr>
              <a:buSzPts val="4400"/>
              <a:buFont typeface="Calibri"/>
              <a:buNone/>
              <a:defRPr sz="4400" b="1" i="0" u="none" strike="noStrike" cap="non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50" name="Shape 50"/>
          <p:cNvSpPr txBox="1">
            <a:spLocks noGrp="1"/>
          </p:cNvSpPr>
          <p:nvPr>
            <p:ph type="body" idx="1"/>
          </p:nvPr>
        </p:nvSpPr>
        <p:spPr>
          <a:xfrm>
            <a:off x="457200" y="1600200"/>
            <a:ext cx="8229600" cy="4526100"/>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Noto Sans Symbols"/>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51" name="Shape 51"/>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5.jp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mailto:tascha@uw.edu"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hyperlink" Target="mailto:klothian@uw.edu" TargetMode="External"/><Relationship Id="rId5" Type="http://schemas.openxmlformats.org/officeDocument/2006/relationships/hyperlink" Target="mailto:staceyaw@uw.edu" TargetMode="Externa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8.jpg"/><Relationship Id="rId5" Type="http://schemas.openxmlformats.org/officeDocument/2006/relationships/image" Target="../media/image7.jpg"/><Relationship Id="rId4" Type="http://schemas.openxmlformats.org/officeDocument/2006/relationships/image" Target="../media/image6.jp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10.jpg"/><Relationship Id="rId4" Type="http://schemas.openxmlformats.org/officeDocument/2006/relationships/image" Target="../media/image9.jp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ctrTitle"/>
          </p:nvPr>
        </p:nvSpPr>
        <p:spPr>
          <a:xfrm>
            <a:off x="685800" y="2693987"/>
            <a:ext cx="7772400" cy="1470025"/>
          </a:xfrm>
          <a:prstGeom prst="rect">
            <a:avLst/>
          </a:prstGeom>
          <a:noFill/>
          <a:ln>
            <a:noFill/>
          </a:ln>
        </p:spPr>
        <p:txBody>
          <a:bodyPr spcFirstLastPara="1" wrap="square" lIns="91425" tIns="45700" rIns="91425" bIns="45700" anchor="ctr" anchorCtr="0">
            <a:noAutofit/>
          </a:bodyPr>
          <a:lstStyle/>
          <a:p>
            <a:pPr marL="0" lvl="0" indent="0" rtl="0">
              <a:spcBef>
                <a:spcPts val="0"/>
              </a:spcBef>
              <a:spcAft>
                <a:spcPts val="600"/>
              </a:spcAft>
              <a:buClr>
                <a:schemeClr val="dk1"/>
              </a:buClr>
              <a:buSzPts val="1100"/>
              <a:buFont typeface="Arial"/>
              <a:buNone/>
            </a:pPr>
            <a:r>
              <a:rPr lang="en-US" sz="3600" dirty="0">
                <a:latin typeface="Arial"/>
                <a:ea typeface="Arial"/>
                <a:cs typeface="Arial"/>
                <a:sym typeface="Arial"/>
              </a:rPr>
              <a:t>Kenyan public librarians’ role in mobile-centric information access</a:t>
            </a:r>
            <a:endParaRPr sz="3600" b="1" i="0" u="none" strike="noStrike" cap="none" dirty="0">
              <a:solidFill>
                <a:schemeClr val="dk1"/>
              </a:solidFill>
              <a:latin typeface="Calibri"/>
              <a:ea typeface="Calibri"/>
              <a:cs typeface="Calibri"/>
              <a:sym typeface="Calibri"/>
            </a:endParaRPr>
          </a:p>
        </p:txBody>
      </p:sp>
      <p:sp>
        <p:nvSpPr>
          <p:cNvPr id="96" name="Shape 96"/>
          <p:cNvSpPr txBox="1">
            <a:spLocks noGrp="1"/>
          </p:cNvSpPr>
          <p:nvPr>
            <p:ph type="subTitle" idx="1"/>
          </p:nvPr>
        </p:nvSpPr>
        <p:spPr>
          <a:xfrm>
            <a:off x="1371600" y="5001771"/>
            <a:ext cx="6400800" cy="1415693"/>
          </a:xfrm>
          <a:prstGeom prst="rect">
            <a:avLst/>
          </a:prstGeom>
          <a:noFill/>
          <a:ln>
            <a:noFill/>
          </a:ln>
        </p:spPr>
        <p:txBody>
          <a:bodyPr spcFirstLastPara="1" wrap="square" lIns="91425" tIns="45700" rIns="91425" bIns="45700" anchor="t" anchorCtr="0">
            <a:noAutofit/>
          </a:bodyPr>
          <a:lstStyle/>
          <a:p>
            <a:pPr marL="0" marR="0" lvl="0" indent="0" algn="ctr" rtl="0">
              <a:lnSpc>
                <a:spcPct val="80000"/>
              </a:lnSpc>
              <a:spcBef>
                <a:spcPts val="0"/>
              </a:spcBef>
              <a:spcAft>
                <a:spcPts val="0"/>
              </a:spcAft>
              <a:buClr>
                <a:srgbClr val="888888"/>
              </a:buClr>
              <a:buSzPts val="2799"/>
              <a:buFont typeface="Noto Sans Symbols"/>
              <a:buNone/>
            </a:pPr>
            <a:r>
              <a:rPr lang="en-US" sz="2799"/>
              <a:t>Stacey Wedlake &amp; Karah Lothian</a:t>
            </a:r>
            <a:endParaRPr sz="2799" b="0" i="0" u="none" strike="noStrike" cap="none">
              <a:solidFill>
                <a:srgbClr val="888888"/>
              </a:solidFill>
              <a:latin typeface="Calibri"/>
              <a:ea typeface="Calibri"/>
              <a:cs typeface="Calibri"/>
              <a:sym typeface="Calibri"/>
            </a:endParaRPr>
          </a:p>
          <a:p>
            <a:pPr marL="0" marR="0" lvl="0" indent="0" algn="ctr" rtl="0">
              <a:lnSpc>
                <a:spcPct val="80000"/>
              </a:lnSpc>
              <a:spcBef>
                <a:spcPts val="395"/>
              </a:spcBef>
              <a:spcAft>
                <a:spcPts val="0"/>
              </a:spcAft>
              <a:buClr>
                <a:srgbClr val="888888"/>
              </a:buClr>
              <a:buSzPts val="1974"/>
              <a:buFont typeface="Noto Sans Symbols"/>
              <a:buNone/>
            </a:pPr>
            <a:r>
              <a:rPr lang="en-US" sz="1974"/>
              <a:t>May 2018</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Shape 18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lvl="0" indent="0" rtl="0">
              <a:spcBef>
                <a:spcPts val="0"/>
              </a:spcBef>
              <a:spcAft>
                <a:spcPts val="0"/>
              </a:spcAft>
              <a:buClr>
                <a:schemeClr val="dk1"/>
              </a:buClr>
              <a:buSzPts val="4400"/>
              <a:buFont typeface="Calibri"/>
              <a:buNone/>
            </a:pPr>
            <a:r>
              <a:rPr lang="en-US"/>
              <a:t>MIL Kenya</a:t>
            </a:r>
            <a:endParaRPr/>
          </a:p>
        </p:txBody>
      </p:sp>
      <p:pic>
        <p:nvPicPr>
          <p:cNvPr id="181" name="Shape 181" descr="TASCHA_avatar_512.png"/>
          <p:cNvPicPr preferRelativeResize="0"/>
          <p:nvPr/>
        </p:nvPicPr>
        <p:blipFill rotWithShape="1">
          <a:blip r:embed="rId3">
            <a:alphaModFix/>
          </a:blip>
          <a:srcRect/>
          <a:stretch/>
        </p:blipFill>
        <p:spPr>
          <a:xfrm>
            <a:off x="166048" y="220046"/>
            <a:ext cx="609600" cy="609600"/>
          </a:xfrm>
          <a:prstGeom prst="rect">
            <a:avLst/>
          </a:prstGeom>
          <a:noFill/>
          <a:ln>
            <a:noFill/>
          </a:ln>
        </p:spPr>
      </p:pic>
      <p:graphicFrame>
        <p:nvGraphicFramePr>
          <p:cNvPr id="182" name="Shape 182"/>
          <p:cNvGraphicFramePr/>
          <p:nvPr/>
        </p:nvGraphicFramePr>
        <p:xfrm>
          <a:off x="843975" y="1706847"/>
          <a:ext cx="3000000" cy="3000000"/>
        </p:xfrm>
        <a:graphic>
          <a:graphicData uri="http://schemas.openxmlformats.org/drawingml/2006/table">
            <a:tbl>
              <a:tblPr firstRow="1" bandRow="1">
                <a:noFill/>
                <a:tableStyleId>{8B1DA285-281F-4A2D-A7D2-4EB4E59CB054}</a:tableStyleId>
              </a:tblPr>
              <a:tblGrid>
                <a:gridCol w="1422375">
                  <a:extLst>
                    <a:ext uri="{9D8B030D-6E8A-4147-A177-3AD203B41FA5}">
                      <a16:colId xmlns:a16="http://schemas.microsoft.com/office/drawing/2014/main" val="20000"/>
                    </a:ext>
                  </a:extLst>
                </a:gridCol>
                <a:gridCol w="6033675">
                  <a:extLst>
                    <a:ext uri="{9D8B030D-6E8A-4147-A177-3AD203B41FA5}">
                      <a16:colId xmlns:a16="http://schemas.microsoft.com/office/drawing/2014/main" val="20001"/>
                    </a:ext>
                  </a:extLst>
                </a:gridCol>
              </a:tblGrid>
              <a:tr h="370850">
                <a:tc>
                  <a:txBody>
                    <a:bodyPr/>
                    <a:lstStyle/>
                    <a:p>
                      <a:pPr marL="0" marR="0" lvl="0" indent="0" algn="l" rtl="0">
                        <a:spcBef>
                          <a:spcPts val="0"/>
                        </a:spcBef>
                        <a:spcAft>
                          <a:spcPts val="0"/>
                        </a:spcAft>
                        <a:buNone/>
                      </a:pPr>
                      <a:r>
                        <a:rPr lang="en-US" sz="1800" b="0"/>
                        <a:t>Mon &amp; Tues</a:t>
                      </a:r>
                      <a:endParaRPr sz="1800" b="0" u="none" strike="noStrike" cap="none"/>
                    </a:p>
                  </a:txBody>
                  <a:tcPr marL="91450" marR="91450" marT="45725" marB="45725"/>
                </a:tc>
                <a:tc>
                  <a:txBody>
                    <a:bodyPr/>
                    <a:lstStyle/>
                    <a:p>
                      <a:pPr marL="0" lvl="0" indent="0" rtl="0">
                        <a:spcBef>
                          <a:spcPts val="0"/>
                        </a:spcBef>
                        <a:spcAft>
                          <a:spcPts val="0"/>
                        </a:spcAft>
                        <a:buNone/>
                      </a:pPr>
                      <a:r>
                        <a:rPr lang="en-US" sz="2400" b="0"/>
                        <a:t>EIFL training skills curriculum</a:t>
                      </a:r>
                      <a:endParaRPr sz="2400" b="0"/>
                    </a:p>
                  </a:txBody>
                  <a:tcPr marL="91450" marR="91450" marT="45725" marB="45725"/>
                </a:tc>
                <a:extLst>
                  <a:ext uri="{0D108BD9-81ED-4DB2-BD59-A6C34878D82A}">
                    <a16:rowId xmlns:a16="http://schemas.microsoft.com/office/drawing/2014/main" val="10000"/>
                  </a:ext>
                </a:extLst>
              </a:tr>
              <a:tr h="370850">
                <a:tc rowSpan="2">
                  <a:txBody>
                    <a:bodyPr/>
                    <a:lstStyle/>
                    <a:p>
                      <a:pPr marL="0" marR="0" lvl="0" indent="0" algn="l" rtl="0">
                        <a:spcBef>
                          <a:spcPts val="0"/>
                        </a:spcBef>
                        <a:spcAft>
                          <a:spcPts val="0"/>
                        </a:spcAft>
                        <a:buNone/>
                      </a:pPr>
                      <a:r>
                        <a:rPr lang="en-US" sz="1800" b="1"/>
                        <a:t>Wed</a:t>
                      </a:r>
                      <a:endParaRPr sz="1800" b="1"/>
                    </a:p>
                  </a:txBody>
                  <a:tcPr marL="91450" marR="91450" marT="45725" marB="45725"/>
                </a:tc>
                <a:tc>
                  <a:txBody>
                    <a:bodyPr/>
                    <a:lstStyle/>
                    <a:p>
                      <a:pPr marL="0" lvl="0" indent="0" rtl="0">
                        <a:spcBef>
                          <a:spcPts val="0"/>
                        </a:spcBef>
                        <a:spcAft>
                          <a:spcPts val="0"/>
                        </a:spcAft>
                        <a:buNone/>
                      </a:pPr>
                      <a:r>
                        <a:rPr lang="en-US" sz="2400" b="1"/>
                        <a:t>Introduction to Smartphones and Mobile Internet</a:t>
                      </a:r>
                      <a:endParaRPr sz="2400" b="1"/>
                    </a:p>
                  </a:txBody>
                  <a:tcPr marL="91450" marR="91450" marT="45725" marB="45725"/>
                </a:tc>
                <a:extLst>
                  <a:ext uri="{0D108BD9-81ED-4DB2-BD59-A6C34878D82A}">
                    <a16:rowId xmlns:a16="http://schemas.microsoft.com/office/drawing/2014/main" val="10001"/>
                  </a:ext>
                </a:extLst>
              </a:tr>
              <a:tr h="370850">
                <a:tc vMerge="1">
                  <a:txBody>
                    <a:bodyPr/>
                    <a:lstStyle/>
                    <a:p>
                      <a:endParaRPr lang="en-US"/>
                    </a:p>
                  </a:txBody>
                  <a:tcPr/>
                </a:tc>
                <a:tc>
                  <a:txBody>
                    <a:bodyPr/>
                    <a:lstStyle/>
                    <a:p>
                      <a:pPr marL="0" lvl="0" indent="0" rtl="0">
                        <a:spcBef>
                          <a:spcPts val="0"/>
                        </a:spcBef>
                        <a:spcAft>
                          <a:spcPts val="0"/>
                        </a:spcAft>
                        <a:buNone/>
                      </a:pPr>
                      <a:r>
                        <a:rPr lang="en-US" sz="2400" b="1"/>
                        <a:t>Mobile Security and Information Searching</a:t>
                      </a:r>
                      <a:endParaRPr sz="2400" b="1"/>
                    </a:p>
                  </a:txBody>
                  <a:tcPr marL="91450" marR="91450" marT="45725" marB="45725"/>
                </a:tc>
                <a:extLst>
                  <a:ext uri="{0D108BD9-81ED-4DB2-BD59-A6C34878D82A}">
                    <a16:rowId xmlns:a16="http://schemas.microsoft.com/office/drawing/2014/main" val="10002"/>
                  </a:ext>
                </a:extLst>
              </a:tr>
              <a:tr h="370850">
                <a:tc rowSpan="2">
                  <a:txBody>
                    <a:bodyPr/>
                    <a:lstStyle/>
                    <a:p>
                      <a:pPr marL="0" marR="0" lvl="0" indent="0" algn="l" rtl="0">
                        <a:spcBef>
                          <a:spcPts val="0"/>
                        </a:spcBef>
                        <a:spcAft>
                          <a:spcPts val="0"/>
                        </a:spcAft>
                        <a:buNone/>
                      </a:pPr>
                      <a:r>
                        <a:rPr lang="en-US" sz="1800" b="1"/>
                        <a:t>Thurs</a:t>
                      </a:r>
                      <a:endParaRPr sz="1800" b="1"/>
                    </a:p>
                  </a:txBody>
                  <a:tcPr marL="91450" marR="91450" marT="45725" marB="45725"/>
                </a:tc>
                <a:tc>
                  <a:txBody>
                    <a:bodyPr/>
                    <a:lstStyle/>
                    <a:p>
                      <a:pPr marL="0" lvl="0" indent="0" rtl="0">
                        <a:spcBef>
                          <a:spcPts val="0"/>
                        </a:spcBef>
                        <a:spcAft>
                          <a:spcPts val="0"/>
                        </a:spcAft>
                        <a:buNone/>
                      </a:pPr>
                      <a:r>
                        <a:rPr lang="en-US" sz="2400" b="1"/>
                        <a:t>Making mobile phones work for you (includes local apps)</a:t>
                      </a:r>
                      <a:endParaRPr sz="2400" b="1"/>
                    </a:p>
                  </a:txBody>
                  <a:tcPr marL="91450" marR="91450" marT="45725" marB="45725"/>
                </a:tc>
                <a:extLst>
                  <a:ext uri="{0D108BD9-81ED-4DB2-BD59-A6C34878D82A}">
                    <a16:rowId xmlns:a16="http://schemas.microsoft.com/office/drawing/2014/main" val="10003"/>
                  </a:ext>
                </a:extLst>
              </a:tr>
              <a:tr h="370850">
                <a:tc vMerge="1">
                  <a:txBody>
                    <a:bodyPr/>
                    <a:lstStyle/>
                    <a:p>
                      <a:endParaRPr lang="en-US"/>
                    </a:p>
                  </a:txBody>
                  <a:tcPr/>
                </a:tc>
                <a:tc>
                  <a:txBody>
                    <a:bodyPr/>
                    <a:lstStyle/>
                    <a:p>
                      <a:pPr marL="0" lvl="0" indent="0" rtl="0">
                        <a:spcBef>
                          <a:spcPts val="0"/>
                        </a:spcBef>
                        <a:spcAft>
                          <a:spcPts val="0"/>
                        </a:spcAft>
                        <a:buNone/>
                      </a:pPr>
                      <a:r>
                        <a:rPr lang="en-US" sz="2400" b="1"/>
                        <a:t>Accessing library e-resources on smartphones</a:t>
                      </a:r>
                      <a:endParaRPr sz="2400" b="1"/>
                    </a:p>
                  </a:txBody>
                  <a:tcPr marL="91450" marR="91450" marT="45725" marB="45725"/>
                </a:tc>
                <a:extLst>
                  <a:ext uri="{0D108BD9-81ED-4DB2-BD59-A6C34878D82A}">
                    <a16:rowId xmlns:a16="http://schemas.microsoft.com/office/drawing/2014/main" val="10004"/>
                  </a:ext>
                </a:extLst>
              </a:tr>
              <a:tr h="370850">
                <a:tc>
                  <a:txBody>
                    <a:bodyPr/>
                    <a:lstStyle/>
                    <a:p>
                      <a:pPr marL="0" marR="0" lvl="0" indent="0" algn="l" rtl="0">
                        <a:spcBef>
                          <a:spcPts val="0"/>
                        </a:spcBef>
                        <a:spcAft>
                          <a:spcPts val="0"/>
                        </a:spcAft>
                        <a:buNone/>
                      </a:pPr>
                      <a:r>
                        <a:rPr lang="en-US" sz="1800"/>
                        <a:t>Friday</a:t>
                      </a:r>
                      <a:endParaRPr sz="1800"/>
                    </a:p>
                  </a:txBody>
                  <a:tcPr marL="91450" marR="91450" marT="45725" marB="45725"/>
                </a:tc>
                <a:tc>
                  <a:txBody>
                    <a:bodyPr/>
                    <a:lstStyle/>
                    <a:p>
                      <a:pPr marL="0" lvl="0" indent="0" rtl="0">
                        <a:spcBef>
                          <a:spcPts val="0"/>
                        </a:spcBef>
                        <a:spcAft>
                          <a:spcPts val="0"/>
                        </a:spcAft>
                        <a:buNone/>
                      </a:pPr>
                      <a:r>
                        <a:rPr lang="en-US" sz="2400"/>
                        <a:t>Practice teaching using mini-modules</a:t>
                      </a:r>
                      <a:endParaRPr sz="2400"/>
                    </a:p>
                  </a:txBody>
                  <a:tcPr marL="91450" marR="91450" marT="45725" marB="45725"/>
                </a:tc>
                <a:extLst>
                  <a:ext uri="{0D108BD9-81ED-4DB2-BD59-A6C34878D82A}">
                    <a16:rowId xmlns:a16="http://schemas.microsoft.com/office/drawing/2014/main" val="10005"/>
                  </a:ext>
                </a:extLst>
              </a:tr>
            </a:tbl>
          </a:graphicData>
        </a:graphic>
      </p:graphicFrame>
      <p:sp>
        <p:nvSpPr>
          <p:cNvPr id="183" name="Shape 183"/>
          <p:cNvSpPr txBox="1"/>
          <p:nvPr/>
        </p:nvSpPr>
        <p:spPr>
          <a:xfrm>
            <a:off x="865750" y="5584850"/>
            <a:ext cx="7455900" cy="8319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US" sz="2400"/>
              <a:t>Including 7 mini-modules (lessons lasting about 30 minutes long)</a:t>
            </a:r>
            <a:endParaRPr sz="24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Shape 189"/>
          <p:cNvSpPr txBox="1">
            <a:spLocks noGrp="1"/>
          </p:cNvSpPr>
          <p:nvPr>
            <p:ph type="title"/>
          </p:nvPr>
        </p:nvSpPr>
        <p:spPr>
          <a:xfrm>
            <a:off x="457200" y="274638"/>
            <a:ext cx="8229600" cy="1143000"/>
          </a:xfrm>
          <a:prstGeom prst="rect">
            <a:avLst/>
          </a:prstGeom>
        </p:spPr>
        <p:txBody>
          <a:bodyPr spcFirstLastPara="1" wrap="square" lIns="91425" tIns="45700" rIns="91425" bIns="45700" anchor="ctr" anchorCtr="0">
            <a:noAutofit/>
          </a:bodyPr>
          <a:lstStyle/>
          <a:p>
            <a:pPr marL="0" lvl="0" indent="0">
              <a:spcBef>
                <a:spcPts val="0"/>
              </a:spcBef>
              <a:spcAft>
                <a:spcPts val="0"/>
              </a:spcAft>
              <a:buNone/>
            </a:pPr>
            <a:r>
              <a:rPr lang="en-US"/>
              <a:t>Friday: Practice teaching</a:t>
            </a:r>
            <a:endParaRPr/>
          </a:p>
        </p:txBody>
      </p:sp>
      <p:sp>
        <p:nvSpPr>
          <p:cNvPr id="190" name="Shape 190"/>
          <p:cNvSpPr txBox="1">
            <a:spLocks noGrp="1"/>
          </p:cNvSpPr>
          <p:nvPr>
            <p:ph type="body" idx="1"/>
          </p:nvPr>
        </p:nvSpPr>
        <p:spPr>
          <a:xfrm>
            <a:off x="457200" y="1600200"/>
            <a:ext cx="8229600" cy="4526100"/>
          </a:xfrm>
          <a:prstGeom prst="rect">
            <a:avLst/>
          </a:prstGeom>
        </p:spPr>
        <p:txBody>
          <a:bodyPr spcFirstLastPara="1" wrap="square" lIns="91425" tIns="45700" rIns="91425" bIns="45700" anchor="t" anchorCtr="0">
            <a:noAutofit/>
          </a:bodyPr>
          <a:lstStyle/>
          <a:p>
            <a:pPr marL="0" lvl="0" indent="0">
              <a:spcBef>
                <a:spcPts val="640"/>
              </a:spcBef>
              <a:spcAft>
                <a:spcPts val="0"/>
              </a:spcAft>
              <a:buNone/>
            </a:pPr>
            <a:endParaRPr/>
          </a:p>
        </p:txBody>
      </p:sp>
      <p:pic>
        <p:nvPicPr>
          <p:cNvPr id="191" name="Shape 191"/>
          <p:cNvPicPr preferRelativeResize="0"/>
          <p:nvPr/>
        </p:nvPicPr>
        <p:blipFill rotWithShape="1">
          <a:blip r:embed="rId3">
            <a:alphaModFix/>
          </a:blip>
          <a:srcRect l="3592" t="6387" r="7487" b="25147"/>
          <a:stretch/>
        </p:blipFill>
        <p:spPr>
          <a:xfrm>
            <a:off x="457200" y="1600200"/>
            <a:ext cx="8131052" cy="4695198"/>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Shape 19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4400"/>
              <a:buFont typeface="Calibri"/>
              <a:buNone/>
            </a:pPr>
            <a:r>
              <a:rPr lang="en-US"/>
              <a:t>May 2018: Cascade training</a:t>
            </a:r>
            <a:endParaRPr sz="4400" b="1" i="0" u="none" strike="noStrike" cap="none">
              <a:solidFill>
                <a:schemeClr val="dk1"/>
              </a:solidFill>
              <a:latin typeface="Calibri"/>
              <a:ea typeface="Calibri"/>
              <a:cs typeface="Calibri"/>
              <a:sym typeface="Calibri"/>
            </a:endParaRPr>
          </a:p>
        </p:txBody>
      </p:sp>
      <p:sp>
        <p:nvSpPr>
          <p:cNvPr id="197" name="Shape 197"/>
          <p:cNvSpPr txBox="1">
            <a:spLocks noGrp="1"/>
          </p:cNvSpPr>
          <p:nvPr>
            <p:ph type="body" idx="1"/>
          </p:nvPr>
        </p:nvSpPr>
        <p:spPr>
          <a:xfrm>
            <a:off x="457200" y="1600200"/>
            <a:ext cx="8229600" cy="4526100"/>
          </a:xfrm>
          <a:prstGeom prst="rect">
            <a:avLst/>
          </a:prstGeom>
          <a:noFill/>
          <a:ln>
            <a:noFill/>
          </a:ln>
        </p:spPr>
        <p:txBody>
          <a:bodyPr spcFirstLastPara="1" wrap="square" lIns="91425" tIns="45700" rIns="91425" bIns="45700" anchor="t" anchorCtr="0">
            <a:noAutofit/>
          </a:bodyPr>
          <a:lstStyle/>
          <a:p>
            <a:pPr marL="0" lvl="0" indent="0" rtl="0">
              <a:spcBef>
                <a:spcPts val="0"/>
              </a:spcBef>
              <a:spcAft>
                <a:spcPts val="0"/>
              </a:spcAft>
              <a:buNone/>
            </a:pPr>
            <a:r>
              <a:rPr lang="en-US" sz="3000"/>
              <a:t>May 2018: 3 of the original MIL trainees just delivered the first “cascade” training to the KNLS ICT Officers</a:t>
            </a:r>
            <a:endParaRPr sz="3000"/>
          </a:p>
        </p:txBody>
      </p:sp>
      <p:pic>
        <p:nvPicPr>
          <p:cNvPr id="198" name="Shape 198" descr="TASCHA_avatar_512.png"/>
          <p:cNvPicPr preferRelativeResize="0"/>
          <p:nvPr/>
        </p:nvPicPr>
        <p:blipFill rotWithShape="1">
          <a:blip r:embed="rId3">
            <a:alphaModFix/>
          </a:blip>
          <a:srcRect/>
          <a:stretch/>
        </p:blipFill>
        <p:spPr>
          <a:xfrm>
            <a:off x="166048" y="220046"/>
            <a:ext cx="609600" cy="609600"/>
          </a:xfrm>
          <a:prstGeom prst="rect">
            <a:avLst/>
          </a:prstGeom>
          <a:noFill/>
          <a:ln>
            <a:noFill/>
          </a:ln>
        </p:spPr>
      </p:pic>
      <p:pic>
        <p:nvPicPr>
          <p:cNvPr id="199" name="Shape 199"/>
          <p:cNvPicPr preferRelativeResize="0"/>
          <p:nvPr/>
        </p:nvPicPr>
        <p:blipFill rotWithShape="1">
          <a:blip r:embed="rId4">
            <a:alphaModFix/>
          </a:blip>
          <a:srcRect l="7424" t="9649"/>
          <a:stretch/>
        </p:blipFill>
        <p:spPr>
          <a:xfrm>
            <a:off x="3324551" y="2835900"/>
            <a:ext cx="4701695" cy="344142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Shape 20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4400"/>
              <a:buFont typeface="Calibri"/>
              <a:buNone/>
            </a:pPr>
            <a:r>
              <a:rPr lang="en-US"/>
              <a:t>Lessons learned</a:t>
            </a:r>
            <a:endParaRPr sz="4400" b="1" i="0" u="none" strike="noStrike" cap="none">
              <a:solidFill>
                <a:schemeClr val="dk1"/>
              </a:solidFill>
              <a:latin typeface="Calibri"/>
              <a:ea typeface="Calibri"/>
              <a:cs typeface="Calibri"/>
              <a:sym typeface="Calibri"/>
            </a:endParaRPr>
          </a:p>
        </p:txBody>
      </p:sp>
      <p:sp>
        <p:nvSpPr>
          <p:cNvPr id="205" name="Shape 205"/>
          <p:cNvSpPr txBox="1">
            <a:spLocks noGrp="1"/>
          </p:cNvSpPr>
          <p:nvPr>
            <p:ph type="body" idx="1"/>
          </p:nvPr>
        </p:nvSpPr>
        <p:spPr>
          <a:xfrm>
            <a:off x="457200" y="1600200"/>
            <a:ext cx="4038600" cy="4526100"/>
          </a:xfrm>
          <a:prstGeom prst="rect">
            <a:avLst/>
          </a:prstGeom>
          <a:noFill/>
          <a:ln>
            <a:noFill/>
          </a:ln>
        </p:spPr>
        <p:txBody>
          <a:bodyPr spcFirstLastPara="1" wrap="square" lIns="91425" tIns="45700" rIns="91425" bIns="45700" anchor="t" anchorCtr="0">
            <a:noAutofit/>
          </a:bodyPr>
          <a:lstStyle/>
          <a:p>
            <a:pPr marL="0" lvl="0" indent="0" rtl="0">
              <a:spcBef>
                <a:spcPts val="640"/>
              </a:spcBef>
              <a:spcAft>
                <a:spcPts val="0"/>
              </a:spcAft>
              <a:buClr>
                <a:srgbClr val="000000"/>
              </a:buClr>
              <a:buSzPts val="1100"/>
              <a:buFont typeface="Arial"/>
              <a:buNone/>
            </a:pPr>
            <a:r>
              <a:rPr lang="en-US" sz="3200"/>
              <a:t>What worked:</a:t>
            </a:r>
            <a:endParaRPr sz="3200"/>
          </a:p>
          <a:p>
            <a:pPr marL="457200" lvl="0" indent="-431800" rtl="0">
              <a:spcBef>
                <a:spcPts val="640"/>
              </a:spcBef>
              <a:spcAft>
                <a:spcPts val="0"/>
              </a:spcAft>
              <a:buSzPts val="3200"/>
              <a:buChar char="▪"/>
            </a:pPr>
            <a:r>
              <a:rPr lang="en-US" sz="3200"/>
              <a:t>Group activities and peer-to-peer learning</a:t>
            </a:r>
            <a:endParaRPr sz="3200"/>
          </a:p>
          <a:p>
            <a:pPr marL="457200" lvl="0" indent="-431800" rtl="0">
              <a:spcBef>
                <a:spcPts val="640"/>
              </a:spcBef>
              <a:spcAft>
                <a:spcPts val="0"/>
              </a:spcAft>
              <a:buSzPts val="3200"/>
              <a:buChar char="▪"/>
            </a:pPr>
            <a:r>
              <a:rPr lang="en-US" sz="3200"/>
              <a:t>Peer help desk</a:t>
            </a:r>
            <a:endParaRPr sz="3200"/>
          </a:p>
          <a:p>
            <a:pPr marL="457200" lvl="0" indent="-431800" rtl="0">
              <a:spcBef>
                <a:spcPts val="560"/>
              </a:spcBef>
              <a:spcAft>
                <a:spcPts val="0"/>
              </a:spcAft>
              <a:buSzPts val="3200"/>
              <a:buChar char="▪"/>
            </a:pPr>
            <a:r>
              <a:rPr lang="en-US" sz="3200"/>
              <a:t>In-training reflections</a:t>
            </a:r>
            <a:endParaRPr sz="3200"/>
          </a:p>
        </p:txBody>
      </p:sp>
      <p:sp>
        <p:nvSpPr>
          <p:cNvPr id="206" name="Shape 206"/>
          <p:cNvSpPr txBox="1">
            <a:spLocks noGrp="1"/>
          </p:cNvSpPr>
          <p:nvPr>
            <p:ph type="body" idx="2"/>
          </p:nvPr>
        </p:nvSpPr>
        <p:spPr>
          <a:xfrm>
            <a:off x="4648200" y="1600200"/>
            <a:ext cx="4038600" cy="4526100"/>
          </a:xfrm>
          <a:prstGeom prst="rect">
            <a:avLst/>
          </a:prstGeom>
          <a:noFill/>
          <a:ln>
            <a:noFill/>
          </a:ln>
        </p:spPr>
        <p:txBody>
          <a:bodyPr spcFirstLastPara="1" wrap="square" lIns="91425" tIns="45700" rIns="91425" bIns="45700" anchor="t" anchorCtr="0">
            <a:noAutofit/>
          </a:bodyPr>
          <a:lstStyle/>
          <a:p>
            <a:pPr marL="0" lvl="0" indent="0" rtl="0">
              <a:spcBef>
                <a:spcPts val="560"/>
              </a:spcBef>
              <a:spcAft>
                <a:spcPts val="0"/>
              </a:spcAft>
              <a:buNone/>
            </a:pPr>
            <a:r>
              <a:rPr lang="en-US" sz="3000"/>
              <a:t>What would we do differently next time?</a:t>
            </a:r>
            <a:endParaRPr sz="3000"/>
          </a:p>
          <a:p>
            <a:pPr marL="342900" lvl="0" indent="-355600" rtl="0">
              <a:spcBef>
                <a:spcPts val="560"/>
              </a:spcBef>
              <a:spcAft>
                <a:spcPts val="0"/>
              </a:spcAft>
              <a:buClr>
                <a:schemeClr val="dk1"/>
              </a:buClr>
              <a:buSzPts val="3000"/>
              <a:buFont typeface="Noto Sans Symbols"/>
              <a:buChar char="▪"/>
            </a:pPr>
            <a:r>
              <a:rPr lang="en-US" sz="3000"/>
              <a:t>Training length</a:t>
            </a:r>
            <a:endParaRPr sz="3000"/>
          </a:p>
          <a:p>
            <a:pPr marL="342900" lvl="0" indent="-355600" rtl="0">
              <a:spcBef>
                <a:spcPts val="560"/>
              </a:spcBef>
              <a:spcAft>
                <a:spcPts val="0"/>
              </a:spcAft>
              <a:buClr>
                <a:schemeClr val="dk1"/>
              </a:buClr>
              <a:buSzPts val="3000"/>
              <a:buFont typeface="Noto Sans Symbols"/>
              <a:buChar char="▪"/>
            </a:pPr>
            <a:r>
              <a:rPr lang="en-US" sz="3000"/>
              <a:t>Clearer instructions</a:t>
            </a:r>
            <a:endParaRPr sz="3000"/>
          </a:p>
          <a:p>
            <a:pPr marL="342900" marR="0" lvl="0" indent="-165100" algn="l" rtl="0">
              <a:spcBef>
                <a:spcPts val="560"/>
              </a:spcBef>
              <a:spcAft>
                <a:spcPts val="0"/>
              </a:spcAft>
              <a:buClr>
                <a:schemeClr val="dk1"/>
              </a:buClr>
              <a:buSzPts val="2800"/>
              <a:buFont typeface="Noto Sans Symbols"/>
              <a:buNone/>
            </a:pPr>
            <a:endParaRPr sz="2800" b="0" i="0" u="none" strike="noStrike" cap="none">
              <a:solidFill>
                <a:schemeClr val="dk1"/>
              </a:solidFill>
              <a:latin typeface="Calibri"/>
              <a:ea typeface="Calibri"/>
              <a:cs typeface="Calibri"/>
              <a:sym typeface="Calibri"/>
            </a:endParaRPr>
          </a:p>
        </p:txBody>
      </p:sp>
      <p:pic>
        <p:nvPicPr>
          <p:cNvPr id="207" name="Shape 207" descr="TASCHA_avatar_512.png"/>
          <p:cNvPicPr preferRelativeResize="0"/>
          <p:nvPr/>
        </p:nvPicPr>
        <p:blipFill rotWithShape="1">
          <a:blip r:embed="rId3">
            <a:alphaModFix/>
          </a:blip>
          <a:srcRect/>
          <a:stretch/>
        </p:blipFill>
        <p:spPr>
          <a:xfrm>
            <a:off x="166048" y="220046"/>
            <a:ext cx="609600" cy="6096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Shape 212"/>
          <p:cNvSpPr txBox="1">
            <a:spLocks noGrp="1"/>
          </p:cNvSpPr>
          <p:nvPr>
            <p:ph type="title"/>
          </p:nvPr>
        </p:nvSpPr>
        <p:spPr>
          <a:xfrm>
            <a:off x="762000" y="284538"/>
            <a:ext cx="8229600" cy="1143000"/>
          </a:xfrm>
          <a:prstGeom prst="rect">
            <a:avLst/>
          </a:prstGeom>
          <a:noFill/>
          <a:ln>
            <a:noFill/>
          </a:ln>
        </p:spPr>
        <p:txBody>
          <a:bodyPr spcFirstLastPara="1" wrap="square" lIns="91425" tIns="45700" rIns="91425" bIns="45700" anchor="ctr" anchorCtr="0">
            <a:noAutofit/>
          </a:bodyPr>
          <a:lstStyle/>
          <a:p>
            <a:pPr marL="0" marR="0" lvl="0" indent="0" rtl="0">
              <a:spcBef>
                <a:spcPts val="0"/>
              </a:spcBef>
              <a:spcAft>
                <a:spcPts val="0"/>
              </a:spcAft>
              <a:buClr>
                <a:schemeClr val="dk1"/>
              </a:buClr>
              <a:buSzPts val="4400"/>
              <a:buFont typeface="Calibri"/>
              <a:buNone/>
            </a:pPr>
            <a:r>
              <a:rPr lang="en-US"/>
              <a:t>MIL Kenya: </a:t>
            </a:r>
            <a:endParaRPr/>
          </a:p>
          <a:p>
            <a:pPr marL="0" marR="0" lvl="0" indent="0" rtl="0">
              <a:spcBef>
                <a:spcPts val="0"/>
              </a:spcBef>
              <a:spcAft>
                <a:spcPts val="0"/>
              </a:spcAft>
              <a:buClr>
                <a:schemeClr val="dk1"/>
              </a:buClr>
              <a:buSzPts val="4400"/>
              <a:buFont typeface="Calibri"/>
              <a:buNone/>
            </a:pPr>
            <a:r>
              <a:rPr lang="en-US"/>
              <a:t>Capturing Information Behavior</a:t>
            </a:r>
            <a:endParaRPr sz="4400" b="1" i="0" u="none" strike="noStrike" cap="none">
              <a:solidFill>
                <a:schemeClr val="dk1"/>
              </a:solidFill>
              <a:latin typeface="Calibri"/>
              <a:ea typeface="Calibri"/>
              <a:cs typeface="Calibri"/>
              <a:sym typeface="Calibri"/>
            </a:endParaRPr>
          </a:p>
        </p:txBody>
      </p:sp>
      <p:sp>
        <p:nvSpPr>
          <p:cNvPr id="213" name="Shape 213"/>
          <p:cNvSpPr txBox="1">
            <a:spLocks noGrp="1"/>
          </p:cNvSpPr>
          <p:nvPr>
            <p:ph type="body" idx="1"/>
          </p:nvPr>
        </p:nvSpPr>
        <p:spPr>
          <a:xfrm>
            <a:off x="457200" y="1650075"/>
            <a:ext cx="4114800" cy="2218500"/>
          </a:xfrm>
          <a:prstGeom prst="rect">
            <a:avLst/>
          </a:prstGeom>
          <a:noFill/>
          <a:ln>
            <a:noFill/>
          </a:ln>
        </p:spPr>
        <p:txBody>
          <a:bodyPr spcFirstLastPara="1" wrap="square" lIns="91425" tIns="45700" rIns="91425" bIns="45700" anchor="t" anchorCtr="0">
            <a:noAutofit/>
          </a:bodyPr>
          <a:lstStyle/>
          <a:p>
            <a:pPr marL="457200" marR="0" lvl="0" indent="-431800" algn="l" rtl="0">
              <a:spcBef>
                <a:spcPts val="640"/>
              </a:spcBef>
              <a:spcAft>
                <a:spcPts val="0"/>
              </a:spcAft>
              <a:buSzPts val="3200"/>
              <a:buChar char="▪"/>
            </a:pPr>
            <a:r>
              <a:rPr lang="en-US"/>
              <a:t>8 semi-structured Interviews</a:t>
            </a:r>
            <a:endParaRPr/>
          </a:p>
          <a:p>
            <a:pPr marL="457200" marR="0" lvl="0" indent="-431800" algn="l" rtl="0">
              <a:spcBef>
                <a:spcPts val="0"/>
              </a:spcBef>
              <a:spcAft>
                <a:spcPts val="0"/>
              </a:spcAft>
              <a:buSzPts val="3200"/>
              <a:buChar char="▪"/>
            </a:pPr>
            <a:r>
              <a:rPr lang="en-US"/>
              <a:t>Pre/Post surveys</a:t>
            </a:r>
            <a:endParaRPr/>
          </a:p>
        </p:txBody>
      </p:sp>
      <p:pic>
        <p:nvPicPr>
          <p:cNvPr id="214" name="Shape 214" descr="TASCHA_avatar_512.png"/>
          <p:cNvPicPr preferRelativeResize="0"/>
          <p:nvPr/>
        </p:nvPicPr>
        <p:blipFill rotWithShape="1">
          <a:blip r:embed="rId3">
            <a:alphaModFix/>
          </a:blip>
          <a:srcRect/>
          <a:stretch/>
        </p:blipFill>
        <p:spPr>
          <a:xfrm>
            <a:off x="166048" y="220046"/>
            <a:ext cx="609600" cy="609600"/>
          </a:xfrm>
          <a:prstGeom prst="rect">
            <a:avLst/>
          </a:prstGeom>
          <a:noFill/>
          <a:ln>
            <a:noFill/>
          </a:ln>
        </p:spPr>
      </p:pic>
      <p:pic>
        <p:nvPicPr>
          <p:cNvPr id="215" name="Shape 215"/>
          <p:cNvPicPr preferRelativeResize="0"/>
          <p:nvPr/>
        </p:nvPicPr>
        <p:blipFill>
          <a:blip r:embed="rId4">
            <a:alphaModFix/>
          </a:blip>
          <a:stretch>
            <a:fillRect/>
          </a:stretch>
        </p:blipFill>
        <p:spPr>
          <a:xfrm>
            <a:off x="0" y="3426766"/>
            <a:ext cx="9144000" cy="3428017"/>
          </a:xfrm>
          <a:prstGeom prst="rect">
            <a:avLst/>
          </a:prstGeom>
          <a:noFill/>
          <a:ln>
            <a:noFill/>
          </a:ln>
        </p:spPr>
      </p:pic>
      <p:sp>
        <p:nvSpPr>
          <p:cNvPr id="216" name="Shape 216"/>
          <p:cNvSpPr txBox="1">
            <a:spLocks noGrp="1"/>
          </p:cNvSpPr>
          <p:nvPr>
            <p:ph type="body" idx="1"/>
          </p:nvPr>
        </p:nvSpPr>
        <p:spPr>
          <a:xfrm>
            <a:off x="4876800" y="1650075"/>
            <a:ext cx="4114800" cy="2218500"/>
          </a:xfrm>
          <a:prstGeom prst="rect">
            <a:avLst/>
          </a:prstGeom>
          <a:noFill/>
          <a:ln>
            <a:noFill/>
          </a:ln>
        </p:spPr>
        <p:txBody>
          <a:bodyPr spcFirstLastPara="1" wrap="square" lIns="91425" tIns="45700" rIns="91425" bIns="45700" anchor="t" anchorCtr="0">
            <a:noAutofit/>
          </a:bodyPr>
          <a:lstStyle/>
          <a:p>
            <a:pPr marL="457200" marR="0" lvl="0" indent="-431800" algn="l" rtl="0">
              <a:spcBef>
                <a:spcPts val="640"/>
              </a:spcBef>
              <a:spcAft>
                <a:spcPts val="0"/>
              </a:spcAft>
              <a:buSzPts val="3200"/>
              <a:buChar char="▪"/>
            </a:pPr>
            <a:r>
              <a:rPr lang="en-US"/>
              <a:t>Classroom Observations</a:t>
            </a:r>
            <a:endParaRPr/>
          </a:p>
          <a:p>
            <a:pPr marL="457200" marR="0" lvl="0" indent="-431800" algn="l" rtl="0">
              <a:spcBef>
                <a:spcPts val="0"/>
              </a:spcBef>
              <a:spcAft>
                <a:spcPts val="0"/>
              </a:spcAft>
              <a:buSzPts val="3200"/>
              <a:buChar char="▪"/>
            </a:pPr>
            <a:r>
              <a:rPr lang="en-US"/>
              <a:t>Module Artifacts</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Shape 22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4400"/>
              <a:buFont typeface="Calibri"/>
              <a:buNone/>
            </a:pPr>
            <a:r>
              <a:rPr lang="en-US"/>
              <a:t>Information Worlds</a:t>
            </a:r>
            <a:endParaRPr sz="4400" b="1" i="0" u="none" strike="noStrike" cap="none">
              <a:solidFill>
                <a:schemeClr val="dk1"/>
              </a:solidFill>
              <a:latin typeface="Calibri"/>
              <a:ea typeface="Calibri"/>
              <a:cs typeface="Calibri"/>
              <a:sym typeface="Calibri"/>
            </a:endParaRPr>
          </a:p>
        </p:txBody>
      </p:sp>
      <p:pic>
        <p:nvPicPr>
          <p:cNvPr id="222" name="Shape 222" descr="TASCHA_avatar_512.png"/>
          <p:cNvPicPr preferRelativeResize="0"/>
          <p:nvPr/>
        </p:nvPicPr>
        <p:blipFill rotWithShape="1">
          <a:blip r:embed="rId3">
            <a:alphaModFix/>
          </a:blip>
          <a:srcRect/>
          <a:stretch/>
        </p:blipFill>
        <p:spPr>
          <a:xfrm>
            <a:off x="166048" y="220046"/>
            <a:ext cx="609600" cy="609600"/>
          </a:xfrm>
          <a:prstGeom prst="rect">
            <a:avLst/>
          </a:prstGeom>
          <a:noFill/>
          <a:ln>
            <a:noFill/>
          </a:ln>
        </p:spPr>
      </p:pic>
      <p:sp>
        <p:nvSpPr>
          <p:cNvPr id="223" name="Shape 223"/>
          <p:cNvSpPr/>
          <p:nvPr/>
        </p:nvSpPr>
        <p:spPr>
          <a:xfrm rot="-2029055">
            <a:off x="2165207" y="3068429"/>
            <a:ext cx="1869372" cy="1844571"/>
          </a:xfrm>
          <a:prstGeom prst="ellipse">
            <a:avLst/>
          </a:prstGeom>
          <a:solidFill>
            <a:srgbClr val="EDA29B"/>
          </a:solidFill>
          <a:ln>
            <a:noFill/>
          </a:ln>
        </p:spPr>
        <p:txBody>
          <a:bodyPr spcFirstLastPara="1" wrap="square" lIns="91425" tIns="45700" rIns="91425" bIns="45700" anchor="ctr" anchorCtr="0">
            <a:noAutofit/>
          </a:bodyPr>
          <a:lstStyle/>
          <a:p>
            <a:pPr marL="0" lvl="0" indent="0">
              <a:spcBef>
                <a:spcPts val="0"/>
              </a:spcBef>
              <a:spcAft>
                <a:spcPts val="0"/>
              </a:spcAft>
              <a:buNone/>
            </a:pPr>
            <a:endParaRPr sz="2400">
              <a:latin typeface="Calibri"/>
              <a:ea typeface="Calibri"/>
              <a:cs typeface="Calibri"/>
              <a:sym typeface="Calibri"/>
            </a:endParaRPr>
          </a:p>
        </p:txBody>
      </p:sp>
      <p:grpSp>
        <p:nvGrpSpPr>
          <p:cNvPr id="224" name="Shape 224"/>
          <p:cNvGrpSpPr/>
          <p:nvPr/>
        </p:nvGrpSpPr>
        <p:grpSpPr>
          <a:xfrm>
            <a:off x="-605858" y="2107558"/>
            <a:ext cx="3435721" cy="3025179"/>
            <a:chOff x="1978637" y="1202068"/>
            <a:chExt cx="2407147" cy="2190413"/>
          </a:xfrm>
        </p:grpSpPr>
        <p:sp>
          <p:nvSpPr>
            <p:cNvPr id="225" name="Shape 225"/>
            <p:cNvSpPr/>
            <p:nvPr/>
          </p:nvSpPr>
          <p:spPr>
            <a:xfrm rot="-2081187">
              <a:off x="2278971" y="1519484"/>
              <a:ext cx="1601327" cy="1555582"/>
            </a:xfrm>
            <a:custGeom>
              <a:avLst/>
              <a:gdLst/>
              <a:ahLst/>
              <a:cxnLst/>
              <a:rect l="0" t="0" r="0" b="0"/>
              <a:pathLst>
                <a:path w="246" h="240" extrusionOk="0">
                  <a:moveTo>
                    <a:pt x="246" y="29"/>
                  </a:moveTo>
                  <a:cubicBezTo>
                    <a:pt x="241" y="19"/>
                    <a:pt x="235" y="9"/>
                    <a:pt x="228" y="0"/>
                  </a:cubicBezTo>
                  <a:cubicBezTo>
                    <a:pt x="111" y="25"/>
                    <a:pt x="19" y="120"/>
                    <a:pt x="0" y="240"/>
                  </a:cubicBezTo>
                  <a:cubicBezTo>
                    <a:pt x="11" y="237"/>
                    <a:pt x="22" y="234"/>
                    <a:pt x="34" y="232"/>
                  </a:cubicBezTo>
                  <a:cubicBezTo>
                    <a:pt x="56" y="128"/>
                    <a:pt x="140" y="46"/>
                    <a:pt x="246" y="29"/>
                  </a:cubicBezTo>
                  <a:close/>
                </a:path>
              </a:pathLst>
            </a:custGeom>
            <a:solidFill>
              <a:srgbClr val="EDA29B"/>
            </a:solidFill>
            <a:ln w="9525" cap="flat" cmpd="sng">
              <a:solidFill>
                <a:srgbClr val="FFFFFF"/>
              </a:solidFill>
              <a:prstDash val="solid"/>
              <a:miter lim="8000"/>
              <a:headEnd type="none" w="sm" len="sm"/>
              <a:tailEnd type="none" w="sm" len="sm"/>
            </a:ln>
          </p:spPr>
          <p:txBody>
            <a:bodyPr spcFirstLastPara="1" wrap="square" lIns="91425" tIns="45700" rIns="91425" bIns="45700" anchor="t" anchorCtr="0">
              <a:noAutofit/>
            </a:bodyPr>
            <a:lstStyle/>
            <a:p>
              <a:pPr marL="0" lvl="0" indent="0">
                <a:spcBef>
                  <a:spcPts val="0"/>
                </a:spcBef>
                <a:spcAft>
                  <a:spcPts val="0"/>
                </a:spcAft>
                <a:buNone/>
              </a:pPr>
              <a:endParaRPr sz="2400">
                <a:latin typeface="Calibri"/>
                <a:ea typeface="Calibri"/>
                <a:cs typeface="Calibri"/>
                <a:sym typeface="Calibri"/>
              </a:endParaRPr>
            </a:p>
          </p:txBody>
        </p:sp>
        <p:sp>
          <p:nvSpPr>
            <p:cNvPr id="226" name="Shape 226"/>
            <p:cNvSpPr/>
            <p:nvPr/>
          </p:nvSpPr>
          <p:spPr>
            <a:xfrm rot="-2081188">
              <a:off x="2605674" y="1601249"/>
              <a:ext cx="1541190" cy="1320966"/>
            </a:xfrm>
            <a:custGeom>
              <a:avLst/>
              <a:gdLst/>
              <a:ahLst/>
              <a:cxnLst/>
              <a:rect l="0" t="0" r="0" b="0"/>
              <a:pathLst>
                <a:path w="248" h="213" extrusionOk="0">
                  <a:moveTo>
                    <a:pt x="142" y="213"/>
                  </a:moveTo>
                  <a:cubicBezTo>
                    <a:pt x="152" y="188"/>
                    <a:pt x="170" y="167"/>
                    <a:pt x="194" y="153"/>
                  </a:cubicBezTo>
                  <a:cubicBezTo>
                    <a:pt x="211" y="143"/>
                    <a:pt x="230" y="137"/>
                    <a:pt x="248" y="136"/>
                  </a:cubicBezTo>
                  <a:cubicBezTo>
                    <a:pt x="247" y="87"/>
                    <a:pt x="234" y="41"/>
                    <a:pt x="212" y="0"/>
                  </a:cubicBezTo>
                  <a:cubicBezTo>
                    <a:pt x="106" y="17"/>
                    <a:pt x="22" y="99"/>
                    <a:pt x="0" y="203"/>
                  </a:cubicBezTo>
                  <a:cubicBezTo>
                    <a:pt x="46" y="195"/>
                    <a:pt x="95" y="198"/>
                    <a:pt x="142" y="213"/>
                  </a:cubicBezTo>
                  <a:close/>
                </a:path>
              </a:pathLst>
            </a:custGeom>
            <a:solidFill>
              <a:srgbClr val="A72A1E"/>
            </a:solidFill>
            <a:ln w="12700" cap="flat" cmpd="sng">
              <a:solidFill>
                <a:srgbClr val="FFFFFF"/>
              </a:solidFill>
              <a:prstDash val="solid"/>
              <a:miter lim="8000"/>
              <a:headEnd type="none" w="sm" len="sm"/>
              <a:tailEnd type="none" w="sm" len="sm"/>
            </a:ln>
          </p:spPr>
          <p:txBody>
            <a:bodyPr spcFirstLastPara="1" wrap="square" lIns="91425" tIns="45700" rIns="91425" bIns="45700" anchor="t" anchorCtr="0">
              <a:noAutofit/>
            </a:bodyPr>
            <a:lstStyle/>
            <a:p>
              <a:pPr marL="0" lvl="0" indent="0">
                <a:spcBef>
                  <a:spcPts val="0"/>
                </a:spcBef>
                <a:spcAft>
                  <a:spcPts val="0"/>
                </a:spcAft>
                <a:buNone/>
              </a:pPr>
              <a:endParaRPr sz="2400">
                <a:latin typeface="Calibri"/>
                <a:ea typeface="Calibri"/>
                <a:cs typeface="Calibri"/>
                <a:sym typeface="Calibri"/>
              </a:endParaRPr>
            </a:p>
          </p:txBody>
        </p:sp>
        <p:sp>
          <p:nvSpPr>
            <p:cNvPr id="227" name="Shape 227"/>
            <p:cNvSpPr txBox="1"/>
            <p:nvPr/>
          </p:nvSpPr>
          <p:spPr>
            <a:xfrm rot="-4432199">
              <a:off x="2798390" y="1964894"/>
              <a:ext cx="1304451" cy="562537"/>
            </a:xfrm>
            <a:prstGeom prst="rect">
              <a:avLst/>
            </a:prstGeom>
            <a:noFill/>
            <a:ln>
              <a:noFill/>
            </a:ln>
          </p:spPr>
          <p:txBody>
            <a:bodyPr spcFirstLastPara="1" wrap="square" lIns="91425" tIns="91425" rIns="91425" bIns="91425" anchor="ctr" anchorCtr="0">
              <a:noAutofit/>
            </a:bodyPr>
            <a:lstStyle/>
            <a:p>
              <a:pPr marL="0" lvl="0" indent="0" algn="ctr">
                <a:spcBef>
                  <a:spcPts val="0"/>
                </a:spcBef>
                <a:spcAft>
                  <a:spcPts val="0"/>
                </a:spcAft>
                <a:buNone/>
              </a:pPr>
              <a:r>
                <a:rPr lang="en-US" sz="2400">
                  <a:solidFill>
                    <a:srgbClr val="FFFFFF"/>
                  </a:solidFill>
                  <a:latin typeface="Calibri"/>
                  <a:ea typeface="Calibri"/>
                  <a:cs typeface="Calibri"/>
                  <a:sym typeface="Calibri"/>
                </a:rPr>
                <a:t>Social Norms</a:t>
              </a:r>
              <a:endParaRPr sz="2400">
                <a:solidFill>
                  <a:srgbClr val="FFFFFF"/>
                </a:solidFill>
                <a:latin typeface="Calibri"/>
                <a:ea typeface="Calibri"/>
                <a:cs typeface="Calibri"/>
                <a:sym typeface="Calibri"/>
              </a:endParaRPr>
            </a:p>
          </p:txBody>
        </p:sp>
      </p:grpSp>
      <p:grpSp>
        <p:nvGrpSpPr>
          <p:cNvPr id="228" name="Shape 228"/>
          <p:cNvGrpSpPr/>
          <p:nvPr/>
        </p:nvGrpSpPr>
        <p:grpSpPr>
          <a:xfrm>
            <a:off x="662263" y="4038141"/>
            <a:ext cx="3008756" cy="3365967"/>
            <a:chOff x="2867112" y="2599927"/>
            <a:chExt cx="2108006" cy="2437164"/>
          </a:xfrm>
        </p:grpSpPr>
        <p:sp>
          <p:nvSpPr>
            <p:cNvPr id="229" name="Shape 229"/>
            <p:cNvSpPr/>
            <p:nvPr/>
          </p:nvSpPr>
          <p:spPr>
            <a:xfrm rot="-2081188">
              <a:off x="3325156" y="2966530"/>
              <a:ext cx="1061085" cy="1941128"/>
            </a:xfrm>
            <a:custGeom>
              <a:avLst/>
              <a:gdLst/>
              <a:ahLst/>
              <a:cxnLst/>
              <a:rect l="0" t="0" r="0" b="0"/>
              <a:pathLst>
                <a:path w="163" h="300" extrusionOk="0">
                  <a:moveTo>
                    <a:pt x="32" y="39"/>
                  </a:moveTo>
                  <a:cubicBezTo>
                    <a:pt x="32" y="26"/>
                    <a:pt x="33" y="13"/>
                    <a:pt x="35" y="0"/>
                  </a:cubicBezTo>
                  <a:cubicBezTo>
                    <a:pt x="24" y="2"/>
                    <a:pt x="13" y="5"/>
                    <a:pt x="2" y="8"/>
                  </a:cubicBezTo>
                  <a:cubicBezTo>
                    <a:pt x="1" y="19"/>
                    <a:pt x="0" y="29"/>
                    <a:pt x="0" y="39"/>
                  </a:cubicBezTo>
                  <a:cubicBezTo>
                    <a:pt x="0" y="153"/>
                    <a:pt x="65" y="252"/>
                    <a:pt x="160" y="300"/>
                  </a:cubicBezTo>
                  <a:cubicBezTo>
                    <a:pt x="160" y="289"/>
                    <a:pt x="161" y="277"/>
                    <a:pt x="163" y="265"/>
                  </a:cubicBezTo>
                  <a:cubicBezTo>
                    <a:pt x="85" y="220"/>
                    <a:pt x="32" y="136"/>
                    <a:pt x="32" y="39"/>
                  </a:cubicBezTo>
                  <a:close/>
                </a:path>
              </a:pathLst>
            </a:custGeom>
            <a:solidFill>
              <a:srgbClr val="EDA29B"/>
            </a:solidFill>
            <a:ln w="9525" cap="flat" cmpd="sng">
              <a:solidFill>
                <a:srgbClr val="FFFFFF"/>
              </a:solidFill>
              <a:prstDash val="solid"/>
              <a:miter lim="8000"/>
              <a:headEnd type="none" w="sm" len="sm"/>
              <a:tailEnd type="none" w="sm" len="sm"/>
            </a:ln>
          </p:spPr>
          <p:txBody>
            <a:bodyPr spcFirstLastPara="1" wrap="square" lIns="91425" tIns="45700" rIns="91425" bIns="45700" anchor="t" anchorCtr="0">
              <a:noAutofit/>
            </a:bodyPr>
            <a:lstStyle/>
            <a:p>
              <a:pPr marL="0" lvl="0" indent="0">
                <a:spcBef>
                  <a:spcPts val="0"/>
                </a:spcBef>
                <a:spcAft>
                  <a:spcPts val="0"/>
                </a:spcAft>
                <a:buNone/>
              </a:pPr>
              <a:endParaRPr sz="2400">
                <a:latin typeface="Calibri"/>
                <a:ea typeface="Calibri"/>
                <a:cs typeface="Calibri"/>
                <a:sym typeface="Calibri"/>
              </a:endParaRPr>
            </a:p>
          </p:txBody>
        </p:sp>
        <p:sp>
          <p:nvSpPr>
            <p:cNvPr id="230" name="Shape 230"/>
            <p:cNvSpPr/>
            <p:nvPr/>
          </p:nvSpPr>
          <p:spPr>
            <a:xfrm rot="-2081187">
              <a:off x="3456358" y="2773799"/>
              <a:ext cx="1138968" cy="1690435"/>
            </a:xfrm>
            <a:custGeom>
              <a:avLst/>
              <a:gdLst/>
              <a:ahLst/>
              <a:cxnLst/>
              <a:rect l="0" t="0" r="0" b="0"/>
              <a:pathLst>
                <a:path w="183" h="273" extrusionOk="0">
                  <a:moveTo>
                    <a:pt x="156" y="108"/>
                  </a:moveTo>
                  <a:cubicBezTo>
                    <a:pt x="139" y="79"/>
                    <a:pt x="136" y="46"/>
                    <a:pt x="144" y="16"/>
                  </a:cubicBezTo>
                  <a:cubicBezTo>
                    <a:pt x="97" y="2"/>
                    <a:pt x="48" y="0"/>
                    <a:pt x="3" y="8"/>
                  </a:cubicBezTo>
                  <a:cubicBezTo>
                    <a:pt x="1" y="21"/>
                    <a:pt x="0" y="34"/>
                    <a:pt x="0" y="47"/>
                  </a:cubicBezTo>
                  <a:cubicBezTo>
                    <a:pt x="0" y="144"/>
                    <a:pt x="53" y="228"/>
                    <a:pt x="131" y="273"/>
                  </a:cubicBezTo>
                  <a:cubicBezTo>
                    <a:pt x="138" y="227"/>
                    <a:pt x="155" y="182"/>
                    <a:pt x="183" y="141"/>
                  </a:cubicBezTo>
                  <a:cubicBezTo>
                    <a:pt x="173" y="132"/>
                    <a:pt x="163" y="121"/>
                    <a:pt x="156" y="108"/>
                  </a:cubicBezTo>
                  <a:close/>
                </a:path>
              </a:pathLst>
            </a:custGeom>
            <a:solidFill>
              <a:srgbClr val="B02C20"/>
            </a:solidFill>
            <a:ln w="12700" cap="flat" cmpd="sng">
              <a:solidFill>
                <a:srgbClr val="FFFFFF"/>
              </a:solidFill>
              <a:prstDash val="solid"/>
              <a:miter lim="8000"/>
              <a:headEnd type="none" w="sm" len="sm"/>
              <a:tailEnd type="none" w="sm" len="sm"/>
            </a:ln>
          </p:spPr>
          <p:txBody>
            <a:bodyPr spcFirstLastPara="1" wrap="square" lIns="91425" tIns="45700" rIns="91425" bIns="45700" anchor="t" anchorCtr="0">
              <a:noAutofit/>
            </a:bodyPr>
            <a:lstStyle/>
            <a:p>
              <a:pPr marL="0" lvl="0" indent="0">
                <a:spcBef>
                  <a:spcPts val="0"/>
                </a:spcBef>
                <a:spcAft>
                  <a:spcPts val="0"/>
                </a:spcAft>
                <a:buNone/>
              </a:pPr>
              <a:endParaRPr sz="2400">
                <a:latin typeface="Calibri"/>
                <a:ea typeface="Calibri"/>
                <a:cs typeface="Calibri"/>
                <a:sym typeface="Calibri"/>
              </a:endParaRPr>
            </a:p>
          </p:txBody>
        </p:sp>
        <p:sp>
          <p:nvSpPr>
            <p:cNvPr id="231" name="Shape 231"/>
            <p:cNvSpPr txBox="1"/>
            <p:nvPr/>
          </p:nvSpPr>
          <p:spPr>
            <a:xfrm rot="2156063">
              <a:off x="3231785" y="3231412"/>
              <a:ext cx="1304574" cy="562882"/>
            </a:xfrm>
            <a:prstGeom prst="rect">
              <a:avLst/>
            </a:prstGeom>
            <a:noFill/>
            <a:ln>
              <a:noFill/>
            </a:ln>
          </p:spPr>
          <p:txBody>
            <a:bodyPr spcFirstLastPara="1" wrap="square" lIns="91425" tIns="91425" rIns="91425" bIns="91425" anchor="ctr" anchorCtr="0">
              <a:noAutofit/>
            </a:bodyPr>
            <a:lstStyle/>
            <a:p>
              <a:pPr marL="0" lvl="0" indent="0" algn="ctr">
                <a:spcBef>
                  <a:spcPts val="0"/>
                </a:spcBef>
                <a:spcAft>
                  <a:spcPts val="0"/>
                </a:spcAft>
                <a:buNone/>
              </a:pPr>
              <a:r>
                <a:rPr lang="en-US" sz="2400">
                  <a:solidFill>
                    <a:srgbClr val="FFFFFF"/>
                  </a:solidFill>
                  <a:latin typeface="Calibri"/>
                  <a:ea typeface="Calibri"/>
                  <a:cs typeface="Calibri"/>
                  <a:sym typeface="Calibri"/>
                </a:rPr>
                <a:t>Boundaries</a:t>
              </a:r>
              <a:endParaRPr sz="2400">
                <a:solidFill>
                  <a:srgbClr val="FFFFFF"/>
                </a:solidFill>
                <a:latin typeface="Calibri"/>
                <a:ea typeface="Calibri"/>
                <a:cs typeface="Calibri"/>
                <a:sym typeface="Calibri"/>
              </a:endParaRPr>
            </a:p>
          </p:txBody>
        </p:sp>
      </p:grpSp>
      <p:grpSp>
        <p:nvGrpSpPr>
          <p:cNvPr id="232" name="Shape 232"/>
          <p:cNvGrpSpPr/>
          <p:nvPr/>
        </p:nvGrpSpPr>
        <p:grpSpPr>
          <a:xfrm>
            <a:off x="2760970" y="3850984"/>
            <a:ext cx="3460498" cy="2896915"/>
            <a:chOff x="4337515" y="2464414"/>
            <a:chExt cx="2424506" cy="2097542"/>
          </a:xfrm>
        </p:grpSpPr>
        <p:sp>
          <p:nvSpPr>
            <p:cNvPr id="233" name="Shape 233"/>
            <p:cNvSpPr/>
            <p:nvPr/>
          </p:nvSpPr>
          <p:spPr>
            <a:xfrm rot="-2081187">
              <a:off x="4648818" y="3375680"/>
              <a:ext cx="2119401" cy="640096"/>
            </a:xfrm>
            <a:custGeom>
              <a:avLst/>
              <a:gdLst/>
              <a:ahLst/>
              <a:cxnLst/>
              <a:rect l="0" t="0" r="0" b="0"/>
              <a:pathLst>
                <a:path w="326" h="99" extrusionOk="0">
                  <a:moveTo>
                    <a:pt x="119" y="67"/>
                  </a:moveTo>
                  <a:cubicBezTo>
                    <a:pt x="77" y="67"/>
                    <a:pt x="37" y="57"/>
                    <a:pt x="2" y="40"/>
                  </a:cubicBezTo>
                  <a:cubicBezTo>
                    <a:pt x="1" y="51"/>
                    <a:pt x="0" y="63"/>
                    <a:pt x="0" y="74"/>
                  </a:cubicBezTo>
                  <a:cubicBezTo>
                    <a:pt x="36" y="90"/>
                    <a:pt x="76" y="99"/>
                    <a:pt x="119" y="99"/>
                  </a:cubicBezTo>
                  <a:cubicBezTo>
                    <a:pt x="200" y="99"/>
                    <a:pt x="273" y="67"/>
                    <a:pt x="326" y="14"/>
                  </a:cubicBezTo>
                  <a:cubicBezTo>
                    <a:pt x="315" y="10"/>
                    <a:pt x="304" y="5"/>
                    <a:pt x="294" y="0"/>
                  </a:cubicBezTo>
                  <a:cubicBezTo>
                    <a:pt x="247" y="42"/>
                    <a:pt x="186" y="67"/>
                    <a:pt x="119" y="67"/>
                  </a:cubicBezTo>
                  <a:close/>
                </a:path>
              </a:pathLst>
            </a:custGeom>
            <a:solidFill>
              <a:srgbClr val="EDA29B"/>
            </a:solidFill>
            <a:ln w="9525" cap="flat" cmpd="sng">
              <a:solidFill>
                <a:srgbClr val="FFFFFF"/>
              </a:solidFill>
              <a:prstDash val="solid"/>
              <a:miter lim="8000"/>
              <a:headEnd type="none" w="sm" len="sm"/>
              <a:tailEnd type="none" w="sm" len="sm"/>
            </a:ln>
          </p:spPr>
          <p:txBody>
            <a:bodyPr spcFirstLastPara="1" wrap="square" lIns="91425" tIns="45700" rIns="91425" bIns="45700" anchor="t" anchorCtr="0">
              <a:noAutofit/>
            </a:bodyPr>
            <a:lstStyle/>
            <a:p>
              <a:pPr marL="0" lvl="0" indent="0">
                <a:spcBef>
                  <a:spcPts val="0"/>
                </a:spcBef>
                <a:spcAft>
                  <a:spcPts val="0"/>
                </a:spcAft>
                <a:buNone/>
              </a:pPr>
              <a:endParaRPr sz="2400">
                <a:latin typeface="Calibri"/>
                <a:ea typeface="Calibri"/>
                <a:cs typeface="Calibri"/>
                <a:sym typeface="Calibri"/>
              </a:endParaRPr>
            </a:p>
          </p:txBody>
        </p:sp>
        <p:sp>
          <p:nvSpPr>
            <p:cNvPr id="234" name="Shape 234"/>
            <p:cNvSpPr/>
            <p:nvPr/>
          </p:nvSpPr>
          <p:spPr>
            <a:xfrm rot="-2081187">
              <a:off x="4457034" y="2893418"/>
              <a:ext cx="1815979" cy="987157"/>
            </a:xfrm>
            <a:custGeom>
              <a:avLst/>
              <a:gdLst/>
              <a:ahLst/>
              <a:cxnLst/>
              <a:rect l="0" t="0" r="0" b="0"/>
              <a:pathLst>
                <a:path w="292" h="159" extrusionOk="0">
                  <a:moveTo>
                    <a:pt x="182" y="1"/>
                  </a:moveTo>
                  <a:cubicBezTo>
                    <a:pt x="181" y="2"/>
                    <a:pt x="179" y="3"/>
                    <a:pt x="177" y="4"/>
                  </a:cubicBezTo>
                  <a:cubicBezTo>
                    <a:pt x="137" y="27"/>
                    <a:pt x="88" y="24"/>
                    <a:pt x="51" y="0"/>
                  </a:cubicBezTo>
                  <a:cubicBezTo>
                    <a:pt x="23" y="41"/>
                    <a:pt x="6" y="86"/>
                    <a:pt x="0" y="132"/>
                  </a:cubicBezTo>
                  <a:cubicBezTo>
                    <a:pt x="35" y="149"/>
                    <a:pt x="75" y="159"/>
                    <a:pt x="117" y="159"/>
                  </a:cubicBezTo>
                  <a:cubicBezTo>
                    <a:pt x="184" y="159"/>
                    <a:pt x="245" y="134"/>
                    <a:pt x="292" y="92"/>
                  </a:cubicBezTo>
                  <a:cubicBezTo>
                    <a:pt x="250" y="71"/>
                    <a:pt x="212" y="41"/>
                    <a:pt x="182" y="1"/>
                  </a:cubicBezTo>
                  <a:close/>
                </a:path>
              </a:pathLst>
            </a:custGeom>
            <a:solidFill>
              <a:srgbClr val="BE2F22"/>
            </a:solidFill>
            <a:ln w="12700" cap="flat" cmpd="sng">
              <a:solidFill>
                <a:srgbClr val="FFFFFF"/>
              </a:solidFill>
              <a:prstDash val="solid"/>
              <a:miter lim="8000"/>
              <a:headEnd type="none" w="sm" len="sm"/>
              <a:tailEnd type="none" w="sm" len="sm"/>
            </a:ln>
          </p:spPr>
          <p:txBody>
            <a:bodyPr spcFirstLastPara="1" wrap="square" lIns="91425" tIns="45700" rIns="91425" bIns="45700" anchor="t" anchorCtr="0">
              <a:noAutofit/>
            </a:bodyPr>
            <a:lstStyle/>
            <a:p>
              <a:pPr marL="0" lvl="0" indent="0">
                <a:spcBef>
                  <a:spcPts val="0"/>
                </a:spcBef>
                <a:spcAft>
                  <a:spcPts val="0"/>
                </a:spcAft>
                <a:buNone/>
              </a:pPr>
              <a:endParaRPr sz="2400">
                <a:latin typeface="Calibri"/>
                <a:ea typeface="Calibri"/>
                <a:cs typeface="Calibri"/>
                <a:sym typeface="Calibri"/>
              </a:endParaRPr>
            </a:p>
          </p:txBody>
        </p:sp>
        <p:sp>
          <p:nvSpPr>
            <p:cNvPr id="235" name="Shape 235"/>
            <p:cNvSpPr txBox="1"/>
            <p:nvPr/>
          </p:nvSpPr>
          <p:spPr>
            <a:xfrm rot="-2245873">
              <a:off x="4639442" y="3207930"/>
              <a:ext cx="1304523" cy="563064"/>
            </a:xfrm>
            <a:prstGeom prst="rect">
              <a:avLst/>
            </a:prstGeom>
            <a:noFill/>
            <a:ln>
              <a:noFill/>
            </a:ln>
          </p:spPr>
          <p:txBody>
            <a:bodyPr spcFirstLastPara="1" wrap="square" lIns="91425" tIns="91425" rIns="91425" bIns="91425" anchor="ctr" anchorCtr="0">
              <a:noAutofit/>
            </a:bodyPr>
            <a:lstStyle/>
            <a:p>
              <a:pPr marL="0" lvl="0" indent="0" algn="ctr">
                <a:spcBef>
                  <a:spcPts val="0"/>
                </a:spcBef>
                <a:spcAft>
                  <a:spcPts val="0"/>
                </a:spcAft>
                <a:buNone/>
              </a:pPr>
              <a:r>
                <a:rPr lang="en-US" sz="2400">
                  <a:solidFill>
                    <a:srgbClr val="FFFFFF"/>
                  </a:solidFill>
                  <a:latin typeface="Calibri"/>
                  <a:ea typeface="Calibri"/>
                  <a:cs typeface="Calibri"/>
                  <a:sym typeface="Calibri"/>
                </a:rPr>
                <a:t>Information Value</a:t>
              </a:r>
              <a:endParaRPr sz="2400">
                <a:solidFill>
                  <a:srgbClr val="FFFFFF"/>
                </a:solidFill>
                <a:latin typeface="Calibri"/>
                <a:ea typeface="Calibri"/>
                <a:cs typeface="Calibri"/>
                <a:sym typeface="Calibri"/>
              </a:endParaRPr>
            </a:p>
          </p:txBody>
        </p:sp>
      </p:grpSp>
      <p:grpSp>
        <p:nvGrpSpPr>
          <p:cNvPr id="236" name="Shape 236"/>
          <p:cNvGrpSpPr/>
          <p:nvPr/>
        </p:nvGrpSpPr>
        <p:grpSpPr>
          <a:xfrm>
            <a:off x="1227451" y="545900"/>
            <a:ext cx="3345739" cy="3274130"/>
            <a:chOff x="3263096" y="71333"/>
            <a:chExt cx="2344104" cy="2370669"/>
          </a:xfrm>
        </p:grpSpPr>
        <p:sp>
          <p:nvSpPr>
            <p:cNvPr id="237" name="Shape 237"/>
            <p:cNvSpPr/>
            <p:nvPr/>
          </p:nvSpPr>
          <p:spPr>
            <a:xfrm rot="-2081187">
              <a:off x="3407226" y="525393"/>
              <a:ext cx="1943480" cy="1113468"/>
            </a:xfrm>
            <a:custGeom>
              <a:avLst/>
              <a:gdLst/>
              <a:ahLst/>
              <a:cxnLst/>
              <a:rect l="0" t="0" r="0" b="0"/>
              <a:pathLst>
                <a:path w="299" h="172" extrusionOk="0">
                  <a:moveTo>
                    <a:pt x="45" y="32"/>
                  </a:moveTo>
                  <a:cubicBezTo>
                    <a:pt x="146" y="32"/>
                    <a:pt x="233" y="89"/>
                    <a:pt x="276" y="172"/>
                  </a:cubicBezTo>
                  <a:cubicBezTo>
                    <a:pt x="284" y="164"/>
                    <a:pt x="292" y="155"/>
                    <a:pt x="299" y="146"/>
                  </a:cubicBezTo>
                  <a:cubicBezTo>
                    <a:pt x="248" y="59"/>
                    <a:pt x="153" y="0"/>
                    <a:pt x="45" y="0"/>
                  </a:cubicBezTo>
                  <a:cubicBezTo>
                    <a:pt x="30" y="0"/>
                    <a:pt x="14" y="1"/>
                    <a:pt x="0" y="3"/>
                  </a:cubicBezTo>
                  <a:cubicBezTo>
                    <a:pt x="6" y="13"/>
                    <a:pt x="12" y="23"/>
                    <a:pt x="18" y="33"/>
                  </a:cubicBezTo>
                  <a:cubicBezTo>
                    <a:pt x="27" y="32"/>
                    <a:pt x="36" y="32"/>
                    <a:pt x="45" y="32"/>
                  </a:cubicBezTo>
                  <a:close/>
                </a:path>
              </a:pathLst>
            </a:custGeom>
            <a:solidFill>
              <a:srgbClr val="EDA29B"/>
            </a:solidFill>
            <a:ln w="9525" cap="flat" cmpd="sng">
              <a:solidFill>
                <a:srgbClr val="FFFFFF"/>
              </a:solidFill>
              <a:prstDash val="solid"/>
              <a:miter lim="8000"/>
              <a:headEnd type="none" w="sm" len="sm"/>
              <a:tailEnd type="none" w="sm" len="sm"/>
            </a:ln>
          </p:spPr>
          <p:txBody>
            <a:bodyPr spcFirstLastPara="1" wrap="square" lIns="91425" tIns="45700" rIns="91425" bIns="45700" anchor="t" anchorCtr="0">
              <a:noAutofit/>
            </a:bodyPr>
            <a:lstStyle/>
            <a:p>
              <a:pPr marL="0" lvl="0" indent="0">
                <a:spcBef>
                  <a:spcPts val="0"/>
                </a:spcBef>
                <a:spcAft>
                  <a:spcPts val="0"/>
                </a:spcAft>
                <a:buNone/>
              </a:pPr>
              <a:endParaRPr sz="2400">
                <a:latin typeface="Calibri"/>
                <a:ea typeface="Calibri"/>
                <a:cs typeface="Calibri"/>
                <a:sym typeface="Calibri"/>
              </a:endParaRPr>
            </a:p>
          </p:txBody>
        </p:sp>
        <p:sp>
          <p:nvSpPr>
            <p:cNvPr id="238" name="Shape 238"/>
            <p:cNvSpPr/>
            <p:nvPr/>
          </p:nvSpPr>
          <p:spPr>
            <a:xfrm rot="-2081187">
              <a:off x="3761328" y="760580"/>
              <a:ext cx="1606237" cy="1343790"/>
            </a:xfrm>
            <a:custGeom>
              <a:avLst/>
              <a:gdLst/>
              <a:ahLst/>
              <a:cxnLst/>
              <a:rect l="0" t="0" r="0" b="0"/>
              <a:pathLst>
                <a:path w="258" h="217" extrusionOk="0">
                  <a:moveTo>
                    <a:pt x="132" y="200"/>
                  </a:moveTo>
                  <a:cubicBezTo>
                    <a:pt x="135" y="205"/>
                    <a:pt x="138" y="211"/>
                    <a:pt x="140" y="217"/>
                  </a:cubicBezTo>
                  <a:cubicBezTo>
                    <a:pt x="186" y="200"/>
                    <a:pt x="227" y="174"/>
                    <a:pt x="258" y="140"/>
                  </a:cubicBezTo>
                  <a:cubicBezTo>
                    <a:pt x="215" y="57"/>
                    <a:pt x="128" y="0"/>
                    <a:pt x="27" y="0"/>
                  </a:cubicBezTo>
                  <a:cubicBezTo>
                    <a:pt x="18" y="0"/>
                    <a:pt x="9" y="0"/>
                    <a:pt x="0" y="1"/>
                  </a:cubicBezTo>
                  <a:cubicBezTo>
                    <a:pt x="21" y="43"/>
                    <a:pt x="34" y="90"/>
                    <a:pt x="34" y="140"/>
                  </a:cubicBezTo>
                  <a:cubicBezTo>
                    <a:pt x="74" y="142"/>
                    <a:pt x="111" y="163"/>
                    <a:pt x="132" y="200"/>
                  </a:cubicBezTo>
                  <a:close/>
                </a:path>
              </a:pathLst>
            </a:custGeom>
            <a:solidFill>
              <a:srgbClr val="802017"/>
            </a:solidFill>
            <a:ln w="12700" cap="flat" cmpd="sng">
              <a:solidFill>
                <a:srgbClr val="FFFFFF"/>
              </a:solidFill>
              <a:prstDash val="solid"/>
              <a:miter lim="8000"/>
              <a:headEnd type="none" w="sm" len="sm"/>
              <a:tailEnd type="none" w="sm" len="sm"/>
            </a:ln>
          </p:spPr>
          <p:txBody>
            <a:bodyPr spcFirstLastPara="1" wrap="square" lIns="91425" tIns="45700" rIns="91425" bIns="45700" anchor="t" anchorCtr="0">
              <a:noAutofit/>
            </a:bodyPr>
            <a:lstStyle/>
            <a:p>
              <a:pPr marL="0" lvl="0" indent="0">
                <a:spcBef>
                  <a:spcPts val="0"/>
                </a:spcBef>
                <a:spcAft>
                  <a:spcPts val="0"/>
                </a:spcAft>
                <a:buNone/>
              </a:pPr>
              <a:endParaRPr sz="2400">
                <a:latin typeface="Calibri"/>
                <a:ea typeface="Calibri"/>
                <a:cs typeface="Calibri"/>
                <a:sym typeface="Calibri"/>
              </a:endParaRPr>
            </a:p>
          </p:txBody>
        </p:sp>
        <p:sp>
          <p:nvSpPr>
            <p:cNvPr id="239" name="Shape 239"/>
            <p:cNvSpPr txBox="1"/>
            <p:nvPr/>
          </p:nvSpPr>
          <p:spPr>
            <a:xfrm>
              <a:off x="3919788" y="1123225"/>
              <a:ext cx="1304400" cy="563100"/>
            </a:xfrm>
            <a:prstGeom prst="rect">
              <a:avLst/>
            </a:prstGeom>
            <a:noFill/>
            <a:ln>
              <a:noFill/>
            </a:ln>
          </p:spPr>
          <p:txBody>
            <a:bodyPr spcFirstLastPara="1" wrap="square" lIns="91425" tIns="91425" rIns="91425" bIns="91425" anchor="ctr" anchorCtr="0">
              <a:noAutofit/>
            </a:bodyPr>
            <a:lstStyle/>
            <a:p>
              <a:pPr marL="0" lvl="0" indent="0" algn="ctr">
                <a:spcBef>
                  <a:spcPts val="0"/>
                </a:spcBef>
                <a:spcAft>
                  <a:spcPts val="0"/>
                </a:spcAft>
                <a:buNone/>
              </a:pPr>
              <a:r>
                <a:rPr lang="en-US" sz="2400">
                  <a:solidFill>
                    <a:srgbClr val="FFFFFF"/>
                  </a:solidFill>
                  <a:latin typeface="Calibri"/>
                  <a:ea typeface="Calibri"/>
                  <a:cs typeface="Calibri"/>
                  <a:sym typeface="Calibri"/>
                </a:rPr>
                <a:t>Social Types</a:t>
              </a:r>
              <a:endParaRPr sz="2400">
                <a:solidFill>
                  <a:srgbClr val="FFFFFF"/>
                </a:solidFill>
                <a:latin typeface="Calibri"/>
                <a:ea typeface="Calibri"/>
                <a:cs typeface="Calibri"/>
                <a:sym typeface="Calibri"/>
              </a:endParaRPr>
            </a:p>
          </p:txBody>
        </p:sp>
      </p:grpSp>
      <p:grpSp>
        <p:nvGrpSpPr>
          <p:cNvPr id="240" name="Shape 240"/>
          <p:cNvGrpSpPr/>
          <p:nvPr/>
        </p:nvGrpSpPr>
        <p:grpSpPr>
          <a:xfrm>
            <a:off x="3126061" y="1558306"/>
            <a:ext cx="3238174" cy="3375408"/>
            <a:chOff x="4593307" y="804376"/>
            <a:chExt cx="2268741" cy="2444000"/>
          </a:xfrm>
        </p:grpSpPr>
        <p:sp>
          <p:nvSpPr>
            <p:cNvPr id="241" name="Shape 241"/>
            <p:cNvSpPr/>
            <p:nvPr/>
          </p:nvSpPr>
          <p:spPr>
            <a:xfrm rot="-2081188">
              <a:off x="5623193" y="814800"/>
              <a:ext cx="698156" cy="2118270"/>
            </a:xfrm>
            <a:custGeom>
              <a:avLst/>
              <a:gdLst/>
              <a:ahLst/>
              <a:cxnLst/>
              <a:rect l="0" t="0" r="0" b="0"/>
              <a:pathLst>
                <a:path w="107" h="328" extrusionOk="0">
                  <a:moveTo>
                    <a:pt x="52" y="26"/>
                  </a:moveTo>
                  <a:cubicBezTo>
                    <a:pt x="67" y="59"/>
                    <a:pt x="75" y="95"/>
                    <a:pt x="75" y="132"/>
                  </a:cubicBezTo>
                  <a:cubicBezTo>
                    <a:pt x="75" y="204"/>
                    <a:pt x="46" y="268"/>
                    <a:pt x="0" y="315"/>
                  </a:cubicBezTo>
                  <a:cubicBezTo>
                    <a:pt x="10" y="320"/>
                    <a:pt x="21" y="325"/>
                    <a:pt x="32" y="328"/>
                  </a:cubicBezTo>
                  <a:cubicBezTo>
                    <a:pt x="78" y="276"/>
                    <a:pt x="107" y="208"/>
                    <a:pt x="107" y="132"/>
                  </a:cubicBezTo>
                  <a:cubicBezTo>
                    <a:pt x="107" y="85"/>
                    <a:pt x="95" y="40"/>
                    <a:pt x="75" y="0"/>
                  </a:cubicBezTo>
                  <a:cubicBezTo>
                    <a:pt x="68" y="9"/>
                    <a:pt x="60" y="18"/>
                    <a:pt x="52" y="26"/>
                  </a:cubicBezTo>
                  <a:close/>
                </a:path>
              </a:pathLst>
            </a:custGeom>
            <a:solidFill>
              <a:srgbClr val="EDA29B"/>
            </a:solidFill>
            <a:ln w="9525" cap="flat" cmpd="sng">
              <a:solidFill>
                <a:srgbClr val="FFFFFF"/>
              </a:solidFill>
              <a:prstDash val="solid"/>
              <a:miter lim="8000"/>
              <a:headEnd type="none" w="sm" len="sm"/>
              <a:tailEnd type="none" w="sm" len="sm"/>
            </a:ln>
          </p:spPr>
          <p:txBody>
            <a:bodyPr spcFirstLastPara="1" wrap="square" lIns="91425" tIns="45700" rIns="91425" bIns="45700" anchor="t" anchorCtr="0">
              <a:noAutofit/>
            </a:bodyPr>
            <a:lstStyle/>
            <a:p>
              <a:pPr marL="0" lvl="0" indent="0">
                <a:spcBef>
                  <a:spcPts val="0"/>
                </a:spcBef>
                <a:spcAft>
                  <a:spcPts val="0"/>
                </a:spcAft>
                <a:buNone/>
              </a:pPr>
              <a:endParaRPr sz="2400">
                <a:latin typeface="Calibri"/>
                <a:ea typeface="Calibri"/>
                <a:cs typeface="Calibri"/>
                <a:sym typeface="Calibri"/>
              </a:endParaRPr>
            </a:p>
          </p:txBody>
        </p:sp>
        <p:sp>
          <p:nvSpPr>
            <p:cNvPr id="242" name="Shape 242"/>
            <p:cNvSpPr/>
            <p:nvPr/>
          </p:nvSpPr>
          <p:spPr>
            <a:xfrm rot="-2081187">
              <a:off x="5001092" y="1289142"/>
              <a:ext cx="1148261" cy="1791718"/>
            </a:xfrm>
            <a:custGeom>
              <a:avLst/>
              <a:gdLst/>
              <a:ahLst/>
              <a:cxnLst/>
              <a:rect l="0" t="0" r="0" b="0"/>
              <a:pathLst>
                <a:path w="184" h="289" extrusionOk="0">
                  <a:moveTo>
                    <a:pt x="161" y="0"/>
                  </a:moveTo>
                  <a:cubicBezTo>
                    <a:pt x="128" y="34"/>
                    <a:pt x="87" y="60"/>
                    <a:pt x="40" y="76"/>
                  </a:cubicBezTo>
                  <a:cubicBezTo>
                    <a:pt x="52" y="121"/>
                    <a:pt x="36" y="170"/>
                    <a:pt x="0" y="200"/>
                  </a:cubicBezTo>
                  <a:cubicBezTo>
                    <a:pt x="29" y="240"/>
                    <a:pt x="67" y="270"/>
                    <a:pt x="109" y="289"/>
                  </a:cubicBezTo>
                  <a:cubicBezTo>
                    <a:pt x="155" y="242"/>
                    <a:pt x="184" y="178"/>
                    <a:pt x="184" y="106"/>
                  </a:cubicBezTo>
                  <a:cubicBezTo>
                    <a:pt x="184" y="69"/>
                    <a:pt x="176" y="33"/>
                    <a:pt x="161" y="0"/>
                  </a:cubicBezTo>
                  <a:close/>
                </a:path>
              </a:pathLst>
            </a:custGeom>
            <a:solidFill>
              <a:srgbClr val="D83829"/>
            </a:solidFill>
            <a:ln w="12700" cap="flat" cmpd="sng">
              <a:solidFill>
                <a:srgbClr val="FFFFFF"/>
              </a:solidFill>
              <a:prstDash val="solid"/>
              <a:miter lim="8000"/>
              <a:headEnd type="none" w="sm" len="sm"/>
              <a:tailEnd type="none" w="sm" len="sm"/>
            </a:ln>
          </p:spPr>
          <p:txBody>
            <a:bodyPr spcFirstLastPara="1" wrap="square" lIns="91425" tIns="45700" rIns="91425" bIns="45700" anchor="t" anchorCtr="0">
              <a:noAutofit/>
            </a:bodyPr>
            <a:lstStyle/>
            <a:p>
              <a:pPr marL="0" lvl="0" indent="0">
                <a:spcBef>
                  <a:spcPts val="0"/>
                </a:spcBef>
                <a:spcAft>
                  <a:spcPts val="0"/>
                </a:spcAft>
                <a:buNone/>
              </a:pPr>
              <a:endParaRPr sz="2400">
                <a:latin typeface="Calibri"/>
                <a:ea typeface="Calibri"/>
                <a:cs typeface="Calibri"/>
                <a:sym typeface="Calibri"/>
              </a:endParaRPr>
            </a:p>
          </p:txBody>
        </p:sp>
        <p:sp>
          <p:nvSpPr>
            <p:cNvPr id="243" name="Shape 243"/>
            <p:cNvSpPr txBox="1"/>
            <p:nvPr/>
          </p:nvSpPr>
          <p:spPr>
            <a:xfrm rot="4352156">
              <a:off x="5032997" y="1939707"/>
              <a:ext cx="1304532" cy="562935"/>
            </a:xfrm>
            <a:prstGeom prst="rect">
              <a:avLst/>
            </a:prstGeom>
            <a:noFill/>
            <a:ln>
              <a:noFill/>
            </a:ln>
          </p:spPr>
          <p:txBody>
            <a:bodyPr spcFirstLastPara="1" wrap="square" lIns="91425" tIns="91425" rIns="91425" bIns="91425" anchor="ctr" anchorCtr="0">
              <a:noAutofit/>
            </a:bodyPr>
            <a:lstStyle/>
            <a:p>
              <a:pPr marL="0" lvl="0" indent="0" algn="ctr">
                <a:spcBef>
                  <a:spcPts val="0"/>
                </a:spcBef>
                <a:spcAft>
                  <a:spcPts val="0"/>
                </a:spcAft>
                <a:buNone/>
              </a:pPr>
              <a:r>
                <a:rPr lang="en-US" sz="2400">
                  <a:solidFill>
                    <a:srgbClr val="FFFFFF"/>
                  </a:solidFill>
                  <a:latin typeface="Calibri"/>
                  <a:ea typeface="Calibri"/>
                  <a:cs typeface="Calibri"/>
                  <a:sym typeface="Calibri"/>
                </a:rPr>
                <a:t>Information Behavior</a:t>
              </a:r>
              <a:endParaRPr sz="2400">
                <a:solidFill>
                  <a:srgbClr val="FFFFFF"/>
                </a:solidFill>
                <a:latin typeface="Calibri"/>
                <a:ea typeface="Calibri"/>
                <a:cs typeface="Calibri"/>
                <a:sym typeface="Calibri"/>
              </a:endParaRPr>
            </a:p>
          </p:txBody>
        </p:sp>
      </p:grpSp>
      <p:sp>
        <p:nvSpPr>
          <p:cNvPr id="244" name="Shape 244"/>
          <p:cNvSpPr/>
          <p:nvPr/>
        </p:nvSpPr>
        <p:spPr>
          <a:xfrm>
            <a:off x="2263275" y="3616150"/>
            <a:ext cx="852484" cy="422000"/>
          </a:xfrm>
          <a:custGeom>
            <a:avLst/>
            <a:gdLst/>
            <a:ahLst/>
            <a:cxnLst/>
            <a:rect l="0" t="0" r="0" b="0"/>
            <a:pathLst>
              <a:path w="25937" h="16880" extrusionOk="0">
                <a:moveTo>
                  <a:pt x="0" y="4131"/>
                </a:moveTo>
                <a:cubicBezTo>
                  <a:pt x="2638" y="3545"/>
                  <a:pt x="11503" y="-1511"/>
                  <a:pt x="15826" y="614"/>
                </a:cubicBezTo>
                <a:cubicBezTo>
                  <a:pt x="20149" y="2739"/>
                  <a:pt x="24252" y="14169"/>
                  <a:pt x="25937" y="16880"/>
                </a:cubicBezTo>
              </a:path>
            </a:pathLst>
          </a:custGeom>
          <a:noFill/>
          <a:ln w="38100" cap="flat" cmpd="sng">
            <a:solidFill>
              <a:srgbClr val="FFFFFF"/>
            </a:solidFill>
            <a:prstDash val="solid"/>
            <a:round/>
            <a:headEnd type="stealth" w="med" len="med"/>
            <a:tailEnd type="oval" w="med" len="med"/>
          </a:ln>
        </p:spPr>
      </p:sp>
      <p:sp>
        <p:nvSpPr>
          <p:cNvPr id="245" name="Shape 245"/>
          <p:cNvSpPr/>
          <p:nvPr/>
        </p:nvSpPr>
        <p:spPr>
          <a:xfrm rot="3794871">
            <a:off x="2597431" y="3317949"/>
            <a:ext cx="852501" cy="422008"/>
          </a:xfrm>
          <a:custGeom>
            <a:avLst/>
            <a:gdLst/>
            <a:ahLst/>
            <a:cxnLst/>
            <a:rect l="0" t="0" r="0" b="0"/>
            <a:pathLst>
              <a:path w="25937" h="16880" extrusionOk="0">
                <a:moveTo>
                  <a:pt x="0" y="4131"/>
                </a:moveTo>
                <a:cubicBezTo>
                  <a:pt x="2638" y="3545"/>
                  <a:pt x="11503" y="-1511"/>
                  <a:pt x="15826" y="614"/>
                </a:cubicBezTo>
                <a:cubicBezTo>
                  <a:pt x="20149" y="2739"/>
                  <a:pt x="24252" y="14169"/>
                  <a:pt x="25937" y="16880"/>
                </a:cubicBezTo>
              </a:path>
            </a:pathLst>
          </a:custGeom>
          <a:noFill/>
          <a:ln w="38100" cap="flat" cmpd="sng">
            <a:solidFill>
              <a:srgbClr val="FFFFFF"/>
            </a:solidFill>
            <a:prstDash val="solid"/>
            <a:round/>
            <a:headEnd type="stealth" w="med" len="med"/>
            <a:tailEnd type="oval" w="med" len="med"/>
          </a:ln>
        </p:spPr>
      </p:sp>
      <p:sp>
        <p:nvSpPr>
          <p:cNvPr id="246" name="Shape 246"/>
          <p:cNvSpPr/>
          <p:nvPr/>
        </p:nvSpPr>
        <p:spPr>
          <a:xfrm rot="8405621">
            <a:off x="3015660" y="3533057"/>
            <a:ext cx="953837" cy="477267"/>
          </a:xfrm>
          <a:custGeom>
            <a:avLst/>
            <a:gdLst/>
            <a:ahLst/>
            <a:cxnLst/>
            <a:rect l="0" t="0" r="0" b="0"/>
            <a:pathLst>
              <a:path w="25937" h="16880" extrusionOk="0">
                <a:moveTo>
                  <a:pt x="0" y="4131"/>
                </a:moveTo>
                <a:cubicBezTo>
                  <a:pt x="2638" y="3545"/>
                  <a:pt x="11503" y="-1511"/>
                  <a:pt x="15826" y="614"/>
                </a:cubicBezTo>
                <a:cubicBezTo>
                  <a:pt x="20149" y="2739"/>
                  <a:pt x="24252" y="14169"/>
                  <a:pt x="25937" y="16880"/>
                </a:cubicBezTo>
              </a:path>
            </a:pathLst>
          </a:custGeom>
          <a:noFill/>
          <a:ln w="38100" cap="flat" cmpd="sng">
            <a:solidFill>
              <a:srgbClr val="FFFFFF"/>
            </a:solidFill>
            <a:prstDash val="solid"/>
            <a:round/>
            <a:headEnd type="stealth" w="med" len="med"/>
            <a:tailEnd type="oval" w="med" len="med"/>
          </a:ln>
        </p:spPr>
      </p:sp>
      <p:sp>
        <p:nvSpPr>
          <p:cNvPr id="247" name="Shape 247"/>
          <p:cNvSpPr/>
          <p:nvPr/>
        </p:nvSpPr>
        <p:spPr>
          <a:xfrm rot="-8704333">
            <a:off x="2851760" y="4124873"/>
            <a:ext cx="994931" cy="385708"/>
          </a:xfrm>
          <a:custGeom>
            <a:avLst/>
            <a:gdLst/>
            <a:ahLst/>
            <a:cxnLst/>
            <a:rect l="0" t="0" r="0" b="0"/>
            <a:pathLst>
              <a:path w="25937" h="16880" extrusionOk="0">
                <a:moveTo>
                  <a:pt x="0" y="4131"/>
                </a:moveTo>
                <a:cubicBezTo>
                  <a:pt x="2638" y="3545"/>
                  <a:pt x="11503" y="-1511"/>
                  <a:pt x="15826" y="614"/>
                </a:cubicBezTo>
                <a:cubicBezTo>
                  <a:pt x="20149" y="2739"/>
                  <a:pt x="24252" y="14169"/>
                  <a:pt x="25937" y="16880"/>
                </a:cubicBezTo>
              </a:path>
            </a:pathLst>
          </a:custGeom>
          <a:noFill/>
          <a:ln w="38100" cap="flat" cmpd="sng">
            <a:solidFill>
              <a:srgbClr val="FFFFFF"/>
            </a:solidFill>
            <a:prstDash val="solid"/>
            <a:round/>
            <a:headEnd type="stealth" w="med" len="med"/>
            <a:tailEnd type="oval" w="med" len="med"/>
          </a:ln>
        </p:spPr>
      </p:sp>
      <p:sp>
        <p:nvSpPr>
          <p:cNvPr id="248" name="Shape 248"/>
          <p:cNvSpPr/>
          <p:nvPr/>
        </p:nvSpPr>
        <p:spPr>
          <a:xfrm rot="-3880917">
            <a:off x="2291294" y="4058819"/>
            <a:ext cx="974057" cy="421974"/>
          </a:xfrm>
          <a:custGeom>
            <a:avLst/>
            <a:gdLst/>
            <a:ahLst/>
            <a:cxnLst/>
            <a:rect l="0" t="0" r="0" b="0"/>
            <a:pathLst>
              <a:path w="25937" h="16880" extrusionOk="0">
                <a:moveTo>
                  <a:pt x="0" y="4131"/>
                </a:moveTo>
                <a:cubicBezTo>
                  <a:pt x="2638" y="3545"/>
                  <a:pt x="11503" y="-1511"/>
                  <a:pt x="15826" y="614"/>
                </a:cubicBezTo>
                <a:cubicBezTo>
                  <a:pt x="20149" y="2739"/>
                  <a:pt x="24252" y="14169"/>
                  <a:pt x="25937" y="16880"/>
                </a:cubicBezTo>
              </a:path>
            </a:pathLst>
          </a:custGeom>
          <a:noFill/>
          <a:ln w="38100" cap="flat" cmpd="sng">
            <a:solidFill>
              <a:srgbClr val="FFFFFF"/>
            </a:solidFill>
            <a:prstDash val="solid"/>
            <a:round/>
            <a:headEnd type="stealth" w="med" len="med"/>
            <a:tailEnd type="oval" w="med" len="med"/>
          </a:ln>
        </p:spPr>
      </p:sp>
      <p:sp>
        <p:nvSpPr>
          <p:cNvPr id="249" name="Shape 249"/>
          <p:cNvSpPr txBox="1"/>
          <p:nvPr/>
        </p:nvSpPr>
        <p:spPr>
          <a:xfrm>
            <a:off x="7108575" y="6287975"/>
            <a:ext cx="1825800" cy="3075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US" sz="1800">
                <a:latin typeface="Calibri"/>
                <a:ea typeface="Calibri"/>
                <a:cs typeface="Calibri"/>
                <a:sym typeface="Calibri"/>
              </a:rPr>
              <a:t>Burnett &amp; Jaeger</a:t>
            </a:r>
            <a:endParaRPr sz="1800">
              <a:latin typeface="Calibri"/>
              <a:ea typeface="Calibri"/>
              <a:cs typeface="Calibri"/>
              <a:sym typeface="Calibri"/>
            </a:endParaRPr>
          </a:p>
        </p:txBody>
      </p:sp>
      <p:sp>
        <p:nvSpPr>
          <p:cNvPr id="250" name="Shape 250"/>
          <p:cNvSpPr/>
          <p:nvPr/>
        </p:nvSpPr>
        <p:spPr>
          <a:xfrm>
            <a:off x="6158700" y="1631700"/>
            <a:ext cx="2626200" cy="4060800"/>
          </a:xfrm>
          <a:prstGeom prst="rect">
            <a:avLst/>
          </a:prstGeom>
          <a:solidFill>
            <a:srgbClr val="E6B8AF"/>
          </a:solidFill>
          <a:ln w="9525" cap="flat" cmpd="sng">
            <a:solidFill>
              <a:srgbClr val="E6B8A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51" name="Shape 251"/>
          <p:cNvSpPr/>
          <p:nvPr/>
        </p:nvSpPr>
        <p:spPr>
          <a:xfrm>
            <a:off x="6269125" y="1754375"/>
            <a:ext cx="2417700" cy="3837900"/>
          </a:xfrm>
          <a:prstGeom prst="rect">
            <a:avLst/>
          </a:prstGeom>
          <a:solidFill>
            <a:srgbClr val="BE2F22"/>
          </a:solidFill>
          <a:ln w="2857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52" name="Shape 252"/>
          <p:cNvSpPr txBox="1"/>
          <p:nvPr/>
        </p:nvSpPr>
        <p:spPr>
          <a:xfrm>
            <a:off x="6465175" y="2170838"/>
            <a:ext cx="2025600" cy="3203400"/>
          </a:xfrm>
          <a:prstGeom prst="rect">
            <a:avLst/>
          </a:prstGeom>
          <a:noFill/>
          <a:ln>
            <a:noFill/>
          </a:ln>
        </p:spPr>
        <p:txBody>
          <a:bodyPr spcFirstLastPara="1" wrap="square" lIns="91425" tIns="91425" rIns="91425" bIns="91425" anchor="ctr" anchorCtr="0">
            <a:noAutofit/>
          </a:bodyPr>
          <a:lstStyle/>
          <a:p>
            <a:pPr marL="0" lvl="0" indent="0" algn="ctr" rtl="0">
              <a:lnSpc>
                <a:spcPct val="200000"/>
              </a:lnSpc>
              <a:spcBef>
                <a:spcPts val="0"/>
              </a:spcBef>
              <a:spcAft>
                <a:spcPts val="0"/>
              </a:spcAft>
              <a:buNone/>
            </a:pPr>
            <a:r>
              <a:rPr lang="en-US" sz="3000" i="1" u="sng">
                <a:solidFill>
                  <a:srgbClr val="FFFFFF"/>
                </a:solidFill>
                <a:latin typeface="Calibri"/>
                <a:ea typeface="Calibri"/>
                <a:cs typeface="Calibri"/>
                <a:sym typeface="Calibri"/>
              </a:rPr>
              <a:t>ACCESS</a:t>
            </a:r>
            <a:endParaRPr sz="3000" i="1" u="sng">
              <a:solidFill>
                <a:srgbClr val="FFFFFF"/>
              </a:solidFill>
              <a:latin typeface="Calibri"/>
              <a:ea typeface="Calibri"/>
              <a:cs typeface="Calibri"/>
              <a:sym typeface="Calibri"/>
            </a:endParaRPr>
          </a:p>
          <a:p>
            <a:pPr marL="0" lvl="0" indent="0" algn="ctr">
              <a:lnSpc>
                <a:spcPct val="200000"/>
              </a:lnSpc>
              <a:spcBef>
                <a:spcPts val="0"/>
              </a:spcBef>
              <a:spcAft>
                <a:spcPts val="0"/>
              </a:spcAft>
              <a:buNone/>
            </a:pPr>
            <a:r>
              <a:rPr lang="en-US" sz="3000">
                <a:solidFill>
                  <a:srgbClr val="FFFFFF"/>
                </a:solidFill>
                <a:latin typeface="Calibri"/>
                <a:ea typeface="Calibri"/>
                <a:cs typeface="Calibri"/>
                <a:sym typeface="Calibri"/>
              </a:rPr>
              <a:t>Physical</a:t>
            </a:r>
            <a:endParaRPr sz="3000">
              <a:solidFill>
                <a:srgbClr val="FFFFFF"/>
              </a:solidFill>
              <a:latin typeface="Calibri"/>
              <a:ea typeface="Calibri"/>
              <a:cs typeface="Calibri"/>
              <a:sym typeface="Calibri"/>
            </a:endParaRPr>
          </a:p>
          <a:p>
            <a:pPr marL="0" lvl="0" indent="0" algn="ctr">
              <a:lnSpc>
                <a:spcPct val="200000"/>
              </a:lnSpc>
              <a:spcBef>
                <a:spcPts val="0"/>
              </a:spcBef>
              <a:spcAft>
                <a:spcPts val="0"/>
              </a:spcAft>
              <a:buNone/>
            </a:pPr>
            <a:r>
              <a:rPr lang="en-US" sz="3000">
                <a:solidFill>
                  <a:srgbClr val="FFFFFF"/>
                </a:solidFill>
                <a:latin typeface="Calibri"/>
                <a:ea typeface="Calibri"/>
                <a:cs typeface="Calibri"/>
                <a:sym typeface="Calibri"/>
              </a:rPr>
              <a:t>Intellectual</a:t>
            </a:r>
            <a:endParaRPr sz="3000">
              <a:solidFill>
                <a:srgbClr val="FFFFFF"/>
              </a:solidFill>
              <a:latin typeface="Calibri"/>
              <a:ea typeface="Calibri"/>
              <a:cs typeface="Calibri"/>
              <a:sym typeface="Calibri"/>
            </a:endParaRPr>
          </a:p>
          <a:p>
            <a:pPr marL="0" lvl="0" indent="0" algn="ctr">
              <a:lnSpc>
                <a:spcPct val="200000"/>
              </a:lnSpc>
              <a:spcBef>
                <a:spcPts val="0"/>
              </a:spcBef>
              <a:spcAft>
                <a:spcPts val="0"/>
              </a:spcAft>
              <a:buNone/>
            </a:pPr>
            <a:r>
              <a:rPr lang="en-US" sz="3000">
                <a:solidFill>
                  <a:srgbClr val="FFFFFF"/>
                </a:solidFill>
                <a:latin typeface="Calibri"/>
                <a:ea typeface="Calibri"/>
                <a:cs typeface="Calibri"/>
                <a:sym typeface="Calibri"/>
              </a:rPr>
              <a:t>Social</a:t>
            </a:r>
            <a:endParaRPr sz="3000">
              <a:solidFill>
                <a:srgbClr val="FFFFFF"/>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Shape 257"/>
          <p:cNvSpPr txBox="1">
            <a:spLocks noGrp="1"/>
          </p:cNvSpPr>
          <p:nvPr>
            <p:ph type="title"/>
          </p:nvPr>
        </p:nvSpPr>
        <p:spPr>
          <a:xfrm>
            <a:off x="457200" y="122238"/>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4400"/>
              <a:buFont typeface="Calibri"/>
              <a:buNone/>
            </a:pPr>
            <a:r>
              <a:rPr lang="en-US"/>
              <a:t>Physical Access</a:t>
            </a:r>
            <a:endParaRPr sz="4400" b="1" i="0" u="none" strike="noStrike" cap="none">
              <a:solidFill>
                <a:schemeClr val="dk1"/>
              </a:solidFill>
              <a:latin typeface="Calibri"/>
              <a:ea typeface="Calibri"/>
              <a:cs typeface="Calibri"/>
              <a:sym typeface="Calibri"/>
            </a:endParaRPr>
          </a:p>
        </p:txBody>
      </p:sp>
      <p:pic>
        <p:nvPicPr>
          <p:cNvPr id="258" name="Shape 258" descr="TASCHA_avatar_512.png"/>
          <p:cNvPicPr preferRelativeResize="0"/>
          <p:nvPr/>
        </p:nvPicPr>
        <p:blipFill rotWithShape="1">
          <a:blip r:embed="rId3">
            <a:alphaModFix/>
          </a:blip>
          <a:srcRect/>
          <a:stretch/>
        </p:blipFill>
        <p:spPr>
          <a:xfrm>
            <a:off x="166048" y="220046"/>
            <a:ext cx="609600" cy="609600"/>
          </a:xfrm>
          <a:prstGeom prst="rect">
            <a:avLst/>
          </a:prstGeom>
          <a:noFill/>
          <a:ln>
            <a:noFill/>
          </a:ln>
        </p:spPr>
      </p:pic>
      <p:sp>
        <p:nvSpPr>
          <p:cNvPr id="259" name="Shape 259"/>
          <p:cNvSpPr txBox="1"/>
          <p:nvPr/>
        </p:nvSpPr>
        <p:spPr>
          <a:xfrm>
            <a:off x="6612625" y="6135575"/>
            <a:ext cx="2321700" cy="3075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US" sz="1800">
                <a:latin typeface="Calibri"/>
                <a:ea typeface="Calibri"/>
                <a:cs typeface="Calibri"/>
                <a:sym typeface="Calibri"/>
              </a:rPr>
              <a:t>Photo: Shutterstock</a:t>
            </a:r>
            <a:endParaRPr sz="1800">
              <a:latin typeface="Calibri"/>
              <a:ea typeface="Calibri"/>
              <a:cs typeface="Calibri"/>
              <a:sym typeface="Calibri"/>
            </a:endParaRPr>
          </a:p>
          <a:p>
            <a:pPr marL="0" lvl="0" indent="0" rtl="0">
              <a:spcBef>
                <a:spcPts val="0"/>
              </a:spcBef>
              <a:spcAft>
                <a:spcPts val="0"/>
              </a:spcAft>
              <a:buNone/>
            </a:pPr>
            <a:r>
              <a:rPr lang="en-US" sz="1800">
                <a:latin typeface="Calibri"/>
                <a:ea typeface="Calibri"/>
                <a:cs typeface="Calibri"/>
                <a:sym typeface="Calibri"/>
              </a:rPr>
              <a:t>Burnett &amp; Jaeger</a:t>
            </a:r>
            <a:endParaRPr sz="1800">
              <a:latin typeface="Calibri"/>
              <a:ea typeface="Calibri"/>
              <a:cs typeface="Calibri"/>
              <a:sym typeface="Calibri"/>
            </a:endParaRPr>
          </a:p>
        </p:txBody>
      </p:sp>
      <p:pic>
        <p:nvPicPr>
          <p:cNvPr id="260" name="Shape 260"/>
          <p:cNvPicPr preferRelativeResize="0"/>
          <p:nvPr/>
        </p:nvPicPr>
        <p:blipFill>
          <a:blip r:embed="rId4">
            <a:alphaModFix/>
          </a:blip>
          <a:stretch>
            <a:fillRect/>
          </a:stretch>
        </p:blipFill>
        <p:spPr>
          <a:xfrm>
            <a:off x="1057600" y="2267250"/>
            <a:ext cx="7001508" cy="3944525"/>
          </a:xfrm>
          <a:prstGeom prst="rect">
            <a:avLst/>
          </a:prstGeom>
          <a:noFill/>
          <a:ln>
            <a:noFill/>
          </a:ln>
        </p:spPr>
      </p:pic>
      <p:sp>
        <p:nvSpPr>
          <p:cNvPr id="261" name="Shape 261"/>
          <p:cNvSpPr txBox="1"/>
          <p:nvPr/>
        </p:nvSpPr>
        <p:spPr>
          <a:xfrm>
            <a:off x="152400" y="839550"/>
            <a:ext cx="8811900" cy="15801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400">
                <a:solidFill>
                  <a:schemeClr val="dk1"/>
                </a:solidFill>
                <a:latin typeface="Calibri"/>
                <a:ea typeface="Calibri"/>
                <a:cs typeface="Calibri"/>
                <a:sym typeface="Calibri"/>
              </a:rPr>
              <a:t>“...the document’s location and format and the conditions, technologies, or abilities required to reach that document. ” </a:t>
            </a:r>
            <a:endParaRPr sz="2400">
              <a:solidFill>
                <a:schemeClr val="dk1"/>
              </a:solidFill>
              <a:latin typeface="Calibri"/>
              <a:ea typeface="Calibri"/>
              <a:cs typeface="Calibri"/>
              <a:sym typeface="Calibri"/>
            </a:endParaRPr>
          </a:p>
          <a:p>
            <a:pPr marL="0" lvl="0" indent="0" algn="ctr" rtl="0">
              <a:spcBef>
                <a:spcPts val="0"/>
              </a:spcBef>
              <a:spcAft>
                <a:spcPts val="0"/>
              </a:spcAft>
              <a:buNone/>
            </a:pPr>
            <a:r>
              <a:rPr lang="en-US" sz="2400">
                <a:solidFill>
                  <a:schemeClr val="dk1"/>
                </a:solidFill>
                <a:latin typeface="Calibri"/>
                <a:ea typeface="Calibri"/>
                <a:cs typeface="Calibri"/>
                <a:sym typeface="Calibri"/>
              </a:rPr>
              <a:t>(Burnett &amp; Jaeger, 2008, p.57)</a:t>
            </a:r>
            <a:endParaRPr sz="2400">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Shape 26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4400"/>
              <a:buFont typeface="Calibri"/>
              <a:buNone/>
            </a:pPr>
            <a:r>
              <a:rPr lang="en-US"/>
              <a:t>Intellectual Access</a:t>
            </a:r>
            <a:endParaRPr sz="4400" b="1" i="0" u="none" strike="noStrike" cap="none">
              <a:solidFill>
                <a:schemeClr val="dk1"/>
              </a:solidFill>
              <a:latin typeface="Calibri"/>
              <a:ea typeface="Calibri"/>
              <a:cs typeface="Calibri"/>
              <a:sym typeface="Calibri"/>
            </a:endParaRPr>
          </a:p>
        </p:txBody>
      </p:sp>
      <p:pic>
        <p:nvPicPr>
          <p:cNvPr id="267" name="Shape 267" descr="TASCHA_avatar_512.png"/>
          <p:cNvPicPr preferRelativeResize="0"/>
          <p:nvPr/>
        </p:nvPicPr>
        <p:blipFill rotWithShape="1">
          <a:blip r:embed="rId3">
            <a:alphaModFix/>
          </a:blip>
          <a:srcRect/>
          <a:stretch/>
        </p:blipFill>
        <p:spPr>
          <a:xfrm>
            <a:off x="166048" y="220046"/>
            <a:ext cx="609600" cy="609600"/>
          </a:xfrm>
          <a:prstGeom prst="rect">
            <a:avLst/>
          </a:prstGeom>
          <a:noFill/>
          <a:ln>
            <a:noFill/>
          </a:ln>
        </p:spPr>
      </p:pic>
      <p:sp>
        <p:nvSpPr>
          <p:cNvPr id="268" name="Shape 268"/>
          <p:cNvSpPr txBox="1"/>
          <p:nvPr/>
        </p:nvSpPr>
        <p:spPr>
          <a:xfrm>
            <a:off x="152400" y="991950"/>
            <a:ext cx="8811900" cy="15801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400">
                <a:solidFill>
                  <a:schemeClr val="dk1"/>
                </a:solidFill>
                <a:latin typeface="Calibri"/>
                <a:ea typeface="Calibri"/>
                <a:cs typeface="Calibri"/>
                <a:sym typeface="Calibri"/>
              </a:rPr>
              <a:t>“the ability to understand how to get to… the information and understand [its meaning] once it has been physically obtained” (Burnett &amp; Jaeger, 2008, p.58)</a:t>
            </a:r>
            <a:endParaRPr sz="2400">
              <a:latin typeface="Calibri"/>
              <a:ea typeface="Calibri"/>
              <a:cs typeface="Calibri"/>
              <a:sym typeface="Calibri"/>
            </a:endParaRPr>
          </a:p>
        </p:txBody>
      </p:sp>
      <p:pic>
        <p:nvPicPr>
          <p:cNvPr id="269" name="Shape 269"/>
          <p:cNvPicPr preferRelativeResize="0"/>
          <p:nvPr/>
        </p:nvPicPr>
        <p:blipFill rotWithShape="1">
          <a:blip r:embed="rId4">
            <a:alphaModFix amt="95000"/>
          </a:blip>
          <a:srcRect t="17696" b="25799"/>
          <a:stretch/>
        </p:blipFill>
        <p:spPr>
          <a:xfrm>
            <a:off x="0" y="2593575"/>
            <a:ext cx="9144001" cy="3874901"/>
          </a:xfrm>
          <a:prstGeom prst="rect">
            <a:avLst/>
          </a:prstGeom>
          <a:noFill/>
          <a:ln>
            <a:noFill/>
          </a:ln>
        </p:spPr>
      </p:pic>
      <p:sp>
        <p:nvSpPr>
          <p:cNvPr id="270" name="Shape 270"/>
          <p:cNvSpPr txBox="1"/>
          <p:nvPr/>
        </p:nvSpPr>
        <p:spPr>
          <a:xfrm>
            <a:off x="7108575" y="6440375"/>
            <a:ext cx="1825800" cy="3075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sz="1800">
                <a:latin typeface="Calibri"/>
                <a:ea typeface="Calibri"/>
                <a:cs typeface="Calibri"/>
                <a:sym typeface="Calibri"/>
              </a:rPr>
              <a:t>Burnett &amp; Jaeger</a:t>
            </a:r>
            <a:endParaRPr sz="1800">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Shape 27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4400"/>
              <a:buFont typeface="Calibri"/>
              <a:buNone/>
            </a:pPr>
            <a:r>
              <a:rPr lang="en-US"/>
              <a:t>Social Access</a:t>
            </a:r>
            <a:endParaRPr sz="4400" b="1" i="0" u="none" strike="noStrike" cap="none">
              <a:solidFill>
                <a:schemeClr val="dk1"/>
              </a:solidFill>
              <a:latin typeface="Calibri"/>
              <a:ea typeface="Calibri"/>
              <a:cs typeface="Calibri"/>
              <a:sym typeface="Calibri"/>
            </a:endParaRPr>
          </a:p>
        </p:txBody>
      </p:sp>
      <p:pic>
        <p:nvPicPr>
          <p:cNvPr id="276" name="Shape 276" descr="TASCHA_avatar_512.png"/>
          <p:cNvPicPr preferRelativeResize="0"/>
          <p:nvPr/>
        </p:nvPicPr>
        <p:blipFill rotWithShape="1">
          <a:blip r:embed="rId3">
            <a:alphaModFix/>
          </a:blip>
          <a:srcRect/>
          <a:stretch/>
        </p:blipFill>
        <p:spPr>
          <a:xfrm>
            <a:off x="166048" y="220046"/>
            <a:ext cx="609600" cy="609600"/>
          </a:xfrm>
          <a:prstGeom prst="rect">
            <a:avLst/>
          </a:prstGeom>
          <a:noFill/>
          <a:ln>
            <a:noFill/>
          </a:ln>
        </p:spPr>
      </p:pic>
      <p:sp>
        <p:nvSpPr>
          <p:cNvPr id="277" name="Shape 277"/>
          <p:cNvSpPr txBox="1"/>
          <p:nvPr/>
        </p:nvSpPr>
        <p:spPr>
          <a:xfrm>
            <a:off x="7108575" y="6287975"/>
            <a:ext cx="1825800" cy="3075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sz="1800">
                <a:latin typeface="Calibri"/>
                <a:ea typeface="Calibri"/>
                <a:cs typeface="Calibri"/>
                <a:sym typeface="Calibri"/>
              </a:rPr>
              <a:t>Burnett &amp; Jaeger</a:t>
            </a:r>
            <a:endParaRPr sz="1800">
              <a:latin typeface="Calibri"/>
              <a:ea typeface="Calibri"/>
              <a:cs typeface="Calibri"/>
              <a:sym typeface="Calibri"/>
            </a:endParaRPr>
          </a:p>
        </p:txBody>
      </p:sp>
      <p:pic>
        <p:nvPicPr>
          <p:cNvPr id="278" name="Shape 278"/>
          <p:cNvPicPr preferRelativeResize="0"/>
          <p:nvPr/>
        </p:nvPicPr>
        <p:blipFill rotWithShape="1">
          <a:blip r:embed="rId4">
            <a:alphaModFix/>
          </a:blip>
          <a:srcRect l="10795" r="5968"/>
          <a:stretch/>
        </p:blipFill>
        <p:spPr>
          <a:xfrm rot="5400000">
            <a:off x="2644013" y="539000"/>
            <a:ext cx="3855975" cy="7617274"/>
          </a:xfrm>
          <a:prstGeom prst="rect">
            <a:avLst/>
          </a:prstGeom>
          <a:noFill/>
          <a:ln>
            <a:noFill/>
          </a:ln>
        </p:spPr>
      </p:pic>
      <p:sp>
        <p:nvSpPr>
          <p:cNvPr id="279" name="Shape 279"/>
          <p:cNvSpPr txBox="1"/>
          <p:nvPr/>
        </p:nvSpPr>
        <p:spPr>
          <a:xfrm>
            <a:off x="152400" y="991950"/>
            <a:ext cx="8811900" cy="15801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400">
                <a:solidFill>
                  <a:schemeClr val="dk1"/>
                </a:solidFill>
                <a:latin typeface="Calibri"/>
                <a:ea typeface="Calibri"/>
                <a:cs typeface="Calibri"/>
                <a:sym typeface="Calibri"/>
              </a:rPr>
              <a:t>“...constrains what small world members are interested in or willing to pay attention to...” (Burnett &amp; Jaeger, 2008, p.58)</a:t>
            </a:r>
            <a:endParaRPr sz="2400">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Shape 285"/>
          <p:cNvSpPr txBox="1">
            <a:spLocks noGrp="1"/>
          </p:cNvSpPr>
          <p:nvPr>
            <p:ph type="title"/>
          </p:nvPr>
        </p:nvSpPr>
        <p:spPr>
          <a:xfrm>
            <a:off x="457200" y="274638"/>
            <a:ext cx="8229600" cy="1143000"/>
          </a:xfrm>
          <a:prstGeom prst="rect">
            <a:avLst/>
          </a:prstGeom>
        </p:spPr>
        <p:txBody>
          <a:bodyPr spcFirstLastPara="1" wrap="square" lIns="91425" tIns="45700" rIns="91425" bIns="45700" anchor="ctr" anchorCtr="0">
            <a:noAutofit/>
          </a:bodyPr>
          <a:lstStyle/>
          <a:p>
            <a:pPr marL="0" lvl="0" indent="0">
              <a:spcBef>
                <a:spcPts val="0"/>
              </a:spcBef>
              <a:spcAft>
                <a:spcPts val="0"/>
              </a:spcAft>
              <a:buNone/>
            </a:pPr>
            <a:r>
              <a:rPr lang="en-US"/>
              <a:t>Librarians’ Information Access</a:t>
            </a:r>
            <a:endParaRPr/>
          </a:p>
        </p:txBody>
      </p:sp>
      <p:sp>
        <p:nvSpPr>
          <p:cNvPr id="286" name="Shape 286"/>
          <p:cNvSpPr txBox="1">
            <a:spLocks noGrp="1"/>
          </p:cNvSpPr>
          <p:nvPr>
            <p:ph type="body" idx="1"/>
          </p:nvPr>
        </p:nvSpPr>
        <p:spPr>
          <a:xfrm>
            <a:off x="6858000" y="1600200"/>
            <a:ext cx="1828800" cy="4526100"/>
          </a:xfrm>
          <a:prstGeom prst="rect">
            <a:avLst/>
          </a:prstGeom>
        </p:spPr>
        <p:txBody>
          <a:bodyPr spcFirstLastPara="1" wrap="square" lIns="91425" tIns="45700" rIns="91425" bIns="45700" anchor="t" anchorCtr="0">
            <a:noAutofit/>
          </a:bodyPr>
          <a:lstStyle/>
          <a:p>
            <a:pPr marL="0" lvl="0" indent="0">
              <a:spcBef>
                <a:spcPts val="640"/>
              </a:spcBef>
              <a:spcAft>
                <a:spcPts val="0"/>
              </a:spcAft>
              <a:buNone/>
            </a:pPr>
            <a:r>
              <a:rPr lang="en-US"/>
              <a:t>Nakuru branch of the Kenya National Library Service</a:t>
            </a:r>
            <a:endParaRPr/>
          </a:p>
        </p:txBody>
      </p:sp>
      <p:pic>
        <p:nvPicPr>
          <p:cNvPr id="287" name="Shape 287"/>
          <p:cNvPicPr preferRelativeResize="0"/>
          <p:nvPr/>
        </p:nvPicPr>
        <p:blipFill>
          <a:blip r:embed="rId3">
            <a:alphaModFix/>
          </a:blip>
          <a:stretch>
            <a:fillRect/>
          </a:stretch>
        </p:blipFill>
        <p:spPr>
          <a:xfrm>
            <a:off x="457200" y="1600199"/>
            <a:ext cx="6249247" cy="4686951"/>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Shape 10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lvl="0" indent="0" rtl="0">
              <a:lnSpc>
                <a:spcPct val="90000"/>
              </a:lnSpc>
              <a:spcBef>
                <a:spcPts val="0"/>
              </a:spcBef>
              <a:spcAft>
                <a:spcPts val="0"/>
              </a:spcAft>
              <a:buClr>
                <a:schemeClr val="dk1"/>
              </a:buClr>
              <a:buSzPts val="4200"/>
              <a:buFont typeface="Calibri"/>
              <a:buNone/>
            </a:pPr>
            <a:r>
              <a:rPr lang="en-US" sz="4200" b="0"/>
              <a:t>Outline</a:t>
            </a:r>
            <a:endParaRPr/>
          </a:p>
        </p:txBody>
      </p:sp>
      <p:sp>
        <p:nvSpPr>
          <p:cNvPr id="102" name="Shape 102"/>
          <p:cNvSpPr txBox="1">
            <a:spLocks noGrp="1"/>
          </p:cNvSpPr>
          <p:nvPr>
            <p:ph type="body" idx="1"/>
          </p:nvPr>
        </p:nvSpPr>
        <p:spPr>
          <a:xfrm>
            <a:off x="457200" y="1590275"/>
            <a:ext cx="7709100" cy="4526100"/>
          </a:xfrm>
          <a:prstGeom prst="rect">
            <a:avLst/>
          </a:prstGeom>
          <a:noFill/>
          <a:ln>
            <a:noFill/>
          </a:ln>
        </p:spPr>
        <p:txBody>
          <a:bodyPr spcFirstLastPara="1" wrap="square" lIns="91425" tIns="45700" rIns="91425" bIns="45700" anchor="t" anchorCtr="0">
            <a:noAutofit/>
          </a:bodyPr>
          <a:lstStyle/>
          <a:p>
            <a:pPr marL="457200" lvl="0" indent="-406400" rtl="0">
              <a:spcBef>
                <a:spcPts val="560"/>
              </a:spcBef>
              <a:spcAft>
                <a:spcPts val="0"/>
              </a:spcAft>
              <a:buSzPts val="2800"/>
              <a:buChar char="▪"/>
            </a:pPr>
            <a:r>
              <a:rPr lang="en-US"/>
              <a:t>Identifying a need for Mobile Information Literacy </a:t>
            </a:r>
            <a:endParaRPr/>
          </a:p>
          <a:p>
            <a:pPr marL="457200" lvl="0" indent="-406400" rtl="0">
              <a:spcBef>
                <a:spcPts val="560"/>
              </a:spcBef>
              <a:spcAft>
                <a:spcPts val="0"/>
              </a:spcAft>
              <a:buSzPts val="2800"/>
              <a:buChar char="▪"/>
            </a:pPr>
            <a:r>
              <a:rPr lang="en-US"/>
              <a:t>Implementation in Myanmar</a:t>
            </a:r>
            <a:endParaRPr/>
          </a:p>
          <a:p>
            <a:pPr marL="457200" lvl="0" indent="-406400" rtl="0">
              <a:spcBef>
                <a:spcPts val="560"/>
              </a:spcBef>
              <a:spcAft>
                <a:spcPts val="0"/>
              </a:spcAft>
              <a:buSzPts val="2800"/>
              <a:buChar char="▪"/>
            </a:pPr>
            <a:r>
              <a:rPr lang="en-US"/>
              <a:t>Implementation in Kenya</a:t>
            </a:r>
            <a:endParaRPr/>
          </a:p>
          <a:p>
            <a:pPr marL="457200" lvl="0" indent="-406400" rtl="0">
              <a:spcBef>
                <a:spcPts val="560"/>
              </a:spcBef>
              <a:spcAft>
                <a:spcPts val="0"/>
              </a:spcAft>
              <a:buSzPts val="2800"/>
              <a:buChar char="▪"/>
            </a:pPr>
            <a:r>
              <a:rPr lang="en-US"/>
              <a:t>Exploring Kenyan public librarians’ information access via information worlds</a:t>
            </a:r>
            <a:endParaRPr sz="2400">
              <a:solidFill>
                <a:srgbClr val="262626"/>
              </a:solidFill>
            </a:endParaRPr>
          </a:p>
          <a:p>
            <a:pPr marL="0" marR="0" lvl="0" indent="0" algn="l" rtl="0">
              <a:spcBef>
                <a:spcPts val="560"/>
              </a:spcBef>
              <a:spcAft>
                <a:spcPts val="0"/>
              </a:spcAft>
              <a:buNone/>
            </a:pPr>
            <a:endParaRPr/>
          </a:p>
        </p:txBody>
      </p:sp>
      <p:pic>
        <p:nvPicPr>
          <p:cNvPr id="103" name="Shape 103" descr="TASCHA_avatar_512.png"/>
          <p:cNvPicPr preferRelativeResize="0"/>
          <p:nvPr/>
        </p:nvPicPr>
        <p:blipFill rotWithShape="1">
          <a:blip r:embed="rId3">
            <a:alphaModFix/>
          </a:blip>
          <a:srcRect/>
          <a:stretch/>
        </p:blipFill>
        <p:spPr>
          <a:xfrm>
            <a:off x="166048" y="220046"/>
            <a:ext cx="609600" cy="6096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Shape 292"/>
          <p:cNvSpPr txBox="1">
            <a:spLocks noGrp="1"/>
          </p:cNvSpPr>
          <p:nvPr>
            <p:ph type="title"/>
          </p:nvPr>
        </p:nvSpPr>
        <p:spPr>
          <a:xfrm>
            <a:off x="990600" y="55938"/>
            <a:ext cx="8229600" cy="11430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4400"/>
              <a:buFont typeface="Calibri"/>
              <a:buNone/>
            </a:pPr>
            <a:r>
              <a:rPr lang="en-US"/>
              <a:t>Librarians’ Information Access</a:t>
            </a:r>
            <a:endParaRPr sz="4400" b="1" i="0" u="none" strike="noStrike" cap="none">
              <a:solidFill>
                <a:schemeClr val="dk1"/>
              </a:solidFill>
              <a:latin typeface="Calibri"/>
              <a:ea typeface="Calibri"/>
              <a:cs typeface="Calibri"/>
              <a:sym typeface="Calibri"/>
            </a:endParaRPr>
          </a:p>
        </p:txBody>
      </p:sp>
      <p:sp>
        <p:nvSpPr>
          <p:cNvPr id="293" name="Shape 293"/>
          <p:cNvSpPr txBox="1">
            <a:spLocks noGrp="1"/>
          </p:cNvSpPr>
          <p:nvPr>
            <p:ph type="body" idx="1"/>
          </p:nvPr>
        </p:nvSpPr>
        <p:spPr>
          <a:xfrm>
            <a:off x="356425" y="1198950"/>
            <a:ext cx="7664700" cy="4963200"/>
          </a:xfrm>
          <a:prstGeom prst="rect">
            <a:avLst/>
          </a:prstGeom>
          <a:noFill/>
          <a:ln>
            <a:noFill/>
          </a:ln>
        </p:spPr>
        <p:txBody>
          <a:bodyPr spcFirstLastPara="1" wrap="square" lIns="91425" tIns="45700" rIns="91425" bIns="45700" anchor="t" anchorCtr="0">
            <a:noAutofit/>
          </a:bodyPr>
          <a:lstStyle/>
          <a:p>
            <a:pPr marL="0" lvl="0" indent="0" rtl="0">
              <a:spcBef>
                <a:spcPts val="640"/>
              </a:spcBef>
              <a:spcAft>
                <a:spcPts val="0"/>
              </a:spcAft>
              <a:buNone/>
            </a:pPr>
            <a:r>
              <a:rPr lang="en-US" b="1"/>
              <a:t>Physical</a:t>
            </a:r>
            <a:r>
              <a:rPr lang="en-US"/>
              <a:t>:</a:t>
            </a:r>
            <a:endParaRPr/>
          </a:p>
          <a:p>
            <a:pPr marL="457200" lvl="0" indent="-431800" rtl="0">
              <a:spcBef>
                <a:spcPts val="640"/>
              </a:spcBef>
              <a:spcAft>
                <a:spcPts val="0"/>
              </a:spcAft>
              <a:buSzPts val="3200"/>
              <a:buChar char="▪"/>
            </a:pPr>
            <a:r>
              <a:rPr lang="en-US"/>
              <a:t>Almost all participants used or had used a cell phone, most for longer than 5 years.</a:t>
            </a:r>
            <a:endParaRPr/>
          </a:p>
          <a:p>
            <a:pPr marL="457200" lvl="0" indent="-431800" rtl="0">
              <a:spcBef>
                <a:spcPts val="640"/>
              </a:spcBef>
              <a:spcAft>
                <a:spcPts val="0"/>
              </a:spcAft>
              <a:buSzPts val="3200"/>
              <a:buChar char="▪"/>
            </a:pPr>
            <a:r>
              <a:rPr lang="en-US"/>
              <a:t>Half of the participants had internet access at home.</a:t>
            </a:r>
            <a:endParaRPr/>
          </a:p>
          <a:p>
            <a:pPr marL="457200" lvl="0" indent="-431800" rtl="0">
              <a:spcBef>
                <a:spcPts val="640"/>
              </a:spcBef>
              <a:spcAft>
                <a:spcPts val="0"/>
              </a:spcAft>
              <a:buSzPts val="3200"/>
              <a:buChar char="▪"/>
            </a:pPr>
            <a:r>
              <a:rPr lang="en-US"/>
              <a:t>Most participants accessed the internet at work.</a:t>
            </a:r>
            <a:endParaRPr sz="2400"/>
          </a:p>
          <a:p>
            <a:pPr marL="0" marR="0" lvl="0" indent="0" algn="l" rtl="0">
              <a:spcBef>
                <a:spcPts val="640"/>
              </a:spcBef>
              <a:spcAft>
                <a:spcPts val="0"/>
              </a:spcAft>
              <a:buNone/>
            </a:pPr>
            <a:endParaRPr sz="2400"/>
          </a:p>
          <a:p>
            <a:pPr marL="0" marR="0" lvl="0" indent="0" algn="l" rtl="0">
              <a:spcBef>
                <a:spcPts val="640"/>
              </a:spcBef>
              <a:spcAft>
                <a:spcPts val="0"/>
              </a:spcAft>
              <a:buNone/>
            </a:pPr>
            <a:endParaRPr/>
          </a:p>
        </p:txBody>
      </p:sp>
      <p:pic>
        <p:nvPicPr>
          <p:cNvPr id="294" name="Shape 294" descr="TASCHA_avatar_512.png"/>
          <p:cNvPicPr preferRelativeResize="0"/>
          <p:nvPr/>
        </p:nvPicPr>
        <p:blipFill rotWithShape="1">
          <a:blip r:embed="rId3">
            <a:alphaModFix/>
          </a:blip>
          <a:srcRect/>
          <a:stretch/>
        </p:blipFill>
        <p:spPr>
          <a:xfrm>
            <a:off x="166048" y="220046"/>
            <a:ext cx="609600" cy="60960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299" name="Shape 299"/>
          <p:cNvSpPr txBox="1">
            <a:spLocks noGrp="1"/>
          </p:cNvSpPr>
          <p:nvPr>
            <p:ph type="title"/>
          </p:nvPr>
        </p:nvSpPr>
        <p:spPr>
          <a:xfrm>
            <a:off x="990600" y="55938"/>
            <a:ext cx="8229600" cy="11430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4400"/>
              <a:buFont typeface="Calibri"/>
              <a:buNone/>
            </a:pPr>
            <a:r>
              <a:rPr lang="en-US"/>
              <a:t>Librarians’ Information Access</a:t>
            </a:r>
            <a:endParaRPr sz="4400" b="1" i="0" u="none" strike="noStrike" cap="none">
              <a:solidFill>
                <a:schemeClr val="dk1"/>
              </a:solidFill>
              <a:latin typeface="Calibri"/>
              <a:ea typeface="Calibri"/>
              <a:cs typeface="Calibri"/>
              <a:sym typeface="Calibri"/>
            </a:endParaRPr>
          </a:p>
        </p:txBody>
      </p:sp>
      <p:sp>
        <p:nvSpPr>
          <p:cNvPr id="300" name="Shape 300"/>
          <p:cNvSpPr txBox="1">
            <a:spLocks noGrp="1"/>
          </p:cNvSpPr>
          <p:nvPr>
            <p:ph type="body" idx="1"/>
          </p:nvPr>
        </p:nvSpPr>
        <p:spPr>
          <a:xfrm>
            <a:off x="356425" y="1198950"/>
            <a:ext cx="7664700" cy="4963200"/>
          </a:xfrm>
          <a:prstGeom prst="rect">
            <a:avLst/>
          </a:prstGeom>
          <a:noFill/>
          <a:ln>
            <a:noFill/>
          </a:ln>
        </p:spPr>
        <p:txBody>
          <a:bodyPr spcFirstLastPara="1" wrap="square" lIns="91425" tIns="45700" rIns="91425" bIns="45700" anchor="t" anchorCtr="0">
            <a:noAutofit/>
          </a:bodyPr>
          <a:lstStyle/>
          <a:p>
            <a:pPr marL="0" lvl="0" indent="0" rtl="0">
              <a:spcBef>
                <a:spcPts val="640"/>
              </a:spcBef>
              <a:spcAft>
                <a:spcPts val="0"/>
              </a:spcAft>
              <a:buNone/>
            </a:pPr>
            <a:r>
              <a:rPr lang="en-US" b="1"/>
              <a:t>Physical</a:t>
            </a:r>
            <a:r>
              <a:rPr lang="en-US"/>
              <a:t>:</a:t>
            </a:r>
            <a:endParaRPr/>
          </a:p>
          <a:p>
            <a:pPr marL="0" lvl="0" indent="0" rtl="0">
              <a:spcBef>
                <a:spcPts val="640"/>
              </a:spcBef>
              <a:spcAft>
                <a:spcPts val="0"/>
              </a:spcAft>
              <a:buNone/>
            </a:pPr>
            <a:endParaRPr/>
          </a:p>
          <a:p>
            <a:pPr marL="0" lvl="0" indent="0" rtl="0">
              <a:spcBef>
                <a:spcPts val="640"/>
              </a:spcBef>
              <a:spcAft>
                <a:spcPts val="0"/>
              </a:spcAft>
              <a:buNone/>
            </a:pPr>
            <a:r>
              <a:rPr lang="en-US"/>
              <a:t>“sometimes even if I’m in the office, I’ll use my phone because we have Wi-Fi. Mostly use the desktop. But I’m at home, if someone contacts me, I’ll use my mobile and search for information instead of telling them I’m not in the office”</a:t>
            </a:r>
            <a:endParaRPr sz="2400"/>
          </a:p>
          <a:p>
            <a:pPr marL="0" lvl="0" indent="0" rtl="0">
              <a:spcBef>
                <a:spcPts val="0"/>
              </a:spcBef>
              <a:spcAft>
                <a:spcPts val="0"/>
              </a:spcAft>
              <a:buClr>
                <a:schemeClr val="dk1"/>
              </a:buClr>
              <a:buSzPts val="1100"/>
              <a:buFont typeface="Arial"/>
              <a:buNone/>
            </a:pPr>
            <a:endParaRPr sz="2400"/>
          </a:p>
          <a:p>
            <a:pPr marL="0" marR="0" lvl="0" indent="0" algn="l" rtl="0">
              <a:spcBef>
                <a:spcPts val="640"/>
              </a:spcBef>
              <a:spcAft>
                <a:spcPts val="0"/>
              </a:spcAft>
              <a:buNone/>
            </a:pPr>
            <a:endParaRPr/>
          </a:p>
        </p:txBody>
      </p:sp>
      <p:pic>
        <p:nvPicPr>
          <p:cNvPr id="301" name="Shape 301" descr="TASCHA_avatar_512.png"/>
          <p:cNvPicPr preferRelativeResize="0"/>
          <p:nvPr/>
        </p:nvPicPr>
        <p:blipFill rotWithShape="1">
          <a:blip r:embed="rId3">
            <a:alphaModFix/>
          </a:blip>
          <a:srcRect/>
          <a:stretch/>
        </p:blipFill>
        <p:spPr>
          <a:xfrm>
            <a:off x="166048" y="220046"/>
            <a:ext cx="609600" cy="60960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Shape 307"/>
          <p:cNvSpPr txBox="1">
            <a:spLocks noGrp="1"/>
          </p:cNvSpPr>
          <p:nvPr>
            <p:ph type="title"/>
          </p:nvPr>
        </p:nvSpPr>
        <p:spPr>
          <a:xfrm>
            <a:off x="457200" y="274638"/>
            <a:ext cx="8229600" cy="1143000"/>
          </a:xfrm>
          <a:prstGeom prst="rect">
            <a:avLst/>
          </a:prstGeom>
        </p:spPr>
        <p:txBody>
          <a:bodyPr spcFirstLastPara="1" wrap="square" lIns="91425" tIns="45700" rIns="91425" bIns="45700" anchor="ctr" anchorCtr="0">
            <a:noAutofit/>
          </a:bodyPr>
          <a:lstStyle/>
          <a:p>
            <a:pPr marL="0" lvl="0" indent="0">
              <a:spcBef>
                <a:spcPts val="0"/>
              </a:spcBef>
              <a:spcAft>
                <a:spcPts val="0"/>
              </a:spcAft>
              <a:buNone/>
            </a:pPr>
            <a:r>
              <a:rPr lang="en-US"/>
              <a:t>Librarians’ Information Access</a:t>
            </a:r>
            <a:endParaRPr/>
          </a:p>
        </p:txBody>
      </p:sp>
      <p:sp>
        <p:nvSpPr>
          <p:cNvPr id="308" name="Shape 308"/>
          <p:cNvSpPr txBox="1">
            <a:spLocks noGrp="1"/>
          </p:cNvSpPr>
          <p:nvPr>
            <p:ph type="body" idx="1"/>
          </p:nvPr>
        </p:nvSpPr>
        <p:spPr>
          <a:xfrm>
            <a:off x="457200" y="1524500"/>
            <a:ext cx="7467000" cy="4963200"/>
          </a:xfrm>
          <a:prstGeom prst="rect">
            <a:avLst/>
          </a:prstGeom>
          <a:noFill/>
          <a:ln>
            <a:noFill/>
          </a:ln>
        </p:spPr>
        <p:txBody>
          <a:bodyPr spcFirstLastPara="1" wrap="square" lIns="91425" tIns="45700" rIns="91425" bIns="45700" anchor="t" anchorCtr="0">
            <a:noAutofit/>
          </a:bodyPr>
          <a:lstStyle/>
          <a:p>
            <a:pPr marL="0" lvl="0" indent="0" rtl="0">
              <a:spcBef>
                <a:spcPts val="640"/>
              </a:spcBef>
              <a:spcAft>
                <a:spcPts val="0"/>
              </a:spcAft>
              <a:buNone/>
            </a:pPr>
            <a:r>
              <a:rPr lang="en-US" b="1"/>
              <a:t>Intellectual</a:t>
            </a:r>
            <a:r>
              <a:rPr lang="en-US"/>
              <a:t>:</a:t>
            </a:r>
            <a:endParaRPr/>
          </a:p>
          <a:p>
            <a:pPr marL="0" lvl="0" indent="0" rtl="0">
              <a:spcBef>
                <a:spcPts val="640"/>
              </a:spcBef>
              <a:spcAft>
                <a:spcPts val="0"/>
              </a:spcAft>
              <a:buNone/>
            </a:pPr>
            <a:endParaRPr/>
          </a:p>
          <a:p>
            <a:pPr marL="0" lvl="0" indent="0" rtl="0">
              <a:spcBef>
                <a:spcPts val="640"/>
              </a:spcBef>
              <a:spcAft>
                <a:spcPts val="0"/>
              </a:spcAft>
              <a:buNone/>
            </a:pPr>
            <a:r>
              <a:rPr lang="en-US"/>
              <a:t>“Not having [a] phone changed things. I couldn’t share information. I had to go to the bank. Before that, I don’t remember the last time I went to the bank. I go to the bank app.”</a:t>
            </a:r>
            <a:endParaRPr sz="2200"/>
          </a:p>
          <a:p>
            <a:pPr marL="0" marR="0" lvl="0" indent="0" algn="l" rtl="0">
              <a:spcBef>
                <a:spcPts val="640"/>
              </a:spcBef>
              <a:spcAft>
                <a:spcPts val="0"/>
              </a:spcAft>
              <a:buNone/>
            </a:pPr>
            <a:endParaRPr/>
          </a:p>
        </p:txBody>
      </p:sp>
      <p:pic>
        <p:nvPicPr>
          <p:cNvPr id="309" name="Shape 309" descr="TASCHA_avatar_512.png"/>
          <p:cNvPicPr preferRelativeResize="0"/>
          <p:nvPr/>
        </p:nvPicPr>
        <p:blipFill rotWithShape="1">
          <a:blip r:embed="rId3">
            <a:alphaModFix/>
          </a:blip>
          <a:srcRect/>
          <a:stretch/>
        </p:blipFill>
        <p:spPr>
          <a:xfrm>
            <a:off x="166048" y="220046"/>
            <a:ext cx="609600" cy="60960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sp>
        <p:nvSpPr>
          <p:cNvPr id="315" name="Shape 315"/>
          <p:cNvSpPr txBox="1">
            <a:spLocks noGrp="1"/>
          </p:cNvSpPr>
          <p:nvPr>
            <p:ph type="title"/>
          </p:nvPr>
        </p:nvSpPr>
        <p:spPr>
          <a:xfrm>
            <a:off x="457200" y="274638"/>
            <a:ext cx="8229600" cy="1143000"/>
          </a:xfrm>
          <a:prstGeom prst="rect">
            <a:avLst/>
          </a:prstGeom>
        </p:spPr>
        <p:txBody>
          <a:bodyPr spcFirstLastPara="1" wrap="square" lIns="91425" tIns="45700" rIns="91425" bIns="45700" anchor="ctr" anchorCtr="0">
            <a:noAutofit/>
          </a:bodyPr>
          <a:lstStyle/>
          <a:p>
            <a:pPr marL="0" lvl="0" indent="0">
              <a:spcBef>
                <a:spcPts val="0"/>
              </a:spcBef>
              <a:spcAft>
                <a:spcPts val="0"/>
              </a:spcAft>
              <a:buNone/>
            </a:pPr>
            <a:r>
              <a:rPr lang="en-US"/>
              <a:t>Librarians’ Information Access</a:t>
            </a:r>
            <a:endParaRPr/>
          </a:p>
        </p:txBody>
      </p:sp>
      <p:sp>
        <p:nvSpPr>
          <p:cNvPr id="316" name="Shape 316"/>
          <p:cNvSpPr txBox="1">
            <a:spLocks noGrp="1"/>
          </p:cNvSpPr>
          <p:nvPr>
            <p:ph type="body" idx="1"/>
          </p:nvPr>
        </p:nvSpPr>
        <p:spPr>
          <a:xfrm>
            <a:off x="457200" y="1742575"/>
            <a:ext cx="8229600" cy="4963200"/>
          </a:xfrm>
          <a:prstGeom prst="rect">
            <a:avLst/>
          </a:prstGeom>
          <a:noFill/>
          <a:ln>
            <a:noFill/>
          </a:ln>
        </p:spPr>
        <p:txBody>
          <a:bodyPr spcFirstLastPara="1" wrap="square" lIns="91425" tIns="45700" rIns="91425" bIns="45700" anchor="t" anchorCtr="0">
            <a:noAutofit/>
          </a:bodyPr>
          <a:lstStyle/>
          <a:p>
            <a:pPr marL="0" lvl="0" indent="0" rtl="0">
              <a:spcBef>
                <a:spcPts val="640"/>
              </a:spcBef>
              <a:spcAft>
                <a:spcPts val="0"/>
              </a:spcAft>
              <a:buNone/>
            </a:pPr>
            <a:r>
              <a:rPr lang="en-US" b="1"/>
              <a:t>Social</a:t>
            </a:r>
            <a:r>
              <a:rPr lang="en-US"/>
              <a:t>:</a:t>
            </a:r>
            <a:endParaRPr/>
          </a:p>
          <a:p>
            <a:pPr marL="0" lvl="0" indent="0" rtl="0">
              <a:spcBef>
                <a:spcPts val="640"/>
              </a:spcBef>
              <a:spcAft>
                <a:spcPts val="0"/>
              </a:spcAft>
              <a:buNone/>
            </a:pPr>
            <a:endParaRPr/>
          </a:p>
          <a:p>
            <a:pPr marL="0" lvl="0" indent="0" rtl="0">
              <a:spcBef>
                <a:spcPts val="640"/>
              </a:spcBef>
              <a:spcAft>
                <a:spcPts val="0"/>
              </a:spcAft>
              <a:buNone/>
            </a:pPr>
            <a:r>
              <a:rPr lang="en-US"/>
              <a:t>“I am a mentor with AfLIA. So I access information about mentorship in AfLIA. On a daily basis, [I] send information to innovators, [and] mentor two different WhatsApp groups.”</a:t>
            </a:r>
            <a:r>
              <a:rPr lang="en-US" sz="2200"/>
              <a:t/>
            </a:r>
            <a:br>
              <a:rPr lang="en-US" sz="2200"/>
            </a:br>
            <a:endParaRPr sz="2200"/>
          </a:p>
          <a:p>
            <a:pPr marL="0" marR="0" lvl="0" indent="0" algn="l" rtl="0">
              <a:spcBef>
                <a:spcPts val="640"/>
              </a:spcBef>
              <a:spcAft>
                <a:spcPts val="0"/>
              </a:spcAft>
              <a:buNone/>
            </a:pPr>
            <a:endParaRPr/>
          </a:p>
        </p:txBody>
      </p:sp>
      <p:pic>
        <p:nvPicPr>
          <p:cNvPr id="317" name="Shape 317" descr="TASCHA_avatar_512.png"/>
          <p:cNvPicPr preferRelativeResize="0"/>
          <p:nvPr/>
        </p:nvPicPr>
        <p:blipFill rotWithShape="1">
          <a:blip r:embed="rId3">
            <a:alphaModFix/>
          </a:blip>
          <a:srcRect/>
          <a:stretch/>
        </p:blipFill>
        <p:spPr>
          <a:xfrm>
            <a:off x="166048" y="220046"/>
            <a:ext cx="609600" cy="60960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Shape 323"/>
          <p:cNvSpPr txBox="1">
            <a:spLocks noGrp="1"/>
          </p:cNvSpPr>
          <p:nvPr>
            <p:ph type="title"/>
          </p:nvPr>
        </p:nvSpPr>
        <p:spPr>
          <a:xfrm>
            <a:off x="457200" y="274638"/>
            <a:ext cx="8229600" cy="1143000"/>
          </a:xfrm>
          <a:prstGeom prst="rect">
            <a:avLst/>
          </a:prstGeom>
        </p:spPr>
        <p:txBody>
          <a:bodyPr spcFirstLastPara="1" wrap="square" lIns="91425" tIns="45700" rIns="91425" bIns="45700" anchor="ctr" anchorCtr="0">
            <a:noAutofit/>
          </a:bodyPr>
          <a:lstStyle/>
          <a:p>
            <a:pPr marL="0" lvl="0" indent="0" rtl="0">
              <a:spcBef>
                <a:spcPts val="0"/>
              </a:spcBef>
              <a:spcAft>
                <a:spcPts val="0"/>
              </a:spcAft>
              <a:buNone/>
            </a:pPr>
            <a:r>
              <a:rPr lang="en-US"/>
              <a:t>Social perceptions</a:t>
            </a:r>
            <a:endParaRPr/>
          </a:p>
        </p:txBody>
      </p:sp>
      <p:sp>
        <p:nvSpPr>
          <p:cNvPr id="324" name="Shape 324"/>
          <p:cNvSpPr txBox="1">
            <a:spLocks noGrp="1"/>
          </p:cNvSpPr>
          <p:nvPr>
            <p:ph type="body" idx="1"/>
          </p:nvPr>
        </p:nvSpPr>
        <p:spPr>
          <a:xfrm>
            <a:off x="457200" y="1600200"/>
            <a:ext cx="8229600" cy="4526100"/>
          </a:xfrm>
          <a:prstGeom prst="rect">
            <a:avLst/>
          </a:prstGeom>
        </p:spPr>
        <p:txBody>
          <a:bodyPr spcFirstLastPara="1" wrap="square" lIns="91425" tIns="45700" rIns="91425" bIns="45700" anchor="t" anchorCtr="0">
            <a:noAutofit/>
          </a:bodyPr>
          <a:lstStyle/>
          <a:p>
            <a:pPr marL="0" lvl="0" indent="0">
              <a:spcBef>
                <a:spcPts val="640"/>
              </a:spcBef>
              <a:spcAft>
                <a:spcPts val="0"/>
              </a:spcAft>
              <a:buClr>
                <a:schemeClr val="dk1"/>
              </a:buClr>
              <a:buSzPts val="1100"/>
              <a:buFont typeface="Arial"/>
              <a:buNone/>
            </a:pPr>
            <a:r>
              <a:rPr lang="en-US"/>
              <a:t>“I’m even trying with youth in my library.  How to read books using mobile app instead of being Facebook.”</a:t>
            </a:r>
            <a:endParaRPr/>
          </a:p>
        </p:txBody>
      </p:sp>
      <p:pic>
        <p:nvPicPr>
          <p:cNvPr id="325" name="Shape 325" descr="TASCHA_avatar_512.png"/>
          <p:cNvPicPr preferRelativeResize="0"/>
          <p:nvPr/>
        </p:nvPicPr>
        <p:blipFill rotWithShape="1">
          <a:blip r:embed="rId3">
            <a:alphaModFix/>
          </a:blip>
          <a:srcRect/>
          <a:stretch/>
        </p:blipFill>
        <p:spPr>
          <a:xfrm>
            <a:off x="166048" y="220046"/>
            <a:ext cx="609600" cy="60960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30"/>
        <p:cNvGrpSpPr/>
        <p:nvPr/>
      </p:nvGrpSpPr>
      <p:grpSpPr>
        <a:xfrm>
          <a:off x="0" y="0"/>
          <a:ext cx="0" cy="0"/>
          <a:chOff x="0" y="0"/>
          <a:chExt cx="0" cy="0"/>
        </a:xfrm>
      </p:grpSpPr>
      <p:sp>
        <p:nvSpPr>
          <p:cNvPr id="331" name="Shape 331"/>
          <p:cNvSpPr txBox="1">
            <a:spLocks noGrp="1"/>
          </p:cNvSpPr>
          <p:nvPr>
            <p:ph type="title"/>
          </p:nvPr>
        </p:nvSpPr>
        <p:spPr>
          <a:xfrm>
            <a:off x="457200" y="274638"/>
            <a:ext cx="8229600" cy="1143000"/>
          </a:xfrm>
          <a:prstGeom prst="rect">
            <a:avLst/>
          </a:prstGeom>
        </p:spPr>
        <p:txBody>
          <a:bodyPr spcFirstLastPara="1" wrap="square" lIns="91425" tIns="45700" rIns="91425" bIns="45700" anchor="ctr" anchorCtr="0">
            <a:noAutofit/>
          </a:bodyPr>
          <a:lstStyle/>
          <a:p>
            <a:pPr marL="0" lvl="0" indent="0" rtl="0">
              <a:spcBef>
                <a:spcPts val="0"/>
              </a:spcBef>
              <a:spcAft>
                <a:spcPts val="0"/>
              </a:spcAft>
              <a:buNone/>
            </a:pPr>
            <a:r>
              <a:rPr lang="en-US"/>
              <a:t>Community access</a:t>
            </a:r>
            <a:endParaRPr/>
          </a:p>
        </p:txBody>
      </p:sp>
      <p:sp>
        <p:nvSpPr>
          <p:cNvPr id="332" name="Shape 332"/>
          <p:cNvSpPr txBox="1">
            <a:spLocks noGrp="1"/>
          </p:cNvSpPr>
          <p:nvPr>
            <p:ph type="body" idx="1"/>
          </p:nvPr>
        </p:nvSpPr>
        <p:spPr>
          <a:xfrm>
            <a:off x="457200" y="1600200"/>
            <a:ext cx="8229600" cy="4526100"/>
          </a:xfrm>
          <a:prstGeom prst="rect">
            <a:avLst/>
          </a:prstGeom>
        </p:spPr>
        <p:txBody>
          <a:bodyPr spcFirstLastPara="1" wrap="square" lIns="91425" tIns="45700" rIns="91425" bIns="45700" anchor="t" anchorCtr="0">
            <a:noAutofit/>
          </a:bodyPr>
          <a:lstStyle/>
          <a:p>
            <a:pPr marL="0" lvl="0" indent="0" rtl="0">
              <a:spcBef>
                <a:spcPts val="640"/>
              </a:spcBef>
              <a:spcAft>
                <a:spcPts val="0"/>
              </a:spcAft>
              <a:buClr>
                <a:schemeClr val="dk1"/>
              </a:buClr>
              <a:buSzPts val="1100"/>
              <a:buFont typeface="Arial"/>
              <a:buNone/>
            </a:pPr>
            <a:r>
              <a:rPr lang="en-US"/>
              <a:t>“Because of the users in the library. If we have connection problem in the library, instead of</a:t>
            </a:r>
            <a:endParaRPr/>
          </a:p>
          <a:p>
            <a:pPr marL="0" lvl="0" indent="0" rtl="0">
              <a:spcBef>
                <a:spcPts val="640"/>
              </a:spcBef>
              <a:spcAft>
                <a:spcPts val="0"/>
              </a:spcAft>
              <a:buClr>
                <a:schemeClr val="dk1"/>
              </a:buClr>
              <a:buSzPts val="1100"/>
              <a:buFont typeface="Arial"/>
              <a:buNone/>
            </a:pPr>
            <a:r>
              <a:rPr lang="en-US"/>
              <a:t>chasing the user away, you can provide that information for them. If you can use your phone</a:t>
            </a:r>
            <a:endParaRPr/>
          </a:p>
          <a:p>
            <a:pPr marL="0" lvl="0" indent="0" rtl="0">
              <a:spcBef>
                <a:spcPts val="640"/>
              </a:spcBef>
              <a:spcAft>
                <a:spcPts val="0"/>
              </a:spcAft>
              <a:buClr>
                <a:schemeClr val="dk1"/>
              </a:buClr>
              <a:buSzPts val="1100"/>
              <a:buFont typeface="Arial"/>
              <a:buNone/>
            </a:pPr>
            <a:r>
              <a:rPr lang="en-US"/>
              <a:t>for them, the better. That person is satisfied.”</a:t>
            </a:r>
            <a:endParaRPr/>
          </a:p>
          <a:p>
            <a:pPr marL="0" lvl="0" indent="0">
              <a:spcBef>
                <a:spcPts val="640"/>
              </a:spcBef>
              <a:spcAft>
                <a:spcPts val="0"/>
              </a:spcAft>
              <a:buNone/>
            </a:pPr>
            <a:endParaRPr/>
          </a:p>
        </p:txBody>
      </p:sp>
      <p:pic>
        <p:nvPicPr>
          <p:cNvPr id="333" name="Shape 333" descr="TASCHA_avatar_512.png"/>
          <p:cNvPicPr preferRelativeResize="0"/>
          <p:nvPr/>
        </p:nvPicPr>
        <p:blipFill rotWithShape="1">
          <a:blip r:embed="rId3">
            <a:alphaModFix/>
          </a:blip>
          <a:srcRect/>
          <a:stretch/>
        </p:blipFill>
        <p:spPr>
          <a:xfrm>
            <a:off x="166048" y="220046"/>
            <a:ext cx="609600" cy="60960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38"/>
        <p:cNvGrpSpPr/>
        <p:nvPr/>
      </p:nvGrpSpPr>
      <p:grpSpPr>
        <a:xfrm>
          <a:off x="0" y="0"/>
          <a:ext cx="0" cy="0"/>
          <a:chOff x="0" y="0"/>
          <a:chExt cx="0" cy="0"/>
        </a:xfrm>
      </p:grpSpPr>
      <p:sp>
        <p:nvSpPr>
          <p:cNvPr id="339" name="Shape 339"/>
          <p:cNvSpPr txBox="1">
            <a:spLocks noGrp="1"/>
          </p:cNvSpPr>
          <p:nvPr>
            <p:ph type="title"/>
          </p:nvPr>
        </p:nvSpPr>
        <p:spPr>
          <a:xfrm>
            <a:off x="457200" y="274638"/>
            <a:ext cx="8229600" cy="1143000"/>
          </a:xfrm>
          <a:prstGeom prst="rect">
            <a:avLst/>
          </a:prstGeom>
        </p:spPr>
        <p:txBody>
          <a:bodyPr spcFirstLastPara="1" wrap="square" lIns="91425" tIns="45700" rIns="91425" bIns="45700" anchor="ctr" anchorCtr="0">
            <a:noAutofit/>
          </a:bodyPr>
          <a:lstStyle/>
          <a:p>
            <a:pPr marL="0" lvl="0" indent="0">
              <a:spcBef>
                <a:spcPts val="0"/>
              </a:spcBef>
              <a:spcAft>
                <a:spcPts val="0"/>
              </a:spcAft>
              <a:buNone/>
            </a:pPr>
            <a:r>
              <a:rPr lang="en-US"/>
              <a:t>Community access</a:t>
            </a:r>
            <a:endParaRPr/>
          </a:p>
        </p:txBody>
      </p:sp>
      <p:sp>
        <p:nvSpPr>
          <p:cNvPr id="340" name="Shape 340"/>
          <p:cNvSpPr txBox="1">
            <a:spLocks noGrp="1"/>
          </p:cNvSpPr>
          <p:nvPr>
            <p:ph type="body" idx="1"/>
          </p:nvPr>
        </p:nvSpPr>
        <p:spPr>
          <a:xfrm>
            <a:off x="457200" y="1600200"/>
            <a:ext cx="8229600" cy="4526100"/>
          </a:xfrm>
          <a:prstGeom prst="rect">
            <a:avLst/>
          </a:prstGeom>
        </p:spPr>
        <p:txBody>
          <a:bodyPr spcFirstLastPara="1" wrap="square" lIns="91425" tIns="45700" rIns="91425" bIns="45700" anchor="t" anchorCtr="0">
            <a:noAutofit/>
          </a:bodyPr>
          <a:lstStyle/>
          <a:p>
            <a:pPr marL="0" lvl="0" indent="0" rtl="0">
              <a:spcBef>
                <a:spcPts val="0"/>
              </a:spcBef>
              <a:spcAft>
                <a:spcPts val="0"/>
              </a:spcAft>
              <a:buNone/>
            </a:pPr>
            <a:r>
              <a:rPr lang="en-US" sz="3000"/>
              <a:t>“We have so many hopes because mobile connectivity is good but people don’t know how to use it. For example, my colleague has a good phone but he does not know how to use it. More people just use social networking or mobile money. If they knew there’s an app now to get information about cattle, they would use apps to better lives. Most importantly is digital literacy. They don’t maximize their phones.”</a:t>
            </a:r>
            <a:endParaRPr sz="3000"/>
          </a:p>
          <a:p>
            <a:pPr marL="0" lvl="0" indent="0" rtl="0">
              <a:spcBef>
                <a:spcPts val="0"/>
              </a:spcBef>
              <a:spcAft>
                <a:spcPts val="0"/>
              </a:spcAft>
              <a:buNone/>
            </a:pPr>
            <a:endParaRPr sz="2400"/>
          </a:p>
          <a:p>
            <a:pPr marL="0" lvl="0" indent="0" rtl="0">
              <a:spcBef>
                <a:spcPts val="640"/>
              </a:spcBef>
              <a:spcAft>
                <a:spcPts val="0"/>
              </a:spcAft>
              <a:buClr>
                <a:schemeClr val="dk1"/>
              </a:buClr>
              <a:buSzPts val="1100"/>
              <a:buFont typeface="Arial"/>
              <a:buNone/>
            </a:pPr>
            <a:endParaRPr sz="2400"/>
          </a:p>
        </p:txBody>
      </p:sp>
      <p:pic>
        <p:nvPicPr>
          <p:cNvPr id="341" name="Shape 341" descr="TASCHA_avatar_512.png"/>
          <p:cNvPicPr preferRelativeResize="0"/>
          <p:nvPr/>
        </p:nvPicPr>
        <p:blipFill rotWithShape="1">
          <a:blip r:embed="rId3">
            <a:alphaModFix/>
          </a:blip>
          <a:srcRect/>
          <a:stretch/>
        </p:blipFill>
        <p:spPr>
          <a:xfrm>
            <a:off x="166048" y="220046"/>
            <a:ext cx="609600" cy="6096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45"/>
        <p:cNvGrpSpPr/>
        <p:nvPr/>
      </p:nvGrpSpPr>
      <p:grpSpPr>
        <a:xfrm>
          <a:off x="0" y="0"/>
          <a:ext cx="0" cy="0"/>
          <a:chOff x="0" y="0"/>
          <a:chExt cx="0" cy="0"/>
        </a:xfrm>
      </p:grpSpPr>
      <p:sp>
        <p:nvSpPr>
          <p:cNvPr id="346" name="Shape 346"/>
          <p:cNvSpPr txBox="1">
            <a:spLocks noGrp="1"/>
          </p:cNvSpPr>
          <p:nvPr>
            <p:ph type="title"/>
          </p:nvPr>
        </p:nvSpPr>
        <p:spPr>
          <a:xfrm>
            <a:off x="1598100" y="-19075"/>
            <a:ext cx="59478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4400"/>
              <a:buFont typeface="Calibri"/>
              <a:buNone/>
            </a:pPr>
            <a:r>
              <a:rPr lang="en-US"/>
              <a:t>Community Access</a:t>
            </a:r>
            <a:endParaRPr sz="4400" b="1" i="0" u="none" strike="noStrike" cap="none">
              <a:solidFill>
                <a:schemeClr val="dk1"/>
              </a:solidFill>
              <a:latin typeface="Calibri"/>
              <a:ea typeface="Calibri"/>
              <a:cs typeface="Calibri"/>
              <a:sym typeface="Calibri"/>
            </a:endParaRPr>
          </a:p>
        </p:txBody>
      </p:sp>
      <p:sp>
        <p:nvSpPr>
          <p:cNvPr id="347" name="Shape 347"/>
          <p:cNvSpPr txBox="1"/>
          <p:nvPr/>
        </p:nvSpPr>
        <p:spPr>
          <a:xfrm>
            <a:off x="247500" y="1381850"/>
            <a:ext cx="8649000" cy="35481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2400">
              <a:solidFill>
                <a:schemeClr val="dk1"/>
              </a:solidFill>
              <a:latin typeface="Calibri"/>
              <a:ea typeface="Calibri"/>
              <a:cs typeface="Calibri"/>
              <a:sym typeface="Calibri"/>
            </a:endParaRPr>
          </a:p>
          <a:p>
            <a:pPr marL="0" lvl="0" indent="0" rtl="0">
              <a:spcBef>
                <a:spcPts val="0"/>
              </a:spcBef>
              <a:spcAft>
                <a:spcPts val="0"/>
              </a:spcAft>
              <a:buNone/>
            </a:pPr>
            <a:r>
              <a:rPr lang="en-US" sz="3200">
                <a:latin typeface="Calibri"/>
                <a:ea typeface="Calibri"/>
                <a:cs typeface="Calibri"/>
                <a:sym typeface="Calibri"/>
              </a:rPr>
              <a:t>“WhatsApp group ...for security issues – for what’s happening in the community where I work. Not where I live. Being the only library in the community, people created the group and three people approached and said that librarian should be part of the group.”</a:t>
            </a:r>
            <a:endParaRPr sz="3200">
              <a:latin typeface="Calibri"/>
              <a:ea typeface="Calibri"/>
              <a:cs typeface="Calibri"/>
              <a:sym typeface="Calibri"/>
            </a:endParaRPr>
          </a:p>
        </p:txBody>
      </p:sp>
      <p:pic>
        <p:nvPicPr>
          <p:cNvPr id="348" name="Shape 348" descr="TASCHA_avatar_512.png"/>
          <p:cNvPicPr preferRelativeResize="0"/>
          <p:nvPr/>
        </p:nvPicPr>
        <p:blipFill rotWithShape="1">
          <a:blip r:embed="rId3">
            <a:alphaModFix/>
          </a:blip>
          <a:srcRect/>
          <a:stretch/>
        </p:blipFill>
        <p:spPr>
          <a:xfrm>
            <a:off x="166048" y="220046"/>
            <a:ext cx="609600" cy="609600"/>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sp>
        <p:nvSpPr>
          <p:cNvPr id="354" name="Shape 354"/>
          <p:cNvSpPr txBox="1">
            <a:spLocks noGrp="1"/>
          </p:cNvSpPr>
          <p:nvPr>
            <p:ph type="title"/>
          </p:nvPr>
        </p:nvSpPr>
        <p:spPr>
          <a:xfrm>
            <a:off x="457200" y="274638"/>
            <a:ext cx="8229600" cy="1143000"/>
          </a:xfrm>
          <a:prstGeom prst="rect">
            <a:avLst/>
          </a:prstGeom>
        </p:spPr>
        <p:txBody>
          <a:bodyPr spcFirstLastPara="1" wrap="square" lIns="91425" tIns="45700" rIns="91425" bIns="45700" anchor="ctr" anchorCtr="0">
            <a:noAutofit/>
          </a:bodyPr>
          <a:lstStyle/>
          <a:p>
            <a:pPr marL="0" lvl="0" indent="0">
              <a:spcBef>
                <a:spcPts val="0"/>
              </a:spcBef>
              <a:spcAft>
                <a:spcPts val="0"/>
              </a:spcAft>
              <a:buNone/>
            </a:pPr>
            <a:r>
              <a:rPr lang="en-US"/>
              <a:t>What’s next</a:t>
            </a:r>
            <a:endParaRPr/>
          </a:p>
        </p:txBody>
      </p:sp>
      <p:sp>
        <p:nvSpPr>
          <p:cNvPr id="355" name="Shape 355"/>
          <p:cNvSpPr txBox="1">
            <a:spLocks noGrp="1"/>
          </p:cNvSpPr>
          <p:nvPr>
            <p:ph type="body" idx="1"/>
          </p:nvPr>
        </p:nvSpPr>
        <p:spPr>
          <a:xfrm>
            <a:off x="457200" y="1540725"/>
            <a:ext cx="8229600" cy="4526100"/>
          </a:xfrm>
          <a:prstGeom prst="rect">
            <a:avLst/>
          </a:prstGeom>
        </p:spPr>
        <p:txBody>
          <a:bodyPr spcFirstLastPara="1" wrap="square" lIns="91425" tIns="45700" rIns="91425" bIns="45700" anchor="t" anchorCtr="0">
            <a:noAutofit/>
          </a:bodyPr>
          <a:lstStyle/>
          <a:p>
            <a:pPr marL="457200" lvl="0" indent="-431800">
              <a:spcBef>
                <a:spcPts val="640"/>
              </a:spcBef>
              <a:spcAft>
                <a:spcPts val="0"/>
              </a:spcAft>
              <a:buSzPts val="3200"/>
              <a:buChar char="▪"/>
            </a:pPr>
            <a:r>
              <a:rPr lang="en-US"/>
              <a:t>Continue analysis</a:t>
            </a:r>
            <a:endParaRPr/>
          </a:p>
          <a:p>
            <a:pPr marL="457200" lvl="0" indent="-431800">
              <a:spcBef>
                <a:spcPts val="0"/>
              </a:spcBef>
              <a:spcAft>
                <a:spcPts val="0"/>
              </a:spcAft>
              <a:buSzPts val="3200"/>
              <a:buChar char="▪"/>
            </a:pPr>
            <a:r>
              <a:rPr lang="en-US"/>
              <a:t>Feedback from Cascade training</a:t>
            </a:r>
            <a:endParaRPr/>
          </a:p>
          <a:p>
            <a:pPr marL="457200" lvl="0" indent="-431800">
              <a:spcBef>
                <a:spcPts val="0"/>
              </a:spcBef>
              <a:spcAft>
                <a:spcPts val="0"/>
              </a:spcAft>
              <a:buSzPts val="3200"/>
              <a:buChar char="▪"/>
            </a:pPr>
            <a:r>
              <a:rPr lang="en-US"/>
              <a:t>Publish curriculum on Github</a:t>
            </a:r>
            <a:endParaRPr/>
          </a:p>
        </p:txBody>
      </p:sp>
      <p:pic>
        <p:nvPicPr>
          <p:cNvPr id="356" name="Shape 356"/>
          <p:cNvPicPr preferRelativeResize="0"/>
          <p:nvPr/>
        </p:nvPicPr>
        <p:blipFill rotWithShape="1">
          <a:blip r:embed="rId3">
            <a:alphaModFix/>
          </a:blip>
          <a:srcRect t="16833" r="2714" b="8416"/>
          <a:stretch/>
        </p:blipFill>
        <p:spPr>
          <a:xfrm>
            <a:off x="2933600" y="3429000"/>
            <a:ext cx="5339102" cy="3076723"/>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sp>
        <p:nvSpPr>
          <p:cNvPr id="361" name="Shape 36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4400"/>
              <a:buFont typeface="Calibri"/>
              <a:buNone/>
            </a:pPr>
            <a:r>
              <a:rPr lang="en-US" sz="4400" b="1" i="0" u="none" strike="noStrike" cap="none">
                <a:solidFill>
                  <a:schemeClr val="dk1"/>
                </a:solidFill>
                <a:latin typeface="Calibri"/>
                <a:ea typeface="Calibri"/>
                <a:cs typeface="Calibri"/>
                <a:sym typeface="Calibri"/>
              </a:rPr>
              <a:t>Thank You!</a:t>
            </a:r>
            <a:endParaRPr sz="4400" b="1" i="0" u="none" strike="noStrike" cap="none">
              <a:solidFill>
                <a:schemeClr val="dk1"/>
              </a:solidFill>
              <a:latin typeface="Calibri"/>
              <a:ea typeface="Calibri"/>
              <a:cs typeface="Calibri"/>
              <a:sym typeface="Calibri"/>
            </a:endParaRPr>
          </a:p>
        </p:txBody>
      </p:sp>
      <p:sp>
        <p:nvSpPr>
          <p:cNvPr id="362" name="Shape 362"/>
          <p:cNvSpPr txBox="1">
            <a:spLocks noGrp="1"/>
          </p:cNvSpPr>
          <p:nvPr>
            <p:ph type="body" idx="1"/>
          </p:nvPr>
        </p:nvSpPr>
        <p:spPr>
          <a:xfrm>
            <a:off x="457200" y="4727859"/>
            <a:ext cx="8229600" cy="1458000"/>
          </a:xfrm>
          <a:prstGeom prst="rect">
            <a:avLst/>
          </a:prstGeom>
          <a:noFill/>
          <a:ln>
            <a:noFill/>
          </a:ln>
        </p:spPr>
        <p:txBody>
          <a:bodyPr spcFirstLastPara="1" wrap="square" lIns="91425" tIns="45700" rIns="91425" bIns="45700" anchor="t" anchorCtr="0">
            <a:noAutofit/>
          </a:bodyPr>
          <a:lstStyle/>
          <a:p>
            <a:pPr marL="342900" marR="0" lvl="0" indent="-342900" algn="ctr" rtl="0">
              <a:lnSpc>
                <a:spcPct val="80000"/>
              </a:lnSpc>
              <a:spcBef>
                <a:spcPts val="0"/>
              </a:spcBef>
              <a:spcAft>
                <a:spcPts val="0"/>
              </a:spcAft>
              <a:buClr>
                <a:schemeClr val="dk1"/>
              </a:buClr>
              <a:buSzPts val="2220"/>
              <a:buFont typeface="Noto Sans Symbols"/>
              <a:buNone/>
            </a:pPr>
            <a:r>
              <a:rPr lang="en-US" sz="2220" b="1" i="0" u="none" strike="noStrike" cap="none">
                <a:solidFill>
                  <a:schemeClr val="dk1"/>
                </a:solidFill>
                <a:latin typeface="Calibri"/>
                <a:ea typeface="Calibri"/>
                <a:cs typeface="Calibri"/>
                <a:sym typeface="Calibri"/>
              </a:rPr>
              <a:t>Technology &amp; Social Change Group</a:t>
            </a:r>
            <a:endParaRPr/>
          </a:p>
          <a:p>
            <a:pPr marL="342900" marR="0" lvl="0" indent="-342900" algn="ctr" rtl="0">
              <a:lnSpc>
                <a:spcPct val="80000"/>
              </a:lnSpc>
              <a:spcBef>
                <a:spcPts val="444"/>
              </a:spcBef>
              <a:spcAft>
                <a:spcPts val="0"/>
              </a:spcAft>
              <a:buClr>
                <a:schemeClr val="dk1"/>
              </a:buClr>
              <a:buSzPts val="2220"/>
              <a:buFont typeface="Noto Sans Symbols"/>
              <a:buNone/>
            </a:pPr>
            <a:r>
              <a:rPr lang="en-US" sz="2220" b="0" i="0" u="none" strike="noStrike" cap="none">
                <a:solidFill>
                  <a:schemeClr val="dk1"/>
                </a:solidFill>
                <a:latin typeface="Calibri"/>
                <a:ea typeface="Calibri"/>
                <a:cs typeface="Calibri"/>
                <a:sym typeface="Calibri"/>
              </a:rPr>
              <a:t>tascha.uw.edu</a:t>
            </a:r>
            <a:endParaRPr sz="2220" b="0" i="0" u="none" strike="noStrike" cap="none">
              <a:solidFill>
                <a:schemeClr val="dk1"/>
              </a:solidFill>
              <a:latin typeface="Calibri"/>
              <a:ea typeface="Calibri"/>
              <a:cs typeface="Calibri"/>
              <a:sym typeface="Calibri"/>
            </a:endParaRPr>
          </a:p>
          <a:p>
            <a:pPr marL="342900" marR="0" lvl="0" indent="-342900" algn="ctr" rtl="0">
              <a:lnSpc>
                <a:spcPct val="80000"/>
              </a:lnSpc>
              <a:spcBef>
                <a:spcPts val="444"/>
              </a:spcBef>
              <a:spcAft>
                <a:spcPts val="0"/>
              </a:spcAft>
              <a:buClr>
                <a:schemeClr val="dk1"/>
              </a:buClr>
              <a:buSzPts val="2220"/>
              <a:buFont typeface="Noto Sans Symbols"/>
              <a:buNone/>
            </a:pPr>
            <a:r>
              <a:rPr lang="en-US" sz="2220" b="0" i="0" u="none" strike="noStrike" cap="none">
                <a:solidFill>
                  <a:schemeClr val="dk1"/>
                </a:solidFill>
                <a:latin typeface="Calibri"/>
                <a:ea typeface="Calibri"/>
                <a:cs typeface="Calibri"/>
                <a:sym typeface="Calibri"/>
              </a:rPr>
              <a:t>+1.206.616.9101</a:t>
            </a:r>
            <a:endParaRPr sz="2220" b="0" i="0" u="none" strike="noStrike" cap="none">
              <a:solidFill>
                <a:schemeClr val="dk1"/>
              </a:solidFill>
              <a:latin typeface="Calibri"/>
              <a:ea typeface="Calibri"/>
              <a:cs typeface="Calibri"/>
              <a:sym typeface="Calibri"/>
            </a:endParaRPr>
          </a:p>
          <a:p>
            <a:pPr marL="342900" lvl="0" indent="-342900" algn="ctr" rtl="0">
              <a:lnSpc>
                <a:spcPct val="80000"/>
              </a:lnSpc>
              <a:spcBef>
                <a:spcPts val="448"/>
              </a:spcBef>
              <a:spcAft>
                <a:spcPts val="0"/>
              </a:spcAft>
              <a:buClr>
                <a:schemeClr val="dk1"/>
              </a:buClr>
              <a:buSzPts val="2240"/>
              <a:buFont typeface="Noto Sans Symbols"/>
              <a:buNone/>
            </a:pPr>
            <a:r>
              <a:rPr lang="en-US" sz="2240"/>
              <a:t>@TASCHAGroup</a:t>
            </a:r>
            <a:endParaRPr sz="2220"/>
          </a:p>
          <a:p>
            <a:pPr marL="342900" marR="0" lvl="0" indent="-342900" algn="ctr" rtl="0">
              <a:lnSpc>
                <a:spcPct val="80000"/>
              </a:lnSpc>
              <a:spcBef>
                <a:spcPts val="444"/>
              </a:spcBef>
              <a:spcAft>
                <a:spcPts val="0"/>
              </a:spcAft>
              <a:buClr>
                <a:schemeClr val="dk1"/>
              </a:buClr>
              <a:buSzPts val="2220"/>
              <a:buFont typeface="Noto Sans Symbols"/>
              <a:buNone/>
            </a:pPr>
            <a:r>
              <a:rPr lang="en-US" sz="2220" b="0" i="0" u="none" strike="noStrike" cap="none">
                <a:solidFill>
                  <a:schemeClr val="dk1"/>
                </a:solidFill>
                <a:latin typeface="Calibri"/>
                <a:ea typeface="Calibri"/>
                <a:cs typeface="Calibri"/>
                <a:sym typeface="Calibri"/>
              </a:rPr>
              <a:t>Email: </a:t>
            </a:r>
            <a:r>
              <a:rPr lang="en-US" sz="2220" b="0" i="0" u="sng" strike="noStrike" cap="none">
                <a:solidFill>
                  <a:schemeClr val="hlink"/>
                </a:solidFill>
                <a:latin typeface="Calibri"/>
                <a:ea typeface="Calibri"/>
                <a:cs typeface="Calibri"/>
                <a:sym typeface="Calibri"/>
                <a:hlinkClick r:id="rId3"/>
              </a:rPr>
              <a:t>tascha@uw.edu</a:t>
            </a:r>
            <a:endParaRPr sz="2220" b="0" i="0" u="none" strike="noStrike" cap="none">
              <a:solidFill>
                <a:schemeClr val="dk1"/>
              </a:solidFill>
              <a:latin typeface="Calibri"/>
              <a:ea typeface="Calibri"/>
              <a:cs typeface="Calibri"/>
              <a:sym typeface="Calibri"/>
            </a:endParaRPr>
          </a:p>
        </p:txBody>
      </p:sp>
      <p:pic>
        <p:nvPicPr>
          <p:cNvPr id="363" name="Shape 363" descr="TASCHA_avatar_512.png"/>
          <p:cNvPicPr preferRelativeResize="0"/>
          <p:nvPr/>
        </p:nvPicPr>
        <p:blipFill rotWithShape="1">
          <a:blip r:embed="rId4">
            <a:alphaModFix/>
          </a:blip>
          <a:srcRect/>
          <a:stretch/>
        </p:blipFill>
        <p:spPr>
          <a:xfrm>
            <a:off x="6607487" y="4533240"/>
            <a:ext cx="745320" cy="745320"/>
          </a:xfrm>
          <a:prstGeom prst="rect">
            <a:avLst/>
          </a:prstGeom>
          <a:noFill/>
          <a:ln>
            <a:noFill/>
          </a:ln>
        </p:spPr>
      </p:pic>
      <p:sp>
        <p:nvSpPr>
          <p:cNvPr id="364" name="Shape 364"/>
          <p:cNvSpPr txBox="1"/>
          <p:nvPr/>
        </p:nvSpPr>
        <p:spPr>
          <a:xfrm>
            <a:off x="457200" y="1157850"/>
            <a:ext cx="8229600" cy="2757000"/>
          </a:xfrm>
          <a:prstGeom prst="rect">
            <a:avLst/>
          </a:prstGeom>
          <a:noFill/>
          <a:ln>
            <a:noFill/>
          </a:ln>
        </p:spPr>
        <p:txBody>
          <a:bodyPr spcFirstLastPara="1" wrap="square" lIns="91425" tIns="45700" rIns="91425" bIns="45700" anchor="t" anchorCtr="0">
            <a:noAutofit/>
          </a:bodyPr>
          <a:lstStyle/>
          <a:p>
            <a:pPr marL="342900" marR="0" lvl="0" indent="-342900" algn="ctr" rtl="0">
              <a:lnSpc>
                <a:spcPct val="80000"/>
              </a:lnSpc>
              <a:spcBef>
                <a:spcPts val="0"/>
              </a:spcBef>
              <a:spcAft>
                <a:spcPts val="0"/>
              </a:spcAft>
              <a:buClr>
                <a:schemeClr val="dk1"/>
              </a:buClr>
              <a:buSzPts val="2240"/>
              <a:buFont typeface="Noto Sans Symbols"/>
              <a:buNone/>
            </a:pPr>
            <a:endParaRPr sz="2240" b="0" i="0" u="none" strike="noStrike" cap="none">
              <a:solidFill>
                <a:schemeClr val="dk1"/>
              </a:solidFill>
              <a:latin typeface="Calibri"/>
              <a:ea typeface="Calibri"/>
              <a:cs typeface="Calibri"/>
              <a:sym typeface="Calibri"/>
            </a:endParaRPr>
          </a:p>
          <a:p>
            <a:pPr marL="342900" marR="0" lvl="0" indent="-342900" algn="ctr" rtl="0">
              <a:lnSpc>
                <a:spcPct val="80000"/>
              </a:lnSpc>
              <a:spcBef>
                <a:spcPts val="448"/>
              </a:spcBef>
              <a:spcAft>
                <a:spcPts val="0"/>
              </a:spcAft>
              <a:buClr>
                <a:schemeClr val="dk1"/>
              </a:buClr>
              <a:buSzPts val="2240"/>
              <a:buFont typeface="Noto Sans Symbols"/>
              <a:buNone/>
            </a:pPr>
            <a:endParaRPr sz="2240">
              <a:solidFill>
                <a:schemeClr val="dk1"/>
              </a:solidFill>
              <a:latin typeface="Calibri"/>
              <a:ea typeface="Calibri"/>
              <a:cs typeface="Calibri"/>
              <a:sym typeface="Calibri"/>
            </a:endParaRPr>
          </a:p>
          <a:p>
            <a:pPr marL="342900" marR="0" lvl="0" indent="-342900" algn="ctr" rtl="0">
              <a:lnSpc>
                <a:spcPct val="80000"/>
              </a:lnSpc>
              <a:spcBef>
                <a:spcPts val="448"/>
              </a:spcBef>
              <a:spcAft>
                <a:spcPts val="0"/>
              </a:spcAft>
              <a:buClr>
                <a:schemeClr val="dk1"/>
              </a:buClr>
              <a:buSzPts val="2240"/>
              <a:buFont typeface="Noto Sans Symbols"/>
              <a:buNone/>
            </a:pPr>
            <a:r>
              <a:rPr lang="en-US" sz="2240">
                <a:solidFill>
                  <a:schemeClr val="dk1"/>
                </a:solidFill>
                <a:latin typeface="Calibri"/>
                <a:ea typeface="Calibri"/>
                <a:cs typeface="Calibri"/>
                <a:sym typeface="Calibri"/>
              </a:rPr>
              <a:t>Stacey Wedlake</a:t>
            </a:r>
            <a:endParaRPr/>
          </a:p>
          <a:p>
            <a:pPr marL="342900" marR="0" lvl="0" indent="-342900" algn="ctr" rtl="0">
              <a:lnSpc>
                <a:spcPct val="80000"/>
              </a:lnSpc>
              <a:spcBef>
                <a:spcPts val="448"/>
              </a:spcBef>
              <a:spcAft>
                <a:spcPts val="0"/>
              </a:spcAft>
              <a:buClr>
                <a:schemeClr val="dk1"/>
              </a:buClr>
              <a:buSzPts val="2240"/>
              <a:buFont typeface="Noto Sans Symbols"/>
              <a:buNone/>
            </a:pPr>
            <a:r>
              <a:rPr lang="en-US" sz="2240" u="sng">
                <a:solidFill>
                  <a:schemeClr val="hlink"/>
                </a:solidFill>
                <a:latin typeface="Calibri"/>
                <a:ea typeface="Calibri"/>
                <a:cs typeface="Calibri"/>
                <a:sym typeface="Calibri"/>
                <a:hlinkClick r:id="rId5"/>
              </a:rPr>
              <a:t>staceyaw@uw.edu</a:t>
            </a:r>
            <a:endParaRPr sz="2240">
              <a:latin typeface="Calibri"/>
              <a:ea typeface="Calibri"/>
              <a:cs typeface="Calibri"/>
              <a:sym typeface="Calibri"/>
            </a:endParaRPr>
          </a:p>
          <a:p>
            <a:pPr marL="342900" marR="0" lvl="0" indent="-342900" algn="ctr" rtl="0">
              <a:lnSpc>
                <a:spcPct val="80000"/>
              </a:lnSpc>
              <a:spcBef>
                <a:spcPts val="448"/>
              </a:spcBef>
              <a:spcAft>
                <a:spcPts val="0"/>
              </a:spcAft>
              <a:buClr>
                <a:schemeClr val="dk1"/>
              </a:buClr>
              <a:buSzPts val="2240"/>
              <a:buFont typeface="Noto Sans Symbols"/>
              <a:buNone/>
            </a:pPr>
            <a:r>
              <a:rPr lang="en-US" sz="2240">
                <a:latin typeface="Calibri"/>
                <a:ea typeface="Calibri"/>
                <a:cs typeface="Calibri"/>
                <a:sym typeface="Calibri"/>
              </a:rPr>
              <a:t>@staceyawe</a:t>
            </a:r>
            <a:endParaRPr sz="2240">
              <a:latin typeface="Calibri"/>
              <a:ea typeface="Calibri"/>
              <a:cs typeface="Calibri"/>
              <a:sym typeface="Calibri"/>
            </a:endParaRPr>
          </a:p>
          <a:p>
            <a:pPr marL="342900" marR="0" lvl="0" indent="-342900" algn="ctr" rtl="0">
              <a:lnSpc>
                <a:spcPct val="80000"/>
              </a:lnSpc>
              <a:spcBef>
                <a:spcPts val="448"/>
              </a:spcBef>
              <a:spcAft>
                <a:spcPts val="0"/>
              </a:spcAft>
              <a:buClr>
                <a:schemeClr val="dk1"/>
              </a:buClr>
              <a:buSzPts val="2240"/>
              <a:buFont typeface="Noto Sans Symbols"/>
              <a:buNone/>
            </a:pPr>
            <a:endParaRPr sz="2240">
              <a:latin typeface="Calibri"/>
              <a:ea typeface="Calibri"/>
              <a:cs typeface="Calibri"/>
              <a:sym typeface="Calibri"/>
            </a:endParaRPr>
          </a:p>
          <a:p>
            <a:pPr marL="342900" marR="0" lvl="0" indent="-342900" algn="ctr" rtl="0">
              <a:lnSpc>
                <a:spcPct val="80000"/>
              </a:lnSpc>
              <a:spcBef>
                <a:spcPts val="448"/>
              </a:spcBef>
              <a:spcAft>
                <a:spcPts val="0"/>
              </a:spcAft>
              <a:buClr>
                <a:schemeClr val="dk1"/>
              </a:buClr>
              <a:buSzPts val="2240"/>
              <a:buFont typeface="Noto Sans Symbols"/>
              <a:buNone/>
            </a:pPr>
            <a:r>
              <a:rPr lang="en-US" sz="2240">
                <a:latin typeface="Calibri"/>
                <a:ea typeface="Calibri"/>
                <a:cs typeface="Calibri"/>
                <a:sym typeface="Calibri"/>
              </a:rPr>
              <a:t>Karah Lothian</a:t>
            </a:r>
            <a:endParaRPr sz="2240">
              <a:latin typeface="Calibri"/>
              <a:ea typeface="Calibri"/>
              <a:cs typeface="Calibri"/>
              <a:sym typeface="Calibri"/>
            </a:endParaRPr>
          </a:p>
          <a:p>
            <a:pPr marL="342900" marR="0" lvl="0" indent="-342900" algn="ctr" rtl="0">
              <a:lnSpc>
                <a:spcPct val="80000"/>
              </a:lnSpc>
              <a:spcBef>
                <a:spcPts val="448"/>
              </a:spcBef>
              <a:spcAft>
                <a:spcPts val="0"/>
              </a:spcAft>
              <a:buClr>
                <a:schemeClr val="dk1"/>
              </a:buClr>
              <a:buSzPts val="2240"/>
              <a:buFont typeface="Noto Sans Symbols"/>
              <a:buNone/>
            </a:pPr>
            <a:r>
              <a:rPr lang="en-US" sz="2240" u="sng">
                <a:solidFill>
                  <a:schemeClr val="hlink"/>
                </a:solidFill>
                <a:latin typeface="Calibri"/>
                <a:ea typeface="Calibri"/>
                <a:cs typeface="Calibri"/>
                <a:sym typeface="Calibri"/>
                <a:hlinkClick r:id="rId6"/>
              </a:rPr>
              <a:t>klothian@uw.edu</a:t>
            </a:r>
            <a:endParaRPr sz="2240">
              <a:latin typeface="Calibri"/>
              <a:ea typeface="Calibri"/>
              <a:cs typeface="Calibri"/>
              <a:sym typeface="Calibri"/>
            </a:endParaRPr>
          </a:p>
          <a:p>
            <a:pPr marL="342900" marR="0" lvl="0" indent="-342900" algn="ctr" rtl="0">
              <a:lnSpc>
                <a:spcPct val="80000"/>
              </a:lnSpc>
              <a:spcBef>
                <a:spcPts val="448"/>
              </a:spcBef>
              <a:spcAft>
                <a:spcPts val="0"/>
              </a:spcAft>
              <a:buClr>
                <a:schemeClr val="dk1"/>
              </a:buClr>
              <a:buSzPts val="2240"/>
              <a:buFont typeface="Noto Sans Symbols"/>
              <a:buNone/>
            </a:pPr>
            <a:endParaRPr sz="2240">
              <a:latin typeface="Calibri"/>
              <a:ea typeface="Calibri"/>
              <a:cs typeface="Calibri"/>
              <a:sym typeface="Calibri"/>
            </a:endParaRPr>
          </a:p>
          <a:p>
            <a:pPr marL="0" marR="0" lvl="0" indent="0" algn="l" rtl="0">
              <a:lnSpc>
                <a:spcPct val="80000"/>
              </a:lnSpc>
              <a:spcBef>
                <a:spcPts val="448"/>
              </a:spcBef>
              <a:spcAft>
                <a:spcPts val="0"/>
              </a:spcAft>
              <a:buClr>
                <a:schemeClr val="dk1"/>
              </a:buClr>
              <a:buSzPts val="2240"/>
              <a:buFont typeface="Noto Sans Symbols"/>
              <a:buNone/>
            </a:pPr>
            <a:endParaRPr sz="2240">
              <a:latin typeface="Calibri"/>
              <a:ea typeface="Calibri"/>
              <a:cs typeface="Calibri"/>
              <a:sym typeface="Calibri"/>
            </a:endParaRPr>
          </a:p>
          <a:p>
            <a:pPr marL="0" marR="0" lvl="0" indent="0" algn="l" rtl="0">
              <a:lnSpc>
                <a:spcPct val="80000"/>
              </a:lnSpc>
              <a:spcBef>
                <a:spcPts val="448"/>
              </a:spcBef>
              <a:spcAft>
                <a:spcPts val="0"/>
              </a:spcAft>
              <a:buClr>
                <a:schemeClr val="dk1"/>
              </a:buClr>
              <a:buSzPts val="2240"/>
              <a:buFont typeface="Noto Sans Symbols"/>
              <a:buNone/>
            </a:pPr>
            <a:endParaRPr sz="2240">
              <a:latin typeface="Calibri"/>
              <a:ea typeface="Calibri"/>
              <a:cs typeface="Calibri"/>
              <a:sym typeface="Calibri"/>
            </a:endParaRPr>
          </a:p>
          <a:p>
            <a:pPr marL="0" marR="0" lvl="0" indent="0" algn="l" rtl="0">
              <a:lnSpc>
                <a:spcPct val="80000"/>
              </a:lnSpc>
              <a:spcBef>
                <a:spcPts val="448"/>
              </a:spcBef>
              <a:spcAft>
                <a:spcPts val="0"/>
              </a:spcAft>
              <a:buClr>
                <a:schemeClr val="dk1"/>
              </a:buClr>
              <a:buSzPts val="2240"/>
              <a:buFont typeface="Noto Sans Symbols"/>
              <a:buNone/>
            </a:pPr>
            <a:endParaRPr sz="2240" b="0" i="0" u="none" strike="noStrike" cap="none">
              <a:solidFill>
                <a:schemeClr val="dk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Shape 10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lvl="0" indent="0" rtl="0">
              <a:spcBef>
                <a:spcPts val="0"/>
              </a:spcBef>
              <a:spcAft>
                <a:spcPts val="0"/>
              </a:spcAft>
              <a:buClr>
                <a:srgbClr val="D2533C"/>
              </a:buClr>
              <a:buSzPts val="4000"/>
              <a:buFont typeface="Arial"/>
              <a:buNone/>
            </a:pPr>
            <a:r>
              <a:rPr lang="en-US"/>
              <a:t>It all began with Myanmar</a:t>
            </a:r>
            <a:endParaRPr/>
          </a:p>
        </p:txBody>
      </p:sp>
      <p:sp>
        <p:nvSpPr>
          <p:cNvPr id="109" name="Shape 109"/>
          <p:cNvSpPr txBox="1">
            <a:spLocks noGrp="1"/>
          </p:cNvSpPr>
          <p:nvPr>
            <p:ph type="body" idx="1"/>
          </p:nvPr>
        </p:nvSpPr>
        <p:spPr>
          <a:xfrm>
            <a:off x="457200" y="1521725"/>
            <a:ext cx="4844400" cy="2750400"/>
          </a:xfrm>
          <a:prstGeom prst="rect">
            <a:avLst/>
          </a:prstGeom>
          <a:noFill/>
          <a:ln>
            <a:noFill/>
          </a:ln>
        </p:spPr>
        <p:txBody>
          <a:bodyPr spcFirstLastPara="1" wrap="square" lIns="91425" tIns="45700" rIns="91425" bIns="45700" anchor="t" anchorCtr="0">
            <a:noAutofit/>
          </a:bodyPr>
          <a:lstStyle/>
          <a:p>
            <a:pPr marL="0" lvl="0" indent="0" rtl="0">
              <a:spcBef>
                <a:spcPts val="560"/>
              </a:spcBef>
              <a:spcAft>
                <a:spcPts val="0"/>
              </a:spcAft>
              <a:buNone/>
            </a:pPr>
            <a:endParaRPr sz="1400">
              <a:latin typeface="Arial"/>
              <a:ea typeface="Arial"/>
              <a:cs typeface="Arial"/>
              <a:sym typeface="Arial"/>
            </a:endParaRPr>
          </a:p>
          <a:p>
            <a:pPr marL="342900" lvl="0" indent="-342900" rtl="0">
              <a:spcBef>
                <a:spcPts val="560"/>
              </a:spcBef>
              <a:spcAft>
                <a:spcPts val="0"/>
              </a:spcAft>
              <a:buClr>
                <a:srgbClr val="292934"/>
              </a:buClr>
              <a:buSzPts val="2800"/>
              <a:buFont typeface="Arial"/>
              <a:buChar char="▪"/>
            </a:pPr>
            <a:r>
              <a:rPr lang="en-US">
                <a:solidFill>
                  <a:srgbClr val="292934"/>
                </a:solidFill>
                <a:latin typeface="Arial"/>
                <a:ea typeface="Arial"/>
                <a:cs typeface="Arial"/>
                <a:sym typeface="Arial"/>
              </a:rPr>
              <a:t>Mobile subscription rate:</a:t>
            </a:r>
            <a:endParaRPr>
              <a:solidFill>
                <a:srgbClr val="292934"/>
              </a:solidFill>
              <a:latin typeface="Arial"/>
              <a:ea typeface="Arial"/>
              <a:cs typeface="Arial"/>
              <a:sym typeface="Arial"/>
            </a:endParaRPr>
          </a:p>
          <a:p>
            <a:pPr marL="742950" lvl="1" indent="-285750" rtl="0">
              <a:spcBef>
                <a:spcPts val="480"/>
              </a:spcBef>
              <a:spcAft>
                <a:spcPts val="0"/>
              </a:spcAft>
              <a:buClr>
                <a:srgbClr val="292934"/>
              </a:buClr>
              <a:buSzPts val="2400"/>
              <a:buFont typeface="Arial"/>
              <a:buChar char="•"/>
            </a:pPr>
            <a:r>
              <a:rPr lang="en-US">
                <a:solidFill>
                  <a:srgbClr val="292934"/>
                </a:solidFill>
                <a:latin typeface="Arial"/>
                <a:ea typeface="Arial"/>
                <a:cs typeface="Arial"/>
                <a:sym typeface="Arial"/>
              </a:rPr>
              <a:t>2011 2.4% (World Bank)</a:t>
            </a:r>
            <a:endParaRPr>
              <a:solidFill>
                <a:srgbClr val="292934"/>
              </a:solidFill>
              <a:latin typeface="Arial"/>
              <a:ea typeface="Arial"/>
              <a:cs typeface="Arial"/>
              <a:sym typeface="Arial"/>
            </a:endParaRPr>
          </a:p>
          <a:p>
            <a:pPr marL="742950" lvl="1" indent="-285750" rtl="0">
              <a:spcBef>
                <a:spcPts val="480"/>
              </a:spcBef>
              <a:spcAft>
                <a:spcPts val="0"/>
              </a:spcAft>
              <a:buClr>
                <a:srgbClr val="292934"/>
              </a:buClr>
              <a:buSzPts val="2400"/>
              <a:buFont typeface="Arial"/>
              <a:buChar char="•"/>
            </a:pPr>
            <a:r>
              <a:rPr lang="en-US">
                <a:solidFill>
                  <a:srgbClr val="292934"/>
                </a:solidFill>
                <a:latin typeface="Arial"/>
                <a:ea typeface="Arial"/>
                <a:cs typeface="Arial"/>
                <a:sym typeface="Arial"/>
              </a:rPr>
              <a:t>2016 92.7% (ITU)</a:t>
            </a:r>
            <a:endParaRPr>
              <a:solidFill>
                <a:srgbClr val="292934"/>
              </a:solidFill>
              <a:latin typeface="Arial"/>
              <a:ea typeface="Arial"/>
              <a:cs typeface="Arial"/>
              <a:sym typeface="Arial"/>
            </a:endParaRPr>
          </a:p>
          <a:p>
            <a:pPr marL="342900" lvl="0" indent="-342900" rtl="0">
              <a:spcBef>
                <a:spcPts val="560"/>
              </a:spcBef>
              <a:spcAft>
                <a:spcPts val="0"/>
              </a:spcAft>
              <a:buClr>
                <a:schemeClr val="dk1"/>
              </a:buClr>
              <a:buSzPts val="2800"/>
              <a:buFont typeface="Noto Sans Symbols"/>
              <a:buChar char="▪"/>
            </a:pPr>
            <a:r>
              <a:rPr lang="en-US">
                <a:solidFill>
                  <a:srgbClr val="292934"/>
                </a:solidFill>
                <a:latin typeface="Arial"/>
                <a:ea typeface="Arial"/>
                <a:cs typeface="Arial"/>
                <a:sym typeface="Arial"/>
              </a:rPr>
              <a:t>2016 </a:t>
            </a:r>
            <a:r>
              <a:rPr lang="en-US"/>
              <a:t>54.5% (ITU) active mobile-broadband subscription</a:t>
            </a:r>
            <a:endParaRPr/>
          </a:p>
          <a:p>
            <a:pPr marL="342900" lvl="0" indent="-342900" rtl="0">
              <a:spcBef>
                <a:spcPts val="560"/>
              </a:spcBef>
              <a:spcAft>
                <a:spcPts val="0"/>
              </a:spcAft>
              <a:buClr>
                <a:srgbClr val="292934"/>
              </a:buClr>
              <a:buSzPts val="2800"/>
              <a:buFont typeface="Arial"/>
              <a:buChar char="▪"/>
            </a:pPr>
            <a:r>
              <a:rPr lang="en-US">
                <a:solidFill>
                  <a:srgbClr val="292934"/>
                </a:solidFill>
                <a:latin typeface="Arial"/>
                <a:ea typeface="Arial"/>
                <a:cs typeface="Arial"/>
                <a:sym typeface="Arial"/>
              </a:rPr>
              <a:t>5,000 Libraries in Myanmar</a:t>
            </a:r>
            <a:endParaRPr sz="2400">
              <a:solidFill>
                <a:srgbClr val="292934"/>
              </a:solidFill>
              <a:latin typeface="Arial"/>
              <a:ea typeface="Arial"/>
              <a:cs typeface="Arial"/>
              <a:sym typeface="Arial"/>
            </a:endParaRPr>
          </a:p>
          <a:p>
            <a:pPr marL="0" lvl="0" indent="0" rtl="0">
              <a:lnSpc>
                <a:spcPct val="115000"/>
              </a:lnSpc>
              <a:spcBef>
                <a:spcPts val="0"/>
              </a:spcBef>
              <a:spcAft>
                <a:spcPts val="0"/>
              </a:spcAft>
              <a:buNone/>
            </a:pPr>
            <a:endParaRPr/>
          </a:p>
        </p:txBody>
      </p:sp>
      <p:pic>
        <p:nvPicPr>
          <p:cNvPr id="110" name="Shape 110" descr="TASCHA_avatar_512.png"/>
          <p:cNvPicPr preferRelativeResize="0"/>
          <p:nvPr/>
        </p:nvPicPr>
        <p:blipFill rotWithShape="1">
          <a:blip r:embed="rId3">
            <a:alphaModFix/>
          </a:blip>
          <a:srcRect/>
          <a:stretch/>
        </p:blipFill>
        <p:spPr>
          <a:xfrm>
            <a:off x="166048" y="220046"/>
            <a:ext cx="609600" cy="609600"/>
          </a:xfrm>
          <a:prstGeom prst="rect">
            <a:avLst/>
          </a:prstGeom>
          <a:noFill/>
          <a:ln>
            <a:noFill/>
          </a:ln>
        </p:spPr>
      </p:pic>
      <p:pic>
        <p:nvPicPr>
          <p:cNvPr id="111" name="Shape 111" descr="myanmarpoliticalmap.png"/>
          <p:cNvPicPr preferRelativeResize="0"/>
          <p:nvPr/>
        </p:nvPicPr>
        <p:blipFill rotWithShape="1">
          <a:blip r:embed="rId4">
            <a:alphaModFix/>
          </a:blip>
          <a:srcRect/>
          <a:stretch/>
        </p:blipFill>
        <p:spPr>
          <a:xfrm>
            <a:off x="5517375" y="1417638"/>
            <a:ext cx="2485427" cy="5197029"/>
          </a:xfrm>
          <a:prstGeom prst="rect">
            <a:avLst/>
          </a:prstGeom>
          <a:noFill/>
          <a:ln w="9525" cap="flat" cmpd="sng">
            <a:solidFill>
              <a:srgbClr val="8888A4"/>
            </a:solidFill>
            <a:prstDash val="solid"/>
            <a:round/>
            <a:headEnd type="none" w="sm" len="sm"/>
            <a:tailEnd type="none" w="sm" len="sm"/>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Shape 116"/>
          <p:cNvSpPr txBox="1">
            <a:spLocks noGrp="1"/>
          </p:cNvSpPr>
          <p:nvPr>
            <p:ph type="title"/>
          </p:nvPr>
        </p:nvSpPr>
        <p:spPr>
          <a:xfrm>
            <a:off x="386975" y="1397000"/>
            <a:ext cx="5141100" cy="1143000"/>
          </a:xfrm>
          <a:prstGeom prst="rect">
            <a:avLst/>
          </a:prstGeom>
          <a:noFill/>
          <a:ln>
            <a:noFill/>
          </a:ln>
        </p:spPr>
        <p:txBody>
          <a:bodyPr spcFirstLastPara="1" wrap="square" lIns="91425" tIns="45700" rIns="91425" bIns="45700" anchor="ctr" anchorCtr="0">
            <a:noAutofit/>
          </a:bodyPr>
          <a:lstStyle/>
          <a:p>
            <a:pPr marL="0" lvl="0" indent="0" rtl="0">
              <a:spcBef>
                <a:spcPts val="0"/>
              </a:spcBef>
              <a:spcAft>
                <a:spcPts val="0"/>
              </a:spcAft>
              <a:buClr>
                <a:srgbClr val="D2533C"/>
              </a:buClr>
              <a:buSzPts val="4000"/>
              <a:buFont typeface="Arial"/>
              <a:buNone/>
            </a:pPr>
            <a:r>
              <a:rPr lang="en-US" sz="3000"/>
              <a:t>Information Literacy</a:t>
            </a:r>
            <a:endParaRPr sz="3000"/>
          </a:p>
          <a:p>
            <a:pPr marL="0" lvl="0" indent="0" rtl="0">
              <a:spcBef>
                <a:spcPts val="0"/>
              </a:spcBef>
              <a:spcAft>
                <a:spcPts val="0"/>
              </a:spcAft>
              <a:buClr>
                <a:srgbClr val="D2533C"/>
              </a:buClr>
              <a:buSzPts val="4000"/>
              <a:buFont typeface="Arial"/>
              <a:buNone/>
            </a:pPr>
            <a:r>
              <a:rPr lang="en-US" sz="3000"/>
              <a:t>Frameworks</a:t>
            </a:r>
            <a:endParaRPr sz="3000"/>
          </a:p>
        </p:txBody>
      </p:sp>
      <p:pic>
        <p:nvPicPr>
          <p:cNvPr id="117" name="Shape 117" descr="TASCHA_avatar_512.png"/>
          <p:cNvPicPr preferRelativeResize="0"/>
          <p:nvPr/>
        </p:nvPicPr>
        <p:blipFill rotWithShape="1">
          <a:blip r:embed="rId3">
            <a:alphaModFix/>
          </a:blip>
          <a:srcRect/>
          <a:stretch/>
        </p:blipFill>
        <p:spPr>
          <a:xfrm>
            <a:off x="166048" y="220046"/>
            <a:ext cx="609600" cy="609600"/>
          </a:xfrm>
          <a:prstGeom prst="rect">
            <a:avLst/>
          </a:prstGeom>
          <a:noFill/>
          <a:ln>
            <a:noFill/>
          </a:ln>
        </p:spPr>
      </p:pic>
      <p:sp>
        <p:nvSpPr>
          <p:cNvPr id="118" name="Shape 118"/>
          <p:cNvSpPr txBox="1">
            <a:spLocks noGrp="1"/>
          </p:cNvSpPr>
          <p:nvPr>
            <p:ph type="body" idx="1"/>
          </p:nvPr>
        </p:nvSpPr>
        <p:spPr>
          <a:xfrm>
            <a:off x="5977100" y="2550324"/>
            <a:ext cx="2709600" cy="3927000"/>
          </a:xfrm>
          <a:prstGeom prst="rect">
            <a:avLst/>
          </a:prstGeom>
          <a:solidFill>
            <a:srgbClr val="F0FFAA"/>
          </a:solidFill>
          <a:ln w="9525" cap="flat" cmpd="sng">
            <a:solidFill>
              <a:srgbClr val="D8D8D8"/>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Clr>
                <a:schemeClr val="accent1"/>
              </a:buClr>
              <a:buSzPts val="2040"/>
              <a:buFont typeface="Arial"/>
              <a:buNone/>
            </a:pPr>
            <a:r>
              <a:rPr lang="en-US" sz="2400" b="1" i="0" u="none" strike="noStrike" cap="none">
                <a:solidFill>
                  <a:schemeClr val="dk1"/>
                </a:solidFill>
                <a:latin typeface="Arial"/>
                <a:ea typeface="Arial"/>
                <a:cs typeface="Arial"/>
                <a:sym typeface="Arial"/>
              </a:rPr>
              <a:t>EU DIGCOMP</a:t>
            </a:r>
            <a:endParaRPr/>
          </a:p>
          <a:p>
            <a:pPr marL="182880" marR="0" lvl="0" indent="-182880" algn="l" rtl="0">
              <a:spcBef>
                <a:spcPts val="480"/>
              </a:spcBef>
              <a:spcAft>
                <a:spcPts val="0"/>
              </a:spcAft>
              <a:buClr>
                <a:schemeClr val="accent1"/>
              </a:buClr>
              <a:buSzPts val="2040"/>
              <a:buFont typeface="Arial"/>
              <a:buChar char="•"/>
            </a:pPr>
            <a:r>
              <a:rPr lang="en-US" sz="2400" b="0" i="0" u="none" strike="noStrike" cap="none">
                <a:solidFill>
                  <a:schemeClr val="dk1"/>
                </a:solidFill>
                <a:latin typeface="Arial"/>
                <a:ea typeface="Arial"/>
                <a:cs typeface="Arial"/>
                <a:sym typeface="Arial"/>
              </a:rPr>
              <a:t>Information</a:t>
            </a:r>
            <a:endParaRPr/>
          </a:p>
          <a:p>
            <a:pPr marL="182880" marR="0" lvl="0" indent="-182880" algn="l" rtl="0">
              <a:spcBef>
                <a:spcPts val="480"/>
              </a:spcBef>
              <a:spcAft>
                <a:spcPts val="0"/>
              </a:spcAft>
              <a:buClr>
                <a:schemeClr val="accent1"/>
              </a:buClr>
              <a:buSzPts val="2040"/>
              <a:buFont typeface="Arial"/>
              <a:buChar char="•"/>
            </a:pPr>
            <a:r>
              <a:rPr lang="en-US" sz="2400" b="0" i="0" u="none" strike="noStrike" cap="none">
                <a:solidFill>
                  <a:schemeClr val="dk1"/>
                </a:solidFill>
                <a:latin typeface="Arial"/>
                <a:ea typeface="Arial"/>
                <a:cs typeface="Arial"/>
                <a:sym typeface="Arial"/>
              </a:rPr>
              <a:t>Communication</a:t>
            </a:r>
            <a:endParaRPr/>
          </a:p>
          <a:p>
            <a:pPr marL="182880" marR="0" lvl="0" indent="-182880" algn="l" rtl="0">
              <a:spcBef>
                <a:spcPts val="480"/>
              </a:spcBef>
              <a:spcAft>
                <a:spcPts val="0"/>
              </a:spcAft>
              <a:buClr>
                <a:schemeClr val="accent1"/>
              </a:buClr>
              <a:buSzPts val="2040"/>
              <a:buFont typeface="Arial"/>
              <a:buChar char="•"/>
            </a:pPr>
            <a:r>
              <a:rPr lang="en-US" sz="2400" b="0" i="0" u="none" strike="noStrike" cap="none">
                <a:solidFill>
                  <a:schemeClr val="dk1"/>
                </a:solidFill>
                <a:latin typeface="Arial"/>
                <a:ea typeface="Arial"/>
                <a:cs typeface="Arial"/>
                <a:sym typeface="Arial"/>
              </a:rPr>
              <a:t>Content-creation</a:t>
            </a:r>
            <a:endParaRPr/>
          </a:p>
          <a:p>
            <a:pPr marL="182880" marR="0" lvl="0" indent="-182880" algn="l" rtl="0">
              <a:spcBef>
                <a:spcPts val="480"/>
              </a:spcBef>
              <a:spcAft>
                <a:spcPts val="0"/>
              </a:spcAft>
              <a:buClr>
                <a:schemeClr val="accent1"/>
              </a:buClr>
              <a:buSzPts val="2040"/>
              <a:buFont typeface="Arial"/>
              <a:buChar char="•"/>
            </a:pPr>
            <a:r>
              <a:rPr lang="en-US" sz="2400" b="0" i="0" u="none" strike="noStrike" cap="none">
                <a:solidFill>
                  <a:schemeClr val="dk1"/>
                </a:solidFill>
                <a:latin typeface="Arial"/>
                <a:ea typeface="Arial"/>
                <a:cs typeface="Arial"/>
                <a:sym typeface="Arial"/>
              </a:rPr>
              <a:t>Safety</a:t>
            </a:r>
            <a:endParaRPr/>
          </a:p>
          <a:p>
            <a:pPr marL="182880" marR="0" lvl="0" indent="-182880" algn="l" rtl="0">
              <a:spcBef>
                <a:spcPts val="480"/>
              </a:spcBef>
              <a:spcAft>
                <a:spcPts val="0"/>
              </a:spcAft>
              <a:buClr>
                <a:schemeClr val="accent1"/>
              </a:buClr>
              <a:buSzPts val="2040"/>
              <a:buFont typeface="Arial"/>
              <a:buChar char="•"/>
            </a:pPr>
            <a:r>
              <a:rPr lang="en-US" sz="2400" b="0" i="0" u="none" strike="noStrike" cap="none">
                <a:solidFill>
                  <a:schemeClr val="dk1"/>
                </a:solidFill>
                <a:latin typeface="Arial"/>
                <a:ea typeface="Arial"/>
                <a:cs typeface="Arial"/>
                <a:sym typeface="Arial"/>
              </a:rPr>
              <a:t>Problem-solving</a:t>
            </a:r>
            <a:endParaRPr/>
          </a:p>
        </p:txBody>
      </p:sp>
      <p:sp>
        <p:nvSpPr>
          <p:cNvPr id="119" name="Shape 119"/>
          <p:cNvSpPr txBox="1"/>
          <p:nvPr/>
        </p:nvSpPr>
        <p:spPr>
          <a:xfrm>
            <a:off x="457200" y="2550325"/>
            <a:ext cx="1912500" cy="3927000"/>
          </a:xfrm>
          <a:prstGeom prst="rect">
            <a:avLst/>
          </a:prstGeom>
          <a:solidFill>
            <a:srgbClr val="FFE47C"/>
          </a:solidFill>
          <a:ln w="9525" cap="flat" cmpd="sng">
            <a:solidFill>
              <a:srgbClr val="D8D8D8"/>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Clr>
                <a:schemeClr val="accent1"/>
              </a:buClr>
              <a:buSzPts val="2040"/>
              <a:buFont typeface="Arial"/>
              <a:buNone/>
            </a:pPr>
            <a:r>
              <a:rPr lang="en-US" sz="2400" b="1">
                <a:solidFill>
                  <a:schemeClr val="dk1"/>
                </a:solidFill>
                <a:latin typeface="Arial"/>
                <a:ea typeface="Arial"/>
                <a:cs typeface="Arial"/>
                <a:sym typeface="Arial"/>
              </a:rPr>
              <a:t>SCONUL</a:t>
            </a:r>
            <a:endParaRPr/>
          </a:p>
          <a:p>
            <a:pPr marL="182880" marR="0" lvl="0" indent="-182880" algn="l" rtl="0">
              <a:spcBef>
                <a:spcPts val="480"/>
              </a:spcBef>
              <a:spcAft>
                <a:spcPts val="0"/>
              </a:spcAft>
              <a:buClr>
                <a:schemeClr val="accent1"/>
              </a:buClr>
              <a:buSzPts val="2040"/>
              <a:buFont typeface="Arial"/>
              <a:buChar char="•"/>
            </a:pPr>
            <a:r>
              <a:rPr lang="en-US" sz="2400">
                <a:solidFill>
                  <a:schemeClr val="dk1"/>
                </a:solidFill>
                <a:latin typeface="Arial"/>
                <a:ea typeface="Arial"/>
                <a:cs typeface="Arial"/>
                <a:sym typeface="Arial"/>
              </a:rPr>
              <a:t>Identify</a:t>
            </a:r>
            <a:endParaRPr/>
          </a:p>
          <a:p>
            <a:pPr marL="182880" marR="0" lvl="0" indent="-182880" algn="l" rtl="0">
              <a:spcBef>
                <a:spcPts val="480"/>
              </a:spcBef>
              <a:spcAft>
                <a:spcPts val="0"/>
              </a:spcAft>
              <a:buClr>
                <a:schemeClr val="accent1"/>
              </a:buClr>
              <a:buSzPts val="2040"/>
              <a:buFont typeface="Arial"/>
              <a:buChar char="•"/>
            </a:pPr>
            <a:r>
              <a:rPr lang="en-US" sz="2400">
                <a:solidFill>
                  <a:schemeClr val="dk1"/>
                </a:solidFill>
                <a:latin typeface="Arial"/>
                <a:ea typeface="Arial"/>
                <a:cs typeface="Arial"/>
                <a:sym typeface="Arial"/>
              </a:rPr>
              <a:t>Scope</a:t>
            </a:r>
            <a:endParaRPr/>
          </a:p>
          <a:p>
            <a:pPr marL="182880" marR="0" lvl="0" indent="-182880" algn="l" rtl="0">
              <a:spcBef>
                <a:spcPts val="480"/>
              </a:spcBef>
              <a:spcAft>
                <a:spcPts val="0"/>
              </a:spcAft>
              <a:buClr>
                <a:schemeClr val="accent1"/>
              </a:buClr>
              <a:buSzPts val="2040"/>
              <a:buFont typeface="Arial"/>
              <a:buChar char="•"/>
            </a:pPr>
            <a:r>
              <a:rPr lang="en-US" sz="2400">
                <a:solidFill>
                  <a:schemeClr val="dk1"/>
                </a:solidFill>
                <a:latin typeface="Arial"/>
                <a:ea typeface="Arial"/>
                <a:cs typeface="Arial"/>
                <a:sym typeface="Arial"/>
              </a:rPr>
              <a:t>Plan</a:t>
            </a:r>
            <a:endParaRPr/>
          </a:p>
          <a:p>
            <a:pPr marL="182880" marR="0" lvl="0" indent="-182880" algn="l" rtl="0">
              <a:spcBef>
                <a:spcPts val="480"/>
              </a:spcBef>
              <a:spcAft>
                <a:spcPts val="0"/>
              </a:spcAft>
              <a:buClr>
                <a:schemeClr val="accent1"/>
              </a:buClr>
              <a:buSzPts val="2040"/>
              <a:buFont typeface="Arial"/>
              <a:buChar char="•"/>
            </a:pPr>
            <a:r>
              <a:rPr lang="en-US" sz="2400">
                <a:solidFill>
                  <a:schemeClr val="dk1"/>
                </a:solidFill>
                <a:latin typeface="Arial"/>
                <a:ea typeface="Arial"/>
                <a:cs typeface="Arial"/>
                <a:sym typeface="Arial"/>
              </a:rPr>
              <a:t>Gather</a:t>
            </a:r>
            <a:endParaRPr/>
          </a:p>
          <a:p>
            <a:pPr marL="182880" marR="0" lvl="0" indent="-182880" algn="l" rtl="0">
              <a:spcBef>
                <a:spcPts val="480"/>
              </a:spcBef>
              <a:spcAft>
                <a:spcPts val="0"/>
              </a:spcAft>
              <a:buClr>
                <a:schemeClr val="accent1"/>
              </a:buClr>
              <a:buSzPts val="2040"/>
              <a:buFont typeface="Arial"/>
              <a:buChar char="•"/>
            </a:pPr>
            <a:r>
              <a:rPr lang="en-US" sz="2400">
                <a:solidFill>
                  <a:schemeClr val="dk1"/>
                </a:solidFill>
                <a:latin typeface="Arial"/>
                <a:ea typeface="Arial"/>
                <a:cs typeface="Arial"/>
                <a:sym typeface="Arial"/>
              </a:rPr>
              <a:t>Evaluate</a:t>
            </a:r>
            <a:endParaRPr/>
          </a:p>
          <a:p>
            <a:pPr marL="182880" marR="0" lvl="0" indent="-182880" algn="l" rtl="0">
              <a:spcBef>
                <a:spcPts val="480"/>
              </a:spcBef>
              <a:spcAft>
                <a:spcPts val="0"/>
              </a:spcAft>
              <a:buClr>
                <a:schemeClr val="accent1"/>
              </a:buClr>
              <a:buSzPts val="2040"/>
              <a:buFont typeface="Arial"/>
              <a:buChar char="•"/>
            </a:pPr>
            <a:r>
              <a:rPr lang="en-US" sz="2400">
                <a:solidFill>
                  <a:schemeClr val="dk1"/>
                </a:solidFill>
                <a:latin typeface="Arial"/>
                <a:ea typeface="Arial"/>
                <a:cs typeface="Arial"/>
                <a:sym typeface="Arial"/>
              </a:rPr>
              <a:t>Manage</a:t>
            </a:r>
            <a:endParaRPr/>
          </a:p>
          <a:p>
            <a:pPr marL="182880" marR="0" lvl="0" indent="-182880" algn="l" rtl="0">
              <a:spcBef>
                <a:spcPts val="480"/>
              </a:spcBef>
              <a:spcAft>
                <a:spcPts val="0"/>
              </a:spcAft>
              <a:buClr>
                <a:schemeClr val="accent1"/>
              </a:buClr>
              <a:buSzPts val="2040"/>
              <a:buFont typeface="Arial"/>
              <a:buChar char="•"/>
            </a:pPr>
            <a:r>
              <a:rPr lang="en-US" sz="2400">
                <a:solidFill>
                  <a:schemeClr val="dk1"/>
                </a:solidFill>
                <a:latin typeface="Arial"/>
                <a:ea typeface="Arial"/>
                <a:cs typeface="Arial"/>
                <a:sym typeface="Arial"/>
              </a:rPr>
              <a:t>Present</a:t>
            </a:r>
            <a:endParaRPr/>
          </a:p>
        </p:txBody>
      </p:sp>
      <p:sp>
        <p:nvSpPr>
          <p:cNvPr id="120" name="Shape 120"/>
          <p:cNvSpPr txBox="1"/>
          <p:nvPr/>
        </p:nvSpPr>
        <p:spPr>
          <a:xfrm>
            <a:off x="2818575" y="2539999"/>
            <a:ext cx="2709600" cy="3927000"/>
          </a:xfrm>
          <a:prstGeom prst="rect">
            <a:avLst/>
          </a:prstGeom>
          <a:solidFill>
            <a:srgbClr val="C3F1FF"/>
          </a:solidFill>
          <a:ln w="9525" cap="flat" cmpd="sng">
            <a:solidFill>
              <a:srgbClr val="D8D8D8"/>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Clr>
                <a:schemeClr val="accent1"/>
              </a:buClr>
              <a:buSzPts val="2040"/>
              <a:buFont typeface="Arial"/>
              <a:buNone/>
            </a:pPr>
            <a:r>
              <a:rPr lang="en-US" sz="2400" b="1">
                <a:solidFill>
                  <a:schemeClr val="dk1"/>
                </a:solidFill>
                <a:latin typeface="Arial"/>
                <a:ea typeface="Arial"/>
                <a:cs typeface="Arial"/>
                <a:sym typeface="Arial"/>
              </a:rPr>
              <a:t>Empowering 8</a:t>
            </a:r>
            <a:endParaRPr/>
          </a:p>
          <a:p>
            <a:pPr marL="182880" marR="0" lvl="0" indent="-182880" algn="l" rtl="0">
              <a:spcBef>
                <a:spcPts val="480"/>
              </a:spcBef>
              <a:spcAft>
                <a:spcPts val="0"/>
              </a:spcAft>
              <a:buClr>
                <a:schemeClr val="accent1"/>
              </a:buClr>
              <a:buSzPts val="2040"/>
              <a:buFont typeface="Arial"/>
              <a:buChar char="•"/>
            </a:pPr>
            <a:r>
              <a:rPr lang="en-US" sz="2400">
                <a:solidFill>
                  <a:schemeClr val="dk1"/>
                </a:solidFill>
                <a:latin typeface="Arial"/>
                <a:ea typeface="Arial"/>
                <a:cs typeface="Arial"/>
                <a:sym typeface="Arial"/>
              </a:rPr>
              <a:t>Identify</a:t>
            </a:r>
            <a:endParaRPr/>
          </a:p>
          <a:p>
            <a:pPr marL="182880" marR="0" lvl="0" indent="-182880" algn="l" rtl="0">
              <a:spcBef>
                <a:spcPts val="480"/>
              </a:spcBef>
              <a:spcAft>
                <a:spcPts val="0"/>
              </a:spcAft>
              <a:buClr>
                <a:schemeClr val="accent1"/>
              </a:buClr>
              <a:buSzPts val="2040"/>
              <a:buFont typeface="Arial"/>
              <a:buChar char="•"/>
            </a:pPr>
            <a:r>
              <a:rPr lang="en-US" sz="2400">
                <a:solidFill>
                  <a:schemeClr val="dk1"/>
                </a:solidFill>
                <a:latin typeface="Arial"/>
                <a:ea typeface="Arial"/>
                <a:cs typeface="Arial"/>
                <a:sym typeface="Arial"/>
              </a:rPr>
              <a:t>Investigate</a:t>
            </a:r>
            <a:endParaRPr/>
          </a:p>
          <a:p>
            <a:pPr marL="182880" marR="0" lvl="0" indent="-182880" algn="l" rtl="0">
              <a:spcBef>
                <a:spcPts val="480"/>
              </a:spcBef>
              <a:spcAft>
                <a:spcPts val="0"/>
              </a:spcAft>
              <a:buClr>
                <a:schemeClr val="accent1"/>
              </a:buClr>
              <a:buSzPts val="2040"/>
              <a:buFont typeface="Arial"/>
              <a:buChar char="•"/>
            </a:pPr>
            <a:r>
              <a:rPr lang="en-US" sz="2400">
                <a:solidFill>
                  <a:schemeClr val="dk1"/>
                </a:solidFill>
                <a:latin typeface="Arial"/>
                <a:ea typeface="Arial"/>
                <a:cs typeface="Arial"/>
                <a:sym typeface="Arial"/>
              </a:rPr>
              <a:t>Choose</a:t>
            </a:r>
            <a:endParaRPr/>
          </a:p>
          <a:p>
            <a:pPr marL="182880" marR="0" lvl="0" indent="-182880" algn="l" rtl="0">
              <a:spcBef>
                <a:spcPts val="480"/>
              </a:spcBef>
              <a:spcAft>
                <a:spcPts val="0"/>
              </a:spcAft>
              <a:buClr>
                <a:schemeClr val="accent1"/>
              </a:buClr>
              <a:buSzPts val="2040"/>
              <a:buFont typeface="Arial"/>
              <a:buChar char="•"/>
            </a:pPr>
            <a:r>
              <a:rPr lang="en-US" sz="2400">
                <a:solidFill>
                  <a:schemeClr val="dk1"/>
                </a:solidFill>
                <a:latin typeface="Arial"/>
                <a:ea typeface="Arial"/>
                <a:cs typeface="Arial"/>
                <a:sym typeface="Arial"/>
              </a:rPr>
              <a:t>Set</a:t>
            </a:r>
            <a:endParaRPr/>
          </a:p>
          <a:p>
            <a:pPr marL="182880" marR="0" lvl="0" indent="-182880" algn="l" rtl="0">
              <a:spcBef>
                <a:spcPts val="480"/>
              </a:spcBef>
              <a:spcAft>
                <a:spcPts val="0"/>
              </a:spcAft>
              <a:buClr>
                <a:schemeClr val="accent1"/>
              </a:buClr>
              <a:buSzPts val="2040"/>
              <a:buFont typeface="Arial"/>
              <a:buChar char="•"/>
            </a:pPr>
            <a:r>
              <a:rPr lang="en-US" sz="2400">
                <a:solidFill>
                  <a:schemeClr val="dk1"/>
                </a:solidFill>
                <a:latin typeface="Arial"/>
                <a:ea typeface="Arial"/>
                <a:cs typeface="Arial"/>
                <a:sym typeface="Arial"/>
              </a:rPr>
              <a:t>Make</a:t>
            </a:r>
            <a:endParaRPr/>
          </a:p>
          <a:p>
            <a:pPr marL="182880" marR="0" lvl="0" indent="-182880" algn="l" rtl="0">
              <a:spcBef>
                <a:spcPts val="480"/>
              </a:spcBef>
              <a:spcAft>
                <a:spcPts val="0"/>
              </a:spcAft>
              <a:buClr>
                <a:schemeClr val="accent1"/>
              </a:buClr>
              <a:buSzPts val="2040"/>
              <a:buFont typeface="Arial"/>
              <a:buChar char="•"/>
            </a:pPr>
            <a:r>
              <a:rPr lang="en-US" sz="2400">
                <a:solidFill>
                  <a:schemeClr val="dk1"/>
                </a:solidFill>
                <a:latin typeface="Arial"/>
                <a:ea typeface="Arial"/>
                <a:cs typeface="Arial"/>
                <a:sym typeface="Arial"/>
              </a:rPr>
              <a:t>Attend</a:t>
            </a:r>
            <a:endParaRPr/>
          </a:p>
          <a:p>
            <a:pPr marL="182880" marR="0" lvl="0" indent="-182880" algn="l" rtl="0">
              <a:spcBef>
                <a:spcPts val="480"/>
              </a:spcBef>
              <a:spcAft>
                <a:spcPts val="0"/>
              </a:spcAft>
              <a:buClr>
                <a:schemeClr val="accent1"/>
              </a:buClr>
              <a:buSzPts val="2040"/>
              <a:buFont typeface="Arial"/>
              <a:buChar char="•"/>
            </a:pPr>
            <a:r>
              <a:rPr lang="en-US" sz="2400">
                <a:solidFill>
                  <a:schemeClr val="dk1"/>
                </a:solidFill>
                <a:latin typeface="Arial"/>
                <a:ea typeface="Arial"/>
                <a:cs typeface="Arial"/>
                <a:sym typeface="Arial"/>
              </a:rPr>
              <a:t>Assess</a:t>
            </a:r>
            <a:endParaRPr/>
          </a:p>
          <a:p>
            <a:pPr marL="182880" marR="0" lvl="0" indent="-182880" algn="l" rtl="0">
              <a:spcBef>
                <a:spcPts val="480"/>
              </a:spcBef>
              <a:spcAft>
                <a:spcPts val="0"/>
              </a:spcAft>
              <a:buClr>
                <a:schemeClr val="accent1"/>
              </a:buClr>
              <a:buSzPts val="2040"/>
              <a:buFont typeface="Arial"/>
              <a:buChar char="•"/>
            </a:pPr>
            <a:r>
              <a:rPr lang="en-US" sz="2400">
                <a:solidFill>
                  <a:schemeClr val="dk1"/>
                </a:solidFill>
                <a:latin typeface="Arial"/>
                <a:ea typeface="Arial"/>
                <a:cs typeface="Arial"/>
                <a:sym typeface="Arial"/>
              </a:rPr>
              <a:t>Apply</a:t>
            </a:r>
            <a:endParaRPr/>
          </a:p>
        </p:txBody>
      </p:sp>
      <p:sp>
        <p:nvSpPr>
          <p:cNvPr id="121" name="Shape 121"/>
          <p:cNvSpPr txBox="1">
            <a:spLocks noGrp="1"/>
          </p:cNvSpPr>
          <p:nvPr>
            <p:ph type="title"/>
          </p:nvPr>
        </p:nvSpPr>
        <p:spPr>
          <a:xfrm>
            <a:off x="5977100" y="1397000"/>
            <a:ext cx="2709600" cy="1143000"/>
          </a:xfrm>
          <a:prstGeom prst="rect">
            <a:avLst/>
          </a:prstGeom>
          <a:noFill/>
          <a:ln>
            <a:noFill/>
          </a:ln>
        </p:spPr>
        <p:txBody>
          <a:bodyPr spcFirstLastPara="1" wrap="square" lIns="91425" tIns="45700" rIns="91425" bIns="45700" anchor="ctr" anchorCtr="0">
            <a:noAutofit/>
          </a:bodyPr>
          <a:lstStyle/>
          <a:p>
            <a:pPr marL="0" lvl="0" indent="0">
              <a:spcBef>
                <a:spcPts val="0"/>
              </a:spcBef>
              <a:spcAft>
                <a:spcPts val="0"/>
              </a:spcAft>
              <a:buClr>
                <a:srgbClr val="D2533C"/>
              </a:buClr>
              <a:buSzPts val="4000"/>
              <a:buFont typeface="Arial"/>
              <a:buNone/>
            </a:pPr>
            <a:r>
              <a:rPr lang="en-US" sz="3000"/>
              <a:t>Digital Literacy</a:t>
            </a:r>
            <a:endParaRPr sz="3000"/>
          </a:p>
          <a:p>
            <a:pPr marL="0" lvl="0" indent="0" rtl="0">
              <a:spcBef>
                <a:spcPts val="0"/>
              </a:spcBef>
              <a:spcAft>
                <a:spcPts val="0"/>
              </a:spcAft>
              <a:buClr>
                <a:srgbClr val="D2533C"/>
              </a:buClr>
              <a:buSzPts val="4000"/>
              <a:buFont typeface="Arial"/>
              <a:buNone/>
            </a:pPr>
            <a:r>
              <a:rPr lang="en-US" sz="3000"/>
              <a:t>Framework</a:t>
            </a:r>
            <a:endParaRPr sz="3000"/>
          </a:p>
        </p:txBody>
      </p:sp>
      <p:sp>
        <p:nvSpPr>
          <p:cNvPr id="122" name="Shape 122"/>
          <p:cNvSpPr txBox="1">
            <a:spLocks noGrp="1"/>
          </p:cNvSpPr>
          <p:nvPr>
            <p:ph type="title"/>
          </p:nvPr>
        </p:nvSpPr>
        <p:spPr>
          <a:xfrm>
            <a:off x="805825" y="332275"/>
            <a:ext cx="7881000" cy="1143000"/>
          </a:xfrm>
          <a:prstGeom prst="rect">
            <a:avLst/>
          </a:prstGeom>
          <a:noFill/>
          <a:ln>
            <a:noFill/>
          </a:ln>
        </p:spPr>
        <p:txBody>
          <a:bodyPr spcFirstLastPara="1" wrap="square" lIns="91425" tIns="45700" rIns="91425" bIns="45700" anchor="ctr" anchorCtr="0">
            <a:noAutofit/>
          </a:bodyPr>
          <a:lstStyle/>
          <a:p>
            <a:pPr marL="0" lvl="0" indent="0" rtl="0">
              <a:spcBef>
                <a:spcPts val="0"/>
              </a:spcBef>
              <a:spcAft>
                <a:spcPts val="0"/>
              </a:spcAft>
              <a:buClr>
                <a:srgbClr val="D2533C"/>
              </a:buClr>
              <a:buSzPts val="4000"/>
              <a:buFont typeface="Arial"/>
              <a:buNone/>
            </a:pPr>
            <a:r>
              <a:rPr lang="en-US" sz="4800"/>
              <a:t>Created own approach</a:t>
            </a:r>
            <a:endParaRPr sz="48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Shape 12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4400"/>
              <a:buFont typeface="Calibri"/>
              <a:buNone/>
            </a:pPr>
            <a:r>
              <a:rPr lang="en-US"/>
              <a:t>Mobile Information Literacy (MIL)</a:t>
            </a:r>
            <a:endParaRPr/>
          </a:p>
        </p:txBody>
      </p:sp>
      <p:pic>
        <p:nvPicPr>
          <p:cNvPr id="128" name="Shape 128" descr="TASCHA_avatar_512.png"/>
          <p:cNvPicPr preferRelativeResize="0"/>
          <p:nvPr/>
        </p:nvPicPr>
        <p:blipFill rotWithShape="1">
          <a:blip r:embed="rId3">
            <a:alphaModFix/>
          </a:blip>
          <a:srcRect/>
          <a:stretch/>
        </p:blipFill>
        <p:spPr>
          <a:xfrm>
            <a:off x="166048" y="220046"/>
            <a:ext cx="609600" cy="609600"/>
          </a:xfrm>
          <a:prstGeom prst="rect">
            <a:avLst/>
          </a:prstGeom>
          <a:noFill/>
          <a:ln>
            <a:noFill/>
          </a:ln>
        </p:spPr>
      </p:pic>
      <p:pic>
        <p:nvPicPr>
          <p:cNvPr id="129" name="Shape 129"/>
          <p:cNvPicPr preferRelativeResize="0"/>
          <p:nvPr/>
        </p:nvPicPr>
        <p:blipFill>
          <a:blip r:embed="rId4">
            <a:alphaModFix/>
          </a:blip>
          <a:stretch>
            <a:fillRect/>
          </a:stretch>
        </p:blipFill>
        <p:spPr>
          <a:xfrm>
            <a:off x="1596125" y="1417651"/>
            <a:ext cx="5951726" cy="5046999"/>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Shape 13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4200"/>
              <a:buFont typeface="Calibri"/>
              <a:buNone/>
            </a:pPr>
            <a:r>
              <a:rPr lang="en-US" sz="4200" b="0"/>
              <a:t>MIL in Myanmar</a:t>
            </a:r>
            <a:endParaRPr/>
          </a:p>
        </p:txBody>
      </p:sp>
      <p:pic>
        <p:nvPicPr>
          <p:cNvPr id="135" name="Shape 135" descr="TASCHA_avatar_512.png"/>
          <p:cNvPicPr preferRelativeResize="0"/>
          <p:nvPr/>
        </p:nvPicPr>
        <p:blipFill rotWithShape="1">
          <a:blip r:embed="rId3">
            <a:alphaModFix/>
          </a:blip>
          <a:srcRect/>
          <a:stretch/>
        </p:blipFill>
        <p:spPr>
          <a:xfrm>
            <a:off x="166048" y="220046"/>
            <a:ext cx="609600" cy="609600"/>
          </a:xfrm>
          <a:prstGeom prst="rect">
            <a:avLst/>
          </a:prstGeom>
          <a:noFill/>
          <a:ln>
            <a:noFill/>
          </a:ln>
        </p:spPr>
      </p:pic>
      <p:sp>
        <p:nvSpPr>
          <p:cNvPr id="136" name="Shape 136"/>
          <p:cNvSpPr txBox="1">
            <a:spLocks noGrp="1"/>
          </p:cNvSpPr>
          <p:nvPr>
            <p:ph type="body" idx="1"/>
          </p:nvPr>
        </p:nvSpPr>
        <p:spPr>
          <a:xfrm>
            <a:off x="3308579" y="1275767"/>
            <a:ext cx="2438400" cy="1034100"/>
          </a:xfrm>
          <a:prstGeom prst="rect">
            <a:avLst/>
          </a:prstGeom>
          <a:solidFill>
            <a:srgbClr val="47534C"/>
          </a:solidFill>
          <a:ln>
            <a:noFill/>
          </a:ln>
        </p:spPr>
        <p:txBody>
          <a:bodyPr spcFirstLastPara="1" wrap="square" lIns="91425" tIns="45700" rIns="91425" bIns="45700" anchor="t" anchorCtr="0">
            <a:noAutofit/>
          </a:bodyPr>
          <a:lstStyle/>
          <a:p>
            <a:pPr marL="0" marR="0" lvl="0" indent="0" algn="ctr" rtl="0">
              <a:spcBef>
                <a:spcPts val="0"/>
              </a:spcBef>
              <a:spcAft>
                <a:spcPts val="0"/>
              </a:spcAft>
              <a:buClr>
                <a:schemeClr val="accent1"/>
              </a:buClr>
              <a:buSzPts val="1530"/>
              <a:buFont typeface="Arial"/>
              <a:buNone/>
            </a:pPr>
            <a:r>
              <a:rPr lang="en-US" sz="2400" b="0" i="0" u="none" strike="noStrike" cap="none">
                <a:solidFill>
                  <a:srgbClr val="E8ECEA"/>
                </a:solidFill>
                <a:latin typeface="Arial"/>
                <a:ea typeface="Arial"/>
                <a:cs typeface="Arial"/>
                <a:sym typeface="Arial"/>
              </a:rPr>
              <a:t>Feedback 2</a:t>
            </a:r>
            <a:endParaRPr sz="2400"/>
          </a:p>
          <a:p>
            <a:pPr marL="0" marR="0" lvl="0" indent="0" algn="l" rtl="0">
              <a:spcBef>
                <a:spcPts val="240"/>
              </a:spcBef>
              <a:spcAft>
                <a:spcPts val="0"/>
              </a:spcAft>
              <a:buClr>
                <a:schemeClr val="accent1"/>
              </a:buClr>
              <a:buSzPts val="1020"/>
              <a:buFont typeface="Arial"/>
              <a:buNone/>
            </a:pPr>
            <a:endParaRPr sz="1200" b="0" i="0" u="none" strike="noStrike" cap="none">
              <a:solidFill>
                <a:srgbClr val="E8ECEA"/>
              </a:solidFill>
              <a:latin typeface="Arial"/>
              <a:ea typeface="Arial"/>
              <a:cs typeface="Arial"/>
              <a:sym typeface="Arial"/>
            </a:endParaRPr>
          </a:p>
        </p:txBody>
      </p:sp>
      <p:pic>
        <p:nvPicPr>
          <p:cNvPr id="137" name="Shape 137" descr="IMG_4732.JPG.jpeg"/>
          <p:cNvPicPr preferRelativeResize="0"/>
          <p:nvPr/>
        </p:nvPicPr>
        <p:blipFill rotWithShape="1">
          <a:blip r:embed="rId4">
            <a:alphaModFix/>
          </a:blip>
          <a:srcRect/>
          <a:stretch/>
        </p:blipFill>
        <p:spPr>
          <a:xfrm>
            <a:off x="6159643" y="2014431"/>
            <a:ext cx="2438397" cy="1828798"/>
          </a:xfrm>
          <a:prstGeom prst="rect">
            <a:avLst/>
          </a:prstGeom>
          <a:noFill/>
          <a:ln>
            <a:noFill/>
          </a:ln>
        </p:spPr>
      </p:pic>
      <p:sp>
        <p:nvSpPr>
          <p:cNvPr id="138" name="Shape 138"/>
          <p:cNvSpPr/>
          <p:nvPr/>
        </p:nvSpPr>
        <p:spPr>
          <a:xfrm>
            <a:off x="6159643" y="1275767"/>
            <a:ext cx="2438400" cy="738600"/>
          </a:xfrm>
          <a:prstGeom prst="rect">
            <a:avLst/>
          </a:prstGeom>
          <a:solidFill>
            <a:srgbClr val="47534C"/>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a:solidFill>
                  <a:srgbClr val="E8ECEA"/>
                </a:solidFill>
                <a:latin typeface="Arial"/>
                <a:ea typeface="Arial"/>
                <a:cs typeface="Arial"/>
                <a:sym typeface="Arial"/>
              </a:rPr>
              <a:t>Implementation</a:t>
            </a:r>
            <a:endParaRPr sz="2400"/>
          </a:p>
          <a:p>
            <a:pPr marL="0" marR="0" lvl="1" indent="0" algn="l" rtl="0">
              <a:spcBef>
                <a:spcPts val="0"/>
              </a:spcBef>
              <a:spcAft>
                <a:spcPts val="0"/>
              </a:spcAft>
              <a:buNone/>
            </a:pPr>
            <a:endParaRPr/>
          </a:p>
        </p:txBody>
      </p:sp>
      <p:sp>
        <p:nvSpPr>
          <p:cNvPr id="139" name="Shape 139"/>
          <p:cNvSpPr/>
          <p:nvPr/>
        </p:nvSpPr>
        <p:spPr>
          <a:xfrm>
            <a:off x="457200" y="1275767"/>
            <a:ext cx="2438400" cy="738600"/>
          </a:xfrm>
          <a:prstGeom prst="rect">
            <a:avLst/>
          </a:prstGeom>
          <a:solidFill>
            <a:srgbClr val="47534C"/>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a:solidFill>
                  <a:srgbClr val="E8ECEA"/>
                </a:solidFill>
                <a:latin typeface="Arial"/>
                <a:ea typeface="Arial"/>
                <a:cs typeface="Arial"/>
                <a:sym typeface="Arial"/>
              </a:rPr>
              <a:t>Pilot</a:t>
            </a:r>
            <a:endParaRPr sz="1800"/>
          </a:p>
        </p:txBody>
      </p:sp>
      <p:pic>
        <p:nvPicPr>
          <p:cNvPr id="140" name="Shape 140" descr="IMG_3569.JPG.jpeg"/>
          <p:cNvPicPr preferRelativeResize="0"/>
          <p:nvPr/>
        </p:nvPicPr>
        <p:blipFill rotWithShape="1">
          <a:blip r:embed="rId5">
            <a:alphaModFix/>
          </a:blip>
          <a:srcRect/>
          <a:stretch/>
        </p:blipFill>
        <p:spPr>
          <a:xfrm>
            <a:off x="461221" y="2014431"/>
            <a:ext cx="2438397" cy="1828798"/>
          </a:xfrm>
          <a:prstGeom prst="rect">
            <a:avLst/>
          </a:prstGeom>
          <a:noFill/>
          <a:ln>
            <a:noFill/>
          </a:ln>
        </p:spPr>
      </p:pic>
      <p:pic>
        <p:nvPicPr>
          <p:cNvPr id="141" name="Shape 141" descr="IMG_4016.JPG.jpeg"/>
          <p:cNvPicPr preferRelativeResize="0"/>
          <p:nvPr/>
        </p:nvPicPr>
        <p:blipFill rotWithShape="1">
          <a:blip r:embed="rId6">
            <a:alphaModFix/>
          </a:blip>
          <a:srcRect/>
          <a:stretch/>
        </p:blipFill>
        <p:spPr>
          <a:xfrm>
            <a:off x="3308579" y="2014431"/>
            <a:ext cx="2438397" cy="1828798"/>
          </a:xfrm>
          <a:prstGeom prst="rect">
            <a:avLst/>
          </a:prstGeom>
          <a:noFill/>
          <a:ln>
            <a:noFill/>
          </a:ln>
        </p:spPr>
      </p:pic>
      <p:sp>
        <p:nvSpPr>
          <p:cNvPr id="142" name="Shape 142"/>
          <p:cNvSpPr/>
          <p:nvPr/>
        </p:nvSpPr>
        <p:spPr>
          <a:xfrm>
            <a:off x="457200" y="3843231"/>
            <a:ext cx="2438400" cy="461700"/>
          </a:xfrm>
          <a:prstGeom prst="rect">
            <a:avLst/>
          </a:prstGeom>
          <a:solidFill>
            <a:srgbClr val="47534C"/>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a:solidFill>
                  <a:srgbClr val="E8ECEA"/>
                </a:solidFill>
                <a:latin typeface="Arial"/>
                <a:ea typeface="Arial"/>
                <a:cs typeface="Arial"/>
                <a:sym typeface="Arial"/>
              </a:rPr>
              <a:t>Jan. 2015</a:t>
            </a:r>
            <a:endParaRPr sz="2400"/>
          </a:p>
        </p:txBody>
      </p:sp>
      <p:sp>
        <p:nvSpPr>
          <p:cNvPr id="143" name="Shape 143"/>
          <p:cNvSpPr/>
          <p:nvPr/>
        </p:nvSpPr>
        <p:spPr>
          <a:xfrm>
            <a:off x="3308579" y="3843231"/>
            <a:ext cx="2438400" cy="461700"/>
          </a:xfrm>
          <a:prstGeom prst="rect">
            <a:avLst/>
          </a:prstGeom>
          <a:solidFill>
            <a:srgbClr val="47534C"/>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a:solidFill>
                  <a:srgbClr val="E8ECEA"/>
                </a:solidFill>
                <a:latin typeface="Arial"/>
                <a:ea typeface="Arial"/>
                <a:cs typeface="Arial"/>
                <a:sym typeface="Arial"/>
              </a:rPr>
              <a:t>Feb. 2015</a:t>
            </a:r>
            <a:endParaRPr sz="2400"/>
          </a:p>
        </p:txBody>
      </p:sp>
      <p:sp>
        <p:nvSpPr>
          <p:cNvPr id="144" name="Shape 144"/>
          <p:cNvSpPr/>
          <p:nvPr/>
        </p:nvSpPr>
        <p:spPr>
          <a:xfrm>
            <a:off x="6159642" y="3843231"/>
            <a:ext cx="2438400" cy="461700"/>
          </a:xfrm>
          <a:prstGeom prst="rect">
            <a:avLst/>
          </a:prstGeom>
          <a:solidFill>
            <a:srgbClr val="47534C"/>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a:solidFill>
                  <a:srgbClr val="E8ECEA"/>
                </a:solidFill>
                <a:latin typeface="Arial"/>
                <a:ea typeface="Arial"/>
                <a:cs typeface="Arial"/>
                <a:sym typeface="Arial"/>
              </a:rPr>
              <a:t>April 2015</a:t>
            </a:r>
            <a:endParaRPr sz="2400"/>
          </a:p>
        </p:txBody>
      </p:sp>
      <p:graphicFrame>
        <p:nvGraphicFramePr>
          <p:cNvPr id="145" name="Shape 145"/>
          <p:cNvGraphicFramePr/>
          <p:nvPr/>
        </p:nvGraphicFramePr>
        <p:xfrm>
          <a:off x="174320" y="4506789"/>
          <a:ext cx="3000000" cy="3000000"/>
        </p:xfrm>
        <a:graphic>
          <a:graphicData uri="http://schemas.openxmlformats.org/drawingml/2006/table">
            <a:tbl>
              <a:tblPr firstCol="1" bandRow="1">
                <a:noFill/>
                <a:tableStyleId>{E34BCA2C-9E8B-4158-A2D5-662B97912390}</a:tableStyleId>
              </a:tblPr>
              <a:tblGrid>
                <a:gridCol w="1419450">
                  <a:extLst>
                    <a:ext uri="{9D8B030D-6E8A-4147-A177-3AD203B41FA5}">
                      <a16:colId xmlns:a16="http://schemas.microsoft.com/office/drawing/2014/main" val="20000"/>
                    </a:ext>
                  </a:extLst>
                </a:gridCol>
                <a:gridCol w="7284075">
                  <a:extLst>
                    <a:ext uri="{9D8B030D-6E8A-4147-A177-3AD203B41FA5}">
                      <a16:colId xmlns:a16="http://schemas.microsoft.com/office/drawing/2014/main" val="20001"/>
                    </a:ext>
                  </a:extLst>
                </a:gridCol>
              </a:tblGrid>
              <a:tr h="370850">
                <a:tc>
                  <a:txBody>
                    <a:bodyPr/>
                    <a:lstStyle/>
                    <a:p>
                      <a:pPr marL="0" marR="0" lvl="0" indent="0" algn="l" rtl="0">
                        <a:spcBef>
                          <a:spcPts val="0"/>
                        </a:spcBef>
                        <a:spcAft>
                          <a:spcPts val="0"/>
                        </a:spcAft>
                        <a:buNone/>
                      </a:pPr>
                      <a:r>
                        <a:rPr lang="en-US" sz="1800" u="none" strike="noStrike" cap="none"/>
                        <a:t>Module 1</a:t>
                      </a:r>
                      <a:endParaRPr sz="1800"/>
                    </a:p>
                  </a:txBody>
                  <a:tcPr marL="91450" marR="91450" marT="45725" marB="457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r>
                        <a:rPr lang="en-US" sz="1800">
                          <a:solidFill>
                            <a:schemeClr val="dk1"/>
                          </a:solidFill>
                          <a:latin typeface="Arial"/>
                          <a:ea typeface="Arial"/>
                          <a:cs typeface="Arial"/>
                          <a:sym typeface="Arial"/>
                        </a:rPr>
                        <a:t>Intro to Mobile Information and Communication Technologies (ICTs)</a:t>
                      </a:r>
                      <a:endParaRPr sz="1800"/>
                    </a:p>
                  </a:txBody>
                  <a:tcPr marL="91450" marR="91450" marT="45725" marB="457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370850">
                <a:tc>
                  <a:txBody>
                    <a:bodyPr/>
                    <a:lstStyle/>
                    <a:p>
                      <a:pPr marL="0" marR="0" lvl="0" indent="0" algn="l" rtl="0">
                        <a:spcBef>
                          <a:spcPts val="0"/>
                        </a:spcBef>
                        <a:spcAft>
                          <a:spcPts val="0"/>
                        </a:spcAft>
                        <a:buNone/>
                      </a:pPr>
                      <a:r>
                        <a:rPr lang="en-US" sz="1800"/>
                        <a:t>Module 2</a:t>
                      </a:r>
                      <a:endParaRPr sz="1800"/>
                    </a:p>
                  </a:txBody>
                  <a:tcPr marL="91450" marR="91450" marT="45725" marB="457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r>
                        <a:rPr lang="en-US" sz="1800">
                          <a:solidFill>
                            <a:schemeClr val="dk1"/>
                          </a:solidFill>
                          <a:latin typeface="Arial"/>
                          <a:ea typeface="Arial"/>
                          <a:cs typeface="Arial"/>
                          <a:sym typeface="Arial"/>
                        </a:rPr>
                        <a:t>A Mobile Lens on the Internet</a:t>
                      </a:r>
                      <a:endParaRPr sz="1800"/>
                    </a:p>
                  </a:txBody>
                  <a:tcPr marL="91450" marR="91450" marT="45725" marB="457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370850">
                <a:tc>
                  <a:txBody>
                    <a:bodyPr/>
                    <a:lstStyle/>
                    <a:p>
                      <a:pPr marL="0" marR="0" lvl="0" indent="0" algn="l" rtl="0">
                        <a:spcBef>
                          <a:spcPts val="0"/>
                        </a:spcBef>
                        <a:spcAft>
                          <a:spcPts val="0"/>
                        </a:spcAft>
                        <a:buNone/>
                      </a:pPr>
                      <a:r>
                        <a:rPr lang="en-US" sz="1800"/>
                        <a:t>Module 3</a:t>
                      </a:r>
                      <a:endParaRPr sz="1800"/>
                    </a:p>
                  </a:txBody>
                  <a:tcPr marL="91450" marR="91450" marT="45725" marB="457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r>
                        <a:rPr lang="en-US" sz="1800">
                          <a:solidFill>
                            <a:schemeClr val="dk1"/>
                          </a:solidFill>
                          <a:latin typeface="Arial"/>
                          <a:ea typeface="Arial"/>
                          <a:cs typeface="Arial"/>
                          <a:sym typeface="Arial"/>
                        </a:rPr>
                        <a:t>Basic Web Searching via Mobile Devices</a:t>
                      </a:r>
                      <a:endParaRPr sz="1800"/>
                    </a:p>
                  </a:txBody>
                  <a:tcPr marL="91450" marR="91450" marT="45725" marB="457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370850">
                <a:tc>
                  <a:txBody>
                    <a:bodyPr/>
                    <a:lstStyle/>
                    <a:p>
                      <a:pPr marL="0" marR="0" lvl="0" indent="0" algn="l" rtl="0">
                        <a:spcBef>
                          <a:spcPts val="0"/>
                        </a:spcBef>
                        <a:spcAft>
                          <a:spcPts val="0"/>
                        </a:spcAft>
                        <a:buNone/>
                      </a:pPr>
                      <a:r>
                        <a:rPr lang="en-US" sz="1800"/>
                        <a:t>Module 4</a:t>
                      </a:r>
                      <a:endParaRPr sz="1800"/>
                    </a:p>
                  </a:txBody>
                  <a:tcPr marL="91450" marR="91450" marT="45725" marB="457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r>
                        <a:rPr lang="en-US" sz="1800">
                          <a:solidFill>
                            <a:schemeClr val="dk1"/>
                          </a:solidFill>
                          <a:latin typeface="Arial"/>
                          <a:ea typeface="Arial"/>
                          <a:cs typeface="Arial"/>
                          <a:sym typeface="Arial"/>
                        </a:rPr>
                        <a:t>Working Online and Using Information via Mobile Devices</a:t>
                      </a:r>
                      <a:endParaRPr sz="1800"/>
                    </a:p>
                  </a:txBody>
                  <a:tcPr marL="91450" marR="91450" marT="45725" marB="457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370850">
                <a:tc>
                  <a:txBody>
                    <a:bodyPr/>
                    <a:lstStyle/>
                    <a:p>
                      <a:pPr marL="0" marR="0" lvl="0" indent="0" algn="l" rtl="0">
                        <a:spcBef>
                          <a:spcPts val="0"/>
                        </a:spcBef>
                        <a:spcAft>
                          <a:spcPts val="0"/>
                        </a:spcAft>
                        <a:buNone/>
                      </a:pPr>
                      <a:r>
                        <a:rPr lang="en-US" sz="1800"/>
                        <a:t>Module 5</a:t>
                      </a:r>
                      <a:endParaRPr sz="1800"/>
                    </a:p>
                  </a:txBody>
                  <a:tcPr marL="91450" marR="91450" marT="45725" marB="457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r>
                        <a:rPr lang="en-US" sz="1800">
                          <a:solidFill>
                            <a:schemeClr val="dk1"/>
                          </a:solidFill>
                          <a:latin typeface="Arial"/>
                          <a:ea typeface="Arial"/>
                          <a:cs typeface="Arial"/>
                          <a:sym typeface="Arial"/>
                        </a:rPr>
                        <a:t>Putting It All Together</a:t>
                      </a:r>
                      <a:endParaRPr sz="1800"/>
                    </a:p>
                  </a:txBody>
                  <a:tcPr marL="91450" marR="91450" marT="45725" marB="457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370850">
                <a:tc>
                  <a:txBody>
                    <a:bodyPr/>
                    <a:lstStyle/>
                    <a:p>
                      <a:pPr marL="0" marR="0" lvl="0" indent="0" algn="l" rtl="0">
                        <a:spcBef>
                          <a:spcPts val="0"/>
                        </a:spcBef>
                        <a:spcAft>
                          <a:spcPts val="0"/>
                        </a:spcAft>
                        <a:buNone/>
                      </a:pPr>
                      <a:r>
                        <a:rPr lang="en-US" sz="1800"/>
                        <a:t>Module 6</a:t>
                      </a:r>
                      <a:endParaRPr sz="1800"/>
                    </a:p>
                  </a:txBody>
                  <a:tcPr marL="91450" marR="91450" marT="45725" marB="457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r>
                        <a:rPr lang="en-US" sz="1800">
                          <a:solidFill>
                            <a:schemeClr val="dk1"/>
                          </a:solidFill>
                          <a:latin typeface="Arial"/>
                          <a:ea typeface="Arial"/>
                          <a:cs typeface="Arial"/>
                          <a:sym typeface="Arial"/>
                        </a:rPr>
                        <a:t>Module 5 Project Presentations</a:t>
                      </a:r>
                      <a:endParaRPr sz="1800"/>
                    </a:p>
                  </a:txBody>
                  <a:tcPr marL="91450" marR="91450" marT="45725" marB="457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pic>
        <p:nvPicPr>
          <p:cNvPr id="150" name="Shape 150" descr="TASCHA_avatar_512.png"/>
          <p:cNvPicPr preferRelativeResize="0"/>
          <p:nvPr/>
        </p:nvPicPr>
        <p:blipFill rotWithShape="1">
          <a:blip r:embed="rId3">
            <a:alphaModFix/>
          </a:blip>
          <a:srcRect/>
          <a:stretch/>
        </p:blipFill>
        <p:spPr>
          <a:xfrm>
            <a:off x="166048" y="220046"/>
            <a:ext cx="609600" cy="609600"/>
          </a:xfrm>
          <a:prstGeom prst="rect">
            <a:avLst/>
          </a:prstGeom>
          <a:noFill/>
          <a:ln>
            <a:noFill/>
          </a:ln>
        </p:spPr>
      </p:pic>
      <p:sp>
        <p:nvSpPr>
          <p:cNvPr id="151" name="Shape 151"/>
          <p:cNvSpPr txBox="1">
            <a:spLocks noGrp="1"/>
          </p:cNvSpPr>
          <p:nvPr>
            <p:ph type="title"/>
          </p:nvPr>
        </p:nvSpPr>
        <p:spPr>
          <a:xfrm>
            <a:off x="457200" y="274638"/>
            <a:ext cx="8229600" cy="1143000"/>
          </a:xfrm>
          <a:prstGeom prst="rect">
            <a:avLst/>
          </a:prstGeom>
        </p:spPr>
        <p:txBody>
          <a:bodyPr spcFirstLastPara="1" wrap="square" lIns="91425" tIns="45700" rIns="91425" bIns="45700" anchor="ctr" anchorCtr="0">
            <a:noAutofit/>
          </a:bodyPr>
          <a:lstStyle/>
          <a:p>
            <a:pPr marL="0" lvl="0" indent="0">
              <a:spcBef>
                <a:spcPts val="0"/>
              </a:spcBef>
              <a:spcAft>
                <a:spcPts val="0"/>
              </a:spcAft>
              <a:buNone/>
            </a:pPr>
            <a:r>
              <a:rPr lang="en-US"/>
              <a:t>Continuing Demand for MIL</a:t>
            </a:r>
            <a:endParaRPr/>
          </a:p>
        </p:txBody>
      </p:sp>
      <p:sp>
        <p:nvSpPr>
          <p:cNvPr id="152" name="Shape 152"/>
          <p:cNvSpPr/>
          <p:nvPr/>
        </p:nvSpPr>
        <p:spPr>
          <a:xfrm>
            <a:off x="0" y="6052347"/>
            <a:ext cx="4312500" cy="400200"/>
          </a:xfrm>
          <a:prstGeom prst="rect">
            <a:avLst/>
          </a:prstGeom>
          <a:solidFill>
            <a:srgbClr val="47534C"/>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000">
                <a:solidFill>
                  <a:srgbClr val="E8ECEA"/>
                </a:solidFill>
                <a:latin typeface="Arial"/>
                <a:ea typeface="Arial"/>
                <a:cs typeface="Arial"/>
                <a:sym typeface="Arial"/>
              </a:rPr>
              <a:t>https://www.facebook.com/photo.php?fbid=923764287719400&amp;set=pcb.534049610095328&amp;type=3&amp;theater</a:t>
            </a:r>
            <a:endParaRPr/>
          </a:p>
        </p:txBody>
      </p:sp>
      <p:pic>
        <p:nvPicPr>
          <p:cNvPr id="153" name="Shape 153" descr="dil_monks_jan2016.jpg"/>
          <p:cNvPicPr preferRelativeResize="0"/>
          <p:nvPr/>
        </p:nvPicPr>
        <p:blipFill rotWithShape="1">
          <a:blip r:embed="rId4">
            <a:alphaModFix/>
          </a:blip>
          <a:srcRect/>
          <a:stretch/>
        </p:blipFill>
        <p:spPr>
          <a:xfrm>
            <a:off x="0" y="2817911"/>
            <a:ext cx="4312581" cy="3234436"/>
          </a:xfrm>
          <a:prstGeom prst="rect">
            <a:avLst/>
          </a:prstGeom>
          <a:solidFill>
            <a:srgbClr val="47534C"/>
          </a:solidFill>
          <a:ln>
            <a:noFill/>
          </a:ln>
        </p:spPr>
      </p:pic>
      <p:sp>
        <p:nvSpPr>
          <p:cNvPr id="154" name="Shape 154"/>
          <p:cNvSpPr/>
          <p:nvPr/>
        </p:nvSpPr>
        <p:spPr>
          <a:xfrm>
            <a:off x="0" y="2171580"/>
            <a:ext cx="4312500" cy="646200"/>
          </a:xfrm>
          <a:prstGeom prst="rect">
            <a:avLst/>
          </a:prstGeom>
          <a:solidFill>
            <a:srgbClr val="47534C"/>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a:solidFill>
                  <a:srgbClr val="E8ECEA"/>
                </a:solidFill>
                <a:latin typeface="Arial"/>
                <a:ea typeface="Arial"/>
                <a:cs typeface="Arial"/>
                <a:sym typeface="Arial"/>
              </a:rPr>
              <a:t>MIL, Mettananda Library</a:t>
            </a:r>
            <a:endParaRPr/>
          </a:p>
          <a:p>
            <a:pPr marL="0" marR="0" lvl="0" indent="0" algn="ctr" rtl="0">
              <a:spcBef>
                <a:spcPts val="0"/>
              </a:spcBef>
              <a:spcAft>
                <a:spcPts val="0"/>
              </a:spcAft>
              <a:buNone/>
            </a:pPr>
            <a:r>
              <a:rPr lang="en-US" sz="1800">
                <a:solidFill>
                  <a:srgbClr val="E8ECEA"/>
                </a:solidFill>
                <a:latin typeface="Arial"/>
                <a:ea typeface="Arial"/>
                <a:cs typeface="Arial"/>
                <a:sym typeface="Arial"/>
              </a:rPr>
              <a:t>January 4, 2016</a:t>
            </a:r>
            <a:endParaRPr/>
          </a:p>
        </p:txBody>
      </p:sp>
      <p:sp>
        <p:nvSpPr>
          <p:cNvPr id="155" name="Shape 155"/>
          <p:cNvSpPr/>
          <p:nvPr/>
        </p:nvSpPr>
        <p:spPr>
          <a:xfrm>
            <a:off x="4457603" y="2258744"/>
            <a:ext cx="4686300" cy="923400"/>
          </a:xfrm>
          <a:prstGeom prst="rect">
            <a:avLst/>
          </a:prstGeom>
          <a:solidFill>
            <a:srgbClr val="47534C"/>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a:solidFill>
                  <a:srgbClr val="E8ECEA"/>
                </a:solidFill>
                <a:latin typeface="Arial"/>
                <a:ea typeface="Arial"/>
                <a:cs typeface="Arial"/>
                <a:sym typeface="Arial"/>
              </a:rPr>
              <a:t>MIL, Sun Institute</a:t>
            </a:r>
            <a:endParaRPr/>
          </a:p>
          <a:p>
            <a:pPr marL="0" marR="0" lvl="0" indent="0" algn="ctr" rtl="0">
              <a:spcBef>
                <a:spcPts val="0"/>
              </a:spcBef>
              <a:spcAft>
                <a:spcPts val="0"/>
              </a:spcAft>
              <a:buNone/>
            </a:pPr>
            <a:r>
              <a:rPr lang="en-US" sz="1800">
                <a:solidFill>
                  <a:srgbClr val="E8ECEA"/>
                </a:solidFill>
                <a:latin typeface="Arial"/>
                <a:ea typeface="Arial"/>
                <a:cs typeface="Arial"/>
                <a:sym typeface="Arial"/>
              </a:rPr>
              <a:t>“Working Online” Module</a:t>
            </a:r>
            <a:endParaRPr/>
          </a:p>
          <a:p>
            <a:pPr marL="0" marR="0" lvl="0" indent="0" algn="ctr" rtl="0">
              <a:spcBef>
                <a:spcPts val="0"/>
              </a:spcBef>
              <a:spcAft>
                <a:spcPts val="0"/>
              </a:spcAft>
              <a:buNone/>
            </a:pPr>
            <a:r>
              <a:rPr lang="en-US" sz="1800">
                <a:solidFill>
                  <a:srgbClr val="E8ECEA"/>
                </a:solidFill>
                <a:latin typeface="Arial"/>
                <a:ea typeface="Arial"/>
                <a:cs typeface="Arial"/>
                <a:sym typeface="Arial"/>
              </a:rPr>
              <a:t>April 30, 2016</a:t>
            </a:r>
            <a:endParaRPr/>
          </a:p>
        </p:txBody>
      </p:sp>
      <p:pic>
        <p:nvPicPr>
          <p:cNvPr id="156" name="Shape 156" descr="mil_working_online_sun_institute.jpg"/>
          <p:cNvPicPr preferRelativeResize="0">
            <a:picLocks noGrp="1"/>
          </p:cNvPicPr>
          <p:nvPr>
            <p:ph type="body" idx="4294967295"/>
          </p:nvPr>
        </p:nvPicPr>
        <p:blipFill rotWithShape="1">
          <a:blip r:embed="rId5">
            <a:alphaModFix/>
          </a:blip>
          <a:srcRect t="10493" b="10493"/>
          <a:stretch/>
        </p:blipFill>
        <p:spPr>
          <a:xfrm>
            <a:off x="4457603" y="3182074"/>
            <a:ext cx="4686300" cy="2777100"/>
          </a:xfrm>
          <a:prstGeom prst="rect">
            <a:avLst/>
          </a:prstGeom>
          <a:noFill/>
          <a:ln>
            <a:noFill/>
          </a:ln>
        </p:spPr>
      </p:pic>
      <p:sp>
        <p:nvSpPr>
          <p:cNvPr id="157" name="Shape 157"/>
          <p:cNvSpPr/>
          <p:nvPr/>
        </p:nvSpPr>
        <p:spPr>
          <a:xfrm>
            <a:off x="4457603" y="5959198"/>
            <a:ext cx="4686300" cy="400200"/>
          </a:xfrm>
          <a:prstGeom prst="rect">
            <a:avLst/>
          </a:prstGeom>
          <a:solidFill>
            <a:srgbClr val="47534C"/>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000">
                <a:solidFill>
                  <a:srgbClr val="E8ECEA"/>
                </a:solidFill>
                <a:latin typeface="Arial"/>
                <a:ea typeface="Arial"/>
                <a:cs typeface="Arial"/>
                <a:sym typeface="Arial"/>
              </a:rPr>
              <a:t>https://www.facebook.com/photo.php?fbid=10210120113229164&amp;set=pcb.580958992071056&amp;type=3&amp;theater</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Shape 16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lvl="0" indent="0" rtl="0">
              <a:lnSpc>
                <a:spcPct val="90000"/>
              </a:lnSpc>
              <a:spcBef>
                <a:spcPts val="0"/>
              </a:spcBef>
              <a:spcAft>
                <a:spcPts val="0"/>
              </a:spcAft>
              <a:buClr>
                <a:schemeClr val="dk1"/>
              </a:buClr>
              <a:buSzPts val="4400"/>
              <a:buFont typeface="Calibri"/>
              <a:buNone/>
            </a:pPr>
            <a:r>
              <a:rPr lang="en-US" b="0"/>
              <a:t>Mobile Information Literacy in Kenya</a:t>
            </a:r>
            <a:endParaRPr sz="4400" b="1" i="0" u="none" strike="noStrike" cap="none">
              <a:solidFill>
                <a:schemeClr val="dk1"/>
              </a:solidFill>
              <a:latin typeface="Calibri"/>
              <a:ea typeface="Calibri"/>
              <a:cs typeface="Calibri"/>
              <a:sym typeface="Calibri"/>
            </a:endParaRPr>
          </a:p>
        </p:txBody>
      </p:sp>
      <p:pic>
        <p:nvPicPr>
          <p:cNvPr id="163" name="Shape 163" descr="TASCHA_avatar_512.png"/>
          <p:cNvPicPr preferRelativeResize="0"/>
          <p:nvPr/>
        </p:nvPicPr>
        <p:blipFill rotWithShape="1">
          <a:blip r:embed="rId3">
            <a:alphaModFix/>
          </a:blip>
          <a:srcRect/>
          <a:stretch/>
        </p:blipFill>
        <p:spPr>
          <a:xfrm>
            <a:off x="166048" y="220046"/>
            <a:ext cx="609600" cy="609600"/>
          </a:xfrm>
          <a:prstGeom prst="rect">
            <a:avLst/>
          </a:prstGeom>
          <a:noFill/>
          <a:ln>
            <a:noFill/>
          </a:ln>
        </p:spPr>
      </p:pic>
      <p:pic>
        <p:nvPicPr>
          <p:cNvPr id="164" name="Shape 164"/>
          <p:cNvPicPr preferRelativeResize="0"/>
          <p:nvPr/>
        </p:nvPicPr>
        <p:blipFill rotWithShape="1">
          <a:blip r:embed="rId4">
            <a:alphaModFix/>
          </a:blip>
          <a:srcRect/>
          <a:stretch/>
        </p:blipFill>
        <p:spPr>
          <a:xfrm>
            <a:off x="3256516" y="1820550"/>
            <a:ext cx="4393391" cy="2928927"/>
          </a:xfrm>
          <a:prstGeom prst="rect">
            <a:avLst/>
          </a:prstGeom>
          <a:noFill/>
          <a:ln>
            <a:noFill/>
          </a:ln>
        </p:spPr>
      </p:pic>
      <p:pic>
        <p:nvPicPr>
          <p:cNvPr id="165" name="Shape 165"/>
          <p:cNvPicPr preferRelativeResize="0"/>
          <p:nvPr/>
        </p:nvPicPr>
        <p:blipFill rotWithShape="1">
          <a:blip r:embed="rId5">
            <a:alphaModFix/>
          </a:blip>
          <a:srcRect r="56582"/>
          <a:stretch/>
        </p:blipFill>
        <p:spPr>
          <a:xfrm>
            <a:off x="962125" y="1861612"/>
            <a:ext cx="1529774" cy="974450"/>
          </a:xfrm>
          <a:prstGeom prst="rect">
            <a:avLst/>
          </a:prstGeom>
          <a:noFill/>
          <a:ln>
            <a:noFill/>
          </a:ln>
        </p:spPr>
      </p:pic>
      <p:sp>
        <p:nvSpPr>
          <p:cNvPr id="166" name="Shape 166"/>
          <p:cNvSpPr txBox="1">
            <a:spLocks noGrp="1"/>
          </p:cNvSpPr>
          <p:nvPr>
            <p:ph type="body" idx="1"/>
          </p:nvPr>
        </p:nvSpPr>
        <p:spPr>
          <a:xfrm>
            <a:off x="3348675" y="4871625"/>
            <a:ext cx="4038600" cy="552000"/>
          </a:xfrm>
          <a:prstGeom prst="rect">
            <a:avLst/>
          </a:prstGeom>
          <a:noFill/>
          <a:ln>
            <a:noFill/>
          </a:ln>
        </p:spPr>
        <p:txBody>
          <a:bodyPr spcFirstLastPara="1" wrap="square" lIns="91425" tIns="45700" rIns="91425" bIns="45700" anchor="t" anchorCtr="0">
            <a:noAutofit/>
          </a:bodyPr>
          <a:lstStyle/>
          <a:p>
            <a:pPr marL="0" lvl="0" indent="0" rtl="0">
              <a:lnSpc>
                <a:spcPct val="90000"/>
              </a:lnSpc>
              <a:spcBef>
                <a:spcPts val="600"/>
              </a:spcBef>
              <a:spcAft>
                <a:spcPts val="0"/>
              </a:spcAft>
              <a:buNone/>
            </a:pPr>
            <a:r>
              <a:rPr lang="en-US" sz="2700">
                <a:solidFill>
                  <a:srgbClr val="262626"/>
                </a:solidFill>
              </a:rPr>
              <a:t>March 2018: Nakuru, Kenya</a:t>
            </a:r>
            <a:endParaRPr sz="2700">
              <a:solidFill>
                <a:srgbClr val="262626"/>
              </a:solidFill>
            </a:endParaRPr>
          </a:p>
          <a:p>
            <a:pPr marL="0" marR="0" lvl="0" indent="0" algn="l" rtl="0">
              <a:spcBef>
                <a:spcPts val="600"/>
              </a:spcBef>
              <a:spcAft>
                <a:spcPts val="0"/>
              </a:spcAft>
              <a:buNone/>
            </a:pPr>
            <a:endParaRPr/>
          </a:p>
        </p:txBody>
      </p:sp>
      <p:pic>
        <p:nvPicPr>
          <p:cNvPr id="167" name="Shape 167"/>
          <p:cNvPicPr preferRelativeResize="0"/>
          <p:nvPr/>
        </p:nvPicPr>
        <p:blipFill>
          <a:blip r:embed="rId6">
            <a:alphaModFix/>
          </a:blip>
          <a:stretch>
            <a:fillRect/>
          </a:stretch>
        </p:blipFill>
        <p:spPr>
          <a:xfrm>
            <a:off x="962125" y="3280025"/>
            <a:ext cx="1529775" cy="1529775"/>
          </a:xfrm>
          <a:prstGeom prst="rect">
            <a:avLst/>
          </a:prstGeom>
          <a:noFill/>
          <a:ln>
            <a:noFill/>
          </a:ln>
        </p:spPr>
      </p:pic>
      <p:sp>
        <p:nvSpPr>
          <p:cNvPr id="168" name="Shape 168"/>
          <p:cNvSpPr txBox="1"/>
          <p:nvPr/>
        </p:nvSpPr>
        <p:spPr>
          <a:xfrm>
            <a:off x="457200" y="5653400"/>
            <a:ext cx="8049000" cy="9744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US" sz="2400"/>
              <a:t>Cascade MIL and teaching training for Kenya National Library Service</a:t>
            </a:r>
            <a:endParaRPr sz="24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Shape 17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4400"/>
              <a:buFont typeface="Calibri"/>
              <a:buNone/>
            </a:pPr>
            <a:r>
              <a:rPr lang="en-US"/>
              <a:t>About the participants</a:t>
            </a:r>
            <a:endParaRPr sz="4400" b="1" i="0" u="none" strike="noStrike" cap="none">
              <a:solidFill>
                <a:schemeClr val="dk1"/>
              </a:solidFill>
              <a:latin typeface="Calibri"/>
              <a:ea typeface="Calibri"/>
              <a:cs typeface="Calibri"/>
              <a:sym typeface="Calibri"/>
            </a:endParaRPr>
          </a:p>
        </p:txBody>
      </p:sp>
      <p:sp>
        <p:nvSpPr>
          <p:cNvPr id="174" name="Shape 174"/>
          <p:cNvSpPr txBox="1">
            <a:spLocks noGrp="1"/>
          </p:cNvSpPr>
          <p:nvPr>
            <p:ph type="body" idx="1"/>
          </p:nvPr>
        </p:nvSpPr>
        <p:spPr>
          <a:xfrm>
            <a:off x="457200" y="1600200"/>
            <a:ext cx="8229600" cy="4526100"/>
          </a:xfrm>
          <a:prstGeom prst="rect">
            <a:avLst/>
          </a:prstGeom>
          <a:noFill/>
          <a:ln>
            <a:noFill/>
          </a:ln>
        </p:spPr>
        <p:txBody>
          <a:bodyPr spcFirstLastPara="1" wrap="square" lIns="91425" tIns="45700" rIns="91425" bIns="45700" anchor="t" anchorCtr="0">
            <a:noAutofit/>
          </a:bodyPr>
          <a:lstStyle/>
          <a:p>
            <a:pPr marL="457200" lvl="0" indent="-419100" rtl="0">
              <a:spcBef>
                <a:spcPts val="0"/>
              </a:spcBef>
              <a:spcAft>
                <a:spcPts val="0"/>
              </a:spcAft>
              <a:buClr>
                <a:srgbClr val="000000"/>
              </a:buClr>
              <a:buSzPts val="3000"/>
              <a:buFont typeface="Arial"/>
              <a:buChar char="●"/>
            </a:pPr>
            <a:r>
              <a:rPr lang="en-US" sz="3000">
                <a:solidFill>
                  <a:srgbClr val="000000"/>
                </a:solidFill>
                <a:latin typeface="Arial"/>
                <a:ea typeface="Arial"/>
                <a:cs typeface="Arial"/>
                <a:sym typeface="Arial"/>
              </a:rPr>
              <a:t>20 participants from the Kenya National Library Service (14 from public libraries)</a:t>
            </a:r>
            <a:endParaRPr sz="3000">
              <a:solidFill>
                <a:srgbClr val="000000"/>
              </a:solidFill>
              <a:latin typeface="Arial"/>
              <a:ea typeface="Arial"/>
              <a:cs typeface="Arial"/>
              <a:sym typeface="Arial"/>
            </a:endParaRPr>
          </a:p>
          <a:p>
            <a:pPr marL="457200" lvl="0" indent="-419100" rtl="0">
              <a:spcBef>
                <a:spcPts val="0"/>
              </a:spcBef>
              <a:spcAft>
                <a:spcPts val="0"/>
              </a:spcAft>
              <a:buClr>
                <a:srgbClr val="000000"/>
              </a:buClr>
              <a:buSzPts val="3000"/>
              <a:buFont typeface="Arial"/>
              <a:buChar char="●"/>
            </a:pPr>
            <a:r>
              <a:rPr lang="en-US" sz="3000">
                <a:solidFill>
                  <a:srgbClr val="000000"/>
                </a:solidFill>
                <a:latin typeface="Arial"/>
                <a:ea typeface="Arial"/>
                <a:cs typeface="Arial"/>
                <a:sym typeface="Arial"/>
              </a:rPr>
              <a:t>Selected to participate in a year-long professional development program</a:t>
            </a:r>
            <a:endParaRPr sz="3000">
              <a:solidFill>
                <a:srgbClr val="000000"/>
              </a:solidFill>
              <a:latin typeface="Arial"/>
              <a:ea typeface="Arial"/>
              <a:cs typeface="Arial"/>
              <a:sym typeface="Arial"/>
            </a:endParaRPr>
          </a:p>
          <a:p>
            <a:pPr marL="457200" lvl="0" indent="-419100" rtl="0">
              <a:spcBef>
                <a:spcPts val="0"/>
              </a:spcBef>
              <a:spcAft>
                <a:spcPts val="0"/>
              </a:spcAft>
              <a:buClr>
                <a:srgbClr val="000000"/>
              </a:buClr>
              <a:buSzPts val="3000"/>
              <a:buFont typeface="Arial"/>
              <a:buChar char="●"/>
            </a:pPr>
            <a:r>
              <a:rPr lang="en-US" sz="3000">
                <a:solidFill>
                  <a:srgbClr val="000000"/>
                </a:solidFill>
                <a:latin typeface="Arial"/>
                <a:ea typeface="Arial"/>
                <a:cs typeface="Arial"/>
                <a:sym typeface="Arial"/>
              </a:rPr>
              <a:t>All brought their own smartphones (some had multiple)</a:t>
            </a:r>
            <a:endParaRPr sz="3000">
              <a:solidFill>
                <a:srgbClr val="000000"/>
              </a:solidFill>
              <a:latin typeface="Arial"/>
              <a:ea typeface="Arial"/>
              <a:cs typeface="Arial"/>
              <a:sym typeface="Arial"/>
            </a:endParaRPr>
          </a:p>
          <a:p>
            <a:pPr marL="457200" lvl="0" indent="-419100" rtl="0">
              <a:spcBef>
                <a:spcPts val="0"/>
              </a:spcBef>
              <a:spcAft>
                <a:spcPts val="0"/>
              </a:spcAft>
              <a:buClr>
                <a:srgbClr val="000000"/>
              </a:buClr>
              <a:buSzPts val="3000"/>
              <a:buFont typeface="Arial"/>
              <a:buChar char="●"/>
            </a:pPr>
            <a:r>
              <a:rPr lang="en-US" sz="3000">
                <a:solidFill>
                  <a:srgbClr val="000000"/>
                </a:solidFill>
                <a:latin typeface="Arial"/>
                <a:ea typeface="Arial"/>
                <a:cs typeface="Arial"/>
                <a:sym typeface="Arial"/>
              </a:rPr>
              <a:t>Educated (half have Masters’ degrees)</a:t>
            </a:r>
            <a:endParaRPr sz="3000">
              <a:solidFill>
                <a:srgbClr val="000000"/>
              </a:solidFill>
              <a:latin typeface="Arial"/>
              <a:ea typeface="Arial"/>
              <a:cs typeface="Arial"/>
              <a:sym typeface="Arial"/>
            </a:endParaRPr>
          </a:p>
          <a:p>
            <a:pPr marL="0" marR="0" lvl="0" indent="0" algn="l" rtl="0">
              <a:spcBef>
                <a:spcPts val="640"/>
              </a:spcBef>
              <a:spcAft>
                <a:spcPts val="0"/>
              </a:spcAft>
              <a:buNone/>
            </a:pPr>
            <a:endParaRPr/>
          </a:p>
        </p:txBody>
      </p:sp>
      <p:pic>
        <p:nvPicPr>
          <p:cNvPr id="175" name="Shape 175" descr="TASCHA_avatar_512.png"/>
          <p:cNvPicPr preferRelativeResize="0"/>
          <p:nvPr/>
        </p:nvPicPr>
        <p:blipFill rotWithShape="1">
          <a:blip r:embed="rId3">
            <a:alphaModFix/>
          </a:blip>
          <a:srcRect/>
          <a:stretch/>
        </p:blipFill>
        <p:spPr>
          <a:xfrm>
            <a:off x="166048" y="220046"/>
            <a:ext cx="609600" cy="609600"/>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TASCHA 1">
      <a:dk1>
        <a:srgbClr val="000000"/>
      </a:dk1>
      <a:lt1>
        <a:srgbClr val="FFFFFF"/>
      </a:lt1>
      <a:dk2>
        <a:srgbClr val="39275B"/>
      </a:dk2>
      <a:lt2>
        <a:srgbClr val="E6E7E8"/>
      </a:lt2>
      <a:accent1>
        <a:srgbClr val="E81E25"/>
      </a:accent1>
      <a:accent2>
        <a:srgbClr val="38BFE1"/>
      </a:accent2>
      <a:accent3>
        <a:srgbClr val="97BF41"/>
      </a:accent3>
      <a:accent4>
        <a:srgbClr val="F57E20"/>
      </a:accent4>
      <a:accent5>
        <a:srgbClr val="F8EC62"/>
      </a:accent5>
      <a:accent6>
        <a:srgbClr val="39275B"/>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TASCHA 1">
      <a:dk1>
        <a:srgbClr val="000000"/>
      </a:dk1>
      <a:lt1>
        <a:srgbClr val="FFFFFF"/>
      </a:lt1>
      <a:dk2>
        <a:srgbClr val="39275B"/>
      </a:dk2>
      <a:lt2>
        <a:srgbClr val="E6E7E8"/>
      </a:lt2>
      <a:accent1>
        <a:srgbClr val="E81E25"/>
      </a:accent1>
      <a:accent2>
        <a:srgbClr val="38BFE1"/>
      </a:accent2>
      <a:accent3>
        <a:srgbClr val="97BF41"/>
      </a:accent3>
      <a:accent4>
        <a:srgbClr val="F57E20"/>
      </a:accent4>
      <a:accent5>
        <a:srgbClr val="F8EC62"/>
      </a:accent5>
      <a:accent6>
        <a:srgbClr val="39275B"/>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4836</Words>
  <Application>Microsoft Office PowerPoint</Application>
  <PresentationFormat>On-screen Show (4:3)</PresentationFormat>
  <Paragraphs>387</Paragraphs>
  <Slides>29</Slides>
  <Notes>29</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29</vt:i4>
      </vt:variant>
    </vt:vector>
  </HeadingPairs>
  <TitlesOfParts>
    <vt:vector size="35" baseType="lpstr">
      <vt:lpstr>Arial</vt:lpstr>
      <vt:lpstr>Calibri</vt:lpstr>
      <vt:lpstr>Noto Sans Symbols</vt:lpstr>
      <vt:lpstr>Times New Roman</vt:lpstr>
      <vt:lpstr>Office Theme</vt:lpstr>
      <vt:lpstr>Office Theme</vt:lpstr>
      <vt:lpstr>Kenyan public librarians’ role in mobile-centric information access</vt:lpstr>
      <vt:lpstr>Outline</vt:lpstr>
      <vt:lpstr>It all began with Myanmar</vt:lpstr>
      <vt:lpstr>Information Literacy Frameworks</vt:lpstr>
      <vt:lpstr>Mobile Information Literacy (MIL)</vt:lpstr>
      <vt:lpstr>MIL in Myanmar</vt:lpstr>
      <vt:lpstr>Continuing Demand for MIL</vt:lpstr>
      <vt:lpstr>Mobile Information Literacy in Kenya</vt:lpstr>
      <vt:lpstr>About the participants</vt:lpstr>
      <vt:lpstr>MIL Kenya</vt:lpstr>
      <vt:lpstr>Friday: Practice teaching</vt:lpstr>
      <vt:lpstr>May 2018: Cascade training</vt:lpstr>
      <vt:lpstr>Lessons learned</vt:lpstr>
      <vt:lpstr>MIL Kenya:  Capturing Information Behavior</vt:lpstr>
      <vt:lpstr>Information Worlds</vt:lpstr>
      <vt:lpstr>Physical Access</vt:lpstr>
      <vt:lpstr>Intellectual Access</vt:lpstr>
      <vt:lpstr>Social Access</vt:lpstr>
      <vt:lpstr>Librarians’ Information Access</vt:lpstr>
      <vt:lpstr>Librarians’ Information Access</vt:lpstr>
      <vt:lpstr>Librarians’ Information Access</vt:lpstr>
      <vt:lpstr>Librarians’ Information Access</vt:lpstr>
      <vt:lpstr>Librarians’ Information Access</vt:lpstr>
      <vt:lpstr>Social perceptions</vt:lpstr>
      <vt:lpstr>Community access</vt:lpstr>
      <vt:lpstr>Community access</vt:lpstr>
      <vt:lpstr>Community Access</vt:lpstr>
      <vt:lpstr>What’s next</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Kenyan public librarians’ role in mobile-centric information access</dc:title>
  <dc:creator>Stacey Wedlake</dc:creator>
  <cp:lastModifiedBy>Stacey Wedlake</cp:lastModifiedBy>
  <cp:revision>1</cp:revision>
  <dcterms:modified xsi:type="dcterms:W3CDTF">2018-06-14T22:30:06Z</dcterms:modified>
</cp:coreProperties>
</file>